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Override1.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Override2.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40.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Override3.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Override4.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4.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Override5.xml" ContentType="application/vnd.openxmlformats-officedocument.themeOverr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Override6.xml" ContentType="application/vnd.openxmlformats-officedocument.themeOverr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8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8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4" r:id="rId2"/>
    <p:sldMasterId id="2147483894" r:id="rId3"/>
    <p:sldMasterId id="2147483935" r:id="rId4"/>
  </p:sldMasterIdLst>
  <p:notesMasterIdLst>
    <p:notesMasterId r:id="rId117"/>
  </p:notesMasterIdLst>
  <p:handoutMasterIdLst>
    <p:handoutMasterId r:id="rId118"/>
  </p:handoutMasterIdLst>
  <p:sldIdLst>
    <p:sldId id="854" r:id="rId5"/>
    <p:sldId id="859" r:id="rId6"/>
    <p:sldId id="521" r:id="rId7"/>
    <p:sldId id="520" r:id="rId8"/>
    <p:sldId id="877" r:id="rId9"/>
    <p:sldId id="532" r:id="rId10"/>
    <p:sldId id="920" r:id="rId11"/>
    <p:sldId id="383" r:id="rId12"/>
    <p:sldId id="917" r:id="rId13"/>
    <p:sldId id="882" r:id="rId14"/>
    <p:sldId id="487" r:id="rId15"/>
    <p:sldId id="943" r:id="rId16"/>
    <p:sldId id="914" r:id="rId17"/>
    <p:sldId id="687" r:id="rId18"/>
    <p:sldId id="869" r:id="rId19"/>
    <p:sldId id="870" r:id="rId20"/>
    <p:sldId id="871" r:id="rId21"/>
    <p:sldId id="860" r:id="rId22"/>
    <p:sldId id="523" r:id="rId23"/>
    <p:sldId id="524" r:id="rId24"/>
    <p:sldId id="876" r:id="rId25"/>
    <p:sldId id="696" r:id="rId26"/>
    <p:sldId id="716" r:id="rId27"/>
    <p:sldId id="892" r:id="rId28"/>
    <p:sldId id="889" r:id="rId29"/>
    <p:sldId id="893" r:id="rId30"/>
    <p:sldId id="725" r:id="rId31"/>
    <p:sldId id="727" r:id="rId32"/>
    <p:sldId id="728" r:id="rId33"/>
    <p:sldId id="896" r:id="rId34"/>
    <p:sldId id="897" r:id="rId35"/>
    <p:sldId id="898" r:id="rId36"/>
    <p:sldId id="899" r:id="rId37"/>
    <p:sldId id="900" r:id="rId38"/>
    <p:sldId id="919" r:id="rId39"/>
    <p:sldId id="902" r:id="rId40"/>
    <p:sldId id="903" r:id="rId41"/>
    <p:sldId id="918" r:id="rId42"/>
    <p:sldId id="901" r:id="rId43"/>
    <p:sldId id="904" r:id="rId44"/>
    <p:sldId id="533" r:id="rId45"/>
    <p:sldId id="441" r:id="rId46"/>
    <p:sldId id="906" r:id="rId47"/>
    <p:sldId id="729" r:id="rId48"/>
    <p:sldId id="443" r:id="rId49"/>
    <p:sldId id="732" r:id="rId50"/>
    <p:sldId id="734" r:id="rId51"/>
    <p:sldId id="730" r:id="rId52"/>
    <p:sldId id="737" r:id="rId53"/>
    <p:sldId id="649" r:id="rId54"/>
    <p:sldId id="449" r:id="rId55"/>
    <p:sldId id="735" r:id="rId56"/>
    <p:sldId id="733" r:id="rId57"/>
    <p:sldId id="303" r:id="rId58"/>
    <p:sldId id="535" r:id="rId59"/>
    <p:sldId id="454" r:id="rId60"/>
    <p:sldId id="719" r:id="rId61"/>
    <p:sldId id="456" r:id="rId62"/>
    <p:sldId id="738" r:id="rId63"/>
    <p:sldId id="458" r:id="rId64"/>
    <p:sldId id="739" r:id="rId65"/>
    <p:sldId id="740" r:id="rId66"/>
    <p:sldId id="741" r:id="rId67"/>
    <p:sldId id="742" r:id="rId68"/>
    <p:sldId id="743" r:id="rId69"/>
    <p:sldId id="311" r:id="rId70"/>
    <p:sldId id="909" r:id="rId71"/>
    <p:sldId id="912" r:id="rId72"/>
    <p:sldId id="910" r:id="rId73"/>
    <p:sldId id="913" r:id="rId74"/>
    <p:sldId id="314" r:id="rId75"/>
    <p:sldId id="833" r:id="rId76"/>
    <p:sldId id="852" r:id="rId77"/>
    <p:sldId id="921" r:id="rId78"/>
    <p:sldId id="316" r:id="rId79"/>
    <p:sldId id="317" r:id="rId80"/>
    <p:sldId id="318" r:id="rId81"/>
    <p:sldId id="319" r:id="rId82"/>
    <p:sldId id="320" r:id="rId83"/>
    <p:sldId id="385" r:id="rId84"/>
    <p:sldId id="537" r:id="rId85"/>
    <p:sldId id="908" r:id="rId86"/>
    <p:sldId id="745" r:id="rId87"/>
    <p:sldId id="467" r:id="rId88"/>
    <p:sldId id="468" r:id="rId89"/>
    <p:sldId id="746" r:id="rId90"/>
    <p:sldId id="747" r:id="rId91"/>
    <p:sldId id="748" r:id="rId92"/>
    <p:sldId id="749" r:id="rId93"/>
    <p:sldId id="795" r:id="rId94"/>
    <p:sldId id="796" r:id="rId95"/>
    <p:sldId id="797" r:id="rId96"/>
    <p:sldId id="798" r:id="rId97"/>
    <p:sldId id="799" r:id="rId98"/>
    <p:sldId id="800" r:id="rId99"/>
    <p:sldId id="801" r:id="rId100"/>
    <p:sldId id="802" r:id="rId101"/>
    <p:sldId id="803" r:id="rId102"/>
    <p:sldId id="804" r:id="rId103"/>
    <p:sldId id="805" r:id="rId104"/>
    <p:sldId id="807" r:id="rId105"/>
    <p:sldId id="808" r:id="rId106"/>
    <p:sldId id="809" r:id="rId107"/>
    <p:sldId id="810" r:id="rId108"/>
    <p:sldId id="811" r:id="rId109"/>
    <p:sldId id="812" r:id="rId110"/>
    <p:sldId id="813" r:id="rId111"/>
    <p:sldId id="814" r:id="rId112"/>
    <p:sldId id="815" r:id="rId113"/>
    <p:sldId id="845" r:id="rId114"/>
    <p:sldId id="848" r:id="rId115"/>
    <p:sldId id="847" r:id="rId116"/>
  </p:sldIdLst>
  <p:sldSz cx="12192000" cy="6858000"/>
  <p:notesSz cx="7315200" cy="9601200"/>
  <p:custDataLst>
    <p:tags r:id="rId1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P Book" initials="APB" lastIdx="5" clrIdx="0">
    <p:extLst>
      <p:ext uri="{19B8F6BF-5375-455C-9EA6-DF929625EA0E}">
        <p15:presenceInfo xmlns:p15="http://schemas.microsoft.com/office/powerpoint/2012/main" userId="S-1-5-21-3516884288-2819916808-3028616173-213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5F6"/>
    <a:srgbClr val="EA9A55"/>
    <a:srgbClr val="BC1E3E"/>
    <a:srgbClr val="842863"/>
    <a:srgbClr val="FFEFFC"/>
    <a:srgbClr val="F0AAD4"/>
    <a:srgbClr val="5EB345"/>
    <a:srgbClr val="FDD21F"/>
    <a:srgbClr val="00A1BA"/>
    <a:srgbClr val="4E1B5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1" autoAdjust="0"/>
    <p:restoredTop sz="81649" autoAdjust="0"/>
  </p:normalViewPr>
  <p:slideViewPr>
    <p:cSldViewPr snapToGrid="0">
      <p:cViewPr varScale="1">
        <p:scale>
          <a:sx n="93" d="100"/>
          <a:sy n="93" d="100"/>
        </p:scale>
        <p:origin x="900" y="90"/>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96" d="100"/>
          <a:sy n="96" d="100"/>
        </p:scale>
        <p:origin x="-4264" y="-12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6DC44-AFAE-954A-AB70-EB1E7CDD3DE8}"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en-US"/>
        </a:p>
      </dgm:t>
    </dgm:pt>
    <dgm:pt modelId="{C9AE8C85-DF95-5E44-9DD8-6673F0978E00}">
      <dgm:prSet phldrT="[Text]" custT="1"/>
      <dgm:spPr/>
      <dgm:t>
        <a:bodyPr/>
        <a:lstStyle/>
        <a:p>
          <a:r>
            <a:rPr kumimoji="0" lang="en-US" sz="3000" b="0" i="0" u="none" strike="noStrike" cap="none" spc="0" normalizeH="0" baseline="0" noProof="0" dirty="0">
              <a:ln>
                <a:noFill/>
              </a:ln>
              <a:solidFill>
                <a:prstClr val="black">
                  <a:lumMod val="65000"/>
                  <a:lumOff val="35000"/>
                </a:prstClr>
              </a:solidFill>
              <a:effectLst/>
              <a:uLnTx/>
              <a:uFillTx/>
              <a:latin typeface="Calibri" panose="020F0502020204030204"/>
              <a:ea typeface="+mn-ea"/>
              <a:cs typeface="+mn-cs"/>
            </a:rPr>
            <a:t>Good working relationships</a:t>
          </a:r>
          <a:endParaRPr lang="en-US" sz="3000" dirty="0"/>
        </a:p>
      </dgm:t>
    </dgm:pt>
    <dgm:pt modelId="{9E738872-23A4-D54C-90AA-4140928BA023}" type="parTrans" cxnId="{73C357CD-E34D-A046-B0DB-68D07AD7A997}">
      <dgm:prSet/>
      <dgm:spPr/>
      <dgm:t>
        <a:bodyPr/>
        <a:lstStyle/>
        <a:p>
          <a:endParaRPr lang="en-US"/>
        </a:p>
      </dgm:t>
    </dgm:pt>
    <dgm:pt modelId="{20F469D2-46D8-B343-BDFE-D6B53E14E7EA}" type="sibTrans" cxnId="{73C357CD-E34D-A046-B0DB-68D07AD7A997}">
      <dgm:prSet/>
      <dgm:spPr/>
      <dgm:t>
        <a:bodyPr/>
        <a:lstStyle/>
        <a:p>
          <a:endParaRPr lang="en-US"/>
        </a:p>
      </dgm:t>
    </dgm:pt>
    <dgm:pt modelId="{97E05511-8994-416C-9ECF-6A55111AA844}">
      <dgm:prSet custT="1"/>
      <dgm:spPr/>
      <dgm:t>
        <a:bodyPr/>
        <a:lstStyle/>
        <a:p>
          <a:pPr rtl="0"/>
          <a:r>
            <a:rPr kumimoji="0" lang="en-US" sz="3000" b="0" i="0" u="none" strike="noStrike" cap="none" spc="0" normalizeH="0" baseline="0" noProof="0" dirty="0">
              <a:ln>
                <a:noFill/>
              </a:ln>
              <a:solidFill>
                <a:prstClr val="black">
                  <a:lumMod val="65000"/>
                  <a:lumOff val="35000"/>
                </a:prstClr>
              </a:solidFill>
              <a:effectLst/>
              <a:uLnTx/>
              <a:uFillTx/>
              <a:latin typeface="Calibri" panose="020F0502020204030204"/>
              <a:ea typeface="+mn-ea"/>
              <a:cs typeface="+mn-cs"/>
            </a:rPr>
            <a:t>Critical thinking</a:t>
          </a:r>
        </a:p>
      </dgm:t>
    </dgm:pt>
    <dgm:pt modelId="{45FE8407-F24E-4A2C-A024-970F5DC11CCE}" type="parTrans" cxnId="{D72D8A21-8A29-474F-9741-CCB11F9A09B3}">
      <dgm:prSet/>
      <dgm:spPr/>
      <dgm:t>
        <a:bodyPr/>
        <a:lstStyle/>
        <a:p>
          <a:endParaRPr lang="en-US"/>
        </a:p>
      </dgm:t>
    </dgm:pt>
    <dgm:pt modelId="{9EFFFD38-FFD1-4543-A246-55186BDFF23C}" type="sibTrans" cxnId="{D72D8A21-8A29-474F-9741-CCB11F9A09B3}">
      <dgm:prSet/>
      <dgm:spPr/>
      <dgm:t>
        <a:bodyPr/>
        <a:lstStyle/>
        <a:p>
          <a:endParaRPr lang="en-US"/>
        </a:p>
      </dgm:t>
    </dgm:pt>
    <dgm:pt modelId="{EBFE484C-31A6-4FD8-973D-E4F3410F4C0B}">
      <dgm:prSet custT="1"/>
      <dgm:spPr/>
      <dgm:t>
        <a:bodyPr/>
        <a:lstStyle/>
        <a:p>
          <a:pPr rtl="0"/>
          <a:r>
            <a:rPr kumimoji="0" lang="en-US" sz="3000" b="0" i="0" u="none" strike="noStrike" cap="none" spc="0" normalizeH="0" baseline="0" noProof="0" dirty="0">
              <a:ln>
                <a:noFill/>
              </a:ln>
              <a:solidFill>
                <a:prstClr val="black">
                  <a:lumMod val="65000"/>
                  <a:lumOff val="35000"/>
                </a:prstClr>
              </a:solidFill>
              <a:effectLst/>
              <a:uLnTx/>
              <a:uFillTx/>
              <a:latin typeface="Calibri" panose="020F0502020204030204"/>
              <a:ea typeface="+mn-ea"/>
              <a:cs typeface="+mn-cs"/>
            </a:rPr>
            <a:t>Enhanced safety </a:t>
          </a:r>
          <a:r>
            <a:rPr kumimoji="0" lang="en-US" sz="3000" b="0" i="1" u="none" strike="noStrike" cap="none" spc="0" normalizeH="0" baseline="0" noProof="0" dirty="0">
              <a:ln>
                <a:noFill/>
              </a:ln>
              <a:solidFill>
                <a:prstClr val="black">
                  <a:lumMod val="65000"/>
                  <a:lumOff val="35000"/>
                </a:prstClr>
              </a:solidFill>
              <a:effectLst/>
              <a:uLnTx/>
              <a:uFillTx/>
              <a:latin typeface="Calibri" panose="020F0502020204030204"/>
              <a:ea typeface="+mn-ea"/>
              <a:cs typeface="+mn-cs"/>
            </a:rPr>
            <a:t>(and permanency, and </a:t>
          </a:r>
          <a:br>
            <a:rPr kumimoji="0" lang="en-US" sz="3000" b="0" i="1" u="none" strike="noStrike" cap="none" spc="0" normalizeH="0" baseline="0" noProof="0" dirty="0">
              <a:ln>
                <a:noFill/>
              </a:ln>
              <a:solidFill>
                <a:prstClr val="black">
                  <a:lumMod val="65000"/>
                  <a:lumOff val="35000"/>
                </a:prstClr>
              </a:solidFill>
              <a:effectLst/>
              <a:uLnTx/>
              <a:uFillTx/>
              <a:latin typeface="Calibri" panose="020F0502020204030204"/>
              <a:ea typeface="+mn-ea"/>
              <a:cs typeface="+mn-cs"/>
            </a:rPr>
          </a:br>
          <a:r>
            <a:rPr kumimoji="0" lang="en-US" sz="3000" b="0" i="1" u="none" strike="noStrike" cap="none" spc="0" normalizeH="0" baseline="0" noProof="0" dirty="0">
              <a:ln>
                <a:noFill/>
              </a:ln>
              <a:solidFill>
                <a:prstClr val="black">
                  <a:lumMod val="65000"/>
                  <a:lumOff val="35000"/>
                </a:prstClr>
              </a:solidFill>
              <a:effectLst/>
              <a:uLnTx/>
              <a:uFillTx/>
              <a:latin typeface="Calibri" panose="020F0502020204030204"/>
              <a:ea typeface="+mn-ea"/>
              <a:cs typeface="+mn-cs"/>
            </a:rPr>
            <a:t>well-being)</a:t>
          </a:r>
          <a:endParaRPr kumimoji="0" lang="en-US" sz="3000" b="0" i="0" u="none" strike="noStrike" cap="none" spc="0" normalizeH="0" baseline="0" noProof="0" dirty="0">
            <a:ln>
              <a:noFill/>
            </a:ln>
            <a:solidFill>
              <a:prstClr val="black">
                <a:lumMod val="65000"/>
                <a:lumOff val="35000"/>
              </a:prstClr>
            </a:solidFill>
            <a:effectLst/>
            <a:uLnTx/>
            <a:uFillTx/>
            <a:latin typeface="Calibri" panose="020F0502020204030204"/>
            <a:ea typeface="+mn-ea"/>
            <a:cs typeface="+mn-cs"/>
          </a:endParaRPr>
        </a:p>
      </dgm:t>
    </dgm:pt>
    <dgm:pt modelId="{CB9C76F3-6FDB-4765-AF39-DA56287FDD30}" type="parTrans" cxnId="{C32808DD-D9AF-4900-9FFE-9BCEC4973D62}">
      <dgm:prSet/>
      <dgm:spPr/>
      <dgm:t>
        <a:bodyPr/>
        <a:lstStyle/>
        <a:p>
          <a:endParaRPr lang="en-US"/>
        </a:p>
      </dgm:t>
    </dgm:pt>
    <dgm:pt modelId="{B3E91B5D-5881-47AC-A20B-3C8EDDA5727B}" type="sibTrans" cxnId="{C32808DD-D9AF-4900-9FFE-9BCEC4973D62}">
      <dgm:prSet/>
      <dgm:spPr/>
      <dgm:t>
        <a:bodyPr/>
        <a:lstStyle/>
        <a:p>
          <a:endParaRPr lang="en-US"/>
        </a:p>
      </dgm:t>
    </dgm:pt>
    <dgm:pt modelId="{0935F5BA-3A26-48D2-A808-813E6BD28C77}" type="pres">
      <dgm:prSet presAssocID="{3D06DC44-AFAE-954A-AB70-EB1E7CDD3DE8}" presName="diagram" presStyleCnt="0">
        <dgm:presLayoutVars>
          <dgm:dir/>
          <dgm:resizeHandles val="exact"/>
        </dgm:presLayoutVars>
      </dgm:prSet>
      <dgm:spPr/>
    </dgm:pt>
    <dgm:pt modelId="{0DA2B738-0A93-4E08-9C22-A9BFAECCCFDC}" type="pres">
      <dgm:prSet presAssocID="{C9AE8C85-DF95-5E44-9DD8-6673F0978E00}" presName="node" presStyleLbl="node1" presStyleIdx="0" presStyleCnt="3">
        <dgm:presLayoutVars>
          <dgm:bulletEnabled val="1"/>
        </dgm:presLayoutVars>
      </dgm:prSet>
      <dgm:spPr>
        <a:prstGeom prst="bracketPair">
          <a:avLst/>
        </a:prstGeom>
      </dgm:spPr>
    </dgm:pt>
    <dgm:pt modelId="{9887EF64-BE8B-4372-9D75-37D982CE6F56}" type="pres">
      <dgm:prSet presAssocID="{20F469D2-46D8-B343-BDFE-D6B53E14E7EA}" presName="sibTrans" presStyleCnt="0"/>
      <dgm:spPr/>
    </dgm:pt>
    <dgm:pt modelId="{31B198A0-5D8E-4A3D-8D00-D65422DEF7E4}" type="pres">
      <dgm:prSet presAssocID="{97E05511-8994-416C-9ECF-6A55111AA844}" presName="node" presStyleLbl="node1" presStyleIdx="1" presStyleCnt="3">
        <dgm:presLayoutVars>
          <dgm:bulletEnabled val="1"/>
        </dgm:presLayoutVars>
      </dgm:prSet>
      <dgm:spPr>
        <a:prstGeom prst="bracketPair">
          <a:avLst/>
        </a:prstGeom>
      </dgm:spPr>
    </dgm:pt>
    <dgm:pt modelId="{CF5732FF-8AB5-4381-9E8C-51E28E77A8F3}" type="pres">
      <dgm:prSet presAssocID="{9EFFFD38-FFD1-4543-A246-55186BDFF23C}" presName="sibTrans" presStyleCnt="0"/>
      <dgm:spPr/>
    </dgm:pt>
    <dgm:pt modelId="{ECB8A7A4-EF1C-4FBA-920F-0E2A79C44A1C}" type="pres">
      <dgm:prSet presAssocID="{EBFE484C-31A6-4FD8-973D-E4F3410F4C0B}" presName="node" presStyleLbl="node1" presStyleIdx="2" presStyleCnt="3">
        <dgm:presLayoutVars>
          <dgm:bulletEnabled val="1"/>
        </dgm:presLayoutVars>
      </dgm:prSet>
      <dgm:spPr>
        <a:prstGeom prst="bracketPair">
          <a:avLst/>
        </a:prstGeom>
      </dgm:spPr>
    </dgm:pt>
  </dgm:ptLst>
  <dgm:cxnLst>
    <dgm:cxn modelId="{A7F25211-CA47-4C78-B17D-4A4E76643A69}" type="presOf" srcId="{C9AE8C85-DF95-5E44-9DD8-6673F0978E00}" destId="{0DA2B738-0A93-4E08-9C22-A9BFAECCCFDC}" srcOrd="0" destOrd="0" presId="urn:microsoft.com/office/officeart/2005/8/layout/default"/>
    <dgm:cxn modelId="{D72D8A21-8A29-474F-9741-CCB11F9A09B3}" srcId="{3D06DC44-AFAE-954A-AB70-EB1E7CDD3DE8}" destId="{97E05511-8994-416C-9ECF-6A55111AA844}" srcOrd="1" destOrd="0" parTransId="{45FE8407-F24E-4A2C-A024-970F5DC11CCE}" sibTransId="{9EFFFD38-FFD1-4543-A246-55186BDFF23C}"/>
    <dgm:cxn modelId="{73C357CD-E34D-A046-B0DB-68D07AD7A997}" srcId="{3D06DC44-AFAE-954A-AB70-EB1E7CDD3DE8}" destId="{C9AE8C85-DF95-5E44-9DD8-6673F0978E00}" srcOrd="0" destOrd="0" parTransId="{9E738872-23A4-D54C-90AA-4140928BA023}" sibTransId="{20F469D2-46D8-B343-BDFE-D6B53E14E7EA}"/>
    <dgm:cxn modelId="{24F683D9-6CDE-406E-B6C5-08784571C2FA}" type="presOf" srcId="{3D06DC44-AFAE-954A-AB70-EB1E7CDD3DE8}" destId="{0935F5BA-3A26-48D2-A808-813E6BD28C77}" srcOrd="0" destOrd="0" presId="urn:microsoft.com/office/officeart/2005/8/layout/default"/>
    <dgm:cxn modelId="{C32808DD-D9AF-4900-9FFE-9BCEC4973D62}" srcId="{3D06DC44-AFAE-954A-AB70-EB1E7CDD3DE8}" destId="{EBFE484C-31A6-4FD8-973D-E4F3410F4C0B}" srcOrd="2" destOrd="0" parTransId="{CB9C76F3-6FDB-4765-AF39-DA56287FDD30}" sibTransId="{B3E91B5D-5881-47AC-A20B-3C8EDDA5727B}"/>
    <dgm:cxn modelId="{AEA625E2-71F6-444A-A84F-A8736347AE00}" type="presOf" srcId="{97E05511-8994-416C-9ECF-6A55111AA844}" destId="{31B198A0-5D8E-4A3D-8D00-D65422DEF7E4}" srcOrd="0" destOrd="0" presId="urn:microsoft.com/office/officeart/2005/8/layout/default"/>
    <dgm:cxn modelId="{4A7D17EC-B47E-4479-8495-40357CC79B25}" type="presOf" srcId="{EBFE484C-31A6-4FD8-973D-E4F3410F4C0B}" destId="{ECB8A7A4-EF1C-4FBA-920F-0E2A79C44A1C}" srcOrd="0" destOrd="0" presId="urn:microsoft.com/office/officeart/2005/8/layout/default"/>
    <dgm:cxn modelId="{AE12B37B-E4BD-4FC2-BFF4-66B8BF652992}" type="presParOf" srcId="{0935F5BA-3A26-48D2-A808-813E6BD28C77}" destId="{0DA2B738-0A93-4E08-9C22-A9BFAECCCFDC}" srcOrd="0" destOrd="0" presId="urn:microsoft.com/office/officeart/2005/8/layout/default"/>
    <dgm:cxn modelId="{33B2ED95-B767-4539-8E65-F15FD052C5B8}" type="presParOf" srcId="{0935F5BA-3A26-48D2-A808-813E6BD28C77}" destId="{9887EF64-BE8B-4372-9D75-37D982CE6F56}" srcOrd="1" destOrd="0" presId="urn:microsoft.com/office/officeart/2005/8/layout/default"/>
    <dgm:cxn modelId="{A3C8C26A-39B6-402D-8DEF-99DBC78FD680}" type="presParOf" srcId="{0935F5BA-3A26-48D2-A808-813E6BD28C77}" destId="{31B198A0-5D8E-4A3D-8D00-D65422DEF7E4}" srcOrd="2" destOrd="0" presId="urn:microsoft.com/office/officeart/2005/8/layout/default"/>
    <dgm:cxn modelId="{1924A6EE-5613-4839-9167-9DE81C0CBF3A}" type="presParOf" srcId="{0935F5BA-3A26-48D2-A808-813E6BD28C77}" destId="{CF5732FF-8AB5-4381-9E8C-51E28E77A8F3}" srcOrd="3" destOrd="0" presId="urn:microsoft.com/office/officeart/2005/8/layout/default"/>
    <dgm:cxn modelId="{1EC28738-4ACE-46DE-814B-8B50927AA4E1}" type="presParOf" srcId="{0935F5BA-3A26-48D2-A808-813E6BD28C77}" destId="{ECB8A7A4-EF1C-4FBA-920F-0E2A79C44A1C}"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CF1DB9-08BD-4587-83D5-4E38EF7AED3B}"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C5A941C2-1849-4026-9B6A-D65F04ECB2FC}">
      <dgm:prSet phldrT="[Text]" custT="1">
        <dgm:style>
          <a:lnRef idx="0">
            <a:schemeClr val="accent5"/>
          </a:lnRef>
          <a:fillRef idx="3">
            <a:schemeClr val="accent5"/>
          </a:fillRef>
          <a:effectRef idx="3">
            <a:schemeClr val="accent5"/>
          </a:effectRef>
          <a:fontRef idx="minor">
            <a:schemeClr val="lt1"/>
          </a:fontRef>
        </dgm:style>
      </dgm:prSet>
      <dgm:spPr>
        <a:solidFill>
          <a:schemeClr val="tx2">
            <a:lumMod val="75000"/>
            <a:lumOff val="25000"/>
          </a:schemeClr>
        </a:solidFill>
      </dgm:spPr>
      <dgm:t>
        <a:bodyPr/>
        <a:lstStyle/>
        <a:p>
          <a:r>
            <a:rPr lang="en-US" sz="3600" dirty="0">
              <a:latin typeface="Calibri" panose="020F0502020204030204" pitchFamily="34" charset="0"/>
              <a:ea typeface="Verdana" pitchFamily="34" charset="0"/>
              <a:cs typeface="Calibri" panose="020F0502020204030204" pitchFamily="34" charset="0"/>
            </a:rPr>
            <a:t>Willingness</a:t>
          </a:r>
        </a:p>
      </dgm:t>
    </dgm:pt>
    <dgm:pt modelId="{9EE0F53C-2A6B-4ED2-9F9A-DA76547FC980}" type="parTrans" cxnId="{D91568B7-18E1-41D5-A126-737F616CE334}">
      <dgm:prSet/>
      <dgm:spPr/>
      <dgm:t>
        <a:bodyPr/>
        <a:lstStyle/>
        <a:p>
          <a:endParaRPr lang="en-US"/>
        </a:p>
      </dgm:t>
    </dgm:pt>
    <dgm:pt modelId="{569F1B5D-262D-43D0-884F-E567F31674F6}" type="sibTrans" cxnId="{D91568B7-18E1-41D5-A126-737F616CE334}">
      <dgm:prSet/>
      <dgm:spPr/>
      <dgm:t>
        <a:bodyPr/>
        <a:lstStyle/>
        <a:p>
          <a:endParaRPr lang="en-US"/>
        </a:p>
      </dgm:t>
    </dgm:pt>
    <dgm:pt modelId="{A5E9EDF4-8294-4914-A231-AB24E03B2490}">
      <dgm:prSet phldrT="[Text]" custT="1">
        <dgm:style>
          <a:lnRef idx="0">
            <a:schemeClr val="accent5"/>
          </a:lnRef>
          <a:fillRef idx="3">
            <a:schemeClr val="accent5"/>
          </a:fillRef>
          <a:effectRef idx="3">
            <a:schemeClr val="accent5"/>
          </a:effectRef>
          <a:fontRef idx="minor">
            <a:schemeClr val="lt1"/>
          </a:fontRef>
        </dgm:style>
      </dgm:prSet>
      <dgm:spPr>
        <a:solidFill>
          <a:schemeClr val="tx2">
            <a:lumMod val="75000"/>
            <a:lumOff val="25000"/>
          </a:schemeClr>
        </a:solidFill>
      </dgm:spPr>
      <dgm:t>
        <a:bodyPr/>
        <a:lstStyle/>
        <a:p>
          <a:r>
            <a:rPr lang="en-US" sz="3600" dirty="0">
              <a:latin typeface="Calibri" panose="020F0502020204030204" pitchFamily="34" charset="0"/>
              <a:ea typeface="Verdana" pitchFamily="34" charset="0"/>
              <a:cs typeface="Calibri" panose="020F0502020204030204" pitchFamily="34" charset="0"/>
            </a:rPr>
            <a:t>Confidence</a:t>
          </a:r>
        </a:p>
      </dgm:t>
    </dgm:pt>
    <dgm:pt modelId="{8D9FABD2-A48A-42FF-847D-E528E166DD03}" type="parTrans" cxnId="{41A2141C-F043-4FB0-A545-6CD680CE79A8}">
      <dgm:prSet/>
      <dgm:spPr/>
      <dgm:t>
        <a:bodyPr/>
        <a:lstStyle/>
        <a:p>
          <a:endParaRPr lang="en-US"/>
        </a:p>
      </dgm:t>
    </dgm:pt>
    <dgm:pt modelId="{45629694-93D8-41C5-9A80-8171139AC8DF}" type="sibTrans" cxnId="{41A2141C-F043-4FB0-A545-6CD680CE79A8}">
      <dgm:prSet/>
      <dgm:spPr/>
      <dgm:t>
        <a:bodyPr/>
        <a:lstStyle/>
        <a:p>
          <a:endParaRPr lang="en-US"/>
        </a:p>
      </dgm:t>
    </dgm:pt>
    <dgm:pt modelId="{00398B50-358A-421F-9BC1-23B5B0E88536}">
      <dgm:prSet phldrT="[Text]" custT="1">
        <dgm:style>
          <a:lnRef idx="0">
            <a:schemeClr val="accent5"/>
          </a:lnRef>
          <a:fillRef idx="3">
            <a:schemeClr val="accent5"/>
          </a:fillRef>
          <a:effectRef idx="3">
            <a:schemeClr val="accent5"/>
          </a:effectRef>
          <a:fontRef idx="minor">
            <a:schemeClr val="lt1"/>
          </a:fontRef>
        </dgm:style>
      </dgm:prSet>
      <dgm:spPr>
        <a:solidFill>
          <a:schemeClr val="tx2">
            <a:lumMod val="75000"/>
            <a:lumOff val="25000"/>
          </a:schemeClr>
        </a:solidFill>
      </dgm:spPr>
      <dgm:t>
        <a:bodyPr/>
        <a:lstStyle/>
        <a:p>
          <a:r>
            <a:rPr lang="en-US" sz="3600" dirty="0">
              <a:latin typeface="Calibri" panose="020F0502020204030204" pitchFamily="34" charset="0"/>
              <a:ea typeface="Verdana" pitchFamily="34" charset="0"/>
              <a:cs typeface="Calibri" panose="020F0502020204030204" pitchFamily="34" charset="0"/>
            </a:rPr>
            <a:t>Capacity</a:t>
          </a:r>
        </a:p>
      </dgm:t>
    </dgm:pt>
    <dgm:pt modelId="{CDF6B09A-61E1-4488-B67F-750A0497F869}" type="parTrans" cxnId="{B8971C01-4EFB-467B-B6F3-8D992942B270}">
      <dgm:prSet/>
      <dgm:spPr/>
      <dgm:t>
        <a:bodyPr/>
        <a:lstStyle/>
        <a:p>
          <a:endParaRPr lang="en-US"/>
        </a:p>
      </dgm:t>
    </dgm:pt>
    <dgm:pt modelId="{6AE72C9B-FCA1-47E8-9CBF-C6DD2261A2B8}" type="sibTrans" cxnId="{B8971C01-4EFB-467B-B6F3-8D992942B270}">
      <dgm:prSet/>
      <dgm:spPr/>
      <dgm:t>
        <a:bodyPr/>
        <a:lstStyle/>
        <a:p>
          <a:endParaRPr lang="en-US"/>
        </a:p>
      </dgm:t>
    </dgm:pt>
    <dgm:pt modelId="{7357E1B6-D41D-4255-8494-F677CA89DBC8}">
      <dgm:prSet phldrT="[Text]" custT="1">
        <dgm:style>
          <a:lnRef idx="0">
            <a:schemeClr val="accent5"/>
          </a:lnRef>
          <a:fillRef idx="3">
            <a:schemeClr val="accent5"/>
          </a:fillRef>
          <a:effectRef idx="3">
            <a:schemeClr val="accent5"/>
          </a:effectRef>
          <a:fontRef idx="minor">
            <a:schemeClr val="lt1"/>
          </a:fontRef>
        </dgm:style>
      </dgm:prSet>
      <dgm:spPr>
        <a:solidFill>
          <a:schemeClr val="tx2">
            <a:lumMod val="75000"/>
            <a:lumOff val="25000"/>
          </a:schemeClr>
        </a:solidFill>
      </dgm:spPr>
      <dgm:t>
        <a:bodyPr/>
        <a:lstStyle/>
        <a:p>
          <a:r>
            <a:rPr lang="en-US" sz="3600" dirty="0">
              <a:latin typeface="Calibri" panose="020F0502020204030204" pitchFamily="34" charset="0"/>
              <a:ea typeface="Verdana" pitchFamily="34" charset="0"/>
              <a:cs typeface="Calibri" panose="020F0502020204030204" pitchFamily="34" charset="0"/>
            </a:rPr>
            <a:t>Progress</a:t>
          </a:r>
        </a:p>
      </dgm:t>
    </dgm:pt>
    <dgm:pt modelId="{C8F2E08E-EE05-42B0-9A8F-4C8264246E43}" type="parTrans" cxnId="{3BE2FF32-EA5D-4A45-AB84-24E98AC37A95}">
      <dgm:prSet/>
      <dgm:spPr/>
      <dgm:t>
        <a:bodyPr/>
        <a:lstStyle/>
        <a:p>
          <a:endParaRPr lang="en-US"/>
        </a:p>
      </dgm:t>
    </dgm:pt>
    <dgm:pt modelId="{1C9CC898-CFFF-43D4-9862-BEB2B80E03FC}" type="sibTrans" cxnId="{3BE2FF32-EA5D-4A45-AB84-24E98AC37A95}">
      <dgm:prSet/>
      <dgm:spPr/>
      <dgm:t>
        <a:bodyPr/>
        <a:lstStyle/>
        <a:p>
          <a:endParaRPr lang="en-US"/>
        </a:p>
      </dgm:t>
    </dgm:pt>
    <dgm:pt modelId="{BD362DB2-74EA-7945-836D-040BD86A2012}">
      <dgm:prSet phldrT="[Text]" custT="1">
        <dgm:style>
          <a:lnRef idx="0">
            <a:schemeClr val="accent5"/>
          </a:lnRef>
          <a:fillRef idx="3">
            <a:schemeClr val="accent5"/>
          </a:fillRef>
          <a:effectRef idx="3">
            <a:schemeClr val="accent5"/>
          </a:effectRef>
          <a:fontRef idx="minor">
            <a:schemeClr val="lt1"/>
          </a:fontRef>
        </dgm:style>
      </dgm:prSet>
      <dgm:spPr>
        <a:solidFill>
          <a:schemeClr val="tx2">
            <a:lumMod val="75000"/>
            <a:lumOff val="25000"/>
          </a:schemeClr>
        </a:solidFill>
      </dgm:spPr>
      <dgm:t>
        <a:bodyPr/>
        <a:lstStyle/>
        <a:p>
          <a:r>
            <a:rPr lang="en-US" sz="3600" dirty="0">
              <a:latin typeface="Calibri" panose="020F0502020204030204" pitchFamily="34" charset="0"/>
              <a:ea typeface="Verdana" pitchFamily="34" charset="0"/>
              <a:cs typeface="Calibri" panose="020F0502020204030204" pitchFamily="34" charset="0"/>
            </a:rPr>
            <a:t>Danger/</a:t>
          </a:r>
          <a:br>
            <a:rPr lang="en-US" sz="3600" dirty="0">
              <a:latin typeface="Calibri" panose="020F0502020204030204" pitchFamily="34" charset="0"/>
              <a:ea typeface="Verdana" pitchFamily="34" charset="0"/>
              <a:cs typeface="Calibri" panose="020F0502020204030204" pitchFamily="34" charset="0"/>
            </a:rPr>
          </a:br>
          <a:r>
            <a:rPr lang="en-US" sz="3600" dirty="0">
              <a:latin typeface="Calibri" panose="020F0502020204030204" pitchFamily="34" charset="0"/>
              <a:ea typeface="Verdana" pitchFamily="34" charset="0"/>
              <a:cs typeface="Calibri" panose="020F0502020204030204" pitchFamily="34" charset="0"/>
            </a:rPr>
            <a:t>Safety</a:t>
          </a:r>
        </a:p>
      </dgm:t>
    </dgm:pt>
    <dgm:pt modelId="{DEBD08A0-CBCD-534A-9174-D612FBEFA298}" type="parTrans" cxnId="{F9F5EA8A-4F7A-244A-96BD-2A5D93AFA7DF}">
      <dgm:prSet/>
      <dgm:spPr/>
      <dgm:t>
        <a:bodyPr/>
        <a:lstStyle/>
        <a:p>
          <a:endParaRPr lang="en-US"/>
        </a:p>
      </dgm:t>
    </dgm:pt>
    <dgm:pt modelId="{BCC07CCD-90BA-8B4E-A719-2F06E67D6AA4}" type="sibTrans" cxnId="{F9F5EA8A-4F7A-244A-96BD-2A5D93AFA7DF}">
      <dgm:prSet/>
      <dgm:spPr/>
      <dgm:t>
        <a:bodyPr/>
        <a:lstStyle/>
        <a:p>
          <a:endParaRPr lang="en-US"/>
        </a:p>
      </dgm:t>
    </dgm:pt>
    <dgm:pt modelId="{2CA5AF19-AA69-4C36-8C71-B15435B0D222}" type="pres">
      <dgm:prSet presAssocID="{85CF1DB9-08BD-4587-83D5-4E38EF7AED3B}" presName="diagram" presStyleCnt="0">
        <dgm:presLayoutVars>
          <dgm:dir/>
          <dgm:resizeHandles val="exact"/>
        </dgm:presLayoutVars>
      </dgm:prSet>
      <dgm:spPr/>
    </dgm:pt>
    <dgm:pt modelId="{47E300EA-6BBE-0B4D-8B8A-9A74155A9F47}" type="pres">
      <dgm:prSet presAssocID="{BD362DB2-74EA-7945-836D-040BD86A2012}" presName="node" presStyleLbl="node1" presStyleIdx="0" presStyleCnt="5" custLinFactNeighborY="2728">
        <dgm:presLayoutVars>
          <dgm:bulletEnabled val="1"/>
        </dgm:presLayoutVars>
      </dgm:prSet>
      <dgm:spPr/>
    </dgm:pt>
    <dgm:pt modelId="{C5B92ECA-7987-BC4B-97A3-3EF332E6CE11}" type="pres">
      <dgm:prSet presAssocID="{BCC07CCD-90BA-8B4E-A719-2F06E67D6AA4}" presName="sibTrans" presStyleCnt="0"/>
      <dgm:spPr/>
    </dgm:pt>
    <dgm:pt modelId="{BC29EC5B-3A12-44C7-A961-F3992D0B07AB}" type="pres">
      <dgm:prSet presAssocID="{C5A941C2-1849-4026-9B6A-D65F04ECB2FC}" presName="node" presStyleLbl="node1" presStyleIdx="1" presStyleCnt="5">
        <dgm:presLayoutVars>
          <dgm:bulletEnabled val="1"/>
        </dgm:presLayoutVars>
      </dgm:prSet>
      <dgm:spPr/>
    </dgm:pt>
    <dgm:pt modelId="{07D3874E-D5CD-4D6C-9623-AE1E252EAC75}" type="pres">
      <dgm:prSet presAssocID="{569F1B5D-262D-43D0-884F-E567F31674F6}" presName="sibTrans" presStyleCnt="0"/>
      <dgm:spPr/>
    </dgm:pt>
    <dgm:pt modelId="{6C8344C3-7D58-4F03-AF2B-78E2CFDB3085}" type="pres">
      <dgm:prSet presAssocID="{A5E9EDF4-8294-4914-A231-AB24E03B2490}" presName="node" presStyleLbl="node1" presStyleIdx="2" presStyleCnt="5">
        <dgm:presLayoutVars>
          <dgm:bulletEnabled val="1"/>
        </dgm:presLayoutVars>
      </dgm:prSet>
      <dgm:spPr/>
    </dgm:pt>
    <dgm:pt modelId="{0DDECE0E-89A5-4C66-9D37-E50A662FD5C8}" type="pres">
      <dgm:prSet presAssocID="{45629694-93D8-41C5-9A80-8171139AC8DF}" presName="sibTrans" presStyleCnt="0"/>
      <dgm:spPr/>
    </dgm:pt>
    <dgm:pt modelId="{89E23A0D-1D2C-49E3-AA97-6D0130479307}" type="pres">
      <dgm:prSet presAssocID="{00398B50-358A-421F-9BC1-23B5B0E88536}" presName="node" presStyleLbl="node1" presStyleIdx="3" presStyleCnt="5">
        <dgm:presLayoutVars>
          <dgm:bulletEnabled val="1"/>
        </dgm:presLayoutVars>
      </dgm:prSet>
      <dgm:spPr/>
    </dgm:pt>
    <dgm:pt modelId="{CDAE4CD3-20F2-45A7-B434-C31B6398B310}" type="pres">
      <dgm:prSet presAssocID="{6AE72C9B-FCA1-47E8-9CBF-C6DD2261A2B8}" presName="sibTrans" presStyleCnt="0"/>
      <dgm:spPr/>
    </dgm:pt>
    <dgm:pt modelId="{EF7DBDAE-D129-4CF8-9778-B4C56C162611}" type="pres">
      <dgm:prSet presAssocID="{7357E1B6-D41D-4255-8494-F677CA89DBC8}" presName="node" presStyleLbl="node1" presStyleIdx="4" presStyleCnt="5">
        <dgm:presLayoutVars>
          <dgm:bulletEnabled val="1"/>
        </dgm:presLayoutVars>
      </dgm:prSet>
      <dgm:spPr/>
    </dgm:pt>
  </dgm:ptLst>
  <dgm:cxnLst>
    <dgm:cxn modelId="{B8971C01-4EFB-467B-B6F3-8D992942B270}" srcId="{85CF1DB9-08BD-4587-83D5-4E38EF7AED3B}" destId="{00398B50-358A-421F-9BC1-23B5B0E88536}" srcOrd="3" destOrd="0" parTransId="{CDF6B09A-61E1-4488-B67F-750A0497F869}" sibTransId="{6AE72C9B-FCA1-47E8-9CBF-C6DD2261A2B8}"/>
    <dgm:cxn modelId="{28032D05-BEBD-467E-A6FD-B79FA1D4BD1E}" type="presOf" srcId="{00398B50-358A-421F-9BC1-23B5B0E88536}" destId="{89E23A0D-1D2C-49E3-AA97-6D0130479307}" srcOrd="0" destOrd="0" presId="urn:microsoft.com/office/officeart/2005/8/layout/default#3"/>
    <dgm:cxn modelId="{41A2141C-F043-4FB0-A545-6CD680CE79A8}" srcId="{85CF1DB9-08BD-4587-83D5-4E38EF7AED3B}" destId="{A5E9EDF4-8294-4914-A231-AB24E03B2490}" srcOrd="2" destOrd="0" parTransId="{8D9FABD2-A48A-42FF-847D-E528E166DD03}" sibTransId="{45629694-93D8-41C5-9A80-8171139AC8DF}"/>
    <dgm:cxn modelId="{3BE2FF32-EA5D-4A45-AB84-24E98AC37A95}" srcId="{85CF1DB9-08BD-4587-83D5-4E38EF7AED3B}" destId="{7357E1B6-D41D-4255-8494-F677CA89DBC8}" srcOrd="4" destOrd="0" parTransId="{C8F2E08E-EE05-42B0-9A8F-4C8264246E43}" sibTransId="{1C9CC898-CFFF-43D4-9862-BEB2B80E03FC}"/>
    <dgm:cxn modelId="{F9F5EA8A-4F7A-244A-96BD-2A5D93AFA7DF}" srcId="{85CF1DB9-08BD-4587-83D5-4E38EF7AED3B}" destId="{BD362DB2-74EA-7945-836D-040BD86A2012}" srcOrd="0" destOrd="0" parTransId="{DEBD08A0-CBCD-534A-9174-D612FBEFA298}" sibTransId="{BCC07CCD-90BA-8B4E-A719-2F06E67D6AA4}"/>
    <dgm:cxn modelId="{477383A5-8DDD-432D-9805-68F15FB3C4F8}" type="presOf" srcId="{BD362DB2-74EA-7945-836D-040BD86A2012}" destId="{47E300EA-6BBE-0B4D-8B8A-9A74155A9F47}" srcOrd="0" destOrd="0" presId="urn:microsoft.com/office/officeart/2005/8/layout/default#3"/>
    <dgm:cxn modelId="{45A5D8A8-6C1D-4370-9BDC-0F54ACF94A94}" type="presOf" srcId="{7357E1B6-D41D-4255-8494-F677CA89DBC8}" destId="{EF7DBDAE-D129-4CF8-9778-B4C56C162611}" srcOrd="0" destOrd="0" presId="urn:microsoft.com/office/officeart/2005/8/layout/default#3"/>
    <dgm:cxn modelId="{D91568B7-18E1-41D5-A126-737F616CE334}" srcId="{85CF1DB9-08BD-4587-83D5-4E38EF7AED3B}" destId="{C5A941C2-1849-4026-9B6A-D65F04ECB2FC}" srcOrd="1" destOrd="0" parTransId="{9EE0F53C-2A6B-4ED2-9F9A-DA76547FC980}" sibTransId="{569F1B5D-262D-43D0-884F-E567F31674F6}"/>
    <dgm:cxn modelId="{6BE8E7E9-0130-4A49-86D6-6C6D9DD5CF88}" type="presOf" srcId="{C5A941C2-1849-4026-9B6A-D65F04ECB2FC}" destId="{BC29EC5B-3A12-44C7-A961-F3992D0B07AB}" srcOrd="0" destOrd="0" presId="urn:microsoft.com/office/officeart/2005/8/layout/default#3"/>
    <dgm:cxn modelId="{BE3CEFEB-08A0-4C31-A685-E60ED042C1CB}" type="presOf" srcId="{A5E9EDF4-8294-4914-A231-AB24E03B2490}" destId="{6C8344C3-7D58-4F03-AF2B-78E2CFDB3085}" srcOrd="0" destOrd="0" presId="urn:microsoft.com/office/officeart/2005/8/layout/default#3"/>
    <dgm:cxn modelId="{526625F3-3D16-436E-82FF-A9F9126CB516}" type="presOf" srcId="{85CF1DB9-08BD-4587-83D5-4E38EF7AED3B}" destId="{2CA5AF19-AA69-4C36-8C71-B15435B0D222}" srcOrd="0" destOrd="0" presId="urn:microsoft.com/office/officeart/2005/8/layout/default#3"/>
    <dgm:cxn modelId="{DC2B7CBD-3D4A-45A1-8879-408F3C367A5B}" type="presParOf" srcId="{2CA5AF19-AA69-4C36-8C71-B15435B0D222}" destId="{47E300EA-6BBE-0B4D-8B8A-9A74155A9F47}" srcOrd="0" destOrd="0" presId="urn:microsoft.com/office/officeart/2005/8/layout/default#3"/>
    <dgm:cxn modelId="{3C12EE4A-CBB9-48BC-AE15-1EFF361740FD}" type="presParOf" srcId="{2CA5AF19-AA69-4C36-8C71-B15435B0D222}" destId="{C5B92ECA-7987-BC4B-97A3-3EF332E6CE11}" srcOrd="1" destOrd="0" presId="urn:microsoft.com/office/officeart/2005/8/layout/default#3"/>
    <dgm:cxn modelId="{D9F485EE-EA77-4706-A4DE-F1D934CAD19C}" type="presParOf" srcId="{2CA5AF19-AA69-4C36-8C71-B15435B0D222}" destId="{BC29EC5B-3A12-44C7-A961-F3992D0B07AB}" srcOrd="2" destOrd="0" presId="urn:microsoft.com/office/officeart/2005/8/layout/default#3"/>
    <dgm:cxn modelId="{B07FB7CD-4279-4312-98BF-77F3C9571220}" type="presParOf" srcId="{2CA5AF19-AA69-4C36-8C71-B15435B0D222}" destId="{07D3874E-D5CD-4D6C-9623-AE1E252EAC75}" srcOrd="3" destOrd="0" presId="urn:microsoft.com/office/officeart/2005/8/layout/default#3"/>
    <dgm:cxn modelId="{3BC9FE5D-9CD5-482D-9325-4AB9445861C4}" type="presParOf" srcId="{2CA5AF19-AA69-4C36-8C71-B15435B0D222}" destId="{6C8344C3-7D58-4F03-AF2B-78E2CFDB3085}" srcOrd="4" destOrd="0" presId="urn:microsoft.com/office/officeart/2005/8/layout/default#3"/>
    <dgm:cxn modelId="{F2E6827E-75ED-4EB8-B7B2-581A2A31B892}" type="presParOf" srcId="{2CA5AF19-AA69-4C36-8C71-B15435B0D222}" destId="{0DDECE0E-89A5-4C66-9D37-E50A662FD5C8}" srcOrd="5" destOrd="0" presId="urn:microsoft.com/office/officeart/2005/8/layout/default#3"/>
    <dgm:cxn modelId="{8F0BE606-F01C-4FE5-AEBA-608E2ED182D4}" type="presParOf" srcId="{2CA5AF19-AA69-4C36-8C71-B15435B0D222}" destId="{89E23A0D-1D2C-49E3-AA97-6D0130479307}" srcOrd="6" destOrd="0" presId="urn:microsoft.com/office/officeart/2005/8/layout/default#3"/>
    <dgm:cxn modelId="{C465CEAF-98BF-4E41-961E-E5DF3917A90E}" type="presParOf" srcId="{2CA5AF19-AA69-4C36-8C71-B15435B0D222}" destId="{CDAE4CD3-20F2-45A7-B434-C31B6398B310}" srcOrd="7" destOrd="0" presId="urn:microsoft.com/office/officeart/2005/8/layout/default#3"/>
    <dgm:cxn modelId="{8C303F58-ABD5-4315-99AA-C47B234EF176}" type="presParOf" srcId="{2CA5AF19-AA69-4C36-8C71-B15435B0D222}" destId="{EF7DBDAE-D129-4CF8-9778-B4C56C162611}" srcOrd="8"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971FD0-D3D7-804B-AAC0-397A08782514}" type="doc">
      <dgm:prSet loTypeId="urn:microsoft.com/office/officeart/2005/8/layout/default#23" loCatId="list" qsTypeId="urn:microsoft.com/office/officeart/2005/8/quickstyle/simple4" qsCatId="simple" csTypeId="urn:microsoft.com/office/officeart/2005/8/colors/accent1_2" csCatId="accent1" phldr="1"/>
      <dgm:spPr/>
      <dgm:t>
        <a:bodyPr/>
        <a:lstStyle/>
        <a:p>
          <a:endParaRPr lang="en-US"/>
        </a:p>
      </dgm:t>
    </dgm:pt>
    <dgm:pt modelId="{78B3156A-8388-094F-9421-A79E8C5B4F7A}">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Exception Questions</a:t>
          </a:r>
        </a:p>
      </dgm:t>
    </dgm:pt>
    <dgm:pt modelId="{7F11A628-6475-9E4A-8CD0-177E4E6D9D2D}" type="parTrans" cxnId="{21E5A0A7-8225-C746-886D-716DD6AF774D}">
      <dgm:prSet/>
      <dgm:spPr/>
      <dgm:t>
        <a:bodyPr/>
        <a:lstStyle/>
        <a:p>
          <a:endParaRPr lang="en-US"/>
        </a:p>
      </dgm:t>
    </dgm:pt>
    <dgm:pt modelId="{E4A535BA-101A-BA4D-8854-B731E4C363F8}" type="sibTrans" cxnId="{21E5A0A7-8225-C746-886D-716DD6AF774D}">
      <dgm:prSet/>
      <dgm:spPr/>
      <dgm:t>
        <a:bodyPr/>
        <a:lstStyle/>
        <a:p>
          <a:endParaRPr lang="en-US"/>
        </a:p>
      </dgm:t>
    </dgm:pt>
    <dgm:pt modelId="{49D4D453-0E60-3949-8AC0-3B70411C078A}">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Scaling </a:t>
          </a:r>
        </a:p>
      </dgm:t>
    </dgm:pt>
    <dgm:pt modelId="{D193B6C7-F0A4-F542-8E98-096E16E8AAF2}" type="parTrans" cxnId="{1A570B46-959F-674C-ACA3-721F5C2E8439}">
      <dgm:prSet/>
      <dgm:spPr/>
      <dgm:t>
        <a:bodyPr/>
        <a:lstStyle/>
        <a:p>
          <a:endParaRPr lang="en-US"/>
        </a:p>
      </dgm:t>
    </dgm:pt>
    <dgm:pt modelId="{47E32BE7-8E03-B543-99D5-913B58DED559}" type="sibTrans" cxnId="{1A570B46-959F-674C-ACA3-721F5C2E8439}">
      <dgm:prSet/>
      <dgm:spPr/>
      <dgm:t>
        <a:bodyPr/>
        <a:lstStyle/>
        <a:p>
          <a:endParaRPr lang="en-US"/>
        </a:p>
      </dgm:t>
    </dgm:pt>
    <dgm:pt modelId="{E3CC270C-8D72-704D-A6B0-9140FD93C30E}">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Danger/safety</a:t>
          </a:r>
        </a:p>
      </dgm:t>
    </dgm:pt>
    <dgm:pt modelId="{6C4A7E6D-C5C5-A84E-A20F-AB48C63E1CF7}" type="parTrans" cxnId="{59F75551-4295-544C-8C2D-AD288A1B0D25}">
      <dgm:prSet/>
      <dgm:spPr/>
      <dgm:t>
        <a:bodyPr/>
        <a:lstStyle/>
        <a:p>
          <a:endParaRPr lang="en-US"/>
        </a:p>
      </dgm:t>
    </dgm:pt>
    <dgm:pt modelId="{CF340F33-FC04-334B-9FFF-AA601B5CA6B9}" type="sibTrans" cxnId="{59F75551-4295-544C-8C2D-AD288A1B0D25}">
      <dgm:prSet/>
      <dgm:spPr/>
      <dgm:t>
        <a:bodyPr/>
        <a:lstStyle/>
        <a:p>
          <a:endParaRPr lang="en-US"/>
        </a:p>
      </dgm:t>
    </dgm:pt>
    <dgm:pt modelId="{CE0D0579-A9D3-ED4A-B439-146A75781B15}">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Progress</a:t>
          </a:r>
        </a:p>
      </dgm:t>
    </dgm:pt>
    <dgm:pt modelId="{7E9D7670-DD6B-C84F-A0B0-1D64B64A0952}" type="parTrans" cxnId="{5F92A1F3-E220-5A48-98D9-AB7F085BF24B}">
      <dgm:prSet/>
      <dgm:spPr/>
      <dgm:t>
        <a:bodyPr/>
        <a:lstStyle/>
        <a:p>
          <a:endParaRPr lang="en-US"/>
        </a:p>
      </dgm:t>
    </dgm:pt>
    <dgm:pt modelId="{C37D3F73-4750-EA44-A59F-9D0E7C073508}" type="sibTrans" cxnId="{5F92A1F3-E220-5A48-98D9-AB7F085BF24B}">
      <dgm:prSet/>
      <dgm:spPr/>
      <dgm:t>
        <a:bodyPr/>
        <a:lstStyle/>
        <a:p>
          <a:endParaRPr lang="en-US"/>
        </a:p>
      </dgm:t>
    </dgm:pt>
    <dgm:pt modelId="{C6D116B2-D514-9349-AB77-1980BB21D39B}">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Coping</a:t>
          </a:r>
        </a:p>
      </dgm:t>
    </dgm:pt>
    <dgm:pt modelId="{67285690-570B-944E-B754-CFD2A3F1F9B3}" type="parTrans" cxnId="{E089AFBA-B862-7D4E-A48B-0E64B338AF23}">
      <dgm:prSet/>
      <dgm:spPr/>
      <dgm:t>
        <a:bodyPr/>
        <a:lstStyle/>
        <a:p>
          <a:endParaRPr lang="en-US"/>
        </a:p>
      </dgm:t>
    </dgm:pt>
    <dgm:pt modelId="{4C0DC21E-B9B0-9940-9137-AA61132F7BDC}" type="sibTrans" cxnId="{E089AFBA-B862-7D4E-A48B-0E64B338AF23}">
      <dgm:prSet/>
      <dgm:spPr/>
      <dgm:t>
        <a:bodyPr/>
        <a:lstStyle/>
        <a:p>
          <a:endParaRPr lang="en-US"/>
        </a:p>
      </dgm:t>
    </dgm:pt>
    <dgm:pt modelId="{510142EE-F14E-E24B-8F8E-6DB3A838E7D0}">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Skill at finding solutions to difficulty</a:t>
          </a:r>
        </a:p>
      </dgm:t>
    </dgm:pt>
    <dgm:pt modelId="{3658D00A-78B9-3145-94C3-81F2FD90F1EB}" type="parTrans" cxnId="{231845B2-1F37-7D46-8D60-3AE65F0A71DB}">
      <dgm:prSet/>
      <dgm:spPr/>
      <dgm:t>
        <a:bodyPr/>
        <a:lstStyle/>
        <a:p>
          <a:endParaRPr lang="en-US"/>
        </a:p>
      </dgm:t>
    </dgm:pt>
    <dgm:pt modelId="{2C1F7FBB-1D06-AB45-BBC8-751D5C28BFBC}" type="sibTrans" cxnId="{231845B2-1F37-7D46-8D60-3AE65F0A71DB}">
      <dgm:prSet/>
      <dgm:spPr/>
      <dgm:t>
        <a:bodyPr/>
        <a:lstStyle/>
        <a:p>
          <a:endParaRPr lang="en-US"/>
        </a:p>
      </dgm:t>
    </dgm:pt>
    <dgm:pt modelId="{B4314453-2B1B-7043-86A5-48216E3A34ED}">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Preferred Future</a:t>
          </a:r>
        </a:p>
      </dgm:t>
    </dgm:pt>
    <dgm:pt modelId="{A9D2AEF3-25B6-EA48-92AA-3F44937A74FF}" type="parTrans" cxnId="{D2F84284-7B71-4347-820D-6C56D1BBD8C8}">
      <dgm:prSet/>
      <dgm:spPr/>
      <dgm:t>
        <a:bodyPr/>
        <a:lstStyle/>
        <a:p>
          <a:endParaRPr lang="en-US"/>
        </a:p>
      </dgm:t>
    </dgm:pt>
    <dgm:pt modelId="{354CC1B6-DAB3-AC4E-AB54-EF1D16595397}" type="sibTrans" cxnId="{D2F84284-7B71-4347-820D-6C56D1BBD8C8}">
      <dgm:prSet/>
      <dgm:spPr/>
      <dgm:t>
        <a:bodyPr/>
        <a:lstStyle/>
        <a:p>
          <a:endParaRPr lang="en-US"/>
        </a:p>
      </dgm:t>
    </dgm:pt>
    <dgm:pt modelId="{B61FC207-3496-5244-A060-2F3C1FD3A319}">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Past history of protection</a:t>
          </a:r>
        </a:p>
      </dgm:t>
    </dgm:pt>
    <dgm:pt modelId="{508CC356-EB80-3B45-830A-2395C307F217}" type="parTrans" cxnId="{1F2E8DA0-0CFC-D74C-88F4-4552C719D077}">
      <dgm:prSet/>
      <dgm:spPr/>
      <dgm:t>
        <a:bodyPr/>
        <a:lstStyle/>
        <a:p>
          <a:endParaRPr lang="en-US"/>
        </a:p>
      </dgm:t>
    </dgm:pt>
    <dgm:pt modelId="{67D3A02C-24E0-3A4C-ABBC-8CFF3FC6D1C5}" type="sibTrans" cxnId="{1F2E8DA0-0CFC-D74C-88F4-4552C719D077}">
      <dgm:prSet/>
      <dgm:spPr/>
      <dgm:t>
        <a:bodyPr/>
        <a:lstStyle/>
        <a:p>
          <a:endParaRPr lang="en-US"/>
        </a:p>
      </dgm:t>
    </dgm:pt>
    <dgm:pt modelId="{3DDA3A20-0D9F-1E49-960F-A07D129500F8}">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Future goals</a:t>
          </a:r>
        </a:p>
      </dgm:t>
    </dgm:pt>
    <dgm:pt modelId="{2A724427-7B8B-5A4F-8A5E-918949B2EE98}" type="parTrans" cxnId="{C28B447A-C7BB-D54B-82A4-F7D8F409A09A}">
      <dgm:prSet/>
      <dgm:spPr/>
      <dgm:t>
        <a:bodyPr/>
        <a:lstStyle/>
        <a:p>
          <a:endParaRPr lang="en-US"/>
        </a:p>
      </dgm:t>
    </dgm:pt>
    <dgm:pt modelId="{4E6EF37D-051D-F64C-AC95-4A1B714012A3}" type="sibTrans" cxnId="{C28B447A-C7BB-D54B-82A4-F7D8F409A09A}">
      <dgm:prSet/>
      <dgm:spPr/>
      <dgm:t>
        <a:bodyPr/>
        <a:lstStyle/>
        <a:p>
          <a:endParaRPr lang="en-US"/>
        </a:p>
      </dgm:t>
    </dgm:pt>
    <dgm:pt modelId="{EB4CC163-2D07-2946-BD99-3F4895604A03}">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Position Questions</a:t>
          </a:r>
        </a:p>
      </dgm:t>
    </dgm:pt>
    <dgm:pt modelId="{CE1116FA-4FC0-074C-AF13-5BFA227EC8D0}" type="parTrans" cxnId="{6B9DA33C-21E8-324F-BA2E-6B5ADB527884}">
      <dgm:prSet/>
      <dgm:spPr/>
      <dgm:t>
        <a:bodyPr/>
        <a:lstStyle/>
        <a:p>
          <a:endParaRPr lang="en-US"/>
        </a:p>
      </dgm:t>
    </dgm:pt>
    <dgm:pt modelId="{315F17F5-6C50-4244-8C8D-B2FE1986A83F}" type="sibTrans" cxnId="{6B9DA33C-21E8-324F-BA2E-6B5ADB527884}">
      <dgm:prSet/>
      <dgm:spPr/>
      <dgm:t>
        <a:bodyPr/>
        <a:lstStyle/>
        <a:p>
          <a:endParaRPr lang="en-US"/>
        </a:p>
      </dgm:t>
    </dgm:pt>
    <dgm:pt modelId="{9074BB54-4AA4-4049-83E6-02BB6C4EC0E4}">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Seeing through other people's eyes</a:t>
          </a:r>
        </a:p>
      </dgm:t>
    </dgm:pt>
    <dgm:pt modelId="{770062C0-549A-6545-8436-152D9EEF30AD}" type="parTrans" cxnId="{A7A9004C-C77C-0549-B72D-6A712DBB20E6}">
      <dgm:prSet/>
      <dgm:spPr/>
      <dgm:t>
        <a:bodyPr/>
        <a:lstStyle/>
        <a:p>
          <a:endParaRPr lang="en-US"/>
        </a:p>
      </dgm:t>
    </dgm:pt>
    <dgm:pt modelId="{68C9AEC6-F336-984A-AEC0-A24900AE305C}" type="sibTrans" cxnId="{A7A9004C-C77C-0549-B72D-6A712DBB20E6}">
      <dgm:prSet/>
      <dgm:spPr/>
      <dgm:t>
        <a:bodyPr/>
        <a:lstStyle/>
        <a:p>
          <a:endParaRPr lang="en-US"/>
        </a:p>
      </dgm:t>
    </dgm:pt>
    <dgm:pt modelId="{D443E296-372A-4148-9DE6-312F23300510}" type="pres">
      <dgm:prSet presAssocID="{F1971FD0-D3D7-804B-AAC0-397A08782514}" presName="diagram" presStyleCnt="0">
        <dgm:presLayoutVars>
          <dgm:dir/>
          <dgm:resizeHandles val="exact"/>
        </dgm:presLayoutVars>
      </dgm:prSet>
      <dgm:spPr/>
    </dgm:pt>
    <dgm:pt modelId="{F7FA050B-66EB-CF47-8420-02D0FADEAD4B}" type="pres">
      <dgm:prSet presAssocID="{78B3156A-8388-094F-9421-A79E8C5B4F7A}" presName="node" presStyleLbl="node1" presStyleIdx="0" presStyleCnt="5" custLinFactNeighborX="0" custLinFactNeighborY="-6952">
        <dgm:presLayoutVars>
          <dgm:bulletEnabled val="1"/>
        </dgm:presLayoutVars>
      </dgm:prSet>
      <dgm:spPr/>
    </dgm:pt>
    <dgm:pt modelId="{5E684531-45DA-3D41-B189-B03EE1402176}" type="pres">
      <dgm:prSet presAssocID="{E4A535BA-101A-BA4D-8854-B731E4C363F8}" presName="sibTrans" presStyleCnt="0"/>
      <dgm:spPr/>
    </dgm:pt>
    <dgm:pt modelId="{9C078F23-443A-B646-9E5D-E4F86529170F}" type="pres">
      <dgm:prSet presAssocID="{49D4D453-0E60-3949-8AC0-3B70411C078A}" presName="node" presStyleLbl="node1" presStyleIdx="1" presStyleCnt="5" custLinFactNeighborX="1451" custLinFactNeighborY="-6952">
        <dgm:presLayoutVars>
          <dgm:bulletEnabled val="1"/>
        </dgm:presLayoutVars>
      </dgm:prSet>
      <dgm:spPr/>
    </dgm:pt>
    <dgm:pt modelId="{5BA03524-6D93-FF49-8BDC-06E2F4653015}" type="pres">
      <dgm:prSet presAssocID="{47E32BE7-8E03-B543-99D5-913B58DED559}" presName="sibTrans" presStyleCnt="0"/>
      <dgm:spPr/>
    </dgm:pt>
    <dgm:pt modelId="{A082E232-6A48-5246-89B1-524EBEC8872C}" type="pres">
      <dgm:prSet presAssocID="{EB4CC163-2D07-2946-BD99-3F4895604A03}" presName="node" presStyleLbl="node1" presStyleIdx="2" presStyleCnt="5" custLinFactNeighborX="0" custLinFactNeighborY="-6989">
        <dgm:presLayoutVars>
          <dgm:bulletEnabled val="1"/>
        </dgm:presLayoutVars>
      </dgm:prSet>
      <dgm:spPr/>
    </dgm:pt>
    <dgm:pt modelId="{64A1D0B3-17A2-1E46-BA6E-C1F96DAEE3DC}" type="pres">
      <dgm:prSet presAssocID="{315F17F5-6C50-4244-8C8D-B2FE1986A83F}" presName="sibTrans" presStyleCnt="0"/>
      <dgm:spPr/>
    </dgm:pt>
    <dgm:pt modelId="{62806563-D674-3540-9494-2C40B7CA2683}" type="pres">
      <dgm:prSet presAssocID="{C6D116B2-D514-9349-AB77-1980BB21D39B}" presName="node" presStyleLbl="node1" presStyleIdx="3" presStyleCnt="5" custLinFactNeighborX="-2184" custLinFactNeighborY="-13142">
        <dgm:presLayoutVars>
          <dgm:bulletEnabled val="1"/>
        </dgm:presLayoutVars>
      </dgm:prSet>
      <dgm:spPr/>
    </dgm:pt>
    <dgm:pt modelId="{6D353113-8D73-454D-879B-317907ADC626}" type="pres">
      <dgm:prSet presAssocID="{4C0DC21E-B9B0-9940-9137-AA61132F7BDC}" presName="sibTrans" presStyleCnt="0"/>
      <dgm:spPr/>
    </dgm:pt>
    <dgm:pt modelId="{32F6593E-97AC-E94A-A325-631A3C5EE2B5}" type="pres">
      <dgm:prSet presAssocID="{B4314453-2B1B-7043-86A5-48216E3A34ED}" presName="node" presStyleLbl="node1" presStyleIdx="4" presStyleCnt="5" custLinFactNeighborX="2767" custLinFactNeighborY="-11387">
        <dgm:presLayoutVars>
          <dgm:bulletEnabled val="1"/>
        </dgm:presLayoutVars>
      </dgm:prSet>
      <dgm:spPr/>
    </dgm:pt>
  </dgm:ptLst>
  <dgm:cxnLst>
    <dgm:cxn modelId="{35103109-0C3D-492E-84F3-C82DBC219A1F}" type="presOf" srcId="{CE0D0579-A9D3-ED4A-B439-146A75781B15}" destId="{9C078F23-443A-B646-9E5D-E4F86529170F}" srcOrd="0" destOrd="2" presId="urn:microsoft.com/office/officeart/2005/8/layout/default#23"/>
    <dgm:cxn modelId="{27DB6F1E-85EB-484A-8FB9-20F4FE216A1D}" type="presOf" srcId="{C6D116B2-D514-9349-AB77-1980BB21D39B}" destId="{62806563-D674-3540-9494-2C40B7CA2683}" srcOrd="0" destOrd="0" presId="urn:microsoft.com/office/officeart/2005/8/layout/default#23"/>
    <dgm:cxn modelId="{6B9DA33C-21E8-324F-BA2E-6B5ADB527884}" srcId="{F1971FD0-D3D7-804B-AAC0-397A08782514}" destId="{EB4CC163-2D07-2946-BD99-3F4895604A03}" srcOrd="2" destOrd="0" parTransId="{CE1116FA-4FC0-074C-AF13-5BFA227EC8D0}" sibTransId="{315F17F5-6C50-4244-8C8D-B2FE1986A83F}"/>
    <dgm:cxn modelId="{2D665F40-97D5-4B9A-9A13-EAB3566CC77D}" type="presOf" srcId="{78B3156A-8388-094F-9421-A79E8C5B4F7A}" destId="{F7FA050B-66EB-CF47-8420-02D0FADEAD4B}" srcOrd="0" destOrd="0" presId="urn:microsoft.com/office/officeart/2005/8/layout/default#23"/>
    <dgm:cxn modelId="{CDE6F85F-F968-4059-9D9A-CBE3FCA695BC}" type="presOf" srcId="{B61FC207-3496-5244-A060-2F3C1FD3A319}" destId="{F7FA050B-66EB-CF47-8420-02D0FADEAD4B}" srcOrd="0" destOrd="1" presId="urn:microsoft.com/office/officeart/2005/8/layout/default#23"/>
    <dgm:cxn modelId="{1A570B46-959F-674C-ACA3-721F5C2E8439}" srcId="{F1971FD0-D3D7-804B-AAC0-397A08782514}" destId="{49D4D453-0E60-3949-8AC0-3B70411C078A}" srcOrd="1" destOrd="0" parTransId="{D193B6C7-F0A4-F542-8E98-096E16E8AAF2}" sibTransId="{47E32BE7-8E03-B543-99D5-913B58DED559}"/>
    <dgm:cxn modelId="{A7A9004C-C77C-0549-B72D-6A712DBB20E6}" srcId="{EB4CC163-2D07-2946-BD99-3F4895604A03}" destId="{9074BB54-4AA4-4049-83E6-02BB6C4EC0E4}" srcOrd="0" destOrd="0" parTransId="{770062C0-549A-6545-8436-152D9EEF30AD}" sibTransId="{68C9AEC6-F336-984A-AEC0-A24900AE305C}"/>
    <dgm:cxn modelId="{7C96754E-81C3-4329-B333-F10E2017E286}" type="presOf" srcId="{3DDA3A20-0D9F-1E49-960F-A07D129500F8}" destId="{32F6593E-97AC-E94A-A325-631A3C5EE2B5}" srcOrd="0" destOrd="1" presId="urn:microsoft.com/office/officeart/2005/8/layout/default#23"/>
    <dgm:cxn modelId="{59F75551-4295-544C-8C2D-AD288A1B0D25}" srcId="{49D4D453-0E60-3949-8AC0-3B70411C078A}" destId="{E3CC270C-8D72-704D-A6B0-9140FD93C30E}" srcOrd="0" destOrd="0" parTransId="{6C4A7E6D-C5C5-A84E-A20F-AB48C63E1CF7}" sibTransId="{CF340F33-FC04-334B-9FFF-AA601B5CA6B9}"/>
    <dgm:cxn modelId="{C28B447A-C7BB-D54B-82A4-F7D8F409A09A}" srcId="{B4314453-2B1B-7043-86A5-48216E3A34ED}" destId="{3DDA3A20-0D9F-1E49-960F-A07D129500F8}" srcOrd="0" destOrd="0" parTransId="{2A724427-7B8B-5A4F-8A5E-918949B2EE98}" sibTransId="{4E6EF37D-051D-F64C-AC95-4A1B714012A3}"/>
    <dgm:cxn modelId="{EFCAB17C-DF28-4645-81F1-CB0D737338A0}" type="presOf" srcId="{B4314453-2B1B-7043-86A5-48216E3A34ED}" destId="{32F6593E-97AC-E94A-A325-631A3C5EE2B5}" srcOrd="0" destOrd="0" presId="urn:microsoft.com/office/officeart/2005/8/layout/default#23"/>
    <dgm:cxn modelId="{D2F84284-7B71-4347-820D-6C56D1BBD8C8}" srcId="{F1971FD0-D3D7-804B-AAC0-397A08782514}" destId="{B4314453-2B1B-7043-86A5-48216E3A34ED}" srcOrd="4" destOrd="0" parTransId="{A9D2AEF3-25B6-EA48-92AA-3F44937A74FF}" sibTransId="{354CC1B6-DAB3-AC4E-AB54-EF1D16595397}"/>
    <dgm:cxn modelId="{5BC9288E-8D2E-4116-8934-C7BCB7384D81}" type="presOf" srcId="{E3CC270C-8D72-704D-A6B0-9140FD93C30E}" destId="{9C078F23-443A-B646-9E5D-E4F86529170F}" srcOrd="0" destOrd="1" presId="urn:microsoft.com/office/officeart/2005/8/layout/default#23"/>
    <dgm:cxn modelId="{1F2E8DA0-0CFC-D74C-88F4-4552C719D077}" srcId="{78B3156A-8388-094F-9421-A79E8C5B4F7A}" destId="{B61FC207-3496-5244-A060-2F3C1FD3A319}" srcOrd="0" destOrd="0" parTransId="{508CC356-EB80-3B45-830A-2395C307F217}" sibTransId="{67D3A02C-24E0-3A4C-ABBC-8CFF3FC6D1C5}"/>
    <dgm:cxn modelId="{21E5A0A7-8225-C746-886D-716DD6AF774D}" srcId="{F1971FD0-D3D7-804B-AAC0-397A08782514}" destId="{78B3156A-8388-094F-9421-A79E8C5B4F7A}" srcOrd="0" destOrd="0" parTransId="{7F11A628-6475-9E4A-8CD0-177E4E6D9D2D}" sibTransId="{E4A535BA-101A-BA4D-8854-B731E4C363F8}"/>
    <dgm:cxn modelId="{231845B2-1F37-7D46-8D60-3AE65F0A71DB}" srcId="{C6D116B2-D514-9349-AB77-1980BB21D39B}" destId="{510142EE-F14E-E24B-8F8E-6DB3A838E7D0}" srcOrd="0" destOrd="0" parTransId="{3658D00A-78B9-3145-94C3-81F2FD90F1EB}" sibTransId="{2C1F7FBB-1D06-AB45-BBC8-751D5C28BFBC}"/>
    <dgm:cxn modelId="{C5630EB5-DED4-4497-B110-17B14C777ACD}" type="presOf" srcId="{F1971FD0-D3D7-804B-AAC0-397A08782514}" destId="{D443E296-372A-4148-9DE6-312F23300510}" srcOrd="0" destOrd="0" presId="urn:microsoft.com/office/officeart/2005/8/layout/default#23"/>
    <dgm:cxn modelId="{E089AFBA-B862-7D4E-A48B-0E64B338AF23}" srcId="{F1971FD0-D3D7-804B-AAC0-397A08782514}" destId="{C6D116B2-D514-9349-AB77-1980BB21D39B}" srcOrd="3" destOrd="0" parTransId="{67285690-570B-944E-B754-CFD2A3F1F9B3}" sibTransId="{4C0DC21E-B9B0-9940-9137-AA61132F7BDC}"/>
    <dgm:cxn modelId="{8B29E3BC-ABA7-4964-A48E-0F5E9A3159E9}" type="presOf" srcId="{EB4CC163-2D07-2946-BD99-3F4895604A03}" destId="{A082E232-6A48-5246-89B1-524EBEC8872C}" srcOrd="0" destOrd="0" presId="urn:microsoft.com/office/officeart/2005/8/layout/default#23"/>
    <dgm:cxn modelId="{04466DDE-15AA-42A3-878E-7210758B2506}" type="presOf" srcId="{49D4D453-0E60-3949-8AC0-3B70411C078A}" destId="{9C078F23-443A-B646-9E5D-E4F86529170F}" srcOrd="0" destOrd="0" presId="urn:microsoft.com/office/officeart/2005/8/layout/default#23"/>
    <dgm:cxn modelId="{459EFBE1-A4DB-4B56-96D3-0F5BC7724E30}" type="presOf" srcId="{510142EE-F14E-E24B-8F8E-6DB3A838E7D0}" destId="{62806563-D674-3540-9494-2C40B7CA2683}" srcOrd="0" destOrd="1" presId="urn:microsoft.com/office/officeart/2005/8/layout/default#23"/>
    <dgm:cxn modelId="{6880DDEC-B100-4F8D-9821-56B1C0C9DE08}" type="presOf" srcId="{9074BB54-4AA4-4049-83E6-02BB6C4EC0E4}" destId="{A082E232-6A48-5246-89B1-524EBEC8872C}" srcOrd="0" destOrd="1" presId="urn:microsoft.com/office/officeart/2005/8/layout/default#23"/>
    <dgm:cxn modelId="{5F92A1F3-E220-5A48-98D9-AB7F085BF24B}" srcId="{49D4D453-0E60-3949-8AC0-3B70411C078A}" destId="{CE0D0579-A9D3-ED4A-B439-146A75781B15}" srcOrd="1" destOrd="0" parTransId="{7E9D7670-DD6B-C84F-A0B0-1D64B64A0952}" sibTransId="{C37D3F73-4750-EA44-A59F-9D0E7C073508}"/>
    <dgm:cxn modelId="{F013A91E-13C4-4AAA-9D97-704CC09E6EBE}" type="presParOf" srcId="{D443E296-372A-4148-9DE6-312F23300510}" destId="{F7FA050B-66EB-CF47-8420-02D0FADEAD4B}" srcOrd="0" destOrd="0" presId="urn:microsoft.com/office/officeart/2005/8/layout/default#23"/>
    <dgm:cxn modelId="{B661BA24-B7CF-4333-B7DD-09806A3F1801}" type="presParOf" srcId="{D443E296-372A-4148-9DE6-312F23300510}" destId="{5E684531-45DA-3D41-B189-B03EE1402176}" srcOrd="1" destOrd="0" presId="urn:microsoft.com/office/officeart/2005/8/layout/default#23"/>
    <dgm:cxn modelId="{1DF42182-55C6-4548-97D1-0D8DFF553A77}" type="presParOf" srcId="{D443E296-372A-4148-9DE6-312F23300510}" destId="{9C078F23-443A-B646-9E5D-E4F86529170F}" srcOrd="2" destOrd="0" presId="urn:microsoft.com/office/officeart/2005/8/layout/default#23"/>
    <dgm:cxn modelId="{22F2BAF6-DC0C-48B2-BB33-1DFD97C9C345}" type="presParOf" srcId="{D443E296-372A-4148-9DE6-312F23300510}" destId="{5BA03524-6D93-FF49-8BDC-06E2F4653015}" srcOrd="3" destOrd="0" presId="urn:microsoft.com/office/officeart/2005/8/layout/default#23"/>
    <dgm:cxn modelId="{A08DED39-4E26-41C2-A173-958BD4A6EC4F}" type="presParOf" srcId="{D443E296-372A-4148-9DE6-312F23300510}" destId="{A082E232-6A48-5246-89B1-524EBEC8872C}" srcOrd="4" destOrd="0" presId="urn:microsoft.com/office/officeart/2005/8/layout/default#23"/>
    <dgm:cxn modelId="{636F7247-C661-446F-BB27-255F90011EAC}" type="presParOf" srcId="{D443E296-372A-4148-9DE6-312F23300510}" destId="{64A1D0B3-17A2-1E46-BA6E-C1F96DAEE3DC}" srcOrd="5" destOrd="0" presId="urn:microsoft.com/office/officeart/2005/8/layout/default#23"/>
    <dgm:cxn modelId="{01D96AAC-66A5-4260-B18F-20790C916442}" type="presParOf" srcId="{D443E296-372A-4148-9DE6-312F23300510}" destId="{62806563-D674-3540-9494-2C40B7CA2683}" srcOrd="6" destOrd="0" presId="urn:microsoft.com/office/officeart/2005/8/layout/default#23"/>
    <dgm:cxn modelId="{120467EC-5881-4E7B-8BAA-0D6278443CBF}" type="presParOf" srcId="{D443E296-372A-4148-9DE6-312F23300510}" destId="{6D353113-8D73-454D-879B-317907ADC626}" srcOrd="7" destOrd="0" presId="urn:microsoft.com/office/officeart/2005/8/layout/default#23"/>
    <dgm:cxn modelId="{C989A287-7541-4DA9-B75A-500A8D697F93}" type="presParOf" srcId="{D443E296-372A-4148-9DE6-312F23300510}" destId="{32F6593E-97AC-E94A-A325-631A3C5EE2B5}" srcOrd="8" destOrd="0" presId="urn:microsoft.com/office/officeart/2005/8/layout/defaul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06DC44-AFAE-954A-AB70-EB1E7CDD3DE8}"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C9AE8C85-DF95-5E44-9DD8-6673F0978E00}">
      <dgm:prSet phldrT="[Text]" custT="1"/>
      <dgm:spPr/>
      <dgm:t>
        <a:bodyPr/>
        <a:lstStyle/>
        <a:p>
          <a:r>
            <a:rPr lang="en-US" altLang="en-US" sz="3600" dirty="0">
              <a:latin typeface="+mj-lt"/>
              <a:cs typeface="Verdana" panose="020B0604030504040204" pitchFamily="34" charset="0"/>
            </a:rPr>
            <a:t>A group of people </a:t>
          </a:r>
          <a:br>
            <a:rPr lang="en-US" altLang="en-US" sz="3600" dirty="0">
              <a:latin typeface="+mj-lt"/>
              <a:cs typeface="Verdana" panose="020B0604030504040204" pitchFamily="34" charset="0"/>
            </a:rPr>
          </a:br>
          <a:r>
            <a:rPr lang="en-US" altLang="en-US" sz="3600" dirty="0">
              <a:latin typeface="+mj-lt"/>
              <a:cs typeface="Verdana" panose="020B0604030504040204" pitchFamily="34" charset="0"/>
            </a:rPr>
            <a:t>(family, friends, community people) committed to keeping a child safe</a:t>
          </a:r>
          <a:endParaRPr lang="en-US" sz="3600" b="0" dirty="0">
            <a:latin typeface="+mj-lt"/>
          </a:endParaRPr>
        </a:p>
      </dgm:t>
    </dgm:pt>
    <dgm:pt modelId="{9E738872-23A4-D54C-90AA-4140928BA023}" type="parTrans" cxnId="{73C357CD-E34D-A046-B0DB-68D07AD7A997}">
      <dgm:prSet/>
      <dgm:spPr/>
      <dgm:t>
        <a:bodyPr/>
        <a:lstStyle/>
        <a:p>
          <a:endParaRPr lang="en-US"/>
        </a:p>
      </dgm:t>
    </dgm:pt>
    <dgm:pt modelId="{20F469D2-46D8-B343-BDFE-D6B53E14E7EA}" type="sibTrans" cxnId="{73C357CD-E34D-A046-B0DB-68D07AD7A997}">
      <dgm:prSet/>
      <dgm:spPr/>
      <dgm:t>
        <a:bodyPr/>
        <a:lstStyle/>
        <a:p>
          <a:endParaRPr lang="en-US"/>
        </a:p>
      </dgm:t>
    </dgm:pt>
    <dgm:pt modelId="{0935F5BA-3A26-48D2-A808-813E6BD28C77}" type="pres">
      <dgm:prSet presAssocID="{3D06DC44-AFAE-954A-AB70-EB1E7CDD3DE8}" presName="diagram" presStyleCnt="0">
        <dgm:presLayoutVars>
          <dgm:dir/>
          <dgm:resizeHandles val="exact"/>
        </dgm:presLayoutVars>
      </dgm:prSet>
      <dgm:spPr/>
    </dgm:pt>
    <dgm:pt modelId="{0DA2B738-0A93-4E08-9C22-A9BFAECCCFDC}" type="pres">
      <dgm:prSet presAssocID="{C9AE8C85-DF95-5E44-9DD8-6673F0978E00}" presName="node" presStyleLbl="node1" presStyleIdx="0" presStyleCnt="1">
        <dgm:presLayoutVars>
          <dgm:bulletEnabled val="1"/>
        </dgm:presLayoutVars>
      </dgm:prSet>
      <dgm:spPr>
        <a:prstGeom prst="bracketPair">
          <a:avLst/>
        </a:prstGeom>
      </dgm:spPr>
    </dgm:pt>
  </dgm:ptLst>
  <dgm:cxnLst>
    <dgm:cxn modelId="{A7F25211-CA47-4C78-B17D-4A4E76643A69}" type="presOf" srcId="{C9AE8C85-DF95-5E44-9DD8-6673F0978E00}" destId="{0DA2B738-0A93-4E08-9C22-A9BFAECCCFDC}" srcOrd="0" destOrd="0" presId="urn:microsoft.com/office/officeart/2005/8/layout/default"/>
    <dgm:cxn modelId="{73C357CD-E34D-A046-B0DB-68D07AD7A997}" srcId="{3D06DC44-AFAE-954A-AB70-EB1E7CDD3DE8}" destId="{C9AE8C85-DF95-5E44-9DD8-6673F0978E00}" srcOrd="0" destOrd="0" parTransId="{9E738872-23A4-D54C-90AA-4140928BA023}" sibTransId="{20F469D2-46D8-B343-BDFE-D6B53E14E7EA}"/>
    <dgm:cxn modelId="{24F683D9-6CDE-406E-B6C5-08784571C2FA}" type="presOf" srcId="{3D06DC44-AFAE-954A-AB70-EB1E7CDD3DE8}" destId="{0935F5BA-3A26-48D2-A808-813E6BD28C77}" srcOrd="0" destOrd="0" presId="urn:microsoft.com/office/officeart/2005/8/layout/default"/>
    <dgm:cxn modelId="{AE12B37B-E4BD-4FC2-BFF4-66B8BF652992}" type="presParOf" srcId="{0935F5BA-3A26-48D2-A808-813E6BD28C77}" destId="{0DA2B738-0A93-4E08-9C22-A9BFAECCCFDC}"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C969685-9E14-2448-A496-C33677FF665C}" type="doc">
      <dgm:prSet loTypeId="urn:microsoft.com/office/officeart/2005/8/layout/matrix2" loCatId="" qsTypeId="urn:microsoft.com/office/officeart/2005/8/quickstyle/3d3" qsCatId="3D" csTypeId="urn:microsoft.com/office/officeart/2005/8/colors/accent0_2" csCatId="mainScheme" phldr="1"/>
      <dgm:spPr/>
      <dgm:t>
        <a:bodyPr/>
        <a:lstStyle/>
        <a:p>
          <a:endParaRPr lang="en-US"/>
        </a:p>
      </dgm:t>
    </dgm:pt>
    <dgm:pt modelId="{14BFFA61-2988-AA4A-B7FC-B1580972959E}">
      <dgm:prSet phldrT="[Text]" custT="1"/>
      <dgm:spPr/>
      <dgm:t>
        <a:bodyPr/>
        <a:lstStyle/>
        <a:p>
          <a:r>
            <a:rPr lang="en-US" sz="2200" b="1" dirty="0">
              <a:latin typeface="+mj-lt"/>
              <a:cs typeface="Verdana"/>
              <a:sym typeface="Tahoma" charset="0"/>
            </a:rPr>
            <a:t>A person that the child/family cares about</a:t>
          </a:r>
          <a:endParaRPr lang="en-US" sz="2200" b="1" dirty="0">
            <a:latin typeface="+mj-lt"/>
          </a:endParaRPr>
        </a:p>
      </dgm:t>
    </dgm:pt>
    <dgm:pt modelId="{9BDCA08D-2E59-ED4C-9C10-4073E92160B7}" type="parTrans" cxnId="{D450C11F-D29E-BE45-90EF-B3B9AF61B415}">
      <dgm:prSet/>
      <dgm:spPr/>
      <dgm:t>
        <a:bodyPr/>
        <a:lstStyle/>
        <a:p>
          <a:endParaRPr lang="en-US"/>
        </a:p>
      </dgm:t>
    </dgm:pt>
    <dgm:pt modelId="{AF80C7CB-832C-C149-8653-894D1CD9ABFD}" type="sibTrans" cxnId="{D450C11F-D29E-BE45-90EF-B3B9AF61B415}">
      <dgm:prSet/>
      <dgm:spPr/>
      <dgm:t>
        <a:bodyPr/>
        <a:lstStyle/>
        <a:p>
          <a:endParaRPr lang="en-US"/>
        </a:p>
      </dgm:t>
    </dgm:pt>
    <dgm:pt modelId="{59CE16D0-1C37-1F47-BBA2-5375225C7C22}">
      <dgm:prSet phldrT="[Text]" custT="1"/>
      <dgm:spPr/>
      <dgm:t>
        <a:bodyPr/>
        <a:lstStyle/>
        <a:p>
          <a:r>
            <a:rPr lang="en-US" sz="2200" b="1" dirty="0">
              <a:latin typeface="+mj-lt"/>
            </a:rPr>
            <a:t>A person that cares about the child/family and that is physically and psychologically safe</a:t>
          </a:r>
        </a:p>
      </dgm:t>
    </dgm:pt>
    <dgm:pt modelId="{A2158BD1-3E40-2341-BC36-03B7405FE937}" type="parTrans" cxnId="{E492B480-5E14-F146-84B8-3D055BD3CA59}">
      <dgm:prSet/>
      <dgm:spPr/>
      <dgm:t>
        <a:bodyPr/>
        <a:lstStyle/>
        <a:p>
          <a:endParaRPr lang="en-US"/>
        </a:p>
      </dgm:t>
    </dgm:pt>
    <dgm:pt modelId="{75DA5BD9-7A5D-DC46-8B4E-13DC850477EF}" type="sibTrans" cxnId="{E492B480-5E14-F146-84B8-3D055BD3CA59}">
      <dgm:prSet/>
      <dgm:spPr/>
      <dgm:t>
        <a:bodyPr/>
        <a:lstStyle/>
        <a:p>
          <a:endParaRPr lang="en-US"/>
        </a:p>
      </dgm:t>
    </dgm:pt>
    <dgm:pt modelId="{7568CC52-B6B7-6B4B-93A3-9B14936AFC3B}">
      <dgm:prSet phldrT="[Text]" custT="1"/>
      <dgm:spPr/>
      <dgm:t>
        <a:bodyPr/>
        <a:lstStyle/>
        <a:p>
          <a:r>
            <a:rPr lang="en-US" sz="2200" b="1" i="0" u="sng" dirty="0">
              <a:latin typeface="+mj-lt"/>
              <a:cs typeface="Verdana"/>
              <a:sym typeface="Tahoma" charset="0"/>
            </a:rPr>
            <a:t>Know and understand the </a:t>
          </a:r>
          <a:r>
            <a:rPr lang="en-US" sz="2200" b="1" i="0" dirty="0">
              <a:latin typeface="+mj-lt"/>
              <a:cs typeface="Verdana"/>
              <a:sym typeface="Tahoma" charset="0"/>
            </a:rPr>
            <a:t>safety concerns CWS and others have about the youth and family</a:t>
          </a:r>
          <a:endParaRPr lang="en-US" sz="2200" b="1" i="0" dirty="0">
            <a:latin typeface="+mj-lt"/>
          </a:endParaRPr>
        </a:p>
      </dgm:t>
    </dgm:pt>
    <dgm:pt modelId="{EA0674AD-7E29-1C40-A781-90696C9BB739}" type="parTrans" cxnId="{3CBE1716-5E31-3D4F-899D-B0F6F13C9F77}">
      <dgm:prSet/>
      <dgm:spPr/>
      <dgm:t>
        <a:bodyPr/>
        <a:lstStyle/>
        <a:p>
          <a:endParaRPr lang="en-US"/>
        </a:p>
      </dgm:t>
    </dgm:pt>
    <dgm:pt modelId="{A13AC902-1A8B-D945-ABB6-12A2DADFBEE3}" type="sibTrans" cxnId="{3CBE1716-5E31-3D4F-899D-B0F6F13C9F77}">
      <dgm:prSet/>
      <dgm:spPr/>
      <dgm:t>
        <a:bodyPr/>
        <a:lstStyle/>
        <a:p>
          <a:endParaRPr lang="en-US"/>
        </a:p>
      </dgm:t>
    </dgm:pt>
    <dgm:pt modelId="{FB1F2F21-6679-1B46-A58F-4F8E2D58DB0D}">
      <dgm:prSet phldrT="[Text]" custT="1"/>
      <dgm:spPr/>
      <dgm:t>
        <a:bodyPr/>
        <a:lstStyle/>
        <a:p>
          <a:r>
            <a:rPr lang="en-US" sz="2200" b="1" dirty="0">
              <a:latin typeface="+mj-lt"/>
              <a:cs typeface="Verdana"/>
              <a:sym typeface="Tahoma" charset="0"/>
            </a:rPr>
            <a:t>Is </a:t>
          </a:r>
          <a:r>
            <a:rPr lang="en-US" sz="2200" b="1" u="sng" dirty="0">
              <a:latin typeface="+mj-lt"/>
              <a:cs typeface="Verdana"/>
              <a:sym typeface="Tahoma" charset="0"/>
            </a:rPr>
            <a:t>willing and able to do something </a:t>
          </a:r>
          <a:r>
            <a:rPr lang="en-US" sz="2200" b="1" dirty="0">
              <a:latin typeface="+mj-lt"/>
              <a:cs typeface="Verdana"/>
              <a:sym typeface="Tahoma" charset="0"/>
            </a:rPr>
            <a:t>that supports the child and family to attain a safety outcome. Willing to work closely with CWS </a:t>
          </a:r>
          <a:endParaRPr lang="en-US" sz="2200" b="1" dirty="0">
            <a:latin typeface="+mj-lt"/>
          </a:endParaRPr>
        </a:p>
      </dgm:t>
    </dgm:pt>
    <dgm:pt modelId="{2FDE5126-D8F9-9B44-BDA7-3AF86FF3B53A}" type="parTrans" cxnId="{EEC5E0AC-BED1-F14B-8466-C0B5BA51088B}">
      <dgm:prSet/>
      <dgm:spPr/>
      <dgm:t>
        <a:bodyPr/>
        <a:lstStyle/>
        <a:p>
          <a:endParaRPr lang="en-US"/>
        </a:p>
      </dgm:t>
    </dgm:pt>
    <dgm:pt modelId="{1D41AA98-1155-C34D-BF4C-DF23A6CCA1AE}" type="sibTrans" cxnId="{EEC5E0AC-BED1-F14B-8466-C0B5BA51088B}">
      <dgm:prSet/>
      <dgm:spPr/>
      <dgm:t>
        <a:bodyPr/>
        <a:lstStyle/>
        <a:p>
          <a:endParaRPr lang="en-US"/>
        </a:p>
      </dgm:t>
    </dgm:pt>
    <dgm:pt modelId="{4D15CFA6-6F28-1541-8D06-9F93E184CCF6}" type="pres">
      <dgm:prSet presAssocID="{6C969685-9E14-2448-A496-C33677FF665C}" presName="matrix" presStyleCnt="0">
        <dgm:presLayoutVars>
          <dgm:chMax val="1"/>
          <dgm:dir/>
          <dgm:resizeHandles val="exact"/>
        </dgm:presLayoutVars>
      </dgm:prSet>
      <dgm:spPr/>
    </dgm:pt>
    <dgm:pt modelId="{665689A7-0474-0C4B-84DE-9FB954965948}" type="pres">
      <dgm:prSet presAssocID="{6C969685-9E14-2448-A496-C33677FF665C}" presName="axisShape" presStyleLbl="bgShp" presStyleIdx="0" presStyleCnt="1" custScaleX="184272"/>
      <dgm:spPr/>
    </dgm:pt>
    <dgm:pt modelId="{59AFA1BE-D8DD-6741-99A2-2FB364029E3F}" type="pres">
      <dgm:prSet presAssocID="{6C969685-9E14-2448-A496-C33677FF665C}" presName="rect1" presStyleLbl="node1" presStyleIdx="0" presStyleCnt="4" custScaleX="201433" custLinFactNeighborX="-49489" custLinFactNeighborY="2096">
        <dgm:presLayoutVars>
          <dgm:chMax val="0"/>
          <dgm:chPref val="0"/>
          <dgm:bulletEnabled val="1"/>
        </dgm:presLayoutVars>
      </dgm:prSet>
      <dgm:spPr/>
    </dgm:pt>
    <dgm:pt modelId="{65FDECB6-09D2-5042-9BD8-B4AF666782B0}" type="pres">
      <dgm:prSet presAssocID="{6C969685-9E14-2448-A496-C33677FF665C}" presName="rect2" presStyleLbl="node1" presStyleIdx="1" presStyleCnt="4" custScaleX="206312" custLinFactNeighborX="57695" custLinFactNeighborY="641">
        <dgm:presLayoutVars>
          <dgm:chMax val="0"/>
          <dgm:chPref val="0"/>
          <dgm:bulletEnabled val="1"/>
        </dgm:presLayoutVars>
      </dgm:prSet>
      <dgm:spPr/>
    </dgm:pt>
    <dgm:pt modelId="{A6F1C7CD-BA7A-8240-AA7B-CC666C780595}" type="pres">
      <dgm:prSet presAssocID="{6C969685-9E14-2448-A496-C33677FF665C}" presName="rect3" presStyleLbl="node1" presStyleIdx="2" presStyleCnt="4" custScaleX="192573" custLinFactNeighborX="-53156" custLinFactNeighborY="2741">
        <dgm:presLayoutVars>
          <dgm:chMax val="0"/>
          <dgm:chPref val="0"/>
          <dgm:bulletEnabled val="1"/>
        </dgm:presLayoutVars>
      </dgm:prSet>
      <dgm:spPr/>
    </dgm:pt>
    <dgm:pt modelId="{B61AFF4D-1238-B74E-BE7E-D91474F53B15}" type="pres">
      <dgm:prSet presAssocID="{6C969685-9E14-2448-A496-C33677FF665C}" presName="rect4" presStyleLbl="node1" presStyleIdx="3" presStyleCnt="4" custScaleX="201215" custLinFactNeighborX="62691" custLinFactNeighborY="2614">
        <dgm:presLayoutVars>
          <dgm:chMax val="0"/>
          <dgm:chPref val="0"/>
          <dgm:bulletEnabled val="1"/>
        </dgm:presLayoutVars>
      </dgm:prSet>
      <dgm:spPr/>
    </dgm:pt>
  </dgm:ptLst>
  <dgm:cxnLst>
    <dgm:cxn modelId="{3CBE1716-5E31-3D4F-899D-B0F6F13C9F77}" srcId="{6C969685-9E14-2448-A496-C33677FF665C}" destId="{7568CC52-B6B7-6B4B-93A3-9B14936AFC3B}" srcOrd="2" destOrd="0" parTransId="{EA0674AD-7E29-1C40-A781-90696C9BB739}" sibTransId="{A13AC902-1A8B-D945-ABB6-12A2DADFBEE3}"/>
    <dgm:cxn modelId="{D450C11F-D29E-BE45-90EF-B3B9AF61B415}" srcId="{6C969685-9E14-2448-A496-C33677FF665C}" destId="{14BFFA61-2988-AA4A-B7FC-B1580972959E}" srcOrd="0" destOrd="0" parTransId="{9BDCA08D-2E59-ED4C-9C10-4073E92160B7}" sibTransId="{AF80C7CB-832C-C149-8653-894D1CD9ABFD}"/>
    <dgm:cxn modelId="{5177BB66-2592-4325-B142-1397AD7850B5}" type="presOf" srcId="{59CE16D0-1C37-1F47-BBA2-5375225C7C22}" destId="{65FDECB6-09D2-5042-9BD8-B4AF666782B0}" srcOrd="0" destOrd="0" presId="urn:microsoft.com/office/officeart/2005/8/layout/matrix2"/>
    <dgm:cxn modelId="{D4A0AE50-396F-48DD-80E3-60085FE1077A}" type="presOf" srcId="{6C969685-9E14-2448-A496-C33677FF665C}" destId="{4D15CFA6-6F28-1541-8D06-9F93E184CCF6}" srcOrd="0" destOrd="0" presId="urn:microsoft.com/office/officeart/2005/8/layout/matrix2"/>
    <dgm:cxn modelId="{E492B480-5E14-F146-84B8-3D055BD3CA59}" srcId="{6C969685-9E14-2448-A496-C33677FF665C}" destId="{59CE16D0-1C37-1F47-BBA2-5375225C7C22}" srcOrd="1" destOrd="0" parTransId="{A2158BD1-3E40-2341-BC36-03B7405FE937}" sibTransId="{75DA5BD9-7A5D-DC46-8B4E-13DC850477EF}"/>
    <dgm:cxn modelId="{6BA8A29E-392A-4144-B4D1-0A3B7EABE6E8}" type="presOf" srcId="{14BFFA61-2988-AA4A-B7FC-B1580972959E}" destId="{59AFA1BE-D8DD-6741-99A2-2FB364029E3F}" srcOrd="0" destOrd="0" presId="urn:microsoft.com/office/officeart/2005/8/layout/matrix2"/>
    <dgm:cxn modelId="{EEC5E0AC-BED1-F14B-8466-C0B5BA51088B}" srcId="{6C969685-9E14-2448-A496-C33677FF665C}" destId="{FB1F2F21-6679-1B46-A58F-4F8E2D58DB0D}" srcOrd="3" destOrd="0" parTransId="{2FDE5126-D8F9-9B44-BDA7-3AF86FF3B53A}" sibTransId="{1D41AA98-1155-C34D-BF4C-DF23A6CCA1AE}"/>
    <dgm:cxn modelId="{22CDD7C6-B22A-441A-ACB9-A2EEEC57ABF9}" type="presOf" srcId="{7568CC52-B6B7-6B4B-93A3-9B14936AFC3B}" destId="{A6F1C7CD-BA7A-8240-AA7B-CC666C780595}" srcOrd="0" destOrd="0" presId="urn:microsoft.com/office/officeart/2005/8/layout/matrix2"/>
    <dgm:cxn modelId="{9084BFEF-A9E5-4139-80E2-E411A1F42E7C}" type="presOf" srcId="{FB1F2F21-6679-1B46-A58F-4F8E2D58DB0D}" destId="{B61AFF4D-1238-B74E-BE7E-D91474F53B15}" srcOrd="0" destOrd="0" presId="urn:microsoft.com/office/officeart/2005/8/layout/matrix2"/>
    <dgm:cxn modelId="{FEED3897-B301-43C9-B3D8-2724DC93FAE5}" type="presParOf" srcId="{4D15CFA6-6F28-1541-8D06-9F93E184CCF6}" destId="{665689A7-0474-0C4B-84DE-9FB954965948}" srcOrd="0" destOrd="0" presId="urn:microsoft.com/office/officeart/2005/8/layout/matrix2"/>
    <dgm:cxn modelId="{A729B005-262E-49F7-9F56-EB7D2E36CAD7}" type="presParOf" srcId="{4D15CFA6-6F28-1541-8D06-9F93E184CCF6}" destId="{59AFA1BE-D8DD-6741-99A2-2FB364029E3F}" srcOrd="1" destOrd="0" presId="urn:microsoft.com/office/officeart/2005/8/layout/matrix2"/>
    <dgm:cxn modelId="{CA2DA25A-7C37-4A25-A8C2-128EAE50BA4C}" type="presParOf" srcId="{4D15CFA6-6F28-1541-8D06-9F93E184CCF6}" destId="{65FDECB6-09D2-5042-9BD8-B4AF666782B0}" srcOrd="2" destOrd="0" presId="urn:microsoft.com/office/officeart/2005/8/layout/matrix2"/>
    <dgm:cxn modelId="{5B020A7B-BD77-4E2A-8014-E557CE30A525}" type="presParOf" srcId="{4D15CFA6-6F28-1541-8D06-9F93E184CCF6}" destId="{A6F1C7CD-BA7A-8240-AA7B-CC666C780595}" srcOrd="3" destOrd="0" presId="urn:microsoft.com/office/officeart/2005/8/layout/matrix2"/>
    <dgm:cxn modelId="{A528EFA9-70B1-4EB4-83A0-4948BB508960}" type="presParOf" srcId="{4D15CFA6-6F28-1541-8D06-9F93E184CCF6}" destId="{B61AFF4D-1238-B74E-BE7E-D91474F53B15}" srcOrd="4" destOrd="0" presId="urn:microsoft.com/office/officeart/2005/8/layout/matrix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06DC44-AFAE-954A-AB70-EB1E7CDD3DE8}"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en-US"/>
        </a:p>
      </dgm:t>
    </dgm:pt>
    <dgm:pt modelId="{C9AE8C85-DF95-5E44-9DD8-6673F0978E00}">
      <dgm:prSet phldrT="[Text]" custT="1"/>
      <dgm:spPr>
        <a:solidFill>
          <a:schemeClr val="lt1">
            <a:hueOff val="0"/>
            <a:satOff val="0"/>
            <a:lumOff val="0"/>
            <a:alpha val="80000"/>
          </a:schemeClr>
        </a:solidFill>
      </dgm:spPr>
      <dgm:t>
        <a:bodyPr/>
        <a:lstStyle/>
        <a:p>
          <a:r>
            <a:rPr lang="en-US" altLang="en-US" sz="2400" b="1" dirty="0">
              <a:solidFill>
                <a:schemeClr val="accent1">
                  <a:lumMod val="50000"/>
                </a:schemeClr>
              </a:solidFill>
              <a:latin typeface="+mj-lt"/>
              <a:ea typeface="ヒラギノ角ゴ ProN W3" panose="020B0300000000000000" pitchFamily="34" charset="-128"/>
              <a:sym typeface="Tahoma" panose="020B0604030504040204" pitchFamily="34" charset="0"/>
            </a:rPr>
            <a:t>CWS involvement is TEMPORARY. </a:t>
          </a:r>
          <a:endParaRPr lang="en-US" sz="2400" b="1" dirty="0">
            <a:latin typeface="+mj-lt"/>
          </a:endParaRPr>
        </a:p>
      </dgm:t>
    </dgm:pt>
    <dgm:pt modelId="{9E738872-23A4-D54C-90AA-4140928BA023}" type="parTrans" cxnId="{73C357CD-E34D-A046-B0DB-68D07AD7A997}">
      <dgm:prSet/>
      <dgm:spPr/>
      <dgm:t>
        <a:bodyPr/>
        <a:lstStyle/>
        <a:p>
          <a:endParaRPr lang="en-US"/>
        </a:p>
      </dgm:t>
    </dgm:pt>
    <dgm:pt modelId="{20F469D2-46D8-B343-BDFE-D6B53E14E7EA}" type="sibTrans" cxnId="{73C357CD-E34D-A046-B0DB-68D07AD7A997}">
      <dgm:prSet/>
      <dgm:spPr/>
      <dgm:t>
        <a:bodyPr/>
        <a:lstStyle/>
        <a:p>
          <a:endParaRPr lang="en-US"/>
        </a:p>
      </dgm:t>
    </dgm:pt>
    <dgm:pt modelId="{206811E1-4CC0-4786-9EF9-3D6C97540049}">
      <dgm:prSet custT="1"/>
      <dgm:spPr>
        <a:solidFill>
          <a:schemeClr val="lt1">
            <a:hueOff val="0"/>
            <a:satOff val="0"/>
            <a:lumOff val="0"/>
            <a:alpha val="80000"/>
          </a:schemeClr>
        </a:solidFill>
      </dgm:spPr>
      <dgm:t>
        <a:bodyPr/>
        <a:lstStyle/>
        <a:p>
          <a:r>
            <a:rPr lang="en-US" altLang="en-US" sz="2400" b="1" dirty="0">
              <a:solidFill>
                <a:schemeClr val="accent1">
                  <a:lumMod val="50000"/>
                </a:schemeClr>
              </a:solidFill>
              <a:latin typeface="+mj-lt"/>
              <a:ea typeface="ヒラギノ角ゴ ProN W3" panose="020B0300000000000000" pitchFamily="34" charset="-128"/>
              <a:sym typeface="Tahoma" panose="020B0604030504040204" pitchFamily="34" charset="0"/>
            </a:rPr>
            <a:t>A once-a-month home visit IS NOT enough to ensure child safety.</a:t>
          </a:r>
        </a:p>
      </dgm:t>
    </dgm:pt>
    <dgm:pt modelId="{1B77E1EE-0861-4AD3-8714-6DB76809C462}" type="parTrans" cxnId="{AE12B079-5652-40E8-821F-D98EA037CA78}">
      <dgm:prSet/>
      <dgm:spPr/>
      <dgm:t>
        <a:bodyPr/>
        <a:lstStyle/>
        <a:p>
          <a:endParaRPr lang="en-US"/>
        </a:p>
      </dgm:t>
    </dgm:pt>
    <dgm:pt modelId="{3192B624-8F15-47F6-8007-9A4EEC6D170B}" type="sibTrans" cxnId="{AE12B079-5652-40E8-821F-D98EA037CA78}">
      <dgm:prSet/>
      <dgm:spPr/>
      <dgm:t>
        <a:bodyPr/>
        <a:lstStyle/>
        <a:p>
          <a:endParaRPr lang="en-US"/>
        </a:p>
      </dgm:t>
    </dgm:pt>
    <dgm:pt modelId="{2EDCE6D6-2B35-4FF0-9B83-27614D3E46E1}">
      <dgm:prSet custT="1"/>
      <dgm:spPr>
        <a:solidFill>
          <a:schemeClr val="lt1">
            <a:hueOff val="0"/>
            <a:satOff val="0"/>
            <a:lumOff val="0"/>
            <a:alpha val="80000"/>
          </a:schemeClr>
        </a:solidFill>
      </dgm:spPr>
      <dgm:t>
        <a:bodyPr/>
        <a:lstStyle/>
        <a:p>
          <a:r>
            <a:rPr lang="en-US" altLang="en-US" sz="2400" b="1" dirty="0">
              <a:solidFill>
                <a:schemeClr val="accent1">
                  <a:lumMod val="50000"/>
                </a:schemeClr>
              </a:solidFill>
              <a:latin typeface="+mj-lt"/>
              <a:ea typeface="ヒラギノ角ゴ ProN W3" panose="020B0300000000000000" pitchFamily="34" charset="-128"/>
              <a:sym typeface="Tahoma" panose="020B0604030504040204" pitchFamily="34" charset="0"/>
            </a:rPr>
            <a:t>A network of PERMANENT support people is needed to enhance safety.</a:t>
          </a:r>
        </a:p>
      </dgm:t>
    </dgm:pt>
    <dgm:pt modelId="{40D7D1D4-EDF6-4E2F-8119-FE84F030EA8A}" type="parTrans" cxnId="{64B003EB-2CCE-4AC0-88FF-406A75AA7422}">
      <dgm:prSet/>
      <dgm:spPr/>
      <dgm:t>
        <a:bodyPr/>
        <a:lstStyle/>
        <a:p>
          <a:endParaRPr lang="en-US"/>
        </a:p>
      </dgm:t>
    </dgm:pt>
    <dgm:pt modelId="{B01EB241-083A-4296-9DD9-25D1F33D562D}" type="sibTrans" cxnId="{64B003EB-2CCE-4AC0-88FF-406A75AA7422}">
      <dgm:prSet/>
      <dgm:spPr/>
      <dgm:t>
        <a:bodyPr/>
        <a:lstStyle/>
        <a:p>
          <a:endParaRPr lang="en-US"/>
        </a:p>
      </dgm:t>
    </dgm:pt>
    <dgm:pt modelId="{C8841CB6-52A6-438C-B760-9E7FDA0E8B01}">
      <dgm:prSet custT="1"/>
      <dgm:spPr>
        <a:solidFill>
          <a:schemeClr val="lt1">
            <a:hueOff val="0"/>
            <a:satOff val="0"/>
            <a:lumOff val="0"/>
            <a:alpha val="80000"/>
          </a:schemeClr>
        </a:solidFill>
      </dgm:spPr>
      <dgm:t>
        <a:bodyPr/>
        <a:lstStyle/>
        <a:p>
          <a:r>
            <a:rPr lang="en-US" altLang="en-US" sz="2400" b="1" dirty="0">
              <a:solidFill>
                <a:schemeClr val="accent1">
                  <a:lumMod val="50000"/>
                </a:schemeClr>
              </a:solidFill>
              <a:latin typeface="+mj-lt"/>
              <a:ea typeface="ヒラギノ角ゴ ProN W3" panose="020B0300000000000000" pitchFamily="34" charset="-128"/>
              <a:sym typeface="Tahoma" panose="020B0604030504040204" pitchFamily="34" charset="0"/>
            </a:rPr>
            <a:t>Families often have more people already involved in caring for their children than we know.</a:t>
          </a:r>
        </a:p>
      </dgm:t>
    </dgm:pt>
    <dgm:pt modelId="{A36B5836-9A13-420C-9E0F-5393E86A892E}" type="parTrans" cxnId="{3B0D1804-E469-4EE3-9F89-32F99111FDE5}">
      <dgm:prSet/>
      <dgm:spPr/>
      <dgm:t>
        <a:bodyPr/>
        <a:lstStyle/>
        <a:p>
          <a:endParaRPr lang="en-US"/>
        </a:p>
      </dgm:t>
    </dgm:pt>
    <dgm:pt modelId="{3BE6E95F-5CB0-4B50-A8A4-0EEB1DC77798}" type="sibTrans" cxnId="{3B0D1804-E469-4EE3-9F89-32F99111FDE5}">
      <dgm:prSet/>
      <dgm:spPr/>
      <dgm:t>
        <a:bodyPr/>
        <a:lstStyle/>
        <a:p>
          <a:endParaRPr lang="en-US"/>
        </a:p>
      </dgm:t>
    </dgm:pt>
    <dgm:pt modelId="{B8CF3F16-EBD3-411C-A50A-68956DFD1741}">
      <dgm:prSet custT="1"/>
      <dgm:spPr>
        <a:solidFill>
          <a:schemeClr val="lt1">
            <a:hueOff val="0"/>
            <a:satOff val="0"/>
            <a:lumOff val="0"/>
            <a:alpha val="80000"/>
          </a:schemeClr>
        </a:solidFill>
      </dgm:spPr>
      <dgm:t>
        <a:bodyPr/>
        <a:lstStyle/>
        <a:p>
          <a:r>
            <a:rPr lang="en-US" altLang="en-US" sz="2400" b="1" dirty="0">
              <a:solidFill>
                <a:schemeClr val="accent1">
                  <a:lumMod val="50000"/>
                </a:schemeClr>
              </a:solidFill>
              <a:latin typeface="+mj-lt"/>
              <a:ea typeface="ヒラギノ角ゴ ProN W3" panose="020B0300000000000000" pitchFamily="34" charset="-128"/>
              <a:sym typeface="Tahoma" panose="020B0604030504040204" pitchFamily="34" charset="0"/>
            </a:rPr>
            <a:t>“Services” DO NOT address danger, people do.</a:t>
          </a:r>
          <a:endParaRPr lang="en-US" altLang="en-US" sz="2400" b="1" dirty="0">
            <a:solidFill>
              <a:schemeClr val="accent1">
                <a:lumMod val="50000"/>
              </a:schemeClr>
            </a:solidFill>
            <a:latin typeface="+mj-lt"/>
            <a:cs typeface="Verdana" panose="020B0604030504040204" pitchFamily="34" charset="0"/>
          </a:endParaRPr>
        </a:p>
      </dgm:t>
    </dgm:pt>
    <dgm:pt modelId="{F6444E47-531E-44B4-8C1D-EBD94ED77D0D}" type="parTrans" cxnId="{768F7FA2-A6E0-4BA2-A06D-8442C76C93E6}">
      <dgm:prSet/>
      <dgm:spPr/>
      <dgm:t>
        <a:bodyPr/>
        <a:lstStyle/>
        <a:p>
          <a:endParaRPr lang="en-US"/>
        </a:p>
      </dgm:t>
    </dgm:pt>
    <dgm:pt modelId="{303C2B76-29D5-4274-A9A9-CBA5DC16A10E}" type="sibTrans" cxnId="{768F7FA2-A6E0-4BA2-A06D-8442C76C93E6}">
      <dgm:prSet/>
      <dgm:spPr/>
      <dgm:t>
        <a:bodyPr/>
        <a:lstStyle/>
        <a:p>
          <a:endParaRPr lang="en-US"/>
        </a:p>
      </dgm:t>
    </dgm:pt>
    <dgm:pt modelId="{0935F5BA-3A26-48D2-A808-813E6BD28C77}" type="pres">
      <dgm:prSet presAssocID="{3D06DC44-AFAE-954A-AB70-EB1E7CDD3DE8}" presName="diagram" presStyleCnt="0">
        <dgm:presLayoutVars>
          <dgm:dir/>
          <dgm:resizeHandles val="exact"/>
        </dgm:presLayoutVars>
      </dgm:prSet>
      <dgm:spPr/>
    </dgm:pt>
    <dgm:pt modelId="{0DA2B738-0A93-4E08-9C22-A9BFAECCCFDC}" type="pres">
      <dgm:prSet presAssocID="{C9AE8C85-DF95-5E44-9DD8-6673F0978E00}" presName="node" presStyleLbl="node1" presStyleIdx="0" presStyleCnt="5">
        <dgm:presLayoutVars>
          <dgm:bulletEnabled val="1"/>
        </dgm:presLayoutVars>
      </dgm:prSet>
      <dgm:spPr>
        <a:prstGeom prst="bracketPair">
          <a:avLst/>
        </a:prstGeom>
      </dgm:spPr>
    </dgm:pt>
    <dgm:pt modelId="{9887EF64-BE8B-4372-9D75-37D982CE6F56}" type="pres">
      <dgm:prSet presAssocID="{20F469D2-46D8-B343-BDFE-D6B53E14E7EA}" presName="sibTrans" presStyleCnt="0"/>
      <dgm:spPr/>
    </dgm:pt>
    <dgm:pt modelId="{2FBF88A4-FDED-428B-8450-17E599B0D63D}" type="pres">
      <dgm:prSet presAssocID="{206811E1-4CC0-4786-9EF9-3D6C97540049}" presName="node" presStyleLbl="node1" presStyleIdx="1" presStyleCnt="5">
        <dgm:presLayoutVars>
          <dgm:bulletEnabled val="1"/>
        </dgm:presLayoutVars>
      </dgm:prSet>
      <dgm:spPr>
        <a:prstGeom prst="bracketPair">
          <a:avLst/>
        </a:prstGeom>
      </dgm:spPr>
    </dgm:pt>
    <dgm:pt modelId="{42E35EE7-0C0F-46FD-85FC-9ADD6F4C1BA7}" type="pres">
      <dgm:prSet presAssocID="{3192B624-8F15-47F6-8007-9A4EEC6D170B}" presName="sibTrans" presStyleCnt="0"/>
      <dgm:spPr/>
    </dgm:pt>
    <dgm:pt modelId="{22567A4A-5A24-4ADC-9ECC-5327E5EFF95C}" type="pres">
      <dgm:prSet presAssocID="{2EDCE6D6-2B35-4FF0-9B83-27614D3E46E1}" presName="node" presStyleLbl="node1" presStyleIdx="2" presStyleCnt="5">
        <dgm:presLayoutVars>
          <dgm:bulletEnabled val="1"/>
        </dgm:presLayoutVars>
      </dgm:prSet>
      <dgm:spPr>
        <a:prstGeom prst="bracketPair">
          <a:avLst/>
        </a:prstGeom>
      </dgm:spPr>
    </dgm:pt>
    <dgm:pt modelId="{BC93179D-480C-42E3-A256-ED4119F4EE17}" type="pres">
      <dgm:prSet presAssocID="{B01EB241-083A-4296-9DD9-25D1F33D562D}" presName="sibTrans" presStyleCnt="0"/>
      <dgm:spPr/>
    </dgm:pt>
    <dgm:pt modelId="{715CC922-A184-4C0D-9142-2F9BE7834D68}" type="pres">
      <dgm:prSet presAssocID="{C8841CB6-52A6-438C-B760-9E7FDA0E8B01}" presName="node" presStyleLbl="node1" presStyleIdx="3" presStyleCnt="5">
        <dgm:presLayoutVars>
          <dgm:bulletEnabled val="1"/>
        </dgm:presLayoutVars>
      </dgm:prSet>
      <dgm:spPr>
        <a:prstGeom prst="bracketPair">
          <a:avLst/>
        </a:prstGeom>
      </dgm:spPr>
    </dgm:pt>
    <dgm:pt modelId="{934A67E5-C98A-4DD9-BE27-6BB6FF0F090E}" type="pres">
      <dgm:prSet presAssocID="{3BE6E95F-5CB0-4B50-A8A4-0EEB1DC77798}" presName="sibTrans" presStyleCnt="0"/>
      <dgm:spPr/>
    </dgm:pt>
    <dgm:pt modelId="{C22D2427-349A-400A-A441-8B477BE0F8B9}" type="pres">
      <dgm:prSet presAssocID="{B8CF3F16-EBD3-411C-A50A-68956DFD1741}" presName="node" presStyleLbl="node1" presStyleIdx="4" presStyleCnt="5">
        <dgm:presLayoutVars>
          <dgm:bulletEnabled val="1"/>
        </dgm:presLayoutVars>
      </dgm:prSet>
      <dgm:spPr>
        <a:prstGeom prst="bracketPair">
          <a:avLst/>
        </a:prstGeom>
      </dgm:spPr>
    </dgm:pt>
  </dgm:ptLst>
  <dgm:cxnLst>
    <dgm:cxn modelId="{3B0D1804-E469-4EE3-9F89-32F99111FDE5}" srcId="{3D06DC44-AFAE-954A-AB70-EB1E7CDD3DE8}" destId="{C8841CB6-52A6-438C-B760-9E7FDA0E8B01}" srcOrd="3" destOrd="0" parTransId="{A36B5836-9A13-420C-9E0F-5393E86A892E}" sibTransId="{3BE6E95F-5CB0-4B50-A8A4-0EEB1DC77798}"/>
    <dgm:cxn modelId="{6981FA07-B993-4BA3-94E6-E7CEE0C34C6B}" type="presOf" srcId="{C8841CB6-52A6-438C-B760-9E7FDA0E8B01}" destId="{715CC922-A184-4C0D-9142-2F9BE7834D68}" srcOrd="0" destOrd="0" presId="urn:microsoft.com/office/officeart/2005/8/layout/default"/>
    <dgm:cxn modelId="{A7F25211-CA47-4C78-B17D-4A4E76643A69}" type="presOf" srcId="{C9AE8C85-DF95-5E44-9DD8-6673F0978E00}" destId="{0DA2B738-0A93-4E08-9C22-A9BFAECCCFDC}" srcOrd="0" destOrd="0" presId="urn:microsoft.com/office/officeart/2005/8/layout/default"/>
    <dgm:cxn modelId="{AE12B079-5652-40E8-821F-D98EA037CA78}" srcId="{3D06DC44-AFAE-954A-AB70-EB1E7CDD3DE8}" destId="{206811E1-4CC0-4786-9EF9-3D6C97540049}" srcOrd="1" destOrd="0" parTransId="{1B77E1EE-0861-4AD3-8714-6DB76809C462}" sibTransId="{3192B624-8F15-47F6-8007-9A4EEC6D170B}"/>
    <dgm:cxn modelId="{768F7FA2-A6E0-4BA2-A06D-8442C76C93E6}" srcId="{3D06DC44-AFAE-954A-AB70-EB1E7CDD3DE8}" destId="{B8CF3F16-EBD3-411C-A50A-68956DFD1741}" srcOrd="4" destOrd="0" parTransId="{F6444E47-531E-44B4-8C1D-EBD94ED77D0D}" sibTransId="{303C2B76-29D5-4274-A9A9-CBA5DC16A10E}"/>
    <dgm:cxn modelId="{209EDFB6-4602-4E30-AE1D-02D92361D521}" type="presOf" srcId="{B8CF3F16-EBD3-411C-A50A-68956DFD1741}" destId="{C22D2427-349A-400A-A441-8B477BE0F8B9}" srcOrd="0" destOrd="0" presId="urn:microsoft.com/office/officeart/2005/8/layout/default"/>
    <dgm:cxn modelId="{E2800EB9-33AC-4DDD-AB9E-10F52E212154}" type="presOf" srcId="{206811E1-4CC0-4786-9EF9-3D6C97540049}" destId="{2FBF88A4-FDED-428B-8450-17E599B0D63D}" srcOrd="0" destOrd="0" presId="urn:microsoft.com/office/officeart/2005/8/layout/default"/>
    <dgm:cxn modelId="{73C357CD-E34D-A046-B0DB-68D07AD7A997}" srcId="{3D06DC44-AFAE-954A-AB70-EB1E7CDD3DE8}" destId="{C9AE8C85-DF95-5E44-9DD8-6673F0978E00}" srcOrd="0" destOrd="0" parTransId="{9E738872-23A4-D54C-90AA-4140928BA023}" sibTransId="{20F469D2-46D8-B343-BDFE-D6B53E14E7EA}"/>
    <dgm:cxn modelId="{24F683D9-6CDE-406E-B6C5-08784571C2FA}" type="presOf" srcId="{3D06DC44-AFAE-954A-AB70-EB1E7CDD3DE8}" destId="{0935F5BA-3A26-48D2-A808-813E6BD28C77}" srcOrd="0" destOrd="0" presId="urn:microsoft.com/office/officeart/2005/8/layout/default"/>
    <dgm:cxn modelId="{64B003EB-2CCE-4AC0-88FF-406A75AA7422}" srcId="{3D06DC44-AFAE-954A-AB70-EB1E7CDD3DE8}" destId="{2EDCE6D6-2B35-4FF0-9B83-27614D3E46E1}" srcOrd="2" destOrd="0" parTransId="{40D7D1D4-EDF6-4E2F-8119-FE84F030EA8A}" sibTransId="{B01EB241-083A-4296-9DD9-25D1F33D562D}"/>
    <dgm:cxn modelId="{DB58EBF1-82F8-47A7-9D3D-3F46FD09EDFE}" type="presOf" srcId="{2EDCE6D6-2B35-4FF0-9B83-27614D3E46E1}" destId="{22567A4A-5A24-4ADC-9ECC-5327E5EFF95C}" srcOrd="0" destOrd="0" presId="urn:microsoft.com/office/officeart/2005/8/layout/default"/>
    <dgm:cxn modelId="{AE12B37B-E4BD-4FC2-BFF4-66B8BF652992}" type="presParOf" srcId="{0935F5BA-3A26-48D2-A808-813E6BD28C77}" destId="{0DA2B738-0A93-4E08-9C22-A9BFAECCCFDC}" srcOrd="0" destOrd="0" presId="urn:microsoft.com/office/officeart/2005/8/layout/default"/>
    <dgm:cxn modelId="{498F4620-BE32-4908-A227-EE6B21E63F5D}" type="presParOf" srcId="{0935F5BA-3A26-48D2-A808-813E6BD28C77}" destId="{9887EF64-BE8B-4372-9D75-37D982CE6F56}" srcOrd="1" destOrd="0" presId="urn:microsoft.com/office/officeart/2005/8/layout/default"/>
    <dgm:cxn modelId="{411AF1B9-ED44-4983-9E5D-5FCAFFC6141A}" type="presParOf" srcId="{0935F5BA-3A26-48D2-A808-813E6BD28C77}" destId="{2FBF88A4-FDED-428B-8450-17E599B0D63D}" srcOrd="2" destOrd="0" presId="urn:microsoft.com/office/officeart/2005/8/layout/default"/>
    <dgm:cxn modelId="{B3D88404-826D-42F5-9215-BFE3329F7CA7}" type="presParOf" srcId="{0935F5BA-3A26-48D2-A808-813E6BD28C77}" destId="{42E35EE7-0C0F-46FD-85FC-9ADD6F4C1BA7}" srcOrd="3" destOrd="0" presId="urn:microsoft.com/office/officeart/2005/8/layout/default"/>
    <dgm:cxn modelId="{21844DBC-5A4F-4435-B17E-1CFE1F9C2F68}" type="presParOf" srcId="{0935F5BA-3A26-48D2-A808-813E6BD28C77}" destId="{22567A4A-5A24-4ADC-9ECC-5327E5EFF95C}" srcOrd="4" destOrd="0" presId="urn:microsoft.com/office/officeart/2005/8/layout/default"/>
    <dgm:cxn modelId="{77637153-44E3-4C14-AE4F-9C469A0C0E8E}" type="presParOf" srcId="{0935F5BA-3A26-48D2-A808-813E6BD28C77}" destId="{BC93179D-480C-42E3-A256-ED4119F4EE17}" srcOrd="5" destOrd="0" presId="urn:microsoft.com/office/officeart/2005/8/layout/default"/>
    <dgm:cxn modelId="{69EC83A0-EE1D-46EC-AFD0-08ECD37E5F05}" type="presParOf" srcId="{0935F5BA-3A26-48D2-A808-813E6BD28C77}" destId="{715CC922-A184-4C0D-9142-2F9BE7834D68}" srcOrd="6" destOrd="0" presId="urn:microsoft.com/office/officeart/2005/8/layout/default"/>
    <dgm:cxn modelId="{349862BA-AE27-402C-9840-61439A2C3F83}" type="presParOf" srcId="{0935F5BA-3A26-48D2-A808-813E6BD28C77}" destId="{934A67E5-C98A-4DD9-BE27-6BB6FF0F090E}" srcOrd="7" destOrd="0" presId="urn:microsoft.com/office/officeart/2005/8/layout/default"/>
    <dgm:cxn modelId="{CF958514-C0D8-4952-8C8F-976052084919}" type="presParOf" srcId="{0935F5BA-3A26-48D2-A808-813E6BD28C77}" destId="{C22D2427-349A-400A-A441-8B477BE0F8B9}"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06DC44-AFAE-954A-AB70-EB1E7CDD3DE8}"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en-US"/>
        </a:p>
      </dgm:t>
    </dgm:pt>
    <dgm:pt modelId="{C9AE8C85-DF95-5E44-9DD8-6673F0978E00}">
      <dgm:prSet phldrT="[Text]" custT="1"/>
      <dgm:spPr>
        <a:solidFill>
          <a:schemeClr val="bg1">
            <a:alpha val="80000"/>
          </a:schemeClr>
        </a:solidFill>
        <a:ln>
          <a:solidFill>
            <a:schemeClr val="tx1"/>
          </a:solidFill>
        </a:ln>
      </dgm:spPr>
      <dgm:t>
        <a:bodyPr/>
        <a:lstStyle/>
        <a:p>
          <a:r>
            <a:rPr lang="en-US" altLang="en-US" sz="3600" b="1" dirty="0">
              <a:solidFill>
                <a:schemeClr val="tx1"/>
              </a:solidFill>
              <a:latin typeface="+mj-lt"/>
              <a:ea typeface="ヒラギノ角ゴ ProN W3" panose="020B0300000000000000" pitchFamily="34" charset="-128"/>
              <a:sym typeface="Tahoma Bold" charset="0"/>
            </a:rPr>
            <a:t>NO NETWORK…</a:t>
          </a:r>
        </a:p>
        <a:p>
          <a:r>
            <a:rPr lang="en-US" altLang="en-US" sz="3600" b="1" dirty="0">
              <a:solidFill>
                <a:schemeClr val="tx1"/>
              </a:solidFill>
              <a:latin typeface="+mj-lt"/>
              <a:ea typeface="ヒラギノ角ゴ ProN W3" panose="020B0300000000000000" pitchFamily="34" charset="-128"/>
              <a:sym typeface="Tahoma Bold" charset="0"/>
            </a:rPr>
            <a:t>NO PLAN!</a:t>
          </a:r>
          <a:endParaRPr lang="en-US" sz="3600" b="1" dirty="0">
            <a:solidFill>
              <a:schemeClr val="tx1"/>
            </a:solidFill>
            <a:latin typeface="+mj-lt"/>
          </a:endParaRPr>
        </a:p>
      </dgm:t>
    </dgm:pt>
    <dgm:pt modelId="{9E738872-23A4-D54C-90AA-4140928BA023}" type="parTrans" cxnId="{73C357CD-E34D-A046-B0DB-68D07AD7A997}">
      <dgm:prSet/>
      <dgm:spPr/>
      <dgm:t>
        <a:bodyPr/>
        <a:lstStyle/>
        <a:p>
          <a:endParaRPr lang="en-US"/>
        </a:p>
      </dgm:t>
    </dgm:pt>
    <dgm:pt modelId="{20F469D2-46D8-B343-BDFE-D6B53E14E7EA}" type="sibTrans" cxnId="{73C357CD-E34D-A046-B0DB-68D07AD7A997}">
      <dgm:prSet/>
      <dgm:spPr/>
      <dgm:t>
        <a:bodyPr/>
        <a:lstStyle/>
        <a:p>
          <a:endParaRPr lang="en-US"/>
        </a:p>
      </dgm:t>
    </dgm:pt>
    <dgm:pt modelId="{0935F5BA-3A26-48D2-A808-813E6BD28C77}" type="pres">
      <dgm:prSet presAssocID="{3D06DC44-AFAE-954A-AB70-EB1E7CDD3DE8}" presName="diagram" presStyleCnt="0">
        <dgm:presLayoutVars>
          <dgm:dir/>
          <dgm:resizeHandles val="exact"/>
        </dgm:presLayoutVars>
      </dgm:prSet>
      <dgm:spPr/>
    </dgm:pt>
    <dgm:pt modelId="{0DA2B738-0A93-4E08-9C22-A9BFAECCCFDC}" type="pres">
      <dgm:prSet presAssocID="{C9AE8C85-DF95-5E44-9DD8-6673F0978E00}" presName="node" presStyleLbl="node1" presStyleIdx="0" presStyleCnt="1" custScaleX="141477" custScaleY="122761" custLinFactNeighborY="4937">
        <dgm:presLayoutVars>
          <dgm:bulletEnabled val="1"/>
        </dgm:presLayoutVars>
      </dgm:prSet>
      <dgm:spPr>
        <a:prstGeom prst="bracketPair">
          <a:avLst/>
        </a:prstGeom>
      </dgm:spPr>
    </dgm:pt>
  </dgm:ptLst>
  <dgm:cxnLst>
    <dgm:cxn modelId="{A7F25211-CA47-4C78-B17D-4A4E76643A69}" type="presOf" srcId="{C9AE8C85-DF95-5E44-9DD8-6673F0978E00}" destId="{0DA2B738-0A93-4E08-9C22-A9BFAECCCFDC}" srcOrd="0" destOrd="0" presId="urn:microsoft.com/office/officeart/2005/8/layout/default"/>
    <dgm:cxn modelId="{73C357CD-E34D-A046-B0DB-68D07AD7A997}" srcId="{3D06DC44-AFAE-954A-AB70-EB1E7CDD3DE8}" destId="{C9AE8C85-DF95-5E44-9DD8-6673F0978E00}" srcOrd="0" destOrd="0" parTransId="{9E738872-23A4-D54C-90AA-4140928BA023}" sibTransId="{20F469D2-46D8-B343-BDFE-D6B53E14E7EA}"/>
    <dgm:cxn modelId="{24F683D9-6CDE-406E-B6C5-08784571C2FA}" type="presOf" srcId="{3D06DC44-AFAE-954A-AB70-EB1E7CDD3DE8}" destId="{0935F5BA-3A26-48D2-A808-813E6BD28C77}" srcOrd="0" destOrd="0" presId="urn:microsoft.com/office/officeart/2005/8/layout/default"/>
    <dgm:cxn modelId="{AE12B37B-E4BD-4FC2-BFF4-66B8BF652992}" type="presParOf" srcId="{0935F5BA-3A26-48D2-A808-813E6BD28C77}" destId="{0DA2B738-0A93-4E08-9C22-A9BFAECCCFDC}"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009856-0CBB-4723-90D8-EE251344ACC6}" type="doc">
      <dgm:prSet loTypeId="urn:microsoft.com/office/officeart/2005/8/layout/target1" loCatId="relationship" qsTypeId="urn:microsoft.com/office/officeart/2005/8/quickstyle/simple1" qsCatId="simple" csTypeId="urn:microsoft.com/office/officeart/2005/8/colors/accent1_2" csCatId="accent1" phldr="1"/>
      <dgm:spPr/>
    </dgm:pt>
    <dgm:pt modelId="{8C2902CA-E266-4D37-B2C3-C18F4857EF7A}">
      <dgm:prSet phldrT="[Text]"/>
      <dgm:spPr/>
      <dgm:t>
        <a:bodyPr/>
        <a:lstStyle/>
        <a:p>
          <a:r>
            <a:rPr lang="en-US" baseline="0" dirty="0">
              <a:solidFill>
                <a:schemeClr val="tx1"/>
              </a:solidFill>
              <a:latin typeface="Libre Franklin Medium" pitchFamily="2" charset="77"/>
            </a:rPr>
            <a:t>Child/parent</a:t>
          </a:r>
        </a:p>
      </dgm:t>
    </dgm:pt>
    <dgm:pt modelId="{8E7256B6-0AF4-4081-A8CD-6F10D3FB9F19}" type="parTrans" cxnId="{9F0331FD-AF6D-4B6D-B164-46435A463932}">
      <dgm:prSet/>
      <dgm:spPr/>
      <dgm:t>
        <a:bodyPr/>
        <a:lstStyle/>
        <a:p>
          <a:endParaRPr lang="en-US"/>
        </a:p>
      </dgm:t>
    </dgm:pt>
    <dgm:pt modelId="{D4ECA282-D9A2-45C5-B7EA-FC415752C01F}" type="sibTrans" cxnId="{9F0331FD-AF6D-4B6D-B164-46435A463932}">
      <dgm:prSet/>
      <dgm:spPr/>
      <dgm:t>
        <a:bodyPr/>
        <a:lstStyle/>
        <a:p>
          <a:endParaRPr lang="en-US"/>
        </a:p>
      </dgm:t>
    </dgm:pt>
    <dgm:pt modelId="{969F4591-11A3-43D7-9424-43C6FBCA2E45}">
      <dgm:prSet phldrT="[Text]"/>
      <dgm:spPr/>
      <dgm:t>
        <a:bodyPr/>
        <a:lstStyle/>
        <a:p>
          <a:r>
            <a:rPr lang="en-US" baseline="0" dirty="0">
              <a:solidFill>
                <a:schemeClr val="tx1"/>
              </a:solidFill>
              <a:latin typeface="Libre Franklin Medium" pitchFamily="2" charset="77"/>
            </a:rPr>
            <a:t>People who know a little</a:t>
          </a:r>
        </a:p>
      </dgm:t>
    </dgm:pt>
    <dgm:pt modelId="{7629B317-EFDC-4113-A9DA-066669A374A1}" type="parTrans" cxnId="{861A23A3-496A-4C27-84A6-B892415B5DFD}">
      <dgm:prSet/>
      <dgm:spPr/>
      <dgm:t>
        <a:bodyPr/>
        <a:lstStyle/>
        <a:p>
          <a:endParaRPr lang="en-US"/>
        </a:p>
      </dgm:t>
    </dgm:pt>
    <dgm:pt modelId="{BCD17F57-65E9-4016-AFC9-AD28471B2DEE}" type="sibTrans" cxnId="{861A23A3-496A-4C27-84A6-B892415B5DFD}">
      <dgm:prSet/>
      <dgm:spPr/>
      <dgm:t>
        <a:bodyPr/>
        <a:lstStyle/>
        <a:p>
          <a:endParaRPr lang="en-US"/>
        </a:p>
      </dgm:t>
    </dgm:pt>
    <dgm:pt modelId="{A379B274-DFB7-48A5-AF42-A0DF155860E5}">
      <dgm:prSet phldrT="[Text]"/>
      <dgm:spPr/>
      <dgm:t>
        <a:bodyPr/>
        <a:lstStyle/>
        <a:p>
          <a:r>
            <a:rPr lang="en-US" baseline="0" dirty="0">
              <a:solidFill>
                <a:schemeClr val="tx1"/>
              </a:solidFill>
              <a:latin typeface="Libre Franklin Medium" pitchFamily="2" charset="77"/>
            </a:rPr>
            <a:t>People who know nothing</a:t>
          </a:r>
        </a:p>
      </dgm:t>
    </dgm:pt>
    <dgm:pt modelId="{E37DED49-A388-4A59-9E36-83A522E9982D}" type="parTrans" cxnId="{1958A82F-2F9C-4888-9C9C-1E689FD1FA0B}">
      <dgm:prSet/>
      <dgm:spPr/>
      <dgm:t>
        <a:bodyPr/>
        <a:lstStyle/>
        <a:p>
          <a:endParaRPr lang="en-US"/>
        </a:p>
      </dgm:t>
    </dgm:pt>
    <dgm:pt modelId="{83C49C6A-F6B7-4448-A7EE-72BF650D9869}" type="sibTrans" cxnId="{1958A82F-2F9C-4888-9C9C-1E689FD1FA0B}">
      <dgm:prSet/>
      <dgm:spPr/>
      <dgm:t>
        <a:bodyPr/>
        <a:lstStyle/>
        <a:p>
          <a:endParaRPr lang="en-US"/>
        </a:p>
      </dgm:t>
    </dgm:pt>
    <dgm:pt modelId="{C3C68265-00E3-4734-9D19-2F0416CF919E}">
      <dgm:prSet phldrT="[Text]"/>
      <dgm:spPr/>
      <dgm:t>
        <a:bodyPr/>
        <a:lstStyle/>
        <a:p>
          <a:r>
            <a:rPr lang="en-US" baseline="0" dirty="0">
              <a:solidFill>
                <a:schemeClr val="tx1"/>
              </a:solidFill>
              <a:latin typeface="Libre Franklin Medium" pitchFamily="2" charset="77"/>
            </a:rPr>
            <a:t>People who already know</a:t>
          </a:r>
        </a:p>
      </dgm:t>
    </dgm:pt>
    <dgm:pt modelId="{24F68525-ECAF-4EDA-9CDC-2AC9F8AA9612}" type="parTrans" cxnId="{E14E8598-03E2-4645-A0C7-032D2303B6A0}">
      <dgm:prSet/>
      <dgm:spPr/>
      <dgm:t>
        <a:bodyPr/>
        <a:lstStyle/>
        <a:p>
          <a:endParaRPr lang="en-US"/>
        </a:p>
      </dgm:t>
    </dgm:pt>
    <dgm:pt modelId="{BF85BB0B-15B5-4AF5-880C-99EE863ED7DC}" type="sibTrans" cxnId="{E14E8598-03E2-4645-A0C7-032D2303B6A0}">
      <dgm:prSet/>
      <dgm:spPr/>
      <dgm:t>
        <a:bodyPr/>
        <a:lstStyle/>
        <a:p>
          <a:endParaRPr lang="en-US"/>
        </a:p>
      </dgm:t>
    </dgm:pt>
    <dgm:pt modelId="{582C6CCD-5069-4A9D-BA29-A4C063407CD8}" type="pres">
      <dgm:prSet presAssocID="{46009856-0CBB-4723-90D8-EE251344ACC6}" presName="composite" presStyleCnt="0">
        <dgm:presLayoutVars>
          <dgm:chMax val="5"/>
          <dgm:dir/>
          <dgm:resizeHandles val="exact"/>
        </dgm:presLayoutVars>
      </dgm:prSet>
      <dgm:spPr/>
    </dgm:pt>
    <dgm:pt modelId="{3A21BF9B-E266-4D04-B816-14878D444D6A}" type="pres">
      <dgm:prSet presAssocID="{8C2902CA-E266-4D37-B2C3-C18F4857EF7A}" presName="circle1" presStyleLbl="lnNode1" presStyleIdx="0" presStyleCnt="4"/>
      <dgm:spPr>
        <a:solidFill>
          <a:srgbClr val="FFFF00"/>
        </a:solidFill>
        <a:ln>
          <a:solidFill>
            <a:schemeClr val="bg1"/>
          </a:solidFill>
        </a:ln>
      </dgm:spPr>
    </dgm:pt>
    <dgm:pt modelId="{9EE44C1C-86D0-4199-AA4B-295995937F23}" type="pres">
      <dgm:prSet presAssocID="{8C2902CA-E266-4D37-B2C3-C18F4857EF7A}" presName="text1" presStyleLbl="revTx" presStyleIdx="0" presStyleCnt="4">
        <dgm:presLayoutVars>
          <dgm:bulletEnabled val="1"/>
        </dgm:presLayoutVars>
      </dgm:prSet>
      <dgm:spPr/>
    </dgm:pt>
    <dgm:pt modelId="{801FC28E-7B19-42A2-949B-7EB7A2086C2B}" type="pres">
      <dgm:prSet presAssocID="{8C2902CA-E266-4D37-B2C3-C18F4857EF7A}" presName="line1" presStyleLbl="callout" presStyleIdx="0" presStyleCnt="8"/>
      <dgm:spPr>
        <a:ln w="50800">
          <a:solidFill>
            <a:srgbClr val="660066"/>
          </a:solidFill>
        </a:ln>
      </dgm:spPr>
    </dgm:pt>
    <dgm:pt modelId="{0FB8CE73-1EE9-4035-B4BE-4683B7A84C2C}" type="pres">
      <dgm:prSet presAssocID="{8C2902CA-E266-4D37-B2C3-C18F4857EF7A}" presName="d1" presStyleLbl="callout" presStyleIdx="1" presStyleCnt="8"/>
      <dgm:spPr>
        <a:ln w="50800">
          <a:solidFill>
            <a:srgbClr val="660066"/>
          </a:solidFill>
          <a:tailEnd type="arrow"/>
        </a:ln>
      </dgm:spPr>
    </dgm:pt>
    <dgm:pt modelId="{A179BC02-A1E4-4AEB-9E80-A16DC71AC07B}" type="pres">
      <dgm:prSet presAssocID="{C3C68265-00E3-4734-9D19-2F0416CF919E}" presName="circle2" presStyleLbl="lnNode1" presStyleIdx="1" presStyleCnt="4" custScaleX="117782" custScaleY="111348"/>
      <dgm:spPr>
        <a:solidFill>
          <a:srgbClr val="008000"/>
        </a:solidFill>
        <a:ln>
          <a:solidFill>
            <a:schemeClr val="bg1"/>
          </a:solidFill>
        </a:ln>
      </dgm:spPr>
    </dgm:pt>
    <dgm:pt modelId="{FB363F43-C329-48DF-B02D-019B7E369BB9}" type="pres">
      <dgm:prSet presAssocID="{C3C68265-00E3-4734-9D19-2F0416CF919E}" presName="text2" presStyleLbl="revTx" presStyleIdx="1" presStyleCnt="4">
        <dgm:presLayoutVars>
          <dgm:bulletEnabled val="1"/>
        </dgm:presLayoutVars>
      </dgm:prSet>
      <dgm:spPr/>
    </dgm:pt>
    <dgm:pt modelId="{31EBB44B-178F-4522-8E96-8C0FA6C90631}" type="pres">
      <dgm:prSet presAssocID="{C3C68265-00E3-4734-9D19-2F0416CF919E}" presName="line2" presStyleLbl="callout" presStyleIdx="2" presStyleCnt="8"/>
      <dgm:spPr>
        <a:ln w="50800">
          <a:solidFill>
            <a:srgbClr val="660066"/>
          </a:solidFill>
        </a:ln>
      </dgm:spPr>
    </dgm:pt>
    <dgm:pt modelId="{07A57A09-C6FB-4425-938A-B96745C5CA37}" type="pres">
      <dgm:prSet presAssocID="{C3C68265-00E3-4734-9D19-2F0416CF919E}" presName="d2" presStyleLbl="callout" presStyleIdx="3" presStyleCnt="8"/>
      <dgm:spPr>
        <a:ln w="50800">
          <a:solidFill>
            <a:srgbClr val="660066"/>
          </a:solidFill>
          <a:tailEnd type="arrow"/>
        </a:ln>
      </dgm:spPr>
    </dgm:pt>
    <dgm:pt modelId="{3F657B8F-A9BA-45CC-8B18-3B19E1F0CFCF}" type="pres">
      <dgm:prSet presAssocID="{969F4591-11A3-43D7-9424-43C6FBCA2E45}" presName="circle3" presStyleLbl="lnNode1" presStyleIdx="2" presStyleCnt="4" custScaleX="117782" custScaleY="111348"/>
      <dgm:spPr>
        <a:solidFill>
          <a:srgbClr val="FF6600"/>
        </a:solidFill>
        <a:ln>
          <a:solidFill>
            <a:schemeClr val="bg1"/>
          </a:solidFill>
        </a:ln>
      </dgm:spPr>
    </dgm:pt>
    <dgm:pt modelId="{D10C424F-70A7-4506-9DCA-664AF4E44A17}" type="pres">
      <dgm:prSet presAssocID="{969F4591-11A3-43D7-9424-43C6FBCA2E45}" presName="text3" presStyleLbl="revTx" presStyleIdx="2" presStyleCnt="4" custLinFactNeighborX="12734">
        <dgm:presLayoutVars>
          <dgm:bulletEnabled val="1"/>
        </dgm:presLayoutVars>
      </dgm:prSet>
      <dgm:spPr/>
    </dgm:pt>
    <dgm:pt modelId="{F19C5BC6-29ED-4FAF-BEFF-7766FFE9C9CC}" type="pres">
      <dgm:prSet presAssocID="{969F4591-11A3-43D7-9424-43C6FBCA2E45}" presName="line3" presStyleLbl="callout" presStyleIdx="4" presStyleCnt="8" custLinFactNeighborX="50935"/>
      <dgm:spPr>
        <a:ln w="50800">
          <a:solidFill>
            <a:srgbClr val="660066"/>
          </a:solidFill>
        </a:ln>
      </dgm:spPr>
    </dgm:pt>
    <dgm:pt modelId="{034E5B7D-7670-431E-9B05-AE248FDD6F67}" type="pres">
      <dgm:prSet presAssocID="{969F4591-11A3-43D7-9424-43C6FBCA2E45}" presName="d3" presStyleLbl="callout" presStyleIdx="5" presStyleCnt="8" custLinFactNeighborX="19149"/>
      <dgm:spPr>
        <a:ln w="50800">
          <a:solidFill>
            <a:srgbClr val="660066"/>
          </a:solidFill>
          <a:tailEnd type="arrow"/>
        </a:ln>
      </dgm:spPr>
    </dgm:pt>
    <dgm:pt modelId="{267A3FB5-8622-4B4C-8B04-C1892C952FF8}" type="pres">
      <dgm:prSet presAssocID="{A379B274-DFB7-48A5-AF42-A0DF155860E5}" presName="circle4" presStyleLbl="lnNode1" presStyleIdx="3" presStyleCnt="4" custScaleX="117782" custScaleY="111348"/>
      <dgm:spPr>
        <a:solidFill>
          <a:srgbClr val="0000FF"/>
        </a:solidFill>
        <a:ln>
          <a:solidFill>
            <a:schemeClr val="bg1"/>
          </a:solidFill>
        </a:ln>
      </dgm:spPr>
    </dgm:pt>
    <dgm:pt modelId="{56270AD6-52FD-47E3-9F1C-1FAA1D8ACB66}" type="pres">
      <dgm:prSet presAssocID="{A379B274-DFB7-48A5-AF42-A0DF155860E5}" presName="text4" presStyleLbl="revTx" presStyleIdx="3" presStyleCnt="4" custScaleX="107686" custLinFactNeighborX="14655">
        <dgm:presLayoutVars>
          <dgm:bulletEnabled val="1"/>
        </dgm:presLayoutVars>
      </dgm:prSet>
      <dgm:spPr/>
    </dgm:pt>
    <dgm:pt modelId="{0DC5DC82-4D1E-4645-9398-7FBE6AD345C1}" type="pres">
      <dgm:prSet presAssocID="{A379B274-DFB7-48A5-AF42-A0DF155860E5}" presName="line4" presStyleLbl="callout" presStyleIdx="6" presStyleCnt="8" custLinFactNeighborX="50935"/>
      <dgm:spPr>
        <a:ln w="50800">
          <a:solidFill>
            <a:srgbClr val="660066"/>
          </a:solidFill>
        </a:ln>
      </dgm:spPr>
    </dgm:pt>
    <dgm:pt modelId="{3F9F78B4-C2B9-4902-809E-D37E774328A2}" type="pres">
      <dgm:prSet presAssocID="{A379B274-DFB7-48A5-AF42-A0DF155860E5}" presName="d4" presStyleLbl="callout" presStyleIdx="7" presStyleCnt="8" custLinFactNeighborX="27404"/>
      <dgm:spPr>
        <a:ln w="50800">
          <a:solidFill>
            <a:srgbClr val="660066"/>
          </a:solidFill>
          <a:tailEnd type="arrow"/>
        </a:ln>
      </dgm:spPr>
    </dgm:pt>
  </dgm:ptLst>
  <dgm:cxnLst>
    <dgm:cxn modelId="{188ED328-60D8-4A3E-B227-923B3D3F8044}" type="presOf" srcId="{969F4591-11A3-43D7-9424-43C6FBCA2E45}" destId="{D10C424F-70A7-4506-9DCA-664AF4E44A17}" srcOrd="0" destOrd="0" presId="urn:microsoft.com/office/officeart/2005/8/layout/target1"/>
    <dgm:cxn modelId="{1958A82F-2F9C-4888-9C9C-1E689FD1FA0B}" srcId="{46009856-0CBB-4723-90D8-EE251344ACC6}" destId="{A379B274-DFB7-48A5-AF42-A0DF155860E5}" srcOrd="3" destOrd="0" parTransId="{E37DED49-A388-4A59-9E36-83A522E9982D}" sibTransId="{83C49C6A-F6B7-4448-A7EE-72BF650D9869}"/>
    <dgm:cxn modelId="{64E1AE62-0F96-4AA9-8738-BB4937B5738D}" type="presOf" srcId="{C3C68265-00E3-4734-9D19-2F0416CF919E}" destId="{FB363F43-C329-48DF-B02D-019B7E369BB9}" srcOrd="0" destOrd="0" presId="urn:microsoft.com/office/officeart/2005/8/layout/target1"/>
    <dgm:cxn modelId="{BD148D7C-B9D1-4E41-BFEA-2390F1D2D9CD}" type="presOf" srcId="{A379B274-DFB7-48A5-AF42-A0DF155860E5}" destId="{56270AD6-52FD-47E3-9F1C-1FAA1D8ACB66}" srcOrd="0" destOrd="0" presId="urn:microsoft.com/office/officeart/2005/8/layout/target1"/>
    <dgm:cxn modelId="{E18F227E-7DC1-444F-AD9A-370F8D16486D}" type="presOf" srcId="{46009856-0CBB-4723-90D8-EE251344ACC6}" destId="{582C6CCD-5069-4A9D-BA29-A4C063407CD8}" srcOrd="0" destOrd="0" presId="urn:microsoft.com/office/officeart/2005/8/layout/target1"/>
    <dgm:cxn modelId="{E14E8598-03E2-4645-A0C7-032D2303B6A0}" srcId="{46009856-0CBB-4723-90D8-EE251344ACC6}" destId="{C3C68265-00E3-4734-9D19-2F0416CF919E}" srcOrd="1" destOrd="0" parTransId="{24F68525-ECAF-4EDA-9CDC-2AC9F8AA9612}" sibTransId="{BF85BB0B-15B5-4AF5-880C-99EE863ED7DC}"/>
    <dgm:cxn modelId="{5E2BA29D-2FE7-4AB0-9696-EE9436D1C36F}" type="presOf" srcId="{8C2902CA-E266-4D37-B2C3-C18F4857EF7A}" destId="{9EE44C1C-86D0-4199-AA4B-295995937F23}" srcOrd="0" destOrd="0" presId="urn:microsoft.com/office/officeart/2005/8/layout/target1"/>
    <dgm:cxn modelId="{861A23A3-496A-4C27-84A6-B892415B5DFD}" srcId="{46009856-0CBB-4723-90D8-EE251344ACC6}" destId="{969F4591-11A3-43D7-9424-43C6FBCA2E45}" srcOrd="2" destOrd="0" parTransId="{7629B317-EFDC-4113-A9DA-066669A374A1}" sibTransId="{BCD17F57-65E9-4016-AFC9-AD28471B2DEE}"/>
    <dgm:cxn modelId="{9F0331FD-AF6D-4B6D-B164-46435A463932}" srcId="{46009856-0CBB-4723-90D8-EE251344ACC6}" destId="{8C2902CA-E266-4D37-B2C3-C18F4857EF7A}" srcOrd="0" destOrd="0" parTransId="{8E7256B6-0AF4-4081-A8CD-6F10D3FB9F19}" sibTransId="{D4ECA282-D9A2-45C5-B7EA-FC415752C01F}"/>
    <dgm:cxn modelId="{96EDD437-5098-47FA-AB13-0B2976ADC48C}" type="presParOf" srcId="{582C6CCD-5069-4A9D-BA29-A4C063407CD8}" destId="{3A21BF9B-E266-4D04-B816-14878D444D6A}" srcOrd="0" destOrd="0" presId="urn:microsoft.com/office/officeart/2005/8/layout/target1"/>
    <dgm:cxn modelId="{10E48E36-0887-4184-9E12-286C7083404F}" type="presParOf" srcId="{582C6CCD-5069-4A9D-BA29-A4C063407CD8}" destId="{9EE44C1C-86D0-4199-AA4B-295995937F23}" srcOrd="1" destOrd="0" presId="urn:microsoft.com/office/officeart/2005/8/layout/target1"/>
    <dgm:cxn modelId="{B7AF9ABC-80D3-4FD0-B6CE-6A8A51BBE563}" type="presParOf" srcId="{582C6CCD-5069-4A9D-BA29-A4C063407CD8}" destId="{801FC28E-7B19-42A2-949B-7EB7A2086C2B}" srcOrd="2" destOrd="0" presId="urn:microsoft.com/office/officeart/2005/8/layout/target1"/>
    <dgm:cxn modelId="{665E0972-59C9-4C40-B3FD-C950AB18AE75}" type="presParOf" srcId="{582C6CCD-5069-4A9D-BA29-A4C063407CD8}" destId="{0FB8CE73-1EE9-4035-B4BE-4683B7A84C2C}" srcOrd="3" destOrd="0" presId="urn:microsoft.com/office/officeart/2005/8/layout/target1"/>
    <dgm:cxn modelId="{9C307769-EF71-4A0F-94E8-47858747A522}" type="presParOf" srcId="{582C6CCD-5069-4A9D-BA29-A4C063407CD8}" destId="{A179BC02-A1E4-4AEB-9E80-A16DC71AC07B}" srcOrd="4" destOrd="0" presId="urn:microsoft.com/office/officeart/2005/8/layout/target1"/>
    <dgm:cxn modelId="{450DA637-244D-4C61-B403-1E977521A715}" type="presParOf" srcId="{582C6CCD-5069-4A9D-BA29-A4C063407CD8}" destId="{FB363F43-C329-48DF-B02D-019B7E369BB9}" srcOrd="5" destOrd="0" presId="urn:microsoft.com/office/officeart/2005/8/layout/target1"/>
    <dgm:cxn modelId="{7C180D0A-6FF9-449F-8521-8B360967BC69}" type="presParOf" srcId="{582C6CCD-5069-4A9D-BA29-A4C063407CD8}" destId="{31EBB44B-178F-4522-8E96-8C0FA6C90631}" srcOrd="6" destOrd="0" presId="urn:microsoft.com/office/officeart/2005/8/layout/target1"/>
    <dgm:cxn modelId="{5AA8287D-63BD-4E7E-BB59-721746B8A6FB}" type="presParOf" srcId="{582C6CCD-5069-4A9D-BA29-A4C063407CD8}" destId="{07A57A09-C6FB-4425-938A-B96745C5CA37}" srcOrd="7" destOrd="0" presId="urn:microsoft.com/office/officeart/2005/8/layout/target1"/>
    <dgm:cxn modelId="{8E90E419-5451-4BE0-96F2-D96362C92E05}" type="presParOf" srcId="{582C6CCD-5069-4A9D-BA29-A4C063407CD8}" destId="{3F657B8F-A9BA-45CC-8B18-3B19E1F0CFCF}" srcOrd="8" destOrd="0" presId="urn:microsoft.com/office/officeart/2005/8/layout/target1"/>
    <dgm:cxn modelId="{1B57EDA8-098E-4FC9-9149-0C2038CB0032}" type="presParOf" srcId="{582C6CCD-5069-4A9D-BA29-A4C063407CD8}" destId="{D10C424F-70A7-4506-9DCA-664AF4E44A17}" srcOrd="9" destOrd="0" presId="urn:microsoft.com/office/officeart/2005/8/layout/target1"/>
    <dgm:cxn modelId="{4638598E-33F0-4DCF-9713-0F018BDC1713}" type="presParOf" srcId="{582C6CCD-5069-4A9D-BA29-A4C063407CD8}" destId="{F19C5BC6-29ED-4FAF-BEFF-7766FFE9C9CC}" srcOrd="10" destOrd="0" presId="urn:microsoft.com/office/officeart/2005/8/layout/target1"/>
    <dgm:cxn modelId="{08BA4DB0-877D-4211-B266-995991CCDFB0}" type="presParOf" srcId="{582C6CCD-5069-4A9D-BA29-A4C063407CD8}" destId="{034E5B7D-7670-431E-9B05-AE248FDD6F67}" srcOrd="11" destOrd="0" presId="urn:microsoft.com/office/officeart/2005/8/layout/target1"/>
    <dgm:cxn modelId="{3E86EE65-8872-48D5-B6B6-A8F93BEB207D}" type="presParOf" srcId="{582C6CCD-5069-4A9D-BA29-A4C063407CD8}" destId="{267A3FB5-8622-4B4C-8B04-C1892C952FF8}" srcOrd="12" destOrd="0" presId="urn:microsoft.com/office/officeart/2005/8/layout/target1"/>
    <dgm:cxn modelId="{851E2187-C3E9-4A23-9E13-F74A732D721D}" type="presParOf" srcId="{582C6CCD-5069-4A9D-BA29-A4C063407CD8}" destId="{56270AD6-52FD-47E3-9F1C-1FAA1D8ACB66}" srcOrd="13" destOrd="0" presId="urn:microsoft.com/office/officeart/2005/8/layout/target1"/>
    <dgm:cxn modelId="{D5788256-5866-451B-A1AC-77964EA2EBBD}" type="presParOf" srcId="{582C6CCD-5069-4A9D-BA29-A4C063407CD8}" destId="{0DC5DC82-4D1E-4645-9398-7FBE6AD345C1}" srcOrd="14" destOrd="0" presId="urn:microsoft.com/office/officeart/2005/8/layout/target1"/>
    <dgm:cxn modelId="{B7BE83FA-F54B-444B-B12F-61F65E526ADB}" type="presParOf" srcId="{582C6CCD-5069-4A9D-BA29-A4C063407CD8}" destId="{3F9F78B4-C2B9-4902-809E-D37E774328A2}" srcOrd="15" destOrd="0" presId="urn:microsoft.com/office/officeart/2005/8/layout/targe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D06DC44-AFAE-954A-AB70-EB1E7CDD3DE8}"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C9AE8C85-DF95-5E44-9DD8-6673F0978E00}">
      <dgm:prSet phldrT="[Text]" custT="1"/>
      <dgm:spPr/>
      <dgm:t>
        <a:bodyPr/>
        <a:lstStyle/>
        <a:p>
          <a:r>
            <a:rPr lang="en-US" altLang="en-US" sz="3200" b="1">
              <a:latin typeface="+mj-lt"/>
              <a:ea typeface="ヒラギノ角ゴ ProN W3" panose="020B0300000000000000" pitchFamily="34" charset="-128"/>
              <a:sym typeface="Tahoma Bold" charset="0"/>
            </a:rPr>
            <a:t>Key question</a:t>
          </a:r>
          <a:r>
            <a:rPr lang="en-US" altLang="en-US" sz="3200">
              <a:latin typeface="+mj-lt"/>
              <a:ea typeface="ヒラギノ角ゴ ProN W3" panose="020B0300000000000000" pitchFamily="34" charset="-128"/>
              <a:sym typeface="Tahoma Bold" charset="0"/>
            </a:rPr>
            <a:t>: </a:t>
          </a:r>
        </a:p>
        <a:p>
          <a:r>
            <a:rPr lang="en-US" altLang="en-US" sz="3200">
              <a:latin typeface="+mj-lt"/>
              <a:ea typeface="ヒラギノ角ゴ ProN W3" panose="020B0300000000000000" pitchFamily="34" charset="-128"/>
              <a:sym typeface="Tahoma Bold" charset="0"/>
            </a:rPr>
            <a:t>Who from this child’</a:t>
          </a:r>
          <a:r>
            <a:rPr lang="en-US" altLang="ja-JP" sz="3200">
              <a:latin typeface="+mj-lt"/>
              <a:ea typeface="ヒラギノ角ゴ ProN W3" panose="020B0300000000000000" pitchFamily="34" charset="-128"/>
              <a:sym typeface="Tahoma Bold" charset="0"/>
            </a:rPr>
            <a:t>s life is interested and able to help to keep the child safe?</a:t>
          </a:r>
          <a:endParaRPr lang="en-US" sz="3200" b="0" dirty="0">
            <a:latin typeface="+mj-lt"/>
          </a:endParaRPr>
        </a:p>
      </dgm:t>
    </dgm:pt>
    <dgm:pt modelId="{9E738872-23A4-D54C-90AA-4140928BA023}" type="parTrans" cxnId="{73C357CD-E34D-A046-B0DB-68D07AD7A997}">
      <dgm:prSet/>
      <dgm:spPr/>
      <dgm:t>
        <a:bodyPr/>
        <a:lstStyle/>
        <a:p>
          <a:endParaRPr lang="en-US"/>
        </a:p>
      </dgm:t>
    </dgm:pt>
    <dgm:pt modelId="{20F469D2-46D8-B343-BDFE-D6B53E14E7EA}" type="sibTrans" cxnId="{73C357CD-E34D-A046-B0DB-68D07AD7A997}">
      <dgm:prSet/>
      <dgm:spPr/>
      <dgm:t>
        <a:bodyPr/>
        <a:lstStyle/>
        <a:p>
          <a:endParaRPr lang="en-US"/>
        </a:p>
      </dgm:t>
    </dgm:pt>
    <dgm:pt modelId="{0935F5BA-3A26-48D2-A808-813E6BD28C77}" type="pres">
      <dgm:prSet presAssocID="{3D06DC44-AFAE-954A-AB70-EB1E7CDD3DE8}" presName="diagram" presStyleCnt="0">
        <dgm:presLayoutVars>
          <dgm:dir/>
          <dgm:resizeHandles val="exact"/>
        </dgm:presLayoutVars>
      </dgm:prSet>
      <dgm:spPr/>
    </dgm:pt>
    <dgm:pt modelId="{0DA2B738-0A93-4E08-9C22-A9BFAECCCFDC}" type="pres">
      <dgm:prSet presAssocID="{C9AE8C85-DF95-5E44-9DD8-6673F0978E00}" presName="node" presStyleLbl="node1" presStyleIdx="0" presStyleCnt="1" custScaleY="122761">
        <dgm:presLayoutVars>
          <dgm:bulletEnabled val="1"/>
        </dgm:presLayoutVars>
      </dgm:prSet>
      <dgm:spPr>
        <a:prstGeom prst="bracketPair">
          <a:avLst/>
        </a:prstGeom>
      </dgm:spPr>
    </dgm:pt>
  </dgm:ptLst>
  <dgm:cxnLst>
    <dgm:cxn modelId="{A7F25211-CA47-4C78-B17D-4A4E76643A69}" type="presOf" srcId="{C9AE8C85-DF95-5E44-9DD8-6673F0978E00}" destId="{0DA2B738-0A93-4E08-9C22-A9BFAECCCFDC}" srcOrd="0" destOrd="0" presId="urn:microsoft.com/office/officeart/2005/8/layout/default"/>
    <dgm:cxn modelId="{73C357CD-E34D-A046-B0DB-68D07AD7A997}" srcId="{3D06DC44-AFAE-954A-AB70-EB1E7CDD3DE8}" destId="{C9AE8C85-DF95-5E44-9DD8-6673F0978E00}" srcOrd="0" destOrd="0" parTransId="{9E738872-23A4-D54C-90AA-4140928BA023}" sibTransId="{20F469D2-46D8-B343-BDFE-D6B53E14E7EA}"/>
    <dgm:cxn modelId="{24F683D9-6CDE-406E-B6C5-08784571C2FA}" type="presOf" srcId="{3D06DC44-AFAE-954A-AB70-EB1E7CDD3DE8}" destId="{0935F5BA-3A26-48D2-A808-813E6BD28C77}" srcOrd="0" destOrd="0" presId="urn:microsoft.com/office/officeart/2005/8/layout/default"/>
    <dgm:cxn modelId="{AE12B37B-E4BD-4FC2-BFF4-66B8BF652992}" type="presParOf" srcId="{0935F5BA-3A26-48D2-A808-813E6BD28C77}" destId="{0DA2B738-0A93-4E08-9C22-A9BFAECCCFDC}"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6009856-0CBB-4723-90D8-EE251344ACC6}" type="doc">
      <dgm:prSet loTypeId="urn:microsoft.com/office/officeart/2005/8/layout/target1" loCatId="relationship" qsTypeId="urn:microsoft.com/office/officeart/2005/8/quickstyle/simple1" qsCatId="simple" csTypeId="urn:microsoft.com/office/officeart/2005/8/colors/accent1_2" csCatId="accent1" phldr="1"/>
      <dgm:spPr/>
    </dgm:pt>
    <dgm:pt modelId="{8C2902CA-E266-4D37-B2C3-C18F4857EF7A}">
      <dgm:prSet phldrT="[Text]"/>
      <dgm:spPr/>
      <dgm:t>
        <a:bodyPr/>
        <a:lstStyle/>
        <a:p>
          <a:r>
            <a:rPr lang="en-US" dirty="0">
              <a:solidFill>
                <a:schemeClr val="tx1"/>
              </a:solidFill>
            </a:rPr>
            <a:t>Child/parent</a:t>
          </a:r>
        </a:p>
      </dgm:t>
    </dgm:pt>
    <dgm:pt modelId="{8E7256B6-0AF4-4081-A8CD-6F10D3FB9F19}" type="parTrans" cxnId="{9F0331FD-AF6D-4B6D-B164-46435A463932}">
      <dgm:prSet/>
      <dgm:spPr/>
      <dgm:t>
        <a:bodyPr/>
        <a:lstStyle/>
        <a:p>
          <a:endParaRPr lang="en-US"/>
        </a:p>
      </dgm:t>
    </dgm:pt>
    <dgm:pt modelId="{D4ECA282-D9A2-45C5-B7EA-FC415752C01F}" type="sibTrans" cxnId="{9F0331FD-AF6D-4B6D-B164-46435A463932}">
      <dgm:prSet/>
      <dgm:spPr/>
      <dgm:t>
        <a:bodyPr/>
        <a:lstStyle/>
        <a:p>
          <a:endParaRPr lang="en-US"/>
        </a:p>
      </dgm:t>
    </dgm:pt>
    <dgm:pt modelId="{969F4591-11A3-43D7-9424-43C6FBCA2E45}">
      <dgm:prSet phldrT="[Text]"/>
      <dgm:spPr/>
      <dgm:t>
        <a:bodyPr/>
        <a:lstStyle/>
        <a:p>
          <a:r>
            <a:rPr lang="en-US" dirty="0">
              <a:solidFill>
                <a:schemeClr val="tx1"/>
              </a:solidFill>
            </a:rPr>
            <a:t>People who know a little</a:t>
          </a:r>
        </a:p>
      </dgm:t>
    </dgm:pt>
    <dgm:pt modelId="{7629B317-EFDC-4113-A9DA-066669A374A1}" type="parTrans" cxnId="{861A23A3-496A-4C27-84A6-B892415B5DFD}">
      <dgm:prSet/>
      <dgm:spPr/>
      <dgm:t>
        <a:bodyPr/>
        <a:lstStyle/>
        <a:p>
          <a:endParaRPr lang="en-US"/>
        </a:p>
      </dgm:t>
    </dgm:pt>
    <dgm:pt modelId="{BCD17F57-65E9-4016-AFC9-AD28471B2DEE}" type="sibTrans" cxnId="{861A23A3-496A-4C27-84A6-B892415B5DFD}">
      <dgm:prSet/>
      <dgm:spPr/>
      <dgm:t>
        <a:bodyPr/>
        <a:lstStyle/>
        <a:p>
          <a:endParaRPr lang="en-US"/>
        </a:p>
      </dgm:t>
    </dgm:pt>
    <dgm:pt modelId="{A379B274-DFB7-48A5-AF42-A0DF155860E5}">
      <dgm:prSet phldrT="[Text]"/>
      <dgm:spPr/>
      <dgm:t>
        <a:bodyPr/>
        <a:lstStyle/>
        <a:p>
          <a:r>
            <a:rPr lang="en-US" dirty="0">
              <a:solidFill>
                <a:schemeClr val="tx1"/>
              </a:solidFill>
            </a:rPr>
            <a:t>People who know nothing</a:t>
          </a:r>
        </a:p>
      </dgm:t>
    </dgm:pt>
    <dgm:pt modelId="{E37DED49-A388-4A59-9E36-83A522E9982D}" type="parTrans" cxnId="{1958A82F-2F9C-4888-9C9C-1E689FD1FA0B}">
      <dgm:prSet/>
      <dgm:spPr/>
      <dgm:t>
        <a:bodyPr/>
        <a:lstStyle/>
        <a:p>
          <a:endParaRPr lang="en-US"/>
        </a:p>
      </dgm:t>
    </dgm:pt>
    <dgm:pt modelId="{83C49C6A-F6B7-4448-A7EE-72BF650D9869}" type="sibTrans" cxnId="{1958A82F-2F9C-4888-9C9C-1E689FD1FA0B}">
      <dgm:prSet/>
      <dgm:spPr/>
      <dgm:t>
        <a:bodyPr/>
        <a:lstStyle/>
        <a:p>
          <a:endParaRPr lang="en-US"/>
        </a:p>
      </dgm:t>
    </dgm:pt>
    <dgm:pt modelId="{C3C68265-00E3-4734-9D19-2F0416CF919E}">
      <dgm:prSet phldrT="[Text]"/>
      <dgm:spPr/>
      <dgm:t>
        <a:bodyPr/>
        <a:lstStyle/>
        <a:p>
          <a:r>
            <a:rPr lang="en-US" dirty="0">
              <a:solidFill>
                <a:schemeClr val="tx1"/>
              </a:solidFill>
            </a:rPr>
            <a:t>People who already know</a:t>
          </a:r>
        </a:p>
      </dgm:t>
    </dgm:pt>
    <dgm:pt modelId="{24F68525-ECAF-4EDA-9CDC-2AC9F8AA9612}" type="parTrans" cxnId="{E14E8598-03E2-4645-A0C7-032D2303B6A0}">
      <dgm:prSet/>
      <dgm:spPr/>
      <dgm:t>
        <a:bodyPr/>
        <a:lstStyle/>
        <a:p>
          <a:endParaRPr lang="en-US"/>
        </a:p>
      </dgm:t>
    </dgm:pt>
    <dgm:pt modelId="{BF85BB0B-15B5-4AF5-880C-99EE863ED7DC}" type="sibTrans" cxnId="{E14E8598-03E2-4645-A0C7-032D2303B6A0}">
      <dgm:prSet/>
      <dgm:spPr/>
      <dgm:t>
        <a:bodyPr/>
        <a:lstStyle/>
        <a:p>
          <a:endParaRPr lang="en-US"/>
        </a:p>
      </dgm:t>
    </dgm:pt>
    <dgm:pt modelId="{582C6CCD-5069-4A9D-BA29-A4C063407CD8}" type="pres">
      <dgm:prSet presAssocID="{46009856-0CBB-4723-90D8-EE251344ACC6}" presName="composite" presStyleCnt="0">
        <dgm:presLayoutVars>
          <dgm:chMax val="5"/>
          <dgm:dir/>
          <dgm:resizeHandles val="exact"/>
        </dgm:presLayoutVars>
      </dgm:prSet>
      <dgm:spPr/>
    </dgm:pt>
    <dgm:pt modelId="{3A21BF9B-E266-4D04-B816-14878D444D6A}" type="pres">
      <dgm:prSet presAssocID="{8C2902CA-E266-4D37-B2C3-C18F4857EF7A}" presName="circle1" presStyleLbl="lnNode1" presStyleIdx="0" presStyleCnt="4"/>
      <dgm:spPr>
        <a:solidFill>
          <a:srgbClr val="FFFF00"/>
        </a:solidFill>
        <a:ln>
          <a:solidFill>
            <a:schemeClr val="bg1"/>
          </a:solidFill>
        </a:ln>
      </dgm:spPr>
    </dgm:pt>
    <dgm:pt modelId="{9EE44C1C-86D0-4199-AA4B-295995937F23}" type="pres">
      <dgm:prSet presAssocID="{8C2902CA-E266-4D37-B2C3-C18F4857EF7A}" presName="text1" presStyleLbl="revTx" presStyleIdx="0" presStyleCnt="4">
        <dgm:presLayoutVars>
          <dgm:bulletEnabled val="1"/>
        </dgm:presLayoutVars>
      </dgm:prSet>
      <dgm:spPr/>
    </dgm:pt>
    <dgm:pt modelId="{801FC28E-7B19-42A2-949B-7EB7A2086C2B}" type="pres">
      <dgm:prSet presAssocID="{8C2902CA-E266-4D37-B2C3-C18F4857EF7A}" presName="line1" presStyleLbl="callout" presStyleIdx="0" presStyleCnt="8"/>
      <dgm:spPr>
        <a:ln w="50800">
          <a:solidFill>
            <a:srgbClr val="660066"/>
          </a:solidFill>
        </a:ln>
      </dgm:spPr>
    </dgm:pt>
    <dgm:pt modelId="{0FB8CE73-1EE9-4035-B4BE-4683B7A84C2C}" type="pres">
      <dgm:prSet presAssocID="{8C2902CA-E266-4D37-B2C3-C18F4857EF7A}" presName="d1" presStyleLbl="callout" presStyleIdx="1" presStyleCnt="8"/>
      <dgm:spPr>
        <a:ln w="50800">
          <a:solidFill>
            <a:srgbClr val="660066"/>
          </a:solidFill>
          <a:tailEnd type="arrow"/>
        </a:ln>
      </dgm:spPr>
    </dgm:pt>
    <dgm:pt modelId="{A179BC02-A1E4-4AEB-9E80-A16DC71AC07B}" type="pres">
      <dgm:prSet presAssocID="{C3C68265-00E3-4734-9D19-2F0416CF919E}" presName="circle2" presStyleLbl="lnNode1" presStyleIdx="1" presStyleCnt="4" custScaleX="117782" custScaleY="111348"/>
      <dgm:spPr>
        <a:solidFill>
          <a:srgbClr val="008000"/>
        </a:solidFill>
        <a:ln>
          <a:solidFill>
            <a:schemeClr val="bg1"/>
          </a:solidFill>
        </a:ln>
      </dgm:spPr>
    </dgm:pt>
    <dgm:pt modelId="{FB363F43-C329-48DF-B02D-019B7E369BB9}" type="pres">
      <dgm:prSet presAssocID="{C3C68265-00E3-4734-9D19-2F0416CF919E}" presName="text2" presStyleLbl="revTx" presStyleIdx="1" presStyleCnt="4">
        <dgm:presLayoutVars>
          <dgm:bulletEnabled val="1"/>
        </dgm:presLayoutVars>
      </dgm:prSet>
      <dgm:spPr/>
    </dgm:pt>
    <dgm:pt modelId="{31EBB44B-178F-4522-8E96-8C0FA6C90631}" type="pres">
      <dgm:prSet presAssocID="{C3C68265-00E3-4734-9D19-2F0416CF919E}" presName="line2" presStyleLbl="callout" presStyleIdx="2" presStyleCnt="8"/>
      <dgm:spPr>
        <a:ln w="50800">
          <a:solidFill>
            <a:srgbClr val="660066"/>
          </a:solidFill>
        </a:ln>
      </dgm:spPr>
    </dgm:pt>
    <dgm:pt modelId="{07A57A09-C6FB-4425-938A-B96745C5CA37}" type="pres">
      <dgm:prSet presAssocID="{C3C68265-00E3-4734-9D19-2F0416CF919E}" presName="d2" presStyleLbl="callout" presStyleIdx="3" presStyleCnt="8"/>
      <dgm:spPr>
        <a:ln w="50800">
          <a:solidFill>
            <a:srgbClr val="660066"/>
          </a:solidFill>
          <a:tailEnd type="arrow"/>
        </a:ln>
      </dgm:spPr>
    </dgm:pt>
    <dgm:pt modelId="{3F657B8F-A9BA-45CC-8B18-3B19E1F0CFCF}" type="pres">
      <dgm:prSet presAssocID="{969F4591-11A3-43D7-9424-43C6FBCA2E45}" presName="circle3" presStyleLbl="lnNode1" presStyleIdx="2" presStyleCnt="4" custScaleX="117782" custScaleY="111348"/>
      <dgm:spPr>
        <a:solidFill>
          <a:srgbClr val="FF6600"/>
        </a:solidFill>
        <a:ln>
          <a:solidFill>
            <a:schemeClr val="bg1"/>
          </a:solidFill>
        </a:ln>
      </dgm:spPr>
    </dgm:pt>
    <dgm:pt modelId="{D10C424F-70A7-4506-9DCA-664AF4E44A17}" type="pres">
      <dgm:prSet presAssocID="{969F4591-11A3-43D7-9424-43C6FBCA2E45}" presName="text3" presStyleLbl="revTx" presStyleIdx="2" presStyleCnt="4" custLinFactNeighborX="12734">
        <dgm:presLayoutVars>
          <dgm:bulletEnabled val="1"/>
        </dgm:presLayoutVars>
      </dgm:prSet>
      <dgm:spPr/>
    </dgm:pt>
    <dgm:pt modelId="{F19C5BC6-29ED-4FAF-BEFF-7766FFE9C9CC}" type="pres">
      <dgm:prSet presAssocID="{969F4591-11A3-43D7-9424-43C6FBCA2E45}" presName="line3" presStyleLbl="callout" presStyleIdx="4" presStyleCnt="8" custLinFactNeighborX="50935"/>
      <dgm:spPr>
        <a:ln w="50800">
          <a:solidFill>
            <a:srgbClr val="660066"/>
          </a:solidFill>
        </a:ln>
      </dgm:spPr>
    </dgm:pt>
    <dgm:pt modelId="{034E5B7D-7670-431E-9B05-AE248FDD6F67}" type="pres">
      <dgm:prSet presAssocID="{969F4591-11A3-43D7-9424-43C6FBCA2E45}" presName="d3" presStyleLbl="callout" presStyleIdx="5" presStyleCnt="8" custLinFactNeighborX="19149"/>
      <dgm:spPr>
        <a:ln w="50800">
          <a:solidFill>
            <a:srgbClr val="660066"/>
          </a:solidFill>
          <a:tailEnd type="arrow"/>
        </a:ln>
      </dgm:spPr>
    </dgm:pt>
    <dgm:pt modelId="{267A3FB5-8622-4B4C-8B04-C1892C952FF8}" type="pres">
      <dgm:prSet presAssocID="{A379B274-DFB7-48A5-AF42-A0DF155860E5}" presName="circle4" presStyleLbl="lnNode1" presStyleIdx="3" presStyleCnt="4" custScaleX="117782" custScaleY="111348"/>
      <dgm:spPr>
        <a:solidFill>
          <a:srgbClr val="0000FF"/>
        </a:solidFill>
        <a:ln>
          <a:solidFill>
            <a:schemeClr val="bg1"/>
          </a:solidFill>
        </a:ln>
      </dgm:spPr>
    </dgm:pt>
    <dgm:pt modelId="{56270AD6-52FD-47E3-9F1C-1FAA1D8ACB66}" type="pres">
      <dgm:prSet presAssocID="{A379B274-DFB7-48A5-AF42-A0DF155860E5}" presName="text4" presStyleLbl="revTx" presStyleIdx="3" presStyleCnt="4" custScaleX="107686" custLinFactNeighborX="14655">
        <dgm:presLayoutVars>
          <dgm:bulletEnabled val="1"/>
        </dgm:presLayoutVars>
      </dgm:prSet>
      <dgm:spPr/>
    </dgm:pt>
    <dgm:pt modelId="{0DC5DC82-4D1E-4645-9398-7FBE6AD345C1}" type="pres">
      <dgm:prSet presAssocID="{A379B274-DFB7-48A5-AF42-A0DF155860E5}" presName="line4" presStyleLbl="callout" presStyleIdx="6" presStyleCnt="8" custLinFactNeighborX="50935"/>
      <dgm:spPr>
        <a:ln w="50800">
          <a:solidFill>
            <a:srgbClr val="660066"/>
          </a:solidFill>
        </a:ln>
      </dgm:spPr>
    </dgm:pt>
    <dgm:pt modelId="{3F9F78B4-C2B9-4902-809E-D37E774328A2}" type="pres">
      <dgm:prSet presAssocID="{A379B274-DFB7-48A5-AF42-A0DF155860E5}" presName="d4" presStyleLbl="callout" presStyleIdx="7" presStyleCnt="8" custLinFactNeighborX="27404"/>
      <dgm:spPr>
        <a:ln w="50800">
          <a:solidFill>
            <a:srgbClr val="660066"/>
          </a:solidFill>
          <a:tailEnd type="arrow"/>
        </a:ln>
      </dgm:spPr>
    </dgm:pt>
  </dgm:ptLst>
  <dgm:cxnLst>
    <dgm:cxn modelId="{48114815-5252-489F-A68D-AC61BB771BE9}" type="presOf" srcId="{969F4591-11A3-43D7-9424-43C6FBCA2E45}" destId="{D10C424F-70A7-4506-9DCA-664AF4E44A17}" srcOrd="0" destOrd="0" presId="urn:microsoft.com/office/officeart/2005/8/layout/target1"/>
    <dgm:cxn modelId="{1958A82F-2F9C-4888-9C9C-1E689FD1FA0B}" srcId="{46009856-0CBB-4723-90D8-EE251344ACC6}" destId="{A379B274-DFB7-48A5-AF42-A0DF155860E5}" srcOrd="3" destOrd="0" parTransId="{E37DED49-A388-4A59-9E36-83A522E9982D}" sibTransId="{83C49C6A-F6B7-4448-A7EE-72BF650D9869}"/>
    <dgm:cxn modelId="{7E2CBA37-AA28-4683-B094-4CC8EAA05E9E}" type="presOf" srcId="{46009856-0CBB-4723-90D8-EE251344ACC6}" destId="{582C6CCD-5069-4A9D-BA29-A4C063407CD8}" srcOrd="0" destOrd="0" presId="urn:microsoft.com/office/officeart/2005/8/layout/target1"/>
    <dgm:cxn modelId="{A15F3349-21BB-4592-A498-5912FADF21DC}" type="presOf" srcId="{A379B274-DFB7-48A5-AF42-A0DF155860E5}" destId="{56270AD6-52FD-47E3-9F1C-1FAA1D8ACB66}" srcOrd="0" destOrd="0" presId="urn:microsoft.com/office/officeart/2005/8/layout/target1"/>
    <dgm:cxn modelId="{34EDD153-C6F3-43F7-BE73-43A95C36976C}" type="presOf" srcId="{C3C68265-00E3-4734-9D19-2F0416CF919E}" destId="{FB363F43-C329-48DF-B02D-019B7E369BB9}" srcOrd="0" destOrd="0" presId="urn:microsoft.com/office/officeart/2005/8/layout/target1"/>
    <dgm:cxn modelId="{FF97DD96-1842-4169-B248-AAD69AC1FDF2}" type="presOf" srcId="{8C2902CA-E266-4D37-B2C3-C18F4857EF7A}" destId="{9EE44C1C-86D0-4199-AA4B-295995937F23}" srcOrd="0" destOrd="0" presId="urn:microsoft.com/office/officeart/2005/8/layout/target1"/>
    <dgm:cxn modelId="{E14E8598-03E2-4645-A0C7-032D2303B6A0}" srcId="{46009856-0CBB-4723-90D8-EE251344ACC6}" destId="{C3C68265-00E3-4734-9D19-2F0416CF919E}" srcOrd="1" destOrd="0" parTransId="{24F68525-ECAF-4EDA-9CDC-2AC9F8AA9612}" sibTransId="{BF85BB0B-15B5-4AF5-880C-99EE863ED7DC}"/>
    <dgm:cxn modelId="{861A23A3-496A-4C27-84A6-B892415B5DFD}" srcId="{46009856-0CBB-4723-90D8-EE251344ACC6}" destId="{969F4591-11A3-43D7-9424-43C6FBCA2E45}" srcOrd="2" destOrd="0" parTransId="{7629B317-EFDC-4113-A9DA-066669A374A1}" sibTransId="{BCD17F57-65E9-4016-AFC9-AD28471B2DEE}"/>
    <dgm:cxn modelId="{9F0331FD-AF6D-4B6D-B164-46435A463932}" srcId="{46009856-0CBB-4723-90D8-EE251344ACC6}" destId="{8C2902CA-E266-4D37-B2C3-C18F4857EF7A}" srcOrd="0" destOrd="0" parTransId="{8E7256B6-0AF4-4081-A8CD-6F10D3FB9F19}" sibTransId="{D4ECA282-D9A2-45C5-B7EA-FC415752C01F}"/>
    <dgm:cxn modelId="{F2AC418D-447F-45B4-B359-326E879AA5AC}" type="presParOf" srcId="{582C6CCD-5069-4A9D-BA29-A4C063407CD8}" destId="{3A21BF9B-E266-4D04-B816-14878D444D6A}" srcOrd="0" destOrd="0" presId="urn:microsoft.com/office/officeart/2005/8/layout/target1"/>
    <dgm:cxn modelId="{25FED37E-10A2-40F7-A6EB-A743096E4023}" type="presParOf" srcId="{582C6CCD-5069-4A9D-BA29-A4C063407CD8}" destId="{9EE44C1C-86D0-4199-AA4B-295995937F23}" srcOrd="1" destOrd="0" presId="urn:microsoft.com/office/officeart/2005/8/layout/target1"/>
    <dgm:cxn modelId="{B8A0BF42-EBB3-4617-AAD5-273BF96669FA}" type="presParOf" srcId="{582C6CCD-5069-4A9D-BA29-A4C063407CD8}" destId="{801FC28E-7B19-42A2-949B-7EB7A2086C2B}" srcOrd="2" destOrd="0" presId="urn:microsoft.com/office/officeart/2005/8/layout/target1"/>
    <dgm:cxn modelId="{9FE8BD5F-E9F3-4FE7-9A58-D407042D1FBB}" type="presParOf" srcId="{582C6CCD-5069-4A9D-BA29-A4C063407CD8}" destId="{0FB8CE73-1EE9-4035-B4BE-4683B7A84C2C}" srcOrd="3" destOrd="0" presId="urn:microsoft.com/office/officeart/2005/8/layout/target1"/>
    <dgm:cxn modelId="{1B12EDC0-CAB8-49AE-BC91-FE447CD3AB86}" type="presParOf" srcId="{582C6CCD-5069-4A9D-BA29-A4C063407CD8}" destId="{A179BC02-A1E4-4AEB-9E80-A16DC71AC07B}" srcOrd="4" destOrd="0" presId="urn:microsoft.com/office/officeart/2005/8/layout/target1"/>
    <dgm:cxn modelId="{626CE7B2-91A1-40C1-9E42-F928CC33BF14}" type="presParOf" srcId="{582C6CCD-5069-4A9D-BA29-A4C063407CD8}" destId="{FB363F43-C329-48DF-B02D-019B7E369BB9}" srcOrd="5" destOrd="0" presId="urn:microsoft.com/office/officeart/2005/8/layout/target1"/>
    <dgm:cxn modelId="{B47269DB-DE3E-4F69-B632-F9AAC94F8D3B}" type="presParOf" srcId="{582C6CCD-5069-4A9D-BA29-A4C063407CD8}" destId="{31EBB44B-178F-4522-8E96-8C0FA6C90631}" srcOrd="6" destOrd="0" presId="urn:microsoft.com/office/officeart/2005/8/layout/target1"/>
    <dgm:cxn modelId="{79706567-FF34-4226-8AA2-6183988FD139}" type="presParOf" srcId="{582C6CCD-5069-4A9D-BA29-A4C063407CD8}" destId="{07A57A09-C6FB-4425-938A-B96745C5CA37}" srcOrd="7" destOrd="0" presId="urn:microsoft.com/office/officeart/2005/8/layout/target1"/>
    <dgm:cxn modelId="{963C82EB-808F-4AEE-93B0-E70EF3AFA46E}" type="presParOf" srcId="{582C6CCD-5069-4A9D-BA29-A4C063407CD8}" destId="{3F657B8F-A9BA-45CC-8B18-3B19E1F0CFCF}" srcOrd="8" destOrd="0" presId="urn:microsoft.com/office/officeart/2005/8/layout/target1"/>
    <dgm:cxn modelId="{89C56B70-5002-4086-A520-87BD6DCB528A}" type="presParOf" srcId="{582C6CCD-5069-4A9D-BA29-A4C063407CD8}" destId="{D10C424F-70A7-4506-9DCA-664AF4E44A17}" srcOrd="9" destOrd="0" presId="urn:microsoft.com/office/officeart/2005/8/layout/target1"/>
    <dgm:cxn modelId="{73C8D8D1-9C62-4CDE-8671-451F72A790FE}" type="presParOf" srcId="{582C6CCD-5069-4A9D-BA29-A4C063407CD8}" destId="{F19C5BC6-29ED-4FAF-BEFF-7766FFE9C9CC}" srcOrd="10" destOrd="0" presId="urn:microsoft.com/office/officeart/2005/8/layout/target1"/>
    <dgm:cxn modelId="{7AAC683F-B8CF-4963-B0CD-4391558C1BBF}" type="presParOf" srcId="{582C6CCD-5069-4A9D-BA29-A4C063407CD8}" destId="{034E5B7D-7670-431E-9B05-AE248FDD6F67}" srcOrd="11" destOrd="0" presId="urn:microsoft.com/office/officeart/2005/8/layout/target1"/>
    <dgm:cxn modelId="{F1FE58F4-3867-46F6-9AB4-B844941C27F0}" type="presParOf" srcId="{582C6CCD-5069-4A9D-BA29-A4C063407CD8}" destId="{267A3FB5-8622-4B4C-8B04-C1892C952FF8}" srcOrd="12" destOrd="0" presId="urn:microsoft.com/office/officeart/2005/8/layout/target1"/>
    <dgm:cxn modelId="{73C816EE-A629-44CB-9A0E-71FC49DF6DF6}" type="presParOf" srcId="{582C6CCD-5069-4A9D-BA29-A4C063407CD8}" destId="{56270AD6-52FD-47E3-9F1C-1FAA1D8ACB66}" srcOrd="13" destOrd="0" presId="urn:microsoft.com/office/officeart/2005/8/layout/target1"/>
    <dgm:cxn modelId="{3989E520-034D-4B66-B1F7-399F7ED10597}" type="presParOf" srcId="{582C6CCD-5069-4A9D-BA29-A4C063407CD8}" destId="{0DC5DC82-4D1E-4645-9398-7FBE6AD345C1}" srcOrd="14" destOrd="0" presId="urn:microsoft.com/office/officeart/2005/8/layout/target1"/>
    <dgm:cxn modelId="{3934155B-BBA0-4FC2-A1A6-3EC16D241DA1}" type="presParOf" srcId="{582C6CCD-5069-4A9D-BA29-A4C063407CD8}" destId="{3F9F78B4-C2B9-4902-809E-D37E774328A2}"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6009856-0CBB-4723-90D8-EE251344ACC6}" type="doc">
      <dgm:prSet loTypeId="urn:microsoft.com/office/officeart/2005/8/layout/target1" loCatId="relationship" qsTypeId="urn:microsoft.com/office/officeart/2005/8/quickstyle/simple1" qsCatId="simple" csTypeId="urn:microsoft.com/office/officeart/2005/8/colors/accent1_2" csCatId="accent1" phldr="1"/>
      <dgm:spPr/>
    </dgm:pt>
    <dgm:pt modelId="{8C2902CA-E266-4D37-B2C3-C18F4857EF7A}">
      <dgm:prSet phldrT="[Text]"/>
      <dgm:spPr/>
      <dgm:t>
        <a:bodyPr/>
        <a:lstStyle/>
        <a:p>
          <a:r>
            <a:rPr lang="en-US" dirty="0">
              <a:solidFill>
                <a:schemeClr val="tx1"/>
              </a:solidFill>
            </a:rPr>
            <a:t>Child/parent</a:t>
          </a:r>
        </a:p>
      </dgm:t>
    </dgm:pt>
    <dgm:pt modelId="{8E7256B6-0AF4-4081-A8CD-6F10D3FB9F19}" type="parTrans" cxnId="{9F0331FD-AF6D-4B6D-B164-46435A463932}">
      <dgm:prSet/>
      <dgm:spPr/>
      <dgm:t>
        <a:bodyPr/>
        <a:lstStyle/>
        <a:p>
          <a:endParaRPr lang="en-US"/>
        </a:p>
      </dgm:t>
    </dgm:pt>
    <dgm:pt modelId="{D4ECA282-D9A2-45C5-B7EA-FC415752C01F}" type="sibTrans" cxnId="{9F0331FD-AF6D-4B6D-B164-46435A463932}">
      <dgm:prSet/>
      <dgm:spPr/>
      <dgm:t>
        <a:bodyPr/>
        <a:lstStyle/>
        <a:p>
          <a:endParaRPr lang="en-US"/>
        </a:p>
      </dgm:t>
    </dgm:pt>
    <dgm:pt modelId="{969F4591-11A3-43D7-9424-43C6FBCA2E45}">
      <dgm:prSet phldrT="[Text]"/>
      <dgm:spPr/>
      <dgm:t>
        <a:bodyPr/>
        <a:lstStyle/>
        <a:p>
          <a:r>
            <a:rPr lang="en-US" dirty="0">
              <a:solidFill>
                <a:schemeClr val="tx1"/>
              </a:solidFill>
            </a:rPr>
            <a:t>People who know a little</a:t>
          </a:r>
        </a:p>
      </dgm:t>
    </dgm:pt>
    <dgm:pt modelId="{7629B317-EFDC-4113-A9DA-066669A374A1}" type="parTrans" cxnId="{861A23A3-496A-4C27-84A6-B892415B5DFD}">
      <dgm:prSet/>
      <dgm:spPr/>
      <dgm:t>
        <a:bodyPr/>
        <a:lstStyle/>
        <a:p>
          <a:endParaRPr lang="en-US"/>
        </a:p>
      </dgm:t>
    </dgm:pt>
    <dgm:pt modelId="{BCD17F57-65E9-4016-AFC9-AD28471B2DEE}" type="sibTrans" cxnId="{861A23A3-496A-4C27-84A6-B892415B5DFD}">
      <dgm:prSet/>
      <dgm:spPr/>
      <dgm:t>
        <a:bodyPr/>
        <a:lstStyle/>
        <a:p>
          <a:endParaRPr lang="en-US"/>
        </a:p>
      </dgm:t>
    </dgm:pt>
    <dgm:pt modelId="{A379B274-DFB7-48A5-AF42-A0DF155860E5}">
      <dgm:prSet phldrT="[Text]"/>
      <dgm:spPr/>
      <dgm:t>
        <a:bodyPr/>
        <a:lstStyle/>
        <a:p>
          <a:r>
            <a:rPr lang="en-US" dirty="0">
              <a:solidFill>
                <a:schemeClr val="tx1"/>
              </a:solidFill>
            </a:rPr>
            <a:t>People who know nothing</a:t>
          </a:r>
        </a:p>
      </dgm:t>
    </dgm:pt>
    <dgm:pt modelId="{E37DED49-A388-4A59-9E36-83A522E9982D}" type="parTrans" cxnId="{1958A82F-2F9C-4888-9C9C-1E689FD1FA0B}">
      <dgm:prSet/>
      <dgm:spPr/>
      <dgm:t>
        <a:bodyPr/>
        <a:lstStyle/>
        <a:p>
          <a:endParaRPr lang="en-US"/>
        </a:p>
      </dgm:t>
    </dgm:pt>
    <dgm:pt modelId="{83C49C6A-F6B7-4448-A7EE-72BF650D9869}" type="sibTrans" cxnId="{1958A82F-2F9C-4888-9C9C-1E689FD1FA0B}">
      <dgm:prSet/>
      <dgm:spPr/>
      <dgm:t>
        <a:bodyPr/>
        <a:lstStyle/>
        <a:p>
          <a:endParaRPr lang="en-US"/>
        </a:p>
      </dgm:t>
    </dgm:pt>
    <dgm:pt modelId="{C3C68265-00E3-4734-9D19-2F0416CF919E}">
      <dgm:prSet phldrT="[Text]"/>
      <dgm:spPr/>
      <dgm:t>
        <a:bodyPr/>
        <a:lstStyle/>
        <a:p>
          <a:r>
            <a:rPr lang="en-US" dirty="0">
              <a:solidFill>
                <a:schemeClr val="tx1"/>
              </a:solidFill>
            </a:rPr>
            <a:t>People who already know</a:t>
          </a:r>
        </a:p>
      </dgm:t>
    </dgm:pt>
    <dgm:pt modelId="{24F68525-ECAF-4EDA-9CDC-2AC9F8AA9612}" type="parTrans" cxnId="{E14E8598-03E2-4645-A0C7-032D2303B6A0}">
      <dgm:prSet/>
      <dgm:spPr/>
      <dgm:t>
        <a:bodyPr/>
        <a:lstStyle/>
        <a:p>
          <a:endParaRPr lang="en-US"/>
        </a:p>
      </dgm:t>
    </dgm:pt>
    <dgm:pt modelId="{BF85BB0B-15B5-4AF5-880C-99EE863ED7DC}" type="sibTrans" cxnId="{E14E8598-03E2-4645-A0C7-032D2303B6A0}">
      <dgm:prSet/>
      <dgm:spPr/>
      <dgm:t>
        <a:bodyPr/>
        <a:lstStyle/>
        <a:p>
          <a:endParaRPr lang="en-US"/>
        </a:p>
      </dgm:t>
    </dgm:pt>
    <dgm:pt modelId="{582C6CCD-5069-4A9D-BA29-A4C063407CD8}" type="pres">
      <dgm:prSet presAssocID="{46009856-0CBB-4723-90D8-EE251344ACC6}" presName="composite" presStyleCnt="0">
        <dgm:presLayoutVars>
          <dgm:chMax val="5"/>
          <dgm:dir/>
          <dgm:resizeHandles val="exact"/>
        </dgm:presLayoutVars>
      </dgm:prSet>
      <dgm:spPr/>
    </dgm:pt>
    <dgm:pt modelId="{3A21BF9B-E266-4D04-B816-14878D444D6A}" type="pres">
      <dgm:prSet presAssocID="{8C2902CA-E266-4D37-B2C3-C18F4857EF7A}" presName="circle1" presStyleLbl="lnNode1" presStyleIdx="0" presStyleCnt="4"/>
      <dgm:spPr>
        <a:solidFill>
          <a:srgbClr val="FFFF00"/>
        </a:solidFill>
        <a:ln>
          <a:solidFill>
            <a:schemeClr val="bg1"/>
          </a:solidFill>
        </a:ln>
      </dgm:spPr>
    </dgm:pt>
    <dgm:pt modelId="{9EE44C1C-86D0-4199-AA4B-295995937F23}" type="pres">
      <dgm:prSet presAssocID="{8C2902CA-E266-4D37-B2C3-C18F4857EF7A}" presName="text1" presStyleLbl="revTx" presStyleIdx="0" presStyleCnt="4">
        <dgm:presLayoutVars>
          <dgm:bulletEnabled val="1"/>
        </dgm:presLayoutVars>
      </dgm:prSet>
      <dgm:spPr/>
    </dgm:pt>
    <dgm:pt modelId="{801FC28E-7B19-42A2-949B-7EB7A2086C2B}" type="pres">
      <dgm:prSet presAssocID="{8C2902CA-E266-4D37-B2C3-C18F4857EF7A}" presName="line1" presStyleLbl="callout" presStyleIdx="0" presStyleCnt="8"/>
      <dgm:spPr>
        <a:ln w="50800">
          <a:solidFill>
            <a:srgbClr val="660066"/>
          </a:solidFill>
        </a:ln>
      </dgm:spPr>
    </dgm:pt>
    <dgm:pt modelId="{0FB8CE73-1EE9-4035-B4BE-4683B7A84C2C}" type="pres">
      <dgm:prSet presAssocID="{8C2902CA-E266-4D37-B2C3-C18F4857EF7A}" presName="d1" presStyleLbl="callout" presStyleIdx="1" presStyleCnt="8"/>
      <dgm:spPr>
        <a:ln w="50800">
          <a:solidFill>
            <a:srgbClr val="660066"/>
          </a:solidFill>
          <a:tailEnd type="arrow"/>
        </a:ln>
      </dgm:spPr>
    </dgm:pt>
    <dgm:pt modelId="{A179BC02-A1E4-4AEB-9E80-A16DC71AC07B}" type="pres">
      <dgm:prSet presAssocID="{C3C68265-00E3-4734-9D19-2F0416CF919E}" presName="circle2" presStyleLbl="lnNode1" presStyleIdx="1" presStyleCnt="4" custScaleX="117782" custScaleY="111348"/>
      <dgm:spPr>
        <a:solidFill>
          <a:srgbClr val="008000"/>
        </a:solidFill>
        <a:ln>
          <a:solidFill>
            <a:schemeClr val="bg1"/>
          </a:solidFill>
        </a:ln>
      </dgm:spPr>
    </dgm:pt>
    <dgm:pt modelId="{FB363F43-C329-48DF-B02D-019B7E369BB9}" type="pres">
      <dgm:prSet presAssocID="{C3C68265-00E3-4734-9D19-2F0416CF919E}" presName="text2" presStyleLbl="revTx" presStyleIdx="1" presStyleCnt="4">
        <dgm:presLayoutVars>
          <dgm:bulletEnabled val="1"/>
        </dgm:presLayoutVars>
      </dgm:prSet>
      <dgm:spPr/>
    </dgm:pt>
    <dgm:pt modelId="{31EBB44B-178F-4522-8E96-8C0FA6C90631}" type="pres">
      <dgm:prSet presAssocID="{C3C68265-00E3-4734-9D19-2F0416CF919E}" presName="line2" presStyleLbl="callout" presStyleIdx="2" presStyleCnt="8"/>
      <dgm:spPr>
        <a:ln w="50800">
          <a:solidFill>
            <a:srgbClr val="660066"/>
          </a:solidFill>
        </a:ln>
      </dgm:spPr>
    </dgm:pt>
    <dgm:pt modelId="{07A57A09-C6FB-4425-938A-B96745C5CA37}" type="pres">
      <dgm:prSet presAssocID="{C3C68265-00E3-4734-9D19-2F0416CF919E}" presName="d2" presStyleLbl="callout" presStyleIdx="3" presStyleCnt="8"/>
      <dgm:spPr>
        <a:ln w="50800">
          <a:solidFill>
            <a:srgbClr val="660066"/>
          </a:solidFill>
          <a:tailEnd type="arrow"/>
        </a:ln>
      </dgm:spPr>
    </dgm:pt>
    <dgm:pt modelId="{3F657B8F-A9BA-45CC-8B18-3B19E1F0CFCF}" type="pres">
      <dgm:prSet presAssocID="{969F4591-11A3-43D7-9424-43C6FBCA2E45}" presName="circle3" presStyleLbl="lnNode1" presStyleIdx="2" presStyleCnt="4" custScaleX="117782" custScaleY="111348"/>
      <dgm:spPr>
        <a:solidFill>
          <a:srgbClr val="FF6600"/>
        </a:solidFill>
        <a:ln>
          <a:solidFill>
            <a:schemeClr val="bg1"/>
          </a:solidFill>
        </a:ln>
      </dgm:spPr>
    </dgm:pt>
    <dgm:pt modelId="{D10C424F-70A7-4506-9DCA-664AF4E44A17}" type="pres">
      <dgm:prSet presAssocID="{969F4591-11A3-43D7-9424-43C6FBCA2E45}" presName="text3" presStyleLbl="revTx" presStyleIdx="2" presStyleCnt="4" custLinFactNeighborX="12734">
        <dgm:presLayoutVars>
          <dgm:bulletEnabled val="1"/>
        </dgm:presLayoutVars>
      </dgm:prSet>
      <dgm:spPr/>
    </dgm:pt>
    <dgm:pt modelId="{F19C5BC6-29ED-4FAF-BEFF-7766FFE9C9CC}" type="pres">
      <dgm:prSet presAssocID="{969F4591-11A3-43D7-9424-43C6FBCA2E45}" presName="line3" presStyleLbl="callout" presStyleIdx="4" presStyleCnt="8" custLinFactNeighborX="50935"/>
      <dgm:spPr>
        <a:ln w="50800">
          <a:solidFill>
            <a:srgbClr val="660066"/>
          </a:solidFill>
        </a:ln>
      </dgm:spPr>
    </dgm:pt>
    <dgm:pt modelId="{034E5B7D-7670-431E-9B05-AE248FDD6F67}" type="pres">
      <dgm:prSet presAssocID="{969F4591-11A3-43D7-9424-43C6FBCA2E45}" presName="d3" presStyleLbl="callout" presStyleIdx="5" presStyleCnt="8" custLinFactNeighborX="19149"/>
      <dgm:spPr>
        <a:ln w="50800">
          <a:solidFill>
            <a:srgbClr val="660066"/>
          </a:solidFill>
          <a:tailEnd type="arrow"/>
        </a:ln>
      </dgm:spPr>
    </dgm:pt>
    <dgm:pt modelId="{267A3FB5-8622-4B4C-8B04-C1892C952FF8}" type="pres">
      <dgm:prSet presAssocID="{A379B274-DFB7-48A5-AF42-A0DF155860E5}" presName="circle4" presStyleLbl="lnNode1" presStyleIdx="3" presStyleCnt="4" custScaleX="117782" custScaleY="111348"/>
      <dgm:spPr>
        <a:solidFill>
          <a:srgbClr val="0000FF"/>
        </a:solidFill>
        <a:ln>
          <a:solidFill>
            <a:schemeClr val="bg1"/>
          </a:solidFill>
        </a:ln>
      </dgm:spPr>
    </dgm:pt>
    <dgm:pt modelId="{56270AD6-52FD-47E3-9F1C-1FAA1D8ACB66}" type="pres">
      <dgm:prSet presAssocID="{A379B274-DFB7-48A5-AF42-A0DF155860E5}" presName="text4" presStyleLbl="revTx" presStyleIdx="3" presStyleCnt="4" custScaleX="107686" custLinFactNeighborX="14655">
        <dgm:presLayoutVars>
          <dgm:bulletEnabled val="1"/>
        </dgm:presLayoutVars>
      </dgm:prSet>
      <dgm:spPr/>
    </dgm:pt>
    <dgm:pt modelId="{0DC5DC82-4D1E-4645-9398-7FBE6AD345C1}" type="pres">
      <dgm:prSet presAssocID="{A379B274-DFB7-48A5-AF42-A0DF155860E5}" presName="line4" presStyleLbl="callout" presStyleIdx="6" presStyleCnt="8" custLinFactNeighborX="50935"/>
      <dgm:spPr>
        <a:ln w="50800">
          <a:solidFill>
            <a:srgbClr val="660066"/>
          </a:solidFill>
        </a:ln>
      </dgm:spPr>
    </dgm:pt>
    <dgm:pt modelId="{3F9F78B4-C2B9-4902-809E-D37E774328A2}" type="pres">
      <dgm:prSet presAssocID="{A379B274-DFB7-48A5-AF42-A0DF155860E5}" presName="d4" presStyleLbl="callout" presStyleIdx="7" presStyleCnt="8" custLinFactNeighborX="27404"/>
      <dgm:spPr>
        <a:ln w="50800">
          <a:solidFill>
            <a:srgbClr val="660066"/>
          </a:solidFill>
          <a:tailEnd type="arrow"/>
        </a:ln>
      </dgm:spPr>
    </dgm:pt>
  </dgm:ptLst>
  <dgm:cxnLst>
    <dgm:cxn modelId="{24781C0B-CA0C-4653-BC5F-0DDA69BB22DE}" type="presOf" srcId="{A379B274-DFB7-48A5-AF42-A0DF155860E5}" destId="{56270AD6-52FD-47E3-9F1C-1FAA1D8ACB66}" srcOrd="0" destOrd="0" presId="urn:microsoft.com/office/officeart/2005/8/layout/target1"/>
    <dgm:cxn modelId="{90B2EF0B-16A8-4FEB-A50F-B57397E68F72}" type="presOf" srcId="{969F4591-11A3-43D7-9424-43C6FBCA2E45}" destId="{D10C424F-70A7-4506-9DCA-664AF4E44A17}" srcOrd="0" destOrd="0" presId="urn:microsoft.com/office/officeart/2005/8/layout/target1"/>
    <dgm:cxn modelId="{1958A82F-2F9C-4888-9C9C-1E689FD1FA0B}" srcId="{46009856-0CBB-4723-90D8-EE251344ACC6}" destId="{A379B274-DFB7-48A5-AF42-A0DF155860E5}" srcOrd="3" destOrd="0" parTransId="{E37DED49-A388-4A59-9E36-83A522E9982D}" sibTransId="{83C49C6A-F6B7-4448-A7EE-72BF650D9869}"/>
    <dgm:cxn modelId="{EF97CD42-AE58-48D3-8DDD-E467CA8FD73E}" type="presOf" srcId="{46009856-0CBB-4723-90D8-EE251344ACC6}" destId="{582C6CCD-5069-4A9D-BA29-A4C063407CD8}" srcOrd="0" destOrd="0" presId="urn:microsoft.com/office/officeart/2005/8/layout/target1"/>
    <dgm:cxn modelId="{E14E8598-03E2-4645-A0C7-032D2303B6A0}" srcId="{46009856-0CBB-4723-90D8-EE251344ACC6}" destId="{C3C68265-00E3-4734-9D19-2F0416CF919E}" srcOrd="1" destOrd="0" parTransId="{24F68525-ECAF-4EDA-9CDC-2AC9F8AA9612}" sibTransId="{BF85BB0B-15B5-4AF5-880C-99EE863ED7DC}"/>
    <dgm:cxn modelId="{861A23A3-496A-4C27-84A6-B892415B5DFD}" srcId="{46009856-0CBB-4723-90D8-EE251344ACC6}" destId="{969F4591-11A3-43D7-9424-43C6FBCA2E45}" srcOrd="2" destOrd="0" parTransId="{7629B317-EFDC-4113-A9DA-066669A374A1}" sibTransId="{BCD17F57-65E9-4016-AFC9-AD28471B2DEE}"/>
    <dgm:cxn modelId="{39CB6FCA-D172-4B5F-90CD-8ECD8AB30322}" type="presOf" srcId="{8C2902CA-E266-4D37-B2C3-C18F4857EF7A}" destId="{9EE44C1C-86D0-4199-AA4B-295995937F23}" srcOrd="0" destOrd="0" presId="urn:microsoft.com/office/officeart/2005/8/layout/target1"/>
    <dgm:cxn modelId="{D90EFFF1-5420-4D8D-97DD-61BE116070D6}" type="presOf" srcId="{C3C68265-00E3-4734-9D19-2F0416CF919E}" destId="{FB363F43-C329-48DF-B02D-019B7E369BB9}" srcOrd="0" destOrd="0" presId="urn:microsoft.com/office/officeart/2005/8/layout/target1"/>
    <dgm:cxn modelId="{9F0331FD-AF6D-4B6D-B164-46435A463932}" srcId="{46009856-0CBB-4723-90D8-EE251344ACC6}" destId="{8C2902CA-E266-4D37-B2C3-C18F4857EF7A}" srcOrd="0" destOrd="0" parTransId="{8E7256B6-0AF4-4081-A8CD-6F10D3FB9F19}" sibTransId="{D4ECA282-D9A2-45C5-B7EA-FC415752C01F}"/>
    <dgm:cxn modelId="{76AFBCF3-A024-4B86-9DD6-DDB0B1FCFFBA}" type="presParOf" srcId="{582C6CCD-5069-4A9D-BA29-A4C063407CD8}" destId="{3A21BF9B-E266-4D04-B816-14878D444D6A}" srcOrd="0" destOrd="0" presId="urn:microsoft.com/office/officeart/2005/8/layout/target1"/>
    <dgm:cxn modelId="{777AEA54-8DF4-456F-AC61-C9DEF1D4AE23}" type="presParOf" srcId="{582C6CCD-5069-4A9D-BA29-A4C063407CD8}" destId="{9EE44C1C-86D0-4199-AA4B-295995937F23}" srcOrd="1" destOrd="0" presId="urn:microsoft.com/office/officeart/2005/8/layout/target1"/>
    <dgm:cxn modelId="{597D49A7-F83D-4CC9-A288-3D785E17D21B}" type="presParOf" srcId="{582C6CCD-5069-4A9D-BA29-A4C063407CD8}" destId="{801FC28E-7B19-42A2-949B-7EB7A2086C2B}" srcOrd="2" destOrd="0" presId="urn:microsoft.com/office/officeart/2005/8/layout/target1"/>
    <dgm:cxn modelId="{5F0DFF84-9F2B-4679-A461-129048A7973D}" type="presParOf" srcId="{582C6CCD-5069-4A9D-BA29-A4C063407CD8}" destId="{0FB8CE73-1EE9-4035-B4BE-4683B7A84C2C}" srcOrd="3" destOrd="0" presId="urn:microsoft.com/office/officeart/2005/8/layout/target1"/>
    <dgm:cxn modelId="{2BB7A2A9-F02D-47A6-BD00-2A295CB572BA}" type="presParOf" srcId="{582C6CCD-5069-4A9D-BA29-A4C063407CD8}" destId="{A179BC02-A1E4-4AEB-9E80-A16DC71AC07B}" srcOrd="4" destOrd="0" presId="urn:microsoft.com/office/officeart/2005/8/layout/target1"/>
    <dgm:cxn modelId="{30931F9A-9F7F-42DA-88D8-F710DCCD2E48}" type="presParOf" srcId="{582C6CCD-5069-4A9D-BA29-A4C063407CD8}" destId="{FB363F43-C329-48DF-B02D-019B7E369BB9}" srcOrd="5" destOrd="0" presId="urn:microsoft.com/office/officeart/2005/8/layout/target1"/>
    <dgm:cxn modelId="{0C730BE2-236B-4CF7-9E03-EA0FB6C8D03A}" type="presParOf" srcId="{582C6CCD-5069-4A9D-BA29-A4C063407CD8}" destId="{31EBB44B-178F-4522-8E96-8C0FA6C90631}" srcOrd="6" destOrd="0" presId="urn:microsoft.com/office/officeart/2005/8/layout/target1"/>
    <dgm:cxn modelId="{D50C22C6-8A0F-4D49-803F-7FC8214F6BD0}" type="presParOf" srcId="{582C6CCD-5069-4A9D-BA29-A4C063407CD8}" destId="{07A57A09-C6FB-4425-938A-B96745C5CA37}" srcOrd="7" destOrd="0" presId="urn:microsoft.com/office/officeart/2005/8/layout/target1"/>
    <dgm:cxn modelId="{9A0B1335-56B6-4077-B72B-228813CBC9A3}" type="presParOf" srcId="{582C6CCD-5069-4A9D-BA29-A4C063407CD8}" destId="{3F657B8F-A9BA-45CC-8B18-3B19E1F0CFCF}" srcOrd="8" destOrd="0" presId="urn:microsoft.com/office/officeart/2005/8/layout/target1"/>
    <dgm:cxn modelId="{BE432593-8D3E-457B-ACDC-A2F93ECB9A6F}" type="presParOf" srcId="{582C6CCD-5069-4A9D-BA29-A4C063407CD8}" destId="{D10C424F-70A7-4506-9DCA-664AF4E44A17}" srcOrd="9" destOrd="0" presId="urn:microsoft.com/office/officeart/2005/8/layout/target1"/>
    <dgm:cxn modelId="{4F3A6B5B-7381-4C86-9D50-099844EF570F}" type="presParOf" srcId="{582C6CCD-5069-4A9D-BA29-A4C063407CD8}" destId="{F19C5BC6-29ED-4FAF-BEFF-7766FFE9C9CC}" srcOrd="10" destOrd="0" presId="urn:microsoft.com/office/officeart/2005/8/layout/target1"/>
    <dgm:cxn modelId="{551E71D0-89E1-4338-A95D-7769C8F1EB7B}" type="presParOf" srcId="{582C6CCD-5069-4A9D-BA29-A4C063407CD8}" destId="{034E5B7D-7670-431E-9B05-AE248FDD6F67}" srcOrd="11" destOrd="0" presId="urn:microsoft.com/office/officeart/2005/8/layout/target1"/>
    <dgm:cxn modelId="{EF8D046E-7B70-4461-B647-C3678D4FD05F}" type="presParOf" srcId="{582C6CCD-5069-4A9D-BA29-A4C063407CD8}" destId="{267A3FB5-8622-4B4C-8B04-C1892C952FF8}" srcOrd="12" destOrd="0" presId="urn:microsoft.com/office/officeart/2005/8/layout/target1"/>
    <dgm:cxn modelId="{52DAA8A8-259D-4925-927F-A8E3D3CE18DE}" type="presParOf" srcId="{582C6CCD-5069-4A9D-BA29-A4C063407CD8}" destId="{56270AD6-52FD-47E3-9F1C-1FAA1D8ACB66}" srcOrd="13" destOrd="0" presId="urn:microsoft.com/office/officeart/2005/8/layout/target1"/>
    <dgm:cxn modelId="{20316DFC-10AC-4DE5-9391-7EA5D7329E4B}" type="presParOf" srcId="{582C6CCD-5069-4A9D-BA29-A4C063407CD8}" destId="{0DC5DC82-4D1E-4645-9398-7FBE6AD345C1}" srcOrd="14" destOrd="0" presId="urn:microsoft.com/office/officeart/2005/8/layout/target1"/>
    <dgm:cxn modelId="{FA0C6C10-1272-4987-BEB8-3323DD403BE7}" type="presParOf" srcId="{582C6CCD-5069-4A9D-BA29-A4C063407CD8}" destId="{3F9F78B4-C2B9-4902-809E-D37E774328A2}"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375EA-80AF-E440-B350-0106CFDBE1CB}" type="doc">
      <dgm:prSet loTypeId="urn:microsoft.com/office/officeart/2005/8/layout/default#21" loCatId="list" qsTypeId="urn:microsoft.com/office/officeart/2005/8/quickstyle/simple4" qsCatId="simple" csTypeId="urn:microsoft.com/office/officeart/2005/8/colors/accent1_2" csCatId="accent1" phldr="1"/>
      <dgm:spPr/>
      <dgm:t>
        <a:bodyPr/>
        <a:lstStyle/>
        <a:p>
          <a:endParaRPr lang="en-US"/>
        </a:p>
      </dgm:t>
    </dgm:pt>
    <dgm:pt modelId="{47D31657-48C4-8B4B-9EBB-24B1868061B6}">
      <dgm:prSet phldrT="[Text]" custT="1"/>
      <dgm:spPr>
        <a:solidFill>
          <a:schemeClr val="accent4">
            <a:lumMod val="75000"/>
          </a:schemeClr>
        </a:solidFill>
        <a:effectLst>
          <a:outerShdw blurRad="50800" dist="88900" dir="9900000" algn="tl" rotWithShape="0">
            <a:srgbClr val="000000">
              <a:alpha val="43137"/>
            </a:srgbClr>
          </a:outerShdw>
        </a:effectLst>
      </dgm:spPr>
      <dgm:t>
        <a:bodyPr/>
        <a:lstStyle/>
        <a:p>
          <a:r>
            <a:rPr lang="en-US" sz="8000" b="1" i="0" dirty="0">
              <a:latin typeface="Ink Free" panose="03080402000500000000" pitchFamily="66" charset="0"/>
            </a:rPr>
            <a:t>Safety and services are not the same thing</a:t>
          </a:r>
        </a:p>
      </dgm:t>
    </dgm:pt>
    <dgm:pt modelId="{47862C88-369B-5C4E-95C2-6A64DBC70717}" type="parTrans" cxnId="{813C11C7-7838-CF44-B591-23FDA713D05F}">
      <dgm:prSet/>
      <dgm:spPr/>
      <dgm:t>
        <a:bodyPr/>
        <a:lstStyle/>
        <a:p>
          <a:endParaRPr lang="en-US"/>
        </a:p>
      </dgm:t>
    </dgm:pt>
    <dgm:pt modelId="{E624D488-CC6D-7640-87DE-0FC254FF6BFC}" type="sibTrans" cxnId="{813C11C7-7838-CF44-B591-23FDA713D05F}">
      <dgm:prSet/>
      <dgm:spPr/>
      <dgm:t>
        <a:bodyPr/>
        <a:lstStyle/>
        <a:p>
          <a:endParaRPr lang="en-US"/>
        </a:p>
      </dgm:t>
    </dgm:pt>
    <dgm:pt modelId="{330C15F5-751F-4E48-9686-B8FD11BB55AB}" type="pres">
      <dgm:prSet presAssocID="{FA9375EA-80AF-E440-B350-0106CFDBE1CB}" presName="diagram" presStyleCnt="0">
        <dgm:presLayoutVars>
          <dgm:dir/>
          <dgm:resizeHandles val="exact"/>
        </dgm:presLayoutVars>
      </dgm:prSet>
      <dgm:spPr/>
    </dgm:pt>
    <dgm:pt modelId="{C7735080-EDFD-EE4D-9970-BECE2F67B01F}" type="pres">
      <dgm:prSet presAssocID="{47D31657-48C4-8B4B-9EBB-24B1868061B6}" presName="node" presStyleLbl="node1" presStyleIdx="0" presStyleCnt="1" custScaleX="100098" custScaleY="111395" custLinFactNeighborX="-14932" custLinFactNeighborY="1058">
        <dgm:presLayoutVars>
          <dgm:bulletEnabled val="1"/>
        </dgm:presLayoutVars>
      </dgm:prSet>
      <dgm:spPr/>
    </dgm:pt>
  </dgm:ptLst>
  <dgm:cxnLst>
    <dgm:cxn modelId="{8D7EC70B-057F-DF46-B608-F786628622EA}" type="presOf" srcId="{FA9375EA-80AF-E440-B350-0106CFDBE1CB}" destId="{330C15F5-751F-4E48-9686-B8FD11BB55AB}" srcOrd="0" destOrd="0" presId="urn:microsoft.com/office/officeart/2005/8/layout/default#21"/>
    <dgm:cxn modelId="{813C11C7-7838-CF44-B591-23FDA713D05F}" srcId="{FA9375EA-80AF-E440-B350-0106CFDBE1CB}" destId="{47D31657-48C4-8B4B-9EBB-24B1868061B6}" srcOrd="0" destOrd="0" parTransId="{47862C88-369B-5C4E-95C2-6A64DBC70717}" sibTransId="{E624D488-CC6D-7640-87DE-0FC254FF6BFC}"/>
    <dgm:cxn modelId="{99E9FFEB-E99B-E640-A940-83371403E900}" type="presOf" srcId="{47D31657-48C4-8B4B-9EBB-24B1868061B6}" destId="{C7735080-EDFD-EE4D-9970-BECE2F67B01F}" srcOrd="0" destOrd="0" presId="urn:microsoft.com/office/officeart/2005/8/layout/default#21"/>
    <dgm:cxn modelId="{1D1D21FE-EE05-754E-B735-A99F9C35F27B}" type="presParOf" srcId="{330C15F5-751F-4E48-9686-B8FD11BB55AB}" destId="{C7735080-EDFD-EE4D-9970-BECE2F67B01F}" srcOrd="0" destOrd="0" presId="urn:microsoft.com/office/officeart/2005/8/layout/defaul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161D8B0-1CC7-43CC-BE40-BF9CCAF8BE6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7867692-8377-4CCD-83FA-C1D5FA414557}">
      <dgm:prSet phldrT="[Text]" custT="1"/>
      <dgm:spPr>
        <a:solidFill>
          <a:srgbClr val="772399"/>
        </a:solidFill>
      </dgm:spPr>
      <dgm:t>
        <a:bodyPr/>
        <a:lstStyle/>
        <a:p>
          <a:r>
            <a:rPr lang="en-US" sz="2800" dirty="0">
              <a:latin typeface="Calibri" panose="020F0502020204030204" pitchFamily="34" charset="0"/>
              <a:cs typeface="Calibri" panose="020F0502020204030204" pitchFamily="34" charset="0"/>
            </a:rPr>
            <a:t>Safety</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Assessment</a:t>
          </a:r>
        </a:p>
      </dgm:t>
    </dgm:pt>
    <dgm:pt modelId="{9C95218A-1E37-4E93-8137-7DD227981186}" type="parTrans" cxnId="{05CD6AEA-C1CB-4FC9-B866-B0A7CD47F606}">
      <dgm:prSet/>
      <dgm:spPr/>
      <dgm:t>
        <a:bodyPr/>
        <a:lstStyle/>
        <a:p>
          <a:endParaRPr lang="en-US" sz="2000">
            <a:latin typeface="Calibri" panose="020F0502020204030204" pitchFamily="34" charset="0"/>
            <a:cs typeface="Calibri" panose="020F0502020204030204" pitchFamily="34" charset="0"/>
          </a:endParaRPr>
        </a:p>
      </dgm:t>
    </dgm:pt>
    <dgm:pt modelId="{AEAB18CD-FCC4-4109-882F-3E50D593F959}" type="sibTrans" cxnId="{05CD6AEA-C1CB-4FC9-B866-B0A7CD47F606}">
      <dgm:prSet/>
      <dgm:spPr/>
      <dgm:t>
        <a:bodyPr/>
        <a:lstStyle/>
        <a:p>
          <a:endParaRPr lang="en-US" sz="2000">
            <a:latin typeface="Calibri" panose="020F0502020204030204" pitchFamily="34" charset="0"/>
            <a:cs typeface="Calibri" panose="020F0502020204030204" pitchFamily="34" charset="0"/>
          </a:endParaRPr>
        </a:p>
      </dgm:t>
    </dgm:pt>
    <dgm:pt modelId="{B5DB326B-2CDD-4EEA-8CAE-19C42DE10ECE}">
      <dgm:prSet phldrT="[Text]" custT="1"/>
      <dgm:spPr/>
      <dgm:t>
        <a:bodyPr/>
        <a:lstStyle/>
        <a:p>
          <a:r>
            <a:rPr lang="en-US" sz="2200" dirty="0">
              <a:latin typeface="Calibri" panose="020F0502020204030204" pitchFamily="34" charset="0"/>
              <a:cs typeface="Calibri" panose="020F0502020204030204" pitchFamily="34" charset="0"/>
            </a:rPr>
            <a:t>Safety threats/Danger</a:t>
          </a:r>
        </a:p>
      </dgm:t>
    </dgm:pt>
    <dgm:pt modelId="{E47D994F-9392-43AF-B173-3FAEA345F3C1}" type="parTrans" cxnId="{299C7F68-8B1E-4390-8F66-EB2DF024FC19}">
      <dgm:prSet/>
      <dgm:spPr/>
      <dgm:t>
        <a:bodyPr/>
        <a:lstStyle/>
        <a:p>
          <a:endParaRPr lang="en-US" sz="2000">
            <a:latin typeface="Calibri" panose="020F0502020204030204" pitchFamily="34" charset="0"/>
            <a:cs typeface="Calibri" panose="020F0502020204030204" pitchFamily="34" charset="0"/>
          </a:endParaRPr>
        </a:p>
      </dgm:t>
    </dgm:pt>
    <dgm:pt modelId="{C6C03B27-BC01-41FB-8182-BE647054DAC5}" type="sibTrans" cxnId="{299C7F68-8B1E-4390-8F66-EB2DF024FC19}">
      <dgm:prSet/>
      <dgm:spPr/>
      <dgm:t>
        <a:bodyPr/>
        <a:lstStyle/>
        <a:p>
          <a:endParaRPr lang="en-US" sz="2000">
            <a:latin typeface="Calibri" panose="020F0502020204030204" pitchFamily="34" charset="0"/>
            <a:cs typeface="Calibri" panose="020F0502020204030204" pitchFamily="34" charset="0"/>
          </a:endParaRPr>
        </a:p>
      </dgm:t>
    </dgm:pt>
    <dgm:pt modelId="{3A7B766F-DBBE-4B90-B376-7F1640F83D66}">
      <dgm:prSet phldrT="[Text]" custT="1"/>
      <dgm:spPr>
        <a:solidFill>
          <a:srgbClr val="772399"/>
        </a:solidFill>
      </dgm:spPr>
      <dgm:t>
        <a:bodyPr/>
        <a:lstStyle/>
        <a:p>
          <a:r>
            <a:rPr lang="en-US" sz="2800" dirty="0">
              <a:latin typeface="Calibri" panose="020F0502020204030204" pitchFamily="34" charset="0"/>
              <a:cs typeface="Calibri" panose="020F0502020204030204" pitchFamily="34" charset="0"/>
            </a:rPr>
            <a:t>Risk</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Assessment</a:t>
          </a:r>
        </a:p>
      </dgm:t>
    </dgm:pt>
    <dgm:pt modelId="{59D05156-E1F9-4391-9186-01F533E1EA4E}" type="parTrans" cxnId="{1EB49100-1292-41E1-88B9-2CABC3ACB380}">
      <dgm:prSet/>
      <dgm:spPr/>
      <dgm:t>
        <a:bodyPr/>
        <a:lstStyle/>
        <a:p>
          <a:endParaRPr lang="en-US" sz="2000">
            <a:latin typeface="Calibri" panose="020F0502020204030204" pitchFamily="34" charset="0"/>
            <a:cs typeface="Calibri" panose="020F0502020204030204" pitchFamily="34" charset="0"/>
          </a:endParaRPr>
        </a:p>
      </dgm:t>
    </dgm:pt>
    <dgm:pt modelId="{DA907372-7BDD-4CB3-A9EC-273483AE046B}" type="sibTrans" cxnId="{1EB49100-1292-41E1-88B9-2CABC3ACB380}">
      <dgm:prSet/>
      <dgm:spPr/>
      <dgm:t>
        <a:bodyPr/>
        <a:lstStyle/>
        <a:p>
          <a:endParaRPr lang="en-US" sz="2000">
            <a:latin typeface="Calibri" panose="020F0502020204030204" pitchFamily="34" charset="0"/>
            <a:cs typeface="Calibri" panose="020F0502020204030204" pitchFamily="34" charset="0"/>
          </a:endParaRPr>
        </a:p>
      </dgm:t>
    </dgm:pt>
    <dgm:pt modelId="{39562F6A-CD9E-49B6-BF22-EA991C089F5C}">
      <dgm:prSet phldrT="[Text]" custT="1"/>
      <dgm:spPr/>
      <dgm:t>
        <a:bodyPr/>
        <a:lstStyle/>
        <a:p>
          <a:r>
            <a:rPr lang="en-US" sz="2200" dirty="0">
              <a:latin typeface="Calibri" panose="020F0502020204030204" pitchFamily="34" charset="0"/>
              <a:cs typeface="Calibri" panose="020F0502020204030204" pitchFamily="34" charset="0"/>
            </a:rPr>
            <a:t>Child factors</a:t>
          </a:r>
        </a:p>
      </dgm:t>
    </dgm:pt>
    <dgm:pt modelId="{204D183D-25A6-4477-B09C-814A3797E87B}" type="parTrans" cxnId="{2C945C91-0E50-4F5E-BA8E-D121426027B9}">
      <dgm:prSet/>
      <dgm:spPr/>
      <dgm:t>
        <a:bodyPr/>
        <a:lstStyle/>
        <a:p>
          <a:endParaRPr lang="en-US" sz="2000">
            <a:latin typeface="Calibri" panose="020F0502020204030204" pitchFamily="34" charset="0"/>
            <a:cs typeface="Calibri" panose="020F0502020204030204" pitchFamily="34" charset="0"/>
          </a:endParaRPr>
        </a:p>
      </dgm:t>
    </dgm:pt>
    <dgm:pt modelId="{36E837D1-822C-4730-ACBF-8DE554C92919}" type="sibTrans" cxnId="{2C945C91-0E50-4F5E-BA8E-D121426027B9}">
      <dgm:prSet/>
      <dgm:spPr/>
      <dgm:t>
        <a:bodyPr/>
        <a:lstStyle/>
        <a:p>
          <a:endParaRPr lang="en-US" sz="2000">
            <a:latin typeface="Calibri" panose="020F0502020204030204" pitchFamily="34" charset="0"/>
            <a:cs typeface="Calibri" panose="020F0502020204030204" pitchFamily="34" charset="0"/>
          </a:endParaRPr>
        </a:p>
      </dgm:t>
    </dgm:pt>
    <dgm:pt modelId="{3374B65D-30D7-4596-8061-79108ACF9502}">
      <dgm:prSet custT="1"/>
      <dgm:spPr>
        <a:solidFill>
          <a:srgbClr val="772399"/>
        </a:solidFill>
      </dgm:spPr>
      <dgm:t>
        <a:bodyPr/>
        <a:lstStyle/>
        <a:p>
          <a:r>
            <a:rPr lang="en-US" sz="2800" dirty="0">
              <a:latin typeface="Calibri" panose="020F0502020204030204" pitchFamily="34" charset="0"/>
              <a:cs typeface="Calibri" panose="020F0502020204030204" pitchFamily="34" charset="0"/>
            </a:rPr>
            <a:t>Child and Adolescent Needs and Strengths (CANS) Assessment</a:t>
          </a:r>
        </a:p>
      </dgm:t>
    </dgm:pt>
    <dgm:pt modelId="{03874B38-B013-4DF6-BB39-08599D439496}" type="parTrans" cxnId="{CAABD00E-7E7B-42A7-94AB-9A0F5A845299}">
      <dgm:prSet/>
      <dgm:spPr/>
      <dgm:t>
        <a:bodyPr/>
        <a:lstStyle/>
        <a:p>
          <a:endParaRPr lang="en-US" sz="2000">
            <a:latin typeface="Calibri" panose="020F0502020204030204" pitchFamily="34" charset="0"/>
            <a:cs typeface="Calibri" panose="020F0502020204030204" pitchFamily="34" charset="0"/>
          </a:endParaRPr>
        </a:p>
      </dgm:t>
    </dgm:pt>
    <dgm:pt modelId="{101C9926-477D-4C22-8A2D-A07859BA50A6}" type="sibTrans" cxnId="{CAABD00E-7E7B-42A7-94AB-9A0F5A845299}">
      <dgm:prSet/>
      <dgm:spPr/>
      <dgm:t>
        <a:bodyPr/>
        <a:lstStyle/>
        <a:p>
          <a:endParaRPr lang="en-US" sz="2000">
            <a:latin typeface="Calibri" panose="020F0502020204030204" pitchFamily="34" charset="0"/>
            <a:cs typeface="Calibri" panose="020F0502020204030204" pitchFamily="34" charset="0"/>
          </a:endParaRPr>
        </a:p>
      </dgm:t>
    </dgm:pt>
    <dgm:pt modelId="{C8E16411-5E80-4E11-A166-ABA9F38EE670}">
      <dgm:prSet custT="1"/>
      <dgm:spPr/>
      <dgm:t>
        <a:bodyPr/>
        <a:lstStyle/>
        <a:p>
          <a:r>
            <a:rPr lang="en-US" sz="2200" dirty="0">
              <a:latin typeface="Calibri" panose="020F0502020204030204" pitchFamily="34" charset="0"/>
              <a:cs typeface="Calibri" panose="020F0502020204030204" pitchFamily="34" charset="0"/>
            </a:rPr>
            <a:t>Caregiver characteristics</a:t>
          </a:r>
        </a:p>
      </dgm:t>
    </dgm:pt>
    <dgm:pt modelId="{1770BD0B-7063-4476-AA7B-0FD3A93F64FC}" type="parTrans" cxnId="{AB229D0D-B0EC-479E-8BED-18A16A97B538}">
      <dgm:prSet/>
      <dgm:spPr/>
      <dgm:t>
        <a:bodyPr/>
        <a:lstStyle/>
        <a:p>
          <a:endParaRPr lang="en-US" sz="2000">
            <a:latin typeface="Calibri" panose="020F0502020204030204" pitchFamily="34" charset="0"/>
            <a:cs typeface="Calibri" panose="020F0502020204030204" pitchFamily="34" charset="0"/>
          </a:endParaRPr>
        </a:p>
      </dgm:t>
    </dgm:pt>
    <dgm:pt modelId="{83E08DA7-46D8-4A94-8577-AEBAD62D7757}" type="sibTrans" cxnId="{AB229D0D-B0EC-479E-8BED-18A16A97B538}">
      <dgm:prSet/>
      <dgm:spPr/>
      <dgm:t>
        <a:bodyPr/>
        <a:lstStyle/>
        <a:p>
          <a:endParaRPr lang="en-US" sz="2000">
            <a:latin typeface="Calibri" panose="020F0502020204030204" pitchFamily="34" charset="0"/>
            <a:cs typeface="Calibri" panose="020F0502020204030204" pitchFamily="34" charset="0"/>
          </a:endParaRPr>
        </a:p>
      </dgm:t>
    </dgm:pt>
    <dgm:pt modelId="{37F2B20D-9EC7-4E98-8BEC-DA331ABD7A8E}">
      <dgm:prSet custT="1"/>
      <dgm:spPr/>
      <dgm:t>
        <a:bodyPr/>
        <a:lstStyle/>
        <a:p>
          <a:r>
            <a:rPr lang="en-US" sz="2200" dirty="0">
              <a:latin typeface="Calibri" panose="020F0502020204030204" pitchFamily="34" charset="0"/>
              <a:cs typeface="Calibri" panose="020F0502020204030204" pitchFamily="34" charset="0"/>
            </a:rPr>
            <a:t>Child characteristics</a:t>
          </a:r>
        </a:p>
      </dgm:t>
    </dgm:pt>
    <dgm:pt modelId="{8A2B202F-2EF2-4EEC-94DB-91A7E952E503}" type="parTrans" cxnId="{3ED5D2EF-7F76-49CB-A5E0-6205F0F09EF7}">
      <dgm:prSet/>
      <dgm:spPr/>
      <dgm:t>
        <a:bodyPr/>
        <a:lstStyle/>
        <a:p>
          <a:endParaRPr lang="en-US" sz="2000">
            <a:latin typeface="Calibri" panose="020F0502020204030204" pitchFamily="34" charset="0"/>
            <a:cs typeface="Calibri" panose="020F0502020204030204" pitchFamily="34" charset="0"/>
          </a:endParaRPr>
        </a:p>
      </dgm:t>
    </dgm:pt>
    <dgm:pt modelId="{0A8138DC-597E-4F35-881D-691E30515410}" type="sibTrans" cxnId="{3ED5D2EF-7F76-49CB-A5E0-6205F0F09EF7}">
      <dgm:prSet/>
      <dgm:spPr/>
      <dgm:t>
        <a:bodyPr/>
        <a:lstStyle/>
        <a:p>
          <a:endParaRPr lang="en-US" sz="2000">
            <a:latin typeface="Calibri" panose="020F0502020204030204" pitchFamily="34" charset="0"/>
            <a:cs typeface="Calibri" panose="020F0502020204030204" pitchFamily="34" charset="0"/>
          </a:endParaRPr>
        </a:p>
      </dgm:t>
    </dgm:pt>
    <dgm:pt modelId="{E78DD108-EA7C-47BD-ADE6-4B196C4D095E}">
      <dgm:prSet custT="1"/>
      <dgm:spPr/>
      <dgm:t>
        <a:bodyPr/>
        <a:lstStyle/>
        <a:p>
          <a:r>
            <a:rPr lang="en-US" sz="2200" dirty="0">
              <a:latin typeface="Calibri" panose="020F0502020204030204" pitchFamily="34" charset="0"/>
              <a:cs typeface="Calibri" panose="020F0502020204030204" pitchFamily="34" charset="0"/>
            </a:rPr>
            <a:t>Continuing safety planning</a:t>
          </a:r>
        </a:p>
      </dgm:t>
    </dgm:pt>
    <dgm:pt modelId="{33C9E0F8-1603-4FAF-8971-418609A408AE}" type="parTrans" cxnId="{4F83D8E0-362D-4734-A418-363DCF44CFFE}">
      <dgm:prSet/>
      <dgm:spPr/>
      <dgm:t>
        <a:bodyPr/>
        <a:lstStyle/>
        <a:p>
          <a:endParaRPr lang="en-US" sz="2000">
            <a:latin typeface="Calibri" panose="020F0502020204030204" pitchFamily="34" charset="0"/>
            <a:cs typeface="Calibri" panose="020F0502020204030204" pitchFamily="34" charset="0"/>
          </a:endParaRPr>
        </a:p>
      </dgm:t>
    </dgm:pt>
    <dgm:pt modelId="{6B367D74-249B-477D-A566-78C63E3122B8}" type="sibTrans" cxnId="{4F83D8E0-362D-4734-A418-363DCF44CFFE}">
      <dgm:prSet/>
      <dgm:spPr/>
      <dgm:t>
        <a:bodyPr/>
        <a:lstStyle/>
        <a:p>
          <a:endParaRPr lang="en-US" sz="2000">
            <a:latin typeface="Calibri" panose="020F0502020204030204" pitchFamily="34" charset="0"/>
            <a:cs typeface="Calibri" panose="020F0502020204030204" pitchFamily="34" charset="0"/>
          </a:endParaRPr>
        </a:p>
      </dgm:t>
    </dgm:pt>
    <dgm:pt modelId="{261386BA-238B-44E8-A997-91B3895A0B99}">
      <dgm:prSet custT="1"/>
      <dgm:spPr>
        <a:solidFill>
          <a:srgbClr val="772399"/>
        </a:solidFill>
      </dgm:spPr>
      <dgm:t>
        <a:bodyPr/>
        <a:lstStyle/>
        <a:p>
          <a:r>
            <a:rPr lang="en-US" sz="2800" dirty="0">
              <a:latin typeface="Calibri" panose="020F0502020204030204" pitchFamily="34" charset="0"/>
              <a:cs typeface="Calibri" panose="020F0502020204030204" pitchFamily="34" charset="0"/>
            </a:rPr>
            <a:t>Risk</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Reassessment</a:t>
          </a:r>
        </a:p>
      </dgm:t>
    </dgm:pt>
    <dgm:pt modelId="{8A2D58B8-A63A-4D04-8395-C42AE35050C1}" type="parTrans" cxnId="{A10EBCF0-AA89-4157-BA79-A9FC53C84F75}">
      <dgm:prSet/>
      <dgm:spPr/>
      <dgm:t>
        <a:bodyPr/>
        <a:lstStyle/>
        <a:p>
          <a:endParaRPr lang="en-US" sz="2000">
            <a:latin typeface="Calibri" panose="020F0502020204030204" pitchFamily="34" charset="0"/>
            <a:cs typeface="Calibri" panose="020F0502020204030204" pitchFamily="34" charset="0"/>
          </a:endParaRPr>
        </a:p>
      </dgm:t>
    </dgm:pt>
    <dgm:pt modelId="{7304E9D7-7111-437A-A218-20419F24BDCF}" type="sibTrans" cxnId="{A10EBCF0-AA89-4157-BA79-A9FC53C84F75}">
      <dgm:prSet/>
      <dgm:spPr/>
      <dgm:t>
        <a:bodyPr/>
        <a:lstStyle/>
        <a:p>
          <a:endParaRPr lang="en-US" sz="2000">
            <a:latin typeface="Calibri" panose="020F0502020204030204" pitchFamily="34" charset="0"/>
            <a:cs typeface="Calibri" panose="020F0502020204030204" pitchFamily="34" charset="0"/>
          </a:endParaRPr>
        </a:p>
      </dgm:t>
    </dgm:pt>
    <dgm:pt modelId="{D68C2CC3-CA20-4C5C-B358-2996742B0CCC}">
      <dgm:prSet custT="1"/>
      <dgm:spPr/>
      <dgm:t>
        <a:bodyPr/>
        <a:lstStyle/>
        <a:p>
          <a:r>
            <a:rPr lang="en-US" sz="2200" dirty="0">
              <a:latin typeface="Calibri" panose="020F0502020204030204" pitchFamily="34" charset="0"/>
              <a:cs typeface="Calibri" panose="020F0502020204030204" pitchFamily="34" charset="0"/>
            </a:rPr>
            <a:t>Progress on family service plan</a:t>
          </a:r>
        </a:p>
      </dgm:t>
    </dgm:pt>
    <dgm:pt modelId="{F79E4A53-879C-4FB8-8BB7-8C0E4923D884}" type="parTrans" cxnId="{31BA8382-4B98-45A9-8A1C-95D741D80951}">
      <dgm:prSet/>
      <dgm:spPr/>
      <dgm:t>
        <a:bodyPr/>
        <a:lstStyle/>
        <a:p>
          <a:endParaRPr lang="en-US" sz="2000">
            <a:latin typeface="Calibri" panose="020F0502020204030204" pitchFamily="34" charset="0"/>
            <a:cs typeface="Calibri" panose="020F0502020204030204" pitchFamily="34" charset="0"/>
          </a:endParaRPr>
        </a:p>
      </dgm:t>
    </dgm:pt>
    <dgm:pt modelId="{40C17137-868D-424F-9C82-C83DE761E573}" type="sibTrans" cxnId="{31BA8382-4B98-45A9-8A1C-95D741D80951}">
      <dgm:prSet/>
      <dgm:spPr/>
      <dgm:t>
        <a:bodyPr/>
        <a:lstStyle/>
        <a:p>
          <a:endParaRPr lang="en-US" sz="2000">
            <a:latin typeface="Calibri" panose="020F0502020204030204" pitchFamily="34" charset="0"/>
            <a:cs typeface="Calibri" panose="020F0502020204030204" pitchFamily="34" charset="0"/>
          </a:endParaRPr>
        </a:p>
      </dgm:t>
    </dgm:pt>
    <dgm:pt modelId="{62B41916-F101-4DE8-AEC4-CB708AEB64BC}">
      <dgm:prSet custT="1"/>
      <dgm:spPr/>
      <dgm:t>
        <a:bodyPr/>
        <a:lstStyle/>
        <a:p>
          <a:endParaRPr lang="en-US" sz="2400" dirty="0">
            <a:latin typeface="Calibri" panose="020F0502020204030204" pitchFamily="34" charset="0"/>
            <a:cs typeface="Calibri" panose="020F0502020204030204" pitchFamily="34" charset="0"/>
          </a:endParaRPr>
        </a:p>
      </dgm:t>
    </dgm:pt>
    <dgm:pt modelId="{5ED9A09B-99F1-43E0-ADAF-05B6AA640871}" type="parTrans" cxnId="{EF30C6AB-181F-4D8B-92B2-AD1B6532E496}">
      <dgm:prSet/>
      <dgm:spPr/>
      <dgm:t>
        <a:bodyPr/>
        <a:lstStyle/>
        <a:p>
          <a:endParaRPr lang="en-US" sz="2000">
            <a:latin typeface="Calibri" panose="020F0502020204030204" pitchFamily="34" charset="0"/>
            <a:cs typeface="Calibri" panose="020F0502020204030204" pitchFamily="34" charset="0"/>
          </a:endParaRPr>
        </a:p>
      </dgm:t>
    </dgm:pt>
    <dgm:pt modelId="{AE82D18D-B39E-4F52-92D2-89FD7B9B62D0}" type="sibTrans" cxnId="{EF30C6AB-181F-4D8B-92B2-AD1B6532E496}">
      <dgm:prSet/>
      <dgm:spPr/>
      <dgm:t>
        <a:bodyPr/>
        <a:lstStyle/>
        <a:p>
          <a:endParaRPr lang="en-US" sz="2000">
            <a:latin typeface="Calibri" panose="020F0502020204030204" pitchFamily="34" charset="0"/>
            <a:cs typeface="Calibri" panose="020F0502020204030204" pitchFamily="34" charset="0"/>
          </a:endParaRPr>
        </a:p>
      </dgm:t>
    </dgm:pt>
    <dgm:pt modelId="{A5537C90-3220-4728-9470-699AAD28061F}">
      <dgm:prSet phldrT="[Text]" custT="1"/>
      <dgm:spPr/>
      <dgm:t>
        <a:bodyPr/>
        <a:lstStyle/>
        <a:p>
          <a:r>
            <a:rPr lang="en-US" sz="2200" dirty="0">
              <a:latin typeface="Calibri" panose="020F0502020204030204" pitchFamily="34" charset="0"/>
              <a:cs typeface="Calibri" panose="020F0502020204030204" pitchFamily="34" charset="0"/>
            </a:rPr>
            <a:t>Immediate safety planning</a:t>
          </a:r>
        </a:p>
      </dgm:t>
    </dgm:pt>
    <dgm:pt modelId="{2178E3F2-0D4D-4459-A18F-B9206F866B9B}" type="sibTrans" cxnId="{536C77DB-DBA3-4B78-9353-C629D304A64F}">
      <dgm:prSet/>
      <dgm:spPr/>
      <dgm:t>
        <a:bodyPr/>
        <a:lstStyle/>
        <a:p>
          <a:endParaRPr lang="en-US" sz="2000">
            <a:latin typeface="Calibri" panose="020F0502020204030204" pitchFamily="34" charset="0"/>
            <a:cs typeface="Calibri" panose="020F0502020204030204" pitchFamily="34" charset="0"/>
          </a:endParaRPr>
        </a:p>
      </dgm:t>
    </dgm:pt>
    <dgm:pt modelId="{D2756905-158A-46D3-8E68-9B7CC025E35C}" type="parTrans" cxnId="{536C77DB-DBA3-4B78-9353-C629D304A64F}">
      <dgm:prSet/>
      <dgm:spPr/>
      <dgm:t>
        <a:bodyPr/>
        <a:lstStyle/>
        <a:p>
          <a:endParaRPr lang="en-US" sz="2000">
            <a:latin typeface="Calibri" panose="020F0502020204030204" pitchFamily="34" charset="0"/>
            <a:cs typeface="Calibri" panose="020F0502020204030204" pitchFamily="34" charset="0"/>
          </a:endParaRPr>
        </a:p>
      </dgm:t>
    </dgm:pt>
    <dgm:pt modelId="{4DE95934-071F-4767-962C-5B3D7A517B47}">
      <dgm:prSet phldrT="[Text]" custT="1"/>
      <dgm:spPr/>
      <dgm:t>
        <a:bodyPr/>
        <a:lstStyle/>
        <a:p>
          <a:r>
            <a:rPr lang="en-US" sz="2200" dirty="0">
              <a:latin typeface="Calibri" panose="020F0502020204030204" pitchFamily="34" charset="0"/>
              <a:cs typeface="Calibri" panose="020F0502020204030204" pitchFamily="34" charset="0"/>
            </a:rPr>
            <a:t>Protective capacities</a:t>
          </a:r>
        </a:p>
      </dgm:t>
    </dgm:pt>
    <dgm:pt modelId="{4C00D8F9-077B-48A9-B1BA-4E3E703C0063}" type="sibTrans" cxnId="{750B7038-CCCE-4CAA-AEE3-62D25A09A19B}">
      <dgm:prSet/>
      <dgm:spPr/>
      <dgm:t>
        <a:bodyPr/>
        <a:lstStyle/>
        <a:p>
          <a:endParaRPr lang="en-US" sz="2000">
            <a:latin typeface="Calibri" panose="020F0502020204030204" pitchFamily="34" charset="0"/>
            <a:cs typeface="Calibri" panose="020F0502020204030204" pitchFamily="34" charset="0"/>
          </a:endParaRPr>
        </a:p>
      </dgm:t>
    </dgm:pt>
    <dgm:pt modelId="{EDE8E52B-5B0B-4365-A7AE-CB97D932EA1D}" type="parTrans" cxnId="{750B7038-CCCE-4CAA-AEE3-62D25A09A19B}">
      <dgm:prSet/>
      <dgm:spPr/>
      <dgm:t>
        <a:bodyPr/>
        <a:lstStyle/>
        <a:p>
          <a:endParaRPr lang="en-US" sz="2000">
            <a:latin typeface="Calibri" panose="020F0502020204030204" pitchFamily="34" charset="0"/>
            <a:cs typeface="Calibri" panose="020F0502020204030204" pitchFamily="34" charset="0"/>
          </a:endParaRPr>
        </a:p>
      </dgm:t>
    </dgm:pt>
    <dgm:pt modelId="{2B3BC9A7-7EB8-40EA-815A-A2B29A595871}">
      <dgm:prSet phldrT="[Text]" custT="1"/>
      <dgm:spPr/>
      <dgm:t>
        <a:bodyPr/>
        <a:lstStyle/>
        <a:p>
          <a:r>
            <a:rPr lang="en-US" sz="2200" dirty="0">
              <a:latin typeface="Calibri" panose="020F0502020204030204" pitchFamily="34" charset="0"/>
              <a:cs typeface="Calibri" panose="020F0502020204030204" pitchFamily="34" charset="0"/>
            </a:rPr>
            <a:t>Household factors</a:t>
          </a:r>
        </a:p>
      </dgm:t>
    </dgm:pt>
    <dgm:pt modelId="{E3A3951D-1806-41DF-AE6A-DAC03F765B65}" type="sibTrans" cxnId="{ED4447CE-AC46-4A7C-8771-A728CA8033DE}">
      <dgm:prSet/>
      <dgm:spPr/>
      <dgm:t>
        <a:bodyPr/>
        <a:lstStyle/>
        <a:p>
          <a:endParaRPr lang="en-US" sz="2000">
            <a:latin typeface="Calibri" panose="020F0502020204030204" pitchFamily="34" charset="0"/>
            <a:cs typeface="Calibri" panose="020F0502020204030204" pitchFamily="34" charset="0"/>
          </a:endParaRPr>
        </a:p>
      </dgm:t>
    </dgm:pt>
    <dgm:pt modelId="{6AB8E340-0D43-4BC8-999D-8EF697906F80}" type="parTrans" cxnId="{ED4447CE-AC46-4A7C-8771-A728CA8033DE}">
      <dgm:prSet/>
      <dgm:spPr/>
      <dgm:t>
        <a:bodyPr/>
        <a:lstStyle/>
        <a:p>
          <a:endParaRPr lang="en-US" sz="2000">
            <a:latin typeface="Calibri" panose="020F0502020204030204" pitchFamily="34" charset="0"/>
            <a:cs typeface="Calibri" panose="020F0502020204030204" pitchFamily="34" charset="0"/>
          </a:endParaRPr>
        </a:p>
      </dgm:t>
    </dgm:pt>
    <dgm:pt modelId="{54C4F796-1881-4915-AC68-550A2A118067}">
      <dgm:prSet phldrT="[Text]" custT="1"/>
      <dgm:spPr/>
      <dgm:t>
        <a:bodyPr/>
        <a:lstStyle/>
        <a:p>
          <a:r>
            <a:rPr lang="en-US" sz="2200" dirty="0">
              <a:latin typeface="Calibri" panose="020F0502020204030204" pitchFamily="34" charset="0"/>
              <a:cs typeface="Calibri" panose="020F0502020204030204" pitchFamily="34" charset="0"/>
            </a:rPr>
            <a:t>Parent factors</a:t>
          </a:r>
        </a:p>
      </dgm:t>
    </dgm:pt>
    <dgm:pt modelId="{5C4AA7F8-1EA8-442D-821A-2434EE49760E}" type="sibTrans" cxnId="{797FCE92-2451-4796-B400-92B95589A691}">
      <dgm:prSet/>
      <dgm:spPr/>
      <dgm:t>
        <a:bodyPr/>
        <a:lstStyle/>
        <a:p>
          <a:endParaRPr lang="en-US" sz="2000">
            <a:latin typeface="Calibri" panose="020F0502020204030204" pitchFamily="34" charset="0"/>
            <a:cs typeface="Calibri" panose="020F0502020204030204" pitchFamily="34" charset="0"/>
          </a:endParaRPr>
        </a:p>
      </dgm:t>
    </dgm:pt>
    <dgm:pt modelId="{E89EEDAA-43B7-48F2-A6E8-7A723086B340}" type="parTrans" cxnId="{797FCE92-2451-4796-B400-92B95589A691}">
      <dgm:prSet/>
      <dgm:spPr/>
      <dgm:t>
        <a:bodyPr/>
        <a:lstStyle/>
        <a:p>
          <a:endParaRPr lang="en-US" sz="2000">
            <a:latin typeface="Calibri" panose="020F0502020204030204" pitchFamily="34" charset="0"/>
            <a:cs typeface="Calibri" panose="020F0502020204030204" pitchFamily="34" charset="0"/>
          </a:endParaRPr>
        </a:p>
      </dgm:t>
    </dgm:pt>
    <dgm:pt modelId="{2EE9B263-ABBB-49BE-A01D-D1A7DB7713A5}" type="pres">
      <dgm:prSet presAssocID="{C161D8B0-1CC7-43CC-BE40-BF9CCAF8BE61}" presName="Name0" presStyleCnt="0">
        <dgm:presLayoutVars>
          <dgm:dir/>
          <dgm:animLvl val="lvl"/>
          <dgm:resizeHandles/>
        </dgm:presLayoutVars>
      </dgm:prSet>
      <dgm:spPr/>
    </dgm:pt>
    <dgm:pt modelId="{2E106771-815F-49C5-965C-9935E08A5442}" type="pres">
      <dgm:prSet presAssocID="{B7867692-8377-4CCD-83FA-C1D5FA414557}" presName="linNode" presStyleCnt="0"/>
      <dgm:spPr/>
    </dgm:pt>
    <dgm:pt modelId="{ACDD87F8-DB64-4B64-B088-E08B516C2302}" type="pres">
      <dgm:prSet presAssocID="{B7867692-8377-4CCD-83FA-C1D5FA414557}" presName="parentShp" presStyleLbl="node1" presStyleIdx="0" presStyleCnt="4">
        <dgm:presLayoutVars>
          <dgm:bulletEnabled val="1"/>
        </dgm:presLayoutVars>
      </dgm:prSet>
      <dgm:spPr/>
    </dgm:pt>
    <dgm:pt modelId="{6AFE0815-84FA-4D8E-BADE-59F5290A82C6}" type="pres">
      <dgm:prSet presAssocID="{B7867692-8377-4CCD-83FA-C1D5FA414557}" presName="childShp" presStyleLbl="bgAccFollowNode1" presStyleIdx="0" presStyleCnt="4">
        <dgm:presLayoutVars>
          <dgm:bulletEnabled val="1"/>
        </dgm:presLayoutVars>
      </dgm:prSet>
      <dgm:spPr/>
    </dgm:pt>
    <dgm:pt modelId="{C3C92D5E-03D0-401F-9403-F599C36A0ED0}" type="pres">
      <dgm:prSet presAssocID="{AEAB18CD-FCC4-4109-882F-3E50D593F959}" presName="spacing" presStyleCnt="0"/>
      <dgm:spPr/>
    </dgm:pt>
    <dgm:pt modelId="{8F099EEF-776B-4B63-9D5A-1C299AFF4668}" type="pres">
      <dgm:prSet presAssocID="{3A7B766F-DBBE-4B90-B376-7F1640F83D66}" presName="linNode" presStyleCnt="0"/>
      <dgm:spPr/>
    </dgm:pt>
    <dgm:pt modelId="{3FE7D41B-076D-45ED-8B0E-A763B361E37D}" type="pres">
      <dgm:prSet presAssocID="{3A7B766F-DBBE-4B90-B376-7F1640F83D66}" presName="parentShp" presStyleLbl="node1" presStyleIdx="1" presStyleCnt="4">
        <dgm:presLayoutVars>
          <dgm:bulletEnabled val="1"/>
        </dgm:presLayoutVars>
      </dgm:prSet>
      <dgm:spPr/>
    </dgm:pt>
    <dgm:pt modelId="{6973F740-A7B5-4DDF-BE6E-53C0B56BE0D5}" type="pres">
      <dgm:prSet presAssocID="{3A7B766F-DBBE-4B90-B376-7F1640F83D66}" presName="childShp" presStyleLbl="bgAccFollowNode1" presStyleIdx="1" presStyleCnt="4">
        <dgm:presLayoutVars>
          <dgm:bulletEnabled val="1"/>
        </dgm:presLayoutVars>
      </dgm:prSet>
      <dgm:spPr/>
    </dgm:pt>
    <dgm:pt modelId="{4D944CB7-66B1-499D-BB59-C03EA9A98D76}" type="pres">
      <dgm:prSet presAssocID="{DA907372-7BDD-4CB3-A9EC-273483AE046B}" presName="spacing" presStyleCnt="0"/>
      <dgm:spPr/>
    </dgm:pt>
    <dgm:pt modelId="{5C887955-FC7E-4989-8849-44C6AB34E4F4}" type="pres">
      <dgm:prSet presAssocID="{3374B65D-30D7-4596-8061-79108ACF9502}" presName="linNode" presStyleCnt="0"/>
      <dgm:spPr/>
    </dgm:pt>
    <dgm:pt modelId="{8A29FDDF-51BD-470A-AD36-D72FC16DCE2B}" type="pres">
      <dgm:prSet presAssocID="{3374B65D-30D7-4596-8061-79108ACF9502}" presName="parentShp" presStyleLbl="node1" presStyleIdx="2" presStyleCnt="4">
        <dgm:presLayoutVars>
          <dgm:bulletEnabled val="1"/>
        </dgm:presLayoutVars>
      </dgm:prSet>
      <dgm:spPr/>
    </dgm:pt>
    <dgm:pt modelId="{02F4863D-CD24-4DFD-A1C9-E46A6E872BD9}" type="pres">
      <dgm:prSet presAssocID="{3374B65D-30D7-4596-8061-79108ACF9502}" presName="childShp" presStyleLbl="bgAccFollowNode1" presStyleIdx="2" presStyleCnt="4">
        <dgm:presLayoutVars>
          <dgm:bulletEnabled val="1"/>
        </dgm:presLayoutVars>
      </dgm:prSet>
      <dgm:spPr/>
    </dgm:pt>
    <dgm:pt modelId="{62983950-F7EC-41D9-8FFE-EE3A5E441608}" type="pres">
      <dgm:prSet presAssocID="{101C9926-477D-4C22-8A2D-A07859BA50A6}" presName="spacing" presStyleCnt="0"/>
      <dgm:spPr/>
    </dgm:pt>
    <dgm:pt modelId="{4E035ABB-5575-4228-8B0D-E8726F1C3636}" type="pres">
      <dgm:prSet presAssocID="{261386BA-238B-44E8-A997-91B3895A0B99}" presName="linNode" presStyleCnt="0"/>
      <dgm:spPr/>
    </dgm:pt>
    <dgm:pt modelId="{2DEF7285-8D3C-48AE-ACCF-393BC808AEA7}" type="pres">
      <dgm:prSet presAssocID="{261386BA-238B-44E8-A997-91B3895A0B99}" presName="parentShp" presStyleLbl="node1" presStyleIdx="3" presStyleCnt="4">
        <dgm:presLayoutVars>
          <dgm:bulletEnabled val="1"/>
        </dgm:presLayoutVars>
      </dgm:prSet>
      <dgm:spPr/>
    </dgm:pt>
    <dgm:pt modelId="{90809A70-8119-46B6-8F8D-4FD0061FBA54}" type="pres">
      <dgm:prSet presAssocID="{261386BA-238B-44E8-A997-91B3895A0B99}" presName="childShp" presStyleLbl="bgAccFollowNode1" presStyleIdx="3" presStyleCnt="4">
        <dgm:presLayoutVars>
          <dgm:bulletEnabled val="1"/>
        </dgm:presLayoutVars>
      </dgm:prSet>
      <dgm:spPr/>
    </dgm:pt>
  </dgm:ptLst>
  <dgm:cxnLst>
    <dgm:cxn modelId="{1EB49100-1292-41E1-88B9-2CABC3ACB380}" srcId="{C161D8B0-1CC7-43CC-BE40-BF9CCAF8BE61}" destId="{3A7B766F-DBBE-4B90-B376-7F1640F83D66}" srcOrd="1" destOrd="0" parTransId="{59D05156-E1F9-4391-9186-01F533E1EA4E}" sibTransId="{DA907372-7BDD-4CB3-A9EC-273483AE046B}"/>
    <dgm:cxn modelId="{AB229D0D-B0EC-479E-8BED-18A16A97B538}" srcId="{3374B65D-30D7-4596-8061-79108ACF9502}" destId="{C8E16411-5E80-4E11-A166-ABA9F38EE670}" srcOrd="0" destOrd="0" parTransId="{1770BD0B-7063-4476-AA7B-0FD3A93F64FC}" sibTransId="{83E08DA7-46D8-4A94-8577-AEBAD62D7757}"/>
    <dgm:cxn modelId="{CAABD00E-7E7B-42A7-94AB-9A0F5A845299}" srcId="{C161D8B0-1CC7-43CC-BE40-BF9CCAF8BE61}" destId="{3374B65D-30D7-4596-8061-79108ACF9502}" srcOrd="2" destOrd="0" parTransId="{03874B38-B013-4DF6-BB39-08599D439496}" sibTransId="{101C9926-477D-4C22-8A2D-A07859BA50A6}"/>
    <dgm:cxn modelId="{0F37FB1F-4F91-4D94-8A6B-25A9C72343DE}" type="presOf" srcId="{37F2B20D-9EC7-4E98-8BEC-DA331ABD7A8E}" destId="{02F4863D-CD24-4DFD-A1C9-E46A6E872BD9}" srcOrd="0" destOrd="1" presId="urn:microsoft.com/office/officeart/2005/8/layout/vList6"/>
    <dgm:cxn modelId="{F4426527-D680-4280-BB8C-C195F1B04E65}" type="presOf" srcId="{3A7B766F-DBBE-4B90-B376-7F1640F83D66}" destId="{3FE7D41B-076D-45ED-8B0E-A763B361E37D}" srcOrd="0" destOrd="0" presId="urn:microsoft.com/office/officeart/2005/8/layout/vList6"/>
    <dgm:cxn modelId="{D06C092B-7F9D-4A85-975B-EC8683E4B754}" type="presOf" srcId="{39562F6A-CD9E-49B6-BF22-EA991C089F5C}" destId="{6973F740-A7B5-4DDF-BE6E-53C0B56BE0D5}" srcOrd="0" destOrd="0" presId="urn:microsoft.com/office/officeart/2005/8/layout/vList6"/>
    <dgm:cxn modelId="{7AEB432F-75D2-4B42-95B0-392360AC1471}" type="presOf" srcId="{B5DB326B-2CDD-4EEA-8CAE-19C42DE10ECE}" destId="{6AFE0815-84FA-4D8E-BADE-59F5290A82C6}" srcOrd="0" destOrd="0" presId="urn:microsoft.com/office/officeart/2005/8/layout/vList6"/>
    <dgm:cxn modelId="{0E4BA131-2F9A-4786-B417-3D36B0C001F6}" type="presOf" srcId="{54C4F796-1881-4915-AC68-550A2A118067}" destId="{6973F740-A7B5-4DDF-BE6E-53C0B56BE0D5}" srcOrd="0" destOrd="1" presId="urn:microsoft.com/office/officeart/2005/8/layout/vList6"/>
    <dgm:cxn modelId="{750B7038-CCCE-4CAA-AEE3-62D25A09A19B}" srcId="{B7867692-8377-4CCD-83FA-C1D5FA414557}" destId="{4DE95934-071F-4767-962C-5B3D7A517B47}" srcOrd="1" destOrd="0" parTransId="{EDE8E52B-5B0B-4365-A7AE-CB97D932EA1D}" sibTransId="{4C00D8F9-077B-48A9-B1BA-4E3E703C0063}"/>
    <dgm:cxn modelId="{B3329F66-3619-402E-BA81-F3814F2B935E}" type="presOf" srcId="{3374B65D-30D7-4596-8061-79108ACF9502}" destId="{8A29FDDF-51BD-470A-AD36-D72FC16DCE2B}" srcOrd="0" destOrd="0" presId="urn:microsoft.com/office/officeart/2005/8/layout/vList6"/>
    <dgm:cxn modelId="{964A5A67-E032-4DE7-B488-94B659C068DC}" type="presOf" srcId="{C161D8B0-1CC7-43CC-BE40-BF9CCAF8BE61}" destId="{2EE9B263-ABBB-49BE-A01D-D1A7DB7713A5}" srcOrd="0" destOrd="0" presId="urn:microsoft.com/office/officeart/2005/8/layout/vList6"/>
    <dgm:cxn modelId="{276E1368-459F-43AD-9637-14F0E5EF21E4}" type="presOf" srcId="{2B3BC9A7-7EB8-40EA-815A-A2B29A595871}" destId="{6973F740-A7B5-4DDF-BE6E-53C0B56BE0D5}" srcOrd="0" destOrd="2" presId="urn:microsoft.com/office/officeart/2005/8/layout/vList6"/>
    <dgm:cxn modelId="{299C7F68-8B1E-4390-8F66-EB2DF024FC19}" srcId="{B7867692-8377-4CCD-83FA-C1D5FA414557}" destId="{B5DB326B-2CDD-4EEA-8CAE-19C42DE10ECE}" srcOrd="0" destOrd="0" parTransId="{E47D994F-9392-43AF-B173-3FAEA345F3C1}" sibTransId="{C6C03B27-BC01-41FB-8182-BE647054DAC5}"/>
    <dgm:cxn modelId="{4C2D394B-7C9E-44E4-B4EE-66A64F09672A}" type="presOf" srcId="{C8E16411-5E80-4E11-A166-ABA9F38EE670}" destId="{02F4863D-CD24-4DFD-A1C9-E46A6E872BD9}" srcOrd="0" destOrd="0" presId="urn:microsoft.com/office/officeart/2005/8/layout/vList6"/>
    <dgm:cxn modelId="{31BA8382-4B98-45A9-8A1C-95D741D80951}" srcId="{261386BA-238B-44E8-A997-91B3895A0B99}" destId="{D68C2CC3-CA20-4C5C-B358-2996742B0CCC}" srcOrd="1" destOrd="0" parTransId="{F79E4A53-879C-4FB8-8BB7-8C0E4923D884}" sibTransId="{40C17137-868D-424F-9C82-C83DE761E573}"/>
    <dgm:cxn modelId="{2C945C91-0E50-4F5E-BA8E-D121426027B9}" srcId="{3A7B766F-DBBE-4B90-B376-7F1640F83D66}" destId="{39562F6A-CD9E-49B6-BF22-EA991C089F5C}" srcOrd="0" destOrd="0" parTransId="{204D183D-25A6-4477-B09C-814A3797E87B}" sibTransId="{36E837D1-822C-4730-ACBF-8DE554C92919}"/>
    <dgm:cxn modelId="{797FCE92-2451-4796-B400-92B95589A691}" srcId="{3A7B766F-DBBE-4B90-B376-7F1640F83D66}" destId="{54C4F796-1881-4915-AC68-550A2A118067}" srcOrd="1" destOrd="0" parTransId="{E89EEDAA-43B7-48F2-A6E8-7A723086B340}" sibTransId="{5C4AA7F8-1EA8-442D-821A-2434EE49760E}"/>
    <dgm:cxn modelId="{A1E61B93-3091-4263-8B33-9DAC2DDD4F62}" type="presOf" srcId="{D68C2CC3-CA20-4C5C-B358-2996742B0CCC}" destId="{90809A70-8119-46B6-8F8D-4FD0061FBA54}" srcOrd="0" destOrd="1" presId="urn:microsoft.com/office/officeart/2005/8/layout/vList6"/>
    <dgm:cxn modelId="{EF30C6AB-181F-4D8B-92B2-AD1B6532E496}" srcId="{261386BA-238B-44E8-A997-91B3895A0B99}" destId="{62B41916-F101-4DE8-AEC4-CB708AEB64BC}" srcOrd="0" destOrd="0" parTransId="{5ED9A09B-99F1-43E0-ADAF-05B6AA640871}" sibTransId="{AE82D18D-B39E-4F52-92D2-89FD7B9B62D0}"/>
    <dgm:cxn modelId="{023742B8-4D9F-4919-90F4-D447EDFC0DDF}" type="presOf" srcId="{62B41916-F101-4DE8-AEC4-CB708AEB64BC}" destId="{90809A70-8119-46B6-8F8D-4FD0061FBA54}" srcOrd="0" destOrd="0" presId="urn:microsoft.com/office/officeart/2005/8/layout/vList6"/>
    <dgm:cxn modelId="{3540E6B8-A277-4FE9-94BB-BED8DE6B5B02}" type="presOf" srcId="{B7867692-8377-4CCD-83FA-C1D5FA414557}" destId="{ACDD87F8-DB64-4B64-B088-E08B516C2302}" srcOrd="0" destOrd="0" presId="urn:microsoft.com/office/officeart/2005/8/layout/vList6"/>
    <dgm:cxn modelId="{04EFF6C5-10E6-4982-9B0D-91F7A6E2CC7E}" type="presOf" srcId="{E78DD108-EA7C-47BD-ADE6-4B196C4D095E}" destId="{02F4863D-CD24-4DFD-A1C9-E46A6E872BD9}" srcOrd="0" destOrd="2" presId="urn:microsoft.com/office/officeart/2005/8/layout/vList6"/>
    <dgm:cxn modelId="{A7F4FDC7-4A51-4DA3-B742-746ED792A65D}" type="presOf" srcId="{A5537C90-3220-4728-9470-699AAD28061F}" destId="{6AFE0815-84FA-4D8E-BADE-59F5290A82C6}" srcOrd="0" destOrd="2" presId="urn:microsoft.com/office/officeart/2005/8/layout/vList6"/>
    <dgm:cxn modelId="{ED4447CE-AC46-4A7C-8771-A728CA8033DE}" srcId="{3A7B766F-DBBE-4B90-B376-7F1640F83D66}" destId="{2B3BC9A7-7EB8-40EA-815A-A2B29A595871}" srcOrd="2" destOrd="0" parTransId="{6AB8E340-0D43-4BC8-999D-8EF697906F80}" sibTransId="{E3A3951D-1806-41DF-AE6A-DAC03F765B65}"/>
    <dgm:cxn modelId="{008C10D1-6AD1-4F66-8EF6-228889AEC4C2}" type="presOf" srcId="{4DE95934-071F-4767-962C-5B3D7A517B47}" destId="{6AFE0815-84FA-4D8E-BADE-59F5290A82C6}" srcOrd="0" destOrd="1" presId="urn:microsoft.com/office/officeart/2005/8/layout/vList6"/>
    <dgm:cxn modelId="{FDE36FD7-C4B7-4EE8-881B-89069F09BA8D}" type="presOf" srcId="{261386BA-238B-44E8-A997-91B3895A0B99}" destId="{2DEF7285-8D3C-48AE-ACCF-393BC808AEA7}" srcOrd="0" destOrd="0" presId="urn:microsoft.com/office/officeart/2005/8/layout/vList6"/>
    <dgm:cxn modelId="{536C77DB-DBA3-4B78-9353-C629D304A64F}" srcId="{B7867692-8377-4CCD-83FA-C1D5FA414557}" destId="{A5537C90-3220-4728-9470-699AAD28061F}" srcOrd="2" destOrd="0" parTransId="{D2756905-158A-46D3-8E68-9B7CC025E35C}" sibTransId="{2178E3F2-0D4D-4459-A18F-B9206F866B9B}"/>
    <dgm:cxn modelId="{4F83D8E0-362D-4734-A418-363DCF44CFFE}" srcId="{3374B65D-30D7-4596-8061-79108ACF9502}" destId="{E78DD108-EA7C-47BD-ADE6-4B196C4D095E}" srcOrd="2" destOrd="0" parTransId="{33C9E0F8-1603-4FAF-8971-418609A408AE}" sibTransId="{6B367D74-249B-477D-A566-78C63E3122B8}"/>
    <dgm:cxn modelId="{05CD6AEA-C1CB-4FC9-B866-B0A7CD47F606}" srcId="{C161D8B0-1CC7-43CC-BE40-BF9CCAF8BE61}" destId="{B7867692-8377-4CCD-83FA-C1D5FA414557}" srcOrd="0" destOrd="0" parTransId="{9C95218A-1E37-4E93-8137-7DD227981186}" sibTransId="{AEAB18CD-FCC4-4109-882F-3E50D593F959}"/>
    <dgm:cxn modelId="{3ED5D2EF-7F76-49CB-A5E0-6205F0F09EF7}" srcId="{3374B65D-30D7-4596-8061-79108ACF9502}" destId="{37F2B20D-9EC7-4E98-8BEC-DA331ABD7A8E}" srcOrd="1" destOrd="0" parTransId="{8A2B202F-2EF2-4EEC-94DB-91A7E952E503}" sibTransId="{0A8138DC-597E-4F35-881D-691E30515410}"/>
    <dgm:cxn modelId="{A10EBCF0-AA89-4157-BA79-A9FC53C84F75}" srcId="{C161D8B0-1CC7-43CC-BE40-BF9CCAF8BE61}" destId="{261386BA-238B-44E8-A997-91B3895A0B99}" srcOrd="3" destOrd="0" parTransId="{8A2D58B8-A63A-4D04-8395-C42AE35050C1}" sibTransId="{7304E9D7-7111-437A-A218-20419F24BDCF}"/>
    <dgm:cxn modelId="{A1A0F59A-3601-4F9C-A916-2BC3071C8B95}" type="presParOf" srcId="{2EE9B263-ABBB-49BE-A01D-D1A7DB7713A5}" destId="{2E106771-815F-49C5-965C-9935E08A5442}" srcOrd="0" destOrd="0" presId="urn:microsoft.com/office/officeart/2005/8/layout/vList6"/>
    <dgm:cxn modelId="{092650CB-EC9C-4718-AD8D-EB3385CD032A}" type="presParOf" srcId="{2E106771-815F-49C5-965C-9935E08A5442}" destId="{ACDD87F8-DB64-4B64-B088-E08B516C2302}" srcOrd="0" destOrd="0" presId="urn:microsoft.com/office/officeart/2005/8/layout/vList6"/>
    <dgm:cxn modelId="{127B2A5C-AF9F-4598-92A4-3E2724E53607}" type="presParOf" srcId="{2E106771-815F-49C5-965C-9935E08A5442}" destId="{6AFE0815-84FA-4D8E-BADE-59F5290A82C6}" srcOrd="1" destOrd="0" presId="urn:microsoft.com/office/officeart/2005/8/layout/vList6"/>
    <dgm:cxn modelId="{7296BACC-C95B-4F31-ACAD-73D87489E05D}" type="presParOf" srcId="{2EE9B263-ABBB-49BE-A01D-D1A7DB7713A5}" destId="{C3C92D5E-03D0-401F-9403-F599C36A0ED0}" srcOrd="1" destOrd="0" presId="urn:microsoft.com/office/officeart/2005/8/layout/vList6"/>
    <dgm:cxn modelId="{65DC0223-6D35-44D5-9DAB-138DD451859C}" type="presParOf" srcId="{2EE9B263-ABBB-49BE-A01D-D1A7DB7713A5}" destId="{8F099EEF-776B-4B63-9D5A-1C299AFF4668}" srcOrd="2" destOrd="0" presId="urn:microsoft.com/office/officeart/2005/8/layout/vList6"/>
    <dgm:cxn modelId="{967BD7D3-0E4C-4185-8333-FA5697F18138}" type="presParOf" srcId="{8F099EEF-776B-4B63-9D5A-1C299AFF4668}" destId="{3FE7D41B-076D-45ED-8B0E-A763B361E37D}" srcOrd="0" destOrd="0" presId="urn:microsoft.com/office/officeart/2005/8/layout/vList6"/>
    <dgm:cxn modelId="{12F170B1-2DCF-4A26-B2D5-AD7B0D025E5E}" type="presParOf" srcId="{8F099EEF-776B-4B63-9D5A-1C299AFF4668}" destId="{6973F740-A7B5-4DDF-BE6E-53C0B56BE0D5}" srcOrd="1" destOrd="0" presId="urn:microsoft.com/office/officeart/2005/8/layout/vList6"/>
    <dgm:cxn modelId="{E49D92E3-E5E0-47EA-925D-AA06E1338177}" type="presParOf" srcId="{2EE9B263-ABBB-49BE-A01D-D1A7DB7713A5}" destId="{4D944CB7-66B1-499D-BB59-C03EA9A98D76}" srcOrd="3" destOrd="0" presId="urn:microsoft.com/office/officeart/2005/8/layout/vList6"/>
    <dgm:cxn modelId="{F8E9D642-B4F5-4A2F-B45E-C965961FDF5D}" type="presParOf" srcId="{2EE9B263-ABBB-49BE-A01D-D1A7DB7713A5}" destId="{5C887955-FC7E-4989-8849-44C6AB34E4F4}" srcOrd="4" destOrd="0" presId="urn:microsoft.com/office/officeart/2005/8/layout/vList6"/>
    <dgm:cxn modelId="{D80FD324-250D-4AB3-BA57-F0A51467B182}" type="presParOf" srcId="{5C887955-FC7E-4989-8849-44C6AB34E4F4}" destId="{8A29FDDF-51BD-470A-AD36-D72FC16DCE2B}" srcOrd="0" destOrd="0" presId="urn:microsoft.com/office/officeart/2005/8/layout/vList6"/>
    <dgm:cxn modelId="{3ACB1184-E51B-412A-A6BB-2972A9ADC69F}" type="presParOf" srcId="{5C887955-FC7E-4989-8849-44C6AB34E4F4}" destId="{02F4863D-CD24-4DFD-A1C9-E46A6E872BD9}" srcOrd="1" destOrd="0" presId="urn:microsoft.com/office/officeart/2005/8/layout/vList6"/>
    <dgm:cxn modelId="{FB63E55E-D912-4379-AA50-E7CB5DA5F9B6}" type="presParOf" srcId="{2EE9B263-ABBB-49BE-A01D-D1A7DB7713A5}" destId="{62983950-F7EC-41D9-8FFE-EE3A5E441608}" srcOrd="5" destOrd="0" presId="urn:microsoft.com/office/officeart/2005/8/layout/vList6"/>
    <dgm:cxn modelId="{33F72431-1B0B-47DB-B8C9-CE60C455D1DA}" type="presParOf" srcId="{2EE9B263-ABBB-49BE-A01D-D1A7DB7713A5}" destId="{4E035ABB-5575-4228-8B0D-E8726F1C3636}" srcOrd="6" destOrd="0" presId="urn:microsoft.com/office/officeart/2005/8/layout/vList6"/>
    <dgm:cxn modelId="{06745734-4C67-418D-92F3-11AE3CC85730}" type="presParOf" srcId="{4E035ABB-5575-4228-8B0D-E8726F1C3636}" destId="{2DEF7285-8D3C-48AE-ACCF-393BC808AEA7}" srcOrd="0" destOrd="0" presId="urn:microsoft.com/office/officeart/2005/8/layout/vList6"/>
    <dgm:cxn modelId="{4AA15C07-7F37-43E5-9BE6-5B02A77E43A4}" type="presParOf" srcId="{4E035ABB-5575-4228-8B0D-E8726F1C3636}" destId="{90809A70-8119-46B6-8F8D-4FD0061FBA5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278507B-E4FD-CD4B-90FD-0658DD2A1FEE}"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74DC4D32-3535-4E4A-B752-9710D842C554}">
      <dgm:prSet phldrT="[Text]" custT="1"/>
      <dgm:spPr>
        <a:ln>
          <a:solidFill>
            <a:schemeClr val="bg1">
              <a:lumMod val="75000"/>
            </a:schemeClr>
          </a:solidFill>
        </a:ln>
      </dgm:spPr>
      <dgm:t>
        <a:bodyPr/>
        <a:lstStyle/>
        <a:p>
          <a:r>
            <a:rPr lang="en-US" sz="3200" dirty="0">
              <a:latin typeface="Calibri" panose="020F0502020204030204" pitchFamily="34" charset="0"/>
              <a:cs typeface="Calibri" panose="020F0502020204030204" pitchFamily="34" charset="0"/>
            </a:rPr>
            <a:t>Interviewing children should cover…</a:t>
          </a:r>
        </a:p>
      </dgm:t>
    </dgm:pt>
    <dgm:pt modelId="{B5531DBC-A20E-B249-A768-5DC89EBE3138}" type="parTrans" cxnId="{E479C1E5-9862-344A-8173-55EFA4995A21}">
      <dgm:prSet/>
      <dgm:spPr/>
      <dgm:t>
        <a:bodyPr/>
        <a:lstStyle/>
        <a:p>
          <a:endParaRPr lang="en-US" sz="1800">
            <a:latin typeface="Calibri" panose="020F0502020204030204" pitchFamily="34" charset="0"/>
            <a:cs typeface="Calibri" panose="020F0502020204030204" pitchFamily="34" charset="0"/>
          </a:endParaRPr>
        </a:p>
      </dgm:t>
    </dgm:pt>
    <dgm:pt modelId="{810DC4C8-2CB8-084F-AD4C-A04FA0D175C8}" type="sibTrans" cxnId="{E479C1E5-9862-344A-8173-55EFA4995A21}">
      <dgm:prSet/>
      <dgm:spPr/>
      <dgm:t>
        <a:bodyPr/>
        <a:lstStyle/>
        <a:p>
          <a:endParaRPr lang="en-US" sz="1800">
            <a:latin typeface="Calibri" panose="020F0502020204030204" pitchFamily="34" charset="0"/>
            <a:cs typeface="Calibri" panose="020F0502020204030204" pitchFamily="34" charset="0"/>
          </a:endParaRPr>
        </a:p>
      </dgm:t>
    </dgm:pt>
    <dgm:pt modelId="{2B74C2C3-5E77-864F-A8A2-B1D7DB1C33A3}">
      <dgm:prSet phldrT="[Text]" custT="1"/>
      <dgm:spPr>
        <a:ln>
          <a:solidFill>
            <a:schemeClr val="bg1">
              <a:lumMod val="75000"/>
            </a:schemeClr>
          </a:solidFill>
        </a:ln>
      </dgm:spPr>
      <dgm:t>
        <a:bodyPr/>
        <a:lstStyle/>
        <a:p>
          <a:r>
            <a:rPr lang="en-US" sz="2000" dirty="0">
              <a:latin typeface="Calibri" panose="020F0502020204030204" pitchFamily="34" charset="0"/>
              <a:cs typeface="Calibri" panose="020F0502020204030204" pitchFamily="34" charset="0"/>
            </a:rPr>
            <a:t>School</a:t>
          </a:r>
        </a:p>
      </dgm:t>
    </dgm:pt>
    <dgm:pt modelId="{1FDBF114-4475-C145-9619-2F3EC87B4A9B}" type="parTrans" cxnId="{FE44336C-5AB1-144A-859C-939A08DEB104}">
      <dgm:prSet/>
      <dgm:spPr/>
      <dgm:t>
        <a:bodyPr/>
        <a:lstStyle/>
        <a:p>
          <a:endParaRPr lang="en-US" sz="1800">
            <a:latin typeface="Calibri" panose="020F0502020204030204" pitchFamily="34" charset="0"/>
            <a:cs typeface="Calibri" panose="020F0502020204030204" pitchFamily="34" charset="0"/>
          </a:endParaRPr>
        </a:p>
      </dgm:t>
    </dgm:pt>
    <dgm:pt modelId="{FF65E264-13BC-A84D-9F7F-852D72331C74}" type="sibTrans" cxnId="{FE44336C-5AB1-144A-859C-939A08DEB104}">
      <dgm:prSet/>
      <dgm:spPr/>
      <dgm:t>
        <a:bodyPr/>
        <a:lstStyle/>
        <a:p>
          <a:endParaRPr lang="en-US" sz="1800">
            <a:latin typeface="Calibri" panose="020F0502020204030204" pitchFamily="34" charset="0"/>
            <a:cs typeface="Calibri" panose="020F0502020204030204" pitchFamily="34" charset="0"/>
          </a:endParaRPr>
        </a:p>
      </dgm:t>
    </dgm:pt>
    <dgm:pt modelId="{58C167A0-665E-2840-BF23-88C25D5F172C}">
      <dgm:prSet phldrT="[Text]" custT="1"/>
      <dgm:spPr>
        <a:ln>
          <a:solidFill>
            <a:schemeClr val="bg1">
              <a:lumMod val="75000"/>
            </a:schemeClr>
          </a:solidFill>
        </a:ln>
      </dgm:spPr>
      <dgm:t>
        <a:bodyPr/>
        <a:lstStyle/>
        <a:p>
          <a:r>
            <a:rPr lang="en-US" sz="1800" dirty="0">
              <a:latin typeface="Calibri" panose="020F0502020204030204" pitchFamily="34" charset="0"/>
              <a:cs typeface="Calibri" panose="020F0502020204030204" pitchFamily="34" charset="0"/>
            </a:rPr>
            <a:t>Culture and Community</a:t>
          </a:r>
        </a:p>
      </dgm:t>
    </dgm:pt>
    <dgm:pt modelId="{FEE26F80-CD5F-BA47-B338-7619A725D53D}" type="parTrans" cxnId="{CAB3F0BE-427A-7E43-A350-4EC437CAEF16}">
      <dgm:prSet/>
      <dgm:spPr/>
      <dgm:t>
        <a:bodyPr/>
        <a:lstStyle/>
        <a:p>
          <a:endParaRPr lang="en-US" sz="1800">
            <a:latin typeface="Calibri" panose="020F0502020204030204" pitchFamily="34" charset="0"/>
            <a:cs typeface="Calibri" panose="020F0502020204030204" pitchFamily="34" charset="0"/>
          </a:endParaRPr>
        </a:p>
      </dgm:t>
    </dgm:pt>
    <dgm:pt modelId="{A5C7E54D-0A18-CA48-BA65-4149153010DC}" type="sibTrans" cxnId="{CAB3F0BE-427A-7E43-A350-4EC437CAEF16}">
      <dgm:prSet/>
      <dgm:spPr/>
      <dgm:t>
        <a:bodyPr/>
        <a:lstStyle/>
        <a:p>
          <a:endParaRPr lang="en-US" sz="1800">
            <a:latin typeface="Calibri" panose="020F0502020204030204" pitchFamily="34" charset="0"/>
            <a:cs typeface="Calibri" panose="020F0502020204030204" pitchFamily="34" charset="0"/>
          </a:endParaRPr>
        </a:p>
      </dgm:t>
    </dgm:pt>
    <dgm:pt modelId="{E2654254-0423-F04D-8E37-9252B671BBD5}">
      <dgm:prSet phldrT="[Text]" custT="1"/>
      <dgm:spPr>
        <a:ln>
          <a:solidFill>
            <a:schemeClr val="bg1">
              <a:lumMod val="75000"/>
            </a:schemeClr>
          </a:solidFill>
        </a:ln>
      </dgm:spPr>
      <dgm:t>
        <a:bodyPr/>
        <a:lstStyle/>
        <a:p>
          <a:r>
            <a:rPr lang="en-US" sz="1800" dirty="0">
              <a:latin typeface="Calibri" panose="020F0502020204030204" pitchFamily="34" charset="0"/>
              <a:cs typeface="Calibri" panose="020F0502020204030204" pitchFamily="34" charset="0"/>
            </a:rPr>
            <a:t>Morning/</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Evening Routines</a:t>
          </a:r>
        </a:p>
      </dgm:t>
    </dgm:pt>
    <dgm:pt modelId="{959AFD83-4877-0049-A805-CA8178C16B7F}" type="parTrans" cxnId="{D923FAB1-10E8-844D-8A5F-26BF42A6EA03}">
      <dgm:prSet/>
      <dgm:spPr/>
      <dgm:t>
        <a:bodyPr/>
        <a:lstStyle/>
        <a:p>
          <a:endParaRPr lang="en-US" sz="1800">
            <a:latin typeface="Calibri" panose="020F0502020204030204" pitchFamily="34" charset="0"/>
            <a:cs typeface="Calibri" panose="020F0502020204030204" pitchFamily="34" charset="0"/>
          </a:endParaRPr>
        </a:p>
      </dgm:t>
    </dgm:pt>
    <dgm:pt modelId="{D5AC9025-8F8D-1B44-8B76-3D4054FA0154}" type="sibTrans" cxnId="{D923FAB1-10E8-844D-8A5F-26BF42A6EA03}">
      <dgm:prSet/>
      <dgm:spPr/>
      <dgm:t>
        <a:bodyPr/>
        <a:lstStyle/>
        <a:p>
          <a:endParaRPr lang="en-US" sz="1800">
            <a:latin typeface="Calibri" panose="020F0502020204030204" pitchFamily="34" charset="0"/>
            <a:cs typeface="Calibri" panose="020F0502020204030204" pitchFamily="34" charset="0"/>
          </a:endParaRPr>
        </a:p>
      </dgm:t>
    </dgm:pt>
    <dgm:pt modelId="{460FA2A5-D25A-1D45-B510-5A2174E7D4E7}">
      <dgm:prSet phldrT="[Text]" custT="1"/>
      <dgm:spPr>
        <a:ln>
          <a:solidFill>
            <a:schemeClr val="bg1">
              <a:lumMod val="75000"/>
            </a:schemeClr>
          </a:solidFill>
        </a:ln>
      </dgm:spPr>
      <dgm:t>
        <a:bodyPr/>
        <a:lstStyle/>
        <a:p>
          <a:r>
            <a:rPr lang="en-US" sz="2400" dirty="0">
              <a:latin typeface="Calibri" panose="020F0502020204030204" pitchFamily="34" charset="0"/>
              <a:cs typeface="Calibri" panose="020F0502020204030204" pitchFamily="34" charset="0"/>
            </a:rPr>
            <a:t>Health</a:t>
          </a:r>
        </a:p>
      </dgm:t>
    </dgm:pt>
    <dgm:pt modelId="{B33E3E6F-C90E-2548-8054-8567B2C766E0}" type="parTrans" cxnId="{DCD7B523-B0AA-9848-AE3E-53C80FC9BFDA}">
      <dgm:prSet/>
      <dgm:spPr/>
      <dgm:t>
        <a:bodyPr/>
        <a:lstStyle/>
        <a:p>
          <a:endParaRPr lang="en-US" sz="1800">
            <a:latin typeface="Calibri" panose="020F0502020204030204" pitchFamily="34" charset="0"/>
            <a:cs typeface="Calibri" panose="020F0502020204030204" pitchFamily="34" charset="0"/>
          </a:endParaRPr>
        </a:p>
      </dgm:t>
    </dgm:pt>
    <dgm:pt modelId="{1670F793-DF23-AB48-99D6-A0B13E35241E}" type="sibTrans" cxnId="{DCD7B523-B0AA-9848-AE3E-53C80FC9BFDA}">
      <dgm:prSet/>
      <dgm:spPr/>
      <dgm:t>
        <a:bodyPr/>
        <a:lstStyle/>
        <a:p>
          <a:endParaRPr lang="en-US" sz="1800">
            <a:latin typeface="Calibri" panose="020F0502020204030204" pitchFamily="34" charset="0"/>
            <a:cs typeface="Calibri" panose="020F0502020204030204" pitchFamily="34" charset="0"/>
          </a:endParaRPr>
        </a:p>
      </dgm:t>
    </dgm:pt>
    <dgm:pt modelId="{E616CE8A-B1DC-CA40-860F-FC7CC8FF466C}">
      <dgm:prSet phldrT="[Text]" custT="1"/>
      <dgm:spPr>
        <a:ln>
          <a:solidFill>
            <a:schemeClr val="bg1">
              <a:lumMod val="75000"/>
            </a:schemeClr>
          </a:solidFill>
        </a:ln>
      </dgm:spPr>
      <dgm:t>
        <a:bodyPr/>
        <a:lstStyle/>
        <a:p>
          <a:r>
            <a:rPr lang="en-US" sz="2000" dirty="0">
              <a:latin typeface="Calibri" panose="020F0502020204030204" pitchFamily="34" charset="0"/>
              <a:cs typeface="Calibri" panose="020F0502020204030204" pitchFamily="34" charset="0"/>
            </a:rPr>
            <a:t>Basic Needs</a:t>
          </a:r>
        </a:p>
      </dgm:t>
    </dgm:pt>
    <dgm:pt modelId="{D466FE95-9BC8-D143-8B24-58D21EC2F816}" type="parTrans" cxnId="{4CEF4BAC-4C04-9040-B7B7-A96F62427BBE}">
      <dgm:prSet/>
      <dgm:spPr/>
      <dgm:t>
        <a:bodyPr/>
        <a:lstStyle/>
        <a:p>
          <a:endParaRPr lang="en-US" sz="1800">
            <a:latin typeface="Calibri" panose="020F0502020204030204" pitchFamily="34" charset="0"/>
            <a:cs typeface="Calibri" panose="020F0502020204030204" pitchFamily="34" charset="0"/>
          </a:endParaRPr>
        </a:p>
      </dgm:t>
    </dgm:pt>
    <dgm:pt modelId="{AA860734-F4B0-D442-AE88-84600E87EE93}" type="sibTrans" cxnId="{4CEF4BAC-4C04-9040-B7B7-A96F62427BBE}">
      <dgm:prSet/>
      <dgm:spPr/>
      <dgm:t>
        <a:bodyPr/>
        <a:lstStyle/>
        <a:p>
          <a:endParaRPr lang="en-US" sz="1800">
            <a:latin typeface="Calibri" panose="020F0502020204030204" pitchFamily="34" charset="0"/>
            <a:cs typeface="Calibri" panose="020F0502020204030204" pitchFamily="34" charset="0"/>
          </a:endParaRPr>
        </a:p>
      </dgm:t>
    </dgm:pt>
    <dgm:pt modelId="{3EACA032-B4CD-8643-9845-29E5EBB0C46D}">
      <dgm:prSet phldrT="[Text]" custT="1"/>
      <dgm:spPr>
        <a:ln>
          <a:solidFill>
            <a:schemeClr val="bg1">
              <a:lumMod val="75000"/>
            </a:schemeClr>
          </a:solidFill>
        </a:ln>
      </dgm:spPr>
      <dgm:t>
        <a:bodyPr/>
        <a:lstStyle/>
        <a:p>
          <a:r>
            <a:rPr lang="en-US" sz="1600" dirty="0">
              <a:latin typeface="Calibri" panose="020F0502020204030204" pitchFamily="34" charset="0"/>
              <a:cs typeface="Calibri" panose="020F0502020204030204" pitchFamily="34" charset="0"/>
            </a:rPr>
            <a:t>Friend/Peer Relationships</a:t>
          </a:r>
        </a:p>
      </dgm:t>
    </dgm:pt>
    <dgm:pt modelId="{6FB96C79-62F7-134F-AAB8-269356899E31}" type="parTrans" cxnId="{62898415-2650-6044-B87E-3CE31A5654FF}">
      <dgm:prSet/>
      <dgm:spPr/>
      <dgm:t>
        <a:bodyPr/>
        <a:lstStyle/>
        <a:p>
          <a:endParaRPr lang="en-US" sz="1800">
            <a:latin typeface="Calibri" panose="020F0502020204030204" pitchFamily="34" charset="0"/>
            <a:cs typeface="Calibri" panose="020F0502020204030204" pitchFamily="34" charset="0"/>
          </a:endParaRPr>
        </a:p>
      </dgm:t>
    </dgm:pt>
    <dgm:pt modelId="{DA946D99-5010-C947-AEB8-A92D01C3E56D}" type="sibTrans" cxnId="{62898415-2650-6044-B87E-3CE31A5654FF}">
      <dgm:prSet/>
      <dgm:spPr/>
      <dgm:t>
        <a:bodyPr/>
        <a:lstStyle/>
        <a:p>
          <a:endParaRPr lang="en-US" sz="1800">
            <a:latin typeface="Calibri" panose="020F0502020204030204" pitchFamily="34" charset="0"/>
            <a:cs typeface="Calibri" panose="020F0502020204030204" pitchFamily="34" charset="0"/>
          </a:endParaRPr>
        </a:p>
      </dgm:t>
    </dgm:pt>
    <dgm:pt modelId="{D4EBC934-344E-C141-8517-34136109B43B}">
      <dgm:prSet phldrT="[Text]" custT="1"/>
      <dgm:spPr>
        <a:ln>
          <a:solidFill>
            <a:schemeClr val="bg1">
              <a:lumMod val="75000"/>
            </a:schemeClr>
          </a:solidFill>
        </a:ln>
      </dgm:spPr>
      <dgm:t>
        <a:bodyPr/>
        <a:lstStyle/>
        <a:p>
          <a:r>
            <a:rPr lang="en-US" sz="2000" dirty="0">
              <a:latin typeface="Calibri" panose="020F0502020204030204" pitchFamily="34" charset="0"/>
              <a:cs typeface="Calibri" panose="020F0502020204030204" pitchFamily="34" charset="0"/>
            </a:rPr>
            <a:t>Discipline</a:t>
          </a:r>
        </a:p>
      </dgm:t>
    </dgm:pt>
    <dgm:pt modelId="{E2A35B8B-34A0-1949-A572-34EEEBCC2C45}" type="parTrans" cxnId="{76CD0D10-87A0-314B-8DC5-987EE51F3FE2}">
      <dgm:prSet/>
      <dgm:spPr/>
      <dgm:t>
        <a:bodyPr/>
        <a:lstStyle/>
        <a:p>
          <a:endParaRPr lang="en-US" sz="1800">
            <a:latin typeface="Calibri" panose="020F0502020204030204" pitchFamily="34" charset="0"/>
            <a:cs typeface="Calibri" panose="020F0502020204030204" pitchFamily="34" charset="0"/>
          </a:endParaRPr>
        </a:p>
      </dgm:t>
    </dgm:pt>
    <dgm:pt modelId="{C5967EF9-DBCB-BA42-AF90-0F8E5D7BDCC6}" type="sibTrans" cxnId="{76CD0D10-87A0-314B-8DC5-987EE51F3FE2}">
      <dgm:prSet/>
      <dgm:spPr/>
      <dgm:t>
        <a:bodyPr/>
        <a:lstStyle/>
        <a:p>
          <a:endParaRPr lang="en-US" sz="1800">
            <a:latin typeface="Calibri" panose="020F0502020204030204" pitchFamily="34" charset="0"/>
            <a:cs typeface="Calibri" panose="020F0502020204030204" pitchFamily="34" charset="0"/>
          </a:endParaRPr>
        </a:p>
      </dgm:t>
    </dgm:pt>
    <dgm:pt modelId="{890A9D48-AACD-5E44-A495-12081643E9C2}" type="pres">
      <dgm:prSet presAssocID="{4278507B-E4FD-CD4B-90FD-0658DD2A1FEE}" presName="composite" presStyleCnt="0">
        <dgm:presLayoutVars>
          <dgm:chMax val="1"/>
          <dgm:dir/>
          <dgm:resizeHandles val="exact"/>
        </dgm:presLayoutVars>
      </dgm:prSet>
      <dgm:spPr/>
    </dgm:pt>
    <dgm:pt modelId="{E8107313-908B-4E4C-8DA2-651500CDCDB3}" type="pres">
      <dgm:prSet presAssocID="{4278507B-E4FD-CD4B-90FD-0658DD2A1FEE}" presName="radial" presStyleCnt="0">
        <dgm:presLayoutVars>
          <dgm:animLvl val="ctr"/>
        </dgm:presLayoutVars>
      </dgm:prSet>
      <dgm:spPr/>
    </dgm:pt>
    <dgm:pt modelId="{BC01DB75-FF8F-6A4F-83B4-867B8C24A67F}" type="pres">
      <dgm:prSet presAssocID="{74DC4D32-3535-4E4A-B752-9710D842C554}" presName="centerShape" presStyleLbl="vennNode1" presStyleIdx="0" presStyleCnt="8"/>
      <dgm:spPr/>
    </dgm:pt>
    <dgm:pt modelId="{20C61EF2-C874-AF44-A488-5DCAC3C3DFB2}" type="pres">
      <dgm:prSet presAssocID="{2B74C2C3-5E77-864F-A8A2-B1D7DB1C33A3}" presName="node" presStyleLbl="vennNode1" presStyleIdx="1" presStyleCnt="8">
        <dgm:presLayoutVars>
          <dgm:bulletEnabled val="1"/>
        </dgm:presLayoutVars>
      </dgm:prSet>
      <dgm:spPr/>
    </dgm:pt>
    <dgm:pt modelId="{1C0E4485-D4B6-724B-B67C-AA66E8ECDE0B}" type="pres">
      <dgm:prSet presAssocID="{E616CE8A-B1DC-CA40-860F-FC7CC8FF466C}" presName="node" presStyleLbl="vennNode1" presStyleIdx="2" presStyleCnt="8">
        <dgm:presLayoutVars>
          <dgm:bulletEnabled val="1"/>
        </dgm:presLayoutVars>
      </dgm:prSet>
      <dgm:spPr/>
    </dgm:pt>
    <dgm:pt modelId="{5CB0AED4-D79B-834B-8314-203DC61BB944}" type="pres">
      <dgm:prSet presAssocID="{3EACA032-B4CD-8643-9845-29E5EBB0C46D}" presName="node" presStyleLbl="vennNode1" presStyleIdx="3" presStyleCnt="8" custScaleX="117378">
        <dgm:presLayoutVars>
          <dgm:bulletEnabled val="1"/>
        </dgm:presLayoutVars>
      </dgm:prSet>
      <dgm:spPr/>
    </dgm:pt>
    <dgm:pt modelId="{75C67038-5D66-824B-9B5E-08CE22E28FC2}" type="pres">
      <dgm:prSet presAssocID="{58C167A0-665E-2840-BF23-88C25D5F172C}" presName="node" presStyleLbl="vennNode1" presStyleIdx="4" presStyleCnt="8" custScaleX="105599">
        <dgm:presLayoutVars>
          <dgm:bulletEnabled val="1"/>
        </dgm:presLayoutVars>
      </dgm:prSet>
      <dgm:spPr/>
    </dgm:pt>
    <dgm:pt modelId="{1498361B-D92F-D34F-9CEB-B7C9F1FFD304}" type="pres">
      <dgm:prSet presAssocID="{E2654254-0423-F04D-8E37-9252B671BBD5}" presName="node" presStyleLbl="vennNode1" presStyleIdx="5" presStyleCnt="8" custScaleX="97529">
        <dgm:presLayoutVars>
          <dgm:bulletEnabled val="1"/>
        </dgm:presLayoutVars>
      </dgm:prSet>
      <dgm:spPr/>
    </dgm:pt>
    <dgm:pt modelId="{083F1F3D-DAE1-0D4F-8F5D-38E5BC8CEF9D}" type="pres">
      <dgm:prSet presAssocID="{460FA2A5-D25A-1D45-B510-5A2174E7D4E7}" presName="node" presStyleLbl="vennNode1" presStyleIdx="6" presStyleCnt="8" custScaleX="111869">
        <dgm:presLayoutVars>
          <dgm:bulletEnabled val="1"/>
        </dgm:presLayoutVars>
      </dgm:prSet>
      <dgm:spPr/>
    </dgm:pt>
    <dgm:pt modelId="{C9B47FEA-9C8F-FC44-AA75-D846076B403D}" type="pres">
      <dgm:prSet presAssocID="{D4EBC934-344E-C141-8517-34136109B43B}" presName="node" presStyleLbl="vennNode1" presStyleIdx="7" presStyleCnt="8">
        <dgm:presLayoutVars>
          <dgm:bulletEnabled val="1"/>
        </dgm:presLayoutVars>
      </dgm:prSet>
      <dgm:spPr/>
    </dgm:pt>
  </dgm:ptLst>
  <dgm:cxnLst>
    <dgm:cxn modelId="{3B3E3202-9E6F-4167-AC84-E31C4611DE57}" type="presOf" srcId="{4278507B-E4FD-CD4B-90FD-0658DD2A1FEE}" destId="{890A9D48-AACD-5E44-A495-12081643E9C2}" srcOrd="0" destOrd="0" presId="urn:microsoft.com/office/officeart/2005/8/layout/radial3"/>
    <dgm:cxn modelId="{76CD0D10-87A0-314B-8DC5-987EE51F3FE2}" srcId="{74DC4D32-3535-4E4A-B752-9710D842C554}" destId="{D4EBC934-344E-C141-8517-34136109B43B}" srcOrd="6" destOrd="0" parTransId="{E2A35B8B-34A0-1949-A572-34EEEBCC2C45}" sibTransId="{C5967EF9-DBCB-BA42-AF90-0F8E5D7BDCC6}"/>
    <dgm:cxn modelId="{62898415-2650-6044-B87E-3CE31A5654FF}" srcId="{74DC4D32-3535-4E4A-B752-9710D842C554}" destId="{3EACA032-B4CD-8643-9845-29E5EBB0C46D}" srcOrd="2" destOrd="0" parTransId="{6FB96C79-62F7-134F-AAB8-269356899E31}" sibTransId="{DA946D99-5010-C947-AEB8-A92D01C3E56D}"/>
    <dgm:cxn modelId="{DCD7B523-B0AA-9848-AE3E-53C80FC9BFDA}" srcId="{74DC4D32-3535-4E4A-B752-9710D842C554}" destId="{460FA2A5-D25A-1D45-B510-5A2174E7D4E7}" srcOrd="5" destOrd="0" parTransId="{B33E3E6F-C90E-2548-8054-8567B2C766E0}" sibTransId="{1670F793-DF23-AB48-99D6-A0B13E35241E}"/>
    <dgm:cxn modelId="{F9044228-A950-45CE-B133-AE2EDE0B512E}" type="presOf" srcId="{E616CE8A-B1DC-CA40-860F-FC7CC8FF466C}" destId="{1C0E4485-D4B6-724B-B67C-AA66E8ECDE0B}" srcOrd="0" destOrd="0" presId="urn:microsoft.com/office/officeart/2005/8/layout/radial3"/>
    <dgm:cxn modelId="{D585FE42-4B6F-4F96-9CB5-1F5DE25E1174}" type="presOf" srcId="{74DC4D32-3535-4E4A-B752-9710D842C554}" destId="{BC01DB75-FF8F-6A4F-83B4-867B8C24A67F}" srcOrd="0" destOrd="0" presId="urn:microsoft.com/office/officeart/2005/8/layout/radial3"/>
    <dgm:cxn modelId="{FE44336C-5AB1-144A-859C-939A08DEB104}" srcId="{74DC4D32-3535-4E4A-B752-9710D842C554}" destId="{2B74C2C3-5E77-864F-A8A2-B1D7DB1C33A3}" srcOrd="0" destOrd="0" parTransId="{1FDBF114-4475-C145-9619-2F3EC87B4A9B}" sibTransId="{FF65E264-13BC-A84D-9F7F-852D72331C74}"/>
    <dgm:cxn modelId="{AA98FC74-C02D-49F1-8C6C-17987B261F62}" type="presOf" srcId="{3EACA032-B4CD-8643-9845-29E5EBB0C46D}" destId="{5CB0AED4-D79B-834B-8314-203DC61BB944}" srcOrd="0" destOrd="0" presId="urn:microsoft.com/office/officeart/2005/8/layout/radial3"/>
    <dgm:cxn modelId="{42AC2AA6-511D-4A2A-9686-EB1866101E25}" type="presOf" srcId="{E2654254-0423-F04D-8E37-9252B671BBD5}" destId="{1498361B-D92F-D34F-9CEB-B7C9F1FFD304}" srcOrd="0" destOrd="0" presId="urn:microsoft.com/office/officeart/2005/8/layout/radial3"/>
    <dgm:cxn modelId="{4CEF4BAC-4C04-9040-B7B7-A96F62427BBE}" srcId="{74DC4D32-3535-4E4A-B752-9710D842C554}" destId="{E616CE8A-B1DC-CA40-860F-FC7CC8FF466C}" srcOrd="1" destOrd="0" parTransId="{D466FE95-9BC8-D143-8B24-58D21EC2F816}" sibTransId="{AA860734-F4B0-D442-AE88-84600E87EE93}"/>
    <dgm:cxn modelId="{D923FAB1-10E8-844D-8A5F-26BF42A6EA03}" srcId="{74DC4D32-3535-4E4A-B752-9710D842C554}" destId="{E2654254-0423-F04D-8E37-9252B671BBD5}" srcOrd="4" destOrd="0" parTransId="{959AFD83-4877-0049-A805-CA8178C16B7F}" sibTransId="{D5AC9025-8F8D-1B44-8B76-3D4054FA0154}"/>
    <dgm:cxn modelId="{4F2E1FB9-D1DB-4857-96EB-164DEAE5A016}" type="presOf" srcId="{D4EBC934-344E-C141-8517-34136109B43B}" destId="{C9B47FEA-9C8F-FC44-AA75-D846076B403D}" srcOrd="0" destOrd="0" presId="urn:microsoft.com/office/officeart/2005/8/layout/radial3"/>
    <dgm:cxn modelId="{CAB3F0BE-427A-7E43-A350-4EC437CAEF16}" srcId="{74DC4D32-3535-4E4A-B752-9710D842C554}" destId="{58C167A0-665E-2840-BF23-88C25D5F172C}" srcOrd="3" destOrd="0" parTransId="{FEE26F80-CD5F-BA47-B338-7619A725D53D}" sibTransId="{A5C7E54D-0A18-CA48-BA65-4149153010DC}"/>
    <dgm:cxn modelId="{843F2CCC-5A40-4FC8-BCFA-87F3DCB780C9}" type="presOf" srcId="{2B74C2C3-5E77-864F-A8A2-B1D7DB1C33A3}" destId="{20C61EF2-C874-AF44-A488-5DCAC3C3DFB2}" srcOrd="0" destOrd="0" presId="urn:microsoft.com/office/officeart/2005/8/layout/radial3"/>
    <dgm:cxn modelId="{F28B07DB-25AC-4E13-ACD8-6DDF53FEFF78}" type="presOf" srcId="{58C167A0-665E-2840-BF23-88C25D5F172C}" destId="{75C67038-5D66-824B-9B5E-08CE22E28FC2}" srcOrd="0" destOrd="0" presId="urn:microsoft.com/office/officeart/2005/8/layout/radial3"/>
    <dgm:cxn modelId="{58B9A5DD-E976-46BB-897D-0BD4E4E439C0}" type="presOf" srcId="{460FA2A5-D25A-1D45-B510-5A2174E7D4E7}" destId="{083F1F3D-DAE1-0D4F-8F5D-38E5BC8CEF9D}" srcOrd="0" destOrd="0" presId="urn:microsoft.com/office/officeart/2005/8/layout/radial3"/>
    <dgm:cxn modelId="{E479C1E5-9862-344A-8173-55EFA4995A21}" srcId="{4278507B-E4FD-CD4B-90FD-0658DD2A1FEE}" destId="{74DC4D32-3535-4E4A-B752-9710D842C554}" srcOrd="0" destOrd="0" parTransId="{B5531DBC-A20E-B249-A768-5DC89EBE3138}" sibTransId="{810DC4C8-2CB8-084F-AD4C-A04FA0D175C8}"/>
    <dgm:cxn modelId="{6475C397-553F-432D-8EF1-BDFB4513D99A}" type="presParOf" srcId="{890A9D48-AACD-5E44-A495-12081643E9C2}" destId="{E8107313-908B-4E4C-8DA2-651500CDCDB3}" srcOrd="0" destOrd="0" presId="urn:microsoft.com/office/officeart/2005/8/layout/radial3"/>
    <dgm:cxn modelId="{5ABB12F9-E257-44D8-9C5A-1D2A29E94B19}" type="presParOf" srcId="{E8107313-908B-4E4C-8DA2-651500CDCDB3}" destId="{BC01DB75-FF8F-6A4F-83B4-867B8C24A67F}" srcOrd="0" destOrd="0" presId="urn:microsoft.com/office/officeart/2005/8/layout/radial3"/>
    <dgm:cxn modelId="{2CE8FD14-A0A1-4FD9-AB68-5CF164BEF6B2}" type="presParOf" srcId="{E8107313-908B-4E4C-8DA2-651500CDCDB3}" destId="{20C61EF2-C874-AF44-A488-5DCAC3C3DFB2}" srcOrd="1" destOrd="0" presId="urn:microsoft.com/office/officeart/2005/8/layout/radial3"/>
    <dgm:cxn modelId="{B1AACB43-6DDF-4348-B019-7B532A0D2E86}" type="presParOf" srcId="{E8107313-908B-4E4C-8DA2-651500CDCDB3}" destId="{1C0E4485-D4B6-724B-B67C-AA66E8ECDE0B}" srcOrd="2" destOrd="0" presId="urn:microsoft.com/office/officeart/2005/8/layout/radial3"/>
    <dgm:cxn modelId="{DA49A5C9-F26C-47EA-9A5C-80A8CF0E68F5}" type="presParOf" srcId="{E8107313-908B-4E4C-8DA2-651500CDCDB3}" destId="{5CB0AED4-D79B-834B-8314-203DC61BB944}" srcOrd="3" destOrd="0" presId="urn:microsoft.com/office/officeart/2005/8/layout/radial3"/>
    <dgm:cxn modelId="{18664814-1012-47EE-9AA6-CE5DAA108EFB}" type="presParOf" srcId="{E8107313-908B-4E4C-8DA2-651500CDCDB3}" destId="{75C67038-5D66-824B-9B5E-08CE22E28FC2}" srcOrd="4" destOrd="0" presId="urn:microsoft.com/office/officeart/2005/8/layout/radial3"/>
    <dgm:cxn modelId="{606FF5B1-29AD-46E7-9983-59CCF243845B}" type="presParOf" srcId="{E8107313-908B-4E4C-8DA2-651500CDCDB3}" destId="{1498361B-D92F-D34F-9CEB-B7C9F1FFD304}" srcOrd="5" destOrd="0" presId="urn:microsoft.com/office/officeart/2005/8/layout/radial3"/>
    <dgm:cxn modelId="{0F7A5DC0-404D-415C-86E9-97DF4DC75979}" type="presParOf" srcId="{E8107313-908B-4E4C-8DA2-651500CDCDB3}" destId="{083F1F3D-DAE1-0D4F-8F5D-38E5BC8CEF9D}" srcOrd="6" destOrd="0" presId="urn:microsoft.com/office/officeart/2005/8/layout/radial3"/>
    <dgm:cxn modelId="{3F53E313-1354-4A92-BF42-C9FB223C1854}" type="presParOf" srcId="{E8107313-908B-4E4C-8DA2-651500CDCDB3}" destId="{C9B47FEA-9C8F-FC44-AA75-D846076B403D}"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F2347D0-0D4E-4BFF-B8E1-C1235BE2F29F}"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82F55AEE-9E84-4119-9CFC-F770E5149B7F}">
      <dgm:prSet phldrT="[Text]"/>
      <dgm:spPr>
        <a:solidFill>
          <a:srgbClr val="772399"/>
        </a:solidFill>
        <a:ln>
          <a:solidFill>
            <a:srgbClr val="4C4845"/>
          </a:solidFill>
        </a:ln>
      </dgm:spPr>
      <dgm:t>
        <a:bodyPr/>
        <a:lstStyle/>
        <a:p>
          <a:r>
            <a:rPr lang="en-US" dirty="0">
              <a:solidFill>
                <a:srgbClr val="FFFFFF"/>
              </a:solidFill>
              <a:latin typeface="Calibri" panose="020F0502020204030204" pitchFamily="34" charset="0"/>
              <a:cs typeface="Calibri" panose="020F0502020204030204" pitchFamily="34" charset="0"/>
            </a:rPr>
            <a:t>Engagement</a:t>
          </a:r>
        </a:p>
      </dgm:t>
    </dgm:pt>
    <dgm:pt modelId="{F135D6E6-7D82-487D-BECC-95F6C51D81C9}" type="parTrans" cxnId="{5E5CDB60-B408-4DDA-8529-4505ACA79A4E}">
      <dgm:prSet/>
      <dgm:spPr/>
      <dgm:t>
        <a:bodyPr/>
        <a:lstStyle/>
        <a:p>
          <a:endParaRPr lang="en-US">
            <a:latin typeface="Calibri" panose="020F0502020204030204" pitchFamily="34" charset="0"/>
            <a:cs typeface="Calibri" panose="020F0502020204030204" pitchFamily="34" charset="0"/>
          </a:endParaRPr>
        </a:p>
      </dgm:t>
    </dgm:pt>
    <dgm:pt modelId="{F9FAB80D-F92E-42EC-8E82-657383B90397}" type="sibTrans" cxnId="{5E5CDB60-B408-4DDA-8529-4505ACA79A4E}">
      <dgm:prSet/>
      <dgm:spPr/>
      <dgm:t>
        <a:bodyPr/>
        <a:lstStyle/>
        <a:p>
          <a:endParaRPr lang="en-US">
            <a:latin typeface="Calibri" panose="020F0502020204030204" pitchFamily="34" charset="0"/>
            <a:cs typeface="Calibri" panose="020F0502020204030204" pitchFamily="34" charset="0"/>
          </a:endParaRPr>
        </a:p>
      </dgm:t>
    </dgm:pt>
    <dgm:pt modelId="{2E2D5081-507C-FA45-AC96-311E39779726}">
      <dgm:prSet phldrT="[Text]"/>
      <dgm:spPr>
        <a:solidFill>
          <a:srgbClr val="772399"/>
        </a:solidFill>
        <a:ln>
          <a:solidFill>
            <a:srgbClr val="4C4845"/>
          </a:solidFill>
        </a:ln>
      </dgm:spPr>
      <dgm:t>
        <a:bodyPr/>
        <a:lstStyle/>
        <a:p>
          <a:r>
            <a:rPr lang="en-US" dirty="0">
              <a:solidFill>
                <a:srgbClr val="FFFFFF"/>
              </a:solidFill>
              <a:latin typeface="Calibri" panose="020F0502020204030204" pitchFamily="34" charset="0"/>
              <a:cs typeface="Calibri" panose="020F0502020204030204" pitchFamily="34" charset="0"/>
            </a:rPr>
            <a:t>Orientation</a:t>
          </a:r>
        </a:p>
      </dgm:t>
    </dgm:pt>
    <dgm:pt modelId="{43F40AEA-B86C-BB48-B55D-D26C3DAFC9FA}" type="parTrans" cxnId="{7D99BE69-33C2-7241-80EB-C3D8D881B275}">
      <dgm:prSet/>
      <dgm:spPr/>
      <dgm:t>
        <a:bodyPr/>
        <a:lstStyle/>
        <a:p>
          <a:endParaRPr lang="en-US">
            <a:latin typeface="Calibri" panose="020F0502020204030204" pitchFamily="34" charset="0"/>
            <a:cs typeface="Calibri" panose="020F0502020204030204" pitchFamily="34" charset="0"/>
          </a:endParaRPr>
        </a:p>
      </dgm:t>
    </dgm:pt>
    <dgm:pt modelId="{831FE455-4498-2149-8A41-357CD5194CAF}" type="sibTrans" cxnId="{7D99BE69-33C2-7241-80EB-C3D8D881B275}">
      <dgm:prSet/>
      <dgm:spPr/>
      <dgm:t>
        <a:bodyPr/>
        <a:lstStyle/>
        <a:p>
          <a:endParaRPr lang="en-US">
            <a:latin typeface="Calibri" panose="020F0502020204030204" pitchFamily="34" charset="0"/>
            <a:cs typeface="Calibri" panose="020F0502020204030204" pitchFamily="34" charset="0"/>
          </a:endParaRPr>
        </a:p>
      </dgm:t>
    </dgm:pt>
    <dgm:pt modelId="{67A9100A-F18E-E344-9844-72AF683CA48F}">
      <dgm:prSet phldrT="[Text]" custT="1"/>
      <dgm:spPr/>
      <dgm:t>
        <a:bodyPr/>
        <a:lstStyle/>
        <a:p>
          <a:r>
            <a:rPr lang="en-US" sz="2400" dirty="0">
              <a:solidFill>
                <a:schemeClr val="tx1"/>
              </a:solidFill>
              <a:latin typeface="Calibri" panose="020F0502020204030204" pitchFamily="34" charset="0"/>
              <a:cs typeface="Calibri" panose="020F0502020204030204" pitchFamily="34" charset="0"/>
            </a:rPr>
            <a:t>Explain purpose of interview</a:t>
          </a:r>
        </a:p>
      </dgm:t>
    </dgm:pt>
    <dgm:pt modelId="{08F7D6DB-C79A-EE4A-B51D-12428493F5FE}" type="parTrans" cxnId="{18C6E2E9-1AFD-E449-AD55-9B000D94E6CC}">
      <dgm:prSet/>
      <dgm:spPr/>
      <dgm:t>
        <a:bodyPr/>
        <a:lstStyle/>
        <a:p>
          <a:endParaRPr lang="en-US">
            <a:latin typeface="Calibri" panose="020F0502020204030204" pitchFamily="34" charset="0"/>
            <a:cs typeface="Calibri" panose="020F0502020204030204" pitchFamily="34" charset="0"/>
          </a:endParaRPr>
        </a:p>
      </dgm:t>
    </dgm:pt>
    <dgm:pt modelId="{776D0B61-19D6-1741-842D-71135CD1C410}" type="sibTrans" cxnId="{18C6E2E9-1AFD-E449-AD55-9B000D94E6CC}">
      <dgm:prSet/>
      <dgm:spPr/>
      <dgm:t>
        <a:bodyPr/>
        <a:lstStyle/>
        <a:p>
          <a:endParaRPr lang="en-US">
            <a:latin typeface="Calibri" panose="020F0502020204030204" pitchFamily="34" charset="0"/>
            <a:cs typeface="Calibri" panose="020F0502020204030204" pitchFamily="34" charset="0"/>
          </a:endParaRPr>
        </a:p>
      </dgm:t>
    </dgm:pt>
    <dgm:pt modelId="{B777B3D4-BE8A-4348-B06B-45F1766840C1}">
      <dgm:prSet phldrT="[Text]" custT="1"/>
      <dgm:spPr/>
      <dgm:t>
        <a:bodyPr/>
        <a:lstStyle/>
        <a:p>
          <a:r>
            <a:rPr lang="en-US" sz="2400" dirty="0">
              <a:solidFill>
                <a:schemeClr val="tx1"/>
              </a:solidFill>
              <a:latin typeface="Calibri" panose="020F0502020204030204" pitchFamily="34" charset="0"/>
              <a:cs typeface="Calibri" panose="020F0502020204030204" pitchFamily="34" charset="0"/>
            </a:rPr>
            <a:t>Connecting with the child</a:t>
          </a:r>
        </a:p>
      </dgm:t>
    </dgm:pt>
    <dgm:pt modelId="{353D4A73-EBB3-924E-8F35-1926DCF7326E}" type="parTrans" cxnId="{C5A7A6BB-80E4-0A4C-A1B2-894A0583859A}">
      <dgm:prSet/>
      <dgm:spPr/>
      <dgm:t>
        <a:bodyPr/>
        <a:lstStyle/>
        <a:p>
          <a:endParaRPr lang="en-US">
            <a:latin typeface="Calibri" panose="020F0502020204030204" pitchFamily="34" charset="0"/>
            <a:cs typeface="Calibri" panose="020F0502020204030204" pitchFamily="34" charset="0"/>
          </a:endParaRPr>
        </a:p>
      </dgm:t>
    </dgm:pt>
    <dgm:pt modelId="{EEDEB06B-DA99-5F49-8636-67E2080C1575}" type="sibTrans" cxnId="{C5A7A6BB-80E4-0A4C-A1B2-894A0583859A}">
      <dgm:prSet/>
      <dgm:spPr/>
      <dgm:t>
        <a:bodyPr/>
        <a:lstStyle/>
        <a:p>
          <a:endParaRPr lang="en-US">
            <a:latin typeface="Calibri" panose="020F0502020204030204" pitchFamily="34" charset="0"/>
            <a:cs typeface="Calibri" panose="020F0502020204030204" pitchFamily="34" charset="0"/>
          </a:endParaRPr>
        </a:p>
      </dgm:t>
    </dgm:pt>
    <dgm:pt modelId="{A5BC738D-6944-C946-AA8D-34DE34A2931C}">
      <dgm:prSet phldrT="[Text]" custT="1"/>
      <dgm:spPr/>
      <dgm:t>
        <a:bodyPr/>
        <a:lstStyle/>
        <a:p>
          <a:r>
            <a:rPr lang="en-US" sz="2400" dirty="0">
              <a:solidFill>
                <a:schemeClr val="tx1"/>
              </a:solidFill>
              <a:latin typeface="Calibri" panose="020F0502020204030204" pitchFamily="34" charset="0"/>
              <a:cs typeface="Calibri" panose="020F0502020204030204" pitchFamily="34" charset="0"/>
            </a:rPr>
            <a:t>Can be playful</a:t>
          </a:r>
        </a:p>
      </dgm:t>
    </dgm:pt>
    <dgm:pt modelId="{990D3251-C204-6448-8DB2-C88D3B934C3F}" type="parTrans" cxnId="{A96C06EF-7D9E-4D4E-9731-572F91E408C5}">
      <dgm:prSet/>
      <dgm:spPr/>
      <dgm:t>
        <a:bodyPr/>
        <a:lstStyle/>
        <a:p>
          <a:endParaRPr lang="en-US">
            <a:latin typeface="Calibri" panose="020F0502020204030204" pitchFamily="34" charset="0"/>
            <a:cs typeface="Calibri" panose="020F0502020204030204" pitchFamily="34" charset="0"/>
          </a:endParaRPr>
        </a:p>
      </dgm:t>
    </dgm:pt>
    <dgm:pt modelId="{FDAD6BE8-4DB3-FE49-A32D-872EB8BF6C6D}" type="sibTrans" cxnId="{A96C06EF-7D9E-4D4E-9731-572F91E408C5}">
      <dgm:prSet/>
      <dgm:spPr/>
      <dgm:t>
        <a:bodyPr/>
        <a:lstStyle/>
        <a:p>
          <a:endParaRPr lang="en-US">
            <a:latin typeface="Calibri" panose="020F0502020204030204" pitchFamily="34" charset="0"/>
            <a:cs typeface="Calibri" panose="020F0502020204030204" pitchFamily="34" charset="0"/>
          </a:endParaRPr>
        </a:p>
      </dgm:t>
    </dgm:pt>
    <dgm:pt modelId="{6F6B3B23-F3C7-C24A-84A7-78BB8A2D6121}">
      <dgm:prSet phldrT="[Text]" custT="1"/>
      <dgm:spPr/>
      <dgm:t>
        <a:bodyPr/>
        <a:lstStyle/>
        <a:p>
          <a:r>
            <a:rPr lang="en-US" sz="2400" dirty="0">
              <a:solidFill>
                <a:schemeClr val="tx1"/>
              </a:solidFill>
              <a:latin typeface="Calibri" panose="020F0502020204030204" pitchFamily="34" charset="0"/>
              <a:cs typeface="Calibri" panose="020F0502020204030204" pitchFamily="34" charset="0"/>
            </a:rPr>
            <a:t>Tolerant of child ways of being</a:t>
          </a:r>
        </a:p>
      </dgm:t>
    </dgm:pt>
    <dgm:pt modelId="{33C26205-F752-B146-897F-1FEBEC9D2E08}" type="parTrans" cxnId="{0E5D0C6B-ECF4-5540-B9D2-5E65DBDC8127}">
      <dgm:prSet/>
      <dgm:spPr/>
      <dgm:t>
        <a:bodyPr/>
        <a:lstStyle/>
        <a:p>
          <a:endParaRPr lang="en-US">
            <a:latin typeface="Calibri" panose="020F0502020204030204" pitchFamily="34" charset="0"/>
            <a:cs typeface="Calibri" panose="020F0502020204030204" pitchFamily="34" charset="0"/>
          </a:endParaRPr>
        </a:p>
      </dgm:t>
    </dgm:pt>
    <dgm:pt modelId="{299FD9C1-D6E2-FB44-8082-392E3BF1D006}" type="sibTrans" cxnId="{0E5D0C6B-ECF4-5540-B9D2-5E65DBDC8127}">
      <dgm:prSet/>
      <dgm:spPr/>
      <dgm:t>
        <a:bodyPr/>
        <a:lstStyle/>
        <a:p>
          <a:endParaRPr lang="en-US">
            <a:latin typeface="Calibri" panose="020F0502020204030204" pitchFamily="34" charset="0"/>
            <a:cs typeface="Calibri" panose="020F0502020204030204" pitchFamily="34" charset="0"/>
          </a:endParaRPr>
        </a:p>
      </dgm:t>
    </dgm:pt>
    <dgm:pt modelId="{3CF2963F-563C-4544-AE4D-E603FABC9569}">
      <dgm:prSet phldrT="[Text]" custT="1"/>
      <dgm:spPr/>
      <dgm:t>
        <a:bodyPr/>
        <a:lstStyle/>
        <a:p>
          <a:r>
            <a:rPr lang="en-US" sz="2400" dirty="0">
              <a:solidFill>
                <a:schemeClr val="tx1"/>
              </a:solidFill>
              <a:latin typeface="Calibri" panose="020F0502020204030204" pitchFamily="34" charset="0"/>
              <a:cs typeface="Calibri" panose="020F0502020204030204" pitchFamily="34" charset="0"/>
            </a:rPr>
            <a:t>What next steps will occur?</a:t>
          </a:r>
        </a:p>
      </dgm:t>
    </dgm:pt>
    <dgm:pt modelId="{EE2D4F14-7E23-4E01-803E-3580173088D9}">
      <dgm:prSet phldrT="[Text]"/>
      <dgm:spPr>
        <a:solidFill>
          <a:srgbClr val="772399"/>
        </a:solidFill>
        <a:ln>
          <a:solidFill>
            <a:srgbClr val="4C4845"/>
          </a:solidFill>
        </a:ln>
      </dgm:spPr>
      <dgm:t>
        <a:bodyPr/>
        <a:lstStyle/>
        <a:p>
          <a:r>
            <a:rPr lang="en-US" dirty="0">
              <a:solidFill>
                <a:schemeClr val="bg1"/>
              </a:solidFill>
              <a:latin typeface="Calibri" panose="020F0502020204030204" pitchFamily="34" charset="0"/>
              <a:cs typeface="Calibri" panose="020F0502020204030204" pitchFamily="34" charset="0"/>
            </a:rPr>
            <a:t>Wrap Up</a:t>
          </a:r>
        </a:p>
      </dgm:t>
    </dgm:pt>
    <dgm:pt modelId="{1405892B-398C-4795-AEF3-2D54F982B867}" type="sibTrans" cxnId="{F8B33B18-FDCE-41CA-8A65-BC312EFCC5FC}">
      <dgm:prSet/>
      <dgm:spPr/>
      <dgm:t>
        <a:bodyPr/>
        <a:lstStyle/>
        <a:p>
          <a:endParaRPr lang="en-US">
            <a:latin typeface="Calibri" panose="020F0502020204030204" pitchFamily="34" charset="0"/>
            <a:cs typeface="Calibri" panose="020F0502020204030204" pitchFamily="34" charset="0"/>
          </a:endParaRPr>
        </a:p>
      </dgm:t>
    </dgm:pt>
    <dgm:pt modelId="{02AC992E-0558-4A9A-80EF-094F3BE78138}" type="parTrans" cxnId="{F8B33B18-FDCE-41CA-8A65-BC312EFCC5FC}">
      <dgm:prSet/>
      <dgm:spPr/>
      <dgm:t>
        <a:bodyPr/>
        <a:lstStyle/>
        <a:p>
          <a:endParaRPr lang="en-US">
            <a:latin typeface="Calibri" panose="020F0502020204030204" pitchFamily="34" charset="0"/>
            <a:cs typeface="Calibri" panose="020F0502020204030204" pitchFamily="34" charset="0"/>
          </a:endParaRPr>
        </a:p>
      </dgm:t>
    </dgm:pt>
    <dgm:pt modelId="{66E2E78E-3873-4247-B4A3-A3BC89E08C03}" type="sibTrans" cxnId="{F64EAF28-4842-4E16-B8AD-CDC0F124E928}">
      <dgm:prSet/>
      <dgm:spPr/>
      <dgm:t>
        <a:bodyPr/>
        <a:lstStyle/>
        <a:p>
          <a:endParaRPr lang="en-US">
            <a:latin typeface="Calibri" panose="020F0502020204030204" pitchFamily="34" charset="0"/>
            <a:cs typeface="Calibri" panose="020F0502020204030204" pitchFamily="34" charset="0"/>
          </a:endParaRPr>
        </a:p>
      </dgm:t>
    </dgm:pt>
    <dgm:pt modelId="{EC6E6A70-EBCC-4BF4-A1F4-778465FA42D8}" type="parTrans" cxnId="{F64EAF28-4842-4E16-B8AD-CDC0F124E928}">
      <dgm:prSet/>
      <dgm:spPr/>
      <dgm:t>
        <a:bodyPr/>
        <a:lstStyle/>
        <a:p>
          <a:endParaRPr lang="en-US">
            <a:latin typeface="Calibri" panose="020F0502020204030204" pitchFamily="34" charset="0"/>
            <a:cs typeface="Calibri" panose="020F0502020204030204" pitchFamily="34" charset="0"/>
          </a:endParaRPr>
        </a:p>
      </dgm:t>
    </dgm:pt>
    <dgm:pt modelId="{710B4C67-DD20-3744-9E37-FB00CAA6C298}">
      <dgm:prSet custT="1"/>
      <dgm:spPr/>
      <dgm:t>
        <a:bodyPr/>
        <a:lstStyle/>
        <a:p>
          <a:r>
            <a:rPr lang="en-US" sz="2400" dirty="0">
              <a:solidFill>
                <a:schemeClr val="tx1"/>
              </a:solidFill>
              <a:latin typeface="Calibri" panose="020F0502020204030204" pitchFamily="34" charset="0"/>
              <a:cs typeface="Calibri" panose="020F0502020204030204" pitchFamily="34" charset="0"/>
            </a:rPr>
            <a:t>What are the worries?</a:t>
          </a:r>
        </a:p>
      </dgm:t>
    </dgm:pt>
    <dgm:pt modelId="{989BB04A-B862-4A93-937E-F210A0ED6992}">
      <dgm:prSet phldrT="[Text]" custT="1"/>
      <dgm:spPr/>
      <dgm:t>
        <a:bodyPr/>
        <a:lstStyle/>
        <a:p>
          <a:r>
            <a:rPr lang="en-US" sz="2400" dirty="0">
              <a:solidFill>
                <a:schemeClr val="tx1"/>
              </a:solidFill>
              <a:latin typeface="Calibri" panose="020F0502020204030204" pitchFamily="34" charset="0"/>
              <a:cs typeface="Calibri" panose="020F0502020204030204" pitchFamily="34" charset="0"/>
            </a:rPr>
            <a:t>What is going well?</a:t>
          </a:r>
        </a:p>
      </dgm:t>
    </dgm:pt>
    <dgm:pt modelId="{C7DBABD6-78A7-4F4A-80AF-C763FDF610C3}">
      <dgm:prSet phldrT="[Text]"/>
      <dgm:spPr>
        <a:solidFill>
          <a:srgbClr val="772399"/>
        </a:solidFill>
        <a:ln>
          <a:solidFill>
            <a:srgbClr val="4C4845"/>
          </a:solidFill>
        </a:ln>
      </dgm:spPr>
      <dgm:t>
        <a:bodyPr/>
        <a:lstStyle/>
        <a:p>
          <a:r>
            <a:rPr lang="en-US" dirty="0">
              <a:solidFill>
                <a:srgbClr val="FFFFFF"/>
              </a:solidFill>
              <a:latin typeface="Calibri" panose="020F0502020204030204" pitchFamily="34" charset="0"/>
              <a:cs typeface="Calibri" panose="020F0502020204030204" pitchFamily="34" charset="0"/>
            </a:rPr>
            <a:t>Information Exchange</a:t>
          </a:r>
        </a:p>
      </dgm:t>
    </dgm:pt>
    <dgm:pt modelId="{AB4CF42F-B86D-4F5B-B026-F0D723854DDA}" type="sibTrans" cxnId="{29F03443-44F1-4CE9-9D75-8DC78CF2D162}">
      <dgm:prSet/>
      <dgm:spPr/>
      <dgm:t>
        <a:bodyPr/>
        <a:lstStyle/>
        <a:p>
          <a:endParaRPr lang="en-US">
            <a:latin typeface="Calibri" panose="020F0502020204030204" pitchFamily="34" charset="0"/>
            <a:cs typeface="Calibri" panose="020F0502020204030204" pitchFamily="34" charset="0"/>
          </a:endParaRPr>
        </a:p>
      </dgm:t>
    </dgm:pt>
    <dgm:pt modelId="{E65B728D-CA6F-4117-8360-327B2B01D6C4}" type="parTrans" cxnId="{29F03443-44F1-4CE9-9D75-8DC78CF2D162}">
      <dgm:prSet/>
      <dgm:spPr/>
      <dgm:t>
        <a:bodyPr/>
        <a:lstStyle/>
        <a:p>
          <a:endParaRPr lang="en-US">
            <a:latin typeface="Calibri" panose="020F0502020204030204" pitchFamily="34" charset="0"/>
            <a:cs typeface="Calibri" panose="020F0502020204030204" pitchFamily="34" charset="0"/>
          </a:endParaRPr>
        </a:p>
      </dgm:t>
    </dgm:pt>
    <dgm:pt modelId="{6F87F86E-9E62-194C-9134-3858E67A997A}" type="sibTrans" cxnId="{1A149735-D326-3242-BFA7-1A4AC59C0F54}">
      <dgm:prSet/>
      <dgm:spPr/>
      <dgm:t>
        <a:bodyPr/>
        <a:lstStyle/>
        <a:p>
          <a:endParaRPr lang="en-US">
            <a:latin typeface="Calibri" panose="020F0502020204030204" pitchFamily="34" charset="0"/>
            <a:cs typeface="Calibri" panose="020F0502020204030204" pitchFamily="34" charset="0"/>
          </a:endParaRPr>
        </a:p>
      </dgm:t>
    </dgm:pt>
    <dgm:pt modelId="{C23935C7-1B41-5542-994E-2DC502716C5C}" type="parTrans" cxnId="{1A149735-D326-3242-BFA7-1A4AC59C0F54}">
      <dgm:prSet/>
      <dgm:spPr/>
      <dgm:t>
        <a:bodyPr/>
        <a:lstStyle/>
        <a:p>
          <a:endParaRPr lang="en-US">
            <a:latin typeface="Calibri" panose="020F0502020204030204" pitchFamily="34" charset="0"/>
            <a:cs typeface="Calibri" panose="020F0502020204030204" pitchFamily="34" charset="0"/>
          </a:endParaRPr>
        </a:p>
      </dgm:t>
    </dgm:pt>
    <dgm:pt modelId="{F57D8C3B-EAFB-4220-AEF1-CE673DC9E09F}" type="sibTrans" cxnId="{11613838-E075-41EF-9D24-D3B6C8C06C69}">
      <dgm:prSet/>
      <dgm:spPr/>
      <dgm:t>
        <a:bodyPr/>
        <a:lstStyle/>
        <a:p>
          <a:endParaRPr lang="en-US">
            <a:latin typeface="Calibri" panose="020F0502020204030204" pitchFamily="34" charset="0"/>
            <a:cs typeface="Calibri" panose="020F0502020204030204" pitchFamily="34" charset="0"/>
          </a:endParaRPr>
        </a:p>
      </dgm:t>
    </dgm:pt>
    <dgm:pt modelId="{129355D1-B04B-428A-8316-AACA7B507F93}" type="parTrans" cxnId="{11613838-E075-41EF-9D24-D3B6C8C06C69}">
      <dgm:prSet/>
      <dgm:spPr/>
      <dgm:t>
        <a:bodyPr/>
        <a:lstStyle/>
        <a:p>
          <a:endParaRPr lang="en-US">
            <a:latin typeface="Calibri" panose="020F0502020204030204" pitchFamily="34" charset="0"/>
            <a:cs typeface="Calibri" panose="020F0502020204030204" pitchFamily="34" charset="0"/>
          </a:endParaRPr>
        </a:p>
      </dgm:t>
    </dgm:pt>
    <dgm:pt modelId="{B4CF68BD-9578-4743-9CA5-C32A6C081950}">
      <dgm:prSet phldrT="[Text]" custT="1"/>
      <dgm:spPr/>
      <dgm:t>
        <a:bodyPr/>
        <a:lstStyle/>
        <a:p>
          <a:endParaRPr lang="en-US" sz="2400" dirty="0">
            <a:solidFill>
              <a:schemeClr val="tx1"/>
            </a:solidFill>
            <a:latin typeface="Calibri" panose="020F0502020204030204" pitchFamily="34" charset="0"/>
            <a:cs typeface="Calibri" panose="020F0502020204030204" pitchFamily="34" charset="0"/>
          </a:endParaRPr>
        </a:p>
      </dgm:t>
    </dgm:pt>
    <dgm:pt modelId="{8598F9D0-17CE-4276-8DDE-DB32A2CF8D86}" type="parTrans" cxnId="{D3EF3783-9C23-4E60-95D4-E440733203DA}">
      <dgm:prSet/>
      <dgm:spPr/>
      <dgm:t>
        <a:bodyPr/>
        <a:lstStyle/>
        <a:p>
          <a:endParaRPr lang="en-US">
            <a:latin typeface="Calibri" panose="020F0502020204030204" pitchFamily="34" charset="0"/>
            <a:cs typeface="Calibri" panose="020F0502020204030204" pitchFamily="34" charset="0"/>
          </a:endParaRPr>
        </a:p>
      </dgm:t>
    </dgm:pt>
    <dgm:pt modelId="{276807F9-3AB7-4D0E-9F23-E996BC77AF14}" type="sibTrans" cxnId="{D3EF3783-9C23-4E60-95D4-E440733203DA}">
      <dgm:prSet/>
      <dgm:spPr/>
      <dgm:t>
        <a:bodyPr/>
        <a:lstStyle/>
        <a:p>
          <a:endParaRPr lang="en-US">
            <a:latin typeface="Calibri" panose="020F0502020204030204" pitchFamily="34" charset="0"/>
            <a:cs typeface="Calibri" panose="020F0502020204030204" pitchFamily="34" charset="0"/>
          </a:endParaRPr>
        </a:p>
      </dgm:t>
    </dgm:pt>
    <dgm:pt modelId="{09951E9A-5346-4E86-9F73-F2B6A3926A95}">
      <dgm:prSet phldrT="[Text]" custT="1"/>
      <dgm:spPr/>
      <dgm:t>
        <a:bodyPr/>
        <a:lstStyle/>
        <a:p>
          <a:endParaRPr lang="en-US" sz="2400" dirty="0">
            <a:solidFill>
              <a:schemeClr val="tx1"/>
            </a:solidFill>
            <a:latin typeface="Calibri" panose="020F0502020204030204" pitchFamily="34" charset="0"/>
            <a:cs typeface="Calibri" panose="020F0502020204030204" pitchFamily="34" charset="0"/>
          </a:endParaRPr>
        </a:p>
      </dgm:t>
    </dgm:pt>
    <dgm:pt modelId="{5A8D5744-19E5-493C-8540-3251B48C5257}" type="parTrans" cxnId="{B65F3871-77A4-4F49-8D13-9E8894CC0C42}">
      <dgm:prSet/>
      <dgm:spPr/>
      <dgm:t>
        <a:bodyPr/>
        <a:lstStyle/>
        <a:p>
          <a:endParaRPr lang="en-US">
            <a:latin typeface="Calibri" panose="020F0502020204030204" pitchFamily="34" charset="0"/>
            <a:cs typeface="Calibri" panose="020F0502020204030204" pitchFamily="34" charset="0"/>
          </a:endParaRPr>
        </a:p>
      </dgm:t>
    </dgm:pt>
    <dgm:pt modelId="{7FC917B3-BF49-45AB-89F1-4673E39BDC87}" type="sibTrans" cxnId="{B65F3871-77A4-4F49-8D13-9E8894CC0C42}">
      <dgm:prSet/>
      <dgm:spPr/>
      <dgm:t>
        <a:bodyPr/>
        <a:lstStyle/>
        <a:p>
          <a:endParaRPr lang="en-US">
            <a:latin typeface="Calibri" panose="020F0502020204030204" pitchFamily="34" charset="0"/>
            <a:cs typeface="Calibri" panose="020F0502020204030204" pitchFamily="34" charset="0"/>
          </a:endParaRPr>
        </a:p>
      </dgm:t>
    </dgm:pt>
    <dgm:pt modelId="{30A01539-8533-4248-8EBB-B67B1C0C7622}">
      <dgm:prSet phldrT="[Text]" custT="1"/>
      <dgm:spPr/>
      <dgm:t>
        <a:bodyPr/>
        <a:lstStyle/>
        <a:p>
          <a:endParaRPr lang="en-US" sz="2400" dirty="0">
            <a:solidFill>
              <a:schemeClr val="tx1"/>
            </a:solidFill>
            <a:latin typeface="Calibri" panose="020F0502020204030204" pitchFamily="34" charset="0"/>
            <a:cs typeface="Calibri" panose="020F0502020204030204" pitchFamily="34" charset="0"/>
          </a:endParaRPr>
        </a:p>
      </dgm:t>
    </dgm:pt>
    <dgm:pt modelId="{C2541639-BF4E-4CAB-87DC-1C5593703577}" type="parTrans" cxnId="{51E39EE2-861B-4801-9C6D-26237F6C1C5B}">
      <dgm:prSet/>
      <dgm:spPr/>
      <dgm:t>
        <a:bodyPr/>
        <a:lstStyle/>
        <a:p>
          <a:endParaRPr lang="en-US">
            <a:latin typeface="Calibri" panose="020F0502020204030204" pitchFamily="34" charset="0"/>
            <a:cs typeface="Calibri" panose="020F0502020204030204" pitchFamily="34" charset="0"/>
          </a:endParaRPr>
        </a:p>
      </dgm:t>
    </dgm:pt>
    <dgm:pt modelId="{93765279-463B-4AB3-9355-BC8A94BBB308}" type="sibTrans" cxnId="{51E39EE2-861B-4801-9C6D-26237F6C1C5B}">
      <dgm:prSet/>
      <dgm:spPr/>
      <dgm:t>
        <a:bodyPr/>
        <a:lstStyle/>
        <a:p>
          <a:endParaRPr lang="en-US">
            <a:latin typeface="Calibri" panose="020F0502020204030204" pitchFamily="34" charset="0"/>
            <a:cs typeface="Calibri" panose="020F0502020204030204" pitchFamily="34" charset="0"/>
          </a:endParaRPr>
        </a:p>
      </dgm:t>
    </dgm:pt>
    <dgm:pt modelId="{4E1D7336-9383-DB40-B7A1-0751ABD32C30}" type="pres">
      <dgm:prSet presAssocID="{4F2347D0-0D4E-4BFF-B8E1-C1235BE2F29F}" presName="Name0" presStyleCnt="0">
        <dgm:presLayoutVars>
          <dgm:dir/>
          <dgm:animLvl val="lvl"/>
          <dgm:resizeHandles val="exact"/>
        </dgm:presLayoutVars>
      </dgm:prSet>
      <dgm:spPr/>
    </dgm:pt>
    <dgm:pt modelId="{07D219F8-8EFA-2A4C-AFF5-9881F2574D69}" type="pres">
      <dgm:prSet presAssocID="{2E2D5081-507C-FA45-AC96-311E39779726}" presName="composite" presStyleCnt="0"/>
      <dgm:spPr/>
    </dgm:pt>
    <dgm:pt modelId="{4AFC81CD-F098-3F41-B283-2562F81F7672}" type="pres">
      <dgm:prSet presAssocID="{2E2D5081-507C-FA45-AC96-311E39779726}" presName="parTx" presStyleLbl="node1" presStyleIdx="0" presStyleCnt="4">
        <dgm:presLayoutVars>
          <dgm:chMax val="0"/>
          <dgm:chPref val="0"/>
          <dgm:bulletEnabled val="1"/>
        </dgm:presLayoutVars>
      </dgm:prSet>
      <dgm:spPr/>
    </dgm:pt>
    <dgm:pt modelId="{ED32C9F0-0DC7-DC46-933F-A7AB1E1840C4}" type="pres">
      <dgm:prSet presAssocID="{2E2D5081-507C-FA45-AC96-311E39779726}" presName="desTx" presStyleLbl="revTx" presStyleIdx="0" presStyleCnt="4">
        <dgm:presLayoutVars>
          <dgm:bulletEnabled val="1"/>
        </dgm:presLayoutVars>
      </dgm:prSet>
      <dgm:spPr/>
    </dgm:pt>
    <dgm:pt modelId="{AF218B14-67E2-1947-9291-5457239389DC}" type="pres">
      <dgm:prSet presAssocID="{831FE455-4498-2149-8A41-357CD5194CAF}" presName="space" presStyleCnt="0"/>
      <dgm:spPr/>
    </dgm:pt>
    <dgm:pt modelId="{13493179-C9A6-2042-A37D-815CE828BEE7}" type="pres">
      <dgm:prSet presAssocID="{82F55AEE-9E84-4119-9CFC-F770E5149B7F}" presName="composite" presStyleCnt="0"/>
      <dgm:spPr/>
    </dgm:pt>
    <dgm:pt modelId="{C7065EB3-FB37-7E4C-BD13-585F6A6DBEC9}" type="pres">
      <dgm:prSet presAssocID="{82F55AEE-9E84-4119-9CFC-F770E5149B7F}" presName="parTx" presStyleLbl="node1" presStyleIdx="1" presStyleCnt="4">
        <dgm:presLayoutVars>
          <dgm:chMax val="0"/>
          <dgm:chPref val="0"/>
          <dgm:bulletEnabled val="1"/>
        </dgm:presLayoutVars>
      </dgm:prSet>
      <dgm:spPr/>
    </dgm:pt>
    <dgm:pt modelId="{E01C29E7-0154-0B43-B8A2-E522A5A794EA}" type="pres">
      <dgm:prSet presAssocID="{82F55AEE-9E84-4119-9CFC-F770E5149B7F}" presName="desTx" presStyleLbl="revTx" presStyleIdx="1" presStyleCnt="4">
        <dgm:presLayoutVars>
          <dgm:bulletEnabled val="1"/>
        </dgm:presLayoutVars>
      </dgm:prSet>
      <dgm:spPr/>
    </dgm:pt>
    <dgm:pt modelId="{552A50DC-85BB-A148-B652-F90FD7B31501}" type="pres">
      <dgm:prSet presAssocID="{F9FAB80D-F92E-42EC-8E82-657383B90397}" presName="space" presStyleCnt="0"/>
      <dgm:spPr/>
    </dgm:pt>
    <dgm:pt modelId="{E2E1B189-4D9F-764A-92B6-50A0952F29F3}" type="pres">
      <dgm:prSet presAssocID="{C7DBABD6-78A7-4F4A-80AF-C763FDF610C3}" presName="composite" presStyleCnt="0"/>
      <dgm:spPr/>
    </dgm:pt>
    <dgm:pt modelId="{5EF88EA5-EF2D-4449-833C-D3F90C6E17B3}" type="pres">
      <dgm:prSet presAssocID="{C7DBABD6-78A7-4F4A-80AF-C763FDF610C3}" presName="parTx" presStyleLbl="node1" presStyleIdx="2" presStyleCnt="4">
        <dgm:presLayoutVars>
          <dgm:chMax val="0"/>
          <dgm:chPref val="0"/>
          <dgm:bulletEnabled val="1"/>
        </dgm:presLayoutVars>
      </dgm:prSet>
      <dgm:spPr/>
    </dgm:pt>
    <dgm:pt modelId="{17A686B3-5D64-DF46-9C89-21BA86115C65}" type="pres">
      <dgm:prSet presAssocID="{C7DBABD6-78A7-4F4A-80AF-C763FDF610C3}" presName="desTx" presStyleLbl="revTx" presStyleIdx="2" presStyleCnt="4">
        <dgm:presLayoutVars>
          <dgm:bulletEnabled val="1"/>
        </dgm:presLayoutVars>
      </dgm:prSet>
      <dgm:spPr/>
    </dgm:pt>
    <dgm:pt modelId="{D81565E1-15F2-3D44-925D-B9F164563C65}" type="pres">
      <dgm:prSet presAssocID="{AB4CF42F-B86D-4F5B-B026-F0D723854DDA}" presName="space" presStyleCnt="0"/>
      <dgm:spPr/>
    </dgm:pt>
    <dgm:pt modelId="{A165EE58-207B-D449-8D13-16C11A13AAC6}" type="pres">
      <dgm:prSet presAssocID="{EE2D4F14-7E23-4E01-803E-3580173088D9}" presName="composite" presStyleCnt="0"/>
      <dgm:spPr/>
    </dgm:pt>
    <dgm:pt modelId="{DC8A6601-AD2E-D748-9DE7-F590249E6512}" type="pres">
      <dgm:prSet presAssocID="{EE2D4F14-7E23-4E01-803E-3580173088D9}" presName="parTx" presStyleLbl="node1" presStyleIdx="3" presStyleCnt="4">
        <dgm:presLayoutVars>
          <dgm:chMax val="0"/>
          <dgm:chPref val="0"/>
          <dgm:bulletEnabled val="1"/>
        </dgm:presLayoutVars>
      </dgm:prSet>
      <dgm:spPr/>
    </dgm:pt>
    <dgm:pt modelId="{899BBEDE-22C2-0A48-B151-1A8D2AC12667}" type="pres">
      <dgm:prSet presAssocID="{EE2D4F14-7E23-4E01-803E-3580173088D9}" presName="desTx" presStyleLbl="revTx" presStyleIdx="3" presStyleCnt="4">
        <dgm:presLayoutVars>
          <dgm:bulletEnabled val="1"/>
        </dgm:presLayoutVars>
      </dgm:prSet>
      <dgm:spPr/>
    </dgm:pt>
  </dgm:ptLst>
  <dgm:cxnLst>
    <dgm:cxn modelId="{46FA1000-871C-41BF-ADCD-82F611E71A47}" type="presOf" srcId="{989BB04A-B862-4A93-937E-F210A0ED6992}" destId="{17A686B3-5D64-DF46-9C89-21BA86115C65}" srcOrd="0" destOrd="0" presId="urn:microsoft.com/office/officeart/2005/8/layout/chevron1"/>
    <dgm:cxn modelId="{F8B33B18-FDCE-41CA-8A65-BC312EFCC5FC}" srcId="{4F2347D0-0D4E-4BFF-B8E1-C1235BE2F29F}" destId="{EE2D4F14-7E23-4E01-803E-3580173088D9}" srcOrd="3" destOrd="0" parTransId="{02AC992E-0558-4A9A-80EF-094F3BE78138}" sibTransId="{1405892B-398C-4795-AEF3-2D54F982B867}"/>
    <dgm:cxn modelId="{F64EAF28-4842-4E16-B8AD-CDC0F124E928}" srcId="{EE2D4F14-7E23-4E01-803E-3580173088D9}" destId="{3CF2963F-563C-4544-AE4D-E603FABC9569}" srcOrd="0" destOrd="0" parTransId="{EC6E6A70-EBCC-4BF4-A1F4-778465FA42D8}" sibTransId="{66E2E78E-3873-4247-B4A3-A3BC89E08C03}"/>
    <dgm:cxn modelId="{1A149735-D326-3242-BFA7-1A4AC59C0F54}" srcId="{C7DBABD6-78A7-4F4A-80AF-C763FDF610C3}" destId="{710B4C67-DD20-3744-9E37-FB00CAA6C298}" srcOrd="2" destOrd="0" parTransId="{C23935C7-1B41-5542-994E-2DC502716C5C}" sibTransId="{6F87F86E-9E62-194C-9134-3858E67A997A}"/>
    <dgm:cxn modelId="{11613838-E075-41EF-9D24-D3B6C8C06C69}" srcId="{C7DBABD6-78A7-4F4A-80AF-C763FDF610C3}" destId="{989BB04A-B862-4A93-937E-F210A0ED6992}" srcOrd="0" destOrd="0" parTransId="{129355D1-B04B-428A-8316-AACA7B507F93}" sibTransId="{F57D8C3B-EAFB-4220-AEF1-CE673DC9E09F}"/>
    <dgm:cxn modelId="{BC2CDC38-F664-41BC-B478-0B8306A6422A}" type="presOf" srcId="{2E2D5081-507C-FA45-AC96-311E39779726}" destId="{4AFC81CD-F098-3F41-B283-2562F81F7672}" srcOrd="0" destOrd="0" presId="urn:microsoft.com/office/officeart/2005/8/layout/chevron1"/>
    <dgm:cxn modelId="{02573239-2CD9-4AB0-9DB1-B48E0FCFB441}" type="presOf" srcId="{B777B3D4-BE8A-4348-B06B-45F1766840C1}" destId="{E01C29E7-0154-0B43-B8A2-E522A5A794EA}" srcOrd="0" destOrd="0" presId="urn:microsoft.com/office/officeart/2005/8/layout/chevron1"/>
    <dgm:cxn modelId="{A1AF485E-D140-469C-99BE-28FEE1BB2ED0}" type="presOf" srcId="{3CF2963F-563C-4544-AE4D-E603FABC9569}" destId="{899BBEDE-22C2-0A48-B151-1A8D2AC12667}" srcOrd="0" destOrd="0" presId="urn:microsoft.com/office/officeart/2005/8/layout/chevron1"/>
    <dgm:cxn modelId="{5E5CDB60-B408-4DDA-8529-4505ACA79A4E}" srcId="{4F2347D0-0D4E-4BFF-B8E1-C1235BE2F29F}" destId="{82F55AEE-9E84-4119-9CFC-F770E5149B7F}" srcOrd="1" destOrd="0" parTransId="{F135D6E6-7D82-487D-BECC-95F6C51D81C9}" sibTransId="{F9FAB80D-F92E-42EC-8E82-657383B90397}"/>
    <dgm:cxn modelId="{29F03443-44F1-4CE9-9D75-8DC78CF2D162}" srcId="{4F2347D0-0D4E-4BFF-B8E1-C1235BE2F29F}" destId="{C7DBABD6-78A7-4F4A-80AF-C763FDF610C3}" srcOrd="2" destOrd="0" parTransId="{E65B728D-CA6F-4117-8360-327B2B01D6C4}" sibTransId="{AB4CF42F-B86D-4F5B-B026-F0D723854DDA}"/>
    <dgm:cxn modelId="{C1AD9244-F2D7-4677-95D6-42A8746E44E1}" type="presOf" srcId="{82F55AEE-9E84-4119-9CFC-F770E5149B7F}" destId="{C7065EB3-FB37-7E4C-BD13-585F6A6DBEC9}" srcOrd="0" destOrd="0" presId="urn:microsoft.com/office/officeart/2005/8/layout/chevron1"/>
    <dgm:cxn modelId="{7D99BE69-33C2-7241-80EB-C3D8D881B275}" srcId="{4F2347D0-0D4E-4BFF-B8E1-C1235BE2F29F}" destId="{2E2D5081-507C-FA45-AC96-311E39779726}" srcOrd="0" destOrd="0" parTransId="{43F40AEA-B86C-BB48-B55D-D26C3DAFC9FA}" sibTransId="{831FE455-4498-2149-8A41-357CD5194CAF}"/>
    <dgm:cxn modelId="{0E5D0C6B-ECF4-5540-B9D2-5E65DBDC8127}" srcId="{82F55AEE-9E84-4119-9CFC-F770E5149B7F}" destId="{6F6B3B23-F3C7-C24A-84A7-78BB8A2D6121}" srcOrd="4" destOrd="0" parTransId="{33C26205-F752-B146-897F-1FEBEC9D2E08}" sibTransId="{299FD9C1-D6E2-FB44-8082-392E3BF1D006}"/>
    <dgm:cxn modelId="{FA3F0B4D-B9A1-447C-BC91-4706B9E95392}" type="presOf" srcId="{67A9100A-F18E-E344-9844-72AF683CA48F}" destId="{ED32C9F0-0DC7-DC46-933F-A7AB1E1840C4}" srcOrd="0" destOrd="0" presId="urn:microsoft.com/office/officeart/2005/8/layout/chevron1"/>
    <dgm:cxn modelId="{B65F3871-77A4-4F49-8D13-9E8894CC0C42}" srcId="{82F55AEE-9E84-4119-9CFC-F770E5149B7F}" destId="{09951E9A-5346-4E86-9F73-F2B6A3926A95}" srcOrd="3" destOrd="0" parTransId="{5A8D5744-19E5-493C-8540-3251B48C5257}" sibTransId="{7FC917B3-BF49-45AB-89F1-4673E39BDC87}"/>
    <dgm:cxn modelId="{01017153-632E-4743-A5BF-310B6C582062}" type="presOf" srcId="{A5BC738D-6944-C946-AA8D-34DE34A2931C}" destId="{E01C29E7-0154-0B43-B8A2-E522A5A794EA}" srcOrd="0" destOrd="2" presId="urn:microsoft.com/office/officeart/2005/8/layout/chevron1"/>
    <dgm:cxn modelId="{6D877F74-2827-490F-9C47-29AD963DBB9C}" type="presOf" srcId="{4F2347D0-0D4E-4BFF-B8E1-C1235BE2F29F}" destId="{4E1D7336-9383-DB40-B7A1-0751ABD32C30}" srcOrd="0" destOrd="0" presId="urn:microsoft.com/office/officeart/2005/8/layout/chevron1"/>
    <dgm:cxn modelId="{C9E60483-239C-44BB-A8F0-A27B9CCBF7C3}" type="presOf" srcId="{09951E9A-5346-4E86-9F73-F2B6A3926A95}" destId="{E01C29E7-0154-0B43-B8A2-E522A5A794EA}" srcOrd="0" destOrd="3" presId="urn:microsoft.com/office/officeart/2005/8/layout/chevron1"/>
    <dgm:cxn modelId="{D3EF3783-9C23-4E60-95D4-E440733203DA}" srcId="{82F55AEE-9E84-4119-9CFC-F770E5149B7F}" destId="{B4CF68BD-9578-4743-9CA5-C32A6C081950}" srcOrd="1" destOrd="0" parTransId="{8598F9D0-17CE-4276-8DDE-DB32A2CF8D86}" sibTransId="{276807F9-3AB7-4D0E-9F23-E996BC77AF14}"/>
    <dgm:cxn modelId="{221E1394-9EA8-4B02-8F81-F889DF5DB72E}" type="presOf" srcId="{C7DBABD6-78A7-4F4A-80AF-C763FDF610C3}" destId="{5EF88EA5-EF2D-4449-833C-D3F90C6E17B3}" srcOrd="0" destOrd="0" presId="urn:microsoft.com/office/officeart/2005/8/layout/chevron1"/>
    <dgm:cxn modelId="{4FBC6398-BBFF-43EA-A821-C66A4624CA2B}" type="presOf" srcId="{6F6B3B23-F3C7-C24A-84A7-78BB8A2D6121}" destId="{E01C29E7-0154-0B43-B8A2-E522A5A794EA}" srcOrd="0" destOrd="4" presId="urn:microsoft.com/office/officeart/2005/8/layout/chevron1"/>
    <dgm:cxn modelId="{916086B8-8FED-4E37-AEDF-D40ADF6B1927}" type="presOf" srcId="{B4CF68BD-9578-4743-9CA5-C32A6C081950}" destId="{E01C29E7-0154-0B43-B8A2-E522A5A794EA}" srcOrd="0" destOrd="1" presId="urn:microsoft.com/office/officeart/2005/8/layout/chevron1"/>
    <dgm:cxn modelId="{C5A7A6BB-80E4-0A4C-A1B2-894A0583859A}" srcId="{82F55AEE-9E84-4119-9CFC-F770E5149B7F}" destId="{B777B3D4-BE8A-4348-B06B-45F1766840C1}" srcOrd="0" destOrd="0" parTransId="{353D4A73-EBB3-924E-8F35-1926DCF7326E}" sibTransId="{EEDEB06B-DA99-5F49-8636-67E2080C1575}"/>
    <dgm:cxn modelId="{E8FE67CD-00A2-42A0-A36A-D258161B2589}" type="presOf" srcId="{EE2D4F14-7E23-4E01-803E-3580173088D9}" destId="{DC8A6601-AD2E-D748-9DE7-F590249E6512}" srcOrd="0" destOrd="0" presId="urn:microsoft.com/office/officeart/2005/8/layout/chevron1"/>
    <dgm:cxn modelId="{9A3BD0D4-1544-46A8-BDA4-07C47E05913B}" type="presOf" srcId="{30A01539-8533-4248-8EBB-B67B1C0C7622}" destId="{17A686B3-5D64-DF46-9C89-21BA86115C65}" srcOrd="0" destOrd="1" presId="urn:microsoft.com/office/officeart/2005/8/layout/chevron1"/>
    <dgm:cxn modelId="{51E39EE2-861B-4801-9C6D-26237F6C1C5B}" srcId="{C7DBABD6-78A7-4F4A-80AF-C763FDF610C3}" destId="{30A01539-8533-4248-8EBB-B67B1C0C7622}" srcOrd="1" destOrd="0" parTransId="{C2541639-BF4E-4CAB-87DC-1C5593703577}" sibTransId="{93765279-463B-4AB3-9355-BC8A94BBB308}"/>
    <dgm:cxn modelId="{18C6E2E9-1AFD-E449-AD55-9B000D94E6CC}" srcId="{2E2D5081-507C-FA45-AC96-311E39779726}" destId="{67A9100A-F18E-E344-9844-72AF683CA48F}" srcOrd="0" destOrd="0" parTransId="{08F7D6DB-C79A-EE4A-B51D-12428493F5FE}" sibTransId="{776D0B61-19D6-1741-842D-71135CD1C410}"/>
    <dgm:cxn modelId="{A96C06EF-7D9E-4D4E-9731-572F91E408C5}" srcId="{82F55AEE-9E84-4119-9CFC-F770E5149B7F}" destId="{A5BC738D-6944-C946-AA8D-34DE34A2931C}" srcOrd="2" destOrd="0" parTransId="{990D3251-C204-6448-8DB2-C88D3B934C3F}" sibTransId="{FDAD6BE8-4DB3-FE49-A32D-872EB8BF6C6D}"/>
    <dgm:cxn modelId="{DD24DFFC-3267-4537-981B-1726F455512D}" type="presOf" srcId="{710B4C67-DD20-3744-9E37-FB00CAA6C298}" destId="{17A686B3-5D64-DF46-9C89-21BA86115C65}" srcOrd="0" destOrd="2" presId="urn:microsoft.com/office/officeart/2005/8/layout/chevron1"/>
    <dgm:cxn modelId="{5548BE34-3A71-4A2A-AC90-682BF47EB8D6}" type="presParOf" srcId="{4E1D7336-9383-DB40-B7A1-0751ABD32C30}" destId="{07D219F8-8EFA-2A4C-AFF5-9881F2574D69}" srcOrd="0" destOrd="0" presId="urn:microsoft.com/office/officeart/2005/8/layout/chevron1"/>
    <dgm:cxn modelId="{A2FECE48-F4C7-441D-B1B3-15D029CF3D1C}" type="presParOf" srcId="{07D219F8-8EFA-2A4C-AFF5-9881F2574D69}" destId="{4AFC81CD-F098-3F41-B283-2562F81F7672}" srcOrd="0" destOrd="0" presId="urn:microsoft.com/office/officeart/2005/8/layout/chevron1"/>
    <dgm:cxn modelId="{E4D775DB-2A3D-4FF0-9A7C-4B510F953530}" type="presParOf" srcId="{07D219F8-8EFA-2A4C-AFF5-9881F2574D69}" destId="{ED32C9F0-0DC7-DC46-933F-A7AB1E1840C4}" srcOrd="1" destOrd="0" presId="urn:microsoft.com/office/officeart/2005/8/layout/chevron1"/>
    <dgm:cxn modelId="{1AF608E8-70B4-493A-A253-5F9C10FEB29B}" type="presParOf" srcId="{4E1D7336-9383-DB40-B7A1-0751ABD32C30}" destId="{AF218B14-67E2-1947-9291-5457239389DC}" srcOrd="1" destOrd="0" presId="urn:microsoft.com/office/officeart/2005/8/layout/chevron1"/>
    <dgm:cxn modelId="{2EDF5C5C-131D-4517-9E85-A662A8C87B50}" type="presParOf" srcId="{4E1D7336-9383-DB40-B7A1-0751ABD32C30}" destId="{13493179-C9A6-2042-A37D-815CE828BEE7}" srcOrd="2" destOrd="0" presId="urn:microsoft.com/office/officeart/2005/8/layout/chevron1"/>
    <dgm:cxn modelId="{5C4C8C08-6165-4E62-967F-F12716C7DBBC}" type="presParOf" srcId="{13493179-C9A6-2042-A37D-815CE828BEE7}" destId="{C7065EB3-FB37-7E4C-BD13-585F6A6DBEC9}" srcOrd="0" destOrd="0" presId="urn:microsoft.com/office/officeart/2005/8/layout/chevron1"/>
    <dgm:cxn modelId="{049A053F-D740-4470-889D-9DF14BDA2B7C}" type="presParOf" srcId="{13493179-C9A6-2042-A37D-815CE828BEE7}" destId="{E01C29E7-0154-0B43-B8A2-E522A5A794EA}" srcOrd="1" destOrd="0" presId="urn:microsoft.com/office/officeart/2005/8/layout/chevron1"/>
    <dgm:cxn modelId="{DD6F2A12-2861-4942-BA31-EC41D4916589}" type="presParOf" srcId="{4E1D7336-9383-DB40-B7A1-0751ABD32C30}" destId="{552A50DC-85BB-A148-B652-F90FD7B31501}" srcOrd="3" destOrd="0" presId="urn:microsoft.com/office/officeart/2005/8/layout/chevron1"/>
    <dgm:cxn modelId="{F3F01B60-C929-4A93-934F-44D2BB83FB70}" type="presParOf" srcId="{4E1D7336-9383-DB40-B7A1-0751ABD32C30}" destId="{E2E1B189-4D9F-764A-92B6-50A0952F29F3}" srcOrd="4" destOrd="0" presId="urn:microsoft.com/office/officeart/2005/8/layout/chevron1"/>
    <dgm:cxn modelId="{F1753ACF-5DD7-43A3-98BA-7C6A8EA9EED4}" type="presParOf" srcId="{E2E1B189-4D9F-764A-92B6-50A0952F29F3}" destId="{5EF88EA5-EF2D-4449-833C-D3F90C6E17B3}" srcOrd="0" destOrd="0" presId="urn:microsoft.com/office/officeart/2005/8/layout/chevron1"/>
    <dgm:cxn modelId="{A6B5E121-33AC-4274-B6A7-4BE0FC73B9D9}" type="presParOf" srcId="{E2E1B189-4D9F-764A-92B6-50A0952F29F3}" destId="{17A686B3-5D64-DF46-9C89-21BA86115C65}" srcOrd="1" destOrd="0" presId="urn:microsoft.com/office/officeart/2005/8/layout/chevron1"/>
    <dgm:cxn modelId="{60568D56-97AE-4ED4-AC51-903B09F0C6B4}" type="presParOf" srcId="{4E1D7336-9383-DB40-B7A1-0751ABD32C30}" destId="{D81565E1-15F2-3D44-925D-B9F164563C65}" srcOrd="5" destOrd="0" presId="urn:microsoft.com/office/officeart/2005/8/layout/chevron1"/>
    <dgm:cxn modelId="{3C378ACD-B12A-43BE-8E86-EC09981EFACC}" type="presParOf" srcId="{4E1D7336-9383-DB40-B7A1-0751ABD32C30}" destId="{A165EE58-207B-D449-8D13-16C11A13AAC6}" srcOrd="6" destOrd="0" presId="urn:microsoft.com/office/officeart/2005/8/layout/chevron1"/>
    <dgm:cxn modelId="{61CD19B7-6EFE-4EDE-9D60-581C8A8A342A}" type="presParOf" srcId="{A165EE58-207B-D449-8D13-16C11A13AAC6}" destId="{DC8A6601-AD2E-D748-9DE7-F590249E6512}" srcOrd="0" destOrd="0" presId="urn:microsoft.com/office/officeart/2005/8/layout/chevron1"/>
    <dgm:cxn modelId="{E71917E4-E6CF-44B6-8017-D5DB3E0C85DB}" type="presParOf" srcId="{A165EE58-207B-D449-8D13-16C11A13AAC6}" destId="{899BBEDE-22C2-0A48-B151-1A8D2AC12667}"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838C6F8-E46B-4F28-9102-6F94C4DA024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B4A790A-8AE4-4FF7-B318-E18F750C570B}">
      <dgm:prSet phldrT="[Text]"/>
      <dgm:spPr>
        <a:solidFill>
          <a:srgbClr val="772399"/>
        </a:solidFill>
      </dgm:spPr>
      <dgm:t>
        <a:bodyPr/>
        <a:lstStyle/>
        <a:p>
          <a:r>
            <a:rPr lang="en-US" dirty="0">
              <a:latin typeface="Calibri" panose="020F0502020204030204" pitchFamily="34" charset="0"/>
              <a:cs typeface="Calibri" panose="020F0502020204030204" pitchFamily="34" charset="0"/>
            </a:rPr>
            <a:t>Engage child in Harm/Danger Statement and safety assessment</a:t>
          </a:r>
        </a:p>
      </dgm:t>
    </dgm:pt>
    <dgm:pt modelId="{19CAE9E5-5A45-47E8-A960-5D1096888A52}" type="parTrans" cxnId="{D4B4B73E-E835-44DF-B1C3-A6C15DF6A7BD}">
      <dgm:prSet/>
      <dgm:spPr/>
      <dgm:t>
        <a:bodyPr/>
        <a:lstStyle/>
        <a:p>
          <a:endParaRPr lang="en-US">
            <a:latin typeface="Calibri" panose="020F0502020204030204" pitchFamily="34" charset="0"/>
            <a:cs typeface="Calibri" panose="020F0502020204030204" pitchFamily="34" charset="0"/>
          </a:endParaRPr>
        </a:p>
      </dgm:t>
    </dgm:pt>
    <dgm:pt modelId="{8FBE373B-B172-4058-9830-73A242207C20}" type="sibTrans" cxnId="{D4B4B73E-E835-44DF-B1C3-A6C15DF6A7BD}">
      <dgm:prSet/>
      <dgm:spPr/>
      <dgm:t>
        <a:bodyPr/>
        <a:lstStyle/>
        <a:p>
          <a:endParaRPr lang="en-US">
            <a:latin typeface="Calibri" panose="020F0502020204030204" pitchFamily="34" charset="0"/>
            <a:cs typeface="Calibri" panose="020F0502020204030204" pitchFamily="34" charset="0"/>
          </a:endParaRPr>
        </a:p>
      </dgm:t>
    </dgm:pt>
    <dgm:pt modelId="{E1346181-EB5D-384B-A612-6DAC10CB36B7}">
      <dgm:prSet phldrT="[Text]"/>
      <dgm:spPr/>
      <dgm:t>
        <a:bodyPr/>
        <a:lstStyle/>
        <a:p>
          <a:r>
            <a:rPr lang="en-US" dirty="0">
              <a:latin typeface="Calibri" panose="020F0502020204030204" pitchFamily="34" charset="0"/>
              <a:cs typeface="Calibri" panose="020F0502020204030204" pitchFamily="34" charset="0"/>
            </a:rPr>
            <a:t>Safety House</a:t>
          </a:r>
        </a:p>
      </dgm:t>
    </dgm:pt>
    <dgm:pt modelId="{4873981D-4F9F-EF42-B666-7DA092DC5E6B}" type="parTrans" cxnId="{328918BC-9223-F345-96AD-AA2DB9D95F22}">
      <dgm:prSet/>
      <dgm:spPr/>
      <dgm:t>
        <a:bodyPr/>
        <a:lstStyle/>
        <a:p>
          <a:endParaRPr lang="en-US">
            <a:latin typeface="Calibri" panose="020F0502020204030204" pitchFamily="34" charset="0"/>
            <a:cs typeface="Calibri" panose="020F0502020204030204" pitchFamily="34" charset="0"/>
          </a:endParaRPr>
        </a:p>
      </dgm:t>
    </dgm:pt>
    <dgm:pt modelId="{D7ED6C17-12F8-6849-8687-DAD3164D214E}" type="sibTrans" cxnId="{328918BC-9223-F345-96AD-AA2DB9D95F22}">
      <dgm:prSet/>
      <dgm:spPr/>
      <dgm:t>
        <a:bodyPr/>
        <a:lstStyle/>
        <a:p>
          <a:endParaRPr lang="en-US">
            <a:latin typeface="Calibri" panose="020F0502020204030204" pitchFamily="34" charset="0"/>
            <a:cs typeface="Calibri" panose="020F0502020204030204" pitchFamily="34" charset="0"/>
          </a:endParaRPr>
        </a:p>
      </dgm:t>
    </dgm:pt>
    <dgm:pt modelId="{3419474A-1DA2-484B-AC32-279357D58FA1}">
      <dgm:prSet phldrT="[Text]"/>
      <dgm:spPr>
        <a:solidFill>
          <a:srgbClr val="772399"/>
        </a:solidFill>
      </dgm:spPr>
      <dgm:t>
        <a:bodyPr/>
        <a:lstStyle/>
        <a:p>
          <a:r>
            <a:rPr lang="en-US" dirty="0">
              <a:latin typeface="Calibri" panose="020F0502020204030204" pitchFamily="34" charset="0"/>
              <a:cs typeface="Calibri" panose="020F0502020204030204" pitchFamily="34" charset="0"/>
            </a:rPr>
            <a:t>Engage child in safety planning</a:t>
          </a:r>
        </a:p>
      </dgm:t>
    </dgm:pt>
    <dgm:pt modelId="{2FEA2C7C-03D3-E545-A563-99F915FBFFBF}" type="parTrans" cxnId="{1904B3BA-2492-3F47-B4DE-02E974C1FA04}">
      <dgm:prSet/>
      <dgm:spPr/>
      <dgm:t>
        <a:bodyPr/>
        <a:lstStyle/>
        <a:p>
          <a:endParaRPr lang="en-US">
            <a:latin typeface="Calibri" panose="020F0502020204030204" pitchFamily="34" charset="0"/>
            <a:cs typeface="Calibri" panose="020F0502020204030204" pitchFamily="34" charset="0"/>
          </a:endParaRPr>
        </a:p>
      </dgm:t>
    </dgm:pt>
    <dgm:pt modelId="{8975C1DA-5032-D347-A39B-84D55708C2F1}" type="sibTrans" cxnId="{1904B3BA-2492-3F47-B4DE-02E974C1FA04}">
      <dgm:prSet/>
      <dgm:spPr/>
      <dgm:t>
        <a:bodyPr/>
        <a:lstStyle/>
        <a:p>
          <a:endParaRPr lang="en-US">
            <a:latin typeface="Calibri" panose="020F0502020204030204" pitchFamily="34" charset="0"/>
            <a:cs typeface="Calibri" panose="020F0502020204030204" pitchFamily="34" charset="0"/>
          </a:endParaRPr>
        </a:p>
      </dgm:t>
    </dgm:pt>
    <dgm:pt modelId="{91C5E0C0-7FA6-46B1-AB3B-7D72E04FD739}">
      <dgm:prSet phldrT="[Text]"/>
      <dgm:spPr/>
      <dgm:t>
        <a:bodyPr/>
        <a:lstStyle/>
        <a:p>
          <a:r>
            <a:rPr lang="en-US" dirty="0">
              <a:latin typeface="Calibri" panose="020F0502020204030204" pitchFamily="34" charset="0"/>
              <a:cs typeface="Calibri" panose="020F0502020204030204" pitchFamily="34" charset="0"/>
            </a:rPr>
            <a:t>Three Houses</a:t>
          </a:r>
        </a:p>
      </dgm:t>
    </dgm:pt>
    <dgm:pt modelId="{7CEA506A-F120-4795-B317-283668D73671}" type="sibTrans" cxnId="{50DB2464-5E76-4767-9D0B-119AD69C6886}">
      <dgm:prSet/>
      <dgm:spPr/>
      <dgm:t>
        <a:bodyPr/>
        <a:lstStyle/>
        <a:p>
          <a:endParaRPr lang="en-US">
            <a:latin typeface="Calibri" panose="020F0502020204030204" pitchFamily="34" charset="0"/>
            <a:cs typeface="Calibri" panose="020F0502020204030204" pitchFamily="34" charset="0"/>
          </a:endParaRPr>
        </a:p>
      </dgm:t>
    </dgm:pt>
    <dgm:pt modelId="{05EB39C9-61F3-4838-A696-C527D36EBBEC}" type="parTrans" cxnId="{50DB2464-5E76-4767-9D0B-119AD69C6886}">
      <dgm:prSet/>
      <dgm:spPr/>
      <dgm:t>
        <a:bodyPr/>
        <a:lstStyle/>
        <a:p>
          <a:endParaRPr lang="en-US">
            <a:latin typeface="Calibri" panose="020F0502020204030204" pitchFamily="34" charset="0"/>
            <a:cs typeface="Calibri" panose="020F0502020204030204" pitchFamily="34" charset="0"/>
          </a:endParaRPr>
        </a:p>
      </dgm:t>
    </dgm:pt>
    <dgm:pt modelId="{25E3C224-E831-4E78-9FAB-8347045DAA30}" type="pres">
      <dgm:prSet presAssocID="{C838C6F8-E46B-4F28-9102-6F94C4DA0240}" presName="theList" presStyleCnt="0">
        <dgm:presLayoutVars>
          <dgm:dir/>
          <dgm:animLvl val="lvl"/>
          <dgm:resizeHandles val="exact"/>
        </dgm:presLayoutVars>
      </dgm:prSet>
      <dgm:spPr/>
    </dgm:pt>
    <dgm:pt modelId="{5C41F331-86C5-4E5A-A628-2032753D7440}" type="pres">
      <dgm:prSet presAssocID="{91C5E0C0-7FA6-46B1-AB3B-7D72E04FD739}" presName="compNode" presStyleCnt="0"/>
      <dgm:spPr/>
    </dgm:pt>
    <dgm:pt modelId="{E60B81A2-D198-4B90-A817-C511CC275DDE}" type="pres">
      <dgm:prSet presAssocID="{91C5E0C0-7FA6-46B1-AB3B-7D72E04FD739}" presName="aNode" presStyleLbl="bgShp" presStyleIdx="0" presStyleCnt="2"/>
      <dgm:spPr/>
    </dgm:pt>
    <dgm:pt modelId="{39BDB7F3-5679-432D-9D0B-DA8720D35095}" type="pres">
      <dgm:prSet presAssocID="{91C5E0C0-7FA6-46B1-AB3B-7D72E04FD739}" presName="textNode" presStyleLbl="bgShp" presStyleIdx="0" presStyleCnt="2"/>
      <dgm:spPr/>
    </dgm:pt>
    <dgm:pt modelId="{55C76E06-B26F-40E2-BE9B-79F0AB7BA818}" type="pres">
      <dgm:prSet presAssocID="{91C5E0C0-7FA6-46B1-AB3B-7D72E04FD739}" presName="compChildNode" presStyleCnt="0"/>
      <dgm:spPr/>
    </dgm:pt>
    <dgm:pt modelId="{30F59B9C-E815-4110-8BC1-C1CDA88549E7}" type="pres">
      <dgm:prSet presAssocID="{91C5E0C0-7FA6-46B1-AB3B-7D72E04FD739}" presName="theInnerList" presStyleCnt="0"/>
      <dgm:spPr/>
    </dgm:pt>
    <dgm:pt modelId="{AC80CB87-4A8C-4752-997E-7FA5EEAA5073}" type="pres">
      <dgm:prSet presAssocID="{9B4A790A-8AE4-4FF7-B318-E18F750C570B}" presName="childNode" presStyleLbl="node1" presStyleIdx="0" presStyleCnt="2">
        <dgm:presLayoutVars>
          <dgm:bulletEnabled val="1"/>
        </dgm:presLayoutVars>
      </dgm:prSet>
      <dgm:spPr/>
    </dgm:pt>
    <dgm:pt modelId="{47CD8519-067C-40CE-BDB7-EE2013F04F30}" type="pres">
      <dgm:prSet presAssocID="{91C5E0C0-7FA6-46B1-AB3B-7D72E04FD739}" presName="aSpace" presStyleCnt="0"/>
      <dgm:spPr/>
    </dgm:pt>
    <dgm:pt modelId="{31DB3444-4005-2E45-A1F1-E38861DE1C4B}" type="pres">
      <dgm:prSet presAssocID="{E1346181-EB5D-384B-A612-6DAC10CB36B7}" presName="compNode" presStyleCnt="0"/>
      <dgm:spPr/>
    </dgm:pt>
    <dgm:pt modelId="{1D60CAD9-F87A-7E46-97BB-900FF7001C07}" type="pres">
      <dgm:prSet presAssocID="{E1346181-EB5D-384B-A612-6DAC10CB36B7}" presName="aNode" presStyleLbl="bgShp" presStyleIdx="1" presStyleCnt="2"/>
      <dgm:spPr/>
    </dgm:pt>
    <dgm:pt modelId="{EDC50256-D668-4A40-AC3F-4EF1F2BC1968}" type="pres">
      <dgm:prSet presAssocID="{E1346181-EB5D-384B-A612-6DAC10CB36B7}" presName="textNode" presStyleLbl="bgShp" presStyleIdx="1" presStyleCnt="2"/>
      <dgm:spPr/>
    </dgm:pt>
    <dgm:pt modelId="{BA8805AF-AF20-6D48-A2FA-95C72A840FBC}" type="pres">
      <dgm:prSet presAssocID="{E1346181-EB5D-384B-A612-6DAC10CB36B7}" presName="compChildNode" presStyleCnt="0"/>
      <dgm:spPr/>
    </dgm:pt>
    <dgm:pt modelId="{31675154-EA43-7440-B09E-92EDA01F8173}" type="pres">
      <dgm:prSet presAssocID="{E1346181-EB5D-384B-A612-6DAC10CB36B7}" presName="theInnerList" presStyleCnt="0"/>
      <dgm:spPr/>
    </dgm:pt>
    <dgm:pt modelId="{C2FC1E1D-7BAB-6A46-90E8-ADA9B5D812B5}" type="pres">
      <dgm:prSet presAssocID="{3419474A-1DA2-484B-AC32-279357D58FA1}" presName="childNode" presStyleLbl="node1" presStyleIdx="1" presStyleCnt="2">
        <dgm:presLayoutVars>
          <dgm:bulletEnabled val="1"/>
        </dgm:presLayoutVars>
      </dgm:prSet>
      <dgm:spPr/>
    </dgm:pt>
  </dgm:ptLst>
  <dgm:cxnLst>
    <dgm:cxn modelId="{D4B4B73E-E835-44DF-B1C3-A6C15DF6A7BD}" srcId="{91C5E0C0-7FA6-46B1-AB3B-7D72E04FD739}" destId="{9B4A790A-8AE4-4FF7-B318-E18F750C570B}" srcOrd="0" destOrd="0" parTransId="{19CAE9E5-5A45-47E8-A960-5D1096888A52}" sibTransId="{8FBE373B-B172-4058-9830-73A242207C20}"/>
    <dgm:cxn modelId="{390B5B5C-F92A-4E19-A3C6-59A8DF278FD1}" type="presOf" srcId="{C838C6F8-E46B-4F28-9102-6F94C4DA0240}" destId="{25E3C224-E831-4E78-9FAB-8347045DAA30}" srcOrd="0" destOrd="0" presId="urn:microsoft.com/office/officeart/2005/8/layout/lProcess2"/>
    <dgm:cxn modelId="{50DB2464-5E76-4767-9D0B-119AD69C6886}" srcId="{C838C6F8-E46B-4F28-9102-6F94C4DA0240}" destId="{91C5E0C0-7FA6-46B1-AB3B-7D72E04FD739}" srcOrd="0" destOrd="0" parTransId="{05EB39C9-61F3-4838-A696-C527D36EBBEC}" sibTransId="{7CEA506A-F120-4795-B317-283668D73671}"/>
    <dgm:cxn modelId="{0726214D-4707-4624-9D0A-01EC0B7A36F6}" type="presOf" srcId="{91C5E0C0-7FA6-46B1-AB3B-7D72E04FD739}" destId="{39BDB7F3-5679-432D-9D0B-DA8720D35095}" srcOrd="1" destOrd="0" presId="urn:microsoft.com/office/officeart/2005/8/layout/lProcess2"/>
    <dgm:cxn modelId="{DFDF0B76-94BD-41D7-B6EE-AC7611B14569}" type="presOf" srcId="{91C5E0C0-7FA6-46B1-AB3B-7D72E04FD739}" destId="{E60B81A2-D198-4B90-A817-C511CC275DDE}" srcOrd="0" destOrd="0" presId="urn:microsoft.com/office/officeart/2005/8/layout/lProcess2"/>
    <dgm:cxn modelId="{CC8ABEAE-8517-4BD5-A5A2-CE8107C100DE}" type="presOf" srcId="{E1346181-EB5D-384B-A612-6DAC10CB36B7}" destId="{EDC50256-D668-4A40-AC3F-4EF1F2BC1968}" srcOrd="1" destOrd="0" presId="urn:microsoft.com/office/officeart/2005/8/layout/lProcess2"/>
    <dgm:cxn modelId="{0EE32AB9-226E-477D-88BD-3AED53D4E464}" type="presOf" srcId="{9B4A790A-8AE4-4FF7-B318-E18F750C570B}" destId="{AC80CB87-4A8C-4752-997E-7FA5EEAA5073}" srcOrd="0" destOrd="0" presId="urn:microsoft.com/office/officeart/2005/8/layout/lProcess2"/>
    <dgm:cxn modelId="{1904B3BA-2492-3F47-B4DE-02E974C1FA04}" srcId="{E1346181-EB5D-384B-A612-6DAC10CB36B7}" destId="{3419474A-1DA2-484B-AC32-279357D58FA1}" srcOrd="0" destOrd="0" parTransId="{2FEA2C7C-03D3-E545-A563-99F915FBFFBF}" sibTransId="{8975C1DA-5032-D347-A39B-84D55708C2F1}"/>
    <dgm:cxn modelId="{328918BC-9223-F345-96AD-AA2DB9D95F22}" srcId="{C838C6F8-E46B-4F28-9102-6F94C4DA0240}" destId="{E1346181-EB5D-384B-A612-6DAC10CB36B7}" srcOrd="1" destOrd="0" parTransId="{4873981D-4F9F-EF42-B666-7DA092DC5E6B}" sibTransId="{D7ED6C17-12F8-6849-8687-DAD3164D214E}"/>
    <dgm:cxn modelId="{5FC68DCC-2628-4FCB-9E70-C8CEEABB1EE5}" type="presOf" srcId="{3419474A-1DA2-484B-AC32-279357D58FA1}" destId="{C2FC1E1D-7BAB-6A46-90E8-ADA9B5D812B5}" srcOrd="0" destOrd="0" presId="urn:microsoft.com/office/officeart/2005/8/layout/lProcess2"/>
    <dgm:cxn modelId="{945AB8D8-8AD9-443C-B070-80E9C8F94677}" type="presOf" srcId="{E1346181-EB5D-384B-A612-6DAC10CB36B7}" destId="{1D60CAD9-F87A-7E46-97BB-900FF7001C07}" srcOrd="0" destOrd="0" presId="urn:microsoft.com/office/officeart/2005/8/layout/lProcess2"/>
    <dgm:cxn modelId="{13D3A40D-87E0-4395-9874-798D7BE18FA5}" type="presParOf" srcId="{25E3C224-E831-4E78-9FAB-8347045DAA30}" destId="{5C41F331-86C5-4E5A-A628-2032753D7440}" srcOrd="0" destOrd="0" presId="urn:microsoft.com/office/officeart/2005/8/layout/lProcess2"/>
    <dgm:cxn modelId="{41DADB13-56FA-4D99-8F38-4E37B846EDEE}" type="presParOf" srcId="{5C41F331-86C5-4E5A-A628-2032753D7440}" destId="{E60B81A2-D198-4B90-A817-C511CC275DDE}" srcOrd="0" destOrd="0" presId="urn:microsoft.com/office/officeart/2005/8/layout/lProcess2"/>
    <dgm:cxn modelId="{2478BD6C-929D-4435-8D42-9302E4C552AC}" type="presParOf" srcId="{5C41F331-86C5-4E5A-A628-2032753D7440}" destId="{39BDB7F3-5679-432D-9D0B-DA8720D35095}" srcOrd="1" destOrd="0" presId="urn:microsoft.com/office/officeart/2005/8/layout/lProcess2"/>
    <dgm:cxn modelId="{D13ABA1E-3D27-4358-91D8-FC5102473D4B}" type="presParOf" srcId="{5C41F331-86C5-4E5A-A628-2032753D7440}" destId="{55C76E06-B26F-40E2-BE9B-79F0AB7BA818}" srcOrd="2" destOrd="0" presId="urn:microsoft.com/office/officeart/2005/8/layout/lProcess2"/>
    <dgm:cxn modelId="{8BE1D355-59D2-43E6-9B9B-48889B4310CA}" type="presParOf" srcId="{55C76E06-B26F-40E2-BE9B-79F0AB7BA818}" destId="{30F59B9C-E815-4110-8BC1-C1CDA88549E7}" srcOrd="0" destOrd="0" presId="urn:microsoft.com/office/officeart/2005/8/layout/lProcess2"/>
    <dgm:cxn modelId="{D55A901C-28EC-4240-8439-0FBED98ADD14}" type="presParOf" srcId="{30F59B9C-E815-4110-8BC1-C1CDA88549E7}" destId="{AC80CB87-4A8C-4752-997E-7FA5EEAA5073}" srcOrd="0" destOrd="0" presId="urn:microsoft.com/office/officeart/2005/8/layout/lProcess2"/>
    <dgm:cxn modelId="{0E492802-4D10-46D7-93F9-882AB2149659}" type="presParOf" srcId="{25E3C224-E831-4E78-9FAB-8347045DAA30}" destId="{47CD8519-067C-40CE-BDB7-EE2013F04F30}" srcOrd="1" destOrd="0" presId="urn:microsoft.com/office/officeart/2005/8/layout/lProcess2"/>
    <dgm:cxn modelId="{B02BCB3D-41B6-4D43-9427-E96DD6D83C27}" type="presParOf" srcId="{25E3C224-E831-4E78-9FAB-8347045DAA30}" destId="{31DB3444-4005-2E45-A1F1-E38861DE1C4B}" srcOrd="2" destOrd="0" presId="urn:microsoft.com/office/officeart/2005/8/layout/lProcess2"/>
    <dgm:cxn modelId="{2B715EC9-BA08-4B53-B80C-5C3CB9097672}" type="presParOf" srcId="{31DB3444-4005-2E45-A1F1-E38861DE1C4B}" destId="{1D60CAD9-F87A-7E46-97BB-900FF7001C07}" srcOrd="0" destOrd="0" presId="urn:microsoft.com/office/officeart/2005/8/layout/lProcess2"/>
    <dgm:cxn modelId="{9A0B8273-A3A7-468D-81C7-43BC668B0CB4}" type="presParOf" srcId="{31DB3444-4005-2E45-A1F1-E38861DE1C4B}" destId="{EDC50256-D668-4A40-AC3F-4EF1F2BC1968}" srcOrd="1" destOrd="0" presId="urn:microsoft.com/office/officeart/2005/8/layout/lProcess2"/>
    <dgm:cxn modelId="{BD9AD218-0854-45B8-8A45-85BBE7BE878F}" type="presParOf" srcId="{31DB3444-4005-2E45-A1F1-E38861DE1C4B}" destId="{BA8805AF-AF20-6D48-A2FA-95C72A840FBC}" srcOrd="2" destOrd="0" presId="urn:microsoft.com/office/officeart/2005/8/layout/lProcess2"/>
    <dgm:cxn modelId="{9A4BB5AA-F1CC-4B9C-983E-D6A14A2E5C6C}" type="presParOf" srcId="{BA8805AF-AF20-6D48-A2FA-95C72A840FBC}" destId="{31675154-EA43-7440-B09E-92EDA01F8173}" srcOrd="0" destOrd="0" presId="urn:microsoft.com/office/officeart/2005/8/layout/lProcess2"/>
    <dgm:cxn modelId="{3793F068-33AB-426F-97C5-BB44226A9C3F}" type="presParOf" srcId="{31675154-EA43-7440-B09E-92EDA01F8173}" destId="{C2FC1E1D-7BAB-6A46-90E8-ADA9B5D812B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EF044B-34C2-4A18-947B-6675A5C240ED}" type="doc">
      <dgm:prSet loTypeId="urn:microsoft.com/office/officeart/2005/8/layout/default#21" loCatId="list" qsTypeId="urn:microsoft.com/office/officeart/2005/8/quickstyle/simple1" qsCatId="simple" csTypeId="urn:microsoft.com/office/officeart/2005/8/colors/accent1_2" csCatId="accent1" phldr="1"/>
      <dgm:spPr/>
      <dgm:t>
        <a:bodyPr/>
        <a:lstStyle/>
        <a:p>
          <a:endParaRPr lang="en-US"/>
        </a:p>
      </dgm:t>
    </dgm:pt>
    <dgm:pt modelId="{0D9AE5E0-9951-46F7-A8BA-155177AB8DE9}">
      <dgm:prSet phldrT="[Text]" custT="1">
        <dgm:style>
          <a:lnRef idx="0">
            <a:schemeClr val="accent5"/>
          </a:lnRef>
          <a:fillRef idx="3">
            <a:schemeClr val="accent5"/>
          </a:fillRef>
          <a:effectRef idx="3">
            <a:schemeClr val="accent5"/>
          </a:effectRef>
          <a:fontRef idx="minor">
            <a:schemeClr val="lt1"/>
          </a:fontRef>
        </dgm:style>
      </dgm:prSet>
      <dgm:spPr>
        <a:solidFill>
          <a:schemeClr val="accent3">
            <a:lumMod val="75000"/>
          </a:schemeClr>
        </a:solidFill>
      </dgm:spPr>
      <dgm:t>
        <a:bodyPr/>
        <a:lstStyle/>
        <a:p>
          <a:r>
            <a:rPr lang="en-US" sz="3600" dirty="0">
              <a:latin typeface="Calibri" panose="020F0502020204030204" pitchFamily="34" charset="0"/>
              <a:ea typeface="Verdana" pitchFamily="34" charset="0"/>
              <a:cs typeface="Calibri" panose="020F0502020204030204" pitchFamily="34" charset="0"/>
            </a:rPr>
            <a:t>What are we worried about?</a:t>
          </a:r>
        </a:p>
      </dgm:t>
    </dgm:pt>
    <dgm:pt modelId="{2CF8A49E-91A3-4146-8329-F4015B0E2F1A}" type="parTrans" cxnId="{C31CA3CC-3FE2-4AB0-93D8-EA1C836B89D9}">
      <dgm:prSet/>
      <dgm:spPr/>
      <dgm:t>
        <a:bodyPr/>
        <a:lstStyle/>
        <a:p>
          <a:endParaRPr lang="en-US"/>
        </a:p>
      </dgm:t>
    </dgm:pt>
    <dgm:pt modelId="{40AE7817-D448-4A98-B523-21518F5303D0}" type="sibTrans" cxnId="{C31CA3CC-3FE2-4AB0-93D8-EA1C836B89D9}">
      <dgm:prSet/>
      <dgm:spPr/>
      <dgm:t>
        <a:bodyPr/>
        <a:lstStyle/>
        <a:p>
          <a:endParaRPr lang="en-US"/>
        </a:p>
      </dgm:t>
    </dgm:pt>
    <dgm:pt modelId="{7DC7F92B-A1DD-43F1-A60E-E56D8AD979ED}">
      <dgm:prSet phldrT="[Text]" custT="1">
        <dgm:style>
          <a:lnRef idx="0">
            <a:schemeClr val="accent5"/>
          </a:lnRef>
          <a:fillRef idx="3">
            <a:schemeClr val="accent5"/>
          </a:fillRef>
          <a:effectRef idx="3">
            <a:schemeClr val="accent5"/>
          </a:effectRef>
          <a:fontRef idx="minor">
            <a:schemeClr val="lt1"/>
          </a:fontRef>
        </dgm:style>
      </dgm:prSet>
      <dgm:spPr>
        <a:solidFill>
          <a:srgbClr val="BC1E3E"/>
        </a:solidFill>
      </dgm:spPr>
      <dgm:t>
        <a:bodyPr/>
        <a:lstStyle/>
        <a:p>
          <a:r>
            <a:rPr lang="en-US" sz="3600" dirty="0">
              <a:latin typeface="Calibri" panose="020F0502020204030204" pitchFamily="34" charset="0"/>
              <a:ea typeface="Verdana" pitchFamily="34" charset="0"/>
              <a:cs typeface="Calibri" panose="020F0502020204030204" pitchFamily="34" charset="0"/>
            </a:rPr>
            <a:t>What is working well?</a:t>
          </a:r>
        </a:p>
      </dgm:t>
    </dgm:pt>
    <dgm:pt modelId="{E96C9529-ADE6-4ABD-8376-A6371CD68DEE}" type="parTrans" cxnId="{D00D1E6D-CCB0-4305-807C-FD9A308ADC1A}">
      <dgm:prSet/>
      <dgm:spPr/>
      <dgm:t>
        <a:bodyPr/>
        <a:lstStyle/>
        <a:p>
          <a:endParaRPr lang="en-US"/>
        </a:p>
      </dgm:t>
    </dgm:pt>
    <dgm:pt modelId="{A987B6C0-2CC1-4410-86DA-D285CF7EBB7E}" type="sibTrans" cxnId="{D00D1E6D-CCB0-4305-807C-FD9A308ADC1A}">
      <dgm:prSet/>
      <dgm:spPr/>
      <dgm:t>
        <a:bodyPr/>
        <a:lstStyle/>
        <a:p>
          <a:endParaRPr lang="en-US"/>
        </a:p>
      </dgm:t>
    </dgm:pt>
    <dgm:pt modelId="{E81CEB8E-6E78-4E5B-AE89-BC08D1AC8B65}">
      <dgm:prSet phldrT="[Text]" custT="1">
        <dgm:style>
          <a:lnRef idx="0">
            <a:schemeClr val="accent5"/>
          </a:lnRef>
          <a:fillRef idx="3">
            <a:schemeClr val="accent5"/>
          </a:fillRef>
          <a:effectRef idx="3">
            <a:schemeClr val="accent5"/>
          </a:effectRef>
          <a:fontRef idx="minor">
            <a:schemeClr val="lt1"/>
          </a:fontRef>
        </dgm:style>
      </dgm:prSet>
      <dgm:spPr>
        <a:solidFill>
          <a:schemeClr val="tx2">
            <a:lumMod val="60000"/>
            <a:lumOff val="40000"/>
          </a:schemeClr>
        </a:solidFill>
      </dgm:spPr>
      <dgm:t>
        <a:bodyPr/>
        <a:lstStyle/>
        <a:p>
          <a:r>
            <a:rPr lang="en-US" sz="3600" dirty="0">
              <a:latin typeface="Calibri" panose="020F0502020204030204" pitchFamily="34" charset="0"/>
              <a:ea typeface="Verdana" pitchFamily="34" charset="0"/>
              <a:cs typeface="Calibri" panose="020F0502020204030204" pitchFamily="34" charset="0"/>
            </a:rPr>
            <a:t>What needs to happen next?</a:t>
          </a:r>
        </a:p>
      </dgm:t>
    </dgm:pt>
    <dgm:pt modelId="{F5D3D28C-1C1A-4AD4-BAC8-50C552C204E8}" type="parTrans" cxnId="{4BB5B04F-D6D5-405C-98DB-7E8CEBC3B6B2}">
      <dgm:prSet/>
      <dgm:spPr/>
      <dgm:t>
        <a:bodyPr/>
        <a:lstStyle/>
        <a:p>
          <a:endParaRPr lang="en-US"/>
        </a:p>
      </dgm:t>
    </dgm:pt>
    <dgm:pt modelId="{F393300C-9093-4982-9B82-FB420CEAEB0F}" type="sibTrans" cxnId="{4BB5B04F-D6D5-405C-98DB-7E8CEBC3B6B2}">
      <dgm:prSet/>
      <dgm:spPr/>
      <dgm:t>
        <a:bodyPr/>
        <a:lstStyle/>
        <a:p>
          <a:endParaRPr lang="en-US"/>
        </a:p>
      </dgm:t>
    </dgm:pt>
    <dgm:pt modelId="{D043C824-240E-4DD7-9C13-72EDBBD8CE65}" type="pres">
      <dgm:prSet presAssocID="{EDEF044B-34C2-4A18-947B-6675A5C240ED}" presName="diagram" presStyleCnt="0">
        <dgm:presLayoutVars>
          <dgm:dir/>
          <dgm:resizeHandles val="exact"/>
        </dgm:presLayoutVars>
      </dgm:prSet>
      <dgm:spPr/>
    </dgm:pt>
    <dgm:pt modelId="{A4F06117-EEFE-4D21-ACAB-365E16120361}" type="pres">
      <dgm:prSet presAssocID="{0D9AE5E0-9951-46F7-A8BA-155177AB8DE9}" presName="node" presStyleLbl="node1" presStyleIdx="0" presStyleCnt="3">
        <dgm:presLayoutVars>
          <dgm:bulletEnabled val="1"/>
        </dgm:presLayoutVars>
      </dgm:prSet>
      <dgm:spPr/>
    </dgm:pt>
    <dgm:pt modelId="{73E5BF30-BA12-4F88-B837-689E4E99FD17}" type="pres">
      <dgm:prSet presAssocID="{40AE7817-D448-4A98-B523-21518F5303D0}" presName="sibTrans" presStyleCnt="0"/>
      <dgm:spPr/>
    </dgm:pt>
    <dgm:pt modelId="{04BA60D1-C7F0-4203-86D7-8D5EC19B4CC9}" type="pres">
      <dgm:prSet presAssocID="{7DC7F92B-A1DD-43F1-A60E-E56D8AD979ED}" presName="node" presStyleLbl="node1" presStyleIdx="1" presStyleCnt="3">
        <dgm:presLayoutVars>
          <dgm:bulletEnabled val="1"/>
        </dgm:presLayoutVars>
      </dgm:prSet>
      <dgm:spPr/>
    </dgm:pt>
    <dgm:pt modelId="{57D92758-E5DB-4BFB-9726-4FDFA855ECCB}" type="pres">
      <dgm:prSet presAssocID="{A987B6C0-2CC1-4410-86DA-D285CF7EBB7E}" presName="sibTrans" presStyleCnt="0"/>
      <dgm:spPr/>
    </dgm:pt>
    <dgm:pt modelId="{D633A7DC-0EEC-4FB4-931A-ACA60178ED27}" type="pres">
      <dgm:prSet presAssocID="{E81CEB8E-6E78-4E5B-AE89-BC08D1AC8B65}" presName="node" presStyleLbl="node1" presStyleIdx="2" presStyleCnt="3">
        <dgm:presLayoutVars>
          <dgm:bulletEnabled val="1"/>
        </dgm:presLayoutVars>
      </dgm:prSet>
      <dgm:spPr/>
    </dgm:pt>
  </dgm:ptLst>
  <dgm:cxnLst>
    <dgm:cxn modelId="{6C937D0C-6591-4ECF-A999-98C82E5FAF02}" type="presOf" srcId="{0D9AE5E0-9951-46F7-A8BA-155177AB8DE9}" destId="{A4F06117-EEFE-4D21-ACAB-365E16120361}" srcOrd="0" destOrd="0" presId="urn:microsoft.com/office/officeart/2005/8/layout/default#21"/>
    <dgm:cxn modelId="{06943E61-3252-4E88-B7F4-FF2718E2C9C3}" type="presOf" srcId="{E81CEB8E-6E78-4E5B-AE89-BC08D1AC8B65}" destId="{D633A7DC-0EEC-4FB4-931A-ACA60178ED27}" srcOrd="0" destOrd="0" presId="urn:microsoft.com/office/officeart/2005/8/layout/default#21"/>
    <dgm:cxn modelId="{D00D1E6D-CCB0-4305-807C-FD9A308ADC1A}" srcId="{EDEF044B-34C2-4A18-947B-6675A5C240ED}" destId="{7DC7F92B-A1DD-43F1-A60E-E56D8AD979ED}" srcOrd="1" destOrd="0" parTransId="{E96C9529-ADE6-4ABD-8376-A6371CD68DEE}" sibTransId="{A987B6C0-2CC1-4410-86DA-D285CF7EBB7E}"/>
    <dgm:cxn modelId="{7AA9636E-A287-4AD6-9DAB-2A00C1189C99}" type="presOf" srcId="{7DC7F92B-A1DD-43F1-A60E-E56D8AD979ED}" destId="{04BA60D1-C7F0-4203-86D7-8D5EC19B4CC9}" srcOrd="0" destOrd="0" presId="urn:microsoft.com/office/officeart/2005/8/layout/default#21"/>
    <dgm:cxn modelId="{4BB5B04F-D6D5-405C-98DB-7E8CEBC3B6B2}" srcId="{EDEF044B-34C2-4A18-947B-6675A5C240ED}" destId="{E81CEB8E-6E78-4E5B-AE89-BC08D1AC8B65}" srcOrd="2" destOrd="0" parTransId="{F5D3D28C-1C1A-4AD4-BAC8-50C552C204E8}" sibTransId="{F393300C-9093-4982-9B82-FB420CEAEB0F}"/>
    <dgm:cxn modelId="{F2FBD7CB-EE45-4042-AD47-37EDD6C1EEFA}" type="presOf" srcId="{EDEF044B-34C2-4A18-947B-6675A5C240ED}" destId="{D043C824-240E-4DD7-9C13-72EDBBD8CE65}" srcOrd="0" destOrd="0" presId="urn:microsoft.com/office/officeart/2005/8/layout/default#21"/>
    <dgm:cxn modelId="{C31CA3CC-3FE2-4AB0-93D8-EA1C836B89D9}" srcId="{EDEF044B-34C2-4A18-947B-6675A5C240ED}" destId="{0D9AE5E0-9951-46F7-A8BA-155177AB8DE9}" srcOrd="0" destOrd="0" parTransId="{2CF8A49E-91A3-4146-8329-F4015B0E2F1A}" sibTransId="{40AE7817-D448-4A98-B523-21518F5303D0}"/>
    <dgm:cxn modelId="{408A975B-50A4-4C7F-AB15-B440A3171FE9}" type="presParOf" srcId="{D043C824-240E-4DD7-9C13-72EDBBD8CE65}" destId="{A4F06117-EEFE-4D21-ACAB-365E16120361}" srcOrd="0" destOrd="0" presId="urn:microsoft.com/office/officeart/2005/8/layout/default#21"/>
    <dgm:cxn modelId="{3EB35AFD-A962-4919-AF64-87FDF1C8C4F7}" type="presParOf" srcId="{D043C824-240E-4DD7-9C13-72EDBBD8CE65}" destId="{73E5BF30-BA12-4F88-B837-689E4E99FD17}" srcOrd="1" destOrd="0" presId="urn:microsoft.com/office/officeart/2005/8/layout/default#21"/>
    <dgm:cxn modelId="{97723AEE-0D52-45C6-B859-962666BA9013}" type="presParOf" srcId="{D043C824-240E-4DD7-9C13-72EDBBD8CE65}" destId="{04BA60D1-C7F0-4203-86D7-8D5EC19B4CC9}" srcOrd="2" destOrd="0" presId="urn:microsoft.com/office/officeart/2005/8/layout/default#21"/>
    <dgm:cxn modelId="{75D5AF29-5D46-4A34-9724-0AF6C578AF8E}" type="presParOf" srcId="{D043C824-240E-4DD7-9C13-72EDBBD8CE65}" destId="{57D92758-E5DB-4BFB-9726-4FDFA855ECCB}" srcOrd="3" destOrd="0" presId="urn:microsoft.com/office/officeart/2005/8/layout/default#21"/>
    <dgm:cxn modelId="{59207D5C-8015-4A4F-B70E-63018E1CC14A}" type="presParOf" srcId="{D043C824-240E-4DD7-9C13-72EDBBD8CE65}" destId="{D633A7DC-0EEC-4FB4-931A-ACA60178ED27}" srcOrd="4" destOrd="0" presId="urn:microsoft.com/office/officeart/2005/8/layout/defaul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200857-7D64-4B10-87B0-18BACC78DCE1}" type="doc">
      <dgm:prSet loTypeId="urn:microsoft.com/office/officeart/2009/3/layout/PlusandMinus" loCatId="relationship" qsTypeId="urn:microsoft.com/office/officeart/2005/8/quickstyle/simple2" qsCatId="simple" csTypeId="urn:microsoft.com/office/officeart/2005/8/colors/accent0_2" csCatId="mainScheme" phldr="1"/>
      <dgm:spPr/>
    </dgm:pt>
    <dgm:pt modelId="{2E10A57E-5996-4F99-8792-502777F1DA83}">
      <dgm:prSet phldrT="[Text]" custT="1"/>
      <dgm:spPr/>
      <dgm:t>
        <a:bodyPr/>
        <a:lstStyle/>
        <a:p>
          <a:pPr algn="ctr"/>
          <a:r>
            <a:rPr lang="en-US" sz="3600" b="1" dirty="0">
              <a:latin typeface="+mj-lt"/>
            </a:rPr>
            <a:t>Harm </a:t>
          </a:r>
        </a:p>
        <a:p>
          <a:pPr algn="ctr"/>
          <a:r>
            <a:rPr lang="en-US" sz="3600" b="1" dirty="0">
              <a:latin typeface="+mj-lt"/>
            </a:rPr>
            <a:t>Danger </a:t>
          </a:r>
        </a:p>
        <a:p>
          <a:pPr algn="ctr"/>
          <a:r>
            <a:rPr lang="en-US" sz="3600" b="1" dirty="0">
              <a:latin typeface="+mj-lt"/>
            </a:rPr>
            <a:t>Complicating Factors</a:t>
          </a:r>
        </a:p>
        <a:p>
          <a:pPr algn="ctr"/>
          <a:r>
            <a:rPr lang="en-US" sz="3600" b="1" dirty="0">
              <a:latin typeface="+mj-lt"/>
            </a:rPr>
            <a:t>Risk</a:t>
          </a:r>
        </a:p>
      </dgm:t>
    </dgm:pt>
    <dgm:pt modelId="{C6576697-2B22-405A-A7CC-7D98F110F860}" type="parTrans" cxnId="{65E07C20-A031-4CCF-8DCF-076D0EBD28F2}">
      <dgm:prSet/>
      <dgm:spPr/>
      <dgm:t>
        <a:bodyPr/>
        <a:lstStyle/>
        <a:p>
          <a:endParaRPr lang="en-US"/>
        </a:p>
      </dgm:t>
    </dgm:pt>
    <dgm:pt modelId="{CCDCEA07-820D-4AF4-9C7A-2120A31B4820}" type="sibTrans" cxnId="{65E07C20-A031-4CCF-8DCF-076D0EBD28F2}">
      <dgm:prSet/>
      <dgm:spPr/>
      <dgm:t>
        <a:bodyPr/>
        <a:lstStyle/>
        <a:p>
          <a:endParaRPr lang="en-US"/>
        </a:p>
      </dgm:t>
    </dgm:pt>
    <dgm:pt modelId="{EA683516-0C54-4E09-896F-AA3A58E91531}">
      <dgm:prSet phldrT="[Text]" custT="1"/>
      <dgm:spPr/>
      <dgm:t>
        <a:bodyPr/>
        <a:lstStyle/>
        <a:p>
          <a:endParaRPr lang="en-US">
            <a:latin typeface="+mj-lt"/>
          </a:endParaRPr>
        </a:p>
      </dgm:t>
    </dgm:pt>
    <dgm:pt modelId="{84A29901-ED30-42AB-8C72-1BAF429C844E}" type="parTrans" cxnId="{4E62EE18-26F2-49CE-88AB-AD1F087FBF3C}">
      <dgm:prSet/>
      <dgm:spPr/>
      <dgm:t>
        <a:bodyPr/>
        <a:lstStyle/>
        <a:p>
          <a:endParaRPr lang="en-US"/>
        </a:p>
      </dgm:t>
    </dgm:pt>
    <dgm:pt modelId="{B6460777-0D74-41BF-BD8D-46300342DEF4}" type="sibTrans" cxnId="{4E62EE18-26F2-49CE-88AB-AD1F087FBF3C}">
      <dgm:prSet/>
      <dgm:spPr/>
      <dgm:t>
        <a:bodyPr/>
        <a:lstStyle/>
        <a:p>
          <a:endParaRPr lang="en-US"/>
        </a:p>
      </dgm:t>
    </dgm:pt>
    <dgm:pt modelId="{A8245A65-E62B-1948-B99C-E01DEE635491}">
      <dgm:prSet phldrT="[Text]" custT="1"/>
      <dgm:spPr/>
      <dgm:t>
        <a:bodyPr/>
        <a:lstStyle/>
        <a:p>
          <a:pPr algn="l"/>
          <a:endParaRPr lang="en-US" sz="2800" dirty="0">
            <a:latin typeface="+mj-lt"/>
          </a:endParaRPr>
        </a:p>
        <a:p>
          <a:pPr algn="ctr"/>
          <a:r>
            <a:rPr lang="en-US" sz="3600" b="1" dirty="0">
              <a:latin typeface="+mj-lt"/>
            </a:rPr>
            <a:t>Safety</a:t>
          </a:r>
        </a:p>
        <a:p>
          <a:pPr algn="ctr"/>
          <a:r>
            <a:rPr lang="en-US" sz="3600" b="1" dirty="0">
              <a:latin typeface="+mj-lt"/>
            </a:rPr>
            <a:t>Strengths</a:t>
          </a:r>
        </a:p>
      </dgm:t>
    </dgm:pt>
    <dgm:pt modelId="{AB75A615-5D0C-134A-946D-301161FD66E2}" type="parTrans" cxnId="{6A7E2B9D-7D3E-8A40-B2FA-51DC6BF93E48}">
      <dgm:prSet/>
      <dgm:spPr/>
      <dgm:t>
        <a:bodyPr/>
        <a:lstStyle/>
        <a:p>
          <a:endParaRPr lang="en-US"/>
        </a:p>
      </dgm:t>
    </dgm:pt>
    <dgm:pt modelId="{D22800FF-D9AF-B84C-ADC0-37AAA5ECD892}" type="sibTrans" cxnId="{6A7E2B9D-7D3E-8A40-B2FA-51DC6BF93E48}">
      <dgm:prSet/>
      <dgm:spPr/>
      <dgm:t>
        <a:bodyPr/>
        <a:lstStyle/>
        <a:p>
          <a:endParaRPr lang="en-US"/>
        </a:p>
      </dgm:t>
    </dgm:pt>
    <dgm:pt modelId="{BD3857B9-9511-6A4F-A1BD-55E4C4FBBFF9}">
      <dgm:prSet phldrT="[Text]" custT="1"/>
      <dgm:spPr/>
      <dgm:t>
        <a:bodyPr/>
        <a:lstStyle/>
        <a:p>
          <a:endParaRPr lang="en-US" dirty="0">
            <a:latin typeface="+mj-lt"/>
          </a:endParaRPr>
        </a:p>
      </dgm:t>
    </dgm:pt>
    <dgm:pt modelId="{63B4280C-1B7E-A34B-98C5-51BE6A82528E}" type="parTrans" cxnId="{38B07D1C-9852-7C44-9CBD-CFE58D918ED6}">
      <dgm:prSet/>
      <dgm:spPr/>
      <dgm:t>
        <a:bodyPr/>
        <a:lstStyle/>
        <a:p>
          <a:endParaRPr lang="en-US"/>
        </a:p>
      </dgm:t>
    </dgm:pt>
    <dgm:pt modelId="{8841EA69-DFFD-0346-9174-8AE427BCE870}" type="sibTrans" cxnId="{38B07D1C-9852-7C44-9CBD-CFE58D918ED6}">
      <dgm:prSet/>
      <dgm:spPr/>
      <dgm:t>
        <a:bodyPr/>
        <a:lstStyle/>
        <a:p>
          <a:endParaRPr lang="en-US"/>
        </a:p>
      </dgm:t>
    </dgm:pt>
    <dgm:pt modelId="{9E77B952-5994-4BB4-8AAB-7EF59628C3AF}" type="pres">
      <dgm:prSet presAssocID="{8A200857-7D64-4B10-87B0-18BACC78DCE1}" presName="Name0" presStyleCnt="0">
        <dgm:presLayoutVars>
          <dgm:chMax val="2"/>
          <dgm:chPref val="2"/>
          <dgm:dir/>
          <dgm:animOne/>
          <dgm:resizeHandles val="exact"/>
        </dgm:presLayoutVars>
      </dgm:prSet>
      <dgm:spPr/>
    </dgm:pt>
    <dgm:pt modelId="{4BF73AE7-B563-4686-9988-503C5C2477E2}" type="pres">
      <dgm:prSet presAssocID="{8A200857-7D64-4B10-87B0-18BACC78DCE1}" presName="Background" presStyleLbl="bgImgPlace1" presStyleIdx="0" presStyleCnt="1" custLinFactNeighborX="-431" custLinFactNeighborY="277"/>
      <dgm:spPr/>
    </dgm:pt>
    <dgm:pt modelId="{3F673F79-1972-4711-8888-EDE21C4C5C5F}" type="pres">
      <dgm:prSet presAssocID="{8A200857-7D64-4B10-87B0-18BACC78DCE1}" presName="ParentText1" presStyleLbl="revTx" presStyleIdx="0" presStyleCnt="2">
        <dgm:presLayoutVars>
          <dgm:chMax val="0"/>
          <dgm:chPref val="0"/>
          <dgm:bulletEnabled val="1"/>
        </dgm:presLayoutVars>
      </dgm:prSet>
      <dgm:spPr/>
    </dgm:pt>
    <dgm:pt modelId="{1772AB2A-E026-4EB5-A206-28F3AEFB7B66}" type="pres">
      <dgm:prSet presAssocID="{8A200857-7D64-4B10-87B0-18BACC78DCE1}" presName="ParentText2" presStyleLbl="revTx" presStyleIdx="1" presStyleCnt="2">
        <dgm:presLayoutVars>
          <dgm:chMax val="0"/>
          <dgm:chPref val="0"/>
          <dgm:bulletEnabled val="1"/>
        </dgm:presLayoutVars>
      </dgm:prSet>
      <dgm:spPr/>
    </dgm:pt>
    <dgm:pt modelId="{EDA5107D-8B3D-4079-98AB-DCE256DCA247}" type="pres">
      <dgm:prSet presAssocID="{8A200857-7D64-4B10-87B0-18BACC78DCE1}" presName="Plus" presStyleLbl="alignNode1" presStyleIdx="0" presStyleCnt="2"/>
      <dgm:spPr/>
    </dgm:pt>
    <dgm:pt modelId="{B4AF722C-C80C-4F21-A698-BB79A9AC9B40}" type="pres">
      <dgm:prSet presAssocID="{8A200857-7D64-4B10-87B0-18BACC78DCE1}" presName="Minus" presStyleLbl="alignNode1" presStyleIdx="1" presStyleCnt="2"/>
      <dgm:spPr/>
    </dgm:pt>
    <dgm:pt modelId="{DD30B47D-9037-4CCB-9EB3-4EAD76CD4D37}" type="pres">
      <dgm:prSet presAssocID="{8A200857-7D64-4B10-87B0-18BACC78DCE1}" presName="Divider" presStyleLbl="parChTrans1D1" presStyleIdx="0" presStyleCnt="1"/>
      <dgm:spPr/>
    </dgm:pt>
  </dgm:ptLst>
  <dgm:cxnLst>
    <dgm:cxn modelId="{02F4040F-B73D-425D-8911-057A63C2253B}" type="presOf" srcId="{A8245A65-E62B-1948-B99C-E01DEE635491}" destId="{3F673F79-1972-4711-8888-EDE21C4C5C5F}" srcOrd="0" destOrd="0" presId="urn:microsoft.com/office/officeart/2009/3/layout/PlusandMinus"/>
    <dgm:cxn modelId="{4E62EE18-26F2-49CE-88AB-AD1F087FBF3C}" srcId="{8A200857-7D64-4B10-87B0-18BACC78DCE1}" destId="{EA683516-0C54-4E09-896F-AA3A58E91531}" srcOrd="2" destOrd="0" parTransId="{84A29901-ED30-42AB-8C72-1BAF429C844E}" sibTransId="{B6460777-0D74-41BF-BD8D-46300342DEF4}"/>
    <dgm:cxn modelId="{38B07D1C-9852-7C44-9CBD-CFE58D918ED6}" srcId="{8A200857-7D64-4B10-87B0-18BACC78DCE1}" destId="{BD3857B9-9511-6A4F-A1BD-55E4C4FBBFF9}" srcOrd="3" destOrd="0" parTransId="{63B4280C-1B7E-A34B-98C5-51BE6A82528E}" sibTransId="{8841EA69-DFFD-0346-9174-8AE427BCE870}"/>
    <dgm:cxn modelId="{65E07C20-A031-4CCF-8DCF-076D0EBD28F2}" srcId="{8A200857-7D64-4B10-87B0-18BACC78DCE1}" destId="{2E10A57E-5996-4F99-8792-502777F1DA83}" srcOrd="1" destOrd="0" parTransId="{C6576697-2B22-405A-A7CC-7D98F110F860}" sibTransId="{CCDCEA07-820D-4AF4-9C7A-2120A31B4820}"/>
    <dgm:cxn modelId="{9EF42290-1965-4232-BD7D-59D8E518ED3D}" type="presOf" srcId="{2E10A57E-5996-4F99-8792-502777F1DA83}" destId="{1772AB2A-E026-4EB5-A206-28F3AEFB7B66}" srcOrd="0" destOrd="0" presId="urn:microsoft.com/office/officeart/2009/3/layout/PlusandMinus"/>
    <dgm:cxn modelId="{6A7E2B9D-7D3E-8A40-B2FA-51DC6BF93E48}" srcId="{8A200857-7D64-4B10-87B0-18BACC78DCE1}" destId="{A8245A65-E62B-1948-B99C-E01DEE635491}" srcOrd="0" destOrd="0" parTransId="{AB75A615-5D0C-134A-946D-301161FD66E2}" sibTransId="{D22800FF-D9AF-B84C-ADC0-37AAA5ECD892}"/>
    <dgm:cxn modelId="{4F35E8FA-DD64-4DF3-A6F3-0808F9FE80D7}" type="presOf" srcId="{8A200857-7D64-4B10-87B0-18BACC78DCE1}" destId="{9E77B952-5994-4BB4-8AAB-7EF59628C3AF}" srcOrd="0" destOrd="0" presId="urn:microsoft.com/office/officeart/2009/3/layout/PlusandMinus"/>
    <dgm:cxn modelId="{EF978342-CF92-449F-B909-C8201857D5BD}" type="presParOf" srcId="{9E77B952-5994-4BB4-8AAB-7EF59628C3AF}" destId="{4BF73AE7-B563-4686-9988-503C5C2477E2}" srcOrd="0" destOrd="0" presId="urn:microsoft.com/office/officeart/2009/3/layout/PlusandMinus"/>
    <dgm:cxn modelId="{98C703B7-2FB6-4CAF-BACA-4EFAD7047B0B}" type="presParOf" srcId="{9E77B952-5994-4BB4-8AAB-7EF59628C3AF}" destId="{3F673F79-1972-4711-8888-EDE21C4C5C5F}" srcOrd="1" destOrd="0" presId="urn:microsoft.com/office/officeart/2009/3/layout/PlusandMinus"/>
    <dgm:cxn modelId="{C0E11DE7-E03C-4C11-9A95-675F3C44D636}" type="presParOf" srcId="{9E77B952-5994-4BB4-8AAB-7EF59628C3AF}" destId="{1772AB2A-E026-4EB5-A206-28F3AEFB7B66}" srcOrd="2" destOrd="0" presId="urn:microsoft.com/office/officeart/2009/3/layout/PlusandMinus"/>
    <dgm:cxn modelId="{8EB06517-52FB-4DDF-AE0A-6733BCDF4E23}" type="presParOf" srcId="{9E77B952-5994-4BB4-8AAB-7EF59628C3AF}" destId="{EDA5107D-8B3D-4079-98AB-DCE256DCA247}" srcOrd="3" destOrd="0" presId="urn:microsoft.com/office/officeart/2009/3/layout/PlusandMinus"/>
    <dgm:cxn modelId="{B93A6345-6BBA-479E-A822-A91D3D2F4219}" type="presParOf" srcId="{9E77B952-5994-4BB4-8AAB-7EF59628C3AF}" destId="{B4AF722C-C80C-4F21-A698-BB79A9AC9B40}" srcOrd="4" destOrd="0" presId="urn:microsoft.com/office/officeart/2009/3/layout/PlusandMinus"/>
    <dgm:cxn modelId="{D1A62541-309E-4374-A4F1-A78C107F700C}" type="presParOf" srcId="{9E77B952-5994-4BB4-8AAB-7EF59628C3AF}" destId="{DD30B47D-9037-4CCB-9EB3-4EAD76CD4D37}"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C3E594-5EBC-9E4A-8F57-428A19D00785}" type="doc">
      <dgm:prSet loTypeId="urn:microsoft.com/office/officeart/2005/8/layout/hProcess9" loCatId="process" qsTypeId="urn:microsoft.com/office/officeart/2005/8/quickstyle/simple4" qsCatId="simple" csTypeId="urn:microsoft.com/office/officeart/2005/8/colors/accent1_2" csCatId="accent1" phldr="1"/>
      <dgm:spPr/>
    </dgm:pt>
    <dgm:pt modelId="{91A01CEB-90BB-9344-A6F8-CCFC295CE267}">
      <dgm:prSet phldrT="[Text]"/>
      <dgm:spPr/>
      <dgm:t>
        <a:bodyPr/>
        <a:lstStyle/>
        <a:p>
          <a:r>
            <a:rPr lang="en-US" dirty="0">
              <a:solidFill>
                <a:srgbClr val="002855"/>
              </a:solidFill>
              <a:latin typeface="Calibri" panose="020F0502020204030204" pitchFamily="34" charset="0"/>
              <a:cs typeface="Calibri" panose="020F0502020204030204" pitchFamily="34" charset="0"/>
            </a:rPr>
            <a:t>Caregiver</a:t>
          </a:r>
        </a:p>
      </dgm:t>
    </dgm:pt>
    <dgm:pt modelId="{C363376F-2716-8740-88F0-16CC8788F6B7}" type="parTrans" cxnId="{9A8A1C14-7FB9-214E-995C-6FBE96A81771}">
      <dgm:prSet/>
      <dgm:spPr/>
      <dgm:t>
        <a:bodyPr/>
        <a:lstStyle/>
        <a:p>
          <a:endParaRPr lang="en-US"/>
        </a:p>
      </dgm:t>
    </dgm:pt>
    <dgm:pt modelId="{07EE5F3A-224C-664A-A030-81C5E0EDFD7F}" type="sibTrans" cxnId="{9A8A1C14-7FB9-214E-995C-6FBE96A81771}">
      <dgm:prSet/>
      <dgm:spPr/>
      <dgm:t>
        <a:bodyPr/>
        <a:lstStyle/>
        <a:p>
          <a:endParaRPr lang="en-US"/>
        </a:p>
      </dgm:t>
    </dgm:pt>
    <dgm:pt modelId="{FD32D3AE-7CF7-8846-A1D9-FE0CA967D36A}">
      <dgm:prSet phldrT="[Text]"/>
      <dgm:spPr/>
      <dgm:t>
        <a:bodyPr/>
        <a:lstStyle/>
        <a:p>
          <a:r>
            <a:rPr lang="en-US" dirty="0">
              <a:solidFill>
                <a:srgbClr val="002855"/>
              </a:solidFill>
            </a:rPr>
            <a:t>Impact on the child</a:t>
          </a:r>
        </a:p>
      </dgm:t>
    </dgm:pt>
    <dgm:pt modelId="{EA4AC595-82E0-2444-923A-324F8C4A6F40}" type="parTrans" cxnId="{B7237D53-5767-0C45-BE05-83D0AB79F389}">
      <dgm:prSet/>
      <dgm:spPr/>
      <dgm:t>
        <a:bodyPr/>
        <a:lstStyle/>
        <a:p>
          <a:endParaRPr lang="en-US"/>
        </a:p>
      </dgm:t>
    </dgm:pt>
    <dgm:pt modelId="{B836A99A-40CA-FC49-90D3-1BB3535780C8}" type="sibTrans" cxnId="{B7237D53-5767-0C45-BE05-83D0AB79F389}">
      <dgm:prSet/>
      <dgm:spPr/>
      <dgm:t>
        <a:bodyPr/>
        <a:lstStyle/>
        <a:p>
          <a:endParaRPr lang="en-US"/>
        </a:p>
      </dgm:t>
    </dgm:pt>
    <dgm:pt modelId="{17BF4B03-8DE6-4083-8DB5-852FF1D87901}">
      <dgm:prSet phldrT="[Text]"/>
      <dgm:spPr/>
      <dgm:t>
        <a:bodyPr/>
        <a:lstStyle/>
        <a:p>
          <a:r>
            <a:rPr lang="en-US" dirty="0">
              <a:solidFill>
                <a:srgbClr val="002855"/>
              </a:solidFill>
              <a:latin typeface="Calibri" panose="020F0502020204030204" pitchFamily="34" charset="0"/>
              <a:cs typeface="Calibri" panose="020F0502020204030204" pitchFamily="34" charset="0"/>
            </a:rPr>
            <a:t>Behavior actions/inactions</a:t>
          </a:r>
        </a:p>
      </dgm:t>
    </dgm:pt>
    <dgm:pt modelId="{772C965F-2E23-45D1-8807-6F80CB290687}" type="parTrans" cxnId="{C561402B-C449-4809-92B3-AA58F6E7265E}">
      <dgm:prSet/>
      <dgm:spPr/>
      <dgm:t>
        <a:bodyPr/>
        <a:lstStyle/>
        <a:p>
          <a:endParaRPr lang="en-US"/>
        </a:p>
      </dgm:t>
    </dgm:pt>
    <dgm:pt modelId="{77E42923-2149-487D-89F4-DAB4C85E303F}" type="sibTrans" cxnId="{C561402B-C449-4809-92B3-AA58F6E7265E}">
      <dgm:prSet/>
      <dgm:spPr/>
      <dgm:t>
        <a:bodyPr/>
        <a:lstStyle/>
        <a:p>
          <a:endParaRPr lang="en-US"/>
        </a:p>
      </dgm:t>
    </dgm:pt>
    <dgm:pt modelId="{15BEDC6E-D6FC-824D-9895-9183DDC4F5D9}" type="pres">
      <dgm:prSet presAssocID="{D2C3E594-5EBC-9E4A-8F57-428A19D00785}" presName="CompostProcess" presStyleCnt="0">
        <dgm:presLayoutVars>
          <dgm:dir/>
          <dgm:resizeHandles val="exact"/>
        </dgm:presLayoutVars>
      </dgm:prSet>
      <dgm:spPr/>
    </dgm:pt>
    <dgm:pt modelId="{E20860D7-F78F-E14C-A706-08FF017BE63B}" type="pres">
      <dgm:prSet presAssocID="{D2C3E594-5EBC-9E4A-8F57-428A19D00785}" presName="arrow" presStyleLbl="bgShp" presStyleIdx="0" presStyleCnt="1" custScaleY="86813" custLinFactNeighborX="1357" custLinFactNeighborY="-7143"/>
      <dgm:spPr/>
    </dgm:pt>
    <dgm:pt modelId="{8F36A611-3E02-4E40-92BC-32804473A5BE}" type="pres">
      <dgm:prSet presAssocID="{D2C3E594-5EBC-9E4A-8F57-428A19D00785}" presName="linearProcess" presStyleCnt="0"/>
      <dgm:spPr/>
    </dgm:pt>
    <dgm:pt modelId="{5D38B668-68E4-8A4D-A534-3E970EBC034D}" type="pres">
      <dgm:prSet presAssocID="{91A01CEB-90BB-9344-A6F8-CCFC295CE267}" presName="textNode" presStyleLbl="node1" presStyleIdx="0" presStyleCnt="3">
        <dgm:presLayoutVars>
          <dgm:bulletEnabled val="1"/>
        </dgm:presLayoutVars>
      </dgm:prSet>
      <dgm:spPr/>
    </dgm:pt>
    <dgm:pt modelId="{9ACE5ACA-628D-6447-A72C-9739106E3405}" type="pres">
      <dgm:prSet presAssocID="{07EE5F3A-224C-664A-A030-81C5E0EDFD7F}" presName="sibTrans" presStyleCnt="0"/>
      <dgm:spPr/>
    </dgm:pt>
    <dgm:pt modelId="{C1C46FE0-E60D-4FB7-B082-9110F96ACC18}" type="pres">
      <dgm:prSet presAssocID="{17BF4B03-8DE6-4083-8DB5-852FF1D87901}" presName="textNode" presStyleLbl="node1" presStyleIdx="1" presStyleCnt="3">
        <dgm:presLayoutVars>
          <dgm:bulletEnabled val="1"/>
        </dgm:presLayoutVars>
      </dgm:prSet>
      <dgm:spPr/>
    </dgm:pt>
    <dgm:pt modelId="{3E9777EC-8B95-4038-BA90-6EA3A8D8EA26}" type="pres">
      <dgm:prSet presAssocID="{77E42923-2149-487D-89F4-DAB4C85E303F}" presName="sibTrans" presStyleCnt="0"/>
      <dgm:spPr/>
    </dgm:pt>
    <dgm:pt modelId="{B9DAA4CE-B8D0-0048-BF71-2850B3F17784}" type="pres">
      <dgm:prSet presAssocID="{FD32D3AE-7CF7-8846-A1D9-FE0CA967D36A}" presName="textNode" presStyleLbl="node1" presStyleIdx="2" presStyleCnt="3">
        <dgm:presLayoutVars>
          <dgm:bulletEnabled val="1"/>
        </dgm:presLayoutVars>
      </dgm:prSet>
      <dgm:spPr/>
    </dgm:pt>
  </dgm:ptLst>
  <dgm:cxnLst>
    <dgm:cxn modelId="{9A8A1C14-7FB9-214E-995C-6FBE96A81771}" srcId="{D2C3E594-5EBC-9E4A-8F57-428A19D00785}" destId="{91A01CEB-90BB-9344-A6F8-CCFC295CE267}" srcOrd="0" destOrd="0" parTransId="{C363376F-2716-8740-88F0-16CC8788F6B7}" sibTransId="{07EE5F3A-224C-664A-A030-81C5E0EDFD7F}"/>
    <dgm:cxn modelId="{5A239915-3C27-42A0-9F0C-363701B7A19C}" type="presOf" srcId="{17BF4B03-8DE6-4083-8DB5-852FF1D87901}" destId="{C1C46FE0-E60D-4FB7-B082-9110F96ACC18}" srcOrd="0" destOrd="0" presId="urn:microsoft.com/office/officeart/2005/8/layout/hProcess9"/>
    <dgm:cxn modelId="{C561402B-C449-4809-92B3-AA58F6E7265E}" srcId="{D2C3E594-5EBC-9E4A-8F57-428A19D00785}" destId="{17BF4B03-8DE6-4083-8DB5-852FF1D87901}" srcOrd="1" destOrd="0" parTransId="{772C965F-2E23-45D1-8807-6F80CB290687}" sibTransId="{77E42923-2149-487D-89F4-DAB4C85E303F}"/>
    <dgm:cxn modelId="{EB9BD82E-1A93-E840-9AD0-7C826CCD60BB}" type="presOf" srcId="{FD32D3AE-7CF7-8846-A1D9-FE0CA967D36A}" destId="{B9DAA4CE-B8D0-0048-BF71-2850B3F17784}" srcOrd="0" destOrd="0" presId="urn:microsoft.com/office/officeart/2005/8/layout/hProcess9"/>
    <dgm:cxn modelId="{B7237D53-5767-0C45-BE05-83D0AB79F389}" srcId="{D2C3E594-5EBC-9E4A-8F57-428A19D00785}" destId="{FD32D3AE-7CF7-8846-A1D9-FE0CA967D36A}" srcOrd="2" destOrd="0" parTransId="{EA4AC595-82E0-2444-923A-324F8C4A6F40}" sibTransId="{B836A99A-40CA-FC49-90D3-1BB3535780C8}"/>
    <dgm:cxn modelId="{919E0D7E-0FE1-D147-A975-8FD9CBDBCFB6}" type="presOf" srcId="{91A01CEB-90BB-9344-A6F8-CCFC295CE267}" destId="{5D38B668-68E4-8A4D-A534-3E970EBC034D}" srcOrd="0" destOrd="0" presId="urn:microsoft.com/office/officeart/2005/8/layout/hProcess9"/>
    <dgm:cxn modelId="{4A98CAFC-26C5-AF47-B712-7D1B12139D39}" type="presOf" srcId="{D2C3E594-5EBC-9E4A-8F57-428A19D00785}" destId="{15BEDC6E-D6FC-824D-9895-9183DDC4F5D9}" srcOrd="0" destOrd="0" presId="urn:microsoft.com/office/officeart/2005/8/layout/hProcess9"/>
    <dgm:cxn modelId="{E326EEF5-A671-8049-9492-D622B05D649A}" type="presParOf" srcId="{15BEDC6E-D6FC-824D-9895-9183DDC4F5D9}" destId="{E20860D7-F78F-E14C-A706-08FF017BE63B}" srcOrd="0" destOrd="0" presId="urn:microsoft.com/office/officeart/2005/8/layout/hProcess9"/>
    <dgm:cxn modelId="{64C6FFD8-3B25-5542-87DA-CC210DFEDB45}" type="presParOf" srcId="{15BEDC6E-D6FC-824D-9895-9183DDC4F5D9}" destId="{8F36A611-3E02-4E40-92BC-32804473A5BE}" srcOrd="1" destOrd="0" presId="urn:microsoft.com/office/officeart/2005/8/layout/hProcess9"/>
    <dgm:cxn modelId="{31E8327A-C55E-594C-9C2D-6B9CD03D4C80}" type="presParOf" srcId="{8F36A611-3E02-4E40-92BC-32804473A5BE}" destId="{5D38B668-68E4-8A4D-A534-3E970EBC034D}" srcOrd="0" destOrd="0" presId="urn:microsoft.com/office/officeart/2005/8/layout/hProcess9"/>
    <dgm:cxn modelId="{F293AF44-D629-BC4D-B64C-B6EC286D40F0}" type="presParOf" srcId="{8F36A611-3E02-4E40-92BC-32804473A5BE}" destId="{9ACE5ACA-628D-6447-A72C-9739106E3405}" srcOrd="1" destOrd="0" presId="urn:microsoft.com/office/officeart/2005/8/layout/hProcess9"/>
    <dgm:cxn modelId="{4CC167C4-FB1F-4B04-918B-B493662CC203}" type="presParOf" srcId="{8F36A611-3E02-4E40-92BC-32804473A5BE}" destId="{C1C46FE0-E60D-4FB7-B082-9110F96ACC18}" srcOrd="2" destOrd="0" presId="urn:microsoft.com/office/officeart/2005/8/layout/hProcess9"/>
    <dgm:cxn modelId="{780A81FE-73CD-48CF-8448-5D93412B7CF7}" type="presParOf" srcId="{8F36A611-3E02-4E40-92BC-32804473A5BE}" destId="{3E9777EC-8B95-4038-BA90-6EA3A8D8EA26}" srcOrd="3" destOrd="0" presId="urn:microsoft.com/office/officeart/2005/8/layout/hProcess9"/>
    <dgm:cxn modelId="{D8164026-40D2-4849-888B-FD1016F9498C}" type="presParOf" srcId="{8F36A611-3E02-4E40-92BC-32804473A5BE}" destId="{B9DAA4CE-B8D0-0048-BF71-2850B3F1778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C3E594-5EBC-9E4A-8F57-428A19D00785}" type="doc">
      <dgm:prSet loTypeId="urn:microsoft.com/office/officeart/2005/8/layout/hProcess9" loCatId="process" qsTypeId="urn:microsoft.com/office/officeart/2005/8/quickstyle/simple4" qsCatId="simple" csTypeId="urn:microsoft.com/office/officeart/2005/8/colors/accent1_2" csCatId="accent1" phldr="1"/>
      <dgm:spPr/>
    </dgm:pt>
    <dgm:pt modelId="{91A01CEB-90BB-9344-A6F8-CCFC295CE267}">
      <dgm:prSet phldrT="[Text]"/>
      <dgm:spPr/>
      <dgm:t>
        <a:bodyPr/>
        <a:lstStyle/>
        <a:p>
          <a:r>
            <a:rPr lang="en-US" dirty="0">
              <a:solidFill>
                <a:srgbClr val="002855"/>
              </a:solidFill>
              <a:latin typeface="Calibri" panose="020F0502020204030204" pitchFamily="34" charset="0"/>
              <a:cs typeface="Calibri" panose="020F0502020204030204" pitchFamily="34" charset="0"/>
            </a:rPr>
            <a:t>Caregiver</a:t>
          </a:r>
        </a:p>
      </dgm:t>
    </dgm:pt>
    <dgm:pt modelId="{C363376F-2716-8740-88F0-16CC8788F6B7}" type="parTrans" cxnId="{9A8A1C14-7FB9-214E-995C-6FBE96A81771}">
      <dgm:prSet/>
      <dgm:spPr/>
      <dgm:t>
        <a:bodyPr/>
        <a:lstStyle/>
        <a:p>
          <a:endParaRPr lang="en-US"/>
        </a:p>
      </dgm:t>
    </dgm:pt>
    <dgm:pt modelId="{07EE5F3A-224C-664A-A030-81C5E0EDFD7F}" type="sibTrans" cxnId="{9A8A1C14-7FB9-214E-995C-6FBE96A81771}">
      <dgm:prSet/>
      <dgm:spPr/>
      <dgm:t>
        <a:bodyPr/>
        <a:lstStyle/>
        <a:p>
          <a:endParaRPr lang="en-US"/>
        </a:p>
      </dgm:t>
    </dgm:pt>
    <dgm:pt modelId="{FD32D3AE-7CF7-8846-A1D9-FE0CA967D36A}">
      <dgm:prSet phldrT="[Text]"/>
      <dgm:spPr/>
      <dgm:t>
        <a:bodyPr/>
        <a:lstStyle/>
        <a:p>
          <a:r>
            <a:rPr lang="en-US" dirty="0">
              <a:solidFill>
                <a:srgbClr val="002855"/>
              </a:solidFill>
            </a:rPr>
            <a:t>Impact on the child</a:t>
          </a:r>
        </a:p>
      </dgm:t>
    </dgm:pt>
    <dgm:pt modelId="{EA4AC595-82E0-2444-923A-324F8C4A6F40}" type="parTrans" cxnId="{B7237D53-5767-0C45-BE05-83D0AB79F389}">
      <dgm:prSet/>
      <dgm:spPr/>
      <dgm:t>
        <a:bodyPr/>
        <a:lstStyle/>
        <a:p>
          <a:endParaRPr lang="en-US"/>
        </a:p>
      </dgm:t>
    </dgm:pt>
    <dgm:pt modelId="{B836A99A-40CA-FC49-90D3-1BB3535780C8}" type="sibTrans" cxnId="{B7237D53-5767-0C45-BE05-83D0AB79F389}">
      <dgm:prSet/>
      <dgm:spPr/>
      <dgm:t>
        <a:bodyPr/>
        <a:lstStyle/>
        <a:p>
          <a:endParaRPr lang="en-US"/>
        </a:p>
      </dgm:t>
    </dgm:pt>
    <dgm:pt modelId="{17BF4B03-8DE6-4083-8DB5-852FF1D87901}">
      <dgm:prSet phldrT="[Text]"/>
      <dgm:spPr/>
      <dgm:t>
        <a:bodyPr/>
        <a:lstStyle/>
        <a:p>
          <a:r>
            <a:rPr lang="en-US" dirty="0">
              <a:solidFill>
                <a:srgbClr val="002855"/>
              </a:solidFill>
              <a:latin typeface="Calibri" panose="020F0502020204030204" pitchFamily="34" charset="0"/>
              <a:cs typeface="Calibri" panose="020F0502020204030204" pitchFamily="34" charset="0"/>
            </a:rPr>
            <a:t>Behavior actions/inactions</a:t>
          </a:r>
        </a:p>
      </dgm:t>
    </dgm:pt>
    <dgm:pt modelId="{772C965F-2E23-45D1-8807-6F80CB290687}" type="parTrans" cxnId="{C561402B-C449-4809-92B3-AA58F6E7265E}">
      <dgm:prSet/>
      <dgm:spPr/>
      <dgm:t>
        <a:bodyPr/>
        <a:lstStyle/>
        <a:p>
          <a:endParaRPr lang="en-US"/>
        </a:p>
      </dgm:t>
    </dgm:pt>
    <dgm:pt modelId="{77E42923-2149-487D-89F4-DAB4C85E303F}" type="sibTrans" cxnId="{C561402B-C449-4809-92B3-AA58F6E7265E}">
      <dgm:prSet/>
      <dgm:spPr/>
      <dgm:t>
        <a:bodyPr/>
        <a:lstStyle/>
        <a:p>
          <a:endParaRPr lang="en-US"/>
        </a:p>
      </dgm:t>
    </dgm:pt>
    <dgm:pt modelId="{15BEDC6E-D6FC-824D-9895-9183DDC4F5D9}" type="pres">
      <dgm:prSet presAssocID="{D2C3E594-5EBC-9E4A-8F57-428A19D00785}" presName="CompostProcess" presStyleCnt="0">
        <dgm:presLayoutVars>
          <dgm:dir/>
          <dgm:resizeHandles val="exact"/>
        </dgm:presLayoutVars>
      </dgm:prSet>
      <dgm:spPr/>
    </dgm:pt>
    <dgm:pt modelId="{E20860D7-F78F-E14C-A706-08FF017BE63B}" type="pres">
      <dgm:prSet presAssocID="{D2C3E594-5EBC-9E4A-8F57-428A19D00785}" presName="arrow" presStyleLbl="bgShp" presStyleIdx="0" presStyleCnt="1" custScaleY="86813" custLinFactNeighborX="1357" custLinFactNeighborY="-7143"/>
      <dgm:spPr/>
    </dgm:pt>
    <dgm:pt modelId="{8F36A611-3E02-4E40-92BC-32804473A5BE}" type="pres">
      <dgm:prSet presAssocID="{D2C3E594-5EBC-9E4A-8F57-428A19D00785}" presName="linearProcess" presStyleCnt="0"/>
      <dgm:spPr/>
    </dgm:pt>
    <dgm:pt modelId="{5D38B668-68E4-8A4D-A534-3E970EBC034D}" type="pres">
      <dgm:prSet presAssocID="{91A01CEB-90BB-9344-A6F8-CCFC295CE267}" presName="textNode" presStyleLbl="node1" presStyleIdx="0" presStyleCnt="3">
        <dgm:presLayoutVars>
          <dgm:bulletEnabled val="1"/>
        </dgm:presLayoutVars>
      </dgm:prSet>
      <dgm:spPr/>
    </dgm:pt>
    <dgm:pt modelId="{9ACE5ACA-628D-6447-A72C-9739106E3405}" type="pres">
      <dgm:prSet presAssocID="{07EE5F3A-224C-664A-A030-81C5E0EDFD7F}" presName="sibTrans" presStyleCnt="0"/>
      <dgm:spPr/>
    </dgm:pt>
    <dgm:pt modelId="{C1C46FE0-E60D-4FB7-B082-9110F96ACC18}" type="pres">
      <dgm:prSet presAssocID="{17BF4B03-8DE6-4083-8DB5-852FF1D87901}" presName="textNode" presStyleLbl="node1" presStyleIdx="1" presStyleCnt="3">
        <dgm:presLayoutVars>
          <dgm:bulletEnabled val="1"/>
        </dgm:presLayoutVars>
      </dgm:prSet>
      <dgm:spPr/>
    </dgm:pt>
    <dgm:pt modelId="{3E9777EC-8B95-4038-BA90-6EA3A8D8EA26}" type="pres">
      <dgm:prSet presAssocID="{77E42923-2149-487D-89F4-DAB4C85E303F}" presName="sibTrans" presStyleCnt="0"/>
      <dgm:spPr/>
    </dgm:pt>
    <dgm:pt modelId="{B9DAA4CE-B8D0-0048-BF71-2850B3F17784}" type="pres">
      <dgm:prSet presAssocID="{FD32D3AE-7CF7-8846-A1D9-FE0CA967D36A}" presName="textNode" presStyleLbl="node1" presStyleIdx="2" presStyleCnt="3">
        <dgm:presLayoutVars>
          <dgm:bulletEnabled val="1"/>
        </dgm:presLayoutVars>
      </dgm:prSet>
      <dgm:spPr/>
    </dgm:pt>
  </dgm:ptLst>
  <dgm:cxnLst>
    <dgm:cxn modelId="{9A8A1C14-7FB9-214E-995C-6FBE96A81771}" srcId="{D2C3E594-5EBC-9E4A-8F57-428A19D00785}" destId="{91A01CEB-90BB-9344-A6F8-CCFC295CE267}" srcOrd="0" destOrd="0" parTransId="{C363376F-2716-8740-88F0-16CC8788F6B7}" sibTransId="{07EE5F3A-224C-664A-A030-81C5E0EDFD7F}"/>
    <dgm:cxn modelId="{5A239915-3C27-42A0-9F0C-363701B7A19C}" type="presOf" srcId="{17BF4B03-8DE6-4083-8DB5-852FF1D87901}" destId="{C1C46FE0-E60D-4FB7-B082-9110F96ACC18}" srcOrd="0" destOrd="0" presId="urn:microsoft.com/office/officeart/2005/8/layout/hProcess9"/>
    <dgm:cxn modelId="{C561402B-C449-4809-92B3-AA58F6E7265E}" srcId="{D2C3E594-5EBC-9E4A-8F57-428A19D00785}" destId="{17BF4B03-8DE6-4083-8DB5-852FF1D87901}" srcOrd="1" destOrd="0" parTransId="{772C965F-2E23-45D1-8807-6F80CB290687}" sibTransId="{77E42923-2149-487D-89F4-DAB4C85E303F}"/>
    <dgm:cxn modelId="{EB9BD82E-1A93-E840-9AD0-7C826CCD60BB}" type="presOf" srcId="{FD32D3AE-7CF7-8846-A1D9-FE0CA967D36A}" destId="{B9DAA4CE-B8D0-0048-BF71-2850B3F17784}" srcOrd="0" destOrd="0" presId="urn:microsoft.com/office/officeart/2005/8/layout/hProcess9"/>
    <dgm:cxn modelId="{B7237D53-5767-0C45-BE05-83D0AB79F389}" srcId="{D2C3E594-5EBC-9E4A-8F57-428A19D00785}" destId="{FD32D3AE-7CF7-8846-A1D9-FE0CA967D36A}" srcOrd="2" destOrd="0" parTransId="{EA4AC595-82E0-2444-923A-324F8C4A6F40}" sibTransId="{B836A99A-40CA-FC49-90D3-1BB3535780C8}"/>
    <dgm:cxn modelId="{919E0D7E-0FE1-D147-A975-8FD9CBDBCFB6}" type="presOf" srcId="{91A01CEB-90BB-9344-A6F8-CCFC295CE267}" destId="{5D38B668-68E4-8A4D-A534-3E970EBC034D}" srcOrd="0" destOrd="0" presId="urn:microsoft.com/office/officeart/2005/8/layout/hProcess9"/>
    <dgm:cxn modelId="{4A98CAFC-26C5-AF47-B712-7D1B12139D39}" type="presOf" srcId="{D2C3E594-5EBC-9E4A-8F57-428A19D00785}" destId="{15BEDC6E-D6FC-824D-9895-9183DDC4F5D9}" srcOrd="0" destOrd="0" presId="urn:microsoft.com/office/officeart/2005/8/layout/hProcess9"/>
    <dgm:cxn modelId="{E326EEF5-A671-8049-9492-D622B05D649A}" type="presParOf" srcId="{15BEDC6E-D6FC-824D-9895-9183DDC4F5D9}" destId="{E20860D7-F78F-E14C-A706-08FF017BE63B}" srcOrd="0" destOrd="0" presId="urn:microsoft.com/office/officeart/2005/8/layout/hProcess9"/>
    <dgm:cxn modelId="{64C6FFD8-3B25-5542-87DA-CC210DFEDB45}" type="presParOf" srcId="{15BEDC6E-D6FC-824D-9895-9183DDC4F5D9}" destId="{8F36A611-3E02-4E40-92BC-32804473A5BE}" srcOrd="1" destOrd="0" presId="urn:microsoft.com/office/officeart/2005/8/layout/hProcess9"/>
    <dgm:cxn modelId="{31E8327A-C55E-594C-9C2D-6B9CD03D4C80}" type="presParOf" srcId="{8F36A611-3E02-4E40-92BC-32804473A5BE}" destId="{5D38B668-68E4-8A4D-A534-3E970EBC034D}" srcOrd="0" destOrd="0" presId="urn:microsoft.com/office/officeart/2005/8/layout/hProcess9"/>
    <dgm:cxn modelId="{F293AF44-D629-BC4D-B64C-B6EC286D40F0}" type="presParOf" srcId="{8F36A611-3E02-4E40-92BC-32804473A5BE}" destId="{9ACE5ACA-628D-6447-A72C-9739106E3405}" srcOrd="1" destOrd="0" presId="urn:microsoft.com/office/officeart/2005/8/layout/hProcess9"/>
    <dgm:cxn modelId="{4CC167C4-FB1F-4B04-918B-B493662CC203}" type="presParOf" srcId="{8F36A611-3E02-4E40-92BC-32804473A5BE}" destId="{C1C46FE0-E60D-4FB7-B082-9110F96ACC18}" srcOrd="2" destOrd="0" presId="urn:microsoft.com/office/officeart/2005/8/layout/hProcess9"/>
    <dgm:cxn modelId="{780A81FE-73CD-48CF-8448-5D93412B7CF7}" type="presParOf" srcId="{8F36A611-3E02-4E40-92BC-32804473A5BE}" destId="{3E9777EC-8B95-4038-BA90-6EA3A8D8EA26}" srcOrd="3" destOrd="0" presId="urn:microsoft.com/office/officeart/2005/8/layout/hProcess9"/>
    <dgm:cxn modelId="{D8164026-40D2-4849-888B-FD1016F9498C}" type="presParOf" srcId="{8F36A611-3E02-4E40-92BC-32804473A5BE}" destId="{B9DAA4CE-B8D0-0048-BF71-2850B3F1778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200857-7D64-4B10-87B0-18BACC78DCE1}" type="doc">
      <dgm:prSet loTypeId="urn:microsoft.com/office/officeart/2005/8/layout/pyramid2" loCatId="pyramid" qsTypeId="urn:microsoft.com/office/officeart/2005/8/quickstyle/simple1" qsCatId="simple" csTypeId="urn:microsoft.com/office/officeart/2005/8/colors/accent1_2" csCatId="accent1" phldr="1"/>
      <dgm:spPr/>
    </dgm:pt>
    <dgm:pt modelId="{2E10A57E-5996-4F99-8792-502777F1DA83}">
      <dgm:prSet phldrT="[Text]"/>
      <dgm:spPr>
        <a:ln>
          <a:solidFill>
            <a:schemeClr val="accent1"/>
          </a:solidFill>
        </a:ln>
      </dgm:spPr>
      <dgm:t>
        <a:bodyPr/>
        <a:lstStyle/>
        <a:p>
          <a:pPr>
            <a:lnSpc>
              <a:spcPct val="100000"/>
            </a:lnSpc>
            <a:spcAft>
              <a:spcPts val="0"/>
            </a:spcAft>
          </a:pPr>
          <a:r>
            <a:rPr lang="en-US" dirty="0"/>
            <a:t>Safety Goals</a:t>
          </a:r>
        </a:p>
      </dgm:t>
    </dgm:pt>
    <dgm:pt modelId="{C6576697-2B22-405A-A7CC-7D98F110F860}" type="parTrans" cxnId="{65E07C20-A031-4CCF-8DCF-076D0EBD28F2}">
      <dgm:prSet/>
      <dgm:spPr/>
      <dgm:t>
        <a:bodyPr/>
        <a:lstStyle/>
        <a:p>
          <a:endParaRPr lang="en-US"/>
        </a:p>
      </dgm:t>
    </dgm:pt>
    <dgm:pt modelId="{CCDCEA07-820D-4AF4-9C7A-2120A31B4820}" type="sibTrans" cxnId="{65E07C20-A031-4CCF-8DCF-076D0EBD28F2}">
      <dgm:prSet/>
      <dgm:spPr/>
      <dgm:t>
        <a:bodyPr/>
        <a:lstStyle/>
        <a:p>
          <a:endParaRPr lang="en-US"/>
        </a:p>
      </dgm:t>
    </dgm:pt>
    <dgm:pt modelId="{EA683516-0C54-4E09-896F-AA3A58E91531}">
      <dgm:prSet phldrT="[Text]"/>
      <dgm:spPr/>
      <dgm:t>
        <a:bodyPr/>
        <a:lstStyle/>
        <a:p>
          <a:pPr>
            <a:lnSpc>
              <a:spcPct val="100000"/>
            </a:lnSpc>
            <a:spcAft>
              <a:spcPts val="0"/>
            </a:spcAft>
          </a:pPr>
          <a:r>
            <a:rPr lang="en-US" dirty="0"/>
            <a:t>Collaborative Safety Plans/</a:t>
          </a:r>
        </a:p>
        <a:p>
          <a:pPr>
            <a:lnSpc>
              <a:spcPct val="100000"/>
            </a:lnSpc>
            <a:spcAft>
              <a:spcPts val="0"/>
            </a:spcAft>
          </a:pPr>
          <a:r>
            <a:rPr lang="en-US" dirty="0"/>
            <a:t>Case Plans</a:t>
          </a:r>
        </a:p>
      </dgm:t>
    </dgm:pt>
    <dgm:pt modelId="{84A29901-ED30-42AB-8C72-1BAF429C844E}" type="parTrans" cxnId="{4E62EE18-26F2-49CE-88AB-AD1F087FBF3C}">
      <dgm:prSet/>
      <dgm:spPr/>
      <dgm:t>
        <a:bodyPr/>
        <a:lstStyle/>
        <a:p>
          <a:endParaRPr lang="en-US"/>
        </a:p>
      </dgm:t>
    </dgm:pt>
    <dgm:pt modelId="{B6460777-0D74-41BF-BD8D-46300342DEF4}" type="sibTrans" cxnId="{4E62EE18-26F2-49CE-88AB-AD1F087FBF3C}">
      <dgm:prSet/>
      <dgm:spPr/>
      <dgm:t>
        <a:bodyPr/>
        <a:lstStyle/>
        <a:p>
          <a:endParaRPr lang="en-US"/>
        </a:p>
      </dgm:t>
    </dgm:pt>
    <dgm:pt modelId="{25DDFF2D-DE28-6749-B320-18CAB1C3FF72}">
      <dgm:prSet phldrT="[Text]"/>
      <dgm:spPr/>
      <dgm:t>
        <a:bodyPr/>
        <a:lstStyle/>
        <a:p>
          <a:r>
            <a:rPr lang="en-US" dirty="0"/>
            <a:t>Developing a Safety Network</a:t>
          </a:r>
        </a:p>
      </dgm:t>
    </dgm:pt>
    <dgm:pt modelId="{8BF4E85D-0201-D241-A698-2CD3CCBE6A74}" type="parTrans" cxnId="{89042C5F-1300-0845-8295-029CF35F642A}">
      <dgm:prSet/>
      <dgm:spPr/>
      <dgm:t>
        <a:bodyPr/>
        <a:lstStyle/>
        <a:p>
          <a:endParaRPr lang="en-US"/>
        </a:p>
      </dgm:t>
    </dgm:pt>
    <dgm:pt modelId="{0D4A9CE6-F311-404B-8A37-EEADFE5D247A}" type="sibTrans" cxnId="{89042C5F-1300-0845-8295-029CF35F642A}">
      <dgm:prSet/>
      <dgm:spPr/>
      <dgm:t>
        <a:bodyPr/>
        <a:lstStyle/>
        <a:p>
          <a:endParaRPr lang="en-US"/>
        </a:p>
      </dgm:t>
    </dgm:pt>
    <dgm:pt modelId="{270AAE7F-E27B-D041-B442-4A16B71407F2}">
      <dgm:prSet phldrT="[Text]"/>
      <dgm:spPr/>
      <dgm:t>
        <a:bodyPr/>
        <a:lstStyle/>
        <a:p>
          <a:r>
            <a:rPr lang="en-US" dirty="0"/>
            <a:t>Harm and Danger Statements</a:t>
          </a:r>
        </a:p>
      </dgm:t>
    </dgm:pt>
    <dgm:pt modelId="{9A4B7923-93A5-D949-8DB0-FD79AC93124C}" type="parTrans" cxnId="{8503A1E9-F3E2-4347-83DF-9D962D998DD1}">
      <dgm:prSet/>
      <dgm:spPr/>
      <dgm:t>
        <a:bodyPr/>
        <a:lstStyle/>
        <a:p>
          <a:endParaRPr lang="en-US"/>
        </a:p>
      </dgm:t>
    </dgm:pt>
    <dgm:pt modelId="{FBB30D99-8B7F-9F4A-82F6-773081E0B1F1}" type="sibTrans" cxnId="{8503A1E9-F3E2-4347-83DF-9D962D998DD1}">
      <dgm:prSet/>
      <dgm:spPr/>
      <dgm:t>
        <a:bodyPr/>
        <a:lstStyle/>
        <a:p>
          <a:endParaRPr lang="en-US"/>
        </a:p>
      </dgm:t>
    </dgm:pt>
    <dgm:pt modelId="{A8245A65-E62B-1948-B99C-E01DEE635491}">
      <dgm:prSet phldrT="[Text]"/>
      <dgm:spPr/>
      <dgm:t>
        <a:bodyPr/>
        <a:lstStyle/>
        <a:p>
          <a:pPr>
            <a:lnSpc>
              <a:spcPct val="100000"/>
            </a:lnSpc>
            <a:spcAft>
              <a:spcPts val="0"/>
            </a:spcAft>
          </a:pPr>
          <a:r>
            <a:rPr lang="en-US" dirty="0"/>
            <a:t>Mapping/SDM</a:t>
          </a:r>
          <a:r>
            <a:rPr lang="en-US" baseline="30000" dirty="0"/>
            <a:t>®</a:t>
          </a:r>
          <a:r>
            <a:rPr lang="en-US" dirty="0"/>
            <a:t> Decision Support/CANS</a:t>
          </a:r>
        </a:p>
      </dgm:t>
    </dgm:pt>
    <dgm:pt modelId="{D22800FF-D9AF-B84C-ADC0-37AAA5ECD892}" type="sibTrans" cxnId="{6A7E2B9D-7D3E-8A40-B2FA-51DC6BF93E48}">
      <dgm:prSet/>
      <dgm:spPr/>
      <dgm:t>
        <a:bodyPr/>
        <a:lstStyle/>
        <a:p>
          <a:endParaRPr lang="en-US"/>
        </a:p>
      </dgm:t>
    </dgm:pt>
    <dgm:pt modelId="{AB75A615-5D0C-134A-946D-301161FD66E2}" type="parTrans" cxnId="{6A7E2B9D-7D3E-8A40-B2FA-51DC6BF93E48}">
      <dgm:prSet/>
      <dgm:spPr/>
      <dgm:t>
        <a:bodyPr/>
        <a:lstStyle/>
        <a:p>
          <a:endParaRPr lang="en-US"/>
        </a:p>
      </dgm:t>
    </dgm:pt>
    <dgm:pt modelId="{1A295F20-0534-4163-8B23-97D65D8746DC}" type="pres">
      <dgm:prSet presAssocID="{8A200857-7D64-4B10-87B0-18BACC78DCE1}" presName="compositeShape" presStyleCnt="0">
        <dgm:presLayoutVars>
          <dgm:dir/>
          <dgm:resizeHandles/>
        </dgm:presLayoutVars>
      </dgm:prSet>
      <dgm:spPr/>
    </dgm:pt>
    <dgm:pt modelId="{3A43C8AE-C95A-47ED-A247-9F4A1A905023}" type="pres">
      <dgm:prSet presAssocID="{8A200857-7D64-4B10-87B0-18BACC78DCE1}" presName="pyramid" presStyleLbl="node1" presStyleIdx="0" presStyleCnt="1" custLinFactNeighborX="-4850" custLinFactNeighborY="-9428"/>
      <dgm:spPr>
        <a:solidFill>
          <a:schemeClr val="tx2">
            <a:lumMod val="75000"/>
            <a:lumOff val="25000"/>
          </a:schemeClr>
        </a:solidFill>
      </dgm:spPr>
    </dgm:pt>
    <dgm:pt modelId="{504CF486-F66E-4807-8575-A7BF500F7ABB}" type="pres">
      <dgm:prSet presAssocID="{8A200857-7D64-4B10-87B0-18BACC78DCE1}" presName="theList" presStyleCnt="0"/>
      <dgm:spPr/>
    </dgm:pt>
    <dgm:pt modelId="{2C5868A5-FDE3-874F-B306-EFC8E4FF5269}" type="pres">
      <dgm:prSet presAssocID="{A8245A65-E62B-1948-B99C-E01DEE635491}" presName="aNode" presStyleLbl="fgAcc1" presStyleIdx="0" presStyleCnt="5">
        <dgm:presLayoutVars>
          <dgm:bulletEnabled val="1"/>
        </dgm:presLayoutVars>
      </dgm:prSet>
      <dgm:spPr/>
    </dgm:pt>
    <dgm:pt modelId="{B6D27CBA-669F-9240-BB33-1949C5561ED2}" type="pres">
      <dgm:prSet presAssocID="{A8245A65-E62B-1948-B99C-E01DEE635491}" presName="aSpace" presStyleCnt="0"/>
      <dgm:spPr/>
    </dgm:pt>
    <dgm:pt modelId="{0A06DC51-B79E-8E47-A863-3CB311E6A2F6}" type="pres">
      <dgm:prSet presAssocID="{25DDFF2D-DE28-6749-B320-18CAB1C3FF72}" presName="aNode" presStyleLbl="fgAcc1" presStyleIdx="1" presStyleCnt="5">
        <dgm:presLayoutVars>
          <dgm:bulletEnabled val="1"/>
        </dgm:presLayoutVars>
      </dgm:prSet>
      <dgm:spPr/>
    </dgm:pt>
    <dgm:pt modelId="{81356B4F-87F6-BB4F-BDF6-FB31ED7DAD9F}" type="pres">
      <dgm:prSet presAssocID="{25DDFF2D-DE28-6749-B320-18CAB1C3FF72}" presName="aSpace" presStyleCnt="0"/>
      <dgm:spPr/>
    </dgm:pt>
    <dgm:pt modelId="{B5117A52-1CB0-4E31-A53A-18E9DBF40E3A}" type="pres">
      <dgm:prSet presAssocID="{2E10A57E-5996-4F99-8792-502777F1DA83}" presName="aNode" presStyleLbl="fgAcc1" presStyleIdx="2" presStyleCnt="5" custLinFactY="97525" custLinFactNeighborX="1223" custLinFactNeighborY="100000">
        <dgm:presLayoutVars>
          <dgm:bulletEnabled val="1"/>
        </dgm:presLayoutVars>
      </dgm:prSet>
      <dgm:spPr/>
    </dgm:pt>
    <dgm:pt modelId="{CD0919CD-88C2-45DB-8816-F0C6B7243722}" type="pres">
      <dgm:prSet presAssocID="{2E10A57E-5996-4F99-8792-502777F1DA83}" presName="aSpace" presStyleCnt="0"/>
      <dgm:spPr/>
    </dgm:pt>
    <dgm:pt modelId="{FB93A8E1-93E6-8B43-A8E9-6C9C7A5D6A43}" type="pres">
      <dgm:prSet presAssocID="{270AAE7F-E27B-D041-B442-4A16B71407F2}" presName="aNode" presStyleLbl="fgAcc1" presStyleIdx="3" presStyleCnt="5" custLinFactY="-100000" custLinFactNeighborX="1223" custLinFactNeighborY="-122994">
        <dgm:presLayoutVars>
          <dgm:bulletEnabled val="1"/>
        </dgm:presLayoutVars>
      </dgm:prSet>
      <dgm:spPr/>
    </dgm:pt>
    <dgm:pt modelId="{03E4D778-B2C0-FE48-A84F-880476A9F184}" type="pres">
      <dgm:prSet presAssocID="{270AAE7F-E27B-D041-B442-4A16B71407F2}" presName="aSpace" presStyleCnt="0"/>
      <dgm:spPr/>
    </dgm:pt>
    <dgm:pt modelId="{0A869404-4F47-40F6-90E9-BAAFD3335C2B}" type="pres">
      <dgm:prSet presAssocID="{EA683516-0C54-4E09-896F-AA3A58E91531}" presName="aNode" presStyleLbl="fgAcc1" presStyleIdx="4" presStyleCnt="5">
        <dgm:presLayoutVars>
          <dgm:bulletEnabled val="1"/>
        </dgm:presLayoutVars>
      </dgm:prSet>
      <dgm:spPr/>
    </dgm:pt>
    <dgm:pt modelId="{3094E1D8-EA60-4756-A041-93C301828178}" type="pres">
      <dgm:prSet presAssocID="{EA683516-0C54-4E09-896F-AA3A58E91531}" presName="aSpace" presStyleCnt="0"/>
      <dgm:spPr/>
    </dgm:pt>
  </dgm:ptLst>
  <dgm:cxnLst>
    <dgm:cxn modelId="{014EFB12-D2E4-4F35-A88D-D25056482361}" type="presOf" srcId="{8A200857-7D64-4B10-87B0-18BACC78DCE1}" destId="{1A295F20-0534-4163-8B23-97D65D8746DC}" srcOrd="0" destOrd="0" presId="urn:microsoft.com/office/officeart/2005/8/layout/pyramid2"/>
    <dgm:cxn modelId="{4E62EE18-26F2-49CE-88AB-AD1F087FBF3C}" srcId="{8A200857-7D64-4B10-87B0-18BACC78DCE1}" destId="{EA683516-0C54-4E09-896F-AA3A58E91531}" srcOrd="4" destOrd="0" parTransId="{84A29901-ED30-42AB-8C72-1BAF429C844E}" sibTransId="{B6460777-0D74-41BF-BD8D-46300342DEF4}"/>
    <dgm:cxn modelId="{65E07C20-A031-4CCF-8DCF-076D0EBD28F2}" srcId="{8A200857-7D64-4B10-87B0-18BACC78DCE1}" destId="{2E10A57E-5996-4F99-8792-502777F1DA83}" srcOrd="2" destOrd="0" parTransId="{C6576697-2B22-405A-A7CC-7D98F110F860}" sibTransId="{CCDCEA07-820D-4AF4-9C7A-2120A31B4820}"/>
    <dgm:cxn modelId="{89042C5F-1300-0845-8295-029CF35F642A}" srcId="{8A200857-7D64-4B10-87B0-18BACC78DCE1}" destId="{25DDFF2D-DE28-6749-B320-18CAB1C3FF72}" srcOrd="1" destOrd="0" parTransId="{8BF4E85D-0201-D241-A698-2CD3CCBE6A74}" sibTransId="{0D4A9CE6-F311-404B-8A37-EEADFE5D247A}"/>
    <dgm:cxn modelId="{60B6486B-6A65-48E7-B6A1-3AA1F72CE39B}" type="presOf" srcId="{270AAE7F-E27B-D041-B442-4A16B71407F2}" destId="{FB93A8E1-93E6-8B43-A8E9-6C9C7A5D6A43}" srcOrd="0" destOrd="0" presId="urn:microsoft.com/office/officeart/2005/8/layout/pyramid2"/>
    <dgm:cxn modelId="{B4DF474C-0FA2-4C01-8C2C-2B677E403750}" type="presOf" srcId="{EA683516-0C54-4E09-896F-AA3A58E91531}" destId="{0A869404-4F47-40F6-90E9-BAAFD3335C2B}" srcOrd="0" destOrd="0" presId="urn:microsoft.com/office/officeart/2005/8/layout/pyramid2"/>
    <dgm:cxn modelId="{6A7E2B9D-7D3E-8A40-B2FA-51DC6BF93E48}" srcId="{8A200857-7D64-4B10-87B0-18BACC78DCE1}" destId="{A8245A65-E62B-1948-B99C-E01DEE635491}" srcOrd="0" destOrd="0" parTransId="{AB75A615-5D0C-134A-946D-301161FD66E2}" sibTransId="{D22800FF-D9AF-B84C-ADC0-37AAA5ECD892}"/>
    <dgm:cxn modelId="{A94281A9-AB25-468F-A68E-A86714A87FCA}" type="presOf" srcId="{2E10A57E-5996-4F99-8792-502777F1DA83}" destId="{B5117A52-1CB0-4E31-A53A-18E9DBF40E3A}" srcOrd="0" destOrd="0" presId="urn:microsoft.com/office/officeart/2005/8/layout/pyramid2"/>
    <dgm:cxn modelId="{71EA16D4-5890-4F5A-84AC-DB5C77EB07E9}" type="presOf" srcId="{25DDFF2D-DE28-6749-B320-18CAB1C3FF72}" destId="{0A06DC51-B79E-8E47-A863-3CB311E6A2F6}" srcOrd="0" destOrd="0" presId="urn:microsoft.com/office/officeart/2005/8/layout/pyramid2"/>
    <dgm:cxn modelId="{2C9C7AD8-1757-4C32-B285-AF515959EA23}" type="presOf" srcId="{A8245A65-E62B-1948-B99C-E01DEE635491}" destId="{2C5868A5-FDE3-874F-B306-EFC8E4FF5269}" srcOrd="0" destOrd="0" presId="urn:microsoft.com/office/officeart/2005/8/layout/pyramid2"/>
    <dgm:cxn modelId="{8503A1E9-F3E2-4347-83DF-9D962D998DD1}" srcId="{8A200857-7D64-4B10-87B0-18BACC78DCE1}" destId="{270AAE7F-E27B-D041-B442-4A16B71407F2}" srcOrd="3" destOrd="0" parTransId="{9A4B7923-93A5-D949-8DB0-FD79AC93124C}" sibTransId="{FBB30D99-8B7F-9F4A-82F6-773081E0B1F1}"/>
    <dgm:cxn modelId="{58F64C46-E6AF-413A-B39A-FBAF1B01188A}" type="presParOf" srcId="{1A295F20-0534-4163-8B23-97D65D8746DC}" destId="{3A43C8AE-C95A-47ED-A247-9F4A1A905023}" srcOrd="0" destOrd="0" presId="urn:microsoft.com/office/officeart/2005/8/layout/pyramid2"/>
    <dgm:cxn modelId="{5F16ED7D-1C9B-43BA-B4D6-B059CC19B979}" type="presParOf" srcId="{1A295F20-0534-4163-8B23-97D65D8746DC}" destId="{504CF486-F66E-4807-8575-A7BF500F7ABB}" srcOrd="1" destOrd="0" presId="urn:microsoft.com/office/officeart/2005/8/layout/pyramid2"/>
    <dgm:cxn modelId="{6910DDC0-759C-43EF-A967-9117E766D785}" type="presParOf" srcId="{504CF486-F66E-4807-8575-A7BF500F7ABB}" destId="{2C5868A5-FDE3-874F-B306-EFC8E4FF5269}" srcOrd="0" destOrd="0" presId="urn:microsoft.com/office/officeart/2005/8/layout/pyramid2"/>
    <dgm:cxn modelId="{55F9BCEC-3E35-478D-8E35-F5D82E2472FC}" type="presParOf" srcId="{504CF486-F66E-4807-8575-A7BF500F7ABB}" destId="{B6D27CBA-669F-9240-BB33-1949C5561ED2}" srcOrd="1" destOrd="0" presId="urn:microsoft.com/office/officeart/2005/8/layout/pyramid2"/>
    <dgm:cxn modelId="{2D515D8B-07CC-4AC8-B782-AE4A08D0882F}" type="presParOf" srcId="{504CF486-F66E-4807-8575-A7BF500F7ABB}" destId="{0A06DC51-B79E-8E47-A863-3CB311E6A2F6}" srcOrd="2" destOrd="0" presId="urn:microsoft.com/office/officeart/2005/8/layout/pyramid2"/>
    <dgm:cxn modelId="{7153BB9B-28C3-4A8F-89C7-9F13DC3D297F}" type="presParOf" srcId="{504CF486-F66E-4807-8575-A7BF500F7ABB}" destId="{81356B4F-87F6-BB4F-BDF6-FB31ED7DAD9F}" srcOrd="3" destOrd="0" presId="urn:microsoft.com/office/officeart/2005/8/layout/pyramid2"/>
    <dgm:cxn modelId="{B8EA1919-0B05-4102-9D71-5C9A88DA2B3A}" type="presParOf" srcId="{504CF486-F66E-4807-8575-A7BF500F7ABB}" destId="{B5117A52-1CB0-4E31-A53A-18E9DBF40E3A}" srcOrd="4" destOrd="0" presId="urn:microsoft.com/office/officeart/2005/8/layout/pyramid2"/>
    <dgm:cxn modelId="{F350C736-99C1-46CE-916E-366D9F984A2F}" type="presParOf" srcId="{504CF486-F66E-4807-8575-A7BF500F7ABB}" destId="{CD0919CD-88C2-45DB-8816-F0C6B7243722}" srcOrd="5" destOrd="0" presId="urn:microsoft.com/office/officeart/2005/8/layout/pyramid2"/>
    <dgm:cxn modelId="{8395B0E6-6271-4C71-95B1-C3C4B3F57452}" type="presParOf" srcId="{504CF486-F66E-4807-8575-A7BF500F7ABB}" destId="{FB93A8E1-93E6-8B43-A8E9-6C9C7A5D6A43}" srcOrd="6" destOrd="0" presId="urn:microsoft.com/office/officeart/2005/8/layout/pyramid2"/>
    <dgm:cxn modelId="{1A21DA1D-1D1B-4ECE-8B7D-F480624F8B1E}" type="presParOf" srcId="{504CF486-F66E-4807-8575-A7BF500F7ABB}" destId="{03E4D778-B2C0-FE48-A84F-880476A9F184}" srcOrd="7" destOrd="0" presId="urn:microsoft.com/office/officeart/2005/8/layout/pyramid2"/>
    <dgm:cxn modelId="{7533BB15-6C2F-444C-A9D0-1342F3039B52}" type="presParOf" srcId="{504CF486-F66E-4807-8575-A7BF500F7ABB}" destId="{0A869404-4F47-40F6-90E9-BAAFD3335C2B}" srcOrd="8" destOrd="0" presId="urn:microsoft.com/office/officeart/2005/8/layout/pyramid2"/>
    <dgm:cxn modelId="{9E793680-51C7-47A6-9047-837668CF5FF6}" type="presParOf" srcId="{504CF486-F66E-4807-8575-A7BF500F7ABB}" destId="{3094E1D8-EA60-4756-A041-93C301828178}"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971FD0-D3D7-804B-AAC0-397A08782514}" type="doc">
      <dgm:prSet loTypeId="urn:microsoft.com/office/officeart/2005/8/layout/default#23" loCatId="list" qsTypeId="urn:microsoft.com/office/officeart/2005/8/quickstyle/simple4" qsCatId="simple" csTypeId="urn:microsoft.com/office/officeart/2005/8/colors/accent1_2" csCatId="accent1" phldr="1"/>
      <dgm:spPr/>
      <dgm:t>
        <a:bodyPr/>
        <a:lstStyle/>
        <a:p>
          <a:endParaRPr lang="en-US"/>
        </a:p>
      </dgm:t>
    </dgm:pt>
    <dgm:pt modelId="{78B3156A-8388-094F-9421-A79E8C5B4F7A}">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Exception Questions</a:t>
          </a:r>
        </a:p>
      </dgm:t>
    </dgm:pt>
    <dgm:pt modelId="{7F11A628-6475-9E4A-8CD0-177E4E6D9D2D}" type="parTrans" cxnId="{21E5A0A7-8225-C746-886D-716DD6AF774D}">
      <dgm:prSet/>
      <dgm:spPr/>
      <dgm:t>
        <a:bodyPr/>
        <a:lstStyle/>
        <a:p>
          <a:endParaRPr lang="en-US"/>
        </a:p>
      </dgm:t>
    </dgm:pt>
    <dgm:pt modelId="{E4A535BA-101A-BA4D-8854-B731E4C363F8}" type="sibTrans" cxnId="{21E5A0A7-8225-C746-886D-716DD6AF774D}">
      <dgm:prSet/>
      <dgm:spPr/>
      <dgm:t>
        <a:bodyPr/>
        <a:lstStyle/>
        <a:p>
          <a:endParaRPr lang="en-US"/>
        </a:p>
      </dgm:t>
    </dgm:pt>
    <dgm:pt modelId="{49D4D453-0E60-3949-8AC0-3B70411C078A}">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Scaling </a:t>
          </a:r>
        </a:p>
      </dgm:t>
    </dgm:pt>
    <dgm:pt modelId="{D193B6C7-F0A4-F542-8E98-096E16E8AAF2}" type="parTrans" cxnId="{1A570B46-959F-674C-ACA3-721F5C2E8439}">
      <dgm:prSet/>
      <dgm:spPr/>
      <dgm:t>
        <a:bodyPr/>
        <a:lstStyle/>
        <a:p>
          <a:endParaRPr lang="en-US"/>
        </a:p>
      </dgm:t>
    </dgm:pt>
    <dgm:pt modelId="{47E32BE7-8E03-B543-99D5-913B58DED559}" type="sibTrans" cxnId="{1A570B46-959F-674C-ACA3-721F5C2E8439}">
      <dgm:prSet/>
      <dgm:spPr/>
      <dgm:t>
        <a:bodyPr/>
        <a:lstStyle/>
        <a:p>
          <a:endParaRPr lang="en-US"/>
        </a:p>
      </dgm:t>
    </dgm:pt>
    <dgm:pt modelId="{E3CC270C-8D72-704D-A6B0-9140FD93C30E}">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Danger/safety</a:t>
          </a:r>
        </a:p>
      </dgm:t>
    </dgm:pt>
    <dgm:pt modelId="{6C4A7E6D-C5C5-A84E-A20F-AB48C63E1CF7}" type="parTrans" cxnId="{59F75551-4295-544C-8C2D-AD288A1B0D25}">
      <dgm:prSet/>
      <dgm:spPr/>
      <dgm:t>
        <a:bodyPr/>
        <a:lstStyle/>
        <a:p>
          <a:endParaRPr lang="en-US"/>
        </a:p>
      </dgm:t>
    </dgm:pt>
    <dgm:pt modelId="{CF340F33-FC04-334B-9FFF-AA601B5CA6B9}" type="sibTrans" cxnId="{59F75551-4295-544C-8C2D-AD288A1B0D25}">
      <dgm:prSet/>
      <dgm:spPr/>
      <dgm:t>
        <a:bodyPr/>
        <a:lstStyle/>
        <a:p>
          <a:endParaRPr lang="en-US"/>
        </a:p>
      </dgm:t>
    </dgm:pt>
    <dgm:pt modelId="{CE0D0579-A9D3-ED4A-B439-146A75781B15}">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Progress</a:t>
          </a:r>
        </a:p>
      </dgm:t>
    </dgm:pt>
    <dgm:pt modelId="{7E9D7670-DD6B-C84F-A0B0-1D64B64A0952}" type="parTrans" cxnId="{5F92A1F3-E220-5A48-98D9-AB7F085BF24B}">
      <dgm:prSet/>
      <dgm:spPr/>
      <dgm:t>
        <a:bodyPr/>
        <a:lstStyle/>
        <a:p>
          <a:endParaRPr lang="en-US"/>
        </a:p>
      </dgm:t>
    </dgm:pt>
    <dgm:pt modelId="{C37D3F73-4750-EA44-A59F-9D0E7C073508}" type="sibTrans" cxnId="{5F92A1F3-E220-5A48-98D9-AB7F085BF24B}">
      <dgm:prSet/>
      <dgm:spPr/>
      <dgm:t>
        <a:bodyPr/>
        <a:lstStyle/>
        <a:p>
          <a:endParaRPr lang="en-US"/>
        </a:p>
      </dgm:t>
    </dgm:pt>
    <dgm:pt modelId="{C6D116B2-D514-9349-AB77-1980BB21D39B}">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Coping</a:t>
          </a:r>
        </a:p>
      </dgm:t>
    </dgm:pt>
    <dgm:pt modelId="{67285690-570B-944E-B754-CFD2A3F1F9B3}" type="parTrans" cxnId="{E089AFBA-B862-7D4E-A48B-0E64B338AF23}">
      <dgm:prSet/>
      <dgm:spPr/>
      <dgm:t>
        <a:bodyPr/>
        <a:lstStyle/>
        <a:p>
          <a:endParaRPr lang="en-US"/>
        </a:p>
      </dgm:t>
    </dgm:pt>
    <dgm:pt modelId="{4C0DC21E-B9B0-9940-9137-AA61132F7BDC}" type="sibTrans" cxnId="{E089AFBA-B862-7D4E-A48B-0E64B338AF23}">
      <dgm:prSet/>
      <dgm:spPr/>
      <dgm:t>
        <a:bodyPr/>
        <a:lstStyle/>
        <a:p>
          <a:endParaRPr lang="en-US"/>
        </a:p>
      </dgm:t>
    </dgm:pt>
    <dgm:pt modelId="{510142EE-F14E-E24B-8F8E-6DB3A838E7D0}">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Skill at finding solutions to difficulty</a:t>
          </a:r>
        </a:p>
      </dgm:t>
    </dgm:pt>
    <dgm:pt modelId="{3658D00A-78B9-3145-94C3-81F2FD90F1EB}" type="parTrans" cxnId="{231845B2-1F37-7D46-8D60-3AE65F0A71DB}">
      <dgm:prSet/>
      <dgm:spPr/>
      <dgm:t>
        <a:bodyPr/>
        <a:lstStyle/>
        <a:p>
          <a:endParaRPr lang="en-US"/>
        </a:p>
      </dgm:t>
    </dgm:pt>
    <dgm:pt modelId="{2C1F7FBB-1D06-AB45-BBC8-751D5C28BFBC}" type="sibTrans" cxnId="{231845B2-1F37-7D46-8D60-3AE65F0A71DB}">
      <dgm:prSet/>
      <dgm:spPr/>
      <dgm:t>
        <a:bodyPr/>
        <a:lstStyle/>
        <a:p>
          <a:endParaRPr lang="en-US"/>
        </a:p>
      </dgm:t>
    </dgm:pt>
    <dgm:pt modelId="{B4314453-2B1B-7043-86A5-48216E3A34ED}">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Preferred Future</a:t>
          </a:r>
        </a:p>
      </dgm:t>
    </dgm:pt>
    <dgm:pt modelId="{A9D2AEF3-25B6-EA48-92AA-3F44937A74FF}" type="parTrans" cxnId="{D2F84284-7B71-4347-820D-6C56D1BBD8C8}">
      <dgm:prSet/>
      <dgm:spPr/>
      <dgm:t>
        <a:bodyPr/>
        <a:lstStyle/>
        <a:p>
          <a:endParaRPr lang="en-US"/>
        </a:p>
      </dgm:t>
    </dgm:pt>
    <dgm:pt modelId="{354CC1B6-DAB3-AC4E-AB54-EF1D16595397}" type="sibTrans" cxnId="{D2F84284-7B71-4347-820D-6C56D1BBD8C8}">
      <dgm:prSet/>
      <dgm:spPr/>
      <dgm:t>
        <a:bodyPr/>
        <a:lstStyle/>
        <a:p>
          <a:endParaRPr lang="en-US"/>
        </a:p>
      </dgm:t>
    </dgm:pt>
    <dgm:pt modelId="{B61FC207-3496-5244-A060-2F3C1FD3A319}">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Past history of protection</a:t>
          </a:r>
        </a:p>
      </dgm:t>
    </dgm:pt>
    <dgm:pt modelId="{508CC356-EB80-3B45-830A-2395C307F217}" type="parTrans" cxnId="{1F2E8DA0-0CFC-D74C-88F4-4552C719D077}">
      <dgm:prSet/>
      <dgm:spPr/>
      <dgm:t>
        <a:bodyPr/>
        <a:lstStyle/>
        <a:p>
          <a:endParaRPr lang="en-US"/>
        </a:p>
      </dgm:t>
    </dgm:pt>
    <dgm:pt modelId="{67D3A02C-24E0-3A4C-ABBC-8CFF3FC6D1C5}" type="sibTrans" cxnId="{1F2E8DA0-0CFC-D74C-88F4-4552C719D077}">
      <dgm:prSet/>
      <dgm:spPr/>
      <dgm:t>
        <a:bodyPr/>
        <a:lstStyle/>
        <a:p>
          <a:endParaRPr lang="en-US"/>
        </a:p>
      </dgm:t>
    </dgm:pt>
    <dgm:pt modelId="{3DDA3A20-0D9F-1E49-960F-A07D129500F8}">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Future goals</a:t>
          </a:r>
        </a:p>
      </dgm:t>
    </dgm:pt>
    <dgm:pt modelId="{2A724427-7B8B-5A4F-8A5E-918949B2EE98}" type="parTrans" cxnId="{C28B447A-C7BB-D54B-82A4-F7D8F409A09A}">
      <dgm:prSet/>
      <dgm:spPr/>
      <dgm:t>
        <a:bodyPr/>
        <a:lstStyle/>
        <a:p>
          <a:endParaRPr lang="en-US"/>
        </a:p>
      </dgm:t>
    </dgm:pt>
    <dgm:pt modelId="{4E6EF37D-051D-F64C-AC95-4A1B714012A3}" type="sibTrans" cxnId="{C28B447A-C7BB-D54B-82A4-F7D8F409A09A}">
      <dgm:prSet/>
      <dgm:spPr/>
      <dgm:t>
        <a:bodyPr/>
        <a:lstStyle/>
        <a:p>
          <a:endParaRPr lang="en-US"/>
        </a:p>
      </dgm:t>
    </dgm:pt>
    <dgm:pt modelId="{EB4CC163-2D07-2946-BD99-3F4895604A03}">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Position Questions</a:t>
          </a:r>
        </a:p>
      </dgm:t>
    </dgm:pt>
    <dgm:pt modelId="{CE1116FA-4FC0-074C-AF13-5BFA227EC8D0}" type="parTrans" cxnId="{6B9DA33C-21E8-324F-BA2E-6B5ADB527884}">
      <dgm:prSet/>
      <dgm:spPr/>
      <dgm:t>
        <a:bodyPr/>
        <a:lstStyle/>
        <a:p>
          <a:endParaRPr lang="en-US"/>
        </a:p>
      </dgm:t>
    </dgm:pt>
    <dgm:pt modelId="{315F17F5-6C50-4244-8C8D-B2FE1986A83F}" type="sibTrans" cxnId="{6B9DA33C-21E8-324F-BA2E-6B5ADB527884}">
      <dgm:prSet/>
      <dgm:spPr/>
      <dgm:t>
        <a:bodyPr/>
        <a:lstStyle/>
        <a:p>
          <a:endParaRPr lang="en-US"/>
        </a:p>
      </dgm:t>
    </dgm:pt>
    <dgm:pt modelId="{9074BB54-4AA4-4049-83E6-02BB6C4EC0E4}">
      <dgm:prSet phldrT="[Text]"/>
      <dgm:spPr>
        <a:solidFill>
          <a:schemeClr val="tx2">
            <a:lumMod val="75000"/>
            <a:lumOff val="25000"/>
          </a:schemeClr>
        </a:solidFill>
        <a:ln>
          <a:solidFill>
            <a:schemeClr val="tx2">
              <a:lumMod val="75000"/>
              <a:lumOff val="25000"/>
            </a:schemeClr>
          </a:solidFill>
        </a:ln>
      </dgm:spPr>
      <dgm:t>
        <a:bodyPr/>
        <a:lstStyle/>
        <a:p>
          <a:r>
            <a:rPr lang="en-US" dirty="0">
              <a:latin typeface="Calibri" panose="020F0502020204030204" pitchFamily="34" charset="0"/>
              <a:ea typeface="Verdana" pitchFamily="34" charset="0"/>
              <a:cs typeface="Calibri" panose="020F0502020204030204" pitchFamily="34" charset="0"/>
            </a:rPr>
            <a:t>Seeing through other people's eyes</a:t>
          </a:r>
        </a:p>
      </dgm:t>
    </dgm:pt>
    <dgm:pt modelId="{770062C0-549A-6545-8436-152D9EEF30AD}" type="parTrans" cxnId="{A7A9004C-C77C-0549-B72D-6A712DBB20E6}">
      <dgm:prSet/>
      <dgm:spPr/>
      <dgm:t>
        <a:bodyPr/>
        <a:lstStyle/>
        <a:p>
          <a:endParaRPr lang="en-US"/>
        </a:p>
      </dgm:t>
    </dgm:pt>
    <dgm:pt modelId="{68C9AEC6-F336-984A-AEC0-A24900AE305C}" type="sibTrans" cxnId="{A7A9004C-C77C-0549-B72D-6A712DBB20E6}">
      <dgm:prSet/>
      <dgm:spPr/>
      <dgm:t>
        <a:bodyPr/>
        <a:lstStyle/>
        <a:p>
          <a:endParaRPr lang="en-US"/>
        </a:p>
      </dgm:t>
    </dgm:pt>
    <dgm:pt modelId="{D443E296-372A-4148-9DE6-312F23300510}" type="pres">
      <dgm:prSet presAssocID="{F1971FD0-D3D7-804B-AAC0-397A08782514}" presName="diagram" presStyleCnt="0">
        <dgm:presLayoutVars>
          <dgm:dir/>
          <dgm:resizeHandles val="exact"/>
        </dgm:presLayoutVars>
      </dgm:prSet>
      <dgm:spPr/>
    </dgm:pt>
    <dgm:pt modelId="{F7FA050B-66EB-CF47-8420-02D0FADEAD4B}" type="pres">
      <dgm:prSet presAssocID="{78B3156A-8388-094F-9421-A79E8C5B4F7A}" presName="node" presStyleLbl="node1" presStyleIdx="0" presStyleCnt="5" custLinFactNeighborX="0" custLinFactNeighborY="-6952">
        <dgm:presLayoutVars>
          <dgm:bulletEnabled val="1"/>
        </dgm:presLayoutVars>
      </dgm:prSet>
      <dgm:spPr/>
    </dgm:pt>
    <dgm:pt modelId="{5E684531-45DA-3D41-B189-B03EE1402176}" type="pres">
      <dgm:prSet presAssocID="{E4A535BA-101A-BA4D-8854-B731E4C363F8}" presName="sibTrans" presStyleCnt="0"/>
      <dgm:spPr/>
    </dgm:pt>
    <dgm:pt modelId="{9C078F23-443A-B646-9E5D-E4F86529170F}" type="pres">
      <dgm:prSet presAssocID="{49D4D453-0E60-3949-8AC0-3B70411C078A}" presName="node" presStyleLbl="node1" presStyleIdx="1" presStyleCnt="5" custLinFactNeighborX="1451" custLinFactNeighborY="-6952">
        <dgm:presLayoutVars>
          <dgm:bulletEnabled val="1"/>
        </dgm:presLayoutVars>
      </dgm:prSet>
      <dgm:spPr/>
    </dgm:pt>
    <dgm:pt modelId="{5BA03524-6D93-FF49-8BDC-06E2F4653015}" type="pres">
      <dgm:prSet presAssocID="{47E32BE7-8E03-B543-99D5-913B58DED559}" presName="sibTrans" presStyleCnt="0"/>
      <dgm:spPr/>
    </dgm:pt>
    <dgm:pt modelId="{A082E232-6A48-5246-89B1-524EBEC8872C}" type="pres">
      <dgm:prSet presAssocID="{EB4CC163-2D07-2946-BD99-3F4895604A03}" presName="node" presStyleLbl="node1" presStyleIdx="2" presStyleCnt="5" custLinFactNeighborX="0" custLinFactNeighborY="-6989">
        <dgm:presLayoutVars>
          <dgm:bulletEnabled val="1"/>
        </dgm:presLayoutVars>
      </dgm:prSet>
      <dgm:spPr/>
    </dgm:pt>
    <dgm:pt modelId="{64A1D0B3-17A2-1E46-BA6E-C1F96DAEE3DC}" type="pres">
      <dgm:prSet presAssocID="{315F17F5-6C50-4244-8C8D-B2FE1986A83F}" presName="sibTrans" presStyleCnt="0"/>
      <dgm:spPr/>
    </dgm:pt>
    <dgm:pt modelId="{62806563-D674-3540-9494-2C40B7CA2683}" type="pres">
      <dgm:prSet presAssocID="{C6D116B2-D514-9349-AB77-1980BB21D39B}" presName="node" presStyleLbl="node1" presStyleIdx="3" presStyleCnt="5" custLinFactNeighborX="-2184" custLinFactNeighborY="-13142">
        <dgm:presLayoutVars>
          <dgm:bulletEnabled val="1"/>
        </dgm:presLayoutVars>
      </dgm:prSet>
      <dgm:spPr/>
    </dgm:pt>
    <dgm:pt modelId="{6D353113-8D73-454D-879B-317907ADC626}" type="pres">
      <dgm:prSet presAssocID="{4C0DC21E-B9B0-9940-9137-AA61132F7BDC}" presName="sibTrans" presStyleCnt="0"/>
      <dgm:spPr/>
    </dgm:pt>
    <dgm:pt modelId="{32F6593E-97AC-E94A-A325-631A3C5EE2B5}" type="pres">
      <dgm:prSet presAssocID="{B4314453-2B1B-7043-86A5-48216E3A34ED}" presName="node" presStyleLbl="node1" presStyleIdx="4" presStyleCnt="5" custLinFactNeighborX="2767" custLinFactNeighborY="-11387">
        <dgm:presLayoutVars>
          <dgm:bulletEnabled val="1"/>
        </dgm:presLayoutVars>
      </dgm:prSet>
      <dgm:spPr/>
    </dgm:pt>
  </dgm:ptLst>
  <dgm:cxnLst>
    <dgm:cxn modelId="{35103109-0C3D-492E-84F3-C82DBC219A1F}" type="presOf" srcId="{CE0D0579-A9D3-ED4A-B439-146A75781B15}" destId="{9C078F23-443A-B646-9E5D-E4F86529170F}" srcOrd="0" destOrd="2" presId="urn:microsoft.com/office/officeart/2005/8/layout/default#23"/>
    <dgm:cxn modelId="{27DB6F1E-85EB-484A-8FB9-20F4FE216A1D}" type="presOf" srcId="{C6D116B2-D514-9349-AB77-1980BB21D39B}" destId="{62806563-D674-3540-9494-2C40B7CA2683}" srcOrd="0" destOrd="0" presId="urn:microsoft.com/office/officeart/2005/8/layout/default#23"/>
    <dgm:cxn modelId="{6B9DA33C-21E8-324F-BA2E-6B5ADB527884}" srcId="{F1971FD0-D3D7-804B-AAC0-397A08782514}" destId="{EB4CC163-2D07-2946-BD99-3F4895604A03}" srcOrd="2" destOrd="0" parTransId="{CE1116FA-4FC0-074C-AF13-5BFA227EC8D0}" sibTransId="{315F17F5-6C50-4244-8C8D-B2FE1986A83F}"/>
    <dgm:cxn modelId="{2D665F40-97D5-4B9A-9A13-EAB3566CC77D}" type="presOf" srcId="{78B3156A-8388-094F-9421-A79E8C5B4F7A}" destId="{F7FA050B-66EB-CF47-8420-02D0FADEAD4B}" srcOrd="0" destOrd="0" presId="urn:microsoft.com/office/officeart/2005/8/layout/default#23"/>
    <dgm:cxn modelId="{CDE6F85F-F968-4059-9D9A-CBE3FCA695BC}" type="presOf" srcId="{B61FC207-3496-5244-A060-2F3C1FD3A319}" destId="{F7FA050B-66EB-CF47-8420-02D0FADEAD4B}" srcOrd="0" destOrd="1" presId="urn:microsoft.com/office/officeart/2005/8/layout/default#23"/>
    <dgm:cxn modelId="{1A570B46-959F-674C-ACA3-721F5C2E8439}" srcId="{F1971FD0-D3D7-804B-AAC0-397A08782514}" destId="{49D4D453-0E60-3949-8AC0-3B70411C078A}" srcOrd="1" destOrd="0" parTransId="{D193B6C7-F0A4-F542-8E98-096E16E8AAF2}" sibTransId="{47E32BE7-8E03-B543-99D5-913B58DED559}"/>
    <dgm:cxn modelId="{A7A9004C-C77C-0549-B72D-6A712DBB20E6}" srcId="{EB4CC163-2D07-2946-BD99-3F4895604A03}" destId="{9074BB54-4AA4-4049-83E6-02BB6C4EC0E4}" srcOrd="0" destOrd="0" parTransId="{770062C0-549A-6545-8436-152D9EEF30AD}" sibTransId="{68C9AEC6-F336-984A-AEC0-A24900AE305C}"/>
    <dgm:cxn modelId="{7C96754E-81C3-4329-B333-F10E2017E286}" type="presOf" srcId="{3DDA3A20-0D9F-1E49-960F-A07D129500F8}" destId="{32F6593E-97AC-E94A-A325-631A3C5EE2B5}" srcOrd="0" destOrd="1" presId="urn:microsoft.com/office/officeart/2005/8/layout/default#23"/>
    <dgm:cxn modelId="{59F75551-4295-544C-8C2D-AD288A1B0D25}" srcId="{49D4D453-0E60-3949-8AC0-3B70411C078A}" destId="{E3CC270C-8D72-704D-A6B0-9140FD93C30E}" srcOrd="0" destOrd="0" parTransId="{6C4A7E6D-C5C5-A84E-A20F-AB48C63E1CF7}" sibTransId="{CF340F33-FC04-334B-9FFF-AA601B5CA6B9}"/>
    <dgm:cxn modelId="{C28B447A-C7BB-D54B-82A4-F7D8F409A09A}" srcId="{B4314453-2B1B-7043-86A5-48216E3A34ED}" destId="{3DDA3A20-0D9F-1E49-960F-A07D129500F8}" srcOrd="0" destOrd="0" parTransId="{2A724427-7B8B-5A4F-8A5E-918949B2EE98}" sibTransId="{4E6EF37D-051D-F64C-AC95-4A1B714012A3}"/>
    <dgm:cxn modelId="{EFCAB17C-DF28-4645-81F1-CB0D737338A0}" type="presOf" srcId="{B4314453-2B1B-7043-86A5-48216E3A34ED}" destId="{32F6593E-97AC-E94A-A325-631A3C5EE2B5}" srcOrd="0" destOrd="0" presId="urn:microsoft.com/office/officeart/2005/8/layout/default#23"/>
    <dgm:cxn modelId="{D2F84284-7B71-4347-820D-6C56D1BBD8C8}" srcId="{F1971FD0-D3D7-804B-AAC0-397A08782514}" destId="{B4314453-2B1B-7043-86A5-48216E3A34ED}" srcOrd="4" destOrd="0" parTransId="{A9D2AEF3-25B6-EA48-92AA-3F44937A74FF}" sibTransId="{354CC1B6-DAB3-AC4E-AB54-EF1D16595397}"/>
    <dgm:cxn modelId="{5BC9288E-8D2E-4116-8934-C7BCB7384D81}" type="presOf" srcId="{E3CC270C-8D72-704D-A6B0-9140FD93C30E}" destId="{9C078F23-443A-B646-9E5D-E4F86529170F}" srcOrd="0" destOrd="1" presId="urn:microsoft.com/office/officeart/2005/8/layout/default#23"/>
    <dgm:cxn modelId="{1F2E8DA0-0CFC-D74C-88F4-4552C719D077}" srcId="{78B3156A-8388-094F-9421-A79E8C5B4F7A}" destId="{B61FC207-3496-5244-A060-2F3C1FD3A319}" srcOrd="0" destOrd="0" parTransId="{508CC356-EB80-3B45-830A-2395C307F217}" sibTransId="{67D3A02C-24E0-3A4C-ABBC-8CFF3FC6D1C5}"/>
    <dgm:cxn modelId="{21E5A0A7-8225-C746-886D-716DD6AF774D}" srcId="{F1971FD0-D3D7-804B-AAC0-397A08782514}" destId="{78B3156A-8388-094F-9421-A79E8C5B4F7A}" srcOrd="0" destOrd="0" parTransId="{7F11A628-6475-9E4A-8CD0-177E4E6D9D2D}" sibTransId="{E4A535BA-101A-BA4D-8854-B731E4C363F8}"/>
    <dgm:cxn modelId="{231845B2-1F37-7D46-8D60-3AE65F0A71DB}" srcId="{C6D116B2-D514-9349-AB77-1980BB21D39B}" destId="{510142EE-F14E-E24B-8F8E-6DB3A838E7D0}" srcOrd="0" destOrd="0" parTransId="{3658D00A-78B9-3145-94C3-81F2FD90F1EB}" sibTransId="{2C1F7FBB-1D06-AB45-BBC8-751D5C28BFBC}"/>
    <dgm:cxn modelId="{C5630EB5-DED4-4497-B110-17B14C777ACD}" type="presOf" srcId="{F1971FD0-D3D7-804B-AAC0-397A08782514}" destId="{D443E296-372A-4148-9DE6-312F23300510}" srcOrd="0" destOrd="0" presId="urn:microsoft.com/office/officeart/2005/8/layout/default#23"/>
    <dgm:cxn modelId="{E089AFBA-B862-7D4E-A48B-0E64B338AF23}" srcId="{F1971FD0-D3D7-804B-AAC0-397A08782514}" destId="{C6D116B2-D514-9349-AB77-1980BB21D39B}" srcOrd="3" destOrd="0" parTransId="{67285690-570B-944E-B754-CFD2A3F1F9B3}" sibTransId="{4C0DC21E-B9B0-9940-9137-AA61132F7BDC}"/>
    <dgm:cxn modelId="{8B29E3BC-ABA7-4964-A48E-0F5E9A3159E9}" type="presOf" srcId="{EB4CC163-2D07-2946-BD99-3F4895604A03}" destId="{A082E232-6A48-5246-89B1-524EBEC8872C}" srcOrd="0" destOrd="0" presId="urn:microsoft.com/office/officeart/2005/8/layout/default#23"/>
    <dgm:cxn modelId="{04466DDE-15AA-42A3-878E-7210758B2506}" type="presOf" srcId="{49D4D453-0E60-3949-8AC0-3B70411C078A}" destId="{9C078F23-443A-B646-9E5D-E4F86529170F}" srcOrd="0" destOrd="0" presId="urn:microsoft.com/office/officeart/2005/8/layout/default#23"/>
    <dgm:cxn modelId="{459EFBE1-A4DB-4B56-96D3-0F5BC7724E30}" type="presOf" srcId="{510142EE-F14E-E24B-8F8E-6DB3A838E7D0}" destId="{62806563-D674-3540-9494-2C40B7CA2683}" srcOrd="0" destOrd="1" presId="urn:microsoft.com/office/officeart/2005/8/layout/default#23"/>
    <dgm:cxn modelId="{6880DDEC-B100-4F8D-9821-56B1C0C9DE08}" type="presOf" srcId="{9074BB54-4AA4-4049-83E6-02BB6C4EC0E4}" destId="{A082E232-6A48-5246-89B1-524EBEC8872C}" srcOrd="0" destOrd="1" presId="urn:microsoft.com/office/officeart/2005/8/layout/default#23"/>
    <dgm:cxn modelId="{5F92A1F3-E220-5A48-98D9-AB7F085BF24B}" srcId="{49D4D453-0E60-3949-8AC0-3B70411C078A}" destId="{CE0D0579-A9D3-ED4A-B439-146A75781B15}" srcOrd="1" destOrd="0" parTransId="{7E9D7670-DD6B-C84F-A0B0-1D64B64A0952}" sibTransId="{C37D3F73-4750-EA44-A59F-9D0E7C073508}"/>
    <dgm:cxn modelId="{F013A91E-13C4-4AAA-9D97-704CC09E6EBE}" type="presParOf" srcId="{D443E296-372A-4148-9DE6-312F23300510}" destId="{F7FA050B-66EB-CF47-8420-02D0FADEAD4B}" srcOrd="0" destOrd="0" presId="urn:microsoft.com/office/officeart/2005/8/layout/default#23"/>
    <dgm:cxn modelId="{B661BA24-B7CF-4333-B7DD-09806A3F1801}" type="presParOf" srcId="{D443E296-372A-4148-9DE6-312F23300510}" destId="{5E684531-45DA-3D41-B189-B03EE1402176}" srcOrd="1" destOrd="0" presId="urn:microsoft.com/office/officeart/2005/8/layout/default#23"/>
    <dgm:cxn modelId="{1DF42182-55C6-4548-97D1-0D8DFF553A77}" type="presParOf" srcId="{D443E296-372A-4148-9DE6-312F23300510}" destId="{9C078F23-443A-B646-9E5D-E4F86529170F}" srcOrd="2" destOrd="0" presId="urn:microsoft.com/office/officeart/2005/8/layout/default#23"/>
    <dgm:cxn modelId="{22F2BAF6-DC0C-48B2-BB33-1DFD97C9C345}" type="presParOf" srcId="{D443E296-372A-4148-9DE6-312F23300510}" destId="{5BA03524-6D93-FF49-8BDC-06E2F4653015}" srcOrd="3" destOrd="0" presId="urn:microsoft.com/office/officeart/2005/8/layout/default#23"/>
    <dgm:cxn modelId="{A08DED39-4E26-41C2-A173-958BD4A6EC4F}" type="presParOf" srcId="{D443E296-372A-4148-9DE6-312F23300510}" destId="{A082E232-6A48-5246-89B1-524EBEC8872C}" srcOrd="4" destOrd="0" presId="urn:microsoft.com/office/officeart/2005/8/layout/default#23"/>
    <dgm:cxn modelId="{636F7247-C661-446F-BB27-255F90011EAC}" type="presParOf" srcId="{D443E296-372A-4148-9DE6-312F23300510}" destId="{64A1D0B3-17A2-1E46-BA6E-C1F96DAEE3DC}" srcOrd="5" destOrd="0" presId="urn:microsoft.com/office/officeart/2005/8/layout/default#23"/>
    <dgm:cxn modelId="{01D96AAC-66A5-4260-B18F-20790C916442}" type="presParOf" srcId="{D443E296-372A-4148-9DE6-312F23300510}" destId="{62806563-D674-3540-9494-2C40B7CA2683}" srcOrd="6" destOrd="0" presId="urn:microsoft.com/office/officeart/2005/8/layout/default#23"/>
    <dgm:cxn modelId="{120467EC-5881-4E7B-8BAA-0D6278443CBF}" type="presParOf" srcId="{D443E296-372A-4148-9DE6-312F23300510}" destId="{6D353113-8D73-454D-879B-317907ADC626}" srcOrd="7" destOrd="0" presId="urn:microsoft.com/office/officeart/2005/8/layout/default#23"/>
    <dgm:cxn modelId="{C989A287-7541-4DA9-B75A-500A8D697F93}" type="presParOf" srcId="{D443E296-372A-4148-9DE6-312F23300510}" destId="{32F6593E-97AC-E94A-A325-631A3C5EE2B5}" srcOrd="8" destOrd="0" presId="urn:microsoft.com/office/officeart/2005/8/layout/defaul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4A1852-F00C-4786-8E80-FC5C2F4B9BA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31B80041-3F80-4418-B9B3-4E8A48C1E62F}">
      <dgm:prSet phldrT="[Text]" custT="1"/>
      <dgm:spPr/>
      <dgm:t>
        <a:bodyPr/>
        <a:lstStyle/>
        <a:p>
          <a:r>
            <a:rPr lang="en-US" sz="1800" dirty="0">
              <a:solidFill>
                <a:srgbClr val="4C4845"/>
              </a:solidFill>
              <a:latin typeface="Calibri" panose="020F0502020204030204" pitchFamily="34" charset="0"/>
              <a:ea typeface="Verdana" pitchFamily="34" charset="0"/>
              <a:cs typeface="Calibri" panose="020F0502020204030204" pitchFamily="34" charset="0"/>
            </a:rPr>
            <a:t>1</a:t>
          </a:r>
        </a:p>
      </dgm:t>
    </dgm:pt>
    <dgm:pt modelId="{6FFF5343-0989-44B7-9EB7-E050BABFA4B4}" type="parTrans" cxnId="{0A204EB2-8B40-4FB3-9B06-0A3C089B7FE1}">
      <dgm:prSet/>
      <dgm:spPr/>
      <dgm:t>
        <a:bodyPr/>
        <a:lstStyle/>
        <a:p>
          <a:endParaRPr lang="en-US"/>
        </a:p>
      </dgm:t>
    </dgm:pt>
    <dgm:pt modelId="{46F44848-1762-4D8B-B459-3F1DAD5425ED}" type="sibTrans" cxnId="{0A204EB2-8B40-4FB3-9B06-0A3C089B7FE1}">
      <dgm:prSet/>
      <dgm:spPr/>
      <dgm:t>
        <a:bodyPr/>
        <a:lstStyle/>
        <a:p>
          <a:endParaRPr lang="en-US"/>
        </a:p>
      </dgm:t>
    </dgm:pt>
    <dgm:pt modelId="{E7266518-46DC-4137-9F8C-0BC66D1D23B2}">
      <dgm:prSet phldrT="[Text]" custT="1"/>
      <dgm:spPr/>
      <dgm:t>
        <a:bodyPr/>
        <a:lstStyle/>
        <a:p>
          <a:r>
            <a:rPr lang="en-US" sz="1800" dirty="0">
              <a:solidFill>
                <a:srgbClr val="4C4845"/>
              </a:solidFill>
              <a:latin typeface="Calibri" panose="020F0502020204030204" pitchFamily="34" charset="0"/>
              <a:ea typeface="Verdana" pitchFamily="34" charset="0"/>
              <a:cs typeface="Calibri" panose="020F0502020204030204" pitchFamily="34" charset="0"/>
            </a:rPr>
            <a:t>Most</a:t>
          </a:r>
        </a:p>
      </dgm:t>
    </dgm:pt>
    <dgm:pt modelId="{9B534192-1267-4C48-9547-2D7DD4B75537}" type="parTrans" cxnId="{F4825DEC-52C2-4759-B7FE-C70FD5319F29}">
      <dgm:prSet/>
      <dgm:spPr/>
      <dgm:t>
        <a:bodyPr/>
        <a:lstStyle/>
        <a:p>
          <a:endParaRPr lang="en-US"/>
        </a:p>
      </dgm:t>
    </dgm:pt>
    <dgm:pt modelId="{37ABE89D-4CC8-40CB-A727-AFC15C1BA766}" type="sibTrans" cxnId="{F4825DEC-52C2-4759-B7FE-C70FD5319F29}">
      <dgm:prSet/>
      <dgm:spPr/>
      <dgm:t>
        <a:bodyPr/>
        <a:lstStyle/>
        <a:p>
          <a:endParaRPr lang="en-US"/>
        </a:p>
      </dgm:t>
    </dgm:pt>
    <dgm:pt modelId="{A8719722-5AA0-4844-B13B-904F3B461118}">
      <dgm:prSet phldrT="[Text]" custT="1"/>
      <dgm:spPr/>
      <dgm:t>
        <a:bodyPr/>
        <a:lstStyle/>
        <a:p>
          <a:r>
            <a:rPr lang="en-US" sz="1800" dirty="0">
              <a:solidFill>
                <a:srgbClr val="4C4845"/>
              </a:solidFill>
              <a:latin typeface="Calibri" panose="020F0502020204030204" pitchFamily="34" charset="0"/>
              <a:ea typeface="Verdana" pitchFamily="34" charset="0"/>
              <a:cs typeface="Calibri" panose="020F0502020204030204" pitchFamily="34" charset="0"/>
            </a:rPr>
            <a:t>10</a:t>
          </a:r>
        </a:p>
      </dgm:t>
    </dgm:pt>
    <dgm:pt modelId="{1E2F5E57-DB9F-4D8B-B5C3-A781AADCAD88}" type="parTrans" cxnId="{BFB751C5-65F3-4AC5-A323-6C941D6CF284}">
      <dgm:prSet/>
      <dgm:spPr/>
      <dgm:t>
        <a:bodyPr/>
        <a:lstStyle/>
        <a:p>
          <a:endParaRPr lang="en-US"/>
        </a:p>
      </dgm:t>
    </dgm:pt>
    <dgm:pt modelId="{A18E6903-1087-482E-8304-7B2944C8DDDB}" type="sibTrans" cxnId="{BFB751C5-65F3-4AC5-A323-6C941D6CF284}">
      <dgm:prSet/>
      <dgm:spPr/>
      <dgm:t>
        <a:bodyPr/>
        <a:lstStyle/>
        <a:p>
          <a:endParaRPr lang="en-US"/>
        </a:p>
      </dgm:t>
    </dgm:pt>
    <dgm:pt modelId="{348A55B0-2375-4FF9-BD8A-B580678894C9}">
      <dgm:prSet phldrT="[Text]" custT="1"/>
      <dgm:spPr/>
      <dgm:t>
        <a:bodyPr/>
        <a:lstStyle/>
        <a:p>
          <a:r>
            <a:rPr lang="en-US" sz="1800" dirty="0">
              <a:solidFill>
                <a:srgbClr val="4C4845"/>
              </a:solidFill>
              <a:latin typeface="Calibri" panose="020F0502020204030204" pitchFamily="34" charset="0"/>
              <a:ea typeface="Verdana" pitchFamily="34" charset="0"/>
              <a:cs typeface="Calibri" panose="020F0502020204030204" pitchFamily="34" charset="0"/>
            </a:rPr>
            <a:t>Least</a:t>
          </a:r>
        </a:p>
      </dgm:t>
    </dgm:pt>
    <dgm:pt modelId="{AF38A6DB-97C5-41FC-83AE-01AB2654821A}" type="parTrans" cxnId="{AC9CCE2F-7B35-4984-A5A2-A8F93A510889}">
      <dgm:prSet/>
      <dgm:spPr/>
      <dgm:t>
        <a:bodyPr/>
        <a:lstStyle/>
        <a:p>
          <a:endParaRPr lang="en-US"/>
        </a:p>
      </dgm:t>
    </dgm:pt>
    <dgm:pt modelId="{F85C1841-C0E1-4237-A310-82B5F5E5F2F6}" type="sibTrans" cxnId="{AC9CCE2F-7B35-4984-A5A2-A8F93A510889}">
      <dgm:prSet/>
      <dgm:spPr/>
      <dgm:t>
        <a:bodyPr/>
        <a:lstStyle/>
        <a:p>
          <a:endParaRPr lang="en-US"/>
        </a:p>
      </dgm:t>
    </dgm:pt>
    <dgm:pt modelId="{846C8042-F987-4D08-8367-A4749436651C}" type="pres">
      <dgm:prSet presAssocID="{D34A1852-F00C-4786-8E80-FC5C2F4B9BA2}" presName="Name0" presStyleCnt="0">
        <dgm:presLayoutVars>
          <dgm:dir/>
          <dgm:resizeHandles val="exact"/>
        </dgm:presLayoutVars>
      </dgm:prSet>
      <dgm:spPr/>
    </dgm:pt>
    <dgm:pt modelId="{BE3FC65F-F0B0-4448-A3A6-50929C69E605}" type="pres">
      <dgm:prSet presAssocID="{D34A1852-F00C-4786-8E80-FC5C2F4B9BA2}" presName="arrow" presStyleLbl="bgShp" presStyleIdx="0" presStyleCnt="1" custLinFactNeighborX="13452" custLinFactNeighborY="-2742"/>
      <dgm:spPr>
        <a:ln>
          <a:solidFill>
            <a:schemeClr val="bg1">
              <a:lumMod val="50000"/>
            </a:schemeClr>
          </a:solidFill>
        </a:ln>
      </dgm:spPr>
    </dgm:pt>
    <dgm:pt modelId="{11D59464-54A2-43A3-ADDD-67C2C328477C}" type="pres">
      <dgm:prSet presAssocID="{D34A1852-F00C-4786-8E80-FC5C2F4B9BA2}" presName="points" presStyleCnt="0"/>
      <dgm:spPr/>
    </dgm:pt>
    <dgm:pt modelId="{840DA6F1-200E-4717-8991-E6092BEE977F}" type="pres">
      <dgm:prSet presAssocID="{31B80041-3F80-4418-B9B3-4E8A48C1E62F}" presName="compositeA" presStyleCnt="0"/>
      <dgm:spPr/>
    </dgm:pt>
    <dgm:pt modelId="{BE4C7FE2-646C-45B7-A65E-9DE8A6CBD6CA}" type="pres">
      <dgm:prSet presAssocID="{31B80041-3F80-4418-B9B3-4E8A48C1E62F}" presName="textA" presStyleLbl="revTx" presStyleIdx="0" presStyleCnt="4">
        <dgm:presLayoutVars>
          <dgm:bulletEnabled val="1"/>
        </dgm:presLayoutVars>
      </dgm:prSet>
      <dgm:spPr/>
    </dgm:pt>
    <dgm:pt modelId="{3FFC4294-011C-48C3-9BFB-6C05D15F4F7C}" type="pres">
      <dgm:prSet presAssocID="{31B80041-3F80-4418-B9B3-4E8A48C1E62F}" presName="circleA" presStyleLbl="node1" presStyleIdx="0" presStyleCnt="4"/>
      <dgm:spPr>
        <a:solidFill>
          <a:srgbClr val="660066"/>
        </a:solidFill>
      </dgm:spPr>
    </dgm:pt>
    <dgm:pt modelId="{202A3064-45CF-49C9-B955-084C8413D6E5}" type="pres">
      <dgm:prSet presAssocID="{31B80041-3F80-4418-B9B3-4E8A48C1E62F}" presName="spaceA" presStyleCnt="0"/>
      <dgm:spPr/>
    </dgm:pt>
    <dgm:pt modelId="{BCCBD02D-57A1-4221-9121-86B47EFF1123}" type="pres">
      <dgm:prSet presAssocID="{46F44848-1762-4D8B-B459-3F1DAD5425ED}" presName="space" presStyleCnt="0"/>
      <dgm:spPr/>
    </dgm:pt>
    <dgm:pt modelId="{B08A32FB-4BDE-41F8-AE54-5534699F36A2}" type="pres">
      <dgm:prSet presAssocID="{E7266518-46DC-4137-9F8C-0BC66D1D23B2}" presName="compositeB" presStyleCnt="0"/>
      <dgm:spPr/>
    </dgm:pt>
    <dgm:pt modelId="{C7246DFF-9636-49B4-BBD1-659CCA8162D2}" type="pres">
      <dgm:prSet presAssocID="{E7266518-46DC-4137-9F8C-0BC66D1D23B2}" presName="textB" presStyleLbl="revTx" presStyleIdx="1" presStyleCnt="4" custLinFactX="100000" custLinFactNeighborX="102508" custLinFactNeighborY="6738">
        <dgm:presLayoutVars>
          <dgm:bulletEnabled val="1"/>
        </dgm:presLayoutVars>
      </dgm:prSet>
      <dgm:spPr/>
    </dgm:pt>
    <dgm:pt modelId="{2451A8E1-169D-4FB7-AD4E-7A78D51451EB}" type="pres">
      <dgm:prSet presAssocID="{E7266518-46DC-4137-9F8C-0BC66D1D23B2}" presName="circleB" presStyleLbl="node1" presStyleIdx="1" presStyleCnt="4"/>
      <dgm:spPr>
        <a:solidFill>
          <a:srgbClr val="660066"/>
        </a:solidFill>
      </dgm:spPr>
    </dgm:pt>
    <dgm:pt modelId="{DAF4C21B-6DBF-41AB-8BD8-838BF9CB8B0E}" type="pres">
      <dgm:prSet presAssocID="{E7266518-46DC-4137-9F8C-0BC66D1D23B2}" presName="spaceB" presStyleCnt="0"/>
      <dgm:spPr/>
    </dgm:pt>
    <dgm:pt modelId="{24176100-F77F-4CBC-BC05-E8920CD7473B}" type="pres">
      <dgm:prSet presAssocID="{37ABE89D-4CC8-40CB-A727-AFC15C1BA766}" presName="space" presStyleCnt="0"/>
      <dgm:spPr/>
    </dgm:pt>
    <dgm:pt modelId="{26B74AAC-4C91-4364-BF37-F10550885F1B}" type="pres">
      <dgm:prSet presAssocID="{A8719722-5AA0-4844-B13B-904F3B461118}" presName="compositeA" presStyleCnt="0"/>
      <dgm:spPr/>
    </dgm:pt>
    <dgm:pt modelId="{A5DDA5CE-2E73-40B6-A845-E5DA03C875BB}" type="pres">
      <dgm:prSet presAssocID="{A8719722-5AA0-4844-B13B-904F3B461118}" presName="textA" presStyleLbl="revTx" presStyleIdx="2" presStyleCnt="4" custLinFactNeighborX="88960" custLinFactNeighborY="-3823">
        <dgm:presLayoutVars>
          <dgm:bulletEnabled val="1"/>
        </dgm:presLayoutVars>
      </dgm:prSet>
      <dgm:spPr/>
    </dgm:pt>
    <dgm:pt modelId="{6900A40C-638B-4C71-8B4F-ACE9FA24DEAF}" type="pres">
      <dgm:prSet presAssocID="{A8719722-5AA0-4844-B13B-904F3B461118}" presName="circleA" presStyleLbl="node1" presStyleIdx="2" presStyleCnt="4"/>
      <dgm:spPr>
        <a:solidFill>
          <a:srgbClr val="660066"/>
        </a:solidFill>
      </dgm:spPr>
    </dgm:pt>
    <dgm:pt modelId="{7FB6EA84-57A0-4B85-9113-BE09E786E5C5}" type="pres">
      <dgm:prSet presAssocID="{A8719722-5AA0-4844-B13B-904F3B461118}" presName="spaceA" presStyleCnt="0"/>
      <dgm:spPr/>
    </dgm:pt>
    <dgm:pt modelId="{7B5DA7C1-BF11-48D7-82A2-DDF2DE3514C9}" type="pres">
      <dgm:prSet presAssocID="{A18E6903-1087-482E-8304-7B2944C8DDDB}" presName="space" presStyleCnt="0"/>
      <dgm:spPr/>
    </dgm:pt>
    <dgm:pt modelId="{1E902BC2-CDA4-4EDF-B43E-4AFBBB05629C}" type="pres">
      <dgm:prSet presAssocID="{348A55B0-2375-4FF9-BD8A-B580678894C9}" presName="compositeB" presStyleCnt="0"/>
      <dgm:spPr/>
    </dgm:pt>
    <dgm:pt modelId="{3F0D7EEF-D64A-4953-A028-E206E5D95531}" type="pres">
      <dgm:prSet presAssocID="{348A55B0-2375-4FF9-BD8A-B580678894C9}" presName="textB" presStyleLbl="revTx" presStyleIdx="3" presStyleCnt="4" custLinFactX="-110934" custLinFactNeighborX="-200000" custLinFactNeighborY="19720">
        <dgm:presLayoutVars>
          <dgm:bulletEnabled val="1"/>
        </dgm:presLayoutVars>
      </dgm:prSet>
      <dgm:spPr/>
    </dgm:pt>
    <dgm:pt modelId="{6181E663-E352-4BEA-B4DA-B0F9931285B9}" type="pres">
      <dgm:prSet presAssocID="{348A55B0-2375-4FF9-BD8A-B580678894C9}" presName="circleB" presStyleLbl="node1" presStyleIdx="3" presStyleCnt="4"/>
      <dgm:spPr>
        <a:solidFill>
          <a:srgbClr val="660066"/>
        </a:solidFill>
      </dgm:spPr>
    </dgm:pt>
    <dgm:pt modelId="{24F0D776-8F91-45B9-B856-5BD4B366ED6B}" type="pres">
      <dgm:prSet presAssocID="{348A55B0-2375-4FF9-BD8A-B580678894C9}" presName="spaceB" presStyleCnt="0"/>
      <dgm:spPr/>
    </dgm:pt>
  </dgm:ptLst>
  <dgm:cxnLst>
    <dgm:cxn modelId="{AB8C140B-ECB1-4B35-8A2A-D14D50D729EC}" type="presOf" srcId="{A8719722-5AA0-4844-B13B-904F3B461118}" destId="{A5DDA5CE-2E73-40B6-A845-E5DA03C875BB}" srcOrd="0" destOrd="0" presId="urn:microsoft.com/office/officeart/2005/8/layout/hProcess11"/>
    <dgm:cxn modelId="{E5BDE128-A880-4EC3-AB82-CF779E3259B5}" type="presOf" srcId="{348A55B0-2375-4FF9-BD8A-B580678894C9}" destId="{3F0D7EEF-D64A-4953-A028-E206E5D95531}" srcOrd="0" destOrd="0" presId="urn:microsoft.com/office/officeart/2005/8/layout/hProcess11"/>
    <dgm:cxn modelId="{AC9CCE2F-7B35-4984-A5A2-A8F93A510889}" srcId="{D34A1852-F00C-4786-8E80-FC5C2F4B9BA2}" destId="{348A55B0-2375-4FF9-BD8A-B580678894C9}" srcOrd="3" destOrd="0" parTransId="{AF38A6DB-97C5-41FC-83AE-01AB2654821A}" sibTransId="{F85C1841-C0E1-4237-A310-82B5F5E5F2F6}"/>
    <dgm:cxn modelId="{73A76CA7-6F8F-49DC-82CF-EBA9790D85AB}" type="presOf" srcId="{E7266518-46DC-4137-9F8C-0BC66D1D23B2}" destId="{C7246DFF-9636-49B4-BBD1-659CCA8162D2}" srcOrd="0" destOrd="0" presId="urn:microsoft.com/office/officeart/2005/8/layout/hProcess11"/>
    <dgm:cxn modelId="{D74CECAD-1C93-4255-AE08-7FAC949494A3}" type="presOf" srcId="{D34A1852-F00C-4786-8E80-FC5C2F4B9BA2}" destId="{846C8042-F987-4D08-8367-A4749436651C}" srcOrd="0" destOrd="0" presId="urn:microsoft.com/office/officeart/2005/8/layout/hProcess11"/>
    <dgm:cxn modelId="{0A204EB2-8B40-4FB3-9B06-0A3C089B7FE1}" srcId="{D34A1852-F00C-4786-8E80-FC5C2F4B9BA2}" destId="{31B80041-3F80-4418-B9B3-4E8A48C1E62F}" srcOrd="0" destOrd="0" parTransId="{6FFF5343-0989-44B7-9EB7-E050BABFA4B4}" sibTransId="{46F44848-1762-4D8B-B459-3F1DAD5425ED}"/>
    <dgm:cxn modelId="{2D4450BD-394D-4310-8C3A-DF84A9E09B60}" type="presOf" srcId="{31B80041-3F80-4418-B9B3-4E8A48C1E62F}" destId="{BE4C7FE2-646C-45B7-A65E-9DE8A6CBD6CA}" srcOrd="0" destOrd="0" presId="urn:microsoft.com/office/officeart/2005/8/layout/hProcess11"/>
    <dgm:cxn modelId="{BFB751C5-65F3-4AC5-A323-6C941D6CF284}" srcId="{D34A1852-F00C-4786-8E80-FC5C2F4B9BA2}" destId="{A8719722-5AA0-4844-B13B-904F3B461118}" srcOrd="2" destOrd="0" parTransId="{1E2F5E57-DB9F-4D8B-B5C3-A781AADCAD88}" sibTransId="{A18E6903-1087-482E-8304-7B2944C8DDDB}"/>
    <dgm:cxn modelId="{F4825DEC-52C2-4759-B7FE-C70FD5319F29}" srcId="{D34A1852-F00C-4786-8E80-FC5C2F4B9BA2}" destId="{E7266518-46DC-4137-9F8C-0BC66D1D23B2}" srcOrd="1" destOrd="0" parTransId="{9B534192-1267-4C48-9547-2D7DD4B75537}" sibTransId="{37ABE89D-4CC8-40CB-A727-AFC15C1BA766}"/>
    <dgm:cxn modelId="{A2961E4C-3E3A-4710-8232-AF1B4E80B7B7}" type="presParOf" srcId="{846C8042-F987-4D08-8367-A4749436651C}" destId="{BE3FC65F-F0B0-4448-A3A6-50929C69E605}" srcOrd="0" destOrd="0" presId="urn:microsoft.com/office/officeart/2005/8/layout/hProcess11"/>
    <dgm:cxn modelId="{3F3A1D71-CF22-473F-951F-7F844F9AB4CC}" type="presParOf" srcId="{846C8042-F987-4D08-8367-A4749436651C}" destId="{11D59464-54A2-43A3-ADDD-67C2C328477C}" srcOrd="1" destOrd="0" presId="urn:microsoft.com/office/officeart/2005/8/layout/hProcess11"/>
    <dgm:cxn modelId="{F29D3A08-CBA6-4B27-9D48-C1970626E6A3}" type="presParOf" srcId="{11D59464-54A2-43A3-ADDD-67C2C328477C}" destId="{840DA6F1-200E-4717-8991-E6092BEE977F}" srcOrd="0" destOrd="0" presId="urn:microsoft.com/office/officeart/2005/8/layout/hProcess11"/>
    <dgm:cxn modelId="{58F4B1BA-2F08-4F3C-931F-211F398344F7}" type="presParOf" srcId="{840DA6F1-200E-4717-8991-E6092BEE977F}" destId="{BE4C7FE2-646C-45B7-A65E-9DE8A6CBD6CA}" srcOrd="0" destOrd="0" presId="urn:microsoft.com/office/officeart/2005/8/layout/hProcess11"/>
    <dgm:cxn modelId="{8D60E471-394B-4A93-B0A0-5CAB04166F02}" type="presParOf" srcId="{840DA6F1-200E-4717-8991-E6092BEE977F}" destId="{3FFC4294-011C-48C3-9BFB-6C05D15F4F7C}" srcOrd="1" destOrd="0" presId="urn:microsoft.com/office/officeart/2005/8/layout/hProcess11"/>
    <dgm:cxn modelId="{D0B19093-F4E5-4B7E-AF0C-EC93CE059997}" type="presParOf" srcId="{840DA6F1-200E-4717-8991-E6092BEE977F}" destId="{202A3064-45CF-49C9-B955-084C8413D6E5}" srcOrd="2" destOrd="0" presId="urn:microsoft.com/office/officeart/2005/8/layout/hProcess11"/>
    <dgm:cxn modelId="{1390AD95-4BBF-48C6-8A2B-5AAEBC16504F}" type="presParOf" srcId="{11D59464-54A2-43A3-ADDD-67C2C328477C}" destId="{BCCBD02D-57A1-4221-9121-86B47EFF1123}" srcOrd="1" destOrd="0" presId="urn:microsoft.com/office/officeart/2005/8/layout/hProcess11"/>
    <dgm:cxn modelId="{15C55987-51C4-4139-814B-00E4F7D9B1E7}" type="presParOf" srcId="{11D59464-54A2-43A3-ADDD-67C2C328477C}" destId="{B08A32FB-4BDE-41F8-AE54-5534699F36A2}" srcOrd="2" destOrd="0" presId="urn:microsoft.com/office/officeart/2005/8/layout/hProcess11"/>
    <dgm:cxn modelId="{A8493C1D-8B37-4865-A1BA-B50D69FA668C}" type="presParOf" srcId="{B08A32FB-4BDE-41F8-AE54-5534699F36A2}" destId="{C7246DFF-9636-49B4-BBD1-659CCA8162D2}" srcOrd="0" destOrd="0" presId="urn:microsoft.com/office/officeart/2005/8/layout/hProcess11"/>
    <dgm:cxn modelId="{76406505-B9F8-4BAD-AFA1-D08002E9385C}" type="presParOf" srcId="{B08A32FB-4BDE-41F8-AE54-5534699F36A2}" destId="{2451A8E1-169D-4FB7-AD4E-7A78D51451EB}" srcOrd="1" destOrd="0" presId="urn:microsoft.com/office/officeart/2005/8/layout/hProcess11"/>
    <dgm:cxn modelId="{F33F6990-EC78-45D2-BFF8-7F9DC2AA43F7}" type="presParOf" srcId="{B08A32FB-4BDE-41F8-AE54-5534699F36A2}" destId="{DAF4C21B-6DBF-41AB-8BD8-838BF9CB8B0E}" srcOrd="2" destOrd="0" presId="urn:microsoft.com/office/officeart/2005/8/layout/hProcess11"/>
    <dgm:cxn modelId="{9D1F44E3-49CB-4232-9686-A6D47CB211AF}" type="presParOf" srcId="{11D59464-54A2-43A3-ADDD-67C2C328477C}" destId="{24176100-F77F-4CBC-BC05-E8920CD7473B}" srcOrd="3" destOrd="0" presId="urn:microsoft.com/office/officeart/2005/8/layout/hProcess11"/>
    <dgm:cxn modelId="{E1A38A22-7F3D-4084-8A59-9A6329B10E11}" type="presParOf" srcId="{11D59464-54A2-43A3-ADDD-67C2C328477C}" destId="{26B74AAC-4C91-4364-BF37-F10550885F1B}" srcOrd="4" destOrd="0" presId="urn:microsoft.com/office/officeart/2005/8/layout/hProcess11"/>
    <dgm:cxn modelId="{916F6773-84E4-40E4-85B6-F6DFCBC1590B}" type="presParOf" srcId="{26B74AAC-4C91-4364-BF37-F10550885F1B}" destId="{A5DDA5CE-2E73-40B6-A845-E5DA03C875BB}" srcOrd="0" destOrd="0" presId="urn:microsoft.com/office/officeart/2005/8/layout/hProcess11"/>
    <dgm:cxn modelId="{2F8FDA7B-3784-4C7D-A4DE-EFA7DD98EABD}" type="presParOf" srcId="{26B74AAC-4C91-4364-BF37-F10550885F1B}" destId="{6900A40C-638B-4C71-8B4F-ACE9FA24DEAF}" srcOrd="1" destOrd="0" presId="urn:microsoft.com/office/officeart/2005/8/layout/hProcess11"/>
    <dgm:cxn modelId="{C68A55B5-1B04-4F8C-BB7C-44795EEA6877}" type="presParOf" srcId="{26B74AAC-4C91-4364-BF37-F10550885F1B}" destId="{7FB6EA84-57A0-4B85-9113-BE09E786E5C5}" srcOrd="2" destOrd="0" presId="urn:microsoft.com/office/officeart/2005/8/layout/hProcess11"/>
    <dgm:cxn modelId="{80B73688-DDF4-40D6-BA7F-F311B90A0BE8}" type="presParOf" srcId="{11D59464-54A2-43A3-ADDD-67C2C328477C}" destId="{7B5DA7C1-BF11-48D7-82A2-DDF2DE3514C9}" srcOrd="5" destOrd="0" presId="urn:microsoft.com/office/officeart/2005/8/layout/hProcess11"/>
    <dgm:cxn modelId="{2A373026-4AEB-41D1-ACA3-FF661639C162}" type="presParOf" srcId="{11D59464-54A2-43A3-ADDD-67C2C328477C}" destId="{1E902BC2-CDA4-4EDF-B43E-4AFBBB05629C}" srcOrd="6" destOrd="0" presId="urn:microsoft.com/office/officeart/2005/8/layout/hProcess11"/>
    <dgm:cxn modelId="{82028C92-E0A2-4530-B8BD-B843400099FD}" type="presParOf" srcId="{1E902BC2-CDA4-4EDF-B43E-4AFBBB05629C}" destId="{3F0D7EEF-D64A-4953-A028-E206E5D95531}" srcOrd="0" destOrd="0" presId="urn:microsoft.com/office/officeart/2005/8/layout/hProcess11"/>
    <dgm:cxn modelId="{8566A7A7-DD65-4DAF-ACB0-71678C0E24E5}" type="presParOf" srcId="{1E902BC2-CDA4-4EDF-B43E-4AFBBB05629C}" destId="{6181E663-E352-4BEA-B4DA-B0F9931285B9}" srcOrd="1" destOrd="0" presId="urn:microsoft.com/office/officeart/2005/8/layout/hProcess11"/>
    <dgm:cxn modelId="{5A241BC0-2B42-4AD7-9384-EC948EE33B75}" type="presParOf" srcId="{1E902BC2-CDA4-4EDF-B43E-4AFBBB05629C}" destId="{24F0D776-8F91-45B9-B856-5BD4B366ED6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2B738-0A93-4E08-9C22-A9BFAECCCFDC}">
      <dsp:nvSpPr>
        <dsp:cNvPr id="0" name=""/>
        <dsp:cNvSpPr/>
      </dsp:nvSpPr>
      <dsp:spPr>
        <a:xfrm>
          <a:off x="790" y="532588"/>
          <a:ext cx="3083532" cy="1850119"/>
        </a:xfrm>
        <a:prstGeom prst="bracketPair">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kumimoji="0" lang="en-US" sz="3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Good working relationships</a:t>
          </a:r>
          <a:endParaRPr lang="en-US" sz="3000" kern="1200" dirty="0"/>
        </a:p>
      </dsp:txBody>
      <dsp:txXfrm>
        <a:off x="91105" y="622903"/>
        <a:ext cx="2902902" cy="1669489"/>
      </dsp:txXfrm>
    </dsp:sp>
    <dsp:sp modelId="{31B198A0-5D8E-4A3D-8D00-D65422DEF7E4}">
      <dsp:nvSpPr>
        <dsp:cNvPr id="0" name=""/>
        <dsp:cNvSpPr/>
      </dsp:nvSpPr>
      <dsp:spPr>
        <a:xfrm>
          <a:off x="3392676" y="532588"/>
          <a:ext cx="3083532" cy="1850119"/>
        </a:xfrm>
        <a:prstGeom prst="bracketPair">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kumimoji="0" lang="en-US" sz="3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Critical thinking</a:t>
          </a:r>
        </a:p>
      </dsp:txBody>
      <dsp:txXfrm>
        <a:off x="3482991" y="622903"/>
        <a:ext cx="2902902" cy="1669489"/>
      </dsp:txXfrm>
    </dsp:sp>
    <dsp:sp modelId="{ECB8A7A4-EF1C-4FBA-920F-0E2A79C44A1C}">
      <dsp:nvSpPr>
        <dsp:cNvPr id="0" name=""/>
        <dsp:cNvSpPr/>
      </dsp:nvSpPr>
      <dsp:spPr>
        <a:xfrm>
          <a:off x="1696733" y="2691061"/>
          <a:ext cx="3083532" cy="1850119"/>
        </a:xfrm>
        <a:prstGeom prst="bracketPair">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kumimoji="0" lang="en-US" sz="3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Enhanced safety </a:t>
          </a:r>
          <a:r>
            <a:rPr kumimoji="0" lang="en-US" sz="3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(and permanency, and </a:t>
          </a:r>
          <a:br>
            <a:rPr kumimoji="0" lang="en-US" sz="3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br>
          <a:r>
            <a:rPr kumimoji="0" lang="en-US" sz="30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well-being)</a:t>
          </a:r>
          <a:endParaRPr kumimoji="0" lang="en-US" sz="3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dsp:txBody>
      <dsp:txXfrm>
        <a:off x="1787048" y="2781376"/>
        <a:ext cx="2902902" cy="16694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300EA-6BBE-0B4D-8B8A-9A74155A9F47}">
      <dsp:nvSpPr>
        <dsp:cNvPr id="0" name=""/>
        <dsp:cNvSpPr/>
      </dsp:nvSpPr>
      <dsp:spPr>
        <a:xfrm>
          <a:off x="0" y="959478"/>
          <a:ext cx="2727613" cy="1636568"/>
        </a:xfrm>
        <a:prstGeom prst="rect">
          <a:avLst/>
        </a:prstGeom>
        <a:solidFill>
          <a:schemeClr val="tx2">
            <a:lumMod val="75000"/>
            <a:lumOff val="25000"/>
          </a:schemeClr>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Danger/</a:t>
          </a:r>
          <a:br>
            <a:rPr lang="en-US" sz="3600" kern="1200" dirty="0">
              <a:latin typeface="Calibri" panose="020F0502020204030204" pitchFamily="34" charset="0"/>
              <a:ea typeface="Verdana" pitchFamily="34" charset="0"/>
              <a:cs typeface="Calibri" panose="020F0502020204030204" pitchFamily="34" charset="0"/>
            </a:rPr>
          </a:br>
          <a:r>
            <a:rPr lang="en-US" sz="3600" kern="1200" dirty="0">
              <a:latin typeface="Calibri" panose="020F0502020204030204" pitchFamily="34" charset="0"/>
              <a:ea typeface="Verdana" pitchFamily="34" charset="0"/>
              <a:cs typeface="Calibri" panose="020F0502020204030204" pitchFamily="34" charset="0"/>
            </a:rPr>
            <a:t>Safety</a:t>
          </a:r>
        </a:p>
      </dsp:txBody>
      <dsp:txXfrm>
        <a:off x="0" y="959478"/>
        <a:ext cx="2727613" cy="1636568"/>
      </dsp:txXfrm>
    </dsp:sp>
    <dsp:sp modelId="{BC29EC5B-3A12-44C7-A961-F3992D0B07AB}">
      <dsp:nvSpPr>
        <dsp:cNvPr id="0" name=""/>
        <dsp:cNvSpPr/>
      </dsp:nvSpPr>
      <dsp:spPr>
        <a:xfrm>
          <a:off x="3000374" y="914832"/>
          <a:ext cx="2727613" cy="1636568"/>
        </a:xfrm>
        <a:prstGeom prst="rect">
          <a:avLst/>
        </a:prstGeom>
        <a:solidFill>
          <a:schemeClr val="tx2">
            <a:lumMod val="75000"/>
            <a:lumOff val="25000"/>
          </a:schemeClr>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Willingness</a:t>
          </a:r>
        </a:p>
      </dsp:txBody>
      <dsp:txXfrm>
        <a:off x="3000374" y="914832"/>
        <a:ext cx="2727613" cy="1636568"/>
      </dsp:txXfrm>
    </dsp:sp>
    <dsp:sp modelId="{6C8344C3-7D58-4F03-AF2B-78E2CFDB3085}">
      <dsp:nvSpPr>
        <dsp:cNvPr id="0" name=""/>
        <dsp:cNvSpPr/>
      </dsp:nvSpPr>
      <dsp:spPr>
        <a:xfrm>
          <a:off x="6000749" y="914832"/>
          <a:ext cx="2727613" cy="1636568"/>
        </a:xfrm>
        <a:prstGeom prst="rect">
          <a:avLst/>
        </a:prstGeom>
        <a:solidFill>
          <a:schemeClr val="tx2">
            <a:lumMod val="75000"/>
            <a:lumOff val="25000"/>
          </a:schemeClr>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Confidence</a:t>
          </a:r>
        </a:p>
      </dsp:txBody>
      <dsp:txXfrm>
        <a:off x="6000749" y="914832"/>
        <a:ext cx="2727613" cy="1636568"/>
      </dsp:txXfrm>
    </dsp:sp>
    <dsp:sp modelId="{89E23A0D-1D2C-49E3-AA97-6D0130479307}">
      <dsp:nvSpPr>
        <dsp:cNvPr id="0" name=""/>
        <dsp:cNvSpPr/>
      </dsp:nvSpPr>
      <dsp:spPr>
        <a:xfrm>
          <a:off x="1500187" y="2824162"/>
          <a:ext cx="2727613" cy="1636568"/>
        </a:xfrm>
        <a:prstGeom prst="rect">
          <a:avLst/>
        </a:prstGeom>
        <a:solidFill>
          <a:schemeClr val="tx2">
            <a:lumMod val="75000"/>
            <a:lumOff val="25000"/>
          </a:schemeClr>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Capacity</a:t>
          </a:r>
        </a:p>
      </dsp:txBody>
      <dsp:txXfrm>
        <a:off x="1500187" y="2824162"/>
        <a:ext cx="2727613" cy="1636568"/>
      </dsp:txXfrm>
    </dsp:sp>
    <dsp:sp modelId="{EF7DBDAE-D129-4CF8-9778-B4C56C162611}">
      <dsp:nvSpPr>
        <dsp:cNvPr id="0" name=""/>
        <dsp:cNvSpPr/>
      </dsp:nvSpPr>
      <dsp:spPr>
        <a:xfrm>
          <a:off x="4500562" y="2824162"/>
          <a:ext cx="2727613" cy="1636568"/>
        </a:xfrm>
        <a:prstGeom prst="rect">
          <a:avLst/>
        </a:prstGeom>
        <a:solidFill>
          <a:schemeClr val="tx2">
            <a:lumMod val="75000"/>
            <a:lumOff val="25000"/>
          </a:schemeClr>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Progress</a:t>
          </a:r>
        </a:p>
      </dsp:txBody>
      <dsp:txXfrm>
        <a:off x="4500562" y="2824162"/>
        <a:ext cx="2727613" cy="16365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A050B-66EB-CF47-8420-02D0FADEAD4B}">
      <dsp:nvSpPr>
        <dsp:cNvPr id="0" name=""/>
        <dsp:cNvSpPr/>
      </dsp:nvSpPr>
      <dsp:spPr>
        <a:xfrm>
          <a:off x="0" y="541349"/>
          <a:ext cx="2536909" cy="1522145"/>
        </a:xfrm>
        <a:prstGeom prst="rect">
          <a:avLst/>
        </a:prstGeom>
        <a:solidFill>
          <a:schemeClr val="tx2">
            <a:lumMod val="75000"/>
            <a:lumOff val="25000"/>
          </a:schemeClr>
        </a:solidFill>
        <a:ln>
          <a:solidFill>
            <a:schemeClr val="tx2">
              <a:lumMod val="75000"/>
              <a:lumOff val="2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ea typeface="Verdana" pitchFamily="34" charset="0"/>
              <a:cs typeface="Calibri" panose="020F0502020204030204" pitchFamily="34" charset="0"/>
            </a:rPr>
            <a:t>Exception Questions</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Verdana" pitchFamily="34" charset="0"/>
              <a:cs typeface="Calibri" panose="020F0502020204030204" pitchFamily="34" charset="0"/>
            </a:rPr>
            <a:t>Past history of protection</a:t>
          </a:r>
        </a:p>
      </dsp:txBody>
      <dsp:txXfrm>
        <a:off x="0" y="541349"/>
        <a:ext cx="2536909" cy="1522145"/>
      </dsp:txXfrm>
    </dsp:sp>
    <dsp:sp modelId="{9C078F23-443A-B646-9E5D-E4F86529170F}">
      <dsp:nvSpPr>
        <dsp:cNvPr id="0" name=""/>
        <dsp:cNvSpPr/>
      </dsp:nvSpPr>
      <dsp:spPr>
        <a:xfrm>
          <a:off x="2827411" y="541349"/>
          <a:ext cx="2536909" cy="1522145"/>
        </a:xfrm>
        <a:prstGeom prst="rect">
          <a:avLst/>
        </a:prstGeom>
        <a:solidFill>
          <a:schemeClr val="tx2">
            <a:lumMod val="75000"/>
            <a:lumOff val="25000"/>
          </a:schemeClr>
        </a:solidFill>
        <a:ln>
          <a:solidFill>
            <a:schemeClr val="tx2">
              <a:lumMod val="75000"/>
              <a:lumOff val="2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ea typeface="Verdana" pitchFamily="34" charset="0"/>
              <a:cs typeface="Calibri" panose="020F0502020204030204" pitchFamily="34" charset="0"/>
            </a:rPr>
            <a:t>Scaling </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Verdana" pitchFamily="34" charset="0"/>
              <a:cs typeface="Calibri" panose="020F0502020204030204" pitchFamily="34" charset="0"/>
            </a:rPr>
            <a:t>Danger/safety</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Verdana" pitchFamily="34" charset="0"/>
              <a:cs typeface="Calibri" panose="020F0502020204030204" pitchFamily="34" charset="0"/>
            </a:rPr>
            <a:t>Progress</a:t>
          </a:r>
        </a:p>
      </dsp:txBody>
      <dsp:txXfrm>
        <a:off x="2827411" y="541349"/>
        <a:ext cx="2536909" cy="1522145"/>
      </dsp:txXfrm>
    </dsp:sp>
    <dsp:sp modelId="{A082E232-6A48-5246-89B1-524EBEC8872C}">
      <dsp:nvSpPr>
        <dsp:cNvPr id="0" name=""/>
        <dsp:cNvSpPr/>
      </dsp:nvSpPr>
      <dsp:spPr>
        <a:xfrm>
          <a:off x="5581201" y="540785"/>
          <a:ext cx="2536909" cy="1522145"/>
        </a:xfrm>
        <a:prstGeom prst="rect">
          <a:avLst/>
        </a:prstGeom>
        <a:solidFill>
          <a:schemeClr val="tx2">
            <a:lumMod val="75000"/>
            <a:lumOff val="25000"/>
          </a:schemeClr>
        </a:solidFill>
        <a:ln>
          <a:solidFill>
            <a:schemeClr val="tx2">
              <a:lumMod val="75000"/>
              <a:lumOff val="2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ea typeface="Verdana" pitchFamily="34" charset="0"/>
              <a:cs typeface="Calibri" panose="020F0502020204030204" pitchFamily="34" charset="0"/>
            </a:rPr>
            <a:t>Position Questions</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Verdana" pitchFamily="34" charset="0"/>
              <a:cs typeface="Calibri" panose="020F0502020204030204" pitchFamily="34" charset="0"/>
            </a:rPr>
            <a:t>Seeing through other people's eyes</a:t>
          </a:r>
        </a:p>
      </dsp:txBody>
      <dsp:txXfrm>
        <a:off x="5581201" y="540785"/>
        <a:ext cx="2536909" cy="1522145"/>
      </dsp:txXfrm>
    </dsp:sp>
    <dsp:sp modelId="{62806563-D674-3540-9494-2C40B7CA2683}">
      <dsp:nvSpPr>
        <dsp:cNvPr id="0" name=""/>
        <dsp:cNvSpPr/>
      </dsp:nvSpPr>
      <dsp:spPr>
        <a:xfrm>
          <a:off x="1339894" y="2222965"/>
          <a:ext cx="2536909" cy="1522145"/>
        </a:xfrm>
        <a:prstGeom prst="rect">
          <a:avLst/>
        </a:prstGeom>
        <a:solidFill>
          <a:schemeClr val="tx2">
            <a:lumMod val="75000"/>
            <a:lumOff val="25000"/>
          </a:schemeClr>
        </a:solidFill>
        <a:ln>
          <a:solidFill>
            <a:schemeClr val="tx2">
              <a:lumMod val="75000"/>
              <a:lumOff val="2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ea typeface="Verdana" pitchFamily="34" charset="0"/>
              <a:cs typeface="Calibri" panose="020F0502020204030204" pitchFamily="34" charset="0"/>
            </a:rPr>
            <a:t>Coping</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Verdana" pitchFamily="34" charset="0"/>
              <a:cs typeface="Calibri" panose="020F0502020204030204" pitchFamily="34" charset="0"/>
            </a:rPr>
            <a:t>Skill at finding solutions to difficulty</a:t>
          </a:r>
        </a:p>
      </dsp:txBody>
      <dsp:txXfrm>
        <a:off x="1339894" y="2222965"/>
        <a:ext cx="2536909" cy="1522145"/>
      </dsp:txXfrm>
    </dsp:sp>
    <dsp:sp modelId="{32F6593E-97AC-E94A-A325-631A3C5EE2B5}">
      <dsp:nvSpPr>
        <dsp:cNvPr id="0" name=""/>
        <dsp:cNvSpPr/>
      </dsp:nvSpPr>
      <dsp:spPr>
        <a:xfrm>
          <a:off x="4256097" y="2249678"/>
          <a:ext cx="2536909" cy="1522145"/>
        </a:xfrm>
        <a:prstGeom prst="rect">
          <a:avLst/>
        </a:prstGeom>
        <a:solidFill>
          <a:schemeClr val="tx2">
            <a:lumMod val="75000"/>
            <a:lumOff val="25000"/>
          </a:schemeClr>
        </a:solidFill>
        <a:ln>
          <a:solidFill>
            <a:schemeClr val="tx2">
              <a:lumMod val="75000"/>
              <a:lumOff val="2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ea typeface="Verdana" pitchFamily="34" charset="0"/>
              <a:cs typeface="Calibri" panose="020F0502020204030204" pitchFamily="34" charset="0"/>
            </a:rPr>
            <a:t>Preferred Future</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Verdana" pitchFamily="34" charset="0"/>
              <a:cs typeface="Calibri" panose="020F0502020204030204" pitchFamily="34" charset="0"/>
            </a:rPr>
            <a:t>Future goals</a:t>
          </a:r>
        </a:p>
      </dsp:txBody>
      <dsp:txXfrm>
        <a:off x="4256097" y="2249678"/>
        <a:ext cx="2536909" cy="15221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2B738-0A93-4E08-9C22-A9BFAECCCFDC}">
      <dsp:nvSpPr>
        <dsp:cNvPr id="0" name=""/>
        <dsp:cNvSpPr/>
      </dsp:nvSpPr>
      <dsp:spPr>
        <a:xfrm>
          <a:off x="2344" y="499797"/>
          <a:ext cx="4795911" cy="2877547"/>
        </a:xfrm>
        <a:prstGeom prst="bracketPair">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altLang="en-US" sz="3600" kern="1200" dirty="0">
              <a:latin typeface="+mj-lt"/>
              <a:cs typeface="Verdana" panose="020B0604030504040204" pitchFamily="34" charset="0"/>
            </a:rPr>
            <a:t>A group of people </a:t>
          </a:r>
          <a:br>
            <a:rPr lang="en-US" altLang="en-US" sz="3600" kern="1200" dirty="0">
              <a:latin typeface="+mj-lt"/>
              <a:cs typeface="Verdana" panose="020B0604030504040204" pitchFamily="34" charset="0"/>
            </a:rPr>
          </a:br>
          <a:r>
            <a:rPr lang="en-US" altLang="en-US" sz="3600" kern="1200" dirty="0">
              <a:latin typeface="+mj-lt"/>
              <a:cs typeface="Verdana" panose="020B0604030504040204" pitchFamily="34" charset="0"/>
            </a:rPr>
            <a:t>(family, friends, community people) committed to keeping a child safe</a:t>
          </a:r>
          <a:endParaRPr lang="en-US" sz="3600" b="0" kern="1200" dirty="0">
            <a:latin typeface="+mj-lt"/>
          </a:endParaRPr>
        </a:p>
      </dsp:txBody>
      <dsp:txXfrm>
        <a:off x="142814" y="640267"/>
        <a:ext cx="4514971" cy="25966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689A7-0474-0C4B-84DE-9FB954965948}">
      <dsp:nvSpPr>
        <dsp:cNvPr id="0" name=""/>
        <dsp:cNvSpPr/>
      </dsp:nvSpPr>
      <dsp:spPr>
        <a:xfrm>
          <a:off x="477688" y="0"/>
          <a:ext cx="9407822" cy="5105400"/>
        </a:xfrm>
        <a:prstGeom prst="quadArrow">
          <a:avLst>
            <a:gd name="adj1" fmla="val 2000"/>
            <a:gd name="adj2" fmla="val 4000"/>
            <a:gd name="adj3" fmla="val 5000"/>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9AFA1BE-D8DD-6741-99A2-2FB364029E3F}">
      <dsp:nvSpPr>
        <dsp:cNvPr id="0" name=""/>
        <dsp:cNvSpPr/>
      </dsp:nvSpPr>
      <dsp:spPr>
        <a:xfrm>
          <a:off x="914394" y="374654"/>
          <a:ext cx="4113584" cy="20421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mj-lt"/>
              <a:cs typeface="Verdana"/>
              <a:sym typeface="Tahoma" charset="0"/>
            </a:rPr>
            <a:t>A person that the child/family cares about</a:t>
          </a:r>
          <a:endParaRPr lang="en-US" sz="2200" b="1" kern="1200" dirty="0">
            <a:latin typeface="+mj-lt"/>
          </a:endParaRPr>
        </a:p>
      </dsp:txBody>
      <dsp:txXfrm>
        <a:off x="1014084" y="474344"/>
        <a:ext cx="3914204" cy="1842780"/>
      </dsp:txXfrm>
    </dsp:sp>
    <dsp:sp modelId="{65FDECB6-09D2-5042-9BD8-B4AF666782B0}">
      <dsp:nvSpPr>
        <dsp:cNvPr id="0" name=""/>
        <dsp:cNvSpPr/>
      </dsp:nvSpPr>
      <dsp:spPr>
        <a:xfrm>
          <a:off x="5452982" y="344941"/>
          <a:ext cx="4213221" cy="20421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mj-lt"/>
            </a:rPr>
            <a:t>A person that cares about the child/family and that is physically and psychologically safe</a:t>
          </a:r>
        </a:p>
      </dsp:txBody>
      <dsp:txXfrm>
        <a:off x="5552672" y="444631"/>
        <a:ext cx="4013841" cy="1842780"/>
      </dsp:txXfrm>
    </dsp:sp>
    <dsp:sp modelId="{A6F1C7CD-BA7A-8240-AA7B-CC666C780595}">
      <dsp:nvSpPr>
        <dsp:cNvPr id="0" name=""/>
        <dsp:cNvSpPr/>
      </dsp:nvSpPr>
      <dsp:spPr>
        <a:xfrm>
          <a:off x="929976" y="2787364"/>
          <a:ext cx="3932648" cy="20421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u="sng" kern="1200" dirty="0">
              <a:latin typeface="+mj-lt"/>
              <a:cs typeface="Verdana"/>
              <a:sym typeface="Tahoma" charset="0"/>
            </a:rPr>
            <a:t>Know and understand the </a:t>
          </a:r>
          <a:r>
            <a:rPr lang="en-US" sz="2200" b="1" i="0" kern="1200" dirty="0">
              <a:latin typeface="+mj-lt"/>
              <a:cs typeface="Verdana"/>
              <a:sym typeface="Tahoma" charset="0"/>
            </a:rPr>
            <a:t>safety concerns CWS and others have about the youth and family</a:t>
          </a:r>
          <a:endParaRPr lang="en-US" sz="2200" b="1" i="0" kern="1200" dirty="0">
            <a:latin typeface="+mj-lt"/>
          </a:endParaRPr>
        </a:p>
      </dsp:txBody>
      <dsp:txXfrm>
        <a:off x="1029666" y="2887054"/>
        <a:ext cx="3733268" cy="1842780"/>
      </dsp:txXfrm>
    </dsp:sp>
    <dsp:sp modelId="{B61AFF4D-1238-B74E-BE7E-D91474F53B15}">
      <dsp:nvSpPr>
        <dsp:cNvPr id="0" name=""/>
        <dsp:cNvSpPr/>
      </dsp:nvSpPr>
      <dsp:spPr>
        <a:xfrm>
          <a:off x="5607053" y="2784771"/>
          <a:ext cx="4109132" cy="204216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mj-lt"/>
              <a:cs typeface="Verdana"/>
              <a:sym typeface="Tahoma" charset="0"/>
            </a:rPr>
            <a:t>Is </a:t>
          </a:r>
          <a:r>
            <a:rPr lang="en-US" sz="2200" b="1" u="sng" kern="1200" dirty="0">
              <a:latin typeface="+mj-lt"/>
              <a:cs typeface="Verdana"/>
              <a:sym typeface="Tahoma" charset="0"/>
            </a:rPr>
            <a:t>willing and able to do something </a:t>
          </a:r>
          <a:r>
            <a:rPr lang="en-US" sz="2200" b="1" kern="1200" dirty="0">
              <a:latin typeface="+mj-lt"/>
              <a:cs typeface="Verdana"/>
              <a:sym typeface="Tahoma" charset="0"/>
            </a:rPr>
            <a:t>that supports the child and family to attain a safety outcome. Willing to work closely with CWS </a:t>
          </a:r>
          <a:endParaRPr lang="en-US" sz="2200" b="1" kern="1200" dirty="0">
            <a:latin typeface="+mj-lt"/>
          </a:endParaRPr>
        </a:p>
      </dsp:txBody>
      <dsp:txXfrm>
        <a:off x="5706743" y="2884461"/>
        <a:ext cx="3909752" cy="18427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2B738-0A93-4E08-9C22-A9BFAECCCFDC}">
      <dsp:nvSpPr>
        <dsp:cNvPr id="0" name=""/>
        <dsp:cNvSpPr/>
      </dsp:nvSpPr>
      <dsp:spPr>
        <a:xfrm>
          <a:off x="0" y="756280"/>
          <a:ext cx="3167062" cy="1900237"/>
        </a:xfrm>
        <a:prstGeom prst="bracketPair">
          <a:avLst/>
        </a:prstGeom>
        <a:solidFill>
          <a:schemeClr val="lt1">
            <a:hueOff val="0"/>
            <a:satOff val="0"/>
            <a:lumOff val="0"/>
            <a:alpha val="8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solidFill>
                <a:schemeClr val="accent1">
                  <a:lumMod val="50000"/>
                </a:schemeClr>
              </a:solidFill>
              <a:latin typeface="+mj-lt"/>
              <a:ea typeface="ヒラギノ角ゴ ProN W3" panose="020B0300000000000000" pitchFamily="34" charset="-128"/>
              <a:sym typeface="Tahoma" panose="020B0604030504040204" pitchFamily="34" charset="0"/>
            </a:rPr>
            <a:t>CWS involvement is TEMPORARY. </a:t>
          </a:r>
          <a:endParaRPr lang="en-US" sz="2400" b="1" kern="1200" dirty="0">
            <a:latin typeface="+mj-lt"/>
          </a:endParaRPr>
        </a:p>
      </dsp:txBody>
      <dsp:txXfrm>
        <a:off x="92762" y="849042"/>
        <a:ext cx="2981538" cy="1714713"/>
      </dsp:txXfrm>
    </dsp:sp>
    <dsp:sp modelId="{2FBF88A4-FDED-428B-8450-17E599B0D63D}">
      <dsp:nvSpPr>
        <dsp:cNvPr id="0" name=""/>
        <dsp:cNvSpPr/>
      </dsp:nvSpPr>
      <dsp:spPr>
        <a:xfrm>
          <a:off x="3483768" y="756280"/>
          <a:ext cx="3167062" cy="1900237"/>
        </a:xfrm>
        <a:prstGeom prst="bracketPair">
          <a:avLst/>
        </a:prstGeom>
        <a:solidFill>
          <a:schemeClr val="lt1">
            <a:hueOff val="0"/>
            <a:satOff val="0"/>
            <a:lumOff val="0"/>
            <a:alpha val="8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solidFill>
                <a:schemeClr val="accent1">
                  <a:lumMod val="50000"/>
                </a:schemeClr>
              </a:solidFill>
              <a:latin typeface="+mj-lt"/>
              <a:ea typeface="ヒラギノ角ゴ ProN W3" panose="020B0300000000000000" pitchFamily="34" charset="-128"/>
              <a:sym typeface="Tahoma" panose="020B0604030504040204" pitchFamily="34" charset="0"/>
            </a:rPr>
            <a:t>A once-a-month home visit IS NOT enough to ensure child safety.</a:t>
          </a:r>
        </a:p>
      </dsp:txBody>
      <dsp:txXfrm>
        <a:off x="3576530" y="849042"/>
        <a:ext cx="2981538" cy="1714713"/>
      </dsp:txXfrm>
    </dsp:sp>
    <dsp:sp modelId="{22567A4A-5A24-4ADC-9ECC-5327E5EFF95C}">
      <dsp:nvSpPr>
        <dsp:cNvPr id="0" name=""/>
        <dsp:cNvSpPr/>
      </dsp:nvSpPr>
      <dsp:spPr>
        <a:xfrm>
          <a:off x="6967537" y="756280"/>
          <a:ext cx="3167062" cy="1900237"/>
        </a:xfrm>
        <a:prstGeom prst="bracketPair">
          <a:avLst/>
        </a:prstGeom>
        <a:solidFill>
          <a:schemeClr val="lt1">
            <a:hueOff val="0"/>
            <a:satOff val="0"/>
            <a:lumOff val="0"/>
            <a:alpha val="8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solidFill>
                <a:schemeClr val="accent1">
                  <a:lumMod val="50000"/>
                </a:schemeClr>
              </a:solidFill>
              <a:latin typeface="+mj-lt"/>
              <a:ea typeface="ヒラギノ角ゴ ProN W3" panose="020B0300000000000000" pitchFamily="34" charset="-128"/>
              <a:sym typeface="Tahoma" panose="020B0604030504040204" pitchFamily="34" charset="0"/>
            </a:rPr>
            <a:t>A network of PERMANENT support people is needed to enhance safety.</a:t>
          </a:r>
        </a:p>
      </dsp:txBody>
      <dsp:txXfrm>
        <a:off x="7060299" y="849042"/>
        <a:ext cx="2981538" cy="1714713"/>
      </dsp:txXfrm>
    </dsp:sp>
    <dsp:sp modelId="{715CC922-A184-4C0D-9142-2F9BE7834D68}">
      <dsp:nvSpPr>
        <dsp:cNvPr id="0" name=""/>
        <dsp:cNvSpPr/>
      </dsp:nvSpPr>
      <dsp:spPr>
        <a:xfrm>
          <a:off x="1741884" y="2973224"/>
          <a:ext cx="3167062" cy="1900237"/>
        </a:xfrm>
        <a:prstGeom prst="bracketPair">
          <a:avLst/>
        </a:prstGeom>
        <a:solidFill>
          <a:schemeClr val="lt1">
            <a:hueOff val="0"/>
            <a:satOff val="0"/>
            <a:lumOff val="0"/>
            <a:alpha val="8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solidFill>
                <a:schemeClr val="accent1">
                  <a:lumMod val="50000"/>
                </a:schemeClr>
              </a:solidFill>
              <a:latin typeface="+mj-lt"/>
              <a:ea typeface="ヒラギノ角ゴ ProN W3" panose="020B0300000000000000" pitchFamily="34" charset="-128"/>
              <a:sym typeface="Tahoma" panose="020B0604030504040204" pitchFamily="34" charset="0"/>
            </a:rPr>
            <a:t>Families often have more people already involved in caring for their children than we know.</a:t>
          </a:r>
        </a:p>
      </dsp:txBody>
      <dsp:txXfrm>
        <a:off x="1834646" y="3065986"/>
        <a:ext cx="2981538" cy="1714713"/>
      </dsp:txXfrm>
    </dsp:sp>
    <dsp:sp modelId="{C22D2427-349A-400A-A441-8B477BE0F8B9}">
      <dsp:nvSpPr>
        <dsp:cNvPr id="0" name=""/>
        <dsp:cNvSpPr/>
      </dsp:nvSpPr>
      <dsp:spPr>
        <a:xfrm>
          <a:off x="5225653" y="2973224"/>
          <a:ext cx="3167062" cy="1900237"/>
        </a:xfrm>
        <a:prstGeom prst="bracketPair">
          <a:avLst/>
        </a:prstGeom>
        <a:solidFill>
          <a:schemeClr val="lt1">
            <a:hueOff val="0"/>
            <a:satOff val="0"/>
            <a:lumOff val="0"/>
            <a:alpha val="8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solidFill>
                <a:schemeClr val="accent1">
                  <a:lumMod val="50000"/>
                </a:schemeClr>
              </a:solidFill>
              <a:latin typeface="+mj-lt"/>
              <a:ea typeface="ヒラギノ角ゴ ProN W3" panose="020B0300000000000000" pitchFamily="34" charset="-128"/>
              <a:sym typeface="Tahoma" panose="020B0604030504040204" pitchFamily="34" charset="0"/>
            </a:rPr>
            <a:t>“Services” DO NOT address danger, people do.</a:t>
          </a:r>
          <a:endParaRPr lang="en-US" altLang="en-US" sz="2400" b="1" kern="1200" dirty="0">
            <a:solidFill>
              <a:schemeClr val="accent1">
                <a:lumMod val="50000"/>
              </a:schemeClr>
            </a:solidFill>
            <a:latin typeface="+mj-lt"/>
            <a:cs typeface="Verdana" panose="020B0604030504040204" pitchFamily="34" charset="0"/>
          </a:endParaRPr>
        </a:p>
      </dsp:txBody>
      <dsp:txXfrm>
        <a:off x="5318415" y="3065986"/>
        <a:ext cx="2981538" cy="171471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2B738-0A93-4E08-9C22-A9BFAECCCFDC}">
      <dsp:nvSpPr>
        <dsp:cNvPr id="0" name=""/>
        <dsp:cNvSpPr/>
      </dsp:nvSpPr>
      <dsp:spPr>
        <a:xfrm>
          <a:off x="381002" y="760"/>
          <a:ext cx="3657595" cy="1904239"/>
        </a:xfrm>
        <a:prstGeom prst="bracketPair">
          <a:avLst/>
        </a:prstGeom>
        <a:solidFill>
          <a:schemeClr val="bg1">
            <a:alpha val="80000"/>
          </a:schemeClr>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altLang="en-US" sz="3600" b="1" kern="1200" dirty="0">
              <a:solidFill>
                <a:schemeClr val="tx1"/>
              </a:solidFill>
              <a:latin typeface="+mj-lt"/>
              <a:ea typeface="ヒラギノ角ゴ ProN W3" panose="020B0300000000000000" pitchFamily="34" charset="-128"/>
              <a:sym typeface="Tahoma Bold" charset="0"/>
            </a:rPr>
            <a:t>NO NETWORK…</a:t>
          </a:r>
        </a:p>
        <a:p>
          <a:pPr marL="0" lvl="0" indent="0" algn="ctr" defTabSz="1600200">
            <a:lnSpc>
              <a:spcPct val="90000"/>
            </a:lnSpc>
            <a:spcBef>
              <a:spcPct val="0"/>
            </a:spcBef>
            <a:spcAft>
              <a:spcPct val="35000"/>
            </a:spcAft>
            <a:buNone/>
          </a:pPr>
          <a:r>
            <a:rPr lang="en-US" altLang="en-US" sz="3600" b="1" kern="1200" dirty="0">
              <a:solidFill>
                <a:schemeClr val="tx1"/>
              </a:solidFill>
              <a:latin typeface="+mj-lt"/>
              <a:ea typeface="ヒラギノ角ゴ ProN W3" panose="020B0300000000000000" pitchFamily="34" charset="-128"/>
              <a:sym typeface="Tahoma Bold" charset="0"/>
            </a:rPr>
            <a:t>NO PLAN!</a:t>
          </a:r>
          <a:endParaRPr lang="en-US" sz="3600" b="1" kern="1200" dirty="0">
            <a:solidFill>
              <a:schemeClr val="tx1"/>
            </a:solidFill>
            <a:latin typeface="+mj-lt"/>
          </a:endParaRPr>
        </a:p>
      </dsp:txBody>
      <dsp:txXfrm>
        <a:off x="473959" y="93717"/>
        <a:ext cx="3471681" cy="17183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A3FB5-8622-4B4C-8B04-C1892C952FF8}">
      <dsp:nvSpPr>
        <dsp:cNvPr id="0" name=""/>
        <dsp:cNvSpPr/>
      </dsp:nvSpPr>
      <dsp:spPr>
        <a:xfrm>
          <a:off x="900213" y="984446"/>
          <a:ext cx="4671200" cy="4416029"/>
        </a:xfrm>
        <a:prstGeom prst="ellipse">
          <a:avLst/>
        </a:prstGeom>
        <a:solidFill>
          <a:srgbClr val="0000F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3F657B8F-A9BA-45CC-8B18-3B19E1F0CFCF}">
      <dsp:nvSpPr>
        <dsp:cNvPr id="0" name=""/>
        <dsp:cNvSpPr/>
      </dsp:nvSpPr>
      <dsp:spPr>
        <a:xfrm>
          <a:off x="1567805" y="1615570"/>
          <a:ext cx="3336015" cy="3153781"/>
        </a:xfrm>
        <a:prstGeom prst="ellipse">
          <a:avLst/>
        </a:prstGeom>
        <a:solidFill>
          <a:srgbClr val="FF66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A179BC02-A1E4-4AEB-9E80-A16DC71AC07B}">
      <dsp:nvSpPr>
        <dsp:cNvPr id="0" name=""/>
        <dsp:cNvSpPr/>
      </dsp:nvSpPr>
      <dsp:spPr>
        <a:xfrm>
          <a:off x="2235008" y="2246327"/>
          <a:ext cx="2001609" cy="1892268"/>
        </a:xfrm>
        <a:prstGeom prst="ellipse">
          <a:avLst/>
        </a:prstGeom>
        <a:solidFill>
          <a:srgbClr val="008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3A21BF9B-E266-4D04-B816-14878D444D6A}">
      <dsp:nvSpPr>
        <dsp:cNvPr id="0" name=""/>
        <dsp:cNvSpPr/>
      </dsp:nvSpPr>
      <dsp:spPr>
        <a:xfrm>
          <a:off x="2952577" y="2909225"/>
          <a:ext cx="566472" cy="566472"/>
        </a:xfrm>
        <a:prstGeom prst="ellipse">
          <a:avLst/>
        </a:prstGeom>
        <a:solidFill>
          <a:srgbClr val="FFFF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9EE44C1C-86D0-4199-AA4B-295995937F23}">
      <dsp:nvSpPr>
        <dsp:cNvPr id="0" name=""/>
        <dsp:cNvSpPr/>
      </dsp:nvSpPr>
      <dsp:spPr>
        <a:xfrm>
          <a:off x="5879794" y="-112514"/>
          <a:ext cx="1982985" cy="948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baseline="0" dirty="0">
              <a:solidFill>
                <a:schemeClr val="tx1"/>
              </a:solidFill>
              <a:latin typeface="Libre Franklin Medium" pitchFamily="2" charset="77"/>
            </a:rPr>
            <a:t>Child/parent</a:t>
          </a:r>
        </a:p>
      </dsp:txBody>
      <dsp:txXfrm>
        <a:off x="5879794" y="-112514"/>
        <a:ext cx="1982985" cy="948528"/>
      </dsp:txXfrm>
    </dsp:sp>
    <dsp:sp modelId="{801FC28E-7B19-42A2-949B-7EB7A2086C2B}">
      <dsp:nvSpPr>
        <dsp:cNvPr id="0" name=""/>
        <dsp:cNvSpPr/>
      </dsp:nvSpPr>
      <dsp:spPr>
        <a:xfrm>
          <a:off x="5384048" y="361749"/>
          <a:ext cx="495746" cy="0"/>
        </a:xfrm>
        <a:prstGeom prst="line">
          <a:avLst/>
        </a:prstGeom>
        <a:solidFill>
          <a:schemeClr val="accent1">
            <a:hueOff val="0"/>
            <a:satOff val="0"/>
            <a:lumOff val="0"/>
            <a:alphaOff val="0"/>
          </a:schemeClr>
        </a:solidFill>
        <a:ln w="50800" cap="flat" cmpd="sng" algn="ctr">
          <a:solidFill>
            <a:srgbClr val="660066"/>
          </a:solidFill>
          <a:prstDash val="solid"/>
        </a:ln>
        <a:effectLst/>
      </dsp:spPr>
      <dsp:style>
        <a:lnRef idx="2">
          <a:scrgbClr r="0" g="0" b="0"/>
        </a:lnRef>
        <a:fillRef idx="1">
          <a:scrgbClr r="0" g="0" b="0"/>
        </a:fillRef>
        <a:effectRef idx="0">
          <a:scrgbClr r="0" g="0" b="0"/>
        </a:effectRef>
        <a:fontRef idx="minor"/>
      </dsp:style>
    </dsp:sp>
    <dsp:sp modelId="{0FB8CE73-1EE9-4035-B4BE-4683B7A84C2C}">
      <dsp:nvSpPr>
        <dsp:cNvPr id="0" name=""/>
        <dsp:cNvSpPr/>
      </dsp:nvSpPr>
      <dsp:spPr>
        <a:xfrm rot="5400000">
          <a:off x="2892096" y="674069"/>
          <a:ext cx="2802619" cy="2181284"/>
        </a:xfrm>
        <a:prstGeom prst="line">
          <a:avLst/>
        </a:prstGeom>
        <a:solidFill>
          <a:schemeClr val="accent1">
            <a:hueOff val="0"/>
            <a:satOff val="0"/>
            <a:lumOff val="0"/>
            <a:alphaOff val="0"/>
          </a:schemeClr>
        </a:solidFill>
        <a:ln w="50800" cap="flat" cmpd="sng" algn="ctr">
          <a:solidFill>
            <a:srgbClr val="660066"/>
          </a:solidFill>
          <a:prstDash val="solid"/>
          <a:tailEnd type="arrow"/>
        </a:ln>
        <a:effectLst/>
      </dsp:spPr>
      <dsp:style>
        <a:lnRef idx="2">
          <a:scrgbClr r="0" g="0" b="0"/>
        </a:lnRef>
        <a:fillRef idx="1">
          <a:scrgbClr r="0" g="0" b="0"/>
        </a:fillRef>
        <a:effectRef idx="0">
          <a:scrgbClr r="0" g="0" b="0"/>
        </a:effectRef>
        <a:fontRef idx="minor"/>
      </dsp:style>
    </dsp:sp>
    <dsp:sp modelId="{FB363F43-C329-48DF-B02D-019B7E369BB9}">
      <dsp:nvSpPr>
        <dsp:cNvPr id="0" name=""/>
        <dsp:cNvSpPr/>
      </dsp:nvSpPr>
      <dsp:spPr>
        <a:xfrm>
          <a:off x="5879794" y="836013"/>
          <a:ext cx="1982985" cy="948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baseline="0" dirty="0">
              <a:solidFill>
                <a:schemeClr val="tx1"/>
              </a:solidFill>
              <a:latin typeface="Libre Franklin Medium" pitchFamily="2" charset="77"/>
            </a:rPr>
            <a:t>People who already know</a:t>
          </a:r>
        </a:p>
      </dsp:txBody>
      <dsp:txXfrm>
        <a:off x="5879794" y="836013"/>
        <a:ext cx="1982985" cy="948528"/>
      </dsp:txXfrm>
    </dsp:sp>
    <dsp:sp modelId="{31EBB44B-178F-4522-8E96-8C0FA6C90631}">
      <dsp:nvSpPr>
        <dsp:cNvPr id="0" name=""/>
        <dsp:cNvSpPr/>
      </dsp:nvSpPr>
      <dsp:spPr>
        <a:xfrm>
          <a:off x="5384048" y="1310277"/>
          <a:ext cx="495746" cy="0"/>
        </a:xfrm>
        <a:prstGeom prst="line">
          <a:avLst/>
        </a:prstGeom>
        <a:solidFill>
          <a:schemeClr val="accent1">
            <a:hueOff val="0"/>
            <a:satOff val="0"/>
            <a:lumOff val="0"/>
            <a:alphaOff val="0"/>
          </a:schemeClr>
        </a:solidFill>
        <a:ln w="50800" cap="flat" cmpd="sng" algn="ctr">
          <a:solidFill>
            <a:srgbClr val="660066"/>
          </a:solidFill>
          <a:prstDash val="solid"/>
        </a:ln>
        <a:effectLst/>
      </dsp:spPr>
      <dsp:style>
        <a:lnRef idx="2">
          <a:scrgbClr r="0" g="0" b="0"/>
        </a:lnRef>
        <a:fillRef idx="1">
          <a:scrgbClr r="0" g="0" b="0"/>
        </a:fillRef>
        <a:effectRef idx="0">
          <a:scrgbClr r="0" g="0" b="0"/>
        </a:effectRef>
        <a:fontRef idx="minor"/>
      </dsp:style>
    </dsp:sp>
    <dsp:sp modelId="{07A57A09-C6FB-4425-938A-B96745C5CA37}">
      <dsp:nvSpPr>
        <dsp:cNvPr id="0" name=""/>
        <dsp:cNvSpPr/>
      </dsp:nvSpPr>
      <dsp:spPr>
        <a:xfrm rot="5400000">
          <a:off x="3377266" y="1607064"/>
          <a:ext cx="2301585" cy="1708672"/>
        </a:xfrm>
        <a:prstGeom prst="line">
          <a:avLst/>
        </a:prstGeom>
        <a:solidFill>
          <a:schemeClr val="accent1">
            <a:hueOff val="0"/>
            <a:satOff val="0"/>
            <a:lumOff val="0"/>
            <a:alphaOff val="0"/>
          </a:schemeClr>
        </a:solidFill>
        <a:ln w="50800" cap="flat" cmpd="sng" algn="ctr">
          <a:solidFill>
            <a:srgbClr val="660066"/>
          </a:solidFill>
          <a:prstDash val="solid"/>
          <a:tailEnd type="arrow"/>
        </a:ln>
        <a:effectLst/>
      </dsp:spPr>
      <dsp:style>
        <a:lnRef idx="2">
          <a:scrgbClr r="0" g="0" b="0"/>
        </a:lnRef>
        <a:fillRef idx="1">
          <a:scrgbClr r="0" g="0" b="0"/>
        </a:fillRef>
        <a:effectRef idx="0">
          <a:scrgbClr r="0" g="0" b="0"/>
        </a:effectRef>
        <a:fontRef idx="minor"/>
      </dsp:style>
    </dsp:sp>
    <dsp:sp modelId="{D10C424F-70A7-4506-9DCA-664AF4E44A17}">
      <dsp:nvSpPr>
        <dsp:cNvPr id="0" name=""/>
        <dsp:cNvSpPr/>
      </dsp:nvSpPr>
      <dsp:spPr>
        <a:xfrm>
          <a:off x="6132308" y="1784541"/>
          <a:ext cx="1982985" cy="948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baseline="0" dirty="0">
              <a:solidFill>
                <a:schemeClr val="tx1"/>
              </a:solidFill>
              <a:latin typeface="Libre Franklin Medium" pitchFamily="2" charset="77"/>
            </a:rPr>
            <a:t>People who know a little</a:t>
          </a:r>
        </a:p>
      </dsp:txBody>
      <dsp:txXfrm>
        <a:off x="6132308" y="1784541"/>
        <a:ext cx="1982985" cy="948528"/>
      </dsp:txXfrm>
    </dsp:sp>
    <dsp:sp modelId="{F19C5BC6-29ED-4FAF-BEFF-7766FFE9C9CC}">
      <dsp:nvSpPr>
        <dsp:cNvPr id="0" name=""/>
        <dsp:cNvSpPr/>
      </dsp:nvSpPr>
      <dsp:spPr>
        <a:xfrm>
          <a:off x="5636556" y="2258805"/>
          <a:ext cx="495746" cy="0"/>
        </a:xfrm>
        <a:prstGeom prst="line">
          <a:avLst/>
        </a:prstGeom>
        <a:solidFill>
          <a:schemeClr val="accent1">
            <a:hueOff val="0"/>
            <a:satOff val="0"/>
            <a:lumOff val="0"/>
            <a:alphaOff val="0"/>
          </a:schemeClr>
        </a:solidFill>
        <a:ln w="50800" cap="flat" cmpd="sng" algn="ctr">
          <a:solidFill>
            <a:srgbClr val="660066"/>
          </a:solidFill>
          <a:prstDash val="solid"/>
        </a:ln>
        <a:effectLst/>
      </dsp:spPr>
      <dsp:style>
        <a:lnRef idx="2">
          <a:scrgbClr r="0" g="0" b="0"/>
        </a:lnRef>
        <a:fillRef idx="1">
          <a:scrgbClr r="0" g="0" b="0"/>
        </a:fillRef>
        <a:effectRef idx="0">
          <a:scrgbClr r="0" g="0" b="0"/>
        </a:effectRef>
        <a:fontRef idx="minor"/>
      </dsp:style>
    </dsp:sp>
    <dsp:sp modelId="{034E5B7D-7670-431E-9B05-AE248FDD6F67}">
      <dsp:nvSpPr>
        <dsp:cNvPr id="0" name=""/>
        <dsp:cNvSpPr/>
      </dsp:nvSpPr>
      <dsp:spPr>
        <a:xfrm rot="5400000">
          <a:off x="4099418" y="2476603"/>
          <a:ext cx="1755603" cy="1318685"/>
        </a:xfrm>
        <a:prstGeom prst="line">
          <a:avLst/>
        </a:prstGeom>
        <a:solidFill>
          <a:schemeClr val="accent1">
            <a:hueOff val="0"/>
            <a:satOff val="0"/>
            <a:lumOff val="0"/>
            <a:alphaOff val="0"/>
          </a:schemeClr>
        </a:solidFill>
        <a:ln w="50800" cap="flat" cmpd="sng" algn="ctr">
          <a:solidFill>
            <a:srgbClr val="660066"/>
          </a:solidFill>
          <a:prstDash val="solid"/>
          <a:tailEnd type="arrow"/>
        </a:ln>
        <a:effectLst/>
      </dsp:spPr>
      <dsp:style>
        <a:lnRef idx="2">
          <a:scrgbClr r="0" g="0" b="0"/>
        </a:lnRef>
        <a:fillRef idx="1">
          <a:scrgbClr r="0" g="0" b="0"/>
        </a:fillRef>
        <a:effectRef idx="0">
          <a:scrgbClr r="0" g="0" b="0"/>
        </a:effectRef>
        <a:fontRef idx="minor"/>
      </dsp:style>
    </dsp:sp>
    <dsp:sp modelId="{56270AD6-52FD-47E3-9F1C-1FAA1D8ACB66}">
      <dsp:nvSpPr>
        <dsp:cNvPr id="0" name=""/>
        <dsp:cNvSpPr/>
      </dsp:nvSpPr>
      <dsp:spPr>
        <a:xfrm>
          <a:off x="6094195" y="2733069"/>
          <a:ext cx="2135398" cy="948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baseline="0" dirty="0">
              <a:solidFill>
                <a:schemeClr val="tx1"/>
              </a:solidFill>
              <a:latin typeface="Libre Franklin Medium" pitchFamily="2" charset="77"/>
            </a:rPr>
            <a:t>People who know nothing</a:t>
          </a:r>
        </a:p>
      </dsp:txBody>
      <dsp:txXfrm>
        <a:off x="6094195" y="2733069"/>
        <a:ext cx="2135398" cy="948528"/>
      </dsp:txXfrm>
    </dsp:sp>
    <dsp:sp modelId="{0DC5DC82-4D1E-4645-9398-7FBE6AD345C1}">
      <dsp:nvSpPr>
        <dsp:cNvPr id="0" name=""/>
        <dsp:cNvSpPr/>
      </dsp:nvSpPr>
      <dsp:spPr>
        <a:xfrm>
          <a:off x="5636556" y="3207334"/>
          <a:ext cx="495746" cy="0"/>
        </a:xfrm>
        <a:prstGeom prst="line">
          <a:avLst/>
        </a:prstGeom>
        <a:solidFill>
          <a:schemeClr val="accent1">
            <a:hueOff val="0"/>
            <a:satOff val="0"/>
            <a:lumOff val="0"/>
            <a:alphaOff val="0"/>
          </a:schemeClr>
        </a:solidFill>
        <a:ln w="50800" cap="flat" cmpd="sng" algn="ctr">
          <a:solidFill>
            <a:srgbClr val="660066"/>
          </a:solidFill>
          <a:prstDash val="solid"/>
        </a:ln>
        <a:effectLst/>
      </dsp:spPr>
      <dsp:style>
        <a:lnRef idx="2">
          <a:scrgbClr r="0" g="0" b="0"/>
        </a:lnRef>
        <a:fillRef idx="1">
          <a:scrgbClr r="0" g="0" b="0"/>
        </a:fillRef>
        <a:effectRef idx="0">
          <a:scrgbClr r="0" g="0" b="0"/>
        </a:effectRef>
        <a:fontRef idx="minor"/>
      </dsp:style>
    </dsp:sp>
    <dsp:sp modelId="{3F9F78B4-C2B9-4902-809E-D37E774328A2}">
      <dsp:nvSpPr>
        <dsp:cNvPr id="0" name=""/>
        <dsp:cNvSpPr/>
      </dsp:nvSpPr>
      <dsp:spPr>
        <a:xfrm rot="5400000">
          <a:off x="4570172" y="3349580"/>
          <a:ext cx="1206712" cy="921427"/>
        </a:xfrm>
        <a:prstGeom prst="line">
          <a:avLst/>
        </a:prstGeom>
        <a:solidFill>
          <a:schemeClr val="accent1">
            <a:hueOff val="0"/>
            <a:satOff val="0"/>
            <a:lumOff val="0"/>
            <a:alphaOff val="0"/>
          </a:schemeClr>
        </a:solidFill>
        <a:ln w="50800" cap="flat" cmpd="sng" algn="ctr">
          <a:solidFill>
            <a:srgbClr val="660066"/>
          </a:solidFill>
          <a:prstDash val="solid"/>
          <a:tailEnd type="arrow"/>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2B738-0A93-4E08-9C22-A9BFAECCCFDC}">
      <dsp:nvSpPr>
        <dsp:cNvPr id="0" name=""/>
        <dsp:cNvSpPr/>
      </dsp:nvSpPr>
      <dsp:spPr>
        <a:xfrm>
          <a:off x="1971" y="457204"/>
          <a:ext cx="4034656" cy="2971790"/>
        </a:xfrm>
        <a:prstGeom prst="bracketPair">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b="1" kern="1200">
              <a:latin typeface="+mj-lt"/>
              <a:ea typeface="ヒラギノ角ゴ ProN W3" panose="020B0300000000000000" pitchFamily="34" charset="-128"/>
              <a:sym typeface="Tahoma Bold" charset="0"/>
            </a:rPr>
            <a:t>Key question</a:t>
          </a:r>
          <a:r>
            <a:rPr lang="en-US" altLang="en-US" sz="3200" kern="1200">
              <a:latin typeface="+mj-lt"/>
              <a:ea typeface="ヒラギノ角ゴ ProN W3" panose="020B0300000000000000" pitchFamily="34" charset="-128"/>
              <a:sym typeface="Tahoma Bold" charset="0"/>
            </a:rPr>
            <a:t>: </a:t>
          </a:r>
        </a:p>
        <a:p>
          <a:pPr marL="0" lvl="0" indent="0" algn="ctr" defTabSz="1422400">
            <a:lnSpc>
              <a:spcPct val="90000"/>
            </a:lnSpc>
            <a:spcBef>
              <a:spcPct val="0"/>
            </a:spcBef>
            <a:spcAft>
              <a:spcPct val="35000"/>
            </a:spcAft>
            <a:buNone/>
          </a:pPr>
          <a:r>
            <a:rPr lang="en-US" altLang="en-US" sz="3200" kern="1200">
              <a:latin typeface="+mj-lt"/>
              <a:ea typeface="ヒラギノ角ゴ ProN W3" panose="020B0300000000000000" pitchFamily="34" charset="-128"/>
              <a:sym typeface="Tahoma Bold" charset="0"/>
            </a:rPr>
            <a:t>Who from this child’</a:t>
          </a:r>
          <a:r>
            <a:rPr lang="en-US" altLang="ja-JP" sz="3200" kern="1200">
              <a:latin typeface="+mj-lt"/>
              <a:ea typeface="ヒラギノ角ゴ ProN W3" panose="020B0300000000000000" pitchFamily="34" charset="-128"/>
              <a:sym typeface="Tahoma Bold" charset="0"/>
            </a:rPr>
            <a:t>s life is interested and able to help to keep the child safe?</a:t>
          </a:r>
          <a:endParaRPr lang="en-US" sz="3200" b="0" kern="1200" dirty="0">
            <a:latin typeface="+mj-lt"/>
          </a:endParaRPr>
        </a:p>
      </dsp:txBody>
      <dsp:txXfrm>
        <a:off x="147042" y="602275"/>
        <a:ext cx="3744514" cy="26816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A3FB5-8622-4B4C-8B04-C1892C952FF8}">
      <dsp:nvSpPr>
        <dsp:cNvPr id="0" name=""/>
        <dsp:cNvSpPr/>
      </dsp:nvSpPr>
      <dsp:spPr>
        <a:xfrm>
          <a:off x="432469" y="268654"/>
          <a:ext cx="1274765" cy="1205129"/>
        </a:xfrm>
        <a:prstGeom prst="ellipse">
          <a:avLst/>
        </a:prstGeom>
        <a:solidFill>
          <a:srgbClr val="0000F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657B8F-A9BA-45CC-8B18-3B19E1F0CFCF}">
      <dsp:nvSpPr>
        <dsp:cNvPr id="0" name=""/>
        <dsp:cNvSpPr/>
      </dsp:nvSpPr>
      <dsp:spPr>
        <a:xfrm>
          <a:off x="614655" y="440887"/>
          <a:ext cx="910395" cy="860663"/>
        </a:xfrm>
        <a:prstGeom prst="ellipse">
          <a:avLst/>
        </a:prstGeom>
        <a:solidFill>
          <a:srgbClr val="FF66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9BC02-A1E4-4AEB-9E80-A16DC71AC07B}">
      <dsp:nvSpPr>
        <dsp:cNvPr id="0" name=""/>
        <dsp:cNvSpPr/>
      </dsp:nvSpPr>
      <dsp:spPr>
        <a:xfrm>
          <a:off x="796734" y="613020"/>
          <a:ext cx="546237" cy="516398"/>
        </a:xfrm>
        <a:prstGeom prst="ellipse">
          <a:avLst/>
        </a:prstGeom>
        <a:solidFill>
          <a:srgbClr val="0080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1BF9B-E266-4D04-B816-14878D444D6A}">
      <dsp:nvSpPr>
        <dsp:cNvPr id="0" name=""/>
        <dsp:cNvSpPr/>
      </dsp:nvSpPr>
      <dsp:spPr>
        <a:xfrm>
          <a:off x="992557" y="793924"/>
          <a:ext cx="154589" cy="154589"/>
        </a:xfrm>
        <a:prstGeom prst="ellipse">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E44C1C-86D0-4199-AA4B-295995937F23}">
      <dsp:nvSpPr>
        <dsp:cNvPr id="0" name=""/>
        <dsp:cNvSpPr/>
      </dsp:nvSpPr>
      <dsp:spPr>
        <a:xfrm>
          <a:off x="1791392" y="-30705"/>
          <a:ext cx="541154" cy="258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7620" rIns="7620" bIns="7620" numCol="1" spcCol="1270" anchor="ctr" anchorCtr="0">
          <a:noAutofit/>
        </a:bodyPr>
        <a:lstStyle/>
        <a:p>
          <a:pPr marL="0" lvl="0" indent="0" algn="l" defTabSz="266700">
            <a:lnSpc>
              <a:spcPct val="90000"/>
            </a:lnSpc>
            <a:spcBef>
              <a:spcPct val="0"/>
            </a:spcBef>
            <a:spcAft>
              <a:spcPct val="35000"/>
            </a:spcAft>
            <a:buNone/>
          </a:pPr>
          <a:r>
            <a:rPr lang="en-US" sz="600" kern="1200" dirty="0">
              <a:solidFill>
                <a:schemeClr val="tx1"/>
              </a:solidFill>
            </a:rPr>
            <a:t>Child/parent</a:t>
          </a:r>
        </a:p>
      </dsp:txBody>
      <dsp:txXfrm>
        <a:off x="1791392" y="-30705"/>
        <a:ext cx="541154" cy="258852"/>
      </dsp:txXfrm>
    </dsp:sp>
    <dsp:sp modelId="{801FC28E-7B19-42A2-949B-7EB7A2086C2B}">
      <dsp:nvSpPr>
        <dsp:cNvPr id="0" name=""/>
        <dsp:cNvSpPr/>
      </dsp:nvSpPr>
      <dsp:spPr>
        <a:xfrm>
          <a:off x="1656103" y="98721"/>
          <a:ext cx="135288" cy="0"/>
        </a:xfrm>
        <a:prstGeom prst="line">
          <a:avLst/>
        </a:prstGeom>
        <a:solidFill>
          <a:schemeClr val="accent1">
            <a:hueOff val="0"/>
            <a:satOff val="0"/>
            <a:lumOff val="0"/>
            <a:alphaOff val="0"/>
          </a:schemeClr>
        </a:solidFill>
        <a:ln w="50800" cap="flat" cmpd="sng" algn="ctr">
          <a:solidFill>
            <a:srgbClr val="660066"/>
          </a:solidFill>
          <a:prstDash val="solid"/>
          <a:miter lim="800000"/>
        </a:ln>
        <a:effectLst/>
      </dsp:spPr>
      <dsp:style>
        <a:lnRef idx="2">
          <a:scrgbClr r="0" g="0" b="0"/>
        </a:lnRef>
        <a:fillRef idx="1">
          <a:scrgbClr r="0" g="0" b="0"/>
        </a:fillRef>
        <a:effectRef idx="0">
          <a:scrgbClr r="0" g="0" b="0"/>
        </a:effectRef>
        <a:fontRef idx="minor"/>
      </dsp:style>
    </dsp:sp>
    <dsp:sp modelId="{0FB8CE73-1EE9-4035-B4BE-4683B7A84C2C}">
      <dsp:nvSpPr>
        <dsp:cNvPr id="0" name=""/>
        <dsp:cNvSpPr/>
      </dsp:nvSpPr>
      <dsp:spPr>
        <a:xfrm rot="5400000">
          <a:off x="976052" y="183952"/>
          <a:ext cx="764831" cy="595270"/>
        </a:xfrm>
        <a:prstGeom prst="line">
          <a:avLst/>
        </a:prstGeom>
        <a:solidFill>
          <a:schemeClr val="accent1">
            <a:hueOff val="0"/>
            <a:satOff val="0"/>
            <a:lumOff val="0"/>
            <a:alphaOff val="0"/>
          </a:schemeClr>
        </a:solidFill>
        <a:ln w="50800" cap="flat" cmpd="sng" algn="ctr">
          <a:solidFill>
            <a:srgbClr val="660066"/>
          </a:solidFill>
          <a:prstDash val="solid"/>
          <a:miter lim="800000"/>
          <a:tailEnd type="arrow"/>
        </a:ln>
        <a:effectLst/>
      </dsp:spPr>
      <dsp:style>
        <a:lnRef idx="2">
          <a:scrgbClr r="0" g="0" b="0"/>
        </a:lnRef>
        <a:fillRef idx="1">
          <a:scrgbClr r="0" g="0" b="0"/>
        </a:fillRef>
        <a:effectRef idx="0">
          <a:scrgbClr r="0" g="0" b="0"/>
        </a:effectRef>
        <a:fontRef idx="minor"/>
      </dsp:style>
    </dsp:sp>
    <dsp:sp modelId="{FB363F43-C329-48DF-B02D-019B7E369BB9}">
      <dsp:nvSpPr>
        <dsp:cNvPr id="0" name=""/>
        <dsp:cNvSpPr/>
      </dsp:nvSpPr>
      <dsp:spPr>
        <a:xfrm>
          <a:off x="1791392" y="228147"/>
          <a:ext cx="541154" cy="258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7620" rIns="7620" bIns="7620" numCol="1" spcCol="1270" anchor="ctr" anchorCtr="0">
          <a:noAutofit/>
        </a:bodyPr>
        <a:lstStyle/>
        <a:p>
          <a:pPr marL="0" lvl="0" indent="0" algn="l" defTabSz="266700">
            <a:lnSpc>
              <a:spcPct val="90000"/>
            </a:lnSpc>
            <a:spcBef>
              <a:spcPct val="0"/>
            </a:spcBef>
            <a:spcAft>
              <a:spcPct val="35000"/>
            </a:spcAft>
            <a:buNone/>
          </a:pPr>
          <a:r>
            <a:rPr lang="en-US" sz="600" kern="1200" dirty="0">
              <a:solidFill>
                <a:schemeClr val="tx1"/>
              </a:solidFill>
            </a:rPr>
            <a:t>People who already know</a:t>
          </a:r>
        </a:p>
      </dsp:txBody>
      <dsp:txXfrm>
        <a:off x="1791392" y="228147"/>
        <a:ext cx="541154" cy="258852"/>
      </dsp:txXfrm>
    </dsp:sp>
    <dsp:sp modelId="{31EBB44B-178F-4522-8E96-8C0FA6C90631}">
      <dsp:nvSpPr>
        <dsp:cNvPr id="0" name=""/>
        <dsp:cNvSpPr/>
      </dsp:nvSpPr>
      <dsp:spPr>
        <a:xfrm>
          <a:off x="1656103" y="357573"/>
          <a:ext cx="135288" cy="0"/>
        </a:xfrm>
        <a:prstGeom prst="line">
          <a:avLst/>
        </a:prstGeom>
        <a:solidFill>
          <a:schemeClr val="accent1">
            <a:hueOff val="0"/>
            <a:satOff val="0"/>
            <a:lumOff val="0"/>
            <a:alphaOff val="0"/>
          </a:schemeClr>
        </a:solidFill>
        <a:ln w="50800" cap="flat" cmpd="sng" algn="ctr">
          <a:solidFill>
            <a:srgbClr val="660066"/>
          </a:solidFill>
          <a:prstDash val="solid"/>
          <a:miter lim="800000"/>
        </a:ln>
        <a:effectLst/>
      </dsp:spPr>
      <dsp:style>
        <a:lnRef idx="2">
          <a:scrgbClr r="0" g="0" b="0"/>
        </a:lnRef>
        <a:fillRef idx="1">
          <a:scrgbClr r="0" g="0" b="0"/>
        </a:fillRef>
        <a:effectRef idx="0">
          <a:scrgbClr r="0" g="0" b="0"/>
        </a:effectRef>
        <a:fontRef idx="minor"/>
      </dsp:style>
    </dsp:sp>
    <dsp:sp modelId="{07A57A09-C6FB-4425-938A-B96745C5CA37}">
      <dsp:nvSpPr>
        <dsp:cNvPr id="0" name=""/>
        <dsp:cNvSpPr/>
      </dsp:nvSpPr>
      <dsp:spPr>
        <a:xfrm rot="5400000">
          <a:off x="1108454" y="438566"/>
          <a:ext cx="628100" cy="466294"/>
        </a:xfrm>
        <a:prstGeom prst="line">
          <a:avLst/>
        </a:prstGeom>
        <a:solidFill>
          <a:schemeClr val="accent1">
            <a:hueOff val="0"/>
            <a:satOff val="0"/>
            <a:lumOff val="0"/>
            <a:alphaOff val="0"/>
          </a:schemeClr>
        </a:solidFill>
        <a:ln w="50800" cap="flat" cmpd="sng" algn="ctr">
          <a:solidFill>
            <a:srgbClr val="660066"/>
          </a:solidFill>
          <a:prstDash val="solid"/>
          <a:miter lim="800000"/>
          <a:tailEnd type="arrow"/>
        </a:ln>
        <a:effectLst/>
      </dsp:spPr>
      <dsp:style>
        <a:lnRef idx="2">
          <a:scrgbClr r="0" g="0" b="0"/>
        </a:lnRef>
        <a:fillRef idx="1">
          <a:scrgbClr r="0" g="0" b="0"/>
        </a:fillRef>
        <a:effectRef idx="0">
          <a:scrgbClr r="0" g="0" b="0"/>
        </a:effectRef>
        <a:fontRef idx="minor"/>
      </dsp:style>
    </dsp:sp>
    <dsp:sp modelId="{D10C424F-70A7-4506-9DCA-664AF4E44A17}">
      <dsp:nvSpPr>
        <dsp:cNvPr id="0" name=""/>
        <dsp:cNvSpPr/>
      </dsp:nvSpPr>
      <dsp:spPr>
        <a:xfrm>
          <a:off x="1860302" y="486999"/>
          <a:ext cx="541154" cy="258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7620" rIns="7620" bIns="7620" numCol="1" spcCol="1270" anchor="ctr" anchorCtr="0">
          <a:noAutofit/>
        </a:bodyPr>
        <a:lstStyle/>
        <a:p>
          <a:pPr marL="0" lvl="0" indent="0" algn="l" defTabSz="266700">
            <a:lnSpc>
              <a:spcPct val="90000"/>
            </a:lnSpc>
            <a:spcBef>
              <a:spcPct val="0"/>
            </a:spcBef>
            <a:spcAft>
              <a:spcPct val="35000"/>
            </a:spcAft>
            <a:buNone/>
          </a:pPr>
          <a:r>
            <a:rPr lang="en-US" sz="600" kern="1200" dirty="0">
              <a:solidFill>
                <a:schemeClr val="tx1"/>
              </a:solidFill>
            </a:rPr>
            <a:t>People who know a little</a:t>
          </a:r>
        </a:p>
      </dsp:txBody>
      <dsp:txXfrm>
        <a:off x="1860302" y="486999"/>
        <a:ext cx="541154" cy="258852"/>
      </dsp:txXfrm>
    </dsp:sp>
    <dsp:sp modelId="{F19C5BC6-29ED-4FAF-BEFF-7766FFE9C9CC}">
      <dsp:nvSpPr>
        <dsp:cNvPr id="0" name=""/>
        <dsp:cNvSpPr/>
      </dsp:nvSpPr>
      <dsp:spPr>
        <a:xfrm>
          <a:off x="1725012" y="616425"/>
          <a:ext cx="135288" cy="0"/>
        </a:xfrm>
        <a:prstGeom prst="line">
          <a:avLst/>
        </a:prstGeom>
        <a:solidFill>
          <a:schemeClr val="accent1">
            <a:hueOff val="0"/>
            <a:satOff val="0"/>
            <a:lumOff val="0"/>
            <a:alphaOff val="0"/>
          </a:schemeClr>
        </a:solidFill>
        <a:ln w="50800" cap="flat" cmpd="sng" algn="ctr">
          <a:solidFill>
            <a:srgbClr val="660066"/>
          </a:solidFill>
          <a:prstDash val="solid"/>
          <a:miter lim="800000"/>
        </a:ln>
        <a:effectLst/>
      </dsp:spPr>
      <dsp:style>
        <a:lnRef idx="2">
          <a:scrgbClr r="0" g="0" b="0"/>
        </a:lnRef>
        <a:fillRef idx="1">
          <a:scrgbClr r="0" g="0" b="0"/>
        </a:fillRef>
        <a:effectRef idx="0">
          <a:scrgbClr r="0" g="0" b="0"/>
        </a:effectRef>
        <a:fontRef idx="minor"/>
      </dsp:style>
    </dsp:sp>
    <dsp:sp modelId="{034E5B7D-7670-431E-9B05-AE248FDD6F67}">
      <dsp:nvSpPr>
        <dsp:cNvPr id="0" name=""/>
        <dsp:cNvSpPr/>
      </dsp:nvSpPr>
      <dsp:spPr>
        <a:xfrm rot="5400000">
          <a:off x="1305529" y="675862"/>
          <a:ext cx="479102" cy="359867"/>
        </a:xfrm>
        <a:prstGeom prst="line">
          <a:avLst/>
        </a:prstGeom>
        <a:solidFill>
          <a:schemeClr val="accent1">
            <a:hueOff val="0"/>
            <a:satOff val="0"/>
            <a:lumOff val="0"/>
            <a:alphaOff val="0"/>
          </a:schemeClr>
        </a:solidFill>
        <a:ln w="50800" cap="flat" cmpd="sng" algn="ctr">
          <a:solidFill>
            <a:srgbClr val="660066"/>
          </a:solidFill>
          <a:prstDash val="solid"/>
          <a:miter lim="800000"/>
          <a:tailEnd type="arrow"/>
        </a:ln>
        <a:effectLst/>
      </dsp:spPr>
      <dsp:style>
        <a:lnRef idx="2">
          <a:scrgbClr r="0" g="0" b="0"/>
        </a:lnRef>
        <a:fillRef idx="1">
          <a:scrgbClr r="0" g="0" b="0"/>
        </a:fillRef>
        <a:effectRef idx="0">
          <a:scrgbClr r="0" g="0" b="0"/>
        </a:effectRef>
        <a:fontRef idx="minor"/>
      </dsp:style>
    </dsp:sp>
    <dsp:sp modelId="{56270AD6-52FD-47E3-9F1C-1FAA1D8ACB66}">
      <dsp:nvSpPr>
        <dsp:cNvPr id="0" name=""/>
        <dsp:cNvSpPr/>
      </dsp:nvSpPr>
      <dsp:spPr>
        <a:xfrm>
          <a:off x="1849901" y="745851"/>
          <a:ext cx="582747" cy="258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7620" rIns="7620" bIns="7620" numCol="1" spcCol="1270" anchor="ctr" anchorCtr="0">
          <a:noAutofit/>
        </a:bodyPr>
        <a:lstStyle/>
        <a:p>
          <a:pPr marL="0" lvl="0" indent="0" algn="l" defTabSz="266700">
            <a:lnSpc>
              <a:spcPct val="90000"/>
            </a:lnSpc>
            <a:spcBef>
              <a:spcPct val="0"/>
            </a:spcBef>
            <a:spcAft>
              <a:spcPct val="35000"/>
            </a:spcAft>
            <a:buNone/>
          </a:pPr>
          <a:r>
            <a:rPr lang="en-US" sz="600" kern="1200" dirty="0">
              <a:solidFill>
                <a:schemeClr val="tx1"/>
              </a:solidFill>
            </a:rPr>
            <a:t>People who know nothing</a:t>
          </a:r>
        </a:p>
      </dsp:txBody>
      <dsp:txXfrm>
        <a:off x="1849901" y="745851"/>
        <a:ext cx="582747" cy="258852"/>
      </dsp:txXfrm>
    </dsp:sp>
    <dsp:sp modelId="{0DC5DC82-4D1E-4645-9398-7FBE6AD345C1}">
      <dsp:nvSpPr>
        <dsp:cNvPr id="0" name=""/>
        <dsp:cNvSpPr/>
      </dsp:nvSpPr>
      <dsp:spPr>
        <a:xfrm>
          <a:off x="1725012" y="875277"/>
          <a:ext cx="135288" cy="0"/>
        </a:xfrm>
        <a:prstGeom prst="line">
          <a:avLst/>
        </a:prstGeom>
        <a:solidFill>
          <a:schemeClr val="accent1">
            <a:hueOff val="0"/>
            <a:satOff val="0"/>
            <a:lumOff val="0"/>
            <a:alphaOff val="0"/>
          </a:schemeClr>
        </a:solidFill>
        <a:ln w="50800" cap="flat" cmpd="sng" algn="ctr">
          <a:solidFill>
            <a:srgbClr val="660066"/>
          </a:solidFill>
          <a:prstDash val="solid"/>
          <a:miter lim="800000"/>
        </a:ln>
        <a:effectLst/>
      </dsp:spPr>
      <dsp:style>
        <a:lnRef idx="2">
          <a:scrgbClr r="0" g="0" b="0"/>
        </a:lnRef>
        <a:fillRef idx="1">
          <a:scrgbClr r="0" g="0" b="0"/>
        </a:fillRef>
        <a:effectRef idx="0">
          <a:scrgbClr r="0" g="0" b="0"/>
        </a:effectRef>
        <a:fontRef idx="minor"/>
      </dsp:style>
    </dsp:sp>
    <dsp:sp modelId="{3F9F78B4-C2B9-4902-809E-D37E774328A2}">
      <dsp:nvSpPr>
        <dsp:cNvPr id="0" name=""/>
        <dsp:cNvSpPr/>
      </dsp:nvSpPr>
      <dsp:spPr>
        <a:xfrm rot="5400000">
          <a:off x="1433997" y="914096"/>
          <a:ext cx="329310" cy="251456"/>
        </a:xfrm>
        <a:prstGeom prst="line">
          <a:avLst/>
        </a:prstGeom>
        <a:solidFill>
          <a:schemeClr val="accent1">
            <a:hueOff val="0"/>
            <a:satOff val="0"/>
            <a:lumOff val="0"/>
            <a:alphaOff val="0"/>
          </a:schemeClr>
        </a:solidFill>
        <a:ln w="50800" cap="flat" cmpd="sng" algn="ctr">
          <a:solidFill>
            <a:srgbClr val="660066"/>
          </a:solidFill>
          <a:prstDash val="solid"/>
          <a:miter lim="800000"/>
          <a:tailEnd type="arrow"/>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A3FB5-8622-4B4C-8B04-C1892C952FF8}">
      <dsp:nvSpPr>
        <dsp:cNvPr id="0" name=""/>
        <dsp:cNvSpPr/>
      </dsp:nvSpPr>
      <dsp:spPr>
        <a:xfrm>
          <a:off x="1010759" y="800324"/>
          <a:ext cx="3797541" cy="3590096"/>
        </a:xfrm>
        <a:prstGeom prst="ellipse">
          <a:avLst/>
        </a:prstGeom>
        <a:solidFill>
          <a:srgbClr val="0000F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657B8F-A9BA-45CC-8B18-3B19E1F0CFCF}">
      <dsp:nvSpPr>
        <dsp:cNvPr id="0" name=""/>
        <dsp:cNvSpPr/>
      </dsp:nvSpPr>
      <dsp:spPr>
        <a:xfrm>
          <a:off x="1553491" y="1313409"/>
          <a:ext cx="2712077" cy="2563926"/>
        </a:xfrm>
        <a:prstGeom prst="ellipse">
          <a:avLst/>
        </a:prstGeom>
        <a:solidFill>
          <a:srgbClr val="FF66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9BC02-A1E4-4AEB-9E80-A16DC71AC07B}">
      <dsp:nvSpPr>
        <dsp:cNvPr id="0" name=""/>
        <dsp:cNvSpPr/>
      </dsp:nvSpPr>
      <dsp:spPr>
        <a:xfrm>
          <a:off x="2095907" y="1826194"/>
          <a:ext cx="1627246" cy="1538356"/>
        </a:xfrm>
        <a:prstGeom prst="ellipse">
          <a:avLst/>
        </a:prstGeom>
        <a:solidFill>
          <a:srgbClr val="0080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1BF9B-E266-4D04-B816-14878D444D6A}">
      <dsp:nvSpPr>
        <dsp:cNvPr id="0" name=""/>
        <dsp:cNvSpPr/>
      </dsp:nvSpPr>
      <dsp:spPr>
        <a:xfrm>
          <a:off x="2679268" y="2365110"/>
          <a:ext cx="460525" cy="460525"/>
        </a:xfrm>
        <a:prstGeom prst="ellipse">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E44C1C-86D0-4199-AA4B-295995937F23}">
      <dsp:nvSpPr>
        <dsp:cNvPr id="0" name=""/>
        <dsp:cNvSpPr/>
      </dsp:nvSpPr>
      <dsp:spPr>
        <a:xfrm>
          <a:off x="5059005" y="-91470"/>
          <a:ext cx="1612106" cy="771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Child/parent</a:t>
          </a:r>
        </a:p>
      </dsp:txBody>
      <dsp:txXfrm>
        <a:off x="5059005" y="-91470"/>
        <a:ext cx="1612106" cy="771124"/>
      </dsp:txXfrm>
    </dsp:sp>
    <dsp:sp modelId="{801FC28E-7B19-42A2-949B-7EB7A2086C2B}">
      <dsp:nvSpPr>
        <dsp:cNvPr id="0" name=""/>
        <dsp:cNvSpPr/>
      </dsp:nvSpPr>
      <dsp:spPr>
        <a:xfrm>
          <a:off x="4655979" y="294091"/>
          <a:ext cx="403026" cy="0"/>
        </a:xfrm>
        <a:prstGeom prst="line">
          <a:avLst/>
        </a:prstGeom>
        <a:solidFill>
          <a:schemeClr val="accent1">
            <a:hueOff val="0"/>
            <a:satOff val="0"/>
            <a:lumOff val="0"/>
            <a:alphaOff val="0"/>
          </a:schemeClr>
        </a:solidFill>
        <a:ln w="50800" cap="flat" cmpd="sng" algn="ctr">
          <a:solidFill>
            <a:srgbClr val="660066"/>
          </a:solidFill>
          <a:prstDash val="solid"/>
          <a:miter lim="800000"/>
        </a:ln>
        <a:effectLst/>
      </dsp:spPr>
      <dsp:style>
        <a:lnRef idx="2">
          <a:scrgbClr r="0" g="0" b="0"/>
        </a:lnRef>
        <a:fillRef idx="1">
          <a:scrgbClr r="0" g="0" b="0"/>
        </a:fillRef>
        <a:effectRef idx="0">
          <a:scrgbClr r="0" g="0" b="0"/>
        </a:effectRef>
        <a:fontRef idx="minor"/>
      </dsp:style>
    </dsp:sp>
    <dsp:sp modelId="{0FB8CE73-1EE9-4035-B4BE-4683B7A84C2C}">
      <dsp:nvSpPr>
        <dsp:cNvPr id="0" name=""/>
        <dsp:cNvSpPr/>
      </dsp:nvSpPr>
      <dsp:spPr>
        <a:xfrm rot="5400000">
          <a:off x="2630098" y="547997"/>
          <a:ext cx="2278443" cy="1773316"/>
        </a:xfrm>
        <a:prstGeom prst="line">
          <a:avLst/>
        </a:prstGeom>
        <a:solidFill>
          <a:schemeClr val="accent1">
            <a:hueOff val="0"/>
            <a:satOff val="0"/>
            <a:lumOff val="0"/>
            <a:alphaOff val="0"/>
          </a:schemeClr>
        </a:solidFill>
        <a:ln w="50800" cap="flat" cmpd="sng" algn="ctr">
          <a:solidFill>
            <a:srgbClr val="660066"/>
          </a:solidFill>
          <a:prstDash val="solid"/>
          <a:miter lim="800000"/>
          <a:tailEnd type="arrow"/>
        </a:ln>
        <a:effectLst/>
      </dsp:spPr>
      <dsp:style>
        <a:lnRef idx="2">
          <a:scrgbClr r="0" g="0" b="0"/>
        </a:lnRef>
        <a:fillRef idx="1">
          <a:scrgbClr r="0" g="0" b="0"/>
        </a:fillRef>
        <a:effectRef idx="0">
          <a:scrgbClr r="0" g="0" b="0"/>
        </a:effectRef>
        <a:fontRef idx="minor"/>
      </dsp:style>
    </dsp:sp>
    <dsp:sp modelId="{FB363F43-C329-48DF-B02D-019B7E369BB9}">
      <dsp:nvSpPr>
        <dsp:cNvPr id="0" name=""/>
        <dsp:cNvSpPr/>
      </dsp:nvSpPr>
      <dsp:spPr>
        <a:xfrm>
          <a:off x="5059005" y="679653"/>
          <a:ext cx="1612106" cy="771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People who already know</a:t>
          </a:r>
        </a:p>
      </dsp:txBody>
      <dsp:txXfrm>
        <a:off x="5059005" y="679653"/>
        <a:ext cx="1612106" cy="771124"/>
      </dsp:txXfrm>
    </dsp:sp>
    <dsp:sp modelId="{31EBB44B-178F-4522-8E96-8C0FA6C90631}">
      <dsp:nvSpPr>
        <dsp:cNvPr id="0" name=""/>
        <dsp:cNvSpPr/>
      </dsp:nvSpPr>
      <dsp:spPr>
        <a:xfrm>
          <a:off x="4655979" y="1065215"/>
          <a:ext cx="403026" cy="0"/>
        </a:xfrm>
        <a:prstGeom prst="line">
          <a:avLst/>
        </a:prstGeom>
        <a:solidFill>
          <a:schemeClr val="accent1">
            <a:hueOff val="0"/>
            <a:satOff val="0"/>
            <a:lumOff val="0"/>
            <a:alphaOff val="0"/>
          </a:schemeClr>
        </a:solidFill>
        <a:ln w="50800" cap="flat" cmpd="sng" algn="ctr">
          <a:solidFill>
            <a:srgbClr val="660066"/>
          </a:solidFill>
          <a:prstDash val="solid"/>
          <a:miter lim="800000"/>
        </a:ln>
        <a:effectLst/>
      </dsp:spPr>
      <dsp:style>
        <a:lnRef idx="2">
          <a:scrgbClr r="0" g="0" b="0"/>
        </a:lnRef>
        <a:fillRef idx="1">
          <a:scrgbClr r="0" g="0" b="0"/>
        </a:fillRef>
        <a:effectRef idx="0">
          <a:scrgbClr r="0" g="0" b="0"/>
        </a:effectRef>
        <a:fontRef idx="minor"/>
      </dsp:style>
    </dsp:sp>
    <dsp:sp modelId="{07A57A09-C6FB-4425-938A-B96745C5CA37}">
      <dsp:nvSpPr>
        <dsp:cNvPr id="0" name=""/>
        <dsp:cNvSpPr/>
      </dsp:nvSpPr>
      <dsp:spPr>
        <a:xfrm rot="5400000">
          <a:off x="3024527" y="1306493"/>
          <a:ext cx="1871117" cy="1389098"/>
        </a:xfrm>
        <a:prstGeom prst="line">
          <a:avLst/>
        </a:prstGeom>
        <a:solidFill>
          <a:schemeClr val="accent1">
            <a:hueOff val="0"/>
            <a:satOff val="0"/>
            <a:lumOff val="0"/>
            <a:alphaOff val="0"/>
          </a:schemeClr>
        </a:solidFill>
        <a:ln w="50800" cap="flat" cmpd="sng" algn="ctr">
          <a:solidFill>
            <a:srgbClr val="660066"/>
          </a:solidFill>
          <a:prstDash val="solid"/>
          <a:miter lim="800000"/>
          <a:tailEnd type="arrow"/>
        </a:ln>
        <a:effectLst/>
      </dsp:spPr>
      <dsp:style>
        <a:lnRef idx="2">
          <a:scrgbClr r="0" g="0" b="0"/>
        </a:lnRef>
        <a:fillRef idx="1">
          <a:scrgbClr r="0" g="0" b="0"/>
        </a:fillRef>
        <a:effectRef idx="0">
          <a:scrgbClr r="0" g="0" b="0"/>
        </a:effectRef>
        <a:fontRef idx="minor"/>
      </dsp:style>
    </dsp:sp>
    <dsp:sp modelId="{D10C424F-70A7-4506-9DCA-664AF4E44A17}">
      <dsp:nvSpPr>
        <dsp:cNvPr id="0" name=""/>
        <dsp:cNvSpPr/>
      </dsp:nvSpPr>
      <dsp:spPr>
        <a:xfrm>
          <a:off x="5264291" y="1450777"/>
          <a:ext cx="1612106" cy="771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People who know a little</a:t>
          </a:r>
        </a:p>
      </dsp:txBody>
      <dsp:txXfrm>
        <a:off x="5264291" y="1450777"/>
        <a:ext cx="1612106" cy="771124"/>
      </dsp:txXfrm>
    </dsp:sp>
    <dsp:sp modelId="{F19C5BC6-29ED-4FAF-BEFF-7766FFE9C9CC}">
      <dsp:nvSpPr>
        <dsp:cNvPr id="0" name=""/>
        <dsp:cNvSpPr/>
      </dsp:nvSpPr>
      <dsp:spPr>
        <a:xfrm>
          <a:off x="4861260" y="1836339"/>
          <a:ext cx="403026" cy="0"/>
        </a:xfrm>
        <a:prstGeom prst="line">
          <a:avLst/>
        </a:prstGeom>
        <a:solidFill>
          <a:schemeClr val="accent1">
            <a:hueOff val="0"/>
            <a:satOff val="0"/>
            <a:lumOff val="0"/>
            <a:alphaOff val="0"/>
          </a:schemeClr>
        </a:solidFill>
        <a:ln w="50800" cap="flat" cmpd="sng" algn="ctr">
          <a:solidFill>
            <a:srgbClr val="660066"/>
          </a:solidFill>
          <a:prstDash val="solid"/>
          <a:miter lim="800000"/>
        </a:ln>
        <a:effectLst/>
      </dsp:spPr>
      <dsp:style>
        <a:lnRef idx="2">
          <a:scrgbClr r="0" g="0" b="0"/>
        </a:lnRef>
        <a:fillRef idx="1">
          <a:scrgbClr r="0" g="0" b="0"/>
        </a:fillRef>
        <a:effectRef idx="0">
          <a:scrgbClr r="0" g="0" b="0"/>
        </a:effectRef>
        <a:fontRef idx="minor"/>
      </dsp:style>
    </dsp:sp>
    <dsp:sp modelId="{034E5B7D-7670-431E-9B05-AE248FDD6F67}">
      <dsp:nvSpPr>
        <dsp:cNvPr id="0" name=""/>
        <dsp:cNvSpPr/>
      </dsp:nvSpPr>
      <dsp:spPr>
        <a:xfrm rot="5400000">
          <a:off x="3611615" y="2013402"/>
          <a:ext cx="1427251" cy="1072050"/>
        </a:xfrm>
        <a:prstGeom prst="line">
          <a:avLst/>
        </a:prstGeom>
        <a:solidFill>
          <a:schemeClr val="accent1">
            <a:hueOff val="0"/>
            <a:satOff val="0"/>
            <a:lumOff val="0"/>
            <a:alphaOff val="0"/>
          </a:schemeClr>
        </a:solidFill>
        <a:ln w="50800" cap="flat" cmpd="sng" algn="ctr">
          <a:solidFill>
            <a:srgbClr val="660066"/>
          </a:solidFill>
          <a:prstDash val="solid"/>
          <a:miter lim="800000"/>
          <a:tailEnd type="arrow"/>
        </a:ln>
        <a:effectLst/>
      </dsp:spPr>
      <dsp:style>
        <a:lnRef idx="2">
          <a:scrgbClr r="0" g="0" b="0"/>
        </a:lnRef>
        <a:fillRef idx="1">
          <a:scrgbClr r="0" g="0" b="0"/>
        </a:fillRef>
        <a:effectRef idx="0">
          <a:scrgbClr r="0" g="0" b="0"/>
        </a:effectRef>
        <a:fontRef idx="minor"/>
      </dsp:style>
    </dsp:sp>
    <dsp:sp modelId="{56270AD6-52FD-47E3-9F1C-1FAA1D8ACB66}">
      <dsp:nvSpPr>
        <dsp:cNvPr id="0" name=""/>
        <dsp:cNvSpPr/>
      </dsp:nvSpPr>
      <dsp:spPr>
        <a:xfrm>
          <a:off x="5233306" y="2221901"/>
          <a:ext cx="1736012" cy="771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People who know nothing</a:t>
          </a:r>
        </a:p>
      </dsp:txBody>
      <dsp:txXfrm>
        <a:off x="5233306" y="2221901"/>
        <a:ext cx="1736012" cy="771124"/>
      </dsp:txXfrm>
    </dsp:sp>
    <dsp:sp modelId="{0DC5DC82-4D1E-4645-9398-7FBE6AD345C1}">
      <dsp:nvSpPr>
        <dsp:cNvPr id="0" name=""/>
        <dsp:cNvSpPr/>
      </dsp:nvSpPr>
      <dsp:spPr>
        <a:xfrm>
          <a:off x="4861260" y="2607463"/>
          <a:ext cx="403026" cy="0"/>
        </a:xfrm>
        <a:prstGeom prst="line">
          <a:avLst/>
        </a:prstGeom>
        <a:solidFill>
          <a:schemeClr val="accent1">
            <a:hueOff val="0"/>
            <a:satOff val="0"/>
            <a:lumOff val="0"/>
            <a:alphaOff val="0"/>
          </a:schemeClr>
        </a:solidFill>
        <a:ln w="50800" cap="flat" cmpd="sng" algn="ctr">
          <a:solidFill>
            <a:srgbClr val="660066"/>
          </a:solidFill>
          <a:prstDash val="solid"/>
          <a:miter lim="800000"/>
        </a:ln>
        <a:effectLst/>
      </dsp:spPr>
      <dsp:style>
        <a:lnRef idx="2">
          <a:scrgbClr r="0" g="0" b="0"/>
        </a:lnRef>
        <a:fillRef idx="1">
          <a:scrgbClr r="0" g="0" b="0"/>
        </a:fillRef>
        <a:effectRef idx="0">
          <a:scrgbClr r="0" g="0" b="0"/>
        </a:effectRef>
        <a:fontRef idx="minor"/>
      </dsp:style>
    </dsp:sp>
    <dsp:sp modelId="{3F9F78B4-C2B9-4902-809E-D37E774328A2}">
      <dsp:nvSpPr>
        <dsp:cNvPr id="0" name=""/>
        <dsp:cNvSpPr/>
      </dsp:nvSpPr>
      <dsp:spPr>
        <a:xfrm rot="5400000">
          <a:off x="3994323" y="2723105"/>
          <a:ext cx="981020" cy="749092"/>
        </a:xfrm>
        <a:prstGeom prst="line">
          <a:avLst/>
        </a:prstGeom>
        <a:solidFill>
          <a:schemeClr val="accent1">
            <a:hueOff val="0"/>
            <a:satOff val="0"/>
            <a:lumOff val="0"/>
            <a:alphaOff val="0"/>
          </a:schemeClr>
        </a:solidFill>
        <a:ln w="50800" cap="flat" cmpd="sng" algn="ctr">
          <a:solidFill>
            <a:srgbClr val="660066"/>
          </a:solidFill>
          <a:prstDash val="solid"/>
          <a:miter lim="800000"/>
          <a:tailEnd type="arrow"/>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35080-EDFD-EE4D-9970-BECE2F67B01F}">
      <dsp:nvSpPr>
        <dsp:cNvPr id="0" name=""/>
        <dsp:cNvSpPr/>
      </dsp:nvSpPr>
      <dsp:spPr>
        <a:xfrm>
          <a:off x="0" y="211860"/>
          <a:ext cx="7612570" cy="5083032"/>
        </a:xfrm>
        <a:prstGeom prst="rect">
          <a:avLst/>
        </a:prstGeom>
        <a:solidFill>
          <a:schemeClr val="accent4">
            <a:lumMod val="75000"/>
          </a:schemeClr>
        </a:solidFill>
        <a:ln>
          <a:noFill/>
        </a:ln>
        <a:effectLst>
          <a:outerShdw blurRad="50800" dist="88900" dir="9900000" algn="tl"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0" tIns="304800" rIns="304800" bIns="304800" numCol="1" spcCol="1270" anchor="ctr" anchorCtr="0">
          <a:noAutofit/>
        </a:bodyPr>
        <a:lstStyle/>
        <a:p>
          <a:pPr marL="0" lvl="0" indent="0" algn="ctr" defTabSz="3556000">
            <a:lnSpc>
              <a:spcPct val="90000"/>
            </a:lnSpc>
            <a:spcBef>
              <a:spcPct val="0"/>
            </a:spcBef>
            <a:spcAft>
              <a:spcPct val="35000"/>
            </a:spcAft>
            <a:buNone/>
          </a:pPr>
          <a:r>
            <a:rPr lang="en-US" sz="8000" b="1" i="0" kern="1200" dirty="0">
              <a:latin typeface="Ink Free" panose="03080402000500000000" pitchFamily="66" charset="0"/>
            </a:rPr>
            <a:t>Safety and services are not the same thing</a:t>
          </a:r>
        </a:p>
      </dsp:txBody>
      <dsp:txXfrm>
        <a:off x="0" y="211860"/>
        <a:ext cx="7612570" cy="50830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E0815-84FA-4D8E-BADE-59F5290A82C6}">
      <dsp:nvSpPr>
        <dsp:cNvPr id="0" name=""/>
        <dsp:cNvSpPr/>
      </dsp:nvSpPr>
      <dsp:spPr>
        <a:xfrm>
          <a:off x="4434404" y="1761"/>
          <a:ext cx="6651606" cy="139748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Safety threats/Danger</a:t>
          </a: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Protective capacities</a:t>
          </a: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Immediate safety planning</a:t>
          </a:r>
        </a:p>
      </dsp:txBody>
      <dsp:txXfrm>
        <a:off x="4434404" y="176446"/>
        <a:ext cx="6127550" cy="1048112"/>
      </dsp:txXfrm>
    </dsp:sp>
    <dsp:sp modelId="{ACDD87F8-DB64-4B64-B088-E08B516C2302}">
      <dsp:nvSpPr>
        <dsp:cNvPr id="0" name=""/>
        <dsp:cNvSpPr/>
      </dsp:nvSpPr>
      <dsp:spPr>
        <a:xfrm>
          <a:off x="0" y="1761"/>
          <a:ext cx="4434404" cy="1397482"/>
        </a:xfrm>
        <a:prstGeom prst="roundRect">
          <a:avLst/>
        </a:prstGeom>
        <a:solidFill>
          <a:srgbClr val="772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Safety</a:t>
          </a:r>
          <a:br>
            <a:rPr lang="en-US" sz="2800" kern="1200" dirty="0">
              <a:latin typeface="Calibri" panose="020F0502020204030204" pitchFamily="34" charset="0"/>
              <a:cs typeface="Calibri" panose="020F0502020204030204" pitchFamily="34" charset="0"/>
            </a:rPr>
          </a:br>
          <a:r>
            <a:rPr lang="en-US" sz="2800" kern="1200" dirty="0">
              <a:latin typeface="Calibri" panose="020F0502020204030204" pitchFamily="34" charset="0"/>
              <a:cs typeface="Calibri" panose="020F0502020204030204" pitchFamily="34" charset="0"/>
            </a:rPr>
            <a:t>Assessment</a:t>
          </a:r>
        </a:p>
      </dsp:txBody>
      <dsp:txXfrm>
        <a:off x="68219" y="69980"/>
        <a:ext cx="4297966" cy="1261044"/>
      </dsp:txXfrm>
    </dsp:sp>
    <dsp:sp modelId="{6973F740-A7B5-4DDF-BE6E-53C0B56BE0D5}">
      <dsp:nvSpPr>
        <dsp:cNvPr id="0" name=""/>
        <dsp:cNvSpPr/>
      </dsp:nvSpPr>
      <dsp:spPr>
        <a:xfrm>
          <a:off x="4434404" y="1538992"/>
          <a:ext cx="6651606" cy="139748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Child factors</a:t>
          </a: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Parent factors</a:t>
          </a: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Household factors</a:t>
          </a:r>
        </a:p>
      </dsp:txBody>
      <dsp:txXfrm>
        <a:off x="4434404" y="1713677"/>
        <a:ext cx="6127550" cy="1048112"/>
      </dsp:txXfrm>
    </dsp:sp>
    <dsp:sp modelId="{3FE7D41B-076D-45ED-8B0E-A763B361E37D}">
      <dsp:nvSpPr>
        <dsp:cNvPr id="0" name=""/>
        <dsp:cNvSpPr/>
      </dsp:nvSpPr>
      <dsp:spPr>
        <a:xfrm>
          <a:off x="0" y="1538992"/>
          <a:ext cx="4434404" cy="1397482"/>
        </a:xfrm>
        <a:prstGeom prst="roundRect">
          <a:avLst/>
        </a:prstGeom>
        <a:solidFill>
          <a:srgbClr val="772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Risk</a:t>
          </a:r>
          <a:br>
            <a:rPr lang="en-US" sz="2800" kern="1200" dirty="0">
              <a:latin typeface="Calibri" panose="020F0502020204030204" pitchFamily="34" charset="0"/>
              <a:cs typeface="Calibri" panose="020F0502020204030204" pitchFamily="34" charset="0"/>
            </a:rPr>
          </a:br>
          <a:r>
            <a:rPr lang="en-US" sz="2800" kern="1200" dirty="0">
              <a:latin typeface="Calibri" panose="020F0502020204030204" pitchFamily="34" charset="0"/>
              <a:cs typeface="Calibri" panose="020F0502020204030204" pitchFamily="34" charset="0"/>
            </a:rPr>
            <a:t>Assessment</a:t>
          </a:r>
        </a:p>
      </dsp:txBody>
      <dsp:txXfrm>
        <a:off x="68219" y="1607211"/>
        <a:ext cx="4297966" cy="1261044"/>
      </dsp:txXfrm>
    </dsp:sp>
    <dsp:sp modelId="{02F4863D-CD24-4DFD-A1C9-E46A6E872BD9}">
      <dsp:nvSpPr>
        <dsp:cNvPr id="0" name=""/>
        <dsp:cNvSpPr/>
      </dsp:nvSpPr>
      <dsp:spPr>
        <a:xfrm>
          <a:off x="4434404" y="3076222"/>
          <a:ext cx="6651606" cy="139748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Caregiver characteristics</a:t>
          </a: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Child characteristics</a:t>
          </a: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Continuing safety planning</a:t>
          </a:r>
        </a:p>
      </dsp:txBody>
      <dsp:txXfrm>
        <a:off x="4434404" y="3250907"/>
        <a:ext cx="6127550" cy="1048112"/>
      </dsp:txXfrm>
    </dsp:sp>
    <dsp:sp modelId="{8A29FDDF-51BD-470A-AD36-D72FC16DCE2B}">
      <dsp:nvSpPr>
        <dsp:cNvPr id="0" name=""/>
        <dsp:cNvSpPr/>
      </dsp:nvSpPr>
      <dsp:spPr>
        <a:xfrm>
          <a:off x="0" y="3076222"/>
          <a:ext cx="4434404" cy="1397482"/>
        </a:xfrm>
        <a:prstGeom prst="roundRect">
          <a:avLst/>
        </a:prstGeom>
        <a:solidFill>
          <a:srgbClr val="772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Child and Adolescent Needs and Strengths (CANS) Assessment</a:t>
          </a:r>
        </a:p>
      </dsp:txBody>
      <dsp:txXfrm>
        <a:off x="68219" y="3144441"/>
        <a:ext cx="4297966" cy="1261044"/>
      </dsp:txXfrm>
    </dsp:sp>
    <dsp:sp modelId="{90809A70-8119-46B6-8F8D-4FD0061FBA54}">
      <dsp:nvSpPr>
        <dsp:cNvPr id="0" name=""/>
        <dsp:cNvSpPr/>
      </dsp:nvSpPr>
      <dsp:spPr>
        <a:xfrm>
          <a:off x="4434404" y="4613453"/>
          <a:ext cx="6651606" cy="139748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latin typeface="Calibri" panose="020F0502020204030204" pitchFamily="34" charset="0"/>
            <a:cs typeface="Calibri" panose="020F0502020204030204" pitchFamily="34" charset="0"/>
          </a:endParaRP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Progress on family service plan</a:t>
          </a:r>
        </a:p>
      </dsp:txBody>
      <dsp:txXfrm>
        <a:off x="4434404" y="4788138"/>
        <a:ext cx="6127550" cy="1048112"/>
      </dsp:txXfrm>
    </dsp:sp>
    <dsp:sp modelId="{2DEF7285-8D3C-48AE-ACCF-393BC808AEA7}">
      <dsp:nvSpPr>
        <dsp:cNvPr id="0" name=""/>
        <dsp:cNvSpPr/>
      </dsp:nvSpPr>
      <dsp:spPr>
        <a:xfrm>
          <a:off x="0" y="4613453"/>
          <a:ext cx="4434404" cy="1397482"/>
        </a:xfrm>
        <a:prstGeom prst="roundRect">
          <a:avLst/>
        </a:prstGeom>
        <a:solidFill>
          <a:srgbClr val="772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Risk</a:t>
          </a:r>
          <a:br>
            <a:rPr lang="en-US" sz="2800" kern="1200" dirty="0">
              <a:latin typeface="Calibri" panose="020F0502020204030204" pitchFamily="34" charset="0"/>
              <a:cs typeface="Calibri" panose="020F0502020204030204" pitchFamily="34" charset="0"/>
            </a:rPr>
          </a:br>
          <a:r>
            <a:rPr lang="en-US" sz="2800" kern="1200" dirty="0">
              <a:latin typeface="Calibri" panose="020F0502020204030204" pitchFamily="34" charset="0"/>
              <a:cs typeface="Calibri" panose="020F0502020204030204" pitchFamily="34" charset="0"/>
            </a:rPr>
            <a:t>Reassessment</a:t>
          </a:r>
        </a:p>
      </dsp:txBody>
      <dsp:txXfrm>
        <a:off x="68219" y="4681672"/>
        <a:ext cx="4297966" cy="126104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1DB75-FF8F-6A4F-83B4-867B8C24A67F}">
      <dsp:nvSpPr>
        <dsp:cNvPr id="0" name=""/>
        <dsp:cNvSpPr/>
      </dsp:nvSpPr>
      <dsp:spPr>
        <a:xfrm>
          <a:off x="2499592" y="1363639"/>
          <a:ext cx="3261692" cy="3261692"/>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solidFill>
            <a:schemeClr val="bg1">
              <a:lumMod val="75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Interviewing children should cover…</a:t>
          </a:r>
        </a:p>
      </dsp:txBody>
      <dsp:txXfrm>
        <a:off x="2977256" y="1841303"/>
        <a:ext cx="2306364" cy="2306364"/>
      </dsp:txXfrm>
    </dsp:sp>
    <dsp:sp modelId="{20C61EF2-C874-AF44-A488-5DCAC3C3DFB2}">
      <dsp:nvSpPr>
        <dsp:cNvPr id="0" name=""/>
        <dsp:cNvSpPr/>
      </dsp:nvSpPr>
      <dsp:spPr>
        <a:xfrm>
          <a:off x="3315016" y="53752"/>
          <a:ext cx="1630846" cy="163084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solidFill>
            <a:schemeClr val="bg1">
              <a:lumMod val="75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School</a:t>
          </a:r>
        </a:p>
      </dsp:txBody>
      <dsp:txXfrm>
        <a:off x="3553848" y="292584"/>
        <a:ext cx="1153182" cy="1153182"/>
      </dsp:txXfrm>
    </dsp:sp>
    <dsp:sp modelId="{1C0E4485-D4B6-724B-B67C-AA66E8ECDE0B}">
      <dsp:nvSpPr>
        <dsp:cNvPr id="0" name=""/>
        <dsp:cNvSpPr/>
      </dsp:nvSpPr>
      <dsp:spPr>
        <a:xfrm>
          <a:off x="4976650" y="853953"/>
          <a:ext cx="1630846" cy="163084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solidFill>
            <a:schemeClr val="bg1">
              <a:lumMod val="75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Basic Needs</a:t>
          </a:r>
        </a:p>
      </dsp:txBody>
      <dsp:txXfrm>
        <a:off x="5215482" y="1092785"/>
        <a:ext cx="1153182" cy="1153182"/>
      </dsp:txXfrm>
    </dsp:sp>
    <dsp:sp modelId="{5CB0AED4-D79B-834B-8314-203DC61BB944}">
      <dsp:nvSpPr>
        <dsp:cNvPr id="0" name=""/>
        <dsp:cNvSpPr/>
      </dsp:nvSpPr>
      <dsp:spPr>
        <a:xfrm>
          <a:off x="5245336" y="2651988"/>
          <a:ext cx="1914254" cy="163084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solidFill>
            <a:schemeClr val="bg1">
              <a:lumMod val="75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Friend/Peer Relationships</a:t>
          </a:r>
        </a:p>
      </dsp:txBody>
      <dsp:txXfrm>
        <a:off x="5525672" y="2890820"/>
        <a:ext cx="1353582" cy="1153182"/>
      </dsp:txXfrm>
    </dsp:sp>
    <dsp:sp modelId="{75C67038-5D66-824B-9B5E-08CE22E28FC2}">
      <dsp:nvSpPr>
        <dsp:cNvPr id="0" name=""/>
        <dsp:cNvSpPr/>
      </dsp:nvSpPr>
      <dsp:spPr>
        <a:xfrm>
          <a:off x="4191498" y="4093901"/>
          <a:ext cx="1722157" cy="163084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solidFill>
            <a:schemeClr val="bg1">
              <a:lumMod val="75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Culture and Community</a:t>
          </a:r>
        </a:p>
      </dsp:txBody>
      <dsp:txXfrm>
        <a:off x="4443702" y="4332733"/>
        <a:ext cx="1217749" cy="1153182"/>
      </dsp:txXfrm>
    </dsp:sp>
    <dsp:sp modelId="{1498361B-D92F-D34F-9CEB-B7C9F1FFD304}">
      <dsp:nvSpPr>
        <dsp:cNvPr id="0" name=""/>
        <dsp:cNvSpPr/>
      </dsp:nvSpPr>
      <dsp:spPr>
        <a:xfrm>
          <a:off x="2413027" y="4093901"/>
          <a:ext cx="1590547" cy="163084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solidFill>
            <a:schemeClr val="bg1">
              <a:lumMod val="75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Morning/</a:t>
          </a:r>
          <a:br>
            <a:rPr lang="en-US" sz="1800" kern="1200" dirty="0">
              <a:latin typeface="Calibri" panose="020F0502020204030204" pitchFamily="34" charset="0"/>
              <a:cs typeface="Calibri" panose="020F0502020204030204" pitchFamily="34" charset="0"/>
            </a:rPr>
          </a:br>
          <a:r>
            <a:rPr lang="en-US" sz="1800" kern="1200" dirty="0">
              <a:latin typeface="Calibri" panose="020F0502020204030204" pitchFamily="34" charset="0"/>
              <a:cs typeface="Calibri" panose="020F0502020204030204" pitchFamily="34" charset="0"/>
            </a:rPr>
            <a:t>Evening Routines</a:t>
          </a:r>
        </a:p>
      </dsp:txBody>
      <dsp:txXfrm>
        <a:off x="2645957" y="4332733"/>
        <a:ext cx="1124687" cy="1153182"/>
      </dsp:txXfrm>
    </dsp:sp>
    <dsp:sp modelId="{083F1F3D-DAE1-0D4F-8F5D-38E5BC8CEF9D}">
      <dsp:nvSpPr>
        <dsp:cNvPr id="0" name=""/>
        <dsp:cNvSpPr/>
      </dsp:nvSpPr>
      <dsp:spPr>
        <a:xfrm>
          <a:off x="1146209" y="2651988"/>
          <a:ext cx="1824411" cy="163084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solidFill>
            <a:schemeClr val="bg1">
              <a:lumMod val="75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Health</a:t>
          </a:r>
        </a:p>
      </dsp:txBody>
      <dsp:txXfrm>
        <a:off x="1413388" y="2890820"/>
        <a:ext cx="1290053" cy="1153182"/>
      </dsp:txXfrm>
    </dsp:sp>
    <dsp:sp modelId="{C9B47FEA-9C8F-FC44-AA75-D846076B403D}">
      <dsp:nvSpPr>
        <dsp:cNvPr id="0" name=""/>
        <dsp:cNvSpPr/>
      </dsp:nvSpPr>
      <dsp:spPr>
        <a:xfrm>
          <a:off x="1653381" y="853953"/>
          <a:ext cx="1630846" cy="163084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solidFill>
            <a:schemeClr val="bg1">
              <a:lumMod val="75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Discipline</a:t>
          </a:r>
        </a:p>
      </dsp:txBody>
      <dsp:txXfrm>
        <a:off x="1892213" y="1092785"/>
        <a:ext cx="1153182" cy="115318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C81CD-F098-3F41-B283-2562F81F7672}">
      <dsp:nvSpPr>
        <dsp:cNvPr id="0" name=""/>
        <dsp:cNvSpPr/>
      </dsp:nvSpPr>
      <dsp:spPr>
        <a:xfrm>
          <a:off x="1223" y="1366896"/>
          <a:ext cx="3010723" cy="1204289"/>
        </a:xfrm>
        <a:prstGeom prst="chevron">
          <a:avLst/>
        </a:prstGeom>
        <a:solidFill>
          <a:srgbClr val="772399"/>
        </a:solidFill>
        <a:ln w="12700" cap="flat" cmpd="sng" algn="ctr">
          <a:solidFill>
            <a:srgbClr val="4C48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FFFFFF"/>
              </a:solidFill>
              <a:latin typeface="Calibri" panose="020F0502020204030204" pitchFamily="34" charset="0"/>
              <a:cs typeface="Calibri" panose="020F0502020204030204" pitchFamily="34" charset="0"/>
            </a:rPr>
            <a:t>Orientation</a:t>
          </a:r>
        </a:p>
      </dsp:txBody>
      <dsp:txXfrm>
        <a:off x="603368" y="1366896"/>
        <a:ext cx="1806434" cy="1204289"/>
      </dsp:txXfrm>
    </dsp:sp>
    <dsp:sp modelId="{ED32C9F0-0DC7-DC46-933F-A7AB1E1840C4}">
      <dsp:nvSpPr>
        <dsp:cNvPr id="0" name=""/>
        <dsp:cNvSpPr/>
      </dsp:nvSpPr>
      <dsp:spPr>
        <a:xfrm>
          <a:off x="1223" y="2721722"/>
          <a:ext cx="2408579" cy="257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latin typeface="Calibri" panose="020F0502020204030204" pitchFamily="34" charset="0"/>
              <a:cs typeface="Calibri" panose="020F0502020204030204" pitchFamily="34" charset="0"/>
            </a:rPr>
            <a:t>Explain purpose of interview</a:t>
          </a:r>
        </a:p>
      </dsp:txBody>
      <dsp:txXfrm>
        <a:off x="1223" y="2721722"/>
        <a:ext cx="2408579" cy="2573437"/>
      </dsp:txXfrm>
    </dsp:sp>
    <dsp:sp modelId="{C7065EB3-FB37-7E4C-BD13-585F6A6DBEC9}">
      <dsp:nvSpPr>
        <dsp:cNvPr id="0" name=""/>
        <dsp:cNvSpPr/>
      </dsp:nvSpPr>
      <dsp:spPr>
        <a:xfrm>
          <a:off x="2795947" y="1366896"/>
          <a:ext cx="3010723" cy="1204289"/>
        </a:xfrm>
        <a:prstGeom prst="chevron">
          <a:avLst/>
        </a:prstGeom>
        <a:solidFill>
          <a:srgbClr val="772399"/>
        </a:solidFill>
        <a:ln w="12700" cap="flat" cmpd="sng" algn="ctr">
          <a:solidFill>
            <a:srgbClr val="4C48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FFFFFF"/>
              </a:solidFill>
              <a:latin typeface="Calibri" panose="020F0502020204030204" pitchFamily="34" charset="0"/>
              <a:cs typeface="Calibri" panose="020F0502020204030204" pitchFamily="34" charset="0"/>
            </a:rPr>
            <a:t>Engagement</a:t>
          </a:r>
        </a:p>
      </dsp:txBody>
      <dsp:txXfrm>
        <a:off x="3398092" y="1366896"/>
        <a:ext cx="1806434" cy="1204289"/>
      </dsp:txXfrm>
    </dsp:sp>
    <dsp:sp modelId="{E01C29E7-0154-0B43-B8A2-E522A5A794EA}">
      <dsp:nvSpPr>
        <dsp:cNvPr id="0" name=""/>
        <dsp:cNvSpPr/>
      </dsp:nvSpPr>
      <dsp:spPr>
        <a:xfrm>
          <a:off x="2795947" y="2721722"/>
          <a:ext cx="2408579" cy="257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latin typeface="Calibri" panose="020F0502020204030204" pitchFamily="34" charset="0"/>
              <a:cs typeface="Calibri" panose="020F0502020204030204" pitchFamily="34" charset="0"/>
            </a:rPr>
            <a:t>Connecting with the child</a:t>
          </a:r>
        </a:p>
        <a:p>
          <a:pPr marL="228600" lvl="1" indent="-228600" algn="l" defTabSz="1066800">
            <a:lnSpc>
              <a:spcPct val="90000"/>
            </a:lnSpc>
            <a:spcBef>
              <a:spcPct val="0"/>
            </a:spcBef>
            <a:spcAft>
              <a:spcPct val="15000"/>
            </a:spcAft>
            <a:buChar char="•"/>
          </a:pPr>
          <a:endParaRPr lang="en-US" sz="2400" kern="1200" dirty="0">
            <a:solidFill>
              <a:schemeClr val="tx1"/>
            </a:solidFill>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kern="1200" dirty="0">
              <a:solidFill>
                <a:schemeClr val="tx1"/>
              </a:solidFill>
              <a:latin typeface="Calibri" panose="020F0502020204030204" pitchFamily="34" charset="0"/>
              <a:cs typeface="Calibri" panose="020F0502020204030204" pitchFamily="34" charset="0"/>
            </a:rPr>
            <a:t>Can be playful</a:t>
          </a:r>
        </a:p>
        <a:p>
          <a:pPr marL="228600" lvl="1" indent="-228600" algn="l" defTabSz="1066800">
            <a:lnSpc>
              <a:spcPct val="90000"/>
            </a:lnSpc>
            <a:spcBef>
              <a:spcPct val="0"/>
            </a:spcBef>
            <a:spcAft>
              <a:spcPct val="15000"/>
            </a:spcAft>
            <a:buChar char="•"/>
          </a:pPr>
          <a:endParaRPr lang="en-US" sz="2400" kern="1200" dirty="0">
            <a:solidFill>
              <a:schemeClr val="tx1"/>
            </a:solidFill>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kern="1200" dirty="0">
              <a:solidFill>
                <a:schemeClr val="tx1"/>
              </a:solidFill>
              <a:latin typeface="Calibri" panose="020F0502020204030204" pitchFamily="34" charset="0"/>
              <a:cs typeface="Calibri" panose="020F0502020204030204" pitchFamily="34" charset="0"/>
            </a:rPr>
            <a:t>Tolerant of child ways of being</a:t>
          </a:r>
        </a:p>
      </dsp:txBody>
      <dsp:txXfrm>
        <a:off x="2795947" y="2721722"/>
        <a:ext cx="2408579" cy="2573437"/>
      </dsp:txXfrm>
    </dsp:sp>
    <dsp:sp modelId="{5EF88EA5-EF2D-4449-833C-D3F90C6E17B3}">
      <dsp:nvSpPr>
        <dsp:cNvPr id="0" name=""/>
        <dsp:cNvSpPr/>
      </dsp:nvSpPr>
      <dsp:spPr>
        <a:xfrm>
          <a:off x="5590671" y="1366896"/>
          <a:ext cx="3010723" cy="1204289"/>
        </a:xfrm>
        <a:prstGeom prst="chevron">
          <a:avLst/>
        </a:prstGeom>
        <a:solidFill>
          <a:srgbClr val="772399"/>
        </a:solidFill>
        <a:ln w="12700" cap="flat" cmpd="sng" algn="ctr">
          <a:solidFill>
            <a:srgbClr val="4C48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FFFFFF"/>
              </a:solidFill>
              <a:latin typeface="Calibri" panose="020F0502020204030204" pitchFamily="34" charset="0"/>
              <a:cs typeface="Calibri" panose="020F0502020204030204" pitchFamily="34" charset="0"/>
            </a:rPr>
            <a:t>Information Exchange</a:t>
          </a:r>
        </a:p>
      </dsp:txBody>
      <dsp:txXfrm>
        <a:off x="6192816" y="1366896"/>
        <a:ext cx="1806434" cy="1204289"/>
      </dsp:txXfrm>
    </dsp:sp>
    <dsp:sp modelId="{17A686B3-5D64-DF46-9C89-21BA86115C65}">
      <dsp:nvSpPr>
        <dsp:cNvPr id="0" name=""/>
        <dsp:cNvSpPr/>
      </dsp:nvSpPr>
      <dsp:spPr>
        <a:xfrm>
          <a:off x="5590671" y="2721722"/>
          <a:ext cx="2408579" cy="257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latin typeface="Calibri" panose="020F0502020204030204" pitchFamily="34" charset="0"/>
              <a:cs typeface="Calibri" panose="020F0502020204030204" pitchFamily="34" charset="0"/>
            </a:rPr>
            <a:t>What is going well?</a:t>
          </a:r>
        </a:p>
        <a:p>
          <a:pPr marL="228600" lvl="1" indent="-228600" algn="l" defTabSz="1066800">
            <a:lnSpc>
              <a:spcPct val="90000"/>
            </a:lnSpc>
            <a:spcBef>
              <a:spcPct val="0"/>
            </a:spcBef>
            <a:spcAft>
              <a:spcPct val="15000"/>
            </a:spcAft>
            <a:buChar char="•"/>
          </a:pPr>
          <a:endParaRPr lang="en-US" sz="2400" kern="1200" dirty="0">
            <a:solidFill>
              <a:schemeClr val="tx1"/>
            </a:solidFill>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kern="1200" dirty="0">
              <a:solidFill>
                <a:schemeClr val="tx1"/>
              </a:solidFill>
              <a:latin typeface="Calibri" panose="020F0502020204030204" pitchFamily="34" charset="0"/>
              <a:cs typeface="Calibri" panose="020F0502020204030204" pitchFamily="34" charset="0"/>
            </a:rPr>
            <a:t>What are the worries?</a:t>
          </a:r>
        </a:p>
      </dsp:txBody>
      <dsp:txXfrm>
        <a:off x="5590671" y="2721722"/>
        <a:ext cx="2408579" cy="2573437"/>
      </dsp:txXfrm>
    </dsp:sp>
    <dsp:sp modelId="{DC8A6601-AD2E-D748-9DE7-F590249E6512}">
      <dsp:nvSpPr>
        <dsp:cNvPr id="0" name=""/>
        <dsp:cNvSpPr/>
      </dsp:nvSpPr>
      <dsp:spPr>
        <a:xfrm>
          <a:off x="8385395" y="1366896"/>
          <a:ext cx="3010723" cy="1204289"/>
        </a:xfrm>
        <a:prstGeom prst="chevron">
          <a:avLst/>
        </a:prstGeom>
        <a:solidFill>
          <a:srgbClr val="772399"/>
        </a:solidFill>
        <a:ln w="12700" cap="flat" cmpd="sng" algn="ctr">
          <a:solidFill>
            <a:srgbClr val="4C48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Calibri" panose="020F0502020204030204" pitchFamily="34" charset="0"/>
              <a:cs typeface="Calibri" panose="020F0502020204030204" pitchFamily="34" charset="0"/>
            </a:rPr>
            <a:t>Wrap Up</a:t>
          </a:r>
        </a:p>
      </dsp:txBody>
      <dsp:txXfrm>
        <a:off x="8987540" y="1366896"/>
        <a:ext cx="1806434" cy="1204289"/>
      </dsp:txXfrm>
    </dsp:sp>
    <dsp:sp modelId="{899BBEDE-22C2-0A48-B151-1A8D2AC12667}">
      <dsp:nvSpPr>
        <dsp:cNvPr id="0" name=""/>
        <dsp:cNvSpPr/>
      </dsp:nvSpPr>
      <dsp:spPr>
        <a:xfrm>
          <a:off x="8385395" y="2721722"/>
          <a:ext cx="2408579" cy="257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latin typeface="Calibri" panose="020F0502020204030204" pitchFamily="34" charset="0"/>
              <a:cs typeface="Calibri" panose="020F0502020204030204" pitchFamily="34" charset="0"/>
            </a:rPr>
            <a:t>What next steps will occur?</a:t>
          </a:r>
        </a:p>
      </dsp:txBody>
      <dsp:txXfrm>
        <a:off x="8385395" y="2721722"/>
        <a:ext cx="2408579" cy="257343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B81A2-D198-4B90-A817-C511CC275DDE}">
      <dsp:nvSpPr>
        <dsp:cNvPr id="0" name=""/>
        <dsp:cNvSpPr/>
      </dsp:nvSpPr>
      <dsp:spPr>
        <a:xfrm>
          <a:off x="4851" y="0"/>
          <a:ext cx="4666476" cy="51511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Calibri" panose="020F0502020204030204" pitchFamily="34" charset="0"/>
              <a:cs typeface="Calibri" panose="020F0502020204030204" pitchFamily="34" charset="0"/>
            </a:rPr>
            <a:t>Three Houses</a:t>
          </a:r>
        </a:p>
      </dsp:txBody>
      <dsp:txXfrm>
        <a:off x="4851" y="0"/>
        <a:ext cx="4666476" cy="1545336"/>
      </dsp:txXfrm>
    </dsp:sp>
    <dsp:sp modelId="{AC80CB87-4A8C-4752-997E-7FA5EEAA5073}">
      <dsp:nvSpPr>
        <dsp:cNvPr id="0" name=""/>
        <dsp:cNvSpPr/>
      </dsp:nvSpPr>
      <dsp:spPr>
        <a:xfrm>
          <a:off x="471498" y="1545336"/>
          <a:ext cx="3733180" cy="3348228"/>
        </a:xfrm>
        <a:prstGeom prst="roundRect">
          <a:avLst>
            <a:gd name="adj" fmla="val 10000"/>
          </a:avLst>
        </a:prstGeom>
        <a:solidFill>
          <a:srgbClr val="772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80010" rIns="106680" bIns="8001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Calibri" panose="020F0502020204030204" pitchFamily="34" charset="0"/>
              <a:cs typeface="Calibri" panose="020F0502020204030204" pitchFamily="34" charset="0"/>
            </a:rPr>
            <a:t>Engage child in Harm/Danger Statement and safety assessment</a:t>
          </a:r>
        </a:p>
      </dsp:txBody>
      <dsp:txXfrm>
        <a:off x="569564" y="1643402"/>
        <a:ext cx="3537048" cy="3152096"/>
      </dsp:txXfrm>
    </dsp:sp>
    <dsp:sp modelId="{1D60CAD9-F87A-7E46-97BB-900FF7001C07}">
      <dsp:nvSpPr>
        <dsp:cNvPr id="0" name=""/>
        <dsp:cNvSpPr/>
      </dsp:nvSpPr>
      <dsp:spPr>
        <a:xfrm>
          <a:off x="5021312" y="0"/>
          <a:ext cx="4666476" cy="51511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Calibri" panose="020F0502020204030204" pitchFamily="34" charset="0"/>
              <a:cs typeface="Calibri" panose="020F0502020204030204" pitchFamily="34" charset="0"/>
            </a:rPr>
            <a:t>Safety House</a:t>
          </a:r>
        </a:p>
      </dsp:txBody>
      <dsp:txXfrm>
        <a:off x="5021312" y="0"/>
        <a:ext cx="4666476" cy="1545336"/>
      </dsp:txXfrm>
    </dsp:sp>
    <dsp:sp modelId="{C2FC1E1D-7BAB-6A46-90E8-ADA9B5D812B5}">
      <dsp:nvSpPr>
        <dsp:cNvPr id="0" name=""/>
        <dsp:cNvSpPr/>
      </dsp:nvSpPr>
      <dsp:spPr>
        <a:xfrm>
          <a:off x="5487960" y="1545336"/>
          <a:ext cx="3733180" cy="3348228"/>
        </a:xfrm>
        <a:prstGeom prst="roundRect">
          <a:avLst>
            <a:gd name="adj" fmla="val 10000"/>
          </a:avLst>
        </a:prstGeom>
        <a:solidFill>
          <a:srgbClr val="772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80010" rIns="106680" bIns="8001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Calibri" panose="020F0502020204030204" pitchFamily="34" charset="0"/>
              <a:cs typeface="Calibri" panose="020F0502020204030204" pitchFamily="34" charset="0"/>
            </a:rPr>
            <a:t>Engage child in safety planning</a:t>
          </a:r>
        </a:p>
      </dsp:txBody>
      <dsp:txXfrm>
        <a:off x="5586026" y="1643402"/>
        <a:ext cx="3537048" cy="3152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06117-EEFE-4D21-ACAB-365E16120361}">
      <dsp:nvSpPr>
        <dsp:cNvPr id="0" name=""/>
        <dsp:cNvSpPr/>
      </dsp:nvSpPr>
      <dsp:spPr>
        <a:xfrm>
          <a:off x="241503" y="2544"/>
          <a:ext cx="3688853" cy="2213312"/>
        </a:xfrm>
        <a:prstGeom prst="rect">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What are we worried about?</a:t>
          </a:r>
        </a:p>
      </dsp:txBody>
      <dsp:txXfrm>
        <a:off x="241503" y="2544"/>
        <a:ext cx="3688853" cy="2213312"/>
      </dsp:txXfrm>
    </dsp:sp>
    <dsp:sp modelId="{04BA60D1-C7F0-4203-86D7-8D5EC19B4CC9}">
      <dsp:nvSpPr>
        <dsp:cNvPr id="0" name=""/>
        <dsp:cNvSpPr/>
      </dsp:nvSpPr>
      <dsp:spPr>
        <a:xfrm>
          <a:off x="4299242" y="2544"/>
          <a:ext cx="3688853" cy="2213312"/>
        </a:xfrm>
        <a:prstGeom prst="rect">
          <a:avLst/>
        </a:prstGeom>
        <a:solidFill>
          <a:srgbClr val="BC1E3E"/>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What is working well?</a:t>
          </a:r>
        </a:p>
      </dsp:txBody>
      <dsp:txXfrm>
        <a:off x="4299242" y="2544"/>
        <a:ext cx="3688853" cy="2213312"/>
      </dsp:txXfrm>
    </dsp:sp>
    <dsp:sp modelId="{D633A7DC-0EEC-4FB4-931A-ACA60178ED27}">
      <dsp:nvSpPr>
        <dsp:cNvPr id="0" name=""/>
        <dsp:cNvSpPr/>
      </dsp:nvSpPr>
      <dsp:spPr>
        <a:xfrm>
          <a:off x="2270373" y="2584742"/>
          <a:ext cx="3688853" cy="2213312"/>
        </a:xfrm>
        <a:prstGeom prst="rect">
          <a:avLst/>
        </a:prstGeom>
        <a:solidFill>
          <a:schemeClr val="tx2">
            <a:lumMod val="60000"/>
            <a:lumOff val="40000"/>
          </a:schemeClr>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ea typeface="Verdana" pitchFamily="34" charset="0"/>
              <a:cs typeface="Calibri" panose="020F0502020204030204" pitchFamily="34" charset="0"/>
            </a:rPr>
            <a:t>What needs to happen next?</a:t>
          </a:r>
        </a:p>
      </dsp:txBody>
      <dsp:txXfrm>
        <a:off x="2270373" y="2584742"/>
        <a:ext cx="3688853" cy="2213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3AE7-B563-4686-9988-503C5C2477E2}">
      <dsp:nvSpPr>
        <dsp:cNvPr id="0" name=""/>
        <dsp:cNvSpPr/>
      </dsp:nvSpPr>
      <dsp:spPr>
        <a:xfrm>
          <a:off x="742666" y="824592"/>
          <a:ext cx="7491222" cy="3871417"/>
        </a:xfrm>
        <a:prstGeom prst="rect">
          <a:avLst/>
        </a:prstGeom>
        <a:solidFill>
          <a:schemeClr val="dk2">
            <a:tint val="40000"/>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F673F79-1972-4711-8888-EDE21C4C5C5F}">
      <dsp:nvSpPr>
        <dsp:cNvPr id="0" name=""/>
        <dsp:cNvSpPr/>
      </dsp:nvSpPr>
      <dsp:spPr>
        <a:xfrm>
          <a:off x="998829" y="1266635"/>
          <a:ext cx="3478682" cy="331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mj-lt"/>
          </a:endParaRPr>
        </a:p>
        <a:p>
          <a:pPr marL="0" lvl="0" indent="0" algn="ctr" defTabSz="1244600">
            <a:lnSpc>
              <a:spcPct val="90000"/>
            </a:lnSpc>
            <a:spcBef>
              <a:spcPct val="0"/>
            </a:spcBef>
            <a:spcAft>
              <a:spcPct val="35000"/>
            </a:spcAft>
            <a:buNone/>
          </a:pPr>
          <a:r>
            <a:rPr lang="en-US" sz="3600" b="1" kern="1200" dirty="0">
              <a:latin typeface="+mj-lt"/>
            </a:rPr>
            <a:t>Safety</a:t>
          </a:r>
        </a:p>
        <a:p>
          <a:pPr marL="0" lvl="0" indent="0" algn="ctr" defTabSz="1244600">
            <a:lnSpc>
              <a:spcPct val="90000"/>
            </a:lnSpc>
            <a:spcBef>
              <a:spcPct val="0"/>
            </a:spcBef>
            <a:spcAft>
              <a:spcPct val="35000"/>
            </a:spcAft>
            <a:buNone/>
          </a:pPr>
          <a:r>
            <a:rPr lang="en-US" sz="3600" b="1" kern="1200" dirty="0">
              <a:latin typeface="+mj-lt"/>
            </a:rPr>
            <a:t>Strengths</a:t>
          </a:r>
        </a:p>
      </dsp:txBody>
      <dsp:txXfrm>
        <a:off x="998829" y="1266635"/>
        <a:ext cx="3478682" cy="3311950"/>
      </dsp:txXfrm>
    </dsp:sp>
    <dsp:sp modelId="{1772AB2A-E026-4EB5-A206-28F3AEFB7B66}">
      <dsp:nvSpPr>
        <dsp:cNvPr id="0" name=""/>
        <dsp:cNvSpPr/>
      </dsp:nvSpPr>
      <dsp:spPr>
        <a:xfrm>
          <a:off x="4555007" y="1266635"/>
          <a:ext cx="3478682" cy="331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1600200">
            <a:lnSpc>
              <a:spcPct val="90000"/>
            </a:lnSpc>
            <a:spcBef>
              <a:spcPct val="0"/>
            </a:spcBef>
            <a:spcAft>
              <a:spcPct val="35000"/>
            </a:spcAft>
            <a:buNone/>
          </a:pPr>
          <a:r>
            <a:rPr lang="en-US" sz="3600" b="1" kern="1200" dirty="0">
              <a:latin typeface="+mj-lt"/>
            </a:rPr>
            <a:t>Harm </a:t>
          </a:r>
        </a:p>
        <a:p>
          <a:pPr marL="0" lvl="0" indent="0" algn="ctr" defTabSz="1600200">
            <a:lnSpc>
              <a:spcPct val="90000"/>
            </a:lnSpc>
            <a:spcBef>
              <a:spcPct val="0"/>
            </a:spcBef>
            <a:spcAft>
              <a:spcPct val="35000"/>
            </a:spcAft>
            <a:buNone/>
          </a:pPr>
          <a:r>
            <a:rPr lang="en-US" sz="3600" b="1" kern="1200" dirty="0">
              <a:latin typeface="+mj-lt"/>
            </a:rPr>
            <a:t>Danger </a:t>
          </a:r>
        </a:p>
        <a:p>
          <a:pPr marL="0" lvl="0" indent="0" algn="ctr" defTabSz="1600200">
            <a:lnSpc>
              <a:spcPct val="90000"/>
            </a:lnSpc>
            <a:spcBef>
              <a:spcPct val="0"/>
            </a:spcBef>
            <a:spcAft>
              <a:spcPct val="35000"/>
            </a:spcAft>
            <a:buNone/>
          </a:pPr>
          <a:r>
            <a:rPr lang="en-US" sz="3600" b="1" kern="1200" dirty="0">
              <a:latin typeface="+mj-lt"/>
            </a:rPr>
            <a:t>Complicating Factors</a:t>
          </a:r>
        </a:p>
        <a:p>
          <a:pPr marL="0" lvl="0" indent="0" algn="ctr" defTabSz="1600200">
            <a:lnSpc>
              <a:spcPct val="90000"/>
            </a:lnSpc>
            <a:spcBef>
              <a:spcPct val="0"/>
            </a:spcBef>
            <a:spcAft>
              <a:spcPct val="35000"/>
            </a:spcAft>
            <a:buNone/>
          </a:pPr>
          <a:r>
            <a:rPr lang="en-US" sz="3600" b="1" kern="1200" dirty="0">
              <a:latin typeface="+mj-lt"/>
            </a:rPr>
            <a:t>Risk</a:t>
          </a:r>
        </a:p>
      </dsp:txBody>
      <dsp:txXfrm>
        <a:off x="4555007" y="1266635"/>
        <a:ext cx="3478682" cy="3311950"/>
      </dsp:txXfrm>
    </dsp:sp>
    <dsp:sp modelId="{EDA5107D-8B3D-4079-98AB-DCE256DCA247}">
      <dsp:nvSpPr>
        <dsp:cNvPr id="0" name=""/>
        <dsp:cNvSpPr/>
      </dsp:nvSpPr>
      <dsp:spPr>
        <a:xfrm>
          <a:off x="0" y="39113"/>
          <a:ext cx="1463802" cy="1463802"/>
        </a:xfrm>
        <a:prstGeom prst="plus">
          <a:avLst>
            <a:gd name="adj" fmla="val 3281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4AF722C-C80C-4F21-A698-BB79A9AC9B40}">
      <dsp:nvSpPr>
        <dsp:cNvPr id="0" name=""/>
        <dsp:cNvSpPr/>
      </dsp:nvSpPr>
      <dsp:spPr>
        <a:xfrm>
          <a:off x="7232904" y="565531"/>
          <a:ext cx="1377696" cy="47212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D30B47D-9037-4CCB-9EB3-4EAD76CD4D37}">
      <dsp:nvSpPr>
        <dsp:cNvPr id="0" name=""/>
        <dsp:cNvSpPr/>
      </dsp:nvSpPr>
      <dsp:spPr>
        <a:xfrm>
          <a:off x="4520565" y="1273717"/>
          <a:ext cx="861" cy="3163231"/>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860D7-F78F-E14C-A706-08FF017BE63B}">
      <dsp:nvSpPr>
        <dsp:cNvPr id="0" name=""/>
        <dsp:cNvSpPr/>
      </dsp:nvSpPr>
      <dsp:spPr>
        <a:xfrm>
          <a:off x="909962" y="0"/>
          <a:ext cx="8938260" cy="33859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D38B668-68E4-8A4D-A534-3E970EBC034D}">
      <dsp:nvSpPr>
        <dsp:cNvPr id="0" name=""/>
        <dsp:cNvSpPr/>
      </dsp:nvSpPr>
      <dsp:spPr>
        <a:xfrm>
          <a:off x="4086" y="1170083"/>
          <a:ext cx="3380101" cy="15601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855"/>
              </a:solidFill>
              <a:latin typeface="Calibri" panose="020F0502020204030204" pitchFamily="34" charset="0"/>
              <a:cs typeface="Calibri" panose="020F0502020204030204" pitchFamily="34" charset="0"/>
            </a:rPr>
            <a:t>Caregiver</a:t>
          </a:r>
        </a:p>
      </dsp:txBody>
      <dsp:txXfrm>
        <a:off x="80244" y="1246241"/>
        <a:ext cx="3227785" cy="1407795"/>
      </dsp:txXfrm>
    </dsp:sp>
    <dsp:sp modelId="{C1C46FE0-E60D-4FB7-B082-9110F96ACC18}">
      <dsp:nvSpPr>
        <dsp:cNvPr id="0" name=""/>
        <dsp:cNvSpPr/>
      </dsp:nvSpPr>
      <dsp:spPr>
        <a:xfrm>
          <a:off x="3567749" y="1170083"/>
          <a:ext cx="3380101" cy="15601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855"/>
              </a:solidFill>
              <a:latin typeface="Calibri" panose="020F0502020204030204" pitchFamily="34" charset="0"/>
              <a:cs typeface="Calibri" panose="020F0502020204030204" pitchFamily="34" charset="0"/>
            </a:rPr>
            <a:t>Behavior actions/inactions</a:t>
          </a:r>
        </a:p>
      </dsp:txBody>
      <dsp:txXfrm>
        <a:off x="3643907" y="1246241"/>
        <a:ext cx="3227785" cy="1407795"/>
      </dsp:txXfrm>
    </dsp:sp>
    <dsp:sp modelId="{B9DAA4CE-B8D0-0048-BF71-2850B3F17784}">
      <dsp:nvSpPr>
        <dsp:cNvPr id="0" name=""/>
        <dsp:cNvSpPr/>
      </dsp:nvSpPr>
      <dsp:spPr>
        <a:xfrm>
          <a:off x="7131411" y="1170083"/>
          <a:ext cx="3380101" cy="15601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855"/>
              </a:solidFill>
            </a:rPr>
            <a:t>Impact on the child</a:t>
          </a:r>
        </a:p>
      </dsp:txBody>
      <dsp:txXfrm>
        <a:off x="7207569" y="1246241"/>
        <a:ext cx="3227785" cy="1407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860D7-F78F-E14C-A706-08FF017BE63B}">
      <dsp:nvSpPr>
        <dsp:cNvPr id="0" name=""/>
        <dsp:cNvSpPr/>
      </dsp:nvSpPr>
      <dsp:spPr>
        <a:xfrm>
          <a:off x="909962" y="0"/>
          <a:ext cx="8938260" cy="33859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D38B668-68E4-8A4D-A534-3E970EBC034D}">
      <dsp:nvSpPr>
        <dsp:cNvPr id="0" name=""/>
        <dsp:cNvSpPr/>
      </dsp:nvSpPr>
      <dsp:spPr>
        <a:xfrm>
          <a:off x="4086" y="1170083"/>
          <a:ext cx="3380101" cy="15601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855"/>
              </a:solidFill>
              <a:latin typeface="Calibri" panose="020F0502020204030204" pitchFamily="34" charset="0"/>
              <a:cs typeface="Calibri" panose="020F0502020204030204" pitchFamily="34" charset="0"/>
            </a:rPr>
            <a:t>Caregiver</a:t>
          </a:r>
        </a:p>
      </dsp:txBody>
      <dsp:txXfrm>
        <a:off x="80244" y="1246241"/>
        <a:ext cx="3227785" cy="1407795"/>
      </dsp:txXfrm>
    </dsp:sp>
    <dsp:sp modelId="{C1C46FE0-E60D-4FB7-B082-9110F96ACC18}">
      <dsp:nvSpPr>
        <dsp:cNvPr id="0" name=""/>
        <dsp:cNvSpPr/>
      </dsp:nvSpPr>
      <dsp:spPr>
        <a:xfrm>
          <a:off x="3567749" y="1170083"/>
          <a:ext cx="3380101" cy="15601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855"/>
              </a:solidFill>
              <a:latin typeface="Calibri" panose="020F0502020204030204" pitchFamily="34" charset="0"/>
              <a:cs typeface="Calibri" panose="020F0502020204030204" pitchFamily="34" charset="0"/>
            </a:rPr>
            <a:t>Behavior actions/inactions</a:t>
          </a:r>
        </a:p>
      </dsp:txBody>
      <dsp:txXfrm>
        <a:off x="3643907" y="1246241"/>
        <a:ext cx="3227785" cy="1407795"/>
      </dsp:txXfrm>
    </dsp:sp>
    <dsp:sp modelId="{B9DAA4CE-B8D0-0048-BF71-2850B3F17784}">
      <dsp:nvSpPr>
        <dsp:cNvPr id="0" name=""/>
        <dsp:cNvSpPr/>
      </dsp:nvSpPr>
      <dsp:spPr>
        <a:xfrm>
          <a:off x="7131411" y="1170083"/>
          <a:ext cx="3380101" cy="15601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855"/>
              </a:solidFill>
            </a:rPr>
            <a:t>Impact on the child</a:t>
          </a:r>
        </a:p>
      </dsp:txBody>
      <dsp:txXfrm>
        <a:off x="7207569" y="1246241"/>
        <a:ext cx="3227785" cy="14077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3C8AE-C95A-47ED-A247-9F4A1A905023}">
      <dsp:nvSpPr>
        <dsp:cNvPr id="0" name=""/>
        <dsp:cNvSpPr/>
      </dsp:nvSpPr>
      <dsp:spPr>
        <a:xfrm>
          <a:off x="813215" y="0"/>
          <a:ext cx="4689015" cy="4689015"/>
        </a:xfrm>
        <a:prstGeom prst="triangle">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868A5-FDE3-874F-B306-EFC8E4FF5269}">
      <dsp:nvSpPr>
        <dsp:cNvPr id="0" name=""/>
        <dsp:cNvSpPr/>
      </dsp:nvSpPr>
      <dsp:spPr>
        <a:xfrm>
          <a:off x="3385139" y="469359"/>
          <a:ext cx="3047859" cy="6667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dirty="0"/>
            <a:t>Mapping/SDM</a:t>
          </a:r>
          <a:r>
            <a:rPr lang="en-US" sz="1600" kern="1200" baseline="30000" dirty="0"/>
            <a:t>®</a:t>
          </a:r>
          <a:r>
            <a:rPr lang="en-US" sz="1600" kern="1200" dirty="0"/>
            <a:t> Decision Support/CANS</a:t>
          </a:r>
        </a:p>
      </dsp:txBody>
      <dsp:txXfrm>
        <a:off x="3417686" y="501906"/>
        <a:ext cx="2982765" cy="601625"/>
      </dsp:txXfrm>
    </dsp:sp>
    <dsp:sp modelId="{0A06DC51-B79E-8E47-A863-3CB311E6A2F6}">
      <dsp:nvSpPr>
        <dsp:cNvPr id="0" name=""/>
        <dsp:cNvSpPr/>
      </dsp:nvSpPr>
      <dsp:spPr>
        <a:xfrm>
          <a:off x="3385139" y="1219418"/>
          <a:ext cx="3047859" cy="6667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Developing a Safety Network</a:t>
          </a:r>
        </a:p>
      </dsp:txBody>
      <dsp:txXfrm>
        <a:off x="3417686" y="1251965"/>
        <a:ext cx="2982765" cy="601625"/>
      </dsp:txXfrm>
    </dsp:sp>
    <dsp:sp modelId="{B5117A52-1CB0-4E31-A53A-18E9DBF40E3A}">
      <dsp:nvSpPr>
        <dsp:cNvPr id="0" name=""/>
        <dsp:cNvSpPr/>
      </dsp:nvSpPr>
      <dsp:spPr>
        <a:xfrm>
          <a:off x="3422415" y="2703035"/>
          <a:ext cx="3047859" cy="666719"/>
        </a:xfrm>
        <a:prstGeom prst="round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dirty="0"/>
            <a:t>Safety Goals</a:t>
          </a:r>
        </a:p>
      </dsp:txBody>
      <dsp:txXfrm>
        <a:off x="3454962" y="2735582"/>
        <a:ext cx="2982765" cy="601625"/>
      </dsp:txXfrm>
    </dsp:sp>
    <dsp:sp modelId="{FB93A8E1-93E6-8B43-A8E9-6C9C7A5D6A43}">
      <dsp:nvSpPr>
        <dsp:cNvPr id="0" name=""/>
        <dsp:cNvSpPr/>
      </dsp:nvSpPr>
      <dsp:spPr>
        <a:xfrm>
          <a:off x="3422415" y="1950314"/>
          <a:ext cx="3047859" cy="6667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Harm and Danger Statements</a:t>
          </a:r>
        </a:p>
      </dsp:txBody>
      <dsp:txXfrm>
        <a:off x="3454962" y="1982861"/>
        <a:ext cx="2982765" cy="601625"/>
      </dsp:txXfrm>
    </dsp:sp>
    <dsp:sp modelId="{0A869404-4F47-40F6-90E9-BAAFD3335C2B}">
      <dsp:nvSpPr>
        <dsp:cNvPr id="0" name=""/>
        <dsp:cNvSpPr/>
      </dsp:nvSpPr>
      <dsp:spPr>
        <a:xfrm>
          <a:off x="3385139" y="3469596"/>
          <a:ext cx="3047859" cy="6667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dirty="0"/>
            <a:t>Collaborative Safety Plans/</a:t>
          </a:r>
        </a:p>
        <a:p>
          <a:pPr marL="0" lvl="0" indent="0" algn="ctr" defTabSz="711200">
            <a:lnSpc>
              <a:spcPct val="100000"/>
            </a:lnSpc>
            <a:spcBef>
              <a:spcPct val="0"/>
            </a:spcBef>
            <a:spcAft>
              <a:spcPts val="0"/>
            </a:spcAft>
            <a:buNone/>
          </a:pPr>
          <a:r>
            <a:rPr lang="en-US" sz="1600" kern="1200" dirty="0"/>
            <a:t>Case Plans</a:t>
          </a:r>
        </a:p>
      </dsp:txBody>
      <dsp:txXfrm>
        <a:off x="3417686" y="3502143"/>
        <a:ext cx="2982765" cy="6016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A050B-66EB-CF47-8420-02D0FADEAD4B}">
      <dsp:nvSpPr>
        <dsp:cNvPr id="0" name=""/>
        <dsp:cNvSpPr/>
      </dsp:nvSpPr>
      <dsp:spPr>
        <a:xfrm>
          <a:off x="0" y="448951"/>
          <a:ext cx="2452687" cy="1471612"/>
        </a:xfrm>
        <a:prstGeom prst="rect">
          <a:avLst/>
        </a:prstGeom>
        <a:solidFill>
          <a:schemeClr val="tx2">
            <a:lumMod val="75000"/>
            <a:lumOff val="25000"/>
          </a:schemeClr>
        </a:solidFill>
        <a:ln>
          <a:solidFill>
            <a:schemeClr val="tx2">
              <a:lumMod val="75000"/>
              <a:lumOff val="2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ea typeface="Verdana" pitchFamily="34" charset="0"/>
              <a:cs typeface="Calibri" panose="020F0502020204030204" pitchFamily="34" charset="0"/>
            </a:rPr>
            <a:t>Exception Questions</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ea typeface="Verdana" pitchFamily="34" charset="0"/>
              <a:cs typeface="Calibri" panose="020F0502020204030204" pitchFamily="34" charset="0"/>
            </a:rPr>
            <a:t>Past history of protection</a:t>
          </a:r>
        </a:p>
      </dsp:txBody>
      <dsp:txXfrm>
        <a:off x="0" y="448951"/>
        <a:ext cx="2452687" cy="1471612"/>
      </dsp:txXfrm>
    </dsp:sp>
    <dsp:sp modelId="{9C078F23-443A-B646-9E5D-E4F86529170F}">
      <dsp:nvSpPr>
        <dsp:cNvPr id="0" name=""/>
        <dsp:cNvSpPr/>
      </dsp:nvSpPr>
      <dsp:spPr>
        <a:xfrm>
          <a:off x="2733544" y="448951"/>
          <a:ext cx="2452687" cy="1471612"/>
        </a:xfrm>
        <a:prstGeom prst="rect">
          <a:avLst/>
        </a:prstGeom>
        <a:solidFill>
          <a:schemeClr val="tx2">
            <a:lumMod val="75000"/>
            <a:lumOff val="25000"/>
          </a:schemeClr>
        </a:solidFill>
        <a:ln>
          <a:solidFill>
            <a:schemeClr val="tx2">
              <a:lumMod val="75000"/>
              <a:lumOff val="2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ea typeface="Verdana" pitchFamily="34" charset="0"/>
              <a:cs typeface="Calibri" panose="020F0502020204030204" pitchFamily="34" charset="0"/>
            </a:rPr>
            <a:t>Scaling </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ea typeface="Verdana" pitchFamily="34" charset="0"/>
              <a:cs typeface="Calibri" panose="020F0502020204030204" pitchFamily="34" charset="0"/>
            </a:rPr>
            <a:t>Danger/safety</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ea typeface="Verdana" pitchFamily="34" charset="0"/>
              <a:cs typeface="Calibri" panose="020F0502020204030204" pitchFamily="34" charset="0"/>
            </a:rPr>
            <a:t>Progress</a:t>
          </a:r>
        </a:p>
      </dsp:txBody>
      <dsp:txXfrm>
        <a:off x="2733544" y="448951"/>
        <a:ext cx="2452687" cy="1471612"/>
      </dsp:txXfrm>
    </dsp:sp>
    <dsp:sp modelId="{A082E232-6A48-5246-89B1-524EBEC8872C}">
      <dsp:nvSpPr>
        <dsp:cNvPr id="0" name=""/>
        <dsp:cNvSpPr/>
      </dsp:nvSpPr>
      <dsp:spPr>
        <a:xfrm>
          <a:off x="5395912" y="448407"/>
          <a:ext cx="2452687" cy="1471612"/>
        </a:xfrm>
        <a:prstGeom prst="rect">
          <a:avLst/>
        </a:prstGeom>
        <a:solidFill>
          <a:schemeClr val="tx2">
            <a:lumMod val="75000"/>
            <a:lumOff val="25000"/>
          </a:schemeClr>
        </a:solidFill>
        <a:ln>
          <a:solidFill>
            <a:schemeClr val="tx2">
              <a:lumMod val="75000"/>
              <a:lumOff val="2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ea typeface="Verdana" pitchFamily="34" charset="0"/>
              <a:cs typeface="Calibri" panose="020F0502020204030204" pitchFamily="34" charset="0"/>
            </a:rPr>
            <a:t>Position Questions</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ea typeface="Verdana" pitchFamily="34" charset="0"/>
              <a:cs typeface="Calibri" panose="020F0502020204030204" pitchFamily="34" charset="0"/>
            </a:rPr>
            <a:t>Seeing through other people's eyes</a:t>
          </a:r>
        </a:p>
      </dsp:txBody>
      <dsp:txXfrm>
        <a:off x="5395912" y="448407"/>
        <a:ext cx="2452687" cy="1471612"/>
      </dsp:txXfrm>
    </dsp:sp>
    <dsp:sp modelId="{62806563-D674-3540-9494-2C40B7CA2683}">
      <dsp:nvSpPr>
        <dsp:cNvPr id="0" name=""/>
        <dsp:cNvSpPr/>
      </dsp:nvSpPr>
      <dsp:spPr>
        <a:xfrm>
          <a:off x="1295411" y="2074740"/>
          <a:ext cx="2452687" cy="1471612"/>
        </a:xfrm>
        <a:prstGeom prst="rect">
          <a:avLst/>
        </a:prstGeom>
        <a:solidFill>
          <a:schemeClr val="tx2">
            <a:lumMod val="75000"/>
            <a:lumOff val="25000"/>
          </a:schemeClr>
        </a:solidFill>
        <a:ln>
          <a:solidFill>
            <a:schemeClr val="tx2">
              <a:lumMod val="75000"/>
              <a:lumOff val="2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ea typeface="Verdana" pitchFamily="34" charset="0"/>
              <a:cs typeface="Calibri" panose="020F0502020204030204" pitchFamily="34" charset="0"/>
            </a:rPr>
            <a:t>Coping</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ea typeface="Verdana" pitchFamily="34" charset="0"/>
              <a:cs typeface="Calibri" panose="020F0502020204030204" pitchFamily="34" charset="0"/>
            </a:rPr>
            <a:t>Skill at finding solutions to difficulty</a:t>
          </a:r>
        </a:p>
      </dsp:txBody>
      <dsp:txXfrm>
        <a:off x="1295411" y="2074740"/>
        <a:ext cx="2452687" cy="1471612"/>
      </dsp:txXfrm>
    </dsp:sp>
    <dsp:sp modelId="{32F6593E-97AC-E94A-A325-631A3C5EE2B5}">
      <dsp:nvSpPr>
        <dsp:cNvPr id="0" name=""/>
        <dsp:cNvSpPr/>
      </dsp:nvSpPr>
      <dsp:spPr>
        <a:xfrm>
          <a:off x="4114800" y="2100566"/>
          <a:ext cx="2452687" cy="1471612"/>
        </a:xfrm>
        <a:prstGeom prst="rect">
          <a:avLst/>
        </a:prstGeom>
        <a:solidFill>
          <a:schemeClr val="tx2">
            <a:lumMod val="75000"/>
            <a:lumOff val="25000"/>
          </a:schemeClr>
        </a:solidFill>
        <a:ln>
          <a:solidFill>
            <a:schemeClr val="tx2">
              <a:lumMod val="75000"/>
              <a:lumOff val="2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ea typeface="Verdana" pitchFamily="34" charset="0"/>
              <a:cs typeface="Calibri" panose="020F0502020204030204" pitchFamily="34" charset="0"/>
            </a:rPr>
            <a:t>Preferred Future</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ea typeface="Verdana" pitchFamily="34" charset="0"/>
              <a:cs typeface="Calibri" panose="020F0502020204030204" pitchFamily="34" charset="0"/>
            </a:rPr>
            <a:t>Future goals</a:t>
          </a:r>
        </a:p>
      </dsp:txBody>
      <dsp:txXfrm>
        <a:off x="4114800" y="2100566"/>
        <a:ext cx="2452687" cy="1471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FC65F-F0B0-4448-A3A6-50929C69E605}">
      <dsp:nvSpPr>
        <dsp:cNvPr id="0" name=""/>
        <dsp:cNvSpPr/>
      </dsp:nvSpPr>
      <dsp:spPr>
        <a:xfrm>
          <a:off x="0" y="942912"/>
          <a:ext cx="5859463" cy="1304924"/>
        </a:xfrm>
        <a:prstGeom prst="notchedRightArrow">
          <a:avLst/>
        </a:prstGeom>
        <a:solidFill>
          <a:schemeClr val="accent1">
            <a:tint val="40000"/>
            <a:hueOff val="0"/>
            <a:satOff val="0"/>
            <a:lumOff val="0"/>
            <a:alphaOff val="0"/>
          </a:schemeClr>
        </a:solidFill>
        <a:ln>
          <a:solidFill>
            <a:schemeClr val="bg1">
              <a:lumMod val="50000"/>
            </a:schemeClr>
          </a:solidFill>
        </a:ln>
        <a:effectLst/>
      </dsp:spPr>
      <dsp:style>
        <a:lnRef idx="0">
          <a:scrgbClr r="0" g="0" b="0"/>
        </a:lnRef>
        <a:fillRef idx="1">
          <a:scrgbClr r="0" g="0" b="0"/>
        </a:fillRef>
        <a:effectRef idx="0">
          <a:scrgbClr r="0" g="0" b="0"/>
        </a:effectRef>
        <a:fontRef idx="minor"/>
      </dsp:style>
    </dsp:sp>
    <dsp:sp modelId="{BE4C7FE2-646C-45B7-A65E-9DE8A6CBD6CA}">
      <dsp:nvSpPr>
        <dsp:cNvPr id="0" name=""/>
        <dsp:cNvSpPr/>
      </dsp:nvSpPr>
      <dsp:spPr>
        <a:xfrm>
          <a:off x="2639" y="0"/>
          <a:ext cx="1269454" cy="130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solidFill>
                <a:srgbClr val="4C4845"/>
              </a:solidFill>
              <a:latin typeface="Calibri" panose="020F0502020204030204" pitchFamily="34" charset="0"/>
              <a:ea typeface="Verdana" pitchFamily="34" charset="0"/>
              <a:cs typeface="Calibri" panose="020F0502020204030204" pitchFamily="34" charset="0"/>
            </a:rPr>
            <a:t>1</a:t>
          </a:r>
        </a:p>
      </dsp:txBody>
      <dsp:txXfrm>
        <a:off x="2639" y="0"/>
        <a:ext cx="1269454" cy="1304924"/>
      </dsp:txXfrm>
    </dsp:sp>
    <dsp:sp modelId="{3FFC4294-011C-48C3-9BFB-6C05D15F4F7C}">
      <dsp:nvSpPr>
        <dsp:cNvPr id="0" name=""/>
        <dsp:cNvSpPr/>
      </dsp:nvSpPr>
      <dsp:spPr>
        <a:xfrm>
          <a:off x="474251" y="1468040"/>
          <a:ext cx="326231" cy="326231"/>
        </a:xfrm>
        <a:prstGeom prst="ellipse">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246DFF-9636-49B4-BBD1-659CCA8162D2}">
      <dsp:nvSpPr>
        <dsp:cNvPr id="0" name=""/>
        <dsp:cNvSpPr/>
      </dsp:nvSpPr>
      <dsp:spPr>
        <a:xfrm>
          <a:off x="3906314" y="1957387"/>
          <a:ext cx="1269454" cy="130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solidFill>
                <a:srgbClr val="4C4845"/>
              </a:solidFill>
              <a:latin typeface="Calibri" panose="020F0502020204030204" pitchFamily="34" charset="0"/>
              <a:ea typeface="Verdana" pitchFamily="34" charset="0"/>
              <a:cs typeface="Calibri" panose="020F0502020204030204" pitchFamily="34" charset="0"/>
            </a:rPr>
            <a:t>Most</a:t>
          </a:r>
        </a:p>
      </dsp:txBody>
      <dsp:txXfrm>
        <a:off x="3906314" y="1957387"/>
        <a:ext cx="1269454" cy="1304924"/>
      </dsp:txXfrm>
    </dsp:sp>
    <dsp:sp modelId="{2451A8E1-169D-4FB7-AD4E-7A78D51451EB}">
      <dsp:nvSpPr>
        <dsp:cNvPr id="0" name=""/>
        <dsp:cNvSpPr/>
      </dsp:nvSpPr>
      <dsp:spPr>
        <a:xfrm>
          <a:off x="1807178" y="1468040"/>
          <a:ext cx="326231" cy="326231"/>
        </a:xfrm>
        <a:prstGeom prst="ellipse">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DA5CE-2E73-40B6-A845-E5DA03C875BB}">
      <dsp:nvSpPr>
        <dsp:cNvPr id="0" name=""/>
        <dsp:cNvSpPr/>
      </dsp:nvSpPr>
      <dsp:spPr>
        <a:xfrm>
          <a:off x="3797801" y="0"/>
          <a:ext cx="1269454" cy="130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solidFill>
                <a:srgbClr val="4C4845"/>
              </a:solidFill>
              <a:latin typeface="Calibri" panose="020F0502020204030204" pitchFamily="34" charset="0"/>
              <a:ea typeface="Verdana" pitchFamily="34" charset="0"/>
              <a:cs typeface="Calibri" panose="020F0502020204030204" pitchFamily="34" charset="0"/>
            </a:rPr>
            <a:t>10</a:t>
          </a:r>
        </a:p>
      </dsp:txBody>
      <dsp:txXfrm>
        <a:off x="3797801" y="0"/>
        <a:ext cx="1269454" cy="1304924"/>
      </dsp:txXfrm>
    </dsp:sp>
    <dsp:sp modelId="{6900A40C-638B-4C71-8B4F-ACE9FA24DEAF}">
      <dsp:nvSpPr>
        <dsp:cNvPr id="0" name=""/>
        <dsp:cNvSpPr/>
      </dsp:nvSpPr>
      <dsp:spPr>
        <a:xfrm>
          <a:off x="3140106" y="1468040"/>
          <a:ext cx="326231" cy="326231"/>
        </a:xfrm>
        <a:prstGeom prst="ellipse">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0D7EEF-D64A-4953-A028-E206E5D95531}">
      <dsp:nvSpPr>
        <dsp:cNvPr id="0" name=""/>
        <dsp:cNvSpPr/>
      </dsp:nvSpPr>
      <dsp:spPr>
        <a:xfrm>
          <a:off x="54255" y="1957387"/>
          <a:ext cx="1269454" cy="130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solidFill>
                <a:srgbClr val="4C4845"/>
              </a:solidFill>
              <a:latin typeface="Calibri" panose="020F0502020204030204" pitchFamily="34" charset="0"/>
              <a:ea typeface="Verdana" pitchFamily="34" charset="0"/>
              <a:cs typeface="Calibri" panose="020F0502020204030204" pitchFamily="34" charset="0"/>
            </a:rPr>
            <a:t>Least</a:t>
          </a:r>
        </a:p>
      </dsp:txBody>
      <dsp:txXfrm>
        <a:off x="54255" y="1957387"/>
        <a:ext cx="1269454" cy="1304924"/>
      </dsp:txXfrm>
    </dsp:sp>
    <dsp:sp modelId="{6181E663-E352-4BEA-B4DA-B0F9931285B9}">
      <dsp:nvSpPr>
        <dsp:cNvPr id="0" name=""/>
        <dsp:cNvSpPr/>
      </dsp:nvSpPr>
      <dsp:spPr>
        <a:xfrm>
          <a:off x="4473034" y="1468040"/>
          <a:ext cx="326231" cy="326231"/>
        </a:xfrm>
        <a:prstGeom prst="ellipse">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2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default#2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13F7AB8E-8936-46EF-9B10-AFBB8121BDBF}" type="datetimeFigureOut">
              <a:rPr lang="en-US" smtClean="0">
                <a:latin typeface="Calibri" panose="020F0502020204030204" pitchFamily="34" charset="0"/>
              </a:rPr>
              <a:t>2/3/2021</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E873378-5F75-4739-BE9D-977099AA6561}"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937609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atin typeface="Calibri" panose="020F0502020204030204" pitchFamily="34" charset="0"/>
              </a:defRPr>
            </a:lvl1pPr>
          </a:lstStyle>
          <a:p>
            <a:fld id="{E00BB4B2-063C-4C5B-9172-E81B91B8F709}" type="datetimeFigureOut">
              <a:rPr lang="en-US" smtClean="0"/>
              <a:pPr/>
              <a:t>2/3/2021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Calibri" panose="020F0502020204030204" pitchFamily="34" charset="0"/>
              </a:defRPr>
            </a:lvl1pPr>
          </a:lstStyle>
          <a:p>
            <a:fld id="{CF5326AC-9001-496F-9D00-2609682245F8}" type="slidenum">
              <a:rPr lang="en-US" smtClean="0"/>
              <a:pPr/>
              <a:t>‹#›</a:t>
            </a:fld>
            <a:endParaRPr lang="en-US" dirty="0"/>
          </a:p>
        </p:txBody>
      </p:sp>
    </p:spTree>
    <p:extLst>
      <p:ext uri="{BB962C8B-B14F-4D97-AF65-F5344CB8AC3E}">
        <p14:creationId xmlns:p14="http://schemas.microsoft.com/office/powerpoint/2010/main" val="178240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umanservices.ucdavis.edu/northern-academy"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bit.ly/SafetyOrganizedPractice" TargetMode="External"/><Relationship Id="rId4" Type="http://schemas.openxmlformats.org/officeDocument/2006/relationships/hyperlink" Target="https://www.oercommons.org/authoring/11911-sop-foundational-institute/view"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panose="020F0502020204030204" pitchFamily="34" charset="0"/>
                <a:ea typeface="+mn-ea"/>
                <a:cs typeface="+mn-cs"/>
              </a:rPr>
              <a:t>Introductions (Time: 10-15 minutes)</a:t>
            </a:r>
          </a:p>
          <a:p>
            <a:pPr lvl="0"/>
            <a:r>
              <a:rPr lang="en-US" sz="1200" kern="1200" dirty="0">
                <a:solidFill>
                  <a:schemeClr val="tx1"/>
                </a:solidFill>
                <a:effectLst/>
                <a:latin typeface="Calibri" panose="020F0502020204030204" pitchFamily="34" charset="0"/>
                <a:ea typeface="+mn-ea"/>
                <a:cs typeface="+mn-cs"/>
              </a:rPr>
              <a:t>Introduce yourselves as trainers and go over logistics (lunch, breaks, bathrooms, attendance sheets, walk-in forms for those not listed on attendance sheet, etc.)  </a:t>
            </a:r>
          </a:p>
          <a:p>
            <a:pPr lvl="0"/>
            <a:r>
              <a:rPr lang="en-US" sz="1200" kern="1200" dirty="0">
                <a:solidFill>
                  <a:schemeClr val="tx1"/>
                </a:solidFill>
                <a:effectLst/>
                <a:latin typeface="Calibri" panose="020F0502020204030204" pitchFamily="34" charset="0"/>
                <a:ea typeface="+mn-ea"/>
                <a:cs typeface="+mn-cs"/>
              </a:rPr>
              <a:t>Share your experience and why you are excited about SOP</a:t>
            </a:r>
          </a:p>
          <a:p>
            <a:pPr lvl="0"/>
            <a:r>
              <a:rPr lang="en-US" sz="1200" kern="1200" dirty="0">
                <a:solidFill>
                  <a:schemeClr val="tx1"/>
                </a:solidFill>
                <a:effectLst/>
                <a:latin typeface="Calibri" panose="020F0502020204030204" pitchFamily="34" charset="0"/>
                <a:ea typeface="+mn-ea"/>
                <a:cs typeface="+mn-cs"/>
              </a:rPr>
              <a:t>Sample intro: Welcome to the Safety Organized Practice (SOP) 2-day Foundational Institute hosted by Northern Academy. This training was originally presented as a 3-day training and was revised in January, 2016 and changed to a 2-day training. The most recent revision was completed in January, 2020. The original version was developed in partnership between Children’s Research Center (CRC/developers of Structured Decision Making), California Department of Social Services (CDSS), and the California Regional Training Academies (RTAs).</a:t>
            </a:r>
          </a:p>
        </p:txBody>
      </p:sp>
      <p:sp>
        <p:nvSpPr>
          <p:cNvPr id="4" name="Slide Number Placeholder 3"/>
          <p:cNvSpPr>
            <a:spLocks noGrp="1"/>
          </p:cNvSpPr>
          <p:nvPr>
            <p:ph type="sldNum" sz="quarter" idx="5"/>
          </p:nvPr>
        </p:nvSpPr>
        <p:spPr/>
        <p:txBody>
          <a:bodyPr/>
          <a:lstStyle/>
          <a:p>
            <a:fld id="{CF5326AC-9001-496F-9D00-2609682245F8}" type="slidenum">
              <a:rPr lang="en-US" smtClean="0"/>
              <a:pPr/>
              <a:t>1</a:t>
            </a:fld>
            <a:endParaRPr lang="en-US" dirty="0"/>
          </a:p>
        </p:txBody>
      </p:sp>
    </p:spTree>
    <p:extLst>
      <p:ext uri="{BB962C8B-B14F-4D97-AF65-F5344CB8AC3E}">
        <p14:creationId xmlns:p14="http://schemas.microsoft.com/office/powerpoint/2010/main" val="597367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266">
              <a:defRPr/>
            </a:pPr>
            <a:r>
              <a:rPr lang="en-US" dirty="0"/>
              <a:t>Here are just some examples of SOP tools/strategies that support ICPM. </a:t>
            </a:r>
          </a:p>
          <a:p>
            <a:pPr defTabSz="914266">
              <a:defRPr/>
            </a:pPr>
            <a:endParaRPr lang="en-US" baseline="0" dirty="0"/>
          </a:p>
          <a:p>
            <a:pPr defTabSz="914266">
              <a:defRPr/>
            </a:pPr>
            <a:r>
              <a:rPr lang="en-US" baseline="0" dirty="0"/>
              <a:t>For example, this includes things such as solution-focused questions for engagement, assessment and planning; the Three Houses/Safety House to engage the voices of children and youth; facilitated meeting dialogue structure as an engagement strategy for CFT meetings; Safety Circles/Circles of Support to build the network/child and family team; etc.</a:t>
            </a:r>
            <a:endParaRPr lang="en-US" dirty="0"/>
          </a:p>
          <a:p>
            <a:pPr defTabSz="914266">
              <a:defRPr/>
            </a:pPr>
            <a:endParaRPr lang="en-US" dirty="0"/>
          </a:p>
          <a:p>
            <a:endParaRPr lang="en-US" b="0" baseline="0" dirty="0"/>
          </a:p>
          <a:p>
            <a:pPr defTabSz="947738" eaLnBrk="1" hangingPunct="1">
              <a:spcBef>
                <a:spcPct val="0"/>
              </a:spcBef>
            </a:pPr>
            <a:endParaRPr lang="en-US" altLang="en-US" dirty="0"/>
          </a:p>
        </p:txBody>
      </p:sp>
      <p:sp>
        <p:nvSpPr>
          <p:cNvPr id="624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8FDECB30-422C-42CB-9689-4440EA481DE3}" type="slidenum">
              <a:rPr lang="en-US" altLang="en-US" smtClean="0">
                <a:solidFill>
                  <a:srgbClr val="000000"/>
                </a:solidFill>
                <a:latin typeface="Calibri" panose="020F0502020204030204" pitchFamily="34" charset="0"/>
              </a:rPr>
              <a:pPr fontAlgn="base">
                <a:spcBef>
                  <a:spcPct val="0"/>
                </a:spcBef>
                <a:spcAft>
                  <a:spcPct val="0"/>
                </a:spcAft>
              </a:pPr>
              <a:t>10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0846949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mn-cs"/>
              </a:rPr>
              <a:t>Note: The Safety House Quick Guide is in your class participant guide.</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We are now going to look at another technique—a wonderful way of surfacing children’s views of what kinds of safety plans they would need to really feel safe. </a:t>
            </a:r>
          </a:p>
          <a:p>
            <a:r>
              <a:rPr lang="en-US" sz="1200" kern="1200" dirty="0">
                <a:solidFill>
                  <a:schemeClr val="tx1"/>
                </a:solidFill>
                <a:effectLst/>
                <a:ea typeface="+mn-ea"/>
                <a:cs typeface="+mn-cs"/>
              </a:rPr>
              <a:t>Again, you may want to pay attention to the way this really allows children’s voices to be connected to all parts of our work. </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The Safety House was developed by Sonja Parker, a child protection social worker and now trainer and consultant from Perth, Australia.</a:t>
            </a:r>
          </a:p>
          <a:p>
            <a:r>
              <a:rPr lang="en-US" sz="1200" kern="1200" dirty="0">
                <a:solidFill>
                  <a:schemeClr val="tx1"/>
                </a:solidFill>
                <a:effectLst/>
                <a:ea typeface="+mn-ea"/>
                <a:cs typeface="+mn-cs"/>
              </a:rPr>
              <a:t>This is the Safety House. It is also pretty simple in its form. It has ﬁve sections. </a:t>
            </a:r>
          </a:p>
          <a:p>
            <a:r>
              <a:rPr lang="en-US" sz="1200" kern="1200" dirty="0">
                <a:solidFill>
                  <a:schemeClr val="tx1"/>
                </a:solidFill>
                <a:effectLst/>
                <a:ea typeface="+mn-ea"/>
                <a:cs typeface="+mn-cs"/>
              </a:rPr>
              <a:t>Also remind people there is additional information and prompt sheets in the handout packet. </a:t>
            </a:r>
          </a:p>
          <a:p>
            <a:endParaRPr lang="en-US" altLang="en-US" dirty="0">
              <a:cs typeface="Calibri" panose="020F0502020204030204" pitchFamily="34" charset="0"/>
            </a:endParaRPr>
          </a:p>
        </p:txBody>
      </p:sp>
      <p:sp>
        <p:nvSpPr>
          <p:cNvPr id="84996"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dirty="0">
                <a:latin typeface="Calibri" panose="020F0502020204030204" pitchFamily="34" charset="0"/>
              </a:rPr>
              <a:t>SOP Intro Day 3</a:t>
            </a:r>
          </a:p>
        </p:txBody>
      </p:sp>
      <p:sp>
        <p:nvSpPr>
          <p:cNvPr id="84997"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EA24135-9F8C-4414-B237-1E66D7446E31}" type="slidenum">
              <a:rPr lang="en-US" altLang="en-US" sz="1200" smtClean="0">
                <a:latin typeface="Calibri" panose="020F0502020204030204" pitchFamily="34" charset="0"/>
              </a:rPr>
              <a:pPr/>
              <a:t>101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1711830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Before starting the Safety House interview with the child, it is useful to explain the process to the child. Show him/her the drawing like this. Tell him/her what you want to do. Do the “orientation” we talked about earlier so he/she understands what you are looking for and can participate.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The Safety House interview begins by asking the child a solution­‐focused miracle question. Miracle questions are some of the most well‐known questions from solution‐focused inquiry. This one goes like this: </a:t>
            </a:r>
            <a:r>
              <a:rPr lang="en-US" sz="1200" b="1" kern="1200" dirty="0">
                <a:solidFill>
                  <a:schemeClr val="tx1"/>
                </a:solidFill>
                <a:effectLst/>
                <a:ea typeface="+mn-ea"/>
                <a:cs typeface="+mn-cs"/>
              </a:rPr>
              <a:t>“This is your house, but it is your house if you always feel safe. All the reasons for working with you, all the things that worried you or scared you, have been taken care of.”</a:t>
            </a:r>
            <a:endParaRPr lang="en-US" sz="1200" kern="1200" dirty="0">
              <a:solidFill>
                <a:schemeClr val="tx1"/>
              </a:solidFill>
              <a:effectLst/>
              <a:ea typeface="+mn-ea"/>
              <a:cs typeface="+mn-cs"/>
            </a:endParaRPr>
          </a:p>
          <a:p>
            <a:pPr eaLnBrk="1" hangingPunct="1"/>
            <a:endParaRPr lang="en-US" altLang="en-US" dirty="0">
              <a:cs typeface="Calibri" panose="020F0502020204030204" pitchFamily="34" charset="0"/>
            </a:endParaRPr>
          </a:p>
        </p:txBody>
      </p:sp>
      <p:sp>
        <p:nvSpPr>
          <p:cNvPr id="87044"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dirty="0">
                <a:latin typeface="Calibri" panose="020F0502020204030204" pitchFamily="34" charset="0"/>
              </a:rPr>
              <a:t>SOP Intro Day 3</a:t>
            </a:r>
          </a:p>
        </p:txBody>
      </p:sp>
      <p:sp>
        <p:nvSpPr>
          <p:cNvPr id="87045"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53970C7-0654-46DB-92D6-0A32FF1655B2}" type="slidenum">
              <a:rPr lang="en-US" altLang="en-US" sz="1200" smtClean="0">
                <a:latin typeface="Calibri" panose="020F0502020204030204" pitchFamily="34" charset="0"/>
              </a:rPr>
              <a:pPr/>
              <a:t>102</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14221902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Calibri" panose="020F0502020204030204" pitchFamily="34" charset="0"/>
              </a:rPr>
              <a:t>Review elements of Safety House</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103</a:t>
            </a:fld>
            <a:endParaRPr lang="en-US"/>
          </a:p>
        </p:txBody>
      </p:sp>
    </p:spTree>
    <p:extLst>
      <p:ext uri="{BB962C8B-B14F-4D97-AF65-F5344CB8AC3E}">
        <p14:creationId xmlns:p14="http://schemas.microsoft.com/office/powerpoint/2010/main" val="12947279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ea typeface="+mn-ea"/>
                <a:cs typeface="+mn-cs"/>
              </a:rPr>
              <a:t>Here you can see an example Sonja Parker made with 10‐year‐old Zoe as she prepared for her reuniﬁcation.</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TRAINER NOTE: It can be good to read through each section, or at least some highlights.</a:t>
            </a:r>
            <a:endParaRPr lang="en-US" altLang="en-US" dirty="0">
              <a:cs typeface="Calibri" panose="020F0502020204030204" pitchFamily="34" charset="0"/>
            </a:endParaRPr>
          </a:p>
        </p:txBody>
      </p:sp>
      <p:sp>
        <p:nvSpPr>
          <p:cNvPr id="91140"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dirty="0">
                <a:latin typeface="Calibri" panose="020F0502020204030204" pitchFamily="34" charset="0"/>
              </a:rPr>
              <a:t>SOP Intro Day 3</a:t>
            </a:r>
          </a:p>
        </p:txBody>
      </p:sp>
      <p:sp>
        <p:nvSpPr>
          <p:cNvPr id="91141"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F3239A82-E4E2-41F2-BCE2-8093A9F940B8}" type="slidenum">
              <a:rPr lang="en-US" altLang="en-US" sz="1200" smtClean="0">
                <a:latin typeface="Calibri" panose="020F0502020204030204" pitchFamily="34" charset="0"/>
              </a:rPr>
              <a:pPr/>
              <a:t>104</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6700334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A closer look: Who lives in this house?</a:t>
            </a:r>
          </a:p>
          <a:p>
            <a:pPr eaLnBrk="1" hangingPunct="1"/>
            <a:endParaRPr lang="en-US" altLang="en-US" dirty="0">
              <a:cs typeface="Calibri" panose="020F0502020204030204" pitchFamily="34" charset="0"/>
            </a:endParaRPr>
          </a:p>
        </p:txBody>
      </p:sp>
      <p:sp>
        <p:nvSpPr>
          <p:cNvPr id="93188"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dirty="0">
                <a:latin typeface="Calibri" panose="020F0502020204030204" pitchFamily="34" charset="0"/>
              </a:rPr>
              <a:t>SOP Intro Day 3</a:t>
            </a:r>
          </a:p>
        </p:txBody>
      </p:sp>
      <p:sp>
        <p:nvSpPr>
          <p:cNvPr id="93189"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F21F2E4-07F3-42CA-96A1-D315460812DC}" type="slidenum">
              <a:rPr lang="en-US" altLang="en-US" sz="1200" smtClean="0">
                <a:latin typeface="Calibri" panose="020F0502020204030204" pitchFamily="34" charset="0"/>
              </a:rPr>
              <a:pPr/>
              <a:t>105</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424316170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When you get to this part of the Safety House, you say “in this house where you always feel safe, would there need to be any rules, rules to make sure you stayed safe? What would they be?</a:t>
            </a:r>
          </a:p>
          <a:p>
            <a:endParaRPr lang="en-US" altLang="en-US" dirty="0">
              <a:cs typeface="Calibri" panose="020F0502020204030204" pitchFamily="34" charset="0"/>
            </a:endParaRPr>
          </a:p>
        </p:txBody>
      </p:sp>
      <p:sp>
        <p:nvSpPr>
          <p:cNvPr id="95236"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dirty="0">
                <a:latin typeface="Calibri" panose="020F0502020204030204" pitchFamily="34" charset="0"/>
              </a:rPr>
              <a:t>SOP Intro Day 3</a:t>
            </a:r>
          </a:p>
        </p:txBody>
      </p:sp>
      <p:sp>
        <p:nvSpPr>
          <p:cNvPr id="95237"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605940AF-1B10-4105-8125-AF1D36A997A7}" type="slidenum">
              <a:rPr lang="en-US" altLang="en-US" sz="1200" smtClean="0">
                <a:latin typeface="Calibri" panose="020F0502020204030204" pitchFamily="34" charset="0"/>
              </a:rPr>
              <a:pPr/>
              <a:t>106</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92743358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A closer look: Who can visit?</a:t>
            </a:r>
          </a:p>
          <a:p>
            <a:endParaRPr lang="en-US" altLang="en-US" dirty="0">
              <a:cs typeface="Calibri" panose="020F0502020204030204" pitchFamily="34" charset="0"/>
            </a:endParaRPr>
          </a:p>
        </p:txBody>
      </p:sp>
      <p:sp>
        <p:nvSpPr>
          <p:cNvPr id="97284"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dirty="0">
                <a:latin typeface="Calibri" panose="020F0502020204030204" pitchFamily="34" charset="0"/>
              </a:rPr>
              <a:t>SOP Intro Day 3</a:t>
            </a:r>
          </a:p>
        </p:txBody>
      </p:sp>
      <p:sp>
        <p:nvSpPr>
          <p:cNvPr id="97285"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F0B2C53-6085-4C2E-8BA8-5356E1D3EB58}" type="slidenum">
              <a:rPr lang="en-US" altLang="en-US" sz="1200" smtClean="0">
                <a:latin typeface="Calibri" panose="020F0502020204030204" pitchFamily="34" charset="0"/>
              </a:rPr>
              <a:pPr/>
              <a:t>107</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8662886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A closer look: Who cannot come in?</a:t>
            </a:r>
          </a:p>
          <a:p>
            <a:endParaRPr lang="en-US" altLang="en-US" dirty="0">
              <a:cs typeface="Calibri" panose="020F0502020204030204" pitchFamily="34" charset="0"/>
            </a:endParaRPr>
          </a:p>
        </p:txBody>
      </p:sp>
      <p:sp>
        <p:nvSpPr>
          <p:cNvPr id="99332"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dirty="0">
                <a:latin typeface="Calibri" panose="020F0502020204030204" pitchFamily="34" charset="0"/>
              </a:rPr>
              <a:t>SOP Intro Day 3</a:t>
            </a:r>
          </a:p>
        </p:txBody>
      </p:sp>
      <p:sp>
        <p:nvSpPr>
          <p:cNvPr id="99333"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78BB57A-A5EF-4AF7-B67D-AA4870BD5674}" type="slidenum">
              <a:rPr lang="en-US" altLang="en-US" sz="1200" smtClean="0">
                <a:latin typeface="Calibri" panose="020F0502020204030204" pitchFamily="34" charset="0"/>
              </a:rPr>
              <a:pPr/>
              <a:t>108</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7658417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Large group discussion: how they may use the Three Houses and/or Safety House tool in one of these functions. </a:t>
            </a:r>
          </a:p>
        </p:txBody>
      </p:sp>
      <p:sp>
        <p:nvSpPr>
          <p:cNvPr id="4" name="Slide Number Placeholder 3"/>
          <p:cNvSpPr>
            <a:spLocks noGrp="1"/>
          </p:cNvSpPr>
          <p:nvPr>
            <p:ph type="sldNum" sz="quarter" idx="10"/>
          </p:nvPr>
        </p:nvSpPr>
        <p:spPr/>
        <p:txBody>
          <a:bodyPr/>
          <a:lstStyle/>
          <a:p>
            <a:fld id="{CF5326AC-9001-496F-9D00-2609682245F8}" type="slidenum">
              <a:rPr lang="en-US" smtClean="0"/>
              <a:t>109</a:t>
            </a:fld>
            <a:endParaRPr lang="en-US"/>
          </a:p>
        </p:txBody>
      </p:sp>
    </p:spTree>
    <p:extLst>
      <p:ext uri="{BB962C8B-B14F-4D97-AF65-F5344CB8AC3E}">
        <p14:creationId xmlns:p14="http://schemas.microsoft.com/office/powerpoint/2010/main" val="334721093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4499"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Reflection on the day, ask questions on slide.  If your group has energy, put them into pairs or small groups and have them answer these questions.</a:t>
            </a:r>
          </a:p>
          <a:p>
            <a:pPr>
              <a:defRPr/>
            </a:pPr>
            <a:endParaRPr lang="en-GB" sz="1050" dirty="0">
              <a:ea typeface="ＭＳ Ｐゴシック" pitchFamily="-1" charset="-128"/>
              <a:cs typeface="ＭＳ Ｐゴシック" pitchFamily="-1" charset="-128"/>
            </a:endParaRPr>
          </a:p>
        </p:txBody>
      </p:sp>
      <p:sp>
        <p:nvSpPr>
          <p:cNvPr id="274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07B5355-54EF-45E9-A835-8F6451DE4AD1}" type="slidenum">
              <a:rPr lang="en-US" altLang="en-US" smtClean="0">
                <a:latin typeface="Calibri" panose="020F0502020204030204" pitchFamily="34" charset="0"/>
              </a:rPr>
              <a:pPr/>
              <a:t>110</a:t>
            </a:fld>
            <a:endParaRPr lang="en-US" altLang="en-US" dirty="0">
              <a:latin typeface="Calibri" panose="020F0502020204030204" pitchFamily="34" charset="0"/>
            </a:endParaRPr>
          </a:p>
        </p:txBody>
      </p:sp>
      <p:sp>
        <p:nvSpPr>
          <p:cNvPr id="6" name="Header Placeholder 5"/>
          <p:cNvSpPr>
            <a:spLocks noGrp="1"/>
          </p:cNvSpPr>
          <p:nvPr>
            <p:ph type="hdr" sz="quarter"/>
          </p:nvPr>
        </p:nvSpPr>
        <p:spPr/>
        <p:txBody>
          <a:bodyPr/>
          <a:lstStyle/>
          <a:p>
            <a:pPr>
              <a:defRPr/>
            </a:pPr>
            <a:r>
              <a:rPr lang="en-US" dirty="0"/>
              <a:t>Introducing SOP Day 1</a:t>
            </a:r>
          </a:p>
        </p:txBody>
      </p:sp>
    </p:spTree>
    <p:extLst>
      <p:ext uri="{BB962C8B-B14F-4D97-AF65-F5344CB8AC3E}">
        <p14:creationId xmlns:p14="http://schemas.microsoft.com/office/powerpoint/2010/main" val="2079846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how the practice behaviors of ICPM align with tools of SOP.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B3A2D-FAF7-49DB-9DB4-923CBED652CB}" type="slidenum">
              <a:rPr kumimoji="0" 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6517048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Do a plus / delta to gain feedback about Day one.</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Are there any upgrades for tomorrow?</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pPr/>
              <a:t>111</a:t>
            </a:fld>
            <a:endParaRPr lang="en-US" dirty="0"/>
          </a:p>
        </p:txBody>
      </p:sp>
    </p:spTree>
    <p:extLst>
      <p:ext uri="{BB962C8B-B14F-4D97-AF65-F5344CB8AC3E}">
        <p14:creationId xmlns:p14="http://schemas.microsoft.com/office/powerpoint/2010/main" val="3148542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endParaRPr lang="en-US" sz="1050" dirty="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US" dirty="0"/>
              <a:t>Introducing SOP Day 1</a:t>
            </a:r>
          </a:p>
        </p:txBody>
      </p:sp>
      <p:sp>
        <p:nvSpPr>
          <p:cNvPr id="278533"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6CD5F79-F14D-430D-A37E-CB3239AEDCE5}" type="slidenum">
              <a:rPr lang="en-US" altLang="en-US" smtClean="0">
                <a:latin typeface="Calibri" panose="020F0502020204030204" pitchFamily="34" charset="0"/>
              </a:rPr>
              <a:pPr/>
              <a:t>112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66797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key elements of SOP including strategies used and how they flow together</a:t>
            </a:r>
          </a:p>
          <a:p>
            <a:endParaRPr lang="en-US" dirty="0"/>
          </a:p>
          <a:p>
            <a:endParaRPr lang="en-US" dirty="0"/>
          </a:p>
          <a:p>
            <a:r>
              <a:rPr lang="en-US" dirty="0"/>
              <a:t>© Copyright </a:t>
            </a:r>
            <a:r>
              <a:rPr lang="en-US" b="1" dirty="0"/>
              <a:t>PresentationGo.com</a:t>
            </a:r>
            <a:r>
              <a:rPr lang="en-US" dirty="0"/>
              <a:t> – The free PowerPoint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42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3 primary goals of SOP:</a:t>
            </a:r>
          </a:p>
          <a:p>
            <a:pPr marL="228600" indent="-228600">
              <a:buAutoNum type="arabicPeriod"/>
            </a:pPr>
            <a:r>
              <a:rPr lang="en-US" b="0" baseline="0" dirty="0"/>
              <a:t>Good working relationships: Achieved through </a:t>
            </a:r>
            <a:r>
              <a:rPr lang="en-US" sz="1000" b="0" i="1" u="none" kern="1200" baseline="0" dirty="0">
                <a:solidFill>
                  <a:schemeClr val="tx1"/>
                </a:solidFill>
                <a:latin typeface="Calibri" panose="020F0502020204030204" pitchFamily="34" charset="0"/>
                <a:ea typeface="+mn-ea"/>
                <a:cs typeface="+mn-cs"/>
              </a:rPr>
              <a:t>c</a:t>
            </a:r>
            <a:r>
              <a:rPr lang="en-US" sz="1000" b="0" i="1" u="none" kern="1200" dirty="0">
                <a:solidFill>
                  <a:schemeClr val="tx1"/>
                </a:solidFill>
                <a:latin typeface="Calibri" panose="020F0502020204030204" pitchFamily="34" charset="0"/>
                <a:ea typeface="+mn-ea"/>
                <a:cs typeface="+mn-cs"/>
              </a:rPr>
              <a:t>ultural humility; authentic teaming; appreciative inquiry; and trauma-informed, solution-focused and collaborative practice</a:t>
            </a:r>
            <a:endParaRPr lang="en-US" sz="1000" b="0" i="1" u="none" kern="1200" baseline="0" dirty="0">
              <a:solidFill>
                <a:schemeClr val="tx1"/>
              </a:solidFill>
              <a:latin typeface="Calibri" panose="020F0502020204030204" pitchFamily="34" charset="0"/>
              <a:ea typeface="+mn-ea"/>
              <a:cs typeface="+mn-cs"/>
            </a:endParaRPr>
          </a:p>
          <a:p>
            <a:pPr marL="228600" indent="-228600">
              <a:buAutoNum type="arabicPeriod"/>
            </a:pPr>
            <a:r>
              <a:rPr lang="en-US" b="0" baseline="0" dirty="0"/>
              <a:t>Critical thinking: Achieved through </a:t>
            </a:r>
            <a:r>
              <a:rPr lang="en-US" b="0" i="1" baseline="0" dirty="0"/>
              <a:t>m</a:t>
            </a:r>
            <a:r>
              <a:rPr lang="en-US" sz="1000" b="0" i="1" u="none" kern="1200" dirty="0">
                <a:solidFill>
                  <a:schemeClr val="tx1"/>
                </a:solidFill>
                <a:latin typeface="Calibri" panose="020F0502020204030204" pitchFamily="34" charset="0"/>
                <a:ea typeface="+mn-ea"/>
                <a:cs typeface="+mn-cs"/>
              </a:rPr>
              <a:t>apping worries and what’s working well to develop shared understanding of harm, danger and what needs to happen to ensure safety</a:t>
            </a:r>
          </a:p>
          <a:p>
            <a:pPr marL="228600" indent="-228600">
              <a:buAutoNum type="arabicPeriod"/>
            </a:pPr>
            <a:r>
              <a:rPr lang="en-US" sz="1000" b="0" baseline="0" dirty="0"/>
              <a:t>Enhanced safety, permanency, well-being: Achieved through </a:t>
            </a:r>
            <a:r>
              <a:rPr lang="en-US" sz="1000" b="0" i="1" baseline="0" dirty="0"/>
              <a:t>m</a:t>
            </a:r>
            <a:r>
              <a:rPr lang="en-US" sz="1000" b="0" i="1" u="none" kern="1200" dirty="0">
                <a:solidFill>
                  <a:schemeClr val="tx1"/>
                </a:solidFill>
                <a:latin typeface="Calibri" panose="020F0502020204030204" pitchFamily="34" charset="0"/>
                <a:ea typeface="+mn-ea"/>
                <a:cs typeface="+mn-cs"/>
              </a:rPr>
              <a:t>eaningful engagement of children/youth, families and their networks of support to achieve the least restrictive safe placement; customized, behaviorally-based plans; and shared accountability</a:t>
            </a:r>
            <a:endParaRPr lang="en-US" sz="1000" kern="1200" dirty="0">
              <a:solidFill>
                <a:schemeClr val="tx1"/>
              </a:solidFill>
              <a:latin typeface="Calibri" panose="020F0502020204030204" pitchFamily="34" charset="0"/>
              <a:ea typeface="+mn-ea"/>
              <a:cs typeface="+mn-cs"/>
            </a:endParaRPr>
          </a:p>
          <a:p>
            <a:pPr lvl="0" rtl="0"/>
            <a:endParaRPr lang="en-US" sz="1000" kern="1200" dirty="0">
              <a:solidFill>
                <a:schemeClr val="tx1"/>
              </a:solidFill>
              <a:latin typeface="Calibri" panose="020F0502020204030204" pitchFamily="34" charset="0"/>
              <a:ea typeface="+mn-ea"/>
              <a:cs typeface="+mn-cs"/>
            </a:endParaRPr>
          </a:p>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B3A2D-FAF7-49DB-9DB4-923CBED652C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172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a:t>
            </a:r>
          </a:p>
          <a:p>
            <a:r>
              <a:rPr lang="en-US" sz="1200" kern="1200" dirty="0">
                <a:solidFill>
                  <a:schemeClr val="tx1"/>
                </a:solidFill>
                <a:effectLst/>
                <a:latin typeface="Calibri" panose="020F0502020204030204" pitchFamily="34" charset="0"/>
                <a:ea typeface="+mn-ea"/>
                <a:cs typeface="+mn-cs"/>
              </a:rPr>
              <a:t>Goal: A family should expect to receive the same treatment and services regardless of what county they are in. This is what we are striving for. </a:t>
            </a:r>
            <a:endParaRPr lang="en-US" dirty="0"/>
          </a:p>
        </p:txBody>
      </p:sp>
      <p:sp>
        <p:nvSpPr>
          <p:cNvPr id="4" name="Slide Number Placeholder 3"/>
          <p:cNvSpPr>
            <a:spLocks noGrp="1"/>
          </p:cNvSpPr>
          <p:nvPr>
            <p:ph type="sldNum" sz="quarter" idx="5"/>
          </p:nvPr>
        </p:nvSpPr>
        <p:spPr/>
        <p:txBody>
          <a:bodyPr/>
          <a:lstStyle/>
          <a:p>
            <a:fld id="{CF5326AC-9001-496F-9D00-2609682245F8}" type="slidenum">
              <a:rPr lang="en-US" smtClean="0"/>
              <a:pPr/>
              <a:t>14</a:t>
            </a:fld>
            <a:endParaRPr lang="en-US" dirty="0"/>
          </a:p>
        </p:txBody>
      </p:sp>
    </p:spTree>
    <p:extLst>
      <p:ext uri="{BB962C8B-B14F-4D97-AF65-F5344CB8AC3E}">
        <p14:creationId xmlns:p14="http://schemas.microsoft.com/office/powerpoint/2010/main" val="1887111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mn-cs"/>
              </a:rPr>
              <a:t>Brief overview: Some of the intended outcomes of SOP when it is used and implemented to fidelity! </a:t>
            </a:r>
            <a:endParaRPr lang="en-US" dirty="0"/>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pPr/>
              <a:t>15</a:t>
            </a:fld>
            <a:endParaRPr lang="en-US" dirty="0"/>
          </a:p>
        </p:txBody>
      </p:sp>
    </p:spTree>
    <p:extLst>
      <p:ext uri="{BB962C8B-B14F-4D97-AF65-F5344CB8AC3E}">
        <p14:creationId xmlns:p14="http://schemas.microsoft.com/office/powerpoint/2010/main" val="3244793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others missing from the list?</a:t>
            </a:r>
          </a:p>
        </p:txBody>
      </p:sp>
      <p:sp>
        <p:nvSpPr>
          <p:cNvPr id="4" name="Slide Number Placeholder 3"/>
          <p:cNvSpPr>
            <a:spLocks noGrp="1"/>
          </p:cNvSpPr>
          <p:nvPr>
            <p:ph type="sldNum" sz="quarter" idx="10"/>
          </p:nvPr>
        </p:nvSpPr>
        <p:spPr/>
        <p:txBody>
          <a:bodyPr/>
          <a:lstStyle/>
          <a:p>
            <a:fld id="{CF5326AC-9001-496F-9D00-2609682245F8}" type="slidenum">
              <a:rPr lang="en-US" smtClean="0"/>
              <a:pPr/>
              <a:t>17</a:t>
            </a:fld>
            <a:endParaRPr lang="en-US" dirty="0"/>
          </a:p>
        </p:txBody>
      </p:sp>
    </p:spTree>
    <p:extLst>
      <p:ext uri="{BB962C8B-B14F-4D97-AF65-F5344CB8AC3E}">
        <p14:creationId xmlns:p14="http://schemas.microsoft.com/office/powerpoint/2010/main" val="3987731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marR="0" lvl="0" indent="-165261"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200" kern="1200" dirty="0">
                <a:solidFill>
                  <a:schemeClr val="tx1"/>
                </a:solidFill>
                <a:effectLst/>
                <a:latin typeface="Calibri" panose="020F0502020204030204" pitchFamily="34" charset="0"/>
                <a:ea typeface="+mn-ea"/>
                <a:cs typeface="+mn-cs"/>
              </a:rPr>
              <a:t>Engagement with families is key to achieving positive outcomes! </a:t>
            </a:r>
          </a:p>
          <a:p>
            <a:pPr marL="165261" indent="-165261">
              <a:buClr>
                <a:schemeClr val="dk1"/>
              </a:buClr>
              <a:buSzPts val="1200"/>
              <a:buFont typeface="Arial"/>
              <a:buChar char="•"/>
            </a:pPr>
            <a:r>
              <a:rPr lang="en-US" dirty="0"/>
              <a:t>We listen to families, tribes, caregivers, and communities and respect and value their roles, perspectives, abilities, and solutions in all teaming and casework practice. </a:t>
            </a:r>
          </a:p>
          <a:p>
            <a:pPr marL="165261" indent="-165261">
              <a:buClr>
                <a:schemeClr val="dk1"/>
              </a:buClr>
              <a:buSzPts val="1200"/>
              <a:buFont typeface="Arial"/>
              <a:buChar char="•"/>
            </a:pPr>
            <a:r>
              <a:rPr lang="en-US" dirty="0"/>
              <a:t>We encourage and support families and youth speaking out about their own experiences and taking a leadership role in assessing, finding solutions, planning, and making decisions. </a:t>
            </a:r>
          </a:p>
          <a:p>
            <a:pPr marL="165261" indent="-165261">
              <a:buClr>
                <a:schemeClr val="dk1"/>
              </a:buClr>
              <a:buSzPts val="1200"/>
              <a:buFont typeface="Arial"/>
              <a:buChar char="•"/>
            </a:pPr>
            <a:r>
              <a:rPr lang="en-US" dirty="0"/>
              <a:t>We affirm the family’s experiences and create achievable goals in collaboration with the family. </a:t>
            </a:r>
          </a:p>
          <a:p>
            <a:pPr marL="165261" indent="-165261">
              <a:buClr>
                <a:schemeClr val="dk1"/>
              </a:buClr>
              <a:buSzPts val="1200"/>
              <a:buFont typeface="Arial"/>
              <a:buChar char="•"/>
            </a:pPr>
            <a:r>
              <a:rPr lang="en-US" dirty="0"/>
              <a:t>We use solution-focused, trauma- informed engagement practices and approach all interactions with openness, respect, and honesty. We use understandable language. We describe our concerns clearly. </a:t>
            </a:r>
          </a:p>
          <a:p>
            <a:pPr marL="165261" indent="-165261">
              <a:buClr>
                <a:schemeClr val="dk1"/>
              </a:buClr>
              <a:buSzPts val="1200"/>
              <a:buFont typeface="Arial"/>
              <a:buChar char="•"/>
            </a:pPr>
            <a:r>
              <a:rPr lang="en-US" dirty="0"/>
              <a:t>We connect with families, children, youth, communities, tribes, and service providers to help build networks of formal and informal supports and support connections. </a:t>
            </a:r>
          </a:p>
          <a:p>
            <a:endParaRPr lang="en-US" dirty="0"/>
          </a:p>
        </p:txBody>
      </p:sp>
      <p:sp>
        <p:nvSpPr>
          <p:cNvPr id="4" name="Slide Number Placeholder 3"/>
          <p:cNvSpPr>
            <a:spLocks noGrp="1"/>
          </p:cNvSpPr>
          <p:nvPr>
            <p:ph type="sldNum" sz="quarter" idx="10"/>
          </p:nvPr>
        </p:nvSpPr>
        <p:spPr/>
        <p:txBody>
          <a:bodyPr/>
          <a:lstStyle/>
          <a:p>
            <a:fld id="{732B3A2D-FAF7-49DB-9DB4-923CBED652CB}" type="slidenum">
              <a:rPr lang="en-US" smtClean="0"/>
              <a:t>18</a:t>
            </a:fld>
            <a:endParaRPr lang="en-US" dirty="0"/>
          </a:p>
        </p:txBody>
      </p:sp>
    </p:spTree>
    <p:extLst>
      <p:ext uri="{BB962C8B-B14F-4D97-AF65-F5344CB8AC3E}">
        <p14:creationId xmlns:p14="http://schemas.microsoft.com/office/powerpoint/2010/main" val="4258518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One key element of engagement is cultural humility and responsiveness. Humility means teachable - For a lot of years we have discussed cultural competency and we have been trained on this topic … do you feel competent at other people’s cultures? What does this title mean? </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The shift to cultural humility is coming from the idea that we cannot and do not need to be experts at someone else’s culture. We do need to be in a space of inquiry so that we can allow each person we encounter to be the expert on their own culture. We do need to use questions and a genuine sense of curiosity about others to invite them to tell their story. </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If we remain teachable, we will be able to accomplish these goals. If we practice this type of cultural humility with others – both with our colleagues and with the families we serve … what would be different? How could it support the work we are doing with families?</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If we are not practicing this way, what barriers are created?</a:t>
            </a:r>
            <a:endParaRPr lang="en-US" altLang="en-US" dirty="0"/>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19</a:t>
            </a:fld>
            <a:endParaRPr lang="en-US"/>
          </a:p>
        </p:txBody>
      </p:sp>
    </p:spTree>
    <p:extLst>
      <p:ext uri="{BB962C8B-B14F-4D97-AF65-F5344CB8AC3E}">
        <p14:creationId xmlns:p14="http://schemas.microsoft.com/office/powerpoint/2010/main" val="48334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Refer to handout: Multicultural guidelines for Communicating across Difference (participant workbook) </a:t>
            </a:r>
          </a:p>
          <a:p>
            <a:r>
              <a:rPr lang="en-US" sz="1200" kern="1200" dirty="0">
                <a:solidFill>
                  <a:schemeClr val="tx1"/>
                </a:solidFill>
                <a:effectLst/>
                <a:ea typeface="+mn-ea"/>
                <a:cs typeface="+mn-cs"/>
              </a:rPr>
              <a:t>Have participants review handout individually, then have a table talk and share your thoughts. </a:t>
            </a:r>
          </a:p>
          <a:p>
            <a:pPr lvl="0"/>
            <a:r>
              <a:rPr lang="en-US" sz="1200" kern="1200" dirty="0">
                <a:solidFill>
                  <a:schemeClr val="tx1"/>
                </a:solidFill>
                <a:effectLst/>
                <a:latin typeface="Calibri" panose="020F0502020204030204" pitchFamily="34" charset="0"/>
                <a:ea typeface="+mn-ea"/>
                <a:cs typeface="+mn-cs"/>
              </a:rPr>
              <a:t>Consider for yourself:</a:t>
            </a:r>
          </a:p>
          <a:p>
            <a:pPr lvl="0"/>
            <a:r>
              <a:rPr lang="en-US" sz="1200" kern="1200" dirty="0">
                <a:solidFill>
                  <a:schemeClr val="tx1"/>
                </a:solidFill>
                <a:effectLst/>
                <a:latin typeface="Calibri" panose="020F0502020204030204" pitchFamily="34" charset="0"/>
                <a:ea typeface="+mn-ea"/>
                <a:cs typeface="+mn-cs"/>
              </a:rPr>
              <a:t>Which one am I best at?</a:t>
            </a:r>
          </a:p>
          <a:p>
            <a:pPr lvl="0"/>
            <a:r>
              <a:rPr lang="en-US" sz="1200" kern="1200" dirty="0">
                <a:solidFill>
                  <a:schemeClr val="tx1"/>
                </a:solidFill>
                <a:effectLst/>
                <a:latin typeface="Calibri" panose="020F0502020204030204" pitchFamily="34" charset="0"/>
                <a:ea typeface="+mn-ea"/>
                <a:cs typeface="+mn-cs"/>
              </a:rPr>
              <a:t>Which one can I work on?</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Debrief with group, then revisit Group Agreements. Is there anything we need to add? Update agreements as needed. </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20</a:t>
            </a:fld>
            <a:endParaRPr lang="en-US"/>
          </a:p>
        </p:txBody>
      </p:sp>
    </p:spTree>
    <p:extLst>
      <p:ext uri="{BB962C8B-B14F-4D97-AF65-F5344CB8AC3E}">
        <p14:creationId xmlns:p14="http://schemas.microsoft.com/office/powerpoint/2010/main" val="14279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panose="020F0502020204030204" pitchFamily="34" charset="0"/>
                <a:ea typeface="+mn-ea"/>
                <a:cs typeface="+mn-cs"/>
              </a:rPr>
              <a:t>Participant Introductions: OPENING CIRCLE</a:t>
            </a:r>
          </a:p>
          <a:p>
            <a:pPr lvl="0"/>
            <a:r>
              <a:rPr lang="en-US" sz="1200" kern="1200" dirty="0">
                <a:solidFill>
                  <a:schemeClr val="tx1"/>
                </a:solidFill>
                <a:effectLst/>
                <a:latin typeface="Calibri" panose="020F0502020204030204" pitchFamily="34" charset="0"/>
                <a:ea typeface="+mn-ea"/>
                <a:cs typeface="+mn-cs"/>
              </a:rPr>
              <a:t>Ask participants to form an Opening Circle around the room </a:t>
            </a:r>
          </a:p>
          <a:p>
            <a:pPr lvl="0"/>
            <a:r>
              <a:rPr lang="en-US" sz="1200" b="1" i="1" u="sng" kern="1200" dirty="0">
                <a:solidFill>
                  <a:schemeClr val="tx1"/>
                </a:solidFill>
                <a:effectLst/>
                <a:latin typeface="Calibri" panose="020F0502020204030204" pitchFamily="34" charset="0"/>
                <a:ea typeface="+mn-ea"/>
                <a:cs typeface="+mn-cs"/>
              </a:rPr>
              <a:t>Intro:</a:t>
            </a:r>
            <a:r>
              <a:rPr lang="en-US" sz="1200" kern="1200" dirty="0">
                <a:solidFill>
                  <a:schemeClr val="tx1"/>
                </a:solidFill>
                <a:effectLst/>
                <a:latin typeface="Calibri" panose="020F0502020204030204" pitchFamily="34" charset="0"/>
                <a:ea typeface="+mn-ea"/>
                <a:cs typeface="+mn-cs"/>
              </a:rPr>
              <a:t> Opening Circles provide an opportunity for everyone to share and participate, and also sets the participatory tone for the day.</a:t>
            </a:r>
          </a:p>
          <a:p>
            <a:pPr lvl="0"/>
            <a:r>
              <a:rPr lang="en-US" sz="1200" b="1" i="1" u="sng" kern="1200" dirty="0">
                <a:solidFill>
                  <a:schemeClr val="tx1"/>
                </a:solidFill>
                <a:effectLst/>
                <a:latin typeface="Calibri" panose="020F0502020204030204" pitchFamily="34" charset="0"/>
                <a:ea typeface="+mn-ea"/>
                <a:cs typeface="+mn-cs"/>
              </a:rPr>
              <a:t>Once they have formed a circle explain:</a:t>
            </a:r>
            <a:r>
              <a:rPr lang="en-US" sz="1200" kern="1200" dirty="0">
                <a:solidFill>
                  <a:schemeClr val="tx1"/>
                </a:solidFill>
                <a:effectLst/>
                <a:latin typeface="Calibri" panose="020F0502020204030204" pitchFamily="34" charset="0"/>
                <a:ea typeface="+mn-ea"/>
                <a:cs typeface="+mn-cs"/>
              </a:rPr>
              <a:t> For this opening circle, please share the following:</a:t>
            </a:r>
          </a:p>
          <a:p>
            <a:pPr lvl="1"/>
            <a:r>
              <a:rPr lang="en-US" sz="1200" kern="1200" dirty="0">
                <a:solidFill>
                  <a:schemeClr val="tx1"/>
                </a:solidFill>
                <a:effectLst/>
                <a:latin typeface="Calibri" panose="020F0502020204030204" pitchFamily="34" charset="0"/>
                <a:ea typeface="+mn-ea"/>
                <a:cs typeface="+mn-cs"/>
              </a:rPr>
              <a:t>Your name, which county you are from, what your role is, how long you have been in your current role, and what do you want to get out of this training? Or what excites you about SOP?</a:t>
            </a:r>
          </a:p>
          <a:p>
            <a:pPr lvl="0"/>
            <a:r>
              <a:rPr lang="en-US" sz="1200" kern="1200" dirty="0">
                <a:solidFill>
                  <a:schemeClr val="tx1"/>
                </a:solidFill>
                <a:effectLst/>
                <a:latin typeface="Calibri" panose="020F0502020204030204" pitchFamily="34" charset="0"/>
                <a:ea typeface="+mn-ea"/>
                <a:cs typeface="+mn-cs"/>
              </a:rPr>
              <a:t>As the trainer, please start the opening circle with your own information, which will be a refresh from the bio above. If there is more than one trainer, please have one go first and the other go last so that it is a smooth transition to the next activity.</a:t>
            </a:r>
          </a:p>
          <a:p>
            <a:r>
              <a:rPr lang="en-US" sz="1200" kern="1200" dirty="0">
                <a:solidFill>
                  <a:schemeClr val="tx1"/>
                </a:solidFill>
                <a:effectLst/>
                <a:latin typeface="Calibri" panose="020F0502020204030204" pitchFamily="34" charset="0"/>
                <a:ea typeface="+mn-ea"/>
                <a:cs typeface="+mn-cs"/>
              </a:rPr>
              <a:t>Thank them for participating. Allow them to sit down and acknowledge the varying levels of experience in the room.</a:t>
            </a:r>
            <a:endParaRPr lang="en-US" dirty="0"/>
          </a:p>
        </p:txBody>
      </p:sp>
      <p:sp>
        <p:nvSpPr>
          <p:cNvPr id="4" name="Slide Number Placeholder 3"/>
          <p:cNvSpPr>
            <a:spLocks noGrp="1"/>
          </p:cNvSpPr>
          <p:nvPr>
            <p:ph type="sldNum" sz="quarter" idx="5"/>
          </p:nvPr>
        </p:nvSpPr>
        <p:spPr/>
        <p:txBody>
          <a:bodyPr/>
          <a:lstStyle/>
          <a:p>
            <a:fld id="{CF5326AC-9001-496F-9D00-2609682245F8}" type="slidenum">
              <a:rPr lang="en-US" smtClean="0"/>
              <a:pPr/>
              <a:t>2</a:t>
            </a:fld>
            <a:endParaRPr lang="en-US" dirty="0"/>
          </a:p>
        </p:txBody>
      </p:sp>
    </p:spTree>
    <p:extLst>
      <p:ext uri="{BB962C8B-B14F-4D97-AF65-F5344CB8AC3E}">
        <p14:creationId xmlns:p14="http://schemas.microsoft.com/office/powerpoint/2010/main" val="2650455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mn-cs"/>
              </a:rPr>
              <a:t>Healing happens in relationships! </a:t>
            </a:r>
            <a:r>
              <a:rPr lang="en-US" sz="1200" dirty="0">
                <a:cs typeface="Calibri" panose="020F0502020204030204" pitchFamily="34" charset="0"/>
              </a:rPr>
              <a:t>Safety-organized practice draws heavily from the National Child Traumatic Stress Network'</a:t>
            </a:r>
            <a:r>
              <a:rPr lang="en-US" altLang="ja-JP" sz="1200" dirty="0">
                <a:cs typeface="Calibri" panose="020F0502020204030204" pitchFamily="34" charset="0"/>
              </a:rPr>
              <a:t>s principles and strategies and from Bruce Perry's work at the National Trauma Academy, which focuses on trauma's impact on brain development and child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panose="020F0502020204030204" pitchFamily="34" charset="0"/>
            </a:endParaRPr>
          </a:p>
          <a:p>
            <a:r>
              <a:rPr lang="en-US" dirty="0">
                <a:cs typeface="Calibri" panose="020F0502020204030204" pitchFamily="34" charset="0"/>
              </a:rPr>
              <a:t>Most of the children and many of the parents involved in the child welfare system have experienced some form of trauma. Symptoms of trauma can worsen already challenging situations and make the work of engagement and increasing child safety and permanency even more difficult. </a:t>
            </a:r>
          </a:p>
          <a:p>
            <a:endParaRPr lang="en-US"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pitchFamily="34" charset="0"/>
              </a:rPr>
              <a:t>Reminder about ACES and correlation to trauma. For more information about ACES, r</a:t>
            </a:r>
            <a:r>
              <a:rPr lang="en-US" b="0" dirty="0"/>
              <a:t>efer participants to the handout in their participant workbook: “</a:t>
            </a:r>
            <a:r>
              <a:rPr lang="en-US" b="1" i="1" u="sng" dirty="0"/>
              <a:t>Truth about ACES” </a:t>
            </a:r>
          </a:p>
          <a:p>
            <a:endParaRPr lang="en-US" dirty="0">
              <a:cs typeface="Calibri" panose="020F0502020204030204" pitchFamily="34" charset="0"/>
            </a:endParaRPr>
          </a:p>
          <a:p>
            <a:pPr lvl="0"/>
            <a:r>
              <a:rPr lang="en-US" sz="1200" kern="1200" dirty="0">
                <a:solidFill>
                  <a:schemeClr val="tx1"/>
                </a:solidFill>
                <a:effectLst/>
                <a:latin typeface="Calibri" panose="020F0502020204030204" pitchFamily="34" charset="0"/>
                <a:ea typeface="+mn-ea"/>
                <a:cs typeface="+mn-cs"/>
              </a:rPr>
              <a:t>Trauma informed practice is a key value of SOP and:</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Involves an awareness of trauma and the impact on behavior and quality of life for the entire family.</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Assists helping professionals with focusing on the behavior of the person and what might motivate that behavior in the context of trauma.</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Focuses on working with children and families in a way that supports engagement, safety, growth and trust. </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Helps children and families respond to traumatic experiences</a:t>
            </a:r>
          </a:p>
        </p:txBody>
      </p:sp>
      <p:sp>
        <p:nvSpPr>
          <p:cNvPr id="224260" name="Slide Number Placeholder 3"/>
          <p:cNvSpPr txBox="1">
            <a:spLocks noGrp="1"/>
          </p:cNvSpPr>
          <p:nvPr/>
        </p:nvSpPr>
        <p:spPr bwMode="auto">
          <a:xfrm>
            <a:off x="4243493" y="9284494"/>
            <a:ext cx="3246121" cy="48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8" tIns="49309" rIns="98618" bIns="49309"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6ADB7A50-D019-46B9-ADCF-4BCA5C3BD4B9}" type="slidenum">
              <a:rPr lang="en-US" altLang="en-US" sz="1300">
                <a:solidFill>
                  <a:srgbClr val="000000"/>
                </a:solidFill>
                <a:latin typeface="Arial" panose="020B0604020202020204" pitchFamily="34" charset="0"/>
                <a:ea typeface="MS PGothic" panose="020B0600070205080204" pitchFamily="34" charset="-128"/>
                <a:cs typeface="Arial" panose="020B0604020202020204" pitchFamily="34" charset="0"/>
              </a:rPr>
              <a:pPr algn="r" eaLnBrk="1" hangingPunct="1"/>
              <a:t>21</a:t>
            </a:fld>
            <a:endParaRPr lang="en-US" altLang="en-US" sz="1300">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224261"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3394">
              <a:defRPr>
                <a:solidFill>
                  <a:schemeClr val="tx1"/>
                </a:solidFill>
                <a:latin typeface="Verdana" panose="020B0604030504040204" pitchFamily="34" charset="0"/>
              </a:defRPr>
            </a:lvl1pPr>
            <a:lvl2pPr marL="778660" indent="-298710" defTabSz="983394">
              <a:defRPr>
                <a:solidFill>
                  <a:schemeClr val="tx1"/>
                </a:solidFill>
                <a:latin typeface="Verdana" panose="020B0604030504040204" pitchFamily="34" charset="0"/>
              </a:defRPr>
            </a:lvl2pPr>
            <a:lvl3pPr marL="1199875" indent="-239975" defTabSz="983394">
              <a:defRPr>
                <a:solidFill>
                  <a:schemeClr val="tx1"/>
                </a:solidFill>
                <a:latin typeface="Verdana" panose="020B0604030504040204" pitchFamily="34" charset="0"/>
              </a:defRPr>
            </a:lvl3pPr>
            <a:lvl4pPr marL="1679825" indent="-239975" defTabSz="983394">
              <a:defRPr>
                <a:solidFill>
                  <a:schemeClr val="tx1"/>
                </a:solidFill>
                <a:latin typeface="Verdana" panose="020B0604030504040204" pitchFamily="34" charset="0"/>
              </a:defRPr>
            </a:lvl4pPr>
            <a:lvl5pPr marL="2159775" indent="-239975" defTabSz="983394">
              <a:defRPr>
                <a:solidFill>
                  <a:schemeClr val="tx1"/>
                </a:solidFill>
                <a:latin typeface="Verdana" panose="020B0604030504040204" pitchFamily="34" charset="0"/>
              </a:defRPr>
            </a:lvl5pPr>
            <a:lvl6pPr marL="2643081" indent="-239975" defTabSz="983394" eaLnBrk="0" fontAlgn="base" hangingPunct="0">
              <a:spcBef>
                <a:spcPct val="0"/>
              </a:spcBef>
              <a:spcAft>
                <a:spcPct val="0"/>
              </a:spcAft>
              <a:defRPr>
                <a:solidFill>
                  <a:schemeClr val="tx1"/>
                </a:solidFill>
                <a:latin typeface="Verdana" panose="020B0604030504040204" pitchFamily="34" charset="0"/>
              </a:defRPr>
            </a:lvl6pPr>
            <a:lvl7pPr marL="3126387" indent="-239975" defTabSz="983394" eaLnBrk="0" fontAlgn="base" hangingPunct="0">
              <a:spcBef>
                <a:spcPct val="0"/>
              </a:spcBef>
              <a:spcAft>
                <a:spcPct val="0"/>
              </a:spcAft>
              <a:defRPr>
                <a:solidFill>
                  <a:schemeClr val="tx1"/>
                </a:solidFill>
                <a:latin typeface="Verdana" panose="020B0604030504040204" pitchFamily="34" charset="0"/>
              </a:defRPr>
            </a:lvl7pPr>
            <a:lvl8pPr marL="3609693" indent="-239975" defTabSz="983394" eaLnBrk="0" fontAlgn="base" hangingPunct="0">
              <a:spcBef>
                <a:spcPct val="0"/>
              </a:spcBef>
              <a:spcAft>
                <a:spcPct val="0"/>
              </a:spcAft>
              <a:defRPr>
                <a:solidFill>
                  <a:schemeClr val="tx1"/>
                </a:solidFill>
                <a:latin typeface="Verdana" panose="020B0604030504040204" pitchFamily="34" charset="0"/>
              </a:defRPr>
            </a:lvl8pPr>
            <a:lvl9pPr marL="4092999" indent="-239975" defTabSz="983394" eaLnBrk="0" fontAlgn="base" hangingPunct="0">
              <a:spcBef>
                <a:spcPct val="0"/>
              </a:spcBef>
              <a:spcAft>
                <a:spcPct val="0"/>
              </a:spcAft>
              <a:defRPr>
                <a:solidFill>
                  <a:schemeClr val="tx1"/>
                </a:solidFill>
                <a:latin typeface="Verdana" panose="020B0604030504040204" pitchFamily="34" charset="0"/>
              </a:defRPr>
            </a:lvl9pPr>
          </a:lstStyle>
          <a:p>
            <a:r>
              <a:rPr lang="en-US" altLang="en-US">
                <a:solidFill>
                  <a:srgbClr val="000000"/>
                </a:solidFill>
                <a:latin typeface="Times New Roman" panose="02020603050405020304" pitchFamily="18" charset="0"/>
              </a:rPr>
              <a:t>3/1/2013</a:t>
            </a:r>
          </a:p>
        </p:txBody>
      </p:sp>
    </p:spTree>
    <p:extLst>
      <p:ext uri="{BB962C8B-B14F-4D97-AF65-F5344CB8AC3E}">
        <p14:creationId xmlns:p14="http://schemas.microsoft.com/office/powerpoint/2010/main" val="2327792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mn-cs"/>
              </a:rPr>
              <a:t>Refer to handout in the participant workbook: SOP SW Practice Definitions </a:t>
            </a:r>
          </a:p>
          <a:p>
            <a:pPr marL="114300"/>
            <a:endParaRPr lang="en-US" dirty="0"/>
          </a:p>
          <a:p>
            <a:pPr marL="114300"/>
            <a:r>
              <a:rPr lang="en-US" dirty="0"/>
              <a:t>Quick</a:t>
            </a:r>
            <a:r>
              <a:rPr lang="en-US" baseline="0" dirty="0"/>
              <a:t> table talk: </a:t>
            </a:r>
          </a:p>
          <a:p>
            <a:pPr marL="342900" indent="-228600">
              <a:buAutoNum type="arabicPeriod"/>
            </a:pPr>
            <a:r>
              <a:rPr lang="en-US" baseline="0" dirty="0"/>
              <a:t>Assign each table a different principle on the slide and ask them to brainstorm for 5 minutes:</a:t>
            </a:r>
          </a:p>
          <a:p>
            <a:pPr marL="342900" indent="-228600">
              <a:buAutoNum type="arabicPeriod"/>
            </a:pPr>
            <a:r>
              <a:rPr lang="en-US" baseline="0" dirty="0"/>
              <a:t>What ways </a:t>
            </a:r>
            <a:r>
              <a:rPr lang="en-US" sz="1100" dirty="0"/>
              <a:t>have </a:t>
            </a:r>
            <a:r>
              <a:rPr lang="en-US" sz="1100" baseline="0" dirty="0"/>
              <a:t>you s</a:t>
            </a:r>
            <a:r>
              <a:rPr lang="en-US" sz="1100" dirty="0"/>
              <a:t>een or could you imagine this SW practice happening in child welfare? </a:t>
            </a:r>
          </a:p>
          <a:p>
            <a:pPr marL="342900" indent="-228600">
              <a:buAutoNum type="arabicPeriod"/>
            </a:pPr>
            <a:r>
              <a:rPr lang="en-US" sz="1100" dirty="0"/>
              <a:t>Quick report out: Have each group share their favorite one</a:t>
            </a:r>
          </a:p>
          <a:p>
            <a:endParaRPr lang="en-US" dirty="0"/>
          </a:p>
        </p:txBody>
      </p:sp>
      <p:sp>
        <p:nvSpPr>
          <p:cNvPr id="4" name="Slide Number Placeholder 3"/>
          <p:cNvSpPr>
            <a:spLocks noGrp="1"/>
          </p:cNvSpPr>
          <p:nvPr>
            <p:ph type="sldNum" sz="quarter" idx="10"/>
          </p:nvPr>
        </p:nvSpPr>
        <p:spPr/>
        <p:txBody>
          <a:bodyPr/>
          <a:lstStyle/>
          <a:p>
            <a:fld id="{724E072D-F976-46FE-8AB2-58BE6807F39A}" type="slidenum">
              <a:rPr lang="en-US" smtClean="0"/>
              <a:t>22</a:t>
            </a:fld>
            <a:endParaRPr lang="en-US" dirty="0"/>
          </a:p>
        </p:txBody>
      </p:sp>
    </p:spTree>
    <p:extLst>
      <p:ext uri="{BB962C8B-B14F-4D97-AF65-F5344CB8AC3E}">
        <p14:creationId xmlns:p14="http://schemas.microsoft.com/office/powerpoint/2010/main" val="1048415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Calibri" panose="020F0502020204030204" pitchFamily="34" charset="0"/>
                <a:ea typeface="+mn-ea"/>
                <a:cs typeface="+mn-cs"/>
              </a:rPr>
              <a:t>Next segment: Strategic Conversations about Safety and Danger: A balanced assessment</a:t>
            </a:r>
            <a:endParaRPr lang="en-US" sz="1200" kern="1200" dirty="0">
              <a:solidFill>
                <a:schemeClr val="tx1"/>
              </a:solidFill>
              <a:effectLst/>
              <a:latin typeface="Calibri" panose="020F0502020204030204" pitchFamily="34" charset="0"/>
              <a:ea typeface="+mn-ea"/>
              <a:cs typeface="+mn-cs"/>
            </a:endParaRPr>
          </a:p>
          <a:p>
            <a:r>
              <a:rPr lang="en-US" sz="1200" kern="1200" dirty="0">
                <a:solidFill>
                  <a:schemeClr val="tx1"/>
                </a:solidFill>
                <a:effectLst/>
                <a:latin typeface="Calibri" panose="020F0502020204030204" pitchFamily="34" charset="0"/>
                <a:ea typeface="+mn-ea"/>
                <a:cs typeface="+mn-cs"/>
              </a:rPr>
              <a:t>Now we will move into talking about the importance of balanced assessments in child welfare</a:t>
            </a:r>
            <a:endParaRPr lang="en-US" sz="120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326AC-9001-496F-9D00-2609682245F8}" type="slidenum">
              <a:rPr kumimoji="0" 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60775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altLang="en-US" dirty="0"/>
              <a:t>SOP brings forward the importance of a “rigorous and balanced assessment.” If we spend time on the questions of what has worked well, the answer to “next steps” become clearer. There will be solutions that come from what the family already does and therefore what the family is more likely to do again and be successful.  </a:t>
            </a:r>
          </a:p>
          <a:p>
            <a:endParaRPr lang="en-US" altLang="en-US" dirty="0"/>
          </a:p>
          <a:p>
            <a:r>
              <a:rPr lang="en-US" altLang="en-US" dirty="0"/>
              <a:t>We are trying to build on solutions that the family already uses. In SOP, the focus is on the family’s voice: building from the family’s ideas which helps us develop plans that are aligned with the family’s culture. </a:t>
            </a:r>
            <a:endParaRPr dirty="0"/>
          </a:p>
        </p:txBody>
      </p:sp>
      <p:sp>
        <p:nvSpPr>
          <p:cNvPr id="730" name="Google Shape;730;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558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SDM tools, CANS and SOP complement each other to help us develop a rigorous, comprehensive, balanced assessment of the child and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The Structured Decision-Making system was designed to identify the key decisions in child welfare practice and then create evidence based assessment tools that could help make those decisions accurately and consistently across even large counties and states. The SDM system is set up to bring the best of research to the important decisions of child welfare.</a:t>
            </a:r>
          </a:p>
          <a:p>
            <a:endParaRPr lang="en-US"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CANs helps tell the family’s story through prioritizing child and family strengths and needs. </a:t>
            </a:r>
            <a:r>
              <a:rPr lang="en-US" dirty="0"/>
              <a:t>Participants are strongly encouraged to attend the CANS overview training to become familiar with the CANS items, how to use CANS in CFT Meetings and in the case planning process with children and families.</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326AC-9001-496F-9D00-2609682245F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55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1"/>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p:spPr>
      </p:sp>
      <p:sp>
        <p:nvSpPr>
          <p:cNvPr id="208899"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solidFill>
                  <a:srgbClr val="000000"/>
                </a:solidFill>
                <a:sym typeface="Calibri" pitchFamily="34" charset="0"/>
              </a:rPr>
              <a:t>This definition of Safety comes from Signs of Safety but helps hold the model together.  Notice that safety is a VERB. It is more than the absence of danger. </a:t>
            </a:r>
          </a:p>
          <a:p>
            <a:pPr eaLnBrk="1" hangingPunct="1"/>
            <a:r>
              <a:rPr lang="en-US" dirty="0">
                <a:solidFill>
                  <a:srgbClr val="000000"/>
                </a:solidFill>
                <a:sym typeface="Calibri" pitchFamily="34" charset="0"/>
              </a:rPr>
              <a:t>This is the foundation</a:t>
            </a:r>
            <a:r>
              <a:rPr lang="en-US" baseline="0" dirty="0">
                <a:solidFill>
                  <a:srgbClr val="000000"/>
                </a:solidFill>
                <a:sym typeface="Calibri" pitchFamily="34" charset="0"/>
              </a:rPr>
              <a:t> hand so complicated to see acts over time. </a:t>
            </a:r>
            <a:endParaRPr lang="en-US" dirty="0">
              <a:solidFill>
                <a:srgbClr val="000000"/>
              </a:solidFill>
              <a:sym typeface="Calibri" pitchFamily="34" charset="0"/>
            </a:endParaRPr>
          </a:p>
          <a:p>
            <a:pPr eaLnBrk="1" hangingPunct="1"/>
            <a:endParaRPr lang="en-US" dirty="0">
              <a:solidFill>
                <a:srgbClr val="000000"/>
              </a:solidFill>
              <a:sym typeface="Calibri" pitchFamily="34" charset="0"/>
            </a:endParaRPr>
          </a:p>
          <a:p>
            <a:pPr eaLnBrk="1" hangingPunct="1">
              <a:buClr>
                <a:srgbClr val="FFFFFF"/>
              </a:buClr>
            </a:pPr>
            <a:r>
              <a:rPr lang="en-US" sz="2800" dirty="0">
                <a:solidFill>
                  <a:srgbClr val="FFFFFF"/>
                </a:solidFill>
                <a:sym typeface="Calibri" pitchFamily="34" charset="0"/>
              </a:rPr>
              <a:t>Safety-Organized Practice provides an approach to child protection work that:</a:t>
            </a:r>
            <a:endParaRPr lang="en-US" dirty="0">
              <a:solidFill>
                <a:srgbClr val="000000"/>
              </a:solidFill>
              <a:sym typeface="Calibri" pitchFamily="34" charset="0"/>
            </a:endParaRPr>
          </a:p>
          <a:p>
            <a:pPr eaLnBrk="1" hangingPunct="1"/>
            <a:r>
              <a:rPr lang="en-US" sz="2800" dirty="0">
                <a:solidFill>
                  <a:srgbClr val="FFFFFF"/>
                </a:solidFill>
                <a:sym typeface="Calibri" pitchFamily="34" charset="0"/>
              </a:rPr>
              <a:t>Is focused on enhancing child safety</a:t>
            </a:r>
            <a:endParaRPr lang="en-US" dirty="0">
              <a:solidFill>
                <a:srgbClr val="FFFFFF"/>
              </a:solidFill>
              <a:sym typeface="Calibri" pitchFamily="34" charset="0"/>
            </a:endParaRPr>
          </a:p>
          <a:p>
            <a:pPr eaLnBrk="1" hangingPunct="1">
              <a:buFontTx/>
              <a:buChar char="•"/>
            </a:pPr>
            <a:r>
              <a:rPr lang="en-US" sz="2800" dirty="0">
                <a:solidFill>
                  <a:srgbClr val="FFFFFF"/>
                </a:solidFill>
                <a:sym typeface="Calibri" pitchFamily="34" charset="0"/>
              </a:rPr>
              <a:t>Values working </a:t>
            </a:r>
            <a:r>
              <a:rPr lang="en-US" sz="2800" dirty="0">
                <a:solidFill>
                  <a:srgbClr val="FFFFFF"/>
                </a:solidFill>
                <a:latin typeface="Calibri Italic" charset="0"/>
                <a:sym typeface="Calibri Italic" charset="0"/>
              </a:rPr>
              <a:t>with</a:t>
            </a:r>
            <a:r>
              <a:rPr lang="en-US" sz="2800" dirty="0">
                <a:solidFill>
                  <a:srgbClr val="FFFFFF"/>
                </a:solidFill>
                <a:sym typeface="Calibri" pitchFamily="34" charset="0"/>
              </a:rPr>
              <a:t> families</a:t>
            </a:r>
            <a:endParaRPr lang="en-US" dirty="0">
              <a:solidFill>
                <a:srgbClr val="FFFFFF"/>
              </a:solidFill>
              <a:sym typeface="Calibri" pitchFamily="34" charset="0"/>
            </a:endParaRPr>
          </a:p>
          <a:p>
            <a:pPr eaLnBrk="1" hangingPunct="1">
              <a:buFontTx/>
              <a:buChar char="•"/>
            </a:pPr>
            <a:r>
              <a:rPr lang="en-US" sz="2800" dirty="0">
                <a:solidFill>
                  <a:srgbClr val="FFFFFF"/>
                </a:solidFill>
                <a:sym typeface="Calibri" pitchFamily="34" charset="0"/>
              </a:rPr>
              <a:t>Values reliable and valid assessments</a:t>
            </a:r>
            <a:endParaRPr lang="en-US" dirty="0">
              <a:solidFill>
                <a:srgbClr val="FFFFFF"/>
              </a:solidFill>
              <a:sym typeface="Calibri" pitchFamily="34" charset="0"/>
            </a:endParaRPr>
          </a:p>
          <a:p>
            <a:pPr eaLnBrk="1" hangingPunct="1">
              <a:buFontTx/>
              <a:buChar char="•"/>
            </a:pPr>
            <a:r>
              <a:rPr lang="en-US" sz="2800" dirty="0">
                <a:solidFill>
                  <a:srgbClr val="FFFFFF"/>
                </a:solidFill>
                <a:sym typeface="Calibri" pitchFamily="34" charset="0"/>
              </a:rPr>
              <a:t>Provides the field with practices and tools to concretely help their day-to-day work</a:t>
            </a:r>
            <a:endParaRPr lang="en-US" dirty="0">
              <a:solidFill>
                <a:srgbClr val="FFFFFF"/>
              </a:solidFill>
              <a:sym typeface="Calibri" pitchFamily="34" charset="0"/>
            </a:endParaRPr>
          </a:p>
          <a:p>
            <a:pPr eaLnBrk="1" hangingPunct="1">
              <a:buFontTx/>
              <a:buChar char="•"/>
            </a:pPr>
            <a:r>
              <a:rPr lang="en-US" sz="2800" dirty="0">
                <a:solidFill>
                  <a:srgbClr val="FFFFFF"/>
                </a:solidFill>
                <a:sym typeface="Calibri" pitchFamily="34" charset="0"/>
              </a:rPr>
              <a:t>Integrates rigorous, collaborative human judgment with research-built tools</a:t>
            </a:r>
            <a:endParaRPr lang="en-US" dirty="0">
              <a:solidFill>
                <a:srgbClr val="FFFFFF"/>
              </a:solidFill>
              <a:sym typeface="Calibri" pitchFamily="34" charset="0"/>
            </a:endParaRPr>
          </a:p>
          <a:p>
            <a:pPr eaLnBrk="1" hangingPunct="1"/>
            <a:endParaRPr lang="en-US" dirty="0">
              <a:solidFill>
                <a:srgbClr val="000000"/>
              </a:solidFill>
              <a:sym typeface="Calibri" pitchFamily="34" charset="0"/>
            </a:endParaRPr>
          </a:p>
          <a:p>
            <a:pPr eaLnBrk="1" hangingPunct="1"/>
            <a:r>
              <a:rPr lang="en-US" dirty="0">
                <a:solidFill>
                  <a:srgbClr val="000000"/>
                </a:solidFill>
                <a:latin typeface="Calibri Italic" charset="0"/>
                <a:sym typeface="Calibri Italic" charset="0"/>
              </a:rPr>
              <a:t>DISCUSSION: If this was the CWS definition of safety…and we shared it with families, providers, the courts…and this became ‘north’ on the compass and what we looked for in our </a:t>
            </a:r>
            <a:r>
              <a:rPr lang="en-US" b="1" dirty="0">
                <a:solidFill>
                  <a:srgbClr val="000000"/>
                </a:solidFill>
                <a:latin typeface="Calibri Italic" charset="0"/>
                <a:sym typeface="Calibri Italic" charset="0"/>
              </a:rPr>
              <a:t>work…what, if anything, would change about CWS?  What would change about your work</a:t>
            </a:r>
            <a:r>
              <a:rPr lang="en-US" dirty="0">
                <a:solidFill>
                  <a:srgbClr val="000000"/>
                </a:solidFill>
                <a:latin typeface="Calibri Italic" charset="0"/>
                <a:sym typeface="Calibri Italic" charset="0"/>
              </a:rPr>
              <a:t>?  Facilitate a discussion.</a:t>
            </a:r>
          </a:p>
        </p:txBody>
      </p:sp>
    </p:spTree>
    <p:extLst>
      <p:ext uri="{BB962C8B-B14F-4D97-AF65-F5344CB8AC3E}">
        <p14:creationId xmlns:p14="http://schemas.microsoft.com/office/powerpoint/2010/main" val="3244107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We will begin by looking at an idea that is central to Safety-Organized Practice: that when we interview families, children and members of the community, we are not just interviewing for history of the Danger but also for a history of the safety that has occurred as well.</a:t>
            </a:r>
            <a:endParaRPr lang="en-US" altLang="en-US" dirty="0"/>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27</a:t>
            </a:fld>
            <a:endParaRPr lang="en-US"/>
          </a:p>
        </p:txBody>
      </p:sp>
    </p:spTree>
    <p:extLst>
      <p:ext uri="{BB962C8B-B14F-4D97-AF65-F5344CB8AC3E}">
        <p14:creationId xmlns:p14="http://schemas.microsoft.com/office/powerpoint/2010/main" val="159205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Take a look at this image.</a:t>
            </a:r>
            <a:r>
              <a:rPr lang="en-US" sz="1200" kern="1200" baseline="0" dirty="0">
                <a:solidFill>
                  <a:schemeClr val="tx1"/>
                </a:solidFill>
                <a:effectLst/>
                <a:ea typeface="+mn-ea"/>
                <a:cs typeface="+mn-cs"/>
              </a:rPr>
              <a:t> </a:t>
            </a:r>
            <a:r>
              <a:rPr lang="en-US" sz="1200" kern="1200" dirty="0">
                <a:solidFill>
                  <a:schemeClr val="tx1"/>
                </a:solidFill>
                <a:effectLst/>
                <a:ea typeface="+mn-ea"/>
                <a:cs typeface="+mn-cs"/>
              </a:rPr>
              <a:t>What do you see? Notice how some say two faces looking at each other, others say a vase. </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28</a:t>
            </a:fld>
            <a:endParaRPr lang="en-US"/>
          </a:p>
        </p:txBody>
      </p:sp>
    </p:spTree>
    <p:extLst>
      <p:ext uri="{BB962C8B-B14F-4D97-AF65-F5344CB8AC3E}">
        <p14:creationId xmlns:p14="http://schemas.microsoft.com/office/powerpoint/2010/main" val="1944638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How about this image? Some will say pillars others will say people standing facing each other. </a:t>
            </a:r>
          </a:p>
          <a:p>
            <a:r>
              <a:rPr lang="en-US" sz="1200" b="1" i="1" kern="1200" dirty="0">
                <a:solidFill>
                  <a:schemeClr val="tx1"/>
                </a:solidFill>
                <a:effectLst/>
                <a:ea typeface="+mn-ea"/>
                <a:cs typeface="+mn-cs"/>
              </a:rPr>
              <a:t>Key point:</a:t>
            </a:r>
            <a:r>
              <a:rPr lang="en-US" sz="1200" kern="1200" dirty="0">
                <a:solidFill>
                  <a:schemeClr val="tx1"/>
                </a:solidFill>
                <a:effectLst/>
                <a:ea typeface="+mn-ea"/>
                <a:cs typeface="+mn-cs"/>
              </a:rPr>
              <a:t> Two people can look at the same situation and see two different things.</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29</a:t>
            </a:fld>
            <a:endParaRPr lang="en-US"/>
          </a:p>
        </p:txBody>
      </p:sp>
    </p:spTree>
    <p:extLst>
      <p:ext uri="{BB962C8B-B14F-4D97-AF65-F5344CB8AC3E}">
        <p14:creationId xmlns:p14="http://schemas.microsoft.com/office/powerpoint/2010/main" val="2819065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panose="020F0502020204030204" pitchFamily="34" charset="0"/>
                <a:ea typeface="+mn-ea"/>
                <a:cs typeface="+mn-cs"/>
              </a:rPr>
              <a:t>Services do not equal or demonstrate safety!</a:t>
            </a:r>
            <a:r>
              <a:rPr lang="en-US" sz="1200" kern="1200" baseline="0" dirty="0">
                <a:solidFill>
                  <a:schemeClr val="tx1"/>
                </a:solidFill>
                <a:effectLst/>
                <a:latin typeface="Calibri" panose="020F0502020204030204" pitchFamily="34" charset="0"/>
                <a:ea typeface="+mn-ea"/>
                <a:cs typeface="+mn-cs"/>
              </a:rPr>
              <a:t> </a:t>
            </a:r>
            <a:endParaRPr lang="en-US" sz="1200" kern="1200" dirty="0">
              <a:solidFill>
                <a:schemeClr val="tx1"/>
              </a:solidFill>
              <a:effectLst/>
              <a:latin typeface="Calibri" panose="020F0502020204030204" pitchFamily="34" charset="0"/>
              <a:ea typeface="+mn-ea"/>
              <a:cs typeface="+mn-cs"/>
            </a:endParaRPr>
          </a:p>
          <a:p>
            <a:pPr lvl="0"/>
            <a:endParaRPr lang="en-US" sz="1200" kern="1200" dirty="0">
              <a:solidFill>
                <a:schemeClr val="tx1"/>
              </a:solidFill>
              <a:effectLst/>
              <a:latin typeface="Calibri" panose="020F0502020204030204" pitchFamily="34" charset="0"/>
              <a:ea typeface="+mn-ea"/>
              <a:cs typeface="+mn-cs"/>
            </a:endParaRPr>
          </a:p>
          <a:p>
            <a:pPr lvl="0"/>
            <a:r>
              <a:rPr lang="en-US" sz="1200" kern="1200" dirty="0">
                <a:solidFill>
                  <a:schemeClr val="tx1"/>
                </a:solidFill>
                <a:effectLst/>
                <a:latin typeface="Calibri" panose="020F0502020204030204" pitchFamily="34" charset="0"/>
                <a:ea typeface="+mn-ea"/>
                <a:cs typeface="+mn-cs"/>
              </a:rPr>
              <a:t>For years we have used services as a way to measure safety – but does it really tell us parents can keep their children safe? How do we show the court that the parent can keep the child safe?</a:t>
            </a:r>
          </a:p>
          <a:p>
            <a:pPr lvl="0"/>
            <a:r>
              <a:rPr lang="en-US" sz="1200" kern="1200" dirty="0">
                <a:solidFill>
                  <a:schemeClr val="tx1"/>
                </a:solidFill>
                <a:effectLst/>
                <a:latin typeface="Calibri" panose="020F0502020204030204" pitchFamily="34" charset="0"/>
                <a:ea typeface="+mn-ea"/>
                <a:cs typeface="+mn-cs"/>
              </a:rPr>
              <a:t>If a parent does drugs and neglects their child, how do we know that will not happen again? </a:t>
            </a:r>
          </a:p>
          <a:p>
            <a:r>
              <a:rPr lang="en-US" sz="1200" kern="1200" dirty="0">
                <a:solidFill>
                  <a:schemeClr val="tx1"/>
                </a:solidFill>
                <a:effectLst/>
                <a:latin typeface="Calibri" panose="020F0502020204030204" pitchFamily="34" charset="0"/>
                <a:ea typeface="+mn-ea"/>
                <a:cs typeface="+mn-cs"/>
              </a:rPr>
              <a:t>We have used services – but is that really safety? Is being sober an act of protection? We would argue that it is not.  Being sober means you are not doing what put your child in harm’s way but what tells us it will not happen again?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52704-CCA3-4CFF-A571-C869A027F6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693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panose="020F0502020204030204" pitchFamily="34" charset="0"/>
                <a:ea typeface="+mn-ea"/>
                <a:cs typeface="+mn-cs"/>
              </a:rPr>
              <a:t>Provide an overview of training topics that will be covered over the two-day training. </a:t>
            </a:r>
          </a:p>
          <a:p>
            <a:pPr lvl="0"/>
            <a:r>
              <a:rPr lang="en-US" sz="1200" kern="1200" dirty="0">
                <a:solidFill>
                  <a:schemeClr val="tx1"/>
                </a:solidFill>
                <a:effectLst/>
                <a:latin typeface="Calibri" panose="020F0502020204030204" pitchFamily="34" charset="0"/>
                <a:ea typeface="+mn-ea"/>
                <a:cs typeface="+mn-cs"/>
              </a:rPr>
              <a:t>This training is a mandatory pre-requisite to all other SOP trainings &amp; skills labs. Please note: This training is foundational and briefly introduces you to SOP tools and strategies. You are strongly encouraged to attend additional SOP trainings and skills labs to deepen your practice! </a:t>
            </a:r>
          </a:p>
          <a:p>
            <a:pPr lvl="0"/>
            <a:r>
              <a:rPr lang="en-US" sz="1200" kern="1200" dirty="0">
                <a:solidFill>
                  <a:schemeClr val="tx1"/>
                </a:solidFill>
                <a:effectLst/>
                <a:latin typeface="Calibri" panose="020F0502020204030204" pitchFamily="34" charset="0"/>
                <a:ea typeface="+mn-ea"/>
                <a:cs typeface="+mn-cs"/>
              </a:rPr>
              <a:t>Please check our website under “Safety Organized Practice” to see additional SOP offerings: </a:t>
            </a:r>
            <a:r>
              <a:rPr lang="en-US" sz="1200" i="1" u="sng" kern="1200" dirty="0">
                <a:solidFill>
                  <a:schemeClr val="tx1"/>
                </a:solidFill>
                <a:effectLst/>
                <a:latin typeface="Calibri" panose="020F0502020204030204" pitchFamily="34" charset="0"/>
                <a:ea typeface="+mn-ea"/>
                <a:cs typeface="+mn-cs"/>
                <a:hlinkClick r:id="rId3"/>
              </a:rPr>
              <a:t>https://humanservices.ucdavis.edu/northern-academy</a:t>
            </a:r>
            <a:r>
              <a:rPr lang="en-US" sz="1200" b="1" i="1" kern="1200" dirty="0">
                <a:solidFill>
                  <a:schemeClr val="tx1"/>
                </a:solidFill>
                <a:effectLst/>
                <a:latin typeface="Calibri" panose="020F0502020204030204" pitchFamily="34" charset="0"/>
                <a:ea typeface="+mn-ea"/>
                <a:cs typeface="+mn-cs"/>
              </a:rPr>
              <a:t> </a:t>
            </a:r>
            <a:endParaRPr lang="en-US" sz="1200" kern="1200" dirty="0">
              <a:solidFill>
                <a:schemeClr val="tx1"/>
              </a:solidFill>
              <a:effectLst/>
              <a:latin typeface="Calibri" panose="020F0502020204030204" pitchFamily="34" charset="0"/>
              <a:ea typeface="+mn-ea"/>
              <a:cs typeface="+mn-cs"/>
            </a:endParaRPr>
          </a:p>
          <a:p>
            <a:pPr lvl="0"/>
            <a:r>
              <a:rPr lang="en-US" sz="1200" kern="1200" dirty="0">
                <a:solidFill>
                  <a:schemeClr val="tx1"/>
                </a:solidFill>
                <a:effectLst/>
                <a:latin typeface="Calibri" panose="020F0502020204030204" pitchFamily="34" charset="0"/>
                <a:ea typeface="+mn-ea"/>
                <a:cs typeface="+mn-cs"/>
              </a:rPr>
              <a:t>Briefly review class materials. All materials for this class are on our resource barn and the participant workbook is required as it includes the activities for the class. </a:t>
            </a:r>
          </a:p>
          <a:p>
            <a:pPr lvl="0"/>
            <a:r>
              <a:rPr lang="en-US" sz="1200" b="1" i="1" kern="1200" dirty="0">
                <a:solidFill>
                  <a:schemeClr val="tx1"/>
                </a:solidFill>
                <a:effectLst/>
                <a:latin typeface="Calibri" panose="020F0502020204030204" pitchFamily="34" charset="0"/>
                <a:ea typeface="+mn-ea"/>
                <a:cs typeface="+mn-cs"/>
              </a:rPr>
              <a:t>Link to class materials: </a:t>
            </a:r>
            <a:r>
              <a:rPr lang="en-US" sz="1200" i="1" u="sng" kern="1200" dirty="0">
                <a:solidFill>
                  <a:schemeClr val="tx1"/>
                </a:solidFill>
                <a:effectLst/>
                <a:latin typeface="Calibri" panose="020F0502020204030204" pitchFamily="34" charset="0"/>
                <a:ea typeface="+mn-ea"/>
                <a:cs typeface="+mn-cs"/>
                <a:hlinkClick r:id="rId4"/>
              </a:rPr>
              <a:t>https://www.oercommons.org/authoring/11911-sop-foundational-institute/view</a:t>
            </a:r>
            <a:r>
              <a:rPr lang="en-US" sz="1200" i="1" kern="1200" dirty="0">
                <a:solidFill>
                  <a:schemeClr val="tx1"/>
                </a:solidFill>
                <a:effectLst/>
                <a:latin typeface="Calibri" panose="020F0502020204030204" pitchFamily="34" charset="0"/>
                <a:ea typeface="+mn-ea"/>
                <a:cs typeface="+mn-cs"/>
              </a:rPr>
              <a:t>  </a:t>
            </a:r>
            <a:endParaRPr lang="en-US" sz="1200" kern="1200" dirty="0">
              <a:solidFill>
                <a:schemeClr val="tx1"/>
              </a:solidFill>
              <a:effectLst/>
              <a:latin typeface="Calibri" panose="020F0502020204030204" pitchFamily="34" charset="0"/>
              <a:ea typeface="+mn-ea"/>
              <a:cs typeface="+mn-cs"/>
            </a:endParaRPr>
          </a:p>
          <a:p>
            <a:r>
              <a:rPr lang="en-US" sz="1200" b="1" i="1" kern="1200" dirty="0">
                <a:solidFill>
                  <a:schemeClr val="tx1"/>
                </a:solidFill>
                <a:effectLst/>
                <a:latin typeface="Calibri" panose="020F0502020204030204" pitchFamily="34" charset="0"/>
                <a:ea typeface="+mn-ea"/>
                <a:cs typeface="+mn-cs"/>
              </a:rPr>
              <a:t>Link to SOP Resource Page (for additional SOP tools, articles, quick guides, etc.): </a:t>
            </a:r>
            <a:r>
              <a:rPr lang="en-US" sz="1200" i="1" u="sng" kern="1200" dirty="0">
                <a:solidFill>
                  <a:schemeClr val="tx1"/>
                </a:solidFill>
                <a:effectLst/>
                <a:latin typeface="Calibri" panose="020F0502020204030204" pitchFamily="34" charset="0"/>
                <a:ea typeface="+mn-ea"/>
                <a:cs typeface="+mn-cs"/>
                <a:hlinkClick r:id="rId5"/>
              </a:rPr>
              <a:t>http://bit.ly/SafetyOrganizedPractice</a:t>
            </a:r>
            <a:endParaRPr lang="en-US" sz="1200" kern="1200" dirty="0">
              <a:solidFill>
                <a:schemeClr val="tx1"/>
              </a:solidFill>
              <a:effectLst/>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3</a:t>
            </a:fld>
            <a:endParaRPr lang="en-US"/>
          </a:p>
        </p:txBody>
      </p:sp>
    </p:spTree>
    <p:extLst>
      <p:ext uri="{BB962C8B-B14F-4D97-AF65-F5344CB8AC3E}">
        <p14:creationId xmlns:p14="http://schemas.microsoft.com/office/powerpoint/2010/main" val="1873820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D0F56AE5-84BA-5F48-9768-DAF2CB7F650E}"/>
              </a:ext>
            </a:extLst>
          </p:cNvPr>
          <p:cNvSpPr>
            <a:spLocks noGrp="1" noRot="1" noChangeAspect="1" noChangeArrowheads="1" noTextEdit="1"/>
          </p:cNvSpPr>
          <p:nvPr>
            <p:ph type="sldImg"/>
          </p:nvPr>
        </p:nvSpPr>
        <p:spPr>
          <a:xfrm>
            <a:off x="381000" y="685800"/>
            <a:ext cx="6096000" cy="3429000"/>
          </a:xfrm>
          <a:ln/>
        </p:spPr>
      </p:sp>
      <p:sp>
        <p:nvSpPr>
          <p:cNvPr id="124930" name="Notes Placeholder 2">
            <a:extLst>
              <a:ext uri="{FF2B5EF4-FFF2-40B4-BE49-F238E27FC236}">
                <a16:creationId xmlns:a16="http://schemas.microsoft.com/office/drawing/2014/main" id="{2EFAE2F8-135F-424B-B13D-E494C77FCA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Verdana" panose="020B0604030504040204" pitchFamily="34" charset="0"/>
              </a:rPr>
              <a:t>Here is the work of SOP:</a:t>
            </a:r>
          </a:p>
          <a:p>
            <a:pPr marL="228600" indent="-228600" eaLnBrk="1" hangingPunct="1">
              <a:buAutoNum type="arabicPeriod"/>
            </a:pPr>
            <a:r>
              <a:rPr lang="en-US" altLang="en-US" baseline="0" dirty="0">
                <a:latin typeface="Verdana" panose="020B0604030504040204" pitchFamily="34" charset="0"/>
              </a:rPr>
              <a:t>Getting clear about the impact of the caregiver’s action(s) on the child</a:t>
            </a:r>
          </a:p>
          <a:p>
            <a:pPr marL="228600" indent="-228600" eaLnBrk="1" hangingPunct="1">
              <a:buAutoNum type="arabicPeriod"/>
            </a:pPr>
            <a:r>
              <a:rPr lang="en-US" altLang="en-US" dirty="0">
                <a:latin typeface="Verdana" panose="020B0604030504040204" pitchFamily="34" charset="0"/>
              </a:rPr>
              <a:t>Being</a:t>
            </a:r>
            <a:r>
              <a:rPr lang="en-US" altLang="en-US" baseline="0" dirty="0">
                <a:latin typeface="Verdana" panose="020B0604030504040204" pitchFamily="34" charset="0"/>
              </a:rPr>
              <a:t> transparent with families about</a:t>
            </a:r>
            <a:r>
              <a:rPr lang="en-US" altLang="en-US" dirty="0">
                <a:latin typeface="Verdana" panose="020B0604030504040204" pitchFamily="34" charset="0"/>
              </a:rPr>
              <a:t> the behaviors that will keep the child safe (demonstrated</a:t>
            </a:r>
            <a:r>
              <a:rPr lang="en-US" altLang="en-US" baseline="0" dirty="0">
                <a:latin typeface="Verdana" panose="020B0604030504040204" pitchFamily="34" charset="0"/>
              </a:rPr>
              <a:t> over time</a:t>
            </a:r>
            <a:r>
              <a:rPr lang="en-US" altLang="en-US" dirty="0">
                <a:latin typeface="Verdana" panose="020B0604030504040204" pitchFamily="34" charset="0"/>
              </a:rPr>
              <a:t>, how the agency will measure</a:t>
            </a:r>
            <a:r>
              <a:rPr lang="en-US" altLang="en-US" baseline="0" dirty="0">
                <a:latin typeface="Verdana" panose="020B0604030504040204" pitchFamily="34" charset="0"/>
              </a:rPr>
              <a:t> these behaviors</a:t>
            </a:r>
            <a:r>
              <a:rPr lang="en-US" altLang="en-US" dirty="0">
                <a:latin typeface="Verdana" panose="020B0604030504040204" pitchFamily="34" charset="0"/>
              </a:rPr>
              <a:t> and how the network can support the family to achieve</a:t>
            </a:r>
            <a:r>
              <a:rPr lang="en-US" altLang="en-US" baseline="0" dirty="0">
                <a:latin typeface="Verdana" panose="020B0604030504040204" pitchFamily="34" charset="0"/>
              </a:rPr>
              <a:t> the safety goal(s)</a:t>
            </a:r>
            <a:endParaRPr lang="en-US" altLang="en-US" dirty="0">
              <a:latin typeface="Verdana" panose="020B0604030504040204" pitchFamily="34" charset="0"/>
            </a:endParaRPr>
          </a:p>
        </p:txBody>
      </p:sp>
      <p:sp>
        <p:nvSpPr>
          <p:cNvPr id="4" name="Header Placeholder 3">
            <a:extLst>
              <a:ext uri="{FF2B5EF4-FFF2-40B4-BE49-F238E27FC236}">
                <a16:creationId xmlns:a16="http://schemas.microsoft.com/office/drawing/2014/main" id="{139687E6-FB86-BF4B-942B-2F1A524A970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SOP Intro Day 2</a:t>
            </a:r>
          </a:p>
        </p:txBody>
      </p:sp>
      <p:sp>
        <p:nvSpPr>
          <p:cNvPr id="124932" name="Slide Number Placeholder 5">
            <a:extLst>
              <a:ext uri="{FF2B5EF4-FFF2-40B4-BE49-F238E27FC236}">
                <a16:creationId xmlns:a16="http://schemas.microsoft.com/office/drawing/2014/main" id="{A80AEB5E-2D84-3248-B107-7D67951F8A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MS PGothic" panose="020B0600070205080204" pitchFamily="34" charset="-128"/>
                <a:cs typeface="MS PGothic" panose="020B0600070205080204" pitchFamily="34" charset="-128"/>
              </a:defRPr>
            </a:lvl1pPr>
            <a:lvl2pPr marL="37931725" indent="-37474525">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Verdana" panose="020B0604030504040204" pitchFamily="34" charset="0"/>
                <a:ea typeface="ヒラギノ角ゴ Pro W3" panose="020B0300000000000000" pitchFamily="34" charset="-128"/>
                <a:cs typeface="ヒラギノ角ゴ Pro W3" panose="020B0300000000000000" pitchFamily="34" charset="-128"/>
              </a:defRPr>
            </a:lvl3pPr>
            <a:lvl4pPr marL="1600200" indent="-228600">
              <a:spcBef>
                <a:spcPct val="30000"/>
              </a:spcBef>
              <a:defRPr sz="1200">
                <a:solidFill>
                  <a:schemeClr val="tx1"/>
                </a:solidFill>
                <a:latin typeface="Verdana" panose="020B0604030504040204" pitchFamily="34" charset="0"/>
                <a:ea typeface="ヒラギノ角ゴ Pro W3" panose="020B0300000000000000" pitchFamily="34" charset="-128"/>
                <a:cs typeface="ヒラギノ角ゴ Pro W3" panose="020B0300000000000000" pitchFamily="34" charset="-128"/>
              </a:defRPr>
            </a:lvl4pPr>
            <a:lvl5pPr marL="2057400" indent="-228600">
              <a:spcBef>
                <a:spcPct val="30000"/>
              </a:spcBef>
              <a:defRPr sz="1200">
                <a:solidFill>
                  <a:schemeClr val="tx1"/>
                </a:solidFill>
                <a:latin typeface="Verdana" panose="020B0604030504040204" pitchFamily="34" charset="0"/>
                <a:ea typeface="MS PGothic" panose="020B0600070205080204" pitchFamily="34" charset="-128"/>
                <a:cs typeface="ヒラギノ角ゴ Pro W3" panose="020B0300000000000000"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cs typeface="ヒラギノ角ゴ Pro W3" panose="020B0300000000000000"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cs typeface="ヒラギノ角ゴ Pro W3" panose="020B0300000000000000"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cs typeface="ヒラギノ角ゴ Pro W3" panose="020B0300000000000000"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cs typeface="ヒラギノ角ゴ Pro W3" panose="020B0300000000000000"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BD58698-9604-7B4C-BA06-4A3EF169D917}"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MS PGothic" panose="020B0600070205080204" pitchFamily="34" charset="-128"/>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1532687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p:spPr>
      </p:sp>
      <p:sp>
        <p:nvSpPr>
          <p:cNvPr id="16179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r>
              <a:rPr lang="en-US" dirty="0">
                <a:solidFill>
                  <a:srgbClr val="000000"/>
                </a:solidFill>
                <a:latin typeface="Times New Roman" pitchFamily="18" charset="0"/>
                <a:sym typeface="Calibri" pitchFamily="34" charset="0"/>
              </a:rPr>
              <a:t>We are going to talk about doing a rigorous and balanced</a:t>
            </a:r>
            <a:r>
              <a:rPr lang="en-US" baseline="0" dirty="0">
                <a:solidFill>
                  <a:srgbClr val="000000"/>
                </a:solidFill>
                <a:latin typeface="Times New Roman" pitchFamily="18" charset="0"/>
                <a:sym typeface="Calibri" pitchFamily="34" charset="0"/>
              </a:rPr>
              <a:t> </a:t>
            </a:r>
            <a:r>
              <a:rPr lang="en-US" dirty="0">
                <a:solidFill>
                  <a:srgbClr val="000000"/>
                </a:solidFill>
                <a:latin typeface="Times New Roman" pitchFamily="18" charset="0"/>
                <a:sym typeface="Calibri" pitchFamily="34" charset="0"/>
              </a:rPr>
              <a:t>assessment, where the history of </a:t>
            </a:r>
            <a:r>
              <a:rPr lang="ja-JP" altLang="en-US" dirty="0">
                <a:solidFill>
                  <a:srgbClr val="000000"/>
                </a:solidFill>
                <a:latin typeface="Times New Roman" pitchFamily="18" charset="0"/>
                <a:sym typeface="Calibri" pitchFamily="34" charset="0"/>
              </a:rPr>
              <a:t>‘</a:t>
            </a:r>
            <a:r>
              <a:rPr lang="en-US" altLang="ja-JP" dirty="0">
                <a:solidFill>
                  <a:srgbClr val="000000"/>
                </a:solidFill>
                <a:latin typeface="Times New Roman" pitchFamily="18" charset="0"/>
                <a:cs typeface="Times New Roman" pitchFamily="18" charset="0"/>
                <a:sym typeface="Calibri" pitchFamily="34" charset="0"/>
              </a:rPr>
              <a:t>safety’ and ‘strengths’ is searched for as rigorously as the history of ‘danger’ and ‘harm’.</a:t>
            </a:r>
          </a:p>
          <a:p>
            <a:pPr eaLnBrk="1" hangingPunct="1">
              <a:buFontTx/>
              <a:buChar char="•"/>
            </a:pPr>
            <a:endParaRPr lang="en-US" dirty="0">
              <a:solidFill>
                <a:srgbClr val="000000"/>
              </a:solidFill>
              <a:latin typeface="Times New Roman" pitchFamily="18" charset="0"/>
              <a:cs typeface="Times New Roman" pitchFamily="18" charset="0"/>
              <a:sym typeface="Calibri" pitchFamily="34" charset="0"/>
            </a:endParaRPr>
          </a:p>
        </p:txBody>
      </p:sp>
    </p:spTree>
    <p:extLst>
      <p:ext uri="{BB962C8B-B14F-4D97-AF65-F5344CB8AC3E}">
        <p14:creationId xmlns:p14="http://schemas.microsoft.com/office/powerpoint/2010/main" val="2422965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p:spPr>
      </p:sp>
      <p:sp>
        <p:nvSpPr>
          <p:cNvPr id="107523" name="Rectangle 2"/>
          <p:cNvSpPr>
            <a:spLocks noGrp="1" noChangeArrowheads="1"/>
          </p:cNvSpPr>
          <p:nvPr>
            <p:ph type="body" idx="1"/>
          </p:nvPr>
        </p:nvSpPr>
        <p:spPr bwMode="auto">
          <a:xfrm>
            <a:off x="228600" y="4343400"/>
            <a:ext cx="6400800" cy="4572000"/>
          </a:xfrm>
          <a:noFill/>
        </p:spPr>
        <p:txBody>
          <a:bodyPr wrap="square" numCol="1" anchor="t" anchorCtr="0" compatLnSpc="1">
            <a:prstTxWarp prst="textNoShape">
              <a:avLst/>
            </a:prstTxWarp>
          </a:bodyPr>
          <a:lstStyle/>
          <a:p>
            <a:r>
              <a:rPr lang="en-US" sz="1200" kern="1200" dirty="0">
                <a:solidFill>
                  <a:schemeClr val="tx1"/>
                </a:solidFill>
                <a:effectLst/>
                <a:ea typeface="+mn-ea"/>
                <a:cs typeface="+mn-cs"/>
              </a:rPr>
              <a:t>The next series of slides demonstrates several aspects of what we will be learning, including the importance of a balanced assessment. This story is a compelling ‘hook’ to invite interest in learning how to develop a complete assessment.</a:t>
            </a:r>
          </a:p>
          <a:p>
            <a:r>
              <a:rPr lang="en-US" sz="1200" b="1" i="1" kern="1200" dirty="0">
                <a:solidFill>
                  <a:schemeClr val="tx1"/>
                </a:solidFill>
                <a:effectLst/>
                <a:ea typeface="+mn-ea"/>
                <a:cs typeface="+mn-cs"/>
              </a:rPr>
              <a:t> </a:t>
            </a:r>
            <a:endParaRPr lang="en-US" sz="1200" kern="1200" dirty="0">
              <a:solidFill>
                <a:schemeClr val="tx1"/>
              </a:solidFill>
              <a:effectLst/>
              <a:ea typeface="+mn-ea"/>
              <a:cs typeface="+mn-cs"/>
            </a:endParaRPr>
          </a:p>
          <a:p>
            <a:r>
              <a:rPr lang="en-US" sz="1200" b="1" i="1" kern="1200" dirty="0">
                <a:solidFill>
                  <a:schemeClr val="tx1"/>
                </a:solidFill>
                <a:effectLst/>
                <a:ea typeface="+mn-ea"/>
                <a:cs typeface="+mn-cs"/>
              </a:rPr>
              <a:t>Cheryl’s Story: </a:t>
            </a:r>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Cheryl is an African-American woman in her late 30s with two children (ages 4 and 6). She made a significant suicide attempt by turning on the gas in her oven while both children were home. </a:t>
            </a:r>
          </a:p>
          <a:p>
            <a:r>
              <a:rPr lang="en-US" sz="1200" kern="1200" dirty="0">
                <a:solidFill>
                  <a:schemeClr val="tx1"/>
                </a:solidFill>
                <a:effectLst/>
                <a:ea typeface="+mn-ea"/>
                <a:cs typeface="+mn-cs"/>
              </a:rPr>
              <a:t>All three of them passed out and it was only through a neighbor smelling the gas and breaking down the door that more serious injuries were averted. The children were placed together in foster care; mother went to a psychiatric facility and was released 10 days later. Cheryl is currently not suicidal and is expressing a lot of regret. </a:t>
            </a:r>
          </a:p>
          <a:p>
            <a:endParaRPr lang="en-US" sz="1200" kern="1200" dirty="0">
              <a:solidFill>
                <a:schemeClr val="tx1"/>
              </a:solidFill>
              <a:effectLst/>
              <a:ea typeface="+mn-ea"/>
              <a:cs typeface="+mn-cs"/>
            </a:endParaRPr>
          </a:p>
          <a:p>
            <a:r>
              <a:rPr lang="en-US" sz="1200" b="1" i="1" kern="1200" dirty="0">
                <a:solidFill>
                  <a:schemeClr val="tx1"/>
                </a:solidFill>
                <a:effectLst/>
                <a:ea typeface="+mn-ea"/>
                <a:cs typeface="+mn-cs"/>
              </a:rPr>
              <a:t>You meet with her to do a standard assessment and this is what you learn:</a:t>
            </a:r>
          </a:p>
          <a:p>
            <a:pPr marL="171450" lvl="0" indent="-171450">
              <a:buFont typeface="Arial" panose="020B0604020202020204" pitchFamily="34" charset="0"/>
              <a:buChar char="•"/>
            </a:pPr>
            <a:r>
              <a:rPr lang="en-US" sz="1200" kern="1200" dirty="0">
                <a:solidFill>
                  <a:schemeClr val="tx1"/>
                </a:solidFill>
                <a:effectLst/>
                <a:ea typeface="+mn-ea"/>
                <a:cs typeface="+mn-cs"/>
              </a:rPr>
              <a:t>Her father was abusive to her and her mother. He drank and smashed things around the home.</a:t>
            </a:r>
          </a:p>
          <a:p>
            <a:pPr marL="171450" lvl="0" indent="-171450">
              <a:buFont typeface="Arial" panose="020B0604020202020204" pitchFamily="34" charset="0"/>
              <a:buChar char="•"/>
            </a:pPr>
            <a:r>
              <a:rPr lang="en-US" sz="1200" kern="1200" dirty="0">
                <a:solidFill>
                  <a:schemeClr val="tx1"/>
                </a:solidFill>
                <a:effectLst/>
                <a:ea typeface="+mn-ea"/>
                <a:cs typeface="+mn-cs"/>
              </a:rPr>
              <a:t>Things got so bad that Cheryl went into foster care herself.</a:t>
            </a:r>
          </a:p>
          <a:p>
            <a:pPr marL="171450" lvl="0" indent="-171450">
              <a:buFont typeface="Arial" panose="020B0604020202020204" pitchFamily="34" charset="0"/>
              <a:buChar char="•"/>
            </a:pPr>
            <a:r>
              <a:rPr lang="en-US" sz="1200" kern="1200" dirty="0">
                <a:solidFill>
                  <a:schemeClr val="tx1"/>
                </a:solidFill>
                <a:effectLst/>
                <a:ea typeface="+mn-ea"/>
                <a:cs typeface="+mn-cs"/>
              </a:rPr>
              <a:t>As she got older, Cheryl engaged in relationships with men who were violent, including the father of the girls.</a:t>
            </a:r>
          </a:p>
          <a:p>
            <a:pPr marL="171450" lvl="0" indent="-171450">
              <a:buFont typeface="Arial" panose="020B0604020202020204" pitchFamily="34" charset="0"/>
              <a:buChar char="•"/>
            </a:pPr>
            <a:r>
              <a:rPr lang="en-US" sz="1200" kern="1200" dirty="0">
                <a:solidFill>
                  <a:schemeClr val="tx1"/>
                </a:solidFill>
                <a:effectLst/>
                <a:ea typeface="+mn-ea"/>
                <a:cs typeface="+mn-cs"/>
              </a:rPr>
              <a:t>This finally led to Cheryl being diagnosed with depression.</a:t>
            </a:r>
          </a:p>
          <a:p>
            <a:pPr marL="171450" lvl="0" indent="-171450">
              <a:buFont typeface="Arial" panose="020B0604020202020204" pitchFamily="34" charset="0"/>
              <a:buChar char="•"/>
            </a:pPr>
            <a:r>
              <a:rPr lang="en-US" sz="1200" kern="1200" dirty="0">
                <a:solidFill>
                  <a:schemeClr val="tx1"/>
                </a:solidFill>
                <a:effectLst/>
                <a:ea typeface="+mn-ea"/>
                <a:cs typeface="+mn-cs"/>
              </a:rPr>
              <a:t>More recently, she has gone off her medication.</a:t>
            </a:r>
          </a:p>
          <a:p>
            <a:pPr marL="171450" lvl="0" indent="-171450">
              <a:buFont typeface="Arial" panose="020B0604020202020204" pitchFamily="34" charset="0"/>
              <a:buChar char="•"/>
            </a:pPr>
            <a:r>
              <a:rPr lang="en-US" sz="1200" kern="1200" dirty="0">
                <a:solidFill>
                  <a:schemeClr val="tx1"/>
                </a:solidFill>
                <a:effectLst/>
                <a:ea typeface="+mn-ea"/>
                <a:cs typeface="+mn-cs"/>
              </a:rPr>
              <a:t>Even more recently, Cheryl lost her job as a clerk at a store, leaving the family dangerously close to poverty and not having enough food to eat or money to keep the heat on.</a:t>
            </a:r>
          </a:p>
          <a:p>
            <a:pPr eaLnBrk="1" hangingPunct="1">
              <a:lnSpc>
                <a:spcPct val="90000"/>
              </a:lnSpc>
            </a:pPr>
            <a:endParaRPr lang="en-US" altLang="en-US" dirty="0">
              <a:solidFill>
                <a:srgbClr val="000000"/>
              </a:solidFill>
              <a:sym typeface="Calibri" panose="020F0502020204030204" pitchFamily="34" charset="0"/>
            </a:endParaRPr>
          </a:p>
          <a:p>
            <a:pPr eaLnBrk="1" hangingPunct="1">
              <a:lnSpc>
                <a:spcPct val="90000"/>
              </a:lnSpc>
            </a:pPr>
            <a:endParaRPr lang="en-US" dirty="0">
              <a:solidFill>
                <a:srgbClr val="000000"/>
              </a:solidFill>
              <a:latin typeface="Verdana" pitchFamily="-1" charset="0"/>
              <a:ea typeface="ＭＳ Ｐゴシック" pitchFamily="-1" charset="-128"/>
              <a:cs typeface="ＭＳ Ｐゴシック" pitchFamily="-1" charset="-128"/>
              <a:sym typeface="Calibri" pitchFamily="-1" charset="0"/>
            </a:endParaRPr>
          </a:p>
        </p:txBody>
      </p:sp>
    </p:spTree>
    <p:extLst>
      <p:ext uri="{BB962C8B-B14F-4D97-AF65-F5344CB8AC3E}">
        <p14:creationId xmlns:p14="http://schemas.microsoft.com/office/powerpoint/2010/main" val="356556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p:spPr>
      </p:sp>
      <p:sp>
        <p:nvSpPr>
          <p:cNvPr id="109571" name="Rectangle 2"/>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ea typeface="+mn-ea"/>
                <a:cs typeface="+mn-cs"/>
              </a:rPr>
              <a:t>PURPOSE: To help participants experience how our conclusions can be very pessimistic when we have only surfaced negatives.</a:t>
            </a:r>
          </a:p>
          <a:p>
            <a:r>
              <a:rPr lang="en-US" sz="1200" kern="1200" dirty="0">
                <a:solidFill>
                  <a:schemeClr val="tx1"/>
                </a:solidFill>
                <a:effectLst/>
                <a:ea typeface="+mn-ea"/>
                <a:cs typeface="+mn-cs"/>
              </a:rPr>
              <a:t>Normally when we hear a story like this we begin to ‘connect the dots’ to make sense of the story. We construct a narrative of events so we can make sense of it and compare it with other experiences, stories, and training.</a:t>
            </a:r>
          </a:p>
          <a:p>
            <a:pPr lvl="0"/>
            <a:r>
              <a:rPr lang="en-US" sz="1200" kern="1200" dirty="0">
                <a:solidFill>
                  <a:schemeClr val="tx1"/>
                </a:solidFill>
                <a:effectLst/>
                <a:ea typeface="+mn-ea"/>
                <a:cs typeface="+mn-cs"/>
              </a:rPr>
              <a:t>Given what we know, what would you say about Cheryl’s future?</a:t>
            </a:r>
          </a:p>
          <a:p>
            <a:pPr lvl="0"/>
            <a:r>
              <a:rPr lang="en-US" sz="1200" kern="1200" dirty="0">
                <a:solidFill>
                  <a:schemeClr val="tx1"/>
                </a:solidFill>
                <a:effectLst/>
                <a:ea typeface="+mn-ea"/>
                <a:cs typeface="+mn-cs"/>
              </a:rPr>
              <a:t>Are we in a position to make even a good educated guess?</a:t>
            </a:r>
          </a:p>
          <a:p>
            <a:pPr lvl="0"/>
            <a:r>
              <a:rPr lang="en-US" sz="1200" kern="1200" dirty="0">
                <a:solidFill>
                  <a:schemeClr val="tx1"/>
                </a:solidFill>
                <a:effectLst/>
                <a:ea typeface="+mn-ea"/>
                <a:cs typeface="+mn-cs"/>
              </a:rPr>
              <a:t>What do we know about Danger? Probably a good deal. Where is your ‘worry meter’ based on what you know so far?</a:t>
            </a:r>
          </a:p>
          <a:p>
            <a:pPr lvl="0"/>
            <a:r>
              <a:rPr lang="en-US" sz="1200" kern="1200" dirty="0">
                <a:solidFill>
                  <a:schemeClr val="tx1"/>
                </a:solidFill>
                <a:effectLst/>
                <a:ea typeface="+mn-ea"/>
                <a:cs typeface="+mn-cs"/>
              </a:rPr>
              <a:t>What do we know about safety? Not really anything at all.</a:t>
            </a:r>
          </a:p>
          <a:p>
            <a:pPr lvl="0"/>
            <a:r>
              <a:rPr lang="en-US" sz="1200" kern="1200" dirty="0">
                <a:solidFill>
                  <a:schemeClr val="tx1"/>
                </a:solidFill>
                <a:effectLst/>
                <a:ea typeface="+mn-ea"/>
                <a:cs typeface="+mn-cs"/>
              </a:rPr>
              <a:t>Does that get in our way of making a good guess about what Cheryl is likely able to do next to keep her kids safe in the future?</a:t>
            </a:r>
          </a:p>
          <a:p>
            <a:r>
              <a:rPr lang="en-US" sz="1200" kern="1200" dirty="0">
                <a:solidFill>
                  <a:schemeClr val="tx1"/>
                </a:solidFill>
                <a:effectLst/>
                <a:ea typeface="+mn-ea"/>
                <a:cs typeface="+mn-cs"/>
              </a:rPr>
              <a:t>We need to become EQUALLY as rigorous at tracking the history of the parent’s ‘acts of protection’ as we are at the history of the Danger.</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TAKE ANOTHER LOOK AT CHERYL’S PAST. HOW MUCH TRAUMA IS PRESENT? HOW MUCH DO YOU THINK THAT IMPACTS HER ABILITY TO PARENT?</a:t>
            </a:r>
          </a:p>
          <a:p>
            <a:pPr eaLnBrk="1" hangingPunct="1">
              <a:spcBef>
                <a:spcPct val="0"/>
              </a:spcBef>
            </a:pPr>
            <a:endParaRPr lang="en-US" altLang="en-US" dirty="0">
              <a:solidFill>
                <a:srgbClr val="000000"/>
              </a:solidFill>
              <a:sym typeface="Calibri" panose="020F0502020204030204" pitchFamily="34" charset="0"/>
            </a:endParaRPr>
          </a:p>
          <a:p>
            <a:pPr eaLnBrk="1" hangingPunct="1">
              <a:spcBef>
                <a:spcPct val="0"/>
              </a:spcBef>
            </a:pPr>
            <a:endParaRPr lang="en-US" dirty="0">
              <a:solidFill>
                <a:srgbClr val="000000"/>
              </a:solidFill>
              <a:latin typeface="Verdana" pitchFamily="-1" charset="0"/>
              <a:ea typeface="ＭＳ Ｐゴシック" pitchFamily="-1" charset="-128"/>
              <a:cs typeface="ＭＳ Ｐゴシック" pitchFamily="-1" charset="-128"/>
              <a:sym typeface="Calibri" pitchFamily="-1" charset="0"/>
            </a:endParaRPr>
          </a:p>
        </p:txBody>
      </p:sp>
    </p:spTree>
    <p:extLst>
      <p:ext uri="{BB962C8B-B14F-4D97-AF65-F5344CB8AC3E}">
        <p14:creationId xmlns:p14="http://schemas.microsoft.com/office/powerpoint/2010/main" val="2650954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6979" name="Rectangle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a:solidFill>
                  <a:schemeClr val="tx1"/>
                </a:solidFill>
                <a:effectLst/>
                <a:ea typeface="+mn-ea"/>
                <a:cs typeface="+mn-cs"/>
              </a:rPr>
              <a:t>To illustrate that when we begin to ask for details, if we are listening, we may hear positives as well. We need to be equally rigorous in searching for the 'history of protection' as well as the ‘history of the harm’.</a:t>
            </a:r>
          </a:p>
          <a:p>
            <a:r>
              <a:rPr lang="en-US" sz="1200" b="0" kern="1200" dirty="0">
                <a:solidFill>
                  <a:schemeClr val="tx1"/>
                </a:solidFill>
                <a:effectLst/>
                <a:ea typeface="+mn-ea"/>
                <a:cs typeface="+mn-cs"/>
              </a:rPr>
              <a:t> </a:t>
            </a:r>
          </a:p>
          <a:p>
            <a:r>
              <a:rPr lang="en-US" sz="1200" b="0" kern="1200" dirty="0">
                <a:solidFill>
                  <a:schemeClr val="tx1"/>
                </a:solidFill>
                <a:effectLst/>
                <a:ea typeface="+mn-ea"/>
                <a:cs typeface="+mn-cs"/>
              </a:rPr>
              <a:t>When Cheryl tells us about this moment, we can ask for lots of details.</a:t>
            </a:r>
          </a:p>
          <a:p>
            <a:r>
              <a:rPr lang="en-US" sz="1200" b="0" kern="1200" dirty="0">
                <a:solidFill>
                  <a:schemeClr val="tx1"/>
                </a:solidFill>
                <a:effectLst/>
                <a:ea typeface="+mn-ea"/>
                <a:cs typeface="+mn-cs"/>
              </a:rPr>
              <a:t> </a:t>
            </a:r>
          </a:p>
          <a:p>
            <a:pPr lvl="0"/>
            <a:r>
              <a:rPr lang="en-US" sz="1200" b="0" kern="1200" dirty="0">
                <a:solidFill>
                  <a:schemeClr val="tx1"/>
                </a:solidFill>
                <a:effectLst/>
                <a:ea typeface="+mn-ea"/>
                <a:cs typeface="+mn-cs"/>
              </a:rPr>
              <a:t>We learn that before turning on the gas, she took the girls to the next room and opened a window. She even put a towel under the door to keep the gas from going into the girls room.</a:t>
            </a:r>
          </a:p>
          <a:p>
            <a:pPr lvl="0"/>
            <a:endParaRPr lang="en-US" sz="1200" b="0" kern="1200" dirty="0">
              <a:solidFill>
                <a:schemeClr val="tx1"/>
              </a:solidFill>
              <a:effectLst/>
              <a:ea typeface="+mn-ea"/>
              <a:cs typeface="+mn-cs"/>
            </a:endParaRPr>
          </a:p>
          <a:p>
            <a:pPr lvl="0"/>
            <a:r>
              <a:rPr lang="en-US" sz="1200" b="0" kern="1200" dirty="0">
                <a:solidFill>
                  <a:schemeClr val="tx1"/>
                </a:solidFill>
                <a:effectLst/>
                <a:ea typeface="+mn-ea"/>
                <a:cs typeface="+mn-cs"/>
              </a:rPr>
              <a:t>Was that a sufficient act of protection? No. Would it be enough to return her children and/or close the case? No.</a:t>
            </a:r>
          </a:p>
          <a:p>
            <a:pPr lvl="0"/>
            <a:r>
              <a:rPr lang="en-US" sz="1200" b="0" kern="1200" dirty="0">
                <a:solidFill>
                  <a:schemeClr val="tx1"/>
                </a:solidFill>
                <a:effectLst/>
                <a:ea typeface="+mn-ea"/>
                <a:cs typeface="+mn-cs"/>
              </a:rPr>
              <a:t>But might it be important for Cheryl to know and remember? It may help her as she deals with her sadness, grief and guilt about this event.</a:t>
            </a:r>
          </a:p>
          <a:p>
            <a:r>
              <a:rPr lang="en-US" sz="1200" b="0" kern="1200" dirty="0">
                <a:solidFill>
                  <a:schemeClr val="tx1"/>
                </a:solidFill>
                <a:effectLst/>
                <a:ea typeface="+mn-ea"/>
                <a:cs typeface="+mn-cs"/>
              </a:rPr>
              <a:t> </a:t>
            </a:r>
          </a:p>
          <a:p>
            <a:r>
              <a:rPr lang="en-US" sz="1200" b="0" kern="1200" dirty="0">
                <a:solidFill>
                  <a:schemeClr val="tx1"/>
                </a:solidFill>
                <a:effectLst/>
                <a:ea typeface="+mn-ea"/>
                <a:cs typeface="+mn-cs"/>
              </a:rPr>
              <a:t>Is it important for us as child welfare to know? As part of a longer story of her acts of protection, perhaps. We can use this to ask other questions like, ‘Were there times you were protected by your parents, or things you have done to keep the girls safe’?</a:t>
            </a:r>
          </a:p>
          <a:p>
            <a:r>
              <a:rPr lang="en-US" sz="1200" b="0" kern="1200" dirty="0">
                <a:solidFill>
                  <a:schemeClr val="tx1"/>
                </a:solidFill>
                <a:effectLst/>
                <a:ea typeface="+mn-ea"/>
                <a:cs typeface="+mn-cs"/>
              </a:rPr>
              <a:t> </a:t>
            </a:r>
          </a:p>
          <a:p>
            <a:r>
              <a:rPr lang="en-US" sz="1200" b="0" kern="1200" dirty="0">
                <a:solidFill>
                  <a:schemeClr val="tx1"/>
                </a:solidFill>
                <a:effectLst/>
                <a:ea typeface="+mn-ea"/>
                <a:cs typeface="+mn-cs"/>
              </a:rPr>
              <a:t>And we might learn….</a:t>
            </a:r>
          </a:p>
          <a:p>
            <a:r>
              <a:rPr lang="en-US" sz="1200" kern="1200" dirty="0">
                <a:solidFill>
                  <a:schemeClr val="tx1"/>
                </a:solidFill>
                <a:effectLst/>
                <a:ea typeface="+mn-ea"/>
                <a:cs typeface="+mn-cs"/>
              </a:rPr>
              <a:t> </a:t>
            </a:r>
          </a:p>
          <a:p>
            <a:pPr eaLnBrk="1" hangingPunct="1">
              <a:lnSpc>
                <a:spcPct val="80000"/>
              </a:lnSpc>
            </a:pPr>
            <a:endParaRPr lang="en-US" altLang="en-US" sz="1100" dirty="0">
              <a:solidFill>
                <a:srgbClr val="000000"/>
              </a:solidFill>
              <a:sym typeface="Calibri" panose="020F0502020204030204" pitchFamily="34" charset="0"/>
            </a:endParaRPr>
          </a:p>
        </p:txBody>
      </p:sp>
    </p:spTree>
    <p:extLst>
      <p:ext uri="{BB962C8B-B14F-4D97-AF65-F5344CB8AC3E}">
        <p14:creationId xmlns:p14="http://schemas.microsoft.com/office/powerpoint/2010/main" val="1020519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p:spPr>
      </p:sp>
      <p:sp>
        <p:nvSpPr>
          <p:cNvPr id="113667" name="Rectangle 2"/>
          <p:cNvSpPr>
            <a:spLocks noGrp="1" noChangeArrowheads="1"/>
          </p:cNvSpPr>
          <p:nvPr>
            <p:ph type="body" idx="1"/>
          </p:nvPr>
        </p:nvSpPr>
        <p:spPr bwMode="auto">
          <a:noFill/>
        </p:spPr>
        <p:txBody>
          <a:bodyPr wrap="square" numCol="1" anchor="t" anchorCtr="0" compatLnSpc="1">
            <a:prstTxWarp prst="textNoShape">
              <a:avLst/>
            </a:prstTxWarp>
          </a:bodyPr>
          <a:lstStyle/>
          <a:p>
            <a:r>
              <a:rPr lang="en-US" sz="1100" kern="1200" dirty="0">
                <a:solidFill>
                  <a:schemeClr val="tx1"/>
                </a:solidFill>
                <a:effectLst/>
                <a:ea typeface="+mn-ea"/>
                <a:cs typeface="+mn-cs"/>
              </a:rPr>
              <a:t>….That the foster care arrangement was a familial one. No CPS involvement.</a:t>
            </a:r>
          </a:p>
          <a:p>
            <a:pPr lvl="0"/>
            <a:r>
              <a:rPr lang="en-US" sz="1100" kern="1200" dirty="0">
                <a:solidFill>
                  <a:schemeClr val="tx1"/>
                </a:solidFill>
                <a:effectLst/>
                <a:ea typeface="+mn-ea"/>
                <a:cs typeface="+mn-cs"/>
              </a:rPr>
              <a:t>And that Cheryl’s mom always stayed in her life, and worked with her aunt—Cheryl’s foster parent—to make sure she got a high school diploma.</a:t>
            </a:r>
          </a:p>
          <a:p>
            <a:pPr lvl="0"/>
            <a:r>
              <a:rPr lang="en-US" sz="1100" kern="1200" dirty="0">
                <a:solidFill>
                  <a:schemeClr val="tx1"/>
                </a:solidFill>
                <a:effectLst/>
                <a:ea typeface="+mn-ea"/>
                <a:cs typeface="+mn-cs"/>
              </a:rPr>
              <a:t>That Cheryl reached the point of leaving her husband and took out a restraining order when she saw how violent he could be with the girls watching, saying, ‘I won’t have my girls go through what I did’.</a:t>
            </a:r>
          </a:p>
          <a:p>
            <a:pPr lvl="0"/>
            <a:r>
              <a:rPr lang="en-US" sz="1100" kern="1200" dirty="0">
                <a:solidFill>
                  <a:schemeClr val="tx1"/>
                </a:solidFill>
                <a:effectLst/>
                <a:ea typeface="+mn-ea"/>
                <a:cs typeface="+mn-cs"/>
              </a:rPr>
              <a:t>That there are many examples of appropriate care Cheryl has shown the girls. Pediatrician says she has been terrific, kids all up to date; school says kids come to school dressed appropriately, on time, with work done. Both are very surprised about what happened. And finally we learn…</a:t>
            </a:r>
          </a:p>
          <a:p>
            <a:pPr lvl="0"/>
            <a:r>
              <a:rPr lang="en-US" sz="1100" kern="1200" dirty="0">
                <a:solidFill>
                  <a:schemeClr val="tx1"/>
                </a:solidFill>
                <a:effectLst/>
                <a:ea typeface="+mn-ea"/>
                <a:cs typeface="+mn-cs"/>
              </a:rPr>
              <a:t>That Cheryl knows the foster mother who is taking care of her kids (‘we went to high school together’). Cheryl has been getting up at 4 a.m., walking more than two miles from her home to the foster mom’s home to get the girls up and off to school every morning since she got out of the psychiatric hospital.</a:t>
            </a:r>
          </a:p>
          <a:p>
            <a:r>
              <a:rPr lang="en-US" sz="1100" kern="1200" dirty="0">
                <a:solidFill>
                  <a:schemeClr val="tx1"/>
                </a:solidFill>
                <a:effectLst/>
                <a:ea typeface="+mn-ea"/>
                <a:cs typeface="+mn-cs"/>
              </a:rPr>
              <a:t>Take a look at Cheryl’s strengths. How do you think relationships helped to minimize the impact of her past trauma? How can we build on that?</a:t>
            </a:r>
            <a:endParaRPr lang="en-US" altLang="en-US" sz="1050" dirty="0">
              <a:sym typeface="Helvetica" panose="020B0604020202020204" pitchFamily="34" charset="0"/>
            </a:endParaRPr>
          </a:p>
          <a:p>
            <a:pPr eaLnBrk="1" hangingPunct="1">
              <a:lnSpc>
                <a:spcPct val="80000"/>
              </a:lnSpc>
            </a:pPr>
            <a:endParaRPr lang="en-US" sz="1100" dirty="0">
              <a:latin typeface="Verdana" pitchFamily="-1" charset="0"/>
              <a:ea typeface="ＭＳ Ｐゴシック" pitchFamily="-1" charset="-128"/>
              <a:cs typeface="ＭＳ Ｐゴシック" pitchFamily="-1" charset="-128"/>
              <a:sym typeface="Helvetica" pitchFamily="-1" charset="0"/>
            </a:endParaRPr>
          </a:p>
        </p:txBody>
      </p:sp>
    </p:spTree>
    <p:extLst>
      <p:ext uri="{BB962C8B-B14F-4D97-AF65-F5344CB8AC3E}">
        <p14:creationId xmlns:p14="http://schemas.microsoft.com/office/powerpoint/2010/main" val="186924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p:spPr>
      </p:sp>
      <p:sp>
        <p:nvSpPr>
          <p:cNvPr id="115715" name="Rectangle 2"/>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ea typeface="+mn-ea"/>
                <a:cs typeface="+mn-cs"/>
              </a:rPr>
              <a:t>Do we know a little more about safety now?</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We would say ‘yes, we do’. Is this important for our work? Why?</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Where is your ‘worry meter’ now that you know more? Has it decreased?</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Key Point: We can’t know </a:t>
            </a:r>
            <a:r>
              <a:rPr lang="en-US" sz="1200" i="1" kern="1200" dirty="0">
                <a:solidFill>
                  <a:schemeClr val="tx1"/>
                </a:solidFill>
                <a:effectLst/>
                <a:ea typeface="+mn-ea"/>
                <a:cs typeface="+mn-cs"/>
              </a:rPr>
              <a:t>how </a:t>
            </a:r>
            <a:r>
              <a:rPr lang="en-US" sz="1200" kern="1200" dirty="0">
                <a:solidFill>
                  <a:schemeClr val="tx1"/>
                </a:solidFill>
                <a:effectLst/>
                <a:ea typeface="+mn-ea"/>
                <a:cs typeface="+mn-cs"/>
              </a:rPr>
              <a:t>worried to be if we don’t know both patterns of harm and protection.</a:t>
            </a:r>
          </a:p>
          <a:p>
            <a:pPr eaLnBrk="1" hangingPunct="1"/>
            <a:endParaRPr lang="en-US" dirty="0">
              <a:solidFill>
                <a:srgbClr val="000000"/>
              </a:solidFill>
              <a:latin typeface="Verdana" pitchFamily="-1" charset="0"/>
              <a:ea typeface="ＭＳ Ｐゴシック" pitchFamily="-1" charset="-128"/>
              <a:cs typeface="ＭＳ Ｐゴシック" pitchFamily="-1" charset="-128"/>
              <a:sym typeface="Calibri" pitchFamily="-1" charset="0"/>
            </a:endParaRPr>
          </a:p>
        </p:txBody>
      </p:sp>
    </p:spTree>
    <p:extLst>
      <p:ext uri="{BB962C8B-B14F-4D97-AF65-F5344CB8AC3E}">
        <p14:creationId xmlns:p14="http://schemas.microsoft.com/office/powerpoint/2010/main" val="2802287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23" name="Rectangle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ea typeface="+mn-ea"/>
                <a:cs typeface="+mn-cs"/>
              </a:rPr>
              <a:t>If this was all we looked at, would it be enough? </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If we did, we think it would be fair to call this ‘naïve practice’</a:t>
            </a:r>
          </a:p>
          <a:p>
            <a:pPr eaLnBrk="1" hangingPunct="1"/>
            <a:endParaRPr lang="en-US" altLang="en-US" dirty="0">
              <a:solidFill>
                <a:srgbClr val="000000"/>
              </a:solidFill>
              <a:sym typeface="Calibri" panose="020F0502020204030204" pitchFamily="34" charset="0"/>
            </a:endParaRPr>
          </a:p>
        </p:txBody>
      </p:sp>
    </p:spTree>
    <p:extLst>
      <p:ext uri="{BB962C8B-B14F-4D97-AF65-F5344CB8AC3E}">
        <p14:creationId xmlns:p14="http://schemas.microsoft.com/office/powerpoint/2010/main" val="4097898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solidFill>
                  <a:srgbClr val="000000"/>
                </a:solidFill>
                <a:latin typeface="Times New Roman" pitchFamily="18" charset="0"/>
                <a:sym typeface="Calibri" pitchFamily="34" charset="0"/>
              </a:rPr>
              <a:t>EXAMPLE</a:t>
            </a:r>
          </a:p>
          <a:p>
            <a:pPr>
              <a:spcBef>
                <a:spcPct val="0"/>
              </a:spcBef>
              <a:buFontTx/>
              <a:buChar char="•"/>
            </a:pPr>
            <a:r>
              <a:rPr lang="en-US" dirty="0">
                <a:solidFill>
                  <a:srgbClr val="000000"/>
                </a:solidFill>
                <a:latin typeface="Times New Roman" pitchFamily="18" charset="0"/>
                <a:sym typeface="Calibri" pitchFamily="34" charset="0"/>
              </a:rPr>
              <a:t>But if this was all we looked at, would it be enough? </a:t>
            </a:r>
          </a:p>
          <a:p>
            <a:pPr>
              <a:spcBef>
                <a:spcPct val="0"/>
              </a:spcBef>
              <a:buFontTx/>
              <a:buChar char="•"/>
            </a:pPr>
            <a:endParaRPr lang="en-US" dirty="0">
              <a:solidFill>
                <a:srgbClr val="000000"/>
              </a:solidFill>
              <a:latin typeface="Times New Roman" pitchFamily="18" charset="0"/>
              <a:sym typeface="Calibri" pitchFamily="34" charset="0"/>
            </a:endParaRPr>
          </a:p>
          <a:p>
            <a:pPr>
              <a:spcBef>
                <a:spcPct val="0"/>
              </a:spcBef>
              <a:buFontTx/>
              <a:buChar char="•"/>
            </a:pPr>
            <a:r>
              <a:rPr lang="en-US" dirty="0">
                <a:solidFill>
                  <a:srgbClr val="000000"/>
                </a:solidFill>
                <a:latin typeface="Times New Roman" pitchFamily="18" charset="0"/>
                <a:sym typeface="Calibri" pitchFamily="34" charset="0"/>
              </a:rPr>
              <a:t>Family therapist Michael White used to call this a </a:t>
            </a:r>
            <a:r>
              <a:rPr lang="ja-JP" altLang="en-US" dirty="0">
                <a:solidFill>
                  <a:srgbClr val="000000"/>
                </a:solidFill>
                <a:latin typeface="Times New Roman" pitchFamily="18" charset="0"/>
                <a:sym typeface="Calibri" pitchFamily="34" charset="0"/>
              </a:rPr>
              <a:t>‘</a:t>
            </a:r>
            <a:r>
              <a:rPr lang="en-US" altLang="ja-JP" dirty="0">
                <a:solidFill>
                  <a:srgbClr val="000000"/>
                </a:solidFill>
                <a:latin typeface="Times New Roman" pitchFamily="18" charset="0"/>
                <a:cs typeface="Times New Roman" pitchFamily="18" charset="0"/>
                <a:sym typeface="Calibri" pitchFamily="34" charset="0"/>
              </a:rPr>
              <a:t>problem-saturated story’, a story that only takes into account the problem and the danger. </a:t>
            </a:r>
          </a:p>
          <a:p>
            <a:pPr>
              <a:spcBef>
                <a:spcPct val="0"/>
              </a:spcBef>
              <a:buFontTx/>
              <a:buChar char="•"/>
            </a:pPr>
            <a:endParaRPr lang="en-US" altLang="ja-JP" dirty="0">
              <a:solidFill>
                <a:srgbClr val="000000"/>
              </a:solidFill>
              <a:latin typeface="Times New Roman" pitchFamily="18" charset="0"/>
              <a:cs typeface="Times New Roman" pitchFamily="18" charset="0"/>
              <a:sym typeface="Calibri" pitchFamily="34" charset="0"/>
            </a:endParaRPr>
          </a:p>
          <a:p>
            <a:pPr>
              <a:spcBef>
                <a:spcPct val="0"/>
              </a:spcBef>
              <a:buFontTx/>
              <a:buChar char="•"/>
            </a:pPr>
            <a:r>
              <a:rPr lang="en-US" dirty="0">
                <a:solidFill>
                  <a:srgbClr val="000000"/>
                </a:solidFill>
                <a:latin typeface="Times New Roman" pitchFamily="18" charset="0"/>
                <a:cs typeface="Times New Roman" pitchFamily="18" charset="0"/>
                <a:sym typeface="Calibri" pitchFamily="34" charset="0"/>
              </a:rPr>
              <a:t>In its own way, this would be another kind of…</a:t>
            </a:r>
          </a:p>
        </p:txBody>
      </p:sp>
    </p:spTree>
    <p:extLst>
      <p:ext uri="{BB962C8B-B14F-4D97-AF65-F5344CB8AC3E}">
        <p14:creationId xmlns:p14="http://schemas.microsoft.com/office/powerpoint/2010/main" val="1090447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lvl="0"/>
            <a:r>
              <a:rPr lang="en-US" sz="1200" kern="1200" dirty="0">
                <a:solidFill>
                  <a:schemeClr val="tx1"/>
                </a:solidFill>
                <a:effectLst/>
                <a:latin typeface="Calibri" panose="020F0502020204030204" pitchFamily="34" charset="0"/>
                <a:ea typeface="+mn-ea"/>
                <a:cs typeface="+mn-cs"/>
              </a:rPr>
              <a:t>We are talking about doing a full assessment, where the history of ‘safety’ and ‘strengths’ is searched for as rigorously as the history of ‘Danger’ and ‘harm’.</a:t>
            </a:r>
          </a:p>
          <a:p>
            <a:pPr lvl="0"/>
            <a:r>
              <a:rPr lang="en-US" sz="1200" kern="1200" dirty="0">
                <a:solidFill>
                  <a:schemeClr val="tx1"/>
                </a:solidFill>
                <a:effectLst/>
                <a:latin typeface="Calibri" panose="020F0502020204030204" pitchFamily="34" charset="0"/>
                <a:ea typeface="+mn-ea"/>
                <a:cs typeface="+mn-cs"/>
              </a:rPr>
              <a:t>In this training, we will focus on ways to do rigorous and thorough balanced assessments</a:t>
            </a:r>
          </a:p>
          <a:p>
            <a:pPr marL="171450" lvl="0" indent="-171450">
              <a:buFont typeface="Wingdings" panose="05000000000000000000" pitchFamily="2" charset="2"/>
              <a:buChar char="ü"/>
            </a:pPr>
            <a:r>
              <a:rPr lang="en-US" sz="1200" kern="1200" dirty="0">
                <a:solidFill>
                  <a:schemeClr val="tx1"/>
                </a:solidFill>
                <a:effectLst/>
                <a:latin typeface="Calibri" panose="020F0502020204030204" pitchFamily="34" charset="0"/>
                <a:ea typeface="+mn-ea"/>
                <a:cs typeface="+mn-cs"/>
              </a:rPr>
              <a:t>We will explore ways to engage with families in order to surface important behavioral detail about both worries and safety.</a:t>
            </a:r>
          </a:p>
          <a:p>
            <a:pPr marL="171450" lvl="0" indent="-171450">
              <a:buFont typeface="Wingdings" panose="05000000000000000000" pitchFamily="2" charset="2"/>
              <a:buChar char="ü"/>
            </a:pPr>
            <a:r>
              <a:rPr lang="en-US" sz="1200" kern="1200" dirty="0">
                <a:solidFill>
                  <a:schemeClr val="tx1"/>
                </a:solidFill>
                <a:effectLst/>
                <a:latin typeface="Calibri" panose="020F0502020204030204" pitchFamily="34" charset="0"/>
                <a:ea typeface="+mn-ea"/>
                <a:cs typeface="+mn-cs"/>
              </a:rPr>
              <a:t>We will learn:</a:t>
            </a:r>
          </a:p>
          <a:p>
            <a:pPr marL="628650" lvl="1"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Very specific styles of questions that help families think about things in new ways.</a:t>
            </a:r>
          </a:p>
          <a:p>
            <a:pPr marL="628650" lvl="1"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How to use assessment tools and their definitions to shape the most important information to seek at different key decision points.</a:t>
            </a:r>
          </a:p>
          <a:p>
            <a:pPr marL="628650" lvl="1"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Ways to gather information from multiple perspectives.</a:t>
            </a:r>
          </a:p>
          <a:p>
            <a:pPr marL="628650" lvl="1"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How to use an assessment with a family to create rigorous plans that leads to safety.</a:t>
            </a:r>
          </a:p>
          <a:p>
            <a:pPr lvl="0"/>
            <a:endParaRPr lang="en-US" sz="1200" b="1" kern="1200" dirty="0">
              <a:solidFill>
                <a:schemeClr val="tx1"/>
              </a:solidFill>
              <a:effectLst/>
              <a:latin typeface="Calibri" panose="020F0502020204030204" pitchFamily="34" charset="0"/>
              <a:ea typeface="+mn-ea"/>
              <a:cs typeface="+mn-cs"/>
            </a:endParaRPr>
          </a:p>
          <a:p>
            <a:pPr lvl="0"/>
            <a:r>
              <a:rPr lang="en-US" sz="1200" b="1" kern="1200" dirty="0">
                <a:solidFill>
                  <a:schemeClr val="tx1"/>
                </a:solidFill>
                <a:effectLst/>
                <a:latin typeface="Calibri" panose="020F0502020204030204" pitchFamily="34" charset="0"/>
                <a:ea typeface="+mn-ea"/>
                <a:cs typeface="+mn-cs"/>
              </a:rPr>
              <a:t>Table Group Discussion:</a:t>
            </a:r>
            <a:r>
              <a:rPr lang="en-US" sz="1200" kern="1200" dirty="0">
                <a:solidFill>
                  <a:schemeClr val="tx1"/>
                </a:solidFill>
                <a:effectLst/>
                <a:latin typeface="Calibri" panose="020F0502020204030204" pitchFamily="34" charset="0"/>
                <a:ea typeface="+mn-ea"/>
                <a:cs typeface="+mn-cs"/>
              </a:rPr>
              <a:t> Ask people to discuss at their tables: </a:t>
            </a:r>
          </a:p>
          <a:p>
            <a:pPr marL="171450" lvl="0" indent="-171450">
              <a:buFont typeface="Wingdings" panose="05000000000000000000" pitchFamily="2" charset="2"/>
              <a:buChar char="Ø"/>
            </a:pPr>
            <a:r>
              <a:rPr lang="en-US" sz="1200" kern="1200" dirty="0">
                <a:solidFill>
                  <a:schemeClr val="tx1"/>
                </a:solidFill>
                <a:effectLst/>
                <a:latin typeface="Calibri" panose="020F0502020204030204" pitchFamily="34" charset="0"/>
                <a:ea typeface="+mn-ea"/>
                <a:cs typeface="+mn-cs"/>
              </a:rPr>
              <a:t>How is this example like the current practice in your organization?</a:t>
            </a:r>
          </a:p>
          <a:p>
            <a:pPr marL="171450" lvl="0" indent="-171450">
              <a:buFont typeface="Wingdings" panose="05000000000000000000" pitchFamily="2" charset="2"/>
              <a:buChar char="Ø"/>
            </a:pPr>
            <a:r>
              <a:rPr lang="en-US" sz="1200" kern="1200" dirty="0">
                <a:solidFill>
                  <a:schemeClr val="tx1"/>
                </a:solidFill>
                <a:effectLst/>
                <a:latin typeface="Calibri" panose="020F0502020204030204" pitchFamily="34" charset="0"/>
                <a:ea typeface="+mn-ea"/>
                <a:cs typeface="+mn-cs"/>
              </a:rPr>
              <a:t>What is similar? </a:t>
            </a:r>
          </a:p>
          <a:p>
            <a:pPr marL="171450" lvl="0" indent="-171450">
              <a:buFont typeface="Wingdings" panose="05000000000000000000" pitchFamily="2" charset="2"/>
              <a:buChar char="Ø"/>
            </a:pPr>
            <a:r>
              <a:rPr lang="en-US" sz="1200" kern="1200" dirty="0">
                <a:solidFill>
                  <a:schemeClr val="tx1"/>
                </a:solidFill>
                <a:effectLst/>
                <a:latin typeface="Calibri" panose="020F0502020204030204" pitchFamily="34" charset="0"/>
                <a:ea typeface="+mn-ea"/>
                <a:cs typeface="+mn-cs"/>
              </a:rPr>
              <a:t>What is different?</a:t>
            </a:r>
          </a:p>
          <a:p>
            <a:r>
              <a:rPr lang="en-US" sz="1200" kern="1200" dirty="0">
                <a:solidFill>
                  <a:schemeClr val="tx1"/>
                </a:solidFill>
                <a:effectLst/>
                <a:latin typeface="Calibri" panose="020F0502020204030204" pitchFamily="34" charset="0"/>
                <a:ea typeface="+mn-ea"/>
                <a:cs typeface="+mn-cs"/>
              </a:rPr>
              <a:t>**Then debrief with group</a:t>
            </a:r>
            <a:endParaRPr lang="en-US" dirty="0">
              <a:solidFill>
                <a:srgbClr val="000000"/>
              </a:solidFill>
              <a:latin typeface="Times New Roman" pitchFamily="18" charset="0"/>
              <a:cs typeface="Times New Roman" pitchFamily="18" charset="0"/>
              <a:sym typeface="Calibri" pitchFamily="34" charset="0"/>
            </a:endParaRPr>
          </a:p>
        </p:txBody>
      </p:sp>
    </p:spTree>
    <p:extLst>
      <p:ext uri="{BB962C8B-B14F-4D97-AF65-F5344CB8AC3E}">
        <p14:creationId xmlns:p14="http://schemas.microsoft.com/office/powerpoint/2010/main" val="147904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Before continuing with foundational concepts, prepare participants for the mapping activity that will occur the beginning of day two.</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Ask them to think of a child welfare case that may be appropriate for the larger group mapping practice (not too complicated with a clear safety threat). Clear purpose, safety threat, genogram</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Ensure that each table has an SDM manual.</a:t>
            </a:r>
          </a:p>
          <a:p>
            <a:r>
              <a:rPr lang="en-US" sz="1200" kern="1200" dirty="0">
                <a:solidFill>
                  <a:schemeClr val="tx1"/>
                </a:solidFill>
                <a:effectLs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4</a:t>
            </a:fld>
            <a:endParaRPr lang="en-US"/>
          </a:p>
        </p:txBody>
      </p:sp>
    </p:spTree>
    <p:extLst>
      <p:ext uri="{BB962C8B-B14F-4D97-AF65-F5344CB8AC3E}">
        <p14:creationId xmlns:p14="http://schemas.microsoft.com/office/powerpoint/2010/main" val="3244059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Let’s take a look at some practices for conducting a rigorous balanced assessment. The first practice that will help with that is the Three Questions.</a:t>
            </a:r>
          </a:p>
          <a:p>
            <a:r>
              <a:rPr lang="en-US" sz="1200" kern="1200" dirty="0">
                <a:solidFill>
                  <a:schemeClr val="tx1"/>
                </a:solidFill>
                <a:effectLs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41</a:t>
            </a:fld>
            <a:endParaRPr lang="en-US"/>
          </a:p>
        </p:txBody>
      </p:sp>
    </p:spTree>
    <p:extLst>
      <p:ext uri="{BB962C8B-B14F-4D97-AF65-F5344CB8AC3E}">
        <p14:creationId xmlns:p14="http://schemas.microsoft.com/office/powerpoint/2010/main" val="387367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ea typeface="+mn-ea"/>
                <a:cs typeface="+mn-cs"/>
              </a:rPr>
              <a:t>In thinking about doing a rigorous, balanced assessment there are three basic questions as guides for helping us with our work. At their most basic, both SOP and SDM assessments can be boiled down to these three questions.</a:t>
            </a:r>
          </a:p>
          <a:p>
            <a:pPr marL="171450" indent="-171450">
              <a:buFont typeface="Arial" panose="020B0604020202020204" pitchFamily="34" charset="0"/>
              <a:buChar char="•"/>
            </a:pPr>
            <a:r>
              <a:rPr lang="en-US" sz="1200" kern="1200" dirty="0">
                <a:solidFill>
                  <a:schemeClr val="tx1"/>
                </a:solidFill>
                <a:effectLst/>
                <a:ea typeface="+mn-ea"/>
                <a:cs typeface="+mn-cs"/>
              </a:rPr>
              <a:t>Every interview and every stage in the life of a case (ER, FM, FR, PP, etc.) needs to cover these three main issues. </a:t>
            </a:r>
          </a:p>
          <a:p>
            <a:pPr marL="171450" indent="-171450">
              <a:buFont typeface="Arial" panose="020B0604020202020204" pitchFamily="34" charset="0"/>
              <a:buChar char="•"/>
            </a:pPr>
            <a:r>
              <a:rPr lang="en-US" sz="1200" kern="1200" dirty="0">
                <a:solidFill>
                  <a:schemeClr val="tx1"/>
                </a:solidFill>
                <a:effectLst/>
                <a:ea typeface="+mn-ea"/>
                <a:cs typeface="+mn-cs"/>
              </a:rPr>
              <a:t>And while they are very simple questions, sometimes in the heat of the moment—in the middle of a complicated assessment or home visit—it can be helpful to have simple maps or guides to remind us where we want to go.</a:t>
            </a:r>
          </a:p>
          <a:p>
            <a:pPr marL="171450" indent="-171450">
              <a:buFont typeface="Arial" panose="020B0604020202020204" pitchFamily="34" charset="0"/>
              <a:buChar char="•"/>
            </a:pPr>
            <a:r>
              <a:rPr lang="en-US" sz="1200" kern="1200" dirty="0">
                <a:solidFill>
                  <a:schemeClr val="tx1"/>
                </a:solidFill>
                <a:effectLst/>
                <a:ea typeface="+mn-ea"/>
                <a:cs typeface="+mn-cs"/>
              </a:rPr>
              <a:t>The details of how we ask these questions and what content to focus on will change, but these are the three most central questions. </a:t>
            </a:r>
            <a:r>
              <a:rPr lang="en-US" sz="1200" b="1" kern="1200" dirty="0">
                <a:solidFill>
                  <a:schemeClr val="tx1"/>
                </a:solidFill>
                <a:effectLst/>
                <a:ea typeface="+mn-ea"/>
                <a:cs typeface="+mn-cs"/>
              </a:rPr>
              <a:t>They are valuable at every stage in the life of a child welfare case from screening to adoption.</a:t>
            </a:r>
            <a:endParaRPr lang="en-US" sz="1200" kern="1200" dirty="0">
              <a:solidFill>
                <a:schemeClr val="tx1"/>
              </a:solidFill>
              <a:effectLst/>
              <a:ea typeface="+mn-ea"/>
              <a:cs typeface="+mn-cs"/>
            </a:endParaRPr>
          </a:p>
          <a:p>
            <a:pPr marL="171450" indent="-171450">
              <a:buFont typeface="Arial" panose="020B0604020202020204" pitchFamily="34" charset="0"/>
              <a:buChar char="•"/>
            </a:pPr>
            <a:r>
              <a:rPr lang="en-US" sz="1200" kern="1200" dirty="0">
                <a:solidFill>
                  <a:schemeClr val="tx1"/>
                </a:solidFill>
                <a:effectLst/>
                <a:ea typeface="+mn-ea"/>
                <a:cs typeface="+mn-cs"/>
              </a:rPr>
              <a:t>These can also serve as a way of preparing the caregivers, family members, collaterals, and even the children for the interview. When we tell them, “I’m going to be asking you a lot of questions, but they all boil down to these three…” we help prepare the interviewee for what we are looking for. It starts us off on the right foot for collaboration and better helps them prepare to participate.</a:t>
            </a:r>
          </a:p>
        </p:txBody>
      </p:sp>
      <p:sp>
        <p:nvSpPr>
          <p:cNvPr id="1413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E1C13D3-0CD3-495C-AC76-200590AE71BD}" type="slidenum">
              <a:rPr lang="en-US" altLang="en-US" smtClean="0">
                <a:latin typeface="Calibri" panose="020F0502020204030204" pitchFamily="34" charset="0"/>
              </a:rPr>
              <a:pPr/>
              <a:t>42</a:t>
            </a:fld>
            <a:endParaRPr lang="en-US" altLang="en-US" dirty="0">
              <a:latin typeface="Calibri" panose="020F0502020204030204" pitchFamily="34" charset="0"/>
            </a:endParaRPr>
          </a:p>
        </p:txBody>
      </p:sp>
      <p:sp>
        <p:nvSpPr>
          <p:cNvPr id="6" name="Header Placeholder 5"/>
          <p:cNvSpPr>
            <a:spLocks noGrp="1"/>
          </p:cNvSpPr>
          <p:nvPr>
            <p:ph type="hdr" sz="quarter"/>
          </p:nvPr>
        </p:nvSpPr>
        <p:spPr/>
        <p:txBody>
          <a:bodyPr/>
          <a:lstStyle/>
          <a:p>
            <a:pPr>
              <a:defRPr/>
            </a:pPr>
            <a:r>
              <a:rPr lang="en-US" dirty="0"/>
              <a:t>Introducing SOP Day 1</a:t>
            </a:r>
          </a:p>
        </p:txBody>
      </p:sp>
    </p:spTree>
    <p:extLst>
      <p:ext uri="{BB962C8B-B14F-4D97-AF65-F5344CB8AC3E}">
        <p14:creationId xmlns:p14="http://schemas.microsoft.com/office/powerpoint/2010/main" val="3581684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51907"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a:solidFill>
                  <a:schemeClr val="tx1"/>
                </a:solidFill>
                <a:effectLst/>
                <a:latin typeface="Calibri" panose="020F0502020204030204" pitchFamily="34" charset="0"/>
                <a:ea typeface="+mn-ea"/>
                <a:cs typeface="+mn-cs"/>
              </a:rPr>
              <a:t>This is how we organize the first two questions:</a:t>
            </a:r>
          </a:p>
          <a:p>
            <a:pPr lvl="0"/>
            <a:r>
              <a:rPr lang="en-US" sz="1200" kern="1200" dirty="0">
                <a:solidFill>
                  <a:schemeClr val="tx1"/>
                </a:solidFill>
                <a:effectLst/>
                <a:latin typeface="Calibri" panose="020F0502020204030204" pitchFamily="34" charset="0"/>
                <a:ea typeface="+mn-ea"/>
                <a:cs typeface="+mn-cs"/>
              </a:rPr>
              <a:t>What is working well?</a:t>
            </a:r>
          </a:p>
          <a:p>
            <a:r>
              <a:rPr lang="en-US" sz="1200" kern="1200" dirty="0">
                <a:solidFill>
                  <a:schemeClr val="tx1"/>
                </a:solidFill>
                <a:effectLst/>
                <a:latin typeface="Calibri" panose="020F0502020204030204" pitchFamily="34" charset="0"/>
                <a:ea typeface="+mn-ea"/>
                <a:cs typeface="+mn-cs"/>
              </a:rPr>
              <a:t>What are we worried about?</a:t>
            </a:r>
            <a:endParaRPr lang="en-US" dirty="0">
              <a:latin typeface="Verdana" pitchFamily="-1" charset="0"/>
              <a:ea typeface="ＭＳ Ｐゴシック" pitchFamily="-1" charset="-128"/>
              <a:cs typeface="ＭＳ Ｐゴシック" pitchFamily="-1" charset="-128"/>
            </a:endParaRPr>
          </a:p>
        </p:txBody>
      </p:sp>
      <p:sp>
        <p:nvSpPr>
          <p:cNvPr id="251908"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1D151-F339-3A45-9DF5-CAF44EDF61F2}" type="slidenum">
              <a:rPr kumimoji="0" lang="en-US" sz="1200" b="0" i="0" u="none" strike="noStrike" kern="1200" cap="none" spc="0" normalizeH="0" baseline="0" noProof="0">
                <a:ln>
                  <a:noFill/>
                </a:ln>
                <a:solidFill>
                  <a:prstClr val="black"/>
                </a:solidFill>
                <a:effectLst/>
                <a:uLnTx/>
                <a:uFillTx/>
                <a:latin typeface="Verdana" pitchFamily="-1" charset="0"/>
                <a:ea typeface="ＭＳ Ｐゴシック" pitchFamily="-1" charset="-128"/>
                <a:cs typeface="ＭＳ Ｐゴシック" pitchFamily="-1" charset="-128"/>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Verdana" pitchFamily="-1" charset="0"/>
              <a:ea typeface="ＭＳ Ｐゴシック" pitchFamily="-1" charset="-128"/>
              <a:cs typeface="ＭＳ Ｐゴシック" pitchFamily="-1" charset="-128"/>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Introducing SOP Day 1</a:t>
            </a:r>
          </a:p>
        </p:txBody>
      </p:sp>
    </p:spTree>
    <p:extLst>
      <p:ext uri="{BB962C8B-B14F-4D97-AF65-F5344CB8AC3E}">
        <p14:creationId xmlns:p14="http://schemas.microsoft.com/office/powerpoint/2010/main" val="1433197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It is easy to get in the middle of an interview and get carried on waves of information. You may follow up on things that have already been said, latch onto things that seem important at the time, then return to the office with the realization that you have a lot of information, but it may not all be relevant, and you may not have what you need. These prompts can help us plan in advance and create important questions “on the ﬂy” when needed.</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First, in all of the vital areas, we need questions that surface behavioral descriptions, not just headlines, jargon, and vague statements full of implications and innuendo. If a topic has been introduced and you realize you are unclear of the who, what, when, where, and how of it, you will need more questions. (More on this in a moment).</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Next, remember that any bit of information from one person’s view is only that—one person’s view. For critical areas, we need to know the views of all family members. This includes the very important views of the children, and we will spend almost all of the next module on strategies for doing that. When parents are telling you about their own lives, it is important to bring the conversation around to the impact on the child. Parent information is important to child protection to the extent that it reveals the impact on the child.</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Clearly, the points above have a way of expanding the interview. Getting more detail, more points of view, and extending conversa&lt;on about parent behavior to understand impact on the child can substantially increase the scope of the interview. It’s important to stay focused so that we do not collect all of this rich detail on every area of family life.</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Know where you are in terms of the key decision at hand, and rely on the relevant SDM assessment and/or CANS to help narrow your interview in useful ways. Determine the right tool to use before you go out and use the items on that assessment to create a frame through which you will look and ask questions. You do not need to limit yourself to the items on the tool—it’s not an interview guide—but it can be an aid in helping to prioritize information.</a:t>
            </a:r>
          </a:p>
          <a:p>
            <a:pPr>
              <a:spcBef>
                <a:spcPct val="0"/>
              </a:spcBef>
            </a:pPr>
            <a:endParaRPr lang="en-US" altLang="en-US" sz="1100" dirty="0">
              <a:latin typeface="Myriad Pro" pitchFamily="34"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44</a:t>
            </a:fld>
            <a:endParaRPr lang="en-US"/>
          </a:p>
        </p:txBody>
      </p:sp>
    </p:spTree>
    <p:extLst>
      <p:ext uri="{BB962C8B-B14F-4D97-AF65-F5344CB8AC3E}">
        <p14:creationId xmlns:p14="http://schemas.microsoft.com/office/powerpoint/2010/main" val="3010435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ea typeface="+mn-ea"/>
                <a:cs typeface="+mn-cs"/>
              </a:rPr>
              <a:t>When we are seeking out answers to “What are we worried about?” we need to make sure we don’t have our focus open too wide. </a:t>
            </a:r>
          </a:p>
          <a:p>
            <a:r>
              <a:rPr lang="en-US" sz="1200" kern="1200" dirty="0">
                <a:solidFill>
                  <a:schemeClr val="tx1"/>
                </a:solidFill>
                <a:effectLst/>
                <a:ea typeface="+mn-ea"/>
                <a:cs typeface="+mn-cs"/>
              </a:rPr>
              <a:t>We can worry about a lot of things in families. But we want to use this framework as a way to focus our inquiry where it should be for child protective services. </a:t>
            </a:r>
          </a:p>
          <a:p>
            <a:r>
              <a:rPr lang="en-US" sz="1200" kern="1200" dirty="0">
                <a:solidFill>
                  <a:schemeClr val="tx1"/>
                </a:solidFill>
                <a:effectLst/>
                <a:ea typeface="+mn-ea"/>
                <a:cs typeface="+mn-cs"/>
              </a:rPr>
              <a:t>The key elements should be:</a:t>
            </a:r>
          </a:p>
          <a:p>
            <a:r>
              <a:rPr lang="en-US" sz="1200" b="1" kern="1200" dirty="0">
                <a:solidFill>
                  <a:schemeClr val="tx1"/>
                </a:solidFill>
                <a:effectLst/>
                <a:ea typeface="+mn-ea"/>
                <a:cs typeface="+mn-cs"/>
              </a:rPr>
              <a:t>Caregiver. </a:t>
            </a:r>
            <a:r>
              <a:rPr lang="en-US" sz="1200" kern="1200" dirty="0">
                <a:solidFill>
                  <a:schemeClr val="tx1"/>
                </a:solidFill>
                <a:effectLst/>
                <a:ea typeface="+mn-ea"/>
                <a:cs typeface="+mn-cs"/>
              </a:rPr>
              <a:t>In child protection, if a stranger on the street, a teacher, or even an uncle who doesn't live with the child hurts the child, we may be saddened by it, but it may not require action by a child protection service.</a:t>
            </a:r>
          </a:p>
          <a:p>
            <a:r>
              <a:rPr lang="en-US" sz="1200" b="1" kern="1200" dirty="0">
                <a:solidFill>
                  <a:schemeClr val="tx1"/>
                </a:solidFill>
                <a:effectLst/>
                <a:ea typeface="+mn-ea"/>
                <a:cs typeface="+mn-cs"/>
              </a:rPr>
              <a:t>Behavior. </a:t>
            </a:r>
            <a:r>
              <a:rPr lang="en-US" sz="1200" kern="1200" dirty="0">
                <a:solidFill>
                  <a:schemeClr val="tx1"/>
                </a:solidFill>
                <a:effectLst/>
                <a:ea typeface="+mn-ea"/>
                <a:cs typeface="+mn-cs"/>
              </a:rPr>
              <a:t>The caregiver has done something or failed to do something. It is a specific behavior. Can we get good at naming what that is?</a:t>
            </a:r>
          </a:p>
          <a:p>
            <a:r>
              <a:rPr lang="en-US" sz="1200" b="1" kern="1200" dirty="0">
                <a:solidFill>
                  <a:schemeClr val="tx1"/>
                </a:solidFill>
                <a:effectLst/>
                <a:ea typeface="+mn-ea"/>
                <a:cs typeface="+mn-cs"/>
              </a:rPr>
              <a:t>Impact. </a:t>
            </a:r>
            <a:r>
              <a:rPr lang="en-US" sz="1200" kern="1200" dirty="0">
                <a:solidFill>
                  <a:schemeClr val="tx1"/>
                </a:solidFill>
                <a:effectLst/>
                <a:ea typeface="+mn-ea"/>
                <a:cs typeface="+mn-cs"/>
              </a:rPr>
              <a:t>There must be some significant impact on the child. What is it? Can we describe it? How can we see it? Who can we talk to?</a:t>
            </a:r>
          </a:p>
          <a:p>
            <a:r>
              <a:rPr lang="en-US" sz="1200" kern="1200" dirty="0">
                <a:solidFill>
                  <a:schemeClr val="tx1"/>
                </a:solidFill>
                <a:effectLst/>
                <a:ea typeface="+mn-ea"/>
                <a:cs typeface="+mn-cs"/>
              </a:rPr>
              <a:t>All of our work around figuring out the worries should be organized around this and we should be able to articulate this about any case we have open. </a:t>
            </a:r>
          </a:p>
          <a:p>
            <a:r>
              <a:rPr lang="en-US" sz="1200" kern="1200" dirty="0">
                <a:solidFill>
                  <a:schemeClr val="tx1"/>
                </a:solidFill>
                <a:effectLst/>
                <a:ea typeface="+mn-ea"/>
                <a:cs typeface="+mn-cs"/>
              </a:rPr>
              <a:t>What was the caregiver action? </a:t>
            </a:r>
          </a:p>
          <a:p>
            <a:r>
              <a:rPr lang="en-US" sz="1200" kern="1200" dirty="0">
                <a:solidFill>
                  <a:schemeClr val="tx1"/>
                </a:solidFill>
                <a:effectLst/>
                <a:ea typeface="+mn-ea"/>
                <a:cs typeface="+mn-cs"/>
              </a:rPr>
              <a:t>What was the impact on the child?</a:t>
            </a:r>
          </a:p>
          <a:p>
            <a:pPr>
              <a:lnSpc>
                <a:spcPct val="80000"/>
              </a:lnSpc>
            </a:pPr>
            <a:endParaRPr lang="en-US" altLang="en-US" dirty="0"/>
          </a:p>
        </p:txBody>
      </p:sp>
      <p:sp>
        <p:nvSpPr>
          <p:cNvPr id="1310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Introducing SOP Day 1</a:t>
            </a:r>
          </a:p>
        </p:txBody>
      </p:sp>
      <p:sp>
        <p:nvSpPr>
          <p:cNvPr id="145413" name="Slide Number Placeholder 5"/>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784512D-493D-4FF5-832C-CF1A02F43044}" type="slidenum">
              <a:rPr lang="en-US" altLang="en-US" smtClean="0">
                <a:latin typeface="Calibri" panose="020F0502020204030204" pitchFamily="34" charset="0"/>
              </a:rPr>
              <a:pPr/>
              <a:t>45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855137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To go a bit deeper, we will start with the notion of surfacing behavioral detail. We often rely on headline terms to convey information about a family. “Mom is mentally ill” is one example. It is natural for us to create time-saving devices when certain terms, like “mentally ill,” stand for a fairly rich and detailed set of facts in our heads. The problem is that we each have different, though accurate, notions of this detail. Unfortunately, the standard set of details that come to mind when hearing the term “mentally ill” may not accurately reflect what is going on with this caregiver.</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Think: Do we open a case on every parent in our area who has a mental illness? (Actually get them to answer.) Why not? (See if they begin to say that the vast majority of parents with mental illness adequately protect their child. Minimal or no harmful impact.)</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Yet we include terms like this all the time in reports and discussions with supervisors, teams, and the courts, and we nod our heads as if we now know something important about this mom. We think we all agree on the meaning.</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To avoid falling into traps of headline terms, here are some ideas for questions to ask: (Go over these questions as examples. Ask for other ideas)</a:t>
            </a:r>
          </a:p>
          <a:p>
            <a:pPr>
              <a:lnSpc>
                <a:spcPct val="80000"/>
              </a:lnSpc>
            </a:pPr>
            <a:endParaRPr lang="en-US" altLang="en-US" dirty="0"/>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46</a:t>
            </a:fld>
            <a:endParaRPr lang="en-US"/>
          </a:p>
        </p:txBody>
      </p:sp>
    </p:spTree>
    <p:extLst>
      <p:ext uri="{BB962C8B-B14F-4D97-AF65-F5344CB8AC3E}">
        <p14:creationId xmlns:p14="http://schemas.microsoft.com/office/powerpoint/2010/main" val="4571443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panose="020F0502020204030204" pitchFamily="34" charset="0"/>
                <a:ea typeface="+mn-ea"/>
                <a:cs typeface="+mn-cs"/>
              </a:rPr>
              <a:t>Here is another example: Do we open a case on every parent in our area who is an alcoholic? Why not? </a:t>
            </a:r>
          </a:p>
          <a:p>
            <a:pPr lvl="0"/>
            <a:r>
              <a:rPr lang="en-US" sz="1200" kern="1200" dirty="0">
                <a:solidFill>
                  <a:schemeClr val="tx1"/>
                </a:solidFill>
                <a:effectLst/>
                <a:latin typeface="Calibri" panose="020F0502020204030204" pitchFamily="34" charset="0"/>
                <a:ea typeface="+mn-ea"/>
                <a:cs typeface="+mn-cs"/>
              </a:rPr>
              <a:t>What helps us to distinguish? </a:t>
            </a:r>
          </a:p>
          <a:p>
            <a:pPr lvl="0"/>
            <a:r>
              <a:rPr lang="en-US" sz="1200" kern="1200" dirty="0">
                <a:solidFill>
                  <a:schemeClr val="tx1"/>
                </a:solidFill>
                <a:effectLst/>
                <a:latin typeface="Calibri" panose="020F0502020204030204" pitchFamily="34" charset="0"/>
                <a:ea typeface="+mn-ea"/>
                <a:cs typeface="+mn-cs"/>
              </a:rPr>
              <a:t>Rather than simply stopping with “He’s an alcoholic,” we need to inquire about specific behavioral detail about impact on the child.</a:t>
            </a:r>
          </a:p>
          <a:p>
            <a:pPr lvl="0"/>
            <a:endParaRPr lang="en-US" sz="1200" kern="1200" dirty="0">
              <a:solidFill>
                <a:schemeClr val="tx1"/>
              </a:solidFill>
              <a:effectLst/>
              <a:latin typeface="Calibri" panose="020F0502020204030204" pitchFamily="34" charset="0"/>
              <a:ea typeface="+mn-ea"/>
              <a:cs typeface="+mn-cs"/>
            </a:endParaRPr>
          </a:p>
          <a:p>
            <a:pPr lvl="0"/>
            <a:r>
              <a:rPr lang="en-US" sz="1200" kern="1200" dirty="0">
                <a:solidFill>
                  <a:schemeClr val="tx1"/>
                </a:solidFill>
                <a:effectLst/>
                <a:latin typeface="Calibri" panose="020F0502020204030204" pitchFamily="34" charset="0"/>
                <a:ea typeface="+mn-ea"/>
                <a:cs typeface="+mn-cs"/>
              </a:rPr>
              <a:t>Brief discussion: Ask the group: </a:t>
            </a:r>
          </a:p>
          <a:p>
            <a:pPr lvl="0"/>
            <a:r>
              <a:rPr lang="en-US" sz="1200" kern="1200" dirty="0">
                <a:solidFill>
                  <a:schemeClr val="tx1"/>
                </a:solidFill>
                <a:effectLst/>
                <a:latin typeface="Calibri" panose="020F0502020204030204" pitchFamily="34" charset="0"/>
                <a:ea typeface="+mn-ea"/>
                <a:cs typeface="+mn-cs"/>
              </a:rPr>
              <a:t>“What do you think about this? </a:t>
            </a:r>
          </a:p>
          <a:p>
            <a:pPr lvl="0"/>
            <a:r>
              <a:rPr lang="en-US" sz="1200" kern="1200" dirty="0">
                <a:solidFill>
                  <a:schemeClr val="tx1"/>
                </a:solidFill>
                <a:effectLst/>
                <a:latin typeface="Calibri" panose="020F0502020204030204" pitchFamily="34" charset="0"/>
                <a:ea typeface="+mn-ea"/>
                <a:cs typeface="+mn-cs"/>
              </a:rPr>
              <a:t>Do we use language like this? </a:t>
            </a:r>
          </a:p>
          <a:p>
            <a:pPr lvl="0"/>
            <a:r>
              <a:rPr lang="en-US" sz="1200" kern="1200" dirty="0">
                <a:solidFill>
                  <a:schemeClr val="tx1"/>
                </a:solidFill>
                <a:effectLst/>
                <a:latin typeface="Calibri" panose="020F0502020204030204" pitchFamily="34" charset="0"/>
                <a:ea typeface="+mn-ea"/>
                <a:cs typeface="+mn-cs"/>
              </a:rPr>
              <a:t>What is the danger for us as an organization if we use words like this in our supervision, in our court reports, in our conversations with parents?</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47</a:t>
            </a:fld>
            <a:endParaRPr lang="en-US"/>
          </a:p>
        </p:txBody>
      </p:sp>
    </p:spTree>
    <p:extLst>
      <p:ext uri="{BB962C8B-B14F-4D97-AF65-F5344CB8AC3E}">
        <p14:creationId xmlns:p14="http://schemas.microsoft.com/office/powerpoint/2010/main" val="2433460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This is the second question and we really want to start thinking about that rigorous, balanced assessment.</a:t>
            </a:r>
          </a:p>
          <a:p>
            <a:r>
              <a:rPr lang="en-US" sz="1200" kern="1200" dirty="0">
                <a:solidFill>
                  <a:schemeClr val="tx1"/>
                </a:solidFill>
                <a:effectLst/>
                <a:ea typeface="+mn-ea"/>
                <a:cs typeface="+mn-cs"/>
              </a:rPr>
              <a:t>Remember, if we ask only about the history of the harm and not about the history of protection, we don’t know how worried we should be. If we inquire deeply about the history of protection—times the parent was able to respond to Danger and safety threats…..</a:t>
            </a:r>
          </a:p>
          <a:p>
            <a:r>
              <a:rPr lang="en-US" sz="1200" kern="1200" dirty="0">
                <a:solidFill>
                  <a:schemeClr val="tx1"/>
                </a:solidFill>
                <a:effectLst/>
                <a:ea typeface="+mn-ea"/>
                <a:cs typeface="+mn-cs"/>
              </a:rPr>
              <a:t>…..and we find he/she has not done very much in response that is really important for us to know. And if we inquire deeply about times the parent was able to protect his/her child, and we learn there have been many times, that also is really good for us to know. </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48</a:t>
            </a:fld>
            <a:endParaRPr lang="en-US"/>
          </a:p>
        </p:txBody>
      </p:sp>
    </p:spTree>
    <p:extLst>
      <p:ext uri="{BB962C8B-B14F-4D97-AF65-F5344CB8AC3E}">
        <p14:creationId xmlns:p14="http://schemas.microsoft.com/office/powerpoint/2010/main" val="11084501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Calibri" panose="020F0502020204030204" pitchFamily="34" charset="0"/>
                <a:ea typeface="+mn-ea"/>
                <a:cs typeface="+mn-cs"/>
              </a:rPr>
              <a:t>It is important to seek out what is working well through “listening for the empty spaces”</a:t>
            </a:r>
          </a:p>
          <a:p>
            <a:r>
              <a:rPr lang="en-US" sz="1200" kern="1200" dirty="0">
                <a:solidFill>
                  <a:schemeClr val="tx1"/>
                </a:solidFill>
                <a:effectLst/>
                <a:latin typeface="Calibri" panose="020F0502020204030204" pitchFamily="34" charset="0"/>
                <a:ea typeface="+mn-ea"/>
                <a:cs typeface="+mn-cs"/>
              </a:rPr>
              <a:t>When we think about Cheryl’s story we can fall into the practice of only asking about and listening for the history of the harm and Danger. It is understandable that we do this—we are listening to “scary” things and we were trained to track those items in our listening. But we can begin to do more. </a:t>
            </a:r>
            <a:endParaRPr lang="en-US" altLang="en-US" dirty="0"/>
          </a:p>
        </p:txBody>
      </p:sp>
      <p:sp>
        <p:nvSpPr>
          <p:cNvPr id="13926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Introducing SOP Day 1</a:t>
            </a:r>
          </a:p>
        </p:txBody>
      </p:sp>
      <p:sp>
        <p:nvSpPr>
          <p:cNvPr id="153605" name="Slide Number Placeholder 5"/>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5BB2145-794D-4108-9594-D839F0654861}" type="slidenum">
              <a:rPr lang="en-US" altLang="en-US" smtClean="0">
                <a:latin typeface="Calibri" panose="020F0502020204030204" pitchFamily="34" charset="0"/>
              </a:rPr>
              <a:pPr/>
              <a:t>49</a:t>
            </a:fld>
            <a:endParaRPr lang="en-US" altLang="en-US" dirty="0">
              <a:latin typeface="Calibri" panose="020F0502020204030204" pitchFamily="34" charset="0"/>
            </a:endParaRPr>
          </a:p>
        </p:txBody>
      </p:sp>
    </p:spTree>
    <p:extLst>
      <p:ext uri="{BB962C8B-B14F-4D97-AF65-F5344CB8AC3E}">
        <p14:creationId xmlns:p14="http://schemas.microsoft.com/office/powerpoint/2010/main" val="14962140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mn-lt"/>
              </a:rPr>
              <a:t>Looking at Cheryl’s story, </a:t>
            </a:r>
            <a:r>
              <a:rPr lang="en-US" b="1" dirty="0">
                <a:latin typeface="+mn-lt"/>
              </a:rPr>
              <a:t>serious concerns </a:t>
            </a:r>
            <a:r>
              <a:rPr lang="en-US" b="0" dirty="0">
                <a:latin typeface="+mn-lt"/>
              </a:rPr>
              <a:t>but</a:t>
            </a:r>
            <a:r>
              <a:rPr lang="en-US" b="1" dirty="0">
                <a:latin typeface="+mn-lt"/>
              </a:rPr>
              <a:t> also lots of “empty spaces” </a:t>
            </a:r>
            <a:r>
              <a:rPr lang="en-US" dirty="0">
                <a:latin typeface="+mn-lt"/>
              </a:rPr>
              <a:t>– </a:t>
            </a:r>
          </a:p>
          <a:p>
            <a:r>
              <a:rPr lang="en-US" dirty="0">
                <a:latin typeface="+mn-lt"/>
              </a:rPr>
              <a:t>where </a:t>
            </a:r>
            <a:r>
              <a:rPr lang="en-US" b="1" dirty="0">
                <a:latin typeface="+mn-lt"/>
              </a:rPr>
              <a:t>time has passed, and we don’t know what has happened in between</a:t>
            </a:r>
            <a:r>
              <a:rPr lang="en-US" dirty="0">
                <a:latin typeface="+mn-lt"/>
              </a:rPr>
              <a:t>. </a:t>
            </a:r>
          </a:p>
          <a:p>
            <a:r>
              <a:rPr lang="en-US" dirty="0">
                <a:latin typeface="+mn-lt"/>
              </a:rPr>
              <a:t>Those </a:t>
            </a:r>
            <a:r>
              <a:rPr lang="en-US" b="1" dirty="0">
                <a:latin typeface="+mn-lt"/>
              </a:rPr>
              <a:t>spaces</a:t>
            </a:r>
            <a:r>
              <a:rPr lang="en-US" dirty="0">
                <a:latin typeface="+mn-lt"/>
              </a:rPr>
              <a:t> </a:t>
            </a:r>
            <a:r>
              <a:rPr lang="en-US" b="1" dirty="0">
                <a:latin typeface="+mn-lt"/>
              </a:rPr>
              <a:t>could be filled with more of the concerns…</a:t>
            </a:r>
            <a:r>
              <a:rPr lang="en-US" b="0" dirty="0">
                <a:latin typeface="+mn-lt"/>
              </a:rPr>
              <a:t>but</a:t>
            </a:r>
            <a:r>
              <a:rPr lang="en-US" b="1" dirty="0">
                <a:latin typeface="+mn-lt"/>
              </a:rPr>
              <a:t> they may also be filled </a:t>
            </a:r>
          </a:p>
          <a:p>
            <a:r>
              <a:rPr lang="en-US" b="1" dirty="0">
                <a:latin typeface="+mn-lt"/>
              </a:rPr>
              <a:t>with moments of strength and safety. </a:t>
            </a:r>
          </a:p>
          <a:p>
            <a:r>
              <a:rPr lang="en-US" dirty="0">
                <a:latin typeface="+mn-lt"/>
              </a:rPr>
              <a:t>Even in the list above there is evidence of things that might have worked well </a:t>
            </a:r>
          </a:p>
          <a:p>
            <a:r>
              <a:rPr lang="en-US" dirty="0">
                <a:latin typeface="+mn-lt"/>
              </a:rPr>
              <a:t>for a while.</a:t>
            </a:r>
          </a:p>
          <a:p>
            <a:r>
              <a:rPr lang="en-US" b="1" dirty="0">
                <a:latin typeface="+mn-lt"/>
              </a:rPr>
              <a:t>Do you see “empty spaces” </a:t>
            </a:r>
            <a:r>
              <a:rPr lang="en-US" dirty="0">
                <a:latin typeface="+mn-lt"/>
              </a:rPr>
              <a:t>where may be </a:t>
            </a:r>
            <a:r>
              <a:rPr lang="en-US" b="1" dirty="0">
                <a:latin typeface="+mn-lt"/>
              </a:rPr>
              <a:t>evidence of Cheryl’s strengths and safety?</a:t>
            </a:r>
            <a:endParaRPr lang="en-US" dirty="0">
              <a:latin typeface="+mn-lt"/>
            </a:endParaRPr>
          </a:p>
          <a:p>
            <a:pPr marL="172417" indent="-172417">
              <a:buFontTx/>
              <a:buChar char="-"/>
            </a:pPr>
            <a:r>
              <a:rPr lang="en-US" dirty="0">
                <a:latin typeface="+mn-lt"/>
              </a:rPr>
              <a:t>She lost her job means </a:t>
            </a:r>
            <a:r>
              <a:rPr lang="en-US" b="1" dirty="0">
                <a:latin typeface="+mn-lt"/>
              </a:rPr>
              <a:t>she once held a job</a:t>
            </a:r>
            <a:r>
              <a:rPr lang="en-US" b="1" baseline="0" dirty="0">
                <a:latin typeface="+mn-lt"/>
              </a:rPr>
              <a:t> </a:t>
            </a:r>
            <a:r>
              <a:rPr lang="en-US" baseline="0" dirty="0">
                <a:latin typeface="+mn-lt"/>
              </a:rPr>
              <a:t>- </a:t>
            </a:r>
            <a:r>
              <a:rPr lang="en-US" dirty="0">
                <a:latin typeface="+mn-lt"/>
              </a:rPr>
              <a:t>Stopped taking medication means </a:t>
            </a:r>
          </a:p>
          <a:p>
            <a:pPr marL="0" indent="0">
              <a:buFontTx/>
              <a:buNone/>
            </a:pPr>
            <a:r>
              <a:rPr lang="en-US" dirty="0">
                <a:latin typeface="+mn-lt"/>
              </a:rPr>
              <a:t>she was </a:t>
            </a:r>
            <a:r>
              <a:rPr lang="en-US" b="1" dirty="0">
                <a:latin typeface="+mn-lt"/>
              </a:rPr>
              <a:t>once on medication, how did that happen</a:t>
            </a:r>
            <a:r>
              <a:rPr lang="en-US" dirty="0">
                <a:latin typeface="+mn-lt"/>
              </a:rPr>
              <a:t>? We learn </a:t>
            </a:r>
            <a:r>
              <a:rPr lang="en-US" b="1" dirty="0">
                <a:latin typeface="+mn-lt"/>
              </a:rPr>
              <a:t>Cheryl sought therapy </a:t>
            </a:r>
          </a:p>
          <a:p>
            <a:pPr marL="0" indent="0">
              <a:buFontTx/>
              <a:buNone/>
            </a:pPr>
            <a:r>
              <a:rPr lang="en-US" b="1" dirty="0">
                <a:latin typeface="+mn-lt"/>
              </a:rPr>
              <a:t>and medication herself</a:t>
            </a:r>
            <a:r>
              <a:rPr lang="en-US" b="1" baseline="0" dirty="0">
                <a:latin typeface="+mn-lt"/>
              </a:rPr>
              <a:t> – </a:t>
            </a:r>
            <a:r>
              <a:rPr lang="en-US" b="0" baseline="0" dirty="0">
                <a:latin typeface="+mn-lt"/>
              </a:rPr>
              <a:t>Also, </a:t>
            </a:r>
            <a:r>
              <a:rPr lang="en-US" b="0" dirty="0">
                <a:latin typeface="+mn-lt"/>
              </a:rPr>
              <a:t>had </a:t>
            </a:r>
            <a:r>
              <a:rPr lang="en-US" b="1" dirty="0">
                <a:latin typeface="+mn-lt"/>
              </a:rPr>
              <a:t>no prior CPS referrals despite challenges </a:t>
            </a:r>
            <a:r>
              <a:rPr lang="en-US" dirty="0">
                <a:latin typeface="+mn-lt"/>
              </a:rPr>
              <a:t>she faced.</a:t>
            </a:r>
          </a:p>
          <a:p>
            <a:pPr eaLnBrk="1" hangingPunct="1"/>
            <a:endParaRPr lang="en-US" altLang="en-US" dirty="0"/>
          </a:p>
        </p:txBody>
      </p:sp>
      <p:sp>
        <p:nvSpPr>
          <p:cNvPr id="1413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Introducing SOP Day 1</a:t>
            </a:r>
          </a:p>
        </p:txBody>
      </p:sp>
      <p:sp>
        <p:nvSpPr>
          <p:cNvPr id="155653"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38725189" indent="-38258426">
              <a:defRPr>
                <a:solidFill>
                  <a:schemeClr val="tx1"/>
                </a:solidFill>
                <a:latin typeface="Arial" panose="020B0604020202020204" pitchFamily="34" charset="0"/>
                <a:ea typeface="MS PGothic" panose="020B0600070205080204" pitchFamily="34" charset="-128"/>
              </a:defRPr>
            </a:lvl2pPr>
            <a:lvl3pPr marL="1166909" indent="-233381">
              <a:defRPr>
                <a:solidFill>
                  <a:schemeClr val="tx1"/>
                </a:solidFill>
                <a:latin typeface="Arial" panose="020B0604020202020204" pitchFamily="34" charset="0"/>
                <a:ea typeface="MS PGothic" panose="020B0600070205080204" pitchFamily="34" charset="-128"/>
              </a:defRPr>
            </a:lvl3pPr>
            <a:lvl4pPr marL="1633673" indent="-233381">
              <a:defRPr>
                <a:solidFill>
                  <a:schemeClr val="tx1"/>
                </a:solidFill>
                <a:latin typeface="Arial" panose="020B0604020202020204" pitchFamily="34" charset="0"/>
                <a:ea typeface="MS PGothic" panose="020B0600070205080204" pitchFamily="34" charset="-128"/>
              </a:defRPr>
            </a:lvl4pPr>
            <a:lvl5pPr marL="2100436" indent="-233381">
              <a:defRPr>
                <a:solidFill>
                  <a:schemeClr val="tx1"/>
                </a:solidFill>
                <a:latin typeface="Arial" panose="020B0604020202020204" pitchFamily="34" charset="0"/>
                <a:ea typeface="MS PGothic" panose="020B0600070205080204" pitchFamily="34" charset="-128"/>
              </a:defRPr>
            </a:lvl5pPr>
            <a:lvl6pPr marL="2567201" indent="-23338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33964" indent="-23338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00728" indent="-23338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7493" indent="-23338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FBC98D3-54F9-4518-B850-3A726C62A574}" type="slidenum">
              <a:rPr lang="en-US" altLang="en-US" smtClean="0">
                <a:latin typeface="Calibri" panose="020F0502020204030204" pitchFamily="34" charset="0"/>
              </a:rPr>
              <a:pPr/>
              <a:t>50</a:t>
            </a:fld>
            <a:endParaRPr lang="en-US" altLang="en-US" dirty="0">
              <a:latin typeface="Calibri" panose="020F0502020204030204" pitchFamily="34" charset="0"/>
            </a:endParaRPr>
          </a:p>
        </p:txBody>
      </p:sp>
    </p:spTree>
    <p:extLst>
      <p:ext uri="{BB962C8B-B14F-4D97-AF65-F5344CB8AC3E}">
        <p14:creationId xmlns:p14="http://schemas.microsoft.com/office/powerpoint/2010/main" val="3319375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93775"/>
            <a:ext cx="5486400" cy="3086100"/>
          </a:xfrm>
        </p:spPr>
      </p:sp>
      <p:sp>
        <p:nvSpPr>
          <p:cNvPr id="3" name="Notes Placeholder 2"/>
          <p:cNvSpPr>
            <a:spLocks noGrp="1"/>
          </p:cNvSpPr>
          <p:nvPr>
            <p:ph type="body" idx="1"/>
          </p:nvPr>
        </p:nvSpPr>
        <p:spPr>
          <a:xfrm>
            <a:off x="685800" y="4400550"/>
            <a:ext cx="5486400" cy="4203804"/>
          </a:xfrm>
        </p:spPr>
        <p:txBody>
          <a:bodyPr/>
          <a:lstStyle/>
          <a:p>
            <a:pPr lvl="0"/>
            <a:r>
              <a:rPr lang="en-US" sz="1100" kern="1200" dirty="0">
                <a:solidFill>
                  <a:schemeClr val="tx1"/>
                </a:solidFill>
                <a:effectLst/>
                <a:latin typeface="+mn-lt"/>
                <a:ea typeface="+mn-ea"/>
                <a:cs typeface="+mn-cs"/>
              </a:rPr>
              <a:t>PLEASE NOTE: If this class is part of Core, please remind the class of their group agreements they previously developed during Module 1. Ask the class – are there any changes or additions you would like to add to your group agreements? If not, move on to next segment.</a:t>
            </a:r>
          </a:p>
          <a:p>
            <a:pPr lvl="0"/>
            <a:r>
              <a:rPr lang="en-US" sz="1100" kern="1200" dirty="0">
                <a:solidFill>
                  <a:schemeClr val="tx1"/>
                </a:solidFill>
                <a:effectLst/>
                <a:latin typeface="+mn-lt"/>
                <a:ea typeface="+mn-ea"/>
                <a:cs typeface="+mn-cs"/>
              </a:rPr>
              <a:t>If this is a standalone class (outside of Core) - See below:</a:t>
            </a:r>
          </a:p>
          <a:p>
            <a:endParaRPr lang="en-US" altLang="en-US" sz="1100" dirty="0">
              <a:solidFill>
                <a:srgbClr val="000000"/>
              </a:solidFill>
              <a:latin typeface="+mn-lt"/>
              <a:sym typeface="Calibri Italic" panose="020F05020202040A0204" pitchFamily="34" charset="0"/>
            </a:endParaRPr>
          </a:p>
          <a:p>
            <a:pPr lvl="0"/>
            <a:r>
              <a:rPr lang="en-US" sz="1200" kern="1200" dirty="0">
                <a:solidFill>
                  <a:schemeClr val="tx1"/>
                </a:solidFill>
                <a:effectLst/>
                <a:latin typeface="Calibri" panose="020F0502020204030204" pitchFamily="34" charset="0"/>
                <a:ea typeface="+mn-ea"/>
                <a:cs typeface="+mn-cs"/>
              </a:rPr>
              <a:t>Refer to handout in participant workbook: Facilitated Dialogue Structure</a:t>
            </a:r>
          </a:p>
          <a:p>
            <a:pPr lvl="0"/>
            <a:r>
              <a:rPr lang="en-US" sz="1200" kern="1200" dirty="0">
                <a:solidFill>
                  <a:schemeClr val="tx1"/>
                </a:solidFill>
                <a:effectLst/>
                <a:latin typeface="Calibri" panose="020F0502020204030204" pitchFamily="34" charset="0"/>
                <a:ea typeface="+mn-ea"/>
                <a:cs typeface="+mn-cs"/>
              </a:rPr>
              <a:t>Introduce the Facilitated Dialogue Structure for facilitating meetings. We are modeling this dialogue structure throughout this two – day training as we would use it during a CFT meeting.  Group agreements are part of the CFT process to engage the team in how we want to work together.</a:t>
            </a:r>
          </a:p>
          <a:p>
            <a:endParaRPr lang="en-US" sz="1100" baseline="0" dirty="0">
              <a:solidFill>
                <a:srgbClr val="000000"/>
              </a:solidFill>
              <a:latin typeface="+mn-lt"/>
              <a:sym typeface="Calibri Italic" panose="020F05020202040A0204" pitchFamily="34" charset="0"/>
            </a:endParaRPr>
          </a:p>
          <a:p>
            <a:r>
              <a:rPr lang="en-US" sz="1100" dirty="0">
                <a:latin typeface="+mn-lt"/>
              </a:rPr>
              <a:t>Group agreements are part of the CFT process to engage the team in how we want to work together. Our practices in our agencies and together should mirror how we work with families (also called a parallel process). We also want to make our own group agreements today to help create relationships and address challenges if they come up.</a:t>
            </a:r>
            <a:r>
              <a:rPr lang="en-US" sz="1100" baseline="0" dirty="0">
                <a:latin typeface="+mn-lt"/>
              </a:rPr>
              <a:t> </a:t>
            </a:r>
            <a:r>
              <a:rPr lang="en-US" sz="1100" kern="1200" dirty="0">
                <a:solidFill>
                  <a:schemeClr val="tx1"/>
                </a:solidFill>
                <a:effectLst/>
                <a:latin typeface="+mn-lt"/>
                <a:ea typeface="+mn-ea"/>
                <a:cs typeface="+mn-cs"/>
              </a:rPr>
              <a:t>Group Agreements are key to building rapport with families, creating shared language, expectations and staying focused on the purpose of the meeting.</a:t>
            </a:r>
          </a:p>
          <a:p>
            <a:endParaRPr lang="en-US" sz="1100" kern="1200" dirty="0">
              <a:solidFill>
                <a:schemeClr val="tx1"/>
              </a:solidFill>
              <a:effectLst/>
              <a:latin typeface="+mn-lt"/>
              <a:ea typeface="+mn-ea"/>
              <a:cs typeface="+mn-cs"/>
            </a:endParaRPr>
          </a:p>
          <a:p>
            <a:pPr eaLnBrk="1" hangingPunct="1">
              <a:lnSpc>
                <a:spcPct val="80000"/>
              </a:lnSpc>
              <a:spcBef>
                <a:spcPct val="0"/>
              </a:spcBef>
              <a:defRPr/>
            </a:pPr>
            <a:r>
              <a:rPr lang="en-US" altLang="en-US" sz="1100" dirty="0">
                <a:solidFill>
                  <a:srgbClr val="000000"/>
                </a:solidFill>
                <a:latin typeface="+mn-lt"/>
                <a:sym typeface="Calibri Italic" panose="020F05020202040A0204" pitchFamily="34" charset="0"/>
              </a:rPr>
              <a:t>Organically develop a list of agreements that everyone can live with and ensure last agreements is for group to hold everyone accountable to their agreements throughout the 2 days. </a:t>
            </a:r>
          </a:p>
          <a:p>
            <a:pPr lvl="0"/>
            <a:r>
              <a:rPr lang="en-US" altLang="en-US" sz="1100" dirty="0">
                <a:solidFill>
                  <a:srgbClr val="000000"/>
                </a:solidFill>
                <a:latin typeface="+mn-lt"/>
                <a:sym typeface="Calibri Italic" panose="020F05020202040A0204" pitchFamily="34" charset="0"/>
              </a:rPr>
              <a:t>If they get stuck pose questions like, should there be a disagreement, should we have an agreement about how we’ll deal with it?</a:t>
            </a:r>
            <a:r>
              <a:rPr lang="en-US" sz="1100" kern="1200" dirty="0">
                <a:solidFill>
                  <a:schemeClr val="tx1"/>
                </a:solidFill>
                <a:effectLst/>
                <a:latin typeface="+mn-lt"/>
                <a:ea typeface="+mn-ea"/>
                <a:cs typeface="+mn-cs"/>
              </a:rPr>
              <a:t> </a:t>
            </a:r>
            <a:r>
              <a:rPr lang="en-US" sz="1100" dirty="0">
                <a:latin typeface="+mn-lt"/>
              </a:rPr>
              <a:t>Think</a:t>
            </a:r>
            <a:r>
              <a:rPr lang="en-US" sz="1100" baseline="0" dirty="0">
                <a:latin typeface="+mn-lt"/>
              </a:rPr>
              <a:t> of a previous group experience or training you have had that was successful and worth your time … what made it so? What has made you feel comfortable in a classroom in the past?</a:t>
            </a:r>
          </a:p>
          <a:p>
            <a:pPr eaLnBrk="1" hangingPunct="1">
              <a:lnSpc>
                <a:spcPct val="80000"/>
              </a:lnSpc>
              <a:spcBef>
                <a:spcPct val="0"/>
              </a:spcBef>
              <a:defRPr/>
            </a:pPr>
            <a:endParaRPr lang="en-US" altLang="en-US" sz="1100" dirty="0">
              <a:solidFill>
                <a:srgbClr val="000000"/>
              </a:solidFill>
              <a:latin typeface="+mn-lt"/>
              <a:sym typeface="Calibri Italic" panose="020F05020202040A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tx1"/>
                </a:solidFill>
                <a:latin typeface="+mn-lt"/>
                <a:ea typeface="MS PGothic" pitchFamily="34" charset="-128"/>
                <a:cs typeface="ＭＳ Ｐゴシック" charset="-128"/>
              </a:rPr>
              <a:t>Suggested Talking Points:</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S PGothic" pitchFamily="34" charset="-128"/>
                <a:cs typeface="ＭＳ Ｐゴシック" charset="-128"/>
              </a:rPr>
              <a:t>Let them know that the process of creating agreements should become one of the tools in their toolbox. </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S PGothic" pitchFamily="34" charset="-128"/>
                <a:cs typeface="ＭＳ Ｐゴシック" charset="-128"/>
              </a:rPr>
              <a:t>They should be creating agreements with their families and before any meetings they have. </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S PGothic" pitchFamily="34" charset="-128"/>
                <a:cs typeface="ＭＳ Ｐゴシック" charset="-128"/>
              </a:rPr>
              <a:t>Creating agreements is trauma informed. </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S PGothic" pitchFamily="34" charset="-128"/>
                <a:cs typeface="ＭＳ Ｐゴシック" charset="-128"/>
              </a:rPr>
              <a:t>One way to successfully work across differences here is to create community agreements. Agreements are somewhere between a promise and a ground rule and they answer the question of how we want to work together throughout the workshop.</a:t>
            </a:r>
          </a:p>
          <a:p>
            <a:pPr marL="171450" indent="-171450">
              <a:buFont typeface="Arial" panose="020B0604020202020204" pitchFamily="34" charset="0"/>
              <a:buChar char="•"/>
            </a:pPr>
            <a:endParaRPr lang="en-US" sz="1100" b="0" i="0" u="none" strike="noStrike" kern="1200" baseline="0" dirty="0">
              <a:solidFill>
                <a:schemeClr val="tx1"/>
              </a:solidFill>
              <a:latin typeface="+mn-lt"/>
              <a:ea typeface="MS PGothic" pitchFamily="34" charset="-128"/>
              <a:cs typeface="ＭＳ Ｐゴシック" charset="-128"/>
            </a:endParaRPr>
          </a:p>
          <a:p>
            <a:r>
              <a:rPr lang="en-US" sz="1100" b="1" dirty="0">
                <a:latin typeface="+mn-lt"/>
              </a:rPr>
              <a:t>Suggestions: </a:t>
            </a:r>
          </a:p>
          <a:p>
            <a:pPr marL="285750" indent="-285750">
              <a:buFont typeface="Arial" panose="020B0604020202020204" pitchFamily="34" charset="0"/>
              <a:buChar char="•"/>
            </a:pPr>
            <a:r>
              <a:rPr lang="en-US" sz="1100" dirty="0">
                <a:latin typeface="+mn-lt"/>
              </a:rPr>
              <a:t>Be open to learning something new and broadening your perspectives</a:t>
            </a:r>
          </a:p>
          <a:p>
            <a:pPr marL="285750" indent="-285750">
              <a:buFont typeface="Arial" panose="020B0604020202020204" pitchFamily="34" charset="0"/>
              <a:buChar char="•"/>
            </a:pPr>
            <a:r>
              <a:rPr lang="en-US" sz="1100" dirty="0">
                <a:latin typeface="+mn-lt"/>
              </a:rPr>
              <a:t>One person talks at a time</a:t>
            </a:r>
          </a:p>
          <a:p>
            <a:pPr marL="285750" indent="-285750">
              <a:buFont typeface="Arial" panose="020B0604020202020204" pitchFamily="34" charset="0"/>
              <a:buChar char="•"/>
            </a:pPr>
            <a:r>
              <a:rPr lang="en-US" sz="1100" dirty="0">
                <a:latin typeface="+mn-lt"/>
              </a:rPr>
              <a:t>Avoid sidebar conversations</a:t>
            </a:r>
          </a:p>
          <a:p>
            <a:pPr marL="285750" indent="-285750">
              <a:buFont typeface="Arial" panose="020B0604020202020204" pitchFamily="34" charset="0"/>
              <a:buChar char="•"/>
            </a:pPr>
            <a:r>
              <a:rPr lang="en-US" sz="1100" dirty="0">
                <a:latin typeface="+mn-lt"/>
              </a:rPr>
              <a:t>Be conscientious with your cell phone use</a:t>
            </a:r>
          </a:p>
          <a:p>
            <a:pPr marL="285750" indent="-285750">
              <a:buFont typeface="Arial" panose="020B0604020202020204" pitchFamily="34" charset="0"/>
              <a:buChar char="•"/>
            </a:pPr>
            <a:r>
              <a:rPr lang="en-US" sz="1100" dirty="0">
                <a:latin typeface="+mn-lt"/>
              </a:rPr>
              <a:t>Be open to others’ opinions, thoughts, feelings, etc. (no judgments)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tx1"/>
                </a:solidFill>
                <a:latin typeface="+mn-lt"/>
                <a:ea typeface="MS PGothic" pitchFamily="34" charset="-128"/>
                <a:cs typeface="ＭＳ Ｐゴシック" charset="-128"/>
              </a:rPr>
              <a:t>Being aware of the differences between intent and impact - this acknowledges that I may have the best of intentions when I speak, but my intentions do not guarantee that the impact will be benign. This should be a place of dialogue and group learning, but we need to be aware that what we say may be hard for someone else to hear, without our realizing it. This agreement is about recognizing this can happen and being on the lookout for it.</a:t>
            </a:r>
          </a:p>
          <a:p>
            <a:pPr marL="284163" indent="-284163">
              <a:spcAft>
                <a:spcPts val="300"/>
              </a:spcAft>
              <a:buFontTx/>
              <a:buChar char="•"/>
            </a:pPr>
            <a:r>
              <a:rPr lang="en-US" altLang="en-US" sz="1100" dirty="0">
                <a:latin typeface="+mn-lt"/>
              </a:rPr>
              <a:t>Everyone always has the right to pass.</a:t>
            </a:r>
          </a:p>
          <a:p>
            <a:pPr marL="284163" indent="-284163">
              <a:spcAft>
                <a:spcPts val="300"/>
              </a:spcAft>
              <a:buFontTx/>
              <a:buChar char="•"/>
            </a:pPr>
            <a:r>
              <a:rPr lang="en-US" altLang="en-US" sz="1100" dirty="0">
                <a:latin typeface="+mn-lt"/>
              </a:rPr>
              <a:t>Silence is a contribution.</a:t>
            </a:r>
          </a:p>
          <a:p>
            <a:pPr marL="284163" indent="-284163">
              <a:spcAft>
                <a:spcPts val="300"/>
              </a:spcAft>
              <a:buFontTx/>
              <a:buChar char="•"/>
            </a:pPr>
            <a:r>
              <a:rPr lang="en-US" altLang="en-US" sz="1100" dirty="0">
                <a:latin typeface="+mn-lt"/>
              </a:rPr>
              <a:t>Share airtime and stick to time limits.</a:t>
            </a:r>
          </a:p>
          <a:p>
            <a:pPr marL="284163" indent="-284163">
              <a:spcAft>
                <a:spcPts val="300"/>
              </a:spcAft>
              <a:buFontTx/>
              <a:buChar char="•"/>
            </a:pPr>
            <a:r>
              <a:rPr lang="en-US" altLang="en-US" sz="1100" dirty="0">
                <a:latin typeface="+mn-lt"/>
              </a:rPr>
              <a:t>Speak personally, for ourselves as individuals.</a:t>
            </a:r>
            <a:endParaRPr lang="en-US" sz="1100" dirty="0">
              <a:latin typeface="+mn-lt"/>
            </a:endParaRPr>
          </a:p>
          <a:p>
            <a:pPr marL="285750" indent="-285750">
              <a:buFont typeface="Arial" panose="020B0604020202020204" pitchFamily="34" charset="0"/>
              <a:buChar char="•"/>
            </a:pPr>
            <a:r>
              <a:rPr lang="en-US" sz="1100" dirty="0">
                <a:latin typeface="+mn-lt"/>
              </a:rPr>
              <a:t>Allow the trainer to keep us on track and bring us back if we get off track</a:t>
            </a:r>
          </a:p>
          <a:p>
            <a:pPr marL="285750" indent="-285750">
              <a:buFont typeface="Arial" panose="020B0604020202020204" pitchFamily="34" charset="0"/>
              <a:buChar char="•"/>
            </a:pPr>
            <a:r>
              <a:rPr lang="en-US" sz="1100" dirty="0">
                <a:latin typeface="+mn-lt"/>
              </a:rPr>
              <a:t>Maintain confidentiality</a:t>
            </a:r>
          </a:p>
          <a:p>
            <a:pPr marL="285750" indent="-285750">
              <a:buFont typeface="Arial" panose="020B0604020202020204" pitchFamily="34" charset="0"/>
              <a:buChar char="•"/>
            </a:pPr>
            <a:r>
              <a:rPr lang="en-US" sz="1100" dirty="0">
                <a:latin typeface="+mn-lt"/>
              </a:rPr>
              <a:t>Participate and have fun!</a:t>
            </a:r>
          </a:p>
          <a:p>
            <a:pPr marL="0" indent="0">
              <a:buFont typeface="Arial" panose="020B0604020202020204" pitchFamily="34" charset="0"/>
              <a:buNone/>
            </a:pPr>
            <a:endParaRPr lang="en-US" sz="1100" b="0" i="0" u="none" strike="noStrike" kern="1200" baseline="0" dirty="0">
              <a:solidFill>
                <a:schemeClr val="tx1"/>
              </a:solidFill>
              <a:latin typeface="+mn-lt"/>
              <a:ea typeface="MS PGothic" pitchFamily="34" charset="-128"/>
              <a:cs typeface="ＭＳ Ｐゴシック" charset="-128"/>
            </a:endParaRPr>
          </a:p>
          <a:p>
            <a:endParaRPr lang="en-US" sz="1100" dirty="0">
              <a:latin typeface="+mn-lt"/>
            </a:endParaRPr>
          </a:p>
          <a:p>
            <a:endParaRPr lang="en-US" sz="1100" dirty="0">
              <a:latin typeface="+mn-lt"/>
            </a:endParaRPr>
          </a:p>
          <a:p>
            <a:endParaRPr lang="en-US" sz="1100" dirty="0">
              <a:latin typeface="+mn-lt"/>
            </a:endParaRPr>
          </a:p>
          <a:p>
            <a:endParaRPr lang="en-US" sz="1100" dirty="0">
              <a:latin typeface="+mn-lt"/>
            </a:endParaRPr>
          </a:p>
        </p:txBody>
      </p:sp>
      <p:sp>
        <p:nvSpPr>
          <p:cNvPr id="4" name="Slide Number Placeholder 3"/>
          <p:cNvSpPr>
            <a:spLocks noGrp="1"/>
          </p:cNvSpPr>
          <p:nvPr>
            <p:ph type="sldNum" sz="quarter" idx="5"/>
          </p:nvPr>
        </p:nvSpPr>
        <p:spPr/>
        <p:txBody>
          <a:bodyPr/>
          <a:lstStyle/>
          <a:p>
            <a:fld id="{CF5326AC-9001-496F-9D00-2609682245F8}" type="slidenum">
              <a:rPr lang="en-US" smtClean="0"/>
              <a:t>5</a:t>
            </a:fld>
            <a:endParaRPr lang="en-US"/>
          </a:p>
        </p:txBody>
      </p:sp>
    </p:spTree>
    <p:extLst>
      <p:ext uri="{BB962C8B-B14F-4D97-AF65-F5344CB8AC3E}">
        <p14:creationId xmlns:p14="http://schemas.microsoft.com/office/powerpoint/2010/main" val="3721587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ea typeface="+mn-ea"/>
                <a:cs typeface="+mn-cs"/>
              </a:rPr>
              <a:t>Working well, like worries, stays focused on impact.</a:t>
            </a:r>
          </a:p>
          <a:p>
            <a:r>
              <a:rPr lang="en-US" sz="1200" kern="1200" dirty="0">
                <a:solidFill>
                  <a:schemeClr val="tx1"/>
                </a:solidFill>
                <a:effectLst/>
                <a:ea typeface="+mn-ea"/>
                <a:cs typeface="+mn-cs"/>
              </a:rPr>
              <a:t>Just like with the “worries,” we are likely to hear many answers to this question. All of it may be important, but only some of it is relevant to child welfare work. Are we most interested that a child is good at basketball? That a parent is good at crossword puzzles? My personal favorite is: Mom got new curtains. [Fill in the blank here w/ your own].</a:t>
            </a:r>
          </a:p>
          <a:p>
            <a:r>
              <a:rPr lang="en-US" sz="1200" kern="1200" dirty="0">
                <a:solidFill>
                  <a:schemeClr val="tx1"/>
                </a:solidFill>
                <a:effectLst/>
                <a:ea typeface="+mn-ea"/>
                <a:cs typeface="+mn-cs"/>
              </a:rPr>
              <a:t>Those may be things that are “working well” but they are not our focus. We should begin sorting and listening through the “working well” for what the parents are doing that has a positive or protective impact on the child?</a:t>
            </a:r>
          </a:p>
          <a:p>
            <a:r>
              <a:rPr lang="en-US" sz="1200" kern="1200" dirty="0">
                <a:solidFill>
                  <a:schemeClr val="tx1"/>
                </a:solidFill>
                <a:effectLst/>
                <a:ea typeface="+mn-ea"/>
                <a:cs typeface="+mn-cs"/>
              </a:rPr>
              <a:t> </a:t>
            </a:r>
          </a:p>
          <a:p>
            <a:r>
              <a:rPr lang="en-US" sz="1200" b="1" i="1" kern="1200" dirty="0">
                <a:solidFill>
                  <a:schemeClr val="tx1"/>
                </a:solidFill>
                <a:effectLst/>
                <a:ea typeface="+mn-ea"/>
                <a:cs typeface="+mn-cs"/>
              </a:rPr>
              <a:t>NOTE:</a:t>
            </a:r>
            <a:r>
              <a:rPr lang="en-US" sz="1200" kern="1200" dirty="0">
                <a:solidFill>
                  <a:schemeClr val="tx1"/>
                </a:solidFill>
                <a:effectLst/>
                <a:ea typeface="+mn-ea"/>
                <a:cs typeface="+mn-cs"/>
              </a:rPr>
              <a:t> Depending on time, rather than giving the above examples, you could try to surface examples from the group. “Can you tell me about a ‘working well’ in one of your families that is really making a difference, that you can tell is making an ‘impact on the child’? Can you tell me a ‘working well’ that isn’t having much impact?”</a:t>
            </a:r>
          </a:p>
          <a:p>
            <a:endParaRPr lang="en-US" altLang="en-US" dirty="0"/>
          </a:p>
        </p:txBody>
      </p:sp>
      <p:sp>
        <p:nvSpPr>
          <p:cNvPr id="14336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Introducing SOP Day 1</a:t>
            </a:r>
          </a:p>
        </p:txBody>
      </p:sp>
      <p:sp>
        <p:nvSpPr>
          <p:cNvPr id="157701" name="Slide Number Placeholder 5"/>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5C0B50A-E0B6-4B5D-AC9F-2BDBEF2CFA52}" type="slidenum">
              <a:rPr lang="en-US" altLang="en-US" smtClean="0">
                <a:latin typeface="Calibri" panose="020F0502020204030204" pitchFamily="34" charset="0"/>
              </a:rPr>
              <a:pPr/>
              <a:t>51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51285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Just like in the “worries,” we need to be rigorous about getting behavioral detail regarding what is working well. </a:t>
            </a:r>
          </a:p>
          <a:p>
            <a:r>
              <a:rPr lang="en-US" sz="1200" kern="1200" dirty="0">
                <a:solidFill>
                  <a:schemeClr val="tx1"/>
                </a:solidFill>
                <a:effectLst/>
                <a:ea typeface="+mn-ea"/>
                <a:cs typeface="+mn-cs"/>
              </a:rPr>
              <a:t>In this example, what does “stable” mean? </a:t>
            </a:r>
          </a:p>
          <a:p>
            <a:r>
              <a:rPr lang="en-US" sz="1200" kern="1200" dirty="0">
                <a:solidFill>
                  <a:schemeClr val="tx1"/>
                </a:solidFill>
                <a:effectLst/>
                <a:ea typeface="+mn-ea"/>
                <a:cs typeface="+mn-cs"/>
              </a:rPr>
              <a:t>How is it impacting the child? </a:t>
            </a:r>
          </a:p>
          <a:p>
            <a:r>
              <a:rPr lang="en-US" sz="1200" kern="1200" dirty="0">
                <a:solidFill>
                  <a:schemeClr val="tx1"/>
                </a:solidFill>
                <a:effectLst/>
                <a:ea typeface="+mn-ea"/>
                <a:cs typeface="+mn-cs"/>
              </a:rPr>
              <a:t>Is it protecting the child? Does it have anything to do with the child?</a:t>
            </a:r>
          </a:p>
          <a:p>
            <a:pPr eaLnBrk="1" hangingPunct="1"/>
            <a:endParaRPr lang="en-US" altLang="en-US" dirty="0">
              <a:sym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52</a:t>
            </a:fld>
            <a:endParaRPr lang="en-US"/>
          </a:p>
        </p:txBody>
      </p:sp>
    </p:spTree>
    <p:extLst>
      <p:ext uri="{BB962C8B-B14F-4D97-AF65-F5344CB8AC3E}">
        <p14:creationId xmlns:p14="http://schemas.microsoft.com/office/powerpoint/2010/main" val="38073462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Have the group work at their tables. </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For virtual classes: Use handout – Case Planning Worksheet</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For in-person classes: They will chart this on chart paper….make sure to tell them to keep the chart papers as we will be going back to these lists throughout the two days.  </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Trainers walk around the room and help the group eliminate jargon and be behaviorally specific and to keep the focus on the safety/permanency/well-being of the child.</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53</a:t>
            </a:fld>
            <a:endParaRPr lang="en-US"/>
          </a:p>
        </p:txBody>
      </p:sp>
    </p:spTree>
    <p:extLst>
      <p:ext uri="{BB962C8B-B14F-4D97-AF65-F5344CB8AC3E}">
        <p14:creationId xmlns:p14="http://schemas.microsoft.com/office/powerpoint/2010/main" val="29932951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ea typeface="+mn-ea"/>
                <a:cs typeface="+mn-cs"/>
              </a:rPr>
              <a:t>‘What needs to happen next?’ We will consider Mapping and SDM Decision support/CANS (utilizing the mapping</a:t>
            </a:r>
            <a:r>
              <a:rPr lang="en-US" sz="1200" kern="1200" baseline="0" dirty="0">
                <a:solidFill>
                  <a:schemeClr val="tx1"/>
                </a:solidFill>
                <a:effectLst/>
                <a:ea typeface="+mn-ea"/>
                <a:cs typeface="+mn-cs"/>
              </a:rPr>
              <a:t> demonstration)</a:t>
            </a:r>
            <a:r>
              <a:rPr lang="en-US" sz="1200" kern="1200" dirty="0">
                <a:solidFill>
                  <a:schemeClr val="tx1"/>
                </a:solidFill>
                <a:effectLst/>
                <a:ea typeface="+mn-ea"/>
                <a:cs typeface="+mn-cs"/>
              </a:rPr>
              <a:t>, the development of Safety Networks, Harm</a:t>
            </a:r>
            <a:r>
              <a:rPr lang="en-US" sz="1200" kern="1200" baseline="0" dirty="0">
                <a:solidFill>
                  <a:schemeClr val="tx1"/>
                </a:solidFill>
                <a:effectLst/>
                <a:ea typeface="+mn-ea"/>
                <a:cs typeface="+mn-cs"/>
              </a:rPr>
              <a:t> and Danger Statements, </a:t>
            </a:r>
            <a:r>
              <a:rPr lang="en-US" sz="1200" kern="1200" dirty="0">
                <a:solidFill>
                  <a:schemeClr val="tx1"/>
                </a:solidFill>
                <a:effectLst/>
                <a:ea typeface="+mn-ea"/>
                <a:cs typeface="+mn-cs"/>
              </a:rPr>
              <a:t>Safety Goals and how this all relates to Safety Planning and Case Planning.</a:t>
            </a:r>
          </a:p>
          <a:p>
            <a:r>
              <a:rPr lang="en-US" sz="1200" kern="1200" dirty="0">
                <a:solidFill>
                  <a:schemeClr val="tx1"/>
                </a:solidFill>
                <a:effectLst/>
                <a:ea typeface="+mn-ea"/>
                <a:cs typeface="+mn-cs"/>
              </a:rPr>
              <a:t> </a:t>
            </a:r>
          </a:p>
          <a:p>
            <a:endParaRPr lang="en-US" altLang="en-US" dirty="0"/>
          </a:p>
        </p:txBody>
      </p:sp>
      <p:sp>
        <p:nvSpPr>
          <p:cNvPr id="409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3C55AD1-F2A5-4A2B-973C-6162603AD8CB}" type="slidenum">
              <a:rPr lang="en-US" altLang="en-US" sz="1200" smtClean="0">
                <a:latin typeface="Calibri" panose="020F0502020204030204" pitchFamily="34" charset="0"/>
              </a:rPr>
              <a:pPr/>
              <a:t>54</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858474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Calibri" panose="020F0502020204030204" pitchFamily="34" charset="0"/>
                <a:ea typeface="+mn-ea"/>
                <a:cs typeface="+mn-cs"/>
              </a:rPr>
              <a:t>Next segment: Solution-Focused Conversations</a:t>
            </a:r>
            <a:endParaRPr lang="en-US" sz="1200" kern="1200" dirty="0">
              <a:solidFill>
                <a:schemeClr val="tx1"/>
              </a:solidFill>
              <a:effectLst/>
              <a:latin typeface="Calibri" panose="020F0502020204030204" pitchFamily="34" charset="0"/>
              <a:ea typeface="+mn-ea"/>
              <a:cs typeface="+mn-cs"/>
            </a:endParaRPr>
          </a:p>
          <a:p>
            <a:pPr lvl="0"/>
            <a:r>
              <a:rPr lang="en-US" sz="1200" kern="1200" dirty="0">
                <a:solidFill>
                  <a:schemeClr val="tx1"/>
                </a:solidFill>
                <a:effectLst/>
                <a:latin typeface="Calibri" panose="020F0502020204030204" pitchFamily="34" charset="0"/>
                <a:ea typeface="+mn-ea"/>
                <a:cs typeface="+mn-cs"/>
              </a:rPr>
              <a:t>Refer to handout in participant workbook: Solution Focused Questions Quick Guide</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Solution-Focused Inquiry is a different kind of practice than many of us were socialized in when we went to school. </a:t>
            </a:r>
          </a:p>
          <a:p>
            <a:r>
              <a:rPr lang="en-US" sz="1200" kern="1200" dirty="0">
                <a:solidFill>
                  <a:schemeClr val="tx1"/>
                </a:solidFill>
                <a:effectLst/>
                <a:ea typeface="+mn-ea"/>
                <a:cs typeface="+mn-cs"/>
              </a:rPr>
              <a:t>Developed by Steven </a:t>
            </a:r>
            <a:r>
              <a:rPr lang="en-US" sz="1200" kern="1200" dirty="0" err="1">
                <a:solidFill>
                  <a:schemeClr val="tx1"/>
                </a:solidFill>
                <a:effectLst/>
                <a:ea typeface="+mn-ea"/>
                <a:cs typeface="+mn-cs"/>
              </a:rPr>
              <a:t>DeShazer</a:t>
            </a:r>
            <a:r>
              <a:rPr lang="en-US" sz="1200" kern="1200" dirty="0">
                <a:solidFill>
                  <a:schemeClr val="tx1"/>
                </a:solidFill>
                <a:effectLst/>
                <a:ea typeface="+mn-ea"/>
                <a:cs typeface="+mn-cs"/>
              </a:rPr>
              <a:t> and </a:t>
            </a:r>
            <a:r>
              <a:rPr lang="en-US" sz="1200" kern="1200" dirty="0" err="1">
                <a:solidFill>
                  <a:schemeClr val="tx1"/>
                </a:solidFill>
                <a:effectLst/>
                <a:ea typeface="+mn-ea"/>
                <a:cs typeface="+mn-cs"/>
              </a:rPr>
              <a:t>Insoo</a:t>
            </a:r>
            <a:r>
              <a:rPr lang="en-US" sz="1200" kern="1200" dirty="0">
                <a:solidFill>
                  <a:schemeClr val="tx1"/>
                </a:solidFill>
                <a:effectLst/>
                <a:ea typeface="+mn-ea"/>
                <a:cs typeface="+mn-cs"/>
              </a:rPr>
              <a:t> Kim Berg in the 1980’s and 90’s, Solution‐focused questions are a shift away from just looking for problems to a search for what works and helps people keep their children safe.</a:t>
            </a:r>
          </a:p>
          <a:p>
            <a:r>
              <a:rPr lang="en-US" sz="1200" kern="1200" dirty="0">
                <a:solidFill>
                  <a:schemeClr val="tx1"/>
                </a:solidFill>
                <a:effectLst/>
                <a:ea typeface="+mn-ea"/>
                <a:cs typeface="+mn-cs"/>
              </a:rPr>
              <a:t>It’s important to be clear that </a:t>
            </a:r>
            <a:r>
              <a:rPr lang="en-US" sz="1200" b="1" kern="1200" dirty="0">
                <a:solidFill>
                  <a:schemeClr val="tx1"/>
                </a:solidFill>
                <a:effectLst/>
                <a:ea typeface="+mn-ea"/>
                <a:cs typeface="+mn-cs"/>
              </a:rPr>
              <a:t>we are not talking about only using these kinds of questions, </a:t>
            </a:r>
            <a:r>
              <a:rPr lang="en-US" sz="1200" kern="1200" dirty="0">
                <a:solidFill>
                  <a:schemeClr val="tx1"/>
                </a:solidFill>
                <a:effectLst/>
                <a:ea typeface="+mn-ea"/>
                <a:cs typeface="+mn-cs"/>
              </a:rPr>
              <a:t>but they can be a huge help for people moving out of the problem and into their own best solution building. </a:t>
            </a:r>
            <a:r>
              <a:rPr lang="en-US" sz="1200" b="1" kern="1200" dirty="0">
                <a:solidFill>
                  <a:schemeClr val="tx1"/>
                </a:solidFill>
                <a:effectLst/>
                <a:ea typeface="+mn-ea"/>
                <a:cs typeface="+mn-cs"/>
              </a:rPr>
              <a:t>NOTE: </a:t>
            </a:r>
            <a:r>
              <a:rPr lang="en-US" sz="1200" kern="1200" dirty="0">
                <a:solidFill>
                  <a:schemeClr val="tx1"/>
                </a:solidFill>
                <a:effectLst/>
                <a:ea typeface="+mn-ea"/>
                <a:cs typeface="+mn-cs"/>
              </a:rPr>
              <a:t>For counties already using </a:t>
            </a:r>
            <a:r>
              <a:rPr lang="en-US" sz="1200" u="heavy" kern="1200" dirty="0">
                <a:solidFill>
                  <a:schemeClr val="tx1"/>
                </a:solidFill>
                <a:effectLst/>
                <a:ea typeface="+mn-ea"/>
                <a:cs typeface="+mn-cs"/>
              </a:rPr>
              <a:t>Motivational Interviewing</a:t>
            </a:r>
            <a:r>
              <a:rPr lang="en-US" sz="1200" kern="1200" dirty="0">
                <a:solidFill>
                  <a:schemeClr val="tx1"/>
                </a:solidFill>
                <a:effectLst/>
                <a:ea typeface="+mn-ea"/>
                <a:cs typeface="+mn-cs"/>
              </a:rPr>
              <a:t> please note the alignment here.</a:t>
            </a:r>
          </a:p>
          <a:p>
            <a:r>
              <a:rPr lang="en-US" sz="1200" kern="1200" dirty="0">
                <a:solidFill>
                  <a:schemeClr val="tx1"/>
                </a:solidFill>
                <a:effectLst/>
                <a:ea typeface="+mn-ea"/>
                <a:cs typeface="+mn-cs"/>
              </a:rPr>
              <a:t>These questions also help us move away from being the expert and into a place of shared inquiry, openness and collaboration with family. </a:t>
            </a:r>
          </a:p>
          <a:p>
            <a:pPr marL="39688" eaLnBrk="1" hangingPunct="1">
              <a:spcBef>
                <a:spcPct val="0"/>
              </a:spcBef>
              <a:buFontTx/>
              <a:buChar char="•"/>
            </a:pPr>
            <a:endParaRPr lang="en-US" altLang="en-US" sz="1100" dirty="0">
              <a:solidFill>
                <a:srgbClr val="000000"/>
              </a:solidFill>
              <a:latin typeface="Myriad Pro" pitchFamily="34" charset="0"/>
              <a:cs typeface="Calibri" panose="020F0502020204030204" pitchFamily="34" charset="0"/>
              <a:sym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55</a:t>
            </a:fld>
            <a:endParaRPr lang="en-US"/>
          </a:p>
        </p:txBody>
      </p:sp>
    </p:spTree>
    <p:extLst>
      <p:ext uri="{BB962C8B-B14F-4D97-AF65-F5344CB8AC3E}">
        <p14:creationId xmlns:p14="http://schemas.microsoft.com/office/powerpoint/2010/main" val="15229129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ea typeface="+mn-ea"/>
                <a:cs typeface="+mn-cs"/>
              </a:rPr>
              <a:t>PURPOSE: Begin to help make a case for why these are important practices to child welfare.</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Child welfare is still in many ways a young ﬁeld.</a:t>
            </a:r>
          </a:p>
          <a:p>
            <a:pPr lvl="0"/>
            <a:r>
              <a:rPr lang="en-US" sz="1200" kern="1200" dirty="0">
                <a:solidFill>
                  <a:schemeClr val="tx1"/>
                </a:solidFill>
                <a:effectLst/>
                <a:ea typeface="+mn-ea"/>
                <a:cs typeface="+mn-cs"/>
              </a:rPr>
              <a:t>Nursing, for example, has been around since the 1850s.</a:t>
            </a:r>
          </a:p>
          <a:p>
            <a:pPr lvl="0"/>
            <a:r>
              <a:rPr lang="en-US" sz="1200" kern="1200" dirty="0">
                <a:solidFill>
                  <a:schemeClr val="tx1"/>
                </a:solidFill>
                <a:effectLst/>
                <a:ea typeface="+mn-ea"/>
                <a:cs typeface="+mn-cs"/>
              </a:rPr>
              <a:t>We are still just beginning to learn what really works in child welfare, what helps and what does not.</a:t>
            </a:r>
          </a:p>
          <a:p>
            <a:pPr lvl="0"/>
            <a:r>
              <a:rPr lang="en-US" sz="1200" kern="1200" dirty="0">
                <a:solidFill>
                  <a:schemeClr val="tx1"/>
                </a:solidFill>
                <a:effectLst/>
                <a:ea typeface="+mn-ea"/>
                <a:cs typeface="+mn-cs"/>
              </a:rPr>
              <a:t>One thing that becomes clear in research and common sense is that a good working relationship between family and worker is always one of the biggest predictors of success.</a:t>
            </a:r>
          </a:p>
          <a:p>
            <a:pPr lvl="0"/>
            <a:r>
              <a:rPr lang="en-US" sz="1200" kern="1200" dirty="0">
                <a:solidFill>
                  <a:schemeClr val="tx1"/>
                </a:solidFill>
                <a:effectLst/>
                <a:ea typeface="+mn-ea"/>
                <a:cs typeface="+mn-cs"/>
              </a:rPr>
              <a:t>By a good working relationship we do not mean one where workers simply do everything families tell them.</a:t>
            </a:r>
          </a:p>
          <a:p>
            <a:pPr lvl="0"/>
            <a:r>
              <a:rPr lang="en-US" sz="1200" kern="1200" dirty="0">
                <a:solidFill>
                  <a:schemeClr val="tx1"/>
                </a:solidFill>
                <a:effectLst/>
                <a:ea typeface="+mn-ea"/>
                <a:cs typeface="+mn-cs"/>
              </a:rPr>
              <a:t>It is one of mutuality, of honesty, of transparency, where we say what we mean, and do what we say we will.\When we can do that, we are taking steps toward a good working relationship, and solution‐focused questions are a tool to help us get there.</a:t>
            </a:r>
          </a:p>
          <a:p>
            <a:pPr lvl="0"/>
            <a:r>
              <a:rPr lang="en-US" sz="1200" kern="1200" dirty="0">
                <a:solidFill>
                  <a:schemeClr val="tx1"/>
                </a:solidFill>
                <a:effectLst/>
                <a:ea typeface="+mn-ea"/>
                <a:cs typeface="+mn-cs"/>
              </a:rPr>
              <a:t>They help us have a diﬀerent kind of conversation with families.</a:t>
            </a:r>
          </a:p>
          <a:p>
            <a:pPr marL="39688">
              <a:buFontTx/>
              <a:buChar char="•"/>
            </a:pPr>
            <a:endParaRPr lang="en-US" altLang="en-US" sz="1100" dirty="0">
              <a:latin typeface="Myriad Pro" pitchFamily="34" charset="0"/>
            </a:endParaRPr>
          </a:p>
        </p:txBody>
      </p:sp>
      <p:sp>
        <p:nvSpPr>
          <p:cNvPr id="167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834F917-E68A-4037-88C5-CF4329D45639}" type="slidenum">
              <a:rPr lang="en-US" altLang="en-US" smtClean="0">
                <a:latin typeface="Calibri" panose="020F0502020204030204" pitchFamily="34" charset="0"/>
              </a:rPr>
              <a:pPr/>
              <a:t>56</a:t>
            </a:fld>
            <a:endParaRPr lang="en-US" altLang="en-US" dirty="0">
              <a:latin typeface="Calibri" panose="020F0502020204030204" pitchFamily="34" charset="0"/>
            </a:endParaRPr>
          </a:p>
        </p:txBody>
      </p:sp>
      <p:sp>
        <p:nvSpPr>
          <p:cNvPr id="6" name="Header Placeholder 5"/>
          <p:cNvSpPr>
            <a:spLocks noGrp="1"/>
          </p:cNvSpPr>
          <p:nvPr>
            <p:ph type="hdr" sz="quarter"/>
          </p:nvPr>
        </p:nvSpPr>
        <p:spPr/>
        <p:txBody>
          <a:bodyPr/>
          <a:lstStyle/>
          <a:p>
            <a:pPr>
              <a:defRPr/>
            </a:pPr>
            <a:r>
              <a:rPr lang="en-US" dirty="0"/>
              <a:t>Introducing SOP Day 1</a:t>
            </a:r>
          </a:p>
        </p:txBody>
      </p:sp>
    </p:spTree>
    <p:extLst>
      <p:ext uri="{BB962C8B-B14F-4D97-AF65-F5344CB8AC3E}">
        <p14:creationId xmlns:p14="http://schemas.microsoft.com/office/powerpoint/2010/main" val="7349336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If we had to pick one way to summarize how solution‐focused questions can help or why they are useful, it might be this:</a:t>
            </a:r>
          </a:p>
          <a:p>
            <a:r>
              <a:rPr lang="en-US" sz="1200" i="1" kern="1200" dirty="0">
                <a:solidFill>
                  <a:schemeClr val="tx1"/>
                </a:solidFill>
                <a:effectLst/>
                <a:ea typeface="+mn-ea"/>
                <a:cs typeface="+mn-cs"/>
              </a:rPr>
              <a:t>People will not change if they do not feel a sense that change is possible. They need hope.</a:t>
            </a:r>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These kinds of questions, and the good working relationships you will make, will help families ﬁnd that hope.</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An example of this is found in Australia’s history: “The stolen generation”: Between 1910 and 1970, many indigenous children were forcibly removed from their families as a result of various government policies and in the name of assimilation into the white society. There was physical, emotional and sexual abuse and they received low levels of education (similar to Native American children). Many children were placed into slavery and were told that there parent either died or abandoned them. Parent saw that other peoples children weren’t being returned and eventually didn’t show up for visits because it literally broke their hearts. Some parents never recovered from the grief. </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Trainer note: Signs of Safety was developed as a response to this and was the precursor to Safety Organized Practice. More info about the history of SOP can be found in the participant guide for this class.</a:t>
            </a:r>
          </a:p>
          <a:p>
            <a:r>
              <a:rPr lang="en-US" sz="1200" kern="1200" dirty="0">
                <a:solidFill>
                  <a:schemeClr val="tx1"/>
                </a:solidFill>
                <a:effectLst/>
                <a:ea typeface="+mn-ea"/>
                <a:cs typeface="+mn-cs"/>
              </a:rPr>
              <a:t>One of the things we need to be careful of in child welfare is not to destroy hope for families. </a:t>
            </a:r>
          </a:p>
          <a:p>
            <a:endParaRPr lang="en-US" sz="1200" kern="1200" dirty="0">
              <a:solidFill>
                <a:schemeClr val="tx1"/>
              </a:solidFill>
              <a:effectLst/>
              <a:ea typeface="+mn-ea"/>
              <a:cs typeface="+mn-cs"/>
            </a:endParaRPr>
          </a:p>
          <a:p>
            <a:pPr marL="39688" eaLnBrk="1" hangingPunct="1">
              <a:spcBef>
                <a:spcPts val="425"/>
              </a:spcBef>
            </a:pPr>
            <a:endParaRPr lang="en-US" altLang="en-US" dirty="0">
              <a:solidFill>
                <a:srgbClr val="000000"/>
              </a:solidFill>
              <a:cs typeface="Calibri" panose="020F0502020204030204" pitchFamily="34" charset="0"/>
              <a:sym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57</a:t>
            </a:fld>
            <a:endParaRPr lang="en-US"/>
          </a:p>
        </p:txBody>
      </p:sp>
    </p:spTree>
    <p:extLst>
      <p:ext uri="{BB962C8B-B14F-4D97-AF65-F5344CB8AC3E}">
        <p14:creationId xmlns:p14="http://schemas.microsoft.com/office/powerpoint/2010/main" val="29949020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0DE564-2862-4550-A77F-C6B1212753BF}" type="slidenum">
              <a:rPr lang="en-US" altLang="en-US" smtClean="0">
                <a:latin typeface="Calibri" panose="020F0502020204030204" pitchFamily="34" charset="0"/>
              </a:rPr>
              <a:pPr/>
              <a:t>58</a:t>
            </a:fld>
            <a:endParaRPr lang="en-US" altLang="en-US" dirty="0">
              <a:latin typeface="Calibri" panose="020F0502020204030204" pitchFamily="34" charset="0"/>
            </a:endParaRPr>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203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Calibri" panose="020F0502020204030204" pitchFamily="34" charset="0"/>
                <a:ea typeface="+mn-ea"/>
                <a:cs typeface="+mn-cs"/>
              </a:rPr>
              <a:t>These are the five types of solution-focused questions we are going to cover today....wrapped in a spirit of cultural humility and viewed through a multicultural lens.</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While Cultural Humility is not a Solution-focused practice, we can make sure that our inquiry stays in that humble place, especially when working across difference, that we can make sure to make our questions account for people’s own unique cultural heritage, background and stories.</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Share developmental nature of solution-focused practice – takes time to learn to finesse and make questions natural and your own…</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Are any of these familiar? (</a:t>
            </a:r>
            <a:r>
              <a:rPr lang="en-US" sz="1200" b="1" kern="1200" dirty="0">
                <a:solidFill>
                  <a:schemeClr val="tx1"/>
                </a:solidFill>
                <a:effectLst/>
                <a:latin typeface="Calibri" panose="020F0502020204030204" pitchFamily="34" charset="0"/>
                <a:ea typeface="+mn-ea"/>
                <a:cs typeface="+mn-cs"/>
              </a:rPr>
              <a:t>NOTE: </a:t>
            </a:r>
            <a:r>
              <a:rPr lang="en-US" sz="1200" kern="1200" dirty="0">
                <a:solidFill>
                  <a:schemeClr val="tx1"/>
                </a:solidFill>
                <a:effectLst/>
                <a:latin typeface="Calibri" panose="020F0502020204030204" pitchFamily="34" charset="0"/>
                <a:ea typeface="+mn-ea"/>
                <a:cs typeface="+mn-cs"/>
              </a:rPr>
              <a:t>You can take some examples and offer brief feedback and/or do quick introductions of each kind of question).</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We are going to briefly walk through each of these in the next few slides</a:t>
            </a:r>
            <a:endParaRPr lang="en-US" altLang="en-US" sz="1100" dirty="0">
              <a:latin typeface="Myriad Pro" pitchFamily="34" charset="0"/>
            </a:endParaRPr>
          </a:p>
        </p:txBody>
      </p:sp>
      <p:sp>
        <p:nvSpPr>
          <p:cNvPr id="6" name="Header Placeholder 5"/>
          <p:cNvSpPr>
            <a:spLocks noGrp="1"/>
          </p:cNvSpPr>
          <p:nvPr>
            <p:ph type="hdr" sz="quarter"/>
          </p:nvPr>
        </p:nvSpPr>
        <p:spPr/>
        <p:txBody>
          <a:bodyPr/>
          <a:lstStyle/>
          <a:p>
            <a:pPr>
              <a:defRPr/>
            </a:pPr>
            <a:r>
              <a:rPr lang="en-US" dirty="0"/>
              <a:t>Introducing SOP Day 1</a:t>
            </a:r>
          </a:p>
        </p:txBody>
      </p:sp>
    </p:spTree>
    <p:extLst>
      <p:ext uri="{BB962C8B-B14F-4D97-AF65-F5344CB8AC3E}">
        <p14:creationId xmlns:p14="http://schemas.microsoft.com/office/powerpoint/2010/main" val="15791413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Exception questions are the basic building block of all solution‐focused practice. They have at their core a single idea: that no problem is absolute; that if the child is alive there are always some signs of safety—always some history of protection—that we can ﬁnd and seek to grow with the parent. This is the basic form of an exception question.</a:t>
            </a:r>
          </a:p>
          <a:p>
            <a:r>
              <a:rPr lang="en-US" sz="1200" kern="1200" dirty="0">
                <a:solidFill>
                  <a:schemeClr val="tx1"/>
                </a:solidFill>
                <a:effectLst/>
                <a:ea typeface="+mn-ea"/>
                <a:cs typeface="+mn-cs"/>
              </a:rPr>
              <a:t>While the job of the interviewer is to tailor it to the speciﬁc moment and content you are asking about, this gives you a sense of the shape it takes and what you are looking for: times the problem could have happened, maybe almost did happen, but did not.</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If time allows, it can be useful to ask the group about the beneﬁts of asking questions like this.</a:t>
            </a:r>
          </a:p>
          <a:p>
            <a:pPr marL="171450" lvl="0" indent="-171450">
              <a:buFont typeface="Arial" panose="020B0604020202020204" pitchFamily="34" charset="0"/>
              <a:buChar char="•"/>
            </a:pPr>
            <a:r>
              <a:rPr lang="en-US" sz="1200" kern="1200" dirty="0">
                <a:solidFill>
                  <a:schemeClr val="tx1"/>
                </a:solidFill>
                <a:effectLst/>
                <a:ea typeface="+mn-ea"/>
                <a:cs typeface="+mn-cs"/>
              </a:rPr>
              <a:t>Do you ask these kinds of questions already?</a:t>
            </a:r>
          </a:p>
          <a:p>
            <a:pPr marL="171450" lvl="0" indent="-171450">
              <a:buFont typeface="Arial" panose="020B0604020202020204" pitchFamily="34" charset="0"/>
              <a:buChar char="•"/>
            </a:pPr>
            <a:r>
              <a:rPr lang="en-US" sz="1200" kern="1200" dirty="0">
                <a:solidFill>
                  <a:schemeClr val="tx1"/>
                </a:solidFill>
                <a:effectLst/>
                <a:ea typeface="+mn-ea"/>
                <a:cs typeface="+mn-cs"/>
              </a:rPr>
              <a:t>What is the beneﬁt for us as CPS?</a:t>
            </a:r>
          </a:p>
          <a:p>
            <a:pPr marL="171450" lvl="0" indent="-171450">
              <a:buFont typeface="Arial" panose="020B0604020202020204" pitchFamily="34" charset="0"/>
              <a:buChar char="•"/>
            </a:pPr>
            <a:r>
              <a:rPr lang="en-US" sz="1200" kern="1200" dirty="0">
                <a:solidFill>
                  <a:schemeClr val="tx1"/>
                </a:solidFill>
                <a:effectLst/>
                <a:ea typeface="+mn-ea"/>
                <a:cs typeface="+mn-cs"/>
              </a:rPr>
              <a:t>What is the beneﬁt for the family?</a:t>
            </a:r>
          </a:p>
          <a:p>
            <a:pPr marL="171450" lvl="0" indent="-171450">
              <a:buFont typeface="Arial" panose="020B0604020202020204" pitchFamily="34" charset="0"/>
              <a:buChar char="•"/>
            </a:pPr>
            <a:r>
              <a:rPr lang="en-US" sz="1200" kern="1200" dirty="0">
                <a:solidFill>
                  <a:schemeClr val="tx1"/>
                </a:solidFill>
                <a:effectLst/>
                <a:ea typeface="+mn-ea"/>
                <a:cs typeface="+mn-cs"/>
              </a:rPr>
              <a:t>For relationship building?</a:t>
            </a:r>
          </a:p>
          <a:p>
            <a:pPr marL="171450" lvl="0" indent="-171450">
              <a:buFont typeface="Arial" panose="020B0604020202020204" pitchFamily="34" charset="0"/>
              <a:buChar char="•"/>
            </a:pPr>
            <a:r>
              <a:rPr lang="en-US" sz="1200" kern="1200" dirty="0">
                <a:solidFill>
                  <a:schemeClr val="tx1"/>
                </a:solidFill>
                <a:effectLst/>
                <a:ea typeface="+mn-ea"/>
                <a:cs typeface="+mn-cs"/>
              </a:rPr>
              <a:t>For beginning to move toward change?</a:t>
            </a:r>
          </a:p>
          <a:p>
            <a:pPr>
              <a:spcBef>
                <a:spcPct val="0"/>
              </a:spcBef>
              <a:buFontTx/>
              <a:buNone/>
            </a:pPr>
            <a:endParaRPr lang="en-US" altLang="en-US" sz="1100" dirty="0">
              <a:latin typeface="Myriad Pro" pitchFamily="34"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59</a:t>
            </a:fld>
            <a:endParaRPr lang="en-US"/>
          </a:p>
        </p:txBody>
      </p:sp>
    </p:spTree>
    <p:extLst>
      <p:ext uri="{BB962C8B-B14F-4D97-AF65-F5344CB8AC3E}">
        <p14:creationId xmlns:p14="http://schemas.microsoft.com/office/powerpoint/2010/main" val="12635385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kern="1200" dirty="0">
                <a:solidFill>
                  <a:schemeClr val="tx1"/>
                </a:solidFill>
                <a:effectLst/>
                <a:ea typeface="+mn-ea"/>
                <a:cs typeface="+mn-cs"/>
              </a:rPr>
              <a:t>Have you ever visited a doctor who asks you to describe your pain level where 10 = the worst pain you can imagine, and 0 = no pain at all? That is a scaling question. Pediatricians use the same scale with children who may not understand numbers very well by showing them an array of faces from a happy smile to a frown to a crying face.</a:t>
            </a:r>
          </a:p>
          <a:p>
            <a:pPr marL="171450" indent="-171450">
              <a:buFont typeface="Arial" panose="020B0604020202020204" pitchFamily="34" charset="0"/>
              <a:buChar char="•"/>
            </a:pPr>
            <a:r>
              <a:rPr lang="en-US" sz="1200" kern="1200" dirty="0">
                <a:solidFill>
                  <a:schemeClr val="tx1"/>
                </a:solidFill>
                <a:effectLst/>
                <a:ea typeface="+mn-ea"/>
                <a:cs typeface="+mn-cs"/>
              </a:rPr>
              <a:t>One thing scaling questions do for us is take an abstract or emotionally‐charged idea (like how much pain, or how safe someone feels) and give it a concrete anchor.</a:t>
            </a:r>
          </a:p>
          <a:p>
            <a:pPr marL="171450" lvl="0" indent="-171450">
              <a:buFont typeface="Arial" panose="020B0604020202020204" pitchFamily="34" charset="0"/>
              <a:buChar char="•"/>
            </a:pPr>
            <a:r>
              <a:rPr lang="en-US" sz="1200" kern="1200" dirty="0">
                <a:solidFill>
                  <a:schemeClr val="tx1"/>
                </a:solidFill>
                <a:effectLst/>
                <a:ea typeface="+mn-ea"/>
                <a:cs typeface="+mn-cs"/>
              </a:rPr>
              <a:t>They also help us think along a continuum rather than on/oﬀ thinking. They turn light switches into dimmer switches.</a:t>
            </a:r>
          </a:p>
          <a:p>
            <a:pPr marL="171450" lvl="0" indent="-171450">
              <a:buFont typeface="Arial" panose="020B0604020202020204" pitchFamily="34" charset="0"/>
              <a:buChar char="•"/>
            </a:pPr>
            <a:endParaRPr lang="en-US" sz="1200" kern="1200" dirty="0">
              <a:solidFill>
                <a:schemeClr val="tx1"/>
              </a:solidFill>
              <a:effectLst/>
              <a:ea typeface="+mn-ea"/>
              <a:cs typeface="+mn-cs"/>
            </a:endParaRPr>
          </a:p>
          <a:p>
            <a:pPr marL="171450" lvl="0" indent="-171450">
              <a:buFont typeface="Arial" panose="020B0604020202020204" pitchFamily="34" charset="0"/>
              <a:buChar char="•"/>
            </a:pPr>
            <a:r>
              <a:rPr lang="en-US" sz="1200" kern="1200" dirty="0">
                <a:solidFill>
                  <a:schemeClr val="tx1"/>
                </a:solidFill>
                <a:effectLst/>
                <a:ea typeface="+mn-ea"/>
                <a:cs typeface="+mn-cs"/>
              </a:rPr>
              <a:t>Have any of you tried these kinds of questions? How does it work for you? How do you think these can be helpful in our work?</a:t>
            </a:r>
          </a:p>
          <a:p>
            <a:pPr marL="171450" lvl="0" indent="-171450">
              <a:buFont typeface="Arial" panose="020B0604020202020204" pitchFamily="34" charset="0"/>
              <a:buChar char="•"/>
            </a:pPr>
            <a:r>
              <a:rPr lang="en-US" sz="1200" kern="1200" dirty="0">
                <a:solidFill>
                  <a:schemeClr val="tx1"/>
                </a:solidFill>
                <a:effectLst/>
                <a:ea typeface="+mn-ea"/>
                <a:cs typeface="+mn-cs"/>
              </a:rPr>
              <a:t>Scaling questions are typically framed using a scale of 0 to 10, where 0 is the least of something and 10 is the most of something.</a:t>
            </a:r>
          </a:p>
          <a:p>
            <a:pPr marL="171450" lvl="0" indent="-171450">
              <a:buFont typeface="Arial" panose="020B0604020202020204" pitchFamily="34" charset="0"/>
              <a:buChar char="•"/>
            </a:pPr>
            <a:r>
              <a:rPr lang="en-US" sz="1200" kern="1200" dirty="0">
                <a:solidFill>
                  <a:schemeClr val="tx1"/>
                </a:solidFill>
                <a:effectLst/>
                <a:ea typeface="+mn-ea"/>
                <a:cs typeface="+mn-cs"/>
              </a:rPr>
              <a:t>Traditionally, the 10 is the good thing and the 0 is the not-­‐good thing. Using this pattern helps avoid confusion, i.e., was 10 the good thing or was 0 the good thing?</a:t>
            </a:r>
          </a:p>
          <a:p>
            <a:pPr marL="171450" lvl="0" indent="-171450">
              <a:buFont typeface="Arial" panose="020B0604020202020204" pitchFamily="34" charset="0"/>
              <a:buChar char="•"/>
            </a:pPr>
            <a:r>
              <a:rPr lang="en-US" sz="1200" kern="1200" dirty="0">
                <a:solidFill>
                  <a:schemeClr val="tx1"/>
                </a:solidFill>
                <a:effectLst/>
                <a:ea typeface="+mn-ea"/>
                <a:cs typeface="+mn-cs"/>
              </a:rPr>
              <a:t>The numbers on the scale have no 'real' meaning.</a:t>
            </a:r>
          </a:p>
          <a:p>
            <a:pPr marL="171450" lvl="0" indent="-171450">
              <a:buFont typeface="Arial" panose="020B0604020202020204" pitchFamily="34" charset="0"/>
              <a:buChar char="•"/>
            </a:pPr>
            <a:r>
              <a:rPr lang="en-US" sz="1200" kern="1200" dirty="0">
                <a:solidFill>
                  <a:schemeClr val="tx1"/>
                </a:solidFill>
                <a:effectLst/>
                <a:ea typeface="+mn-ea"/>
                <a:cs typeface="+mn-cs"/>
              </a:rPr>
              <a:t>Scaling questions answers are not evidence and are not based in research.</a:t>
            </a:r>
          </a:p>
          <a:p>
            <a:pPr marL="171450" indent="-171450">
              <a:buFont typeface="Arial" panose="020B0604020202020204" pitchFamily="34" charset="0"/>
              <a:buChar char="•"/>
            </a:pPr>
            <a:r>
              <a:rPr lang="en-US" sz="1200" kern="1200" dirty="0">
                <a:solidFill>
                  <a:schemeClr val="tx1"/>
                </a:solidFill>
                <a:effectLst/>
                <a:ea typeface="+mn-ea"/>
                <a:cs typeface="+mn-cs"/>
              </a:rPr>
              <a:t>TRAINERS: Allow discussion. Look for ideas such as:</a:t>
            </a:r>
          </a:p>
          <a:p>
            <a:pPr marL="171450" lvl="0" indent="-171450">
              <a:buFont typeface="Arial" panose="020B0604020202020204" pitchFamily="34" charset="0"/>
              <a:buChar char="•"/>
            </a:pPr>
            <a:r>
              <a:rPr lang="en-US" sz="1200" kern="1200" dirty="0">
                <a:solidFill>
                  <a:schemeClr val="tx1"/>
                </a:solidFill>
                <a:effectLst/>
                <a:ea typeface="+mn-ea"/>
                <a:cs typeface="+mn-cs"/>
              </a:rPr>
              <a:t>We see families as being on a continuum versus all good or all bad;</a:t>
            </a:r>
          </a:p>
          <a:p>
            <a:pPr marL="171450" lvl="0" indent="-171450">
              <a:buFont typeface="Arial" panose="020B0604020202020204" pitchFamily="34" charset="0"/>
              <a:buChar char="•"/>
            </a:pPr>
            <a:r>
              <a:rPr lang="en-US" sz="1200" kern="1200" dirty="0">
                <a:solidFill>
                  <a:schemeClr val="tx1"/>
                </a:solidFill>
                <a:effectLst/>
                <a:ea typeface="+mn-ea"/>
                <a:cs typeface="+mn-cs"/>
              </a:rPr>
              <a:t>It creates a way to get incremental change, which is more achievable than moving all the way from on to off.</a:t>
            </a:r>
          </a:p>
          <a:p>
            <a:pPr>
              <a:spcBef>
                <a:spcPct val="0"/>
              </a:spcBef>
            </a:pPr>
            <a:endParaRPr lang="en-US" altLang="en-US" sz="1100" dirty="0">
              <a:latin typeface="Myriad Pro" pitchFamily="34" charset="0"/>
            </a:endParaRPr>
          </a:p>
        </p:txBody>
      </p:sp>
      <p:sp>
        <p:nvSpPr>
          <p:cNvPr id="176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38D5E-95BD-41ED-9D94-7B846C905295}" type="slidenum">
              <a:rPr lang="en-US" altLang="en-US" smtClean="0">
                <a:latin typeface="Calibri" panose="020F0502020204030204" pitchFamily="34" charset="0"/>
              </a:rPr>
              <a:pPr/>
              <a:t>60</a:t>
            </a:fld>
            <a:endParaRPr lang="en-US" altLang="en-US" dirty="0">
              <a:latin typeface="Calibri" panose="020F0502020204030204" pitchFamily="34" charset="0"/>
            </a:endParaRPr>
          </a:p>
        </p:txBody>
      </p:sp>
      <p:sp>
        <p:nvSpPr>
          <p:cNvPr id="6" name="Header Placeholder 5"/>
          <p:cNvSpPr>
            <a:spLocks noGrp="1"/>
          </p:cNvSpPr>
          <p:nvPr>
            <p:ph type="hdr" sz="quarter"/>
          </p:nvPr>
        </p:nvSpPr>
        <p:spPr/>
        <p:txBody>
          <a:bodyPr/>
          <a:lstStyle/>
          <a:p>
            <a:pPr>
              <a:defRPr/>
            </a:pPr>
            <a:r>
              <a:rPr lang="en-US" dirty="0"/>
              <a:t>Introducing SOP Day 1</a:t>
            </a:r>
          </a:p>
        </p:txBody>
      </p:sp>
    </p:spTree>
    <p:extLst>
      <p:ext uri="{BB962C8B-B14F-4D97-AF65-F5344CB8AC3E}">
        <p14:creationId xmlns:p14="http://schemas.microsoft.com/office/powerpoint/2010/main" val="254116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Calibri" panose="020F0502020204030204" pitchFamily="34" charset="0"/>
                <a:ea typeface="+mn-ea"/>
                <a:cs typeface="+mn-cs"/>
              </a:rPr>
              <a:t>Next segment: What is SOP and the Integrated Core Practice Model (ICPM)? </a:t>
            </a:r>
            <a:endParaRPr lang="en-US" dirty="0"/>
          </a:p>
        </p:txBody>
      </p:sp>
      <p:sp>
        <p:nvSpPr>
          <p:cNvPr id="4" name="Slide Number Placeholder 3"/>
          <p:cNvSpPr>
            <a:spLocks noGrp="1"/>
          </p:cNvSpPr>
          <p:nvPr>
            <p:ph type="sldNum" sz="quarter" idx="5"/>
          </p:nvPr>
        </p:nvSpPr>
        <p:spPr/>
        <p:txBody>
          <a:bodyPr/>
          <a:lstStyle/>
          <a:p>
            <a:fld id="{CF5326AC-9001-496F-9D00-2609682245F8}" type="slidenum">
              <a:rPr lang="en-US" smtClean="0"/>
              <a:pPr/>
              <a:t>6</a:t>
            </a:fld>
            <a:endParaRPr lang="en-US" dirty="0"/>
          </a:p>
        </p:txBody>
      </p:sp>
    </p:spTree>
    <p:extLst>
      <p:ext uri="{BB962C8B-B14F-4D97-AF65-F5344CB8AC3E}">
        <p14:creationId xmlns:p14="http://schemas.microsoft.com/office/powerpoint/2010/main" val="3060779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Introduce various ways scaling questions can be used. </a:t>
            </a:r>
          </a:p>
          <a:p>
            <a:r>
              <a:rPr lang="en-US" sz="1200" kern="1200" dirty="0">
                <a:solidFill>
                  <a:schemeClr val="tx1"/>
                </a:solidFill>
                <a:effectLst/>
                <a:ea typeface="+mn-ea"/>
                <a:cs typeface="+mn-cs"/>
              </a:rPr>
              <a:t>Scaling questions can be used in many ways. Five big categories are shown here.</a:t>
            </a:r>
          </a:p>
          <a:p>
            <a:r>
              <a:rPr lang="en-US" sz="1200" u="heavy" kern="1200" dirty="0">
                <a:solidFill>
                  <a:schemeClr val="tx1"/>
                </a:solidFill>
                <a:effectLst/>
                <a:ea typeface="+mn-ea"/>
                <a:cs typeface="+mn-cs"/>
              </a:rPr>
              <a:t>What’s working well</a:t>
            </a:r>
            <a:r>
              <a:rPr lang="en-US" sz="1200" kern="1200" dirty="0">
                <a:solidFill>
                  <a:schemeClr val="tx1"/>
                </a:solidFill>
                <a:effectLst/>
                <a:ea typeface="+mn-ea"/>
                <a:cs typeface="+mn-cs"/>
              </a:rPr>
              <a:t>?</a:t>
            </a:r>
          </a:p>
          <a:p>
            <a:pPr lvl="0"/>
            <a:r>
              <a:rPr lang="en-US" sz="1200" kern="1200" dirty="0">
                <a:solidFill>
                  <a:schemeClr val="tx1"/>
                </a:solidFill>
                <a:effectLst/>
                <a:ea typeface="+mn-ea"/>
                <a:cs typeface="+mn-cs"/>
              </a:rPr>
              <a:t>Danger and safety questions</a:t>
            </a:r>
          </a:p>
          <a:p>
            <a:pPr lvl="0"/>
            <a:r>
              <a:rPr lang="en-US" sz="1200" kern="1200" dirty="0">
                <a:solidFill>
                  <a:schemeClr val="tx1"/>
                </a:solidFill>
                <a:effectLst/>
                <a:ea typeface="+mn-ea"/>
                <a:cs typeface="+mn-cs"/>
              </a:rPr>
              <a:t>Progress questions</a:t>
            </a:r>
          </a:p>
          <a:p>
            <a:r>
              <a:rPr lang="en-US" sz="1200" u="heavy" kern="1200" dirty="0">
                <a:solidFill>
                  <a:schemeClr val="tx1"/>
                </a:solidFill>
                <a:effectLst/>
                <a:ea typeface="+mn-ea"/>
                <a:cs typeface="+mn-cs"/>
              </a:rPr>
              <a:t>What are we worried about</a:t>
            </a:r>
            <a:r>
              <a:rPr lang="en-US" sz="1200" kern="1200" dirty="0">
                <a:solidFill>
                  <a:schemeClr val="tx1"/>
                </a:solidFill>
                <a:effectLst/>
                <a:ea typeface="+mn-ea"/>
                <a:cs typeface="+mn-cs"/>
              </a:rPr>
              <a:t>?</a:t>
            </a:r>
          </a:p>
          <a:p>
            <a:pPr lvl="0"/>
            <a:r>
              <a:rPr lang="en-US" sz="1200" kern="1200" dirty="0">
                <a:solidFill>
                  <a:schemeClr val="tx1"/>
                </a:solidFill>
                <a:effectLst/>
                <a:ea typeface="+mn-ea"/>
                <a:cs typeface="+mn-cs"/>
              </a:rPr>
              <a:t>Danger and safety questions</a:t>
            </a:r>
          </a:p>
          <a:p>
            <a:pPr lvl="0"/>
            <a:r>
              <a:rPr lang="en-US" sz="1200" kern="1200" dirty="0">
                <a:solidFill>
                  <a:schemeClr val="tx1"/>
                </a:solidFill>
                <a:effectLst/>
                <a:ea typeface="+mn-ea"/>
                <a:cs typeface="+mn-cs"/>
              </a:rPr>
              <a:t>Progress questions</a:t>
            </a:r>
          </a:p>
          <a:p>
            <a:r>
              <a:rPr lang="en-US" sz="1200" u="heavy" kern="1200" dirty="0">
                <a:solidFill>
                  <a:schemeClr val="tx1"/>
                </a:solidFill>
                <a:effectLst/>
                <a:ea typeface="+mn-ea"/>
                <a:cs typeface="+mn-cs"/>
              </a:rPr>
              <a:t>What should happen next</a:t>
            </a:r>
            <a:r>
              <a:rPr lang="en-US" sz="1200" kern="1200" dirty="0">
                <a:solidFill>
                  <a:schemeClr val="tx1"/>
                </a:solidFill>
                <a:effectLst/>
                <a:ea typeface="+mn-ea"/>
                <a:cs typeface="+mn-cs"/>
              </a:rPr>
              <a:t>?</a:t>
            </a:r>
          </a:p>
          <a:p>
            <a:pPr lvl="0"/>
            <a:r>
              <a:rPr lang="en-US" sz="1200" kern="1200" dirty="0">
                <a:solidFill>
                  <a:schemeClr val="tx1"/>
                </a:solidFill>
                <a:effectLst/>
                <a:ea typeface="+mn-ea"/>
                <a:cs typeface="+mn-cs"/>
              </a:rPr>
              <a:t>Willingness, capacity and conﬁdence questions</a:t>
            </a:r>
          </a:p>
          <a:p>
            <a:pPr lvl="0"/>
            <a:r>
              <a:rPr lang="en-US" sz="1200" kern="1200" dirty="0">
                <a:solidFill>
                  <a:schemeClr val="tx1"/>
                </a:solidFill>
                <a:effectLst/>
                <a:ea typeface="+mn-ea"/>
                <a:cs typeface="+mn-cs"/>
              </a:rPr>
              <a:t>Progress questions</a:t>
            </a:r>
          </a:p>
          <a:p>
            <a:r>
              <a:rPr lang="en-US" sz="1200" i="1" kern="1200" dirty="0">
                <a:solidFill>
                  <a:schemeClr val="tx1"/>
                </a:solidFill>
                <a:effectLst/>
                <a:ea typeface="+mn-ea"/>
                <a:cs typeface="+mn-cs"/>
              </a:rPr>
              <a:t> </a:t>
            </a:r>
            <a:endParaRPr lang="en-US" sz="1200" kern="1200" dirty="0">
              <a:solidFill>
                <a:schemeClr val="tx1"/>
              </a:solidFill>
              <a:effectLst/>
              <a:ea typeface="+mn-ea"/>
              <a:cs typeface="+mn-cs"/>
            </a:endParaRPr>
          </a:p>
          <a:p>
            <a:r>
              <a:rPr lang="en-US" sz="1200" i="1" kern="1200" dirty="0">
                <a:solidFill>
                  <a:schemeClr val="tx1"/>
                </a:solidFill>
                <a:effectLst/>
                <a:ea typeface="+mn-ea"/>
                <a:cs typeface="+mn-cs"/>
              </a:rPr>
              <a:t>The Danger and safety questions, in many ways, are the most important scaling questions we can ask ourselves, our supervisors, managers and most especially, the family. We want them to be thinking this through with us.</a:t>
            </a:r>
            <a:endParaRPr lang="en-US" sz="120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61</a:t>
            </a:fld>
            <a:endParaRPr lang="en-US"/>
          </a:p>
        </p:txBody>
      </p:sp>
    </p:spTree>
    <p:extLst>
      <p:ext uri="{BB962C8B-B14F-4D97-AF65-F5344CB8AC3E}">
        <p14:creationId xmlns:p14="http://schemas.microsoft.com/office/powerpoint/2010/main" val="8281514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ea typeface="+mn-ea"/>
                <a:cs typeface="+mn-cs"/>
              </a:rPr>
              <a:t>Position questions can be very powerful in helping people begin to see their own situations through other people’s eyes.</a:t>
            </a:r>
          </a:p>
          <a:p>
            <a:r>
              <a:rPr lang="en-US" sz="1200" kern="1200" dirty="0">
                <a:solidFill>
                  <a:schemeClr val="tx1"/>
                </a:solidFill>
                <a:effectLst/>
                <a:ea typeface="+mn-ea"/>
                <a:cs typeface="+mn-cs"/>
              </a:rPr>
              <a:t>Has anyone tried anything like this before?</a:t>
            </a:r>
          </a:p>
          <a:p>
            <a:r>
              <a:rPr lang="en-US" sz="1200" kern="1200" dirty="0">
                <a:solidFill>
                  <a:schemeClr val="tx1"/>
                </a:solidFill>
                <a:effectLst/>
                <a:ea typeface="+mn-ea"/>
                <a:cs typeface="+mn-cs"/>
              </a:rPr>
              <a:t> </a:t>
            </a:r>
          </a:p>
          <a:p>
            <a:endParaRPr lang="en-US" altLang="en-US" sz="1100" dirty="0">
              <a:latin typeface="Myriad Pro" pitchFamily="34"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62</a:t>
            </a:fld>
            <a:endParaRPr lang="en-US"/>
          </a:p>
        </p:txBody>
      </p:sp>
    </p:spTree>
    <p:extLst>
      <p:ext uri="{BB962C8B-B14F-4D97-AF65-F5344CB8AC3E}">
        <p14:creationId xmlns:p14="http://schemas.microsoft.com/office/powerpoint/2010/main" val="9554289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ea typeface="+mn-ea"/>
                <a:cs typeface="+mn-cs"/>
              </a:rPr>
              <a:t>When dealing with diﬃcult behaviors or situations, you can ask questions in a way that demonstrates empathy and compassion.</a:t>
            </a:r>
          </a:p>
          <a:p>
            <a:pPr lvl="0"/>
            <a:r>
              <a:rPr lang="en-US" sz="1200" kern="1200" dirty="0">
                <a:solidFill>
                  <a:schemeClr val="tx1"/>
                </a:solidFill>
                <a:effectLst/>
                <a:ea typeface="+mn-ea"/>
                <a:cs typeface="+mn-cs"/>
              </a:rPr>
              <a:t>These questions acknowledge your understanding of the pain, fear or frustration that the family member may be experiencing.</a:t>
            </a:r>
          </a:p>
          <a:p>
            <a:pPr lvl="0"/>
            <a:r>
              <a:rPr lang="en-US" sz="1200" kern="1200" dirty="0">
                <a:solidFill>
                  <a:schemeClr val="tx1"/>
                </a:solidFill>
                <a:effectLst/>
                <a:ea typeface="+mn-ea"/>
                <a:cs typeface="+mn-cs"/>
              </a:rPr>
              <a:t>It also helps to point the way toward behaviors they may be engaged in that are helping but have not actually been recognized yet. </a:t>
            </a:r>
          </a:p>
          <a:p>
            <a:pPr lvl="0"/>
            <a:r>
              <a:rPr lang="en-US" sz="1200" kern="1200" dirty="0">
                <a:solidFill>
                  <a:schemeClr val="tx1"/>
                </a:solidFill>
                <a:effectLst/>
                <a:ea typeface="+mn-ea"/>
                <a:cs typeface="+mn-cs"/>
              </a:rPr>
              <a:t>Have people tried questions like this? Have you been able to get these kinds of details from the follow‐up questions? How does it aﬀect your work when you ask this?</a:t>
            </a:r>
          </a:p>
          <a:p>
            <a:pPr lvl="0"/>
            <a:r>
              <a:rPr lang="en-US" sz="1200" kern="1200" dirty="0">
                <a:solidFill>
                  <a:schemeClr val="tx1"/>
                </a:solidFill>
                <a:effectLst/>
                <a:ea typeface="+mn-ea"/>
                <a:cs typeface="+mn-cs"/>
              </a:rPr>
              <a:t>Notice the position question thrown on the bottom of the slide. Are you beginning to see how these might all work together?</a:t>
            </a:r>
          </a:p>
          <a:p>
            <a:r>
              <a:rPr lang="en-US" sz="1200" kern="1200" dirty="0">
                <a:solidFill>
                  <a:schemeClr val="tx1"/>
                </a:solidFill>
                <a:effectLst/>
                <a:ea typeface="+mn-ea"/>
                <a:cs typeface="+mn-cs"/>
              </a:rPr>
              <a:t>The last solution‐focused question we are going to cover today is the preferred future question.</a:t>
            </a:r>
          </a:p>
          <a:p>
            <a:pPr lvl="0"/>
            <a:r>
              <a:rPr lang="en-US" sz="1200" kern="1200" dirty="0">
                <a:solidFill>
                  <a:schemeClr val="tx1"/>
                </a:solidFill>
                <a:effectLst/>
                <a:ea typeface="+mn-ea"/>
                <a:cs typeface="+mn-cs"/>
              </a:rPr>
              <a:t>Think about it this way: When things are bad, when you are stuck in a really bad place, it is really important to have a vision of where you want to go instead.</a:t>
            </a:r>
          </a:p>
          <a:p>
            <a:pPr lvl="0"/>
            <a:r>
              <a:rPr lang="en-US" sz="1200" kern="1200" dirty="0">
                <a:solidFill>
                  <a:schemeClr val="tx1"/>
                </a:solidFill>
                <a:effectLst/>
                <a:ea typeface="+mn-ea"/>
                <a:cs typeface="+mn-cs"/>
              </a:rPr>
              <a:t>In fact, it is going to be really hard to move anywhere if you do not have a sense of where you are going.</a:t>
            </a:r>
          </a:p>
          <a:p>
            <a:r>
              <a:rPr lang="en-US" sz="1200" kern="1200" dirty="0">
                <a:solidFill>
                  <a:schemeClr val="tx1"/>
                </a:solidFill>
                <a:effectLst/>
                <a:ea typeface="+mn-ea"/>
                <a:cs typeface="+mn-cs"/>
              </a:rPr>
              <a:t>These questions are a vehicle or tool for beginning to imagine where that place would be—where you want to go.</a:t>
            </a:r>
          </a:p>
          <a:p>
            <a:pPr>
              <a:spcBef>
                <a:spcPct val="0"/>
              </a:spcBef>
              <a:buFontTx/>
              <a:buNone/>
            </a:pPr>
            <a:endParaRPr lang="en-US" altLang="en-US" dirty="0"/>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63</a:t>
            </a:fld>
            <a:endParaRPr lang="en-US"/>
          </a:p>
        </p:txBody>
      </p:sp>
    </p:spTree>
    <p:extLst>
      <p:ext uri="{BB962C8B-B14F-4D97-AF65-F5344CB8AC3E}">
        <p14:creationId xmlns:p14="http://schemas.microsoft.com/office/powerpoint/2010/main" val="528580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panose="020F0502020204030204" pitchFamily="34" charset="0"/>
                <a:ea typeface="+mn-ea"/>
                <a:cs typeface="+mn-cs"/>
              </a:rPr>
              <a:t>Luck Luckey (formerly Alison Luckey as she is referred to</a:t>
            </a:r>
            <a:r>
              <a:rPr lang="en-US" sz="1200" kern="1200" baseline="0" dirty="0">
                <a:solidFill>
                  <a:schemeClr val="tx1"/>
                </a:solidFill>
                <a:effectLst/>
                <a:latin typeface="Calibri" panose="020F0502020204030204" pitchFamily="34" charset="0"/>
                <a:ea typeface="+mn-ea"/>
                <a:cs typeface="+mn-cs"/>
              </a:rPr>
              <a:t> in the video</a:t>
            </a:r>
            <a:r>
              <a:rPr lang="en-US" sz="1200" kern="1200" dirty="0">
                <a:solidFill>
                  <a:schemeClr val="tx1"/>
                </a:solidFill>
                <a:effectLst/>
                <a:latin typeface="Calibri" panose="020F0502020204030204" pitchFamily="34" charset="0"/>
                <a:ea typeface="+mn-ea"/>
                <a:cs typeface="+mn-cs"/>
              </a:rPr>
              <a:t>), when she was a senior social worker from San Diego County who had been learning about SOP for about a year. In the video, she talks about interviewing a mother after an infant has been injured in a car crash following a violent episode between the parents. </a:t>
            </a:r>
          </a:p>
          <a:p>
            <a:pPr lvl="0"/>
            <a:r>
              <a:rPr lang="en-US" sz="1200" kern="1200" dirty="0">
                <a:solidFill>
                  <a:schemeClr val="tx1"/>
                </a:solidFill>
                <a:effectLst/>
                <a:latin typeface="Calibri" panose="020F0502020204030204" pitchFamily="34" charset="0"/>
                <a:ea typeface="+mn-ea"/>
                <a:cs typeface="+mn-cs"/>
              </a:rPr>
              <a:t>Prior to the video, introduce the group to Luck and tell them they will see work she did for an emergency referral. Ask them to watch for three things.</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Where do they see her interviewing for safety as well as danger?</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Where do they see the Three Questions?</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Where do they see solution-focused questions?</a:t>
            </a:r>
          </a:p>
          <a:p>
            <a:r>
              <a:rPr lang="en-US" sz="1200" kern="1200" dirty="0">
                <a:solidFill>
                  <a:schemeClr val="tx1"/>
                </a:solidFill>
                <a:effectLst/>
                <a:latin typeface="Calibri" panose="020F0502020204030204" pitchFamily="34" charset="0"/>
                <a:ea typeface="+mn-ea"/>
                <a:cs typeface="+mn-cs"/>
              </a:rPr>
              <a:t> </a:t>
            </a:r>
          </a:p>
          <a:p>
            <a:pPr lvl="0"/>
            <a:r>
              <a:rPr lang="en-US" sz="1200" b="1" i="1" kern="1200" dirty="0">
                <a:solidFill>
                  <a:schemeClr val="tx1"/>
                </a:solidFill>
                <a:effectLst/>
                <a:latin typeface="Calibri" panose="020F0502020204030204" pitchFamily="34" charset="0"/>
                <a:ea typeface="+mn-ea"/>
                <a:cs typeface="+mn-cs"/>
              </a:rPr>
              <a:t>PLAY VIDEO</a:t>
            </a:r>
            <a:endParaRPr lang="en-US" dirty="0">
              <a:effectLst/>
            </a:endParaRPr>
          </a:p>
          <a:p>
            <a:pPr lvl="0"/>
            <a:r>
              <a:rPr lang="en-US" sz="1200" kern="1200" dirty="0">
                <a:solidFill>
                  <a:schemeClr val="tx1"/>
                </a:solidFill>
                <a:effectLst/>
                <a:latin typeface="Calibri" panose="020F0502020204030204" pitchFamily="34" charset="0"/>
                <a:ea typeface="+mn-ea"/>
                <a:cs typeface="+mn-cs"/>
              </a:rPr>
              <a:t>Afterward, have them respond to the above questions and answer the following.</a:t>
            </a:r>
          </a:p>
          <a:p>
            <a:pPr lvl="0"/>
            <a:r>
              <a:rPr lang="en-US" sz="1200" kern="1200" dirty="0">
                <a:solidFill>
                  <a:schemeClr val="tx1"/>
                </a:solidFill>
                <a:effectLst/>
                <a:latin typeface="Calibri" panose="020F0502020204030204" pitchFamily="34" charset="0"/>
                <a:ea typeface="+mn-ea"/>
                <a:cs typeface="+mn-cs"/>
              </a:rPr>
              <a:t>What do they think worked well?</a:t>
            </a:r>
          </a:p>
          <a:p>
            <a:pPr lvl="0"/>
            <a:r>
              <a:rPr lang="en-US" sz="1200" kern="1200" dirty="0">
                <a:solidFill>
                  <a:schemeClr val="tx1"/>
                </a:solidFill>
                <a:effectLst/>
                <a:latin typeface="Calibri" panose="020F0502020204030204" pitchFamily="34" charset="0"/>
                <a:ea typeface="+mn-ea"/>
                <a:cs typeface="+mn-cs"/>
              </a:rPr>
              <a:t>What concerns do they have?</a:t>
            </a:r>
          </a:p>
          <a:p>
            <a:pPr lvl="0"/>
            <a:r>
              <a:rPr lang="en-US" sz="1200" kern="1200" dirty="0">
                <a:solidFill>
                  <a:schemeClr val="tx1"/>
                </a:solidFill>
                <a:effectLst/>
                <a:latin typeface="Calibri" panose="020F0502020204030204" pitchFamily="34" charset="0"/>
                <a:ea typeface="+mn-ea"/>
                <a:cs typeface="+mn-cs"/>
              </a:rPr>
              <a:t>What difference do they think the approach made for this case?</a:t>
            </a:r>
          </a:p>
          <a:p>
            <a:r>
              <a:rPr lang="en-US" sz="1200" b="1" i="1" kern="1200" dirty="0">
                <a:solidFill>
                  <a:schemeClr val="tx1"/>
                </a:solidFill>
                <a:effectLst/>
                <a:latin typeface="Calibri" panose="020F0502020204030204" pitchFamily="34" charset="0"/>
                <a:ea typeface="+mn-ea"/>
                <a:cs typeface="+mn-cs"/>
              </a:rPr>
              <a:t> </a:t>
            </a:r>
            <a:endParaRPr lang="en-US" sz="1200" kern="1200" dirty="0">
              <a:solidFill>
                <a:schemeClr val="tx1"/>
              </a:solidFill>
              <a:effectLst/>
              <a:latin typeface="Calibri" panose="020F0502020204030204" pitchFamily="34" charset="0"/>
              <a:ea typeface="+mn-ea"/>
              <a:cs typeface="+mn-cs"/>
            </a:endParaRPr>
          </a:p>
          <a:p>
            <a:pPr lvl="0"/>
            <a:r>
              <a:rPr lang="en-US" sz="1200" kern="1200" dirty="0">
                <a:solidFill>
                  <a:schemeClr val="tx1"/>
                </a:solidFill>
                <a:effectLst/>
                <a:latin typeface="Calibri" panose="020F0502020204030204" pitchFamily="34" charset="0"/>
                <a:ea typeface="+mn-ea"/>
                <a:cs typeface="+mn-cs"/>
              </a:rPr>
              <a:t>It is useful to emphasize that this case is so serious, the child will likely be removed no matter what Luck discovers. One might legitimately ask, “Why bother?” Luck’s approach lays groundwork for a better working relationship between the mother and CPS that could significantly speed up reunification.</a:t>
            </a:r>
            <a:endParaRPr lang="en-US" dirty="0">
              <a:effectLst/>
            </a:endParaRPr>
          </a:p>
          <a:p>
            <a:pPr lvl="0"/>
            <a:r>
              <a:rPr lang="en-US" sz="1200" kern="1200" dirty="0">
                <a:solidFill>
                  <a:schemeClr val="tx1"/>
                </a:solidFill>
                <a:effectLst/>
                <a:latin typeface="Calibri" panose="020F0502020204030204" pitchFamily="34" charset="0"/>
                <a:ea typeface="+mn-ea"/>
                <a:cs typeface="+mn-cs"/>
              </a:rPr>
              <a:t>For an advanced group, point out that about nine minutes in, Luck makes a danger statement with the mother just through asking questions.</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64</a:t>
            </a:fld>
            <a:endParaRPr lang="en-US"/>
          </a:p>
        </p:txBody>
      </p:sp>
    </p:spTree>
    <p:extLst>
      <p:ext uri="{BB962C8B-B14F-4D97-AF65-F5344CB8AC3E}">
        <p14:creationId xmlns:p14="http://schemas.microsoft.com/office/powerpoint/2010/main" val="32916389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panose="020F0502020204030204" pitchFamily="34" charset="0"/>
                <a:ea typeface="+mn-ea"/>
                <a:cs typeface="+mn-cs"/>
              </a:rPr>
              <a:t>Have groups get back together and look at the list they created using the two questions “what’s working” “what are you worried about” and create two solution focused questions they could use to elicit information from the family. </a:t>
            </a:r>
          </a:p>
          <a:p>
            <a:pPr lvl="0"/>
            <a:endParaRPr lang="en-US" sz="1200" kern="1200" dirty="0">
              <a:solidFill>
                <a:schemeClr val="tx1"/>
              </a:solidFill>
              <a:effectLst/>
              <a:latin typeface="Calibri" panose="020F0502020204030204" pitchFamily="34" charset="0"/>
              <a:ea typeface="+mn-ea"/>
              <a:cs typeface="+mn-cs"/>
            </a:endParaRPr>
          </a:p>
          <a:p>
            <a:pPr lvl="0"/>
            <a:r>
              <a:rPr lang="en-US" sz="1200" kern="1200" dirty="0">
                <a:solidFill>
                  <a:schemeClr val="tx1"/>
                </a:solidFill>
                <a:effectLst/>
                <a:latin typeface="Calibri" panose="020F0502020204030204" pitchFamily="34" charset="0"/>
                <a:ea typeface="+mn-ea"/>
                <a:cs typeface="+mn-cs"/>
              </a:rPr>
              <a:t>Refer to handout: Solution Focused Questions Quick Guide for examples</a:t>
            </a:r>
          </a:p>
          <a:p>
            <a:pPr lvl="0"/>
            <a:r>
              <a:rPr lang="en-US" sz="1200" kern="1200" dirty="0">
                <a:solidFill>
                  <a:schemeClr val="tx1"/>
                </a:solidFill>
                <a:effectLst/>
                <a:latin typeface="Calibri" panose="020F0502020204030204" pitchFamily="34" charset="0"/>
                <a:ea typeface="+mn-ea"/>
                <a:cs typeface="+mn-cs"/>
              </a:rPr>
              <a:t>For virtual classes, use handout: Case Planning Worksheet</a:t>
            </a:r>
          </a:p>
          <a:p>
            <a:r>
              <a:rPr lang="en-US" sz="1200" kern="1200" dirty="0">
                <a:solidFill>
                  <a:schemeClr val="tx1"/>
                </a:solidFill>
                <a:effectLst/>
                <a:latin typeface="Calibri" panose="020F0502020204030204" pitchFamily="34" charset="0"/>
                <a:ea typeface="+mn-ea"/>
                <a:cs typeface="+mn-cs"/>
              </a:rPr>
              <a:t>For in-person classes: Have one member of the group chart on your </a:t>
            </a:r>
            <a:r>
              <a:rPr lang="en-US" sz="1200" kern="1200">
                <a:solidFill>
                  <a:schemeClr val="tx1"/>
                </a:solidFill>
                <a:effectLst/>
                <a:latin typeface="Calibri" panose="020F0502020204030204" pitchFamily="34" charset="0"/>
                <a:ea typeface="+mn-ea"/>
                <a:cs typeface="+mn-cs"/>
              </a:rPr>
              <a:t>chart paper</a:t>
            </a:r>
            <a:endParaRPr lang="en-US" sz="1200" kern="1200" dirty="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CF5326AC-9001-496F-9D00-2609682245F8}" type="slidenum">
              <a:rPr lang="en-US" smtClean="0"/>
              <a:t>65</a:t>
            </a:fld>
            <a:endParaRPr lang="en-US"/>
          </a:p>
        </p:txBody>
      </p:sp>
    </p:spTree>
    <p:extLst>
      <p:ext uri="{BB962C8B-B14F-4D97-AF65-F5344CB8AC3E}">
        <p14:creationId xmlns:p14="http://schemas.microsoft.com/office/powerpoint/2010/main" val="11779225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Calibri" panose="020F0502020204030204" pitchFamily="34" charset="0"/>
                <a:ea typeface="+mn-ea"/>
                <a:cs typeface="+mn-cs"/>
              </a:rPr>
              <a:t>Next segment: Enhancing the Safety Network</a:t>
            </a:r>
            <a:endParaRPr lang="en-US" sz="1200" kern="1200" dirty="0">
              <a:solidFill>
                <a:schemeClr val="tx1"/>
              </a:solidFill>
              <a:effectLst/>
              <a:latin typeface="Calibri" panose="020F0502020204030204" pitchFamily="34" charset="0"/>
              <a:ea typeface="+mn-ea"/>
              <a:cs typeface="+mn-cs"/>
            </a:endParaRPr>
          </a:p>
          <a:p>
            <a:pPr lvl="0"/>
            <a:endParaRPr lang="en-US" sz="1200" kern="1200" dirty="0">
              <a:solidFill>
                <a:schemeClr val="tx1"/>
              </a:solidFill>
              <a:effectLst/>
              <a:latin typeface="Calibri" panose="020F0502020204030204" pitchFamily="34" charset="0"/>
              <a:ea typeface="+mn-ea"/>
              <a:cs typeface="+mn-cs"/>
            </a:endParaRPr>
          </a:p>
          <a:p>
            <a:pPr lvl="0"/>
            <a:r>
              <a:rPr lang="en-US" sz="1200" kern="1200" dirty="0">
                <a:solidFill>
                  <a:schemeClr val="tx1"/>
                </a:solidFill>
                <a:effectLst/>
                <a:latin typeface="Calibri" panose="020F0502020204030204" pitchFamily="34" charset="0"/>
                <a:ea typeface="+mn-ea"/>
                <a:cs typeface="+mn-cs"/>
              </a:rPr>
              <a:t>Refer to handout in participant</a:t>
            </a:r>
            <a:r>
              <a:rPr lang="en-US" sz="1200" kern="1200" baseline="0" dirty="0">
                <a:solidFill>
                  <a:schemeClr val="tx1"/>
                </a:solidFill>
                <a:effectLst/>
                <a:latin typeface="Calibri" panose="020F0502020204030204" pitchFamily="34" charset="0"/>
                <a:ea typeface="+mn-ea"/>
                <a:cs typeface="+mn-cs"/>
              </a:rPr>
              <a:t> workbook</a:t>
            </a:r>
            <a:r>
              <a:rPr lang="en-US" sz="1200" kern="1200" dirty="0">
                <a:solidFill>
                  <a:schemeClr val="tx1"/>
                </a:solidFill>
                <a:effectLst/>
                <a:latin typeface="Calibri" panose="020F0502020204030204" pitchFamily="34" charset="0"/>
                <a:ea typeface="+mn-ea"/>
                <a:cs typeface="+mn-cs"/>
              </a:rPr>
              <a:t>: Circles of Support Quick Guide</a:t>
            </a:r>
          </a:p>
          <a:p>
            <a:pPr lvl="0"/>
            <a:endParaRPr lang="en-US" sz="1200" kern="1200" dirty="0">
              <a:solidFill>
                <a:schemeClr val="tx1"/>
              </a:solidFill>
              <a:effectLst/>
              <a:latin typeface="Calibri" panose="020F0502020204030204" pitchFamily="34" charset="0"/>
              <a:ea typeface="+mn-ea"/>
              <a:cs typeface="+mn-cs"/>
            </a:endParaRPr>
          </a:p>
          <a:p>
            <a:pPr lvl="0"/>
            <a:r>
              <a:rPr lang="en-US" sz="1200" kern="1200" dirty="0">
                <a:solidFill>
                  <a:schemeClr val="tx1"/>
                </a:solidFill>
                <a:effectLst/>
                <a:latin typeface="Calibri" panose="020F0502020204030204" pitchFamily="34" charset="0"/>
                <a:ea typeface="+mn-ea"/>
                <a:cs typeface="+mn-cs"/>
              </a:rPr>
              <a:t>What are safety networks? Why are they important in child welfare?</a:t>
            </a:r>
          </a:p>
          <a:p>
            <a:r>
              <a:rPr lang="en-US" sz="1200" kern="1200" dirty="0">
                <a:solidFill>
                  <a:schemeClr val="tx1"/>
                </a:solidFill>
                <a:effectLst/>
                <a:latin typeface="Calibri" panose="020F0502020204030204" pitchFamily="34" charset="0"/>
                <a:ea typeface="+mn-ea"/>
                <a:cs typeface="+mn-cs"/>
              </a:rPr>
              <a:t>A key component and goal of safety mapping is the Safety Network. Plans cannot be made to keep children safe without the involvement of a network.</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66</a:t>
            </a:fld>
            <a:endParaRPr lang="en-US"/>
          </a:p>
        </p:txBody>
      </p:sp>
    </p:spTree>
    <p:extLst>
      <p:ext uri="{BB962C8B-B14F-4D97-AF65-F5344CB8AC3E}">
        <p14:creationId xmlns:p14="http://schemas.microsoft.com/office/powerpoint/2010/main" val="12794656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a safety network?</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13539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a:extLst>
              <a:ext uri="{FF2B5EF4-FFF2-40B4-BE49-F238E27FC236}">
                <a16:creationId xmlns:a16="http://schemas.microsoft.com/office/drawing/2014/main" id="{C25AF495-A711-D744-BEE3-610D5930DF72}"/>
              </a:ext>
            </a:extLst>
          </p:cNvPr>
          <p:cNvSpPr>
            <a:spLocks noGrp="1" noRot="1" noChangeAspect="1" noChangeArrowheads="1" noTextEdit="1"/>
          </p:cNvSpPr>
          <p:nvPr>
            <p:ph type="sldImg"/>
          </p:nvPr>
        </p:nvSpPr>
        <p:spPr>
          <a:solidFill>
            <a:srgbClr val="FFFFFF"/>
          </a:solidFill>
          <a:ln/>
        </p:spPr>
      </p:sp>
      <p:sp>
        <p:nvSpPr>
          <p:cNvPr id="166914" name="Rectangle 2">
            <a:extLst>
              <a:ext uri="{FF2B5EF4-FFF2-40B4-BE49-F238E27FC236}">
                <a16:creationId xmlns:a16="http://schemas.microsoft.com/office/drawing/2014/main" id="{B4E7E63C-0DBD-EE41-B9F9-79E8D3BB08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r>
              <a:rPr lang="en-US" altLang="en-US" dirty="0">
                <a:solidFill>
                  <a:srgbClr val="000000"/>
                </a:solidFill>
                <a:latin typeface="Verdana" panose="020B0604030504040204" pitchFamily="34" charset="0"/>
                <a:sym typeface="Arial" panose="020B0604020202020204" pitchFamily="34" charset="0"/>
              </a:rPr>
              <a:t>What is a safety network?</a:t>
            </a:r>
            <a:r>
              <a:rPr lang="en-US" altLang="en-US" baseline="0" dirty="0">
                <a:solidFill>
                  <a:srgbClr val="000000"/>
                </a:solidFill>
                <a:latin typeface="Verdana" panose="020B0604030504040204" pitchFamily="34" charset="0"/>
                <a:sym typeface="Arial" panose="020B0604020202020204" pitchFamily="34" charset="0"/>
              </a:rPr>
              <a:t> </a:t>
            </a:r>
          </a:p>
          <a:p>
            <a:pPr marL="39688" eaLnBrk="1" hangingPunct="1"/>
            <a:endParaRPr lang="en-US" sz="1200" kern="1200" baseline="0" dirty="0">
              <a:solidFill>
                <a:srgbClr val="000000"/>
              </a:solidFill>
              <a:effectLst/>
              <a:latin typeface="Verdana" panose="020B0604030504040204" pitchFamily="34" charset="0"/>
              <a:ea typeface="+mn-ea"/>
              <a:cs typeface="+mn-cs"/>
              <a:sym typeface="Arial" panose="020B0604020202020204" pitchFamily="34" charset="0"/>
            </a:endParaRPr>
          </a:p>
          <a:p>
            <a:pPr marL="39688" eaLnBrk="1" hangingPunct="1"/>
            <a:endParaRPr lang="en-US" altLang="en-US" dirty="0">
              <a:solidFill>
                <a:srgbClr val="000000"/>
              </a:solidFill>
              <a:latin typeface="Verdana" panose="020B0604030504040204" pitchFamily="34" charset="0"/>
              <a:sym typeface="Arial" panose="020B0604020202020204" pitchFamily="34" charset="0"/>
            </a:endParaRPr>
          </a:p>
          <a:p>
            <a:pPr marL="39688" eaLnBrk="1" hangingPunct="1"/>
            <a:endParaRPr lang="en-US" altLang="en-US" dirty="0">
              <a:solidFill>
                <a:srgbClr val="000000"/>
              </a:solidFill>
              <a:latin typeface="Verdana" panose="020B0604030504040204" pitchFamily="34" charset="0"/>
              <a:sym typeface="Arial" panose="020B0604020202020204" pitchFamily="34" charset="0"/>
            </a:endParaRPr>
          </a:p>
        </p:txBody>
      </p:sp>
    </p:spTree>
    <p:extLst>
      <p:ext uri="{BB962C8B-B14F-4D97-AF65-F5344CB8AC3E}">
        <p14:creationId xmlns:p14="http://schemas.microsoft.com/office/powerpoint/2010/main" val="2806082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a:extLst>
              <a:ext uri="{FF2B5EF4-FFF2-40B4-BE49-F238E27FC236}">
                <a16:creationId xmlns:a16="http://schemas.microsoft.com/office/drawing/2014/main" id="{21C88A0E-07E9-E04A-87E7-EA9EC59371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a:extLst>
              <a:ext uri="{FF2B5EF4-FFF2-40B4-BE49-F238E27FC236}">
                <a16:creationId xmlns:a16="http://schemas.microsoft.com/office/drawing/2014/main" id="{CFD35FD5-7E46-004E-97E4-0802442A6A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9688" eaLnBrk="1" hangingPunct="1"/>
            <a:r>
              <a:rPr lang="en-US" sz="1200" kern="1200" dirty="0">
                <a:solidFill>
                  <a:schemeClr val="tx1"/>
                </a:solidFill>
                <a:effectLst/>
                <a:latin typeface="Calibri" panose="020F0502020204030204" pitchFamily="34" charset="0"/>
                <a:ea typeface="+mn-ea"/>
                <a:cs typeface="+mn-cs"/>
              </a:rPr>
              <a:t>Why safety networks? They are essential to supporting the family and ensuring long-term sustainable safety for children! </a:t>
            </a:r>
          </a:p>
          <a:p>
            <a:pPr marL="628650" lvl="1" indent="-171450">
              <a:spcBef>
                <a:spcPts val="938"/>
              </a:spcBef>
              <a:spcAft>
                <a:spcPts val="600"/>
              </a:spcAft>
              <a:buFont typeface="Wingdings" panose="05000000000000000000" pitchFamily="2" charset="2"/>
              <a:buChar char="Ø"/>
            </a:pPr>
            <a:r>
              <a:rPr lang="en-US" altLang="en-US" sz="1200" kern="1200" dirty="0">
                <a:solidFill>
                  <a:schemeClr val="accent1">
                    <a:lumMod val="50000"/>
                  </a:schemeClr>
                </a:solidFill>
                <a:latin typeface="Calibri" panose="020F0502020204030204" pitchFamily="34" charset="0"/>
                <a:ea typeface="ヒラギノ角ゴ ProN W3" panose="020B0300000000000000" pitchFamily="34" charset="-128"/>
                <a:cs typeface="+mn-cs"/>
                <a:sym typeface="Tahoma" panose="020B0604030504040204" pitchFamily="34" charset="0"/>
              </a:rPr>
              <a:t>CWS involvement is TEMPORARY. </a:t>
            </a:r>
          </a:p>
          <a:p>
            <a:pPr marL="628650" lvl="1" indent="-171450">
              <a:spcBef>
                <a:spcPts val="938"/>
              </a:spcBef>
              <a:spcAft>
                <a:spcPts val="600"/>
              </a:spcAft>
              <a:buFont typeface="Wingdings" panose="05000000000000000000" pitchFamily="2" charset="2"/>
              <a:buChar char="Ø"/>
            </a:pPr>
            <a:r>
              <a:rPr lang="en-US" altLang="en-US" sz="1200" kern="1200" dirty="0">
                <a:solidFill>
                  <a:schemeClr val="accent1">
                    <a:lumMod val="50000"/>
                  </a:schemeClr>
                </a:solidFill>
                <a:latin typeface="Calibri" panose="020F0502020204030204" pitchFamily="34" charset="0"/>
                <a:ea typeface="ヒラギノ角ゴ ProN W3" panose="020B0300000000000000" pitchFamily="34" charset="-128"/>
                <a:cs typeface="+mn-cs"/>
                <a:sym typeface="Tahoma" panose="020B0604030504040204" pitchFamily="34" charset="0"/>
              </a:rPr>
              <a:t>A once-a-month home visit IS NOT enough to ensure child safety.</a:t>
            </a:r>
          </a:p>
          <a:p>
            <a:pPr marL="628650" lvl="1" indent="-171450">
              <a:spcBef>
                <a:spcPts val="938"/>
              </a:spcBef>
              <a:spcAft>
                <a:spcPts val="600"/>
              </a:spcAft>
              <a:buFont typeface="Wingdings" panose="05000000000000000000" pitchFamily="2" charset="2"/>
              <a:buChar char="Ø"/>
            </a:pPr>
            <a:r>
              <a:rPr lang="en-US" altLang="en-US" sz="1200" kern="1200" dirty="0">
                <a:solidFill>
                  <a:schemeClr val="accent1">
                    <a:lumMod val="50000"/>
                  </a:schemeClr>
                </a:solidFill>
                <a:latin typeface="Calibri" panose="020F0502020204030204" pitchFamily="34" charset="0"/>
                <a:ea typeface="ヒラギノ角ゴ ProN W3" panose="020B0300000000000000" pitchFamily="34" charset="-128"/>
                <a:cs typeface="+mn-cs"/>
                <a:sym typeface="Tahoma" panose="020B0604030504040204" pitchFamily="34" charset="0"/>
              </a:rPr>
              <a:t>A network of PERMANENT support people is needed to enhance safety.</a:t>
            </a:r>
          </a:p>
          <a:p>
            <a:pPr marL="628650" lvl="1" indent="-171450">
              <a:spcBef>
                <a:spcPts val="938"/>
              </a:spcBef>
              <a:spcAft>
                <a:spcPts val="600"/>
              </a:spcAft>
              <a:buFont typeface="Wingdings" panose="05000000000000000000" pitchFamily="2" charset="2"/>
              <a:buChar char="Ø"/>
            </a:pPr>
            <a:r>
              <a:rPr lang="en-US" altLang="en-US" sz="1200" b="1" kern="1200" dirty="0">
                <a:solidFill>
                  <a:schemeClr val="accent1">
                    <a:lumMod val="50000"/>
                  </a:schemeClr>
                </a:solidFill>
                <a:latin typeface="Calibri" panose="020F0502020204030204" pitchFamily="34" charset="0"/>
                <a:ea typeface="ヒラギノ角ゴ ProN W3" panose="020B0300000000000000" pitchFamily="34" charset="-128"/>
                <a:cs typeface="+mn-cs"/>
                <a:sym typeface="Tahoma" panose="020B0604030504040204" pitchFamily="34" charset="0"/>
              </a:rPr>
              <a:t>Families often have more people already involved in caring for their children than we know.</a:t>
            </a:r>
          </a:p>
          <a:p>
            <a:pPr marL="628650" lvl="1" indent="-171450">
              <a:spcBef>
                <a:spcPts val="938"/>
              </a:spcBef>
              <a:spcAft>
                <a:spcPts val="600"/>
              </a:spcAft>
              <a:buFont typeface="Wingdings" panose="05000000000000000000" pitchFamily="2" charset="2"/>
              <a:buChar char="Ø"/>
            </a:pPr>
            <a:r>
              <a:rPr lang="en-US" altLang="en-US" sz="1200" kern="1200" dirty="0">
                <a:solidFill>
                  <a:schemeClr val="accent1">
                    <a:lumMod val="50000"/>
                  </a:schemeClr>
                </a:solidFill>
                <a:latin typeface="Calibri" panose="020F0502020204030204" pitchFamily="34" charset="0"/>
                <a:ea typeface="ヒラギノ角ゴ ProN W3" panose="020B0300000000000000" pitchFamily="34" charset="-128"/>
                <a:cs typeface="+mn-cs"/>
                <a:sym typeface="Tahoma" panose="020B0604030504040204" pitchFamily="34" charset="0"/>
              </a:rPr>
              <a:t>We frequently ask people to engage in “</a:t>
            </a:r>
            <a:r>
              <a:rPr lang="en-US" altLang="ja-JP" sz="1200" kern="1200" dirty="0">
                <a:solidFill>
                  <a:schemeClr val="accent1">
                    <a:lumMod val="50000"/>
                  </a:schemeClr>
                </a:solidFill>
                <a:latin typeface="Calibri" panose="020F0502020204030204" pitchFamily="34" charset="0"/>
                <a:ea typeface="+mn-ea"/>
                <a:cs typeface="+mn-cs"/>
                <a:sym typeface="Tahoma" panose="020B0604030504040204" pitchFamily="34" charset="0"/>
              </a:rPr>
              <a:t>services,” even when it does not directly address the danger. We could utilize a similar “push” to bring more people to the work of enhancing daily safety for children.</a:t>
            </a:r>
          </a:p>
          <a:p>
            <a:pPr>
              <a:spcBef>
                <a:spcPts val="938"/>
              </a:spcBef>
              <a:spcAft>
                <a:spcPts val="600"/>
              </a:spcAft>
              <a:buFont typeface="Tahoma" panose="020B0604030504040204" pitchFamily="34" charset="0"/>
              <a:buNone/>
            </a:pPr>
            <a:endParaRPr lang="en-US" altLang="en-US" sz="1200" kern="1200" dirty="0">
              <a:solidFill>
                <a:schemeClr val="accent1">
                  <a:lumMod val="50000"/>
                </a:schemeClr>
              </a:solidFill>
              <a:latin typeface="+mn-lt"/>
              <a:ea typeface="+mn-ea"/>
              <a:cs typeface="+mn-cs"/>
              <a:sym typeface="Tahoma" panose="020B0604030504040204" pitchFamily="34" charset="0"/>
            </a:endParaRPr>
          </a:p>
          <a:p>
            <a:pPr lvl="0"/>
            <a:r>
              <a:rPr lang="en-US" sz="1200" kern="1200" dirty="0">
                <a:solidFill>
                  <a:schemeClr val="tx1"/>
                </a:solidFill>
                <a:effectLst/>
                <a:latin typeface="Calibri" panose="020F0502020204030204" pitchFamily="34" charset="0"/>
                <a:ea typeface="+mn-ea"/>
                <a:cs typeface="+mn-cs"/>
              </a:rPr>
              <a:t>Identification of Safety Networks should start at intake / initial referrals. Intake workers should be asking about any support people available to support the family and provide safety for the children. This will assist investigative workers to determine if a safety plan can be created and / or identify support people that can be invited to the initial CFT Meeting.</a:t>
            </a:r>
          </a:p>
          <a:p>
            <a:pPr lvl="0"/>
            <a:r>
              <a:rPr lang="en-US" sz="1200" kern="1200" dirty="0">
                <a:solidFill>
                  <a:schemeClr val="tx1"/>
                </a:solidFill>
                <a:effectLst/>
                <a:latin typeface="Calibri" panose="020F0502020204030204" pitchFamily="34" charset="0"/>
                <a:ea typeface="+mn-ea"/>
                <a:cs typeface="+mn-cs"/>
              </a:rPr>
              <a:t>It is easy to believe people don’t have anyone else in their lives to help them. We start believing that for good reasons. </a:t>
            </a:r>
          </a:p>
          <a:p>
            <a:pPr lvl="0"/>
            <a:r>
              <a:rPr lang="en-US" sz="1200" kern="1200" dirty="0">
                <a:solidFill>
                  <a:schemeClr val="tx1"/>
                </a:solidFill>
                <a:effectLst/>
                <a:latin typeface="Calibri" panose="020F0502020204030204" pitchFamily="34" charset="0"/>
                <a:ea typeface="+mn-ea"/>
                <a:cs typeface="+mn-cs"/>
              </a:rPr>
              <a:t>Sometimes that’s what parents tell us because they want to maintain their privacy. </a:t>
            </a:r>
          </a:p>
          <a:p>
            <a:pPr lvl="0"/>
            <a:r>
              <a:rPr lang="en-US" sz="1200" kern="1200" dirty="0">
                <a:solidFill>
                  <a:schemeClr val="tx1"/>
                </a:solidFill>
                <a:effectLst/>
                <a:latin typeface="Calibri" panose="020F0502020204030204" pitchFamily="34" charset="0"/>
                <a:ea typeface="+mn-ea"/>
                <a:cs typeface="+mn-cs"/>
              </a:rPr>
              <a:t>A child welfare intervention is frequently experienced by families as intrusive and embarrassing.  </a:t>
            </a:r>
          </a:p>
          <a:p>
            <a:pPr lvl="0"/>
            <a:r>
              <a:rPr lang="en-US" sz="1200" kern="1200" dirty="0">
                <a:solidFill>
                  <a:schemeClr val="tx1"/>
                </a:solidFill>
                <a:effectLst/>
                <a:latin typeface="Calibri" panose="020F0502020204030204" pitchFamily="34" charset="0"/>
                <a:ea typeface="+mn-ea"/>
                <a:cs typeface="+mn-cs"/>
              </a:rPr>
              <a:t>When we start talking about “who else is in your life,” parents can be understandably reluctant to want to include anyone else.</a:t>
            </a:r>
          </a:p>
          <a:p>
            <a:pPr lvl="0"/>
            <a:r>
              <a:rPr lang="en-US" sz="1200" kern="1200" dirty="0">
                <a:solidFill>
                  <a:schemeClr val="tx1"/>
                </a:solidFill>
                <a:effectLst/>
                <a:latin typeface="Calibri" panose="020F0502020204030204" pitchFamily="34" charset="0"/>
                <a:ea typeface="+mn-ea"/>
                <a:cs typeface="+mn-cs"/>
              </a:rPr>
              <a:t>Sometimes, though, parents tell us "I don’t have anyone” because they really believe it. And while it certainly is true that there are times and situations where parents really have “no one” they can turn to, often there are more people in and around a child’s life that would step up if asked than a parent realizes. Our work can be an aid in helping parents begin to see and utilize those people well.</a:t>
            </a:r>
          </a:p>
          <a:p>
            <a:pPr>
              <a:spcBef>
                <a:spcPts val="938"/>
              </a:spcBef>
              <a:spcAft>
                <a:spcPts val="600"/>
              </a:spcAft>
              <a:buFont typeface="Tahoma" panose="020B0604030504040204" pitchFamily="34" charset="0"/>
              <a:buChar char="•"/>
            </a:pPr>
            <a:endParaRPr lang="en-US" altLang="en-US" sz="800" kern="1200" dirty="0">
              <a:solidFill>
                <a:schemeClr val="accent1">
                  <a:lumMod val="50000"/>
                </a:schemeClr>
              </a:solidFill>
              <a:latin typeface="+mn-lt"/>
              <a:ea typeface="+mn-ea"/>
              <a:cs typeface="Verdana" panose="020B060403050404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218116" name="Slide Number Placeholder 3">
            <a:extLst>
              <a:ext uri="{FF2B5EF4-FFF2-40B4-BE49-F238E27FC236}">
                <a16:creationId xmlns:a16="http://schemas.microsoft.com/office/drawing/2014/main" id="{BC7CC3F8-0A0C-1143-B71F-1886C3C14C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Calibri" panose="020F0502020204030204" pitchFamily="34" charset="0"/>
                <a:ea typeface="ＭＳ Ｐゴシック" panose="020B0600070205080204" pitchFamily="34" charset="-128"/>
              </a:defRPr>
            </a:lvl1pPr>
            <a:lvl2pPr marL="760413" indent="-290513">
              <a:spcBef>
                <a:spcPct val="30000"/>
              </a:spcBef>
              <a:defRPr sz="1000">
                <a:solidFill>
                  <a:schemeClr val="tx1"/>
                </a:solidFill>
                <a:latin typeface="Calibri" panose="020F0502020204030204" pitchFamily="34" charset="0"/>
                <a:ea typeface="ＭＳ Ｐゴシック" panose="020B0600070205080204" pitchFamily="34" charset="-128"/>
              </a:defRPr>
            </a:lvl2pPr>
            <a:lvl3pPr marL="1174750" indent="-230188">
              <a:spcBef>
                <a:spcPct val="30000"/>
              </a:spcBef>
              <a:defRPr sz="1000">
                <a:solidFill>
                  <a:schemeClr val="tx1"/>
                </a:solidFill>
                <a:latin typeface="Calibri" panose="020F0502020204030204" pitchFamily="34" charset="0"/>
                <a:ea typeface="ヒラギノ角ゴ Pro W3" panose="020B0300000000000000" pitchFamily="34" charset="-128"/>
                <a:cs typeface="ヒラギノ角ゴ Pro W3" panose="020B0300000000000000" pitchFamily="34" charset="-128"/>
              </a:defRPr>
            </a:lvl3pPr>
            <a:lvl4pPr marL="1646238" indent="-230188">
              <a:spcBef>
                <a:spcPct val="30000"/>
              </a:spcBef>
              <a:defRPr sz="1000">
                <a:solidFill>
                  <a:schemeClr val="tx1"/>
                </a:solidFill>
                <a:latin typeface="Calibri" panose="020F0502020204030204" pitchFamily="34" charset="0"/>
                <a:ea typeface="ヒラギノ角ゴ Pro W3" panose="020B0300000000000000" pitchFamily="34" charset="-128"/>
                <a:cs typeface="ヒラギノ角ゴ Pro W3" panose="020B0300000000000000" pitchFamily="34" charset="-128"/>
              </a:defRPr>
            </a:lvl4pPr>
            <a:lvl5pPr marL="2116138" indent="-230188">
              <a:spcBef>
                <a:spcPct val="30000"/>
              </a:spcBef>
              <a:defRPr sz="1000">
                <a:solidFill>
                  <a:schemeClr val="tx1"/>
                </a:solidFill>
                <a:latin typeface="Calibri" panose="020F0502020204030204" pitchFamily="34" charset="0"/>
                <a:ea typeface="ヒラギノ角ゴ Pro W3" panose="020B0300000000000000" pitchFamily="34" charset="-128"/>
                <a:cs typeface="ヒラギノ角ゴ Pro W3" panose="020B0300000000000000" pitchFamily="34" charset="-128"/>
              </a:defRPr>
            </a:lvl5pPr>
            <a:lvl6pPr marL="2573338" indent="-230188" eaLnBrk="0" fontAlgn="base" hangingPunct="0">
              <a:spcBef>
                <a:spcPct val="30000"/>
              </a:spcBef>
              <a:spcAft>
                <a:spcPct val="0"/>
              </a:spcAft>
              <a:defRPr sz="1000">
                <a:solidFill>
                  <a:schemeClr val="tx1"/>
                </a:solidFill>
                <a:latin typeface="Calibri" panose="020F0502020204030204" pitchFamily="34" charset="0"/>
                <a:ea typeface="ヒラギノ角ゴ Pro W3" panose="020B0300000000000000" pitchFamily="34" charset="-128"/>
                <a:cs typeface="ヒラギノ角ゴ Pro W3" panose="020B0300000000000000" pitchFamily="34" charset="-128"/>
              </a:defRPr>
            </a:lvl6pPr>
            <a:lvl7pPr marL="3030538" indent="-230188" eaLnBrk="0" fontAlgn="base" hangingPunct="0">
              <a:spcBef>
                <a:spcPct val="30000"/>
              </a:spcBef>
              <a:spcAft>
                <a:spcPct val="0"/>
              </a:spcAft>
              <a:defRPr sz="1000">
                <a:solidFill>
                  <a:schemeClr val="tx1"/>
                </a:solidFill>
                <a:latin typeface="Calibri" panose="020F0502020204030204" pitchFamily="34" charset="0"/>
                <a:ea typeface="ヒラギノ角ゴ Pro W3" panose="020B0300000000000000" pitchFamily="34" charset="-128"/>
                <a:cs typeface="ヒラギノ角ゴ Pro W3" panose="020B0300000000000000" pitchFamily="34" charset="-128"/>
              </a:defRPr>
            </a:lvl7pPr>
            <a:lvl8pPr marL="3487738" indent="-230188" eaLnBrk="0" fontAlgn="base" hangingPunct="0">
              <a:spcBef>
                <a:spcPct val="30000"/>
              </a:spcBef>
              <a:spcAft>
                <a:spcPct val="0"/>
              </a:spcAft>
              <a:defRPr sz="1000">
                <a:solidFill>
                  <a:schemeClr val="tx1"/>
                </a:solidFill>
                <a:latin typeface="Calibri" panose="020F0502020204030204" pitchFamily="34" charset="0"/>
                <a:ea typeface="ヒラギノ角ゴ Pro W3" panose="020B0300000000000000" pitchFamily="34" charset="-128"/>
                <a:cs typeface="ヒラギノ角ゴ Pro W3" panose="020B0300000000000000" pitchFamily="34" charset="-128"/>
              </a:defRPr>
            </a:lvl8pPr>
            <a:lvl9pPr marL="3944938" indent="-230188" eaLnBrk="0" fontAlgn="base" hangingPunct="0">
              <a:spcBef>
                <a:spcPct val="30000"/>
              </a:spcBef>
              <a:spcAft>
                <a:spcPct val="0"/>
              </a:spcAft>
              <a:defRPr sz="1000">
                <a:solidFill>
                  <a:schemeClr val="tx1"/>
                </a:solidFill>
                <a:latin typeface="Calibri" panose="020F0502020204030204" pitchFamily="34" charset="0"/>
                <a:ea typeface="ヒラギノ角ゴ Pro W3" panose="020B0300000000000000" pitchFamily="34" charset="-128"/>
                <a:cs typeface="ヒラギノ角ゴ Pro W3" panose="020B0300000000000000"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5AEEF53-5917-514E-8DF7-E404557F4EA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69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Header Placeholder 1">
            <a:extLst>
              <a:ext uri="{FF2B5EF4-FFF2-40B4-BE49-F238E27FC236}">
                <a16:creationId xmlns:a16="http://schemas.microsoft.com/office/drawing/2014/main" id="{0E36C96C-EC7B-BA46-B3AB-5A8C7879D069}"/>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7851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Calibri" panose="020F0502020204030204" pitchFamily="34" charset="0"/>
                <a:ea typeface="+mn-ea"/>
                <a:cs typeface="+mn-cs"/>
              </a:rPr>
              <a:t>No network = No plan</a:t>
            </a:r>
            <a:endParaRPr lang="en-US" dirty="0"/>
          </a:p>
        </p:txBody>
      </p:sp>
      <p:sp>
        <p:nvSpPr>
          <p:cNvPr id="4" name="Slide Number Placeholder 3"/>
          <p:cNvSpPr>
            <a:spLocks noGrp="1"/>
          </p:cNvSpPr>
          <p:nvPr>
            <p:ph type="sldNum" sz="quarter" idx="10"/>
          </p:nvPr>
        </p:nvSpPr>
        <p:spPr/>
        <p:txBody>
          <a:bodyPr/>
          <a:lstStyle/>
          <a:p>
            <a:pPr>
              <a:defRPr/>
            </a:pPr>
            <a:fld id="{2C152704-CCA3-4CFF-A571-C869A027F649}" type="slidenum">
              <a:rPr lang="en-US" smtClean="0"/>
              <a:pPr>
                <a:defRPr/>
              </a:pPr>
              <a:t>70</a:t>
            </a:fld>
            <a:endParaRPr lang="en-US"/>
          </a:p>
        </p:txBody>
      </p:sp>
    </p:spTree>
    <p:extLst>
      <p:ext uri="{BB962C8B-B14F-4D97-AF65-F5344CB8AC3E}">
        <p14:creationId xmlns:p14="http://schemas.microsoft.com/office/powerpoint/2010/main" val="2593023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Animation:</a:t>
            </a:r>
            <a:r>
              <a:rPr lang="en-US" sz="1200" baseline="0" dirty="0"/>
              <a:t> Words automatically fade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do we mean when we say “SOP”? SOP is both a framework for practice and a set of tools and strategies that help child welfare staff achieve the</a:t>
            </a:r>
            <a:r>
              <a:rPr lang="en-US" sz="1200" baseline="0" dirty="0"/>
              <a:t> Integrated Core Practice Model behaviors of </a:t>
            </a:r>
            <a:r>
              <a:rPr lang="en-US" sz="1200" dirty="0"/>
              <a:t>engagement, assessment, teaming and planning with a family and their network.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Refer</a:t>
            </a:r>
            <a:r>
              <a:rPr lang="en-US" baseline="0" dirty="0"/>
              <a:t> to handouts in participant guide</a:t>
            </a:r>
            <a:r>
              <a:rPr lang="en-US" dirty="0"/>
              <a:t>: Intro to SOP – Quick Guide, SOP Glossary, SOP Key Elements,</a:t>
            </a:r>
            <a:r>
              <a:rPr lang="en-US" baseline="0" dirty="0"/>
              <a:t> SOP Contributors</a:t>
            </a:r>
            <a:endParaRPr lang="en-US" altLang="en-US" dirty="0">
              <a:ea typeface="Franklin Gothic Book" panose="020B0503020102020204" pitchFamily="34" charset="0"/>
              <a:cs typeface="Arial" panose="020B0604020202020204" pitchFamily="34" charset="0"/>
            </a:endParaRPr>
          </a:p>
          <a:p>
            <a:pPr marL="171450" indent="-171450" eaLnBrk="1" hangingPunct="1">
              <a:lnSpc>
                <a:spcPct val="100000"/>
              </a:lnSpc>
              <a:spcBef>
                <a:spcPct val="0"/>
              </a:spcBef>
              <a:spcAft>
                <a:spcPts val="0"/>
              </a:spcAft>
              <a:buFont typeface="Arial" panose="020B0604020202020204" pitchFamily="34" charset="0"/>
              <a:buChar char="•"/>
            </a:pPr>
            <a:r>
              <a:rPr lang="en-US" altLang="en-US" dirty="0">
                <a:ea typeface="Franklin Gothic Book" panose="020B0503020102020204" pitchFamily="34" charset="0"/>
                <a:cs typeface="Arial" panose="020B0604020202020204" pitchFamily="34" charset="0"/>
              </a:rPr>
              <a:t>A network is critical, because children and families need people in their lives without expiration dates.</a:t>
            </a:r>
          </a:p>
          <a:p>
            <a:pPr marL="171450" indent="-171450" eaLnBrk="1" hangingPunct="1">
              <a:lnSpc>
                <a:spcPct val="100000"/>
              </a:lnSpc>
              <a:spcBef>
                <a:spcPct val="0"/>
              </a:spcBef>
              <a:spcAft>
                <a:spcPts val="0"/>
              </a:spcAft>
              <a:buFont typeface="Arial" panose="020B0604020202020204" pitchFamily="34" charset="0"/>
              <a:buChar char="•"/>
            </a:pPr>
            <a:r>
              <a:rPr lang="en-US" altLang="en-US" dirty="0">
                <a:ea typeface="Franklin Gothic Book" panose="020B0503020102020204" pitchFamily="34" charset="0"/>
                <a:cs typeface="Arial" panose="020B0604020202020204" pitchFamily="34" charset="0"/>
              </a:rPr>
              <a:t>SOP prioritizes prevention – it highlights early intervention with families to avoid trauma caused by unnecessary separation of children from their families whenever possible.</a:t>
            </a:r>
          </a:p>
          <a:p>
            <a:pPr marL="171450" indent="-171450" eaLnBrk="1" hangingPunct="1">
              <a:lnSpc>
                <a:spcPct val="100000"/>
              </a:lnSpc>
              <a:spcBef>
                <a:spcPct val="0"/>
              </a:spcBef>
              <a:spcAft>
                <a:spcPts val="0"/>
              </a:spcAft>
              <a:buFont typeface="Arial" panose="020B0604020202020204" pitchFamily="34" charset="0"/>
              <a:buChar char="•"/>
            </a:pPr>
            <a:r>
              <a:rPr lang="en-US" altLang="en-US" dirty="0">
                <a:ea typeface="Franklin Gothic Book" panose="020B0503020102020204" pitchFamily="34" charset="0"/>
                <a:cs typeface="Arial" panose="020B0604020202020204" pitchFamily="34" charset="0"/>
              </a:rPr>
              <a:t>SOP focuses on the social worker as practitioner</a:t>
            </a:r>
            <a:r>
              <a:rPr lang="en-US" altLang="en-US" baseline="0" dirty="0">
                <a:ea typeface="Franklin Gothic Book" panose="020B0503020102020204" pitchFamily="34" charset="0"/>
                <a:cs typeface="Arial" panose="020B0604020202020204" pitchFamily="34" charset="0"/>
              </a:rPr>
              <a:t> and change agent</a:t>
            </a:r>
            <a:endParaRPr lang="en-US" altLang="en-US" dirty="0">
              <a:ea typeface="Franklin Gothic Book" panose="020B05030201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B3A2D-FAF7-49DB-9DB4-923CBED652C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56447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4F28F2A-BBC0-465E-A5B6-8C10D46AC457}" type="slidenum">
              <a:rPr lang="en-US" altLang="en-US" sz="1200" smtClean="0">
                <a:latin typeface="Calibri" panose="020F0502020204030204" pitchFamily="34" charset="0"/>
                <a:sym typeface="Arial" panose="020B0604020202020204" pitchFamily="34" charset="0"/>
              </a:rPr>
              <a:pPr/>
              <a:t>71</a:t>
            </a:fld>
            <a:endParaRPr lang="en-US" altLang="en-US" sz="1200" dirty="0">
              <a:latin typeface="Calibri" panose="020F0502020204030204" pitchFamily="34" charset="0"/>
              <a:sym typeface="Arial" panose="020B0604020202020204" pitchFamily="34"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r>
              <a:rPr lang="en-US" sz="1200" b="1" i="1" u="sng" kern="1200" dirty="0">
                <a:solidFill>
                  <a:schemeClr val="tx1"/>
                </a:solidFill>
                <a:effectLst/>
                <a:ea typeface="+mn-ea"/>
                <a:cs typeface="+mn-cs"/>
              </a:rPr>
              <a:t>VIDEO INTRODUCTION: </a:t>
            </a:r>
          </a:p>
          <a:p>
            <a:r>
              <a:rPr lang="en-US" sz="1200" kern="1200" dirty="0">
                <a:solidFill>
                  <a:schemeClr val="tx1"/>
                </a:solidFill>
                <a:effectLst/>
                <a:ea typeface="+mn-ea"/>
                <a:cs typeface="+mn-cs"/>
              </a:rPr>
              <a:t>I will show you a seven-minute video about networks and what it is like to be in one—from the perspective of someone who was in one. This video shows Julie, a mother who worked with Carver County CPS. Carver County is a small county in Minnesota with one of the longest running and strongest Signs of Safety implementations in the United States. Julie and Carver County CPS have graciously allowed us to see a little of their work together.</a:t>
            </a:r>
            <a:endParaRPr lang="en-US" sz="1100" kern="1200" dirty="0">
              <a:solidFill>
                <a:schemeClr val="tx1"/>
              </a:solidFill>
              <a:effectLst/>
              <a:ea typeface="+mn-ea"/>
              <a:cs typeface="+mn-cs"/>
            </a:endParaRPr>
          </a:p>
          <a:p>
            <a:r>
              <a:rPr lang="en-US" sz="1200" kern="1200" dirty="0">
                <a:solidFill>
                  <a:schemeClr val="tx1"/>
                </a:solidFill>
                <a:effectLst/>
                <a:ea typeface="+mn-ea"/>
                <a:cs typeface="+mn-cs"/>
              </a:rPr>
              <a:t>  </a:t>
            </a:r>
            <a:endParaRPr lang="en-US" sz="1100" kern="1200" dirty="0">
              <a:solidFill>
                <a:schemeClr val="tx1"/>
              </a:solidFill>
              <a:effectLst/>
              <a:ea typeface="+mn-ea"/>
              <a:cs typeface="+mn-cs"/>
            </a:endParaRPr>
          </a:p>
          <a:p>
            <a:pPr lvl="0"/>
            <a:r>
              <a:rPr lang="en-US" sz="1200" kern="1200" dirty="0">
                <a:solidFill>
                  <a:schemeClr val="tx1"/>
                </a:solidFill>
                <a:effectLst/>
                <a:latin typeface="Calibri" panose="020F0502020204030204" pitchFamily="34" charset="0"/>
                <a:ea typeface="+mn-ea"/>
                <a:cs typeface="+mn-cs"/>
              </a:rPr>
              <a:t>As background, it is important for you to know that Julie came to Carver, Minnesota from Texas with her children and long-term boyfriend. In Texas, Julie struggled with a significant drinking problem and lost custody of her oldest daughter, who now lives with her father. In Carver, Julie’s drinking has not decreased. She drinks regularly while she is the sole caretaker of the children and has passed out on occasion while caring for the kids.</a:t>
            </a:r>
          </a:p>
          <a:p>
            <a:r>
              <a:rPr lang="en-US" sz="1200" kern="1200" dirty="0">
                <a:solidFill>
                  <a:schemeClr val="tx1"/>
                </a:solidFill>
                <a:effectLst/>
                <a:ea typeface="+mn-ea"/>
                <a:cs typeface="+mn-cs"/>
              </a:rPr>
              <a:t> </a:t>
            </a:r>
            <a:endParaRPr lang="en-US" sz="1100" kern="1200" dirty="0">
              <a:solidFill>
                <a:schemeClr val="tx1"/>
              </a:solidFill>
              <a:effectLst/>
              <a:ea typeface="+mn-ea"/>
              <a:cs typeface="+mn-cs"/>
            </a:endParaRPr>
          </a:p>
          <a:p>
            <a:r>
              <a:rPr lang="en-US" sz="1200" kern="1200" dirty="0">
                <a:solidFill>
                  <a:schemeClr val="tx1"/>
                </a:solidFill>
                <a:effectLst/>
                <a:ea typeface="+mn-ea"/>
                <a:cs typeface="+mn-cs"/>
              </a:rPr>
              <a:t>When Julie starts working with CPS workers in Carver County, they try to help her identify a network to help her and her partner ensure the children will be safe. While the CPS workers would like her to be sober, the focus is not on immediate sobriety; it is on finding a network that ensures her children are safe no matter what. Julie, quite understandably, says, “I just moved here from Texas—I don’t know anyone!” And Sarah, her CPS worker, says, “We know, but none of us like where this is headed. You could lose custody of your children. What you are going to need to do is find some people. It’s non- negotiable.”</a:t>
            </a:r>
            <a:endParaRPr lang="en-US" sz="1100" kern="1200" dirty="0">
              <a:solidFill>
                <a:schemeClr val="tx1"/>
              </a:solidFill>
              <a:effectLst/>
              <a:ea typeface="+mn-ea"/>
              <a:cs typeface="+mn-cs"/>
            </a:endParaRPr>
          </a:p>
          <a:p>
            <a:r>
              <a:rPr lang="en-US" sz="1200" kern="1200" dirty="0">
                <a:solidFill>
                  <a:schemeClr val="tx1"/>
                </a:solidFill>
                <a:effectLst/>
                <a:ea typeface="+mn-ea"/>
                <a:cs typeface="+mn-cs"/>
              </a:rPr>
              <a:t> </a:t>
            </a:r>
            <a:endParaRPr lang="en-US" sz="1100" kern="1200" dirty="0">
              <a:solidFill>
                <a:schemeClr val="tx1"/>
              </a:solidFill>
              <a:effectLst/>
              <a:ea typeface="+mn-ea"/>
              <a:cs typeface="+mn-cs"/>
            </a:endParaRPr>
          </a:p>
          <a:p>
            <a:r>
              <a:rPr lang="en-US" sz="1200" kern="1200" dirty="0">
                <a:solidFill>
                  <a:schemeClr val="tx1"/>
                </a:solidFill>
                <a:effectLst/>
                <a:ea typeface="+mn-ea"/>
                <a:cs typeface="+mn-cs"/>
              </a:rPr>
              <a:t>This video is of Julie, a year after her Carver County CPS work was completed, being honest and direct with them as she remembers this part of their work together: building a network.</a:t>
            </a:r>
            <a:endParaRPr lang="en-US" sz="1100" kern="1200" dirty="0">
              <a:solidFill>
                <a:schemeClr val="tx1"/>
              </a:solidFill>
              <a:effectLst/>
              <a:ea typeface="+mn-ea"/>
              <a:cs typeface="+mn-cs"/>
            </a:endParaRPr>
          </a:p>
          <a:p>
            <a:r>
              <a:rPr lang="en-US" sz="1200" kern="1200" dirty="0">
                <a:solidFill>
                  <a:schemeClr val="tx1"/>
                </a:solidFill>
                <a:effectLst/>
                <a:ea typeface="+mn-ea"/>
                <a:cs typeface="+mn-cs"/>
              </a:rPr>
              <a:t> </a:t>
            </a:r>
            <a:endParaRPr lang="en-US" sz="1100" kern="1200" dirty="0">
              <a:solidFill>
                <a:schemeClr val="tx1"/>
              </a:solidFill>
              <a:effectLst/>
              <a:ea typeface="+mn-ea"/>
              <a:cs typeface="+mn-cs"/>
            </a:endParaRPr>
          </a:p>
          <a:p>
            <a:r>
              <a:rPr lang="en-US" sz="1200" kern="1200" dirty="0">
                <a:solidFill>
                  <a:schemeClr val="tx1"/>
                </a:solidFill>
                <a:effectLst/>
                <a:ea typeface="+mn-ea"/>
                <a:cs typeface="+mn-cs"/>
              </a:rPr>
              <a:t>Listen for what she says about the network—how she felt when she was first asked to find a network and what, if anything, has changed over time.</a:t>
            </a:r>
            <a:endParaRPr lang="en-US" sz="1100" kern="1200" dirty="0">
              <a:solidFill>
                <a:schemeClr val="tx1"/>
              </a:solidFill>
              <a:effectLst/>
              <a:ea typeface="+mn-ea"/>
              <a:cs typeface="+mn-cs"/>
            </a:endParaRPr>
          </a:p>
          <a:p>
            <a:r>
              <a:rPr lang="en-US" sz="1200" kern="1200" dirty="0">
                <a:solidFill>
                  <a:schemeClr val="tx1"/>
                </a:solidFill>
                <a:effectLst/>
                <a:ea typeface="+mn-ea"/>
                <a:cs typeface="+mn-cs"/>
              </a:rPr>
              <a:t> </a:t>
            </a:r>
            <a:endParaRPr lang="en-US" sz="1100" kern="1200" dirty="0">
              <a:solidFill>
                <a:schemeClr val="tx1"/>
              </a:solidFill>
              <a:effectLst/>
              <a:ea typeface="+mn-ea"/>
              <a:cs typeface="+mn-cs"/>
            </a:endParaRPr>
          </a:p>
          <a:p>
            <a:r>
              <a:rPr lang="en-US" sz="1200" b="1" i="1" u="sng" kern="1200" dirty="0">
                <a:solidFill>
                  <a:schemeClr val="tx1"/>
                </a:solidFill>
                <a:effectLst/>
                <a:ea typeface="+mn-ea"/>
                <a:cs typeface="+mn-cs"/>
              </a:rPr>
              <a:t>VIDEO DEBRIEF</a:t>
            </a:r>
            <a:endParaRPr lang="en-US" sz="1100" kern="1200" dirty="0">
              <a:solidFill>
                <a:schemeClr val="tx1"/>
              </a:solidFill>
              <a:effectLst/>
              <a:ea typeface="+mn-ea"/>
              <a:cs typeface="+mn-cs"/>
            </a:endParaRPr>
          </a:p>
          <a:p>
            <a:r>
              <a:rPr lang="en-US" sz="1200" kern="1200" dirty="0">
                <a:solidFill>
                  <a:schemeClr val="tx1"/>
                </a:solidFill>
                <a:effectLst/>
                <a:ea typeface="+mn-ea"/>
                <a:cs typeface="+mn-cs"/>
              </a:rPr>
              <a:t>Trainers can ask about the following areas during the post-video conversation. They might want to pick three or four areas.</a:t>
            </a:r>
            <a:endParaRPr lang="en-US" sz="1100" kern="1200" dirty="0">
              <a:solidFill>
                <a:schemeClr val="tx1"/>
              </a:solidFill>
              <a:effectLst/>
              <a:ea typeface="+mn-ea"/>
              <a:cs typeface="+mn-cs"/>
            </a:endParaRPr>
          </a:p>
          <a:p>
            <a:pPr marL="171450" lvl="0" indent="-171450">
              <a:buFont typeface="Arial" panose="020B0604020202020204" pitchFamily="34" charset="0"/>
              <a:buChar char="•"/>
            </a:pPr>
            <a:r>
              <a:rPr lang="en-US" sz="1200" kern="1200" dirty="0">
                <a:solidFill>
                  <a:schemeClr val="tx1"/>
                </a:solidFill>
                <a:effectLst/>
                <a:ea typeface="+mn-ea"/>
                <a:cs typeface="+mn-cs"/>
              </a:rPr>
              <a:t>What did you notice about Julie’s attitude at the start of the effort to build a network? Did it change? What helped it change? How does she talk about it at the beginning and at the end?</a:t>
            </a:r>
            <a:endParaRPr lang="en-US" sz="1100" kern="1200" dirty="0">
              <a:solidFill>
                <a:schemeClr val="tx1"/>
              </a:solidFill>
              <a:effectLst/>
              <a:ea typeface="+mn-ea"/>
              <a:cs typeface="+mn-cs"/>
            </a:endParaRPr>
          </a:p>
          <a:p>
            <a:pPr marL="171450" lvl="0" indent="-171450">
              <a:buFont typeface="Arial" panose="020B0604020202020204" pitchFamily="34" charset="0"/>
              <a:buChar char="•"/>
            </a:pPr>
            <a:r>
              <a:rPr lang="en-US" sz="1200" kern="1200" dirty="0">
                <a:solidFill>
                  <a:schemeClr val="tx1"/>
                </a:solidFill>
                <a:effectLst/>
                <a:ea typeface="+mn-ea"/>
                <a:cs typeface="+mn-cs"/>
              </a:rPr>
              <a:t>Teaching Point: Clients may start with one opinion about a network and shift over time.</a:t>
            </a:r>
            <a:endParaRPr lang="en-US" sz="1100" kern="1200" dirty="0">
              <a:solidFill>
                <a:schemeClr val="tx1"/>
              </a:solidFill>
              <a:effectLst/>
              <a:ea typeface="+mn-ea"/>
              <a:cs typeface="+mn-cs"/>
            </a:endParaRPr>
          </a:p>
          <a:p>
            <a:pPr marL="171450" lvl="0" indent="-171450">
              <a:buFont typeface="Arial" panose="020B0604020202020204" pitchFamily="34" charset="0"/>
              <a:buChar char="•"/>
            </a:pPr>
            <a:r>
              <a:rPr lang="en-US" sz="1200" kern="1200" dirty="0">
                <a:solidFill>
                  <a:schemeClr val="tx1"/>
                </a:solidFill>
                <a:effectLst/>
                <a:ea typeface="+mn-ea"/>
                <a:cs typeface="+mn-cs"/>
              </a:rPr>
              <a:t>“I had to make myself do things at first; I wasn’t very good at it. There was no beer there; what are we going to do?” What did you think of this line?</a:t>
            </a:r>
          </a:p>
          <a:p>
            <a:pPr marL="171450" lvl="0" indent="-171450">
              <a:buFont typeface="Arial" panose="020B0604020202020204" pitchFamily="34" charset="0"/>
              <a:buChar char="•"/>
            </a:pPr>
            <a:r>
              <a:rPr lang="en-US" sz="1200" kern="1200" dirty="0">
                <a:solidFill>
                  <a:schemeClr val="tx1"/>
                </a:solidFill>
                <a:effectLst/>
                <a:ea typeface="+mn-ea"/>
                <a:cs typeface="+mn-cs"/>
              </a:rPr>
              <a:t>Teaching Point: Clients who have used alcohol for many years may have very diminished sober-social skills. By asking them to build a network, we are asking them to do something that can be quite hard, but also very helpful.</a:t>
            </a:r>
            <a:endParaRPr lang="en-US" sz="1100" kern="1200" dirty="0">
              <a:solidFill>
                <a:schemeClr val="tx1"/>
              </a:solidFill>
              <a:effectLst/>
              <a:ea typeface="+mn-ea"/>
              <a:cs typeface="+mn-cs"/>
            </a:endParaRPr>
          </a:p>
          <a:p>
            <a:pPr marL="171450" lvl="0" indent="-171450">
              <a:buFont typeface="Arial" panose="020B0604020202020204" pitchFamily="34" charset="0"/>
              <a:buChar char="•"/>
            </a:pPr>
            <a:r>
              <a:rPr lang="en-US" sz="1200" kern="1200" dirty="0">
                <a:solidFill>
                  <a:schemeClr val="tx1"/>
                </a:solidFill>
                <a:effectLst/>
                <a:ea typeface="+mn-ea"/>
                <a:cs typeface="+mn-cs"/>
              </a:rPr>
              <a:t>“They would make sure that I talked to somebody. ‘If you don’t hear from Julie, you need to call her.’” And then later: “I had people who would just narc me off. If you can get an insider, someone on the inside …</a:t>
            </a:r>
          </a:p>
          <a:p>
            <a:pPr marL="171450" lvl="0" indent="-171450">
              <a:buFont typeface="Arial" panose="020B0604020202020204" pitchFamily="34" charset="0"/>
              <a:buChar char="•"/>
            </a:pPr>
            <a:r>
              <a:rPr lang="en-US" sz="1200" kern="1200" dirty="0">
                <a:solidFill>
                  <a:schemeClr val="tx1"/>
                </a:solidFill>
                <a:effectLst/>
                <a:ea typeface="+mn-ea"/>
                <a:cs typeface="+mn-cs"/>
              </a:rPr>
              <a:t>Teaching Point: You can see the beginnings of the safety plan they had in place. There was more than just “if you don’t see her, call her,” but you can see the network was not just about support—it was about safety as well.</a:t>
            </a:r>
            <a:endParaRPr lang="en-US" sz="1100" kern="1200" dirty="0">
              <a:solidFill>
                <a:schemeClr val="tx1"/>
              </a:solidFill>
              <a:effectLst/>
              <a:ea typeface="+mn-ea"/>
              <a:cs typeface="+mn-cs"/>
            </a:endParaRPr>
          </a:p>
          <a:p>
            <a:pPr marL="171450" lvl="0" indent="-171450">
              <a:buFont typeface="Arial" panose="020B0604020202020204" pitchFamily="34" charset="0"/>
              <a:buChar char="•"/>
            </a:pPr>
            <a:r>
              <a:rPr lang="en-US" sz="1200" kern="1200" dirty="0">
                <a:solidFill>
                  <a:schemeClr val="tx1"/>
                </a:solidFill>
                <a:effectLst/>
                <a:ea typeface="+mn-ea"/>
                <a:cs typeface="+mn-cs"/>
              </a:rPr>
              <a:t>Dan from Carver: “What was it like for you to ask these people to be in your network?” Julie: “I hated every minute of it. I didn’t want to do it. My thought at first, ‘I’m not going to stay here … I’m just playing to get along.’</a:t>
            </a:r>
          </a:p>
          <a:p>
            <a:pPr marL="171450" lvl="0" indent="-171450">
              <a:buFont typeface="Arial" panose="020B0604020202020204" pitchFamily="34" charset="0"/>
              <a:buChar char="•"/>
            </a:pPr>
            <a:r>
              <a:rPr lang="en-US" sz="1200" kern="1200" dirty="0">
                <a:solidFill>
                  <a:schemeClr val="tx1"/>
                </a:solidFill>
                <a:effectLst/>
                <a:ea typeface="+mn-ea"/>
                <a:cs typeface="+mn-cs"/>
              </a:rPr>
              <a:t>Teaching Point: She was not really embracing a change at the beginning, and, in fact, she was actually out to scam them in some ways (“I’m just playing to get along”). That did not stop her from making a change. Sometimes people start in a “pre-contemplative” place, where they have no insight into a needed change. That does not mean he/she will not take action, gain some insight eventually, or decide he/she wants to make a bigger change in the future. (We will come back to this point about insight in the next module.)</a:t>
            </a:r>
            <a:endParaRPr lang="en-US" sz="1100" kern="1200" dirty="0">
              <a:solidFill>
                <a:schemeClr val="tx1"/>
              </a:solidFill>
              <a:effectLst/>
              <a:ea typeface="+mn-ea"/>
              <a:cs typeface="+mn-cs"/>
            </a:endParaRPr>
          </a:p>
          <a:p>
            <a:pPr marL="171450" lvl="0" indent="-171450">
              <a:buFont typeface="Arial" panose="020B0604020202020204" pitchFamily="34" charset="0"/>
              <a:buChar char="•"/>
            </a:pPr>
            <a:r>
              <a:rPr lang="en-US" sz="1200" kern="1200" dirty="0">
                <a:solidFill>
                  <a:schemeClr val="tx1"/>
                </a:solidFill>
                <a:effectLst/>
                <a:ea typeface="+mn-ea"/>
                <a:cs typeface="+mn-cs"/>
              </a:rPr>
              <a:t>Dan from Carver: “It didn’t seem like Karl always </a:t>
            </a:r>
            <a:r>
              <a:rPr lang="en-US" sz="1200" kern="1200" dirty="0" err="1">
                <a:solidFill>
                  <a:schemeClr val="tx1"/>
                </a:solidFill>
                <a:effectLst/>
                <a:ea typeface="+mn-ea"/>
                <a:cs typeface="+mn-cs"/>
              </a:rPr>
              <a:t>narked</a:t>
            </a:r>
            <a:r>
              <a:rPr lang="en-US" sz="1200" kern="1200" dirty="0">
                <a:solidFill>
                  <a:schemeClr val="tx1"/>
                </a:solidFill>
                <a:effectLst/>
                <a:ea typeface="+mn-ea"/>
                <a:cs typeface="+mn-cs"/>
              </a:rPr>
              <a:t> you off.” Julie: “Most of the time he </a:t>
            </a:r>
            <a:r>
              <a:rPr lang="en-US" sz="1200" kern="1200" dirty="0" err="1">
                <a:solidFill>
                  <a:schemeClr val="tx1"/>
                </a:solidFill>
                <a:effectLst/>
                <a:ea typeface="+mn-ea"/>
                <a:cs typeface="+mn-cs"/>
              </a:rPr>
              <a:t>narked</a:t>
            </a:r>
            <a:r>
              <a:rPr lang="en-US" sz="1200" kern="1200" dirty="0">
                <a:solidFill>
                  <a:schemeClr val="tx1"/>
                </a:solidFill>
                <a:effectLst/>
                <a:ea typeface="+mn-ea"/>
                <a:cs typeface="+mn-cs"/>
              </a:rPr>
              <a:t> me off. He would sneak off and go call her. There maybe were times he didn’t, but he was just done. ‘You have to put the kids first. The babies have to come first.’</a:t>
            </a:r>
          </a:p>
          <a:p>
            <a:pPr marL="171450" lvl="0" indent="-171450">
              <a:buFont typeface="Arial" panose="020B0604020202020204" pitchFamily="34" charset="0"/>
              <a:buChar char="•"/>
            </a:pPr>
            <a:r>
              <a:rPr lang="en-US" sz="1200" kern="1200" dirty="0">
                <a:solidFill>
                  <a:schemeClr val="tx1"/>
                </a:solidFill>
                <a:effectLst/>
                <a:ea typeface="+mn-ea"/>
                <a:cs typeface="+mn-cs"/>
              </a:rPr>
              <a:t>Teaching Point: It is hard to know without hearing from Karl, but Karl saying “You have to put the kids first” likely demonstrates that he was beginning to understand the importance of child safety, which is what we hope for in our work with families—that they begin to understand safety has to come first.</a:t>
            </a:r>
            <a:endParaRPr lang="en-US" sz="1100" kern="1200" dirty="0">
              <a:solidFill>
                <a:schemeClr val="tx1"/>
              </a:solidFill>
              <a:effectLst/>
              <a:ea typeface="+mn-ea"/>
              <a:cs typeface="+mn-cs"/>
            </a:endParaRPr>
          </a:p>
          <a:p>
            <a:pPr marL="171450" lvl="0" indent="-171450">
              <a:buFont typeface="Arial" panose="020B0604020202020204" pitchFamily="34" charset="0"/>
              <a:buChar char="•"/>
            </a:pPr>
            <a:r>
              <a:rPr lang="en-US" sz="1200" kern="1200" dirty="0">
                <a:solidFill>
                  <a:schemeClr val="tx1"/>
                </a:solidFill>
                <a:effectLst/>
                <a:ea typeface="+mn-ea"/>
                <a:cs typeface="+mn-cs"/>
              </a:rPr>
              <a:t>Ask for other comments/questions as well.</a:t>
            </a:r>
            <a:endParaRPr lang="en-US" sz="1100" kern="1200" dirty="0">
              <a:solidFill>
                <a:schemeClr val="tx1"/>
              </a:solidFill>
              <a:effectLst/>
              <a:ea typeface="+mn-ea"/>
              <a:cs typeface="+mn-cs"/>
            </a:endParaRPr>
          </a:p>
          <a:p>
            <a:r>
              <a:rPr lang="en-US" sz="1200" kern="1200" dirty="0">
                <a:solidFill>
                  <a:schemeClr val="tx1"/>
                </a:solidFill>
                <a:effectLst/>
                <a:ea typeface="+mn-ea"/>
                <a:cs typeface="+mn-cs"/>
              </a:rPr>
              <a:t> </a:t>
            </a:r>
            <a:endParaRPr lang="en-US" sz="1100" kern="1200" dirty="0">
              <a:solidFill>
                <a:schemeClr val="tx1"/>
              </a:solidFill>
              <a:effectLst/>
              <a:ea typeface="+mn-ea"/>
              <a:cs typeface="+mn-cs"/>
            </a:endParaRPr>
          </a:p>
          <a:p>
            <a:r>
              <a:rPr lang="en-US" sz="1200" b="1" i="1" kern="1200" dirty="0">
                <a:solidFill>
                  <a:schemeClr val="tx1"/>
                </a:solidFill>
                <a:effectLst/>
                <a:ea typeface="+mn-ea"/>
                <a:cs typeface="+mn-cs"/>
              </a:rPr>
              <a:t>OTHER AREAS TO CONSIDER</a:t>
            </a:r>
            <a:endParaRPr lang="en-US" sz="1100" kern="1200" dirty="0">
              <a:solidFill>
                <a:schemeClr val="tx1"/>
              </a:solidFill>
              <a:effectLst/>
              <a:ea typeface="+mn-ea"/>
              <a:cs typeface="+mn-cs"/>
            </a:endParaRPr>
          </a:p>
          <a:p>
            <a:r>
              <a:rPr lang="en-US" sz="1200" kern="1200" dirty="0">
                <a:solidFill>
                  <a:schemeClr val="tx1"/>
                </a:solidFill>
                <a:effectLst/>
                <a:ea typeface="+mn-ea"/>
                <a:cs typeface="+mn-cs"/>
              </a:rPr>
              <a:t>Trainers can ask the group what they know about asking someone who has been drinking for years to be sober and using that as a case plan goal. Does that make sense? When would it be the right thing to do? Is sobriety the same thing as safety?</a:t>
            </a:r>
            <a:endParaRPr lang="en-US" sz="1100" kern="1200" dirty="0">
              <a:solidFill>
                <a:schemeClr val="tx1"/>
              </a:solidFill>
              <a:effectLst/>
              <a:ea typeface="+mn-ea"/>
              <a:cs typeface="+mn-cs"/>
            </a:endParaRPr>
          </a:p>
          <a:p>
            <a:r>
              <a:rPr lang="en-US" sz="1200" kern="1200" dirty="0">
                <a:solidFill>
                  <a:schemeClr val="tx1"/>
                </a:solidFill>
                <a:effectLst/>
                <a:ea typeface="+mn-ea"/>
                <a:cs typeface="+mn-cs"/>
              </a:rPr>
              <a:t> </a:t>
            </a:r>
            <a:endParaRPr lang="en-US" sz="1100" kern="1200" dirty="0">
              <a:solidFill>
                <a:schemeClr val="tx1"/>
              </a:solidFill>
              <a:effectLst/>
              <a:ea typeface="+mn-ea"/>
              <a:cs typeface="+mn-cs"/>
            </a:endParaRPr>
          </a:p>
          <a:p>
            <a:r>
              <a:rPr lang="en-US" sz="1200" kern="1200" dirty="0">
                <a:solidFill>
                  <a:schemeClr val="tx1"/>
                </a:solidFill>
                <a:effectLst/>
                <a:ea typeface="+mn-ea"/>
                <a:cs typeface="+mn-cs"/>
              </a:rPr>
              <a:t>Some workshop participants make the point that this occurred in a rural county, and the situation would be different elsewhere. While all jurisdictions and areas are different, it is likely the county’s rural nature was not the biggest reason for the case’s success—it was the worker’s insistence that a network be formed and Julie’s courage to try new things.</a:t>
            </a:r>
            <a:endParaRPr lang="en-US" sz="1100" kern="1200" dirty="0">
              <a:solidFill>
                <a:schemeClr val="tx1"/>
              </a:solidFill>
              <a:effectLst/>
              <a:ea typeface="+mn-ea"/>
              <a:cs typeface="+mn-cs"/>
            </a:endParaRPr>
          </a:p>
          <a:p>
            <a:pPr eaLnBrk="1" hangingPunct="1"/>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4332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panose="020F0502020204030204" pitchFamily="34" charset="0"/>
                <a:ea typeface="+mn-ea"/>
                <a:cs typeface="+mn-cs"/>
              </a:rPr>
              <a:t>Briefly review the genogram as a tool to document safety networks</a:t>
            </a:r>
          </a:p>
          <a:p>
            <a:pPr lvl="0"/>
            <a:r>
              <a:rPr lang="en-US" sz="1200" kern="1200" dirty="0">
                <a:solidFill>
                  <a:schemeClr val="tx1"/>
                </a:solidFill>
                <a:effectLst/>
                <a:latin typeface="Calibri" panose="020F0502020204030204" pitchFamily="34" charset="0"/>
                <a:ea typeface="+mn-ea"/>
                <a:cs typeface="+mn-cs"/>
              </a:rPr>
              <a:t>Used in: RED teams, Child &amp; Family Team meetings, etc.  </a:t>
            </a:r>
          </a:p>
          <a:p>
            <a:pPr lvl="0"/>
            <a:r>
              <a:rPr lang="en-US" sz="1200" kern="1200" dirty="0">
                <a:solidFill>
                  <a:schemeClr val="tx1"/>
                </a:solidFill>
                <a:effectLst/>
                <a:latin typeface="Calibri" panose="020F0502020204030204" pitchFamily="34" charset="0"/>
                <a:ea typeface="+mn-ea"/>
                <a:cs typeface="+mn-cs"/>
              </a:rPr>
              <a:t>An example of the genogram is in your participant guide on the class website</a:t>
            </a:r>
          </a:p>
        </p:txBody>
      </p:sp>
      <p:sp>
        <p:nvSpPr>
          <p:cNvPr id="4" name="Slide Number Placeholder 3"/>
          <p:cNvSpPr>
            <a:spLocks noGrp="1"/>
          </p:cNvSpPr>
          <p:nvPr>
            <p:ph type="sldNum" sz="quarter" idx="5"/>
          </p:nvPr>
        </p:nvSpPr>
        <p:spPr/>
        <p:txBody>
          <a:bodyPr/>
          <a:lstStyle/>
          <a:p>
            <a:fld id="{CF5326AC-9001-496F-9D00-2609682245F8}" type="slidenum">
              <a:rPr lang="en-US" smtClean="0"/>
              <a:pPr/>
              <a:t>72</a:t>
            </a:fld>
            <a:endParaRPr lang="en-US" dirty="0"/>
          </a:p>
        </p:txBody>
      </p:sp>
    </p:spTree>
    <p:extLst>
      <p:ext uri="{BB962C8B-B14F-4D97-AF65-F5344CB8AC3E}">
        <p14:creationId xmlns:p14="http://schemas.microsoft.com/office/powerpoint/2010/main" val="15219705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panose="020F0502020204030204" pitchFamily="34" charset="0"/>
                <a:ea typeface="+mn-ea"/>
                <a:cs typeface="+mn-cs"/>
              </a:rPr>
              <a:t>Briefly review the eco-map tool</a:t>
            </a:r>
          </a:p>
          <a:p>
            <a:pPr lvl="0"/>
            <a:r>
              <a:rPr lang="en-US" sz="1200" kern="1200" dirty="0">
                <a:solidFill>
                  <a:schemeClr val="tx1"/>
                </a:solidFill>
                <a:effectLst/>
                <a:latin typeface="Calibri" panose="020F0502020204030204" pitchFamily="34" charset="0"/>
                <a:ea typeface="+mn-ea"/>
                <a:cs typeface="+mn-cs"/>
              </a:rPr>
              <a:t>Can be used in Child &amp; Family Team meetings and case consultations/mappings to determine additional supports for the family</a:t>
            </a:r>
          </a:p>
          <a:p>
            <a:r>
              <a:rPr lang="en-US" sz="1200" kern="1200" dirty="0">
                <a:solidFill>
                  <a:schemeClr val="tx1"/>
                </a:solidFill>
                <a:effectLst/>
                <a:latin typeface="Calibri" panose="020F0502020204030204" pitchFamily="34" charset="0"/>
                <a:ea typeface="+mn-ea"/>
                <a:cs typeface="+mn-cs"/>
              </a:rPr>
              <a:t>An example of the ecomap tool is in your participant guide on the class website</a:t>
            </a:r>
          </a:p>
          <a:p>
            <a:endParaRPr lang="en-US" sz="1200" kern="1200" dirty="0">
              <a:solidFill>
                <a:schemeClr val="tx1"/>
              </a:solidFill>
              <a:effectLst/>
              <a:latin typeface="Calibri" panose="020F0502020204030204" pitchFamily="34" charset="0"/>
              <a:ea typeface="+mn-ea"/>
              <a:cs typeface="+mn-cs"/>
            </a:endParaRPr>
          </a:p>
          <a:p>
            <a:r>
              <a:rPr lang="en-US" sz="1300" dirty="0"/>
              <a:t>Creating an ecomap is a graphic and useful way of assessing families in which the families themselves can participate. This method of diagramming depicts the family in their dynamic ecological system. Other important systems that influence the family are included in the ecomap. The ecomap also provides a picture of the important nurturing or conflict-laden connections between the family and the world; demonstrates the flow of resources, or lacks and deprivations; and highlights the nature of the interfaces and points of conflicts to be mediated, bridges to be built, and resources to be explored.</a:t>
            </a:r>
          </a:p>
          <a:p>
            <a:pPr defTabSz="966612">
              <a:defRPr/>
            </a:pPr>
            <a:endParaRPr lang="en-US" sz="1300" b="1" dirty="0"/>
          </a:p>
          <a:p>
            <a:pPr defTabSz="966612">
              <a:defRPr/>
            </a:pPr>
            <a:r>
              <a:rPr lang="en-US" sz="1300" b="1" dirty="0"/>
              <a:t>“Who do you care about?” and “Who cares about you?”</a:t>
            </a:r>
          </a:p>
          <a:p>
            <a:r>
              <a:rPr lang="en-US" sz="1300" b="1" dirty="0"/>
              <a:t> </a:t>
            </a:r>
            <a:r>
              <a:rPr lang="en-US" sz="1300" dirty="0"/>
              <a:t>Extended family/friends who have cared for you or about you in the past</a:t>
            </a:r>
          </a:p>
          <a:p>
            <a:endParaRPr lang="en-US" sz="1300" dirty="0"/>
          </a:p>
          <a:p>
            <a:pPr defTabSz="966612">
              <a:defRPr/>
            </a:pPr>
            <a:endParaRPr lang="en-US" sz="1300" dirty="0"/>
          </a:p>
          <a:p>
            <a:endParaRPr lang="en-US" dirty="0"/>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73</a:t>
            </a:fld>
            <a:endParaRPr lang="en-US"/>
          </a:p>
        </p:txBody>
      </p:sp>
    </p:spTree>
    <p:extLst>
      <p:ext uri="{BB962C8B-B14F-4D97-AF65-F5344CB8AC3E}">
        <p14:creationId xmlns:p14="http://schemas.microsoft.com/office/powerpoint/2010/main" val="40135857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a:extLst>
              <a:ext uri="{FF2B5EF4-FFF2-40B4-BE49-F238E27FC236}">
                <a16:creationId xmlns:a16="http://schemas.microsoft.com/office/drawing/2014/main" id="{BD07D7F8-4AD1-CB43-88C9-E58C9B1A60C0}"/>
              </a:ext>
            </a:extLst>
          </p:cNvPr>
          <p:cNvSpPr>
            <a:spLocks noGrp="1" noRot="1" noChangeAspect="1" noChangeArrowheads="1" noTextEdit="1"/>
          </p:cNvSpPr>
          <p:nvPr>
            <p:ph type="sldImg"/>
          </p:nvPr>
        </p:nvSpPr>
        <p:spPr>
          <a:ln/>
        </p:spPr>
      </p:sp>
      <p:sp>
        <p:nvSpPr>
          <p:cNvPr id="205826" name="Notes Placeholder 2">
            <a:extLst>
              <a:ext uri="{FF2B5EF4-FFF2-40B4-BE49-F238E27FC236}">
                <a16:creationId xmlns:a16="http://schemas.microsoft.com/office/drawing/2014/main" id="{DDF79257-1C36-004E-BE1D-FC175E05E9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Calibri" panose="020F0502020204030204" pitchFamily="34" charset="0"/>
                <a:ea typeface="+mn-ea"/>
                <a:cs typeface="+mn-cs"/>
              </a:rPr>
              <a:t>We are going to introduce a tool that, like genograms and ecomaps, is a way to help workers and families begin to identify members of networks.</a:t>
            </a:r>
          </a:p>
          <a:p>
            <a:pPr lvl="0"/>
            <a:r>
              <a:rPr lang="en-US" sz="1200" kern="1200" dirty="0">
                <a:solidFill>
                  <a:schemeClr val="tx1"/>
                </a:solidFill>
                <a:effectLst/>
                <a:latin typeface="Calibri" panose="020F0502020204030204" pitchFamily="34" charset="0"/>
                <a:ea typeface="+mn-ea"/>
                <a:cs typeface="+mn-cs"/>
              </a:rPr>
              <a:t>The safety circles tool was developed by Susie Essex in England for holding a conversation with a family specifically about building networks.</a:t>
            </a:r>
          </a:p>
          <a:p>
            <a:pPr lvl="0"/>
            <a:r>
              <a:rPr lang="en-US" sz="1200" kern="1200" dirty="0">
                <a:solidFill>
                  <a:schemeClr val="tx1"/>
                </a:solidFill>
                <a:effectLst/>
                <a:latin typeface="Calibri" panose="020F0502020204030204" pitchFamily="34" charset="0"/>
                <a:ea typeface="+mn-ea"/>
                <a:cs typeface="+mn-cs"/>
              </a:rPr>
              <a:t>This is a dynamic process and is supported by inquiry and questions. </a:t>
            </a:r>
          </a:p>
          <a:p>
            <a:pPr lvl="0"/>
            <a:endParaRPr lang="en-US" sz="1200" kern="1200" dirty="0">
              <a:solidFill>
                <a:schemeClr val="tx1"/>
              </a:solidFill>
              <a:effectLst/>
              <a:latin typeface="Calibri" panose="020F0502020204030204" pitchFamily="34" charset="0"/>
              <a:ea typeface="+mn-ea"/>
              <a:cs typeface="+mn-cs"/>
            </a:endParaRPr>
          </a:p>
          <a:p>
            <a:pPr lvl="0"/>
            <a:r>
              <a:rPr lang="en-US" sz="1200" kern="1200" dirty="0">
                <a:solidFill>
                  <a:schemeClr val="tx1"/>
                </a:solidFill>
                <a:effectLst/>
                <a:latin typeface="Calibri" panose="020F0502020204030204" pitchFamily="34" charset="0"/>
                <a:ea typeface="+mn-ea"/>
                <a:cs typeface="+mn-cs"/>
              </a:rPr>
              <a:t>Who from the middle circle would you most want to move to the inner circle? Why?</a:t>
            </a:r>
          </a:p>
          <a:p>
            <a:pPr lvl="0"/>
            <a:r>
              <a:rPr lang="en-US" sz="1200" kern="1200" dirty="0">
                <a:solidFill>
                  <a:schemeClr val="tx1"/>
                </a:solidFill>
                <a:effectLst/>
                <a:latin typeface="Calibri" panose="020F0502020204030204" pitchFamily="34" charset="0"/>
                <a:ea typeface="+mn-ea"/>
                <a:cs typeface="+mn-cs"/>
              </a:rPr>
              <a:t>What would tell you someone in your life was ready to move to the inner circle?</a:t>
            </a:r>
          </a:p>
          <a:p>
            <a:r>
              <a:rPr lang="en-US" sz="1200" kern="1200" dirty="0">
                <a:solidFill>
                  <a:schemeClr val="tx1"/>
                </a:solidFill>
                <a:effectLst/>
                <a:latin typeface="Calibri" panose="020F0502020204030204" pitchFamily="34" charset="0"/>
                <a:ea typeface="+mn-ea"/>
                <a:cs typeface="+mn-cs"/>
              </a:rPr>
              <a:t>If I said you had to move someone to that inner circle for us to take the next step in this case, who would you pick?</a:t>
            </a:r>
            <a:endParaRPr lang="en-US" altLang="en-US" dirty="0"/>
          </a:p>
          <a:p>
            <a:pPr eaLnBrk="1" hangingPunct="1">
              <a:buClr>
                <a:schemeClr val="tx1"/>
              </a:buClr>
            </a:pPr>
            <a:endParaRPr lang="en-US" altLang="ja-JP" dirty="0">
              <a:latin typeface="Verdana" panose="020B0604030504040204" pitchFamily="34" charset="0"/>
            </a:endParaRPr>
          </a:p>
        </p:txBody>
      </p:sp>
      <p:sp>
        <p:nvSpPr>
          <p:cNvPr id="205827" name="Slide Number Placeholder 3">
            <a:extLst>
              <a:ext uri="{FF2B5EF4-FFF2-40B4-BE49-F238E27FC236}">
                <a16:creationId xmlns:a16="http://schemas.microsoft.com/office/drawing/2014/main" id="{A892033B-0E9E-594D-9857-21D3D7D06682}"/>
              </a:ext>
            </a:extLst>
          </p:cNvPr>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a:solidFill>
                  <a:srgbClr val="FFFFFF"/>
                </a:solidFill>
                <a:latin typeface="Times" pitchFamily="2" charset="0"/>
                <a:ea typeface="ヒラギノ明朝 ProN W3" panose="02020300000000000000" pitchFamily="18" charset="-128"/>
                <a:sym typeface="Times" pitchFamily="2" charset="0"/>
              </a:defRPr>
            </a:lvl1pPr>
            <a:lvl2pPr marL="742950" indent="-285750">
              <a:defRPr sz="2400">
                <a:solidFill>
                  <a:srgbClr val="FFFFFF"/>
                </a:solidFill>
                <a:latin typeface="Times" pitchFamily="2" charset="0"/>
                <a:ea typeface="ヒラギノ明朝 ProN W3" panose="02020300000000000000" pitchFamily="18" charset="-128"/>
                <a:sym typeface="Times" pitchFamily="2" charset="0"/>
              </a:defRPr>
            </a:lvl2pPr>
            <a:lvl3pPr marL="1143000" indent="-228600">
              <a:defRPr sz="2400">
                <a:solidFill>
                  <a:srgbClr val="FFFFFF"/>
                </a:solidFill>
                <a:latin typeface="Times" pitchFamily="2" charset="0"/>
                <a:ea typeface="ヒラギノ明朝 ProN W3" panose="02020300000000000000" pitchFamily="18" charset="-128"/>
                <a:sym typeface="Times" pitchFamily="2" charset="0"/>
              </a:defRPr>
            </a:lvl3pPr>
            <a:lvl4pPr marL="1600200" indent="-228600">
              <a:defRPr sz="2400">
                <a:solidFill>
                  <a:srgbClr val="FFFFFF"/>
                </a:solidFill>
                <a:latin typeface="Times" pitchFamily="2" charset="0"/>
                <a:ea typeface="ヒラギノ明朝 ProN W3" panose="02020300000000000000" pitchFamily="18" charset="-128"/>
                <a:sym typeface="Times" pitchFamily="2" charset="0"/>
              </a:defRPr>
            </a:lvl4pPr>
            <a:lvl5pPr marL="2057400" indent="-228600">
              <a:defRPr sz="2400">
                <a:solidFill>
                  <a:srgbClr val="FFFFFF"/>
                </a:solidFill>
                <a:latin typeface="Times" pitchFamily="2" charset="0"/>
                <a:ea typeface="ヒラギノ明朝 ProN W3" panose="02020300000000000000" pitchFamily="18" charset="-128"/>
                <a:sym typeface="Times" pitchFamily="2" charset="0"/>
              </a:defRPr>
            </a:lvl5pPr>
            <a:lvl6pPr marL="2514600" indent="-228600" eaLnBrk="0" fontAlgn="base" hangingPunct="0">
              <a:spcBef>
                <a:spcPct val="0"/>
              </a:spcBef>
              <a:spcAft>
                <a:spcPct val="0"/>
              </a:spcAft>
              <a:defRPr sz="2400">
                <a:solidFill>
                  <a:srgbClr val="FFFFFF"/>
                </a:solidFill>
                <a:latin typeface="Times" pitchFamily="2" charset="0"/>
                <a:ea typeface="ヒラギノ明朝 ProN W3" panose="02020300000000000000" pitchFamily="18" charset="-128"/>
                <a:sym typeface="Times" pitchFamily="2" charset="0"/>
              </a:defRPr>
            </a:lvl6pPr>
            <a:lvl7pPr marL="2971800" indent="-228600" eaLnBrk="0" fontAlgn="base" hangingPunct="0">
              <a:spcBef>
                <a:spcPct val="0"/>
              </a:spcBef>
              <a:spcAft>
                <a:spcPct val="0"/>
              </a:spcAft>
              <a:defRPr sz="2400">
                <a:solidFill>
                  <a:srgbClr val="FFFFFF"/>
                </a:solidFill>
                <a:latin typeface="Times" pitchFamily="2" charset="0"/>
                <a:ea typeface="ヒラギノ明朝 ProN W3" panose="02020300000000000000" pitchFamily="18" charset="-128"/>
                <a:sym typeface="Times" pitchFamily="2" charset="0"/>
              </a:defRPr>
            </a:lvl7pPr>
            <a:lvl8pPr marL="3429000" indent="-228600" eaLnBrk="0" fontAlgn="base" hangingPunct="0">
              <a:spcBef>
                <a:spcPct val="0"/>
              </a:spcBef>
              <a:spcAft>
                <a:spcPct val="0"/>
              </a:spcAft>
              <a:defRPr sz="2400">
                <a:solidFill>
                  <a:srgbClr val="FFFFFF"/>
                </a:solidFill>
                <a:latin typeface="Times" pitchFamily="2" charset="0"/>
                <a:ea typeface="ヒラギノ明朝 ProN W3" panose="02020300000000000000" pitchFamily="18" charset="-128"/>
                <a:sym typeface="Times" pitchFamily="2" charset="0"/>
              </a:defRPr>
            </a:lvl8pPr>
            <a:lvl9pPr marL="3886200" indent="-228600" eaLnBrk="0" fontAlgn="base" hangingPunct="0">
              <a:spcBef>
                <a:spcPct val="0"/>
              </a:spcBef>
              <a:spcAft>
                <a:spcPct val="0"/>
              </a:spcAft>
              <a:defRPr sz="2400">
                <a:solidFill>
                  <a:srgbClr val="FFFFFF"/>
                </a:solidFill>
                <a:latin typeface="Times" pitchFamily="2" charset="0"/>
                <a:ea typeface="ヒラギノ明朝 ProN W3" panose="02020300000000000000" pitchFamily="18" charset="-128"/>
                <a:sym typeface="Times" pitchFamily="2"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C060A8-76B7-2641-9055-DCC3C1F1ABA9}" type="slidenum">
              <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sym typeface="Time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sym typeface="Times" pitchFamily="2" charset="0"/>
            </a:endParaRPr>
          </a:p>
        </p:txBody>
      </p:sp>
    </p:spTree>
    <p:extLst>
      <p:ext uri="{BB962C8B-B14F-4D97-AF65-F5344CB8AC3E}">
        <p14:creationId xmlns:p14="http://schemas.microsoft.com/office/powerpoint/2010/main" val="29347161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Calibri" panose="020F0502020204030204" pitchFamily="34" charset="0"/>
                <a:ea typeface="+mn-ea"/>
                <a:cs typeface="+mn-cs"/>
              </a:rPr>
              <a:t>Read key ideas on slide related to using the safety circles. </a:t>
            </a:r>
          </a:p>
          <a:p>
            <a:pPr marL="171450" lvl="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mn-cs"/>
              </a:rPr>
              <a:t>Initial question: </a:t>
            </a:r>
            <a:r>
              <a:rPr lang="en-US" sz="1200" kern="1200" dirty="0">
                <a:solidFill>
                  <a:schemeClr val="tx1"/>
                </a:solidFill>
                <a:effectLst/>
                <a:latin typeface="Calibri" panose="020F0502020204030204" pitchFamily="34" charset="0"/>
                <a:ea typeface="+mn-ea"/>
                <a:cs typeface="+mn-cs"/>
              </a:rPr>
              <a:t>“Who in your life and your child’s life </a:t>
            </a:r>
            <a:r>
              <a:rPr lang="en-US" sz="1200" i="1" kern="1200" dirty="0">
                <a:solidFill>
                  <a:schemeClr val="tx1"/>
                </a:solidFill>
                <a:effectLst/>
                <a:latin typeface="Calibri" panose="020F0502020204030204" pitchFamily="34" charset="0"/>
                <a:ea typeface="+mn-ea"/>
                <a:cs typeface="+mn-cs"/>
              </a:rPr>
              <a:t>already knows </a:t>
            </a:r>
            <a:r>
              <a:rPr lang="en-US" sz="1200" kern="1200" dirty="0">
                <a:solidFill>
                  <a:schemeClr val="tx1"/>
                </a:solidFill>
                <a:effectLst/>
                <a:latin typeface="Calibri" panose="020F0502020204030204" pitchFamily="34" charset="0"/>
                <a:ea typeface="+mn-ea"/>
                <a:cs typeface="+mn-cs"/>
              </a:rPr>
              <a:t>what happened?”</a:t>
            </a:r>
          </a:p>
          <a:p>
            <a:pPr marL="171450" lvl="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mn-cs"/>
              </a:rPr>
              <a:t>Compliments: </a:t>
            </a:r>
            <a:r>
              <a:rPr lang="en-US" sz="1200" kern="1200" dirty="0">
                <a:solidFill>
                  <a:schemeClr val="tx1"/>
                </a:solidFill>
                <a:effectLst/>
                <a:latin typeface="Calibri" panose="020F0502020204030204" pitchFamily="34" charset="0"/>
                <a:ea typeface="+mn-ea"/>
                <a:cs typeface="+mn-cs"/>
              </a:rPr>
              <a:t>“How did you manage/find the strength to be open with those people about that?”</a:t>
            </a:r>
          </a:p>
          <a:p>
            <a:pPr marL="171450" lvl="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mn-cs"/>
              </a:rPr>
              <a:t>Middle circle: </a:t>
            </a:r>
            <a:r>
              <a:rPr lang="en-US" sz="1200" kern="1200" dirty="0">
                <a:solidFill>
                  <a:schemeClr val="tx1"/>
                </a:solidFill>
                <a:effectLst/>
                <a:latin typeface="Calibri" panose="020F0502020204030204" pitchFamily="34" charset="0"/>
                <a:ea typeface="+mn-ea"/>
                <a:cs typeface="+mn-cs"/>
              </a:rPr>
              <a:t>“Who in your life and your child’s life knows a little bit about what happened -- maybe knows that something happened -- but does not know the details?”</a:t>
            </a:r>
          </a:p>
          <a:p>
            <a:pPr marL="171450" lvl="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mn-cs"/>
              </a:rPr>
              <a:t>Outer circle: “</a:t>
            </a:r>
            <a:r>
              <a:rPr lang="en-US" sz="1200" kern="1200" dirty="0">
                <a:solidFill>
                  <a:schemeClr val="tx1"/>
                </a:solidFill>
                <a:effectLst/>
                <a:latin typeface="Calibri" panose="020F0502020204030204" pitchFamily="34" charset="0"/>
                <a:ea typeface="+mn-ea"/>
                <a:cs typeface="+mn-cs"/>
              </a:rPr>
              <a:t>Who knows nothing about what happened?”</a:t>
            </a:r>
          </a:p>
          <a:p>
            <a:pPr lvl="0"/>
            <a:endParaRPr lang="en-US" sz="1200" kern="1200" dirty="0">
              <a:solidFill>
                <a:schemeClr val="tx1"/>
              </a:solidFill>
              <a:effectLst/>
              <a:latin typeface="Calibri" panose="020F0502020204030204" pitchFamily="34" charset="0"/>
              <a:ea typeface="+mn-ea"/>
              <a:cs typeface="+mn-cs"/>
            </a:endParaRPr>
          </a:p>
          <a:p>
            <a:pPr lvl="0"/>
            <a:r>
              <a:rPr lang="en-US" sz="1200" kern="1200" dirty="0">
                <a:solidFill>
                  <a:schemeClr val="tx1"/>
                </a:solidFill>
                <a:effectLst/>
                <a:latin typeface="Calibri" panose="020F0502020204030204" pitchFamily="34" charset="0"/>
                <a:ea typeface="+mn-ea"/>
                <a:cs typeface="+mn-cs"/>
              </a:rPr>
              <a:t>Alternative questions for Transition Age Youth (TAY) (shared with permission, developed by San Luis Obispo County):</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People who have had your back or have been there for you</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People who can be counted on for something</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People who seemed to care but actually did very little</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Outside the circle: people you should probably avoid</a:t>
            </a:r>
          </a:p>
          <a:p>
            <a:pPr eaLnBrk="1" hangingPunct="1"/>
            <a:endParaRPr lang="en-US" altLang="en-US" dirty="0"/>
          </a:p>
        </p:txBody>
      </p:sp>
      <p:sp>
        <p:nvSpPr>
          <p:cNvPr id="125956" name="Header Placeholder 3"/>
          <p:cNvSpPr>
            <a:spLocks noGrp="1"/>
          </p:cNvSpPr>
          <p:nvPr>
            <p:ph type="hdr" sz="quarter"/>
          </p:nvPr>
        </p:nvSpPr>
        <p:spPr/>
        <p:txBody>
          <a:bodyPr/>
          <a:lstStyle/>
          <a:p>
            <a:pPr>
              <a:defRPr/>
            </a:pPr>
            <a:r>
              <a:rPr lang="en-US" dirty="0"/>
              <a:t>SOP Intro Day 2</a:t>
            </a:r>
          </a:p>
        </p:txBody>
      </p:sp>
      <p:sp>
        <p:nvSpPr>
          <p:cNvPr id="122885"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4A57EF6F-14CD-42CB-A1FE-BD191A4EBD5C}" type="slidenum">
              <a:rPr lang="en-US" altLang="en-US" sz="1200" smtClean="0">
                <a:latin typeface="Calibri" panose="020F0502020204030204" pitchFamily="34" charset="0"/>
              </a:rPr>
              <a:pPr/>
              <a:t>75</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388958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This example is based on a real case from Massachusetts that the Safety Circles was used in.  Names have been changed and the case has been de-identiﬁed.</a:t>
            </a:r>
          </a:p>
          <a:p>
            <a:r>
              <a:rPr lang="en-US" sz="1200" kern="1200" dirty="0">
                <a:solidFill>
                  <a:schemeClr val="tx1"/>
                </a:solidFill>
                <a:effectLst/>
                <a:ea typeface="+mn-ea"/>
                <a:cs typeface="+mn-cs"/>
              </a:rPr>
              <a:t>This is what their safety circles looked like – with the child Paul at the center, and all the people circled who the parent, Kim, decided were safe.</a:t>
            </a:r>
          </a:p>
          <a:p>
            <a:r>
              <a:rPr lang="en-US" sz="1200" kern="1200" dirty="0">
                <a:solidFill>
                  <a:schemeClr val="tx1"/>
                </a:solidFill>
                <a:effectLst/>
                <a:ea typeface="+mn-ea"/>
                <a:cs typeface="+mn-cs"/>
              </a:rPr>
              <a:t>You can then see arrows that show who Kim is suggesting should move to the inner circle.</a:t>
            </a:r>
          </a:p>
          <a:p>
            <a:r>
              <a:rPr lang="en-US" sz="1200" kern="1200" dirty="0">
                <a:solidFill>
                  <a:schemeClr val="tx1"/>
                </a:solidFill>
                <a:effectLst/>
                <a:ea typeface="+mn-ea"/>
                <a:cs typeface="+mn-cs"/>
              </a:rPr>
              <a:t>One of the components of trauma-informed practice is to oﬀer people choices. Allowing families to circle who they feel best about being in the network is an example of trauma-informed practice.</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76</a:t>
            </a:fld>
            <a:endParaRPr lang="en-US"/>
          </a:p>
        </p:txBody>
      </p:sp>
    </p:spTree>
    <p:extLst>
      <p:ext uri="{BB962C8B-B14F-4D97-AF65-F5344CB8AC3E}">
        <p14:creationId xmlns:p14="http://schemas.microsoft.com/office/powerpoint/2010/main" val="40692294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ea typeface="+mn-ea"/>
                <a:cs typeface="+mn-cs"/>
              </a:rPr>
              <a:t>This is another example, this time from San Diego County where before a family team meeting there was </a:t>
            </a:r>
            <a:r>
              <a:rPr lang="en-US" sz="1200" b="1" kern="1200" dirty="0">
                <a:solidFill>
                  <a:schemeClr val="tx1"/>
                </a:solidFill>
                <a:effectLst/>
                <a:ea typeface="+mn-ea"/>
                <a:cs typeface="+mn-cs"/>
              </a:rPr>
              <a:t>both a genogram and a Safety Circles </a:t>
            </a:r>
            <a:r>
              <a:rPr lang="en-US" sz="1200" kern="1200" dirty="0">
                <a:solidFill>
                  <a:schemeClr val="tx1"/>
                </a:solidFill>
                <a:effectLst/>
                <a:ea typeface="+mn-ea"/>
                <a:cs typeface="+mn-cs"/>
              </a:rPr>
              <a:t>completed.</a:t>
            </a:r>
          </a:p>
          <a:p>
            <a:r>
              <a:rPr lang="en-US" sz="1200" kern="1200" dirty="0">
                <a:solidFill>
                  <a:schemeClr val="tx1"/>
                </a:solidFill>
                <a:effectLst/>
                <a:ea typeface="+mn-ea"/>
                <a:cs typeface="+mn-cs"/>
              </a:rPr>
              <a:t>The genogram helped the family identify family members to the department, but the family reported that the safety circles helped them remember and think about people they would not have considered for a family team meeting.</a:t>
            </a:r>
          </a:p>
          <a:p>
            <a:r>
              <a:rPr lang="en-US" sz="1200" b="1" kern="1200" dirty="0">
                <a:solidFill>
                  <a:schemeClr val="tx1"/>
                </a:solidFill>
                <a:effectLst/>
                <a:ea typeface="+mn-ea"/>
                <a:cs typeface="+mn-cs"/>
              </a:rPr>
              <a:t> </a:t>
            </a:r>
            <a:endParaRPr lang="en-US" sz="1200" kern="1200" dirty="0">
              <a:solidFill>
                <a:schemeClr val="tx1"/>
              </a:solidFill>
              <a:effectLst/>
              <a:ea typeface="+mn-ea"/>
              <a:cs typeface="+mn-cs"/>
            </a:endParaRPr>
          </a:p>
          <a:p>
            <a:endParaRPr lang="en-US" altLang="en-US" dirty="0"/>
          </a:p>
        </p:txBody>
      </p:sp>
      <p:sp>
        <p:nvSpPr>
          <p:cNvPr id="4" name="Header Placeholder 3"/>
          <p:cNvSpPr>
            <a:spLocks noGrp="1"/>
          </p:cNvSpPr>
          <p:nvPr>
            <p:ph type="hdr" sz="quarter"/>
          </p:nvPr>
        </p:nvSpPr>
        <p:spPr/>
        <p:txBody>
          <a:bodyPr/>
          <a:lstStyle/>
          <a:p>
            <a:pPr>
              <a:defRPr/>
            </a:pPr>
            <a:r>
              <a:rPr lang="en-US"/>
              <a:t>SOP Intro Day 2</a:t>
            </a:r>
          </a:p>
        </p:txBody>
      </p:sp>
      <p:sp>
        <p:nvSpPr>
          <p:cNvPr id="126981"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D8CCD8D-9278-498F-BB60-CC4941835F80}" type="slidenum">
              <a:rPr lang="en-US" altLang="en-US" sz="1200" smtClean="0">
                <a:latin typeface="Calibri" panose="020F0502020204030204" pitchFamily="34" charset="0"/>
              </a:rPr>
              <a:pPr/>
              <a:t>77</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9585469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381000" y="304800"/>
            <a:ext cx="6096000" cy="3429000"/>
          </a:xfrm>
          <a:ln/>
        </p:spPr>
      </p:sp>
      <p:sp>
        <p:nvSpPr>
          <p:cNvPr id="129027" name="Notes Placeholder 2"/>
          <p:cNvSpPr>
            <a:spLocks noGrp="1"/>
          </p:cNvSpPr>
          <p:nvPr>
            <p:ph type="body" idx="1"/>
          </p:nvPr>
        </p:nvSpPr>
        <p:spPr>
          <a:xfrm>
            <a:off x="228600" y="3733800"/>
            <a:ext cx="63246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ea typeface="+mn-ea"/>
                <a:cs typeface="+mn-cs"/>
              </a:rPr>
              <a:t>Culture is integral to the work of creating networks. Some families from some cultures may have an easier time asking for help – others may be more reluctant or embarrassed to let anyone from their own culture and background know that something is amiss. It’s important to stay open to both possibilities (be in that “culturally humble” place when talking to families. </a:t>
            </a:r>
          </a:p>
          <a:p>
            <a:r>
              <a:rPr lang="en-US" sz="1200" kern="1200" dirty="0">
                <a:solidFill>
                  <a:schemeClr val="tx1"/>
                </a:solidFill>
                <a:effectLst/>
                <a:ea typeface="+mn-ea"/>
                <a:cs typeface="+mn-cs"/>
              </a:rPr>
              <a:t>Having a network may be a “bottom line” – something we tell a family is critical to us feeling like their children are safe. Who is in that network is something we can have some flexibility on – we can ask families if they would want someone from their own cultural background to be in the network, someone different any why.</a:t>
            </a:r>
          </a:p>
          <a:p>
            <a:r>
              <a:rPr lang="en-US" sz="1200" kern="1200" dirty="0">
                <a:solidFill>
                  <a:schemeClr val="tx1"/>
                </a:solidFill>
                <a:effectLst/>
                <a:ea typeface="+mn-ea"/>
                <a:cs typeface="+mn-cs"/>
              </a:rPr>
              <a:t>NOTE: You may want to do some kind of short transition activity here. You can ask participants to get into pairs and think about one family they are working with now or in the recent past they thing could benefit from the safety circles conversation and why</a:t>
            </a:r>
            <a:endParaRPr lang="en-US" altLang="en-US" dirty="0">
              <a:latin typeface="Times New Roman" panose="02020603050405020304" pitchFamily="18" charset="0"/>
              <a:cs typeface="Times New Roman" panose="02020603050405020304" pitchFamily="18" charset="0"/>
            </a:endParaRPr>
          </a:p>
        </p:txBody>
      </p:sp>
      <p:sp>
        <p:nvSpPr>
          <p:cNvPr id="129028" name="Header Placeholder 1"/>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a:latin typeface="Tahoma" panose="020B0604030504040204" pitchFamily="34" charset="0"/>
                <a:cs typeface="Tahoma" panose="020B0604030504040204" pitchFamily="34" charset="0"/>
                <a:sym typeface="Lucida Grande"/>
              </a:rPr>
              <a:t>SOP Intro Day 2</a:t>
            </a:r>
          </a:p>
        </p:txBody>
      </p:sp>
    </p:spTree>
    <p:extLst>
      <p:ext uri="{BB962C8B-B14F-4D97-AF65-F5344CB8AC3E}">
        <p14:creationId xmlns:p14="http://schemas.microsoft.com/office/powerpoint/2010/main" val="18112519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Calibri" panose="020F0502020204030204" pitchFamily="34" charset="0"/>
                <a:ea typeface="+mn-ea"/>
                <a:cs typeface="+mn-cs"/>
              </a:rPr>
              <a:t>Take the same case you have been working on at your tables. </a:t>
            </a:r>
          </a:p>
          <a:p>
            <a:pPr lvl="0"/>
            <a:r>
              <a:rPr lang="en-US" sz="1200" kern="1200" dirty="0">
                <a:solidFill>
                  <a:schemeClr val="tx1"/>
                </a:solidFill>
                <a:effectLst/>
                <a:latin typeface="Calibri" panose="020F0502020204030204" pitchFamily="34" charset="0"/>
                <a:ea typeface="+mn-ea"/>
                <a:cs typeface="+mn-cs"/>
              </a:rPr>
              <a:t>Refer to handouts:  Circles of support quick guide; Solution focused questions quick guide </a:t>
            </a:r>
          </a:p>
          <a:p>
            <a:pPr lvl="0"/>
            <a:r>
              <a:rPr lang="en-US" sz="1200" kern="1200" dirty="0">
                <a:solidFill>
                  <a:schemeClr val="tx1"/>
                </a:solidFill>
                <a:effectLst/>
                <a:latin typeface="Calibri" panose="020F0502020204030204" pitchFamily="34" charset="0"/>
                <a:ea typeface="+mn-ea"/>
                <a:cs typeface="+mn-cs"/>
              </a:rPr>
              <a:t>Discuss at your tables (5 minutes):</a:t>
            </a:r>
          </a:p>
          <a:p>
            <a:pPr lvl="0"/>
            <a:r>
              <a:rPr lang="en-US" sz="1200" kern="1200" dirty="0">
                <a:solidFill>
                  <a:schemeClr val="tx1"/>
                </a:solidFill>
                <a:effectLst/>
                <a:latin typeface="Calibri" panose="020F0502020204030204" pitchFamily="34" charset="0"/>
                <a:ea typeface="+mn-ea"/>
                <a:cs typeface="+mn-cs"/>
              </a:rPr>
              <a:t>How would you start the conversation about safety circles with this family? </a:t>
            </a:r>
          </a:p>
          <a:p>
            <a:pPr lvl="0"/>
            <a:r>
              <a:rPr lang="en-US" sz="1200" kern="1200" dirty="0">
                <a:solidFill>
                  <a:schemeClr val="tx1"/>
                </a:solidFill>
                <a:effectLst/>
                <a:latin typeface="Calibri" panose="020F0502020204030204" pitchFamily="34" charset="0"/>
                <a:ea typeface="+mn-ea"/>
                <a:cs typeface="+mn-cs"/>
              </a:rPr>
              <a:t>What questions could you ask to help the family identify natural supports they are willing to bring to the center of the circle? </a:t>
            </a:r>
          </a:p>
          <a:p>
            <a:pPr lvl="0"/>
            <a:r>
              <a:rPr lang="en-US" sz="1200" kern="1200" dirty="0">
                <a:solidFill>
                  <a:schemeClr val="tx1"/>
                </a:solidFill>
                <a:effectLst/>
                <a:latin typeface="Calibri" panose="020F0502020204030204" pitchFamily="34" charset="0"/>
                <a:ea typeface="+mn-ea"/>
                <a:cs typeface="+mn-cs"/>
              </a:rPr>
              <a:t>Debrief with larger group:</a:t>
            </a:r>
          </a:p>
          <a:p>
            <a:pPr lvl="0"/>
            <a:r>
              <a:rPr lang="en-US" sz="1200" kern="1200" dirty="0">
                <a:solidFill>
                  <a:schemeClr val="tx1"/>
                </a:solidFill>
                <a:effectLst/>
                <a:latin typeface="Calibri" panose="020F0502020204030204" pitchFamily="34" charset="0"/>
                <a:ea typeface="+mn-ea"/>
                <a:cs typeface="+mn-cs"/>
              </a:rPr>
              <a:t>What questions did you come up with?</a:t>
            </a:r>
          </a:p>
          <a:p>
            <a:pPr lvl="0"/>
            <a:r>
              <a:rPr lang="en-US" sz="1200" kern="1200" dirty="0">
                <a:solidFill>
                  <a:schemeClr val="tx1"/>
                </a:solidFill>
                <a:effectLst/>
                <a:latin typeface="Calibri" panose="020F0502020204030204" pitchFamily="34" charset="0"/>
                <a:ea typeface="+mn-ea"/>
                <a:cs typeface="+mn-cs"/>
              </a:rPr>
              <a:t>How do you document safety networks in your county? </a:t>
            </a:r>
          </a:p>
          <a:p>
            <a:r>
              <a:rPr lang="en-US" sz="1200" kern="1200" dirty="0">
                <a:solidFill>
                  <a:schemeClr val="tx1"/>
                </a:solidFill>
                <a:effectLst/>
                <a:latin typeface="Calibri" panose="020F0502020204030204" pitchFamily="34" charset="0"/>
                <a:ea typeface="+mn-ea"/>
                <a:cs typeface="+mn-cs"/>
              </a:rPr>
              <a:t>How do you ensure that networks are ongoing throughout the life of the case? Safety circles are a living document and should be updated regularly!</a:t>
            </a:r>
          </a:p>
        </p:txBody>
      </p:sp>
      <p:sp>
        <p:nvSpPr>
          <p:cNvPr id="1310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AD278AF-C300-4600-ABFF-7531FD797C7B}" type="slidenum">
              <a:rPr lang="en-US" altLang="en-US" sz="1200" smtClean="0">
                <a:latin typeface="Calibri" panose="020F0502020204030204" pitchFamily="34" charset="0"/>
              </a:rPr>
              <a:pPr/>
              <a:t>79</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8171616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panose="020F0502020204030204" pitchFamily="34" charset="0"/>
                <a:ea typeface="+mn-ea"/>
                <a:cs typeface="+mn-cs"/>
              </a:rPr>
              <a:t>In addition to the safety network, these five protective factors are shown to be critical to enhancing safety and reducing likelihood of child abuse/neglect.</a:t>
            </a:r>
          </a:p>
          <a:p>
            <a:pPr lvl="0"/>
            <a:r>
              <a:rPr lang="en-US" sz="1200" kern="1200" dirty="0">
                <a:solidFill>
                  <a:schemeClr val="tx1"/>
                </a:solidFill>
                <a:effectLst/>
                <a:latin typeface="Calibri" panose="020F0502020204030204" pitchFamily="34" charset="0"/>
                <a:ea typeface="+mn-ea"/>
                <a:cs typeface="+mn-cs"/>
              </a:rPr>
              <a:t>Refer to handout: 5 protective factors</a:t>
            </a:r>
          </a:p>
          <a:p>
            <a:pPr lvl="0"/>
            <a:r>
              <a:rPr lang="en-US" sz="1200" kern="1200" dirty="0">
                <a:solidFill>
                  <a:schemeClr val="tx1"/>
                </a:solidFill>
                <a:effectLst/>
                <a:latin typeface="Calibri" panose="020F0502020204030204" pitchFamily="34" charset="0"/>
                <a:ea typeface="+mn-ea"/>
                <a:cs typeface="+mn-cs"/>
              </a:rPr>
              <a:t>Protective factors should be considered when workers are developing roles for the safety network. </a:t>
            </a:r>
          </a:p>
          <a:p>
            <a:pPr lvl="0"/>
            <a:endParaRPr lang="en-US" sz="1200" kern="1200" dirty="0">
              <a:solidFill>
                <a:schemeClr val="tx1"/>
              </a:solidFill>
              <a:effectLst/>
              <a:latin typeface="Calibri" panose="020F0502020204030204" pitchFamily="34" charset="0"/>
              <a:ea typeface="+mn-ea"/>
              <a:cs typeface="+mn-cs"/>
            </a:endParaRPr>
          </a:p>
          <a:p>
            <a:pPr lvl="0"/>
            <a:r>
              <a:rPr lang="en-US" sz="1200" kern="1200" dirty="0">
                <a:solidFill>
                  <a:schemeClr val="tx1"/>
                </a:solidFill>
                <a:effectLst/>
                <a:latin typeface="Calibri" panose="020F0502020204030204" pitchFamily="34" charset="0"/>
                <a:ea typeface="+mn-ea"/>
                <a:cs typeface="+mn-cs"/>
              </a:rPr>
              <a:t>Additionally, protective factors are an important part of case planning (covered on Day 2).</a:t>
            </a:r>
          </a:p>
          <a:p>
            <a:pPr lvl="0"/>
            <a:r>
              <a:rPr lang="en-US" sz="1200" kern="1200" dirty="0">
                <a:solidFill>
                  <a:schemeClr val="tx1"/>
                </a:solidFill>
                <a:effectLst/>
                <a:latin typeface="Calibri" panose="020F0502020204030204" pitchFamily="34" charset="0"/>
                <a:ea typeface="+mn-ea"/>
                <a:cs typeface="+mn-cs"/>
              </a:rPr>
              <a:t>For example:</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Does the parent need support to build resiliency? </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How can the network support help increase social connections for the child and family? </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How can the network help the parent increase their knowledge of parenting and child development?</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Can the network provide some concrete supports for the parent (help with transportation, diapers, clothing, housing, child care, etc.)?</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How can the network help build social and emotional competence of children? </a:t>
            </a:r>
          </a:p>
          <a:p>
            <a:pPr lvl="0"/>
            <a:endParaRPr lang="en-US" sz="1200" kern="1200" dirty="0">
              <a:solidFill>
                <a:schemeClr val="tx1"/>
              </a:solidFill>
              <a:effectLst/>
              <a:latin typeface="Calibri" panose="020F0502020204030204" pitchFamily="34" charset="0"/>
              <a:ea typeface="+mn-ea"/>
              <a:cs typeface="+mn-cs"/>
            </a:endParaRPr>
          </a:p>
          <a:p>
            <a:pPr lvl="0"/>
            <a:r>
              <a:rPr lang="en-US" sz="1200" kern="1200" dirty="0">
                <a:solidFill>
                  <a:schemeClr val="tx1"/>
                </a:solidFill>
                <a:effectLst/>
                <a:latin typeface="Calibri" panose="020F0502020204030204" pitchFamily="34" charset="0"/>
                <a:ea typeface="+mn-ea"/>
                <a:cs typeface="+mn-cs"/>
              </a:rPr>
              <a:t>Quick table talk: (Please refer to handout: 5 protective factors)</a:t>
            </a:r>
          </a:p>
          <a:p>
            <a:pPr marL="171450" lvl="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mn-cs"/>
              </a:rPr>
              <a:t>Briefly review the handout at your tables – do you currently do any of these actions in your work? Which ones are you willing to try? How do you see these actions applying to your work with the Child &amp; Family team? </a:t>
            </a:r>
          </a:p>
        </p:txBody>
      </p:sp>
      <p:sp>
        <p:nvSpPr>
          <p:cNvPr id="4" name="Slide Number Placeholder 3"/>
          <p:cNvSpPr>
            <a:spLocks noGrp="1"/>
          </p:cNvSpPr>
          <p:nvPr>
            <p:ph type="sldNum" sz="quarter" idx="10"/>
          </p:nvPr>
        </p:nvSpPr>
        <p:spPr/>
        <p:txBody>
          <a:bodyPr/>
          <a:lstStyle/>
          <a:p>
            <a:fld id="{CF5326AC-9001-496F-9D00-2609682245F8}" type="slidenum">
              <a:rPr lang="en-US" smtClean="0"/>
              <a:t>80</a:t>
            </a:fld>
            <a:endParaRPr lang="en-US"/>
          </a:p>
        </p:txBody>
      </p:sp>
    </p:spTree>
    <p:extLst>
      <p:ext uri="{BB962C8B-B14F-4D97-AF65-F5344CB8AC3E}">
        <p14:creationId xmlns:p14="http://schemas.microsoft.com/office/powerpoint/2010/main" val="144645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California Child Welfare Core Practice Model, which has now been integrated into the Integrated Core Practice Model, has been in development by the counties since 2012. The intent was to create one unifying framework for California child welfare practice that incorporated the key elements of many other initiatives, such as those listed here. All of these, California counties have tried many promising practices to improve outcomes for children and families</a:t>
            </a:r>
          </a:p>
          <a:p>
            <a:r>
              <a:rPr lang="en-US" altLang="en-US" dirty="0"/>
              <a:t>It was observed that many of the new practices had common elements</a:t>
            </a:r>
          </a:p>
          <a:p>
            <a:r>
              <a:rPr lang="en-US" altLang="en-US" dirty="0"/>
              <a:t>CAPP and Katie A./Pathways to Well-Being gave the state its first exposure to thinking about the benefit of implementing a comprehensive model</a:t>
            </a:r>
          </a:p>
          <a:p>
            <a:pPr marL="220348" lvl="1">
              <a:spcBef>
                <a:spcPts val="964"/>
              </a:spcBef>
            </a:pPr>
            <a:endParaRPr lang="en-US" altLang="en-US" dirty="0"/>
          </a:p>
          <a:p>
            <a:pPr eaLnBrk="1" hangingPunct="1">
              <a:spcBef>
                <a:spcPct val="0"/>
              </a:spcBef>
            </a:pPr>
            <a:r>
              <a:rPr lang="en-US" altLang="en-US" dirty="0"/>
              <a:t>Many practices including SOP, were built upon to create the CPM and subsequently the ICPM.</a:t>
            </a:r>
          </a:p>
          <a:p>
            <a:pPr eaLnBrk="1" hangingPunct="1">
              <a:spcBef>
                <a:spcPct val="0"/>
              </a:spcBef>
            </a:pPr>
            <a:endParaRPr lang="en-US" altLang="en-US" dirty="0"/>
          </a:p>
        </p:txBody>
      </p:sp>
      <p:sp>
        <p:nvSpPr>
          <p:cNvPr id="5734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16130" indent="-275434">
              <a:defRPr>
                <a:solidFill>
                  <a:schemeClr val="tx1"/>
                </a:solidFill>
                <a:latin typeface="Franklin Gothic Book" panose="020B0503020102020204" pitchFamily="34" charset="0"/>
              </a:defRPr>
            </a:lvl2pPr>
            <a:lvl3pPr marL="1101738" indent="-220348">
              <a:defRPr>
                <a:solidFill>
                  <a:schemeClr val="tx1"/>
                </a:solidFill>
                <a:latin typeface="Franklin Gothic Book" panose="020B0503020102020204" pitchFamily="34" charset="0"/>
              </a:defRPr>
            </a:lvl3pPr>
            <a:lvl4pPr marL="1542433" indent="-220348">
              <a:defRPr>
                <a:solidFill>
                  <a:schemeClr val="tx1"/>
                </a:solidFill>
                <a:latin typeface="Franklin Gothic Book" panose="020B0503020102020204" pitchFamily="34" charset="0"/>
              </a:defRPr>
            </a:lvl4pPr>
            <a:lvl5pPr marL="1983128" indent="-220348">
              <a:defRPr>
                <a:solidFill>
                  <a:schemeClr val="tx1"/>
                </a:solidFill>
                <a:latin typeface="Franklin Gothic Book" panose="020B0503020102020204" pitchFamily="34" charset="0"/>
              </a:defRPr>
            </a:lvl5pPr>
            <a:lvl6pPr marL="2423823" indent="-220348" eaLnBrk="0" fontAlgn="base" hangingPunct="0">
              <a:spcBef>
                <a:spcPct val="0"/>
              </a:spcBef>
              <a:spcAft>
                <a:spcPct val="0"/>
              </a:spcAft>
              <a:defRPr>
                <a:solidFill>
                  <a:schemeClr val="tx1"/>
                </a:solidFill>
                <a:latin typeface="Franklin Gothic Book" panose="020B0503020102020204" pitchFamily="34" charset="0"/>
              </a:defRPr>
            </a:lvl6pPr>
            <a:lvl7pPr marL="2864518" indent="-220348" eaLnBrk="0" fontAlgn="base" hangingPunct="0">
              <a:spcBef>
                <a:spcPct val="0"/>
              </a:spcBef>
              <a:spcAft>
                <a:spcPct val="0"/>
              </a:spcAft>
              <a:defRPr>
                <a:solidFill>
                  <a:schemeClr val="tx1"/>
                </a:solidFill>
                <a:latin typeface="Franklin Gothic Book" panose="020B0503020102020204" pitchFamily="34" charset="0"/>
              </a:defRPr>
            </a:lvl7pPr>
            <a:lvl8pPr marL="3305213" indent="-220348" eaLnBrk="0" fontAlgn="base" hangingPunct="0">
              <a:spcBef>
                <a:spcPct val="0"/>
              </a:spcBef>
              <a:spcAft>
                <a:spcPct val="0"/>
              </a:spcAft>
              <a:defRPr>
                <a:solidFill>
                  <a:schemeClr val="tx1"/>
                </a:solidFill>
                <a:latin typeface="Franklin Gothic Book" panose="020B0503020102020204" pitchFamily="34" charset="0"/>
              </a:defRPr>
            </a:lvl8pPr>
            <a:lvl9pPr marL="3745908" indent="-220348"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774D9752-25A1-410E-844E-762DC75CA312}" type="slidenum">
              <a:rPr lang="en-US" altLang="en-US" smtClean="0">
                <a:solidFill>
                  <a:srgbClr val="000000"/>
                </a:solidFill>
                <a:latin typeface="Calibri" panose="020F0502020204030204" pitchFamily="34" charset="0"/>
              </a:rPr>
              <a:pPr fontAlgn="base">
                <a:spcBef>
                  <a:spcPct val="0"/>
                </a:spcBef>
                <a:spcAft>
                  <a:spcPct val="0"/>
                </a:spcAft>
              </a:pPr>
              <a:t>8</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309551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Calibri" panose="020F0502020204030204" pitchFamily="34" charset="0"/>
                <a:ea typeface="+mn-ea"/>
                <a:cs typeface="+mn-cs"/>
              </a:rPr>
              <a:t>Next segment: Interviewing Children</a:t>
            </a:r>
            <a:endParaRPr lang="en-US" sz="1200" kern="1200" dirty="0">
              <a:solidFill>
                <a:schemeClr val="tx1"/>
              </a:solidFill>
              <a:effectLst/>
              <a:latin typeface="Calibri" panose="020F0502020204030204" pitchFamily="34" charset="0"/>
              <a:ea typeface="+mn-ea"/>
              <a:cs typeface="+mn-cs"/>
            </a:endParaRPr>
          </a:p>
          <a:p>
            <a:pPr lvl="0"/>
            <a:r>
              <a:rPr lang="en-US" sz="1200" kern="1200" dirty="0">
                <a:solidFill>
                  <a:schemeClr val="tx1"/>
                </a:solidFill>
                <a:effectLst/>
                <a:latin typeface="Calibri" panose="020F0502020204030204" pitchFamily="34" charset="0"/>
                <a:ea typeface="+mn-ea"/>
                <a:cs typeface="+mn-cs"/>
              </a:rPr>
              <a:t>The Quick Guides for both the Safety house and 3 houses are in your participant guide for this course.</a:t>
            </a:r>
          </a:p>
          <a:p>
            <a:endParaRPr lang="en-US" sz="1200" kern="1200" dirty="0">
              <a:solidFill>
                <a:schemeClr val="tx1"/>
              </a:solidFill>
              <a:effectLst/>
              <a:latin typeface="Calibri" panose="020F0502020204030204" pitchFamily="34" charset="0"/>
              <a:ea typeface="+mn-ea"/>
              <a:cs typeface="+mn-cs"/>
            </a:endParaRPr>
          </a:p>
          <a:p>
            <a:r>
              <a:rPr lang="en-US" sz="1200" kern="1200" dirty="0">
                <a:solidFill>
                  <a:schemeClr val="tx1"/>
                </a:solidFill>
                <a:effectLst/>
                <a:latin typeface="Calibri" panose="020F0502020204030204" pitchFamily="34" charset="0"/>
                <a:ea typeface="+mn-ea"/>
                <a:cs typeface="+mn-cs"/>
              </a:rPr>
              <a:t>We have spoken a lot already about the need to think through ‘impact on the child’. What’s the best way to get this information? One of the most important ways is to actually talk to the child and get their perspective. This section of the training talks about some practices that have been developed for doing that.</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81</a:t>
            </a:fld>
            <a:endParaRPr lang="en-US"/>
          </a:p>
        </p:txBody>
      </p:sp>
    </p:spTree>
    <p:extLst>
      <p:ext uri="{BB962C8B-B14F-4D97-AF65-F5344CB8AC3E}">
        <p14:creationId xmlns:p14="http://schemas.microsoft.com/office/powerpoint/2010/main" val="19846113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t>Voices of children/youth are brought forward in SOP because of the belief that they likely witness much of what goes on in their family and can contribute to a comprehensive understanding of what is happening and what they and their caregivers may need, and that they often can and need to collaborate with other stakeholders in their own safety planning. </a:t>
            </a:r>
          </a:p>
          <a:p>
            <a:endParaRPr lang="en-US" dirty="0"/>
          </a:p>
          <a:p>
            <a:r>
              <a:rPr lang="en-US" sz="1200" kern="1200" dirty="0">
                <a:solidFill>
                  <a:schemeClr val="tx1"/>
                </a:solidFill>
                <a:effectLst/>
                <a:ea typeface="+mn-ea"/>
                <a:cs typeface="+mn-cs"/>
              </a:rPr>
              <a:t>Allow five to 10 minutes for discussion, then ask for examples. If you want, one person can ask the group for ideas while another person writes down what they say. </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Feel free to ask questions to help make their points more concise (You had to slow yourself down to listen. How did you do that?).</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Discussion point: Why is it important to interview children? Look for ideas that include the following:</a:t>
            </a:r>
          </a:p>
          <a:p>
            <a:pPr marL="171450" lvl="0" indent="-171450">
              <a:buFont typeface="Arial" panose="020B0604020202020204" pitchFamily="34" charset="0"/>
              <a:buChar char="•"/>
            </a:pPr>
            <a:r>
              <a:rPr lang="en-US" sz="1200" kern="1200" dirty="0">
                <a:solidFill>
                  <a:schemeClr val="tx1"/>
                </a:solidFill>
                <a:effectLst/>
                <a:ea typeface="+mn-ea"/>
                <a:cs typeface="+mn-cs"/>
              </a:rPr>
              <a:t>Children have important information. They know what is happening in the family.</a:t>
            </a:r>
          </a:p>
          <a:p>
            <a:pPr marL="171450" lvl="0" indent="-171450">
              <a:buFont typeface="Arial" panose="020B0604020202020204" pitchFamily="34" charset="0"/>
              <a:buChar char="•"/>
            </a:pPr>
            <a:r>
              <a:rPr lang="en-US" sz="1200" kern="1200" dirty="0">
                <a:solidFill>
                  <a:schemeClr val="tx1"/>
                </a:solidFill>
                <a:effectLst/>
                <a:ea typeface="+mn-ea"/>
                <a:cs typeface="+mn-cs"/>
              </a:rPr>
              <a:t>Children are aﬀected by what is happening. </a:t>
            </a:r>
          </a:p>
          <a:p>
            <a:pPr marL="171450" lvl="0" indent="-171450">
              <a:buFont typeface="Arial" panose="020B0604020202020204" pitchFamily="34" charset="0"/>
              <a:buChar char="•"/>
            </a:pPr>
            <a:r>
              <a:rPr lang="en-US" sz="1200" kern="1200" dirty="0">
                <a:solidFill>
                  <a:schemeClr val="tx1"/>
                </a:solidFill>
                <a:effectLst/>
                <a:ea typeface="+mn-ea"/>
                <a:cs typeface="+mn-cs"/>
              </a:rPr>
              <a:t>Children deserve to have information from us about what is happening to them.</a:t>
            </a:r>
          </a:p>
          <a:p>
            <a:pPr marL="171450" lvl="0" indent="-171450">
              <a:buFont typeface="Arial" panose="020B0604020202020204" pitchFamily="34" charset="0"/>
              <a:buChar char="•"/>
            </a:pPr>
            <a:r>
              <a:rPr lang="en-US" sz="1200" kern="1200" dirty="0">
                <a:solidFill>
                  <a:schemeClr val="tx1"/>
                </a:solidFill>
                <a:effectLst/>
                <a:ea typeface="+mn-ea"/>
                <a:cs typeface="+mn-cs"/>
              </a:rPr>
              <a:t>Parents often think that adult problems are hidden from the children, i.e., “The children don’t know that we ﬁght/smoke pot...”</a:t>
            </a:r>
          </a:p>
          <a:p>
            <a:r>
              <a:rPr lang="en-US" sz="1200" kern="1200" dirty="0">
                <a:solidFill>
                  <a:schemeClr val="tx1"/>
                </a:solidFill>
                <a:effectLst/>
                <a:ea typeface="+mn-ea"/>
                <a:cs typeface="+mn-cs"/>
              </a:rPr>
              <a:t> </a:t>
            </a:r>
          </a:p>
          <a:p>
            <a:r>
              <a:rPr lang="en-US" sz="1200" b="1" i="1" kern="1200" dirty="0">
                <a:solidFill>
                  <a:schemeClr val="tx1"/>
                </a:solidFill>
                <a:effectLst/>
                <a:ea typeface="+mn-ea"/>
                <a:cs typeface="+mn-cs"/>
              </a:rPr>
              <a:t>Additional points:</a:t>
            </a:r>
          </a:p>
          <a:p>
            <a:pPr marL="171450" lvl="0" indent="-171450">
              <a:buFont typeface="Arial" panose="020B0604020202020204" pitchFamily="34" charset="0"/>
              <a:buChar char="•"/>
            </a:pPr>
            <a:r>
              <a:rPr lang="en-US" sz="1200" kern="1200" dirty="0">
                <a:solidFill>
                  <a:schemeClr val="tx1"/>
                </a:solidFill>
                <a:effectLst/>
                <a:ea typeface="+mn-ea"/>
                <a:cs typeface="+mn-cs"/>
              </a:rPr>
              <a:t>It can be easy to forget that the reason we are involved with a family is because of a child—a child who can oﬀer a lot of information.</a:t>
            </a:r>
          </a:p>
          <a:p>
            <a:pPr marL="171450" lvl="0" indent="-171450">
              <a:buFont typeface="Arial" panose="020B0604020202020204" pitchFamily="34" charset="0"/>
              <a:buChar char="•"/>
            </a:pPr>
            <a:r>
              <a:rPr lang="en-US" sz="1200" kern="1200" dirty="0">
                <a:solidFill>
                  <a:schemeClr val="tx1"/>
                </a:solidFill>
                <a:effectLst/>
                <a:ea typeface="+mn-ea"/>
                <a:cs typeface="+mn-cs"/>
              </a:rPr>
              <a:t>Often interviews with children end up focusing on just the incident, or include certain routine questions about disciplinary practices. But if we do that we can miss an opportunity to gain rich and important information from the children’s perspectives.</a:t>
            </a:r>
          </a:p>
          <a:p>
            <a:pPr marL="171450" lvl="0" indent="-171450">
              <a:buFont typeface="Arial" panose="020B0604020202020204" pitchFamily="34" charset="0"/>
              <a:buChar char="•"/>
            </a:pPr>
            <a:r>
              <a:rPr lang="en-US" sz="1200" kern="1200" dirty="0">
                <a:solidFill>
                  <a:schemeClr val="tx1"/>
                </a:solidFill>
                <a:effectLst/>
                <a:ea typeface="+mn-ea"/>
                <a:cs typeface="+mn-cs"/>
              </a:rPr>
              <a:t>While there are appropriate boundaries around information, children are part of the process of our intervention, and it will help them to feel less victimized if they are included as much as is developmentally appropriate in conversations about them.</a:t>
            </a:r>
          </a:p>
          <a:p>
            <a:pPr marL="171450" indent="-171450">
              <a:buFont typeface="Arial" panose="020B0604020202020204" pitchFamily="34" charset="0"/>
              <a:buChar char="•"/>
            </a:pPr>
            <a:r>
              <a:rPr lang="en-US" sz="1200" b="1" kern="1200" dirty="0">
                <a:solidFill>
                  <a:schemeClr val="tx1"/>
                </a:solidFill>
                <a:effectLst/>
                <a:ea typeface="+mn-ea"/>
                <a:cs typeface="+mn-cs"/>
              </a:rPr>
              <a:t>NOTE: </a:t>
            </a:r>
            <a:r>
              <a:rPr lang="en-US" sz="1200" kern="1200" dirty="0">
                <a:solidFill>
                  <a:schemeClr val="tx1"/>
                </a:solidFill>
                <a:effectLst/>
                <a:ea typeface="+mn-ea"/>
                <a:cs typeface="+mn-cs"/>
              </a:rPr>
              <a:t>Some workers may react against making children responsible for their own safety, or “</a:t>
            </a:r>
            <a:r>
              <a:rPr lang="en-US" sz="1200" kern="1200" dirty="0" err="1">
                <a:solidFill>
                  <a:schemeClr val="tx1"/>
                </a:solidFill>
                <a:effectLst/>
                <a:ea typeface="+mn-ea"/>
                <a:cs typeface="+mn-cs"/>
              </a:rPr>
              <a:t>parentifying</a:t>
            </a:r>
            <a:r>
              <a:rPr lang="en-US" sz="1200" kern="1200" dirty="0">
                <a:solidFill>
                  <a:schemeClr val="tx1"/>
                </a:solidFill>
                <a:effectLst/>
                <a:ea typeface="+mn-ea"/>
                <a:cs typeface="+mn-cs"/>
              </a:rPr>
              <a:t>” them. We can agree that going that far would be inappropriate. What we are talking about is listening to children about what makes them feel unsafe, what would make them feel safe, and ﬁnding ways they can act to contribute to their safety. The techniques we are going to review in this section can help facilitate these conversations with children.</a:t>
            </a:r>
          </a:p>
          <a:p>
            <a:endParaRPr lang="en-US" sz="120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C152704-CCA3-4CFF-A571-C869A027F649}" type="slidenum">
              <a:rPr lang="en-US" smtClean="0"/>
              <a:pPr>
                <a:defRPr/>
              </a:pPr>
              <a:t>82</a:t>
            </a:fld>
            <a:endParaRPr lang="en-US"/>
          </a:p>
        </p:txBody>
      </p:sp>
    </p:spTree>
    <p:extLst>
      <p:ext uri="{BB962C8B-B14F-4D97-AF65-F5344CB8AC3E}">
        <p14:creationId xmlns:p14="http://schemas.microsoft.com/office/powerpoint/2010/main" val="37889965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key points on slide</a:t>
            </a:r>
          </a:p>
        </p:txBody>
      </p:sp>
      <p:sp>
        <p:nvSpPr>
          <p:cNvPr id="4" name="Slide Number Placeholder 3"/>
          <p:cNvSpPr>
            <a:spLocks noGrp="1"/>
          </p:cNvSpPr>
          <p:nvPr>
            <p:ph type="sldNum" sz="quarter" idx="5"/>
          </p:nvPr>
        </p:nvSpPr>
        <p:spPr/>
        <p:txBody>
          <a:bodyPr/>
          <a:lstStyle/>
          <a:p>
            <a:fld id="{CF5326AC-9001-496F-9D00-2609682245F8}" type="slidenum">
              <a:rPr lang="en-US" smtClean="0"/>
              <a:pPr/>
              <a:t>83</a:t>
            </a:fld>
            <a:endParaRPr lang="en-US" dirty="0"/>
          </a:p>
        </p:txBody>
      </p:sp>
    </p:spTree>
    <p:extLst>
      <p:ext uri="{BB962C8B-B14F-4D97-AF65-F5344CB8AC3E}">
        <p14:creationId xmlns:p14="http://schemas.microsoft.com/office/powerpoint/2010/main" val="29191605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9688" eaLnBrk="1" hangingPunct="1">
              <a:spcBef>
                <a:spcPts val="425"/>
              </a:spcBef>
            </a:pPr>
            <a:r>
              <a:rPr lang="en-US" sz="1200" kern="1200" dirty="0">
                <a:solidFill>
                  <a:schemeClr val="tx1"/>
                </a:solidFill>
                <a:effectLst/>
                <a:ea typeface="+mn-ea"/>
                <a:cs typeface="+mn-cs"/>
              </a:rPr>
              <a:t>We may not always think about it, but the conversations we have with children can really help ensure we get the most out of our SDM tools. </a:t>
            </a:r>
          </a:p>
          <a:p>
            <a:pPr marL="39688" eaLnBrk="1" hangingPunct="1">
              <a:spcBef>
                <a:spcPts val="425"/>
              </a:spcBef>
            </a:pPr>
            <a:r>
              <a:rPr lang="en-US" sz="1200" kern="1200" dirty="0">
                <a:solidFill>
                  <a:schemeClr val="tx1"/>
                </a:solidFill>
                <a:effectLst/>
                <a:ea typeface="+mn-ea"/>
                <a:cs typeface="+mn-cs"/>
              </a:rPr>
              <a:t>Remember, the SDM tools are only as good as the information we get—children can help enhance and verify our information.</a:t>
            </a:r>
            <a:endParaRPr lang="en-US" altLang="en-US" dirty="0">
              <a:solidFill>
                <a:srgbClr val="000000"/>
              </a:solidFill>
              <a:cs typeface="Calibri" panose="020F0502020204030204" pitchFamily="34" charset="0"/>
              <a:sym typeface="Times" panose="02020603050405020304" pitchFamily="18" charset="0"/>
            </a:endParaRPr>
          </a:p>
        </p:txBody>
      </p:sp>
      <p:sp>
        <p:nvSpPr>
          <p:cNvPr id="48132"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dirty="0">
                <a:latin typeface="Calibri" panose="020F0502020204030204" pitchFamily="34" charset="0"/>
              </a:rPr>
              <a:t>SOP Intro Day 3</a:t>
            </a:r>
          </a:p>
        </p:txBody>
      </p:sp>
      <p:sp>
        <p:nvSpPr>
          <p:cNvPr id="48133"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F69EAAA-4CB0-44E7-AD33-0BFA18A6700D}" type="slidenum">
              <a:rPr lang="en-US" altLang="en-US" sz="1200" smtClean="0">
                <a:latin typeface="Calibri" panose="020F0502020204030204" pitchFamily="34" charset="0"/>
              </a:rPr>
              <a:pPr/>
              <a:t>84</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404824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Trainers: give examples when possible. What else can the child tell us about? Anything and everything!</a:t>
            </a:r>
          </a:p>
          <a:p>
            <a:endParaRPr lang="en-US" altLang="en-US" dirty="0">
              <a:cs typeface="Calibri" panose="020F0502020204030204" pitchFamily="34" charset="0"/>
            </a:endParaRPr>
          </a:p>
        </p:txBody>
      </p:sp>
      <p:sp>
        <p:nvSpPr>
          <p:cNvPr id="50180"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dirty="0">
                <a:latin typeface="Calibri" panose="020F0502020204030204" pitchFamily="34" charset="0"/>
              </a:rPr>
              <a:t>SOP Intro Day 3</a:t>
            </a:r>
          </a:p>
        </p:txBody>
      </p:sp>
      <p:sp>
        <p:nvSpPr>
          <p:cNvPr id="50181"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BFA9AA0-B18E-4CEB-9EAD-719357A9F833}" type="slidenum">
              <a:rPr lang="en-US" altLang="en-US" sz="1200" smtClean="0">
                <a:latin typeface="Calibri" panose="020F0502020204030204" pitchFamily="34" charset="0"/>
              </a:rPr>
              <a:pPr/>
              <a:t>85</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4376167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If you were to think about all our work with children, you could break it down into four phases: Orientation, engagement, information exchange, and wrap‐up.</a:t>
            </a:r>
          </a:p>
          <a:p>
            <a:pPr lvl="0"/>
            <a:r>
              <a:rPr lang="en-US" sz="1200" kern="1200" dirty="0">
                <a:solidFill>
                  <a:schemeClr val="tx1"/>
                </a:solidFill>
                <a:effectLst/>
                <a:ea typeface="+mn-ea"/>
                <a:cs typeface="+mn-cs"/>
              </a:rPr>
              <a:t>The </a:t>
            </a:r>
            <a:r>
              <a:rPr lang="en-US" sz="1200" u="heavy" kern="1200" dirty="0">
                <a:solidFill>
                  <a:schemeClr val="tx1"/>
                </a:solidFill>
                <a:effectLst/>
                <a:ea typeface="+mn-ea"/>
                <a:cs typeface="+mn-cs"/>
              </a:rPr>
              <a:t>orientation phase </a:t>
            </a:r>
            <a:r>
              <a:rPr lang="en-US" sz="1200" kern="1200" dirty="0">
                <a:solidFill>
                  <a:schemeClr val="tx1"/>
                </a:solidFill>
                <a:effectLst/>
                <a:ea typeface="+mn-ea"/>
                <a:cs typeface="+mn-cs"/>
              </a:rPr>
              <a:t>is our good-­‐faith contract with the child. We are probably a stranger, and possibly someone he/she has been told to not talk to. We need to honestly, and in developmentally appropriate ways, explain who we are and why we are here. You probably have ways you have found that work for you. Anyone want to share what you use?</a:t>
            </a:r>
          </a:p>
          <a:p>
            <a:pPr lvl="0"/>
            <a:r>
              <a:rPr lang="en-US" sz="1200" kern="1200" dirty="0">
                <a:solidFill>
                  <a:schemeClr val="tx1"/>
                </a:solidFill>
                <a:effectLst/>
                <a:ea typeface="+mn-ea"/>
                <a:cs typeface="+mn-cs"/>
              </a:rPr>
              <a:t>The </a:t>
            </a:r>
            <a:r>
              <a:rPr lang="en-US" sz="1200" u="heavy" kern="1200" dirty="0">
                <a:solidFill>
                  <a:schemeClr val="tx1"/>
                </a:solidFill>
                <a:effectLst/>
                <a:ea typeface="+mn-ea"/>
                <a:cs typeface="+mn-cs"/>
              </a:rPr>
              <a:t>engagement phase </a:t>
            </a:r>
            <a:r>
              <a:rPr lang="en-US" sz="1200" kern="1200" dirty="0">
                <a:solidFill>
                  <a:schemeClr val="tx1"/>
                </a:solidFill>
                <a:effectLst/>
                <a:ea typeface="+mn-ea"/>
                <a:cs typeface="+mn-cs"/>
              </a:rPr>
              <a:t>gives space for the child to become comfortable with you, and also gives you an opportunity to get familiar with the child’s style and abilities. You have to “read” the child. If he/she is prepped for this interview and is anxious about it, spending too long on engagement can impair his/her willingness to stay with you. Rushing can get into information exchange before the child is ready. There may be some speciﬁc tasks during this stage.</a:t>
            </a:r>
          </a:p>
          <a:p>
            <a:pPr lvl="0"/>
            <a:r>
              <a:rPr lang="en-US" sz="1200" kern="1200" dirty="0">
                <a:solidFill>
                  <a:schemeClr val="tx1"/>
                </a:solidFill>
                <a:effectLst/>
                <a:ea typeface="+mn-ea"/>
                <a:cs typeface="+mn-cs"/>
              </a:rPr>
              <a:t>The </a:t>
            </a:r>
            <a:r>
              <a:rPr lang="en-US" sz="1200" u="heavy" kern="1200" dirty="0">
                <a:solidFill>
                  <a:schemeClr val="tx1"/>
                </a:solidFill>
                <a:effectLst/>
                <a:ea typeface="+mn-ea"/>
                <a:cs typeface="+mn-cs"/>
              </a:rPr>
              <a:t>information exchange </a:t>
            </a:r>
            <a:r>
              <a:rPr lang="en-US" sz="1200" kern="1200" dirty="0">
                <a:solidFill>
                  <a:schemeClr val="tx1"/>
                </a:solidFill>
                <a:effectLst/>
                <a:ea typeface="+mn-ea"/>
                <a:cs typeface="+mn-cs"/>
              </a:rPr>
              <a:t>can transition fairly gently, but make a clear transition to learning about what is happening in the child’s family. The three questions we covered last Time form the focus in child interviews just as they do in adult interviews. Information exchange is about learning what is going well for the child and what worries he/she has, and you want to be sure you are talking about the family.</a:t>
            </a:r>
          </a:p>
          <a:p>
            <a:r>
              <a:rPr lang="en-US" sz="1200" kern="1200" dirty="0">
                <a:solidFill>
                  <a:schemeClr val="tx1"/>
                </a:solidFill>
                <a:effectLst/>
                <a:ea typeface="+mn-ea"/>
                <a:cs typeface="+mn-cs"/>
              </a:rPr>
              <a:t>The </a:t>
            </a:r>
            <a:r>
              <a:rPr lang="en-US" sz="1200" u="heavy" kern="1200" dirty="0">
                <a:solidFill>
                  <a:schemeClr val="tx1"/>
                </a:solidFill>
                <a:effectLst/>
                <a:ea typeface="+mn-ea"/>
                <a:cs typeface="+mn-cs"/>
              </a:rPr>
              <a:t>last stage </a:t>
            </a:r>
            <a:r>
              <a:rPr lang="en-US" sz="1200" kern="1200" dirty="0">
                <a:solidFill>
                  <a:schemeClr val="tx1"/>
                </a:solidFill>
                <a:effectLst/>
                <a:ea typeface="+mn-ea"/>
                <a:cs typeface="+mn-cs"/>
              </a:rPr>
              <a:t>is to thank the child for spending time with you and explore with the child what will happen next. Children do best when they know what to expect. We will come back to this at the end.</a:t>
            </a:r>
            <a:endParaRPr lang="en-US" altLang="en-US" dirty="0">
              <a:solidFill>
                <a:srgbClr val="000000"/>
              </a:solidFill>
              <a:cs typeface="Calibri" panose="020F0502020204030204" pitchFamily="34" charset="0"/>
              <a:sym typeface="Times"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86</a:t>
            </a:fld>
            <a:endParaRPr lang="en-US"/>
          </a:p>
        </p:txBody>
      </p:sp>
    </p:spTree>
    <p:extLst>
      <p:ext uri="{BB962C8B-B14F-4D97-AF65-F5344CB8AC3E}">
        <p14:creationId xmlns:p14="http://schemas.microsoft.com/office/powerpoint/2010/main" val="22809090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panose="020F0502020204030204" pitchFamily="34" charset="0"/>
                <a:ea typeface="+mn-ea"/>
                <a:cs typeface="+mn-cs"/>
              </a:rPr>
              <a:t>Review slide</a:t>
            </a:r>
          </a:p>
          <a:p>
            <a:r>
              <a:rPr lang="en-US" sz="1200" kern="1200" dirty="0">
                <a:solidFill>
                  <a:schemeClr val="tx1"/>
                </a:solidFill>
                <a:effectLst/>
                <a:latin typeface="Calibri" panose="020F0502020204030204" pitchFamily="34" charset="0"/>
                <a:ea typeface="+mn-ea"/>
                <a:cs typeface="+mn-cs"/>
              </a:rPr>
              <a:t>Are there other ideas you can think of for engaging with children?</a:t>
            </a:r>
            <a:endParaRPr lang="en-US" dirty="0"/>
          </a:p>
        </p:txBody>
      </p:sp>
      <p:sp>
        <p:nvSpPr>
          <p:cNvPr id="4" name="Slide Number Placeholder 3"/>
          <p:cNvSpPr>
            <a:spLocks noGrp="1"/>
          </p:cNvSpPr>
          <p:nvPr>
            <p:ph type="sldNum" sz="quarter" idx="5"/>
          </p:nvPr>
        </p:nvSpPr>
        <p:spPr/>
        <p:txBody>
          <a:bodyPr/>
          <a:lstStyle/>
          <a:p>
            <a:fld id="{CF5326AC-9001-496F-9D00-2609682245F8}" type="slidenum">
              <a:rPr lang="en-US" smtClean="0"/>
              <a:pPr/>
              <a:t>87</a:t>
            </a:fld>
            <a:endParaRPr lang="en-US" dirty="0"/>
          </a:p>
        </p:txBody>
      </p:sp>
    </p:spTree>
    <p:extLst>
      <p:ext uri="{BB962C8B-B14F-4D97-AF65-F5344CB8AC3E}">
        <p14:creationId xmlns:p14="http://schemas.microsoft.com/office/powerpoint/2010/main" val="15590412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ea typeface="+mn-ea"/>
                <a:cs typeface="+mn-cs"/>
              </a:rPr>
              <a:t>Three Houses </a:t>
            </a:r>
            <a:r>
              <a:rPr lang="en-US" sz="1200" kern="1200" dirty="0">
                <a:solidFill>
                  <a:schemeClr val="tx1"/>
                </a:solidFill>
                <a:effectLst/>
                <a:ea typeface="+mn-ea"/>
                <a:cs typeface="+mn-cs"/>
              </a:rPr>
              <a:t>is exceptionally good for learning about Danger and safety from the child’s perspective, though you will see that it also has value in beginning safety planning.</a:t>
            </a:r>
          </a:p>
          <a:p>
            <a:r>
              <a:rPr lang="en-US" sz="1200" kern="1200" dirty="0">
                <a:solidFill>
                  <a:schemeClr val="tx1"/>
                </a:solidFill>
                <a:effectLst/>
                <a:ea typeface="+mn-ea"/>
                <a:cs typeface="+mn-cs"/>
              </a:rPr>
              <a:t>The </a:t>
            </a:r>
            <a:r>
              <a:rPr lang="en-US" sz="1200" b="1" kern="1200" dirty="0">
                <a:solidFill>
                  <a:schemeClr val="tx1"/>
                </a:solidFill>
                <a:effectLst/>
                <a:ea typeface="+mn-ea"/>
                <a:cs typeface="+mn-cs"/>
              </a:rPr>
              <a:t>Safety House </a:t>
            </a:r>
            <a:r>
              <a:rPr lang="en-US" sz="1200" kern="1200" dirty="0">
                <a:solidFill>
                  <a:schemeClr val="tx1"/>
                </a:solidFill>
                <a:effectLst/>
                <a:ea typeface="+mn-ea"/>
                <a:cs typeface="+mn-cs"/>
              </a:rPr>
              <a:t>is exceptional for including the child in safety planning, but you will learn that it can also provide good information about safety and Danger.</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88</a:t>
            </a:fld>
            <a:endParaRPr lang="en-US"/>
          </a:p>
        </p:txBody>
      </p:sp>
    </p:spTree>
    <p:extLst>
      <p:ext uri="{BB962C8B-B14F-4D97-AF65-F5344CB8AC3E}">
        <p14:creationId xmlns:p14="http://schemas.microsoft.com/office/powerpoint/2010/main" val="96343617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panose="020F0502020204030204" pitchFamily="34" charset="0"/>
                <a:ea typeface="+mn-ea"/>
                <a:cs typeface="+mn-cs"/>
              </a:rPr>
              <a:t>Note: the 3 houses kit is on the class website and the quick guide is in your participant guide.</a:t>
            </a:r>
          </a:p>
          <a:p>
            <a:pPr lvl="0"/>
            <a:r>
              <a:rPr lang="en-US" sz="1200" kern="1200" dirty="0">
                <a:solidFill>
                  <a:schemeClr val="tx1"/>
                </a:solidFill>
                <a:effectLst/>
                <a:latin typeface="Calibri" panose="020F0502020204030204" pitchFamily="34" charset="0"/>
                <a:ea typeface="+mn-ea"/>
                <a:cs typeface="+mn-cs"/>
              </a:rPr>
              <a:t>This practice was developed by Nikki Weld and Maggie Greening, two child protection social workers in New Zealand, as they searched for ways to do assessment and planning. </a:t>
            </a:r>
          </a:p>
          <a:p>
            <a:pPr lvl="0"/>
            <a:r>
              <a:rPr lang="en-US" sz="1200" kern="1200" dirty="0">
                <a:solidFill>
                  <a:schemeClr val="tx1"/>
                </a:solidFill>
                <a:effectLst/>
                <a:latin typeface="Calibri" panose="020F0502020204030204" pitchFamily="34" charset="0"/>
                <a:ea typeface="+mn-ea"/>
                <a:cs typeface="+mn-cs"/>
              </a:rPr>
              <a:t>And while today we are primarily teaching it as a method for engaging children, I hope you will see that there is relevance for lots of populations, including adults.</a:t>
            </a:r>
          </a:p>
          <a:p>
            <a:r>
              <a:rPr lang="en-US" sz="1200" b="1" kern="1200" dirty="0">
                <a:solidFill>
                  <a:schemeClr val="tx1"/>
                </a:solidFill>
                <a:effectLst/>
                <a:latin typeface="Calibri" panose="020F0502020204030204" pitchFamily="34" charset="0"/>
                <a:ea typeface="+mn-ea"/>
                <a:cs typeface="+mn-cs"/>
              </a:rPr>
              <a:t>NOTE: </a:t>
            </a:r>
            <a:r>
              <a:rPr lang="en-US" sz="1200" kern="1200" dirty="0">
                <a:solidFill>
                  <a:schemeClr val="tx1"/>
                </a:solidFill>
                <a:effectLst/>
                <a:latin typeface="Calibri" panose="020F0502020204030204" pitchFamily="34" charset="0"/>
                <a:ea typeface="+mn-ea"/>
                <a:cs typeface="+mn-cs"/>
              </a:rPr>
              <a:t>Make connection between Three Houses and Three Questions. Also remind people there is handout and prompt sheets on this material in their packets.</a:t>
            </a:r>
          </a:p>
          <a:p>
            <a:endParaRPr lang="en-US" sz="1200" kern="1200" dirty="0">
              <a:solidFill>
                <a:schemeClr val="tx1"/>
              </a:solidFill>
              <a:effectLst/>
              <a:latin typeface="Calibri" panose="020F0502020204030204" pitchFamily="34" charset="0"/>
              <a:ea typeface="+mn-ea"/>
              <a:cs typeface="+mn-cs"/>
            </a:endParaRPr>
          </a:p>
          <a:p>
            <a:r>
              <a:rPr lang="en-US" sz="1200" b="1" kern="1200" dirty="0">
                <a:solidFill>
                  <a:schemeClr val="tx1"/>
                </a:solidFill>
                <a:effectLst/>
                <a:ea typeface="+mn-ea"/>
                <a:cs typeface="+mn-cs"/>
              </a:rPr>
              <a:t> </a:t>
            </a:r>
            <a:endParaRPr lang="en-US" sz="1200" kern="1200" dirty="0">
              <a:solidFill>
                <a:schemeClr val="tx1"/>
              </a:solidFill>
              <a:effectLst/>
              <a:ea typeface="+mn-ea"/>
              <a:cs typeface="+mn-cs"/>
            </a:endParaRPr>
          </a:p>
          <a:p>
            <a:pPr marL="39688" eaLnBrk="1" hangingPunct="1">
              <a:spcBef>
                <a:spcPts val="425"/>
              </a:spcBef>
            </a:pPr>
            <a:endParaRPr lang="en-US" altLang="en-US" dirty="0">
              <a:solidFill>
                <a:srgbClr val="000000"/>
              </a:solidFill>
              <a:cs typeface="Calibri" panose="020F0502020204030204" pitchFamily="34" charset="0"/>
              <a:sym typeface="Times"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89</a:t>
            </a:fld>
            <a:endParaRPr lang="en-US"/>
          </a:p>
        </p:txBody>
      </p:sp>
    </p:spTree>
    <p:extLst>
      <p:ext uri="{BB962C8B-B14F-4D97-AF65-F5344CB8AC3E}">
        <p14:creationId xmlns:p14="http://schemas.microsoft.com/office/powerpoint/2010/main" val="11925854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5F4A6134-856D-49F6-8464-63032C6C4425}" type="slidenum">
              <a:rPr lang="en-US" altLang="en-US" sz="1200" smtClean="0">
                <a:latin typeface="Calibri" panose="020F0502020204030204" pitchFamily="34" charset="0"/>
                <a:sym typeface="Arial" panose="020B0604020202020204" pitchFamily="34" charset="0"/>
              </a:rPr>
              <a:pPr/>
              <a:t>90</a:t>
            </a:fld>
            <a:endParaRPr lang="en-US" altLang="en-US" sz="1200" dirty="0">
              <a:latin typeface="Calibri" panose="020F0502020204030204" pitchFamily="34" charset="0"/>
              <a:sym typeface="Arial" panose="020B0604020202020204" pitchFamily="34" charset="0"/>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ea typeface="+mn-ea"/>
                <a:cs typeface="+mn-cs"/>
              </a:rPr>
              <a:t>This example comes from San Diego County. A single father of 8 and 10 year old boys meets a woman in a bar. They start seeing each other, their relationship gets serious and she moves in with the family. </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Initially things go well, but one night she pulls a knife on the dad. The children are home, see this and are terrified. No injuries, but the police are called, CPS responds and dad is told that his girlfriend has to move out. He does this, but 6 months later she moves her back in.</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The boys go to school the next day in tears, scared she's back. There is close relationship between school and CPS, they call, and CPS goes right back out. San Diego worker Holly </a:t>
            </a:r>
            <a:r>
              <a:rPr lang="en-US" sz="1200" kern="1200" dirty="0" err="1">
                <a:solidFill>
                  <a:schemeClr val="tx1"/>
                </a:solidFill>
                <a:effectLst/>
                <a:ea typeface="+mn-ea"/>
                <a:cs typeface="+mn-cs"/>
              </a:rPr>
              <a:t>Kohlerich</a:t>
            </a:r>
            <a:r>
              <a:rPr lang="en-US" sz="1200" kern="1200" dirty="0">
                <a:solidFill>
                  <a:schemeClr val="tx1"/>
                </a:solidFill>
                <a:effectLst/>
                <a:ea typeface="+mn-ea"/>
                <a:cs typeface="+mn-cs"/>
              </a:rPr>
              <a:t> responds, and she was just trained in 3 houses. She does this with the boys, and this is what they draw.</a:t>
            </a:r>
          </a:p>
          <a:p>
            <a:endParaRPr lang="en-US" dirty="0"/>
          </a:p>
          <a:p>
            <a:endParaRPr lang="en-US" altLang="en-US" dirty="0">
              <a:latin typeface="Myriad Pro" pitchFamily="34" charset="0"/>
              <a:cs typeface="Calibri" panose="020F0502020204030204" pitchFamily="34" charset="0"/>
            </a:endParaRPr>
          </a:p>
        </p:txBody>
      </p:sp>
    </p:spTree>
    <p:extLst>
      <p:ext uri="{BB962C8B-B14F-4D97-AF65-F5344CB8AC3E}">
        <p14:creationId xmlns:p14="http://schemas.microsoft.com/office/powerpoint/2010/main" val="395868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ICPM &amp; SOP share the underlying values of HOW we work with families. </a:t>
            </a:r>
            <a:r>
              <a:rPr lang="en-US" b="0" baseline="0" dirty="0"/>
              <a:t>With SOP, it is not enough to just focus on engagement, critical thinking and safety, permanency and well-being – these values of collaboration, cultural responsiveness, solution-focused, trauma-informed, have to undergird everything about our approach.</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SOP is comprised of what has been found to be important in Child Welfare social work practice. </a:t>
            </a:r>
          </a:p>
          <a:p>
            <a:r>
              <a:rPr lang="en-US" sz="1200" kern="1200" dirty="0">
                <a:solidFill>
                  <a:schemeClr val="tx1"/>
                </a:solidFill>
                <a:effectLst/>
                <a:ea typeface="+mn-ea"/>
                <a:cs typeface="+mn-cs"/>
              </a:rPr>
              <a:t>How do you practice as a social worker? How do you use social work skills to enhance the skills of those around you? What are your values as a social worker and how do you work with families in a respectful and ethical way?</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SOP involves taking a humble approach to the work and demonstrating a belief that families have their own answers and that it is our job to help them discover and build on those answers. It involves understanding the impact of trauma and that most everyone involved with child welfare is impacted by trauma. Further, it involves an awareness of the trauma the CW system itself creates for families and children and learning to practice in ways that acknowledge and try to reduce this impact. It involves taking a team approach and using skills to assist and encourage others to build their own supportive network and taking the time to instill hope and focus on what's good and right in people lives.</a:t>
            </a:r>
          </a:p>
          <a:p>
            <a:r>
              <a:rPr lang="en-US" sz="1200" kern="1200" dirty="0">
                <a:solidFill>
                  <a:schemeClr val="tx1"/>
                </a:solidFill>
                <a:effectLst/>
                <a:ea typeface="+mn-ea"/>
                <a:cs typeface="+mn-cs"/>
              </a:rPr>
              <a:t> </a:t>
            </a:r>
          </a:p>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B3A2D-FAF7-49DB-9DB4-923CBED652C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12970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This first set of slides is the 8 year old and this is his House of Good Things.</a:t>
            </a:r>
          </a:p>
          <a:p>
            <a:r>
              <a:rPr lang="en-US" sz="1200" kern="1200" dirty="0">
                <a:solidFill>
                  <a:schemeClr val="tx1"/>
                </a:solidFill>
                <a:effectLst/>
                <a:ea typeface="+mn-ea"/>
                <a:cs typeface="+mn-cs"/>
              </a:rPr>
              <a:t> Video games, lunch, TV, dad cooking, etc. The rifle represents shooting/hunting with dad</a:t>
            </a:r>
          </a:p>
          <a:p>
            <a:r>
              <a:rPr lang="en-US" sz="1200" kern="1200" dirty="0">
                <a:solidFill>
                  <a:schemeClr val="tx1"/>
                </a:solidFill>
                <a:effectLst/>
                <a:ea typeface="+mn-ea"/>
                <a:cs typeface="+mn-cs"/>
              </a:rPr>
              <a:t>– A time that they bond.</a:t>
            </a:r>
          </a:p>
          <a:p>
            <a:r>
              <a:rPr lang="en-US" sz="1200" b="1" kern="1200" dirty="0">
                <a:solidFill>
                  <a:schemeClr val="tx1"/>
                </a:solidFill>
                <a:effectLst/>
                <a:ea typeface="+mn-ea"/>
                <a:cs typeface="+mn-cs"/>
              </a:rPr>
              <a:t>NOTE: </a:t>
            </a:r>
            <a:r>
              <a:rPr lang="en-US" sz="1200" kern="1200" dirty="0">
                <a:solidFill>
                  <a:schemeClr val="tx1"/>
                </a:solidFill>
                <a:effectLst/>
                <a:ea typeface="+mn-ea"/>
                <a:cs typeface="+mn-cs"/>
              </a:rPr>
              <a:t>Check in with group on anxiety re: fire arms in the home. In this case, social worker Holly explored gun safety upon first visit with family and was not worried b/c they reported adherence to gun safety practices.</a:t>
            </a:r>
          </a:p>
          <a:p>
            <a:endParaRPr lang="en-US" altLang="en-US" b="1" dirty="0">
              <a:latin typeface="Myriad Pro"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91</a:t>
            </a:fld>
            <a:endParaRPr lang="en-US"/>
          </a:p>
        </p:txBody>
      </p:sp>
    </p:spTree>
    <p:extLst>
      <p:ext uri="{BB962C8B-B14F-4D97-AF65-F5344CB8AC3E}">
        <p14:creationId xmlns:p14="http://schemas.microsoft.com/office/powerpoint/2010/main" val="9908207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This is his House of Worries. Girlfriend tries to stab dad, I watch them through the crack of their bedroom.</a:t>
            </a:r>
          </a:p>
          <a:p>
            <a:endParaRPr lang="en-US" altLang="en-US" dirty="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92</a:t>
            </a:fld>
            <a:endParaRPr lang="en-US"/>
          </a:p>
        </p:txBody>
      </p:sp>
    </p:spTree>
    <p:extLst>
      <p:ext uri="{BB962C8B-B14F-4D97-AF65-F5344CB8AC3E}">
        <p14:creationId xmlns:p14="http://schemas.microsoft.com/office/powerpoint/2010/main" val="12990475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This is his House of Wishes and Dreams – the boy wants to own a quad four wheel motor bike but also says he wishes dad would stop yelling. </a:t>
            </a:r>
          </a:p>
          <a:p>
            <a:r>
              <a:rPr lang="en-US" sz="1200" kern="1200" dirty="0">
                <a:solidFill>
                  <a:schemeClr val="tx1"/>
                </a:solidFill>
                <a:effectLs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This was not something that had come up in the assessment process before, and having it come up here allowed the worker to really have a conversation that she would not have been able to have otherwise.</a:t>
            </a: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93</a:t>
            </a:fld>
            <a:endParaRPr lang="en-US"/>
          </a:p>
        </p:txBody>
      </p:sp>
    </p:spTree>
    <p:extLst>
      <p:ext uri="{BB962C8B-B14F-4D97-AF65-F5344CB8AC3E}">
        <p14:creationId xmlns:p14="http://schemas.microsoft.com/office/powerpoint/2010/main" val="38032205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These are the Three Houses of the ten-year old. This is his House of Good Things.</a:t>
            </a:r>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94</a:t>
            </a:fld>
            <a:endParaRPr lang="en-US"/>
          </a:p>
        </p:txBody>
      </p:sp>
    </p:spTree>
    <p:extLst>
      <p:ext uri="{BB962C8B-B14F-4D97-AF65-F5344CB8AC3E}">
        <p14:creationId xmlns:p14="http://schemas.microsoft.com/office/powerpoint/2010/main" val="13409327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This is his house of worries.</a:t>
            </a:r>
            <a:endParaRPr lang="en-US" altLang="en-US" dirty="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95</a:t>
            </a:fld>
            <a:endParaRPr lang="en-US"/>
          </a:p>
        </p:txBody>
      </p:sp>
    </p:spTree>
    <p:extLst>
      <p:ext uri="{BB962C8B-B14F-4D97-AF65-F5344CB8AC3E}">
        <p14:creationId xmlns:p14="http://schemas.microsoft.com/office/powerpoint/2010/main" val="4949404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This is his House of Wishes and Dreams.</a:t>
            </a:r>
          </a:p>
          <a:p>
            <a:r>
              <a:rPr lang="en-US" sz="1200" kern="1200" dirty="0">
                <a:solidFill>
                  <a:schemeClr val="tx1"/>
                </a:solidFill>
                <a:effectLst/>
                <a:ea typeface="+mn-ea"/>
                <a:cs typeface="+mn-cs"/>
              </a:rPr>
              <a:t>The worker took these houses to the father to show him. We will talk about this in a moment, but that is one of the powerful possibilities of this practice – having parents see their children’s own houses. </a:t>
            </a:r>
            <a:r>
              <a:rPr lang="en-US" sz="1200" b="1" kern="1200" dirty="0">
                <a:solidFill>
                  <a:schemeClr val="tx1"/>
                </a:solidFill>
                <a:effectLst/>
                <a:ea typeface="+mn-ea"/>
                <a:cs typeface="+mn-cs"/>
              </a:rPr>
              <a:t>NOTE: </a:t>
            </a:r>
            <a:r>
              <a:rPr lang="en-US" sz="1200" kern="1200" dirty="0">
                <a:solidFill>
                  <a:schemeClr val="tx1"/>
                </a:solidFill>
                <a:effectLst/>
                <a:ea typeface="+mn-ea"/>
                <a:cs typeface="+mn-cs"/>
              </a:rPr>
              <a:t>Can ask what kind of difference we think this makes.</a:t>
            </a:r>
          </a:p>
          <a:p>
            <a:r>
              <a:rPr lang="en-US" sz="1200" kern="1200" dirty="0">
                <a:solidFill>
                  <a:schemeClr val="tx1"/>
                </a:solidFill>
                <a:effectLst/>
                <a:ea typeface="+mn-ea"/>
                <a:cs typeface="+mn-cs"/>
              </a:rPr>
              <a:t>When the father saw the drawing he cried, and this time HE kicked his girlfriend. The team soon had a TDM to plan next steps, and dad was able to get members of his network to attend including a local school bus driver. It is a small town, she knows the girl friend’s car, and vouched to call CPS if she spots the car anywhere near dad's house. [TRAINERS can point out safety network]. The case closed successfully a few months later as dad was addressing his yelling, his drinking and, most importantly, was keeping the girlfriend away from the house.</a:t>
            </a:r>
          </a:p>
          <a:p>
            <a:r>
              <a:rPr lang="en-US" sz="1200" b="1" kern="1200" dirty="0">
                <a:solidFill>
                  <a:schemeClr val="tx1"/>
                </a:solidFill>
                <a:effectLst/>
                <a:ea typeface="+mn-ea"/>
                <a:cs typeface="+mn-cs"/>
              </a:rPr>
              <a:t> </a:t>
            </a:r>
            <a:endParaRPr lang="en-US" sz="1200" kern="1200" dirty="0">
              <a:solidFill>
                <a:schemeClr val="tx1"/>
              </a:solidFill>
              <a:effectLst/>
              <a:ea typeface="+mn-ea"/>
              <a:cs typeface="+mn-cs"/>
            </a:endParaRPr>
          </a:p>
          <a:p>
            <a:r>
              <a:rPr lang="en-US" sz="1200" b="1" kern="1200" dirty="0">
                <a:solidFill>
                  <a:schemeClr val="tx1"/>
                </a:solidFill>
                <a:effectLst/>
                <a:ea typeface="+mn-ea"/>
                <a:cs typeface="+mn-cs"/>
              </a:rPr>
              <a:t>NOTE: </a:t>
            </a:r>
            <a:r>
              <a:rPr lang="en-US" sz="1200" kern="1200" dirty="0">
                <a:solidFill>
                  <a:schemeClr val="tx1"/>
                </a:solidFill>
                <a:effectLst/>
                <a:ea typeface="+mn-ea"/>
                <a:cs typeface="+mn-cs"/>
              </a:rPr>
              <a:t>It is potentially useful here to have a discussion about what kind of difference having a tool like this makes, if the CPS team from San Diego would have had this same amount of information otherwise, etc.</a:t>
            </a:r>
          </a:p>
          <a:p>
            <a:r>
              <a:rPr lang="en-US" sz="1200" kern="1200" dirty="0">
                <a:solidFill>
                  <a:schemeClr val="tx1"/>
                </a:solidFill>
                <a:effectLst/>
                <a:ea typeface="+mn-ea"/>
                <a:cs typeface="+mn-cs"/>
              </a:rPr>
              <a:t> </a:t>
            </a:r>
          </a:p>
          <a:p>
            <a:endParaRPr lang="en-US" altLang="en-US" dirty="0">
              <a:cs typeface="Calibri" panose="020F0502020204030204" pitchFamily="34" charset="0"/>
            </a:endParaRPr>
          </a:p>
          <a:p>
            <a:endParaRPr lang="en-US" altLang="en-US" dirty="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96</a:t>
            </a:fld>
            <a:endParaRPr lang="en-US"/>
          </a:p>
        </p:txBody>
      </p:sp>
    </p:spTree>
    <p:extLst>
      <p:ext uri="{BB962C8B-B14F-4D97-AF65-F5344CB8AC3E}">
        <p14:creationId xmlns:p14="http://schemas.microsoft.com/office/powerpoint/2010/main" val="12966961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ea typeface="+mn-ea"/>
                <a:cs typeface="+mn-cs"/>
              </a:rPr>
              <a:t>To do Three Houses is pretty simple, and does not take a lot of preparation. A little planning and consideration is helpful when possible.</a:t>
            </a:r>
          </a:p>
          <a:p>
            <a:r>
              <a:rPr lang="en-US" sz="1200" kern="1200" dirty="0">
                <a:solidFill>
                  <a:schemeClr val="tx1"/>
                </a:solidFill>
                <a:effectLst/>
                <a:ea typeface="+mn-ea"/>
                <a:cs typeface="+mn-cs"/>
              </a:rPr>
              <a:t>First, before interviewing a child, it is good practice to get parent permission.</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However, there are times you will interview the child prior to parent involvement: if involving the parent in advance would compromise child safety, if there is worry that the parent will attempt to alter child’s story prior to your interview, or you have to protect against the possibility or perception of interference. (These concerns are likely present when addressing allegations of serious abuse or neglect, or sexual abuse.)</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It is a good idea to equip your interview space with paper and crayons, and to carry blank paper and a few crayons or markers with you at all times. Then you are always ready. Find a good space for the interview—as good as is available. Privacy is important, child comfort is important, reducing distractions is important—all the usual considerations.</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It is best to interview the child alone whenever possible, but if the child cannot feel comfortable without a parent—as long as the parent is not suspected of sexual abuse or of intimidating the child— it can work with a parent in the room. Provide the parent with clear instructions about not answering for the child or responding to what the child says. It is generally best to interview one child at a time, especially in the early sessions. But again, if a child feels most comfortable with a sibling, you might need to do that. In some instances, interviewing with siblings on occasion can give new perspectives on how the children are doing.</a:t>
            </a:r>
          </a:p>
          <a:p>
            <a:r>
              <a:rPr lang="en-US" sz="1200" kern="1200" dirty="0">
                <a:solidFill>
                  <a:schemeClr val="tx1"/>
                </a:solidFill>
                <a:effectLst/>
                <a:ea typeface="+mn-ea"/>
                <a:cs typeface="+mn-cs"/>
              </a:rPr>
              <a:t> </a:t>
            </a:r>
          </a:p>
          <a:p>
            <a:r>
              <a:rPr lang="en-US" sz="1200" b="1" kern="1200" dirty="0">
                <a:solidFill>
                  <a:schemeClr val="tx1"/>
                </a:solidFill>
                <a:effectLst/>
                <a:ea typeface="+mn-ea"/>
                <a:cs typeface="+mn-cs"/>
              </a:rPr>
              <a:t>NOTE: </a:t>
            </a:r>
            <a:r>
              <a:rPr lang="en-US" sz="1200" kern="1200" dirty="0">
                <a:solidFill>
                  <a:schemeClr val="tx1"/>
                </a:solidFill>
                <a:effectLst/>
                <a:ea typeface="+mn-ea"/>
                <a:cs typeface="+mn-cs"/>
              </a:rPr>
              <a:t>If no one in the room can share examples of how they have handled these dilemmas, be prepared with your own examples to share or pose hypotheticals, e.g., How would someone handle a parent who refuses to allow you to do the Three Houses with the children alone? If no one comes up with it, share “ear shot” idea where parent is oﬀered option of being around the corner within earshot, but not in the same room so the child has the sense the conversation is private.</a:t>
            </a:r>
          </a:p>
          <a:p>
            <a:r>
              <a:rPr lang="en-US" sz="1200" kern="1200" dirty="0">
                <a:solidFill>
                  <a:schemeClr val="tx1"/>
                </a:solidFill>
                <a:effectLst/>
                <a:ea typeface="+mn-ea"/>
                <a:cs typeface="+mn-cs"/>
              </a:rPr>
              <a:t> </a:t>
            </a:r>
          </a:p>
          <a:p>
            <a:pPr marL="39688"/>
            <a:endParaRPr lang="en-US" altLang="en-US" dirty="0">
              <a:cs typeface="Calibri" panose="020F0502020204030204" pitchFamily="34" charset="0"/>
            </a:endParaRPr>
          </a:p>
        </p:txBody>
      </p:sp>
      <p:sp>
        <p:nvSpPr>
          <p:cNvPr id="74756"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dirty="0">
                <a:latin typeface="Calibri" panose="020F0502020204030204" pitchFamily="34" charset="0"/>
              </a:rPr>
              <a:t>SOP Intro Day 3</a:t>
            </a:r>
          </a:p>
        </p:txBody>
      </p:sp>
      <p:sp>
        <p:nvSpPr>
          <p:cNvPr id="74757"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5FC8EB1C-DD8C-4216-BD16-6B0BECD4FE2D}" type="slidenum">
              <a:rPr lang="en-US" altLang="en-US" sz="1200" smtClean="0">
                <a:latin typeface="Calibri" panose="020F0502020204030204" pitchFamily="34" charset="0"/>
              </a:rPr>
              <a:pPr/>
              <a:t>97</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8581127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ea typeface="+mn-ea"/>
                <a:cs typeface="+mn-cs"/>
              </a:rPr>
              <a:t>NOTE: </a:t>
            </a:r>
            <a:r>
              <a:rPr lang="en-US" sz="1200" kern="1200" dirty="0">
                <a:solidFill>
                  <a:schemeClr val="tx1"/>
                </a:solidFill>
                <a:effectLst/>
                <a:ea typeface="+mn-ea"/>
                <a:cs typeface="+mn-cs"/>
              </a:rPr>
              <a:t>Read through key points. Point out that they should use a fresh piece of paper for each house whenever possible.</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EXAMPLE: We are now in an interview. You have ﬁnished orientation and engagement. You may use Three Houses to transition to information gathering, or you can start with verbal questions and introduce Three Houses later. There is no rule about that. Whenever it happens, these are the ways the developers suggest introducing Three Houses to the child.</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After explaining all Three Houses to the child, you can ask the child which one he/she would like to start with, the House of Worries or the House of Good Things. (Leave oﬀ the House of Dreams from this choice—that will be the last one.) Most of the time it’s best to start with House of Good Things (what’s working well) if the child has no preference.</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Give the child choices about crayon/marker/pen/pencil. You can even ask if the child wants to draw or wants you to draw. Whichever the child selects, ask him/her to draw a house, and then put in the house all the things that are good about the house in which they live (or that they worry about in their house). Let them know they can use words or pictures to show. Either way ensure that either the child or your writes notes to describe drawings.</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It is also appropriate to inform the child in advance of what will happen with this drawing in simple, age‐appropriate ways. Until the drawing begins, you do not know what you will do with it, but it is only fair to make child aware of some basic things and then talk a little more later. The key here is to be honest, but not make a big deal of things that will create needless anxiety. For example, ask the child to make these drawings for you so that child does not expect that he/she can take them when child leaves. (If appropriate, you can oﬀer to make a copy.) Mention that you may need to share the drawings with other people who are working hard to ensure they stay safe.</a:t>
            </a:r>
          </a:p>
          <a:p>
            <a:pPr eaLnBrk="1" hangingPunct="1">
              <a:tabLst>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pPr>
            <a:endParaRPr lang="en-US" altLang="en-US" dirty="0">
              <a:solidFill>
                <a:srgbClr val="000000"/>
              </a:solidFill>
              <a:cs typeface="Calibri" panose="020F0502020204030204" pitchFamily="34" charset="0"/>
              <a:sym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98</a:t>
            </a:fld>
            <a:endParaRPr lang="en-US"/>
          </a:p>
        </p:txBody>
      </p:sp>
    </p:spTree>
    <p:extLst>
      <p:ext uri="{BB962C8B-B14F-4D97-AF65-F5344CB8AC3E}">
        <p14:creationId xmlns:p14="http://schemas.microsoft.com/office/powerpoint/2010/main" val="29928172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ea typeface="+mn-ea"/>
                <a:cs typeface="+mn-cs"/>
              </a:rPr>
              <a:t>As the child draws, you can (and should!) use classic conversational prompts to help bring additional detail to the surface.</a:t>
            </a:r>
          </a:p>
          <a:p>
            <a:r>
              <a:rPr lang="en-US" sz="1200" kern="1200" dirty="0">
                <a:solidFill>
                  <a:schemeClr val="tx1"/>
                </a:solidFill>
                <a:effectLst/>
                <a:ea typeface="+mn-ea"/>
                <a:cs typeface="+mn-cs"/>
              </a:rPr>
              <a:t>As with any child interview, be aware of terms that may carry diﬀerent meanings for children than we think. For example, if the child draws mom’s boyfriend in the house of worries and says, “He hurt me,” and you happen to be investigating physical abuse, we may assume she has just conﬁrmed physical abuse. But asking what the word hurt means, or how he hurt her, could just as easily reveal that he was combing her very snarled hair and it hurt, or that he hurt her feelings.</a:t>
            </a:r>
          </a:p>
          <a:p>
            <a:r>
              <a:rPr lang="en-US" sz="1200" kern="1200" dirty="0">
                <a:solidFill>
                  <a:schemeClr val="tx1"/>
                </a:solidFill>
                <a:effectLst/>
                <a:ea typeface="+mn-ea"/>
                <a:cs typeface="+mn-cs"/>
              </a:rPr>
              <a:t>As with any child interview, use non‐leading questions that are as broad as possible. If you have to increase the amount of information embedded in the question, step down, giving as much option in the answer as possible, and as soon as the conversation has advanced, go back up to the highest-­‐level question possible. Just because you are drawing Three Houses with the child does not mean that any of the good techniques for child interviewing do not apply.</a:t>
            </a:r>
          </a:p>
          <a:p>
            <a:r>
              <a:rPr lang="en-US" sz="1200" kern="1200" dirty="0">
                <a:solidFill>
                  <a:schemeClr val="tx1"/>
                </a:solidFill>
                <a:effectLst/>
                <a:ea typeface="+mn-ea"/>
                <a:cs typeface="+mn-cs"/>
              </a:rPr>
              <a:t>Be mindful of how the child is doing. If he/she needs a bathroom break, a drink of water, or just a rest from the conversation, take a break!</a:t>
            </a:r>
          </a:p>
          <a:p>
            <a:r>
              <a:rPr lang="en-US" sz="1200" kern="1200" dirty="0">
                <a:solidFill>
                  <a:schemeClr val="tx1"/>
                </a:solidFill>
                <a:effectLst/>
                <a:ea typeface="+mn-ea"/>
                <a:cs typeface="+mn-cs"/>
              </a:rPr>
              <a:t>In the end, this is no diﬀerent from any other interview with a child. It just includes a particularly helpful technique called Three Houses.</a:t>
            </a:r>
          </a:p>
          <a:p>
            <a:r>
              <a:rPr lang="en-US" sz="1200" kern="1200" dirty="0">
                <a:solidFill>
                  <a:schemeClr val="tx1"/>
                </a:solidFill>
                <a:effectLst/>
                <a:ea typeface="+mn-ea"/>
                <a:cs typeface="+mn-cs"/>
              </a:rPr>
              <a:t> </a:t>
            </a:r>
          </a:p>
          <a:p>
            <a:pPr marL="39688"/>
            <a:endParaRPr lang="en-US" altLang="en-US" dirty="0">
              <a:cs typeface="Calibri" panose="020F0502020204030204" pitchFamily="34" charset="0"/>
            </a:endParaRPr>
          </a:p>
        </p:txBody>
      </p:sp>
      <p:sp>
        <p:nvSpPr>
          <p:cNvPr id="78852"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dirty="0">
                <a:latin typeface="Calibri" panose="020F0502020204030204" pitchFamily="34" charset="0"/>
              </a:rPr>
              <a:t>SOP Intro Day 3</a:t>
            </a:r>
          </a:p>
        </p:txBody>
      </p:sp>
      <p:sp>
        <p:nvSpPr>
          <p:cNvPr id="78853"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F87E564D-74FF-4972-8CE5-8AF8D3E3A9CD}" type="slidenum">
              <a:rPr lang="en-US" altLang="en-US" sz="1200" smtClean="0">
                <a:latin typeface="Calibri" panose="020F0502020204030204" pitchFamily="34" charset="0"/>
              </a:rPr>
              <a:pPr/>
              <a:t>99</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39767569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If you do share the child’s drawing with the parent, it is usually good to let the parent see the good things ﬁrst. It reduces defensiveness, helps the parent trust that you see the good things too, and adds credibility to the child’s worries.</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When you show the House of Worries, describe it in that way. It is things the child worries about. Avoid saying, “Here are the facts I now know about you from what [child] said.” </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The reality is that we do not know the truth and even if we did, it may be too charged to go in with truth blazing. Talk about things the child is worried about from his/her perspective and see if this can provide a way to get on a mutually agreeable page about what needs to happen in the future to help the child feel safe without going into power struggles over what has already happened.</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However, we cannot let a parent dismiss child’s worries. Unless you are dealing with a demonstrable factual lie (which raises other questions about how the child is doing), you can let the parent know that you will need to act as if this is true until proven otherwise. Ask the parent what reasonable actions would be if this was true—what he/she thinks needs to happen next.</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You can get a range of reactions. Some parents are going to be very moved by seeing their children’s Three Houses, and new opportunities for partnership and working together are going to occur as a result. However, these are not all “Hallmark movie moments” where every parent, when confronted by their child’s Three Houses drawing, breaks down, confesses, turns over a new leaf, and becomes parent of the year. Some parents will deny any facts presented, no matter how compelling. As frustrating as that can be, in terms of assessment, it is very useful. </a:t>
            </a:r>
          </a:p>
          <a:p>
            <a:r>
              <a:rPr lang="en-US" sz="1200" kern="1200" dirty="0">
                <a:solidFill>
                  <a:schemeClr val="tx1"/>
                </a:solidFill>
                <a:effectLst/>
                <a:ea typeface="+mn-ea"/>
                <a:cs typeface="+mn-cs"/>
              </a:rPr>
              <a:t> </a:t>
            </a:r>
          </a:p>
          <a:p>
            <a:r>
              <a:rPr lang="en-US" sz="1200" b="1" kern="1200" dirty="0">
                <a:solidFill>
                  <a:schemeClr val="tx1"/>
                </a:solidFill>
                <a:effectLst/>
                <a:ea typeface="+mn-ea"/>
                <a:cs typeface="+mn-cs"/>
              </a:rPr>
              <a:t>NOTE: </a:t>
            </a:r>
            <a:r>
              <a:rPr lang="en-US" sz="1200" kern="1200" dirty="0">
                <a:solidFill>
                  <a:schemeClr val="tx1"/>
                </a:solidFill>
                <a:effectLst/>
                <a:ea typeface="+mn-ea"/>
                <a:cs typeface="+mn-cs"/>
              </a:rPr>
              <a:t>Again, elicit examples of times they shared Three Houses with a parent from group and be prepared to share your own. </a:t>
            </a:r>
          </a:p>
          <a:p>
            <a:r>
              <a:rPr lang="en-US" sz="1200" kern="1200" dirty="0">
                <a:solidFill>
                  <a:schemeClr val="tx1"/>
                </a:solidFill>
                <a:effectLst/>
                <a:ea typeface="+mn-ea"/>
                <a:cs typeface="+mn-cs"/>
              </a:rPr>
              <a:t> </a:t>
            </a:r>
          </a:p>
          <a:p>
            <a:pPr marL="39688" eaLnBrk="1" hangingPunct="1"/>
            <a:endParaRPr lang="en-US" altLang="ja-JP" dirty="0">
              <a:solidFill>
                <a:srgbClr val="000000"/>
              </a:solidFill>
              <a:cs typeface="Calibri" panose="020F0502020204030204" pitchFamily="34" charset="0"/>
              <a:sym typeface="Times"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F5326AC-9001-496F-9D00-2609682245F8}" type="slidenum">
              <a:rPr lang="en-US" smtClean="0"/>
              <a:t>100</a:t>
            </a:fld>
            <a:endParaRPr lang="en-US"/>
          </a:p>
        </p:txBody>
      </p:sp>
    </p:spTree>
    <p:extLst>
      <p:ext uri="{BB962C8B-B14F-4D97-AF65-F5344CB8AC3E}">
        <p14:creationId xmlns:p14="http://schemas.microsoft.com/office/powerpoint/2010/main" val="3480650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2.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ags" Target="../tags/tag80.xml"/><Relationship Id="rId4" Type="http://schemas.openxmlformats.org/officeDocument/2006/relationships/image" Target="../media/image2.emf"/></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ags" Target="../tags/tag81.xml"/><Relationship Id="rId4" Type="http://schemas.openxmlformats.org/officeDocument/2006/relationships/image" Target="../media/image2.emf"/></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ags" Target="../tags/tag82.xml"/><Relationship Id="rId4" Type="http://schemas.openxmlformats.org/officeDocument/2006/relationships/image" Target="../media/image2.emf"/></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ags" Target="../tags/tag83.xml"/><Relationship Id="rId4" Type="http://schemas.openxmlformats.org/officeDocument/2006/relationships/image" Target="../media/image2.emf"/></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ags" Target="../tags/tag84.xml"/><Relationship Id="rId4" Type="http://schemas.openxmlformats.org/officeDocument/2006/relationships/image" Target="../media/image2.emf"/></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ags" Target="../tags/tag85.xml"/><Relationship Id="rId4" Type="http://schemas.openxmlformats.org/officeDocument/2006/relationships/image" Target="../media/image2.emf"/></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4.xml"/><Relationship Id="rId1" Type="http://schemas.openxmlformats.org/officeDocument/2006/relationships/tags" Target="../tags/tag86.xml"/><Relationship Id="rId4" Type="http://schemas.openxmlformats.org/officeDocument/2006/relationships/image" Target="../media/image2.emf"/></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4.xml"/><Relationship Id="rId1" Type="http://schemas.openxmlformats.org/officeDocument/2006/relationships/tags" Target="../tags/tag87.xml"/><Relationship Id="rId4" Type="http://schemas.openxmlformats.org/officeDocument/2006/relationships/image" Target="../media/image2.emf"/></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4.xml"/><Relationship Id="rId1" Type="http://schemas.openxmlformats.org/officeDocument/2006/relationships/tags" Target="../tags/tag88.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4.xml"/><Relationship Id="rId1" Type="http://schemas.openxmlformats.org/officeDocument/2006/relationships/tags" Target="../tags/tag89.xml"/><Relationship Id="rId4" Type="http://schemas.openxmlformats.org/officeDocument/2006/relationships/image" Target="../media/image2.emf"/></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0.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1.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2.xml"/><Relationship Id="rId1" Type="http://schemas.openxmlformats.org/officeDocument/2006/relationships/themeOverride" Target="../theme/themeOverride5.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5.xml"/><Relationship Id="rId1" Type="http://schemas.openxmlformats.org/officeDocument/2006/relationships/themeOverride" Target="../theme/themeOverride6.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6.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7.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8.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9.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0.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1.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2.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3.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4.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5.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6.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7.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8.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9.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0.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1.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11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11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11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11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hemeOverride" Target="../theme/themeOverride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40.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42.xml"/><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ags" Target="../tags/tag44.xml"/><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ags" Target="../tags/tag45.xml"/><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ags" Target="../tags/tag46.xml"/><Relationship Id="rId4" Type="http://schemas.openxmlformats.org/officeDocument/2006/relationships/image" Target="../media/image2.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ags" Target="../tags/tag47.xml"/><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ags" Target="../tags/tag48.xml"/><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50.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51.xml"/><Relationship Id="rId4" Type="http://schemas.openxmlformats.org/officeDocument/2006/relationships/image" Target="../media/image2.e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4.xml"/><Relationship Id="rId1" Type="http://schemas.openxmlformats.org/officeDocument/2006/relationships/themeOverride" Target="../theme/themeOverride3.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7.xml"/><Relationship Id="rId1" Type="http://schemas.openxmlformats.org/officeDocument/2006/relationships/themeOverride" Target="../theme/themeOverride4.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24809"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30"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31"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04360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r="-289"/>
          <a:stretch/>
        </p:blipFill>
        <p:spPr>
          <a:xfrm>
            <a:off x="0" y="0"/>
            <a:ext cx="12227263" cy="46482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5EB345">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8554692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751190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24809"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stretch>
            <a:fillRect/>
          </a:stretch>
        </p:blipFill>
        <p:spPr>
          <a:xfrm>
            <a:off x="7531099" y="5489771"/>
            <a:ext cx="3822700" cy="787400"/>
          </a:xfrm>
          <a:prstGeom prst="rect">
            <a:avLst/>
          </a:prstGeom>
        </p:spPr>
      </p:pic>
      <p:sp>
        <p:nvSpPr>
          <p:cNvPr id="30"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31" name="Details"/>
          <p:cNvSpPr>
            <a:spLocks noGrp="1"/>
          </p:cNvSpPr>
          <p:nvPr>
            <p:ph type="body" sz="quarter" idx="12" hasCustomPrompt="1"/>
          </p:nvPr>
        </p:nvSpPr>
        <p:spPr>
          <a:xfrm>
            <a:off x="838200" y="6018576"/>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36049671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EB8A2D">
                  <a:alpha val="75000"/>
                </a:srgbClr>
              </a:gs>
              <a:gs pos="100000">
                <a:srgbClr val="C0167A">
                  <a:alpha val="8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stretch>
            <a:fillRect/>
          </a:stretch>
        </p:blipFill>
        <p:spPr>
          <a:xfrm>
            <a:off x="7531099" y="5489771"/>
            <a:ext cx="3822700" cy="787400"/>
          </a:xfrm>
          <a:prstGeom prst="rect">
            <a:avLst/>
          </a:prstGeom>
        </p:spPr>
      </p:pic>
      <p:sp>
        <p:nvSpPr>
          <p:cNvPr id="26"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7" name="Details"/>
          <p:cNvSpPr>
            <a:spLocks noGrp="1"/>
          </p:cNvSpPr>
          <p:nvPr>
            <p:ph type="body" sz="quarter" idx="12" hasCustomPrompt="1"/>
          </p:nvPr>
        </p:nvSpPr>
        <p:spPr>
          <a:xfrm>
            <a:off x="838200" y="5991683"/>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5057417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622800"/>
          </a:xfrm>
          <a:prstGeom prst="rect">
            <a:avLst/>
          </a:prstGeom>
        </p:spPr>
      </p:pic>
      <p:sp>
        <p:nvSpPr>
          <p:cNvPr id="23" name="Rectangle 22"/>
          <p:cNvSpPr/>
          <p:nvPr userDrawn="1"/>
        </p:nvSpPr>
        <p:spPr>
          <a:xfrm>
            <a:off x="0" y="3683"/>
            <a:ext cx="12192000" cy="4642556"/>
          </a:xfrm>
          <a:prstGeom prst="rect">
            <a:avLst/>
          </a:prstGeom>
          <a:gradFill flip="none" rotWithShape="1">
            <a:gsLst>
              <a:gs pos="0">
                <a:srgbClr val="00305B">
                  <a:alpha val="80000"/>
                </a:srgbClr>
              </a:gs>
              <a:gs pos="100000">
                <a:srgbClr val="CB9F1B">
                  <a:alpha val="9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37895"/>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9280330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622800"/>
          </a:xfrm>
          <a:prstGeom prst="rect">
            <a:avLst/>
          </a:prstGeom>
        </p:spPr>
      </p:pic>
      <p:sp>
        <p:nvSpPr>
          <p:cNvPr id="23" name="Rectangle 22"/>
          <p:cNvSpPr/>
          <p:nvPr userDrawn="1"/>
        </p:nvSpPr>
        <p:spPr>
          <a:xfrm>
            <a:off x="0" y="3683"/>
            <a:ext cx="12192000" cy="4642556"/>
          </a:xfrm>
          <a:prstGeom prst="rect">
            <a:avLst/>
          </a:prstGeom>
          <a:gradFill flip="none" rotWithShape="1">
            <a:gsLst>
              <a:gs pos="100000">
                <a:srgbClr val="EB8A2D">
                  <a:alpha val="80000"/>
                </a:srgbClr>
              </a:gs>
              <a:gs pos="0">
                <a:srgbClr val="4E1B55">
                  <a:alpha val="8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601858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986151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223284"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75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Calibri" panose="020F0502020204030204" pitchFamily="34" charset="0"/>
              </a:defRPr>
            </a:lvl1pPr>
          </a:lstStyle>
          <a:p>
            <a:pPr lvl="0"/>
            <a:r>
              <a:rPr lang="en-US" dirty="0"/>
              <a:t>Instructor’s Name</a:t>
            </a:r>
          </a:p>
        </p:txBody>
      </p:sp>
      <p:sp>
        <p:nvSpPr>
          <p:cNvPr id="25" name="Details"/>
          <p:cNvSpPr>
            <a:spLocks noGrp="1"/>
          </p:cNvSpPr>
          <p:nvPr>
            <p:ph type="body" sz="quarter" idx="12" hasCustomPrompt="1"/>
          </p:nvPr>
        </p:nvSpPr>
        <p:spPr>
          <a:xfrm>
            <a:off x="838200" y="60813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Calibri" panose="020F0502020204030204" pitchFamily="34" charset="0"/>
              </a:defRPr>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848051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223284"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A1BA">
                  <a:alpha val="80000"/>
                </a:srgbClr>
              </a:gs>
              <a:gs pos="100000">
                <a:srgbClr val="EA9A55">
                  <a:alpha val="8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4686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1546620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86327"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6479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7417738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86327" cy="4622800"/>
          </a:xfrm>
          <a:prstGeom prst="rect">
            <a:avLst/>
          </a:prstGeom>
        </p:spPr>
      </p:pic>
      <p:sp>
        <p:nvSpPr>
          <p:cNvPr id="23" name="Rectangle 22"/>
          <p:cNvSpPr/>
          <p:nvPr userDrawn="1"/>
        </p:nvSpPr>
        <p:spPr>
          <a:xfrm>
            <a:off x="0" y="0"/>
            <a:ext cx="12192000" cy="4642556"/>
          </a:xfrm>
          <a:prstGeom prst="rect">
            <a:avLst/>
          </a:prstGeom>
          <a:gradFill flip="none" rotWithShape="1">
            <a:gsLst>
              <a:gs pos="100000">
                <a:srgbClr val="BC1E3E">
                  <a:alpha val="80000"/>
                </a:srgbClr>
              </a:gs>
              <a:gs pos="0">
                <a:srgbClr val="FDD21F">
                  <a:alpha val="8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1211968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r="-289"/>
          <a:stretch/>
        </p:blipFill>
        <p:spPr>
          <a:xfrm>
            <a:off x="0" y="0"/>
            <a:ext cx="12227263" cy="46482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91681"/>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400234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38200" y="1790699"/>
            <a:ext cx="10515600" cy="4395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6991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r="-289"/>
          <a:stretch/>
        </p:blipFill>
        <p:spPr>
          <a:xfrm>
            <a:off x="0" y="0"/>
            <a:ext cx="12227263" cy="46482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5EB345">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6479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42288627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838200" y="1790699"/>
            <a:ext cx="10515600" cy="43957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58041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White">
            <a:extLst>
              <a:ext uri="{C183D7F6-B498-43B3-948B-1728B52AA6E4}">
                <adec:decorative xmlns:adec="http://schemas.microsoft.com/office/drawing/2017/decorative" val="1"/>
              </a:ext>
            </a:extLst>
          </p:cNvPr>
          <p:cNvSpPr/>
          <p:nvPr userDrawn="1"/>
        </p:nvSpPr>
        <p:spPr>
          <a:xfrm>
            <a:off x="541446" y="0"/>
            <a:ext cx="11109109" cy="6858000"/>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7115487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le_Image">
    <p:spTree>
      <p:nvGrpSpPr>
        <p:cNvPr id="1" name=""/>
        <p:cNvGrpSpPr/>
        <p:nvPr/>
      </p:nvGrpSpPr>
      <p:grpSpPr>
        <a:xfrm>
          <a:off x="0" y="0"/>
          <a:ext cx="0" cy="0"/>
          <a:chOff x="0" y="0"/>
          <a:chExt cx="0" cy="0"/>
        </a:xfrm>
      </p:grpSpPr>
      <p:sp>
        <p:nvSpPr>
          <p:cNvPr id="9" name="White">
            <a:extLst>
              <a:ext uri="{C183D7F6-B498-43B3-948B-1728B52AA6E4}">
                <adec:decorative xmlns:adec="http://schemas.microsoft.com/office/drawing/2017/decorative"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0"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dirty="0"/>
              <a:t>Click to edit Master title style</a:t>
            </a:r>
          </a:p>
        </p:txBody>
      </p:sp>
      <p:sp>
        <p:nvSpPr>
          <p:cNvPr id="13" name="Picture"/>
          <p:cNvSpPr>
            <a:spLocks noGrp="1"/>
          </p:cNvSpPr>
          <p:nvPr>
            <p:ph type="pic" sz="quarter" idx="10"/>
          </p:nvPr>
        </p:nvSpPr>
        <p:spPr>
          <a:xfrm>
            <a:off x="504821" y="1897441"/>
            <a:ext cx="11109110" cy="445573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r>
              <a:rPr lang="en-US" dirty="0"/>
              <a:t>Click icon to add picture</a:t>
            </a:r>
          </a:p>
        </p:txBody>
      </p:sp>
    </p:spTree>
    <p:custDataLst>
      <p:tags r:id="rId1"/>
    </p:custDataLst>
    <p:extLst>
      <p:ext uri="{BB962C8B-B14F-4D97-AF65-F5344CB8AC3E}">
        <p14:creationId xmlns:p14="http://schemas.microsoft.com/office/powerpoint/2010/main" val="42491930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13" name="Picture"/>
          <p:cNvSpPr>
            <a:spLocks noGrp="1"/>
          </p:cNvSpPr>
          <p:nvPr>
            <p:ph type="pic" sz="quarter" idx="10"/>
          </p:nvPr>
        </p:nvSpPr>
        <p:spPr>
          <a:xfrm>
            <a:off x="504821" y="502692"/>
            <a:ext cx="11109110" cy="585048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r>
              <a:rPr lang="en-US" dirty="0"/>
              <a:t>Click icon to add picture</a:t>
            </a:r>
          </a:p>
        </p:txBody>
      </p:sp>
    </p:spTree>
    <p:custDataLst>
      <p:tags r:id="rId2"/>
    </p:custDataLst>
    <p:extLst>
      <p:ext uri="{BB962C8B-B14F-4D97-AF65-F5344CB8AC3E}">
        <p14:creationId xmlns:p14="http://schemas.microsoft.com/office/powerpoint/2010/main" val="347436922"/>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xt_left_Pic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0"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0" name="Picture"/>
          <p:cNvSpPr>
            <a:spLocks noGrp="1"/>
          </p:cNvSpPr>
          <p:nvPr>
            <p:ph type="pic" sz="quarter" idx="10"/>
          </p:nvPr>
        </p:nvSpPr>
        <p:spPr>
          <a:xfrm>
            <a:off x="5307866"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r>
              <a:rPr lang="en-US" dirty="0"/>
              <a:t>Click icon to add picture</a:t>
            </a:r>
          </a:p>
        </p:txBody>
      </p:sp>
      <p:sp>
        <p:nvSpPr>
          <p:cNvPr id="7" name="Title"/>
          <p:cNvSpPr>
            <a:spLocks noGrp="1"/>
          </p:cNvSpPr>
          <p:nvPr>
            <p:ph type="title"/>
          </p:nvPr>
        </p:nvSpPr>
        <p:spPr>
          <a:xfrm>
            <a:off x="576642" y="501954"/>
            <a:ext cx="3577940" cy="1578803"/>
          </a:xfrm>
        </p:spPr>
        <p:txBody>
          <a:bodyPr anchor="b">
            <a:noAutofit/>
          </a:bodyPr>
          <a:lstStyle>
            <a:lvl1pPr algn="l">
              <a:tabLst>
                <a:tab pos="1828800" algn="l"/>
              </a:tabLst>
              <a:defRPr sz="3600" b="0">
                <a:solidFill>
                  <a:schemeClr val="tx1">
                    <a:lumMod val="75000"/>
                    <a:lumOff val="25000"/>
                  </a:schemeClr>
                </a:solidFill>
                <a:latin typeface="Calibri" panose="020F0502020204030204" pitchFamily="34" charset="0"/>
              </a:defRPr>
            </a:lvl1pPr>
          </a:lstStyle>
          <a:p>
            <a:r>
              <a:rPr lang="en-US" dirty="0"/>
              <a:t>Click to edit Master title style</a:t>
            </a:r>
          </a:p>
        </p:txBody>
      </p:sp>
      <p:sp>
        <p:nvSpPr>
          <p:cNvPr id="6" name="Text"/>
          <p:cNvSpPr>
            <a:spLocks noGrp="1"/>
          </p:cNvSpPr>
          <p:nvPr>
            <p:ph idx="1"/>
          </p:nvPr>
        </p:nvSpPr>
        <p:spPr>
          <a:xfrm>
            <a:off x="576642"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9487470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Pic_left_Text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7460776"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p:nvPr>
        </p:nvSpPr>
        <p:spPr>
          <a:xfrm>
            <a:off x="8037418" y="501954"/>
            <a:ext cx="3577940" cy="1578803"/>
          </a:xfrm>
        </p:spPr>
        <p:txBody>
          <a:bodyPr anchor="b">
            <a:noAutofit/>
          </a:bodyPr>
          <a:lstStyle>
            <a:lvl1pPr algn="l">
              <a:tabLst>
                <a:tab pos="1828800" algn="l"/>
              </a:tabLst>
              <a:defRPr sz="3600" b="0">
                <a:solidFill>
                  <a:schemeClr val="tx1">
                    <a:lumMod val="75000"/>
                    <a:lumOff val="25000"/>
                  </a:schemeClr>
                </a:solidFill>
                <a:latin typeface="Calibri" panose="020F0502020204030204" pitchFamily="34" charset="0"/>
              </a:defRPr>
            </a:lvl1pPr>
          </a:lstStyle>
          <a:p>
            <a:r>
              <a:rPr lang="en-US" dirty="0"/>
              <a:t>Click to edit Master title style</a:t>
            </a:r>
          </a:p>
        </p:txBody>
      </p:sp>
      <p:sp>
        <p:nvSpPr>
          <p:cNvPr id="6" name="Text"/>
          <p:cNvSpPr>
            <a:spLocks noGrp="1"/>
          </p:cNvSpPr>
          <p:nvPr>
            <p:ph idx="1"/>
          </p:nvPr>
        </p:nvSpPr>
        <p:spPr>
          <a:xfrm>
            <a:off x="8037418"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0" name="Picture"/>
          <p:cNvSpPr>
            <a:spLocks noGrp="1"/>
          </p:cNvSpPr>
          <p:nvPr>
            <p:ph type="pic" sz="quarter" idx="10"/>
          </p:nvPr>
        </p:nvSpPr>
        <p:spPr>
          <a:xfrm>
            <a:off x="576642"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r>
              <a:rPr lang="en-US"/>
              <a:t>Click icon to add picture</a:t>
            </a:r>
          </a:p>
        </p:txBody>
      </p:sp>
    </p:spTree>
    <p:custDataLst>
      <p:tags r:id="rId1"/>
    </p:custDataLst>
    <p:extLst>
      <p:ext uri="{BB962C8B-B14F-4D97-AF65-F5344CB8AC3E}">
        <p14:creationId xmlns:p14="http://schemas.microsoft.com/office/powerpoint/2010/main" val="35466501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wo_images_Right_Text">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6677187" y="849623"/>
            <a:ext cx="4368401"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0" name="Text 2"/>
          <p:cNvSpPr>
            <a:spLocks noGrp="1"/>
          </p:cNvSpPr>
          <p:nvPr>
            <p:ph idx="10"/>
          </p:nvPr>
        </p:nvSpPr>
        <p:spPr>
          <a:xfrm>
            <a:off x="6678304" y="4027648"/>
            <a:ext cx="4367284"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2" name="Picture 2"/>
          <p:cNvSpPr>
            <a:spLocks noGrp="1"/>
          </p:cNvSpPr>
          <p:nvPr>
            <p:ph type="pic" sz="quarter" idx="12"/>
          </p:nvPr>
        </p:nvSpPr>
        <p:spPr>
          <a:xfrm>
            <a:off x="571533" y="3679979"/>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r>
              <a:rPr lang="en-US"/>
              <a:t>Click icon to add picture</a:t>
            </a:r>
          </a:p>
        </p:txBody>
      </p:sp>
      <p:sp>
        <p:nvSpPr>
          <p:cNvPr id="3" name="Picture 1"/>
          <p:cNvSpPr>
            <a:spLocks noGrp="1"/>
          </p:cNvSpPr>
          <p:nvPr>
            <p:ph type="pic" sz="quarter" idx="11"/>
          </p:nvPr>
        </p:nvSpPr>
        <p:spPr>
          <a:xfrm>
            <a:off x="576639" y="501953"/>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r>
              <a:rPr lang="en-US"/>
              <a:t>Click icon to add picture</a:t>
            </a:r>
          </a:p>
        </p:txBody>
      </p:sp>
    </p:spTree>
    <p:custDataLst>
      <p:tags r:id="rId2"/>
    </p:custDataLst>
    <p:extLst>
      <p:ext uri="{BB962C8B-B14F-4D97-AF65-F5344CB8AC3E}">
        <p14:creationId xmlns:p14="http://schemas.microsoft.com/office/powerpoint/2010/main" val="40291918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Duo_Text_Cards">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10" name="Text 2"/>
          <p:cNvSpPr>
            <a:spLocks noGrp="1"/>
          </p:cNvSpPr>
          <p:nvPr>
            <p:ph idx="10"/>
          </p:nvPr>
        </p:nvSpPr>
        <p:spPr>
          <a:xfrm>
            <a:off x="1145297" y="4027648"/>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212626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riplet_text_cards_3">
    <p:spTree>
      <p:nvGrpSpPr>
        <p:cNvPr id="1" name=""/>
        <p:cNvGrpSpPr/>
        <p:nvPr/>
      </p:nvGrpSpPr>
      <p:grpSpPr>
        <a:xfrm>
          <a:off x="0" y="0"/>
          <a:ext cx="0" cy="0"/>
          <a:chOff x="0" y="0"/>
          <a:chExt cx="0" cy="0"/>
        </a:xfrm>
      </p:grpSpPr>
      <p:sp>
        <p:nvSpPr>
          <p:cNvPr id="16" name="White 2">
            <a:extLst>
              <a:ext uri="{C183D7F6-B498-43B3-948B-1728B52AA6E4}">
                <adec:decorative xmlns:adec="http://schemas.microsoft.com/office/drawing/2017/decorative" val="1"/>
              </a:ext>
            </a:extLst>
          </p:cNvPr>
          <p:cNvSpPr/>
          <p:nvPr userDrawn="1"/>
        </p:nvSpPr>
        <p:spPr>
          <a:xfrm>
            <a:off x="576641" y="2716237"/>
            <a:ext cx="11037605" cy="142552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2" name="White 3">
            <a:extLst>
              <a:ext uri="{C183D7F6-B498-43B3-948B-1728B52AA6E4}">
                <adec:decorative xmlns:adec="http://schemas.microsoft.com/office/drawing/2017/decorative" val="1"/>
              </a:ext>
            </a:extLst>
          </p:cNvPr>
          <p:cNvSpPr/>
          <p:nvPr userDrawn="1"/>
        </p:nvSpPr>
        <p:spPr>
          <a:xfrm>
            <a:off x="576641" y="4718403"/>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9" name="Text 2"/>
          <p:cNvSpPr>
            <a:spLocks noGrp="1"/>
          </p:cNvSpPr>
          <p:nvPr>
            <p:ph idx="10"/>
          </p:nvPr>
        </p:nvSpPr>
        <p:spPr>
          <a:xfrm>
            <a:off x="1145297" y="2920504"/>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0" name="Text 3"/>
          <p:cNvSpPr>
            <a:spLocks noGrp="1"/>
          </p:cNvSpPr>
          <p:nvPr>
            <p:ph idx="11"/>
          </p:nvPr>
        </p:nvSpPr>
        <p:spPr>
          <a:xfrm>
            <a:off x="1145297" y="4991386"/>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766461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White">
            <a:extLst>
              <a:ext uri="{C183D7F6-B498-43B3-948B-1728B52AA6E4}">
                <adec:decorative xmlns:adec="http://schemas.microsoft.com/office/drawing/2017/decorative" val="1"/>
              </a:ext>
            </a:extLst>
          </p:cNvPr>
          <p:cNvSpPr/>
          <p:nvPr userDrawn="1"/>
        </p:nvSpPr>
        <p:spPr>
          <a:xfrm>
            <a:off x="541446" y="0"/>
            <a:ext cx="11109109" cy="6858000"/>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0653362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riplet_Text_Cards">
    <p:spTree>
      <p:nvGrpSpPr>
        <p:cNvPr id="1" name=""/>
        <p:cNvGrpSpPr/>
        <p:nvPr/>
      </p:nvGrpSpPr>
      <p:grpSpPr>
        <a:xfrm>
          <a:off x="0" y="0"/>
          <a:ext cx="0" cy="0"/>
          <a:chOff x="0" y="0"/>
          <a:chExt cx="0" cy="0"/>
        </a:xfrm>
      </p:grpSpPr>
      <p:sp>
        <p:nvSpPr>
          <p:cNvPr id="13" name="White 3">
            <a:extLst>
              <a:ext uri="{C183D7F6-B498-43B3-948B-1728B52AA6E4}">
                <adec:decorative xmlns:adec="http://schemas.microsoft.com/office/drawing/2017/decorative"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4" name="White 2">
            <a:extLst>
              <a:ext uri="{C183D7F6-B498-43B3-948B-1728B52AA6E4}">
                <adec:decorative xmlns:adec="http://schemas.microsoft.com/office/drawing/2017/decorative"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3679976"/>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2" name="Text 1"/>
          <p:cNvSpPr>
            <a:spLocks noGrp="1"/>
          </p:cNvSpPr>
          <p:nvPr>
            <p:ph idx="11"/>
          </p:nvPr>
        </p:nvSpPr>
        <p:spPr>
          <a:xfrm>
            <a:off x="1145297"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4" name="Text 2"/>
          <p:cNvSpPr>
            <a:spLocks noGrp="1"/>
          </p:cNvSpPr>
          <p:nvPr>
            <p:ph idx="12"/>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17" name="Text 3"/>
          <p:cNvSpPr>
            <a:spLocks noGrp="1"/>
          </p:cNvSpPr>
          <p:nvPr>
            <p:ph idx="1"/>
          </p:nvPr>
        </p:nvSpPr>
        <p:spPr>
          <a:xfrm>
            <a:off x="1145297" y="4027645"/>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37441016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riplet_Text_Cards_2">
    <p:spTree>
      <p:nvGrpSpPr>
        <p:cNvPr id="1" name=""/>
        <p:cNvGrpSpPr/>
        <p:nvPr/>
      </p:nvGrpSpPr>
      <p:grpSpPr>
        <a:xfrm>
          <a:off x="0" y="0"/>
          <a:ext cx="0" cy="0"/>
          <a:chOff x="0" y="0"/>
          <a:chExt cx="0" cy="0"/>
        </a:xfrm>
      </p:grpSpPr>
      <p:sp>
        <p:nvSpPr>
          <p:cNvPr id="14" name="White 3">
            <a:extLst>
              <a:ext uri="{C183D7F6-B498-43B3-948B-1728B52AA6E4}">
                <adec:decorative xmlns:adec="http://schemas.microsoft.com/office/drawing/2017/decorative"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2">
            <a:extLst>
              <a:ext uri="{C183D7F6-B498-43B3-948B-1728B52AA6E4}">
                <adec:decorative xmlns:adec="http://schemas.microsoft.com/office/drawing/2017/decorative"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2" name="Text 2"/>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4" name="Text 3"/>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6004058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Quad_Text_Cards">
    <p:spTree>
      <p:nvGrpSpPr>
        <p:cNvPr id="1" name=""/>
        <p:cNvGrpSpPr/>
        <p:nvPr/>
      </p:nvGrpSpPr>
      <p:grpSpPr>
        <a:xfrm>
          <a:off x="0" y="0"/>
          <a:ext cx="0" cy="0"/>
          <a:chOff x="0" y="0"/>
          <a:chExt cx="0" cy="0"/>
        </a:xfrm>
      </p:grpSpPr>
      <p:sp>
        <p:nvSpPr>
          <p:cNvPr id="14" name="White 4">
            <a:extLst>
              <a:ext uri="{C183D7F6-B498-43B3-948B-1728B52AA6E4}">
                <adec:decorative xmlns:adec="http://schemas.microsoft.com/office/drawing/2017/decorative"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3">
            <a:extLst>
              <a:ext uri="{C183D7F6-B498-43B3-948B-1728B52AA6E4}">
                <adec:decorative xmlns:adec="http://schemas.microsoft.com/office/drawing/2017/decorative"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2" name="White 2">
            <a:extLst>
              <a:ext uri="{C183D7F6-B498-43B3-948B-1728B52AA6E4}">
                <adec:decorative xmlns:adec="http://schemas.microsoft.com/office/drawing/2017/decorative"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4129956" cy="1980730"/>
          </a:xfrm>
        </p:spPr>
        <p:txBody>
          <a:bodyPr vert="horz" lIns="91440" tIns="45720" rIns="91440" bIns="45720" rtlCol="0" anchor="ctr">
            <a:noAutofit/>
          </a:bodyPr>
          <a:lstStyle>
            <a:lvl1pPr algn="ctr">
              <a:defRPr lang="en-US" dirty="0" smtClean="0">
                <a:solidFill>
                  <a:schemeClr val="tx1">
                    <a:lumMod val="65000"/>
                    <a:lumOff val="35000"/>
                  </a:schemeClr>
                </a:solidFill>
                <a:latin typeface="Calibri" panose="020F0502020204030204" pitchFamily="34" charset="0"/>
              </a:defRPr>
            </a:lvl1pPr>
          </a:lstStyle>
          <a:p>
            <a:pPr marL="0" lvl="0" indent="0">
              <a:lnSpc>
                <a:spcPct val="100000"/>
              </a:lnSpc>
              <a:spcBef>
                <a:spcPts val="0"/>
              </a:spcBef>
              <a:spcAft>
                <a:spcPts val="1600"/>
              </a:spcAft>
              <a:buNone/>
            </a:pPr>
            <a:r>
              <a:rPr lang="en-US" dirty="0"/>
              <a:t>Edit Master text styles</a:t>
            </a:r>
          </a:p>
        </p:txBody>
      </p:sp>
      <p:sp>
        <p:nvSpPr>
          <p:cNvPr id="20" name="Text 2"/>
          <p:cNvSpPr>
            <a:spLocks noGrp="1"/>
          </p:cNvSpPr>
          <p:nvPr>
            <p:ph idx="10"/>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2" name="Text 3"/>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4" name="Text 4"/>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37938360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1-3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4" name="Orange 3">
            <a:extLst>
              <a:ext uri="{C183D7F6-B498-43B3-948B-1728B52AA6E4}">
                <adec:decorative xmlns:adec="http://schemas.microsoft.com/office/drawing/2017/decorative"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6" name="Shadow 3">
            <a:extLst>
              <a:ext uri="{C183D7F6-B498-43B3-948B-1728B52AA6E4}">
                <adec:decorative xmlns:adec="http://schemas.microsoft.com/office/drawing/2017/decorative"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1"/>
          <p:cNvSpPr txBox="1"/>
          <p:nvPr userDrawn="1"/>
        </p:nvSpPr>
        <p:spPr>
          <a:xfrm>
            <a:off x="573922"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1</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Calibri" panose="020F0502020204030204" pitchFamily="34"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7" name="2"/>
          <p:cNvSpPr txBox="1"/>
          <p:nvPr userDrawn="1"/>
        </p:nvSpPr>
        <p:spPr>
          <a:xfrm>
            <a:off x="573922"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2</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Calibri" panose="020F0502020204030204" pitchFamily="34"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8" name="3"/>
          <p:cNvSpPr txBox="1"/>
          <p:nvPr userDrawn="1"/>
        </p:nvSpPr>
        <p:spPr>
          <a:xfrm>
            <a:off x="573922" y="4784198"/>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3</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Calibri" panose="020F0502020204030204" pitchFamily="34"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2938340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4-6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4" name="Orange 3">
            <a:extLst>
              <a:ext uri="{C183D7F6-B498-43B3-948B-1728B52AA6E4}">
                <adec:decorative xmlns:adec="http://schemas.microsoft.com/office/drawing/2017/decorative"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6" name="Shadow 3">
            <a:extLst>
              <a:ext uri="{C183D7F6-B498-43B3-948B-1728B52AA6E4}">
                <adec:decorative xmlns:adec="http://schemas.microsoft.com/office/drawing/2017/decorative"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4"/>
          <p:cNvSpPr txBox="1"/>
          <p:nvPr userDrawn="1"/>
        </p:nvSpPr>
        <p:spPr>
          <a:xfrm>
            <a:off x="586295"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8" name="6"/>
          <p:cNvSpPr txBox="1"/>
          <p:nvPr userDrawn="1"/>
        </p:nvSpPr>
        <p:spPr>
          <a:xfrm>
            <a:off x="586295" y="4795113"/>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6</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7142854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4-5 Numbered Text">
    <p:spTree>
      <p:nvGrpSpPr>
        <p:cNvPr id="1" name=""/>
        <p:cNvGrpSpPr/>
        <p:nvPr/>
      </p:nvGrpSpPr>
      <p:grpSpPr>
        <a:xfrm>
          <a:off x="0" y="0"/>
          <a:ext cx="0" cy="0"/>
          <a:chOff x="0" y="0"/>
          <a:chExt cx="0" cy="0"/>
        </a:xfrm>
      </p:grpSpPr>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41872403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4 Numbered Text">
    <p:spTree>
      <p:nvGrpSpPr>
        <p:cNvPr id="1" name=""/>
        <p:cNvGrpSpPr/>
        <p:nvPr/>
      </p:nvGrpSpPr>
      <p:grpSpPr>
        <a:xfrm>
          <a:off x="0" y="0"/>
          <a:ext cx="0" cy="0"/>
          <a:chOff x="0" y="0"/>
          <a:chExt cx="0" cy="0"/>
        </a:xfrm>
      </p:grpSpPr>
      <p:sp>
        <p:nvSpPr>
          <p:cNvPr id="15" name="White">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 name="Orange">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6" name="Shadow">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329776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Reversed_Colors_Text_Lef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p:nvPr>
        </p:nvSpPr>
        <p:spPr>
          <a:xfrm>
            <a:off x="577755" y="882903"/>
            <a:ext cx="5782102" cy="1065008"/>
          </a:xfrm>
        </p:spPr>
        <p:txBody>
          <a:bodyPr anchor="b">
            <a:no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577755"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4" name="Picture"/>
          <p:cNvSpPr>
            <a:spLocks noGrp="1"/>
          </p:cNvSpPr>
          <p:nvPr>
            <p:ph type="pic" sz="quarter" idx="10"/>
          </p:nvPr>
        </p:nvSpPr>
        <p:spPr>
          <a:xfrm>
            <a:off x="6937612"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8853023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Reversed_Colors_Text_Righ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p:nvPr>
        </p:nvSpPr>
        <p:spPr>
          <a:xfrm>
            <a:off x="5832143" y="882903"/>
            <a:ext cx="5782102" cy="1065008"/>
          </a:xfrm>
        </p:spPr>
        <p:txBody>
          <a:bodyPr anchor="b">
            <a:no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5832143"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4" name="Picture"/>
          <p:cNvSpPr>
            <a:spLocks noGrp="1"/>
          </p:cNvSpPr>
          <p:nvPr>
            <p:ph type="pic" sz="quarter" idx="10"/>
          </p:nvPr>
        </p:nvSpPr>
        <p:spPr>
          <a:xfrm>
            <a:off x="577755"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14161454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Image heavy 1">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7" name="Picture"/>
          <p:cNvSpPr>
            <a:spLocks noGrp="1"/>
          </p:cNvSpPr>
          <p:nvPr>
            <p:ph type="pic" sz="quarter" idx="13"/>
          </p:nvPr>
        </p:nvSpPr>
        <p:spPr>
          <a:xfrm>
            <a:off x="576641" y="501954"/>
            <a:ext cx="11038716" cy="5836934"/>
          </a:xfrm>
          <a:custGeom>
            <a:avLst/>
            <a:gdLst>
              <a:gd name="connsiteX0" fmla="*/ 5083313 w 11038716"/>
              <a:gd name="connsiteY0" fmla="*/ 0 h 5836934"/>
              <a:gd name="connsiteX1" fmla="*/ 7955234 w 11038716"/>
              <a:gd name="connsiteY1" fmla="*/ 0 h 5836934"/>
              <a:gd name="connsiteX2" fmla="*/ 8743437 w 11038716"/>
              <a:gd name="connsiteY2" fmla="*/ 0 h 5836934"/>
              <a:gd name="connsiteX3" fmla="*/ 11038716 w 11038716"/>
              <a:gd name="connsiteY3" fmla="*/ 0 h 5836934"/>
              <a:gd name="connsiteX4" fmla="*/ 11038716 w 11038716"/>
              <a:gd name="connsiteY4" fmla="*/ 5836934 h 5836934"/>
              <a:gd name="connsiteX5" fmla="*/ 8743437 w 11038716"/>
              <a:gd name="connsiteY5" fmla="*/ 5836934 h 5836934"/>
              <a:gd name="connsiteX6" fmla="*/ 8498776 w 11038716"/>
              <a:gd name="connsiteY6" fmla="*/ 5836934 h 5836934"/>
              <a:gd name="connsiteX7" fmla="*/ 5626855 w 11038716"/>
              <a:gd name="connsiteY7" fmla="*/ 5836934 h 5836934"/>
              <a:gd name="connsiteX8" fmla="*/ 0 w 11038716"/>
              <a:gd name="connsiteY8" fmla="*/ 0 h 5836934"/>
              <a:gd name="connsiteX9" fmla="*/ 1052413 w 11038716"/>
              <a:gd name="connsiteY9" fmla="*/ 0 h 5836934"/>
              <a:gd name="connsiteX10" fmla="*/ 1595955 w 11038716"/>
              <a:gd name="connsiteY10" fmla="*/ 5836934 h 5836934"/>
              <a:gd name="connsiteX11" fmla="*/ 0 w 11038716"/>
              <a:gd name="connsiteY11"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38716" h="5836934">
                <a:moveTo>
                  <a:pt x="5083313" y="0"/>
                </a:moveTo>
                <a:lnTo>
                  <a:pt x="7955234" y="0"/>
                </a:lnTo>
                <a:lnTo>
                  <a:pt x="8743437" y="0"/>
                </a:lnTo>
                <a:lnTo>
                  <a:pt x="11038716" y="0"/>
                </a:lnTo>
                <a:lnTo>
                  <a:pt x="11038716" y="5836934"/>
                </a:lnTo>
                <a:lnTo>
                  <a:pt x="8743437" y="5836934"/>
                </a:lnTo>
                <a:lnTo>
                  <a:pt x="8498776" y="5836934"/>
                </a:lnTo>
                <a:lnTo>
                  <a:pt x="5626855" y="5836934"/>
                </a:lnTo>
                <a:close/>
                <a:moveTo>
                  <a:pt x="0" y="0"/>
                </a:moveTo>
                <a:lnTo>
                  <a:pt x="1052413" y="0"/>
                </a:lnTo>
                <a:lnTo>
                  <a:pt x="1595955"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endParaRPr lang="en-US" dirty="0"/>
          </a:p>
        </p:txBody>
      </p:sp>
      <p:sp>
        <p:nvSpPr>
          <p:cNvPr id="7" name="Title"/>
          <p:cNvSpPr>
            <a:spLocks noGrp="1"/>
          </p:cNvSpPr>
          <p:nvPr>
            <p:ph type="title"/>
          </p:nvPr>
        </p:nvSpPr>
        <p:spPr>
          <a:xfrm>
            <a:off x="2380901" y="1147907"/>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2380901" y="3124889"/>
            <a:ext cx="2910716" cy="222656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497154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_Image">
    <p:spTree>
      <p:nvGrpSpPr>
        <p:cNvPr id="1" name=""/>
        <p:cNvGrpSpPr/>
        <p:nvPr/>
      </p:nvGrpSpPr>
      <p:grpSpPr>
        <a:xfrm>
          <a:off x="0" y="0"/>
          <a:ext cx="0" cy="0"/>
          <a:chOff x="0" y="0"/>
          <a:chExt cx="0" cy="0"/>
        </a:xfrm>
      </p:grpSpPr>
      <p:sp>
        <p:nvSpPr>
          <p:cNvPr id="9" name="White">
            <a:extLst>
              <a:ext uri="{C183D7F6-B498-43B3-948B-1728B52AA6E4}">
                <adec:decorative xmlns:adec="http://schemas.microsoft.com/office/drawing/2017/decorative"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0"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a:t>Click to edit Master title style</a:t>
            </a:r>
            <a:endParaRPr lang="en-US" dirty="0"/>
          </a:p>
        </p:txBody>
      </p:sp>
      <p:sp>
        <p:nvSpPr>
          <p:cNvPr id="13" name="Picture"/>
          <p:cNvSpPr>
            <a:spLocks noGrp="1"/>
          </p:cNvSpPr>
          <p:nvPr>
            <p:ph type="pic" sz="quarter" idx="10"/>
          </p:nvPr>
        </p:nvSpPr>
        <p:spPr>
          <a:xfrm>
            <a:off x="504821" y="1897441"/>
            <a:ext cx="11109110" cy="445573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r>
              <a:rPr lang="en-US"/>
              <a:t>Click icon to add picture</a:t>
            </a:r>
          </a:p>
        </p:txBody>
      </p:sp>
    </p:spTree>
    <p:custDataLst>
      <p:tags r:id="rId1"/>
    </p:custDataLst>
    <p:extLst>
      <p:ext uri="{BB962C8B-B14F-4D97-AF65-F5344CB8AC3E}">
        <p14:creationId xmlns:p14="http://schemas.microsoft.com/office/powerpoint/2010/main" val="24580128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Image heavy 2">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7" name="Title"/>
          <p:cNvSpPr>
            <a:spLocks noGrp="1"/>
          </p:cNvSpPr>
          <p:nvPr>
            <p:ph type="title"/>
          </p:nvPr>
        </p:nvSpPr>
        <p:spPr>
          <a:xfrm>
            <a:off x="4640642" y="998488"/>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4640642" y="2975470"/>
            <a:ext cx="2910716" cy="27679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34" name="Picture 1"/>
          <p:cNvSpPr>
            <a:spLocks noGrp="1"/>
          </p:cNvSpPr>
          <p:nvPr>
            <p:ph type="pic" sz="quarter" idx="10"/>
          </p:nvPr>
        </p:nvSpPr>
        <p:spPr>
          <a:xfrm>
            <a:off x="576642" y="501954"/>
            <a:ext cx="3660091" cy="5836934"/>
          </a:xfrm>
          <a:custGeom>
            <a:avLst/>
            <a:gdLst>
              <a:gd name="connsiteX0" fmla="*/ 0 w 3660091"/>
              <a:gd name="connsiteY0" fmla="*/ 0 h 5836934"/>
              <a:gd name="connsiteX1" fmla="*/ 3116549 w 3660091"/>
              <a:gd name="connsiteY1" fmla="*/ 0 h 5836934"/>
              <a:gd name="connsiteX2" fmla="*/ 3660091 w 3660091"/>
              <a:gd name="connsiteY2" fmla="*/ 5836934 h 5836934"/>
              <a:gd name="connsiteX3" fmla="*/ 0 w 3660091"/>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091" h="5836934">
                <a:moveTo>
                  <a:pt x="0" y="0"/>
                </a:moveTo>
                <a:lnTo>
                  <a:pt x="3116549" y="0"/>
                </a:lnTo>
                <a:lnTo>
                  <a:pt x="3660091"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wrap="square">
            <a:noAutofit/>
          </a:bodyPr>
          <a:lstStyle/>
          <a:p>
            <a:r>
              <a:rPr lang="en-US"/>
              <a:t>Click icon to add picture</a:t>
            </a:r>
            <a:endParaRPr lang="en-US" dirty="0"/>
          </a:p>
        </p:txBody>
      </p:sp>
      <p:sp>
        <p:nvSpPr>
          <p:cNvPr id="37" name="Picture 2"/>
          <p:cNvSpPr>
            <a:spLocks noGrp="1"/>
          </p:cNvSpPr>
          <p:nvPr>
            <p:ph type="pic" sz="quarter" idx="11"/>
          </p:nvPr>
        </p:nvSpPr>
        <p:spPr>
          <a:xfrm>
            <a:off x="7955234" y="501954"/>
            <a:ext cx="3660124" cy="5836934"/>
          </a:xfrm>
          <a:custGeom>
            <a:avLst/>
            <a:gdLst>
              <a:gd name="connsiteX0" fmla="*/ 0 w 3660124"/>
              <a:gd name="connsiteY0" fmla="*/ 0 h 5836934"/>
              <a:gd name="connsiteX1" fmla="*/ 3660124 w 3660124"/>
              <a:gd name="connsiteY1" fmla="*/ 0 h 5836934"/>
              <a:gd name="connsiteX2" fmla="*/ 3660124 w 3660124"/>
              <a:gd name="connsiteY2" fmla="*/ 5836934 h 5836934"/>
              <a:gd name="connsiteX3" fmla="*/ 543542 w 3660124"/>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124" h="5836934">
                <a:moveTo>
                  <a:pt x="0" y="0"/>
                </a:moveTo>
                <a:lnTo>
                  <a:pt x="3660124" y="0"/>
                </a:lnTo>
                <a:lnTo>
                  <a:pt x="3660124"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16068114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Image heavy 4">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2" name="Picture 4"/>
          <p:cNvSpPr>
            <a:spLocks noGrp="1"/>
          </p:cNvSpPr>
          <p:nvPr>
            <p:ph type="pic" sz="quarter" idx="12"/>
          </p:nvPr>
        </p:nvSpPr>
        <p:spPr>
          <a:xfrm>
            <a:off x="9708376" y="501954"/>
            <a:ext cx="1906982" cy="5836934"/>
          </a:xfrm>
          <a:custGeom>
            <a:avLst/>
            <a:gdLst>
              <a:gd name="connsiteX0" fmla="*/ 0 w 1906982"/>
              <a:gd name="connsiteY0" fmla="*/ 0 h 5836934"/>
              <a:gd name="connsiteX1" fmla="*/ 1906982 w 1906982"/>
              <a:gd name="connsiteY1" fmla="*/ 0 h 5836934"/>
              <a:gd name="connsiteX2" fmla="*/ 1906982 w 1906982"/>
              <a:gd name="connsiteY2" fmla="*/ 5836934 h 5836934"/>
              <a:gd name="connsiteX3" fmla="*/ 1007927 w 1906982"/>
              <a:gd name="connsiteY3" fmla="*/ 5836934 h 5836934"/>
              <a:gd name="connsiteX4" fmla="*/ 1007894 w 1906982"/>
              <a:gd name="connsiteY4" fmla="*/ 5836580 h 5836934"/>
              <a:gd name="connsiteX5" fmla="*/ 543509 w 1906982"/>
              <a:gd name="connsiteY5" fmla="*/ 5836580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6982" h="5836934">
                <a:moveTo>
                  <a:pt x="0" y="0"/>
                </a:moveTo>
                <a:lnTo>
                  <a:pt x="1906982" y="0"/>
                </a:lnTo>
                <a:lnTo>
                  <a:pt x="1906982" y="5836934"/>
                </a:lnTo>
                <a:lnTo>
                  <a:pt x="1007927" y="5836934"/>
                </a:lnTo>
                <a:lnTo>
                  <a:pt x="1007894" y="5836580"/>
                </a:lnTo>
                <a:lnTo>
                  <a:pt x="543509" y="5836580"/>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5" name="Picture 3"/>
          <p:cNvSpPr>
            <a:spLocks noGrp="1"/>
          </p:cNvSpPr>
          <p:nvPr>
            <p:ph type="pic" sz="quarter" idx="13"/>
          </p:nvPr>
        </p:nvSpPr>
        <p:spPr>
          <a:xfrm>
            <a:off x="7954439"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8" name="Picture 2"/>
          <p:cNvSpPr>
            <a:spLocks noGrp="1"/>
          </p:cNvSpPr>
          <p:nvPr>
            <p:ph type="pic" sz="quarter" idx="14"/>
          </p:nvPr>
        </p:nvSpPr>
        <p:spPr>
          <a:xfrm>
            <a:off x="6200502"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24" name="Picture 1"/>
          <p:cNvSpPr>
            <a:spLocks noGrp="1"/>
          </p:cNvSpPr>
          <p:nvPr>
            <p:ph type="pic" sz="quarter" idx="15"/>
          </p:nvPr>
        </p:nvSpPr>
        <p:spPr>
          <a:xfrm>
            <a:off x="4446565"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9" name="Title"/>
          <p:cNvSpPr>
            <a:spLocks noGrp="1"/>
          </p:cNvSpPr>
          <p:nvPr>
            <p:ph type="title"/>
          </p:nvPr>
        </p:nvSpPr>
        <p:spPr>
          <a:xfrm>
            <a:off x="1153284" y="962636"/>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16" name="Text"/>
          <p:cNvSpPr>
            <a:spLocks noGrp="1"/>
          </p:cNvSpPr>
          <p:nvPr>
            <p:ph idx="1"/>
          </p:nvPr>
        </p:nvSpPr>
        <p:spPr>
          <a:xfrm>
            <a:off x="1153284" y="2939618"/>
            <a:ext cx="2910716" cy="2624476"/>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8333470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Image Cards w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val="1"/>
              </a:ext>
            </a:extLst>
          </p:cNvPr>
          <p:cNvSpPr/>
          <p:nvPr userDrawn="1"/>
        </p:nvSpPr>
        <p:spPr>
          <a:xfrm>
            <a:off x="830539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9" name="White 2">
            <a:extLst>
              <a:ext uri="{C183D7F6-B498-43B3-948B-1728B52AA6E4}">
                <adec:decorative xmlns:adec="http://schemas.microsoft.com/office/drawing/2017/decorative" val="1"/>
              </a:ext>
            </a:extLst>
          </p:cNvPr>
          <p:cNvSpPr/>
          <p:nvPr userDrawn="1"/>
        </p:nvSpPr>
        <p:spPr>
          <a:xfrm>
            <a:off x="4418782"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0482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Picture 3"/>
          <p:cNvSpPr>
            <a:spLocks noGrp="1"/>
          </p:cNvSpPr>
          <p:nvPr>
            <p:ph type="pic" sz="quarter" idx="11"/>
          </p:nvPr>
        </p:nvSpPr>
        <p:spPr>
          <a:xfrm>
            <a:off x="830539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20" name="Picture 2"/>
          <p:cNvSpPr>
            <a:spLocks noGrp="1"/>
          </p:cNvSpPr>
          <p:nvPr>
            <p:ph type="pic" sz="quarter" idx="13"/>
          </p:nvPr>
        </p:nvSpPr>
        <p:spPr>
          <a:xfrm>
            <a:off x="4418782"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9" name="Picture 1"/>
          <p:cNvSpPr>
            <a:spLocks noGrp="1"/>
          </p:cNvSpPr>
          <p:nvPr>
            <p:ph type="pic" sz="quarter" idx="10"/>
          </p:nvPr>
        </p:nvSpPr>
        <p:spPr>
          <a:xfrm>
            <a:off x="50482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14" name="White">
            <a:extLst>
              <a:ext uri="{C183D7F6-B498-43B3-948B-1728B52AA6E4}">
                <adec:decorative xmlns:adec="http://schemas.microsoft.com/office/drawing/2017/decorative"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dirty="0"/>
              <a:t>Click to edit Master title style</a:t>
            </a:r>
          </a:p>
        </p:txBody>
      </p:sp>
      <p:sp>
        <p:nvSpPr>
          <p:cNvPr id="6" name="Text 1"/>
          <p:cNvSpPr>
            <a:spLocks noGrp="1"/>
          </p:cNvSpPr>
          <p:nvPr>
            <p:ph idx="1"/>
          </p:nvPr>
        </p:nvSpPr>
        <p:spPr>
          <a:xfrm>
            <a:off x="84095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2" name="Text 2"/>
          <p:cNvSpPr>
            <a:spLocks noGrp="1"/>
          </p:cNvSpPr>
          <p:nvPr>
            <p:ph idx="14"/>
          </p:nvPr>
        </p:nvSpPr>
        <p:spPr>
          <a:xfrm>
            <a:off x="4754918"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8" name="Text 3"/>
          <p:cNvSpPr>
            <a:spLocks noGrp="1"/>
          </p:cNvSpPr>
          <p:nvPr>
            <p:ph idx="12"/>
          </p:nvPr>
        </p:nvSpPr>
        <p:spPr>
          <a:xfrm>
            <a:off x="864152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8633783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Image Cards w/o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val="1"/>
              </a:ext>
            </a:extLst>
          </p:cNvPr>
          <p:cNvSpPr/>
          <p:nvPr userDrawn="1"/>
        </p:nvSpPr>
        <p:spPr>
          <a:xfrm>
            <a:off x="830539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9" name="White 2">
            <a:extLst>
              <a:ext uri="{C183D7F6-B498-43B3-948B-1728B52AA6E4}">
                <adec:decorative xmlns:adec="http://schemas.microsoft.com/office/drawing/2017/decorative" val="1"/>
              </a:ext>
            </a:extLst>
          </p:cNvPr>
          <p:cNvSpPr/>
          <p:nvPr userDrawn="1"/>
        </p:nvSpPr>
        <p:spPr>
          <a:xfrm>
            <a:off x="4418782"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0482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Picture 3"/>
          <p:cNvSpPr>
            <a:spLocks noGrp="1"/>
          </p:cNvSpPr>
          <p:nvPr>
            <p:ph type="pic" sz="quarter" idx="11"/>
          </p:nvPr>
        </p:nvSpPr>
        <p:spPr>
          <a:xfrm>
            <a:off x="830539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20" name="Picture 2"/>
          <p:cNvSpPr>
            <a:spLocks noGrp="1"/>
          </p:cNvSpPr>
          <p:nvPr>
            <p:ph type="pic" sz="quarter" idx="13"/>
          </p:nvPr>
        </p:nvSpPr>
        <p:spPr>
          <a:xfrm>
            <a:off x="4418782"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9" name="Picture 1"/>
          <p:cNvSpPr>
            <a:spLocks noGrp="1"/>
          </p:cNvSpPr>
          <p:nvPr>
            <p:ph type="pic" sz="quarter" idx="10"/>
          </p:nvPr>
        </p:nvSpPr>
        <p:spPr>
          <a:xfrm>
            <a:off x="50482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6" name="Text 1"/>
          <p:cNvSpPr>
            <a:spLocks noGrp="1"/>
          </p:cNvSpPr>
          <p:nvPr>
            <p:ph idx="1"/>
          </p:nvPr>
        </p:nvSpPr>
        <p:spPr>
          <a:xfrm>
            <a:off x="84095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2" name="Text 2"/>
          <p:cNvSpPr>
            <a:spLocks noGrp="1"/>
          </p:cNvSpPr>
          <p:nvPr>
            <p:ph idx="14"/>
          </p:nvPr>
        </p:nvSpPr>
        <p:spPr>
          <a:xfrm>
            <a:off x="4754918"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8" name="Text 3"/>
          <p:cNvSpPr>
            <a:spLocks noGrp="1"/>
          </p:cNvSpPr>
          <p:nvPr>
            <p:ph idx="12"/>
          </p:nvPr>
        </p:nvSpPr>
        <p:spPr>
          <a:xfrm>
            <a:off x="864152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4378915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Projector_Screen">
    <p:spTree>
      <p:nvGrpSpPr>
        <p:cNvPr id="1" name=""/>
        <p:cNvGrpSpPr/>
        <p:nvPr/>
      </p:nvGrpSpPr>
      <p:grpSpPr>
        <a:xfrm>
          <a:off x="0" y="0"/>
          <a:ext cx="0" cy="0"/>
          <a:chOff x="0" y="0"/>
          <a:chExt cx="0" cy="0"/>
        </a:xfrm>
      </p:grpSpPr>
      <p:sp>
        <p:nvSpPr>
          <p:cNvPr id="10" name="White">
            <a:extLst>
              <a:ext uri="{C183D7F6-B498-43B3-948B-1728B52AA6E4}">
                <adec:decorative xmlns:adec="http://schemas.microsoft.com/office/drawing/2017/decorative"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2" name="Screen">
            <a:extLs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664332" y="1"/>
            <a:ext cx="10863335" cy="6391057"/>
          </a:xfrm>
          <a:prstGeom prst="rect">
            <a:avLst/>
          </a:prstGeom>
          <a:effectLst>
            <a:outerShdw blurRad="63500" dist="76200" dir="2700000" algn="tl" rotWithShape="0">
              <a:prstClr val="black">
                <a:alpha val="28000"/>
              </a:prstClr>
            </a:outerShdw>
          </a:effectLst>
        </p:spPr>
      </p:pic>
      <p:sp>
        <p:nvSpPr>
          <p:cNvPr id="14" name="Picture"/>
          <p:cNvSpPr>
            <a:spLocks noGrp="1"/>
          </p:cNvSpPr>
          <p:nvPr>
            <p:ph type="pic" sz="quarter" idx="10"/>
          </p:nvPr>
        </p:nvSpPr>
        <p:spPr>
          <a:xfrm>
            <a:off x="1527992" y="283875"/>
            <a:ext cx="9270941" cy="5527229"/>
          </a:xfr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11360606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Laptop_Screen">
    <p:spTree>
      <p:nvGrpSpPr>
        <p:cNvPr id="1" name=""/>
        <p:cNvGrpSpPr/>
        <p:nvPr/>
      </p:nvGrpSpPr>
      <p:grpSpPr>
        <a:xfrm>
          <a:off x="0" y="0"/>
          <a:ext cx="0" cy="0"/>
          <a:chOff x="0" y="0"/>
          <a:chExt cx="0" cy="0"/>
        </a:xfrm>
      </p:grpSpPr>
      <p:sp>
        <p:nvSpPr>
          <p:cNvPr id="16" name="White">
            <a:extLst>
              <a:ext uri="{C183D7F6-B498-43B3-948B-1728B52AA6E4}">
                <adec:decorative xmlns:adec="http://schemas.microsoft.com/office/drawing/2017/decorative"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10" name="Laptop">
            <a:extLs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27464" y="118281"/>
            <a:ext cx="11650638" cy="6739718"/>
          </a:xfrm>
          <a:prstGeom prst="rect">
            <a:avLst/>
          </a:prstGeom>
          <a:effectLst>
            <a:outerShdw blurRad="177800" dist="152400" dir="5400000" algn="ctr" rotWithShape="0">
              <a:srgbClr val="000000">
                <a:alpha val="30000"/>
              </a:srgbClr>
            </a:outerShdw>
          </a:effectLst>
        </p:spPr>
      </p:pic>
      <p:sp>
        <p:nvSpPr>
          <p:cNvPr id="11" name="White"/>
          <p:cNvSpPr/>
          <p:nvPr userDrawn="1"/>
        </p:nvSpPr>
        <p:spPr>
          <a:xfrm>
            <a:off x="1797968" y="959731"/>
            <a:ext cx="8596063" cy="5008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Picture"/>
          <p:cNvSpPr>
            <a:spLocks noGrp="1"/>
          </p:cNvSpPr>
          <p:nvPr>
            <p:ph type="pic" sz="quarter" idx="10"/>
          </p:nvPr>
        </p:nvSpPr>
        <p:spPr>
          <a:xfrm>
            <a:off x="1797967" y="932887"/>
            <a:ext cx="8596063" cy="5093839"/>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14933725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ablet w Tex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0" y="4566321"/>
            <a:ext cx="12192000" cy="2291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2" name="Tablet">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9674" y="187866"/>
            <a:ext cx="9504941" cy="6670134"/>
          </a:xfrm>
          <a:prstGeom prst="rect">
            <a:avLst/>
          </a:prstGeom>
          <a:effectLst>
            <a:outerShdw blurRad="317500" dist="190500" dir="5400000" algn="t" rotWithShape="0">
              <a:prstClr val="black">
                <a:alpha val="25000"/>
              </a:prstClr>
            </a:outerShdw>
          </a:effectLst>
        </p:spPr>
      </p:pic>
      <p:sp>
        <p:nvSpPr>
          <p:cNvPr id="8" name="Picture"/>
          <p:cNvSpPr>
            <a:spLocks noGrp="1"/>
          </p:cNvSpPr>
          <p:nvPr>
            <p:ph type="pic" sz="quarter" idx="10"/>
          </p:nvPr>
        </p:nvSpPr>
        <p:spPr>
          <a:xfrm>
            <a:off x="3170384" y="713182"/>
            <a:ext cx="5714310" cy="4299396"/>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10" name="Text"/>
          <p:cNvSpPr>
            <a:spLocks noGrp="1"/>
          </p:cNvSpPr>
          <p:nvPr>
            <p:ph idx="1"/>
          </p:nvPr>
        </p:nvSpPr>
        <p:spPr>
          <a:xfrm>
            <a:off x="3315695" y="5844142"/>
            <a:ext cx="5421598" cy="645901"/>
          </a:xfrm>
        </p:spPr>
        <p:txBody>
          <a:bodyPr anchor="t">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9100110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ablet w Header text">
    <p:spTree>
      <p:nvGrpSpPr>
        <p:cNvPr id="1" name=""/>
        <p:cNvGrpSpPr/>
        <p:nvPr/>
      </p:nvGrpSpPr>
      <p:grpSpPr>
        <a:xfrm>
          <a:off x="0" y="0"/>
          <a:ext cx="0" cy="0"/>
          <a:chOff x="0" y="0"/>
          <a:chExt cx="0" cy="0"/>
        </a:xfrm>
      </p:grpSpPr>
      <p:sp>
        <p:nvSpPr>
          <p:cNvPr id="19" name="White">
            <a:extLst>
              <a:ext uri="{C183D7F6-B498-43B3-948B-1728B52AA6E4}">
                <adec:decorative xmlns:adec="http://schemas.microsoft.com/office/drawing/2017/decorative" val="1"/>
              </a:ext>
            </a:extLst>
          </p:cNvPr>
          <p:cNvSpPr/>
          <p:nvPr userDrawn="1"/>
        </p:nvSpPr>
        <p:spPr>
          <a:xfrm>
            <a:off x="0" y="1015950"/>
            <a:ext cx="12192000" cy="5842050"/>
          </a:xfrm>
          <a:custGeom>
            <a:avLst/>
            <a:gdLst>
              <a:gd name="connsiteX0" fmla="*/ 12192000 w 12192000"/>
              <a:gd name="connsiteY0" fmla="*/ 0 h 5842050"/>
              <a:gd name="connsiteX1" fmla="*/ 12192000 w 12192000"/>
              <a:gd name="connsiteY1" fmla="*/ 414348 h 5842050"/>
              <a:gd name="connsiteX2" fmla="*/ 4402981 w 12192000"/>
              <a:gd name="connsiteY2" fmla="*/ 5842050 h 5842050"/>
              <a:gd name="connsiteX3" fmla="*/ 0 w 12192000"/>
              <a:gd name="connsiteY3" fmla="*/ 5842050 h 5842050"/>
              <a:gd name="connsiteX4" fmla="*/ 0 w 12192000"/>
              <a:gd name="connsiteY4" fmla="*/ 1943374 h 584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842050">
                <a:moveTo>
                  <a:pt x="12192000" y="0"/>
                </a:moveTo>
                <a:lnTo>
                  <a:pt x="12192000" y="414348"/>
                </a:lnTo>
                <a:lnTo>
                  <a:pt x="4402981" y="5842050"/>
                </a:lnTo>
                <a:lnTo>
                  <a:pt x="0" y="5842050"/>
                </a:lnTo>
                <a:lnTo>
                  <a:pt x="0" y="1943374"/>
                </a:lnTo>
                <a:close/>
              </a:path>
            </a:pathLst>
          </a:custGeom>
          <a:solidFill>
            <a:schemeClr val="bg1"/>
          </a:solidFill>
          <a:ln>
            <a:noFill/>
          </a:ln>
          <a:effectLst>
            <a:innerShdw blurRad="127000" dist="508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 name="Tablet">
            <a:extLs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0573726">
            <a:off x="4366036" y="400850"/>
            <a:ext cx="8331795" cy="5846874"/>
          </a:xfrm>
          <a:prstGeom prst="rect">
            <a:avLst/>
          </a:prstGeom>
          <a:effectLst>
            <a:outerShdw blurRad="190500" dist="520700" dir="4800000" algn="t" rotWithShape="0">
              <a:prstClr val="black">
                <a:alpha val="20000"/>
              </a:prstClr>
            </a:outerShdw>
          </a:effectLst>
        </p:spPr>
      </p:pic>
      <p:sp>
        <p:nvSpPr>
          <p:cNvPr id="8" name="Picture"/>
          <p:cNvSpPr>
            <a:spLocks noGrp="1"/>
          </p:cNvSpPr>
          <p:nvPr>
            <p:ph type="pic" sz="quarter" idx="10"/>
          </p:nvPr>
        </p:nvSpPr>
        <p:spPr>
          <a:xfrm rot="20573726">
            <a:off x="5899600" y="862295"/>
            <a:ext cx="5034168" cy="3787662"/>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a:lstStyle/>
          <a:p>
            <a:r>
              <a:rPr lang="en-US"/>
              <a:t>Click icon to add picture</a:t>
            </a:r>
          </a:p>
        </p:txBody>
      </p:sp>
      <p:sp>
        <p:nvSpPr>
          <p:cNvPr id="12" name="Title"/>
          <p:cNvSpPr>
            <a:spLocks noGrp="1"/>
          </p:cNvSpPr>
          <p:nvPr>
            <p:ph type="title"/>
          </p:nvPr>
        </p:nvSpPr>
        <p:spPr>
          <a:xfrm>
            <a:off x="581943" y="295102"/>
            <a:ext cx="3785341" cy="1872940"/>
          </a:xfrm>
        </p:spPr>
        <p:txBody>
          <a:bodyPr anchor="b">
            <a:normAutofit/>
          </a:bodyPr>
          <a:lstStyle>
            <a:lvl1pPr algn="l">
              <a:defRPr sz="3600">
                <a:solidFill>
                  <a:schemeClr val="tx1"/>
                </a:solidFill>
                <a:latin typeface="Calibri" panose="020F0502020204030204" pitchFamily="34" charset="0"/>
              </a:defRPr>
            </a:lvl1pPr>
          </a:lstStyle>
          <a:p>
            <a:r>
              <a:rPr lang="en-US" dirty="0"/>
              <a:t>Click to edit Master title style</a:t>
            </a:r>
          </a:p>
        </p:txBody>
      </p:sp>
      <p:sp>
        <p:nvSpPr>
          <p:cNvPr id="11" name="Text"/>
          <p:cNvSpPr>
            <a:spLocks noGrp="1"/>
          </p:cNvSpPr>
          <p:nvPr>
            <p:ph idx="1"/>
          </p:nvPr>
        </p:nvSpPr>
        <p:spPr>
          <a:xfrm>
            <a:off x="581943" y="3098235"/>
            <a:ext cx="3785341" cy="3238019"/>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4415637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Key_Idea">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hasCustomPrompt="1"/>
          </p:nvPr>
        </p:nvSpPr>
        <p:spPr>
          <a:xfrm>
            <a:off x="1946094" y="758625"/>
            <a:ext cx="9668151" cy="1065008"/>
          </a:xfrm>
        </p:spPr>
        <p:txBody>
          <a:bodyPr anchor="ctr">
            <a:normAutofit/>
          </a:bodyPr>
          <a:lstStyle>
            <a:lvl1pPr algn="l">
              <a:defRPr sz="3600">
                <a:solidFill>
                  <a:srgbClr val="ED8B00"/>
                </a:solidFill>
              </a:defRPr>
            </a:lvl1pPr>
          </a:lstStyle>
          <a:p>
            <a:r>
              <a:rPr lang="en-US" dirty="0"/>
              <a:t>Key Idea</a:t>
            </a:r>
          </a:p>
        </p:txBody>
      </p:sp>
      <p:sp>
        <p:nvSpPr>
          <p:cNvPr id="6" name="Text"/>
          <p:cNvSpPr>
            <a:spLocks noGrp="1"/>
          </p:cNvSpPr>
          <p:nvPr>
            <p:ph idx="1"/>
          </p:nvPr>
        </p:nvSpPr>
        <p:spPr>
          <a:xfrm>
            <a:off x="577756" y="2647669"/>
            <a:ext cx="11036490"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pic>
        <p:nvPicPr>
          <p:cNvPr id="8" name="Lightbulb"/>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9267" y="672903"/>
            <a:ext cx="1168068" cy="1215550"/>
          </a:xfrm>
          <a:prstGeom prst="rect">
            <a:avLst/>
          </a:prstGeom>
        </p:spPr>
      </p:pic>
    </p:spTree>
    <p:custDataLst>
      <p:tags r:id="rId1"/>
    </p:custDataLst>
    <p:extLst>
      <p:ext uri="{BB962C8B-B14F-4D97-AF65-F5344CB8AC3E}">
        <p14:creationId xmlns:p14="http://schemas.microsoft.com/office/powerpoint/2010/main" val="33623800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2192000" cy="1182688"/>
          </a:xfrm>
          <a:prstGeom prst="rect">
            <a:avLst/>
          </a:prstGeom>
          <a:solidFill>
            <a:srgbClr val="DDD9C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defRPr/>
            </a:pPr>
            <a:endParaRPr lang="en-US" sz="1800" dirty="0">
              <a:solidFill>
                <a:schemeClr val="lt1"/>
              </a:solidFill>
              <a:latin typeface="Calibri" panose="020F0502020204030204" pitchFamily="34" charset="0"/>
              <a:ea typeface="+mn-ea"/>
            </a:endParaRPr>
          </a:p>
        </p:txBody>
      </p:sp>
      <p:sp>
        <p:nvSpPr>
          <p:cNvPr id="6" name="Rectangle 5"/>
          <p:cNvSpPr>
            <a:spLocks noChangeArrowheads="1"/>
          </p:cNvSpPr>
          <p:nvPr/>
        </p:nvSpPr>
        <p:spPr bwMode="auto">
          <a:xfrm>
            <a:off x="1" y="962026"/>
            <a:ext cx="12196233" cy="220663"/>
          </a:xfrm>
          <a:prstGeom prst="rect">
            <a:avLst/>
          </a:prstGeom>
          <a:solidFill>
            <a:schemeClr val="bg1">
              <a:alpha val="5294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defRPr/>
            </a:pPr>
            <a:endParaRPr lang="en-US" sz="1800" dirty="0">
              <a:solidFill>
                <a:schemeClr val="lt1"/>
              </a:solidFill>
              <a:latin typeface="Calibri" panose="020F0502020204030204" pitchFamily="34" charset="0"/>
              <a:ea typeface="+mn-ea"/>
            </a:endParaRPr>
          </a:p>
        </p:txBody>
      </p:sp>
      <p:sp>
        <p:nvSpPr>
          <p:cNvPr id="7" name="TextBox 6"/>
          <p:cNvSpPr txBox="1"/>
          <p:nvPr/>
        </p:nvSpPr>
        <p:spPr>
          <a:xfrm>
            <a:off x="8547100" y="6356351"/>
            <a:ext cx="3175000" cy="365125"/>
          </a:xfrm>
          <a:prstGeom prst="rect">
            <a:avLst/>
          </a:prstGeom>
        </p:spPr>
        <p:txBody>
          <a:bodyPr anchor="ctr">
            <a:normAutofit fontScale="70000" lnSpcReduction="20000"/>
          </a:bodyPr>
          <a:lstStyle/>
          <a:p>
            <a:pPr defTabSz="457200" eaLnBrk="1" fontAlgn="auto" hangingPunct="1">
              <a:spcAft>
                <a:spcPts val="0"/>
              </a:spcAft>
              <a:defRPr/>
            </a:pPr>
            <a:endParaRPr lang="en-US" sz="2800" dirty="0">
              <a:solidFill>
                <a:srgbClr val="FFFFFF"/>
              </a:solidFill>
              <a:latin typeface="Calibri" panose="020F0502020204030204" pitchFamily="34" charset="0"/>
              <a:ea typeface="+mj-ea"/>
              <a:cs typeface="Calibri" panose="020F0502020204030204" pitchFamily="34" charset="0"/>
            </a:endParaRPr>
          </a:p>
        </p:txBody>
      </p:sp>
      <p:sp>
        <p:nvSpPr>
          <p:cNvPr id="2" name="Title 1"/>
          <p:cNvSpPr>
            <a:spLocks noGrp="1"/>
          </p:cNvSpPr>
          <p:nvPr>
            <p:ph type="title"/>
          </p:nvPr>
        </p:nvSpPr>
        <p:spPr>
          <a:xfrm>
            <a:off x="609600" y="1"/>
            <a:ext cx="10972800" cy="1182131"/>
          </a:xfrm>
        </p:spPr>
        <p:txBody>
          <a:bodyPr>
            <a:noAutofit/>
          </a:bodyPr>
          <a:lstStyle>
            <a:lvl1pPr algn="l">
              <a:lnSpc>
                <a:spcPts val="2500"/>
              </a:lnSpc>
              <a:defRPr sz="3200">
                <a:solidFill>
                  <a:srgbClr val="393634"/>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p:cNvSpPr>
            <a:spLocks noGrp="1"/>
          </p:cNvSpPr>
          <p:nvPr>
            <p:ph type="ftr" sz="quarter" idx="10"/>
          </p:nvPr>
        </p:nvSpPr>
        <p:spPr>
          <a:xfrm>
            <a:off x="609600" y="6356351"/>
            <a:ext cx="3860800" cy="365125"/>
          </a:xfrm>
          <a:prstGeom prst="rect">
            <a:avLst/>
          </a:prstGeom>
        </p:spPr>
        <p:txBody>
          <a:bodyPr/>
          <a:lstStyle>
            <a:lvl1pPr algn="l">
              <a:defRPr>
                <a:latin typeface="Calibri" panose="020F0502020204030204" pitchFamily="34" charset="0"/>
              </a:defRPr>
            </a:lvl1pPr>
          </a:lstStyle>
          <a:p>
            <a:pPr>
              <a:defRPr/>
            </a:pPr>
            <a:endParaRPr lang="en-US" dirty="0"/>
          </a:p>
        </p:txBody>
      </p:sp>
    </p:spTree>
    <p:extLst>
      <p:ext uri="{BB962C8B-B14F-4D97-AF65-F5344CB8AC3E}">
        <p14:creationId xmlns:p14="http://schemas.microsoft.com/office/powerpoint/2010/main" val="3538330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p:bg>
      <p:bgRef idx="1001">
        <a:schemeClr val="bg1"/>
      </p:bgRef>
    </p:bg>
    <p:spTree>
      <p:nvGrpSpPr>
        <p:cNvPr id="1" name=""/>
        <p:cNvGrpSpPr/>
        <p:nvPr/>
      </p:nvGrpSpPr>
      <p:grpSpPr>
        <a:xfrm>
          <a:off x="0" y="0"/>
          <a:ext cx="0" cy="0"/>
          <a:chOff x="0" y="0"/>
          <a:chExt cx="0" cy="0"/>
        </a:xfrm>
      </p:grpSpPr>
      <p:sp>
        <p:nvSpPr>
          <p:cNvPr id="13" name="Picture"/>
          <p:cNvSpPr>
            <a:spLocks noGrp="1"/>
          </p:cNvSpPr>
          <p:nvPr>
            <p:ph type="pic" sz="quarter" idx="10"/>
          </p:nvPr>
        </p:nvSpPr>
        <p:spPr>
          <a:xfrm>
            <a:off x="504821" y="502692"/>
            <a:ext cx="11109110" cy="585048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r>
              <a:rPr lang="en-US"/>
              <a:t>Click icon to add picture</a:t>
            </a:r>
          </a:p>
        </p:txBody>
      </p:sp>
    </p:spTree>
    <p:custDataLst>
      <p:tags r:id="rId2"/>
    </p:custDataLst>
    <p:extLst>
      <p:ext uri="{BB962C8B-B14F-4D97-AF65-F5344CB8AC3E}">
        <p14:creationId xmlns:p14="http://schemas.microsoft.com/office/powerpoint/2010/main" val="132324541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_left_Pic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0"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0" name="Picture"/>
          <p:cNvSpPr>
            <a:spLocks noGrp="1"/>
          </p:cNvSpPr>
          <p:nvPr>
            <p:ph type="pic" sz="quarter" idx="10"/>
          </p:nvPr>
        </p:nvSpPr>
        <p:spPr>
          <a:xfrm>
            <a:off x="5307866"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r>
              <a:rPr lang="en-US"/>
              <a:t>Click icon to add picture</a:t>
            </a:r>
          </a:p>
        </p:txBody>
      </p:sp>
      <p:sp>
        <p:nvSpPr>
          <p:cNvPr id="7" name="Title"/>
          <p:cNvSpPr>
            <a:spLocks noGrp="1"/>
          </p:cNvSpPr>
          <p:nvPr>
            <p:ph type="title"/>
          </p:nvPr>
        </p:nvSpPr>
        <p:spPr>
          <a:xfrm>
            <a:off x="576642" y="501954"/>
            <a:ext cx="3577940" cy="1578803"/>
          </a:xfrm>
        </p:spPr>
        <p:txBody>
          <a:bodyPr anchor="b">
            <a:noAutofit/>
          </a:bodyPr>
          <a:lstStyle>
            <a:lvl1pPr algn="l">
              <a:tabLst>
                <a:tab pos="1828800" algn="l"/>
              </a:tabLst>
              <a:defRPr sz="3600" b="0">
                <a:solidFill>
                  <a:schemeClr val="tx1">
                    <a:lumMod val="75000"/>
                    <a:lumOff val="25000"/>
                  </a:schemeClr>
                </a:solidFill>
                <a:latin typeface="Calibri" panose="020F0502020204030204" pitchFamily="34" charset="0"/>
              </a:defRPr>
            </a:lvl1pPr>
          </a:lstStyle>
          <a:p>
            <a:r>
              <a:rPr lang="en-US" dirty="0"/>
              <a:t>Click to edit Master title style</a:t>
            </a:r>
          </a:p>
        </p:txBody>
      </p:sp>
      <p:sp>
        <p:nvSpPr>
          <p:cNvPr id="6" name="Text"/>
          <p:cNvSpPr>
            <a:spLocks noGrp="1"/>
          </p:cNvSpPr>
          <p:nvPr>
            <p:ph idx="1"/>
          </p:nvPr>
        </p:nvSpPr>
        <p:spPr>
          <a:xfrm>
            <a:off x="576642"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093175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_left_Text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7460776"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p:nvPr>
        </p:nvSpPr>
        <p:spPr>
          <a:xfrm>
            <a:off x="8037418" y="501954"/>
            <a:ext cx="3577940" cy="1578803"/>
          </a:xfrm>
        </p:spPr>
        <p:txBody>
          <a:bodyPr anchor="b">
            <a:noAutofit/>
          </a:bodyPr>
          <a:lstStyle>
            <a:lvl1pPr algn="l">
              <a:tabLst>
                <a:tab pos="1828800" algn="l"/>
              </a:tabLst>
              <a:defRPr sz="3600" b="0">
                <a:solidFill>
                  <a:schemeClr val="tx1">
                    <a:lumMod val="75000"/>
                    <a:lumOff val="25000"/>
                  </a:schemeClr>
                </a:solidFill>
                <a:latin typeface="Calibri" panose="020F0502020204030204" pitchFamily="34" charset="0"/>
              </a:defRPr>
            </a:lvl1pPr>
          </a:lstStyle>
          <a:p>
            <a:r>
              <a:rPr lang="en-US" dirty="0"/>
              <a:t>Click to edit Master title style</a:t>
            </a:r>
          </a:p>
        </p:txBody>
      </p:sp>
      <p:sp>
        <p:nvSpPr>
          <p:cNvPr id="6" name="Text"/>
          <p:cNvSpPr>
            <a:spLocks noGrp="1"/>
          </p:cNvSpPr>
          <p:nvPr>
            <p:ph idx="1"/>
          </p:nvPr>
        </p:nvSpPr>
        <p:spPr>
          <a:xfrm>
            <a:off x="8037418"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0" name="Picture"/>
          <p:cNvSpPr>
            <a:spLocks noGrp="1"/>
          </p:cNvSpPr>
          <p:nvPr>
            <p:ph type="pic" sz="quarter" idx="10"/>
          </p:nvPr>
        </p:nvSpPr>
        <p:spPr>
          <a:xfrm>
            <a:off x="576642"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r>
              <a:rPr lang="en-US"/>
              <a:t>Click icon to add picture</a:t>
            </a:r>
          </a:p>
        </p:txBody>
      </p:sp>
    </p:spTree>
    <p:custDataLst>
      <p:tags r:id="rId1"/>
    </p:custDataLst>
    <p:extLst>
      <p:ext uri="{BB962C8B-B14F-4D97-AF65-F5344CB8AC3E}">
        <p14:creationId xmlns:p14="http://schemas.microsoft.com/office/powerpoint/2010/main" val="1768274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_images_Right_Text">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6677187" y="849623"/>
            <a:ext cx="4368401"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0" name="Text 2"/>
          <p:cNvSpPr>
            <a:spLocks noGrp="1"/>
          </p:cNvSpPr>
          <p:nvPr>
            <p:ph idx="10"/>
          </p:nvPr>
        </p:nvSpPr>
        <p:spPr>
          <a:xfrm>
            <a:off x="6678304" y="4027648"/>
            <a:ext cx="4367284"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2" name="Picture 2"/>
          <p:cNvSpPr>
            <a:spLocks noGrp="1"/>
          </p:cNvSpPr>
          <p:nvPr>
            <p:ph type="pic" sz="quarter" idx="12"/>
          </p:nvPr>
        </p:nvSpPr>
        <p:spPr>
          <a:xfrm>
            <a:off x="571533" y="3679979"/>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r>
              <a:rPr lang="en-US"/>
              <a:t>Click icon to add picture</a:t>
            </a:r>
          </a:p>
        </p:txBody>
      </p:sp>
      <p:sp>
        <p:nvSpPr>
          <p:cNvPr id="3" name="Picture 1"/>
          <p:cNvSpPr>
            <a:spLocks noGrp="1"/>
          </p:cNvSpPr>
          <p:nvPr>
            <p:ph type="pic" sz="quarter" idx="11"/>
          </p:nvPr>
        </p:nvSpPr>
        <p:spPr>
          <a:xfrm>
            <a:off x="576639" y="501953"/>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r>
              <a:rPr lang="en-US"/>
              <a:t>Click icon to add picture</a:t>
            </a:r>
          </a:p>
        </p:txBody>
      </p:sp>
    </p:spTree>
    <p:custDataLst>
      <p:tags r:id="rId2"/>
    </p:custDataLst>
    <p:extLst>
      <p:ext uri="{BB962C8B-B14F-4D97-AF65-F5344CB8AC3E}">
        <p14:creationId xmlns:p14="http://schemas.microsoft.com/office/powerpoint/2010/main" val="1660494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uo_Text_Cards">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10" name="Text 2"/>
          <p:cNvSpPr>
            <a:spLocks noGrp="1"/>
          </p:cNvSpPr>
          <p:nvPr>
            <p:ph idx="10"/>
          </p:nvPr>
        </p:nvSpPr>
        <p:spPr>
          <a:xfrm>
            <a:off x="1145297" y="4027648"/>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1094481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riplet_text_cards_3">
    <p:spTree>
      <p:nvGrpSpPr>
        <p:cNvPr id="1" name=""/>
        <p:cNvGrpSpPr/>
        <p:nvPr/>
      </p:nvGrpSpPr>
      <p:grpSpPr>
        <a:xfrm>
          <a:off x="0" y="0"/>
          <a:ext cx="0" cy="0"/>
          <a:chOff x="0" y="0"/>
          <a:chExt cx="0" cy="0"/>
        </a:xfrm>
      </p:grpSpPr>
      <p:sp>
        <p:nvSpPr>
          <p:cNvPr id="16" name="White 2">
            <a:extLst>
              <a:ext uri="{C183D7F6-B498-43B3-948B-1728B52AA6E4}">
                <adec:decorative xmlns:adec="http://schemas.microsoft.com/office/drawing/2017/decorative" val="1"/>
              </a:ext>
            </a:extLst>
          </p:cNvPr>
          <p:cNvSpPr/>
          <p:nvPr userDrawn="1"/>
        </p:nvSpPr>
        <p:spPr>
          <a:xfrm>
            <a:off x="576641" y="2716237"/>
            <a:ext cx="11037605" cy="142552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2" name="White 3">
            <a:extLst>
              <a:ext uri="{C183D7F6-B498-43B3-948B-1728B52AA6E4}">
                <adec:decorative xmlns:adec="http://schemas.microsoft.com/office/drawing/2017/decorative" val="1"/>
              </a:ext>
            </a:extLst>
          </p:cNvPr>
          <p:cNvSpPr/>
          <p:nvPr userDrawn="1"/>
        </p:nvSpPr>
        <p:spPr>
          <a:xfrm>
            <a:off x="576641" y="4718403"/>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19" name="Text 2"/>
          <p:cNvSpPr>
            <a:spLocks noGrp="1"/>
          </p:cNvSpPr>
          <p:nvPr>
            <p:ph idx="10"/>
          </p:nvPr>
        </p:nvSpPr>
        <p:spPr>
          <a:xfrm>
            <a:off x="1145297" y="2920504"/>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0" name="Text 3"/>
          <p:cNvSpPr>
            <a:spLocks noGrp="1"/>
          </p:cNvSpPr>
          <p:nvPr>
            <p:ph idx="11"/>
          </p:nvPr>
        </p:nvSpPr>
        <p:spPr>
          <a:xfrm>
            <a:off x="1145297" y="4991386"/>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56732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EB8A2D">
                  <a:alpha val="75000"/>
                </a:srgbClr>
              </a:gs>
              <a:gs pos="100000">
                <a:srgbClr val="C0167A">
                  <a:alpha val="8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6"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7"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657861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riplet_Text_Cards">
    <p:spTree>
      <p:nvGrpSpPr>
        <p:cNvPr id="1" name=""/>
        <p:cNvGrpSpPr/>
        <p:nvPr/>
      </p:nvGrpSpPr>
      <p:grpSpPr>
        <a:xfrm>
          <a:off x="0" y="0"/>
          <a:ext cx="0" cy="0"/>
          <a:chOff x="0" y="0"/>
          <a:chExt cx="0" cy="0"/>
        </a:xfrm>
      </p:grpSpPr>
      <p:sp>
        <p:nvSpPr>
          <p:cNvPr id="13" name="White 3">
            <a:extLst>
              <a:ext uri="{C183D7F6-B498-43B3-948B-1728B52AA6E4}">
                <adec:decorative xmlns:adec="http://schemas.microsoft.com/office/drawing/2017/decorative"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4" name="White 2">
            <a:extLst>
              <a:ext uri="{C183D7F6-B498-43B3-948B-1728B52AA6E4}">
                <adec:decorative xmlns:adec="http://schemas.microsoft.com/office/drawing/2017/decorative"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3679976"/>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2" name="Text 1"/>
          <p:cNvSpPr>
            <a:spLocks noGrp="1"/>
          </p:cNvSpPr>
          <p:nvPr>
            <p:ph idx="11"/>
          </p:nvPr>
        </p:nvSpPr>
        <p:spPr>
          <a:xfrm>
            <a:off x="1145297"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4" name="Text 2"/>
          <p:cNvSpPr>
            <a:spLocks noGrp="1"/>
          </p:cNvSpPr>
          <p:nvPr>
            <p:ph idx="12"/>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17" name="Text 3"/>
          <p:cNvSpPr>
            <a:spLocks noGrp="1"/>
          </p:cNvSpPr>
          <p:nvPr>
            <p:ph idx="1"/>
          </p:nvPr>
        </p:nvSpPr>
        <p:spPr>
          <a:xfrm>
            <a:off x="1145297" y="4027645"/>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346634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riplet_Text_Cards_2">
    <p:spTree>
      <p:nvGrpSpPr>
        <p:cNvPr id="1" name=""/>
        <p:cNvGrpSpPr/>
        <p:nvPr/>
      </p:nvGrpSpPr>
      <p:grpSpPr>
        <a:xfrm>
          <a:off x="0" y="0"/>
          <a:ext cx="0" cy="0"/>
          <a:chOff x="0" y="0"/>
          <a:chExt cx="0" cy="0"/>
        </a:xfrm>
      </p:grpSpPr>
      <p:sp>
        <p:nvSpPr>
          <p:cNvPr id="14" name="White 3">
            <a:extLst>
              <a:ext uri="{C183D7F6-B498-43B3-948B-1728B52AA6E4}">
                <adec:decorative xmlns:adec="http://schemas.microsoft.com/office/drawing/2017/decorative"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2">
            <a:extLst>
              <a:ext uri="{C183D7F6-B498-43B3-948B-1728B52AA6E4}">
                <adec:decorative xmlns:adec="http://schemas.microsoft.com/office/drawing/2017/decorative"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2" name="Text 2"/>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4" name="Text 3"/>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328169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ad_Text_Cards">
    <p:spTree>
      <p:nvGrpSpPr>
        <p:cNvPr id="1" name=""/>
        <p:cNvGrpSpPr/>
        <p:nvPr/>
      </p:nvGrpSpPr>
      <p:grpSpPr>
        <a:xfrm>
          <a:off x="0" y="0"/>
          <a:ext cx="0" cy="0"/>
          <a:chOff x="0" y="0"/>
          <a:chExt cx="0" cy="0"/>
        </a:xfrm>
      </p:grpSpPr>
      <p:sp>
        <p:nvSpPr>
          <p:cNvPr id="14" name="White 4">
            <a:extLst>
              <a:ext uri="{C183D7F6-B498-43B3-948B-1728B52AA6E4}">
                <adec:decorative xmlns:adec="http://schemas.microsoft.com/office/drawing/2017/decorative"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3">
            <a:extLst>
              <a:ext uri="{C183D7F6-B498-43B3-948B-1728B52AA6E4}">
                <adec:decorative xmlns:adec="http://schemas.microsoft.com/office/drawing/2017/decorative"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2" name="White 2">
            <a:extLst>
              <a:ext uri="{C183D7F6-B498-43B3-948B-1728B52AA6E4}">
                <adec:decorative xmlns:adec="http://schemas.microsoft.com/office/drawing/2017/decorative"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Text 1"/>
          <p:cNvSpPr>
            <a:spLocks noGrp="1"/>
          </p:cNvSpPr>
          <p:nvPr>
            <p:ph idx="1"/>
          </p:nvPr>
        </p:nvSpPr>
        <p:spPr>
          <a:xfrm>
            <a:off x="1145297" y="849623"/>
            <a:ext cx="4129956" cy="1980730"/>
          </a:xfrm>
        </p:spPr>
        <p:txBody>
          <a:bodyPr vert="horz" lIns="91440" tIns="45720" rIns="91440" bIns="45720" rtlCol="0" anchor="ctr">
            <a:noAutofit/>
          </a:bodyPr>
          <a:lstStyle>
            <a:lvl1pPr algn="ctr">
              <a:defRPr lang="en-US" dirty="0" smtClean="0">
                <a:solidFill>
                  <a:schemeClr val="tx1">
                    <a:lumMod val="65000"/>
                    <a:lumOff val="35000"/>
                  </a:schemeClr>
                </a:solidFill>
                <a:latin typeface="Calibri" panose="020F0502020204030204" pitchFamily="34" charset="0"/>
              </a:defRPr>
            </a:lvl1pPr>
          </a:lstStyle>
          <a:p>
            <a:pPr marL="0" lvl="0" indent="0">
              <a:lnSpc>
                <a:spcPct val="100000"/>
              </a:lnSpc>
              <a:spcBef>
                <a:spcPts val="0"/>
              </a:spcBef>
              <a:spcAft>
                <a:spcPts val="1600"/>
              </a:spcAft>
              <a:buNone/>
            </a:pPr>
            <a:r>
              <a:rPr lang="en-US" dirty="0"/>
              <a:t>Edit Master text styles</a:t>
            </a:r>
          </a:p>
        </p:txBody>
      </p:sp>
      <p:sp>
        <p:nvSpPr>
          <p:cNvPr id="20" name="Text 2"/>
          <p:cNvSpPr>
            <a:spLocks noGrp="1"/>
          </p:cNvSpPr>
          <p:nvPr>
            <p:ph idx="10"/>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2" name="Text 3"/>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
        <p:nvSpPr>
          <p:cNvPr id="24" name="Text 4"/>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Calibri" panose="020F0502020204030204" pitchFamily="34" charset="0"/>
              </a:defRPr>
            </a:lvl1pPr>
          </a:lstStyle>
          <a:p>
            <a:pPr marL="0" lvl="0" indent="0" algn="ctr">
              <a:lnSpc>
                <a:spcPct val="100000"/>
              </a:lnSpc>
              <a:spcBef>
                <a:spcPts val="0"/>
              </a:spcBef>
              <a:spcAft>
                <a:spcPts val="1600"/>
              </a:spcAft>
              <a:buNone/>
            </a:pPr>
            <a:r>
              <a:rPr lang="en-US" dirty="0"/>
              <a:t>Edit Master text styles</a:t>
            </a:r>
          </a:p>
        </p:txBody>
      </p:sp>
    </p:spTree>
    <p:custDataLst>
      <p:tags r:id="rId1"/>
    </p:custDataLst>
    <p:extLst>
      <p:ext uri="{BB962C8B-B14F-4D97-AF65-F5344CB8AC3E}">
        <p14:creationId xmlns:p14="http://schemas.microsoft.com/office/powerpoint/2010/main" val="2137645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3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4" name="Orange 3">
            <a:extLst>
              <a:ext uri="{C183D7F6-B498-43B3-948B-1728B52AA6E4}">
                <adec:decorative xmlns:adec="http://schemas.microsoft.com/office/drawing/2017/decorative"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6" name="Shadow 3">
            <a:extLst>
              <a:ext uri="{C183D7F6-B498-43B3-948B-1728B52AA6E4}">
                <adec:decorative xmlns:adec="http://schemas.microsoft.com/office/drawing/2017/decorative"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1"/>
          <p:cNvSpPr txBox="1"/>
          <p:nvPr userDrawn="1"/>
        </p:nvSpPr>
        <p:spPr>
          <a:xfrm>
            <a:off x="573922"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1</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Calibri" panose="020F0502020204030204" pitchFamily="34"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7" name="2"/>
          <p:cNvSpPr txBox="1"/>
          <p:nvPr userDrawn="1"/>
        </p:nvSpPr>
        <p:spPr>
          <a:xfrm>
            <a:off x="573922"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2</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Calibri" panose="020F0502020204030204" pitchFamily="34"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
        <p:nvSpPr>
          <p:cNvPr id="28" name="3"/>
          <p:cNvSpPr txBox="1"/>
          <p:nvPr userDrawn="1"/>
        </p:nvSpPr>
        <p:spPr>
          <a:xfrm>
            <a:off x="573922" y="4784198"/>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3</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Calibri" panose="020F0502020204030204" pitchFamily="34"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1441802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4-6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4" name="Orange 3">
            <a:extLst>
              <a:ext uri="{C183D7F6-B498-43B3-948B-1728B52AA6E4}">
                <adec:decorative xmlns:adec="http://schemas.microsoft.com/office/drawing/2017/decorative"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6" name="Shadow 3">
            <a:extLst>
              <a:ext uri="{C183D7F6-B498-43B3-948B-1728B52AA6E4}">
                <adec:decorative xmlns:adec="http://schemas.microsoft.com/office/drawing/2017/decorative"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4"/>
          <p:cNvSpPr txBox="1"/>
          <p:nvPr userDrawn="1"/>
        </p:nvSpPr>
        <p:spPr>
          <a:xfrm>
            <a:off x="586295"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8" name="6"/>
          <p:cNvSpPr txBox="1"/>
          <p:nvPr userDrawn="1"/>
        </p:nvSpPr>
        <p:spPr>
          <a:xfrm>
            <a:off x="586295" y="4795113"/>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6</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2091316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4-5 Numbered Text">
    <p:spTree>
      <p:nvGrpSpPr>
        <p:cNvPr id="1" name=""/>
        <p:cNvGrpSpPr/>
        <p:nvPr/>
      </p:nvGrpSpPr>
      <p:grpSpPr>
        <a:xfrm>
          <a:off x="0" y="0"/>
          <a:ext cx="0" cy="0"/>
          <a:chOff x="0" y="0"/>
          <a:chExt cx="0" cy="0"/>
        </a:xfrm>
      </p:grpSpPr>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2070504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4 Numbered Text">
    <p:spTree>
      <p:nvGrpSpPr>
        <p:cNvPr id="1" name=""/>
        <p:cNvGrpSpPr/>
        <p:nvPr/>
      </p:nvGrpSpPr>
      <p:grpSpPr>
        <a:xfrm>
          <a:off x="0" y="0"/>
          <a:ext cx="0" cy="0"/>
          <a:chOff x="0" y="0"/>
          <a:chExt cx="0" cy="0"/>
        </a:xfrm>
      </p:grpSpPr>
      <p:sp>
        <p:nvSpPr>
          <p:cNvPr id="15" name="White">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 name="Orange">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6" name="Shadow">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428519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eversed_Colors_Text_Lef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p:nvPr>
        </p:nvSpPr>
        <p:spPr>
          <a:xfrm>
            <a:off x="577755" y="882903"/>
            <a:ext cx="5782102" cy="1065008"/>
          </a:xfrm>
        </p:spPr>
        <p:txBody>
          <a:bodyPr anchor="b">
            <a:no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6" name="Text"/>
          <p:cNvSpPr>
            <a:spLocks noGrp="1"/>
          </p:cNvSpPr>
          <p:nvPr>
            <p:ph idx="1"/>
          </p:nvPr>
        </p:nvSpPr>
        <p:spPr>
          <a:xfrm>
            <a:off x="577755"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latin typeface="Proxima Nova Medium"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4" name="Picture"/>
          <p:cNvSpPr>
            <a:spLocks noGrp="1"/>
          </p:cNvSpPr>
          <p:nvPr>
            <p:ph type="pic" sz="quarter" idx="10"/>
          </p:nvPr>
        </p:nvSpPr>
        <p:spPr>
          <a:xfrm>
            <a:off x="6937612"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2262136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Reversed_Colors_Text_Righ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p:nvPr>
        </p:nvSpPr>
        <p:spPr>
          <a:xfrm>
            <a:off x="5832143" y="882903"/>
            <a:ext cx="5782102" cy="1065008"/>
          </a:xfrm>
        </p:spPr>
        <p:txBody>
          <a:bodyPr anchor="b">
            <a:no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6" name="Text"/>
          <p:cNvSpPr>
            <a:spLocks noGrp="1"/>
          </p:cNvSpPr>
          <p:nvPr>
            <p:ph idx="1"/>
          </p:nvPr>
        </p:nvSpPr>
        <p:spPr>
          <a:xfrm>
            <a:off x="5832143"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4" name="Picture"/>
          <p:cNvSpPr>
            <a:spLocks noGrp="1"/>
          </p:cNvSpPr>
          <p:nvPr>
            <p:ph type="pic" sz="quarter" idx="10"/>
          </p:nvPr>
        </p:nvSpPr>
        <p:spPr>
          <a:xfrm>
            <a:off x="577755"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273308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heavy 1">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7" name="Picture"/>
          <p:cNvSpPr>
            <a:spLocks noGrp="1"/>
          </p:cNvSpPr>
          <p:nvPr>
            <p:ph type="pic" sz="quarter" idx="13"/>
          </p:nvPr>
        </p:nvSpPr>
        <p:spPr>
          <a:xfrm>
            <a:off x="576641" y="501954"/>
            <a:ext cx="11038716" cy="5836934"/>
          </a:xfrm>
          <a:custGeom>
            <a:avLst/>
            <a:gdLst>
              <a:gd name="connsiteX0" fmla="*/ 5083313 w 11038716"/>
              <a:gd name="connsiteY0" fmla="*/ 0 h 5836934"/>
              <a:gd name="connsiteX1" fmla="*/ 7955234 w 11038716"/>
              <a:gd name="connsiteY1" fmla="*/ 0 h 5836934"/>
              <a:gd name="connsiteX2" fmla="*/ 8743437 w 11038716"/>
              <a:gd name="connsiteY2" fmla="*/ 0 h 5836934"/>
              <a:gd name="connsiteX3" fmla="*/ 11038716 w 11038716"/>
              <a:gd name="connsiteY3" fmla="*/ 0 h 5836934"/>
              <a:gd name="connsiteX4" fmla="*/ 11038716 w 11038716"/>
              <a:gd name="connsiteY4" fmla="*/ 5836934 h 5836934"/>
              <a:gd name="connsiteX5" fmla="*/ 8743437 w 11038716"/>
              <a:gd name="connsiteY5" fmla="*/ 5836934 h 5836934"/>
              <a:gd name="connsiteX6" fmla="*/ 8498776 w 11038716"/>
              <a:gd name="connsiteY6" fmla="*/ 5836934 h 5836934"/>
              <a:gd name="connsiteX7" fmla="*/ 5626855 w 11038716"/>
              <a:gd name="connsiteY7" fmla="*/ 5836934 h 5836934"/>
              <a:gd name="connsiteX8" fmla="*/ 0 w 11038716"/>
              <a:gd name="connsiteY8" fmla="*/ 0 h 5836934"/>
              <a:gd name="connsiteX9" fmla="*/ 1052413 w 11038716"/>
              <a:gd name="connsiteY9" fmla="*/ 0 h 5836934"/>
              <a:gd name="connsiteX10" fmla="*/ 1595955 w 11038716"/>
              <a:gd name="connsiteY10" fmla="*/ 5836934 h 5836934"/>
              <a:gd name="connsiteX11" fmla="*/ 0 w 11038716"/>
              <a:gd name="connsiteY11"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38716" h="5836934">
                <a:moveTo>
                  <a:pt x="5083313" y="0"/>
                </a:moveTo>
                <a:lnTo>
                  <a:pt x="7955234" y="0"/>
                </a:lnTo>
                <a:lnTo>
                  <a:pt x="8743437" y="0"/>
                </a:lnTo>
                <a:lnTo>
                  <a:pt x="11038716" y="0"/>
                </a:lnTo>
                <a:lnTo>
                  <a:pt x="11038716" y="5836934"/>
                </a:lnTo>
                <a:lnTo>
                  <a:pt x="8743437" y="5836934"/>
                </a:lnTo>
                <a:lnTo>
                  <a:pt x="8498776" y="5836934"/>
                </a:lnTo>
                <a:lnTo>
                  <a:pt x="5626855" y="5836934"/>
                </a:lnTo>
                <a:close/>
                <a:moveTo>
                  <a:pt x="0" y="0"/>
                </a:moveTo>
                <a:lnTo>
                  <a:pt x="1052413" y="0"/>
                </a:lnTo>
                <a:lnTo>
                  <a:pt x="1595955"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endParaRPr lang="en-US" dirty="0"/>
          </a:p>
        </p:txBody>
      </p:sp>
      <p:sp>
        <p:nvSpPr>
          <p:cNvPr id="7" name="Title"/>
          <p:cNvSpPr>
            <a:spLocks noGrp="1"/>
          </p:cNvSpPr>
          <p:nvPr>
            <p:ph type="title"/>
          </p:nvPr>
        </p:nvSpPr>
        <p:spPr>
          <a:xfrm>
            <a:off x="2380901" y="1147907"/>
            <a:ext cx="2910716" cy="1578803"/>
          </a:xfrm>
        </p:spPr>
        <p:txBody>
          <a:bodyPr anchor="b">
            <a:norm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6" name="Text"/>
          <p:cNvSpPr>
            <a:spLocks noGrp="1"/>
          </p:cNvSpPr>
          <p:nvPr>
            <p:ph idx="1"/>
          </p:nvPr>
        </p:nvSpPr>
        <p:spPr>
          <a:xfrm>
            <a:off x="2380901" y="3124889"/>
            <a:ext cx="2910716" cy="222656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141600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622800"/>
          </a:xfrm>
          <a:prstGeom prst="rect">
            <a:avLst/>
          </a:prstGeom>
        </p:spPr>
      </p:pic>
      <p:sp>
        <p:nvSpPr>
          <p:cNvPr id="23" name="Rectangle 22"/>
          <p:cNvSpPr/>
          <p:nvPr userDrawn="1"/>
        </p:nvSpPr>
        <p:spPr>
          <a:xfrm>
            <a:off x="0" y="3683"/>
            <a:ext cx="12192000" cy="4642556"/>
          </a:xfrm>
          <a:prstGeom prst="rect">
            <a:avLst/>
          </a:prstGeom>
          <a:gradFill flip="none" rotWithShape="1">
            <a:gsLst>
              <a:gs pos="0">
                <a:srgbClr val="00305B">
                  <a:alpha val="80000"/>
                </a:srgbClr>
              </a:gs>
              <a:gs pos="100000">
                <a:srgbClr val="CB9F1B">
                  <a:alpha val="9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628318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heavy 2">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7" name="Title"/>
          <p:cNvSpPr>
            <a:spLocks noGrp="1"/>
          </p:cNvSpPr>
          <p:nvPr>
            <p:ph type="title"/>
          </p:nvPr>
        </p:nvSpPr>
        <p:spPr>
          <a:xfrm>
            <a:off x="4640642" y="998488"/>
            <a:ext cx="2910716" cy="1578803"/>
          </a:xfrm>
        </p:spPr>
        <p:txBody>
          <a:bodyPr anchor="b">
            <a:norm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6" name="Text"/>
          <p:cNvSpPr>
            <a:spLocks noGrp="1"/>
          </p:cNvSpPr>
          <p:nvPr>
            <p:ph idx="1"/>
          </p:nvPr>
        </p:nvSpPr>
        <p:spPr>
          <a:xfrm>
            <a:off x="4640642" y="2975470"/>
            <a:ext cx="2910716" cy="27679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34" name="Picture 1"/>
          <p:cNvSpPr>
            <a:spLocks noGrp="1"/>
          </p:cNvSpPr>
          <p:nvPr>
            <p:ph type="pic" sz="quarter" idx="10"/>
          </p:nvPr>
        </p:nvSpPr>
        <p:spPr>
          <a:xfrm>
            <a:off x="576642" y="501954"/>
            <a:ext cx="3660091" cy="5836934"/>
          </a:xfrm>
          <a:custGeom>
            <a:avLst/>
            <a:gdLst>
              <a:gd name="connsiteX0" fmla="*/ 0 w 3660091"/>
              <a:gd name="connsiteY0" fmla="*/ 0 h 5836934"/>
              <a:gd name="connsiteX1" fmla="*/ 3116549 w 3660091"/>
              <a:gd name="connsiteY1" fmla="*/ 0 h 5836934"/>
              <a:gd name="connsiteX2" fmla="*/ 3660091 w 3660091"/>
              <a:gd name="connsiteY2" fmla="*/ 5836934 h 5836934"/>
              <a:gd name="connsiteX3" fmla="*/ 0 w 3660091"/>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091" h="5836934">
                <a:moveTo>
                  <a:pt x="0" y="0"/>
                </a:moveTo>
                <a:lnTo>
                  <a:pt x="3116549" y="0"/>
                </a:lnTo>
                <a:lnTo>
                  <a:pt x="3660091"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wrap="square">
            <a:noAutofit/>
          </a:bodyPr>
          <a:lstStyle/>
          <a:p>
            <a:r>
              <a:rPr lang="en-US"/>
              <a:t>Click icon to add picture</a:t>
            </a:r>
            <a:endParaRPr lang="en-US" dirty="0"/>
          </a:p>
        </p:txBody>
      </p:sp>
      <p:sp>
        <p:nvSpPr>
          <p:cNvPr id="37" name="Picture 2"/>
          <p:cNvSpPr>
            <a:spLocks noGrp="1"/>
          </p:cNvSpPr>
          <p:nvPr>
            <p:ph type="pic" sz="quarter" idx="11"/>
          </p:nvPr>
        </p:nvSpPr>
        <p:spPr>
          <a:xfrm>
            <a:off x="7955234" y="501954"/>
            <a:ext cx="3660124" cy="5836934"/>
          </a:xfrm>
          <a:custGeom>
            <a:avLst/>
            <a:gdLst>
              <a:gd name="connsiteX0" fmla="*/ 0 w 3660124"/>
              <a:gd name="connsiteY0" fmla="*/ 0 h 5836934"/>
              <a:gd name="connsiteX1" fmla="*/ 3660124 w 3660124"/>
              <a:gd name="connsiteY1" fmla="*/ 0 h 5836934"/>
              <a:gd name="connsiteX2" fmla="*/ 3660124 w 3660124"/>
              <a:gd name="connsiteY2" fmla="*/ 5836934 h 5836934"/>
              <a:gd name="connsiteX3" fmla="*/ 543542 w 3660124"/>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124" h="5836934">
                <a:moveTo>
                  <a:pt x="0" y="0"/>
                </a:moveTo>
                <a:lnTo>
                  <a:pt x="3660124" y="0"/>
                </a:lnTo>
                <a:lnTo>
                  <a:pt x="3660124"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1994747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mage heavy 4">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2" name="Picture 4"/>
          <p:cNvSpPr>
            <a:spLocks noGrp="1"/>
          </p:cNvSpPr>
          <p:nvPr>
            <p:ph type="pic" sz="quarter" idx="12"/>
          </p:nvPr>
        </p:nvSpPr>
        <p:spPr>
          <a:xfrm>
            <a:off x="9708376" y="501954"/>
            <a:ext cx="1906982" cy="5836934"/>
          </a:xfrm>
          <a:custGeom>
            <a:avLst/>
            <a:gdLst>
              <a:gd name="connsiteX0" fmla="*/ 0 w 1906982"/>
              <a:gd name="connsiteY0" fmla="*/ 0 h 5836934"/>
              <a:gd name="connsiteX1" fmla="*/ 1906982 w 1906982"/>
              <a:gd name="connsiteY1" fmla="*/ 0 h 5836934"/>
              <a:gd name="connsiteX2" fmla="*/ 1906982 w 1906982"/>
              <a:gd name="connsiteY2" fmla="*/ 5836934 h 5836934"/>
              <a:gd name="connsiteX3" fmla="*/ 1007927 w 1906982"/>
              <a:gd name="connsiteY3" fmla="*/ 5836934 h 5836934"/>
              <a:gd name="connsiteX4" fmla="*/ 1007894 w 1906982"/>
              <a:gd name="connsiteY4" fmla="*/ 5836580 h 5836934"/>
              <a:gd name="connsiteX5" fmla="*/ 543509 w 1906982"/>
              <a:gd name="connsiteY5" fmla="*/ 5836580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6982" h="5836934">
                <a:moveTo>
                  <a:pt x="0" y="0"/>
                </a:moveTo>
                <a:lnTo>
                  <a:pt x="1906982" y="0"/>
                </a:lnTo>
                <a:lnTo>
                  <a:pt x="1906982" y="5836934"/>
                </a:lnTo>
                <a:lnTo>
                  <a:pt x="1007927" y="5836934"/>
                </a:lnTo>
                <a:lnTo>
                  <a:pt x="1007894" y="5836580"/>
                </a:lnTo>
                <a:lnTo>
                  <a:pt x="543509" y="5836580"/>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5" name="Picture 3"/>
          <p:cNvSpPr>
            <a:spLocks noGrp="1"/>
          </p:cNvSpPr>
          <p:nvPr>
            <p:ph type="pic" sz="quarter" idx="13"/>
          </p:nvPr>
        </p:nvSpPr>
        <p:spPr>
          <a:xfrm>
            <a:off x="7954439"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8" name="Picture 2"/>
          <p:cNvSpPr>
            <a:spLocks noGrp="1"/>
          </p:cNvSpPr>
          <p:nvPr>
            <p:ph type="pic" sz="quarter" idx="14"/>
          </p:nvPr>
        </p:nvSpPr>
        <p:spPr>
          <a:xfrm>
            <a:off x="6200502"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24" name="Picture 1"/>
          <p:cNvSpPr>
            <a:spLocks noGrp="1"/>
          </p:cNvSpPr>
          <p:nvPr>
            <p:ph type="pic" sz="quarter" idx="15"/>
          </p:nvPr>
        </p:nvSpPr>
        <p:spPr>
          <a:xfrm>
            <a:off x="4446565"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9" name="Title"/>
          <p:cNvSpPr>
            <a:spLocks noGrp="1"/>
          </p:cNvSpPr>
          <p:nvPr>
            <p:ph type="title"/>
          </p:nvPr>
        </p:nvSpPr>
        <p:spPr>
          <a:xfrm>
            <a:off x="1153284" y="962636"/>
            <a:ext cx="2910716" cy="1578803"/>
          </a:xfrm>
        </p:spPr>
        <p:txBody>
          <a:bodyPr anchor="b">
            <a:norm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16" name="Text"/>
          <p:cNvSpPr>
            <a:spLocks noGrp="1"/>
          </p:cNvSpPr>
          <p:nvPr>
            <p:ph idx="1"/>
          </p:nvPr>
        </p:nvSpPr>
        <p:spPr>
          <a:xfrm>
            <a:off x="1153284" y="2939618"/>
            <a:ext cx="2910716" cy="2624476"/>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2791386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age Cards w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val="1"/>
              </a:ext>
            </a:extLst>
          </p:cNvPr>
          <p:cNvSpPr/>
          <p:nvPr userDrawn="1"/>
        </p:nvSpPr>
        <p:spPr>
          <a:xfrm>
            <a:off x="830539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9" name="White 2">
            <a:extLst>
              <a:ext uri="{C183D7F6-B498-43B3-948B-1728B52AA6E4}">
                <adec:decorative xmlns:adec="http://schemas.microsoft.com/office/drawing/2017/decorative" val="1"/>
              </a:ext>
            </a:extLst>
          </p:cNvPr>
          <p:cNvSpPr/>
          <p:nvPr userDrawn="1"/>
        </p:nvSpPr>
        <p:spPr>
          <a:xfrm>
            <a:off x="4418782"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0482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Picture 3"/>
          <p:cNvSpPr>
            <a:spLocks noGrp="1"/>
          </p:cNvSpPr>
          <p:nvPr>
            <p:ph type="pic" sz="quarter" idx="11"/>
          </p:nvPr>
        </p:nvSpPr>
        <p:spPr>
          <a:xfrm>
            <a:off x="830539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20" name="Picture 2"/>
          <p:cNvSpPr>
            <a:spLocks noGrp="1"/>
          </p:cNvSpPr>
          <p:nvPr>
            <p:ph type="pic" sz="quarter" idx="13"/>
          </p:nvPr>
        </p:nvSpPr>
        <p:spPr>
          <a:xfrm>
            <a:off x="4418782"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9" name="Picture 1"/>
          <p:cNvSpPr>
            <a:spLocks noGrp="1"/>
          </p:cNvSpPr>
          <p:nvPr>
            <p:ph type="pic" sz="quarter" idx="10"/>
          </p:nvPr>
        </p:nvSpPr>
        <p:spPr>
          <a:xfrm>
            <a:off x="50482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14" name="White">
            <a:extLst>
              <a:ext uri="{C183D7F6-B498-43B3-948B-1728B52AA6E4}">
                <adec:decorative xmlns:adec="http://schemas.microsoft.com/office/drawing/2017/decorative"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a:t>Click to edit Master title style</a:t>
            </a:r>
            <a:endParaRPr lang="en-US" dirty="0"/>
          </a:p>
        </p:txBody>
      </p:sp>
      <p:sp>
        <p:nvSpPr>
          <p:cNvPr id="6" name="Text 1"/>
          <p:cNvSpPr>
            <a:spLocks noGrp="1"/>
          </p:cNvSpPr>
          <p:nvPr>
            <p:ph idx="1"/>
          </p:nvPr>
        </p:nvSpPr>
        <p:spPr>
          <a:xfrm>
            <a:off x="84095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2" name="Text 2"/>
          <p:cNvSpPr>
            <a:spLocks noGrp="1"/>
          </p:cNvSpPr>
          <p:nvPr>
            <p:ph idx="14"/>
          </p:nvPr>
        </p:nvSpPr>
        <p:spPr>
          <a:xfrm>
            <a:off x="4754918"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18" name="Text 3"/>
          <p:cNvSpPr>
            <a:spLocks noGrp="1"/>
          </p:cNvSpPr>
          <p:nvPr>
            <p:ph idx="12"/>
          </p:nvPr>
        </p:nvSpPr>
        <p:spPr>
          <a:xfrm>
            <a:off x="864152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2979436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mage Cards w/o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val="1"/>
              </a:ext>
            </a:extLst>
          </p:cNvPr>
          <p:cNvSpPr/>
          <p:nvPr userDrawn="1"/>
        </p:nvSpPr>
        <p:spPr>
          <a:xfrm>
            <a:off x="830539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9" name="White 2">
            <a:extLst>
              <a:ext uri="{C183D7F6-B498-43B3-948B-1728B52AA6E4}">
                <adec:decorative xmlns:adec="http://schemas.microsoft.com/office/drawing/2017/decorative" val="1"/>
              </a:ext>
            </a:extLst>
          </p:cNvPr>
          <p:cNvSpPr/>
          <p:nvPr userDrawn="1"/>
        </p:nvSpPr>
        <p:spPr>
          <a:xfrm>
            <a:off x="4418782"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21" name="White 1">
            <a:extLst>
              <a:ext uri="{C183D7F6-B498-43B3-948B-1728B52AA6E4}">
                <adec:decorative xmlns:adec="http://schemas.microsoft.com/office/drawing/2017/decorative" val="1"/>
              </a:ext>
            </a:extLst>
          </p:cNvPr>
          <p:cNvSpPr/>
          <p:nvPr userDrawn="1"/>
        </p:nvSpPr>
        <p:spPr>
          <a:xfrm>
            <a:off x="50482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dirty="0">
              <a:solidFill>
                <a:schemeClr val="tx1"/>
              </a:solidFill>
              <a:latin typeface="Calibri" panose="020F0502020204030204" pitchFamily="34" charset="0"/>
            </a:endParaRPr>
          </a:p>
        </p:txBody>
      </p:sp>
      <p:sp>
        <p:nvSpPr>
          <p:cNvPr id="17" name="Picture 3"/>
          <p:cNvSpPr>
            <a:spLocks noGrp="1"/>
          </p:cNvSpPr>
          <p:nvPr>
            <p:ph type="pic" sz="quarter" idx="11"/>
          </p:nvPr>
        </p:nvSpPr>
        <p:spPr>
          <a:xfrm>
            <a:off x="830539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20" name="Picture 2"/>
          <p:cNvSpPr>
            <a:spLocks noGrp="1"/>
          </p:cNvSpPr>
          <p:nvPr>
            <p:ph type="pic" sz="quarter" idx="13"/>
          </p:nvPr>
        </p:nvSpPr>
        <p:spPr>
          <a:xfrm>
            <a:off x="4418782"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9" name="Picture 1"/>
          <p:cNvSpPr>
            <a:spLocks noGrp="1"/>
          </p:cNvSpPr>
          <p:nvPr>
            <p:ph type="pic" sz="quarter" idx="10"/>
          </p:nvPr>
        </p:nvSpPr>
        <p:spPr>
          <a:xfrm>
            <a:off x="50482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6" name="Text 1"/>
          <p:cNvSpPr>
            <a:spLocks noGrp="1"/>
          </p:cNvSpPr>
          <p:nvPr>
            <p:ph idx="1"/>
          </p:nvPr>
        </p:nvSpPr>
        <p:spPr>
          <a:xfrm>
            <a:off x="84095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2" name="Text 2"/>
          <p:cNvSpPr>
            <a:spLocks noGrp="1"/>
          </p:cNvSpPr>
          <p:nvPr>
            <p:ph idx="14"/>
          </p:nvPr>
        </p:nvSpPr>
        <p:spPr>
          <a:xfrm>
            <a:off x="4754918"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18" name="Text 3"/>
          <p:cNvSpPr>
            <a:spLocks noGrp="1"/>
          </p:cNvSpPr>
          <p:nvPr>
            <p:ph idx="12"/>
          </p:nvPr>
        </p:nvSpPr>
        <p:spPr>
          <a:xfrm>
            <a:off x="864152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337183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rojector_Screen">
    <p:spTree>
      <p:nvGrpSpPr>
        <p:cNvPr id="1" name=""/>
        <p:cNvGrpSpPr/>
        <p:nvPr/>
      </p:nvGrpSpPr>
      <p:grpSpPr>
        <a:xfrm>
          <a:off x="0" y="0"/>
          <a:ext cx="0" cy="0"/>
          <a:chOff x="0" y="0"/>
          <a:chExt cx="0" cy="0"/>
        </a:xfrm>
      </p:grpSpPr>
      <p:sp>
        <p:nvSpPr>
          <p:cNvPr id="10" name="White">
            <a:extLst>
              <a:ext uri="{C183D7F6-B498-43B3-948B-1728B52AA6E4}">
                <adec:decorative xmlns:adec="http://schemas.microsoft.com/office/drawing/2017/decorative"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2" name="Screen">
            <a:extLs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664332" y="1"/>
            <a:ext cx="10863335" cy="6391057"/>
          </a:xfrm>
          <a:prstGeom prst="rect">
            <a:avLst/>
          </a:prstGeom>
          <a:effectLst>
            <a:outerShdw blurRad="63500" dist="76200" dir="2700000" algn="tl" rotWithShape="0">
              <a:prstClr val="black">
                <a:alpha val="28000"/>
              </a:prstClr>
            </a:outerShdw>
          </a:effectLst>
        </p:spPr>
      </p:pic>
      <p:sp>
        <p:nvSpPr>
          <p:cNvPr id="14" name="Picture"/>
          <p:cNvSpPr>
            <a:spLocks noGrp="1"/>
          </p:cNvSpPr>
          <p:nvPr>
            <p:ph type="pic" sz="quarter" idx="10"/>
          </p:nvPr>
        </p:nvSpPr>
        <p:spPr>
          <a:xfrm>
            <a:off x="1527992" y="283875"/>
            <a:ext cx="9270941" cy="5527229"/>
          </a:xfr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2931158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aptop_Screen">
    <p:spTree>
      <p:nvGrpSpPr>
        <p:cNvPr id="1" name=""/>
        <p:cNvGrpSpPr/>
        <p:nvPr/>
      </p:nvGrpSpPr>
      <p:grpSpPr>
        <a:xfrm>
          <a:off x="0" y="0"/>
          <a:ext cx="0" cy="0"/>
          <a:chOff x="0" y="0"/>
          <a:chExt cx="0" cy="0"/>
        </a:xfrm>
      </p:grpSpPr>
      <p:sp>
        <p:nvSpPr>
          <p:cNvPr id="16" name="White">
            <a:extLst>
              <a:ext uri="{C183D7F6-B498-43B3-948B-1728B52AA6E4}">
                <adec:decorative xmlns:adec="http://schemas.microsoft.com/office/drawing/2017/decorative"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10" name="Laptop">
            <a:extLs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27464" y="118281"/>
            <a:ext cx="11650638" cy="6739718"/>
          </a:xfrm>
          <a:prstGeom prst="rect">
            <a:avLst/>
          </a:prstGeom>
          <a:effectLst>
            <a:outerShdw blurRad="177800" dist="152400" dir="5400000" algn="ctr" rotWithShape="0">
              <a:srgbClr val="000000">
                <a:alpha val="30000"/>
              </a:srgbClr>
            </a:outerShdw>
          </a:effectLst>
        </p:spPr>
      </p:pic>
      <p:sp>
        <p:nvSpPr>
          <p:cNvPr id="11" name="White"/>
          <p:cNvSpPr/>
          <p:nvPr userDrawn="1"/>
        </p:nvSpPr>
        <p:spPr>
          <a:xfrm>
            <a:off x="1797968" y="959731"/>
            <a:ext cx="8596063" cy="5008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Picture"/>
          <p:cNvSpPr>
            <a:spLocks noGrp="1"/>
          </p:cNvSpPr>
          <p:nvPr>
            <p:ph type="pic" sz="quarter" idx="10"/>
          </p:nvPr>
        </p:nvSpPr>
        <p:spPr>
          <a:xfrm>
            <a:off x="1797967" y="932887"/>
            <a:ext cx="8596063" cy="5093839"/>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1185315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t w Tex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0" y="4566321"/>
            <a:ext cx="12192000" cy="2291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2" name="Tablet">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9674" y="187866"/>
            <a:ext cx="9504941" cy="6670134"/>
          </a:xfrm>
          <a:prstGeom prst="rect">
            <a:avLst/>
          </a:prstGeom>
          <a:effectLst>
            <a:outerShdw blurRad="317500" dist="190500" dir="5400000" algn="t" rotWithShape="0">
              <a:prstClr val="black">
                <a:alpha val="25000"/>
              </a:prstClr>
            </a:outerShdw>
          </a:effectLst>
        </p:spPr>
      </p:pic>
      <p:sp>
        <p:nvSpPr>
          <p:cNvPr id="8" name="Picture"/>
          <p:cNvSpPr>
            <a:spLocks noGrp="1"/>
          </p:cNvSpPr>
          <p:nvPr>
            <p:ph type="pic" sz="quarter" idx="10"/>
          </p:nvPr>
        </p:nvSpPr>
        <p:spPr>
          <a:xfrm>
            <a:off x="3170384" y="713182"/>
            <a:ext cx="5714310" cy="4299396"/>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10" name="Text"/>
          <p:cNvSpPr>
            <a:spLocks noGrp="1"/>
          </p:cNvSpPr>
          <p:nvPr>
            <p:ph idx="1"/>
          </p:nvPr>
        </p:nvSpPr>
        <p:spPr>
          <a:xfrm>
            <a:off x="3315695" y="5844142"/>
            <a:ext cx="5421598" cy="645901"/>
          </a:xfrm>
        </p:spPr>
        <p:txBody>
          <a:bodyPr anchor="t">
            <a:noAutofit/>
          </a:bodyPr>
          <a:lstStyle>
            <a:lvl1pPr marL="0" indent="0" algn="ctr">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2057350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ablet w Header text">
    <p:spTree>
      <p:nvGrpSpPr>
        <p:cNvPr id="1" name=""/>
        <p:cNvGrpSpPr/>
        <p:nvPr/>
      </p:nvGrpSpPr>
      <p:grpSpPr>
        <a:xfrm>
          <a:off x="0" y="0"/>
          <a:ext cx="0" cy="0"/>
          <a:chOff x="0" y="0"/>
          <a:chExt cx="0" cy="0"/>
        </a:xfrm>
      </p:grpSpPr>
      <p:sp>
        <p:nvSpPr>
          <p:cNvPr id="19" name="White">
            <a:extLst>
              <a:ext uri="{C183D7F6-B498-43B3-948B-1728B52AA6E4}">
                <adec:decorative xmlns:adec="http://schemas.microsoft.com/office/drawing/2017/decorative" val="1"/>
              </a:ext>
            </a:extLst>
          </p:cNvPr>
          <p:cNvSpPr/>
          <p:nvPr userDrawn="1"/>
        </p:nvSpPr>
        <p:spPr>
          <a:xfrm>
            <a:off x="0" y="1015950"/>
            <a:ext cx="12192000" cy="5842050"/>
          </a:xfrm>
          <a:custGeom>
            <a:avLst/>
            <a:gdLst>
              <a:gd name="connsiteX0" fmla="*/ 12192000 w 12192000"/>
              <a:gd name="connsiteY0" fmla="*/ 0 h 5842050"/>
              <a:gd name="connsiteX1" fmla="*/ 12192000 w 12192000"/>
              <a:gd name="connsiteY1" fmla="*/ 414348 h 5842050"/>
              <a:gd name="connsiteX2" fmla="*/ 4402981 w 12192000"/>
              <a:gd name="connsiteY2" fmla="*/ 5842050 h 5842050"/>
              <a:gd name="connsiteX3" fmla="*/ 0 w 12192000"/>
              <a:gd name="connsiteY3" fmla="*/ 5842050 h 5842050"/>
              <a:gd name="connsiteX4" fmla="*/ 0 w 12192000"/>
              <a:gd name="connsiteY4" fmla="*/ 1943374 h 584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842050">
                <a:moveTo>
                  <a:pt x="12192000" y="0"/>
                </a:moveTo>
                <a:lnTo>
                  <a:pt x="12192000" y="414348"/>
                </a:lnTo>
                <a:lnTo>
                  <a:pt x="4402981" y="5842050"/>
                </a:lnTo>
                <a:lnTo>
                  <a:pt x="0" y="5842050"/>
                </a:lnTo>
                <a:lnTo>
                  <a:pt x="0" y="1943374"/>
                </a:lnTo>
                <a:close/>
              </a:path>
            </a:pathLst>
          </a:custGeom>
          <a:solidFill>
            <a:schemeClr val="bg1"/>
          </a:solidFill>
          <a:ln>
            <a:noFill/>
          </a:ln>
          <a:effectLst>
            <a:innerShdw blurRad="127000" dist="508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 name="Tablet">
            <a:extLs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0573726">
            <a:off x="4366036" y="400850"/>
            <a:ext cx="8331795" cy="5846874"/>
          </a:xfrm>
          <a:prstGeom prst="rect">
            <a:avLst/>
          </a:prstGeom>
          <a:effectLst>
            <a:outerShdw blurRad="190500" dist="520700" dir="4800000" algn="t" rotWithShape="0">
              <a:prstClr val="black">
                <a:alpha val="20000"/>
              </a:prstClr>
            </a:outerShdw>
          </a:effectLst>
        </p:spPr>
      </p:pic>
      <p:sp>
        <p:nvSpPr>
          <p:cNvPr id="8" name="Picture"/>
          <p:cNvSpPr>
            <a:spLocks noGrp="1"/>
          </p:cNvSpPr>
          <p:nvPr>
            <p:ph type="pic" sz="quarter" idx="10"/>
          </p:nvPr>
        </p:nvSpPr>
        <p:spPr>
          <a:xfrm rot="20573726">
            <a:off x="5899600" y="862295"/>
            <a:ext cx="5034168" cy="3787662"/>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a:lstStyle/>
          <a:p>
            <a:r>
              <a:rPr lang="en-US"/>
              <a:t>Click icon to add picture</a:t>
            </a:r>
          </a:p>
        </p:txBody>
      </p:sp>
      <p:sp>
        <p:nvSpPr>
          <p:cNvPr id="12" name="Title"/>
          <p:cNvSpPr>
            <a:spLocks noGrp="1"/>
          </p:cNvSpPr>
          <p:nvPr>
            <p:ph type="title"/>
          </p:nvPr>
        </p:nvSpPr>
        <p:spPr>
          <a:xfrm>
            <a:off x="581943" y="295102"/>
            <a:ext cx="3785341" cy="1872940"/>
          </a:xfrm>
        </p:spPr>
        <p:txBody>
          <a:bodyPr anchor="b">
            <a:normAutofit/>
          </a:bodyPr>
          <a:lstStyle>
            <a:lvl1pPr algn="l">
              <a:defRPr sz="3600">
                <a:solidFill>
                  <a:schemeClr val="tx1"/>
                </a:solidFill>
                <a:latin typeface="Calibri" panose="020F0502020204030204" pitchFamily="34" charset="0"/>
              </a:defRPr>
            </a:lvl1pPr>
          </a:lstStyle>
          <a:p>
            <a:r>
              <a:rPr lang="en-US" dirty="0"/>
              <a:t>Click to edit Master title style</a:t>
            </a:r>
          </a:p>
        </p:txBody>
      </p:sp>
      <p:sp>
        <p:nvSpPr>
          <p:cNvPr id="11" name="Text"/>
          <p:cNvSpPr>
            <a:spLocks noGrp="1"/>
          </p:cNvSpPr>
          <p:nvPr>
            <p:ph idx="1"/>
          </p:nvPr>
        </p:nvSpPr>
        <p:spPr>
          <a:xfrm>
            <a:off x="581943" y="3098235"/>
            <a:ext cx="3785341" cy="3238019"/>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Calibri" panose="020F0502020204030204" pitchFamily="34"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Edit Master text styles</a:t>
            </a:r>
          </a:p>
        </p:txBody>
      </p:sp>
    </p:spTree>
    <p:custDataLst>
      <p:tags r:id="rId1"/>
    </p:custDataLst>
    <p:extLst>
      <p:ext uri="{BB962C8B-B14F-4D97-AF65-F5344CB8AC3E}">
        <p14:creationId xmlns:p14="http://schemas.microsoft.com/office/powerpoint/2010/main" val="6511905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Key_Idea">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7" name="Title"/>
          <p:cNvSpPr>
            <a:spLocks noGrp="1"/>
          </p:cNvSpPr>
          <p:nvPr>
            <p:ph type="title" hasCustomPrompt="1"/>
          </p:nvPr>
        </p:nvSpPr>
        <p:spPr>
          <a:xfrm>
            <a:off x="1946094" y="758625"/>
            <a:ext cx="9668151" cy="1065008"/>
          </a:xfrm>
        </p:spPr>
        <p:txBody>
          <a:bodyPr anchor="ctr">
            <a:normAutofit/>
          </a:bodyPr>
          <a:lstStyle>
            <a:lvl1pPr algn="l">
              <a:defRPr sz="3600">
                <a:solidFill>
                  <a:srgbClr val="ED8B00"/>
                </a:solidFill>
              </a:defRPr>
            </a:lvl1pPr>
          </a:lstStyle>
          <a:p>
            <a:r>
              <a:rPr lang="en-US" dirty="0"/>
              <a:t>Key Idea</a:t>
            </a:r>
          </a:p>
        </p:txBody>
      </p:sp>
      <p:sp>
        <p:nvSpPr>
          <p:cNvPr id="6" name="Text"/>
          <p:cNvSpPr>
            <a:spLocks noGrp="1"/>
          </p:cNvSpPr>
          <p:nvPr>
            <p:ph idx="1"/>
          </p:nvPr>
        </p:nvSpPr>
        <p:spPr>
          <a:xfrm>
            <a:off x="577756" y="2647669"/>
            <a:ext cx="11036490"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pic>
        <p:nvPicPr>
          <p:cNvPr id="8" name="Lightbulb"/>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9267" y="672903"/>
            <a:ext cx="1168068" cy="1215550"/>
          </a:xfrm>
          <a:prstGeom prst="rect">
            <a:avLst/>
          </a:prstGeom>
        </p:spPr>
      </p:pic>
    </p:spTree>
    <p:custDataLst>
      <p:tags r:id="rId1"/>
    </p:custDataLst>
    <p:extLst>
      <p:ext uri="{BB962C8B-B14F-4D97-AF65-F5344CB8AC3E}">
        <p14:creationId xmlns:p14="http://schemas.microsoft.com/office/powerpoint/2010/main" val="412480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0655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622800"/>
          </a:xfrm>
          <a:prstGeom prst="rect">
            <a:avLst/>
          </a:prstGeom>
        </p:spPr>
      </p:pic>
      <p:sp>
        <p:nvSpPr>
          <p:cNvPr id="23" name="Rectangle 22"/>
          <p:cNvSpPr/>
          <p:nvPr userDrawn="1"/>
        </p:nvSpPr>
        <p:spPr>
          <a:xfrm>
            <a:off x="0" y="3683"/>
            <a:ext cx="12192000" cy="4642556"/>
          </a:xfrm>
          <a:prstGeom prst="rect">
            <a:avLst/>
          </a:prstGeom>
          <a:gradFill flip="none" rotWithShape="1">
            <a:gsLst>
              <a:gs pos="100000">
                <a:srgbClr val="EB8A2D">
                  <a:alpha val="80000"/>
                </a:srgbClr>
              </a:gs>
              <a:gs pos="0">
                <a:srgbClr val="4E1B55">
                  <a:alpha val="8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920227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2CE10DD-8A08-448A-AF63-3A5449D1E7D1}" type="slidenum">
              <a:rPr lang="en-US" smtClean="0"/>
              <a:pPr/>
              <a:t>‹#›</a:t>
            </a:fld>
            <a:endParaRPr lang="en-US" dirty="0"/>
          </a:p>
        </p:txBody>
      </p:sp>
    </p:spTree>
    <p:extLst>
      <p:ext uri="{BB962C8B-B14F-4D97-AF65-F5344CB8AC3E}">
        <p14:creationId xmlns:p14="http://schemas.microsoft.com/office/powerpoint/2010/main" val="2138027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8467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18675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pPr>
              <a:defRPr/>
            </a:pP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540510" y="6030232"/>
            <a:ext cx="2653482" cy="827767"/>
          </a:xfrm>
          <a:prstGeom prst="rect">
            <a:avLst/>
          </a:prstGeom>
        </p:spPr>
      </p:pic>
    </p:spTree>
    <p:extLst>
      <p:ext uri="{BB962C8B-B14F-4D97-AF65-F5344CB8AC3E}">
        <p14:creationId xmlns:p14="http://schemas.microsoft.com/office/powerpoint/2010/main" val="834723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3611167-7CA5-416D-9C60-2159173D6BFA}" type="datetimeFigureOut">
              <a:rPr lang="en-US"/>
              <a:pPr>
                <a:defRPr/>
              </a:pPr>
              <a:t>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9F338E-8927-41E0-90DD-98258AE2A77A}" type="slidenum">
              <a:rPr lang="en-US"/>
              <a:pPr>
                <a:defRPr/>
              </a:pPr>
              <a:t>‹#›</a:t>
            </a:fld>
            <a:endParaRPr lang="en-US"/>
          </a:p>
        </p:txBody>
      </p:sp>
    </p:spTree>
    <p:extLst>
      <p:ext uri="{BB962C8B-B14F-4D97-AF65-F5344CB8AC3E}">
        <p14:creationId xmlns:p14="http://schemas.microsoft.com/office/powerpoint/2010/main" val="4281548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1B3FD5-1844-436D-8688-E4E14E9A63A7}" type="datetimeFigureOut">
              <a:rPr lang="en-US"/>
              <a:pPr>
                <a:defRPr/>
              </a:pPr>
              <a:t>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0C620A-4665-407A-AFF2-EEDE29B3C685}" type="slidenum">
              <a:rPr lang="en-US"/>
              <a:pPr>
                <a:defRPr/>
              </a:pPr>
              <a:t>‹#›</a:t>
            </a:fld>
            <a:endParaRPr lang="en-US"/>
          </a:p>
        </p:txBody>
      </p:sp>
    </p:spTree>
    <p:extLst>
      <p:ext uri="{BB962C8B-B14F-4D97-AF65-F5344CB8AC3E}">
        <p14:creationId xmlns:p14="http://schemas.microsoft.com/office/powerpoint/2010/main" val="34918624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F16EE1-348A-4CEE-9877-B6B62EA548FA}" type="datetimeFigureOut">
              <a:rPr lang="en-US"/>
              <a:pPr>
                <a:defRPr/>
              </a:pPr>
              <a:t>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4ED2EF-9630-4378-8172-481A4340A8A3}" type="slidenum">
              <a:rPr lang="en-US"/>
              <a:pPr>
                <a:defRPr/>
              </a:pPr>
              <a:t>‹#›</a:t>
            </a:fld>
            <a:endParaRPr lang="en-US"/>
          </a:p>
        </p:txBody>
      </p:sp>
    </p:spTree>
    <p:extLst>
      <p:ext uri="{BB962C8B-B14F-4D97-AF65-F5344CB8AC3E}">
        <p14:creationId xmlns:p14="http://schemas.microsoft.com/office/powerpoint/2010/main" val="4135835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2E35BA2-AF8E-4B5E-BFB9-52809E30CB48}" type="datetimeFigureOut">
              <a:rPr lang="en-US"/>
              <a:pPr>
                <a:defRPr/>
              </a:pPr>
              <a:t>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798D58-614D-4CCE-88C5-56D12694A0E5}" type="slidenum">
              <a:rPr lang="en-US"/>
              <a:pPr>
                <a:defRPr/>
              </a:pPr>
              <a:t>‹#›</a:t>
            </a:fld>
            <a:endParaRPr lang="en-US"/>
          </a:p>
        </p:txBody>
      </p:sp>
    </p:spTree>
    <p:extLst>
      <p:ext uri="{BB962C8B-B14F-4D97-AF65-F5344CB8AC3E}">
        <p14:creationId xmlns:p14="http://schemas.microsoft.com/office/powerpoint/2010/main" val="2772069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B18ED7-1B47-45D7-8E4B-69FF4F7BE982}" type="datetimeFigureOut">
              <a:rPr lang="en-US"/>
              <a:pPr>
                <a:defRPr/>
              </a:pPr>
              <a:t>2/3/2021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B31F4F-B4F5-4F13-AB4B-102EAF3704EB}" type="slidenum">
              <a:rPr lang="en-US"/>
              <a:pPr>
                <a:defRPr/>
              </a:pPr>
              <a:t>‹#›</a:t>
            </a:fld>
            <a:endParaRPr lang="en-US"/>
          </a:p>
        </p:txBody>
      </p:sp>
    </p:spTree>
    <p:extLst>
      <p:ext uri="{BB962C8B-B14F-4D97-AF65-F5344CB8AC3E}">
        <p14:creationId xmlns:p14="http://schemas.microsoft.com/office/powerpoint/2010/main" val="655027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7DA4526-E1A6-4CE7-B2BE-6C8CC0A2A84D}" type="datetimeFigureOut">
              <a:rPr lang="en-US"/>
              <a:pPr>
                <a:defRPr/>
              </a:pPr>
              <a:t>2/3/2021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56C043-0739-44A2-B58F-009E0406DFF4}" type="slidenum">
              <a:rPr lang="en-US"/>
              <a:pPr>
                <a:defRPr/>
              </a:pPr>
              <a:t>‹#›</a:t>
            </a:fld>
            <a:endParaRPr lang="en-US"/>
          </a:p>
        </p:txBody>
      </p:sp>
    </p:spTree>
    <p:extLst>
      <p:ext uri="{BB962C8B-B14F-4D97-AF65-F5344CB8AC3E}">
        <p14:creationId xmlns:p14="http://schemas.microsoft.com/office/powerpoint/2010/main" val="40466018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EFE5EE-AFF3-44BF-8CEA-EAD5457B543C}" type="datetimeFigureOut">
              <a:rPr lang="en-US"/>
              <a:pPr>
                <a:defRPr/>
              </a:pPr>
              <a:t>2/3/2021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97405D-D738-4A9C-BCB4-269F5F99BCB3}" type="slidenum">
              <a:rPr lang="en-US"/>
              <a:pPr>
                <a:defRPr/>
              </a:pPr>
              <a:t>‹#›</a:t>
            </a:fld>
            <a:endParaRPr lang="en-US"/>
          </a:p>
        </p:txBody>
      </p:sp>
    </p:spTree>
    <p:extLst>
      <p:ext uri="{BB962C8B-B14F-4D97-AF65-F5344CB8AC3E}">
        <p14:creationId xmlns:p14="http://schemas.microsoft.com/office/powerpoint/2010/main" val="296288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223284"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75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668260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794EE3-D63F-4549-873A-DFF3489D7662}" type="datetimeFigureOut">
              <a:rPr lang="en-US"/>
              <a:pPr>
                <a:defRPr/>
              </a:pPr>
              <a:t>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76C5B5-775E-455D-B3E9-B417D1A964BD}" type="slidenum">
              <a:rPr lang="en-US"/>
              <a:pPr>
                <a:defRPr/>
              </a:pPr>
              <a:t>‹#›</a:t>
            </a:fld>
            <a:endParaRPr lang="en-US"/>
          </a:p>
        </p:txBody>
      </p:sp>
    </p:spTree>
    <p:extLst>
      <p:ext uri="{BB962C8B-B14F-4D97-AF65-F5344CB8AC3E}">
        <p14:creationId xmlns:p14="http://schemas.microsoft.com/office/powerpoint/2010/main" val="1000678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430957-1BE4-43C9-9470-BED3B9C59116}" type="datetimeFigureOut">
              <a:rPr lang="en-US"/>
              <a:pPr>
                <a:defRPr/>
              </a:pPr>
              <a:t>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913213-F6A8-4837-8306-C5E4DFF70128}" type="slidenum">
              <a:rPr lang="en-US"/>
              <a:pPr>
                <a:defRPr/>
              </a:pPr>
              <a:t>‹#›</a:t>
            </a:fld>
            <a:endParaRPr lang="en-US"/>
          </a:p>
        </p:txBody>
      </p:sp>
    </p:spTree>
    <p:extLst>
      <p:ext uri="{BB962C8B-B14F-4D97-AF65-F5344CB8AC3E}">
        <p14:creationId xmlns:p14="http://schemas.microsoft.com/office/powerpoint/2010/main" val="38469402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6CC80C-DBC9-4398-BF41-387F33F683B2}" type="datetimeFigureOut">
              <a:rPr lang="en-US"/>
              <a:pPr>
                <a:defRPr/>
              </a:pPr>
              <a:t>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BB692C-AD5C-480F-8996-DF3CA6F26F92}" type="slidenum">
              <a:rPr lang="en-US"/>
              <a:pPr>
                <a:defRPr/>
              </a:pPr>
              <a:t>‹#›</a:t>
            </a:fld>
            <a:endParaRPr lang="en-US"/>
          </a:p>
        </p:txBody>
      </p:sp>
    </p:spTree>
    <p:extLst>
      <p:ext uri="{BB962C8B-B14F-4D97-AF65-F5344CB8AC3E}">
        <p14:creationId xmlns:p14="http://schemas.microsoft.com/office/powerpoint/2010/main" val="30798699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447218-5185-4066-829A-AB0D63638F4B}" type="datetimeFigureOut">
              <a:rPr lang="en-US"/>
              <a:pPr>
                <a:defRPr/>
              </a:pPr>
              <a:t>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A3E841-0E43-42D8-9F04-7725A15C3DE7}" type="slidenum">
              <a:rPr lang="en-US"/>
              <a:pPr>
                <a:defRPr/>
              </a:pPr>
              <a:t>‹#›</a:t>
            </a:fld>
            <a:endParaRPr lang="en-US"/>
          </a:p>
        </p:txBody>
      </p:sp>
    </p:spTree>
    <p:extLst>
      <p:ext uri="{BB962C8B-B14F-4D97-AF65-F5344CB8AC3E}">
        <p14:creationId xmlns:p14="http://schemas.microsoft.com/office/powerpoint/2010/main" val="1224933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2192000" cy="1182688"/>
          </a:xfrm>
          <a:prstGeom prst="rect">
            <a:avLst/>
          </a:prstGeom>
          <a:solidFill>
            <a:schemeClr val="tx2"/>
          </a:solidFill>
          <a:ln w="9525">
            <a:solidFill>
              <a:srgbClr val="D86D17"/>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6" name="Rectangle 5"/>
          <p:cNvSpPr>
            <a:spLocks noChangeArrowheads="1"/>
          </p:cNvSpPr>
          <p:nvPr/>
        </p:nvSpPr>
        <p:spPr bwMode="auto">
          <a:xfrm>
            <a:off x="1" y="962026"/>
            <a:ext cx="12196233" cy="220663"/>
          </a:xfrm>
          <a:prstGeom prst="rect">
            <a:avLst/>
          </a:prstGeom>
          <a:solidFill>
            <a:schemeClr val="bg1">
              <a:alpha val="52940"/>
            </a:schemeClr>
          </a:solidFill>
          <a:ln>
            <a:noFill/>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2" name="Title 1"/>
          <p:cNvSpPr>
            <a:spLocks noGrp="1"/>
          </p:cNvSpPr>
          <p:nvPr>
            <p:ph type="title"/>
          </p:nvPr>
        </p:nvSpPr>
        <p:spPr>
          <a:xfrm>
            <a:off x="609600" y="81311"/>
            <a:ext cx="10972800" cy="888834"/>
          </a:xfrm>
        </p:spPr>
        <p:txBody>
          <a:bodyPr>
            <a:noAutofit/>
          </a:bodyPr>
          <a:lstStyle>
            <a:lvl1pPr algn="l">
              <a:lnSpc>
                <a:spcPts val="2500"/>
              </a:lnSpc>
              <a:defRPr sz="2400">
                <a:solidFill>
                  <a:srgbClr val="FFFFFF"/>
                </a:solidFill>
              </a:defRPr>
            </a:lvl1pPr>
          </a:lstStyle>
          <a:p>
            <a:r>
              <a:rPr lang="en-US"/>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marL="533400">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a:p>
        </p:txBody>
      </p:sp>
    </p:spTree>
    <p:extLst>
      <p:ext uri="{BB962C8B-B14F-4D97-AF65-F5344CB8AC3E}">
        <p14:creationId xmlns:p14="http://schemas.microsoft.com/office/powerpoint/2010/main" val="3333848786"/>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Image slide w/ gray caption bar lef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15341" y="-94045"/>
            <a:ext cx="12380913" cy="7094538"/>
          </a:xfrm>
        </p:spPr>
        <p:txBody>
          <a:bodyPr/>
          <a:lstStyle/>
          <a:p>
            <a:r>
              <a:rPr lang="en-US"/>
              <a:t>Click icon to add picture</a:t>
            </a:r>
          </a:p>
        </p:txBody>
      </p:sp>
      <p:sp>
        <p:nvSpPr>
          <p:cNvPr id="6" name="Content Placeholder 4"/>
          <p:cNvSpPr>
            <a:spLocks noGrp="1"/>
          </p:cNvSpPr>
          <p:nvPr>
            <p:ph sz="quarter" idx="14"/>
          </p:nvPr>
        </p:nvSpPr>
        <p:spPr>
          <a:xfrm>
            <a:off x="-171419" y="5322721"/>
            <a:ext cx="5790872" cy="1070265"/>
          </a:xfrm>
          <a:solidFill>
            <a:schemeClr val="accent6">
              <a:alpha val="75000"/>
            </a:schemeClr>
          </a:solidFill>
        </p:spPr>
        <p:txBody>
          <a:bodyPr/>
          <a:lstStyle>
            <a:lvl1pPr>
              <a:defRPr>
                <a:noFill/>
              </a:defRPr>
            </a:lvl1pPr>
          </a:lstStyle>
          <a:p>
            <a:pPr lvl="0"/>
            <a:r>
              <a:rPr lang="en-US"/>
              <a:t>Click to edit Master text styles</a:t>
            </a:r>
          </a:p>
        </p:txBody>
      </p:sp>
      <p:sp>
        <p:nvSpPr>
          <p:cNvPr id="17" name="Text Placeholder 14"/>
          <p:cNvSpPr>
            <a:spLocks noGrp="1"/>
          </p:cNvSpPr>
          <p:nvPr>
            <p:ph type="body" sz="quarter" idx="12" hasCustomPrompt="1"/>
          </p:nvPr>
        </p:nvSpPr>
        <p:spPr>
          <a:xfrm>
            <a:off x="335649" y="5581315"/>
            <a:ext cx="4754827" cy="647668"/>
          </a:xfrm>
          <a:prstGeom prst="rect">
            <a:avLst/>
          </a:prstGeom>
        </p:spPr>
        <p:txBody>
          <a:bodyPr/>
          <a:lstStyle>
            <a:lvl1pPr marL="0" indent="0">
              <a:spcBef>
                <a:spcPts val="0"/>
              </a:spcBef>
              <a:buNone/>
              <a:defRPr>
                <a:solidFill>
                  <a:schemeClr val="bg1"/>
                </a:solidFill>
              </a:defRPr>
            </a:lvl1pPr>
            <a:lvl2pPr marL="257175" indent="0">
              <a:buNone/>
              <a:defRPr>
                <a:solidFill>
                  <a:schemeClr val="bg1"/>
                </a:solidFill>
              </a:defRPr>
            </a:lvl2pPr>
            <a:lvl3pPr marL="514350" indent="0">
              <a:buNone/>
              <a:defRPr>
                <a:solidFill>
                  <a:schemeClr val="bg1"/>
                </a:solidFill>
              </a:defRPr>
            </a:lvl3pPr>
            <a:lvl4pPr marL="771525" indent="0">
              <a:buNone/>
              <a:defRPr>
                <a:solidFill>
                  <a:schemeClr val="bg1"/>
                </a:solidFill>
              </a:defRPr>
            </a:lvl4pPr>
          </a:lstStyle>
          <a:p>
            <a:r>
              <a:rPr lang="en-US" sz="1800" dirty="0">
                <a:solidFill>
                  <a:schemeClr val="bg1"/>
                </a:solidFill>
                <a:latin typeface="Corbel" panose="020B0503020204020204" pitchFamily="34" charset="0"/>
              </a:rPr>
              <a:t>Optional Title/Caption Bar</a:t>
            </a:r>
          </a:p>
        </p:txBody>
      </p:sp>
    </p:spTree>
    <p:extLst>
      <p:ext uri="{BB962C8B-B14F-4D97-AF65-F5344CB8AC3E}">
        <p14:creationId xmlns:p14="http://schemas.microsoft.com/office/powerpoint/2010/main" val="691975710"/>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Image slide w/ gray caption bar righ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5098" y="-93883"/>
            <a:ext cx="12406313" cy="7094538"/>
          </a:xfrm>
        </p:spPr>
        <p:txBody>
          <a:bodyPr/>
          <a:lstStyle/>
          <a:p>
            <a:r>
              <a:rPr lang="en-US"/>
              <a:t>Click icon to add picture</a:t>
            </a:r>
          </a:p>
        </p:txBody>
      </p:sp>
      <p:sp>
        <p:nvSpPr>
          <p:cNvPr id="6" name="Content Placeholder 4"/>
          <p:cNvSpPr>
            <a:spLocks noGrp="1"/>
          </p:cNvSpPr>
          <p:nvPr>
            <p:ph sz="quarter" idx="14"/>
          </p:nvPr>
        </p:nvSpPr>
        <p:spPr>
          <a:xfrm>
            <a:off x="6598232" y="5322721"/>
            <a:ext cx="5790872" cy="1070265"/>
          </a:xfrm>
          <a:solidFill>
            <a:schemeClr val="accent1">
              <a:alpha val="90000"/>
            </a:schemeClr>
          </a:solidFill>
        </p:spPr>
        <p:txBody>
          <a:bodyPr/>
          <a:lstStyle>
            <a:lvl1pPr>
              <a:defRPr>
                <a:noFill/>
              </a:defRPr>
            </a:lvl1pPr>
          </a:lstStyle>
          <a:p>
            <a:pPr lvl="0"/>
            <a:r>
              <a:rPr lang="en-US"/>
              <a:t>Click to edit Master text styles</a:t>
            </a:r>
          </a:p>
        </p:txBody>
      </p:sp>
      <p:sp>
        <p:nvSpPr>
          <p:cNvPr id="17" name="Text Placeholder 14"/>
          <p:cNvSpPr>
            <a:spLocks noGrp="1"/>
          </p:cNvSpPr>
          <p:nvPr>
            <p:ph type="body" sz="quarter" idx="12" hasCustomPrompt="1"/>
          </p:nvPr>
        </p:nvSpPr>
        <p:spPr>
          <a:xfrm>
            <a:off x="6906129" y="5581315"/>
            <a:ext cx="4659905" cy="647668"/>
          </a:xfrm>
          <a:prstGeom prst="rect">
            <a:avLst/>
          </a:prstGeom>
        </p:spPr>
        <p:txBody>
          <a:bodyPr/>
          <a:lstStyle>
            <a:lvl1pPr marL="0" indent="0">
              <a:spcBef>
                <a:spcPts val="0"/>
              </a:spcBef>
              <a:buNone/>
              <a:defRPr>
                <a:solidFill>
                  <a:schemeClr val="bg1"/>
                </a:solidFill>
              </a:defRPr>
            </a:lvl1pPr>
            <a:lvl2pPr marL="257175" indent="0">
              <a:buNone/>
              <a:defRPr>
                <a:solidFill>
                  <a:schemeClr val="bg1"/>
                </a:solidFill>
              </a:defRPr>
            </a:lvl2pPr>
            <a:lvl3pPr marL="514350" indent="0">
              <a:buNone/>
              <a:defRPr>
                <a:solidFill>
                  <a:schemeClr val="bg1"/>
                </a:solidFill>
              </a:defRPr>
            </a:lvl3pPr>
            <a:lvl4pPr marL="771525" indent="0">
              <a:buNone/>
              <a:defRPr>
                <a:solidFill>
                  <a:schemeClr val="bg1"/>
                </a:solidFill>
              </a:defRPr>
            </a:lvl4pPr>
          </a:lstStyle>
          <a:p>
            <a:r>
              <a:rPr lang="en-US" sz="1800" dirty="0">
                <a:solidFill>
                  <a:schemeClr val="bg1"/>
                </a:solidFill>
                <a:latin typeface="Corbel" panose="020B0503020204020204" pitchFamily="34" charset="0"/>
              </a:rPr>
              <a:t>Optional Title/Caption Bar</a:t>
            </a:r>
          </a:p>
        </p:txBody>
      </p:sp>
    </p:spTree>
    <p:extLst>
      <p:ext uri="{BB962C8B-B14F-4D97-AF65-F5344CB8AC3E}">
        <p14:creationId xmlns:p14="http://schemas.microsoft.com/office/powerpoint/2010/main" val="2138193902"/>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59"/>
        <p:cNvGrpSpPr/>
        <p:nvPr/>
      </p:nvGrpSpPr>
      <p:grpSpPr>
        <a:xfrm>
          <a:off x="0" y="0"/>
          <a:ext cx="0" cy="0"/>
          <a:chOff x="0" y="0"/>
          <a:chExt cx="0" cy="0"/>
        </a:xfrm>
      </p:grpSpPr>
      <p:sp>
        <p:nvSpPr>
          <p:cNvPr id="60" name="Google Shape;60;p81"/>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ctr">
              <a:lnSpc>
                <a:spcPct val="89000"/>
              </a:lnSpc>
              <a:spcBef>
                <a:spcPts val="0"/>
              </a:spcBef>
              <a:spcAft>
                <a:spcPts val="0"/>
              </a:spcAft>
              <a:buClr>
                <a:schemeClr val="dk2"/>
              </a:buClr>
              <a:buSzPts val="1400"/>
              <a:buFont typeface="Libre Franklin"/>
              <a:buNone/>
              <a:defRPr/>
            </a:lvl1pPr>
            <a:lvl2pPr lvl="1" algn="ctr">
              <a:lnSpc>
                <a:spcPct val="89000"/>
              </a:lnSpc>
              <a:spcBef>
                <a:spcPts val="0"/>
              </a:spcBef>
              <a:spcAft>
                <a:spcPts val="0"/>
              </a:spcAft>
              <a:buClr>
                <a:schemeClr val="dk2"/>
              </a:buClr>
              <a:buSzPts val="1400"/>
              <a:buFont typeface="Libre Franklin"/>
              <a:buNone/>
              <a:defRPr/>
            </a:lvl2pPr>
            <a:lvl3pPr lvl="2" algn="ctr">
              <a:lnSpc>
                <a:spcPct val="89000"/>
              </a:lnSpc>
              <a:spcBef>
                <a:spcPts val="0"/>
              </a:spcBef>
              <a:spcAft>
                <a:spcPts val="0"/>
              </a:spcAft>
              <a:buClr>
                <a:schemeClr val="dk2"/>
              </a:buClr>
              <a:buSzPts val="1400"/>
              <a:buFont typeface="Libre Franklin"/>
              <a:buNone/>
              <a:defRPr/>
            </a:lvl3pPr>
            <a:lvl4pPr lvl="3" algn="ctr">
              <a:lnSpc>
                <a:spcPct val="89000"/>
              </a:lnSpc>
              <a:spcBef>
                <a:spcPts val="0"/>
              </a:spcBef>
              <a:spcAft>
                <a:spcPts val="0"/>
              </a:spcAft>
              <a:buClr>
                <a:schemeClr val="dk2"/>
              </a:buClr>
              <a:buSzPts val="1400"/>
              <a:buFont typeface="Libre Franklin"/>
              <a:buNone/>
              <a:defRPr/>
            </a:lvl4pPr>
            <a:lvl5pPr lvl="4" algn="ctr">
              <a:lnSpc>
                <a:spcPct val="89000"/>
              </a:lnSpc>
              <a:spcBef>
                <a:spcPts val="0"/>
              </a:spcBef>
              <a:spcAft>
                <a:spcPts val="0"/>
              </a:spcAft>
              <a:buClr>
                <a:schemeClr val="dk2"/>
              </a:buClr>
              <a:buSzPts val="1400"/>
              <a:buFont typeface="Libre Franklin"/>
              <a:buNone/>
              <a:defRPr/>
            </a:lvl5pPr>
            <a:lvl6pPr lvl="5" algn="ctr">
              <a:lnSpc>
                <a:spcPct val="89000"/>
              </a:lnSpc>
              <a:spcBef>
                <a:spcPts val="0"/>
              </a:spcBef>
              <a:spcAft>
                <a:spcPts val="0"/>
              </a:spcAft>
              <a:buClr>
                <a:schemeClr val="dk2"/>
              </a:buClr>
              <a:buSzPts val="1400"/>
              <a:buFont typeface="Libre Franklin"/>
              <a:buNone/>
              <a:defRPr/>
            </a:lvl6pPr>
            <a:lvl7pPr lvl="6" algn="ctr">
              <a:lnSpc>
                <a:spcPct val="89000"/>
              </a:lnSpc>
              <a:spcBef>
                <a:spcPts val="0"/>
              </a:spcBef>
              <a:spcAft>
                <a:spcPts val="0"/>
              </a:spcAft>
              <a:buClr>
                <a:schemeClr val="dk2"/>
              </a:buClr>
              <a:buSzPts val="1400"/>
              <a:buFont typeface="Libre Franklin"/>
              <a:buNone/>
              <a:defRPr/>
            </a:lvl7pPr>
            <a:lvl8pPr lvl="7" algn="ctr">
              <a:lnSpc>
                <a:spcPct val="89000"/>
              </a:lnSpc>
              <a:spcBef>
                <a:spcPts val="0"/>
              </a:spcBef>
              <a:spcAft>
                <a:spcPts val="0"/>
              </a:spcAft>
              <a:buClr>
                <a:schemeClr val="dk2"/>
              </a:buClr>
              <a:buSzPts val="1400"/>
              <a:buFont typeface="Libre Franklin"/>
              <a:buNone/>
              <a:defRPr/>
            </a:lvl8pPr>
            <a:lvl9pPr lvl="8" algn="ctr">
              <a:lnSpc>
                <a:spcPct val="89000"/>
              </a:lnSpc>
              <a:spcBef>
                <a:spcPts val="0"/>
              </a:spcBef>
              <a:spcAft>
                <a:spcPts val="0"/>
              </a:spcAft>
              <a:buClr>
                <a:schemeClr val="dk2"/>
              </a:buClr>
              <a:buSzPts val="1400"/>
              <a:buFont typeface="Libre Franklin"/>
              <a:buNone/>
              <a:defRPr/>
            </a:lvl9pPr>
          </a:lstStyle>
          <a:p>
            <a:endParaRPr/>
          </a:p>
        </p:txBody>
      </p:sp>
      <p:sp>
        <p:nvSpPr>
          <p:cNvPr id="61" name="Google Shape;61;p81"/>
          <p:cNvSpPr txBox="1">
            <a:spLocks noGrp="1"/>
          </p:cNvSpPr>
          <p:nvPr>
            <p:ph type="body" idx="1"/>
          </p:nvPr>
        </p:nvSpPr>
        <p:spPr>
          <a:xfrm>
            <a:off x="914400" y="1981200"/>
            <a:ext cx="508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94000"/>
              </a:lnSpc>
              <a:spcBef>
                <a:spcPts val="360"/>
              </a:spcBef>
              <a:spcAft>
                <a:spcPts val="0"/>
              </a:spcAft>
              <a:buClr>
                <a:schemeClr val="dk1"/>
              </a:buClr>
              <a:buSzPts val="1800"/>
              <a:buChar char="•"/>
              <a:defRPr/>
            </a:lvl1pPr>
            <a:lvl2pPr marL="914400" lvl="1" indent="-342900" algn="l">
              <a:lnSpc>
                <a:spcPct val="94000"/>
              </a:lnSpc>
              <a:spcBef>
                <a:spcPts val="360"/>
              </a:spcBef>
              <a:spcAft>
                <a:spcPts val="0"/>
              </a:spcAft>
              <a:buClr>
                <a:schemeClr val="dk1"/>
              </a:buClr>
              <a:buSzPts val="1800"/>
              <a:buChar char="–"/>
              <a:defRPr/>
            </a:lvl2pPr>
            <a:lvl3pPr marL="1371600" lvl="2" indent="-342900" algn="l">
              <a:lnSpc>
                <a:spcPct val="94000"/>
              </a:lnSpc>
              <a:spcBef>
                <a:spcPts val="360"/>
              </a:spcBef>
              <a:spcAft>
                <a:spcPts val="0"/>
              </a:spcAft>
              <a:buClr>
                <a:schemeClr val="dk1"/>
              </a:buClr>
              <a:buSzPts val="1800"/>
              <a:buChar char="•"/>
              <a:defRPr/>
            </a:lvl3pPr>
            <a:lvl4pPr marL="1828800" lvl="3" indent="-342900" algn="l">
              <a:lnSpc>
                <a:spcPct val="94000"/>
              </a:lnSpc>
              <a:spcBef>
                <a:spcPts val="360"/>
              </a:spcBef>
              <a:spcAft>
                <a:spcPts val="0"/>
              </a:spcAft>
              <a:buClr>
                <a:schemeClr val="dk1"/>
              </a:buClr>
              <a:buSzPts val="1800"/>
              <a:buChar char="–"/>
              <a:defRPr/>
            </a:lvl4pPr>
            <a:lvl5pPr marL="2286000" lvl="4" indent="-342900" algn="l">
              <a:lnSpc>
                <a:spcPct val="94000"/>
              </a:lnSpc>
              <a:spcBef>
                <a:spcPts val="360"/>
              </a:spcBef>
              <a:spcAft>
                <a:spcPts val="0"/>
              </a:spcAft>
              <a:buClr>
                <a:schemeClr val="dk1"/>
              </a:buClr>
              <a:buSzPts val="1800"/>
              <a:buChar char="»"/>
              <a:defRPr/>
            </a:lvl5pPr>
            <a:lvl6pPr marL="2743200" lvl="5" indent="-342900" algn="l">
              <a:lnSpc>
                <a:spcPct val="94000"/>
              </a:lnSpc>
              <a:spcBef>
                <a:spcPts val="360"/>
              </a:spcBef>
              <a:spcAft>
                <a:spcPts val="0"/>
              </a:spcAft>
              <a:buClr>
                <a:schemeClr val="dk1"/>
              </a:buClr>
              <a:buSzPts val="1800"/>
              <a:buChar char="»"/>
              <a:defRPr/>
            </a:lvl6pPr>
            <a:lvl7pPr marL="3200400" lvl="6" indent="-342900" algn="l">
              <a:lnSpc>
                <a:spcPct val="94000"/>
              </a:lnSpc>
              <a:spcBef>
                <a:spcPts val="360"/>
              </a:spcBef>
              <a:spcAft>
                <a:spcPts val="0"/>
              </a:spcAft>
              <a:buClr>
                <a:schemeClr val="dk1"/>
              </a:buClr>
              <a:buSzPts val="1800"/>
              <a:buChar char="»"/>
              <a:defRPr/>
            </a:lvl7pPr>
            <a:lvl8pPr marL="3657600" lvl="7" indent="-342900" algn="l">
              <a:lnSpc>
                <a:spcPct val="94000"/>
              </a:lnSpc>
              <a:spcBef>
                <a:spcPts val="360"/>
              </a:spcBef>
              <a:spcAft>
                <a:spcPts val="0"/>
              </a:spcAft>
              <a:buClr>
                <a:schemeClr val="dk1"/>
              </a:buClr>
              <a:buSzPts val="1800"/>
              <a:buChar char="»"/>
              <a:defRPr/>
            </a:lvl8pPr>
            <a:lvl9pPr marL="4114800" lvl="8" indent="-342900" algn="l">
              <a:lnSpc>
                <a:spcPct val="94000"/>
              </a:lnSpc>
              <a:spcBef>
                <a:spcPts val="360"/>
              </a:spcBef>
              <a:spcAft>
                <a:spcPts val="0"/>
              </a:spcAft>
              <a:buClr>
                <a:schemeClr val="dk1"/>
              </a:buClr>
              <a:buSzPts val="1800"/>
              <a:buChar char="»"/>
              <a:defRPr/>
            </a:lvl9pPr>
          </a:lstStyle>
          <a:p>
            <a:endParaRPr/>
          </a:p>
        </p:txBody>
      </p:sp>
      <p:sp>
        <p:nvSpPr>
          <p:cNvPr id="62" name="Google Shape;62;p81"/>
          <p:cNvSpPr txBox="1">
            <a:spLocks noGrp="1"/>
          </p:cNvSpPr>
          <p:nvPr>
            <p:ph type="body" idx="2"/>
          </p:nvPr>
        </p:nvSpPr>
        <p:spPr>
          <a:xfrm>
            <a:off x="6197600" y="1981200"/>
            <a:ext cx="508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94000"/>
              </a:lnSpc>
              <a:spcBef>
                <a:spcPts val="360"/>
              </a:spcBef>
              <a:spcAft>
                <a:spcPts val="0"/>
              </a:spcAft>
              <a:buClr>
                <a:schemeClr val="dk1"/>
              </a:buClr>
              <a:buSzPts val="1800"/>
              <a:buChar char="•"/>
              <a:defRPr/>
            </a:lvl1pPr>
            <a:lvl2pPr marL="914400" lvl="1" indent="-342900" algn="l">
              <a:lnSpc>
                <a:spcPct val="94000"/>
              </a:lnSpc>
              <a:spcBef>
                <a:spcPts val="360"/>
              </a:spcBef>
              <a:spcAft>
                <a:spcPts val="0"/>
              </a:spcAft>
              <a:buClr>
                <a:schemeClr val="dk1"/>
              </a:buClr>
              <a:buSzPts val="1800"/>
              <a:buChar char="–"/>
              <a:defRPr/>
            </a:lvl2pPr>
            <a:lvl3pPr marL="1371600" lvl="2" indent="-342900" algn="l">
              <a:lnSpc>
                <a:spcPct val="94000"/>
              </a:lnSpc>
              <a:spcBef>
                <a:spcPts val="360"/>
              </a:spcBef>
              <a:spcAft>
                <a:spcPts val="0"/>
              </a:spcAft>
              <a:buClr>
                <a:schemeClr val="dk1"/>
              </a:buClr>
              <a:buSzPts val="1800"/>
              <a:buChar char="•"/>
              <a:defRPr/>
            </a:lvl3pPr>
            <a:lvl4pPr marL="1828800" lvl="3" indent="-342900" algn="l">
              <a:lnSpc>
                <a:spcPct val="94000"/>
              </a:lnSpc>
              <a:spcBef>
                <a:spcPts val="360"/>
              </a:spcBef>
              <a:spcAft>
                <a:spcPts val="0"/>
              </a:spcAft>
              <a:buClr>
                <a:schemeClr val="dk1"/>
              </a:buClr>
              <a:buSzPts val="1800"/>
              <a:buChar char="–"/>
              <a:defRPr/>
            </a:lvl4pPr>
            <a:lvl5pPr marL="2286000" lvl="4" indent="-342900" algn="l">
              <a:lnSpc>
                <a:spcPct val="94000"/>
              </a:lnSpc>
              <a:spcBef>
                <a:spcPts val="360"/>
              </a:spcBef>
              <a:spcAft>
                <a:spcPts val="0"/>
              </a:spcAft>
              <a:buClr>
                <a:schemeClr val="dk1"/>
              </a:buClr>
              <a:buSzPts val="1800"/>
              <a:buChar char="»"/>
              <a:defRPr/>
            </a:lvl5pPr>
            <a:lvl6pPr marL="2743200" lvl="5" indent="-342900" algn="l">
              <a:lnSpc>
                <a:spcPct val="94000"/>
              </a:lnSpc>
              <a:spcBef>
                <a:spcPts val="360"/>
              </a:spcBef>
              <a:spcAft>
                <a:spcPts val="0"/>
              </a:spcAft>
              <a:buClr>
                <a:schemeClr val="dk1"/>
              </a:buClr>
              <a:buSzPts val="1800"/>
              <a:buChar char="»"/>
              <a:defRPr/>
            </a:lvl6pPr>
            <a:lvl7pPr marL="3200400" lvl="6" indent="-342900" algn="l">
              <a:lnSpc>
                <a:spcPct val="94000"/>
              </a:lnSpc>
              <a:spcBef>
                <a:spcPts val="360"/>
              </a:spcBef>
              <a:spcAft>
                <a:spcPts val="0"/>
              </a:spcAft>
              <a:buClr>
                <a:schemeClr val="dk1"/>
              </a:buClr>
              <a:buSzPts val="1800"/>
              <a:buChar char="»"/>
              <a:defRPr/>
            </a:lvl7pPr>
            <a:lvl8pPr marL="3657600" lvl="7" indent="-342900" algn="l">
              <a:lnSpc>
                <a:spcPct val="94000"/>
              </a:lnSpc>
              <a:spcBef>
                <a:spcPts val="360"/>
              </a:spcBef>
              <a:spcAft>
                <a:spcPts val="0"/>
              </a:spcAft>
              <a:buClr>
                <a:schemeClr val="dk1"/>
              </a:buClr>
              <a:buSzPts val="1800"/>
              <a:buChar char="»"/>
              <a:defRPr/>
            </a:lvl8pPr>
            <a:lvl9pPr marL="4114800" lvl="8" indent="-342900" algn="l">
              <a:lnSpc>
                <a:spcPct val="94000"/>
              </a:lnSpc>
              <a:spcBef>
                <a:spcPts val="360"/>
              </a:spcBef>
              <a:spcAft>
                <a:spcPts val="0"/>
              </a:spcAft>
              <a:buClr>
                <a:schemeClr val="dk1"/>
              </a:buClr>
              <a:buSzPts val="1800"/>
              <a:buChar char="»"/>
              <a:defRPr/>
            </a:lvl9pPr>
          </a:lstStyle>
          <a:p>
            <a:endParaRPr/>
          </a:p>
        </p:txBody>
      </p:sp>
      <p:sp>
        <p:nvSpPr>
          <p:cNvPr id="63" name="Google Shape;63;p81"/>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1400"/>
              <a:buFont typeface="Libre Franklin"/>
              <a:buNone/>
              <a:defRPr/>
            </a:lvl1pPr>
            <a:lvl2pPr lvl="1" algn="l">
              <a:lnSpc>
                <a:spcPct val="100000"/>
              </a:lnSpc>
              <a:spcBef>
                <a:spcPts val="0"/>
              </a:spcBef>
              <a:spcAft>
                <a:spcPts val="0"/>
              </a:spcAft>
              <a:buClr>
                <a:schemeClr val="dk1"/>
              </a:buClr>
              <a:buSzPts val="1400"/>
              <a:buFont typeface="Libre Franklin"/>
              <a:buNone/>
              <a:defRPr/>
            </a:lvl2pPr>
            <a:lvl3pPr lvl="2" algn="l">
              <a:lnSpc>
                <a:spcPct val="100000"/>
              </a:lnSpc>
              <a:spcBef>
                <a:spcPts val="0"/>
              </a:spcBef>
              <a:spcAft>
                <a:spcPts val="0"/>
              </a:spcAft>
              <a:buClr>
                <a:schemeClr val="dk1"/>
              </a:buClr>
              <a:buSzPts val="1400"/>
              <a:buFont typeface="Libre Franklin"/>
              <a:buNone/>
              <a:defRPr/>
            </a:lvl3pPr>
            <a:lvl4pPr lvl="3" algn="l">
              <a:lnSpc>
                <a:spcPct val="100000"/>
              </a:lnSpc>
              <a:spcBef>
                <a:spcPts val="0"/>
              </a:spcBef>
              <a:spcAft>
                <a:spcPts val="0"/>
              </a:spcAft>
              <a:buClr>
                <a:schemeClr val="dk1"/>
              </a:buClr>
              <a:buSzPts val="1400"/>
              <a:buFont typeface="Libre Franklin"/>
              <a:buNone/>
              <a:defRPr/>
            </a:lvl4pPr>
            <a:lvl5pPr lvl="4" algn="l">
              <a:lnSpc>
                <a:spcPct val="100000"/>
              </a:lnSpc>
              <a:spcBef>
                <a:spcPts val="0"/>
              </a:spcBef>
              <a:spcAft>
                <a:spcPts val="0"/>
              </a:spcAft>
              <a:buClr>
                <a:schemeClr val="dk1"/>
              </a:buClr>
              <a:buSzPts val="1400"/>
              <a:buFont typeface="Libre Franklin"/>
              <a:buNone/>
              <a:defRPr/>
            </a:lvl5pPr>
            <a:lvl6pPr lvl="5" algn="l">
              <a:lnSpc>
                <a:spcPct val="100000"/>
              </a:lnSpc>
              <a:spcBef>
                <a:spcPts val="0"/>
              </a:spcBef>
              <a:spcAft>
                <a:spcPts val="0"/>
              </a:spcAft>
              <a:buClr>
                <a:schemeClr val="dk1"/>
              </a:buClr>
              <a:buSzPts val="1400"/>
              <a:buFont typeface="Libre Franklin"/>
              <a:buNone/>
              <a:defRPr/>
            </a:lvl6pPr>
            <a:lvl7pPr lvl="6" algn="l">
              <a:lnSpc>
                <a:spcPct val="100000"/>
              </a:lnSpc>
              <a:spcBef>
                <a:spcPts val="0"/>
              </a:spcBef>
              <a:spcAft>
                <a:spcPts val="0"/>
              </a:spcAft>
              <a:buClr>
                <a:schemeClr val="dk1"/>
              </a:buClr>
              <a:buSzPts val="1400"/>
              <a:buFont typeface="Libre Franklin"/>
              <a:buNone/>
              <a:defRPr/>
            </a:lvl7pPr>
            <a:lvl8pPr lvl="7" algn="l">
              <a:lnSpc>
                <a:spcPct val="100000"/>
              </a:lnSpc>
              <a:spcBef>
                <a:spcPts val="0"/>
              </a:spcBef>
              <a:spcAft>
                <a:spcPts val="0"/>
              </a:spcAft>
              <a:buClr>
                <a:schemeClr val="dk1"/>
              </a:buClr>
              <a:buSzPts val="1400"/>
              <a:buFont typeface="Libre Franklin"/>
              <a:buNone/>
              <a:defRPr/>
            </a:lvl8pPr>
            <a:lvl9pPr lvl="8" algn="l">
              <a:lnSpc>
                <a:spcPct val="100000"/>
              </a:lnSpc>
              <a:spcBef>
                <a:spcPts val="0"/>
              </a:spcBef>
              <a:spcAft>
                <a:spcPts val="0"/>
              </a:spcAft>
              <a:buClr>
                <a:schemeClr val="dk1"/>
              </a:buClr>
              <a:buSzPts val="1400"/>
              <a:buFont typeface="Libre Franklin"/>
              <a:buNone/>
              <a:defRPr/>
            </a:lvl9pPr>
          </a:lstStyle>
          <a:p>
            <a:endParaRPr/>
          </a:p>
        </p:txBody>
      </p:sp>
      <p:sp>
        <p:nvSpPr>
          <p:cNvPr id="64" name="Google Shape;64;p81"/>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1400"/>
              <a:buFont typeface="Libre Franklin"/>
              <a:buNone/>
              <a:defRPr/>
            </a:lvl1pPr>
            <a:lvl2pPr lvl="1" algn="l">
              <a:lnSpc>
                <a:spcPct val="100000"/>
              </a:lnSpc>
              <a:spcBef>
                <a:spcPts val="0"/>
              </a:spcBef>
              <a:spcAft>
                <a:spcPts val="0"/>
              </a:spcAft>
              <a:buClr>
                <a:schemeClr val="dk1"/>
              </a:buClr>
              <a:buSzPts val="1400"/>
              <a:buFont typeface="Libre Franklin"/>
              <a:buNone/>
              <a:defRPr/>
            </a:lvl2pPr>
            <a:lvl3pPr lvl="2" algn="l">
              <a:lnSpc>
                <a:spcPct val="100000"/>
              </a:lnSpc>
              <a:spcBef>
                <a:spcPts val="0"/>
              </a:spcBef>
              <a:spcAft>
                <a:spcPts val="0"/>
              </a:spcAft>
              <a:buClr>
                <a:schemeClr val="dk1"/>
              </a:buClr>
              <a:buSzPts val="1400"/>
              <a:buFont typeface="Libre Franklin"/>
              <a:buNone/>
              <a:defRPr/>
            </a:lvl3pPr>
            <a:lvl4pPr lvl="3" algn="l">
              <a:lnSpc>
                <a:spcPct val="100000"/>
              </a:lnSpc>
              <a:spcBef>
                <a:spcPts val="0"/>
              </a:spcBef>
              <a:spcAft>
                <a:spcPts val="0"/>
              </a:spcAft>
              <a:buClr>
                <a:schemeClr val="dk1"/>
              </a:buClr>
              <a:buSzPts val="1400"/>
              <a:buFont typeface="Libre Franklin"/>
              <a:buNone/>
              <a:defRPr/>
            </a:lvl4pPr>
            <a:lvl5pPr lvl="4" algn="l">
              <a:lnSpc>
                <a:spcPct val="100000"/>
              </a:lnSpc>
              <a:spcBef>
                <a:spcPts val="0"/>
              </a:spcBef>
              <a:spcAft>
                <a:spcPts val="0"/>
              </a:spcAft>
              <a:buClr>
                <a:schemeClr val="dk1"/>
              </a:buClr>
              <a:buSzPts val="1400"/>
              <a:buFont typeface="Libre Franklin"/>
              <a:buNone/>
              <a:defRPr/>
            </a:lvl5pPr>
            <a:lvl6pPr lvl="5" algn="l">
              <a:lnSpc>
                <a:spcPct val="100000"/>
              </a:lnSpc>
              <a:spcBef>
                <a:spcPts val="0"/>
              </a:spcBef>
              <a:spcAft>
                <a:spcPts val="0"/>
              </a:spcAft>
              <a:buClr>
                <a:schemeClr val="dk1"/>
              </a:buClr>
              <a:buSzPts val="1400"/>
              <a:buFont typeface="Libre Franklin"/>
              <a:buNone/>
              <a:defRPr/>
            </a:lvl6pPr>
            <a:lvl7pPr lvl="6" algn="l">
              <a:lnSpc>
                <a:spcPct val="100000"/>
              </a:lnSpc>
              <a:spcBef>
                <a:spcPts val="0"/>
              </a:spcBef>
              <a:spcAft>
                <a:spcPts val="0"/>
              </a:spcAft>
              <a:buClr>
                <a:schemeClr val="dk1"/>
              </a:buClr>
              <a:buSzPts val="1400"/>
              <a:buFont typeface="Libre Franklin"/>
              <a:buNone/>
              <a:defRPr/>
            </a:lvl7pPr>
            <a:lvl8pPr lvl="7" algn="l">
              <a:lnSpc>
                <a:spcPct val="100000"/>
              </a:lnSpc>
              <a:spcBef>
                <a:spcPts val="0"/>
              </a:spcBef>
              <a:spcAft>
                <a:spcPts val="0"/>
              </a:spcAft>
              <a:buClr>
                <a:schemeClr val="dk1"/>
              </a:buClr>
              <a:buSzPts val="1400"/>
              <a:buFont typeface="Libre Franklin"/>
              <a:buNone/>
              <a:defRPr/>
            </a:lvl8pPr>
            <a:lvl9pPr lvl="8" algn="l">
              <a:lnSpc>
                <a:spcPct val="100000"/>
              </a:lnSpc>
              <a:spcBef>
                <a:spcPts val="0"/>
              </a:spcBef>
              <a:spcAft>
                <a:spcPts val="0"/>
              </a:spcAft>
              <a:buClr>
                <a:schemeClr val="dk1"/>
              </a:buClr>
              <a:buSzPts val="1400"/>
              <a:buFont typeface="Libre Franklin"/>
              <a:buNone/>
              <a:defRPr/>
            </a:lvl9pPr>
          </a:lstStyle>
          <a:p>
            <a:endParaRPr/>
          </a:p>
        </p:txBody>
      </p:sp>
      <p:sp>
        <p:nvSpPr>
          <p:cNvPr id="65" name="Google Shape;65;p81"/>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713784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914400" y="609600"/>
            <a:ext cx="10363200" cy="1143000"/>
          </a:xfrm>
          <a:prstGeom prst="rect">
            <a:avLst/>
          </a:prstGeom>
          <a:noFill/>
          <a:ln>
            <a:noFill/>
          </a:ln>
        </p:spPr>
        <p:txBody>
          <a:bodyPr spcFirstLastPara="1" lIns="91425" tIns="45700" rIns="91425" bIns="45700" anchor="ctr">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914400" y="1981200"/>
            <a:ext cx="508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7"/>
          <p:cNvSpPr>
            <a:spLocks noGrp="1"/>
          </p:cNvSpPr>
          <p:nvPr>
            <p:ph type="clipArt" idx="2"/>
          </p:nvPr>
        </p:nvSpPr>
        <p:spPr>
          <a:xfrm>
            <a:off x="6197600" y="1981200"/>
            <a:ext cx="5080000" cy="4114800"/>
          </a:xfrm>
          <a:prstGeom prst="rect">
            <a:avLst/>
          </a:prstGeom>
          <a:noFill/>
          <a:ln>
            <a:noFill/>
          </a:ln>
        </p:spPr>
        <p:txBody>
          <a:bodyPr spcFirstLastPara="1" lIns="91425" tIns="45700" rIns="91425" bIns="45700" rtlCol="0">
            <a:noAutofit/>
          </a:bodyPr>
          <a:lstStyle>
            <a:lvl1pPr marR="0" lvl="0" algn="l" rtl="0">
              <a:spcBef>
                <a:spcPts val="640"/>
              </a:spcBef>
              <a:spcAft>
                <a:spcPts val="0"/>
              </a:spcAft>
              <a:buClr>
                <a:schemeClr val="dk1"/>
              </a:buClr>
              <a:buSzPts val="3200"/>
              <a:buFont typeface="Times New Roman"/>
              <a:buChar char="•"/>
              <a:defRPr sz="3200">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pPr lvl="0"/>
            <a:endParaRPr noProof="0">
              <a:sym typeface="Times New Roman"/>
            </a:endParaRPr>
          </a:p>
        </p:txBody>
      </p:sp>
      <p:sp>
        <p:nvSpPr>
          <p:cNvPr id="5" name="Google Shape;49;p7">
            <a:extLst>
              <a:ext uri="{FF2B5EF4-FFF2-40B4-BE49-F238E27FC236}">
                <a16:creationId xmlns:a16="http://schemas.microsoft.com/office/drawing/2014/main" id="{8B121D25-573B-5043-94A8-54AC7F29EE23}"/>
              </a:ext>
            </a:extLst>
          </p:cNvPr>
          <p:cNvSpPr txBox="1">
            <a:spLocks noGrp="1"/>
          </p:cNvSpPr>
          <p:nvPr>
            <p:ph type="dt" idx="10"/>
          </p:nvPr>
        </p:nvSpPr>
        <p:spPr>
          <a:xfrm>
            <a:off x="914400" y="6248400"/>
            <a:ext cx="2540000" cy="457200"/>
          </a:xfrm>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lang="en-US"/>
          </a:p>
        </p:txBody>
      </p:sp>
      <p:sp>
        <p:nvSpPr>
          <p:cNvPr id="6" name="Google Shape;50;p7">
            <a:extLst>
              <a:ext uri="{FF2B5EF4-FFF2-40B4-BE49-F238E27FC236}">
                <a16:creationId xmlns:a16="http://schemas.microsoft.com/office/drawing/2014/main" id="{30C50A84-1B27-A243-A207-B4CAA1BE6FA3}"/>
              </a:ext>
            </a:extLst>
          </p:cNvPr>
          <p:cNvSpPr txBox="1">
            <a:spLocks noGrp="1"/>
          </p:cNvSpPr>
          <p:nvPr>
            <p:ph type="ftr" idx="11"/>
          </p:nvPr>
        </p:nvSpPr>
        <p:spPr>
          <a:xfrm>
            <a:off x="4165600" y="6248400"/>
            <a:ext cx="3860800" cy="457200"/>
          </a:xfrm>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lang="en-US"/>
          </a:p>
        </p:txBody>
      </p:sp>
      <p:sp>
        <p:nvSpPr>
          <p:cNvPr id="7" name="Google Shape;51;p7">
            <a:extLst>
              <a:ext uri="{FF2B5EF4-FFF2-40B4-BE49-F238E27FC236}">
                <a16:creationId xmlns:a16="http://schemas.microsoft.com/office/drawing/2014/main" id="{530AA0DD-0933-A244-80D4-7E73CB44A39E}"/>
              </a:ext>
            </a:extLst>
          </p:cNvPr>
          <p:cNvSpPr txBox="1">
            <a:spLocks noGrp="1"/>
          </p:cNvSpPr>
          <p:nvPr>
            <p:ph type="sldNum" idx="12"/>
          </p:nvPr>
        </p:nvSpPr>
        <p:spPr>
          <a:xfrm>
            <a:off x="8737600" y="6248400"/>
            <a:ext cx="2540000" cy="457200"/>
          </a:xfrm>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defRPr/>
            </a:pPr>
            <a:fld id="{3576C56E-D318-BA42-ADD0-D03CEE63B041}" type="slidenum">
              <a:rPr lang="en-US"/>
              <a:pPr>
                <a:defRPr/>
              </a:pPr>
              <a:t>‹#›</a:t>
            </a:fld>
            <a:endParaRPr lang="en-US"/>
          </a:p>
        </p:txBody>
      </p:sp>
    </p:spTree>
    <p:extLst>
      <p:ext uri="{BB962C8B-B14F-4D97-AF65-F5344CB8AC3E}">
        <p14:creationId xmlns:p14="http://schemas.microsoft.com/office/powerpoint/2010/main" val="326268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3" name="White">
            <a:extLst>
              <a:ext uri="{C183D7F6-B498-43B3-948B-1728B52AA6E4}">
                <adec:decorative xmlns:adec="http://schemas.microsoft.com/office/drawing/2017/decorative" val="1"/>
              </a:ext>
            </a:extLst>
          </p:cNvPr>
          <p:cNvSpPr/>
          <p:nvPr userDrawn="1"/>
        </p:nvSpPr>
        <p:spPr>
          <a:xfrm>
            <a:off x="-24809" y="4646239"/>
            <a:ext cx="12216809"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mj-lt"/>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mj-lt"/>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30" name="Details"/>
          <p:cNvSpPr>
            <a:spLocks noGrp="1"/>
          </p:cNvSpPr>
          <p:nvPr>
            <p:ph type="body" sz="quarter" idx="10" hasCustomPrompt="1"/>
          </p:nvPr>
        </p:nvSpPr>
        <p:spPr>
          <a:xfrm>
            <a:off x="838200" y="544090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mj-lt"/>
              </a:defRPr>
            </a:lvl1pPr>
          </a:lstStyle>
          <a:p>
            <a:pPr lvl="0"/>
            <a:r>
              <a:rPr lang="en-US" dirty="0"/>
              <a:t>Instructor’s Name</a:t>
            </a:r>
          </a:p>
        </p:txBody>
      </p:sp>
      <p:sp>
        <p:nvSpPr>
          <p:cNvPr id="31" name="Details"/>
          <p:cNvSpPr>
            <a:spLocks noGrp="1"/>
          </p:cNvSpPr>
          <p:nvPr>
            <p:ph type="body" sz="quarter" idx="12" hasCustomPrompt="1"/>
          </p:nvPr>
        </p:nvSpPr>
        <p:spPr>
          <a:xfrm>
            <a:off x="838200" y="5922884"/>
            <a:ext cx="5854698"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mj-lt"/>
              </a:defRPr>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80967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223284"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A1BA">
                  <a:alpha val="80000"/>
                </a:srgbClr>
              </a:gs>
              <a:gs pos="100000">
                <a:srgbClr val="EA9A55">
                  <a:alpha val="8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7050067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737600" y="6505576"/>
            <a:ext cx="3352800" cy="276225"/>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A246273-7BBF-495D-AE98-5B13CDDCAA1F}" type="slidenum">
              <a:rPr kumimoji="0" lang="en-US" sz="1200" b="0" i="0" u="none" strike="noStrike" kern="1200" cap="none" spc="0" normalizeH="0" baseline="0" noProof="0" smtClean="0">
                <a:ln>
                  <a:noFill/>
                </a:ln>
                <a:solidFill>
                  <a:prstClr val="black"/>
                </a:solidFill>
                <a:effectLst/>
                <a:uLnTx/>
                <a:uFillTx/>
                <a:latin typeface="Tahoma" pitchFamily="34" charset="0"/>
                <a:ea typeface="ＭＳ Ｐゴシック" pitchFamily="34"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Tahoma" pitchFamily="34" charset="0"/>
            </a:endParaRPr>
          </a:p>
        </p:txBody>
      </p:sp>
      <p:sp>
        <p:nvSpPr>
          <p:cNvPr id="3" name="Rectangle 3"/>
          <p:cNvSpPr>
            <a:spLocks noChangeArrowheads="1"/>
          </p:cNvSpPr>
          <p:nvPr userDrawn="1"/>
        </p:nvSpPr>
        <p:spPr bwMode="auto">
          <a:xfrm>
            <a:off x="0" y="5105400"/>
            <a:ext cx="12192000" cy="1752600"/>
          </a:xfrm>
          <a:prstGeom prst="rect">
            <a:avLst/>
          </a:prstGeom>
          <a:solidFill>
            <a:schemeClr val="bg1"/>
          </a:solidFill>
          <a:ln w="952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3486355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3" name="White">
            <a:extLst>
              <a:ext uri="{C183D7F6-B498-43B3-948B-1728B52AA6E4}">
                <adec:decorative xmlns:adec="http://schemas.microsoft.com/office/drawing/2017/decorative" val="1"/>
              </a:ext>
            </a:extLst>
          </p:cNvPr>
          <p:cNvSpPr/>
          <p:nvPr userDrawn="1"/>
        </p:nvSpPr>
        <p:spPr>
          <a:xfrm>
            <a:off x="-24809" y="4646239"/>
            <a:ext cx="12216809"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mj-lt"/>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mj-lt"/>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30" name="Details"/>
          <p:cNvSpPr>
            <a:spLocks noGrp="1"/>
          </p:cNvSpPr>
          <p:nvPr>
            <p:ph type="body" sz="quarter" idx="10" hasCustomPrompt="1"/>
          </p:nvPr>
        </p:nvSpPr>
        <p:spPr>
          <a:xfrm>
            <a:off x="838200" y="544090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mj-lt"/>
              </a:defRPr>
            </a:lvl1pPr>
          </a:lstStyle>
          <a:p>
            <a:pPr lvl="0"/>
            <a:r>
              <a:rPr lang="en-US" dirty="0"/>
              <a:t>Instructor’s Name</a:t>
            </a:r>
          </a:p>
        </p:txBody>
      </p:sp>
      <p:sp>
        <p:nvSpPr>
          <p:cNvPr id="31" name="Details"/>
          <p:cNvSpPr>
            <a:spLocks noGrp="1"/>
          </p:cNvSpPr>
          <p:nvPr>
            <p:ph type="body" sz="quarter" idx="12" hasCustomPrompt="1"/>
          </p:nvPr>
        </p:nvSpPr>
        <p:spPr>
          <a:xfrm>
            <a:off x="838200" y="5922884"/>
            <a:ext cx="5854698"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mj-lt"/>
              </a:defRPr>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8897391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 y="0"/>
            <a:ext cx="12192001" cy="4638394"/>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EB8A2D">
                  <a:alpha val="75000"/>
                </a:srgbClr>
              </a:gs>
              <a:gs pos="100000">
                <a:srgbClr val="C0167A">
                  <a:alpha val="8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6"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7"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4650052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622800"/>
          </a:xfrm>
          <a:prstGeom prst="rect">
            <a:avLst/>
          </a:prstGeom>
        </p:spPr>
      </p:pic>
      <p:sp>
        <p:nvSpPr>
          <p:cNvPr id="23" name="Rectangle 22"/>
          <p:cNvSpPr/>
          <p:nvPr userDrawn="1"/>
        </p:nvSpPr>
        <p:spPr>
          <a:xfrm>
            <a:off x="0" y="3683"/>
            <a:ext cx="12192000" cy="4642556"/>
          </a:xfrm>
          <a:prstGeom prst="rect">
            <a:avLst/>
          </a:prstGeom>
          <a:gradFill flip="none" rotWithShape="1">
            <a:gsLst>
              <a:gs pos="0">
                <a:srgbClr val="00305B">
                  <a:alpha val="80000"/>
                </a:srgbClr>
              </a:gs>
              <a:gs pos="100000">
                <a:srgbClr val="CB9F1B">
                  <a:alpha val="9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3019100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622800"/>
          </a:xfrm>
          <a:prstGeom prst="rect">
            <a:avLst/>
          </a:prstGeom>
        </p:spPr>
      </p:pic>
      <p:sp>
        <p:nvSpPr>
          <p:cNvPr id="23" name="Rectangle 22"/>
          <p:cNvSpPr/>
          <p:nvPr userDrawn="1"/>
        </p:nvSpPr>
        <p:spPr>
          <a:xfrm>
            <a:off x="0" y="3683"/>
            <a:ext cx="12192000" cy="4642556"/>
          </a:xfrm>
          <a:prstGeom prst="rect">
            <a:avLst/>
          </a:prstGeom>
          <a:gradFill flip="none" rotWithShape="1">
            <a:gsLst>
              <a:gs pos="100000">
                <a:srgbClr val="EB8A2D">
                  <a:alpha val="80000"/>
                </a:srgbClr>
              </a:gs>
              <a:gs pos="0">
                <a:srgbClr val="4E1B55">
                  <a:alpha val="8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440907"/>
            <a:ext cx="5854698"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922890"/>
            <a:ext cx="5854698"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1081037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223284"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75000"/>
                </a:srgbClr>
              </a:gs>
              <a:gs pos="100000">
                <a:srgbClr val="CB9F1B">
                  <a:alpha val="9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11917250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j-lt"/>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223284"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A1BA">
                  <a:alpha val="80000"/>
                </a:srgbClr>
              </a:gs>
              <a:gs pos="100000">
                <a:srgbClr val="EA9A55">
                  <a:alpha val="80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mj-lt"/>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mj-lt"/>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mj-lt"/>
              </a:defRPr>
            </a:lvl1pPr>
          </a:lstStyle>
          <a:p>
            <a:pPr lvl="0"/>
            <a:r>
              <a:rPr lang="en-US" dirty="0"/>
              <a:t>Instructor’s Name</a:t>
            </a:r>
          </a:p>
        </p:txBody>
      </p:sp>
      <p:sp>
        <p:nvSpPr>
          <p:cNvPr id="25" name="Details"/>
          <p:cNvSpPr>
            <a:spLocks noGrp="1"/>
          </p:cNvSpPr>
          <p:nvPr>
            <p:ph type="body" sz="quarter" idx="12" hasCustomPrompt="1"/>
          </p:nvPr>
        </p:nvSpPr>
        <p:spPr>
          <a:xfrm>
            <a:off x="838200" y="5749634"/>
            <a:ext cx="5854698"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atin typeface="+mj-lt"/>
              </a:defRPr>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7732877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86327"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31574268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86327" cy="4622800"/>
          </a:xfrm>
          <a:prstGeom prst="rect">
            <a:avLst/>
          </a:prstGeom>
        </p:spPr>
      </p:pic>
      <p:sp>
        <p:nvSpPr>
          <p:cNvPr id="23" name="Rectangle 22"/>
          <p:cNvSpPr/>
          <p:nvPr userDrawn="1"/>
        </p:nvSpPr>
        <p:spPr>
          <a:xfrm>
            <a:off x="0" y="0"/>
            <a:ext cx="12192000" cy="4642556"/>
          </a:xfrm>
          <a:prstGeom prst="rect">
            <a:avLst/>
          </a:prstGeom>
          <a:gradFill flip="none" rotWithShape="1">
            <a:gsLst>
              <a:gs pos="100000">
                <a:srgbClr val="BC1E3E">
                  <a:alpha val="80000"/>
                </a:srgbClr>
              </a:gs>
              <a:gs pos="0">
                <a:srgbClr val="FDD21F">
                  <a:alpha val="8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3481204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r="-289"/>
          <a:stretch/>
        </p:blipFill>
        <p:spPr>
          <a:xfrm>
            <a:off x="0" y="0"/>
            <a:ext cx="12227263" cy="46482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5339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86327" cy="46228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2388786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r="-289"/>
          <a:stretch/>
        </p:blipFill>
        <p:spPr>
          <a:xfrm>
            <a:off x="0" y="0"/>
            <a:ext cx="12227263" cy="46482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5EB345">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a:t>Click to edit Master title style</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75828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4" name="Text Placeholder 3"/>
          <p:cNvSpPr>
            <a:spLocks noGrp="1"/>
          </p:cNvSpPr>
          <p:nvPr>
            <p:ph type="body" sz="quarter" idx="10"/>
          </p:nvPr>
        </p:nvSpPr>
        <p:spPr>
          <a:xfrm>
            <a:off x="838200" y="1790699"/>
            <a:ext cx="10515600" cy="43957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8376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White">
            <a:extLst>
              <a:ext uri="{C183D7F6-B498-43B3-948B-1728B52AA6E4}">
                <adec:decorative xmlns:adec="http://schemas.microsoft.com/office/drawing/2017/decorative" val="1"/>
              </a:ext>
            </a:extLst>
          </p:cNvPr>
          <p:cNvSpPr/>
          <p:nvPr userDrawn="1"/>
        </p:nvSpPr>
        <p:spPr>
          <a:xfrm>
            <a:off x="541446" y="0"/>
            <a:ext cx="11109109" cy="6858000"/>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Tree>
    <p:custDataLst>
      <p:tags r:id="rId1"/>
    </p:custDataLst>
    <p:extLst>
      <p:ext uri="{BB962C8B-B14F-4D97-AF65-F5344CB8AC3E}">
        <p14:creationId xmlns:p14="http://schemas.microsoft.com/office/powerpoint/2010/main" val="34194296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_Image">
    <p:spTree>
      <p:nvGrpSpPr>
        <p:cNvPr id="1" name=""/>
        <p:cNvGrpSpPr/>
        <p:nvPr/>
      </p:nvGrpSpPr>
      <p:grpSpPr>
        <a:xfrm>
          <a:off x="0" y="0"/>
          <a:ext cx="0" cy="0"/>
          <a:chOff x="0" y="0"/>
          <a:chExt cx="0" cy="0"/>
        </a:xfrm>
      </p:grpSpPr>
      <p:sp>
        <p:nvSpPr>
          <p:cNvPr id="9" name="White">
            <a:extLst>
              <a:ext uri="{C183D7F6-B498-43B3-948B-1728B52AA6E4}">
                <adec:decorative xmlns:adec="http://schemas.microsoft.com/office/drawing/2017/decorative"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a:t>Click to edit Master title style</a:t>
            </a:r>
            <a:endParaRPr lang="en-US" dirty="0"/>
          </a:p>
        </p:txBody>
      </p:sp>
      <p:sp>
        <p:nvSpPr>
          <p:cNvPr id="13" name="Picture"/>
          <p:cNvSpPr>
            <a:spLocks noGrp="1"/>
          </p:cNvSpPr>
          <p:nvPr>
            <p:ph type="pic" sz="quarter" idx="10"/>
          </p:nvPr>
        </p:nvSpPr>
        <p:spPr>
          <a:xfrm>
            <a:off x="504821" y="1897441"/>
            <a:ext cx="11109110" cy="445573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r>
              <a:rPr lang="en-US"/>
              <a:t>Click icon to add picture</a:t>
            </a:r>
          </a:p>
        </p:txBody>
      </p:sp>
    </p:spTree>
    <p:custDataLst>
      <p:tags r:id="rId1"/>
    </p:custDataLst>
    <p:extLst>
      <p:ext uri="{BB962C8B-B14F-4D97-AF65-F5344CB8AC3E}">
        <p14:creationId xmlns:p14="http://schemas.microsoft.com/office/powerpoint/2010/main" val="362612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13" name="Picture"/>
          <p:cNvSpPr>
            <a:spLocks noGrp="1"/>
          </p:cNvSpPr>
          <p:nvPr>
            <p:ph type="pic" sz="quarter" idx="10"/>
          </p:nvPr>
        </p:nvSpPr>
        <p:spPr>
          <a:xfrm>
            <a:off x="504821" y="502692"/>
            <a:ext cx="11109110" cy="585048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r>
              <a:rPr lang="en-US"/>
              <a:t>Click icon to add picture</a:t>
            </a:r>
          </a:p>
        </p:txBody>
      </p:sp>
    </p:spTree>
    <p:custDataLst>
      <p:tags r:id="rId2"/>
    </p:custDataLst>
    <p:extLst>
      <p:ext uri="{BB962C8B-B14F-4D97-AF65-F5344CB8AC3E}">
        <p14:creationId xmlns:p14="http://schemas.microsoft.com/office/powerpoint/2010/main" val="23921327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ext_left_Pic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0"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Picture"/>
          <p:cNvSpPr>
            <a:spLocks noGrp="1"/>
          </p:cNvSpPr>
          <p:nvPr>
            <p:ph type="pic" sz="quarter" idx="10"/>
          </p:nvPr>
        </p:nvSpPr>
        <p:spPr>
          <a:xfrm>
            <a:off x="5307866"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r>
              <a:rPr lang="en-US"/>
              <a:t>Click icon to add picture</a:t>
            </a:r>
          </a:p>
        </p:txBody>
      </p:sp>
      <p:sp>
        <p:nvSpPr>
          <p:cNvPr id="7" name="Title"/>
          <p:cNvSpPr>
            <a:spLocks noGrp="1"/>
          </p:cNvSpPr>
          <p:nvPr>
            <p:ph type="title"/>
          </p:nvPr>
        </p:nvSpPr>
        <p:spPr>
          <a:xfrm>
            <a:off x="576642" y="501954"/>
            <a:ext cx="3577940" cy="1578803"/>
          </a:xfrm>
        </p:spPr>
        <p:txBody>
          <a:bodyPr anchor="b">
            <a:noAutofit/>
          </a:bodyPr>
          <a:lstStyle>
            <a:lvl1pPr algn="l">
              <a:tabLst>
                <a:tab pos="1828800" algn="l"/>
              </a:tabLst>
              <a:defRPr sz="3600" b="0">
                <a:solidFill>
                  <a:schemeClr val="tx1">
                    <a:lumMod val="75000"/>
                    <a:lumOff val="25000"/>
                  </a:schemeClr>
                </a:solidFill>
                <a:latin typeface="Proxima Nova Extrabold" panose="02000506030000020004" pitchFamily="50" charset="0"/>
              </a:defRPr>
            </a:lvl1pPr>
          </a:lstStyle>
          <a:p>
            <a:r>
              <a:rPr lang="en-US"/>
              <a:t>Click to edit Master title style</a:t>
            </a:r>
            <a:endParaRPr lang="en-US" dirty="0"/>
          </a:p>
        </p:txBody>
      </p:sp>
      <p:sp>
        <p:nvSpPr>
          <p:cNvPr id="6" name="Text"/>
          <p:cNvSpPr>
            <a:spLocks noGrp="1"/>
          </p:cNvSpPr>
          <p:nvPr>
            <p:ph idx="1"/>
          </p:nvPr>
        </p:nvSpPr>
        <p:spPr>
          <a:xfrm>
            <a:off x="576642"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41013178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Pic_left_Text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7460776"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p:nvPr>
        </p:nvSpPr>
        <p:spPr>
          <a:xfrm>
            <a:off x="8037418" y="501954"/>
            <a:ext cx="3577940" cy="1578803"/>
          </a:xfrm>
        </p:spPr>
        <p:txBody>
          <a:bodyPr anchor="b">
            <a:noAutofit/>
          </a:bodyPr>
          <a:lstStyle>
            <a:lvl1pPr algn="l">
              <a:tabLst>
                <a:tab pos="1828800" algn="l"/>
              </a:tabLst>
              <a:defRPr sz="3600" b="0">
                <a:solidFill>
                  <a:schemeClr val="tx1">
                    <a:lumMod val="75000"/>
                    <a:lumOff val="25000"/>
                  </a:schemeClr>
                </a:solidFill>
                <a:latin typeface="Proxima Nova Extrabold" panose="02000506030000020004" pitchFamily="50" charset="0"/>
              </a:defRPr>
            </a:lvl1pPr>
          </a:lstStyle>
          <a:p>
            <a:r>
              <a:rPr lang="en-US"/>
              <a:t>Click to edit Master title style</a:t>
            </a:r>
            <a:endParaRPr lang="en-US" dirty="0"/>
          </a:p>
        </p:txBody>
      </p:sp>
      <p:sp>
        <p:nvSpPr>
          <p:cNvPr id="6" name="Text"/>
          <p:cNvSpPr>
            <a:spLocks noGrp="1"/>
          </p:cNvSpPr>
          <p:nvPr>
            <p:ph idx="1"/>
          </p:nvPr>
        </p:nvSpPr>
        <p:spPr>
          <a:xfrm>
            <a:off x="8037418"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10" name="Picture"/>
          <p:cNvSpPr>
            <a:spLocks noGrp="1"/>
          </p:cNvSpPr>
          <p:nvPr>
            <p:ph type="pic" sz="quarter" idx="10"/>
          </p:nvPr>
        </p:nvSpPr>
        <p:spPr>
          <a:xfrm>
            <a:off x="576642"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r>
              <a:rPr lang="en-US"/>
              <a:t>Click icon to add picture</a:t>
            </a:r>
          </a:p>
        </p:txBody>
      </p:sp>
    </p:spTree>
    <p:custDataLst>
      <p:tags r:id="rId1"/>
    </p:custDataLst>
    <p:extLst>
      <p:ext uri="{BB962C8B-B14F-4D97-AF65-F5344CB8AC3E}">
        <p14:creationId xmlns:p14="http://schemas.microsoft.com/office/powerpoint/2010/main" val="24594558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wo_images_Right_Text">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6677187" y="849623"/>
            <a:ext cx="4368401"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10" name="Text 2"/>
          <p:cNvSpPr>
            <a:spLocks noGrp="1"/>
          </p:cNvSpPr>
          <p:nvPr>
            <p:ph idx="10"/>
          </p:nvPr>
        </p:nvSpPr>
        <p:spPr>
          <a:xfrm>
            <a:off x="6678304" y="4027648"/>
            <a:ext cx="4367284"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12" name="Picture 2"/>
          <p:cNvSpPr>
            <a:spLocks noGrp="1"/>
          </p:cNvSpPr>
          <p:nvPr>
            <p:ph type="pic" sz="quarter" idx="12"/>
          </p:nvPr>
        </p:nvSpPr>
        <p:spPr>
          <a:xfrm>
            <a:off x="571533" y="3679979"/>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r>
              <a:rPr lang="en-US"/>
              <a:t>Click icon to add picture</a:t>
            </a:r>
          </a:p>
        </p:txBody>
      </p:sp>
      <p:sp>
        <p:nvSpPr>
          <p:cNvPr id="3" name="Picture 1"/>
          <p:cNvSpPr>
            <a:spLocks noGrp="1"/>
          </p:cNvSpPr>
          <p:nvPr>
            <p:ph type="pic" sz="quarter" idx="11"/>
          </p:nvPr>
        </p:nvSpPr>
        <p:spPr>
          <a:xfrm>
            <a:off x="576639" y="501953"/>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r>
              <a:rPr lang="en-US"/>
              <a:t>Click icon to add picture</a:t>
            </a:r>
          </a:p>
        </p:txBody>
      </p:sp>
    </p:spTree>
    <p:custDataLst>
      <p:tags r:id="rId2"/>
    </p:custDataLst>
    <p:extLst>
      <p:ext uri="{BB962C8B-B14F-4D97-AF65-F5344CB8AC3E}">
        <p14:creationId xmlns:p14="http://schemas.microsoft.com/office/powerpoint/2010/main" val="4074737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Duo_Text_Cards">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
        <p:nvSpPr>
          <p:cNvPr id="10" name="Text 2"/>
          <p:cNvSpPr>
            <a:spLocks noGrp="1"/>
          </p:cNvSpPr>
          <p:nvPr>
            <p:ph idx="10"/>
          </p:nvPr>
        </p:nvSpPr>
        <p:spPr>
          <a:xfrm>
            <a:off x="1145297" y="4027648"/>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Tree>
    <p:custDataLst>
      <p:tags r:id="rId1"/>
    </p:custDataLst>
    <p:extLst>
      <p:ext uri="{BB962C8B-B14F-4D97-AF65-F5344CB8AC3E}">
        <p14:creationId xmlns:p14="http://schemas.microsoft.com/office/powerpoint/2010/main" val="22032503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riplet_text_cards_3">
    <p:spTree>
      <p:nvGrpSpPr>
        <p:cNvPr id="1" name=""/>
        <p:cNvGrpSpPr/>
        <p:nvPr/>
      </p:nvGrpSpPr>
      <p:grpSpPr>
        <a:xfrm>
          <a:off x="0" y="0"/>
          <a:ext cx="0" cy="0"/>
          <a:chOff x="0" y="0"/>
          <a:chExt cx="0" cy="0"/>
        </a:xfrm>
      </p:grpSpPr>
      <p:sp>
        <p:nvSpPr>
          <p:cNvPr id="16" name="White 2">
            <a:extLst>
              <a:ext uri="{C183D7F6-B498-43B3-948B-1728B52AA6E4}">
                <adec:decorative xmlns:adec="http://schemas.microsoft.com/office/drawing/2017/decorative" val="1"/>
              </a:ext>
            </a:extLst>
          </p:cNvPr>
          <p:cNvSpPr/>
          <p:nvPr userDrawn="1"/>
        </p:nvSpPr>
        <p:spPr>
          <a:xfrm>
            <a:off x="576641" y="2716237"/>
            <a:ext cx="11037605" cy="142552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2" name="White 3">
            <a:extLst>
              <a:ext uri="{C183D7F6-B498-43B3-948B-1728B52AA6E4}">
                <adec:decorative xmlns:adec="http://schemas.microsoft.com/office/drawing/2017/decorative" val="1"/>
              </a:ext>
            </a:extLst>
          </p:cNvPr>
          <p:cNvSpPr/>
          <p:nvPr userDrawn="1"/>
        </p:nvSpPr>
        <p:spPr>
          <a:xfrm>
            <a:off x="576641" y="4718403"/>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19" name="Text 2"/>
          <p:cNvSpPr>
            <a:spLocks noGrp="1"/>
          </p:cNvSpPr>
          <p:nvPr>
            <p:ph idx="10"/>
          </p:nvPr>
        </p:nvSpPr>
        <p:spPr>
          <a:xfrm>
            <a:off x="1145297" y="2920504"/>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0" name="Text 3"/>
          <p:cNvSpPr>
            <a:spLocks noGrp="1"/>
          </p:cNvSpPr>
          <p:nvPr>
            <p:ph idx="11"/>
          </p:nvPr>
        </p:nvSpPr>
        <p:spPr>
          <a:xfrm>
            <a:off x="1145297" y="4991386"/>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11822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86327" cy="4622800"/>
          </a:xfrm>
          <a:prstGeom prst="rect">
            <a:avLst/>
          </a:prstGeom>
        </p:spPr>
      </p:pic>
      <p:sp>
        <p:nvSpPr>
          <p:cNvPr id="23" name="Rectangle 22"/>
          <p:cNvSpPr/>
          <p:nvPr userDrawn="1"/>
        </p:nvSpPr>
        <p:spPr>
          <a:xfrm>
            <a:off x="0" y="0"/>
            <a:ext cx="12192000" cy="4642556"/>
          </a:xfrm>
          <a:prstGeom prst="rect">
            <a:avLst/>
          </a:prstGeom>
          <a:gradFill flip="none" rotWithShape="1">
            <a:gsLst>
              <a:gs pos="100000">
                <a:srgbClr val="BC1E3E">
                  <a:alpha val="80000"/>
                </a:srgbClr>
              </a:gs>
              <a:gs pos="0">
                <a:srgbClr val="FDD21F">
                  <a:alpha val="8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9187213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riplet_Text_Cards">
    <p:spTree>
      <p:nvGrpSpPr>
        <p:cNvPr id="1" name=""/>
        <p:cNvGrpSpPr/>
        <p:nvPr/>
      </p:nvGrpSpPr>
      <p:grpSpPr>
        <a:xfrm>
          <a:off x="0" y="0"/>
          <a:ext cx="0" cy="0"/>
          <a:chOff x="0" y="0"/>
          <a:chExt cx="0" cy="0"/>
        </a:xfrm>
      </p:grpSpPr>
      <p:sp>
        <p:nvSpPr>
          <p:cNvPr id="13" name="White 3">
            <a:extLst>
              <a:ext uri="{C183D7F6-B498-43B3-948B-1728B52AA6E4}">
                <adec:decorative xmlns:adec="http://schemas.microsoft.com/office/drawing/2017/decorative"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4" name="White 2">
            <a:extLst>
              <a:ext uri="{C183D7F6-B498-43B3-948B-1728B52AA6E4}">
                <adec:decorative xmlns:adec="http://schemas.microsoft.com/office/drawing/2017/decorative"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3679976"/>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2" name="Text 1"/>
          <p:cNvSpPr>
            <a:spLocks noGrp="1"/>
          </p:cNvSpPr>
          <p:nvPr>
            <p:ph idx="11"/>
          </p:nvPr>
        </p:nvSpPr>
        <p:spPr>
          <a:xfrm>
            <a:off x="1145297"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
        <p:nvSpPr>
          <p:cNvPr id="24" name="Text 2"/>
          <p:cNvSpPr>
            <a:spLocks noGrp="1"/>
          </p:cNvSpPr>
          <p:nvPr>
            <p:ph idx="12"/>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
        <p:nvSpPr>
          <p:cNvPr id="17" name="Text 3"/>
          <p:cNvSpPr>
            <a:spLocks noGrp="1"/>
          </p:cNvSpPr>
          <p:nvPr>
            <p:ph idx="1"/>
          </p:nvPr>
        </p:nvSpPr>
        <p:spPr>
          <a:xfrm>
            <a:off x="1145297" y="4027645"/>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Tree>
    <p:custDataLst>
      <p:tags r:id="rId1"/>
    </p:custDataLst>
    <p:extLst>
      <p:ext uri="{BB962C8B-B14F-4D97-AF65-F5344CB8AC3E}">
        <p14:creationId xmlns:p14="http://schemas.microsoft.com/office/powerpoint/2010/main" val="25143573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riplet_Text_Cards_2">
    <p:spTree>
      <p:nvGrpSpPr>
        <p:cNvPr id="1" name=""/>
        <p:cNvGrpSpPr/>
        <p:nvPr/>
      </p:nvGrpSpPr>
      <p:grpSpPr>
        <a:xfrm>
          <a:off x="0" y="0"/>
          <a:ext cx="0" cy="0"/>
          <a:chOff x="0" y="0"/>
          <a:chExt cx="0" cy="0"/>
        </a:xfrm>
      </p:grpSpPr>
      <p:sp>
        <p:nvSpPr>
          <p:cNvPr id="14" name="White 3">
            <a:extLst>
              <a:ext uri="{C183D7F6-B498-43B3-948B-1728B52AA6E4}">
                <adec:decorative xmlns:adec="http://schemas.microsoft.com/office/drawing/2017/decorative"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2">
            <a:extLst>
              <a:ext uri="{C183D7F6-B498-43B3-948B-1728B52AA6E4}">
                <adec:decorative xmlns:adec="http://schemas.microsoft.com/office/drawing/2017/decorative"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
        <p:nvSpPr>
          <p:cNvPr id="22" name="Text 2"/>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
        <p:nvSpPr>
          <p:cNvPr id="24" name="Text 3"/>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Tree>
    <p:custDataLst>
      <p:tags r:id="rId1"/>
    </p:custDataLst>
    <p:extLst>
      <p:ext uri="{BB962C8B-B14F-4D97-AF65-F5344CB8AC3E}">
        <p14:creationId xmlns:p14="http://schemas.microsoft.com/office/powerpoint/2010/main" val="19069619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Quad_Text_Cards">
    <p:spTree>
      <p:nvGrpSpPr>
        <p:cNvPr id="1" name=""/>
        <p:cNvGrpSpPr/>
        <p:nvPr/>
      </p:nvGrpSpPr>
      <p:grpSpPr>
        <a:xfrm>
          <a:off x="0" y="0"/>
          <a:ext cx="0" cy="0"/>
          <a:chOff x="0" y="0"/>
          <a:chExt cx="0" cy="0"/>
        </a:xfrm>
      </p:grpSpPr>
      <p:sp>
        <p:nvSpPr>
          <p:cNvPr id="14" name="White 4">
            <a:extLst>
              <a:ext uri="{C183D7F6-B498-43B3-948B-1728B52AA6E4}">
                <adec:decorative xmlns:adec="http://schemas.microsoft.com/office/drawing/2017/decorative"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3">
            <a:extLst>
              <a:ext uri="{C183D7F6-B498-43B3-948B-1728B52AA6E4}">
                <adec:decorative xmlns:adec="http://schemas.microsoft.com/office/drawing/2017/decorative"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2" name="White 2">
            <a:extLst>
              <a:ext uri="{C183D7F6-B498-43B3-948B-1728B52AA6E4}">
                <adec:decorative xmlns:adec="http://schemas.microsoft.com/office/drawing/2017/decorative"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4129956" cy="1980730"/>
          </a:xfrm>
        </p:spPr>
        <p:txBody>
          <a:bodyPr vert="horz" lIns="91440" tIns="45720" rIns="91440" bIns="45720" rtlCol="0" anchor="ctr">
            <a:noAutofit/>
          </a:bodyPr>
          <a:lstStyle>
            <a:lvl1pPr algn="ctr">
              <a:defRPr lang="en-US" dirty="0" smtClean="0">
                <a:solidFill>
                  <a:schemeClr val="tx1">
                    <a:lumMod val="65000"/>
                    <a:lumOff val="35000"/>
                  </a:schemeClr>
                </a:solidFill>
                <a:latin typeface="Proxima Nova" panose="02000506030000020004" pitchFamily="50" charset="0"/>
              </a:defRPr>
            </a:lvl1pPr>
          </a:lstStyle>
          <a:p>
            <a:pPr marL="0" lvl="0" indent="0">
              <a:lnSpc>
                <a:spcPct val="100000"/>
              </a:lnSpc>
              <a:spcBef>
                <a:spcPts val="0"/>
              </a:spcBef>
              <a:spcAft>
                <a:spcPts val="1600"/>
              </a:spcAft>
              <a:buNone/>
            </a:pPr>
            <a:r>
              <a:rPr lang="en-US"/>
              <a:t>Edit Master text styles</a:t>
            </a:r>
          </a:p>
        </p:txBody>
      </p:sp>
      <p:sp>
        <p:nvSpPr>
          <p:cNvPr id="20" name="Text 2"/>
          <p:cNvSpPr>
            <a:spLocks noGrp="1"/>
          </p:cNvSpPr>
          <p:nvPr>
            <p:ph idx="10"/>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
        <p:nvSpPr>
          <p:cNvPr id="22" name="Text 3"/>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
        <p:nvSpPr>
          <p:cNvPr id="24" name="Text 4"/>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a:t>Edit Master text styles</a:t>
            </a:r>
          </a:p>
        </p:txBody>
      </p:sp>
    </p:spTree>
    <p:custDataLst>
      <p:tags r:id="rId1"/>
    </p:custDataLst>
    <p:extLst>
      <p:ext uri="{BB962C8B-B14F-4D97-AF65-F5344CB8AC3E}">
        <p14:creationId xmlns:p14="http://schemas.microsoft.com/office/powerpoint/2010/main" val="12862842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1-3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4" name="Orange 3">
            <a:extLst>
              <a:ext uri="{C183D7F6-B498-43B3-948B-1728B52AA6E4}">
                <adec:decorative xmlns:adec="http://schemas.microsoft.com/office/drawing/2017/decorative"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Shadow 3">
            <a:extLst>
              <a:ext uri="{C183D7F6-B498-43B3-948B-1728B52AA6E4}">
                <adec:decorative xmlns:adec="http://schemas.microsoft.com/office/drawing/2017/decorative"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1"/>
          <p:cNvSpPr txBox="1"/>
          <p:nvPr userDrawn="1"/>
        </p:nvSpPr>
        <p:spPr>
          <a:xfrm>
            <a:off x="573922"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1</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Proxima Nova" panose="02000506030000020004" pitchFamily="50"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7" name="2"/>
          <p:cNvSpPr txBox="1"/>
          <p:nvPr userDrawn="1"/>
        </p:nvSpPr>
        <p:spPr>
          <a:xfrm>
            <a:off x="573922"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2</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Proxima Nova" panose="02000506030000020004" pitchFamily="50"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8" name="3"/>
          <p:cNvSpPr txBox="1"/>
          <p:nvPr userDrawn="1"/>
        </p:nvSpPr>
        <p:spPr>
          <a:xfrm>
            <a:off x="573922" y="4784198"/>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3</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Proxima Nova" panose="02000506030000020004" pitchFamily="50"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16402258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4-6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4" name="Orange 3">
            <a:extLst>
              <a:ext uri="{C183D7F6-B498-43B3-948B-1728B52AA6E4}">
                <adec:decorative xmlns:adec="http://schemas.microsoft.com/office/drawing/2017/decorative"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Shadow 3">
            <a:extLst>
              <a:ext uri="{C183D7F6-B498-43B3-948B-1728B52AA6E4}">
                <adec:decorative xmlns:adec="http://schemas.microsoft.com/office/drawing/2017/decorative"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
          <p:cNvSpPr txBox="1"/>
          <p:nvPr userDrawn="1"/>
        </p:nvSpPr>
        <p:spPr>
          <a:xfrm>
            <a:off x="586295"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8" name="6"/>
          <p:cNvSpPr txBox="1"/>
          <p:nvPr userDrawn="1"/>
        </p:nvSpPr>
        <p:spPr>
          <a:xfrm>
            <a:off x="586295" y="4795113"/>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6</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24011412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4-5 Numbered Text">
    <p:spTree>
      <p:nvGrpSpPr>
        <p:cNvPr id="1" name=""/>
        <p:cNvGrpSpPr/>
        <p:nvPr/>
      </p:nvGrpSpPr>
      <p:grpSpPr>
        <a:xfrm>
          <a:off x="0" y="0"/>
          <a:ext cx="0" cy="0"/>
          <a:chOff x="0" y="0"/>
          <a:chExt cx="0" cy="0"/>
        </a:xfrm>
      </p:grpSpPr>
      <p:sp>
        <p:nvSpPr>
          <p:cNvPr id="13" name="White 2">
            <a:extLst>
              <a:ext uri="{C183D7F6-B498-43B3-948B-1728B52AA6E4}">
                <adec:decorative xmlns:adec="http://schemas.microsoft.com/office/drawing/2017/decorative"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4" name="Orange 2">
            <a:extLst>
              <a:ext uri="{C183D7F6-B498-43B3-948B-1728B52AA6E4}">
                <adec:decorative xmlns:adec="http://schemas.microsoft.com/office/drawing/2017/decorative"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Orange 1">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5" name="Shadow 2">
            <a:extLst>
              <a:ext uri="{C183D7F6-B498-43B3-948B-1728B52AA6E4}">
                <adec:decorative xmlns:adec="http://schemas.microsoft.com/office/drawing/2017/decorative"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dow 1">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29823152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4 Numbered Text">
    <p:spTree>
      <p:nvGrpSpPr>
        <p:cNvPr id="1" name=""/>
        <p:cNvGrpSpPr/>
        <p:nvPr/>
      </p:nvGrpSpPr>
      <p:grpSpPr>
        <a:xfrm>
          <a:off x="0" y="0"/>
          <a:ext cx="0" cy="0"/>
          <a:chOff x="0" y="0"/>
          <a:chExt cx="0" cy="0"/>
        </a:xfrm>
      </p:grpSpPr>
      <p:sp>
        <p:nvSpPr>
          <p:cNvPr id="15" name="White">
            <a:extLst>
              <a:ext uri="{C183D7F6-B498-43B3-948B-1728B52AA6E4}">
                <adec:decorative xmlns:adec="http://schemas.microsoft.com/office/drawing/2017/decorative"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 name="Orange">
            <a:extLst>
              <a:ext uri="{C183D7F6-B498-43B3-948B-1728B52AA6E4}">
                <adec:decorative xmlns:adec="http://schemas.microsoft.com/office/drawing/2017/decorative"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Shadow">
            <a:extLst>
              <a:ext uri="{C183D7F6-B498-43B3-948B-1728B52AA6E4}">
                <adec:decorative xmlns:adec="http://schemas.microsoft.com/office/drawing/2017/decorative"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303461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Reversed_Colors_Text_Lef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p:nvPr>
        </p:nvSpPr>
        <p:spPr>
          <a:xfrm>
            <a:off x="577755" y="882903"/>
            <a:ext cx="5782102" cy="1065008"/>
          </a:xfrm>
        </p:spPr>
        <p:txBody>
          <a:bodyPr anchor="b">
            <a:no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6" name="Text"/>
          <p:cNvSpPr>
            <a:spLocks noGrp="1"/>
          </p:cNvSpPr>
          <p:nvPr>
            <p:ph idx="1"/>
          </p:nvPr>
        </p:nvSpPr>
        <p:spPr>
          <a:xfrm>
            <a:off x="577755"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latin typeface="Proxima Nova Medium"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4" name="Picture"/>
          <p:cNvSpPr>
            <a:spLocks noGrp="1"/>
          </p:cNvSpPr>
          <p:nvPr>
            <p:ph type="pic" sz="quarter" idx="10"/>
          </p:nvPr>
        </p:nvSpPr>
        <p:spPr>
          <a:xfrm>
            <a:off x="6937612"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20449489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Reversed_Colors_Text_Righ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p:nvPr>
        </p:nvSpPr>
        <p:spPr>
          <a:xfrm>
            <a:off x="5832143" y="882903"/>
            <a:ext cx="5782102" cy="1065008"/>
          </a:xfrm>
        </p:spPr>
        <p:txBody>
          <a:bodyPr anchor="b">
            <a:no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6" name="Text"/>
          <p:cNvSpPr>
            <a:spLocks noGrp="1"/>
          </p:cNvSpPr>
          <p:nvPr>
            <p:ph idx="1"/>
          </p:nvPr>
        </p:nvSpPr>
        <p:spPr>
          <a:xfrm>
            <a:off x="5832143"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4" name="Picture"/>
          <p:cNvSpPr>
            <a:spLocks noGrp="1"/>
          </p:cNvSpPr>
          <p:nvPr>
            <p:ph type="pic" sz="quarter" idx="10"/>
          </p:nvPr>
        </p:nvSpPr>
        <p:spPr>
          <a:xfrm>
            <a:off x="577755"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22144850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Image heavy 1">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7" name="Picture"/>
          <p:cNvSpPr>
            <a:spLocks noGrp="1"/>
          </p:cNvSpPr>
          <p:nvPr>
            <p:ph type="pic" sz="quarter" idx="13"/>
          </p:nvPr>
        </p:nvSpPr>
        <p:spPr>
          <a:xfrm>
            <a:off x="576641" y="501954"/>
            <a:ext cx="11038716" cy="5836934"/>
          </a:xfrm>
          <a:custGeom>
            <a:avLst/>
            <a:gdLst>
              <a:gd name="connsiteX0" fmla="*/ 5083313 w 11038716"/>
              <a:gd name="connsiteY0" fmla="*/ 0 h 5836934"/>
              <a:gd name="connsiteX1" fmla="*/ 7955234 w 11038716"/>
              <a:gd name="connsiteY1" fmla="*/ 0 h 5836934"/>
              <a:gd name="connsiteX2" fmla="*/ 8743437 w 11038716"/>
              <a:gd name="connsiteY2" fmla="*/ 0 h 5836934"/>
              <a:gd name="connsiteX3" fmla="*/ 11038716 w 11038716"/>
              <a:gd name="connsiteY3" fmla="*/ 0 h 5836934"/>
              <a:gd name="connsiteX4" fmla="*/ 11038716 w 11038716"/>
              <a:gd name="connsiteY4" fmla="*/ 5836934 h 5836934"/>
              <a:gd name="connsiteX5" fmla="*/ 8743437 w 11038716"/>
              <a:gd name="connsiteY5" fmla="*/ 5836934 h 5836934"/>
              <a:gd name="connsiteX6" fmla="*/ 8498776 w 11038716"/>
              <a:gd name="connsiteY6" fmla="*/ 5836934 h 5836934"/>
              <a:gd name="connsiteX7" fmla="*/ 5626855 w 11038716"/>
              <a:gd name="connsiteY7" fmla="*/ 5836934 h 5836934"/>
              <a:gd name="connsiteX8" fmla="*/ 0 w 11038716"/>
              <a:gd name="connsiteY8" fmla="*/ 0 h 5836934"/>
              <a:gd name="connsiteX9" fmla="*/ 1052413 w 11038716"/>
              <a:gd name="connsiteY9" fmla="*/ 0 h 5836934"/>
              <a:gd name="connsiteX10" fmla="*/ 1595955 w 11038716"/>
              <a:gd name="connsiteY10" fmla="*/ 5836934 h 5836934"/>
              <a:gd name="connsiteX11" fmla="*/ 0 w 11038716"/>
              <a:gd name="connsiteY11"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38716" h="5836934">
                <a:moveTo>
                  <a:pt x="5083313" y="0"/>
                </a:moveTo>
                <a:lnTo>
                  <a:pt x="7955234" y="0"/>
                </a:lnTo>
                <a:lnTo>
                  <a:pt x="8743437" y="0"/>
                </a:lnTo>
                <a:lnTo>
                  <a:pt x="11038716" y="0"/>
                </a:lnTo>
                <a:lnTo>
                  <a:pt x="11038716" y="5836934"/>
                </a:lnTo>
                <a:lnTo>
                  <a:pt x="8743437" y="5836934"/>
                </a:lnTo>
                <a:lnTo>
                  <a:pt x="8498776" y="5836934"/>
                </a:lnTo>
                <a:lnTo>
                  <a:pt x="5626855" y="5836934"/>
                </a:lnTo>
                <a:close/>
                <a:moveTo>
                  <a:pt x="0" y="0"/>
                </a:moveTo>
                <a:lnTo>
                  <a:pt x="1052413" y="0"/>
                </a:lnTo>
                <a:lnTo>
                  <a:pt x="1595955"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endParaRPr lang="en-US" dirty="0"/>
          </a:p>
        </p:txBody>
      </p:sp>
      <p:sp>
        <p:nvSpPr>
          <p:cNvPr id="7" name="Title"/>
          <p:cNvSpPr>
            <a:spLocks noGrp="1"/>
          </p:cNvSpPr>
          <p:nvPr>
            <p:ph type="title"/>
          </p:nvPr>
        </p:nvSpPr>
        <p:spPr>
          <a:xfrm>
            <a:off x="2380901" y="1147907"/>
            <a:ext cx="2910716" cy="1578803"/>
          </a:xfrm>
        </p:spPr>
        <p:txBody>
          <a:bodyPr anchor="b">
            <a:norm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6" name="Text"/>
          <p:cNvSpPr>
            <a:spLocks noGrp="1"/>
          </p:cNvSpPr>
          <p:nvPr>
            <p:ph idx="1"/>
          </p:nvPr>
        </p:nvSpPr>
        <p:spPr>
          <a:xfrm>
            <a:off x="2380901" y="3124889"/>
            <a:ext cx="2910716" cy="222656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269038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11" name="Red-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FF0000"/>
              </a:gs>
              <a:gs pos="65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2" name="Pink-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3" name="Green-Yellow">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3000">
                <a:srgbClr val="DAAA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4" name="Orange-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ED8B00"/>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5" name="Green-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78BE20"/>
              </a:gs>
              <a:gs pos="75000">
                <a:srgbClr val="335379"/>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6" name="Lime-Green-Teal">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008EAA"/>
              </a:gs>
              <a:gs pos="0">
                <a:srgbClr val="78BE20"/>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7" name="Blue-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85000">
                <a:srgbClr val="642667"/>
              </a:gs>
              <a:gs pos="0">
                <a:srgbClr val="008EAA"/>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8" name="Red-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100000">
                <a:srgbClr val="BA0C2F"/>
              </a:gs>
              <a:gs pos="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19" name="Pink-Purpl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C6007E"/>
              </a:gs>
              <a:gs pos="73000">
                <a:srgbClr val="642667"/>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0" name="Pin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C6007E"/>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1" name="Bright-Blue-Dark-Blue">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335379"/>
              </a:gs>
              <a:gs pos="73000">
                <a:srgbClr val="00B5E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Teal-Gray">
            <a:extLst>
              <a:ext uri="{C183D7F6-B498-43B3-948B-1728B52AA6E4}">
                <adec:decorative xmlns:adec="http://schemas.microsoft.com/office/drawing/2017/decorative" val="1"/>
              </a:ext>
            </a:extLst>
          </p:cNvPr>
          <p:cNvSpPr/>
          <p:nvPr userDrawn="1"/>
        </p:nvSpPr>
        <p:spPr>
          <a:xfrm>
            <a:off x="0" y="0"/>
            <a:ext cx="12192000" cy="6858000"/>
          </a:xfrm>
          <a:prstGeom prst="rect">
            <a:avLst/>
          </a:prstGeom>
          <a:gradFill flip="none" rotWithShape="1">
            <a:gsLst>
              <a:gs pos="0">
                <a:srgbClr val="008EAA"/>
              </a:gs>
              <a:gs pos="73000">
                <a:srgbClr val="5B7F95"/>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3" name="White">
            <a:extLst>
              <a:ext uri="{C183D7F6-B498-43B3-948B-1728B52AA6E4}">
                <adec:decorative xmlns:adec="http://schemas.microsoft.com/office/drawing/2017/decorative"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val="0"/>
              </a:ext>
            </a:extLst>
          </a:blip>
          <a:srcRect r="-289"/>
          <a:stretch/>
        </p:blipFill>
        <p:spPr>
          <a:xfrm>
            <a:off x="0" y="0"/>
            <a:ext cx="12227263" cy="4648200"/>
          </a:xfrm>
          <a:prstGeom prst="rect">
            <a:avLst/>
          </a:prstGeom>
        </p:spPr>
      </p:pic>
      <p:sp>
        <p:nvSpPr>
          <p:cNvPr id="23" name="Rectangle 22"/>
          <p:cNvSpPr/>
          <p:nvPr userDrawn="1"/>
        </p:nvSpPr>
        <p:spPr>
          <a:xfrm>
            <a:off x="0" y="0"/>
            <a:ext cx="12192000" cy="4642556"/>
          </a:xfrm>
          <a:prstGeom prst="rect">
            <a:avLst/>
          </a:prstGeom>
          <a:gradFill flip="none" rotWithShape="1">
            <a:gsLst>
              <a:gs pos="0">
                <a:srgbClr val="00305B">
                  <a:alpha val="80000"/>
                </a:srgbClr>
              </a:gs>
              <a:gs pos="100000">
                <a:srgbClr val="CB9F1B">
                  <a:alpha val="90000"/>
                </a:srgbClr>
              </a:gs>
            </a:gsLst>
            <a:lin ang="14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Calibri" panose="020F0502020204030204" pitchFamily="34"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2" name="Title"/>
          <p:cNvSpPr>
            <a:spLocks noGrp="1"/>
          </p:cNvSpPr>
          <p:nvPr>
            <p:ph type="title"/>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1099" y="5489771"/>
            <a:ext cx="3822700" cy="787400"/>
          </a:xfrm>
          <a:prstGeom prst="rect">
            <a:avLst/>
          </a:prstGeom>
        </p:spPr>
      </p:pic>
      <p:sp>
        <p:nvSpPr>
          <p:cNvPr id="24" name="Details"/>
          <p:cNvSpPr>
            <a:spLocks noGrp="1"/>
          </p:cNvSpPr>
          <p:nvPr>
            <p:ph type="body" sz="quarter" idx="10" hasCustomPrompt="1"/>
          </p:nvPr>
        </p:nvSpPr>
        <p:spPr>
          <a:xfrm>
            <a:off x="838200" y="5267651"/>
            <a:ext cx="5230091" cy="444240"/>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Instructor’s Name</a:t>
            </a:r>
          </a:p>
        </p:txBody>
      </p:sp>
      <p:sp>
        <p:nvSpPr>
          <p:cNvPr id="25" name="Details"/>
          <p:cNvSpPr>
            <a:spLocks noGrp="1"/>
          </p:cNvSpPr>
          <p:nvPr>
            <p:ph type="body" sz="quarter" idx="12" hasCustomPrompt="1"/>
          </p:nvPr>
        </p:nvSpPr>
        <p:spPr>
          <a:xfrm>
            <a:off x="838200" y="5749634"/>
            <a:ext cx="5230091" cy="471952"/>
          </a:xfrm>
        </p:spPr>
        <p:txBody>
          <a:bodyPr anchor="b">
            <a:noAutofit/>
          </a:bodyPr>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2400" baseline="0"/>
            </a:lvl1pPr>
          </a:lstStyle>
          <a:p>
            <a:pPr lvl="0"/>
            <a:r>
              <a:rPr lang="en-US" dirty="0"/>
              <a:t>NORTHERN CALIFORNIA TRAINING ACADEMY</a:t>
            </a:r>
          </a:p>
        </p:txBody>
      </p:sp>
    </p:spTree>
    <p:custDataLst>
      <p:tags r:id="rId1"/>
    </p:custDataLst>
    <p:extLst>
      <p:ext uri="{BB962C8B-B14F-4D97-AF65-F5344CB8AC3E}">
        <p14:creationId xmlns:p14="http://schemas.microsoft.com/office/powerpoint/2010/main" val="36196734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Image heavy 2">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7" name="Title"/>
          <p:cNvSpPr>
            <a:spLocks noGrp="1"/>
          </p:cNvSpPr>
          <p:nvPr>
            <p:ph type="title"/>
          </p:nvPr>
        </p:nvSpPr>
        <p:spPr>
          <a:xfrm>
            <a:off x="4640642" y="998488"/>
            <a:ext cx="2910716" cy="1578803"/>
          </a:xfrm>
        </p:spPr>
        <p:txBody>
          <a:bodyPr anchor="b">
            <a:norm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6" name="Text"/>
          <p:cNvSpPr>
            <a:spLocks noGrp="1"/>
          </p:cNvSpPr>
          <p:nvPr>
            <p:ph idx="1"/>
          </p:nvPr>
        </p:nvSpPr>
        <p:spPr>
          <a:xfrm>
            <a:off x="4640642" y="2975470"/>
            <a:ext cx="2910716" cy="27679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34" name="Picture 1"/>
          <p:cNvSpPr>
            <a:spLocks noGrp="1"/>
          </p:cNvSpPr>
          <p:nvPr>
            <p:ph type="pic" sz="quarter" idx="10"/>
          </p:nvPr>
        </p:nvSpPr>
        <p:spPr>
          <a:xfrm>
            <a:off x="576642" y="501954"/>
            <a:ext cx="3660091" cy="5836934"/>
          </a:xfrm>
          <a:custGeom>
            <a:avLst/>
            <a:gdLst>
              <a:gd name="connsiteX0" fmla="*/ 0 w 3660091"/>
              <a:gd name="connsiteY0" fmla="*/ 0 h 5836934"/>
              <a:gd name="connsiteX1" fmla="*/ 3116549 w 3660091"/>
              <a:gd name="connsiteY1" fmla="*/ 0 h 5836934"/>
              <a:gd name="connsiteX2" fmla="*/ 3660091 w 3660091"/>
              <a:gd name="connsiteY2" fmla="*/ 5836934 h 5836934"/>
              <a:gd name="connsiteX3" fmla="*/ 0 w 3660091"/>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091" h="5836934">
                <a:moveTo>
                  <a:pt x="0" y="0"/>
                </a:moveTo>
                <a:lnTo>
                  <a:pt x="3116549" y="0"/>
                </a:lnTo>
                <a:lnTo>
                  <a:pt x="3660091"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wrap="square">
            <a:noAutofit/>
          </a:bodyPr>
          <a:lstStyle/>
          <a:p>
            <a:r>
              <a:rPr lang="en-US"/>
              <a:t>Click icon to add picture</a:t>
            </a:r>
            <a:endParaRPr lang="en-US" dirty="0"/>
          </a:p>
        </p:txBody>
      </p:sp>
      <p:sp>
        <p:nvSpPr>
          <p:cNvPr id="37" name="Picture 2"/>
          <p:cNvSpPr>
            <a:spLocks noGrp="1"/>
          </p:cNvSpPr>
          <p:nvPr>
            <p:ph type="pic" sz="quarter" idx="11"/>
          </p:nvPr>
        </p:nvSpPr>
        <p:spPr>
          <a:xfrm>
            <a:off x="7955234" y="501954"/>
            <a:ext cx="3660124" cy="5836934"/>
          </a:xfrm>
          <a:custGeom>
            <a:avLst/>
            <a:gdLst>
              <a:gd name="connsiteX0" fmla="*/ 0 w 3660124"/>
              <a:gd name="connsiteY0" fmla="*/ 0 h 5836934"/>
              <a:gd name="connsiteX1" fmla="*/ 3660124 w 3660124"/>
              <a:gd name="connsiteY1" fmla="*/ 0 h 5836934"/>
              <a:gd name="connsiteX2" fmla="*/ 3660124 w 3660124"/>
              <a:gd name="connsiteY2" fmla="*/ 5836934 h 5836934"/>
              <a:gd name="connsiteX3" fmla="*/ 543542 w 3660124"/>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124" h="5836934">
                <a:moveTo>
                  <a:pt x="0" y="0"/>
                </a:moveTo>
                <a:lnTo>
                  <a:pt x="3660124" y="0"/>
                </a:lnTo>
                <a:lnTo>
                  <a:pt x="3660124"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20675060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Image heavy 4">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2" name="Picture 4"/>
          <p:cNvSpPr>
            <a:spLocks noGrp="1"/>
          </p:cNvSpPr>
          <p:nvPr>
            <p:ph type="pic" sz="quarter" idx="12"/>
          </p:nvPr>
        </p:nvSpPr>
        <p:spPr>
          <a:xfrm>
            <a:off x="9708376" y="501954"/>
            <a:ext cx="1906982" cy="5836934"/>
          </a:xfrm>
          <a:custGeom>
            <a:avLst/>
            <a:gdLst>
              <a:gd name="connsiteX0" fmla="*/ 0 w 1906982"/>
              <a:gd name="connsiteY0" fmla="*/ 0 h 5836934"/>
              <a:gd name="connsiteX1" fmla="*/ 1906982 w 1906982"/>
              <a:gd name="connsiteY1" fmla="*/ 0 h 5836934"/>
              <a:gd name="connsiteX2" fmla="*/ 1906982 w 1906982"/>
              <a:gd name="connsiteY2" fmla="*/ 5836934 h 5836934"/>
              <a:gd name="connsiteX3" fmla="*/ 1007927 w 1906982"/>
              <a:gd name="connsiteY3" fmla="*/ 5836934 h 5836934"/>
              <a:gd name="connsiteX4" fmla="*/ 1007894 w 1906982"/>
              <a:gd name="connsiteY4" fmla="*/ 5836580 h 5836934"/>
              <a:gd name="connsiteX5" fmla="*/ 543509 w 1906982"/>
              <a:gd name="connsiteY5" fmla="*/ 5836580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6982" h="5836934">
                <a:moveTo>
                  <a:pt x="0" y="0"/>
                </a:moveTo>
                <a:lnTo>
                  <a:pt x="1906982" y="0"/>
                </a:lnTo>
                <a:lnTo>
                  <a:pt x="1906982" y="5836934"/>
                </a:lnTo>
                <a:lnTo>
                  <a:pt x="1007927" y="5836934"/>
                </a:lnTo>
                <a:lnTo>
                  <a:pt x="1007894" y="5836580"/>
                </a:lnTo>
                <a:lnTo>
                  <a:pt x="543509" y="5836580"/>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5" name="Picture 3"/>
          <p:cNvSpPr>
            <a:spLocks noGrp="1"/>
          </p:cNvSpPr>
          <p:nvPr>
            <p:ph type="pic" sz="quarter" idx="13"/>
          </p:nvPr>
        </p:nvSpPr>
        <p:spPr>
          <a:xfrm>
            <a:off x="7954439"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8" name="Picture 2"/>
          <p:cNvSpPr>
            <a:spLocks noGrp="1"/>
          </p:cNvSpPr>
          <p:nvPr>
            <p:ph type="pic" sz="quarter" idx="14"/>
          </p:nvPr>
        </p:nvSpPr>
        <p:spPr>
          <a:xfrm>
            <a:off x="6200502"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24" name="Picture 1"/>
          <p:cNvSpPr>
            <a:spLocks noGrp="1"/>
          </p:cNvSpPr>
          <p:nvPr>
            <p:ph type="pic" sz="quarter" idx="15"/>
          </p:nvPr>
        </p:nvSpPr>
        <p:spPr>
          <a:xfrm>
            <a:off x="4446565"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r>
              <a:rPr lang="en-US"/>
              <a:t>Click icon to add picture</a:t>
            </a:r>
          </a:p>
        </p:txBody>
      </p:sp>
      <p:sp>
        <p:nvSpPr>
          <p:cNvPr id="19" name="Title"/>
          <p:cNvSpPr>
            <a:spLocks noGrp="1"/>
          </p:cNvSpPr>
          <p:nvPr>
            <p:ph type="title"/>
          </p:nvPr>
        </p:nvSpPr>
        <p:spPr>
          <a:xfrm>
            <a:off x="1153284" y="962636"/>
            <a:ext cx="2910716" cy="1578803"/>
          </a:xfrm>
        </p:spPr>
        <p:txBody>
          <a:bodyPr anchor="b">
            <a:normAutofit/>
          </a:bodyPr>
          <a:lstStyle>
            <a:lvl1pPr algn="l">
              <a:defRPr sz="3600">
                <a:solidFill>
                  <a:schemeClr val="tx1">
                    <a:lumMod val="75000"/>
                    <a:lumOff val="25000"/>
                  </a:schemeClr>
                </a:solidFill>
              </a:defRPr>
            </a:lvl1pPr>
          </a:lstStyle>
          <a:p>
            <a:r>
              <a:rPr lang="en-US"/>
              <a:t>Click to edit Master title style</a:t>
            </a:r>
            <a:endParaRPr lang="en-US" dirty="0"/>
          </a:p>
        </p:txBody>
      </p:sp>
      <p:sp>
        <p:nvSpPr>
          <p:cNvPr id="16" name="Text"/>
          <p:cNvSpPr>
            <a:spLocks noGrp="1"/>
          </p:cNvSpPr>
          <p:nvPr>
            <p:ph idx="1"/>
          </p:nvPr>
        </p:nvSpPr>
        <p:spPr>
          <a:xfrm>
            <a:off x="1153284" y="2939618"/>
            <a:ext cx="2910716" cy="2624476"/>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23865968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Image Cards w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val="1"/>
              </a:ext>
            </a:extLst>
          </p:cNvPr>
          <p:cNvSpPr/>
          <p:nvPr userDrawn="1"/>
        </p:nvSpPr>
        <p:spPr>
          <a:xfrm>
            <a:off x="830539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9" name="White 2">
            <a:extLst>
              <a:ext uri="{C183D7F6-B498-43B3-948B-1728B52AA6E4}">
                <adec:decorative xmlns:adec="http://schemas.microsoft.com/office/drawing/2017/decorative" val="1"/>
              </a:ext>
            </a:extLst>
          </p:cNvPr>
          <p:cNvSpPr/>
          <p:nvPr userDrawn="1"/>
        </p:nvSpPr>
        <p:spPr>
          <a:xfrm>
            <a:off x="4418782"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0482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Picture 3"/>
          <p:cNvSpPr>
            <a:spLocks noGrp="1"/>
          </p:cNvSpPr>
          <p:nvPr>
            <p:ph type="pic" sz="quarter" idx="11"/>
          </p:nvPr>
        </p:nvSpPr>
        <p:spPr>
          <a:xfrm>
            <a:off x="830539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20" name="Picture 2"/>
          <p:cNvSpPr>
            <a:spLocks noGrp="1"/>
          </p:cNvSpPr>
          <p:nvPr>
            <p:ph type="pic" sz="quarter" idx="13"/>
          </p:nvPr>
        </p:nvSpPr>
        <p:spPr>
          <a:xfrm>
            <a:off x="4418782"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9" name="Picture 1"/>
          <p:cNvSpPr>
            <a:spLocks noGrp="1"/>
          </p:cNvSpPr>
          <p:nvPr>
            <p:ph type="pic" sz="quarter" idx="10"/>
          </p:nvPr>
        </p:nvSpPr>
        <p:spPr>
          <a:xfrm>
            <a:off x="50482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14" name="White">
            <a:extLst>
              <a:ext uri="{C183D7F6-B498-43B3-948B-1728B52AA6E4}">
                <adec:decorative xmlns:adec="http://schemas.microsoft.com/office/drawing/2017/decorative"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a:t>Click to edit Master title style</a:t>
            </a:r>
            <a:endParaRPr lang="en-US" dirty="0"/>
          </a:p>
        </p:txBody>
      </p:sp>
      <p:sp>
        <p:nvSpPr>
          <p:cNvPr id="6" name="Text 1"/>
          <p:cNvSpPr>
            <a:spLocks noGrp="1"/>
          </p:cNvSpPr>
          <p:nvPr>
            <p:ph idx="1"/>
          </p:nvPr>
        </p:nvSpPr>
        <p:spPr>
          <a:xfrm>
            <a:off x="84095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2" name="Text 2"/>
          <p:cNvSpPr>
            <a:spLocks noGrp="1"/>
          </p:cNvSpPr>
          <p:nvPr>
            <p:ph idx="14"/>
          </p:nvPr>
        </p:nvSpPr>
        <p:spPr>
          <a:xfrm>
            <a:off x="4754918"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18" name="Text 3"/>
          <p:cNvSpPr>
            <a:spLocks noGrp="1"/>
          </p:cNvSpPr>
          <p:nvPr>
            <p:ph idx="12"/>
          </p:nvPr>
        </p:nvSpPr>
        <p:spPr>
          <a:xfrm>
            <a:off x="864152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28541912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Cards w/o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val="1"/>
              </a:ext>
            </a:extLst>
          </p:cNvPr>
          <p:cNvSpPr/>
          <p:nvPr userDrawn="1"/>
        </p:nvSpPr>
        <p:spPr>
          <a:xfrm>
            <a:off x="830539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9" name="White 2">
            <a:extLst>
              <a:ext uri="{C183D7F6-B498-43B3-948B-1728B52AA6E4}">
                <adec:decorative xmlns:adec="http://schemas.microsoft.com/office/drawing/2017/decorative" val="1"/>
              </a:ext>
            </a:extLst>
          </p:cNvPr>
          <p:cNvSpPr/>
          <p:nvPr userDrawn="1"/>
        </p:nvSpPr>
        <p:spPr>
          <a:xfrm>
            <a:off x="4418782"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val="1"/>
              </a:ext>
            </a:extLst>
          </p:cNvPr>
          <p:cNvSpPr/>
          <p:nvPr userDrawn="1"/>
        </p:nvSpPr>
        <p:spPr>
          <a:xfrm>
            <a:off x="50482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Picture 3"/>
          <p:cNvSpPr>
            <a:spLocks noGrp="1"/>
          </p:cNvSpPr>
          <p:nvPr>
            <p:ph type="pic" sz="quarter" idx="11"/>
          </p:nvPr>
        </p:nvSpPr>
        <p:spPr>
          <a:xfrm>
            <a:off x="830539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20" name="Picture 2"/>
          <p:cNvSpPr>
            <a:spLocks noGrp="1"/>
          </p:cNvSpPr>
          <p:nvPr>
            <p:ph type="pic" sz="quarter" idx="13"/>
          </p:nvPr>
        </p:nvSpPr>
        <p:spPr>
          <a:xfrm>
            <a:off x="4418782"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9" name="Picture 1"/>
          <p:cNvSpPr>
            <a:spLocks noGrp="1"/>
          </p:cNvSpPr>
          <p:nvPr>
            <p:ph type="pic" sz="quarter" idx="10"/>
          </p:nvPr>
        </p:nvSpPr>
        <p:spPr>
          <a:xfrm>
            <a:off x="50482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6" name="Text 1"/>
          <p:cNvSpPr>
            <a:spLocks noGrp="1"/>
          </p:cNvSpPr>
          <p:nvPr>
            <p:ph idx="1"/>
          </p:nvPr>
        </p:nvSpPr>
        <p:spPr>
          <a:xfrm>
            <a:off x="84095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22" name="Text 2"/>
          <p:cNvSpPr>
            <a:spLocks noGrp="1"/>
          </p:cNvSpPr>
          <p:nvPr>
            <p:ph idx="14"/>
          </p:nvPr>
        </p:nvSpPr>
        <p:spPr>
          <a:xfrm>
            <a:off x="4754918"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
        <p:nvSpPr>
          <p:cNvPr id="18" name="Text 3"/>
          <p:cNvSpPr>
            <a:spLocks noGrp="1"/>
          </p:cNvSpPr>
          <p:nvPr>
            <p:ph idx="12"/>
          </p:nvPr>
        </p:nvSpPr>
        <p:spPr>
          <a:xfrm>
            <a:off x="864152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6443443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Projector_Screen">
    <p:spTree>
      <p:nvGrpSpPr>
        <p:cNvPr id="1" name=""/>
        <p:cNvGrpSpPr/>
        <p:nvPr/>
      </p:nvGrpSpPr>
      <p:grpSpPr>
        <a:xfrm>
          <a:off x="0" y="0"/>
          <a:ext cx="0" cy="0"/>
          <a:chOff x="0" y="0"/>
          <a:chExt cx="0" cy="0"/>
        </a:xfrm>
      </p:grpSpPr>
      <p:sp>
        <p:nvSpPr>
          <p:cNvPr id="10" name="White">
            <a:extLst>
              <a:ext uri="{C183D7F6-B498-43B3-948B-1728B52AA6E4}">
                <adec:decorative xmlns:adec="http://schemas.microsoft.com/office/drawing/2017/decorative"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 name="Screen">
            <a:extLs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664332" y="1"/>
            <a:ext cx="10863335" cy="6391057"/>
          </a:xfrm>
          <a:prstGeom prst="rect">
            <a:avLst/>
          </a:prstGeom>
          <a:effectLst>
            <a:outerShdw blurRad="63500" dist="76200" dir="2700000" algn="tl" rotWithShape="0">
              <a:prstClr val="black">
                <a:alpha val="28000"/>
              </a:prstClr>
            </a:outerShdw>
          </a:effectLst>
        </p:spPr>
      </p:pic>
      <p:sp>
        <p:nvSpPr>
          <p:cNvPr id="14" name="Picture"/>
          <p:cNvSpPr>
            <a:spLocks noGrp="1"/>
          </p:cNvSpPr>
          <p:nvPr>
            <p:ph type="pic" sz="quarter" idx="10"/>
          </p:nvPr>
        </p:nvSpPr>
        <p:spPr>
          <a:xfrm>
            <a:off x="1527992" y="283875"/>
            <a:ext cx="9270941" cy="5527229"/>
          </a:xfr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12781626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Laptop_Screen">
    <p:spTree>
      <p:nvGrpSpPr>
        <p:cNvPr id="1" name=""/>
        <p:cNvGrpSpPr/>
        <p:nvPr/>
      </p:nvGrpSpPr>
      <p:grpSpPr>
        <a:xfrm>
          <a:off x="0" y="0"/>
          <a:ext cx="0" cy="0"/>
          <a:chOff x="0" y="0"/>
          <a:chExt cx="0" cy="0"/>
        </a:xfrm>
      </p:grpSpPr>
      <p:sp>
        <p:nvSpPr>
          <p:cNvPr id="16" name="White">
            <a:extLst>
              <a:ext uri="{C183D7F6-B498-43B3-948B-1728B52AA6E4}">
                <adec:decorative xmlns:adec="http://schemas.microsoft.com/office/drawing/2017/decorative"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0" name="Laptop">
            <a:extLs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27464" y="118281"/>
            <a:ext cx="11650638" cy="6739718"/>
          </a:xfrm>
          <a:prstGeom prst="rect">
            <a:avLst/>
          </a:prstGeom>
          <a:effectLst>
            <a:outerShdw blurRad="177800" dist="152400" dir="5400000" algn="ctr" rotWithShape="0">
              <a:srgbClr val="000000">
                <a:alpha val="30000"/>
              </a:srgbClr>
            </a:outerShdw>
          </a:effectLst>
        </p:spPr>
      </p:pic>
      <p:sp>
        <p:nvSpPr>
          <p:cNvPr id="11" name="White"/>
          <p:cNvSpPr/>
          <p:nvPr userDrawn="1"/>
        </p:nvSpPr>
        <p:spPr>
          <a:xfrm>
            <a:off x="1797968" y="959731"/>
            <a:ext cx="8596063" cy="5008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Picture"/>
          <p:cNvSpPr>
            <a:spLocks noGrp="1"/>
          </p:cNvSpPr>
          <p:nvPr>
            <p:ph type="pic" sz="quarter" idx="10"/>
          </p:nvPr>
        </p:nvSpPr>
        <p:spPr>
          <a:xfrm>
            <a:off x="1797967" y="932887"/>
            <a:ext cx="8596063" cy="5093839"/>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Tree>
    <p:custDataLst>
      <p:tags r:id="rId1"/>
    </p:custDataLst>
    <p:extLst>
      <p:ext uri="{BB962C8B-B14F-4D97-AF65-F5344CB8AC3E}">
        <p14:creationId xmlns:p14="http://schemas.microsoft.com/office/powerpoint/2010/main" val="3217349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ablet w Tex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val="1"/>
              </a:ext>
            </a:extLst>
          </p:cNvPr>
          <p:cNvSpPr/>
          <p:nvPr userDrawn="1"/>
        </p:nvSpPr>
        <p:spPr>
          <a:xfrm>
            <a:off x="0" y="4566321"/>
            <a:ext cx="12192000" cy="2291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 name="Tablet">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9674" y="187866"/>
            <a:ext cx="9504941" cy="6670134"/>
          </a:xfrm>
          <a:prstGeom prst="rect">
            <a:avLst/>
          </a:prstGeom>
          <a:effectLst>
            <a:outerShdw blurRad="317500" dist="190500" dir="5400000" algn="t" rotWithShape="0">
              <a:prstClr val="black">
                <a:alpha val="25000"/>
              </a:prstClr>
            </a:outerShdw>
          </a:effectLst>
        </p:spPr>
      </p:pic>
      <p:sp>
        <p:nvSpPr>
          <p:cNvPr id="8" name="Picture"/>
          <p:cNvSpPr>
            <a:spLocks noGrp="1"/>
          </p:cNvSpPr>
          <p:nvPr>
            <p:ph type="pic" sz="quarter" idx="10"/>
          </p:nvPr>
        </p:nvSpPr>
        <p:spPr>
          <a:xfrm>
            <a:off x="3170384" y="713182"/>
            <a:ext cx="5714310" cy="4299396"/>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r>
              <a:rPr lang="en-US"/>
              <a:t>Click icon to add picture</a:t>
            </a:r>
          </a:p>
        </p:txBody>
      </p:sp>
      <p:sp>
        <p:nvSpPr>
          <p:cNvPr id="10" name="Text"/>
          <p:cNvSpPr>
            <a:spLocks noGrp="1"/>
          </p:cNvSpPr>
          <p:nvPr>
            <p:ph idx="1"/>
          </p:nvPr>
        </p:nvSpPr>
        <p:spPr>
          <a:xfrm>
            <a:off x="3315695" y="5844142"/>
            <a:ext cx="5421598" cy="645901"/>
          </a:xfrm>
        </p:spPr>
        <p:txBody>
          <a:bodyPr anchor="t">
            <a:noAutofit/>
          </a:bodyPr>
          <a:lstStyle>
            <a:lvl1pPr marL="0" indent="0" algn="ctr">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360326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ablet w Header text">
    <p:spTree>
      <p:nvGrpSpPr>
        <p:cNvPr id="1" name=""/>
        <p:cNvGrpSpPr/>
        <p:nvPr/>
      </p:nvGrpSpPr>
      <p:grpSpPr>
        <a:xfrm>
          <a:off x="0" y="0"/>
          <a:ext cx="0" cy="0"/>
          <a:chOff x="0" y="0"/>
          <a:chExt cx="0" cy="0"/>
        </a:xfrm>
      </p:grpSpPr>
      <p:sp>
        <p:nvSpPr>
          <p:cNvPr id="19" name="White">
            <a:extLst>
              <a:ext uri="{C183D7F6-B498-43B3-948B-1728B52AA6E4}">
                <adec:decorative xmlns:adec="http://schemas.microsoft.com/office/drawing/2017/decorative" val="1"/>
              </a:ext>
            </a:extLst>
          </p:cNvPr>
          <p:cNvSpPr/>
          <p:nvPr userDrawn="1"/>
        </p:nvSpPr>
        <p:spPr>
          <a:xfrm>
            <a:off x="0" y="1015950"/>
            <a:ext cx="12192000" cy="5842050"/>
          </a:xfrm>
          <a:custGeom>
            <a:avLst/>
            <a:gdLst>
              <a:gd name="connsiteX0" fmla="*/ 12192000 w 12192000"/>
              <a:gd name="connsiteY0" fmla="*/ 0 h 5842050"/>
              <a:gd name="connsiteX1" fmla="*/ 12192000 w 12192000"/>
              <a:gd name="connsiteY1" fmla="*/ 414348 h 5842050"/>
              <a:gd name="connsiteX2" fmla="*/ 4402981 w 12192000"/>
              <a:gd name="connsiteY2" fmla="*/ 5842050 h 5842050"/>
              <a:gd name="connsiteX3" fmla="*/ 0 w 12192000"/>
              <a:gd name="connsiteY3" fmla="*/ 5842050 h 5842050"/>
              <a:gd name="connsiteX4" fmla="*/ 0 w 12192000"/>
              <a:gd name="connsiteY4" fmla="*/ 1943374 h 584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842050">
                <a:moveTo>
                  <a:pt x="12192000" y="0"/>
                </a:moveTo>
                <a:lnTo>
                  <a:pt x="12192000" y="414348"/>
                </a:lnTo>
                <a:lnTo>
                  <a:pt x="4402981" y="5842050"/>
                </a:lnTo>
                <a:lnTo>
                  <a:pt x="0" y="5842050"/>
                </a:lnTo>
                <a:lnTo>
                  <a:pt x="0" y="1943374"/>
                </a:lnTo>
                <a:close/>
              </a:path>
            </a:pathLst>
          </a:custGeom>
          <a:solidFill>
            <a:schemeClr val="bg1"/>
          </a:solidFill>
          <a:ln>
            <a:noFill/>
          </a:ln>
          <a:effectLst>
            <a:innerShdw blurRad="127000" dist="508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ablet">
            <a:extLs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0573726">
            <a:off x="4366036" y="400850"/>
            <a:ext cx="8331795" cy="5846874"/>
          </a:xfrm>
          <a:prstGeom prst="rect">
            <a:avLst/>
          </a:prstGeom>
          <a:effectLst>
            <a:outerShdw blurRad="190500" dist="520700" dir="4800000" algn="t" rotWithShape="0">
              <a:prstClr val="black">
                <a:alpha val="20000"/>
              </a:prstClr>
            </a:outerShdw>
          </a:effectLst>
        </p:spPr>
      </p:pic>
      <p:sp>
        <p:nvSpPr>
          <p:cNvPr id="8" name="Picture"/>
          <p:cNvSpPr>
            <a:spLocks noGrp="1"/>
          </p:cNvSpPr>
          <p:nvPr>
            <p:ph type="pic" sz="quarter" idx="10"/>
          </p:nvPr>
        </p:nvSpPr>
        <p:spPr>
          <a:xfrm rot="20573726">
            <a:off x="5899600" y="862295"/>
            <a:ext cx="5034168" cy="3787662"/>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a:lstStyle/>
          <a:p>
            <a:r>
              <a:rPr lang="en-US"/>
              <a:t>Click icon to add picture</a:t>
            </a:r>
          </a:p>
        </p:txBody>
      </p:sp>
      <p:sp>
        <p:nvSpPr>
          <p:cNvPr id="12" name="Title"/>
          <p:cNvSpPr>
            <a:spLocks noGrp="1"/>
          </p:cNvSpPr>
          <p:nvPr>
            <p:ph type="title"/>
          </p:nvPr>
        </p:nvSpPr>
        <p:spPr>
          <a:xfrm>
            <a:off x="581943" y="295102"/>
            <a:ext cx="3785341" cy="1872940"/>
          </a:xfrm>
        </p:spPr>
        <p:txBody>
          <a:bodyPr anchor="b">
            <a:normAutofit/>
          </a:bodyPr>
          <a:lstStyle>
            <a:lvl1pPr algn="l">
              <a:defRPr sz="3600">
                <a:solidFill>
                  <a:schemeClr val="tx1"/>
                </a:solidFill>
                <a:latin typeface="Proxima Nova Extrabold" panose="02000506030000020004" pitchFamily="50" charset="0"/>
              </a:defRPr>
            </a:lvl1pPr>
          </a:lstStyle>
          <a:p>
            <a:r>
              <a:rPr lang="en-US"/>
              <a:t>Click to edit Master title style</a:t>
            </a:r>
            <a:endParaRPr lang="en-US" dirty="0"/>
          </a:p>
        </p:txBody>
      </p:sp>
      <p:sp>
        <p:nvSpPr>
          <p:cNvPr id="11" name="Text"/>
          <p:cNvSpPr>
            <a:spLocks noGrp="1"/>
          </p:cNvSpPr>
          <p:nvPr>
            <p:ph idx="1"/>
          </p:nvPr>
        </p:nvSpPr>
        <p:spPr>
          <a:xfrm>
            <a:off x="581943" y="3098235"/>
            <a:ext cx="3785341" cy="3238019"/>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spTree>
    <p:custDataLst>
      <p:tags r:id="rId1"/>
    </p:custDataLst>
    <p:extLst>
      <p:ext uri="{BB962C8B-B14F-4D97-AF65-F5344CB8AC3E}">
        <p14:creationId xmlns:p14="http://schemas.microsoft.com/office/powerpoint/2010/main" val="33969146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Key_Idea">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White Top">
            <a:extLst>
              <a:ext uri="{C183D7F6-B498-43B3-948B-1728B52AA6E4}">
                <adec:decorative xmlns:adec="http://schemas.microsoft.com/office/drawing/2017/decorative"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hasCustomPrompt="1"/>
          </p:nvPr>
        </p:nvSpPr>
        <p:spPr>
          <a:xfrm>
            <a:off x="1946094" y="758625"/>
            <a:ext cx="9668151" cy="1065008"/>
          </a:xfrm>
        </p:spPr>
        <p:txBody>
          <a:bodyPr anchor="ctr">
            <a:normAutofit/>
          </a:bodyPr>
          <a:lstStyle>
            <a:lvl1pPr algn="l">
              <a:defRPr sz="3600">
                <a:solidFill>
                  <a:srgbClr val="ED8B00"/>
                </a:solidFill>
              </a:defRPr>
            </a:lvl1pPr>
          </a:lstStyle>
          <a:p>
            <a:r>
              <a:rPr lang="en-US" dirty="0"/>
              <a:t>Key Idea</a:t>
            </a:r>
          </a:p>
        </p:txBody>
      </p:sp>
      <p:sp>
        <p:nvSpPr>
          <p:cNvPr id="6" name="Text"/>
          <p:cNvSpPr>
            <a:spLocks noGrp="1"/>
          </p:cNvSpPr>
          <p:nvPr>
            <p:ph idx="1"/>
          </p:nvPr>
        </p:nvSpPr>
        <p:spPr>
          <a:xfrm>
            <a:off x="577756" y="2647669"/>
            <a:ext cx="11036490"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Edit Master text styles</a:t>
            </a:r>
          </a:p>
        </p:txBody>
      </p:sp>
      <p:pic>
        <p:nvPicPr>
          <p:cNvPr id="8" name="Lightbulb"/>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9267" y="672903"/>
            <a:ext cx="1168068" cy="1215550"/>
          </a:xfrm>
          <a:prstGeom prst="rect">
            <a:avLst/>
          </a:prstGeom>
        </p:spPr>
      </p:pic>
    </p:spTree>
    <p:custDataLst>
      <p:tags r:id="rId1"/>
    </p:custDataLst>
    <p:extLst>
      <p:ext uri="{BB962C8B-B14F-4D97-AF65-F5344CB8AC3E}">
        <p14:creationId xmlns:p14="http://schemas.microsoft.com/office/powerpoint/2010/main" val="36578688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bg2">
                    <a:lumMod val="25000"/>
                  </a:schemeClr>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186757"/>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0FB22CC9-B8B2-4A75-967F-ED646475B151}" type="datetime1">
              <a:rPr lang="en-US" smtClean="0"/>
              <a:t>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5345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tags" Target="../tags/tag4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41" Type="http://schemas.openxmlformats.org/officeDocument/2006/relationships/theme" Target="../theme/theme3.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9" Type="http://schemas.openxmlformats.org/officeDocument/2006/relationships/slideLayout" Target="../slideLayouts/slideLayout139.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34" Type="http://schemas.openxmlformats.org/officeDocument/2006/relationships/slideLayout" Target="../slideLayouts/slideLayout134.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slideLayout" Target="../slideLayouts/slideLayout133.xml"/><Relationship Id="rId38" Type="http://schemas.openxmlformats.org/officeDocument/2006/relationships/slideLayout" Target="../slideLayouts/slideLayout138.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41" Type="http://schemas.openxmlformats.org/officeDocument/2006/relationships/tags" Target="../tags/tag79.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37" Type="http://schemas.openxmlformats.org/officeDocument/2006/relationships/slideLayout" Target="../slideLayouts/slideLayout137.xml"/><Relationship Id="rId40" Type="http://schemas.openxmlformats.org/officeDocument/2006/relationships/theme" Target="../theme/theme4.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36" Type="http://schemas.openxmlformats.org/officeDocument/2006/relationships/slideLayout" Target="../slideLayouts/slideLayout136.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35"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9EF"/>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44"/>
    </p:custDataLst>
    <p:extLst>
      <p:ext uri="{BB962C8B-B14F-4D97-AF65-F5344CB8AC3E}">
        <p14:creationId xmlns:p14="http://schemas.microsoft.com/office/powerpoint/2010/main" val="176082023"/>
      </p:ext>
    </p:extLst>
  </p:cSld>
  <p:clrMap bg1="lt1" tx1="dk1" bg2="lt2" tx2="dk2" accent1="accent1" accent2="accent2" accent3="accent3" accent4="accent4" accent5="accent5" accent6="accent6" hlink="hlink" folHlink="folHlink"/>
  <p:sldLayoutIdLst>
    <p:sldLayoutId id="2147483817" r:id="rId1"/>
    <p:sldLayoutId id="2147483823" r:id="rId2"/>
    <p:sldLayoutId id="2147483819" r:id="rId3"/>
    <p:sldLayoutId id="2147483824" r:id="rId4"/>
    <p:sldLayoutId id="2147483820" r:id="rId5"/>
    <p:sldLayoutId id="2147483825" r:id="rId6"/>
    <p:sldLayoutId id="2147483821" r:id="rId7"/>
    <p:sldLayoutId id="2147483826" r:id="rId8"/>
    <p:sldLayoutId id="2147483822"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 id="2147483848" r:id="rId31"/>
    <p:sldLayoutId id="2147483849" r:id="rId32"/>
    <p:sldLayoutId id="2147483850" r:id="rId33"/>
    <p:sldLayoutId id="2147483851" r:id="rId34"/>
    <p:sldLayoutId id="2147483852" r:id="rId35"/>
    <p:sldLayoutId id="2147483853" r:id="rId36"/>
    <p:sldLayoutId id="2147483854" r:id="rId37"/>
    <p:sldLayoutId id="2147483855" r:id="rId38"/>
    <p:sldLayoutId id="2147483858" r:id="rId39"/>
    <p:sldLayoutId id="2147483870" r:id="rId40"/>
    <p:sldLayoutId id="2147483872" r:id="rId41"/>
    <p:sldLayoutId id="2147483873" r:id="rId42"/>
  </p:sldLayoutIdLst>
  <p:hf sldNum="0" hdr="0" ftr="0" dt="0"/>
  <p:txStyles>
    <p:titleStyle>
      <a:lvl1pPr algn="l" defTabSz="914400" rtl="0" eaLnBrk="1" latinLnBrk="0" hangingPunct="1">
        <a:lnSpc>
          <a:spcPct val="90000"/>
        </a:lnSpc>
        <a:spcBef>
          <a:spcPct val="0"/>
        </a:spcBef>
        <a:buNone/>
        <a:defRPr sz="3600" kern="1200">
          <a:solidFill>
            <a:srgbClr val="404040"/>
          </a:solidFill>
          <a:latin typeface="Calibri" panose="020F050202020403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6BFB141-E175-4371-8F07-1D362BC6941E}" type="datetimeFigureOut">
              <a:rPr lang="en-US"/>
              <a:pPr>
                <a:defRPr/>
              </a:pPr>
              <a:t>2/3/2021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AA34EAD-05CB-477E-8A37-B3C0F4DDED8D}" type="slidenum">
              <a:rPr lang="en-US"/>
              <a:pPr>
                <a:defRPr/>
              </a:pPr>
              <a:t>‹#›</a:t>
            </a:fld>
            <a:endParaRPr lang="en-US"/>
          </a:p>
        </p:txBody>
      </p:sp>
    </p:spTree>
    <p:extLst>
      <p:ext uri="{BB962C8B-B14F-4D97-AF65-F5344CB8AC3E}">
        <p14:creationId xmlns:p14="http://schemas.microsoft.com/office/powerpoint/2010/main" val="77642176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8" r:id="rId13"/>
    <p:sldLayoutId id="2147483889" r:id="rId14"/>
    <p:sldLayoutId id="2147483890" r:id="rId15"/>
    <p:sldLayoutId id="2147483891" r:id="rId16"/>
    <p:sldLayoutId id="2147483892" r:id="rId17"/>
    <p:sldLayoutId id="2147483893" r:id="rId1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42"/>
    </p:custDataLst>
    <p:extLst>
      <p:ext uri="{BB962C8B-B14F-4D97-AF65-F5344CB8AC3E}">
        <p14:creationId xmlns:p14="http://schemas.microsoft.com/office/powerpoint/2010/main" val="241533990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 id="2147483924" r:id="rId30"/>
    <p:sldLayoutId id="2147483925" r:id="rId31"/>
    <p:sldLayoutId id="2147483926" r:id="rId32"/>
    <p:sldLayoutId id="2147483927" r:id="rId33"/>
    <p:sldLayoutId id="2147483928" r:id="rId34"/>
    <p:sldLayoutId id="2147483929" r:id="rId35"/>
    <p:sldLayoutId id="2147483930" r:id="rId36"/>
    <p:sldLayoutId id="2147483931" r:id="rId37"/>
    <p:sldLayoutId id="2147483932" r:id="rId38"/>
    <p:sldLayoutId id="2147483933" r:id="rId39"/>
    <p:sldLayoutId id="2147483934" r:id="rId40"/>
  </p:sldLayoutIdLst>
  <p:txStyles>
    <p:titleStyle>
      <a:lvl1pPr algn="l" defTabSz="914400" rtl="0" eaLnBrk="1" latinLnBrk="0" hangingPunct="1">
        <a:lnSpc>
          <a:spcPct val="90000"/>
        </a:lnSpc>
        <a:spcBef>
          <a:spcPct val="0"/>
        </a:spcBef>
        <a:buNone/>
        <a:defRPr sz="3600" b="1" kern="1200">
          <a:solidFill>
            <a:schemeClr val="bg2">
              <a:lumMod val="25000"/>
            </a:schemeClr>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chemeClr val="bg2">
              <a:lumMod val="2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41"/>
    </p:custDataLst>
    <p:extLst>
      <p:ext uri="{BB962C8B-B14F-4D97-AF65-F5344CB8AC3E}">
        <p14:creationId xmlns:p14="http://schemas.microsoft.com/office/powerpoint/2010/main" val="398490390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 id="2147483956" r:id="rId21"/>
    <p:sldLayoutId id="2147483957" r:id="rId22"/>
    <p:sldLayoutId id="2147483958" r:id="rId23"/>
    <p:sldLayoutId id="2147483959" r:id="rId24"/>
    <p:sldLayoutId id="2147483960" r:id="rId25"/>
    <p:sldLayoutId id="2147483961" r:id="rId26"/>
    <p:sldLayoutId id="2147483962" r:id="rId27"/>
    <p:sldLayoutId id="2147483963" r:id="rId28"/>
    <p:sldLayoutId id="2147483964" r:id="rId29"/>
    <p:sldLayoutId id="2147483965" r:id="rId30"/>
    <p:sldLayoutId id="2147483966" r:id="rId31"/>
    <p:sldLayoutId id="2147483967" r:id="rId32"/>
    <p:sldLayoutId id="2147483968" r:id="rId33"/>
    <p:sldLayoutId id="2147483969" r:id="rId34"/>
    <p:sldLayoutId id="2147483970" r:id="rId35"/>
    <p:sldLayoutId id="2147483971" r:id="rId36"/>
    <p:sldLayoutId id="2147483972" r:id="rId37"/>
    <p:sldLayoutId id="2147483973" r:id="rId38"/>
    <p:sldLayoutId id="2147483974" r:id="rId39"/>
  </p:sldLayoutIdLst>
  <p:txStyles>
    <p:titleStyle>
      <a:lvl1pPr algn="l" defTabSz="914400" rtl="0" eaLnBrk="1" latinLnBrk="0" hangingPunct="1">
        <a:lnSpc>
          <a:spcPct val="90000"/>
        </a:lnSpc>
        <a:spcBef>
          <a:spcPct val="0"/>
        </a:spcBef>
        <a:buNone/>
        <a:defRPr sz="3600" kern="1200">
          <a:solidFill>
            <a:srgbClr val="404040"/>
          </a:solidFill>
          <a:latin typeface="Calibri" panose="020F050202020403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9.xml"/><Relationship Id="rId1" Type="http://schemas.openxmlformats.org/officeDocument/2006/relationships/slideLayout" Target="../slideLayouts/slideLayout3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9.xml"/></Relationships>
</file>

<file path=ppt/slides/_rels/slide10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2.xml"/><Relationship Id="rId1" Type="http://schemas.openxmlformats.org/officeDocument/2006/relationships/slideLayout" Target="../slideLayouts/slideLayout39.xml"/></Relationships>
</file>

<file path=ppt/slides/_rels/slide10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3.xml"/><Relationship Id="rId1" Type="http://schemas.openxmlformats.org/officeDocument/2006/relationships/slideLayout" Target="../slideLayouts/slideLayout39.xml"/></Relationships>
</file>

<file path=ppt/slides/_rels/slide10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4.xml"/><Relationship Id="rId1" Type="http://schemas.openxmlformats.org/officeDocument/2006/relationships/slideLayout" Target="../slideLayouts/slideLayout39.xml"/></Relationships>
</file>

<file path=ppt/slides/_rels/slide10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5.xml"/><Relationship Id="rId1" Type="http://schemas.openxmlformats.org/officeDocument/2006/relationships/slideLayout" Target="../slideLayouts/slideLayout39.xml"/></Relationships>
</file>

<file path=ppt/slides/_rels/slide10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6.xml"/><Relationship Id="rId1" Type="http://schemas.openxmlformats.org/officeDocument/2006/relationships/slideLayout" Target="../slideLayouts/slideLayout39.xml"/></Relationships>
</file>

<file path=ppt/slides/_rels/slide10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7.xml"/><Relationship Id="rId1" Type="http://schemas.openxmlformats.org/officeDocument/2006/relationships/slideLayout" Target="../slideLayouts/slideLayout39.xml"/></Relationships>
</file>

<file path=ppt/slides/_rels/slide10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1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09.xml"/><Relationship Id="rId1" Type="http://schemas.openxmlformats.org/officeDocument/2006/relationships/slideLayout" Target="../slideLayouts/slideLayout39.xml"/></Relationships>
</file>

<file path=ppt/slides/_rels/slide111.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hyperlink" Target="mailto:academy@ucdavis.edu" TargetMode="External"/><Relationship Id="rId2" Type="http://schemas.openxmlformats.org/officeDocument/2006/relationships/notesSlide" Target="../notesSlides/notesSlide110.xml"/><Relationship Id="rId1" Type="http://schemas.openxmlformats.org/officeDocument/2006/relationships/slideLayout" Target="../slideLayouts/slideLayout39.xml"/><Relationship Id="rId6" Type="http://schemas.openxmlformats.org/officeDocument/2006/relationships/hyperlink" Target="http://bit.ly/SafetyOrganizedPractice" TargetMode="External"/><Relationship Id="rId5" Type="http://schemas.openxmlformats.org/officeDocument/2006/relationships/hyperlink" Target="http://humanservices.ucdavis.edu/academy" TargetMode="External"/><Relationship Id="rId4" Type="http://schemas.openxmlformats.org/officeDocument/2006/relationships/image" Target="../media/image86.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9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hyperlink" Target="https://www.oercommons.org/authoring/11911-sop-foundational-institute/view" TargetMode="External"/><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hyperlink" Target="http://bit.ly/SafetyOrganizedPractice"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4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3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0.xml"/><Relationship Id="rId1" Type="http://schemas.openxmlformats.org/officeDocument/2006/relationships/slideLayout" Target="../slideLayouts/slideLayout3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2.xml"/><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3.xml"/><Relationship Id="rId1" Type="http://schemas.openxmlformats.org/officeDocument/2006/relationships/slideLayout" Target="../slideLayouts/slideLayout3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6.xml"/><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7.xml"/><Relationship Id="rId1" Type="http://schemas.openxmlformats.org/officeDocument/2006/relationships/slideLayout" Target="../slideLayouts/slideLayout3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9.xml"/><Relationship Id="rId1" Type="http://schemas.openxmlformats.org/officeDocument/2006/relationships/slideLayout" Target="../slideLayouts/slideLayout3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0.xml"/><Relationship Id="rId1" Type="http://schemas.openxmlformats.org/officeDocument/2006/relationships/slideLayout" Target="../slideLayouts/slideLayout3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39.xml"/><Relationship Id="rId4" Type="http://schemas.openxmlformats.org/officeDocument/2006/relationships/hyperlink" Target="https://www.youtube.com/watch?v=a4pz_ymwFJ8"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4.xml"/><Relationship Id="rId1" Type="http://schemas.openxmlformats.org/officeDocument/2006/relationships/slideLayout" Target="../slideLayouts/slideLayout3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100.xml"/></Relationships>
</file>

<file path=ppt/slides/_rels/slide6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2.jpeg"/><Relationship Id="rId7" Type="http://schemas.openxmlformats.org/officeDocument/2006/relationships/diagramColors" Target="../diagrams/colors12.xml"/><Relationship Id="rId2" Type="http://schemas.openxmlformats.org/officeDocument/2006/relationships/notesSlide" Target="../notesSlides/notesSlide66.xml"/><Relationship Id="rId1" Type="http://schemas.openxmlformats.org/officeDocument/2006/relationships/slideLayout" Target="../slideLayouts/slideLayout5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7.xml"/><Relationship Id="rId1" Type="http://schemas.openxmlformats.org/officeDocument/2006/relationships/slideLayout" Target="../slideLayouts/slideLayout4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3.jpeg"/><Relationship Id="rId7" Type="http://schemas.openxmlformats.org/officeDocument/2006/relationships/diagramColors" Target="../diagrams/colors14.xml"/><Relationship Id="rId2" Type="http://schemas.openxmlformats.org/officeDocument/2006/relationships/notesSlide" Target="../notesSlides/notesSlide68.xml"/><Relationship Id="rId1" Type="http://schemas.openxmlformats.org/officeDocument/2006/relationships/slideLayout" Target="../slideLayouts/slideLayout4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4.jpeg"/><Relationship Id="rId7" Type="http://schemas.openxmlformats.org/officeDocument/2006/relationships/diagramColors" Target="../diagrams/colors15.xml"/><Relationship Id="rId2" Type="http://schemas.openxmlformats.org/officeDocument/2006/relationships/notesSlide" Target="../notesSlides/notesSlide69.xml"/><Relationship Id="rId1" Type="http://schemas.openxmlformats.org/officeDocument/2006/relationships/slideLayout" Target="../slideLayouts/slideLayout46.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CsqFOJtnGMU&amp;list=PLbEpa_1VPxsJsS2GQajL_-RHC5xukj8Gl&amp;index=7" TargetMode="External"/><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73.xml"/><Relationship Id="rId1" Type="http://schemas.openxmlformats.org/officeDocument/2006/relationships/slideLayout" Target="../slideLayouts/slideLayout44.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4.xml"/><Relationship Id="rId1" Type="http://schemas.openxmlformats.org/officeDocument/2006/relationships/slideLayout" Target="../slideLayouts/slideLayout3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5.xml"/><Relationship Id="rId1" Type="http://schemas.openxmlformats.org/officeDocument/2006/relationships/slideLayout" Target="../slideLayouts/slideLayout39.xml"/></Relationships>
</file>

<file path=ppt/slides/_rels/slide7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6.xml"/><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7.xml"/><Relationship Id="rId1" Type="http://schemas.openxmlformats.org/officeDocument/2006/relationships/slideLayout" Target="../slideLayouts/slideLayout39.xml"/></Relationships>
</file>

<file path=ppt/slides/_rels/slide7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78.xml"/><Relationship Id="rId1" Type="http://schemas.openxmlformats.org/officeDocument/2006/relationships/slideLayout" Target="../slideLayouts/slideLayout39.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80.xml.rels><?xml version="1.0" encoding="UTF-8" standalone="yes"?>
<Relationships xmlns="http://schemas.openxmlformats.org/package/2006/relationships"><Relationship Id="rId3" Type="http://schemas.openxmlformats.org/officeDocument/2006/relationships/hyperlink" Target="https://cssp.org/our-work/project/strengthening-families/" TargetMode="External"/><Relationship Id="rId2" Type="http://schemas.openxmlformats.org/officeDocument/2006/relationships/notesSlide" Target="../notesSlides/notesSlide79.xml"/><Relationship Id="rId1" Type="http://schemas.openxmlformats.org/officeDocument/2006/relationships/slideLayout" Target="../slideLayouts/slideLayout39.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hyperlink" Target="https://cssp.org/our-work/projects/practice-tools-for-child-welfare/"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0.xml"/><Relationship Id="rId1" Type="http://schemas.openxmlformats.org/officeDocument/2006/relationships/slideLayout" Target="../slideLayouts/slideLayout39.xml"/></Relationships>
</file>

<file path=ppt/slides/_rels/slide8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81.xml"/><Relationship Id="rId1" Type="http://schemas.openxmlformats.org/officeDocument/2006/relationships/slideLayout" Target="../slideLayouts/slideLayout42.xml"/></Relationships>
</file>

<file path=ppt/slides/_rels/slide8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2.xml"/><Relationship Id="rId1" Type="http://schemas.openxmlformats.org/officeDocument/2006/relationships/slideLayout" Target="../slideLayouts/slideLayout39.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83.xml"/><Relationship Id="rId1" Type="http://schemas.openxmlformats.org/officeDocument/2006/relationships/slideLayout" Target="../slideLayouts/slideLayout39.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84.xml"/><Relationship Id="rId1" Type="http://schemas.openxmlformats.org/officeDocument/2006/relationships/slideLayout" Target="../slideLayouts/slideLayout39.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85.xml"/><Relationship Id="rId1" Type="http://schemas.openxmlformats.org/officeDocument/2006/relationships/slideLayout" Target="../slideLayouts/slideLayout39.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8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6.xml"/><Relationship Id="rId1" Type="http://schemas.openxmlformats.org/officeDocument/2006/relationships/slideLayout" Target="../slideLayouts/slideLayout39.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87.xml"/><Relationship Id="rId1" Type="http://schemas.openxmlformats.org/officeDocument/2006/relationships/slideLayout" Target="../slideLayouts/slideLayout39.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8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9.xml"/></Relationships>
</file>

<file path=ppt/slides/_rels/slide9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0.xml"/><Relationship Id="rId1" Type="http://schemas.openxmlformats.org/officeDocument/2006/relationships/slideLayout" Target="../slideLayouts/slideLayout39.xml"/></Relationships>
</file>

<file path=ppt/slides/_rels/slide9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1.xml"/><Relationship Id="rId1" Type="http://schemas.openxmlformats.org/officeDocument/2006/relationships/slideLayout" Target="../slideLayouts/slideLayout39.xml"/></Relationships>
</file>

<file path=ppt/slides/_rels/slide9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2.xml"/><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3.xml"/><Relationship Id="rId1" Type="http://schemas.openxmlformats.org/officeDocument/2006/relationships/slideLayout" Target="../slideLayouts/slideLayout39.xml"/></Relationships>
</file>

<file path=ppt/slides/_rels/slide9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4.xml"/><Relationship Id="rId1" Type="http://schemas.openxmlformats.org/officeDocument/2006/relationships/slideLayout" Target="../slideLayouts/slideLayout39.xml"/></Relationships>
</file>

<file path=ppt/slides/_rels/slide9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5.xml"/><Relationship Id="rId1" Type="http://schemas.openxmlformats.org/officeDocument/2006/relationships/slideLayout" Target="../slideLayouts/slideLayout39.xml"/></Relationships>
</file>

<file path=ppt/slides/_rels/slide9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6.xml"/><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7.xml"/><Relationship Id="rId1" Type="http://schemas.openxmlformats.org/officeDocument/2006/relationships/slideLayout" Target="../slideLayouts/slideLayout39.xml"/></Relationships>
</file>

<file path=ppt/slides/_rels/slide9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9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normAutofit/>
          </a:bodyPr>
          <a:lstStyle/>
          <a:p>
            <a:r>
              <a:rPr lang="en-US" dirty="0"/>
              <a:t>Day 1 – Two-day Foundational Institute</a:t>
            </a:r>
          </a:p>
        </p:txBody>
      </p:sp>
      <p:sp>
        <p:nvSpPr>
          <p:cNvPr id="6" name="Title 5"/>
          <p:cNvSpPr>
            <a:spLocks noGrp="1"/>
          </p:cNvSpPr>
          <p:nvPr>
            <p:ph type="title"/>
          </p:nvPr>
        </p:nvSpPr>
        <p:spPr/>
        <p:txBody>
          <a:bodyPr/>
          <a:lstStyle/>
          <a:p>
            <a:r>
              <a:rPr lang="en-US" dirty="0"/>
              <a:t>Safety Organized Practice</a:t>
            </a:r>
          </a:p>
        </p:txBody>
      </p:sp>
      <p:sp>
        <p:nvSpPr>
          <p:cNvPr id="3" name="Text Placeholder 2"/>
          <p:cNvSpPr>
            <a:spLocks noGrp="1"/>
          </p:cNvSpPr>
          <p:nvPr>
            <p:ph type="body" sz="quarter" idx="12"/>
          </p:nvPr>
        </p:nvSpPr>
        <p:spPr>
          <a:xfrm>
            <a:off x="838200" y="5470018"/>
            <a:ext cx="5114730" cy="471952"/>
          </a:xfrm>
        </p:spPr>
        <p:txBody>
          <a:bodyPr/>
          <a:lstStyle/>
          <a:p>
            <a:r>
              <a:rPr lang="en-US" sz="3600" dirty="0"/>
              <a:t>Instructor Name</a:t>
            </a:r>
            <a:endParaRPr lang="en-US" dirty="0"/>
          </a:p>
        </p:txBody>
      </p:sp>
      <p:sp>
        <p:nvSpPr>
          <p:cNvPr id="5" name="Text Placeholder 2"/>
          <p:cNvSpPr>
            <a:spLocks noGrp="1"/>
          </p:cNvSpPr>
          <p:nvPr>
            <p:ph type="body" sz="quarter" idx="12"/>
          </p:nvPr>
        </p:nvSpPr>
        <p:spPr>
          <a:xfrm>
            <a:off x="838200" y="5941970"/>
            <a:ext cx="5114730" cy="471952"/>
          </a:xfrm>
        </p:spPr>
        <p:txBody>
          <a:bodyPr/>
          <a:lstStyle/>
          <a:p>
            <a:r>
              <a:rPr lang="en-US" sz="3200" dirty="0"/>
              <a:t>NORTHERN ACADEMY</a:t>
            </a:r>
            <a:endParaRPr lang="en-US" sz="2000" dirty="0"/>
          </a:p>
        </p:txBody>
      </p:sp>
    </p:spTree>
    <p:extLst>
      <p:ext uri="{BB962C8B-B14F-4D97-AF65-F5344CB8AC3E}">
        <p14:creationId xmlns:p14="http://schemas.microsoft.com/office/powerpoint/2010/main" val="274901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335280"/>
            <a:ext cx="12192000" cy="8129768"/>
          </a:xfrm>
          <a:prstGeom prst="rect">
            <a:avLst/>
          </a:prstGeom>
        </p:spPr>
      </p:pic>
      <p:sp>
        <p:nvSpPr>
          <p:cNvPr id="61442" name="Title 1"/>
          <p:cNvSpPr>
            <a:spLocks noGrp="1" noChangeArrowheads="1"/>
          </p:cNvSpPr>
          <p:nvPr>
            <p:ph type="title"/>
          </p:nvPr>
        </p:nvSpPr>
        <p:spPr>
          <a:xfrm>
            <a:off x="1954635" y="432237"/>
            <a:ext cx="8135939" cy="1172362"/>
          </a:xfrm>
          <a:solidFill>
            <a:schemeClr val="bg1"/>
          </a:solidFill>
          <a:effectLst>
            <a:glow rad="127000">
              <a:schemeClr val="bg1">
                <a:alpha val="0"/>
              </a:schemeClr>
            </a:glow>
          </a:effectLst>
        </p:spPr>
        <p:txBody>
          <a:bodyPr/>
          <a:lstStyle/>
          <a:p>
            <a:pPr eaLnBrk="1" hangingPunct="1"/>
            <a:r>
              <a:rPr lang="en-US" altLang="en-US" sz="4000" b="1" dirty="0">
                <a:cs typeface="Calibri" panose="020F0502020204030204" pitchFamily="34" charset="0"/>
              </a:rPr>
              <a:t>SOP Tools/Strategies to Support ICPM</a:t>
            </a:r>
          </a:p>
        </p:txBody>
      </p:sp>
      <p:sp>
        <p:nvSpPr>
          <p:cNvPr id="3" name="Content Placeholder 2">
            <a:extLst>
              <a:ext uri="{FF2B5EF4-FFF2-40B4-BE49-F238E27FC236}">
                <a16:creationId xmlns:a16="http://schemas.microsoft.com/office/drawing/2014/main" id="{085E5BB9-DA05-A242-AC6C-6C18C845910B}"/>
              </a:ext>
            </a:extLst>
          </p:cNvPr>
          <p:cNvSpPr>
            <a:spLocks noGrp="1"/>
          </p:cNvSpPr>
          <p:nvPr>
            <p:ph idx="4294967295"/>
          </p:nvPr>
        </p:nvSpPr>
        <p:spPr>
          <a:xfrm>
            <a:off x="539424" y="2566919"/>
            <a:ext cx="5956300" cy="4034325"/>
          </a:xfrm>
          <a:solidFill>
            <a:schemeClr val="bg1">
              <a:alpha val="70000"/>
            </a:schemeClr>
          </a:solidFill>
        </p:spPr>
        <p:txBody>
          <a:bodyPr rtlCol="0">
            <a:normAutofit/>
          </a:bodyPr>
          <a:lstStyle/>
          <a:p>
            <a:pPr marL="384048" indent="-384048" eaLnBrk="1" fontAlgn="auto" hangingPunct="1">
              <a:buFont typeface="Wingdings" pitchFamily="2" charset="2"/>
              <a:buChar char="§"/>
              <a:defRPr/>
            </a:pPr>
            <a:r>
              <a:rPr lang="en-US" sz="2800" dirty="0">
                <a:solidFill>
                  <a:schemeClr val="tx1"/>
                </a:solidFill>
              </a:rPr>
              <a:t>Solution-focused questions</a:t>
            </a:r>
          </a:p>
          <a:p>
            <a:pPr marL="384048" indent="-384048" eaLnBrk="1" fontAlgn="auto" hangingPunct="1">
              <a:buFont typeface="Wingdings" pitchFamily="2" charset="2"/>
              <a:buChar char="§"/>
              <a:defRPr/>
            </a:pPr>
            <a:r>
              <a:rPr lang="en-US" sz="2800" dirty="0">
                <a:solidFill>
                  <a:schemeClr val="tx1"/>
                </a:solidFill>
              </a:rPr>
              <a:t>The Three Questions </a:t>
            </a:r>
          </a:p>
          <a:p>
            <a:pPr marL="384048" indent="-384048" eaLnBrk="1" fontAlgn="auto" hangingPunct="1">
              <a:buFont typeface="Wingdings" pitchFamily="2" charset="2"/>
              <a:buChar char="§"/>
              <a:defRPr/>
            </a:pPr>
            <a:r>
              <a:rPr lang="en-US" sz="2800" dirty="0">
                <a:solidFill>
                  <a:schemeClr val="tx1"/>
                </a:solidFill>
              </a:rPr>
              <a:t>Mapping/meeting frameworks</a:t>
            </a:r>
          </a:p>
          <a:p>
            <a:pPr marL="384048" indent="-384048" eaLnBrk="1" fontAlgn="auto" hangingPunct="1">
              <a:buFont typeface="Wingdings" pitchFamily="2" charset="2"/>
              <a:buChar char="§"/>
              <a:defRPr/>
            </a:pPr>
            <a:r>
              <a:rPr lang="en-US" sz="2800" dirty="0">
                <a:solidFill>
                  <a:schemeClr val="tx1"/>
                </a:solidFill>
              </a:rPr>
              <a:t>Facilitated meeting dialogue </a:t>
            </a:r>
            <a:br>
              <a:rPr lang="en-US" sz="2800" dirty="0">
                <a:solidFill>
                  <a:schemeClr val="tx1"/>
                </a:solidFill>
              </a:rPr>
            </a:br>
            <a:r>
              <a:rPr lang="en-US" sz="2800" dirty="0">
                <a:solidFill>
                  <a:schemeClr val="tx1"/>
                </a:solidFill>
              </a:rPr>
              <a:t>structure (Super 8)</a:t>
            </a:r>
          </a:p>
          <a:p>
            <a:pPr marL="384048" indent="-384048" eaLnBrk="1" fontAlgn="auto" hangingPunct="1">
              <a:buFont typeface="Wingdings" pitchFamily="2" charset="2"/>
              <a:buChar char="§"/>
              <a:defRPr/>
            </a:pPr>
            <a:r>
              <a:rPr lang="en-US" sz="2800" dirty="0">
                <a:solidFill>
                  <a:schemeClr val="tx1"/>
                </a:solidFill>
              </a:rPr>
              <a:t>Safety Circles/Circles of Support</a:t>
            </a:r>
          </a:p>
          <a:p>
            <a:pPr marL="384048" indent="-384048" eaLnBrk="1" fontAlgn="auto" hangingPunct="1">
              <a:buFont typeface="Wingdings" pitchFamily="2" charset="2"/>
              <a:buChar char="§"/>
              <a:defRPr/>
            </a:pPr>
            <a:r>
              <a:rPr lang="en-US" sz="2800" dirty="0">
                <a:solidFill>
                  <a:schemeClr val="tx1"/>
                </a:solidFill>
              </a:rPr>
              <a:t>Balanced Assessments – SDM/CANS</a:t>
            </a:r>
          </a:p>
          <a:p>
            <a:pPr marL="0" indent="0" eaLnBrk="1" fontAlgn="auto" hangingPunct="1">
              <a:buFont typeface="Franklin Gothic Book" panose="020B0503020102020204" pitchFamily="34" charset="0"/>
              <a:buNone/>
              <a:defRPr/>
            </a:pPr>
            <a:endParaRPr lang="en-US" sz="2800" dirty="0"/>
          </a:p>
        </p:txBody>
      </p:sp>
      <p:sp>
        <p:nvSpPr>
          <p:cNvPr id="5" name="Content Placeholder 2">
            <a:extLst>
              <a:ext uri="{FF2B5EF4-FFF2-40B4-BE49-F238E27FC236}">
                <a16:creationId xmlns:a16="http://schemas.microsoft.com/office/drawing/2014/main" id="{CBB456AE-D4EA-F744-AF77-6127047B90AD}"/>
              </a:ext>
            </a:extLst>
          </p:cNvPr>
          <p:cNvSpPr txBox="1">
            <a:spLocks/>
          </p:cNvSpPr>
          <p:nvPr/>
        </p:nvSpPr>
        <p:spPr>
          <a:xfrm>
            <a:off x="6495724" y="2566919"/>
            <a:ext cx="5441810" cy="4034325"/>
          </a:xfrm>
          <a:prstGeom prst="rect">
            <a:avLst/>
          </a:prstGeom>
          <a:solidFill>
            <a:schemeClr val="bg1">
              <a:alpha val="70000"/>
            </a:schemeClr>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4048" indent="-384048">
              <a:lnSpc>
                <a:spcPct val="94000"/>
              </a:lnSpc>
              <a:spcAft>
                <a:spcPts val="200"/>
              </a:spcAft>
              <a:buFont typeface="Wingdings" pitchFamily="2" charset="2"/>
              <a:buChar char="§"/>
              <a:defRPr/>
            </a:pPr>
            <a:r>
              <a:rPr lang="en-US" dirty="0">
                <a:solidFill>
                  <a:schemeClr val="tx1"/>
                </a:solidFill>
                <a:latin typeface="Calibri" panose="020F0502020204030204" pitchFamily="34" charset="0"/>
                <a:cs typeface="Calibri" panose="020F0502020204030204" pitchFamily="34" charset="0"/>
              </a:rPr>
              <a:t>Safety House/Three Houses</a:t>
            </a:r>
          </a:p>
          <a:p>
            <a:pPr marL="384048" indent="-384048" fontAlgn="auto">
              <a:lnSpc>
                <a:spcPct val="94000"/>
              </a:lnSpc>
              <a:spcAft>
                <a:spcPts val="200"/>
              </a:spcAft>
              <a:buFont typeface="Wingdings" pitchFamily="2" charset="2"/>
              <a:buChar char="§"/>
              <a:defRPr/>
            </a:pPr>
            <a:r>
              <a:rPr lang="en-US" dirty="0">
                <a:solidFill>
                  <a:schemeClr val="tx1"/>
                </a:solidFill>
                <a:latin typeface="Calibri" panose="020F0502020204030204" pitchFamily="34" charset="0"/>
                <a:cs typeface="Calibri" panose="020F0502020204030204" pitchFamily="34" charset="0"/>
              </a:rPr>
              <a:t>Harm and Danger Statements</a:t>
            </a:r>
          </a:p>
          <a:p>
            <a:pPr marL="384048" indent="-384048" fontAlgn="auto">
              <a:lnSpc>
                <a:spcPct val="94000"/>
              </a:lnSpc>
              <a:spcAft>
                <a:spcPts val="200"/>
              </a:spcAft>
              <a:buFont typeface="Wingdings" pitchFamily="2" charset="2"/>
              <a:buChar char="§"/>
              <a:defRPr/>
            </a:pPr>
            <a:r>
              <a:rPr lang="en-US" dirty="0">
                <a:solidFill>
                  <a:schemeClr val="tx1"/>
                </a:solidFill>
                <a:latin typeface="Calibri" panose="020F0502020204030204" pitchFamily="34" charset="0"/>
                <a:cs typeface="Calibri" panose="020F0502020204030204" pitchFamily="34" charset="0"/>
              </a:rPr>
              <a:t>Safety Goals</a:t>
            </a:r>
          </a:p>
          <a:p>
            <a:pPr marL="384048" indent="-384048" fontAlgn="auto">
              <a:lnSpc>
                <a:spcPct val="94000"/>
              </a:lnSpc>
              <a:spcAft>
                <a:spcPts val="200"/>
              </a:spcAft>
              <a:buFont typeface="Wingdings" pitchFamily="2" charset="2"/>
              <a:buChar char="§"/>
              <a:defRPr/>
            </a:pPr>
            <a:r>
              <a:rPr lang="en-US" dirty="0">
                <a:solidFill>
                  <a:schemeClr val="tx1"/>
                </a:solidFill>
                <a:latin typeface="Calibri" panose="020F0502020204030204" pitchFamily="34" charset="0"/>
                <a:cs typeface="Calibri" panose="020F0502020204030204" pitchFamily="34" charset="0"/>
              </a:rPr>
              <a:t>Safety Networks/Circles of support/Child &amp; Family Team</a:t>
            </a:r>
          </a:p>
          <a:p>
            <a:pPr marL="384048" indent="-384048" fontAlgn="auto">
              <a:lnSpc>
                <a:spcPct val="94000"/>
              </a:lnSpc>
              <a:spcAft>
                <a:spcPts val="200"/>
              </a:spcAft>
              <a:buFont typeface="Wingdings" pitchFamily="2" charset="2"/>
              <a:buChar char="§"/>
              <a:defRPr/>
            </a:pPr>
            <a:r>
              <a:rPr lang="en-US" dirty="0">
                <a:solidFill>
                  <a:schemeClr val="tx1"/>
                </a:solidFill>
                <a:latin typeface="Calibri" panose="020F0502020204030204" pitchFamily="34" charset="0"/>
                <a:cs typeface="Calibri" panose="020F0502020204030204" pitchFamily="34" charset="0"/>
              </a:rPr>
              <a:t>Safety Plans</a:t>
            </a:r>
          </a:p>
          <a:p>
            <a:pPr marL="384048" indent="-384048" fontAlgn="auto">
              <a:lnSpc>
                <a:spcPct val="94000"/>
              </a:lnSpc>
              <a:spcAft>
                <a:spcPts val="200"/>
              </a:spcAft>
              <a:buFont typeface="Wingdings" pitchFamily="2" charset="2"/>
              <a:buChar char="§"/>
              <a:defRPr/>
            </a:pPr>
            <a:r>
              <a:rPr lang="en-US" dirty="0">
                <a:solidFill>
                  <a:schemeClr val="tx1"/>
                </a:solidFill>
                <a:latin typeface="Calibri" panose="020F0502020204030204" pitchFamily="34" charset="0"/>
                <a:cs typeface="Calibri" panose="020F0502020204030204" pitchFamily="34" charset="0"/>
              </a:rPr>
              <a:t>Behaviorally-based case plans</a:t>
            </a:r>
          </a:p>
          <a:p>
            <a:pPr marL="384048" indent="-384048" fontAlgn="auto">
              <a:lnSpc>
                <a:spcPct val="94000"/>
              </a:lnSpc>
              <a:spcAft>
                <a:spcPts val="200"/>
              </a:spcAft>
              <a:buFont typeface="Wingdings" pitchFamily="2" charset="2"/>
              <a:buChar char="§"/>
              <a:defRPr/>
            </a:pPr>
            <a:r>
              <a:rPr lang="en-US" dirty="0">
                <a:solidFill>
                  <a:schemeClr val="tx1"/>
                </a:solidFill>
                <a:latin typeface="Calibri" panose="020F0502020204030204" pitchFamily="34" charset="0"/>
                <a:cs typeface="Calibri" panose="020F0502020204030204" pitchFamily="34" charset="0"/>
              </a:rPr>
              <a:t>RED Teams</a:t>
            </a:r>
            <a:endParaRPr lang="en-US" dirty="0">
              <a:solidFill>
                <a:schemeClr val="tx1"/>
              </a:solidFill>
            </a:endParaRPr>
          </a:p>
          <a:p>
            <a:pPr marL="0" indent="0" fontAlgn="auto">
              <a:spcAft>
                <a:spcPts val="0"/>
              </a:spcAft>
              <a:buFont typeface="Arial" panose="020B0604020202020204" pitchFamily="34" charset="0"/>
              <a:buNone/>
              <a:defRPr/>
            </a:pPr>
            <a:endParaRPr lang="en-US" sz="3600" dirty="0">
              <a:solidFill>
                <a:srgbClr val="E7E6E6">
                  <a:lumMod val="50000"/>
                </a:srgbClr>
              </a:solidFill>
              <a:latin typeface="Calibri" panose="020F0502020204030204"/>
            </a:endParaRPr>
          </a:p>
        </p:txBody>
      </p:sp>
    </p:spTree>
    <p:extLst>
      <p:ext uri="{BB962C8B-B14F-4D97-AF65-F5344CB8AC3E}">
        <p14:creationId xmlns:p14="http://schemas.microsoft.com/office/powerpoint/2010/main" val="21411763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0162"/>
            <a:ext cx="10515600" cy="1325563"/>
          </a:xfrm>
        </p:spPr>
        <p:txBody>
          <a:bodyPr/>
          <a:lstStyle/>
          <a:p>
            <a:r>
              <a:rPr lang="en-US" dirty="0"/>
              <a:t>Talking to Caregivers</a:t>
            </a:r>
          </a:p>
        </p:txBody>
      </p:sp>
      <p:sp>
        <p:nvSpPr>
          <p:cNvPr id="3" name="Content Placeholder 2"/>
          <p:cNvSpPr txBox="1">
            <a:spLocks/>
          </p:cNvSpPr>
          <p:nvPr/>
        </p:nvSpPr>
        <p:spPr>
          <a:xfrm>
            <a:off x="325120" y="1295401"/>
            <a:ext cx="11663680" cy="4830763"/>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b="1" dirty="0">
                <a:solidFill>
                  <a:srgbClr val="404040"/>
                </a:solidFill>
                <a:latin typeface="Calibri" panose="020F0502020204030204" pitchFamily="34" charset="0"/>
                <a:cs typeface="Calibri" panose="020F0502020204030204" pitchFamily="34" charset="0"/>
              </a:rPr>
              <a:t>How to share it with parent?</a:t>
            </a:r>
          </a:p>
          <a:p>
            <a:pPr lvl="1"/>
            <a:r>
              <a:rPr lang="en-US" altLang="en-US" sz="2400" dirty="0">
                <a:solidFill>
                  <a:srgbClr val="404040"/>
                </a:solidFill>
                <a:latin typeface="Calibri" panose="020F0502020204030204" pitchFamily="34" charset="0"/>
                <a:cs typeface="Calibri" panose="020F0502020204030204" pitchFamily="34" charset="0"/>
              </a:rPr>
              <a:t>Show whole drawings?</a:t>
            </a:r>
          </a:p>
          <a:p>
            <a:pPr lvl="1"/>
            <a:r>
              <a:rPr lang="en-US" altLang="en-US" sz="2400" dirty="0">
                <a:solidFill>
                  <a:srgbClr val="404040"/>
                </a:solidFill>
                <a:latin typeface="Calibri" panose="020F0502020204030204" pitchFamily="34" charset="0"/>
                <a:cs typeface="Calibri" panose="020F0502020204030204" pitchFamily="34" charset="0"/>
              </a:rPr>
              <a:t>Summarize?</a:t>
            </a:r>
          </a:p>
          <a:p>
            <a:pPr lvl="1"/>
            <a:r>
              <a:rPr lang="en-US" altLang="en-US" sz="2400" dirty="0">
                <a:solidFill>
                  <a:srgbClr val="404040"/>
                </a:solidFill>
                <a:latin typeface="Calibri" panose="020F0502020204030204" pitchFamily="34" charset="0"/>
                <a:cs typeface="Calibri" panose="020F0502020204030204" pitchFamily="34" charset="0"/>
              </a:rPr>
              <a:t>Hold some information that could be incendiary until child safety is secure?</a:t>
            </a:r>
          </a:p>
          <a:p>
            <a:pPr>
              <a:lnSpc>
                <a:spcPct val="90000"/>
              </a:lnSpc>
            </a:pPr>
            <a:r>
              <a:rPr lang="en-US" altLang="en-US" sz="2400" b="1" dirty="0">
                <a:solidFill>
                  <a:srgbClr val="404040"/>
                </a:solidFill>
                <a:latin typeface="Calibri" panose="020F0502020204030204" pitchFamily="34" charset="0"/>
                <a:cs typeface="Calibri" panose="020F0502020204030204" pitchFamily="34" charset="0"/>
              </a:rPr>
              <a:t>If sharing …</a:t>
            </a:r>
          </a:p>
          <a:p>
            <a:pPr lvl="1">
              <a:lnSpc>
                <a:spcPct val="90000"/>
              </a:lnSpc>
              <a:buFont typeface="Arial"/>
              <a:buChar char="•"/>
            </a:pPr>
            <a:r>
              <a:rPr lang="en-US" altLang="en-US" sz="2400" dirty="0">
                <a:solidFill>
                  <a:srgbClr val="404040"/>
                </a:solidFill>
                <a:latin typeface="Calibri" panose="020F0502020204030204" pitchFamily="34" charset="0"/>
                <a:cs typeface="Calibri" panose="020F0502020204030204" pitchFamily="34" charset="0"/>
              </a:rPr>
              <a:t>Start with house of good things</a:t>
            </a:r>
          </a:p>
          <a:p>
            <a:pPr lvl="1">
              <a:lnSpc>
                <a:spcPct val="90000"/>
              </a:lnSpc>
              <a:buFont typeface="Arial"/>
              <a:buChar char="•"/>
            </a:pPr>
            <a:r>
              <a:rPr lang="en-US" altLang="en-US" sz="2400" dirty="0">
                <a:solidFill>
                  <a:srgbClr val="404040"/>
                </a:solidFill>
                <a:latin typeface="Calibri" panose="020F0502020204030204" pitchFamily="34" charset="0"/>
                <a:cs typeface="Calibri" panose="020F0502020204030204" pitchFamily="34" charset="0"/>
              </a:rPr>
              <a:t>Worries presented as things child is worried about (vs. </a:t>
            </a:r>
            <a:r>
              <a:rPr lang="ja-JP" altLang="en-US" sz="2400" dirty="0">
                <a:solidFill>
                  <a:srgbClr val="404040"/>
                </a:solidFill>
                <a:latin typeface="Calibri" panose="020F0502020204030204" pitchFamily="34" charset="0"/>
                <a:cs typeface="Calibri" panose="020F0502020204030204" pitchFamily="34" charset="0"/>
              </a:rPr>
              <a:t>“</a:t>
            </a:r>
            <a:r>
              <a:rPr lang="en-US" altLang="ja-JP" sz="2400" dirty="0">
                <a:solidFill>
                  <a:srgbClr val="404040"/>
                </a:solidFill>
                <a:latin typeface="Calibri" panose="020F0502020204030204" pitchFamily="34" charset="0"/>
                <a:cs typeface="Calibri" panose="020F0502020204030204" pitchFamily="34" charset="0"/>
              </a:rPr>
              <a:t>truth”)</a:t>
            </a:r>
          </a:p>
          <a:p>
            <a:pPr>
              <a:lnSpc>
                <a:spcPct val="90000"/>
              </a:lnSpc>
            </a:pPr>
            <a:r>
              <a:rPr lang="en-US" altLang="en-US" sz="2400" b="1" dirty="0">
                <a:solidFill>
                  <a:srgbClr val="404040"/>
                </a:solidFill>
                <a:latin typeface="Calibri" panose="020F0502020204030204" pitchFamily="34" charset="0"/>
                <a:cs typeface="Calibri" panose="020F0502020204030204" pitchFamily="34" charset="0"/>
              </a:rPr>
              <a:t>Become partners in thinking through the implications</a:t>
            </a:r>
          </a:p>
          <a:p>
            <a:pPr lvl="1">
              <a:lnSpc>
                <a:spcPct val="90000"/>
              </a:lnSpc>
            </a:pPr>
            <a:r>
              <a:rPr lang="en-US" altLang="ja-JP" sz="2400" dirty="0">
                <a:solidFill>
                  <a:srgbClr val="404040"/>
                </a:solidFill>
                <a:latin typeface="Calibri" panose="020F0502020204030204" pitchFamily="34" charset="0"/>
                <a:ea typeface="MS PGothic" panose="020B0600070205080204" pitchFamily="34" charset="-128"/>
                <a:cs typeface="Calibri" panose="020F0502020204030204" pitchFamily="34" charset="0"/>
              </a:rPr>
              <a:t>“CPS must act ‘as if’ until proven otherwise.”</a:t>
            </a:r>
          </a:p>
          <a:p>
            <a:pPr lvl="1">
              <a:lnSpc>
                <a:spcPct val="90000"/>
              </a:lnSpc>
            </a:pPr>
            <a:r>
              <a:rPr lang="en-US" altLang="ja-JP" sz="2400" dirty="0">
                <a:solidFill>
                  <a:srgbClr val="404040"/>
                </a:solidFill>
                <a:latin typeface="Calibri" panose="020F0502020204030204" pitchFamily="34" charset="0"/>
                <a:ea typeface="MS PGothic" panose="020B0600070205080204" pitchFamily="34" charset="-128"/>
                <a:cs typeface="Calibri" panose="020F0502020204030204" pitchFamily="34" charset="0"/>
              </a:rPr>
              <a:t>“How do you think I should react if I see this as true?”</a:t>
            </a:r>
          </a:p>
          <a:p>
            <a:pPr lvl="1">
              <a:lnSpc>
                <a:spcPct val="90000"/>
              </a:lnSpc>
            </a:pPr>
            <a:r>
              <a:rPr lang="en-US" altLang="ja-JP" sz="2400" dirty="0">
                <a:solidFill>
                  <a:srgbClr val="404040"/>
                </a:solidFill>
                <a:latin typeface="Calibri" panose="020F0502020204030204" pitchFamily="34" charset="0"/>
                <a:ea typeface="MS PGothic" panose="020B0600070205080204" pitchFamily="34" charset="-128"/>
                <a:cs typeface="Calibri" panose="020F0502020204030204" pitchFamily="34" charset="0"/>
              </a:rPr>
              <a:t>“What do you imagine I will need to see happen next?”</a:t>
            </a:r>
          </a:p>
          <a:p>
            <a:pPr marL="0" indent="0" algn="ctr">
              <a:lnSpc>
                <a:spcPct val="90000"/>
              </a:lnSpc>
              <a:buNone/>
            </a:pPr>
            <a:endParaRPr lang="en-US" altLang="en-US" sz="1050" dirty="0">
              <a:latin typeface="Calibri" panose="020F0502020204030204" pitchFamily="34" charset="0"/>
              <a:cs typeface="Calibri" panose="020F0502020204030204" pitchFamily="34" charset="0"/>
            </a:endParaRPr>
          </a:p>
          <a:p>
            <a:pPr marL="0" indent="0" algn="ctr">
              <a:lnSpc>
                <a:spcPct val="90000"/>
              </a:lnSpc>
              <a:buNone/>
            </a:pPr>
            <a:r>
              <a:rPr lang="en-US" altLang="en-US" sz="2400" b="1" i="1" dirty="0">
                <a:solidFill>
                  <a:srgbClr val="660066"/>
                </a:solidFill>
                <a:latin typeface="Calibri" panose="020F0502020204030204" pitchFamily="34" charset="0"/>
                <a:cs typeface="Calibri" panose="020F0502020204030204" pitchFamily="34" charset="0"/>
              </a:rPr>
              <a:t>Parent reaction IS information</a:t>
            </a:r>
          </a:p>
        </p:txBody>
      </p:sp>
      <p:pic>
        <p:nvPicPr>
          <p:cNvPr id="4098" name="Picture 2" descr="Image result for communicatio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571481" y="321628"/>
            <a:ext cx="2833273" cy="194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831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Title 3"/>
          <p:cNvSpPr>
            <a:spLocks noGrp="1"/>
          </p:cNvSpPr>
          <p:nvPr>
            <p:ph type="title"/>
          </p:nvPr>
        </p:nvSpPr>
        <p:spPr>
          <a:xfrm>
            <a:off x="208206" y="156427"/>
            <a:ext cx="4521200" cy="1180247"/>
          </a:xfrm>
        </p:spPr>
        <p:txBody>
          <a:bodyPr/>
          <a:lstStyle/>
          <a:p>
            <a:r>
              <a:rPr lang="en-US" sz="3200" dirty="0"/>
              <a:t>The Safety House: </a:t>
            </a:r>
            <a:br>
              <a:rPr lang="en-US" sz="3200" dirty="0"/>
            </a:br>
            <a:r>
              <a:rPr lang="en-US" sz="2800" i="1" dirty="0"/>
              <a:t>Safety Planning with Children</a:t>
            </a:r>
            <a:endParaRPr lang="en-US" altLang="en-US" sz="2800" i="1" dirty="0">
              <a:solidFill>
                <a:schemeClr val="tx1"/>
              </a:solidFill>
              <a:cs typeface="Calibri" panose="020F0502020204030204" pitchFamily="34" charset="0"/>
            </a:endParaRPr>
          </a:p>
        </p:txBody>
      </p:sp>
      <p:sp>
        <p:nvSpPr>
          <p:cNvPr id="9" name="Isosceles Triangle 8"/>
          <p:cNvSpPr>
            <a:spLocks noChangeArrowheads="1"/>
          </p:cNvSpPr>
          <p:nvPr/>
        </p:nvSpPr>
        <p:spPr bwMode="auto">
          <a:xfrm>
            <a:off x="3001719" y="420687"/>
            <a:ext cx="6721475" cy="1574800"/>
          </a:xfrm>
          <a:prstGeom prst="triangle">
            <a:avLst>
              <a:gd name="adj" fmla="val 50000"/>
            </a:avLst>
          </a:prstGeom>
          <a:solidFill>
            <a:srgbClr val="D387DB"/>
          </a:solidFill>
          <a:ln w="57150">
            <a:solidFill>
              <a:srgbClr val="4E1765"/>
            </a:solidFill>
            <a:round/>
            <a:headEnd/>
            <a:tailEnd/>
          </a:ln>
          <a:effectLst>
            <a:outerShdw blurRad="190500" dist="228601" dir="2700000" sy="89999" rotWithShape="0">
              <a:srgbClr val="808080">
                <a:alpha val="25499"/>
              </a:srgbClr>
            </a:outerShdw>
          </a:effectLst>
        </p:spPr>
        <p:txBody>
          <a:bodyPr anchor="ctr"/>
          <a:lstStyle/>
          <a:p>
            <a:pPr algn="ctr">
              <a:defRPr/>
            </a:pPr>
            <a:endParaRPr lang="en-US" dirty="0">
              <a:solidFill>
                <a:schemeClr val="lt1"/>
              </a:solidFill>
              <a:latin typeface="Calibri" panose="020F0502020204030204" pitchFamily="34" charset="0"/>
            </a:endParaRPr>
          </a:p>
        </p:txBody>
      </p:sp>
      <p:sp>
        <p:nvSpPr>
          <p:cNvPr id="10" name="Oval 9"/>
          <p:cNvSpPr>
            <a:spLocks noChangeArrowheads="1"/>
          </p:cNvSpPr>
          <p:nvPr/>
        </p:nvSpPr>
        <p:spPr bwMode="auto">
          <a:xfrm>
            <a:off x="2393951" y="2425701"/>
            <a:ext cx="7807325" cy="3095625"/>
          </a:xfrm>
          <a:prstGeom prst="ellipse">
            <a:avLst/>
          </a:prstGeom>
          <a:noFill/>
          <a:ln w="57150">
            <a:solidFill>
              <a:srgbClr val="0000FF"/>
            </a:solidFill>
            <a:round/>
            <a:headEnd/>
            <a:tailEnd/>
          </a:ln>
          <a:effectLst>
            <a:outerShdw blurRad="190500" dist="228601" dir="2700000" sy="89999" rotWithShape="0">
              <a:srgbClr val="808080">
                <a:alpha val="254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chemeClr val="lt1"/>
              </a:solidFill>
              <a:latin typeface="Calibri" panose="020F0502020204030204" pitchFamily="34" charset="0"/>
            </a:endParaRPr>
          </a:p>
        </p:txBody>
      </p:sp>
      <p:cxnSp>
        <p:nvCxnSpPr>
          <p:cNvPr id="12" name="Straight Connector 11"/>
          <p:cNvCxnSpPr>
            <a:cxnSpLocks noChangeShapeType="1"/>
          </p:cNvCxnSpPr>
          <p:nvPr/>
        </p:nvCxnSpPr>
        <p:spPr bwMode="auto">
          <a:xfrm rot="10800000" flipH="1" flipV="1">
            <a:off x="2393951" y="3873501"/>
            <a:ext cx="7807325" cy="22225"/>
          </a:xfrm>
          <a:prstGeom prst="line">
            <a:avLst/>
          </a:prstGeom>
          <a:noFill/>
          <a:ln w="57150">
            <a:solidFill>
              <a:srgbClr val="FFFF00"/>
            </a:solidFill>
            <a:round/>
            <a:headEnd/>
            <a:tailEnd/>
          </a:ln>
          <a:effectLst>
            <a:outerShdw blurRad="130000" dist="101600" dir="2700000" algn="tl" rotWithShape="0">
              <a:srgbClr val="808080">
                <a:alpha val="34998"/>
              </a:srgbClr>
            </a:outerShdw>
          </a:effectLst>
          <a:extLst>
            <a:ext uri="{909E8E84-426E-40dd-AFC4-6F175D3DCCD1}">
              <a14:hiddenFill xmlns:a14="http://schemas.microsoft.com/office/drawing/2010/main" xmlns="">
                <a:noFill/>
              </a14:hiddenFill>
            </a:ext>
          </a:extLst>
        </p:spPr>
      </p:cxnSp>
      <p:sp>
        <p:nvSpPr>
          <p:cNvPr id="14" name="Rectangle 10"/>
          <p:cNvSpPr>
            <a:spLocks/>
          </p:cNvSpPr>
          <p:nvPr/>
        </p:nvSpPr>
        <p:spPr bwMode="auto">
          <a:xfrm>
            <a:off x="3885956" y="2047081"/>
            <a:ext cx="4953000" cy="2509837"/>
          </a:xfrm>
          <a:prstGeom prst="rect">
            <a:avLst/>
          </a:prstGeom>
          <a:solidFill>
            <a:schemeClr val="bg1">
              <a:lumMod val="60000"/>
              <a:lumOff val="40000"/>
            </a:schemeClr>
          </a:solidFill>
          <a:ln w="57150" cap="flat" cmpd="sng" algn="ctr">
            <a:solidFill>
              <a:schemeClr val="accent2">
                <a:lumMod val="90000"/>
                <a:lumOff val="10000"/>
              </a:schemeClr>
            </a:solidFill>
            <a:prstDash val="solid"/>
            <a:miter lim="800000"/>
            <a:headEnd type="none" w="med" len="med"/>
            <a:tailEnd type="none" w="med" len="med"/>
          </a:ln>
        </p:spPr>
        <p:txBody>
          <a:bodyPr/>
          <a:lstStyle/>
          <a:p>
            <a:pPr>
              <a:defRPr/>
            </a:pPr>
            <a:endParaRPr lang="en-US" dirty="0">
              <a:latin typeface="Calibri" panose="020F0502020204030204" pitchFamily="34" charset="0"/>
              <a:ea typeface="ＭＳ Ｐゴシック" charset="-128"/>
            </a:endParaRPr>
          </a:p>
        </p:txBody>
      </p:sp>
      <p:sp>
        <p:nvSpPr>
          <p:cNvPr id="16" name="Oval 15"/>
          <p:cNvSpPr>
            <a:spLocks noChangeArrowheads="1"/>
          </p:cNvSpPr>
          <p:nvPr/>
        </p:nvSpPr>
        <p:spPr bwMode="auto">
          <a:xfrm>
            <a:off x="1600201" y="4426684"/>
            <a:ext cx="2111375" cy="1435100"/>
          </a:xfrm>
          <a:prstGeom prst="ellipse">
            <a:avLst/>
          </a:prstGeom>
          <a:noFill/>
          <a:ln w="76200">
            <a:solidFill>
              <a:srgbClr val="FF0000"/>
            </a:solidFill>
            <a:round/>
            <a:headEnd/>
            <a:tailEnd/>
          </a:ln>
          <a:effectLst>
            <a:outerShdw blurRad="190500" dist="228601" dir="2700000" sy="89999" rotWithShape="0">
              <a:srgbClr val="808080">
                <a:alpha val="254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chemeClr val="lt1"/>
              </a:solidFill>
              <a:latin typeface="Calibri" panose="020F0502020204030204" pitchFamily="34" charset="0"/>
            </a:endParaRPr>
          </a:p>
        </p:txBody>
      </p:sp>
      <p:cxnSp>
        <p:nvCxnSpPr>
          <p:cNvPr id="17" name="Curved Connector 16"/>
          <p:cNvCxnSpPr>
            <a:cxnSpLocks noChangeShapeType="1"/>
          </p:cNvCxnSpPr>
          <p:nvPr/>
        </p:nvCxnSpPr>
        <p:spPr bwMode="auto">
          <a:xfrm rot="16200000" flipH="1">
            <a:off x="5515769" y="4883944"/>
            <a:ext cx="2220912" cy="1384300"/>
          </a:xfrm>
          <a:prstGeom prst="curvedConnector3">
            <a:avLst>
              <a:gd name="adj1" fmla="val 57713"/>
            </a:avLst>
          </a:prstGeom>
          <a:noFill/>
          <a:ln w="57150">
            <a:solidFill>
              <a:srgbClr val="008000"/>
            </a:solidFill>
            <a:round/>
            <a:headEnd/>
            <a:tailEnd/>
          </a:ln>
          <a:effectLst>
            <a:outerShdw blurRad="130000" dist="101600" dir="2700000" algn="tl" rotWithShape="0">
              <a:srgbClr val="808080">
                <a:alpha val="34998"/>
              </a:srgbClr>
            </a:outerShdw>
          </a:effectLst>
          <a:extLst>
            <a:ext uri="{909E8E84-426E-40dd-AFC4-6F175D3DCCD1}">
              <a14:hiddenFill xmlns:a14="http://schemas.microsoft.com/office/drawing/2010/main" xmlns="">
                <a:noFill/>
              </a14:hiddenFill>
            </a:ext>
          </a:extLst>
        </p:spPr>
      </p:cxnSp>
      <p:cxnSp>
        <p:nvCxnSpPr>
          <p:cNvPr id="18" name="Curved Connector 17"/>
          <p:cNvCxnSpPr>
            <a:cxnSpLocks noChangeShapeType="1"/>
          </p:cNvCxnSpPr>
          <p:nvPr/>
        </p:nvCxnSpPr>
        <p:spPr bwMode="auto">
          <a:xfrm rot="16200000" flipH="1">
            <a:off x="6345238" y="4700588"/>
            <a:ext cx="2225675" cy="1746250"/>
          </a:xfrm>
          <a:prstGeom prst="curvedConnector3">
            <a:avLst>
              <a:gd name="adj1" fmla="val 50000"/>
            </a:avLst>
          </a:prstGeom>
          <a:noFill/>
          <a:ln w="57150">
            <a:solidFill>
              <a:srgbClr val="008000"/>
            </a:solidFill>
            <a:round/>
            <a:headEnd/>
            <a:tailEnd/>
          </a:ln>
          <a:effectLst>
            <a:outerShdw blurRad="130000" dist="101600" dir="2700000" algn="tl" rotWithShape="0">
              <a:srgbClr val="808080">
                <a:alpha val="34998"/>
              </a:srgbClr>
            </a:outerShdw>
          </a:effectLst>
          <a:extLst>
            <a:ext uri="{909E8E84-426E-40dd-AFC4-6F175D3DCCD1}">
              <a14:hiddenFill xmlns:a14="http://schemas.microsoft.com/office/drawing/2010/main" xmlns="">
                <a:noFill/>
              </a14:hiddenFill>
            </a:ext>
          </a:extLst>
        </p:spPr>
      </p:cxnSp>
      <p:sp>
        <p:nvSpPr>
          <p:cNvPr id="83978" name="TextBox 19"/>
          <p:cNvSpPr txBox="1">
            <a:spLocks noChangeArrowheads="1"/>
          </p:cNvSpPr>
          <p:nvPr/>
        </p:nvSpPr>
        <p:spPr bwMode="auto">
          <a:xfrm>
            <a:off x="4419600" y="2146300"/>
            <a:ext cx="38100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800" dirty="0">
                <a:latin typeface="Calibri" panose="020F0502020204030204" pitchFamily="34" charset="0"/>
              </a:rPr>
              <a:t>A method for including the </a:t>
            </a:r>
            <a:br>
              <a:rPr lang="en-US" altLang="en-US" sz="2800" dirty="0">
                <a:latin typeface="Calibri" panose="020F0502020204030204" pitchFamily="34" charset="0"/>
              </a:rPr>
            </a:br>
            <a:r>
              <a:rPr lang="en-US" altLang="en-US" sz="2800" dirty="0">
                <a:latin typeface="Calibri" panose="020F0502020204030204" pitchFamily="34" charset="0"/>
              </a:rPr>
              <a:t>child’</a:t>
            </a:r>
            <a:r>
              <a:rPr lang="en-US" altLang="ja-JP" sz="2800" dirty="0">
                <a:latin typeface="Calibri" panose="020F0502020204030204" pitchFamily="34" charset="0"/>
              </a:rPr>
              <a:t>s voice in safety planning</a:t>
            </a:r>
            <a:endParaRPr lang="en-US" altLang="en-US" sz="2800" dirty="0">
              <a:latin typeface="Calibri" panose="020F0502020204030204" pitchFamily="34" charset="0"/>
            </a:endParaRPr>
          </a:p>
        </p:txBody>
      </p:sp>
    </p:spTree>
    <p:extLst>
      <p:ext uri="{BB962C8B-B14F-4D97-AF65-F5344CB8AC3E}">
        <p14:creationId xmlns:p14="http://schemas.microsoft.com/office/powerpoint/2010/main" val="16658824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Isosceles Triangle 8"/>
          <p:cNvSpPr>
            <a:spLocks noChangeArrowheads="1"/>
          </p:cNvSpPr>
          <p:nvPr/>
        </p:nvSpPr>
        <p:spPr bwMode="auto">
          <a:xfrm>
            <a:off x="2965451" y="363172"/>
            <a:ext cx="6721475" cy="1574800"/>
          </a:xfrm>
          <a:prstGeom prst="triangle">
            <a:avLst>
              <a:gd name="adj" fmla="val 50000"/>
            </a:avLst>
          </a:prstGeom>
          <a:solidFill>
            <a:srgbClr val="D387DB"/>
          </a:solidFill>
          <a:ln w="57150">
            <a:solidFill>
              <a:srgbClr val="4E1765"/>
            </a:solidFill>
            <a:round/>
            <a:headEnd/>
            <a:tailEnd/>
          </a:ln>
          <a:effectLst>
            <a:outerShdw blurRad="190500" dist="228601" dir="2700000" sy="89999" rotWithShape="0">
              <a:srgbClr val="808080">
                <a:alpha val="25499"/>
              </a:srgbClr>
            </a:outerShdw>
          </a:effectLst>
        </p:spPr>
        <p:txBody>
          <a:bodyPr anchor="ct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a:defRPr sz="2400">
                <a:solidFill>
                  <a:schemeClr val="tx1"/>
                </a:solidFill>
                <a:latin typeface="Times" panose="02020603050405020304" pitchFamily="18" charset="0"/>
                <a:ea typeface="MS PGothic" panose="020B0600070205080204" pitchFamily="34" charset="-128"/>
              </a:defRPr>
            </a:lvl3pPr>
            <a:lvl4pPr>
              <a:defRPr sz="2400">
                <a:solidFill>
                  <a:schemeClr val="tx1"/>
                </a:solidFill>
                <a:latin typeface="Times" panose="02020603050405020304" pitchFamily="18" charset="0"/>
                <a:ea typeface="MS PGothic" panose="020B0600070205080204" pitchFamily="34" charset="-128"/>
              </a:defRPr>
            </a:lvl4pPr>
            <a:lvl5pPr>
              <a:defRPr sz="2400">
                <a:solidFill>
                  <a:schemeClr val="tx1"/>
                </a:solidFill>
                <a:latin typeface="Times" panose="02020603050405020304" pitchFamily="18"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defRPr/>
            </a:pPr>
            <a:r>
              <a:rPr lang="en-US" altLang="en-US" dirty="0">
                <a:latin typeface="Calibri" panose="020F0502020204030204" pitchFamily="34" charset="0"/>
                <a:cs typeface="Calibri" panose="020F0502020204030204" pitchFamily="34" charset="0"/>
              </a:rPr>
              <a:t>Rules of the</a:t>
            </a:r>
          </a:p>
          <a:p>
            <a:pPr algn="ctr">
              <a:defRPr/>
            </a:pPr>
            <a:r>
              <a:rPr lang="en-US" altLang="en-US" dirty="0">
                <a:latin typeface="Calibri" panose="020F0502020204030204" pitchFamily="34" charset="0"/>
                <a:cs typeface="Calibri" panose="020F0502020204030204" pitchFamily="34" charset="0"/>
              </a:rPr>
              <a:t> Safety House</a:t>
            </a:r>
          </a:p>
          <a:p>
            <a:pPr algn="ctr">
              <a:defRPr/>
            </a:pPr>
            <a:endParaRPr lang="en-US" altLang="en-US" dirty="0">
              <a:solidFill>
                <a:srgbClr val="000000"/>
              </a:solidFill>
              <a:latin typeface="Calibri" panose="020F0502020204030204" pitchFamily="34" charset="0"/>
              <a:cs typeface="Calibri" panose="020F0502020204030204" pitchFamily="34" charset="0"/>
            </a:endParaRPr>
          </a:p>
        </p:txBody>
      </p:sp>
      <p:sp>
        <p:nvSpPr>
          <p:cNvPr id="10" name="Oval 9"/>
          <p:cNvSpPr>
            <a:spLocks noChangeArrowheads="1"/>
          </p:cNvSpPr>
          <p:nvPr/>
        </p:nvSpPr>
        <p:spPr bwMode="auto">
          <a:xfrm>
            <a:off x="2393951" y="2425701"/>
            <a:ext cx="7807325" cy="3095625"/>
          </a:xfrm>
          <a:prstGeom prst="ellipse">
            <a:avLst/>
          </a:prstGeom>
          <a:noFill/>
          <a:ln w="57150">
            <a:solidFill>
              <a:srgbClr val="0000FF"/>
            </a:solidFill>
            <a:round/>
            <a:headEnd/>
            <a:tailEnd/>
          </a:ln>
          <a:effectLst>
            <a:outerShdw blurRad="190500" dist="228601" dir="2700000" sy="89999" rotWithShape="0">
              <a:srgbClr val="808080">
                <a:alpha val="254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chemeClr val="lt1"/>
              </a:solidFill>
              <a:latin typeface="Calibri" panose="020F0502020204030204" pitchFamily="34" charset="0"/>
              <a:cs typeface="Calibri" panose="020F0502020204030204" pitchFamily="34" charset="0"/>
            </a:endParaRPr>
          </a:p>
        </p:txBody>
      </p:sp>
      <p:cxnSp>
        <p:nvCxnSpPr>
          <p:cNvPr id="12" name="Straight Connector 11"/>
          <p:cNvCxnSpPr>
            <a:cxnSpLocks noChangeShapeType="1"/>
          </p:cNvCxnSpPr>
          <p:nvPr/>
        </p:nvCxnSpPr>
        <p:spPr bwMode="auto">
          <a:xfrm rot="10800000" flipH="1" flipV="1">
            <a:off x="2393951" y="3873501"/>
            <a:ext cx="7807325" cy="22225"/>
          </a:xfrm>
          <a:prstGeom prst="line">
            <a:avLst/>
          </a:prstGeom>
          <a:noFill/>
          <a:ln w="57150">
            <a:solidFill>
              <a:srgbClr val="FFFF00"/>
            </a:solidFill>
            <a:round/>
            <a:headEnd/>
            <a:tailEnd/>
          </a:ln>
          <a:effectLst>
            <a:outerShdw blurRad="130000" dist="101600" dir="2700000" algn="tl" rotWithShape="0">
              <a:srgbClr val="808080">
                <a:alpha val="34998"/>
              </a:srgbClr>
            </a:outerShdw>
          </a:effectLst>
          <a:extLst>
            <a:ext uri="{909E8E84-426E-40dd-AFC4-6F175D3DCCD1}">
              <a14:hiddenFill xmlns:a14="http://schemas.microsoft.com/office/drawing/2010/main" xmlns="">
                <a:noFill/>
              </a14:hiddenFill>
            </a:ext>
          </a:extLst>
        </p:spPr>
      </p:cxnSp>
      <p:sp>
        <p:nvSpPr>
          <p:cNvPr id="14" name="Rectangle 10"/>
          <p:cNvSpPr>
            <a:spLocks/>
          </p:cNvSpPr>
          <p:nvPr/>
        </p:nvSpPr>
        <p:spPr bwMode="auto">
          <a:xfrm>
            <a:off x="3878263" y="1951039"/>
            <a:ext cx="4953000" cy="2509837"/>
          </a:xfrm>
          <a:prstGeom prst="rect">
            <a:avLst/>
          </a:prstGeom>
          <a:solidFill>
            <a:schemeClr val="bg1">
              <a:lumMod val="60000"/>
              <a:lumOff val="40000"/>
            </a:schemeClr>
          </a:solidFill>
          <a:ln w="57150" cap="flat" cmpd="sng" algn="ctr">
            <a:solidFill>
              <a:schemeClr val="accent2">
                <a:lumMod val="90000"/>
                <a:lumOff val="10000"/>
              </a:schemeClr>
            </a:solidFill>
            <a:prstDash val="solid"/>
            <a:miter lim="800000"/>
            <a:headEnd type="none" w="med" len="med"/>
            <a:tailEnd type="none" w="med" len="med"/>
          </a:ln>
        </p:spPr>
        <p:txBody>
          <a:bodyPr/>
          <a:lstStyle/>
          <a:p>
            <a:pPr>
              <a:defRPr/>
            </a:pPr>
            <a:endParaRPr lang="en-US" dirty="0">
              <a:latin typeface="Calibri" panose="020F0502020204030204" pitchFamily="34" charset="0"/>
              <a:ea typeface="ＭＳ Ｐゴシック" charset="-128"/>
              <a:cs typeface="Calibri" panose="020F0502020204030204" pitchFamily="34" charset="0"/>
            </a:endParaRPr>
          </a:p>
        </p:txBody>
      </p:sp>
      <p:sp>
        <p:nvSpPr>
          <p:cNvPr id="16" name="Oval 15"/>
          <p:cNvSpPr>
            <a:spLocks noChangeArrowheads="1"/>
          </p:cNvSpPr>
          <p:nvPr/>
        </p:nvSpPr>
        <p:spPr bwMode="auto">
          <a:xfrm>
            <a:off x="1326052" y="4226560"/>
            <a:ext cx="2311228" cy="1669415"/>
          </a:xfrm>
          <a:prstGeom prst="ellipse">
            <a:avLst/>
          </a:prstGeom>
          <a:noFill/>
          <a:ln w="76200">
            <a:solidFill>
              <a:srgbClr val="FF0000"/>
            </a:solidFill>
            <a:round/>
            <a:headEnd/>
            <a:tailEnd/>
          </a:ln>
          <a:effectLst>
            <a:outerShdw blurRad="190500" dist="228601" dir="2700000" sy="89999" rotWithShape="0">
              <a:srgbClr val="808080">
                <a:alpha val="254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chemeClr val="lt1"/>
              </a:solidFill>
              <a:latin typeface="Calibri" panose="020F0502020204030204" pitchFamily="34" charset="0"/>
              <a:cs typeface="Calibri" panose="020F0502020204030204" pitchFamily="34" charset="0"/>
            </a:endParaRPr>
          </a:p>
        </p:txBody>
      </p:sp>
      <p:cxnSp>
        <p:nvCxnSpPr>
          <p:cNvPr id="17" name="Curved Connector 16"/>
          <p:cNvCxnSpPr>
            <a:cxnSpLocks noChangeShapeType="1"/>
          </p:cNvCxnSpPr>
          <p:nvPr/>
        </p:nvCxnSpPr>
        <p:spPr bwMode="auto">
          <a:xfrm rot="16200000" flipH="1">
            <a:off x="5515769" y="4883944"/>
            <a:ext cx="2220912" cy="1384300"/>
          </a:xfrm>
          <a:prstGeom prst="curvedConnector3">
            <a:avLst>
              <a:gd name="adj1" fmla="val 57713"/>
            </a:avLst>
          </a:prstGeom>
          <a:noFill/>
          <a:ln w="57150">
            <a:solidFill>
              <a:srgbClr val="008000"/>
            </a:solidFill>
            <a:round/>
            <a:headEnd/>
            <a:tailEnd/>
          </a:ln>
          <a:effectLst>
            <a:outerShdw blurRad="130000" dist="101600" dir="2700000" algn="tl" rotWithShape="0">
              <a:srgbClr val="808080">
                <a:alpha val="34998"/>
              </a:srgbClr>
            </a:outerShdw>
          </a:effectLst>
          <a:extLst>
            <a:ext uri="{909E8E84-426E-40dd-AFC4-6F175D3DCCD1}">
              <a14:hiddenFill xmlns:a14="http://schemas.microsoft.com/office/drawing/2010/main" xmlns="">
                <a:noFill/>
              </a14:hiddenFill>
            </a:ext>
          </a:extLst>
        </p:spPr>
      </p:cxnSp>
      <p:cxnSp>
        <p:nvCxnSpPr>
          <p:cNvPr id="18" name="Curved Connector 17"/>
          <p:cNvCxnSpPr>
            <a:cxnSpLocks noChangeShapeType="1"/>
          </p:cNvCxnSpPr>
          <p:nvPr/>
        </p:nvCxnSpPr>
        <p:spPr bwMode="auto">
          <a:xfrm rot="16200000" flipH="1">
            <a:off x="6345238" y="4700588"/>
            <a:ext cx="2225675" cy="1746250"/>
          </a:xfrm>
          <a:prstGeom prst="curvedConnector3">
            <a:avLst>
              <a:gd name="adj1" fmla="val 50000"/>
            </a:avLst>
          </a:prstGeom>
          <a:noFill/>
          <a:ln w="57150">
            <a:solidFill>
              <a:srgbClr val="008000"/>
            </a:solidFill>
            <a:round/>
            <a:headEnd/>
            <a:tailEnd/>
          </a:ln>
          <a:effectLst>
            <a:outerShdw blurRad="130000" dist="101600" dir="2700000" algn="tl" rotWithShape="0">
              <a:srgbClr val="808080">
                <a:alpha val="34998"/>
              </a:srgbClr>
            </a:outerShdw>
          </a:effectLst>
          <a:extLst>
            <a:ext uri="{909E8E84-426E-40dd-AFC4-6F175D3DCCD1}">
              <a14:hiddenFill xmlns:a14="http://schemas.microsoft.com/office/drawing/2010/main" xmlns="">
                <a:noFill/>
              </a14:hiddenFill>
            </a:ext>
          </a:extLst>
        </p:spPr>
      </p:cxnSp>
      <p:sp>
        <p:nvSpPr>
          <p:cNvPr id="20" name="TextBox 19"/>
          <p:cNvSpPr txBox="1"/>
          <p:nvPr/>
        </p:nvSpPr>
        <p:spPr>
          <a:xfrm>
            <a:off x="4421188" y="2444162"/>
            <a:ext cx="3810000" cy="1384300"/>
          </a:xfrm>
          <a:prstGeom prst="rect">
            <a:avLst/>
          </a:prstGeom>
          <a:noFill/>
        </p:spPr>
        <p:txBody>
          <a:bodyPr>
            <a:spAutoFit/>
          </a:bodyPr>
          <a:lstStyle/>
          <a:p>
            <a:pPr algn="ctr">
              <a:defRPr/>
            </a:pPr>
            <a:r>
              <a:rPr lang="en-US" sz="2800" dirty="0">
                <a:latin typeface="Calibri" panose="020F0502020204030204" pitchFamily="34" charset="0"/>
                <a:ea typeface="ＭＳ Ｐゴシック" charset="-128"/>
                <a:cs typeface="Calibri" panose="020F0502020204030204" pitchFamily="34" charset="0"/>
              </a:rPr>
              <a:t>Who</a:t>
            </a:r>
          </a:p>
          <a:p>
            <a:pPr algn="ctr">
              <a:defRPr/>
            </a:pPr>
            <a:r>
              <a:rPr lang="en-US" sz="2800" dirty="0">
                <a:latin typeface="Calibri" panose="020F0502020204030204" pitchFamily="34" charset="0"/>
                <a:ea typeface="ＭＳ Ｐゴシック" charset="-128"/>
                <a:cs typeface="Calibri" panose="020F0502020204030204" pitchFamily="34" charset="0"/>
              </a:rPr>
              <a:t>lives in the</a:t>
            </a:r>
          </a:p>
          <a:p>
            <a:pPr algn="ctr">
              <a:defRPr/>
            </a:pPr>
            <a:r>
              <a:rPr lang="en-US" sz="2800" dirty="0">
                <a:latin typeface="Calibri" panose="020F0502020204030204" pitchFamily="34" charset="0"/>
                <a:ea typeface="ＭＳ Ｐゴシック" charset="-128"/>
                <a:cs typeface="Calibri" panose="020F0502020204030204" pitchFamily="34" charset="0"/>
              </a:rPr>
              <a:t>house?</a:t>
            </a:r>
          </a:p>
        </p:txBody>
      </p:sp>
      <p:sp>
        <p:nvSpPr>
          <p:cNvPr id="13" name="TextBox 12"/>
          <p:cNvSpPr txBox="1"/>
          <p:nvPr/>
        </p:nvSpPr>
        <p:spPr>
          <a:xfrm>
            <a:off x="3597215" y="4488845"/>
            <a:ext cx="2453786" cy="523220"/>
          </a:xfrm>
          <a:prstGeom prst="rect">
            <a:avLst/>
          </a:prstGeom>
          <a:noFill/>
        </p:spPr>
        <p:txBody>
          <a:bodyPr wrap="square">
            <a:spAutoFit/>
          </a:bodyPr>
          <a:lstStyle/>
          <a:p>
            <a:pPr algn="ctr">
              <a:defRPr/>
            </a:pPr>
            <a:r>
              <a:rPr lang="en-US" sz="2800" dirty="0">
                <a:latin typeface="Calibri" panose="020F0502020204030204" pitchFamily="34" charset="0"/>
                <a:ea typeface="ＭＳ Ｐゴシック" charset="-128"/>
                <a:cs typeface="Calibri" panose="020F0502020204030204" pitchFamily="34" charset="0"/>
              </a:rPr>
              <a:t>Who can visit?</a:t>
            </a:r>
          </a:p>
        </p:txBody>
      </p:sp>
      <p:sp>
        <p:nvSpPr>
          <p:cNvPr id="86028" name="TextBox 14"/>
          <p:cNvSpPr txBox="1">
            <a:spLocks noChangeArrowheads="1"/>
          </p:cNvSpPr>
          <p:nvPr/>
        </p:nvSpPr>
        <p:spPr bwMode="auto">
          <a:xfrm>
            <a:off x="1417711" y="4920033"/>
            <a:ext cx="195248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1800" b="1" dirty="0">
                <a:solidFill>
                  <a:srgbClr val="4C4845"/>
                </a:solidFill>
                <a:latin typeface="Calibri" panose="020F0502020204030204" pitchFamily="34" charset="0"/>
                <a:cs typeface="Calibri" panose="020F0502020204030204" pitchFamily="34" charset="0"/>
              </a:rPr>
              <a:t>Who should not be allowed in</a:t>
            </a:r>
          </a:p>
        </p:txBody>
      </p:sp>
      <p:sp>
        <p:nvSpPr>
          <p:cNvPr id="19" name="TextBox 18"/>
          <p:cNvSpPr txBox="1"/>
          <p:nvPr/>
        </p:nvSpPr>
        <p:spPr>
          <a:xfrm>
            <a:off x="7969250" y="5461149"/>
            <a:ext cx="2232025" cy="830997"/>
          </a:xfrm>
          <a:prstGeom prst="rect">
            <a:avLst/>
          </a:prstGeom>
          <a:noFill/>
        </p:spPr>
        <p:txBody>
          <a:bodyPr wrap="square">
            <a:spAutoFit/>
          </a:bodyPr>
          <a:lstStyle/>
          <a:p>
            <a:pPr algn="ctr">
              <a:defRPr/>
            </a:pPr>
            <a:r>
              <a:rPr lang="en-US" sz="2400" dirty="0">
                <a:latin typeface="Calibri" panose="020F0502020204030204" pitchFamily="34" charset="0"/>
                <a:ea typeface="ＭＳ Ｐゴシック" charset="-128"/>
                <a:cs typeface="Calibri" panose="020F0502020204030204" pitchFamily="34" charset="0"/>
              </a:rPr>
              <a:t>Safety path</a:t>
            </a:r>
          </a:p>
          <a:p>
            <a:pPr algn="ctr">
              <a:defRPr/>
            </a:pPr>
            <a:r>
              <a:rPr lang="en-US" sz="2400" dirty="0">
                <a:latin typeface="Calibri" panose="020F0502020204030204" pitchFamily="34" charset="0"/>
                <a:ea typeface="ＭＳ Ｐゴシック" charset="-128"/>
                <a:cs typeface="Calibri" panose="020F0502020204030204" pitchFamily="34" charset="0"/>
              </a:rPr>
              <a:t>(scaling)</a:t>
            </a:r>
          </a:p>
        </p:txBody>
      </p:sp>
    </p:spTree>
    <p:extLst>
      <p:ext uri="{BB962C8B-B14F-4D97-AF65-F5344CB8AC3E}">
        <p14:creationId xmlns:p14="http://schemas.microsoft.com/office/powerpoint/2010/main" val="10465344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909" y="101889"/>
            <a:ext cx="10515600" cy="1325563"/>
          </a:xfrm>
        </p:spPr>
        <p:txBody>
          <a:bodyPr/>
          <a:lstStyle/>
          <a:p>
            <a:r>
              <a:rPr lang="en-US" dirty="0"/>
              <a:t>The Safety House Elements</a:t>
            </a:r>
          </a:p>
        </p:txBody>
      </p:sp>
      <p:sp>
        <p:nvSpPr>
          <p:cNvPr id="3" name="Content Placeholder 5"/>
          <p:cNvSpPr txBox="1">
            <a:spLocks/>
          </p:cNvSpPr>
          <p:nvPr/>
        </p:nvSpPr>
        <p:spPr>
          <a:xfrm>
            <a:off x="230909" y="1598862"/>
            <a:ext cx="11785599" cy="502919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800" b="1" dirty="0">
                <a:solidFill>
                  <a:srgbClr val="404040"/>
                </a:solidFill>
                <a:latin typeface="Calibri" panose="020F0502020204030204" pitchFamily="34" charset="0"/>
                <a:cs typeface="Calibri" panose="020F0502020204030204" pitchFamily="34" charset="0"/>
              </a:rPr>
              <a:t>Overview: </a:t>
            </a:r>
            <a:r>
              <a:rPr lang="en-US" altLang="en-US" sz="2800" dirty="0">
                <a:latin typeface="Calibri" panose="020F0502020204030204" pitchFamily="34" charset="0"/>
                <a:cs typeface="Calibri" panose="020F0502020204030204" pitchFamily="34" charset="0"/>
              </a:rPr>
              <a:t>This is your house in the future, when you always feel safe.</a:t>
            </a:r>
          </a:p>
          <a:p>
            <a:r>
              <a:rPr lang="en-US" altLang="en-US" sz="2800" b="1" dirty="0">
                <a:solidFill>
                  <a:srgbClr val="404040"/>
                </a:solidFill>
                <a:latin typeface="Calibri" panose="020F0502020204030204" pitchFamily="34" charset="0"/>
                <a:cs typeface="Calibri" panose="020F0502020204030204" pitchFamily="34" charset="0"/>
              </a:rPr>
              <a:t>Inner circle: </a:t>
            </a:r>
            <a:r>
              <a:rPr lang="en-US" altLang="en-US" sz="2800" dirty="0">
                <a:latin typeface="Calibri" panose="020F0502020204030204" pitchFamily="34" charset="0"/>
                <a:cs typeface="Calibri" panose="020F0502020204030204" pitchFamily="34" charset="0"/>
              </a:rPr>
              <a:t>Who lives with you in this house?</a:t>
            </a:r>
          </a:p>
          <a:p>
            <a:r>
              <a:rPr lang="en-US" altLang="en-US" sz="2800" b="1" dirty="0">
                <a:solidFill>
                  <a:srgbClr val="404040"/>
                </a:solidFill>
                <a:latin typeface="Calibri" panose="020F0502020204030204" pitchFamily="34" charset="0"/>
                <a:cs typeface="Calibri" panose="020F0502020204030204" pitchFamily="34" charset="0"/>
              </a:rPr>
              <a:t>Outer circle around the house: </a:t>
            </a:r>
            <a:r>
              <a:rPr lang="en-US" altLang="en-US" sz="2800" dirty="0">
                <a:latin typeface="Calibri" panose="020F0502020204030204" pitchFamily="34" charset="0"/>
                <a:cs typeface="Calibri" panose="020F0502020204030204" pitchFamily="34" charset="0"/>
              </a:rPr>
              <a:t>Who can come visit?</a:t>
            </a:r>
          </a:p>
          <a:p>
            <a:r>
              <a:rPr lang="en-US" altLang="en-US" sz="2800" b="1" dirty="0">
                <a:solidFill>
                  <a:srgbClr val="404040"/>
                </a:solidFill>
                <a:latin typeface="Calibri" panose="020F0502020204030204" pitchFamily="34" charset="0"/>
                <a:cs typeface="Calibri" panose="020F0502020204030204" pitchFamily="34" charset="0"/>
              </a:rPr>
              <a:t>Red circle to the side: </a:t>
            </a:r>
            <a:r>
              <a:rPr lang="en-US" altLang="en-US" sz="2800" dirty="0">
                <a:latin typeface="Calibri" panose="020F0502020204030204" pitchFamily="34" charset="0"/>
                <a:cs typeface="Calibri" panose="020F0502020204030204" pitchFamily="34" charset="0"/>
              </a:rPr>
              <a:t>Who should no</a:t>
            </a:r>
            <a:r>
              <a:rPr lang="en-US" altLang="ja-JP" sz="2800" dirty="0">
                <a:latin typeface="Calibri" panose="020F0502020204030204" pitchFamily="34" charset="0"/>
                <a:cs typeface="Calibri" panose="020F0502020204030204" pitchFamily="34" charset="0"/>
              </a:rPr>
              <a:t>t be allowed in?</a:t>
            </a:r>
          </a:p>
          <a:p>
            <a:r>
              <a:rPr lang="en-US" altLang="en-US" sz="2800" b="1" dirty="0">
                <a:solidFill>
                  <a:srgbClr val="404040"/>
                </a:solidFill>
                <a:latin typeface="Calibri" panose="020F0502020204030204" pitchFamily="34" charset="0"/>
                <a:cs typeface="Calibri" panose="020F0502020204030204" pitchFamily="34" charset="0"/>
              </a:rPr>
              <a:t>The roof: </a:t>
            </a:r>
            <a:r>
              <a:rPr lang="en-US" altLang="en-US" sz="2800" dirty="0">
                <a:latin typeface="Calibri" panose="020F0502020204030204" pitchFamily="34" charset="0"/>
                <a:cs typeface="Calibri" panose="020F0502020204030204" pitchFamily="34" charset="0"/>
              </a:rPr>
              <a:t>What kind of rules does a house like this need to make sure you always feel safe?</a:t>
            </a:r>
          </a:p>
          <a:p>
            <a:r>
              <a:rPr lang="en-US" altLang="en-US" sz="2800" b="1" dirty="0">
                <a:solidFill>
                  <a:srgbClr val="404040"/>
                </a:solidFill>
                <a:latin typeface="Calibri" panose="020F0502020204030204" pitchFamily="34" charset="0"/>
                <a:cs typeface="Calibri" panose="020F0502020204030204" pitchFamily="34" charset="0"/>
              </a:rPr>
              <a:t>The path: </a:t>
            </a:r>
            <a:r>
              <a:rPr lang="en-US" altLang="en-US" sz="2800" dirty="0">
                <a:latin typeface="Calibri" panose="020F0502020204030204" pitchFamily="34" charset="0"/>
                <a:cs typeface="Calibri" panose="020F0502020204030204" pitchFamily="34" charset="0"/>
              </a:rPr>
              <a:t>If the beginning of the path is where everyone is worried and [known danger is happening] and the end of the path is where this Safety House exists and no one is worried, where are you now? What do adults need to do so you can be one step closer to this house?</a:t>
            </a: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376920" y="245395"/>
            <a:ext cx="1410989" cy="1325563"/>
          </a:xfrm>
          <a:prstGeom prst="rect">
            <a:avLst/>
          </a:prstGeom>
        </p:spPr>
      </p:pic>
    </p:spTree>
    <p:extLst>
      <p:ext uri="{BB962C8B-B14F-4D97-AF65-F5344CB8AC3E}">
        <p14:creationId xmlns:p14="http://schemas.microsoft.com/office/powerpoint/2010/main" val="27670638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Title 1"/>
          <p:cNvSpPr>
            <a:spLocks noGrp="1"/>
          </p:cNvSpPr>
          <p:nvPr>
            <p:ph type="title"/>
          </p:nvPr>
        </p:nvSpPr>
        <p:spPr>
          <a:xfrm>
            <a:off x="1343890" y="375948"/>
            <a:ext cx="8229600" cy="1182688"/>
          </a:xfrm>
        </p:spPr>
        <p:txBody>
          <a:bodyPr/>
          <a:lstStyle/>
          <a:p>
            <a:pPr eaLnBrk="1" hangingPunct="1"/>
            <a:r>
              <a:rPr lang="en-US" altLang="en-US" dirty="0">
                <a:solidFill>
                  <a:schemeClr val="tx1"/>
                </a:solidFill>
                <a:cs typeface="Calibri" panose="020F0502020204030204" pitchFamily="34" charset="0"/>
              </a:rPr>
              <a:t>Example</a:t>
            </a:r>
          </a:p>
        </p:txBody>
      </p:sp>
      <p:pic>
        <p:nvPicPr>
          <p:cNvPr id="90115" name="Picture 2" descr="zoe's safety hous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421676" y="64868"/>
            <a:ext cx="5900884" cy="6656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6" name="TextBox 3"/>
          <p:cNvSpPr txBox="1">
            <a:spLocks noChangeArrowheads="1"/>
          </p:cNvSpPr>
          <p:nvPr/>
        </p:nvSpPr>
        <p:spPr bwMode="auto">
          <a:xfrm>
            <a:off x="751840" y="2336128"/>
            <a:ext cx="3239655"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800" dirty="0">
                <a:solidFill>
                  <a:schemeClr val="tx2">
                    <a:lumMod val="75000"/>
                  </a:schemeClr>
                </a:solidFill>
                <a:latin typeface="Calibri" panose="020F0502020204030204" pitchFamily="34" charset="0"/>
              </a:rPr>
              <a:t>Created with </a:t>
            </a:r>
            <a:br>
              <a:rPr lang="en-US" altLang="en-US" sz="2800" dirty="0">
                <a:solidFill>
                  <a:schemeClr val="tx2">
                    <a:lumMod val="75000"/>
                  </a:schemeClr>
                </a:solidFill>
                <a:latin typeface="Calibri" panose="020F0502020204030204" pitchFamily="34" charset="0"/>
              </a:rPr>
            </a:br>
            <a:r>
              <a:rPr lang="en-US" altLang="en-US" sz="2800" dirty="0">
                <a:solidFill>
                  <a:schemeClr val="tx2">
                    <a:lumMod val="75000"/>
                  </a:schemeClr>
                </a:solidFill>
                <a:latin typeface="Calibri" panose="020F0502020204030204" pitchFamily="34" charset="0"/>
              </a:rPr>
              <a:t>10-year-old </a:t>
            </a:r>
            <a:r>
              <a:rPr lang="ja-JP" altLang="en-US" sz="2800" dirty="0">
                <a:solidFill>
                  <a:schemeClr val="tx2">
                    <a:lumMod val="75000"/>
                  </a:schemeClr>
                </a:solidFill>
                <a:latin typeface="Calibri" panose="020F0502020204030204" pitchFamily="34" charset="0"/>
              </a:rPr>
              <a:t>“</a:t>
            </a:r>
            <a:r>
              <a:rPr lang="en-US" altLang="ja-JP" sz="2800" dirty="0">
                <a:solidFill>
                  <a:schemeClr val="tx2">
                    <a:lumMod val="75000"/>
                  </a:schemeClr>
                </a:solidFill>
                <a:latin typeface="Calibri" panose="020F0502020204030204" pitchFamily="34" charset="0"/>
              </a:rPr>
              <a:t>Zoe” as part of planning for her reunification</a:t>
            </a:r>
          </a:p>
          <a:p>
            <a:r>
              <a:rPr lang="en-US" altLang="en-US" sz="2800" dirty="0">
                <a:solidFill>
                  <a:schemeClr val="tx2">
                    <a:lumMod val="75000"/>
                  </a:schemeClr>
                </a:solidFill>
                <a:latin typeface="Calibri" panose="020F0502020204030204" pitchFamily="34" charset="0"/>
              </a:rPr>
              <a:t>(with Sonja Parker)</a:t>
            </a:r>
          </a:p>
        </p:txBody>
      </p:sp>
    </p:spTree>
    <p:extLst>
      <p:ext uri="{BB962C8B-B14F-4D97-AF65-F5344CB8AC3E}">
        <p14:creationId xmlns:p14="http://schemas.microsoft.com/office/powerpoint/2010/main" val="2829023193"/>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Title 1"/>
          <p:cNvSpPr>
            <a:spLocks noGrp="1"/>
          </p:cNvSpPr>
          <p:nvPr>
            <p:ph type="title"/>
          </p:nvPr>
        </p:nvSpPr>
        <p:spPr>
          <a:xfrm>
            <a:off x="1981200" y="0"/>
            <a:ext cx="8229600" cy="1182688"/>
          </a:xfrm>
        </p:spPr>
        <p:txBody>
          <a:bodyPr/>
          <a:lstStyle/>
          <a:p>
            <a:pPr eaLnBrk="1" hangingPunct="1"/>
            <a:r>
              <a:rPr lang="en-US" altLang="en-US" dirty="0">
                <a:solidFill>
                  <a:schemeClr val="tx1"/>
                </a:solidFill>
                <a:cs typeface="Calibri" panose="020F0502020204030204" pitchFamily="34" charset="0"/>
              </a:rPr>
              <a:t>Example: Who lives in the house?</a:t>
            </a:r>
          </a:p>
        </p:txBody>
      </p:sp>
      <p:pic>
        <p:nvPicPr>
          <p:cNvPr id="92163" name="Picture 3" descr="Snapshot 2009-09-20 09-32-1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9110662"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4662940"/>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Title 1"/>
          <p:cNvSpPr>
            <a:spLocks noGrp="1"/>
          </p:cNvSpPr>
          <p:nvPr>
            <p:ph type="title"/>
          </p:nvPr>
        </p:nvSpPr>
        <p:spPr>
          <a:xfrm>
            <a:off x="1981200" y="0"/>
            <a:ext cx="8229600" cy="1182688"/>
          </a:xfrm>
        </p:spPr>
        <p:txBody>
          <a:bodyPr/>
          <a:lstStyle/>
          <a:p>
            <a:pPr eaLnBrk="1" hangingPunct="1"/>
            <a:r>
              <a:rPr lang="en-US" altLang="en-US" dirty="0">
                <a:solidFill>
                  <a:schemeClr val="tx1"/>
                </a:solidFill>
                <a:cs typeface="Calibri" panose="020F0502020204030204" pitchFamily="34" charset="0"/>
              </a:rPr>
              <a:t>Example: Rules</a:t>
            </a:r>
          </a:p>
        </p:txBody>
      </p:sp>
      <p:pic>
        <p:nvPicPr>
          <p:cNvPr id="94211" name="Picture 2" descr="Snapshot 2009-09-20 09-31-04.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8602" y="1012371"/>
            <a:ext cx="9479398" cy="5845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7249452"/>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Title 1"/>
          <p:cNvSpPr>
            <a:spLocks noGrp="1"/>
          </p:cNvSpPr>
          <p:nvPr>
            <p:ph type="title"/>
          </p:nvPr>
        </p:nvSpPr>
        <p:spPr>
          <a:xfrm>
            <a:off x="1981200" y="0"/>
            <a:ext cx="8229600" cy="1182688"/>
          </a:xfrm>
        </p:spPr>
        <p:txBody>
          <a:bodyPr/>
          <a:lstStyle/>
          <a:p>
            <a:pPr eaLnBrk="1" hangingPunct="1"/>
            <a:r>
              <a:rPr lang="en-US" altLang="en-US" dirty="0">
                <a:solidFill>
                  <a:schemeClr val="tx1"/>
                </a:solidFill>
                <a:cs typeface="Calibri" panose="020F0502020204030204" pitchFamily="34" charset="0"/>
              </a:rPr>
              <a:t>Example: Who can visit?</a:t>
            </a:r>
          </a:p>
        </p:txBody>
      </p:sp>
      <p:pic>
        <p:nvPicPr>
          <p:cNvPr id="96259" name="Picture 3" descr="Snapshot 2009-09-20 09-32-34.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045029"/>
            <a:ext cx="9555569" cy="5812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10082690"/>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Title 1"/>
          <p:cNvSpPr>
            <a:spLocks noGrp="1"/>
          </p:cNvSpPr>
          <p:nvPr>
            <p:ph type="title"/>
          </p:nvPr>
        </p:nvSpPr>
        <p:spPr>
          <a:xfrm>
            <a:off x="1981200" y="0"/>
            <a:ext cx="8229600" cy="1182688"/>
          </a:xfrm>
        </p:spPr>
        <p:txBody>
          <a:bodyPr/>
          <a:lstStyle/>
          <a:p>
            <a:pPr eaLnBrk="1" hangingPunct="1"/>
            <a:r>
              <a:rPr lang="en-US" altLang="en-US" dirty="0">
                <a:solidFill>
                  <a:schemeClr val="tx1"/>
                </a:solidFill>
                <a:cs typeface="Calibri" panose="020F0502020204030204" pitchFamily="34" charset="0"/>
              </a:rPr>
              <a:t>Example: Who canno</a:t>
            </a:r>
            <a:r>
              <a:rPr lang="en-US" altLang="ja-JP" dirty="0">
                <a:solidFill>
                  <a:schemeClr val="tx1"/>
                </a:solidFill>
                <a:cs typeface="Calibri" panose="020F0502020204030204" pitchFamily="34" charset="0"/>
              </a:rPr>
              <a:t>t come in?</a:t>
            </a:r>
            <a:endParaRPr lang="en-US" altLang="en-US" dirty="0">
              <a:solidFill>
                <a:schemeClr val="tx1"/>
              </a:solidFill>
              <a:cs typeface="Calibri" panose="020F0502020204030204" pitchFamily="34" charset="0"/>
            </a:endParaRPr>
          </a:p>
        </p:txBody>
      </p:sp>
      <p:pic>
        <p:nvPicPr>
          <p:cNvPr id="98307" name="Picture 2" descr="Snapshot 2009-09-20 09-31-44.tiff"/>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40182" y="1173464"/>
            <a:ext cx="6889750" cy="568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07648983"/>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055" y="134217"/>
            <a:ext cx="10515600" cy="1325563"/>
          </a:xfrm>
        </p:spPr>
        <p:txBody>
          <a:bodyPr/>
          <a:lstStyle/>
          <a:p>
            <a:r>
              <a:rPr lang="en-US" dirty="0"/>
              <a:t>Reflection and Application</a:t>
            </a:r>
          </a:p>
        </p:txBody>
      </p:sp>
      <p:sp>
        <p:nvSpPr>
          <p:cNvPr id="3" name="Content Placeholder 2"/>
          <p:cNvSpPr txBox="1">
            <a:spLocks/>
          </p:cNvSpPr>
          <p:nvPr/>
        </p:nvSpPr>
        <p:spPr>
          <a:xfrm>
            <a:off x="409171" y="1273629"/>
            <a:ext cx="10958484" cy="558437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0"/>
              </a:spcBef>
              <a:spcAft>
                <a:spcPct val="0"/>
              </a:spcAft>
              <a:buFont typeface="Arial"/>
              <a:buChar char="•"/>
            </a:pPr>
            <a:r>
              <a:rPr lang="en-US" altLang="en-US" sz="3200" dirty="0">
                <a:solidFill>
                  <a:schemeClr val="tx1">
                    <a:lumMod val="85000"/>
                    <a:lumOff val="15000"/>
                  </a:schemeClr>
                </a:solidFill>
                <a:latin typeface="Calibri" panose="020F0502020204030204" pitchFamily="34" charset="0"/>
                <a:cs typeface="Calibri" panose="020F0502020204030204" pitchFamily="34" charset="0"/>
              </a:rPr>
              <a:t>Discuss how you might use the Three Houses and/or Safety House tool in one of these roles:</a:t>
            </a:r>
          </a:p>
          <a:p>
            <a:pPr marL="0" indent="0">
              <a:spcBef>
                <a:spcPct val="0"/>
              </a:spcBef>
              <a:spcAft>
                <a:spcPct val="0"/>
              </a:spcAft>
              <a:buNone/>
            </a:pPr>
            <a:endParaRPr lang="en-US" altLang="en-US" sz="3200" dirty="0">
              <a:solidFill>
                <a:schemeClr val="tx1">
                  <a:lumMod val="85000"/>
                  <a:lumOff val="15000"/>
                </a:schemeClr>
              </a:solidFill>
              <a:latin typeface="Calibri" panose="020F0502020204030204" pitchFamily="34" charset="0"/>
              <a:cs typeface="Calibri" panose="020F0502020204030204" pitchFamily="34" charset="0"/>
            </a:endParaRPr>
          </a:p>
          <a:p>
            <a:pPr marL="1028700" lvl="1">
              <a:spcBef>
                <a:spcPct val="0"/>
              </a:spcBef>
              <a:spcAft>
                <a:spcPct val="0"/>
              </a:spcAft>
              <a:buFont typeface="Arial"/>
              <a:buChar char="•"/>
            </a:pPr>
            <a:r>
              <a:rPr lang="en-US" altLang="en-US" sz="2800" i="1" dirty="0">
                <a:solidFill>
                  <a:schemeClr val="tx1">
                    <a:lumMod val="85000"/>
                    <a:lumOff val="15000"/>
                  </a:schemeClr>
                </a:solidFill>
                <a:latin typeface="Calibri" panose="020F0502020204030204" pitchFamily="34" charset="0"/>
                <a:cs typeface="Calibri" panose="020F0502020204030204" pitchFamily="34" charset="0"/>
              </a:rPr>
              <a:t>Intake</a:t>
            </a:r>
          </a:p>
          <a:p>
            <a:pPr marL="1028700" lvl="1">
              <a:spcBef>
                <a:spcPct val="0"/>
              </a:spcBef>
              <a:spcAft>
                <a:spcPct val="0"/>
              </a:spcAft>
              <a:buFont typeface="Arial"/>
              <a:buChar char="•"/>
            </a:pPr>
            <a:r>
              <a:rPr lang="en-US" altLang="en-US" sz="2800" i="1" dirty="0">
                <a:solidFill>
                  <a:schemeClr val="tx1">
                    <a:lumMod val="85000"/>
                    <a:lumOff val="15000"/>
                  </a:schemeClr>
                </a:solidFill>
                <a:latin typeface="Calibri" panose="020F0502020204030204" pitchFamily="34" charset="0"/>
                <a:cs typeface="Calibri" panose="020F0502020204030204" pitchFamily="34" charset="0"/>
              </a:rPr>
              <a:t>Investigation/Assessment</a:t>
            </a:r>
          </a:p>
          <a:p>
            <a:pPr marL="1028700" lvl="1">
              <a:spcBef>
                <a:spcPct val="0"/>
              </a:spcBef>
              <a:spcAft>
                <a:spcPct val="0"/>
              </a:spcAft>
              <a:buFont typeface="Arial"/>
              <a:buChar char="•"/>
            </a:pPr>
            <a:r>
              <a:rPr lang="en-US" altLang="en-US" sz="2800" i="1" dirty="0">
                <a:solidFill>
                  <a:schemeClr val="tx1">
                    <a:lumMod val="85000"/>
                    <a:lumOff val="15000"/>
                  </a:schemeClr>
                </a:solidFill>
                <a:latin typeface="Calibri" panose="020F0502020204030204" pitchFamily="34" charset="0"/>
                <a:cs typeface="Calibri" panose="020F0502020204030204" pitchFamily="34" charset="0"/>
              </a:rPr>
              <a:t>Family Reunification</a:t>
            </a:r>
          </a:p>
          <a:p>
            <a:pPr marL="1028700" lvl="1">
              <a:spcBef>
                <a:spcPct val="0"/>
              </a:spcBef>
              <a:spcAft>
                <a:spcPct val="0"/>
              </a:spcAft>
              <a:buFont typeface="Arial"/>
              <a:buChar char="•"/>
            </a:pPr>
            <a:r>
              <a:rPr lang="en-US" altLang="en-US" sz="2800" i="1" dirty="0">
                <a:solidFill>
                  <a:schemeClr val="tx1">
                    <a:lumMod val="85000"/>
                    <a:lumOff val="15000"/>
                  </a:schemeClr>
                </a:solidFill>
                <a:latin typeface="Calibri" panose="020F0502020204030204" pitchFamily="34" charset="0"/>
                <a:cs typeface="Calibri" panose="020F0502020204030204" pitchFamily="34" charset="0"/>
              </a:rPr>
              <a:t>Family Maintenance</a:t>
            </a:r>
          </a:p>
          <a:p>
            <a:pPr marL="1028700" lvl="1">
              <a:spcBef>
                <a:spcPct val="0"/>
              </a:spcBef>
              <a:spcAft>
                <a:spcPct val="0"/>
              </a:spcAft>
              <a:buFont typeface="Arial"/>
              <a:buChar char="•"/>
            </a:pPr>
            <a:r>
              <a:rPr lang="en-US" altLang="en-US" sz="2800" i="1" dirty="0">
                <a:solidFill>
                  <a:schemeClr val="tx1">
                    <a:lumMod val="85000"/>
                    <a:lumOff val="15000"/>
                  </a:schemeClr>
                </a:solidFill>
                <a:latin typeface="Calibri" panose="020F0502020204030204" pitchFamily="34" charset="0"/>
                <a:cs typeface="Calibri" panose="020F0502020204030204" pitchFamily="34" charset="0"/>
              </a:rPr>
              <a:t>Permanency Planning</a:t>
            </a:r>
          </a:p>
          <a:p>
            <a:pPr marL="1028700" lvl="1">
              <a:spcBef>
                <a:spcPct val="0"/>
              </a:spcBef>
              <a:spcAft>
                <a:spcPct val="0"/>
              </a:spcAft>
              <a:buFont typeface="Arial"/>
              <a:buChar char="•"/>
            </a:pPr>
            <a:r>
              <a:rPr lang="en-US" altLang="en-US" sz="2800" i="1" dirty="0">
                <a:solidFill>
                  <a:schemeClr val="tx1">
                    <a:lumMod val="85000"/>
                    <a:lumOff val="15000"/>
                  </a:schemeClr>
                </a:solidFill>
                <a:latin typeface="Calibri" panose="020F0502020204030204" pitchFamily="34" charset="0"/>
                <a:cs typeface="Calibri" panose="020F0502020204030204" pitchFamily="34" charset="0"/>
              </a:rPr>
              <a:t>Adoptions</a:t>
            </a:r>
          </a:p>
          <a:p>
            <a:pPr marL="1028700" lvl="1">
              <a:spcBef>
                <a:spcPct val="0"/>
              </a:spcBef>
              <a:spcAft>
                <a:spcPct val="0"/>
              </a:spcAft>
              <a:buFont typeface="Arial"/>
              <a:buChar char="•"/>
            </a:pPr>
            <a:r>
              <a:rPr lang="en-US" altLang="en-US" sz="2800" i="1" dirty="0">
                <a:solidFill>
                  <a:schemeClr val="tx1">
                    <a:lumMod val="85000"/>
                    <a:lumOff val="15000"/>
                  </a:schemeClr>
                </a:solidFill>
                <a:latin typeface="Calibri" panose="020F0502020204030204" pitchFamily="34" charset="0"/>
                <a:cs typeface="Calibri" panose="020F0502020204030204" pitchFamily="34" charset="0"/>
              </a:rPr>
              <a:t>RFA / Placement</a:t>
            </a:r>
          </a:p>
          <a:p>
            <a:pPr marL="1028700" lvl="1">
              <a:spcBef>
                <a:spcPct val="0"/>
              </a:spcBef>
              <a:spcAft>
                <a:spcPct val="0"/>
              </a:spcAft>
              <a:buFont typeface="Arial"/>
              <a:buChar char="•"/>
            </a:pPr>
            <a:r>
              <a:rPr lang="en-US" altLang="en-US" sz="2800" i="1" dirty="0">
                <a:solidFill>
                  <a:schemeClr val="tx1">
                    <a:lumMod val="85000"/>
                    <a:lumOff val="15000"/>
                  </a:schemeClr>
                </a:solidFill>
                <a:latin typeface="Calibri" panose="020F0502020204030204" pitchFamily="34" charset="0"/>
                <a:cs typeface="Calibri" panose="020F0502020204030204" pitchFamily="34" charset="0"/>
              </a:rPr>
              <a:t>Community Partners</a:t>
            </a:r>
          </a:p>
          <a:p>
            <a:pPr marL="342900" indent="-342900">
              <a:spcBef>
                <a:spcPct val="0"/>
              </a:spcBef>
              <a:spcAft>
                <a:spcPct val="0"/>
              </a:spcAft>
              <a:buFont typeface="Arial"/>
              <a:buChar char="•"/>
            </a:pPr>
            <a:endParaRPr lang="en-US" altLang="en-US" sz="2800" dirty="0">
              <a:solidFill>
                <a:schemeClr val="tx1">
                  <a:lumMod val="85000"/>
                  <a:lumOff val="15000"/>
                </a:schemeClr>
              </a:solidFill>
              <a:latin typeface="Calibri" panose="020F0502020204030204" pitchFamily="34" charset="0"/>
              <a:cs typeface="Calibri" panose="020F0502020204030204" pitchFamily="34" charset="0"/>
            </a:endParaRPr>
          </a:p>
          <a:p>
            <a:pPr marL="0" indent="0">
              <a:spcBef>
                <a:spcPct val="0"/>
              </a:spcBef>
              <a:spcAft>
                <a:spcPct val="0"/>
              </a:spcAft>
              <a:buNone/>
            </a:pPr>
            <a:endParaRPr lang="en-US" altLang="en-US" i="1" dirty="0">
              <a:latin typeface="Calibri" panose="020F0502020204030204" pitchFamily="34" charset="0"/>
              <a:cs typeface="Calibri" panose="020F0502020204030204" pitchFamily="34" charset="0"/>
            </a:endParaRPr>
          </a:p>
          <a:p>
            <a:pPr>
              <a:spcBef>
                <a:spcPct val="0"/>
              </a:spcBef>
              <a:spcAft>
                <a:spcPct val="0"/>
              </a:spcAft>
              <a:buFontTx/>
              <a:buChar char="•"/>
            </a:pPr>
            <a:endParaRPr lang="en-US" altLang="en-US" dirty="0">
              <a:latin typeface="Calibri" panose="020F0502020204030204" pitchFamily="34" charset="0"/>
              <a:cs typeface="Calibri" panose="020F0502020204030204" pitchFamily="34" charset="0"/>
            </a:endParaRPr>
          </a:p>
          <a:p>
            <a:pPr>
              <a:spcBef>
                <a:spcPct val="0"/>
              </a:spcBef>
              <a:spcAft>
                <a:spcPct val="0"/>
              </a:spcAft>
            </a:pPr>
            <a:endParaRPr lang="en-US" altLang="en-US" dirty="0">
              <a:latin typeface="Calibri" panose="020F0502020204030204" pitchFamily="34" charset="0"/>
              <a:cs typeface="Calibri" panose="020F0502020204030204" pitchFamily="34" charset="0"/>
            </a:endParaRPr>
          </a:p>
        </p:txBody>
      </p:sp>
      <p:pic>
        <p:nvPicPr>
          <p:cNvPr id="7" name="Google Shape;619;p45" descr="File:Go-home.svg - Wikipedia">
            <a:extLst>
              <a:ext uri="{FF2B5EF4-FFF2-40B4-BE49-F238E27FC236}">
                <a16:creationId xmlns:a16="http://schemas.microsoft.com/office/drawing/2014/main" id="{74F1EC51-1C94-4702-9D7D-56BF58AB2C80}"/>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6927668" y="2610941"/>
            <a:ext cx="3751218" cy="3675559"/>
          </a:xfrm>
          <a:prstGeom prst="rect">
            <a:avLst/>
          </a:prstGeom>
          <a:noFill/>
          <a:ln>
            <a:noFill/>
          </a:ln>
        </p:spPr>
      </p:pic>
    </p:spTree>
    <p:extLst>
      <p:ext uri="{BB962C8B-B14F-4D97-AF65-F5344CB8AC3E}">
        <p14:creationId xmlns:p14="http://schemas.microsoft.com/office/powerpoint/2010/main" val="28661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13739" y="303445"/>
          <a:ext cx="11610530" cy="6587240"/>
        </p:xfrm>
        <a:graphic>
          <a:graphicData uri="http://schemas.openxmlformats.org/drawingml/2006/table">
            <a:tbl>
              <a:tblPr firstRow="1" bandRow="1">
                <a:tableStyleId>{5C22544A-7EE6-4342-B048-85BDC9FD1C3A}</a:tableStyleId>
              </a:tblPr>
              <a:tblGrid>
                <a:gridCol w="6729612">
                  <a:extLst>
                    <a:ext uri="{9D8B030D-6E8A-4147-A177-3AD203B41FA5}">
                      <a16:colId xmlns:a16="http://schemas.microsoft.com/office/drawing/2014/main" val="3741204348"/>
                    </a:ext>
                  </a:extLst>
                </a:gridCol>
                <a:gridCol w="4880918">
                  <a:extLst>
                    <a:ext uri="{9D8B030D-6E8A-4147-A177-3AD203B41FA5}">
                      <a16:colId xmlns:a16="http://schemas.microsoft.com/office/drawing/2014/main" val="1151053331"/>
                    </a:ext>
                  </a:extLst>
                </a:gridCol>
              </a:tblGrid>
              <a:tr h="887480">
                <a:tc>
                  <a:txBody>
                    <a:bodyPr/>
                    <a:lstStyle/>
                    <a:p>
                      <a:pPr algn="ctr"/>
                      <a:r>
                        <a:rPr lang="en-US" sz="3200" dirty="0"/>
                        <a:t>ICPM Practice Behavior</a:t>
                      </a:r>
                    </a:p>
                  </a:txBody>
                  <a:tcPr anchor="ctr"/>
                </a:tc>
                <a:tc>
                  <a:txBody>
                    <a:bodyPr/>
                    <a:lstStyle/>
                    <a:p>
                      <a:pPr algn="ctr"/>
                      <a:r>
                        <a:rPr lang="en-US" sz="3200" dirty="0"/>
                        <a:t>SOP Tool </a:t>
                      </a:r>
                    </a:p>
                  </a:txBody>
                  <a:tcPr anchor="ctr"/>
                </a:tc>
                <a:extLst>
                  <a:ext uri="{0D108BD9-81ED-4DB2-BD59-A6C34878D82A}">
                    <a16:rowId xmlns:a16="http://schemas.microsoft.com/office/drawing/2014/main" val="289635382"/>
                  </a:ext>
                </a:extLst>
              </a:tr>
              <a:tr h="872653">
                <a:tc>
                  <a:txBody>
                    <a:bodyPr/>
                    <a:lstStyle/>
                    <a:p>
                      <a:pPr algn="ctr"/>
                      <a:r>
                        <a:rPr lang="en-US" sz="2600" b="0" i="0" u="none" strike="noStrike" kern="1200" baseline="0" dirty="0">
                          <a:solidFill>
                            <a:schemeClr val="tx1">
                              <a:lumMod val="65000"/>
                              <a:lumOff val="35000"/>
                            </a:schemeClr>
                          </a:solidFill>
                          <a:latin typeface="+mn-lt"/>
                          <a:ea typeface="+mn-ea"/>
                          <a:cs typeface="+mn-cs"/>
                        </a:rPr>
                        <a:t>Use tools and approaches that amplify the </a:t>
                      </a:r>
                      <a:r>
                        <a:rPr lang="en-US" sz="2600" b="1" i="0" u="none" strike="noStrike" kern="1200" baseline="0" dirty="0">
                          <a:solidFill>
                            <a:schemeClr val="tx1">
                              <a:lumMod val="65000"/>
                              <a:lumOff val="35000"/>
                            </a:schemeClr>
                          </a:solidFill>
                          <a:latin typeface="+mn-lt"/>
                          <a:ea typeface="+mn-ea"/>
                          <a:cs typeface="+mn-cs"/>
                        </a:rPr>
                        <a:t>voices of children and youth</a:t>
                      </a:r>
                      <a:r>
                        <a:rPr lang="en-US" sz="2600" b="0" i="0" u="none" strike="noStrike" kern="1200" baseline="0" dirty="0">
                          <a:solidFill>
                            <a:schemeClr val="tx1">
                              <a:lumMod val="65000"/>
                              <a:lumOff val="35000"/>
                            </a:schemeClr>
                          </a:solidFill>
                          <a:latin typeface="+mn-lt"/>
                          <a:ea typeface="+mn-ea"/>
                          <a:cs typeface="+mn-cs"/>
                        </a:rPr>
                        <a:t>. </a:t>
                      </a:r>
                    </a:p>
                  </a:txBody>
                  <a:tcPr anchor="ctr"/>
                </a:tc>
                <a:tc>
                  <a:txBody>
                    <a:bodyPr/>
                    <a:lstStyle/>
                    <a:p>
                      <a:pPr algn="ctr"/>
                      <a:r>
                        <a:rPr lang="en-US" sz="3200" b="0" dirty="0">
                          <a:solidFill>
                            <a:schemeClr val="bg2">
                              <a:lumMod val="50000"/>
                            </a:schemeClr>
                          </a:solidFill>
                        </a:rPr>
                        <a:t>Three</a:t>
                      </a:r>
                      <a:r>
                        <a:rPr lang="en-US" sz="3200" b="0" baseline="0" dirty="0">
                          <a:solidFill>
                            <a:schemeClr val="bg2">
                              <a:lumMod val="50000"/>
                            </a:schemeClr>
                          </a:solidFill>
                        </a:rPr>
                        <a:t> Houses, Safety House</a:t>
                      </a:r>
                      <a:endParaRPr lang="en-US" sz="3200" b="0" dirty="0">
                        <a:solidFill>
                          <a:schemeClr val="bg2">
                            <a:lumMod val="50000"/>
                          </a:schemeClr>
                        </a:solidFill>
                      </a:endParaRPr>
                    </a:p>
                  </a:txBody>
                  <a:tcPr anchor="ctr"/>
                </a:tc>
                <a:extLst>
                  <a:ext uri="{0D108BD9-81ED-4DB2-BD59-A6C34878D82A}">
                    <a16:rowId xmlns:a16="http://schemas.microsoft.com/office/drawing/2014/main" val="3834344331"/>
                  </a:ext>
                </a:extLst>
              </a:tr>
              <a:tr h="1588701">
                <a:tc>
                  <a:txBody>
                    <a:bodyPr/>
                    <a:lstStyle/>
                    <a:p>
                      <a:pPr algn="ctr"/>
                      <a:r>
                        <a:rPr lang="en-US" sz="2600" b="0" i="0" u="none" strike="noStrike" kern="1200" baseline="0" dirty="0">
                          <a:solidFill>
                            <a:schemeClr val="tx1">
                              <a:lumMod val="65000"/>
                              <a:lumOff val="35000"/>
                            </a:schemeClr>
                          </a:solidFill>
                          <a:latin typeface="+mn-lt"/>
                          <a:ea typeface="+mn-ea"/>
                          <a:cs typeface="+mn-cs"/>
                        </a:rPr>
                        <a:t>Ask the family </a:t>
                      </a:r>
                      <a:r>
                        <a:rPr lang="en-US" sz="2600" b="1" i="0" u="none" strike="noStrike" kern="1200" baseline="0" dirty="0">
                          <a:solidFill>
                            <a:schemeClr val="tx1">
                              <a:lumMod val="65000"/>
                              <a:lumOff val="35000"/>
                            </a:schemeClr>
                          </a:solidFill>
                          <a:latin typeface="+mn-lt"/>
                          <a:ea typeface="+mn-ea"/>
                          <a:cs typeface="+mn-cs"/>
                        </a:rPr>
                        <a:t>what is working well and what they see as the solution </a:t>
                      </a:r>
                      <a:r>
                        <a:rPr lang="en-US" sz="2600" b="0" i="0" u="none" strike="noStrike" kern="1200" baseline="0" dirty="0">
                          <a:solidFill>
                            <a:schemeClr val="tx1">
                              <a:lumMod val="65000"/>
                              <a:lumOff val="35000"/>
                            </a:schemeClr>
                          </a:solidFill>
                          <a:latin typeface="+mn-lt"/>
                          <a:ea typeface="+mn-ea"/>
                          <a:cs typeface="+mn-cs"/>
                        </a:rPr>
                        <a:t>to the circumstances that brought them to the attention of the child welfare agency. </a:t>
                      </a:r>
                    </a:p>
                  </a:txBody>
                  <a:tcPr anchor="ctr"/>
                </a:tc>
                <a:tc>
                  <a:txBody>
                    <a:bodyPr/>
                    <a:lstStyle/>
                    <a:p>
                      <a:pPr algn="ctr"/>
                      <a:r>
                        <a:rPr lang="en-US" sz="3200" b="0" dirty="0">
                          <a:solidFill>
                            <a:schemeClr val="bg2">
                              <a:lumMod val="50000"/>
                            </a:schemeClr>
                          </a:solidFill>
                        </a:rPr>
                        <a:t>Three</a:t>
                      </a:r>
                      <a:r>
                        <a:rPr lang="en-US" sz="3200" b="0" baseline="0" dirty="0">
                          <a:solidFill>
                            <a:schemeClr val="bg2">
                              <a:lumMod val="50000"/>
                            </a:schemeClr>
                          </a:solidFill>
                        </a:rPr>
                        <a:t> Questions, SFQs</a:t>
                      </a:r>
                      <a:endParaRPr lang="en-US" sz="3200" b="0" dirty="0">
                        <a:solidFill>
                          <a:schemeClr val="bg2">
                            <a:lumMod val="50000"/>
                          </a:schemeClr>
                        </a:solidFill>
                      </a:endParaRPr>
                    </a:p>
                  </a:txBody>
                  <a:tcPr anchor="ctr"/>
                </a:tc>
                <a:extLst>
                  <a:ext uri="{0D108BD9-81ED-4DB2-BD59-A6C34878D82A}">
                    <a16:rowId xmlns:a16="http://schemas.microsoft.com/office/drawing/2014/main" val="2500073605"/>
                  </a:ext>
                </a:extLst>
              </a:tr>
              <a:tr h="1219235">
                <a:tc>
                  <a:txBody>
                    <a:bodyPr/>
                    <a:lstStyle/>
                    <a:p>
                      <a:pPr algn="ctr"/>
                      <a:r>
                        <a:rPr lang="en-US" sz="2600" b="0" i="0" u="none" strike="noStrike" kern="1200" baseline="0" dirty="0">
                          <a:solidFill>
                            <a:schemeClr val="tx1">
                              <a:lumMod val="65000"/>
                              <a:lumOff val="35000"/>
                            </a:schemeClr>
                          </a:solidFill>
                          <a:latin typeface="+mn-lt"/>
                          <a:ea typeface="+mn-ea"/>
                          <a:cs typeface="+mn-cs"/>
                        </a:rPr>
                        <a:t>Develop a </a:t>
                      </a:r>
                      <a:r>
                        <a:rPr lang="en-US" sz="2600" b="1" i="0" u="none" strike="noStrike" kern="1200" baseline="0" dirty="0">
                          <a:solidFill>
                            <a:schemeClr val="tx1">
                              <a:lumMod val="65000"/>
                              <a:lumOff val="35000"/>
                            </a:schemeClr>
                          </a:solidFill>
                          <a:latin typeface="+mn-lt"/>
                          <a:ea typeface="+mn-ea"/>
                          <a:cs typeface="+mn-cs"/>
                        </a:rPr>
                        <a:t>shared understanding </a:t>
                      </a:r>
                      <a:r>
                        <a:rPr lang="en-US" sz="2600" b="0" i="0" u="none" strike="noStrike" kern="1200" baseline="0" dirty="0">
                          <a:solidFill>
                            <a:schemeClr val="tx1">
                              <a:lumMod val="65000"/>
                              <a:lumOff val="35000"/>
                            </a:schemeClr>
                          </a:solidFill>
                          <a:latin typeface="+mn-lt"/>
                          <a:ea typeface="+mn-ea"/>
                          <a:cs typeface="+mn-cs"/>
                        </a:rPr>
                        <a:t>about safety, permanency, and well-being issues to be addressed with the team. </a:t>
                      </a:r>
                    </a:p>
                  </a:txBody>
                  <a:tcPr anchor="ctr"/>
                </a:tc>
                <a:tc>
                  <a:txBody>
                    <a:bodyPr/>
                    <a:lstStyle/>
                    <a:p>
                      <a:pPr algn="ctr"/>
                      <a:r>
                        <a:rPr lang="en-US" sz="3200" b="0" dirty="0">
                          <a:solidFill>
                            <a:schemeClr val="bg2">
                              <a:lumMod val="50000"/>
                            </a:schemeClr>
                          </a:solidFill>
                        </a:rPr>
                        <a:t>Harm and Danger Statements, Safety Goals</a:t>
                      </a:r>
                    </a:p>
                  </a:txBody>
                  <a:tcPr anchor="ctr"/>
                </a:tc>
                <a:extLst>
                  <a:ext uri="{0D108BD9-81ED-4DB2-BD59-A6C34878D82A}">
                    <a16:rowId xmlns:a16="http://schemas.microsoft.com/office/drawing/2014/main" val="2450519602"/>
                  </a:ext>
                </a:extLst>
              </a:tr>
              <a:tr h="1219235">
                <a:tc>
                  <a:txBody>
                    <a:bodyPr/>
                    <a:lstStyle/>
                    <a:p>
                      <a:pPr algn="ctr"/>
                      <a:r>
                        <a:rPr lang="en-US" sz="2600" b="0" i="0" u="none" strike="noStrike" kern="1200" baseline="0" dirty="0">
                          <a:solidFill>
                            <a:schemeClr val="tx1">
                              <a:lumMod val="65000"/>
                              <a:lumOff val="35000"/>
                            </a:schemeClr>
                          </a:solidFill>
                          <a:latin typeface="+mn-lt"/>
                          <a:ea typeface="+mn-ea"/>
                          <a:cs typeface="+mn-cs"/>
                        </a:rPr>
                        <a:t>Facilitate </a:t>
                      </a:r>
                      <a:r>
                        <a:rPr lang="en-US" sz="2600" b="1" i="0" u="none" strike="noStrike" kern="1200" baseline="0" dirty="0">
                          <a:solidFill>
                            <a:schemeClr val="tx1">
                              <a:lumMod val="65000"/>
                              <a:lumOff val="35000"/>
                            </a:schemeClr>
                          </a:solidFill>
                          <a:latin typeface="+mn-lt"/>
                          <a:ea typeface="+mn-ea"/>
                          <a:cs typeface="+mn-cs"/>
                        </a:rPr>
                        <a:t>critical thinking</a:t>
                      </a:r>
                      <a:r>
                        <a:rPr lang="en-US" sz="2600" b="0" i="0" u="none" strike="noStrike" kern="1200" baseline="0" dirty="0">
                          <a:solidFill>
                            <a:schemeClr val="tx1">
                              <a:lumMod val="65000"/>
                              <a:lumOff val="35000"/>
                            </a:schemeClr>
                          </a:solidFill>
                          <a:latin typeface="+mn-lt"/>
                          <a:ea typeface="+mn-ea"/>
                          <a:cs typeface="+mn-cs"/>
                        </a:rPr>
                        <a:t>, discussion, mutual exploration of issues, and consensus building toward the goal of shared decision-making. </a:t>
                      </a:r>
                    </a:p>
                  </a:txBody>
                  <a:tcPr anchor="ctr"/>
                </a:tc>
                <a:tc>
                  <a:txBody>
                    <a:bodyPr/>
                    <a:lstStyle/>
                    <a:p>
                      <a:pPr algn="ctr"/>
                      <a:r>
                        <a:rPr lang="en-US" sz="3200" b="0" dirty="0">
                          <a:solidFill>
                            <a:schemeClr val="bg2">
                              <a:lumMod val="50000"/>
                            </a:schemeClr>
                          </a:solidFill>
                        </a:rPr>
                        <a:t>Mapping, Meeting Frameworks,</a:t>
                      </a:r>
                      <a:r>
                        <a:rPr lang="en-US" sz="3200" b="0" baseline="0" dirty="0">
                          <a:solidFill>
                            <a:schemeClr val="bg2">
                              <a:lumMod val="50000"/>
                            </a:schemeClr>
                          </a:solidFill>
                        </a:rPr>
                        <a:t> Meeting Dialogue Structure </a:t>
                      </a:r>
                      <a:endParaRPr lang="en-US" sz="3200" b="0" dirty="0">
                        <a:solidFill>
                          <a:schemeClr val="bg2">
                            <a:lumMod val="50000"/>
                          </a:schemeClr>
                        </a:solidFill>
                      </a:endParaRPr>
                    </a:p>
                  </a:txBody>
                  <a:tcPr anchor="ctr"/>
                </a:tc>
                <a:extLst>
                  <a:ext uri="{0D108BD9-81ED-4DB2-BD59-A6C34878D82A}">
                    <a16:rowId xmlns:a16="http://schemas.microsoft.com/office/drawing/2014/main" val="3713841354"/>
                  </a:ext>
                </a:extLst>
              </a:tr>
            </a:tbl>
          </a:graphicData>
        </a:graphic>
      </p:graphicFrame>
    </p:spTree>
    <p:extLst>
      <p:ext uri="{BB962C8B-B14F-4D97-AF65-F5344CB8AC3E}">
        <p14:creationId xmlns:p14="http://schemas.microsoft.com/office/powerpoint/2010/main" val="35563568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3410" name="Title 1"/>
          <p:cNvSpPr>
            <a:spLocks noGrp="1"/>
          </p:cNvSpPr>
          <p:nvPr>
            <p:ph type="title"/>
          </p:nvPr>
        </p:nvSpPr>
        <p:spPr>
          <a:xfrm>
            <a:off x="255389" y="110837"/>
            <a:ext cx="4173999" cy="870675"/>
          </a:xfrm>
        </p:spPr>
        <p:txBody>
          <a:bodyPr/>
          <a:lstStyle/>
          <a:p>
            <a:pPr eaLnBrk="1" hangingPunct="1"/>
            <a:r>
              <a:rPr lang="en-US" altLang="en-US" dirty="0">
                <a:solidFill>
                  <a:schemeClr val="tx1"/>
                </a:solidFill>
                <a:cs typeface="Calibri" panose="020F0502020204030204" pitchFamily="34" charset="0"/>
              </a:rPr>
              <a:t>Reflecting on the Day</a:t>
            </a:r>
          </a:p>
        </p:txBody>
      </p:sp>
      <p:pic>
        <p:nvPicPr>
          <p:cNvPr id="8196" name="Picture 4" descr="Image result for Refl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136" y="625518"/>
            <a:ext cx="8011485" cy="59410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91647" y="1293525"/>
            <a:ext cx="3593123" cy="1759188"/>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accent1">
                    <a:lumMod val="50000"/>
                  </a:schemeClr>
                </a:solidFill>
                <a:latin typeface="Calibri" panose="020F0502020204030204" pitchFamily="34" charset="0"/>
              </a:rPr>
              <a:t>What do you think might work well about this approach?</a:t>
            </a:r>
          </a:p>
        </p:txBody>
      </p:sp>
      <p:sp>
        <p:nvSpPr>
          <p:cNvPr id="6" name="Rounded Rectangle 5"/>
          <p:cNvSpPr/>
          <p:nvPr/>
        </p:nvSpPr>
        <p:spPr>
          <a:xfrm>
            <a:off x="8960347" y="766968"/>
            <a:ext cx="3033097" cy="1589052"/>
          </a:xfrm>
          <a:prstGeom prst="roundRect">
            <a:avLst/>
          </a:prstGeom>
          <a:solidFill>
            <a:srgbClr val="FBD5F6"/>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accent1">
                    <a:lumMod val="50000"/>
                  </a:schemeClr>
                </a:solidFill>
                <a:latin typeface="Calibri" panose="020F0502020204030204" pitchFamily="34" charset="0"/>
              </a:rPr>
              <a:t>What do you worry about?</a:t>
            </a:r>
          </a:p>
        </p:txBody>
      </p:sp>
      <p:sp>
        <p:nvSpPr>
          <p:cNvPr id="7" name="Rounded Rectangle 6"/>
          <p:cNvSpPr/>
          <p:nvPr/>
        </p:nvSpPr>
        <p:spPr>
          <a:xfrm>
            <a:off x="255389" y="4934785"/>
            <a:ext cx="3049873" cy="1436358"/>
          </a:xfrm>
          <a:prstGeom prst="roundRect">
            <a:avLst/>
          </a:prstGeom>
          <a:solidFill>
            <a:srgbClr val="92D05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accent1">
                    <a:lumMod val="50000"/>
                  </a:schemeClr>
                </a:solidFill>
                <a:latin typeface="Calibri" panose="020F0502020204030204" pitchFamily="34" charset="0"/>
              </a:rPr>
              <a:t>What questions do you have?</a:t>
            </a:r>
          </a:p>
        </p:txBody>
      </p:sp>
      <p:sp>
        <p:nvSpPr>
          <p:cNvPr id="8" name="Rounded Rectangle 7"/>
          <p:cNvSpPr/>
          <p:nvPr/>
        </p:nvSpPr>
        <p:spPr>
          <a:xfrm>
            <a:off x="7922927" y="4472434"/>
            <a:ext cx="4002500" cy="1898709"/>
          </a:xfrm>
          <a:prstGeom prst="roundRect">
            <a:avLst/>
          </a:prstGeom>
          <a:solidFill>
            <a:schemeClr val="tx2">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accent1">
                    <a:lumMod val="50000"/>
                  </a:schemeClr>
                </a:solidFill>
                <a:latin typeface="Calibri" panose="020F0502020204030204" pitchFamily="34" charset="0"/>
              </a:rPr>
              <a:t>What is important for you to hold in your heart &amp; thoughts as we continue training? </a:t>
            </a:r>
          </a:p>
        </p:txBody>
      </p:sp>
    </p:spTree>
    <p:extLst>
      <p:ext uri="{BB962C8B-B14F-4D97-AF65-F5344CB8AC3E}">
        <p14:creationId xmlns:p14="http://schemas.microsoft.com/office/powerpoint/2010/main" val="21377795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4526" y="191687"/>
            <a:ext cx="10515600" cy="1325563"/>
          </a:xfrm>
        </p:spPr>
        <p:txBody>
          <a:bodyPr/>
          <a:lstStyle/>
          <a:p>
            <a:r>
              <a:rPr lang="en-US" dirty="0"/>
              <a:t>Plus/Delta – How did today go?    See you tomorrow! </a:t>
            </a:r>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19766" y="2125403"/>
            <a:ext cx="2111891" cy="2092180"/>
          </a:xfrm>
          <a:prstGeom prst="rect">
            <a:avLst/>
          </a:prstGeom>
        </p:spPr>
      </p:pic>
      <p:pic>
        <p:nvPicPr>
          <p:cNvPr id="4" name="Picture 2" descr="Image result for Thank you"/>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575711" y="4454947"/>
            <a:ext cx="3116820" cy="19480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9314" y="4463968"/>
            <a:ext cx="8258629" cy="1938992"/>
          </a:xfrm>
          <a:prstGeom prst="rect">
            <a:avLst/>
          </a:prstGeom>
        </p:spPr>
        <p:txBody>
          <a:bodyPr wrap="square">
            <a:spAutoFit/>
          </a:bodyPr>
          <a:lstStyle/>
          <a:p>
            <a:r>
              <a:rPr lang="en-US" sz="2400" b="1" i="1" dirty="0">
                <a:latin typeface="Calibri" panose="020F0502020204030204" pitchFamily="34" charset="0"/>
                <a:cs typeface="Calibri" panose="020F0502020204030204" pitchFamily="34" charset="0"/>
              </a:rPr>
              <a:t>For questions or to inquire about other trainings:</a:t>
            </a:r>
          </a:p>
          <a:p>
            <a:r>
              <a:rPr lang="en-US" sz="2400" dirty="0">
                <a:latin typeface="Calibri" panose="020F0502020204030204" pitchFamily="34" charset="0"/>
                <a:cs typeface="Calibri" panose="020F0502020204030204" pitchFamily="34" charset="0"/>
              </a:rPr>
              <a:t>Visit our website: </a:t>
            </a:r>
            <a:r>
              <a:rPr lang="en-US" sz="2400" i="1" dirty="0">
                <a:latin typeface="Calibri" panose="020F0502020204030204" pitchFamily="34" charset="0"/>
                <a:cs typeface="Calibri" panose="020F0502020204030204" pitchFamily="34" charset="0"/>
                <a:hlinkClick r:id="rId5"/>
              </a:rPr>
              <a:t>http://humanservices.ucdavis.edu/academy</a:t>
            </a:r>
            <a:r>
              <a:rPr lang="en-US" sz="2400" i="1" dirty="0">
                <a:latin typeface="Calibri" panose="020F0502020204030204" pitchFamily="34" charset="0"/>
                <a:cs typeface="Calibri" panose="020F0502020204030204" pitchFamily="34" charset="0"/>
              </a:rPr>
              <a:t> </a:t>
            </a:r>
          </a:p>
          <a:p>
            <a:r>
              <a:rPr lang="en-US" sz="2400" dirty="0">
                <a:latin typeface="Calibri" panose="020F0502020204030204" pitchFamily="34" charset="0"/>
                <a:cs typeface="Calibri" panose="020F0502020204030204" pitchFamily="34" charset="0"/>
              </a:rPr>
              <a:t>Visit our SOP Resources Page: </a:t>
            </a:r>
            <a:r>
              <a:rPr lang="en-US" sz="2400" i="1" u="sng" dirty="0">
                <a:latin typeface="Calibri" panose="020F0502020204030204" pitchFamily="34" charset="0"/>
                <a:cs typeface="Calibri" panose="020F0502020204030204" pitchFamily="34" charset="0"/>
                <a:hlinkClick r:id="rId6"/>
              </a:rPr>
              <a:t>http://bit.ly/SafetyOrganizedPractice</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E-mail the Academy at: </a:t>
            </a:r>
            <a:r>
              <a:rPr lang="en-US" sz="2400" i="1" dirty="0">
                <a:latin typeface="Calibri" panose="020F0502020204030204" pitchFamily="34" charset="0"/>
                <a:cs typeface="Calibri" panose="020F0502020204030204" pitchFamily="34" charset="0"/>
                <a:hlinkClick r:id="rId7"/>
              </a:rPr>
              <a:t>academy@ucdavis.edu</a:t>
            </a:r>
            <a:r>
              <a:rPr lang="en-US" sz="2400" i="1" dirty="0">
                <a:latin typeface="Calibri" panose="020F0502020204030204" pitchFamily="34" charset="0"/>
                <a:cs typeface="Calibri" panose="020F0502020204030204" pitchFamily="34" charset="0"/>
              </a:rPr>
              <a:t> </a:t>
            </a:r>
          </a:p>
        </p:txBody>
      </p:sp>
      <p:sp>
        <p:nvSpPr>
          <p:cNvPr id="6" name="Rectangle 5"/>
          <p:cNvSpPr/>
          <p:nvPr/>
        </p:nvSpPr>
        <p:spPr>
          <a:xfrm>
            <a:off x="1701209" y="1638010"/>
            <a:ext cx="3722680" cy="2400657"/>
          </a:xfrm>
          <a:prstGeom prst="rect">
            <a:avLst/>
          </a:prstGeom>
        </p:spPr>
        <p:txBody>
          <a:bodyPr wrap="square">
            <a:spAutoFit/>
          </a:bodyPr>
          <a:lstStyle/>
          <a:p>
            <a:pPr algn="ctr"/>
            <a:r>
              <a:rPr lang="en-US" altLang="en-US" sz="15000" dirty="0">
                <a:cs typeface="Calibri" panose="020F0502020204030204" pitchFamily="34" charset="0"/>
              </a:rPr>
              <a:t>+  Δ</a:t>
            </a:r>
          </a:p>
        </p:txBody>
      </p:sp>
    </p:spTree>
    <p:extLst>
      <p:ext uri="{BB962C8B-B14F-4D97-AF65-F5344CB8AC3E}">
        <p14:creationId xmlns:p14="http://schemas.microsoft.com/office/powerpoint/2010/main" val="15021701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7506" name="Title 1"/>
          <p:cNvSpPr>
            <a:spLocks noGrp="1"/>
          </p:cNvSpPr>
          <p:nvPr>
            <p:ph type="title"/>
          </p:nvPr>
        </p:nvSpPr>
        <p:spPr>
          <a:xfrm>
            <a:off x="1011382" y="325582"/>
            <a:ext cx="10058400" cy="914400"/>
          </a:xfrm>
        </p:spPr>
        <p:txBody>
          <a:bodyPr anchor="t"/>
          <a:lstStyle/>
          <a:p>
            <a:pPr algn="ctr" eaLnBrk="1" hangingPunct="1"/>
            <a:r>
              <a:rPr lang="en-US" altLang="en-US" dirty="0">
                <a:solidFill>
                  <a:schemeClr val="tx1"/>
                </a:solidFill>
                <a:cs typeface="Calibri" panose="020F0502020204030204" pitchFamily="34" charset="0"/>
              </a:rPr>
              <a:t>References</a:t>
            </a:r>
          </a:p>
        </p:txBody>
      </p:sp>
      <p:sp>
        <p:nvSpPr>
          <p:cNvPr id="277507" name="Content Placeholder 2"/>
          <p:cNvSpPr>
            <a:spLocks noGrp="1"/>
          </p:cNvSpPr>
          <p:nvPr>
            <p:ph idx="4294967295"/>
          </p:nvPr>
        </p:nvSpPr>
        <p:spPr>
          <a:xfrm>
            <a:off x="187036" y="1093025"/>
            <a:ext cx="11817927" cy="5160818"/>
          </a:xfrm>
          <a:solidFill>
            <a:schemeClr val="bg1"/>
          </a:solidFill>
        </p:spPr>
        <p:txBody>
          <a:bodyPr/>
          <a:lstStyle/>
          <a:p>
            <a:pPr>
              <a:spcBef>
                <a:spcPts val="600"/>
              </a:spcBef>
              <a:spcAft>
                <a:spcPts val="600"/>
              </a:spcAft>
            </a:pPr>
            <a:r>
              <a:rPr lang="en-US" altLang="en-US" sz="1800" dirty="0">
                <a:cs typeface="Calibri" panose="020F0502020204030204" pitchFamily="34" charset="0"/>
              </a:rPr>
              <a:t>Berg, I. K. &amp; Kelly, S. (2000). </a:t>
            </a:r>
            <a:r>
              <a:rPr lang="en-US" altLang="en-US" sz="1800" i="1" dirty="0">
                <a:cs typeface="Calibri" panose="020F0502020204030204" pitchFamily="34" charset="0"/>
              </a:rPr>
              <a:t>Building solutions in child protective services</a:t>
            </a:r>
            <a:r>
              <a:rPr lang="en-US" altLang="en-US" sz="1800" dirty="0">
                <a:cs typeface="Calibri" panose="020F0502020204030204" pitchFamily="34" charset="0"/>
              </a:rPr>
              <a:t>. New York, NY: Norton.</a:t>
            </a:r>
          </a:p>
          <a:p>
            <a:pPr>
              <a:spcBef>
                <a:spcPts val="600"/>
              </a:spcBef>
              <a:spcAft>
                <a:spcPts val="600"/>
              </a:spcAft>
            </a:pPr>
            <a:r>
              <a:rPr lang="en-US" altLang="en-US" sz="1800" dirty="0">
                <a:cs typeface="Calibri" panose="020F0502020204030204" pitchFamily="34" charset="0"/>
              </a:rPr>
              <a:t>Boffa, J. &amp; Armitage, E. (1999). The Victorian risk framework: Developing a professional judgment approach to risk assessment in child protection work. 7th Australian Conference on Child Abuse and Neglect, Perth, Australia.</a:t>
            </a:r>
          </a:p>
          <a:p>
            <a:pPr>
              <a:spcBef>
                <a:spcPts val="600"/>
              </a:spcBef>
              <a:spcAft>
                <a:spcPts val="600"/>
              </a:spcAft>
            </a:pPr>
            <a:r>
              <a:rPr lang="en-US" altLang="en-US" sz="1800" dirty="0">
                <a:cs typeface="Calibri" panose="020F0502020204030204" pitchFamily="34" charset="0"/>
              </a:rPr>
              <a:t>Children</a:t>
            </a:r>
            <a:r>
              <a:rPr lang="en-US" altLang="ja-JP" sz="1800" dirty="0">
                <a:cs typeface="Calibri" panose="020F0502020204030204" pitchFamily="34" charset="0"/>
              </a:rPr>
              <a:t>'s Research Center. (2008). Structured Decision Making</a:t>
            </a:r>
            <a:r>
              <a:rPr lang="en-US" altLang="ja-JP" sz="1800" baseline="30000" dirty="0">
                <a:cs typeface="Calibri" panose="020F0502020204030204" pitchFamily="34" charset="0"/>
              </a:rPr>
              <a:t>®</a:t>
            </a:r>
            <a:r>
              <a:rPr lang="en-US" altLang="ja-JP" sz="1800" dirty="0">
                <a:cs typeface="Calibri" panose="020F0502020204030204" pitchFamily="34" charset="0"/>
              </a:rPr>
              <a:t>: An evidence-based approach to human services. Retrieved from http://www.nccd-crc.org/crc/pdf/2008_sdm_book.pdf</a:t>
            </a:r>
          </a:p>
          <a:p>
            <a:pPr>
              <a:spcBef>
                <a:spcPts val="600"/>
              </a:spcBef>
              <a:spcAft>
                <a:spcPts val="600"/>
              </a:spcAft>
            </a:pPr>
            <a:r>
              <a:rPr lang="en-US" altLang="en-US" sz="1800" dirty="0">
                <a:cs typeface="Calibri" panose="020F0502020204030204" pitchFamily="34" charset="0"/>
              </a:rPr>
              <a:t>de Shazer, S. (1985). </a:t>
            </a:r>
            <a:r>
              <a:rPr lang="en-US" altLang="en-US" sz="1800" i="1" dirty="0">
                <a:cs typeface="Calibri" panose="020F0502020204030204" pitchFamily="34" charset="0"/>
              </a:rPr>
              <a:t>Keys to solution in brief therapy</a:t>
            </a:r>
            <a:r>
              <a:rPr lang="en-US" altLang="en-US" sz="1800" dirty="0">
                <a:cs typeface="Calibri" panose="020F0502020204030204" pitchFamily="34" charset="0"/>
              </a:rPr>
              <a:t>. New York, NY: Norton. </a:t>
            </a:r>
          </a:p>
          <a:p>
            <a:pPr>
              <a:spcBef>
                <a:spcPts val="600"/>
              </a:spcBef>
              <a:spcAft>
                <a:spcPts val="600"/>
              </a:spcAft>
            </a:pPr>
            <a:r>
              <a:rPr lang="en-US" altLang="en-US" sz="1800" dirty="0">
                <a:cs typeface="Calibri" panose="020F0502020204030204" pitchFamily="34" charset="0"/>
              </a:rPr>
              <a:t>Department of Child Protection. (2011). </a:t>
            </a:r>
            <a:r>
              <a:rPr lang="en-US" altLang="en-US" sz="1800" i="1" dirty="0">
                <a:cs typeface="Calibri" panose="020F0502020204030204" pitchFamily="34" charset="0"/>
              </a:rPr>
              <a:t>The signs of safety child protection practice framework. </a:t>
            </a:r>
            <a:r>
              <a:rPr lang="en-US" altLang="en-US" sz="1800" dirty="0">
                <a:cs typeface="Calibri" panose="020F0502020204030204" pitchFamily="34" charset="0"/>
              </a:rPr>
              <a:t>Department of Child Protection, Perth, Australia. Retrieved from http://www.signsofsafety.net/westernaustralia</a:t>
            </a:r>
          </a:p>
          <a:p>
            <a:pPr>
              <a:spcBef>
                <a:spcPts val="600"/>
              </a:spcBef>
              <a:spcAft>
                <a:spcPts val="600"/>
              </a:spcAft>
            </a:pPr>
            <a:r>
              <a:rPr lang="en-US" altLang="en-US" sz="1800" dirty="0">
                <a:cs typeface="Calibri" panose="020F0502020204030204" pitchFamily="34" charset="0"/>
              </a:rPr>
              <a:t>Johnson, W. (2004). </a:t>
            </a:r>
            <a:r>
              <a:rPr lang="en-US" altLang="en-US" sz="1800" i="1" dirty="0">
                <a:cs typeface="Calibri" panose="020F0502020204030204" pitchFamily="34" charset="0"/>
              </a:rPr>
              <a:t>Effectiveness of California</a:t>
            </a:r>
            <a:r>
              <a:rPr lang="en-US" altLang="ja-JP" sz="1800" i="1" dirty="0">
                <a:cs typeface="Calibri" panose="020F0502020204030204" pitchFamily="34" charset="0"/>
              </a:rPr>
              <a:t>'s child welfare Structured Decision Making</a:t>
            </a:r>
            <a:r>
              <a:rPr lang="en-US" altLang="ja-JP" sz="1800" i="1" baseline="30000" dirty="0">
                <a:cs typeface="Calibri" panose="020F0502020204030204" pitchFamily="34" charset="0"/>
              </a:rPr>
              <a:t>®</a:t>
            </a:r>
            <a:r>
              <a:rPr lang="en-US" altLang="ja-JP" sz="1800" i="1" dirty="0">
                <a:cs typeface="Calibri" panose="020F0502020204030204" pitchFamily="34" charset="0"/>
              </a:rPr>
              <a:t> model: A prospective study of the validity of the California family risk assessment</a:t>
            </a:r>
            <a:r>
              <a:rPr lang="en-US" altLang="ja-JP" sz="1800" dirty="0">
                <a:cs typeface="Calibri" panose="020F0502020204030204" pitchFamily="34" charset="0"/>
              </a:rPr>
              <a:t>. Sacramento, CA: California Department of Social Services. Retrieved from http://www.nccd-crc.org/crc/pubs/ca_sdm_model_feb04.pdf</a:t>
            </a:r>
          </a:p>
          <a:p>
            <a:pPr>
              <a:spcBef>
                <a:spcPts val="600"/>
              </a:spcBef>
              <a:spcAft>
                <a:spcPts val="600"/>
              </a:spcAft>
            </a:pPr>
            <a:r>
              <a:rPr lang="en-US" altLang="en-US" sz="1800" dirty="0">
                <a:cs typeface="Calibri" panose="020F0502020204030204" pitchFamily="34" charset="0"/>
              </a:rPr>
              <a:t>Lohrbach, S., &amp; Sawyer, R. (2004). Creating a constructive practice: Family and professional partnership in high-risk child protection case conferences. </a:t>
            </a:r>
            <a:r>
              <a:rPr lang="en-US" altLang="en-US" sz="1800" i="1" dirty="0">
                <a:cs typeface="Calibri" panose="020F0502020204030204" pitchFamily="34" charset="0"/>
              </a:rPr>
              <a:t>Protecting Children, 19</a:t>
            </a:r>
            <a:r>
              <a:rPr lang="en-US" altLang="en-US" sz="1800" dirty="0">
                <a:cs typeface="Calibri" panose="020F0502020204030204" pitchFamily="34" charset="0"/>
              </a:rPr>
              <a:t>(2): 26–35.</a:t>
            </a:r>
          </a:p>
          <a:p>
            <a:pPr>
              <a:spcBef>
                <a:spcPts val="600"/>
              </a:spcBef>
              <a:spcAft>
                <a:spcPts val="600"/>
              </a:spcAft>
            </a:pPr>
            <a:r>
              <a:rPr lang="en-US" altLang="en-US" sz="1800" dirty="0">
                <a:cs typeface="Calibri" panose="020F0502020204030204" pitchFamily="34" charset="0"/>
              </a:rPr>
              <a:t>Turnell, A., &amp; Edwards, S. (1999). </a:t>
            </a:r>
            <a:r>
              <a:rPr lang="en-US" altLang="en-US" sz="1800" i="1" dirty="0">
                <a:cs typeface="Calibri" panose="020F0502020204030204" pitchFamily="34" charset="0"/>
              </a:rPr>
              <a:t>Signs of safety.</a:t>
            </a:r>
            <a:r>
              <a:rPr lang="en-US" altLang="en-US" sz="1800" dirty="0">
                <a:cs typeface="Calibri" panose="020F0502020204030204" pitchFamily="34" charset="0"/>
              </a:rPr>
              <a:t> New York, NY: Norton</a:t>
            </a:r>
          </a:p>
          <a:p>
            <a:pPr>
              <a:spcBef>
                <a:spcPts val="600"/>
              </a:spcBef>
              <a:spcAft>
                <a:spcPts val="600"/>
              </a:spcAft>
            </a:pPr>
            <a:r>
              <a:rPr lang="en-US" altLang="en-US" sz="1800" dirty="0">
                <a:cs typeface="Calibri" panose="020F0502020204030204" pitchFamily="34" charset="0"/>
              </a:rPr>
              <a:t>White, M., &amp; Epston E. (1999). Narrative means to therapeutic ends. New York, NY: Norton</a:t>
            </a:r>
          </a:p>
          <a:p>
            <a:pPr>
              <a:spcBef>
                <a:spcPts val="600"/>
              </a:spcBef>
              <a:spcAft>
                <a:spcPts val="600"/>
              </a:spcAft>
            </a:pPr>
            <a:endParaRPr lang="en-US" altLang="en-US" sz="1600" dirty="0">
              <a:cs typeface="Calibri" panose="020F0502020204030204" pitchFamily="34" charset="0"/>
            </a:endParaRPr>
          </a:p>
        </p:txBody>
      </p:sp>
    </p:spTree>
    <p:extLst>
      <p:ext uri="{BB962C8B-B14F-4D97-AF65-F5344CB8AC3E}">
        <p14:creationId xmlns:p14="http://schemas.microsoft.com/office/powerpoint/2010/main" val="19414323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3203EF6-B8F0-4C62-966C-1E98CE8C0F8D}"/>
              </a:ext>
            </a:extLst>
          </p:cNvPr>
          <p:cNvCxnSpPr>
            <a:cxnSpLocks/>
          </p:cNvCxnSpPr>
          <p:nvPr/>
        </p:nvCxnSpPr>
        <p:spPr>
          <a:xfrm>
            <a:off x="925830" y="3949219"/>
            <a:ext cx="10641935" cy="3798"/>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26571" y="1200150"/>
            <a:ext cx="11629209" cy="5486400"/>
            <a:chOff x="2094636" y="1651010"/>
            <a:chExt cx="8003595" cy="4193597"/>
          </a:xfrm>
        </p:grpSpPr>
        <p:grpSp>
          <p:nvGrpSpPr>
            <p:cNvPr id="4" name="Group 3">
              <a:extLst>
                <a:ext uri="{FF2B5EF4-FFF2-40B4-BE49-F238E27FC236}">
                  <a16:creationId xmlns:a16="http://schemas.microsoft.com/office/drawing/2014/main" id="{330ACFAA-4411-45E1-BFC4-1CA40AAAA938}"/>
                </a:ext>
              </a:extLst>
            </p:cNvPr>
            <p:cNvGrpSpPr/>
            <p:nvPr/>
          </p:nvGrpSpPr>
          <p:grpSpPr>
            <a:xfrm>
              <a:off x="2094636" y="1651010"/>
              <a:ext cx="1330036" cy="1793870"/>
              <a:chOff x="570636" y="1442780"/>
              <a:chExt cx="1330036" cy="1793870"/>
            </a:xfrm>
            <a:effectLst>
              <a:outerShdw blurRad="101600" dist="63500" dir="2700000" algn="tl" rotWithShape="0">
                <a:prstClr val="black">
                  <a:alpha val="40000"/>
                </a:prstClr>
              </a:outerShdw>
            </a:effectLst>
          </p:grpSpPr>
          <p:sp>
            <p:nvSpPr>
              <p:cNvPr id="15" name="Oval 14">
                <a:extLst>
                  <a:ext uri="{FF2B5EF4-FFF2-40B4-BE49-F238E27FC236}">
                    <a16:creationId xmlns:a16="http://schemas.microsoft.com/office/drawing/2014/main" id="{A3B92C88-8688-4571-99CC-3CBEE3F5D2D9}"/>
                  </a:ext>
                </a:extLst>
              </p:cNvPr>
              <p:cNvSpPr/>
              <p:nvPr/>
            </p:nvSpPr>
            <p:spPr>
              <a:xfrm>
                <a:off x="885826" y="2793305"/>
                <a:ext cx="443345" cy="4433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6" name="Rectangle 5">
                <a:extLst>
                  <a:ext uri="{FF2B5EF4-FFF2-40B4-BE49-F238E27FC236}">
                    <a16:creationId xmlns:a16="http://schemas.microsoft.com/office/drawing/2014/main" id="{17B7020D-F8B5-4750-BEFB-97ACC35638B8}"/>
                  </a:ext>
                </a:extLst>
              </p:cNvPr>
              <p:cNvSpPr/>
              <p:nvPr/>
            </p:nvSpPr>
            <p:spPr>
              <a:xfrm>
                <a:off x="570636" y="1442780"/>
                <a:ext cx="1330036" cy="1500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en-US" sz="2000" b="1" i="0" u="none" strike="noStrike" kern="1200" cap="all" spc="0" normalizeH="0" baseline="0" noProof="0" dirty="0">
                    <a:ln>
                      <a:noFill/>
                    </a:ln>
                    <a:solidFill>
                      <a:prstClr val="white"/>
                    </a:solidFill>
                    <a:effectLst/>
                    <a:uLnTx/>
                    <a:uFillTx/>
                    <a:latin typeface="Calibri" panose="020F0502020204030204"/>
                    <a:ea typeface="+mn-ea"/>
                    <a:cs typeface="+mn-cs"/>
                  </a:rPr>
                  <a:t>Build Good relationships</a:t>
                </a:r>
              </a:p>
              <a:p>
                <a:pPr marL="171450" marR="0" lvl="0" indent="-171450" algn="just" defTabSz="914400"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kumimoji="0" lang="en-US" sz="1800" b="0" i="0" u="none" strike="noStrike" kern="1200" cap="none" spc="0" normalizeH="0" baseline="0" noProof="1">
                    <a:ln>
                      <a:noFill/>
                    </a:ln>
                    <a:solidFill>
                      <a:prstClr val="white"/>
                    </a:solidFill>
                    <a:effectLst/>
                    <a:uLnTx/>
                    <a:uFillTx/>
                    <a:latin typeface="Calibri" panose="020F0502020204030204"/>
                    <a:ea typeface="+mn-ea"/>
                    <a:cs typeface="+mn-cs"/>
                  </a:rPr>
                  <a:t>Authentic Collaboration</a:t>
                </a:r>
              </a:p>
              <a:p>
                <a:pPr marL="171450" marR="0" lvl="0" indent="-171450" algn="l" defTabSz="914400"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kumimoji="0" lang="en-US" sz="1800" b="0" i="0" u="none" strike="noStrike" kern="1200" cap="none" spc="0" normalizeH="0" baseline="0" noProof="1">
                    <a:ln>
                      <a:noFill/>
                    </a:ln>
                    <a:solidFill>
                      <a:prstClr val="white"/>
                    </a:solidFill>
                    <a:effectLst/>
                    <a:uLnTx/>
                    <a:uFillTx/>
                    <a:latin typeface="Calibri" panose="020F0502020204030204"/>
                    <a:ea typeface="+mn-ea"/>
                    <a:cs typeface="+mn-cs"/>
                  </a:rPr>
                  <a:t>Skillful Use of Authority</a:t>
                </a:r>
              </a:p>
            </p:txBody>
          </p:sp>
        </p:grpSp>
        <p:grpSp>
          <p:nvGrpSpPr>
            <p:cNvPr id="7" name="Group 6">
              <a:extLst>
                <a:ext uri="{FF2B5EF4-FFF2-40B4-BE49-F238E27FC236}">
                  <a16:creationId xmlns:a16="http://schemas.microsoft.com/office/drawing/2014/main" id="{69BF83FB-C74F-43AE-975C-8B45550EBF0A}"/>
                </a:ext>
              </a:extLst>
            </p:cNvPr>
            <p:cNvGrpSpPr/>
            <p:nvPr/>
          </p:nvGrpSpPr>
          <p:grpSpPr>
            <a:xfrm>
              <a:off x="4764060" y="1651010"/>
              <a:ext cx="1330036" cy="1793870"/>
              <a:chOff x="3240060" y="1442780"/>
              <a:chExt cx="1330036" cy="1793870"/>
            </a:xfrm>
            <a:effectLst>
              <a:outerShdw blurRad="101600" dist="63500" dir="2700000" algn="tl" rotWithShape="0">
                <a:prstClr val="black">
                  <a:alpha val="40000"/>
                </a:prstClr>
              </a:outerShdw>
            </a:effectLst>
          </p:grpSpPr>
          <p:sp>
            <p:nvSpPr>
              <p:cNvPr id="81" name="Oval 80">
                <a:extLst>
                  <a:ext uri="{FF2B5EF4-FFF2-40B4-BE49-F238E27FC236}">
                    <a16:creationId xmlns:a16="http://schemas.microsoft.com/office/drawing/2014/main" id="{2A095F73-E5B0-4AD4-9EA2-36D0FFF439D8}"/>
                  </a:ext>
                </a:extLst>
              </p:cNvPr>
              <p:cNvSpPr/>
              <p:nvPr/>
            </p:nvSpPr>
            <p:spPr>
              <a:xfrm>
                <a:off x="3589886" y="2793305"/>
                <a:ext cx="443345" cy="4433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77" name="Rectangle 76">
                <a:extLst>
                  <a:ext uri="{FF2B5EF4-FFF2-40B4-BE49-F238E27FC236}">
                    <a16:creationId xmlns:a16="http://schemas.microsoft.com/office/drawing/2014/main" id="{3343FE7A-EEE7-4813-8F7F-DBA4EBA29475}"/>
                  </a:ext>
                </a:extLst>
              </p:cNvPr>
              <p:cNvSpPr/>
              <p:nvPr/>
            </p:nvSpPr>
            <p:spPr>
              <a:xfrm>
                <a:off x="3240060" y="1442780"/>
                <a:ext cx="1330036" cy="15002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en-US" sz="2000" b="1" i="0" u="none" strike="noStrike" kern="1200" cap="all" spc="0" normalizeH="0" baseline="0" noProof="0" dirty="0">
                    <a:ln>
                      <a:noFill/>
                    </a:ln>
                    <a:solidFill>
                      <a:prstClr val="white"/>
                    </a:solidFill>
                    <a:effectLst/>
                    <a:uLnTx/>
                    <a:uFillTx/>
                    <a:latin typeface="Calibri" panose="020F0502020204030204"/>
                    <a:ea typeface="+mn-ea"/>
                    <a:cs typeface="+mn-cs"/>
                  </a:rPr>
                  <a:t>Safety Networks</a:t>
                </a:r>
              </a:p>
              <a:p>
                <a:pPr marL="171450" marR="0" lvl="0" indent="-171450" algn="just" defTabSz="914400"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kumimoji="0" lang="en-US" sz="1800" b="0" i="0" u="none" strike="noStrike" kern="1200" cap="none" spc="0" normalizeH="0" baseline="0" noProof="1">
                    <a:ln>
                      <a:noFill/>
                    </a:ln>
                    <a:solidFill>
                      <a:prstClr val="white"/>
                    </a:solidFill>
                    <a:effectLst/>
                    <a:uLnTx/>
                    <a:uFillTx/>
                    <a:latin typeface="Calibri" panose="020F0502020204030204"/>
                    <a:ea typeface="+mn-ea"/>
                    <a:cs typeface="+mn-cs"/>
                  </a:rPr>
                  <a:t>Safety Circles</a:t>
                </a:r>
              </a:p>
              <a:p>
                <a:pPr marL="171450" marR="0" lvl="0" indent="-171450" algn="l" defTabSz="914400"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kumimoji="0" lang="en-US" sz="1800" b="0" i="0" u="none" strike="noStrike" kern="1200" cap="none" spc="0" normalizeH="0" baseline="0" noProof="1">
                    <a:ln>
                      <a:noFill/>
                    </a:ln>
                    <a:solidFill>
                      <a:prstClr val="white"/>
                    </a:solidFill>
                    <a:effectLst/>
                    <a:uLnTx/>
                    <a:uFillTx/>
                    <a:latin typeface="Calibri" panose="020F0502020204030204"/>
                    <a:ea typeface="+mn-ea"/>
                    <a:cs typeface="+mn-cs"/>
                  </a:rPr>
                  <a:t>Circles of Support</a:t>
                </a:r>
              </a:p>
            </p:txBody>
          </p:sp>
        </p:grpSp>
        <p:grpSp>
          <p:nvGrpSpPr>
            <p:cNvPr id="8" name="Group 7">
              <a:extLst>
                <a:ext uri="{FF2B5EF4-FFF2-40B4-BE49-F238E27FC236}">
                  <a16:creationId xmlns:a16="http://schemas.microsoft.com/office/drawing/2014/main" id="{D698B194-4EDC-474A-AA08-CCC69A33B1EE}"/>
                </a:ext>
              </a:extLst>
            </p:cNvPr>
            <p:cNvGrpSpPr/>
            <p:nvPr/>
          </p:nvGrpSpPr>
          <p:grpSpPr>
            <a:xfrm>
              <a:off x="7433485" y="1651010"/>
              <a:ext cx="1471555" cy="1793870"/>
              <a:chOff x="5909485" y="1442780"/>
              <a:chExt cx="1471555" cy="1793870"/>
            </a:xfrm>
            <a:effectLst>
              <a:outerShdw blurRad="101600" dist="63500" dir="2700000" algn="tl" rotWithShape="0">
                <a:prstClr val="black">
                  <a:alpha val="40000"/>
                </a:prstClr>
              </a:outerShdw>
            </a:effectLst>
          </p:grpSpPr>
          <p:sp>
            <p:nvSpPr>
              <p:cNvPr id="82" name="Oval 81">
                <a:extLst>
                  <a:ext uri="{FF2B5EF4-FFF2-40B4-BE49-F238E27FC236}">
                    <a16:creationId xmlns:a16="http://schemas.microsoft.com/office/drawing/2014/main" id="{68618E11-1756-49A5-BECA-678E166BC87C}"/>
                  </a:ext>
                </a:extLst>
              </p:cNvPr>
              <p:cNvSpPr/>
              <p:nvPr/>
            </p:nvSpPr>
            <p:spPr>
              <a:xfrm>
                <a:off x="6352829" y="2793305"/>
                <a:ext cx="443345" cy="4433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5</a:t>
                </a:r>
              </a:p>
            </p:txBody>
          </p:sp>
          <p:sp>
            <p:nvSpPr>
              <p:cNvPr id="79" name="Rectangle 78">
                <a:extLst>
                  <a:ext uri="{FF2B5EF4-FFF2-40B4-BE49-F238E27FC236}">
                    <a16:creationId xmlns:a16="http://schemas.microsoft.com/office/drawing/2014/main" id="{B412AC78-2AA6-4180-8AFF-6698EDD62B7A}"/>
                  </a:ext>
                </a:extLst>
              </p:cNvPr>
              <p:cNvSpPr/>
              <p:nvPr/>
            </p:nvSpPr>
            <p:spPr>
              <a:xfrm>
                <a:off x="5909485" y="1442780"/>
                <a:ext cx="1471555" cy="15002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en-US" sz="2000" b="1" i="0" u="none" strike="noStrike" kern="1200" cap="all" spc="0" normalizeH="0" baseline="0" noProof="0" dirty="0">
                    <a:ln>
                      <a:noFill/>
                    </a:ln>
                    <a:solidFill>
                      <a:prstClr val="white"/>
                    </a:solidFill>
                    <a:effectLst/>
                    <a:uLnTx/>
                    <a:uFillTx/>
                    <a:latin typeface="Calibri" panose="020F0502020204030204"/>
                    <a:ea typeface="+mn-ea"/>
                    <a:cs typeface="+mn-cs"/>
                  </a:rPr>
                  <a:t>Harm &amp; Danger Statements / Safety Goals</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1">
                    <a:ln>
                      <a:noFill/>
                    </a:ln>
                    <a:solidFill>
                      <a:prstClr val="white"/>
                    </a:solidFill>
                    <a:effectLst/>
                    <a:uLnTx/>
                    <a:uFillTx/>
                    <a:latin typeface="Calibri" panose="020F0502020204030204"/>
                    <a:ea typeface="+mn-ea"/>
                    <a:cs typeface="+mn-cs"/>
                  </a:rPr>
                  <a:t>Family’s Language</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1">
                    <a:ln>
                      <a:noFill/>
                    </a:ln>
                    <a:solidFill>
                      <a:prstClr val="white"/>
                    </a:solidFill>
                    <a:effectLst/>
                    <a:uLnTx/>
                    <a:uFillTx/>
                    <a:latin typeface="Calibri" panose="020F0502020204030204"/>
                    <a:ea typeface="+mn-ea"/>
                    <a:cs typeface="+mn-cs"/>
                  </a:rPr>
                  <a:t>Shared Understanding</a:t>
                </a:r>
              </a:p>
            </p:txBody>
          </p:sp>
        </p:grpSp>
        <p:grpSp>
          <p:nvGrpSpPr>
            <p:cNvPr id="11" name="Group 10">
              <a:extLst>
                <a:ext uri="{FF2B5EF4-FFF2-40B4-BE49-F238E27FC236}">
                  <a16:creationId xmlns:a16="http://schemas.microsoft.com/office/drawing/2014/main" id="{87F9D64B-9DD2-4D60-8C97-3DC5EBFFE793}"/>
                </a:ext>
              </a:extLst>
            </p:cNvPr>
            <p:cNvGrpSpPr/>
            <p:nvPr/>
          </p:nvGrpSpPr>
          <p:grpSpPr>
            <a:xfrm>
              <a:off x="3429348" y="3996524"/>
              <a:ext cx="1330036" cy="1848083"/>
              <a:chOff x="1905348" y="3788293"/>
              <a:chExt cx="1330036" cy="1848083"/>
            </a:xfrm>
            <a:effectLst>
              <a:outerShdw blurRad="101600" dist="63500" dir="2700000" algn="tl" rotWithShape="0">
                <a:prstClr val="black">
                  <a:alpha val="40000"/>
                </a:prstClr>
              </a:outerShdw>
            </a:effectLst>
          </p:grpSpPr>
          <p:sp>
            <p:nvSpPr>
              <p:cNvPr id="83" name="Oval 82">
                <a:extLst>
                  <a:ext uri="{FF2B5EF4-FFF2-40B4-BE49-F238E27FC236}">
                    <a16:creationId xmlns:a16="http://schemas.microsoft.com/office/drawing/2014/main" id="{FC10D63E-BF86-4C3B-91A5-A5A2D5147275}"/>
                  </a:ext>
                </a:extLst>
              </p:cNvPr>
              <p:cNvSpPr/>
              <p:nvPr/>
            </p:nvSpPr>
            <p:spPr>
              <a:xfrm>
                <a:off x="2353423" y="3788293"/>
                <a:ext cx="443345" cy="443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76" name="Rectangle 75">
                <a:extLst>
                  <a:ext uri="{FF2B5EF4-FFF2-40B4-BE49-F238E27FC236}">
                    <a16:creationId xmlns:a16="http://schemas.microsoft.com/office/drawing/2014/main" id="{D617A00F-ECCF-4CDB-A9ED-FD2BEC67A6A6}"/>
                  </a:ext>
                </a:extLst>
              </p:cNvPr>
              <p:cNvSpPr/>
              <p:nvPr/>
            </p:nvSpPr>
            <p:spPr>
              <a:xfrm>
                <a:off x="1905348" y="4081896"/>
                <a:ext cx="1330036" cy="1554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en-US" sz="2000" b="1" i="0" u="none" strike="noStrike" kern="1200" cap="all" spc="0" normalizeH="0" baseline="0" noProof="0" dirty="0">
                    <a:ln>
                      <a:noFill/>
                    </a:ln>
                    <a:solidFill>
                      <a:prstClr val="white"/>
                    </a:solidFill>
                    <a:effectLst/>
                    <a:uLnTx/>
                    <a:uFillTx/>
                    <a:latin typeface="Calibri" panose="020F0502020204030204"/>
                    <a:ea typeface="+mn-ea"/>
                    <a:cs typeface="+mn-cs"/>
                  </a:rPr>
                  <a:t>Voice of the child</a:t>
                </a:r>
              </a:p>
              <a:p>
                <a:pPr marL="171450" marR="0" lvl="0" indent="-171450" algn="just" defTabSz="914400"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kumimoji="0" lang="en-US" sz="1800" b="0" i="0" u="none" strike="noStrike" kern="1200" cap="none" spc="0" normalizeH="0" baseline="0" noProof="1">
                    <a:ln>
                      <a:noFill/>
                    </a:ln>
                    <a:solidFill>
                      <a:prstClr val="white"/>
                    </a:solidFill>
                    <a:effectLst/>
                    <a:uLnTx/>
                    <a:uFillTx/>
                    <a:latin typeface="Calibri" panose="020F0502020204030204"/>
                    <a:ea typeface="+mn-ea"/>
                    <a:cs typeface="+mn-cs"/>
                  </a:rPr>
                  <a:t>Three Houses</a:t>
                </a:r>
              </a:p>
              <a:p>
                <a:pPr marL="171450" marR="0" lvl="0" indent="-171450" algn="just" defTabSz="914400" rtl="0" eaLnBrk="1" fontAlgn="auto" latinLnBrk="0" hangingPunct="1">
                  <a:lnSpc>
                    <a:spcPct val="100000"/>
                  </a:lnSpc>
                  <a:spcBef>
                    <a:spcPts val="0"/>
                  </a:spcBef>
                  <a:spcAft>
                    <a:spcPts val="900"/>
                  </a:spcAft>
                  <a:buClrTx/>
                  <a:buSzTx/>
                  <a:buFont typeface="Wingdings" panose="05000000000000000000" pitchFamily="2" charset="2"/>
                  <a:buChar char="§"/>
                  <a:tabLst/>
                  <a:defRPr/>
                </a:pPr>
                <a:r>
                  <a:rPr kumimoji="0" lang="en-US" sz="1800" b="0" i="0" u="none" strike="noStrike" kern="1200" cap="none" spc="0" normalizeH="0" baseline="0" noProof="1">
                    <a:ln>
                      <a:noFill/>
                    </a:ln>
                    <a:solidFill>
                      <a:prstClr val="white"/>
                    </a:solidFill>
                    <a:effectLst/>
                    <a:uLnTx/>
                    <a:uFillTx/>
                    <a:latin typeface="Calibri" panose="020F0502020204030204"/>
                    <a:ea typeface="+mn-ea"/>
                    <a:cs typeface="+mn-cs"/>
                  </a:rPr>
                  <a:t>Safety House</a:t>
                </a:r>
                <a:endParaRPr kumimoji="0" lang="en-US" sz="1800" b="1" i="0" u="none" strike="noStrike" kern="1200" cap="all"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90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BC70D273-6482-42C3-9630-1E15E73D5D1E}"/>
                </a:ext>
              </a:extLst>
            </p:cNvPr>
            <p:cNvGrpSpPr/>
            <p:nvPr/>
          </p:nvGrpSpPr>
          <p:grpSpPr>
            <a:xfrm>
              <a:off x="6098771" y="3996524"/>
              <a:ext cx="1505588" cy="1848083"/>
              <a:chOff x="4574771" y="3788293"/>
              <a:chExt cx="1505588" cy="1848083"/>
            </a:xfrm>
            <a:effectLst>
              <a:outerShdw blurRad="101600" dist="63500" dir="2700000" algn="tl" rotWithShape="0">
                <a:prstClr val="black">
                  <a:alpha val="40000"/>
                </a:prstClr>
              </a:outerShdw>
            </a:effectLst>
          </p:grpSpPr>
          <p:sp>
            <p:nvSpPr>
              <p:cNvPr id="84" name="Oval 83">
                <a:extLst>
                  <a:ext uri="{FF2B5EF4-FFF2-40B4-BE49-F238E27FC236}">
                    <a16:creationId xmlns:a16="http://schemas.microsoft.com/office/drawing/2014/main" id="{3F8218C5-3295-4C67-A60D-DC5616EECD6D}"/>
                  </a:ext>
                </a:extLst>
              </p:cNvPr>
              <p:cNvSpPr/>
              <p:nvPr/>
            </p:nvSpPr>
            <p:spPr>
              <a:xfrm>
                <a:off x="5022848" y="3788293"/>
                <a:ext cx="443345" cy="4433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4</a:t>
                </a:r>
              </a:p>
            </p:txBody>
          </p:sp>
          <p:sp>
            <p:nvSpPr>
              <p:cNvPr id="78" name="Rectangle 77">
                <a:extLst>
                  <a:ext uri="{FF2B5EF4-FFF2-40B4-BE49-F238E27FC236}">
                    <a16:creationId xmlns:a16="http://schemas.microsoft.com/office/drawing/2014/main" id="{97365BC3-1AF2-4DEB-A30F-5A05729A945A}"/>
                  </a:ext>
                </a:extLst>
              </p:cNvPr>
              <p:cNvSpPr/>
              <p:nvPr/>
            </p:nvSpPr>
            <p:spPr>
              <a:xfrm>
                <a:off x="4574771" y="4081896"/>
                <a:ext cx="1505588" cy="15544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900"/>
                  </a:spcAft>
                  <a:buClrTx/>
                  <a:buSzTx/>
                  <a:buFontTx/>
                  <a:buNone/>
                  <a:tabLst/>
                  <a:defRPr/>
                </a:pPr>
                <a:endParaRPr kumimoji="0" lang="en-US" sz="1600" b="1" i="0" u="none" strike="noStrike" kern="1200" cap="all"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en-US" sz="2000" b="1" i="0" u="none" strike="noStrike" kern="1200" cap="all" spc="0" normalizeH="0" baseline="0" noProof="0" dirty="0">
                    <a:ln>
                      <a:noFill/>
                    </a:ln>
                    <a:solidFill>
                      <a:prstClr val="white"/>
                    </a:solidFill>
                    <a:effectLst/>
                    <a:uLnTx/>
                    <a:uFillTx/>
                    <a:latin typeface="Calibri" panose="020F0502020204030204"/>
                    <a:ea typeface="+mn-ea"/>
                    <a:cs typeface="+mn-cs"/>
                  </a:rPr>
                  <a:t>Mapping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1">
                    <a:ln>
                      <a:noFill/>
                    </a:ln>
                    <a:solidFill>
                      <a:prstClr val="white"/>
                    </a:solidFill>
                    <a:effectLst/>
                    <a:uLnTx/>
                    <a:uFillTx/>
                    <a:latin typeface="Calibri" panose="020F0502020204030204"/>
                    <a:ea typeface="+mn-ea"/>
                    <a:cs typeface="+mn-cs"/>
                  </a:rPr>
                  <a:t>Case Staffing | Family &amp; Network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1">
                    <a:ln>
                      <a:noFill/>
                    </a:ln>
                    <a:solidFill>
                      <a:prstClr val="white"/>
                    </a:solidFill>
                    <a:effectLst/>
                    <a:uLnTx/>
                    <a:uFillTx/>
                    <a:latin typeface="Calibri" panose="020F0502020204030204"/>
                    <a:ea typeface="+mn-ea"/>
                    <a:cs typeface="+mn-cs"/>
                  </a:rPr>
                  <a:t>Solution Focused Questions | Rigoous, Balanced Assessment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1">
                    <a:ln>
                      <a:noFill/>
                    </a:ln>
                    <a:solidFill>
                      <a:prstClr val="white"/>
                    </a:solidFill>
                    <a:effectLst/>
                    <a:uLnTx/>
                    <a:uFillTx/>
                    <a:latin typeface="Calibri" panose="020F0502020204030204"/>
                    <a:ea typeface="+mn-ea"/>
                    <a:cs typeface="+mn-cs"/>
                  </a:rPr>
                  <a:t>SDM Safety Assessment</a:t>
                </a:r>
              </a:p>
              <a:p>
                <a:pPr marL="0" marR="0" lvl="0" indent="0" algn="ctr" defTabSz="914400" rtl="0" eaLnBrk="1" fontAlgn="auto" latinLnBrk="0" hangingPunct="1">
                  <a:lnSpc>
                    <a:spcPct val="100000"/>
                  </a:lnSpc>
                  <a:spcBef>
                    <a:spcPts val="0"/>
                  </a:spcBef>
                  <a:spcAft>
                    <a:spcPts val="900"/>
                  </a:spcAft>
                  <a:buClrTx/>
                  <a:buSzTx/>
                  <a:buFontTx/>
                  <a:buNone/>
                  <a:tabLst/>
                  <a:defRPr/>
                </a:pPr>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E7B152B5-ACE4-469C-B0AE-5449FE7809C9}"/>
                </a:ext>
              </a:extLst>
            </p:cNvPr>
            <p:cNvGrpSpPr/>
            <p:nvPr/>
          </p:nvGrpSpPr>
          <p:grpSpPr>
            <a:xfrm>
              <a:off x="8768195" y="3996524"/>
              <a:ext cx="1330036" cy="1848083"/>
              <a:chOff x="7244195" y="3788293"/>
              <a:chExt cx="1330036" cy="1848083"/>
            </a:xfrm>
            <a:effectLst>
              <a:outerShdw blurRad="101600" dist="63500" dir="2700000" algn="tl" rotWithShape="0">
                <a:prstClr val="black">
                  <a:alpha val="40000"/>
                </a:prstClr>
              </a:outerShdw>
            </a:effectLst>
          </p:grpSpPr>
          <p:sp>
            <p:nvSpPr>
              <p:cNvPr id="85" name="Oval 84">
                <a:extLst>
                  <a:ext uri="{FF2B5EF4-FFF2-40B4-BE49-F238E27FC236}">
                    <a16:creationId xmlns:a16="http://schemas.microsoft.com/office/drawing/2014/main" id="{0CB9885F-9C1A-4BAB-B092-D5F750AD60F9}"/>
                  </a:ext>
                </a:extLst>
              </p:cNvPr>
              <p:cNvSpPr/>
              <p:nvPr/>
            </p:nvSpPr>
            <p:spPr>
              <a:xfrm>
                <a:off x="7692272" y="3788293"/>
                <a:ext cx="443345" cy="4433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6</a:t>
                </a:r>
              </a:p>
            </p:txBody>
          </p:sp>
          <p:sp>
            <p:nvSpPr>
              <p:cNvPr id="80" name="Rectangle 79">
                <a:extLst>
                  <a:ext uri="{FF2B5EF4-FFF2-40B4-BE49-F238E27FC236}">
                    <a16:creationId xmlns:a16="http://schemas.microsoft.com/office/drawing/2014/main" id="{06FC7F02-3D99-45E5-85A8-4D1AFD2EB228}"/>
                  </a:ext>
                </a:extLst>
              </p:cNvPr>
              <p:cNvSpPr/>
              <p:nvPr/>
            </p:nvSpPr>
            <p:spPr>
              <a:xfrm>
                <a:off x="7244195" y="4081896"/>
                <a:ext cx="1330036" cy="1554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en-US" sz="1800" b="1" i="0" u="none" strike="noStrike" kern="1200" cap="all" spc="0" normalizeH="0" baseline="0" noProof="0" dirty="0">
                    <a:ln>
                      <a:noFill/>
                    </a:ln>
                    <a:solidFill>
                      <a:prstClr val="white"/>
                    </a:solidFill>
                    <a:effectLst/>
                    <a:uLnTx/>
                    <a:uFillTx/>
                    <a:latin typeface="Calibri" panose="020F0502020204030204"/>
                    <a:ea typeface="+mn-ea"/>
                    <a:cs typeface="+mn-cs"/>
                  </a:rPr>
                  <a:t>Safety Plans /   Case Plans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1">
                    <a:ln>
                      <a:noFill/>
                    </a:ln>
                    <a:solidFill>
                      <a:prstClr val="white"/>
                    </a:solidFill>
                    <a:effectLst/>
                    <a:uLnTx/>
                    <a:uFillTx/>
                    <a:latin typeface="Calibri" panose="020F0502020204030204"/>
                    <a:ea typeface="+mn-ea"/>
                    <a:cs typeface="+mn-cs"/>
                  </a:rPr>
                  <a:t>Behaviorally- Based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1">
                    <a:ln>
                      <a:noFill/>
                    </a:ln>
                    <a:solidFill>
                      <a:prstClr val="white"/>
                    </a:solidFill>
                    <a:effectLst/>
                    <a:uLnTx/>
                    <a:uFillTx/>
                    <a:latin typeface="Calibri" panose="020F0502020204030204"/>
                    <a:ea typeface="+mn-ea"/>
                    <a:cs typeface="+mn-cs"/>
                  </a:rPr>
                  <a:t>Involve Network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1">
                    <a:ln>
                      <a:noFill/>
                    </a:ln>
                    <a:solidFill>
                      <a:prstClr val="white"/>
                    </a:solidFill>
                    <a:effectLst/>
                    <a:uLnTx/>
                    <a:uFillTx/>
                    <a:latin typeface="Calibri" panose="020F0502020204030204"/>
                    <a:ea typeface="+mn-ea"/>
                    <a:cs typeface="+mn-cs"/>
                  </a:rPr>
                  <a:t>Informed by CANS</a:t>
                </a:r>
              </a:p>
              <a:p>
                <a:pPr marL="0" marR="0" lvl="0" indent="0" algn="ctr" defTabSz="914400" rtl="0" eaLnBrk="1" fontAlgn="auto" latinLnBrk="0" hangingPunct="1">
                  <a:lnSpc>
                    <a:spcPct val="100000"/>
                  </a:lnSpc>
                  <a:spcBef>
                    <a:spcPts val="0"/>
                  </a:spcBef>
                  <a:spcAft>
                    <a:spcPts val="90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Oval 2">
              <a:extLst>
                <a:ext uri="{FF2B5EF4-FFF2-40B4-BE49-F238E27FC236}">
                  <a16:creationId xmlns:a16="http://schemas.microsoft.com/office/drawing/2014/main" id="{C657C7AD-2613-4442-96F7-54886D7652EC}"/>
                </a:ext>
              </a:extLst>
            </p:cNvPr>
            <p:cNvSpPr/>
            <p:nvPr/>
          </p:nvSpPr>
          <p:spPr>
            <a:xfrm>
              <a:off x="2666135" y="3627184"/>
              <a:ext cx="187037" cy="187037"/>
            </a:xfrm>
            <a:prstGeom prst="ellipse">
              <a:avLst/>
            </a:prstGeom>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F04D4C90-56AA-4DD7-B37B-B4894F56657E}"/>
                </a:ext>
              </a:extLst>
            </p:cNvPr>
            <p:cNvSpPr/>
            <p:nvPr/>
          </p:nvSpPr>
          <p:spPr>
            <a:xfrm>
              <a:off x="4000847" y="3627184"/>
              <a:ext cx="187037" cy="187037"/>
            </a:xfrm>
            <a:prstGeom prst="ellipse">
              <a:avLst/>
            </a:prstGeom>
            <a:solidFill>
              <a:schemeClr val="accent2"/>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F0AA6AFB-DFA7-4B9B-95B8-087DEC7F1A21}"/>
                </a:ext>
              </a:extLst>
            </p:cNvPr>
            <p:cNvSpPr/>
            <p:nvPr/>
          </p:nvSpPr>
          <p:spPr>
            <a:xfrm>
              <a:off x="5335559" y="3627184"/>
              <a:ext cx="187037" cy="187037"/>
            </a:xfrm>
            <a:prstGeom prst="ellipse">
              <a:avLst/>
            </a:prstGeom>
            <a:solidFill>
              <a:schemeClr val="accent3"/>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70DE33CA-AA21-49B5-A6C0-167814D5E2F2}"/>
                </a:ext>
              </a:extLst>
            </p:cNvPr>
            <p:cNvSpPr/>
            <p:nvPr/>
          </p:nvSpPr>
          <p:spPr>
            <a:xfrm>
              <a:off x="6670271" y="3627184"/>
              <a:ext cx="187037" cy="187037"/>
            </a:xfrm>
            <a:prstGeom prst="ellipse">
              <a:avLst/>
            </a:prstGeom>
            <a:solidFill>
              <a:schemeClr val="accent4"/>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DE6712A9-DC40-439F-B613-12E1B43AB223}"/>
                </a:ext>
              </a:extLst>
            </p:cNvPr>
            <p:cNvSpPr/>
            <p:nvPr/>
          </p:nvSpPr>
          <p:spPr>
            <a:xfrm>
              <a:off x="8004983" y="3627184"/>
              <a:ext cx="187037" cy="187037"/>
            </a:xfrm>
            <a:prstGeom prst="ellipse">
              <a:avLst/>
            </a:prstGeom>
            <a:solidFill>
              <a:schemeClr val="accent5"/>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FC3C7C09-7B91-4BEE-B041-14A927C4D2A0}"/>
                </a:ext>
              </a:extLst>
            </p:cNvPr>
            <p:cNvSpPr/>
            <p:nvPr/>
          </p:nvSpPr>
          <p:spPr>
            <a:xfrm>
              <a:off x="9339695" y="3627184"/>
              <a:ext cx="187037" cy="187037"/>
            </a:xfrm>
            <a:prstGeom prst="ellipse">
              <a:avLst/>
            </a:prstGeom>
            <a:solidFill>
              <a:schemeClr val="accent6"/>
            </a:solidFill>
            <a:ln w="38100">
              <a:solidFill>
                <a:srgbClr val="F0E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0" name="Picture 39"/>
          <p:cNvPicPr>
            <a:picLocks noChangeAspect="1"/>
          </p:cNvPicPr>
          <p:nvPr/>
        </p:nvPicPr>
        <p:blipFill rotWithShape="1">
          <a:blip r:embed="rId3" cstate="screen">
            <a:lum bright="70000" contrast="-70000"/>
            <a:extLst>
              <a:ext uri="{28A0092B-C50C-407E-A947-70E740481C1C}">
                <a14:useLocalDpi xmlns:a14="http://schemas.microsoft.com/office/drawing/2010/main" val="0"/>
              </a:ext>
            </a:extLst>
          </a:blip>
          <a:srcRect l="5277" r="5055" b="15500"/>
          <a:stretch/>
        </p:blipFill>
        <p:spPr>
          <a:xfrm>
            <a:off x="6597457" y="2000158"/>
            <a:ext cx="1201796" cy="1132548"/>
          </a:xfrm>
          <a:prstGeom prst="rect">
            <a:avLst/>
          </a:prstGeom>
        </p:spPr>
      </p:pic>
      <p:pic>
        <p:nvPicPr>
          <p:cNvPr id="42" name="Picture 41"/>
          <p:cNvPicPr>
            <a:picLocks noChangeAspect="1"/>
          </p:cNvPicPr>
          <p:nvPr/>
        </p:nvPicPr>
        <p:blipFill rotWithShape="1">
          <a:blip r:embed="rId4" cstate="screen">
            <a:lum bright="70000" contrast="-70000"/>
            <a:extLst>
              <a:ext uri="{28A0092B-C50C-407E-A947-70E740481C1C}">
                <a14:useLocalDpi xmlns:a14="http://schemas.microsoft.com/office/drawing/2010/main" val="0"/>
              </a:ext>
            </a:extLst>
          </a:blip>
          <a:srcRect l="13682" t="3556" r="14191" b="14159"/>
          <a:stretch/>
        </p:blipFill>
        <p:spPr>
          <a:xfrm>
            <a:off x="783645" y="4867134"/>
            <a:ext cx="1301764" cy="1132447"/>
          </a:xfrm>
          <a:prstGeom prst="rect">
            <a:avLst/>
          </a:prstGeom>
        </p:spPr>
      </p:pic>
      <p:pic>
        <p:nvPicPr>
          <p:cNvPr id="43" name="Picture 42"/>
          <p:cNvPicPr>
            <a:picLocks noChangeAspect="1"/>
          </p:cNvPicPr>
          <p:nvPr/>
        </p:nvPicPr>
        <p:blipFill rotWithShape="1">
          <a:blip r:embed="rId5" cstate="screen">
            <a:lum bright="70000" contrast="-70000"/>
            <a:extLst>
              <a:ext uri="{28A0092B-C50C-407E-A947-70E740481C1C}">
                <a14:useLocalDpi xmlns:a14="http://schemas.microsoft.com/office/drawing/2010/main" val="0"/>
              </a:ext>
            </a:extLst>
          </a:blip>
          <a:srcRect l="16277" r="16389" b="11500"/>
          <a:stretch/>
        </p:blipFill>
        <p:spPr>
          <a:xfrm>
            <a:off x="4909276" y="4867134"/>
            <a:ext cx="897164" cy="1132447"/>
          </a:xfrm>
          <a:prstGeom prst="rect">
            <a:avLst/>
          </a:prstGeom>
        </p:spPr>
      </p:pic>
      <p:pic>
        <p:nvPicPr>
          <p:cNvPr id="44" name="Picture 43"/>
          <p:cNvPicPr>
            <a:picLocks noChangeAspect="1"/>
          </p:cNvPicPr>
          <p:nvPr/>
        </p:nvPicPr>
        <p:blipFill rotWithShape="1">
          <a:blip r:embed="rId6" cstate="screen">
            <a:lum bright="70000" contrast="-70000"/>
            <a:extLst>
              <a:ext uri="{28A0092B-C50C-407E-A947-70E740481C1C}">
                <a14:useLocalDpi xmlns:a14="http://schemas.microsoft.com/office/drawing/2010/main" val="0"/>
              </a:ext>
            </a:extLst>
          </a:blip>
          <a:srcRect l="6611" t="7166" r="6056" b="19833"/>
          <a:stretch/>
        </p:blipFill>
        <p:spPr>
          <a:xfrm>
            <a:off x="10575210" y="2000158"/>
            <a:ext cx="1255188" cy="1049184"/>
          </a:xfrm>
          <a:prstGeom prst="rect">
            <a:avLst/>
          </a:prstGeom>
        </p:spPr>
      </p:pic>
      <p:pic>
        <p:nvPicPr>
          <p:cNvPr id="45" name="Picture 44"/>
          <p:cNvPicPr>
            <a:picLocks noChangeAspect="1"/>
          </p:cNvPicPr>
          <p:nvPr/>
        </p:nvPicPr>
        <p:blipFill rotWithShape="1">
          <a:blip r:embed="rId7" cstate="screen">
            <a:lum bright="70000" contrast="-70000"/>
            <a:extLst>
              <a:ext uri="{28A0092B-C50C-407E-A947-70E740481C1C}">
                <a14:useLocalDpi xmlns:a14="http://schemas.microsoft.com/office/drawing/2010/main" val="0"/>
              </a:ext>
            </a:extLst>
          </a:blip>
          <a:srcRect l="4945" r="6056" b="14166"/>
          <a:stretch/>
        </p:blipFill>
        <p:spPr>
          <a:xfrm>
            <a:off x="8590602" y="4867134"/>
            <a:ext cx="1174226" cy="1132447"/>
          </a:xfrm>
          <a:prstGeom prst="rect">
            <a:avLst/>
          </a:prstGeom>
        </p:spPr>
      </p:pic>
      <p:pic>
        <p:nvPicPr>
          <p:cNvPr id="17" name="Picture 16"/>
          <p:cNvPicPr>
            <a:picLocks noChangeAspect="1"/>
          </p:cNvPicPr>
          <p:nvPr/>
        </p:nvPicPr>
        <p:blipFill rotWithShape="1">
          <a:blip r:embed="rId8" cstate="screen">
            <a:lum bright="70000" contrast="-70000"/>
            <a:extLst>
              <a:ext uri="{28A0092B-C50C-407E-A947-70E740481C1C}">
                <a14:useLocalDpi xmlns:a14="http://schemas.microsoft.com/office/drawing/2010/main" val="0"/>
              </a:ext>
            </a:extLst>
          </a:blip>
          <a:srcRect l="9611" t="9666" r="7556" b="27501"/>
          <a:stretch/>
        </p:blipFill>
        <p:spPr>
          <a:xfrm>
            <a:off x="2676372" y="2000158"/>
            <a:ext cx="1324734" cy="1004879"/>
          </a:xfrm>
          <a:prstGeom prst="rect">
            <a:avLst/>
          </a:prstGeom>
        </p:spPr>
      </p:pic>
      <p:sp>
        <p:nvSpPr>
          <p:cNvPr id="47" name="Title 1">
            <a:extLst>
              <a:ext uri="{FF2B5EF4-FFF2-40B4-BE49-F238E27FC236}">
                <a16:creationId xmlns:a16="http://schemas.microsoft.com/office/drawing/2014/main" id="{2C2BFAE1-45D3-4B3B-81D2-0BF25FA84FB8}"/>
              </a:ext>
            </a:extLst>
          </p:cNvPr>
          <p:cNvSpPr>
            <a:spLocks noGrp="1"/>
          </p:cNvSpPr>
          <p:nvPr>
            <p:ph type="title"/>
          </p:nvPr>
        </p:nvSpPr>
        <p:spPr>
          <a:xfrm>
            <a:off x="326571" y="99623"/>
            <a:ext cx="10515600" cy="1325563"/>
          </a:xfrm>
        </p:spPr>
        <p:txBody>
          <a:bodyPr>
            <a:noAutofit/>
          </a:bodyPr>
          <a:lstStyle/>
          <a:p>
            <a:r>
              <a:rPr lang="en-US" dirty="0"/>
              <a:t>SOP Key Elements &amp; Flow</a:t>
            </a:r>
          </a:p>
        </p:txBody>
      </p:sp>
    </p:spTree>
    <p:extLst>
      <p:ext uri="{BB962C8B-B14F-4D97-AF65-F5344CB8AC3E}">
        <p14:creationId xmlns:p14="http://schemas.microsoft.com/office/powerpoint/2010/main" val="343970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graphicFrame>
        <p:nvGraphicFramePr>
          <p:cNvPr id="5" name="Diagram 4">
            <a:extLst>
              <a:ext uri="{FF2B5EF4-FFF2-40B4-BE49-F238E27FC236}">
                <a16:creationId xmlns:a16="http://schemas.microsoft.com/office/drawing/2014/main" id="{06EEF6D5-33D8-8A46-A227-41052E937718}"/>
              </a:ext>
            </a:extLst>
          </p:cNvPr>
          <p:cNvGraphicFramePr/>
          <p:nvPr>
            <p:extLst>
              <p:ext uri="{D42A27DB-BD31-4B8C-83A1-F6EECF244321}">
                <p14:modId xmlns:p14="http://schemas.microsoft.com/office/powerpoint/2010/main" val="891651805"/>
              </p:ext>
            </p:extLst>
          </p:nvPr>
        </p:nvGraphicFramePr>
        <p:xfrm>
          <a:off x="5398625" y="1089949"/>
          <a:ext cx="6477000" cy="50737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186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07597" y="-58824"/>
            <a:ext cx="10952019" cy="1325563"/>
          </a:xfrm>
        </p:spPr>
        <p:txBody>
          <a:bodyPr>
            <a:normAutofit/>
          </a:bodyPr>
          <a:lstStyle/>
          <a:p>
            <a:pPr algn="ctr"/>
            <a:r>
              <a:rPr lang="en-US" dirty="0"/>
              <a:t>With Safety Organized Practice, Families Can Expect to Be: </a:t>
            </a:r>
          </a:p>
        </p:txBody>
      </p:sp>
      <p:pic>
        <p:nvPicPr>
          <p:cNvPr id="4" name="Picture 2" descr="Image result for Best pract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351" y="1266740"/>
            <a:ext cx="6210650" cy="559126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43950" y="1241573"/>
            <a:ext cx="6384022" cy="5591261"/>
          </a:xfrm>
          <a:prstGeom prst="rect">
            <a:avLst/>
          </a:prstGeom>
          <a:solidFill>
            <a:schemeClr val="bg1"/>
          </a:solidFill>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latin typeface="Calibri" panose="020F0502020204030204" pitchFamily="34" charset="0"/>
                <a:cs typeface="Calibri" panose="020F0502020204030204" pitchFamily="34" charset="0"/>
              </a:rPr>
              <a:t>Treated as equal members of a team</a:t>
            </a:r>
          </a:p>
          <a:p>
            <a:r>
              <a:rPr lang="en-US" sz="3000" dirty="0">
                <a:latin typeface="Calibri" panose="020F0502020204030204" pitchFamily="34" charset="0"/>
                <a:cs typeface="Calibri" panose="020F0502020204030204" pitchFamily="34" charset="0"/>
              </a:rPr>
              <a:t>Included in safety planning / case planning</a:t>
            </a:r>
          </a:p>
          <a:p>
            <a:r>
              <a:rPr lang="en-US" sz="3000" dirty="0">
                <a:latin typeface="Calibri" panose="020F0502020204030204" pitchFamily="34" charset="0"/>
                <a:cs typeface="Calibri" panose="020F0502020204030204" pitchFamily="34" charset="0"/>
              </a:rPr>
              <a:t>Asked for their opinion</a:t>
            </a:r>
          </a:p>
          <a:p>
            <a:r>
              <a:rPr lang="en-US" sz="3000" dirty="0">
                <a:latin typeface="Calibri" panose="020F0502020204030204" pitchFamily="34" charset="0"/>
                <a:cs typeface="Calibri" panose="020F0502020204030204" pitchFamily="34" charset="0"/>
              </a:rPr>
              <a:t>Respected and valued</a:t>
            </a:r>
          </a:p>
          <a:p>
            <a:r>
              <a:rPr lang="en-US" sz="3000" dirty="0">
                <a:latin typeface="Calibri" panose="020F0502020204030204" pitchFamily="34" charset="0"/>
                <a:cs typeface="Calibri" panose="020F0502020204030204" pitchFamily="34" charset="0"/>
              </a:rPr>
              <a:t>Told the truth</a:t>
            </a:r>
          </a:p>
          <a:p>
            <a:r>
              <a:rPr lang="en-US" sz="3000" dirty="0">
                <a:latin typeface="Calibri" panose="020F0502020204030204" pitchFamily="34" charset="0"/>
                <a:cs typeface="Calibri" panose="020F0502020204030204" pitchFamily="34" charset="0"/>
              </a:rPr>
              <a:t>Asked to provide detailed information about things that work in their family </a:t>
            </a:r>
          </a:p>
          <a:p>
            <a:r>
              <a:rPr lang="en-US" sz="3000" dirty="0">
                <a:latin typeface="Calibri" panose="020F0502020204030204" pitchFamily="34" charset="0"/>
                <a:cs typeface="Calibri" panose="020F0502020204030204" pitchFamily="34" charset="0"/>
              </a:rPr>
              <a:t>Asked to work as a team with all parties</a:t>
            </a:r>
          </a:p>
          <a:p>
            <a:pPr marL="68580" indent="0">
              <a:buNone/>
            </a:pPr>
            <a:endParaRPr lang="en-US" sz="2400" dirty="0">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2975180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omparing Outcomes from Lifecycle and Balanced Funds - Comparing Outcomes from Lifecycle an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9607AF5D-824F-4BA3-A358-53C63147837D}"/>
              </a:ext>
            </a:extLst>
          </p:cNvPr>
          <p:cNvSpPr>
            <a:spLocks noGrp="1"/>
          </p:cNvSpPr>
          <p:nvPr>
            <p:ph type="title"/>
          </p:nvPr>
        </p:nvSpPr>
        <p:spPr>
          <a:xfrm>
            <a:off x="180109" y="195943"/>
            <a:ext cx="11173691" cy="800100"/>
          </a:xfrm>
        </p:spPr>
        <p:txBody>
          <a:bodyPr/>
          <a:lstStyle/>
          <a:p>
            <a:r>
              <a:rPr lang="en-US" dirty="0"/>
              <a:t>Intended outcomes of SOP (when used to fidelity).........</a:t>
            </a:r>
          </a:p>
        </p:txBody>
      </p:sp>
      <p:sp>
        <p:nvSpPr>
          <p:cNvPr id="6" name="Rectangle 5"/>
          <p:cNvSpPr/>
          <p:nvPr/>
        </p:nvSpPr>
        <p:spPr>
          <a:xfrm>
            <a:off x="138545" y="996043"/>
            <a:ext cx="11914910" cy="6866110"/>
          </a:xfrm>
          <a:prstGeom prst="rect">
            <a:avLst/>
          </a:prstGeom>
        </p:spPr>
        <p:txBody>
          <a:bodyPr wrap="square">
            <a:spAutoFit/>
          </a:bodyPr>
          <a:lstStyle/>
          <a:p>
            <a:pPr marL="342900" marR="0" lvl="0" indent="-342900">
              <a:lnSpc>
                <a:spcPct val="107000"/>
              </a:lnSpc>
              <a:spcBef>
                <a:spcPts val="0"/>
              </a:spcBef>
              <a:spcAft>
                <a:spcPts val="300"/>
              </a:spcAft>
              <a:buFont typeface="Symbol" panose="05050102010706020507" pitchFamily="18" charset="2"/>
              <a:buChar char=""/>
              <a:tabLst>
                <a:tab pos="228600" algn="l"/>
              </a:tabLst>
            </a:pPr>
            <a:r>
              <a:rPr lang="en-US" sz="3400" dirty="0">
                <a:latin typeface="Calibri" panose="020F0502020204030204" pitchFamily="34" charset="0"/>
                <a:cs typeface="Calibri" panose="020F0502020204030204" pitchFamily="34" charset="0"/>
              </a:rPr>
              <a:t>Improved:</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Agency culture and climate</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Teaming and working relationships</a:t>
            </a:r>
          </a:p>
          <a:p>
            <a:pPr marL="342900" marR="0" lvl="0" indent="-342900">
              <a:lnSpc>
                <a:spcPct val="107000"/>
              </a:lnSpc>
              <a:spcBef>
                <a:spcPts val="0"/>
              </a:spcBef>
              <a:spcAft>
                <a:spcPts val="300"/>
              </a:spcAft>
              <a:buFont typeface="Symbol" panose="05050102010706020507" pitchFamily="18" charset="2"/>
              <a:buChar char=""/>
              <a:tabLst>
                <a:tab pos="228600" algn="l"/>
              </a:tabLst>
            </a:pPr>
            <a:r>
              <a:rPr lang="en-US" sz="3400" dirty="0">
                <a:latin typeface="Calibri" panose="020F0502020204030204" pitchFamily="34" charset="0"/>
                <a:cs typeface="Calibri" panose="020F0502020204030204" pitchFamily="34" charset="0"/>
              </a:rPr>
              <a:t>Increased:</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Collaborative decision-making processes</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Increased family engagement in collaborative safety and case planning</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Increased understanding of reasons for child welfare involvement</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Increased participation in case plan interventions and services</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Social worker satisfaction and retention</a:t>
            </a:r>
          </a:p>
          <a:p>
            <a:pPr marL="914400" lvl="1" indent="-457200">
              <a:lnSpc>
                <a:spcPct val="107000"/>
              </a:lnSpc>
              <a:spcAft>
                <a:spcPts val="300"/>
              </a:spcAft>
              <a:buFont typeface="Courier New" panose="02070309020205020404" pitchFamily="49" charset="0"/>
              <a:buChar char="o"/>
              <a:tabLst>
                <a:tab pos="228600" algn="l"/>
              </a:tabLst>
            </a:pPr>
            <a:endParaRPr lang="en-US" sz="3200" i="1" dirty="0">
              <a:latin typeface="Calibri" panose="020F0502020204030204" pitchFamily="34" charset="0"/>
              <a:cs typeface="Calibri" panose="020F0502020204030204" pitchFamily="34" charset="0"/>
            </a:endParaRPr>
          </a:p>
          <a:p>
            <a:pPr marL="914400" lvl="1" indent="-457200">
              <a:lnSpc>
                <a:spcPct val="107000"/>
              </a:lnSpc>
              <a:spcAft>
                <a:spcPts val="300"/>
              </a:spcAft>
              <a:buFont typeface="Courier New" panose="02070309020205020404" pitchFamily="49" charset="0"/>
              <a:buChar char="o"/>
              <a:tabLst>
                <a:tab pos="228600" algn="l"/>
              </a:tabLst>
            </a:pPr>
            <a:endParaRPr lang="en-US" sz="3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413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omparing Outcomes from Lifecycle and Balanced Funds - Comparing Outcomes from Lifecycle an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9607AF5D-824F-4BA3-A358-53C63147837D}"/>
              </a:ext>
            </a:extLst>
          </p:cNvPr>
          <p:cNvSpPr>
            <a:spLocks noGrp="1"/>
          </p:cNvSpPr>
          <p:nvPr>
            <p:ph type="title"/>
          </p:nvPr>
        </p:nvSpPr>
        <p:spPr>
          <a:xfrm>
            <a:off x="180109" y="195943"/>
            <a:ext cx="11173691" cy="800100"/>
          </a:xfrm>
        </p:spPr>
        <p:txBody>
          <a:bodyPr/>
          <a:lstStyle/>
          <a:p>
            <a:r>
              <a:rPr lang="en-US" dirty="0"/>
              <a:t>Intended outcomes of SOP (Continued).........</a:t>
            </a:r>
          </a:p>
        </p:txBody>
      </p:sp>
      <p:sp>
        <p:nvSpPr>
          <p:cNvPr id="2" name="Rectangle 1"/>
          <p:cNvSpPr/>
          <p:nvPr/>
        </p:nvSpPr>
        <p:spPr>
          <a:xfrm>
            <a:off x="180109" y="1358529"/>
            <a:ext cx="11665527" cy="5175456"/>
          </a:xfrm>
          <a:prstGeom prst="rect">
            <a:avLst/>
          </a:prstGeom>
        </p:spPr>
        <p:txBody>
          <a:bodyPr wrap="square">
            <a:spAutoFit/>
          </a:bodyPr>
          <a:lstStyle/>
          <a:p>
            <a:pPr marL="342900" marR="0" lvl="0" indent="-342900">
              <a:lnSpc>
                <a:spcPct val="107000"/>
              </a:lnSpc>
              <a:spcBef>
                <a:spcPts val="0"/>
              </a:spcBef>
              <a:spcAft>
                <a:spcPts val="300"/>
              </a:spcAft>
              <a:buFont typeface="Symbol" panose="05050102010706020507" pitchFamily="18" charset="2"/>
              <a:buChar char=""/>
              <a:tabLst>
                <a:tab pos="228600" algn="l"/>
              </a:tabLst>
            </a:pPr>
            <a:r>
              <a:rPr lang="en-US" sz="3400" dirty="0">
                <a:latin typeface="Calibri" panose="020F0502020204030204" pitchFamily="34" charset="0"/>
                <a:cs typeface="Calibri" panose="020F0502020204030204" pitchFamily="34" charset="0"/>
              </a:rPr>
              <a:t>Increased……</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Safety for children</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Increased children's and youth's voice</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Behaviorally-focused interventions that meet family needs</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Placements with relatives or NREFMs</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Placement stability</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Lifelong connections for children/youth and families</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Natural support systems for children/youth and families</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Trauma-informed and culturally relevant practice</a:t>
            </a:r>
            <a:endParaRPr lang="en-US" sz="3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691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omparing Outcomes from Lifecycle and Balanced Funds - Comparing Outcomes from Lifecycle an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9607AF5D-824F-4BA3-A358-53C63147837D}"/>
              </a:ext>
            </a:extLst>
          </p:cNvPr>
          <p:cNvSpPr>
            <a:spLocks noGrp="1"/>
          </p:cNvSpPr>
          <p:nvPr>
            <p:ph type="title"/>
          </p:nvPr>
        </p:nvSpPr>
        <p:spPr>
          <a:xfrm>
            <a:off x="180109" y="195943"/>
            <a:ext cx="11173691" cy="800100"/>
          </a:xfrm>
        </p:spPr>
        <p:txBody>
          <a:bodyPr/>
          <a:lstStyle/>
          <a:p>
            <a:r>
              <a:rPr lang="en-US" dirty="0"/>
              <a:t>Intended outcomes of SOP ......... any others?</a:t>
            </a:r>
          </a:p>
        </p:txBody>
      </p:sp>
      <p:sp>
        <p:nvSpPr>
          <p:cNvPr id="2" name="Rectangle 1"/>
          <p:cNvSpPr/>
          <p:nvPr/>
        </p:nvSpPr>
        <p:spPr>
          <a:xfrm>
            <a:off x="471054" y="1273629"/>
            <a:ext cx="11873346" cy="5208349"/>
          </a:xfrm>
          <a:prstGeom prst="rect">
            <a:avLst/>
          </a:prstGeom>
        </p:spPr>
        <p:txBody>
          <a:bodyPr wrap="square">
            <a:spAutoFit/>
          </a:bodyPr>
          <a:lstStyle/>
          <a:p>
            <a:pPr marL="342900" marR="0" lvl="0" indent="-342900">
              <a:lnSpc>
                <a:spcPct val="107000"/>
              </a:lnSpc>
              <a:spcBef>
                <a:spcPts val="0"/>
              </a:spcBef>
              <a:spcAft>
                <a:spcPts val="300"/>
              </a:spcAft>
              <a:buFont typeface="Symbol" panose="05050102010706020507" pitchFamily="18" charset="2"/>
              <a:buChar char=""/>
              <a:tabLst>
                <a:tab pos="228600" algn="l"/>
              </a:tabLst>
            </a:pPr>
            <a:r>
              <a:rPr lang="en-US" sz="3400" dirty="0">
                <a:latin typeface="Calibri" panose="020F0502020204030204" pitchFamily="34" charset="0"/>
                <a:cs typeface="Calibri" panose="020F0502020204030204" pitchFamily="34" charset="0"/>
              </a:rPr>
              <a:t>Decreased:</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Entry to care</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Time in foster care</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Disproportionality </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Recurrence of maltreatment</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Re-entry rate</a:t>
            </a:r>
          </a:p>
          <a:p>
            <a:pPr marL="914400" lvl="1" indent="-457200">
              <a:lnSpc>
                <a:spcPct val="107000"/>
              </a:lnSpc>
              <a:spcAft>
                <a:spcPts val="300"/>
              </a:spcAft>
              <a:buFont typeface="Courier New" panose="02070309020205020404" pitchFamily="49" charset="0"/>
              <a:buChar char="o"/>
              <a:tabLst>
                <a:tab pos="228600" algn="l"/>
              </a:tabLst>
            </a:pPr>
            <a:r>
              <a:rPr lang="en-US" sz="3200" i="1" dirty="0">
                <a:latin typeface="Calibri" panose="020F0502020204030204" pitchFamily="34" charset="0"/>
                <a:cs typeface="Calibri" panose="020F0502020204030204" pitchFamily="34" charset="0"/>
              </a:rPr>
              <a:t>Contested hearings</a:t>
            </a:r>
          </a:p>
          <a:p>
            <a:pPr lvl="1">
              <a:lnSpc>
                <a:spcPct val="107000"/>
              </a:lnSpc>
              <a:spcAft>
                <a:spcPts val="300"/>
              </a:spcAft>
              <a:tabLst>
                <a:tab pos="228600" algn="l"/>
              </a:tabLst>
            </a:pPr>
            <a:endParaRPr lang="en-US" sz="3200" i="1" dirty="0">
              <a:latin typeface="Calibri" panose="020F0502020204030204" pitchFamily="34" charset="0"/>
              <a:cs typeface="Calibri" panose="020F0502020204030204" pitchFamily="34" charset="0"/>
            </a:endParaRPr>
          </a:p>
          <a:p>
            <a:pPr marL="342900" marR="0" lvl="0" indent="-342900">
              <a:lnSpc>
                <a:spcPct val="107000"/>
              </a:lnSpc>
              <a:spcBef>
                <a:spcPts val="0"/>
              </a:spcBef>
              <a:spcAft>
                <a:spcPts val="300"/>
              </a:spcAft>
              <a:buFont typeface="Symbol" panose="05050102010706020507" pitchFamily="18" charset="2"/>
              <a:buChar char=""/>
              <a:tabLst>
                <a:tab pos="228600" algn="l"/>
              </a:tabLst>
            </a:pPr>
            <a:r>
              <a:rPr lang="en-US" sz="3400" dirty="0">
                <a:latin typeface="Calibri" panose="020F0502020204030204" pitchFamily="34" charset="0"/>
                <a:cs typeface="Calibri" panose="020F0502020204030204" pitchFamily="34" charset="0"/>
              </a:rPr>
              <a:t>Ultimate goal: Healthier kids, families and communities!!!</a:t>
            </a:r>
          </a:p>
        </p:txBody>
      </p:sp>
    </p:spTree>
    <p:extLst>
      <p:ext uri="{BB962C8B-B14F-4D97-AF65-F5344CB8AC3E}">
        <p14:creationId xmlns:p14="http://schemas.microsoft.com/office/powerpoint/2010/main" val="3574208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642" y="501955"/>
            <a:ext cx="3577940" cy="647224"/>
          </a:xfrm>
        </p:spPr>
        <p:txBody>
          <a:bodyPr/>
          <a:lstStyle/>
          <a:p>
            <a:pPr>
              <a:defRPr/>
            </a:pPr>
            <a:r>
              <a:rPr lang="en-US" sz="4000" b="1" dirty="0">
                <a:solidFill>
                  <a:schemeClr val="accent1">
                    <a:lumMod val="75000"/>
                  </a:schemeClr>
                </a:solidFill>
              </a:rPr>
              <a:t>Engagement</a:t>
            </a:r>
          </a:p>
        </p:txBody>
      </p:sp>
      <p:sp>
        <p:nvSpPr>
          <p:cNvPr id="3" name="Content Placeholder 2"/>
          <p:cNvSpPr>
            <a:spLocks noGrp="1"/>
          </p:cNvSpPr>
          <p:nvPr>
            <p:ph idx="1"/>
          </p:nvPr>
        </p:nvSpPr>
        <p:spPr>
          <a:xfrm>
            <a:off x="170224" y="1403816"/>
            <a:ext cx="4712019" cy="5454183"/>
          </a:xfrm>
        </p:spPr>
        <p:txBody>
          <a:bodyPr/>
          <a:lstStyle/>
          <a:p>
            <a:pPr marL="457200" indent="-457200">
              <a:spcAft>
                <a:spcPts val="600"/>
              </a:spcAft>
              <a:buSzPts val="3200"/>
              <a:buFont typeface="Arial" panose="020B0604020202020204" pitchFamily="34" charset="0"/>
              <a:buChar char="•"/>
            </a:pPr>
            <a:r>
              <a:rPr lang="en-US" sz="2800" dirty="0"/>
              <a:t>Continuously engage with families, their communities and tribes</a:t>
            </a:r>
          </a:p>
          <a:p>
            <a:pPr marL="457200" indent="-457200">
              <a:spcAft>
                <a:spcPts val="600"/>
              </a:spcAft>
              <a:buSzPts val="3200"/>
              <a:buFont typeface="Arial" panose="020B0604020202020204" pitchFamily="34" charset="0"/>
              <a:buChar char="•"/>
            </a:pPr>
            <a:r>
              <a:rPr lang="en-US" sz="2800" dirty="0"/>
              <a:t>Listen</a:t>
            </a:r>
          </a:p>
          <a:p>
            <a:pPr marL="457200" indent="-457200">
              <a:spcAft>
                <a:spcPts val="600"/>
              </a:spcAft>
              <a:buSzPts val="3200"/>
              <a:buFont typeface="Arial" panose="020B0604020202020204" pitchFamily="34" charset="0"/>
              <a:buChar char="•"/>
            </a:pPr>
            <a:r>
              <a:rPr lang="en-US" sz="2800" dirty="0"/>
              <a:t>Encourage and support</a:t>
            </a:r>
          </a:p>
          <a:p>
            <a:pPr marL="457200" indent="-457200">
              <a:spcAft>
                <a:spcPts val="600"/>
              </a:spcAft>
              <a:buSzPts val="3200"/>
              <a:buFont typeface="Arial" panose="020B0604020202020204" pitchFamily="34" charset="0"/>
              <a:buChar char="•"/>
            </a:pPr>
            <a:r>
              <a:rPr lang="en-US" sz="2800" dirty="0"/>
              <a:t>Affirm experiences and create achievable goals</a:t>
            </a:r>
          </a:p>
          <a:p>
            <a:pPr marL="457200" indent="-457200">
              <a:spcAft>
                <a:spcPts val="600"/>
              </a:spcAft>
              <a:buSzPts val="3200"/>
              <a:buFont typeface="Arial" panose="020B0604020202020204" pitchFamily="34" charset="0"/>
              <a:buChar char="•"/>
            </a:pPr>
            <a:r>
              <a:rPr lang="en-US" sz="2800" dirty="0"/>
              <a:t>Use solution-focused, trauma-informed engagement practices</a:t>
            </a:r>
          </a:p>
          <a:p>
            <a:pPr marL="457200" indent="-457200">
              <a:spcAft>
                <a:spcPts val="600"/>
              </a:spcAft>
              <a:buSzPts val="3200"/>
              <a:buFont typeface="Arial" panose="020B0604020202020204" pitchFamily="34" charset="0"/>
              <a:buChar char="•"/>
            </a:pPr>
            <a:r>
              <a:rPr lang="en-US" sz="2800" dirty="0"/>
              <a:t>Build networks of support</a:t>
            </a:r>
          </a:p>
          <a:p>
            <a:pPr marL="457200" indent="-457200">
              <a:spcAft>
                <a:spcPts val="600"/>
              </a:spcAft>
              <a:buFont typeface="Arial" panose="020B0604020202020204" pitchFamily="34" charset="0"/>
              <a:buChar char="•"/>
            </a:pPr>
            <a:endParaRPr lang="en-US" dirty="0"/>
          </a:p>
        </p:txBody>
      </p:sp>
      <p:pic>
        <p:nvPicPr>
          <p:cNvPr id="7" name="Picture Placeholder 6" descr="The Listening Cycle, Part I - FabRiders"/>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089616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3770" y="0"/>
            <a:ext cx="7556747" cy="979715"/>
          </a:xfrm>
        </p:spPr>
        <p:txBody>
          <a:bodyPr/>
          <a:lstStyle/>
          <a:p>
            <a:r>
              <a:rPr lang="en-US" sz="4000" dirty="0"/>
              <a:t>Cultural Humility Defined</a:t>
            </a:r>
          </a:p>
        </p:txBody>
      </p:sp>
      <p:sp>
        <p:nvSpPr>
          <p:cNvPr id="3" name="Content Placeholder 2"/>
          <p:cNvSpPr txBox="1">
            <a:spLocks/>
          </p:cNvSpPr>
          <p:nvPr/>
        </p:nvSpPr>
        <p:spPr>
          <a:xfrm>
            <a:off x="6865257" y="157746"/>
            <a:ext cx="5196114" cy="6700253"/>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3600" dirty="0">
                <a:latin typeface="Calibri" panose="020F0502020204030204" pitchFamily="34" charset="0"/>
                <a:cs typeface="Calibri" panose="020F0502020204030204" pitchFamily="34" charset="0"/>
              </a:rPr>
              <a:t>Cultural humility is a lifelong process of self-reflection, self-critique and commitment to understanding and respecting different points of view, and engaging with others humbly, authentically and from a place of learning. </a:t>
            </a:r>
          </a:p>
          <a:p>
            <a:pPr marL="0" indent="0" algn="ctr">
              <a:buNone/>
            </a:pPr>
            <a:r>
              <a:rPr lang="en-US" altLang="en-US" sz="2800" dirty="0" err="1">
                <a:solidFill>
                  <a:srgbClr val="BC1E3E"/>
                </a:solidFill>
                <a:latin typeface="Calibri" panose="020F0502020204030204" pitchFamily="34" charset="0"/>
                <a:cs typeface="Calibri" panose="020F0502020204030204" pitchFamily="34" charset="0"/>
              </a:rPr>
              <a:t>Tervalon</a:t>
            </a:r>
            <a:r>
              <a:rPr lang="en-US" altLang="en-US" sz="2800" dirty="0">
                <a:solidFill>
                  <a:srgbClr val="BC1E3E"/>
                </a:solidFill>
                <a:latin typeface="Calibri" panose="020F0502020204030204" pitchFamily="34" charset="0"/>
                <a:cs typeface="Calibri" panose="020F0502020204030204" pitchFamily="34" charset="0"/>
              </a:rPr>
              <a:t>, M., and Murray-Garcia, J. (1998)</a:t>
            </a:r>
          </a:p>
        </p:txBody>
      </p:sp>
      <p:pic>
        <p:nvPicPr>
          <p:cNvPr id="6" name="Picture 5" descr="ACCULTURATION AS A RESPOND TO WHY LEARNING A SECOND CULTURE | Eduardo Beccerr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9715"/>
            <a:ext cx="6718921" cy="5878285"/>
          </a:xfrm>
          <a:prstGeom prst="rect">
            <a:avLst/>
          </a:prstGeom>
        </p:spPr>
      </p:pic>
    </p:spTree>
    <p:extLst>
      <p:ext uri="{BB962C8B-B14F-4D97-AF65-F5344CB8AC3E}">
        <p14:creationId xmlns:p14="http://schemas.microsoft.com/office/powerpoint/2010/main" val="1157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A867-51FB-484A-A3DE-8E8D0A986FEB}"/>
              </a:ext>
            </a:extLst>
          </p:cNvPr>
          <p:cNvSpPr>
            <a:spLocks noGrp="1"/>
          </p:cNvSpPr>
          <p:nvPr>
            <p:ph type="title"/>
          </p:nvPr>
        </p:nvSpPr>
        <p:spPr/>
        <p:txBody>
          <a:bodyPr/>
          <a:lstStyle/>
          <a:p>
            <a:r>
              <a:rPr lang="en-US" dirty="0"/>
              <a:t>Opening Circle </a:t>
            </a:r>
          </a:p>
        </p:txBody>
      </p:sp>
      <p:pic>
        <p:nvPicPr>
          <p:cNvPr id="1028" name="Picture 4" descr="Image result for opening standing circle">
            <a:extLst>
              <a:ext uri="{FF2B5EF4-FFF2-40B4-BE49-F238E27FC236}">
                <a16:creationId xmlns:a16="http://schemas.microsoft.com/office/drawing/2014/main" id="{EB295C48-C9AD-4143-90CB-3A830FD5E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892" y="1577437"/>
            <a:ext cx="6730093" cy="489801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EB8D640E-5563-4974-A863-BB74D7A4DE0B}"/>
              </a:ext>
            </a:extLst>
          </p:cNvPr>
          <p:cNvSpPr txBox="1">
            <a:spLocks/>
          </p:cNvSpPr>
          <p:nvPr/>
        </p:nvSpPr>
        <p:spPr>
          <a:xfrm>
            <a:off x="548641" y="1875739"/>
            <a:ext cx="4268288" cy="459971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3200" i="1" dirty="0">
                <a:latin typeface="Calibri" panose="020F0502020204030204" pitchFamily="34" charset="0"/>
                <a:cs typeface="Calibri" panose="020F0502020204030204" pitchFamily="34" charset="0"/>
              </a:rPr>
              <a:t>Introduce yourselves:</a:t>
            </a:r>
          </a:p>
          <a:p>
            <a:pPr marL="0" indent="0">
              <a:spcBef>
                <a:spcPct val="0"/>
              </a:spcBef>
              <a:spcAft>
                <a:spcPct val="0"/>
              </a:spcAft>
              <a:buNone/>
            </a:pPr>
            <a:endParaRPr lang="en-US" altLang="en-US" sz="2400" b="1" dirty="0">
              <a:latin typeface="Calibri" panose="020F0502020204030204" pitchFamily="34" charset="0"/>
              <a:cs typeface="Calibri" panose="020F0502020204030204" pitchFamily="34" charset="0"/>
            </a:endParaRPr>
          </a:p>
          <a:p>
            <a:r>
              <a:rPr lang="en-US" altLang="en-US" sz="2800" dirty="0">
                <a:latin typeface="Calibri" panose="020F0502020204030204" pitchFamily="34" charset="0"/>
                <a:cs typeface="Calibri" panose="020F0502020204030204" pitchFamily="34" charset="0"/>
              </a:rPr>
              <a:t>Name</a:t>
            </a:r>
          </a:p>
          <a:p>
            <a:r>
              <a:rPr lang="en-US" altLang="en-US" sz="2800" dirty="0">
                <a:latin typeface="Calibri" panose="020F0502020204030204" pitchFamily="34" charset="0"/>
                <a:cs typeface="Calibri" panose="020F0502020204030204" pitchFamily="34" charset="0"/>
              </a:rPr>
              <a:t>County</a:t>
            </a:r>
          </a:p>
          <a:p>
            <a:r>
              <a:rPr lang="en-US" altLang="en-US" sz="2800" dirty="0">
                <a:latin typeface="Calibri" panose="020F0502020204030204" pitchFamily="34" charset="0"/>
                <a:cs typeface="Calibri" panose="020F0502020204030204" pitchFamily="34" charset="0"/>
              </a:rPr>
              <a:t>Role</a:t>
            </a:r>
          </a:p>
          <a:p>
            <a:r>
              <a:rPr lang="en-US" altLang="en-US" sz="2800" dirty="0">
                <a:latin typeface="Calibri" panose="020F0502020204030204" pitchFamily="34" charset="0"/>
                <a:cs typeface="Calibri" panose="020F0502020204030204" pitchFamily="34" charset="0"/>
              </a:rPr>
              <a:t>How long?</a:t>
            </a:r>
          </a:p>
          <a:p>
            <a:r>
              <a:rPr lang="en-US" altLang="en-US" sz="2800" dirty="0">
                <a:latin typeface="Calibri" panose="020F0502020204030204" pitchFamily="34" charset="0"/>
                <a:cs typeface="Calibri" panose="020F0502020204030204" pitchFamily="34" charset="0"/>
              </a:rPr>
              <a:t>What do you want to get out of this training?  </a:t>
            </a:r>
          </a:p>
          <a:p>
            <a:pPr lvl="1">
              <a:spcBef>
                <a:spcPct val="0"/>
              </a:spcBef>
              <a:spcAft>
                <a:spcPct val="0"/>
              </a:spcAft>
            </a:pPr>
            <a:endParaRPr lang="en-US" altLang="en-US" sz="2800" dirty="0">
              <a:latin typeface="Calibri" panose="020F0502020204030204" pitchFamily="34" charset="0"/>
              <a:cs typeface="Calibri" panose="020F0502020204030204" pitchFamily="34" charset="0"/>
            </a:endParaRPr>
          </a:p>
          <a:p>
            <a:pPr>
              <a:spcBef>
                <a:spcPct val="0"/>
              </a:spcBef>
              <a:spcAft>
                <a:spcPct val="0"/>
              </a:spcAft>
              <a:buFontTx/>
              <a:buChar char="•"/>
            </a:pPr>
            <a:endParaRPr lang="en-US" altLang="en-US" sz="24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endParaRPr>
          </a:p>
        </p:txBody>
      </p:sp>
    </p:spTree>
    <p:extLst>
      <p:ext uri="{BB962C8B-B14F-4D97-AF65-F5344CB8AC3E}">
        <p14:creationId xmlns:p14="http://schemas.microsoft.com/office/powerpoint/2010/main" val="2997553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3967" y="156873"/>
            <a:ext cx="9472124" cy="690416"/>
          </a:xfrm>
        </p:spPr>
        <p:txBody>
          <a:bodyPr/>
          <a:lstStyle/>
          <a:p>
            <a:r>
              <a:rPr lang="en-US" dirty="0"/>
              <a:t>The Multicultural Process of Change: Table Talk</a:t>
            </a:r>
          </a:p>
        </p:txBody>
      </p:sp>
      <p:sp>
        <p:nvSpPr>
          <p:cNvPr id="3" name="Content Placeholder 3"/>
          <p:cNvSpPr txBox="1">
            <a:spLocks/>
          </p:cNvSpPr>
          <p:nvPr/>
        </p:nvSpPr>
        <p:spPr>
          <a:xfrm>
            <a:off x="533400" y="1264322"/>
            <a:ext cx="11418685" cy="533400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altLang="en-US" sz="2800" b="1" i="1" dirty="0">
                <a:latin typeface="Calibri" panose="020F0502020204030204" pitchFamily="34" charset="0"/>
                <a:cs typeface="Calibri" panose="020F0502020204030204" pitchFamily="34" charset="0"/>
              </a:rPr>
              <a:t>Cultural differences and similarities affect all relationships and decisions. </a:t>
            </a:r>
            <a:endParaRPr lang="en-US" altLang="en-US" sz="2800" i="1" dirty="0">
              <a:latin typeface="Calibri" panose="020F0502020204030204" pitchFamily="34" charset="0"/>
              <a:cs typeface="Calibri" panose="020F0502020204030204" pitchFamily="34" charset="0"/>
            </a:endParaRPr>
          </a:p>
          <a:p>
            <a:pPr marL="0" indent="0">
              <a:lnSpc>
                <a:spcPct val="90000"/>
              </a:lnSpc>
              <a:buNone/>
            </a:pPr>
            <a:endParaRPr lang="en-US" altLang="en-US" sz="2800" i="1" dirty="0">
              <a:latin typeface="Calibri" panose="020F0502020204030204" pitchFamily="34" charset="0"/>
              <a:cs typeface="Calibri" panose="020F0502020204030204" pitchFamily="34" charset="0"/>
            </a:endParaRPr>
          </a:p>
          <a:p>
            <a:pPr marL="0" indent="0">
              <a:lnSpc>
                <a:spcPct val="90000"/>
              </a:lnSpc>
              <a:buNone/>
            </a:pPr>
            <a:r>
              <a:rPr lang="en-US" altLang="en-US" sz="2800" i="1" dirty="0">
                <a:latin typeface="Calibri" panose="020F0502020204030204" pitchFamily="34" charset="0"/>
                <a:cs typeface="Calibri" panose="020F0502020204030204" pitchFamily="34" charset="0"/>
              </a:rPr>
              <a:t>Refer to handout: Multicultural Guidelines for Communicating Across Difference</a:t>
            </a:r>
            <a:endParaRPr lang="en-US" altLang="en-US" sz="2800" dirty="0">
              <a:latin typeface="Calibri" panose="020F0502020204030204" pitchFamily="34" charset="0"/>
              <a:cs typeface="Calibri" panose="020F0502020204030204" pitchFamily="34" charset="0"/>
            </a:endParaRPr>
          </a:p>
          <a:p>
            <a:pPr marL="0" indent="0">
              <a:lnSpc>
                <a:spcPct val="90000"/>
              </a:lnSpc>
              <a:buNone/>
            </a:pPr>
            <a:endParaRPr lang="en-US" altLang="en-US" sz="2800" dirty="0">
              <a:latin typeface="Calibri" panose="020F0502020204030204" pitchFamily="34" charset="0"/>
              <a:cs typeface="Calibri" panose="020F0502020204030204" pitchFamily="34" charset="0"/>
            </a:endParaRPr>
          </a:p>
          <a:p>
            <a:pPr marL="0" indent="0">
              <a:lnSpc>
                <a:spcPct val="90000"/>
              </a:lnSpc>
              <a:buNone/>
            </a:pPr>
            <a:r>
              <a:rPr lang="en-US" altLang="en-US" sz="2800" dirty="0">
                <a:latin typeface="Calibri" panose="020F0502020204030204" pitchFamily="34" charset="0"/>
                <a:cs typeface="Calibri" panose="020F0502020204030204" pitchFamily="34" charset="0"/>
              </a:rPr>
              <a:t>Consider for yourself:</a:t>
            </a:r>
          </a:p>
          <a:p>
            <a:pPr lvl="1">
              <a:lnSpc>
                <a:spcPct val="90000"/>
              </a:lnSpc>
            </a:pPr>
            <a:r>
              <a:rPr lang="en-US" altLang="en-US" sz="2800" dirty="0">
                <a:latin typeface="Calibri" panose="020F0502020204030204" pitchFamily="34" charset="0"/>
                <a:cs typeface="Calibri" panose="020F0502020204030204" pitchFamily="34" charset="0"/>
              </a:rPr>
              <a:t>Which one am I best at?</a:t>
            </a:r>
          </a:p>
          <a:p>
            <a:pPr lvl="1">
              <a:lnSpc>
                <a:spcPct val="90000"/>
              </a:lnSpc>
            </a:pPr>
            <a:r>
              <a:rPr lang="en-US" altLang="en-US" sz="2800" dirty="0">
                <a:latin typeface="Calibri" panose="020F0502020204030204" pitchFamily="34" charset="0"/>
                <a:cs typeface="Calibri" panose="020F0502020204030204" pitchFamily="34" charset="0"/>
              </a:rPr>
              <a:t>Which one can I work on?</a:t>
            </a:r>
          </a:p>
          <a:p>
            <a:pPr marL="0" indent="0">
              <a:lnSpc>
                <a:spcPct val="90000"/>
              </a:lnSpc>
              <a:buNone/>
            </a:pPr>
            <a:endParaRPr lang="en-US" altLang="en-US" sz="2800" dirty="0">
              <a:latin typeface="Calibri" panose="020F0502020204030204" pitchFamily="34" charset="0"/>
              <a:cs typeface="Calibri" panose="020F0502020204030204" pitchFamily="34" charset="0"/>
            </a:endParaRPr>
          </a:p>
          <a:p>
            <a:pPr marL="0" indent="0">
              <a:lnSpc>
                <a:spcPct val="90000"/>
              </a:lnSpc>
              <a:buNone/>
            </a:pPr>
            <a:r>
              <a:rPr lang="en-US" altLang="en-US" sz="2800" dirty="0">
                <a:latin typeface="Calibri" panose="020F0502020204030204" pitchFamily="34" charset="0"/>
                <a:cs typeface="Calibri" panose="020F0502020204030204" pitchFamily="34" charset="0"/>
              </a:rPr>
              <a:t>Based on your conversations, do we want to add anything to our agreements?	</a:t>
            </a:r>
            <a:r>
              <a:rPr lang="en-US" altLang="en-US" sz="2000" dirty="0">
                <a:latin typeface="Calibri" panose="020F0502020204030204" pitchFamily="34" charset="0"/>
                <a:cs typeface="Calibri" panose="020F0502020204030204" pitchFamily="34" charset="0"/>
              </a:rPr>
              <a:t>	</a:t>
            </a:r>
          </a:p>
        </p:txBody>
      </p:sp>
      <p:pic>
        <p:nvPicPr>
          <p:cNvPr id="1026" name="Picture 2" descr="Image result for multicultural"/>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865892" y="3000945"/>
            <a:ext cx="2364740" cy="2364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664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3234" name="Diagram 1"/>
          <p:cNvPicPr>
            <a:picLocks noChangeArrowheads="1"/>
          </p:cNvPicPr>
          <p:nvPr/>
        </p:nvPicPr>
        <p:blipFill>
          <a:blip r:embed="rId3" cstate="screen">
            <a:extLst>
              <a:ext uri="{28A0092B-C50C-407E-A947-70E740481C1C}">
                <a14:useLocalDpi xmlns:a14="http://schemas.microsoft.com/office/drawing/2010/main" val="0"/>
              </a:ext>
            </a:extLst>
          </a:blip>
          <a:srcRect l="-4395" t="-375" r="-4492" b="-426"/>
          <a:stretch>
            <a:fillRect/>
          </a:stretch>
        </p:blipFill>
        <p:spPr bwMode="auto">
          <a:xfrm>
            <a:off x="4667171" y="1111963"/>
            <a:ext cx="7711562" cy="558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Title 6"/>
          <p:cNvSpPr>
            <a:spLocks noGrp="1"/>
          </p:cNvSpPr>
          <p:nvPr>
            <p:ph type="title"/>
          </p:nvPr>
        </p:nvSpPr>
        <p:spPr>
          <a:xfrm>
            <a:off x="838200" y="126682"/>
            <a:ext cx="10515600" cy="983897"/>
          </a:xfrm>
        </p:spPr>
        <p:txBody>
          <a:bodyPr vert="horz" wrap="square" lIns="0" tIns="45720" rIns="0" bIns="0" numCol="1" rtlCol="0" anchor="ctr" anchorCtr="0" compatLnSpc="1">
            <a:prstTxWarp prst="textNoShape">
              <a:avLst/>
            </a:prstTxWarp>
            <a:normAutofit/>
          </a:bodyPr>
          <a:lstStyle/>
          <a:p>
            <a:pPr algn="ctr" fontAlgn="auto">
              <a:spcAft>
                <a:spcPts val="0"/>
              </a:spcAft>
              <a:defRPr/>
            </a:pPr>
            <a:r>
              <a:rPr lang="en-US" sz="3200" b="1" dirty="0"/>
              <a:t>Guiding Values of Trauma-Informed Practice</a:t>
            </a:r>
            <a:br>
              <a:rPr lang="en-US" sz="3200" dirty="0"/>
            </a:br>
            <a:r>
              <a:rPr lang="en-US" sz="3200" dirty="0"/>
              <a:t>“Healing Happens in Relationship”</a:t>
            </a:r>
          </a:p>
        </p:txBody>
      </p:sp>
      <p:sp>
        <p:nvSpPr>
          <p:cNvPr id="3" name="Text Placeholder 2"/>
          <p:cNvSpPr>
            <a:spLocks noGrp="1"/>
          </p:cNvSpPr>
          <p:nvPr>
            <p:ph type="body" sz="quarter" idx="10"/>
          </p:nvPr>
        </p:nvSpPr>
        <p:spPr>
          <a:xfrm>
            <a:off x="243281" y="1308683"/>
            <a:ext cx="4588777" cy="4877803"/>
          </a:xfrm>
        </p:spPr>
        <p:txBody>
          <a:bodyPr/>
          <a:lstStyle/>
          <a:p>
            <a:pPr marL="0" indent="0">
              <a:buNone/>
            </a:pPr>
            <a:r>
              <a:rPr lang="en-US" dirty="0"/>
              <a:t>Focus on:</a:t>
            </a:r>
          </a:p>
          <a:p>
            <a:r>
              <a:rPr lang="en-US" dirty="0"/>
              <a:t>Awareness of impact of trauma on behavior and quality of life</a:t>
            </a:r>
          </a:p>
          <a:p>
            <a:r>
              <a:rPr lang="en-US" dirty="0"/>
              <a:t>Working with children &amp; families in a way that supports engagement, safety, growth &amp; trust</a:t>
            </a:r>
          </a:p>
          <a:p>
            <a:r>
              <a:rPr lang="en-US" dirty="0"/>
              <a:t>Helping children &amp; families respond to traumatic experiences</a:t>
            </a:r>
          </a:p>
          <a:p>
            <a:endParaRPr lang="en-US" dirty="0"/>
          </a:p>
          <a:p>
            <a:endParaRPr lang="en-US" dirty="0"/>
          </a:p>
        </p:txBody>
      </p:sp>
      <p:grpSp>
        <p:nvGrpSpPr>
          <p:cNvPr id="223237" name="Group 37"/>
          <p:cNvGrpSpPr>
            <a:grpSpLocks noGrp="1"/>
          </p:cNvGrpSpPr>
          <p:nvPr/>
        </p:nvGrpSpPr>
        <p:grpSpPr bwMode="auto">
          <a:xfrm>
            <a:off x="7312563" y="2958988"/>
            <a:ext cx="2189163" cy="1885950"/>
            <a:chOff x="4065" y="4641"/>
            <a:chExt cx="4460" cy="3971"/>
          </a:xfrm>
        </p:grpSpPr>
        <p:grpSp>
          <p:nvGrpSpPr>
            <p:cNvPr id="223238" name="Group 38"/>
            <p:cNvGrpSpPr>
              <a:grpSpLocks/>
            </p:cNvGrpSpPr>
            <p:nvPr/>
          </p:nvGrpSpPr>
          <p:grpSpPr bwMode="auto">
            <a:xfrm>
              <a:off x="6288" y="4641"/>
              <a:ext cx="2237" cy="3841"/>
              <a:chOff x="5038" y="4525"/>
              <a:chExt cx="2237" cy="3841"/>
            </a:xfrm>
          </p:grpSpPr>
          <p:grpSp>
            <p:nvGrpSpPr>
              <p:cNvPr id="223256" name="Group 39"/>
              <p:cNvGrpSpPr>
                <a:grpSpLocks/>
              </p:cNvGrpSpPr>
              <p:nvPr/>
            </p:nvGrpSpPr>
            <p:grpSpPr bwMode="auto">
              <a:xfrm>
                <a:off x="5038" y="4575"/>
                <a:ext cx="2237" cy="3791"/>
                <a:chOff x="1903" y="9210"/>
                <a:chExt cx="2040" cy="3465"/>
              </a:xfrm>
            </p:grpSpPr>
            <p:grpSp>
              <p:nvGrpSpPr>
                <p:cNvPr id="223259" name="Group 40"/>
                <p:cNvGrpSpPr>
                  <a:grpSpLocks/>
                </p:cNvGrpSpPr>
                <p:nvPr/>
              </p:nvGrpSpPr>
              <p:grpSpPr bwMode="auto">
                <a:xfrm>
                  <a:off x="1903" y="9210"/>
                  <a:ext cx="2040" cy="3465"/>
                  <a:chOff x="4440" y="10170"/>
                  <a:chExt cx="3195" cy="5385"/>
                </a:xfrm>
              </p:grpSpPr>
              <p:cxnSp>
                <p:nvCxnSpPr>
                  <p:cNvPr id="223261" name="AutoShape 41"/>
                  <p:cNvCxnSpPr>
                    <a:cxnSpLocks noChangeShapeType="1"/>
                  </p:cNvCxnSpPr>
                  <p:nvPr/>
                </p:nvCxnSpPr>
                <p:spPr bwMode="auto">
                  <a:xfrm>
                    <a:off x="6135" y="13935"/>
                    <a:ext cx="1035" cy="162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3262" name="AutoShape 42"/>
                  <p:cNvCxnSpPr>
                    <a:cxnSpLocks noChangeShapeType="1"/>
                  </p:cNvCxnSpPr>
                  <p:nvPr/>
                </p:nvCxnSpPr>
                <p:spPr bwMode="auto">
                  <a:xfrm>
                    <a:off x="7170" y="15555"/>
                    <a:ext cx="390"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3263" name="AutoShape 43"/>
                  <p:cNvCxnSpPr>
                    <a:cxnSpLocks noChangeShapeType="1"/>
                  </p:cNvCxnSpPr>
                  <p:nvPr/>
                </p:nvCxnSpPr>
                <p:spPr bwMode="auto">
                  <a:xfrm>
                    <a:off x="4890" y="15555"/>
                    <a:ext cx="390"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nvGrpSpPr>
                  <p:cNvPr id="223264" name="Group 44"/>
                  <p:cNvGrpSpPr>
                    <a:grpSpLocks/>
                  </p:cNvGrpSpPr>
                  <p:nvPr/>
                </p:nvGrpSpPr>
                <p:grpSpPr bwMode="auto">
                  <a:xfrm>
                    <a:off x="4440" y="10170"/>
                    <a:ext cx="3195" cy="3765"/>
                    <a:chOff x="4440" y="10170"/>
                    <a:chExt cx="3195" cy="3765"/>
                  </a:xfrm>
                </p:grpSpPr>
                <p:grpSp>
                  <p:nvGrpSpPr>
                    <p:cNvPr id="223266" name="Group 45"/>
                    <p:cNvGrpSpPr>
                      <a:grpSpLocks/>
                    </p:cNvGrpSpPr>
                    <p:nvPr/>
                  </p:nvGrpSpPr>
                  <p:grpSpPr bwMode="auto">
                    <a:xfrm>
                      <a:off x="5685" y="10170"/>
                      <a:ext cx="900" cy="3765"/>
                      <a:chOff x="5685" y="10170"/>
                      <a:chExt cx="900" cy="3765"/>
                    </a:xfrm>
                  </p:grpSpPr>
                  <p:sp>
                    <p:nvSpPr>
                      <p:cNvPr id="223269" name="Oval 46"/>
                      <p:cNvSpPr>
                        <a:spLocks noChangeArrowheads="1"/>
                      </p:cNvSpPr>
                      <p:nvPr/>
                    </p:nvSpPr>
                    <p:spPr bwMode="auto">
                      <a:xfrm>
                        <a:off x="5685" y="10170"/>
                        <a:ext cx="900" cy="1140"/>
                      </a:xfrm>
                      <a:prstGeom prst="ellipse">
                        <a:avLst/>
                      </a:prstGeom>
                      <a:solidFill>
                        <a:srgbClr val="FFFFFF"/>
                      </a:solidFill>
                      <a:ln w="2857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cs typeface="Arial" panose="020B0604020202020204" pitchFamily="34" charset="0"/>
                        </a:endParaRPr>
                      </a:p>
                    </p:txBody>
                  </p:sp>
                  <p:cxnSp>
                    <p:nvCxnSpPr>
                      <p:cNvPr id="223270" name="AutoShape 47"/>
                      <p:cNvCxnSpPr>
                        <a:cxnSpLocks noChangeShapeType="1"/>
                      </p:cNvCxnSpPr>
                      <p:nvPr/>
                    </p:nvCxnSpPr>
                    <p:spPr bwMode="auto">
                      <a:xfrm>
                        <a:off x="6135" y="11310"/>
                        <a:ext cx="0" cy="262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cxnSp>
                  <p:nvCxnSpPr>
                    <p:cNvPr id="223267" name="AutoShape 48"/>
                    <p:cNvCxnSpPr>
                      <a:cxnSpLocks noChangeShapeType="1"/>
                    </p:cNvCxnSpPr>
                    <p:nvPr/>
                  </p:nvCxnSpPr>
                  <p:spPr bwMode="auto">
                    <a:xfrm flipV="1">
                      <a:off x="6135" y="10830"/>
                      <a:ext cx="1500" cy="121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3268" name="AutoShape 49"/>
                    <p:cNvCxnSpPr>
                      <a:cxnSpLocks noChangeShapeType="1"/>
                    </p:cNvCxnSpPr>
                    <p:nvPr/>
                  </p:nvCxnSpPr>
                  <p:spPr bwMode="auto">
                    <a:xfrm flipH="1" flipV="1">
                      <a:off x="4440" y="10830"/>
                      <a:ext cx="1695" cy="121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grpSp>
              <p:cxnSp>
                <p:nvCxnSpPr>
                  <p:cNvPr id="223265" name="AutoShape 50"/>
                  <p:cNvCxnSpPr>
                    <a:cxnSpLocks noChangeShapeType="1"/>
                  </p:cNvCxnSpPr>
                  <p:nvPr/>
                </p:nvCxnSpPr>
                <p:spPr bwMode="auto">
                  <a:xfrm flipH="1">
                    <a:off x="5280" y="13935"/>
                    <a:ext cx="855" cy="162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sp>
              <p:nvSpPr>
                <p:cNvPr id="223260" name="AutoShape 51"/>
                <p:cNvSpPr>
                  <a:spLocks noChangeArrowheads="1"/>
                </p:cNvSpPr>
                <p:nvPr/>
              </p:nvSpPr>
              <p:spPr bwMode="auto">
                <a:xfrm>
                  <a:off x="2698" y="9210"/>
                  <a:ext cx="575" cy="734"/>
                </a:xfrm>
                <a:prstGeom prst="smileyFace">
                  <a:avLst>
                    <a:gd name="adj" fmla="val 4653"/>
                  </a:avLst>
                </a:prstGeom>
                <a:solidFill>
                  <a:srgbClr val="C0504D"/>
                </a:solidFill>
                <a:ln w="2857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cs typeface="Arial" panose="020B0604020202020204" pitchFamily="34" charset="0"/>
                  </a:endParaRPr>
                </a:p>
              </p:txBody>
            </p:sp>
          </p:grpSp>
          <p:sp>
            <p:nvSpPr>
              <p:cNvPr id="223257" name="Freeform 52"/>
              <p:cNvSpPr>
                <a:spLocks/>
              </p:cNvSpPr>
              <p:nvPr/>
            </p:nvSpPr>
            <p:spPr bwMode="auto">
              <a:xfrm>
                <a:off x="6224" y="4559"/>
                <a:ext cx="418" cy="853"/>
              </a:xfrm>
              <a:custGeom>
                <a:avLst/>
                <a:gdLst>
                  <a:gd name="T0" fmla="*/ 0 w 381"/>
                  <a:gd name="T1" fmla="*/ 0 h 780"/>
                  <a:gd name="T2" fmla="*/ 635 w 381"/>
                  <a:gd name="T3" fmla="*/ 821 h 780"/>
                  <a:gd name="T4" fmla="*/ 1107 w 381"/>
                  <a:gd name="T5" fmla="*/ 749 h 780"/>
                  <a:gd name="T6" fmla="*/ 1036 w 381"/>
                  <a:gd name="T7" fmla="*/ 525 h 780"/>
                  <a:gd name="T8" fmla="*/ 797 w 381"/>
                  <a:gd name="T9" fmla="*/ 446 h 780"/>
                  <a:gd name="T10" fmla="*/ 797 w 381"/>
                  <a:gd name="T11" fmla="*/ 1122 h 780"/>
                  <a:gd name="T12" fmla="*/ 874 w 381"/>
                  <a:gd name="T13" fmla="*/ 1347 h 780"/>
                  <a:gd name="T14" fmla="*/ 1354 w 381"/>
                  <a:gd name="T15" fmla="*/ 1505 h 780"/>
                  <a:gd name="T16" fmla="*/ 1107 w 381"/>
                  <a:gd name="T17" fmla="*/ 1347 h 780"/>
                  <a:gd name="T18" fmla="*/ 1036 w 381"/>
                  <a:gd name="T19" fmla="*/ 1571 h 780"/>
                  <a:gd name="T20" fmla="*/ 1195 w 381"/>
                  <a:gd name="T21" fmla="*/ 1802 h 780"/>
                  <a:gd name="T22" fmla="*/ 1831 w 381"/>
                  <a:gd name="T23" fmla="*/ 2555 h 780"/>
                  <a:gd name="T24" fmla="*/ 1831 w 381"/>
                  <a:gd name="T25" fmla="*/ 2098 h 780"/>
                  <a:gd name="T26" fmla="*/ 1436 w 381"/>
                  <a:gd name="T27" fmla="*/ 2180 h 780"/>
                  <a:gd name="T28" fmla="*/ 1511 w 381"/>
                  <a:gd name="T29" fmla="*/ 3001 h 780"/>
                  <a:gd name="T30" fmla="*/ 1749 w 381"/>
                  <a:gd name="T31" fmla="*/ 3223 h 780"/>
                  <a:gd name="T32" fmla="*/ 1591 w 381"/>
                  <a:gd name="T33" fmla="*/ 3001 h 780"/>
                  <a:gd name="T34" fmla="*/ 1749 w 381"/>
                  <a:gd name="T35" fmla="*/ 3755 h 780"/>
                  <a:gd name="T36" fmla="*/ 1591 w 381"/>
                  <a:gd name="T37" fmla="*/ 3307 h 780"/>
                  <a:gd name="T38" fmla="*/ 1354 w 381"/>
                  <a:gd name="T39" fmla="*/ 3456 h 780"/>
                  <a:gd name="T40" fmla="*/ 1672 w 381"/>
                  <a:gd name="T41" fmla="*/ 3898 h 7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1"/>
                  <a:gd name="T64" fmla="*/ 0 h 780"/>
                  <a:gd name="T65" fmla="*/ 381 w 381"/>
                  <a:gd name="T66" fmla="*/ 780 h 7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1" h="780">
                    <a:moveTo>
                      <a:pt x="0" y="0"/>
                    </a:moveTo>
                    <a:cubicBezTo>
                      <a:pt x="46" y="70"/>
                      <a:pt x="45" y="115"/>
                      <a:pt x="120" y="165"/>
                    </a:cubicBezTo>
                    <a:cubicBezTo>
                      <a:pt x="150" y="160"/>
                      <a:pt x="186" y="169"/>
                      <a:pt x="210" y="150"/>
                    </a:cubicBezTo>
                    <a:cubicBezTo>
                      <a:pt x="222" y="140"/>
                      <a:pt x="206" y="116"/>
                      <a:pt x="195" y="105"/>
                    </a:cubicBezTo>
                    <a:cubicBezTo>
                      <a:pt x="184" y="94"/>
                      <a:pt x="165" y="95"/>
                      <a:pt x="150" y="90"/>
                    </a:cubicBezTo>
                    <a:cubicBezTo>
                      <a:pt x="127" y="158"/>
                      <a:pt x="129" y="130"/>
                      <a:pt x="150" y="225"/>
                    </a:cubicBezTo>
                    <a:cubicBezTo>
                      <a:pt x="153" y="240"/>
                      <a:pt x="152" y="261"/>
                      <a:pt x="165" y="270"/>
                    </a:cubicBezTo>
                    <a:cubicBezTo>
                      <a:pt x="191" y="288"/>
                      <a:pt x="225" y="290"/>
                      <a:pt x="255" y="300"/>
                    </a:cubicBezTo>
                    <a:cubicBezTo>
                      <a:pt x="272" y="306"/>
                      <a:pt x="225" y="280"/>
                      <a:pt x="210" y="270"/>
                    </a:cubicBezTo>
                    <a:cubicBezTo>
                      <a:pt x="205" y="285"/>
                      <a:pt x="192" y="299"/>
                      <a:pt x="195" y="315"/>
                    </a:cubicBezTo>
                    <a:cubicBezTo>
                      <a:pt x="198" y="333"/>
                      <a:pt x="217" y="344"/>
                      <a:pt x="225" y="360"/>
                    </a:cubicBezTo>
                    <a:cubicBezTo>
                      <a:pt x="263" y="436"/>
                      <a:pt x="261" y="482"/>
                      <a:pt x="345" y="510"/>
                    </a:cubicBezTo>
                    <a:cubicBezTo>
                      <a:pt x="349" y="498"/>
                      <a:pt x="381" y="432"/>
                      <a:pt x="345" y="420"/>
                    </a:cubicBezTo>
                    <a:cubicBezTo>
                      <a:pt x="321" y="412"/>
                      <a:pt x="295" y="430"/>
                      <a:pt x="270" y="435"/>
                    </a:cubicBezTo>
                    <a:cubicBezTo>
                      <a:pt x="253" y="487"/>
                      <a:pt x="253" y="552"/>
                      <a:pt x="285" y="600"/>
                    </a:cubicBezTo>
                    <a:cubicBezTo>
                      <a:pt x="297" y="618"/>
                      <a:pt x="309" y="645"/>
                      <a:pt x="330" y="645"/>
                    </a:cubicBezTo>
                    <a:cubicBezTo>
                      <a:pt x="348" y="645"/>
                      <a:pt x="310" y="615"/>
                      <a:pt x="300" y="600"/>
                    </a:cubicBezTo>
                    <a:cubicBezTo>
                      <a:pt x="251" y="674"/>
                      <a:pt x="256" y="701"/>
                      <a:pt x="330" y="750"/>
                    </a:cubicBezTo>
                    <a:cubicBezTo>
                      <a:pt x="341" y="718"/>
                      <a:pt x="371" y="672"/>
                      <a:pt x="300" y="660"/>
                    </a:cubicBezTo>
                    <a:cubicBezTo>
                      <a:pt x="282" y="657"/>
                      <a:pt x="270" y="680"/>
                      <a:pt x="255" y="690"/>
                    </a:cubicBezTo>
                    <a:cubicBezTo>
                      <a:pt x="232" y="760"/>
                      <a:pt x="238" y="780"/>
                      <a:pt x="315" y="78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258" name="Freeform 53"/>
              <p:cNvSpPr>
                <a:spLocks/>
              </p:cNvSpPr>
              <p:nvPr/>
            </p:nvSpPr>
            <p:spPr bwMode="auto">
              <a:xfrm flipH="1">
                <a:off x="5808" y="4525"/>
                <a:ext cx="418" cy="853"/>
              </a:xfrm>
              <a:custGeom>
                <a:avLst/>
                <a:gdLst>
                  <a:gd name="T0" fmla="*/ 0 w 381"/>
                  <a:gd name="T1" fmla="*/ 0 h 780"/>
                  <a:gd name="T2" fmla="*/ 635 w 381"/>
                  <a:gd name="T3" fmla="*/ 821 h 780"/>
                  <a:gd name="T4" fmla="*/ 1107 w 381"/>
                  <a:gd name="T5" fmla="*/ 749 h 780"/>
                  <a:gd name="T6" fmla="*/ 1036 w 381"/>
                  <a:gd name="T7" fmla="*/ 525 h 780"/>
                  <a:gd name="T8" fmla="*/ 797 w 381"/>
                  <a:gd name="T9" fmla="*/ 446 h 780"/>
                  <a:gd name="T10" fmla="*/ 797 w 381"/>
                  <a:gd name="T11" fmla="*/ 1122 h 780"/>
                  <a:gd name="T12" fmla="*/ 874 w 381"/>
                  <a:gd name="T13" fmla="*/ 1347 h 780"/>
                  <a:gd name="T14" fmla="*/ 1354 w 381"/>
                  <a:gd name="T15" fmla="*/ 1505 h 780"/>
                  <a:gd name="T16" fmla="*/ 1107 w 381"/>
                  <a:gd name="T17" fmla="*/ 1347 h 780"/>
                  <a:gd name="T18" fmla="*/ 1036 w 381"/>
                  <a:gd name="T19" fmla="*/ 1571 h 780"/>
                  <a:gd name="T20" fmla="*/ 1195 w 381"/>
                  <a:gd name="T21" fmla="*/ 1802 h 780"/>
                  <a:gd name="T22" fmla="*/ 1831 w 381"/>
                  <a:gd name="T23" fmla="*/ 2555 h 780"/>
                  <a:gd name="T24" fmla="*/ 1831 w 381"/>
                  <a:gd name="T25" fmla="*/ 2098 h 780"/>
                  <a:gd name="T26" fmla="*/ 1436 w 381"/>
                  <a:gd name="T27" fmla="*/ 2180 h 780"/>
                  <a:gd name="T28" fmla="*/ 1511 w 381"/>
                  <a:gd name="T29" fmla="*/ 3001 h 780"/>
                  <a:gd name="T30" fmla="*/ 1749 w 381"/>
                  <a:gd name="T31" fmla="*/ 3223 h 780"/>
                  <a:gd name="T32" fmla="*/ 1591 w 381"/>
                  <a:gd name="T33" fmla="*/ 3001 h 780"/>
                  <a:gd name="T34" fmla="*/ 1749 w 381"/>
                  <a:gd name="T35" fmla="*/ 3755 h 780"/>
                  <a:gd name="T36" fmla="*/ 1591 w 381"/>
                  <a:gd name="T37" fmla="*/ 3307 h 780"/>
                  <a:gd name="T38" fmla="*/ 1354 w 381"/>
                  <a:gd name="T39" fmla="*/ 3456 h 780"/>
                  <a:gd name="T40" fmla="*/ 1672 w 381"/>
                  <a:gd name="T41" fmla="*/ 3898 h 7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1"/>
                  <a:gd name="T64" fmla="*/ 0 h 780"/>
                  <a:gd name="T65" fmla="*/ 381 w 381"/>
                  <a:gd name="T66" fmla="*/ 780 h 7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1" h="780">
                    <a:moveTo>
                      <a:pt x="0" y="0"/>
                    </a:moveTo>
                    <a:cubicBezTo>
                      <a:pt x="46" y="70"/>
                      <a:pt x="45" y="115"/>
                      <a:pt x="120" y="165"/>
                    </a:cubicBezTo>
                    <a:cubicBezTo>
                      <a:pt x="150" y="160"/>
                      <a:pt x="186" y="169"/>
                      <a:pt x="210" y="150"/>
                    </a:cubicBezTo>
                    <a:cubicBezTo>
                      <a:pt x="222" y="140"/>
                      <a:pt x="206" y="116"/>
                      <a:pt x="195" y="105"/>
                    </a:cubicBezTo>
                    <a:cubicBezTo>
                      <a:pt x="184" y="94"/>
                      <a:pt x="165" y="95"/>
                      <a:pt x="150" y="90"/>
                    </a:cubicBezTo>
                    <a:cubicBezTo>
                      <a:pt x="127" y="158"/>
                      <a:pt x="129" y="130"/>
                      <a:pt x="150" y="225"/>
                    </a:cubicBezTo>
                    <a:cubicBezTo>
                      <a:pt x="153" y="240"/>
                      <a:pt x="152" y="261"/>
                      <a:pt x="165" y="270"/>
                    </a:cubicBezTo>
                    <a:cubicBezTo>
                      <a:pt x="191" y="288"/>
                      <a:pt x="225" y="290"/>
                      <a:pt x="255" y="300"/>
                    </a:cubicBezTo>
                    <a:cubicBezTo>
                      <a:pt x="272" y="306"/>
                      <a:pt x="225" y="280"/>
                      <a:pt x="210" y="270"/>
                    </a:cubicBezTo>
                    <a:cubicBezTo>
                      <a:pt x="205" y="285"/>
                      <a:pt x="192" y="299"/>
                      <a:pt x="195" y="315"/>
                    </a:cubicBezTo>
                    <a:cubicBezTo>
                      <a:pt x="198" y="333"/>
                      <a:pt x="217" y="344"/>
                      <a:pt x="225" y="360"/>
                    </a:cubicBezTo>
                    <a:cubicBezTo>
                      <a:pt x="263" y="436"/>
                      <a:pt x="261" y="482"/>
                      <a:pt x="345" y="510"/>
                    </a:cubicBezTo>
                    <a:cubicBezTo>
                      <a:pt x="349" y="498"/>
                      <a:pt x="381" y="432"/>
                      <a:pt x="345" y="420"/>
                    </a:cubicBezTo>
                    <a:cubicBezTo>
                      <a:pt x="321" y="412"/>
                      <a:pt x="295" y="430"/>
                      <a:pt x="270" y="435"/>
                    </a:cubicBezTo>
                    <a:cubicBezTo>
                      <a:pt x="253" y="487"/>
                      <a:pt x="253" y="552"/>
                      <a:pt x="285" y="600"/>
                    </a:cubicBezTo>
                    <a:cubicBezTo>
                      <a:pt x="297" y="618"/>
                      <a:pt x="309" y="645"/>
                      <a:pt x="330" y="645"/>
                    </a:cubicBezTo>
                    <a:cubicBezTo>
                      <a:pt x="348" y="645"/>
                      <a:pt x="310" y="615"/>
                      <a:pt x="300" y="600"/>
                    </a:cubicBezTo>
                    <a:cubicBezTo>
                      <a:pt x="251" y="674"/>
                      <a:pt x="256" y="701"/>
                      <a:pt x="330" y="750"/>
                    </a:cubicBezTo>
                    <a:cubicBezTo>
                      <a:pt x="341" y="718"/>
                      <a:pt x="371" y="672"/>
                      <a:pt x="300" y="660"/>
                    </a:cubicBezTo>
                    <a:cubicBezTo>
                      <a:pt x="282" y="657"/>
                      <a:pt x="270" y="680"/>
                      <a:pt x="255" y="690"/>
                    </a:cubicBezTo>
                    <a:cubicBezTo>
                      <a:pt x="232" y="760"/>
                      <a:pt x="238" y="780"/>
                      <a:pt x="315" y="78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3239" name="Group 54"/>
            <p:cNvGrpSpPr>
              <a:grpSpLocks/>
            </p:cNvGrpSpPr>
            <p:nvPr/>
          </p:nvGrpSpPr>
          <p:grpSpPr bwMode="auto">
            <a:xfrm>
              <a:off x="4065" y="4740"/>
              <a:ext cx="2040" cy="3872"/>
              <a:chOff x="4065" y="4528"/>
              <a:chExt cx="2040" cy="3872"/>
            </a:xfrm>
          </p:grpSpPr>
          <p:grpSp>
            <p:nvGrpSpPr>
              <p:cNvPr id="223240" name="Group 55"/>
              <p:cNvGrpSpPr>
                <a:grpSpLocks/>
              </p:cNvGrpSpPr>
              <p:nvPr/>
            </p:nvGrpSpPr>
            <p:grpSpPr bwMode="auto">
              <a:xfrm>
                <a:off x="4245" y="8400"/>
                <a:ext cx="1665" cy="0"/>
                <a:chOff x="4245" y="8400"/>
                <a:chExt cx="1665" cy="0"/>
              </a:xfrm>
            </p:grpSpPr>
            <p:cxnSp>
              <p:nvCxnSpPr>
                <p:cNvPr id="223254" name="AutoShape 56"/>
                <p:cNvCxnSpPr>
                  <a:cxnSpLocks noChangeShapeType="1"/>
                </p:cNvCxnSpPr>
                <p:nvPr/>
              </p:nvCxnSpPr>
              <p:spPr bwMode="auto">
                <a:xfrm>
                  <a:off x="5685" y="8400"/>
                  <a:ext cx="225"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3255" name="AutoShape 57"/>
                <p:cNvCxnSpPr>
                  <a:cxnSpLocks noChangeShapeType="1"/>
                </p:cNvCxnSpPr>
                <p:nvPr/>
              </p:nvCxnSpPr>
              <p:spPr bwMode="auto">
                <a:xfrm flipH="1">
                  <a:off x="4245" y="8400"/>
                  <a:ext cx="180"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nvGrpSpPr>
              <p:cNvPr id="223241" name="Group 58"/>
              <p:cNvGrpSpPr>
                <a:grpSpLocks/>
              </p:cNvGrpSpPr>
              <p:nvPr/>
            </p:nvGrpSpPr>
            <p:grpSpPr bwMode="auto">
              <a:xfrm>
                <a:off x="4065" y="4528"/>
                <a:ext cx="2040" cy="3872"/>
                <a:chOff x="4065" y="4528"/>
                <a:chExt cx="2040" cy="3872"/>
              </a:xfrm>
            </p:grpSpPr>
            <p:grpSp>
              <p:nvGrpSpPr>
                <p:cNvPr id="223242" name="Group 59"/>
                <p:cNvGrpSpPr>
                  <a:grpSpLocks/>
                </p:cNvGrpSpPr>
                <p:nvPr/>
              </p:nvGrpSpPr>
              <p:grpSpPr bwMode="auto">
                <a:xfrm>
                  <a:off x="4425" y="7100"/>
                  <a:ext cx="1260" cy="1300"/>
                  <a:chOff x="4425" y="7100"/>
                  <a:chExt cx="1260" cy="1300"/>
                </a:xfrm>
              </p:grpSpPr>
              <p:cxnSp>
                <p:nvCxnSpPr>
                  <p:cNvPr id="223252" name="AutoShape 60"/>
                  <p:cNvCxnSpPr>
                    <a:cxnSpLocks noChangeShapeType="1"/>
                  </p:cNvCxnSpPr>
                  <p:nvPr/>
                </p:nvCxnSpPr>
                <p:spPr bwMode="auto">
                  <a:xfrm flipH="1">
                    <a:off x="4425" y="7100"/>
                    <a:ext cx="630" cy="130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3253" name="AutoShape 61"/>
                  <p:cNvCxnSpPr>
                    <a:cxnSpLocks noChangeShapeType="1"/>
                  </p:cNvCxnSpPr>
                  <p:nvPr/>
                </p:nvCxnSpPr>
                <p:spPr bwMode="auto">
                  <a:xfrm>
                    <a:off x="5055" y="7100"/>
                    <a:ext cx="630" cy="130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nvGrpSpPr>
                <p:cNvPr id="223243" name="Group 62"/>
                <p:cNvGrpSpPr>
                  <a:grpSpLocks/>
                </p:cNvGrpSpPr>
                <p:nvPr/>
              </p:nvGrpSpPr>
              <p:grpSpPr bwMode="auto">
                <a:xfrm>
                  <a:off x="4065" y="4528"/>
                  <a:ext cx="2040" cy="2572"/>
                  <a:chOff x="4065" y="4528"/>
                  <a:chExt cx="2040" cy="2572"/>
                </a:xfrm>
              </p:grpSpPr>
              <p:grpSp>
                <p:nvGrpSpPr>
                  <p:cNvPr id="223244" name="Group 63"/>
                  <p:cNvGrpSpPr>
                    <a:grpSpLocks/>
                  </p:cNvGrpSpPr>
                  <p:nvPr/>
                </p:nvGrpSpPr>
                <p:grpSpPr bwMode="auto">
                  <a:xfrm>
                    <a:off x="4065" y="5000"/>
                    <a:ext cx="2040" cy="848"/>
                    <a:chOff x="4065" y="5000"/>
                    <a:chExt cx="2040" cy="848"/>
                  </a:xfrm>
                </p:grpSpPr>
                <p:cxnSp>
                  <p:nvCxnSpPr>
                    <p:cNvPr id="223250" name="AutoShape 64"/>
                    <p:cNvCxnSpPr>
                      <a:cxnSpLocks noChangeShapeType="1"/>
                    </p:cNvCxnSpPr>
                    <p:nvPr/>
                  </p:nvCxnSpPr>
                  <p:spPr bwMode="auto">
                    <a:xfrm flipH="1" flipV="1">
                      <a:off x="4065" y="5000"/>
                      <a:ext cx="990" cy="848"/>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3251" name="AutoShape 65"/>
                    <p:cNvCxnSpPr>
                      <a:cxnSpLocks noChangeShapeType="1"/>
                    </p:cNvCxnSpPr>
                    <p:nvPr/>
                  </p:nvCxnSpPr>
                  <p:spPr bwMode="auto">
                    <a:xfrm flipV="1">
                      <a:off x="5055" y="5115"/>
                      <a:ext cx="1050" cy="733"/>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223245" name="Group 66"/>
                  <p:cNvGrpSpPr>
                    <a:grpSpLocks/>
                  </p:cNvGrpSpPr>
                  <p:nvPr/>
                </p:nvGrpSpPr>
                <p:grpSpPr bwMode="auto">
                  <a:xfrm>
                    <a:off x="4630" y="4528"/>
                    <a:ext cx="909" cy="2572"/>
                    <a:chOff x="4630" y="4528"/>
                    <a:chExt cx="909" cy="2572"/>
                  </a:xfrm>
                </p:grpSpPr>
                <p:cxnSp>
                  <p:nvCxnSpPr>
                    <p:cNvPr id="223246" name="AutoShape 67"/>
                    <p:cNvCxnSpPr>
                      <a:cxnSpLocks noChangeShapeType="1"/>
                    </p:cNvCxnSpPr>
                    <p:nvPr/>
                  </p:nvCxnSpPr>
                  <p:spPr bwMode="auto">
                    <a:xfrm>
                      <a:off x="5055" y="5435"/>
                      <a:ext cx="0" cy="166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nvGrpSpPr>
                    <p:cNvPr id="223247" name="Group 68"/>
                    <p:cNvGrpSpPr>
                      <a:grpSpLocks/>
                    </p:cNvGrpSpPr>
                    <p:nvPr/>
                  </p:nvGrpSpPr>
                  <p:grpSpPr bwMode="auto">
                    <a:xfrm>
                      <a:off x="4630" y="4528"/>
                      <a:ext cx="909" cy="907"/>
                      <a:chOff x="4630" y="4528"/>
                      <a:chExt cx="909" cy="907"/>
                    </a:xfrm>
                  </p:grpSpPr>
                  <p:sp>
                    <p:nvSpPr>
                      <p:cNvPr id="223248" name="AutoShape 69"/>
                      <p:cNvSpPr>
                        <a:spLocks noChangeArrowheads="1"/>
                      </p:cNvSpPr>
                      <p:nvPr/>
                    </p:nvSpPr>
                    <p:spPr bwMode="auto">
                      <a:xfrm>
                        <a:off x="4698" y="4670"/>
                        <a:ext cx="732" cy="765"/>
                      </a:xfrm>
                      <a:prstGeom prst="smileyFace">
                        <a:avLst>
                          <a:gd name="adj" fmla="val 4653"/>
                        </a:avLst>
                      </a:prstGeom>
                      <a:solidFill>
                        <a:srgbClr val="FABF8F"/>
                      </a:solidFill>
                      <a:ln w="2857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cs typeface="Arial" panose="020B0604020202020204" pitchFamily="34" charset="0"/>
                        </a:endParaRPr>
                      </a:p>
                    </p:txBody>
                  </p:sp>
                  <p:sp>
                    <p:nvSpPr>
                      <p:cNvPr id="223249" name="Freeform 70"/>
                      <p:cNvSpPr>
                        <a:spLocks/>
                      </p:cNvSpPr>
                      <p:nvPr/>
                    </p:nvSpPr>
                    <p:spPr bwMode="auto">
                      <a:xfrm>
                        <a:off x="4630" y="4528"/>
                        <a:ext cx="909" cy="472"/>
                      </a:xfrm>
                      <a:custGeom>
                        <a:avLst/>
                        <a:gdLst>
                          <a:gd name="T0" fmla="*/ 185 w 909"/>
                          <a:gd name="T1" fmla="*/ 187 h 472"/>
                          <a:gd name="T2" fmla="*/ 305 w 909"/>
                          <a:gd name="T3" fmla="*/ 67 h 472"/>
                          <a:gd name="T4" fmla="*/ 440 w 909"/>
                          <a:gd name="T5" fmla="*/ 172 h 472"/>
                          <a:gd name="T6" fmla="*/ 530 w 909"/>
                          <a:gd name="T7" fmla="*/ 232 h 472"/>
                          <a:gd name="T8" fmla="*/ 605 w 909"/>
                          <a:gd name="T9" fmla="*/ 172 h 472"/>
                          <a:gd name="T10" fmla="*/ 680 w 909"/>
                          <a:gd name="T11" fmla="*/ 352 h 472"/>
                          <a:gd name="T12" fmla="*/ 785 w 909"/>
                          <a:gd name="T13" fmla="*/ 472 h 472"/>
                          <a:gd name="T14" fmla="*/ 725 w 909"/>
                          <a:gd name="T15" fmla="*/ 292 h 472"/>
                          <a:gd name="T16" fmla="*/ 620 w 909"/>
                          <a:gd name="T17" fmla="*/ 217 h 472"/>
                          <a:gd name="T18" fmla="*/ 590 w 909"/>
                          <a:gd name="T19" fmla="*/ 112 h 472"/>
                          <a:gd name="T20" fmla="*/ 425 w 909"/>
                          <a:gd name="T21" fmla="*/ 127 h 472"/>
                          <a:gd name="T22" fmla="*/ 305 w 909"/>
                          <a:gd name="T23" fmla="*/ 112 h 472"/>
                          <a:gd name="T24" fmla="*/ 260 w 909"/>
                          <a:gd name="T25" fmla="*/ 97 h 472"/>
                          <a:gd name="T26" fmla="*/ 185 w 909"/>
                          <a:gd name="T27" fmla="*/ 37 h 472"/>
                          <a:gd name="T28" fmla="*/ 155 w 909"/>
                          <a:gd name="T29" fmla="*/ 247 h 472"/>
                          <a:gd name="T30" fmla="*/ 95 w 909"/>
                          <a:gd name="T31" fmla="*/ 322 h 472"/>
                          <a:gd name="T32" fmla="*/ 155 w 909"/>
                          <a:gd name="T33" fmla="*/ 412 h 472"/>
                          <a:gd name="T34" fmla="*/ 215 w 909"/>
                          <a:gd name="T35" fmla="*/ 217 h 472"/>
                          <a:gd name="T36" fmla="*/ 65 w 909"/>
                          <a:gd name="T37" fmla="*/ 322 h 472"/>
                          <a:gd name="T38" fmla="*/ 200 w 909"/>
                          <a:gd name="T39" fmla="*/ 337 h 472"/>
                          <a:gd name="T40" fmla="*/ 185 w 909"/>
                          <a:gd name="T41" fmla="*/ 127 h 472"/>
                          <a:gd name="T42" fmla="*/ 245 w 909"/>
                          <a:gd name="T43" fmla="*/ 187 h 472"/>
                          <a:gd name="T44" fmla="*/ 410 w 909"/>
                          <a:gd name="T45" fmla="*/ 187 h 472"/>
                          <a:gd name="T46" fmla="*/ 365 w 909"/>
                          <a:gd name="T47" fmla="*/ 67 h 472"/>
                          <a:gd name="T48" fmla="*/ 290 w 909"/>
                          <a:gd name="T49" fmla="*/ 172 h 472"/>
                          <a:gd name="T50" fmla="*/ 500 w 909"/>
                          <a:gd name="T51" fmla="*/ 172 h 472"/>
                          <a:gd name="T52" fmla="*/ 245 w 909"/>
                          <a:gd name="T53" fmla="*/ 127 h 472"/>
                          <a:gd name="T54" fmla="*/ 320 w 909"/>
                          <a:gd name="T55" fmla="*/ 37 h 472"/>
                          <a:gd name="T56" fmla="*/ 215 w 909"/>
                          <a:gd name="T57" fmla="*/ 37 h 472"/>
                          <a:gd name="T58" fmla="*/ 530 w 909"/>
                          <a:gd name="T59" fmla="*/ 97 h 472"/>
                          <a:gd name="T60" fmla="*/ 365 w 909"/>
                          <a:gd name="T61" fmla="*/ 37 h 472"/>
                          <a:gd name="T62" fmla="*/ 380 w 909"/>
                          <a:gd name="T63" fmla="*/ 142 h 472"/>
                          <a:gd name="T64" fmla="*/ 575 w 909"/>
                          <a:gd name="T65" fmla="*/ 277 h 472"/>
                          <a:gd name="T66" fmla="*/ 590 w 909"/>
                          <a:gd name="T67" fmla="*/ 97 h 472"/>
                          <a:gd name="T68" fmla="*/ 530 w 909"/>
                          <a:gd name="T69" fmla="*/ 217 h 472"/>
                          <a:gd name="T70" fmla="*/ 620 w 909"/>
                          <a:gd name="T71" fmla="*/ 307 h 472"/>
                          <a:gd name="T72" fmla="*/ 785 w 909"/>
                          <a:gd name="T73" fmla="*/ 322 h 472"/>
                          <a:gd name="T74" fmla="*/ 755 w 909"/>
                          <a:gd name="T75" fmla="*/ 217 h 472"/>
                          <a:gd name="T76" fmla="*/ 680 w 909"/>
                          <a:gd name="T77" fmla="*/ 277 h 472"/>
                          <a:gd name="T78" fmla="*/ 815 w 909"/>
                          <a:gd name="T79" fmla="*/ 367 h 472"/>
                          <a:gd name="T80" fmla="*/ 815 w 909"/>
                          <a:gd name="T81" fmla="*/ 232 h 472"/>
                          <a:gd name="T82" fmla="*/ 665 w 909"/>
                          <a:gd name="T83" fmla="*/ 97 h 472"/>
                          <a:gd name="T84" fmla="*/ 275 w 909"/>
                          <a:gd name="T85" fmla="*/ 127 h 472"/>
                          <a:gd name="T86" fmla="*/ 140 w 909"/>
                          <a:gd name="T87" fmla="*/ 232 h 472"/>
                          <a:gd name="T88" fmla="*/ 260 w 909"/>
                          <a:gd name="T89" fmla="*/ 247 h 472"/>
                          <a:gd name="T90" fmla="*/ 110 w 909"/>
                          <a:gd name="T91" fmla="*/ 127 h 472"/>
                          <a:gd name="T92" fmla="*/ 140 w 909"/>
                          <a:gd name="T93" fmla="*/ 307 h 4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09"/>
                          <a:gd name="T142" fmla="*/ 0 h 472"/>
                          <a:gd name="T143" fmla="*/ 909 w 909"/>
                          <a:gd name="T144" fmla="*/ 472 h 4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09" h="472">
                            <a:moveTo>
                              <a:pt x="80" y="412"/>
                            </a:moveTo>
                            <a:cubicBezTo>
                              <a:pt x="113" y="312"/>
                              <a:pt x="113" y="259"/>
                              <a:pt x="185" y="187"/>
                            </a:cubicBezTo>
                            <a:cubicBezTo>
                              <a:pt x="290" y="257"/>
                              <a:pt x="295" y="277"/>
                              <a:pt x="245" y="202"/>
                            </a:cubicBezTo>
                            <a:cubicBezTo>
                              <a:pt x="281" y="95"/>
                              <a:pt x="257" y="138"/>
                              <a:pt x="305" y="67"/>
                            </a:cubicBezTo>
                            <a:cubicBezTo>
                              <a:pt x="328" y="135"/>
                              <a:pt x="355" y="126"/>
                              <a:pt x="395" y="187"/>
                            </a:cubicBezTo>
                            <a:cubicBezTo>
                              <a:pt x="410" y="182"/>
                              <a:pt x="431" y="185"/>
                              <a:pt x="440" y="172"/>
                            </a:cubicBezTo>
                            <a:cubicBezTo>
                              <a:pt x="458" y="146"/>
                              <a:pt x="470" y="82"/>
                              <a:pt x="470" y="82"/>
                            </a:cubicBezTo>
                            <a:cubicBezTo>
                              <a:pt x="504" y="133"/>
                              <a:pt x="515" y="172"/>
                              <a:pt x="530" y="232"/>
                            </a:cubicBezTo>
                            <a:cubicBezTo>
                              <a:pt x="545" y="227"/>
                              <a:pt x="563" y="227"/>
                              <a:pt x="575" y="217"/>
                            </a:cubicBezTo>
                            <a:cubicBezTo>
                              <a:pt x="589" y="206"/>
                              <a:pt x="589" y="164"/>
                              <a:pt x="605" y="172"/>
                            </a:cubicBezTo>
                            <a:cubicBezTo>
                              <a:pt x="629" y="184"/>
                              <a:pt x="626" y="221"/>
                              <a:pt x="635" y="247"/>
                            </a:cubicBezTo>
                            <a:cubicBezTo>
                              <a:pt x="667" y="344"/>
                              <a:pt x="627" y="273"/>
                              <a:pt x="680" y="352"/>
                            </a:cubicBezTo>
                            <a:cubicBezTo>
                              <a:pt x="695" y="342"/>
                              <a:pt x="707" y="325"/>
                              <a:pt x="725" y="322"/>
                            </a:cubicBezTo>
                            <a:cubicBezTo>
                              <a:pt x="808" y="308"/>
                              <a:pt x="782" y="445"/>
                              <a:pt x="785" y="472"/>
                            </a:cubicBezTo>
                            <a:cubicBezTo>
                              <a:pt x="855" y="367"/>
                              <a:pt x="815" y="402"/>
                              <a:pt x="890" y="352"/>
                            </a:cubicBezTo>
                            <a:cubicBezTo>
                              <a:pt x="833" y="314"/>
                              <a:pt x="794" y="306"/>
                              <a:pt x="725" y="292"/>
                            </a:cubicBezTo>
                            <a:cubicBezTo>
                              <a:pt x="730" y="277"/>
                              <a:pt x="740" y="263"/>
                              <a:pt x="740" y="247"/>
                            </a:cubicBezTo>
                            <a:cubicBezTo>
                              <a:pt x="740" y="146"/>
                              <a:pt x="677" y="198"/>
                              <a:pt x="620" y="217"/>
                            </a:cubicBezTo>
                            <a:cubicBezTo>
                              <a:pt x="615" y="197"/>
                              <a:pt x="611" y="177"/>
                              <a:pt x="605" y="157"/>
                            </a:cubicBezTo>
                            <a:cubicBezTo>
                              <a:pt x="601" y="142"/>
                              <a:pt x="605" y="117"/>
                              <a:pt x="590" y="112"/>
                            </a:cubicBezTo>
                            <a:cubicBezTo>
                              <a:pt x="572" y="106"/>
                              <a:pt x="494" y="134"/>
                              <a:pt x="470" y="142"/>
                            </a:cubicBezTo>
                            <a:cubicBezTo>
                              <a:pt x="455" y="137"/>
                              <a:pt x="439" y="134"/>
                              <a:pt x="425" y="127"/>
                            </a:cubicBezTo>
                            <a:cubicBezTo>
                              <a:pt x="409" y="119"/>
                              <a:pt x="398" y="99"/>
                              <a:pt x="380" y="97"/>
                            </a:cubicBezTo>
                            <a:cubicBezTo>
                              <a:pt x="355" y="94"/>
                              <a:pt x="330" y="107"/>
                              <a:pt x="305" y="112"/>
                            </a:cubicBezTo>
                            <a:cubicBezTo>
                              <a:pt x="300" y="127"/>
                              <a:pt x="305" y="162"/>
                              <a:pt x="290" y="157"/>
                            </a:cubicBezTo>
                            <a:cubicBezTo>
                              <a:pt x="269" y="150"/>
                              <a:pt x="269" y="117"/>
                              <a:pt x="260" y="97"/>
                            </a:cubicBezTo>
                            <a:cubicBezTo>
                              <a:pt x="249" y="72"/>
                              <a:pt x="240" y="47"/>
                              <a:pt x="230" y="22"/>
                            </a:cubicBezTo>
                            <a:cubicBezTo>
                              <a:pt x="215" y="27"/>
                              <a:pt x="196" y="26"/>
                              <a:pt x="185" y="37"/>
                            </a:cubicBezTo>
                            <a:cubicBezTo>
                              <a:pt x="162" y="60"/>
                              <a:pt x="153" y="164"/>
                              <a:pt x="140" y="202"/>
                            </a:cubicBezTo>
                            <a:cubicBezTo>
                              <a:pt x="145" y="217"/>
                              <a:pt x="148" y="233"/>
                              <a:pt x="155" y="247"/>
                            </a:cubicBezTo>
                            <a:cubicBezTo>
                              <a:pt x="163" y="263"/>
                              <a:pt x="196" y="278"/>
                              <a:pt x="185" y="292"/>
                            </a:cubicBezTo>
                            <a:cubicBezTo>
                              <a:pt x="165" y="317"/>
                              <a:pt x="95" y="322"/>
                              <a:pt x="95" y="322"/>
                            </a:cubicBezTo>
                            <a:cubicBezTo>
                              <a:pt x="24" y="429"/>
                              <a:pt x="0" y="403"/>
                              <a:pt x="95" y="427"/>
                            </a:cubicBezTo>
                            <a:cubicBezTo>
                              <a:pt x="115" y="422"/>
                              <a:pt x="148" y="431"/>
                              <a:pt x="155" y="412"/>
                            </a:cubicBezTo>
                            <a:cubicBezTo>
                              <a:pt x="193" y="310"/>
                              <a:pt x="149" y="310"/>
                              <a:pt x="95" y="292"/>
                            </a:cubicBezTo>
                            <a:cubicBezTo>
                              <a:pt x="202" y="256"/>
                              <a:pt x="167" y="288"/>
                              <a:pt x="215" y="217"/>
                            </a:cubicBezTo>
                            <a:cubicBezTo>
                              <a:pt x="173" y="154"/>
                              <a:pt x="168" y="148"/>
                              <a:pt x="95" y="172"/>
                            </a:cubicBezTo>
                            <a:cubicBezTo>
                              <a:pt x="65" y="217"/>
                              <a:pt x="27" y="266"/>
                              <a:pt x="65" y="322"/>
                            </a:cubicBezTo>
                            <a:cubicBezTo>
                              <a:pt x="82" y="347"/>
                              <a:pt x="129" y="358"/>
                              <a:pt x="155" y="367"/>
                            </a:cubicBezTo>
                            <a:cubicBezTo>
                              <a:pt x="170" y="357"/>
                              <a:pt x="184" y="345"/>
                              <a:pt x="200" y="337"/>
                            </a:cubicBezTo>
                            <a:cubicBezTo>
                              <a:pt x="214" y="330"/>
                              <a:pt x="242" y="338"/>
                              <a:pt x="245" y="322"/>
                            </a:cubicBezTo>
                            <a:cubicBezTo>
                              <a:pt x="271" y="167"/>
                              <a:pt x="262" y="178"/>
                              <a:pt x="185" y="127"/>
                            </a:cubicBezTo>
                            <a:cubicBezTo>
                              <a:pt x="180" y="142"/>
                              <a:pt x="159" y="161"/>
                              <a:pt x="170" y="172"/>
                            </a:cubicBezTo>
                            <a:cubicBezTo>
                              <a:pt x="188" y="190"/>
                              <a:pt x="220" y="181"/>
                              <a:pt x="245" y="187"/>
                            </a:cubicBezTo>
                            <a:cubicBezTo>
                              <a:pt x="260" y="191"/>
                              <a:pt x="275" y="197"/>
                              <a:pt x="290" y="202"/>
                            </a:cubicBezTo>
                            <a:cubicBezTo>
                              <a:pt x="330" y="197"/>
                              <a:pt x="373" y="203"/>
                              <a:pt x="410" y="187"/>
                            </a:cubicBezTo>
                            <a:cubicBezTo>
                              <a:pt x="441" y="173"/>
                              <a:pt x="417" y="91"/>
                              <a:pt x="410" y="82"/>
                            </a:cubicBezTo>
                            <a:cubicBezTo>
                              <a:pt x="400" y="70"/>
                              <a:pt x="380" y="72"/>
                              <a:pt x="365" y="67"/>
                            </a:cubicBezTo>
                            <a:cubicBezTo>
                              <a:pt x="325" y="77"/>
                              <a:pt x="284" y="73"/>
                              <a:pt x="275" y="127"/>
                            </a:cubicBezTo>
                            <a:cubicBezTo>
                              <a:pt x="272" y="143"/>
                              <a:pt x="276" y="166"/>
                              <a:pt x="290" y="172"/>
                            </a:cubicBezTo>
                            <a:cubicBezTo>
                              <a:pt x="327" y="188"/>
                              <a:pt x="370" y="182"/>
                              <a:pt x="410" y="187"/>
                            </a:cubicBezTo>
                            <a:cubicBezTo>
                              <a:pt x="440" y="182"/>
                              <a:pt x="477" y="192"/>
                              <a:pt x="500" y="172"/>
                            </a:cubicBezTo>
                            <a:cubicBezTo>
                              <a:pt x="524" y="151"/>
                              <a:pt x="530" y="82"/>
                              <a:pt x="530" y="82"/>
                            </a:cubicBezTo>
                            <a:cubicBezTo>
                              <a:pt x="427" y="48"/>
                              <a:pt x="287" y="0"/>
                              <a:pt x="245" y="127"/>
                            </a:cubicBezTo>
                            <a:cubicBezTo>
                              <a:pt x="268" y="197"/>
                              <a:pt x="277" y="211"/>
                              <a:pt x="350" y="187"/>
                            </a:cubicBezTo>
                            <a:cubicBezTo>
                              <a:pt x="349" y="182"/>
                              <a:pt x="337" y="54"/>
                              <a:pt x="320" y="37"/>
                            </a:cubicBezTo>
                            <a:cubicBezTo>
                              <a:pt x="309" y="26"/>
                              <a:pt x="290" y="27"/>
                              <a:pt x="275" y="22"/>
                            </a:cubicBezTo>
                            <a:cubicBezTo>
                              <a:pt x="255" y="27"/>
                              <a:pt x="207" y="18"/>
                              <a:pt x="215" y="37"/>
                            </a:cubicBezTo>
                            <a:cubicBezTo>
                              <a:pt x="231" y="77"/>
                              <a:pt x="309" y="98"/>
                              <a:pt x="350" y="112"/>
                            </a:cubicBezTo>
                            <a:cubicBezTo>
                              <a:pt x="410" y="107"/>
                              <a:pt x="473" y="118"/>
                              <a:pt x="530" y="97"/>
                            </a:cubicBezTo>
                            <a:cubicBezTo>
                              <a:pt x="545" y="92"/>
                              <a:pt x="530" y="57"/>
                              <a:pt x="515" y="52"/>
                            </a:cubicBezTo>
                            <a:cubicBezTo>
                              <a:pt x="468" y="35"/>
                              <a:pt x="415" y="42"/>
                              <a:pt x="365" y="37"/>
                            </a:cubicBezTo>
                            <a:cubicBezTo>
                              <a:pt x="350" y="42"/>
                              <a:pt x="325" y="37"/>
                              <a:pt x="320" y="52"/>
                            </a:cubicBezTo>
                            <a:cubicBezTo>
                              <a:pt x="295" y="128"/>
                              <a:pt x="338" y="128"/>
                              <a:pt x="380" y="142"/>
                            </a:cubicBezTo>
                            <a:cubicBezTo>
                              <a:pt x="438" y="200"/>
                              <a:pt x="451" y="197"/>
                              <a:pt x="530" y="217"/>
                            </a:cubicBezTo>
                            <a:cubicBezTo>
                              <a:pt x="545" y="237"/>
                              <a:pt x="551" y="270"/>
                              <a:pt x="575" y="277"/>
                            </a:cubicBezTo>
                            <a:cubicBezTo>
                              <a:pt x="679" y="308"/>
                              <a:pt x="676" y="274"/>
                              <a:pt x="695" y="217"/>
                            </a:cubicBezTo>
                            <a:cubicBezTo>
                              <a:pt x="676" y="121"/>
                              <a:pt x="679" y="127"/>
                              <a:pt x="590" y="97"/>
                            </a:cubicBezTo>
                            <a:cubicBezTo>
                              <a:pt x="560" y="102"/>
                              <a:pt x="523" y="92"/>
                              <a:pt x="500" y="112"/>
                            </a:cubicBezTo>
                            <a:cubicBezTo>
                              <a:pt x="431" y="171"/>
                              <a:pt x="499" y="197"/>
                              <a:pt x="530" y="217"/>
                            </a:cubicBezTo>
                            <a:cubicBezTo>
                              <a:pt x="545" y="242"/>
                              <a:pt x="554" y="271"/>
                              <a:pt x="575" y="292"/>
                            </a:cubicBezTo>
                            <a:cubicBezTo>
                              <a:pt x="586" y="303"/>
                              <a:pt x="606" y="300"/>
                              <a:pt x="620" y="307"/>
                            </a:cubicBezTo>
                            <a:cubicBezTo>
                              <a:pt x="636" y="315"/>
                              <a:pt x="650" y="327"/>
                              <a:pt x="665" y="337"/>
                            </a:cubicBezTo>
                            <a:cubicBezTo>
                              <a:pt x="705" y="332"/>
                              <a:pt x="748" y="337"/>
                              <a:pt x="785" y="322"/>
                            </a:cubicBezTo>
                            <a:cubicBezTo>
                              <a:pt x="821" y="308"/>
                              <a:pt x="824" y="256"/>
                              <a:pt x="800" y="232"/>
                            </a:cubicBezTo>
                            <a:cubicBezTo>
                              <a:pt x="789" y="221"/>
                              <a:pt x="770" y="222"/>
                              <a:pt x="755" y="217"/>
                            </a:cubicBezTo>
                            <a:cubicBezTo>
                              <a:pt x="725" y="222"/>
                              <a:pt x="689" y="213"/>
                              <a:pt x="665" y="232"/>
                            </a:cubicBezTo>
                            <a:cubicBezTo>
                              <a:pt x="653" y="242"/>
                              <a:pt x="670" y="265"/>
                              <a:pt x="680" y="277"/>
                            </a:cubicBezTo>
                            <a:cubicBezTo>
                              <a:pt x="691" y="291"/>
                              <a:pt x="711" y="295"/>
                              <a:pt x="725" y="307"/>
                            </a:cubicBezTo>
                            <a:cubicBezTo>
                              <a:pt x="800" y="369"/>
                              <a:pt x="736" y="341"/>
                              <a:pt x="815" y="367"/>
                            </a:cubicBezTo>
                            <a:cubicBezTo>
                              <a:pt x="830" y="362"/>
                              <a:pt x="849" y="363"/>
                              <a:pt x="860" y="352"/>
                            </a:cubicBezTo>
                            <a:cubicBezTo>
                              <a:pt x="909" y="303"/>
                              <a:pt x="850" y="255"/>
                              <a:pt x="815" y="232"/>
                            </a:cubicBezTo>
                            <a:cubicBezTo>
                              <a:pt x="795" y="202"/>
                              <a:pt x="789" y="153"/>
                              <a:pt x="755" y="142"/>
                            </a:cubicBezTo>
                            <a:cubicBezTo>
                              <a:pt x="723" y="131"/>
                              <a:pt x="698" y="105"/>
                              <a:pt x="665" y="97"/>
                            </a:cubicBezTo>
                            <a:cubicBezTo>
                              <a:pt x="616" y="86"/>
                              <a:pt x="565" y="87"/>
                              <a:pt x="515" y="82"/>
                            </a:cubicBezTo>
                            <a:cubicBezTo>
                              <a:pt x="434" y="94"/>
                              <a:pt x="353" y="101"/>
                              <a:pt x="275" y="127"/>
                            </a:cubicBezTo>
                            <a:cubicBezTo>
                              <a:pt x="241" y="229"/>
                              <a:pt x="293" y="118"/>
                              <a:pt x="155" y="187"/>
                            </a:cubicBezTo>
                            <a:cubicBezTo>
                              <a:pt x="141" y="194"/>
                              <a:pt x="145" y="217"/>
                              <a:pt x="140" y="232"/>
                            </a:cubicBezTo>
                            <a:cubicBezTo>
                              <a:pt x="150" y="247"/>
                              <a:pt x="152" y="275"/>
                              <a:pt x="170" y="277"/>
                            </a:cubicBezTo>
                            <a:cubicBezTo>
                              <a:pt x="201" y="281"/>
                              <a:pt x="260" y="247"/>
                              <a:pt x="260" y="247"/>
                            </a:cubicBezTo>
                            <a:cubicBezTo>
                              <a:pt x="254" y="207"/>
                              <a:pt x="268" y="120"/>
                              <a:pt x="200" y="112"/>
                            </a:cubicBezTo>
                            <a:cubicBezTo>
                              <a:pt x="170" y="109"/>
                              <a:pt x="140" y="122"/>
                              <a:pt x="110" y="127"/>
                            </a:cubicBezTo>
                            <a:cubicBezTo>
                              <a:pt x="92" y="182"/>
                              <a:pt x="62" y="212"/>
                              <a:pt x="95" y="262"/>
                            </a:cubicBezTo>
                            <a:cubicBezTo>
                              <a:pt x="107" y="280"/>
                              <a:pt x="122" y="295"/>
                              <a:pt x="140" y="307"/>
                            </a:cubicBezTo>
                            <a:cubicBezTo>
                              <a:pt x="190" y="340"/>
                              <a:pt x="185" y="301"/>
                              <a:pt x="185" y="337"/>
                            </a:cubicBezTo>
                          </a:path>
                        </a:pathLst>
                      </a:custGeom>
                      <a:solidFill>
                        <a:srgbClr val="FBD4B4"/>
                      </a:solidFill>
                      <a:ln w="28575">
                        <a:solidFill>
                          <a:srgbClr val="000000"/>
                        </a:solidFill>
                        <a:round/>
                        <a:headEnd/>
                        <a:tailEnd/>
                      </a:ln>
                    </p:spPr>
                    <p:txBody>
                      <a:bodyPr/>
                      <a:lstStyle/>
                      <a:p>
                        <a:endParaRPr lang="en-US"/>
                      </a:p>
                    </p:txBody>
                  </p:sp>
                </p:grpSp>
              </p:grpSp>
            </p:grpSp>
          </p:grpSp>
        </p:grpSp>
      </p:grpSp>
    </p:spTree>
    <p:extLst>
      <p:ext uri="{BB962C8B-B14F-4D97-AF65-F5344CB8AC3E}">
        <p14:creationId xmlns:p14="http://schemas.microsoft.com/office/powerpoint/2010/main" val="20052793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009" y="380260"/>
            <a:ext cx="9478410" cy="6152286"/>
          </a:xfrm>
          <a:prstGeom prst="rect">
            <a:avLst/>
          </a:prstGeom>
        </p:spPr>
      </p:pic>
      <p:sp>
        <p:nvSpPr>
          <p:cNvPr id="3" name="TextBox 2"/>
          <p:cNvSpPr txBox="1"/>
          <p:nvPr/>
        </p:nvSpPr>
        <p:spPr>
          <a:xfrm>
            <a:off x="6234545" y="6532545"/>
            <a:ext cx="5846619" cy="307777"/>
          </a:xfrm>
          <a:prstGeom prst="rect">
            <a:avLst/>
          </a:prstGeom>
          <a:noFill/>
        </p:spPr>
        <p:txBody>
          <a:bodyPr wrap="square" rtlCol="0">
            <a:spAutoFit/>
          </a:bodyPr>
          <a:lstStyle/>
          <a:p>
            <a:r>
              <a:rPr lang="en-US" sz="1400" i="1" dirty="0">
                <a:latin typeface="Calibri" panose="020F0502020204030204" pitchFamily="34" charset="0"/>
              </a:rPr>
              <a:t>Slide created by Wake County, North Carolina</a:t>
            </a:r>
          </a:p>
        </p:txBody>
      </p:sp>
    </p:spTree>
    <p:extLst>
      <p:ext uri="{BB962C8B-B14F-4D97-AF65-F5344CB8AC3E}">
        <p14:creationId xmlns:p14="http://schemas.microsoft.com/office/powerpoint/2010/main" val="3717376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981200" y="960120"/>
            <a:ext cx="8229600" cy="4937760"/>
            <a:chOff x="0" y="0"/>
            <a:chExt cx="8229600" cy="4937760"/>
          </a:xfrm>
        </p:grpSpPr>
        <p:sp>
          <p:nvSpPr>
            <p:cNvPr id="4" name="Rounded Rectangle 3"/>
            <p:cNvSpPr/>
            <p:nvPr/>
          </p:nvSpPr>
          <p:spPr>
            <a:xfrm>
              <a:off x="0" y="0"/>
              <a:ext cx="8229600" cy="493776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ounded Rectangle 4"/>
            <p:cNvSpPr txBox="1"/>
            <p:nvPr/>
          </p:nvSpPr>
          <p:spPr>
            <a:xfrm>
              <a:off x="144622" y="144622"/>
              <a:ext cx="7940356" cy="46485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Verdana" pitchFamily="34" charset="0"/>
                  <a:cs typeface="Calibri" panose="020F0502020204030204" pitchFamily="34" charset="0"/>
                </a:rPr>
                <a:t>Strategic Conversations about Safety and Danger: </a:t>
              </a:r>
              <a:b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Verdana" pitchFamily="34" charset="0"/>
                  <a:cs typeface="Calibri" panose="020F0502020204030204" pitchFamily="34" charset="0"/>
                </a:rPr>
              </a:b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Verdana" pitchFamily="34" charset="0"/>
                  <a:cs typeface="Calibri" panose="020F0502020204030204" pitchFamily="34" charset="0"/>
                </a:rPr>
                <a:t>A Balanced Assessment</a:t>
              </a:r>
            </a:p>
          </p:txBody>
        </p:sp>
      </p:grpSp>
      <p:pic>
        <p:nvPicPr>
          <p:cNvPr id="6" name="Picture 1" descr="3696balance.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36969" y="4863561"/>
            <a:ext cx="3041467" cy="1779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448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1"/>
        <p:cNvGrpSpPr/>
        <p:nvPr/>
      </p:nvGrpSpPr>
      <p:grpSpPr>
        <a:xfrm>
          <a:off x="0" y="0"/>
          <a:ext cx="0" cy="0"/>
          <a:chOff x="0" y="0"/>
          <a:chExt cx="0" cy="0"/>
        </a:xfrm>
      </p:grpSpPr>
      <p:sp>
        <p:nvSpPr>
          <p:cNvPr id="732" name="Google Shape;732;p60"/>
          <p:cNvSpPr txBox="1">
            <a:spLocks noGrp="1"/>
          </p:cNvSpPr>
          <p:nvPr>
            <p:ph type="title"/>
          </p:nvPr>
        </p:nvSpPr>
        <p:spPr>
          <a:xfrm>
            <a:off x="228600" y="533400"/>
            <a:ext cx="11473543" cy="1143000"/>
          </a:xfrm>
          <a:prstGeom prst="rect">
            <a:avLst/>
          </a:prstGeom>
          <a:noFill/>
          <a:ln>
            <a:noFill/>
          </a:ln>
        </p:spPr>
        <p:txBody>
          <a:bodyPr spcFirstLastPara="1" wrap="square" lIns="91425" tIns="45700" rIns="91425" bIns="45700" anchor="ctr" anchorCtr="0">
            <a:noAutofit/>
          </a:bodyPr>
          <a:lstStyle/>
          <a:p>
            <a:pPr marL="0" lvl="0" indent="0" algn="ctr" rtl="0">
              <a:lnSpc>
                <a:spcPct val="89000"/>
              </a:lnSpc>
              <a:spcBef>
                <a:spcPts val="0"/>
              </a:spcBef>
              <a:spcAft>
                <a:spcPts val="0"/>
              </a:spcAft>
              <a:buClr>
                <a:srgbClr val="663366"/>
              </a:buClr>
              <a:buSzPts val="3200"/>
              <a:buFont typeface="Libre Franklin Medium"/>
              <a:buNone/>
            </a:pPr>
            <a:r>
              <a:rPr lang="en-US" sz="4000" b="1" dirty="0">
                <a:solidFill>
                  <a:schemeClr val="accent1">
                    <a:lumMod val="50000"/>
                  </a:schemeClr>
                </a:solidFill>
                <a:ea typeface="Libre Franklin Medium"/>
                <a:cs typeface="Libre Franklin Medium"/>
                <a:sym typeface="Libre Franklin Medium"/>
              </a:rPr>
              <a:t>A Rigorous, Balanced Assessment</a:t>
            </a:r>
            <a:endParaRPr sz="5400" b="1" dirty="0">
              <a:solidFill>
                <a:schemeClr val="accent1">
                  <a:lumMod val="50000"/>
                </a:schemeClr>
              </a:solidFill>
              <a:ea typeface="Libre Franklin Medium"/>
              <a:cs typeface="Libre Franklin Medium"/>
              <a:sym typeface="Libre Franklin Medium"/>
            </a:endParaRPr>
          </a:p>
        </p:txBody>
      </p:sp>
      <p:sp>
        <p:nvSpPr>
          <p:cNvPr id="733" name="Google Shape;733;p60"/>
          <p:cNvSpPr txBox="1">
            <a:spLocks noGrp="1"/>
          </p:cNvSpPr>
          <p:nvPr>
            <p:ph type="body" idx="1"/>
          </p:nvPr>
        </p:nvSpPr>
        <p:spPr>
          <a:xfrm>
            <a:off x="8013634" y="1837508"/>
            <a:ext cx="3688509" cy="4558938"/>
          </a:xfrm>
          <a:prstGeom prst="rect">
            <a:avLst/>
          </a:prstGeom>
          <a:noFill/>
          <a:ln>
            <a:noFill/>
          </a:ln>
        </p:spPr>
        <p:txBody>
          <a:bodyPr spcFirstLastPara="1" wrap="square" lIns="91425" tIns="45700" rIns="91425" bIns="45700" anchor="t" anchorCtr="0">
            <a:noAutofit/>
          </a:bodyPr>
          <a:lstStyle/>
          <a:p>
            <a:pPr marL="0" lvl="0" indent="0" algn="ctr" rtl="0">
              <a:lnSpc>
                <a:spcPct val="94000"/>
              </a:lnSpc>
              <a:spcBef>
                <a:spcPts val="525"/>
              </a:spcBef>
              <a:spcAft>
                <a:spcPts val="0"/>
              </a:spcAft>
              <a:buClr>
                <a:schemeClr val="dk1"/>
              </a:buClr>
              <a:buSzPts val="2600"/>
              <a:buNone/>
            </a:pPr>
            <a:r>
              <a:rPr lang="en-US" sz="2800" b="1" dirty="0">
                <a:solidFill>
                  <a:schemeClr val="accent1">
                    <a:lumMod val="50000"/>
                  </a:schemeClr>
                </a:solidFill>
                <a:latin typeface="+mj-lt"/>
                <a:ea typeface="Libre Franklin Medium"/>
                <a:cs typeface="Libre Franklin Medium"/>
                <a:sym typeface="Libre Franklin Medium"/>
              </a:rPr>
              <a:t>WORRIES &amp; NEEDS</a:t>
            </a:r>
            <a:endParaRPr sz="3600" b="1" dirty="0">
              <a:solidFill>
                <a:schemeClr val="accent1">
                  <a:lumMod val="50000"/>
                </a:schemeClr>
              </a:solidFill>
              <a:latin typeface="+mj-lt"/>
            </a:endParaRPr>
          </a:p>
          <a:p>
            <a:pPr marL="0" lvl="0" indent="0" algn="ctr" rtl="0">
              <a:lnSpc>
                <a:spcPct val="94000"/>
              </a:lnSpc>
              <a:spcBef>
                <a:spcPts val="1725"/>
              </a:spcBef>
              <a:spcAft>
                <a:spcPts val="0"/>
              </a:spcAft>
              <a:buClr>
                <a:schemeClr val="dk1"/>
              </a:buClr>
              <a:buSzPts val="2600"/>
              <a:buNone/>
            </a:pPr>
            <a:r>
              <a:rPr lang="en-US" sz="2400" dirty="0">
                <a:solidFill>
                  <a:schemeClr val="accent1">
                    <a:lumMod val="50000"/>
                  </a:schemeClr>
                </a:solidFill>
                <a:latin typeface="+mj-lt"/>
              </a:rPr>
              <a:t>Regardless of strengths, safety is always paramount; we must look at what is causing harm or danger to a child and what the true needs are of the child and family.</a:t>
            </a:r>
            <a:endParaRPr sz="2400" dirty="0">
              <a:solidFill>
                <a:schemeClr val="accent1">
                  <a:lumMod val="50000"/>
                </a:schemeClr>
              </a:solidFill>
              <a:latin typeface="+mj-lt"/>
            </a:endParaRPr>
          </a:p>
          <a:p>
            <a:pPr marL="0" lvl="0" indent="0" algn="ctr" rtl="0">
              <a:lnSpc>
                <a:spcPct val="94000"/>
              </a:lnSpc>
              <a:spcBef>
                <a:spcPts val="1725"/>
              </a:spcBef>
              <a:spcAft>
                <a:spcPts val="1200"/>
              </a:spcAft>
              <a:buClr>
                <a:schemeClr val="dk1"/>
              </a:buClr>
              <a:buSzPts val="2600"/>
              <a:buNone/>
            </a:pPr>
            <a:r>
              <a:rPr lang="en-US" sz="2400" dirty="0">
                <a:solidFill>
                  <a:schemeClr val="accent1">
                    <a:lumMod val="50000"/>
                  </a:schemeClr>
                </a:solidFill>
                <a:latin typeface="+mj-lt"/>
              </a:rPr>
              <a:t>Not talking about worries is unfair to the family and leads to unsuccessful plans.</a:t>
            </a:r>
            <a:endParaRPr sz="2400" dirty="0">
              <a:solidFill>
                <a:schemeClr val="accent1">
                  <a:lumMod val="50000"/>
                </a:schemeClr>
              </a:solidFill>
              <a:latin typeface="+mj-lt"/>
            </a:endParaRPr>
          </a:p>
        </p:txBody>
      </p:sp>
      <p:pic>
        <p:nvPicPr>
          <p:cNvPr id="734" name="Google Shape;734;p60" descr="Scales Justice Scale · Free vector graphic on Pixabay"/>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4442849" y="2412275"/>
            <a:ext cx="3024462" cy="2934788"/>
          </a:xfrm>
          <a:prstGeom prst="rect">
            <a:avLst/>
          </a:prstGeom>
          <a:noFill/>
          <a:ln>
            <a:noFill/>
          </a:ln>
        </p:spPr>
      </p:pic>
      <p:sp>
        <p:nvSpPr>
          <p:cNvPr id="735" name="Google Shape;735;p60"/>
          <p:cNvSpPr/>
          <p:nvPr/>
        </p:nvSpPr>
        <p:spPr>
          <a:xfrm>
            <a:off x="457200" y="1837508"/>
            <a:ext cx="3439325" cy="36958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81BD">
                    <a:lumMod val="50000"/>
                  </a:srgbClr>
                </a:solidFill>
                <a:effectLst/>
                <a:uLnTx/>
                <a:uFillTx/>
                <a:latin typeface="Calibri"/>
                <a:ea typeface="Libre Franklin Medium"/>
                <a:cs typeface="Libre Franklin Medium"/>
                <a:sym typeface="Libre Franklin Medium"/>
              </a:rPr>
              <a:t>STRENGTHS</a:t>
            </a:r>
            <a:endParaRPr kumimoji="0" sz="2000" b="1" i="0" u="none" strike="noStrike" kern="1200" cap="none" spc="0" normalizeH="0" baseline="0" noProof="0" dirty="0">
              <a:ln>
                <a:noFill/>
              </a:ln>
              <a:solidFill>
                <a:srgbClr val="4F81BD">
                  <a:lumMod val="50000"/>
                </a:srgbClr>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1725"/>
              </a:spcBef>
              <a:spcAft>
                <a:spcPts val="0"/>
              </a:spcAft>
              <a:buClrTx/>
              <a:buSzTx/>
              <a:buFontTx/>
              <a:buNone/>
              <a:tabLst/>
              <a:defRPr/>
            </a:pPr>
            <a:r>
              <a:rPr kumimoji="0" lang="en-US" sz="2400" b="0" i="0" u="none" strike="noStrike" kern="1200" cap="none" spc="0" normalizeH="0" baseline="0" noProof="0" dirty="0">
                <a:ln>
                  <a:noFill/>
                </a:ln>
                <a:solidFill>
                  <a:srgbClr val="4F81BD">
                    <a:lumMod val="50000"/>
                  </a:srgbClr>
                </a:solidFill>
                <a:effectLst/>
                <a:uLnTx/>
                <a:uFillTx/>
                <a:latin typeface="Calibri"/>
                <a:ea typeface="Libre Franklin"/>
                <a:cs typeface="Libre Franklin"/>
                <a:sym typeface="Libre Franklin"/>
              </a:rPr>
              <a:t>Identifying exceptions to problems and looking for strengths generates cooperation, positive energy and creative solutions, and helps us know how worried we should be.</a:t>
            </a:r>
            <a:endParaRPr kumimoji="0" sz="2400" b="0" i="0" u="none" strike="noStrike" kern="1200" cap="none" spc="0" normalizeH="0" baseline="0" noProof="0" dirty="0">
              <a:ln>
                <a:noFill/>
              </a:ln>
              <a:solidFill>
                <a:srgbClr val="4F81BD">
                  <a:lumMod val="50000"/>
                </a:srgbClr>
              </a:solidFill>
              <a:effectLst/>
              <a:uLnTx/>
              <a:uFillTx/>
              <a:latin typeface="Calibri"/>
              <a:ea typeface="+mn-ea"/>
              <a:cs typeface="Arial" charset="0"/>
            </a:endParaRPr>
          </a:p>
        </p:txBody>
      </p:sp>
    </p:spTree>
    <p:extLst>
      <p:ext uri="{BB962C8B-B14F-4D97-AF65-F5344CB8AC3E}">
        <p14:creationId xmlns:p14="http://schemas.microsoft.com/office/powerpoint/2010/main" val="3767297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38936" y="1558291"/>
            <a:ext cx="2886325" cy="1384995"/>
          </a:xfrm>
          <a:prstGeom prst="rect">
            <a:avLst/>
          </a:prstGeom>
          <a:solidFill>
            <a:schemeClr val="bg2">
              <a:lumMod val="2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Structured Decision Making (SDM)</a:t>
            </a:r>
          </a:p>
        </p:txBody>
      </p:sp>
      <p:sp>
        <p:nvSpPr>
          <p:cNvPr id="6" name="TextBox 5"/>
          <p:cNvSpPr txBox="1"/>
          <p:nvPr/>
        </p:nvSpPr>
        <p:spPr>
          <a:xfrm>
            <a:off x="4569024" y="1558292"/>
            <a:ext cx="2926080" cy="1384995"/>
          </a:xfrm>
          <a:prstGeom prst="rect">
            <a:avLst/>
          </a:prstGeom>
          <a:solidFill>
            <a:schemeClr val="bg2">
              <a:lumMod val="2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Child Adolescent Needs and Strengths (CANS)</a:t>
            </a:r>
          </a:p>
        </p:txBody>
      </p:sp>
      <p:sp>
        <p:nvSpPr>
          <p:cNvPr id="7" name="TextBox 6"/>
          <p:cNvSpPr txBox="1"/>
          <p:nvPr/>
        </p:nvSpPr>
        <p:spPr>
          <a:xfrm>
            <a:off x="8666741" y="1711464"/>
            <a:ext cx="2926080" cy="954107"/>
          </a:xfrm>
          <a:prstGeom prst="rect">
            <a:avLst/>
          </a:prstGeom>
          <a:solidFill>
            <a:schemeClr val="bg2">
              <a:lumMod val="2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Calibri" panose="020F0502020204030204" pitchFamily="34" charset="0"/>
                <a:cs typeface="Calibri" panose="020F0502020204030204" pitchFamily="34" charset="0"/>
              </a:rPr>
              <a:t>Clinical Judgement</a:t>
            </a:r>
          </a:p>
        </p:txBody>
      </p:sp>
      <p:sp>
        <p:nvSpPr>
          <p:cNvPr id="17" name="Title 1"/>
          <p:cNvSpPr>
            <a:spLocks noGrp="1"/>
          </p:cNvSpPr>
          <p:nvPr>
            <p:ph type="title"/>
          </p:nvPr>
        </p:nvSpPr>
        <p:spPr>
          <a:xfrm>
            <a:off x="622852" y="252399"/>
            <a:ext cx="11362267" cy="994611"/>
          </a:xfrm>
        </p:spPr>
        <p:txBody>
          <a:bodyPr/>
          <a:lstStyle/>
          <a:p>
            <a:pPr>
              <a:lnSpc>
                <a:spcPct val="100000"/>
              </a:lnSpc>
            </a:pPr>
            <a:r>
              <a:rPr lang="en-US" altLang="en-US" b="1" dirty="0">
                <a:solidFill>
                  <a:schemeClr val="tx1"/>
                </a:solidFill>
              </a:rPr>
              <a:t>Structured Assessment Tools</a:t>
            </a:r>
            <a:endParaRPr lang="en-US" altLang="en-US" b="1" dirty="0">
              <a:solidFill>
                <a:schemeClr val="tx1"/>
              </a:solidFill>
              <a:cs typeface="Calibri" panose="020F0502020204030204" pitchFamily="34" charset="0"/>
            </a:endParaRPr>
          </a:p>
        </p:txBody>
      </p:sp>
      <p:sp>
        <p:nvSpPr>
          <p:cNvPr id="18" name="TextBox 17"/>
          <p:cNvSpPr txBox="1"/>
          <p:nvPr/>
        </p:nvSpPr>
        <p:spPr>
          <a:xfrm>
            <a:off x="8666741" y="3428999"/>
            <a:ext cx="2926080" cy="3108543"/>
          </a:xfrm>
          <a:prstGeom prst="rect">
            <a:avLst/>
          </a:prstGeom>
          <a:solidFill>
            <a:schemeClr val="bg2">
              <a:lumMod val="50000"/>
            </a:schemeClr>
          </a:solidFill>
          <a:ln>
            <a:solidFill>
              <a:schemeClr val="bg2">
                <a:lumMod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Structured tools provide guidance, however, clinical judgement and team decision making inform final decisions</a:t>
            </a:r>
          </a:p>
        </p:txBody>
      </p:sp>
      <p:sp>
        <p:nvSpPr>
          <p:cNvPr id="19" name="TextBox 18"/>
          <p:cNvSpPr txBox="1"/>
          <p:nvPr/>
        </p:nvSpPr>
        <p:spPr>
          <a:xfrm>
            <a:off x="599179" y="3564430"/>
            <a:ext cx="2926080" cy="2677656"/>
          </a:xfrm>
          <a:prstGeom prst="rect">
            <a:avLst/>
          </a:prstGeom>
          <a:solidFill>
            <a:schemeClr val="bg2">
              <a:lumMod val="50000"/>
            </a:schemeClr>
          </a:solidFill>
          <a:ln>
            <a:solidFill>
              <a:schemeClr val="bg2">
                <a:lumMod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Calibri" panose="020F0502020204030204" pitchFamily="34" charset="0"/>
                <a:cs typeface="Calibri" panose="020F0502020204030204" pitchFamily="34" charset="0"/>
              </a:rPr>
              <a:t>Provides guidance and increases accuracy and consistency for key decision points</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 name="TextBox 22"/>
          <p:cNvSpPr txBox="1"/>
          <p:nvPr/>
        </p:nvSpPr>
        <p:spPr>
          <a:xfrm>
            <a:off x="4569024" y="3564430"/>
            <a:ext cx="2926080" cy="2677656"/>
          </a:xfrm>
          <a:prstGeom prst="rect">
            <a:avLst/>
          </a:prstGeom>
          <a:solidFill>
            <a:schemeClr val="bg2">
              <a:lumMod val="50000"/>
            </a:schemeClr>
          </a:solidFill>
          <a:ln>
            <a:solidFill>
              <a:schemeClr val="bg2">
                <a:lumMod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Organizes information about child/family strengths &amp; needs to communicate the family’s story</a:t>
            </a:r>
          </a:p>
        </p:txBody>
      </p:sp>
      <p:sp>
        <p:nvSpPr>
          <p:cNvPr id="26" name="Right Arrow 25"/>
          <p:cNvSpPr/>
          <p:nvPr/>
        </p:nvSpPr>
        <p:spPr>
          <a:xfrm>
            <a:off x="3719855" y="4284326"/>
            <a:ext cx="693019" cy="938787"/>
          </a:xfrm>
          <a:prstGeom prst="righ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Right Arrow 29"/>
          <p:cNvSpPr/>
          <p:nvPr/>
        </p:nvSpPr>
        <p:spPr>
          <a:xfrm>
            <a:off x="7806398" y="4268799"/>
            <a:ext cx="693019" cy="938787"/>
          </a:xfrm>
          <a:prstGeom prst="righ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Right Arrow 25">
            <a:extLst>
              <a:ext uri="{FF2B5EF4-FFF2-40B4-BE49-F238E27FC236}">
                <a16:creationId xmlns:a16="http://schemas.microsoft.com/office/drawing/2014/main" id="{39ADDB3D-D5D3-4124-9548-E134C0C8A2A1}"/>
              </a:ext>
            </a:extLst>
          </p:cNvPr>
          <p:cNvSpPr/>
          <p:nvPr/>
        </p:nvSpPr>
        <p:spPr>
          <a:xfrm>
            <a:off x="3732352" y="1819117"/>
            <a:ext cx="693019" cy="938787"/>
          </a:xfrm>
          <a:prstGeom prst="righ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Right Arrow 25">
            <a:extLst>
              <a:ext uri="{FF2B5EF4-FFF2-40B4-BE49-F238E27FC236}">
                <a16:creationId xmlns:a16="http://schemas.microsoft.com/office/drawing/2014/main" id="{4EAB481F-E08F-4C28-BAD8-EA8A19228994}"/>
              </a:ext>
            </a:extLst>
          </p:cNvPr>
          <p:cNvSpPr/>
          <p:nvPr/>
        </p:nvSpPr>
        <p:spPr>
          <a:xfrm>
            <a:off x="7734413" y="1801886"/>
            <a:ext cx="693019" cy="938787"/>
          </a:xfrm>
          <a:prstGeom prst="right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273688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3" name="Rectangle 6"/>
          <p:cNvSpPr>
            <a:spLocks/>
          </p:cNvSpPr>
          <p:nvPr/>
        </p:nvSpPr>
        <p:spPr bwMode="auto">
          <a:xfrm>
            <a:off x="64442" y="1679478"/>
            <a:ext cx="5562600" cy="4080913"/>
          </a:xfrm>
          <a:prstGeom prst="rect">
            <a:avLst/>
          </a:prstGeom>
          <a:noFill/>
          <a:ln>
            <a:noFill/>
          </a:ln>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marL="0" marR="0" lvl="0" indent="0" algn="ctr" defTabSz="914400" rtl="0" eaLnBrk="1" fontAlgn="base" latinLnBrk="0" hangingPunct="1">
              <a:lnSpc>
                <a:spcPct val="100000"/>
              </a:lnSpc>
              <a:spcBef>
                <a:spcPts val="2100"/>
              </a:spcBef>
              <a:spcAft>
                <a:spcPct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a:ea typeface="+mn-ea"/>
                <a:cs typeface="Tahoma" pitchFamily="34" charset="0"/>
                <a:sym typeface="Tahoma" pitchFamily="34" charset="0"/>
              </a:rPr>
              <a:t>Actions </a:t>
            </a:r>
            <a:r>
              <a:rPr kumimoji="0" lang="en-US" sz="4000" b="0" i="0" u="none" strike="noStrike" kern="1200" cap="none" spc="0" normalizeH="0" baseline="0" noProof="0" dirty="0">
                <a:ln>
                  <a:noFill/>
                </a:ln>
                <a:solidFill>
                  <a:prstClr val="black"/>
                </a:solidFill>
                <a:effectLst/>
                <a:uLnTx/>
                <a:uFillTx/>
                <a:latin typeface="Calibri"/>
                <a:ea typeface="+mn-ea"/>
                <a:cs typeface="Tahoma" pitchFamily="34" charset="0"/>
                <a:sym typeface="Tahoma" pitchFamily="34" charset="0"/>
              </a:rPr>
              <a:t>of protection                                            taken by the </a:t>
            </a:r>
            <a:r>
              <a:rPr kumimoji="0" lang="en-US" sz="4000" b="1" i="0" u="sng" strike="noStrike" kern="1200" cap="none" spc="0" normalizeH="0" baseline="0" noProof="0" dirty="0">
                <a:ln>
                  <a:noFill/>
                </a:ln>
                <a:solidFill>
                  <a:prstClr val="black"/>
                </a:solidFill>
                <a:effectLst/>
                <a:uLnTx/>
                <a:uFillTx/>
                <a:latin typeface="Calibri"/>
                <a:ea typeface="+mn-ea"/>
                <a:cs typeface="Tahoma" pitchFamily="34" charset="0"/>
                <a:sym typeface="Tahoma" pitchFamily="34" charset="0"/>
              </a:rPr>
              <a:t>caregiver</a:t>
            </a:r>
            <a:r>
              <a:rPr kumimoji="0" lang="en-US" sz="4000" b="1" i="0" u="none" strike="noStrike" kern="1200" cap="none" spc="0" normalizeH="0" baseline="0" noProof="0" dirty="0">
                <a:ln>
                  <a:noFill/>
                </a:ln>
                <a:solidFill>
                  <a:prstClr val="black"/>
                </a:solidFill>
                <a:effectLst/>
                <a:uLnTx/>
                <a:uFillTx/>
                <a:latin typeface="Calibri"/>
                <a:ea typeface="+mn-ea"/>
                <a:cs typeface="Tahoma" pitchFamily="34" charset="0"/>
                <a:sym typeface="Tahoma" pitchFamily="34" charset="0"/>
              </a:rPr>
              <a:t>                                                             </a:t>
            </a:r>
            <a:r>
              <a:rPr kumimoji="0" lang="en-US" sz="4000" b="0" i="0" u="none" strike="noStrike" kern="1200" cap="none" spc="0" normalizeH="0" baseline="0" noProof="0" dirty="0">
                <a:ln>
                  <a:noFill/>
                </a:ln>
                <a:solidFill>
                  <a:prstClr val="black"/>
                </a:solidFill>
                <a:effectLst/>
                <a:uLnTx/>
                <a:uFillTx/>
                <a:latin typeface="Calibri"/>
                <a:ea typeface="+mn-ea"/>
                <a:cs typeface="Tahoma" pitchFamily="34" charset="0"/>
                <a:sym typeface="Tahoma" pitchFamily="34" charset="0"/>
              </a:rPr>
              <a:t>that </a:t>
            </a:r>
            <a:r>
              <a:rPr kumimoji="0" lang="en-US" sz="4000" b="1" i="0" u="none" strike="noStrike" kern="1200" cap="none" spc="0" normalizeH="0" baseline="0" noProof="0" dirty="0">
                <a:ln>
                  <a:noFill/>
                </a:ln>
                <a:solidFill>
                  <a:prstClr val="black"/>
                </a:solidFill>
                <a:effectLst/>
                <a:uLnTx/>
                <a:uFillTx/>
                <a:latin typeface="Calibri"/>
                <a:ea typeface="+mn-ea"/>
                <a:cs typeface="Tahoma" pitchFamily="34" charset="0"/>
                <a:sym typeface="Tahoma" pitchFamily="34" charset="0"/>
              </a:rPr>
              <a:t>                                                              </a:t>
            </a:r>
            <a:r>
              <a:rPr kumimoji="0" lang="en-US" sz="4000" b="1" i="0" u="sng" strike="noStrike" kern="1200" cap="none" spc="0" normalizeH="0" baseline="0" noProof="0" dirty="0">
                <a:ln>
                  <a:noFill/>
                </a:ln>
                <a:solidFill>
                  <a:prstClr val="black"/>
                </a:solidFill>
                <a:effectLst/>
                <a:uLnTx/>
                <a:uFillTx/>
                <a:latin typeface="Calibri"/>
                <a:ea typeface="+mn-ea"/>
                <a:cs typeface="Tahoma" pitchFamily="34" charset="0"/>
                <a:sym typeface="Tahoma" pitchFamily="34" charset="0"/>
              </a:rPr>
              <a:t>address the danger                                                   </a:t>
            </a:r>
            <a:r>
              <a:rPr kumimoji="0" lang="en-US" sz="4000" b="0" i="0" u="none" strike="noStrike" kern="1200" cap="none" spc="0" normalizeH="0" baseline="0" noProof="0" dirty="0">
                <a:ln>
                  <a:noFill/>
                </a:ln>
                <a:solidFill>
                  <a:prstClr val="black"/>
                </a:solidFill>
                <a:effectLst/>
                <a:uLnTx/>
                <a:uFillTx/>
                <a:latin typeface="Calibri"/>
                <a:ea typeface="+mn-ea"/>
                <a:cs typeface="Tahoma" pitchFamily="34" charset="0"/>
                <a:sym typeface="Tahoma" pitchFamily="34" charset="0"/>
              </a:rPr>
              <a:t>demonstrated</a:t>
            </a:r>
            <a:r>
              <a:rPr kumimoji="0" lang="en-US" sz="4000" b="1" i="0" u="none" strike="noStrike" kern="1200" cap="none" spc="0" normalizeH="0" baseline="0" noProof="0" dirty="0">
                <a:ln>
                  <a:noFill/>
                </a:ln>
                <a:solidFill>
                  <a:prstClr val="black"/>
                </a:solidFill>
                <a:effectLst/>
                <a:uLnTx/>
                <a:uFillTx/>
                <a:latin typeface="Calibri"/>
                <a:ea typeface="+mn-ea"/>
                <a:cs typeface="Tahoma" pitchFamily="34" charset="0"/>
                <a:sym typeface="Tahoma" pitchFamily="34" charset="0"/>
              </a:rPr>
              <a:t> </a:t>
            </a:r>
            <a:r>
              <a:rPr kumimoji="0" lang="en-US" sz="4000" b="1" i="0" u="sng" strike="noStrike" kern="1200" cap="none" spc="0" normalizeH="0" baseline="0" noProof="0" dirty="0">
                <a:ln>
                  <a:noFill/>
                </a:ln>
                <a:solidFill>
                  <a:prstClr val="black"/>
                </a:solidFill>
                <a:effectLst/>
                <a:uLnTx/>
                <a:uFillTx/>
                <a:latin typeface="Calibri"/>
                <a:ea typeface="+mn-ea"/>
                <a:cs typeface="Tahoma" pitchFamily="34" charset="0"/>
                <a:sym typeface="Tahoma" pitchFamily="34" charset="0"/>
              </a:rPr>
              <a:t>over time</a:t>
            </a:r>
            <a:r>
              <a:rPr kumimoji="0" lang="en-US" sz="4000" b="1" i="0" u="none" strike="noStrike" kern="1200" cap="none" spc="0" normalizeH="0" baseline="0" noProof="0" dirty="0">
                <a:ln>
                  <a:noFill/>
                </a:ln>
                <a:solidFill>
                  <a:prstClr val="black"/>
                </a:solidFill>
                <a:effectLst/>
                <a:uLnTx/>
                <a:uFillTx/>
                <a:latin typeface="Calibri"/>
                <a:ea typeface="+mn-ea"/>
                <a:cs typeface="Tahoma" pitchFamily="34" charset="0"/>
                <a:sym typeface="Tahoma" pitchFamily="34" charset="0"/>
              </a:rPr>
              <a:t>.</a:t>
            </a:r>
            <a:r>
              <a:rPr kumimoji="0" lang="en-US" sz="4000" b="1" i="0" u="sng" strike="noStrike" kern="1200" cap="none" spc="0" normalizeH="0" baseline="0" noProof="0" dirty="0">
                <a:ln>
                  <a:noFill/>
                </a:ln>
                <a:solidFill>
                  <a:prstClr val="black"/>
                </a:solidFill>
                <a:effectLst/>
                <a:uLnTx/>
                <a:uFillTx/>
                <a:latin typeface="Calibri"/>
                <a:ea typeface="+mn-ea"/>
                <a:cs typeface="Tahoma" pitchFamily="34" charset="0"/>
                <a:sym typeface="Tahoma" pitchFamily="34" charset="0"/>
              </a:rPr>
              <a:t>  </a:t>
            </a:r>
          </a:p>
        </p:txBody>
      </p:sp>
      <p:sp>
        <p:nvSpPr>
          <p:cNvPr id="128004" name="TextBox 7"/>
          <p:cNvSpPr txBox="1">
            <a:spLocks noChangeArrowheads="1"/>
          </p:cNvSpPr>
          <p:nvPr/>
        </p:nvSpPr>
        <p:spPr bwMode="auto">
          <a:xfrm>
            <a:off x="138715" y="5715000"/>
            <a:ext cx="952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ＭＳ Ｐゴシック" pitchFamily="34" charset="-128"/>
                <a:cs typeface="Arial" charset="0"/>
              </a:rPr>
              <a:t>Initial Source: Boffa, J. and Podestra, H (2004).  Partnership and risk assessment in child protection practice. </a:t>
            </a:r>
            <a:r>
              <a:rPr kumimoji="0" lang="en-US" sz="1600" b="0" i="1" u="none" strike="noStrike" kern="1200" cap="none" spc="0" normalizeH="0" baseline="0" noProof="0" dirty="0">
                <a:ln>
                  <a:noFill/>
                </a:ln>
                <a:solidFill>
                  <a:prstClr val="white"/>
                </a:solidFill>
                <a:effectLst/>
                <a:uLnTx/>
                <a:uFillTx/>
                <a:latin typeface="Calibri"/>
                <a:ea typeface="ＭＳ Ｐゴシック" pitchFamily="34" charset="-128"/>
                <a:cs typeface="Arial" charset="0"/>
              </a:rPr>
              <a:t>Protecting Children, 19(2); 35-49.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1" u="none" strike="noStrike" kern="1200" cap="none" spc="0" normalizeH="0" baseline="0" noProof="0" dirty="0">
              <a:ln>
                <a:noFill/>
              </a:ln>
              <a:solidFill>
                <a:prstClr val="white"/>
              </a:solidFill>
              <a:effectLst/>
              <a:uLnTx/>
              <a:uFillTx/>
              <a:latin typeface="Calibri"/>
              <a:ea typeface="ＭＳ Ｐゴシック" pitchFamily="34"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Calibri"/>
                <a:ea typeface="ＭＳ Ｐゴシック" pitchFamily="34" charset="-128"/>
                <a:cs typeface="Arial" charset="0"/>
              </a:rPr>
              <a:t>Adapted over time by Andrew Turnell and members of the Massachusetts Child Welfare Institute.</a:t>
            </a:r>
            <a:endParaRPr kumimoji="0" lang="en-US" sz="1600" b="0" i="0" u="none" strike="noStrike" kern="1200" cap="none" spc="0" normalizeH="0" baseline="0" noProof="0" dirty="0">
              <a:ln>
                <a:noFill/>
              </a:ln>
              <a:solidFill>
                <a:prstClr val="white"/>
              </a:solidFill>
              <a:effectLst/>
              <a:uLnTx/>
              <a:uFillTx/>
              <a:latin typeface="Calibri"/>
              <a:ea typeface="ＭＳ Ｐゴシック" pitchFamily="34" charset="-128"/>
              <a:cs typeface="Arial" charset="0"/>
            </a:endParaRPr>
          </a:p>
        </p:txBody>
      </p:sp>
      <p:sp>
        <p:nvSpPr>
          <p:cNvPr id="2" name="Rectangle 1"/>
          <p:cNvSpPr>
            <a:spLocks noChangeArrowheads="1"/>
          </p:cNvSpPr>
          <p:nvPr/>
        </p:nvSpPr>
        <p:spPr bwMode="auto">
          <a:xfrm>
            <a:off x="609600" y="257145"/>
            <a:ext cx="8229600" cy="92333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err="1">
                <a:ln>
                  <a:noFill/>
                </a:ln>
                <a:solidFill>
                  <a:prstClr val="black"/>
                </a:solidFill>
                <a:effectLst/>
                <a:uLnTx/>
                <a:uFillTx/>
                <a:latin typeface="Calibri"/>
                <a:ea typeface="+mn-ea"/>
                <a:cs typeface="Arial" charset="0"/>
              </a:rPr>
              <a:t>safe·ty</a:t>
            </a:r>
            <a:endParaRPr kumimoji="0" lang="en-US" altLang="en-US" sz="36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 name="Rectangle 3"/>
          <p:cNvSpPr/>
          <p:nvPr/>
        </p:nvSpPr>
        <p:spPr>
          <a:xfrm>
            <a:off x="2629959" y="608229"/>
            <a:ext cx="2265813" cy="523220"/>
          </a:xfrm>
          <a:prstGeom prst="rect">
            <a:avLst/>
          </a:prstGeom>
        </p:spPr>
        <p:txBody>
          <a:bodyPr wrap="none">
            <a:spAutoFit/>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Arial" charset="0"/>
              </a:rPr>
              <a:t>[</a:t>
            </a:r>
            <a:r>
              <a:rPr kumimoji="0" lang="en-US" altLang="en-US" sz="2800" b="0" i="0" u="none" strike="noStrike" kern="1200" cap="none" spc="0" normalizeH="0" baseline="0" noProof="0" dirty="0" err="1">
                <a:ln>
                  <a:noFill/>
                </a:ln>
                <a:solidFill>
                  <a:prstClr val="black"/>
                </a:solidFill>
                <a:effectLst/>
                <a:uLnTx/>
                <a:uFillTx/>
                <a:latin typeface="Calibri"/>
                <a:ea typeface="+mn-ea"/>
                <a:cs typeface="Arial" charset="0"/>
              </a:rPr>
              <a:t>sāftē</a:t>
            </a:r>
            <a:r>
              <a:rPr kumimoji="0" lang="en-US" altLang="en-US" sz="28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altLang="en-US" sz="2800" b="0" i="1" u="none" strike="noStrike" kern="1200" cap="none" spc="0" normalizeH="0" baseline="0" noProof="0" dirty="0">
                <a:ln>
                  <a:noFill/>
                </a:ln>
                <a:solidFill>
                  <a:prstClr val="black"/>
                </a:solidFill>
                <a:effectLst/>
                <a:uLnTx/>
                <a:uFillTx/>
                <a:latin typeface="Calibri"/>
                <a:ea typeface="+mn-ea"/>
                <a:cs typeface="Arial" charset="0"/>
              </a:rPr>
              <a:t>noun</a:t>
            </a:r>
            <a:r>
              <a:rPr kumimoji="0" lang="en-US" altLang="en-US" sz="2800" b="0" i="0" u="none" strike="noStrike" kern="1200" cap="none" spc="0" normalizeH="0" baseline="0" noProof="0" dirty="0">
                <a:ln>
                  <a:noFill/>
                </a:ln>
                <a:solidFill>
                  <a:prstClr val="black"/>
                </a:solidFill>
                <a:effectLst/>
                <a:uLnTx/>
                <a:uFillTx/>
                <a:latin typeface="Calibri"/>
                <a:ea typeface="+mn-ea"/>
                <a:cs typeface="Arial" charset="0"/>
              </a:rPr>
              <a:t>]</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754684" y="1605643"/>
            <a:ext cx="6420987" cy="4698283"/>
          </a:xfrm>
          <a:prstGeom prst="rect">
            <a:avLst/>
          </a:prstGeom>
        </p:spPr>
      </p:pic>
      <p:sp>
        <p:nvSpPr>
          <p:cNvPr id="7" name="TextBox 7"/>
          <p:cNvSpPr txBox="1">
            <a:spLocks noChangeArrowheads="1"/>
          </p:cNvSpPr>
          <p:nvPr/>
        </p:nvSpPr>
        <p:spPr bwMode="auto">
          <a:xfrm>
            <a:off x="394000" y="5776555"/>
            <a:ext cx="510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ＭＳ Ｐゴシック" pitchFamily="34" charset="-128"/>
                <a:cs typeface="Arial" charset="0"/>
              </a:rPr>
              <a:t>Initial Source: Boffa, J. and Podestra, H (2004).  Partnership and risk assessment in child protection practice. </a:t>
            </a:r>
            <a:r>
              <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Arial" charset="0"/>
              </a:rPr>
              <a:t>Protecting Children, 19(2); 35-49. Adapted over time by Andrew Turnell and members of the Massachusetts Child Welfare Institute.</a:t>
            </a:r>
            <a:endParaRPr kumimoji="0" lang="en-US" sz="1400" b="0" i="0" u="none" strike="noStrike" kern="1200" cap="none" spc="0" normalizeH="0" baseline="0" noProof="0" dirty="0">
              <a:ln>
                <a:noFill/>
              </a:ln>
              <a:solidFill>
                <a:prstClr val="black"/>
              </a:solidFill>
              <a:effectLst/>
              <a:uLnTx/>
              <a:uFillTx/>
              <a:latin typeface="Calibri"/>
              <a:ea typeface="ＭＳ Ｐゴシック" pitchFamily="34" charset="-128"/>
              <a:cs typeface="Arial" charset="0"/>
            </a:endParaRPr>
          </a:p>
        </p:txBody>
      </p:sp>
    </p:spTree>
    <p:extLst>
      <p:ext uri="{BB962C8B-B14F-4D97-AF65-F5344CB8AC3E}">
        <p14:creationId xmlns:p14="http://schemas.microsoft.com/office/powerpoint/2010/main" val="178063109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rincipal's Reflections: A Time and Place For Buy-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8"/>
            <a:ext cx="12192000" cy="6743960"/>
          </a:xfrm>
          <a:prstGeom prst="rect">
            <a:avLst/>
          </a:prstGeom>
        </p:spPr>
      </p:pic>
      <p:sp>
        <p:nvSpPr>
          <p:cNvPr id="3" name="Content Placeholder 3"/>
          <p:cNvSpPr txBox="1">
            <a:spLocks/>
          </p:cNvSpPr>
          <p:nvPr/>
        </p:nvSpPr>
        <p:spPr>
          <a:xfrm>
            <a:off x="201336" y="1224792"/>
            <a:ext cx="11803309" cy="5444456"/>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00"/>
              </a:spcAft>
              <a:buClr>
                <a:srgbClr val="FFFFFF"/>
              </a:buClr>
              <a:buNone/>
            </a:pPr>
            <a:r>
              <a:rPr lang="en-US" altLang="en-US" sz="2800" b="1" dirty="0">
                <a:solidFill>
                  <a:schemeClr val="bg1"/>
                </a:solidFill>
                <a:latin typeface="Calibri" panose="020F0502020204030204" pitchFamily="34" charset="0"/>
                <a:cs typeface="Calibri" panose="020F0502020204030204" pitchFamily="34" charset="0"/>
                <a:sym typeface="Comic Sans MS" panose="030F0702030302020204" pitchFamily="66" charset="0"/>
              </a:rPr>
              <a:t>A practice of using questions and having conversations that gather rich, detailed, pertinent information about the history of protection and the history of the problem:</a:t>
            </a:r>
          </a:p>
          <a:p>
            <a:pPr marL="0" indent="0">
              <a:spcAft>
                <a:spcPts val="300"/>
              </a:spcAft>
              <a:buClr>
                <a:srgbClr val="FFFFFF"/>
              </a:buClr>
              <a:buNone/>
            </a:pPr>
            <a:endParaRPr lang="en-US" altLang="en-US" sz="2800" b="1" dirty="0">
              <a:solidFill>
                <a:schemeClr val="bg1"/>
              </a:solidFill>
              <a:latin typeface="Calibri" panose="020F0502020204030204" pitchFamily="34" charset="0"/>
              <a:cs typeface="Calibri" panose="020F0502020204030204" pitchFamily="34" charset="0"/>
              <a:sym typeface="Comic Sans MS" panose="030F0702030302020204" pitchFamily="66" charset="0"/>
            </a:endParaRPr>
          </a:p>
          <a:p>
            <a:pPr marL="0" indent="0">
              <a:spcAft>
                <a:spcPts val="300"/>
              </a:spcAft>
              <a:buClr>
                <a:srgbClr val="FFFFFF"/>
              </a:buClr>
              <a:buNone/>
            </a:pPr>
            <a:endParaRPr lang="en-US" altLang="en-US" sz="2800" b="1" dirty="0">
              <a:solidFill>
                <a:schemeClr val="bg1"/>
              </a:solidFill>
              <a:latin typeface="Calibri" panose="020F0502020204030204" pitchFamily="34" charset="0"/>
              <a:cs typeface="Calibri" panose="020F0502020204030204" pitchFamily="34" charset="0"/>
              <a:sym typeface="Comic Sans MS" panose="030F0702030302020204" pitchFamily="66" charset="0"/>
            </a:endParaRPr>
          </a:p>
          <a:p>
            <a:pPr marL="446088" lvl="2">
              <a:spcAft>
                <a:spcPts val="300"/>
              </a:spcAft>
              <a:buClr>
                <a:srgbClr val="4C4845"/>
              </a:buClr>
            </a:pPr>
            <a:r>
              <a:rPr lang="en-US" altLang="en-US" b="1" dirty="0">
                <a:solidFill>
                  <a:schemeClr val="bg1"/>
                </a:solidFill>
                <a:latin typeface="Calibri" panose="020F0502020204030204" pitchFamily="34" charset="0"/>
                <a:cs typeface="Calibri" panose="020F0502020204030204" pitchFamily="34" charset="0"/>
                <a:sym typeface="Comic Sans MS" panose="030F0702030302020204" pitchFamily="66" charset="0"/>
              </a:rPr>
              <a:t>Helps key stakeholders (family, workers, providers, supervisors) think through difficult situations together;</a:t>
            </a:r>
          </a:p>
          <a:p>
            <a:pPr marL="446088" lvl="2">
              <a:spcAft>
                <a:spcPts val="300"/>
              </a:spcAft>
              <a:buClr>
                <a:srgbClr val="4C4845"/>
              </a:buClr>
            </a:pPr>
            <a:r>
              <a:rPr lang="en-US" altLang="en-US" b="1" dirty="0">
                <a:solidFill>
                  <a:schemeClr val="bg1"/>
                </a:solidFill>
                <a:latin typeface="Calibri" panose="020F0502020204030204" pitchFamily="34" charset="0"/>
                <a:cs typeface="Calibri" panose="020F0502020204030204" pitchFamily="34" charset="0"/>
                <a:sym typeface="Comic Sans MS" panose="030F0702030302020204" pitchFamily="66" charset="0"/>
              </a:rPr>
              <a:t>Develops a common language, purpose, and goals;</a:t>
            </a:r>
          </a:p>
          <a:p>
            <a:pPr marL="446088" lvl="2">
              <a:spcAft>
                <a:spcPts val="300"/>
              </a:spcAft>
              <a:buClr>
                <a:srgbClr val="4C4845"/>
              </a:buClr>
            </a:pPr>
            <a:r>
              <a:rPr lang="en-US" altLang="en-US" b="1" dirty="0">
                <a:solidFill>
                  <a:schemeClr val="bg1"/>
                </a:solidFill>
                <a:latin typeface="Calibri" panose="020F0502020204030204" pitchFamily="34" charset="0"/>
                <a:cs typeface="Calibri" panose="020F0502020204030204" pitchFamily="34" charset="0"/>
                <a:sym typeface="Comic Sans MS" panose="030F0702030302020204" pitchFamily="66" charset="0"/>
              </a:rPr>
              <a:t>Believes in the possibility of change;</a:t>
            </a:r>
          </a:p>
          <a:p>
            <a:pPr marL="446088" lvl="2">
              <a:spcAft>
                <a:spcPts val="300"/>
              </a:spcAft>
              <a:buClr>
                <a:srgbClr val="4C4845"/>
              </a:buClr>
            </a:pPr>
            <a:r>
              <a:rPr lang="en-US" altLang="en-US" b="1" dirty="0">
                <a:solidFill>
                  <a:schemeClr val="bg1"/>
                </a:solidFill>
                <a:latin typeface="Calibri" panose="020F0502020204030204" pitchFamily="34" charset="0"/>
                <a:cs typeface="Calibri" panose="020F0502020204030204" pitchFamily="34" charset="0"/>
                <a:sym typeface="Comic Sans MS" panose="030F0702030302020204" pitchFamily="66" charset="0"/>
              </a:rPr>
              <a:t>Gathers the information needed for assessments and decision support</a:t>
            </a:r>
          </a:p>
          <a:p>
            <a:pPr marL="446088" lvl="2">
              <a:buClr>
                <a:srgbClr val="4C4845"/>
              </a:buClr>
            </a:pPr>
            <a:r>
              <a:rPr lang="en-US" altLang="en-US" b="1" dirty="0">
                <a:solidFill>
                  <a:schemeClr val="bg1"/>
                </a:solidFill>
                <a:latin typeface="Calibri" panose="020F0502020204030204" pitchFamily="34" charset="0"/>
                <a:cs typeface="Calibri" panose="020F0502020204030204" pitchFamily="34" charset="0"/>
                <a:sym typeface="Comic Sans MS" panose="030F0702030302020204" pitchFamily="66" charset="0"/>
              </a:rPr>
              <a:t>Is based on solution-focused interviewing.</a:t>
            </a:r>
          </a:p>
          <a:p>
            <a:pPr marL="39688">
              <a:lnSpc>
                <a:spcPct val="80000"/>
              </a:lnSpc>
            </a:pPr>
            <a:endParaRPr lang="en-US" altLang="en-US" sz="24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1459684" y="83914"/>
            <a:ext cx="9244668" cy="1325563"/>
          </a:xfrm>
        </p:spPr>
        <p:txBody>
          <a:bodyPr/>
          <a:lstStyle/>
          <a:p>
            <a:r>
              <a:rPr lang="en-US" dirty="0">
                <a:solidFill>
                  <a:schemeClr val="tx1">
                    <a:lumMod val="95000"/>
                    <a:lumOff val="5000"/>
                  </a:schemeClr>
                </a:solidFill>
              </a:rPr>
              <a:t>Strategic Conversations about Safety and Danger</a:t>
            </a:r>
          </a:p>
        </p:txBody>
      </p:sp>
    </p:spTree>
    <p:extLst>
      <p:ext uri="{BB962C8B-B14F-4D97-AF65-F5344CB8AC3E}">
        <p14:creationId xmlns:p14="http://schemas.microsoft.com/office/powerpoint/2010/main" val="4183215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3" descr="heads_cup figure_groun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329114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0"/>
            <a:ext cx="9220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01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273" y="129164"/>
            <a:ext cx="10515600" cy="1103735"/>
          </a:xfrm>
        </p:spPr>
        <p:txBody>
          <a:bodyPr/>
          <a:lstStyle/>
          <a:p>
            <a:r>
              <a:rPr lang="en-US" dirty="0"/>
              <a:t>Training Overview</a:t>
            </a:r>
          </a:p>
        </p:txBody>
      </p:sp>
      <p:graphicFrame>
        <p:nvGraphicFramePr>
          <p:cNvPr id="3" name="Table 2"/>
          <p:cNvGraphicFramePr>
            <a:graphicFrameLocks noGrp="1"/>
          </p:cNvGraphicFramePr>
          <p:nvPr>
            <p:extLst>
              <p:ext uri="{D42A27DB-BD31-4B8C-83A1-F6EECF244321}">
                <p14:modId xmlns:p14="http://schemas.microsoft.com/office/powerpoint/2010/main" val="530775367"/>
              </p:ext>
            </p:extLst>
          </p:nvPr>
        </p:nvGraphicFramePr>
        <p:xfrm>
          <a:off x="556491" y="1116564"/>
          <a:ext cx="11167424" cy="5042054"/>
        </p:xfrm>
        <a:graphic>
          <a:graphicData uri="http://schemas.openxmlformats.org/drawingml/2006/table">
            <a:tbl>
              <a:tblPr firstRow="1" bandRow="1">
                <a:tableStyleId>{5C22544A-7EE6-4342-B048-85BDC9FD1C3A}</a:tableStyleId>
              </a:tblPr>
              <a:tblGrid>
                <a:gridCol w="5583712">
                  <a:extLst>
                    <a:ext uri="{9D8B030D-6E8A-4147-A177-3AD203B41FA5}">
                      <a16:colId xmlns:a16="http://schemas.microsoft.com/office/drawing/2014/main" val="2134220454"/>
                    </a:ext>
                  </a:extLst>
                </a:gridCol>
                <a:gridCol w="5583712">
                  <a:extLst>
                    <a:ext uri="{9D8B030D-6E8A-4147-A177-3AD203B41FA5}">
                      <a16:colId xmlns:a16="http://schemas.microsoft.com/office/drawing/2014/main" val="3995698131"/>
                    </a:ext>
                  </a:extLst>
                </a:gridCol>
              </a:tblGrid>
              <a:tr h="622454">
                <a:tc>
                  <a:txBody>
                    <a:bodyPr/>
                    <a:lstStyle/>
                    <a:p>
                      <a:pPr algn="ctr"/>
                      <a:r>
                        <a:rPr lang="en-US" sz="3200" dirty="0">
                          <a:latin typeface="Calibri" panose="020F0502020204030204" pitchFamily="34" charset="0"/>
                        </a:rPr>
                        <a:t>Day 1</a:t>
                      </a:r>
                      <a:endParaRPr lang="en-US" sz="3200" dirty="0"/>
                    </a:p>
                  </a:txBody>
                  <a:tcPr/>
                </a:tc>
                <a:tc>
                  <a:txBody>
                    <a:bodyPr/>
                    <a:lstStyle/>
                    <a:p>
                      <a:pPr algn="ctr"/>
                      <a:r>
                        <a:rPr lang="en-US" sz="3200" dirty="0">
                          <a:latin typeface="Calibri" panose="020F0502020204030204" pitchFamily="34" charset="0"/>
                        </a:rPr>
                        <a:t>Day 2</a:t>
                      </a:r>
                      <a:endParaRPr lang="en-US" sz="3200" dirty="0"/>
                    </a:p>
                  </a:txBody>
                  <a:tcPr/>
                </a:tc>
                <a:extLst>
                  <a:ext uri="{0D108BD9-81ED-4DB2-BD59-A6C34878D82A}">
                    <a16:rowId xmlns:a16="http://schemas.microsoft.com/office/drawing/2014/main" val="1308675202"/>
                  </a:ext>
                </a:extLst>
              </a:tr>
              <a:tr h="4335211">
                <a:tc>
                  <a:txBody>
                    <a:bodyPr/>
                    <a:lstStyle/>
                    <a:p>
                      <a:pPr marL="342900" marR="0" lvl="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pPr>
                      <a:r>
                        <a:rPr kumimoji="0" lang="en-US" sz="2800" b="0" i="0" u="none" strike="noStrike" cap="none" normalizeH="0" baseline="0" dirty="0">
                          <a:ln>
                            <a:noFill/>
                          </a:ln>
                          <a:solidFill>
                            <a:srgbClr val="571C5D"/>
                          </a:solidFill>
                          <a:effectLst/>
                          <a:latin typeface="Calibri" panose="020F0502020204030204" pitchFamily="34" charset="0"/>
                          <a:ea typeface="Verdana" pitchFamily="34" charset="0"/>
                          <a:cs typeface="Calibri" panose="020F0502020204030204" pitchFamily="34" charset="0"/>
                        </a:rPr>
                        <a:t>Introduction to Safety Organized Practice (SOP) and the California Integrated Core Practice Model (ICPM)</a:t>
                      </a:r>
                    </a:p>
                    <a:p>
                      <a:pPr marL="342900" marR="0" lvl="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pPr>
                      <a:r>
                        <a:rPr kumimoji="0" lang="en-US" sz="2800" b="0" i="0" u="none" strike="noStrike" cap="none" normalizeH="0" baseline="0" dirty="0">
                          <a:ln>
                            <a:noFill/>
                          </a:ln>
                          <a:solidFill>
                            <a:srgbClr val="571C5D"/>
                          </a:solidFill>
                          <a:effectLst/>
                          <a:latin typeface="Calibri" panose="020F0502020204030204" pitchFamily="34" charset="0"/>
                          <a:ea typeface="Verdana" pitchFamily="34" charset="0"/>
                          <a:cs typeface="Calibri" panose="020F0502020204030204" pitchFamily="34" charset="0"/>
                        </a:rPr>
                        <a:t>Strategic Conversations about Danger and Safety</a:t>
                      </a:r>
                    </a:p>
                    <a:p>
                      <a:pPr marL="342900" marR="0" lvl="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cap="none" normalizeH="0" baseline="0" dirty="0">
                          <a:ln>
                            <a:noFill/>
                          </a:ln>
                          <a:solidFill>
                            <a:srgbClr val="571C5D"/>
                          </a:solidFill>
                          <a:effectLst/>
                          <a:latin typeface="Calibri" panose="020F0502020204030204" pitchFamily="34" charset="0"/>
                          <a:ea typeface="Verdana" pitchFamily="34" charset="0"/>
                          <a:cs typeface="Calibri" panose="020F0502020204030204" pitchFamily="34" charset="0"/>
                        </a:rPr>
                        <a:t>Safety Networks </a:t>
                      </a:r>
                    </a:p>
                    <a:p>
                      <a:pPr marL="342900" marR="0" lvl="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pPr>
                      <a:r>
                        <a:rPr kumimoji="0" lang="en-US" sz="2800" b="0" i="0" u="none" strike="noStrike" cap="none" normalizeH="0" baseline="0" dirty="0">
                          <a:ln>
                            <a:noFill/>
                          </a:ln>
                          <a:solidFill>
                            <a:srgbClr val="571C5D"/>
                          </a:solidFill>
                          <a:effectLst/>
                          <a:latin typeface="Calibri" panose="020F0502020204030204" pitchFamily="34" charset="0"/>
                          <a:ea typeface="Verdana" pitchFamily="34" charset="0"/>
                          <a:cs typeface="Calibri" panose="020F0502020204030204" pitchFamily="34" charset="0"/>
                        </a:rPr>
                        <a:t>Interviewing Children</a:t>
                      </a:r>
                    </a:p>
                    <a:p>
                      <a:pPr marL="0" indent="0">
                        <a:spcAft>
                          <a:spcPts val="1200"/>
                        </a:spcAft>
                        <a:buFont typeface="Arial" panose="020B0604020202020204" pitchFamily="34" charset="0"/>
                        <a:buNone/>
                      </a:pPr>
                      <a:endParaRPr lang="en-US" sz="2000" dirty="0">
                        <a:latin typeface="Calibri" panose="020F0502020204030204"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cap="none" normalizeH="0" baseline="0" dirty="0">
                          <a:ln>
                            <a:noFill/>
                          </a:ln>
                          <a:solidFill>
                            <a:srgbClr val="571C5D"/>
                          </a:solidFill>
                          <a:effectLst/>
                          <a:latin typeface="Calibri" panose="020F0502020204030204" pitchFamily="34" charset="0"/>
                          <a:ea typeface="Verdana" pitchFamily="34" charset="0"/>
                          <a:cs typeface="Calibri" panose="020F0502020204030204" pitchFamily="34" charset="0"/>
                        </a:rPr>
                        <a:t>Harm and Danger Statements, Safety Goals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cap="none" normalizeH="0" baseline="0" dirty="0">
                          <a:ln>
                            <a:noFill/>
                          </a:ln>
                          <a:solidFill>
                            <a:srgbClr val="571C5D"/>
                          </a:solidFill>
                          <a:effectLst/>
                          <a:latin typeface="Calibri" panose="020F0502020204030204" pitchFamily="34" charset="0"/>
                          <a:ea typeface="Verdana" pitchFamily="34" charset="0"/>
                          <a:cs typeface="Calibri" panose="020F0502020204030204" pitchFamily="34" charset="0"/>
                        </a:rPr>
                        <a:t>Key Mapping Concepts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cap="none" normalizeH="0" baseline="0" dirty="0">
                          <a:ln>
                            <a:noFill/>
                          </a:ln>
                          <a:solidFill>
                            <a:srgbClr val="571C5D"/>
                          </a:solidFill>
                          <a:effectLst/>
                          <a:latin typeface="Calibri" panose="020F0502020204030204" pitchFamily="34" charset="0"/>
                          <a:ea typeface="Verdana" pitchFamily="34" charset="0"/>
                          <a:cs typeface="Calibri" panose="020F0502020204030204" pitchFamily="34" charset="0"/>
                        </a:rPr>
                        <a:t>Safety Mapping Demonstration</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cap="none" normalizeH="0" baseline="0" dirty="0">
                          <a:ln>
                            <a:noFill/>
                          </a:ln>
                          <a:solidFill>
                            <a:srgbClr val="571C5D"/>
                          </a:solidFill>
                          <a:effectLst/>
                          <a:latin typeface="Calibri" panose="020F0502020204030204" pitchFamily="34" charset="0"/>
                          <a:ea typeface="Verdana" pitchFamily="34" charset="0"/>
                          <a:cs typeface="Calibri" panose="020F0502020204030204" pitchFamily="34" charset="0"/>
                        </a:rPr>
                        <a:t>Collaborative Safety/Case Planning</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cap="none" normalizeH="0" baseline="0" dirty="0">
                          <a:ln>
                            <a:noFill/>
                          </a:ln>
                          <a:solidFill>
                            <a:srgbClr val="571C5D"/>
                          </a:solidFill>
                          <a:effectLst/>
                          <a:latin typeface="Calibri" panose="020F0502020204030204" pitchFamily="34" charset="0"/>
                          <a:ea typeface="Verdana" pitchFamily="34" charset="0"/>
                          <a:cs typeface="Calibri" panose="020F0502020204030204" pitchFamily="34" charset="0"/>
                        </a:rPr>
                        <a:t>Additional SOP Tools/Resources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cap="none" normalizeH="0" baseline="0" dirty="0">
                          <a:ln>
                            <a:noFill/>
                          </a:ln>
                          <a:solidFill>
                            <a:srgbClr val="571C5D"/>
                          </a:solidFill>
                          <a:effectLst/>
                          <a:latin typeface="Calibri" panose="020F0502020204030204" pitchFamily="34" charset="0"/>
                          <a:ea typeface="Verdana" pitchFamily="34" charset="0"/>
                          <a:cs typeface="Calibri" panose="020F0502020204030204" pitchFamily="34" charset="0"/>
                        </a:rPr>
                        <a:t>Personal Action Plans &amp; Wrap-up</a:t>
                      </a:r>
                    </a:p>
                    <a:p>
                      <a:pPr marL="285750" indent="-285750">
                        <a:spcAft>
                          <a:spcPts val="1200"/>
                        </a:spcAft>
                        <a:buFont typeface="Arial" panose="020B0604020202020204" pitchFamily="34" charset="0"/>
                        <a:buChar char="•"/>
                      </a:pPr>
                      <a:endParaRPr lang="en-US" sz="2000" dirty="0">
                        <a:latin typeface="Calibri" panose="020F0502020204030204" pitchFamily="34" charset="0"/>
                      </a:endParaRPr>
                    </a:p>
                  </a:txBody>
                  <a:tcPr/>
                </a:tc>
                <a:extLst>
                  <a:ext uri="{0D108BD9-81ED-4DB2-BD59-A6C34878D82A}">
                    <a16:rowId xmlns:a16="http://schemas.microsoft.com/office/drawing/2014/main" val="2631694965"/>
                  </a:ext>
                </a:extLst>
              </a:tr>
            </a:tbl>
          </a:graphicData>
        </a:graphic>
      </p:graphicFrame>
      <p:sp>
        <p:nvSpPr>
          <p:cNvPr id="4" name="Content Placeholder 3"/>
          <p:cNvSpPr txBox="1">
            <a:spLocks/>
          </p:cNvSpPr>
          <p:nvPr/>
        </p:nvSpPr>
        <p:spPr>
          <a:xfrm>
            <a:off x="556491" y="6205591"/>
            <a:ext cx="11335328" cy="65240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sz="1800" b="1" i="1" dirty="0">
                <a:latin typeface="Calibri" panose="020F0502020204030204" pitchFamily="34" charset="0"/>
              </a:rPr>
              <a:t>Link to class materials: </a:t>
            </a:r>
            <a:r>
              <a:rPr lang="en-US" sz="1800" i="1" dirty="0">
                <a:latin typeface="Calibri" panose="020F0502020204030204" pitchFamily="34" charset="0"/>
                <a:hlinkClick r:id="rId3"/>
              </a:rPr>
              <a:t>https://www.oercommons.org/authoring/11911-sop-foundational-institute/view</a:t>
            </a:r>
            <a:r>
              <a:rPr lang="en-US" sz="1800" i="1" dirty="0">
                <a:latin typeface="Calibri" panose="020F0502020204030204" pitchFamily="34" charset="0"/>
              </a:rPr>
              <a:t>  </a:t>
            </a:r>
          </a:p>
          <a:p>
            <a:pPr marL="0" indent="0">
              <a:spcBef>
                <a:spcPct val="0"/>
              </a:spcBef>
              <a:spcAft>
                <a:spcPct val="0"/>
              </a:spcAft>
              <a:buNone/>
            </a:pPr>
            <a:r>
              <a:rPr lang="en-US" sz="1800" b="1" i="1" dirty="0">
                <a:latin typeface="Calibri" panose="020F0502020204030204" pitchFamily="34" charset="0"/>
              </a:rPr>
              <a:t>Link to SOP Resource Page: </a:t>
            </a:r>
            <a:r>
              <a:rPr lang="en-US" sz="1800" i="1" u="sng" dirty="0">
                <a:latin typeface="Calibri" panose="020F0502020204030204" pitchFamily="34" charset="0"/>
                <a:hlinkClick r:id="rId4"/>
              </a:rPr>
              <a:t>http://bit.ly/SafetyOrganizedPractice</a:t>
            </a:r>
            <a:endParaRPr lang="en-US" sz="1800" i="1" dirty="0">
              <a:latin typeface="Calibri" panose="020F0502020204030204" pitchFamily="34" charset="0"/>
            </a:endParaRPr>
          </a:p>
        </p:txBody>
      </p:sp>
    </p:spTree>
    <p:extLst>
      <p:ext uri="{BB962C8B-B14F-4D97-AF65-F5344CB8AC3E}">
        <p14:creationId xmlns:p14="http://schemas.microsoft.com/office/powerpoint/2010/main" val="2549403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7554" name="Title 1"/>
          <p:cNvSpPr>
            <a:spLocks noGrp="1"/>
          </p:cNvSpPr>
          <p:nvPr>
            <p:ph type="title"/>
          </p:nvPr>
        </p:nvSpPr>
        <p:spPr bwMode="auto">
          <a:noFill/>
          <a:ln>
            <a:miter lim="800000"/>
            <a:headEnd/>
            <a:tailEnd/>
          </a:ln>
        </p:spPr>
        <p:txBody>
          <a:bodyPr vert="horz" wrap="square" lIns="64291" tIns="32146" rIns="64291" bIns="32146" numCol="1" anchor="t" anchorCtr="0" compatLnSpc="1">
            <a:prstTxWarp prst="textNoShape">
              <a:avLst/>
            </a:prstTxWarp>
          </a:bodyPr>
          <a:lstStyle/>
          <a:p>
            <a:pPr eaLnBrk="1" hangingPunct="1"/>
            <a:r>
              <a:rPr lang="en-US" sz="4000" b="1" dirty="0"/>
              <a:t>A Key Idea…</a:t>
            </a:r>
          </a:p>
        </p:txBody>
      </p:sp>
      <p:graphicFrame>
        <p:nvGraphicFramePr>
          <p:cNvPr id="5" name="Diagram 4"/>
          <p:cNvGraphicFramePr/>
          <p:nvPr>
            <p:extLst>
              <p:ext uri="{D42A27DB-BD31-4B8C-83A1-F6EECF244321}">
                <p14:modId xmlns:p14="http://schemas.microsoft.com/office/powerpoint/2010/main" val="2111975171"/>
              </p:ext>
            </p:extLst>
          </p:nvPr>
        </p:nvGraphicFramePr>
        <p:xfrm>
          <a:off x="2362200" y="914401"/>
          <a:ext cx="7620000" cy="5410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280481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5" name="Title 3">
            <a:extLst>
              <a:ext uri="{FF2B5EF4-FFF2-40B4-BE49-F238E27FC236}">
                <a16:creationId xmlns:a16="http://schemas.microsoft.com/office/drawing/2014/main" id="{91982485-C878-134D-8D16-89C669AC3291}"/>
              </a:ext>
            </a:extLst>
          </p:cNvPr>
          <p:cNvSpPr>
            <a:spLocks noGrp="1"/>
          </p:cNvSpPr>
          <p:nvPr>
            <p:ph type="title"/>
          </p:nvPr>
        </p:nvSpPr>
        <p:spPr>
          <a:xfrm>
            <a:off x="1981200" y="0"/>
            <a:ext cx="8229600" cy="1182688"/>
          </a:xfrm>
        </p:spPr>
        <p:txBody>
          <a:bodyPr/>
          <a:lstStyle/>
          <a:p>
            <a:pPr eaLnBrk="1" hangingPunct="1"/>
            <a:r>
              <a:rPr lang="en-US" altLang="en-US" b="1" dirty="0">
                <a:cs typeface="Verdana" panose="020B0604030504040204" pitchFamily="34" charset="0"/>
              </a:rPr>
              <a:t>Guided by two critical questions:</a:t>
            </a:r>
          </a:p>
        </p:txBody>
      </p:sp>
      <p:grpSp>
        <p:nvGrpSpPr>
          <p:cNvPr id="4" name="Group 3"/>
          <p:cNvGrpSpPr/>
          <p:nvPr/>
        </p:nvGrpSpPr>
        <p:grpSpPr>
          <a:xfrm>
            <a:off x="411062" y="1497623"/>
            <a:ext cx="5633614" cy="4836065"/>
            <a:chOff x="151053" y="-71508"/>
            <a:chExt cx="9397634" cy="5095995"/>
          </a:xfrm>
        </p:grpSpPr>
        <p:sp>
          <p:nvSpPr>
            <p:cNvPr id="6" name="Rectangle 5"/>
            <p:cNvSpPr/>
            <p:nvPr/>
          </p:nvSpPr>
          <p:spPr>
            <a:xfrm>
              <a:off x="151055" y="0"/>
              <a:ext cx="9145356" cy="4952980"/>
            </a:xfrm>
            <a:prstGeom prst="rect">
              <a:avLst/>
            </a:prstGeom>
            <a:solidFill>
              <a:schemeClr val="accent1">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TextBox 6"/>
            <p:cNvSpPr txBox="1"/>
            <p:nvPr/>
          </p:nvSpPr>
          <p:spPr>
            <a:xfrm>
              <a:off x="151053" y="-71508"/>
              <a:ext cx="9397634" cy="5095995"/>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4000" b="1" i="0" kern="1200" dirty="0">
                  <a:latin typeface="Ink Free" panose="03080402000500000000" pitchFamily="66" charset="0"/>
                  <a:ea typeface="Verdana" pitchFamily="34" charset="0"/>
                  <a:cs typeface="Verdana" pitchFamily="34" charset="0"/>
                  <a:sym typeface="Comic Sans MS" charset="0"/>
                </a:rPr>
                <a:t>What is the impact of the caregiver's action(s)</a:t>
              </a:r>
              <a:br>
                <a:rPr lang="en-US" sz="4000" b="1" i="0" kern="1200" dirty="0">
                  <a:latin typeface="Ink Free" panose="03080402000500000000" pitchFamily="66" charset="0"/>
                  <a:ea typeface="Verdana" pitchFamily="34" charset="0"/>
                  <a:cs typeface="Verdana" pitchFamily="34" charset="0"/>
                  <a:sym typeface="Comic Sans MS" charset="0"/>
                </a:rPr>
              </a:br>
              <a:r>
                <a:rPr lang="en-US" sz="4000" b="1" i="0" kern="1200" dirty="0">
                  <a:latin typeface="Ink Free" panose="03080402000500000000" pitchFamily="66" charset="0"/>
                  <a:ea typeface="Verdana" pitchFamily="34" charset="0"/>
                  <a:cs typeface="Verdana" pitchFamily="34" charset="0"/>
                  <a:sym typeface="Comic Sans MS" charset="0"/>
                </a:rPr>
                <a:t>on the child?</a:t>
              </a:r>
              <a:endParaRPr lang="en-US" sz="4000" b="1" i="0" kern="1200" dirty="0">
                <a:latin typeface="Ink Free" panose="03080402000500000000" pitchFamily="66" charset="0"/>
                <a:ea typeface="Verdana" pitchFamily="34" charset="0"/>
                <a:cs typeface="Verdana" pitchFamily="34" charset="0"/>
              </a:endParaRPr>
            </a:p>
          </p:txBody>
        </p:sp>
      </p:grpSp>
      <p:grpSp>
        <p:nvGrpSpPr>
          <p:cNvPr id="9" name="Group 8"/>
          <p:cNvGrpSpPr/>
          <p:nvPr/>
        </p:nvGrpSpPr>
        <p:grpSpPr>
          <a:xfrm>
            <a:off x="6201726" y="1368154"/>
            <a:ext cx="5626751" cy="4965534"/>
            <a:chOff x="-111535" y="-143015"/>
            <a:chExt cx="9407946" cy="5095995"/>
          </a:xfrm>
        </p:grpSpPr>
        <p:sp>
          <p:nvSpPr>
            <p:cNvPr id="10" name="Rectangle 9"/>
            <p:cNvSpPr/>
            <p:nvPr/>
          </p:nvSpPr>
          <p:spPr>
            <a:xfrm>
              <a:off x="151055" y="0"/>
              <a:ext cx="9145356" cy="4952980"/>
            </a:xfrm>
            <a:prstGeom prst="rect">
              <a:avLst/>
            </a:prstGeom>
            <a:solidFill>
              <a:schemeClr val="accent1">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TextBox 10"/>
            <p:cNvSpPr txBox="1"/>
            <p:nvPr/>
          </p:nvSpPr>
          <p:spPr>
            <a:xfrm>
              <a:off x="-111535" y="-143015"/>
              <a:ext cx="9145356" cy="50959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4000" b="1" i="0" kern="1200" dirty="0">
                <a:latin typeface="Ink Free" panose="03080402000500000000" pitchFamily="66" charset="0"/>
                <a:ea typeface="Verdana" pitchFamily="34" charset="0"/>
                <a:cs typeface="Verdana" pitchFamily="34" charset="0"/>
              </a:endParaRPr>
            </a:p>
          </p:txBody>
        </p:sp>
      </p:grpSp>
      <p:sp>
        <p:nvSpPr>
          <p:cNvPr id="2" name="Rectangle 1"/>
          <p:cNvSpPr/>
          <p:nvPr/>
        </p:nvSpPr>
        <p:spPr>
          <a:xfrm>
            <a:off x="6856203" y="2142506"/>
            <a:ext cx="4575516" cy="3431709"/>
          </a:xfrm>
          <a:prstGeom prst="rect">
            <a:avLst/>
          </a:prstGeom>
        </p:spPr>
        <p:txBody>
          <a:bodyPr wrap="square">
            <a:spAutoFit/>
          </a:bodyPr>
          <a:lstStyle/>
          <a:p>
            <a:pPr lvl="0" algn="ctr" defTabSz="2889250">
              <a:lnSpc>
                <a:spcPct val="90000"/>
              </a:lnSpc>
              <a:spcBef>
                <a:spcPct val="0"/>
              </a:spcBef>
              <a:spcAft>
                <a:spcPct val="35000"/>
              </a:spcAft>
            </a:pPr>
            <a:r>
              <a:rPr lang="en-US" sz="4000" b="1" dirty="0">
                <a:solidFill>
                  <a:schemeClr val="bg1"/>
                </a:solidFill>
                <a:latin typeface="Ink Free" panose="03080402000500000000" pitchFamily="66" charset="0"/>
                <a:ea typeface="Verdana" pitchFamily="34" charset="0"/>
                <a:cs typeface="Verdana" pitchFamily="34" charset="0"/>
                <a:sym typeface="Comic Sans MS" charset="0"/>
              </a:rPr>
              <a:t>If danger exists, what are the family and network willing and able to do to show us the children will be safe? </a:t>
            </a:r>
            <a:endParaRPr lang="en-US" sz="4000" b="1" dirty="0">
              <a:solidFill>
                <a:schemeClr val="bg1"/>
              </a:solidFill>
              <a:latin typeface="Ink Free" panose="03080402000500000000" pitchFamily="66" charset="0"/>
              <a:ea typeface="Verdana" pitchFamily="34" charset="0"/>
              <a:cs typeface="Verdana" pitchFamily="34" charset="0"/>
            </a:endParaRPr>
          </a:p>
        </p:txBody>
      </p:sp>
    </p:spTree>
    <p:extLst>
      <p:ext uri="{BB962C8B-B14F-4D97-AF65-F5344CB8AC3E}">
        <p14:creationId xmlns:p14="http://schemas.microsoft.com/office/powerpoint/2010/main" val="357020719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Line 4"/>
          <p:cNvSpPr>
            <a:spLocks noChangeShapeType="1"/>
          </p:cNvSpPr>
          <p:nvPr/>
        </p:nvSpPr>
        <p:spPr bwMode="auto">
          <a:xfrm>
            <a:off x="2438400" y="3581400"/>
            <a:ext cx="7391400" cy="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71" name="AutoShape 5"/>
          <p:cNvSpPr>
            <a:spLocks/>
          </p:cNvSpPr>
          <p:nvPr/>
        </p:nvSpPr>
        <p:spPr bwMode="auto">
          <a:xfrm>
            <a:off x="7010400" y="34290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72" name="AutoShape 6"/>
          <p:cNvSpPr>
            <a:spLocks/>
          </p:cNvSpPr>
          <p:nvPr/>
        </p:nvSpPr>
        <p:spPr bwMode="auto">
          <a:xfrm>
            <a:off x="3276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73" name="AutoShape 7"/>
          <p:cNvSpPr>
            <a:spLocks/>
          </p:cNvSpPr>
          <p:nvPr/>
        </p:nvSpPr>
        <p:spPr bwMode="auto">
          <a:xfrm>
            <a:off x="38862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74" name="AutoShape 8"/>
          <p:cNvSpPr>
            <a:spLocks/>
          </p:cNvSpPr>
          <p:nvPr/>
        </p:nvSpPr>
        <p:spPr bwMode="auto">
          <a:xfrm>
            <a:off x="4419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75" name="AutoShape 9"/>
          <p:cNvSpPr>
            <a:spLocks/>
          </p:cNvSpPr>
          <p:nvPr/>
        </p:nvSpPr>
        <p:spPr bwMode="auto">
          <a:xfrm>
            <a:off x="54864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76" name="AutoShape 10"/>
          <p:cNvSpPr>
            <a:spLocks/>
          </p:cNvSpPr>
          <p:nvPr/>
        </p:nvSpPr>
        <p:spPr bwMode="auto">
          <a:xfrm rot="16200000" flipH="1">
            <a:off x="3134519" y="3653631"/>
            <a:ext cx="1428750" cy="1519238"/>
          </a:xfrm>
          <a:custGeom>
            <a:avLst/>
            <a:gdLst>
              <a:gd name="T0" fmla="*/ 0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0800" y="0"/>
                  <a:pt x="21600" y="5400"/>
                  <a:pt x="21600" y="10800"/>
                </a:cubicBezTo>
                <a:cubicBezTo>
                  <a:pt x="21600" y="16200"/>
                  <a:pt x="11052" y="21600"/>
                  <a:pt x="503" y="21600"/>
                </a:cubicBezTo>
              </a:path>
            </a:pathLst>
          </a:custGeom>
          <a:noFill/>
          <a:ln w="6350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77" name="AutoShape 11"/>
          <p:cNvSpPr>
            <a:spLocks/>
          </p:cNvSpPr>
          <p:nvPr/>
        </p:nvSpPr>
        <p:spPr bwMode="auto">
          <a:xfrm rot="16200000" flipH="1">
            <a:off x="4266407" y="1942307"/>
            <a:ext cx="2127250" cy="1519237"/>
          </a:xfrm>
          <a:custGeom>
            <a:avLst/>
            <a:gdLst>
              <a:gd name="T0" fmla="*/ 2147483647 w 21600"/>
              <a:gd name="T1" fmla="*/ 0 h 21600"/>
              <a:gd name="T2" fmla="*/ 0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261" y="0"/>
                </a:moveTo>
                <a:cubicBezTo>
                  <a:pt x="10631" y="0"/>
                  <a:pt x="0" y="5400"/>
                  <a:pt x="0" y="10800"/>
                </a:cubicBezTo>
                <a:cubicBezTo>
                  <a:pt x="0" y="16200"/>
                  <a:pt x="10800" y="21600"/>
                  <a:pt x="21600" y="21600"/>
                </a:cubicBezTo>
              </a:path>
            </a:pathLst>
          </a:custGeom>
          <a:noFill/>
          <a:ln w="6350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78" name="AutoShape 12"/>
          <p:cNvSpPr>
            <a:spLocks/>
          </p:cNvSpPr>
          <p:nvPr/>
        </p:nvSpPr>
        <p:spPr bwMode="auto">
          <a:xfrm rot="16200000" flipH="1">
            <a:off x="3083720" y="2093120"/>
            <a:ext cx="1749425" cy="1138237"/>
          </a:xfrm>
          <a:custGeom>
            <a:avLst/>
            <a:gdLst>
              <a:gd name="T0" fmla="*/ 2147483647 w 21600"/>
              <a:gd name="T1" fmla="*/ 0 h 21600"/>
              <a:gd name="T2" fmla="*/ 0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188" y="0"/>
                </a:moveTo>
                <a:cubicBezTo>
                  <a:pt x="10594" y="0"/>
                  <a:pt x="0" y="5400"/>
                  <a:pt x="0" y="10800"/>
                </a:cubicBezTo>
                <a:cubicBezTo>
                  <a:pt x="0" y="16200"/>
                  <a:pt x="10800" y="21600"/>
                  <a:pt x="21600" y="21600"/>
                </a:cubicBezTo>
              </a:path>
            </a:pathLst>
          </a:custGeom>
          <a:noFill/>
          <a:ln w="63500">
            <a:solidFill>
              <a:srgbClr val="9933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8379" name="AutoShape 14"/>
          <p:cNvSpPr>
            <a:spLocks/>
          </p:cNvSpPr>
          <p:nvPr/>
        </p:nvSpPr>
        <p:spPr bwMode="auto">
          <a:xfrm rot="-5400000">
            <a:off x="5569745" y="1988345"/>
            <a:ext cx="1658937" cy="1438275"/>
          </a:xfrm>
          <a:custGeom>
            <a:avLst/>
            <a:gdLst>
              <a:gd name="T0" fmla="*/ 0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0800" y="0"/>
                  <a:pt x="21600" y="5400"/>
                  <a:pt x="21600" y="10800"/>
                </a:cubicBezTo>
                <a:cubicBezTo>
                  <a:pt x="21600" y="16200"/>
                  <a:pt x="11296" y="21600"/>
                  <a:pt x="991" y="21600"/>
                </a:cubicBezTo>
              </a:path>
            </a:pathLst>
          </a:custGeom>
          <a:noFill/>
          <a:ln w="63500">
            <a:solidFill>
              <a:srgbClr val="9933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80" name="Line 15"/>
          <p:cNvSpPr>
            <a:spLocks noChangeShapeType="1"/>
          </p:cNvSpPr>
          <p:nvPr/>
        </p:nvSpPr>
        <p:spPr bwMode="auto">
          <a:xfrm>
            <a:off x="7162800" y="3276600"/>
            <a:ext cx="2362200" cy="0"/>
          </a:xfrm>
          <a:prstGeom prst="line">
            <a:avLst/>
          </a:prstGeom>
          <a:noFill/>
          <a:ln w="63500">
            <a:solidFill>
              <a:srgbClr val="993300"/>
            </a:solidFill>
            <a:round/>
            <a:headEnd/>
            <a:tailEnd type="arrow" w="med" len="me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81" name="Line 16"/>
          <p:cNvSpPr>
            <a:spLocks noChangeShapeType="1"/>
          </p:cNvSpPr>
          <p:nvPr/>
        </p:nvSpPr>
        <p:spPr bwMode="auto">
          <a:xfrm>
            <a:off x="7086600" y="4114800"/>
            <a:ext cx="2362200" cy="0"/>
          </a:xfrm>
          <a:prstGeom prst="line">
            <a:avLst/>
          </a:prstGeom>
          <a:noFill/>
          <a:ln w="63500">
            <a:solidFill>
              <a:srgbClr val="008000"/>
            </a:solidFill>
            <a:round/>
            <a:headEnd/>
            <a:tailEnd type="arrow" w="med" len="me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82" name="AutoShape 17"/>
          <p:cNvSpPr>
            <a:spLocks/>
          </p:cNvSpPr>
          <p:nvPr/>
        </p:nvSpPr>
        <p:spPr bwMode="auto">
          <a:xfrm rot="16200000" flipH="1">
            <a:off x="5757070" y="3612358"/>
            <a:ext cx="1431925" cy="1519237"/>
          </a:xfrm>
          <a:custGeom>
            <a:avLst/>
            <a:gdLst>
              <a:gd name="T0" fmla="*/ 0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0800" y="0"/>
                  <a:pt x="21600" y="5400"/>
                  <a:pt x="21600" y="10800"/>
                </a:cubicBezTo>
                <a:cubicBezTo>
                  <a:pt x="21600" y="16200"/>
                  <a:pt x="11052" y="21600"/>
                  <a:pt x="503" y="21600"/>
                </a:cubicBezTo>
              </a:path>
            </a:pathLst>
          </a:custGeom>
          <a:noFill/>
          <a:ln w="6350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83" name="AutoShape 18"/>
          <p:cNvSpPr>
            <a:spLocks/>
          </p:cNvSpPr>
          <p:nvPr/>
        </p:nvSpPr>
        <p:spPr bwMode="auto">
          <a:xfrm>
            <a:off x="7086600" y="34290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84" name="AutoShape 19"/>
          <p:cNvSpPr>
            <a:spLocks/>
          </p:cNvSpPr>
          <p:nvPr/>
        </p:nvSpPr>
        <p:spPr bwMode="auto">
          <a:xfrm>
            <a:off x="2895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85" name="AutoShape 20"/>
          <p:cNvSpPr>
            <a:spLocks/>
          </p:cNvSpPr>
          <p:nvPr/>
        </p:nvSpPr>
        <p:spPr bwMode="auto">
          <a:xfrm>
            <a:off x="44958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86" name="AutoShape 21"/>
          <p:cNvSpPr>
            <a:spLocks/>
          </p:cNvSpPr>
          <p:nvPr/>
        </p:nvSpPr>
        <p:spPr bwMode="auto">
          <a:xfrm>
            <a:off x="5943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87" name="Rectangle 22"/>
          <p:cNvSpPr>
            <a:spLocks/>
          </p:cNvSpPr>
          <p:nvPr/>
        </p:nvSpPr>
        <p:spPr bwMode="auto">
          <a:xfrm>
            <a:off x="2149476" y="3613150"/>
            <a:ext cx="7223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4C4845"/>
                </a:solidFill>
                <a:effectLst/>
                <a:uLnTx/>
                <a:uFillTx/>
                <a:latin typeface="Verdana" pitchFamily="34" charset="0"/>
                <a:ea typeface="+mn-ea"/>
                <a:cs typeface="Arial" charset="0"/>
                <a:sym typeface="Tahoma" pitchFamily="34" charset="0"/>
              </a:rPr>
              <a:t>Past</a:t>
            </a:r>
          </a:p>
        </p:txBody>
      </p:sp>
      <p:sp>
        <p:nvSpPr>
          <p:cNvPr id="58388" name="Rectangle 23"/>
          <p:cNvSpPr>
            <a:spLocks/>
          </p:cNvSpPr>
          <p:nvPr/>
        </p:nvSpPr>
        <p:spPr bwMode="auto">
          <a:xfrm>
            <a:off x="6184900" y="3581400"/>
            <a:ext cx="12382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4C4845"/>
                </a:solidFill>
                <a:effectLst/>
                <a:uLnTx/>
                <a:uFillTx/>
                <a:latin typeface="Verdana" pitchFamily="34" charset="0"/>
                <a:ea typeface="+mn-ea"/>
                <a:cs typeface="Arial" charset="0"/>
                <a:sym typeface="Tahoma" pitchFamily="34" charset="0"/>
              </a:rPr>
              <a:t>Present</a:t>
            </a:r>
          </a:p>
        </p:txBody>
      </p:sp>
      <p:sp>
        <p:nvSpPr>
          <p:cNvPr id="58389" name="Rectangle 24"/>
          <p:cNvSpPr>
            <a:spLocks/>
          </p:cNvSpPr>
          <p:nvPr/>
        </p:nvSpPr>
        <p:spPr bwMode="auto">
          <a:xfrm>
            <a:off x="8534400" y="3581400"/>
            <a:ext cx="10810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4C4845"/>
                </a:solidFill>
                <a:effectLst/>
                <a:uLnTx/>
                <a:uFillTx/>
                <a:latin typeface="Verdana" pitchFamily="34" charset="0"/>
                <a:ea typeface="+mn-ea"/>
                <a:cs typeface="Arial" charset="0"/>
                <a:sym typeface="Tahoma" pitchFamily="34" charset="0"/>
              </a:rPr>
              <a:t>Future</a:t>
            </a:r>
          </a:p>
        </p:txBody>
      </p:sp>
      <p:sp>
        <p:nvSpPr>
          <p:cNvPr id="58390" name="Rectangle 25"/>
          <p:cNvSpPr>
            <a:spLocks noGrp="1" noChangeArrowheads="1"/>
          </p:cNvSpPr>
          <p:nvPr>
            <p:ph type="title"/>
          </p:nvPr>
        </p:nvSpPr>
        <p:spPr/>
        <p:txBody>
          <a:bodyPr/>
          <a:lstStyle/>
          <a:p>
            <a:pPr eaLnBrk="1" hangingPunct="1"/>
            <a:r>
              <a:rPr lang="en-US" sz="3600" dirty="0">
                <a:ea typeface="ＭＳ Ｐゴシック" pitchFamily="34" charset="-128"/>
                <a:cs typeface="Verdana" pitchFamily="34" charset="0"/>
                <a:sym typeface="Tahoma" pitchFamily="34" charset="0"/>
              </a:rPr>
              <a:t>Start by getting a balanced assessment</a:t>
            </a:r>
          </a:p>
        </p:txBody>
      </p:sp>
      <p:sp>
        <p:nvSpPr>
          <p:cNvPr id="58391" name="AutoShape 12"/>
          <p:cNvSpPr>
            <a:spLocks/>
          </p:cNvSpPr>
          <p:nvPr/>
        </p:nvSpPr>
        <p:spPr bwMode="auto">
          <a:xfrm rot="-5400000">
            <a:off x="4318794" y="3866356"/>
            <a:ext cx="1492250" cy="1138238"/>
          </a:xfrm>
          <a:custGeom>
            <a:avLst/>
            <a:gdLst>
              <a:gd name="T0" fmla="*/ 2147483647 w 21600"/>
              <a:gd name="T1" fmla="*/ 0 h 21600"/>
              <a:gd name="T2" fmla="*/ 0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188" y="0"/>
                </a:moveTo>
                <a:cubicBezTo>
                  <a:pt x="10594" y="0"/>
                  <a:pt x="0" y="5400"/>
                  <a:pt x="0" y="10800"/>
                </a:cubicBezTo>
                <a:cubicBezTo>
                  <a:pt x="0" y="16200"/>
                  <a:pt x="10800" y="21600"/>
                  <a:pt x="21600" y="21600"/>
                </a:cubicBezTo>
              </a:path>
            </a:pathLst>
          </a:custGeom>
          <a:noFill/>
          <a:ln w="63500">
            <a:solidFill>
              <a:srgbClr val="9933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19937050"/>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518" name="Rectangle 24"/>
          <p:cNvSpPr>
            <a:spLocks noGrp="1" noChangeArrowheads="1"/>
          </p:cNvSpPr>
          <p:nvPr>
            <p:ph type="title"/>
          </p:nvPr>
        </p:nvSpPr>
        <p:spPr/>
        <p:txBody>
          <a:bodyPr/>
          <a:lstStyle/>
          <a:p>
            <a:pPr eaLnBrk="1" hangingPunct="1"/>
            <a:r>
              <a:rPr lang="en-US" sz="4000" dirty="0">
                <a:ea typeface="ＭＳ Ｐゴシック" pitchFamily="-1" charset="-128"/>
              </a:rPr>
              <a:t>Cheryl’s Story</a:t>
            </a:r>
            <a:endParaRPr lang="en-US" sz="4000" dirty="0">
              <a:ea typeface="ＭＳ Ｐゴシック" pitchFamily="-1" charset="-128"/>
              <a:sym typeface="Tahoma" pitchFamily="-1" charset="0"/>
            </a:endParaRPr>
          </a:p>
        </p:txBody>
      </p:sp>
      <p:sp>
        <p:nvSpPr>
          <p:cNvPr id="23" name="Line 3"/>
          <p:cNvSpPr>
            <a:spLocks noChangeShapeType="1"/>
          </p:cNvSpPr>
          <p:nvPr/>
        </p:nvSpPr>
        <p:spPr bwMode="auto">
          <a:xfrm>
            <a:off x="2590800" y="4419600"/>
            <a:ext cx="7391400" cy="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4" name="AutoShape 7"/>
          <p:cNvSpPr>
            <a:spLocks noChangeArrowheads="1"/>
          </p:cNvSpPr>
          <p:nvPr/>
        </p:nvSpPr>
        <p:spPr bwMode="auto">
          <a:xfrm>
            <a:off x="7162800" y="4267200"/>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endParaRPr>
          </a:p>
        </p:txBody>
      </p:sp>
      <p:sp>
        <p:nvSpPr>
          <p:cNvPr id="25" name="AutoShape 8"/>
          <p:cNvSpPr>
            <a:spLocks noChangeArrowheads="1"/>
          </p:cNvSpPr>
          <p:nvPr/>
        </p:nvSpPr>
        <p:spPr bwMode="auto">
          <a:xfrm>
            <a:off x="7162800" y="3657600"/>
            <a:ext cx="228600" cy="533400"/>
          </a:xfrm>
          <a:prstGeom prst="downArrow">
            <a:avLst>
              <a:gd name="adj1" fmla="val 50000"/>
              <a:gd name="adj2" fmla="val 58333"/>
            </a:avLst>
          </a:prstGeom>
          <a:solidFill>
            <a:srgbClr val="9933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endParaRPr>
          </a:p>
        </p:txBody>
      </p:sp>
      <p:sp>
        <p:nvSpPr>
          <p:cNvPr id="26" name="Rectangle 9"/>
          <p:cNvSpPr>
            <a:spLocks noChangeArrowheads="1"/>
          </p:cNvSpPr>
          <p:nvPr/>
        </p:nvSpPr>
        <p:spPr bwMode="auto">
          <a:xfrm>
            <a:off x="5867400" y="2438400"/>
            <a:ext cx="2795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Suicide attempt by gas in the kitchen while the children were home</a:t>
            </a:r>
          </a:p>
        </p:txBody>
      </p:sp>
      <p:sp>
        <p:nvSpPr>
          <p:cNvPr id="27" name="AutoShape 10"/>
          <p:cNvSpPr>
            <a:spLocks noChangeArrowheads="1"/>
          </p:cNvSpPr>
          <p:nvPr/>
        </p:nvSpPr>
        <p:spPr bwMode="auto">
          <a:xfrm>
            <a:off x="2895600" y="4267200"/>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endParaRPr>
          </a:p>
        </p:txBody>
      </p:sp>
      <p:sp>
        <p:nvSpPr>
          <p:cNvPr id="28" name="AutoShape 11"/>
          <p:cNvSpPr>
            <a:spLocks noChangeArrowheads="1"/>
          </p:cNvSpPr>
          <p:nvPr/>
        </p:nvSpPr>
        <p:spPr bwMode="auto">
          <a:xfrm>
            <a:off x="2895600" y="3657600"/>
            <a:ext cx="228600" cy="533400"/>
          </a:xfrm>
          <a:prstGeom prst="downArrow">
            <a:avLst>
              <a:gd name="adj1" fmla="val 50000"/>
              <a:gd name="adj2" fmla="val 58333"/>
            </a:avLst>
          </a:prstGeom>
          <a:solidFill>
            <a:srgbClr val="9933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endParaRPr>
          </a:p>
        </p:txBody>
      </p:sp>
      <p:sp>
        <p:nvSpPr>
          <p:cNvPr id="29" name="Rectangle 12"/>
          <p:cNvSpPr>
            <a:spLocks noChangeArrowheads="1"/>
          </p:cNvSpPr>
          <p:nvPr/>
        </p:nvSpPr>
        <p:spPr bwMode="auto">
          <a:xfrm>
            <a:off x="1892300" y="2514600"/>
            <a:ext cx="2365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Her father: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physically abusive,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dangerous</a:t>
            </a:r>
          </a:p>
        </p:txBody>
      </p:sp>
      <p:sp>
        <p:nvSpPr>
          <p:cNvPr id="30" name="Rectangle 13"/>
          <p:cNvSpPr>
            <a:spLocks noChangeArrowheads="1"/>
          </p:cNvSpPr>
          <p:nvPr/>
        </p:nvSpPr>
        <p:spPr bwMode="auto">
          <a:xfrm>
            <a:off x="3429000" y="3352800"/>
            <a:ext cx="898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17406D"/>
              </a:solidFill>
              <a:effectLst/>
              <a:uLnTx/>
              <a:uFillTx/>
              <a:latin typeface="Verdana" panose="020B060403050404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4C4845"/>
                </a:solidFill>
                <a:effectLst/>
                <a:uLnTx/>
                <a:uFillTx/>
                <a:latin typeface="Verdana" panose="020B0604030504040204" pitchFamily="34" charset="0"/>
                <a:ea typeface="MS PGothic" panose="020B0600070205080204" pitchFamily="34" charset="-128"/>
              </a:rPr>
              <a:t>Foster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4C4845"/>
                </a:solidFill>
                <a:effectLst/>
                <a:uLnTx/>
                <a:uFillTx/>
                <a:latin typeface="Verdana" panose="020B0604030504040204" pitchFamily="34" charset="0"/>
                <a:ea typeface="MS PGothic" panose="020B0600070205080204" pitchFamily="34" charset="-128"/>
              </a:rPr>
              <a:t>care</a:t>
            </a:r>
          </a:p>
        </p:txBody>
      </p:sp>
      <p:sp>
        <p:nvSpPr>
          <p:cNvPr id="31" name="AutoShape 14"/>
          <p:cNvSpPr>
            <a:spLocks noChangeArrowheads="1"/>
          </p:cNvSpPr>
          <p:nvPr/>
        </p:nvSpPr>
        <p:spPr bwMode="auto">
          <a:xfrm>
            <a:off x="3657600" y="4343400"/>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endParaRPr>
          </a:p>
        </p:txBody>
      </p:sp>
      <p:sp>
        <p:nvSpPr>
          <p:cNvPr id="32" name="AutoShape 15"/>
          <p:cNvSpPr>
            <a:spLocks noChangeArrowheads="1"/>
          </p:cNvSpPr>
          <p:nvPr/>
        </p:nvSpPr>
        <p:spPr bwMode="auto">
          <a:xfrm>
            <a:off x="4648200" y="4343400"/>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endParaRPr>
          </a:p>
        </p:txBody>
      </p:sp>
      <p:sp>
        <p:nvSpPr>
          <p:cNvPr id="33" name="AutoShape 16"/>
          <p:cNvSpPr>
            <a:spLocks noChangeArrowheads="1"/>
          </p:cNvSpPr>
          <p:nvPr/>
        </p:nvSpPr>
        <p:spPr bwMode="auto">
          <a:xfrm>
            <a:off x="5181600" y="4343400"/>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endParaRPr>
          </a:p>
        </p:txBody>
      </p:sp>
      <p:sp>
        <p:nvSpPr>
          <p:cNvPr id="34" name="Rectangle 17"/>
          <p:cNvSpPr>
            <a:spLocks noChangeArrowheads="1"/>
          </p:cNvSpPr>
          <p:nvPr/>
        </p:nvSpPr>
        <p:spPr bwMode="auto">
          <a:xfrm>
            <a:off x="5846763" y="3810000"/>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4C4845"/>
                </a:solidFill>
                <a:effectLst/>
                <a:uLnTx/>
                <a:uFillTx/>
                <a:latin typeface="Verdana" panose="020B0604030504040204" pitchFamily="34" charset="0"/>
                <a:ea typeface="MS PGothic" panose="020B0600070205080204" pitchFamily="34" charset="-128"/>
              </a:rPr>
              <a:t>Poverty</a:t>
            </a:r>
          </a:p>
        </p:txBody>
      </p:sp>
      <p:sp>
        <p:nvSpPr>
          <p:cNvPr id="35" name="Rectangle 18"/>
          <p:cNvSpPr>
            <a:spLocks noChangeArrowheads="1"/>
          </p:cNvSpPr>
          <p:nvPr/>
        </p:nvSpPr>
        <p:spPr bwMode="auto">
          <a:xfrm>
            <a:off x="4572000" y="3429000"/>
            <a:ext cx="361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4C4845"/>
                </a:solidFill>
                <a:effectLst/>
                <a:uLnTx/>
                <a:uFillTx/>
                <a:latin typeface="Verdana" panose="020B0604030504040204" pitchFamily="34" charset="0"/>
                <a:ea typeface="MS PGothic" panose="020B0600070205080204" pitchFamily="34" charset="-128"/>
              </a:rPr>
              <a:t>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4C4845"/>
                </a:solidFill>
                <a:effectLst/>
                <a:uLnTx/>
                <a:uFillTx/>
                <a:latin typeface="Verdana" panose="020B0604030504040204" pitchFamily="34" charset="0"/>
                <a:ea typeface="MS PGothic" panose="020B0600070205080204" pitchFamily="34" charset="-128"/>
              </a:rPr>
              <a:t>V</a:t>
            </a:r>
          </a:p>
        </p:txBody>
      </p:sp>
      <p:sp>
        <p:nvSpPr>
          <p:cNvPr id="36" name="Rectangle 19"/>
          <p:cNvSpPr>
            <a:spLocks noChangeArrowheads="1"/>
          </p:cNvSpPr>
          <p:nvPr/>
        </p:nvSpPr>
        <p:spPr bwMode="auto">
          <a:xfrm>
            <a:off x="5105400" y="2057400"/>
            <a:ext cx="381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N</a:t>
            </a:r>
          </a:p>
        </p:txBody>
      </p:sp>
      <p:sp>
        <p:nvSpPr>
          <p:cNvPr id="37" name="AutoShape 20"/>
          <p:cNvSpPr>
            <a:spLocks noChangeArrowheads="1"/>
          </p:cNvSpPr>
          <p:nvPr/>
        </p:nvSpPr>
        <p:spPr bwMode="auto">
          <a:xfrm>
            <a:off x="6324600" y="4343400"/>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endParaRPr>
          </a:p>
        </p:txBody>
      </p:sp>
      <p:sp>
        <p:nvSpPr>
          <p:cNvPr id="38" name="AutoShape 21"/>
          <p:cNvSpPr>
            <a:spLocks noChangeArrowheads="1"/>
          </p:cNvSpPr>
          <p:nvPr/>
        </p:nvSpPr>
        <p:spPr bwMode="auto">
          <a:xfrm>
            <a:off x="5638800" y="4343400"/>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endParaRPr>
          </a:p>
        </p:txBody>
      </p:sp>
      <p:sp>
        <p:nvSpPr>
          <p:cNvPr id="39" name="Rectangle 22"/>
          <p:cNvSpPr>
            <a:spLocks noChangeArrowheads="1"/>
          </p:cNvSpPr>
          <p:nvPr/>
        </p:nvSpPr>
        <p:spPr bwMode="auto">
          <a:xfrm>
            <a:off x="5562600" y="2362200"/>
            <a:ext cx="38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OF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F</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C4845"/>
                </a:solidFill>
                <a:effectLst/>
                <a:uLnTx/>
                <a:uFillTx/>
                <a:latin typeface="Verdana" panose="020B0604030504040204" pitchFamily="34" charset="0"/>
                <a:ea typeface="MS PGothic" panose="020B0600070205080204" pitchFamily="34" charset="-128"/>
              </a:rPr>
              <a:t>S</a:t>
            </a:r>
          </a:p>
        </p:txBody>
      </p:sp>
      <p:sp>
        <p:nvSpPr>
          <p:cNvPr id="40" name="Rectangle 4"/>
          <p:cNvSpPr>
            <a:spLocks noChangeArrowheads="1"/>
          </p:cNvSpPr>
          <p:nvPr/>
        </p:nvSpPr>
        <p:spPr bwMode="auto">
          <a:xfrm>
            <a:off x="2549525" y="4451350"/>
            <a:ext cx="668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4C4845"/>
                </a:solidFill>
                <a:effectLst/>
                <a:uLnTx/>
                <a:uFillTx/>
                <a:latin typeface="Verdana" panose="020B0604030504040204" pitchFamily="34" charset="0"/>
                <a:ea typeface="MS PGothic" panose="020B0600070205080204" pitchFamily="34" charset="-128"/>
              </a:rPr>
              <a:t>Past</a:t>
            </a:r>
          </a:p>
        </p:txBody>
      </p:sp>
      <p:sp>
        <p:nvSpPr>
          <p:cNvPr id="41" name="Rectangle 5"/>
          <p:cNvSpPr>
            <a:spLocks noChangeArrowheads="1"/>
          </p:cNvSpPr>
          <p:nvPr/>
        </p:nvSpPr>
        <p:spPr bwMode="auto">
          <a:xfrm>
            <a:off x="6781800" y="4419600"/>
            <a:ext cx="105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4C4845"/>
                </a:solidFill>
                <a:effectLst/>
                <a:uLnTx/>
                <a:uFillTx/>
                <a:latin typeface="Verdana" panose="020B0604030504040204" pitchFamily="34" charset="0"/>
                <a:ea typeface="MS PGothic" panose="020B0600070205080204" pitchFamily="34" charset="-128"/>
              </a:rPr>
              <a:t>Present</a:t>
            </a:r>
          </a:p>
        </p:txBody>
      </p:sp>
      <p:sp>
        <p:nvSpPr>
          <p:cNvPr id="42" name="Rectangle 6"/>
          <p:cNvSpPr>
            <a:spLocks noChangeArrowheads="1"/>
          </p:cNvSpPr>
          <p:nvPr/>
        </p:nvSpPr>
        <p:spPr bwMode="auto">
          <a:xfrm>
            <a:off x="9067800" y="4419600"/>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4C4845"/>
                </a:solidFill>
                <a:effectLst/>
                <a:uLnTx/>
                <a:uFillTx/>
                <a:latin typeface="Verdana" panose="020B0604030504040204" pitchFamily="34" charset="0"/>
                <a:ea typeface="MS PGothic" panose="020B0600070205080204" pitchFamily="34" charset="-128"/>
              </a:rPr>
              <a:t>Future</a:t>
            </a:r>
          </a:p>
        </p:txBody>
      </p:sp>
    </p:spTree>
    <p:extLst>
      <p:ext uri="{BB962C8B-B14F-4D97-AF65-F5344CB8AC3E}">
        <p14:creationId xmlns:p14="http://schemas.microsoft.com/office/powerpoint/2010/main" val="298258630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Line 4"/>
          <p:cNvSpPr>
            <a:spLocks noChangeShapeType="1"/>
          </p:cNvSpPr>
          <p:nvPr/>
        </p:nvSpPr>
        <p:spPr bwMode="auto">
          <a:xfrm>
            <a:off x="2438400" y="3581400"/>
            <a:ext cx="7391400" cy="0"/>
          </a:xfrm>
          <a:prstGeom prst="line">
            <a:avLst/>
          </a:prstGeom>
          <a:noFill/>
          <a:ln w="76200">
            <a:solidFill>
              <a:srgbClr val="0000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08547" name="AutoShape 5"/>
          <p:cNvSpPr>
            <a:spLocks/>
          </p:cNvSpPr>
          <p:nvPr/>
        </p:nvSpPr>
        <p:spPr bwMode="auto">
          <a:xfrm>
            <a:off x="7162800" y="34290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08548" name="AutoShape 6"/>
          <p:cNvSpPr>
            <a:spLocks/>
          </p:cNvSpPr>
          <p:nvPr/>
        </p:nvSpPr>
        <p:spPr bwMode="auto">
          <a:xfrm>
            <a:off x="2743200" y="34290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08549" name="AutoShape 7"/>
          <p:cNvSpPr>
            <a:spLocks/>
          </p:cNvSpPr>
          <p:nvPr/>
        </p:nvSpPr>
        <p:spPr bwMode="auto">
          <a:xfrm>
            <a:off x="3276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08550" name="AutoShape 8"/>
          <p:cNvSpPr>
            <a:spLocks/>
          </p:cNvSpPr>
          <p:nvPr/>
        </p:nvSpPr>
        <p:spPr bwMode="auto">
          <a:xfrm>
            <a:off x="35814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08551" name="AutoShape 9"/>
          <p:cNvSpPr>
            <a:spLocks/>
          </p:cNvSpPr>
          <p:nvPr/>
        </p:nvSpPr>
        <p:spPr bwMode="auto">
          <a:xfrm>
            <a:off x="38862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08552" name="AutoShape 10"/>
          <p:cNvSpPr>
            <a:spLocks/>
          </p:cNvSpPr>
          <p:nvPr/>
        </p:nvSpPr>
        <p:spPr bwMode="auto">
          <a:xfrm>
            <a:off x="4419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08553" name="AutoShape 11"/>
          <p:cNvSpPr>
            <a:spLocks/>
          </p:cNvSpPr>
          <p:nvPr/>
        </p:nvSpPr>
        <p:spPr bwMode="auto">
          <a:xfrm>
            <a:off x="54864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0492" name="AutoShape 12"/>
          <p:cNvSpPr>
            <a:spLocks/>
          </p:cNvSpPr>
          <p:nvPr/>
        </p:nvSpPr>
        <p:spPr bwMode="auto">
          <a:xfrm rot="16200000" flipH="1">
            <a:off x="2739232" y="2853532"/>
            <a:ext cx="685800" cy="614363"/>
          </a:xfrm>
          <a:custGeom>
            <a:avLst/>
            <a:gdLst>
              <a:gd name="T0" fmla="*/ 2147483647 w 21600"/>
              <a:gd name="T1" fmla="*/ 0 h 21600"/>
              <a:gd name="T2" fmla="*/ 0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0250" y="0"/>
                </a:moveTo>
                <a:cubicBezTo>
                  <a:pt x="10125" y="0"/>
                  <a:pt x="0" y="5400"/>
                  <a:pt x="0" y="10800"/>
                </a:cubicBezTo>
                <a:cubicBezTo>
                  <a:pt x="0" y="16200"/>
                  <a:pt x="10800" y="21600"/>
                  <a:pt x="21600" y="21600"/>
                </a:cubicBezTo>
              </a:path>
            </a:pathLst>
          </a:custGeom>
          <a:noFill/>
          <a:ln w="63500">
            <a:solidFill>
              <a:srgbClr val="993300"/>
            </a:solidFill>
            <a:round/>
            <a:headEnd/>
            <a:tailEnd type="triangle" w="med" len="me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0493" name="AutoShape 13"/>
          <p:cNvSpPr>
            <a:spLocks/>
          </p:cNvSpPr>
          <p:nvPr/>
        </p:nvSpPr>
        <p:spPr bwMode="auto">
          <a:xfrm rot="16200000" flipH="1">
            <a:off x="3386932" y="2896394"/>
            <a:ext cx="685800" cy="614363"/>
          </a:xfrm>
          <a:custGeom>
            <a:avLst/>
            <a:gdLst>
              <a:gd name="T0" fmla="*/ 2147483647 w 21600"/>
              <a:gd name="T1" fmla="*/ 0 h 21600"/>
              <a:gd name="T2" fmla="*/ 0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0250" y="0"/>
                </a:moveTo>
                <a:cubicBezTo>
                  <a:pt x="10125" y="0"/>
                  <a:pt x="0" y="5400"/>
                  <a:pt x="0" y="10800"/>
                </a:cubicBezTo>
                <a:cubicBezTo>
                  <a:pt x="0" y="16200"/>
                  <a:pt x="10800" y="21600"/>
                  <a:pt x="21600" y="21600"/>
                </a:cubicBezTo>
              </a:path>
            </a:pathLst>
          </a:custGeom>
          <a:noFill/>
          <a:ln w="63500">
            <a:solidFill>
              <a:srgbClr val="993300"/>
            </a:solidFill>
            <a:round/>
            <a:headEnd/>
            <a:tailEnd type="triangle" w="med" len="me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0494" name="AutoShape 14"/>
          <p:cNvSpPr>
            <a:spLocks/>
          </p:cNvSpPr>
          <p:nvPr/>
        </p:nvSpPr>
        <p:spPr bwMode="auto">
          <a:xfrm rot="16200000" flipH="1">
            <a:off x="3945732" y="2918619"/>
            <a:ext cx="639762" cy="533400"/>
          </a:xfrm>
          <a:custGeom>
            <a:avLst/>
            <a:gdLst>
              <a:gd name="T0" fmla="*/ 2147483647 w 21600"/>
              <a:gd name="T1" fmla="*/ 0 h 21600"/>
              <a:gd name="T2" fmla="*/ 0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546" y="0"/>
                </a:moveTo>
                <a:cubicBezTo>
                  <a:pt x="10773" y="0"/>
                  <a:pt x="0" y="5400"/>
                  <a:pt x="0" y="10800"/>
                </a:cubicBezTo>
                <a:cubicBezTo>
                  <a:pt x="0" y="16200"/>
                  <a:pt x="10800" y="21600"/>
                  <a:pt x="21600" y="21600"/>
                </a:cubicBezTo>
              </a:path>
            </a:pathLst>
          </a:custGeom>
          <a:noFill/>
          <a:ln w="63500">
            <a:solidFill>
              <a:srgbClr val="993300"/>
            </a:solidFill>
            <a:round/>
            <a:headEnd/>
            <a:tailEnd type="triangle" w="med" len="me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0495" name="AutoShape 15"/>
          <p:cNvSpPr>
            <a:spLocks/>
          </p:cNvSpPr>
          <p:nvPr/>
        </p:nvSpPr>
        <p:spPr bwMode="auto">
          <a:xfrm rot="16200000" flipH="1">
            <a:off x="4244182" y="2150269"/>
            <a:ext cx="804862" cy="1905000"/>
          </a:xfrm>
          <a:custGeom>
            <a:avLst/>
            <a:gdLst>
              <a:gd name="T0" fmla="*/ 2147483647 w 21600"/>
              <a:gd name="T1" fmla="*/ 0 h 21600"/>
              <a:gd name="T2" fmla="*/ 0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557" y="0"/>
                </a:moveTo>
                <a:cubicBezTo>
                  <a:pt x="10779" y="0"/>
                  <a:pt x="0" y="5400"/>
                  <a:pt x="0" y="10800"/>
                </a:cubicBezTo>
                <a:cubicBezTo>
                  <a:pt x="0" y="16200"/>
                  <a:pt x="10800" y="21600"/>
                  <a:pt x="21600" y="21600"/>
                </a:cubicBezTo>
              </a:path>
            </a:pathLst>
          </a:custGeom>
          <a:noFill/>
          <a:ln w="63500">
            <a:solidFill>
              <a:srgbClr val="993300"/>
            </a:solidFill>
            <a:round/>
            <a:headEnd/>
            <a:tailEnd type="triangle" w="med" len="me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0496" name="AutoShape 16"/>
          <p:cNvSpPr>
            <a:spLocks/>
          </p:cNvSpPr>
          <p:nvPr/>
        </p:nvSpPr>
        <p:spPr bwMode="auto">
          <a:xfrm rot="-5400000">
            <a:off x="5453857" y="1754982"/>
            <a:ext cx="895350" cy="2671763"/>
          </a:xfrm>
          <a:custGeom>
            <a:avLst/>
            <a:gdLst>
              <a:gd name="T0" fmla="*/ 0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0800" y="0"/>
                  <a:pt x="21600" y="5400"/>
                  <a:pt x="21600" y="10800"/>
                </a:cubicBezTo>
                <a:cubicBezTo>
                  <a:pt x="21600" y="16200"/>
                  <a:pt x="12124" y="21600"/>
                  <a:pt x="2647" y="21600"/>
                </a:cubicBezTo>
              </a:path>
            </a:pathLst>
          </a:custGeom>
          <a:noFill/>
          <a:ln w="63500">
            <a:solidFill>
              <a:srgbClr val="993300"/>
            </a:solidFill>
            <a:round/>
            <a:headEnd/>
            <a:tailEnd type="triangle" w="med" len="me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0497" name="AutoShape 17"/>
          <p:cNvSpPr>
            <a:spLocks/>
          </p:cNvSpPr>
          <p:nvPr/>
        </p:nvSpPr>
        <p:spPr bwMode="auto">
          <a:xfrm rot="10800000" flipH="1">
            <a:off x="7400925" y="2057400"/>
            <a:ext cx="1600200" cy="1409700"/>
          </a:xfrm>
          <a:custGeom>
            <a:avLst/>
            <a:gdLst>
              <a:gd name="T0" fmla="*/ 0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618" y="0"/>
                  <a:pt x="3235" y="5400"/>
                  <a:pt x="3235" y="10800"/>
                </a:cubicBezTo>
                <a:cubicBezTo>
                  <a:pt x="3235" y="16200"/>
                  <a:pt x="12418" y="21600"/>
                  <a:pt x="21600" y="21600"/>
                </a:cubicBezTo>
              </a:path>
            </a:pathLst>
          </a:custGeom>
          <a:noFill/>
          <a:ln w="127000">
            <a:solidFill>
              <a:srgbClr val="993300"/>
            </a:solidFill>
            <a:round/>
            <a:headEnd/>
            <a:tailEnd type="triangle" w="med" len="me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0498" name="Rectangle 18"/>
          <p:cNvSpPr>
            <a:spLocks/>
          </p:cNvSpPr>
          <p:nvPr/>
        </p:nvSpPr>
        <p:spPr bwMode="auto">
          <a:xfrm>
            <a:off x="8936956" y="1638300"/>
            <a:ext cx="1218282" cy="815608"/>
          </a:xfrm>
          <a:prstGeom prst="rect">
            <a:avLst/>
          </a:prstGeom>
          <a:noFill/>
          <a:ln w="9525">
            <a:noFill/>
            <a:round/>
            <a:headEnd/>
            <a:tailEnd/>
          </a:ln>
        </p:spPr>
        <p:txBody>
          <a:bodyPr wrap="none" lIns="38100" tIns="38100" rIns="38100" bIns="38100">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0000FF"/>
                </a:solidFill>
                <a:effectLst/>
                <a:uLnTx/>
                <a:uFillTx/>
                <a:latin typeface="Calibri" panose="020F0502020204030204"/>
                <a:ea typeface="+mn-ea"/>
                <a:cs typeface="Arial" charset="0"/>
                <a:sym typeface="Tahoma Bold" charset="0"/>
              </a:rPr>
              <a:t>????</a:t>
            </a:r>
          </a:p>
        </p:txBody>
      </p:sp>
      <p:sp>
        <p:nvSpPr>
          <p:cNvPr id="20499" name="Rectangle 19"/>
          <p:cNvSpPr>
            <a:spLocks/>
          </p:cNvSpPr>
          <p:nvPr/>
        </p:nvSpPr>
        <p:spPr bwMode="auto">
          <a:xfrm>
            <a:off x="2133600" y="4502150"/>
            <a:ext cx="7772400" cy="2046714"/>
          </a:xfrm>
          <a:prstGeom prst="rect">
            <a:avLst/>
          </a:prstGeom>
          <a:noFill/>
          <a:ln w="9525">
            <a:noFill/>
            <a:round/>
            <a:headEnd/>
            <a:tailEnd/>
          </a:ln>
        </p:spPr>
        <p:txBody>
          <a:bodyPr lIns="38100" tIns="38100" rIns="38100" bIns="38100">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
                <a:srgbClr val="4C4845"/>
              </a:buClr>
              <a:buSzPct val="125000"/>
              <a:buFontTx/>
              <a:buNone/>
              <a:tabLst/>
              <a:defRPr/>
            </a:pPr>
            <a:r>
              <a:rPr kumimoji="0" lang="en-US" sz="3200" b="0" i="0" u="none" strike="noStrike" kern="1200" cap="none" spc="0" normalizeH="0" baseline="0" noProof="0" dirty="0">
                <a:ln>
                  <a:noFill/>
                </a:ln>
                <a:solidFill>
                  <a:srgbClr val="4C4845"/>
                </a:solidFill>
                <a:effectLst/>
                <a:uLnTx/>
                <a:uFillTx/>
                <a:latin typeface="Calibri" panose="020F0502020204030204"/>
                <a:ea typeface="+mn-ea"/>
                <a:cs typeface="Arial" charset="0"/>
                <a:sym typeface="Tahoma Bold" charset="0"/>
              </a:rPr>
              <a:t>What will Cheryl</a:t>
            </a:r>
            <a:r>
              <a:rPr kumimoji="0" lang="en-US" altLang="ja-JP" sz="3200" b="0" i="0" u="none" strike="noStrike" kern="1200" cap="none" spc="0" normalizeH="0" baseline="0" noProof="0" dirty="0">
                <a:ln>
                  <a:noFill/>
                </a:ln>
                <a:solidFill>
                  <a:srgbClr val="4C4845"/>
                </a:solidFill>
                <a:effectLst/>
                <a:uLnTx/>
                <a:uFillTx/>
                <a:latin typeface="Calibri" panose="020F0502020204030204"/>
                <a:cs typeface="Arial" charset="0"/>
                <a:sym typeface="Tahoma Bold" charset="0"/>
              </a:rPr>
              <a:t>'s future probably look like?</a:t>
            </a:r>
          </a:p>
          <a:p>
            <a:pPr algn="ctr">
              <a:buClr>
                <a:srgbClr val="4C4845"/>
              </a:buClr>
              <a:buSzPct val="125000"/>
            </a:pPr>
            <a:r>
              <a:rPr lang="en-US" altLang="en-US" sz="3200" dirty="0">
                <a:solidFill>
                  <a:srgbClr val="4C4845"/>
                </a:solidFill>
                <a:latin typeface="Calibri" panose="020F0502020204030204" pitchFamily="34" charset="0"/>
                <a:sym typeface="Tahoma Bold" panose="020B0804030504040204" pitchFamily="34" charset="0"/>
              </a:rPr>
              <a:t>What do we know about risk / danger?</a:t>
            </a:r>
            <a:endParaRPr lang="en-US" altLang="en-US" sz="3200" dirty="0">
              <a:solidFill>
                <a:srgbClr val="4C4845"/>
              </a:solidFill>
              <a:latin typeface="Calibri" panose="020F0502020204030204" pitchFamily="34" charset="0"/>
              <a:sym typeface="Tahoma" panose="020B0604030504040204" pitchFamily="34" charset="0"/>
            </a:endParaRPr>
          </a:p>
          <a:p>
            <a:pPr algn="ctr">
              <a:buClr>
                <a:srgbClr val="4C4845"/>
              </a:buClr>
              <a:buSzPct val="125000"/>
            </a:pPr>
            <a:r>
              <a:rPr lang="en-US" altLang="en-US" sz="3200" dirty="0">
                <a:solidFill>
                  <a:srgbClr val="4C4845"/>
                </a:solidFill>
                <a:latin typeface="Calibri" panose="020F0502020204030204" pitchFamily="34" charset="0"/>
                <a:sym typeface="Tahoma Bold" panose="020B0804030504040204" pitchFamily="34" charset="0"/>
              </a:rPr>
              <a:t>What do we know about safety?</a:t>
            </a:r>
            <a:endParaRPr kumimoji="0" lang="en-US" altLang="ja-JP" sz="3200" b="0" i="0" u="none" strike="noStrike" kern="1200" cap="none" spc="0" normalizeH="0" baseline="0" noProof="0" dirty="0">
              <a:ln>
                <a:noFill/>
              </a:ln>
              <a:solidFill>
                <a:srgbClr val="4C4845"/>
              </a:solidFill>
              <a:effectLst/>
              <a:uLnTx/>
              <a:uFillTx/>
              <a:latin typeface="Calibri" panose="020F0502020204030204"/>
              <a:cs typeface="Arial" charset="0"/>
              <a:sym typeface="Tahoma Bold" charset="0"/>
            </a:endParaRPr>
          </a:p>
          <a:p>
            <a:pPr marL="0" marR="0" lvl="0" indent="0" algn="ctr" defTabSz="914400" rtl="0" eaLnBrk="1" fontAlgn="base" latinLnBrk="0" hangingPunct="1">
              <a:lnSpc>
                <a:spcPct val="100000"/>
              </a:lnSpc>
              <a:spcBef>
                <a:spcPct val="0"/>
              </a:spcBef>
              <a:spcAft>
                <a:spcPct val="0"/>
              </a:spcAft>
              <a:buClr>
                <a:srgbClr val="4C4845"/>
              </a:buClr>
              <a:buSzPct val="125000"/>
              <a:buFontTx/>
              <a:buNone/>
              <a:tabLst/>
              <a:defRPr/>
            </a:pPr>
            <a:endParaRPr kumimoji="0" lang="en-US" altLang="ja-JP" sz="3200" b="0" i="0" u="none" strike="noStrike" kern="1200" cap="none" spc="0" normalizeH="0" baseline="0" noProof="0" dirty="0">
              <a:ln>
                <a:noFill/>
              </a:ln>
              <a:solidFill>
                <a:srgbClr val="4C4845"/>
              </a:solidFill>
              <a:effectLst/>
              <a:uLnTx/>
              <a:uFillTx/>
              <a:latin typeface="Calibri" panose="020F0502020204030204"/>
              <a:cs typeface="Arial" charset="0"/>
              <a:sym typeface="Tahoma Bold" charset="0"/>
            </a:endParaRPr>
          </a:p>
        </p:txBody>
      </p:sp>
      <p:sp>
        <p:nvSpPr>
          <p:cNvPr id="108562" name="Rectangle 20"/>
          <p:cNvSpPr>
            <a:spLocks/>
          </p:cNvSpPr>
          <p:nvPr/>
        </p:nvSpPr>
        <p:spPr bwMode="auto">
          <a:xfrm>
            <a:off x="2187819" y="3613151"/>
            <a:ext cx="683970" cy="507831"/>
          </a:xfrm>
          <a:prstGeom prst="rect">
            <a:avLst/>
          </a:prstGeom>
          <a:noFill/>
          <a:ln w="9525">
            <a:noFill/>
            <a:round/>
            <a:headEnd/>
            <a:tailEnd/>
          </a:ln>
        </p:spPr>
        <p:txBody>
          <a:bodyPr wrap="none" lIns="38100" tIns="38100" rIns="38100" bIns="38100">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Past</a:t>
            </a:r>
          </a:p>
        </p:txBody>
      </p:sp>
      <p:sp>
        <p:nvSpPr>
          <p:cNvPr id="108563" name="Rectangle 21"/>
          <p:cNvSpPr>
            <a:spLocks/>
          </p:cNvSpPr>
          <p:nvPr/>
        </p:nvSpPr>
        <p:spPr bwMode="auto">
          <a:xfrm>
            <a:off x="6483055" y="3581401"/>
            <a:ext cx="1186159" cy="507831"/>
          </a:xfrm>
          <a:prstGeom prst="rect">
            <a:avLst/>
          </a:prstGeom>
          <a:noFill/>
          <a:ln w="9525">
            <a:noFill/>
            <a:round/>
            <a:headEnd/>
            <a:tailEnd/>
          </a:ln>
        </p:spPr>
        <p:txBody>
          <a:bodyPr wrap="none" lIns="38100" tIns="38100" rIns="38100" bIns="38100">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Present</a:t>
            </a:r>
          </a:p>
        </p:txBody>
      </p:sp>
      <p:sp>
        <p:nvSpPr>
          <p:cNvPr id="108564" name="Rectangle 22"/>
          <p:cNvSpPr>
            <a:spLocks/>
          </p:cNvSpPr>
          <p:nvPr/>
        </p:nvSpPr>
        <p:spPr bwMode="auto">
          <a:xfrm>
            <a:off x="8576678" y="3581401"/>
            <a:ext cx="1038811" cy="507831"/>
          </a:xfrm>
          <a:prstGeom prst="rect">
            <a:avLst/>
          </a:prstGeom>
          <a:noFill/>
          <a:ln w="9525">
            <a:noFill/>
            <a:round/>
            <a:headEnd/>
            <a:tailEnd/>
          </a:ln>
        </p:spPr>
        <p:txBody>
          <a:bodyPr wrap="none" lIns="38100" tIns="38100" rIns="38100" bIns="38100">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Future</a:t>
            </a:r>
          </a:p>
        </p:txBody>
      </p:sp>
      <p:sp>
        <p:nvSpPr>
          <p:cNvPr id="108565" name="Rectangle 23"/>
          <p:cNvSpPr>
            <a:spLocks noGrp="1" noChangeArrowheads="1"/>
          </p:cNvSpPr>
          <p:nvPr>
            <p:ph type="title"/>
          </p:nvPr>
        </p:nvSpPr>
        <p:spPr/>
        <p:txBody>
          <a:bodyPr/>
          <a:lstStyle/>
          <a:p>
            <a:pPr eaLnBrk="1" hangingPunct="1"/>
            <a:r>
              <a:rPr lang="en-US" sz="3600" dirty="0">
                <a:latin typeface="+mn-lt"/>
                <a:ea typeface="ＭＳ Ｐゴシック" pitchFamily="-1" charset="-128"/>
              </a:rPr>
              <a:t>Interviewing for Safety and Danger</a:t>
            </a:r>
            <a:endParaRPr lang="en-US" sz="3600" dirty="0">
              <a:latin typeface="+mn-lt"/>
              <a:ea typeface="ＭＳ Ｐゴシック" pitchFamily="-1" charset="-128"/>
              <a:sym typeface="Tahoma" pitchFamily="-1" charset="0"/>
            </a:endParaRPr>
          </a:p>
        </p:txBody>
      </p:sp>
    </p:spTree>
    <p:extLst>
      <p:ext uri="{BB962C8B-B14F-4D97-AF65-F5344CB8AC3E}">
        <p14:creationId xmlns:p14="http://schemas.microsoft.com/office/powerpoint/2010/main" val="121892629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Line 4"/>
          <p:cNvSpPr>
            <a:spLocks noChangeShapeType="1"/>
          </p:cNvSpPr>
          <p:nvPr/>
        </p:nvSpPr>
        <p:spPr bwMode="auto">
          <a:xfrm>
            <a:off x="2438400" y="3835400"/>
            <a:ext cx="7391400" cy="0"/>
          </a:xfrm>
          <a:prstGeom prst="line">
            <a:avLst/>
          </a:prstGeom>
          <a:noFill/>
          <a:ln w="76200">
            <a:solidFill>
              <a:srgbClr val="0000FF"/>
            </a:solidFill>
            <a:round/>
            <a:headEnd/>
            <a:tailEnd/>
          </a:ln>
          <a:extLst>
            <a:ext uri="{909E8E84-426E-40dd-AFC4-6F175D3DCCD1}">
              <a14:hiddenFill xmlns="" xmlns:a14="http://schemas.microsoft.com/office/drawing/2010/main">
                <a:noFill/>
              </a14:hiddenFill>
            </a:ext>
          </a:extLst>
        </p:spPr>
        <p:txBody>
          <a:bodyPr lIns="0" tIns="0" rIns="0" bIns="0"/>
          <a:lstStyle/>
          <a:p>
            <a:endParaRPr lang="en-US" sz="2000" dirty="0">
              <a:latin typeface="Calibri" panose="020F0502020204030204" pitchFamily="34" charset="0"/>
            </a:endParaRPr>
          </a:p>
        </p:txBody>
      </p:sp>
      <p:sp>
        <p:nvSpPr>
          <p:cNvPr id="125955" name="Rectangle 5"/>
          <p:cNvSpPr>
            <a:spLocks/>
          </p:cNvSpPr>
          <p:nvPr/>
        </p:nvSpPr>
        <p:spPr bwMode="auto">
          <a:xfrm>
            <a:off x="2360194" y="3867151"/>
            <a:ext cx="522707" cy="38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100" tIns="38100" rIns="38100" bIns="38100">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2000" b="1" dirty="0">
                <a:solidFill>
                  <a:srgbClr val="4C4845"/>
                </a:solidFill>
                <a:latin typeface="Calibri" panose="020F0502020204030204" pitchFamily="34" charset="0"/>
                <a:sym typeface="Tahoma Bold" panose="020B0804030504040204" pitchFamily="34" charset="0"/>
              </a:rPr>
              <a:t>Past</a:t>
            </a:r>
          </a:p>
        </p:txBody>
      </p:sp>
      <p:sp>
        <p:nvSpPr>
          <p:cNvPr id="125956" name="Rectangle 6"/>
          <p:cNvSpPr>
            <a:spLocks/>
          </p:cNvSpPr>
          <p:nvPr/>
        </p:nvSpPr>
        <p:spPr bwMode="auto">
          <a:xfrm>
            <a:off x="6551410" y="3835401"/>
            <a:ext cx="887615" cy="38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100" tIns="38100" rIns="38100" bIns="38100">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2000" b="1" dirty="0">
                <a:solidFill>
                  <a:srgbClr val="4C4845"/>
                </a:solidFill>
                <a:latin typeface="Calibri" panose="020F0502020204030204" pitchFamily="34" charset="0"/>
                <a:sym typeface="Tahoma Bold" panose="020B0804030504040204" pitchFamily="34" charset="0"/>
              </a:rPr>
              <a:t>Present</a:t>
            </a:r>
          </a:p>
        </p:txBody>
      </p:sp>
      <p:sp>
        <p:nvSpPr>
          <p:cNvPr id="125957" name="Rectangle 7"/>
          <p:cNvSpPr>
            <a:spLocks/>
          </p:cNvSpPr>
          <p:nvPr/>
        </p:nvSpPr>
        <p:spPr bwMode="auto">
          <a:xfrm>
            <a:off x="8850425" y="3911601"/>
            <a:ext cx="776175" cy="38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100" tIns="38100" rIns="38100" bIns="38100">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2000" b="1" dirty="0">
                <a:solidFill>
                  <a:srgbClr val="4C4845"/>
                </a:solidFill>
                <a:latin typeface="Calibri" panose="020F0502020204030204" pitchFamily="34" charset="0"/>
                <a:sym typeface="Tahoma Bold" panose="020B0804030504040204" pitchFamily="34" charset="0"/>
              </a:rPr>
              <a:t>Future</a:t>
            </a:r>
          </a:p>
        </p:txBody>
      </p:sp>
      <p:sp>
        <p:nvSpPr>
          <p:cNvPr id="125958" name="AutoShape 8"/>
          <p:cNvSpPr>
            <a:spLocks/>
          </p:cNvSpPr>
          <p:nvPr/>
        </p:nvSpPr>
        <p:spPr bwMode="auto">
          <a:xfrm>
            <a:off x="7010400" y="368300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endParaRPr lang="en-US" sz="2000" dirty="0">
              <a:latin typeface="Calibri" panose="020F0502020204030204" pitchFamily="34" charset="0"/>
            </a:endParaRPr>
          </a:p>
        </p:txBody>
      </p:sp>
      <p:sp>
        <p:nvSpPr>
          <p:cNvPr id="125959" name="AutoShape 9"/>
          <p:cNvSpPr>
            <a:spLocks/>
          </p:cNvSpPr>
          <p:nvPr/>
        </p:nvSpPr>
        <p:spPr bwMode="auto">
          <a:xfrm>
            <a:off x="6858000" y="4140200"/>
            <a:ext cx="228600" cy="7620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0 w 21600"/>
              <a:gd name="T15" fmla="*/ 2147483646 h 21600"/>
              <a:gd name="T16" fmla="*/ 0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5400"/>
                </a:moveTo>
                <a:lnTo>
                  <a:pt x="10800" y="0"/>
                </a:lnTo>
                <a:lnTo>
                  <a:pt x="21600" y="5400"/>
                </a:lnTo>
                <a:lnTo>
                  <a:pt x="16200" y="5400"/>
                </a:lnTo>
                <a:lnTo>
                  <a:pt x="16200" y="21600"/>
                </a:lnTo>
                <a:lnTo>
                  <a:pt x="5400" y="21600"/>
                </a:lnTo>
                <a:lnTo>
                  <a:pt x="5400" y="5400"/>
                </a:lnTo>
                <a:lnTo>
                  <a:pt x="0" y="5400"/>
                </a:lnTo>
                <a:close/>
                <a:moveTo>
                  <a:pt x="0" y="5400"/>
                </a:moveTo>
              </a:path>
            </a:pathLst>
          </a:custGeom>
          <a:solidFill>
            <a:srgbClr val="008000"/>
          </a:solidFill>
          <a:ln w="9525">
            <a:solidFill>
              <a:srgbClr val="FFFFFF"/>
            </a:solidFill>
            <a:miter lim="800000"/>
            <a:headEnd/>
            <a:tailEnd/>
          </a:ln>
        </p:spPr>
        <p:txBody>
          <a:bodyPr lIns="0" tIns="0" rIns="0" bIns="0"/>
          <a:lstStyle/>
          <a:p>
            <a:endParaRPr lang="en-US" sz="2000" dirty="0">
              <a:latin typeface="Calibri" panose="020F0502020204030204" pitchFamily="34" charset="0"/>
            </a:endParaRPr>
          </a:p>
        </p:txBody>
      </p:sp>
      <p:sp>
        <p:nvSpPr>
          <p:cNvPr id="125960" name="Rectangle 10"/>
          <p:cNvSpPr>
            <a:spLocks/>
          </p:cNvSpPr>
          <p:nvPr/>
        </p:nvSpPr>
        <p:spPr bwMode="auto">
          <a:xfrm>
            <a:off x="6577014" y="4978401"/>
            <a:ext cx="1376980" cy="13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38100" tIns="38100" rIns="38100" bIns="38100">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ja-JP" sz="2000" dirty="0">
                <a:solidFill>
                  <a:srgbClr val="4C4845"/>
                </a:solidFill>
                <a:latin typeface="Calibri" panose="020F0502020204030204" pitchFamily="34" charset="0"/>
                <a:sym typeface="Tahoma" panose="020B0604030504040204" pitchFamily="34" charset="0"/>
              </a:rPr>
              <a:t>"I took the</a:t>
            </a:r>
          </a:p>
          <a:p>
            <a:pPr eaLnBrk="1" hangingPunct="1"/>
            <a:r>
              <a:rPr lang="en-US" altLang="en-US" sz="2000" dirty="0">
                <a:solidFill>
                  <a:srgbClr val="4C4845"/>
                </a:solidFill>
                <a:latin typeface="Calibri" panose="020F0502020204030204" pitchFamily="34" charset="0"/>
                <a:sym typeface="Tahoma" panose="020B0604030504040204" pitchFamily="34" charset="0"/>
              </a:rPr>
              <a:t>girls and put</a:t>
            </a:r>
          </a:p>
          <a:p>
            <a:pPr eaLnBrk="1" hangingPunct="1"/>
            <a:r>
              <a:rPr lang="en-US" altLang="en-US" sz="2000" dirty="0">
                <a:solidFill>
                  <a:srgbClr val="4C4845"/>
                </a:solidFill>
                <a:latin typeface="Calibri" panose="020F0502020204030204" pitchFamily="34" charset="0"/>
                <a:sym typeface="Tahoma" panose="020B0604030504040204" pitchFamily="34" charset="0"/>
              </a:rPr>
              <a:t>them in the</a:t>
            </a:r>
          </a:p>
          <a:p>
            <a:pPr eaLnBrk="1" hangingPunct="1"/>
            <a:r>
              <a:rPr lang="en-US" altLang="en-US" sz="2000" dirty="0">
                <a:solidFill>
                  <a:srgbClr val="4C4845"/>
                </a:solidFill>
                <a:latin typeface="Calibri" panose="020F0502020204030204" pitchFamily="34" charset="0"/>
                <a:sym typeface="Tahoma" panose="020B0604030504040204" pitchFamily="34" charset="0"/>
              </a:rPr>
              <a:t>next room.</a:t>
            </a:r>
            <a:r>
              <a:rPr lang="en-US" altLang="ja-JP" sz="2000" dirty="0">
                <a:solidFill>
                  <a:srgbClr val="4C4845"/>
                </a:solidFill>
                <a:latin typeface="Calibri" panose="020F0502020204030204" pitchFamily="34" charset="0"/>
                <a:sym typeface="Tahoma" panose="020B0604030504040204" pitchFamily="34" charset="0"/>
              </a:rPr>
              <a:t>"</a:t>
            </a:r>
            <a:endParaRPr lang="en-US" altLang="en-US" sz="2000" dirty="0">
              <a:solidFill>
                <a:srgbClr val="4C4845"/>
              </a:solidFill>
              <a:latin typeface="Calibri" panose="020F0502020204030204" pitchFamily="34" charset="0"/>
              <a:sym typeface="Tahoma" panose="020B0604030504040204" pitchFamily="34" charset="0"/>
            </a:endParaRPr>
          </a:p>
        </p:txBody>
      </p:sp>
      <p:sp>
        <p:nvSpPr>
          <p:cNvPr id="125961" name="AutoShape 11"/>
          <p:cNvSpPr>
            <a:spLocks/>
          </p:cNvSpPr>
          <p:nvPr/>
        </p:nvSpPr>
        <p:spPr bwMode="auto">
          <a:xfrm>
            <a:off x="6858000" y="368300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endParaRPr lang="en-US" sz="2000" dirty="0">
              <a:latin typeface="Calibri" panose="020F0502020204030204" pitchFamily="34" charset="0"/>
            </a:endParaRPr>
          </a:p>
        </p:txBody>
      </p:sp>
      <p:sp>
        <p:nvSpPr>
          <p:cNvPr id="125962" name="AutoShape 12"/>
          <p:cNvSpPr>
            <a:spLocks/>
          </p:cNvSpPr>
          <p:nvPr/>
        </p:nvSpPr>
        <p:spPr bwMode="auto">
          <a:xfrm>
            <a:off x="7010400" y="3073400"/>
            <a:ext cx="228600" cy="533400"/>
          </a:xfrm>
          <a:custGeom>
            <a:avLst/>
            <a:gdLst>
              <a:gd name="T0" fmla="*/ 0 w 21600"/>
              <a:gd name="T1" fmla="*/ 2147483646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0 w 21600"/>
              <a:gd name="T15" fmla="*/ 2147483646 h 21600"/>
              <a:gd name="T16" fmla="*/ 0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16200"/>
                </a:moveTo>
                <a:lnTo>
                  <a:pt x="5400" y="16200"/>
                </a:lnTo>
                <a:lnTo>
                  <a:pt x="5400" y="0"/>
                </a:lnTo>
                <a:lnTo>
                  <a:pt x="16200" y="0"/>
                </a:lnTo>
                <a:lnTo>
                  <a:pt x="16200" y="16200"/>
                </a:lnTo>
                <a:lnTo>
                  <a:pt x="21600" y="16200"/>
                </a:lnTo>
                <a:lnTo>
                  <a:pt x="10800" y="21600"/>
                </a:lnTo>
                <a:lnTo>
                  <a:pt x="0" y="16200"/>
                </a:lnTo>
                <a:close/>
                <a:moveTo>
                  <a:pt x="0" y="16200"/>
                </a:moveTo>
              </a:path>
            </a:pathLst>
          </a:custGeom>
          <a:solidFill>
            <a:srgbClr val="993300"/>
          </a:solidFill>
          <a:ln w="9525">
            <a:solidFill>
              <a:srgbClr val="FFFFFF"/>
            </a:solidFill>
            <a:miter lim="800000"/>
            <a:headEnd/>
            <a:tailEnd/>
          </a:ln>
        </p:spPr>
        <p:txBody>
          <a:bodyPr lIns="0" tIns="0" rIns="0" bIns="0"/>
          <a:lstStyle/>
          <a:p>
            <a:endParaRPr lang="en-US" sz="2000" dirty="0">
              <a:latin typeface="Calibri" panose="020F0502020204030204" pitchFamily="34" charset="0"/>
            </a:endParaRPr>
          </a:p>
        </p:txBody>
      </p:sp>
      <p:sp>
        <p:nvSpPr>
          <p:cNvPr id="125963" name="Rectangle 13"/>
          <p:cNvSpPr>
            <a:spLocks/>
          </p:cNvSpPr>
          <p:nvPr/>
        </p:nvSpPr>
        <p:spPr bwMode="auto">
          <a:xfrm>
            <a:off x="5892800" y="1930400"/>
            <a:ext cx="2571794" cy="1000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100" tIns="38100" rIns="38100" bIns="38100">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dirty="0">
                <a:solidFill>
                  <a:srgbClr val="4C4845"/>
                </a:solidFill>
                <a:latin typeface="Calibri" panose="020F0502020204030204" pitchFamily="34" charset="0"/>
                <a:sym typeface="Tahoma" panose="020B0604030504040204" pitchFamily="34" charset="0"/>
              </a:rPr>
              <a:t>Suicide attempt by gas</a:t>
            </a:r>
          </a:p>
          <a:p>
            <a:pPr eaLnBrk="1" hangingPunct="1"/>
            <a:r>
              <a:rPr lang="en-US" altLang="en-US" sz="2000" dirty="0">
                <a:solidFill>
                  <a:srgbClr val="4C4845"/>
                </a:solidFill>
                <a:latin typeface="Calibri" panose="020F0502020204030204" pitchFamily="34" charset="0"/>
                <a:sym typeface="Tahoma" panose="020B0604030504040204" pitchFamily="34" charset="0"/>
              </a:rPr>
              <a:t>in the kitchen while</a:t>
            </a:r>
          </a:p>
          <a:p>
            <a:pPr eaLnBrk="1" hangingPunct="1"/>
            <a:r>
              <a:rPr lang="en-US" altLang="en-US" sz="2000" dirty="0">
                <a:solidFill>
                  <a:srgbClr val="4C4845"/>
                </a:solidFill>
                <a:latin typeface="Calibri" panose="020F0502020204030204" pitchFamily="34" charset="0"/>
                <a:sym typeface="Tahoma" panose="020B0604030504040204" pitchFamily="34" charset="0"/>
              </a:rPr>
              <a:t>the children were home</a:t>
            </a:r>
          </a:p>
        </p:txBody>
      </p:sp>
      <p:sp>
        <p:nvSpPr>
          <p:cNvPr id="13" name="Rectangle 23"/>
          <p:cNvSpPr txBox="1">
            <a:spLocks noChangeArrowheads="1"/>
          </p:cNvSpPr>
          <p:nvPr/>
        </p:nvSpPr>
        <p:spPr>
          <a:xfrm>
            <a:off x="838200" y="3651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2">
                    <a:lumMod val="25000"/>
                  </a:schemeClr>
                </a:solidFill>
                <a:latin typeface="+mn-lt"/>
                <a:ea typeface="+mj-ea"/>
                <a:cs typeface="+mj-cs"/>
              </a:defRPr>
            </a:lvl1pPr>
          </a:lstStyle>
          <a:p>
            <a:r>
              <a:rPr lang="en-US">
                <a:ea typeface="ＭＳ Ｐゴシック" pitchFamily="-1" charset="-128"/>
              </a:rPr>
              <a:t>Interviewing for Safety and Danger</a:t>
            </a:r>
            <a:endParaRPr lang="en-US" dirty="0">
              <a:ea typeface="ＭＳ Ｐゴシック" pitchFamily="-1" charset="-128"/>
              <a:sym typeface="Tahoma" pitchFamily="-1" charset="0"/>
            </a:endParaRPr>
          </a:p>
        </p:txBody>
      </p:sp>
    </p:spTree>
    <p:extLst>
      <p:ext uri="{BB962C8B-B14F-4D97-AF65-F5344CB8AC3E}">
        <p14:creationId xmlns:p14="http://schemas.microsoft.com/office/powerpoint/2010/main" val="317264175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Line 4"/>
          <p:cNvSpPr>
            <a:spLocks noChangeShapeType="1"/>
          </p:cNvSpPr>
          <p:nvPr/>
        </p:nvSpPr>
        <p:spPr bwMode="auto">
          <a:xfrm>
            <a:off x="2362200" y="2578100"/>
            <a:ext cx="7391400" cy="0"/>
          </a:xfrm>
          <a:prstGeom prst="line">
            <a:avLst/>
          </a:prstGeom>
          <a:noFill/>
          <a:ln w="76200">
            <a:solidFill>
              <a:srgbClr val="0000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2643" name="AutoShape 5"/>
          <p:cNvSpPr>
            <a:spLocks/>
          </p:cNvSpPr>
          <p:nvPr/>
        </p:nvSpPr>
        <p:spPr bwMode="auto">
          <a:xfrm>
            <a:off x="6934200" y="24257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2644" name="AutoShape 6"/>
          <p:cNvSpPr>
            <a:spLocks/>
          </p:cNvSpPr>
          <p:nvPr/>
        </p:nvSpPr>
        <p:spPr bwMode="auto">
          <a:xfrm>
            <a:off x="6934200" y="2882900"/>
            <a:ext cx="228600" cy="7620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w 21600"/>
              <a:gd name="T17" fmla="*/ 214748364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5400"/>
                </a:moveTo>
                <a:lnTo>
                  <a:pt x="10800" y="0"/>
                </a:lnTo>
                <a:lnTo>
                  <a:pt x="21600" y="5400"/>
                </a:lnTo>
                <a:lnTo>
                  <a:pt x="16200" y="5400"/>
                </a:lnTo>
                <a:lnTo>
                  <a:pt x="16200" y="21600"/>
                </a:lnTo>
                <a:lnTo>
                  <a:pt x="5400" y="21600"/>
                </a:lnTo>
                <a:lnTo>
                  <a:pt x="5400" y="5400"/>
                </a:lnTo>
                <a:lnTo>
                  <a:pt x="0" y="5400"/>
                </a:lnTo>
                <a:close/>
                <a:moveTo>
                  <a:pt x="0" y="5400"/>
                </a:moveTo>
              </a:path>
            </a:pathLst>
          </a:custGeom>
          <a:solidFill>
            <a:srgbClr val="008000"/>
          </a:solidFill>
          <a:ln w="9525">
            <a:solidFill>
              <a:srgbClr val="FFFFFF"/>
            </a:solidFill>
            <a:miter lim="800000"/>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2645" name="Rectangle 7"/>
          <p:cNvSpPr>
            <a:spLocks/>
          </p:cNvSpPr>
          <p:nvPr/>
        </p:nvSpPr>
        <p:spPr bwMode="auto">
          <a:xfrm>
            <a:off x="6577014" y="3721101"/>
            <a:ext cx="1370568" cy="1308050"/>
          </a:xfrm>
          <a:prstGeom prst="rect">
            <a:avLst/>
          </a:prstGeom>
          <a:noFill/>
          <a:ln w="9525">
            <a:noFill/>
            <a:round/>
            <a:headEnd/>
            <a:tailEnd/>
          </a:ln>
        </p:spPr>
        <p:txBody>
          <a:bodyPr wrap="none" lIns="38100" tIns="38100" rIns="38100" bIns="381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1200" cap="none" spc="0" normalizeH="0" baseline="0" noProof="0">
                <a:ln>
                  <a:noFill/>
                </a:ln>
                <a:solidFill>
                  <a:srgbClr val="4C4845"/>
                </a:solidFill>
                <a:effectLst/>
                <a:uLnTx/>
                <a:uFillTx/>
                <a:latin typeface="Calibri" panose="020F0502020204030204"/>
                <a:cs typeface="Arial" charset="0"/>
                <a:sym typeface="Tahoma" pitchFamily="-1" charset="0"/>
              </a:rPr>
              <a:t>"I took the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girls and put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them in the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next room.</a:t>
            </a:r>
            <a:r>
              <a:rPr kumimoji="0" lang="en-US" altLang="ja-JP" sz="2000" b="0" i="0" u="none" strike="noStrike" kern="1200" cap="none" spc="0" normalizeH="0" baseline="0" noProof="0">
                <a:ln>
                  <a:noFill/>
                </a:ln>
                <a:solidFill>
                  <a:srgbClr val="4C4845"/>
                </a:solidFill>
                <a:effectLst/>
                <a:uLnTx/>
                <a:uFillTx/>
                <a:latin typeface="Calibri" panose="020F0502020204030204"/>
                <a:cs typeface="Arial" charset="0"/>
                <a:sym typeface="Tahoma" pitchFamily="-1" charset="0"/>
              </a:rPr>
              <a:t>"</a:t>
            </a:r>
            <a:endPar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endParaRPr>
          </a:p>
        </p:txBody>
      </p:sp>
      <p:sp>
        <p:nvSpPr>
          <p:cNvPr id="24584" name="AutoShape 8"/>
          <p:cNvSpPr>
            <a:spLocks/>
          </p:cNvSpPr>
          <p:nvPr/>
        </p:nvSpPr>
        <p:spPr bwMode="auto">
          <a:xfrm>
            <a:off x="2819400" y="25019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85" name="AutoShape 9"/>
          <p:cNvSpPr>
            <a:spLocks/>
          </p:cNvSpPr>
          <p:nvPr/>
        </p:nvSpPr>
        <p:spPr bwMode="auto">
          <a:xfrm>
            <a:off x="2819400" y="2730500"/>
            <a:ext cx="228600" cy="609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w 21600"/>
              <a:gd name="T17" fmla="*/ 214748364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5400"/>
                </a:moveTo>
                <a:lnTo>
                  <a:pt x="10800" y="0"/>
                </a:lnTo>
                <a:lnTo>
                  <a:pt x="21600" y="5400"/>
                </a:lnTo>
                <a:lnTo>
                  <a:pt x="16200" y="5400"/>
                </a:lnTo>
                <a:lnTo>
                  <a:pt x="16200" y="21600"/>
                </a:lnTo>
                <a:lnTo>
                  <a:pt x="5400" y="21600"/>
                </a:lnTo>
                <a:lnTo>
                  <a:pt x="5400" y="5400"/>
                </a:lnTo>
                <a:lnTo>
                  <a:pt x="0" y="5400"/>
                </a:lnTo>
                <a:close/>
                <a:moveTo>
                  <a:pt x="0" y="5400"/>
                </a:moveTo>
              </a:path>
            </a:pathLst>
          </a:custGeom>
          <a:solidFill>
            <a:srgbClr val="008000"/>
          </a:solidFill>
          <a:ln w="9525">
            <a:solidFill>
              <a:srgbClr val="FFFFFF"/>
            </a:solidFill>
            <a:miter lim="800000"/>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86" name="Rectangle 10"/>
          <p:cNvSpPr>
            <a:spLocks/>
          </p:cNvSpPr>
          <p:nvPr/>
        </p:nvSpPr>
        <p:spPr bwMode="auto">
          <a:xfrm>
            <a:off x="2095500" y="3441700"/>
            <a:ext cx="1308100" cy="1752600"/>
          </a:xfrm>
          <a:prstGeom prst="rect">
            <a:avLst/>
          </a:prstGeom>
          <a:noFill/>
          <a:ln w="9525">
            <a:noFill/>
            <a:round/>
            <a:headEnd/>
            <a:tailEnd/>
          </a:ln>
        </p:spPr>
        <p:txBody>
          <a:bodyPr lIns="38100" tIns="38100" rIns="38100" bIns="3810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1200" cap="none" spc="0" normalizeH="0" baseline="0" noProof="0">
                <a:ln>
                  <a:noFill/>
                </a:ln>
                <a:solidFill>
                  <a:srgbClr val="4C4845"/>
                </a:solidFill>
                <a:effectLst/>
                <a:uLnTx/>
                <a:uFillTx/>
                <a:latin typeface="Calibri" panose="020F0502020204030204"/>
                <a:cs typeface="Arial" charset="0"/>
                <a:sym typeface="Tahoma" pitchFamily="-1" charset="0"/>
              </a:rPr>
              <a:t>"My mom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gave custody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of 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to my aunt.</a:t>
            </a:r>
            <a:r>
              <a:rPr kumimoji="0" lang="en-US" altLang="ja-JP" sz="2000" b="0" i="0" u="none" strike="noStrike" kern="1200" cap="none" spc="0" normalizeH="0" baseline="0" noProof="0">
                <a:ln>
                  <a:noFill/>
                </a:ln>
                <a:solidFill>
                  <a:srgbClr val="4C4845"/>
                </a:solidFill>
                <a:effectLst/>
                <a:uLnTx/>
                <a:uFillTx/>
                <a:latin typeface="Calibri" panose="020F0502020204030204"/>
                <a:cs typeface="Arial" charset="0"/>
                <a:sym typeface="Tahoma" pitchFamily="-1" charset="0"/>
              </a:rPr>
              <a:t>"</a:t>
            </a:r>
            <a:endPar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endParaRPr>
          </a:p>
        </p:txBody>
      </p:sp>
      <p:sp>
        <p:nvSpPr>
          <p:cNvPr id="24587" name="AutoShape 11"/>
          <p:cNvSpPr>
            <a:spLocks/>
          </p:cNvSpPr>
          <p:nvPr/>
        </p:nvSpPr>
        <p:spPr bwMode="auto">
          <a:xfrm>
            <a:off x="3886200" y="25019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88" name="Line 12"/>
          <p:cNvSpPr>
            <a:spLocks noChangeShapeType="1"/>
          </p:cNvSpPr>
          <p:nvPr/>
        </p:nvSpPr>
        <p:spPr bwMode="auto">
          <a:xfrm rot="10800000" flipH="1">
            <a:off x="3962400" y="2882900"/>
            <a:ext cx="76200" cy="609600"/>
          </a:xfrm>
          <a:prstGeom prst="line">
            <a:avLst/>
          </a:prstGeom>
          <a:noFill/>
          <a:ln w="76200">
            <a:solidFill>
              <a:srgbClr val="008000"/>
            </a:solidFill>
            <a:round/>
            <a:headEnd/>
            <a:tailEnd type="arrow" w="med" len="me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89" name="AutoShape 13"/>
          <p:cNvSpPr>
            <a:spLocks/>
          </p:cNvSpPr>
          <p:nvPr/>
        </p:nvSpPr>
        <p:spPr bwMode="auto">
          <a:xfrm>
            <a:off x="4953000" y="25019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90" name="AutoShape 14"/>
          <p:cNvSpPr>
            <a:spLocks/>
          </p:cNvSpPr>
          <p:nvPr/>
        </p:nvSpPr>
        <p:spPr bwMode="auto">
          <a:xfrm>
            <a:off x="5638800" y="25019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91" name="AutoShape 15"/>
          <p:cNvSpPr>
            <a:spLocks/>
          </p:cNvSpPr>
          <p:nvPr/>
        </p:nvSpPr>
        <p:spPr bwMode="auto">
          <a:xfrm>
            <a:off x="6172200" y="25019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92" name="Line 16"/>
          <p:cNvSpPr>
            <a:spLocks noChangeShapeType="1"/>
          </p:cNvSpPr>
          <p:nvPr/>
        </p:nvSpPr>
        <p:spPr bwMode="auto">
          <a:xfrm>
            <a:off x="5715000" y="2806700"/>
            <a:ext cx="0" cy="838200"/>
          </a:xfrm>
          <a:prstGeom prst="line">
            <a:avLst/>
          </a:prstGeom>
          <a:noFill/>
          <a:ln w="57150">
            <a:solidFill>
              <a:srgbClr val="008000"/>
            </a:solidFill>
            <a:round/>
            <a:headEnd type="arrow" w="med" len="me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93" name="Line 17"/>
          <p:cNvSpPr>
            <a:spLocks noChangeShapeType="1"/>
          </p:cNvSpPr>
          <p:nvPr/>
        </p:nvSpPr>
        <p:spPr bwMode="auto">
          <a:xfrm flipH="1">
            <a:off x="5943600" y="2882900"/>
            <a:ext cx="304800" cy="838200"/>
          </a:xfrm>
          <a:prstGeom prst="line">
            <a:avLst/>
          </a:prstGeom>
          <a:noFill/>
          <a:ln w="57150">
            <a:solidFill>
              <a:srgbClr val="008000"/>
            </a:solidFill>
            <a:round/>
            <a:headEnd type="arrow" w="med" len="me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94" name="Rectangle 18"/>
          <p:cNvSpPr>
            <a:spLocks/>
          </p:cNvSpPr>
          <p:nvPr/>
        </p:nvSpPr>
        <p:spPr bwMode="auto">
          <a:xfrm>
            <a:off x="3416300" y="3568700"/>
            <a:ext cx="1397000" cy="1473200"/>
          </a:xfrm>
          <a:prstGeom prst="rect">
            <a:avLst/>
          </a:prstGeom>
          <a:noFill/>
          <a:ln w="9525">
            <a:noFill/>
            <a:round/>
            <a:headEnd/>
            <a:tailEnd/>
          </a:ln>
        </p:spPr>
        <p:txBody>
          <a:bodyPr lIns="38100" tIns="38100" rIns="38100" bIns="3810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1200" cap="none" spc="0" normalizeH="0" baseline="0" noProof="0">
                <a:ln>
                  <a:noFill/>
                </a:ln>
                <a:solidFill>
                  <a:srgbClr val="4C4845"/>
                </a:solidFill>
                <a:effectLst/>
                <a:uLnTx/>
                <a:uFillTx/>
                <a:latin typeface="Calibri" panose="020F0502020204030204"/>
                <a:cs typeface="Arial" charset="0"/>
                <a:sym typeface="Tahoma" pitchFamily="-1" charset="0"/>
              </a:rPr>
              <a:t>"My mom and aunt made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sure I got 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education.</a:t>
            </a:r>
            <a:r>
              <a:rPr kumimoji="0" lang="en-US" altLang="ja-JP" sz="2000" b="0" i="0" u="none" strike="noStrike" kern="1200" cap="none" spc="0" normalizeH="0" baseline="0" noProof="0">
                <a:ln>
                  <a:noFill/>
                </a:ln>
                <a:solidFill>
                  <a:srgbClr val="4C4845"/>
                </a:solidFill>
                <a:effectLst/>
                <a:uLnTx/>
                <a:uFillTx/>
                <a:latin typeface="Calibri" panose="020F0502020204030204"/>
                <a:cs typeface="Arial" charset="0"/>
                <a:sym typeface="Tahoma" pitchFamily="-1" charset="0"/>
              </a:rPr>
              <a:t>"</a:t>
            </a:r>
            <a:endPar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endParaRPr>
          </a:p>
        </p:txBody>
      </p:sp>
      <p:sp>
        <p:nvSpPr>
          <p:cNvPr id="24595" name="Rectangle 19"/>
          <p:cNvSpPr>
            <a:spLocks/>
          </p:cNvSpPr>
          <p:nvPr/>
        </p:nvSpPr>
        <p:spPr bwMode="auto">
          <a:xfrm>
            <a:off x="5370514" y="3721101"/>
            <a:ext cx="908005" cy="2231380"/>
          </a:xfrm>
          <a:prstGeom prst="rect">
            <a:avLst/>
          </a:prstGeom>
          <a:noFill/>
          <a:ln w="9525">
            <a:noFill/>
            <a:round/>
            <a:headEnd/>
            <a:tailEnd/>
          </a:ln>
        </p:spPr>
        <p:txBody>
          <a:bodyPr wrap="none" lIns="38100" tIns="38100" rIns="38100" bIns="3810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Proper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care of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girls </a:t>
            </a:r>
            <a:b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b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through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school,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doctor,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therapy</a:t>
            </a:r>
          </a:p>
        </p:txBody>
      </p:sp>
      <p:sp>
        <p:nvSpPr>
          <p:cNvPr id="24596" name="Line 20"/>
          <p:cNvSpPr>
            <a:spLocks noChangeShapeType="1"/>
          </p:cNvSpPr>
          <p:nvPr/>
        </p:nvSpPr>
        <p:spPr bwMode="auto">
          <a:xfrm>
            <a:off x="7543800" y="2730500"/>
            <a:ext cx="1371600" cy="1447800"/>
          </a:xfrm>
          <a:prstGeom prst="line">
            <a:avLst/>
          </a:prstGeom>
          <a:noFill/>
          <a:ln w="57150">
            <a:solidFill>
              <a:srgbClr val="008000"/>
            </a:solidFill>
            <a:round/>
            <a:headEnd type="arrow" w="med" len="me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97" name="Rectangle 21"/>
          <p:cNvSpPr>
            <a:spLocks/>
          </p:cNvSpPr>
          <p:nvPr/>
        </p:nvSpPr>
        <p:spPr bwMode="auto">
          <a:xfrm>
            <a:off x="8332788" y="4168775"/>
            <a:ext cx="2336800" cy="1473200"/>
          </a:xfrm>
          <a:prstGeom prst="rect">
            <a:avLst/>
          </a:prstGeom>
          <a:noFill/>
          <a:ln w="9525">
            <a:noFill/>
            <a:round/>
            <a:headEnd/>
            <a:tailEnd/>
          </a:ln>
        </p:spPr>
        <p:txBody>
          <a:bodyPr lIns="38100" tIns="38100" rIns="38100" bIns="3810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1200" cap="none" spc="0" normalizeH="0" baseline="0" noProof="0">
                <a:ln>
                  <a:noFill/>
                </a:ln>
                <a:solidFill>
                  <a:srgbClr val="4C4845"/>
                </a:solidFill>
                <a:effectLst/>
                <a:uLnTx/>
                <a:uFillTx/>
                <a:latin typeface="Calibri" panose="020F0502020204030204"/>
                <a:cs typeface="Arial" charset="0"/>
                <a:sym typeface="Tahoma" pitchFamily="-1" charset="0"/>
              </a:rPr>
              <a:t>"I'm getting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up at 4:00 a.m. </a:t>
            </a:r>
            <a:b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b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to meet them </a:t>
            </a:r>
            <a:b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b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and get them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to school.</a:t>
            </a:r>
            <a:r>
              <a:rPr kumimoji="0" lang="en-US" altLang="ja-JP" sz="2000" b="0" i="0" u="none" strike="noStrike" kern="1200" cap="none" spc="0" normalizeH="0" baseline="0" noProof="0">
                <a:ln>
                  <a:noFill/>
                </a:ln>
                <a:solidFill>
                  <a:srgbClr val="4C4845"/>
                </a:solidFill>
                <a:effectLst/>
                <a:uLnTx/>
                <a:uFillTx/>
                <a:latin typeface="Calibri" panose="020F0502020204030204"/>
                <a:cs typeface="Arial" charset="0"/>
                <a:sym typeface="Tahoma" pitchFamily="-1" charset="0"/>
              </a:rPr>
              <a:t>"</a:t>
            </a:r>
            <a:endPar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endParaRPr>
          </a:p>
        </p:txBody>
      </p:sp>
      <p:sp>
        <p:nvSpPr>
          <p:cNvPr id="24598" name="Line 22"/>
          <p:cNvSpPr>
            <a:spLocks noChangeShapeType="1"/>
          </p:cNvSpPr>
          <p:nvPr/>
        </p:nvSpPr>
        <p:spPr bwMode="auto">
          <a:xfrm>
            <a:off x="5029200" y="2730500"/>
            <a:ext cx="0" cy="685800"/>
          </a:xfrm>
          <a:prstGeom prst="line">
            <a:avLst/>
          </a:prstGeom>
          <a:noFill/>
          <a:ln w="57150">
            <a:solidFill>
              <a:srgbClr val="008000"/>
            </a:solidFill>
            <a:round/>
            <a:headEnd type="arrow" w="med" len="me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99" name="Rectangle 23"/>
          <p:cNvSpPr>
            <a:spLocks/>
          </p:cNvSpPr>
          <p:nvPr/>
        </p:nvSpPr>
        <p:spPr bwMode="auto">
          <a:xfrm>
            <a:off x="4876800" y="3530600"/>
            <a:ext cx="292100" cy="3022600"/>
          </a:xfrm>
          <a:prstGeom prst="rect">
            <a:avLst/>
          </a:prstGeom>
          <a:noFill/>
          <a:ln w="9525">
            <a:noFill/>
            <a:round/>
            <a:headEnd/>
            <a:tailEnd/>
          </a:ln>
        </p:spPr>
        <p:txBody>
          <a:bodyPr lIns="38100" tIns="38100" rIns="38100" bIns="3810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Bold" charset="0"/>
              </a:rPr>
              <a:t>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Bold" charset="0"/>
              </a:rPr>
              <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Bold" charset="0"/>
              </a:rPr>
              <a:t>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Bold" charset="0"/>
              </a:rPr>
              <a:t>T</a:t>
            </a:r>
            <a:endPar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Bold" charset="0"/>
              </a:rPr>
              <a:t>HU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Bold" charset="0"/>
              </a:rPr>
              <a: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Bold" charset="0"/>
              </a:rPr>
              <a:t>B</a:t>
            </a:r>
            <a:r>
              <a:rPr kumimoji="0" lang="en-US" sz="3200" b="0" i="0" u="none" strike="noStrike" kern="1200" cap="none" spc="0" normalizeH="0" baseline="0" noProof="0">
                <a:ln>
                  <a:noFill/>
                </a:ln>
                <a:solidFill>
                  <a:srgbClr val="FFFFFF"/>
                </a:solidFill>
                <a:effectLst/>
                <a:uLnTx/>
                <a:uFillTx/>
                <a:latin typeface="Calibri" panose="020F0502020204030204"/>
                <a:ea typeface="+mn-ea"/>
                <a:cs typeface="Arial" charset="0"/>
                <a:sym typeface="Tahoma Bold" charset="0"/>
              </a:rPr>
              <a:t>.</a:t>
            </a:r>
          </a:p>
        </p:txBody>
      </p:sp>
      <p:sp>
        <p:nvSpPr>
          <p:cNvPr id="112662" name="Rectangle 24"/>
          <p:cNvSpPr>
            <a:spLocks/>
          </p:cNvSpPr>
          <p:nvPr/>
        </p:nvSpPr>
        <p:spPr bwMode="auto">
          <a:xfrm>
            <a:off x="2248086" y="2609851"/>
            <a:ext cx="512577" cy="384721"/>
          </a:xfrm>
          <a:prstGeom prst="rect">
            <a:avLst/>
          </a:prstGeom>
          <a:noFill/>
          <a:ln w="9525">
            <a:noFill/>
            <a:round/>
            <a:headEnd/>
            <a:tailEnd/>
          </a:ln>
        </p:spPr>
        <p:txBody>
          <a:bodyPr wrap="none" lIns="38100" tIns="38100" rIns="38100" bIns="38100">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Past</a:t>
            </a:r>
          </a:p>
        </p:txBody>
      </p:sp>
      <p:sp>
        <p:nvSpPr>
          <p:cNvPr id="112663" name="Rectangle 25"/>
          <p:cNvSpPr>
            <a:spLocks/>
          </p:cNvSpPr>
          <p:nvPr/>
        </p:nvSpPr>
        <p:spPr bwMode="auto">
          <a:xfrm>
            <a:off x="6550475" y="2578101"/>
            <a:ext cx="872676" cy="384721"/>
          </a:xfrm>
          <a:prstGeom prst="rect">
            <a:avLst/>
          </a:prstGeom>
          <a:noFill/>
          <a:ln w="9525">
            <a:noFill/>
            <a:round/>
            <a:headEnd/>
            <a:tailEnd/>
          </a:ln>
        </p:spPr>
        <p:txBody>
          <a:bodyPr wrap="none" lIns="38100" tIns="38100" rIns="38100" bIns="38100">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Present</a:t>
            </a:r>
          </a:p>
        </p:txBody>
      </p:sp>
      <p:sp>
        <p:nvSpPr>
          <p:cNvPr id="112664" name="Rectangle 26"/>
          <p:cNvSpPr>
            <a:spLocks/>
          </p:cNvSpPr>
          <p:nvPr/>
        </p:nvSpPr>
        <p:spPr bwMode="auto">
          <a:xfrm>
            <a:off x="8849445" y="2578101"/>
            <a:ext cx="766044" cy="384721"/>
          </a:xfrm>
          <a:prstGeom prst="rect">
            <a:avLst/>
          </a:prstGeom>
          <a:noFill/>
          <a:ln w="9525">
            <a:noFill/>
            <a:round/>
            <a:headEnd/>
            <a:tailEnd/>
          </a:ln>
        </p:spPr>
        <p:txBody>
          <a:bodyPr wrap="none" lIns="38100" tIns="38100" rIns="38100" bIns="38100">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Future</a:t>
            </a:r>
          </a:p>
        </p:txBody>
      </p:sp>
      <p:sp>
        <p:nvSpPr>
          <p:cNvPr id="24603" name="AutoShape 27"/>
          <p:cNvSpPr>
            <a:spLocks/>
          </p:cNvSpPr>
          <p:nvPr/>
        </p:nvSpPr>
        <p:spPr bwMode="auto">
          <a:xfrm>
            <a:off x="7162800" y="24257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2666" name="Rectangle 28"/>
          <p:cNvSpPr>
            <a:spLocks noGrp="1" noChangeArrowheads="1"/>
          </p:cNvSpPr>
          <p:nvPr>
            <p:ph type="title"/>
          </p:nvPr>
        </p:nvSpPr>
        <p:spPr/>
        <p:txBody>
          <a:bodyPr/>
          <a:lstStyle/>
          <a:p>
            <a:pPr eaLnBrk="1" hangingPunct="1"/>
            <a:r>
              <a:rPr lang="en-US" sz="3200" dirty="0">
                <a:ea typeface="ＭＳ Ｐゴシック" pitchFamily="-1" charset="-128"/>
              </a:rPr>
              <a:t>Interviewing for Safety as well as Danger</a:t>
            </a:r>
            <a:endParaRPr lang="en-US" sz="3200" dirty="0">
              <a:ea typeface="ＭＳ Ｐゴシック" pitchFamily="-1" charset="-128"/>
              <a:sym typeface="Tahoma" pitchFamily="-1" charset="0"/>
            </a:endParaRPr>
          </a:p>
        </p:txBody>
      </p:sp>
    </p:spTree>
    <p:extLst>
      <p:ext uri="{BB962C8B-B14F-4D97-AF65-F5344CB8AC3E}">
        <p14:creationId xmlns:p14="http://schemas.microsoft.com/office/powerpoint/2010/main" val="181889379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Line 4"/>
          <p:cNvSpPr>
            <a:spLocks noChangeShapeType="1"/>
          </p:cNvSpPr>
          <p:nvPr/>
        </p:nvSpPr>
        <p:spPr bwMode="auto">
          <a:xfrm>
            <a:off x="2438400" y="3581400"/>
            <a:ext cx="7391400" cy="0"/>
          </a:xfrm>
          <a:prstGeom prst="line">
            <a:avLst/>
          </a:prstGeom>
          <a:noFill/>
          <a:ln w="76200">
            <a:solidFill>
              <a:srgbClr val="0000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6629" name="AutoShape 5"/>
          <p:cNvSpPr>
            <a:spLocks/>
          </p:cNvSpPr>
          <p:nvPr/>
        </p:nvSpPr>
        <p:spPr bwMode="auto">
          <a:xfrm rot="16200000" flipH="1">
            <a:off x="3134519" y="3653631"/>
            <a:ext cx="1428750" cy="1519238"/>
          </a:xfrm>
          <a:custGeom>
            <a:avLst/>
            <a:gdLst>
              <a:gd name="T0" fmla="*/ 0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0800" y="0"/>
                  <a:pt x="21600" y="5400"/>
                  <a:pt x="21600" y="10800"/>
                </a:cubicBezTo>
                <a:cubicBezTo>
                  <a:pt x="21600" y="16200"/>
                  <a:pt x="11052" y="21600"/>
                  <a:pt x="503" y="21600"/>
                </a:cubicBezTo>
              </a:path>
            </a:pathLst>
          </a:custGeom>
          <a:noFill/>
          <a:ln w="63500">
            <a:solidFill>
              <a:srgbClr val="008000"/>
            </a:solidFill>
            <a:round/>
            <a:headEnd/>
            <a:tailEnd type="triangle" w="med" len="me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6630" name="AutoShape 6"/>
          <p:cNvSpPr>
            <a:spLocks/>
          </p:cNvSpPr>
          <p:nvPr/>
        </p:nvSpPr>
        <p:spPr bwMode="auto">
          <a:xfrm rot="16200000" flipH="1">
            <a:off x="4614070" y="3688558"/>
            <a:ext cx="1431925" cy="1519237"/>
          </a:xfrm>
          <a:custGeom>
            <a:avLst/>
            <a:gdLst>
              <a:gd name="T0" fmla="*/ 0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0800" y="0"/>
                  <a:pt x="21600" y="5400"/>
                  <a:pt x="21600" y="10800"/>
                </a:cubicBezTo>
                <a:cubicBezTo>
                  <a:pt x="21600" y="16200"/>
                  <a:pt x="11052" y="21600"/>
                  <a:pt x="503" y="21600"/>
                </a:cubicBezTo>
              </a:path>
            </a:pathLst>
          </a:custGeom>
          <a:noFill/>
          <a:ln w="63500">
            <a:solidFill>
              <a:srgbClr val="008000"/>
            </a:solidFill>
            <a:round/>
            <a:headEnd/>
            <a:tailEnd type="triangle" w="med" len="me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6631" name="AutoShape 7"/>
          <p:cNvSpPr>
            <a:spLocks/>
          </p:cNvSpPr>
          <p:nvPr/>
        </p:nvSpPr>
        <p:spPr bwMode="auto">
          <a:xfrm rot="16200000" flipH="1">
            <a:off x="7124701" y="3619501"/>
            <a:ext cx="1784350" cy="179387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0800" y="0"/>
                  <a:pt x="21600" y="10800"/>
                  <a:pt x="21600" y="21600"/>
                </a:cubicBezTo>
              </a:path>
            </a:pathLst>
          </a:custGeom>
          <a:noFill/>
          <a:ln w="63500">
            <a:solidFill>
              <a:srgbClr val="008000"/>
            </a:solidFill>
            <a:round/>
            <a:headEnd/>
            <a:tailEnd type="triangle" w="med" len="me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6632" name="Rectangle 8"/>
          <p:cNvSpPr>
            <a:spLocks/>
          </p:cNvSpPr>
          <p:nvPr/>
        </p:nvSpPr>
        <p:spPr bwMode="auto">
          <a:xfrm>
            <a:off x="8956937" y="5006975"/>
            <a:ext cx="1122102" cy="754053"/>
          </a:xfrm>
          <a:prstGeom prst="rect">
            <a:avLst/>
          </a:prstGeom>
          <a:noFill/>
          <a:ln w="9525">
            <a:noFill/>
            <a:round/>
            <a:headEnd/>
            <a:tailEnd/>
          </a:ln>
        </p:spPr>
        <p:txBody>
          <a:bodyPr wrap="none" lIns="38100" tIns="38100" rIns="38100" bIns="38100">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a:ln>
                  <a:noFill/>
                </a:ln>
                <a:solidFill>
                  <a:srgbClr val="0000FF"/>
                </a:solidFill>
                <a:effectLst/>
                <a:uLnTx/>
                <a:uFillTx/>
                <a:latin typeface="Calibri" panose="020F0502020204030204"/>
                <a:ea typeface="+mn-ea"/>
                <a:cs typeface="Arial" charset="0"/>
                <a:sym typeface="Tahoma Bold" charset="0"/>
              </a:rPr>
              <a:t>????</a:t>
            </a:r>
          </a:p>
        </p:txBody>
      </p:sp>
      <p:sp>
        <p:nvSpPr>
          <p:cNvPr id="26634" name="AutoShape 10"/>
          <p:cNvSpPr>
            <a:spLocks/>
          </p:cNvSpPr>
          <p:nvPr/>
        </p:nvSpPr>
        <p:spPr bwMode="auto">
          <a:xfrm rot="16200000" flipH="1">
            <a:off x="5757070" y="3612358"/>
            <a:ext cx="1431925" cy="1519237"/>
          </a:xfrm>
          <a:custGeom>
            <a:avLst/>
            <a:gdLst>
              <a:gd name="T0" fmla="*/ 0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0800" y="0"/>
                  <a:pt x="21600" y="5400"/>
                  <a:pt x="21600" y="10800"/>
                </a:cubicBezTo>
                <a:cubicBezTo>
                  <a:pt x="21600" y="16200"/>
                  <a:pt x="11052" y="21600"/>
                  <a:pt x="503" y="21600"/>
                </a:cubicBezTo>
              </a:path>
            </a:pathLst>
          </a:custGeom>
          <a:noFill/>
          <a:ln w="63500">
            <a:solidFill>
              <a:srgbClr val="008000"/>
            </a:solidFill>
            <a:round/>
            <a:headEnd/>
            <a:tailEnd type="triangle" w="med" len="me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4696" name="AutoShape 11"/>
          <p:cNvSpPr>
            <a:spLocks/>
          </p:cNvSpPr>
          <p:nvPr/>
        </p:nvSpPr>
        <p:spPr bwMode="auto">
          <a:xfrm>
            <a:off x="7086600" y="34290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4697" name="AutoShape 12"/>
          <p:cNvSpPr>
            <a:spLocks/>
          </p:cNvSpPr>
          <p:nvPr/>
        </p:nvSpPr>
        <p:spPr bwMode="auto">
          <a:xfrm>
            <a:off x="2895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4698" name="AutoShape 13"/>
          <p:cNvSpPr>
            <a:spLocks/>
          </p:cNvSpPr>
          <p:nvPr/>
        </p:nvSpPr>
        <p:spPr bwMode="auto">
          <a:xfrm>
            <a:off x="4800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4699" name="AutoShape 14"/>
          <p:cNvSpPr>
            <a:spLocks/>
          </p:cNvSpPr>
          <p:nvPr/>
        </p:nvSpPr>
        <p:spPr bwMode="auto">
          <a:xfrm>
            <a:off x="46482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4700" name="AutoShape 15"/>
          <p:cNvSpPr>
            <a:spLocks/>
          </p:cNvSpPr>
          <p:nvPr/>
        </p:nvSpPr>
        <p:spPr bwMode="auto">
          <a:xfrm>
            <a:off x="44958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4701" name="AutoShape 16"/>
          <p:cNvSpPr>
            <a:spLocks/>
          </p:cNvSpPr>
          <p:nvPr/>
        </p:nvSpPr>
        <p:spPr bwMode="auto">
          <a:xfrm>
            <a:off x="51054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4702" name="AutoShape 17"/>
          <p:cNvSpPr>
            <a:spLocks/>
          </p:cNvSpPr>
          <p:nvPr/>
        </p:nvSpPr>
        <p:spPr bwMode="auto">
          <a:xfrm>
            <a:off x="52578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4703" name="AutoShape 18"/>
          <p:cNvSpPr>
            <a:spLocks/>
          </p:cNvSpPr>
          <p:nvPr/>
        </p:nvSpPr>
        <p:spPr bwMode="auto">
          <a:xfrm>
            <a:off x="57912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4704" name="AutoShape 19"/>
          <p:cNvSpPr>
            <a:spLocks/>
          </p:cNvSpPr>
          <p:nvPr/>
        </p:nvSpPr>
        <p:spPr bwMode="auto">
          <a:xfrm>
            <a:off x="5943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4705" name="AutoShape 20"/>
          <p:cNvSpPr>
            <a:spLocks/>
          </p:cNvSpPr>
          <p:nvPr/>
        </p:nvSpPr>
        <p:spPr bwMode="auto">
          <a:xfrm>
            <a:off x="6324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14706" name="Rectangle 21"/>
          <p:cNvSpPr>
            <a:spLocks/>
          </p:cNvSpPr>
          <p:nvPr/>
        </p:nvSpPr>
        <p:spPr bwMode="auto">
          <a:xfrm>
            <a:off x="2275919" y="3613151"/>
            <a:ext cx="595869" cy="446276"/>
          </a:xfrm>
          <a:prstGeom prst="rect">
            <a:avLst/>
          </a:prstGeom>
          <a:noFill/>
          <a:ln w="9525">
            <a:noFill/>
            <a:round/>
            <a:headEnd/>
            <a:tailEnd/>
          </a:ln>
        </p:spPr>
        <p:txBody>
          <a:bodyPr wrap="none" lIns="38100" tIns="38100" rIns="38100" bIns="38100">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Past</a:t>
            </a:r>
          </a:p>
        </p:txBody>
      </p:sp>
      <p:sp>
        <p:nvSpPr>
          <p:cNvPr id="114707" name="Rectangle 22"/>
          <p:cNvSpPr>
            <a:spLocks/>
          </p:cNvSpPr>
          <p:nvPr/>
        </p:nvSpPr>
        <p:spPr bwMode="auto">
          <a:xfrm>
            <a:off x="6394535" y="3581401"/>
            <a:ext cx="1028616" cy="446276"/>
          </a:xfrm>
          <a:prstGeom prst="rect">
            <a:avLst/>
          </a:prstGeom>
          <a:noFill/>
          <a:ln w="9525">
            <a:noFill/>
            <a:round/>
            <a:headEnd/>
            <a:tailEnd/>
          </a:ln>
        </p:spPr>
        <p:txBody>
          <a:bodyPr wrap="none" lIns="38100" tIns="38100" rIns="38100" bIns="38100">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Present</a:t>
            </a:r>
          </a:p>
        </p:txBody>
      </p:sp>
      <p:sp>
        <p:nvSpPr>
          <p:cNvPr id="114708" name="Rectangle 23"/>
          <p:cNvSpPr>
            <a:spLocks/>
          </p:cNvSpPr>
          <p:nvPr/>
        </p:nvSpPr>
        <p:spPr bwMode="auto">
          <a:xfrm>
            <a:off x="8713832" y="3581401"/>
            <a:ext cx="901657" cy="446276"/>
          </a:xfrm>
          <a:prstGeom prst="rect">
            <a:avLst/>
          </a:prstGeom>
          <a:noFill/>
          <a:ln w="9525">
            <a:noFill/>
            <a:round/>
            <a:headEnd/>
            <a:tailEnd/>
          </a:ln>
        </p:spPr>
        <p:txBody>
          <a:bodyPr wrap="none" lIns="38100" tIns="38100" rIns="38100" bIns="38100">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1" charset="0"/>
              </a:rPr>
              <a:t>Future</a:t>
            </a:r>
          </a:p>
        </p:txBody>
      </p:sp>
      <p:sp>
        <p:nvSpPr>
          <p:cNvPr id="114709" name="Rectangle 24"/>
          <p:cNvSpPr>
            <a:spLocks noGrp="1" noChangeArrowheads="1"/>
          </p:cNvSpPr>
          <p:nvPr>
            <p:ph type="title"/>
          </p:nvPr>
        </p:nvSpPr>
        <p:spPr>
          <a:xfrm>
            <a:off x="743857" y="192768"/>
            <a:ext cx="10628086" cy="701675"/>
          </a:xfrm>
        </p:spPr>
        <p:txBody>
          <a:bodyPr/>
          <a:lstStyle/>
          <a:p>
            <a:pPr eaLnBrk="1" hangingPunct="1"/>
            <a:r>
              <a:rPr lang="en-US" sz="3600" dirty="0">
                <a:ea typeface="ＭＳ Ｐゴシック" pitchFamily="-1" charset="-128"/>
              </a:rPr>
              <a:t>Interviewing for Safety and Danger</a:t>
            </a:r>
            <a:endParaRPr lang="en-US" sz="3600" dirty="0">
              <a:ea typeface="ＭＳ Ｐゴシック" pitchFamily="-1" charset="-128"/>
              <a:sym typeface="Tahoma" pitchFamily="-1" charset="0"/>
            </a:endParaRPr>
          </a:p>
        </p:txBody>
      </p:sp>
      <p:sp>
        <p:nvSpPr>
          <p:cNvPr id="23" name="Rectangle 19"/>
          <p:cNvSpPr>
            <a:spLocks/>
          </p:cNvSpPr>
          <p:nvPr/>
        </p:nvSpPr>
        <p:spPr bwMode="auto">
          <a:xfrm>
            <a:off x="1028700" y="1042987"/>
            <a:ext cx="10210800" cy="2462213"/>
          </a:xfrm>
          <a:prstGeom prst="rect">
            <a:avLst/>
          </a:prstGeom>
          <a:noFill/>
          <a:ln w="9525">
            <a:noFill/>
            <a:round/>
            <a:headEnd/>
            <a:tailEnd/>
          </a:ln>
        </p:spPr>
        <p:txBody>
          <a:bodyPr wrap="square" lIns="38100" tIns="38100" rIns="38100" bIns="38100">
            <a:prstTxWarp prst="textNoShape">
              <a:avLst/>
            </a:prstTxWarp>
            <a:spAutoFit/>
          </a:bodyPr>
          <a:lstStyle/>
          <a:p>
            <a:pPr marL="0" marR="0" lvl="0" indent="0" algn="ctr" defTabSz="914400" rtl="0" eaLnBrk="1" fontAlgn="base" latinLnBrk="0" hangingPunct="1">
              <a:lnSpc>
                <a:spcPct val="100000"/>
              </a:lnSpc>
              <a:spcBef>
                <a:spcPct val="0"/>
              </a:spcBef>
              <a:spcAft>
                <a:spcPts val="600"/>
              </a:spcAft>
              <a:buClr>
                <a:srgbClr val="4C4845"/>
              </a:buClr>
              <a:buSzPct val="125000"/>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Arial" charset="0"/>
                <a:sym typeface="Tahoma Bold" charset="0"/>
              </a:rPr>
              <a:t>Does looking at what has worked in the past give us a more accurate picture of the family?</a:t>
            </a:r>
          </a:p>
          <a:p>
            <a:pPr marL="0" marR="0" lvl="0" indent="0" algn="ctr" defTabSz="914400" rtl="0" eaLnBrk="1" fontAlgn="base" latinLnBrk="0" hangingPunct="1">
              <a:lnSpc>
                <a:spcPct val="100000"/>
              </a:lnSpc>
              <a:spcBef>
                <a:spcPct val="0"/>
              </a:spcBef>
              <a:spcAft>
                <a:spcPts val="600"/>
              </a:spcAft>
              <a:buClr>
                <a:srgbClr val="4C4845"/>
              </a:buClr>
              <a:buSzPct val="125000"/>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Arial" charset="0"/>
                <a:sym typeface="Tahoma Bold" charset="0"/>
              </a:rPr>
              <a:t>Does it tell us more about what they can do?</a:t>
            </a:r>
          </a:p>
          <a:p>
            <a:pPr marL="0" marR="0" lvl="0" indent="0" algn="ctr" defTabSz="914400" rtl="0" eaLnBrk="1" fontAlgn="base" latinLnBrk="0" hangingPunct="1">
              <a:lnSpc>
                <a:spcPct val="100000"/>
              </a:lnSpc>
              <a:spcBef>
                <a:spcPct val="0"/>
              </a:spcBef>
              <a:spcAft>
                <a:spcPts val="600"/>
              </a:spcAft>
              <a:buClr>
                <a:srgbClr val="4C4845"/>
              </a:buClr>
              <a:buSzPct val="125000"/>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Arial" charset="0"/>
                <a:sym typeface="Tahoma Bold" charset="0"/>
              </a:rPr>
              <a:t>Are you less worried?</a:t>
            </a:r>
          </a:p>
          <a:p>
            <a:pPr marL="0" marR="0" lvl="0" indent="0" algn="ctr" defTabSz="914400" rtl="0" eaLnBrk="1" fontAlgn="base" latinLnBrk="0" hangingPunct="1">
              <a:lnSpc>
                <a:spcPct val="100000"/>
              </a:lnSpc>
              <a:spcBef>
                <a:spcPct val="0"/>
              </a:spcBef>
              <a:spcAft>
                <a:spcPct val="0"/>
              </a:spcAft>
              <a:buClr>
                <a:srgbClr val="4C4845"/>
              </a:buClr>
              <a:buSzPct val="125000"/>
              <a:buFontTx/>
              <a:buNone/>
              <a:tabLst/>
              <a:defRPr/>
            </a:pPr>
            <a:endParaRPr kumimoji="0" lang="en-US" sz="2800" b="0" i="0" u="none" strike="noStrike" kern="1200" cap="none" spc="0" normalizeH="0" baseline="0" noProof="0" dirty="0">
              <a:ln>
                <a:noFill/>
              </a:ln>
              <a:solidFill>
                <a:srgbClr val="4C4845"/>
              </a:solidFill>
              <a:effectLst/>
              <a:uLnTx/>
              <a:uFillTx/>
              <a:latin typeface="Calibri" panose="020F0502020204030204"/>
              <a:ea typeface="+mn-ea"/>
              <a:cs typeface="Arial" charset="0"/>
              <a:sym typeface="Tahoma Bold" charset="0"/>
            </a:endParaRPr>
          </a:p>
        </p:txBody>
      </p:sp>
      <p:sp>
        <p:nvSpPr>
          <p:cNvPr id="24" name="TextBox 23"/>
          <p:cNvSpPr txBox="1"/>
          <p:nvPr/>
        </p:nvSpPr>
        <p:spPr>
          <a:xfrm>
            <a:off x="2133600" y="6019801"/>
            <a:ext cx="80010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4C4845"/>
                </a:solidFill>
                <a:effectLst/>
                <a:uLnTx/>
                <a:uFillTx/>
                <a:latin typeface="Calibri" panose="020F0502020204030204"/>
                <a:ea typeface="+mn-ea"/>
                <a:cs typeface="Arial" charset="0"/>
                <a:sym typeface="Tahoma Bold" charset="0"/>
              </a:rPr>
              <a:t>History of protection is best predictor of future safety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82776366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Line 4"/>
          <p:cNvSpPr>
            <a:spLocks noChangeShapeType="1"/>
          </p:cNvSpPr>
          <p:nvPr/>
        </p:nvSpPr>
        <p:spPr bwMode="auto">
          <a:xfrm>
            <a:off x="2438400" y="3581400"/>
            <a:ext cx="7391400" cy="0"/>
          </a:xfrm>
          <a:prstGeom prst="line">
            <a:avLst/>
          </a:prstGeom>
          <a:noFill/>
          <a:ln w="76200">
            <a:solidFill>
              <a:srgbClr val="0000FF"/>
            </a:solidFill>
            <a:round/>
            <a:headEnd/>
            <a:tailEnd/>
          </a:ln>
          <a:extLst>
            <a:ext uri="{909E8E84-426E-40dd-AFC4-6F175D3DCCD1}">
              <a14:hiddenFill xmlns="" xmlns:a14="http://schemas.microsoft.com/office/drawing/2010/main">
                <a:noFill/>
              </a14:hiddenFill>
            </a:ext>
          </a:extLst>
        </p:spPr>
        <p:txBody>
          <a:bodyPr lIns="0" tIns="0" rIns="0" bIns="0"/>
          <a:lstStyle/>
          <a:p>
            <a:endParaRPr lang="en-US" dirty="0">
              <a:latin typeface="Calibri" panose="020F0502020204030204" pitchFamily="34" charset="0"/>
            </a:endParaRPr>
          </a:p>
        </p:txBody>
      </p:sp>
      <p:sp>
        <p:nvSpPr>
          <p:cNvPr id="132099" name="AutoShape 5"/>
          <p:cNvSpPr>
            <a:spLocks/>
          </p:cNvSpPr>
          <p:nvPr/>
        </p:nvSpPr>
        <p:spPr bwMode="auto">
          <a:xfrm rot="16200000" flipH="1">
            <a:off x="3134519" y="3653631"/>
            <a:ext cx="1428750" cy="1519238"/>
          </a:xfrm>
          <a:custGeom>
            <a:avLst/>
            <a:gdLst>
              <a:gd name="T0" fmla="*/ 0 w 21600"/>
              <a:gd name="T1" fmla="*/ 0 h 21600"/>
              <a:gd name="T2" fmla="*/ 2147483646 w 21600"/>
              <a:gd name="T3" fmla="*/ 2147483646 h 21600"/>
              <a:gd name="T4" fmla="*/ 2147483646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0800" y="0"/>
                  <a:pt x="21600" y="5400"/>
                  <a:pt x="21600" y="10800"/>
                </a:cubicBezTo>
                <a:cubicBezTo>
                  <a:pt x="21600" y="16200"/>
                  <a:pt x="11052" y="21600"/>
                  <a:pt x="503" y="21600"/>
                </a:cubicBezTo>
              </a:path>
            </a:pathLst>
          </a:custGeom>
          <a:noFill/>
          <a:ln w="63500">
            <a:solidFill>
              <a:srgbClr val="008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dirty="0">
              <a:latin typeface="Calibri" panose="020F0502020204030204" pitchFamily="34" charset="0"/>
            </a:endParaRPr>
          </a:p>
        </p:txBody>
      </p:sp>
      <p:sp>
        <p:nvSpPr>
          <p:cNvPr id="132100" name="AutoShape 6"/>
          <p:cNvSpPr>
            <a:spLocks/>
          </p:cNvSpPr>
          <p:nvPr/>
        </p:nvSpPr>
        <p:spPr bwMode="auto">
          <a:xfrm rot="16200000" flipH="1">
            <a:off x="4614070" y="3688558"/>
            <a:ext cx="1431925" cy="1519237"/>
          </a:xfrm>
          <a:custGeom>
            <a:avLst/>
            <a:gdLst>
              <a:gd name="T0" fmla="*/ 0 w 21600"/>
              <a:gd name="T1" fmla="*/ 0 h 21600"/>
              <a:gd name="T2" fmla="*/ 2147483646 w 21600"/>
              <a:gd name="T3" fmla="*/ 2147483646 h 21600"/>
              <a:gd name="T4" fmla="*/ 2147483646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0800" y="0"/>
                  <a:pt x="21600" y="5400"/>
                  <a:pt x="21600" y="10800"/>
                </a:cubicBezTo>
                <a:cubicBezTo>
                  <a:pt x="21600" y="16200"/>
                  <a:pt x="11052" y="21600"/>
                  <a:pt x="503" y="21600"/>
                </a:cubicBezTo>
              </a:path>
            </a:pathLst>
          </a:custGeom>
          <a:noFill/>
          <a:ln w="63500">
            <a:solidFill>
              <a:srgbClr val="008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dirty="0">
              <a:latin typeface="Calibri" panose="020F0502020204030204" pitchFamily="34" charset="0"/>
            </a:endParaRPr>
          </a:p>
        </p:txBody>
      </p:sp>
      <p:sp>
        <p:nvSpPr>
          <p:cNvPr id="132101" name="AutoShape 7"/>
          <p:cNvSpPr>
            <a:spLocks/>
          </p:cNvSpPr>
          <p:nvPr/>
        </p:nvSpPr>
        <p:spPr bwMode="auto">
          <a:xfrm rot="16200000" flipH="1">
            <a:off x="7124701" y="3619501"/>
            <a:ext cx="1784350" cy="1793875"/>
          </a:xfrm>
          <a:custGeom>
            <a:avLst/>
            <a:gdLst>
              <a:gd name="T0" fmla="*/ 0 w 21600"/>
              <a:gd name="T1" fmla="*/ 0 h 21600"/>
              <a:gd name="T2" fmla="*/ 2147483646 w 21600"/>
              <a:gd name="T3" fmla="*/ 2147483646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0800" y="0"/>
                  <a:pt x="21600" y="10800"/>
                  <a:pt x="21600" y="21600"/>
                </a:cubicBezTo>
              </a:path>
            </a:pathLst>
          </a:custGeom>
          <a:noFill/>
          <a:ln w="63500">
            <a:solidFill>
              <a:srgbClr val="008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dirty="0">
              <a:latin typeface="Calibri" panose="020F0502020204030204" pitchFamily="34" charset="0"/>
            </a:endParaRPr>
          </a:p>
        </p:txBody>
      </p:sp>
      <p:sp>
        <p:nvSpPr>
          <p:cNvPr id="132102" name="AutoShape 8"/>
          <p:cNvSpPr>
            <a:spLocks/>
          </p:cNvSpPr>
          <p:nvPr/>
        </p:nvSpPr>
        <p:spPr bwMode="auto">
          <a:xfrm rot="16200000" flipH="1">
            <a:off x="5757070" y="3612358"/>
            <a:ext cx="1431925" cy="1519237"/>
          </a:xfrm>
          <a:custGeom>
            <a:avLst/>
            <a:gdLst>
              <a:gd name="T0" fmla="*/ 0 w 21600"/>
              <a:gd name="T1" fmla="*/ 0 h 21600"/>
              <a:gd name="T2" fmla="*/ 2147483646 w 21600"/>
              <a:gd name="T3" fmla="*/ 2147483646 h 21600"/>
              <a:gd name="T4" fmla="*/ 2147483646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0800" y="0"/>
                  <a:pt x="21600" y="5400"/>
                  <a:pt x="21600" y="10800"/>
                </a:cubicBezTo>
                <a:cubicBezTo>
                  <a:pt x="21600" y="16200"/>
                  <a:pt x="11052" y="21600"/>
                  <a:pt x="503" y="21600"/>
                </a:cubicBezTo>
              </a:path>
            </a:pathLst>
          </a:custGeom>
          <a:noFill/>
          <a:ln w="63500">
            <a:solidFill>
              <a:srgbClr val="008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dirty="0">
              <a:latin typeface="Calibri" panose="020F0502020204030204" pitchFamily="34" charset="0"/>
            </a:endParaRPr>
          </a:p>
        </p:txBody>
      </p:sp>
      <p:sp>
        <p:nvSpPr>
          <p:cNvPr id="132103" name="AutoShape 9"/>
          <p:cNvSpPr>
            <a:spLocks/>
          </p:cNvSpPr>
          <p:nvPr/>
        </p:nvSpPr>
        <p:spPr bwMode="auto">
          <a:xfrm>
            <a:off x="7086600" y="342900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132104" name="AutoShape 10"/>
          <p:cNvSpPr>
            <a:spLocks/>
          </p:cNvSpPr>
          <p:nvPr/>
        </p:nvSpPr>
        <p:spPr bwMode="auto">
          <a:xfrm>
            <a:off x="2895600" y="350520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132105" name="AutoShape 11"/>
          <p:cNvSpPr>
            <a:spLocks/>
          </p:cNvSpPr>
          <p:nvPr/>
        </p:nvSpPr>
        <p:spPr bwMode="auto">
          <a:xfrm>
            <a:off x="4800600" y="350520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132106" name="AutoShape 12"/>
          <p:cNvSpPr>
            <a:spLocks/>
          </p:cNvSpPr>
          <p:nvPr/>
        </p:nvSpPr>
        <p:spPr bwMode="auto">
          <a:xfrm>
            <a:off x="4648200" y="350520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132107" name="AutoShape 13"/>
          <p:cNvSpPr>
            <a:spLocks/>
          </p:cNvSpPr>
          <p:nvPr/>
        </p:nvSpPr>
        <p:spPr bwMode="auto">
          <a:xfrm>
            <a:off x="4495800" y="350520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132108" name="AutoShape 14"/>
          <p:cNvSpPr>
            <a:spLocks/>
          </p:cNvSpPr>
          <p:nvPr/>
        </p:nvSpPr>
        <p:spPr bwMode="auto">
          <a:xfrm>
            <a:off x="5105400" y="350520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132109" name="AutoShape 15"/>
          <p:cNvSpPr>
            <a:spLocks/>
          </p:cNvSpPr>
          <p:nvPr/>
        </p:nvSpPr>
        <p:spPr bwMode="auto">
          <a:xfrm>
            <a:off x="5257800" y="350520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132110" name="AutoShape 16"/>
          <p:cNvSpPr>
            <a:spLocks/>
          </p:cNvSpPr>
          <p:nvPr/>
        </p:nvSpPr>
        <p:spPr bwMode="auto">
          <a:xfrm>
            <a:off x="5791200" y="350520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132111" name="AutoShape 17"/>
          <p:cNvSpPr>
            <a:spLocks/>
          </p:cNvSpPr>
          <p:nvPr/>
        </p:nvSpPr>
        <p:spPr bwMode="auto">
          <a:xfrm>
            <a:off x="5943600" y="350520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132112" name="AutoShape 18"/>
          <p:cNvSpPr>
            <a:spLocks/>
          </p:cNvSpPr>
          <p:nvPr/>
        </p:nvSpPr>
        <p:spPr bwMode="auto">
          <a:xfrm>
            <a:off x="6324600" y="3505200"/>
            <a:ext cx="228600" cy="228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endParaRPr lang="en-US" dirty="0">
              <a:latin typeface="Calibri" panose="020F0502020204030204" pitchFamily="34" charset="0"/>
            </a:endParaRPr>
          </a:p>
        </p:txBody>
      </p:sp>
      <p:sp>
        <p:nvSpPr>
          <p:cNvPr id="132113" name="Rectangle 19"/>
          <p:cNvSpPr>
            <a:spLocks/>
          </p:cNvSpPr>
          <p:nvPr/>
        </p:nvSpPr>
        <p:spPr bwMode="auto">
          <a:xfrm>
            <a:off x="2406404" y="3613151"/>
            <a:ext cx="465384"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100" tIns="38100" rIns="38100" bIns="38100">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dirty="0">
                <a:solidFill>
                  <a:srgbClr val="4C4845"/>
                </a:solidFill>
                <a:latin typeface="Calibri" panose="020F0502020204030204" pitchFamily="34" charset="0"/>
                <a:sym typeface="Tahoma" panose="020B0604030504040204" pitchFamily="34" charset="0"/>
              </a:rPr>
              <a:t>Past</a:t>
            </a:r>
          </a:p>
        </p:txBody>
      </p:sp>
      <p:sp>
        <p:nvSpPr>
          <p:cNvPr id="132114" name="Rectangle 20"/>
          <p:cNvSpPr>
            <a:spLocks/>
          </p:cNvSpPr>
          <p:nvPr/>
        </p:nvSpPr>
        <p:spPr bwMode="auto">
          <a:xfrm>
            <a:off x="8919594" y="3581401"/>
            <a:ext cx="695895"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100" tIns="38100" rIns="38100" bIns="38100">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dirty="0">
                <a:solidFill>
                  <a:srgbClr val="4C4845"/>
                </a:solidFill>
                <a:latin typeface="Calibri" panose="020F0502020204030204" pitchFamily="34" charset="0"/>
                <a:sym typeface="Tahoma" panose="020B0604030504040204" pitchFamily="34" charset="0"/>
              </a:rPr>
              <a:t>Future</a:t>
            </a:r>
          </a:p>
        </p:txBody>
      </p:sp>
      <p:sp>
        <p:nvSpPr>
          <p:cNvPr id="132115" name="Rectangle 21"/>
          <p:cNvSpPr>
            <a:spLocks noGrp="1" noChangeArrowheads="1"/>
          </p:cNvSpPr>
          <p:nvPr>
            <p:ph type="title"/>
          </p:nvPr>
        </p:nvSpPr>
        <p:spPr>
          <a:xfrm>
            <a:off x="914400" y="616337"/>
            <a:ext cx="8229600" cy="1182688"/>
          </a:xfrm>
        </p:spPr>
        <p:txBody>
          <a:bodyPr/>
          <a:lstStyle/>
          <a:p>
            <a:pPr eaLnBrk="1" hangingPunct="1"/>
            <a:r>
              <a:rPr lang="en-US" altLang="ja-JP" dirty="0">
                <a:cs typeface="Calibri" panose="020F0502020204030204" pitchFamily="34" charset="0"/>
                <a:sym typeface="Tahoma" panose="020B0604030504040204" pitchFamily="34" charset="0"/>
              </a:rPr>
              <a:t>"Naïve" Practice</a:t>
            </a:r>
            <a:endParaRPr lang="en-US" altLang="en-US" dirty="0">
              <a:cs typeface="Calibri" panose="020F0502020204030204" pitchFamily="34" charset="0"/>
              <a:sym typeface="Tahoma" panose="020B0604030504040204" pitchFamily="34" charset="0"/>
            </a:endParaRPr>
          </a:p>
        </p:txBody>
      </p:sp>
      <p:sp>
        <p:nvSpPr>
          <p:cNvPr id="132116" name="Rectangle 22"/>
          <p:cNvSpPr>
            <a:spLocks/>
          </p:cNvSpPr>
          <p:nvPr/>
        </p:nvSpPr>
        <p:spPr bwMode="auto">
          <a:xfrm>
            <a:off x="6633191" y="3581401"/>
            <a:ext cx="789960"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100" tIns="38100" rIns="38100" bIns="38100">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dirty="0">
                <a:solidFill>
                  <a:srgbClr val="4C4845"/>
                </a:solidFill>
                <a:latin typeface="Calibri" panose="020F0502020204030204" pitchFamily="34" charset="0"/>
                <a:sym typeface="Tahoma" panose="020B0604030504040204" pitchFamily="34" charset="0"/>
              </a:rPr>
              <a:t>Present</a:t>
            </a:r>
          </a:p>
        </p:txBody>
      </p:sp>
    </p:spTree>
    <p:extLst>
      <p:ext uri="{BB962C8B-B14F-4D97-AF65-F5344CB8AC3E}">
        <p14:creationId xmlns:p14="http://schemas.microsoft.com/office/powerpoint/2010/main" val="337661837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7" name="Line 4"/>
          <p:cNvSpPr>
            <a:spLocks noChangeShapeType="1"/>
          </p:cNvSpPr>
          <p:nvPr/>
        </p:nvSpPr>
        <p:spPr bwMode="auto">
          <a:xfrm>
            <a:off x="2438400" y="3581400"/>
            <a:ext cx="7391400" cy="0"/>
          </a:xfrm>
          <a:prstGeom prst="line">
            <a:avLst/>
          </a:prstGeom>
          <a:noFill/>
          <a:ln w="76200">
            <a:solidFill>
              <a:srgbClr val="0000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78" name="AutoShape 5"/>
          <p:cNvSpPr>
            <a:spLocks/>
          </p:cNvSpPr>
          <p:nvPr/>
        </p:nvSpPr>
        <p:spPr bwMode="auto">
          <a:xfrm>
            <a:off x="7010400" y="34290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79" name="AutoShape 6"/>
          <p:cNvSpPr>
            <a:spLocks/>
          </p:cNvSpPr>
          <p:nvPr/>
        </p:nvSpPr>
        <p:spPr bwMode="auto">
          <a:xfrm>
            <a:off x="2743200" y="34290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80" name="AutoShape 7"/>
          <p:cNvSpPr>
            <a:spLocks/>
          </p:cNvSpPr>
          <p:nvPr/>
        </p:nvSpPr>
        <p:spPr bwMode="auto">
          <a:xfrm>
            <a:off x="3276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81" name="AutoShape 8"/>
          <p:cNvSpPr>
            <a:spLocks/>
          </p:cNvSpPr>
          <p:nvPr/>
        </p:nvSpPr>
        <p:spPr bwMode="auto">
          <a:xfrm>
            <a:off x="35814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82" name="AutoShape 9"/>
          <p:cNvSpPr>
            <a:spLocks/>
          </p:cNvSpPr>
          <p:nvPr/>
        </p:nvSpPr>
        <p:spPr bwMode="auto">
          <a:xfrm>
            <a:off x="38862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83" name="AutoShape 10"/>
          <p:cNvSpPr>
            <a:spLocks/>
          </p:cNvSpPr>
          <p:nvPr/>
        </p:nvSpPr>
        <p:spPr bwMode="auto">
          <a:xfrm>
            <a:off x="4419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84" name="AutoShape 11"/>
          <p:cNvSpPr>
            <a:spLocks/>
          </p:cNvSpPr>
          <p:nvPr/>
        </p:nvSpPr>
        <p:spPr bwMode="auto">
          <a:xfrm>
            <a:off x="54864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85" name="AutoShape 12"/>
          <p:cNvSpPr>
            <a:spLocks/>
          </p:cNvSpPr>
          <p:nvPr/>
        </p:nvSpPr>
        <p:spPr bwMode="auto">
          <a:xfrm rot="16200000" flipH="1">
            <a:off x="2739232" y="2853532"/>
            <a:ext cx="685800" cy="614363"/>
          </a:xfrm>
          <a:custGeom>
            <a:avLst/>
            <a:gdLst>
              <a:gd name="T0" fmla="*/ 2147483647 w 21600"/>
              <a:gd name="T1" fmla="*/ 0 h 21600"/>
              <a:gd name="T2" fmla="*/ 0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0250" y="0"/>
                </a:moveTo>
                <a:cubicBezTo>
                  <a:pt x="10125" y="0"/>
                  <a:pt x="0" y="5400"/>
                  <a:pt x="0" y="10800"/>
                </a:cubicBezTo>
                <a:cubicBezTo>
                  <a:pt x="0" y="16200"/>
                  <a:pt x="10800" y="21600"/>
                  <a:pt x="21600" y="21600"/>
                </a:cubicBezTo>
              </a:path>
            </a:pathLst>
          </a:custGeom>
          <a:noFill/>
          <a:ln w="63500">
            <a:solidFill>
              <a:srgbClr val="993300"/>
            </a:solidFill>
            <a:round/>
            <a:headEnd/>
            <a:tailEnd type="triangle"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86" name="AutoShape 13"/>
          <p:cNvSpPr>
            <a:spLocks/>
          </p:cNvSpPr>
          <p:nvPr/>
        </p:nvSpPr>
        <p:spPr bwMode="auto">
          <a:xfrm rot="16200000" flipH="1">
            <a:off x="3315494" y="2896394"/>
            <a:ext cx="685800" cy="614362"/>
          </a:xfrm>
          <a:custGeom>
            <a:avLst/>
            <a:gdLst>
              <a:gd name="T0" fmla="*/ 2147483647 w 21600"/>
              <a:gd name="T1" fmla="*/ 0 h 21600"/>
              <a:gd name="T2" fmla="*/ 0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0250" y="0"/>
                </a:moveTo>
                <a:cubicBezTo>
                  <a:pt x="10125" y="0"/>
                  <a:pt x="0" y="5400"/>
                  <a:pt x="0" y="10800"/>
                </a:cubicBezTo>
                <a:cubicBezTo>
                  <a:pt x="0" y="16200"/>
                  <a:pt x="10800" y="21600"/>
                  <a:pt x="21600" y="21600"/>
                </a:cubicBezTo>
              </a:path>
            </a:pathLst>
          </a:custGeom>
          <a:noFill/>
          <a:ln w="63500">
            <a:solidFill>
              <a:srgbClr val="993300"/>
            </a:solidFill>
            <a:round/>
            <a:headEnd/>
            <a:tailEnd type="triangle"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87" name="AutoShape 14"/>
          <p:cNvSpPr>
            <a:spLocks/>
          </p:cNvSpPr>
          <p:nvPr/>
        </p:nvSpPr>
        <p:spPr bwMode="auto">
          <a:xfrm rot="16200000" flipH="1">
            <a:off x="3945732" y="2918619"/>
            <a:ext cx="639762" cy="533400"/>
          </a:xfrm>
          <a:custGeom>
            <a:avLst/>
            <a:gdLst>
              <a:gd name="T0" fmla="*/ 2147483647 w 21600"/>
              <a:gd name="T1" fmla="*/ 0 h 21600"/>
              <a:gd name="T2" fmla="*/ 0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546" y="0"/>
                </a:moveTo>
                <a:cubicBezTo>
                  <a:pt x="10773" y="0"/>
                  <a:pt x="0" y="5400"/>
                  <a:pt x="0" y="10800"/>
                </a:cubicBezTo>
                <a:cubicBezTo>
                  <a:pt x="0" y="16200"/>
                  <a:pt x="10800" y="21600"/>
                  <a:pt x="21600" y="21600"/>
                </a:cubicBezTo>
              </a:path>
            </a:pathLst>
          </a:custGeom>
          <a:noFill/>
          <a:ln w="63500">
            <a:solidFill>
              <a:srgbClr val="993300"/>
            </a:solidFill>
            <a:round/>
            <a:headEnd/>
            <a:tailEnd type="triangle"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88" name="AutoShape 15"/>
          <p:cNvSpPr>
            <a:spLocks/>
          </p:cNvSpPr>
          <p:nvPr/>
        </p:nvSpPr>
        <p:spPr bwMode="auto">
          <a:xfrm rot="16200000" flipH="1">
            <a:off x="4244182" y="2150269"/>
            <a:ext cx="804862" cy="1905000"/>
          </a:xfrm>
          <a:custGeom>
            <a:avLst/>
            <a:gdLst>
              <a:gd name="T0" fmla="*/ 2147483647 w 21600"/>
              <a:gd name="T1" fmla="*/ 0 h 21600"/>
              <a:gd name="T2" fmla="*/ 0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557" y="0"/>
                </a:moveTo>
                <a:cubicBezTo>
                  <a:pt x="10779" y="0"/>
                  <a:pt x="0" y="5400"/>
                  <a:pt x="0" y="10800"/>
                </a:cubicBezTo>
                <a:cubicBezTo>
                  <a:pt x="0" y="16200"/>
                  <a:pt x="10800" y="21600"/>
                  <a:pt x="21600" y="21600"/>
                </a:cubicBezTo>
              </a:path>
            </a:pathLst>
          </a:custGeom>
          <a:noFill/>
          <a:ln w="63500">
            <a:solidFill>
              <a:srgbClr val="993300"/>
            </a:solidFill>
            <a:round/>
            <a:headEnd/>
            <a:tailEnd type="triangle"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89" name="AutoShape 16"/>
          <p:cNvSpPr>
            <a:spLocks/>
          </p:cNvSpPr>
          <p:nvPr/>
        </p:nvSpPr>
        <p:spPr bwMode="auto">
          <a:xfrm rot="-5400000">
            <a:off x="5339557" y="1754982"/>
            <a:ext cx="895350" cy="2671763"/>
          </a:xfrm>
          <a:custGeom>
            <a:avLst/>
            <a:gdLst>
              <a:gd name="T0" fmla="*/ 0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0800" y="0"/>
                  <a:pt x="21600" y="5400"/>
                  <a:pt x="21600" y="10800"/>
                </a:cubicBezTo>
                <a:cubicBezTo>
                  <a:pt x="21600" y="16200"/>
                  <a:pt x="12124" y="21600"/>
                  <a:pt x="2647" y="21600"/>
                </a:cubicBezTo>
              </a:path>
            </a:pathLst>
          </a:custGeom>
          <a:noFill/>
          <a:ln w="63500">
            <a:solidFill>
              <a:srgbClr val="993300"/>
            </a:solidFill>
            <a:round/>
            <a:headEnd/>
            <a:tailEnd type="triangle"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90" name="AutoShape 17"/>
          <p:cNvSpPr>
            <a:spLocks/>
          </p:cNvSpPr>
          <p:nvPr/>
        </p:nvSpPr>
        <p:spPr bwMode="auto">
          <a:xfrm rot="10800000" flipH="1">
            <a:off x="7086600" y="2133600"/>
            <a:ext cx="1600200" cy="1409700"/>
          </a:xfrm>
          <a:custGeom>
            <a:avLst/>
            <a:gdLst>
              <a:gd name="T0" fmla="*/ 0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618" y="0"/>
                  <a:pt x="3235" y="5400"/>
                  <a:pt x="3235" y="10800"/>
                </a:cubicBezTo>
                <a:cubicBezTo>
                  <a:pt x="3235" y="16200"/>
                  <a:pt x="12418" y="21600"/>
                  <a:pt x="21600" y="21600"/>
                </a:cubicBezTo>
              </a:path>
            </a:pathLst>
          </a:custGeom>
          <a:noFill/>
          <a:ln w="127000">
            <a:solidFill>
              <a:srgbClr val="993300"/>
            </a:solidFill>
            <a:round/>
            <a:headEnd/>
            <a:tailEnd type="triangle"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24591" name="Rectangle 18"/>
          <p:cNvSpPr>
            <a:spLocks/>
          </p:cNvSpPr>
          <p:nvPr/>
        </p:nvSpPr>
        <p:spPr bwMode="auto">
          <a:xfrm>
            <a:off x="2275919" y="3613151"/>
            <a:ext cx="595869" cy="446276"/>
          </a:xfrm>
          <a:prstGeom prst="rect">
            <a:avLst/>
          </a:prstGeom>
          <a:noFill/>
          <a:ln w="9525">
            <a:noFill/>
            <a:miter lim="800000"/>
            <a:headEnd/>
            <a:tailEnd/>
          </a:ln>
        </p:spPr>
        <p:txBody>
          <a:bodyPr wrap="none" lIns="38100" tIns="38100" rIns="38100" bIns="3810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34" charset="0"/>
              </a:rPr>
              <a:t>Past</a:t>
            </a:r>
          </a:p>
        </p:txBody>
      </p:sp>
      <p:sp>
        <p:nvSpPr>
          <p:cNvPr id="24592" name="Rectangle 19"/>
          <p:cNvSpPr>
            <a:spLocks/>
          </p:cNvSpPr>
          <p:nvPr/>
        </p:nvSpPr>
        <p:spPr bwMode="auto">
          <a:xfrm>
            <a:off x="6394535" y="3581401"/>
            <a:ext cx="1028616" cy="446276"/>
          </a:xfrm>
          <a:prstGeom prst="rect">
            <a:avLst/>
          </a:prstGeom>
          <a:noFill/>
          <a:ln w="9525">
            <a:noFill/>
            <a:miter lim="800000"/>
            <a:headEnd/>
            <a:tailEnd/>
          </a:ln>
        </p:spPr>
        <p:txBody>
          <a:bodyPr wrap="none" lIns="38100" tIns="38100" rIns="38100" bIns="3810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34" charset="0"/>
              </a:rPr>
              <a:t>Present</a:t>
            </a:r>
          </a:p>
        </p:txBody>
      </p:sp>
      <p:sp>
        <p:nvSpPr>
          <p:cNvPr id="24593" name="Rectangle 20"/>
          <p:cNvSpPr>
            <a:spLocks/>
          </p:cNvSpPr>
          <p:nvPr/>
        </p:nvSpPr>
        <p:spPr bwMode="auto">
          <a:xfrm>
            <a:off x="8713832" y="3581401"/>
            <a:ext cx="901657" cy="446276"/>
          </a:xfrm>
          <a:prstGeom prst="rect">
            <a:avLst/>
          </a:prstGeom>
          <a:noFill/>
          <a:ln w="9525">
            <a:noFill/>
            <a:miter lim="800000"/>
            <a:headEnd/>
            <a:tailEnd/>
          </a:ln>
        </p:spPr>
        <p:txBody>
          <a:bodyPr wrap="none" lIns="38100" tIns="38100" rIns="38100" bIns="3810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4C4845"/>
                </a:solidFill>
                <a:effectLst/>
                <a:uLnTx/>
                <a:uFillTx/>
                <a:latin typeface="Calibri" panose="020F0502020204030204"/>
                <a:ea typeface="+mn-ea"/>
                <a:cs typeface="Arial" charset="0"/>
                <a:sym typeface="Tahoma" pitchFamily="34" charset="0"/>
              </a:rPr>
              <a:t>Future</a:t>
            </a:r>
          </a:p>
        </p:txBody>
      </p:sp>
      <p:sp>
        <p:nvSpPr>
          <p:cNvPr id="24594" name="Rectangle 21"/>
          <p:cNvSpPr>
            <a:spLocks noGrp="1" noChangeArrowheads="1"/>
          </p:cNvSpPr>
          <p:nvPr>
            <p:ph type="title"/>
          </p:nvPr>
        </p:nvSpPr>
        <p:spPr/>
        <p:txBody>
          <a:bodyPr/>
          <a:lstStyle/>
          <a:p>
            <a:r>
              <a:rPr lang="en-US" sz="3600" dirty="0">
                <a:latin typeface="+mn-lt"/>
                <a:ea typeface="ＭＳ Ｐゴシック" pitchFamily="34" charset="-128"/>
                <a:cs typeface="Verdana" pitchFamily="34" charset="0"/>
                <a:sym typeface="Tahoma" pitchFamily="34" charset="0"/>
              </a:rPr>
              <a:t>“Problem-saturated” Practice</a:t>
            </a:r>
          </a:p>
        </p:txBody>
      </p:sp>
    </p:spTree>
    <p:extLst>
      <p:ext uri="{BB962C8B-B14F-4D97-AF65-F5344CB8AC3E}">
        <p14:creationId xmlns:p14="http://schemas.microsoft.com/office/powerpoint/2010/main" val="156054932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for Mapping</a:t>
            </a:r>
          </a:p>
        </p:txBody>
      </p:sp>
      <p:sp>
        <p:nvSpPr>
          <p:cNvPr id="3" name="Content Placeholder 2"/>
          <p:cNvSpPr txBox="1">
            <a:spLocks/>
          </p:cNvSpPr>
          <p:nvPr/>
        </p:nvSpPr>
        <p:spPr>
          <a:xfrm>
            <a:off x="488163" y="1690688"/>
            <a:ext cx="8746671" cy="451579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altLang="en-US" sz="2800" b="1" i="1" dirty="0">
                <a:solidFill>
                  <a:srgbClr val="660066"/>
                </a:solidFill>
                <a:latin typeface="Calibri" panose="020F0502020204030204" pitchFamily="34" charset="0"/>
                <a:ea typeface="ＭＳ Ｐゴシック" pitchFamily="34" charset="-128"/>
                <a:cs typeface="Calibri" panose="020F0502020204030204" pitchFamily="34" charset="0"/>
              </a:rPr>
              <a:t>Can you begin to think about a CWS case that we can use for practice over the next two days (interviewing, assessing, mapping)?   </a:t>
            </a:r>
          </a:p>
          <a:p>
            <a:pPr marL="0" indent="0">
              <a:buFont typeface="Arial" panose="020B0604020202020204" pitchFamily="34" charset="0"/>
              <a:buNone/>
              <a:defRPr/>
            </a:pPr>
            <a:endParaRPr lang="en-US" altLang="en-US" sz="24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ü"/>
              <a:defRPr/>
            </a:pPr>
            <a:r>
              <a:rPr lang="en-US" altLang="en-US" sz="2800" dirty="0">
                <a:latin typeface="Calibri" panose="020F0502020204030204" pitchFamily="34" charset="0"/>
                <a:cs typeface="Calibri" panose="020F0502020204030204" pitchFamily="34" charset="0"/>
              </a:rPr>
              <a:t>Think of a case you have that is not too complicated.</a:t>
            </a:r>
          </a:p>
          <a:p>
            <a:pPr marL="457200" indent="-457200">
              <a:buFont typeface="Wingdings" panose="05000000000000000000" pitchFamily="2" charset="2"/>
              <a:buChar char="ü"/>
              <a:defRPr/>
            </a:pPr>
            <a:r>
              <a:rPr lang="en-US" altLang="en-US" sz="2800" dirty="0">
                <a:latin typeface="Calibri" panose="020F0502020204030204" pitchFamily="34" charset="0"/>
                <a:cs typeface="Calibri" panose="020F0502020204030204" pitchFamily="34" charset="0"/>
              </a:rPr>
              <a:t>At least one safety threat (or very high risk).</a:t>
            </a:r>
          </a:p>
          <a:p>
            <a:pPr marL="457200" indent="-457200">
              <a:buFont typeface="Wingdings" panose="05000000000000000000" pitchFamily="2" charset="2"/>
              <a:buChar char="ü"/>
              <a:defRPr/>
            </a:pPr>
            <a:r>
              <a:rPr lang="en-US" altLang="en-US" sz="2800" dirty="0">
                <a:latin typeface="Calibri" panose="020F0502020204030204" pitchFamily="34" charset="0"/>
                <a:cs typeface="Calibri" panose="020F0502020204030204" pitchFamily="34" charset="0"/>
              </a:rPr>
              <a:t>Be able to provide rich detail about your selected case </a:t>
            </a:r>
            <a:br>
              <a:rPr lang="en-US" altLang="en-US" sz="2800" dirty="0">
                <a:latin typeface="Calibri" panose="020F0502020204030204" pitchFamily="34" charset="0"/>
                <a:cs typeface="Calibri" panose="020F0502020204030204" pitchFamily="34" charset="0"/>
              </a:rPr>
            </a:br>
            <a:r>
              <a:rPr lang="en-US" altLang="en-US" sz="2800" i="1" dirty="0">
                <a:latin typeface="Calibri" panose="020F0502020204030204" pitchFamily="34" charset="0"/>
                <a:cs typeface="Calibri" panose="020F0502020204030204" pitchFamily="34" charset="0"/>
              </a:rPr>
              <a:t>(please speak to the instructors at break or lunch today).</a:t>
            </a:r>
          </a:p>
        </p:txBody>
      </p:sp>
      <p:pic>
        <p:nvPicPr>
          <p:cNvPr id="5" name="Picture 1">
            <a:extLst>
              <a:ext uri="{FF2B5EF4-FFF2-40B4-BE49-F238E27FC236}">
                <a16:creationId xmlns:a16="http://schemas.microsoft.com/office/drawing/2014/main" id="{55E7FFCF-E8C3-4925-B08D-5335A90D3E0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234834" y="2564266"/>
            <a:ext cx="2825404"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013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3" name="Line 4"/>
          <p:cNvSpPr>
            <a:spLocks noChangeShapeType="1"/>
          </p:cNvSpPr>
          <p:nvPr/>
        </p:nvSpPr>
        <p:spPr bwMode="auto">
          <a:xfrm>
            <a:off x="2438400" y="3581400"/>
            <a:ext cx="7391400" cy="0"/>
          </a:xfrm>
          <a:prstGeom prst="line">
            <a:avLst/>
          </a:prstGeom>
          <a:noFill/>
          <a:ln w="76200">
            <a:solidFill>
              <a:srgbClr val="0000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74" name="AutoShape 5"/>
          <p:cNvSpPr>
            <a:spLocks/>
          </p:cNvSpPr>
          <p:nvPr/>
        </p:nvSpPr>
        <p:spPr bwMode="auto">
          <a:xfrm>
            <a:off x="7010400" y="34290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75" name="AutoShape 6"/>
          <p:cNvSpPr>
            <a:spLocks/>
          </p:cNvSpPr>
          <p:nvPr/>
        </p:nvSpPr>
        <p:spPr bwMode="auto">
          <a:xfrm>
            <a:off x="3276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76" name="AutoShape 7"/>
          <p:cNvSpPr>
            <a:spLocks/>
          </p:cNvSpPr>
          <p:nvPr/>
        </p:nvSpPr>
        <p:spPr bwMode="auto">
          <a:xfrm>
            <a:off x="38862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77" name="AutoShape 8"/>
          <p:cNvSpPr>
            <a:spLocks/>
          </p:cNvSpPr>
          <p:nvPr/>
        </p:nvSpPr>
        <p:spPr bwMode="auto">
          <a:xfrm>
            <a:off x="4419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78" name="AutoShape 9"/>
          <p:cNvSpPr>
            <a:spLocks/>
          </p:cNvSpPr>
          <p:nvPr/>
        </p:nvSpPr>
        <p:spPr bwMode="auto">
          <a:xfrm>
            <a:off x="54864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9933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79" name="AutoShape 10"/>
          <p:cNvSpPr>
            <a:spLocks/>
          </p:cNvSpPr>
          <p:nvPr/>
        </p:nvSpPr>
        <p:spPr bwMode="auto">
          <a:xfrm rot="16200000" flipH="1">
            <a:off x="3134519" y="3653631"/>
            <a:ext cx="1428750" cy="1519238"/>
          </a:xfrm>
          <a:custGeom>
            <a:avLst/>
            <a:gdLst>
              <a:gd name="T0" fmla="*/ 0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0800" y="0"/>
                  <a:pt x="21600" y="5400"/>
                  <a:pt x="21600" y="10800"/>
                </a:cubicBezTo>
                <a:cubicBezTo>
                  <a:pt x="21600" y="16200"/>
                  <a:pt x="11052" y="21600"/>
                  <a:pt x="503" y="21600"/>
                </a:cubicBezTo>
              </a:path>
            </a:pathLst>
          </a:custGeom>
          <a:noFill/>
          <a:ln w="63500">
            <a:solidFill>
              <a:srgbClr val="008000"/>
            </a:solidFill>
            <a:round/>
            <a:headEnd/>
            <a:tailEnd type="triangle"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80" name="AutoShape 11"/>
          <p:cNvSpPr>
            <a:spLocks/>
          </p:cNvSpPr>
          <p:nvPr/>
        </p:nvSpPr>
        <p:spPr bwMode="auto">
          <a:xfrm rot="16200000" flipH="1">
            <a:off x="4266407" y="1942307"/>
            <a:ext cx="2127250" cy="1519237"/>
          </a:xfrm>
          <a:custGeom>
            <a:avLst/>
            <a:gdLst>
              <a:gd name="T0" fmla="*/ 2147483647 w 21600"/>
              <a:gd name="T1" fmla="*/ 0 h 21600"/>
              <a:gd name="T2" fmla="*/ 0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261" y="0"/>
                </a:moveTo>
                <a:cubicBezTo>
                  <a:pt x="10631" y="0"/>
                  <a:pt x="0" y="5400"/>
                  <a:pt x="0" y="10800"/>
                </a:cubicBezTo>
                <a:cubicBezTo>
                  <a:pt x="0" y="16200"/>
                  <a:pt x="10800" y="21600"/>
                  <a:pt x="21600" y="21600"/>
                </a:cubicBezTo>
              </a:path>
            </a:pathLst>
          </a:custGeom>
          <a:noFill/>
          <a:ln w="63500">
            <a:solidFill>
              <a:srgbClr val="008000"/>
            </a:solidFill>
            <a:round/>
            <a:headEnd/>
            <a:tailEnd type="triangle"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81" name="AutoShape 12"/>
          <p:cNvSpPr>
            <a:spLocks/>
          </p:cNvSpPr>
          <p:nvPr/>
        </p:nvSpPr>
        <p:spPr bwMode="auto">
          <a:xfrm rot="16200000" flipH="1">
            <a:off x="3083720" y="2093120"/>
            <a:ext cx="1749425" cy="1138237"/>
          </a:xfrm>
          <a:custGeom>
            <a:avLst/>
            <a:gdLst>
              <a:gd name="T0" fmla="*/ 2147483647 w 21600"/>
              <a:gd name="T1" fmla="*/ 0 h 21600"/>
              <a:gd name="T2" fmla="*/ 0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188" y="0"/>
                </a:moveTo>
                <a:cubicBezTo>
                  <a:pt x="10594" y="0"/>
                  <a:pt x="0" y="5400"/>
                  <a:pt x="0" y="10800"/>
                </a:cubicBezTo>
                <a:cubicBezTo>
                  <a:pt x="0" y="16200"/>
                  <a:pt x="10800" y="21600"/>
                  <a:pt x="21600" y="21600"/>
                </a:cubicBezTo>
              </a:path>
            </a:pathLst>
          </a:custGeom>
          <a:noFill/>
          <a:ln w="63500">
            <a:solidFill>
              <a:srgbClr val="993300"/>
            </a:solidFill>
            <a:round/>
            <a:headEnd/>
            <a:tailEnd type="triangle"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82" name="AutoShape 14"/>
          <p:cNvSpPr>
            <a:spLocks/>
          </p:cNvSpPr>
          <p:nvPr/>
        </p:nvSpPr>
        <p:spPr bwMode="auto">
          <a:xfrm rot="-5400000">
            <a:off x="5569745" y="1988345"/>
            <a:ext cx="1658937" cy="1438275"/>
          </a:xfrm>
          <a:custGeom>
            <a:avLst/>
            <a:gdLst>
              <a:gd name="T0" fmla="*/ 0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0800" y="0"/>
                  <a:pt x="21600" y="5400"/>
                  <a:pt x="21600" y="10800"/>
                </a:cubicBezTo>
                <a:cubicBezTo>
                  <a:pt x="21600" y="16200"/>
                  <a:pt x="11296" y="21600"/>
                  <a:pt x="991" y="21600"/>
                </a:cubicBezTo>
              </a:path>
            </a:pathLst>
          </a:custGeom>
          <a:noFill/>
          <a:ln w="63500">
            <a:solidFill>
              <a:srgbClr val="993300"/>
            </a:solidFill>
            <a:round/>
            <a:headEnd/>
            <a:tailEnd type="triangle"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83" name="Line 15"/>
          <p:cNvSpPr>
            <a:spLocks noChangeShapeType="1"/>
          </p:cNvSpPr>
          <p:nvPr/>
        </p:nvSpPr>
        <p:spPr bwMode="auto">
          <a:xfrm>
            <a:off x="7162800" y="3276600"/>
            <a:ext cx="2362200" cy="0"/>
          </a:xfrm>
          <a:prstGeom prst="line">
            <a:avLst/>
          </a:prstGeom>
          <a:noFill/>
          <a:ln w="63500">
            <a:solidFill>
              <a:srgbClr val="993300"/>
            </a:solidFill>
            <a:round/>
            <a:headEnd/>
            <a:tailEnd type="arrow"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84" name="Line 16"/>
          <p:cNvSpPr>
            <a:spLocks noChangeShapeType="1"/>
          </p:cNvSpPr>
          <p:nvPr/>
        </p:nvSpPr>
        <p:spPr bwMode="auto">
          <a:xfrm>
            <a:off x="7086600" y="4114800"/>
            <a:ext cx="2362200" cy="0"/>
          </a:xfrm>
          <a:prstGeom prst="line">
            <a:avLst/>
          </a:prstGeom>
          <a:noFill/>
          <a:ln w="63500">
            <a:solidFill>
              <a:srgbClr val="008000"/>
            </a:solidFill>
            <a:round/>
            <a:headEnd/>
            <a:tailEnd type="arrow"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85" name="AutoShape 17"/>
          <p:cNvSpPr>
            <a:spLocks/>
          </p:cNvSpPr>
          <p:nvPr/>
        </p:nvSpPr>
        <p:spPr bwMode="auto">
          <a:xfrm rot="16200000" flipH="1">
            <a:off x="5757070" y="3612358"/>
            <a:ext cx="1431925" cy="1519237"/>
          </a:xfrm>
          <a:custGeom>
            <a:avLst/>
            <a:gdLst>
              <a:gd name="T0" fmla="*/ 0 w 21600"/>
              <a:gd name="T1" fmla="*/ 0 h 21600"/>
              <a:gd name="T2" fmla="*/ 2147483647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0800" y="0"/>
                  <a:pt x="21600" y="5400"/>
                  <a:pt x="21600" y="10800"/>
                </a:cubicBezTo>
                <a:cubicBezTo>
                  <a:pt x="21600" y="16200"/>
                  <a:pt x="11052" y="21600"/>
                  <a:pt x="503" y="21600"/>
                </a:cubicBezTo>
              </a:path>
            </a:pathLst>
          </a:custGeom>
          <a:noFill/>
          <a:ln w="63500">
            <a:solidFill>
              <a:srgbClr val="008000"/>
            </a:solidFill>
            <a:round/>
            <a:headEnd/>
            <a:tailEnd type="triangle"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86" name="AutoShape 18"/>
          <p:cNvSpPr>
            <a:spLocks/>
          </p:cNvSpPr>
          <p:nvPr/>
        </p:nvSpPr>
        <p:spPr bwMode="auto">
          <a:xfrm>
            <a:off x="7086600" y="34290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87" name="AutoShape 19"/>
          <p:cNvSpPr>
            <a:spLocks/>
          </p:cNvSpPr>
          <p:nvPr/>
        </p:nvSpPr>
        <p:spPr bwMode="auto">
          <a:xfrm>
            <a:off x="2895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88" name="AutoShape 20"/>
          <p:cNvSpPr>
            <a:spLocks/>
          </p:cNvSpPr>
          <p:nvPr/>
        </p:nvSpPr>
        <p:spPr bwMode="auto">
          <a:xfrm>
            <a:off x="44958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89" name="AutoShape 21"/>
          <p:cNvSpPr>
            <a:spLocks/>
          </p:cNvSpPr>
          <p:nvPr/>
        </p:nvSpPr>
        <p:spPr bwMode="auto">
          <a:xfrm>
            <a:off x="5943600" y="3505200"/>
            <a:ext cx="228600" cy="2286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008000"/>
          </a:solidFill>
          <a:ln w="9525">
            <a:solidFill>
              <a:srgbClr val="FFFFFF"/>
            </a:solidFill>
            <a:round/>
            <a:headEnd/>
            <a:tailEn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8690" name="Rectangle 22"/>
          <p:cNvSpPr>
            <a:spLocks/>
          </p:cNvSpPr>
          <p:nvPr/>
        </p:nvSpPr>
        <p:spPr bwMode="auto">
          <a:xfrm>
            <a:off x="2149476" y="3613150"/>
            <a:ext cx="722313" cy="446088"/>
          </a:xfrm>
          <a:prstGeom prst="rect">
            <a:avLst/>
          </a:prstGeom>
          <a:noFill/>
          <a:ln w="9525">
            <a:noFill/>
            <a:miter lim="800000"/>
            <a:headEnd/>
            <a:tailEnd/>
          </a:ln>
        </p:spPr>
        <p:txBody>
          <a:bodyPr wrap="none" lIns="38100" tIns="38100" rIns="38100" bIns="3810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4C4845"/>
                </a:solidFill>
                <a:effectLst/>
                <a:uLnTx/>
                <a:uFillTx/>
                <a:latin typeface="Verdana" pitchFamily="34" charset="0"/>
                <a:ea typeface="+mn-ea"/>
                <a:cs typeface="Arial" charset="0"/>
                <a:sym typeface="Tahoma" pitchFamily="34" charset="0"/>
              </a:rPr>
              <a:t>Past</a:t>
            </a:r>
          </a:p>
        </p:txBody>
      </p:sp>
      <p:sp>
        <p:nvSpPr>
          <p:cNvPr id="28691" name="Rectangle 23"/>
          <p:cNvSpPr>
            <a:spLocks/>
          </p:cNvSpPr>
          <p:nvPr/>
        </p:nvSpPr>
        <p:spPr bwMode="auto">
          <a:xfrm>
            <a:off x="6184900" y="3581400"/>
            <a:ext cx="1238250" cy="446088"/>
          </a:xfrm>
          <a:prstGeom prst="rect">
            <a:avLst/>
          </a:prstGeom>
          <a:noFill/>
          <a:ln w="9525">
            <a:noFill/>
            <a:miter lim="800000"/>
            <a:headEnd/>
            <a:tailEnd/>
          </a:ln>
        </p:spPr>
        <p:txBody>
          <a:bodyPr wrap="none" lIns="38100" tIns="38100" rIns="38100" bIns="3810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4C4845"/>
                </a:solidFill>
                <a:effectLst/>
                <a:uLnTx/>
                <a:uFillTx/>
                <a:latin typeface="Verdana" pitchFamily="34" charset="0"/>
                <a:ea typeface="+mn-ea"/>
                <a:cs typeface="Arial" charset="0"/>
                <a:sym typeface="Tahoma" pitchFamily="34" charset="0"/>
              </a:rPr>
              <a:t>Present</a:t>
            </a:r>
          </a:p>
        </p:txBody>
      </p:sp>
      <p:sp>
        <p:nvSpPr>
          <p:cNvPr id="28692" name="Rectangle 24"/>
          <p:cNvSpPr>
            <a:spLocks/>
          </p:cNvSpPr>
          <p:nvPr/>
        </p:nvSpPr>
        <p:spPr bwMode="auto">
          <a:xfrm>
            <a:off x="8534400" y="3581400"/>
            <a:ext cx="1081088" cy="446088"/>
          </a:xfrm>
          <a:prstGeom prst="rect">
            <a:avLst/>
          </a:prstGeom>
          <a:noFill/>
          <a:ln w="9525">
            <a:noFill/>
            <a:miter lim="800000"/>
            <a:headEnd/>
            <a:tailEnd/>
          </a:ln>
        </p:spPr>
        <p:txBody>
          <a:bodyPr wrap="none" lIns="38100" tIns="38100" rIns="38100" bIns="3810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4C4845"/>
                </a:solidFill>
                <a:effectLst/>
                <a:uLnTx/>
                <a:uFillTx/>
                <a:latin typeface="Verdana" pitchFamily="34" charset="0"/>
                <a:ea typeface="+mn-ea"/>
                <a:cs typeface="Arial" charset="0"/>
                <a:sym typeface="Tahoma" pitchFamily="34" charset="0"/>
              </a:rPr>
              <a:t>Future</a:t>
            </a:r>
          </a:p>
        </p:txBody>
      </p:sp>
      <p:sp>
        <p:nvSpPr>
          <p:cNvPr id="28693" name="Rectangle 25"/>
          <p:cNvSpPr>
            <a:spLocks noGrp="1" noChangeArrowheads="1"/>
          </p:cNvSpPr>
          <p:nvPr>
            <p:ph type="title"/>
          </p:nvPr>
        </p:nvSpPr>
        <p:spPr/>
        <p:txBody>
          <a:bodyPr/>
          <a:lstStyle/>
          <a:p>
            <a:r>
              <a:rPr lang="en-US" sz="3600" dirty="0">
                <a:ea typeface="ＭＳ Ｐゴシック" pitchFamily="34" charset="-128"/>
                <a:cs typeface="Verdana" pitchFamily="34" charset="0"/>
                <a:sym typeface="Tahoma" pitchFamily="34" charset="0"/>
              </a:rPr>
              <a:t>Goal is to get a full balanced assessment</a:t>
            </a:r>
          </a:p>
        </p:txBody>
      </p:sp>
      <p:sp>
        <p:nvSpPr>
          <p:cNvPr id="28694" name="AutoShape 12"/>
          <p:cNvSpPr>
            <a:spLocks/>
          </p:cNvSpPr>
          <p:nvPr/>
        </p:nvSpPr>
        <p:spPr bwMode="auto">
          <a:xfrm rot="-5400000">
            <a:off x="4318794" y="3866356"/>
            <a:ext cx="1492250" cy="1138238"/>
          </a:xfrm>
          <a:custGeom>
            <a:avLst/>
            <a:gdLst>
              <a:gd name="T0" fmla="*/ 2147483647 w 21600"/>
              <a:gd name="T1" fmla="*/ 0 h 21600"/>
              <a:gd name="T2" fmla="*/ 0 w 21600"/>
              <a:gd name="T3" fmla="*/ 2147483647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188" y="0"/>
                </a:moveTo>
                <a:cubicBezTo>
                  <a:pt x="10594" y="0"/>
                  <a:pt x="0" y="5400"/>
                  <a:pt x="0" y="10800"/>
                </a:cubicBezTo>
                <a:cubicBezTo>
                  <a:pt x="0" y="16200"/>
                  <a:pt x="10800" y="21600"/>
                  <a:pt x="21600" y="21600"/>
                </a:cubicBezTo>
              </a:path>
            </a:pathLst>
          </a:custGeom>
          <a:noFill/>
          <a:ln w="63500">
            <a:solidFill>
              <a:srgbClr val="993300"/>
            </a:solidFill>
            <a:round/>
            <a:headEnd/>
            <a:tailEnd type="triangle"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 name="TextBox 1">
            <a:extLst>
              <a:ext uri="{FF2B5EF4-FFF2-40B4-BE49-F238E27FC236}">
                <a16:creationId xmlns:a16="http://schemas.microsoft.com/office/drawing/2014/main" id="{0ECD6524-7B95-464C-A237-B61F3F9BEE76}"/>
              </a:ext>
            </a:extLst>
          </p:cNvPr>
          <p:cNvSpPr txBox="1"/>
          <p:nvPr/>
        </p:nvSpPr>
        <p:spPr>
          <a:xfrm>
            <a:off x="7543800" y="5562600"/>
            <a:ext cx="22860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Ink Free" panose="03080402000500000000" pitchFamily="66" charset="0"/>
                <a:ea typeface="+mn-ea"/>
                <a:cs typeface="Arial" charset="0"/>
              </a:rPr>
              <a:t>How?</a:t>
            </a:r>
          </a:p>
        </p:txBody>
      </p:sp>
    </p:spTree>
    <p:extLst>
      <p:ext uri="{BB962C8B-B14F-4D97-AF65-F5344CB8AC3E}">
        <p14:creationId xmlns:p14="http://schemas.microsoft.com/office/powerpoint/2010/main" val="186839296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935037" y="439724"/>
            <a:ext cx="8229600" cy="4937760"/>
            <a:chOff x="0" y="0"/>
            <a:chExt cx="8229600" cy="4937760"/>
          </a:xfrm>
        </p:grpSpPr>
        <p:sp>
          <p:nvSpPr>
            <p:cNvPr id="4" name="Rounded Rectangle 3"/>
            <p:cNvSpPr/>
            <p:nvPr/>
          </p:nvSpPr>
          <p:spPr>
            <a:xfrm>
              <a:off x="0" y="0"/>
              <a:ext cx="8229600" cy="493776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ounded Rectangle 4"/>
            <p:cNvSpPr txBox="1"/>
            <p:nvPr/>
          </p:nvSpPr>
          <p:spPr>
            <a:xfrm>
              <a:off x="144622" y="144622"/>
              <a:ext cx="7940356" cy="46485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6000" kern="1200" dirty="0">
                  <a:latin typeface="Calibri" panose="020F0502020204030204" pitchFamily="34" charset="0"/>
                  <a:ea typeface="Verdana" pitchFamily="34" charset="0"/>
                  <a:cs typeface="Calibri" panose="020F0502020204030204" pitchFamily="34" charset="0"/>
                </a:rPr>
                <a:t>The Three Questions</a:t>
              </a:r>
            </a:p>
          </p:txBody>
        </p:sp>
      </p:grpSp>
      <p:pic>
        <p:nvPicPr>
          <p:cNvPr id="6" name="Picture 1" descr="three.bwlogo.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86159" y="4204964"/>
            <a:ext cx="2727357" cy="2345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763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Title 5"/>
          <p:cNvSpPr>
            <a:spLocks noGrp="1"/>
          </p:cNvSpPr>
          <p:nvPr>
            <p:ph type="title"/>
          </p:nvPr>
        </p:nvSpPr>
        <p:spPr>
          <a:xfrm>
            <a:off x="1524000" y="0"/>
            <a:ext cx="9144000" cy="1182688"/>
          </a:xfrm>
        </p:spPr>
        <p:txBody>
          <a:bodyPr/>
          <a:lstStyle/>
          <a:p>
            <a:pPr algn="ctr" eaLnBrk="1" hangingPunct="1">
              <a:lnSpc>
                <a:spcPct val="100000"/>
              </a:lnSpc>
            </a:pPr>
            <a:r>
              <a:rPr lang="en-US" altLang="en-US" dirty="0">
                <a:solidFill>
                  <a:schemeClr val="tx1"/>
                </a:solidFill>
                <a:cs typeface="Calibri" panose="020F0502020204030204" pitchFamily="34" charset="0"/>
              </a:rPr>
              <a:t>Three Questions That Organize the Conversation</a:t>
            </a:r>
          </a:p>
        </p:txBody>
      </p:sp>
      <p:graphicFrame>
        <p:nvGraphicFramePr>
          <p:cNvPr id="4" name="Content Placeholder 3"/>
          <p:cNvGraphicFramePr>
            <a:graphicFrameLocks/>
          </p:cNvGraphicFramePr>
          <p:nvPr>
            <p:extLst>
              <p:ext uri="{D42A27DB-BD31-4B8C-83A1-F6EECF244321}">
                <p14:modId xmlns:p14="http://schemas.microsoft.com/office/powerpoint/2010/main" val="278096834"/>
              </p:ext>
            </p:extLst>
          </p:nvPr>
        </p:nvGraphicFramePr>
        <p:xfrm>
          <a:off x="2160233" y="1555812"/>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2416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Title 1"/>
          <p:cNvSpPr>
            <a:spLocks noGrp="1"/>
          </p:cNvSpPr>
          <p:nvPr>
            <p:ph type="title"/>
          </p:nvPr>
        </p:nvSpPr>
        <p:spPr>
          <a:xfrm>
            <a:off x="1981200" y="0"/>
            <a:ext cx="8229600" cy="1182688"/>
          </a:xfrm>
        </p:spPr>
        <p:txBody>
          <a:bodyPr/>
          <a:lstStyle/>
          <a:p>
            <a:pPr eaLnBrk="1" hangingPunct="1"/>
            <a:r>
              <a:rPr lang="en-US">
                <a:ea typeface="ＭＳ Ｐゴシック" pitchFamily="-1" charset="-128"/>
              </a:rPr>
              <a:t> </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025362491"/>
              </p:ext>
            </p:extLst>
          </p:nvPr>
        </p:nvGraphicFramePr>
        <p:xfrm>
          <a:off x="1466850" y="2010029"/>
          <a:ext cx="8610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0885" name="TextBox 6"/>
          <p:cNvSpPr txBox="1">
            <a:spLocks noChangeArrowheads="1"/>
          </p:cNvSpPr>
          <p:nvPr/>
        </p:nvSpPr>
        <p:spPr bwMode="auto">
          <a:xfrm>
            <a:off x="1278622" y="1182688"/>
            <a:ext cx="4088130" cy="584775"/>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C4845"/>
                </a:solidFill>
                <a:effectLst/>
                <a:uLnTx/>
                <a:uFillTx/>
                <a:latin typeface="Calibri"/>
                <a:ea typeface="+mn-ea"/>
                <a:cs typeface="Arial" charset="0"/>
              </a:rPr>
              <a:t>What is working well? </a:t>
            </a:r>
          </a:p>
        </p:txBody>
      </p:sp>
      <p:sp>
        <p:nvSpPr>
          <p:cNvPr id="250886" name="TextBox 7"/>
          <p:cNvSpPr txBox="1">
            <a:spLocks noChangeArrowheads="1"/>
          </p:cNvSpPr>
          <p:nvPr/>
        </p:nvSpPr>
        <p:spPr bwMode="auto">
          <a:xfrm>
            <a:off x="5867400" y="1182687"/>
            <a:ext cx="5284470" cy="584775"/>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C4845"/>
                </a:solidFill>
                <a:effectLst/>
                <a:uLnTx/>
                <a:uFillTx/>
                <a:latin typeface="Calibri"/>
                <a:ea typeface="+mn-ea"/>
                <a:cs typeface="Arial" charset="0"/>
              </a:rPr>
              <a:t>What are we worried about?</a:t>
            </a:r>
          </a:p>
        </p:txBody>
      </p:sp>
      <p:sp>
        <p:nvSpPr>
          <p:cNvPr id="250887" name="Title 1"/>
          <p:cNvSpPr txBox="1">
            <a:spLocks/>
          </p:cNvSpPr>
          <p:nvPr/>
        </p:nvSpPr>
        <p:spPr bwMode="auto">
          <a:xfrm>
            <a:off x="1752600" y="191294"/>
            <a:ext cx="8229600" cy="889000"/>
          </a:xfrm>
          <a:prstGeom prst="rect">
            <a:avLst/>
          </a:prstGeom>
          <a:noFill/>
          <a:ln w="9525">
            <a:noFill/>
            <a:miter lim="800000"/>
            <a:headEnd/>
            <a:tailEnd/>
          </a:ln>
        </p:spPr>
        <p:txBody>
          <a:bodyPr anchor="ctr">
            <a:prstTxWarp prst="textNoShape">
              <a:avLst/>
            </a:prstTxWarp>
          </a:bodyPr>
          <a:lstStyle/>
          <a:p>
            <a:pPr marL="0" marR="0" lvl="0" indent="0" algn="l" defTabSz="457200" rtl="0" eaLnBrk="1" fontAlgn="base" latinLnBrk="0" hangingPunct="1">
              <a:lnSpc>
                <a:spcPts val="25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charset="0"/>
              </a:rPr>
              <a:t>How we organize the information we learn</a:t>
            </a:r>
          </a:p>
        </p:txBody>
      </p:sp>
    </p:spTree>
    <p:extLst>
      <p:ext uri="{BB962C8B-B14F-4D97-AF65-F5344CB8AC3E}">
        <p14:creationId xmlns:p14="http://schemas.microsoft.com/office/powerpoint/2010/main" val="14943005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491" y="101889"/>
            <a:ext cx="10515600" cy="1325563"/>
          </a:xfrm>
        </p:spPr>
        <p:txBody>
          <a:bodyPr/>
          <a:lstStyle/>
          <a:p>
            <a:r>
              <a:rPr lang="en-US" dirty="0"/>
              <a:t>What are we worried about? </a:t>
            </a:r>
          </a:p>
        </p:txBody>
      </p:sp>
      <p:sp>
        <p:nvSpPr>
          <p:cNvPr id="3" name="Content Placeholder 2"/>
          <p:cNvSpPr txBox="1">
            <a:spLocks/>
          </p:cNvSpPr>
          <p:nvPr/>
        </p:nvSpPr>
        <p:spPr>
          <a:xfrm>
            <a:off x="609600" y="1549649"/>
            <a:ext cx="10716491" cy="5072824"/>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800" b="1" dirty="0">
                <a:solidFill>
                  <a:srgbClr val="404040"/>
                </a:solidFill>
                <a:latin typeface="Calibri" panose="020F0502020204030204" pitchFamily="34" charset="0"/>
                <a:cs typeface="Calibri" panose="020F0502020204030204" pitchFamily="34" charset="0"/>
              </a:rPr>
              <a:t>Ask questions that…</a:t>
            </a:r>
          </a:p>
          <a:p>
            <a:pPr marL="342900" indent="-342900">
              <a:buClr>
                <a:srgbClr val="4C4845"/>
              </a:buClr>
            </a:pPr>
            <a:r>
              <a:rPr lang="en-US" altLang="en-US" sz="2800" dirty="0">
                <a:solidFill>
                  <a:srgbClr val="404040"/>
                </a:solidFill>
                <a:latin typeface="Calibri" panose="020F0502020204030204" pitchFamily="34" charset="0"/>
                <a:cs typeface="Calibri" panose="020F0502020204030204" pitchFamily="34" charset="0"/>
              </a:rPr>
              <a:t>Raise </a:t>
            </a:r>
            <a:r>
              <a:rPr lang="en-US" altLang="en-US" sz="2800" b="1" dirty="0">
                <a:solidFill>
                  <a:srgbClr val="404040"/>
                </a:solidFill>
                <a:latin typeface="Calibri" panose="020F0502020204030204" pitchFamily="34" charset="0"/>
                <a:cs typeface="Calibri" panose="020F0502020204030204" pitchFamily="34" charset="0"/>
              </a:rPr>
              <a:t>behavioral descriptions </a:t>
            </a:r>
            <a:r>
              <a:rPr lang="en-US" altLang="en-US" sz="2800" dirty="0">
                <a:solidFill>
                  <a:srgbClr val="404040"/>
                </a:solidFill>
                <a:latin typeface="Calibri" panose="020F0502020204030204" pitchFamily="34" charset="0"/>
                <a:cs typeface="Calibri" panose="020F0502020204030204" pitchFamily="34" charset="0"/>
              </a:rPr>
              <a:t>and move past vagueness, generalizations, and jargon</a:t>
            </a:r>
          </a:p>
          <a:p>
            <a:pPr marL="342900" indent="-342900">
              <a:buClr>
                <a:srgbClr val="4C4845"/>
              </a:buClr>
            </a:pPr>
            <a:r>
              <a:rPr lang="en-US" altLang="en-US" sz="2800" dirty="0">
                <a:solidFill>
                  <a:srgbClr val="404040"/>
                </a:solidFill>
                <a:latin typeface="Calibri" panose="020F0502020204030204" pitchFamily="34" charset="0"/>
                <a:cs typeface="Calibri" panose="020F0502020204030204" pitchFamily="34" charset="0"/>
              </a:rPr>
              <a:t>Reveal all the </a:t>
            </a:r>
            <a:r>
              <a:rPr lang="en-US" altLang="en-US" sz="2800" b="1" dirty="0">
                <a:solidFill>
                  <a:srgbClr val="404040"/>
                </a:solidFill>
                <a:latin typeface="Calibri" panose="020F0502020204030204" pitchFamily="34" charset="0"/>
                <a:cs typeface="Calibri" panose="020F0502020204030204" pitchFamily="34" charset="0"/>
              </a:rPr>
              <a:t>family members</a:t>
            </a:r>
            <a:r>
              <a:rPr lang="en-US" altLang="ja-JP" sz="2800" b="1" dirty="0">
                <a:solidFill>
                  <a:srgbClr val="404040"/>
                </a:solidFill>
                <a:latin typeface="Calibri" panose="020F0502020204030204" pitchFamily="34" charset="0"/>
                <a:cs typeface="Calibri" panose="020F0502020204030204" pitchFamily="34" charset="0"/>
              </a:rPr>
              <a:t>' positions</a:t>
            </a:r>
            <a:r>
              <a:rPr lang="en-US" altLang="ja-JP" sz="2800" dirty="0">
                <a:solidFill>
                  <a:srgbClr val="404040"/>
                </a:solidFill>
                <a:latin typeface="Calibri" panose="020F0502020204030204" pitchFamily="34" charset="0"/>
                <a:cs typeface="Calibri" panose="020F0502020204030204" pitchFamily="34" charset="0"/>
              </a:rPr>
              <a:t> on the problem—especially the children’s</a:t>
            </a:r>
            <a:endParaRPr lang="en-US" altLang="en-US" sz="2800" dirty="0">
              <a:solidFill>
                <a:srgbClr val="404040"/>
              </a:solidFill>
              <a:latin typeface="Calibri" panose="020F0502020204030204" pitchFamily="34" charset="0"/>
              <a:cs typeface="Calibri" panose="020F0502020204030204" pitchFamily="34" charset="0"/>
            </a:endParaRPr>
          </a:p>
          <a:p>
            <a:pPr marL="342900" indent="-342900">
              <a:buClr>
                <a:srgbClr val="4C4845"/>
              </a:buClr>
            </a:pPr>
            <a:r>
              <a:rPr lang="en-US" altLang="en-US" sz="2800" b="1" dirty="0">
                <a:solidFill>
                  <a:srgbClr val="404040"/>
                </a:solidFill>
                <a:latin typeface="Calibri" panose="020F0502020204030204" pitchFamily="34" charset="0"/>
                <a:cs typeface="Calibri" panose="020F0502020204030204" pitchFamily="34" charset="0"/>
              </a:rPr>
              <a:t>Stay connected to the focus of the interview:</a:t>
            </a:r>
            <a:r>
              <a:rPr lang="en-US" altLang="en-US" sz="2800" dirty="0">
                <a:solidFill>
                  <a:srgbClr val="404040"/>
                </a:solidFill>
                <a:latin typeface="Calibri" panose="020F0502020204030204" pitchFamily="34" charset="0"/>
                <a:cs typeface="Calibri" panose="020F0502020204030204" pitchFamily="34" charset="0"/>
              </a:rPr>
              <a:t> What is the impact of the caregiver</a:t>
            </a:r>
            <a:r>
              <a:rPr lang="en-US" altLang="ja-JP" sz="2800" dirty="0">
                <a:solidFill>
                  <a:srgbClr val="404040"/>
                </a:solidFill>
                <a:latin typeface="Calibri" panose="020F0502020204030204" pitchFamily="34" charset="0"/>
                <a:cs typeface="Calibri" panose="020F0502020204030204" pitchFamily="34" charset="0"/>
              </a:rPr>
              <a:t>'s actions on the child? </a:t>
            </a:r>
            <a:endParaRPr lang="en-US" altLang="en-US" sz="2800" i="1" dirty="0">
              <a:solidFill>
                <a:srgbClr val="404040"/>
              </a:solidFill>
              <a:latin typeface="Calibri" panose="020F0502020204030204" pitchFamily="34" charset="0"/>
              <a:cs typeface="Calibri" panose="020F0502020204030204" pitchFamily="34" charset="0"/>
            </a:endParaRPr>
          </a:p>
          <a:p>
            <a:pPr marL="342900" indent="-342900">
              <a:buClr>
                <a:srgbClr val="4C4845"/>
              </a:buClr>
            </a:pPr>
            <a:r>
              <a:rPr lang="en-US" altLang="en-US" sz="2800" dirty="0">
                <a:solidFill>
                  <a:srgbClr val="404040"/>
                </a:solidFill>
                <a:latin typeface="Calibri" panose="020F0502020204030204" pitchFamily="34" charset="0"/>
                <a:cs typeface="Calibri" panose="020F0502020204030204" pitchFamily="34" charset="0"/>
              </a:rPr>
              <a:t>Stay </a:t>
            </a:r>
            <a:r>
              <a:rPr lang="en-US" altLang="en-US" sz="2800" b="1" dirty="0">
                <a:solidFill>
                  <a:srgbClr val="404040"/>
                </a:solidFill>
                <a:latin typeface="Calibri" panose="020F0502020204030204" pitchFamily="34" charset="0"/>
                <a:cs typeface="Calibri" panose="020F0502020204030204" pitchFamily="34" charset="0"/>
              </a:rPr>
              <a:t>connected to the content you need to acquire:</a:t>
            </a:r>
            <a:r>
              <a:rPr lang="en-US" altLang="en-US" sz="2800" dirty="0">
                <a:solidFill>
                  <a:srgbClr val="404040"/>
                </a:solidFill>
                <a:latin typeface="Calibri" panose="020F0502020204030204" pitchFamily="34" charset="0"/>
                <a:cs typeface="Calibri" panose="020F0502020204030204" pitchFamily="34" charset="0"/>
              </a:rPr>
              <a:t> What SDM</a:t>
            </a:r>
            <a:r>
              <a:rPr lang="en-US" altLang="en-US" sz="2800" baseline="30000" dirty="0">
                <a:solidFill>
                  <a:srgbClr val="404040"/>
                </a:solidFill>
                <a:latin typeface="Calibri" panose="020F0502020204030204" pitchFamily="34" charset="0"/>
                <a:cs typeface="Calibri" panose="020F0502020204030204" pitchFamily="34" charset="0"/>
              </a:rPr>
              <a:t>®</a:t>
            </a:r>
            <a:r>
              <a:rPr lang="en-US" altLang="en-US" sz="2800" dirty="0">
                <a:solidFill>
                  <a:srgbClr val="404040"/>
                </a:solidFill>
                <a:latin typeface="Calibri" panose="020F0502020204030204" pitchFamily="34" charset="0"/>
                <a:cs typeface="Calibri" panose="020F0502020204030204" pitchFamily="34" charset="0"/>
              </a:rPr>
              <a:t> and/or CANS questions will you need to answer to get the best possible help from the assessments?</a:t>
            </a:r>
          </a:p>
          <a:p>
            <a:endParaRPr lang="en-US" altLang="en-US" sz="2400" i="1" dirty="0">
              <a:solidFill>
                <a:srgbClr val="404040"/>
              </a:solidFill>
              <a:latin typeface="Calibri" panose="020F0502020204030204" pitchFamily="34" charset="0"/>
              <a:cs typeface="Calibri" panose="020F0502020204030204" pitchFamily="34" charset="0"/>
            </a:endParaRPr>
          </a:p>
          <a:p>
            <a:endParaRPr lang="en-US" altLang="en-US" sz="2400" dirty="0">
              <a:solidFill>
                <a:srgbClr val="40404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9571547" y="0"/>
            <a:ext cx="2620453" cy="2406731"/>
          </a:xfrm>
          <a:prstGeom prst="rect">
            <a:avLst/>
          </a:prstGeom>
        </p:spPr>
      </p:pic>
    </p:spTree>
    <p:extLst>
      <p:ext uri="{BB962C8B-B14F-4D97-AF65-F5344CB8AC3E}">
        <p14:creationId xmlns:p14="http://schemas.microsoft.com/office/powerpoint/2010/main" val="183364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Title 1"/>
          <p:cNvSpPr>
            <a:spLocks noGrp="1"/>
          </p:cNvSpPr>
          <p:nvPr>
            <p:ph type="title"/>
          </p:nvPr>
        </p:nvSpPr>
        <p:spPr>
          <a:xfrm>
            <a:off x="1676400" y="320676"/>
            <a:ext cx="8229600" cy="1182688"/>
          </a:xfrm>
        </p:spPr>
        <p:txBody>
          <a:bodyPr/>
          <a:lstStyle/>
          <a:p>
            <a:pPr eaLnBrk="1" hangingPunct="1"/>
            <a:r>
              <a:rPr lang="en-US" altLang="ja-JP" dirty="0">
                <a:solidFill>
                  <a:schemeClr val="tx1"/>
                </a:solidFill>
                <a:cs typeface="Calibri" panose="020F0502020204030204" pitchFamily="34" charset="0"/>
              </a:rPr>
              <a:t>"What are we worried about?"</a:t>
            </a:r>
            <a:endParaRPr lang="en-US" altLang="en-US" dirty="0">
              <a:solidFill>
                <a:schemeClr val="tx1"/>
              </a:solidFill>
              <a:cs typeface="Calibri" panose="020F0502020204030204" pitchFamily="34" charset="0"/>
            </a:endParaRPr>
          </a:p>
        </p:txBody>
      </p:sp>
      <p:sp>
        <p:nvSpPr>
          <p:cNvPr id="144387" name="Content Placeholder 2"/>
          <p:cNvSpPr>
            <a:spLocks noGrp="1"/>
          </p:cNvSpPr>
          <p:nvPr>
            <p:ph sz="quarter" idx="4294967295"/>
          </p:nvPr>
        </p:nvSpPr>
        <p:spPr>
          <a:xfrm>
            <a:off x="0" y="2160588"/>
            <a:ext cx="6773863" cy="3965575"/>
          </a:xfrm>
        </p:spPr>
        <p:txBody>
          <a:bodyPr/>
          <a:lstStyle/>
          <a:p>
            <a:pPr marL="0" indent="0">
              <a:buNone/>
            </a:pPr>
            <a:r>
              <a:rPr lang="en-US" altLang="en-US" sz="3200" b="1" dirty="0">
                <a:solidFill>
                  <a:srgbClr val="4C4845"/>
                </a:solidFill>
                <a:cs typeface="Calibri" panose="020F0502020204030204" pitchFamily="34" charset="0"/>
              </a:rPr>
              <a:t>	Ask questions that reveal …</a:t>
            </a:r>
          </a:p>
          <a:p>
            <a:pPr marL="0" indent="0"/>
            <a:endParaRPr lang="en-US" altLang="en-US" sz="900" b="1" dirty="0">
              <a:cs typeface="Calibri" panose="020F0502020204030204" pitchFamily="34" charset="0"/>
            </a:endParaRPr>
          </a:p>
          <a:p>
            <a:pPr marL="0" indent="0"/>
            <a:endParaRPr lang="en-US" altLang="en-US" sz="2400" i="1" dirty="0">
              <a:cs typeface="Calibri" panose="020F0502020204030204" pitchFamily="34" charset="0"/>
            </a:endParaRPr>
          </a:p>
          <a:p>
            <a:pPr marL="457200" lvl="2">
              <a:buNone/>
            </a:pPr>
            <a:endParaRPr lang="en-US" altLang="en-US" sz="2400" dirty="0">
              <a:ea typeface="MS PGothic" panose="020B0600070205080204" pitchFamily="34" charset="-128"/>
              <a:cs typeface="Calibri" panose="020F0502020204030204" pitchFamily="34" charset="0"/>
            </a:endParaRPr>
          </a:p>
          <a:p>
            <a:pPr marL="0" indent="0"/>
            <a:endParaRPr lang="en-US" altLang="en-US" sz="2800" dirty="0">
              <a:cs typeface="Calibri" panose="020F0502020204030204" pitchFamily="34" charset="0"/>
            </a:endParaRPr>
          </a:p>
        </p:txBody>
      </p:sp>
      <p:graphicFrame>
        <p:nvGraphicFramePr>
          <p:cNvPr id="7" name="Diagram 6">
            <a:extLst>
              <a:ext uri="{FF2B5EF4-FFF2-40B4-BE49-F238E27FC236}">
                <a16:creationId xmlns:a16="http://schemas.microsoft.com/office/drawing/2014/main" id="{2386A30B-8C90-4869-BF8A-613B2603470C}"/>
              </a:ext>
            </a:extLst>
          </p:cNvPr>
          <p:cNvGraphicFramePr/>
          <p:nvPr>
            <p:extLst>
              <p:ext uri="{D42A27DB-BD31-4B8C-83A1-F6EECF244321}">
                <p14:modId xmlns:p14="http://schemas.microsoft.com/office/powerpoint/2010/main" val="4076383333"/>
              </p:ext>
            </p:extLst>
          </p:nvPr>
        </p:nvGraphicFramePr>
        <p:xfrm>
          <a:off x="754934" y="2758378"/>
          <a:ext cx="10515600" cy="3900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240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627" y="93185"/>
            <a:ext cx="11654971" cy="1325563"/>
          </a:xfrm>
        </p:spPr>
        <p:txBody>
          <a:bodyPr/>
          <a:lstStyle/>
          <a:p>
            <a:r>
              <a:rPr lang="en-US" dirty="0"/>
              <a:t>Generalizations vs. Behavioral Descriptions / Impact On Child</a:t>
            </a:r>
          </a:p>
        </p:txBody>
      </p:sp>
      <p:sp>
        <p:nvSpPr>
          <p:cNvPr id="3" name="Content Placeholder 2"/>
          <p:cNvSpPr txBox="1">
            <a:spLocks/>
          </p:cNvSpPr>
          <p:nvPr/>
        </p:nvSpPr>
        <p:spPr>
          <a:xfrm>
            <a:off x="408248" y="2154353"/>
            <a:ext cx="10494818" cy="5028767"/>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7575" lvl="1">
              <a:spcAft>
                <a:spcPts val="600"/>
              </a:spcAft>
              <a:buClr>
                <a:srgbClr val="4C4845"/>
              </a:buClr>
            </a:pPr>
            <a:r>
              <a:rPr lang="en-US" altLang="en-US" sz="2800" dirty="0">
                <a:latin typeface="Calibri" panose="020F0502020204030204" pitchFamily="34" charset="0"/>
                <a:ea typeface="MS PGothic" panose="020B0600070205080204" pitchFamily="34" charset="-128"/>
                <a:cs typeface="Calibri" panose="020F0502020204030204" pitchFamily="34" charset="0"/>
              </a:rPr>
              <a:t>How does he/she know?</a:t>
            </a:r>
          </a:p>
          <a:p>
            <a:pPr marL="917575" lvl="1">
              <a:spcAft>
                <a:spcPts val="600"/>
              </a:spcAft>
              <a:buClr>
                <a:srgbClr val="4C4845"/>
              </a:buClr>
            </a:pPr>
            <a:r>
              <a:rPr lang="en-US" altLang="en-US" sz="2800" dirty="0">
                <a:latin typeface="Calibri" panose="020F0502020204030204" pitchFamily="34" charset="0"/>
                <a:ea typeface="MS PGothic" panose="020B0600070205080204" pitchFamily="34" charset="-128"/>
                <a:cs typeface="Calibri" panose="020F0502020204030204" pitchFamily="34" charset="0"/>
              </a:rPr>
              <a:t>What caregiver behaviors are associated with it?</a:t>
            </a:r>
          </a:p>
          <a:p>
            <a:pPr marL="917575" lvl="1">
              <a:spcAft>
                <a:spcPts val="600"/>
              </a:spcAft>
              <a:buClr>
                <a:srgbClr val="4C4845"/>
              </a:buClr>
            </a:pPr>
            <a:r>
              <a:rPr lang="en-US" altLang="en-US" sz="2800" dirty="0">
                <a:latin typeface="Calibri" panose="020F0502020204030204" pitchFamily="34" charset="0"/>
                <a:ea typeface="MS PGothic" panose="020B0600070205080204" pitchFamily="34" charset="-128"/>
                <a:cs typeface="Calibri" panose="020F0502020204030204" pitchFamily="34" charset="0"/>
              </a:rPr>
              <a:t>When do those behaviors show themselves?</a:t>
            </a:r>
          </a:p>
          <a:p>
            <a:pPr marL="917575" lvl="1">
              <a:spcAft>
                <a:spcPts val="600"/>
              </a:spcAft>
              <a:buClr>
                <a:srgbClr val="4C4845"/>
              </a:buClr>
            </a:pPr>
            <a:r>
              <a:rPr lang="en-US" altLang="en-US" sz="2800" dirty="0">
                <a:latin typeface="Calibri" panose="020F0502020204030204" pitchFamily="34" charset="0"/>
                <a:ea typeface="MS PGothic" panose="020B0600070205080204" pitchFamily="34" charset="-128"/>
                <a:cs typeface="Calibri" panose="020F0502020204030204" pitchFamily="34" charset="0"/>
              </a:rPr>
              <a:t>How do those behaviors impact the child?</a:t>
            </a:r>
          </a:p>
          <a:p>
            <a:pPr marL="917575" lvl="1">
              <a:spcAft>
                <a:spcPts val="600"/>
              </a:spcAft>
              <a:buClr>
                <a:srgbClr val="4C4845"/>
              </a:buClr>
            </a:pPr>
            <a:r>
              <a:rPr lang="en-US" altLang="en-US" sz="2800" dirty="0">
                <a:latin typeface="Calibri" panose="020F0502020204030204" pitchFamily="34" charset="0"/>
                <a:ea typeface="MS PGothic" panose="020B0600070205080204" pitchFamily="34" charset="-128"/>
                <a:cs typeface="Calibri" panose="020F0502020204030204" pitchFamily="34" charset="0"/>
              </a:rPr>
              <a:t>How do you know? How do you find out?</a:t>
            </a:r>
          </a:p>
          <a:p>
            <a:pPr marL="1376363" lvl="2">
              <a:spcAft>
                <a:spcPts val="600"/>
              </a:spcAft>
              <a:buClr>
                <a:srgbClr val="4C4845"/>
              </a:buClr>
            </a:pPr>
            <a:r>
              <a:rPr lang="en-US" altLang="en-US" dirty="0">
                <a:latin typeface="Calibri" panose="020F0502020204030204" pitchFamily="34" charset="0"/>
                <a:ea typeface="MS PGothic" panose="020B0600070205080204" pitchFamily="34" charset="-128"/>
                <a:cs typeface="Calibri" panose="020F0502020204030204" pitchFamily="34" charset="0"/>
              </a:rPr>
              <a:t>What does the child know?</a:t>
            </a:r>
          </a:p>
          <a:p>
            <a:pPr marL="1376363" lvl="2">
              <a:spcAft>
                <a:spcPts val="600"/>
              </a:spcAft>
              <a:buClr>
                <a:srgbClr val="4C4845"/>
              </a:buClr>
            </a:pPr>
            <a:r>
              <a:rPr lang="en-US" altLang="en-US" dirty="0">
                <a:latin typeface="Calibri" panose="020F0502020204030204" pitchFamily="34" charset="0"/>
                <a:ea typeface="MS PGothic" panose="020B0600070205080204" pitchFamily="34" charset="-128"/>
                <a:cs typeface="Calibri" panose="020F0502020204030204" pitchFamily="34" charset="0"/>
              </a:rPr>
              <a:t>What has the child seen?</a:t>
            </a:r>
          </a:p>
          <a:p>
            <a:pPr marL="1376363" lvl="2">
              <a:spcAft>
                <a:spcPts val="600"/>
              </a:spcAft>
              <a:buClr>
                <a:srgbClr val="4C4845"/>
              </a:buClr>
            </a:pPr>
            <a:r>
              <a:rPr lang="en-US" altLang="en-US" dirty="0">
                <a:latin typeface="Calibri" panose="020F0502020204030204" pitchFamily="34" charset="0"/>
                <a:ea typeface="MS PGothic" panose="020B0600070205080204" pitchFamily="34" charset="-128"/>
                <a:cs typeface="Calibri" panose="020F0502020204030204" pitchFamily="34" charset="0"/>
              </a:rPr>
              <a:t>What are you worried is happening or will happen? </a:t>
            </a:r>
          </a:p>
          <a:p>
            <a:pPr marL="917575" lvl="1">
              <a:spcAft>
                <a:spcPts val="600"/>
              </a:spcAft>
            </a:pPr>
            <a:endParaRPr lang="en-US" altLang="en-US" sz="2400" dirty="0">
              <a:latin typeface="Calibri" panose="020F0502020204030204" pitchFamily="34" charset="0"/>
              <a:ea typeface="MS PGothic" panose="020B0600070205080204" pitchFamily="34" charset="-128"/>
              <a:cs typeface="Calibri" panose="020F0502020204030204" pitchFamily="34" charset="0"/>
            </a:endParaRPr>
          </a:p>
        </p:txBody>
      </p:sp>
      <p:sp>
        <p:nvSpPr>
          <p:cNvPr id="4" name="TextBox 1"/>
          <p:cNvSpPr txBox="1">
            <a:spLocks noChangeArrowheads="1"/>
          </p:cNvSpPr>
          <p:nvPr/>
        </p:nvSpPr>
        <p:spPr bwMode="auto">
          <a:xfrm>
            <a:off x="4206009" y="1150360"/>
            <a:ext cx="42672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endParaRPr lang="en-US" altLang="ja-JP" sz="3600" i="1" dirty="0">
              <a:solidFill>
                <a:srgbClr val="000090"/>
              </a:solidFill>
              <a:latin typeface="Calibri" panose="020F0502020204030204" pitchFamily="34" charset="0"/>
              <a:cs typeface="Calibri" panose="020F0502020204030204" pitchFamily="34" charset="0"/>
            </a:endParaRPr>
          </a:p>
          <a:p>
            <a:pPr eaLnBrk="1" hangingPunct="1"/>
            <a:r>
              <a:rPr lang="en-US" altLang="ja-JP" sz="3600" i="1" dirty="0">
                <a:solidFill>
                  <a:srgbClr val="000090"/>
                </a:solidFill>
                <a:latin typeface="Calibri" panose="020F0502020204030204" pitchFamily="34" charset="0"/>
                <a:cs typeface="Calibri" panose="020F0502020204030204" pitchFamily="34" charset="0"/>
              </a:rPr>
              <a:t>"She is mentally ill."</a:t>
            </a:r>
          </a:p>
          <a:p>
            <a:pPr eaLnBrk="1" hangingPunct="1"/>
            <a:endParaRPr lang="en-US" altLang="en-US" sz="28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7621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297" y="0"/>
            <a:ext cx="11663679" cy="1325563"/>
          </a:xfrm>
        </p:spPr>
        <p:txBody>
          <a:bodyPr/>
          <a:lstStyle/>
          <a:p>
            <a:r>
              <a:rPr lang="en-US" dirty="0"/>
              <a:t>Generalizations vs. Behavioral Descriptions / Impact On Child</a:t>
            </a:r>
          </a:p>
        </p:txBody>
      </p:sp>
      <p:sp>
        <p:nvSpPr>
          <p:cNvPr id="3" name="Content Placeholder 2"/>
          <p:cNvSpPr txBox="1">
            <a:spLocks/>
          </p:cNvSpPr>
          <p:nvPr/>
        </p:nvSpPr>
        <p:spPr bwMode="auto">
          <a:xfrm>
            <a:off x="4620634" y="1249046"/>
            <a:ext cx="4421766" cy="694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r>
              <a:rPr lang="en-US" altLang="ja-JP" sz="3600" i="1" dirty="0">
                <a:solidFill>
                  <a:srgbClr val="008000"/>
                </a:solidFill>
                <a:latin typeface="Calibri" panose="020F0502020204030204" pitchFamily="34" charset="0"/>
                <a:cs typeface="Calibri" panose="020F0502020204030204" pitchFamily="34" charset="0"/>
              </a:rPr>
              <a:t>"He is an alcoholic."</a:t>
            </a:r>
          </a:p>
          <a:p>
            <a:pPr marL="0" lvl="1">
              <a:buNone/>
            </a:pPr>
            <a:endParaRPr lang="en-US" altLang="en-US" sz="2400" dirty="0">
              <a:solidFill>
                <a:srgbClr val="FF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4" name="Content Placeholder 2"/>
          <p:cNvSpPr txBox="1">
            <a:spLocks/>
          </p:cNvSpPr>
          <p:nvPr/>
        </p:nvSpPr>
        <p:spPr>
          <a:xfrm>
            <a:off x="508001" y="2438399"/>
            <a:ext cx="11372272" cy="4641273"/>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600"/>
              </a:spcAft>
              <a:buClr>
                <a:srgbClr val="4C4845"/>
              </a:buClr>
            </a:pPr>
            <a:r>
              <a:rPr lang="en-US" altLang="en-US" sz="2800" dirty="0">
                <a:latin typeface="Calibri" panose="020F0502020204030204" pitchFamily="34" charset="0"/>
                <a:ea typeface="MS PGothic" panose="020B0600070205080204" pitchFamily="34" charset="-128"/>
                <a:cs typeface="Calibri" panose="020F0502020204030204" pitchFamily="34" charset="0"/>
              </a:rPr>
              <a:t>What does he drink? When does he drink? How often?</a:t>
            </a:r>
          </a:p>
          <a:p>
            <a:pPr lvl="1">
              <a:spcAft>
                <a:spcPts val="600"/>
              </a:spcAft>
              <a:buClr>
                <a:srgbClr val="4C4845"/>
              </a:buClr>
            </a:pPr>
            <a:r>
              <a:rPr lang="en-US" altLang="en-US" sz="2800" dirty="0">
                <a:latin typeface="Calibri" panose="020F0502020204030204" pitchFamily="34" charset="0"/>
                <a:ea typeface="MS PGothic" panose="020B0600070205080204" pitchFamily="34" charset="-128"/>
                <a:cs typeface="Calibri" panose="020F0502020204030204" pitchFamily="34" charset="0"/>
              </a:rPr>
              <a:t>Where is the child when he drinks?</a:t>
            </a:r>
          </a:p>
          <a:p>
            <a:pPr lvl="1">
              <a:spcAft>
                <a:spcPts val="600"/>
              </a:spcAft>
              <a:buClr>
                <a:srgbClr val="4C4845"/>
              </a:buClr>
            </a:pPr>
            <a:r>
              <a:rPr lang="en-US" altLang="en-US" sz="2800" dirty="0">
                <a:latin typeface="Calibri" panose="020F0502020204030204" pitchFamily="34" charset="0"/>
                <a:ea typeface="MS PGothic" panose="020B0600070205080204" pitchFamily="34" charset="-128"/>
                <a:cs typeface="Calibri" panose="020F0502020204030204" pitchFamily="34" charset="0"/>
              </a:rPr>
              <a:t>What caregiver behaviors are associated with it?</a:t>
            </a:r>
          </a:p>
          <a:p>
            <a:pPr lvl="1">
              <a:spcAft>
                <a:spcPts val="600"/>
              </a:spcAft>
              <a:buClr>
                <a:srgbClr val="4C4845"/>
              </a:buClr>
            </a:pPr>
            <a:r>
              <a:rPr lang="en-US" altLang="en-US" sz="2800" dirty="0">
                <a:latin typeface="Calibri" panose="020F0502020204030204" pitchFamily="34" charset="0"/>
                <a:ea typeface="MS PGothic" panose="020B0600070205080204" pitchFamily="34" charset="-128"/>
                <a:cs typeface="Calibri" panose="020F0502020204030204" pitchFamily="34" charset="0"/>
              </a:rPr>
              <a:t>When do those behaviors show themselves?</a:t>
            </a:r>
          </a:p>
          <a:p>
            <a:pPr lvl="1">
              <a:spcAft>
                <a:spcPts val="600"/>
              </a:spcAft>
              <a:buClr>
                <a:srgbClr val="4C4845"/>
              </a:buClr>
            </a:pPr>
            <a:r>
              <a:rPr lang="en-US" altLang="en-US" sz="2800" dirty="0">
                <a:latin typeface="Calibri" panose="020F0502020204030204" pitchFamily="34" charset="0"/>
                <a:ea typeface="MS PGothic" panose="020B0600070205080204" pitchFamily="34" charset="-128"/>
                <a:cs typeface="Calibri" panose="020F0502020204030204" pitchFamily="34" charset="0"/>
              </a:rPr>
              <a:t>How do those behaviors impact the child?</a:t>
            </a:r>
          </a:p>
          <a:p>
            <a:pPr lvl="1">
              <a:spcAft>
                <a:spcPts val="600"/>
              </a:spcAft>
              <a:buClr>
                <a:srgbClr val="4C4845"/>
              </a:buClr>
            </a:pPr>
            <a:r>
              <a:rPr lang="en-US" altLang="en-US" sz="2800" dirty="0">
                <a:latin typeface="Calibri" panose="020F0502020204030204" pitchFamily="34" charset="0"/>
                <a:ea typeface="MS PGothic" panose="020B0600070205080204" pitchFamily="34" charset="-128"/>
                <a:cs typeface="Calibri" panose="020F0502020204030204" pitchFamily="34" charset="0"/>
              </a:rPr>
              <a:t>How do you know? How do you find out?</a:t>
            </a:r>
          </a:p>
          <a:p>
            <a:pPr lvl="1">
              <a:spcAft>
                <a:spcPts val="600"/>
              </a:spcAft>
            </a:pPr>
            <a:endParaRPr lang="en-US" altLang="en-US" sz="2800" dirty="0">
              <a:solidFill>
                <a:srgbClr val="FF0000"/>
              </a:solidFill>
              <a:latin typeface="Calibri" panose="020F0502020204030204"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827579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0434"/>
            <a:ext cx="10515600" cy="1325563"/>
          </a:xfrm>
        </p:spPr>
        <p:txBody>
          <a:bodyPr/>
          <a:lstStyle/>
          <a:p>
            <a:r>
              <a:rPr lang="en-US" dirty="0"/>
              <a:t>What’s working well? </a:t>
            </a:r>
          </a:p>
        </p:txBody>
      </p:sp>
      <p:sp>
        <p:nvSpPr>
          <p:cNvPr id="3" name="Content Placeholder 2"/>
          <p:cNvSpPr txBox="1">
            <a:spLocks/>
          </p:cNvSpPr>
          <p:nvPr/>
        </p:nvSpPr>
        <p:spPr>
          <a:xfrm>
            <a:off x="399906" y="1773813"/>
            <a:ext cx="9130174" cy="5084187"/>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altLang="ja-JP" sz="3600" i="1" dirty="0">
                <a:solidFill>
                  <a:srgbClr val="000090"/>
                </a:solidFill>
                <a:latin typeface="Calibri" panose="020F0502020204030204" pitchFamily="34" charset="0"/>
                <a:cs typeface="Calibri" panose="020F0502020204030204" pitchFamily="34" charset="0"/>
              </a:rPr>
              <a:t>There is always a history of protection.</a:t>
            </a:r>
            <a:endParaRPr lang="en-US" altLang="en-US" sz="3600" dirty="0">
              <a:solidFill>
                <a:srgbClr val="000000"/>
              </a:solidFill>
              <a:latin typeface="Calibri" panose="020F0502020204030204" pitchFamily="34" charset="0"/>
              <a:cs typeface="Calibri" panose="020F0502020204030204" pitchFamily="34" charset="0"/>
            </a:endParaRPr>
          </a:p>
          <a:p>
            <a:pPr marL="1085850" lvl="1" indent="-342900">
              <a:lnSpc>
                <a:spcPct val="80000"/>
              </a:lnSpc>
              <a:buClr>
                <a:srgbClr val="4C4845"/>
              </a:buClr>
            </a:pPr>
            <a:endParaRPr lang="en-US" altLang="en-US" sz="2200" dirty="0">
              <a:latin typeface="Calibri" panose="020F0502020204030204" pitchFamily="34" charset="0"/>
              <a:cs typeface="Calibri" panose="020F0502020204030204" pitchFamily="34" charset="0"/>
            </a:endParaRPr>
          </a:p>
          <a:p>
            <a:pPr marL="1085850" lvl="1" indent="-342900">
              <a:lnSpc>
                <a:spcPct val="80000"/>
              </a:lnSpc>
              <a:spcAft>
                <a:spcPts val="600"/>
              </a:spcAft>
              <a:buClr>
                <a:srgbClr val="4C4845"/>
              </a:buClr>
            </a:pPr>
            <a:r>
              <a:rPr lang="en-US" altLang="en-US" sz="3200" dirty="0">
                <a:latin typeface="Calibri" panose="020F0502020204030204" pitchFamily="34" charset="0"/>
                <a:cs typeface="Calibri" panose="020F0502020204030204" pitchFamily="34" charset="0"/>
              </a:rPr>
              <a:t>Based in solution-focused questions.</a:t>
            </a:r>
          </a:p>
          <a:p>
            <a:pPr marL="1085850" lvl="1" indent="-342900">
              <a:lnSpc>
                <a:spcPct val="80000"/>
              </a:lnSpc>
              <a:spcAft>
                <a:spcPts val="600"/>
              </a:spcAft>
              <a:buClr>
                <a:srgbClr val="4C4845"/>
              </a:buClr>
            </a:pPr>
            <a:r>
              <a:rPr lang="en-US" altLang="en-US" sz="3200" dirty="0">
                <a:latin typeface="Calibri" panose="020F0502020204030204" pitchFamily="34" charset="0"/>
                <a:cs typeface="Calibri" panose="020F0502020204030204" pitchFamily="34" charset="0"/>
              </a:rPr>
              <a:t>If we do not know </a:t>
            </a:r>
            <a:r>
              <a:rPr lang="en-US" altLang="ja-JP" sz="3200" dirty="0">
                <a:latin typeface="Calibri" panose="020F0502020204030204" pitchFamily="34" charset="0"/>
                <a:cs typeface="Calibri" panose="020F0502020204030204" pitchFamily="34" charset="0"/>
              </a:rPr>
              <a:t>"what is working well," we do not know how worried to be.</a:t>
            </a:r>
            <a:endParaRPr lang="en-US" altLang="en-US" sz="3200" dirty="0">
              <a:latin typeface="Calibri" panose="020F0502020204030204" pitchFamily="34" charset="0"/>
              <a:cs typeface="Calibri" panose="020F0502020204030204" pitchFamily="34" charset="0"/>
            </a:endParaRPr>
          </a:p>
          <a:p>
            <a:pPr marL="1085850" lvl="1" indent="-342900">
              <a:lnSpc>
                <a:spcPct val="80000"/>
              </a:lnSpc>
              <a:spcAft>
                <a:spcPts val="600"/>
              </a:spcAft>
              <a:buClr>
                <a:srgbClr val="4C4845"/>
              </a:buClr>
            </a:pPr>
            <a:r>
              <a:rPr lang="en-US" altLang="en-US" sz="3200" dirty="0">
                <a:latin typeface="Calibri" panose="020F0502020204030204" pitchFamily="34" charset="0"/>
                <a:cs typeface="Calibri" panose="020F0502020204030204" pitchFamily="34" charset="0"/>
              </a:rPr>
              <a:t>Ask questions that rigorously surface the history of protection and how that history can be applied in the future for the child</a:t>
            </a:r>
            <a:r>
              <a:rPr lang="en-US" altLang="ja-JP" sz="3200" dirty="0">
                <a:latin typeface="Calibri" panose="020F0502020204030204" pitchFamily="34" charset="0"/>
                <a:cs typeface="Calibri" panose="020F0502020204030204" pitchFamily="34" charset="0"/>
              </a:rPr>
              <a:t>'s safety.</a:t>
            </a:r>
            <a:endParaRPr lang="en-US" altLang="en-US" sz="3200" dirty="0">
              <a:latin typeface="Calibri" panose="020F0502020204030204" pitchFamily="34" charset="0"/>
              <a:cs typeface="Calibri" panose="020F0502020204030204" pitchFamily="34" charset="0"/>
            </a:endParaRPr>
          </a:p>
          <a:p>
            <a:pPr marL="1085850" lvl="1" indent="-342900">
              <a:lnSpc>
                <a:spcPct val="80000"/>
              </a:lnSpc>
              <a:buClr>
                <a:srgbClr val="4C4845"/>
              </a:buClr>
            </a:pPr>
            <a:r>
              <a:rPr lang="en-US" altLang="ja-JP" sz="3200" dirty="0">
                <a:latin typeface="Calibri" panose="020F0502020204030204" pitchFamily="34" charset="0"/>
                <a:cs typeface="Calibri" panose="020F0502020204030204" pitchFamily="34" charset="0"/>
              </a:rPr>
              <a:t>“Listen for the empty spaces.”</a:t>
            </a:r>
          </a:p>
          <a:p>
            <a:pPr>
              <a:lnSpc>
                <a:spcPct val="80000"/>
              </a:lnSpc>
            </a:pPr>
            <a:endParaRPr lang="en-US" altLang="en-US" sz="2800" dirty="0">
              <a:solidFill>
                <a:srgbClr val="000000"/>
              </a:solidFill>
              <a:latin typeface="Calibri" panose="020F0502020204030204" pitchFamily="34" charset="0"/>
              <a:cs typeface="Calibri" panose="020F0502020204030204" pitchFamily="34" charset="0"/>
            </a:endParaRPr>
          </a:p>
        </p:txBody>
      </p:sp>
      <p:pic>
        <p:nvPicPr>
          <p:cNvPr id="3074" name="Picture 2" descr="Image result for focus on what is working well"/>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705927" y="2204531"/>
            <a:ext cx="2193869" cy="301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20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Title 1"/>
          <p:cNvSpPr>
            <a:spLocks noGrp="1"/>
          </p:cNvSpPr>
          <p:nvPr>
            <p:ph type="title"/>
          </p:nvPr>
        </p:nvSpPr>
        <p:spPr>
          <a:xfrm>
            <a:off x="1946031" y="198437"/>
            <a:ext cx="8229600" cy="1182688"/>
          </a:xfrm>
        </p:spPr>
        <p:txBody>
          <a:bodyPr/>
          <a:lstStyle/>
          <a:p>
            <a:pPr algn="ctr" eaLnBrk="1" hangingPunct="1"/>
            <a:r>
              <a:rPr lang="en-US" altLang="en-US" dirty="0">
                <a:solidFill>
                  <a:schemeClr val="tx1"/>
                </a:solidFill>
                <a:cs typeface="Calibri" panose="020F0502020204030204" pitchFamily="34" charset="0"/>
              </a:rPr>
              <a:t>Listening for the Empty Spaces</a:t>
            </a:r>
          </a:p>
        </p:txBody>
      </p:sp>
      <p:sp>
        <p:nvSpPr>
          <p:cNvPr id="152579" name="Line 3"/>
          <p:cNvSpPr>
            <a:spLocks noChangeShapeType="1"/>
          </p:cNvSpPr>
          <p:nvPr/>
        </p:nvSpPr>
        <p:spPr bwMode="auto">
          <a:xfrm>
            <a:off x="2438400" y="4236312"/>
            <a:ext cx="7391400" cy="0"/>
          </a:xfrm>
          <a:prstGeom prst="line">
            <a:avLst/>
          </a:prstGeom>
          <a:noFill/>
          <a:ln w="762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sz="2400" dirty="0">
              <a:latin typeface="Calibri" panose="020F0502020204030204" pitchFamily="34" charset="0"/>
            </a:endParaRPr>
          </a:p>
        </p:txBody>
      </p:sp>
      <p:sp>
        <p:nvSpPr>
          <p:cNvPr id="152580" name="AutoShape 7"/>
          <p:cNvSpPr>
            <a:spLocks noChangeArrowheads="1"/>
          </p:cNvSpPr>
          <p:nvPr/>
        </p:nvSpPr>
        <p:spPr bwMode="auto">
          <a:xfrm>
            <a:off x="7010400" y="4083912"/>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dirty="0">
              <a:latin typeface="Calibri" panose="020F0502020204030204" pitchFamily="34" charset="0"/>
            </a:endParaRPr>
          </a:p>
        </p:txBody>
      </p:sp>
      <p:sp>
        <p:nvSpPr>
          <p:cNvPr id="152581" name="AutoShape 8"/>
          <p:cNvSpPr>
            <a:spLocks noChangeArrowheads="1"/>
          </p:cNvSpPr>
          <p:nvPr/>
        </p:nvSpPr>
        <p:spPr bwMode="auto">
          <a:xfrm>
            <a:off x="7010400" y="3474312"/>
            <a:ext cx="228600" cy="533400"/>
          </a:xfrm>
          <a:prstGeom prst="downArrow">
            <a:avLst>
              <a:gd name="adj1" fmla="val 50000"/>
              <a:gd name="adj2" fmla="val 58333"/>
            </a:avLst>
          </a:prstGeom>
          <a:solidFill>
            <a:srgbClr val="99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dirty="0">
              <a:latin typeface="Calibri" panose="020F0502020204030204" pitchFamily="34" charset="0"/>
            </a:endParaRPr>
          </a:p>
        </p:txBody>
      </p:sp>
      <p:sp>
        <p:nvSpPr>
          <p:cNvPr id="152582" name="Rectangle 9"/>
          <p:cNvSpPr>
            <a:spLocks noChangeArrowheads="1"/>
          </p:cNvSpPr>
          <p:nvPr/>
        </p:nvSpPr>
        <p:spPr bwMode="auto">
          <a:xfrm>
            <a:off x="5715000" y="1844928"/>
            <a:ext cx="2795588"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400" dirty="0">
                <a:solidFill>
                  <a:srgbClr val="4C4845"/>
                </a:solidFill>
                <a:latin typeface="Calibri" panose="020F0502020204030204" pitchFamily="34" charset="0"/>
              </a:rPr>
              <a:t>Suicide attempt by gas in the kitchen while the children were home</a:t>
            </a:r>
          </a:p>
        </p:txBody>
      </p:sp>
      <p:sp>
        <p:nvSpPr>
          <p:cNvPr id="152583" name="AutoShape 10"/>
          <p:cNvSpPr>
            <a:spLocks noChangeArrowheads="1"/>
          </p:cNvSpPr>
          <p:nvPr/>
        </p:nvSpPr>
        <p:spPr bwMode="auto">
          <a:xfrm>
            <a:off x="2743200" y="4083912"/>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dirty="0">
              <a:latin typeface="Calibri" panose="020F0502020204030204" pitchFamily="34" charset="0"/>
            </a:endParaRPr>
          </a:p>
        </p:txBody>
      </p:sp>
      <p:sp>
        <p:nvSpPr>
          <p:cNvPr id="152584" name="AutoShape 11"/>
          <p:cNvSpPr>
            <a:spLocks noChangeArrowheads="1"/>
          </p:cNvSpPr>
          <p:nvPr/>
        </p:nvSpPr>
        <p:spPr bwMode="auto">
          <a:xfrm>
            <a:off x="2743200" y="3474312"/>
            <a:ext cx="228600" cy="533400"/>
          </a:xfrm>
          <a:prstGeom prst="downArrow">
            <a:avLst>
              <a:gd name="adj1" fmla="val 50000"/>
              <a:gd name="adj2" fmla="val 58333"/>
            </a:avLst>
          </a:prstGeom>
          <a:solidFill>
            <a:srgbClr val="99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dirty="0">
              <a:latin typeface="Calibri" panose="020F0502020204030204" pitchFamily="34" charset="0"/>
            </a:endParaRPr>
          </a:p>
        </p:txBody>
      </p:sp>
      <p:sp>
        <p:nvSpPr>
          <p:cNvPr id="152585" name="Rectangle 12"/>
          <p:cNvSpPr>
            <a:spLocks noChangeArrowheads="1"/>
          </p:cNvSpPr>
          <p:nvPr/>
        </p:nvSpPr>
        <p:spPr bwMode="auto">
          <a:xfrm>
            <a:off x="1680774" y="1874111"/>
            <a:ext cx="2483629"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400" dirty="0">
                <a:solidFill>
                  <a:srgbClr val="4C4845"/>
                </a:solidFill>
                <a:latin typeface="Calibri" panose="020F0502020204030204" pitchFamily="34" charset="0"/>
              </a:rPr>
              <a:t>Her father:</a:t>
            </a:r>
          </a:p>
          <a:p>
            <a:pPr algn="ctr" eaLnBrk="1" hangingPunct="1"/>
            <a:r>
              <a:rPr lang="en-US" altLang="en-US" sz="2400" dirty="0">
                <a:solidFill>
                  <a:srgbClr val="4C4845"/>
                </a:solidFill>
                <a:latin typeface="Calibri" panose="020F0502020204030204" pitchFamily="34" charset="0"/>
              </a:rPr>
              <a:t>physically abusive,</a:t>
            </a:r>
          </a:p>
          <a:p>
            <a:pPr algn="ctr" eaLnBrk="1" hangingPunct="1"/>
            <a:r>
              <a:rPr lang="en-US" altLang="en-US" sz="2400" dirty="0">
                <a:solidFill>
                  <a:srgbClr val="4C4845"/>
                </a:solidFill>
                <a:latin typeface="Calibri" panose="020F0502020204030204" pitchFamily="34" charset="0"/>
              </a:rPr>
              <a:t>dangerous</a:t>
            </a:r>
          </a:p>
        </p:txBody>
      </p:sp>
      <p:sp>
        <p:nvSpPr>
          <p:cNvPr id="152586" name="Rectangle 13"/>
          <p:cNvSpPr>
            <a:spLocks noChangeArrowheads="1"/>
          </p:cNvSpPr>
          <p:nvPr/>
        </p:nvSpPr>
        <p:spPr bwMode="auto">
          <a:xfrm>
            <a:off x="3276601" y="2712310"/>
            <a:ext cx="960712"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800" dirty="0">
              <a:solidFill>
                <a:schemeClr val="tx2"/>
              </a:solidFill>
              <a:latin typeface="Calibri" panose="020F0502020204030204" pitchFamily="34" charset="0"/>
            </a:endParaRPr>
          </a:p>
          <a:p>
            <a:pPr eaLnBrk="1" hangingPunct="1"/>
            <a:r>
              <a:rPr lang="en-US" altLang="en-US" sz="2400" dirty="0">
                <a:solidFill>
                  <a:srgbClr val="4C4845"/>
                </a:solidFill>
                <a:latin typeface="Calibri" panose="020F0502020204030204" pitchFamily="34" charset="0"/>
              </a:rPr>
              <a:t>Foster</a:t>
            </a:r>
          </a:p>
          <a:p>
            <a:pPr eaLnBrk="1" hangingPunct="1"/>
            <a:r>
              <a:rPr lang="en-US" altLang="en-US" sz="2400" dirty="0">
                <a:solidFill>
                  <a:srgbClr val="4C4845"/>
                </a:solidFill>
                <a:latin typeface="Calibri" panose="020F0502020204030204" pitchFamily="34" charset="0"/>
              </a:rPr>
              <a:t>care</a:t>
            </a:r>
          </a:p>
        </p:txBody>
      </p:sp>
      <p:sp>
        <p:nvSpPr>
          <p:cNvPr id="152587" name="AutoShape 14"/>
          <p:cNvSpPr>
            <a:spLocks noChangeArrowheads="1"/>
          </p:cNvSpPr>
          <p:nvPr/>
        </p:nvSpPr>
        <p:spPr bwMode="auto">
          <a:xfrm>
            <a:off x="3505200" y="4160112"/>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dirty="0">
              <a:latin typeface="Calibri" panose="020F0502020204030204" pitchFamily="34" charset="0"/>
            </a:endParaRPr>
          </a:p>
        </p:txBody>
      </p:sp>
      <p:sp>
        <p:nvSpPr>
          <p:cNvPr id="152588" name="AutoShape 15"/>
          <p:cNvSpPr>
            <a:spLocks noChangeArrowheads="1"/>
          </p:cNvSpPr>
          <p:nvPr/>
        </p:nvSpPr>
        <p:spPr bwMode="auto">
          <a:xfrm>
            <a:off x="4495800" y="4160112"/>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dirty="0">
              <a:latin typeface="Calibri" panose="020F0502020204030204" pitchFamily="34" charset="0"/>
            </a:endParaRPr>
          </a:p>
        </p:txBody>
      </p:sp>
      <p:sp>
        <p:nvSpPr>
          <p:cNvPr id="152589" name="AutoShape 16"/>
          <p:cNvSpPr>
            <a:spLocks noChangeArrowheads="1"/>
          </p:cNvSpPr>
          <p:nvPr/>
        </p:nvSpPr>
        <p:spPr bwMode="auto">
          <a:xfrm>
            <a:off x="5029200" y="4160112"/>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dirty="0">
              <a:latin typeface="Calibri" panose="020F0502020204030204" pitchFamily="34" charset="0"/>
            </a:endParaRPr>
          </a:p>
        </p:txBody>
      </p:sp>
      <p:sp>
        <p:nvSpPr>
          <p:cNvPr id="152590" name="Rectangle 17"/>
          <p:cNvSpPr>
            <a:spLocks noChangeArrowheads="1"/>
          </p:cNvSpPr>
          <p:nvPr/>
        </p:nvSpPr>
        <p:spPr bwMode="auto">
          <a:xfrm>
            <a:off x="5652635" y="3626712"/>
            <a:ext cx="113755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400" dirty="0">
                <a:solidFill>
                  <a:srgbClr val="4C4845"/>
                </a:solidFill>
                <a:latin typeface="Calibri" panose="020F0502020204030204" pitchFamily="34" charset="0"/>
              </a:rPr>
              <a:t>Poverty</a:t>
            </a:r>
          </a:p>
        </p:txBody>
      </p:sp>
      <p:sp>
        <p:nvSpPr>
          <p:cNvPr id="152591" name="Rectangle 18"/>
          <p:cNvSpPr>
            <a:spLocks noChangeArrowheads="1"/>
          </p:cNvSpPr>
          <p:nvPr/>
        </p:nvSpPr>
        <p:spPr bwMode="auto">
          <a:xfrm>
            <a:off x="4419600" y="3183930"/>
            <a:ext cx="37382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dirty="0">
                <a:solidFill>
                  <a:srgbClr val="4C4845"/>
                </a:solidFill>
                <a:latin typeface="Calibri" panose="020F0502020204030204" pitchFamily="34" charset="0"/>
              </a:rPr>
              <a:t>D</a:t>
            </a:r>
          </a:p>
          <a:p>
            <a:pPr eaLnBrk="1" hangingPunct="1"/>
            <a:r>
              <a:rPr lang="en-US" altLang="en-US" sz="2400" dirty="0">
                <a:solidFill>
                  <a:srgbClr val="4C4845"/>
                </a:solidFill>
                <a:latin typeface="Calibri" panose="020F0502020204030204" pitchFamily="34" charset="0"/>
              </a:rPr>
              <a:t>V</a:t>
            </a:r>
          </a:p>
        </p:txBody>
      </p:sp>
      <p:sp>
        <p:nvSpPr>
          <p:cNvPr id="152592" name="Rectangle 19"/>
          <p:cNvSpPr>
            <a:spLocks noChangeArrowheads="1"/>
          </p:cNvSpPr>
          <p:nvPr/>
        </p:nvSpPr>
        <p:spPr bwMode="auto">
          <a:xfrm>
            <a:off x="4953000" y="1219201"/>
            <a:ext cx="381000"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rgbClr val="4C4845"/>
                </a:solidFill>
                <a:latin typeface="Calibri" panose="020F0502020204030204" pitchFamily="34" charset="0"/>
              </a:rPr>
              <a:t>D</a:t>
            </a:r>
          </a:p>
          <a:p>
            <a:pPr eaLnBrk="1" hangingPunct="1"/>
            <a:r>
              <a:rPr lang="en-US" altLang="en-US" b="1" dirty="0">
                <a:solidFill>
                  <a:srgbClr val="4C4845"/>
                </a:solidFill>
                <a:latin typeface="Calibri" panose="020F0502020204030204" pitchFamily="34" charset="0"/>
              </a:rPr>
              <a:t>E</a:t>
            </a:r>
          </a:p>
          <a:p>
            <a:pPr eaLnBrk="1" hangingPunct="1"/>
            <a:r>
              <a:rPr lang="en-US" altLang="en-US" b="1" dirty="0">
                <a:solidFill>
                  <a:srgbClr val="4C4845"/>
                </a:solidFill>
                <a:latin typeface="Calibri" panose="020F0502020204030204" pitchFamily="34" charset="0"/>
              </a:rPr>
              <a:t>P</a:t>
            </a:r>
          </a:p>
          <a:p>
            <a:pPr eaLnBrk="1" hangingPunct="1"/>
            <a:r>
              <a:rPr lang="en-US" altLang="en-US" b="1" dirty="0">
                <a:solidFill>
                  <a:srgbClr val="4C4845"/>
                </a:solidFill>
                <a:latin typeface="Calibri" panose="020F0502020204030204" pitchFamily="34" charset="0"/>
              </a:rPr>
              <a:t>R</a:t>
            </a:r>
          </a:p>
          <a:p>
            <a:pPr eaLnBrk="1" hangingPunct="1"/>
            <a:r>
              <a:rPr lang="en-US" altLang="en-US" b="1" dirty="0">
                <a:solidFill>
                  <a:srgbClr val="4C4845"/>
                </a:solidFill>
                <a:latin typeface="Calibri" panose="020F0502020204030204" pitchFamily="34" charset="0"/>
              </a:rPr>
              <a:t>E</a:t>
            </a:r>
          </a:p>
          <a:p>
            <a:pPr eaLnBrk="1" hangingPunct="1"/>
            <a:r>
              <a:rPr lang="en-US" altLang="en-US" b="1" dirty="0">
                <a:solidFill>
                  <a:srgbClr val="4C4845"/>
                </a:solidFill>
                <a:latin typeface="Calibri" panose="020F0502020204030204" pitchFamily="34" charset="0"/>
              </a:rPr>
              <a:t>S</a:t>
            </a:r>
          </a:p>
          <a:p>
            <a:pPr eaLnBrk="1" hangingPunct="1"/>
            <a:r>
              <a:rPr lang="en-US" altLang="en-US" b="1" dirty="0">
                <a:solidFill>
                  <a:srgbClr val="4C4845"/>
                </a:solidFill>
                <a:latin typeface="Calibri" panose="020F0502020204030204" pitchFamily="34" charset="0"/>
              </a:rPr>
              <a:t>S</a:t>
            </a:r>
          </a:p>
          <a:p>
            <a:pPr eaLnBrk="1" hangingPunct="1"/>
            <a:r>
              <a:rPr lang="en-US" altLang="en-US" b="1" dirty="0">
                <a:solidFill>
                  <a:srgbClr val="4C4845"/>
                </a:solidFill>
                <a:latin typeface="Calibri" panose="020F0502020204030204" pitchFamily="34" charset="0"/>
              </a:rPr>
              <a:t>I</a:t>
            </a:r>
          </a:p>
          <a:p>
            <a:pPr eaLnBrk="1" hangingPunct="1"/>
            <a:r>
              <a:rPr lang="en-US" altLang="en-US" b="1" dirty="0">
                <a:solidFill>
                  <a:srgbClr val="4C4845"/>
                </a:solidFill>
                <a:latin typeface="Calibri" panose="020F0502020204030204" pitchFamily="34" charset="0"/>
              </a:rPr>
              <a:t>O</a:t>
            </a:r>
          </a:p>
          <a:p>
            <a:pPr eaLnBrk="1" hangingPunct="1"/>
            <a:r>
              <a:rPr lang="en-US" altLang="en-US" b="1" dirty="0">
                <a:solidFill>
                  <a:srgbClr val="4C4845"/>
                </a:solidFill>
                <a:latin typeface="Calibri" panose="020F0502020204030204" pitchFamily="34" charset="0"/>
              </a:rPr>
              <a:t>N</a:t>
            </a:r>
          </a:p>
        </p:txBody>
      </p:sp>
      <p:sp>
        <p:nvSpPr>
          <p:cNvPr id="152593" name="AutoShape 20"/>
          <p:cNvSpPr>
            <a:spLocks noChangeArrowheads="1"/>
          </p:cNvSpPr>
          <p:nvPr/>
        </p:nvSpPr>
        <p:spPr bwMode="auto">
          <a:xfrm>
            <a:off x="6172200" y="4160112"/>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dirty="0">
              <a:latin typeface="Calibri" panose="020F0502020204030204" pitchFamily="34" charset="0"/>
            </a:endParaRPr>
          </a:p>
        </p:txBody>
      </p:sp>
      <p:sp>
        <p:nvSpPr>
          <p:cNvPr id="152594" name="AutoShape 21"/>
          <p:cNvSpPr>
            <a:spLocks noChangeArrowheads="1"/>
          </p:cNvSpPr>
          <p:nvPr/>
        </p:nvSpPr>
        <p:spPr bwMode="auto">
          <a:xfrm>
            <a:off x="5486400" y="4160112"/>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dirty="0">
              <a:latin typeface="Calibri" panose="020F0502020204030204" pitchFamily="34" charset="0"/>
            </a:endParaRPr>
          </a:p>
        </p:txBody>
      </p:sp>
      <p:sp>
        <p:nvSpPr>
          <p:cNvPr id="152595" name="Rectangle 22"/>
          <p:cNvSpPr>
            <a:spLocks noChangeArrowheads="1"/>
          </p:cNvSpPr>
          <p:nvPr/>
        </p:nvSpPr>
        <p:spPr bwMode="auto">
          <a:xfrm>
            <a:off x="5410200" y="1524000"/>
            <a:ext cx="3810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rgbClr val="4C4845"/>
                </a:solidFill>
                <a:latin typeface="Calibri" panose="020F0502020204030204" pitchFamily="34" charset="0"/>
              </a:rPr>
              <a:t>OF</a:t>
            </a:r>
          </a:p>
          <a:p>
            <a:pPr eaLnBrk="1" hangingPunct="1"/>
            <a:r>
              <a:rPr lang="en-US" altLang="en-US" b="1" dirty="0">
                <a:solidFill>
                  <a:srgbClr val="4C4845"/>
                </a:solidFill>
                <a:latin typeface="Calibri" panose="020F0502020204030204" pitchFamily="34" charset="0"/>
              </a:rPr>
              <a:t>F</a:t>
            </a:r>
          </a:p>
          <a:p>
            <a:pPr eaLnBrk="1" hangingPunct="1"/>
            <a:endParaRPr lang="en-US" altLang="en-US" b="1" dirty="0">
              <a:solidFill>
                <a:srgbClr val="4C4845"/>
              </a:solidFill>
              <a:latin typeface="Calibri" panose="020F0502020204030204" pitchFamily="34" charset="0"/>
            </a:endParaRPr>
          </a:p>
          <a:p>
            <a:pPr eaLnBrk="1" hangingPunct="1"/>
            <a:r>
              <a:rPr lang="en-US" altLang="en-US" b="1" dirty="0">
                <a:solidFill>
                  <a:srgbClr val="4C4845"/>
                </a:solidFill>
                <a:latin typeface="Calibri" panose="020F0502020204030204" pitchFamily="34" charset="0"/>
              </a:rPr>
              <a:t>ME</a:t>
            </a:r>
          </a:p>
          <a:p>
            <a:pPr eaLnBrk="1" hangingPunct="1"/>
            <a:r>
              <a:rPr lang="en-US" altLang="en-US" b="1" dirty="0">
                <a:solidFill>
                  <a:srgbClr val="4C4845"/>
                </a:solidFill>
                <a:latin typeface="Calibri" panose="020F0502020204030204" pitchFamily="34" charset="0"/>
              </a:rPr>
              <a:t>D</a:t>
            </a:r>
          </a:p>
          <a:p>
            <a:pPr eaLnBrk="1" hangingPunct="1"/>
            <a:r>
              <a:rPr lang="en-US" altLang="en-US" b="1" dirty="0">
                <a:solidFill>
                  <a:srgbClr val="4C4845"/>
                </a:solidFill>
                <a:latin typeface="Calibri" panose="020F0502020204030204" pitchFamily="34" charset="0"/>
              </a:rPr>
              <a:t>S</a:t>
            </a:r>
          </a:p>
        </p:txBody>
      </p:sp>
      <p:sp>
        <p:nvSpPr>
          <p:cNvPr id="152596" name="Rectangle 4"/>
          <p:cNvSpPr>
            <a:spLocks noChangeArrowheads="1"/>
          </p:cNvSpPr>
          <p:nvPr/>
        </p:nvSpPr>
        <p:spPr bwMode="auto">
          <a:xfrm>
            <a:off x="2397125" y="4268062"/>
            <a:ext cx="70359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dirty="0">
                <a:solidFill>
                  <a:srgbClr val="4C4845"/>
                </a:solidFill>
                <a:latin typeface="Calibri" panose="020F0502020204030204" pitchFamily="34" charset="0"/>
              </a:rPr>
              <a:t>Past</a:t>
            </a:r>
          </a:p>
        </p:txBody>
      </p:sp>
      <p:sp>
        <p:nvSpPr>
          <p:cNvPr id="152597" name="Rectangle 5"/>
          <p:cNvSpPr>
            <a:spLocks noChangeArrowheads="1"/>
          </p:cNvSpPr>
          <p:nvPr/>
        </p:nvSpPr>
        <p:spPr bwMode="auto">
          <a:xfrm>
            <a:off x="6629400" y="4236312"/>
            <a:ext cx="113633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dirty="0">
                <a:solidFill>
                  <a:srgbClr val="4C4845"/>
                </a:solidFill>
                <a:latin typeface="Calibri" panose="020F0502020204030204" pitchFamily="34" charset="0"/>
              </a:rPr>
              <a:t>Present</a:t>
            </a:r>
          </a:p>
        </p:txBody>
      </p:sp>
      <p:sp>
        <p:nvSpPr>
          <p:cNvPr id="152598" name="Rectangle 6"/>
          <p:cNvSpPr>
            <a:spLocks noChangeArrowheads="1"/>
          </p:cNvSpPr>
          <p:nvPr/>
        </p:nvSpPr>
        <p:spPr bwMode="auto">
          <a:xfrm>
            <a:off x="8915401" y="4236312"/>
            <a:ext cx="10093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dirty="0">
                <a:solidFill>
                  <a:srgbClr val="4C4845"/>
                </a:solidFill>
                <a:latin typeface="Calibri" panose="020F0502020204030204" pitchFamily="34" charset="0"/>
              </a:rPr>
              <a:t>Future</a:t>
            </a:r>
          </a:p>
        </p:txBody>
      </p:sp>
    </p:spTree>
    <p:extLst>
      <p:ext uri="{BB962C8B-B14F-4D97-AF65-F5344CB8AC3E}">
        <p14:creationId xmlns:p14="http://schemas.microsoft.com/office/powerpoint/2010/main" val="174964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C086-5C01-D14F-9198-CCA6401FFF2B}"/>
              </a:ext>
            </a:extLst>
          </p:cNvPr>
          <p:cNvSpPr>
            <a:spLocks noGrp="1"/>
          </p:cNvSpPr>
          <p:nvPr>
            <p:ph type="title"/>
          </p:nvPr>
        </p:nvSpPr>
        <p:spPr/>
        <p:txBody>
          <a:bodyPr/>
          <a:lstStyle/>
          <a:p>
            <a:r>
              <a:rPr lang="en-US" b="1" dirty="0"/>
              <a:t>Group Agreements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t="-1"/>
          <a:stretch/>
        </p:blipFill>
        <p:spPr>
          <a:xfrm>
            <a:off x="5454315" y="2037091"/>
            <a:ext cx="6643278" cy="3606148"/>
          </a:xfrm>
          <a:prstGeom prst="rect">
            <a:avLst/>
          </a:prstGeom>
        </p:spPr>
      </p:pic>
      <p:sp>
        <p:nvSpPr>
          <p:cNvPr id="9" name="Content Placeholder 3">
            <a:extLst>
              <a:ext uri="{FF2B5EF4-FFF2-40B4-BE49-F238E27FC236}">
                <a16:creationId xmlns:a16="http://schemas.microsoft.com/office/drawing/2014/main" id="{D608E04D-13BE-0844-9E36-26588EA60FE5}"/>
              </a:ext>
            </a:extLst>
          </p:cNvPr>
          <p:cNvSpPr txBox="1">
            <a:spLocks/>
          </p:cNvSpPr>
          <p:nvPr/>
        </p:nvSpPr>
        <p:spPr>
          <a:xfrm>
            <a:off x="361074" y="3923649"/>
            <a:ext cx="4931117" cy="1563865"/>
          </a:xfrm>
          <a:prstGeom prst="rect">
            <a:avLst/>
          </a:prstGeom>
          <a:solidFill>
            <a:srgbClr val="FFFFFF">
              <a:alpha val="80000"/>
            </a:srgb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tx1"/>
                </a:solidFill>
                <a:latin typeface="Calibri" panose="020F0502020204030204" pitchFamily="34" charset="0"/>
                <a:cs typeface="Calibri" panose="020F0502020204030204" pitchFamily="34" charset="0"/>
              </a:rPr>
              <a:t>How are we going to work together respectfully and effectively?</a:t>
            </a:r>
          </a:p>
        </p:txBody>
      </p:sp>
      <p:sp>
        <p:nvSpPr>
          <p:cNvPr id="4" name="Content Placeholder 3">
            <a:extLst>
              <a:ext uri="{FF2B5EF4-FFF2-40B4-BE49-F238E27FC236}">
                <a16:creationId xmlns:a16="http://schemas.microsoft.com/office/drawing/2014/main" id="{D608E04D-13BE-0844-9E36-26588EA60FE5}"/>
              </a:ext>
            </a:extLst>
          </p:cNvPr>
          <p:cNvSpPr>
            <a:spLocks noGrp="1"/>
          </p:cNvSpPr>
          <p:nvPr>
            <p:ph idx="4294967295"/>
          </p:nvPr>
        </p:nvSpPr>
        <p:spPr>
          <a:xfrm>
            <a:off x="361074" y="2037091"/>
            <a:ext cx="4931117" cy="1563865"/>
          </a:xfrm>
          <a:solidFill>
            <a:srgbClr val="FFFFFF">
              <a:alpha val="80000"/>
            </a:srgbClr>
          </a:solidFill>
        </p:spPr>
        <p:txBody>
          <a:bodyPr/>
          <a:lstStyle/>
          <a:p>
            <a:pPr marL="0" indent="0" algn="ctr">
              <a:buNone/>
            </a:pPr>
            <a:r>
              <a:rPr lang="en-US" sz="3200" dirty="0">
                <a:solidFill>
                  <a:schemeClr val="tx1"/>
                </a:solidFill>
              </a:rPr>
              <a:t>What would make this training a good space for learning?</a:t>
            </a:r>
          </a:p>
        </p:txBody>
      </p:sp>
    </p:spTree>
    <p:extLst>
      <p:ext uri="{BB962C8B-B14F-4D97-AF65-F5344CB8AC3E}">
        <p14:creationId xmlns:p14="http://schemas.microsoft.com/office/powerpoint/2010/main" val="3581763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Title 1"/>
          <p:cNvSpPr>
            <a:spLocks noGrp="1"/>
          </p:cNvSpPr>
          <p:nvPr>
            <p:ph type="title"/>
          </p:nvPr>
        </p:nvSpPr>
        <p:spPr>
          <a:xfrm>
            <a:off x="1981200" y="228600"/>
            <a:ext cx="8229600" cy="1066800"/>
          </a:xfrm>
        </p:spPr>
        <p:txBody>
          <a:bodyPr/>
          <a:lstStyle/>
          <a:p>
            <a:pPr algn="ctr" eaLnBrk="1" hangingPunct="1"/>
            <a:r>
              <a:rPr lang="en-US" altLang="en-US" dirty="0">
                <a:solidFill>
                  <a:schemeClr val="tx1"/>
                </a:solidFill>
                <a:cs typeface="Calibri" panose="020F0502020204030204" pitchFamily="34" charset="0"/>
              </a:rPr>
              <a:t>Listening for the Empty Spaces</a:t>
            </a:r>
          </a:p>
        </p:txBody>
      </p:sp>
      <p:sp>
        <p:nvSpPr>
          <p:cNvPr id="154627" name="Line 3"/>
          <p:cNvSpPr>
            <a:spLocks noChangeShapeType="1"/>
          </p:cNvSpPr>
          <p:nvPr/>
        </p:nvSpPr>
        <p:spPr bwMode="auto">
          <a:xfrm>
            <a:off x="2438400" y="3581400"/>
            <a:ext cx="7391400" cy="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54628" name="AutoShape 7"/>
          <p:cNvSpPr>
            <a:spLocks noChangeArrowheads="1"/>
          </p:cNvSpPr>
          <p:nvPr/>
        </p:nvSpPr>
        <p:spPr bwMode="auto">
          <a:xfrm>
            <a:off x="7772400" y="3422276"/>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latin typeface="Calibri" panose="020F0502020204030204" pitchFamily="34" charset="0"/>
            </a:endParaRPr>
          </a:p>
        </p:txBody>
      </p:sp>
      <p:sp>
        <p:nvSpPr>
          <p:cNvPr id="154629" name="AutoShape 8"/>
          <p:cNvSpPr>
            <a:spLocks noChangeArrowheads="1"/>
          </p:cNvSpPr>
          <p:nvPr/>
        </p:nvSpPr>
        <p:spPr bwMode="auto">
          <a:xfrm>
            <a:off x="7772400" y="2819400"/>
            <a:ext cx="228600" cy="533400"/>
          </a:xfrm>
          <a:prstGeom prst="downArrow">
            <a:avLst>
              <a:gd name="adj1" fmla="val 50000"/>
              <a:gd name="adj2" fmla="val 58333"/>
            </a:avLst>
          </a:prstGeom>
          <a:solidFill>
            <a:srgbClr val="99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latin typeface="Calibri" panose="020F0502020204030204" pitchFamily="34" charset="0"/>
            </a:endParaRPr>
          </a:p>
        </p:txBody>
      </p:sp>
      <p:sp>
        <p:nvSpPr>
          <p:cNvPr id="154630" name="Rectangle 9"/>
          <p:cNvSpPr>
            <a:spLocks noChangeArrowheads="1"/>
          </p:cNvSpPr>
          <p:nvPr/>
        </p:nvSpPr>
        <p:spPr bwMode="auto">
          <a:xfrm>
            <a:off x="7034212" y="1524000"/>
            <a:ext cx="2719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dirty="0">
                <a:solidFill>
                  <a:srgbClr val="4C4845"/>
                </a:solidFill>
                <a:latin typeface="Century Gothic" panose="020B0502020202020204" pitchFamily="34" charset="0"/>
              </a:rPr>
              <a:t>Suicide attempt by gas in the kitchen while the children were home</a:t>
            </a:r>
          </a:p>
        </p:txBody>
      </p:sp>
      <p:sp>
        <p:nvSpPr>
          <p:cNvPr id="154631" name="AutoShape 10"/>
          <p:cNvSpPr>
            <a:spLocks noChangeArrowheads="1"/>
          </p:cNvSpPr>
          <p:nvPr/>
        </p:nvSpPr>
        <p:spPr bwMode="auto">
          <a:xfrm>
            <a:off x="2743200" y="3429000"/>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latin typeface="Calibri" panose="020F0502020204030204" pitchFamily="34" charset="0"/>
            </a:endParaRPr>
          </a:p>
        </p:txBody>
      </p:sp>
      <p:sp>
        <p:nvSpPr>
          <p:cNvPr id="154632" name="AutoShape 11"/>
          <p:cNvSpPr>
            <a:spLocks noChangeArrowheads="1"/>
          </p:cNvSpPr>
          <p:nvPr/>
        </p:nvSpPr>
        <p:spPr bwMode="auto">
          <a:xfrm>
            <a:off x="2743200" y="2819400"/>
            <a:ext cx="228600" cy="533400"/>
          </a:xfrm>
          <a:prstGeom prst="downArrow">
            <a:avLst>
              <a:gd name="adj1" fmla="val 50000"/>
              <a:gd name="adj2" fmla="val 58333"/>
            </a:avLst>
          </a:prstGeom>
          <a:solidFill>
            <a:srgbClr val="99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latin typeface="Calibri" panose="020F0502020204030204" pitchFamily="34" charset="0"/>
            </a:endParaRPr>
          </a:p>
        </p:txBody>
      </p:sp>
      <p:sp>
        <p:nvSpPr>
          <p:cNvPr id="154633" name="Rectangle 12"/>
          <p:cNvSpPr>
            <a:spLocks noChangeArrowheads="1"/>
          </p:cNvSpPr>
          <p:nvPr/>
        </p:nvSpPr>
        <p:spPr bwMode="auto">
          <a:xfrm>
            <a:off x="2005672" y="1676401"/>
            <a:ext cx="20329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dirty="0">
                <a:solidFill>
                  <a:srgbClr val="4C4845"/>
                </a:solidFill>
                <a:latin typeface="Century Gothic" panose="020B0502020202020204" pitchFamily="34" charset="0"/>
              </a:rPr>
              <a:t>Father</a:t>
            </a:r>
          </a:p>
          <a:p>
            <a:pPr algn="ctr" eaLnBrk="1" hangingPunct="1"/>
            <a:r>
              <a:rPr lang="en-US" altLang="en-US" sz="1600" dirty="0">
                <a:solidFill>
                  <a:srgbClr val="4C4845"/>
                </a:solidFill>
                <a:latin typeface="Century Gothic" panose="020B0502020202020204" pitchFamily="34" charset="0"/>
              </a:rPr>
              <a:t>physically abusive,</a:t>
            </a:r>
          </a:p>
          <a:p>
            <a:pPr algn="ctr" eaLnBrk="1" hangingPunct="1"/>
            <a:r>
              <a:rPr lang="en-US" altLang="en-US" sz="1600" dirty="0">
                <a:solidFill>
                  <a:srgbClr val="4C4845"/>
                </a:solidFill>
                <a:latin typeface="Century Gothic" panose="020B0502020202020204" pitchFamily="34" charset="0"/>
              </a:rPr>
              <a:t>dangerous</a:t>
            </a:r>
          </a:p>
        </p:txBody>
      </p:sp>
      <p:sp>
        <p:nvSpPr>
          <p:cNvPr id="154634" name="Rectangle 13"/>
          <p:cNvSpPr>
            <a:spLocks noChangeArrowheads="1"/>
          </p:cNvSpPr>
          <p:nvPr/>
        </p:nvSpPr>
        <p:spPr bwMode="auto">
          <a:xfrm>
            <a:off x="3276601" y="2514601"/>
            <a:ext cx="8354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000" dirty="0">
              <a:solidFill>
                <a:schemeClr val="tx2"/>
              </a:solidFill>
              <a:latin typeface="Calibri" panose="020F0502020204030204" pitchFamily="34" charset="0"/>
            </a:endParaRPr>
          </a:p>
          <a:p>
            <a:pPr eaLnBrk="1" hangingPunct="1"/>
            <a:r>
              <a:rPr lang="en-US" altLang="en-US" dirty="0">
                <a:solidFill>
                  <a:srgbClr val="4C4845"/>
                </a:solidFill>
                <a:latin typeface="Century Gothic" panose="020B0502020202020204" pitchFamily="34" charset="0"/>
              </a:rPr>
              <a:t>Foster</a:t>
            </a:r>
          </a:p>
          <a:p>
            <a:pPr eaLnBrk="1" hangingPunct="1"/>
            <a:r>
              <a:rPr lang="en-US" altLang="en-US" dirty="0">
                <a:solidFill>
                  <a:srgbClr val="4C4845"/>
                </a:solidFill>
                <a:latin typeface="Century Gothic" panose="020B0502020202020204" pitchFamily="34" charset="0"/>
              </a:rPr>
              <a:t>care</a:t>
            </a:r>
          </a:p>
        </p:txBody>
      </p:sp>
      <p:sp>
        <p:nvSpPr>
          <p:cNvPr id="154635" name="AutoShape 14"/>
          <p:cNvSpPr>
            <a:spLocks noChangeArrowheads="1"/>
          </p:cNvSpPr>
          <p:nvPr/>
        </p:nvSpPr>
        <p:spPr bwMode="auto">
          <a:xfrm>
            <a:off x="3505200" y="3505200"/>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latin typeface="Calibri" panose="020F0502020204030204" pitchFamily="34" charset="0"/>
            </a:endParaRPr>
          </a:p>
        </p:txBody>
      </p:sp>
      <p:sp>
        <p:nvSpPr>
          <p:cNvPr id="154636" name="AutoShape 15"/>
          <p:cNvSpPr>
            <a:spLocks noChangeArrowheads="1"/>
          </p:cNvSpPr>
          <p:nvPr/>
        </p:nvSpPr>
        <p:spPr bwMode="auto">
          <a:xfrm>
            <a:off x="4495800" y="3505200"/>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latin typeface="Calibri" panose="020F0502020204030204" pitchFamily="34" charset="0"/>
            </a:endParaRPr>
          </a:p>
        </p:txBody>
      </p:sp>
      <p:sp>
        <p:nvSpPr>
          <p:cNvPr id="154637" name="AutoShape 16"/>
          <p:cNvSpPr>
            <a:spLocks noChangeArrowheads="1"/>
          </p:cNvSpPr>
          <p:nvPr/>
        </p:nvSpPr>
        <p:spPr bwMode="auto">
          <a:xfrm>
            <a:off x="5029200" y="3505200"/>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latin typeface="Calibri" panose="020F0502020204030204" pitchFamily="34" charset="0"/>
            </a:endParaRPr>
          </a:p>
        </p:txBody>
      </p:sp>
      <p:sp>
        <p:nvSpPr>
          <p:cNvPr id="154638" name="Rectangle 17"/>
          <p:cNvSpPr>
            <a:spLocks noChangeArrowheads="1"/>
          </p:cNvSpPr>
          <p:nvPr/>
        </p:nvSpPr>
        <p:spPr bwMode="auto">
          <a:xfrm>
            <a:off x="5694363" y="2971800"/>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dirty="0">
                <a:solidFill>
                  <a:srgbClr val="4C4845"/>
                </a:solidFill>
                <a:latin typeface="Century Gothic" panose="020B0502020202020204" pitchFamily="34" charset="0"/>
              </a:rPr>
              <a:t>Poverty</a:t>
            </a:r>
          </a:p>
        </p:txBody>
      </p:sp>
      <p:sp>
        <p:nvSpPr>
          <p:cNvPr id="154639" name="Rectangle 18"/>
          <p:cNvSpPr>
            <a:spLocks noChangeArrowheads="1"/>
          </p:cNvSpPr>
          <p:nvPr/>
        </p:nvSpPr>
        <p:spPr bwMode="auto">
          <a:xfrm>
            <a:off x="4419600" y="2590801"/>
            <a:ext cx="361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dirty="0">
                <a:solidFill>
                  <a:srgbClr val="4C4845"/>
                </a:solidFill>
                <a:latin typeface="Century Gothic" panose="020B0502020202020204" pitchFamily="34" charset="0"/>
              </a:rPr>
              <a:t>D</a:t>
            </a:r>
          </a:p>
          <a:p>
            <a:pPr eaLnBrk="1" hangingPunct="1"/>
            <a:r>
              <a:rPr lang="en-US" altLang="en-US" dirty="0">
                <a:solidFill>
                  <a:srgbClr val="4C4845"/>
                </a:solidFill>
                <a:latin typeface="Century Gothic" panose="020B0502020202020204" pitchFamily="34" charset="0"/>
              </a:rPr>
              <a:t>V</a:t>
            </a:r>
          </a:p>
        </p:txBody>
      </p:sp>
      <p:sp>
        <p:nvSpPr>
          <p:cNvPr id="154640" name="Rectangle 19"/>
          <p:cNvSpPr>
            <a:spLocks noChangeArrowheads="1"/>
          </p:cNvSpPr>
          <p:nvPr/>
        </p:nvSpPr>
        <p:spPr bwMode="auto">
          <a:xfrm>
            <a:off x="4953000" y="1219201"/>
            <a:ext cx="381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solidFill>
                  <a:srgbClr val="4C4845"/>
                </a:solidFill>
                <a:latin typeface="Calibri" panose="020F0502020204030204" pitchFamily="34" charset="0"/>
              </a:rPr>
              <a:t>D</a:t>
            </a:r>
          </a:p>
          <a:p>
            <a:pPr eaLnBrk="1" hangingPunct="1"/>
            <a:r>
              <a:rPr lang="en-US" altLang="en-US" sz="1400" b="1" dirty="0">
                <a:solidFill>
                  <a:srgbClr val="4C4845"/>
                </a:solidFill>
                <a:latin typeface="Calibri" panose="020F0502020204030204" pitchFamily="34" charset="0"/>
              </a:rPr>
              <a:t>E</a:t>
            </a:r>
          </a:p>
          <a:p>
            <a:pPr eaLnBrk="1" hangingPunct="1"/>
            <a:r>
              <a:rPr lang="en-US" altLang="en-US" sz="1400" b="1" dirty="0">
                <a:solidFill>
                  <a:srgbClr val="4C4845"/>
                </a:solidFill>
                <a:latin typeface="Calibri" panose="020F0502020204030204" pitchFamily="34" charset="0"/>
              </a:rPr>
              <a:t>P</a:t>
            </a:r>
          </a:p>
          <a:p>
            <a:pPr eaLnBrk="1" hangingPunct="1"/>
            <a:r>
              <a:rPr lang="en-US" altLang="en-US" sz="1400" b="1" dirty="0">
                <a:solidFill>
                  <a:srgbClr val="4C4845"/>
                </a:solidFill>
                <a:latin typeface="Calibri" panose="020F0502020204030204" pitchFamily="34" charset="0"/>
              </a:rPr>
              <a:t>R</a:t>
            </a:r>
          </a:p>
          <a:p>
            <a:pPr eaLnBrk="1" hangingPunct="1"/>
            <a:r>
              <a:rPr lang="en-US" altLang="en-US" sz="1400" b="1" dirty="0">
                <a:solidFill>
                  <a:srgbClr val="4C4845"/>
                </a:solidFill>
                <a:latin typeface="Calibri" panose="020F0502020204030204" pitchFamily="34" charset="0"/>
              </a:rPr>
              <a:t>E</a:t>
            </a:r>
          </a:p>
          <a:p>
            <a:pPr eaLnBrk="1" hangingPunct="1"/>
            <a:r>
              <a:rPr lang="en-US" altLang="en-US" sz="1400" b="1" dirty="0">
                <a:solidFill>
                  <a:srgbClr val="4C4845"/>
                </a:solidFill>
                <a:latin typeface="Calibri" panose="020F0502020204030204" pitchFamily="34" charset="0"/>
              </a:rPr>
              <a:t>S</a:t>
            </a:r>
          </a:p>
          <a:p>
            <a:pPr eaLnBrk="1" hangingPunct="1"/>
            <a:r>
              <a:rPr lang="en-US" altLang="en-US" sz="1400" b="1" dirty="0">
                <a:solidFill>
                  <a:srgbClr val="4C4845"/>
                </a:solidFill>
                <a:latin typeface="Calibri" panose="020F0502020204030204" pitchFamily="34" charset="0"/>
              </a:rPr>
              <a:t>S</a:t>
            </a:r>
          </a:p>
          <a:p>
            <a:pPr eaLnBrk="1" hangingPunct="1"/>
            <a:r>
              <a:rPr lang="en-US" altLang="en-US" sz="1400" b="1" dirty="0">
                <a:solidFill>
                  <a:srgbClr val="4C4845"/>
                </a:solidFill>
                <a:latin typeface="Calibri" panose="020F0502020204030204" pitchFamily="34" charset="0"/>
              </a:rPr>
              <a:t>I</a:t>
            </a:r>
          </a:p>
          <a:p>
            <a:pPr eaLnBrk="1" hangingPunct="1"/>
            <a:r>
              <a:rPr lang="en-US" altLang="en-US" sz="1400" b="1" dirty="0">
                <a:solidFill>
                  <a:srgbClr val="4C4845"/>
                </a:solidFill>
                <a:latin typeface="Calibri" panose="020F0502020204030204" pitchFamily="34" charset="0"/>
              </a:rPr>
              <a:t>O</a:t>
            </a:r>
          </a:p>
          <a:p>
            <a:pPr eaLnBrk="1" hangingPunct="1"/>
            <a:r>
              <a:rPr lang="en-US" altLang="en-US" sz="1400" b="1" dirty="0">
                <a:solidFill>
                  <a:srgbClr val="4C4845"/>
                </a:solidFill>
                <a:latin typeface="Calibri" panose="020F0502020204030204" pitchFamily="34" charset="0"/>
              </a:rPr>
              <a:t>N</a:t>
            </a:r>
          </a:p>
        </p:txBody>
      </p:sp>
      <p:sp>
        <p:nvSpPr>
          <p:cNvPr id="154641" name="AutoShape 20"/>
          <p:cNvSpPr>
            <a:spLocks noChangeArrowheads="1"/>
          </p:cNvSpPr>
          <p:nvPr/>
        </p:nvSpPr>
        <p:spPr bwMode="auto">
          <a:xfrm>
            <a:off x="6172200" y="3505200"/>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latin typeface="Calibri" panose="020F0502020204030204" pitchFamily="34" charset="0"/>
            </a:endParaRPr>
          </a:p>
        </p:txBody>
      </p:sp>
      <p:sp>
        <p:nvSpPr>
          <p:cNvPr id="154642" name="AutoShape 21"/>
          <p:cNvSpPr>
            <a:spLocks noChangeArrowheads="1"/>
          </p:cNvSpPr>
          <p:nvPr/>
        </p:nvSpPr>
        <p:spPr bwMode="auto">
          <a:xfrm>
            <a:off x="5486400" y="3505200"/>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latin typeface="Calibri" panose="020F0502020204030204" pitchFamily="34" charset="0"/>
            </a:endParaRPr>
          </a:p>
        </p:txBody>
      </p:sp>
      <p:sp>
        <p:nvSpPr>
          <p:cNvPr id="154643" name="Rectangle 22"/>
          <p:cNvSpPr>
            <a:spLocks noChangeArrowheads="1"/>
          </p:cNvSpPr>
          <p:nvPr/>
        </p:nvSpPr>
        <p:spPr bwMode="auto">
          <a:xfrm>
            <a:off x="5410200" y="1524000"/>
            <a:ext cx="38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dirty="0">
                <a:solidFill>
                  <a:srgbClr val="4C4845"/>
                </a:solidFill>
                <a:latin typeface="Calibri" panose="020F0502020204030204" pitchFamily="34" charset="0"/>
              </a:rPr>
              <a:t>OF</a:t>
            </a:r>
          </a:p>
          <a:p>
            <a:pPr eaLnBrk="1" hangingPunct="1"/>
            <a:r>
              <a:rPr lang="en-US" altLang="en-US" sz="1400" b="1" dirty="0">
                <a:solidFill>
                  <a:srgbClr val="4C4845"/>
                </a:solidFill>
                <a:latin typeface="Calibri" panose="020F0502020204030204" pitchFamily="34" charset="0"/>
              </a:rPr>
              <a:t>F</a:t>
            </a:r>
          </a:p>
          <a:p>
            <a:pPr eaLnBrk="1" hangingPunct="1"/>
            <a:endParaRPr lang="en-US" altLang="en-US" sz="1400" b="1" dirty="0">
              <a:solidFill>
                <a:srgbClr val="4C4845"/>
              </a:solidFill>
              <a:latin typeface="Calibri" panose="020F0502020204030204" pitchFamily="34" charset="0"/>
            </a:endParaRPr>
          </a:p>
          <a:p>
            <a:pPr eaLnBrk="1" hangingPunct="1"/>
            <a:r>
              <a:rPr lang="en-US" altLang="en-US" sz="1400" b="1" dirty="0">
                <a:solidFill>
                  <a:srgbClr val="4C4845"/>
                </a:solidFill>
                <a:latin typeface="Calibri" panose="020F0502020204030204" pitchFamily="34" charset="0"/>
              </a:rPr>
              <a:t>ME</a:t>
            </a:r>
          </a:p>
          <a:p>
            <a:pPr eaLnBrk="1" hangingPunct="1"/>
            <a:r>
              <a:rPr lang="en-US" altLang="en-US" sz="1400" b="1" dirty="0">
                <a:solidFill>
                  <a:srgbClr val="4C4845"/>
                </a:solidFill>
                <a:latin typeface="Calibri" panose="020F0502020204030204" pitchFamily="34" charset="0"/>
              </a:rPr>
              <a:t>D</a:t>
            </a:r>
          </a:p>
          <a:p>
            <a:pPr eaLnBrk="1" hangingPunct="1"/>
            <a:r>
              <a:rPr lang="en-US" altLang="en-US" sz="1400" b="1" dirty="0">
                <a:solidFill>
                  <a:srgbClr val="4C4845"/>
                </a:solidFill>
                <a:latin typeface="Calibri" panose="020F0502020204030204" pitchFamily="34" charset="0"/>
              </a:rPr>
              <a:t>S</a:t>
            </a:r>
          </a:p>
        </p:txBody>
      </p:sp>
      <p:sp>
        <p:nvSpPr>
          <p:cNvPr id="154644" name="Rectangle 4"/>
          <p:cNvSpPr>
            <a:spLocks noChangeArrowheads="1"/>
          </p:cNvSpPr>
          <p:nvPr/>
        </p:nvSpPr>
        <p:spPr bwMode="auto">
          <a:xfrm>
            <a:off x="2397125" y="3613150"/>
            <a:ext cx="573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dirty="0">
                <a:solidFill>
                  <a:srgbClr val="4C4845"/>
                </a:solidFill>
                <a:latin typeface="Calibri" panose="020F0502020204030204" pitchFamily="34" charset="0"/>
              </a:rPr>
              <a:t>Past</a:t>
            </a:r>
          </a:p>
        </p:txBody>
      </p:sp>
      <p:sp>
        <p:nvSpPr>
          <p:cNvPr id="154645" name="Rectangle 5"/>
          <p:cNvSpPr>
            <a:spLocks noChangeArrowheads="1"/>
          </p:cNvSpPr>
          <p:nvPr/>
        </p:nvSpPr>
        <p:spPr bwMode="auto">
          <a:xfrm>
            <a:off x="7402512" y="3581400"/>
            <a:ext cx="897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dirty="0">
                <a:solidFill>
                  <a:srgbClr val="4C4845"/>
                </a:solidFill>
                <a:latin typeface="Calibri" panose="020F0502020204030204" pitchFamily="34" charset="0"/>
              </a:rPr>
              <a:t>Present</a:t>
            </a:r>
          </a:p>
        </p:txBody>
      </p:sp>
      <p:sp>
        <p:nvSpPr>
          <p:cNvPr id="154646" name="Rectangle 6"/>
          <p:cNvSpPr>
            <a:spLocks noChangeArrowheads="1"/>
          </p:cNvSpPr>
          <p:nvPr/>
        </p:nvSpPr>
        <p:spPr bwMode="auto">
          <a:xfrm>
            <a:off x="8915401" y="3581400"/>
            <a:ext cx="803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dirty="0">
                <a:solidFill>
                  <a:srgbClr val="4C4845"/>
                </a:solidFill>
                <a:latin typeface="Calibri" panose="020F0502020204030204" pitchFamily="34" charset="0"/>
              </a:rPr>
              <a:t>Future</a:t>
            </a:r>
          </a:p>
        </p:txBody>
      </p:sp>
      <p:sp>
        <p:nvSpPr>
          <p:cNvPr id="154647" name="Line 22"/>
          <p:cNvSpPr>
            <a:spLocks noChangeShapeType="1"/>
          </p:cNvSpPr>
          <p:nvPr/>
        </p:nvSpPr>
        <p:spPr bwMode="auto">
          <a:xfrm>
            <a:off x="2971800" y="4343400"/>
            <a:ext cx="304800" cy="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54648" name="Line 24"/>
          <p:cNvSpPr>
            <a:spLocks noChangeShapeType="1"/>
          </p:cNvSpPr>
          <p:nvPr/>
        </p:nvSpPr>
        <p:spPr bwMode="auto">
          <a:xfrm>
            <a:off x="3886200" y="4343400"/>
            <a:ext cx="304800" cy="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54649" name="Line 25"/>
          <p:cNvSpPr>
            <a:spLocks noChangeShapeType="1"/>
          </p:cNvSpPr>
          <p:nvPr/>
        </p:nvSpPr>
        <p:spPr bwMode="auto">
          <a:xfrm>
            <a:off x="4648200" y="4343400"/>
            <a:ext cx="762000" cy="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54650" name="Line 26"/>
          <p:cNvSpPr>
            <a:spLocks noChangeShapeType="1"/>
          </p:cNvSpPr>
          <p:nvPr/>
        </p:nvSpPr>
        <p:spPr bwMode="auto">
          <a:xfrm>
            <a:off x="5715000" y="4343400"/>
            <a:ext cx="1219200" cy="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54651" name="Line 28"/>
          <p:cNvSpPr>
            <a:spLocks noChangeShapeType="1"/>
          </p:cNvSpPr>
          <p:nvPr/>
        </p:nvSpPr>
        <p:spPr bwMode="auto">
          <a:xfrm>
            <a:off x="7467600" y="4343400"/>
            <a:ext cx="2286000" cy="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54652" name="Line 29"/>
          <p:cNvSpPr>
            <a:spLocks noChangeShapeType="1"/>
          </p:cNvSpPr>
          <p:nvPr/>
        </p:nvSpPr>
        <p:spPr bwMode="auto">
          <a:xfrm flipV="1">
            <a:off x="5562600" y="4592782"/>
            <a:ext cx="76200" cy="914400"/>
          </a:xfrm>
          <a:prstGeom prst="line">
            <a:avLst/>
          </a:prstGeom>
          <a:noFill/>
          <a:ln w="76200">
            <a:solidFill>
              <a:srgbClr val="008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54653" name="Line 30"/>
          <p:cNvSpPr>
            <a:spLocks noChangeShapeType="1"/>
          </p:cNvSpPr>
          <p:nvPr/>
        </p:nvSpPr>
        <p:spPr bwMode="auto">
          <a:xfrm flipV="1">
            <a:off x="6830406" y="4537364"/>
            <a:ext cx="381000" cy="990600"/>
          </a:xfrm>
          <a:prstGeom prst="line">
            <a:avLst/>
          </a:prstGeom>
          <a:noFill/>
          <a:ln w="76200">
            <a:solidFill>
              <a:srgbClr val="008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54654" name="Line 31"/>
          <p:cNvSpPr>
            <a:spLocks noChangeShapeType="1"/>
          </p:cNvSpPr>
          <p:nvPr/>
        </p:nvSpPr>
        <p:spPr bwMode="auto">
          <a:xfrm flipH="1" flipV="1">
            <a:off x="4495800" y="4603173"/>
            <a:ext cx="152400" cy="914400"/>
          </a:xfrm>
          <a:prstGeom prst="line">
            <a:avLst/>
          </a:prstGeom>
          <a:noFill/>
          <a:ln w="76200">
            <a:solidFill>
              <a:srgbClr val="008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54655" name="Line 32"/>
          <p:cNvSpPr>
            <a:spLocks noChangeShapeType="1"/>
          </p:cNvSpPr>
          <p:nvPr/>
        </p:nvSpPr>
        <p:spPr bwMode="auto">
          <a:xfrm flipH="1" flipV="1">
            <a:off x="2945935" y="4537364"/>
            <a:ext cx="152400" cy="914400"/>
          </a:xfrm>
          <a:prstGeom prst="line">
            <a:avLst/>
          </a:prstGeom>
          <a:noFill/>
          <a:ln w="76200">
            <a:solidFill>
              <a:srgbClr val="008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54656" name="Line 32"/>
          <p:cNvSpPr>
            <a:spLocks noChangeShapeType="1"/>
          </p:cNvSpPr>
          <p:nvPr/>
        </p:nvSpPr>
        <p:spPr bwMode="auto">
          <a:xfrm flipH="1" flipV="1">
            <a:off x="3647209" y="4537364"/>
            <a:ext cx="152400" cy="914400"/>
          </a:xfrm>
          <a:prstGeom prst="line">
            <a:avLst/>
          </a:prstGeom>
          <a:noFill/>
          <a:ln w="76200">
            <a:solidFill>
              <a:srgbClr val="008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54657" name="Rectangle 3"/>
          <p:cNvSpPr>
            <a:spLocks noChangeArrowheads="1"/>
          </p:cNvSpPr>
          <p:nvPr/>
        </p:nvSpPr>
        <p:spPr bwMode="auto">
          <a:xfrm>
            <a:off x="2209800" y="5257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800" dirty="0">
                <a:solidFill>
                  <a:srgbClr val="008000"/>
                </a:solidFill>
                <a:latin typeface="Century Gothic" panose="020B0502020202020204" pitchFamily="34" charset="0"/>
              </a:rPr>
              <a:t>What is the history of protection?</a:t>
            </a:r>
          </a:p>
        </p:txBody>
      </p:sp>
      <p:sp>
        <p:nvSpPr>
          <p:cNvPr id="34" name="AutoShape 20"/>
          <p:cNvSpPr>
            <a:spLocks noChangeArrowheads="1"/>
          </p:cNvSpPr>
          <p:nvPr/>
        </p:nvSpPr>
        <p:spPr bwMode="auto">
          <a:xfrm>
            <a:off x="6906606" y="3505200"/>
            <a:ext cx="228600" cy="228600"/>
          </a:xfrm>
          <a:prstGeom prst="flowChartConnector">
            <a:avLst/>
          </a:prstGeom>
          <a:solidFill>
            <a:srgbClr val="99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latin typeface="Calibri" panose="020F0502020204030204" pitchFamily="34" charset="0"/>
            </a:endParaRPr>
          </a:p>
        </p:txBody>
      </p:sp>
      <p:sp>
        <p:nvSpPr>
          <p:cNvPr id="35" name="Rectangle 22"/>
          <p:cNvSpPr>
            <a:spLocks noChangeArrowheads="1"/>
          </p:cNvSpPr>
          <p:nvPr/>
        </p:nvSpPr>
        <p:spPr bwMode="auto">
          <a:xfrm>
            <a:off x="6830406" y="1727200"/>
            <a:ext cx="381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400" b="1" dirty="0">
                <a:solidFill>
                  <a:srgbClr val="4C4845"/>
                </a:solidFill>
                <a:latin typeface="Calibri" panose="020F0502020204030204" pitchFamily="34" charset="0"/>
              </a:rPr>
              <a:t>LOST</a:t>
            </a:r>
          </a:p>
          <a:p>
            <a:pPr algn="ctr" eaLnBrk="1" hangingPunct="1"/>
            <a:r>
              <a:rPr lang="en-US" altLang="en-US" sz="1400" b="1" dirty="0">
                <a:solidFill>
                  <a:srgbClr val="4C4845"/>
                </a:solidFill>
                <a:latin typeface="Calibri" panose="020F0502020204030204" pitchFamily="34" charset="0"/>
              </a:rPr>
              <a:t> JOB</a:t>
            </a:r>
          </a:p>
        </p:txBody>
      </p:sp>
    </p:spTree>
    <p:extLst>
      <p:ext uri="{BB962C8B-B14F-4D97-AF65-F5344CB8AC3E}">
        <p14:creationId xmlns:p14="http://schemas.microsoft.com/office/powerpoint/2010/main" val="1729738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Title 1"/>
          <p:cNvSpPr>
            <a:spLocks noGrp="1"/>
          </p:cNvSpPr>
          <p:nvPr>
            <p:ph type="title"/>
          </p:nvPr>
        </p:nvSpPr>
        <p:spPr>
          <a:xfrm>
            <a:off x="1981200" y="0"/>
            <a:ext cx="8229600" cy="1182688"/>
          </a:xfrm>
        </p:spPr>
        <p:txBody>
          <a:bodyPr/>
          <a:lstStyle/>
          <a:p>
            <a:pPr algn="ctr" eaLnBrk="1" hangingPunct="1"/>
            <a:r>
              <a:rPr lang="en-US" altLang="ja-JP" dirty="0">
                <a:solidFill>
                  <a:schemeClr val="tx1"/>
                </a:solidFill>
                <a:cs typeface="Calibri" panose="020F0502020204030204" pitchFamily="34" charset="0"/>
              </a:rPr>
              <a:t>"What</a:t>
            </a:r>
            <a:r>
              <a:rPr lang="ja-JP" altLang="en-US" dirty="0">
                <a:solidFill>
                  <a:schemeClr val="tx1"/>
                </a:solidFill>
                <a:cs typeface="Calibri" panose="020F0502020204030204" pitchFamily="34" charset="0"/>
              </a:rPr>
              <a:t> </a:t>
            </a:r>
            <a:r>
              <a:rPr lang="en-US" altLang="ja-JP" dirty="0">
                <a:solidFill>
                  <a:schemeClr val="tx1"/>
                </a:solidFill>
                <a:cs typeface="Calibri" panose="020F0502020204030204" pitchFamily="34" charset="0"/>
              </a:rPr>
              <a:t>is working well?"</a:t>
            </a:r>
            <a:endParaRPr lang="en-US" altLang="en-US" dirty="0">
              <a:solidFill>
                <a:schemeClr val="tx1"/>
              </a:solidFill>
              <a:cs typeface="Calibri" panose="020F0502020204030204" pitchFamily="34" charset="0"/>
            </a:endParaRPr>
          </a:p>
        </p:txBody>
      </p:sp>
      <p:sp>
        <p:nvSpPr>
          <p:cNvPr id="156675" name="Content Placeholder 2"/>
          <p:cNvSpPr>
            <a:spLocks noGrp="1"/>
          </p:cNvSpPr>
          <p:nvPr>
            <p:ph sz="quarter" idx="4294967295"/>
          </p:nvPr>
        </p:nvSpPr>
        <p:spPr>
          <a:xfrm>
            <a:off x="766119" y="2160589"/>
            <a:ext cx="6589721" cy="704532"/>
          </a:xfrm>
        </p:spPr>
        <p:txBody>
          <a:bodyPr/>
          <a:lstStyle/>
          <a:p>
            <a:pPr marL="0" indent="0">
              <a:buNone/>
            </a:pPr>
            <a:r>
              <a:rPr lang="en-US" altLang="en-US" sz="3200" b="1" dirty="0">
                <a:solidFill>
                  <a:srgbClr val="4C4845"/>
                </a:solidFill>
                <a:cs typeface="Calibri" panose="020F0502020204030204" pitchFamily="34" charset="0"/>
              </a:rPr>
              <a:t>  Ask questions that reveal …</a:t>
            </a:r>
          </a:p>
          <a:p>
            <a:pPr marL="0" indent="0"/>
            <a:endParaRPr lang="en-US" altLang="en-US" sz="800" b="1" dirty="0">
              <a:cs typeface="Calibri" panose="020F0502020204030204" pitchFamily="34" charset="0"/>
            </a:endParaRPr>
          </a:p>
          <a:p>
            <a:pPr marL="0" indent="0"/>
            <a:endParaRPr lang="en-US" altLang="en-US" sz="2000" i="1" dirty="0">
              <a:cs typeface="Calibri" panose="020F0502020204030204" pitchFamily="34" charset="0"/>
            </a:endParaRPr>
          </a:p>
          <a:p>
            <a:pPr marL="457200" lvl="2">
              <a:buNone/>
            </a:pPr>
            <a:endParaRPr lang="en-US" altLang="en-US" sz="2000" dirty="0">
              <a:ea typeface="MS PGothic" panose="020B0600070205080204" pitchFamily="34" charset="-128"/>
              <a:cs typeface="Calibri" panose="020F0502020204030204" pitchFamily="34" charset="0"/>
            </a:endParaRPr>
          </a:p>
          <a:p>
            <a:pPr marL="0" indent="0"/>
            <a:endParaRPr lang="en-US" altLang="en-US" dirty="0">
              <a:cs typeface="Calibri" panose="020F0502020204030204" pitchFamily="34" charset="0"/>
            </a:endParaRPr>
          </a:p>
        </p:txBody>
      </p:sp>
      <p:graphicFrame>
        <p:nvGraphicFramePr>
          <p:cNvPr id="6" name="Diagram 5">
            <a:extLst>
              <a:ext uri="{FF2B5EF4-FFF2-40B4-BE49-F238E27FC236}">
                <a16:creationId xmlns:a16="http://schemas.microsoft.com/office/drawing/2014/main" id="{2386A30B-8C90-4869-BF8A-613B2603470C}"/>
              </a:ext>
            </a:extLst>
          </p:cNvPr>
          <p:cNvGraphicFramePr/>
          <p:nvPr>
            <p:extLst>
              <p:ext uri="{D42A27DB-BD31-4B8C-83A1-F6EECF244321}">
                <p14:modId xmlns:p14="http://schemas.microsoft.com/office/powerpoint/2010/main" val="506057333"/>
              </p:ext>
            </p:extLst>
          </p:nvPr>
        </p:nvGraphicFramePr>
        <p:xfrm>
          <a:off x="754934" y="2758378"/>
          <a:ext cx="10515600" cy="3900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324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0997" y="304945"/>
            <a:ext cx="11725780" cy="1325563"/>
          </a:xfrm>
        </p:spPr>
        <p:txBody>
          <a:bodyPr/>
          <a:lstStyle/>
          <a:p>
            <a:r>
              <a:rPr lang="en-US" dirty="0"/>
              <a:t>Generalizations vs. Behavioral Descriptions / Impact On Child</a:t>
            </a:r>
          </a:p>
        </p:txBody>
      </p:sp>
      <p:sp>
        <p:nvSpPr>
          <p:cNvPr id="3" name="Content Placeholder 2"/>
          <p:cNvSpPr txBox="1">
            <a:spLocks/>
          </p:cNvSpPr>
          <p:nvPr/>
        </p:nvSpPr>
        <p:spPr bwMode="auto">
          <a:xfrm>
            <a:off x="4512369" y="1459058"/>
            <a:ext cx="384371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236538" indent="-236538"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r>
              <a:rPr lang="en-US" altLang="ja-JP" sz="3600" i="1" dirty="0">
                <a:solidFill>
                  <a:srgbClr val="FF6600"/>
                </a:solidFill>
                <a:latin typeface="Calibri" panose="020F0502020204030204" pitchFamily="34" charset="0"/>
                <a:cs typeface="Calibri" panose="020F0502020204030204" pitchFamily="34" charset="0"/>
              </a:rPr>
              <a:t>"She is stable."</a:t>
            </a:r>
            <a:endParaRPr lang="en-US" altLang="ja-JP" sz="3600" i="1" dirty="0">
              <a:latin typeface="Calibri" panose="020F0502020204030204" pitchFamily="34" charset="0"/>
              <a:cs typeface="Calibri" panose="020F0502020204030204" pitchFamily="34" charset="0"/>
            </a:endParaRPr>
          </a:p>
          <a:p>
            <a:pPr marL="0" lvl="1" indent="0">
              <a:buNone/>
            </a:pPr>
            <a:endParaRPr lang="en-US" altLang="en-US" sz="2400" dirty="0">
              <a:latin typeface="Calibri" panose="020F0502020204030204" pitchFamily="34" charset="0"/>
              <a:ea typeface="MS PGothic" panose="020B0600070205080204" pitchFamily="34" charset="-128"/>
              <a:cs typeface="Calibri" panose="020F0502020204030204" pitchFamily="34" charset="0"/>
            </a:endParaRPr>
          </a:p>
        </p:txBody>
      </p:sp>
      <p:sp>
        <p:nvSpPr>
          <p:cNvPr id="4" name="Content Placeholder 2"/>
          <p:cNvSpPr txBox="1">
            <a:spLocks/>
          </p:cNvSpPr>
          <p:nvPr/>
        </p:nvSpPr>
        <p:spPr>
          <a:xfrm>
            <a:off x="379614" y="2009195"/>
            <a:ext cx="11568545" cy="454386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4C4845"/>
              </a:buClr>
              <a:buNone/>
            </a:pPr>
            <a:endParaRPr lang="en-US" altLang="en-US" sz="2800" dirty="0">
              <a:latin typeface="Calibri" panose="020F0502020204030204" pitchFamily="34" charset="0"/>
              <a:ea typeface="MS PGothic" panose="020B0600070205080204" pitchFamily="34" charset="-128"/>
              <a:cs typeface="Calibri" panose="020F0502020204030204" pitchFamily="34" charset="0"/>
            </a:endParaRPr>
          </a:p>
          <a:p>
            <a:pPr lvl="1">
              <a:buClr>
                <a:srgbClr val="4C4845"/>
              </a:buClr>
            </a:pPr>
            <a:r>
              <a:rPr lang="en-US" altLang="en-US" sz="3200" dirty="0">
                <a:latin typeface="Calibri" panose="020F0502020204030204" pitchFamily="34" charset="0"/>
                <a:ea typeface="MS PGothic" panose="020B0600070205080204" pitchFamily="34" charset="-128"/>
                <a:cs typeface="Calibri" panose="020F0502020204030204" pitchFamily="34" charset="0"/>
              </a:rPr>
              <a:t>Stable from what? </a:t>
            </a:r>
          </a:p>
          <a:p>
            <a:pPr lvl="1">
              <a:buClr>
                <a:srgbClr val="4C4845"/>
              </a:buClr>
            </a:pPr>
            <a:r>
              <a:rPr lang="en-US" altLang="en-US" sz="3200" dirty="0">
                <a:latin typeface="Calibri" panose="020F0502020204030204" pitchFamily="34" charset="0"/>
                <a:ea typeface="MS PGothic" panose="020B0600070205080204" pitchFamily="34" charset="-128"/>
                <a:cs typeface="Calibri" panose="020F0502020204030204" pitchFamily="34" charset="0"/>
              </a:rPr>
              <a:t>What caregiver behaviors are associated with stability?</a:t>
            </a:r>
          </a:p>
          <a:p>
            <a:pPr lvl="1">
              <a:buClr>
                <a:srgbClr val="4C4845"/>
              </a:buClr>
            </a:pPr>
            <a:r>
              <a:rPr lang="en-US" altLang="en-US" sz="3200" dirty="0">
                <a:latin typeface="Calibri" panose="020F0502020204030204" pitchFamily="34" charset="0"/>
                <a:ea typeface="MS PGothic" panose="020B0600070205080204" pitchFamily="34" charset="-128"/>
                <a:cs typeface="Calibri" panose="020F0502020204030204" pitchFamily="34" charset="0"/>
              </a:rPr>
              <a:t>When do those behaviors show themselves?</a:t>
            </a:r>
          </a:p>
          <a:p>
            <a:pPr lvl="1">
              <a:buClr>
                <a:srgbClr val="4C4845"/>
              </a:buClr>
            </a:pPr>
            <a:r>
              <a:rPr lang="en-US" altLang="en-US" sz="3200" dirty="0">
                <a:latin typeface="Calibri" panose="020F0502020204030204" pitchFamily="34" charset="0"/>
                <a:ea typeface="MS PGothic" panose="020B0600070205080204" pitchFamily="34" charset="-128"/>
                <a:cs typeface="Calibri" panose="020F0502020204030204" pitchFamily="34" charset="0"/>
              </a:rPr>
              <a:t>How do those behaviors impact the child?</a:t>
            </a:r>
          </a:p>
          <a:p>
            <a:pPr lvl="1">
              <a:buClr>
                <a:srgbClr val="4C4845"/>
              </a:buClr>
            </a:pPr>
            <a:r>
              <a:rPr lang="en-US" altLang="en-US" sz="3200" dirty="0">
                <a:latin typeface="Calibri" panose="020F0502020204030204" pitchFamily="34" charset="0"/>
                <a:ea typeface="MS PGothic" panose="020B0600070205080204" pitchFamily="34" charset="-128"/>
                <a:cs typeface="Calibri" panose="020F0502020204030204" pitchFamily="34" charset="0"/>
              </a:rPr>
              <a:t>How do you know?</a:t>
            </a:r>
          </a:p>
          <a:p>
            <a:pPr lvl="1">
              <a:buClr>
                <a:srgbClr val="4C4845"/>
              </a:buClr>
            </a:pPr>
            <a:r>
              <a:rPr lang="en-US" altLang="en-US" sz="3200" dirty="0">
                <a:latin typeface="Calibri" panose="020F0502020204030204" pitchFamily="34" charset="0"/>
                <a:ea typeface="MS PGothic" panose="020B0600070205080204" pitchFamily="34" charset="-128"/>
                <a:cs typeface="Calibri" panose="020F0502020204030204" pitchFamily="34" charset="0"/>
              </a:rPr>
              <a:t>How do you find out?</a:t>
            </a:r>
          </a:p>
          <a:p>
            <a:pPr lvl="1"/>
            <a:endParaRPr lang="en-US" altLang="en-US" sz="2800" dirty="0">
              <a:latin typeface="Calibri" panose="020F0502020204030204"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033634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Let’s Practice!</a:t>
            </a:r>
          </a:p>
        </p:txBody>
      </p:sp>
      <p:sp>
        <p:nvSpPr>
          <p:cNvPr id="3" name="Content Placeholder 3"/>
          <p:cNvSpPr txBox="1">
            <a:spLocks/>
          </p:cNvSpPr>
          <p:nvPr/>
        </p:nvSpPr>
        <p:spPr>
          <a:xfrm>
            <a:off x="375920" y="1073714"/>
            <a:ext cx="11550534" cy="4912677"/>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n-US" altLang="en-US" sz="3200" i="1" dirty="0">
                <a:latin typeface="Calibri" panose="020F0502020204030204" pitchFamily="34" charset="0"/>
                <a:cs typeface="Calibri" panose="020F0502020204030204" pitchFamily="34" charset="0"/>
              </a:rPr>
              <a:t>At your tables:</a:t>
            </a:r>
            <a:endParaRPr lang="en-US" altLang="en-US" sz="3200" dirty="0">
              <a:latin typeface="Calibri" panose="020F0502020204030204" pitchFamily="34" charset="0"/>
              <a:cs typeface="Calibri" panose="020F0502020204030204" pitchFamily="34" charset="0"/>
            </a:endParaRPr>
          </a:p>
          <a:p>
            <a:pPr marL="285750" indent="-285750">
              <a:spcBef>
                <a:spcPct val="0"/>
              </a:spcBef>
              <a:spcAft>
                <a:spcPct val="0"/>
              </a:spcAft>
              <a:buFontTx/>
              <a:buChar char="•"/>
            </a:pPr>
            <a:r>
              <a:rPr lang="en-US" altLang="en-US" sz="2400" dirty="0">
                <a:latin typeface="Calibri" panose="020F0502020204030204" pitchFamily="34" charset="0"/>
                <a:cs typeface="Calibri" panose="020F0502020204030204" pitchFamily="34" charset="0"/>
              </a:rPr>
              <a:t>Choose one person to present a case with an SDM safety threat</a:t>
            </a:r>
          </a:p>
          <a:p>
            <a:pPr lvl="1">
              <a:spcBef>
                <a:spcPct val="0"/>
              </a:spcBef>
              <a:spcAft>
                <a:spcPct val="0"/>
              </a:spcAft>
              <a:buFont typeface="Wingdings" panose="05000000000000000000" pitchFamily="2" charset="2"/>
              <a:buChar char="Ø"/>
            </a:pPr>
            <a:r>
              <a:rPr lang="en-US" altLang="en-US" sz="2200" i="1" dirty="0">
                <a:latin typeface="Calibri" panose="020F0502020204030204" pitchFamily="34" charset="0"/>
                <a:cs typeface="Calibri" panose="020F0502020204030204" pitchFamily="34" charset="0"/>
              </a:rPr>
              <a:t>Please note: this case will be used throughout the two days for various activities so please change names to protect confidentiality</a:t>
            </a:r>
          </a:p>
          <a:p>
            <a:pPr marL="285750" indent="-285750">
              <a:spcBef>
                <a:spcPct val="0"/>
              </a:spcBef>
              <a:spcAft>
                <a:spcPct val="0"/>
              </a:spcAft>
              <a:buFontTx/>
              <a:buChar char="•"/>
            </a:pPr>
            <a:r>
              <a:rPr lang="en-US" altLang="en-US" sz="2400" dirty="0">
                <a:latin typeface="Calibri" panose="020F0502020204030204" pitchFamily="34" charset="0"/>
                <a:cs typeface="Calibri" panose="020F0502020204030204" pitchFamily="34" charset="0"/>
              </a:rPr>
              <a:t>Choose a scribe and a facilitator</a:t>
            </a:r>
          </a:p>
          <a:p>
            <a:pPr marL="285750" indent="-285750">
              <a:spcBef>
                <a:spcPct val="0"/>
              </a:spcBef>
              <a:spcAft>
                <a:spcPct val="0"/>
              </a:spcAft>
              <a:buFontTx/>
              <a:buChar char="•"/>
            </a:pPr>
            <a:r>
              <a:rPr lang="en-US" altLang="en-US" sz="2400" dirty="0">
                <a:latin typeface="Calibri" panose="020F0502020204030204" pitchFamily="34" charset="0"/>
                <a:cs typeface="Calibri" panose="020F0502020204030204" pitchFamily="34" charset="0"/>
              </a:rPr>
              <a:t>Facilitator asks the person presenting the case the </a:t>
            </a:r>
            <a:r>
              <a:rPr lang="en-US" altLang="en-US" sz="2400" b="1" i="1" dirty="0">
                <a:latin typeface="Calibri" panose="020F0502020204030204" pitchFamily="34" charset="0"/>
                <a:cs typeface="Calibri" panose="020F0502020204030204" pitchFamily="34" charset="0"/>
              </a:rPr>
              <a:t>first two questions..</a:t>
            </a:r>
          </a:p>
          <a:p>
            <a:pPr marL="285750" indent="-285750">
              <a:spcBef>
                <a:spcPct val="0"/>
              </a:spcBef>
              <a:spcAft>
                <a:spcPct val="0"/>
              </a:spcAft>
              <a:buFontTx/>
              <a:buChar char="•"/>
            </a:pPr>
            <a:endParaRPr lang="en-US" altLang="en-US" sz="2400" b="1" i="1" dirty="0">
              <a:latin typeface="Calibri" panose="020F0502020204030204" pitchFamily="34" charset="0"/>
              <a:cs typeface="Calibri" panose="020F0502020204030204" pitchFamily="34" charset="0"/>
            </a:endParaRPr>
          </a:p>
          <a:p>
            <a:pPr lvl="2">
              <a:spcBef>
                <a:spcPct val="0"/>
              </a:spcBef>
              <a:spcAft>
                <a:spcPct val="0"/>
              </a:spcAft>
            </a:pPr>
            <a:r>
              <a:rPr lang="en-US" altLang="en-US" sz="2800" i="1" dirty="0">
                <a:latin typeface="Calibri" panose="020F0502020204030204" pitchFamily="34" charset="0"/>
                <a:cs typeface="Calibri" panose="020F0502020204030204" pitchFamily="34" charset="0"/>
              </a:rPr>
              <a:t>What's working well?</a:t>
            </a:r>
          </a:p>
          <a:p>
            <a:pPr lvl="2">
              <a:spcBef>
                <a:spcPct val="0"/>
              </a:spcBef>
              <a:spcAft>
                <a:spcPct val="0"/>
              </a:spcAft>
            </a:pPr>
            <a:r>
              <a:rPr lang="en-US" altLang="en-US" sz="2800" i="1" dirty="0">
                <a:latin typeface="Calibri" panose="020F0502020204030204" pitchFamily="34" charset="0"/>
                <a:cs typeface="Calibri" panose="020F0502020204030204" pitchFamily="34" charset="0"/>
              </a:rPr>
              <a:t>What are you worried about?</a:t>
            </a:r>
          </a:p>
          <a:p>
            <a:pPr lvl="2">
              <a:spcBef>
                <a:spcPct val="0"/>
              </a:spcBef>
              <a:spcAft>
                <a:spcPct val="0"/>
              </a:spcAft>
            </a:pPr>
            <a:endParaRPr lang="en-US" altLang="en-US" sz="2400" dirty="0">
              <a:latin typeface="Calibri" panose="020F0502020204030204" pitchFamily="34" charset="0"/>
              <a:cs typeface="Calibri" panose="020F0502020204030204" pitchFamily="34" charset="0"/>
            </a:endParaRPr>
          </a:p>
          <a:p>
            <a:pPr lvl="1">
              <a:spcBef>
                <a:spcPct val="0"/>
              </a:spcBef>
              <a:spcAft>
                <a:spcPct val="0"/>
              </a:spcAft>
            </a:pPr>
            <a:r>
              <a:rPr lang="en-US" altLang="en-US" sz="2400" dirty="0">
                <a:latin typeface="Calibri" panose="020F0502020204030204" pitchFamily="34" charset="0"/>
                <a:cs typeface="Calibri" panose="020F0502020204030204" pitchFamily="34" charset="0"/>
              </a:rPr>
              <a:t>Scribe: Write down responses on flip chart paper</a:t>
            </a:r>
          </a:p>
          <a:p>
            <a:pPr lvl="1">
              <a:spcBef>
                <a:spcPct val="0"/>
              </a:spcBef>
              <a:spcAft>
                <a:spcPct val="0"/>
              </a:spcAft>
            </a:pPr>
            <a:r>
              <a:rPr lang="en-US" altLang="en-US" sz="2400" dirty="0">
                <a:latin typeface="Calibri" panose="020F0502020204030204" pitchFamily="34" charset="0"/>
                <a:cs typeface="Calibri" panose="020F0502020204030204" pitchFamily="34" charset="0"/>
              </a:rPr>
              <a:t>Group: Work together to make sure there is no Jargon </a:t>
            </a:r>
          </a:p>
          <a:p>
            <a:pPr marL="457200" lvl="1" indent="0">
              <a:spcBef>
                <a:spcPct val="0"/>
              </a:spcBef>
              <a:spcAft>
                <a:spcPct val="0"/>
              </a:spcAft>
              <a:buNone/>
            </a:pPr>
            <a:endParaRPr lang="en-US" altLang="en-US" sz="3200" b="1" dirty="0">
              <a:latin typeface="Calibri" panose="020F0502020204030204" pitchFamily="34" charset="0"/>
              <a:cs typeface="Calibri" panose="020F0502020204030204" pitchFamily="34" charset="0"/>
            </a:endParaRPr>
          </a:p>
          <a:p>
            <a:pPr lvl="2">
              <a:spcBef>
                <a:spcPct val="0"/>
              </a:spcBef>
              <a:spcAft>
                <a:spcPct val="0"/>
              </a:spcAft>
              <a:buFont typeface="Verdana" panose="020B0604030504040204" pitchFamily="34" charset="0"/>
              <a:buNone/>
            </a:pPr>
            <a:r>
              <a:rPr lang="en-US" altLang="en-US" sz="3200" b="1" dirty="0">
                <a:latin typeface="Calibri" panose="020F0502020204030204" pitchFamily="34" charset="0"/>
                <a:cs typeface="Calibri" panose="020F0502020204030204" pitchFamily="34" charset="0"/>
              </a:rPr>
              <a:t>             </a:t>
            </a:r>
            <a:r>
              <a:rPr lang="en-US" altLang="en-US" sz="2800" b="1" dirty="0">
                <a:latin typeface="Calibri" panose="020F0502020204030204" pitchFamily="34" charset="0"/>
                <a:cs typeface="Calibri" panose="020F0502020204030204" pitchFamily="34" charset="0"/>
              </a:rPr>
              <a:t>REMEMBER: Be Behaviorally Specific!!</a:t>
            </a:r>
          </a:p>
        </p:txBody>
      </p:sp>
      <p:pic>
        <p:nvPicPr>
          <p:cNvPr id="5" name="Picture 2" descr="Image result for lets practice&quot;">
            <a:extLst>
              <a:ext uri="{FF2B5EF4-FFF2-40B4-BE49-F238E27FC236}">
                <a16:creationId xmlns:a16="http://schemas.microsoft.com/office/drawing/2014/main" id="{6DA87012-8442-40EA-A107-9E49D20F340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766706" y="3920565"/>
            <a:ext cx="2754435" cy="206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49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176463"/>
            <a:ext cx="10515600" cy="1106905"/>
          </a:xfrm>
        </p:spPr>
        <p:txBody>
          <a:bodyPr/>
          <a:lstStyle/>
          <a:p>
            <a:pPr algn="ctr"/>
            <a:r>
              <a:rPr lang="en-US" altLang="en-US" dirty="0"/>
              <a:t>The Third Question: What needs to happen next?</a:t>
            </a:r>
            <a:endParaRPr lang="en-US" altLang="en-US" dirty="0">
              <a:cs typeface="Calibri" panose="020F0502020204030204" pitchFamily="34" charset="0"/>
            </a:endParaRP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756772224"/>
              </p:ext>
            </p:extLst>
          </p:nvPr>
        </p:nvGraphicFramePr>
        <p:xfrm>
          <a:off x="5495608" y="1424853"/>
          <a:ext cx="7473632" cy="4689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7BDCB855-9F07-4183-AEA7-DF68A7D61B22}"/>
              </a:ext>
            </a:extLst>
          </p:cNvPr>
          <p:cNvSpPr/>
          <p:nvPr/>
        </p:nvSpPr>
        <p:spPr>
          <a:xfrm>
            <a:off x="304800" y="1605184"/>
            <a:ext cx="6355080" cy="4937955"/>
          </a:xfrm>
          <a:prstGeom prst="rect">
            <a:avLst/>
          </a:prstGeom>
        </p:spPr>
        <p:txBody>
          <a:bodyPr wrap="square">
            <a:spAutoFit/>
          </a:bodyPr>
          <a:lstStyle/>
          <a:p>
            <a:pPr marL="342900" indent="-342900">
              <a:lnSpc>
                <a:spcPct val="120000"/>
              </a:lnSpc>
              <a:spcBef>
                <a:spcPts val="0"/>
              </a:spcBef>
              <a:buClr>
                <a:srgbClr val="4C4845"/>
              </a:buClr>
              <a:buFont typeface="Wingdings" panose="05000000000000000000" pitchFamily="2" charset="2"/>
              <a:buChar char="ü"/>
            </a:pPr>
            <a:r>
              <a:rPr lang="en-US" altLang="en-US" sz="2400" dirty="0">
                <a:solidFill>
                  <a:schemeClr val="tx1">
                    <a:lumMod val="75000"/>
                    <a:lumOff val="25000"/>
                  </a:schemeClr>
                </a:solidFill>
                <a:latin typeface="Calibri" panose="020F0502020204030204" pitchFamily="34" charset="0"/>
                <a:ea typeface="Verdana" panose="020B0604030504040204" pitchFamily="34" charset="0"/>
              </a:rPr>
              <a:t>Development of </a:t>
            </a:r>
            <a:r>
              <a:rPr lang="en-US" altLang="en-US" sz="2400" b="1" dirty="0">
                <a:solidFill>
                  <a:schemeClr val="tx1">
                    <a:lumMod val="75000"/>
                    <a:lumOff val="25000"/>
                  </a:schemeClr>
                </a:solidFill>
                <a:latin typeface="Calibri" panose="020F0502020204030204" pitchFamily="34" charset="0"/>
                <a:ea typeface="Verdana" panose="020B0604030504040204" pitchFamily="34" charset="0"/>
              </a:rPr>
              <a:t>Harm and Danger statements; Safety Goals</a:t>
            </a:r>
          </a:p>
          <a:p>
            <a:pPr marL="342900" indent="-342900">
              <a:lnSpc>
                <a:spcPct val="120000"/>
              </a:lnSpc>
              <a:spcBef>
                <a:spcPts val="0"/>
              </a:spcBef>
              <a:buClr>
                <a:srgbClr val="4C4845"/>
              </a:buClr>
              <a:buFont typeface="Wingdings" panose="05000000000000000000" pitchFamily="2" charset="2"/>
              <a:buChar char="ü"/>
            </a:pPr>
            <a:r>
              <a:rPr lang="en-US" altLang="en-US" sz="2400" dirty="0">
                <a:solidFill>
                  <a:schemeClr val="tx1">
                    <a:lumMod val="75000"/>
                    <a:lumOff val="25000"/>
                  </a:schemeClr>
                </a:solidFill>
                <a:latin typeface="Calibri" panose="020F0502020204030204" pitchFamily="34" charset="0"/>
                <a:ea typeface="Verdana" panose="020B0604030504040204" pitchFamily="34" charset="0"/>
              </a:rPr>
              <a:t>Show what </a:t>
            </a:r>
            <a:r>
              <a:rPr lang="en-US" altLang="en-US" sz="2400" b="1" dirty="0">
                <a:solidFill>
                  <a:schemeClr val="tx1">
                    <a:lumMod val="75000"/>
                    <a:lumOff val="25000"/>
                  </a:schemeClr>
                </a:solidFill>
                <a:latin typeface="Calibri" panose="020F0502020204030204" pitchFamily="34" charset="0"/>
                <a:ea typeface="Verdana" panose="020B0604030504040204" pitchFamily="34" charset="0"/>
              </a:rPr>
              <a:t>protective actions </a:t>
            </a:r>
            <a:r>
              <a:rPr lang="en-US" altLang="en-US" sz="2400" dirty="0">
                <a:solidFill>
                  <a:schemeClr val="tx1">
                    <a:lumMod val="75000"/>
                    <a:lumOff val="25000"/>
                  </a:schemeClr>
                </a:solidFill>
                <a:latin typeface="Calibri" panose="020F0502020204030204" pitchFamily="34" charset="0"/>
                <a:ea typeface="Verdana" panose="020B0604030504040204" pitchFamily="34" charset="0"/>
              </a:rPr>
              <a:t>would look like for this family</a:t>
            </a:r>
            <a:endParaRPr lang="en-US" altLang="en-US" sz="2400" b="1" dirty="0">
              <a:solidFill>
                <a:schemeClr val="tx1">
                  <a:lumMod val="75000"/>
                  <a:lumOff val="25000"/>
                </a:schemeClr>
              </a:solidFill>
              <a:latin typeface="Calibri" panose="020F0502020204030204" pitchFamily="34" charset="0"/>
              <a:ea typeface="Verdana" panose="020B0604030504040204" pitchFamily="34" charset="0"/>
            </a:endParaRPr>
          </a:p>
          <a:p>
            <a:pPr marL="342900" indent="-342900">
              <a:lnSpc>
                <a:spcPct val="120000"/>
              </a:lnSpc>
              <a:spcBef>
                <a:spcPts val="0"/>
              </a:spcBef>
              <a:buClr>
                <a:srgbClr val="4C4845"/>
              </a:buClr>
              <a:buFont typeface="Wingdings" panose="05000000000000000000" pitchFamily="2" charset="2"/>
              <a:buChar char="ü"/>
            </a:pPr>
            <a:r>
              <a:rPr lang="en-US" altLang="en-US" sz="2400" b="1" dirty="0">
                <a:solidFill>
                  <a:schemeClr val="tx1">
                    <a:lumMod val="75000"/>
                    <a:lumOff val="25000"/>
                  </a:schemeClr>
                </a:solidFill>
                <a:latin typeface="Calibri" panose="020F0502020204030204" pitchFamily="34" charset="0"/>
                <a:ea typeface="Verdana" panose="020B0604030504040204" pitchFamily="34" charset="0"/>
              </a:rPr>
              <a:t>Identify time period </a:t>
            </a:r>
            <a:r>
              <a:rPr lang="en-US" altLang="en-US" sz="2400" dirty="0">
                <a:solidFill>
                  <a:schemeClr val="tx1">
                    <a:lumMod val="75000"/>
                    <a:lumOff val="25000"/>
                  </a:schemeClr>
                </a:solidFill>
                <a:latin typeface="Calibri" panose="020F0502020204030204" pitchFamily="34" charset="0"/>
                <a:ea typeface="Verdana" panose="020B0604030504040204" pitchFamily="34" charset="0"/>
              </a:rPr>
              <a:t>protective actions should be demonstrated</a:t>
            </a:r>
            <a:endParaRPr lang="en-US" altLang="en-US" sz="2400" b="1" dirty="0">
              <a:solidFill>
                <a:schemeClr val="tx1">
                  <a:lumMod val="75000"/>
                  <a:lumOff val="25000"/>
                </a:schemeClr>
              </a:solidFill>
              <a:latin typeface="Calibri" panose="020F0502020204030204" pitchFamily="34" charset="0"/>
              <a:ea typeface="Verdana" panose="020B0604030504040204" pitchFamily="34" charset="0"/>
            </a:endParaRPr>
          </a:p>
          <a:p>
            <a:pPr marL="342900" indent="-342900">
              <a:lnSpc>
                <a:spcPct val="120000"/>
              </a:lnSpc>
              <a:spcBef>
                <a:spcPts val="0"/>
              </a:spcBef>
              <a:buClr>
                <a:srgbClr val="4C4845"/>
              </a:buClr>
              <a:buFont typeface="Wingdings" panose="05000000000000000000" pitchFamily="2" charset="2"/>
              <a:buChar char="ü"/>
            </a:pPr>
            <a:r>
              <a:rPr lang="en-US" altLang="en-US" sz="2400" b="1" dirty="0">
                <a:solidFill>
                  <a:schemeClr val="tx1">
                    <a:lumMod val="75000"/>
                    <a:lumOff val="25000"/>
                  </a:schemeClr>
                </a:solidFill>
                <a:latin typeface="Calibri" panose="020F0502020204030204" pitchFamily="34" charset="0"/>
                <a:ea typeface="Verdana" panose="020B0604030504040204" pitchFamily="34" charset="0"/>
              </a:rPr>
              <a:t>Craft collaboratively</a:t>
            </a:r>
            <a:r>
              <a:rPr lang="en-US" altLang="en-US" sz="2400" dirty="0">
                <a:solidFill>
                  <a:schemeClr val="tx1">
                    <a:lumMod val="75000"/>
                    <a:lumOff val="25000"/>
                  </a:schemeClr>
                </a:solidFill>
                <a:latin typeface="Calibri" panose="020F0502020204030204" pitchFamily="34" charset="0"/>
                <a:ea typeface="Verdana" panose="020B0604030504040204" pitchFamily="34" charset="0"/>
              </a:rPr>
              <a:t> in the family’</a:t>
            </a:r>
            <a:r>
              <a:rPr lang="en-US" altLang="ja-JP" sz="2400" dirty="0">
                <a:solidFill>
                  <a:schemeClr val="tx1">
                    <a:lumMod val="75000"/>
                    <a:lumOff val="25000"/>
                  </a:schemeClr>
                </a:solidFill>
                <a:latin typeface="Calibri" panose="020F0502020204030204" pitchFamily="34" charset="0"/>
                <a:ea typeface="Verdana" panose="020B0604030504040204" pitchFamily="34" charset="0"/>
              </a:rPr>
              <a:t>s words as much as possible</a:t>
            </a:r>
            <a:endParaRPr lang="en-US" altLang="ja-JP" sz="2400" b="1" dirty="0">
              <a:solidFill>
                <a:schemeClr val="tx1">
                  <a:lumMod val="75000"/>
                  <a:lumOff val="25000"/>
                </a:schemeClr>
              </a:solidFill>
              <a:latin typeface="Calibri" panose="020F0502020204030204" pitchFamily="34" charset="0"/>
              <a:ea typeface="Verdana" panose="020B0604030504040204" pitchFamily="34" charset="0"/>
            </a:endParaRPr>
          </a:p>
          <a:p>
            <a:pPr marL="342900" indent="-342900">
              <a:lnSpc>
                <a:spcPct val="120000"/>
              </a:lnSpc>
              <a:spcBef>
                <a:spcPts val="0"/>
              </a:spcBef>
              <a:buClr>
                <a:srgbClr val="4C4845"/>
              </a:buClr>
              <a:buFont typeface="Wingdings" panose="05000000000000000000" pitchFamily="2" charset="2"/>
              <a:buChar char="ü"/>
            </a:pPr>
            <a:r>
              <a:rPr lang="en-US" altLang="en-US" sz="2400" dirty="0">
                <a:solidFill>
                  <a:schemeClr val="tx1">
                    <a:lumMod val="75000"/>
                    <a:lumOff val="25000"/>
                  </a:schemeClr>
                </a:solidFill>
                <a:latin typeface="Calibri" panose="020F0502020204030204" pitchFamily="34" charset="0"/>
                <a:ea typeface="Verdana" panose="020B0604030504040204" pitchFamily="34" charset="0"/>
              </a:rPr>
              <a:t>Describe</a:t>
            </a:r>
            <a:r>
              <a:rPr lang="en-US" altLang="en-US" sz="2400" b="1" dirty="0">
                <a:solidFill>
                  <a:schemeClr val="tx1">
                    <a:lumMod val="75000"/>
                    <a:lumOff val="25000"/>
                  </a:schemeClr>
                </a:solidFill>
                <a:latin typeface="Calibri" panose="020F0502020204030204" pitchFamily="34" charset="0"/>
                <a:ea typeface="Verdana" panose="020B0604030504040204" pitchFamily="34" charset="0"/>
              </a:rPr>
              <a:t> what we expect parents to do differently </a:t>
            </a:r>
            <a:r>
              <a:rPr lang="en-US" altLang="en-US" sz="2400" dirty="0">
                <a:solidFill>
                  <a:schemeClr val="tx1">
                    <a:lumMod val="75000"/>
                    <a:lumOff val="25000"/>
                  </a:schemeClr>
                </a:solidFill>
                <a:latin typeface="Calibri" panose="020F0502020204030204" pitchFamily="34" charset="0"/>
                <a:ea typeface="Verdana" panose="020B0604030504040204" pitchFamily="34" charset="0"/>
              </a:rPr>
              <a:t>rather than what to stop</a:t>
            </a:r>
          </a:p>
          <a:p>
            <a:pPr marL="342900" indent="-342900">
              <a:lnSpc>
                <a:spcPct val="120000"/>
              </a:lnSpc>
              <a:spcBef>
                <a:spcPts val="0"/>
              </a:spcBef>
              <a:buClr>
                <a:srgbClr val="4C4845"/>
              </a:buClr>
              <a:buFont typeface="Wingdings" panose="05000000000000000000" pitchFamily="2" charset="2"/>
              <a:buChar char="ü"/>
            </a:pPr>
            <a:r>
              <a:rPr lang="en-US" altLang="en-US" sz="2400" dirty="0">
                <a:solidFill>
                  <a:schemeClr val="tx1">
                    <a:lumMod val="75000"/>
                    <a:lumOff val="25000"/>
                  </a:schemeClr>
                </a:solidFill>
                <a:latin typeface="Calibri" panose="020F0502020204030204" pitchFamily="34" charset="0"/>
                <a:ea typeface="Verdana" panose="020B0604030504040204" pitchFamily="34" charset="0"/>
              </a:rPr>
              <a:t>Use </a:t>
            </a:r>
            <a:r>
              <a:rPr lang="en-US" altLang="en-US" sz="2400" b="1" dirty="0">
                <a:solidFill>
                  <a:schemeClr val="tx1">
                    <a:lumMod val="75000"/>
                    <a:lumOff val="25000"/>
                  </a:schemeClr>
                </a:solidFill>
                <a:latin typeface="Calibri" panose="020F0502020204030204" pitchFamily="34" charset="0"/>
                <a:ea typeface="Verdana" panose="020B0604030504040204" pitchFamily="34" charset="0"/>
              </a:rPr>
              <a:t>specific, straightforward language</a:t>
            </a:r>
          </a:p>
        </p:txBody>
      </p:sp>
    </p:spTree>
    <p:extLst>
      <p:ext uri="{BB962C8B-B14F-4D97-AF65-F5344CB8AC3E}">
        <p14:creationId xmlns:p14="http://schemas.microsoft.com/office/powerpoint/2010/main" val="2443963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981200" y="647580"/>
            <a:ext cx="8229600" cy="5250300"/>
            <a:chOff x="0" y="-312540"/>
            <a:chExt cx="8229600" cy="5250300"/>
          </a:xfrm>
        </p:grpSpPr>
        <p:sp>
          <p:nvSpPr>
            <p:cNvPr id="4" name="Rounded Rectangle 3"/>
            <p:cNvSpPr/>
            <p:nvPr/>
          </p:nvSpPr>
          <p:spPr>
            <a:xfrm>
              <a:off x="0" y="0"/>
              <a:ext cx="8229600" cy="493776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ounded Rectangle 4"/>
            <p:cNvSpPr txBox="1"/>
            <p:nvPr/>
          </p:nvSpPr>
          <p:spPr>
            <a:xfrm>
              <a:off x="144622" y="-312540"/>
              <a:ext cx="7940356" cy="46485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a:r>
                <a:rPr lang="en-US" sz="4400" dirty="0">
                  <a:latin typeface="Calibri" panose="020F0502020204030204" pitchFamily="34" charset="0"/>
                  <a:ea typeface="Verdana" pitchFamily="34" charset="0"/>
                  <a:cs typeface="Calibri" panose="020F0502020204030204" pitchFamily="34" charset="0"/>
                </a:rPr>
                <a:t>Solution-Focused Conversations</a:t>
              </a:r>
            </a:p>
          </p:txBody>
        </p:sp>
      </p:gr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0636" y="3661889"/>
            <a:ext cx="4770727" cy="2548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939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Title 2"/>
          <p:cNvSpPr>
            <a:spLocks noGrp="1"/>
          </p:cNvSpPr>
          <p:nvPr>
            <p:ph type="title"/>
          </p:nvPr>
        </p:nvSpPr>
        <p:spPr>
          <a:xfrm>
            <a:off x="1129146" y="265113"/>
            <a:ext cx="8458200" cy="1182688"/>
          </a:xfrm>
        </p:spPr>
        <p:txBody>
          <a:bodyPr/>
          <a:lstStyle/>
          <a:p>
            <a:r>
              <a:rPr lang="en-US" altLang="en-US" dirty="0"/>
              <a:t>Why Solution Focused Conversations?</a:t>
            </a:r>
            <a:endParaRPr lang="en-US" altLang="en-US" dirty="0">
              <a:solidFill>
                <a:schemeClr val="tx1"/>
              </a:solidFill>
              <a:cs typeface="Calibri" panose="020F0502020204030204" pitchFamily="34" charset="0"/>
            </a:endParaRPr>
          </a:p>
        </p:txBody>
      </p:sp>
      <p:sp>
        <p:nvSpPr>
          <p:cNvPr id="166915" name="Content Placeholder 8"/>
          <p:cNvSpPr>
            <a:spLocks noGrp="1"/>
          </p:cNvSpPr>
          <p:nvPr>
            <p:ph sz="quarter" idx="4294967295"/>
          </p:nvPr>
        </p:nvSpPr>
        <p:spPr>
          <a:xfrm>
            <a:off x="647494" y="1925638"/>
            <a:ext cx="7744666" cy="4505325"/>
          </a:xfrm>
        </p:spPr>
        <p:txBody>
          <a:bodyPr/>
          <a:lstStyle/>
          <a:p>
            <a:pPr marL="0" indent="0">
              <a:buNone/>
            </a:pPr>
            <a:r>
              <a:rPr lang="en-US" altLang="en-US" sz="2800" i="1" dirty="0">
                <a:solidFill>
                  <a:srgbClr val="404040"/>
                </a:solidFill>
                <a:cs typeface="Calibri" panose="020F0502020204030204" pitchFamily="34" charset="0"/>
              </a:rPr>
              <a:t>From multiple research studies: </a:t>
            </a:r>
          </a:p>
          <a:p>
            <a:pPr marL="0" indent="0"/>
            <a:endParaRPr lang="en-US" altLang="en-US" sz="2400" i="1" dirty="0">
              <a:solidFill>
                <a:srgbClr val="404040"/>
              </a:solidFill>
              <a:cs typeface="Calibri" panose="020F0502020204030204" pitchFamily="34" charset="0"/>
            </a:endParaRPr>
          </a:p>
          <a:p>
            <a:pPr>
              <a:buFont typeface="Wingdings" panose="05000000000000000000" pitchFamily="2" charset="2"/>
              <a:buChar char="Ø"/>
            </a:pPr>
            <a:r>
              <a:rPr lang="en-US" altLang="en-US" sz="2800" i="1" dirty="0">
                <a:solidFill>
                  <a:srgbClr val="404040"/>
                </a:solidFill>
                <a:cs typeface="Calibri" panose="020F0502020204030204" pitchFamily="34" charset="0"/>
              </a:rPr>
              <a:t>The best outcomes for children and families occur when constructive working relationships exist between families and professionals and between professionals themselves.</a:t>
            </a:r>
          </a:p>
          <a:p>
            <a:pPr marL="0" indent="0">
              <a:buNone/>
            </a:pPr>
            <a:endParaRPr lang="en-US" altLang="en-US" i="1" dirty="0">
              <a:cs typeface="Calibri" panose="020F0502020204030204" pitchFamily="34" charset="0"/>
            </a:endParaRPr>
          </a:p>
          <a:p>
            <a:pPr marL="0" indent="0">
              <a:buNone/>
            </a:pPr>
            <a:r>
              <a:rPr lang="en-US" altLang="en-US" sz="3200" b="1" dirty="0">
                <a:cs typeface="Calibri" panose="020F0502020204030204" pitchFamily="34" charset="0"/>
              </a:rPr>
              <a:t>Good working relationships are the best predictor of good outcomes!</a:t>
            </a:r>
          </a:p>
        </p:txBody>
      </p:sp>
      <p:pic>
        <p:nvPicPr>
          <p:cNvPr id="4102"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202" y="2632011"/>
            <a:ext cx="3241982" cy="243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614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55963" y="1011381"/>
            <a:ext cx="10508673" cy="1717963"/>
          </a:xfrm>
        </p:spPr>
        <p:txBody>
          <a:bodyPr>
            <a:noAutofit/>
          </a:bodyPr>
          <a:lstStyle/>
          <a:p>
            <a:pPr algn="ctr"/>
            <a:r>
              <a:rPr lang="en-US" altLang="ja-JP" i="1" dirty="0">
                <a:latin typeface="Century Gothic" panose="020B0502020202020204" pitchFamily="34" charset="0"/>
                <a:sym typeface="Comic Sans MS" panose="030F0702030302020204" pitchFamily="66" charset="0"/>
              </a:rPr>
              <a:t>"Motivation (for change) may be linked to</a:t>
            </a:r>
            <a:br>
              <a:rPr lang="en-US" altLang="ja-JP" i="1" dirty="0">
                <a:latin typeface="Century Gothic" panose="020B0502020202020204" pitchFamily="34" charset="0"/>
                <a:sym typeface="Comic Sans MS" panose="030F0702030302020204" pitchFamily="66" charset="0"/>
              </a:rPr>
            </a:br>
            <a:r>
              <a:rPr lang="en-US" altLang="ja-JP" i="1" dirty="0">
                <a:latin typeface="Century Gothic" panose="020B0502020202020204" pitchFamily="34" charset="0"/>
                <a:sym typeface="Comic Sans MS" panose="030F0702030302020204" pitchFamily="66" charset="0"/>
              </a:rPr>
              <a:t>the degree of </a:t>
            </a:r>
            <a:r>
              <a:rPr lang="en-US" altLang="ja-JP" i="1" u="sng" dirty="0">
                <a:latin typeface="Century Gothic" panose="020B0502020202020204" pitchFamily="34" charset="0"/>
                <a:sym typeface="Comic Sans MS" panose="030F0702030302020204" pitchFamily="66" charset="0"/>
              </a:rPr>
              <a:t>hope</a:t>
            </a:r>
            <a:r>
              <a:rPr lang="en-US" altLang="ja-JP" i="1" dirty="0">
                <a:latin typeface="Century Gothic" panose="020B0502020202020204" pitchFamily="34" charset="0"/>
                <a:sym typeface="Comic Sans MS" panose="030F0702030302020204" pitchFamily="66" charset="0"/>
              </a:rPr>
              <a:t> that change is possible."</a:t>
            </a:r>
            <a:br>
              <a:rPr lang="en-US" altLang="ja-JP" i="1" dirty="0">
                <a:latin typeface="Century Gothic" panose="020B0502020202020204" pitchFamily="34" charset="0"/>
                <a:sym typeface="Comic Sans MS" panose="030F0702030302020204" pitchFamily="66" charset="0"/>
              </a:rPr>
            </a:br>
            <a:r>
              <a:rPr lang="en-US" altLang="ja-JP" sz="1600" i="1" dirty="0">
                <a:latin typeface="Century Gothic" panose="020B0502020202020204" pitchFamily="34" charset="0"/>
                <a:sym typeface="Comic Sans MS" panose="030F0702030302020204" pitchFamily="66" charset="0"/>
              </a:rPr>
              <a:t>                                 		 </a:t>
            </a:r>
            <a:r>
              <a:rPr lang="en-US" altLang="en-US" sz="1600" dirty="0">
                <a:sym typeface="Comic Sans MS" panose="030F0702030302020204" pitchFamily="66" charset="0"/>
              </a:rPr>
              <a:t>US National Clearinghouse on Child Abuse and Neglect</a:t>
            </a:r>
            <a:br>
              <a:rPr lang="en-US" altLang="en-US" sz="1600" dirty="0">
                <a:sym typeface="Comic Sans MS" panose="030F0702030302020204" pitchFamily="66" charset="0"/>
              </a:rPr>
            </a:br>
            <a:endParaRPr lang="en-US" sz="1600" dirty="0">
              <a:latin typeface="Century Gothic" panose="020B0502020202020204" pitchFamily="34" charset="0"/>
            </a:endParaRPr>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971801"/>
            <a:ext cx="4953000" cy="3245069"/>
          </a:xfrm>
          <a:prstGeom prst="rect">
            <a:avLst/>
          </a:prstGeom>
        </p:spPr>
      </p:pic>
      <p:sp>
        <p:nvSpPr>
          <p:cNvPr id="5" name="Title 2"/>
          <p:cNvSpPr txBox="1">
            <a:spLocks/>
          </p:cNvSpPr>
          <p:nvPr/>
        </p:nvSpPr>
        <p:spPr>
          <a:xfrm>
            <a:off x="1129145" y="265113"/>
            <a:ext cx="10176164" cy="7462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404040"/>
                </a:solidFill>
                <a:latin typeface="Proxima Nova Extrabold" panose="02000506030000020004" pitchFamily="50" charset="0"/>
                <a:ea typeface="+mj-ea"/>
                <a:cs typeface="+mj-cs"/>
              </a:defRPr>
            </a:lvl1pPr>
          </a:lstStyle>
          <a:p>
            <a:pPr algn="ctr"/>
            <a:r>
              <a:rPr lang="en-US" altLang="en-US" dirty="0">
                <a:latin typeface="Calibri" panose="020F0502020204030204" pitchFamily="34" charset="0"/>
              </a:rPr>
              <a:t>At the Heart of Solution-Focused Inquiry:</a:t>
            </a:r>
            <a:endParaRPr lang="en-US"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6836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981200" y="0"/>
            <a:ext cx="8229600" cy="1182688"/>
          </a:xfrm>
        </p:spPr>
        <p:txBody>
          <a:bodyPr/>
          <a:lstStyle/>
          <a:p>
            <a:r>
              <a:rPr lang="en-US" altLang="en-US" dirty="0"/>
              <a:t>All Wrapped In: Cultural Humility</a:t>
            </a:r>
            <a:endParaRPr lang="en-US" altLang="en-US" dirty="0">
              <a:solidFill>
                <a:schemeClr val="tx1"/>
              </a:solidFill>
              <a:cs typeface="Calibri" panose="020F0502020204030204" pitchFamily="34" charset="0"/>
            </a:endParaRPr>
          </a:p>
        </p:txBody>
      </p:sp>
      <p:graphicFrame>
        <p:nvGraphicFramePr>
          <p:cNvPr id="4" name="Diagram 3"/>
          <p:cNvGraphicFramePr/>
          <p:nvPr>
            <p:extLst/>
          </p:nvPr>
        </p:nvGraphicFramePr>
        <p:xfrm>
          <a:off x="2362200" y="1676400"/>
          <a:ext cx="7848600" cy="4291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lock Arc 4"/>
          <p:cNvSpPr>
            <a:spLocks noChangeArrowheads="1"/>
          </p:cNvSpPr>
          <p:nvPr/>
        </p:nvSpPr>
        <p:spPr bwMode="auto">
          <a:xfrm rot="10800000">
            <a:off x="1362267" y="2282824"/>
            <a:ext cx="9778483" cy="3938588"/>
          </a:xfrm>
          <a:custGeom>
            <a:avLst/>
            <a:gdLst>
              <a:gd name="T0" fmla="*/ 399113 w 7543800"/>
              <a:gd name="T1" fmla="*/ 1555258 h 3938588"/>
              <a:gd name="T2" fmla="*/ 7127666 w 7543800"/>
              <a:gd name="T3" fmla="*/ 1524861 h 3938588"/>
              <a:gd name="T4" fmla="*/ 3771900 w 7543800"/>
              <a:gd name="T5" fmla="*/ 1969294 h 3938588"/>
              <a:gd name="T6" fmla="*/ 0 60000 65536"/>
              <a:gd name="T7" fmla="*/ 0 60000 65536"/>
              <a:gd name="T8" fmla="*/ 0 60000 65536"/>
              <a:gd name="T9" fmla="*/ 100129 w 7543800"/>
              <a:gd name="T10" fmla="*/ 0 h 3938588"/>
              <a:gd name="T11" fmla="*/ 7428004 w 7543800"/>
              <a:gd name="T12" fmla="*/ 1591961 h 3938588"/>
            </a:gdLst>
            <a:ahLst/>
            <a:cxnLst>
              <a:cxn ang="T6">
                <a:pos x="T0" y="T1"/>
              </a:cxn>
              <a:cxn ang="T7">
                <a:pos x="T2" y="T3"/>
              </a:cxn>
              <a:cxn ang="T8">
                <a:pos x="T4" y="T5"/>
              </a:cxn>
            </a:cxnLst>
            <a:rect l="T9" t="T10" r="T11" b="T12"/>
            <a:pathLst>
              <a:path w="7543800" h="3938588">
                <a:moveTo>
                  <a:pt x="100129" y="1518556"/>
                </a:moveTo>
                <a:lnTo>
                  <a:pt x="100129" y="1518556"/>
                </a:lnTo>
                <a:cubicBezTo>
                  <a:pt x="500807" y="628846"/>
                  <a:pt x="2021317" y="-1"/>
                  <a:pt x="3771900" y="0"/>
                </a:cubicBezTo>
                <a:cubicBezTo>
                  <a:pt x="5497855" y="0"/>
                  <a:pt x="7003627" y="611634"/>
                  <a:pt x="7428004" y="1485084"/>
                </a:cubicBezTo>
                <a:lnTo>
                  <a:pt x="6827327" y="1564638"/>
                </a:lnTo>
                <a:lnTo>
                  <a:pt x="6827327" y="1564637"/>
                </a:lnTo>
                <a:cubicBezTo>
                  <a:pt x="6418323" y="978786"/>
                  <a:pt x="5177793" y="578342"/>
                  <a:pt x="3771899" y="578342"/>
                </a:cubicBezTo>
                <a:cubicBezTo>
                  <a:pt x="2341798" y="578341"/>
                  <a:pt x="1086048" y="992438"/>
                  <a:pt x="698095" y="1591961"/>
                </a:cubicBezTo>
                <a:lnTo>
                  <a:pt x="100129" y="1518556"/>
                </a:lnTo>
                <a:close/>
              </a:path>
            </a:pathLst>
          </a:custGeom>
          <a:solidFill>
            <a:srgbClr val="FE73C5"/>
          </a:solidFill>
          <a:ln w="9525">
            <a:solidFill>
              <a:srgbClr val="EBDF7F"/>
            </a:solidFill>
            <a:round/>
            <a:headEnd/>
            <a:tailEnd/>
          </a:ln>
          <a:effectLst>
            <a:outerShdw blurRad="50800" dist="38100" dir="2700000" algn="tl" rotWithShape="0">
              <a:srgbClr val="808080">
                <a:alpha val="42998"/>
              </a:srgbClr>
            </a:outerShdw>
          </a:effectLst>
        </p:spPr>
        <p:txBody>
          <a:bodyPr/>
          <a:lstStyle/>
          <a:p>
            <a:pPr>
              <a:defRPr/>
            </a:pPr>
            <a:endParaRPr lang="en-US" dirty="0">
              <a:latin typeface="Calibri" panose="020F0502020204030204" pitchFamily="34" charset="0"/>
              <a:ea typeface="ＭＳ Ｐゴシック" pitchFamily="-1" charset="-128"/>
              <a:cs typeface="ＭＳ Ｐゴシック" pitchFamily="-1" charset="-128"/>
            </a:endParaRPr>
          </a:p>
        </p:txBody>
      </p:sp>
      <p:sp>
        <p:nvSpPr>
          <p:cNvPr id="6" name="TextBox 5"/>
          <p:cNvSpPr txBox="1"/>
          <p:nvPr/>
        </p:nvSpPr>
        <p:spPr>
          <a:xfrm>
            <a:off x="4933358" y="5686666"/>
            <a:ext cx="2636299" cy="523220"/>
          </a:xfrm>
          <a:prstGeom prst="rect">
            <a:avLst/>
          </a:prstGeom>
          <a:noFill/>
        </p:spPr>
        <p:txBody>
          <a:bodyPr wrap="none">
            <a:spAutoFit/>
          </a:bodyPr>
          <a:lstStyle/>
          <a:p>
            <a:pPr eaLnBrk="1" hangingPunct="1">
              <a:defRPr/>
            </a:pPr>
            <a:r>
              <a:rPr lang="en-US" sz="2800" dirty="0">
                <a:solidFill>
                  <a:schemeClr val="tx1">
                    <a:lumMod val="75000"/>
                  </a:schemeClr>
                </a:solidFill>
                <a:latin typeface="Calibri" panose="020F0502020204030204" pitchFamily="34" charset="0"/>
                <a:ea typeface="ＭＳ Ｐゴシック" charset="0"/>
                <a:cs typeface="ＭＳ Ｐゴシック" charset="0"/>
              </a:rPr>
              <a:t>Cultural Humility</a:t>
            </a:r>
          </a:p>
        </p:txBody>
      </p:sp>
      <p:sp>
        <p:nvSpPr>
          <p:cNvPr id="7" name="Block Arc 6"/>
          <p:cNvSpPr>
            <a:spLocks noChangeArrowheads="1"/>
          </p:cNvSpPr>
          <p:nvPr/>
        </p:nvSpPr>
        <p:spPr bwMode="auto">
          <a:xfrm rot="10800000" flipV="1">
            <a:off x="1362267" y="1170904"/>
            <a:ext cx="9778483" cy="2906773"/>
          </a:xfrm>
          <a:custGeom>
            <a:avLst/>
            <a:gdLst>
              <a:gd name="T0" fmla="*/ 189639 w 8763000"/>
              <a:gd name="T1" fmla="*/ 2879863 h 2362200"/>
              <a:gd name="T2" fmla="*/ 8585078 w 8763000"/>
              <a:gd name="T3" fmla="*/ 2532756 h 2362200"/>
              <a:gd name="T4" fmla="*/ 4381500 w 8763000"/>
              <a:gd name="T5" fmla="*/ 2666701 h 2362200"/>
              <a:gd name="T6" fmla="*/ 0 60000 65536"/>
              <a:gd name="T7" fmla="*/ 0 60000 65536"/>
              <a:gd name="T8" fmla="*/ 0 60000 65536"/>
              <a:gd name="T9" fmla="*/ 0 w 8763000"/>
              <a:gd name="T10" fmla="*/ 0 h 2362200"/>
              <a:gd name="T11" fmla="*/ 8757007 w 8763000"/>
              <a:gd name="T12" fmla="*/ 1279439 h 2362200"/>
            </a:gdLst>
            <a:ahLst/>
            <a:cxnLst>
              <a:cxn ang="T6">
                <a:pos x="T0" y="T1"/>
              </a:cxn>
              <a:cxn ang="T7">
                <a:pos x="T2" y="T3"/>
              </a:cxn>
              <a:cxn ang="T8">
                <a:pos x="T4" y="T5"/>
              </a:cxn>
            </a:cxnLst>
            <a:rect l="T9" t="T10" r="T11" b="T12"/>
            <a:pathLst>
              <a:path w="8763000" h="2362200">
                <a:moveTo>
                  <a:pt x="15213" y="1279439"/>
                </a:moveTo>
                <a:lnTo>
                  <a:pt x="15213" y="1279438"/>
                </a:lnTo>
                <a:cubicBezTo>
                  <a:pt x="5075" y="1246730"/>
                  <a:pt x="0" y="1213922"/>
                  <a:pt x="0" y="1181100"/>
                </a:cubicBezTo>
                <a:cubicBezTo>
                  <a:pt x="0" y="528796"/>
                  <a:pt x="1961664" y="0"/>
                  <a:pt x="4381500" y="0"/>
                </a:cubicBezTo>
                <a:cubicBezTo>
                  <a:pt x="6712310" y="-1"/>
                  <a:pt x="8635144" y="491901"/>
                  <a:pt x="8757007" y="1119347"/>
                </a:cubicBezTo>
                <a:lnTo>
                  <a:pt x="8413148" y="1124201"/>
                </a:lnTo>
                <a:lnTo>
                  <a:pt x="8413148" y="1124200"/>
                </a:lnTo>
                <a:cubicBezTo>
                  <a:pt x="8269258" y="683094"/>
                  <a:pt x="6507062" y="340582"/>
                  <a:pt x="4381500" y="340582"/>
                </a:cubicBezTo>
                <a:cubicBezTo>
                  <a:pt x="2149762" y="340582"/>
                  <a:pt x="340582" y="716894"/>
                  <a:pt x="340582" y="1181100"/>
                </a:cubicBezTo>
                <a:cubicBezTo>
                  <a:pt x="340581" y="1211326"/>
                  <a:pt x="348420" y="1241531"/>
                  <a:pt x="364064" y="1271581"/>
                </a:cubicBezTo>
                <a:lnTo>
                  <a:pt x="15213" y="1279439"/>
                </a:lnTo>
                <a:close/>
              </a:path>
            </a:pathLst>
          </a:custGeom>
          <a:solidFill>
            <a:srgbClr val="FE73C5"/>
          </a:solidFill>
          <a:ln w="9525">
            <a:solidFill>
              <a:srgbClr val="EBDF7F"/>
            </a:solidFill>
            <a:round/>
            <a:headEnd/>
            <a:tailEnd/>
          </a:ln>
          <a:effectLst>
            <a:outerShdw blurRad="50800" dist="38100" dir="2700000" algn="tl" rotWithShape="0">
              <a:srgbClr val="808080">
                <a:alpha val="42998"/>
              </a:srgbClr>
            </a:outerShdw>
          </a:effectLst>
        </p:spPr>
        <p:txBody>
          <a:bodyPr/>
          <a:lstStyle/>
          <a:p>
            <a:pPr>
              <a:defRPr/>
            </a:pPr>
            <a:endParaRPr lang="en-US" dirty="0">
              <a:latin typeface="Calibri" panose="020F0502020204030204" pitchFamily="34" charset="0"/>
              <a:ea typeface="ＭＳ Ｐゴシック" pitchFamily="-1" charset="-128"/>
              <a:cs typeface="ＭＳ Ｐゴシック" pitchFamily="-1" charset="-128"/>
            </a:endParaRPr>
          </a:p>
        </p:txBody>
      </p:sp>
      <p:sp>
        <p:nvSpPr>
          <p:cNvPr id="8" name="TextBox 7"/>
          <p:cNvSpPr txBox="1"/>
          <p:nvPr/>
        </p:nvSpPr>
        <p:spPr>
          <a:xfrm>
            <a:off x="4800601" y="1171334"/>
            <a:ext cx="2636299" cy="523220"/>
          </a:xfrm>
          <a:prstGeom prst="rect">
            <a:avLst/>
          </a:prstGeom>
          <a:noFill/>
        </p:spPr>
        <p:txBody>
          <a:bodyPr wrap="none">
            <a:spAutoFit/>
          </a:bodyPr>
          <a:lstStyle/>
          <a:p>
            <a:pPr eaLnBrk="1" hangingPunct="1">
              <a:defRPr/>
            </a:pPr>
            <a:r>
              <a:rPr lang="en-US" sz="2800" dirty="0">
                <a:solidFill>
                  <a:schemeClr val="tx1">
                    <a:lumMod val="75000"/>
                  </a:schemeClr>
                </a:solidFill>
                <a:latin typeface="Calibri" panose="020F0502020204030204" pitchFamily="34" charset="0"/>
                <a:ea typeface="ＭＳ Ｐゴシック" charset="0"/>
                <a:cs typeface="ＭＳ Ｐゴシック" charset="0"/>
              </a:rPr>
              <a:t>Cultural Humility</a:t>
            </a:r>
          </a:p>
        </p:txBody>
      </p:sp>
    </p:spTree>
    <p:extLst>
      <p:ext uri="{BB962C8B-B14F-4D97-AF65-F5344CB8AC3E}">
        <p14:creationId xmlns:p14="http://schemas.microsoft.com/office/powerpoint/2010/main" val="2786545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763" y="202932"/>
            <a:ext cx="10515600" cy="1325563"/>
          </a:xfrm>
        </p:spPr>
        <p:txBody>
          <a:bodyPr/>
          <a:lstStyle/>
          <a:p>
            <a:r>
              <a:rPr lang="en-US" dirty="0"/>
              <a:t>Exception Questions</a:t>
            </a:r>
          </a:p>
        </p:txBody>
      </p:sp>
      <p:sp>
        <p:nvSpPr>
          <p:cNvPr id="3" name="Content Placeholder 4"/>
          <p:cNvSpPr txBox="1">
            <a:spLocks/>
          </p:cNvSpPr>
          <p:nvPr/>
        </p:nvSpPr>
        <p:spPr>
          <a:xfrm>
            <a:off x="297179" y="1731695"/>
            <a:ext cx="11680768" cy="4738256"/>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5" lvl="2" indent="0" defTabSz="-288925">
              <a:buFont typeface="Arial" panose="020B0604020202020204" pitchFamily="34" charset="0"/>
              <a:buNone/>
            </a:pPr>
            <a:r>
              <a:rPr lang="en-US" altLang="ja-JP" sz="2800" b="1" i="1" dirty="0">
                <a:latin typeface="Calibri" panose="020F0502020204030204" pitchFamily="34" charset="0"/>
                <a:ea typeface="MS PGothic" panose="020B0600070205080204" pitchFamily="34" charset="-128"/>
                <a:cs typeface="Calibri" panose="020F0502020204030204" pitchFamily="34" charset="0"/>
              </a:rPr>
              <a:t>"Has there ever been a time [the problem] could have happened…maybe almost did…but somehow you were able to do something different?"</a:t>
            </a:r>
          </a:p>
          <a:p>
            <a:pPr marL="53975" lvl="2" indent="0" defTabSz="-288925">
              <a:buFont typeface="Arial" panose="020B0604020202020204" pitchFamily="34" charset="0"/>
              <a:buNone/>
            </a:pPr>
            <a:endParaRPr lang="en-US" altLang="en-US" sz="1000" dirty="0">
              <a:latin typeface="Calibri" panose="020F0502020204030204" pitchFamily="34" charset="0"/>
              <a:ea typeface="MS PGothic" panose="020B0600070205080204" pitchFamily="34" charset="-128"/>
              <a:cs typeface="Calibri" panose="020F0502020204030204" pitchFamily="34" charset="0"/>
            </a:endParaRPr>
          </a:p>
          <a:p>
            <a:pPr marL="339725" lvl="2" indent="-285750" defTabSz="-288925">
              <a:buSzPct val="125000"/>
            </a:pPr>
            <a:r>
              <a:rPr lang="en-US" altLang="en-US" sz="2400" dirty="0">
                <a:latin typeface="Calibri" panose="020F0502020204030204" pitchFamily="34" charset="0"/>
                <a:ea typeface="MS PGothic" panose="020B0600070205080204" pitchFamily="34" charset="-128"/>
                <a:cs typeface="Calibri" panose="020F0502020204030204" pitchFamily="34" charset="0"/>
              </a:rPr>
              <a:t>Cornerstone solution-focused question.</a:t>
            </a:r>
          </a:p>
          <a:p>
            <a:pPr marL="339725" lvl="2" indent="-285750" defTabSz="-288925">
              <a:buSzPct val="125000"/>
            </a:pPr>
            <a:r>
              <a:rPr lang="en-US" altLang="en-US" sz="2400" dirty="0">
                <a:latin typeface="Calibri" panose="020F0502020204030204" pitchFamily="34" charset="0"/>
                <a:ea typeface="MS PGothic" panose="020B0600070205080204" pitchFamily="34" charset="-128"/>
                <a:cs typeface="Calibri" panose="020F0502020204030204" pitchFamily="34" charset="0"/>
              </a:rPr>
              <a:t>CRITICAL to get details.</a:t>
            </a:r>
          </a:p>
          <a:p>
            <a:pPr marL="339725" lvl="2" indent="-285750" defTabSz="-288925">
              <a:buSzPct val="125000"/>
            </a:pPr>
            <a:r>
              <a:rPr lang="en-US" altLang="en-US" sz="2400" dirty="0">
                <a:latin typeface="Calibri" panose="020F0502020204030204" pitchFamily="34" charset="0"/>
                <a:ea typeface="MS PGothic" panose="020B0600070205080204" pitchFamily="34" charset="-128"/>
                <a:cs typeface="Calibri" panose="020F0502020204030204" pitchFamily="34" charset="0"/>
              </a:rPr>
              <a:t>Seeks times when the problem could have occurred as usual, but did not.</a:t>
            </a:r>
          </a:p>
          <a:p>
            <a:pPr marL="339725" lvl="2" indent="-285750" defTabSz="-288925">
              <a:buSzPct val="125000"/>
            </a:pPr>
            <a:r>
              <a:rPr lang="en-US" altLang="en-US" sz="2400" dirty="0">
                <a:latin typeface="Calibri" panose="020F0502020204030204" pitchFamily="34" charset="0"/>
                <a:ea typeface="MS PGothic" panose="020B0600070205080204" pitchFamily="34" charset="-128"/>
                <a:cs typeface="Calibri" panose="020F0502020204030204" pitchFamily="34" charset="0"/>
              </a:rPr>
              <a:t>No problem is absolute in its effects.</a:t>
            </a:r>
          </a:p>
          <a:p>
            <a:pPr marL="339725" lvl="2" indent="-285750" defTabSz="-288925">
              <a:buSzPct val="125000"/>
            </a:pPr>
            <a:r>
              <a:rPr lang="en-US" altLang="en-US" sz="2400" dirty="0">
                <a:latin typeface="Calibri" panose="020F0502020204030204" pitchFamily="34" charset="0"/>
                <a:ea typeface="MS PGothic" panose="020B0600070205080204" pitchFamily="34" charset="-128"/>
                <a:cs typeface="Calibri" panose="020F0502020204030204" pitchFamily="34" charset="0"/>
              </a:rPr>
              <a:t>A place to begin looking for safety, strengths, resources, and alternative actions.</a:t>
            </a:r>
          </a:p>
          <a:p>
            <a:pPr marL="339725" lvl="2" indent="-285750" defTabSz="-288925">
              <a:buSzPct val="125000"/>
            </a:pPr>
            <a:r>
              <a:rPr lang="en-US" altLang="en-US" sz="2400" dirty="0">
                <a:latin typeface="Calibri" panose="020F0502020204030204" pitchFamily="34" charset="0"/>
                <a:ea typeface="MS PGothic" panose="020B0600070205080204" pitchFamily="34" charset="-128"/>
                <a:cs typeface="Calibri" panose="020F0502020204030204" pitchFamily="34" charset="0"/>
              </a:rPr>
              <a:t>People who know they have been able to change are more likely to do it again.</a:t>
            </a:r>
          </a:p>
        </p:txBody>
      </p:sp>
    </p:spTree>
    <p:extLst>
      <p:ext uri="{BB962C8B-B14F-4D97-AF65-F5344CB8AC3E}">
        <p14:creationId xmlns:p14="http://schemas.microsoft.com/office/powerpoint/2010/main" val="275114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981200" y="816956"/>
            <a:ext cx="8229600" cy="5080924"/>
            <a:chOff x="0" y="-143164"/>
            <a:chExt cx="8229600" cy="5080924"/>
          </a:xfrm>
        </p:grpSpPr>
        <p:sp>
          <p:nvSpPr>
            <p:cNvPr id="4" name="Rounded Rectangle 3"/>
            <p:cNvSpPr/>
            <p:nvPr/>
          </p:nvSpPr>
          <p:spPr>
            <a:xfrm>
              <a:off x="0" y="0"/>
              <a:ext cx="8229600" cy="493776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ounded Rectangle 4"/>
            <p:cNvSpPr txBox="1"/>
            <p:nvPr/>
          </p:nvSpPr>
          <p:spPr>
            <a:xfrm>
              <a:off x="144622" y="-143164"/>
              <a:ext cx="7940356" cy="3737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dirty="0">
                  <a:latin typeface="Calibri" panose="020F0502020204030204" pitchFamily="34" charset="0"/>
                  <a:ea typeface="Verdana" pitchFamily="34" charset="0"/>
                  <a:cs typeface="Calibri" panose="020F0502020204030204" pitchFamily="34" charset="0"/>
                </a:rPr>
                <a:t>Safety Organized Practice (SOP) Key Elements</a:t>
              </a:r>
              <a:endParaRPr lang="en-US" sz="4400" kern="1200" dirty="0">
                <a:latin typeface="Calibri" panose="020F0502020204030204" pitchFamily="34" charset="0"/>
                <a:ea typeface="Verdana" pitchFamily="34" charset="0"/>
                <a:cs typeface="Calibri" panose="020F0502020204030204" pitchFamily="34" charset="0"/>
              </a:endParaRPr>
            </a:p>
          </p:txBody>
        </p:sp>
      </p:grpSp>
      <p:pic>
        <p:nvPicPr>
          <p:cNvPr id="6" name="Content Placeholder 4">
            <a:extLst>
              <a:ext uri="{FF2B5EF4-FFF2-40B4-BE49-F238E27FC236}">
                <a16:creationId xmlns:a16="http://schemas.microsoft.com/office/drawing/2014/main" id="{62E088FD-8FF6-4249-ADCC-841EF52212D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26508" y="4371194"/>
            <a:ext cx="5269492" cy="215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9886114-8E20-4CFA-A813-3F496411C0FE}"/>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311456" y="4410954"/>
            <a:ext cx="3530715" cy="2193470"/>
          </a:xfrm>
          <a:prstGeom prst="rect">
            <a:avLst/>
          </a:prstGeom>
        </p:spPr>
      </p:pic>
    </p:spTree>
    <p:extLst>
      <p:ext uri="{BB962C8B-B14F-4D97-AF65-F5344CB8AC3E}">
        <p14:creationId xmlns:p14="http://schemas.microsoft.com/office/powerpoint/2010/main" val="29061533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Text Box 5"/>
          <p:cNvSpPr txBox="1">
            <a:spLocks noChangeArrowheads="1"/>
          </p:cNvSpPr>
          <p:nvPr/>
        </p:nvSpPr>
        <p:spPr bwMode="auto">
          <a:xfrm>
            <a:off x="2514600" y="2819401"/>
            <a:ext cx="6934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z="2800" b="1" dirty="0">
              <a:solidFill>
                <a:srgbClr val="FFFFFF"/>
              </a:solidFill>
              <a:latin typeface="Calibri" panose="020F0502020204030204" pitchFamily="34" charset="0"/>
            </a:endParaRPr>
          </a:p>
        </p:txBody>
      </p:sp>
      <p:sp>
        <p:nvSpPr>
          <p:cNvPr id="175107" name="Title 4"/>
          <p:cNvSpPr>
            <a:spLocks noGrp="1"/>
          </p:cNvSpPr>
          <p:nvPr>
            <p:ph type="title"/>
          </p:nvPr>
        </p:nvSpPr>
        <p:spPr>
          <a:xfrm>
            <a:off x="1911926" y="0"/>
            <a:ext cx="8229600" cy="1182688"/>
          </a:xfrm>
        </p:spPr>
        <p:txBody>
          <a:bodyPr/>
          <a:lstStyle/>
          <a:p>
            <a:pPr algn="ctr"/>
            <a:r>
              <a:rPr lang="en-US" dirty="0"/>
              <a:t>Scaling Questions</a:t>
            </a:r>
            <a:endParaRPr lang="en-US" altLang="en-US" dirty="0">
              <a:solidFill>
                <a:schemeClr val="tx1"/>
              </a:solidFill>
              <a:cs typeface="Calibri" panose="020F0502020204030204" pitchFamily="34" charset="0"/>
            </a:endParaRPr>
          </a:p>
        </p:txBody>
      </p:sp>
      <p:sp>
        <p:nvSpPr>
          <p:cNvPr id="175108" name="Content Placeholder 5"/>
          <p:cNvSpPr>
            <a:spLocks noGrp="1"/>
          </p:cNvSpPr>
          <p:nvPr>
            <p:ph sz="quarter" idx="4294967295"/>
          </p:nvPr>
        </p:nvSpPr>
        <p:spPr>
          <a:xfrm>
            <a:off x="395416" y="2819400"/>
            <a:ext cx="11796584" cy="4498975"/>
          </a:xfrm>
        </p:spPr>
        <p:txBody>
          <a:bodyPr/>
          <a:lstStyle/>
          <a:p>
            <a:pPr marL="0" indent="0">
              <a:lnSpc>
                <a:spcPct val="90000"/>
              </a:lnSpc>
              <a:buNone/>
            </a:pPr>
            <a:r>
              <a:rPr lang="en-US" altLang="ja-JP" i="1" dirty="0">
                <a:solidFill>
                  <a:srgbClr val="404040"/>
                </a:solidFill>
                <a:cs typeface="Calibri" panose="020F0502020204030204" pitchFamily="34" charset="0"/>
              </a:rPr>
              <a:t>"On a scale from 1 to 10, with 1 being the most Danger and 10 being the most safety for this child, where do you think this particular situation rates?“</a:t>
            </a:r>
          </a:p>
          <a:p>
            <a:pPr marL="0" indent="0">
              <a:lnSpc>
                <a:spcPct val="90000"/>
              </a:lnSpc>
              <a:buNone/>
            </a:pPr>
            <a:endParaRPr lang="en-US" altLang="en-US" sz="1200" b="1" i="1" u="sng" dirty="0">
              <a:solidFill>
                <a:srgbClr val="404040"/>
              </a:solidFill>
              <a:cs typeface="Calibri" panose="020F0502020204030204" pitchFamily="34" charset="0"/>
            </a:endParaRPr>
          </a:p>
          <a:p>
            <a:pPr marL="0" indent="0">
              <a:lnSpc>
                <a:spcPct val="90000"/>
              </a:lnSpc>
              <a:buNone/>
            </a:pPr>
            <a:r>
              <a:rPr lang="en-US" altLang="en-US" sz="2800" b="1" i="1" u="sng" dirty="0">
                <a:solidFill>
                  <a:srgbClr val="404040"/>
                </a:solidFill>
                <a:cs typeface="Calibri" panose="020F0502020204030204" pitchFamily="34" charset="0"/>
              </a:rPr>
              <a:t>Follow-Up Questions </a:t>
            </a:r>
            <a:endParaRPr lang="en-US" altLang="en-US" sz="2800" b="1" dirty="0">
              <a:solidFill>
                <a:srgbClr val="404040"/>
              </a:solidFill>
              <a:cs typeface="Calibri" panose="020F0502020204030204" pitchFamily="34" charset="0"/>
            </a:endParaRPr>
          </a:p>
          <a:p>
            <a:pPr marL="803275" lvl="2" indent="-342900">
              <a:lnSpc>
                <a:spcPct val="90000"/>
              </a:lnSpc>
              <a:buClr>
                <a:srgbClr val="4C4845"/>
              </a:buClr>
            </a:pPr>
            <a:r>
              <a:rPr lang="en-US" altLang="en-US" sz="2400" dirty="0">
                <a:solidFill>
                  <a:srgbClr val="404040"/>
                </a:solidFill>
                <a:ea typeface="MS PGothic" panose="020B0600070205080204" pitchFamily="34" charset="-128"/>
                <a:cs typeface="Calibri" panose="020F0502020204030204" pitchFamily="34" charset="0"/>
              </a:rPr>
              <a:t>What exactly did you see or hear that allowed you to give the rating you did and not one above or below?</a:t>
            </a:r>
          </a:p>
          <a:p>
            <a:pPr marL="803275" lvl="2" indent="-342900">
              <a:lnSpc>
                <a:spcPct val="90000"/>
              </a:lnSpc>
              <a:buClr>
                <a:srgbClr val="4C4845"/>
              </a:buClr>
            </a:pPr>
            <a:r>
              <a:rPr lang="en-US" altLang="en-US" sz="2400" dirty="0">
                <a:solidFill>
                  <a:srgbClr val="404040"/>
                </a:solidFill>
                <a:ea typeface="MS PGothic" panose="020B0600070205080204" pitchFamily="34" charset="-128"/>
                <a:cs typeface="Calibri" panose="020F0502020204030204" pitchFamily="34" charset="0"/>
              </a:rPr>
              <a:t>What do you think would need to happen to increase your rating by one?</a:t>
            </a:r>
          </a:p>
          <a:p>
            <a:pPr marL="803275" lvl="2" indent="-342900">
              <a:lnSpc>
                <a:spcPct val="90000"/>
              </a:lnSpc>
              <a:buClr>
                <a:srgbClr val="4C4845"/>
              </a:buClr>
            </a:pPr>
            <a:r>
              <a:rPr lang="en-US" altLang="en-US" sz="2400" dirty="0">
                <a:solidFill>
                  <a:srgbClr val="404040"/>
                </a:solidFill>
                <a:ea typeface="MS PGothic" panose="020B0600070205080204" pitchFamily="34" charset="-128"/>
                <a:cs typeface="Calibri" panose="020F0502020204030204" pitchFamily="34" charset="0"/>
              </a:rPr>
              <a:t>Can I tell you what my number is? This is what I think would need to happen for my number </a:t>
            </a:r>
            <a:r>
              <a:rPr lang="en-US" altLang="en-US" sz="2400" dirty="0">
                <a:solidFill>
                  <a:srgbClr val="404040"/>
                </a:solidFill>
                <a:cs typeface="Calibri" panose="020F0502020204030204" pitchFamily="34" charset="0"/>
              </a:rPr>
              <a:t>to</a:t>
            </a:r>
            <a:r>
              <a:rPr lang="en-US" altLang="en-US" sz="2400" dirty="0">
                <a:solidFill>
                  <a:srgbClr val="404040"/>
                </a:solidFill>
                <a:ea typeface="MS PGothic" panose="020B0600070205080204" pitchFamily="34" charset="-128"/>
                <a:cs typeface="Calibri" panose="020F0502020204030204" pitchFamily="34" charset="0"/>
              </a:rPr>
              <a:t> go up by one…</a:t>
            </a:r>
          </a:p>
          <a:p>
            <a:pPr marL="0" indent="0">
              <a:lnSpc>
                <a:spcPct val="90000"/>
              </a:lnSpc>
            </a:pPr>
            <a:endParaRPr lang="en-US" altLang="en-US" sz="2800" dirty="0">
              <a:cs typeface="Calibri" panose="020F050202020403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133751785"/>
              </p:ext>
            </p:extLst>
          </p:nvPr>
        </p:nvGraphicFramePr>
        <p:xfrm>
          <a:off x="3201411" y="235527"/>
          <a:ext cx="5859463"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4724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Rate Using Scaling Questions?</a:t>
            </a:r>
          </a:p>
        </p:txBody>
      </p:sp>
      <p:graphicFrame>
        <p:nvGraphicFramePr>
          <p:cNvPr id="3" name="Content Placeholder 3"/>
          <p:cNvGraphicFramePr>
            <a:graphicFrameLocks/>
          </p:cNvGraphicFramePr>
          <p:nvPr>
            <p:extLst>
              <p:ext uri="{D42A27DB-BD31-4B8C-83A1-F6EECF244321}">
                <p14:modId xmlns:p14="http://schemas.microsoft.com/office/powerpoint/2010/main" val="675355449"/>
              </p:ext>
            </p:extLst>
          </p:nvPr>
        </p:nvGraphicFramePr>
        <p:xfrm>
          <a:off x="1842654" y="1482437"/>
          <a:ext cx="8728363" cy="537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6552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9640" y="141605"/>
            <a:ext cx="10515600" cy="1325563"/>
          </a:xfrm>
        </p:spPr>
        <p:txBody>
          <a:bodyPr/>
          <a:lstStyle/>
          <a:p>
            <a:r>
              <a:rPr lang="en-US" dirty="0"/>
              <a:t>Relationship or Position Questions</a:t>
            </a:r>
          </a:p>
        </p:txBody>
      </p:sp>
      <p:sp>
        <p:nvSpPr>
          <p:cNvPr id="3" name="Content Placeholder 2"/>
          <p:cNvSpPr txBox="1">
            <a:spLocks/>
          </p:cNvSpPr>
          <p:nvPr/>
        </p:nvSpPr>
        <p:spPr>
          <a:xfrm>
            <a:off x="487680" y="1467168"/>
            <a:ext cx="11399520" cy="497378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altLang="en-US" sz="3200" b="1" dirty="0">
                <a:solidFill>
                  <a:srgbClr val="404040"/>
                </a:solidFill>
                <a:latin typeface="Calibri" panose="020F0502020204030204" pitchFamily="34" charset="0"/>
                <a:cs typeface="Calibri" panose="020F0502020204030204" pitchFamily="34" charset="0"/>
              </a:rPr>
              <a:t>Questions designed to help someone shift perspective and see through another</a:t>
            </a:r>
            <a:r>
              <a:rPr lang="en-US" altLang="ja-JP" sz="3200" b="1" dirty="0">
                <a:solidFill>
                  <a:srgbClr val="404040"/>
                </a:solidFill>
                <a:latin typeface="Calibri" panose="020F0502020204030204" pitchFamily="34" charset="0"/>
                <a:cs typeface="Calibri" panose="020F0502020204030204" pitchFamily="34" charset="0"/>
              </a:rPr>
              <a:t>'s eyes:</a:t>
            </a:r>
          </a:p>
          <a:p>
            <a:pPr marL="0" indent="0">
              <a:lnSpc>
                <a:spcPct val="90000"/>
              </a:lnSpc>
              <a:buNone/>
            </a:pPr>
            <a:endParaRPr lang="en-US" altLang="ja-JP" sz="3200" b="1" dirty="0">
              <a:solidFill>
                <a:srgbClr val="404040"/>
              </a:solidFill>
              <a:latin typeface="Calibri" panose="020F0502020204030204" pitchFamily="34" charset="0"/>
              <a:cs typeface="Calibri" panose="020F0502020204030204" pitchFamily="34" charset="0"/>
            </a:endParaRPr>
          </a:p>
          <a:p>
            <a:pPr>
              <a:lnSpc>
                <a:spcPct val="90000"/>
              </a:lnSpc>
            </a:pPr>
            <a:r>
              <a:rPr lang="en-US" altLang="ja-JP" sz="3200" i="1" dirty="0">
                <a:solidFill>
                  <a:srgbClr val="404040"/>
                </a:solidFill>
                <a:latin typeface="Calibri" panose="020F0502020204030204" pitchFamily="34" charset="0"/>
                <a:cs typeface="Calibri" panose="020F0502020204030204" pitchFamily="34" charset="0"/>
              </a:rPr>
              <a:t> "If your son was here right now and heard everything we have talked about, what do you think he would be most worried about?“</a:t>
            </a:r>
          </a:p>
          <a:p>
            <a:pPr marL="0" indent="0">
              <a:lnSpc>
                <a:spcPct val="90000"/>
              </a:lnSpc>
              <a:buNone/>
            </a:pPr>
            <a:endParaRPr lang="en-US" altLang="ja-JP" sz="3200" i="1" dirty="0">
              <a:solidFill>
                <a:srgbClr val="404040"/>
              </a:solidFill>
              <a:latin typeface="Calibri" panose="020F0502020204030204" pitchFamily="34" charset="0"/>
              <a:cs typeface="Calibri" panose="020F0502020204030204" pitchFamily="34" charset="0"/>
            </a:endParaRPr>
          </a:p>
          <a:p>
            <a:pPr>
              <a:lnSpc>
                <a:spcPct val="90000"/>
              </a:lnSpc>
            </a:pPr>
            <a:r>
              <a:rPr lang="en-US" altLang="ja-JP" sz="3200" i="1" dirty="0">
                <a:solidFill>
                  <a:srgbClr val="404040"/>
                </a:solidFill>
                <a:latin typeface="Calibri" panose="020F0502020204030204" pitchFamily="34" charset="0"/>
                <a:cs typeface="Calibri" panose="020F0502020204030204" pitchFamily="34" charset="0"/>
              </a:rPr>
              <a:t> "When your daughter is older and dating, what would you tell her if she was dating someone who was doing to her what your boyfriend has been doing to you?"</a:t>
            </a:r>
            <a:endParaRPr lang="en-US" altLang="en-US" sz="3200" i="1"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0850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71162"/>
            <a:ext cx="10515600" cy="1325563"/>
          </a:xfrm>
        </p:spPr>
        <p:txBody>
          <a:bodyPr/>
          <a:lstStyle/>
          <a:p>
            <a:r>
              <a:rPr lang="en-US" dirty="0"/>
              <a:t>Coping and Preferred Future Questions</a:t>
            </a:r>
          </a:p>
        </p:txBody>
      </p:sp>
      <p:sp>
        <p:nvSpPr>
          <p:cNvPr id="3" name="Content Placeholder 2"/>
          <p:cNvSpPr txBox="1">
            <a:spLocks/>
          </p:cNvSpPr>
          <p:nvPr/>
        </p:nvSpPr>
        <p:spPr>
          <a:xfrm>
            <a:off x="528320" y="1718398"/>
            <a:ext cx="11033759" cy="462943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tLang="en-US" sz="3200" b="1" dirty="0">
                <a:solidFill>
                  <a:srgbClr val="404040"/>
                </a:solidFill>
                <a:latin typeface="Calibri" panose="020F0502020204030204" pitchFamily="34" charset="0"/>
                <a:cs typeface="Calibri" panose="020F0502020204030204" pitchFamily="34" charset="0"/>
              </a:rPr>
              <a:t>Coping</a:t>
            </a:r>
            <a:endParaRPr lang="en-US" altLang="en-US" sz="3200" dirty="0">
              <a:solidFill>
                <a:srgbClr val="404040"/>
              </a:solidFill>
              <a:latin typeface="Calibri" panose="020F0502020204030204" pitchFamily="34" charset="0"/>
              <a:cs typeface="Calibri" panose="020F0502020204030204" pitchFamily="34" charset="0"/>
            </a:endParaRPr>
          </a:p>
          <a:p>
            <a:pPr>
              <a:spcBef>
                <a:spcPts val="0"/>
              </a:spcBef>
            </a:pPr>
            <a:r>
              <a:rPr lang="en-US" altLang="ja-JP" sz="2800" dirty="0">
                <a:solidFill>
                  <a:srgbClr val="404040"/>
                </a:solidFill>
                <a:latin typeface="Calibri" panose="020F0502020204030204" pitchFamily="34" charset="0"/>
                <a:cs typeface="Calibri" panose="020F0502020204030204" pitchFamily="34" charset="0"/>
              </a:rPr>
              <a:t>"The things you have been going through are not easy. How do you think you have been able to do as well as you have?"</a:t>
            </a:r>
            <a:endParaRPr lang="en-US" altLang="en-US" sz="3200" dirty="0">
              <a:solidFill>
                <a:srgbClr val="404040"/>
              </a:solidFill>
              <a:latin typeface="Calibri" panose="020F0502020204030204" pitchFamily="34" charset="0"/>
              <a:cs typeface="Calibri" panose="020F0502020204030204" pitchFamily="34" charset="0"/>
            </a:endParaRPr>
          </a:p>
          <a:p>
            <a:pPr marL="0" indent="0">
              <a:spcBef>
                <a:spcPts val="1800"/>
              </a:spcBef>
              <a:buNone/>
            </a:pPr>
            <a:r>
              <a:rPr lang="en-US" altLang="en-US" sz="3200" b="1" dirty="0">
                <a:solidFill>
                  <a:srgbClr val="404040"/>
                </a:solidFill>
                <a:latin typeface="Calibri" panose="020F0502020204030204" pitchFamily="34" charset="0"/>
                <a:cs typeface="Calibri" panose="020F0502020204030204" pitchFamily="34" charset="0"/>
              </a:rPr>
              <a:t>Preferred Future</a:t>
            </a:r>
            <a:endParaRPr lang="en-US" altLang="en-US" sz="3200" dirty="0">
              <a:solidFill>
                <a:srgbClr val="404040"/>
              </a:solidFill>
              <a:latin typeface="Calibri" panose="020F0502020204030204" pitchFamily="34" charset="0"/>
              <a:cs typeface="Calibri" panose="020F0502020204030204" pitchFamily="34" charset="0"/>
            </a:endParaRPr>
          </a:p>
          <a:p>
            <a:pPr>
              <a:spcBef>
                <a:spcPts val="0"/>
              </a:spcBef>
            </a:pPr>
            <a:r>
              <a:rPr lang="en-US" altLang="ja-JP" sz="2800" dirty="0">
                <a:solidFill>
                  <a:srgbClr val="404040"/>
                </a:solidFill>
                <a:latin typeface="Calibri" panose="020F0502020204030204" pitchFamily="34" charset="0"/>
                <a:cs typeface="Calibri" panose="020F0502020204030204" pitchFamily="34" charset="0"/>
              </a:rPr>
              <a:t>"You are pretty clear that this is not how you want things to be. How would you like things to be instead? What needs to happen for things to be like that?“</a:t>
            </a:r>
          </a:p>
          <a:p>
            <a:pPr marL="0" indent="0">
              <a:spcBef>
                <a:spcPts val="0"/>
              </a:spcBef>
              <a:buNone/>
            </a:pPr>
            <a:endParaRPr lang="en-US" altLang="en-US" sz="2800" dirty="0">
              <a:solidFill>
                <a:srgbClr val="404040"/>
              </a:solidFill>
              <a:latin typeface="Calibri" panose="020F0502020204030204" pitchFamily="34" charset="0"/>
              <a:cs typeface="Calibri" panose="020F0502020204030204" pitchFamily="34" charset="0"/>
            </a:endParaRPr>
          </a:p>
          <a:p>
            <a:pPr>
              <a:spcBef>
                <a:spcPts val="0"/>
              </a:spcBef>
            </a:pPr>
            <a:r>
              <a:rPr lang="en-US" altLang="ja-JP" sz="2800" dirty="0">
                <a:solidFill>
                  <a:srgbClr val="404040"/>
                </a:solidFill>
                <a:latin typeface="Calibri" panose="020F0502020204030204" pitchFamily="34" charset="0"/>
                <a:cs typeface="Calibri" panose="020F0502020204030204" pitchFamily="34" charset="0"/>
              </a:rPr>
              <a:t>"Ten years from now when your child is older, what story do you hope he/she has of this time?"</a:t>
            </a:r>
            <a:endParaRPr lang="en-US" altLang="en-US" sz="2800"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68322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Solution-Focused Inquiry?</a:t>
            </a:r>
          </a:p>
        </p:txBody>
      </p:sp>
      <p:pic>
        <p:nvPicPr>
          <p:cNvPr id="3" name="Picture 1" descr="Screen Shot 2013-01-28 at 5.17.0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2345" y="1690688"/>
            <a:ext cx="3733800" cy="3942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1820023" y="5752007"/>
            <a:ext cx="7595926" cy="523220"/>
          </a:xfrm>
          <a:prstGeom prst="rect">
            <a:avLst/>
          </a:prstGeom>
        </p:spPr>
        <p:txBody>
          <a:bodyPr wrap="none">
            <a:spAutoFit/>
          </a:bodyPr>
          <a:lstStyle/>
          <a:p>
            <a:r>
              <a:rPr lang="en-US" sz="2800" dirty="0">
                <a:latin typeface="Calibri" panose="020F0502020204030204" pitchFamily="34" charset="0"/>
                <a:hlinkClick r:id="rId4"/>
              </a:rPr>
              <a:t>https://www.youtube.com/watch?v=a4pz_ymwFJ8</a:t>
            </a:r>
            <a:endParaRPr lang="en-US" sz="2800" dirty="0">
              <a:latin typeface="Calibri" panose="020F0502020204030204" pitchFamily="34" charset="0"/>
            </a:endParaRPr>
          </a:p>
        </p:txBody>
      </p:sp>
    </p:spTree>
    <p:extLst>
      <p:ext uri="{BB962C8B-B14F-4D97-AF65-F5344CB8AC3E}">
        <p14:creationId xmlns:p14="http://schemas.microsoft.com/office/powerpoint/2010/main" val="2350610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080" y="269745"/>
            <a:ext cx="10515600" cy="1325563"/>
          </a:xfrm>
        </p:spPr>
        <p:txBody>
          <a:bodyPr/>
          <a:lstStyle/>
          <a:p>
            <a:r>
              <a:rPr lang="en-US" dirty="0"/>
              <a:t>Let’s Practice!</a:t>
            </a:r>
          </a:p>
        </p:txBody>
      </p:sp>
      <p:sp>
        <p:nvSpPr>
          <p:cNvPr id="4" name="Content Placeholder 2"/>
          <p:cNvSpPr txBox="1">
            <a:spLocks/>
          </p:cNvSpPr>
          <p:nvPr/>
        </p:nvSpPr>
        <p:spPr>
          <a:xfrm>
            <a:off x="400474" y="4064000"/>
            <a:ext cx="11791526" cy="235479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altLang="en-US" dirty="0">
                <a:solidFill>
                  <a:srgbClr val="404040"/>
                </a:solidFill>
                <a:latin typeface="Calibri" panose="020F0502020204030204" pitchFamily="34" charset="0"/>
                <a:cs typeface="Calibri" panose="020F0502020204030204" pitchFamily="34" charset="0"/>
              </a:rPr>
              <a:t>In same groups: Pick one idea (worry or what is working) from your list. How would you apply some of these solution-focused questions to this statement?</a:t>
            </a:r>
          </a:p>
          <a:p>
            <a:pPr marL="514350" indent="-514350">
              <a:buFont typeface="+mj-lt"/>
              <a:buAutoNum type="arabicPeriod"/>
            </a:pPr>
            <a:endParaRPr lang="en-US" altLang="en-US" dirty="0">
              <a:solidFill>
                <a:srgbClr val="404040"/>
              </a:solidFill>
              <a:latin typeface="Calibri" panose="020F0502020204030204" pitchFamily="34" charset="0"/>
              <a:cs typeface="Calibri" panose="020F0502020204030204" pitchFamily="34" charset="0"/>
            </a:endParaRPr>
          </a:p>
          <a:p>
            <a:pPr marL="514350" indent="-514350">
              <a:buFont typeface="+mj-lt"/>
              <a:buAutoNum type="arabicPeriod"/>
            </a:pPr>
            <a:r>
              <a:rPr lang="en-US" altLang="en-US" dirty="0">
                <a:solidFill>
                  <a:srgbClr val="404040"/>
                </a:solidFill>
                <a:latin typeface="Calibri" panose="020F0502020204030204" pitchFamily="34" charset="0"/>
                <a:cs typeface="Calibri" panose="020F0502020204030204" pitchFamily="34" charset="0"/>
              </a:rPr>
              <a:t>Write two Solution-Focused questions you could use with your family. Try to ask questions that focus on the impact to the child or behavioral detail.</a:t>
            </a:r>
          </a:p>
        </p:txBody>
      </p:sp>
      <p:graphicFrame>
        <p:nvGraphicFramePr>
          <p:cNvPr id="6" name="Diagram 5">
            <a:extLst>
              <a:ext uri="{FF2B5EF4-FFF2-40B4-BE49-F238E27FC236}">
                <a16:creationId xmlns:a16="http://schemas.microsoft.com/office/drawing/2014/main" id="{740192A9-C2C2-4D2C-B346-2DBE1D96C69D}"/>
              </a:ext>
            </a:extLst>
          </p:cNvPr>
          <p:cNvGraphicFramePr/>
          <p:nvPr>
            <p:extLst>
              <p:ext uri="{D42A27DB-BD31-4B8C-83A1-F6EECF244321}">
                <p14:modId xmlns:p14="http://schemas.microsoft.com/office/powerpoint/2010/main" val="1898685106"/>
              </p:ext>
            </p:extLst>
          </p:nvPr>
        </p:nvGraphicFramePr>
        <p:xfrm>
          <a:off x="3657600" y="0"/>
          <a:ext cx="8118111" cy="459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Image result for lets practice&quot;">
            <a:extLst>
              <a:ext uri="{FF2B5EF4-FFF2-40B4-BE49-F238E27FC236}">
                <a16:creationId xmlns:a16="http://schemas.microsoft.com/office/drawing/2014/main" id="{22A34808-4D19-4ABB-87DE-1ABC21BABDB9}"/>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04519" y="1595308"/>
            <a:ext cx="2444923" cy="1833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5464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981200" y="144622"/>
            <a:ext cx="8229600" cy="5753258"/>
            <a:chOff x="0" y="-815498"/>
            <a:chExt cx="8229600" cy="5753258"/>
          </a:xfrm>
        </p:grpSpPr>
        <p:sp>
          <p:nvSpPr>
            <p:cNvPr id="4" name="Rounded Rectangle 3"/>
            <p:cNvSpPr/>
            <p:nvPr/>
          </p:nvSpPr>
          <p:spPr>
            <a:xfrm>
              <a:off x="0" y="0"/>
              <a:ext cx="8229600" cy="493776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ounded Rectangle 4"/>
            <p:cNvSpPr txBox="1"/>
            <p:nvPr/>
          </p:nvSpPr>
          <p:spPr>
            <a:xfrm>
              <a:off x="144622" y="-815498"/>
              <a:ext cx="7940356" cy="5753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a:r>
                <a:rPr lang="en-US" sz="5400" dirty="0">
                  <a:latin typeface="Calibri" panose="020F0502020204030204" pitchFamily="34" charset="0"/>
                  <a:ea typeface="Verdana" pitchFamily="34" charset="0"/>
                  <a:cs typeface="Calibri" panose="020F0502020204030204" pitchFamily="34" charset="0"/>
                </a:rPr>
                <a:t>Enhancing the </a:t>
              </a:r>
            </a:p>
            <a:p>
              <a:pPr lvl="0" algn="ctr"/>
              <a:r>
                <a:rPr lang="en-US" sz="5400" dirty="0">
                  <a:latin typeface="Calibri" panose="020F0502020204030204" pitchFamily="34" charset="0"/>
                  <a:ea typeface="Verdana" pitchFamily="34" charset="0"/>
                  <a:cs typeface="Calibri" panose="020F0502020204030204" pitchFamily="34" charset="0"/>
                </a:rPr>
                <a:t>Safety Network</a:t>
              </a:r>
            </a:p>
          </p:txBody>
        </p:sp>
      </p:grpSp>
      <p:pic>
        <p:nvPicPr>
          <p:cNvPr id="9" name="Picture 7" descr="C:\Users\sbrooks\AppData\Local\Microsoft\Windows\Temporary Internet Files\Content.IE5\PAOWTVF8\MC90043485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305" y="3898230"/>
            <a:ext cx="4360598" cy="3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678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6518E6-B5F4-6045-975D-3D9D71BF11BB}"/>
              </a:ext>
            </a:extLst>
          </p:cNvPr>
          <p:cNvSpPr txBox="1">
            <a:spLocks noChangeArrowheads="1"/>
          </p:cNvSpPr>
          <p:nvPr/>
        </p:nvSpPr>
        <p:spPr bwMode="auto">
          <a:xfrm>
            <a:off x="1790700" y="4813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Bef>
                <a:spcPts val="1000"/>
              </a:spcBef>
              <a:spcAft>
                <a:spcPts val="200"/>
              </a:spcAft>
              <a:buFont typeface="Franklin Gothic Book" panose="020B0503020102020204" pitchFamily="34" charset="0"/>
              <a:buChar char="■"/>
              <a:defRPr sz="2000">
                <a:solidFill>
                  <a:schemeClr val="tx2"/>
                </a:solidFill>
                <a:latin typeface="Franklin Gothic Book" panose="020B0503020102020204" pitchFamily="34" charset="0"/>
              </a:defRPr>
            </a:lvl1pPr>
            <a:lvl2pPr marL="742950" indent="-285750">
              <a:lnSpc>
                <a:spcPct val="94000"/>
              </a:lnSpc>
              <a:spcBef>
                <a:spcPts val="500"/>
              </a:spcBef>
              <a:spcAft>
                <a:spcPts val="200"/>
              </a:spcAft>
              <a:buFont typeface="Franklin Gothic Book" panose="020B0503020102020204" pitchFamily="34" charset="0"/>
              <a:buChar char="–"/>
              <a:defRPr sz="2000" i="1">
                <a:solidFill>
                  <a:schemeClr val="tx2"/>
                </a:solidFill>
                <a:latin typeface="Franklin Gothic Book" panose="020B0503020102020204" pitchFamily="34" charset="0"/>
              </a:defRPr>
            </a:lvl2pPr>
            <a:lvl3pPr marL="1143000" indent="-228600">
              <a:lnSpc>
                <a:spcPct val="94000"/>
              </a:lnSpc>
              <a:spcBef>
                <a:spcPts val="500"/>
              </a:spcBef>
              <a:spcAft>
                <a:spcPts val="200"/>
              </a:spcAft>
              <a:buFont typeface="Franklin Gothic Book" panose="020B0503020102020204" pitchFamily="34" charset="0"/>
              <a:buChar char="■"/>
              <a:defRPr>
                <a:solidFill>
                  <a:schemeClr val="tx2"/>
                </a:solidFill>
                <a:latin typeface="Franklin Gothic Book" panose="020B0503020102020204" pitchFamily="34" charset="0"/>
              </a:defRPr>
            </a:lvl3pPr>
            <a:lvl4pPr marL="1600200" indent="-228600">
              <a:lnSpc>
                <a:spcPct val="94000"/>
              </a:lnSpc>
              <a:spcBef>
                <a:spcPts val="500"/>
              </a:spcBef>
              <a:spcAft>
                <a:spcPts val="200"/>
              </a:spcAft>
              <a:buFont typeface="Franklin Gothic Book" panose="020B0503020102020204" pitchFamily="34" charset="0"/>
              <a:buChar char="–"/>
              <a:defRPr i="1">
                <a:solidFill>
                  <a:schemeClr val="tx2"/>
                </a:solidFill>
                <a:latin typeface="Franklin Gothic Book" panose="020B0503020102020204" pitchFamily="34" charset="0"/>
              </a:defRPr>
            </a:lvl4pPr>
            <a:lvl5pPr marL="2057400" indent="-22860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5pPr>
            <a:lvl6pPr marL="2514600" indent="-228600" eaLnBrk="0" fontAlgn="base" hangingPunct="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6pPr>
            <a:lvl7pPr marL="2971800" indent="-228600" eaLnBrk="0" fontAlgn="base" hangingPunct="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7pPr>
            <a:lvl8pPr marL="3429000" indent="-228600" eaLnBrk="0" fontAlgn="base" hangingPunct="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8pPr>
            <a:lvl9pPr marL="3886200" indent="-228600" eaLnBrk="0" fontAlgn="base" hangingPunct="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4F81BD">
                  <a:lumMod val="50000"/>
                </a:srgbClr>
              </a:solidFill>
              <a:effectLst/>
              <a:uLnTx/>
              <a:uFillTx/>
              <a:latin typeface="Calibri"/>
              <a:ea typeface="ＭＳ Ｐゴシック" panose="020B0600070205080204" pitchFamily="34" charset="-128"/>
              <a:cs typeface="Arial" charset="0"/>
            </a:endParaRPr>
          </a:p>
        </p:txBody>
      </p:sp>
      <p:pic>
        <p:nvPicPr>
          <p:cNvPr id="6" name="Picture 5" descr="Multi-Ethnic Diverse Group of People In Circle Concept | Flick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495800" y="19050"/>
            <a:ext cx="7772400" cy="6884490"/>
          </a:xfrm>
          <a:prstGeom prst="rect">
            <a:avLst/>
          </a:prstGeom>
        </p:spPr>
      </p:pic>
      <p:sp>
        <p:nvSpPr>
          <p:cNvPr id="44037" name="Title 2">
            <a:extLst>
              <a:ext uri="{FF2B5EF4-FFF2-40B4-BE49-F238E27FC236}">
                <a16:creationId xmlns:a16="http://schemas.microsoft.com/office/drawing/2014/main" id="{3156642D-812F-6A41-A723-32DA6E8CAEEB}"/>
              </a:ext>
            </a:extLst>
          </p:cNvPr>
          <p:cNvSpPr>
            <a:spLocks noGrp="1" noChangeArrowheads="1"/>
          </p:cNvSpPr>
          <p:nvPr>
            <p:ph type="title"/>
          </p:nvPr>
        </p:nvSpPr>
        <p:spPr>
          <a:xfrm>
            <a:off x="6934200" y="2692166"/>
            <a:ext cx="4113518" cy="1143000"/>
          </a:xfrm>
          <a:effectLst>
            <a:glow rad="63500">
              <a:schemeClr val="accent3">
                <a:satMod val="175000"/>
                <a:alpha val="40000"/>
              </a:schemeClr>
            </a:glow>
          </a:effectLst>
        </p:spPr>
        <p:txBody>
          <a:bodyPr/>
          <a:lstStyle/>
          <a:p>
            <a:pPr algn="l">
              <a:spcBef>
                <a:spcPct val="0"/>
              </a:spcBef>
              <a:spcAft>
                <a:spcPct val="0"/>
              </a:spcAft>
            </a:pPr>
            <a:r>
              <a:rPr lang="en-US" altLang="en-US" sz="4000" b="1" dirty="0">
                <a:solidFill>
                  <a:schemeClr val="bg1"/>
                </a:solidFill>
              </a:rPr>
              <a:t>Safety Network</a:t>
            </a:r>
          </a:p>
        </p:txBody>
      </p:sp>
      <p:graphicFrame>
        <p:nvGraphicFramePr>
          <p:cNvPr id="7" name="Diagram 6">
            <a:extLst>
              <a:ext uri="{FF2B5EF4-FFF2-40B4-BE49-F238E27FC236}">
                <a16:creationId xmlns:a16="http://schemas.microsoft.com/office/drawing/2014/main" id="{06EEF6D5-33D8-8A46-A227-41052E937718}"/>
              </a:ext>
            </a:extLst>
          </p:cNvPr>
          <p:cNvGraphicFramePr/>
          <p:nvPr>
            <p:extLst/>
          </p:nvPr>
        </p:nvGraphicFramePr>
        <p:xfrm>
          <a:off x="304800" y="1325095"/>
          <a:ext cx="4800600" cy="38771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2985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02" name="Title 2">
            <a:extLst>
              <a:ext uri="{FF2B5EF4-FFF2-40B4-BE49-F238E27FC236}">
                <a16:creationId xmlns:a16="http://schemas.microsoft.com/office/drawing/2014/main" id="{E3294939-3536-1C45-94EF-2E5908941580}"/>
              </a:ext>
            </a:extLst>
          </p:cNvPr>
          <p:cNvSpPr>
            <a:spLocks noGrp="1"/>
          </p:cNvSpPr>
          <p:nvPr>
            <p:ph type="title"/>
          </p:nvPr>
        </p:nvSpPr>
        <p:spPr/>
        <p:txBody>
          <a:bodyPr rtlCol="0"/>
          <a:lstStyle/>
          <a:p>
            <a:pPr>
              <a:defRPr/>
            </a:pPr>
            <a:r>
              <a:rPr lang="en-US" altLang="en-US" sz="4000" b="1" dirty="0">
                <a:solidFill>
                  <a:schemeClr val="accent1">
                    <a:lumMod val="50000"/>
                  </a:schemeClr>
                </a:solidFill>
                <a:cs typeface="Verdana" panose="020B0604030504040204" pitchFamily="34" charset="0"/>
                <a:sym typeface="Tahoma" panose="020B0604030504040204" pitchFamily="34" charset="0"/>
              </a:rPr>
              <a:t>What is a Safety Network?</a:t>
            </a:r>
            <a:endParaRPr lang="en-US" altLang="en-US" sz="4000" b="1" dirty="0">
              <a:solidFill>
                <a:schemeClr val="accent1">
                  <a:lumMod val="50000"/>
                </a:schemeClr>
              </a:solidFill>
              <a:cs typeface="Verdana" panose="020B0604030504040204" pitchFamily="34" charset="0"/>
            </a:endParaRPr>
          </a:p>
        </p:txBody>
      </p:sp>
      <p:graphicFrame>
        <p:nvGraphicFramePr>
          <p:cNvPr id="7" name="Content Placeholder 6">
            <a:extLst>
              <a:ext uri="{FF2B5EF4-FFF2-40B4-BE49-F238E27FC236}">
                <a16:creationId xmlns:a16="http://schemas.microsoft.com/office/drawing/2014/main" id="{DD2A10B8-6542-1247-8453-581FFD2449BD}"/>
              </a:ext>
            </a:extLst>
          </p:cNvPr>
          <p:cNvGraphicFramePr>
            <a:graphicFrameLocks noGrp="1"/>
          </p:cNvGraphicFramePr>
          <p:nvPr>
            <p:ph idx="4294967295"/>
            <p:extLst/>
          </p:nvPr>
        </p:nvGraphicFramePr>
        <p:xfrm>
          <a:off x="914400" y="1454151"/>
          <a:ext cx="10363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3252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28575"/>
            <a:ext cx="12182475" cy="6858001"/>
          </a:xfrm>
          <a:prstGeom prst="rect">
            <a:avLst/>
          </a:prstGeom>
        </p:spPr>
      </p:pic>
      <p:sp>
        <p:nvSpPr>
          <p:cNvPr id="2" name="Title 1">
            <a:extLst>
              <a:ext uri="{FF2B5EF4-FFF2-40B4-BE49-F238E27FC236}">
                <a16:creationId xmlns:a16="http://schemas.microsoft.com/office/drawing/2014/main" id="{5E3CBBB4-7D62-2E4A-9508-F9F168EB106F}"/>
              </a:ext>
            </a:extLst>
          </p:cNvPr>
          <p:cNvSpPr>
            <a:spLocks noGrp="1"/>
          </p:cNvSpPr>
          <p:nvPr>
            <p:ph type="title"/>
          </p:nvPr>
        </p:nvSpPr>
        <p:spPr/>
        <p:txBody>
          <a:bodyPr rtlCol="0" anchor="t">
            <a:normAutofit/>
          </a:bodyPr>
          <a:lstStyle/>
          <a:p>
            <a:pPr>
              <a:defRPr/>
            </a:pPr>
            <a:r>
              <a:rPr lang="en-US" sz="4800" b="1" dirty="0">
                <a:solidFill>
                  <a:schemeClr val="bg1"/>
                </a:solidFill>
                <a:latin typeface="+mn-lt"/>
                <a:ea typeface="ＭＳ Ｐゴシック" charset="0"/>
              </a:rPr>
              <a:t>Building Safety Networks </a:t>
            </a:r>
            <a:endParaRPr lang="en-US" sz="5400" b="1" i="1" dirty="0">
              <a:solidFill>
                <a:schemeClr val="bg1"/>
              </a:solidFill>
              <a:latin typeface="+mn-lt"/>
              <a:ea typeface="ＭＳ Ｐゴシック" charset="0"/>
            </a:endParaRPr>
          </a:p>
        </p:txBody>
      </p:sp>
      <p:graphicFrame>
        <p:nvGraphicFramePr>
          <p:cNvPr id="5" name="Diagram 4">
            <a:extLst>
              <a:ext uri="{FF2B5EF4-FFF2-40B4-BE49-F238E27FC236}">
                <a16:creationId xmlns:a16="http://schemas.microsoft.com/office/drawing/2014/main" id="{06EEF6D5-33D8-8A46-A227-41052E937718}"/>
              </a:ext>
            </a:extLst>
          </p:cNvPr>
          <p:cNvGraphicFramePr/>
          <p:nvPr>
            <p:extLst/>
          </p:nvPr>
        </p:nvGraphicFramePr>
        <p:xfrm>
          <a:off x="1028700" y="1905000"/>
          <a:ext cx="10134600" cy="5629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32189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t="-4463"/>
          <a:stretch/>
        </p:blipFill>
        <p:spPr>
          <a:xfrm>
            <a:off x="19050" y="-457200"/>
            <a:ext cx="12325350" cy="7696200"/>
          </a:xfrm>
          <a:prstGeom prst="rect">
            <a:avLst/>
          </a:prstGeom>
        </p:spPr>
      </p:pic>
      <p:sp>
        <p:nvSpPr>
          <p:cNvPr id="3" name="Content Placeholder 2"/>
          <p:cNvSpPr>
            <a:spLocks noGrp="1"/>
          </p:cNvSpPr>
          <p:nvPr>
            <p:ph type="body" sz="quarter" idx="10"/>
          </p:nvPr>
        </p:nvSpPr>
        <p:spPr>
          <a:xfrm>
            <a:off x="762000" y="533400"/>
            <a:ext cx="10515600" cy="4395787"/>
          </a:xfrm>
        </p:spPr>
        <p:txBody>
          <a:bodyPr>
            <a:noAutofit/>
          </a:bodyPr>
          <a:lstStyle/>
          <a:p>
            <a:pPr marL="0" indent="0" algn="ctr">
              <a:buNone/>
            </a:pPr>
            <a:r>
              <a:rPr lang="en-US" sz="4400" b="1" dirty="0">
                <a:solidFill>
                  <a:schemeClr val="bg1"/>
                </a:solidFill>
                <a:latin typeface="Calibri" panose="020F0502020204030204" pitchFamily="34" charset="0"/>
                <a:cs typeface="Calibri" panose="020F0502020204030204" pitchFamily="34" charset="0"/>
              </a:rPr>
              <a:t>SOP is a collaborative, trauma-informed child welfare practice approach that utilizes skillful engagement, meaningful partnerships with families and their networks, and development of plans that foster behavior change within a family system to ensure child safety, permanency and well-being. </a:t>
            </a:r>
          </a:p>
        </p:txBody>
      </p:sp>
    </p:spTree>
    <p:extLst>
      <p:ext uri="{BB962C8B-B14F-4D97-AF65-F5344CB8AC3E}">
        <p14:creationId xmlns:p14="http://schemas.microsoft.com/office/powerpoint/2010/main" val="373776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wd">
                                    <p:tmPct val="4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25" y="1219200"/>
            <a:ext cx="12182475" cy="8385561"/>
          </a:xfrm>
          <a:prstGeom prst="rect">
            <a:avLst/>
          </a:prstGeom>
        </p:spPr>
      </p:pic>
      <p:sp>
        <p:nvSpPr>
          <p:cNvPr id="2" name="Title 1"/>
          <p:cNvSpPr>
            <a:spLocks noGrp="1"/>
          </p:cNvSpPr>
          <p:nvPr>
            <p:ph type="title"/>
          </p:nvPr>
        </p:nvSpPr>
        <p:spPr>
          <a:xfrm>
            <a:off x="609600" y="265690"/>
            <a:ext cx="10744200" cy="1143000"/>
          </a:xfrm>
        </p:spPr>
        <p:txBody>
          <a:bodyPr/>
          <a:lstStyle/>
          <a:p>
            <a:br>
              <a:rPr lang="en-US" dirty="0"/>
            </a:br>
            <a:r>
              <a:rPr lang="en-US" dirty="0"/>
              <a:t>We are working toward this goal: </a:t>
            </a:r>
            <a:br>
              <a:rPr lang="en-US" dirty="0"/>
            </a:br>
            <a:r>
              <a:rPr lang="en-US" dirty="0"/>
              <a:t> </a:t>
            </a:r>
          </a:p>
        </p:txBody>
      </p:sp>
      <p:sp>
        <p:nvSpPr>
          <p:cNvPr id="4" name="Content Placeholder 3"/>
          <p:cNvSpPr>
            <a:spLocks noGrp="1"/>
          </p:cNvSpPr>
          <p:nvPr>
            <p:ph sz="half" idx="2"/>
          </p:nvPr>
        </p:nvSpPr>
        <p:spPr>
          <a:xfrm>
            <a:off x="-80010" y="6118259"/>
            <a:ext cx="12252960" cy="492443"/>
          </a:xfrm>
          <a:solidFill>
            <a:schemeClr val="bg1">
              <a:alpha val="80000"/>
            </a:schemeClr>
          </a:solidFill>
        </p:spPr>
        <p:txBody>
          <a:bodyPr lIns="0" tIns="0" rIns="0" bIns="0">
            <a:spAutoFit/>
          </a:bodyPr>
          <a:lstStyle/>
          <a:p>
            <a:pPr marL="0" indent="0" algn="ctr">
              <a:buNone/>
            </a:pPr>
            <a:r>
              <a:rPr lang="en-US" sz="3200" b="1" dirty="0"/>
              <a:t>You cannot create safety only with the people you are worried about.</a:t>
            </a:r>
          </a:p>
        </p:txBody>
      </p:sp>
      <p:graphicFrame>
        <p:nvGraphicFramePr>
          <p:cNvPr id="6" name="Diagram 5">
            <a:extLst>
              <a:ext uri="{FF2B5EF4-FFF2-40B4-BE49-F238E27FC236}">
                <a16:creationId xmlns:a16="http://schemas.microsoft.com/office/drawing/2014/main" id="{06EEF6D5-33D8-8A46-A227-41052E937718}"/>
              </a:ext>
            </a:extLst>
          </p:cNvPr>
          <p:cNvGraphicFramePr/>
          <p:nvPr>
            <p:extLst/>
          </p:nvPr>
        </p:nvGraphicFramePr>
        <p:xfrm>
          <a:off x="3771900" y="1295400"/>
          <a:ext cx="4419600" cy="190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492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45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p:cNvCxnSpPr/>
          <p:nvPr/>
        </p:nvCxnSpPr>
        <p:spPr>
          <a:xfrm>
            <a:off x="5181600" y="3308350"/>
            <a:ext cx="2819400" cy="0"/>
          </a:xfrm>
          <a:prstGeom prst="line">
            <a:avLst/>
          </a:prstGeom>
          <a:ln w="19050">
            <a:solidFill>
              <a:srgbClr val="4C4845"/>
            </a:solidFill>
          </a:ln>
        </p:spPr>
        <p:style>
          <a:lnRef idx="1">
            <a:schemeClr val="accent1"/>
          </a:lnRef>
          <a:fillRef idx="0">
            <a:schemeClr val="accent1"/>
          </a:fillRef>
          <a:effectRef idx="0">
            <a:schemeClr val="accent1"/>
          </a:effectRef>
          <a:fontRef idx="minor">
            <a:schemeClr val="tx1"/>
          </a:fontRef>
        </p:style>
      </p:cxnSp>
      <p:sp>
        <p:nvSpPr>
          <p:cNvPr id="117763" name="Rectangle 5"/>
          <p:cNvSpPr>
            <a:spLocks/>
          </p:cNvSpPr>
          <p:nvPr/>
        </p:nvSpPr>
        <p:spPr bwMode="auto">
          <a:xfrm>
            <a:off x="7543800" y="3048000"/>
            <a:ext cx="609600" cy="533400"/>
          </a:xfrm>
          <a:prstGeom prst="rect">
            <a:avLst/>
          </a:prstGeom>
          <a:solidFill>
            <a:schemeClr val="accent1"/>
          </a:solidFill>
          <a:ln w="9525">
            <a:solidFill>
              <a:srgbClr val="4C4845"/>
            </a:solidFill>
            <a:miter lim="800000"/>
            <a:headEnd/>
            <a:tailEnd/>
          </a:ln>
        </p:spPr>
        <p:txBody>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endParaRPr lang="en-US" altLang="en-US" dirty="0">
              <a:latin typeface="Calibri" panose="020F0502020204030204" pitchFamily="34" charset="0"/>
              <a:cs typeface="Calibri" panose="020F0502020204030204" pitchFamily="34" charset="0"/>
            </a:endParaRPr>
          </a:p>
        </p:txBody>
      </p:sp>
      <p:sp>
        <p:nvSpPr>
          <p:cNvPr id="117764" name="Oval 7"/>
          <p:cNvSpPr>
            <a:spLocks/>
          </p:cNvSpPr>
          <p:nvPr/>
        </p:nvSpPr>
        <p:spPr bwMode="auto">
          <a:xfrm>
            <a:off x="4953000" y="2971800"/>
            <a:ext cx="762000" cy="685800"/>
          </a:xfrm>
          <a:prstGeom prst="ellipse">
            <a:avLst/>
          </a:prstGeom>
          <a:solidFill>
            <a:schemeClr val="accent1"/>
          </a:solidFill>
          <a:ln w="9525">
            <a:solidFill>
              <a:srgbClr val="4C4845"/>
            </a:solidFill>
            <a:round/>
            <a:headEnd/>
            <a:tailEnd/>
          </a:ln>
        </p:spPr>
        <p:txBody>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endParaRPr lang="en-US" altLang="en-US" dirty="0">
              <a:latin typeface="Calibri" panose="020F0502020204030204" pitchFamily="34" charset="0"/>
              <a:cs typeface="Calibri" panose="020F0502020204030204" pitchFamily="34" charset="0"/>
            </a:endParaRPr>
          </a:p>
        </p:txBody>
      </p:sp>
      <p:sp>
        <p:nvSpPr>
          <p:cNvPr id="117765" name="Rectangle 10"/>
          <p:cNvSpPr>
            <a:spLocks/>
          </p:cNvSpPr>
          <p:nvPr/>
        </p:nvSpPr>
        <p:spPr bwMode="auto">
          <a:xfrm>
            <a:off x="5019676" y="3155950"/>
            <a:ext cx="650875"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spAutoFit/>
          </a:bodyPr>
          <a:lstStyle>
            <a:lvl1pPr marL="39688"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a:r>
              <a:rPr lang="en-US" altLang="en-US" sz="1900" b="1" dirty="0">
                <a:solidFill>
                  <a:schemeClr val="bg1"/>
                </a:solidFill>
                <a:latin typeface="Calibri" panose="020F0502020204030204" pitchFamily="34" charset="0"/>
                <a:cs typeface="Calibri" panose="020F0502020204030204" pitchFamily="34" charset="0"/>
                <a:sym typeface="Marker Felt" pitchFamily="-1" charset="0"/>
              </a:rPr>
              <a:t>Julie</a:t>
            </a:r>
            <a:endParaRPr lang="en-US" altLang="en-US" sz="1900" b="1" dirty="0">
              <a:solidFill>
                <a:schemeClr val="bg1"/>
              </a:solidFill>
              <a:latin typeface="Calibri" panose="020F0502020204030204" pitchFamily="34" charset="0"/>
              <a:cs typeface="Calibri" panose="020F0502020204030204" pitchFamily="34" charset="0"/>
            </a:endParaRPr>
          </a:p>
        </p:txBody>
      </p:sp>
      <p:sp>
        <p:nvSpPr>
          <p:cNvPr id="117766" name="Rectangle 16"/>
          <p:cNvSpPr>
            <a:spLocks/>
          </p:cNvSpPr>
          <p:nvPr/>
        </p:nvSpPr>
        <p:spPr bwMode="auto">
          <a:xfrm>
            <a:off x="6400800" y="4267201"/>
            <a:ext cx="433388" cy="441325"/>
          </a:xfrm>
          <a:prstGeom prst="rect">
            <a:avLst/>
          </a:prstGeom>
          <a:solidFill>
            <a:schemeClr val="accent1"/>
          </a:solidFill>
          <a:ln w="9525">
            <a:solidFill>
              <a:srgbClr val="4C4845"/>
            </a:solidFill>
            <a:miter lim="800000"/>
            <a:headEnd/>
            <a:tailEnd/>
          </a:ln>
        </p:spPr>
        <p:txBody>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endParaRPr lang="en-US" altLang="en-US" dirty="0">
              <a:latin typeface="Calibri" panose="020F0502020204030204" pitchFamily="34" charset="0"/>
              <a:cs typeface="Calibri" panose="020F0502020204030204" pitchFamily="34" charset="0"/>
            </a:endParaRPr>
          </a:p>
        </p:txBody>
      </p:sp>
      <p:sp>
        <p:nvSpPr>
          <p:cNvPr id="117767" name="Rectangle 10"/>
          <p:cNvSpPr>
            <a:spLocks/>
          </p:cNvSpPr>
          <p:nvPr/>
        </p:nvSpPr>
        <p:spPr bwMode="auto">
          <a:xfrm>
            <a:off x="7594757" y="3181351"/>
            <a:ext cx="49975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40639" bIns="0">
            <a:spAutoFit/>
          </a:bodyPr>
          <a:lstStyle>
            <a:lvl1pPr marL="39688"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a:r>
              <a:rPr lang="en-US" altLang="en-US" sz="2000" b="1" dirty="0">
                <a:solidFill>
                  <a:srgbClr val="FFFFFF"/>
                </a:solidFill>
                <a:latin typeface="Calibri" panose="020F0502020204030204" pitchFamily="34" charset="0"/>
                <a:cs typeface="Calibri" panose="020F0502020204030204" pitchFamily="34" charset="0"/>
                <a:sym typeface="Marker Felt" pitchFamily="-1" charset="0"/>
              </a:rPr>
              <a:t>Karl</a:t>
            </a:r>
          </a:p>
        </p:txBody>
      </p:sp>
      <p:sp>
        <p:nvSpPr>
          <p:cNvPr id="117768" name="TextBox 40"/>
          <p:cNvSpPr txBox="1">
            <a:spLocks noChangeArrowheads="1"/>
          </p:cNvSpPr>
          <p:nvPr/>
        </p:nvSpPr>
        <p:spPr bwMode="auto">
          <a:xfrm>
            <a:off x="695324" y="1268949"/>
            <a:ext cx="4486276"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r>
              <a:rPr lang="en-US" altLang="en-US" sz="2000" dirty="0">
                <a:latin typeface="Calibri" panose="020F0502020204030204" pitchFamily="34" charset="0"/>
                <a:cs typeface="Calibri" panose="020F0502020204030204" pitchFamily="34" charset="0"/>
              </a:rPr>
              <a:t>Julie and her boyfriend moved to Minnesota from Texas. She regularly drinks alcohol while she is the children</a:t>
            </a:r>
            <a:r>
              <a:rPr lang="ja-JP" altLang="en-US" sz="2000" dirty="0">
                <a:latin typeface="Calibri" panose="020F0502020204030204" pitchFamily="34" charset="0"/>
                <a:cs typeface="Calibri" panose="020F0502020204030204" pitchFamily="34" charset="0"/>
              </a:rPr>
              <a:t>’</a:t>
            </a:r>
            <a:r>
              <a:rPr lang="en-US" altLang="ja-JP" sz="2000" dirty="0">
                <a:latin typeface="Calibri" panose="020F0502020204030204" pitchFamily="34" charset="0"/>
                <a:cs typeface="Calibri" panose="020F0502020204030204" pitchFamily="34" charset="0"/>
              </a:rPr>
              <a:t>s sole caretaker and sometimes blacks out.</a:t>
            </a:r>
            <a:endParaRPr lang="en-US" altLang="en-US" sz="2000" dirty="0">
              <a:latin typeface="Calibri" panose="020F0502020204030204" pitchFamily="34" charset="0"/>
              <a:cs typeface="Calibri" panose="020F0502020204030204" pitchFamily="34" charset="0"/>
            </a:endParaRPr>
          </a:p>
        </p:txBody>
      </p:sp>
      <p:sp>
        <p:nvSpPr>
          <p:cNvPr id="117769" name="TextBox 40"/>
          <p:cNvSpPr txBox="1">
            <a:spLocks noChangeArrowheads="1"/>
          </p:cNvSpPr>
          <p:nvPr/>
        </p:nvSpPr>
        <p:spPr bwMode="auto">
          <a:xfrm>
            <a:off x="6051884" y="5357983"/>
            <a:ext cx="5995737"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r>
              <a:rPr lang="en-US" altLang="en-US" sz="2000" dirty="0">
                <a:latin typeface="Calibri" panose="020F0502020204030204" pitchFamily="34" charset="0"/>
                <a:cs typeface="Calibri" panose="020F0502020204030204" pitchFamily="34" charset="0"/>
              </a:rPr>
              <a:t>Julie is told by Sarah (her worker) and others in the system that if she canno</a:t>
            </a:r>
            <a:r>
              <a:rPr lang="en-US" altLang="ja-JP" sz="2000" dirty="0">
                <a:latin typeface="Calibri" panose="020F0502020204030204" pitchFamily="34" charset="0"/>
                <a:cs typeface="Calibri" panose="020F0502020204030204" pitchFamily="34" charset="0"/>
              </a:rPr>
              <a:t>t find a network to help her keep the children safe, the children may need to be removed. </a:t>
            </a:r>
            <a:endParaRPr lang="en-US" altLang="en-US" sz="2000" dirty="0">
              <a:latin typeface="Calibri" panose="020F0502020204030204" pitchFamily="34" charset="0"/>
              <a:cs typeface="Calibri" panose="020F0502020204030204" pitchFamily="34" charset="0"/>
            </a:endParaRPr>
          </a:p>
        </p:txBody>
      </p:sp>
      <p:sp>
        <p:nvSpPr>
          <p:cNvPr id="117770" name="Oval 7"/>
          <p:cNvSpPr>
            <a:spLocks/>
          </p:cNvSpPr>
          <p:nvPr/>
        </p:nvSpPr>
        <p:spPr bwMode="auto">
          <a:xfrm>
            <a:off x="7010400" y="4267201"/>
            <a:ext cx="469900" cy="454025"/>
          </a:xfrm>
          <a:prstGeom prst="ellipse">
            <a:avLst/>
          </a:prstGeom>
          <a:solidFill>
            <a:schemeClr val="accent1"/>
          </a:solidFill>
          <a:ln w="9525">
            <a:solidFill>
              <a:srgbClr val="4C4845"/>
            </a:solidFill>
            <a:round/>
            <a:headEnd/>
            <a:tailEnd/>
          </a:ln>
        </p:spPr>
        <p:txBody>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endParaRPr lang="en-US" altLang="en-US" sz="2000" dirty="0">
              <a:latin typeface="Calibri" panose="020F0502020204030204" pitchFamily="34" charset="0"/>
              <a:cs typeface="Calibri" panose="020F0502020204030204" pitchFamily="34" charset="0"/>
            </a:endParaRPr>
          </a:p>
        </p:txBody>
      </p:sp>
      <p:sp>
        <p:nvSpPr>
          <p:cNvPr id="117771" name="Title 54"/>
          <p:cNvSpPr>
            <a:spLocks noGrp="1"/>
          </p:cNvSpPr>
          <p:nvPr>
            <p:ph type="title"/>
          </p:nvPr>
        </p:nvSpPr>
        <p:spPr>
          <a:xfrm>
            <a:off x="863367" y="47624"/>
            <a:ext cx="10515600" cy="1325563"/>
          </a:xfrm>
        </p:spPr>
        <p:txBody>
          <a:bodyPr/>
          <a:lstStyle/>
          <a:p>
            <a:pPr>
              <a:lnSpc>
                <a:spcPct val="100000"/>
              </a:lnSpc>
            </a:pPr>
            <a:r>
              <a:rPr lang="en-US" altLang="en-US" dirty="0"/>
              <a:t>Safety Network Example: Video from Carver County</a:t>
            </a:r>
            <a:endParaRPr lang="en-US" altLang="en-US" dirty="0">
              <a:solidFill>
                <a:schemeClr val="tx1">
                  <a:lumMod val="85000"/>
                  <a:lumOff val="15000"/>
                </a:schemeClr>
              </a:solidFill>
              <a:cs typeface="Calibri" panose="020F0502020204030204" pitchFamily="34" charset="0"/>
            </a:endParaRPr>
          </a:p>
        </p:txBody>
      </p:sp>
      <p:cxnSp>
        <p:nvCxnSpPr>
          <p:cNvPr id="24" name="Straight Connector 23"/>
          <p:cNvCxnSpPr/>
          <p:nvPr/>
        </p:nvCxnSpPr>
        <p:spPr>
          <a:xfrm rot="5400000">
            <a:off x="3708400" y="3835400"/>
            <a:ext cx="965200" cy="0"/>
          </a:xfrm>
          <a:prstGeom prst="line">
            <a:avLst/>
          </a:prstGeom>
          <a:ln w="19050">
            <a:solidFill>
              <a:srgbClr val="4C484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134100" y="3790950"/>
            <a:ext cx="965200" cy="0"/>
          </a:xfrm>
          <a:prstGeom prst="line">
            <a:avLst/>
          </a:prstGeom>
          <a:ln w="19050">
            <a:solidFill>
              <a:srgbClr val="4C484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756400" y="3790950"/>
            <a:ext cx="965200" cy="0"/>
          </a:xfrm>
          <a:prstGeom prst="line">
            <a:avLst/>
          </a:prstGeom>
          <a:ln w="19050">
            <a:solidFill>
              <a:srgbClr val="4C4845"/>
            </a:solidFill>
          </a:ln>
        </p:spPr>
        <p:style>
          <a:lnRef idx="1">
            <a:schemeClr val="accent1"/>
          </a:lnRef>
          <a:fillRef idx="0">
            <a:schemeClr val="accent1"/>
          </a:fillRef>
          <a:effectRef idx="0">
            <a:schemeClr val="accent1"/>
          </a:effectRef>
          <a:fontRef idx="minor">
            <a:schemeClr val="tx1"/>
          </a:fontRef>
        </p:style>
      </p:cxnSp>
      <p:sp>
        <p:nvSpPr>
          <p:cNvPr id="117775" name="TextBox 36"/>
          <p:cNvSpPr txBox="1">
            <a:spLocks noChangeArrowheads="1"/>
          </p:cNvSpPr>
          <p:nvPr/>
        </p:nvSpPr>
        <p:spPr bwMode="auto">
          <a:xfrm>
            <a:off x="6413501" y="4267200"/>
            <a:ext cx="4413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r>
              <a:rPr lang="en-US" altLang="en-US" dirty="0">
                <a:latin typeface="Calibri" panose="020F0502020204030204" pitchFamily="34" charset="0"/>
                <a:cs typeface="Calibri" panose="020F0502020204030204" pitchFamily="34" charset="0"/>
              </a:rPr>
              <a:t> </a:t>
            </a:r>
          </a:p>
        </p:txBody>
      </p:sp>
      <p:cxnSp>
        <p:nvCxnSpPr>
          <p:cNvPr id="20" name="Straight Connector 19"/>
          <p:cNvCxnSpPr/>
          <p:nvPr/>
        </p:nvCxnSpPr>
        <p:spPr>
          <a:xfrm>
            <a:off x="3352800" y="3276600"/>
            <a:ext cx="1600200" cy="1588"/>
          </a:xfrm>
          <a:prstGeom prst="line">
            <a:avLst/>
          </a:prstGeom>
          <a:ln w="19050">
            <a:solidFill>
              <a:srgbClr val="4C4845"/>
            </a:solidFill>
          </a:ln>
        </p:spPr>
        <p:style>
          <a:lnRef idx="1">
            <a:schemeClr val="accent1"/>
          </a:lnRef>
          <a:fillRef idx="0">
            <a:schemeClr val="accent1"/>
          </a:fillRef>
          <a:effectRef idx="0">
            <a:schemeClr val="accent1"/>
          </a:effectRef>
          <a:fontRef idx="minor">
            <a:schemeClr val="tx1"/>
          </a:fontRef>
        </p:style>
      </p:cxnSp>
      <p:sp>
        <p:nvSpPr>
          <p:cNvPr id="117777" name="Rectangle 5"/>
          <p:cNvSpPr>
            <a:spLocks/>
          </p:cNvSpPr>
          <p:nvPr/>
        </p:nvSpPr>
        <p:spPr bwMode="auto">
          <a:xfrm>
            <a:off x="2743200" y="3048000"/>
            <a:ext cx="609600" cy="533400"/>
          </a:xfrm>
          <a:prstGeom prst="rect">
            <a:avLst/>
          </a:prstGeom>
          <a:solidFill>
            <a:schemeClr val="accent1"/>
          </a:solidFill>
          <a:ln w="9525">
            <a:solidFill>
              <a:srgbClr val="4C4845"/>
            </a:solidFill>
            <a:miter lim="800000"/>
            <a:headEnd/>
            <a:tailEnd/>
          </a:ln>
        </p:spPr>
        <p:txBody>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endParaRPr lang="en-US" altLang="en-US" dirty="0">
              <a:latin typeface="Calibri" panose="020F0502020204030204" pitchFamily="34" charset="0"/>
              <a:cs typeface="Calibri" panose="020F0502020204030204" pitchFamily="34" charset="0"/>
            </a:endParaRPr>
          </a:p>
        </p:txBody>
      </p:sp>
      <p:cxnSp>
        <p:nvCxnSpPr>
          <p:cNvPr id="32" name="Straight Arrow Connector 31"/>
          <p:cNvCxnSpPr>
            <a:cxnSpLocks noChangeShapeType="1"/>
          </p:cNvCxnSpPr>
          <p:nvPr/>
        </p:nvCxnSpPr>
        <p:spPr bwMode="auto">
          <a:xfrm rot="5400000">
            <a:off x="4381500" y="3238500"/>
            <a:ext cx="381000" cy="152400"/>
          </a:xfrm>
          <a:prstGeom prst="straightConnector1">
            <a:avLst/>
          </a:prstGeom>
          <a:noFill/>
          <a:ln w="25400">
            <a:solidFill>
              <a:srgbClr val="4C4845"/>
            </a:solidFill>
            <a:round/>
            <a:headEnd/>
            <a:tailEnd/>
          </a:ln>
          <a:effectLst>
            <a:outerShdw blurRad="130000" dist="101600" dir="2700000" algn="tl" rotWithShape="0">
              <a:srgbClr val="808080">
                <a:alpha val="34998"/>
              </a:srgbClr>
            </a:outerShdw>
          </a:effectLst>
          <a:extLst>
            <a:ext uri="{909E8E84-426E-40dd-AFC4-6F175D3DCCD1}">
              <a14:hiddenFill xmlns="" xmlns:a14="http://schemas.microsoft.com/office/drawing/2010/main">
                <a:noFill/>
              </a14:hiddenFill>
            </a:ext>
          </a:extLst>
        </p:spPr>
      </p:cxnSp>
      <p:cxnSp>
        <p:nvCxnSpPr>
          <p:cNvPr id="33" name="Straight Arrow Connector 32"/>
          <p:cNvCxnSpPr>
            <a:cxnSpLocks noChangeShapeType="1"/>
          </p:cNvCxnSpPr>
          <p:nvPr/>
        </p:nvCxnSpPr>
        <p:spPr bwMode="auto">
          <a:xfrm rot="5400000">
            <a:off x="4457700" y="3238500"/>
            <a:ext cx="381000" cy="152400"/>
          </a:xfrm>
          <a:prstGeom prst="straightConnector1">
            <a:avLst/>
          </a:prstGeom>
          <a:noFill/>
          <a:ln w="25400">
            <a:solidFill>
              <a:srgbClr val="4C4845"/>
            </a:solidFill>
            <a:round/>
            <a:headEnd/>
            <a:tailEnd/>
          </a:ln>
          <a:effectLst>
            <a:outerShdw blurRad="130000" dist="101600" dir="2700000" algn="tl" rotWithShape="0">
              <a:srgbClr val="808080">
                <a:alpha val="34998"/>
              </a:srgbClr>
            </a:outerShdw>
          </a:effectLst>
          <a:extLst>
            <a:ext uri="{909E8E84-426E-40dd-AFC4-6F175D3DCCD1}">
              <a14:hiddenFill xmlns="" xmlns:a14="http://schemas.microsoft.com/office/drawing/2010/main">
                <a:noFill/>
              </a14:hiddenFill>
            </a:ext>
          </a:extLst>
        </p:spPr>
      </p:cxnSp>
      <p:sp>
        <p:nvSpPr>
          <p:cNvPr id="117780" name="TextBox 36"/>
          <p:cNvSpPr txBox="1">
            <a:spLocks noChangeArrowheads="1"/>
          </p:cNvSpPr>
          <p:nvPr/>
        </p:nvSpPr>
        <p:spPr bwMode="auto">
          <a:xfrm>
            <a:off x="7026276" y="4267200"/>
            <a:ext cx="4413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r>
              <a:rPr lang="en-US" altLang="en-US" dirty="0">
                <a:latin typeface="Calibri" panose="020F0502020204030204" pitchFamily="34" charset="0"/>
                <a:cs typeface="Calibri" panose="020F0502020204030204" pitchFamily="34" charset="0"/>
              </a:rPr>
              <a:t> </a:t>
            </a:r>
          </a:p>
        </p:txBody>
      </p:sp>
      <p:sp>
        <p:nvSpPr>
          <p:cNvPr id="117781" name="Oval 7"/>
          <p:cNvSpPr>
            <a:spLocks/>
          </p:cNvSpPr>
          <p:nvPr/>
        </p:nvSpPr>
        <p:spPr bwMode="auto">
          <a:xfrm>
            <a:off x="3962400" y="4343401"/>
            <a:ext cx="469900" cy="454025"/>
          </a:xfrm>
          <a:prstGeom prst="ellipse">
            <a:avLst/>
          </a:prstGeom>
          <a:solidFill>
            <a:schemeClr val="accent1"/>
          </a:solidFill>
          <a:ln w="9525">
            <a:solidFill>
              <a:srgbClr val="4C4845"/>
            </a:solidFill>
            <a:round/>
            <a:headEnd/>
            <a:tailEnd/>
          </a:ln>
        </p:spPr>
        <p:txBody>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endParaRPr lang="en-US" altLang="en-US" sz="2000" dirty="0">
              <a:latin typeface="Calibri" panose="020F0502020204030204" pitchFamily="34" charset="0"/>
              <a:cs typeface="Calibri" panose="020F0502020204030204" pitchFamily="34" charset="0"/>
            </a:endParaRPr>
          </a:p>
        </p:txBody>
      </p:sp>
      <p:sp>
        <p:nvSpPr>
          <p:cNvPr id="117782" name="TextBox 37"/>
          <p:cNvSpPr txBox="1">
            <a:spLocks noChangeArrowheads="1"/>
          </p:cNvSpPr>
          <p:nvPr/>
        </p:nvSpPr>
        <p:spPr bwMode="auto">
          <a:xfrm>
            <a:off x="3962400" y="4343400"/>
            <a:ext cx="4778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r>
              <a:rPr lang="en-US" altLang="en-US" sz="2000" dirty="0">
                <a:latin typeface="Calibri" panose="020F0502020204030204" pitchFamily="34" charset="0"/>
                <a:cs typeface="Calibri" panose="020F0502020204030204" pitchFamily="34" charset="0"/>
              </a:rPr>
              <a:t> </a:t>
            </a:r>
          </a:p>
        </p:txBody>
      </p:sp>
      <p:sp>
        <p:nvSpPr>
          <p:cNvPr id="38" name="Oval 37"/>
          <p:cNvSpPr>
            <a:spLocks noChangeArrowheads="1"/>
          </p:cNvSpPr>
          <p:nvPr/>
        </p:nvSpPr>
        <p:spPr bwMode="auto">
          <a:xfrm>
            <a:off x="4495800" y="2438400"/>
            <a:ext cx="4343400" cy="2514600"/>
          </a:xfrm>
          <a:prstGeom prst="ellipse">
            <a:avLst/>
          </a:prstGeom>
          <a:noFill/>
          <a:ln w="9525">
            <a:solidFill>
              <a:srgbClr val="D8701C"/>
            </a:solidFill>
            <a:prstDash val="dash"/>
            <a:round/>
            <a:headEnd/>
            <a:tailEnd/>
          </a:ln>
          <a:effectLst>
            <a:outerShdw blurRad="190500" dist="228601" dir="2700000" sy="89999" rotWithShape="0">
              <a:srgbClr val="808080">
                <a:alpha val="254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eaLnBrk="1" hangingPunct="1">
              <a:defRPr/>
            </a:pPr>
            <a:endParaRPr lang="en-US" dirty="0">
              <a:solidFill>
                <a:schemeClr val="lt1"/>
              </a:solidFill>
              <a:latin typeface="Calibri" panose="020F0502020204030204" pitchFamily="34" charset="0"/>
            </a:endParaRPr>
          </a:p>
        </p:txBody>
      </p:sp>
      <p:sp>
        <p:nvSpPr>
          <p:cNvPr id="2" name="TextBox 1"/>
          <p:cNvSpPr txBox="1"/>
          <p:nvPr/>
        </p:nvSpPr>
        <p:spPr>
          <a:xfrm>
            <a:off x="533400" y="5402659"/>
            <a:ext cx="4892843" cy="1231106"/>
          </a:xfrm>
          <a:prstGeom prst="rect">
            <a:avLst/>
          </a:prstGeom>
          <a:noFill/>
        </p:spPr>
        <p:txBody>
          <a:bodyPr wrap="square" rtlCol="0">
            <a:spAutoFit/>
          </a:bodyPr>
          <a:lstStyle/>
          <a:p>
            <a:r>
              <a:rPr lang="en-US" sz="2000" b="1" dirty="0">
                <a:latin typeface="Calibri" panose="020F0502020204030204" pitchFamily="34" charset="0"/>
                <a:hlinkClick r:id="rId3"/>
              </a:rPr>
              <a:t>Video Link</a:t>
            </a:r>
          </a:p>
          <a:p>
            <a:r>
              <a:rPr lang="en-US" dirty="0">
                <a:latin typeface="Calibri" panose="020F0502020204030204" pitchFamily="34" charset="0"/>
                <a:hlinkClick r:id="rId3"/>
              </a:rPr>
              <a:t>https://www.youtube.com/watch?v=CsqFOJtnGMU&amp;list=PLbEpa_1VPxsJsS2GQajL_-RHC5xukj8Gl&amp;index=7</a:t>
            </a:r>
            <a:r>
              <a:rPr lang="en-US" dirty="0">
                <a:latin typeface="Calibri" panose="020F0502020204030204" pitchFamily="34" charset="0"/>
              </a:rPr>
              <a:t> </a:t>
            </a:r>
          </a:p>
        </p:txBody>
      </p:sp>
    </p:spTree>
    <p:extLst>
      <p:ext uri="{BB962C8B-B14F-4D97-AF65-F5344CB8AC3E}">
        <p14:creationId xmlns:p14="http://schemas.microsoft.com/office/powerpoint/2010/main" val="277210619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8520" y="0"/>
            <a:ext cx="10515600" cy="939567"/>
          </a:xfrm>
        </p:spPr>
        <p:txBody>
          <a:bodyPr/>
          <a:lstStyle/>
          <a:p>
            <a:pPr algn="ctr"/>
            <a:r>
              <a:rPr lang="en-US" dirty="0"/>
              <a:t>Genogram: A Graphic Representation of the Family Tree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840" y="1077208"/>
            <a:ext cx="8696960" cy="5560270"/>
          </a:xfrm>
          <a:prstGeom prst="rect">
            <a:avLst/>
          </a:prstGeom>
        </p:spPr>
      </p:pic>
    </p:spTree>
    <p:extLst>
      <p:ext uri="{BB962C8B-B14F-4D97-AF65-F5344CB8AC3E}">
        <p14:creationId xmlns:p14="http://schemas.microsoft.com/office/powerpoint/2010/main" val="33826034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617" y="-639"/>
            <a:ext cx="11551640" cy="1325563"/>
          </a:xfrm>
        </p:spPr>
        <p:txBody>
          <a:bodyPr/>
          <a:lstStyle/>
          <a:p>
            <a:r>
              <a:rPr lang="en-US" dirty="0"/>
              <a:t>Eco-map: A visual representation of the family as a system </a:t>
            </a:r>
          </a:p>
        </p:txBody>
      </p:sp>
      <p:sp>
        <p:nvSpPr>
          <p:cNvPr id="5" name="TextBox 4"/>
          <p:cNvSpPr txBox="1"/>
          <p:nvPr/>
        </p:nvSpPr>
        <p:spPr>
          <a:xfrm>
            <a:off x="651072" y="1090605"/>
            <a:ext cx="3597111" cy="3231654"/>
          </a:xfrm>
          <a:prstGeom prst="rect">
            <a:avLst/>
          </a:prstGeom>
          <a:noFill/>
        </p:spPr>
        <p:txBody>
          <a:bodyPr wrap="square" rtlCol="0">
            <a:spAutoFit/>
          </a:bodyPr>
          <a:lstStyle/>
          <a:p>
            <a:endParaRPr lang="en-US" sz="2400" dirty="0">
              <a:latin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rPr>
              <a:t>Surrounding Circles Denote  Family Connections</a:t>
            </a:r>
          </a:p>
          <a:p>
            <a:pPr marL="285750" indent="-285750">
              <a:buFont typeface="Arial" panose="020B0604020202020204" pitchFamily="34" charset="0"/>
              <a:buChar char="•"/>
            </a:pPr>
            <a:endParaRPr lang="en-US" sz="2400" dirty="0">
              <a:latin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rPr>
              <a:t>Type of Line Indicates Quality of Relationship</a:t>
            </a:r>
          </a:p>
          <a:p>
            <a:pPr marL="285750" indent="-285750">
              <a:buFont typeface="Arial" panose="020B0604020202020204" pitchFamily="34" charset="0"/>
              <a:buChar char="•"/>
            </a:pPr>
            <a:endParaRPr lang="en-US" dirty="0">
              <a:latin typeface="Calibri" panose="020F0502020204030204" pitchFamily="34" charset="0"/>
            </a:endParaRPr>
          </a:p>
          <a:p>
            <a:endParaRPr lang="en-US" dirty="0">
              <a:latin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06" y="3999012"/>
            <a:ext cx="3426991" cy="2381293"/>
          </a:xfrm>
          <a:prstGeom prst="rect">
            <a:avLst/>
          </a:prstGeom>
        </p:spPr>
      </p:pic>
      <p:sp>
        <p:nvSpPr>
          <p:cNvPr id="8" name="Oval 7"/>
          <p:cNvSpPr/>
          <p:nvPr/>
        </p:nvSpPr>
        <p:spPr>
          <a:xfrm>
            <a:off x="9674415" y="1676997"/>
            <a:ext cx="2063947" cy="138892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rPr>
              <a:t>Neighborhood</a:t>
            </a:r>
          </a:p>
        </p:txBody>
      </p:sp>
      <p:sp>
        <p:nvSpPr>
          <p:cNvPr id="9" name="Oval 8"/>
          <p:cNvSpPr/>
          <p:nvPr/>
        </p:nvSpPr>
        <p:spPr>
          <a:xfrm>
            <a:off x="7154169" y="3050140"/>
            <a:ext cx="2282360" cy="159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rPr>
              <a:t>Family Member</a:t>
            </a:r>
          </a:p>
        </p:txBody>
      </p:sp>
      <p:sp>
        <p:nvSpPr>
          <p:cNvPr id="10" name="Oval 9"/>
          <p:cNvSpPr/>
          <p:nvPr/>
        </p:nvSpPr>
        <p:spPr>
          <a:xfrm>
            <a:off x="9742481" y="3257465"/>
            <a:ext cx="2057222" cy="126025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rPr>
              <a:t>Organizations</a:t>
            </a:r>
          </a:p>
        </p:txBody>
      </p:sp>
      <p:sp>
        <p:nvSpPr>
          <p:cNvPr id="13" name="Oval 12"/>
          <p:cNvSpPr/>
          <p:nvPr/>
        </p:nvSpPr>
        <p:spPr>
          <a:xfrm>
            <a:off x="9662492" y="4742873"/>
            <a:ext cx="2075870" cy="124133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Activities</a:t>
            </a:r>
          </a:p>
        </p:txBody>
      </p:sp>
      <p:sp>
        <p:nvSpPr>
          <p:cNvPr id="19" name="Oval 18"/>
          <p:cNvSpPr/>
          <p:nvPr/>
        </p:nvSpPr>
        <p:spPr>
          <a:xfrm>
            <a:off x="7666611" y="5498005"/>
            <a:ext cx="2075870" cy="124133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Friends</a:t>
            </a:r>
          </a:p>
        </p:txBody>
      </p:sp>
      <p:sp>
        <p:nvSpPr>
          <p:cNvPr id="20" name="Oval 19"/>
          <p:cNvSpPr/>
          <p:nvPr/>
        </p:nvSpPr>
        <p:spPr>
          <a:xfrm>
            <a:off x="5510752" y="5285220"/>
            <a:ext cx="2075870" cy="124133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Employment</a:t>
            </a:r>
          </a:p>
        </p:txBody>
      </p:sp>
      <p:sp>
        <p:nvSpPr>
          <p:cNvPr id="21" name="Oval 20"/>
          <p:cNvSpPr/>
          <p:nvPr/>
        </p:nvSpPr>
        <p:spPr>
          <a:xfrm>
            <a:off x="4771174" y="2590584"/>
            <a:ext cx="2075870" cy="124133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Family</a:t>
            </a:r>
          </a:p>
        </p:txBody>
      </p:sp>
      <p:sp>
        <p:nvSpPr>
          <p:cNvPr id="22" name="Oval 21"/>
          <p:cNvSpPr/>
          <p:nvPr/>
        </p:nvSpPr>
        <p:spPr>
          <a:xfrm>
            <a:off x="5449437" y="1324924"/>
            <a:ext cx="2075870" cy="124133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Faith Community</a:t>
            </a:r>
          </a:p>
        </p:txBody>
      </p:sp>
      <p:sp>
        <p:nvSpPr>
          <p:cNvPr id="23" name="Oval 22"/>
          <p:cNvSpPr/>
          <p:nvPr/>
        </p:nvSpPr>
        <p:spPr>
          <a:xfrm>
            <a:off x="7642184" y="1216354"/>
            <a:ext cx="2075870" cy="124133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School</a:t>
            </a:r>
          </a:p>
        </p:txBody>
      </p:sp>
      <p:sp>
        <p:nvSpPr>
          <p:cNvPr id="24" name="Oval 23"/>
          <p:cNvSpPr/>
          <p:nvPr/>
        </p:nvSpPr>
        <p:spPr>
          <a:xfrm>
            <a:off x="4697457" y="3969657"/>
            <a:ext cx="2075870" cy="124133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Kin / Extended Family</a:t>
            </a:r>
          </a:p>
        </p:txBody>
      </p:sp>
    </p:spTree>
    <p:extLst>
      <p:ext uri="{BB962C8B-B14F-4D97-AF65-F5344CB8AC3E}">
        <p14:creationId xmlns:p14="http://schemas.microsoft.com/office/powerpoint/2010/main" val="2289842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4" name="Content Placeholder 23">
            <a:extLst>
              <a:ext uri="{FF2B5EF4-FFF2-40B4-BE49-F238E27FC236}">
                <a16:creationId xmlns:a16="http://schemas.microsoft.com/office/drawing/2014/main" id="{7022F910-4899-5A42-AB0E-6884E1518B3E}"/>
              </a:ext>
            </a:extLst>
          </p:cNvPr>
          <p:cNvGraphicFramePr>
            <a:graphicFrameLocks noGrp="1"/>
          </p:cNvGraphicFramePr>
          <p:nvPr>
            <p:ph idx="4294967295"/>
            <p:extLst/>
          </p:nvPr>
        </p:nvGraphicFramePr>
        <p:xfrm>
          <a:off x="3581400" y="1295400"/>
          <a:ext cx="8839200" cy="5287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6065" name="Title 6">
            <a:extLst>
              <a:ext uri="{FF2B5EF4-FFF2-40B4-BE49-F238E27FC236}">
                <a16:creationId xmlns:a16="http://schemas.microsoft.com/office/drawing/2014/main" id="{09AA6357-C6DC-DC46-A79B-D84E273DE647}"/>
              </a:ext>
            </a:extLst>
          </p:cNvPr>
          <p:cNvSpPr>
            <a:spLocks noGrp="1"/>
          </p:cNvSpPr>
          <p:nvPr>
            <p:ph type="title"/>
          </p:nvPr>
        </p:nvSpPr>
        <p:spPr/>
        <p:txBody>
          <a:bodyPr/>
          <a:lstStyle/>
          <a:p>
            <a:pPr eaLnBrk="1" hangingPunct="1">
              <a:lnSpc>
                <a:spcPct val="100000"/>
              </a:lnSpc>
              <a:defRPr/>
            </a:pPr>
            <a:r>
              <a:rPr lang="en-US" altLang="en-US" sz="3600" b="1" dirty="0">
                <a:solidFill>
                  <a:schemeClr val="accent1">
                    <a:lumMod val="50000"/>
                  </a:schemeClr>
                </a:solidFill>
                <a:cs typeface="Verdana" panose="020B0604030504040204" pitchFamily="34" charset="0"/>
              </a:rPr>
              <a:t>Enhancing the Safety Network: </a:t>
            </a:r>
            <a:br>
              <a:rPr lang="en-US" altLang="en-US" sz="3600" b="1" dirty="0">
                <a:solidFill>
                  <a:schemeClr val="accent1">
                    <a:lumMod val="50000"/>
                  </a:schemeClr>
                </a:solidFill>
                <a:cs typeface="Verdana" panose="020B0604030504040204" pitchFamily="34" charset="0"/>
              </a:rPr>
            </a:br>
            <a:r>
              <a:rPr lang="en-US" altLang="en-US" sz="3600" b="1" dirty="0">
                <a:solidFill>
                  <a:schemeClr val="accent1">
                    <a:lumMod val="50000"/>
                  </a:schemeClr>
                </a:solidFill>
                <a:cs typeface="Verdana" panose="020B0604030504040204" pitchFamily="34" charset="0"/>
              </a:rPr>
              <a:t>Circles of Safety and Support</a:t>
            </a:r>
          </a:p>
        </p:txBody>
      </p:sp>
      <p:sp>
        <p:nvSpPr>
          <p:cNvPr id="2" name="TextBox 1">
            <a:extLst>
              <a:ext uri="{FF2B5EF4-FFF2-40B4-BE49-F238E27FC236}">
                <a16:creationId xmlns:a16="http://schemas.microsoft.com/office/drawing/2014/main" id="{4FE7D40F-678A-BB4F-8375-9AAC22CA510C}"/>
              </a:ext>
            </a:extLst>
          </p:cNvPr>
          <p:cNvSpPr txBox="1"/>
          <p:nvPr/>
        </p:nvSpPr>
        <p:spPr>
          <a:xfrm>
            <a:off x="9296400" y="5876925"/>
            <a:ext cx="1524000" cy="990600"/>
          </a:xfrm>
          <a:prstGeom prst="rect">
            <a:avLst/>
          </a:prstGeom>
        </p:spPr>
        <p:txBody>
          <a:bodyPr wrap="none"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90"/>
                </a:solidFill>
                <a:effectLst/>
                <a:uLnTx/>
                <a:uFillTx/>
                <a:latin typeface="Calibri"/>
                <a:ea typeface="+mn-ea"/>
                <a:cs typeface="Verdana"/>
                <a:sym typeface="Times" charset="0"/>
              </a:rPr>
              <a:t>Susie Essex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90"/>
                </a:solidFill>
                <a:effectLst/>
                <a:uLnTx/>
                <a:uFillTx/>
                <a:latin typeface="Calibri"/>
                <a:ea typeface="+mn-ea"/>
                <a:cs typeface="Verdana"/>
                <a:sym typeface="Times" charset="0"/>
              </a:rPr>
              <a:t>Sonja Parker</a:t>
            </a:r>
          </a:p>
        </p:txBody>
      </p:sp>
      <p:sp>
        <p:nvSpPr>
          <p:cNvPr id="5" name="Rectangle 4">
            <a:extLst>
              <a:ext uri="{FF2B5EF4-FFF2-40B4-BE49-F238E27FC236}">
                <a16:creationId xmlns:a16="http://schemas.microsoft.com/office/drawing/2014/main" id="{342715BD-C99C-FD46-9AF3-077F675BAFCC}"/>
              </a:ext>
            </a:extLst>
          </p:cNvPr>
          <p:cNvSpPr>
            <a:spLocks/>
          </p:cNvSpPr>
          <p:nvPr/>
        </p:nvSpPr>
        <p:spPr bwMode="auto">
          <a:xfrm>
            <a:off x="228600" y="2743200"/>
            <a:ext cx="321589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rgbClr val="FFFFFF"/>
                </a:solidFill>
                <a:latin typeface="Times" pitchFamily="2" charset="0"/>
                <a:ea typeface="ヒラギノ明朝 ProN W3" panose="02020300000000000000" pitchFamily="18" charset="-128"/>
                <a:sym typeface="Times" pitchFamily="2" charset="0"/>
              </a:defRPr>
            </a:lvl1pPr>
            <a:lvl2pPr marL="742950" indent="-285750">
              <a:defRPr sz="2400">
                <a:solidFill>
                  <a:srgbClr val="FFFFFF"/>
                </a:solidFill>
                <a:latin typeface="Times" pitchFamily="2" charset="0"/>
                <a:ea typeface="ヒラギノ明朝 ProN W3" panose="02020300000000000000" pitchFamily="18" charset="-128"/>
                <a:sym typeface="Times" pitchFamily="2" charset="0"/>
              </a:defRPr>
            </a:lvl2pPr>
            <a:lvl3pPr marL="1143000" indent="-228600">
              <a:defRPr sz="2400">
                <a:solidFill>
                  <a:srgbClr val="FFFFFF"/>
                </a:solidFill>
                <a:latin typeface="Times" pitchFamily="2" charset="0"/>
                <a:ea typeface="ヒラギノ明朝 ProN W3" panose="02020300000000000000" pitchFamily="18" charset="-128"/>
                <a:sym typeface="Times" pitchFamily="2" charset="0"/>
              </a:defRPr>
            </a:lvl3pPr>
            <a:lvl4pPr marL="1600200" indent="-228600">
              <a:defRPr sz="2400">
                <a:solidFill>
                  <a:srgbClr val="FFFFFF"/>
                </a:solidFill>
                <a:latin typeface="Times" pitchFamily="2" charset="0"/>
                <a:ea typeface="ヒラギノ明朝 ProN W3" panose="02020300000000000000" pitchFamily="18" charset="-128"/>
                <a:sym typeface="Times" pitchFamily="2" charset="0"/>
              </a:defRPr>
            </a:lvl4pPr>
            <a:lvl5pPr marL="2057400" indent="-228600">
              <a:defRPr sz="2400">
                <a:solidFill>
                  <a:srgbClr val="FFFFFF"/>
                </a:solidFill>
                <a:latin typeface="Times" pitchFamily="2" charset="0"/>
                <a:ea typeface="ヒラギノ明朝 ProN W3" panose="02020300000000000000" pitchFamily="18" charset="-128"/>
                <a:sym typeface="Times" pitchFamily="2" charset="0"/>
              </a:defRPr>
            </a:lvl5pPr>
            <a:lvl6pPr marL="2514600" indent="-228600" eaLnBrk="0" fontAlgn="base" hangingPunct="0">
              <a:spcBef>
                <a:spcPct val="0"/>
              </a:spcBef>
              <a:spcAft>
                <a:spcPct val="0"/>
              </a:spcAft>
              <a:defRPr sz="2400">
                <a:solidFill>
                  <a:srgbClr val="FFFFFF"/>
                </a:solidFill>
                <a:latin typeface="Times" pitchFamily="2" charset="0"/>
                <a:ea typeface="ヒラギノ明朝 ProN W3" panose="02020300000000000000" pitchFamily="18" charset="-128"/>
                <a:sym typeface="Times" pitchFamily="2" charset="0"/>
              </a:defRPr>
            </a:lvl6pPr>
            <a:lvl7pPr marL="2971800" indent="-228600" eaLnBrk="0" fontAlgn="base" hangingPunct="0">
              <a:spcBef>
                <a:spcPct val="0"/>
              </a:spcBef>
              <a:spcAft>
                <a:spcPct val="0"/>
              </a:spcAft>
              <a:defRPr sz="2400">
                <a:solidFill>
                  <a:srgbClr val="FFFFFF"/>
                </a:solidFill>
                <a:latin typeface="Times" pitchFamily="2" charset="0"/>
                <a:ea typeface="ヒラギノ明朝 ProN W3" panose="02020300000000000000" pitchFamily="18" charset="-128"/>
                <a:sym typeface="Times" pitchFamily="2" charset="0"/>
              </a:defRPr>
            </a:lvl7pPr>
            <a:lvl8pPr marL="3429000" indent="-228600" eaLnBrk="0" fontAlgn="base" hangingPunct="0">
              <a:spcBef>
                <a:spcPct val="0"/>
              </a:spcBef>
              <a:spcAft>
                <a:spcPct val="0"/>
              </a:spcAft>
              <a:defRPr sz="2400">
                <a:solidFill>
                  <a:srgbClr val="FFFFFF"/>
                </a:solidFill>
                <a:latin typeface="Times" pitchFamily="2" charset="0"/>
                <a:ea typeface="ヒラギノ明朝 ProN W3" panose="02020300000000000000" pitchFamily="18" charset="-128"/>
                <a:sym typeface="Times" pitchFamily="2" charset="0"/>
              </a:defRPr>
            </a:lvl8pPr>
            <a:lvl9pPr marL="3886200" indent="-228600" eaLnBrk="0" fontAlgn="base" hangingPunct="0">
              <a:spcBef>
                <a:spcPct val="0"/>
              </a:spcBef>
              <a:spcAft>
                <a:spcPct val="0"/>
              </a:spcAft>
              <a:defRPr sz="2400">
                <a:solidFill>
                  <a:srgbClr val="FFFFFF"/>
                </a:solidFill>
                <a:latin typeface="Times" pitchFamily="2" charset="0"/>
                <a:ea typeface="ヒラギノ明朝 ProN W3" panose="02020300000000000000" pitchFamily="18" charset="-128"/>
                <a:sym typeface="Times" pitchFamily="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Ink Free" panose="03080402000500000000" pitchFamily="66" charset="0"/>
              <a:ea typeface="ヒラギノ角ゴ ProN W3" panose="020B0300000000000000" pitchFamily="34" charset="-128"/>
              <a:cs typeface="+mn-cs"/>
              <a:sym typeface="Tahoma Bold" charset="0"/>
            </a:endParaRPr>
          </a:p>
        </p:txBody>
      </p:sp>
      <p:graphicFrame>
        <p:nvGraphicFramePr>
          <p:cNvPr id="6" name="Diagram 5">
            <a:extLst>
              <a:ext uri="{FF2B5EF4-FFF2-40B4-BE49-F238E27FC236}">
                <a16:creationId xmlns:a16="http://schemas.microsoft.com/office/drawing/2014/main" id="{06EEF6D5-33D8-8A46-A227-41052E937718}"/>
              </a:ext>
            </a:extLst>
          </p:cNvPr>
          <p:cNvGraphicFramePr/>
          <p:nvPr>
            <p:extLst/>
          </p:nvPr>
        </p:nvGraphicFramePr>
        <p:xfrm>
          <a:off x="228600" y="1752600"/>
          <a:ext cx="4038600"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808889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Title 1"/>
          <p:cNvSpPr txBox="1">
            <a:spLocks/>
          </p:cNvSpPr>
          <p:nvPr/>
        </p:nvSpPr>
        <p:spPr bwMode="auto">
          <a:xfrm>
            <a:off x="1752600" y="1371600"/>
            <a:ext cx="8915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50800" tIns="50800" bIns="50800"/>
          <a:lstStyle>
            <a:lvl1pPr marL="39688" indent="-39688">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1200"/>
              </a:spcAft>
            </a:pPr>
            <a:endParaRPr lang="en-US" altLang="en-US" sz="2000" dirty="0">
              <a:solidFill>
                <a:srgbClr val="FFFF00"/>
              </a:solidFill>
              <a:latin typeface="Calibri" panose="020F0502020204030204" pitchFamily="34" charset="0"/>
              <a:sym typeface="Times" panose="02020603050405020304" pitchFamily="18" charset="0"/>
            </a:endParaRPr>
          </a:p>
          <a:p>
            <a:pPr>
              <a:spcAft>
                <a:spcPts val="1200"/>
              </a:spcAft>
              <a:buFontTx/>
              <a:buChar char="•"/>
            </a:pPr>
            <a:endParaRPr lang="en-US" altLang="en-US" sz="2000" dirty="0">
              <a:solidFill>
                <a:srgbClr val="FFFF00"/>
              </a:solidFill>
              <a:latin typeface="Calibri" panose="020F0502020204030204" pitchFamily="34" charset="0"/>
              <a:ea typeface="ヒラギノ明朝 Pro W3" pitchFamily="-1" charset="-128"/>
              <a:sym typeface="Times" panose="02020603050405020304" pitchFamily="18" charset="0"/>
            </a:endParaRPr>
          </a:p>
          <a:p>
            <a:pPr>
              <a:spcAft>
                <a:spcPts val="1200"/>
              </a:spcAft>
            </a:pPr>
            <a:endParaRPr lang="en-US" altLang="en-US" sz="2000" dirty="0">
              <a:solidFill>
                <a:srgbClr val="FFFF00"/>
              </a:solidFill>
              <a:latin typeface="Calibri" panose="020F0502020204030204" pitchFamily="34" charset="0"/>
              <a:ea typeface="ヒラギノ明朝 Pro W3" pitchFamily="-1" charset="-128"/>
              <a:sym typeface="Times" panose="02020603050405020304" pitchFamily="18" charset="0"/>
            </a:endParaRPr>
          </a:p>
        </p:txBody>
      </p:sp>
      <p:sp>
        <p:nvSpPr>
          <p:cNvPr id="121859" name="Title 5"/>
          <p:cNvSpPr>
            <a:spLocks noGrp="1"/>
          </p:cNvSpPr>
          <p:nvPr>
            <p:ph type="title"/>
          </p:nvPr>
        </p:nvSpPr>
        <p:spPr>
          <a:xfrm>
            <a:off x="790074" y="108200"/>
            <a:ext cx="10515600" cy="1325563"/>
          </a:xfrm>
        </p:spPr>
        <p:txBody>
          <a:bodyPr/>
          <a:lstStyle/>
          <a:p>
            <a:pPr>
              <a:lnSpc>
                <a:spcPct val="100000"/>
              </a:lnSpc>
            </a:pPr>
            <a:r>
              <a:rPr lang="en-US" altLang="en-US" dirty="0"/>
              <a:t>Elements of a Safety Circle</a:t>
            </a:r>
            <a:endParaRPr lang="en-US" altLang="en-US" dirty="0">
              <a:solidFill>
                <a:schemeClr val="tx1">
                  <a:lumMod val="85000"/>
                  <a:lumOff val="15000"/>
                </a:schemeClr>
              </a:solidFill>
              <a:cs typeface="Calibri" panose="020F0502020204030204" pitchFamily="34" charset="0"/>
            </a:endParaRPr>
          </a:p>
        </p:txBody>
      </p:sp>
      <p:sp>
        <p:nvSpPr>
          <p:cNvPr id="121860" name="Content Placeholder 6"/>
          <p:cNvSpPr>
            <a:spLocks noGrp="1"/>
          </p:cNvSpPr>
          <p:nvPr>
            <p:ph sz="quarter" idx="4294967295"/>
          </p:nvPr>
        </p:nvSpPr>
        <p:spPr>
          <a:xfrm>
            <a:off x="192882" y="1668796"/>
            <a:ext cx="11722894" cy="5189204"/>
          </a:xfrm>
        </p:spPr>
        <p:txBody>
          <a:bodyPr/>
          <a:lstStyle/>
          <a:p>
            <a:pPr marL="0" indent="0">
              <a:buNone/>
            </a:pPr>
            <a:r>
              <a:rPr lang="en-US" altLang="en-US" dirty="0">
                <a:cs typeface="Calibri" panose="020F0502020204030204" pitchFamily="34" charset="0"/>
              </a:rPr>
              <a:t>A visual tool to help families identify people for the child</a:t>
            </a:r>
            <a:r>
              <a:rPr lang="ja-JP" altLang="en-US" dirty="0">
                <a:cs typeface="Calibri" panose="020F0502020204030204" pitchFamily="34" charset="0"/>
              </a:rPr>
              <a:t>’</a:t>
            </a:r>
            <a:r>
              <a:rPr lang="en-US" altLang="ja-JP" dirty="0">
                <a:cs typeface="Calibri" panose="020F0502020204030204" pitchFamily="34" charset="0"/>
              </a:rPr>
              <a:t>s safety network. </a:t>
            </a:r>
            <a:r>
              <a:rPr lang="en-US" altLang="en-US" dirty="0">
                <a:cs typeface="Calibri" panose="020F0502020204030204" pitchFamily="34" charset="0"/>
              </a:rPr>
              <a:t>Draw it with the family and place between you on the table to facilitate conversation.</a:t>
            </a:r>
            <a:br>
              <a:rPr lang="en-US" altLang="en-US" dirty="0">
                <a:cs typeface="Calibri" panose="020F0502020204030204" pitchFamily="34" charset="0"/>
              </a:rPr>
            </a:br>
            <a:endParaRPr lang="en-US" altLang="en-US" dirty="0">
              <a:cs typeface="Calibri" panose="020F0502020204030204" pitchFamily="34" charset="0"/>
            </a:endParaRPr>
          </a:p>
          <a:p>
            <a:pPr marL="342900" indent="-342900">
              <a:buClr>
                <a:schemeClr val="tx1"/>
              </a:buClr>
              <a:buFont typeface="Wingdings" panose="05000000000000000000" pitchFamily="2" charset="2"/>
              <a:buChar char="Ø"/>
            </a:pPr>
            <a:r>
              <a:rPr lang="en-US" altLang="en-US" i="1" dirty="0">
                <a:solidFill>
                  <a:srgbClr val="008000"/>
                </a:solidFill>
                <a:cs typeface="Calibri" panose="020F0502020204030204" pitchFamily="34" charset="0"/>
              </a:rPr>
              <a:t>Initial question</a:t>
            </a:r>
            <a:r>
              <a:rPr lang="en-US" altLang="en-US" i="1" dirty="0">
                <a:cs typeface="Calibri" panose="020F0502020204030204" pitchFamily="34" charset="0"/>
              </a:rPr>
              <a:t>: </a:t>
            </a:r>
            <a:r>
              <a:rPr lang="ja-JP" altLang="en-US" dirty="0">
                <a:cs typeface="Calibri" panose="020F0502020204030204" pitchFamily="34" charset="0"/>
              </a:rPr>
              <a:t>“</a:t>
            </a:r>
            <a:r>
              <a:rPr lang="en-US" altLang="ja-JP" dirty="0">
                <a:cs typeface="Calibri" panose="020F0502020204030204" pitchFamily="34" charset="0"/>
              </a:rPr>
              <a:t>Who in your life and your child’s life </a:t>
            </a:r>
            <a:r>
              <a:rPr lang="en-US" altLang="ja-JP" i="1" dirty="0">
                <a:cs typeface="Calibri" panose="020F0502020204030204" pitchFamily="34" charset="0"/>
              </a:rPr>
              <a:t>already knows </a:t>
            </a:r>
            <a:r>
              <a:rPr lang="en-US" altLang="ja-JP" dirty="0">
                <a:cs typeface="Calibri" panose="020F0502020204030204" pitchFamily="34" charset="0"/>
              </a:rPr>
              <a:t>what happened?”</a:t>
            </a:r>
          </a:p>
          <a:p>
            <a:pPr marL="342900" indent="-342900">
              <a:buClr>
                <a:schemeClr val="tx1"/>
              </a:buClr>
              <a:buFont typeface="Wingdings" panose="05000000000000000000" pitchFamily="2" charset="2"/>
              <a:buChar char="Ø"/>
            </a:pPr>
            <a:r>
              <a:rPr lang="en-US" altLang="en-US" i="1" dirty="0">
                <a:solidFill>
                  <a:srgbClr val="660066"/>
                </a:solidFill>
                <a:cs typeface="Calibri" panose="020F0502020204030204" pitchFamily="34" charset="0"/>
              </a:rPr>
              <a:t>Compliments: </a:t>
            </a:r>
            <a:r>
              <a:rPr lang="ja-JP" altLang="en-US" dirty="0">
                <a:cs typeface="Calibri" panose="020F0502020204030204" pitchFamily="34" charset="0"/>
              </a:rPr>
              <a:t>“</a:t>
            </a:r>
            <a:r>
              <a:rPr lang="en-US" altLang="ja-JP" dirty="0">
                <a:cs typeface="Calibri" panose="020F0502020204030204" pitchFamily="34" charset="0"/>
              </a:rPr>
              <a:t>How did you manage/find the strength to be open with those people about that?”</a:t>
            </a:r>
          </a:p>
          <a:p>
            <a:pPr marL="342900" indent="-342900">
              <a:buClr>
                <a:schemeClr val="tx1"/>
              </a:buClr>
              <a:buFont typeface="Wingdings" panose="05000000000000000000" pitchFamily="2" charset="2"/>
              <a:buChar char="Ø"/>
            </a:pPr>
            <a:r>
              <a:rPr lang="en-US" altLang="en-US" i="1" dirty="0">
                <a:solidFill>
                  <a:srgbClr val="FF6600"/>
                </a:solidFill>
                <a:cs typeface="Calibri" panose="020F0502020204030204" pitchFamily="34" charset="0"/>
              </a:rPr>
              <a:t>Middle circle: </a:t>
            </a:r>
            <a:r>
              <a:rPr lang="ja-JP" altLang="en-US" dirty="0">
                <a:cs typeface="Calibri" panose="020F0502020204030204" pitchFamily="34" charset="0"/>
              </a:rPr>
              <a:t>“</a:t>
            </a:r>
            <a:r>
              <a:rPr lang="en-US" altLang="ja-JP" dirty="0">
                <a:cs typeface="Calibri" panose="020F0502020204030204" pitchFamily="34" charset="0"/>
              </a:rPr>
              <a:t>Who in your life and your child’s life knows a little bit about what happened -- maybe knows that something happened -- but does not know the details?”</a:t>
            </a:r>
          </a:p>
          <a:p>
            <a:pPr marL="342900" indent="-342900">
              <a:buClr>
                <a:schemeClr val="tx1"/>
              </a:buClr>
              <a:buFont typeface="Wingdings" panose="05000000000000000000" pitchFamily="2" charset="2"/>
              <a:buChar char="Ø"/>
            </a:pPr>
            <a:r>
              <a:rPr lang="en-US" altLang="en-US" i="1" dirty="0">
                <a:solidFill>
                  <a:srgbClr val="0000FF"/>
                </a:solidFill>
                <a:cs typeface="Calibri" panose="020F0502020204030204" pitchFamily="34" charset="0"/>
              </a:rPr>
              <a:t>Outer circle:</a:t>
            </a:r>
            <a:r>
              <a:rPr lang="en-US" altLang="en-US" i="1" dirty="0">
                <a:cs typeface="Calibri" panose="020F0502020204030204" pitchFamily="34" charset="0"/>
              </a:rPr>
              <a:t> </a:t>
            </a:r>
            <a:r>
              <a:rPr lang="ja-JP" altLang="en-US" i="1" dirty="0">
                <a:cs typeface="Calibri" panose="020F0502020204030204" pitchFamily="34" charset="0"/>
              </a:rPr>
              <a:t>“</a:t>
            </a:r>
            <a:r>
              <a:rPr lang="en-US" altLang="ja-JP" dirty="0">
                <a:cs typeface="Calibri" panose="020F0502020204030204" pitchFamily="34" charset="0"/>
              </a:rPr>
              <a:t>Who knows nothing about what happened?”</a:t>
            </a:r>
          </a:p>
          <a:p>
            <a:pPr>
              <a:buFont typeface="Wingdings" panose="05000000000000000000" pitchFamily="2" charset="2"/>
              <a:buChar char="Ø"/>
            </a:pPr>
            <a:endParaRPr lang="en-US" altLang="en-US" sz="1900" dirty="0">
              <a:cs typeface="Calibri" panose="020F0502020204030204" pitchFamily="34" charset="0"/>
            </a:endParaRPr>
          </a:p>
        </p:txBody>
      </p:sp>
      <p:graphicFrame>
        <p:nvGraphicFramePr>
          <p:cNvPr id="5" name="Content Placeholder 23"/>
          <p:cNvGraphicFramePr>
            <a:graphicFrameLocks/>
          </p:cNvGraphicFramePr>
          <p:nvPr>
            <p:extLst/>
          </p:nvPr>
        </p:nvGraphicFramePr>
        <p:xfrm>
          <a:off x="8172700" y="108200"/>
          <a:ext cx="2785813" cy="1443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9040676"/>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21770"/>
            <a:ext cx="12192000" cy="6836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1371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afety Circles Example San Diego.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44316" y="976231"/>
            <a:ext cx="6597173" cy="4927263"/>
          </a:xfrm>
          <a:prstGeom prst="rect">
            <a:avLst/>
          </a:prstGeom>
          <a:scene3d>
            <a:camera prst="orthographicFront">
              <a:rot lat="0" lon="0" rev="16200000"/>
            </a:camera>
            <a:lightRig rig="threePt" dir="t"/>
          </a:scene3d>
        </p:spPr>
      </p:pic>
      <p:sp>
        <p:nvSpPr>
          <p:cNvPr id="2" name="TextBox 1"/>
          <p:cNvSpPr txBox="1"/>
          <p:nvPr/>
        </p:nvSpPr>
        <p:spPr>
          <a:xfrm>
            <a:off x="8390020" y="2454444"/>
            <a:ext cx="3160296" cy="2246769"/>
          </a:xfrm>
          <a:prstGeom prst="rect">
            <a:avLst/>
          </a:prstGeom>
          <a:noFill/>
        </p:spPr>
        <p:txBody>
          <a:bodyPr wrap="square" rtlCol="0">
            <a:spAutoFit/>
          </a:bodyPr>
          <a:lstStyle/>
          <a:p>
            <a:r>
              <a:rPr lang="en-US" sz="2800" i="1" dirty="0">
                <a:solidFill>
                  <a:srgbClr val="002855"/>
                </a:solidFill>
                <a:latin typeface="Calibri" panose="020F0502020204030204" pitchFamily="34" charset="0"/>
              </a:rPr>
              <a:t>Example from Nicole </a:t>
            </a:r>
            <a:r>
              <a:rPr lang="en-US" sz="2800" i="1" dirty="0" err="1">
                <a:solidFill>
                  <a:srgbClr val="002855"/>
                </a:solidFill>
                <a:latin typeface="Calibri" panose="020F0502020204030204" pitchFamily="34" charset="0"/>
              </a:rPr>
              <a:t>Kelsay</a:t>
            </a:r>
            <a:r>
              <a:rPr lang="en-US" sz="2800" i="1" dirty="0">
                <a:solidFill>
                  <a:srgbClr val="002855"/>
                </a:solidFill>
                <a:latin typeface="Calibri" panose="020F0502020204030204" pitchFamily="34" charset="0"/>
              </a:rPr>
              <a:t>, </a:t>
            </a:r>
          </a:p>
          <a:p>
            <a:r>
              <a:rPr lang="en-US" sz="2800" i="1" dirty="0">
                <a:solidFill>
                  <a:srgbClr val="002855"/>
                </a:solidFill>
                <a:latin typeface="Calibri" panose="020F0502020204030204" pitchFamily="34" charset="0"/>
              </a:rPr>
              <a:t>San Diego County Child Welfare Supervisor</a:t>
            </a:r>
          </a:p>
        </p:txBody>
      </p:sp>
    </p:spTree>
    <p:extLst>
      <p:ext uri="{BB962C8B-B14F-4D97-AF65-F5344CB8AC3E}">
        <p14:creationId xmlns:p14="http://schemas.microsoft.com/office/powerpoint/2010/main" val="2108053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Title 1"/>
          <p:cNvSpPr>
            <a:spLocks noGrp="1"/>
          </p:cNvSpPr>
          <p:nvPr>
            <p:ph type="title"/>
          </p:nvPr>
        </p:nvSpPr>
        <p:spPr>
          <a:xfrm>
            <a:off x="838200" y="209493"/>
            <a:ext cx="11032959" cy="1325563"/>
          </a:xfrm>
        </p:spPr>
        <p:txBody>
          <a:bodyPr/>
          <a:lstStyle/>
          <a:p>
            <a:r>
              <a:rPr lang="en-US" altLang="en-US" dirty="0">
                <a:sym typeface="Tahoma" panose="020B0604030504040204" pitchFamily="34" charset="0"/>
              </a:rPr>
              <a:t>Cultural Considerations in Forming a Network of Support</a:t>
            </a:r>
            <a:endParaRPr lang="en-US" altLang="en-US" dirty="0">
              <a:solidFill>
                <a:schemeClr val="tx1">
                  <a:lumMod val="85000"/>
                  <a:lumOff val="15000"/>
                </a:schemeClr>
              </a:solidFill>
              <a:cs typeface="Calibri" panose="020F0502020204030204" pitchFamily="34" charset="0"/>
              <a:sym typeface="Tahoma" panose="020B0604030504040204" pitchFamily="34" charset="0"/>
            </a:endParaRPr>
          </a:p>
        </p:txBody>
      </p:sp>
      <p:pic>
        <p:nvPicPr>
          <p:cNvPr id="128003" name="Picture 3" descr="ar12829238553664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5222" y="2326105"/>
            <a:ext cx="3785937" cy="378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04" name="TextBox 5"/>
          <p:cNvSpPr txBox="1">
            <a:spLocks noChangeArrowheads="1"/>
          </p:cNvSpPr>
          <p:nvPr/>
        </p:nvSpPr>
        <p:spPr bwMode="auto">
          <a:xfrm>
            <a:off x="385012" y="1535056"/>
            <a:ext cx="7700210"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i="1" dirty="0">
                <a:solidFill>
                  <a:schemeClr val="tx1">
                    <a:lumMod val="75000"/>
                    <a:lumOff val="25000"/>
                  </a:schemeClr>
                </a:solidFill>
                <a:latin typeface="Calibri" panose="020F0502020204030204" pitchFamily="34" charset="0"/>
                <a:ea typeface="ヒラギノ角ゴ ProN W3" pitchFamily="-1" charset="-128"/>
                <a:sym typeface="Lucida Grande"/>
              </a:rPr>
              <a:t>Questions to ask:</a:t>
            </a:r>
          </a:p>
          <a:p>
            <a:pPr eaLnBrk="1" hangingPunct="1"/>
            <a:endParaRPr lang="en-US" altLang="en-US" i="1" dirty="0">
              <a:solidFill>
                <a:schemeClr val="tx1">
                  <a:lumMod val="75000"/>
                  <a:lumOff val="25000"/>
                </a:schemeClr>
              </a:solidFill>
              <a:latin typeface="Calibri" panose="020F0502020204030204" pitchFamily="34" charset="0"/>
              <a:ea typeface="ヒラギノ角ゴ ProN W3" pitchFamily="-1" charset="-128"/>
              <a:sym typeface="Lucida Grande"/>
            </a:endParaRPr>
          </a:p>
          <a:p>
            <a:pPr marL="342900" indent="-342900" eaLnBrk="1" hangingPunct="1">
              <a:buFont typeface="Arial" panose="020B0604020202020204" pitchFamily="34" charset="0"/>
              <a:buChar char="•"/>
            </a:pPr>
            <a:r>
              <a:rPr lang="en-US" altLang="en-US" sz="2200" dirty="0">
                <a:solidFill>
                  <a:schemeClr val="tx1">
                    <a:lumMod val="75000"/>
                    <a:lumOff val="25000"/>
                  </a:schemeClr>
                </a:solidFill>
                <a:latin typeface="Calibri" panose="020F0502020204030204" pitchFamily="34" charset="0"/>
                <a:ea typeface="ヒラギノ角ゴ ProN W3" pitchFamily="-1" charset="-128"/>
                <a:sym typeface="Lucida Grande"/>
              </a:rPr>
              <a:t>To whom in their community does the family already reach out?</a:t>
            </a:r>
          </a:p>
          <a:p>
            <a:pPr marL="342900" indent="-342900" eaLnBrk="1" hangingPunct="1">
              <a:buFont typeface="Arial" panose="020B0604020202020204" pitchFamily="34" charset="0"/>
              <a:buChar char="•"/>
            </a:pPr>
            <a:endParaRPr lang="en-US" altLang="en-US" sz="2200" dirty="0">
              <a:solidFill>
                <a:schemeClr val="tx1">
                  <a:lumMod val="75000"/>
                  <a:lumOff val="25000"/>
                </a:schemeClr>
              </a:solidFill>
              <a:latin typeface="Calibri" panose="020F0502020204030204" pitchFamily="34" charset="0"/>
              <a:ea typeface="ヒラギノ角ゴ ProN W3" pitchFamily="-1" charset="-128"/>
              <a:sym typeface="Lucida Grande"/>
            </a:endParaRPr>
          </a:p>
          <a:p>
            <a:pPr marL="342900" indent="-342900" eaLnBrk="1" hangingPunct="1">
              <a:buFont typeface="Arial" panose="020B0604020202020204" pitchFamily="34" charset="0"/>
              <a:buChar char="•"/>
            </a:pPr>
            <a:r>
              <a:rPr lang="en-US" altLang="en-US" sz="2200" i="1" dirty="0">
                <a:solidFill>
                  <a:schemeClr val="tx1">
                    <a:lumMod val="75000"/>
                    <a:lumOff val="25000"/>
                  </a:schemeClr>
                </a:solidFill>
                <a:latin typeface="Calibri" panose="020F0502020204030204" pitchFamily="34" charset="0"/>
                <a:ea typeface="ヒラギノ角ゴ ProN W3" pitchFamily="-1" charset="-128"/>
                <a:sym typeface="Lucida Grande"/>
              </a:rPr>
              <a:t>When others in their community faced similar problems, how did they get support?</a:t>
            </a:r>
          </a:p>
          <a:p>
            <a:pPr marL="342900" indent="-342900" eaLnBrk="1" hangingPunct="1">
              <a:buFont typeface="Arial" panose="020B0604020202020204" pitchFamily="34" charset="0"/>
              <a:buChar char="•"/>
            </a:pPr>
            <a:endParaRPr lang="en-US" altLang="en-US" sz="2200" dirty="0">
              <a:solidFill>
                <a:schemeClr val="tx1">
                  <a:lumMod val="75000"/>
                  <a:lumOff val="25000"/>
                </a:schemeClr>
              </a:solidFill>
              <a:latin typeface="Calibri" panose="020F0502020204030204" pitchFamily="34" charset="0"/>
              <a:ea typeface="ヒラギノ角ゴ ProN W3" pitchFamily="-1" charset="-128"/>
              <a:sym typeface="Lucida Grande"/>
            </a:endParaRPr>
          </a:p>
          <a:p>
            <a:pPr marL="342900" indent="-342900" eaLnBrk="1" hangingPunct="1">
              <a:buFont typeface="Arial" panose="020B0604020202020204" pitchFamily="34" charset="0"/>
              <a:buChar char="•"/>
            </a:pPr>
            <a:r>
              <a:rPr lang="en-US" altLang="en-US" sz="2200" dirty="0">
                <a:solidFill>
                  <a:schemeClr val="tx1">
                    <a:lumMod val="75000"/>
                    <a:lumOff val="25000"/>
                  </a:schemeClr>
                </a:solidFill>
                <a:latin typeface="Calibri" panose="020F0502020204030204" pitchFamily="34" charset="0"/>
                <a:ea typeface="ヒラギノ角ゴ ProN W3" pitchFamily="-1" charset="-128"/>
                <a:sym typeface="Lucida Grande"/>
              </a:rPr>
              <a:t>Do they prefer to open up to people within their culture? Outside their culture?</a:t>
            </a:r>
          </a:p>
          <a:p>
            <a:pPr marL="342900" indent="-342900" eaLnBrk="1" hangingPunct="1">
              <a:buFont typeface="Arial" panose="020B0604020202020204" pitchFamily="34" charset="0"/>
              <a:buChar char="•"/>
            </a:pPr>
            <a:endParaRPr lang="en-US" altLang="en-US" sz="2200" dirty="0">
              <a:solidFill>
                <a:schemeClr val="tx1">
                  <a:lumMod val="75000"/>
                  <a:lumOff val="25000"/>
                </a:schemeClr>
              </a:solidFill>
              <a:latin typeface="Calibri" panose="020F0502020204030204" pitchFamily="34" charset="0"/>
              <a:ea typeface="ヒラギノ角ゴ ProN W3" pitchFamily="-1" charset="-128"/>
              <a:sym typeface="Lucida Grande"/>
            </a:endParaRPr>
          </a:p>
          <a:p>
            <a:pPr marL="342900" indent="-342900" eaLnBrk="1" hangingPunct="1">
              <a:buFont typeface="Arial" panose="020B0604020202020204" pitchFamily="34" charset="0"/>
              <a:buChar char="•"/>
            </a:pPr>
            <a:r>
              <a:rPr lang="en-US" altLang="en-US" sz="2200" dirty="0">
                <a:solidFill>
                  <a:schemeClr val="tx1">
                    <a:lumMod val="75000"/>
                    <a:lumOff val="25000"/>
                  </a:schemeClr>
                </a:solidFill>
                <a:latin typeface="Calibri" panose="020F0502020204030204" pitchFamily="34" charset="0"/>
                <a:ea typeface="ヒラギノ角ゴ ProN W3" pitchFamily="-1" charset="-128"/>
                <a:sym typeface="Lucida Grande"/>
              </a:rPr>
              <a:t>Opening up to others in some way may be a bottom line, but with whom and how can be tailored to individual families and cultural groups.</a:t>
            </a:r>
          </a:p>
        </p:txBody>
      </p:sp>
    </p:spTree>
    <p:extLst>
      <p:ext uri="{BB962C8B-B14F-4D97-AF65-F5344CB8AC3E}">
        <p14:creationId xmlns:p14="http://schemas.microsoft.com/office/powerpoint/2010/main" val="394299845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Title 6"/>
          <p:cNvSpPr>
            <a:spLocks noGrp="1"/>
          </p:cNvSpPr>
          <p:nvPr>
            <p:ph type="title"/>
          </p:nvPr>
        </p:nvSpPr>
        <p:spPr>
          <a:xfrm>
            <a:off x="930442" y="432916"/>
            <a:ext cx="9324474" cy="990600"/>
          </a:xfrm>
        </p:spPr>
        <p:txBody>
          <a:bodyPr/>
          <a:lstStyle/>
          <a:p>
            <a:pPr>
              <a:lnSpc>
                <a:spcPct val="100000"/>
              </a:lnSpc>
            </a:pPr>
            <a:r>
              <a:rPr lang="en-US" dirty="0"/>
              <a:t>Let’s Practice Safety Circles! </a:t>
            </a:r>
            <a:endParaRPr lang="en-US" altLang="en-US" dirty="0">
              <a:solidFill>
                <a:schemeClr val="tx1">
                  <a:lumMod val="85000"/>
                  <a:lumOff val="15000"/>
                </a:schemeClr>
              </a:solidFill>
              <a:cs typeface="Calibri" panose="020F0502020204030204" pitchFamily="34" charset="0"/>
            </a:endParaRPr>
          </a:p>
        </p:txBody>
      </p:sp>
      <p:graphicFrame>
        <p:nvGraphicFramePr>
          <p:cNvPr id="24" name="Content Placeholder 23"/>
          <p:cNvGraphicFramePr>
            <a:graphicFrameLocks noGrp="1"/>
          </p:cNvGraphicFramePr>
          <p:nvPr>
            <p:ph idx="4294967295"/>
            <p:extLst/>
          </p:nvPr>
        </p:nvGraphicFramePr>
        <p:xfrm>
          <a:off x="4991100" y="1769724"/>
          <a:ext cx="7743825" cy="429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010400" y="5867400"/>
            <a:ext cx="914400" cy="990600"/>
          </a:xfrm>
          <a:prstGeom prst="rect">
            <a:avLst/>
          </a:prstGeom>
        </p:spPr>
        <p:txBody>
          <a:bodyPr wrap="none" anchor="ctr">
            <a:normAutofit/>
          </a:bodyPr>
          <a:lstStyle/>
          <a:p>
            <a:pPr defTabSz="457200">
              <a:defRPr/>
            </a:pPr>
            <a:endParaRPr lang="en-US" sz="2000" dirty="0">
              <a:solidFill>
                <a:srgbClr val="000090"/>
              </a:solidFill>
              <a:latin typeface="Calibri" panose="020F0502020204030204" pitchFamily="34" charset="0"/>
              <a:ea typeface="+mj-ea"/>
              <a:cs typeface="Calibri" panose="020F0502020204030204" pitchFamily="34" charset="0"/>
            </a:endParaRPr>
          </a:p>
        </p:txBody>
      </p:sp>
      <p:sp>
        <p:nvSpPr>
          <p:cNvPr id="6" name="Rectangle 5"/>
          <p:cNvSpPr/>
          <p:nvPr/>
        </p:nvSpPr>
        <p:spPr>
          <a:xfrm>
            <a:off x="-134394" y="3919199"/>
            <a:ext cx="3429000" cy="2215991"/>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13800" b="1" dirty="0">
                <a:ln w="11430"/>
                <a:solidFill>
                  <a:srgbClr val="800000"/>
                </a:solidFill>
                <a:effectLst>
                  <a:outerShdw blurRad="80000" dist="40000" dir="5040000" algn="tl">
                    <a:srgbClr val="000000">
                      <a:alpha val="30000"/>
                    </a:srgbClr>
                  </a:outerShdw>
                </a:effectLst>
                <a:latin typeface="Calibri" panose="020F0502020204030204" pitchFamily="34" charset="0"/>
                <a:ea typeface="ヒラギノ角ゴ ProN W3" pitchFamily="-1" charset="-128"/>
                <a:sym typeface="Lucida Grande" pitchFamily="-1" charset="0"/>
              </a:rPr>
              <a:t>NO</a:t>
            </a:r>
            <a:r>
              <a:rPr lang="en-US" sz="13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anose="020F0502020204030204" pitchFamily="34" charset="0"/>
                <a:ea typeface="ヒラギノ角ゴ ProN W3" pitchFamily="-1" charset="-128"/>
                <a:sym typeface="Lucida Grande" pitchFamily="-1" charset="0"/>
              </a:rPr>
              <a:t> </a:t>
            </a:r>
          </a:p>
        </p:txBody>
      </p:sp>
      <p:sp>
        <p:nvSpPr>
          <p:cNvPr id="7" name="Rectangle 6"/>
          <p:cNvSpPr/>
          <p:nvPr/>
        </p:nvSpPr>
        <p:spPr>
          <a:xfrm>
            <a:off x="3015847" y="4103864"/>
            <a:ext cx="2820708"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5400" b="1" spc="150" dirty="0">
                <a:ln w="11430"/>
                <a:solidFill>
                  <a:srgbClr val="000090"/>
                </a:solidFill>
                <a:effectLst>
                  <a:outerShdw blurRad="25400" algn="tl" rotWithShape="0">
                    <a:srgbClr val="000000">
                      <a:alpha val="43000"/>
                    </a:srgbClr>
                  </a:outerShdw>
                </a:effectLst>
                <a:latin typeface="Calibri" panose="020F0502020204030204" pitchFamily="34" charset="0"/>
                <a:ea typeface="ヒラギノ角ゴ ProN W3" pitchFamily="-1" charset="-128"/>
                <a:sym typeface="Lucida Grande" pitchFamily="-1" charset="0"/>
              </a:rPr>
              <a:t>Network</a:t>
            </a:r>
          </a:p>
        </p:txBody>
      </p:sp>
      <p:sp>
        <p:nvSpPr>
          <p:cNvPr id="8" name="Rectangle 7"/>
          <p:cNvSpPr/>
          <p:nvPr/>
        </p:nvSpPr>
        <p:spPr>
          <a:xfrm>
            <a:off x="3638947" y="4908067"/>
            <a:ext cx="1513555"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a:defRPr/>
            </a:pPr>
            <a:r>
              <a:rPr lang="en-US" sz="5400" b="1" spc="150" dirty="0">
                <a:ln w="11430"/>
                <a:solidFill>
                  <a:srgbClr val="000090"/>
                </a:solidFill>
                <a:effectLst>
                  <a:outerShdw blurRad="25400" algn="tl" rotWithShape="0">
                    <a:srgbClr val="000000">
                      <a:alpha val="43000"/>
                    </a:srgbClr>
                  </a:outerShdw>
                </a:effectLst>
                <a:latin typeface="Calibri" panose="020F0502020204030204" pitchFamily="34" charset="0"/>
                <a:ea typeface="ヒラギノ角ゴ ProN W3" pitchFamily="-1" charset="-128"/>
                <a:sym typeface="Lucida Grande" pitchFamily="-1" charset="0"/>
              </a:rPr>
              <a:t>Plan</a:t>
            </a:r>
          </a:p>
        </p:txBody>
      </p:sp>
      <p:sp>
        <p:nvSpPr>
          <p:cNvPr id="9" name="TextBox 11"/>
          <p:cNvSpPr txBox="1">
            <a:spLocks noChangeArrowheads="1"/>
          </p:cNvSpPr>
          <p:nvPr/>
        </p:nvSpPr>
        <p:spPr bwMode="auto">
          <a:xfrm>
            <a:off x="672432" y="2132285"/>
            <a:ext cx="4910221" cy="1384995"/>
          </a:xfrm>
          <a:prstGeom prst="rect">
            <a:avLst/>
          </a:prstGeom>
          <a:noFill/>
          <a:ln w="9525">
            <a:noFill/>
            <a:miter lim="800000"/>
            <a:headEnd/>
            <a:tailEnd/>
          </a:ln>
        </p:spPr>
        <p:txBody>
          <a:bodyPr wrap="square">
            <a:prstTxWarp prst="textNoShape">
              <a:avLst/>
            </a:prstTxWarp>
            <a:spAutoFit/>
          </a:bodyPr>
          <a:lstStyle/>
          <a:p>
            <a:r>
              <a:rPr lang="en-US" altLang="ja-JP" sz="2800" b="1" i="1" u="sng" dirty="0">
                <a:latin typeface="Tahoma" pitchFamily="-111" charset="0"/>
              </a:rPr>
              <a:t>Reminder: </a:t>
            </a:r>
            <a:r>
              <a:rPr lang="en-US" altLang="ja-JP" sz="2800" i="1" dirty="0">
                <a:latin typeface="Tahoma" pitchFamily="-111" charset="0"/>
              </a:rPr>
              <a:t>You can’t create safety only with </a:t>
            </a:r>
            <a:r>
              <a:rPr lang="en-US" sz="2800" i="1" dirty="0">
                <a:latin typeface="Tahoma" pitchFamily="-111" charset="0"/>
              </a:rPr>
              <a:t>the people you are worried about.</a:t>
            </a:r>
          </a:p>
        </p:txBody>
      </p:sp>
      <p:pic>
        <p:nvPicPr>
          <p:cNvPr id="10" name="Picture 2" descr="Image result for lets practice&quot;">
            <a:extLst>
              <a:ext uri="{FF2B5EF4-FFF2-40B4-BE49-F238E27FC236}">
                <a16:creationId xmlns:a16="http://schemas.microsoft.com/office/drawing/2014/main" id="{DB30352F-CF99-4678-BAD8-E94A8CB32592}"/>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010401" y="431754"/>
            <a:ext cx="1953986" cy="146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60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6321" name="Content Placeholder 3"/>
          <p:cNvPicPr>
            <a:picLocks/>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96043" y="266700"/>
            <a:ext cx="103849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5534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708" y="16933"/>
            <a:ext cx="10515600" cy="1325563"/>
          </a:xfrm>
        </p:spPr>
        <p:txBody>
          <a:bodyPr/>
          <a:lstStyle/>
          <a:p>
            <a:r>
              <a:rPr lang="en-US" dirty="0"/>
              <a:t>Strengthening Families Five Protective Factors</a:t>
            </a:r>
          </a:p>
        </p:txBody>
      </p:sp>
      <p:sp>
        <p:nvSpPr>
          <p:cNvPr id="3" name="Content Placeholder 2"/>
          <p:cNvSpPr txBox="1">
            <a:spLocks/>
          </p:cNvSpPr>
          <p:nvPr/>
        </p:nvSpPr>
        <p:spPr>
          <a:xfrm>
            <a:off x="629707" y="1236133"/>
            <a:ext cx="11279092" cy="5475483"/>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defRPr/>
            </a:pPr>
            <a:r>
              <a:rPr lang="en-US" altLang="en-US" sz="2400" i="1" dirty="0">
                <a:latin typeface="Calibri" panose="020F0502020204030204" pitchFamily="34" charset="0"/>
                <a:cs typeface="Calibri" panose="020F0502020204030204" pitchFamily="34" charset="0"/>
              </a:rPr>
              <a:t>A research informed approach to increase family strengths, enhance child development, and reduce the likelihood of child abuse and neglect.</a:t>
            </a:r>
          </a:p>
          <a:p>
            <a:pPr marL="0" indent="0">
              <a:spcBef>
                <a:spcPts val="600"/>
              </a:spcBef>
              <a:spcAft>
                <a:spcPts val="600"/>
              </a:spcAft>
              <a:buNone/>
              <a:defRPr/>
            </a:pPr>
            <a:r>
              <a:rPr lang="en-US" altLang="en-US" sz="2400" i="1" dirty="0">
                <a:latin typeface="Calibri" panose="020F0502020204030204" pitchFamily="34" charset="0"/>
                <a:cs typeface="Calibri" panose="020F0502020204030204" pitchFamily="34" charset="0"/>
              </a:rPr>
              <a:t>The five protective factors are:</a:t>
            </a:r>
            <a:endParaRPr lang="en-US" altLang="en-US" sz="2400" dirty="0">
              <a:latin typeface="Calibri" panose="020F0502020204030204" pitchFamily="34" charset="0"/>
              <a:cs typeface="Calibri" panose="020F0502020204030204" pitchFamily="34" charset="0"/>
            </a:endParaRPr>
          </a:p>
          <a:p>
            <a:pPr marL="461963" indent="-461963">
              <a:spcBef>
                <a:spcPts val="600"/>
              </a:spcBef>
              <a:spcAft>
                <a:spcPts val="600"/>
              </a:spcAft>
              <a:buFontTx/>
              <a:buChar char="•"/>
              <a:defRPr/>
            </a:pPr>
            <a:r>
              <a:rPr lang="en-US" altLang="en-US" sz="2400" dirty="0">
                <a:latin typeface="Calibri" panose="020F0502020204030204" pitchFamily="34" charset="0"/>
                <a:cs typeface="Calibri" panose="020F0502020204030204" pitchFamily="34" charset="0"/>
              </a:rPr>
              <a:t>Parental resilience</a:t>
            </a:r>
          </a:p>
          <a:p>
            <a:pPr marL="461963" indent="-461963">
              <a:spcBef>
                <a:spcPts val="600"/>
              </a:spcBef>
              <a:spcAft>
                <a:spcPts val="600"/>
              </a:spcAft>
              <a:buFontTx/>
              <a:buChar char="•"/>
              <a:defRPr/>
            </a:pPr>
            <a:r>
              <a:rPr lang="en-US" altLang="en-US" sz="2400" dirty="0">
                <a:latin typeface="Calibri" panose="020F0502020204030204" pitchFamily="34" charset="0"/>
                <a:cs typeface="Calibri" panose="020F0502020204030204" pitchFamily="34" charset="0"/>
              </a:rPr>
              <a:t>Social connections</a:t>
            </a:r>
          </a:p>
          <a:p>
            <a:pPr marL="461963" indent="-461963">
              <a:spcBef>
                <a:spcPts val="600"/>
              </a:spcBef>
              <a:spcAft>
                <a:spcPts val="600"/>
              </a:spcAft>
              <a:buFontTx/>
              <a:buChar char="•"/>
              <a:defRPr/>
            </a:pPr>
            <a:r>
              <a:rPr lang="en-US" altLang="en-US" sz="2400" dirty="0">
                <a:latin typeface="Calibri" panose="020F0502020204030204" pitchFamily="34" charset="0"/>
                <a:cs typeface="Calibri" panose="020F0502020204030204" pitchFamily="34" charset="0"/>
              </a:rPr>
              <a:t>Knowledge of parenting and child development</a:t>
            </a:r>
          </a:p>
          <a:p>
            <a:pPr marL="461963" indent="-461963">
              <a:spcBef>
                <a:spcPts val="600"/>
              </a:spcBef>
              <a:spcAft>
                <a:spcPts val="600"/>
              </a:spcAft>
              <a:buFontTx/>
              <a:buChar char="•"/>
              <a:defRPr/>
            </a:pPr>
            <a:r>
              <a:rPr lang="en-US" altLang="en-US" sz="2400" dirty="0">
                <a:latin typeface="Calibri" panose="020F0502020204030204" pitchFamily="34" charset="0"/>
                <a:cs typeface="Calibri" panose="020F0502020204030204" pitchFamily="34" charset="0"/>
              </a:rPr>
              <a:t>Concrete support in times of need</a:t>
            </a:r>
          </a:p>
          <a:p>
            <a:pPr marL="461963" indent="-461963">
              <a:spcBef>
                <a:spcPts val="600"/>
              </a:spcBef>
              <a:spcAft>
                <a:spcPts val="600"/>
              </a:spcAft>
              <a:buFontTx/>
              <a:buChar char="•"/>
              <a:defRPr/>
            </a:pPr>
            <a:r>
              <a:rPr lang="en-US" altLang="en-US" sz="2400" dirty="0">
                <a:latin typeface="Calibri" panose="020F0502020204030204" pitchFamily="34" charset="0"/>
                <a:cs typeface="Calibri" panose="020F0502020204030204" pitchFamily="34" charset="0"/>
              </a:rPr>
              <a:t>Social and emotional competence of children</a:t>
            </a:r>
            <a:endParaRPr lang="en-US" altLang="en-US" sz="2200" dirty="0">
              <a:latin typeface="Calibri" panose="020F0502020204030204" pitchFamily="34" charset="0"/>
              <a:cs typeface="Calibri" panose="020F0502020204030204" pitchFamily="34" charset="0"/>
            </a:endParaRPr>
          </a:p>
          <a:p>
            <a:pPr marL="919163" lvl="1" indent="-461963">
              <a:spcBef>
                <a:spcPts val="600"/>
              </a:spcBef>
              <a:spcAft>
                <a:spcPts val="600"/>
              </a:spcAft>
              <a:buFont typeface="Wingdings" panose="05000000000000000000" pitchFamily="2" charset="2"/>
              <a:buChar char="Ø"/>
              <a:defRPr/>
            </a:pPr>
            <a:r>
              <a:rPr lang="en-US" altLang="en-US" sz="2000" b="1" i="1" dirty="0">
                <a:latin typeface="Calibri" panose="020F0502020204030204" pitchFamily="34" charset="0"/>
                <a:cs typeface="Calibri" panose="020F0502020204030204" pitchFamily="34" charset="0"/>
              </a:rPr>
              <a:t>For more information: </a:t>
            </a:r>
            <a:r>
              <a:rPr lang="en-US" sz="2000" b="1" i="1" dirty="0">
                <a:latin typeface="Calibri" panose="020F0502020204030204" pitchFamily="34" charset="0"/>
                <a:cs typeface="Calibri" panose="020F0502020204030204" pitchFamily="34" charset="0"/>
                <a:hlinkClick r:id="rId3"/>
              </a:rPr>
              <a:t>https://cssp.org/our-work/project/strengthening-families/</a:t>
            </a:r>
            <a:endParaRPr lang="en-US" sz="2000" b="1" i="1" dirty="0">
              <a:latin typeface="Calibri" panose="020F0502020204030204" pitchFamily="34" charset="0"/>
              <a:cs typeface="Calibri" panose="020F0502020204030204" pitchFamily="34" charset="0"/>
            </a:endParaRPr>
          </a:p>
          <a:p>
            <a:pPr marL="919163" lvl="1" indent="-461963">
              <a:spcBef>
                <a:spcPts val="600"/>
              </a:spcBef>
              <a:spcAft>
                <a:spcPts val="600"/>
              </a:spcAft>
              <a:buFont typeface="Wingdings" panose="05000000000000000000" pitchFamily="2" charset="2"/>
              <a:buChar char="Ø"/>
              <a:defRPr/>
            </a:pPr>
            <a:r>
              <a:rPr lang="en-US" sz="2000" b="1" i="1" dirty="0">
                <a:latin typeface="Calibri" panose="020F0502020204030204" pitchFamily="34" charset="0"/>
                <a:cs typeface="Calibri" panose="020F0502020204030204" pitchFamily="34" charset="0"/>
              </a:rPr>
              <a:t>Child Welfare tools</a:t>
            </a:r>
            <a:r>
              <a:rPr lang="en-US" altLang="en-US" sz="2000" b="1" i="1" dirty="0">
                <a:latin typeface="Calibri" panose="020F0502020204030204" pitchFamily="34" charset="0"/>
                <a:cs typeface="Calibri" panose="020F0502020204030204" pitchFamily="34" charset="0"/>
              </a:rPr>
              <a:t>: </a:t>
            </a:r>
            <a:r>
              <a:rPr lang="en-US" sz="2000" b="1" i="1" dirty="0">
                <a:latin typeface="Calibri" panose="020F0502020204030204" pitchFamily="34" charset="0"/>
                <a:cs typeface="Calibri" panose="020F0502020204030204" pitchFamily="34" charset="0"/>
                <a:hlinkClick r:id="rId4"/>
              </a:rPr>
              <a:t>https://cssp.org/our-work/projects/practice-tools-for-child-welfare/</a:t>
            </a:r>
            <a:endParaRPr lang="en-US" altLang="en-US" sz="2000" b="1" i="1" dirty="0">
              <a:latin typeface="Calibri" panose="020F0502020204030204" pitchFamily="34" charset="0"/>
              <a:cs typeface="Calibri" panose="020F0502020204030204" pitchFamily="34" charset="0"/>
            </a:endParaRPr>
          </a:p>
          <a:p>
            <a:pPr marL="919163" lvl="1" indent="-461963">
              <a:spcBef>
                <a:spcPts val="600"/>
              </a:spcBef>
              <a:spcAft>
                <a:spcPts val="600"/>
              </a:spcAft>
              <a:buFont typeface="Wingdings" panose="05000000000000000000" pitchFamily="2" charset="2"/>
              <a:buChar char="Ø"/>
              <a:defRPr/>
            </a:pPr>
            <a:endParaRPr lang="en-US" sz="2000" b="1" i="1" dirty="0">
              <a:latin typeface="Calibri" panose="020F0502020204030204" pitchFamily="34" charset="0"/>
              <a:cs typeface="Calibri" panose="020F0502020204030204" pitchFamily="34" charset="0"/>
            </a:endParaRPr>
          </a:p>
          <a:p>
            <a:pPr marL="457200" lvl="1" indent="0">
              <a:spcBef>
                <a:spcPts val="600"/>
              </a:spcBef>
              <a:spcAft>
                <a:spcPts val="600"/>
              </a:spcAft>
              <a:buFont typeface="Arial" panose="020B0604020202020204" pitchFamily="34" charset="0"/>
              <a:buNone/>
              <a:defRPr/>
            </a:pPr>
            <a:r>
              <a:rPr lang="en-US" altLang="en-US" dirty="0">
                <a:latin typeface="Palatino Linotype" panose="0204050205050503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60" name="Picture 12" descr="Image result for Strengthening families frame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3789" y="2207850"/>
            <a:ext cx="3045010" cy="28699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EA36342-8370-42B8-828A-5DC8FF30B6D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091857" y="6192342"/>
            <a:ext cx="3100143" cy="519274"/>
          </a:xfrm>
          <a:prstGeom prst="rect">
            <a:avLst/>
          </a:prstGeom>
        </p:spPr>
      </p:pic>
    </p:spTree>
    <p:extLst>
      <p:ext uri="{BB962C8B-B14F-4D97-AF65-F5344CB8AC3E}">
        <p14:creationId xmlns:p14="http://schemas.microsoft.com/office/powerpoint/2010/main" val="41082208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981200" y="960120"/>
            <a:ext cx="8229600" cy="4937760"/>
            <a:chOff x="0" y="0"/>
            <a:chExt cx="8229600" cy="4937760"/>
          </a:xfrm>
        </p:grpSpPr>
        <p:sp>
          <p:nvSpPr>
            <p:cNvPr id="4" name="Rounded Rectangle 3"/>
            <p:cNvSpPr/>
            <p:nvPr/>
          </p:nvSpPr>
          <p:spPr>
            <a:xfrm>
              <a:off x="0" y="0"/>
              <a:ext cx="8229600" cy="493776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ounded Rectangle 4"/>
            <p:cNvSpPr txBox="1"/>
            <p:nvPr/>
          </p:nvSpPr>
          <p:spPr>
            <a:xfrm>
              <a:off x="144622" y="144622"/>
              <a:ext cx="7940356" cy="46485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dirty="0">
                  <a:latin typeface="Calibri" panose="020F0502020204030204" pitchFamily="34" charset="0"/>
                  <a:ea typeface="Verdana" pitchFamily="34" charset="0"/>
                  <a:cs typeface="Calibri" panose="020F0502020204030204" pitchFamily="34" charset="0"/>
                </a:rPr>
                <a:t>Interviewing Children</a:t>
              </a:r>
              <a:endParaRPr lang="en-US" sz="4400" kern="1200" dirty="0">
                <a:latin typeface="Calibri" panose="020F0502020204030204" pitchFamily="34" charset="0"/>
                <a:ea typeface="Verdana" pitchFamily="34" charset="0"/>
                <a:cs typeface="Calibri" panose="020F0502020204030204" pitchFamily="34" charset="0"/>
              </a:endParaRPr>
            </a:p>
          </p:txBody>
        </p:sp>
      </p:grpSp>
      <p:pic>
        <p:nvPicPr>
          <p:cNvPr id="6" name="Picture 1" descr="sleep.disorders.affect.children.of_.all_.ages_1.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077691" y="4308763"/>
            <a:ext cx="2003689" cy="19979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9081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The secret to creating happy child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762000"/>
            <a:ext cx="7304841" cy="5486401"/>
          </a:xfrm>
          <a:prstGeom prst="rect">
            <a:avLst/>
          </a:prstGeom>
        </p:spPr>
      </p:pic>
      <p:sp>
        <p:nvSpPr>
          <p:cNvPr id="3" name="Rectangle 2"/>
          <p:cNvSpPr/>
          <p:nvPr/>
        </p:nvSpPr>
        <p:spPr>
          <a:xfrm>
            <a:off x="304800" y="442823"/>
            <a:ext cx="3581400" cy="6093976"/>
          </a:xfrm>
          <a:prstGeom prst="rect">
            <a:avLst/>
          </a:prstGeom>
        </p:spPr>
        <p:txBody>
          <a:bodyPr wrap="square">
            <a:spAutoFit/>
          </a:bodyPr>
          <a:lstStyle/>
          <a:p>
            <a:pPr marL="285750" indent="-285750">
              <a:buFont typeface="Wingdings" panose="05000000000000000000" pitchFamily="2" charset="2"/>
              <a:buChar char="Ø"/>
            </a:pPr>
            <a:r>
              <a:rPr lang="en-US" altLang="en-US" sz="2600" dirty="0">
                <a:solidFill>
                  <a:srgbClr val="404040"/>
                </a:solidFill>
                <a:latin typeface="Calibri" panose="020F0502020204030204" pitchFamily="34" charset="0"/>
                <a:cs typeface="Calibri" panose="020F0502020204030204" pitchFamily="34" charset="0"/>
              </a:rPr>
              <a:t>Think about a time when you interviewed a child and felt really good about it—a time it really made a difference. </a:t>
            </a:r>
          </a:p>
          <a:p>
            <a:pPr marL="285750" indent="-285750">
              <a:buFont typeface="Wingdings" panose="05000000000000000000" pitchFamily="2" charset="2"/>
              <a:buChar char="Ø"/>
            </a:pPr>
            <a:endParaRPr lang="en-US" altLang="en-US" sz="2600" dirty="0">
              <a:solidFill>
                <a:srgbClr val="40404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altLang="en-US" sz="2600" dirty="0">
                <a:solidFill>
                  <a:srgbClr val="404040"/>
                </a:solidFill>
                <a:latin typeface="Calibri" panose="020F0502020204030204" pitchFamily="34" charset="0"/>
                <a:cs typeface="Calibri" panose="020F0502020204030204" pitchFamily="34" charset="0"/>
              </a:rPr>
              <a:t>Tell your partner this story. </a:t>
            </a:r>
          </a:p>
          <a:p>
            <a:pPr marL="285750" indent="-285750">
              <a:buFont typeface="Wingdings" panose="05000000000000000000" pitchFamily="2" charset="2"/>
              <a:buChar char="Ø"/>
            </a:pPr>
            <a:endParaRPr lang="en-US" altLang="en-US" sz="2600" dirty="0">
              <a:solidFill>
                <a:srgbClr val="40404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altLang="en-US" sz="2600" dirty="0">
                <a:solidFill>
                  <a:srgbClr val="404040"/>
                </a:solidFill>
                <a:latin typeface="Calibri" panose="020F0502020204030204" pitchFamily="34" charset="0"/>
                <a:cs typeface="Calibri" panose="020F0502020204030204" pitchFamily="34" charset="0"/>
              </a:rPr>
              <a:t>What in particular in your stories do you think each of you did that made the biggest difference?</a:t>
            </a:r>
            <a:endParaRPr lang="en-US" sz="2600" dirty="0"/>
          </a:p>
        </p:txBody>
      </p:sp>
    </p:spTree>
    <p:extLst>
      <p:ext uri="{BB962C8B-B14F-4D97-AF65-F5344CB8AC3E}">
        <p14:creationId xmlns:p14="http://schemas.microsoft.com/office/powerpoint/2010/main" val="27060753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7307"/>
            <a:ext cx="10515600" cy="1325563"/>
          </a:xfrm>
        </p:spPr>
        <p:txBody>
          <a:bodyPr/>
          <a:lstStyle/>
          <a:p>
            <a:r>
              <a:rPr lang="en-US" dirty="0"/>
              <a:t>Interviewing Children</a:t>
            </a:r>
          </a:p>
        </p:txBody>
      </p:sp>
      <p:pic>
        <p:nvPicPr>
          <p:cNvPr id="3" name="Picture 3" descr="C E L 6_10.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511248" y="2467092"/>
            <a:ext cx="3421672" cy="2769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ontent Placeholder 4"/>
          <p:cNvSpPr txBox="1">
            <a:spLocks/>
          </p:cNvSpPr>
          <p:nvPr/>
        </p:nvSpPr>
        <p:spPr>
          <a:xfrm>
            <a:off x="259080" y="1620982"/>
            <a:ext cx="8511248" cy="5237018"/>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lnSpc>
                <a:spcPct val="90000"/>
              </a:lnSpc>
              <a:buFontTx/>
              <a:buChar char="•"/>
            </a:pPr>
            <a:r>
              <a:rPr lang="en-US" altLang="en-US" sz="2800" dirty="0">
                <a:solidFill>
                  <a:srgbClr val="404040"/>
                </a:solidFill>
                <a:latin typeface="Calibri" panose="020F0502020204030204" pitchFamily="34" charset="0"/>
                <a:cs typeface="Calibri" panose="020F0502020204030204" pitchFamily="34" charset="0"/>
              </a:rPr>
              <a:t>Makes children’</a:t>
            </a:r>
            <a:r>
              <a:rPr lang="en-US" altLang="ja-JP" sz="2800" dirty="0">
                <a:solidFill>
                  <a:srgbClr val="404040"/>
                </a:solidFill>
                <a:latin typeface="Calibri" panose="020F0502020204030204" pitchFamily="34" charset="0"/>
                <a:cs typeface="Calibri" panose="020F0502020204030204" pitchFamily="34" charset="0"/>
              </a:rPr>
              <a:t>s voices and perspectives a meaningful part of the process.</a:t>
            </a:r>
          </a:p>
          <a:p>
            <a:pPr marL="461963" indent="-461963">
              <a:lnSpc>
                <a:spcPct val="90000"/>
              </a:lnSpc>
              <a:buFontTx/>
              <a:buChar char="•"/>
            </a:pPr>
            <a:r>
              <a:rPr lang="en-US" altLang="en-US" sz="2800" dirty="0">
                <a:solidFill>
                  <a:srgbClr val="404040"/>
                </a:solidFill>
                <a:latin typeface="Calibri" panose="020F0502020204030204" pitchFamily="34" charset="0"/>
                <a:cs typeface="Calibri" panose="020F0502020204030204" pitchFamily="34" charset="0"/>
              </a:rPr>
              <a:t>Children are likely </a:t>
            </a:r>
            <a:r>
              <a:rPr lang="en-US" altLang="en-US" sz="2800" b="1" i="1" dirty="0">
                <a:solidFill>
                  <a:srgbClr val="404040"/>
                </a:solidFill>
                <a:latin typeface="Calibri" panose="020F0502020204030204" pitchFamily="34" charset="0"/>
                <a:cs typeface="Calibri" panose="020F0502020204030204" pitchFamily="34" charset="0"/>
              </a:rPr>
              <a:t>witnesses</a:t>
            </a:r>
            <a:r>
              <a:rPr lang="en-US" altLang="en-US" sz="2800" dirty="0">
                <a:solidFill>
                  <a:srgbClr val="404040"/>
                </a:solidFill>
                <a:latin typeface="Calibri" panose="020F0502020204030204" pitchFamily="34" charset="0"/>
                <a:cs typeface="Calibri" panose="020F0502020204030204" pitchFamily="34" charset="0"/>
              </a:rPr>
              <a:t> to all that goes on in a house, and therefore… </a:t>
            </a:r>
          </a:p>
          <a:p>
            <a:pPr marL="461963" indent="-461963">
              <a:lnSpc>
                <a:spcPct val="90000"/>
              </a:lnSpc>
              <a:buFontTx/>
              <a:buChar char="•"/>
            </a:pPr>
            <a:r>
              <a:rPr lang="en-US" altLang="en-US" sz="2800" dirty="0">
                <a:solidFill>
                  <a:srgbClr val="404040"/>
                </a:solidFill>
                <a:latin typeface="Calibri" panose="020F0502020204030204" pitchFamily="34" charset="0"/>
                <a:cs typeface="Calibri" panose="020F0502020204030204" pitchFamily="34" charset="0"/>
              </a:rPr>
              <a:t>Children’</a:t>
            </a:r>
            <a:r>
              <a:rPr lang="en-US" altLang="ja-JP" sz="2800" dirty="0">
                <a:solidFill>
                  <a:srgbClr val="404040"/>
                </a:solidFill>
                <a:latin typeface="Calibri" panose="020F0502020204030204" pitchFamily="34" charset="0"/>
                <a:cs typeface="Calibri" panose="020F0502020204030204" pitchFamily="34" charset="0"/>
              </a:rPr>
              <a:t>s perspectives are vital to gathering information about what is happening. </a:t>
            </a:r>
          </a:p>
          <a:p>
            <a:pPr marL="461963" indent="-461963">
              <a:lnSpc>
                <a:spcPct val="90000"/>
              </a:lnSpc>
              <a:buFontTx/>
              <a:buChar char="•"/>
            </a:pPr>
            <a:r>
              <a:rPr lang="en-US" altLang="ja-JP" sz="2800" dirty="0">
                <a:solidFill>
                  <a:srgbClr val="404040"/>
                </a:solidFill>
                <a:latin typeface="Calibri" panose="020F0502020204030204" pitchFamily="34" charset="0"/>
                <a:cs typeface="Calibri" panose="020F0502020204030204" pitchFamily="34" charset="0"/>
              </a:rPr>
              <a:t>Therefore, children need to be our partners in </a:t>
            </a:r>
            <a:r>
              <a:rPr lang="en-US" altLang="ja-JP" sz="2800" b="1" i="1" dirty="0">
                <a:solidFill>
                  <a:srgbClr val="404040"/>
                </a:solidFill>
                <a:latin typeface="Calibri" panose="020F0502020204030204" pitchFamily="34" charset="0"/>
                <a:cs typeface="Calibri" panose="020F0502020204030204" pitchFamily="34" charset="0"/>
              </a:rPr>
              <a:t>assessment</a:t>
            </a:r>
            <a:r>
              <a:rPr lang="en-US" altLang="ja-JP" sz="2800" dirty="0">
                <a:solidFill>
                  <a:srgbClr val="404040"/>
                </a:solidFill>
                <a:latin typeface="Calibri" panose="020F0502020204030204" pitchFamily="34" charset="0"/>
                <a:cs typeface="Calibri" panose="020F0502020204030204" pitchFamily="34" charset="0"/>
              </a:rPr>
              <a:t>.</a:t>
            </a:r>
          </a:p>
          <a:p>
            <a:pPr marL="461963" indent="-461963">
              <a:lnSpc>
                <a:spcPct val="90000"/>
              </a:lnSpc>
              <a:buFontTx/>
              <a:buChar char="•"/>
            </a:pPr>
            <a:r>
              <a:rPr lang="en-US" altLang="en-US" sz="2800" dirty="0">
                <a:solidFill>
                  <a:srgbClr val="404040"/>
                </a:solidFill>
                <a:latin typeface="Calibri" panose="020F0502020204030204" pitchFamily="34" charset="0"/>
                <a:cs typeface="Calibri" panose="020F0502020204030204" pitchFamily="34" charset="0"/>
              </a:rPr>
              <a:t>Children can be, and often need to be, partners in their own </a:t>
            </a:r>
            <a:r>
              <a:rPr lang="en-US" altLang="en-US" sz="2800" b="1" i="1" dirty="0">
                <a:solidFill>
                  <a:srgbClr val="404040"/>
                </a:solidFill>
                <a:latin typeface="Calibri" panose="020F0502020204030204" pitchFamily="34" charset="0"/>
                <a:cs typeface="Calibri" panose="020F0502020204030204" pitchFamily="34" charset="0"/>
              </a:rPr>
              <a:t>safety planning</a:t>
            </a:r>
            <a:r>
              <a:rPr lang="en-US" altLang="en-US" sz="2800" dirty="0">
                <a:solidFill>
                  <a:srgbClr val="40404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86528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a:xfrm>
            <a:off x="1981200" y="0"/>
            <a:ext cx="8229600" cy="933061"/>
          </a:xfrm>
        </p:spPr>
        <p:txBody>
          <a:bodyPr/>
          <a:lstStyle/>
          <a:p>
            <a:pPr algn="ctr"/>
            <a:r>
              <a:rPr lang="en-US" altLang="en-US" dirty="0"/>
              <a:t>What Can Children Tell Us About…….</a:t>
            </a:r>
            <a:endParaRPr lang="en-US" altLang="en-US" dirty="0">
              <a:solidFill>
                <a:schemeClr val="tx1"/>
              </a:solidFill>
              <a:cs typeface="Calibri" panose="020F050202020403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128907582"/>
              </p:ext>
            </p:extLst>
          </p:nvPr>
        </p:nvGraphicFramePr>
        <p:xfrm>
          <a:off x="670559" y="746449"/>
          <a:ext cx="11086011" cy="6012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0910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a:xfrm>
            <a:off x="2019300" y="0"/>
            <a:ext cx="8229600" cy="1182688"/>
          </a:xfrm>
        </p:spPr>
        <p:txBody>
          <a:bodyPr/>
          <a:lstStyle/>
          <a:p>
            <a:pPr algn="ctr"/>
            <a:r>
              <a:rPr lang="en-US" altLang="en-US" dirty="0"/>
              <a:t>Domains of an Interview With a Child</a:t>
            </a:r>
            <a:endParaRPr lang="en-US" altLang="en-US" dirty="0">
              <a:solidFill>
                <a:schemeClr val="tx1"/>
              </a:solidFill>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575534479"/>
              </p:ext>
            </p:extLst>
          </p:nvPr>
        </p:nvGraphicFramePr>
        <p:xfrm>
          <a:off x="1981200" y="977900"/>
          <a:ext cx="8305800" cy="577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4309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an Interview With a Child</a:t>
            </a:r>
          </a:p>
        </p:txBody>
      </p:sp>
      <p:graphicFrame>
        <p:nvGraphicFramePr>
          <p:cNvPr id="3" name="Content Placeholder 3"/>
          <p:cNvGraphicFramePr>
            <a:graphicFrameLocks/>
          </p:cNvGraphicFramePr>
          <p:nvPr>
            <p:extLst>
              <p:ext uri="{D42A27DB-BD31-4B8C-83A1-F6EECF244321}">
                <p14:modId xmlns:p14="http://schemas.microsoft.com/office/powerpoint/2010/main" val="924892950"/>
              </p:ext>
            </p:extLst>
          </p:nvPr>
        </p:nvGraphicFramePr>
        <p:xfrm>
          <a:off x="342900" y="195943"/>
          <a:ext cx="11397343" cy="6662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48803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Children</a:t>
            </a:r>
          </a:p>
        </p:txBody>
      </p:sp>
      <p:sp>
        <p:nvSpPr>
          <p:cNvPr id="3" name="Content Placeholder 4"/>
          <p:cNvSpPr txBox="1">
            <a:spLocks/>
          </p:cNvSpPr>
          <p:nvPr/>
        </p:nvSpPr>
        <p:spPr>
          <a:xfrm>
            <a:off x="528320" y="1690688"/>
            <a:ext cx="11115040" cy="501491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Tx/>
              <a:buChar char="•"/>
            </a:pPr>
            <a:r>
              <a:rPr lang="en-US" altLang="en-US" sz="2400" dirty="0">
                <a:solidFill>
                  <a:srgbClr val="404040"/>
                </a:solidFill>
                <a:latin typeface="Calibri" panose="020F0502020204030204" pitchFamily="34" charset="0"/>
                <a:cs typeface="Calibri" panose="020F0502020204030204" pitchFamily="34" charset="0"/>
              </a:rPr>
              <a:t>Get down to the child</a:t>
            </a:r>
            <a:r>
              <a:rPr lang="en-US" altLang="ja-JP" sz="2400" dirty="0">
                <a:solidFill>
                  <a:srgbClr val="404040"/>
                </a:solidFill>
                <a:latin typeface="Calibri" panose="020F0502020204030204" pitchFamily="34" charset="0"/>
                <a:cs typeface="Calibri" panose="020F0502020204030204" pitchFamily="34" charset="0"/>
              </a:rPr>
              <a:t>’s level—the floor is your friend!</a:t>
            </a:r>
          </a:p>
          <a:p>
            <a:pPr>
              <a:spcBef>
                <a:spcPts val="0"/>
              </a:spcBef>
              <a:spcAft>
                <a:spcPts val="600"/>
              </a:spcAft>
              <a:buFontTx/>
              <a:buChar char="•"/>
            </a:pPr>
            <a:r>
              <a:rPr lang="en-US" altLang="en-US" sz="2400" dirty="0">
                <a:solidFill>
                  <a:srgbClr val="404040"/>
                </a:solidFill>
                <a:latin typeface="Calibri" panose="020F0502020204030204" pitchFamily="34" charset="0"/>
                <a:cs typeface="Calibri" panose="020F0502020204030204" pitchFamily="34" charset="0"/>
              </a:rPr>
              <a:t>Break down language into words and questions the child can understand.</a:t>
            </a:r>
          </a:p>
          <a:p>
            <a:pPr>
              <a:spcBef>
                <a:spcPts val="0"/>
              </a:spcBef>
              <a:spcAft>
                <a:spcPts val="600"/>
              </a:spcAft>
              <a:buFontTx/>
              <a:buChar char="•"/>
            </a:pPr>
            <a:r>
              <a:rPr lang="en-US" altLang="en-US" sz="2400" dirty="0">
                <a:solidFill>
                  <a:srgbClr val="404040"/>
                </a:solidFill>
                <a:latin typeface="Calibri" panose="020F0502020204030204" pitchFamily="34" charset="0"/>
                <a:cs typeface="Calibri" panose="020F0502020204030204" pitchFamily="34" charset="0"/>
              </a:rPr>
              <a:t>Incorporate breaks and check-ins, and view </a:t>
            </a:r>
            <a:r>
              <a:rPr lang="ja-JP" altLang="en-US" sz="2400" dirty="0">
                <a:solidFill>
                  <a:srgbClr val="404040"/>
                </a:solidFill>
                <a:latin typeface="Calibri" panose="020F0502020204030204" pitchFamily="34" charset="0"/>
                <a:cs typeface="Calibri" panose="020F0502020204030204" pitchFamily="34" charset="0"/>
              </a:rPr>
              <a:t>“</a:t>
            </a:r>
            <a:r>
              <a:rPr lang="en-US" altLang="ja-JP" sz="2400" dirty="0">
                <a:solidFill>
                  <a:srgbClr val="404040"/>
                </a:solidFill>
                <a:latin typeface="Calibri" panose="020F0502020204030204" pitchFamily="34" charset="0"/>
                <a:cs typeface="Calibri" panose="020F0502020204030204" pitchFamily="34" charset="0"/>
              </a:rPr>
              <a:t>side trips” as valuable parts of the conversation.</a:t>
            </a:r>
          </a:p>
          <a:p>
            <a:pPr>
              <a:spcBef>
                <a:spcPts val="0"/>
              </a:spcBef>
              <a:spcAft>
                <a:spcPts val="600"/>
              </a:spcAft>
              <a:buFontTx/>
              <a:buChar char="•"/>
            </a:pPr>
            <a:r>
              <a:rPr lang="en-US" altLang="en-US" sz="2400" dirty="0">
                <a:solidFill>
                  <a:srgbClr val="404040"/>
                </a:solidFill>
                <a:latin typeface="Calibri" panose="020F0502020204030204" pitchFamily="34" charset="0"/>
                <a:cs typeface="Calibri" panose="020F0502020204030204" pitchFamily="34" charset="0"/>
              </a:rPr>
              <a:t>Allow children to look away, fidget, wiggle, face away from you, be under the coffee table, in a different room—anything, as long as you have evidence that they are participating.</a:t>
            </a:r>
          </a:p>
          <a:p>
            <a:pPr>
              <a:spcBef>
                <a:spcPts val="0"/>
              </a:spcBef>
              <a:spcAft>
                <a:spcPts val="600"/>
              </a:spcAft>
              <a:buFontTx/>
              <a:buChar char="•"/>
            </a:pPr>
            <a:r>
              <a:rPr lang="en-US" altLang="en-US" sz="2400" dirty="0">
                <a:solidFill>
                  <a:srgbClr val="404040"/>
                </a:solidFill>
                <a:latin typeface="Calibri" panose="020F0502020204030204" pitchFamily="34" charset="0"/>
                <a:cs typeface="Calibri" panose="020F0502020204030204" pitchFamily="34" charset="0"/>
              </a:rPr>
              <a:t>Look for what works and do more of it.</a:t>
            </a:r>
          </a:p>
          <a:p>
            <a:pPr>
              <a:spcBef>
                <a:spcPts val="0"/>
              </a:spcBef>
              <a:spcAft>
                <a:spcPts val="600"/>
              </a:spcAft>
              <a:buFontTx/>
              <a:buChar char="•"/>
            </a:pPr>
            <a:r>
              <a:rPr lang="en-US" altLang="en-US" sz="2400" dirty="0">
                <a:solidFill>
                  <a:srgbClr val="404040"/>
                </a:solidFill>
                <a:latin typeface="Calibri" panose="020F0502020204030204" pitchFamily="34" charset="0"/>
                <a:cs typeface="Calibri" panose="020F0502020204030204" pitchFamily="34" charset="0"/>
              </a:rPr>
              <a:t>Incorporate playfulness as much as possible.</a:t>
            </a:r>
          </a:p>
          <a:p>
            <a:pPr>
              <a:spcBef>
                <a:spcPts val="0"/>
              </a:spcBef>
              <a:spcAft>
                <a:spcPts val="600"/>
              </a:spcAft>
              <a:buFontTx/>
              <a:buChar char="•"/>
            </a:pPr>
            <a:r>
              <a:rPr lang="en-US" altLang="en-US" sz="2400" dirty="0">
                <a:solidFill>
                  <a:srgbClr val="404040"/>
                </a:solidFill>
                <a:latin typeface="Calibri" panose="020F0502020204030204" pitchFamily="34" charset="0"/>
                <a:cs typeface="Calibri" panose="020F0502020204030204" pitchFamily="34" charset="0"/>
              </a:rPr>
              <a:t>Tools: What objects are in your tool kit?</a:t>
            </a:r>
          </a:p>
          <a:p>
            <a:pPr>
              <a:spcBef>
                <a:spcPts val="0"/>
              </a:spcBef>
              <a:spcAft>
                <a:spcPts val="600"/>
              </a:spcAft>
              <a:buFontTx/>
              <a:buChar char="•"/>
            </a:pPr>
            <a:r>
              <a:rPr lang="en-US" altLang="en-US" sz="2400" dirty="0">
                <a:solidFill>
                  <a:srgbClr val="404040"/>
                </a:solidFill>
                <a:latin typeface="Calibri" panose="020F0502020204030204" pitchFamily="34" charset="0"/>
                <a:cs typeface="Calibri" panose="020F0502020204030204" pitchFamily="34" charset="0"/>
              </a:rPr>
              <a:t>Setting: How do you make the best of the chaos?</a:t>
            </a:r>
          </a:p>
          <a:p>
            <a:pPr>
              <a:spcBef>
                <a:spcPts val="0"/>
              </a:spcBef>
              <a:spcAft>
                <a:spcPts val="600"/>
              </a:spcAft>
              <a:buFontTx/>
              <a:buChar char="•"/>
            </a:pPr>
            <a:endParaRPr lang="en-US" altLang="en-US" sz="2400" dirty="0">
              <a:latin typeface="Calibri" panose="020F0502020204030204" pitchFamily="34" charset="0"/>
              <a:cs typeface="Calibri" panose="020F0502020204030204" pitchFamily="34" charset="0"/>
            </a:endParaRPr>
          </a:p>
        </p:txBody>
      </p:sp>
      <p:pic>
        <p:nvPicPr>
          <p:cNvPr id="3074" name="Picture 2" descr="Image result for engaging childre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741699" y="4442300"/>
            <a:ext cx="2425065" cy="181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5468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9320" y="76517"/>
            <a:ext cx="10515600" cy="1325563"/>
          </a:xfrm>
        </p:spPr>
        <p:txBody>
          <a:bodyPr/>
          <a:lstStyle/>
          <a:p>
            <a:pPr algn="ctr"/>
            <a:r>
              <a:rPr lang="en-US" dirty="0"/>
              <a:t>Two Child Interviewing Tools</a:t>
            </a:r>
          </a:p>
        </p:txBody>
      </p:sp>
      <p:graphicFrame>
        <p:nvGraphicFramePr>
          <p:cNvPr id="3" name="Content Placeholder 3"/>
          <p:cNvGraphicFramePr>
            <a:graphicFrameLocks/>
          </p:cNvGraphicFramePr>
          <p:nvPr>
            <p:extLst>
              <p:ext uri="{D42A27DB-BD31-4B8C-83A1-F6EECF244321}">
                <p14:modId xmlns:p14="http://schemas.microsoft.com/office/powerpoint/2010/main" val="2822102536"/>
              </p:ext>
            </p:extLst>
          </p:nvPr>
        </p:nvGraphicFramePr>
        <p:xfrm>
          <a:off x="1320800" y="1402080"/>
          <a:ext cx="9692640" cy="5151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99960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345" y="109982"/>
            <a:ext cx="10515600" cy="1325563"/>
          </a:xfrm>
        </p:spPr>
        <p:txBody>
          <a:bodyPr/>
          <a:lstStyle/>
          <a:p>
            <a:r>
              <a:rPr lang="en-US" dirty="0"/>
              <a:t>Three Houses Tool</a:t>
            </a:r>
          </a:p>
        </p:txBody>
      </p:sp>
      <p:pic>
        <p:nvPicPr>
          <p:cNvPr id="3" name="Picture 1" descr="Three House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0564" y="1435545"/>
            <a:ext cx="8509251" cy="4438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560564" y="6060861"/>
            <a:ext cx="8509251" cy="615703"/>
          </a:xfrm>
          <a:prstGeom prst="rect">
            <a:avLst/>
          </a:prstGeom>
          <a:solidFill>
            <a:srgbClr val="4E176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a:lnSpc>
                <a:spcPts val="2500"/>
              </a:lnSpc>
            </a:pPr>
            <a:r>
              <a:rPr lang="en-US" altLang="en-US" dirty="0">
                <a:solidFill>
                  <a:schemeClr val="bg1"/>
                </a:solidFill>
                <a:latin typeface="Calibri" panose="020F0502020204030204" pitchFamily="34" charset="0"/>
                <a:cs typeface="Calibri" panose="020F0502020204030204" pitchFamily="34" charset="0"/>
              </a:rPr>
              <a:t>Nicki Weld and Maggie Greening</a:t>
            </a:r>
          </a:p>
        </p:txBody>
      </p:sp>
    </p:spTree>
    <p:extLst>
      <p:ext uri="{BB962C8B-B14F-4D97-AF65-F5344CB8AC3E}">
        <p14:creationId xmlns:p14="http://schemas.microsoft.com/office/powerpoint/2010/main" val="2194220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36599" y="306100"/>
            <a:ext cx="746397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Arial" charset="0"/>
              </a:rPr>
              <a:t>Shared ICPM/SOP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Arial" charset="0"/>
            </a:endParaRPr>
          </a:p>
        </p:txBody>
      </p:sp>
      <p:pic>
        <p:nvPicPr>
          <p:cNvPr id="2" name="Picture 1" descr="The impact of values on CS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261800"/>
            <a:ext cx="5640085" cy="5589273"/>
          </a:xfrm>
          <a:prstGeom prst="rect">
            <a:avLst/>
          </a:prstGeom>
        </p:spPr>
      </p:pic>
      <p:sp>
        <p:nvSpPr>
          <p:cNvPr id="6" name="TextBox 5"/>
          <p:cNvSpPr txBox="1"/>
          <p:nvPr/>
        </p:nvSpPr>
        <p:spPr>
          <a:xfrm>
            <a:off x="8763000" y="2438400"/>
            <a:ext cx="30480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charset="0"/>
              </a:rPr>
              <a:t>Collaborative</a:t>
            </a:r>
          </a:p>
        </p:txBody>
      </p:sp>
      <p:sp>
        <p:nvSpPr>
          <p:cNvPr id="8" name="TextBox 7"/>
          <p:cNvSpPr txBox="1"/>
          <p:nvPr/>
        </p:nvSpPr>
        <p:spPr>
          <a:xfrm>
            <a:off x="8763000" y="5105400"/>
            <a:ext cx="32766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charset="0"/>
              </a:rPr>
              <a:t>Trauma-informed</a:t>
            </a:r>
          </a:p>
        </p:txBody>
      </p:sp>
      <p:sp>
        <p:nvSpPr>
          <p:cNvPr id="9" name="TextBox 8"/>
          <p:cNvSpPr txBox="1"/>
          <p:nvPr/>
        </p:nvSpPr>
        <p:spPr>
          <a:xfrm>
            <a:off x="596900" y="2438400"/>
            <a:ext cx="30480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charset="0"/>
              </a:rPr>
              <a:t>Solution-focused</a:t>
            </a:r>
          </a:p>
        </p:txBody>
      </p:sp>
      <p:sp>
        <p:nvSpPr>
          <p:cNvPr id="10" name="TextBox 9"/>
          <p:cNvSpPr txBox="1"/>
          <p:nvPr/>
        </p:nvSpPr>
        <p:spPr>
          <a:xfrm>
            <a:off x="304800" y="5105399"/>
            <a:ext cx="4368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charset="0"/>
              </a:rPr>
              <a:t>Culturally responsive</a:t>
            </a:r>
          </a:p>
        </p:txBody>
      </p:sp>
      <p:sp>
        <p:nvSpPr>
          <p:cNvPr id="11" name="TextBox 10"/>
          <p:cNvSpPr txBox="1"/>
          <p:nvPr/>
        </p:nvSpPr>
        <p:spPr>
          <a:xfrm>
            <a:off x="527050" y="3525678"/>
            <a:ext cx="3048000"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charset="0"/>
              </a:rPr>
              <a:t>Appreciative Inquiry</a:t>
            </a:r>
          </a:p>
        </p:txBody>
      </p:sp>
      <p:sp>
        <p:nvSpPr>
          <p:cNvPr id="12" name="TextBox 11"/>
          <p:cNvSpPr txBox="1"/>
          <p:nvPr/>
        </p:nvSpPr>
        <p:spPr>
          <a:xfrm>
            <a:off x="9297685" y="3764048"/>
            <a:ext cx="2799972"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charset="0"/>
              </a:rPr>
              <a:t>Strength-based</a:t>
            </a:r>
          </a:p>
        </p:txBody>
      </p:sp>
      <p:sp>
        <p:nvSpPr>
          <p:cNvPr id="13" name="TextBox 12"/>
          <p:cNvSpPr txBox="1"/>
          <p:nvPr/>
        </p:nvSpPr>
        <p:spPr>
          <a:xfrm>
            <a:off x="8587014" y="675432"/>
            <a:ext cx="3048000"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a:solidFill>
                  <a:prstClr val="black"/>
                </a:solidFill>
                <a:latin typeface="Calibri" panose="020F0502020204030204"/>
                <a:cs typeface="Arial" charset="0"/>
              </a:rPr>
              <a:t>Child/Family Voice &amp; Choice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1052269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p:cNvCxnSpPr/>
          <p:nvPr/>
        </p:nvCxnSpPr>
        <p:spPr>
          <a:xfrm>
            <a:off x="6172200" y="2933700"/>
            <a:ext cx="1752600" cy="0"/>
          </a:xfrm>
          <a:prstGeom prst="line">
            <a:avLst/>
          </a:prstGeom>
          <a:ln w="19050">
            <a:solidFill>
              <a:srgbClr val="4C4845"/>
            </a:solidFill>
          </a:ln>
        </p:spPr>
        <p:style>
          <a:lnRef idx="1">
            <a:schemeClr val="accent1"/>
          </a:lnRef>
          <a:fillRef idx="0">
            <a:schemeClr val="accent1"/>
          </a:fillRef>
          <a:effectRef idx="0">
            <a:schemeClr val="accent1"/>
          </a:effectRef>
          <a:fontRef idx="minor">
            <a:schemeClr val="tx1"/>
          </a:fontRef>
        </p:style>
      </p:cxnSp>
      <p:sp>
        <p:nvSpPr>
          <p:cNvPr id="28674" name="Rectangle 5"/>
          <p:cNvSpPr>
            <a:spLocks/>
          </p:cNvSpPr>
          <p:nvPr/>
        </p:nvSpPr>
        <p:spPr bwMode="auto">
          <a:xfrm>
            <a:off x="5562600" y="2667000"/>
            <a:ext cx="609600" cy="533400"/>
          </a:xfrm>
          <a:prstGeom prst="rect">
            <a:avLst/>
          </a:prstGeom>
          <a:solidFill>
            <a:schemeClr val="accent1"/>
          </a:solidFill>
          <a:ln w="9525">
            <a:solidFill>
              <a:srgbClr val="4C4845"/>
            </a:solidFill>
            <a:miter lim="800000"/>
            <a:headEnd/>
            <a:tailEnd/>
          </a:ln>
        </p:spPr>
        <p:txBody>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endParaRPr lang="en-US" altLang="en-US" dirty="0">
              <a:latin typeface="Calibri" panose="020F0502020204030204" pitchFamily="34" charset="0"/>
              <a:cs typeface="Calibri" panose="020F0502020204030204" pitchFamily="34" charset="0"/>
            </a:endParaRPr>
          </a:p>
        </p:txBody>
      </p:sp>
      <p:sp>
        <p:nvSpPr>
          <p:cNvPr id="28675" name="Oval 7"/>
          <p:cNvSpPr>
            <a:spLocks/>
          </p:cNvSpPr>
          <p:nvPr/>
        </p:nvSpPr>
        <p:spPr bwMode="auto">
          <a:xfrm>
            <a:off x="7924800" y="2590800"/>
            <a:ext cx="762000" cy="685800"/>
          </a:xfrm>
          <a:prstGeom prst="ellipse">
            <a:avLst/>
          </a:prstGeom>
          <a:solidFill>
            <a:schemeClr val="accent1"/>
          </a:solidFill>
          <a:ln w="9525">
            <a:solidFill>
              <a:srgbClr val="4C4845"/>
            </a:solidFill>
            <a:round/>
            <a:headEnd/>
            <a:tailEnd/>
          </a:ln>
        </p:spPr>
        <p:txBody>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endParaRPr lang="en-US" altLang="en-US" dirty="0">
              <a:latin typeface="Calibri" panose="020F0502020204030204" pitchFamily="34" charset="0"/>
              <a:cs typeface="Calibri" panose="020F0502020204030204" pitchFamily="34" charset="0"/>
            </a:endParaRPr>
          </a:p>
        </p:txBody>
      </p:sp>
      <p:sp>
        <p:nvSpPr>
          <p:cNvPr id="28677" name="Rectangle 10"/>
          <p:cNvSpPr>
            <a:spLocks/>
          </p:cNvSpPr>
          <p:nvPr/>
        </p:nvSpPr>
        <p:spPr bwMode="auto">
          <a:xfrm>
            <a:off x="5553076" y="2781300"/>
            <a:ext cx="650875"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spAutoFit/>
          </a:bodyPr>
          <a:lstStyle>
            <a:lvl1pPr marL="39688"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a:r>
              <a:rPr lang="en-US" altLang="en-US" sz="1900" b="1" dirty="0">
                <a:solidFill>
                  <a:schemeClr val="bg1"/>
                </a:solidFill>
                <a:latin typeface="Calibri" panose="020F0502020204030204" pitchFamily="34" charset="0"/>
                <a:cs typeface="Calibri" panose="020F0502020204030204" pitchFamily="34" charset="0"/>
                <a:sym typeface="Marker Felt" pitchFamily="-1" charset="0"/>
              </a:rPr>
              <a:t>DAD</a:t>
            </a:r>
            <a:endParaRPr lang="en-US" altLang="en-US" sz="1900" b="1" dirty="0">
              <a:solidFill>
                <a:schemeClr val="bg1"/>
              </a:solidFill>
              <a:latin typeface="Calibri" panose="020F0502020204030204" pitchFamily="34" charset="0"/>
              <a:cs typeface="Calibri" panose="020F0502020204030204" pitchFamily="34" charset="0"/>
            </a:endParaRPr>
          </a:p>
        </p:txBody>
      </p:sp>
      <p:sp>
        <p:nvSpPr>
          <p:cNvPr id="28680" name="Rectangle 16"/>
          <p:cNvSpPr>
            <a:spLocks/>
          </p:cNvSpPr>
          <p:nvPr/>
        </p:nvSpPr>
        <p:spPr bwMode="auto">
          <a:xfrm>
            <a:off x="6324600" y="3886201"/>
            <a:ext cx="433388" cy="441325"/>
          </a:xfrm>
          <a:prstGeom prst="rect">
            <a:avLst/>
          </a:prstGeom>
          <a:solidFill>
            <a:schemeClr val="accent1"/>
          </a:solidFill>
          <a:ln w="9525">
            <a:solidFill>
              <a:srgbClr val="4C4845"/>
            </a:solidFill>
            <a:miter lim="800000"/>
            <a:headEnd/>
            <a:tailEnd/>
          </a:ln>
        </p:spPr>
        <p:txBody>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endParaRPr lang="en-US" altLang="en-US" dirty="0">
              <a:latin typeface="Calibri" panose="020F0502020204030204" pitchFamily="34" charset="0"/>
              <a:cs typeface="Calibri" panose="020F0502020204030204" pitchFamily="34" charset="0"/>
            </a:endParaRPr>
          </a:p>
        </p:txBody>
      </p:sp>
      <p:sp>
        <p:nvSpPr>
          <p:cNvPr id="28698" name="TextBox 37"/>
          <p:cNvSpPr txBox="1">
            <a:spLocks noChangeArrowheads="1"/>
          </p:cNvSpPr>
          <p:nvPr/>
        </p:nvSpPr>
        <p:spPr bwMode="auto">
          <a:xfrm>
            <a:off x="6303964" y="3886200"/>
            <a:ext cx="4778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r>
              <a:rPr lang="en-US" altLang="en-US" sz="2000" dirty="0">
                <a:solidFill>
                  <a:srgbClr val="FFFFFF"/>
                </a:solidFill>
                <a:latin typeface="Calibri" panose="020F0502020204030204" pitchFamily="34" charset="0"/>
                <a:cs typeface="Calibri" panose="020F0502020204030204" pitchFamily="34" charset="0"/>
              </a:rPr>
              <a:t>10</a:t>
            </a:r>
          </a:p>
        </p:txBody>
      </p:sp>
      <p:cxnSp>
        <p:nvCxnSpPr>
          <p:cNvPr id="26" name="Straight Connector 25"/>
          <p:cNvCxnSpPr/>
          <p:nvPr/>
        </p:nvCxnSpPr>
        <p:spPr>
          <a:xfrm rot="5400000">
            <a:off x="6070600" y="3416300"/>
            <a:ext cx="965200" cy="0"/>
          </a:xfrm>
          <a:prstGeom prst="line">
            <a:avLst/>
          </a:prstGeom>
          <a:ln w="19050">
            <a:solidFill>
              <a:srgbClr val="4C484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680200" y="3416300"/>
            <a:ext cx="965200" cy="0"/>
          </a:xfrm>
          <a:prstGeom prst="line">
            <a:avLst/>
          </a:prstGeom>
          <a:ln w="19050">
            <a:solidFill>
              <a:srgbClr val="4C4845"/>
            </a:solidFill>
          </a:ln>
        </p:spPr>
        <p:style>
          <a:lnRef idx="1">
            <a:schemeClr val="accent1"/>
          </a:lnRef>
          <a:fillRef idx="0">
            <a:schemeClr val="accent1"/>
          </a:fillRef>
          <a:effectRef idx="0">
            <a:schemeClr val="accent1"/>
          </a:effectRef>
          <a:fontRef idx="minor">
            <a:schemeClr val="tx1"/>
          </a:fontRef>
        </p:style>
      </p:cxnSp>
      <p:sp>
        <p:nvSpPr>
          <p:cNvPr id="19" name="TextBox 36"/>
          <p:cNvSpPr txBox="1">
            <a:spLocks noChangeArrowheads="1"/>
          </p:cNvSpPr>
          <p:nvPr/>
        </p:nvSpPr>
        <p:spPr bwMode="auto">
          <a:xfrm>
            <a:off x="6946901" y="4006850"/>
            <a:ext cx="4413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r>
              <a:rPr lang="en-US" altLang="en-US" dirty="0">
                <a:solidFill>
                  <a:srgbClr val="FFFFFF"/>
                </a:solidFill>
                <a:latin typeface="Calibri" panose="020F0502020204030204" pitchFamily="34" charset="0"/>
                <a:cs typeface="Calibri" panose="020F0502020204030204" pitchFamily="34" charset="0"/>
              </a:rPr>
              <a:t>12</a:t>
            </a:r>
          </a:p>
        </p:txBody>
      </p:sp>
      <p:sp>
        <p:nvSpPr>
          <p:cNvPr id="29" name="Rectangle 16"/>
          <p:cNvSpPr>
            <a:spLocks/>
          </p:cNvSpPr>
          <p:nvPr/>
        </p:nvSpPr>
        <p:spPr bwMode="auto">
          <a:xfrm>
            <a:off x="7010400" y="3886201"/>
            <a:ext cx="433388" cy="441325"/>
          </a:xfrm>
          <a:prstGeom prst="rect">
            <a:avLst/>
          </a:prstGeom>
          <a:solidFill>
            <a:schemeClr val="accent1"/>
          </a:solidFill>
          <a:ln w="9525">
            <a:solidFill>
              <a:srgbClr val="4C4845"/>
            </a:solidFill>
            <a:miter lim="800000"/>
            <a:headEnd/>
            <a:tailEnd/>
          </a:ln>
        </p:spPr>
        <p:txBody>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endParaRPr lang="en-US" altLang="en-US" dirty="0">
              <a:latin typeface="Calibri" panose="020F0502020204030204" pitchFamily="34" charset="0"/>
              <a:cs typeface="Calibri" panose="020F0502020204030204" pitchFamily="34" charset="0"/>
            </a:endParaRPr>
          </a:p>
        </p:txBody>
      </p:sp>
      <p:sp>
        <p:nvSpPr>
          <p:cNvPr id="30" name="TextBox 37"/>
          <p:cNvSpPr txBox="1">
            <a:spLocks noChangeArrowheads="1"/>
          </p:cNvSpPr>
          <p:nvPr/>
        </p:nvSpPr>
        <p:spPr bwMode="auto">
          <a:xfrm>
            <a:off x="6989764" y="3886200"/>
            <a:ext cx="4778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a:r>
              <a:rPr lang="en-US" altLang="en-US" sz="2000" dirty="0">
                <a:solidFill>
                  <a:srgbClr val="FFFFFF"/>
                </a:solidFill>
                <a:latin typeface="Calibri" panose="020F0502020204030204" pitchFamily="34" charset="0"/>
                <a:cs typeface="Calibri" panose="020F0502020204030204" pitchFamily="34" charset="0"/>
              </a:rPr>
              <a:t>8</a:t>
            </a:r>
          </a:p>
        </p:txBody>
      </p:sp>
      <p:cxnSp>
        <p:nvCxnSpPr>
          <p:cNvPr id="31" name="Straight Connector 30"/>
          <p:cNvCxnSpPr/>
          <p:nvPr/>
        </p:nvCxnSpPr>
        <p:spPr>
          <a:xfrm>
            <a:off x="3733800" y="2895600"/>
            <a:ext cx="17526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2" name="Oval 7"/>
          <p:cNvSpPr>
            <a:spLocks/>
          </p:cNvSpPr>
          <p:nvPr/>
        </p:nvSpPr>
        <p:spPr bwMode="auto">
          <a:xfrm>
            <a:off x="3429000" y="2590800"/>
            <a:ext cx="762000" cy="685800"/>
          </a:xfrm>
          <a:prstGeom prst="ellipse">
            <a:avLst/>
          </a:prstGeom>
          <a:solidFill>
            <a:schemeClr val="accent1"/>
          </a:solidFill>
          <a:ln w="9525">
            <a:solidFill>
              <a:srgbClr val="4C4845"/>
            </a:solidFill>
            <a:round/>
            <a:headEnd/>
            <a:tailEnd/>
          </a:ln>
        </p:spPr>
        <p:txBody>
          <a:bodyP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37931725" indent="-37474525"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endParaRPr lang="en-US" altLang="en-US" dirty="0">
              <a:latin typeface="Calibri" panose="020F0502020204030204" pitchFamily="34" charset="0"/>
              <a:cs typeface="Calibri" panose="020F0502020204030204" pitchFamily="34" charset="0"/>
            </a:endParaRPr>
          </a:p>
        </p:txBody>
      </p:sp>
      <p:cxnSp>
        <p:nvCxnSpPr>
          <p:cNvPr id="33" name="Straight Connector 32"/>
          <p:cNvCxnSpPr/>
          <p:nvPr/>
        </p:nvCxnSpPr>
        <p:spPr>
          <a:xfrm>
            <a:off x="7239000" y="2743200"/>
            <a:ext cx="381000" cy="457200"/>
          </a:xfrm>
          <a:prstGeom prst="line">
            <a:avLst/>
          </a:prstGeom>
          <a:ln w="19050">
            <a:solidFill>
              <a:srgbClr val="4C484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391400" y="2743200"/>
            <a:ext cx="381000" cy="457200"/>
          </a:xfrm>
          <a:prstGeom prst="line">
            <a:avLst/>
          </a:prstGeom>
          <a:ln w="19050">
            <a:solidFill>
              <a:srgbClr val="4C4845"/>
            </a:solidFill>
          </a:ln>
        </p:spPr>
        <p:style>
          <a:lnRef idx="1">
            <a:schemeClr val="accent1"/>
          </a:lnRef>
          <a:fillRef idx="0">
            <a:schemeClr val="accent1"/>
          </a:fillRef>
          <a:effectRef idx="0">
            <a:schemeClr val="accent1"/>
          </a:effectRef>
          <a:fontRef idx="minor">
            <a:schemeClr val="tx1"/>
          </a:fontRef>
        </p:style>
      </p:cxnSp>
      <p:sp>
        <p:nvSpPr>
          <p:cNvPr id="36" name="Oval 35"/>
          <p:cNvSpPr>
            <a:spLocks noChangeArrowheads="1"/>
          </p:cNvSpPr>
          <p:nvPr/>
        </p:nvSpPr>
        <p:spPr bwMode="auto">
          <a:xfrm>
            <a:off x="4800600" y="2438400"/>
            <a:ext cx="3124200" cy="2133600"/>
          </a:xfrm>
          <a:prstGeom prst="ellipse">
            <a:avLst/>
          </a:prstGeom>
          <a:noFill/>
          <a:ln w="9525">
            <a:solidFill>
              <a:srgbClr val="D8701C"/>
            </a:solidFill>
            <a:prstDash val="dash"/>
            <a:round/>
            <a:headEnd/>
            <a:tailEnd/>
          </a:ln>
          <a:effectLst>
            <a:outerShdw blurRad="190500" dist="228601" dir="2700000" sy="89999" rotWithShape="0">
              <a:srgbClr val="808080">
                <a:alpha val="254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eaLnBrk="1" hangingPunct="1">
              <a:defRPr/>
            </a:pPr>
            <a:endParaRPr lang="en-US" dirty="0">
              <a:solidFill>
                <a:schemeClr val="lt1"/>
              </a:solidFill>
              <a:latin typeface="Calibri" panose="020F0502020204030204" pitchFamily="34" charset="0"/>
            </a:endParaRPr>
          </a:p>
        </p:txBody>
      </p:sp>
      <p:sp>
        <p:nvSpPr>
          <p:cNvPr id="20" name="Title 1"/>
          <p:cNvSpPr txBox="1">
            <a:spLocks/>
          </p:cNvSpPr>
          <p:nvPr/>
        </p:nvSpPr>
        <p:spPr>
          <a:xfrm>
            <a:off x="838200" y="3651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404040"/>
                </a:solidFill>
                <a:latin typeface="Proxima Nova Extrabold" panose="02000506030000020004" pitchFamily="50" charset="0"/>
                <a:ea typeface="+mj-ea"/>
                <a:cs typeface="+mj-cs"/>
              </a:defRPr>
            </a:lvl1pPr>
          </a:lstStyle>
          <a:p>
            <a:r>
              <a:rPr lang="en-US" dirty="0">
                <a:latin typeface="Calibri" panose="020F0502020204030204" pitchFamily="34" charset="0"/>
              </a:rPr>
              <a:t>Example from San Diego</a:t>
            </a:r>
          </a:p>
        </p:txBody>
      </p:sp>
    </p:spTree>
    <p:extLst>
      <p:ext uri="{BB962C8B-B14F-4D97-AF65-F5344CB8AC3E}">
        <p14:creationId xmlns:p14="http://schemas.microsoft.com/office/powerpoint/2010/main" val="21673940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nimBg="1"/>
      <p:bldP spid="28677" grpId="0"/>
      <p:bldP spid="28680" grpId="0" animBg="1"/>
      <p:bldP spid="28698" grpId="0"/>
      <p:bldP spid="19" grpId="0"/>
      <p:bldP spid="29" grpId="0" animBg="1"/>
      <p:bldP spid="30" grpId="0"/>
      <p:bldP spid="3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504" y="61064"/>
            <a:ext cx="8866496" cy="6820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22244204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a:grpSpLocks/>
          </p:cNvGrpSpPr>
          <p:nvPr/>
        </p:nvGrpSpPr>
        <p:grpSpPr bwMode="auto">
          <a:xfrm>
            <a:off x="1524000" y="0"/>
            <a:ext cx="9372600" cy="6858000"/>
            <a:chOff x="2397125" y="-22225"/>
            <a:chExt cx="4340225" cy="6892925"/>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5" y="-22225"/>
              <a:ext cx="4340225" cy="689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 name="TextBox 4"/>
            <p:cNvSpPr txBox="1"/>
            <p:nvPr/>
          </p:nvSpPr>
          <p:spPr>
            <a:xfrm rot="21009576">
              <a:off x="4343400" y="901073"/>
              <a:ext cx="762000" cy="304800"/>
            </a:xfrm>
            <a:prstGeom prst="rect">
              <a:avLst/>
            </a:prstGeom>
            <a:solidFill>
              <a:schemeClr val="bg1"/>
            </a:solidFill>
          </p:spPr>
          <p:txBody>
            <a:bodyPr anchor="ctr">
              <a:normAutofit/>
            </a:bodyPr>
            <a:lstStyle/>
            <a:p>
              <a:pPr defTabSz="457200">
                <a:defRPr/>
              </a:pPr>
              <a:r>
                <a:rPr lang="en-US" sz="1100" dirty="0">
                  <a:ln>
                    <a:solidFill>
                      <a:srgbClr val="000000"/>
                    </a:solidFill>
                  </a:ln>
                  <a:solidFill>
                    <a:srgbClr val="FFFFFF"/>
                  </a:solidFill>
                  <a:latin typeface="Calibri" panose="020F0502020204030204" pitchFamily="34" charset="0"/>
                  <a:ea typeface="+mj-ea"/>
                  <a:cs typeface="Calibri" panose="020F0502020204030204" pitchFamily="34" charset="0"/>
                </a:rPr>
                <a:t>girlfriend</a:t>
              </a:r>
            </a:p>
          </p:txBody>
        </p:sp>
      </p:grpSp>
    </p:spTree>
    <p:extLst>
      <p:ext uri="{BB962C8B-B14F-4D97-AF65-F5344CB8AC3E}">
        <p14:creationId xmlns:p14="http://schemas.microsoft.com/office/powerpoint/2010/main" val="20243029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925" y="1"/>
            <a:ext cx="9298660" cy="6869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31507166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1524000" y="0"/>
            <a:ext cx="9144000" cy="6934200"/>
            <a:chOff x="2717800" y="207963"/>
            <a:chExt cx="3700463" cy="6421437"/>
          </a:xfrm>
        </p:grpSpPr>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0" y="207963"/>
              <a:ext cx="3700463" cy="642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 name="TextBox 3"/>
            <p:cNvSpPr txBox="1"/>
            <p:nvPr/>
          </p:nvSpPr>
          <p:spPr>
            <a:xfrm>
              <a:off x="2971800" y="5181600"/>
              <a:ext cx="1441177" cy="718988"/>
            </a:xfrm>
            <a:prstGeom prst="rect">
              <a:avLst/>
            </a:prstGeom>
            <a:solidFill>
              <a:schemeClr val="bg1"/>
            </a:solidFill>
          </p:spPr>
          <p:txBody>
            <a:bodyPr anchor="ctr">
              <a:normAutofit/>
            </a:bodyPr>
            <a:lstStyle/>
            <a:p>
              <a:pPr defTabSz="457200">
                <a:defRPr/>
              </a:pPr>
              <a:r>
                <a:rPr lang="en-US" dirty="0">
                  <a:ln>
                    <a:solidFill>
                      <a:srgbClr val="000000"/>
                    </a:solidFill>
                  </a:ln>
                  <a:solidFill>
                    <a:srgbClr val="FFFFFF"/>
                  </a:solidFill>
                  <a:latin typeface="Calibri" panose="020F0502020204030204" pitchFamily="34" charset="0"/>
                  <a:ea typeface="+mj-ea"/>
                  <a:cs typeface="Calibri" panose="020F0502020204030204" pitchFamily="34" charset="0"/>
                </a:rPr>
                <a:t>girlfriend</a:t>
              </a:r>
            </a:p>
          </p:txBody>
        </p:sp>
      </p:grpSp>
    </p:spTree>
    <p:extLst>
      <p:ext uri="{BB962C8B-B14F-4D97-AF65-F5344CB8AC3E}">
        <p14:creationId xmlns:p14="http://schemas.microsoft.com/office/powerpoint/2010/main" val="34572149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1524000" y="0"/>
            <a:ext cx="9220200" cy="6858000"/>
            <a:chOff x="2257425" y="-63500"/>
            <a:chExt cx="4618038" cy="6983413"/>
          </a:xfrm>
        </p:grpSpPr>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63500"/>
              <a:ext cx="4618038" cy="698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 name="TextBox 3"/>
            <p:cNvSpPr txBox="1"/>
            <p:nvPr/>
          </p:nvSpPr>
          <p:spPr>
            <a:xfrm>
              <a:off x="3054623" y="1905000"/>
              <a:ext cx="907777" cy="457200"/>
            </a:xfrm>
            <a:prstGeom prst="rect">
              <a:avLst/>
            </a:prstGeom>
            <a:solidFill>
              <a:schemeClr val="bg1"/>
            </a:solidFill>
          </p:spPr>
          <p:txBody>
            <a:bodyPr anchor="ctr">
              <a:normAutofit/>
            </a:bodyPr>
            <a:lstStyle/>
            <a:p>
              <a:pPr defTabSz="457200">
                <a:defRPr/>
              </a:pPr>
              <a:r>
                <a:rPr lang="en-US" sz="1200" dirty="0">
                  <a:ln>
                    <a:solidFill>
                      <a:srgbClr val="000000"/>
                    </a:solidFill>
                  </a:ln>
                  <a:solidFill>
                    <a:srgbClr val="FFFFFF"/>
                  </a:solidFill>
                  <a:latin typeface="Calibri" panose="020F0502020204030204" pitchFamily="34" charset="0"/>
                  <a:ea typeface="+mj-ea"/>
                  <a:cs typeface="Calibri" panose="020F0502020204030204" pitchFamily="34" charset="0"/>
                </a:rPr>
                <a:t>girlfriend</a:t>
              </a:r>
            </a:p>
          </p:txBody>
        </p:sp>
        <p:sp>
          <p:nvSpPr>
            <p:cNvPr id="5" name="TextBox 4"/>
            <p:cNvSpPr txBox="1"/>
            <p:nvPr/>
          </p:nvSpPr>
          <p:spPr>
            <a:xfrm>
              <a:off x="3969023" y="2743200"/>
              <a:ext cx="907777" cy="457200"/>
            </a:xfrm>
            <a:prstGeom prst="rect">
              <a:avLst/>
            </a:prstGeom>
            <a:solidFill>
              <a:schemeClr val="bg1"/>
            </a:solidFill>
          </p:spPr>
          <p:txBody>
            <a:bodyPr anchor="ctr">
              <a:normAutofit/>
            </a:bodyPr>
            <a:lstStyle/>
            <a:p>
              <a:pPr defTabSz="457200">
                <a:defRPr/>
              </a:pPr>
              <a:r>
                <a:rPr lang="en-US" sz="1200" dirty="0">
                  <a:ln>
                    <a:solidFill>
                      <a:srgbClr val="000000"/>
                    </a:solidFill>
                  </a:ln>
                  <a:solidFill>
                    <a:srgbClr val="FFFFFF"/>
                  </a:solidFill>
                  <a:latin typeface="Calibri" panose="020F0502020204030204" pitchFamily="34" charset="0"/>
                  <a:ea typeface="+mj-ea"/>
                  <a:cs typeface="Calibri" panose="020F0502020204030204" pitchFamily="34" charset="0"/>
                </a:rPr>
                <a:t>girlfriend</a:t>
              </a:r>
            </a:p>
          </p:txBody>
        </p:sp>
      </p:grpSp>
    </p:spTree>
    <p:extLst>
      <p:ext uri="{BB962C8B-B14F-4D97-AF65-F5344CB8AC3E}">
        <p14:creationId xmlns:p14="http://schemas.microsoft.com/office/powerpoint/2010/main" val="24191763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1524000" y="0"/>
            <a:ext cx="9220200" cy="6858000"/>
            <a:chOff x="1463675" y="-26988"/>
            <a:chExt cx="6207125" cy="6902451"/>
          </a:xfrm>
        </p:grpSpPr>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26988"/>
              <a:ext cx="6207125" cy="6902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 name="TextBox 3"/>
            <p:cNvSpPr txBox="1"/>
            <p:nvPr/>
          </p:nvSpPr>
          <p:spPr>
            <a:xfrm>
              <a:off x="4038600" y="838200"/>
              <a:ext cx="831577" cy="304800"/>
            </a:xfrm>
            <a:prstGeom prst="rect">
              <a:avLst/>
            </a:prstGeom>
            <a:solidFill>
              <a:schemeClr val="bg1"/>
            </a:solidFill>
          </p:spPr>
          <p:txBody>
            <a:bodyPr anchor="ctr">
              <a:normAutofit/>
            </a:bodyPr>
            <a:lstStyle/>
            <a:p>
              <a:pPr defTabSz="457200">
                <a:defRPr/>
              </a:pPr>
              <a:r>
                <a:rPr lang="en-US" sz="1200" dirty="0">
                  <a:ln>
                    <a:solidFill>
                      <a:srgbClr val="000000"/>
                    </a:solidFill>
                  </a:ln>
                  <a:solidFill>
                    <a:srgbClr val="FFFFFF"/>
                  </a:solidFill>
                  <a:latin typeface="Calibri" panose="020F0502020204030204" pitchFamily="34" charset="0"/>
                  <a:ea typeface="+mj-ea"/>
                  <a:cs typeface="Calibri" panose="020F0502020204030204" pitchFamily="34" charset="0"/>
                </a:rPr>
                <a:t>girlfriend</a:t>
              </a:r>
            </a:p>
          </p:txBody>
        </p:sp>
      </p:grpSp>
    </p:spTree>
    <p:extLst>
      <p:ext uri="{BB962C8B-B14F-4D97-AF65-F5344CB8AC3E}">
        <p14:creationId xmlns:p14="http://schemas.microsoft.com/office/powerpoint/2010/main" val="29739236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itle 1"/>
          <p:cNvSpPr>
            <a:spLocks noGrp="1"/>
          </p:cNvSpPr>
          <p:nvPr>
            <p:ph type="title"/>
          </p:nvPr>
        </p:nvSpPr>
        <p:spPr>
          <a:xfrm>
            <a:off x="1981200" y="0"/>
            <a:ext cx="8229600" cy="1182688"/>
          </a:xfrm>
        </p:spPr>
        <p:txBody>
          <a:bodyPr/>
          <a:lstStyle/>
          <a:p>
            <a:pPr algn="ctr"/>
            <a:r>
              <a:rPr lang="en-US" altLang="en-US" dirty="0"/>
              <a:t>Before the Child Interview</a:t>
            </a:r>
            <a:endParaRPr lang="en-US" altLang="en-US" dirty="0">
              <a:solidFill>
                <a:schemeClr val="tx1"/>
              </a:solidFill>
              <a:cs typeface="Calibri" panose="020F0502020204030204" pitchFamily="34" charset="0"/>
            </a:endParaRPr>
          </a:p>
        </p:txBody>
      </p:sp>
      <p:pic>
        <p:nvPicPr>
          <p:cNvPr id="73731" name="Picture 2" descr="academic,coloring crayons,colors,crayons,households,objects,Photographs,school supplies,to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91440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28" name="TextBox 4"/>
          <p:cNvSpPr txBox="1">
            <a:spLocks noChangeArrowheads="1"/>
          </p:cNvSpPr>
          <p:nvPr/>
        </p:nvSpPr>
        <p:spPr bwMode="auto">
          <a:xfrm>
            <a:off x="9220200" y="1981201"/>
            <a:ext cx="1447800" cy="1015663"/>
          </a:xfrm>
          <a:prstGeom prst="rect">
            <a:avLst/>
          </a:prstGeom>
          <a:noFill/>
          <a:ln>
            <a:noFill/>
          </a:ln>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US" sz="2000" dirty="0">
                <a:solidFill>
                  <a:srgbClr val="4C4845"/>
                </a:solidFill>
                <a:latin typeface="Calibri" panose="020F0502020204030204" pitchFamily="34" charset="0"/>
                <a:cs typeface="Calibri" panose="020F0502020204030204" pitchFamily="34" charset="0"/>
              </a:rPr>
              <a:t>Select a conducive location</a:t>
            </a:r>
          </a:p>
        </p:txBody>
      </p:sp>
      <p:sp>
        <p:nvSpPr>
          <p:cNvPr id="103429" name="TextBox 6"/>
          <p:cNvSpPr txBox="1">
            <a:spLocks noChangeArrowheads="1"/>
          </p:cNvSpPr>
          <p:nvPr/>
        </p:nvSpPr>
        <p:spPr bwMode="auto">
          <a:xfrm>
            <a:off x="2286000" y="4572001"/>
            <a:ext cx="1828800" cy="1015663"/>
          </a:xfrm>
          <a:prstGeom prst="rect">
            <a:avLst/>
          </a:prstGeom>
          <a:noFill/>
          <a:ln>
            <a:noFill/>
          </a:ln>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US" sz="2000" dirty="0">
                <a:solidFill>
                  <a:srgbClr val="4C4845"/>
                </a:solidFill>
                <a:latin typeface="Calibri" panose="020F0502020204030204" pitchFamily="34" charset="0"/>
                <a:cs typeface="Calibri" panose="020F0502020204030204" pitchFamily="34" charset="0"/>
              </a:rPr>
              <a:t>Have paper and drawing tools with you</a:t>
            </a:r>
          </a:p>
        </p:txBody>
      </p:sp>
      <p:sp>
        <p:nvSpPr>
          <p:cNvPr id="73734" name="TextBox 7"/>
          <p:cNvSpPr txBox="1">
            <a:spLocks noChangeArrowheads="1"/>
          </p:cNvSpPr>
          <p:nvPr/>
        </p:nvSpPr>
        <p:spPr bwMode="auto">
          <a:xfrm>
            <a:off x="1853214" y="1815385"/>
            <a:ext cx="46482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37931725" indent="-37474525">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000" dirty="0">
                <a:solidFill>
                  <a:srgbClr val="4C4845"/>
                </a:solidFill>
                <a:latin typeface="Calibri" panose="020F0502020204030204" pitchFamily="34" charset="0"/>
                <a:cs typeface="Calibri" panose="020F0502020204030204" pitchFamily="34" charset="0"/>
              </a:rPr>
              <a:t>Obtain permission from parents</a:t>
            </a:r>
          </a:p>
          <a:p>
            <a:pPr marL="285750" indent="-285750">
              <a:buFont typeface="Arial" panose="020B0604020202020204" pitchFamily="34" charset="0"/>
              <a:buChar char="•"/>
            </a:pPr>
            <a:r>
              <a:rPr lang="en-US" altLang="en-US" sz="2000" dirty="0">
                <a:solidFill>
                  <a:srgbClr val="4C4845"/>
                </a:solidFill>
                <a:latin typeface="Calibri" panose="020F0502020204030204" pitchFamily="34" charset="0"/>
                <a:cs typeface="Calibri" panose="020F0502020204030204" pitchFamily="34" charset="0"/>
              </a:rPr>
              <a:t>IF safe</a:t>
            </a:r>
          </a:p>
          <a:p>
            <a:pPr marL="285750" indent="-285750">
              <a:buFont typeface="Arial" panose="020B0604020202020204" pitchFamily="34" charset="0"/>
              <a:buChar char="•"/>
            </a:pPr>
            <a:r>
              <a:rPr lang="en-US" altLang="en-US" sz="2000" dirty="0">
                <a:solidFill>
                  <a:srgbClr val="4C4845"/>
                </a:solidFill>
                <a:latin typeface="Calibri" panose="020F0502020204030204" pitchFamily="34" charset="0"/>
                <a:cs typeface="Calibri" panose="020F0502020204030204" pitchFamily="34" charset="0"/>
              </a:rPr>
              <a:t>IF forensic considerations are not compromised</a:t>
            </a:r>
          </a:p>
        </p:txBody>
      </p:sp>
      <p:sp>
        <p:nvSpPr>
          <p:cNvPr id="103431" name="TextBox 8"/>
          <p:cNvSpPr txBox="1">
            <a:spLocks noChangeArrowheads="1"/>
          </p:cNvSpPr>
          <p:nvPr/>
        </p:nvSpPr>
        <p:spPr bwMode="auto">
          <a:xfrm>
            <a:off x="7543800" y="3657601"/>
            <a:ext cx="2743200" cy="707886"/>
          </a:xfrm>
          <a:prstGeom prst="rect">
            <a:avLst/>
          </a:prstGeom>
          <a:noFill/>
          <a:ln>
            <a:noFill/>
          </a:ln>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US" sz="2000" dirty="0">
                <a:solidFill>
                  <a:srgbClr val="4C4845"/>
                </a:solidFill>
                <a:latin typeface="Calibri" panose="020F0502020204030204" pitchFamily="34" charset="0"/>
                <a:cs typeface="Calibri" panose="020F0502020204030204" pitchFamily="34" charset="0"/>
              </a:rPr>
              <a:t>Decision: With parents or without?</a:t>
            </a:r>
          </a:p>
        </p:txBody>
      </p:sp>
      <p:sp>
        <p:nvSpPr>
          <p:cNvPr id="103432" name="TextBox 9"/>
          <p:cNvSpPr txBox="1">
            <a:spLocks noChangeArrowheads="1"/>
          </p:cNvSpPr>
          <p:nvPr/>
        </p:nvSpPr>
        <p:spPr bwMode="auto">
          <a:xfrm>
            <a:off x="6400800" y="4953000"/>
            <a:ext cx="4038600" cy="400110"/>
          </a:xfrm>
          <a:prstGeom prst="rect">
            <a:avLst/>
          </a:prstGeom>
          <a:noFill/>
          <a:ln>
            <a:noFill/>
          </a:ln>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US" sz="2000" dirty="0">
                <a:solidFill>
                  <a:srgbClr val="4C4845"/>
                </a:solidFill>
                <a:latin typeface="Calibri" panose="020F0502020204030204" pitchFamily="34" charset="0"/>
                <a:cs typeface="Calibri" panose="020F0502020204030204" pitchFamily="34" charset="0"/>
              </a:rPr>
              <a:t>Decision: One sibling or more?</a:t>
            </a:r>
          </a:p>
        </p:txBody>
      </p:sp>
    </p:spTree>
    <p:extLst>
      <p:ext uri="{BB962C8B-B14F-4D97-AF65-F5344CB8AC3E}">
        <p14:creationId xmlns:p14="http://schemas.microsoft.com/office/powerpoint/2010/main" val="24682291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8678" y="0"/>
            <a:ext cx="10515600" cy="1325563"/>
          </a:xfrm>
        </p:spPr>
        <p:txBody>
          <a:bodyPr/>
          <a:lstStyle/>
          <a:p>
            <a:r>
              <a:rPr lang="en-US" dirty="0"/>
              <a:t>Introducing the Three Houses</a:t>
            </a:r>
          </a:p>
        </p:txBody>
      </p:sp>
      <p:sp>
        <p:nvSpPr>
          <p:cNvPr id="3" name="Content Placeholder 4"/>
          <p:cNvSpPr txBox="1">
            <a:spLocks/>
          </p:cNvSpPr>
          <p:nvPr/>
        </p:nvSpPr>
        <p:spPr>
          <a:xfrm>
            <a:off x="314958" y="1241445"/>
            <a:ext cx="11623041" cy="365347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000" dirty="0">
                <a:solidFill>
                  <a:srgbClr val="404040"/>
                </a:solidFill>
                <a:latin typeface="Calibri" panose="020F0502020204030204" pitchFamily="34" charset="0"/>
                <a:cs typeface="Calibri" panose="020F0502020204030204" pitchFamily="34" charset="0"/>
              </a:rPr>
              <a:t>Explain to the child: </a:t>
            </a:r>
          </a:p>
          <a:p>
            <a:pPr marL="342900" indent="-342900"/>
            <a:r>
              <a:rPr lang="en-US" altLang="ja-JP" sz="2800" i="1" dirty="0">
                <a:solidFill>
                  <a:srgbClr val="404040"/>
                </a:solidFill>
                <a:latin typeface="Calibri" panose="020F0502020204030204" pitchFamily="34" charset="0"/>
                <a:cs typeface="Calibri" panose="020F0502020204030204" pitchFamily="34" charset="0"/>
              </a:rPr>
              <a:t>“In the first house, we will include the things that you like in your life. That is the house of good things.”</a:t>
            </a:r>
          </a:p>
          <a:p>
            <a:pPr marL="342900" indent="-342900"/>
            <a:r>
              <a:rPr lang="en-US" altLang="ja-JP" sz="2800" i="1" dirty="0">
                <a:solidFill>
                  <a:srgbClr val="404040"/>
                </a:solidFill>
                <a:latin typeface="Calibri" panose="020F0502020204030204" pitchFamily="34" charset="0"/>
                <a:cs typeface="Calibri" panose="020F0502020204030204" pitchFamily="34" charset="0"/>
              </a:rPr>
              <a:t>“In the second house, we will write or draw your worries. That is the house of worries.”</a:t>
            </a:r>
          </a:p>
          <a:p>
            <a:pPr marL="342900" indent="-342900"/>
            <a:r>
              <a:rPr lang="en-US" altLang="ja-JP" sz="2800" i="1" dirty="0">
                <a:solidFill>
                  <a:srgbClr val="404040"/>
                </a:solidFill>
                <a:latin typeface="Calibri" panose="020F0502020204030204" pitchFamily="34" charset="0"/>
                <a:cs typeface="Calibri" panose="020F0502020204030204" pitchFamily="34" charset="0"/>
              </a:rPr>
              <a:t>“In the third house, we will write or draw how things would be if they got better. That is the house of dreams.”</a:t>
            </a:r>
          </a:p>
          <a:p>
            <a:endParaRPr lang="en-US" altLang="ja-JP" sz="2800" i="1" dirty="0">
              <a:solidFill>
                <a:srgbClr val="404040"/>
              </a:solidFill>
              <a:latin typeface="Calibri" panose="020F0502020204030204" pitchFamily="34" charset="0"/>
              <a:cs typeface="Calibri" panose="020F0502020204030204" pitchFamily="34" charset="0"/>
            </a:endParaRPr>
          </a:p>
        </p:txBody>
      </p:sp>
      <p:pic>
        <p:nvPicPr>
          <p:cNvPr id="4" name="Picture 1" descr="Three House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4840" y="4894917"/>
            <a:ext cx="3763276" cy="1963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3600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cademics,artists,arts,Asian,brushes,childhood,children,creative,drawings,educations,Fotolia,girls,paints,preschools,youth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170017" y="1164491"/>
            <a:ext cx="3450252" cy="5536451"/>
          </a:xfrm>
          <a:prstGeom prst="rect">
            <a:avLst/>
          </a:prstGeom>
          <a:noFill/>
          <a:ln w="9525">
            <a:noFill/>
            <a:miter lim="800000"/>
            <a:headEnd/>
            <a:tailEnd/>
          </a:ln>
          <a:scene3d>
            <a:camera prst="orthographicFront">
              <a:rot lat="0" lon="10800000" rev="0"/>
            </a:camera>
            <a:lightRig rig="threePt" dir="t"/>
          </a:scene3d>
        </p:spPr>
      </p:pic>
      <p:sp>
        <p:nvSpPr>
          <p:cNvPr id="77828" name="Content Placeholder 2"/>
          <p:cNvSpPr txBox="1">
            <a:spLocks/>
          </p:cNvSpPr>
          <p:nvPr/>
        </p:nvSpPr>
        <p:spPr bwMode="auto">
          <a:xfrm>
            <a:off x="345440" y="1325563"/>
            <a:ext cx="7558108" cy="553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indent="-4572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indent="-4572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890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34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18034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2260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2717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lnSpc>
                <a:spcPct val="90000"/>
              </a:lnSpc>
            </a:pPr>
            <a:r>
              <a:rPr lang="en-US" altLang="en-US" sz="2800" b="1" dirty="0">
                <a:solidFill>
                  <a:srgbClr val="404040"/>
                </a:solidFill>
                <a:latin typeface="Calibri" panose="020F0502020204030204" pitchFamily="34" charset="0"/>
                <a:cs typeface="Calibri" panose="020F0502020204030204" pitchFamily="34" charset="0"/>
              </a:rPr>
              <a:t>Clarification, details</a:t>
            </a:r>
          </a:p>
          <a:p>
            <a:pPr marL="0" lvl="1">
              <a:lnSpc>
                <a:spcPct val="90000"/>
              </a:lnSpc>
              <a:buNone/>
            </a:pPr>
            <a:r>
              <a:rPr lang="en-US" altLang="ja-JP" sz="2800" dirty="0">
                <a:solidFill>
                  <a:srgbClr val="404040"/>
                </a:solidFill>
                <a:latin typeface="Calibri" panose="020F0502020204030204" pitchFamily="34" charset="0"/>
                <a:ea typeface="MS PGothic" panose="020B0600070205080204" pitchFamily="34" charset="-128"/>
                <a:cs typeface="Calibri" panose="020F0502020204030204" pitchFamily="34" charset="0"/>
              </a:rPr>
              <a:t>“And then what happened?”</a:t>
            </a:r>
          </a:p>
          <a:p>
            <a:pPr marL="0" lvl="1">
              <a:lnSpc>
                <a:spcPct val="90000"/>
              </a:lnSpc>
            </a:pPr>
            <a:endParaRPr lang="en-US" altLang="en-US" sz="2800" dirty="0">
              <a:solidFill>
                <a:srgbClr val="404040"/>
              </a:solidFill>
              <a:latin typeface="Calibri" panose="020F0502020204030204" pitchFamily="34" charset="0"/>
              <a:ea typeface="MS PGothic" panose="020B0600070205080204" pitchFamily="34" charset="-128"/>
              <a:cs typeface="Calibri" panose="020F0502020204030204" pitchFamily="34" charset="0"/>
            </a:endParaRPr>
          </a:p>
          <a:p>
            <a:pPr eaLnBrk="1" hangingPunct="1">
              <a:lnSpc>
                <a:spcPct val="90000"/>
              </a:lnSpc>
            </a:pPr>
            <a:r>
              <a:rPr lang="en-US" altLang="en-US" sz="2800" b="1" dirty="0">
                <a:solidFill>
                  <a:srgbClr val="404040"/>
                </a:solidFill>
                <a:latin typeface="Calibri" panose="020F0502020204030204" pitchFamily="34" charset="0"/>
                <a:cs typeface="Calibri" panose="020F0502020204030204" pitchFamily="34" charset="0"/>
              </a:rPr>
              <a:t>Awareness of child’</a:t>
            </a:r>
            <a:r>
              <a:rPr lang="en-US" altLang="ja-JP" sz="2800" b="1" dirty="0">
                <a:solidFill>
                  <a:srgbClr val="404040"/>
                </a:solidFill>
                <a:latin typeface="Calibri" panose="020F0502020204030204" pitchFamily="34" charset="0"/>
                <a:cs typeface="Calibri" panose="020F0502020204030204" pitchFamily="34" charset="0"/>
              </a:rPr>
              <a:t>s process</a:t>
            </a:r>
          </a:p>
          <a:p>
            <a:pPr marL="0" lvl="1">
              <a:lnSpc>
                <a:spcPct val="90000"/>
              </a:lnSpc>
              <a:buNone/>
            </a:pPr>
            <a:r>
              <a:rPr lang="en-US" altLang="ja-JP" sz="2800" dirty="0">
                <a:solidFill>
                  <a:srgbClr val="404040"/>
                </a:solidFill>
                <a:latin typeface="Calibri" panose="020F0502020204030204" pitchFamily="34" charset="0"/>
                <a:ea typeface="MS PGothic" panose="020B0600070205080204" pitchFamily="34" charset="-128"/>
                <a:cs typeface="Calibri" panose="020F0502020204030204" pitchFamily="34" charset="0"/>
              </a:rPr>
              <a:t>“Do you want to take a break?”</a:t>
            </a:r>
          </a:p>
          <a:p>
            <a:pPr eaLnBrk="1" hangingPunct="1">
              <a:lnSpc>
                <a:spcPct val="90000"/>
              </a:lnSpc>
            </a:pPr>
            <a:endParaRPr lang="en-US" altLang="en-US" sz="2800" dirty="0">
              <a:solidFill>
                <a:srgbClr val="404040"/>
              </a:solidFill>
              <a:latin typeface="Calibri" panose="020F0502020204030204" pitchFamily="34" charset="0"/>
              <a:cs typeface="Calibri" panose="020F0502020204030204" pitchFamily="34" charset="0"/>
            </a:endParaRPr>
          </a:p>
          <a:p>
            <a:pPr eaLnBrk="1" hangingPunct="1">
              <a:lnSpc>
                <a:spcPct val="90000"/>
              </a:lnSpc>
            </a:pPr>
            <a:r>
              <a:rPr lang="en-US" altLang="en-US" sz="2800" b="1" dirty="0">
                <a:solidFill>
                  <a:srgbClr val="404040"/>
                </a:solidFill>
                <a:latin typeface="Calibri" panose="020F0502020204030204" pitchFamily="34" charset="0"/>
                <a:cs typeface="Calibri" panose="020F0502020204030204" pitchFamily="34" charset="0"/>
              </a:rPr>
              <a:t>Developmental awareness</a:t>
            </a:r>
          </a:p>
          <a:p>
            <a:pPr marL="0" lvl="1">
              <a:lnSpc>
                <a:spcPct val="90000"/>
              </a:lnSpc>
              <a:buNone/>
            </a:pPr>
            <a:r>
              <a:rPr lang="en-US" altLang="ja-JP" sz="2800" dirty="0">
                <a:solidFill>
                  <a:srgbClr val="404040"/>
                </a:solidFill>
                <a:latin typeface="Calibri" panose="020F0502020204030204" pitchFamily="34" charset="0"/>
                <a:ea typeface="MS PGothic" panose="020B0600070205080204" pitchFamily="34" charset="-128"/>
                <a:cs typeface="Calibri" panose="020F0502020204030204" pitchFamily="34" charset="0"/>
              </a:rPr>
              <a:t>“Tell me what the word ‘hurt’ means.”</a:t>
            </a:r>
          </a:p>
          <a:p>
            <a:pPr eaLnBrk="1" hangingPunct="1">
              <a:lnSpc>
                <a:spcPct val="90000"/>
              </a:lnSpc>
            </a:pPr>
            <a:endParaRPr lang="en-US" altLang="en-US" sz="2800" dirty="0">
              <a:solidFill>
                <a:srgbClr val="404040"/>
              </a:solidFill>
              <a:latin typeface="Calibri" panose="020F0502020204030204" pitchFamily="34" charset="0"/>
              <a:cs typeface="Calibri" panose="020F0502020204030204" pitchFamily="34" charset="0"/>
            </a:endParaRPr>
          </a:p>
          <a:p>
            <a:pPr eaLnBrk="1" hangingPunct="1">
              <a:lnSpc>
                <a:spcPct val="90000"/>
              </a:lnSpc>
            </a:pPr>
            <a:r>
              <a:rPr lang="en-US" altLang="en-US" sz="2800" b="1" dirty="0">
                <a:solidFill>
                  <a:srgbClr val="404040"/>
                </a:solidFill>
                <a:latin typeface="Calibri" panose="020F0502020204030204" pitchFamily="34" charset="0"/>
                <a:cs typeface="Calibri" panose="020F0502020204030204" pitchFamily="34" charset="0"/>
              </a:rPr>
              <a:t>Non-leading</a:t>
            </a:r>
          </a:p>
          <a:p>
            <a:pPr marL="0" lvl="1">
              <a:lnSpc>
                <a:spcPct val="90000"/>
              </a:lnSpc>
              <a:buNone/>
            </a:pPr>
            <a:r>
              <a:rPr lang="en-US" altLang="ja-JP" sz="2800" dirty="0">
                <a:solidFill>
                  <a:srgbClr val="404040"/>
                </a:solidFill>
                <a:latin typeface="Calibri" panose="020F0502020204030204" pitchFamily="34" charset="0"/>
                <a:ea typeface="MS PGothic" panose="020B0600070205080204" pitchFamily="34" charset="-128"/>
                <a:cs typeface="Calibri" panose="020F0502020204030204" pitchFamily="34" charset="0"/>
              </a:rPr>
              <a:t>“What else do you think I should know about?”</a:t>
            </a:r>
          </a:p>
          <a:p>
            <a:pPr eaLnBrk="1" hangingPunct="1">
              <a:lnSpc>
                <a:spcPct val="90000"/>
              </a:lnSpc>
            </a:pPr>
            <a:endParaRPr lang="en-US" altLang="en-US" sz="2800" dirty="0">
              <a:latin typeface="Calibri" panose="020F0502020204030204" pitchFamily="34" charset="0"/>
              <a:cs typeface="Calibri" panose="020F0502020204030204" pitchFamily="34" charset="0"/>
            </a:endParaRPr>
          </a:p>
          <a:p>
            <a:pPr eaLnBrk="1" hangingPunct="1">
              <a:lnSpc>
                <a:spcPct val="90000"/>
              </a:lnSpc>
            </a:pPr>
            <a:r>
              <a:rPr lang="en-US" altLang="en-US" sz="2800" b="1" dirty="0">
                <a:solidFill>
                  <a:srgbClr val="660066"/>
                </a:solidFill>
                <a:latin typeface="Calibri" panose="020F0502020204030204" pitchFamily="34" charset="0"/>
                <a:cs typeface="Calibri" panose="020F0502020204030204" pitchFamily="34" charset="0"/>
              </a:rPr>
              <a:t>Above all: It is a conversation!</a:t>
            </a:r>
          </a:p>
          <a:p>
            <a:pPr marL="0" lvl="1">
              <a:lnSpc>
                <a:spcPct val="90000"/>
              </a:lnSpc>
            </a:pPr>
            <a:endParaRPr lang="en-US" altLang="en-US" sz="2400" dirty="0">
              <a:latin typeface="Calibri" panose="020F0502020204030204" pitchFamily="34" charset="0"/>
              <a:ea typeface="MS PGothic" panose="020B0600070205080204" pitchFamily="34" charset="-128"/>
              <a:cs typeface="Calibri" panose="020F0502020204030204" pitchFamily="34" charset="0"/>
            </a:endParaRPr>
          </a:p>
        </p:txBody>
      </p:sp>
      <p:sp>
        <p:nvSpPr>
          <p:cNvPr id="5" name="Title 1"/>
          <p:cNvSpPr txBox="1">
            <a:spLocks/>
          </p:cNvSpPr>
          <p:nvPr/>
        </p:nvSpPr>
        <p:spPr>
          <a:xfrm>
            <a:off x="838200" y="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404040"/>
                </a:solidFill>
                <a:latin typeface="Proxima Nova Extrabold" panose="02000506030000020004" pitchFamily="50" charset="0"/>
                <a:ea typeface="+mj-ea"/>
                <a:cs typeface="+mj-cs"/>
              </a:defRPr>
            </a:lvl1pPr>
          </a:lstStyle>
          <a:p>
            <a:r>
              <a:rPr lang="en-US" dirty="0">
                <a:latin typeface="Calibri" panose="020F0502020204030204" pitchFamily="34" charset="0"/>
              </a:rPr>
              <a:t>Introducing the Three Houses</a:t>
            </a:r>
          </a:p>
        </p:txBody>
      </p:sp>
    </p:spTree>
    <p:extLst>
      <p:ext uri="{BB962C8B-B14F-4D97-AF65-F5344CB8AC3E}">
        <p14:creationId xmlns:p14="http://schemas.microsoft.com/office/powerpoint/2010/main" val="395576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 name="ARTICULATE_DESIGN_ID_OFFICE THEME" val="AzC2ob0u"/>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 Academy, Final Template, 12-10-18" id="{38EACB6A-C949-4E11-B352-3F54530C4996}" vid="{D0FE271F-A865-4951-8AF9-8AEAB8BA04B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 Academy, Final Template, 12-10-18" id="{38EACB6A-C949-4E11-B352-3F54530C4996}" vid="{D0FE271F-A865-4951-8AF9-8AEAB8BA04BA}"/>
    </a:ext>
  </a:extLst>
</a:theme>
</file>

<file path=ppt/theme/theme4.xml><?xml version="1.0" encoding="utf-8"?>
<a:theme xmlns:a="http://schemas.openxmlformats.org/drawingml/2006/main" name="4_Office Theme">
  <a:themeElements>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 Academy, Final Template, 12-10-18" id="{38EACB6A-C949-4E11-B352-3F54530C4996}" vid="{D0FE271F-A865-4951-8AF9-8AEAB8BA04B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27877</TotalTime>
  <Words>20318</Words>
  <Application>Microsoft Office PowerPoint</Application>
  <PresentationFormat>Widescreen</PresentationFormat>
  <Paragraphs>1595</Paragraphs>
  <Slides>112</Slides>
  <Notes>111</Notes>
  <HiddenSlides>0</HiddenSlides>
  <MMClips>0</MMClips>
  <ScaleCrop>false</ScaleCrop>
  <HeadingPairs>
    <vt:vector size="6" baseType="variant">
      <vt:variant>
        <vt:lpstr>Fonts Used</vt:lpstr>
      </vt:variant>
      <vt:variant>
        <vt:i4>35</vt:i4>
      </vt:variant>
      <vt:variant>
        <vt:lpstr>Theme</vt:lpstr>
      </vt:variant>
      <vt:variant>
        <vt:i4>4</vt:i4>
      </vt:variant>
      <vt:variant>
        <vt:lpstr>Slide Titles</vt:lpstr>
      </vt:variant>
      <vt:variant>
        <vt:i4>112</vt:i4>
      </vt:variant>
    </vt:vector>
  </HeadingPairs>
  <TitlesOfParts>
    <vt:vector size="151" baseType="lpstr">
      <vt:lpstr>メイリオ</vt:lpstr>
      <vt:lpstr>ＭＳ ゴシック</vt:lpstr>
      <vt:lpstr>MS PGothic</vt:lpstr>
      <vt:lpstr>MS PGothic</vt:lpstr>
      <vt:lpstr>Arial</vt:lpstr>
      <vt:lpstr>Arial Black</vt:lpstr>
      <vt:lpstr>Calibri</vt:lpstr>
      <vt:lpstr>Calibri Italic</vt:lpstr>
      <vt:lpstr>Century Gothic</vt:lpstr>
      <vt:lpstr>Comic Sans MS</vt:lpstr>
      <vt:lpstr>Corbel</vt:lpstr>
      <vt:lpstr>Courier New</vt:lpstr>
      <vt:lpstr>Franklin Gothic Book</vt:lpstr>
      <vt:lpstr>Helvetica</vt:lpstr>
      <vt:lpstr>Ink Free</vt:lpstr>
      <vt:lpstr>Libre Franklin</vt:lpstr>
      <vt:lpstr>Libre Franklin Medium</vt:lpstr>
      <vt:lpstr>Lucida Grande</vt:lpstr>
      <vt:lpstr>Marker Felt</vt:lpstr>
      <vt:lpstr>Myriad Pro</vt:lpstr>
      <vt:lpstr>Palatino Linotype</vt:lpstr>
      <vt:lpstr>Proxima Nova</vt:lpstr>
      <vt:lpstr>Proxima Nova Cond</vt:lpstr>
      <vt:lpstr>Proxima Nova Cond Semibold</vt:lpstr>
      <vt:lpstr>Proxima Nova Extrabold</vt:lpstr>
      <vt:lpstr>Proxima Nova Medium</vt:lpstr>
      <vt:lpstr>Symbol</vt:lpstr>
      <vt:lpstr>Tahoma</vt:lpstr>
      <vt:lpstr>Tahoma Bold</vt:lpstr>
      <vt:lpstr>Times</vt:lpstr>
      <vt:lpstr>Times New Roman</vt:lpstr>
      <vt:lpstr>Verdana</vt:lpstr>
      <vt:lpstr>Wingdings</vt:lpstr>
      <vt:lpstr>ヒラギノ明朝 Pro W3</vt:lpstr>
      <vt:lpstr>ヒラギノ角ゴ ProN W3</vt:lpstr>
      <vt:lpstr>Office Theme</vt:lpstr>
      <vt:lpstr>1_Office Theme</vt:lpstr>
      <vt:lpstr>2_Office Theme</vt:lpstr>
      <vt:lpstr>4_Office Theme</vt:lpstr>
      <vt:lpstr>Safety Organized Practice</vt:lpstr>
      <vt:lpstr>Opening Circle </vt:lpstr>
      <vt:lpstr>Training Overview</vt:lpstr>
      <vt:lpstr>Preparation for Mapping</vt:lpstr>
      <vt:lpstr>Group Agreements</vt:lpstr>
      <vt:lpstr>PowerPoint Presentation</vt:lpstr>
      <vt:lpstr>PowerPoint Presentation</vt:lpstr>
      <vt:lpstr>PowerPoint Presentation</vt:lpstr>
      <vt:lpstr>PowerPoint Presentation</vt:lpstr>
      <vt:lpstr>SOP Tools/Strategies to Support ICPM</vt:lpstr>
      <vt:lpstr>PowerPoint Presentation</vt:lpstr>
      <vt:lpstr>SOP Key Elements &amp; Flow</vt:lpstr>
      <vt:lpstr>PowerPoint Presentation</vt:lpstr>
      <vt:lpstr>With Safety Organized Practice, Families Can Expect to Be: </vt:lpstr>
      <vt:lpstr>Intended outcomes of SOP (when used to fidelity).........</vt:lpstr>
      <vt:lpstr>Intended outcomes of SOP (Continued).........</vt:lpstr>
      <vt:lpstr>Intended outcomes of SOP ......... any others?</vt:lpstr>
      <vt:lpstr>Engagement</vt:lpstr>
      <vt:lpstr>Cultural Humility Defined</vt:lpstr>
      <vt:lpstr>The Multicultural Process of Change: Table Talk</vt:lpstr>
      <vt:lpstr>Guiding Values of Trauma-Informed Practice “Healing Happens in Relationship”</vt:lpstr>
      <vt:lpstr>PowerPoint Presentation</vt:lpstr>
      <vt:lpstr>PowerPoint Presentation</vt:lpstr>
      <vt:lpstr>A Rigorous, Balanced Assessment</vt:lpstr>
      <vt:lpstr>Structured Assessment Tools</vt:lpstr>
      <vt:lpstr>PowerPoint Presentation</vt:lpstr>
      <vt:lpstr>Strategic Conversations about Safety and Danger</vt:lpstr>
      <vt:lpstr>PowerPoint Presentation</vt:lpstr>
      <vt:lpstr>PowerPoint Presentation</vt:lpstr>
      <vt:lpstr>A Key Idea…</vt:lpstr>
      <vt:lpstr>Guided by two critical questions:</vt:lpstr>
      <vt:lpstr>Start by getting a balanced assessment</vt:lpstr>
      <vt:lpstr>Cheryl’s Story</vt:lpstr>
      <vt:lpstr>Interviewing for Safety and Danger</vt:lpstr>
      <vt:lpstr>PowerPoint Presentation</vt:lpstr>
      <vt:lpstr>Interviewing for Safety as well as Danger</vt:lpstr>
      <vt:lpstr>Interviewing for Safety and Danger</vt:lpstr>
      <vt:lpstr>"Naïve" Practice</vt:lpstr>
      <vt:lpstr>“Problem-saturated” Practice</vt:lpstr>
      <vt:lpstr>Goal is to get a full balanced assessment</vt:lpstr>
      <vt:lpstr>PowerPoint Presentation</vt:lpstr>
      <vt:lpstr>Three Questions That Organize the Conversation</vt:lpstr>
      <vt:lpstr> </vt:lpstr>
      <vt:lpstr>What are we worried about? </vt:lpstr>
      <vt:lpstr>"What are we worried about?"</vt:lpstr>
      <vt:lpstr>Generalizations vs. Behavioral Descriptions / Impact On Child</vt:lpstr>
      <vt:lpstr>Generalizations vs. Behavioral Descriptions / Impact On Child</vt:lpstr>
      <vt:lpstr>What’s working well? </vt:lpstr>
      <vt:lpstr>Listening for the Empty Spaces</vt:lpstr>
      <vt:lpstr>Listening for the Empty Spaces</vt:lpstr>
      <vt:lpstr>"What is working well?"</vt:lpstr>
      <vt:lpstr>Generalizations vs. Behavioral Descriptions / Impact On Child</vt:lpstr>
      <vt:lpstr>Let’s Practice!</vt:lpstr>
      <vt:lpstr>The Third Question: What needs to happen next?</vt:lpstr>
      <vt:lpstr>PowerPoint Presentation</vt:lpstr>
      <vt:lpstr>Why Solution Focused Conversations?</vt:lpstr>
      <vt:lpstr>"Motivation (for change) may be linked to the degree of hope that change is possible."                                     US National Clearinghouse on Child Abuse and Neglect </vt:lpstr>
      <vt:lpstr>All Wrapped In: Cultural Humility</vt:lpstr>
      <vt:lpstr>Exception Questions</vt:lpstr>
      <vt:lpstr>Scaling Questions</vt:lpstr>
      <vt:lpstr>What Can you Rate Using Scaling Questions?</vt:lpstr>
      <vt:lpstr>Relationship or Position Questions</vt:lpstr>
      <vt:lpstr>Coping and Preferred Future Questions</vt:lpstr>
      <vt:lpstr>Why Solution-Focused Inquiry?</vt:lpstr>
      <vt:lpstr>Let’s Practice!</vt:lpstr>
      <vt:lpstr>PowerPoint Presentation</vt:lpstr>
      <vt:lpstr>Safety Network</vt:lpstr>
      <vt:lpstr>What is a Safety Network?</vt:lpstr>
      <vt:lpstr>Building Safety Networks </vt:lpstr>
      <vt:lpstr> We are working toward this goal:   </vt:lpstr>
      <vt:lpstr>Safety Network Example: Video from Carver County</vt:lpstr>
      <vt:lpstr>Genogram: A Graphic Representation of the Family Tree </vt:lpstr>
      <vt:lpstr>Eco-map: A visual representation of the family as a system </vt:lpstr>
      <vt:lpstr>Enhancing the Safety Network:  Circles of Safety and Support</vt:lpstr>
      <vt:lpstr>Elements of a Safety Circle</vt:lpstr>
      <vt:lpstr>PowerPoint Presentation</vt:lpstr>
      <vt:lpstr>PowerPoint Presentation</vt:lpstr>
      <vt:lpstr>Cultural Considerations in Forming a Network of Support</vt:lpstr>
      <vt:lpstr>Let’s Practice Safety Circles! </vt:lpstr>
      <vt:lpstr>Strengthening Families Five Protective Factors</vt:lpstr>
      <vt:lpstr>PowerPoint Presentation</vt:lpstr>
      <vt:lpstr>PowerPoint Presentation</vt:lpstr>
      <vt:lpstr>Interviewing Children</vt:lpstr>
      <vt:lpstr>What Can Children Tell Us About…….</vt:lpstr>
      <vt:lpstr>Domains of an Interview With a Child</vt:lpstr>
      <vt:lpstr>Stages of an Interview With a Child</vt:lpstr>
      <vt:lpstr>Engaging Children</vt:lpstr>
      <vt:lpstr>Two Child Interviewing Tools</vt:lpstr>
      <vt:lpstr>Three Houses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the Child Interview</vt:lpstr>
      <vt:lpstr>Introducing the Three Houses</vt:lpstr>
      <vt:lpstr>PowerPoint Presentation</vt:lpstr>
      <vt:lpstr>Talking to Caregivers</vt:lpstr>
      <vt:lpstr>The Safety House:  Safety Planning with Children</vt:lpstr>
      <vt:lpstr>PowerPoint Presentation</vt:lpstr>
      <vt:lpstr>The Safety House Elements</vt:lpstr>
      <vt:lpstr>Example</vt:lpstr>
      <vt:lpstr>Example: Who lives in the house?</vt:lpstr>
      <vt:lpstr>Example: Rules</vt:lpstr>
      <vt:lpstr>Example: Who can visit?</vt:lpstr>
      <vt:lpstr>Example: Who cannot come in?</vt:lpstr>
      <vt:lpstr>Reflection and Application</vt:lpstr>
      <vt:lpstr>Reflecting on the Day</vt:lpstr>
      <vt:lpstr>Plus/Delta – How did today go?    See you tomorrow! </vt:lpstr>
      <vt:lpstr>References</vt:lpstr>
    </vt:vector>
  </TitlesOfParts>
  <Company>UC Davis Extension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Option One</dc:title>
  <dc:creator>Jason M Borucki</dc:creator>
  <cp:lastModifiedBy>Tamara A McCalip</cp:lastModifiedBy>
  <cp:revision>788</cp:revision>
  <cp:lastPrinted>2019-01-15T23:05:06Z</cp:lastPrinted>
  <dcterms:created xsi:type="dcterms:W3CDTF">2018-12-19T19:12:04Z</dcterms:created>
  <dcterms:modified xsi:type="dcterms:W3CDTF">2021-02-04T00:52:35Z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35BE0567-3782-4237-B1BF-1B56725A90BB</vt:lpwstr>
  </property>
  <property fmtid="{D5CDD505-2E9C-101B-9397-08002B2CF9AE}" pid="3" name="ArticulatePath">
    <vt:lpwstr>Presentation1</vt:lpwstr>
  </property>
</Properties>
</file>