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683" r:id="rId3"/>
    <p:sldId id="499" r:id="rId4"/>
    <p:sldId id="685" r:id="rId5"/>
    <p:sldId id="501" r:id="rId6"/>
    <p:sldId id="733" r:id="rId7"/>
    <p:sldId id="734" r:id="rId8"/>
    <p:sldId id="735" r:id="rId9"/>
    <p:sldId id="736" r:id="rId10"/>
    <p:sldId id="737" r:id="rId11"/>
    <p:sldId id="738" r:id="rId12"/>
    <p:sldId id="668" r:id="rId13"/>
    <p:sldId id="486" r:id="rId14"/>
    <p:sldId id="718" r:id="rId15"/>
    <p:sldId id="719" r:id="rId16"/>
    <p:sldId id="720" r:id="rId17"/>
    <p:sldId id="721" r:id="rId18"/>
    <p:sldId id="722" r:id="rId19"/>
    <p:sldId id="723" r:id="rId20"/>
  </p:sldIdLst>
  <p:sldSz cx="9144000" cy="6858000" type="screen4x3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AD2897C-0196-4652-99F2-927A7E9B4D10}" type="datetimeFigureOut">
              <a:rPr lang="en-US"/>
              <a:pPr>
                <a:defRPr/>
              </a:pPr>
              <a:t>8/22/2015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8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8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2399D7E-3935-4223-8FCE-478E05659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4DE47-6B6D-4321-B7AD-44D39AD3D0B1}" type="datetimeFigureOut">
              <a:rPr lang="en-US"/>
              <a:pPr>
                <a:defRPr/>
              </a:pPr>
              <a:t>8/22/2015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4979-60BA-4F6E-9EF2-D5C981FDF6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FD831-D9F0-4E72-8548-5E67C6D87938}" type="datetimeFigureOut">
              <a:rPr lang="en-US"/>
              <a:pPr>
                <a:defRPr/>
              </a:pPr>
              <a:t>8/22/2015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B2A75-1BF1-4427-83F8-FCE9DC86D2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EEDF5-8F97-48BC-A1AE-29C4A2CF5222}" type="datetimeFigureOut">
              <a:rPr lang="en-US"/>
              <a:pPr>
                <a:defRPr/>
              </a:pPr>
              <a:t>8/22/2015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7168E-B7AB-49DD-825F-D60640DD20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8D506-AAE1-40D8-AF7E-61E52D3F30EB}" type="datetimeFigureOut">
              <a:rPr lang="en-US"/>
              <a:pPr>
                <a:defRPr/>
              </a:pPr>
              <a:t>8/22/2015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B75A7-D25B-481D-88AA-4AA623422B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B7FAB-C1BF-436A-92EB-2E6BC10A10D1}" type="datetimeFigureOut">
              <a:rPr lang="en-US"/>
              <a:pPr>
                <a:defRPr/>
              </a:pPr>
              <a:t>8/22/2015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33D84-46E4-4CF0-B055-EA791A8BD6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1025E-30C1-4FDE-917A-5F7AE50901EA}" type="datetimeFigureOut">
              <a:rPr lang="en-US"/>
              <a:pPr>
                <a:defRPr/>
              </a:pPr>
              <a:t>8/22/2015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F8D1E-8D57-4FDD-959A-382D7CC7E6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DEBC4-7A2B-43A0-A37F-CC7B23CB4D85}" type="datetimeFigureOut">
              <a:rPr lang="en-US"/>
              <a:pPr>
                <a:defRPr/>
              </a:pPr>
              <a:t>8/22/2015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87600-DEE0-4134-AC49-7C024C4E7F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D325D-4EEF-47A0-B0B8-93ED09AC16DE}" type="datetimeFigureOut">
              <a:rPr lang="en-US"/>
              <a:pPr>
                <a:defRPr/>
              </a:pPr>
              <a:t>8/22/2015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D4A31-FA60-4090-ABEE-A9E756D648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D9CA0-CEBE-48F8-A654-C68CDF1967DD}" type="datetimeFigureOut">
              <a:rPr lang="en-US"/>
              <a:pPr>
                <a:defRPr/>
              </a:pPr>
              <a:t>8/22/2015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E2A0E-198E-4D69-BA42-E18107DCB5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09C36-E75B-4BEA-89F5-4E2473694E1B}" type="datetimeFigureOut">
              <a:rPr lang="en-US"/>
              <a:pPr>
                <a:defRPr/>
              </a:pPr>
              <a:t>8/22/2015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71564-36E2-44A9-AE61-CC4D2C82AA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D2876-020A-41E5-80B8-9F7189B9A86E}" type="datetimeFigureOut">
              <a:rPr lang="en-US"/>
              <a:pPr>
                <a:defRPr/>
              </a:pPr>
              <a:t>8/22/2015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F72EB-FDA7-4BD7-AD2C-23A37B3DEC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584A15-FABF-4999-A591-41D262BB0F51}" type="datetimeFigureOut">
              <a:rPr lang="en-US"/>
              <a:pPr>
                <a:defRPr/>
              </a:pPr>
              <a:t>8/22/2015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EBBB48-923C-4A4C-A6B5-B9B63C2B01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discovery.nationalarchives.gov.uk/details/r/C7348802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discovery.nationalarchives.gov.uk/details/r/C321440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discovery.nationalarchives.gov.uk/details/r/C6672241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discovery.nationalarchives.gov.uk/details/r/C734761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discovery.nationalarchives.gov.uk/details/r/C7347679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discovery.nationalarchives.gov.uk/details/r/C7348549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American Revolution:  Rebel or Hero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898989"/>
                </a:solidFill>
              </a:rPr>
              <a:t>by Debra Coram Troxell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 descr="SP_78_305_11_a"/>
          <p:cNvPicPr>
            <a:picLocks noGrp="1" noChangeAspect="1"/>
          </p:cNvPicPr>
          <p:nvPr isPhoto="1"/>
        </p:nvPicPr>
        <p:blipFill>
          <a:blip r:embed="rId2"/>
          <a:srcRect l="8923" r="9410"/>
          <a:stretch>
            <a:fillRect/>
          </a:stretch>
        </p:blipFill>
        <p:spPr bwMode="auto">
          <a:xfrm>
            <a:off x="2438400" y="0"/>
            <a:ext cx="3733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 descr="SP_78_305_0"/>
          <p:cNvPicPr>
            <a:picLocks noGrp="1" noChangeAspect="1"/>
          </p:cNvPicPr>
          <p:nvPr isPhoto="1"/>
        </p:nvPicPr>
        <p:blipFill>
          <a:blip r:embed="rId2"/>
          <a:srcRect t="3294" r="14345" b="5582"/>
          <a:stretch>
            <a:fillRect/>
          </a:stretch>
        </p:blipFill>
        <p:spPr bwMode="auto">
          <a:xfrm>
            <a:off x="2560638" y="0"/>
            <a:ext cx="42973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 78/306/175</a:t>
            </a:r>
          </a:p>
          <a:p>
            <a:pPr eaLnBrk="1" hangingPunct="1"/>
            <a:r>
              <a:rPr lang="en-US" smtClean="0">
                <a:hlinkClick r:id="rId2"/>
              </a:rPr>
              <a:t>http://discovery.nationalarchives.gov.uk/details/r/C7348802</a:t>
            </a:r>
            <a:endParaRPr lang="en-US" smtClean="0"/>
          </a:p>
          <a:p>
            <a:pPr eaLnBrk="1" hangingPunct="1"/>
            <a:r>
              <a:rPr lang="en-US" smtClean="0"/>
              <a:t>Folio 383: Burt to lord George Germain. Arbaud promises to punish any French subjects, who help American privateers. </a:t>
            </a:r>
          </a:p>
          <a:p>
            <a:pPr eaLnBrk="1" hangingPunct="1"/>
            <a:r>
              <a:rPr lang="en-US" smtClean="0"/>
              <a:t>Date and place: 1777 Dec 2 Antigua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3750268Bulk_Order___3_2dec"/>
          <p:cNvPicPr>
            <a:picLocks noChangeAspect="1" noChangeArrowheads="1"/>
          </p:cNvPicPr>
          <p:nvPr/>
        </p:nvPicPr>
        <p:blipFill>
          <a:blip r:embed="rId2"/>
          <a:srcRect r="8502"/>
          <a:stretch>
            <a:fillRect/>
          </a:stretch>
        </p:blipFill>
        <p:spPr bwMode="auto">
          <a:xfrm>
            <a:off x="2133600" y="0"/>
            <a:ext cx="418147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 30/11/74 pg. 9</a:t>
            </a:r>
          </a:p>
          <a:p>
            <a:pPr eaLnBrk="1" hangingPunct="1">
              <a:defRPr/>
            </a:pPr>
            <a:r>
              <a:rPr lang="en-US" dirty="0" smtClean="0">
                <a:hlinkClick r:id="rId2"/>
              </a:rPr>
              <a:t>http://discovery.nationalarchives.gov.uk/details/r/C3214408</a:t>
            </a:r>
            <a:r>
              <a:rPr lang="en-US" dirty="0" smtClean="0"/>
              <a:t> </a:t>
            </a:r>
          </a:p>
          <a:p>
            <a:pPr eaLnBrk="1" hangingPunct="1">
              <a:defRPr/>
            </a:pPr>
            <a:r>
              <a:rPr lang="en-US" sz="2400" dirty="0" smtClean="0"/>
              <a:t>A bundle of loose letters, mostly copies or drafts from Cornwallis to Sir Henry Clinton K.B. Commander-in-Chief, unless otherwise noted, numbered as folios 1-145. When two copies of a letter are found in this bundle, one is usually the original draft, and the other is a fair copy of the final version apparently. </a:t>
            </a:r>
          </a:p>
          <a:p>
            <a:pPr eaLnBrk="1" hangingPunct="1">
              <a:defRPr/>
            </a:pPr>
            <a:r>
              <a:rPr lang="en-US" sz="2400" dirty="0" smtClean="0"/>
              <a:t>1 bdle.</a:t>
            </a:r>
          </a:p>
          <a:p>
            <a:pPr eaLnBrk="1" hangingPunct="1">
              <a:defRPr/>
            </a:pPr>
            <a:r>
              <a:rPr lang="en-US" sz="2400" dirty="0" smtClean="0"/>
              <a:t>1781 Apr-Dec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5673889Bulk_Order___0"/>
          <p:cNvPicPr>
            <a:picLocks noGrp="1" noChangeAspect="1"/>
          </p:cNvPicPr>
          <p:nvPr isPhoto="1"/>
        </p:nvPicPr>
        <p:blipFill>
          <a:blip r:embed="rId2"/>
          <a:srcRect l="3618" t="4700" r="3197"/>
          <a:stretch>
            <a:fillRect/>
          </a:stretch>
        </p:blipFill>
        <p:spPr bwMode="auto">
          <a:xfrm>
            <a:off x="2828925" y="0"/>
            <a:ext cx="4468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 30/11 folio 101</a:t>
            </a:r>
          </a:p>
          <a:p>
            <a:pPr eaLnBrk="1" hangingPunct="1"/>
            <a:r>
              <a:rPr lang="en-US" smtClean="0">
                <a:hlinkClick r:id="rId2"/>
              </a:rPr>
              <a:t>http://discovery.nationalarchives.gov.uk/details/r/C6672241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Cornwallis to Clinton</a:t>
            </a:r>
          </a:p>
          <a:p>
            <a:pPr eaLnBrk="1" hangingPunct="1"/>
            <a:r>
              <a:rPr lang="en-US" smtClean="0"/>
              <a:t>11</a:t>
            </a:r>
            <a:r>
              <a:rPr lang="en-US" baseline="30000" smtClean="0"/>
              <a:t>th</a:t>
            </a:r>
            <a:r>
              <a:rPr lang="en-US" smtClean="0"/>
              <a:t> October 1781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2490931Bulk_Order___2"/>
          <p:cNvPicPr>
            <a:picLocks noGrp="1" noChangeAspect="1"/>
          </p:cNvPicPr>
          <p:nvPr isPhoto="1"/>
        </p:nvPicPr>
        <p:blipFill>
          <a:blip r:embed="rId2"/>
          <a:srcRect l="4485" t="2988" r="5141" b="2029"/>
          <a:stretch>
            <a:fillRect/>
          </a:stretch>
        </p:blipFill>
        <p:spPr bwMode="auto">
          <a:xfrm>
            <a:off x="2133600" y="9525"/>
            <a:ext cx="43434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2642533Bulk_Order___3"/>
          <p:cNvPicPr>
            <a:picLocks noGrp="1" noChangeAspect="1"/>
          </p:cNvPicPr>
          <p:nvPr isPhoto="1"/>
        </p:nvPicPr>
        <p:blipFill>
          <a:blip r:embed="rId2"/>
          <a:srcRect l="3793" t="2528" b="2304"/>
          <a:stretch>
            <a:fillRect/>
          </a:stretch>
        </p:blipFill>
        <p:spPr bwMode="auto">
          <a:xfrm>
            <a:off x="1905000" y="41275"/>
            <a:ext cx="4495800" cy="667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1121167Bulk_Order___4"/>
          <p:cNvPicPr>
            <a:picLocks noGrp="1" noChangeAspect="1"/>
          </p:cNvPicPr>
          <p:nvPr isPhoto="1"/>
        </p:nvPicPr>
        <p:blipFill>
          <a:blip r:embed="rId2"/>
          <a:srcRect l="3293" t="2216" r="9010" b="2269"/>
          <a:stretch>
            <a:fillRect/>
          </a:stretch>
        </p:blipFill>
        <p:spPr bwMode="auto">
          <a:xfrm>
            <a:off x="2743200" y="0"/>
            <a:ext cx="4217988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SP 78/300/12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discovery.nationalarchives.gov.uk/details/r/C7347617</a:t>
            </a:r>
            <a:r>
              <a:rPr lang="en-US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Folio 21: Young to </a:t>
            </a:r>
            <a:r>
              <a:rPr lang="en-US" dirty="0" err="1"/>
              <a:t>Argout</a:t>
            </a:r>
            <a:r>
              <a:rPr lang="en-US" dirty="0"/>
              <a:t>. He cannot believe that he will protect the pirates from the American ship, which attacks British ships. He demands a clear assurance to that effect.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Date and place: 1776 Aug 4 English </a:t>
            </a:r>
            <a:r>
              <a:rPr lang="en-US" dirty="0" err="1"/>
              <a:t>Harbour</a:t>
            </a:r>
            <a:r>
              <a:rPr lang="en-US" dirty="0"/>
              <a:t> Antigua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SP_78_300_0"/>
          <p:cNvPicPr>
            <a:picLocks noGrp="1" noChangeAspect="1"/>
          </p:cNvPicPr>
          <p:nvPr isPhoto="1"/>
        </p:nvPicPr>
        <p:blipFill>
          <a:blip r:embed="rId2"/>
          <a:srcRect l="7455" r="7471"/>
          <a:stretch>
            <a:fillRect/>
          </a:stretch>
        </p:blipFill>
        <p:spPr bwMode="auto">
          <a:xfrm>
            <a:off x="2743200" y="-15875"/>
            <a:ext cx="3962400" cy="698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SP_78_300_18"/>
          <p:cNvPicPr>
            <a:picLocks noGrp="1" noChangeAspect="1"/>
          </p:cNvPicPr>
          <p:nvPr isPhoto="1"/>
        </p:nvPicPr>
        <p:blipFill>
          <a:blip r:embed="rId2"/>
          <a:srcRect l="3577" t="2089" r="9683" b="3900"/>
          <a:stretch>
            <a:fillRect/>
          </a:stretch>
        </p:blipFill>
        <p:spPr bwMode="auto">
          <a:xfrm>
            <a:off x="2524125" y="-69850"/>
            <a:ext cx="425767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SP_78_300_1"/>
          <p:cNvPicPr>
            <a:picLocks noGrp="1" noChangeAspect="1"/>
          </p:cNvPicPr>
          <p:nvPr isPhoto="1"/>
        </p:nvPicPr>
        <p:blipFill>
          <a:blip r:embed="rId2"/>
          <a:srcRect l="3847" r="9607"/>
          <a:stretch>
            <a:fillRect/>
          </a:stretch>
        </p:blipFill>
        <p:spPr bwMode="auto">
          <a:xfrm>
            <a:off x="2438400" y="0"/>
            <a:ext cx="3889375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SP 78/300/74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discovery.nationalarchives.gov.uk/details/r/C7347679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Folio 173: Charles Hamilton, collector of the customs at </a:t>
            </a:r>
            <a:r>
              <a:rPr lang="en-US" dirty="0" err="1"/>
              <a:t>Montigo</a:t>
            </a:r>
            <a:r>
              <a:rPr lang="en-US" dirty="0"/>
              <a:t> Bay to Sir Basil Keith. He encloses the affidavit of James Stokes about Hispaniola. He is a man of veracity. The pirates are assisted by the French.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Date and place: 1776 Aug 7 </a:t>
            </a:r>
            <a:r>
              <a:rPr lang="en-US" dirty="0" err="1"/>
              <a:t>Montigo</a:t>
            </a:r>
            <a:r>
              <a:rPr lang="en-US" dirty="0"/>
              <a:t> Bay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 descr="SP_78_300_7"/>
          <p:cNvPicPr>
            <a:picLocks noGrp="1" noChangeAspect="1"/>
          </p:cNvPicPr>
          <p:nvPr isPhoto="1"/>
        </p:nvPicPr>
        <p:blipFill>
          <a:blip r:embed="rId2"/>
          <a:srcRect l="9279" t="2061" r="10309" b="7256"/>
          <a:stretch>
            <a:fillRect/>
          </a:stretch>
        </p:blipFill>
        <p:spPr bwMode="auto">
          <a:xfrm>
            <a:off x="2667000" y="152400"/>
            <a:ext cx="3962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 descr="SP_78_300_12"/>
          <p:cNvPicPr>
            <a:picLocks noGrp="1" noChangeAspect="1"/>
          </p:cNvPicPr>
          <p:nvPr isPhoto="1"/>
        </p:nvPicPr>
        <p:blipFill>
          <a:blip r:embed="rId2"/>
          <a:srcRect l="4431" t="3937" r="9908" b="5516"/>
          <a:stretch>
            <a:fillRect/>
          </a:stretch>
        </p:blipFill>
        <p:spPr bwMode="auto">
          <a:xfrm>
            <a:off x="2590800" y="0"/>
            <a:ext cx="44196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SP 78/305/60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discovery.nationalarchives.gov.uk/details/r/C7348549</a:t>
            </a:r>
            <a:r>
              <a:rPr lang="en-US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Folio 128: Governor Morris to lord George </a:t>
            </a:r>
            <a:r>
              <a:rPr lang="en-US" dirty="0" err="1"/>
              <a:t>Germain</a:t>
            </a:r>
            <a:r>
              <a:rPr lang="en-US" dirty="0"/>
              <a:t>. The governors of Martinique and St Lucia have been told by the French government that they can give full support to the American rebels. </a:t>
            </a:r>
            <a:r>
              <a:rPr lang="en-US" dirty="0" err="1"/>
              <a:t>Bouillé</a:t>
            </a:r>
            <a:r>
              <a:rPr lang="en-US" dirty="0"/>
              <a:t> permits them to sell their prizes openly and has given Bingham assurance of his absolute protection for the Americans.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Date and place: 1777 Aug 1, 3 St Vincent.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4073</TotalTime>
  <Words>271</Words>
  <Application>Microsoft Office PowerPoint</Application>
  <PresentationFormat>On-screen Show (4:3)</PresentationFormat>
  <Paragraphs>27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The American Revolution:  Rebel or Hero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Deb Troxell</dc:creator>
  <cp:lastModifiedBy>WSFCS Workstation</cp:lastModifiedBy>
  <cp:revision>82</cp:revision>
  <dcterms:created xsi:type="dcterms:W3CDTF">2015-02-20T09:53:20Z</dcterms:created>
  <dcterms:modified xsi:type="dcterms:W3CDTF">2015-08-22T15:49:21Z</dcterms:modified>
</cp:coreProperties>
</file>