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706" r:id="rId3"/>
    <p:sldId id="707" r:id="rId4"/>
    <p:sldId id="708" r:id="rId5"/>
    <p:sldId id="709" r:id="rId6"/>
    <p:sldId id="710" r:id="rId7"/>
    <p:sldId id="703" r:id="rId8"/>
    <p:sldId id="704" r:id="rId9"/>
    <p:sldId id="705" r:id="rId10"/>
    <p:sldId id="624" r:id="rId11"/>
    <p:sldId id="512" r:id="rId12"/>
    <p:sldId id="531" r:id="rId13"/>
    <p:sldId id="643" r:id="rId14"/>
    <p:sldId id="352" r:id="rId15"/>
    <p:sldId id="699" r:id="rId16"/>
    <p:sldId id="353" r:id="rId17"/>
    <p:sldId id="700" r:id="rId18"/>
    <p:sldId id="701" r:id="rId19"/>
    <p:sldId id="702" r:id="rId20"/>
    <p:sldId id="713" r:id="rId21"/>
    <p:sldId id="714" r:id="rId22"/>
    <p:sldId id="711" r:id="rId23"/>
    <p:sldId id="712" r:id="rId24"/>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64" y="-324"/>
      </p:cViewPr>
      <p:guideLst>
        <p:guide orient="horz" pos="2160"/>
        <p:guide pos="2880"/>
      </p:guideLst>
    </p:cSldViewPr>
  </p:slideViewPr>
  <p:notesTextViewPr>
    <p:cViewPr>
      <p:scale>
        <a:sx n="1" d="1"/>
        <a:sy n="1" d="1"/>
      </p:scale>
      <p:origin x="0" y="0"/>
    </p:cViewPr>
  </p:notesTextViewPr>
  <p:sorterViewPr>
    <p:cViewPr>
      <p:scale>
        <a:sx n="100" d="100"/>
        <a:sy n="100" d="100"/>
      </p:scale>
      <p:origin x="0" y="65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58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CD70BFA-C12D-4A38-B3EC-918EFD1F2708}" type="datetimeFigureOut">
              <a:rPr lang="en-US"/>
              <a:pPr>
                <a:defRPr/>
              </a:pPr>
              <a:t>8/31/2015</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8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8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58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90E5050-6064-489B-BB2F-534FE01CE2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50B2D1-89A9-4D20-939A-C8BCCA444637}" type="datetimeFigureOut">
              <a:rPr lang="en-US"/>
              <a:pPr>
                <a:defRPr/>
              </a:pPr>
              <a:t>8/31/2015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DC1DF8-49CB-4708-BF55-FAC26876D4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8201A8-4D9E-4D9B-999E-0479BB8D9405}" type="datetimeFigureOut">
              <a:rPr lang="en-US"/>
              <a:pPr>
                <a:defRPr/>
              </a:pPr>
              <a:t>8/31/2015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DCABA-B360-4BDA-AFBA-4A5FF81AA3C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DC4636-386F-4CD9-8348-E1A4AA6B1262}" type="datetimeFigureOut">
              <a:rPr lang="en-US"/>
              <a:pPr>
                <a:defRPr/>
              </a:pPr>
              <a:t>8/31/2015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F2D10-3DDE-454A-8ACD-0F5463384C2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6775A-1BAF-470B-A7A2-63E18B07B158}" type="datetimeFigureOut">
              <a:rPr lang="en-US"/>
              <a:pPr>
                <a:defRPr/>
              </a:pPr>
              <a:t>8/31/2015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CF18C2-7C3C-4406-9467-C1F82A3A19D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1535F7-6EF1-491C-84B5-2333CBD25D95}" type="datetimeFigureOut">
              <a:rPr lang="en-US"/>
              <a:pPr>
                <a:defRPr/>
              </a:pPr>
              <a:t>8/31/2015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CA884-FD08-4845-9813-30A3772DF85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E10E79-825A-45C4-89E5-3642ACCE3C72}" type="datetimeFigureOut">
              <a:rPr lang="en-US"/>
              <a:pPr>
                <a:defRPr/>
              </a:pPr>
              <a:t>8/31/2015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0B26A6-AD6D-4E37-8B57-5BBF43A8BAF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48526D-60A5-47F8-AEF3-F229E5C5FB9E}" type="datetimeFigureOut">
              <a:rPr lang="en-US"/>
              <a:pPr>
                <a:defRPr/>
              </a:pPr>
              <a:t>8/31/2015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07C0C3-D9BE-4374-B990-7A9C6D08D2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BA612C-7EFA-4E9F-B738-A9490E8467A8}" type="datetimeFigureOut">
              <a:rPr lang="en-US"/>
              <a:pPr>
                <a:defRPr/>
              </a:pPr>
              <a:t>8/31/2015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0DE5A1-7C5F-491A-9F6D-D615258C9F2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486608-031B-4948-A57E-EC887BB9319C}" type="datetimeFigureOut">
              <a:rPr lang="en-US"/>
              <a:pPr>
                <a:defRPr/>
              </a:pPr>
              <a:t>8/31/2015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56F959-C5A1-4F08-83CB-CAEEB03DF8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9F6723-45AC-4E06-9DA7-3CAEF500BA28}" type="datetimeFigureOut">
              <a:rPr lang="en-US"/>
              <a:pPr>
                <a:defRPr/>
              </a:pPr>
              <a:t>8/31/2015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EBB3C3-430D-49B6-AF91-2684E4CA03A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E78166-5354-471D-B220-5E6EE2C5791B}" type="datetimeFigureOut">
              <a:rPr lang="en-US"/>
              <a:pPr>
                <a:defRPr/>
              </a:pPr>
              <a:t>8/31/2015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9F073-37A6-4F8A-A3C2-61A88D6FCF2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85DD12-E5FC-47A0-9043-E1C5E16C55FB}" type="datetimeFigureOut">
              <a:rPr lang="en-US"/>
              <a:pPr>
                <a:defRPr/>
              </a:pPr>
              <a:t>8/31/2015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2FA014-474E-41F7-B2F6-51016E5AD5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iscovery.nationalarchives.gov.uk/details/r/C734763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discovery.nationalarchives.gov.uk/details/r/C734766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discovery.nationalarchives.gov.uk/details/r/C7348549"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discovery.nationalarchives.gov.uk/details/r/C7347680"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memory.loc.gov/cgi-bin/ampage?collId=lldc&amp;fileName=002/lldc002.db&amp;recNum=48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iscovery.nationalarchives.gov.uk/details/r/C1063915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discovery.nationalarchives.gov.uk/details/r/C734767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mtClean="0"/>
              <a:t>The American Revolution: Going Dutch, French and Spanish</a:t>
            </a:r>
          </a:p>
        </p:txBody>
      </p:sp>
      <p:sp>
        <p:nvSpPr>
          <p:cNvPr id="14338" name="Subtitle 2"/>
          <p:cNvSpPr>
            <a:spLocks noGrp="1"/>
          </p:cNvSpPr>
          <p:nvPr>
            <p:ph type="subTitle" idx="1"/>
          </p:nvPr>
        </p:nvSpPr>
        <p:spPr/>
        <p:txBody>
          <a:bodyPr/>
          <a:lstStyle/>
          <a:p>
            <a:pPr eaLnBrk="1" hangingPunct="1"/>
            <a:r>
              <a:rPr lang="en-US" smtClean="0">
                <a:solidFill>
                  <a:srgbClr val="898989"/>
                </a:solidFill>
              </a:rPr>
              <a:t>by Debra Coram Troxell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dirty="0" smtClean="0"/>
              <a:t>SP 78/300/32</a:t>
            </a:r>
          </a:p>
          <a:p>
            <a:pPr eaLnBrk="1" fontAlgn="auto" hangingPunct="1">
              <a:spcAft>
                <a:spcPts val="0"/>
              </a:spcAft>
              <a:buFont typeface="Arial" panose="020B0604020202020204" pitchFamily="34" charset="0"/>
              <a:buChar char="•"/>
              <a:defRPr/>
            </a:pPr>
            <a:r>
              <a:rPr lang="en-US" dirty="0">
                <a:hlinkClick r:id="rId2"/>
              </a:rPr>
              <a:t>http://</a:t>
            </a:r>
            <a:r>
              <a:rPr lang="en-US" dirty="0" smtClean="0">
                <a:hlinkClick r:id="rId2"/>
              </a:rPr>
              <a:t>discovery.nationalarchives.gov.uk/details/r/C7347637</a:t>
            </a:r>
            <a:r>
              <a:rPr lang="en-US" dirty="0" smtClean="0"/>
              <a:t> </a:t>
            </a:r>
          </a:p>
          <a:p>
            <a:pPr eaLnBrk="1" fontAlgn="auto" hangingPunct="1">
              <a:spcAft>
                <a:spcPts val="0"/>
              </a:spcAft>
              <a:buFont typeface="Arial" panose="020B0604020202020204" pitchFamily="34" charset="0"/>
              <a:buChar char="•"/>
              <a:defRPr/>
            </a:pPr>
            <a:r>
              <a:rPr lang="en-US" dirty="0"/>
              <a:t>Folio 72: Frazer to Weymouth. He expresses satisfaction at the defeat of the rebels on Long Island. 2 large Dutch ships have arrived. Their crews have returned to Holland. The ships are to sail for Martinique under French </a:t>
            </a:r>
            <a:r>
              <a:rPr lang="en-US" dirty="0" err="1"/>
              <a:t>colours</a:t>
            </a:r>
            <a:r>
              <a:rPr lang="en-US" dirty="0"/>
              <a:t>, also a French ship Mars. 2 new corvettes have sailed, La Favorite for St. Domingo and La </a:t>
            </a:r>
            <a:r>
              <a:rPr lang="en-US" dirty="0" err="1"/>
              <a:t>Curieuse</a:t>
            </a:r>
            <a:r>
              <a:rPr lang="en-US" dirty="0"/>
              <a:t> for Martinique. </a:t>
            </a:r>
          </a:p>
          <a:p>
            <a:pPr eaLnBrk="1" fontAlgn="auto" hangingPunct="1">
              <a:spcAft>
                <a:spcPts val="0"/>
              </a:spcAft>
              <a:buFont typeface="Arial" panose="020B0604020202020204" pitchFamily="34" charset="0"/>
              <a:buChar char="•"/>
              <a:defRPr/>
            </a:pPr>
            <a:r>
              <a:rPr lang="en-US" dirty="0"/>
              <a:t>Date and place: 1776 Oct 15 Dunkirk. </a:t>
            </a:r>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SP_78_300_2"/>
          <p:cNvPicPr>
            <a:picLocks noGrp="1" noChangeAspect="1"/>
          </p:cNvPicPr>
          <p:nvPr isPhoto="1"/>
        </p:nvPicPr>
        <p:blipFill>
          <a:blip r:embed="rId2"/>
          <a:srcRect l="4771" t="1840" r="16235" b="5287"/>
          <a:stretch>
            <a:fillRect/>
          </a:stretch>
        </p:blipFill>
        <p:spPr bwMode="auto">
          <a:xfrm>
            <a:off x="2667000" y="0"/>
            <a:ext cx="38862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SP_78_300_17"/>
          <p:cNvPicPr>
            <a:picLocks noGrp="1" noChangeAspect="1"/>
          </p:cNvPicPr>
          <p:nvPr isPhoto="1"/>
        </p:nvPicPr>
        <p:blipFill>
          <a:blip r:embed="rId2"/>
          <a:srcRect l="5864" t="2069" r="11693" b="8046"/>
          <a:stretch>
            <a:fillRect/>
          </a:stretch>
        </p:blipFill>
        <p:spPr bwMode="auto">
          <a:xfrm>
            <a:off x="2209800" y="0"/>
            <a:ext cx="4098925" cy="6705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smtClean="0"/>
          </a:p>
        </p:txBody>
      </p:sp>
      <p:sp>
        <p:nvSpPr>
          <p:cNvPr id="26626" name="Content Placeholder 2"/>
          <p:cNvSpPr>
            <a:spLocks noGrp="1"/>
          </p:cNvSpPr>
          <p:nvPr>
            <p:ph idx="1"/>
          </p:nvPr>
        </p:nvSpPr>
        <p:spPr/>
        <p:txBody>
          <a:bodyPr/>
          <a:lstStyle/>
          <a:p>
            <a:pPr eaLnBrk="1" hangingPunct="1">
              <a:lnSpc>
                <a:spcPct val="80000"/>
              </a:lnSpc>
            </a:pPr>
            <a:r>
              <a:rPr lang="en-US" sz="2700" smtClean="0"/>
              <a:t>SP 78/300/55 </a:t>
            </a:r>
          </a:p>
          <a:p>
            <a:pPr eaLnBrk="1" hangingPunct="1">
              <a:lnSpc>
                <a:spcPct val="80000"/>
              </a:lnSpc>
            </a:pPr>
            <a:r>
              <a:rPr lang="en-US" sz="2700" smtClean="0">
                <a:hlinkClick r:id="rId2"/>
              </a:rPr>
              <a:t>http://discovery.nationalarchives.gov.uk/details/r/C7347660</a:t>
            </a:r>
            <a:r>
              <a:rPr lang="en-US" sz="2700" smtClean="0"/>
              <a:t> </a:t>
            </a:r>
          </a:p>
          <a:p>
            <a:pPr eaLnBrk="1" hangingPunct="1">
              <a:lnSpc>
                <a:spcPct val="80000"/>
              </a:lnSpc>
            </a:pPr>
            <a:r>
              <a:rPr lang="en-US" sz="2700" smtClean="0"/>
              <a:t>Folio 131: Frazer to Weymouth. The 2 Dutch ships mentioned in f.72 are almost ready to sail and have loaded powder, which came from Flushing. He hears that France has agreed to take all the powder 2 mills at Middlebourg can produce in a year. He describes both ships - the Marie Rose previously the Doria and the Aimable Reine previously the Maria. He sends information from Brest and Nantes. </a:t>
            </a:r>
          </a:p>
          <a:p>
            <a:pPr eaLnBrk="1" hangingPunct="1">
              <a:lnSpc>
                <a:spcPct val="80000"/>
              </a:lnSpc>
            </a:pPr>
            <a:r>
              <a:rPr lang="en-US" sz="2700" smtClean="0"/>
              <a:t>Date and place: 1776 Oct 28 Dunkirk. </a:t>
            </a:r>
          </a:p>
          <a:p>
            <a:pPr eaLnBrk="1" hangingPunct="1">
              <a:lnSpc>
                <a:spcPct val="80000"/>
              </a:lnSpc>
            </a:pPr>
            <a:endParaRPr lang="en-US" sz="2700" smtClean="0"/>
          </a:p>
          <a:p>
            <a:pPr eaLnBrk="1" hangingPunct="1">
              <a:lnSpc>
                <a:spcPct val="80000"/>
              </a:lnSpc>
            </a:pPr>
            <a:endParaRPr lang="en-US" sz="27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SP_78_300_3"/>
          <p:cNvPicPr>
            <a:picLocks noGrp="1" noChangeAspect="1"/>
          </p:cNvPicPr>
          <p:nvPr isPhoto="1"/>
        </p:nvPicPr>
        <p:blipFill>
          <a:blip r:embed="rId2"/>
          <a:srcRect l="5884" r="21031" b="8696"/>
          <a:stretch>
            <a:fillRect/>
          </a:stretch>
        </p:blipFill>
        <p:spPr bwMode="auto">
          <a:xfrm>
            <a:off x="2286000" y="0"/>
            <a:ext cx="36576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P_78_300_16"/>
          <p:cNvPicPr>
            <a:picLocks noGrp="1" noChangeAspect="1"/>
          </p:cNvPicPr>
          <p:nvPr isPhoto="1"/>
        </p:nvPicPr>
        <p:blipFill>
          <a:blip r:embed="rId2"/>
          <a:srcRect l="7407" t="2469" r="9877" b="9496"/>
          <a:stretch>
            <a:fillRect/>
          </a:stretch>
        </p:blipFill>
        <p:spPr bwMode="auto">
          <a:xfrm>
            <a:off x="1905000" y="0"/>
            <a:ext cx="4294188"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SP_78_300_4"/>
          <p:cNvPicPr>
            <a:picLocks noGrp="1" noChangeAspect="1"/>
          </p:cNvPicPr>
          <p:nvPr isPhoto="1"/>
        </p:nvPicPr>
        <p:blipFill>
          <a:blip r:embed="rId2"/>
          <a:srcRect l="6250" t="2203" r="22501" b="9256"/>
          <a:stretch>
            <a:fillRect/>
          </a:stretch>
        </p:blipFill>
        <p:spPr bwMode="auto">
          <a:xfrm>
            <a:off x="2789238" y="0"/>
            <a:ext cx="3678237"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endParaRPr lang="en-US" smtClean="0"/>
          </a:p>
        </p:txBody>
      </p:sp>
      <p:sp>
        <p:nvSpPr>
          <p:cNvPr id="3" name="Content Placeholder 2"/>
          <p:cNvSpPr>
            <a:spLocks noGrp="1"/>
          </p:cNvSpPr>
          <p:nvPr>
            <p:ph idx="4294967295"/>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SP 78/305/60</a:t>
            </a:r>
          </a:p>
          <a:p>
            <a:pPr eaLnBrk="1" fontAlgn="auto" hangingPunct="1">
              <a:spcAft>
                <a:spcPts val="0"/>
              </a:spcAft>
              <a:buFont typeface="Arial" panose="020B0604020202020204" pitchFamily="34" charset="0"/>
              <a:buChar char="•"/>
              <a:defRPr/>
            </a:pPr>
            <a:r>
              <a:rPr lang="en-US" dirty="0">
                <a:hlinkClick r:id="rId2"/>
              </a:rPr>
              <a:t>http://</a:t>
            </a:r>
            <a:r>
              <a:rPr lang="en-US" dirty="0" smtClean="0">
                <a:hlinkClick r:id="rId2"/>
              </a:rPr>
              <a:t>discovery.nationalarchives.gov.uk/details/r/C7348549</a:t>
            </a:r>
            <a:r>
              <a:rPr lang="en-US" dirty="0" smtClean="0"/>
              <a:t> </a:t>
            </a:r>
          </a:p>
          <a:p>
            <a:pPr eaLnBrk="1" fontAlgn="auto" hangingPunct="1">
              <a:spcAft>
                <a:spcPts val="0"/>
              </a:spcAft>
              <a:buFont typeface="Arial" panose="020B0604020202020204" pitchFamily="34" charset="0"/>
              <a:buChar char="•"/>
              <a:defRPr/>
            </a:pPr>
            <a:r>
              <a:rPr lang="en-US" dirty="0"/>
              <a:t>Folio 128: Governor Morris to lord George </a:t>
            </a:r>
            <a:r>
              <a:rPr lang="en-US" dirty="0" err="1"/>
              <a:t>Germain</a:t>
            </a:r>
            <a:r>
              <a:rPr lang="en-US" dirty="0"/>
              <a:t>. The governors of Martinique and St Lucia have been told by the French government that they can give full support to the American rebels. </a:t>
            </a:r>
            <a:r>
              <a:rPr lang="en-US" dirty="0" err="1"/>
              <a:t>Bouillé</a:t>
            </a:r>
            <a:r>
              <a:rPr lang="en-US" dirty="0"/>
              <a:t> permits them to sell their prizes openly and has given Bingham assurance of his absolute protection for the Americans. </a:t>
            </a:r>
          </a:p>
          <a:p>
            <a:pPr eaLnBrk="1" fontAlgn="auto" hangingPunct="1">
              <a:spcAft>
                <a:spcPts val="0"/>
              </a:spcAft>
              <a:buFont typeface="Arial" panose="020B0604020202020204" pitchFamily="34" charset="0"/>
              <a:buChar char="•"/>
              <a:defRPr/>
            </a:pPr>
            <a:r>
              <a:rPr lang="en-US" dirty="0"/>
              <a:t>Date and place: 1777 Aug 1, 3 St Vincent. </a:t>
            </a:r>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SP_78_305_11_a"/>
          <p:cNvPicPr>
            <a:picLocks noGrp="1" noChangeAspect="1"/>
          </p:cNvPicPr>
          <p:nvPr isPhoto="1"/>
        </p:nvPicPr>
        <p:blipFill>
          <a:blip r:embed="rId2"/>
          <a:srcRect l="8430" t="2248" r="8957"/>
          <a:stretch>
            <a:fillRect/>
          </a:stretch>
        </p:blipFill>
        <p:spPr bwMode="auto">
          <a:xfrm>
            <a:off x="2590800" y="228600"/>
            <a:ext cx="3733800" cy="6629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SP_78_305_0"/>
          <p:cNvPicPr>
            <a:picLocks noGrp="1" noChangeAspect="1"/>
          </p:cNvPicPr>
          <p:nvPr isPhoto="1"/>
        </p:nvPicPr>
        <p:blipFill>
          <a:blip r:embed="rId2"/>
          <a:srcRect t="3334" r="13333" b="4445"/>
          <a:stretch>
            <a:fillRect/>
          </a:stretch>
        </p:blipFill>
        <p:spPr bwMode="auto">
          <a:xfrm>
            <a:off x="2057400" y="228600"/>
            <a:ext cx="3962400" cy="632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endParaRPr lang="en-US" smtClean="0"/>
          </a:p>
        </p:txBody>
      </p:sp>
      <p:sp>
        <p:nvSpPr>
          <p:cNvPr id="3" name="Content Placeholder 2"/>
          <p:cNvSpPr>
            <a:spLocks noGrp="1"/>
          </p:cNvSpPr>
          <p:nvPr>
            <p:ph idx="4294967295"/>
          </p:nvPr>
        </p:nvSpPr>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SP 78/300/75</a:t>
            </a:r>
          </a:p>
          <a:p>
            <a:pPr eaLnBrk="1" fontAlgn="auto" hangingPunct="1">
              <a:spcAft>
                <a:spcPts val="0"/>
              </a:spcAft>
              <a:buFont typeface="Arial" panose="020B0604020202020204" pitchFamily="34" charset="0"/>
              <a:buChar char="•"/>
              <a:defRPr/>
            </a:pPr>
            <a:r>
              <a:rPr lang="en-US" dirty="0">
                <a:hlinkClick r:id="rId2"/>
              </a:rPr>
              <a:t>http://</a:t>
            </a:r>
            <a:r>
              <a:rPr lang="en-US" dirty="0" smtClean="0">
                <a:hlinkClick r:id="rId2"/>
              </a:rPr>
              <a:t>discovery.nationalarchives.gov.uk/details/r/C7347680</a:t>
            </a:r>
            <a:r>
              <a:rPr lang="en-US" dirty="0" smtClean="0"/>
              <a:t> </a:t>
            </a:r>
          </a:p>
          <a:p>
            <a:pPr eaLnBrk="1" fontAlgn="auto" hangingPunct="1">
              <a:spcAft>
                <a:spcPts val="0"/>
              </a:spcAft>
              <a:buFont typeface="Arial" panose="020B0604020202020204" pitchFamily="34" charset="0"/>
              <a:buChar char="•"/>
              <a:defRPr/>
            </a:pPr>
            <a:r>
              <a:rPr lang="en-US" dirty="0"/>
              <a:t>Folio 175: Affidavit of James Stokes, master and owner of the Dolphin, taken before and signed by Charles Hamilton. It describes how armed American vessels, with French help, are loading powder, arms and ammunition and threatening British shipping at </a:t>
            </a:r>
            <a:r>
              <a:rPr lang="en-US" dirty="0" err="1"/>
              <a:t>Molé</a:t>
            </a:r>
            <a:r>
              <a:rPr lang="en-US" dirty="0"/>
              <a:t> St. Nicholas. </a:t>
            </a:r>
          </a:p>
          <a:p>
            <a:pPr eaLnBrk="1" fontAlgn="auto" hangingPunct="1">
              <a:spcAft>
                <a:spcPts val="0"/>
              </a:spcAft>
              <a:buFont typeface="Arial" panose="020B0604020202020204" pitchFamily="34" charset="0"/>
              <a:buChar char="•"/>
              <a:defRPr/>
            </a:pPr>
            <a:r>
              <a:rPr lang="en-US" dirty="0"/>
              <a:t>Date and place: 1776 Aug 7 on brig Dolphin Jamaica</a:t>
            </a:r>
          </a:p>
          <a:p>
            <a:pPr eaLnBrk="1" fontAlgn="auto" hangingPunct="1">
              <a:spcAft>
                <a:spcPts val="0"/>
              </a:spcAft>
              <a:buFont typeface="Arial" panose="020B0604020202020204" pitchFamily="34" charset="0"/>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endParaRPr lang="en-US" smtClean="0"/>
          </a:p>
        </p:txBody>
      </p:sp>
      <p:sp>
        <p:nvSpPr>
          <p:cNvPr id="35843" name="Rectangle 3"/>
          <p:cNvSpPr>
            <a:spLocks noGrp="1"/>
          </p:cNvSpPr>
          <p:nvPr>
            <p:ph type="body" idx="1"/>
          </p:nvPr>
        </p:nvSpPr>
        <p:spPr/>
        <p:txBody>
          <a:bodyPr/>
          <a:lstStyle/>
          <a:p>
            <a:r>
              <a:rPr lang="en-US" smtClean="0"/>
              <a:t>Library of Congress</a:t>
            </a:r>
          </a:p>
          <a:p>
            <a:pPr lvl="1"/>
            <a:r>
              <a:rPr lang="en-US" smtClean="0"/>
              <a:t>A letter from Benjamin Franklin and Silas Deane to confirm the signing of a treaty of amity and commerce with France.</a:t>
            </a:r>
          </a:p>
          <a:p>
            <a:pPr lvl="1"/>
            <a:r>
              <a:rPr lang="en-US" smtClean="0">
                <a:hlinkClick r:id="rId2"/>
              </a:rPr>
              <a:t>http://memory.loc.gov/cgi-bin/ampage?collId=lldc&amp;fileName=002/lldc002.db&amp;recNum=489</a:t>
            </a:r>
            <a:r>
              <a:rPr lang="en-US" smtClean="0"/>
              <a:t> </a:t>
            </a:r>
          </a:p>
          <a:p>
            <a:r>
              <a:rPr lang="en-US" smtClean="0"/>
              <a:t>8 February 1778</a:t>
            </a:r>
          </a:p>
          <a:p>
            <a:pPr lvl="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endParaRPr lang="en-US" smtClean="0"/>
          </a:p>
        </p:txBody>
      </p:sp>
      <p:sp>
        <p:nvSpPr>
          <p:cNvPr id="36867" name="Rectangle 3"/>
          <p:cNvSpPr>
            <a:spLocks noGrp="1"/>
          </p:cNvSpPr>
          <p:nvPr>
            <p:ph type="body" idx="1"/>
          </p:nvPr>
        </p:nvSpPr>
        <p:spPr/>
        <p:txBody>
          <a:bodyPr/>
          <a:lstStyle/>
          <a:p>
            <a:endParaRPr lang="en-US" smtClean="0"/>
          </a:p>
        </p:txBody>
      </p:sp>
      <p:pic>
        <p:nvPicPr>
          <p:cNvPr id="36868" name="Picture 4" descr="Franklin"/>
          <p:cNvPicPr>
            <a:picLocks noChangeAspect="1" noChangeArrowheads="1"/>
          </p:cNvPicPr>
          <p:nvPr/>
        </p:nvPicPr>
        <p:blipFill>
          <a:blip r:embed="rId2"/>
          <a:srcRect t="33861"/>
          <a:stretch>
            <a:fillRect/>
          </a:stretch>
        </p:blipFill>
        <p:spPr bwMode="auto">
          <a:xfrm>
            <a:off x="0" y="685800"/>
            <a:ext cx="4833938" cy="5507038"/>
          </a:xfrm>
          <a:prstGeom prst="rect">
            <a:avLst/>
          </a:prstGeom>
          <a:noFill/>
        </p:spPr>
      </p:pic>
      <p:pic>
        <p:nvPicPr>
          <p:cNvPr id="36869" name="Picture 5" descr="Franklin_2"/>
          <p:cNvPicPr>
            <a:picLocks noChangeAspect="1" noChangeArrowheads="1"/>
          </p:cNvPicPr>
          <p:nvPr/>
        </p:nvPicPr>
        <p:blipFill>
          <a:blip r:embed="rId3"/>
          <a:srcRect t="5902" b="56656"/>
          <a:stretch>
            <a:fillRect/>
          </a:stretch>
        </p:blipFill>
        <p:spPr bwMode="auto">
          <a:xfrm>
            <a:off x="4648200" y="2286000"/>
            <a:ext cx="4495800" cy="29003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p:txBody>
          <a:bodyPr/>
          <a:lstStyle/>
          <a:p>
            <a:pPr eaLnBrk="1" hangingPunct="1"/>
            <a:endParaRPr lang="en-US" smtClean="0"/>
          </a:p>
        </p:txBody>
      </p:sp>
      <p:sp>
        <p:nvSpPr>
          <p:cNvPr id="3" name="Content Placeholder 2"/>
          <p:cNvSpPr>
            <a:spLocks noGrp="1"/>
          </p:cNvSpPr>
          <p:nvPr>
            <p:ph idx="4294967295"/>
          </p:nvPr>
        </p:nvSpPr>
        <p:spPr/>
        <p:txBody>
          <a:bodyPr rtlCol="0">
            <a:normAutofit fontScale="70000" lnSpcReduction="20000"/>
          </a:bodyPr>
          <a:lstStyle/>
          <a:p>
            <a:pPr eaLnBrk="1" fontAlgn="auto" hangingPunct="1">
              <a:spcAft>
                <a:spcPts val="0"/>
              </a:spcAft>
              <a:buFont typeface="Arial" panose="020B0604020202020204" pitchFamily="34" charset="0"/>
              <a:buChar char="•"/>
              <a:defRPr/>
            </a:pPr>
            <a:r>
              <a:rPr lang="en-US" sz="4600" dirty="0" smtClean="0"/>
              <a:t>ADM 106/1258/295</a:t>
            </a:r>
          </a:p>
          <a:p>
            <a:pPr eaLnBrk="1" fontAlgn="auto" hangingPunct="1">
              <a:spcAft>
                <a:spcPts val="0"/>
              </a:spcAft>
              <a:buFont typeface="Arial" panose="020B0604020202020204" pitchFamily="34" charset="0"/>
              <a:buChar char="•"/>
              <a:defRPr/>
            </a:pPr>
            <a:r>
              <a:rPr lang="en-US" dirty="0">
                <a:hlinkClick r:id="rId2"/>
              </a:rPr>
              <a:t>http://</a:t>
            </a:r>
            <a:r>
              <a:rPr lang="en-US" dirty="0" smtClean="0">
                <a:hlinkClick r:id="rId2"/>
              </a:rPr>
              <a:t>discovery.nationalarchives.gov.uk/details/r/C10639154</a:t>
            </a:r>
            <a:r>
              <a:rPr lang="en-US" dirty="0" smtClean="0"/>
              <a:t> </a:t>
            </a:r>
          </a:p>
          <a:p>
            <a:pPr eaLnBrk="1" fontAlgn="auto" hangingPunct="1">
              <a:spcAft>
                <a:spcPts val="0"/>
              </a:spcAft>
              <a:buFont typeface="Arial" panose="020B0604020202020204" pitchFamily="34" charset="0"/>
              <a:buChar char="•"/>
              <a:defRPr/>
            </a:pPr>
            <a:r>
              <a:rPr lang="en-US" dirty="0"/>
              <a:t>Henry Mills. The timber vessel, the </a:t>
            </a:r>
            <a:r>
              <a:rPr lang="en-US" dirty="0" err="1"/>
              <a:t>Batchelor</a:t>
            </a:r>
            <a:r>
              <a:rPr lang="en-US" dirty="0"/>
              <a:t>, Mark Lee, Master, was taken on a passage from </a:t>
            </a:r>
            <a:r>
              <a:rPr lang="en-US" dirty="0" err="1"/>
              <a:t>Gatcomb</a:t>
            </a:r>
            <a:r>
              <a:rPr lang="en-US" dirty="0"/>
              <a:t> to Plymouth, by the American privateer, Black Prince, west of the Lizard. The American captain demanded £1000 ransom for the ship and cargo, although Mark Lee tried to negotiate a smaller price. The Black Prince had sailed from Dunkirk with a crew comprising 5 Americans, 3 Frenchmen, 1 Dutchman, 2 </a:t>
            </a:r>
            <a:r>
              <a:rPr lang="en-US" dirty="0" err="1"/>
              <a:t>Portguese</a:t>
            </a:r>
            <a:r>
              <a:rPr lang="en-US" dirty="0"/>
              <a:t> and 109 English and Irishmen and had taken 13 prizes in 6 days. As there were 5 timber ships waiting to sail form </a:t>
            </a:r>
            <a:r>
              <a:rPr lang="en-US" dirty="0" err="1"/>
              <a:t>Gatcomb</a:t>
            </a:r>
            <a:r>
              <a:rPr lang="en-US" dirty="0"/>
              <a:t> to Plymouth he pressed for a convoy system to be instituted under the protection of the </a:t>
            </a:r>
            <a:r>
              <a:rPr lang="en-US" dirty="0" err="1"/>
              <a:t>Mackworth</a:t>
            </a:r>
            <a:r>
              <a:rPr lang="en-US" dirty="0"/>
              <a:t>, armed </a:t>
            </a:r>
            <a:r>
              <a:rPr lang="en-US" dirty="0" smtClean="0"/>
              <a:t>ship</a:t>
            </a:r>
          </a:p>
          <a:p>
            <a:pPr eaLnBrk="1" fontAlgn="auto" hangingPunct="1">
              <a:spcAft>
                <a:spcPts val="0"/>
              </a:spcAft>
              <a:buFont typeface="Arial" panose="020B0604020202020204" pitchFamily="34" charset="0"/>
              <a:buChar char="•"/>
              <a:defRPr/>
            </a:pPr>
            <a:r>
              <a:rPr lang="en-US" dirty="0" smtClean="0"/>
              <a:t>19 July 1780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ADM_106_1258_1"/>
          <p:cNvPicPr>
            <a:picLocks noGrp="1" noChangeAspect="1"/>
          </p:cNvPicPr>
          <p:nvPr isPhoto="1"/>
        </p:nvPicPr>
        <p:blipFill>
          <a:blip r:embed="rId2"/>
          <a:srcRect t="14713" b="3448"/>
          <a:stretch>
            <a:fillRect/>
          </a:stretch>
        </p:blipFill>
        <p:spPr bwMode="auto">
          <a:xfrm>
            <a:off x="1600200" y="0"/>
            <a:ext cx="558482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SP_78_300_8"/>
          <p:cNvPicPr>
            <a:picLocks noGrp="1" noChangeAspect="1"/>
          </p:cNvPicPr>
          <p:nvPr isPhoto="1"/>
        </p:nvPicPr>
        <p:blipFill>
          <a:blip r:embed="rId2"/>
          <a:srcRect l="9598" t="206" r="8669" b="3249"/>
          <a:stretch>
            <a:fillRect/>
          </a:stretch>
        </p:blipFill>
        <p:spPr bwMode="auto">
          <a:xfrm>
            <a:off x="2057400" y="0"/>
            <a:ext cx="3868738"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SP_78_300_11"/>
          <p:cNvPicPr>
            <a:picLocks noGrp="1" noChangeAspect="1"/>
          </p:cNvPicPr>
          <p:nvPr isPhoto="1"/>
        </p:nvPicPr>
        <p:blipFill>
          <a:blip r:embed="rId2"/>
          <a:srcRect l="7230" t="1605" r="7230" b="4449"/>
          <a:stretch>
            <a:fillRect/>
          </a:stretch>
        </p:blipFill>
        <p:spPr bwMode="auto">
          <a:xfrm>
            <a:off x="1447800" y="0"/>
            <a:ext cx="4208463" cy="6934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P_78_300_9"/>
          <p:cNvPicPr>
            <a:picLocks noGrp="1" noChangeAspect="1"/>
          </p:cNvPicPr>
          <p:nvPr isPhoto="1"/>
        </p:nvPicPr>
        <p:blipFill>
          <a:blip r:embed="rId2"/>
          <a:srcRect l="8434" t="34" r="10843" b="3613"/>
          <a:stretch>
            <a:fillRect/>
          </a:stretch>
        </p:blipFill>
        <p:spPr bwMode="auto">
          <a:xfrm>
            <a:off x="2133600" y="0"/>
            <a:ext cx="3903663" cy="6991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P_78_300_10"/>
          <p:cNvPicPr>
            <a:picLocks noGrp="1" noChangeAspect="1"/>
          </p:cNvPicPr>
          <p:nvPr isPhoto="1"/>
        </p:nvPicPr>
        <p:blipFill>
          <a:blip r:embed="rId2"/>
          <a:srcRect l="3334" t="10002" r="6667" b="1224"/>
          <a:stretch>
            <a:fillRect/>
          </a:stretch>
        </p:blipFill>
        <p:spPr bwMode="auto">
          <a:xfrm>
            <a:off x="0" y="684213"/>
            <a:ext cx="9144000" cy="6010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endParaRPr lang="en-US" smtClean="0"/>
          </a:p>
        </p:txBody>
      </p:sp>
      <p:sp>
        <p:nvSpPr>
          <p:cNvPr id="20482" name="Content Placeholder 2"/>
          <p:cNvSpPr>
            <a:spLocks noGrp="1"/>
          </p:cNvSpPr>
          <p:nvPr>
            <p:ph idx="4294967295"/>
          </p:nvPr>
        </p:nvSpPr>
        <p:spPr/>
        <p:txBody>
          <a:bodyPr/>
          <a:lstStyle/>
          <a:p>
            <a:pPr eaLnBrk="1" hangingPunct="1">
              <a:lnSpc>
                <a:spcPct val="90000"/>
              </a:lnSpc>
            </a:pPr>
            <a:r>
              <a:rPr lang="en-US" smtClean="0"/>
              <a:t>SP 78/300/74</a:t>
            </a:r>
          </a:p>
          <a:p>
            <a:pPr eaLnBrk="1" hangingPunct="1">
              <a:lnSpc>
                <a:spcPct val="90000"/>
              </a:lnSpc>
            </a:pPr>
            <a:r>
              <a:rPr lang="en-US" smtClean="0">
                <a:hlinkClick r:id="rId2"/>
              </a:rPr>
              <a:t>http://discovery.nationalarchives.gov.uk/details/r/C7347679</a:t>
            </a:r>
            <a:endParaRPr lang="en-US" smtClean="0"/>
          </a:p>
          <a:p>
            <a:pPr eaLnBrk="1" hangingPunct="1">
              <a:lnSpc>
                <a:spcPct val="90000"/>
              </a:lnSpc>
            </a:pPr>
            <a:r>
              <a:rPr lang="en-US" smtClean="0"/>
              <a:t>Folio 173: Charles Hamilton, collector of the customs at Montigo [</a:t>
            </a:r>
            <a:r>
              <a:rPr lang="en-US" i="1" smtClean="0"/>
              <a:t>sic</a:t>
            </a:r>
            <a:r>
              <a:rPr lang="en-US" smtClean="0"/>
              <a:t>] Bay to Sir Basil Keith. He encloses the affidavit of James Stokes about Hispaniola. He is a man of veracity. The pirates are assisted by the French. </a:t>
            </a:r>
          </a:p>
          <a:p>
            <a:pPr eaLnBrk="1" hangingPunct="1">
              <a:lnSpc>
                <a:spcPct val="90000"/>
              </a:lnSpc>
            </a:pPr>
            <a:r>
              <a:rPr lang="en-US" smtClean="0"/>
              <a:t>Date and place: 1776 Aug 7 Montigo [</a:t>
            </a:r>
            <a:r>
              <a:rPr lang="en-US" i="1" smtClean="0"/>
              <a:t>sic</a:t>
            </a:r>
            <a:r>
              <a:rPr lang="en-US" smtClean="0"/>
              <a:t>] Bay</a:t>
            </a:r>
          </a:p>
          <a:p>
            <a:pPr eaLnBrk="1" hangingPunct="1">
              <a:lnSpc>
                <a:spcPct val="90000"/>
              </a:lnSpc>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SP_78_300_7"/>
          <p:cNvPicPr>
            <a:picLocks noGrp="1" noChangeAspect="1"/>
          </p:cNvPicPr>
          <p:nvPr isPhoto="1"/>
        </p:nvPicPr>
        <p:blipFill>
          <a:blip r:embed="rId2"/>
          <a:srcRect l="9756" t="1625" r="9756" b="4910"/>
          <a:stretch>
            <a:fillRect/>
          </a:stretch>
        </p:blipFill>
        <p:spPr bwMode="auto">
          <a:xfrm>
            <a:off x="2362200" y="0"/>
            <a:ext cx="3935413"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SP_78_300_12"/>
          <p:cNvPicPr>
            <a:picLocks noGrp="1" noChangeAspect="1"/>
          </p:cNvPicPr>
          <p:nvPr isPhoto="1"/>
        </p:nvPicPr>
        <p:blipFill>
          <a:blip r:embed="rId2"/>
          <a:srcRect l="5185" t="2370" r="9482" b="2847"/>
          <a:stretch>
            <a:fillRect/>
          </a:stretch>
        </p:blipFill>
        <p:spPr bwMode="auto">
          <a:xfrm>
            <a:off x="2209800" y="0"/>
            <a:ext cx="41148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4583</TotalTime>
  <Words>481</Words>
  <Application>Microsoft Office PowerPoint</Application>
  <PresentationFormat>On-screen Show (4:3)</PresentationFormat>
  <Paragraphs>30</Paragraphs>
  <Slides>23</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23</vt:i4>
      </vt:variant>
    </vt:vector>
  </HeadingPairs>
  <TitlesOfParts>
    <vt:vector size="26" baseType="lpstr">
      <vt:lpstr>Arial</vt:lpstr>
      <vt:lpstr>Calibri</vt:lpstr>
      <vt:lpstr>Office Theme</vt:lpstr>
      <vt:lpstr>The American Revolution: Going Dutch, French and Spanish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Deb Troxell</dc:creator>
  <cp:lastModifiedBy>WSFCS Workstation</cp:lastModifiedBy>
  <cp:revision>77</cp:revision>
  <dcterms:created xsi:type="dcterms:W3CDTF">2015-02-20T09:53:20Z</dcterms:created>
  <dcterms:modified xsi:type="dcterms:W3CDTF">2015-08-31T18:59:49Z</dcterms:modified>
</cp:coreProperties>
</file>