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Override1.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Override2.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66" r:id="rId2"/>
    <p:sldId id="563" r:id="rId3"/>
    <p:sldId id="574" r:id="rId4"/>
    <p:sldId id="667" r:id="rId5"/>
    <p:sldId id="672" r:id="rId6"/>
    <p:sldId id="670" r:id="rId7"/>
    <p:sldId id="725" r:id="rId8"/>
    <p:sldId id="694" r:id="rId9"/>
    <p:sldId id="723" r:id="rId10"/>
    <p:sldId id="668" r:id="rId11"/>
    <p:sldId id="706" r:id="rId12"/>
    <p:sldId id="601" r:id="rId13"/>
    <p:sldId id="602" r:id="rId14"/>
    <p:sldId id="677" r:id="rId15"/>
    <p:sldId id="681" r:id="rId16"/>
    <p:sldId id="596" r:id="rId17"/>
    <p:sldId id="598" r:id="rId18"/>
    <p:sldId id="599" r:id="rId19"/>
    <p:sldId id="671" r:id="rId20"/>
    <p:sldId id="673" r:id="rId21"/>
    <p:sldId id="595" r:id="rId22"/>
    <p:sldId id="727" r:id="rId23"/>
    <p:sldId id="675" r:id="rId24"/>
    <p:sldId id="720" r:id="rId25"/>
    <p:sldId id="722" r:id="rId26"/>
    <p:sldId id="676" r:id="rId27"/>
    <p:sldId id="729" r:id="rId28"/>
    <p:sldId id="669" r:id="rId29"/>
    <p:sldId id="678" r:id="rId30"/>
    <p:sldId id="679" r:id="rId31"/>
    <p:sldId id="730" r:id="rId32"/>
    <p:sldId id="618" r:id="rId33"/>
    <p:sldId id="616" r:id="rId34"/>
    <p:sldId id="632" r:id="rId35"/>
    <p:sldId id="631" r:id="rId36"/>
    <p:sldId id="635" r:id="rId37"/>
    <p:sldId id="731" r:id="rId38"/>
    <p:sldId id="638" r:id="rId39"/>
    <p:sldId id="732" r:id="rId40"/>
    <p:sldId id="642" r:id="rId41"/>
    <p:sldId id="643" r:id="rId42"/>
    <p:sldId id="644" r:id="rId43"/>
    <p:sldId id="733" r:id="rId44"/>
    <p:sldId id="647" r:id="rId45"/>
    <p:sldId id="734" r:id="rId46"/>
    <p:sldId id="735" r:id="rId47"/>
    <p:sldId id="736" r:id="rId48"/>
    <p:sldId id="737" r:id="rId49"/>
    <p:sldId id="659" r:id="rId50"/>
    <p:sldId id="684" r:id="rId51"/>
    <p:sldId id="685" r:id="rId52"/>
    <p:sldId id="604" r:id="rId53"/>
    <p:sldId id="605" r:id="rId54"/>
    <p:sldId id="663" r:id="rId55"/>
  </p:sldIdLst>
  <p:sldSz cx="12192000" cy="6858000"/>
  <p:notesSz cx="7315200" cy="96012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LENE HIL"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B345"/>
    <a:srgbClr val="FDD21F"/>
    <a:srgbClr val="BC1E3E"/>
    <a:srgbClr val="EA9A55"/>
    <a:srgbClr val="00A1BA"/>
    <a:srgbClr val="4E1B55"/>
    <a:srgbClr val="EB8A2D"/>
    <a:srgbClr val="C0167A"/>
    <a:srgbClr val="CB9F1B"/>
    <a:srgbClr val="003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79495" autoAdjust="0"/>
  </p:normalViewPr>
  <p:slideViewPr>
    <p:cSldViewPr snapToGrid="0">
      <p:cViewPr varScale="1">
        <p:scale>
          <a:sx n="58" d="100"/>
          <a:sy n="58" d="100"/>
        </p:scale>
        <p:origin x="474" y="54"/>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96" d="100"/>
          <a:sy n="96" d="100"/>
        </p:scale>
        <p:origin x="-4264" y="-12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B3042-8C76-7943-830C-106D15189431}"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167DB125-F7CD-7F4E-9E61-7EFADF2431BC}">
      <dgm:prSet phldrT="[Text]"/>
      <dgm:spPr/>
      <dgm:t>
        <a:bodyPr/>
        <a:lstStyle/>
        <a:p>
          <a:r>
            <a:rPr lang="en-US" dirty="0"/>
            <a:t>Engagement, Inquiry/Exploration, Workforce Development &amp; Support, Accountability, Teaming, Advocacy</a:t>
          </a:r>
        </a:p>
      </dgm:t>
    </dgm:pt>
    <dgm:pt modelId="{81E57497-B670-7842-AC01-A9B47DD6F94B}" type="parTrans" cxnId="{18EF3B41-22CC-4944-B7F1-02E02784A150}">
      <dgm:prSet/>
      <dgm:spPr/>
      <dgm:t>
        <a:bodyPr/>
        <a:lstStyle/>
        <a:p>
          <a:endParaRPr lang="en-US"/>
        </a:p>
      </dgm:t>
    </dgm:pt>
    <dgm:pt modelId="{4E431A0E-72CF-D340-B7BC-82C580A29E87}" type="sibTrans" cxnId="{18EF3B41-22CC-4944-B7F1-02E02784A150}">
      <dgm:prSet/>
      <dgm:spPr/>
      <dgm:t>
        <a:bodyPr/>
        <a:lstStyle/>
        <a:p>
          <a:endParaRPr lang="en-US"/>
        </a:p>
      </dgm:t>
    </dgm:pt>
    <dgm:pt modelId="{6242CA7E-3D95-5941-9766-E1227C4AEB93}">
      <dgm:prSet phldrT="[Text]" custT="1"/>
      <dgm:spPr/>
      <dgm:t>
        <a:bodyPr/>
        <a:lstStyle/>
        <a:p>
          <a:r>
            <a:rPr lang="en-US" sz="1400" dirty="0"/>
            <a:t>Prevention</a:t>
          </a:r>
        </a:p>
      </dgm:t>
    </dgm:pt>
    <dgm:pt modelId="{3003BF4D-BCED-174E-B79E-00687C8CC8AF}" type="parTrans" cxnId="{60EEE618-D82E-994A-815A-DE5133293813}">
      <dgm:prSet/>
      <dgm:spPr/>
      <dgm:t>
        <a:bodyPr/>
        <a:lstStyle/>
        <a:p>
          <a:endParaRPr lang="en-US"/>
        </a:p>
      </dgm:t>
    </dgm:pt>
    <dgm:pt modelId="{6DD0EABE-F8BF-E24D-814C-F211C4CA768A}" type="sibTrans" cxnId="{60EEE618-D82E-994A-815A-DE5133293813}">
      <dgm:prSet/>
      <dgm:spPr/>
      <dgm:t>
        <a:bodyPr/>
        <a:lstStyle/>
        <a:p>
          <a:endParaRPr lang="en-US"/>
        </a:p>
      </dgm:t>
    </dgm:pt>
    <dgm:pt modelId="{FDDD3F98-8BB6-BA44-8331-C2C35D4477EA}">
      <dgm:prSet phldrT="[Text]" custT="1"/>
      <dgm:spPr/>
      <dgm:t>
        <a:bodyPr/>
        <a:lstStyle/>
        <a:p>
          <a:r>
            <a:rPr lang="en-US" sz="1400" dirty="0"/>
            <a:t>Engagement</a:t>
          </a:r>
        </a:p>
      </dgm:t>
    </dgm:pt>
    <dgm:pt modelId="{D3614C7D-19E6-EF4B-87F8-12EED3B5FDF2}" type="parTrans" cxnId="{00A7138F-9DA0-EB40-8AA4-1DED2EFBFAA6}">
      <dgm:prSet/>
      <dgm:spPr/>
      <dgm:t>
        <a:bodyPr/>
        <a:lstStyle/>
        <a:p>
          <a:endParaRPr lang="en-US"/>
        </a:p>
      </dgm:t>
    </dgm:pt>
    <dgm:pt modelId="{2E679401-9EA1-1B4E-B2CC-36E6E97DC436}" type="sibTrans" cxnId="{00A7138F-9DA0-EB40-8AA4-1DED2EFBFAA6}">
      <dgm:prSet/>
      <dgm:spPr/>
      <dgm:t>
        <a:bodyPr/>
        <a:lstStyle/>
        <a:p>
          <a:endParaRPr lang="en-US"/>
        </a:p>
      </dgm:t>
    </dgm:pt>
    <dgm:pt modelId="{392A7CEC-22F9-FF45-9C9B-B8D40CE5317A}">
      <dgm:prSet phldrT="[Text]" custT="1"/>
      <dgm:spPr/>
      <dgm:t>
        <a:bodyPr/>
        <a:lstStyle/>
        <a:p>
          <a:r>
            <a:rPr lang="en-US" sz="1400" dirty="0"/>
            <a:t>Monitoring and Adapting</a:t>
          </a:r>
        </a:p>
      </dgm:t>
    </dgm:pt>
    <dgm:pt modelId="{7021F56A-88F6-314D-A0A5-C47B06BE5765}" type="parTrans" cxnId="{8219047B-85E6-F242-9B04-26F7AB7DE9C4}">
      <dgm:prSet/>
      <dgm:spPr/>
      <dgm:t>
        <a:bodyPr/>
        <a:lstStyle/>
        <a:p>
          <a:endParaRPr lang="en-US"/>
        </a:p>
      </dgm:t>
    </dgm:pt>
    <dgm:pt modelId="{38443D4A-E7AA-1844-8B0F-285AE8212213}" type="sibTrans" cxnId="{8219047B-85E6-F242-9B04-26F7AB7DE9C4}">
      <dgm:prSet/>
      <dgm:spPr/>
      <dgm:t>
        <a:bodyPr/>
        <a:lstStyle/>
        <a:p>
          <a:endParaRPr lang="en-US"/>
        </a:p>
      </dgm:t>
    </dgm:pt>
    <dgm:pt modelId="{D3D36B95-7704-3E4E-9D0E-9DDCAA1A464B}">
      <dgm:prSet phldrT="[Text]" custT="1"/>
      <dgm:spPr/>
      <dgm:t>
        <a:bodyPr/>
        <a:lstStyle/>
        <a:p>
          <a:r>
            <a:rPr lang="en-US" sz="1400" dirty="0"/>
            <a:t>Transition</a:t>
          </a:r>
        </a:p>
      </dgm:t>
    </dgm:pt>
    <dgm:pt modelId="{BB7F25E5-C3B2-1642-B873-D228A86592C6}" type="parTrans" cxnId="{AC6DC04C-FEB1-5E4D-B4B6-63D064F40F51}">
      <dgm:prSet/>
      <dgm:spPr/>
      <dgm:t>
        <a:bodyPr/>
        <a:lstStyle/>
        <a:p>
          <a:endParaRPr lang="en-US"/>
        </a:p>
      </dgm:t>
    </dgm:pt>
    <dgm:pt modelId="{70B3DE5F-FCF3-6541-A807-F78AB33B7298}" type="sibTrans" cxnId="{AC6DC04C-FEB1-5E4D-B4B6-63D064F40F51}">
      <dgm:prSet/>
      <dgm:spPr/>
      <dgm:t>
        <a:bodyPr/>
        <a:lstStyle/>
        <a:p>
          <a:endParaRPr lang="en-US"/>
        </a:p>
      </dgm:t>
    </dgm:pt>
    <dgm:pt modelId="{9B6C1D4A-22B1-4940-B048-9FE31E2CAF08}">
      <dgm:prSet phldrT="[Text]" custT="1"/>
      <dgm:spPr/>
      <dgm:t>
        <a:bodyPr/>
        <a:lstStyle/>
        <a:p>
          <a:r>
            <a:rPr lang="en-US" sz="1400" dirty="0"/>
            <a:t>Assessment</a:t>
          </a:r>
        </a:p>
      </dgm:t>
    </dgm:pt>
    <dgm:pt modelId="{7F7FC2E9-EFBB-5C43-B94C-1227764AD55F}" type="parTrans" cxnId="{0D8D93CA-17DD-2C43-BB9E-7C69757E68E0}">
      <dgm:prSet/>
      <dgm:spPr/>
      <dgm:t>
        <a:bodyPr/>
        <a:lstStyle/>
        <a:p>
          <a:endParaRPr lang="en-US"/>
        </a:p>
      </dgm:t>
    </dgm:pt>
    <dgm:pt modelId="{EC9A07D5-B42D-FF46-A8E8-AFFA26C7B25B}" type="sibTrans" cxnId="{0D8D93CA-17DD-2C43-BB9E-7C69757E68E0}">
      <dgm:prSet/>
      <dgm:spPr/>
      <dgm:t>
        <a:bodyPr/>
        <a:lstStyle/>
        <a:p>
          <a:endParaRPr lang="en-US"/>
        </a:p>
      </dgm:t>
    </dgm:pt>
    <dgm:pt modelId="{D1D63C98-92C7-FE48-B7A6-343F5F6BEFA2}">
      <dgm:prSet phldrT="[Text]" custT="1"/>
      <dgm:spPr/>
      <dgm:t>
        <a:bodyPr/>
        <a:lstStyle/>
        <a:p>
          <a:r>
            <a:rPr lang="en-US" sz="1400" dirty="0"/>
            <a:t>Planning and Service Delivery</a:t>
          </a:r>
        </a:p>
      </dgm:t>
    </dgm:pt>
    <dgm:pt modelId="{CCF001C3-FE73-AF42-B878-54DBE4441AD6}" type="parTrans" cxnId="{03A5358F-3146-7741-8958-EA063532E03F}">
      <dgm:prSet/>
      <dgm:spPr/>
      <dgm:t>
        <a:bodyPr/>
        <a:lstStyle/>
        <a:p>
          <a:endParaRPr lang="en-US"/>
        </a:p>
      </dgm:t>
    </dgm:pt>
    <dgm:pt modelId="{FD8DB705-0D12-3E43-B93A-781BBEBBAE79}" type="sibTrans" cxnId="{03A5358F-3146-7741-8958-EA063532E03F}">
      <dgm:prSet/>
      <dgm:spPr/>
      <dgm:t>
        <a:bodyPr/>
        <a:lstStyle/>
        <a:p>
          <a:endParaRPr lang="en-US"/>
        </a:p>
      </dgm:t>
    </dgm:pt>
    <dgm:pt modelId="{E73C4468-B7F0-1442-9F54-663628642B50}" type="pres">
      <dgm:prSet presAssocID="{92AB3042-8C76-7943-830C-106D15189431}" presName="Name0" presStyleCnt="0">
        <dgm:presLayoutVars>
          <dgm:chMax val="1"/>
          <dgm:dir/>
          <dgm:animLvl val="ctr"/>
          <dgm:resizeHandles val="exact"/>
        </dgm:presLayoutVars>
      </dgm:prSet>
      <dgm:spPr/>
    </dgm:pt>
    <dgm:pt modelId="{AB8D21AC-E895-BA4A-8479-0BEB586DD284}" type="pres">
      <dgm:prSet presAssocID="{167DB125-F7CD-7F4E-9E61-7EFADF2431BC}" presName="centerShape" presStyleLbl="node0" presStyleIdx="0" presStyleCnt="1" custScaleX="142209" custScaleY="144150"/>
      <dgm:spPr/>
    </dgm:pt>
    <dgm:pt modelId="{3136CFC8-E9C7-E443-A24A-2D7B789B23F5}" type="pres">
      <dgm:prSet presAssocID="{6242CA7E-3D95-5941-9766-E1227C4AEB93}" presName="node" presStyleLbl="node1" presStyleIdx="0" presStyleCnt="6" custScaleX="116796">
        <dgm:presLayoutVars>
          <dgm:bulletEnabled val="1"/>
        </dgm:presLayoutVars>
      </dgm:prSet>
      <dgm:spPr/>
    </dgm:pt>
    <dgm:pt modelId="{FC1789F9-35B4-B84D-8CD0-15A2E9B1597B}" type="pres">
      <dgm:prSet presAssocID="{6242CA7E-3D95-5941-9766-E1227C4AEB93}" presName="dummy" presStyleCnt="0"/>
      <dgm:spPr/>
    </dgm:pt>
    <dgm:pt modelId="{067D8336-3E9B-494C-B6B9-41BE5A016A1F}" type="pres">
      <dgm:prSet presAssocID="{6DD0EABE-F8BF-E24D-814C-F211C4CA768A}" presName="sibTrans" presStyleLbl="sibTrans2D1" presStyleIdx="0" presStyleCnt="6"/>
      <dgm:spPr/>
    </dgm:pt>
    <dgm:pt modelId="{4DAB95B0-D23E-9340-826A-8D1C38653051}" type="pres">
      <dgm:prSet presAssocID="{FDDD3F98-8BB6-BA44-8331-C2C35D4477EA}" presName="node" presStyleLbl="node1" presStyleIdx="1" presStyleCnt="6" custScaleX="120799">
        <dgm:presLayoutVars>
          <dgm:bulletEnabled val="1"/>
        </dgm:presLayoutVars>
      </dgm:prSet>
      <dgm:spPr/>
    </dgm:pt>
    <dgm:pt modelId="{60DFA080-8F2E-604B-B314-7833674631BE}" type="pres">
      <dgm:prSet presAssocID="{FDDD3F98-8BB6-BA44-8331-C2C35D4477EA}" presName="dummy" presStyleCnt="0"/>
      <dgm:spPr/>
    </dgm:pt>
    <dgm:pt modelId="{223C8643-9122-894E-A6F5-56C83C13B570}" type="pres">
      <dgm:prSet presAssocID="{2E679401-9EA1-1B4E-B2CC-36E6E97DC436}" presName="sibTrans" presStyleLbl="sibTrans2D1" presStyleIdx="1" presStyleCnt="6"/>
      <dgm:spPr/>
    </dgm:pt>
    <dgm:pt modelId="{025F4FC7-743E-6141-BE36-D5B38E09D064}" type="pres">
      <dgm:prSet presAssocID="{9B6C1D4A-22B1-4940-B048-9FE31E2CAF08}" presName="node" presStyleLbl="node1" presStyleIdx="2" presStyleCnt="6" custScaleX="116430">
        <dgm:presLayoutVars>
          <dgm:bulletEnabled val="1"/>
        </dgm:presLayoutVars>
      </dgm:prSet>
      <dgm:spPr/>
    </dgm:pt>
    <dgm:pt modelId="{5E71638B-E144-8745-9C54-EA60C990E59F}" type="pres">
      <dgm:prSet presAssocID="{9B6C1D4A-22B1-4940-B048-9FE31E2CAF08}" presName="dummy" presStyleCnt="0"/>
      <dgm:spPr/>
    </dgm:pt>
    <dgm:pt modelId="{FA52C773-5CF9-E044-89B5-B0F432B3D26C}" type="pres">
      <dgm:prSet presAssocID="{EC9A07D5-B42D-FF46-A8E8-AFFA26C7B25B}" presName="sibTrans" presStyleLbl="sibTrans2D1" presStyleIdx="2" presStyleCnt="6"/>
      <dgm:spPr/>
    </dgm:pt>
    <dgm:pt modelId="{56B89C4A-A227-D84F-A4BF-720D8BC3FF98}" type="pres">
      <dgm:prSet presAssocID="{D1D63C98-92C7-FE48-B7A6-343F5F6BEFA2}" presName="node" presStyleLbl="node1" presStyleIdx="3" presStyleCnt="6" custScaleX="111905">
        <dgm:presLayoutVars>
          <dgm:bulletEnabled val="1"/>
        </dgm:presLayoutVars>
      </dgm:prSet>
      <dgm:spPr/>
    </dgm:pt>
    <dgm:pt modelId="{841DFE6E-05E5-5E41-9F15-1E6394C31CEC}" type="pres">
      <dgm:prSet presAssocID="{D1D63C98-92C7-FE48-B7A6-343F5F6BEFA2}" presName="dummy" presStyleCnt="0"/>
      <dgm:spPr/>
    </dgm:pt>
    <dgm:pt modelId="{F5679342-6F9E-5646-A3D0-1AB42C1C6193}" type="pres">
      <dgm:prSet presAssocID="{FD8DB705-0D12-3E43-B93A-781BBEBBAE79}" presName="sibTrans" presStyleLbl="sibTrans2D1" presStyleIdx="3" presStyleCnt="6"/>
      <dgm:spPr/>
    </dgm:pt>
    <dgm:pt modelId="{8AA35639-A2A5-C142-9230-E5BC5C042E7E}" type="pres">
      <dgm:prSet presAssocID="{392A7CEC-22F9-FF45-9C9B-B8D40CE5317A}" presName="node" presStyleLbl="node1" presStyleIdx="4" presStyleCnt="6" custScaleX="116923">
        <dgm:presLayoutVars>
          <dgm:bulletEnabled val="1"/>
        </dgm:presLayoutVars>
      </dgm:prSet>
      <dgm:spPr/>
    </dgm:pt>
    <dgm:pt modelId="{289ADA9D-E19F-2447-9B4E-6F8DFD43AB38}" type="pres">
      <dgm:prSet presAssocID="{392A7CEC-22F9-FF45-9C9B-B8D40CE5317A}" presName="dummy" presStyleCnt="0"/>
      <dgm:spPr/>
    </dgm:pt>
    <dgm:pt modelId="{820A6F98-564E-8F4C-B648-07B97977A4AF}" type="pres">
      <dgm:prSet presAssocID="{38443D4A-E7AA-1844-8B0F-285AE8212213}" presName="sibTrans" presStyleLbl="sibTrans2D1" presStyleIdx="4" presStyleCnt="6"/>
      <dgm:spPr/>
    </dgm:pt>
    <dgm:pt modelId="{AE5D1579-19D0-1441-88EE-8D361334EE17}" type="pres">
      <dgm:prSet presAssocID="{D3D36B95-7704-3E4E-9D0E-9DDCAA1A464B}" presName="node" presStyleLbl="node1" presStyleIdx="5" presStyleCnt="6" custScaleX="109354">
        <dgm:presLayoutVars>
          <dgm:bulletEnabled val="1"/>
        </dgm:presLayoutVars>
      </dgm:prSet>
      <dgm:spPr/>
    </dgm:pt>
    <dgm:pt modelId="{45B832A4-D102-2F47-AE38-6405D062353F}" type="pres">
      <dgm:prSet presAssocID="{D3D36B95-7704-3E4E-9D0E-9DDCAA1A464B}" presName="dummy" presStyleCnt="0"/>
      <dgm:spPr/>
    </dgm:pt>
    <dgm:pt modelId="{3F6FF8B8-9FCA-8148-AD1C-58631C9AADD2}" type="pres">
      <dgm:prSet presAssocID="{70B3DE5F-FCF3-6541-A807-F78AB33B7298}" presName="sibTrans" presStyleLbl="sibTrans2D1" presStyleIdx="5" presStyleCnt="6"/>
      <dgm:spPr/>
    </dgm:pt>
  </dgm:ptLst>
  <dgm:cxnLst>
    <dgm:cxn modelId="{60EEE618-D82E-994A-815A-DE5133293813}" srcId="{167DB125-F7CD-7F4E-9E61-7EFADF2431BC}" destId="{6242CA7E-3D95-5941-9766-E1227C4AEB93}" srcOrd="0" destOrd="0" parTransId="{3003BF4D-BCED-174E-B79E-00687C8CC8AF}" sibTransId="{6DD0EABE-F8BF-E24D-814C-F211C4CA768A}"/>
    <dgm:cxn modelId="{0ACFCE21-B138-4FBC-8028-95AE16B04CBA}" type="presOf" srcId="{EC9A07D5-B42D-FF46-A8E8-AFFA26C7B25B}" destId="{FA52C773-5CF9-E044-89B5-B0F432B3D26C}" srcOrd="0" destOrd="0" presId="urn:microsoft.com/office/officeart/2005/8/layout/radial6"/>
    <dgm:cxn modelId="{7DD0A223-EEE3-42E4-BC1B-25C52A4D249D}" type="presOf" srcId="{6DD0EABE-F8BF-E24D-814C-F211C4CA768A}" destId="{067D8336-3E9B-494C-B6B9-41BE5A016A1F}" srcOrd="0" destOrd="0" presId="urn:microsoft.com/office/officeart/2005/8/layout/radial6"/>
    <dgm:cxn modelId="{DABF3F30-3643-47C5-B4A5-3C741A3FDFFD}" type="presOf" srcId="{FD8DB705-0D12-3E43-B93A-781BBEBBAE79}" destId="{F5679342-6F9E-5646-A3D0-1AB42C1C6193}" srcOrd="0" destOrd="0" presId="urn:microsoft.com/office/officeart/2005/8/layout/radial6"/>
    <dgm:cxn modelId="{80092361-F7C8-4EEE-A780-94A16897E103}" type="presOf" srcId="{2E679401-9EA1-1B4E-B2CC-36E6E97DC436}" destId="{223C8643-9122-894E-A6F5-56C83C13B570}" srcOrd="0" destOrd="0" presId="urn:microsoft.com/office/officeart/2005/8/layout/radial6"/>
    <dgm:cxn modelId="{18EF3B41-22CC-4944-B7F1-02E02784A150}" srcId="{92AB3042-8C76-7943-830C-106D15189431}" destId="{167DB125-F7CD-7F4E-9E61-7EFADF2431BC}" srcOrd="0" destOrd="0" parTransId="{81E57497-B670-7842-AC01-A9B47DD6F94B}" sibTransId="{4E431A0E-72CF-D340-B7BC-82C580A29E87}"/>
    <dgm:cxn modelId="{DF055E44-A4D7-4DC0-8E49-760B13B1BF6A}" type="presOf" srcId="{92AB3042-8C76-7943-830C-106D15189431}" destId="{E73C4468-B7F0-1442-9F54-663628642B50}" srcOrd="0" destOrd="0" presId="urn:microsoft.com/office/officeart/2005/8/layout/radial6"/>
    <dgm:cxn modelId="{AC6DC04C-FEB1-5E4D-B4B6-63D064F40F51}" srcId="{167DB125-F7CD-7F4E-9E61-7EFADF2431BC}" destId="{D3D36B95-7704-3E4E-9D0E-9DDCAA1A464B}" srcOrd="5" destOrd="0" parTransId="{BB7F25E5-C3B2-1642-B873-D228A86592C6}" sibTransId="{70B3DE5F-FCF3-6541-A807-F78AB33B7298}"/>
    <dgm:cxn modelId="{BC3BA073-64E1-4E86-AFA4-7FAFE1F954C7}" type="presOf" srcId="{D1D63C98-92C7-FE48-B7A6-343F5F6BEFA2}" destId="{56B89C4A-A227-D84F-A4BF-720D8BC3FF98}" srcOrd="0" destOrd="0" presId="urn:microsoft.com/office/officeart/2005/8/layout/radial6"/>
    <dgm:cxn modelId="{8219047B-85E6-F242-9B04-26F7AB7DE9C4}" srcId="{167DB125-F7CD-7F4E-9E61-7EFADF2431BC}" destId="{392A7CEC-22F9-FF45-9C9B-B8D40CE5317A}" srcOrd="4" destOrd="0" parTransId="{7021F56A-88F6-314D-A0A5-C47B06BE5765}" sibTransId="{38443D4A-E7AA-1844-8B0F-285AE8212213}"/>
    <dgm:cxn modelId="{51A97A83-25CB-477A-8629-C2C20428103E}" type="presOf" srcId="{167DB125-F7CD-7F4E-9E61-7EFADF2431BC}" destId="{AB8D21AC-E895-BA4A-8479-0BEB586DD284}" srcOrd="0" destOrd="0" presId="urn:microsoft.com/office/officeart/2005/8/layout/radial6"/>
    <dgm:cxn modelId="{EE07458E-F718-49E2-84E2-04AE1D81FD96}" type="presOf" srcId="{D3D36B95-7704-3E4E-9D0E-9DDCAA1A464B}" destId="{AE5D1579-19D0-1441-88EE-8D361334EE17}" srcOrd="0" destOrd="0" presId="urn:microsoft.com/office/officeart/2005/8/layout/radial6"/>
    <dgm:cxn modelId="{00A7138F-9DA0-EB40-8AA4-1DED2EFBFAA6}" srcId="{167DB125-F7CD-7F4E-9E61-7EFADF2431BC}" destId="{FDDD3F98-8BB6-BA44-8331-C2C35D4477EA}" srcOrd="1" destOrd="0" parTransId="{D3614C7D-19E6-EF4B-87F8-12EED3B5FDF2}" sibTransId="{2E679401-9EA1-1B4E-B2CC-36E6E97DC436}"/>
    <dgm:cxn modelId="{03A5358F-3146-7741-8958-EA063532E03F}" srcId="{167DB125-F7CD-7F4E-9E61-7EFADF2431BC}" destId="{D1D63C98-92C7-FE48-B7A6-343F5F6BEFA2}" srcOrd="3" destOrd="0" parTransId="{CCF001C3-FE73-AF42-B878-54DBE4441AD6}" sibTransId="{FD8DB705-0D12-3E43-B93A-781BBEBBAE79}"/>
    <dgm:cxn modelId="{093F3F8F-2DE6-4C07-B3D7-431D31373EE3}" type="presOf" srcId="{FDDD3F98-8BB6-BA44-8331-C2C35D4477EA}" destId="{4DAB95B0-D23E-9340-826A-8D1C38653051}" srcOrd="0" destOrd="0" presId="urn:microsoft.com/office/officeart/2005/8/layout/radial6"/>
    <dgm:cxn modelId="{14981297-7EBC-48DA-B91B-50F90F5379D9}" type="presOf" srcId="{38443D4A-E7AA-1844-8B0F-285AE8212213}" destId="{820A6F98-564E-8F4C-B648-07B97977A4AF}" srcOrd="0" destOrd="0" presId="urn:microsoft.com/office/officeart/2005/8/layout/radial6"/>
    <dgm:cxn modelId="{62817F9A-F630-4531-9F25-4D14D285A386}" type="presOf" srcId="{6242CA7E-3D95-5941-9766-E1227C4AEB93}" destId="{3136CFC8-E9C7-E443-A24A-2D7B789B23F5}" srcOrd="0" destOrd="0" presId="urn:microsoft.com/office/officeart/2005/8/layout/radial6"/>
    <dgm:cxn modelId="{8D1D11A8-BB4A-4293-B994-31740DEDAC5E}" type="presOf" srcId="{70B3DE5F-FCF3-6541-A807-F78AB33B7298}" destId="{3F6FF8B8-9FCA-8148-AD1C-58631C9AADD2}" srcOrd="0" destOrd="0" presId="urn:microsoft.com/office/officeart/2005/8/layout/radial6"/>
    <dgm:cxn modelId="{0D8D93CA-17DD-2C43-BB9E-7C69757E68E0}" srcId="{167DB125-F7CD-7F4E-9E61-7EFADF2431BC}" destId="{9B6C1D4A-22B1-4940-B048-9FE31E2CAF08}" srcOrd="2" destOrd="0" parTransId="{7F7FC2E9-EFBB-5C43-B94C-1227764AD55F}" sibTransId="{EC9A07D5-B42D-FF46-A8E8-AFFA26C7B25B}"/>
    <dgm:cxn modelId="{D90B39E8-E56B-4DBD-BB5B-05796ECB5C9A}" type="presOf" srcId="{9B6C1D4A-22B1-4940-B048-9FE31E2CAF08}" destId="{025F4FC7-743E-6141-BE36-D5B38E09D064}" srcOrd="0" destOrd="0" presId="urn:microsoft.com/office/officeart/2005/8/layout/radial6"/>
    <dgm:cxn modelId="{788F19F8-D279-478D-9CC3-E573813910D3}" type="presOf" srcId="{392A7CEC-22F9-FF45-9C9B-B8D40CE5317A}" destId="{8AA35639-A2A5-C142-9230-E5BC5C042E7E}" srcOrd="0" destOrd="0" presId="urn:microsoft.com/office/officeart/2005/8/layout/radial6"/>
    <dgm:cxn modelId="{737BD461-ABC7-4627-87BF-AF8E49936780}" type="presParOf" srcId="{E73C4468-B7F0-1442-9F54-663628642B50}" destId="{AB8D21AC-E895-BA4A-8479-0BEB586DD284}" srcOrd="0" destOrd="0" presId="urn:microsoft.com/office/officeart/2005/8/layout/radial6"/>
    <dgm:cxn modelId="{D1AED343-7A5D-4467-8D62-550E66EA4CBB}" type="presParOf" srcId="{E73C4468-B7F0-1442-9F54-663628642B50}" destId="{3136CFC8-E9C7-E443-A24A-2D7B789B23F5}" srcOrd="1" destOrd="0" presId="urn:microsoft.com/office/officeart/2005/8/layout/radial6"/>
    <dgm:cxn modelId="{E213A30E-49F1-40C3-BCAC-D18F621154B9}" type="presParOf" srcId="{E73C4468-B7F0-1442-9F54-663628642B50}" destId="{FC1789F9-35B4-B84D-8CD0-15A2E9B1597B}" srcOrd="2" destOrd="0" presId="urn:microsoft.com/office/officeart/2005/8/layout/radial6"/>
    <dgm:cxn modelId="{E13480E9-C51E-4B1F-8706-B3CD4B6C9541}" type="presParOf" srcId="{E73C4468-B7F0-1442-9F54-663628642B50}" destId="{067D8336-3E9B-494C-B6B9-41BE5A016A1F}" srcOrd="3" destOrd="0" presId="urn:microsoft.com/office/officeart/2005/8/layout/radial6"/>
    <dgm:cxn modelId="{AB86104F-F1A2-43FE-AE9E-B91BDEA0951D}" type="presParOf" srcId="{E73C4468-B7F0-1442-9F54-663628642B50}" destId="{4DAB95B0-D23E-9340-826A-8D1C38653051}" srcOrd="4" destOrd="0" presId="urn:microsoft.com/office/officeart/2005/8/layout/radial6"/>
    <dgm:cxn modelId="{A866B7B0-BC4A-4958-BD33-87F915798F4C}" type="presParOf" srcId="{E73C4468-B7F0-1442-9F54-663628642B50}" destId="{60DFA080-8F2E-604B-B314-7833674631BE}" srcOrd="5" destOrd="0" presId="urn:microsoft.com/office/officeart/2005/8/layout/radial6"/>
    <dgm:cxn modelId="{85E3E40E-446B-495E-8F92-7EDB2C0DE207}" type="presParOf" srcId="{E73C4468-B7F0-1442-9F54-663628642B50}" destId="{223C8643-9122-894E-A6F5-56C83C13B570}" srcOrd="6" destOrd="0" presId="urn:microsoft.com/office/officeart/2005/8/layout/radial6"/>
    <dgm:cxn modelId="{1AEB6D9E-A748-4CFC-8EB6-F2343EF08939}" type="presParOf" srcId="{E73C4468-B7F0-1442-9F54-663628642B50}" destId="{025F4FC7-743E-6141-BE36-D5B38E09D064}" srcOrd="7" destOrd="0" presId="urn:microsoft.com/office/officeart/2005/8/layout/radial6"/>
    <dgm:cxn modelId="{5C2DAC2C-C280-48D4-8556-62D3045412E8}" type="presParOf" srcId="{E73C4468-B7F0-1442-9F54-663628642B50}" destId="{5E71638B-E144-8745-9C54-EA60C990E59F}" srcOrd="8" destOrd="0" presId="urn:microsoft.com/office/officeart/2005/8/layout/radial6"/>
    <dgm:cxn modelId="{5560F417-88C4-4C3B-B724-F514368B40C9}" type="presParOf" srcId="{E73C4468-B7F0-1442-9F54-663628642B50}" destId="{FA52C773-5CF9-E044-89B5-B0F432B3D26C}" srcOrd="9" destOrd="0" presId="urn:microsoft.com/office/officeart/2005/8/layout/radial6"/>
    <dgm:cxn modelId="{B36DA9A2-79E5-4D29-8E25-82F4DDAE7269}" type="presParOf" srcId="{E73C4468-B7F0-1442-9F54-663628642B50}" destId="{56B89C4A-A227-D84F-A4BF-720D8BC3FF98}" srcOrd="10" destOrd="0" presId="urn:microsoft.com/office/officeart/2005/8/layout/radial6"/>
    <dgm:cxn modelId="{4EBEFFC7-40CE-4421-83F2-A674AB72C120}" type="presParOf" srcId="{E73C4468-B7F0-1442-9F54-663628642B50}" destId="{841DFE6E-05E5-5E41-9F15-1E6394C31CEC}" srcOrd="11" destOrd="0" presId="urn:microsoft.com/office/officeart/2005/8/layout/radial6"/>
    <dgm:cxn modelId="{A077D489-3E77-4CA8-9D4B-12CEB28221E9}" type="presParOf" srcId="{E73C4468-B7F0-1442-9F54-663628642B50}" destId="{F5679342-6F9E-5646-A3D0-1AB42C1C6193}" srcOrd="12" destOrd="0" presId="urn:microsoft.com/office/officeart/2005/8/layout/radial6"/>
    <dgm:cxn modelId="{A5BDCDFF-7A02-4C97-A6F1-508A08F3AE07}" type="presParOf" srcId="{E73C4468-B7F0-1442-9F54-663628642B50}" destId="{8AA35639-A2A5-C142-9230-E5BC5C042E7E}" srcOrd="13" destOrd="0" presId="urn:microsoft.com/office/officeart/2005/8/layout/radial6"/>
    <dgm:cxn modelId="{87962A9E-5514-4E65-B1A7-5E0D0291C4CF}" type="presParOf" srcId="{E73C4468-B7F0-1442-9F54-663628642B50}" destId="{289ADA9D-E19F-2447-9B4E-6F8DFD43AB38}" srcOrd="14" destOrd="0" presId="urn:microsoft.com/office/officeart/2005/8/layout/radial6"/>
    <dgm:cxn modelId="{2CEEE08B-01B6-48CE-B9EA-FC6332F3A7FE}" type="presParOf" srcId="{E73C4468-B7F0-1442-9F54-663628642B50}" destId="{820A6F98-564E-8F4C-B648-07B97977A4AF}" srcOrd="15" destOrd="0" presId="urn:microsoft.com/office/officeart/2005/8/layout/radial6"/>
    <dgm:cxn modelId="{AA4B6303-5023-471C-82C5-7770D04BEC56}" type="presParOf" srcId="{E73C4468-B7F0-1442-9F54-663628642B50}" destId="{AE5D1579-19D0-1441-88EE-8D361334EE17}" srcOrd="16" destOrd="0" presId="urn:microsoft.com/office/officeart/2005/8/layout/radial6"/>
    <dgm:cxn modelId="{F052A436-D5E2-4168-B344-B8571850FA30}" type="presParOf" srcId="{E73C4468-B7F0-1442-9F54-663628642B50}" destId="{45B832A4-D102-2F47-AE38-6405D062353F}" srcOrd="17" destOrd="0" presId="urn:microsoft.com/office/officeart/2005/8/layout/radial6"/>
    <dgm:cxn modelId="{25B250DA-AF14-4C03-8210-6E96023E68C6}" type="presParOf" srcId="{E73C4468-B7F0-1442-9F54-663628642B50}" destId="{3F6FF8B8-9FCA-8148-AD1C-58631C9AADD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AB3042-8C76-7943-830C-106D15189431}"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167DB125-F7CD-7F4E-9E61-7EFADF2431BC}">
      <dgm:prSet phldrT="[Text]"/>
      <dgm:spPr/>
      <dgm:t>
        <a:bodyPr/>
        <a:lstStyle/>
        <a:p>
          <a:r>
            <a:rPr lang="en-US" dirty="0"/>
            <a:t>Engagement, Inquiry/Exploration, Workforce Development &amp; Support, Accountability, Teaming, Advocacy</a:t>
          </a:r>
        </a:p>
      </dgm:t>
    </dgm:pt>
    <dgm:pt modelId="{81E57497-B670-7842-AC01-A9B47DD6F94B}" type="parTrans" cxnId="{18EF3B41-22CC-4944-B7F1-02E02784A150}">
      <dgm:prSet/>
      <dgm:spPr/>
      <dgm:t>
        <a:bodyPr/>
        <a:lstStyle/>
        <a:p>
          <a:endParaRPr lang="en-US"/>
        </a:p>
      </dgm:t>
    </dgm:pt>
    <dgm:pt modelId="{4E431A0E-72CF-D340-B7BC-82C580A29E87}" type="sibTrans" cxnId="{18EF3B41-22CC-4944-B7F1-02E02784A150}">
      <dgm:prSet/>
      <dgm:spPr/>
      <dgm:t>
        <a:bodyPr/>
        <a:lstStyle/>
        <a:p>
          <a:endParaRPr lang="en-US"/>
        </a:p>
      </dgm:t>
    </dgm:pt>
    <dgm:pt modelId="{6242CA7E-3D95-5941-9766-E1227C4AEB93}">
      <dgm:prSet phldrT="[Text]" custT="1"/>
      <dgm:spPr/>
      <dgm:t>
        <a:bodyPr/>
        <a:lstStyle/>
        <a:p>
          <a:r>
            <a:rPr lang="en-US" sz="1400" dirty="0"/>
            <a:t>Prevention</a:t>
          </a:r>
        </a:p>
      </dgm:t>
    </dgm:pt>
    <dgm:pt modelId="{3003BF4D-BCED-174E-B79E-00687C8CC8AF}" type="parTrans" cxnId="{60EEE618-D82E-994A-815A-DE5133293813}">
      <dgm:prSet/>
      <dgm:spPr/>
      <dgm:t>
        <a:bodyPr/>
        <a:lstStyle/>
        <a:p>
          <a:endParaRPr lang="en-US"/>
        </a:p>
      </dgm:t>
    </dgm:pt>
    <dgm:pt modelId="{6DD0EABE-F8BF-E24D-814C-F211C4CA768A}" type="sibTrans" cxnId="{60EEE618-D82E-994A-815A-DE5133293813}">
      <dgm:prSet/>
      <dgm:spPr/>
      <dgm:t>
        <a:bodyPr/>
        <a:lstStyle/>
        <a:p>
          <a:endParaRPr lang="en-US"/>
        </a:p>
      </dgm:t>
    </dgm:pt>
    <dgm:pt modelId="{FDDD3F98-8BB6-BA44-8331-C2C35D4477EA}">
      <dgm:prSet phldrT="[Text]" custT="1"/>
      <dgm:spPr/>
      <dgm:t>
        <a:bodyPr/>
        <a:lstStyle/>
        <a:p>
          <a:r>
            <a:rPr lang="en-US" sz="1400" dirty="0"/>
            <a:t>Engagement</a:t>
          </a:r>
        </a:p>
      </dgm:t>
    </dgm:pt>
    <dgm:pt modelId="{D3614C7D-19E6-EF4B-87F8-12EED3B5FDF2}" type="parTrans" cxnId="{00A7138F-9DA0-EB40-8AA4-1DED2EFBFAA6}">
      <dgm:prSet/>
      <dgm:spPr/>
      <dgm:t>
        <a:bodyPr/>
        <a:lstStyle/>
        <a:p>
          <a:endParaRPr lang="en-US"/>
        </a:p>
      </dgm:t>
    </dgm:pt>
    <dgm:pt modelId="{2E679401-9EA1-1B4E-B2CC-36E6E97DC436}" type="sibTrans" cxnId="{00A7138F-9DA0-EB40-8AA4-1DED2EFBFAA6}">
      <dgm:prSet/>
      <dgm:spPr/>
      <dgm:t>
        <a:bodyPr/>
        <a:lstStyle/>
        <a:p>
          <a:endParaRPr lang="en-US"/>
        </a:p>
      </dgm:t>
    </dgm:pt>
    <dgm:pt modelId="{392A7CEC-22F9-FF45-9C9B-B8D40CE5317A}">
      <dgm:prSet phldrT="[Text]" custT="1"/>
      <dgm:spPr/>
      <dgm:t>
        <a:bodyPr/>
        <a:lstStyle/>
        <a:p>
          <a:r>
            <a:rPr lang="en-US" sz="1400" dirty="0"/>
            <a:t>Monitoring and Adapting</a:t>
          </a:r>
        </a:p>
      </dgm:t>
    </dgm:pt>
    <dgm:pt modelId="{7021F56A-88F6-314D-A0A5-C47B06BE5765}" type="parTrans" cxnId="{8219047B-85E6-F242-9B04-26F7AB7DE9C4}">
      <dgm:prSet/>
      <dgm:spPr/>
      <dgm:t>
        <a:bodyPr/>
        <a:lstStyle/>
        <a:p>
          <a:endParaRPr lang="en-US"/>
        </a:p>
      </dgm:t>
    </dgm:pt>
    <dgm:pt modelId="{38443D4A-E7AA-1844-8B0F-285AE8212213}" type="sibTrans" cxnId="{8219047B-85E6-F242-9B04-26F7AB7DE9C4}">
      <dgm:prSet/>
      <dgm:spPr/>
      <dgm:t>
        <a:bodyPr/>
        <a:lstStyle/>
        <a:p>
          <a:endParaRPr lang="en-US"/>
        </a:p>
      </dgm:t>
    </dgm:pt>
    <dgm:pt modelId="{D3D36B95-7704-3E4E-9D0E-9DDCAA1A464B}">
      <dgm:prSet phldrT="[Text]" custT="1"/>
      <dgm:spPr/>
      <dgm:t>
        <a:bodyPr/>
        <a:lstStyle/>
        <a:p>
          <a:r>
            <a:rPr lang="en-US" sz="1400" dirty="0"/>
            <a:t>Transition</a:t>
          </a:r>
        </a:p>
      </dgm:t>
    </dgm:pt>
    <dgm:pt modelId="{BB7F25E5-C3B2-1642-B873-D228A86592C6}" type="parTrans" cxnId="{AC6DC04C-FEB1-5E4D-B4B6-63D064F40F51}">
      <dgm:prSet/>
      <dgm:spPr/>
      <dgm:t>
        <a:bodyPr/>
        <a:lstStyle/>
        <a:p>
          <a:endParaRPr lang="en-US"/>
        </a:p>
      </dgm:t>
    </dgm:pt>
    <dgm:pt modelId="{70B3DE5F-FCF3-6541-A807-F78AB33B7298}" type="sibTrans" cxnId="{AC6DC04C-FEB1-5E4D-B4B6-63D064F40F51}">
      <dgm:prSet/>
      <dgm:spPr/>
      <dgm:t>
        <a:bodyPr/>
        <a:lstStyle/>
        <a:p>
          <a:endParaRPr lang="en-US"/>
        </a:p>
      </dgm:t>
    </dgm:pt>
    <dgm:pt modelId="{9B6C1D4A-22B1-4940-B048-9FE31E2CAF08}">
      <dgm:prSet phldrT="[Text]" custT="1"/>
      <dgm:spPr/>
      <dgm:t>
        <a:bodyPr/>
        <a:lstStyle/>
        <a:p>
          <a:r>
            <a:rPr lang="en-US" sz="1400" dirty="0"/>
            <a:t>Assessment</a:t>
          </a:r>
        </a:p>
      </dgm:t>
    </dgm:pt>
    <dgm:pt modelId="{7F7FC2E9-EFBB-5C43-B94C-1227764AD55F}" type="parTrans" cxnId="{0D8D93CA-17DD-2C43-BB9E-7C69757E68E0}">
      <dgm:prSet/>
      <dgm:spPr/>
      <dgm:t>
        <a:bodyPr/>
        <a:lstStyle/>
        <a:p>
          <a:endParaRPr lang="en-US"/>
        </a:p>
      </dgm:t>
    </dgm:pt>
    <dgm:pt modelId="{EC9A07D5-B42D-FF46-A8E8-AFFA26C7B25B}" type="sibTrans" cxnId="{0D8D93CA-17DD-2C43-BB9E-7C69757E68E0}">
      <dgm:prSet/>
      <dgm:spPr/>
      <dgm:t>
        <a:bodyPr/>
        <a:lstStyle/>
        <a:p>
          <a:endParaRPr lang="en-US"/>
        </a:p>
      </dgm:t>
    </dgm:pt>
    <dgm:pt modelId="{D1D63C98-92C7-FE48-B7A6-343F5F6BEFA2}">
      <dgm:prSet phldrT="[Text]" custT="1"/>
      <dgm:spPr/>
      <dgm:t>
        <a:bodyPr/>
        <a:lstStyle/>
        <a:p>
          <a:r>
            <a:rPr lang="en-US" sz="1400" dirty="0"/>
            <a:t>Planning and Service Delivery</a:t>
          </a:r>
        </a:p>
      </dgm:t>
    </dgm:pt>
    <dgm:pt modelId="{CCF001C3-FE73-AF42-B878-54DBE4441AD6}" type="parTrans" cxnId="{03A5358F-3146-7741-8958-EA063532E03F}">
      <dgm:prSet/>
      <dgm:spPr/>
      <dgm:t>
        <a:bodyPr/>
        <a:lstStyle/>
        <a:p>
          <a:endParaRPr lang="en-US"/>
        </a:p>
      </dgm:t>
    </dgm:pt>
    <dgm:pt modelId="{FD8DB705-0D12-3E43-B93A-781BBEBBAE79}" type="sibTrans" cxnId="{03A5358F-3146-7741-8958-EA063532E03F}">
      <dgm:prSet/>
      <dgm:spPr/>
      <dgm:t>
        <a:bodyPr/>
        <a:lstStyle/>
        <a:p>
          <a:endParaRPr lang="en-US"/>
        </a:p>
      </dgm:t>
    </dgm:pt>
    <dgm:pt modelId="{E73C4468-B7F0-1442-9F54-663628642B50}" type="pres">
      <dgm:prSet presAssocID="{92AB3042-8C76-7943-830C-106D15189431}" presName="Name0" presStyleCnt="0">
        <dgm:presLayoutVars>
          <dgm:chMax val="1"/>
          <dgm:dir/>
          <dgm:animLvl val="ctr"/>
          <dgm:resizeHandles val="exact"/>
        </dgm:presLayoutVars>
      </dgm:prSet>
      <dgm:spPr/>
    </dgm:pt>
    <dgm:pt modelId="{AB8D21AC-E895-BA4A-8479-0BEB586DD284}" type="pres">
      <dgm:prSet presAssocID="{167DB125-F7CD-7F4E-9E61-7EFADF2431BC}" presName="centerShape" presStyleLbl="node0" presStyleIdx="0" presStyleCnt="1" custScaleX="142209" custScaleY="144150"/>
      <dgm:spPr/>
    </dgm:pt>
    <dgm:pt modelId="{3136CFC8-E9C7-E443-A24A-2D7B789B23F5}" type="pres">
      <dgm:prSet presAssocID="{6242CA7E-3D95-5941-9766-E1227C4AEB93}" presName="node" presStyleLbl="node1" presStyleIdx="0" presStyleCnt="6" custScaleX="116796">
        <dgm:presLayoutVars>
          <dgm:bulletEnabled val="1"/>
        </dgm:presLayoutVars>
      </dgm:prSet>
      <dgm:spPr/>
    </dgm:pt>
    <dgm:pt modelId="{FC1789F9-35B4-B84D-8CD0-15A2E9B1597B}" type="pres">
      <dgm:prSet presAssocID="{6242CA7E-3D95-5941-9766-E1227C4AEB93}" presName="dummy" presStyleCnt="0"/>
      <dgm:spPr/>
    </dgm:pt>
    <dgm:pt modelId="{067D8336-3E9B-494C-B6B9-41BE5A016A1F}" type="pres">
      <dgm:prSet presAssocID="{6DD0EABE-F8BF-E24D-814C-F211C4CA768A}" presName="sibTrans" presStyleLbl="sibTrans2D1" presStyleIdx="0" presStyleCnt="6"/>
      <dgm:spPr/>
    </dgm:pt>
    <dgm:pt modelId="{4DAB95B0-D23E-9340-826A-8D1C38653051}" type="pres">
      <dgm:prSet presAssocID="{FDDD3F98-8BB6-BA44-8331-C2C35D4477EA}" presName="node" presStyleLbl="node1" presStyleIdx="1" presStyleCnt="6" custScaleX="120799">
        <dgm:presLayoutVars>
          <dgm:bulletEnabled val="1"/>
        </dgm:presLayoutVars>
      </dgm:prSet>
      <dgm:spPr/>
    </dgm:pt>
    <dgm:pt modelId="{60DFA080-8F2E-604B-B314-7833674631BE}" type="pres">
      <dgm:prSet presAssocID="{FDDD3F98-8BB6-BA44-8331-C2C35D4477EA}" presName="dummy" presStyleCnt="0"/>
      <dgm:spPr/>
    </dgm:pt>
    <dgm:pt modelId="{223C8643-9122-894E-A6F5-56C83C13B570}" type="pres">
      <dgm:prSet presAssocID="{2E679401-9EA1-1B4E-B2CC-36E6E97DC436}" presName="sibTrans" presStyleLbl="sibTrans2D1" presStyleIdx="1" presStyleCnt="6"/>
      <dgm:spPr/>
    </dgm:pt>
    <dgm:pt modelId="{025F4FC7-743E-6141-BE36-D5B38E09D064}" type="pres">
      <dgm:prSet presAssocID="{9B6C1D4A-22B1-4940-B048-9FE31E2CAF08}" presName="node" presStyleLbl="node1" presStyleIdx="2" presStyleCnt="6" custScaleX="116430">
        <dgm:presLayoutVars>
          <dgm:bulletEnabled val="1"/>
        </dgm:presLayoutVars>
      </dgm:prSet>
      <dgm:spPr/>
    </dgm:pt>
    <dgm:pt modelId="{5E71638B-E144-8745-9C54-EA60C990E59F}" type="pres">
      <dgm:prSet presAssocID="{9B6C1D4A-22B1-4940-B048-9FE31E2CAF08}" presName="dummy" presStyleCnt="0"/>
      <dgm:spPr/>
    </dgm:pt>
    <dgm:pt modelId="{FA52C773-5CF9-E044-89B5-B0F432B3D26C}" type="pres">
      <dgm:prSet presAssocID="{EC9A07D5-B42D-FF46-A8E8-AFFA26C7B25B}" presName="sibTrans" presStyleLbl="sibTrans2D1" presStyleIdx="2" presStyleCnt="6"/>
      <dgm:spPr/>
    </dgm:pt>
    <dgm:pt modelId="{56B89C4A-A227-D84F-A4BF-720D8BC3FF98}" type="pres">
      <dgm:prSet presAssocID="{D1D63C98-92C7-FE48-B7A6-343F5F6BEFA2}" presName="node" presStyleLbl="node1" presStyleIdx="3" presStyleCnt="6" custScaleX="111905">
        <dgm:presLayoutVars>
          <dgm:bulletEnabled val="1"/>
        </dgm:presLayoutVars>
      </dgm:prSet>
      <dgm:spPr/>
    </dgm:pt>
    <dgm:pt modelId="{841DFE6E-05E5-5E41-9F15-1E6394C31CEC}" type="pres">
      <dgm:prSet presAssocID="{D1D63C98-92C7-FE48-B7A6-343F5F6BEFA2}" presName="dummy" presStyleCnt="0"/>
      <dgm:spPr/>
    </dgm:pt>
    <dgm:pt modelId="{F5679342-6F9E-5646-A3D0-1AB42C1C6193}" type="pres">
      <dgm:prSet presAssocID="{FD8DB705-0D12-3E43-B93A-781BBEBBAE79}" presName="sibTrans" presStyleLbl="sibTrans2D1" presStyleIdx="3" presStyleCnt="6"/>
      <dgm:spPr/>
    </dgm:pt>
    <dgm:pt modelId="{8AA35639-A2A5-C142-9230-E5BC5C042E7E}" type="pres">
      <dgm:prSet presAssocID="{392A7CEC-22F9-FF45-9C9B-B8D40CE5317A}" presName="node" presStyleLbl="node1" presStyleIdx="4" presStyleCnt="6" custScaleX="116923">
        <dgm:presLayoutVars>
          <dgm:bulletEnabled val="1"/>
        </dgm:presLayoutVars>
      </dgm:prSet>
      <dgm:spPr/>
    </dgm:pt>
    <dgm:pt modelId="{289ADA9D-E19F-2447-9B4E-6F8DFD43AB38}" type="pres">
      <dgm:prSet presAssocID="{392A7CEC-22F9-FF45-9C9B-B8D40CE5317A}" presName="dummy" presStyleCnt="0"/>
      <dgm:spPr/>
    </dgm:pt>
    <dgm:pt modelId="{820A6F98-564E-8F4C-B648-07B97977A4AF}" type="pres">
      <dgm:prSet presAssocID="{38443D4A-E7AA-1844-8B0F-285AE8212213}" presName="sibTrans" presStyleLbl="sibTrans2D1" presStyleIdx="4" presStyleCnt="6"/>
      <dgm:spPr/>
    </dgm:pt>
    <dgm:pt modelId="{AE5D1579-19D0-1441-88EE-8D361334EE17}" type="pres">
      <dgm:prSet presAssocID="{D3D36B95-7704-3E4E-9D0E-9DDCAA1A464B}" presName="node" presStyleLbl="node1" presStyleIdx="5" presStyleCnt="6" custScaleX="109354">
        <dgm:presLayoutVars>
          <dgm:bulletEnabled val="1"/>
        </dgm:presLayoutVars>
      </dgm:prSet>
      <dgm:spPr/>
    </dgm:pt>
    <dgm:pt modelId="{45B832A4-D102-2F47-AE38-6405D062353F}" type="pres">
      <dgm:prSet presAssocID="{D3D36B95-7704-3E4E-9D0E-9DDCAA1A464B}" presName="dummy" presStyleCnt="0"/>
      <dgm:spPr/>
    </dgm:pt>
    <dgm:pt modelId="{3F6FF8B8-9FCA-8148-AD1C-58631C9AADD2}" type="pres">
      <dgm:prSet presAssocID="{70B3DE5F-FCF3-6541-A807-F78AB33B7298}" presName="sibTrans" presStyleLbl="sibTrans2D1" presStyleIdx="5" presStyleCnt="6"/>
      <dgm:spPr/>
    </dgm:pt>
  </dgm:ptLst>
  <dgm:cxnLst>
    <dgm:cxn modelId="{60EEE618-D82E-994A-815A-DE5133293813}" srcId="{167DB125-F7CD-7F4E-9E61-7EFADF2431BC}" destId="{6242CA7E-3D95-5941-9766-E1227C4AEB93}" srcOrd="0" destOrd="0" parTransId="{3003BF4D-BCED-174E-B79E-00687C8CC8AF}" sibTransId="{6DD0EABE-F8BF-E24D-814C-F211C4CA768A}"/>
    <dgm:cxn modelId="{0ACFCE21-B138-4FBC-8028-95AE16B04CBA}" type="presOf" srcId="{EC9A07D5-B42D-FF46-A8E8-AFFA26C7B25B}" destId="{FA52C773-5CF9-E044-89B5-B0F432B3D26C}" srcOrd="0" destOrd="0" presId="urn:microsoft.com/office/officeart/2005/8/layout/radial6"/>
    <dgm:cxn modelId="{7DD0A223-EEE3-42E4-BC1B-25C52A4D249D}" type="presOf" srcId="{6DD0EABE-F8BF-E24D-814C-F211C4CA768A}" destId="{067D8336-3E9B-494C-B6B9-41BE5A016A1F}" srcOrd="0" destOrd="0" presId="urn:microsoft.com/office/officeart/2005/8/layout/radial6"/>
    <dgm:cxn modelId="{DABF3F30-3643-47C5-B4A5-3C741A3FDFFD}" type="presOf" srcId="{FD8DB705-0D12-3E43-B93A-781BBEBBAE79}" destId="{F5679342-6F9E-5646-A3D0-1AB42C1C6193}" srcOrd="0" destOrd="0" presId="urn:microsoft.com/office/officeart/2005/8/layout/radial6"/>
    <dgm:cxn modelId="{80092361-F7C8-4EEE-A780-94A16897E103}" type="presOf" srcId="{2E679401-9EA1-1B4E-B2CC-36E6E97DC436}" destId="{223C8643-9122-894E-A6F5-56C83C13B570}" srcOrd="0" destOrd="0" presId="urn:microsoft.com/office/officeart/2005/8/layout/radial6"/>
    <dgm:cxn modelId="{18EF3B41-22CC-4944-B7F1-02E02784A150}" srcId="{92AB3042-8C76-7943-830C-106D15189431}" destId="{167DB125-F7CD-7F4E-9E61-7EFADF2431BC}" srcOrd="0" destOrd="0" parTransId="{81E57497-B670-7842-AC01-A9B47DD6F94B}" sibTransId="{4E431A0E-72CF-D340-B7BC-82C580A29E87}"/>
    <dgm:cxn modelId="{DF055E44-A4D7-4DC0-8E49-760B13B1BF6A}" type="presOf" srcId="{92AB3042-8C76-7943-830C-106D15189431}" destId="{E73C4468-B7F0-1442-9F54-663628642B50}" srcOrd="0" destOrd="0" presId="urn:microsoft.com/office/officeart/2005/8/layout/radial6"/>
    <dgm:cxn modelId="{AC6DC04C-FEB1-5E4D-B4B6-63D064F40F51}" srcId="{167DB125-F7CD-7F4E-9E61-7EFADF2431BC}" destId="{D3D36B95-7704-3E4E-9D0E-9DDCAA1A464B}" srcOrd="5" destOrd="0" parTransId="{BB7F25E5-C3B2-1642-B873-D228A86592C6}" sibTransId="{70B3DE5F-FCF3-6541-A807-F78AB33B7298}"/>
    <dgm:cxn modelId="{BC3BA073-64E1-4E86-AFA4-7FAFE1F954C7}" type="presOf" srcId="{D1D63C98-92C7-FE48-B7A6-343F5F6BEFA2}" destId="{56B89C4A-A227-D84F-A4BF-720D8BC3FF98}" srcOrd="0" destOrd="0" presId="urn:microsoft.com/office/officeart/2005/8/layout/radial6"/>
    <dgm:cxn modelId="{8219047B-85E6-F242-9B04-26F7AB7DE9C4}" srcId="{167DB125-F7CD-7F4E-9E61-7EFADF2431BC}" destId="{392A7CEC-22F9-FF45-9C9B-B8D40CE5317A}" srcOrd="4" destOrd="0" parTransId="{7021F56A-88F6-314D-A0A5-C47B06BE5765}" sibTransId="{38443D4A-E7AA-1844-8B0F-285AE8212213}"/>
    <dgm:cxn modelId="{51A97A83-25CB-477A-8629-C2C20428103E}" type="presOf" srcId="{167DB125-F7CD-7F4E-9E61-7EFADF2431BC}" destId="{AB8D21AC-E895-BA4A-8479-0BEB586DD284}" srcOrd="0" destOrd="0" presId="urn:microsoft.com/office/officeart/2005/8/layout/radial6"/>
    <dgm:cxn modelId="{EE07458E-F718-49E2-84E2-04AE1D81FD96}" type="presOf" srcId="{D3D36B95-7704-3E4E-9D0E-9DDCAA1A464B}" destId="{AE5D1579-19D0-1441-88EE-8D361334EE17}" srcOrd="0" destOrd="0" presId="urn:microsoft.com/office/officeart/2005/8/layout/radial6"/>
    <dgm:cxn modelId="{00A7138F-9DA0-EB40-8AA4-1DED2EFBFAA6}" srcId="{167DB125-F7CD-7F4E-9E61-7EFADF2431BC}" destId="{FDDD3F98-8BB6-BA44-8331-C2C35D4477EA}" srcOrd="1" destOrd="0" parTransId="{D3614C7D-19E6-EF4B-87F8-12EED3B5FDF2}" sibTransId="{2E679401-9EA1-1B4E-B2CC-36E6E97DC436}"/>
    <dgm:cxn modelId="{03A5358F-3146-7741-8958-EA063532E03F}" srcId="{167DB125-F7CD-7F4E-9E61-7EFADF2431BC}" destId="{D1D63C98-92C7-FE48-B7A6-343F5F6BEFA2}" srcOrd="3" destOrd="0" parTransId="{CCF001C3-FE73-AF42-B878-54DBE4441AD6}" sibTransId="{FD8DB705-0D12-3E43-B93A-781BBEBBAE79}"/>
    <dgm:cxn modelId="{093F3F8F-2DE6-4C07-B3D7-431D31373EE3}" type="presOf" srcId="{FDDD3F98-8BB6-BA44-8331-C2C35D4477EA}" destId="{4DAB95B0-D23E-9340-826A-8D1C38653051}" srcOrd="0" destOrd="0" presId="urn:microsoft.com/office/officeart/2005/8/layout/radial6"/>
    <dgm:cxn modelId="{14981297-7EBC-48DA-B91B-50F90F5379D9}" type="presOf" srcId="{38443D4A-E7AA-1844-8B0F-285AE8212213}" destId="{820A6F98-564E-8F4C-B648-07B97977A4AF}" srcOrd="0" destOrd="0" presId="urn:microsoft.com/office/officeart/2005/8/layout/radial6"/>
    <dgm:cxn modelId="{62817F9A-F630-4531-9F25-4D14D285A386}" type="presOf" srcId="{6242CA7E-3D95-5941-9766-E1227C4AEB93}" destId="{3136CFC8-E9C7-E443-A24A-2D7B789B23F5}" srcOrd="0" destOrd="0" presId="urn:microsoft.com/office/officeart/2005/8/layout/radial6"/>
    <dgm:cxn modelId="{8D1D11A8-BB4A-4293-B994-31740DEDAC5E}" type="presOf" srcId="{70B3DE5F-FCF3-6541-A807-F78AB33B7298}" destId="{3F6FF8B8-9FCA-8148-AD1C-58631C9AADD2}" srcOrd="0" destOrd="0" presId="urn:microsoft.com/office/officeart/2005/8/layout/radial6"/>
    <dgm:cxn modelId="{0D8D93CA-17DD-2C43-BB9E-7C69757E68E0}" srcId="{167DB125-F7CD-7F4E-9E61-7EFADF2431BC}" destId="{9B6C1D4A-22B1-4940-B048-9FE31E2CAF08}" srcOrd="2" destOrd="0" parTransId="{7F7FC2E9-EFBB-5C43-B94C-1227764AD55F}" sibTransId="{EC9A07D5-B42D-FF46-A8E8-AFFA26C7B25B}"/>
    <dgm:cxn modelId="{D90B39E8-E56B-4DBD-BB5B-05796ECB5C9A}" type="presOf" srcId="{9B6C1D4A-22B1-4940-B048-9FE31E2CAF08}" destId="{025F4FC7-743E-6141-BE36-D5B38E09D064}" srcOrd="0" destOrd="0" presId="urn:microsoft.com/office/officeart/2005/8/layout/radial6"/>
    <dgm:cxn modelId="{788F19F8-D279-478D-9CC3-E573813910D3}" type="presOf" srcId="{392A7CEC-22F9-FF45-9C9B-B8D40CE5317A}" destId="{8AA35639-A2A5-C142-9230-E5BC5C042E7E}" srcOrd="0" destOrd="0" presId="urn:microsoft.com/office/officeart/2005/8/layout/radial6"/>
    <dgm:cxn modelId="{737BD461-ABC7-4627-87BF-AF8E49936780}" type="presParOf" srcId="{E73C4468-B7F0-1442-9F54-663628642B50}" destId="{AB8D21AC-E895-BA4A-8479-0BEB586DD284}" srcOrd="0" destOrd="0" presId="urn:microsoft.com/office/officeart/2005/8/layout/radial6"/>
    <dgm:cxn modelId="{D1AED343-7A5D-4467-8D62-550E66EA4CBB}" type="presParOf" srcId="{E73C4468-B7F0-1442-9F54-663628642B50}" destId="{3136CFC8-E9C7-E443-A24A-2D7B789B23F5}" srcOrd="1" destOrd="0" presId="urn:microsoft.com/office/officeart/2005/8/layout/radial6"/>
    <dgm:cxn modelId="{E213A30E-49F1-40C3-BCAC-D18F621154B9}" type="presParOf" srcId="{E73C4468-B7F0-1442-9F54-663628642B50}" destId="{FC1789F9-35B4-B84D-8CD0-15A2E9B1597B}" srcOrd="2" destOrd="0" presId="urn:microsoft.com/office/officeart/2005/8/layout/radial6"/>
    <dgm:cxn modelId="{E13480E9-C51E-4B1F-8706-B3CD4B6C9541}" type="presParOf" srcId="{E73C4468-B7F0-1442-9F54-663628642B50}" destId="{067D8336-3E9B-494C-B6B9-41BE5A016A1F}" srcOrd="3" destOrd="0" presId="urn:microsoft.com/office/officeart/2005/8/layout/radial6"/>
    <dgm:cxn modelId="{AB86104F-F1A2-43FE-AE9E-B91BDEA0951D}" type="presParOf" srcId="{E73C4468-B7F0-1442-9F54-663628642B50}" destId="{4DAB95B0-D23E-9340-826A-8D1C38653051}" srcOrd="4" destOrd="0" presId="urn:microsoft.com/office/officeart/2005/8/layout/radial6"/>
    <dgm:cxn modelId="{A866B7B0-BC4A-4958-BD33-87F915798F4C}" type="presParOf" srcId="{E73C4468-B7F0-1442-9F54-663628642B50}" destId="{60DFA080-8F2E-604B-B314-7833674631BE}" srcOrd="5" destOrd="0" presId="urn:microsoft.com/office/officeart/2005/8/layout/radial6"/>
    <dgm:cxn modelId="{85E3E40E-446B-495E-8F92-7EDB2C0DE207}" type="presParOf" srcId="{E73C4468-B7F0-1442-9F54-663628642B50}" destId="{223C8643-9122-894E-A6F5-56C83C13B570}" srcOrd="6" destOrd="0" presId="urn:microsoft.com/office/officeart/2005/8/layout/radial6"/>
    <dgm:cxn modelId="{1AEB6D9E-A748-4CFC-8EB6-F2343EF08939}" type="presParOf" srcId="{E73C4468-B7F0-1442-9F54-663628642B50}" destId="{025F4FC7-743E-6141-BE36-D5B38E09D064}" srcOrd="7" destOrd="0" presId="urn:microsoft.com/office/officeart/2005/8/layout/radial6"/>
    <dgm:cxn modelId="{5C2DAC2C-C280-48D4-8556-62D3045412E8}" type="presParOf" srcId="{E73C4468-B7F0-1442-9F54-663628642B50}" destId="{5E71638B-E144-8745-9C54-EA60C990E59F}" srcOrd="8" destOrd="0" presId="urn:microsoft.com/office/officeart/2005/8/layout/radial6"/>
    <dgm:cxn modelId="{5560F417-88C4-4C3B-B724-F514368B40C9}" type="presParOf" srcId="{E73C4468-B7F0-1442-9F54-663628642B50}" destId="{FA52C773-5CF9-E044-89B5-B0F432B3D26C}" srcOrd="9" destOrd="0" presId="urn:microsoft.com/office/officeart/2005/8/layout/radial6"/>
    <dgm:cxn modelId="{B36DA9A2-79E5-4D29-8E25-82F4DDAE7269}" type="presParOf" srcId="{E73C4468-B7F0-1442-9F54-663628642B50}" destId="{56B89C4A-A227-D84F-A4BF-720D8BC3FF98}" srcOrd="10" destOrd="0" presId="urn:microsoft.com/office/officeart/2005/8/layout/radial6"/>
    <dgm:cxn modelId="{4EBEFFC7-40CE-4421-83F2-A674AB72C120}" type="presParOf" srcId="{E73C4468-B7F0-1442-9F54-663628642B50}" destId="{841DFE6E-05E5-5E41-9F15-1E6394C31CEC}" srcOrd="11" destOrd="0" presId="urn:microsoft.com/office/officeart/2005/8/layout/radial6"/>
    <dgm:cxn modelId="{A077D489-3E77-4CA8-9D4B-12CEB28221E9}" type="presParOf" srcId="{E73C4468-B7F0-1442-9F54-663628642B50}" destId="{F5679342-6F9E-5646-A3D0-1AB42C1C6193}" srcOrd="12" destOrd="0" presId="urn:microsoft.com/office/officeart/2005/8/layout/radial6"/>
    <dgm:cxn modelId="{A5BDCDFF-7A02-4C97-A6F1-508A08F3AE07}" type="presParOf" srcId="{E73C4468-B7F0-1442-9F54-663628642B50}" destId="{8AA35639-A2A5-C142-9230-E5BC5C042E7E}" srcOrd="13" destOrd="0" presId="urn:microsoft.com/office/officeart/2005/8/layout/radial6"/>
    <dgm:cxn modelId="{87962A9E-5514-4E65-B1A7-5E0D0291C4CF}" type="presParOf" srcId="{E73C4468-B7F0-1442-9F54-663628642B50}" destId="{289ADA9D-E19F-2447-9B4E-6F8DFD43AB38}" srcOrd="14" destOrd="0" presId="urn:microsoft.com/office/officeart/2005/8/layout/radial6"/>
    <dgm:cxn modelId="{2CEEE08B-01B6-48CE-B9EA-FC6332F3A7FE}" type="presParOf" srcId="{E73C4468-B7F0-1442-9F54-663628642B50}" destId="{820A6F98-564E-8F4C-B648-07B97977A4AF}" srcOrd="15" destOrd="0" presId="urn:microsoft.com/office/officeart/2005/8/layout/radial6"/>
    <dgm:cxn modelId="{AA4B6303-5023-471C-82C5-7770D04BEC56}" type="presParOf" srcId="{E73C4468-B7F0-1442-9F54-663628642B50}" destId="{AE5D1579-19D0-1441-88EE-8D361334EE17}" srcOrd="16" destOrd="0" presId="urn:microsoft.com/office/officeart/2005/8/layout/radial6"/>
    <dgm:cxn modelId="{F052A436-D5E2-4168-B344-B8571850FA30}" type="presParOf" srcId="{E73C4468-B7F0-1442-9F54-663628642B50}" destId="{45B832A4-D102-2F47-AE38-6405D062353F}" srcOrd="17" destOrd="0" presId="urn:microsoft.com/office/officeart/2005/8/layout/radial6"/>
    <dgm:cxn modelId="{25B250DA-AF14-4C03-8210-6E96023E68C6}" type="presParOf" srcId="{E73C4468-B7F0-1442-9F54-663628642B50}" destId="{3F6FF8B8-9FCA-8148-AD1C-58631C9AADD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1222A5-CAD3-8D41-8D4C-3B1906BC5B49}" type="doc">
      <dgm:prSet loTypeId="urn:microsoft.com/office/officeart/2005/8/layout/cycle8" loCatId="" qsTypeId="urn:microsoft.com/office/officeart/2005/8/quickstyle/simple4" qsCatId="simple" csTypeId="urn:microsoft.com/office/officeart/2005/8/colors/accent1_2" csCatId="accent1" phldr="1"/>
      <dgm:spPr/>
      <dgm:t>
        <a:bodyPr/>
        <a:lstStyle/>
        <a:p>
          <a:endParaRPr lang="en-US"/>
        </a:p>
      </dgm:t>
    </dgm:pt>
    <dgm:pt modelId="{5EEDAC0B-E26A-FA46-BB97-EFDE7B42CEB3}">
      <dgm:prSet/>
      <dgm:spPr/>
      <dgm:t>
        <a:bodyPr/>
        <a:lstStyle/>
        <a:p>
          <a:pPr rtl="0"/>
          <a:r>
            <a:rPr lang="en-US" dirty="0"/>
            <a:t>eLearning</a:t>
          </a:r>
        </a:p>
      </dgm:t>
    </dgm:pt>
    <dgm:pt modelId="{C08C468A-665E-B849-AC91-1BD11D962267}" type="parTrans" cxnId="{6818D343-1E76-4C41-9D1D-82B98B04888C}">
      <dgm:prSet/>
      <dgm:spPr/>
      <dgm:t>
        <a:bodyPr/>
        <a:lstStyle/>
        <a:p>
          <a:endParaRPr lang="en-US"/>
        </a:p>
      </dgm:t>
    </dgm:pt>
    <dgm:pt modelId="{4A91D0AF-CA9E-164F-AB36-D83D25D25654}" type="sibTrans" cxnId="{6818D343-1E76-4C41-9D1D-82B98B04888C}">
      <dgm:prSet/>
      <dgm:spPr/>
      <dgm:t>
        <a:bodyPr/>
        <a:lstStyle/>
        <a:p>
          <a:endParaRPr lang="en-US"/>
        </a:p>
      </dgm:t>
    </dgm:pt>
    <dgm:pt modelId="{9FA5C082-4D07-1647-8EAE-085AEA3ED571}">
      <dgm:prSet/>
      <dgm:spPr/>
      <dgm:t>
        <a:bodyPr/>
        <a:lstStyle/>
        <a:p>
          <a:r>
            <a:rPr lang="en-US" dirty="0"/>
            <a:t>Classroom Skills Based Learning</a:t>
          </a:r>
        </a:p>
      </dgm:t>
    </dgm:pt>
    <dgm:pt modelId="{F566994F-F5C4-244B-B17B-4A732A6ED235}" type="parTrans" cxnId="{EC3231DD-0640-9D43-B268-BA741E954F91}">
      <dgm:prSet/>
      <dgm:spPr/>
      <dgm:t>
        <a:bodyPr/>
        <a:lstStyle/>
        <a:p>
          <a:endParaRPr lang="en-US"/>
        </a:p>
      </dgm:t>
    </dgm:pt>
    <dgm:pt modelId="{390CABEC-44FC-F24C-82E6-E598FD9FC692}" type="sibTrans" cxnId="{EC3231DD-0640-9D43-B268-BA741E954F91}">
      <dgm:prSet/>
      <dgm:spPr/>
      <dgm:t>
        <a:bodyPr/>
        <a:lstStyle/>
        <a:p>
          <a:endParaRPr lang="en-US"/>
        </a:p>
      </dgm:t>
    </dgm:pt>
    <dgm:pt modelId="{F1731704-AF3E-1345-9F40-D21AD351496A}">
      <dgm:prSet/>
      <dgm:spPr/>
      <dgm:t>
        <a:bodyPr/>
        <a:lstStyle/>
        <a:p>
          <a:r>
            <a:rPr lang="en-US" dirty="0"/>
            <a:t>Field</a:t>
          </a:r>
        </a:p>
      </dgm:t>
    </dgm:pt>
    <dgm:pt modelId="{605CAA21-6C92-3342-A8F5-96FC1DE7B9E4}" type="parTrans" cxnId="{74D48CDF-1158-B94D-B9AC-FB24E38B3EF2}">
      <dgm:prSet/>
      <dgm:spPr/>
      <dgm:t>
        <a:bodyPr/>
        <a:lstStyle/>
        <a:p>
          <a:endParaRPr lang="en-US"/>
        </a:p>
      </dgm:t>
    </dgm:pt>
    <dgm:pt modelId="{4BE234C1-FE86-3140-A45A-F37CAAB5288A}" type="sibTrans" cxnId="{74D48CDF-1158-B94D-B9AC-FB24E38B3EF2}">
      <dgm:prSet/>
      <dgm:spPr/>
      <dgm:t>
        <a:bodyPr/>
        <a:lstStyle/>
        <a:p>
          <a:endParaRPr lang="en-US"/>
        </a:p>
      </dgm:t>
    </dgm:pt>
    <dgm:pt modelId="{8B0F4CEF-ACE5-704D-ADAD-F6A5CCAA43C7}" type="pres">
      <dgm:prSet presAssocID="{A91222A5-CAD3-8D41-8D4C-3B1906BC5B49}" presName="compositeShape" presStyleCnt="0">
        <dgm:presLayoutVars>
          <dgm:chMax val="7"/>
          <dgm:dir/>
          <dgm:resizeHandles val="exact"/>
        </dgm:presLayoutVars>
      </dgm:prSet>
      <dgm:spPr/>
    </dgm:pt>
    <dgm:pt modelId="{3E3F83D4-AFC5-4C42-85B1-A132F189B1D2}" type="pres">
      <dgm:prSet presAssocID="{A91222A5-CAD3-8D41-8D4C-3B1906BC5B49}" presName="wedge1" presStyleLbl="node1" presStyleIdx="0" presStyleCnt="3"/>
      <dgm:spPr/>
    </dgm:pt>
    <dgm:pt modelId="{4771B22B-2F03-F943-B2BF-4B83E1C5719F}" type="pres">
      <dgm:prSet presAssocID="{A91222A5-CAD3-8D41-8D4C-3B1906BC5B49}" presName="dummy1a" presStyleCnt="0"/>
      <dgm:spPr/>
    </dgm:pt>
    <dgm:pt modelId="{7EF1B277-6AEB-734B-AFAB-1D2A9BC94E84}" type="pres">
      <dgm:prSet presAssocID="{A91222A5-CAD3-8D41-8D4C-3B1906BC5B49}" presName="dummy1b" presStyleCnt="0"/>
      <dgm:spPr/>
    </dgm:pt>
    <dgm:pt modelId="{ABCCDB0E-DFAF-1646-ABDF-BD87580D64FF}" type="pres">
      <dgm:prSet presAssocID="{A91222A5-CAD3-8D41-8D4C-3B1906BC5B49}" presName="wedge1Tx" presStyleLbl="node1" presStyleIdx="0" presStyleCnt="3">
        <dgm:presLayoutVars>
          <dgm:chMax val="0"/>
          <dgm:chPref val="0"/>
          <dgm:bulletEnabled val="1"/>
        </dgm:presLayoutVars>
      </dgm:prSet>
      <dgm:spPr/>
    </dgm:pt>
    <dgm:pt modelId="{0A7B0DE8-4EE7-564C-9E80-77EC11BAC2AF}" type="pres">
      <dgm:prSet presAssocID="{A91222A5-CAD3-8D41-8D4C-3B1906BC5B49}" presName="wedge2" presStyleLbl="node1" presStyleIdx="1" presStyleCnt="3"/>
      <dgm:spPr/>
    </dgm:pt>
    <dgm:pt modelId="{A84137D2-8FE2-AB4C-85E9-CC7DED5C2ECC}" type="pres">
      <dgm:prSet presAssocID="{A91222A5-CAD3-8D41-8D4C-3B1906BC5B49}" presName="dummy2a" presStyleCnt="0"/>
      <dgm:spPr/>
    </dgm:pt>
    <dgm:pt modelId="{AE0D513A-5525-AD4F-9739-539599580CEA}" type="pres">
      <dgm:prSet presAssocID="{A91222A5-CAD3-8D41-8D4C-3B1906BC5B49}" presName="dummy2b" presStyleCnt="0"/>
      <dgm:spPr/>
    </dgm:pt>
    <dgm:pt modelId="{ACD911DD-7D01-F747-AA0C-E600F8655C90}" type="pres">
      <dgm:prSet presAssocID="{A91222A5-CAD3-8D41-8D4C-3B1906BC5B49}" presName="wedge2Tx" presStyleLbl="node1" presStyleIdx="1" presStyleCnt="3">
        <dgm:presLayoutVars>
          <dgm:chMax val="0"/>
          <dgm:chPref val="0"/>
          <dgm:bulletEnabled val="1"/>
        </dgm:presLayoutVars>
      </dgm:prSet>
      <dgm:spPr/>
    </dgm:pt>
    <dgm:pt modelId="{EF715087-5A9E-734C-B99C-618643B65735}" type="pres">
      <dgm:prSet presAssocID="{A91222A5-CAD3-8D41-8D4C-3B1906BC5B49}" presName="wedge3" presStyleLbl="node1" presStyleIdx="2" presStyleCnt="3"/>
      <dgm:spPr/>
    </dgm:pt>
    <dgm:pt modelId="{8225C658-AAB4-9245-80B8-4FB30A689753}" type="pres">
      <dgm:prSet presAssocID="{A91222A5-CAD3-8D41-8D4C-3B1906BC5B49}" presName="dummy3a" presStyleCnt="0"/>
      <dgm:spPr/>
    </dgm:pt>
    <dgm:pt modelId="{7290F6D4-BB14-CA45-A32D-BE80FDCD25FC}" type="pres">
      <dgm:prSet presAssocID="{A91222A5-CAD3-8D41-8D4C-3B1906BC5B49}" presName="dummy3b" presStyleCnt="0"/>
      <dgm:spPr/>
    </dgm:pt>
    <dgm:pt modelId="{BF35A7CF-5BF4-CC4E-A7D4-C207C73725D1}" type="pres">
      <dgm:prSet presAssocID="{A91222A5-CAD3-8D41-8D4C-3B1906BC5B49}" presName="wedge3Tx" presStyleLbl="node1" presStyleIdx="2" presStyleCnt="3">
        <dgm:presLayoutVars>
          <dgm:chMax val="0"/>
          <dgm:chPref val="0"/>
          <dgm:bulletEnabled val="1"/>
        </dgm:presLayoutVars>
      </dgm:prSet>
      <dgm:spPr/>
    </dgm:pt>
    <dgm:pt modelId="{084014B2-F951-1540-BE5A-38B63BB87E91}" type="pres">
      <dgm:prSet presAssocID="{4A91D0AF-CA9E-164F-AB36-D83D25D25654}" presName="arrowWedge1" presStyleLbl="fgSibTrans2D1" presStyleIdx="0" presStyleCnt="3"/>
      <dgm:spPr/>
    </dgm:pt>
    <dgm:pt modelId="{E8FE7340-33CD-384D-9794-FEFF1B3CC1DA}" type="pres">
      <dgm:prSet presAssocID="{390CABEC-44FC-F24C-82E6-E598FD9FC692}" presName="arrowWedge2" presStyleLbl="fgSibTrans2D1" presStyleIdx="1" presStyleCnt="3"/>
      <dgm:spPr/>
    </dgm:pt>
    <dgm:pt modelId="{9A2E8450-ADA4-734C-A253-C441DB6D36EE}" type="pres">
      <dgm:prSet presAssocID="{4BE234C1-FE86-3140-A45A-F37CAAB5288A}" presName="arrowWedge3" presStyleLbl="fgSibTrans2D1" presStyleIdx="2" presStyleCnt="3"/>
      <dgm:spPr/>
    </dgm:pt>
  </dgm:ptLst>
  <dgm:cxnLst>
    <dgm:cxn modelId="{EAB98E06-A457-4862-8183-E70D74E41D4B}" type="presOf" srcId="{A91222A5-CAD3-8D41-8D4C-3B1906BC5B49}" destId="{8B0F4CEF-ACE5-704D-ADAD-F6A5CCAA43C7}" srcOrd="0" destOrd="0" presId="urn:microsoft.com/office/officeart/2005/8/layout/cycle8"/>
    <dgm:cxn modelId="{57F6621E-8B99-44B0-85A9-72089F4365C2}" type="presOf" srcId="{5EEDAC0B-E26A-FA46-BB97-EFDE7B42CEB3}" destId="{ABCCDB0E-DFAF-1646-ABDF-BD87580D64FF}" srcOrd="1" destOrd="0" presId="urn:microsoft.com/office/officeart/2005/8/layout/cycle8"/>
    <dgm:cxn modelId="{6818D343-1E76-4C41-9D1D-82B98B04888C}" srcId="{A91222A5-CAD3-8D41-8D4C-3B1906BC5B49}" destId="{5EEDAC0B-E26A-FA46-BB97-EFDE7B42CEB3}" srcOrd="0" destOrd="0" parTransId="{C08C468A-665E-B849-AC91-1BD11D962267}" sibTransId="{4A91D0AF-CA9E-164F-AB36-D83D25D25654}"/>
    <dgm:cxn modelId="{775A866C-8FC8-4CAB-B102-D7F0A0D46104}" type="presOf" srcId="{F1731704-AF3E-1345-9F40-D21AD351496A}" destId="{BF35A7CF-5BF4-CC4E-A7D4-C207C73725D1}" srcOrd="1" destOrd="0" presId="urn:microsoft.com/office/officeart/2005/8/layout/cycle8"/>
    <dgm:cxn modelId="{E1DB1D7D-3B22-4143-8D9D-830D8C72A734}" type="presOf" srcId="{9FA5C082-4D07-1647-8EAE-085AEA3ED571}" destId="{ACD911DD-7D01-F747-AA0C-E600F8655C90}" srcOrd="1" destOrd="0" presId="urn:microsoft.com/office/officeart/2005/8/layout/cycle8"/>
    <dgm:cxn modelId="{CE5FEC86-59C1-4CF9-959A-60F9A97CDB40}" type="presOf" srcId="{F1731704-AF3E-1345-9F40-D21AD351496A}" destId="{EF715087-5A9E-734C-B99C-618643B65735}" srcOrd="0" destOrd="0" presId="urn:microsoft.com/office/officeart/2005/8/layout/cycle8"/>
    <dgm:cxn modelId="{B7DAA2D5-DC47-43E7-98BD-26101A1F93EF}" type="presOf" srcId="{9FA5C082-4D07-1647-8EAE-085AEA3ED571}" destId="{0A7B0DE8-4EE7-564C-9E80-77EC11BAC2AF}" srcOrd="0" destOrd="0" presId="urn:microsoft.com/office/officeart/2005/8/layout/cycle8"/>
    <dgm:cxn modelId="{EC3231DD-0640-9D43-B268-BA741E954F91}" srcId="{A91222A5-CAD3-8D41-8D4C-3B1906BC5B49}" destId="{9FA5C082-4D07-1647-8EAE-085AEA3ED571}" srcOrd="1" destOrd="0" parTransId="{F566994F-F5C4-244B-B17B-4A732A6ED235}" sibTransId="{390CABEC-44FC-F24C-82E6-E598FD9FC692}"/>
    <dgm:cxn modelId="{74D48CDF-1158-B94D-B9AC-FB24E38B3EF2}" srcId="{A91222A5-CAD3-8D41-8D4C-3B1906BC5B49}" destId="{F1731704-AF3E-1345-9F40-D21AD351496A}" srcOrd="2" destOrd="0" parTransId="{605CAA21-6C92-3342-A8F5-96FC1DE7B9E4}" sibTransId="{4BE234C1-FE86-3140-A45A-F37CAAB5288A}"/>
    <dgm:cxn modelId="{26AAF3E5-58B6-40E7-8B3E-AB34C000A90E}" type="presOf" srcId="{5EEDAC0B-E26A-FA46-BB97-EFDE7B42CEB3}" destId="{3E3F83D4-AFC5-4C42-85B1-A132F189B1D2}" srcOrd="0" destOrd="0" presId="urn:microsoft.com/office/officeart/2005/8/layout/cycle8"/>
    <dgm:cxn modelId="{EE230EF5-4253-48C6-9391-D12D2DA937BD}" type="presParOf" srcId="{8B0F4CEF-ACE5-704D-ADAD-F6A5CCAA43C7}" destId="{3E3F83D4-AFC5-4C42-85B1-A132F189B1D2}" srcOrd="0" destOrd="0" presId="urn:microsoft.com/office/officeart/2005/8/layout/cycle8"/>
    <dgm:cxn modelId="{00DC1A8C-2C4C-4623-A409-F5EB9CE589C7}" type="presParOf" srcId="{8B0F4CEF-ACE5-704D-ADAD-F6A5CCAA43C7}" destId="{4771B22B-2F03-F943-B2BF-4B83E1C5719F}" srcOrd="1" destOrd="0" presId="urn:microsoft.com/office/officeart/2005/8/layout/cycle8"/>
    <dgm:cxn modelId="{245EE1C9-09A0-4772-A9B1-E3FED11C5090}" type="presParOf" srcId="{8B0F4CEF-ACE5-704D-ADAD-F6A5CCAA43C7}" destId="{7EF1B277-6AEB-734B-AFAB-1D2A9BC94E84}" srcOrd="2" destOrd="0" presId="urn:microsoft.com/office/officeart/2005/8/layout/cycle8"/>
    <dgm:cxn modelId="{3AD494AD-EBFA-4556-8F7E-586BC94A2797}" type="presParOf" srcId="{8B0F4CEF-ACE5-704D-ADAD-F6A5CCAA43C7}" destId="{ABCCDB0E-DFAF-1646-ABDF-BD87580D64FF}" srcOrd="3" destOrd="0" presId="urn:microsoft.com/office/officeart/2005/8/layout/cycle8"/>
    <dgm:cxn modelId="{328C3E02-7969-45FC-A21D-E90CF0986134}" type="presParOf" srcId="{8B0F4CEF-ACE5-704D-ADAD-F6A5CCAA43C7}" destId="{0A7B0DE8-4EE7-564C-9E80-77EC11BAC2AF}" srcOrd="4" destOrd="0" presId="urn:microsoft.com/office/officeart/2005/8/layout/cycle8"/>
    <dgm:cxn modelId="{ED8B2545-7A98-4356-B68A-0287F49A795C}" type="presParOf" srcId="{8B0F4CEF-ACE5-704D-ADAD-F6A5CCAA43C7}" destId="{A84137D2-8FE2-AB4C-85E9-CC7DED5C2ECC}" srcOrd="5" destOrd="0" presId="urn:microsoft.com/office/officeart/2005/8/layout/cycle8"/>
    <dgm:cxn modelId="{78672485-282F-40D2-9715-E8817D3EB513}" type="presParOf" srcId="{8B0F4CEF-ACE5-704D-ADAD-F6A5CCAA43C7}" destId="{AE0D513A-5525-AD4F-9739-539599580CEA}" srcOrd="6" destOrd="0" presId="urn:microsoft.com/office/officeart/2005/8/layout/cycle8"/>
    <dgm:cxn modelId="{E54391A0-2538-4943-85F8-2DCBF51211F0}" type="presParOf" srcId="{8B0F4CEF-ACE5-704D-ADAD-F6A5CCAA43C7}" destId="{ACD911DD-7D01-F747-AA0C-E600F8655C90}" srcOrd="7" destOrd="0" presId="urn:microsoft.com/office/officeart/2005/8/layout/cycle8"/>
    <dgm:cxn modelId="{1F33440B-1F3F-4A32-A428-57DAFA3421E5}" type="presParOf" srcId="{8B0F4CEF-ACE5-704D-ADAD-F6A5CCAA43C7}" destId="{EF715087-5A9E-734C-B99C-618643B65735}" srcOrd="8" destOrd="0" presId="urn:microsoft.com/office/officeart/2005/8/layout/cycle8"/>
    <dgm:cxn modelId="{96013C98-441F-4E43-9D4C-0D721281D513}" type="presParOf" srcId="{8B0F4CEF-ACE5-704D-ADAD-F6A5CCAA43C7}" destId="{8225C658-AAB4-9245-80B8-4FB30A689753}" srcOrd="9" destOrd="0" presId="urn:microsoft.com/office/officeart/2005/8/layout/cycle8"/>
    <dgm:cxn modelId="{5DA1C421-6126-4DCC-985B-EC1A157085E0}" type="presParOf" srcId="{8B0F4CEF-ACE5-704D-ADAD-F6A5CCAA43C7}" destId="{7290F6D4-BB14-CA45-A32D-BE80FDCD25FC}" srcOrd="10" destOrd="0" presId="urn:microsoft.com/office/officeart/2005/8/layout/cycle8"/>
    <dgm:cxn modelId="{B234F6AA-0719-416C-B4A0-B8E35E7DEE3A}" type="presParOf" srcId="{8B0F4CEF-ACE5-704D-ADAD-F6A5CCAA43C7}" destId="{BF35A7CF-5BF4-CC4E-A7D4-C207C73725D1}" srcOrd="11" destOrd="0" presId="urn:microsoft.com/office/officeart/2005/8/layout/cycle8"/>
    <dgm:cxn modelId="{B2FCB136-6065-4D0B-A132-B04AAA9084D8}" type="presParOf" srcId="{8B0F4CEF-ACE5-704D-ADAD-F6A5CCAA43C7}" destId="{084014B2-F951-1540-BE5A-38B63BB87E91}" srcOrd="12" destOrd="0" presId="urn:microsoft.com/office/officeart/2005/8/layout/cycle8"/>
    <dgm:cxn modelId="{8AB21C98-2278-4923-B82E-04E8318B2E78}" type="presParOf" srcId="{8B0F4CEF-ACE5-704D-ADAD-F6A5CCAA43C7}" destId="{E8FE7340-33CD-384D-9794-FEFF1B3CC1DA}" srcOrd="13" destOrd="0" presId="urn:microsoft.com/office/officeart/2005/8/layout/cycle8"/>
    <dgm:cxn modelId="{B6B0A73F-AEB7-469A-8DBF-C79E93895318}" type="presParOf" srcId="{8B0F4CEF-ACE5-704D-ADAD-F6A5CCAA43C7}" destId="{9A2E8450-ADA4-734C-A253-C441DB6D36E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FF8B8-9FCA-8148-AD1C-58631C9AADD2}">
      <dsp:nvSpPr>
        <dsp:cNvPr id="0" name=""/>
        <dsp:cNvSpPr/>
      </dsp:nvSpPr>
      <dsp:spPr>
        <a:xfrm>
          <a:off x="643459" y="575261"/>
          <a:ext cx="3954877" cy="3954877"/>
        </a:xfrm>
        <a:prstGeom prst="blockArc">
          <a:avLst>
            <a:gd name="adj1" fmla="val 12600000"/>
            <a:gd name="adj2" fmla="val 16200000"/>
            <a:gd name="adj3" fmla="val 4509"/>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0A6F98-564E-8F4C-B648-07B97977A4AF}">
      <dsp:nvSpPr>
        <dsp:cNvPr id="0" name=""/>
        <dsp:cNvSpPr/>
      </dsp:nvSpPr>
      <dsp:spPr>
        <a:xfrm>
          <a:off x="643459" y="575261"/>
          <a:ext cx="3954877" cy="3954877"/>
        </a:xfrm>
        <a:prstGeom prst="blockArc">
          <a:avLst>
            <a:gd name="adj1" fmla="val 9000000"/>
            <a:gd name="adj2" fmla="val 12600000"/>
            <a:gd name="adj3" fmla="val 4509"/>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679342-6F9E-5646-A3D0-1AB42C1C6193}">
      <dsp:nvSpPr>
        <dsp:cNvPr id="0" name=""/>
        <dsp:cNvSpPr/>
      </dsp:nvSpPr>
      <dsp:spPr>
        <a:xfrm>
          <a:off x="643459" y="575261"/>
          <a:ext cx="3954877" cy="3954877"/>
        </a:xfrm>
        <a:prstGeom prst="blockArc">
          <a:avLst>
            <a:gd name="adj1" fmla="val 5400000"/>
            <a:gd name="adj2" fmla="val 9000000"/>
            <a:gd name="adj3" fmla="val 4509"/>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52C773-5CF9-E044-89B5-B0F432B3D26C}">
      <dsp:nvSpPr>
        <dsp:cNvPr id="0" name=""/>
        <dsp:cNvSpPr/>
      </dsp:nvSpPr>
      <dsp:spPr>
        <a:xfrm>
          <a:off x="643459" y="575261"/>
          <a:ext cx="3954877" cy="3954877"/>
        </a:xfrm>
        <a:prstGeom prst="blockArc">
          <a:avLst>
            <a:gd name="adj1" fmla="val 1800000"/>
            <a:gd name="adj2" fmla="val 5400000"/>
            <a:gd name="adj3" fmla="val 4509"/>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3C8643-9122-894E-A6F5-56C83C13B570}">
      <dsp:nvSpPr>
        <dsp:cNvPr id="0" name=""/>
        <dsp:cNvSpPr/>
      </dsp:nvSpPr>
      <dsp:spPr>
        <a:xfrm>
          <a:off x="643459" y="575261"/>
          <a:ext cx="3954877" cy="3954877"/>
        </a:xfrm>
        <a:prstGeom prst="blockArc">
          <a:avLst>
            <a:gd name="adj1" fmla="val 19800000"/>
            <a:gd name="adj2" fmla="val 1800000"/>
            <a:gd name="adj3" fmla="val 4509"/>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7D8336-3E9B-494C-B6B9-41BE5A016A1F}">
      <dsp:nvSpPr>
        <dsp:cNvPr id="0" name=""/>
        <dsp:cNvSpPr/>
      </dsp:nvSpPr>
      <dsp:spPr>
        <a:xfrm>
          <a:off x="643459" y="575261"/>
          <a:ext cx="3954877" cy="3954877"/>
        </a:xfrm>
        <a:prstGeom prst="blockArc">
          <a:avLst>
            <a:gd name="adj1" fmla="val 16200000"/>
            <a:gd name="adj2" fmla="val 19800000"/>
            <a:gd name="adj3" fmla="val 4509"/>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8D21AC-E895-BA4A-8479-0BEB586DD284}">
      <dsp:nvSpPr>
        <dsp:cNvPr id="0" name=""/>
        <dsp:cNvSpPr/>
      </dsp:nvSpPr>
      <dsp:spPr>
        <a:xfrm>
          <a:off x="1363075" y="1277709"/>
          <a:ext cx="2515645" cy="25499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Engagement, Inquiry/Exploration, Workforce Development &amp; Support, Accountability, Teaming, Advocacy</a:t>
          </a:r>
        </a:p>
      </dsp:txBody>
      <dsp:txXfrm>
        <a:off x="1731483" y="1651145"/>
        <a:ext cx="1778829" cy="1803109"/>
      </dsp:txXfrm>
    </dsp:sp>
    <dsp:sp modelId="{3136CFC8-E9C7-E443-A24A-2D7B789B23F5}">
      <dsp:nvSpPr>
        <dsp:cNvPr id="0" name=""/>
        <dsp:cNvSpPr/>
      </dsp:nvSpPr>
      <dsp:spPr>
        <a:xfrm>
          <a:off x="1897765" y="697"/>
          <a:ext cx="1446266" cy="123828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Prevention</a:t>
          </a:r>
        </a:p>
      </dsp:txBody>
      <dsp:txXfrm>
        <a:off x="2109566" y="182039"/>
        <a:ext cx="1022664" cy="875600"/>
      </dsp:txXfrm>
    </dsp:sp>
    <dsp:sp modelId="{4DAB95B0-D23E-9340-826A-8D1C38653051}">
      <dsp:nvSpPr>
        <dsp:cNvPr id="0" name=""/>
        <dsp:cNvSpPr/>
      </dsp:nvSpPr>
      <dsp:spPr>
        <a:xfrm>
          <a:off x="3546887" y="967127"/>
          <a:ext cx="1495835" cy="1238284"/>
        </a:xfrm>
        <a:prstGeom prst="ellipse">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Engagement</a:t>
          </a:r>
        </a:p>
      </dsp:txBody>
      <dsp:txXfrm>
        <a:off x="3765947" y="1148469"/>
        <a:ext cx="1057715" cy="875600"/>
      </dsp:txXfrm>
    </dsp:sp>
    <dsp:sp modelId="{025F4FC7-743E-6141-BE36-D5B38E09D064}">
      <dsp:nvSpPr>
        <dsp:cNvPr id="0" name=""/>
        <dsp:cNvSpPr/>
      </dsp:nvSpPr>
      <dsp:spPr>
        <a:xfrm>
          <a:off x="3573937" y="2899987"/>
          <a:ext cx="1441734" cy="1238284"/>
        </a:xfrm>
        <a:prstGeom prst="ellipse">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Assessment</a:t>
          </a:r>
        </a:p>
      </dsp:txBody>
      <dsp:txXfrm>
        <a:off x="3785074" y="3081329"/>
        <a:ext cx="1019460" cy="875600"/>
      </dsp:txXfrm>
    </dsp:sp>
    <dsp:sp modelId="{56B89C4A-A227-D84F-A4BF-720D8BC3FF98}">
      <dsp:nvSpPr>
        <dsp:cNvPr id="0" name=""/>
        <dsp:cNvSpPr/>
      </dsp:nvSpPr>
      <dsp:spPr>
        <a:xfrm>
          <a:off x="1928047" y="3866418"/>
          <a:ext cx="1385702" cy="1238284"/>
        </a:xfrm>
        <a:prstGeom prst="ellipse">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Planning and Service Delivery</a:t>
          </a:r>
        </a:p>
      </dsp:txBody>
      <dsp:txXfrm>
        <a:off x="2130978" y="4047760"/>
        <a:ext cx="979840" cy="875600"/>
      </dsp:txXfrm>
    </dsp:sp>
    <dsp:sp modelId="{8AA35639-A2A5-C142-9230-E5BC5C042E7E}">
      <dsp:nvSpPr>
        <dsp:cNvPr id="0" name=""/>
        <dsp:cNvSpPr/>
      </dsp:nvSpPr>
      <dsp:spPr>
        <a:xfrm>
          <a:off x="223072" y="2899987"/>
          <a:ext cx="1447839" cy="1238284"/>
        </a:xfrm>
        <a:prstGeom prst="ellipse">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Monitoring and Adapting</a:t>
          </a:r>
        </a:p>
      </dsp:txBody>
      <dsp:txXfrm>
        <a:off x="435103" y="3081329"/>
        <a:ext cx="1023777" cy="875600"/>
      </dsp:txXfrm>
    </dsp:sp>
    <dsp:sp modelId="{AE5D1579-19D0-1441-88EE-8D361334EE17}">
      <dsp:nvSpPr>
        <dsp:cNvPr id="0" name=""/>
        <dsp:cNvSpPr/>
      </dsp:nvSpPr>
      <dsp:spPr>
        <a:xfrm>
          <a:off x="269935" y="967127"/>
          <a:ext cx="1354113" cy="1238284"/>
        </a:xfrm>
        <a:prstGeom prst="ellipse">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Transition</a:t>
          </a:r>
        </a:p>
      </dsp:txBody>
      <dsp:txXfrm>
        <a:off x="468240" y="1148469"/>
        <a:ext cx="957503" cy="87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FF8B8-9FCA-8148-AD1C-58631C9AADD2}">
      <dsp:nvSpPr>
        <dsp:cNvPr id="0" name=""/>
        <dsp:cNvSpPr/>
      </dsp:nvSpPr>
      <dsp:spPr>
        <a:xfrm>
          <a:off x="643459" y="575261"/>
          <a:ext cx="3954877" cy="3954877"/>
        </a:xfrm>
        <a:prstGeom prst="blockArc">
          <a:avLst>
            <a:gd name="adj1" fmla="val 12600000"/>
            <a:gd name="adj2" fmla="val 16200000"/>
            <a:gd name="adj3" fmla="val 4509"/>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0A6F98-564E-8F4C-B648-07B97977A4AF}">
      <dsp:nvSpPr>
        <dsp:cNvPr id="0" name=""/>
        <dsp:cNvSpPr/>
      </dsp:nvSpPr>
      <dsp:spPr>
        <a:xfrm>
          <a:off x="643459" y="575261"/>
          <a:ext cx="3954877" cy="3954877"/>
        </a:xfrm>
        <a:prstGeom prst="blockArc">
          <a:avLst>
            <a:gd name="adj1" fmla="val 9000000"/>
            <a:gd name="adj2" fmla="val 12600000"/>
            <a:gd name="adj3" fmla="val 4509"/>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679342-6F9E-5646-A3D0-1AB42C1C6193}">
      <dsp:nvSpPr>
        <dsp:cNvPr id="0" name=""/>
        <dsp:cNvSpPr/>
      </dsp:nvSpPr>
      <dsp:spPr>
        <a:xfrm>
          <a:off x="643459" y="575261"/>
          <a:ext cx="3954877" cy="3954877"/>
        </a:xfrm>
        <a:prstGeom prst="blockArc">
          <a:avLst>
            <a:gd name="adj1" fmla="val 5400000"/>
            <a:gd name="adj2" fmla="val 9000000"/>
            <a:gd name="adj3" fmla="val 4509"/>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52C773-5CF9-E044-89B5-B0F432B3D26C}">
      <dsp:nvSpPr>
        <dsp:cNvPr id="0" name=""/>
        <dsp:cNvSpPr/>
      </dsp:nvSpPr>
      <dsp:spPr>
        <a:xfrm>
          <a:off x="643459" y="575261"/>
          <a:ext cx="3954877" cy="3954877"/>
        </a:xfrm>
        <a:prstGeom prst="blockArc">
          <a:avLst>
            <a:gd name="adj1" fmla="val 1800000"/>
            <a:gd name="adj2" fmla="val 5400000"/>
            <a:gd name="adj3" fmla="val 4509"/>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3C8643-9122-894E-A6F5-56C83C13B570}">
      <dsp:nvSpPr>
        <dsp:cNvPr id="0" name=""/>
        <dsp:cNvSpPr/>
      </dsp:nvSpPr>
      <dsp:spPr>
        <a:xfrm>
          <a:off x="643459" y="575261"/>
          <a:ext cx="3954877" cy="3954877"/>
        </a:xfrm>
        <a:prstGeom prst="blockArc">
          <a:avLst>
            <a:gd name="adj1" fmla="val 19800000"/>
            <a:gd name="adj2" fmla="val 1800000"/>
            <a:gd name="adj3" fmla="val 4509"/>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7D8336-3E9B-494C-B6B9-41BE5A016A1F}">
      <dsp:nvSpPr>
        <dsp:cNvPr id="0" name=""/>
        <dsp:cNvSpPr/>
      </dsp:nvSpPr>
      <dsp:spPr>
        <a:xfrm>
          <a:off x="643459" y="575261"/>
          <a:ext cx="3954877" cy="3954877"/>
        </a:xfrm>
        <a:prstGeom prst="blockArc">
          <a:avLst>
            <a:gd name="adj1" fmla="val 16200000"/>
            <a:gd name="adj2" fmla="val 19800000"/>
            <a:gd name="adj3" fmla="val 4509"/>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8D21AC-E895-BA4A-8479-0BEB586DD284}">
      <dsp:nvSpPr>
        <dsp:cNvPr id="0" name=""/>
        <dsp:cNvSpPr/>
      </dsp:nvSpPr>
      <dsp:spPr>
        <a:xfrm>
          <a:off x="1363075" y="1277709"/>
          <a:ext cx="2515645" cy="25499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Engagement, Inquiry/Exploration, Workforce Development &amp; Support, Accountability, Teaming, Advocacy</a:t>
          </a:r>
        </a:p>
      </dsp:txBody>
      <dsp:txXfrm>
        <a:off x="1731483" y="1651145"/>
        <a:ext cx="1778829" cy="1803109"/>
      </dsp:txXfrm>
    </dsp:sp>
    <dsp:sp modelId="{3136CFC8-E9C7-E443-A24A-2D7B789B23F5}">
      <dsp:nvSpPr>
        <dsp:cNvPr id="0" name=""/>
        <dsp:cNvSpPr/>
      </dsp:nvSpPr>
      <dsp:spPr>
        <a:xfrm>
          <a:off x="1897765" y="697"/>
          <a:ext cx="1446266" cy="123828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Prevention</a:t>
          </a:r>
        </a:p>
      </dsp:txBody>
      <dsp:txXfrm>
        <a:off x="2109566" y="182039"/>
        <a:ext cx="1022664" cy="875600"/>
      </dsp:txXfrm>
    </dsp:sp>
    <dsp:sp modelId="{4DAB95B0-D23E-9340-826A-8D1C38653051}">
      <dsp:nvSpPr>
        <dsp:cNvPr id="0" name=""/>
        <dsp:cNvSpPr/>
      </dsp:nvSpPr>
      <dsp:spPr>
        <a:xfrm>
          <a:off x="3546887" y="967127"/>
          <a:ext cx="1495835" cy="1238284"/>
        </a:xfrm>
        <a:prstGeom prst="ellipse">
          <a:avLst/>
        </a:prstGeom>
        <a:gradFill rotWithShape="0">
          <a:gsLst>
            <a:gs pos="0">
              <a:schemeClr val="accent3">
                <a:hueOff val="-227471"/>
                <a:satOff val="-938"/>
                <a:lumOff val="-197"/>
                <a:alphaOff val="0"/>
                <a:satMod val="103000"/>
                <a:lumMod val="102000"/>
                <a:tint val="94000"/>
              </a:schemeClr>
            </a:gs>
            <a:gs pos="50000">
              <a:schemeClr val="accent3">
                <a:hueOff val="-227471"/>
                <a:satOff val="-938"/>
                <a:lumOff val="-197"/>
                <a:alphaOff val="0"/>
                <a:satMod val="110000"/>
                <a:lumMod val="100000"/>
                <a:shade val="100000"/>
              </a:schemeClr>
            </a:gs>
            <a:gs pos="100000">
              <a:schemeClr val="accent3">
                <a:hueOff val="-227471"/>
                <a:satOff val="-938"/>
                <a:lumOff val="-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Engagement</a:t>
          </a:r>
        </a:p>
      </dsp:txBody>
      <dsp:txXfrm>
        <a:off x="3765947" y="1148469"/>
        <a:ext cx="1057715" cy="875600"/>
      </dsp:txXfrm>
    </dsp:sp>
    <dsp:sp modelId="{025F4FC7-743E-6141-BE36-D5B38E09D064}">
      <dsp:nvSpPr>
        <dsp:cNvPr id="0" name=""/>
        <dsp:cNvSpPr/>
      </dsp:nvSpPr>
      <dsp:spPr>
        <a:xfrm>
          <a:off x="3573937" y="2899987"/>
          <a:ext cx="1441734" cy="1238284"/>
        </a:xfrm>
        <a:prstGeom prst="ellipse">
          <a:avLst/>
        </a:prstGeom>
        <a:gradFill rotWithShape="0">
          <a:gsLst>
            <a:gs pos="0">
              <a:schemeClr val="accent3">
                <a:hueOff val="-454943"/>
                <a:satOff val="-1876"/>
                <a:lumOff val="-393"/>
                <a:alphaOff val="0"/>
                <a:satMod val="103000"/>
                <a:lumMod val="102000"/>
                <a:tint val="94000"/>
              </a:schemeClr>
            </a:gs>
            <a:gs pos="50000">
              <a:schemeClr val="accent3">
                <a:hueOff val="-454943"/>
                <a:satOff val="-1876"/>
                <a:lumOff val="-393"/>
                <a:alphaOff val="0"/>
                <a:satMod val="110000"/>
                <a:lumMod val="100000"/>
                <a:shade val="100000"/>
              </a:schemeClr>
            </a:gs>
            <a:gs pos="100000">
              <a:schemeClr val="accent3">
                <a:hueOff val="-454943"/>
                <a:satOff val="-1876"/>
                <a:lumOff val="-3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Assessment</a:t>
          </a:r>
        </a:p>
      </dsp:txBody>
      <dsp:txXfrm>
        <a:off x="3785074" y="3081329"/>
        <a:ext cx="1019460" cy="875600"/>
      </dsp:txXfrm>
    </dsp:sp>
    <dsp:sp modelId="{56B89C4A-A227-D84F-A4BF-720D8BC3FF98}">
      <dsp:nvSpPr>
        <dsp:cNvPr id="0" name=""/>
        <dsp:cNvSpPr/>
      </dsp:nvSpPr>
      <dsp:spPr>
        <a:xfrm>
          <a:off x="1928047" y="3866418"/>
          <a:ext cx="1385702" cy="1238284"/>
        </a:xfrm>
        <a:prstGeom prst="ellipse">
          <a:avLst/>
        </a:prstGeom>
        <a:gradFill rotWithShape="0">
          <a:gsLst>
            <a:gs pos="0">
              <a:schemeClr val="accent3">
                <a:hueOff val="-682414"/>
                <a:satOff val="-2813"/>
                <a:lumOff val="-590"/>
                <a:alphaOff val="0"/>
                <a:satMod val="103000"/>
                <a:lumMod val="102000"/>
                <a:tint val="94000"/>
              </a:schemeClr>
            </a:gs>
            <a:gs pos="50000">
              <a:schemeClr val="accent3">
                <a:hueOff val="-682414"/>
                <a:satOff val="-2813"/>
                <a:lumOff val="-590"/>
                <a:alphaOff val="0"/>
                <a:satMod val="110000"/>
                <a:lumMod val="100000"/>
                <a:shade val="100000"/>
              </a:schemeClr>
            </a:gs>
            <a:gs pos="100000">
              <a:schemeClr val="accent3">
                <a:hueOff val="-682414"/>
                <a:satOff val="-2813"/>
                <a:lumOff val="-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Planning and Service Delivery</a:t>
          </a:r>
        </a:p>
      </dsp:txBody>
      <dsp:txXfrm>
        <a:off x="2130978" y="4047760"/>
        <a:ext cx="979840" cy="875600"/>
      </dsp:txXfrm>
    </dsp:sp>
    <dsp:sp modelId="{8AA35639-A2A5-C142-9230-E5BC5C042E7E}">
      <dsp:nvSpPr>
        <dsp:cNvPr id="0" name=""/>
        <dsp:cNvSpPr/>
      </dsp:nvSpPr>
      <dsp:spPr>
        <a:xfrm>
          <a:off x="223072" y="2899987"/>
          <a:ext cx="1447839" cy="1238284"/>
        </a:xfrm>
        <a:prstGeom prst="ellipse">
          <a:avLst/>
        </a:prstGeom>
        <a:gradFill rotWithShape="0">
          <a:gsLst>
            <a:gs pos="0">
              <a:schemeClr val="accent3">
                <a:hueOff val="-909886"/>
                <a:satOff val="-3751"/>
                <a:lumOff val="-786"/>
                <a:alphaOff val="0"/>
                <a:satMod val="103000"/>
                <a:lumMod val="102000"/>
                <a:tint val="94000"/>
              </a:schemeClr>
            </a:gs>
            <a:gs pos="50000">
              <a:schemeClr val="accent3">
                <a:hueOff val="-909886"/>
                <a:satOff val="-3751"/>
                <a:lumOff val="-786"/>
                <a:alphaOff val="0"/>
                <a:satMod val="110000"/>
                <a:lumMod val="100000"/>
                <a:shade val="100000"/>
              </a:schemeClr>
            </a:gs>
            <a:gs pos="100000">
              <a:schemeClr val="accent3">
                <a:hueOff val="-909886"/>
                <a:satOff val="-3751"/>
                <a:lumOff val="-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Monitoring and Adapting</a:t>
          </a:r>
        </a:p>
      </dsp:txBody>
      <dsp:txXfrm>
        <a:off x="435103" y="3081329"/>
        <a:ext cx="1023777" cy="875600"/>
      </dsp:txXfrm>
    </dsp:sp>
    <dsp:sp modelId="{AE5D1579-19D0-1441-88EE-8D361334EE17}">
      <dsp:nvSpPr>
        <dsp:cNvPr id="0" name=""/>
        <dsp:cNvSpPr/>
      </dsp:nvSpPr>
      <dsp:spPr>
        <a:xfrm>
          <a:off x="269935" y="967127"/>
          <a:ext cx="1354113" cy="1238284"/>
        </a:xfrm>
        <a:prstGeom prst="ellipse">
          <a:avLst/>
        </a:prstGeom>
        <a:gradFill rotWithShape="0">
          <a:gsLst>
            <a:gs pos="0">
              <a:schemeClr val="accent3">
                <a:hueOff val="-1137357"/>
                <a:satOff val="-4689"/>
                <a:lumOff val="-983"/>
                <a:alphaOff val="0"/>
                <a:satMod val="103000"/>
                <a:lumMod val="102000"/>
                <a:tint val="94000"/>
              </a:schemeClr>
            </a:gs>
            <a:gs pos="50000">
              <a:schemeClr val="accent3">
                <a:hueOff val="-1137357"/>
                <a:satOff val="-4689"/>
                <a:lumOff val="-983"/>
                <a:alphaOff val="0"/>
                <a:satMod val="110000"/>
                <a:lumMod val="100000"/>
                <a:shade val="100000"/>
              </a:schemeClr>
            </a:gs>
            <a:gs pos="100000">
              <a:schemeClr val="accent3">
                <a:hueOff val="-1137357"/>
                <a:satOff val="-4689"/>
                <a:lumOff val="-9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Transition</a:t>
          </a:r>
        </a:p>
      </dsp:txBody>
      <dsp:txXfrm>
        <a:off x="468240" y="1148469"/>
        <a:ext cx="957503" cy="875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83D4-AFC5-4C42-85B1-A132F189B1D2}">
      <dsp:nvSpPr>
        <dsp:cNvPr id="0" name=""/>
        <dsp:cNvSpPr/>
      </dsp:nvSpPr>
      <dsp:spPr>
        <a:xfrm>
          <a:off x="551088" y="281185"/>
          <a:ext cx="3633787" cy="3633787"/>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eLearning</a:t>
          </a:r>
        </a:p>
      </dsp:txBody>
      <dsp:txXfrm>
        <a:off x="2466181" y="1051202"/>
        <a:ext cx="1297781" cy="1081484"/>
      </dsp:txXfrm>
    </dsp:sp>
    <dsp:sp modelId="{0A7B0DE8-4EE7-564C-9E80-77EC11BAC2AF}">
      <dsp:nvSpPr>
        <dsp:cNvPr id="0" name=""/>
        <dsp:cNvSpPr/>
      </dsp:nvSpPr>
      <dsp:spPr>
        <a:xfrm>
          <a:off x="476249" y="410964"/>
          <a:ext cx="3633787" cy="3633787"/>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Classroom Skills Based Learning</a:t>
          </a:r>
        </a:p>
      </dsp:txBody>
      <dsp:txXfrm>
        <a:off x="1341437" y="2768600"/>
        <a:ext cx="1946672" cy="951706"/>
      </dsp:txXfrm>
    </dsp:sp>
    <dsp:sp modelId="{EF715087-5A9E-734C-B99C-618643B65735}">
      <dsp:nvSpPr>
        <dsp:cNvPr id="0" name=""/>
        <dsp:cNvSpPr/>
      </dsp:nvSpPr>
      <dsp:spPr>
        <a:xfrm>
          <a:off x="401410" y="281185"/>
          <a:ext cx="3633787" cy="3633787"/>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Field</a:t>
          </a:r>
        </a:p>
      </dsp:txBody>
      <dsp:txXfrm>
        <a:off x="822324" y="1051202"/>
        <a:ext cx="1297781" cy="1081484"/>
      </dsp:txXfrm>
    </dsp:sp>
    <dsp:sp modelId="{084014B2-F951-1540-BE5A-38B63BB87E91}">
      <dsp:nvSpPr>
        <dsp:cNvPr id="0" name=""/>
        <dsp:cNvSpPr/>
      </dsp:nvSpPr>
      <dsp:spPr>
        <a:xfrm>
          <a:off x="326439" y="56237"/>
          <a:ext cx="4083685" cy="4083685"/>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8FE7340-33CD-384D-9794-FEFF1B3CC1DA}">
      <dsp:nvSpPr>
        <dsp:cNvPr id="0" name=""/>
        <dsp:cNvSpPr/>
      </dsp:nvSpPr>
      <dsp:spPr>
        <a:xfrm>
          <a:off x="251300" y="185785"/>
          <a:ext cx="4083685" cy="4083685"/>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2E8450-ADA4-734C-A253-C441DB6D36EE}">
      <dsp:nvSpPr>
        <dsp:cNvPr id="0" name=""/>
        <dsp:cNvSpPr/>
      </dsp:nvSpPr>
      <dsp:spPr>
        <a:xfrm>
          <a:off x="176162" y="56237"/>
          <a:ext cx="4083685" cy="4083685"/>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3F7AB8E-8936-46EF-9B10-AFBB8121BDBF}" type="datetimeFigureOut">
              <a:rPr lang="en-US" smtClean="0"/>
              <a:t>3/25/2020</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5E873378-5F75-4739-BE9D-977099AA6561}" type="slidenum">
              <a:rPr lang="en-US" smtClean="0"/>
              <a:t>‹#›</a:t>
            </a:fld>
            <a:endParaRPr lang="en-US"/>
          </a:p>
        </p:txBody>
      </p:sp>
    </p:spTree>
    <p:extLst>
      <p:ext uri="{BB962C8B-B14F-4D97-AF65-F5344CB8AC3E}">
        <p14:creationId xmlns:p14="http://schemas.microsoft.com/office/powerpoint/2010/main" val="3937609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00BB4B2-063C-4C5B-9172-E81B91B8F709}" type="datetimeFigureOut">
              <a:rPr lang="en-US" smtClean="0"/>
              <a:t>3/25/2020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5326AC-9001-496F-9D00-2609682245F8}" type="slidenum">
              <a:rPr lang="en-US" smtClean="0"/>
              <a:t>‹#›</a:t>
            </a:fld>
            <a:endParaRPr lang="en-US"/>
          </a:p>
        </p:txBody>
      </p:sp>
    </p:spTree>
    <p:extLst>
      <p:ext uri="{BB962C8B-B14F-4D97-AF65-F5344CB8AC3E}">
        <p14:creationId xmlns:p14="http://schemas.microsoft.com/office/powerpoint/2010/main" val="178240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2</a:t>
            </a:fld>
            <a:endParaRPr lang="en-US"/>
          </a:p>
        </p:txBody>
      </p:sp>
    </p:spTree>
    <p:extLst>
      <p:ext uri="{BB962C8B-B14F-4D97-AF65-F5344CB8AC3E}">
        <p14:creationId xmlns:p14="http://schemas.microsoft.com/office/powerpoint/2010/main" val="397878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Common Core 3.0, the training content is divided</a:t>
            </a:r>
            <a:r>
              <a:rPr lang="en-US" baseline="0" dirty="0"/>
              <a:t> into 6 practice area blocks: Foundation, Engagement, Assessment, Service Planning, Monitoring and Adapting, and Transition. These practice blocks mirror the Core Practice Model Casework Components, are congruent with the California Partners for Permanency’s Practice Model, incorporate elements of Safety Organized Practice and allow for a focused exploration of knowledge and skills in key practice areas providing a natural framework for field activities and skill development.</a:t>
            </a:r>
          </a:p>
          <a:p>
            <a:endParaRPr lang="en-US" baseline="0" dirty="0"/>
          </a:p>
          <a:p>
            <a:r>
              <a:rPr lang="en-US" baseline="0" dirty="0"/>
              <a:t>All of the training blocks will include eLearning content, classroom content, and field activities. For additional information about the content contained in each of the training blocks, please refer to the “CC3.0 Content Overview”.</a:t>
            </a:r>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17</a:t>
            </a:fld>
            <a:endParaRPr lang="en-US"/>
          </a:p>
        </p:txBody>
      </p:sp>
    </p:spTree>
    <p:extLst>
      <p:ext uri="{BB962C8B-B14F-4D97-AF65-F5344CB8AC3E}">
        <p14:creationId xmlns:p14="http://schemas.microsoft.com/office/powerpoint/2010/main" val="398216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re-imaging the way social</a:t>
            </a:r>
            <a:r>
              <a:rPr lang="en-US" baseline="0" dirty="0"/>
              <a:t> work practice is presented in core, the Common Core 3.0 concept also incorporates a wider range of training modalities, including:</a:t>
            </a:r>
          </a:p>
          <a:p>
            <a:pPr marL="232349" indent="-232349">
              <a:buFont typeface="Arial"/>
              <a:buChar char="•"/>
            </a:pPr>
            <a:r>
              <a:rPr lang="en-US" baseline="0" dirty="0"/>
              <a:t>Online knowledge based training</a:t>
            </a:r>
          </a:p>
          <a:p>
            <a:pPr marL="232349" indent="-232349">
              <a:buFont typeface="Arial"/>
              <a:buChar char="•"/>
            </a:pPr>
            <a:r>
              <a:rPr lang="en-US" baseline="0" dirty="0"/>
              <a:t>Classroom based learning</a:t>
            </a:r>
          </a:p>
          <a:p>
            <a:pPr marL="232349" indent="-232349">
              <a:buFont typeface="Arial"/>
              <a:buChar char="•"/>
            </a:pPr>
            <a:r>
              <a:rPr lang="en-US" baseline="0" dirty="0"/>
              <a:t>Field learning</a:t>
            </a:r>
          </a:p>
          <a:p>
            <a:endParaRPr lang="en-US" baseline="0" dirty="0"/>
          </a:p>
          <a:p>
            <a:r>
              <a:rPr lang="en-US" baseline="0" dirty="0"/>
              <a:t>This involves shifting some knowledge-based content outside the classroom with online learning modules, using classroom time to focus on skill based</a:t>
            </a:r>
            <a:r>
              <a:rPr lang="en-US" dirty="0"/>
              <a:t> interactive</a:t>
            </a:r>
            <a:r>
              <a:rPr lang="en-US" baseline="0" dirty="0"/>
              <a:t> training, and shifting some skill-based content outside the classroom with field activities. Through these modalities, Common Core 3.0 will provide new social workers with opportunities to focus on skills in the classroom and reinforce skills with application of concepts in the field.</a:t>
            </a:r>
          </a:p>
          <a:p>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18</a:t>
            </a:fld>
            <a:endParaRPr lang="en-US" dirty="0"/>
          </a:p>
        </p:txBody>
      </p:sp>
    </p:spTree>
    <p:extLst>
      <p:ext uri="{BB962C8B-B14F-4D97-AF65-F5344CB8AC3E}">
        <p14:creationId xmlns:p14="http://schemas.microsoft.com/office/powerpoint/2010/main" val="271613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98977" y="4405987"/>
            <a:ext cx="5591700" cy="417420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txBox="1">
            <a:spLocks noGrp="1"/>
          </p:cNvSpPr>
          <p:nvPr>
            <p:ph type="sldNum" idx="12"/>
          </p:nvPr>
        </p:nvSpPr>
        <p:spPr>
          <a:xfrm>
            <a:off x="3959248" y="8810364"/>
            <a:ext cx="3028799" cy="463800"/>
          </a:xfrm>
          <a:prstGeom prst="rect">
            <a:avLst/>
          </a:prstGeom>
        </p:spPr>
        <p:txBody>
          <a:bodyPr lIns="92925" tIns="46450" rIns="92925" bIns="4645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255038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to look at “Courses” on the</a:t>
            </a:r>
            <a:r>
              <a:rPr lang="en-US" baseline="0" dirty="0"/>
              <a:t> left hand menu – not all </a:t>
            </a:r>
            <a:r>
              <a:rPr lang="en-US" baseline="0" dirty="0" err="1"/>
              <a:t>eLearnings</a:t>
            </a:r>
            <a:r>
              <a:rPr lang="en-US" baseline="0" dirty="0"/>
              <a:t> will show up on your dashboard</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26</a:t>
            </a:fld>
            <a:endParaRPr lang="en-US"/>
          </a:p>
        </p:txBody>
      </p:sp>
    </p:spTree>
    <p:extLst>
      <p:ext uri="{BB962C8B-B14F-4D97-AF65-F5344CB8AC3E}">
        <p14:creationId xmlns:p14="http://schemas.microsoft.com/office/powerpoint/2010/main" val="1707478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3225" y="695325"/>
            <a:ext cx="6183313" cy="34782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98977" y="4405987"/>
            <a:ext cx="5591700" cy="417420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txBox="1">
            <a:spLocks noGrp="1"/>
          </p:cNvSpPr>
          <p:nvPr>
            <p:ph type="sldNum" idx="12"/>
          </p:nvPr>
        </p:nvSpPr>
        <p:spPr>
          <a:xfrm>
            <a:off x="3959248" y="8810364"/>
            <a:ext cx="3028799" cy="463800"/>
          </a:xfrm>
          <a:prstGeom prst="rect">
            <a:avLst/>
          </a:prstGeom>
        </p:spPr>
        <p:txBody>
          <a:bodyPr lIns="92925" tIns="46450" rIns="92925" bIns="4645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4099976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a:t>
            </a:r>
            <a:r>
              <a:rPr lang="en-US" baseline="0" dirty="0"/>
              <a:t> of where field activity guides are located</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30</a:t>
            </a:fld>
            <a:endParaRPr lang="en-US"/>
          </a:p>
        </p:txBody>
      </p:sp>
    </p:spTree>
    <p:extLst>
      <p:ext uri="{BB962C8B-B14F-4D97-AF65-F5344CB8AC3E}">
        <p14:creationId xmlns:p14="http://schemas.microsoft.com/office/powerpoint/2010/main" val="615125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31</a:t>
            </a:fld>
            <a:endParaRPr lang="en-US"/>
          </a:p>
        </p:txBody>
      </p:sp>
    </p:spTree>
    <p:extLst>
      <p:ext uri="{BB962C8B-B14F-4D97-AF65-F5344CB8AC3E}">
        <p14:creationId xmlns:p14="http://schemas.microsoft.com/office/powerpoint/2010/main" val="759398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5"/>
            <a:ext cx="5560060" cy="4847337"/>
          </a:xfrm>
        </p:spPr>
        <p:txBody>
          <a:bodyPr/>
          <a:lstStyle/>
          <a:p>
            <a:r>
              <a:rPr lang="en-US" dirty="0"/>
              <a:t>Additional responsibilities: Be familiar with Core 3.0 schedule of classes, requirements and where the field activities land on the Core schedule</a:t>
            </a:r>
          </a:p>
          <a:p>
            <a:r>
              <a:rPr lang="en-US" dirty="0"/>
              <a:t>Become familiar with the field activities and provide feedback about challenges or suggestions you have to improve the activities</a:t>
            </a:r>
          </a:p>
          <a:p>
            <a:r>
              <a:rPr lang="en-US" dirty="0"/>
              <a:t>Utilize coaching skills and knowledge gained in Field Advisor / Coaching trainings to best support the trainees</a:t>
            </a:r>
          </a:p>
          <a:p>
            <a:endParaRPr lang="en-US" dirty="0"/>
          </a:p>
        </p:txBody>
      </p:sp>
      <p:sp>
        <p:nvSpPr>
          <p:cNvPr id="4" name="Slide Number Placeholder 3"/>
          <p:cNvSpPr>
            <a:spLocks noGrp="1"/>
          </p:cNvSpPr>
          <p:nvPr>
            <p:ph type="sldNum" sz="quarter" idx="10"/>
          </p:nvPr>
        </p:nvSpPr>
        <p:spPr/>
        <p:txBody>
          <a:bodyPr/>
          <a:lstStyle/>
          <a:p>
            <a:fld id="{F2E11E12-CC65-9745-80F5-1F8E71DDB3D3}" type="slidenum">
              <a:rPr lang="en-US" smtClean="0"/>
              <a:t>33</a:t>
            </a:fld>
            <a:endParaRPr lang="en-US"/>
          </a:p>
        </p:txBody>
      </p:sp>
    </p:spTree>
    <p:extLst>
      <p:ext uri="{BB962C8B-B14F-4D97-AF65-F5344CB8AC3E}">
        <p14:creationId xmlns:p14="http://schemas.microsoft.com/office/powerpoint/2010/main" val="194936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34</a:t>
            </a:fld>
            <a:endParaRPr lang="en-US"/>
          </a:p>
        </p:txBody>
      </p:sp>
    </p:spTree>
    <p:extLst>
      <p:ext uri="{BB962C8B-B14F-4D97-AF65-F5344CB8AC3E}">
        <p14:creationId xmlns:p14="http://schemas.microsoft.com/office/powerpoint/2010/main" val="390720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45F4CC-2267-4112-8783-EC236C631892}" type="slidenum">
              <a:rPr lang="en-US" altLang="en-US"/>
              <a:pPr>
                <a:spcBef>
                  <a:spcPct val="0"/>
                </a:spcBef>
              </a:pPr>
              <a:t>35</a:t>
            </a:fld>
            <a:endParaRPr lang="en-US" altLang="en-US"/>
          </a:p>
        </p:txBody>
      </p:sp>
    </p:spTree>
    <p:extLst>
      <p:ext uri="{BB962C8B-B14F-4D97-AF65-F5344CB8AC3E}">
        <p14:creationId xmlns:p14="http://schemas.microsoft.com/office/powerpoint/2010/main" val="299218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an overview of all handouts</a:t>
            </a:r>
            <a:r>
              <a:rPr lang="en-US" baseline="0" dirty="0"/>
              <a:t> in the welcome packet</a:t>
            </a:r>
          </a:p>
          <a:p>
            <a:r>
              <a:rPr lang="en-US" baseline="0" dirty="0"/>
              <a:t>Provide brief overview of attendance policy and have them sign attendance agreement</a:t>
            </a:r>
          </a:p>
          <a:p>
            <a:r>
              <a:rPr lang="en-US" baseline="0" dirty="0"/>
              <a:t>Importance of tracking classes on SW Passport – please bring to class each module! (next slide)</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4</a:t>
            </a:fld>
            <a:endParaRPr lang="en-US"/>
          </a:p>
        </p:txBody>
      </p:sp>
    </p:spTree>
    <p:extLst>
      <p:ext uri="{BB962C8B-B14F-4D97-AF65-F5344CB8AC3E}">
        <p14:creationId xmlns:p14="http://schemas.microsoft.com/office/powerpoint/2010/main" val="525486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6BB06-A46A-49D2-915E-60669DF2ED28}" type="slidenum">
              <a:rPr lang="en-US" smtClean="0"/>
              <a:t>49</a:t>
            </a:fld>
            <a:endParaRPr lang="en-US"/>
          </a:p>
        </p:txBody>
      </p:sp>
    </p:spTree>
    <p:extLst>
      <p:ext uri="{BB962C8B-B14F-4D97-AF65-F5344CB8AC3E}">
        <p14:creationId xmlns:p14="http://schemas.microsoft.com/office/powerpoint/2010/main" val="2226920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50</a:t>
            </a:fld>
            <a:endParaRPr lang="en-US"/>
          </a:p>
        </p:txBody>
      </p:sp>
    </p:spTree>
    <p:extLst>
      <p:ext uri="{BB962C8B-B14F-4D97-AF65-F5344CB8AC3E}">
        <p14:creationId xmlns:p14="http://schemas.microsoft.com/office/powerpoint/2010/main" val="70551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6</a:t>
            </a:fld>
            <a:endParaRPr lang="en-US"/>
          </a:p>
        </p:txBody>
      </p:sp>
    </p:spTree>
    <p:extLst>
      <p:ext uri="{BB962C8B-B14F-4D97-AF65-F5344CB8AC3E}">
        <p14:creationId xmlns:p14="http://schemas.microsoft.com/office/powerpoint/2010/main" val="292053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326AC-9001-496F-9D00-2609682245F8}" type="slidenum">
              <a:rPr lang="en-US" smtClean="0"/>
              <a:t>9</a:t>
            </a:fld>
            <a:endParaRPr lang="en-US"/>
          </a:p>
        </p:txBody>
      </p:sp>
    </p:spTree>
    <p:extLst>
      <p:ext uri="{BB962C8B-B14F-4D97-AF65-F5344CB8AC3E}">
        <p14:creationId xmlns:p14="http://schemas.microsoft.com/office/powerpoint/2010/main" val="43631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326AC-9001-496F-9D00-2609682245F8}" type="slidenum">
              <a:rPr lang="en-US" smtClean="0"/>
              <a:pPr/>
              <a:t>11</a:t>
            </a:fld>
            <a:endParaRPr lang="en-US" dirty="0"/>
          </a:p>
        </p:txBody>
      </p:sp>
    </p:spTree>
    <p:extLst>
      <p:ext uri="{BB962C8B-B14F-4D97-AF65-F5344CB8AC3E}">
        <p14:creationId xmlns:p14="http://schemas.microsoft.com/office/powerpoint/2010/main" val="2513931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basic</a:t>
            </a:r>
            <a:r>
              <a:rPr lang="en-US" baseline="0" dirty="0"/>
              <a:t> overview of where to find class materials. They can google “Core for Social Workers” and select the option that includes “OER Commons” in the search results</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12</a:t>
            </a:fld>
            <a:endParaRPr lang="en-US"/>
          </a:p>
        </p:txBody>
      </p:sp>
    </p:spTree>
    <p:extLst>
      <p:ext uri="{BB962C8B-B14F-4D97-AF65-F5344CB8AC3E}">
        <p14:creationId xmlns:p14="http://schemas.microsoft.com/office/powerpoint/2010/main" val="4024942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may also be accessed on their iPads/laptops instead</a:t>
            </a:r>
            <a:r>
              <a:rPr lang="en-US" baseline="0" dirty="0"/>
              <a:t> of printed</a:t>
            </a:r>
            <a:endParaRPr lang="en-US" dirty="0"/>
          </a:p>
        </p:txBody>
      </p:sp>
      <p:sp>
        <p:nvSpPr>
          <p:cNvPr id="4" name="Slide Number Placeholder 3"/>
          <p:cNvSpPr>
            <a:spLocks noGrp="1"/>
          </p:cNvSpPr>
          <p:nvPr>
            <p:ph type="sldNum" sz="quarter" idx="10"/>
          </p:nvPr>
        </p:nvSpPr>
        <p:spPr/>
        <p:txBody>
          <a:bodyPr/>
          <a:lstStyle/>
          <a:p>
            <a:fld id="{CF5326AC-9001-496F-9D00-2609682245F8}" type="slidenum">
              <a:rPr lang="en-US" smtClean="0"/>
              <a:t>14</a:t>
            </a:fld>
            <a:endParaRPr lang="en-US"/>
          </a:p>
        </p:txBody>
      </p:sp>
    </p:spTree>
    <p:extLst>
      <p:ext uri="{BB962C8B-B14F-4D97-AF65-F5344CB8AC3E}">
        <p14:creationId xmlns:p14="http://schemas.microsoft.com/office/powerpoint/2010/main" val="51310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them to their passport for full list of classes</a:t>
            </a:r>
          </a:p>
        </p:txBody>
      </p:sp>
      <p:sp>
        <p:nvSpPr>
          <p:cNvPr id="4" name="Slide Number Placeholder 3"/>
          <p:cNvSpPr>
            <a:spLocks noGrp="1"/>
          </p:cNvSpPr>
          <p:nvPr>
            <p:ph type="sldNum" sz="quarter" idx="10"/>
          </p:nvPr>
        </p:nvSpPr>
        <p:spPr/>
        <p:txBody>
          <a:bodyPr/>
          <a:lstStyle/>
          <a:p>
            <a:fld id="{F1A6BB06-A46A-49D2-915E-60669DF2ED28}" type="slidenum">
              <a:rPr lang="en-US" smtClean="0"/>
              <a:t>15</a:t>
            </a:fld>
            <a:endParaRPr lang="en-US"/>
          </a:p>
        </p:txBody>
      </p:sp>
    </p:spTree>
    <p:extLst>
      <p:ext uri="{BB962C8B-B14F-4D97-AF65-F5344CB8AC3E}">
        <p14:creationId xmlns:p14="http://schemas.microsoft.com/office/powerpoint/2010/main" val="203641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a:t>
            </a:r>
            <a:r>
              <a:rPr lang="en-US" baseline="0" dirty="0"/>
              <a:t> Child Welfare Core Practice Model is built on these key components and existing/emerging initiatives </a:t>
            </a:r>
            <a:r>
              <a:rPr lang="en-US" dirty="0"/>
              <a:t>and are reflected in CC3.0.</a:t>
            </a:r>
          </a:p>
          <a:p>
            <a:endParaRPr lang="en-US" dirty="0"/>
          </a:p>
          <a:p>
            <a:r>
              <a:rPr lang="en-US" dirty="0"/>
              <a:t>The CPM brings together Casework Components, Practice Elements, and</a:t>
            </a:r>
            <a:r>
              <a:rPr lang="en-US" baseline="0" dirty="0"/>
              <a:t> </a:t>
            </a:r>
            <a:r>
              <a:rPr lang="en-US" dirty="0"/>
              <a:t>Practice Behaviors that will define how child welfare is practiced in</a:t>
            </a:r>
          </a:p>
          <a:p>
            <a:r>
              <a:rPr lang="en-US" dirty="0"/>
              <a:t>California. CC3.0 has made use of the casework components by</a:t>
            </a:r>
            <a:r>
              <a:rPr lang="en-US" baseline="0" dirty="0"/>
              <a:t> </a:t>
            </a:r>
            <a:r>
              <a:rPr lang="en-US" dirty="0"/>
              <a:t>modeling the practice blocks after them.</a:t>
            </a:r>
            <a:r>
              <a:rPr lang="en-US" baseline="0" dirty="0"/>
              <a:t> </a:t>
            </a:r>
            <a:r>
              <a:rPr lang="en-US" dirty="0"/>
              <a:t>The Practice Elements are interwoven throughout the eLearning,</a:t>
            </a:r>
            <a:r>
              <a:rPr lang="en-US" baseline="0" dirty="0"/>
              <a:t> </a:t>
            </a:r>
            <a:r>
              <a:rPr lang="en-US" dirty="0"/>
              <a:t>classroom skills-based learning, and field activities.</a:t>
            </a:r>
          </a:p>
          <a:p>
            <a:endParaRPr lang="en-US" baseline="0" dirty="0"/>
          </a:p>
        </p:txBody>
      </p:sp>
      <p:sp>
        <p:nvSpPr>
          <p:cNvPr id="4" name="Slide Number Placeholder 3"/>
          <p:cNvSpPr>
            <a:spLocks noGrp="1"/>
          </p:cNvSpPr>
          <p:nvPr>
            <p:ph type="sldNum" sz="quarter" idx="10"/>
          </p:nvPr>
        </p:nvSpPr>
        <p:spPr/>
        <p:txBody>
          <a:bodyPr/>
          <a:lstStyle/>
          <a:p>
            <a:fld id="{F1A6BB06-A46A-49D2-915E-60669DF2ED28}" type="slidenum">
              <a:rPr lang="en-US" smtClean="0"/>
              <a:t>16</a:t>
            </a:fld>
            <a:endParaRPr lang="en-US"/>
          </a:p>
        </p:txBody>
      </p:sp>
    </p:spTree>
    <p:extLst>
      <p:ext uri="{BB962C8B-B14F-4D97-AF65-F5344CB8AC3E}">
        <p14:creationId xmlns:p14="http://schemas.microsoft.com/office/powerpoint/2010/main" val="2392661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24809"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30"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31"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04360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5EB345">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85546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838200" y="1790699"/>
            <a:ext cx="10515600" cy="4395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699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White">
            <a:extLst>
              <a:ext uri="{C183D7F6-B498-43B3-948B-1728B52AA6E4}">
                <adec:decorative xmlns:adec="http://schemas.microsoft.com/office/drawing/2017/decorative" val="1"/>
              </a:ext>
            </a:extLst>
          </p:cNvPr>
          <p:cNvSpPr/>
          <p:nvPr userDrawn="1"/>
        </p:nvSpPr>
        <p:spPr>
          <a:xfrm>
            <a:off x="541446" y="0"/>
            <a:ext cx="11109109" cy="6858000"/>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06533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_Image">
    <p:spTree>
      <p:nvGrpSpPr>
        <p:cNvPr id="1" name=""/>
        <p:cNvGrpSpPr/>
        <p:nvPr/>
      </p:nvGrpSpPr>
      <p:grpSpPr>
        <a:xfrm>
          <a:off x="0" y="0"/>
          <a:ext cx="0" cy="0"/>
          <a:chOff x="0" y="0"/>
          <a:chExt cx="0" cy="0"/>
        </a:xfrm>
      </p:grpSpPr>
      <p:sp>
        <p:nvSpPr>
          <p:cNvPr id="9" name="White">
            <a:extLst>
              <a:ext uri="{C183D7F6-B498-43B3-948B-1728B52AA6E4}">
                <adec:decorative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0"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a:t>Click to edit Master title style</a:t>
            </a:r>
            <a:endParaRPr lang="en-US" dirty="0"/>
          </a:p>
        </p:txBody>
      </p:sp>
      <p:sp>
        <p:nvSpPr>
          <p:cNvPr id="13" name="Picture"/>
          <p:cNvSpPr>
            <a:spLocks noGrp="1"/>
          </p:cNvSpPr>
          <p:nvPr>
            <p:ph type="pic" sz="quarter" idx="10"/>
          </p:nvPr>
        </p:nvSpPr>
        <p:spPr>
          <a:xfrm>
            <a:off x="504821" y="1897441"/>
            <a:ext cx="11109110" cy="445573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a:t>Click icon to add picture</a:t>
            </a:r>
          </a:p>
        </p:txBody>
      </p:sp>
    </p:spTree>
    <p:custDataLst>
      <p:tags r:id="rId1"/>
    </p:custDataLst>
    <p:extLst>
      <p:ext uri="{BB962C8B-B14F-4D97-AF65-F5344CB8AC3E}">
        <p14:creationId xmlns:p14="http://schemas.microsoft.com/office/powerpoint/2010/main" val="245801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mage">
    <p:spTree>
      <p:nvGrpSpPr>
        <p:cNvPr id="1" name=""/>
        <p:cNvGrpSpPr/>
        <p:nvPr/>
      </p:nvGrpSpPr>
      <p:grpSpPr>
        <a:xfrm>
          <a:off x="0" y="0"/>
          <a:ext cx="0" cy="0"/>
          <a:chOff x="0" y="0"/>
          <a:chExt cx="0" cy="0"/>
        </a:xfrm>
      </p:grpSpPr>
      <p:sp>
        <p:nvSpPr>
          <p:cNvPr id="13" name="Picture"/>
          <p:cNvSpPr>
            <a:spLocks noGrp="1"/>
          </p:cNvSpPr>
          <p:nvPr>
            <p:ph type="pic" sz="quarter" idx="10"/>
          </p:nvPr>
        </p:nvSpPr>
        <p:spPr>
          <a:xfrm>
            <a:off x="504821" y="502692"/>
            <a:ext cx="11109110" cy="5850487"/>
          </a:xfrm>
          <a:prstGeom prst="snip2DiagRect">
            <a:avLst>
              <a:gd name="adj1" fmla="val 0"/>
              <a:gd name="adj2" fmla="val 0"/>
            </a:avLst>
          </a:prstGeom>
          <a:pattFill prst="dkDnDiag">
            <a:fgClr>
              <a:schemeClr val="tx2"/>
            </a:fgClr>
            <a:bgClr>
              <a:schemeClr val="bg1"/>
            </a:bgClr>
          </a:pattFill>
          <a:effectLst>
            <a:outerShdw blurRad="444500" dist="88900" dir="5400000" algn="ctr" rotWithShape="0">
              <a:srgbClr val="000000">
                <a:alpha val="55000"/>
              </a:srgbClr>
            </a:outerShdw>
          </a:effectLst>
        </p:spPr>
        <p:txBody>
          <a:bodyPr/>
          <a:lstStyle/>
          <a:p>
            <a:r>
              <a:rPr lang="en-US"/>
              <a:t>Click icon to add picture</a:t>
            </a:r>
          </a:p>
        </p:txBody>
      </p:sp>
    </p:spTree>
    <p:custDataLst>
      <p:tags r:id="rId2"/>
    </p:custDataLst>
    <p:extLst>
      <p:ext uri="{BB962C8B-B14F-4D97-AF65-F5344CB8AC3E}">
        <p14:creationId xmlns:p14="http://schemas.microsoft.com/office/powerpoint/2010/main" val="13232454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_left_Pic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0"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0" name="Picture"/>
          <p:cNvSpPr>
            <a:spLocks noGrp="1"/>
          </p:cNvSpPr>
          <p:nvPr>
            <p:ph type="pic" sz="quarter" idx="10"/>
          </p:nvPr>
        </p:nvSpPr>
        <p:spPr>
          <a:xfrm>
            <a:off x="5307866"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a:t>Click icon to add picture</a:t>
            </a:r>
          </a:p>
        </p:txBody>
      </p:sp>
      <p:sp>
        <p:nvSpPr>
          <p:cNvPr id="7" name="Title"/>
          <p:cNvSpPr>
            <a:spLocks noGrp="1"/>
          </p:cNvSpPr>
          <p:nvPr>
            <p:ph type="title"/>
          </p:nvPr>
        </p:nvSpPr>
        <p:spPr>
          <a:xfrm>
            <a:off x="576642" y="501954"/>
            <a:ext cx="3577940" cy="1578803"/>
          </a:xfrm>
        </p:spPr>
        <p:txBody>
          <a:bodyPr anchor="b">
            <a:noAutofit/>
          </a:bodyPr>
          <a:lstStyle>
            <a:lvl1pPr algn="l">
              <a:tabLst>
                <a:tab pos="1828800" algn="l"/>
              </a:tabLst>
              <a:defRPr sz="3600" b="0">
                <a:solidFill>
                  <a:schemeClr val="tx1">
                    <a:lumMod val="75000"/>
                    <a:lumOff val="25000"/>
                  </a:schemeClr>
                </a:solidFill>
                <a:latin typeface="Proxima Nova Extrabold" panose="02000506030000020004" pitchFamily="50" charset="0"/>
              </a:defRPr>
            </a:lvl1pPr>
          </a:lstStyle>
          <a:p>
            <a:r>
              <a:rPr lang="en-US"/>
              <a:t>Click to edit Master title style</a:t>
            </a:r>
            <a:endParaRPr lang="en-US" dirty="0"/>
          </a:p>
        </p:txBody>
      </p:sp>
      <p:sp>
        <p:nvSpPr>
          <p:cNvPr id="6" name="Text"/>
          <p:cNvSpPr>
            <a:spLocks noGrp="1"/>
          </p:cNvSpPr>
          <p:nvPr>
            <p:ph idx="1"/>
          </p:nvPr>
        </p:nvSpPr>
        <p:spPr>
          <a:xfrm>
            <a:off x="576642"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093175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Pic_left_Text_righ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7460776" y="0"/>
            <a:ext cx="4731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p:nvPr>
        </p:nvSpPr>
        <p:spPr>
          <a:xfrm>
            <a:off x="8037418" y="501954"/>
            <a:ext cx="3577940" cy="1578803"/>
          </a:xfrm>
        </p:spPr>
        <p:txBody>
          <a:bodyPr anchor="b">
            <a:noAutofit/>
          </a:bodyPr>
          <a:lstStyle>
            <a:lvl1pPr algn="l">
              <a:tabLst>
                <a:tab pos="1828800" algn="l"/>
              </a:tabLst>
              <a:defRPr sz="3600" b="0">
                <a:solidFill>
                  <a:schemeClr val="tx1">
                    <a:lumMod val="75000"/>
                    <a:lumOff val="25000"/>
                  </a:schemeClr>
                </a:solidFill>
                <a:latin typeface="Proxima Nova Extrabold" panose="02000506030000020004" pitchFamily="50" charset="0"/>
              </a:defRPr>
            </a:lvl1pPr>
          </a:lstStyle>
          <a:p>
            <a:r>
              <a:rPr lang="en-US"/>
              <a:t>Click to edit Master title style</a:t>
            </a:r>
            <a:endParaRPr lang="en-US" dirty="0"/>
          </a:p>
        </p:txBody>
      </p:sp>
      <p:sp>
        <p:nvSpPr>
          <p:cNvPr id="6" name="Text"/>
          <p:cNvSpPr>
            <a:spLocks noGrp="1"/>
          </p:cNvSpPr>
          <p:nvPr>
            <p:ph idx="1"/>
          </p:nvPr>
        </p:nvSpPr>
        <p:spPr>
          <a:xfrm>
            <a:off x="8037418" y="2478936"/>
            <a:ext cx="3577940" cy="3163615"/>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0" name="Picture"/>
          <p:cNvSpPr>
            <a:spLocks noGrp="1"/>
          </p:cNvSpPr>
          <p:nvPr>
            <p:ph type="pic" sz="quarter" idx="10"/>
          </p:nvPr>
        </p:nvSpPr>
        <p:spPr>
          <a:xfrm>
            <a:off x="576642" y="501954"/>
            <a:ext cx="6307492" cy="5837288"/>
          </a:xfrm>
          <a:pattFill prst="dkDnDiag">
            <a:fgClr>
              <a:schemeClr val="tx2"/>
            </a:fgClr>
            <a:bgClr>
              <a:schemeClr val="bg1"/>
            </a:bgClr>
          </a:pattFill>
          <a:effectLst>
            <a:outerShdw blurRad="317500" dist="63500" dir="16200000" algn="ctr" rotWithShape="0">
              <a:srgbClr val="000000">
                <a:alpha val="35000"/>
              </a:srgbClr>
            </a:outerShdw>
          </a:effectLst>
        </p:spPr>
        <p:txBody>
          <a:bodyPr/>
          <a:lstStyle/>
          <a:p>
            <a:r>
              <a:rPr lang="en-US"/>
              <a:t>Click icon to add picture</a:t>
            </a:r>
          </a:p>
        </p:txBody>
      </p:sp>
    </p:spTree>
    <p:custDataLst>
      <p:tags r:id="rId1"/>
    </p:custDataLst>
    <p:extLst>
      <p:ext uri="{BB962C8B-B14F-4D97-AF65-F5344CB8AC3E}">
        <p14:creationId xmlns:p14="http://schemas.microsoft.com/office/powerpoint/2010/main" val="1768274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wo_images_Right_Text">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6677187" y="849623"/>
            <a:ext cx="4368401"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0" name="Text 2"/>
          <p:cNvSpPr>
            <a:spLocks noGrp="1"/>
          </p:cNvSpPr>
          <p:nvPr>
            <p:ph idx="10"/>
          </p:nvPr>
        </p:nvSpPr>
        <p:spPr>
          <a:xfrm>
            <a:off x="6678304" y="4027648"/>
            <a:ext cx="4367284" cy="1980730"/>
          </a:xfrm>
        </p:spPr>
        <p:txBody>
          <a:bodyPr anchor="ctr">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2" name="Picture 2"/>
          <p:cNvSpPr>
            <a:spLocks noGrp="1"/>
          </p:cNvSpPr>
          <p:nvPr>
            <p:ph type="pic" sz="quarter" idx="12"/>
          </p:nvPr>
        </p:nvSpPr>
        <p:spPr>
          <a:xfrm>
            <a:off x="571533" y="3679979"/>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a:t>Click icon to add picture</a:t>
            </a:r>
          </a:p>
        </p:txBody>
      </p:sp>
      <p:sp>
        <p:nvSpPr>
          <p:cNvPr id="3" name="Picture 1"/>
          <p:cNvSpPr>
            <a:spLocks noGrp="1"/>
          </p:cNvSpPr>
          <p:nvPr>
            <p:ph type="pic" sz="quarter" idx="11"/>
          </p:nvPr>
        </p:nvSpPr>
        <p:spPr>
          <a:xfrm>
            <a:off x="576639" y="501953"/>
            <a:ext cx="5523910" cy="2676069"/>
          </a:xfrm>
          <a:pattFill prst="dkDnDiag">
            <a:fgClr>
              <a:schemeClr val="tx2"/>
            </a:fgClr>
            <a:bgClr>
              <a:schemeClr val="bg1"/>
            </a:bgClr>
          </a:pattFill>
          <a:effectLst/>
        </p:spPr>
        <p:txBody>
          <a:bodyPr vert="horz" lIns="91440" tIns="45720" rIns="91440" bIns="45720" rtlCol="0">
            <a:normAutofit/>
          </a:bodyPr>
          <a:lstStyle>
            <a:lvl1pPr>
              <a:defRPr lang="en-US"/>
            </a:lvl1pPr>
          </a:lstStyle>
          <a:p>
            <a:pPr lvl="0"/>
            <a:r>
              <a:rPr lang="en-US"/>
              <a:t>Click icon to add picture</a:t>
            </a:r>
          </a:p>
        </p:txBody>
      </p:sp>
    </p:spTree>
    <p:custDataLst>
      <p:tags r:id="rId2"/>
    </p:custDataLst>
    <p:extLst>
      <p:ext uri="{BB962C8B-B14F-4D97-AF65-F5344CB8AC3E}">
        <p14:creationId xmlns:p14="http://schemas.microsoft.com/office/powerpoint/2010/main" val="1660494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uo_Text_Cards">
    <p:spTree>
      <p:nvGrpSpPr>
        <p:cNvPr id="1" name=""/>
        <p:cNvGrpSpPr/>
        <p:nvPr/>
      </p:nvGrpSpPr>
      <p:grpSpPr>
        <a:xfrm>
          <a:off x="0" y="0"/>
          <a:ext cx="0" cy="0"/>
          <a:chOff x="0" y="0"/>
          <a:chExt cx="0" cy="0"/>
        </a:xfrm>
      </p:grpSpPr>
      <p:sp>
        <p:nvSpPr>
          <p:cNvPr id="9" name="White 2">
            <a:extLst>
              <a:ext uri="{C183D7F6-B498-43B3-948B-1728B52AA6E4}">
                <adec:decorative xmlns:adec="http://schemas.microsoft.com/office/drawing/2017/decorative" val="1"/>
              </a:ext>
            </a:extLst>
          </p:cNvPr>
          <p:cNvSpPr/>
          <p:nvPr userDrawn="1"/>
        </p:nvSpPr>
        <p:spPr>
          <a:xfrm>
            <a:off x="576641" y="3679979"/>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10" name="Text 2"/>
          <p:cNvSpPr>
            <a:spLocks noGrp="1"/>
          </p:cNvSpPr>
          <p:nvPr>
            <p:ph idx="10"/>
          </p:nvPr>
        </p:nvSpPr>
        <p:spPr>
          <a:xfrm>
            <a:off x="1145297" y="4027648"/>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1094481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riplet_text_cards_3">
    <p:spTree>
      <p:nvGrpSpPr>
        <p:cNvPr id="1" name=""/>
        <p:cNvGrpSpPr/>
        <p:nvPr/>
      </p:nvGrpSpPr>
      <p:grpSpPr>
        <a:xfrm>
          <a:off x="0" y="0"/>
          <a:ext cx="0" cy="0"/>
          <a:chOff x="0" y="0"/>
          <a:chExt cx="0" cy="0"/>
        </a:xfrm>
      </p:grpSpPr>
      <p:sp>
        <p:nvSpPr>
          <p:cNvPr id="16" name="White 2">
            <a:extLst>
              <a:ext uri="{C183D7F6-B498-43B3-948B-1728B52AA6E4}">
                <adec:decorative xmlns:adec="http://schemas.microsoft.com/office/drawing/2017/decorative" val="1"/>
              </a:ext>
            </a:extLst>
          </p:cNvPr>
          <p:cNvSpPr/>
          <p:nvPr userDrawn="1"/>
        </p:nvSpPr>
        <p:spPr>
          <a:xfrm>
            <a:off x="576641" y="2716237"/>
            <a:ext cx="11037605" cy="142552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2" name="White 3">
            <a:extLst>
              <a:ext uri="{C183D7F6-B498-43B3-948B-1728B52AA6E4}">
                <adec:decorative xmlns:adec="http://schemas.microsoft.com/office/drawing/2017/decorative" val="1"/>
              </a:ext>
            </a:extLst>
          </p:cNvPr>
          <p:cNvSpPr/>
          <p:nvPr userDrawn="1"/>
        </p:nvSpPr>
        <p:spPr>
          <a:xfrm>
            <a:off x="576641" y="4718403"/>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62956"/>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19" name="Text 2"/>
          <p:cNvSpPr>
            <a:spLocks noGrp="1"/>
          </p:cNvSpPr>
          <p:nvPr>
            <p:ph idx="10"/>
          </p:nvPr>
        </p:nvSpPr>
        <p:spPr>
          <a:xfrm>
            <a:off x="1145297" y="2920504"/>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0" name="Text 3"/>
          <p:cNvSpPr>
            <a:spLocks noGrp="1"/>
          </p:cNvSpPr>
          <p:nvPr>
            <p:ph idx="11"/>
          </p:nvPr>
        </p:nvSpPr>
        <p:spPr>
          <a:xfrm>
            <a:off x="1145297" y="4991386"/>
            <a:ext cx="9900292" cy="1016990"/>
          </a:xfrm>
        </p:spPr>
        <p:txBody>
          <a:bodyPr anchor="ctr">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56732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63" b="21026"/>
          <a:stretch/>
        </p:blipFill>
        <p:spPr>
          <a:xfrm>
            <a:off x="-1" y="0"/>
            <a:ext cx="12192001" cy="4638394"/>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EB8A2D">
                  <a:alpha val="75000"/>
                </a:srgbClr>
              </a:gs>
              <a:gs pos="100000">
                <a:srgbClr val="C0167A">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6"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7"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1657861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riplet_Text_Cards">
    <p:spTree>
      <p:nvGrpSpPr>
        <p:cNvPr id="1" name=""/>
        <p:cNvGrpSpPr/>
        <p:nvPr/>
      </p:nvGrpSpPr>
      <p:grpSpPr>
        <a:xfrm>
          <a:off x="0" y="0"/>
          <a:ext cx="0" cy="0"/>
          <a:chOff x="0" y="0"/>
          <a:chExt cx="0" cy="0"/>
        </a:xfrm>
      </p:grpSpPr>
      <p:sp>
        <p:nvSpPr>
          <p:cNvPr id="13" name="White 3">
            <a:extLst>
              <a:ext uri="{C183D7F6-B498-43B3-948B-1728B52AA6E4}">
                <adec:decorative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4" name="White 2">
            <a:extLst>
              <a:ext uri="{C183D7F6-B498-43B3-948B-1728B52AA6E4}">
                <adec:decorative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3679976"/>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2" name="Text 1"/>
          <p:cNvSpPr>
            <a:spLocks noGrp="1"/>
          </p:cNvSpPr>
          <p:nvPr>
            <p:ph idx="11"/>
          </p:nvPr>
        </p:nvSpPr>
        <p:spPr>
          <a:xfrm>
            <a:off x="1145297"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4" name="Text 2"/>
          <p:cNvSpPr>
            <a:spLocks noGrp="1"/>
          </p:cNvSpPr>
          <p:nvPr>
            <p:ph idx="12"/>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17" name="Text 3"/>
          <p:cNvSpPr>
            <a:spLocks noGrp="1"/>
          </p:cNvSpPr>
          <p:nvPr>
            <p:ph idx="1"/>
          </p:nvPr>
        </p:nvSpPr>
        <p:spPr>
          <a:xfrm>
            <a:off x="1145297" y="4027645"/>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3466348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riplet_Text_Cards_2">
    <p:spTree>
      <p:nvGrpSpPr>
        <p:cNvPr id="1" name=""/>
        <p:cNvGrpSpPr/>
        <p:nvPr/>
      </p:nvGrpSpPr>
      <p:grpSpPr>
        <a:xfrm>
          <a:off x="0" y="0"/>
          <a:ext cx="0" cy="0"/>
          <a:chOff x="0" y="0"/>
          <a:chExt cx="0" cy="0"/>
        </a:xfrm>
      </p:grpSpPr>
      <p:sp>
        <p:nvSpPr>
          <p:cNvPr id="14" name="White 3">
            <a:extLst>
              <a:ext uri="{C183D7F6-B498-43B3-948B-1728B52AA6E4}">
                <adec:decorative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2">
            <a:extLst>
              <a:ext uri="{C183D7F6-B498-43B3-948B-1728B52AA6E4}">
                <adec:decorative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11037605"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9900292"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2" name="Text 2"/>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4" name="Text 3"/>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328169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Quad_Text_Cards">
    <p:spTree>
      <p:nvGrpSpPr>
        <p:cNvPr id="1" name=""/>
        <p:cNvGrpSpPr/>
        <p:nvPr/>
      </p:nvGrpSpPr>
      <p:grpSpPr>
        <a:xfrm>
          <a:off x="0" y="0"/>
          <a:ext cx="0" cy="0"/>
          <a:chOff x="0" y="0"/>
          <a:chExt cx="0" cy="0"/>
        </a:xfrm>
      </p:grpSpPr>
      <p:sp>
        <p:nvSpPr>
          <p:cNvPr id="14" name="White 4">
            <a:extLst>
              <a:ext uri="{C183D7F6-B498-43B3-948B-1728B52AA6E4}">
                <adec:decorative xmlns:adec="http://schemas.microsoft.com/office/drawing/2017/decorative" val="1"/>
              </a:ext>
            </a:extLst>
          </p:cNvPr>
          <p:cNvSpPr/>
          <p:nvPr userDrawn="1"/>
        </p:nvSpPr>
        <p:spPr>
          <a:xfrm>
            <a:off x="6346977"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3">
            <a:extLst>
              <a:ext uri="{C183D7F6-B498-43B3-948B-1728B52AA6E4}">
                <adec:decorative xmlns:adec="http://schemas.microsoft.com/office/drawing/2017/decorative" val="1"/>
              </a:ext>
            </a:extLst>
          </p:cNvPr>
          <p:cNvSpPr/>
          <p:nvPr userDrawn="1"/>
        </p:nvSpPr>
        <p:spPr>
          <a:xfrm>
            <a:off x="576641" y="3679979"/>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2" name="White 2">
            <a:extLst>
              <a:ext uri="{C183D7F6-B498-43B3-948B-1728B52AA6E4}">
                <adec:decorative xmlns:adec="http://schemas.microsoft.com/office/drawing/2017/decorative" val="1"/>
              </a:ext>
            </a:extLst>
          </p:cNvPr>
          <p:cNvSpPr/>
          <p:nvPr userDrawn="1"/>
        </p:nvSpPr>
        <p:spPr>
          <a:xfrm>
            <a:off x="6346977"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76641" y="501954"/>
            <a:ext cx="5267269" cy="2676069"/>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Text 1"/>
          <p:cNvSpPr>
            <a:spLocks noGrp="1"/>
          </p:cNvSpPr>
          <p:nvPr>
            <p:ph idx="1"/>
          </p:nvPr>
        </p:nvSpPr>
        <p:spPr>
          <a:xfrm>
            <a:off x="1145297" y="849623"/>
            <a:ext cx="4129956" cy="1980730"/>
          </a:xfrm>
        </p:spPr>
        <p:txBody>
          <a:bodyPr vert="horz" lIns="91440" tIns="45720" rIns="91440" bIns="45720" rtlCol="0" anchor="ctr">
            <a:noAutofit/>
          </a:bodyPr>
          <a:lstStyle>
            <a:lvl1pPr algn="ctr">
              <a:defRPr lang="en-US" dirty="0" smtClean="0">
                <a:solidFill>
                  <a:schemeClr val="tx1">
                    <a:lumMod val="65000"/>
                    <a:lumOff val="35000"/>
                  </a:schemeClr>
                </a:solidFill>
                <a:latin typeface="Calibri" panose="020F0502020204030204" pitchFamily="34" charset="0"/>
              </a:defRPr>
            </a:lvl1pPr>
          </a:lstStyle>
          <a:p>
            <a:pPr marL="0" lvl="0" indent="0">
              <a:lnSpc>
                <a:spcPct val="100000"/>
              </a:lnSpc>
              <a:spcBef>
                <a:spcPts val="0"/>
              </a:spcBef>
              <a:spcAft>
                <a:spcPts val="1600"/>
              </a:spcAft>
              <a:buNone/>
            </a:pPr>
            <a:r>
              <a:rPr lang="en-US" dirty="0"/>
              <a:t>Edit Master text styles</a:t>
            </a:r>
          </a:p>
        </p:txBody>
      </p:sp>
      <p:sp>
        <p:nvSpPr>
          <p:cNvPr id="20" name="Text 2"/>
          <p:cNvSpPr>
            <a:spLocks noGrp="1"/>
          </p:cNvSpPr>
          <p:nvPr>
            <p:ph idx="10"/>
          </p:nvPr>
        </p:nvSpPr>
        <p:spPr>
          <a:xfrm>
            <a:off x="6915633" y="849623"/>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2" name="Text 3"/>
          <p:cNvSpPr>
            <a:spLocks noGrp="1"/>
          </p:cNvSpPr>
          <p:nvPr>
            <p:ph idx="11"/>
          </p:nvPr>
        </p:nvSpPr>
        <p:spPr>
          <a:xfrm>
            <a:off x="1145297"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
        <p:nvSpPr>
          <p:cNvPr id="24" name="Text 4"/>
          <p:cNvSpPr>
            <a:spLocks noGrp="1"/>
          </p:cNvSpPr>
          <p:nvPr>
            <p:ph idx="12"/>
          </p:nvPr>
        </p:nvSpPr>
        <p:spPr>
          <a:xfrm>
            <a:off x="6915633" y="4027648"/>
            <a:ext cx="4129956" cy="1980730"/>
          </a:xfrm>
        </p:spPr>
        <p:txBody>
          <a:bodyPr vert="horz" lIns="91440" tIns="45720" rIns="91440" bIns="45720" rtlCol="0" anchor="ctr">
            <a:noAutofit/>
          </a:bodyPr>
          <a:lstStyle>
            <a:lvl1pPr>
              <a:defRPr lang="en-US" dirty="0" smtClean="0">
                <a:solidFill>
                  <a:schemeClr val="tx1">
                    <a:lumMod val="65000"/>
                    <a:lumOff val="35000"/>
                  </a:schemeClr>
                </a:solidFill>
                <a:latin typeface="Calibri" panose="020F0502020204030204" pitchFamily="34" charset="0"/>
              </a:defRPr>
            </a:lvl1pPr>
          </a:lstStyle>
          <a:p>
            <a:pPr marL="0" lvl="0" indent="0" algn="ctr">
              <a:lnSpc>
                <a:spcPct val="100000"/>
              </a:lnSpc>
              <a:spcBef>
                <a:spcPts val="0"/>
              </a:spcBef>
              <a:spcAft>
                <a:spcPts val="1600"/>
              </a:spcAft>
              <a:buNone/>
            </a:pPr>
            <a:r>
              <a:rPr lang="en-US" dirty="0"/>
              <a:t>Edit Master text styles</a:t>
            </a:r>
          </a:p>
        </p:txBody>
      </p:sp>
    </p:spTree>
    <p:custDataLst>
      <p:tags r:id="rId1"/>
    </p:custDataLst>
    <p:extLst>
      <p:ext uri="{BB962C8B-B14F-4D97-AF65-F5344CB8AC3E}">
        <p14:creationId xmlns:p14="http://schemas.microsoft.com/office/powerpoint/2010/main" val="2137645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1-3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4" name="Orange 3">
            <a:extLst>
              <a:ext uri="{C183D7F6-B498-43B3-948B-1728B52AA6E4}">
                <adec:decorative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6" name="Shadow 3">
            <a:extLst>
              <a:ext uri="{C183D7F6-B498-43B3-948B-1728B52AA6E4}">
                <adec:decorative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1"/>
          <p:cNvSpPr txBox="1"/>
          <p:nvPr userDrawn="1"/>
        </p:nvSpPr>
        <p:spPr>
          <a:xfrm>
            <a:off x="573922"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1</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Calibri" panose="020F050202020403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7" name="2"/>
          <p:cNvSpPr txBox="1"/>
          <p:nvPr userDrawn="1"/>
        </p:nvSpPr>
        <p:spPr>
          <a:xfrm>
            <a:off x="573922"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2</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Calibri" panose="020F050202020403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
        <p:nvSpPr>
          <p:cNvPr id="28" name="3"/>
          <p:cNvSpPr txBox="1"/>
          <p:nvPr userDrawn="1"/>
        </p:nvSpPr>
        <p:spPr>
          <a:xfrm>
            <a:off x="573922" y="4784198"/>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3</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lang="en-US" sz="2600" kern="1200" dirty="0" smtClean="0">
                <a:solidFill>
                  <a:schemeClr val="tx1">
                    <a:lumMod val="65000"/>
                    <a:lumOff val="35000"/>
                  </a:schemeClr>
                </a:solidFill>
                <a:latin typeface="Calibri" panose="020F0502020204030204" pitchFamily="34" charset="0"/>
                <a:ea typeface="+mn-ea"/>
                <a:cs typeface="+mn-cs"/>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1441802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4-6 Numbered Text">
    <p:spTree>
      <p:nvGrpSpPr>
        <p:cNvPr id="1" name=""/>
        <p:cNvGrpSpPr/>
        <p:nvPr/>
      </p:nvGrpSpPr>
      <p:grpSpPr>
        <a:xfrm>
          <a:off x="0" y="0"/>
          <a:ext cx="0" cy="0"/>
          <a:chOff x="0" y="0"/>
          <a:chExt cx="0" cy="0"/>
        </a:xfrm>
      </p:grpSpPr>
      <p:sp>
        <p:nvSpPr>
          <p:cNvPr id="21" name="White 3">
            <a:extLst>
              <a:ext uri="{C183D7F6-B498-43B3-948B-1728B52AA6E4}">
                <adec:decorative xmlns:adec="http://schemas.microsoft.com/office/drawing/2017/decorative" val="1"/>
              </a:ext>
            </a:extLst>
          </p:cNvPr>
          <p:cNvSpPr/>
          <p:nvPr userDrawn="1"/>
        </p:nvSpPr>
        <p:spPr>
          <a:xfrm>
            <a:off x="577198" y="4752762"/>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4" name="Orange 3">
            <a:extLst>
              <a:ext uri="{C183D7F6-B498-43B3-948B-1728B52AA6E4}">
                <adec:decorative xmlns:adec="http://schemas.microsoft.com/office/drawing/2017/decorative" val="1"/>
              </a:ext>
            </a:extLst>
          </p:cNvPr>
          <p:cNvSpPr/>
          <p:nvPr userDrawn="1"/>
        </p:nvSpPr>
        <p:spPr>
          <a:xfrm>
            <a:off x="576084" y="4752763"/>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6" name="Shadow 3">
            <a:extLst>
              <a:ext uri="{C183D7F6-B498-43B3-948B-1728B52AA6E4}">
                <adec:decorative xmlns:adec="http://schemas.microsoft.com/office/drawing/2017/decorative" val="1"/>
              </a:ext>
            </a:extLst>
          </p:cNvPr>
          <p:cNvSpPr/>
          <p:nvPr userDrawn="1"/>
        </p:nvSpPr>
        <p:spPr>
          <a:xfrm>
            <a:off x="1914303" y="4752759"/>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4"/>
          <p:cNvSpPr txBox="1"/>
          <p:nvPr userDrawn="1"/>
        </p:nvSpPr>
        <p:spPr>
          <a:xfrm>
            <a:off x="586295"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8" name="6"/>
          <p:cNvSpPr txBox="1"/>
          <p:nvPr userDrawn="1"/>
        </p:nvSpPr>
        <p:spPr>
          <a:xfrm>
            <a:off x="586295" y="4795113"/>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6</a:t>
            </a:r>
          </a:p>
        </p:txBody>
      </p:sp>
      <p:sp>
        <p:nvSpPr>
          <p:cNvPr id="22" name="Text 3"/>
          <p:cNvSpPr>
            <a:spLocks noGrp="1"/>
          </p:cNvSpPr>
          <p:nvPr>
            <p:ph idx="11"/>
          </p:nvPr>
        </p:nvSpPr>
        <p:spPr>
          <a:xfrm>
            <a:off x="2680764" y="502574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091316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4-5 Numbered Text">
    <p:spTree>
      <p:nvGrpSpPr>
        <p:cNvPr id="1" name=""/>
        <p:cNvGrpSpPr/>
        <p:nvPr/>
      </p:nvGrpSpPr>
      <p:grpSpPr>
        <a:xfrm>
          <a:off x="0" y="0"/>
          <a:ext cx="0" cy="0"/>
          <a:chOff x="0" y="0"/>
          <a:chExt cx="0" cy="0"/>
        </a:xfrm>
      </p:grpSpPr>
      <p:sp>
        <p:nvSpPr>
          <p:cNvPr id="13" name="White 2">
            <a:extLst>
              <a:ext uri="{C183D7F6-B498-43B3-948B-1728B52AA6E4}">
                <adec:decorative xmlns:adec="http://schemas.microsoft.com/office/drawing/2017/decorative" val="1"/>
              </a:ext>
            </a:extLst>
          </p:cNvPr>
          <p:cNvSpPr/>
          <p:nvPr userDrawn="1"/>
        </p:nvSpPr>
        <p:spPr>
          <a:xfrm>
            <a:off x="576641" y="2664703"/>
            <a:ext cx="11037605" cy="1528595"/>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5" name="White 1">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4" name="Orange 2">
            <a:extLst>
              <a:ext uri="{C183D7F6-B498-43B3-948B-1728B52AA6E4}">
                <adec:decorative xmlns:adec="http://schemas.microsoft.com/office/drawing/2017/decorative" val="1"/>
              </a:ext>
            </a:extLst>
          </p:cNvPr>
          <p:cNvSpPr/>
          <p:nvPr userDrawn="1"/>
        </p:nvSpPr>
        <p:spPr>
          <a:xfrm>
            <a:off x="576084" y="266470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 name="Orange 1">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5" name="Shadow 2">
            <a:extLst>
              <a:ext uri="{C183D7F6-B498-43B3-948B-1728B52AA6E4}">
                <adec:decorative xmlns:adec="http://schemas.microsoft.com/office/drawing/2017/decorative" val="1"/>
              </a:ext>
            </a:extLst>
          </p:cNvPr>
          <p:cNvSpPr/>
          <p:nvPr userDrawn="1"/>
        </p:nvSpPr>
        <p:spPr>
          <a:xfrm>
            <a:off x="1914303" y="266470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dow 1">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1"/>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7" name="5"/>
          <p:cNvSpPr txBox="1"/>
          <p:nvPr userDrawn="1"/>
        </p:nvSpPr>
        <p:spPr>
          <a:xfrm>
            <a:off x="586295" y="2704820"/>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5</a:t>
            </a:r>
          </a:p>
        </p:txBody>
      </p:sp>
      <p:sp>
        <p:nvSpPr>
          <p:cNvPr id="19" name="Text 2"/>
          <p:cNvSpPr>
            <a:spLocks noGrp="1"/>
          </p:cNvSpPr>
          <p:nvPr>
            <p:ph idx="10"/>
          </p:nvPr>
        </p:nvSpPr>
        <p:spPr>
          <a:xfrm>
            <a:off x="2680763" y="2920504"/>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070504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4 Numbered Text">
    <p:spTree>
      <p:nvGrpSpPr>
        <p:cNvPr id="1" name=""/>
        <p:cNvGrpSpPr/>
        <p:nvPr/>
      </p:nvGrpSpPr>
      <p:grpSpPr>
        <a:xfrm>
          <a:off x="0" y="0"/>
          <a:ext cx="0" cy="0"/>
          <a:chOff x="0" y="0"/>
          <a:chExt cx="0" cy="0"/>
        </a:xfrm>
      </p:grpSpPr>
      <p:sp>
        <p:nvSpPr>
          <p:cNvPr id="15" name="White">
            <a:extLst>
              <a:ext uri="{C183D7F6-B498-43B3-948B-1728B52AA6E4}">
                <adec:decorative xmlns:adec="http://schemas.microsoft.com/office/drawing/2017/decorative" val="1"/>
              </a:ext>
            </a:extLst>
          </p:cNvPr>
          <p:cNvSpPr/>
          <p:nvPr userDrawn="1"/>
        </p:nvSpPr>
        <p:spPr>
          <a:xfrm>
            <a:off x="577198" y="576641"/>
            <a:ext cx="11037605" cy="1528597"/>
          </a:xfrm>
          <a:prstGeom prst="rect">
            <a:avLst/>
          </a:prstGeom>
          <a:solidFill>
            <a:schemeClr val="bg1"/>
          </a:solidFill>
          <a:ln>
            <a:noFill/>
          </a:ln>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 name="Orange">
            <a:extLst>
              <a:ext uri="{C183D7F6-B498-43B3-948B-1728B52AA6E4}">
                <adec:decorative xmlns:adec="http://schemas.microsoft.com/office/drawing/2017/decorative" val="1"/>
              </a:ext>
            </a:extLst>
          </p:cNvPr>
          <p:cNvSpPr/>
          <p:nvPr userDrawn="1"/>
        </p:nvSpPr>
        <p:spPr>
          <a:xfrm>
            <a:off x="576084" y="576642"/>
            <a:ext cx="1528596" cy="152859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6" name="Shadow">
            <a:extLst>
              <a:ext uri="{C183D7F6-B498-43B3-948B-1728B52AA6E4}">
                <adec:decorative xmlns:adec="http://schemas.microsoft.com/office/drawing/2017/decorative" val="1"/>
              </a:ext>
            </a:extLst>
          </p:cNvPr>
          <p:cNvSpPr/>
          <p:nvPr userDrawn="1"/>
        </p:nvSpPr>
        <p:spPr>
          <a:xfrm>
            <a:off x="1914861" y="576640"/>
            <a:ext cx="188706" cy="1528597"/>
          </a:xfrm>
          <a:prstGeom prst="rect">
            <a:avLst/>
          </a:prstGeom>
          <a:gradFill>
            <a:gsLst>
              <a:gs pos="0">
                <a:schemeClr val="tx1">
                  <a:alpha val="20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4"/>
          <p:cNvSpPr txBox="1"/>
          <p:nvPr userDrawn="1"/>
        </p:nvSpPr>
        <p:spPr>
          <a:xfrm>
            <a:off x="575037" y="612109"/>
            <a:ext cx="1525254" cy="1446550"/>
          </a:xfrm>
          <a:prstGeom prst="rect">
            <a:avLst/>
          </a:prstGeom>
          <a:noFill/>
        </p:spPr>
        <p:txBody>
          <a:bodyPr wrap="square" rtlCol="0" anchor="ctr">
            <a:spAutoFit/>
          </a:bodyPr>
          <a:lstStyle/>
          <a:p>
            <a:pPr algn="ctr"/>
            <a:r>
              <a:rPr lang="en-US" sz="8800" dirty="0">
                <a:solidFill>
                  <a:schemeClr val="bg1"/>
                </a:solidFill>
                <a:effectLst>
                  <a:outerShdw blurRad="38100" dist="38100" dir="2700000" algn="tl">
                    <a:srgbClr val="000000">
                      <a:alpha val="43137"/>
                    </a:srgbClr>
                  </a:outerShdw>
                </a:effectLst>
                <a:latin typeface="+mj-lt"/>
              </a:rPr>
              <a:t>4</a:t>
            </a:r>
          </a:p>
        </p:txBody>
      </p:sp>
      <p:sp>
        <p:nvSpPr>
          <p:cNvPr id="17" name="Text"/>
          <p:cNvSpPr>
            <a:spLocks noGrp="1"/>
          </p:cNvSpPr>
          <p:nvPr>
            <p:ph idx="1"/>
          </p:nvPr>
        </p:nvSpPr>
        <p:spPr>
          <a:xfrm>
            <a:off x="2680764" y="849623"/>
            <a:ext cx="8364825" cy="1016990"/>
          </a:xfrm>
        </p:spPr>
        <p:txBody>
          <a:bodyPr anchor="ctr">
            <a:noAutofit/>
          </a:bodyPr>
          <a:lstStyle>
            <a:lvl1pPr marL="0" indent="0" algn="l">
              <a:lnSpc>
                <a:spcPct val="100000"/>
              </a:lnSpc>
              <a:spcBef>
                <a:spcPts val="0"/>
              </a:spcBef>
              <a:spcAft>
                <a:spcPts val="1600"/>
              </a:spcAft>
              <a:buNone/>
              <a:defRPr sz="22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42851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Reversed_Colors_Text_Lef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p:nvPr>
        </p:nvSpPr>
        <p:spPr>
          <a:xfrm>
            <a:off x="577755" y="882903"/>
            <a:ext cx="5782102" cy="1065008"/>
          </a:xfrm>
        </p:spPr>
        <p:txBody>
          <a:bodyPr anchor="b">
            <a:no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577755"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latin typeface="Proxima Nova Medium" panose="02000506030000020004" pitchFamily="50"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4" name="Picture"/>
          <p:cNvSpPr>
            <a:spLocks noGrp="1"/>
          </p:cNvSpPr>
          <p:nvPr>
            <p:ph type="pic" sz="quarter" idx="10"/>
          </p:nvPr>
        </p:nvSpPr>
        <p:spPr>
          <a:xfrm>
            <a:off x="6937612"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262136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Reversed_Colors_Text_Right">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p:nvPr>
        </p:nvSpPr>
        <p:spPr>
          <a:xfrm>
            <a:off x="5832143" y="882903"/>
            <a:ext cx="5782102" cy="1065008"/>
          </a:xfrm>
        </p:spPr>
        <p:txBody>
          <a:bodyPr anchor="b">
            <a:no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5832143" y="2647669"/>
            <a:ext cx="5782102"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4" name="Picture"/>
          <p:cNvSpPr>
            <a:spLocks noGrp="1"/>
          </p:cNvSpPr>
          <p:nvPr>
            <p:ph type="pic" sz="quarter" idx="10"/>
          </p:nvPr>
        </p:nvSpPr>
        <p:spPr>
          <a:xfrm>
            <a:off x="577755" y="454925"/>
            <a:ext cx="4676633" cy="6403075"/>
          </a:xfr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733088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Image heavy 1">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7" name="Picture"/>
          <p:cNvSpPr>
            <a:spLocks noGrp="1"/>
          </p:cNvSpPr>
          <p:nvPr>
            <p:ph type="pic" sz="quarter" idx="13"/>
          </p:nvPr>
        </p:nvSpPr>
        <p:spPr>
          <a:xfrm>
            <a:off x="576641" y="501954"/>
            <a:ext cx="11038716" cy="5836934"/>
          </a:xfrm>
          <a:custGeom>
            <a:avLst/>
            <a:gdLst>
              <a:gd name="connsiteX0" fmla="*/ 5083313 w 11038716"/>
              <a:gd name="connsiteY0" fmla="*/ 0 h 5836934"/>
              <a:gd name="connsiteX1" fmla="*/ 7955234 w 11038716"/>
              <a:gd name="connsiteY1" fmla="*/ 0 h 5836934"/>
              <a:gd name="connsiteX2" fmla="*/ 8743437 w 11038716"/>
              <a:gd name="connsiteY2" fmla="*/ 0 h 5836934"/>
              <a:gd name="connsiteX3" fmla="*/ 11038716 w 11038716"/>
              <a:gd name="connsiteY3" fmla="*/ 0 h 5836934"/>
              <a:gd name="connsiteX4" fmla="*/ 11038716 w 11038716"/>
              <a:gd name="connsiteY4" fmla="*/ 5836934 h 5836934"/>
              <a:gd name="connsiteX5" fmla="*/ 8743437 w 11038716"/>
              <a:gd name="connsiteY5" fmla="*/ 5836934 h 5836934"/>
              <a:gd name="connsiteX6" fmla="*/ 8498776 w 11038716"/>
              <a:gd name="connsiteY6" fmla="*/ 5836934 h 5836934"/>
              <a:gd name="connsiteX7" fmla="*/ 5626855 w 11038716"/>
              <a:gd name="connsiteY7" fmla="*/ 5836934 h 5836934"/>
              <a:gd name="connsiteX8" fmla="*/ 0 w 11038716"/>
              <a:gd name="connsiteY8" fmla="*/ 0 h 5836934"/>
              <a:gd name="connsiteX9" fmla="*/ 1052413 w 11038716"/>
              <a:gd name="connsiteY9" fmla="*/ 0 h 5836934"/>
              <a:gd name="connsiteX10" fmla="*/ 1595955 w 11038716"/>
              <a:gd name="connsiteY10" fmla="*/ 5836934 h 5836934"/>
              <a:gd name="connsiteX11" fmla="*/ 0 w 11038716"/>
              <a:gd name="connsiteY11"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38716" h="5836934">
                <a:moveTo>
                  <a:pt x="5083313" y="0"/>
                </a:moveTo>
                <a:lnTo>
                  <a:pt x="7955234" y="0"/>
                </a:lnTo>
                <a:lnTo>
                  <a:pt x="8743437" y="0"/>
                </a:lnTo>
                <a:lnTo>
                  <a:pt x="11038716" y="0"/>
                </a:lnTo>
                <a:lnTo>
                  <a:pt x="11038716" y="5836934"/>
                </a:lnTo>
                <a:lnTo>
                  <a:pt x="8743437" y="5836934"/>
                </a:lnTo>
                <a:lnTo>
                  <a:pt x="8498776" y="5836934"/>
                </a:lnTo>
                <a:lnTo>
                  <a:pt x="5626855" y="5836934"/>
                </a:lnTo>
                <a:close/>
                <a:moveTo>
                  <a:pt x="0" y="0"/>
                </a:moveTo>
                <a:lnTo>
                  <a:pt x="1052413" y="0"/>
                </a:lnTo>
                <a:lnTo>
                  <a:pt x="1595955"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endParaRPr lang="en-US" dirty="0"/>
          </a:p>
        </p:txBody>
      </p:sp>
      <p:sp>
        <p:nvSpPr>
          <p:cNvPr id="7" name="Title"/>
          <p:cNvSpPr>
            <a:spLocks noGrp="1"/>
          </p:cNvSpPr>
          <p:nvPr>
            <p:ph type="title"/>
          </p:nvPr>
        </p:nvSpPr>
        <p:spPr>
          <a:xfrm>
            <a:off x="2380901" y="1147907"/>
            <a:ext cx="2910716" cy="1578803"/>
          </a:xfrm>
        </p:spPr>
        <p:txBody>
          <a:bodyPr anchor="b">
            <a:norm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2380901" y="3124889"/>
            <a:ext cx="2910716" cy="222656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141600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0">
                <a:srgbClr val="00305B">
                  <a:alpha val="80000"/>
                </a:srgbClr>
              </a:gs>
              <a:gs pos="100000">
                <a:srgbClr val="CB9F1B">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628318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Image heavy 2">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7" name="Title"/>
          <p:cNvSpPr>
            <a:spLocks noGrp="1"/>
          </p:cNvSpPr>
          <p:nvPr>
            <p:ph type="title"/>
          </p:nvPr>
        </p:nvSpPr>
        <p:spPr>
          <a:xfrm>
            <a:off x="4640642" y="998488"/>
            <a:ext cx="2910716" cy="1578803"/>
          </a:xfrm>
        </p:spPr>
        <p:txBody>
          <a:bodyPr anchor="b">
            <a:norm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6" name="Text"/>
          <p:cNvSpPr>
            <a:spLocks noGrp="1"/>
          </p:cNvSpPr>
          <p:nvPr>
            <p:ph idx="1"/>
          </p:nvPr>
        </p:nvSpPr>
        <p:spPr>
          <a:xfrm>
            <a:off x="4640642" y="2975470"/>
            <a:ext cx="2910716" cy="27679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34" name="Picture 1"/>
          <p:cNvSpPr>
            <a:spLocks noGrp="1"/>
          </p:cNvSpPr>
          <p:nvPr>
            <p:ph type="pic" sz="quarter" idx="10"/>
          </p:nvPr>
        </p:nvSpPr>
        <p:spPr>
          <a:xfrm>
            <a:off x="576642" y="501954"/>
            <a:ext cx="3660091" cy="5836934"/>
          </a:xfrm>
          <a:custGeom>
            <a:avLst/>
            <a:gdLst>
              <a:gd name="connsiteX0" fmla="*/ 0 w 3660091"/>
              <a:gd name="connsiteY0" fmla="*/ 0 h 5836934"/>
              <a:gd name="connsiteX1" fmla="*/ 3116549 w 3660091"/>
              <a:gd name="connsiteY1" fmla="*/ 0 h 5836934"/>
              <a:gd name="connsiteX2" fmla="*/ 3660091 w 3660091"/>
              <a:gd name="connsiteY2" fmla="*/ 5836934 h 5836934"/>
              <a:gd name="connsiteX3" fmla="*/ 0 w 3660091"/>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091" h="5836934">
                <a:moveTo>
                  <a:pt x="0" y="0"/>
                </a:moveTo>
                <a:lnTo>
                  <a:pt x="3116549" y="0"/>
                </a:lnTo>
                <a:lnTo>
                  <a:pt x="3660091" y="5836934"/>
                </a:lnTo>
                <a:lnTo>
                  <a:pt x="0" y="5836934"/>
                </a:lnTo>
                <a:close/>
              </a:path>
            </a:pathLst>
          </a:custGeom>
          <a:pattFill prst="dkDnDiag">
            <a:fgClr>
              <a:schemeClr val="tx2"/>
            </a:fgClr>
            <a:bgClr>
              <a:schemeClr val="bg1"/>
            </a:bgClr>
          </a:pattFill>
          <a:effectLst>
            <a:outerShdw blurRad="63500" dist="38100" algn="ctr" rotWithShape="0">
              <a:srgbClr val="000000">
                <a:alpha val="30000"/>
              </a:srgbClr>
            </a:outerShdw>
          </a:effectLst>
        </p:spPr>
        <p:txBody>
          <a:bodyPr wrap="square">
            <a:noAutofit/>
          </a:bodyPr>
          <a:lstStyle/>
          <a:p>
            <a:r>
              <a:rPr lang="en-US"/>
              <a:t>Click icon to add picture</a:t>
            </a:r>
            <a:endParaRPr lang="en-US" dirty="0"/>
          </a:p>
        </p:txBody>
      </p:sp>
      <p:sp>
        <p:nvSpPr>
          <p:cNvPr id="37" name="Picture 2"/>
          <p:cNvSpPr>
            <a:spLocks noGrp="1"/>
          </p:cNvSpPr>
          <p:nvPr>
            <p:ph type="pic" sz="quarter" idx="11"/>
          </p:nvPr>
        </p:nvSpPr>
        <p:spPr>
          <a:xfrm>
            <a:off x="7955234" y="501954"/>
            <a:ext cx="3660124" cy="5836934"/>
          </a:xfrm>
          <a:custGeom>
            <a:avLst/>
            <a:gdLst>
              <a:gd name="connsiteX0" fmla="*/ 0 w 3660124"/>
              <a:gd name="connsiteY0" fmla="*/ 0 h 5836934"/>
              <a:gd name="connsiteX1" fmla="*/ 3660124 w 3660124"/>
              <a:gd name="connsiteY1" fmla="*/ 0 h 5836934"/>
              <a:gd name="connsiteX2" fmla="*/ 3660124 w 3660124"/>
              <a:gd name="connsiteY2" fmla="*/ 5836934 h 5836934"/>
              <a:gd name="connsiteX3" fmla="*/ 543542 w 3660124"/>
              <a:gd name="connsiteY3" fmla="*/ 5836934 h 5836934"/>
            </a:gdLst>
            <a:ahLst/>
            <a:cxnLst>
              <a:cxn ang="0">
                <a:pos x="connsiteX0" y="connsiteY0"/>
              </a:cxn>
              <a:cxn ang="0">
                <a:pos x="connsiteX1" y="connsiteY1"/>
              </a:cxn>
              <a:cxn ang="0">
                <a:pos x="connsiteX2" y="connsiteY2"/>
              </a:cxn>
              <a:cxn ang="0">
                <a:pos x="connsiteX3" y="connsiteY3"/>
              </a:cxn>
            </a:cxnLst>
            <a:rect l="l" t="t" r="r" b="b"/>
            <a:pathLst>
              <a:path w="3660124" h="5836934">
                <a:moveTo>
                  <a:pt x="0" y="0"/>
                </a:moveTo>
                <a:lnTo>
                  <a:pt x="3660124" y="0"/>
                </a:lnTo>
                <a:lnTo>
                  <a:pt x="3660124"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1994747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Image heavy 4">
    <p:spTree>
      <p:nvGrpSpPr>
        <p:cNvPr id="1" name=""/>
        <p:cNvGrpSpPr/>
        <p:nvPr/>
      </p:nvGrpSpPr>
      <p:grpSpPr>
        <a:xfrm>
          <a:off x="0" y="0"/>
          <a:ext cx="0" cy="0"/>
          <a:chOff x="0" y="0"/>
          <a:chExt cx="0" cy="0"/>
        </a:xfrm>
      </p:grpSpPr>
      <p:sp>
        <p:nvSpPr>
          <p:cNvPr id="2" name="White">
            <a:extLst>
              <a:ext uri="{C183D7F6-B498-43B3-948B-1728B52AA6E4}">
                <adec:decorative xmlns:adec="http://schemas.microsoft.com/office/drawing/2017/decorative" val="1"/>
              </a:ext>
            </a:extLst>
          </p:cNvPr>
          <p:cNvSpPr/>
          <p:nvPr userDrawn="1"/>
        </p:nvSpPr>
        <p:spPr>
          <a:xfrm>
            <a:off x="576642" y="501954"/>
            <a:ext cx="11038716" cy="5837288"/>
          </a:xfrm>
          <a:prstGeom prst="snip2DiagRect">
            <a:avLst>
              <a:gd name="adj1" fmla="val 0"/>
              <a:gd name="adj2" fmla="val 0"/>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2" name="Picture 4"/>
          <p:cNvSpPr>
            <a:spLocks noGrp="1"/>
          </p:cNvSpPr>
          <p:nvPr>
            <p:ph type="pic" sz="quarter" idx="12"/>
          </p:nvPr>
        </p:nvSpPr>
        <p:spPr>
          <a:xfrm>
            <a:off x="9708376" y="501954"/>
            <a:ext cx="1906982" cy="5836934"/>
          </a:xfrm>
          <a:custGeom>
            <a:avLst/>
            <a:gdLst>
              <a:gd name="connsiteX0" fmla="*/ 0 w 1906982"/>
              <a:gd name="connsiteY0" fmla="*/ 0 h 5836934"/>
              <a:gd name="connsiteX1" fmla="*/ 1906982 w 1906982"/>
              <a:gd name="connsiteY1" fmla="*/ 0 h 5836934"/>
              <a:gd name="connsiteX2" fmla="*/ 1906982 w 1906982"/>
              <a:gd name="connsiteY2" fmla="*/ 5836934 h 5836934"/>
              <a:gd name="connsiteX3" fmla="*/ 1007927 w 1906982"/>
              <a:gd name="connsiteY3" fmla="*/ 5836934 h 5836934"/>
              <a:gd name="connsiteX4" fmla="*/ 1007894 w 1906982"/>
              <a:gd name="connsiteY4" fmla="*/ 5836580 h 5836934"/>
              <a:gd name="connsiteX5" fmla="*/ 543509 w 1906982"/>
              <a:gd name="connsiteY5" fmla="*/ 5836580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982" h="5836934">
                <a:moveTo>
                  <a:pt x="0" y="0"/>
                </a:moveTo>
                <a:lnTo>
                  <a:pt x="1906982" y="0"/>
                </a:lnTo>
                <a:lnTo>
                  <a:pt x="1906982" y="5836934"/>
                </a:lnTo>
                <a:lnTo>
                  <a:pt x="1007927" y="5836934"/>
                </a:lnTo>
                <a:lnTo>
                  <a:pt x="1007894" y="5836580"/>
                </a:lnTo>
                <a:lnTo>
                  <a:pt x="543509" y="5836580"/>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5" name="Picture 3"/>
          <p:cNvSpPr>
            <a:spLocks noGrp="1"/>
          </p:cNvSpPr>
          <p:nvPr>
            <p:ph type="pic" sz="quarter" idx="13"/>
          </p:nvPr>
        </p:nvSpPr>
        <p:spPr>
          <a:xfrm>
            <a:off x="7954439"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8" name="Picture 2"/>
          <p:cNvSpPr>
            <a:spLocks noGrp="1"/>
          </p:cNvSpPr>
          <p:nvPr>
            <p:ph type="pic" sz="quarter" idx="14"/>
          </p:nvPr>
        </p:nvSpPr>
        <p:spPr>
          <a:xfrm>
            <a:off x="6200502"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24" name="Picture 1"/>
          <p:cNvSpPr>
            <a:spLocks noGrp="1"/>
          </p:cNvSpPr>
          <p:nvPr>
            <p:ph type="pic" sz="quarter" idx="15"/>
          </p:nvPr>
        </p:nvSpPr>
        <p:spPr>
          <a:xfrm>
            <a:off x="4446565" y="501954"/>
            <a:ext cx="2631745" cy="5836934"/>
          </a:xfrm>
          <a:custGeom>
            <a:avLst/>
            <a:gdLst>
              <a:gd name="connsiteX0" fmla="*/ 0 w 2631745"/>
              <a:gd name="connsiteY0" fmla="*/ 0 h 5836934"/>
              <a:gd name="connsiteX1" fmla="*/ 1623818 w 2631745"/>
              <a:gd name="connsiteY1" fmla="*/ 0 h 5836934"/>
              <a:gd name="connsiteX2" fmla="*/ 2167327 w 2631745"/>
              <a:gd name="connsiteY2" fmla="*/ 5836580 h 5836934"/>
              <a:gd name="connsiteX3" fmla="*/ 2631712 w 2631745"/>
              <a:gd name="connsiteY3" fmla="*/ 5836580 h 5836934"/>
              <a:gd name="connsiteX4" fmla="*/ 2631745 w 2631745"/>
              <a:gd name="connsiteY4" fmla="*/ 5836934 h 5836934"/>
              <a:gd name="connsiteX5" fmla="*/ 543542 w 2631745"/>
              <a:gd name="connsiteY5" fmla="*/ 5836934 h 58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745" h="5836934">
                <a:moveTo>
                  <a:pt x="0" y="0"/>
                </a:moveTo>
                <a:lnTo>
                  <a:pt x="1623818" y="0"/>
                </a:lnTo>
                <a:lnTo>
                  <a:pt x="2167327" y="5836580"/>
                </a:lnTo>
                <a:lnTo>
                  <a:pt x="2631712" y="5836580"/>
                </a:lnTo>
                <a:lnTo>
                  <a:pt x="2631745" y="5836934"/>
                </a:lnTo>
                <a:lnTo>
                  <a:pt x="543542" y="5836934"/>
                </a:lnTo>
                <a:close/>
              </a:path>
            </a:pathLst>
          </a:custGeom>
          <a:pattFill prst="dkDnDiag">
            <a:fgClr>
              <a:schemeClr val="tx2"/>
            </a:fgClr>
            <a:bgClr>
              <a:schemeClr val="bg1"/>
            </a:bgClr>
          </a:pattFill>
          <a:effectLst>
            <a:outerShdw blurRad="63500" dist="38100" dir="10800000" algn="ctr" rotWithShape="0">
              <a:srgbClr val="000000">
                <a:alpha val="30000"/>
              </a:srgbClr>
            </a:outerShdw>
          </a:effectLst>
        </p:spPr>
        <p:txBody>
          <a:bodyPr vert="horz" wrap="square" lIns="91440" tIns="45720" rIns="91440" bIns="45720" rtlCol="0">
            <a:noAutofit/>
          </a:bodyPr>
          <a:lstStyle>
            <a:lvl1pPr>
              <a:defRPr lang="en-US"/>
            </a:lvl1pPr>
          </a:lstStyle>
          <a:p>
            <a:pPr lvl="0"/>
            <a:r>
              <a:rPr lang="en-US"/>
              <a:t>Click icon to add picture</a:t>
            </a:r>
          </a:p>
        </p:txBody>
      </p:sp>
      <p:sp>
        <p:nvSpPr>
          <p:cNvPr id="19" name="Title"/>
          <p:cNvSpPr>
            <a:spLocks noGrp="1"/>
          </p:cNvSpPr>
          <p:nvPr>
            <p:ph type="title"/>
          </p:nvPr>
        </p:nvSpPr>
        <p:spPr>
          <a:xfrm>
            <a:off x="1153284" y="962636"/>
            <a:ext cx="2910716" cy="1578803"/>
          </a:xfrm>
        </p:spPr>
        <p:txBody>
          <a:bodyPr anchor="b">
            <a:normAutofit/>
          </a:bodyPr>
          <a:lstStyle>
            <a:lvl1pPr algn="l">
              <a:defRPr sz="3600">
                <a:solidFill>
                  <a:schemeClr val="tx1">
                    <a:lumMod val="75000"/>
                    <a:lumOff val="25000"/>
                  </a:schemeClr>
                </a:solidFill>
              </a:defRPr>
            </a:lvl1pPr>
          </a:lstStyle>
          <a:p>
            <a:r>
              <a:rPr lang="en-US"/>
              <a:t>Click to edit Master title style</a:t>
            </a:r>
            <a:endParaRPr lang="en-US" dirty="0"/>
          </a:p>
        </p:txBody>
      </p:sp>
      <p:sp>
        <p:nvSpPr>
          <p:cNvPr id="16" name="Text"/>
          <p:cNvSpPr>
            <a:spLocks noGrp="1"/>
          </p:cNvSpPr>
          <p:nvPr>
            <p:ph idx="1"/>
          </p:nvPr>
        </p:nvSpPr>
        <p:spPr>
          <a:xfrm>
            <a:off x="1153284" y="2939618"/>
            <a:ext cx="2910716" cy="2624476"/>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791386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Image Cards w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userDrawn="1"/>
        </p:nvSpPr>
        <p:spPr>
          <a:xfrm>
            <a:off x="830539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9" name="White 2">
            <a:extLst>
              <a:ext uri="{C183D7F6-B498-43B3-948B-1728B52AA6E4}">
                <adec:decorative xmlns:adec="http://schemas.microsoft.com/office/drawing/2017/decorative" val="1"/>
              </a:ext>
            </a:extLst>
          </p:cNvPr>
          <p:cNvSpPr/>
          <p:nvPr userDrawn="1"/>
        </p:nvSpPr>
        <p:spPr>
          <a:xfrm>
            <a:off x="4418782"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04821" y="1982440"/>
            <a:ext cx="3376492" cy="4303209"/>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Picture 3"/>
          <p:cNvSpPr>
            <a:spLocks noGrp="1"/>
          </p:cNvSpPr>
          <p:nvPr>
            <p:ph type="pic" sz="quarter" idx="11"/>
          </p:nvPr>
        </p:nvSpPr>
        <p:spPr>
          <a:xfrm>
            <a:off x="830539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20" name="Picture 2"/>
          <p:cNvSpPr>
            <a:spLocks noGrp="1"/>
          </p:cNvSpPr>
          <p:nvPr>
            <p:ph type="pic" sz="quarter" idx="13"/>
          </p:nvPr>
        </p:nvSpPr>
        <p:spPr>
          <a:xfrm>
            <a:off x="4418782"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9" name="Picture 1"/>
          <p:cNvSpPr>
            <a:spLocks noGrp="1"/>
          </p:cNvSpPr>
          <p:nvPr>
            <p:ph type="pic" sz="quarter" idx="10"/>
          </p:nvPr>
        </p:nvSpPr>
        <p:spPr>
          <a:xfrm>
            <a:off x="504821" y="1982440"/>
            <a:ext cx="3376492" cy="2482319"/>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14" name="White">
            <a:extLst>
              <a:ext uri="{C183D7F6-B498-43B3-948B-1728B52AA6E4}">
                <adec:decorative xmlns:adec="http://schemas.microsoft.com/office/drawing/2017/decorative" val="1"/>
              </a:ext>
            </a:extLst>
          </p:cNvPr>
          <p:cNvSpPr/>
          <p:nvPr userDrawn="1"/>
        </p:nvSpPr>
        <p:spPr>
          <a:xfrm>
            <a:off x="0" y="-1"/>
            <a:ext cx="12192000" cy="139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Title"/>
          <p:cNvSpPr>
            <a:spLocks noGrp="1"/>
          </p:cNvSpPr>
          <p:nvPr>
            <p:ph type="title"/>
          </p:nvPr>
        </p:nvSpPr>
        <p:spPr>
          <a:xfrm>
            <a:off x="504821" y="530223"/>
            <a:ext cx="11177062" cy="767805"/>
          </a:xfrm>
        </p:spPr>
        <p:txBody>
          <a:bodyPr anchor="t">
            <a:normAutofit/>
          </a:bodyPr>
          <a:lstStyle>
            <a:lvl1pPr algn="ctr">
              <a:defRPr sz="3600">
                <a:solidFill>
                  <a:schemeClr val="tx1">
                    <a:lumMod val="75000"/>
                    <a:lumOff val="25000"/>
                  </a:schemeClr>
                </a:solidFill>
              </a:defRPr>
            </a:lvl1pPr>
          </a:lstStyle>
          <a:p>
            <a:r>
              <a:rPr lang="en-US"/>
              <a:t>Click to edit Master title style</a:t>
            </a:r>
            <a:endParaRPr lang="en-US" dirty="0"/>
          </a:p>
        </p:txBody>
      </p:sp>
      <p:sp>
        <p:nvSpPr>
          <p:cNvPr id="6" name="Text 1"/>
          <p:cNvSpPr>
            <a:spLocks noGrp="1"/>
          </p:cNvSpPr>
          <p:nvPr>
            <p:ph idx="1"/>
          </p:nvPr>
        </p:nvSpPr>
        <p:spPr>
          <a:xfrm>
            <a:off x="84095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2" name="Text 2"/>
          <p:cNvSpPr>
            <a:spLocks noGrp="1"/>
          </p:cNvSpPr>
          <p:nvPr>
            <p:ph idx="14"/>
          </p:nvPr>
        </p:nvSpPr>
        <p:spPr>
          <a:xfrm>
            <a:off x="4754918"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18" name="Text 3"/>
          <p:cNvSpPr>
            <a:spLocks noGrp="1"/>
          </p:cNvSpPr>
          <p:nvPr>
            <p:ph idx="12"/>
          </p:nvPr>
        </p:nvSpPr>
        <p:spPr>
          <a:xfrm>
            <a:off x="8641527" y="4768406"/>
            <a:ext cx="2695302" cy="1213597"/>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2979436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Image Cards w/o Header">
    <p:spTree>
      <p:nvGrpSpPr>
        <p:cNvPr id="1" name=""/>
        <p:cNvGrpSpPr/>
        <p:nvPr/>
      </p:nvGrpSpPr>
      <p:grpSpPr>
        <a:xfrm>
          <a:off x="0" y="0"/>
          <a:ext cx="0" cy="0"/>
          <a:chOff x="0" y="0"/>
          <a:chExt cx="0" cy="0"/>
        </a:xfrm>
      </p:grpSpPr>
      <p:sp>
        <p:nvSpPr>
          <p:cNvPr id="16" name="White 3">
            <a:extLst>
              <a:ext uri="{C183D7F6-B498-43B3-948B-1728B52AA6E4}">
                <adec:decorative xmlns:adec="http://schemas.microsoft.com/office/drawing/2017/decorative" val="1"/>
              </a:ext>
            </a:extLst>
          </p:cNvPr>
          <p:cNvSpPr/>
          <p:nvPr userDrawn="1"/>
        </p:nvSpPr>
        <p:spPr>
          <a:xfrm>
            <a:off x="830539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9" name="White 2">
            <a:extLst>
              <a:ext uri="{C183D7F6-B498-43B3-948B-1728B52AA6E4}">
                <adec:decorative xmlns:adec="http://schemas.microsoft.com/office/drawing/2017/decorative" val="1"/>
              </a:ext>
            </a:extLst>
          </p:cNvPr>
          <p:cNvSpPr/>
          <p:nvPr userDrawn="1"/>
        </p:nvSpPr>
        <p:spPr>
          <a:xfrm>
            <a:off x="4418782"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21" name="White 1">
            <a:extLst>
              <a:ext uri="{C183D7F6-B498-43B3-948B-1728B52AA6E4}">
                <adec:decorative xmlns:adec="http://schemas.microsoft.com/office/drawing/2017/decorative" val="1"/>
              </a:ext>
            </a:extLst>
          </p:cNvPr>
          <p:cNvSpPr/>
          <p:nvPr userDrawn="1"/>
        </p:nvSpPr>
        <p:spPr>
          <a:xfrm>
            <a:off x="504821" y="501954"/>
            <a:ext cx="3376492" cy="5783696"/>
          </a:xfrm>
          <a:prstGeom prst="rect">
            <a:avLst/>
          </a:prstGeom>
          <a:solidFill>
            <a:schemeClr val="bg1"/>
          </a:solidFill>
          <a:effectLst>
            <a:outerShdw blurRad="444500" dist="88900" dir="5400000" algn="ctr" rotWithShape="0">
              <a:srgbClr val="000000">
                <a:alpha val="55000"/>
              </a:srgbClr>
            </a:outerShdw>
          </a:effectLst>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endParaRPr lang="en-US" sz="2800" dirty="0">
              <a:solidFill>
                <a:schemeClr val="tx1"/>
              </a:solidFill>
              <a:latin typeface="Calibri" panose="020F0502020204030204" pitchFamily="34" charset="0"/>
            </a:endParaRPr>
          </a:p>
        </p:txBody>
      </p:sp>
      <p:sp>
        <p:nvSpPr>
          <p:cNvPr id="17" name="Picture 3"/>
          <p:cNvSpPr>
            <a:spLocks noGrp="1"/>
          </p:cNvSpPr>
          <p:nvPr>
            <p:ph type="pic" sz="quarter" idx="11"/>
          </p:nvPr>
        </p:nvSpPr>
        <p:spPr>
          <a:xfrm>
            <a:off x="830539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20" name="Picture 2"/>
          <p:cNvSpPr>
            <a:spLocks noGrp="1"/>
          </p:cNvSpPr>
          <p:nvPr>
            <p:ph type="pic" sz="quarter" idx="13"/>
          </p:nvPr>
        </p:nvSpPr>
        <p:spPr>
          <a:xfrm>
            <a:off x="4418782"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9" name="Picture 1"/>
          <p:cNvSpPr>
            <a:spLocks noGrp="1"/>
          </p:cNvSpPr>
          <p:nvPr>
            <p:ph type="pic" sz="quarter" idx="10"/>
          </p:nvPr>
        </p:nvSpPr>
        <p:spPr>
          <a:xfrm>
            <a:off x="504821" y="501953"/>
            <a:ext cx="3376492" cy="3551288"/>
          </a:xfrm>
          <a:pattFill prst="dkDnDiag">
            <a:fgClr>
              <a:schemeClr val="tx2"/>
            </a:fgClr>
            <a:bgClr>
              <a:schemeClr val="bg1"/>
            </a:bgClr>
          </a:pattFill>
          <a:effectLst>
            <a:innerShdw blurRad="63500" dist="50800" dir="5400000">
              <a:prstClr val="black">
                <a:alpha val="25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6" name="Text 1"/>
          <p:cNvSpPr>
            <a:spLocks noGrp="1"/>
          </p:cNvSpPr>
          <p:nvPr>
            <p:ph idx="1"/>
          </p:nvPr>
        </p:nvSpPr>
        <p:spPr>
          <a:xfrm>
            <a:off x="84095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22" name="Text 2"/>
          <p:cNvSpPr>
            <a:spLocks noGrp="1"/>
          </p:cNvSpPr>
          <p:nvPr>
            <p:ph idx="14"/>
          </p:nvPr>
        </p:nvSpPr>
        <p:spPr>
          <a:xfrm>
            <a:off x="4754918"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
        <p:nvSpPr>
          <p:cNvPr id="18" name="Text 3"/>
          <p:cNvSpPr>
            <a:spLocks noGrp="1"/>
          </p:cNvSpPr>
          <p:nvPr>
            <p:ph idx="12"/>
          </p:nvPr>
        </p:nvSpPr>
        <p:spPr>
          <a:xfrm>
            <a:off x="8641527" y="4356886"/>
            <a:ext cx="2695302" cy="1625118"/>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spTree>
    <p:custDataLst>
      <p:tags r:id="rId1"/>
    </p:custDataLst>
    <p:extLst>
      <p:ext uri="{BB962C8B-B14F-4D97-AF65-F5344CB8AC3E}">
        <p14:creationId xmlns:p14="http://schemas.microsoft.com/office/powerpoint/2010/main" val="337183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Projector_Screen">
    <p:spTree>
      <p:nvGrpSpPr>
        <p:cNvPr id="1" name=""/>
        <p:cNvGrpSpPr/>
        <p:nvPr/>
      </p:nvGrpSpPr>
      <p:grpSpPr>
        <a:xfrm>
          <a:off x="0" y="0"/>
          <a:ext cx="0" cy="0"/>
          <a:chOff x="0" y="0"/>
          <a:chExt cx="0" cy="0"/>
        </a:xfrm>
      </p:grpSpPr>
      <p:sp>
        <p:nvSpPr>
          <p:cNvPr id="10" name="White">
            <a:extLst>
              <a:ext uri="{C183D7F6-B498-43B3-948B-1728B52AA6E4}">
                <adec:decorative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2" name="Screen">
            <a:extLs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474"/>
          <a:stretch/>
        </p:blipFill>
        <p:spPr>
          <a:xfrm>
            <a:off x="664332" y="1"/>
            <a:ext cx="10863335" cy="6391057"/>
          </a:xfrm>
          <a:prstGeom prst="rect">
            <a:avLst/>
          </a:prstGeom>
          <a:effectLst>
            <a:outerShdw blurRad="63500" dist="76200" dir="2700000" algn="tl" rotWithShape="0">
              <a:prstClr val="black">
                <a:alpha val="28000"/>
              </a:prstClr>
            </a:outerShdw>
          </a:effectLst>
        </p:spPr>
      </p:pic>
      <p:sp>
        <p:nvSpPr>
          <p:cNvPr id="14" name="Picture"/>
          <p:cNvSpPr>
            <a:spLocks noGrp="1"/>
          </p:cNvSpPr>
          <p:nvPr>
            <p:ph type="pic" sz="quarter" idx="10"/>
          </p:nvPr>
        </p:nvSpPr>
        <p:spPr>
          <a:xfrm>
            <a:off x="1527992" y="283875"/>
            <a:ext cx="9270941" cy="5527229"/>
          </a:xfr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2931158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Laptop_Screen">
    <p:spTree>
      <p:nvGrpSpPr>
        <p:cNvPr id="1" name=""/>
        <p:cNvGrpSpPr/>
        <p:nvPr/>
      </p:nvGrpSpPr>
      <p:grpSpPr>
        <a:xfrm>
          <a:off x="0" y="0"/>
          <a:ext cx="0" cy="0"/>
          <a:chOff x="0" y="0"/>
          <a:chExt cx="0" cy="0"/>
        </a:xfrm>
      </p:grpSpPr>
      <p:sp>
        <p:nvSpPr>
          <p:cNvPr id="16" name="White">
            <a:extLst>
              <a:ext uri="{C183D7F6-B498-43B3-948B-1728B52AA6E4}">
                <adec:decorative xmlns:adec="http://schemas.microsoft.com/office/drawing/2017/decorative" val="1"/>
              </a:ext>
            </a:extLst>
          </p:cNvPr>
          <p:cNvSpPr/>
          <p:nvPr userDrawn="1"/>
        </p:nvSpPr>
        <p:spPr>
          <a:xfrm>
            <a:off x="0" y="1"/>
            <a:ext cx="12192000" cy="4496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10" name="Laptop">
            <a:extLs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18" t="16780" r="9819"/>
          <a:stretch/>
        </p:blipFill>
        <p:spPr>
          <a:xfrm>
            <a:off x="227464" y="118281"/>
            <a:ext cx="11650638" cy="6739718"/>
          </a:xfrm>
          <a:prstGeom prst="rect">
            <a:avLst/>
          </a:prstGeom>
          <a:effectLst>
            <a:outerShdw blurRad="177800" dist="152400" dir="5400000" algn="ctr" rotWithShape="0">
              <a:srgbClr val="000000">
                <a:alpha val="30000"/>
              </a:srgbClr>
            </a:outerShdw>
          </a:effectLst>
        </p:spPr>
      </p:pic>
      <p:sp>
        <p:nvSpPr>
          <p:cNvPr id="11" name="White"/>
          <p:cNvSpPr/>
          <p:nvPr userDrawn="1"/>
        </p:nvSpPr>
        <p:spPr>
          <a:xfrm>
            <a:off x="1797968" y="959731"/>
            <a:ext cx="8596063" cy="500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Picture"/>
          <p:cNvSpPr>
            <a:spLocks noGrp="1"/>
          </p:cNvSpPr>
          <p:nvPr>
            <p:ph type="pic" sz="quarter" idx="10"/>
          </p:nvPr>
        </p:nvSpPr>
        <p:spPr>
          <a:xfrm>
            <a:off x="1797967" y="932887"/>
            <a:ext cx="8596063" cy="5093839"/>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Tree>
    <p:custDataLst>
      <p:tags r:id="rId1"/>
    </p:custDataLst>
    <p:extLst>
      <p:ext uri="{BB962C8B-B14F-4D97-AF65-F5344CB8AC3E}">
        <p14:creationId xmlns:p14="http://schemas.microsoft.com/office/powerpoint/2010/main" val="1185315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ablet w Text">
    <p:spTree>
      <p:nvGrpSpPr>
        <p:cNvPr id="1" name=""/>
        <p:cNvGrpSpPr/>
        <p:nvPr/>
      </p:nvGrpSpPr>
      <p:grpSpPr>
        <a:xfrm>
          <a:off x="0" y="0"/>
          <a:ext cx="0" cy="0"/>
          <a:chOff x="0" y="0"/>
          <a:chExt cx="0" cy="0"/>
        </a:xfrm>
      </p:grpSpPr>
      <p:sp>
        <p:nvSpPr>
          <p:cNvPr id="21" name="White">
            <a:extLst>
              <a:ext uri="{C183D7F6-B498-43B3-948B-1728B52AA6E4}">
                <adec:decorative xmlns:adec="http://schemas.microsoft.com/office/drawing/2017/decorative" val="1"/>
              </a:ext>
            </a:extLst>
          </p:cNvPr>
          <p:cNvSpPr/>
          <p:nvPr userDrawn="1"/>
        </p:nvSpPr>
        <p:spPr>
          <a:xfrm>
            <a:off x="0" y="4566321"/>
            <a:ext cx="12192000" cy="229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2" name="Tablet">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674" y="187866"/>
            <a:ext cx="9504941" cy="6670134"/>
          </a:xfrm>
          <a:prstGeom prst="rect">
            <a:avLst/>
          </a:prstGeom>
          <a:effectLst>
            <a:outerShdw blurRad="317500" dist="190500" dir="5400000" algn="t" rotWithShape="0">
              <a:prstClr val="black">
                <a:alpha val="25000"/>
              </a:prstClr>
            </a:outerShdw>
          </a:effectLst>
        </p:spPr>
      </p:pic>
      <p:sp>
        <p:nvSpPr>
          <p:cNvPr id="8" name="Picture"/>
          <p:cNvSpPr>
            <a:spLocks noGrp="1"/>
          </p:cNvSpPr>
          <p:nvPr>
            <p:ph type="pic" sz="quarter" idx="10"/>
          </p:nvPr>
        </p:nvSpPr>
        <p:spPr>
          <a:xfrm>
            <a:off x="3170384" y="713182"/>
            <a:ext cx="5714310" cy="4299396"/>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vert="horz" lIns="91440" tIns="45720" rIns="91440" bIns="45720" rtlCol="0">
            <a:normAutofit/>
          </a:bodyPr>
          <a:lstStyle>
            <a:lvl1pPr>
              <a:defRPr lang="en-US"/>
            </a:lvl1pPr>
          </a:lstStyle>
          <a:p>
            <a:pPr lvl="0"/>
            <a:r>
              <a:rPr lang="en-US"/>
              <a:t>Click icon to add picture</a:t>
            </a:r>
          </a:p>
        </p:txBody>
      </p:sp>
      <p:sp>
        <p:nvSpPr>
          <p:cNvPr id="10" name="Text"/>
          <p:cNvSpPr>
            <a:spLocks noGrp="1"/>
          </p:cNvSpPr>
          <p:nvPr>
            <p:ph idx="1"/>
          </p:nvPr>
        </p:nvSpPr>
        <p:spPr>
          <a:xfrm>
            <a:off x="3315695" y="5844142"/>
            <a:ext cx="5421598" cy="645901"/>
          </a:xfrm>
        </p:spPr>
        <p:txBody>
          <a:bodyPr anchor="t">
            <a:noAutofit/>
          </a:bodyPr>
          <a:lstStyle>
            <a:lvl1pPr marL="0" indent="0" algn="ctr">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2057350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ablet w Header text">
    <p:spTree>
      <p:nvGrpSpPr>
        <p:cNvPr id="1" name=""/>
        <p:cNvGrpSpPr/>
        <p:nvPr/>
      </p:nvGrpSpPr>
      <p:grpSpPr>
        <a:xfrm>
          <a:off x="0" y="0"/>
          <a:ext cx="0" cy="0"/>
          <a:chOff x="0" y="0"/>
          <a:chExt cx="0" cy="0"/>
        </a:xfrm>
      </p:grpSpPr>
      <p:sp>
        <p:nvSpPr>
          <p:cNvPr id="19" name="White">
            <a:extLst>
              <a:ext uri="{C183D7F6-B498-43B3-948B-1728B52AA6E4}">
                <adec:decorative xmlns:adec="http://schemas.microsoft.com/office/drawing/2017/decorative" val="1"/>
              </a:ext>
            </a:extLst>
          </p:cNvPr>
          <p:cNvSpPr/>
          <p:nvPr userDrawn="1"/>
        </p:nvSpPr>
        <p:spPr>
          <a:xfrm>
            <a:off x="0" y="1015950"/>
            <a:ext cx="12192000" cy="5842050"/>
          </a:xfrm>
          <a:custGeom>
            <a:avLst/>
            <a:gdLst>
              <a:gd name="connsiteX0" fmla="*/ 12192000 w 12192000"/>
              <a:gd name="connsiteY0" fmla="*/ 0 h 5842050"/>
              <a:gd name="connsiteX1" fmla="*/ 12192000 w 12192000"/>
              <a:gd name="connsiteY1" fmla="*/ 414348 h 5842050"/>
              <a:gd name="connsiteX2" fmla="*/ 4402981 w 12192000"/>
              <a:gd name="connsiteY2" fmla="*/ 5842050 h 5842050"/>
              <a:gd name="connsiteX3" fmla="*/ 0 w 12192000"/>
              <a:gd name="connsiteY3" fmla="*/ 5842050 h 5842050"/>
              <a:gd name="connsiteX4" fmla="*/ 0 w 12192000"/>
              <a:gd name="connsiteY4" fmla="*/ 1943374 h 58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42050">
                <a:moveTo>
                  <a:pt x="12192000" y="0"/>
                </a:moveTo>
                <a:lnTo>
                  <a:pt x="12192000" y="414348"/>
                </a:lnTo>
                <a:lnTo>
                  <a:pt x="4402981" y="5842050"/>
                </a:lnTo>
                <a:lnTo>
                  <a:pt x="0" y="5842050"/>
                </a:lnTo>
                <a:lnTo>
                  <a:pt x="0" y="1943374"/>
                </a:lnTo>
                <a:close/>
              </a:path>
            </a:pathLst>
          </a:custGeom>
          <a:solidFill>
            <a:schemeClr val="bg1"/>
          </a:solidFill>
          <a:ln>
            <a:noFill/>
          </a:ln>
          <a:effectLst>
            <a:innerShdw blurRad="1270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2" name="Tablet">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73726">
            <a:off x="4366036" y="400850"/>
            <a:ext cx="8331795" cy="5846874"/>
          </a:xfrm>
          <a:prstGeom prst="rect">
            <a:avLst/>
          </a:prstGeom>
          <a:effectLst>
            <a:outerShdw blurRad="190500" dist="520700" dir="4800000" algn="t" rotWithShape="0">
              <a:prstClr val="black">
                <a:alpha val="20000"/>
              </a:prstClr>
            </a:outerShdw>
          </a:effectLst>
        </p:spPr>
      </p:pic>
      <p:sp>
        <p:nvSpPr>
          <p:cNvPr id="8" name="Picture"/>
          <p:cNvSpPr>
            <a:spLocks noGrp="1"/>
          </p:cNvSpPr>
          <p:nvPr>
            <p:ph type="pic" sz="quarter" idx="10"/>
          </p:nvPr>
        </p:nvSpPr>
        <p:spPr>
          <a:xfrm rot="20573726">
            <a:off x="5899600" y="862295"/>
            <a:ext cx="5034168" cy="3787662"/>
          </a:xfrm>
          <a:prstGeom prst="snip2DiagRect">
            <a:avLst>
              <a:gd name="adj1" fmla="val 0"/>
              <a:gd name="adj2" fmla="val 0"/>
            </a:avLst>
          </a:prstGeom>
          <a:pattFill prst="dkDnDiag">
            <a:fgClr>
              <a:schemeClr val="tx2"/>
            </a:fgClr>
            <a:bgClr>
              <a:schemeClr val="bg1"/>
            </a:bgClr>
          </a:pattFill>
          <a:effectLst>
            <a:innerShdw blurRad="63500">
              <a:prstClr val="black">
                <a:alpha val="12000"/>
              </a:prstClr>
            </a:innerShdw>
          </a:effectLst>
        </p:spPr>
        <p:txBody>
          <a:bodyPr/>
          <a:lstStyle/>
          <a:p>
            <a:r>
              <a:rPr lang="en-US"/>
              <a:t>Click icon to add picture</a:t>
            </a:r>
          </a:p>
        </p:txBody>
      </p:sp>
      <p:sp>
        <p:nvSpPr>
          <p:cNvPr id="12" name="Title"/>
          <p:cNvSpPr>
            <a:spLocks noGrp="1"/>
          </p:cNvSpPr>
          <p:nvPr>
            <p:ph type="title"/>
          </p:nvPr>
        </p:nvSpPr>
        <p:spPr>
          <a:xfrm>
            <a:off x="581943" y="295102"/>
            <a:ext cx="3785341" cy="1872940"/>
          </a:xfrm>
        </p:spPr>
        <p:txBody>
          <a:bodyPr anchor="b">
            <a:normAutofit/>
          </a:bodyPr>
          <a:lstStyle>
            <a:lvl1pPr algn="l">
              <a:defRPr sz="3600">
                <a:solidFill>
                  <a:schemeClr val="tx1"/>
                </a:solidFill>
                <a:latin typeface="Proxima Nova Extrabold" panose="02000506030000020004" pitchFamily="50" charset="0"/>
              </a:defRPr>
            </a:lvl1pPr>
          </a:lstStyle>
          <a:p>
            <a:r>
              <a:rPr lang="en-US"/>
              <a:t>Click to edit Master title style</a:t>
            </a:r>
            <a:endParaRPr lang="en-US" dirty="0"/>
          </a:p>
        </p:txBody>
      </p:sp>
      <p:sp>
        <p:nvSpPr>
          <p:cNvPr id="11" name="Text"/>
          <p:cNvSpPr>
            <a:spLocks noGrp="1"/>
          </p:cNvSpPr>
          <p:nvPr>
            <p:ph idx="1"/>
          </p:nvPr>
        </p:nvSpPr>
        <p:spPr>
          <a:xfrm>
            <a:off x="581943" y="3098235"/>
            <a:ext cx="3785341" cy="3238019"/>
          </a:xfrm>
        </p:spPr>
        <p:txBody>
          <a:bodyPr anchor="t">
            <a:noAutofit/>
          </a:bodyPr>
          <a:lstStyle>
            <a:lvl1pPr marL="0" indent="0" algn="l">
              <a:lnSpc>
                <a:spcPct val="100000"/>
              </a:lnSpc>
              <a:spcBef>
                <a:spcPts val="0"/>
              </a:spcBef>
              <a:spcAft>
                <a:spcPts val="1600"/>
              </a:spcAft>
              <a:buNone/>
              <a:defRPr sz="2600">
                <a:solidFill>
                  <a:schemeClr val="tx1">
                    <a:lumMod val="65000"/>
                    <a:lumOff val="35000"/>
                  </a:schemeClr>
                </a:solidFill>
                <a:latin typeface="Calibri" panose="020F0502020204030204" pitchFamily="34" charset="0"/>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dirty="0"/>
              <a:t>Edit Master text styles</a:t>
            </a:r>
          </a:p>
        </p:txBody>
      </p:sp>
    </p:spTree>
    <p:custDataLst>
      <p:tags r:id="rId1"/>
    </p:custDataLst>
    <p:extLst>
      <p:ext uri="{BB962C8B-B14F-4D97-AF65-F5344CB8AC3E}">
        <p14:creationId xmlns:p14="http://schemas.microsoft.com/office/powerpoint/2010/main" val="651190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Key_Idea">
    <p:spTree>
      <p:nvGrpSpPr>
        <p:cNvPr id="1" name=""/>
        <p:cNvGrpSpPr/>
        <p:nvPr/>
      </p:nvGrpSpPr>
      <p:grpSpPr>
        <a:xfrm>
          <a:off x="0" y="0"/>
          <a:ext cx="0" cy="0"/>
          <a:chOff x="0" y="0"/>
          <a:chExt cx="0" cy="0"/>
        </a:xfrm>
      </p:grpSpPr>
      <p:sp>
        <p:nvSpPr>
          <p:cNvPr id="9" name="White Bottom">
            <a:extLst>
              <a:ext uri="{C183D7F6-B498-43B3-948B-1728B52AA6E4}">
                <adec:decorative xmlns:adec="http://schemas.microsoft.com/office/drawing/2017/decorative" val="1"/>
              </a:ext>
            </a:extLst>
          </p:cNvPr>
          <p:cNvSpPr/>
          <p:nvPr userDrawn="1"/>
        </p:nvSpPr>
        <p:spPr>
          <a:xfrm>
            <a:off x="0" y="5595582"/>
            <a:ext cx="12192000" cy="12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White Top">
            <a:extLst>
              <a:ext uri="{C183D7F6-B498-43B3-948B-1728B52AA6E4}">
                <adec:decorative xmlns:adec="http://schemas.microsoft.com/office/drawing/2017/decorative" val="1"/>
              </a:ext>
            </a:extLst>
          </p:cNvPr>
          <p:cNvSpPr/>
          <p:nvPr userDrawn="1"/>
        </p:nvSpPr>
        <p:spPr>
          <a:xfrm>
            <a:off x="0" y="1"/>
            <a:ext cx="12192000" cy="227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7" name="Title"/>
          <p:cNvSpPr>
            <a:spLocks noGrp="1"/>
          </p:cNvSpPr>
          <p:nvPr>
            <p:ph type="title" hasCustomPrompt="1"/>
          </p:nvPr>
        </p:nvSpPr>
        <p:spPr>
          <a:xfrm>
            <a:off x="1946094" y="758625"/>
            <a:ext cx="9668151" cy="1065008"/>
          </a:xfrm>
        </p:spPr>
        <p:txBody>
          <a:bodyPr anchor="ctr">
            <a:normAutofit/>
          </a:bodyPr>
          <a:lstStyle>
            <a:lvl1pPr algn="l">
              <a:defRPr sz="3600">
                <a:solidFill>
                  <a:srgbClr val="ED8B00"/>
                </a:solidFill>
              </a:defRPr>
            </a:lvl1pPr>
          </a:lstStyle>
          <a:p>
            <a:r>
              <a:rPr lang="en-US" dirty="0"/>
              <a:t>Key Idea</a:t>
            </a:r>
          </a:p>
        </p:txBody>
      </p:sp>
      <p:sp>
        <p:nvSpPr>
          <p:cNvPr id="6" name="Text"/>
          <p:cNvSpPr>
            <a:spLocks noGrp="1"/>
          </p:cNvSpPr>
          <p:nvPr>
            <p:ph idx="1"/>
          </p:nvPr>
        </p:nvSpPr>
        <p:spPr>
          <a:xfrm>
            <a:off x="577756" y="2647669"/>
            <a:ext cx="11036490" cy="2561228"/>
          </a:xfrm>
        </p:spPr>
        <p:txBody>
          <a:bodyPr anchor="t">
            <a:noAutofit/>
          </a:bodyPr>
          <a:lstStyle>
            <a:lvl1pPr marL="0" indent="0" algn="l">
              <a:lnSpc>
                <a:spcPct val="100000"/>
              </a:lnSpc>
              <a:spcBef>
                <a:spcPts val="0"/>
              </a:spcBef>
              <a:spcAft>
                <a:spcPts val="1600"/>
              </a:spcAft>
              <a:buNone/>
              <a:defRPr sz="2600">
                <a:solidFill>
                  <a:schemeClr val="tx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Edit Master text styles</a:t>
            </a:r>
          </a:p>
        </p:txBody>
      </p:sp>
      <p:pic>
        <p:nvPicPr>
          <p:cNvPr id="8" name="Lightbul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267" y="672903"/>
            <a:ext cx="1168068" cy="1215550"/>
          </a:xfrm>
          <a:prstGeom prst="rect">
            <a:avLst/>
          </a:prstGeom>
        </p:spPr>
      </p:pic>
    </p:spTree>
    <p:custDataLst>
      <p:tags r:id="rId1"/>
    </p:custDataLst>
    <p:extLst>
      <p:ext uri="{BB962C8B-B14F-4D97-AF65-F5344CB8AC3E}">
        <p14:creationId xmlns:p14="http://schemas.microsoft.com/office/powerpoint/2010/main" val="412480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1867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pPr>
              <a:defRPr/>
            </a:pPr>
            <a:fld id="{DB8490A7-D6DA-4158-989B-BB7DBF9D1774}" type="datetime1">
              <a:rPr lang="en-US" smtClean="0"/>
              <a:pPr>
                <a:defRPr/>
              </a:pPr>
              <a:t>3/25/2020</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pPr>
              <a:defRPr/>
            </a:pP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0510" y="6030232"/>
            <a:ext cx="2653482" cy="827767"/>
          </a:xfrm>
          <a:prstGeom prst="rect">
            <a:avLst/>
          </a:prstGeom>
        </p:spPr>
      </p:pic>
    </p:spTree>
    <p:extLst>
      <p:ext uri="{BB962C8B-B14F-4D97-AF65-F5344CB8AC3E}">
        <p14:creationId xmlns:p14="http://schemas.microsoft.com/office/powerpoint/2010/main" val="175514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20849" b="22290"/>
          <a:stretch/>
        </p:blipFill>
        <p:spPr>
          <a:xfrm>
            <a:off x="0" y="0"/>
            <a:ext cx="12192000" cy="4622800"/>
          </a:xfrm>
          <a:prstGeom prst="rect">
            <a:avLst/>
          </a:prstGeom>
        </p:spPr>
      </p:pic>
      <p:sp>
        <p:nvSpPr>
          <p:cNvPr id="23" name="Rectangle 22"/>
          <p:cNvSpPr/>
          <p:nvPr userDrawn="1"/>
        </p:nvSpPr>
        <p:spPr>
          <a:xfrm>
            <a:off x="0" y="3683"/>
            <a:ext cx="12192000" cy="4642556"/>
          </a:xfrm>
          <a:prstGeom prst="rect">
            <a:avLst/>
          </a:prstGeom>
          <a:gradFill flip="none" rotWithShape="1">
            <a:gsLst>
              <a:gs pos="100000">
                <a:srgbClr val="EB8A2D">
                  <a:alpha val="80000"/>
                </a:srgbClr>
              </a:gs>
              <a:gs pos="0">
                <a:srgbClr val="4E1B55">
                  <a:alpha val="8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920227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5339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53849"/>
            <a:ext cx="10363200" cy="590931"/>
          </a:xfrm>
        </p:spPr>
        <p:txBody>
          <a:bodyPr/>
          <a:lstStyle/>
          <a:p>
            <a:r>
              <a:rPr lang="en-US"/>
              <a:t>Click to edit Master title style</a:t>
            </a:r>
          </a:p>
        </p:txBody>
      </p:sp>
      <p:sp>
        <p:nvSpPr>
          <p:cNvPr id="3" name="Content Placeholder 2"/>
          <p:cNvSpPr>
            <a:spLocks noGrp="1"/>
          </p:cNvSpPr>
          <p:nvPr>
            <p:ph sz="half" idx="1"/>
          </p:nvPr>
        </p:nvSpPr>
        <p:spPr>
          <a:xfrm>
            <a:off x="1219200" y="1600201"/>
            <a:ext cx="5080000" cy="2232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600201"/>
            <a:ext cx="5080000" cy="2232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fld id="{AB5D37C9-7C56-4744-9716-E40F4F254610}" type="datetime1">
              <a:rPr lang="en-US" smtClean="0"/>
              <a:pPr>
                <a:defRPr/>
              </a:pPr>
              <a:t>3/25/2020</a:t>
            </a:fld>
            <a:endParaRPr lang="en-US"/>
          </a:p>
        </p:txBody>
      </p:sp>
      <p:sp>
        <p:nvSpPr>
          <p:cNvPr id="6" name="Rectangle 10"/>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9B9F2895-A105-43E2-922A-E5F8ECF4B276}" type="slidenum">
              <a:rPr lang="en-US" smtClean="0"/>
              <a:pPr>
                <a:defRPr/>
              </a:pPr>
              <a:t>‹#›</a:t>
            </a:fld>
            <a:endParaRPr lang="en-US"/>
          </a:p>
        </p:txBody>
      </p:sp>
    </p:spTree>
    <p:extLst>
      <p:ext uri="{BB962C8B-B14F-4D97-AF65-F5344CB8AC3E}">
        <p14:creationId xmlns:p14="http://schemas.microsoft.com/office/powerpoint/2010/main" val="3973931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639A4E22-4815-4F80-9C92-06B7747FDDBE}" type="datetime1">
              <a:rPr lang="en-US" smtClean="0"/>
              <a:pPr/>
              <a:t>3/25/2020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22E357DE-2CFF-4E4A-B892-1FAFF8444DB6}" type="slidenum">
              <a:rPr lang="en-US" smtClean="0"/>
              <a:pPr/>
              <a:t>‹#›</a:t>
            </a:fld>
            <a:endParaRPr lang="en-US"/>
          </a:p>
        </p:txBody>
      </p:sp>
    </p:spTree>
    <p:extLst>
      <p:ext uri="{BB962C8B-B14F-4D97-AF65-F5344CB8AC3E}">
        <p14:creationId xmlns:p14="http://schemas.microsoft.com/office/powerpoint/2010/main" val="382148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75000"/>
                </a:srgbClr>
              </a:gs>
              <a:gs pos="100000">
                <a:srgbClr val="CB9F1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668260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736" b="24598"/>
          <a:stretch/>
        </p:blipFill>
        <p:spPr>
          <a:xfrm>
            <a:off x="0" y="0"/>
            <a:ext cx="12223284"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A1BA">
                  <a:alpha val="80000"/>
                </a:srgbClr>
              </a:gs>
              <a:gs pos="100000">
                <a:srgbClr val="EA9A55">
                  <a:alpha val="8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705006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238878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b="46945"/>
          <a:stretch/>
        </p:blipFill>
        <p:spPr>
          <a:xfrm>
            <a:off x="0" y="0"/>
            <a:ext cx="12186327" cy="4622800"/>
          </a:xfrm>
          <a:prstGeom prst="rect">
            <a:avLst/>
          </a:prstGeom>
        </p:spPr>
      </p:pic>
      <p:sp>
        <p:nvSpPr>
          <p:cNvPr id="23" name="Rectangle 22"/>
          <p:cNvSpPr/>
          <p:nvPr userDrawn="1"/>
        </p:nvSpPr>
        <p:spPr>
          <a:xfrm>
            <a:off x="0" y="0"/>
            <a:ext cx="12192000" cy="4642556"/>
          </a:xfrm>
          <a:prstGeom prst="rect">
            <a:avLst/>
          </a:prstGeom>
          <a:gradFill flip="none" rotWithShape="1">
            <a:gsLst>
              <a:gs pos="100000">
                <a:srgbClr val="BC1E3E">
                  <a:alpha val="80000"/>
                </a:srgbClr>
              </a:gs>
              <a:gs pos="0">
                <a:srgbClr val="FDD21F">
                  <a:alpha val="8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918721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
    <p:spTree>
      <p:nvGrpSpPr>
        <p:cNvPr id="1" name=""/>
        <p:cNvGrpSpPr/>
        <p:nvPr/>
      </p:nvGrpSpPr>
      <p:grpSpPr>
        <a:xfrm>
          <a:off x="0" y="0"/>
          <a:ext cx="0" cy="0"/>
          <a:chOff x="0" y="0"/>
          <a:chExt cx="0" cy="0"/>
        </a:xfrm>
      </p:grpSpPr>
      <p:sp>
        <p:nvSpPr>
          <p:cNvPr id="11" name="Red-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FF0000"/>
              </a:gs>
              <a:gs pos="65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2" name="Pink-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3" name="Green-Yellow">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3000">
                <a:srgbClr val="DAAA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4" name="Orange-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ED8B00"/>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5" name="Green-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78BE20"/>
              </a:gs>
              <a:gs pos="75000">
                <a:srgbClr val="335379"/>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6" name="Lime-Green-Teal">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008EAA"/>
              </a:gs>
              <a:gs pos="0">
                <a:srgbClr val="78BE20"/>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7" name="Blue-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85000">
                <a:srgbClr val="642667"/>
              </a:gs>
              <a:gs pos="0">
                <a:srgbClr val="008EAA"/>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8" name="Red-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100000">
                <a:srgbClr val="BA0C2F"/>
              </a:gs>
              <a:gs pos="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19" name="Pink-Purpl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C6007E"/>
              </a:gs>
              <a:gs pos="73000">
                <a:srgbClr val="642667"/>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0" name="Pin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C6007E"/>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1" name="Bright-Blue-Dark-Blue">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335379"/>
              </a:gs>
              <a:gs pos="73000">
                <a:srgbClr val="00B5E2"/>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22" name="Teal-Gray">
            <a:extLst>
              <a:ext uri="{C183D7F6-B498-43B3-948B-1728B52AA6E4}">
                <adec:decorative xmlns:adec="http://schemas.microsoft.com/office/drawing/2017/decorative" val="1"/>
              </a:ext>
            </a:extLst>
          </p:cNvPr>
          <p:cNvSpPr/>
          <p:nvPr userDrawn="1"/>
        </p:nvSpPr>
        <p:spPr>
          <a:xfrm>
            <a:off x="0" y="0"/>
            <a:ext cx="12192000" cy="6858000"/>
          </a:xfrm>
          <a:prstGeom prst="rect">
            <a:avLst/>
          </a:prstGeom>
          <a:gradFill flip="none" rotWithShape="1">
            <a:gsLst>
              <a:gs pos="0">
                <a:srgbClr val="008EAA"/>
              </a:gs>
              <a:gs pos="73000">
                <a:srgbClr val="5B7F95"/>
              </a:gs>
            </a:gsLst>
            <a:lin ang="13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sp>
        <p:nvSpPr>
          <p:cNvPr id="3" name="White">
            <a:extLst>
              <a:ext uri="{C183D7F6-B498-43B3-948B-1728B52AA6E4}">
                <adec:decorative xmlns:adec="http://schemas.microsoft.com/office/drawing/2017/decorative" val="1"/>
              </a:ext>
            </a:extLst>
          </p:cNvPr>
          <p:cNvSpPr/>
          <p:nvPr userDrawn="1"/>
        </p:nvSpPr>
        <p:spPr>
          <a:xfrm>
            <a:off x="0" y="4646239"/>
            <a:ext cx="12192000" cy="2211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Calibri" panose="020F0502020204030204" pitchFamily="34" charset="0"/>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 t="39861" r="-288" b="3117"/>
          <a:stretch/>
        </p:blipFill>
        <p:spPr>
          <a:xfrm>
            <a:off x="0" y="0"/>
            <a:ext cx="12227263" cy="4648200"/>
          </a:xfrm>
          <a:prstGeom prst="rect">
            <a:avLst/>
          </a:prstGeom>
        </p:spPr>
      </p:pic>
      <p:sp>
        <p:nvSpPr>
          <p:cNvPr id="23" name="Rectangle 22"/>
          <p:cNvSpPr/>
          <p:nvPr userDrawn="1"/>
        </p:nvSpPr>
        <p:spPr>
          <a:xfrm>
            <a:off x="0" y="0"/>
            <a:ext cx="12192000" cy="4642556"/>
          </a:xfrm>
          <a:prstGeom prst="rect">
            <a:avLst/>
          </a:prstGeom>
          <a:gradFill flip="none" rotWithShape="1">
            <a:gsLst>
              <a:gs pos="0">
                <a:srgbClr val="00305B">
                  <a:alpha val="80000"/>
                </a:srgbClr>
              </a:gs>
              <a:gs pos="100000">
                <a:srgbClr val="CB9F1B">
                  <a:alpha val="90000"/>
                </a:srgbClr>
              </a:gs>
            </a:gsLst>
            <a:lin ang="14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ubtitle"/>
          <p:cNvSpPr>
            <a:spLocks noGrp="1"/>
          </p:cNvSpPr>
          <p:nvPr>
            <p:ph type="body" sz="quarter" idx="11" hasCustomPrompt="1"/>
          </p:nvPr>
        </p:nvSpPr>
        <p:spPr>
          <a:xfrm>
            <a:off x="838200" y="2918242"/>
            <a:ext cx="10515599" cy="1317625"/>
          </a:xfrm>
        </p:spPr>
        <p:txBody>
          <a:bodyPr>
            <a:normAutofit/>
          </a:bodyPr>
          <a:lstStyle>
            <a:lvl1pPr marL="0" indent="0">
              <a:buNone/>
              <a:defRPr sz="3200" baseline="0">
                <a:solidFill>
                  <a:schemeClr val="bg1"/>
                </a:solidFill>
                <a:latin typeface="Proxima Nova Cond Semibold" panose="02000506030000020004" pitchFamily="50" charset="0"/>
              </a:defRPr>
            </a:lvl1pPr>
            <a:lvl2pPr>
              <a:defRPr>
                <a:solidFill>
                  <a:schemeClr val="bg1"/>
                </a:solidFill>
                <a:latin typeface="Proxima Nova Cond Semibold" panose="02000506030000020004" pitchFamily="50" charset="0"/>
              </a:defRPr>
            </a:lvl2pPr>
            <a:lvl3pPr>
              <a:defRPr>
                <a:solidFill>
                  <a:schemeClr val="bg1"/>
                </a:solidFill>
                <a:latin typeface="Proxima Nova Cond Semibold" panose="02000506030000020004" pitchFamily="50" charset="0"/>
              </a:defRPr>
            </a:lvl3pPr>
            <a:lvl4pPr>
              <a:defRPr>
                <a:solidFill>
                  <a:schemeClr val="bg1"/>
                </a:solidFill>
                <a:latin typeface="Proxima Nova Cond Semibold" panose="02000506030000020004" pitchFamily="50" charset="0"/>
              </a:defRPr>
            </a:lvl4pPr>
            <a:lvl5pPr>
              <a:defRPr>
                <a:solidFill>
                  <a:schemeClr val="bg1"/>
                </a:solidFill>
                <a:latin typeface="Proxima Nova Cond Semibold" panose="02000506030000020004" pitchFamily="50" charset="0"/>
              </a:defRPr>
            </a:lvl5pPr>
          </a:lstStyle>
          <a:p>
            <a:pPr lvl="0"/>
            <a:r>
              <a:rPr lang="en-US" dirty="0"/>
              <a:t>Subtitle Text Here, Add Background Image For Visual Impact</a:t>
            </a:r>
          </a:p>
        </p:txBody>
      </p:sp>
      <p:sp>
        <p:nvSpPr>
          <p:cNvPr id="2" name="Title"/>
          <p:cNvSpPr>
            <a:spLocks noGrp="1"/>
          </p:cNvSpPr>
          <p:nvPr>
            <p:ph type="title"/>
          </p:nvPr>
        </p:nvSpPr>
        <p:spPr>
          <a:xfrm>
            <a:off x="838200" y="839830"/>
            <a:ext cx="10515600" cy="1843088"/>
          </a:xfrm>
        </p:spPr>
        <p:txBody>
          <a:bodyPr anchor="b">
            <a:normAutofit/>
          </a:bodyPr>
          <a:lstStyle>
            <a:lvl1pPr>
              <a:defRPr sz="4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8" name="Picture 7"/>
          <p:cNvPicPr>
            <a:picLocks noChangeAspect="1"/>
          </p:cNvPicPr>
          <p:nvPr userDrawn="1"/>
        </p:nvPicPr>
        <p:blipFill>
          <a:blip r:embed="rId4"/>
          <a:stretch>
            <a:fillRect/>
          </a:stretch>
        </p:blipFill>
        <p:spPr>
          <a:xfrm>
            <a:off x="7531099" y="5489771"/>
            <a:ext cx="3822700" cy="787400"/>
          </a:xfrm>
          <a:prstGeom prst="rect">
            <a:avLst/>
          </a:prstGeom>
        </p:spPr>
      </p:pic>
      <p:sp>
        <p:nvSpPr>
          <p:cNvPr id="24" name="Details"/>
          <p:cNvSpPr>
            <a:spLocks noGrp="1"/>
          </p:cNvSpPr>
          <p:nvPr>
            <p:ph type="body" sz="quarter" idx="10" hasCustomPrompt="1"/>
          </p:nvPr>
        </p:nvSpPr>
        <p:spPr>
          <a:xfrm>
            <a:off x="838200" y="5267651"/>
            <a:ext cx="5230091" cy="444240"/>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Instructor’s Name</a:t>
            </a:r>
          </a:p>
        </p:txBody>
      </p:sp>
      <p:sp>
        <p:nvSpPr>
          <p:cNvPr id="25" name="Details"/>
          <p:cNvSpPr>
            <a:spLocks noGrp="1"/>
          </p:cNvSpPr>
          <p:nvPr>
            <p:ph type="body" sz="quarter" idx="12" hasCustomPrompt="1"/>
          </p:nvPr>
        </p:nvSpPr>
        <p:spPr>
          <a:xfrm>
            <a:off x="838200" y="5749634"/>
            <a:ext cx="5230091" cy="471952"/>
          </a:xfrm>
        </p:spPr>
        <p:txBody>
          <a:bodyPr anchor="b">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2400" baseline="0"/>
            </a:lvl1pPr>
          </a:lstStyle>
          <a:p>
            <a:pPr lvl="0"/>
            <a:r>
              <a:rPr lang="en-US" dirty="0"/>
              <a:t>NORTHERN CALIFORNIA TRAINING ACADEMY</a:t>
            </a:r>
          </a:p>
        </p:txBody>
      </p:sp>
    </p:spTree>
    <p:custDataLst>
      <p:tags r:id="rId1"/>
    </p:custDataLst>
    <p:extLst>
      <p:ext uri="{BB962C8B-B14F-4D97-AF65-F5344CB8AC3E}">
        <p14:creationId xmlns:p14="http://schemas.microsoft.com/office/powerpoint/2010/main" val="36196734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9E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44"/>
    </p:custDataLst>
    <p:extLst>
      <p:ext uri="{BB962C8B-B14F-4D97-AF65-F5344CB8AC3E}">
        <p14:creationId xmlns:p14="http://schemas.microsoft.com/office/powerpoint/2010/main" val="176082023"/>
      </p:ext>
    </p:extLst>
  </p:cSld>
  <p:clrMap bg1="lt1" tx1="dk1" bg2="lt2" tx2="dk2" accent1="accent1" accent2="accent2" accent3="accent3" accent4="accent4" accent5="accent5" accent6="accent6" hlink="hlink" folHlink="folHlink"/>
  <p:sldLayoutIdLst>
    <p:sldLayoutId id="2147483817" r:id="rId1"/>
    <p:sldLayoutId id="2147483823" r:id="rId2"/>
    <p:sldLayoutId id="2147483819" r:id="rId3"/>
    <p:sldLayoutId id="2147483824" r:id="rId4"/>
    <p:sldLayoutId id="2147483820" r:id="rId5"/>
    <p:sldLayoutId id="2147483825" r:id="rId6"/>
    <p:sldLayoutId id="2147483821" r:id="rId7"/>
    <p:sldLayoutId id="2147483826" r:id="rId8"/>
    <p:sldLayoutId id="2147483822"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7" r:id="rId39"/>
    <p:sldLayoutId id="2147483858" r:id="rId40"/>
    <p:sldLayoutId id="2147483860" r:id="rId41"/>
    <p:sldLayoutId id="2147483861" r:id="rId42"/>
  </p:sldLayoutIdLst>
  <p:hf sldNum="0" hdr="0" ftr="0" dt="0"/>
  <p:txStyles>
    <p:titleStyle>
      <a:lvl1pPr algn="l" defTabSz="914400" rtl="0" eaLnBrk="1" latinLnBrk="0" hangingPunct="1">
        <a:lnSpc>
          <a:spcPct val="90000"/>
        </a:lnSpc>
        <a:spcBef>
          <a:spcPct val="0"/>
        </a:spcBef>
        <a:buNone/>
        <a:defRPr sz="3600" kern="1200">
          <a:solidFill>
            <a:srgbClr val="404040"/>
          </a:solidFill>
          <a:latin typeface="Proxima Nova Extrabold" panose="0200050603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22.tmp"/><Relationship Id="rId4" Type="http://schemas.openxmlformats.org/officeDocument/2006/relationships/hyperlink" Target="http://bit.ly/CoreForS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hyperlink" Target="https://extensiononline.ucdavis.edu/login/canva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hyperlink" Target="https://humanservices.ucdavis.edu/northern-academy" TargetMode="Externa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cid:image001.jpg@01D27D62.8F44E650" TargetMode="External"/><Relationship Id="rId2" Type="http://schemas.openxmlformats.org/officeDocument/2006/relationships/image" Target="../media/image30.jpeg"/><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hyperlink" Target="https://humanservices.ucdavis.edu/northern-academy" TargetMode="External"/><Relationship Id="rId2" Type="http://schemas.openxmlformats.org/officeDocument/2006/relationships/hyperlink" Target="http://bit.ly/CoreForSW" TargetMode="External"/><Relationship Id="rId1" Type="http://schemas.openxmlformats.org/officeDocument/2006/relationships/slideLayout" Target="../slideLayouts/slideLayout39.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hyperlink" Target="https://www.oercommons.org/authoring/21058-core-for-social-workers-field-activities/view#h2" TargetMode="External"/><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36.jpeg"/><Relationship Id="rId4" Type="http://schemas.openxmlformats.org/officeDocument/2006/relationships/hyperlink" Target="http://bit.ly/FieldActivitySurvey"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mailto:academy@ucdavis.edu" TargetMode="Externa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hyperlink" Target="http://bit.ly/FieldActivitySurvey" TargetMode="Externa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hyperlink" Target="mailto:kash@ucdavis.edu" TargetMode="External"/><Relationship Id="rId2" Type="http://schemas.openxmlformats.org/officeDocument/2006/relationships/hyperlink" Target="mailto:tmccalip@ucdavis.edu" TargetMode="External"/><Relationship Id="rId1" Type="http://schemas.openxmlformats.org/officeDocument/2006/relationships/slideLayout" Target="../slideLayouts/slideLayout3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mailto:academy@ucdavis.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hyperlink" Target="https://humanservices.ucdavis.edu/northern-academy" TargetMode="Externa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838200" y="3200400"/>
            <a:ext cx="10515600" cy="1035467"/>
          </a:xfrm>
        </p:spPr>
        <p:txBody>
          <a:bodyPr>
            <a:normAutofit fontScale="92500" lnSpcReduction="20000"/>
          </a:bodyPr>
          <a:lstStyle/>
          <a:p>
            <a:r>
              <a:rPr lang="en-US" i="1" dirty="0"/>
              <a:t>Core for Social Workers – Module 1, Day 1</a:t>
            </a:r>
          </a:p>
          <a:p>
            <a:r>
              <a:rPr lang="en-US" i="1" dirty="0"/>
              <a:t>Instructor: Academy Staff</a:t>
            </a:r>
          </a:p>
        </p:txBody>
      </p:sp>
      <p:sp>
        <p:nvSpPr>
          <p:cNvPr id="6" name="Title 5"/>
          <p:cNvSpPr>
            <a:spLocks noGrp="1"/>
          </p:cNvSpPr>
          <p:nvPr>
            <p:ph type="title"/>
          </p:nvPr>
        </p:nvSpPr>
        <p:spPr>
          <a:xfrm>
            <a:off x="838200" y="1757362"/>
            <a:ext cx="10515600" cy="1057276"/>
          </a:xfrm>
        </p:spPr>
        <p:txBody>
          <a:bodyPr/>
          <a:lstStyle/>
          <a:p>
            <a:r>
              <a:rPr lang="en-US" dirty="0">
                <a:effectLst/>
              </a:rPr>
              <a:t>Introduction to Core for Social Workers</a:t>
            </a:r>
            <a:endParaRPr lang="en-US" dirty="0"/>
          </a:p>
        </p:txBody>
      </p:sp>
      <p:sp>
        <p:nvSpPr>
          <p:cNvPr id="5" name="Text Placeholder 7"/>
          <p:cNvSpPr>
            <a:spLocks noGrp="1"/>
          </p:cNvSpPr>
          <p:nvPr>
            <p:ph type="body" sz="quarter" idx="12"/>
          </p:nvPr>
        </p:nvSpPr>
        <p:spPr>
          <a:xfrm>
            <a:off x="400051" y="4957762"/>
            <a:ext cx="6900862" cy="1157288"/>
          </a:xfrm>
        </p:spPr>
        <p:txBody>
          <a:bodyPr/>
          <a:lstStyle/>
          <a:p>
            <a:pPr algn="ctr"/>
            <a:r>
              <a:rPr lang="en-US" sz="3600" b="1" i="1" dirty="0">
                <a:solidFill>
                  <a:schemeClr val="bg2">
                    <a:lumMod val="10000"/>
                  </a:schemeClr>
                </a:solidFill>
              </a:rPr>
              <a:t>Northern Academy</a:t>
            </a:r>
          </a:p>
        </p:txBody>
      </p:sp>
    </p:spTree>
    <p:extLst>
      <p:ext uri="{BB962C8B-B14F-4D97-AF65-F5344CB8AC3E}">
        <p14:creationId xmlns:p14="http://schemas.microsoft.com/office/powerpoint/2010/main" val="2289159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553849"/>
            <a:ext cx="8729663" cy="590931"/>
          </a:xfrm>
        </p:spPr>
        <p:txBody>
          <a:bodyPr>
            <a:noAutofit/>
          </a:bodyPr>
          <a:lstStyle/>
          <a:p>
            <a:pPr algn="ctr"/>
            <a:r>
              <a:rPr lang="en-US" sz="4400" cap="small" dirty="0"/>
              <a:t>In-Person Classes</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328613" y="1271588"/>
            <a:ext cx="11730038" cy="5457824"/>
          </a:xfrm>
        </p:spPr>
        <p:txBody>
          <a:bodyPr>
            <a:noAutofit/>
          </a:bodyPr>
          <a:lstStyle/>
          <a:p>
            <a:r>
              <a:rPr lang="en-US" sz="3200" dirty="0"/>
              <a:t>All classes begin at 9am and end at 4pm daily</a:t>
            </a:r>
          </a:p>
          <a:p>
            <a:r>
              <a:rPr lang="en-US" sz="3200" dirty="0"/>
              <a:t>Please sign in at the beginning of each class TOPIC. </a:t>
            </a:r>
          </a:p>
          <a:p>
            <a:pPr lvl="1">
              <a:buFont typeface="Wingdings" panose="05000000000000000000" pitchFamily="2" charset="2"/>
              <a:buChar char="ü"/>
            </a:pPr>
            <a:r>
              <a:rPr lang="en-US" sz="2800" i="1" dirty="0"/>
              <a:t>Please note some classes are full day (one sign-in) and some days will consist of two half-day classes (two sign-in sheets)</a:t>
            </a:r>
          </a:p>
          <a:p>
            <a:r>
              <a:rPr lang="en-US" sz="3200" dirty="0"/>
              <a:t>Please bring all required classroom materials to class</a:t>
            </a:r>
          </a:p>
          <a:p>
            <a:r>
              <a:rPr lang="en-US" sz="3200" dirty="0"/>
              <a:t>Please be prepared to participate in class discussions – classes are focused on skill development utilizing group activities</a:t>
            </a:r>
          </a:p>
          <a:p>
            <a:pPr lvl="1">
              <a:buFont typeface="Wingdings" panose="05000000000000000000" pitchFamily="2" charset="2"/>
              <a:buChar char="ü"/>
            </a:pPr>
            <a:r>
              <a:rPr lang="en-US" sz="2800" i="1" dirty="0"/>
              <a:t>Have fun and be open to learning from each other!</a:t>
            </a:r>
          </a:p>
          <a:p>
            <a:r>
              <a:rPr lang="en-US" sz="3200" dirty="0"/>
              <a:t>Please bring an electronic device if you have one (a few iPads will be available for check-out)</a:t>
            </a:r>
          </a:p>
        </p:txBody>
      </p:sp>
      <p:pic>
        <p:nvPicPr>
          <p:cNvPr id="1026" name="Picture 2" descr="Image result for Classro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499" y="171893"/>
            <a:ext cx="2872387" cy="168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95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5180"/>
            <a:ext cx="10515600" cy="716915"/>
          </a:xfrm>
        </p:spPr>
        <p:txBody>
          <a:bodyPr/>
          <a:lstStyle/>
          <a:p>
            <a:r>
              <a:rPr lang="en-US" dirty="0"/>
              <a:t>Technology based classes</a:t>
            </a:r>
          </a:p>
        </p:txBody>
      </p:sp>
      <p:sp>
        <p:nvSpPr>
          <p:cNvPr id="3" name="Content Placeholder 2"/>
          <p:cNvSpPr>
            <a:spLocks noGrp="1"/>
          </p:cNvSpPr>
          <p:nvPr>
            <p:ph idx="1"/>
          </p:nvPr>
        </p:nvSpPr>
        <p:spPr>
          <a:xfrm>
            <a:off x="570071" y="1444680"/>
            <a:ext cx="7400449" cy="2133600"/>
          </a:xfrm>
        </p:spPr>
        <p:txBody>
          <a:bodyPr>
            <a:noAutofit/>
          </a:bodyPr>
          <a:lstStyle/>
          <a:p>
            <a:pPr fontAlgn="base"/>
            <a:r>
              <a:rPr lang="en-US" sz="3200" dirty="0"/>
              <a:t>Welcome to the Center for Human Services Resource Barn! </a:t>
            </a:r>
          </a:p>
          <a:p>
            <a:pPr fontAlgn="base"/>
            <a:r>
              <a:rPr lang="en-US" sz="3200" dirty="0"/>
              <a:t>Core is a technology based program</a:t>
            </a:r>
          </a:p>
        </p:txBody>
      </p:sp>
      <p:pic>
        <p:nvPicPr>
          <p:cNvPr id="4098" name="Picture 2" descr="Image result for bar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0520" y="671671"/>
            <a:ext cx="3397536" cy="25481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9213" y="3800638"/>
            <a:ext cx="5251609" cy="2582182"/>
          </a:xfrm>
          <a:prstGeom prst="rect">
            <a:avLst/>
          </a:prstGeom>
        </p:spPr>
        <p:txBody>
          <a:bodyPr wrap="square">
            <a:spAutoFit/>
          </a:bodyPr>
          <a:lstStyle/>
          <a:p>
            <a:pPr algn="ctr">
              <a:lnSpc>
                <a:spcPct val="107000"/>
              </a:lnSpc>
              <a:spcAft>
                <a:spcPts val="800"/>
              </a:spcAft>
            </a:pPr>
            <a:r>
              <a:rPr lang="en-US" sz="2800" b="1" i="1" dirty="0">
                <a:latin typeface="Calibri" panose="020F0502020204030204" pitchFamily="34" charset="0"/>
                <a:ea typeface="Calibri" panose="020F0502020204030204" pitchFamily="34" charset="0"/>
                <a:cs typeface="Times New Roman" panose="02020603050405020304" pitchFamily="18" charset="0"/>
              </a:rPr>
              <a:t>Go to this link:  </a:t>
            </a:r>
            <a:r>
              <a:rPr lang="en-US" sz="2800" u="sng" dirty="0">
                <a:latin typeface="Calibri" panose="020F0502020204030204" pitchFamily="34" charset="0"/>
                <a:hlinkClick r:id="rId4"/>
              </a:rPr>
              <a:t>http://bit.ly/CoreForSW</a:t>
            </a:r>
            <a:r>
              <a:rPr lang="en-US" sz="2800" u="sng" dirty="0">
                <a:latin typeface="Calibri" panose="020F0502020204030204" pitchFamily="34" charset="0"/>
              </a:rPr>
              <a:t> </a:t>
            </a:r>
            <a:endParaRPr lang="en-US" sz="2800" dirty="0">
              <a:latin typeface="Calibri" panose="020F0502020204030204" pitchFamily="34" charset="0"/>
            </a:endParaRPr>
          </a:p>
          <a:p>
            <a:pPr algn="ctr">
              <a:lnSpc>
                <a:spcPct val="107000"/>
              </a:lnSpc>
              <a:spcAft>
                <a:spcPts val="800"/>
              </a:spcAft>
            </a:pPr>
            <a:r>
              <a:rPr lang="en-US" sz="2800" b="1" i="1" u="sng" dirty="0">
                <a:latin typeface="Calibri" panose="020F0502020204030204" pitchFamily="34" charset="0"/>
                <a:ea typeface="Calibri" panose="020F0502020204030204" pitchFamily="34" charset="0"/>
                <a:cs typeface="Times New Roman" panose="02020603050405020304" pitchFamily="18" charset="0"/>
              </a:rPr>
              <a:t>Or….Google: </a:t>
            </a:r>
          </a:p>
          <a:p>
            <a:pPr algn="ct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Core for Social Workers – OER Commons</a:t>
            </a:r>
            <a:endParaRPr lang="en-US" sz="28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52370E9-881D-48E2-854A-849B44DB59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169678"/>
            <a:ext cx="5876787" cy="2213142"/>
          </a:xfrm>
          <a:prstGeom prst="rect">
            <a:avLst/>
          </a:prstGeom>
        </p:spPr>
      </p:pic>
      <p:sp>
        <p:nvSpPr>
          <p:cNvPr id="8" name="Arrow: Right 7">
            <a:extLst>
              <a:ext uri="{FF2B5EF4-FFF2-40B4-BE49-F238E27FC236}">
                <a16:creationId xmlns:a16="http://schemas.microsoft.com/office/drawing/2014/main" id="{1A762138-499C-4A77-8F50-9B37F8CB1E04}"/>
              </a:ext>
            </a:extLst>
          </p:cNvPr>
          <p:cNvSpPr/>
          <p:nvPr/>
        </p:nvSpPr>
        <p:spPr>
          <a:xfrm>
            <a:off x="4926751" y="4873834"/>
            <a:ext cx="856660" cy="435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9781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Core Academy Resource Page</a:t>
            </a:r>
          </a:p>
        </p:txBody>
      </p:sp>
      <p:pic>
        <p:nvPicPr>
          <p:cNvPr id="5" name="Content Placeholder 4" descr="Screen Clippin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96673" y="1114425"/>
            <a:ext cx="9833252" cy="5561013"/>
          </a:xfrm>
        </p:spPr>
      </p:pic>
    </p:spTree>
    <p:extLst>
      <p:ext uri="{BB962C8B-B14F-4D97-AF65-F5344CB8AC3E}">
        <p14:creationId xmlns:p14="http://schemas.microsoft.com/office/powerpoint/2010/main" val="2204885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039" y="1302895"/>
            <a:ext cx="7924799" cy="5555105"/>
          </a:xfrm>
        </p:spPr>
      </p:pic>
      <p:sp>
        <p:nvSpPr>
          <p:cNvPr id="7" name="Title 1"/>
          <p:cNvSpPr>
            <a:spLocks noGrp="1"/>
          </p:cNvSpPr>
          <p:nvPr>
            <p:ph type="title"/>
          </p:nvPr>
        </p:nvSpPr>
        <p:spPr>
          <a:xfrm>
            <a:off x="1295400" y="182381"/>
            <a:ext cx="9920288" cy="1143000"/>
          </a:xfrm>
        </p:spPr>
        <p:txBody>
          <a:bodyPr>
            <a:normAutofit fontScale="90000"/>
          </a:bodyPr>
          <a:lstStyle/>
          <a:p>
            <a:pPr algn="l"/>
            <a:r>
              <a:rPr lang="en-US" sz="3200" dirty="0"/>
              <a:t>All required classroom materials and links to field activities are on this page under “Participant Resources”</a:t>
            </a:r>
          </a:p>
        </p:txBody>
      </p:sp>
      <p:sp>
        <p:nvSpPr>
          <p:cNvPr id="5" name="Donut 1">
            <a:extLst>
              <a:ext uri="{FF2B5EF4-FFF2-40B4-BE49-F238E27FC236}">
                <a16:creationId xmlns:a16="http://schemas.microsoft.com/office/drawing/2014/main" id="{298D9742-A40B-2F41-8005-7726BDE0CBA9}"/>
              </a:ext>
            </a:extLst>
          </p:cNvPr>
          <p:cNvSpPr>
            <a:spLocks/>
          </p:cNvSpPr>
          <p:nvPr/>
        </p:nvSpPr>
        <p:spPr bwMode="auto">
          <a:xfrm>
            <a:off x="2307431" y="2147223"/>
            <a:ext cx="3164681" cy="597343"/>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07171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314450"/>
            <a:ext cx="2505075" cy="3914775"/>
          </a:xfrm>
        </p:spPr>
        <p:txBody>
          <a:bodyPr/>
          <a:lstStyle/>
          <a:p>
            <a:r>
              <a:rPr lang="en-US" dirty="0"/>
              <a:t>Please bring all REQUIRED materials to class!</a:t>
            </a:r>
          </a:p>
        </p:txBody>
      </p:sp>
      <p:pic>
        <p:nvPicPr>
          <p:cNvPr id="4" name="Content Placeholder 3" descr="Screen Clippi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86087" y="293515"/>
            <a:ext cx="8943975" cy="6289414"/>
          </a:xfrm>
        </p:spPr>
      </p:pic>
      <p:sp>
        <p:nvSpPr>
          <p:cNvPr id="6" name="Donut 1">
            <a:extLst>
              <a:ext uri="{FF2B5EF4-FFF2-40B4-BE49-F238E27FC236}">
                <a16:creationId xmlns:a16="http://schemas.microsoft.com/office/drawing/2014/main" id="{298D9742-A40B-2F41-8005-7726BDE0CBA9}"/>
              </a:ext>
            </a:extLst>
          </p:cNvPr>
          <p:cNvSpPr>
            <a:spLocks/>
          </p:cNvSpPr>
          <p:nvPr/>
        </p:nvSpPr>
        <p:spPr bwMode="auto">
          <a:xfrm>
            <a:off x="5579270" y="671512"/>
            <a:ext cx="3178968" cy="642937"/>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
        <p:nvSpPr>
          <p:cNvPr id="7" name="Donut 1">
            <a:extLst>
              <a:ext uri="{FF2B5EF4-FFF2-40B4-BE49-F238E27FC236}">
                <a16:creationId xmlns:a16="http://schemas.microsoft.com/office/drawing/2014/main" id="{298D9742-A40B-2F41-8005-7726BDE0CBA9}"/>
              </a:ext>
            </a:extLst>
          </p:cNvPr>
          <p:cNvSpPr>
            <a:spLocks/>
          </p:cNvSpPr>
          <p:nvPr/>
        </p:nvSpPr>
        <p:spPr bwMode="auto">
          <a:xfrm>
            <a:off x="2986087" y="1771651"/>
            <a:ext cx="1971675" cy="442913"/>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
        <p:nvSpPr>
          <p:cNvPr id="8" name="Donut 1">
            <a:extLst>
              <a:ext uri="{FF2B5EF4-FFF2-40B4-BE49-F238E27FC236}">
                <a16:creationId xmlns:a16="http://schemas.microsoft.com/office/drawing/2014/main" id="{298D9742-A40B-2F41-8005-7726BDE0CBA9}"/>
              </a:ext>
            </a:extLst>
          </p:cNvPr>
          <p:cNvSpPr>
            <a:spLocks/>
          </p:cNvSpPr>
          <p:nvPr/>
        </p:nvSpPr>
        <p:spPr bwMode="auto">
          <a:xfrm>
            <a:off x="2986087" y="2728914"/>
            <a:ext cx="1971675" cy="441107"/>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318714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28912" y="152400"/>
            <a:ext cx="6243639" cy="1143000"/>
          </a:xfrm>
        </p:spPr>
        <p:txBody>
          <a:bodyPr>
            <a:normAutofit/>
          </a:bodyPr>
          <a:lstStyle/>
          <a:p>
            <a:r>
              <a:rPr lang="en-US" dirty="0"/>
              <a:t>Core for Social Workers at a glance</a:t>
            </a:r>
          </a:p>
        </p:txBody>
      </p:sp>
      <p:pic>
        <p:nvPicPr>
          <p:cNvPr id="3" name="Picture 2"/>
          <p:cNvPicPr>
            <a:picLocks noChangeAspect="1"/>
          </p:cNvPicPr>
          <p:nvPr/>
        </p:nvPicPr>
        <p:blipFill>
          <a:blip r:embed="rId3"/>
          <a:stretch>
            <a:fillRect/>
          </a:stretch>
        </p:blipFill>
        <p:spPr>
          <a:xfrm>
            <a:off x="8972551" y="2663227"/>
            <a:ext cx="2963982" cy="2522146"/>
          </a:xfrm>
          <a:prstGeom prst="rect">
            <a:avLst/>
          </a:prstGeom>
        </p:spPr>
      </p:pic>
      <p:sp>
        <p:nvSpPr>
          <p:cNvPr id="4" name="Content Placeholder 2"/>
          <p:cNvSpPr>
            <a:spLocks noGrp="1"/>
          </p:cNvSpPr>
          <p:nvPr>
            <p:ph idx="1"/>
          </p:nvPr>
        </p:nvSpPr>
        <p:spPr>
          <a:xfrm>
            <a:off x="371476" y="1481137"/>
            <a:ext cx="8501062" cy="5181600"/>
          </a:xfrm>
        </p:spPr>
        <p:txBody>
          <a:bodyPr>
            <a:normAutofit lnSpcReduction="10000"/>
          </a:bodyPr>
          <a:lstStyle/>
          <a:p>
            <a:pPr marL="0" indent="0">
              <a:buNone/>
            </a:pPr>
            <a:r>
              <a:rPr lang="en-US" sz="3600" i="1" dirty="0"/>
              <a:t>10 modules - Total duration of 8 months</a:t>
            </a:r>
          </a:p>
          <a:p>
            <a:pPr lvl="1">
              <a:buFont typeface="Wingdings" panose="05000000000000000000" pitchFamily="2" charset="2"/>
              <a:buChar char="ü"/>
            </a:pPr>
            <a:r>
              <a:rPr lang="en-US" sz="3200" dirty="0"/>
              <a:t>29 classes </a:t>
            </a:r>
          </a:p>
          <a:p>
            <a:pPr lvl="1">
              <a:buFont typeface="Wingdings" panose="05000000000000000000" pitchFamily="2" charset="2"/>
              <a:buChar char="ü"/>
            </a:pPr>
            <a:r>
              <a:rPr lang="en-US" sz="3200" dirty="0"/>
              <a:t>22 E-Learnings</a:t>
            </a:r>
          </a:p>
          <a:p>
            <a:pPr lvl="1">
              <a:buFont typeface="Wingdings" panose="05000000000000000000" pitchFamily="2" charset="2"/>
              <a:buChar char="ü"/>
            </a:pPr>
            <a:r>
              <a:rPr lang="en-US" sz="3200" dirty="0"/>
              <a:t>9 Field Activities</a:t>
            </a:r>
          </a:p>
          <a:p>
            <a:pPr marL="0" indent="0">
              <a:buNone/>
            </a:pPr>
            <a:endParaRPr lang="en-US" dirty="0"/>
          </a:p>
          <a:p>
            <a:r>
              <a:rPr lang="en-US" sz="3200" dirty="0"/>
              <a:t>Classes are intended to be completed in order as each subsequent module builds on the last.</a:t>
            </a:r>
          </a:p>
          <a:p>
            <a:pPr lvl="1">
              <a:buFont typeface="Wingdings" panose="05000000000000000000" pitchFamily="2" charset="2"/>
              <a:buChar char="ü"/>
            </a:pPr>
            <a:r>
              <a:rPr lang="en-US" sz="3200" dirty="0" err="1"/>
              <a:t>eLearnings</a:t>
            </a:r>
            <a:r>
              <a:rPr lang="en-US" sz="3200" dirty="0"/>
              <a:t> = knowledge &amp; theory</a:t>
            </a:r>
          </a:p>
          <a:p>
            <a:pPr lvl="1">
              <a:buFont typeface="Wingdings" panose="05000000000000000000" pitchFamily="2" charset="2"/>
              <a:buChar char="ü"/>
            </a:pPr>
            <a:r>
              <a:rPr lang="en-US" sz="3200" dirty="0"/>
              <a:t>Classroom = skill building &amp; class activities</a:t>
            </a:r>
          </a:p>
          <a:p>
            <a:pPr lvl="1">
              <a:buFont typeface="Wingdings" panose="05000000000000000000" pitchFamily="2" charset="2"/>
              <a:buChar char="ü"/>
            </a:pPr>
            <a:r>
              <a:rPr lang="en-US" sz="3200" dirty="0"/>
              <a:t>Field activities = on the job skill application</a:t>
            </a:r>
          </a:p>
          <a:p>
            <a:endParaRPr lang="en-US" dirty="0"/>
          </a:p>
        </p:txBody>
      </p:sp>
    </p:spTree>
    <p:extLst>
      <p:ext uri="{BB962C8B-B14F-4D97-AF65-F5344CB8AC3E}">
        <p14:creationId xmlns:p14="http://schemas.microsoft.com/office/powerpoint/2010/main" val="337585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 y="365125"/>
            <a:ext cx="11015662" cy="655639"/>
          </a:xfrm>
        </p:spPr>
        <p:txBody>
          <a:bodyPr>
            <a:normAutofit fontScale="90000"/>
          </a:bodyPr>
          <a:lstStyle/>
          <a:p>
            <a:r>
              <a:rPr lang="en-US" dirty="0"/>
              <a:t>California Integrated Child Welfare Core Practice Model (ICPM)</a:t>
            </a:r>
          </a:p>
        </p:txBody>
      </p:sp>
      <p:sp>
        <p:nvSpPr>
          <p:cNvPr id="6" name="Content Placeholder 5"/>
          <p:cNvSpPr>
            <a:spLocks noGrp="1"/>
          </p:cNvSpPr>
          <p:nvPr>
            <p:ph sz="half" idx="1"/>
          </p:nvPr>
        </p:nvSpPr>
        <p:spPr>
          <a:xfrm>
            <a:off x="814388" y="1200151"/>
            <a:ext cx="5173606" cy="5657849"/>
          </a:xfrm>
        </p:spPr>
        <p:txBody>
          <a:bodyPr>
            <a:noAutofit/>
          </a:bodyPr>
          <a:lstStyle/>
          <a:p>
            <a:pPr marL="0" indent="0">
              <a:buNone/>
            </a:pPr>
            <a:r>
              <a:rPr lang="en-US" sz="2400" b="1" dirty="0"/>
              <a:t>Existing and Emerging Initiatives</a:t>
            </a:r>
          </a:p>
          <a:p>
            <a:r>
              <a:rPr lang="en-US" sz="2200" dirty="0"/>
              <a:t>California Partners for Permanency (CAPP)</a:t>
            </a:r>
          </a:p>
          <a:p>
            <a:r>
              <a:rPr lang="en-US" sz="2200" dirty="0"/>
              <a:t>Continuum of Care Reform (CCR)</a:t>
            </a:r>
          </a:p>
          <a:p>
            <a:r>
              <a:rPr lang="en-US" sz="2200" dirty="0"/>
              <a:t>Family to Family (F2F)</a:t>
            </a:r>
          </a:p>
          <a:p>
            <a:r>
              <a:rPr lang="en-US" sz="2200" dirty="0"/>
              <a:t>Katie A.</a:t>
            </a:r>
          </a:p>
          <a:p>
            <a:r>
              <a:rPr lang="en-US" sz="2200" dirty="0"/>
              <a:t>Linkages</a:t>
            </a:r>
          </a:p>
          <a:p>
            <a:r>
              <a:rPr lang="en-US" sz="2200" dirty="0"/>
              <a:t>Parent Partners</a:t>
            </a:r>
          </a:p>
          <a:p>
            <a:r>
              <a:rPr lang="en-US" sz="2200" dirty="0"/>
              <a:t>Quality Parenting Initiative (QPI)</a:t>
            </a:r>
          </a:p>
          <a:p>
            <a:r>
              <a:rPr lang="en-US" sz="2200" dirty="0"/>
              <a:t>Resource Family Approval (RFA)</a:t>
            </a:r>
          </a:p>
          <a:p>
            <a:r>
              <a:rPr lang="en-US" sz="2200" dirty="0"/>
              <a:t>Safety Organized Practice (SOP)</a:t>
            </a:r>
          </a:p>
          <a:p>
            <a:r>
              <a:rPr lang="en-US" sz="2200" dirty="0"/>
              <a:t>Wraparound</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077281108"/>
              </p:ext>
            </p:extLst>
          </p:nvPr>
        </p:nvGraphicFramePr>
        <p:xfrm>
          <a:off x="5987994" y="1457326"/>
          <a:ext cx="526579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971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Training Blocks</a:t>
            </a:r>
          </a:p>
        </p:txBody>
      </p:sp>
      <p:sp>
        <p:nvSpPr>
          <p:cNvPr id="3" name="Content Placeholder 2"/>
          <p:cNvSpPr>
            <a:spLocks noGrp="1"/>
          </p:cNvSpPr>
          <p:nvPr>
            <p:ph sz="half" idx="1"/>
          </p:nvPr>
        </p:nvSpPr>
        <p:spPr>
          <a:xfrm>
            <a:off x="681037" y="1909763"/>
            <a:ext cx="4953000" cy="4938712"/>
          </a:xfrm>
        </p:spPr>
        <p:txBody>
          <a:bodyPr>
            <a:normAutofit/>
          </a:bodyPr>
          <a:lstStyle/>
          <a:p>
            <a:pPr marL="0" indent="0">
              <a:buNone/>
            </a:pPr>
            <a:r>
              <a:rPr lang="en-US" sz="3600" dirty="0"/>
              <a:t>Practice Areas</a:t>
            </a:r>
          </a:p>
          <a:p>
            <a:pPr lvl="1"/>
            <a:r>
              <a:rPr lang="en-US" sz="2800" dirty="0"/>
              <a:t>Foundation</a:t>
            </a:r>
          </a:p>
          <a:p>
            <a:pPr lvl="1"/>
            <a:r>
              <a:rPr lang="en-US" sz="2800" dirty="0"/>
              <a:t>Engagement</a:t>
            </a:r>
          </a:p>
          <a:p>
            <a:pPr lvl="1"/>
            <a:r>
              <a:rPr lang="en-US" sz="2800" dirty="0"/>
              <a:t>Assessment</a:t>
            </a:r>
          </a:p>
          <a:p>
            <a:pPr lvl="1"/>
            <a:r>
              <a:rPr lang="en-US" sz="2800" dirty="0"/>
              <a:t>Case Planning and Service Delivery</a:t>
            </a:r>
          </a:p>
          <a:p>
            <a:pPr lvl="1"/>
            <a:r>
              <a:rPr lang="en-US" sz="2800" dirty="0"/>
              <a:t>Monitoring and Adapting</a:t>
            </a:r>
          </a:p>
          <a:p>
            <a:pPr lvl="1"/>
            <a:r>
              <a:rPr lang="en-US" sz="2800" dirty="0"/>
              <a:t>Transition</a:t>
            </a:r>
          </a:p>
        </p:txBody>
      </p:sp>
      <p:graphicFrame>
        <p:nvGraphicFramePr>
          <p:cNvPr id="5" name="Content Placeholder 7"/>
          <p:cNvGraphicFramePr>
            <a:graphicFrameLocks noGrp="1"/>
          </p:cNvGraphicFramePr>
          <p:nvPr>
            <p:ph sz="half" idx="2"/>
            <p:extLst>
              <p:ext uri="{D42A27DB-BD31-4B8C-83A1-F6EECF244321}">
                <p14:modId xmlns:p14="http://schemas.microsoft.com/office/powerpoint/2010/main" val="806863457"/>
              </p:ext>
            </p:extLst>
          </p:nvPr>
        </p:nvGraphicFramePr>
        <p:xfrm>
          <a:off x="5939602" y="1123156"/>
          <a:ext cx="526579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739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ormAutofit/>
          </a:bodyPr>
          <a:lstStyle/>
          <a:p>
            <a:r>
              <a:rPr lang="en-US" dirty="0"/>
              <a:t>Core Modalities/Sequenced Content</a:t>
            </a:r>
          </a:p>
        </p:txBody>
      </p:sp>
      <p:sp>
        <p:nvSpPr>
          <p:cNvPr id="3" name="Content Placeholder 2"/>
          <p:cNvSpPr>
            <a:spLocks noGrp="1"/>
          </p:cNvSpPr>
          <p:nvPr>
            <p:ph sz="half" idx="1"/>
          </p:nvPr>
        </p:nvSpPr>
        <p:spPr>
          <a:xfrm>
            <a:off x="1028700" y="2000250"/>
            <a:ext cx="6086476" cy="4857750"/>
          </a:xfrm>
        </p:spPr>
        <p:txBody>
          <a:bodyPr>
            <a:normAutofit/>
          </a:bodyPr>
          <a:lstStyle/>
          <a:p>
            <a:pPr marL="0" indent="0">
              <a:buNone/>
            </a:pPr>
            <a:r>
              <a:rPr lang="en-US" sz="3200" dirty="0"/>
              <a:t>100 Level (Modules 1-7)</a:t>
            </a:r>
          </a:p>
          <a:p>
            <a:r>
              <a:rPr lang="en-US" sz="3200" dirty="0"/>
              <a:t>On-line knowledge based training</a:t>
            </a:r>
          </a:p>
          <a:p>
            <a:r>
              <a:rPr lang="en-US" sz="3200" dirty="0"/>
              <a:t>Classroom skills based learning</a:t>
            </a:r>
          </a:p>
          <a:p>
            <a:r>
              <a:rPr lang="en-US" sz="3200" dirty="0"/>
              <a:t>Field based transfer of knowledge and skills learning</a:t>
            </a:r>
          </a:p>
          <a:p>
            <a:pPr marL="0" indent="0">
              <a:buNone/>
            </a:pPr>
            <a:r>
              <a:rPr lang="en-US" sz="3200" dirty="0"/>
              <a:t>200 Level  (Module 8-10)</a:t>
            </a:r>
          </a:p>
        </p:txBody>
      </p:sp>
      <p:graphicFrame>
        <p:nvGraphicFramePr>
          <p:cNvPr id="6" name="Content Placeholder 7"/>
          <p:cNvGraphicFramePr>
            <a:graphicFrameLocks noGrp="1"/>
          </p:cNvGraphicFramePr>
          <p:nvPr>
            <p:ph sz="half" idx="2"/>
            <p:extLst>
              <p:ext uri="{D42A27DB-BD31-4B8C-83A1-F6EECF244321}">
                <p14:modId xmlns:p14="http://schemas.microsoft.com/office/powerpoint/2010/main" val="1682062986"/>
              </p:ext>
            </p:extLst>
          </p:nvPr>
        </p:nvGraphicFramePr>
        <p:xfrm>
          <a:off x="7115176" y="1628776"/>
          <a:ext cx="4586287" cy="4325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2137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553849"/>
            <a:ext cx="11096625" cy="590931"/>
          </a:xfrm>
        </p:spPr>
        <p:txBody>
          <a:bodyPr>
            <a:noAutofit/>
          </a:bodyPr>
          <a:lstStyle/>
          <a:p>
            <a:pPr algn="ctr"/>
            <a:r>
              <a:rPr lang="en-US" sz="4400" cap="small" dirty="0"/>
              <a:t>Online Evaluations</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142875" y="1571625"/>
            <a:ext cx="7543799" cy="5286375"/>
          </a:xfrm>
        </p:spPr>
        <p:txBody>
          <a:bodyPr>
            <a:normAutofit fontScale="85000" lnSpcReduction="20000"/>
          </a:bodyPr>
          <a:lstStyle/>
          <a:p>
            <a:r>
              <a:rPr lang="en-US" sz="3200" dirty="0"/>
              <a:t>All classes have TWO satisfaction surveys</a:t>
            </a:r>
          </a:p>
          <a:p>
            <a:pPr lvl="1">
              <a:buFont typeface="Wingdings" panose="05000000000000000000" pitchFamily="2" charset="2"/>
              <a:buChar char="ü"/>
            </a:pPr>
            <a:r>
              <a:rPr lang="en-US" sz="2800" dirty="0"/>
              <a:t>Academy paper survey</a:t>
            </a:r>
          </a:p>
          <a:p>
            <a:pPr lvl="1">
              <a:buFont typeface="Wingdings" panose="05000000000000000000" pitchFamily="2" charset="2"/>
              <a:buChar char="ü"/>
            </a:pPr>
            <a:r>
              <a:rPr lang="en-US" sz="2800" dirty="0"/>
              <a:t>CalSWEC online survey</a:t>
            </a:r>
          </a:p>
          <a:p>
            <a:r>
              <a:rPr lang="en-US" sz="3200" dirty="0"/>
              <a:t>Please bring a laptop, iPad or smart phone to complete online </a:t>
            </a:r>
            <a:r>
              <a:rPr lang="en-US" sz="3200" dirty="0" err="1"/>
              <a:t>evals</a:t>
            </a:r>
            <a:endParaRPr lang="en-US" sz="3200" dirty="0"/>
          </a:p>
          <a:p>
            <a:r>
              <a:rPr lang="en-US" sz="3200" dirty="0"/>
              <a:t>Some classes have additional </a:t>
            </a:r>
            <a:r>
              <a:rPr lang="en-US" sz="3200" dirty="0" err="1"/>
              <a:t>evals</a:t>
            </a:r>
            <a:r>
              <a:rPr lang="en-US" sz="3200" dirty="0"/>
              <a:t> (embedded </a:t>
            </a:r>
            <a:r>
              <a:rPr lang="en-US" sz="3200" dirty="0" err="1"/>
              <a:t>evals</a:t>
            </a:r>
            <a:r>
              <a:rPr lang="en-US" sz="3200" dirty="0"/>
              <a:t> and end-of-block </a:t>
            </a:r>
            <a:r>
              <a:rPr lang="en-US" sz="3200" dirty="0" err="1"/>
              <a:t>evals</a:t>
            </a:r>
            <a:r>
              <a:rPr lang="en-US" sz="3200" dirty="0"/>
              <a:t>)</a:t>
            </a:r>
          </a:p>
          <a:p>
            <a:r>
              <a:rPr lang="en-US" sz="3200" dirty="0"/>
              <a:t>Bit.ly links are as follows:</a:t>
            </a:r>
          </a:p>
          <a:p>
            <a:pPr lvl="1">
              <a:buFont typeface="Wingdings" panose="05000000000000000000" pitchFamily="2" charset="2"/>
              <a:buChar char="ü"/>
            </a:pPr>
            <a:r>
              <a:rPr lang="en-US" dirty="0"/>
              <a:t>Satisfaction Survey (all modules): </a:t>
            </a:r>
          </a:p>
          <a:p>
            <a:pPr marL="457200" lvl="1" indent="0">
              <a:buNone/>
            </a:pPr>
            <a:r>
              <a:rPr lang="en-US" dirty="0">
                <a:solidFill>
                  <a:srgbClr val="FF0000"/>
                </a:solidFill>
              </a:rPr>
              <a:t>	bit.ly/c3satisfaction</a:t>
            </a:r>
          </a:p>
          <a:p>
            <a:pPr lvl="1">
              <a:buFont typeface="Wingdings" panose="05000000000000000000" pitchFamily="2" charset="2"/>
              <a:buChar char="ü"/>
            </a:pPr>
            <a:r>
              <a:rPr lang="en-US" dirty="0"/>
              <a:t>Embedded Evaluation (Modules 3-6): </a:t>
            </a:r>
          </a:p>
          <a:p>
            <a:pPr marL="457200" lvl="1" indent="0">
              <a:buNone/>
            </a:pPr>
            <a:r>
              <a:rPr lang="en-US" dirty="0">
                <a:solidFill>
                  <a:srgbClr val="FF0000"/>
                </a:solidFill>
              </a:rPr>
              <a:t>	bit.ly/c3embedded</a:t>
            </a:r>
          </a:p>
          <a:p>
            <a:pPr lvl="1">
              <a:buFont typeface="Wingdings" panose="05000000000000000000" pitchFamily="2" charset="2"/>
              <a:buChar char="ü"/>
            </a:pPr>
            <a:r>
              <a:rPr lang="en-US" dirty="0"/>
              <a:t>End-of-Block Evaluation (Modules 8-10): 	</a:t>
            </a:r>
            <a:r>
              <a:rPr lang="en-US" dirty="0">
                <a:solidFill>
                  <a:srgbClr val="FF0000"/>
                </a:solidFill>
              </a:rPr>
              <a:t>bit.ly/c3endofblock</a:t>
            </a:r>
          </a:p>
          <a:p>
            <a:endParaRPr lang="en-US" sz="4000"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152" y="2328863"/>
            <a:ext cx="4746848" cy="3724957"/>
          </a:xfrm>
          <a:prstGeom prst="rect">
            <a:avLst/>
          </a:prstGeom>
        </p:spPr>
      </p:pic>
      <p:sp>
        <p:nvSpPr>
          <p:cNvPr id="6" name="Donut 1">
            <a:extLst>
              <a:ext uri="{FF2B5EF4-FFF2-40B4-BE49-F238E27FC236}">
                <a16:creationId xmlns:a16="http://schemas.microsoft.com/office/drawing/2014/main" id="{298D9742-A40B-2F41-8005-7726BDE0CBA9}"/>
              </a:ext>
            </a:extLst>
          </p:cNvPr>
          <p:cNvSpPr>
            <a:spLocks/>
          </p:cNvSpPr>
          <p:nvPr/>
        </p:nvSpPr>
        <p:spPr bwMode="auto">
          <a:xfrm>
            <a:off x="7284623" y="5257798"/>
            <a:ext cx="2045114" cy="628651"/>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70479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ttp://calswec.berkeley.edu/sites/default/files/uploads/3.0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226" y="1441593"/>
            <a:ext cx="5186361" cy="4943474"/>
          </a:xfrm>
          <a:prstGeom prst="rect">
            <a:avLst/>
          </a:prstGeom>
          <a:noFill/>
          <a:ln>
            <a:noFill/>
          </a:ln>
        </p:spPr>
      </p:pic>
      <p:sp>
        <p:nvSpPr>
          <p:cNvPr id="6" name="Content Placeholder 2">
            <a:extLst>
              <a:ext uri="{FF2B5EF4-FFF2-40B4-BE49-F238E27FC236}">
                <a16:creationId xmlns:a16="http://schemas.microsoft.com/office/drawing/2014/main" id="{25D2C809-7770-4678-8DA1-5F25C6C60088}"/>
              </a:ext>
            </a:extLst>
          </p:cNvPr>
          <p:cNvSpPr txBox="1">
            <a:spLocks/>
          </p:cNvSpPr>
          <p:nvPr/>
        </p:nvSpPr>
        <p:spPr>
          <a:xfrm>
            <a:off x="600075" y="1441593"/>
            <a:ext cx="7358062" cy="4810825"/>
          </a:xfrm>
          <a:prstGeom prst="rect">
            <a:avLst/>
          </a:prstGeom>
        </p:spPr>
        <p:txBody>
          <a:bodyPr>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rPr>
              <a:t>Welcome and Introductions</a:t>
            </a:r>
          </a:p>
          <a:p>
            <a:r>
              <a:rPr lang="en-US" sz="4000" dirty="0">
                <a:latin typeface="Calibri" panose="020F0502020204030204" pitchFamily="34" charset="0"/>
              </a:rPr>
              <a:t>Overview of materials</a:t>
            </a:r>
          </a:p>
          <a:p>
            <a:r>
              <a:rPr lang="en-US" sz="4000" dirty="0">
                <a:latin typeface="Calibri" panose="020F0502020204030204" pitchFamily="34" charset="0"/>
              </a:rPr>
              <a:t>Demographic Surveys</a:t>
            </a:r>
          </a:p>
          <a:p>
            <a:r>
              <a:rPr lang="en-US" sz="4000" dirty="0">
                <a:latin typeface="Calibri" panose="020F0502020204030204" pitchFamily="34" charset="0"/>
              </a:rPr>
              <a:t>Classroom expectations / Evaluations</a:t>
            </a:r>
          </a:p>
          <a:p>
            <a:r>
              <a:rPr lang="en-US" sz="4000" dirty="0">
                <a:latin typeface="Calibri" panose="020F0502020204030204" pitchFamily="34" charset="0"/>
              </a:rPr>
              <a:t>eLearnings</a:t>
            </a:r>
          </a:p>
          <a:p>
            <a:r>
              <a:rPr lang="en-US" sz="4000" dirty="0">
                <a:latin typeface="Calibri" panose="020F0502020204030204" pitchFamily="34" charset="0"/>
              </a:rPr>
              <a:t>Field Activities</a:t>
            </a:r>
          </a:p>
          <a:p>
            <a:r>
              <a:rPr lang="en-US" sz="4000" dirty="0">
                <a:latin typeface="Calibri" panose="020F0502020204030204" pitchFamily="34" charset="0"/>
              </a:rPr>
              <a:t>eLearning practice </a:t>
            </a:r>
          </a:p>
          <a:p>
            <a:r>
              <a:rPr lang="en-US" sz="4000" dirty="0">
                <a:latin typeface="Calibri" panose="020F0502020204030204" pitchFamily="34" charset="0"/>
              </a:rPr>
              <a:t>Q&amp;A/wrap-up</a:t>
            </a:r>
          </a:p>
        </p:txBody>
      </p:sp>
      <p:sp>
        <p:nvSpPr>
          <p:cNvPr id="8" name="Title 1">
            <a:extLst>
              <a:ext uri="{FF2B5EF4-FFF2-40B4-BE49-F238E27FC236}">
                <a16:creationId xmlns:a16="http://schemas.microsoft.com/office/drawing/2014/main" id="{C6E056B2-68DD-454B-8692-4ED85EA41E46}"/>
              </a:ext>
            </a:extLst>
          </p:cNvPr>
          <p:cNvSpPr>
            <a:spLocks noGrp="1"/>
          </p:cNvSpPr>
          <p:nvPr>
            <p:ph type="title"/>
          </p:nvPr>
        </p:nvSpPr>
        <p:spPr>
          <a:xfrm>
            <a:off x="600075" y="263703"/>
            <a:ext cx="11096625" cy="590931"/>
          </a:xfrm>
        </p:spPr>
        <p:txBody>
          <a:bodyPr>
            <a:noAutofit/>
          </a:bodyPr>
          <a:lstStyle/>
          <a:p>
            <a:pPr algn="ctr"/>
            <a:r>
              <a:rPr lang="en-US" sz="4400" cap="small" dirty="0"/>
              <a:t>Plan for the Day</a:t>
            </a:r>
            <a:endParaRPr lang="en-US" sz="4400" dirty="0"/>
          </a:p>
        </p:txBody>
      </p:sp>
    </p:spTree>
    <p:extLst>
      <p:ext uri="{BB962C8B-B14F-4D97-AF65-F5344CB8AC3E}">
        <p14:creationId xmlns:p14="http://schemas.microsoft.com/office/powerpoint/2010/main" val="2339835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 Surveys</a:t>
            </a:r>
          </a:p>
        </p:txBody>
      </p:sp>
      <p:sp>
        <p:nvSpPr>
          <p:cNvPr id="3" name="Content Placeholder 2"/>
          <p:cNvSpPr>
            <a:spLocks noGrp="1"/>
          </p:cNvSpPr>
          <p:nvPr>
            <p:ph sz="half" idx="1"/>
          </p:nvPr>
        </p:nvSpPr>
        <p:spPr>
          <a:xfrm>
            <a:off x="257176" y="1652400"/>
            <a:ext cx="11172825" cy="4705537"/>
          </a:xfrm>
        </p:spPr>
        <p:txBody>
          <a:bodyPr/>
          <a:lstStyle/>
          <a:p>
            <a:r>
              <a:rPr lang="en-US" sz="3200" dirty="0"/>
              <a:t>Demographic information is gathered to help California gain a broader understanding of its child welfare workforce. </a:t>
            </a:r>
          </a:p>
          <a:p>
            <a:pPr lvl="1">
              <a:buFont typeface="Wingdings" panose="05000000000000000000" pitchFamily="2" charset="2"/>
              <a:buChar char="ü"/>
            </a:pPr>
            <a:r>
              <a:rPr lang="en-US" sz="2800" i="1" dirty="0"/>
              <a:t>This information will be used to inform workforce development and retention efforts across the state.</a:t>
            </a:r>
          </a:p>
          <a:p>
            <a:pPr lvl="1">
              <a:buFont typeface="Wingdings" panose="05000000000000000000" pitchFamily="2" charset="2"/>
              <a:buChar char="ü"/>
            </a:pPr>
            <a:r>
              <a:rPr lang="en-US" sz="2800" i="1" dirty="0"/>
              <a:t>Survey completion is voluntary, however we hope you will participate in order to provide us with this valuable information to assist statewide workforce development efforts. </a:t>
            </a:r>
          </a:p>
          <a:p>
            <a:pPr lvl="1">
              <a:buFont typeface="Wingdings" panose="05000000000000000000" pitchFamily="2" charset="2"/>
              <a:buChar char="ü"/>
            </a:pPr>
            <a:r>
              <a:rPr lang="en-US" sz="2800" i="1" dirty="0"/>
              <a:t>Please take 10 minutes to complete the survey</a:t>
            </a:r>
          </a:p>
        </p:txBody>
      </p:sp>
      <p:pic>
        <p:nvPicPr>
          <p:cNvPr id="1026" name="Picture 2" descr="Image result for demographic surv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6738" y="4877138"/>
            <a:ext cx="3086100" cy="164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843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47"/>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33812" y="5051256"/>
            <a:ext cx="4408745" cy="1649581"/>
          </a:xfrm>
          <a:prstGeom prst="rect">
            <a:avLst/>
          </a:prstGeom>
        </p:spPr>
      </p:pic>
      <p:sp>
        <p:nvSpPr>
          <p:cNvPr id="7" name="Title 1">
            <a:extLst>
              <a:ext uri="{FF2B5EF4-FFF2-40B4-BE49-F238E27FC236}">
                <a16:creationId xmlns:a16="http://schemas.microsoft.com/office/drawing/2014/main" id="{C6E056B2-68DD-454B-8692-4ED85EA41E46}"/>
              </a:ext>
            </a:extLst>
          </p:cNvPr>
          <p:cNvSpPr>
            <a:spLocks noGrp="1"/>
          </p:cNvSpPr>
          <p:nvPr>
            <p:ph type="title"/>
          </p:nvPr>
        </p:nvSpPr>
        <p:spPr>
          <a:xfrm>
            <a:off x="485775" y="553849"/>
            <a:ext cx="11096625" cy="590931"/>
          </a:xfrm>
        </p:spPr>
        <p:txBody>
          <a:bodyPr>
            <a:noAutofit/>
          </a:bodyPr>
          <a:lstStyle/>
          <a:p>
            <a:pPr algn="ctr"/>
            <a:r>
              <a:rPr lang="en-US" sz="4400" cap="small" dirty="0"/>
              <a:t>E-Learnings</a:t>
            </a:r>
            <a:endParaRPr lang="en-US" sz="4400" dirty="0"/>
          </a:p>
        </p:txBody>
      </p:sp>
      <p:sp>
        <p:nvSpPr>
          <p:cNvPr id="8" name="Content Placeholder 2">
            <a:extLst>
              <a:ext uri="{FF2B5EF4-FFF2-40B4-BE49-F238E27FC236}">
                <a16:creationId xmlns:a16="http://schemas.microsoft.com/office/drawing/2014/main" id="{25D2C809-7770-4678-8DA1-5F25C6C60088}"/>
              </a:ext>
            </a:extLst>
          </p:cNvPr>
          <p:cNvSpPr txBox="1">
            <a:spLocks/>
          </p:cNvSpPr>
          <p:nvPr/>
        </p:nvSpPr>
        <p:spPr>
          <a:xfrm>
            <a:off x="200025" y="1343026"/>
            <a:ext cx="11772900" cy="4471987"/>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3600" dirty="0">
                <a:latin typeface="Calibri" panose="020F0502020204030204" pitchFamily="34" charset="0"/>
              </a:rPr>
              <a:t>eLearnings: Please look out for an e-mail from “Infrastructure Canvas”</a:t>
            </a:r>
          </a:p>
          <a:p>
            <a:pPr lvl="1">
              <a:buFont typeface="Wingdings" panose="05000000000000000000" pitchFamily="2" charset="2"/>
              <a:buChar char="ü"/>
            </a:pPr>
            <a:r>
              <a:rPr lang="en-US" sz="3200" i="1" dirty="0">
                <a:latin typeface="Calibri" panose="020F0502020204030204" pitchFamily="34" charset="0"/>
              </a:rPr>
              <a:t>Link: </a:t>
            </a:r>
            <a:r>
              <a:rPr lang="en-US" sz="3200" i="1" u="sng" dirty="0">
                <a:latin typeface="Calibri" panose="020F0502020204030204" pitchFamily="34" charset="0"/>
                <a:hlinkClick r:id="rId4"/>
              </a:rPr>
              <a:t>https://extensiononline.ucdavis.edu/login/canvas</a:t>
            </a:r>
            <a:r>
              <a:rPr lang="en-US" sz="3200" i="1" dirty="0">
                <a:latin typeface="Calibri" panose="020F0502020204030204" pitchFamily="34" charset="0"/>
              </a:rPr>
              <a:t> </a:t>
            </a:r>
          </a:p>
          <a:p>
            <a:pPr lvl="1">
              <a:buFont typeface="Wingdings" panose="05000000000000000000" pitchFamily="2" charset="2"/>
              <a:buChar char="ü"/>
            </a:pPr>
            <a:r>
              <a:rPr lang="en-US" sz="3200" i="1" dirty="0">
                <a:latin typeface="Calibri" panose="020F0502020204030204" pitchFamily="34" charset="0"/>
              </a:rPr>
              <a:t>First eLearning (Child and Youth Development) will be completed during Module 1, Day 1: Introduction to Core for Social Workers</a:t>
            </a:r>
          </a:p>
          <a:p>
            <a:pPr lvl="1">
              <a:buFont typeface="Wingdings" panose="05000000000000000000" pitchFamily="2" charset="2"/>
              <a:buChar char="ü"/>
            </a:pPr>
            <a:r>
              <a:rPr lang="en-US" sz="3200" i="1" dirty="0">
                <a:latin typeface="Calibri" panose="020F0502020204030204" pitchFamily="34" charset="0"/>
              </a:rPr>
              <a:t>Please complete all eLearnings </a:t>
            </a:r>
            <a:r>
              <a:rPr lang="en-US" sz="3200" b="1" i="1" u="sng" dirty="0">
                <a:latin typeface="Calibri" panose="020F0502020204030204" pitchFamily="34" charset="0"/>
              </a:rPr>
              <a:t>timely</a:t>
            </a:r>
            <a:r>
              <a:rPr lang="en-US" sz="3200" i="1" dirty="0">
                <a:latin typeface="Calibri" panose="020F0502020204030204" pitchFamily="34" charset="0"/>
              </a:rPr>
              <a:t> - Classes build on eLearnings!</a:t>
            </a:r>
          </a:p>
          <a:p>
            <a:endParaRPr lang="en-US" sz="4000" dirty="0">
              <a:latin typeface="Calibri" panose="020F0502020204030204" pitchFamily="34" charset="0"/>
            </a:endParaRPr>
          </a:p>
        </p:txBody>
      </p:sp>
    </p:spTree>
    <p:extLst>
      <p:ext uri="{BB962C8B-B14F-4D97-AF65-F5344CB8AC3E}">
        <p14:creationId xmlns:p14="http://schemas.microsoft.com/office/powerpoint/2010/main" val="4146690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37DF-8C72-4EBC-A569-4FBAFA590A8E}"/>
              </a:ext>
            </a:extLst>
          </p:cNvPr>
          <p:cNvSpPr>
            <a:spLocks noGrp="1"/>
          </p:cNvSpPr>
          <p:nvPr>
            <p:ph type="title"/>
          </p:nvPr>
        </p:nvSpPr>
        <p:spPr>
          <a:xfrm>
            <a:off x="1185950" y="271216"/>
            <a:ext cx="10363200" cy="590931"/>
          </a:xfrm>
        </p:spPr>
        <p:txBody>
          <a:bodyPr/>
          <a:lstStyle/>
          <a:p>
            <a:r>
              <a:rPr lang="en-US" dirty="0"/>
              <a:t>Northern Academy Website</a:t>
            </a:r>
          </a:p>
        </p:txBody>
      </p:sp>
      <p:sp>
        <p:nvSpPr>
          <p:cNvPr id="4" name="Text Placeholder 3">
            <a:extLst>
              <a:ext uri="{FF2B5EF4-FFF2-40B4-BE49-F238E27FC236}">
                <a16:creationId xmlns:a16="http://schemas.microsoft.com/office/drawing/2014/main" id="{AF90165C-52AF-4155-BBA7-770B26BE3D9C}"/>
              </a:ext>
            </a:extLst>
          </p:cNvPr>
          <p:cNvSpPr>
            <a:spLocks noGrp="1"/>
          </p:cNvSpPr>
          <p:nvPr>
            <p:ph type="body" sz="half" idx="2"/>
          </p:nvPr>
        </p:nvSpPr>
        <p:spPr>
          <a:xfrm>
            <a:off x="450167" y="862147"/>
            <a:ext cx="11553411" cy="728082"/>
          </a:xfrm>
        </p:spPr>
        <p:txBody>
          <a:bodyPr/>
          <a:lstStyle/>
          <a:p>
            <a:pPr marL="0" indent="0">
              <a:buNone/>
            </a:pPr>
            <a:r>
              <a:rPr lang="en-US" sz="3200" dirty="0"/>
              <a:t>Link: </a:t>
            </a:r>
            <a:r>
              <a:rPr lang="en-US" sz="3200" dirty="0">
                <a:hlinkClick r:id="rId2"/>
              </a:rPr>
              <a:t>https://humanservices.ucdavis.edu/northern-academy</a:t>
            </a:r>
            <a:endParaRPr lang="en-US" sz="3200" dirty="0"/>
          </a:p>
        </p:txBody>
      </p:sp>
      <p:pic>
        <p:nvPicPr>
          <p:cNvPr id="13" name="Content Placeholder 12">
            <a:extLst>
              <a:ext uri="{FF2B5EF4-FFF2-40B4-BE49-F238E27FC236}">
                <a16:creationId xmlns:a16="http://schemas.microsoft.com/office/drawing/2014/main" id="{BD53A168-B1F1-4FF3-AC62-2007836812A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8662" y="1709833"/>
            <a:ext cx="11334676" cy="5028876"/>
          </a:xfrm>
        </p:spPr>
      </p:pic>
      <p:sp>
        <p:nvSpPr>
          <p:cNvPr id="14" name="Donut 1">
            <a:extLst>
              <a:ext uri="{FF2B5EF4-FFF2-40B4-BE49-F238E27FC236}">
                <a16:creationId xmlns:a16="http://schemas.microsoft.com/office/drawing/2014/main" id="{CA9851DB-EB55-4976-BFBE-589BE24C1995}"/>
              </a:ext>
            </a:extLst>
          </p:cNvPr>
          <p:cNvSpPr>
            <a:spLocks/>
          </p:cNvSpPr>
          <p:nvPr/>
        </p:nvSpPr>
        <p:spPr bwMode="auto">
          <a:xfrm>
            <a:off x="10178200" y="1530392"/>
            <a:ext cx="1825378" cy="930176"/>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
        <p:nvSpPr>
          <p:cNvPr id="6" name="Arrow: Right 5">
            <a:extLst>
              <a:ext uri="{FF2B5EF4-FFF2-40B4-BE49-F238E27FC236}">
                <a16:creationId xmlns:a16="http://schemas.microsoft.com/office/drawing/2014/main" id="{E5443153-2ED0-4670-91B9-E63D9F3E149C}"/>
              </a:ext>
            </a:extLst>
          </p:cNvPr>
          <p:cNvSpPr/>
          <p:nvPr/>
        </p:nvSpPr>
        <p:spPr>
          <a:xfrm rot="20179777">
            <a:off x="9280460" y="2241058"/>
            <a:ext cx="856660" cy="439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3693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07963"/>
            <a:ext cx="10496550" cy="1063625"/>
          </a:xfrm>
        </p:spPr>
        <p:txBody>
          <a:bodyPr/>
          <a:lstStyle/>
          <a:p>
            <a:r>
              <a:rPr lang="en-US" dirty="0"/>
              <a:t>First time users</a:t>
            </a:r>
          </a:p>
        </p:txBody>
      </p:sp>
      <p:sp>
        <p:nvSpPr>
          <p:cNvPr id="3" name="Content Placeholder 2"/>
          <p:cNvSpPr>
            <a:spLocks noGrp="1"/>
          </p:cNvSpPr>
          <p:nvPr>
            <p:ph idx="1"/>
          </p:nvPr>
        </p:nvSpPr>
        <p:spPr>
          <a:xfrm>
            <a:off x="357189" y="1157288"/>
            <a:ext cx="11558586" cy="4727576"/>
          </a:xfrm>
        </p:spPr>
        <p:txBody>
          <a:bodyPr/>
          <a:lstStyle/>
          <a:p>
            <a:r>
              <a:rPr lang="en-US" sz="3200" dirty="0"/>
              <a:t>Type in your e-mail address and select “forgot password” </a:t>
            </a:r>
          </a:p>
          <a:p>
            <a:r>
              <a:rPr lang="en-US" sz="3200" dirty="0"/>
              <a:t>After you update your password, you will be redirected to Canvas to enter your new login information</a:t>
            </a:r>
          </a:p>
        </p:txBody>
      </p:sp>
      <p:pic>
        <p:nvPicPr>
          <p:cNvPr id="2049" name="Picture 2" descr="cid:image001.jpg@01D27D62.8F44E650"/>
          <p:cNvPicPr>
            <a:picLocks noChangeAspect="1" noChangeArrowheads="1"/>
          </p:cNvPicPr>
          <p:nvPr/>
        </p:nvPicPr>
        <p:blipFill>
          <a:blip r:embed="rId2" r:link="rId3">
            <a:extLst>
              <a:ext uri="{28A0092B-C50C-407E-A947-70E740481C1C}">
                <a14:useLocalDpi xmlns:a14="http://schemas.microsoft.com/office/drawing/2010/main" val="0"/>
              </a:ext>
            </a:extLst>
          </a:blip>
          <a:srcRect t="10117" r="30386" b="46103"/>
          <a:stretch>
            <a:fillRect/>
          </a:stretch>
        </p:blipFill>
        <p:spPr bwMode="auto">
          <a:xfrm>
            <a:off x="5969793" y="3317648"/>
            <a:ext cx="5262563" cy="3207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4"/>
          <a:srcRect l="34777" t="9796" r="33813"/>
          <a:stretch/>
        </p:blipFill>
        <p:spPr bwMode="auto">
          <a:xfrm>
            <a:off x="1281112" y="3164115"/>
            <a:ext cx="4276726" cy="36700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6274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CA234-A08B-4620-8B36-3C2B13833C6F}"/>
              </a:ext>
            </a:extLst>
          </p:cNvPr>
          <p:cNvSpPr>
            <a:spLocks noGrp="1"/>
          </p:cNvSpPr>
          <p:nvPr>
            <p:ph type="title"/>
          </p:nvPr>
        </p:nvSpPr>
        <p:spPr/>
        <p:txBody>
          <a:bodyPr/>
          <a:lstStyle/>
          <a:p>
            <a:r>
              <a:rPr lang="en-US" dirty="0"/>
              <a:t>Self Reporting: Canvas for </a:t>
            </a:r>
            <a:r>
              <a:rPr lang="en-US" dirty="0" err="1"/>
              <a:t>eLearnings</a:t>
            </a:r>
            <a:endParaRPr lang="en-US" dirty="0"/>
          </a:p>
        </p:txBody>
      </p:sp>
      <p:pic>
        <p:nvPicPr>
          <p:cNvPr id="8" name="Content Placeholder 7">
            <a:extLst>
              <a:ext uri="{FF2B5EF4-FFF2-40B4-BE49-F238E27FC236}">
                <a16:creationId xmlns:a16="http://schemas.microsoft.com/office/drawing/2014/main" id="{ABC48651-CAC0-4CD1-9EFD-0ED4B97A8D82}"/>
              </a:ext>
            </a:extLst>
          </p:cNvPr>
          <p:cNvPicPr>
            <a:picLocks noGrp="1" noChangeAspect="1"/>
          </p:cNvPicPr>
          <p:nvPr>
            <p:ph sz="half" idx="1"/>
          </p:nvPr>
        </p:nvPicPr>
        <p:blipFill>
          <a:blip r:embed="rId2"/>
          <a:stretch>
            <a:fillRect/>
          </a:stretch>
        </p:blipFill>
        <p:spPr>
          <a:xfrm>
            <a:off x="517451" y="2131075"/>
            <a:ext cx="11157098" cy="4236474"/>
          </a:xfrm>
          <a:prstGeom prst="rect">
            <a:avLst/>
          </a:prstGeom>
        </p:spPr>
      </p:pic>
      <p:sp>
        <p:nvSpPr>
          <p:cNvPr id="3" name="Oval 2"/>
          <p:cNvSpPr/>
          <p:nvPr/>
        </p:nvSpPr>
        <p:spPr>
          <a:xfrm>
            <a:off x="8829904" y="3552663"/>
            <a:ext cx="2153264" cy="8652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793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89BC-ED55-4C1E-979D-8B699DD241FF}"/>
              </a:ext>
            </a:extLst>
          </p:cNvPr>
          <p:cNvSpPr>
            <a:spLocks noGrp="1"/>
          </p:cNvSpPr>
          <p:nvPr>
            <p:ph type="title"/>
          </p:nvPr>
        </p:nvSpPr>
        <p:spPr/>
        <p:txBody>
          <a:bodyPr/>
          <a:lstStyle/>
          <a:p>
            <a:r>
              <a:rPr lang="en-US" dirty="0"/>
              <a:t>Self Reporting: Canvas for </a:t>
            </a:r>
            <a:r>
              <a:rPr lang="en-US" dirty="0" err="1"/>
              <a:t>eLearnings</a:t>
            </a:r>
            <a:endParaRPr lang="en-US" dirty="0"/>
          </a:p>
        </p:txBody>
      </p:sp>
      <p:pic>
        <p:nvPicPr>
          <p:cNvPr id="5" name="Content Placeholder 4">
            <a:extLst>
              <a:ext uri="{FF2B5EF4-FFF2-40B4-BE49-F238E27FC236}">
                <a16:creationId xmlns:a16="http://schemas.microsoft.com/office/drawing/2014/main" id="{189E3BD6-D9A3-4B37-B31A-E701EE9CB5A4}"/>
              </a:ext>
            </a:extLst>
          </p:cNvPr>
          <p:cNvPicPr>
            <a:picLocks noGrp="1" noChangeAspect="1"/>
          </p:cNvPicPr>
          <p:nvPr>
            <p:ph sz="half" idx="1"/>
          </p:nvPr>
        </p:nvPicPr>
        <p:blipFill>
          <a:blip r:embed="rId2"/>
          <a:stretch>
            <a:fillRect/>
          </a:stretch>
        </p:blipFill>
        <p:spPr>
          <a:xfrm>
            <a:off x="310937" y="2134875"/>
            <a:ext cx="11794843" cy="3650783"/>
          </a:xfrm>
          <a:prstGeom prst="rect">
            <a:avLst/>
          </a:prstGeom>
        </p:spPr>
      </p:pic>
      <p:sp>
        <p:nvSpPr>
          <p:cNvPr id="4" name="Oval 3">
            <a:extLst>
              <a:ext uri="{FF2B5EF4-FFF2-40B4-BE49-F238E27FC236}">
                <a16:creationId xmlns:a16="http://schemas.microsoft.com/office/drawing/2014/main" id="{07425BB2-7390-405E-82D5-5EEB4E006CBE}"/>
              </a:ext>
            </a:extLst>
          </p:cNvPr>
          <p:cNvSpPr/>
          <p:nvPr/>
        </p:nvSpPr>
        <p:spPr>
          <a:xfrm>
            <a:off x="5580254" y="3429000"/>
            <a:ext cx="1681316" cy="727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093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t="9777" r="10000" b="2230"/>
          <a:stretch/>
        </p:blipFill>
        <p:spPr bwMode="auto">
          <a:xfrm>
            <a:off x="1524000" y="1"/>
            <a:ext cx="9144000" cy="6857999"/>
          </a:xfrm>
          <a:prstGeom prst="rect">
            <a:avLst/>
          </a:prstGeom>
          <a:ln>
            <a:noFill/>
          </a:ln>
          <a:extLst>
            <a:ext uri="{53640926-AAD7-44D8-BBD7-CCE9431645EC}">
              <a14:shadowObscured xmlns:a14="http://schemas.microsoft.com/office/drawing/2010/main"/>
            </a:ext>
          </a:extLst>
        </p:spPr>
      </p:pic>
      <p:sp>
        <p:nvSpPr>
          <p:cNvPr id="3" name="Donut 1">
            <a:extLst>
              <a:ext uri="{FF2B5EF4-FFF2-40B4-BE49-F238E27FC236}">
                <a16:creationId xmlns:a16="http://schemas.microsoft.com/office/drawing/2014/main" id="{298D9742-A40B-2F41-8005-7726BDE0CBA9}"/>
              </a:ext>
            </a:extLst>
          </p:cNvPr>
          <p:cNvSpPr>
            <a:spLocks/>
          </p:cNvSpPr>
          <p:nvPr/>
        </p:nvSpPr>
        <p:spPr bwMode="auto">
          <a:xfrm>
            <a:off x="812385" y="2414585"/>
            <a:ext cx="2045114" cy="628651"/>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216475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D613-ADBA-45AD-9904-81F3C1F85BBD}"/>
              </a:ext>
            </a:extLst>
          </p:cNvPr>
          <p:cNvSpPr>
            <a:spLocks noGrp="1"/>
          </p:cNvSpPr>
          <p:nvPr>
            <p:ph type="title"/>
          </p:nvPr>
        </p:nvSpPr>
        <p:spPr>
          <a:xfrm>
            <a:off x="838200" y="0"/>
            <a:ext cx="10515600" cy="1325563"/>
          </a:xfrm>
        </p:spPr>
        <p:txBody>
          <a:bodyPr/>
          <a:lstStyle/>
          <a:p>
            <a:r>
              <a:rPr lang="en-US" dirty="0"/>
              <a:t>Summary of 3 Core Websites</a:t>
            </a:r>
          </a:p>
        </p:txBody>
      </p:sp>
      <p:sp>
        <p:nvSpPr>
          <p:cNvPr id="3" name="Content Placeholder 2">
            <a:extLst>
              <a:ext uri="{FF2B5EF4-FFF2-40B4-BE49-F238E27FC236}">
                <a16:creationId xmlns:a16="http://schemas.microsoft.com/office/drawing/2014/main" id="{FA1024A0-6AE3-4917-B70A-520D5652F65E}"/>
              </a:ext>
            </a:extLst>
          </p:cNvPr>
          <p:cNvSpPr>
            <a:spLocks noGrp="1"/>
          </p:cNvSpPr>
          <p:nvPr>
            <p:ph idx="1"/>
          </p:nvPr>
        </p:nvSpPr>
        <p:spPr>
          <a:xfrm>
            <a:off x="581891" y="1197033"/>
            <a:ext cx="11610108" cy="5486400"/>
          </a:xfrm>
        </p:spPr>
        <p:txBody>
          <a:bodyPr/>
          <a:lstStyle/>
          <a:p>
            <a:pPr marL="0" indent="0">
              <a:buNone/>
            </a:pPr>
            <a:r>
              <a:rPr lang="en-US" sz="2400" b="1" u="sng" dirty="0"/>
              <a:t>OER Commons (Resource Barn): </a:t>
            </a:r>
            <a:r>
              <a:rPr lang="en-US" sz="2400" b="1" u="sng" dirty="0">
                <a:hlinkClick r:id="rId2"/>
              </a:rPr>
              <a:t>http://bit.ly/CoreForSW</a:t>
            </a:r>
            <a:endParaRPr lang="en-US" sz="2400" b="1" dirty="0"/>
          </a:p>
          <a:p>
            <a:pPr lvl="0"/>
            <a:r>
              <a:rPr lang="en-US" sz="2000" dirty="0"/>
              <a:t>Where you find all Core Curriculum</a:t>
            </a:r>
          </a:p>
          <a:p>
            <a:pPr lvl="0"/>
            <a:r>
              <a:rPr lang="en-US" sz="2000" dirty="0"/>
              <a:t>Where you download/print Trainee Guides</a:t>
            </a:r>
          </a:p>
          <a:p>
            <a:pPr lvl="0"/>
            <a:r>
              <a:rPr lang="en-US" sz="2000" dirty="0"/>
              <a:t>Where your field advisor completes field activity completion survey</a:t>
            </a:r>
          </a:p>
          <a:p>
            <a:pPr marL="0" indent="0">
              <a:buNone/>
            </a:pPr>
            <a:r>
              <a:rPr lang="en-US" sz="2400" b="1" u="sng" dirty="0"/>
              <a:t>Academy Website: </a:t>
            </a:r>
            <a:r>
              <a:rPr lang="en-US" sz="2400" b="1" u="sng" dirty="0">
                <a:hlinkClick r:id="rId3"/>
              </a:rPr>
              <a:t>https://humanservices.ucdavis.edu/northern-academy</a:t>
            </a:r>
            <a:endParaRPr lang="en-US" sz="2400" b="1" dirty="0"/>
          </a:p>
          <a:p>
            <a:pPr lvl="0"/>
            <a:r>
              <a:rPr lang="en-US" sz="2000" dirty="0"/>
              <a:t>Where you registered for Core</a:t>
            </a:r>
          </a:p>
          <a:p>
            <a:pPr lvl="0"/>
            <a:r>
              <a:rPr lang="en-US" sz="2000" dirty="0"/>
              <a:t>Where you can find all upcoming Core classes if you need to make up</a:t>
            </a:r>
          </a:p>
          <a:p>
            <a:pPr lvl="0"/>
            <a:r>
              <a:rPr lang="en-US" sz="2000" dirty="0"/>
              <a:t>Where you can login to your student portal to view official grades for all classes</a:t>
            </a:r>
          </a:p>
          <a:p>
            <a:pPr lvl="0"/>
            <a:r>
              <a:rPr lang="en-US" sz="2000" dirty="0"/>
              <a:t>Where you can drop classes</a:t>
            </a:r>
          </a:p>
          <a:p>
            <a:pPr marL="0" indent="0">
              <a:buNone/>
            </a:pPr>
            <a:r>
              <a:rPr lang="en-US" sz="2400" b="1" u="sng" dirty="0"/>
              <a:t>Canvas for </a:t>
            </a:r>
            <a:r>
              <a:rPr lang="en-US" sz="2400" b="1" u="sng" dirty="0" err="1"/>
              <a:t>eLearnings</a:t>
            </a:r>
            <a:r>
              <a:rPr lang="en-US" sz="2400" b="1" u="sng" dirty="0"/>
              <a:t>: </a:t>
            </a:r>
            <a:r>
              <a:rPr lang="en-US" sz="2400" b="1" u="sng" dirty="0">
                <a:solidFill>
                  <a:srgbClr val="EB8A2D"/>
                </a:solidFill>
              </a:rPr>
              <a:t>cpeonline.ucdavis.edu </a:t>
            </a:r>
            <a:endParaRPr lang="en-US" sz="2400" b="1" dirty="0">
              <a:solidFill>
                <a:srgbClr val="EB8A2D"/>
              </a:solidFill>
            </a:endParaRPr>
          </a:p>
          <a:p>
            <a:pPr lvl="0"/>
            <a:r>
              <a:rPr lang="en-US" sz="2000" dirty="0"/>
              <a:t>Where you take your </a:t>
            </a:r>
            <a:r>
              <a:rPr lang="en-US" sz="2000" dirty="0" err="1"/>
              <a:t>eLearnings</a:t>
            </a:r>
            <a:endParaRPr lang="en-US" sz="2000" dirty="0"/>
          </a:p>
          <a:p>
            <a:pPr lvl="0"/>
            <a:r>
              <a:rPr lang="en-US" sz="2000" dirty="0"/>
              <a:t>Where you can view unofficial grades for </a:t>
            </a:r>
            <a:r>
              <a:rPr lang="en-US" sz="2000" dirty="0" err="1"/>
              <a:t>eLearnings</a:t>
            </a:r>
            <a:r>
              <a:rPr lang="en-US" sz="2000" dirty="0"/>
              <a:t> </a:t>
            </a:r>
          </a:p>
          <a:p>
            <a:endParaRPr lang="en-US" sz="2000" dirty="0"/>
          </a:p>
        </p:txBody>
      </p:sp>
      <p:pic>
        <p:nvPicPr>
          <p:cNvPr id="1026" name="Picture 2" descr="Image result for Computer">
            <a:extLst>
              <a:ext uri="{FF2B5EF4-FFF2-40B4-BE49-F238E27FC236}">
                <a16:creationId xmlns:a16="http://schemas.microsoft.com/office/drawing/2014/main" id="{76786CCC-AA90-4446-A24E-2C2E71189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362" y="4126952"/>
            <a:ext cx="2618508" cy="207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14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47"/>
        <p:cNvGrpSpPr/>
        <p:nvPr/>
      </p:nvGrpSpPr>
      <p:grpSpPr>
        <a:xfrm>
          <a:off x="0" y="0"/>
          <a:ext cx="0" cy="0"/>
          <a:chOff x="0" y="0"/>
          <a:chExt cx="0" cy="0"/>
        </a:xfrm>
      </p:grpSpPr>
      <p:sp>
        <p:nvSpPr>
          <p:cNvPr id="7" name="Title 1">
            <a:extLst>
              <a:ext uri="{FF2B5EF4-FFF2-40B4-BE49-F238E27FC236}">
                <a16:creationId xmlns:a16="http://schemas.microsoft.com/office/drawing/2014/main" id="{C6E056B2-68DD-454B-8692-4ED85EA41E46}"/>
              </a:ext>
            </a:extLst>
          </p:cNvPr>
          <p:cNvSpPr>
            <a:spLocks noGrp="1"/>
          </p:cNvSpPr>
          <p:nvPr>
            <p:ph type="title"/>
          </p:nvPr>
        </p:nvSpPr>
        <p:spPr>
          <a:xfrm>
            <a:off x="514350" y="310593"/>
            <a:ext cx="11096625" cy="590931"/>
          </a:xfrm>
        </p:spPr>
        <p:txBody>
          <a:bodyPr>
            <a:noAutofit/>
          </a:bodyPr>
          <a:lstStyle/>
          <a:p>
            <a:pPr algn="ctr"/>
            <a:r>
              <a:rPr lang="en-US" sz="4400" cap="small" dirty="0"/>
              <a:t>Field Activities</a:t>
            </a:r>
            <a:endParaRPr lang="en-US" sz="4400" dirty="0"/>
          </a:p>
        </p:txBody>
      </p:sp>
      <p:sp>
        <p:nvSpPr>
          <p:cNvPr id="8" name="Content Placeholder 2">
            <a:extLst>
              <a:ext uri="{FF2B5EF4-FFF2-40B4-BE49-F238E27FC236}">
                <a16:creationId xmlns:a16="http://schemas.microsoft.com/office/drawing/2014/main" id="{25D2C809-7770-4678-8DA1-5F25C6C60088}"/>
              </a:ext>
            </a:extLst>
          </p:cNvPr>
          <p:cNvSpPr txBox="1">
            <a:spLocks/>
          </p:cNvSpPr>
          <p:nvPr/>
        </p:nvSpPr>
        <p:spPr>
          <a:xfrm>
            <a:off x="371475" y="1772151"/>
            <a:ext cx="11239500" cy="5085849"/>
          </a:xfrm>
          <a:prstGeom prst="rect">
            <a:avLst/>
          </a:prstGeom>
        </p:spPr>
        <p:txBody>
          <a:bodyPr>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600" kern="1200">
                <a:solidFill>
                  <a:srgbClr val="595959"/>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latin typeface="Calibri" panose="020F0502020204030204" pitchFamily="34" charset="0"/>
              </a:rPr>
              <a:t>Please complete activities timely so you don’t get behind!</a:t>
            </a:r>
          </a:p>
          <a:p>
            <a:r>
              <a:rPr lang="en-US" sz="3500" dirty="0">
                <a:latin typeface="Calibri" panose="020F0502020204030204" pitchFamily="34" charset="0"/>
              </a:rPr>
              <a:t>Identify your Field Advisor and start the conversation early! </a:t>
            </a:r>
          </a:p>
          <a:p>
            <a:r>
              <a:rPr lang="en-US" sz="3500" i="1" dirty="0">
                <a:latin typeface="Calibri" panose="020F0502020204030204" pitchFamily="34" charset="0"/>
              </a:rPr>
              <a:t>Field Activity Guides (9 activities total): </a:t>
            </a:r>
            <a:r>
              <a:rPr lang="en-US" sz="2800" u="sng" dirty="0">
                <a:latin typeface="Calibri" panose="020F0502020204030204" pitchFamily="34" charset="0"/>
                <a:hlinkClick r:id="rId3"/>
              </a:rPr>
              <a:t>https://www.oercommons.org/authoring/21058-core-for-social-workers-field-activities/view#h2</a:t>
            </a:r>
            <a:r>
              <a:rPr lang="en-US" sz="2800" dirty="0">
                <a:latin typeface="Calibri" panose="020F0502020204030204" pitchFamily="34" charset="0"/>
              </a:rPr>
              <a:t> </a:t>
            </a:r>
            <a:endParaRPr lang="en-US" sz="2400" dirty="0">
              <a:latin typeface="Calibri" panose="020F0502020204030204" pitchFamily="34" charset="0"/>
            </a:endParaRPr>
          </a:p>
          <a:p>
            <a:pPr lvl="1">
              <a:buFont typeface="Wingdings" panose="05000000000000000000" pitchFamily="2" charset="2"/>
              <a:buChar char="ü"/>
            </a:pPr>
            <a:r>
              <a:rPr lang="en-US" sz="2800" i="1" dirty="0">
                <a:latin typeface="Calibri" panose="020F0502020204030204" pitchFamily="34" charset="0"/>
              </a:rPr>
              <a:t>Field Activity Completion Survey (to be completed by Field Advisors):</a:t>
            </a:r>
            <a:r>
              <a:rPr lang="en-US" sz="2800" dirty="0">
                <a:latin typeface="Calibri" panose="020F0502020204030204" pitchFamily="34" charset="0"/>
              </a:rPr>
              <a:t> </a:t>
            </a:r>
            <a:r>
              <a:rPr lang="en-US" sz="2800" u="sng" dirty="0">
                <a:latin typeface="Calibri" panose="020F0502020204030204" pitchFamily="34" charset="0"/>
                <a:hlinkClick r:id="rId4"/>
              </a:rPr>
              <a:t>http://bit.ly/FieldActivitySurvey</a:t>
            </a:r>
            <a:endParaRPr lang="en-US" sz="2400" dirty="0">
              <a:latin typeface="Calibri" panose="020F0502020204030204" pitchFamily="34" charset="0"/>
            </a:endParaRPr>
          </a:p>
          <a:p>
            <a:pPr lvl="0"/>
            <a:r>
              <a:rPr lang="en-US" sz="3500" dirty="0">
                <a:latin typeface="Calibri" panose="020F0502020204030204" pitchFamily="34" charset="0"/>
              </a:rPr>
              <a:t>Some ideas/best practices shared from various counties:</a:t>
            </a:r>
          </a:p>
          <a:p>
            <a:pPr lvl="1">
              <a:buFont typeface="Wingdings" panose="05000000000000000000" pitchFamily="2" charset="2"/>
              <a:buChar char="ü"/>
            </a:pPr>
            <a:r>
              <a:rPr lang="en-US" sz="2800" i="1" dirty="0">
                <a:latin typeface="Calibri" panose="020F0502020204030204" pitchFamily="34" charset="0"/>
              </a:rPr>
              <a:t>Separate eLearning labs for protected time</a:t>
            </a:r>
            <a:endParaRPr lang="en-US" sz="2400" i="1" dirty="0">
              <a:latin typeface="Calibri" panose="020F0502020204030204" pitchFamily="34" charset="0"/>
            </a:endParaRPr>
          </a:p>
          <a:p>
            <a:pPr lvl="1">
              <a:buFont typeface="Wingdings" panose="05000000000000000000" pitchFamily="2" charset="2"/>
              <a:buChar char="ü"/>
            </a:pPr>
            <a:r>
              <a:rPr lang="en-US" sz="2800" i="1" dirty="0">
                <a:latin typeface="Calibri" panose="020F0502020204030204" pitchFamily="34" charset="0"/>
              </a:rPr>
              <a:t>Group work for field activities: Fairness &amp; Equity; ICWA</a:t>
            </a:r>
            <a:endParaRPr lang="en-US" sz="2400" i="1" dirty="0">
              <a:latin typeface="Calibri" panose="020F0502020204030204" pitchFamily="34" charset="0"/>
            </a:endParaRPr>
          </a:p>
          <a:p>
            <a:pPr lvl="1">
              <a:buFont typeface="Wingdings" panose="05000000000000000000" pitchFamily="2" charset="2"/>
              <a:buChar char="ü"/>
            </a:pPr>
            <a:r>
              <a:rPr lang="en-US" sz="2800" i="1" dirty="0">
                <a:latin typeface="Calibri" panose="020F0502020204030204" pitchFamily="34" charset="0"/>
              </a:rPr>
              <a:t>Bundling: Interviewing, Exploring family relationships and a teaming activity (i.e. Initial Case Plan, Case Plan update, etc.)</a:t>
            </a:r>
            <a:endParaRPr lang="en-US" sz="2400" i="1" dirty="0">
              <a:latin typeface="Calibri" panose="020F0502020204030204" pitchFamily="34" charset="0"/>
            </a:endParaRPr>
          </a:p>
        </p:txBody>
      </p:sp>
      <p:pic>
        <p:nvPicPr>
          <p:cNvPr id="2050" name="Picture 2" descr="Image result for let's pract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2650" y="170745"/>
            <a:ext cx="2192336" cy="146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425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039" y="1302895"/>
            <a:ext cx="7924799" cy="5555105"/>
          </a:xfrm>
        </p:spPr>
      </p:pic>
      <p:sp>
        <p:nvSpPr>
          <p:cNvPr id="7" name="Title 1"/>
          <p:cNvSpPr>
            <a:spLocks noGrp="1"/>
          </p:cNvSpPr>
          <p:nvPr>
            <p:ph type="title"/>
          </p:nvPr>
        </p:nvSpPr>
        <p:spPr>
          <a:xfrm>
            <a:off x="1295400" y="182381"/>
            <a:ext cx="9920288" cy="1143000"/>
          </a:xfrm>
        </p:spPr>
        <p:txBody>
          <a:bodyPr>
            <a:normAutofit/>
          </a:bodyPr>
          <a:lstStyle/>
          <a:p>
            <a:pPr algn="l"/>
            <a:r>
              <a:rPr lang="en-US" sz="3200" dirty="0"/>
              <a:t>Field activity materials are linked from main Core Resources page under “Participant Resources”</a:t>
            </a:r>
          </a:p>
        </p:txBody>
      </p:sp>
      <p:sp>
        <p:nvSpPr>
          <p:cNvPr id="5" name="Donut 1">
            <a:extLst>
              <a:ext uri="{FF2B5EF4-FFF2-40B4-BE49-F238E27FC236}">
                <a16:creationId xmlns:a16="http://schemas.microsoft.com/office/drawing/2014/main" id="{298D9742-A40B-2F41-8005-7726BDE0CBA9}"/>
              </a:ext>
            </a:extLst>
          </p:cNvPr>
          <p:cNvSpPr>
            <a:spLocks/>
          </p:cNvSpPr>
          <p:nvPr/>
        </p:nvSpPr>
        <p:spPr bwMode="auto">
          <a:xfrm>
            <a:off x="2421731" y="5147598"/>
            <a:ext cx="3164681" cy="597343"/>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3084612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553849"/>
            <a:ext cx="11096625" cy="590931"/>
          </a:xfrm>
        </p:spPr>
        <p:txBody>
          <a:bodyPr>
            <a:noAutofit/>
          </a:bodyPr>
          <a:lstStyle/>
          <a:p>
            <a:pPr algn="ctr"/>
            <a:r>
              <a:rPr lang="en-US" sz="4400" cap="small" dirty="0"/>
              <a:t>Welcome &amp; Introductions</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1800226" y="2267896"/>
            <a:ext cx="5957888" cy="3976914"/>
          </a:xfrm>
        </p:spPr>
        <p:txBody>
          <a:bodyPr>
            <a:normAutofit/>
          </a:bodyPr>
          <a:lstStyle/>
          <a:p>
            <a:r>
              <a:rPr lang="en-US" sz="4000" dirty="0"/>
              <a:t>Name</a:t>
            </a:r>
          </a:p>
          <a:p>
            <a:r>
              <a:rPr lang="en-US" sz="4000" dirty="0"/>
              <a:t>County</a:t>
            </a:r>
          </a:p>
          <a:p>
            <a:r>
              <a:rPr lang="en-US" sz="4000" dirty="0"/>
              <a:t>Position</a:t>
            </a:r>
          </a:p>
          <a:p>
            <a:r>
              <a:rPr lang="en-US" sz="4000" dirty="0"/>
              <a:t>Hopes for Core</a:t>
            </a:r>
          </a:p>
        </p:txBody>
      </p:sp>
      <p:pic>
        <p:nvPicPr>
          <p:cNvPr id="5" name="Picture 2" descr="Image result for meet some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538" y="2086148"/>
            <a:ext cx="4330013" cy="39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97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9350" y="1428750"/>
            <a:ext cx="10013299" cy="5266404"/>
          </a:xfrm>
        </p:spPr>
      </p:pic>
      <p:sp>
        <p:nvSpPr>
          <p:cNvPr id="6" name="Title 1"/>
          <p:cNvSpPr>
            <a:spLocks noGrp="1"/>
          </p:cNvSpPr>
          <p:nvPr>
            <p:ph type="title"/>
          </p:nvPr>
        </p:nvSpPr>
        <p:spPr>
          <a:xfrm>
            <a:off x="1089350" y="103188"/>
            <a:ext cx="9121450" cy="1143000"/>
          </a:xfrm>
        </p:spPr>
        <p:txBody>
          <a:bodyPr>
            <a:normAutofit/>
          </a:bodyPr>
          <a:lstStyle/>
          <a:p>
            <a:pPr algn="l"/>
            <a:r>
              <a:rPr lang="en-US" sz="3200" dirty="0"/>
              <a:t>All field activity guides and the completion survey link are found on this page:</a:t>
            </a:r>
          </a:p>
        </p:txBody>
      </p:sp>
    </p:spTree>
    <p:extLst>
      <p:ext uri="{BB962C8B-B14F-4D97-AF65-F5344CB8AC3E}">
        <p14:creationId xmlns:p14="http://schemas.microsoft.com/office/powerpoint/2010/main" val="370181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Interviewing field activity</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740" y="1833562"/>
            <a:ext cx="11316968" cy="4467225"/>
          </a:xfrm>
        </p:spPr>
      </p:pic>
      <p:sp>
        <p:nvSpPr>
          <p:cNvPr id="5" name="Donut 1">
            <a:extLst>
              <a:ext uri="{FF2B5EF4-FFF2-40B4-BE49-F238E27FC236}">
                <a16:creationId xmlns:a16="http://schemas.microsoft.com/office/drawing/2014/main" id="{CC57996C-C321-4CF8-8CBD-9E8F62F36F05}"/>
              </a:ext>
            </a:extLst>
          </p:cNvPr>
          <p:cNvSpPr>
            <a:spLocks/>
          </p:cNvSpPr>
          <p:nvPr/>
        </p:nvSpPr>
        <p:spPr bwMode="auto">
          <a:xfrm>
            <a:off x="838199" y="4067173"/>
            <a:ext cx="6260869" cy="970339"/>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21442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normAutofit/>
          </a:bodyPr>
          <a:lstStyle/>
          <a:p>
            <a:r>
              <a:rPr lang="en-US" dirty="0"/>
              <a:t>Field Advisor Training Requirements</a:t>
            </a:r>
          </a:p>
        </p:txBody>
      </p:sp>
      <p:sp>
        <p:nvSpPr>
          <p:cNvPr id="3" name="Content Placeholder 2"/>
          <p:cNvSpPr>
            <a:spLocks noGrp="1"/>
          </p:cNvSpPr>
          <p:nvPr>
            <p:ph idx="1"/>
          </p:nvPr>
        </p:nvSpPr>
        <p:spPr>
          <a:xfrm>
            <a:off x="623888" y="1914524"/>
            <a:ext cx="8705850" cy="4943475"/>
          </a:xfrm>
        </p:spPr>
        <p:txBody>
          <a:bodyPr>
            <a:normAutofit/>
          </a:bodyPr>
          <a:lstStyle/>
          <a:p>
            <a:r>
              <a:rPr lang="en-US" sz="2800" dirty="0"/>
              <a:t>Field Advisors may be the social worker’s supervisor or other designated person who will support the worker as they complete their field activities.</a:t>
            </a:r>
          </a:p>
          <a:p>
            <a:pPr marL="0" indent="0">
              <a:buNone/>
            </a:pPr>
            <a:endParaRPr lang="en-US" sz="2800" dirty="0"/>
          </a:p>
          <a:p>
            <a:r>
              <a:rPr lang="en-US" sz="2800" dirty="0"/>
              <a:t>All Field Advisors must complete the following training requirements:</a:t>
            </a:r>
          </a:p>
          <a:p>
            <a:pPr lvl="1"/>
            <a:r>
              <a:rPr lang="en-US" sz="2400" i="1" dirty="0"/>
              <a:t>Two-day Coaching Institute</a:t>
            </a:r>
          </a:p>
          <a:p>
            <a:pPr lvl="1"/>
            <a:r>
              <a:rPr lang="en-US" sz="2400" i="1" dirty="0"/>
              <a:t>One-day Field Advisor and the Field Guide: Understanding the roles and responsibilities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2445214"/>
            <a:ext cx="2400300" cy="2180761"/>
          </a:xfrm>
          <a:prstGeom prst="rect">
            <a:avLst/>
          </a:prstGeom>
        </p:spPr>
      </p:pic>
    </p:spTree>
    <p:extLst>
      <p:ext uri="{BB962C8B-B14F-4D97-AF65-F5344CB8AC3E}">
        <p14:creationId xmlns:p14="http://schemas.microsoft.com/office/powerpoint/2010/main" val="2274790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1080"/>
            <a:ext cx="7620000" cy="1143000"/>
          </a:xfrm>
        </p:spPr>
        <p:txBody>
          <a:bodyPr/>
          <a:lstStyle/>
          <a:p>
            <a:r>
              <a:rPr lang="en-US" dirty="0"/>
              <a:t>Role of the Core Field Advisor</a:t>
            </a:r>
          </a:p>
        </p:txBody>
      </p:sp>
      <p:sp>
        <p:nvSpPr>
          <p:cNvPr id="3" name="Content Placeholder 2"/>
          <p:cNvSpPr>
            <a:spLocks noGrp="1"/>
          </p:cNvSpPr>
          <p:nvPr>
            <p:ph sz="half" idx="1"/>
          </p:nvPr>
        </p:nvSpPr>
        <p:spPr>
          <a:xfrm>
            <a:off x="504825" y="1771827"/>
            <a:ext cx="10553700" cy="5137243"/>
          </a:xfrm>
        </p:spPr>
        <p:txBody>
          <a:bodyPr>
            <a:normAutofit/>
          </a:bodyPr>
          <a:lstStyle/>
          <a:p>
            <a:pPr marL="0" indent="0">
              <a:buNone/>
            </a:pPr>
            <a:r>
              <a:rPr lang="en-US" sz="3200" dirty="0"/>
              <a:t>The field advisor will meet with and support the new social worker before, during, and after identified field activities as follows:</a:t>
            </a:r>
          </a:p>
          <a:p>
            <a:pPr marL="514350" indent="-514350">
              <a:buAutoNum type="arabicPeriod"/>
            </a:pPr>
            <a:r>
              <a:rPr lang="en-US" i="1" dirty="0"/>
              <a:t>Promote a learning environment and utilize appropriate coaching strategies, tools and techniques to promote desirable and sustainable growth for the worker.</a:t>
            </a:r>
          </a:p>
          <a:p>
            <a:pPr marL="514350" indent="-514350">
              <a:buAutoNum type="arabicPeriod"/>
            </a:pPr>
            <a:r>
              <a:rPr lang="en-US" i="1" dirty="0"/>
              <a:t>Promote knowledge and skill development that aligns with the desired practice.</a:t>
            </a:r>
          </a:p>
          <a:p>
            <a:pPr marL="514350" indent="-514350">
              <a:buAutoNum type="arabicPeriod"/>
            </a:pPr>
            <a:r>
              <a:rPr lang="en-US" i="1" dirty="0"/>
              <a:t>Track completion of field activities.</a:t>
            </a:r>
          </a:p>
          <a:p>
            <a:pPr marL="0" indent="0">
              <a:buNone/>
            </a:pPr>
            <a:endParaRPr lang="en-US" dirty="0"/>
          </a:p>
        </p:txBody>
      </p:sp>
      <p:pic>
        <p:nvPicPr>
          <p:cNvPr id="6" name="Content Placeholder 5" descr="skills_abilities_knowledge.png"/>
          <p:cNvPicPr>
            <a:picLocks noGrp="1" noChangeAspect="1"/>
          </p:cNvPicPr>
          <p:nvPr>
            <p:ph sz="half" idx="2"/>
          </p:nvPr>
        </p:nvPicPr>
        <p:blipFill>
          <a:blip r:embed="rId3">
            <a:extLst>
              <a:ext uri="{28A0092B-C50C-407E-A947-70E740481C1C}">
                <a14:useLocalDpi xmlns:a14="http://schemas.microsoft.com/office/drawing/2010/main" val="0"/>
              </a:ext>
            </a:extLst>
          </a:blip>
          <a:srcRect l="8333" r="8333"/>
          <a:stretch>
            <a:fillRect/>
          </a:stretch>
        </p:blipFill>
        <p:spPr>
          <a:xfrm>
            <a:off x="10214220" y="131080"/>
            <a:ext cx="1688610" cy="2026332"/>
          </a:xfrm>
        </p:spPr>
      </p:pic>
      <p:pic>
        <p:nvPicPr>
          <p:cNvPr id="7" name="Picture 6"/>
          <p:cNvPicPr>
            <a:picLocks noChangeAspect="1"/>
          </p:cNvPicPr>
          <p:nvPr/>
        </p:nvPicPr>
        <p:blipFill>
          <a:blip r:embed="rId4"/>
          <a:stretch>
            <a:fillRect/>
          </a:stretch>
        </p:blipFill>
        <p:spPr>
          <a:xfrm>
            <a:off x="7482536" y="5100638"/>
            <a:ext cx="2956864" cy="1579563"/>
          </a:xfrm>
          <a:prstGeom prst="rect">
            <a:avLst/>
          </a:prstGeom>
        </p:spPr>
      </p:pic>
    </p:spTree>
    <p:extLst>
      <p:ext uri="{BB962C8B-B14F-4D97-AF65-F5344CB8AC3E}">
        <p14:creationId xmlns:p14="http://schemas.microsoft.com/office/powerpoint/2010/main" val="2814979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lstStyle/>
          <a:p>
            <a:r>
              <a:rPr lang="en-US" dirty="0"/>
              <a:t>Field Activity Guides</a:t>
            </a:r>
          </a:p>
        </p:txBody>
      </p:sp>
      <p:sp>
        <p:nvSpPr>
          <p:cNvPr id="3" name="Content Placeholder 2"/>
          <p:cNvSpPr>
            <a:spLocks noGrp="1"/>
          </p:cNvSpPr>
          <p:nvPr>
            <p:ph idx="1"/>
          </p:nvPr>
        </p:nvSpPr>
        <p:spPr>
          <a:xfrm>
            <a:off x="714375" y="1543050"/>
            <a:ext cx="10987088" cy="5314950"/>
          </a:xfrm>
        </p:spPr>
        <p:txBody>
          <a:bodyPr>
            <a:normAutofit/>
          </a:bodyPr>
          <a:lstStyle/>
          <a:p>
            <a:r>
              <a:rPr lang="en-US" dirty="0"/>
              <a:t>Field Activity Guides are provided for each field activity that includes the following information:</a:t>
            </a:r>
          </a:p>
          <a:p>
            <a:pPr lvl="1"/>
            <a:r>
              <a:rPr lang="en-US" dirty="0"/>
              <a:t>Learning objectives for the activity</a:t>
            </a:r>
          </a:p>
          <a:p>
            <a:pPr lvl="1"/>
            <a:r>
              <a:rPr lang="en-US" dirty="0"/>
              <a:t>Description of the activity</a:t>
            </a:r>
          </a:p>
          <a:p>
            <a:pPr lvl="1"/>
            <a:r>
              <a:rPr lang="en-US" dirty="0"/>
              <a:t>Field Advisor and Social Worker tasks:</a:t>
            </a:r>
          </a:p>
          <a:p>
            <a:pPr lvl="2"/>
            <a:r>
              <a:rPr lang="en-US" dirty="0"/>
              <a:t>Before the Activity</a:t>
            </a:r>
          </a:p>
          <a:p>
            <a:pPr lvl="2"/>
            <a:r>
              <a:rPr lang="en-US" dirty="0"/>
              <a:t>During the Activity</a:t>
            </a:r>
          </a:p>
          <a:p>
            <a:pPr lvl="2"/>
            <a:r>
              <a:rPr lang="en-US" dirty="0"/>
              <a:t>After the Activity</a:t>
            </a:r>
          </a:p>
          <a:p>
            <a:pPr lvl="1"/>
            <a:r>
              <a:rPr lang="en-US" dirty="0"/>
              <a:t>Applicable worksheets / resources</a:t>
            </a:r>
          </a:p>
          <a:p>
            <a:r>
              <a:rPr lang="en-US" sz="2400" b="1" i="1" dirty="0"/>
              <a:t>Please note: Field activities should be completed using active cases whenever possible. </a:t>
            </a:r>
          </a:p>
          <a:p>
            <a:pPr lvl="1"/>
            <a:endParaRPr lang="en-US" dirty="0"/>
          </a:p>
        </p:txBody>
      </p:sp>
      <p:pic>
        <p:nvPicPr>
          <p:cNvPr id="4" name="Picture 3"/>
          <p:cNvPicPr>
            <a:picLocks noChangeAspect="1"/>
          </p:cNvPicPr>
          <p:nvPr/>
        </p:nvPicPr>
        <p:blipFill>
          <a:blip r:embed="rId3"/>
          <a:stretch>
            <a:fillRect/>
          </a:stretch>
        </p:blipFill>
        <p:spPr>
          <a:xfrm>
            <a:off x="8331517" y="2428875"/>
            <a:ext cx="3022283" cy="2518569"/>
          </a:xfrm>
          <a:prstGeom prst="rect">
            <a:avLst/>
          </a:prstGeom>
        </p:spPr>
      </p:pic>
    </p:spTree>
    <p:extLst>
      <p:ext uri="{BB962C8B-B14F-4D97-AF65-F5344CB8AC3E}">
        <p14:creationId xmlns:p14="http://schemas.microsoft.com/office/powerpoint/2010/main" val="70706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76400" y="0"/>
            <a:ext cx="6400800" cy="1066800"/>
          </a:xfrm>
        </p:spPr>
        <p:txBody>
          <a:bodyPr/>
          <a:lstStyle/>
          <a:p>
            <a:pPr eaLnBrk="1" hangingPunct="1"/>
            <a:r>
              <a:rPr lang="en-US" altLang="en-US" dirty="0"/>
              <a:t>Field Activities at a glance</a:t>
            </a:r>
          </a:p>
        </p:txBody>
      </p:sp>
      <p:sp>
        <p:nvSpPr>
          <p:cNvPr id="3" name="Content Placeholder 2"/>
          <p:cNvSpPr>
            <a:spLocks noGrp="1"/>
          </p:cNvSpPr>
          <p:nvPr>
            <p:ph sz="quarter" idx="4294967295"/>
          </p:nvPr>
        </p:nvSpPr>
        <p:spPr>
          <a:xfrm>
            <a:off x="685801" y="1585913"/>
            <a:ext cx="11315700" cy="5272087"/>
          </a:xfrm>
          <a:prstGeom prst="rect">
            <a:avLst/>
          </a:prstGeom>
        </p:spPr>
        <p:txBody>
          <a:bodyPr rtlCol="0">
            <a:normAutofit fontScale="85000" lnSpcReduction="20000"/>
          </a:bodyPr>
          <a:lstStyle/>
          <a:p>
            <a:pPr marL="0" indent="0">
              <a:buNone/>
              <a:defRPr/>
            </a:pPr>
            <a:r>
              <a:rPr lang="en-US" sz="3100" i="1" dirty="0">
                <a:solidFill>
                  <a:schemeClr val="tx1">
                    <a:lumMod val="75000"/>
                    <a:lumOff val="25000"/>
                  </a:schemeClr>
                </a:solidFill>
              </a:rPr>
              <a:t>Module 3: Engagement Block</a:t>
            </a:r>
          </a:p>
          <a:p>
            <a:pPr marL="557784" lvl="1">
              <a:buFont typeface="Arial"/>
              <a:buChar char="•"/>
              <a:defRPr/>
            </a:pPr>
            <a:r>
              <a:rPr lang="en-US" sz="3100" dirty="0">
                <a:solidFill>
                  <a:schemeClr val="tx1">
                    <a:lumMod val="75000"/>
                    <a:lumOff val="25000"/>
                  </a:schemeClr>
                </a:solidFill>
              </a:rPr>
              <a:t>Interviewing</a:t>
            </a:r>
          </a:p>
          <a:p>
            <a:pPr marL="557784" lvl="1">
              <a:buFont typeface="Arial"/>
              <a:buChar char="•"/>
              <a:defRPr/>
            </a:pPr>
            <a:r>
              <a:rPr lang="en-US" sz="3100" dirty="0">
                <a:solidFill>
                  <a:schemeClr val="tx1">
                    <a:lumMod val="75000"/>
                    <a:lumOff val="25000"/>
                  </a:schemeClr>
                </a:solidFill>
              </a:rPr>
              <a:t>Exploring Family, Extended Family, Community, and Tribal Connections</a:t>
            </a:r>
          </a:p>
          <a:p>
            <a:pPr marL="557784" lvl="1">
              <a:buFont typeface="Arial"/>
              <a:buChar char="•"/>
              <a:defRPr/>
            </a:pPr>
            <a:r>
              <a:rPr lang="en-US" sz="3100" dirty="0">
                <a:solidFill>
                  <a:schemeClr val="tx1">
                    <a:lumMod val="75000"/>
                    <a:lumOff val="25000"/>
                  </a:schemeClr>
                </a:solidFill>
              </a:rPr>
              <a:t>ICWA and working with Native American Tribes</a:t>
            </a:r>
          </a:p>
          <a:p>
            <a:pPr marL="557784" lvl="1">
              <a:buFont typeface="Arial"/>
              <a:buChar char="•"/>
              <a:defRPr/>
            </a:pPr>
            <a:r>
              <a:rPr lang="en-US" sz="3100" dirty="0">
                <a:solidFill>
                  <a:schemeClr val="tx1">
                    <a:lumMod val="75000"/>
                    <a:lumOff val="25000"/>
                  </a:schemeClr>
                </a:solidFill>
              </a:rPr>
              <a:t>Fairness &amp; Equity</a:t>
            </a:r>
          </a:p>
          <a:p>
            <a:pPr marL="0" indent="0">
              <a:buNone/>
              <a:defRPr/>
            </a:pPr>
            <a:r>
              <a:rPr lang="en-US" sz="3100" i="1" dirty="0">
                <a:solidFill>
                  <a:schemeClr val="tx1">
                    <a:lumMod val="75000"/>
                    <a:lumOff val="25000"/>
                  </a:schemeClr>
                </a:solidFill>
              </a:rPr>
              <a:t>Module 5: Assessment Block (Part 2)</a:t>
            </a:r>
          </a:p>
          <a:p>
            <a:pPr marL="557784" lvl="1">
              <a:buFont typeface="Arial"/>
              <a:buChar char="•"/>
              <a:defRPr/>
            </a:pPr>
            <a:r>
              <a:rPr lang="en-US" sz="3100" dirty="0">
                <a:solidFill>
                  <a:schemeClr val="tx1">
                    <a:lumMod val="75000"/>
                    <a:lumOff val="25000"/>
                  </a:schemeClr>
                </a:solidFill>
              </a:rPr>
              <a:t>Collaborative Assessment, Planning and Support: Safety &amp; Risk in teams</a:t>
            </a:r>
          </a:p>
          <a:p>
            <a:pPr marL="557784" lvl="1">
              <a:buFont typeface="Arial"/>
              <a:buChar char="•"/>
              <a:defRPr/>
            </a:pPr>
            <a:r>
              <a:rPr lang="en-US" sz="3100" dirty="0">
                <a:solidFill>
                  <a:schemeClr val="tx1">
                    <a:lumMod val="75000"/>
                    <a:lumOff val="25000"/>
                  </a:schemeClr>
                </a:solidFill>
              </a:rPr>
              <a:t>Completing SDM Assessment tools</a:t>
            </a:r>
          </a:p>
          <a:p>
            <a:pPr marL="0" indent="0">
              <a:buNone/>
              <a:defRPr/>
            </a:pPr>
            <a:r>
              <a:rPr lang="en-US" sz="3100" i="1" dirty="0">
                <a:solidFill>
                  <a:schemeClr val="tx1">
                    <a:lumMod val="75000"/>
                    <a:lumOff val="25000"/>
                  </a:schemeClr>
                </a:solidFill>
              </a:rPr>
              <a:t>Module 6: Case Planning &amp; Service Delivery Block</a:t>
            </a:r>
          </a:p>
          <a:p>
            <a:pPr marL="557784" lvl="1">
              <a:buFont typeface="Arial"/>
              <a:buChar char="•"/>
              <a:defRPr/>
            </a:pPr>
            <a:r>
              <a:rPr lang="en-US" sz="3100" dirty="0">
                <a:solidFill>
                  <a:schemeClr val="tx1">
                    <a:lumMod val="75000"/>
                    <a:lumOff val="25000"/>
                  </a:schemeClr>
                </a:solidFill>
              </a:rPr>
              <a:t>Collaborative Assessment, Planning and Support: Initial Case Plan</a:t>
            </a:r>
          </a:p>
          <a:p>
            <a:pPr marL="0" indent="0">
              <a:buNone/>
              <a:defRPr/>
            </a:pPr>
            <a:r>
              <a:rPr lang="en-US" sz="3100" i="1" dirty="0">
                <a:solidFill>
                  <a:schemeClr val="tx1">
                    <a:lumMod val="75000"/>
                    <a:lumOff val="25000"/>
                  </a:schemeClr>
                </a:solidFill>
              </a:rPr>
              <a:t>Module 7: Monitoring &amp; Adapting; Transition Block</a:t>
            </a:r>
          </a:p>
          <a:p>
            <a:pPr marL="557784" lvl="1">
              <a:buFont typeface="Arial"/>
              <a:buChar char="•"/>
              <a:defRPr/>
            </a:pPr>
            <a:r>
              <a:rPr lang="en-US" sz="3100" dirty="0">
                <a:solidFill>
                  <a:schemeClr val="tx1">
                    <a:lumMod val="75000"/>
                    <a:lumOff val="25000"/>
                  </a:schemeClr>
                </a:solidFill>
              </a:rPr>
              <a:t>Collaborative Assessment, Planning and Support: Case Plan Update</a:t>
            </a:r>
          </a:p>
          <a:p>
            <a:pPr marL="557784" lvl="1">
              <a:buFont typeface="Arial"/>
              <a:buChar char="•"/>
              <a:defRPr/>
            </a:pPr>
            <a:r>
              <a:rPr lang="en-US" sz="3100" dirty="0">
                <a:solidFill>
                  <a:schemeClr val="tx1">
                    <a:lumMod val="75000"/>
                    <a:lumOff val="25000"/>
                  </a:schemeClr>
                </a:solidFill>
              </a:rPr>
              <a:t>Collaborative Assessment, Planning and Support: Transition Plan</a:t>
            </a:r>
          </a:p>
          <a:p>
            <a:pPr marL="0" indent="0">
              <a:buNone/>
            </a:pPr>
            <a:endParaRPr lang="en-US" sz="3100" dirty="0">
              <a:solidFill>
                <a:schemeClr val="tx1">
                  <a:lumMod val="75000"/>
                  <a:lumOff val="25000"/>
                </a:schemeClr>
              </a:solidFill>
            </a:endParaRPr>
          </a:p>
          <a:p>
            <a:pPr marL="557784" lvl="1">
              <a:buFont typeface="Arial"/>
              <a:buChar char="•"/>
              <a:defRPr/>
            </a:pPr>
            <a:endParaRPr lang="en-US" dirty="0">
              <a:solidFill>
                <a:schemeClr val="tx1">
                  <a:lumMod val="75000"/>
                  <a:lumOff val="25000"/>
                </a:schemeClr>
              </a:solidFill>
            </a:endParaRPr>
          </a:p>
        </p:txBody>
      </p:sp>
      <p:pic>
        <p:nvPicPr>
          <p:cNvPr id="2" name="Picture 1"/>
          <p:cNvPicPr>
            <a:picLocks noChangeAspect="1"/>
          </p:cNvPicPr>
          <p:nvPr/>
        </p:nvPicPr>
        <p:blipFill>
          <a:blip r:embed="rId3"/>
          <a:stretch>
            <a:fillRect/>
          </a:stretch>
        </p:blipFill>
        <p:spPr>
          <a:xfrm>
            <a:off x="8229600" y="152401"/>
            <a:ext cx="2964910" cy="1847849"/>
          </a:xfrm>
          <a:prstGeom prst="rect">
            <a:avLst/>
          </a:prstGeom>
        </p:spPr>
      </p:pic>
    </p:spTree>
    <p:extLst>
      <p:ext uri="{BB962C8B-B14F-4D97-AF65-F5344CB8AC3E}">
        <p14:creationId xmlns:p14="http://schemas.microsoft.com/office/powerpoint/2010/main" val="4243586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97437"/>
          </a:xfrm>
        </p:spPr>
        <p:txBody>
          <a:bodyPr>
            <a:normAutofit/>
          </a:bodyPr>
          <a:lstStyle/>
          <a:p>
            <a:pPr algn="ctr"/>
            <a:r>
              <a:rPr lang="en-US" sz="4400" dirty="0">
                <a:latin typeface="+mn-lt"/>
              </a:rPr>
              <a:t>Review the Module 3 </a:t>
            </a:r>
            <a:br>
              <a:rPr lang="en-US" sz="4400" dirty="0">
                <a:latin typeface="+mn-lt"/>
              </a:rPr>
            </a:br>
            <a:r>
              <a:rPr lang="en-US" sz="4400" dirty="0">
                <a:latin typeface="+mn-lt"/>
              </a:rPr>
              <a:t>Field Activities:</a:t>
            </a:r>
            <a:br>
              <a:rPr lang="en-US" dirty="0">
                <a:latin typeface="+mn-lt"/>
              </a:rPr>
            </a:br>
            <a:br>
              <a:rPr lang="en-US" dirty="0">
                <a:latin typeface="+mn-lt"/>
              </a:rPr>
            </a:br>
            <a:r>
              <a:rPr lang="en-US" sz="4000" i="1" dirty="0">
                <a:latin typeface="+mn-lt"/>
              </a:rPr>
              <a:t>ICWA </a:t>
            </a:r>
            <a:br>
              <a:rPr lang="en-US" sz="4000" i="1" dirty="0">
                <a:latin typeface="+mn-lt"/>
              </a:rPr>
            </a:br>
            <a:r>
              <a:rPr lang="en-US" sz="4000" i="1" dirty="0">
                <a:latin typeface="+mn-lt"/>
              </a:rPr>
              <a:t>Fairness and Equity</a:t>
            </a:r>
            <a:br>
              <a:rPr lang="en-US" sz="4000" i="1" dirty="0">
                <a:latin typeface="+mn-lt"/>
              </a:rPr>
            </a:br>
            <a:r>
              <a:rPr lang="en-US" sz="4000" i="1" dirty="0">
                <a:latin typeface="+mn-lt"/>
              </a:rPr>
              <a:t>Exploring Relationships </a:t>
            </a:r>
            <a:br>
              <a:rPr lang="en-US" sz="4000" i="1" dirty="0">
                <a:latin typeface="+mn-lt"/>
              </a:rPr>
            </a:br>
            <a:r>
              <a:rPr lang="en-US" sz="4000" i="1" dirty="0">
                <a:latin typeface="+mn-lt"/>
              </a:rPr>
              <a:t>Interviewing</a:t>
            </a:r>
            <a:br>
              <a:rPr lang="en-US" sz="4000" i="1" dirty="0"/>
            </a:br>
            <a:endParaRPr lang="en-US" sz="4000" i="1" dirty="0"/>
          </a:p>
        </p:txBody>
      </p:sp>
      <p:pic>
        <p:nvPicPr>
          <p:cNvPr id="11266" name="Picture 2" descr="Image result for 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850" y="4676209"/>
            <a:ext cx="3201988" cy="213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50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81149" y="155576"/>
            <a:ext cx="9786851" cy="1368425"/>
          </a:xfrm>
        </p:spPr>
        <p:txBody>
          <a:bodyPr>
            <a:normAutofit/>
          </a:bodyPr>
          <a:lstStyle/>
          <a:p>
            <a:r>
              <a:rPr lang="en-US" altLang="en-US" dirty="0"/>
              <a:t>ICWA and Working with Native American Tribes</a:t>
            </a:r>
          </a:p>
        </p:txBody>
      </p:sp>
      <p:sp>
        <p:nvSpPr>
          <p:cNvPr id="8" name="Content Placeholder 7"/>
          <p:cNvSpPr>
            <a:spLocks noGrp="1"/>
          </p:cNvSpPr>
          <p:nvPr>
            <p:ph sz="quarter" idx="4294967295"/>
          </p:nvPr>
        </p:nvSpPr>
        <p:spPr>
          <a:xfrm>
            <a:off x="400050" y="1524001"/>
            <a:ext cx="9615487" cy="5256213"/>
          </a:xfrm>
          <a:prstGeom prst="rect">
            <a:avLst/>
          </a:prstGeom>
        </p:spPr>
        <p:txBody>
          <a:bodyPr>
            <a:normAutofit lnSpcReduction="10000"/>
          </a:bodyPr>
          <a:lstStyle/>
          <a:p>
            <a:pPr marL="0" indent="0">
              <a:buNone/>
              <a:defRPr/>
            </a:pPr>
            <a:r>
              <a:rPr lang="en-US" sz="2800" b="1" i="1" dirty="0"/>
              <a:t>Description of Activity:</a:t>
            </a:r>
          </a:p>
          <a:p>
            <a:pPr marL="0" indent="0">
              <a:buNone/>
              <a:defRPr/>
            </a:pPr>
            <a:endParaRPr lang="en-US" sz="2800" b="1" i="1" dirty="0"/>
          </a:p>
          <a:p>
            <a:pPr lvl="0"/>
            <a:r>
              <a:rPr lang="en-US" sz="2800" dirty="0"/>
              <a:t>This field activity provides an opportunity for child welfare workers to identify local ICWA resources to support child welfare outcomes and reinforce the value of keeping an Indian child connected to culture and community.</a:t>
            </a:r>
          </a:p>
          <a:p>
            <a:pPr lvl="0"/>
            <a:endParaRPr lang="en-US" sz="2800" dirty="0"/>
          </a:p>
          <a:p>
            <a:pPr lvl="0"/>
            <a:r>
              <a:rPr lang="en-US" sz="2800" dirty="0"/>
              <a:t>The Field Advisor and worker will review the information together and discuss how this relates to the purpose of ICWA and the value of keeping a child connected to their culture and community</a:t>
            </a:r>
          </a:p>
          <a:p>
            <a:pPr lvl="1">
              <a:defRPr/>
            </a:pPr>
            <a:endParaRPr lang="en-US" sz="2400" dirty="0"/>
          </a:p>
        </p:txBody>
      </p:sp>
      <p:pic>
        <p:nvPicPr>
          <p:cNvPr id="4098" name="Picture 2" descr="Image result for IC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5562" y="3028950"/>
            <a:ext cx="1748462" cy="196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84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1" y="155576"/>
            <a:ext cx="9143999" cy="1368425"/>
          </a:xfrm>
        </p:spPr>
        <p:txBody>
          <a:bodyPr>
            <a:normAutofit/>
          </a:bodyPr>
          <a:lstStyle/>
          <a:p>
            <a:r>
              <a:rPr lang="en-US" altLang="en-US" sz="4000" dirty="0"/>
              <a:t>Fairness &amp; Equity</a:t>
            </a:r>
          </a:p>
        </p:txBody>
      </p:sp>
      <p:sp>
        <p:nvSpPr>
          <p:cNvPr id="8" name="Content Placeholder 7"/>
          <p:cNvSpPr>
            <a:spLocks noGrp="1"/>
          </p:cNvSpPr>
          <p:nvPr>
            <p:ph sz="quarter" idx="4294967295"/>
          </p:nvPr>
        </p:nvSpPr>
        <p:spPr>
          <a:xfrm>
            <a:off x="433387" y="1509713"/>
            <a:ext cx="8839200" cy="5146675"/>
          </a:xfrm>
          <a:prstGeom prst="rect">
            <a:avLst/>
          </a:prstGeom>
        </p:spPr>
        <p:txBody>
          <a:bodyPr>
            <a:normAutofit lnSpcReduction="10000"/>
          </a:bodyPr>
          <a:lstStyle/>
          <a:p>
            <a:pPr marL="0" indent="0">
              <a:buNone/>
              <a:defRPr/>
            </a:pPr>
            <a:r>
              <a:rPr lang="en-US" sz="2800" b="1" i="1" dirty="0"/>
              <a:t>Description of Activity:</a:t>
            </a:r>
          </a:p>
          <a:p>
            <a:pPr marL="0" indent="0">
              <a:buNone/>
              <a:defRPr/>
            </a:pPr>
            <a:endParaRPr lang="en-US" sz="2800" b="1" i="1" dirty="0"/>
          </a:p>
          <a:p>
            <a:pPr>
              <a:defRPr/>
            </a:pPr>
            <a:r>
              <a:rPr lang="en-US" sz="2800" dirty="0"/>
              <a:t>This field activity provides an opportunity for child welfare workers to explore data related to disparity, practices that promote fair and equitable treatment with individuals interacting with the child welfare system, and ways that bias can be discussed and addressed in day-to-day practice to improve outcomes for children and families.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sz="2400" dirty="0"/>
          </a:p>
        </p:txBody>
      </p:sp>
      <p:pic>
        <p:nvPicPr>
          <p:cNvPr id="3" name="Picture 2"/>
          <p:cNvPicPr>
            <a:picLocks noChangeAspect="1"/>
          </p:cNvPicPr>
          <p:nvPr/>
        </p:nvPicPr>
        <p:blipFill>
          <a:blip r:embed="rId2"/>
          <a:stretch>
            <a:fillRect/>
          </a:stretch>
        </p:blipFill>
        <p:spPr>
          <a:xfrm>
            <a:off x="9451797" y="2653281"/>
            <a:ext cx="2432405" cy="2461361"/>
          </a:xfrm>
          <a:prstGeom prst="rect">
            <a:avLst/>
          </a:prstGeom>
        </p:spPr>
      </p:pic>
    </p:spTree>
    <p:extLst>
      <p:ext uri="{BB962C8B-B14F-4D97-AF65-F5344CB8AC3E}">
        <p14:creationId xmlns:p14="http://schemas.microsoft.com/office/powerpoint/2010/main" val="3818825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074864" y="155576"/>
            <a:ext cx="8042275" cy="993775"/>
          </a:xfrm>
        </p:spPr>
        <p:txBody>
          <a:bodyPr/>
          <a:lstStyle/>
          <a:p>
            <a:r>
              <a:rPr lang="en-US" altLang="en-US" dirty="0"/>
              <a:t>Interviewing</a:t>
            </a:r>
          </a:p>
        </p:txBody>
      </p:sp>
      <p:sp>
        <p:nvSpPr>
          <p:cNvPr id="8" name="Content Placeholder 7"/>
          <p:cNvSpPr>
            <a:spLocks noGrp="1"/>
          </p:cNvSpPr>
          <p:nvPr>
            <p:ph sz="quarter" idx="4294967295"/>
          </p:nvPr>
        </p:nvSpPr>
        <p:spPr>
          <a:xfrm>
            <a:off x="573882" y="1524000"/>
            <a:ext cx="11044237" cy="5334000"/>
          </a:xfrm>
          <a:prstGeom prst="rect">
            <a:avLst/>
          </a:prstGeom>
        </p:spPr>
        <p:txBody>
          <a:bodyPr>
            <a:normAutofit fontScale="92500"/>
          </a:bodyPr>
          <a:lstStyle/>
          <a:p>
            <a:pPr marL="0" indent="0">
              <a:buNone/>
              <a:defRPr/>
            </a:pPr>
            <a:r>
              <a:rPr lang="en-US" sz="2800" b="1" i="1" dirty="0"/>
              <a:t>Description of Activity:</a:t>
            </a:r>
          </a:p>
          <a:p>
            <a:pPr lvl="0"/>
            <a:r>
              <a:rPr lang="en-US" sz="2800" dirty="0"/>
              <a:t>This field activity provides an opportunity for child welfare workers to prepare for and complete an interview with a family member, caregiver, youth, or stakeholder. </a:t>
            </a:r>
          </a:p>
          <a:p>
            <a:pPr lvl="0"/>
            <a:endParaRPr lang="en-US" sz="2800" dirty="0"/>
          </a:p>
          <a:p>
            <a:pPr>
              <a:defRPr/>
            </a:pPr>
            <a:r>
              <a:rPr lang="en-US" sz="2800" dirty="0"/>
              <a:t>The trainee will prepare for this activity by:</a:t>
            </a:r>
          </a:p>
          <a:p>
            <a:pPr lvl="1">
              <a:defRPr/>
            </a:pPr>
            <a:r>
              <a:rPr lang="en-US" dirty="0"/>
              <a:t>Identifying interview participants, information to be collected, and goals of the interview</a:t>
            </a:r>
          </a:p>
          <a:p>
            <a:pPr>
              <a:defRPr/>
            </a:pPr>
            <a:endParaRPr lang="en-US" sz="2800" dirty="0"/>
          </a:p>
          <a:p>
            <a:pPr>
              <a:defRPr/>
            </a:pPr>
            <a:r>
              <a:rPr lang="en-US" sz="2800" dirty="0"/>
              <a:t>Following the interview, the trainee will reflect on what worked well, any challenges or opportunities for upgrade during the interview, and next steps. </a:t>
            </a:r>
          </a:p>
        </p:txBody>
      </p:sp>
      <p:pic>
        <p:nvPicPr>
          <p:cNvPr id="18437"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9489"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71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28625" y="282387"/>
            <a:ext cx="11096625" cy="997644"/>
          </a:xfrm>
        </p:spPr>
        <p:txBody>
          <a:bodyPr>
            <a:noAutofit/>
          </a:bodyPr>
          <a:lstStyle/>
          <a:p>
            <a:pPr algn="ctr"/>
            <a:r>
              <a:rPr lang="en-US" sz="4400" cap="small" dirty="0"/>
              <a:t>Cohort Information</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642937" y="1247684"/>
            <a:ext cx="10144125" cy="5392232"/>
          </a:xfrm>
        </p:spPr>
        <p:txBody>
          <a:bodyPr>
            <a:noAutofit/>
          </a:bodyPr>
          <a:lstStyle/>
          <a:p>
            <a:r>
              <a:rPr lang="en-US" sz="3200" dirty="0"/>
              <a:t>Duration: 8 months (10 modules)</a:t>
            </a:r>
          </a:p>
          <a:p>
            <a:r>
              <a:rPr lang="en-US" sz="3200" dirty="0"/>
              <a:t>Locations: Please refer to class flyer</a:t>
            </a:r>
          </a:p>
          <a:p>
            <a:r>
              <a:rPr lang="en-US" sz="3200" dirty="0"/>
              <a:t>Class duration: 9am – 4pm</a:t>
            </a:r>
          </a:p>
          <a:p>
            <a:pPr lvl="1">
              <a:buFont typeface="Wingdings" panose="05000000000000000000" pitchFamily="2" charset="2"/>
              <a:buChar char="ü"/>
            </a:pPr>
            <a:r>
              <a:rPr lang="en-US" sz="2800" i="1" dirty="0"/>
              <a:t>Strict attendance policy, please be on time!</a:t>
            </a:r>
          </a:p>
          <a:p>
            <a:r>
              <a:rPr lang="en-US" sz="3200" dirty="0"/>
              <a:t>Welcome packet handouts:</a:t>
            </a:r>
          </a:p>
          <a:p>
            <a:pPr lvl="1">
              <a:buFont typeface="Wingdings" panose="05000000000000000000" pitchFamily="2" charset="2"/>
              <a:buChar char="ü"/>
            </a:pPr>
            <a:r>
              <a:rPr lang="en-US" sz="2800" i="1" dirty="0"/>
              <a:t>Cohort flyer</a:t>
            </a:r>
          </a:p>
          <a:p>
            <a:pPr lvl="1">
              <a:buFont typeface="Wingdings" panose="05000000000000000000" pitchFamily="2" charset="2"/>
              <a:buChar char="ü"/>
            </a:pPr>
            <a:r>
              <a:rPr lang="en-US" sz="2800" i="1" dirty="0"/>
              <a:t>Guide to successfully completing Core for Social Workers</a:t>
            </a:r>
          </a:p>
          <a:p>
            <a:pPr lvl="1">
              <a:buFont typeface="Wingdings" panose="05000000000000000000" pitchFamily="2" charset="2"/>
              <a:buChar char="ü"/>
            </a:pPr>
            <a:r>
              <a:rPr lang="en-US" sz="2800" i="1" dirty="0"/>
              <a:t>Social Worker Passport</a:t>
            </a:r>
          </a:p>
          <a:p>
            <a:pPr lvl="1">
              <a:buFont typeface="Wingdings" panose="05000000000000000000" pitchFamily="2" charset="2"/>
              <a:buChar char="ü"/>
            </a:pPr>
            <a:r>
              <a:rPr lang="en-US" sz="2800" i="1" dirty="0"/>
              <a:t>Core resources</a:t>
            </a:r>
          </a:p>
          <a:p>
            <a:pPr lvl="1">
              <a:buFont typeface="Wingdings" panose="05000000000000000000" pitchFamily="2" charset="2"/>
              <a:buChar char="ü"/>
            </a:pPr>
            <a:r>
              <a:rPr lang="en-US" sz="2800" i="1" dirty="0"/>
              <a:t>Field Activity and eLearning information</a:t>
            </a:r>
          </a:p>
        </p:txBody>
      </p:sp>
      <p:pic>
        <p:nvPicPr>
          <p:cNvPr id="6" name="Picture 5"/>
          <p:cNvPicPr>
            <a:picLocks noChangeAspect="1"/>
          </p:cNvPicPr>
          <p:nvPr/>
        </p:nvPicPr>
        <p:blipFill>
          <a:blip r:embed="rId3"/>
          <a:stretch>
            <a:fillRect/>
          </a:stretch>
        </p:blipFill>
        <p:spPr>
          <a:xfrm>
            <a:off x="8173481" y="1467841"/>
            <a:ext cx="3201750" cy="2518372"/>
          </a:xfrm>
          <a:prstGeom prst="rect">
            <a:avLst/>
          </a:prstGeom>
        </p:spPr>
      </p:pic>
    </p:spTree>
    <p:extLst>
      <p:ext uri="{BB962C8B-B14F-4D97-AF65-F5344CB8AC3E}">
        <p14:creationId xmlns:p14="http://schemas.microsoft.com/office/powerpoint/2010/main" val="87090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31025" y="155576"/>
            <a:ext cx="10756670" cy="1597025"/>
          </a:xfrm>
        </p:spPr>
        <p:txBody>
          <a:bodyPr>
            <a:normAutofit/>
          </a:bodyPr>
          <a:lstStyle/>
          <a:p>
            <a:r>
              <a:rPr lang="en-US" altLang="en-US" dirty="0"/>
              <a:t>Exploring Family, Extended Family, Community, Tribal Connections, and Relationships</a:t>
            </a:r>
          </a:p>
        </p:txBody>
      </p:sp>
      <p:sp>
        <p:nvSpPr>
          <p:cNvPr id="8" name="Content Placeholder 7"/>
          <p:cNvSpPr>
            <a:spLocks noGrp="1"/>
          </p:cNvSpPr>
          <p:nvPr>
            <p:ph sz="quarter" idx="4294967295"/>
          </p:nvPr>
        </p:nvSpPr>
        <p:spPr>
          <a:xfrm>
            <a:off x="548641" y="1995055"/>
            <a:ext cx="11481434" cy="4675620"/>
          </a:xfrm>
          <a:prstGeom prst="rect">
            <a:avLst/>
          </a:prstGeom>
        </p:spPr>
        <p:txBody>
          <a:bodyPr>
            <a:normAutofit/>
          </a:bodyPr>
          <a:lstStyle/>
          <a:p>
            <a:pPr marL="0" indent="0">
              <a:buNone/>
              <a:defRPr/>
            </a:pPr>
            <a:r>
              <a:rPr lang="en-US" sz="2800" b="1" i="1" dirty="0"/>
              <a:t>Description of Activity:</a:t>
            </a:r>
          </a:p>
          <a:p>
            <a:pPr lvl="0"/>
            <a:r>
              <a:rPr lang="en-US" sz="2800" dirty="0"/>
              <a:t>This field activity provides an opportunity for child welfare workers to develop a genogram, eco-map, or safety circle to help identify family, extended family, community, and tribal connections that may provide support and permanent connections for children, youth, young adults and families.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513" y="4572000"/>
            <a:ext cx="1980974" cy="1980974"/>
          </a:xfrm>
          <a:prstGeom prst="rect">
            <a:avLst/>
          </a:prstGeom>
        </p:spPr>
      </p:pic>
    </p:spTree>
    <p:extLst>
      <p:ext uri="{BB962C8B-B14F-4D97-AF65-F5344CB8AC3E}">
        <p14:creationId xmlns:p14="http://schemas.microsoft.com/office/powerpoint/2010/main" val="4266736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542925"/>
            <a:ext cx="10915650" cy="3686176"/>
          </a:xfrm>
        </p:spPr>
        <p:txBody>
          <a:bodyPr>
            <a:normAutofit/>
          </a:bodyPr>
          <a:lstStyle/>
          <a:p>
            <a:pPr algn="ctr"/>
            <a:r>
              <a:rPr lang="en-US" sz="4400" dirty="0">
                <a:latin typeface="+mn-lt"/>
              </a:rPr>
              <a:t>Review the Module 5 </a:t>
            </a:r>
            <a:br>
              <a:rPr lang="en-US" sz="4400" dirty="0">
                <a:latin typeface="+mn-lt"/>
              </a:rPr>
            </a:br>
            <a:r>
              <a:rPr lang="en-US" sz="4400" dirty="0">
                <a:latin typeface="+mn-lt"/>
              </a:rPr>
              <a:t>Field Activities:</a:t>
            </a:r>
            <a:br>
              <a:rPr lang="en-US" dirty="0">
                <a:latin typeface="+mn-lt"/>
              </a:rPr>
            </a:br>
            <a:br>
              <a:rPr lang="en-US" dirty="0">
                <a:latin typeface="+mn-lt"/>
              </a:rPr>
            </a:br>
            <a:r>
              <a:rPr lang="en-US" sz="4000" i="1" dirty="0">
                <a:latin typeface="+mn-lt"/>
              </a:rPr>
              <a:t>Completing SDM Tools</a:t>
            </a:r>
            <a:br>
              <a:rPr lang="en-US" sz="4000" i="1" dirty="0">
                <a:latin typeface="+mn-lt"/>
              </a:rPr>
            </a:br>
            <a:r>
              <a:rPr lang="en-US" sz="4000" i="1" dirty="0">
                <a:latin typeface="+mn-lt"/>
              </a:rPr>
              <a:t>Safety &amp; Risk in Teams</a:t>
            </a:r>
          </a:p>
        </p:txBody>
      </p:sp>
      <p:pic>
        <p:nvPicPr>
          <p:cNvPr id="9220" name="Picture 4" descr="Image result for tea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900" y="4123221"/>
            <a:ext cx="2393950" cy="230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89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SDM Assessment Tools</a:t>
            </a:r>
          </a:p>
        </p:txBody>
      </p:sp>
      <p:sp>
        <p:nvSpPr>
          <p:cNvPr id="3" name="Content Placeholder 2"/>
          <p:cNvSpPr>
            <a:spLocks noGrp="1"/>
          </p:cNvSpPr>
          <p:nvPr>
            <p:ph idx="1"/>
          </p:nvPr>
        </p:nvSpPr>
        <p:spPr>
          <a:xfrm>
            <a:off x="628650" y="1690688"/>
            <a:ext cx="10725150" cy="4938712"/>
          </a:xfrm>
        </p:spPr>
        <p:txBody>
          <a:bodyPr>
            <a:normAutofit fontScale="85000" lnSpcReduction="20000"/>
          </a:bodyPr>
          <a:lstStyle/>
          <a:p>
            <a:pPr marL="0" indent="0">
              <a:buNone/>
              <a:defRPr/>
            </a:pPr>
            <a:r>
              <a:rPr lang="en-US" b="1" i="1" dirty="0"/>
              <a:t>Description of Activity:</a:t>
            </a:r>
            <a:endParaRPr lang="en-US" dirty="0"/>
          </a:p>
          <a:p>
            <a:pPr>
              <a:defRPr/>
            </a:pPr>
            <a:r>
              <a:rPr lang="en-US" sz="2800" dirty="0"/>
              <a:t>The Social Worker will complete </a:t>
            </a:r>
            <a:r>
              <a:rPr lang="en-US" sz="2800" b="1" i="1" u="sng" dirty="0"/>
              <a:t>one</a:t>
            </a:r>
            <a:r>
              <a:rPr lang="en-US" sz="2800" dirty="0"/>
              <a:t> of the following safety tools:</a:t>
            </a:r>
          </a:p>
          <a:p>
            <a:pPr lvl="1">
              <a:defRPr/>
            </a:pPr>
            <a:r>
              <a:rPr lang="en-US" dirty="0"/>
              <a:t>Hotline Assessment Tool</a:t>
            </a:r>
          </a:p>
          <a:p>
            <a:pPr lvl="1">
              <a:defRPr/>
            </a:pPr>
            <a:r>
              <a:rPr lang="en-US" dirty="0"/>
              <a:t>Safety Assessment Tool</a:t>
            </a:r>
          </a:p>
          <a:p>
            <a:pPr lvl="1">
              <a:defRPr/>
            </a:pPr>
            <a:r>
              <a:rPr lang="en-US" dirty="0"/>
              <a:t>Substitute Care Provider Safety Assessment Tool</a:t>
            </a:r>
          </a:p>
          <a:p>
            <a:pPr lvl="1">
              <a:defRPr/>
            </a:pPr>
            <a:r>
              <a:rPr lang="en-US" dirty="0"/>
              <a:t>Reunification Reassessment Tool</a:t>
            </a:r>
          </a:p>
          <a:p>
            <a:pPr lvl="0"/>
            <a:r>
              <a:rPr lang="en-US" dirty="0"/>
              <a:t>AND</a:t>
            </a:r>
          </a:p>
          <a:p>
            <a:pPr>
              <a:defRPr/>
            </a:pPr>
            <a:r>
              <a:rPr lang="en-US" dirty="0"/>
              <a:t>The Social Worker will complete </a:t>
            </a:r>
            <a:r>
              <a:rPr lang="en-US" sz="2800" b="1" i="1" u="sng" dirty="0"/>
              <a:t>one</a:t>
            </a:r>
            <a:r>
              <a:rPr lang="en-US" sz="2800" dirty="0"/>
              <a:t> of the following risk tools:</a:t>
            </a:r>
          </a:p>
          <a:p>
            <a:pPr lvl="1">
              <a:defRPr/>
            </a:pPr>
            <a:r>
              <a:rPr lang="en-US" dirty="0"/>
              <a:t>Family Risk Assessment Tool</a:t>
            </a:r>
          </a:p>
          <a:p>
            <a:pPr lvl="1">
              <a:defRPr/>
            </a:pPr>
            <a:r>
              <a:rPr lang="en-US" dirty="0"/>
              <a:t>Family Risk Reassessment for In-home Cases Tool (Family Maintenance)</a:t>
            </a:r>
          </a:p>
          <a:p>
            <a:pPr lvl="1">
              <a:defRPr/>
            </a:pPr>
            <a:r>
              <a:rPr lang="en-US" dirty="0"/>
              <a:t>Reunification Reassessment Tool (Family Reunification)</a:t>
            </a:r>
          </a:p>
          <a:p>
            <a:pPr>
              <a:defRPr/>
            </a:pPr>
            <a:r>
              <a:rPr lang="en-US" dirty="0"/>
              <a:t>Please note: If the Social Worker has an active caseload they MUST use one of their cases for this activity.</a:t>
            </a:r>
          </a:p>
          <a:p>
            <a:pPr lvl="1">
              <a:defRPr/>
            </a:pPr>
            <a:endParaRPr lang="en-US" dirty="0"/>
          </a:p>
          <a:p>
            <a:endParaRPr lang="en-US" dirty="0"/>
          </a:p>
        </p:txBody>
      </p:sp>
      <p:pic>
        <p:nvPicPr>
          <p:cNvPr id="6146" name="Picture 2" descr="Image result for assessment t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6751" y="2822105"/>
            <a:ext cx="2330450" cy="162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84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274637"/>
            <a:ext cx="10896600" cy="1325563"/>
          </a:xfrm>
        </p:spPr>
        <p:txBody>
          <a:bodyPr>
            <a:normAutofit/>
          </a:bodyPr>
          <a:lstStyle/>
          <a:p>
            <a:r>
              <a:rPr lang="en-US" dirty="0"/>
              <a:t>Collaborative Assessment, Planning and Support: Safety &amp; Risk in teams</a:t>
            </a:r>
          </a:p>
        </p:txBody>
      </p:sp>
      <p:sp>
        <p:nvSpPr>
          <p:cNvPr id="3" name="Content Placeholder 2"/>
          <p:cNvSpPr>
            <a:spLocks noGrp="1"/>
          </p:cNvSpPr>
          <p:nvPr>
            <p:ph idx="1"/>
          </p:nvPr>
        </p:nvSpPr>
        <p:spPr>
          <a:xfrm>
            <a:off x="614362" y="1828800"/>
            <a:ext cx="8286751" cy="5029200"/>
          </a:xfrm>
        </p:spPr>
        <p:txBody>
          <a:bodyPr>
            <a:normAutofit/>
          </a:bodyPr>
          <a:lstStyle/>
          <a:p>
            <a:pPr marL="0" indent="0">
              <a:buNone/>
              <a:defRPr/>
            </a:pPr>
            <a:r>
              <a:rPr lang="en-US" b="1" i="1" dirty="0"/>
              <a:t>Description of Activity:</a:t>
            </a:r>
            <a:endParaRPr lang="en-US" dirty="0"/>
          </a:p>
          <a:p>
            <a:pPr>
              <a:defRPr/>
            </a:pPr>
            <a:r>
              <a:rPr lang="en-US" sz="2800" dirty="0"/>
              <a:t>The social worker will participate in OR observe a team meeting where safety and safety planning are discussed with a family </a:t>
            </a:r>
          </a:p>
          <a:p>
            <a:pPr>
              <a:defRPr/>
            </a:pPr>
            <a:r>
              <a:rPr lang="en-US" sz="2800" dirty="0"/>
              <a:t>At the conclusion of the meeting, the trainee will have participated in a developing a plan that ensures safety for the child/youth</a:t>
            </a:r>
          </a:p>
          <a:p>
            <a:pPr>
              <a:defRPr/>
            </a:pPr>
            <a:r>
              <a:rPr lang="en-US" sz="2800" dirty="0"/>
              <a:t>Please note: If the Social Worker has an active caseload they MUST use one of their cases for this activity.</a:t>
            </a:r>
          </a:p>
          <a:p>
            <a:pPr lvl="0"/>
            <a:endParaRPr lang="en-US" dirty="0"/>
          </a:p>
          <a:p>
            <a:endParaRPr lang="en-US" dirty="0"/>
          </a:p>
        </p:txBody>
      </p:sp>
      <p:pic>
        <p:nvPicPr>
          <p:cNvPr id="7170" name="Picture 2" descr="Image result for safety pl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426" y="2807058"/>
            <a:ext cx="2730500" cy="272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527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724400"/>
          </a:xfrm>
        </p:spPr>
        <p:txBody>
          <a:bodyPr>
            <a:normAutofit/>
          </a:bodyPr>
          <a:lstStyle/>
          <a:p>
            <a:pPr algn="ctr"/>
            <a:r>
              <a:rPr lang="en-US" sz="4400" dirty="0">
                <a:latin typeface="+mn-lt"/>
              </a:rPr>
              <a:t>Review the Modules 6 &amp; 7 </a:t>
            </a:r>
            <a:br>
              <a:rPr lang="en-US" sz="4400" dirty="0">
                <a:latin typeface="+mn-lt"/>
              </a:rPr>
            </a:br>
            <a:r>
              <a:rPr lang="en-US" sz="4400" dirty="0">
                <a:latin typeface="+mn-lt"/>
              </a:rPr>
              <a:t>Field Activities:</a:t>
            </a:r>
            <a:br>
              <a:rPr lang="en-US" dirty="0">
                <a:latin typeface="+mn-lt"/>
              </a:rPr>
            </a:br>
            <a:br>
              <a:rPr lang="en-US" dirty="0">
                <a:latin typeface="+mn-lt"/>
              </a:rPr>
            </a:br>
            <a:r>
              <a:rPr lang="en-US" sz="4000" i="1" dirty="0">
                <a:latin typeface="+mn-lt"/>
              </a:rPr>
              <a:t>Initial Case Plan</a:t>
            </a:r>
            <a:br>
              <a:rPr lang="en-US" sz="4000" i="1" dirty="0">
                <a:latin typeface="+mn-lt"/>
              </a:rPr>
            </a:br>
            <a:r>
              <a:rPr lang="en-US" sz="4000" i="1" dirty="0">
                <a:latin typeface="+mn-lt"/>
              </a:rPr>
              <a:t>Case Plan Update</a:t>
            </a:r>
            <a:br>
              <a:rPr lang="en-US" sz="4000" i="1" dirty="0">
                <a:latin typeface="+mn-lt"/>
              </a:rPr>
            </a:br>
            <a:r>
              <a:rPr lang="en-US" sz="4000" i="1" dirty="0">
                <a:latin typeface="+mn-lt"/>
              </a:rPr>
              <a:t>Transition Case Plan Update</a:t>
            </a:r>
          </a:p>
        </p:txBody>
      </p:sp>
      <p:pic>
        <p:nvPicPr>
          <p:cNvPr id="4" name="Picture 3"/>
          <p:cNvPicPr>
            <a:picLocks noChangeAspect="1"/>
          </p:cNvPicPr>
          <p:nvPr/>
        </p:nvPicPr>
        <p:blipFill>
          <a:blip r:embed="rId2"/>
          <a:stretch>
            <a:fillRect/>
          </a:stretch>
        </p:blipFill>
        <p:spPr>
          <a:xfrm>
            <a:off x="4419600" y="4861561"/>
            <a:ext cx="3530600" cy="1776473"/>
          </a:xfrm>
          <a:prstGeom prst="rect">
            <a:avLst/>
          </a:prstGeom>
        </p:spPr>
      </p:pic>
    </p:spTree>
    <p:extLst>
      <p:ext uri="{BB962C8B-B14F-4D97-AF65-F5344CB8AC3E}">
        <p14:creationId xmlns:p14="http://schemas.microsoft.com/office/powerpoint/2010/main" val="2073180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71526" y="257176"/>
            <a:ext cx="9345614" cy="1135063"/>
          </a:xfrm>
        </p:spPr>
        <p:txBody>
          <a:bodyPr>
            <a:normAutofit/>
          </a:bodyPr>
          <a:lstStyle/>
          <a:p>
            <a:r>
              <a:rPr lang="en-US" dirty="0"/>
              <a:t>Collaborative Assessment, Planning and Support: Initial Case Plan</a:t>
            </a:r>
            <a:endParaRPr lang="en-US" altLang="en-US" dirty="0"/>
          </a:p>
        </p:txBody>
      </p:sp>
      <p:sp>
        <p:nvSpPr>
          <p:cNvPr id="6" name="Content Placeholder 5"/>
          <p:cNvSpPr>
            <a:spLocks noGrp="1"/>
          </p:cNvSpPr>
          <p:nvPr>
            <p:ph sz="quarter" idx="4294967295"/>
          </p:nvPr>
        </p:nvSpPr>
        <p:spPr>
          <a:xfrm>
            <a:off x="642938" y="1752600"/>
            <a:ext cx="9720262" cy="4918075"/>
          </a:xfrm>
          <a:prstGeom prst="rect">
            <a:avLst/>
          </a:prstGeom>
        </p:spPr>
        <p:txBody>
          <a:bodyPr/>
          <a:lstStyle/>
          <a:p>
            <a:pPr marL="0" indent="0">
              <a:buNone/>
              <a:defRPr/>
            </a:pPr>
            <a:r>
              <a:rPr lang="en-US" b="1" i="1" dirty="0"/>
              <a:t>Description of Activity:</a:t>
            </a:r>
            <a:endParaRPr lang="en-US" dirty="0"/>
          </a:p>
          <a:p>
            <a:pPr lvl="0"/>
            <a:r>
              <a:rPr lang="en-US" sz="2400" dirty="0"/>
              <a:t>During this field activity, the child welfare worker participates in or observes a case planning meeting with a family to develop the initial case plan. </a:t>
            </a:r>
          </a:p>
          <a:p>
            <a:pPr>
              <a:defRPr/>
            </a:pPr>
            <a:r>
              <a:rPr lang="en-US" sz="2400" dirty="0"/>
              <a:t>Examples:</a:t>
            </a:r>
          </a:p>
          <a:p>
            <a:pPr lvl="1">
              <a:defRPr/>
            </a:pPr>
            <a:r>
              <a:rPr lang="en-US" sz="2400" dirty="0"/>
              <a:t>Safety planning meeting</a:t>
            </a:r>
          </a:p>
          <a:p>
            <a:pPr lvl="1">
              <a:defRPr/>
            </a:pPr>
            <a:r>
              <a:rPr lang="en-US" sz="2400" dirty="0"/>
              <a:t>Safety mappings</a:t>
            </a:r>
          </a:p>
          <a:p>
            <a:pPr lvl="1">
              <a:defRPr/>
            </a:pPr>
            <a:r>
              <a:rPr lang="en-US" sz="2400" dirty="0"/>
              <a:t>TILP meetings</a:t>
            </a:r>
          </a:p>
          <a:p>
            <a:pPr lvl="1">
              <a:defRPr/>
            </a:pPr>
            <a:r>
              <a:rPr lang="en-US" sz="2400" dirty="0"/>
              <a:t>Child &amp; Family Team meetings</a:t>
            </a:r>
          </a:p>
          <a:p>
            <a:pPr>
              <a:defRPr/>
            </a:pPr>
            <a:r>
              <a:rPr lang="en-US" sz="2400" dirty="0"/>
              <a:t>Please note: If the Social Worker has an active caseload they MUST use one of their cases for this activity.</a:t>
            </a:r>
          </a:p>
          <a:p>
            <a:pPr lvl="1">
              <a:defRPr/>
            </a:pPr>
            <a:endParaRPr lang="en-US" dirty="0"/>
          </a:p>
        </p:txBody>
      </p:sp>
      <p:pic>
        <p:nvPicPr>
          <p:cNvPr id="16389"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2550" y="3360740"/>
            <a:ext cx="19431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62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28700" y="257176"/>
            <a:ext cx="9088439" cy="1135063"/>
          </a:xfrm>
        </p:spPr>
        <p:txBody>
          <a:bodyPr>
            <a:normAutofit/>
          </a:bodyPr>
          <a:lstStyle/>
          <a:p>
            <a:r>
              <a:rPr lang="en-US" dirty="0"/>
              <a:t>Collaborative Assessment, Planning and Support: Case Plan Update</a:t>
            </a:r>
            <a:endParaRPr lang="en-US" altLang="en-US" dirty="0"/>
          </a:p>
        </p:txBody>
      </p:sp>
      <p:sp>
        <p:nvSpPr>
          <p:cNvPr id="6" name="Content Placeholder 5"/>
          <p:cNvSpPr>
            <a:spLocks noGrp="1"/>
          </p:cNvSpPr>
          <p:nvPr>
            <p:ph sz="quarter" idx="4294967295"/>
          </p:nvPr>
        </p:nvSpPr>
        <p:spPr>
          <a:xfrm>
            <a:off x="616745" y="2087564"/>
            <a:ext cx="9805987" cy="4770436"/>
          </a:xfrm>
          <a:prstGeom prst="rect">
            <a:avLst/>
          </a:prstGeom>
        </p:spPr>
        <p:txBody>
          <a:bodyPr/>
          <a:lstStyle/>
          <a:p>
            <a:pPr marL="0" indent="0">
              <a:buNone/>
              <a:defRPr/>
            </a:pPr>
            <a:r>
              <a:rPr lang="en-US" b="1" i="1" dirty="0"/>
              <a:t>Description of Activity:</a:t>
            </a:r>
          </a:p>
          <a:p>
            <a:pPr marL="0" indent="0">
              <a:buNone/>
              <a:defRPr/>
            </a:pPr>
            <a:endParaRPr lang="en-US" dirty="0"/>
          </a:p>
          <a:p>
            <a:pPr>
              <a:defRPr/>
            </a:pPr>
            <a:r>
              <a:rPr lang="en-US" sz="2800" dirty="0"/>
              <a:t>During this field activity, the child welfare worker participates in or observes a case planning meeting with a family to develop an updated case plan.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dirty="0"/>
          </a:p>
        </p:txBody>
      </p:sp>
      <p:pic>
        <p:nvPicPr>
          <p:cNvPr id="2" name="Picture 1"/>
          <p:cNvPicPr>
            <a:picLocks noChangeAspect="1"/>
          </p:cNvPicPr>
          <p:nvPr/>
        </p:nvPicPr>
        <p:blipFill>
          <a:blip r:embed="rId2"/>
          <a:stretch>
            <a:fillRect/>
          </a:stretch>
        </p:blipFill>
        <p:spPr>
          <a:xfrm>
            <a:off x="9210676" y="1109606"/>
            <a:ext cx="2424111" cy="1660965"/>
          </a:xfrm>
          <a:prstGeom prst="rect">
            <a:avLst/>
          </a:prstGeom>
        </p:spPr>
      </p:pic>
    </p:spTree>
    <p:extLst>
      <p:ext uri="{BB962C8B-B14F-4D97-AF65-F5344CB8AC3E}">
        <p14:creationId xmlns:p14="http://schemas.microsoft.com/office/powerpoint/2010/main" val="3947007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57237" y="257176"/>
            <a:ext cx="11030209" cy="1135063"/>
          </a:xfrm>
        </p:spPr>
        <p:txBody>
          <a:bodyPr>
            <a:normAutofit/>
          </a:bodyPr>
          <a:lstStyle/>
          <a:p>
            <a:r>
              <a:rPr lang="en-US" dirty="0"/>
              <a:t>Collaborative Assessment, Planning and Support: Transition Plan</a:t>
            </a:r>
            <a:endParaRPr lang="en-US" altLang="en-US" dirty="0"/>
          </a:p>
        </p:txBody>
      </p:sp>
      <p:sp>
        <p:nvSpPr>
          <p:cNvPr id="6" name="Content Placeholder 5"/>
          <p:cNvSpPr>
            <a:spLocks noGrp="1"/>
          </p:cNvSpPr>
          <p:nvPr>
            <p:ph sz="quarter" idx="4294967295"/>
          </p:nvPr>
        </p:nvSpPr>
        <p:spPr>
          <a:xfrm>
            <a:off x="628649" y="1676401"/>
            <a:ext cx="11275175" cy="4994274"/>
          </a:xfrm>
          <a:prstGeom prst="rect">
            <a:avLst/>
          </a:prstGeom>
        </p:spPr>
        <p:txBody>
          <a:bodyPr/>
          <a:lstStyle/>
          <a:p>
            <a:pPr marL="0" indent="0">
              <a:buNone/>
              <a:defRPr/>
            </a:pPr>
            <a:r>
              <a:rPr lang="en-US" b="1" i="1" dirty="0"/>
              <a:t>Description of Activity:</a:t>
            </a:r>
            <a:endParaRPr lang="en-US" dirty="0"/>
          </a:p>
          <a:p>
            <a:pPr>
              <a:defRPr/>
            </a:pPr>
            <a:r>
              <a:rPr lang="en-US" sz="2800" dirty="0"/>
              <a:t>During this field activity, the child welfare worker participates in or observes a case planning meeting with a family to develop a transition case plan. </a:t>
            </a:r>
          </a:p>
          <a:p>
            <a:pPr>
              <a:defRPr/>
            </a:pPr>
            <a:endParaRPr lang="en-US" sz="2800" dirty="0"/>
          </a:p>
          <a:p>
            <a:pPr>
              <a:defRPr/>
            </a:pPr>
            <a:r>
              <a:rPr lang="en-US" sz="2800" dirty="0"/>
              <a:t>Please note: If the Social Worker has an active caseload they MUST use one of their cases for this activity.</a:t>
            </a:r>
          </a:p>
          <a:p>
            <a:pPr>
              <a:defRPr/>
            </a:pPr>
            <a:endParaRPr lang="en-US" sz="2400" dirty="0"/>
          </a:p>
          <a:p>
            <a:pPr lvl="1">
              <a:defRPr/>
            </a:pPr>
            <a:endParaRPr lang="en-US" dirty="0"/>
          </a:p>
        </p:txBody>
      </p:sp>
      <p:pic>
        <p:nvPicPr>
          <p:cNvPr id="3" name="Picture 2"/>
          <p:cNvPicPr>
            <a:picLocks noChangeAspect="1"/>
          </p:cNvPicPr>
          <p:nvPr/>
        </p:nvPicPr>
        <p:blipFill>
          <a:blip r:embed="rId2"/>
          <a:stretch>
            <a:fillRect/>
          </a:stretch>
        </p:blipFill>
        <p:spPr>
          <a:xfrm>
            <a:off x="6610971" y="5159202"/>
            <a:ext cx="2667000" cy="1441622"/>
          </a:xfrm>
          <a:prstGeom prst="rect">
            <a:avLst/>
          </a:prstGeom>
        </p:spPr>
      </p:pic>
    </p:spTree>
    <p:extLst>
      <p:ext uri="{BB962C8B-B14F-4D97-AF65-F5344CB8AC3E}">
        <p14:creationId xmlns:p14="http://schemas.microsoft.com/office/powerpoint/2010/main" val="632147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00842"/>
            <a:ext cx="8229600" cy="6298722"/>
            <a:chOff x="0" y="-1360962"/>
            <a:chExt cx="8229600" cy="6298722"/>
          </a:xfrm>
        </p:grpSpPr>
        <p:sp>
          <p:nvSpPr>
            <p:cNvPr id="4" name="Rounded Rectangle 3"/>
            <p:cNvSpPr/>
            <p:nvPr/>
          </p:nvSpPr>
          <p:spPr>
            <a:xfrm>
              <a:off x="0" y="0"/>
              <a:ext cx="8229600" cy="49377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txBox="1"/>
            <p:nvPr/>
          </p:nvSpPr>
          <p:spPr>
            <a:xfrm>
              <a:off x="156527" y="-1360962"/>
              <a:ext cx="7940356" cy="4648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latin typeface="Arial" panose="020B0604020202020204" pitchFamily="34" charset="0"/>
                  <a:ea typeface="Verdana" pitchFamily="34" charset="0"/>
                  <a:cs typeface="Arial" panose="020B0604020202020204" pitchFamily="34" charset="0"/>
                </a:rPr>
                <a:t>Field Activity Tracking</a:t>
              </a:r>
            </a:p>
          </p:txBody>
        </p:sp>
      </p:grpSp>
      <p:pic>
        <p:nvPicPr>
          <p:cNvPr id="10242" name="Picture 2" descr="Image result for repor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2995136"/>
            <a:ext cx="333375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33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Activity Tracking</a:t>
            </a:r>
          </a:p>
        </p:txBody>
      </p:sp>
      <p:sp>
        <p:nvSpPr>
          <p:cNvPr id="3" name="Content Placeholder 2"/>
          <p:cNvSpPr>
            <a:spLocks noGrp="1"/>
          </p:cNvSpPr>
          <p:nvPr>
            <p:ph idx="1"/>
          </p:nvPr>
        </p:nvSpPr>
        <p:spPr>
          <a:xfrm>
            <a:off x="500063" y="1690688"/>
            <a:ext cx="10853737" cy="4186757"/>
          </a:xfrm>
        </p:spPr>
        <p:txBody>
          <a:bodyPr/>
          <a:lstStyle/>
          <a:p>
            <a:r>
              <a:rPr lang="en-US" dirty="0"/>
              <a:t>Field Activities are tracked using a survey that is completed by the Field Advisor after each field activity is completed</a:t>
            </a:r>
          </a:p>
          <a:p>
            <a:r>
              <a:rPr lang="en-US" dirty="0"/>
              <a:t>Field Advisors are encouraged to complete the survey after each activity is completed vs. waiting until all activities are completed (this ensures up to date records)</a:t>
            </a:r>
          </a:p>
          <a:p>
            <a:r>
              <a:rPr lang="en-US" dirty="0"/>
              <a:t>Link to the survey on the Field Activity web page and in the Social Worker Guide to Completing Core</a:t>
            </a:r>
          </a:p>
          <a:p>
            <a:r>
              <a:rPr lang="en-US" dirty="0"/>
              <a:t>Questions?</a:t>
            </a:r>
          </a:p>
        </p:txBody>
      </p:sp>
      <p:pic>
        <p:nvPicPr>
          <p:cNvPr id="5" name="Picture 4" descr="Online_Survey_Icon_or_logo.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514" y="4171950"/>
            <a:ext cx="2686050" cy="2686050"/>
          </a:xfrm>
          <a:prstGeom prst="rect">
            <a:avLst/>
          </a:prstGeom>
        </p:spPr>
      </p:pic>
    </p:spTree>
    <p:extLst>
      <p:ext uri="{BB962C8B-B14F-4D97-AF65-F5344CB8AC3E}">
        <p14:creationId xmlns:p14="http://schemas.microsoft.com/office/powerpoint/2010/main" val="2931797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2971800" y="457201"/>
            <a:ext cx="8610600" cy="687580"/>
          </a:xfrm>
        </p:spPr>
        <p:txBody>
          <a:bodyPr>
            <a:noAutofit/>
          </a:bodyPr>
          <a:lstStyle/>
          <a:p>
            <a:pPr algn="ctr"/>
            <a:r>
              <a:rPr lang="en-US" sz="4400" cap="small" dirty="0"/>
              <a:t>Attendance Policy</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314325" y="1883943"/>
            <a:ext cx="11877675" cy="4645445"/>
          </a:xfrm>
        </p:spPr>
        <p:txBody>
          <a:bodyPr>
            <a:noAutofit/>
          </a:bodyPr>
          <a:lstStyle/>
          <a:p>
            <a:r>
              <a:rPr lang="en-US" sz="3200" dirty="0"/>
              <a:t>Strict attendance policy due to training mandates</a:t>
            </a:r>
          </a:p>
          <a:p>
            <a:r>
              <a:rPr lang="en-US" sz="3200" dirty="0"/>
              <a:t>Please make every effort to attend all classes and arrive timely</a:t>
            </a:r>
          </a:p>
          <a:p>
            <a:r>
              <a:rPr lang="en-US" sz="3200" dirty="0"/>
              <a:t>If you miss any portion of a class for any reason (illness, court, etc.) you will need to make-up the class</a:t>
            </a:r>
          </a:p>
          <a:p>
            <a:pPr lvl="1">
              <a:buFont typeface="Wingdings" panose="05000000000000000000" pitchFamily="2" charset="2"/>
              <a:buChar char="ü"/>
            </a:pPr>
            <a:r>
              <a:rPr lang="en-US" i="1" dirty="0"/>
              <a:t>Please note: if you have to miss a class, it could take several months to make it up</a:t>
            </a:r>
          </a:p>
          <a:p>
            <a:pPr lvl="1">
              <a:buFont typeface="Wingdings" panose="05000000000000000000" pitchFamily="2" charset="2"/>
              <a:buChar char="ü"/>
            </a:pPr>
            <a:r>
              <a:rPr lang="en-US" i="1" dirty="0"/>
              <a:t>For all make-ups, please e-mail </a:t>
            </a:r>
            <a:r>
              <a:rPr lang="en-US" i="1" dirty="0">
                <a:hlinkClick r:id="rId2"/>
              </a:rPr>
              <a:t>academy@ucdavis.edu</a:t>
            </a:r>
            <a:r>
              <a:rPr lang="en-US" i="1" dirty="0"/>
              <a:t> and request available dates/locations to make up a class</a:t>
            </a:r>
          </a:p>
          <a:p>
            <a:r>
              <a:rPr lang="en-US" sz="3200" dirty="0"/>
              <a:t>Please complete signature page on page 18 of your welcome packet and return to Academy staff</a:t>
            </a:r>
          </a:p>
          <a:p>
            <a:pPr marL="457200" lvl="1" indent="0">
              <a:buNone/>
            </a:pPr>
            <a:endParaRPr lang="en-US" i="1" dirty="0"/>
          </a:p>
        </p:txBody>
      </p:sp>
      <p:pic>
        <p:nvPicPr>
          <p:cNvPr id="5122" name="Picture 2" descr="Image result for expecta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9040" y="140703"/>
            <a:ext cx="2595760" cy="161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19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Interviewing field activity</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740" y="1833562"/>
            <a:ext cx="11316968" cy="4467225"/>
          </a:xfrm>
        </p:spPr>
      </p:pic>
      <p:sp>
        <p:nvSpPr>
          <p:cNvPr id="5" name="Donut 1">
            <a:extLst>
              <a:ext uri="{FF2B5EF4-FFF2-40B4-BE49-F238E27FC236}">
                <a16:creationId xmlns:a16="http://schemas.microsoft.com/office/drawing/2014/main" id="{A4F2CF3E-93EF-46FA-8520-4EBBD19C7CD7}"/>
              </a:ext>
            </a:extLst>
          </p:cNvPr>
          <p:cNvSpPr>
            <a:spLocks/>
          </p:cNvSpPr>
          <p:nvPr/>
        </p:nvSpPr>
        <p:spPr bwMode="auto">
          <a:xfrm>
            <a:off x="673980" y="5256689"/>
            <a:ext cx="4878921" cy="794975"/>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2850617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Field Activity Survey: </a:t>
            </a:r>
            <a:r>
              <a:rPr lang="en-US" u="sng" dirty="0">
                <a:latin typeface="Calibri" panose="020F0502020204030204" pitchFamily="34" charset="0"/>
                <a:hlinkClick r:id="rId2"/>
              </a:rPr>
              <a:t>http://bit.ly/FieldActivitySurvey</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757" y="1112951"/>
            <a:ext cx="9077739" cy="5611586"/>
          </a:xfrm>
        </p:spPr>
      </p:pic>
    </p:spTree>
    <p:extLst>
      <p:ext uri="{BB962C8B-B14F-4D97-AF65-F5344CB8AC3E}">
        <p14:creationId xmlns:p14="http://schemas.microsoft.com/office/powerpoint/2010/main" val="3233377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
            <a:ext cx="10515600" cy="1042988"/>
          </a:xfrm>
        </p:spPr>
        <p:txBody>
          <a:bodyPr/>
          <a:lstStyle/>
          <a:p>
            <a:r>
              <a:rPr lang="en-US" dirty="0"/>
              <a:t>Core Participants…</a:t>
            </a:r>
          </a:p>
        </p:txBody>
      </p:sp>
      <p:pic>
        <p:nvPicPr>
          <p:cNvPr id="3074" name="Picture 2" descr="http://tse1.mm.bing.net/th?&amp;id=OIP.M664f2502dde471f5e2c47ef9e4cf03cdH0&amp;w=300&amp;h=234&amp;c=0&amp;pid=1.9&amp;rs=0&amp;p=0&amp;r=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4308" y="843483"/>
            <a:ext cx="5832410" cy="45492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01780" y="5592269"/>
            <a:ext cx="11388437" cy="1042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404040"/>
                </a:solidFill>
                <a:latin typeface="Proxima Nova Extrabold" panose="02000506030000020004" pitchFamily="50" charset="0"/>
                <a:ea typeface="+mj-ea"/>
                <a:cs typeface="+mj-cs"/>
              </a:defRPr>
            </a:lvl1pPr>
          </a:lstStyle>
          <a:p>
            <a:pPr algn="ctr"/>
            <a:r>
              <a:rPr lang="en-US" sz="2800" i="1" dirty="0"/>
              <a:t>If you need help, please ask your instructor or reach out to the Academy! We want to help you be successful and ensure a positive learning experience! </a:t>
            </a:r>
          </a:p>
        </p:txBody>
      </p:sp>
    </p:spTree>
    <p:extLst>
      <p:ext uri="{BB962C8B-B14F-4D97-AF65-F5344CB8AC3E}">
        <p14:creationId xmlns:p14="http://schemas.microsoft.com/office/powerpoint/2010/main" val="2575357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0500"/>
            <a:ext cx="4800600" cy="876300"/>
          </a:xfrm>
        </p:spPr>
        <p:txBody>
          <a:bodyPr/>
          <a:lstStyle/>
          <a:p>
            <a:r>
              <a:rPr lang="en-US" dirty="0"/>
              <a:t>Lessons Learned</a:t>
            </a:r>
          </a:p>
        </p:txBody>
      </p:sp>
      <p:sp>
        <p:nvSpPr>
          <p:cNvPr id="3" name="Content Placeholder 2"/>
          <p:cNvSpPr>
            <a:spLocks noGrp="1"/>
          </p:cNvSpPr>
          <p:nvPr>
            <p:ph idx="1"/>
          </p:nvPr>
        </p:nvSpPr>
        <p:spPr>
          <a:xfrm>
            <a:off x="571501" y="1576388"/>
            <a:ext cx="11172825" cy="5410200"/>
          </a:xfrm>
        </p:spPr>
        <p:txBody>
          <a:bodyPr>
            <a:noAutofit/>
          </a:bodyPr>
          <a:lstStyle/>
          <a:p>
            <a:r>
              <a:rPr lang="en-US" sz="2800" dirty="0"/>
              <a:t>Social Workers often come to Core not knowing who their field advisor is. </a:t>
            </a:r>
          </a:p>
          <a:p>
            <a:r>
              <a:rPr lang="en-US" sz="2800" dirty="0"/>
              <a:t>Field Advisors and Social Workers should have a conversation at the beginning of Core to develop agreements, roles, and start planning for field activities.</a:t>
            </a:r>
          </a:p>
          <a:p>
            <a:r>
              <a:rPr lang="en-US" sz="2800" dirty="0"/>
              <a:t>Counties should have a plan for who will be Field Advisors ahead of time BEFORE Social Workers begin Core. </a:t>
            </a:r>
          </a:p>
          <a:p>
            <a:r>
              <a:rPr lang="en-US" sz="2800" dirty="0"/>
              <a:t>Social Worker Passport and Guide have field activities listed and a link to the field activity completion survey</a:t>
            </a:r>
          </a:p>
          <a:p>
            <a:r>
              <a:rPr lang="en-US" sz="2800" dirty="0"/>
              <a:t>Field activities may sound overwhelming but they aren’t such a big deal – they are OK!</a:t>
            </a:r>
          </a:p>
        </p:txBody>
      </p:sp>
      <p:pic>
        <p:nvPicPr>
          <p:cNvPr id="4" name="Picture 3"/>
          <p:cNvPicPr>
            <a:picLocks noChangeAspect="1"/>
          </p:cNvPicPr>
          <p:nvPr/>
        </p:nvPicPr>
        <p:blipFill>
          <a:blip r:embed="rId2"/>
          <a:stretch>
            <a:fillRect/>
          </a:stretch>
        </p:blipFill>
        <p:spPr>
          <a:xfrm>
            <a:off x="7687030" y="190500"/>
            <a:ext cx="2538284" cy="1104900"/>
          </a:xfrm>
          <a:prstGeom prst="rect">
            <a:avLst/>
          </a:prstGeom>
        </p:spPr>
      </p:pic>
    </p:spTree>
    <p:extLst>
      <p:ext uri="{BB962C8B-B14F-4D97-AF65-F5344CB8AC3E}">
        <p14:creationId xmlns:p14="http://schemas.microsoft.com/office/powerpoint/2010/main" val="494174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7062" y="0"/>
            <a:ext cx="8229600" cy="762000"/>
          </a:xfrm>
        </p:spPr>
        <p:txBody>
          <a:bodyPr/>
          <a:lstStyle/>
          <a:p>
            <a:pPr algn="ctr"/>
            <a:r>
              <a:rPr lang="en-US" dirty="0"/>
              <a:t>Core Contacts</a:t>
            </a:r>
          </a:p>
        </p:txBody>
      </p:sp>
      <p:sp>
        <p:nvSpPr>
          <p:cNvPr id="3" name="Content Placeholder 2"/>
          <p:cNvSpPr>
            <a:spLocks noGrp="1"/>
          </p:cNvSpPr>
          <p:nvPr>
            <p:ph idx="1"/>
          </p:nvPr>
        </p:nvSpPr>
        <p:spPr>
          <a:xfrm>
            <a:off x="1115524" y="1354137"/>
            <a:ext cx="9972675" cy="5684838"/>
          </a:xfrm>
        </p:spPr>
        <p:txBody>
          <a:bodyPr>
            <a:noAutofit/>
          </a:bodyPr>
          <a:lstStyle/>
          <a:p>
            <a:pPr marL="0" indent="0" algn="ctr">
              <a:buNone/>
            </a:pPr>
            <a:r>
              <a:rPr lang="en-US" dirty="0"/>
              <a:t>Tami McCalip, MSW, Academic Coordinator</a:t>
            </a:r>
          </a:p>
          <a:p>
            <a:pPr marL="0" indent="0" algn="ctr">
              <a:buNone/>
            </a:pPr>
            <a:r>
              <a:rPr lang="en-US" u="sng" dirty="0">
                <a:hlinkClick r:id="rId2"/>
              </a:rPr>
              <a:t>tmccalip@ucdavis.edu</a:t>
            </a:r>
            <a:r>
              <a:rPr lang="en-US" u="sng" dirty="0"/>
              <a:t> </a:t>
            </a:r>
          </a:p>
          <a:p>
            <a:pPr marL="0" indent="0" algn="ctr">
              <a:buNone/>
            </a:pPr>
            <a:r>
              <a:rPr lang="en-US" dirty="0"/>
              <a:t>(530) 520-9253</a:t>
            </a:r>
          </a:p>
          <a:p>
            <a:pPr marL="0" indent="0" algn="ctr">
              <a:buNone/>
            </a:pPr>
            <a:endParaRPr lang="en-US" dirty="0"/>
          </a:p>
          <a:p>
            <a:pPr marL="0" indent="0" algn="ctr">
              <a:buNone/>
            </a:pPr>
            <a:r>
              <a:rPr lang="en-US" dirty="0"/>
              <a:t>Kaitlyn Ash, Public Education Specialist</a:t>
            </a:r>
          </a:p>
          <a:p>
            <a:pPr marL="0" indent="0" algn="ctr">
              <a:buNone/>
            </a:pPr>
            <a:r>
              <a:rPr lang="en-US" u="sng" dirty="0">
                <a:hlinkClick r:id="rId3"/>
              </a:rPr>
              <a:t>kash@ucdavis.edu</a:t>
            </a:r>
            <a:r>
              <a:rPr lang="en-US" u="sng" dirty="0"/>
              <a:t> </a:t>
            </a:r>
          </a:p>
          <a:p>
            <a:pPr marL="0" indent="0" algn="ctr">
              <a:buNone/>
            </a:pPr>
            <a:r>
              <a:rPr lang="en-US" dirty="0"/>
              <a:t>(530) 757- 8672</a:t>
            </a:r>
          </a:p>
          <a:p>
            <a:pPr marL="0" indent="0" algn="ctr">
              <a:buNone/>
            </a:pPr>
            <a:endParaRPr lang="en-US" dirty="0"/>
          </a:p>
          <a:p>
            <a:pPr marL="0" indent="0" algn="ctr">
              <a:buNone/>
            </a:pPr>
            <a:r>
              <a:rPr lang="en-US" dirty="0"/>
              <a:t>General inquiries about scheduling, make-ups, etc.: </a:t>
            </a:r>
          </a:p>
          <a:p>
            <a:pPr marL="0" indent="0" algn="ctr">
              <a:buNone/>
            </a:pPr>
            <a:r>
              <a:rPr lang="en-US" u="sng" dirty="0">
                <a:hlinkClick r:id="rId4"/>
              </a:rPr>
              <a:t>academy@ucdavis.edu</a:t>
            </a:r>
            <a:r>
              <a:rPr lang="en-US" u="sng" dirty="0"/>
              <a:t>  </a:t>
            </a:r>
          </a:p>
          <a:p>
            <a:pPr marL="0" indent="0">
              <a:buNone/>
            </a:pPr>
            <a:endParaRPr lang="en-US" dirty="0"/>
          </a:p>
        </p:txBody>
      </p:sp>
      <p:pic>
        <p:nvPicPr>
          <p:cNvPr id="2050" name="Picture 2" descr="Image result for sup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63" y="2467570"/>
            <a:ext cx="2244725" cy="2104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5040" y="2547278"/>
            <a:ext cx="1953058" cy="1934829"/>
          </a:xfrm>
          <a:prstGeom prst="rect">
            <a:avLst/>
          </a:prstGeom>
        </p:spPr>
      </p:pic>
    </p:spTree>
    <p:extLst>
      <p:ext uri="{BB962C8B-B14F-4D97-AF65-F5344CB8AC3E}">
        <p14:creationId xmlns:p14="http://schemas.microsoft.com/office/powerpoint/2010/main" val="21259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6B2-68DD-454B-8692-4ED85EA41E46}"/>
              </a:ext>
            </a:extLst>
          </p:cNvPr>
          <p:cNvSpPr>
            <a:spLocks noGrp="1"/>
          </p:cNvSpPr>
          <p:nvPr>
            <p:ph type="title"/>
          </p:nvPr>
        </p:nvSpPr>
        <p:spPr>
          <a:xfrm>
            <a:off x="485775" y="239524"/>
            <a:ext cx="11096625" cy="590931"/>
          </a:xfrm>
        </p:spPr>
        <p:txBody>
          <a:bodyPr>
            <a:noAutofit/>
          </a:bodyPr>
          <a:lstStyle/>
          <a:p>
            <a:pPr algn="ctr"/>
            <a:r>
              <a:rPr lang="en-US" sz="4400" cap="small" dirty="0"/>
              <a:t>Social Worker Passport </a:t>
            </a:r>
            <a:endParaRPr lang="en-US" sz="4400" dirty="0"/>
          </a:p>
        </p:txBody>
      </p:sp>
      <p:sp>
        <p:nvSpPr>
          <p:cNvPr id="3" name="Content Placeholder 2">
            <a:extLst>
              <a:ext uri="{FF2B5EF4-FFF2-40B4-BE49-F238E27FC236}">
                <a16:creationId xmlns:a16="http://schemas.microsoft.com/office/drawing/2014/main" id="{25D2C809-7770-4678-8DA1-5F25C6C60088}"/>
              </a:ext>
            </a:extLst>
          </p:cNvPr>
          <p:cNvSpPr>
            <a:spLocks noGrp="1"/>
          </p:cNvSpPr>
          <p:nvPr>
            <p:ph sz="half" idx="1"/>
          </p:nvPr>
        </p:nvSpPr>
        <p:spPr>
          <a:xfrm>
            <a:off x="485776" y="1028700"/>
            <a:ext cx="11501438" cy="5829300"/>
          </a:xfrm>
        </p:spPr>
        <p:txBody>
          <a:bodyPr>
            <a:normAutofit/>
          </a:bodyPr>
          <a:lstStyle/>
          <a:p>
            <a:r>
              <a:rPr lang="en-US" sz="3600" dirty="0"/>
              <a:t>Please keep track of this document – list all completion dates</a:t>
            </a:r>
          </a:p>
          <a:p>
            <a:endParaRPr lang="en-US" sz="3600" dirty="0"/>
          </a:p>
          <a:p>
            <a:endParaRPr lang="en-US" sz="3600" dirty="0"/>
          </a:p>
          <a:p>
            <a:endParaRPr lang="en-US" sz="3600" dirty="0"/>
          </a:p>
          <a:p>
            <a:endParaRPr lang="en-US" sz="3600" dirty="0"/>
          </a:p>
          <a:p>
            <a:endParaRPr lang="en-US" sz="3600" dirty="0"/>
          </a:p>
          <a:p>
            <a:endParaRPr lang="en-US" sz="36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336" y="1805701"/>
            <a:ext cx="7887502" cy="4923712"/>
          </a:xfrm>
          <a:prstGeom prst="rect">
            <a:avLst/>
          </a:prstGeom>
        </p:spPr>
      </p:pic>
      <p:sp>
        <p:nvSpPr>
          <p:cNvPr id="6" name="Donut 1">
            <a:extLst>
              <a:ext uri="{FF2B5EF4-FFF2-40B4-BE49-F238E27FC236}">
                <a16:creationId xmlns:a16="http://schemas.microsoft.com/office/drawing/2014/main" id="{298D9742-A40B-2F41-8005-7726BDE0CBA9}"/>
              </a:ext>
            </a:extLst>
          </p:cNvPr>
          <p:cNvSpPr>
            <a:spLocks/>
          </p:cNvSpPr>
          <p:nvPr/>
        </p:nvSpPr>
        <p:spPr bwMode="auto">
          <a:xfrm>
            <a:off x="7108032" y="3743325"/>
            <a:ext cx="3021806" cy="400050"/>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1658144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37DF-8C72-4EBC-A569-4FBAFA590A8E}"/>
              </a:ext>
            </a:extLst>
          </p:cNvPr>
          <p:cNvSpPr>
            <a:spLocks noGrp="1"/>
          </p:cNvSpPr>
          <p:nvPr>
            <p:ph type="title"/>
          </p:nvPr>
        </p:nvSpPr>
        <p:spPr>
          <a:xfrm>
            <a:off x="1185950" y="271216"/>
            <a:ext cx="10363200" cy="590931"/>
          </a:xfrm>
        </p:spPr>
        <p:txBody>
          <a:bodyPr/>
          <a:lstStyle/>
          <a:p>
            <a:r>
              <a:rPr lang="en-US" dirty="0"/>
              <a:t>Northern Academy Website</a:t>
            </a:r>
          </a:p>
        </p:txBody>
      </p:sp>
      <p:sp>
        <p:nvSpPr>
          <p:cNvPr id="4" name="Text Placeholder 3">
            <a:extLst>
              <a:ext uri="{FF2B5EF4-FFF2-40B4-BE49-F238E27FC236}">
                <a16:creationId xmlns:a16="http://schemas.microsoft.com/office/drawing/2014/main" id="{AF90165C-52AF-4155-BBA7-770B26BE3D9C}"/>
              </a:ext>
            </a:extLst>
          </p:cNvPr>
          <p:cNvSpPr>
            <a:spLocks noGrp="1"/>
          </p:cNvSpPr>
          <p:nvPr>
            <p:ph type="body" sz="half" idx="2"/>
          </p:nvPr>
        </p:nvSpPr>
        <p:spPr>
          <a:xfrm>
            <a:off x="450167" y="862147"/>
            <a:ext cx="11553411" cy="728082"/>
          </a:xfrm>
        </p:spPr>
        <p:txBody>
          <a:bodyPr/>
          <a:lstStyle/>
          <a:p>
            <a:pPr marL="0" indent="0">
              <a:buNone/>
            </a:pPr>
            <a:r>
              <a:rPr lang="en-US" sz="3200" dirty="0"/>
              <a:t>Link: </a:t>
            </a:r>
            <a:r>
              <a:rPr lang="en-US" sz="3200" dirty="0">
                <a:hlinkClick r:id="rId2"/>
              </a:rPr>
              <a:t>https://humanservices.ucdavis.edu/northern-academy</a:t>
            </a:r>
            <a:endParaRPr lang="en-US" sz="3200" dirty="0"/>
          </a:p>
        </p:txBody>
      </p:sp>
      <p:pic>
        <p:nvPicPr>
          <p:cNvPr id="13" name="Content Placeholder 12">
            <a:extLst>
              <a:ext uri="{FF2B5EF4-FFF2-40B4-BE49-F238E27FC236}">
                <a16:creationId xmlns:a16="http://schemas.microsoft.com/office/drawing/2014/main" id="{BD53A168-B1F1-4FF3-AC62-2007836812A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8662" y="1709833"/>
            <a:ext cx="11334676" cy="5028876"/>
          </a:xfrm>
        </p:spPr>
      </p:pic>
      <p:sp>
        <p:nvSpPr>
          <p:cNvPr id="14" name="Donut 1">
            <a:extLst>
              <a:ext uri="{FF2B5EF4-FFF2-40B4-BE49-F238E27FC236}">
                <a16:creationId xmlns:a16="http://schemas.microsoft.com/office/drawing/2014/main" id="{CA9851DB-EB55-4976-BFBE-589BE24C1995}"/>
              </a:ext>
            </a:extLst>
          </p:cNvPr>
          <p:cNvSpPr>
            <a:spLocks/>
          </p:cNvSpPr>
          <p:nvPr/>
        </p:nvSpPr>
        <p:spPr bwMode="auto">
          <a:xfrm>
            <a:off x="10178200" y="1530391"/>
            <a:ext cx="1825378" cy="1707425"/>
          </a:xfrm>
          <a:custGeom>
            <a:avLst/>
            <a:gdLst>
              <a:gd name="T0" fmla="*/ 0 w 4724400"/>
              <a:gd name="T1" fmla="*/ 304800 h 609600"/>
              <a:gd name="T2" fmla="*/ 2362200 w 4724400"/>
              <a:gd name="T3" fmla="*/ 0 h 609600"/>
              <a:gd name="T4" fmla="*/ 4724400 w 4724400"/>
              <a:gd name="T5" fmla="*/ 304800 h 609600"/>
              <a:gd name="T6" fmla="*/ 2362200 w 4724400"/>
              <a:gd name="T7" fmla="*/ 609600 h 609600"/>
              <a:gd name="T8" fmla="*/ 0 w 4724400"/>
              <a:gd name="T9" fmla="*/ 304800 h 609600"/>
              <a:gd name="T10" fmla="*/ 0 w 4724400"/>
              <a:gd name="T11" fmla="*/ 304800 h 609600"/>
              <a:gd name="T12" fmla="*/ 2362200 w 4724400"/>
              <a:gd name="T13" fmla="*/ 609600 h 609600"/>
              <a:gd name="T14" fmla="*/ 4724400 w 4724400"/>
              <a:gd name="T15" fmla="*/ 304800 h 609600"/>
              <a:gd name="T16" fmla="*/ 2362200 w 4724400"/>
              <a:gd name="T17" fmla="*/ 0 h 609600"/>
              <a:gd name="T18" fmla="*/ 0 w 47244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24400" h="609600">
                <a:moveTo>
                  <a:pt x="0" y="304800"/>
                </a:moveTo>
                <a:cubicBezTo>
                  <a:pt x="0" y="136464"/>
                  <a:pt x="1057593" y="0"/>
                  <a:pt x="2362200" y="0"/>
                </a:cubicBezTo>
                <a:cubicBezTo>
                  <a:pt x="3666807" y="0"/>
                  <a:pt x="4724400" y="136464"/>
                  <a:pt x="4724400" y="304800"/>
                </a:cubicBezTo>
                <a:cubicBezTo>
                  <a:pt x="4724400" y="473136"/>
                  <a:pt x="3666807" y="609600"/>
                  <a:pt x="2362200" y="609600"/>
                </a:cubicBezTo>
                <a:cubicBezTo>
                  <a:pt x="1057593" y="609600"/>
                  <a:pt x="0" y="473136"/>
                  <a:pt x="0" y="304800"/>
                </a:cubicBezTo>
                <a:close/>
                <a:moveTo>
                  <a:pt x="0" y="304800"/>
                </a:moveTo>
                <a:cubicBezTo>
                  <a:pt x="0" y="473136"/>
                  <a:pt x="1057593" y="609600"/>
                  <a:pt x="2362200" y="609600"/>
                </a:cubicBezTo>
                <a:cubicBezTo>
                  <a:pt x="3666807" y="609600"/>
                  <a:pt x="4724400" y="473136"/>
                  <a:pt x="4724400" y="304800"/>
                </a:cubicBezTo>
                <a:cubicBezTo>
                  <a:pt x="4724400" y="136464"/>
                  <a:pt x="3666807" y="0"/>
                  <a:pt x="2362200" y="0"/>
                </a:cubicBezTo>
                <a:cubicBezTo>
                  <a:pt x="1057593" y="0"/>
                  <a:pt x="0" y="136464"/>
                  <a:pt x="0"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latin typeface="Calibri" panose="020F0502020204030204" pitchFamily="34" charset="0"/>
            </a:endParaRPr>
          </a:p>
        </p:txBody>
      </p:sp>
    </p:spTree>
    <p:extLst>
      <p:ext uri="{BB962C8B-B14F-4D97-AF65-F5344CB8AC3E}">
        <p14:creationId xmlns:p14="http://schemas.microsoft.com/office/powerpoint/2010/main" val="29461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normAutofit/>
          </a:bodyPr>
          <a:lstStyle/>
          <a:p>
            <a:r>
              <a:rPr lang="en-US" dirty="0"/>
              <a:t>Self Reporting: Student profile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75" y="1162329"/>
            <a:ext cx="11768850" cy="5397495"/>
          </a:xfrm>
          <a:prstGeom prst="rect">
            <a:avLst/>
          </a:prstGeom>
        </p:spPr>
      </p:pic>
      <p:sp>
        <p:nvSpPr>
          <p:cNvPr id="4" name="Oval 3">
            <a:extLst>
              <a:ext uri="{FF2B5EF4-FFF2-40B4-BE49-F238E27FC236}">
                <a16:creationId xmlns:a16="http://schemas.microsoft.com/office/drawing/2014/main" id="{2DA98E9F-4DDF-4E73-AC79-1E5C8DE9DB40}"/>
              </a:ext>
            </a:extLst>
          </p:cNvPr>
          <p:cNvSpPr/>
          <p:nvPr/>
        </p:nvSpPr>
        <p:spPr>
          <a:xfrm>
            <a:off x="10513142" y="2701413"/>
            <a:ext cx="1681316" cy="727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969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0C54-0415-4C08-AAF5-D4D3AAFCB68C}"/>
              </a:ext>
            </a:extLst>
          </p:cNvPr>
          <p:cNvSpPr>
            <a:spLocks noGrp="1"/>
          </p:cNvSpPr>
          <p:nvPr>
            <p:ph type="title"/>
          </p:nvPr>
        </p:nvSpPr>
        <p:spPr>
          <a:xfrm>
            <a:off x="838200" y="0"/>
            <a:ext cx="10515600" cy="1325563"/>
          </a:xfrm>
        </p:spPr>
        <p:txBody>
          <a:bodyPr/>
          <a:lstStyle/>
          <a:p>
            <a:r>
              <a:rPr lang="en-US" dirty="0"/>
              <a:t>Self Reporting: Student Profile</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838200" y="1167825"/>
            <a:ext cx="10515600" cy="5474043"/>
          </a:xfrm>
          <a:prstGeom prst="rect">
            <a:avLst/>
          </a:prstGeom>
        </p:spPr>
      </p:pic>
      <p:sp>
        <p:nvSpPr>
          <p:cNvPr id="3" name="Oval 2"/>
          <p:cNvSpPr/>
          <p:nvPr/>
        </p:nvSpPr>
        <p:spPr>
          <a:xfrm>
            <a:off x="1008253" y="1933202"/>
            <a:ext cx="1681316" cy="727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850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
  <p:tag name="ARTICULATE_PROJECT_OPEN" val="0"/>
  <p:tag name="ARTICULATE_DESIGN_ID_OFFICE THEME" val="AzC2ob0u"/>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 Academy, Final Template, 12-10-18" id="{38EACB6A-C949-4E11-B352-3F54530C4996}" vid="{D0FE271F-A865-4951-8AF9-8AEAB8BA04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Alex">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3891</TotalTime>
  <Words>3032</Words>
  <Application>Microsoft Office PowerPoint</Application>
  <PresentationFormat>Widescreen</PresentationFormat>
  <Paragraphs>341</Paragraphs>
  <Slides>54</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MS PGothic</vt:lpstr>
      <vt:lpstr>Arial</vt:lpstr>
      <vt:lpstr>Arial Black</vt:lpstr>
      <vt:lpstr>Calibri</vt:lpstr>
      <vt:lpstr>Proxima Nova Cond Semibold</vt:lpstr>
      <vt:lpstr>Proxima Nova Extrabold</vt:lpstr>
      <vt:lpstr>Proxima Nova Medium</vt:lpstr>
      <vt:lpstr>Times New Roman</vt:lpstr>
      <vt:lpstr>Verdana</vt:lpstr>
      <vt:lpstr>Wingdings</vt:lpstr>
      <vt:lpstr>Office Theme</vt:lpstr>
      <vt:lpstr>Introduction to Core for Social Workers</vt:lpstr>
      <vt:lpstr>Plan for the Day</vt:lpstr>
      <vt:lpstr>Welcome &amp; Introductions</vt:lpstr>
      <vt:lpstr>Cohort Information</vt:lpstr>
      <vt:lpstr>Attendance Policy</vt:lpstr>
      <vt:lpstr>Social Worker Passport </vt:lpstr>
      <vt:lpstr>Northern Academy Website</vt:lpstr>
      <vt:lpstr>Self Reporting: Student profile</vt:lpstr>
      <vt:lpstr>Self Reporting: Student Profile</vt:lpstr>
      <vt:lpstr>In-Person Classes</vt:lpstr>
      <vt:lpstr>Technology based classes</vt:lpstr>
      <vt:lpstr>Core Academy Resource Page</vt:lpstr>
      <vt:lpstr>All required classroom materials and links to field activities are on this page under “Participant Resources”</vt:lpstr>
      <vt:lpstr>Please bring all REQUIRED materials to class!</vt:lpstr>
      <vt:lpstr>Core for Social Workers at a glance</vt:lpstr>
      <vt:lpstr>California Integrated Child Welfare Core Practice Model (ICPM)</vt:lpstr>
      <vt:lpstr>Core Training Blocks</vt:lpstr>
      <vt:lpstr>Core Modalities/Sequenced Content</vt:lpstr>
      <vt:lpstr>Online Evaluations</vt:lpstr>
      <vt:lpstr>Demographic Surveys</vt:lpstr>
      <vt:lpstr>E-Learnings</vt:lpstr>
      <vt:lpstr>Northern Academy Website</vt:lpstr>
      <vt:lpstr>First time users</vt:lpstr>
      <vt:lpstr>Self Reporting: Canvas for eLearnings</vt:lpstr>
      <vt:lpstr>Self Reporting: Canvas for eLearnings</vt:lpstr>
      <vt:lpstr>PowerPoint Presentation</vt:lpstr>
      <vt:lpstr>Summary of 3 Core Websites</vt:lpstr>
      <vt:lpstr>Field Activities</vt:lpstr>
      <vt:lpstr>Field activity materials are linked from main Core Resources page under “Participant Resources”</vt:lpstr>
      <vt:lpstr>All field activity guides and the completion survey link are found on this page:</vt:lpstr>
      <vt:lpstr>Example: Interviewing field activity</vt:lpstr>
      <vt:lpstr>Field Advisor Training Requirements</vt:lpstr>
      <vt:lpstr>Role of the Core Field Advisor</vt:lpstr>
      <vt:lpstr>Field Activity Guides</vt:lpstr>
      <vt:lpstr>Field Activities at a glance</vt:lpstr>
      <vt:lpstr>Review the Module 3  Field Activities:  ICWA  Fairness and Equity Exploring Relationships  Interviewing </vt:lpstr>
      <vt:lpstr>ICWA and Working with Native American Tribes</vt:lpstr>
      <vt:lpstr>Fairness &amp; Equity</vt:lpstr>
      <vt:lpstr>Interviewing</vt:lpstr>
      <vt:lpstr>Exploring Family, Extended Family, Community, Tribal Connections, and Relationships</vt:lpstr>
      <vt:lpstr>Review the Module 5  Field Activities:  Completing SDM Tools Safety &amp; Risk in Teams</vt:lpstr>
      <vt:lpstr>Completing SDM Assessment Tools</vt:lpstr>
      <vt:lpstr>Collaborative Assessment, Planning and Support: Safety &amp; Risk in teams</vt:lpstr>
      <vt:lpstr>Review the Modules 6 &amp; 7  Field Activities:  Initial Case Plan Case Plan Update Transition Case Plan Update</vt:lpstr>
      <vt:lpstr>Collaborative Assessment, Planning and Support: Initial Case Plan</vt:lpstr>
      <vt:lpstr>Collaborative Assessment, Planning and Support: Case Plan Update</vt:lpstr>
      <vt:lpstr>Collaborative Assessment, Planning and Support: Transition Plan</vt:lpstr>
      <vt:lpstr>PowerPoint Presentation</vt:lpstr>
      <vt:lpstr>Field Activity Tracking</vt:lpstr>
      <vt:lpstr>Example: Interviewing field activity</vt:lpstr>
      <vt:lpstr>Field Activity Survey: http://bit.ly/FieldActivitySurvey</vt:lpstr>
      <vt:lpstr>Core Participants…</vt:lpstr>
      <vt:lpstr>Lessons Learned</vt:lpstr>
      <vt:lpstr>Core Contacts</vt:lpstr>
    </vt:vector>
  </TitlesOfParts>
  <Company>UC Davis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One</dc:title>
  <dc:creator>Jason M Borucki</dc:creator>
  <cp:lastModifiedBy>Tamara A McCalip</cp:lastModifiedBy>
  <cp:revision>217</cp:revision>
  <cp:lastPrinted>2019-01-15T23:05:06Z</cp:lastPrinted>
  <dcterms:created xsi:type="dcterms:W3CDTF">2018-12-19T19:12:04Z</dcterms:created>
  <dcterms:modified xsi:type="dcterms:W3CDTF">2020-03-25T22:37:47Z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35BE0567-3782-4237-B1BF-1B56725A90BB</vt:lpwstr>
  </property>
  <property fmtid="{D5CDD505-2E9C-101B-9397-08002B2CF9AE}" pid="3" name="ArticulatePath">
    <vt:lpwstr>Presentation1</vt:lpwstr>
  </property>
</Properties>
</file>