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7" r:id="rId2"/>
    <p:sldId id="258" r:id="rId3"/>
    <p:sldId id="259" r:id="rId4"/>
    <p:sldId id="260" r:id="rId5"/>
    <p:sldId id="261" r:id="rId6"/>
    <p:sldId id="265" r:id="rId7"/>
    <p:sldId id="264" r:id="rId8"/>
    <p:sldId id="266" r:id="rId9"/>
    <p:sldId id="262" r:id="rId10"/>
    <p:sldId id="263" r:id="rId11"/>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3" autoAdjust="0"/>
  </p:normalViewPr>
  <p:slideViewPr>
    <p:cSldViewPr>
      <p:cViewPr varScale="1">
        <p:scale>
          <a:sx n="105" d="100"/>
          <a:sy n="105" d="100"/>
        </p:scale>
        <p:origin x="40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44091"/>
          </a:xfrm>
          <a:prstGeom prst="rect">
            <a:avLst/>
          </a:prstGeom>
        </p:spPr>
        <p:txBody>
          <a:bodyPr vert="horz" lIns="92444" tIns="46222" rIns="92444" bIns="46222" rtlCol="0"/>
          <a:lstStyle>
            <a:lvl1pPr algn="r">
              <a:defRPr sz="1200"/>
            </a:lvl1pPr>
          </a:lstStyle>
          <a:p>
            <a:fld id="{45CBC085-AB61-44A6-BA52-B4DEAEEA925B}" type="datetimeFigureOut">
              <a:rPr lang="en-US" smtClean="0"/>
              <a:t>1/15/2020</a:t>
            </a:fld>
            <a:endParaRPr lang="en-US"/>
          </a:p>
        </p:txBody>
      </p:sp>
      <p:sp>
        <p:nvSpPr>
          <p:cNvPr id="4" name="Footer Placeholder 3"/>
          <p:cNvSpPr>
            <a:spLocks noGrp="1"/>
          </p:cNvSpPr>
          <p:nvPr>
            <p:ph type="ftr" sz="quarter" idx="2"/>
          </p:nvPr>
        </p:nvSpPr>
        <p:spPr>
          <a:xfrm>
            <a:off x="1" y="6536528"/>
            <a:ext cx="4028440" cy="344091"/>
          </a:xfrm>
          <a:prstGeom prst="rect">
            <a:avLst/>
          </a:prstGeom>
        </p:spPr>
        <p:txBody>
          <a:bodyPr vert="horz" lIns="92444" tIns="46222" rIns="92444" bIns="46222"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536528"/>
            <a:ext cx="4028440" cy="344091"/>
          </a:xfrm>
          <a:prstGeom prst="rect">
            <a:avLst/>
          </a:prstGeom>
        </p:spPr>
        <p:txBody>
          <a:bodyPr vert="horz" lIns="92444" tIns="46222" rIns="92444" bIns="46222" rtlCol="0" anchor="b"/>
          <a:lstStyle>
            <a:lvl1pPr algn="r">
              <a:defRPr sz="1200"/>
            </a:lvl1pPr>
          </a:lstStyle>
          <a:p>
            <a:fld id="{32E25BBD-742B-4361-825A-DEE3DB97C4A9}" type="slidenum">
              <a:rPr lang="en-US" smtClean="0"/>
              <a:t>‹#›</a:t>
            </a:fld>
            <a:endParaRPr lang="en-US"/>
          </a:p>
        </p:txBody>
      </p:sp>
    </p:spTree>
    <p:extLst>
      <p:ext uri="{BB962C8B-B14F-4D97-AF65-F5344CB8AC3E}">
        <p14:creationId xmlns:p14="http://schemas.microsoft.com/office/powerpoint/2010/main" val="2912431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idx="1"/>
          </p:nvPr>
        </p:nvSpPr>
        <p:spPr>
          <a:xfrm>
            <a:off x="5265810" y="0"/>
            <a:ext cx="4028440" cy="344091"/>
          </a:xfrm>
          <a:prstGeom prst="rect">
            <a:avLst/>
          </a:prstGeom>
        </p:spPr>
        <p:txBody>
          <a:bodyPr vert="horz" lIns="92444" tIns="46222" rIns="92444" bIns="46222" rtlCol="0"/>
          <a:lstStyle>
            <a:lvl1pPr algn="r">
              <a:defRPr sz="1200"/>
            </a:lvl1pPr>
          </a:lstStyle>
          <a:p>
            <a:fld id="{BBEF81B4-87A3-4A80-8E80-FD23E24353EE}" type="datetimeFigureOut">
              <a:rPr lang="en-US" smtClean="0"/>
              <a:t>1/15/2020</a:t>
            </a:fld>
            <a:endParaRPr lang="en-US"/>
          </a:p>
        </p:txBody>
      </p:sp>
      <p:sp>
        <p:nvSpPr>
          <p:cNvPr id="4" name="Slide Image Placeholder 3"/>
          <p:cNvSpPr>
            <a:spLocks noGrp="1" noRot="1" noChangeAspect="1"/>
          </p:cNvSpPr>
          <p:nvPr>
            <p:ph type="sldImg" idx="2"/>
          </p:nvPr>
        </p:nvSpPr>
        <p:spPr>
          <a:xfrm>
            <a:off x="2927350" y="515938"/>
            <a:ext cx="3441700" cy="2581275"/>
          </a:xfrm>
          <a:prstGeom prst="rect">
            <a:avLst/>
          </a:prstGeom>
          <a:noFill/>
          <a:ln w="12700">
            <a:solidFill>
              <a:prstClr val="black"/>
            </a:solidFill>
          </a:ln>
        </p:spPr>
        <p:txBody>
          <a:bodyPr vert="horz" lIns="92444" tIns="46222" rIns="92444" bIns="46222" rtlCol="0" anchor="ctr"/>
          <a:lstStyle/>
          <a:p>
            <a:endParaRPr lang="en-US"/>
          </a:p>
        </p:txBody>
      </p:sp>
      <p:sp>
        <p:nvSpPr>
          <p:cNvPr id="5" name="Notes Placeholder 4"/>
          <p:cNvSpPr>
            <a:spLocks noGrp="1"/>
          </p:cNvSpPr>
          <p:nvPr>
            <p:ph type="body" sz="quarter" idx="3"/>
          </p:nvPr>
        </p:nvSpPr>
        <p:spPr>
          <a:xfrm>
            <a:off x="929640" y="3268861"/>
            <a:ext cx="7437120" cy="3096816"/>
          </a:xfrm>
          <a:prstGeom prst="rect">
            <a:avLst/>
          </a:prstGeom>
        </p:spPr>
        <p:txBody>
          <a:bodyPr vert="horz" lIns="92444" tIns="46222" rIns="92444" bIns="462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28"/>
            <a:ext cx="4028440" cy="344091"/>
          </a:xfrm>
          <a:prstGeom prst="rect">
            <a:avLst/>
          </a:prstGeom>
        </p:spPr>
        <p:txBody>
          <a:bodyPr vert="horz" lIns="92444" tIns="46222" rIns="92444" bIns="46222"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536528"/>
            <a:ext cx="4028440" cy="344091"/>
          </a:xfrm>
          <a:prstGeom prst="rect">
            <a:avLst/>
          </a:prstGeom>
        </p:spPr>
        <p:txBody>
          <a:bodyPr vert="horz" lIns="92444" tIns="46222" rIns="92444" bIns="46222" rtlCol="0" anchor="b"/>
          <a:lstStyle>
            <a:lvl1pPr algn="r">
              <a:defRPr sz="1200"/>
            </a:lvl1pPr>
          </a:lstStyle>
          <a:p>
            <a:fld id="{339DA4AE-84C0-40B0-ADCB-53F79F00516C}" type="slidenum">
              <a:rPr lang="en-US" smtClean="0"/>
              <a:t>‹#›</a:t>
            </a:fld>
            <a:endParaRPr lang="en-US"/>
          </a:p>
        </p:txBody>
      </p:sp>
    </p:spTree>
    <p:extLst>
      <p:ext uri="{BB962C8B-B14F-4D97-AF65-F5344CB8AC3E}">
        <p14:creationId xmlns:p14="http://schemas.microsoft.com/office/powerpoint/2010/main" val="4036802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1</a:t>
            </a:fld>
            <a:endParaRPr lang="en-US"/>
          </a:p>
        </p:txBody>
      </p:sp>
    </p:spTree>
    <p:extLst>
      <p:ext uri="{BB962C8B-B14F-4D97-AF65-F5344CB8AC3E}">
        <p14:creationId xmlns:p14="http://schemas.microsoft.com/office/powerpoint/2010/main" val="1621335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10</a:t>
            </a:fld>
            <a:endParaRPr lang="en-US"/>
          </a:p>
        </p:txBody>
      </p:sp>
    </p:spTree>
    <p:extLst>
      <p:ext uri="{BB962C8B-B14F-4D97-AF65-F5344CB8AC3E}">
        <p14:creationId xmlns:p14="http://schemas.microsoft.com/office/powerpoint/2010/main" val="344237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2</a:t>
            </a:fld>
            <a:endParaRPr lang="en-US"/>
          </a:p>
        </p:txBody>
      </p:sp>
    </p:spTree>
    <p:extLst>
      <p:ext uri="{BB962C8B-B14F-4D97-AF65-F5344CB8AC3E}">
        <p14:creationId xmlns:p14="http://schemas.microsoft.com/office/powerpoint/2010/main" val="204802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DA4AE-84C0-40B0-ADCB-53F79F00516C}" type="slidenum">
              <a:rPr lang="en-US" smtClean="0"/>
              <a:t>3</a:t>
            </a:fld>
            <a:endParaRPr lang="en-US"/>
          </a:p>
        </p:txBody>
      </p:sp>
    </p:spTree>
    <p:extLst>
      <p:ext uri="{BB962C8B-B14F-4D97-AF65-F5344CB8AC3E}">
        <p14:creationId xmlns:p14="http://schemas.microsoft.com/office/powerpoint/2010/main" val="2195582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4</a:t>
            </a:fld>
            <a:endParaRPr lang="en-US"/>
          </a:p>
        </p:txBody>
      </p:sp>
    </p:spTree>
    <p:extLst>
      <p:ext uri="{BB962C8B-B14F-4D97-AF65-F5344CB8AC3E}">
        <p14:creationId xmlns:p14="http://schemas.microsoft.com/office/powerpoint/2010/main" val="14909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5</a:t>
            </a:fld>
            <a:endParaRPr lang="en-US"/>
          </a:p>
        </p:txBody>
      </p:sp>
    </p:spTree>
    <p:extLst>
      <p:ext uri="{BB962C8B-B14F-4D97-AF65-F5344CB8AC3E}">
        <p14:creationId xmlns:p14="http://schemas.microsoft.com/office/powerpoint/2010/main" val="228866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6</a:t>
            </a:fld>
            <a:endParaRPr lang="en-US"/>
          </a:p>
        </p:txBody>
      </p:sp>
    </p:spTree>
    <p:extLst>
      <p:ext uri="{BB962C8B-B14F-4D97-AF65-F5344CB8AC3E}">
        <p14:creationId xmlns:p14="http://schemas.microsoft.com/office/powerpoint/2010/main" val="22886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7</a:t>
            </a:fld>
            <a:endParaRPr lang="en-US"/>
          </a:p>
        </p:txBody>
      </p:sp>
    </p:spTree>
    <p:extLst>
      <p:ext uri="{BB962C8B-B14F-4D97-AF65-F5344CB8AC3E}">
        <p14:creationId xmlns:p14="http://schemas.microsoft.com/office/powerpoint/2010/main" val="228866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8</a:t>
            </a:fld>
            <a:endParaRPr lang="en-US"/>
          </a:p>
        </p:txBody>
      </p:sp>
    </p:spTree>
    <p:extLst>
      <p:ext uri="{BB962C8B-B14F-4D97-AF65-F5344CB8AC3E}">
        <p14:creationId xmlns:p14="http://schemas.microsoft.com/office/powerpoint/2010/main" val="228866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7350" y="515938"/>
            <a:ext cx="3441700" cy="2581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9DA4AE-84C0-40B0-ADCB-53F79F00516C}" type="slidenum">
              <a:rPr lang="en-US" smtClean="0"/>
              <a:t>9</a:t>
            </a:fld>
            <a:endParaRPr lang="en-US"/>
          </a:p>
        </p:txBody>
      </p:sp>
    </p:spTree>
    <p:extLst>
      <p:ext uri="{BB962C8B-B14F-4D97-AF65-F5344CB8AC3E}">
        <p14:creationId xmlns:p14="http://schemas.microsoft.com/office/powerpoint/2010/main" val="423372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9D12231-878E-445B-B7B4-29039AF75504}" type="datetimeFigureOut">
              <a:rPr lang="en-US" smtClean="0"/>
              <a:t>1/15/2020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38F96106-099A-48AF-A47D-F6C87EFA1EE8}"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12231-878E-445B-B7B4-29039AF75504}"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6106-099A-48AF-A47D-F6C87EFA1E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D12231-878E-445B-B7B4-29039AF75504}"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6106-099A-48AF-A47D-F6C87EFA1EE8}"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D12231-878E-445B-B7B4-29039AF75504}"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96106-099A-48AF-A47D-F6C87EFA1EE8}"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9D12231-878E-445B-B7B4-29039AF75504}" type="datetimeFigureOut">
              <a:rPr lang="en-US" smtClean="0"/>
              <a:t>1/15/2020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38F96106-099A-48AF-A47D-F6C87EFA1EE8}"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D12231-878E-445B-B7B4-29039AF75504}"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96106-099A-48AF-A47D-F6C87EFA1EE8}"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D12231-878E-445B-B7B4-29039AF75504}"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96106-099A-48AF-A47D-F6C87EFA1EE8}"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D12231-878E-445B-B7B4-29039AF75504}"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96106-099A-48AF-A47D-F6C87EFA1EE8}" type="slidenum">
              <a:rPr lang="en-US" smtClean="0"/>
              <a:t>‹#›</a:t>
            </a:fld>
            <a:endParaRPr lang="en-US"/>
          </a:p>
        </p:txBody>
      </p:sp>
      <p:sp>
        <p:nvSpPr>
          <p:cNvPr id="6" name="Isosceles Triangle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12231-878E-445B-B7B4-29039AF75504}"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96106-099A-48AF-A47D-F6C87EFA1EE8}"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D12231-878E-445B-B7B4-29039AF75504}"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96106-099A-48AF-A47D-F6C87EFA1EE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D12231-878E-445B-B7B4-29039AF75504}"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96106-099A-48AF-A47D-F6C87EFA1EE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9D12231-878E-445B-B7B4-29039AF75504}" type="datetimeFigureOut">
              <a:rPr lang="en-US" smtClean="0"/>
              <a:t>1/15/2020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8F96106-099A-48AF-A47D-F6C87EFA1EE8}"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57600"/>
            <a:ext cx="6858000" cy="990600"/>
          </a:xfrm>
        </p:spPr>
        <p:txBody>
          <a:bodyPr>
            <a:noAutofit/>
          </a:bodyPr>
          <a:lstStyle/>
          <a:p>
            <a:r>
              <a:rPr lang="en-US" sz="2400" i="1" dirty="0"/>
              <a:t>One theory of job-seeking posits that a good portion of the jobs people find and are offered are jobs where they “know someone”</a:t>
            </a:r>
            <a:r>
              <a:rPr lang="en-US" sz="2400" dirty="0"/>
              <a:t/>
            </a:r>
            <a:br>
              <a:rPr lang="en-US" sz="2400" dirty="0"/>
            </a:br>
            <a:endParaRPr lang="en-US" sz="2400" dirty="0"/>
          </a:p>
        </p:txBody>
      </p:sp>
      <p:sp>
        <p:nvSpPr>
          <p:cNvPr id="3" name="Subtitle 2"/>
          <p:cNvSpPr>
            <a:spLocks noGrp="1"/>
          </p:cNvSpPr>
          <p:nvPr>
            <p:ph type="subTitle" idx="1"/>
          </p:nvPr>
        </p:nvSpPr>
        <p:spPr>
          <a:xfrm>
            <a:off x="1219200" y="5124450"/>
            <a:ext cx="6858000" cy="1200150"/>
          </a:xfrm>
        </p:spPr>
        <p:txBody>
          <a:bodyPr>
            <a:noAutofit/>
          </a:bodyPr>
          <a:lstStyle/>
          <a:p>
            <a:r>
              <a:rPr lang="en-US" sz="2400" b="1" smtClean="0">
                <a:effectLst>
                  <a:outerShdw blurRad="79997" dist="40005" dir="5040000" algn="tl">
                    <a:srgbClr val="000000">
                      <a:alpha val="30000"/>
                    </a:srgbClr>
                  </a:outerShdw>
                </a:effectLst>
              </a:rPr>
              <a:t>NETWORKING 101!</a:t>
            </a:r>
            <a:endParaRPr lang="en-US" sz="2400" dirty="0"/>
          </a:p>
        </p:txBody>
      </p:sp>
    </p:spTree>
    <p:extLst>
      <p:ext uri="{BB962C8B-B14F-4D97-AF65-F5344CB8AC3E}">
        <p14:creationId xmlns:p14="http://schemas.microsoft.com/office/powerpoint/2010/main" val="2824420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162425" y="3186430"/>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3" name="Straight Connector 2"/>
          <p:cNvCxnSpPr/>
          <p:nvPr/>
        </p:nvCxnSpPr>
        <p:spPr>
          <a:xfrm flipV="1">
            <a:off x="5391149" y="2910206"/>
            <a:ext cx="1085851" cy="37084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flipV="1">
            <a:off x="4200525" y="2348866"/>
            <a:ext cx="676275" cy="83756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3657602" y="3881756"/>
            <a:ext cx="638175" cy="64706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829176" y="1090286"/>
            <a:ext cx="914059" cy="64706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010151" y="4081781"/>
            <a:ext cx="0" cy="98044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38800" y="3881121"/>
            <a:ext cx="695325" cy="64706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477001" y="2433955"/>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Oval 9"/>
          <p:cNvSpPr/>
          <p:nvPr/>
        </p:nvSpPr>
        <p:spPr>
          <a:xfrm>
            <a:off x="3248026" y="1452880"/>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Oval 10"/>
          <p:cNvSpPr/>
          <p:nvPr/>
        </p:nvSpPr>
        <p:spPr>
          <a:xfrm>
            <a:off x="2714626" y="4528820"/>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Oval 11"/>
          <p:cNvSpPr/>
          <p:nvPr/>
        </p:nvSpPr>
        <p:spPr>
          <a:xfrm>
            <a:off x="4314826" y="5062220"/>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5962650" y="4462145"/>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4" name="Straight Connector 13"/>
          <p:cNvCxnSpPr/>
          <p:nvPr/>
        </p:nvCxnSpPr>
        <p:spPr>
          <a:xfrm flipV="1">
            <a:off x="2381249" y="1957071"/>
            <a:ext cx="857251" cy="29591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81251" y="2824481"/>
            <a:ext cx="333375" cy="59944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942977" y="2824481"/>
            <a:ext cx="276225" cy="75184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990601" y="2072005"/>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Oval 17"/>
          <p:cNvSpPr/>
          <p:nvPr/>
        </p:nvSpPr>
        <p:spPr>
          <a:xfrm>
            <a:off x="1971041" y="3423920"/>
            <a:ext cx="1266825" cy="71437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Oval 18"/>
          <p:cNvSpPr/>
          <p:nvPr/>
        </p:nvSpPr>
        <p:spPr>
          <a:xfrm>
            <a:off x="333376" y="3566795"/>
            <a:ext cx="1076325" cy="65722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Oval 19"/>
          <p:cNvSpPr/>
          <p:nvPr/>
        </p:nvSpPr>
        <p:spPr>
          <a:xfrm>
            <a:off x="5743234" y="642610"/>
            <a:ext cx="1581151" cy="89535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ectangle 20"/>
          <p:cNvSpPr/>
          <p:nvPr/>
        </p:nvSpPr>
        <p:spPr>
          <a:xfrm>
            <a:off x="457200" y="381000"/>
            <a:ext cx="4351384" cy="523220"/>
          </a:xfrm>
          <a:prstGeom prst="rect">
            <a:avLst/>
          </a:prstGeom>
        </p:spPr>
        <p:txBody>
          <a:bodyPr wrap="none">
            <a:spAutoFit/>
          </a:bodyPr>
          <a:lstStyle/>
          <a:p>
            <a:r>
              <a:rPr lang="en-US" sz="2800" b="1" dirty="0">
                <a:effectLst>
                  <a:outerShdw blurRad="69850" dist="43180" dir="5400000" sx="0" sy="0">
                    <a:srgbClr val="000000">
                      <a:alpha val="65000"/>
                    </a:srgbClr>
                  </a:outerShdw>
                </a:effectLst>
              </a:rPr>
              <a:t>Sample Networking Map</a:t>
            </a:r>
            <a:endParaRPr lang="en-US" sz="2800" dirty="0"/>
          </a:p>
        </p:txBody>
      </p:sp>
      <p:sp>
        <p:nvSpPr>
          <p:cNvPr id="22" name="TextBox 21"/>
          <p:cNvSpPr txBox="1"/>
          <p:nvPr/>
        </p:nvSpPr>
        <p:spPr>
          <a:xfrm>
            <a:off x="3520945" y="1697458"/>
            <a:ext cx="1132041"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Uncle Jim</a:t>
            </a:r>
            <a:endParaRPr lang="en-US" b="1" dirty="0">
              <a:effectLst>
                <a:outerShdw blurRad="38100" dist="38100" dir="2700000" algn="tl">
                  <a:srgbClr val="000000">
                    <a:alpha val="43137"/>
                  </a:srgbClr>
                </a:outerShdw>
              </a:effectLst>
              <a:latin typeface="Bradley Hand ITC" pitchFamily="66" charset="0"/>
            </a:endParaRPr>
          </a:p>
        </p:txBody>
      </p:sp>
      <p:sp>
        <p:nvSpPr>
          <p:cNvPr id="23" name="TextBox 22"/>
          <p:cNvSpPr txBox="1"/>
          <p:nvPr/>
        </p:nvSpPr>
        <p:spPr>
          <a:xfrm>
            <a:off x="6607681" y="2696964"/>
            <a:ext cx="1433406"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Emily Green</a:t>
            </a:r>
            <a:endParaRPr lang="en-US" b="1" dirty="0">
              <a:effectLst>
                <a:outerShdw blurRad="38100" dist="38100" dir="2700000" algn="tl">
                  <a:srgbClr val="000000">
                    <a:alpha val="43137"/>
                  </a:srgbClr>
                </a:outerShdw>
              </a:effectLst>
              <a:latin typeface="Bradley Hand ITC" pitchFamily="66" charset="0"/>
            </a:endParaRPr>
          </a:p>
        </p:txBody>
      </p:sp>
      <p:sp>
        <p:nvSpPr>
          <p:cNvPr id="24" name="TextBox 23"/>
          <p:cNvSpPr txBox="1"/>
          <p:nvPr/>
        </p:nvSpPr>
        <p:spPr>
          <a:xfrm>
            <a:off x="4347140" y="3449439"/>
            <a:ext cx="1329210"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Maria Solis</a:t>
            </a:r>
            <a:endParaRPr lang="en-US" b="1" dirty="0">
              <a:effectLst>
                <a:outerShdw blurRad="38100" dist="38100" dir="2700000" algn="tl">
                  <a:srgbClr val="000000">
                    <a:alpha val="43137"/>
                  </a:srgbClr>
                </a:outerShdw>
              </a:effectLst>
              <a:latin typeface="Bradley Hand ITC" pitchFamily="66" charset="0"/>
            </a:endParaRPr>
          </a:p>
        </p:txBody>
      </p:sp>
      <p:sp>
        <p:nvSpPr>
          <p:cNvPr id="25" name="TextBox 24"/>
          <p:cNvSpPr txBox="1"/>
          <p:nvPr/>
        </p:nvSpPr>
        <p:spPr>
          <a:xfrm>
            <a:off x="6084612" y="4586655"/>
            <a:ext cx="1346844" cy="646331"/>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Abdullah </a:t>
            </a:r>
          </a:p>
          <a:p>
            <a:r>
              <a:rPr lang="en-US" b="1" dirty="0" smtClean="0">
                <a:effectLst>
                  <a:outerShdw blurRad="38100" dist="38100" dir="2700000" algn="tl">
                    <a:srgbClr val="000000">
                      <a:alpha val="43137"/>
                    </a:srgbClr>
                  </a:outerShdw>
                </a:effectLst>
                <a:latin typeface="Bradley Hand ITC" pitchFamily="66" charset="0"/>
              </a:rPr>
              <a:t>Mohammad</a:t>
            </a:r>
          </a:p>
        </p:txBody>
      </p:sp>
      <p:sp>
        <p:nvSpPr>
          <p:cNvPr id="26" name="TextBox 25"/>
          <p:cNvSpPr txBox="1"/>
          <p:nvPr/>
        </p:nvSpPr>
        <p:spPr>
          <a:xfrm>
            <a:off x="1143000" y="2335014"/>
            <a:ext cx="1261884"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Ian Harlan</a:t>
            </a:r>
            <a:endParaRPr lang="en-US" b="1" dirty="0">
              <a:effectLst>
                <a:outerShdw blurRad="38100" dist="38100" dir="2700000" algn="tl">
                  <a:srgbClr val="000000">
                    <a:alpha val="43137"/>
                  </a:srgbClr>
                </a:outerShdw>
              </a:effectLst>
              <a:latin typeface="Bradley Hand ITC" pitchFamily="66" charset="0"/>
            </a:endParaRPr>
          </a:p>
        </p:txBody>
      </p:sp>
      <p:sp>
        <p:nvSpPr>
          <p:cNvPr id="27" name="TextBox 26"/>
          <p:cNvSpPr txBox="1"/>
          <p:nvPr/>
        </p:nvSpPr>
        <p:spPr>
          <a:xfrm>
            <a:off x="1972791" y="3614150"/>
            <a:ext cx="1144865"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latin typeface="Bradley Hand ITC" pitchFamily="66" charset="0"/>
              </a:rPr>
              <a:t>Grace Shi</a:t>
            </a:r>
          </a:p>
        </p:txBody>
      </p:sp>
      <p:sp>
        <p:nvSpPr>
          <p:cNvPr id="29" name="TextBox 28"/>
          <p:cNvSpPr txBox="1"/>
          <p:nvPr/>
        </p:nvSpPr>
        <p:spPr>
          <a:xfrm>
            <a:off x="6327775" y="905620"/>
            <a:ext cx="465192" cy="369332"/>
          </a:xfrm>
          <a:prstGeom prst="rect">
            <a:avLst/>
          </a:prstGeom>
          <a:noFill/>
        </p:spPr>
        <p:txBody>
          <a:bodyPr wrap="none" rtlCol="0">
            <a:spAutoFit/>
          </a:bodyPr>
          <a:lstStyle/>
          <a:p>
            <a:r>
              <a:rPr lang="en-US" b="1" dirty="0" smtClean="0">
                <a:solidFill>
                  <a:srgbClr val="FF0000"/>
                </a:solidFill>
                <a:effectLst>
                  <a:outerShdw blurRad="38100" dist="38100" dir="2700000" algn="tl">
                    <a:srgbClr val="000000">
                      <a:alpha val="43137"/>
                    </a:srgbClr>
                  </a:outerShdw>
                </a:effectLst>
                <a:latin typeface="Bradley Hand ITC" pitchFamily="66" charset="0"/>
              </a:rPr>
              <a:t>Me</a:t>
            </a:r>
            <a:endParaRPr lang="en-US" b="1" dirty="0">
              <a:solidFill>
                <a:srgbClr val="FF0000"/>
              </a:solidFill>
              <a:effectLst>
                <a:outerShdw blurRad="38100" dist="38100" dir="2700000" algn="tl">
                  <a:srgbClr val="000000">
                    <a:alpha val="43137"/>
                  </a:srgbClr>
                </a:outerShdw>
              </a:effectLst>
              <a:latin typeface="Bradley Hand ITC" pitchFamily="66" charset="0"/>
            </a:endParaRPr>
          </a:p>
        </p:txBody>
      </p:sp>
    </p:spTree>
    <p:extLst>
      <p:ext uri="{BB962C8B-B14F-4D97-AF65-F5344CB8AC3E}">
        <p14:creationId xmlns:p14="http://schemas.microsoft.com/office/powerpoint/2010/main" val="1500053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What is Networking?</a:t>
            </a:r>
            <a:endParaRPr lang="en-US" dirty="0"/>
          </a:p>
        </p:txBody>
      </p:sp>
      <p:sp>
        <p:nvSpPr>
          <p:cNvPr id="3" name="Content Placeholder 2"/>
          <p:cNvSpPr>
            <a:spLocks noGrp="1"/>
          </p:cNvSpPr>
          <p:nvPr>
            <p:ph sz="quarter" idx="1"/>
          </p:nvPr>
        </p:nvSpPr>
        <p:spPr/>
        <p:txBody>
          <a:bodyPr>
            <a:normAutofit/>
          </a:bodyPr>
          <a:lstStyle/>
          <a:p>
            <a:r>
              <a:rPr lang="en-US" u="sng" dirty="0"/>
              <a:t>Networking</a:t>
            </a:r>
            <a:r>
              <a:rPr lang="en-US" dirty="0"/>
              <a:t> is the concept that a job seeker can utilize the people within his or her own personal scope of contacts to effectively search for a job opportunity.  </a:t>
            </a:r>
            <a:endParaRPr lang="en-US" dirty="0" smtClean="0"/>
          </a:p>
          <a:p>
            <a:endParaRPr lang="en-US" dirty="0"/>
          </a:p>
          <a:p>
            <a:r>
              <a:rPr lang="en-US" dirty="0" smtClean="0"/>
              <a:t>Networking </a:t>
            </a:r>
            <a:r>
              <a:rPr lang="en-US" dirty="0"/>
              <a:t>uses your relationships with people as currency to purchase an all-access pass to the people who have the career opportunities you are seeking</a:t>
            </a:r>
            <a:r>
              <a:rPr lang="en-US" dirty="0" smtClean="0"/>
              <a:t>.</a:t>
            </a:r>
          </a:p>
          <a:p>
            <a:endParaRPr lang="en-US" dirty="0"/>
          </a:p>
          <a:p>
            <a:r>
              <a:rPr lang="en-US" dirty="0" smtClean="0"/>
              <a:t>Networking is something as simple as maintaining good relationships with people you meet.  It doesn’t take much effort.</a:t>
            </a:r>
            <a:endParaRPr lang="en-US" dirty="0"/>
          </a:p>
        </p:txBody>
      </p:sp>
    </p:spTree>
    <p:extLst>
      <p:ext uri="{BB962C8B-B14F-4D97-AF65-F5344CB8AC3E}">
        <p14:creationId xmlns:p14="http://schemas.microsoft.com/office/powerpoint/2010/main" val="113486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Why should I Network?</a:t>
            </a:r>
            <a:endParaRPr lang="en-US" dirty="0"/>
          </a:p>
        </p:txBody>
      </p:sp>
      <p:sp>
        <p:nvSpPr>
          <p:cNvPr id="3" name="Content Placeholder 2"/>
          <p:cNvSpPr>
            <a:spLocks noGrp="1"/>
          </p:cNvSpPr>
          <p:nvPr>
            <p:ph sz="quarter" idx="1"/>
          </p:nvPr>
        </p:nvSpPr>
        <p:spPr/>
        <p:txBody>
          <a:bodyPr>
            <a:normAutofit/>
          </a:bodyPr>
          <a:lstStyle/>
          <a:p>
            <a:r>
              <a:rPr lang="en-US" dirty="0"/>
              <a:t>Conservative estimates </a:t>
            </a:r>
            <a:r>
              <a:rPr lang="en-US" dirty="0" smtClean="0"/>
              <a:t>are that </a:t>
            </a:r>
            <a:r>
              <a:rPr lang="en-US" dirty="0"/>
              <a:t>as many as 70% of jobs are never posted; it is hard to estimate how many that are posted already have </a:t>
            </a:r>
            <a:r>
              <a:rPr lang="en-US" dirty="0" smtClean="0"/>
              <a:t>an internal candidate </a:t>
            </a:r>
            <a:r>
              <a:rPr lang="en-US" dirty="0"/>
              <a:t>applying for that job</a:t>
            </a:r>
            <a:r>
              <a:rPr lang="en-US" dirty="0" smtClean="0"/>
              <a:t>.</a:t>
            </a:r>
          </a:p>
          <a:p>
            <a:endParaRPr lang="en-US" dirty="0"/>
          </a:p>
          <a:p>
            <a:r>
              <a:rPr lang="en-US" dirty="0" smtClean="0"/>
              <a:t>Networking helps you build professional contacts, job leads, and gain information about career fields or companies of interest to you.</a:t>
            </a:r>
            <a:endParaRPr lang="en-US" dirty="0"/>
          </a:p>
        </p:txBody>
      </p:sp>
    </p:spTree>
    <p:extLst>
      <p:ext uri="{BB962C8B-B14F-4D97-AF65-F5344CB8AC3E}">
        <p14:creationId xmlns:p14="http://schemas.microsoft.com/office/powerpoint/2010/main" val="40538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When should I Network?</a:t>
            </a:r>
            <a:endParaRPr lang="en-US" dirty="0"/>
          </a:p>
        </p:txBody>
      </p:sp>
      <p:sp>
        <p:nvSpPr>
          <p:cNvPr id="3" name="Content Placeholder 2"/>
          <p:cNvSpPr>
            <a:spLocks noGrp="1"/>
          </p:cNvSpPr>
          <p:nvPr>
            <p:ph sz="quarter" idx="1"/>
          </p:nvPr>
        </p:nvSpPr>
        <p:spPr/>
        <p:txBody>
          <a:bodyPr>
            <a:normAutofit/>
          </a:bodyPr>
          <a:lstStyle/>
          <a:p>
            <a:r>
              <a:rPr lang="en-US" dirty="0"/>
              <a:t>Start now!  Networking should be a life-long activity and small initial investments of time can have big pay-outs</a:t>
            </a:r>
            <a:r>
              <a:rPr lang="en-US" dirty="0" smtClean="0"/>
              <a:t>.</a:t>
            </a:r>
          </a:p>
          <a:p>
            <a:endParaRPr lang="en-US" dirty="0"/>
          </a:p>
          <a:p>
            <a:r>
              <a:rPr lang="en-US" dirty="0" smtClean="0"/>
              <a:t>In your free time</a:t>
            </a:r>
          </a:p>
          <a:p>
            <a:endParaRPr lang="en-US" dirty="0"/>
          </a:p>
          <a:p>
            <a:r>
              <a:rPr lang="en-US" dirty="0" smtClean="0"/>
              <a:t>On Facebook, MySpace, Twitter, LinkedIn</a:t>
            </a:r>
          </a:p>
          <a:p>
            <a:endParaRPr lang="en-US" dirty="0"/>
          </a:p>
          <a:p>
            <a:r>
              <a:rPr lang="en-US" dirty="0" smtClean="0"/>
              <a:t>Over coffee, in birthday/holiday cards, at parties, at work, during office hours, etc.</a:t>
            </a:r>
            <a:endParaRPr lang="en-US" dirty="0"/>
          </a:p>
        </p:txBody>
      </p:sp>
    </p:spTree>
    <p:extLst>
      <p:ext uri="{BB962C8B-B14F-4D97-AF65-F5344CB8AC3E}">
        <p14:creationId xmlns:p14="http://schemas.microsoft.com/office/powerpoint/2010/main" val="15423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How do I Network?</a:t>
            </a:r>
            <a:endParaRPr lang="en-US" dirty="0"/>
          </a:p>
        </p:txBody>
      </p:sp>
      <p:sp>
        <p:nvSpPr>
          <p:cNvPr id="3" name="Content Placeholder 2"/>
          <p:cNvSpPr>
            <a:spLocks noGrp="1"/>
          </p:cNvSpPr>
          <p:nvPr>
            <p:ph sz="quarter" idx="1"/>
          </p:nvPr>
        </p:nvSpPr>
        <p:spPr/>
        <p:txBody>
          <a:bodyPr>
            <a:noAutofit/>
          </a:bodyPr>
          <a:lstStyle/>
          <a:p>
            <a:pPr marL="0" indent="0">
              <a:buNone/>
            </a:pPr>
            <a:r>
              <a:rPr lang="en-US" sz="2400" b="1" dirty="0"/>
              <a:t>1) First</a:t>
            </a:r>
            <a:r>
              <a:rPr lang="en-US" sz="2400" dirty="0"/>
              <a:t>, create a list of people you know.  Divide this list into three categories: </a:t>
            </a:r>
          </a:p>
          <a:p>
            <a:pPr lvl="1">
              <a:buFont typeface="Arial" pitchFamily="34" charset="0"/>
              <a:buChar char="•"/>
            </a:pPr>
            <a:r>
              <a:rPr lang="en-US" sz="2400" dirty="0" smtClean="0"/>
              <a:t>Friends</a:t>
            </a:r>
            <a:r>
              <a:rPr lang="en-US" sz="2400" dirty="0"/>
              <a:t>, family, and close associates	</a:t>
            </a:r>
            <a:endParaRPr lang="en-US" sz="2400" dirty="0" smtClean="0"/>
          </a:p>
          <a:p>
            <a:pPr lvl="1">
              <a:buFont typeface="Arial" pitchFamily="34" charset="0"/>
              <a:buChar char="•"/>
            </a:pPr>
            <a:r>
              <a:rPr lang="en-US" sz="2400" dirty="0" smtClean="0"/>
              <a:t>Coworkers </a:t>
            </a:r>
            <a:r>
              <a:rPr lang="en-US" sz="2400" dirty="0"/>
              <a:t>and supervisors	</a:t>
            </a:r>
            <a:endParaRPr lang="en-US" sz="2400" dirty="0" smtClean="0"/>
          </a:p>
          <a:p>
            <a:pPr lvl="1">
              <a:buFont typeface="Arial" pitchFamily="34" charset="0"/>
              <a:buChar char="•"/>
            </a:pPr>
            <a:r>
              <a:rPr lang="en-US" sz="2400" dirty="0" smtClean="0"/>
              <a:t>Acquaintances </a:t>
            </a:r>
            <a:r>
              <a:rPr lang="en-US" sz="2400" dirty="0"/>
              <a:t>and friends of friends</a:t>
            </a:r>
          </a:p>
          <a:p>
            <a:pPr marL="0" indent="0">
              <a:buNone/>
            </a:pPr>
            <a:endParaRPr lang="en-US" sz="2400" b="1" dirty="0" smtClean="0"/>
          </a:p>
          <a:p>
            <a:pPr marL="0" indent="0">
              <a:buNone/>
            </a:pPr>
            <a:r>
              <a:rPr lang="en-US" sz="2400" b="1" dirty="0" smtClean="0"/>
              <a:t>2</a:t>
            </a:r>
            <a:r>
              <a:rPr lang="en-US" sz="2400" b="1" dirty="0"/>
              <a:t>) Second</a:t>
            </a:r>
            <a:r>
              <a:rPr lang="en-US" sz="2400" dirty="0"/>
              <a:t>, eliminate names of people who you haven’t spoken to in a long time, people who you do not hold a positive opinion of or have a good relationship with, and people who would not help you in a job search (like a current boss</a:t>
            </a:r>
            <a:r>
              <a:rPr lang="en-US" sz="2400" dirty="0" smtClean="0"/>
              <a:t>).</a:t>
            </a:r>
            <a:endParaRPr lang="en-US" sz="2400" dirty="0"/>
          </a:p>
        </p:txBody>
      </p:sp>
    </p:spTree>
    <p:extLst>
      <p:ext uri="{BB962C8B-B14F-4D97-AF65-F5344CB8AC3E}">
        <p14:creationId xmlns:p14="http://schemas.microsoft.com/office/powerpoint/2010/main" val="299053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How do I Network?</a:t>
            </a:r>
            <a:endParaRPr lang="en-US" dirty="0"/>
          </a:p>
        </p:txBody>
      </p:sp>
      <p:sp>
        <p:nvSpPr>
          <p:cNvPr id="3" name="Content Placeholder 2"/>
          <p:cNvSpPr>
            <a:spLocks noGrp="1"/>
          </p:cNvSpPr>
          <p:nvPr>
            <p:ph sz="quarter" idx="1"/>
          </p:nvPr>
        </p:nvSpPr>
        <p:spPr/>
        <p:txBody>
          <a:bodyPr>
            <a:noAutofit/>
          </a:bodyPr>
          <a:lstStyle/>
          <a:p>
            <a:pPr marL="0" indent="0">
              <a:buNone/>
            </a:pPr>
            <a:r>
              <a:rPr lang="en-US" sz="2000" b="1" dirty="0" smtClean="0"/>
              <a:t>3</a:t>
            </a:r>
            <a:r>
              <a:rPr lang="en-US" sz="2000" b="1" dirty="0"/>
              <a:t>) Third</a:t>
            </a:r>
            <a:r>
              <a:rPr lang="en-US" sz="2000" dirty="0"/>
              <a:t>, ask yourself who is likely to be able to put you in contact with the kinds of people you need to know.  Maybe grandma doesn’t work for the local hospital, but she does know almost everyone in her church so she may know someone who works there and she will probably be willing to put you in contact with that person.</a:t>
            </a:r>
          </a:p>
          <a:p>
            <a:pPr marL="0" indent="0">
              <a:buNone/>
            </a:pPr>
            <a:endParaRPr lang="en-US" sz="2000" b="1" dirty="0" smtClean="0"/>
          </a:p>
          <a:p>
            <a:pPr marL="0" indent="0">
              <a:buNone/>
            </a:pPr>
            <a:r>
              <a:rPr lang="en-US" sz="2000" b="1" dirty="0" smtClean="0"/>
              <a:t>4</a:t>
            </a:r>
            <a:r>
              <a:rPr lang="en-US" sz="2000" b="1" dirty="0"/>
              <a:t>) Next</a:t>
            </a:r>
            <a:r>
              <a:rPr lang="en-US" sz="2000" dirty="0"/>
              <a:t>, think about your relationships with the people who are in your top 10 … do they need to be updated or strengthened?  This is a good time (before you need a job) to send birthday cards, arrange to meet for lunch, offer to babysit, write an email about what is happening in your life right now, etc.  </a:t>
            </a:r>
            <a:endParaRPr lang="en-US" sz="2000" dirty="0" smtClean="0"/>
          </a:p>
          <a:p>
            <a:pPr marL="283464" lvl="1" indent="0">
              <a:buNone/>
            </a:pPr>
            <a:endParaRPr lang="en-US" sz="1800" i="1" dirty="0" smtClean="0"/>
          </a:p>
          <a:p>
            <a:pPr marL="283464" lvl="1" indent="0">
              <a:buNone/>
            </a:pPr>
            <a:r>
              <a:rPr lang="en-US" sz="1800" i="1" dirty="0" smtClean="0"/>
              <a:t>These </a:t>
            </a:r>
            <a:r>
              <a:rPr lang="en-US" sz="1800" i="1" dirty="0"/>
              <a:t>people are your friends and relatives so this is simply putting additional effort into developing the already existing relationship you have with them. </a:t>
            </a:r>
            <a:r>
              <a:rPr lang="en-US" sz="1800" dirty="0"/>
              <a:t> </a:t>
            </a:r>
          </a:p>
        </p:txBody>
      </p:sp>
    </p:spTree>
    <p:extLst>
      <p:ext uri="{BB962C8B-B14F-4D97-AF65-F5344CB8AC3E}">
        <p14:creationId xmlns:p14="http://schemas.microsoft.com/office/powerpoint/2010/main" val="138052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How do I Network?</a:t>
            </a:r>
            <a:endParaRPr lang="en-US" dirty="0"/>
          </a:p>
        </p:txBody>
      </p:sp>
      <p:sp>
        <p:nvSpPr>
          <p:cNvPr id="3" name="Content Placeholder 2"/>
          <p:cNvSpPr>
            <a:spLocks noGrp="1"/>
          </p:cNvSpPr>
          <p:nvPr>
            <p:ph sz="quarter" idx="1"/>
          </p:nvPr>
        </p:nvSpPr>
        <p:spPr/>
        <p:txBody>
          <a:bodyPr>
            <a:noAutofit/>
          </a:bodyPr>
          <a:lstStyle/>
          <a:p>
            <a:pPr marL="0" indent="0">
              <a:buNone/>
            </a:pPr>
            <a:r>
              <a:rPr lang="en-US" sz="2400" b="1" dirty="0" smtClean="0"/>
              <a:t>5</a:t>
            </a:r>
            <a:r>
              <a:rPr lang="en-US" sz="2400" b="1" dirty="0"/>
              <a:t>) Then</a:t>
            </a:r>
            <a:r>
              <a:rPr lang="en-US" sz="2400" dirty="0"/>
              <a:t>, arrange a face to face or phone meeting with your contact person to tell them about your job search.  Explain your qualifications, your ambitions, your work history/experience in the field, and ask them if they can put you in contact with 2 people in that field/company / department.  </a:t>
            </a:r>
          </a:p>
          <a:p>
            <a:r>
              <a:rPr lang="en-US" sz="2000" dirty="0"/>
              <a:t>These conversations typically follow the “Let’s talk about you, let me do you a favor, let’s talk about me, let me ask you for a favor” pattern; so… “Hi Jim, How’s work?  Do you still need me to babysit this weekend?  Have I told you I’m looking for a job in electronics?  Do you know anyone in the industry you can put me in touch with?” would be a 30 second version of this conversation.</a:t>
            </a:r>
          </a:p>
          <a:p>
            <a:r>
              <a:rPr lang="en-US" sz="2000" dirty="0"/>
              <a:t>A person giving you their friends’ or coworkers’ names takes </a:t>
            </a:r>
            <a:r>
              <a:rPr lang="en-US" sz="2000" b="1" dirty="0"/>
              <a:t>trust</a:t>
            </a:r>
            <a:r>
              <a:rPr lang="en-US" sz="2000" dirty="0"/>
              <a:t>, so this is a request not everyone is willing to fulfill for you.  This is why it is very important that you are leveraging good solid relationships to get these referrals.  </a:t>
            </a:r>
            <a:endParaRPr lang="en-US" sz="2000" dirty="0" smtClean="0"/>
          </a:p>
        </p:txBody>
      </p:sp>
    </p:spTree>
    <p:extLst>
      <p:ext uri="{BB962C8B-B14F-4D97-AF65-F5344CB8AC3E}">
        <p14:creationId xmlns:p14="http://schemas.microsoft.com/office/powerpoint/2010/main" val="5177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69850" dist="43180" dir="5400000" sx="0" sy="0">
                    <a:srgbClr val="000000">
                      <a:alpha val="65000"/>
                    </a:srgbClr>
                  </a:outerShdw>
                </a:effectLst>
              </a:rPr>
              <a:t>How do I Network?</a:t>
            </a:r>
            <a:endParaRPr lang="en-US" dirty="0"/>
          </a:p>
        </p:txBody>
      </p:sp>
      <p:sp>
        <p:nvSpPr>
          <p:cNvPr id="3" name="Content Placeholder 2"/>
          <p:cNvSpPr>
            <a:spLocks noGrp="1"/>
          </p:cNvSpPr>
          <p:nvPr>
            <p:ph sz="quarter" idx="1"/>
          </p:nvPr>
        </p:nvSpPr>
        <p:spPr/>
        <p:txBody>
          <a:bodyPr>
            <a:noAutofit/>
          </a:bodyPr>
          <a:lstStyle/>
          <a:p>
            <a:pPr marL="0" indent="0">
              <a:buNone/>
            </a:pPr>
            <a:r>
              <a:rPr lang="en-US" sz="2400" b="1" dirty="0" smtClean="0"/>
              <a:t>6</a:t>
            </a:r>
            <a:r>
              <a:rPr lang="en-US" sz="2400" b="1" dirty="0"/>
              <a:t>) Finally</a:t>
            </a:r>
            <a:r>
              <a:rPr lang="en-US" sz="2400" dirty="0"/>
              <a:t>, follow up on the referral and repeat step 5 until you are in contact with someone in the department that you want</a:t>
            </a:r>
            <a:r>
              <a:rPr lang="en-US" sz="2400" dirty="0" smtClean="0"/>
              <a:t>.</a:t>
            </a:r>
          </a:p>
          <a:p>
            <a:r>
              <a:rPr lang="en-US" sz="2400" dirty="0" smtClean="0"/>
              <a:t>Don’t </a:t>
            </a:r>
            <a:r>
              <a:rPr lang="en-US" sz="2400" dirty="0"/>
              <a:t>forget to thank everyone who has helped you along the way; thank you cards show good manners </a:t>
            </a:r>
            <a:r>
              <a:rPr lang="en-US" sz="2400" dirty="0" smtClean="0"/>
              <a:t>(and </a:t>
            </a:r>
            <a:r>
              <a:rPr lang="en-US" sz="2400" dirty="0"/>
              <a:t>people like </a:t>
            </a:r>
            <a:r>
              <a:rPr lang="en-US" sz="2400" dirty="0" smtClean="0"/>
              <a:t>that) so it keeps doors open for future networking.</a:t>
            </a:r>
          </a:p>
          <a:p>
            <a:r>
              <a:rPr lang="en-US" sz="2400" dirty="0" smtClean="0"/>
              <a:t>Speaking of future networking… don’t forget to continue to keep your contact updated on your career development as time goes on.</a:t>
            </a:r>
          </a:p>
          <a:p>
            <a:pPr marL="0" indent="0">
              <a:buNone/>
            </a:pPr>
            <a:endParaRPr lang="en-US" sz="2400" i="1" dirty="0"/>
          </a:p>
          <a:p>
            <a:pPr marL="0" indent="0">
              <a:buNone/>
            </a:pPr>
            <a:r>
              <a:rPr lang="en-US" sz="2400" i="1" dirty="0" smtClean="0">
                <a:solidFill>
                  <a:srgbClr val="C00000"/>
                </a:solidFill>
              </a:rPr>
              <a:t>One last important thought about networking:</a:t>
            </a:r>
            <a:endParaRPr lang="en-US" sz="2000" i="1" dirty="0" smtClean="0">
              <a:solidFill>
                <a:srgbClr val="C00000"/>
              </a:solidFill>
            </a:endParaRPr>
          </a:p>
          <a:p>
            <a:pPr marL="521208" lvl="2" indent="0">
              <a:buNone/>
            </a:pPr>
            <a:r>
              <a:rPr lang="en-US" i="1" dirty="0" smtClean="0">
                <a:solidFill>
                  <a:srgbClr val="C00000"/>
                </a:solidFill>
              </a:rPr>
              <a:t>Don’t </a:t>
            </a:r>
            <a:r>
              <a:rPr lang="en-US" i="1" dirty="0">
                <a:solidFill>
                  <a:srgbClr val="C00000"/>
                </a:solidFill>
              </a:rPr>
              <a:t>approach this as a task or as a sale- your contact will feel used; instead keep in mind you are maintaining a relationship with someone you already know and like</a:t>
            </a:r>
            <a:r>
              <a:rPr lang="en-US" i="1" dirty="0" smtClean="0">
                <a:solidFill>
                  <a:srgbClr val="C00000"/>
                </a:solidFill>
              </a:rPr>
              <a:t>.</a:t>
            </a:r>
            <a:endParaRPr lang="en-US" dirty="0">
              <a:solidFill>
                <a:srgbClr val="C00000"/>
              </a:solidFill>
            </a:endParaRPr>
          </a:p>
        </p:txBody>
      </p:sp>
    </p:spTree>
    <p:extLst>
      <p:ext uri="{BB962C8B-B14F-4D97-AF65-F5344CB8AC3E}">
        <p14:creationId xmlns:p14="http://schemas.microsoft.com/office/powerpoint/2010/main" val="24309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6523056"/>
              </p:ext>
            </p:extLst>
          </p:nvPr>
        </p:nvGraphicFramePr>
        <p:xfrm>
          <a:off x="228601" y="1143000"/>
          <a:ext cx="8686798" cy="4201175"/>
        </p:xfrm>
        <a:graphic>
          <a:graphicData uri="http://schemas.openxmlformats.org/drawingml/2006/table">
            <a:tbl>
              <a:tblPr firstRow="1" firstCol="1" bandRow="1">
                <a:tableStyleId>{6E25E649-3F16-4E02-A733-19D2CDBF48F0}</a:tableStyleId>
              </a:tblPr>
              <a:tblGrid>
                <a:gridCol w="1095632">
                  <a:extLst>
                    <a:ext uri="{9D8B030D-6E8A-4147-A177-3AD203B41FA5}">
                      <a16:colId xmlns:a16="http://schemas.microsoft.com/office/drawing/2014/main" val="20000"/>
                    </a:ext>
                  </a:extLst>
                </a:gridCol>
                <a:gridCol w="939114">
                  <a:extLst>
                    <a:ext uri="{9D8B030D-6E8A-4147-A177-3AD203B41FA5}">
                      <a16:colId xmlns:a16="http://schemas.microsoft.com/office/drawing/2014/main" val="20001"/>
                    </a:ext>
                  </a:extLst>
                </a:gridCol>
                <a:gridCol w="729236">
                  <a:extLst>
                    <a:ext uri="{9D8B030D-6E8A-4147-A177-3AD203B41FA5}">
                      <a16:colId xmlns:a16="http://schemas.microsoft.com/office/drawing/2014/main" val="20002"/>
                    </a:ext>
                  </a:extLst>
                </a:gridCol>
                <a:gridCol w="710738">
                  <a:extLst>
                    <a:ext uri="{9D8B030D-6E8A-4147-A177-3AD203B41FA5}">
                      <a16:colId xmlns:a16="http://schemas.microsoft.com/office/drawing/2014/main" val="20003"/>
                    </a:ext>
                  </a:extLst>
                </a:gridCol>
                <a:gridCol w="1658386">
                  <a:extLst>
                    <a:ext uri="{9D8B030D-6E8A-4147-A177-3AD203B41FA5}">
                      <a16:colId xmlns:a16="http://schemas.microsoft.com/office/drawing/2014/main" val="20004"/>
                    </a:ext>
                  </a:extLst>
                </a:gridCol>
                <a:gridCol w="736353">
                  <a:extLst>
                    <a:ext uri="{9D8B030D-6E8A-4147-A177-3AD203B41FA5}">
                      <a16:colId xmlns:a16="http://schemas.microsoft.com/office/drawing/2014/main" val="20005"/>
                    </a:ext>
                  </a:extLst>
                </a:gridCol>
                <a:gridCol w="1158948">
                  <a:extLst>
                    <a:ext uri="{9D8B030D-6E8A-4147-A177-3AD203B41FA5}">
                      <a16:colId xmlns:a16="http://schemas.microsoft.com/office/drawing/2014/main" val="20006"/>
                    </a:ext>
                  </a:extLst>
                </a:gridCol>
                <a:gridCol w="631770">
                  <a:extLst>
                    <a:ext uri="{9D8B030D-6E8A-4147-A177-3AD203B41FA5}">
                      <a16:colId xmlns:a16="http://schemas.microsoft.com/office/drawing/2014/main" val="20007"/>
                    </a:ext>
                  </a:extLst>
                </a:gridCol>
                <a:gridCol w="1026621">
                  <a:extLst>
                    <a:ext uri="{9D8B030D-6E8A-4147-A177-3AD203B41FA5}">
                      <a16:colId xmlns:a16="http://schemas.microsoft.com/office/drawing/2014/main" val="20008"/>
                    </a:ext>
                  </a:extLst>
                </a:gridCol>
              </a:tblGrid>
              <a:tr h="563008">
                <a:tc>
                  <a:txBody>
                    <a:bodyPr/>
                    <a:lstStyle/>
                    <a:p>
                      <a:pPr marL="0" marR="0">
                        <a:lnSpc>
                          <a:spcPct val="105000"/>
                        </a:lnSpc>
                        <a:spcBef>
                          <a:spcPts val="0"/>
                        </a:spcBef>
                        <a:spcAft>
                          <a:spcPts val="600"/>
                        </a:spcAft>
                      </a:pPr>
                      <a:r>
                        <a:rPr lang="en-US" sz="800" i="1" u="sng" dirty="0">
                          <a:effectLst>
                            <a:outerShdw blurRad="38100" dist="38100" dir="2700000" algn="tl">
                              <a:srgbClr val="000000">
                                <a:alpha val="43137"/>
                              </a:srgbClr>
                            </a:outerShdw>
                          </a:effectLst>
                        </a:rPr>
                        <a:t>Name of  Contact</a:t>
                      </a:r>
                      <a:endParaRPr lang="en-US" sz="800" b="1" i="1" u="sng"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a:effectLst>
                            <a:outerShdw blurRad="38100" dist="38100" dir="2700000" algn="tl">
                              <a:srgbClr val="000000">
                                <a:alpha val="43137"/>
                              </a:srgbClr>
                            </a:outerShdw>
                          </a:effectLst>
                        </a:rPr>
                        <a:t>Reference or Relationship</a:t>
                      </a:r>
                      <a:endParaRPr lang="en-US" sz="800" b="1" i="1" u="sng">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a:effectLst>
                            <a:outerShdw blurRad="38100" dist="38100" dir="2700000" algn="tl">
                              <a:srgbClr val="000000">
                                <a:alpha val="43137"/>
                              </a:srgbClr>
                            </a:outerShdw>
                          </a:effectLst>
                        </a:rPr>
                        <a:t>Quality of  Reference</a:t>
                      </a:r>
                      <a:endParaRPr lang="en-US" sz="800" b="1" i="1" u="sng">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dirty="0">
                          <a:effectLst>
                            <a:outerShdw blurRad="38100" dist="38100" dir="2700000" algn="tl">
                              <a:srgbClr val="000000">
                                <a:alpha val="43137"/>
                              </a:srgbClr>
                            </a:outerShdw>
                          </a:effectLst>
                        </a:rPr>
                        <a:t>Date of Contact</a:t>
                      </a:r>
                      <a:endParaRPr lang="en-US" sz="800" b="1" i="1" u="sng"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a:effectLst>
                            <a:outerShdw blurRad="38100" dist="38100" dir="2700000" algn="tl">
                              <a:srgbClr val="000000">
                                <a:alpha val="43137"/>
                              </a:srgbClr>
                            </a:outerShdw>
                          </a:effectLst>
                        </a:rPr>
                        <a:t>Follow up Agreed Upon</a:t>
                      </a:r>
                      <a:endParaRPr lang="en-US" sz="800" b="1" i="1" u="sng">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a:effectLst>
                            <a:outerShdw blurRad="38100" dist="38100" dir="2700000" algn="tl">
                              <a:srgbClr val="000000">
                                <a:alpha val="43137"/>
                              </a:srgbClr>
                            </a:outerShdw>
                          </a:effectLst>
                        </a:rPr>
                        <a:t>Follow up completed</a:t>
                      </a:r>
                      <a:endParaRPr lang="en-US" sz="800" b="1" i="1" u="sng">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dirty="0">
                          <a:effectLst>
                            <a:outerShdw blurRad="38100" dist="38100" dir="2700000" algn="tl">
                              <a:srgbClr val="000000">
                                <a:alpha val="43137"/>
                              </a:srgbClr>
                            </a:outerShdw>
                          </a:effectLst>
                        </a:rPr>
                        <a:t>Contact Information</a:t>
                      </a:r>
                      <a:endParaRPr lang="en-US" sz="800" b="1" i="1" u="sng"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a:effectLst>
                            <a:outerShdw blurRad="38100" dist="38100" dir="2700000" algn="tl">
                              <a:srgbClr val="000000">
                                <a:alpha val="43137"/>
                              </a:srgbClr>
                            </a:outerShdw>
                          </a:effectLst>
                        </a:rPr>
                        <a:t>Thank-you sent</a:t>
                      </a:r>
                      <a:endParaRPr lang="en-US" sz="800" b="1" i="1" u="sng">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nSpc>
                          <a:spcPct val="105000"/>
                        </a:lnSpc>
                        <a:spcBef>
                          <a:spcPts val="0"/>
                        </a:spcBef>
                        <a:spcAft>
                          <a:spcPts val="600"/>
                        </a:spcAft>
                      </a:pPr>
                      <a:r>
                        <a:rPr lang="en-US" sz="800" i="1" u="sng" dirty="0" smtClean="0">
                          <a:effectLst>
                            <a:outerShdw blurRad="38100" dist="38100" dir="2700000" algn="tl">
                              <a:srgbClr val="000000">
                                <a:alpha val="43137"/>
                              </a:srgbClr>
                            </a:outerShdw>
                          </a:effectLst>
                        </a:rPr>
                        <a:t>Referrals</a:t>
                      </a:r>
                      <a:endParaRPr lang="en-US" sz="800" b="1" i="1" u="sng"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extLst>
                  <a:ext uri="{0D108BD9-81ED-4DB2-BD59-A6C34878D82A}">
                    <a16:rowId xmlns:a16="http://schemas.microsoft.com/office/drawing/2014/main" val="10000"/>
                  </a:ext>
                </a:extLst>
              </a:tr>
              <a:tr h="786280">
                <a:tc>
                  <a:txBody>
                    <a:bodyPr/>
                    <a:lstStyle/>
                    <a:p>
                      <a:pPr marL="0" marR="0" algn="ctr">
                        <a:lnSpc>
                          <a:spcPct val="105000"/>
                        </a:lnSpc>
                        <a:spcBef>
                          <a:spcPts val="0"/>
                        </a:spcBef>
                        <a:spcAft>
                          <a:spcPts val="600"/>
                        </a:spcAft>
                      </a:pPr>
                      <a:r>
                        <a:rPr lang="en-US" sz="1100" dirty="0" smtClean="0">
                          <a:effectLst>
                            <a:outerShdw blurRad="38100" dist="38100" dir="2700000" algn="tl">
                              <a:srgbClr val="000000">
                                <a:alpha val="43137"/>
                              </a:srgbClr>
                            </a:outerShdw>
                          </a:effectLst>
                        </a:rPr>
                        <a:t>Maria</a:t>
                      </a:r>
                      <a:r>
                        <a:rPr lang="en-US" sz="1100" baseline="0" dirty="0" smtClean="0">
                          <a:effectLst>
                            <a:outerShdw blurRad="38100" dist="38100" dir="2700000" algn="tl">
                              <a:srgbClr val="000000">
                                <a:alpha val="43137"/>
                              </a:srgbClr>
                            </a:outerShdw>
                          </a:effectLst>
                        </a:rPr>
                        <a:t> Solis</a:t>
                      </a:r>
                      <a:endParaRPr lang="en-US" sz="1100"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Uncle Jim</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4</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9/24/12</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Email </a:t>
                      </a:r>
                      <a:r>
                        <a:rPr lang="en-US" sz="1100" b="1" dirty="0" smtClean="0">
                          <a:effectLst/>
                          <a:latin typeface="Bradley Hand ITC" pitchFamily="66" charset="0"/>
                        </a:rPr>
                        <a:t>the </a:t>
                      </a:r>
                      <a:r>
                        <a:rPr lang="en-US" sz="1100" b="1" dirty="0" err="1" smtClean="0">
                          <a:effectLst/>
                          <a:latin typeface="Bradley Hand ITC" pitchFamily="66" charset="0"/>
                        </a:rPr>
                        <a:t>Oragel</a:t>
                      </a:r>
                      <a:r>
                        <a:rPr lang="en-US" sz="1100" b="1" dirty="0" smtClean="0">
                          <a:effectLst/>
                          <a:latin typeface="Bradley Hand ITC" pitchFamily="66" charset="0"/>
                        </a:rPr>
                        <a:t> article EGreen123@hospital.com</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Yes</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555-292-6446</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r>
                        <a:rPr lang="en-US" sz="1100" b="1" dirty="0" smtClean="0">
                          <a:effectLst/>
                          <a:latin typeface="Bradley Hand ITC" pitchFamily="66" charset="0"/>
                        </a:rPr>
                        <a:t>Yes</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1- John Smith</a:t>
                      </a:r>
                    </a:p>
                    <a:p>
                      <a:pPr marL="0" marR="0" algn="ctr">
                        <a:lnSpc>
                          <a:spcPct val="105000"/>
                        </a:lnSpc>
                        <a:spcBef>
                          <a:spcPts val="0"/>
                        </a:spcBef>
                        <a:spcAft>
                          <a:spcPts val="600"/>
                        </a:spcAft>
                      </a:pPr>
                      <a:r>
                        <a:rPr lang="en-US" sz="1100" b="1">
                          <a:effectLst/>
                          <a:latin typeface="Bradley Hand ITC" pitchFamily="66" charset="0"/>
                        </a:rPr>
                        <a:t>2- Mary Solis</a:t>
                      </a:r>
                      <a:endParaRPr lang="en-US" sz="1100" b="1">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1"/>
                  </a:ext>
                </a:extLst>
              </a:tr>
              <a:tr h="543494">
                <a:tc>
                  <a:txBody>
                    <a:bodyPr/>
                    <a:lstStyle/>
                    <a:p>
                      <a:pPr marL="0" marR="0" indent="0" algn="ctr" defTabSz="914400" rtl="0" eaLnBrk="1" fontAlgn="auto" latinLnBrk="0" hangingPunct="1">
                        <a:lnSpc>
                          <a:spcPct val="105000"/>
                        </a:lnSpc>
                        <a:spcBef>
                          <a:spcPts val="0"/>
                        </a:spcBef>
                        <a:spcAft>
                          <a:spcPts val="600"/>
                        </a:spcAft>
                        <a:buClrTx/>
                        <a:buSzTx/>
                        <a:buFontTx/>
                        <a:buNone/>
                        <a:tabLst/>
                        <a:defRPr/>
                      </a:pPr>
                      <a:r>
                        <a:rPr lang="en-US" sz="1100" dirty="0" smtClean="0">
                          <a:effectLst>
                            <a:outerShdw blurRad="38100" dist="38100" dir="2700000" algn="tl">
                              <a:srgbClr val="000000">
                                <a:alpha val="43137"/>
                              </a:srgbClr>
                            </a:outerShdw>
                          </a:effectLst>
                        </a:rPr>
                        <a:t>Emily Green</a:t>
                      </a:r>
                      <a:endParaRPr lang="en-US" sz="1100" dirty="0" smtClean="0">
                        <a:effectLst>
                          <a:outerShdw blurRad="38100" dist="38100" dir="2700000" algn="tl">
                            <a:srgbClr val="000000">
                              <a:alpha val="43137"/>
                            </a:srgbClr>
                          </a:outerShdw>
                        </a:effectLst>
                        <a:latin typeface="+mn-lt"/>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Maria Solis</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3</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12/29/12</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555-292-1706</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2"/>
                  </a:ext>
                </a:extLst>
              </a:tr>
              <a:tr h="713619">
                <a:tc>
                  <a:txBody>
                    <a:bodyPr/>
                    <a:lstStyle/>
                    <a:p>
                      <a:pPr marL="0" marR="0" algn="ctr">
                        <a:lnSpc>
                          <a:spcPct val="105000"/>
                        </a:lnSpc>
                        <a:spcBef>
                          <a:spcPts val="0"/>
                        </a:spcBef>
                        <a:spcAft>
                          <a:spcPts val="600"/>
                        </a:spcAft>
                      </a:pPr>
                      <a:r>
                        <a:rPr lang="en-US" sz="1100" dirty="0" smtClean="0">
                          <a:effectLst>
                            <a:outerShdw blurRad="38100" dist="38100" dir="2700000" algn="tl">
                              <a:srgbClr val="000000">
                                <a:alpha val="43137"/>
                              </a:srgbClr>
                            </a:outerShdw>
                          </a:effectLst>
                        </a:rPr>
                        <a:t>Abdullah Mohammad</a:t>
                      </a: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Maria Solis</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1</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555-688-1234</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3"/>
                  </a:ext>
                </a:extLst>
              </a:tr>
              <a:tr h="905824">
                <a:tc>
                  <a:txBody>
                    <a:bodyPr/>
                    <a:lstStyle/>
                    <a:p>
                      <a:pPr marL="0" marR="0" algn="ctr">
                        <a:lnSpc>
                          <a:spcPct val="105000"/>
                        </a:lnSpc>
                        <a:spcBef>
                          <a:spcPts val="0"/>
                        </a:spcBef>
                        <a:spcAft>
                          <a:spcPts val="600"/>
                        </a:spcAft>
                      </a:pPr>
                      <a:r>
                        <a:rPr lang="en-US" sz="1100" dirty="0" smtClean="0">
                          <a:effectLst>
                            <a:outerShdw blurRad="38100" dist="38100" dir="2700000" algn="tl">
                              <a:srgbClr val="000000">
                                <a:alpha val="43137"/>
                              </a:srgbClr>
                            </a:outerShdw>
                          </a:effectLst>
                        </a:rPr>
                        <a:t>Ian</a:t>
                      </a:r>
                      <a:r>
                        <a:rPr lang="en-US" sz="1100" baseline="0" dirty="0" smtClean="0">
                          <a:effectLst>
                            <a:outerShdw blurRad="38100" dist="38100" dir="2700000" algn="tl">
                              <a:srgbClr val="000000">
                                <a:alpha val="43137"/>
                              </a:srgbClr>
                            </a:outerShdw>
                          </a:effectLst>
                        </a:rPr>
                        <a:t> Harlan</a:t>
                      </a:r>
                      <a:r>
                        <a:rPr lang="en-US" sz="1100" dirty="0">
                          <a:effectLst>
                            <a:outerShdw blurRad="38100" dist="38100" dir="2700000" algn="tl">
                              <a:srgbClr val="000000">
                                <a:alpha val="43137"/>
                              </a:srgbClr>
                            </a:outerShdw>
                          </a:effectLst>
                        </a:rPr>
                        <a:t> </a:t>
                      </a:r>
                      <a:endParaRPr lang="en-US" sz="1100"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Uncle Jim</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3</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10/1/12</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Get permission from Jackie to refer her as</a:t>
                      </a:r>
                      <a:r>
                        <a:rPr lang="en-US" sz="1100" b="1" baseline="0" dirty="0" smtClean="0">
                          <a:effectLst/>
                          <a:latin typeface="Bradley Hand ITC" pitchFamily="66" charset="0"/>
                        </a:rPr>
                        <a:t> a babysitter</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Yes</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555-614-7707</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No</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Grace</a:t>
                      </a:r>
                      <a:r>
                        <a:rPr lang="en-US" sz="1100" b="1" baseline="0" dirty="0" smtClean="0">
                          <a:effectLst/>
                          <a:latin typeface="Bradley Hand ITC" pitchFamily="66" charset="0"/>
                        </a:rPr>
                        <a:t> Shi</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4"/>
                  </a:ext>
                </a:extLst>
              </a:tr>
              <a:tr h="362330">
                <a:tc>
                  <a:txBody>
                    <a:bodyPr/>
                    <a:lstStyle/>
                    <a:p>
                      <a:pPr marL="0" marR="0" algn="ctr">
                        <a:lnSpc>
                          <a:spcPct val="105000"/>
                        </a:lnSpc>
                        <a:spcBef>
                          <a:spcPts val="0"/>
                        </a:spcBef>
                        <a:spcAft>
                          <a:spcPts val="600"/>
                        </a:spcAft>
                      </a:pPr>
                      <a:r>
                        <a:rPr lang="en-US" sz="1100" dirty="0" smtClean="0">
                          <a:effectLst>
                            <a:outerShdw blurRad="38100" dist="38100" dir="2700000" algn="tl">
                              <a:srgbClr val="000000">
                                <a:alpha val="43137"/>
                              </a:srgbClr>
                            </a:outerShdw>
                          </a:effectLst>
                        </a:rPr>
                        <a:t>Grace Shi</a:t>
                      </a:r>
                      <a:r>
                        <a:rPr lang="en-US" sz="1100" dirty="0">
                          <a:effectLst>
                            <a:outerShdw blurRad="38100" dist="38100" dir="2700000" algn="tl">
                              <a:srgbClr val="000000">
                                <a:alpha val="43137"/>
                              </a:srgbClr>
                            </a:outerShdw>
                          </a:effectLst>
                        </a:rPr>
                        <a:t> </a:t>
                      </a:r>
                      <a:endParaRPr lang="en-US" sz="1100"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Ian Harlan</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smtClean="0">
                          <a:effectLst/>
                          <a:latin typeface="Bradley Hand ITC" pitchFamily="66" charset="0"/>
                        </a:rPr>
                        <a:t>2</a:t>
                      </a: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5"/>
                  </a:ext>
                </a:extLst>
              </a:tr>
              <a:tr h="326620">
                <a:tc>
                  <a:txBody>
                    <a:bodyPr/>
                    <a:lstStyle/>
                    <a:p>
                      <a:pPr marL="0" marR="0" algn="ctr">
                        <a:lnSpc>
                          <a:spcPct val="105000"/>
                        </a:lnSpc>
                        <a:spcBef>
                          <a:spcPts val="0"/>
                        </a:spcBef>
                        <a:spcAft>
                          <a:spcPts val="600"/>
                        </a:spcAft>
                      </a:pPr>
                      <a:r>
                        <a:rPr lang="en-US" sz="1100" dirty="0">
                          <a:effectLst>
                            <a:outerShdw blurRad="38100" dist="38100" dir="2700000" algn="tl">
                              <a:srgbClr val="000000">
                                <a:alpha val="43137"/>
                              </a:srgbClr>
                            </a:outerShdw>
                          </a:effectLst>
                        </a:rPr>
                        <a:t> </a:t>
                      </a:r>
                      <a:endParaRPr lang="en-US" sz="1100" dirty="0">
                        <a:effectLst>
                          <a:outerShdw blurRad="38100" dist="38100" dir="2700000" algn="tl">
                            <a:srgbClr val="000000">
                              <a:alpha val="43137"/>
                            </a:srgbClr>
                          </a:outerShdw>
                        </a:effectLst>
                        <a:latin typeface="Calibri"/>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a:effectLst/>
                          <a:latin typeface="Bradley Hand ITC" pitchFamily="66" charset="0"/>
                        </a:rPr>
                        <a:t> </a:t>
                      </a:r>
                      <a:endParaRPr lang="en-US" sz="1100" b="1">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tc>
                  <a:txBody>
                    <a:bodyPr/>
                    <a:lstStyle/>
                    <a:p>
                      <a:pPr marL="0" marR="0" algn="ctr">
                        <a:lnSpc>
                          <a:spcPct val="105000"/>
                        </a:lnSpc>
                        <a:spcBef>
                          <a:spcPts val="0"/>
                        </a:spcBef>
                        <a:spcAft>
                          <a:spcPts val="600"/>
                        </a:spcAft>
                      </a:pPr>
                      <a:r>
                        <a:rPr lang="en-US" sz="1100" b="1" dirty="0">
                          <a:effectLst/>
                          <a:latin typeface="Bradley Hand ITC" pitchFamily="66" charset="0"/>
                        </a:rPr>
                        <a:t> </a:t>
                      </a:r>
                      <a:endParaRPr lang="en-US" sz="1100" b="1" dirty="0">
                        <a:effectLst/>
                        <a:latin typeface="Bradley Hand ITC" pitchFamily="66" charset="0"/>
                        <a:ea typeface="Calibri"/>
                        <a:cs typeface="Times New Roman"/>
                      </a:endParaRPr>
                    </a:p>
                  </a:txBody>
                  <a:tcPr marL="60811" marR="60811" marT="0" marB="0" anchor="ctr"/>
                </a:tc>
                <a:extLst>
                  <a:ext uri="{0D108BD9-81ED-4DB2-BD59-A6C34878D82A}">
                    <a16:rowId xmlns:a16="http://schemas.microsoft.com/office/drawing/2014/main" val="10006"/>
                  </a:ext>
                </a:extLst>
              </a:tr>
            </a:tbl>
          </a:graphicData>
        </a:graphic>
      </p:graphicFrame>
      <p:sp>
        <p:nvSpPr>
          <p:cNvPr id="3" name="Rectangle 2"/>
          <p:cNvSpPr/>
          <p:nvPr/>
        </p:nvSpPr>
        <p:spPr>
          <a:xfrm>
            <a:off x="381000" y="457200"/>
            <a:ext cx="4259692" cy="523220"/>
          </a:xfrm>
          <a:prstGeom prst="rect">
            <a:avLst/>
          </a:prstGeom>
        </p:spPr>
        <p:txBody>
          <a:bodyPr wrap="none">
            <a:spAutoFit/>
          </a:bodyPr>
          <a:lstStyle/>
          <a:p>
            <a:r>
              <a:rPr lang="en-US" sz="2800" b="1" dirty="0">
                <a:effectLst>
                  <a:outerShdw blurRad="69850" dist="43180" dir="5400000" sx="0" sy="0">
                    <a:srgbClr val="000000">
                      <a:alpha val="65000"/>
                    </a:srgbClr>
                  </a:outerShdw>
                </a:effectLst>
              </a:rPr>
              <a:t>Sample Networking Log</a:t>
            </a:r>
            <a:endParaRPr lang="en-US" sz="2800" dirty="0"/>
          </a:p>
        </p:txBody>
      </p:sp>
      <p:sp>
        <p:nvSpPr>
          <p:cNvPr id="4" name="Rectangle 3"/>
          <p:cNvSpPr/>
          <p:nvPr/>
        </p:nvSpPr>
        <p:spPr>
          <a:xfrm>
            <a:off x="381000" y="5486400"/>
            <a:ext cx="8382000" cy="461665"/>
          </a:xfrm>
          <a:prstGeom prst="rect">
            <a:avLst/>
          </a:prstGeom>
        </p:spPr>
        <p:txBody>
          <a:bodyPr wrap="square">
            <a:spAutoFit/>
          </a:bodyPr>
          <a:lstStyle/>
          <a:p>
            <a:r>
              <a:rPr lang="en-US" sz="1200" b="1" dirty="0"/>
              <a:t>Quality of Reference</a:t>
            </a:r>
            <a:r>
              <a:rPr lang="en-US" sz="1200" dirty="0"/>
              <a:t>: </a:t>
            </a:r>
            <a:endParaRPr lang="en-US" sz="1200" dirty="0" smtClean="0"/>
          </a:p>
          <a:p>
            <a:r>
              <a:rPr lang="en-US" sz="1200" dirty="0"/>
              <a:t> </a:t>
            </a:r>
            <a:r>
              <a:rPr lang="en-US" sz="1200" dirty="0" smtClean="0"/>
              <a:t>   1) </a:t>
            </a:r>
            <a:r>
              <a:rPr lang="en-US" sz="1200" dirty="0"/>
              <a:t>a name and phone number; </a:t>
            </a:r>
            <a:r>
              <a:rPr lang="en-US" sz="1200" dirty="0" smtClean="0"/>
              <a:t> 2) </a:t>
            </a:r>
            <a:r>
              <a:rPr lang="en-US" sz="1200" dirty="0"/>
              <a:t>email introduction; </a:t>
            </a:r>
            <a:r>
              <a:rPr lang="en-US" sz="1200" dirty="0" smtClean="0"/>
              <a:t> 3) </a:t>
            </a:r>
            <a:r>
              <a:rPr lang="en-US" sz="1200" dirty="0"/>
              <a:t>phone introduction; </a:t>
            </a:r>
            <a:r>
              <a:rPr lang="en-US" sz="1200" dirty="0" smtClean="0"/>
              <a:t> 4) </a:t>
            </a:r>
            <a:r>
              <a:rPr lang="en-US" sz="1200" dirty="0"/>
              <a:t>personal introduction</a:t>
            </a:r>
          </a:p>
        </p:txBody>
      </p:sp>
    </p:spTree>
    <p:extLst>
      <p:ext uri="{BB962C8B-B14F-4D97-AF65-F5344CB8AC3E}">
        <p14:creationId xmlns:p14="http://schemas.microsoft.com/office/powerpoint/2010/main" val="1549532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888</Words>
  <Application>Microsoft Office PowerPoint</Application>
  <PresentationFormat>On-screen Show (4:3)</PresentationFormat>
  <Paragraphs>130</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Bookman Old Style</vt:lpstr>
      <vt:lpstr>Bradley Hand ITC</vt:lpstr>
      <vt:lpstr>Calibri</vt:lpstr>
      <vt:lpstr>Gill Sans MT</vt:lpstr>
      <vt:lpstr>Times New Roman</vt:lpstr>
      <vt:lpstr>Wingdings</vt:lpstr>
      <vt:lpstr>Wingdings 3</vt:lpstr>
      <vt:lpstr>Origin</vt:lpstr>
      <vt:lpstr>One theory of job-seeking posits that a good portion of the jobs people find and are offered are jobs where they “know someone” </vt:lpstr>
      <vt:lpstr>What is Networking?</vt:lpstr>
      <vt:lpstr>Why should I Network?</vt:lpstr>
      <vt:lpstr>When should I Network?</vt:lpstr>
      <vt:lpstr>How do I Network?</vt:lpstr>
      <vt:lpstr>How do I Network?</vt:lpstr>
      <vt:lpstr>How do I Network?</vt:lpstr>
      <vt:lpstr>How do I Network?</vt:lpstr>
      <vt:lpstr>PowerPoint Presentation</vt:lpstr>
      <vt:lpstr>PowerPoint Presentation</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Networking Log Name of  Contact Reference or Relationship Quality of  Reference Date of Contact Follow up Agreed Upon Follow up completed Contact Information Thank-you sent Referral Emily Green Uncle Jim 4 9/24/12 Email her the article about Oragel EGreen123@hospital.com   Yes 555-292-6446   No 1- John Smith 2- Mary Solis Mary Solis Emily Green 3 12/29/12     555-292-1706     John Smith Emily Green 1       555-688-1234                                                                             Quality of Reference: 1- a name and phone number; 2- email introduction; 3- phone introduction; 4- personal introduction    Sample Networking Map</dc:title>
  <dc:creator>Peltier, Shannon Michelle Harlan</dc:creator>
  <cp:lastModifiedBy>Messina, Melissa</cp:lastModifiedBy>
  <cp:revision>11</cp:revision>
  <cp:lastPrinted>2013-02-20T20:02:37Z</cp:lastPrinted>
  <dcterms:created xsi:type="dcterms:W3CDTF">2013-02-20T16:01:20Z</dcterms:created>
  <dcterms:modified xsi:type="dcterms:W3CDTF">2020-01-15T16:01:22Z</dcterms:modified>
</cp:coreProperties>
</file>