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Raleway"/>
      <p:regular r:id="rId24"/>
      <p:bold r:id="rId25"/>
      <p:italic r:id="rId26"/>
      <p:boldItalic r:id="rId27"/>
    </p:embeddedFont>
    <p:embeddedFont>
      <p:font typeface="Roboto"/>
      <p:regular r:id="rId28"/>
      <p:bold r:id="rId29"/>
      <p:italic r:id="rId30"/>
      <p:boldItalic r:id="rId31"/>
    </p:embeddedFont>
    <p:embeddedFont>
      <p:font typeface="Playfair Display"/>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aleway-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Roboto-regular.fntdata"/><Relationship Id="rId27" Type="http://schemas.openxmlformats.org/officeDocument/2006/relationships/font" Target="fonts/Raleway-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7.xml"/><Relationship Id="rId33" Type="http://schemas.openxmlformats.org/officeDocument/2006/relationships/font" Target="fonts/PlayfairDisplay-bold.fntdata"/><Relationship Id="rId10" Type="http://schemas.openxmlformats.org/officeDocument/2006/relationships/slide" Target="slides/slide6.xml"/><Relationship Id="rId32" Type="http://schemas.openxmlformats.org/officeDocument/2006/relationships/font" Target="fonts/PlayfairDisplay-regular.fntdata"/><Relationship Id="rId13" Type="http://schemas.openxmlformats.org/officeDocument/2006/relationships/slide" Target="slides/slide9.xml"/><Relationship Id="rId35" Type="http://schemas.openxmlformats.org/officeDocument/2006/relationships/font" Target="fonts/PlayfairDisplay-boldItalic.fntdata"/><Relationship Id="rId12" Type="http://schemas.openxmlformats.org/officeDocument/2006/relationships/slide" Target="slides/slide8.xml"/><Relationship Id="rId34" Type="http://schemas.openxmlformats.org/officeDocument/2006/relationships/font" Target="fonts/PlayfairDisplay-italic.fntdata"/><Relationship Id="rId15" Type="http://schemas.openxmlformats.org/officeDocument/2006/relationships/slide" Target="slides/slide11.xml"/><Relationship Id="rId37" Type="http://schemas.openxmlformats.org/officeDocument/2006/relationships/font" Target="fonts/Lato-bold.fntdata"/><Relationship Id="rId14" Type="http://schemas.openxmlformats.org/officeDocument/2006/relationships/slide" Target="slides/slide10.xml"/><Relationship Id="rId36" Type="http://schemas.openxmlformats.org/officeDocument/2006/relationships/font" Target="fonts/Lato-regular.fntdata"/><Relationship Id="rId17" Type="http://schemas.openxmlformats.org/officeDocument/2006/relationships/slide" Target="slides/slide13.xml"/><Relationship Id="rId39" Type="http://schemas.openxmlformats.org/officeDocument/2006/relationships/font" Target="fonts/Lato-boldItalic.fntdata"/><Relationship Id="rId16" Type="http://schemas.openxmlformats.org/officeDocument/2006/relationships/slide" Target="slides/slide12.xml"/><Relationship Id="rId38" Type="http://schemas.openxmlformats.org/officeDocument/2006/relationships/font" Target="fonts/La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1f875fd8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1f875fd8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31f875fd8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1f875fd8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31f875fd8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1f875fd8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31f875fd8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1f875fd8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31f875fd8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1f875fd8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31f875fd8d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1f875fd8d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31f875fd8d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1f875fd8d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31f875fd8d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1f875fd8d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31f875fd8d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1f875fd8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04d23d1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04d23d1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31f875fd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1f875fd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31f875fd8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1f875fd8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31f875fd8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1f875fd8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31f875fd8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1f875fd8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31f875fd8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1f875fd8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31f875fd8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1f875fd8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31f875fd8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1f875fd8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31f875fd8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1f875fd8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hyperlink" Target="http://www.cbsnews.com/news/employee-fired-from-taco-bell-for-licking-shell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eg3gSNgaBm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Being a Digital Citizen &amp; Social Media</a:t>
            </a:r>
            <a:endParaRPr/>
          </a:p>
        </p:txBody>
      </p:sp>
      <p:pic>
        <p:nvPicPr>
          <p:cNvPr id="87" name="Google Shape;87;p13"/>
          <p:cNvPicPr preferRelativeResize="0"/>
          <p:nvPr/>
        </p:nvPicPr>
        <p:blipFill>
          <a:blip r:embed="rId3">
            <a:alphaModFix/>
          </a:blip>
          <a:stretch>
            <a:fillRect/>
          </a:stretch>
        </p:blipFill>
        <p:spPr>
          <a:xfrm>
            <a:off x="3221075" y="3001225"/>
            <a:ext cx="2505075" cy="1819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729450" y="1146875"/>
            <a:ext cx="8466300" cy="7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rPr>
              <a:t>In </a:t>
            </a:r>
            <a:r>
              <a:rPr b="1" lang="en" sz="3600">
                <a:solidFill>
                  <a:srgbClr val="000000"/>
                </a:solidFill>
              </a:rPr>
              <a:t>2012</a:t>
            </a:r>
            <a:r>
              <a:rPr lang="en" sz="3600">
                <a:solidFill>
                  <a:srgbClr val="000000"/>
                </a:solidFill>
              </a:rPr>
              <a:t> - </a:t>
            </a:r>
            <a:r>
              <a:rPr lang="en" sz="3600">
                <a:solidFill>
                  <a:srgbClr val="000000"/>
                </a:solidFill>
                <a:highlight>
                  <a:srgbClr val="FFFFFF"/>
                </a:highlight>
              </a:rPr>
              <a:t>37% of companies use social networks to research potential job candidates</a:t>
            </a:r>
            <a:endParaRPr sz="3600">
              <a:solidFill>
                <a:srgbClr val="000000"/>
              </a:solidFill>
              <a:highlight>
                <a:srgbClr val="FFFFFF"/>
              </a:highlight>
            </a:endParaRPr>
          </a:p>
          <a:p>
            <a:pPr indent="0" lvl="0" marL="0" rtl="0" algn="l">
              <a:spcBef>
                <a:spcPts val="0"/>
              </a:spcBef>
              <a:spcAft>
                <a:spcPts val="0"/>
              </a:spcAft>
              <a:buNone/>
            </a:pPr>
            <a:r>
              <a:t/>
            </a:r>
            <a:endParaRPr sz="1100">
              <a:solidFill>
                <a:srgbClr val="000000"/>
              </a:solidFill>
              <a:highlight>
                <a:srgbClr val="FFFFFF"/>
              </a:highlight>
            </a:endParaRPr>
          </a:p>
          <a:p>
            <a:pPr indent="0" lvl="0" marL="0" rtl="0" algn="l">
              <a:spcBef>
                <a:spcPts val="0"/>
              </a:spcBef>
              <a:spcAft>
                <a:spcPts val="0"/>
              </a:spcAft>
              <a:buNone/>
            </a:pPr>
            <a:r>
              <a:rPr lang="en" sz="3600">
                <a:solidFill>
                  <a:srgbClr val="000000"/>
                </a:solidFill>
                <a:highlight>
                  <a:srgbClr val="FFFFFF"/>
                </a:highlight>
              </a:rPr>
              <a:t>In </a:t>
            </a:r>
            <a:r>
              <a:rPr b="1" lang="en" sz="3600">
                <a:solidFill>
                  <a:srgbClr val="000000"/>
                </a:solidFill>
                <a:highlight>
                  <a:srgbClr val="FFFFFF"/>
                </a:highlight>
              </a:rPr>
              <a:t>2017</a:t>
            </a:r>
            <a:r>
              <a:rPr lang="en" sz="3600">
                <a:solidFill>
                  <a:srgbClr val="000000"/>
                </a:solidFill>
                <a:highlight>
                  <a:srgbClr val="FFFFFF"/>
                </a:highlight>
              </a:rPr>
              <a:t> - 70% of </a:t>
            </a:r>
            <a:r>
              <a:rPr lang="en" sz="3600">
                <a:highlight>
                  <a:srgbClr val="FFFFFF"/>
                </a:highlight>
              </a:rPr>
              <a:t>companies use social networks to research potential job candidates</a:t>
            </a:r>
            <a:endParaRPr sz="3600">
              <a:highlight>
                <a:srgbClr val="FFFFFF"/>
              </a:highlight>
            </a:endParaRPr>
          </a:p>
          <a:p>
            <a:pPr indent="0" lvl="0" marL="0" rtl="0" algn="l">
              <a:spcBef>
                <a:spcPts val="0"/>
              </a:spcBef>
              <a:spcAft>
                <a:spcPts val="0"/>
              </a:spcAft>
              <a:buNone/>
            </a:pPr>
            <a:r>
              <a:t/>
            </a:r>
            <a:endParaRPr sz="3000">
              <a:solidFill>
                <a:srgbClr val="000000"/>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Big image" id="145" name="Google Shape;145;p23"/>
          <p:cNvPicPr preferRelativeResize="0"/>
          <p:nvPr/>
        </p:nvPicPr>
        <p:blipFill>
          <a:blip r:embed="rId3">
            <a:alphaModFix/>
          </a:blip>
          <a:stretch>
            <a:fillRect/>
          </a:stretch>
        </p:blipFill>
        <p:spPr>
          <a:xfrm>
            <a:off x="102800" y="1206300"/>
            <a:ext cx="8938376" cy="2926600"/>
          </a:xfrm>
          <a:prstGeom prst="rect">
            <a:avLst/>
          </a:prstGeom>
          <a:noFill/>
          <a:ln>
            <a:noFill/>
          </a:ln>
        </p:spPr>
      </p:pic>
      <p:sp>
        <p:nvSpPr>
          <p:cNvPr id="146" name="Google Shape;146;p23"/>
          <p:cNvSpPr txBox="1"/>
          <p:nvPr/>
        </p:nvSpPr>
        <p:spPr>
          <a:xfrm>
            <a:off x="630275" y="237650"/>
            <a:ext cx="8059200" cy="83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t>Why are they searching me? </a:t>
            </a:r>
            <a:endParaRPr b="1"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descr="Big image" id="151" name="Google Shape;151;p24"/>
          <p:cNvPicPr preferRelativeResize="0"/>
          <p:nvPr/>
        </p:nvPicPr>
        <p:blipFill>
          <a:blip r:embed="rId3">
            <a:alphaModFix/>
          </a:blip>
          <a:stretch>
            <a:fillRect/>
          </a:stretch>
        </p:blipFill>
        <p:spPr>
          <a:xfrm>
            <a:off x="152400" y="2198175"/>
            <a:ext cx="8991600" cy="2334915"/>
          </a:xfrm>
          <a:prstGeom prst="rect">
            <a:avLst/>
          </a:prstGeom>
          <a:noFill/>
          <a:ln>
            <a:noFill/>
          </a:ln>
        </p:spPr>
      </p:pic>
      <p:sp>
        <p:nvSpPr>
          <p:cNvPr id="152" name="Google Shape;152;p24"/>
          <p:cNvSpPr txBox="1"/>
          <p:nvPr/>
        </p:nvSpPr>
        <p:spPr>
          <a:xfrm>
            <a:off x="237650" y="413300"/>
            <a:ext cx="8668800" cy="111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So what did the employers find when searching applicants? </a:t>
            </a:r>
            <a:endParaRPr b="1"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729450" y="216975"/>
            <a:ext cx="7688700" cy="163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How can I be a good digital citizen? </a:t>
            </a:r>
            <a:endParaRPr b="1"/>
          </a:p>
          <a:p>
            <a:pPr indent="0" lvl="0" marL="0" rtl="0" algn="l">
              <a:spcBef>
                <a:spcPts val="0"/>
              </a:spcBef>
              <a:spcAft>
                <a:spcPts val="0"/>
              </a:spcAft>
              <a:buNone/>
            </a:pPr>
            <a:r>
              <a:rPr lang="en"/>
              <a:t>Do This:  </a:t>
            </a:r>
            <a:endParaRPr/>
          </a:p>
        </p:txBody>
      </p:sp>
      <p:sp>
        <p:nvSpPr>
          <p:cNvPr id="158" name="Google Shape;158;p25"/>
          <p:cNvSpPr txBox="1"/>
          <p:nvPr>
            <p:ph idx="1" type="body"/>
          </p:nvPr>
        </p:nvSpPr>
        <p:spPr>
          <a:xfrm>
            <a:off x="311700" y="1343175"/>
            <a:ext cx="8520600" cy="32256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AutoNum type="arabicPeriod"/>
            </a:pPr>
            <a:r>
              <a:rPr b="1" lang="en" sz="1900">
                <a:solidFill>
                  <a:srgbClr val="000000"/>
                </a:solidFill>
                <a:highlight>
                  <a:srgbClr val="FFFFFF"/>
                </a:highlight>
              </a:rPr>
              <a:t>Treat others the way you want to be treated - </a:t>
            </a:r>
            <a:r>
              <a:rPr lang="en" sz="1900">
                <a:solidFill>
                  <a:srgbClr val="000000"/>
                </a:solidFill>
                <a:highlight>
                  <a:srgbClr val="FFFFFF"/>
                </a:highlight>
              </a:rPr>
              <a:t>This sounds pretty basic, but it’s probably the one piece of digital etiquette advice that is broken the most. Keep your comments positive; be truthful, and polite. </a:t>
            </a:r>
            <a:endParaRPr sz="1900">
              <a:solidFill>
                <a:srgbClr val="000000"/>
              </a:solidFill>
              <a:highlight>
                <a:srgbClr val="FFFFFF"/>
              </a:highlight>
            </a:endParaRPr>
          </a:p>
          <a:p>
            <a:pPr indent="-349250" lvl="0" marL="457200" rtl="0" algn="l">
              <a:spcBef>
                <a:spcPts val="0"/>
              </a:spcBef>
              <a:spcAft>
                <a:spcPts val="0"/>
              </a:spcAft>
              <a:buClr>
                <a:srgbClr val="000000"/>
              </a:buClr>
              <a:buSzPts val="1900"/>
              <a:buAutoNum type="arabicPeriod"/>
            </a:pPr>
            <a:r>
              <a:rPr b="1" lang="en" sz="1900">
                <a:solidFill>
                  <a:srgbClr val="000000"/>
                </a:solidFill>
                <a:highlight>
                  <a:srgbClr val="FFFFFF"/>
                </a:highlight>
              </a:rPr>
              <a:t>Be safe - </a:t>
            </a:r>
            <a:r>
              <a:rPr lang="en" sz="1900">
                <a:solidFill>
                  <a:srgbClr val="000000"/>
                </a:solidFill>
                <a:highlight>
                  <a:srgbClr val="FFFFFF"/>
                </a:highlight>
              </a:rPr>
              <a:t>It’s crucial not divulge any personal information, passwords, addresses, etc. with someone you don’t know. </a:t>
            </a:r>
            <a:endParaRPr b="1" sz="1900">
              <a:solidFill>
                <a:srgbClr val="000000"/>
              </a:solidFill>
              <a:highlight>
                <a:srgbClr val="FFFFFF"/>
              </a:highlight>
            </a:endParaRPr>
          </a:p>
          <a:p>
            <a:pPr indent="-349250" lvl="0" marL="457200" rtl="0" algn="l">
              <a:spcBef>
                <a:spcPts val="0"/>
              </a:spcBef>
              <a:spcAft>
                <a:spcPts val="0"/>
              </a:spcAft>
              <a:buClr>
                <a:srgbClr val="000000"/>
              </a:buClr>
              <a:buSzPts val="1900"/>
              <a:buAutoNum type="arabicPeriod"/>
            </a:pPr>
            <a:r>
              <a:rPr b="1" lang="en" sz="1900">
                <a:solidFill>
                  <a:srgbClr val="000000"/>
                </a:solidFill>
                <a:highlight>
                  <a:srgbClr val="FFFFFF"/>
                </a:highlight>
              </a:rPr>
              <a:t>Know the rules - </a:t>
            </a:r>
            <a:r>
              <a:rPr lang="en" sz="1900">
                <a:solidFill>
                  <a:srgbClr val="000000"/>
                </a:solidFill>
                <a:highlight>
                  <a:srgbClr val="FFFFFF"/>
                </a:highlight>
              </a:rPr>
              <a:t>Whether you’re using classroom forums, Twitter, Facebook, or other sites, know the site’s rules and guidelines—and follow them.</a:t>
            </a:r>
            <a:endParaRPr b="1" sz="1900">
              <a:solidFill>
                <a:srgbClr val="000000"/>
              </a:solidFill>
              <a:highlight>
                <a:srgbClr val="FFFFFF"/>
              </a:highlight>
            </a:endParaRPr>
          </a:p>
          <a:p>
            <a:pPr indent="-349250" lvl="0" marL="457200" rtl="0" algn="l">
              <a:spcBef>
                <a:spcPts val="0"/>
              </a:spcBef>
              <a:spcAft>
                <a:spcPts val="0"/>
              </a:spcAft>
              <a:buClr>
                <a:srgbClr val="000000"/>
              </a:buClr>
              <a:buSzPts val="1900"/>
              <a:buAutoNum type="arabicPeriod"/>
            </a:pPr>
            <a:r>
              <a:rPr b="1" lang="en" sz="1900">
                <a:solidFill>
                  <a:srgbClr val="000000"/>
                </a:solidFill>
                <a:highlight>
                  <a:srgbClr val="FFFFFF"/>
                </a:highlight>
              </a:rPr>
              <a:t>Be Aware - </a:t>
            </a:r>
            <a:r>
              <a:rPr lang="en" sz="1900">
                <a:solidFill>
                  <a:srgbClr val="000000"/>
                </a:solidFill>
                <a:highlight>
                  <a:srgbClr val="FFFFFF"/>
                </a:highlight>
              </a:rPr>
              <a:t>If you see something online that may be harmful to someone else, report it to the site’s authorities or an adult you trust </a:t>
            </a:r>
            <a:endParaRPr b="1" sz="1900">
              <a:solidFill>
                <a:srgbClr val="000000"/>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150850" y="543725"/>
            <a:ext cx="7688700" cy="535200"/>
          </a:xfrm>
          <a:prstGeom prst="rect">
            <a:avLst/>
          </a:prstGeom>
        </p:spPr>
        <p:txBody>
          <a:bodyPr anchorCtr="0" anchor="t" bIns="91425" lIns="91425" spcFirstLastPara="1" rIns="91425" wrap="square" tIns="91425">
            <a:noAutofit/>
          </a:bodyPr>
          <a:lstStyle/>
          <a:p>
            <a:pPr indent="0" lvl="0" marL="0" rtl="0" algn="l">
              <a:lnSpc>
                <a:spcPct val="150000"/>
              </a:lnSpc>
              <a:spcBef>
                <a:spcPts val="800"/>
              </a:spcBef>
              <a:spcAft>
                <a:spcPts val="0"/>
              </a:spcAft>
              <a:buClr>
                <a:schemeClr val="dk1"/>
              </a:buClr>
              <a:buSzPts val="1100"/>
              <a:buFont typeface="Arial"/>
              <a:buNone/>
            </a:pPr>
            <a:r>
              <a:rPr b="1" lang="en" sz="3000">
                <a:solidFill>
                  <a:srgbClr val="000000"/>
                </a:solidFill>
              </a:rPr>
              <a:t>Digital Don’ts</a:t>
            </a:r>
            <a:endParaRPr b="1" sz="3000">
              <a:solidFill>
                <a:srgbClr val="000000"/>
              </a:solidFill>
            </a:endParaRPr>
          </a:p>
          <a:p>
            <a:pPr indent="0" lvl="0" marL="0" rtl="0" algn="l">
              <a:spcBef>
                <a:spcPts val="800"/>
              </a:spcBef>
              <a:spcAft>
                <a:spcPts val="0"/>
              </a:spcAft>
              <a:buNone/>
            </a:pPr>
            <a:r>
              <a:t/>
            </a:r>
            <a:endParaRPr/>
          </a:p>
        </p:txBody>
      </p:sp>
      <p:sp>
        <p:nvSpPr>
          <p:cNvPr id="164" name="Google Shape;164;p26"/>
          <p:cNvSpPr txBox="1"/>
          <p:nvPr>
            <p:ph idx="1" type="body"/>
          </p:nvPr>
        </p:nvSpPr>
        <p:spPr>
          <a:xfrm>
            <a:off x="729450" y="1374175"/>
            <a:ext cx="7688700" cy="29658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b="1" lang="en" sz="2400">
                <a:solidFill>
                  <a:srgbClr val="000000"/>
                </a:solidFill>
                <a:highlight>
                  <a:srgbClr val="FFFFFF"/>
                </a:highlight>
              </a:rPr>
              <a:t>Don’t say anything online you wouldn’t say to someone’s face </a:t>
            </a:r>
            <a:endParaRPr b="1" sz="2400">
              <a:solidFill>
                <a:srgbClr val="000000"/>
              </a:solidFill>
              <a:highlight>
                <a:srgbClr val="FFFFFF"/>
              </a:highlight>
            </a:endParaRPr>
          </a:p>
          <a:p>
            <a:pPr indent="-381000" lvl="0" marL="457200" rtl="0" algn="l">
              <a:spcBef>
                <a:spcPts val="0"/>
              </a:spcBef>
              <a:spcAft>
                <a:spcPts val="0"/>
              </a:spcAft>
              <a:buClr>
                <a:srgbClr val="000000"/>
              </a:buClr>
              <a:buSzPts val="2400"/>
              <a:buAutoNum type="arabicPeriod"/>
            </a:pPr>
            <a:r>
              <a:rPr b="1" lang="en" sz="2400">
                <a:solidFill>
                  <a:srgbClr val="000000"/>
                </a:solidFill>
                <a:highlight>
                  <a:srgbClr val="FFFFFF"/>
                </a:highlight>
              </a:rPr>
              <a:t>Don’t share anything you don’t own, without permission (Give Credit)</a:t>
            </a:r>
            <a:endParaRPr b="1" sz="2400">
              <a:solidFill>
                <a:srgbClr val="000000"/>
              </a:solidFill>
              <a:highlight>
                <a:srgbClr val="FFFFFF"/>
              </a:highlight>
            </a:endParaRPr>
          </a:p>
          <a:p>
            <a:pPr indent="-381000" lvl="0" marL="457200" rtl="0" algn="l">
              <a:spcBef>
                <a:spcPts val="0"/>
              </a:spcBef>
              <a:spcAft>
                <a:spcPts val="0"/>
              </a:spcAft>
              <a:buClr>
                <a:srgbClr val="000000"/>
              </a:buClr>
              <a:buSzPts val="2400"/>
              <a:buAutoNum type="arabicPeriod"/>
            </a:pPr>
            <a:r>
              <a:rPr b="1" lang="en" sz="2400">
                <a:solidFill>
                  <a:srgbClr val="000000"/>
                </a:solidFill>
                <a:highlight>
                  <a:srgbClr val="FFFFFF"/>
                </a:highlight>
              </a:rPr>
              <a:t>Don’t believe everything you read</a:t>
            </a:r>
            <a:endParaRPr b="1" sz="2400">
              <a:solidFill>
                <a:srgbClr val="000000"/>
              </a:solidFill>
              <a:highlight>
                <a:srgbClr val="FFFFFF"/>
              </a:highlight>
            </a:endParaRPr>
          </a:p>
          <a:p>
            <a:pPr indent="-381000" lvl="0" marL="457200" rtl="0" algn="l">
              <a:spcBef>
                <a:spcPts val="0"/>
              </a:spcBef>
              <a:spcAft>
                <a:spcPts val="0"/>
              </a:spcAft>
              <a:buClr>
                <a:srgbClr val="000000"/>
              </a:buClr>
              <a:buSzPts val="2400"/>
              <a:buAutoNum type="arabicPeriod"/>
            </a:pPr>
            <a:r>
              <a:rPr b="1" lang="en" sz="2400">
                <a:solidFill>
                  <a:srgbClr val="000000"/>
                </a:solidFill>
                <a:highlight>
                  <a:srgbClr val="FFFFFF"/>
                </a:highlight>
              </a:rPr>
              <a:t>Don’t post anything that you don’t want to last forever </a:t>
            </a:r>
            <a:endParaRPr b="1" sz="2400">
              <a:solidFill>
                <a:srgbClr val="000000"/>
              </a:solidFill>
              <a:highlight>
                <a:srgbClr val="FFFFFF"/>
              </a:highlight>
            </a:endParaRPr>
          </a:p>
          <a:p>
            <a:pPr indent="-381000" lvl="1" marL="914400" rtl="0" algn="l">
              <a:spcBef>
                <a:spcPts val="0"/>
              </a:spcBef>
              <a:spcAft>
                <a:spcPts val="0"/>
              </a:spcAft>
              <a:buClr>
                <a:srgbClr val="000000"/>
              </a:buClr>
              <a:buSzPts val="2400"/>
              <a:buAutoNum type="alphaLcPeriod"/>
            </a:pPr>
            <a:r>
              <a:rPr b="1" lang="en" sz="2400">
                <a:solidFill>
                  <a:srgbClr val="000000"/>
                </a:solidFill>
                <a:highlight>
                  <a:srgbClr val="FFFFFF"/>
                </a:highlight>
              </a:rPr>
              <a:t>ask yourself, “Am I ok if this is never deleted?”</a:t>
            </a:r>
            <a:r>
              <a:rPr b="1" lang="en" sz="2400">
                <a:solidFill>
                  <a:srgbClr val="575659"/>
                </a:solidFill>
                <a:highlight>
                  <a:srgbClr val="FFFFFF"/>
                </a:highlight>
              </a:rPr>
              <a:t> </a:t>
            </a:r>
            <a:endParaRPr b="1" sz="2400">
              <a:solidFill>
                <a:srgbClr val="575659"/>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don’t lick the tacos.. </a:t>
            </a:r>
            <a:endParaRPr/>
          </a:p>
        </p:txBody>
      </p:sp>
      <p:pic>
        <p:nvPicPr>
          <p:cNvPr id="170" name="Google Shape;170;p27"/>
          <p:cNvPicPr preferRelativeResize="0"/>
          <p:nvPr/>
        </p:nvPicPr>
        <p:blipFill>
          <a:blip r:embed="rId3">
            <a:alphaModFix/>
          </a:blip>
          <a:stretch>
            <a:fillRect/>
          </a:stretch>
        </p:blipFill>
        <p:spPr>
          <a:xfrm>
            <a:off x="5845450" y="1923600"/>
            <a:ext cx="2522083" cy="2984850"/>
          </a:xfrm>
          <a:prstGeom prst="rect">
            <a:avLst/>
          </a:prstGeom>
          <a:noFill/>
          <a:ln>
            <a:noFill/>
          </a:ln>
        </p:spPr>
      </p:pic>
      <p:sp>
        <p:nvSpPr>
          <p:cNvPr id="171" name="Google Shape;171;p27"/>
          <p:cNvSpPr txBox="1"/>
          <p:nvPr/>
        </p:nvSpPr>
        <p:spPr>
          <a:xfrm>
            <a:off x="1539500" y="19160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T</a:t>
            </a:r>
            <a:r>
              <a:rPr lang="en">
                <a:latin typeface="Raleway"/>
                <a:ea typeface="Raleway"/>
                <a:cs typeface="Raleway"/>
                <a:sym typeface="Raleway"/>
              </a:rPr>
              <a:t>aco Bell employee who goes by "Jj O'Brien Nolan" was </a:t>
            </a:r>
            <a:r>
              <a:rPr lang="en" u="sng">
                <a:latin typeface="Raleway"/>
                <a:ea typeface="Raleway"/>
                <a:cs typeface="Raleway"/>
                <a:sym typeface="Raleway"/>
                <a:hlinkClick r:id="rId4"/>
              </a:rPr>
              <a:t>terminated from the food chain when his taco-shell-licking pic</a:t>
            </a:r>
            <a:r>
              <a:rPr lang="en">
                <a:latin typeface="Raleway"/>
                <a:ea typeface="Raleway"/>
                <a:cs typeface="Raleway"/>
                <a:sym typeface="Raleway"/>
              </a:rPr>
              <a:t> incited disgusted reactions on social media. Don't worry, they weren't served to customers as they were meant to be thrown out.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667475" y="4714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Careful what you tweet..</a:t>
            </a:r>
            <a:endParaRPr/>
          </a:p>
        </p:txBody>
      </p:sp>
      <p:sp>
        <p:nvSpPr>
          <p:cNvPr id="177" name="Google Shape;177;p28"/>
          <p:cNvSpPr txBox="1"/>
          <p:nvPr>
            <p:ph idx="1" type="body"/>
          </p:nvPr>
        </p:nvSpPr>
        <p:spPr>
          <a:xfrm>
            <a:off x="729450" y="1446500"/>
            <a:ext cx="7688700" cy="2893500"/>
          </a:xfrm>
          <a:prstGeom prst="rect">
            <a:avLst/>
          </a:prstGeom>
        </p:spPr>
        <p:txBody>
          <a:bodyPr anchorCtr="0" anchor="t" bIns="91425" lIns="91425" spcFirstLastPara="1" rIns="91425" wrap="square" tIns="91425">
            <a:noAutofit/>
          </a:bodyPr>
          <a:lstStyle/>
          <a:p>
            <a:pPr indent="0" lvl="0" marL="0" rtl="0" algn="l">
              <a:lnSpc>
                <a:spcPct val="106764"/>
              </a:lnSpc>
              <a:spcBef>
                <a:spcPts val="1800"/>
              </a:spcBef>
              <a:spcAft>
                <a:spcPts val="0"/>
              </a:spcAft>
              <a:buNone/>
            </a:pPr>
            <a:r>
              <a:rPr b="1" lang="en" sz="1700">
                <a:solidFill>
                  <a:srgbClr val="464646"/>
                </a:solidFill>
                <a:latin typeface="Roboto"/>
                <a:ea typeface="Roboto"/>
                <a:cs typeface="Roboto"/>
                <a:sym typeface="Roboto"/>
              </a:rPr>
              <a:t>22 year old Conner, a recent college graduate who tweeted how much she hated her new job</a:t>
            </a:r>
            <a:endParaRPr b="1" sz="1700">
              <a:solidFill>
                <a:srgbClr val="464646"/>
              </a:solidFill>
              <a:latin typeface="Roboto"/>
              <a:ea typeface="Roboto"/>
              <a:cs typeface="Roboto"/>
              <a:sym typeface="Roboto"/>
            </a:endParaRPr>
          </a:p>
          <a:p>
            <a:pPr indent="0" lvl="0" marL="0" rtl="0" algn="l">
              <a:spcBef>
                <a:spcPts val="400"/>
              </a:spcBef>
              <a:spcAft>
                <a:spcPts val="0"/>
              </a:spcAft>
              <a:buNone/>
            </a:pPr>
            <a:r>
              <a:t/>
            </a:r>
            <a:endParaRPr/>
          </a:p>
          <a:p>
            <a:pPr indent="0" lvl="0" marL="0" rtl="0" algn="l">
              <a:spcBef>
                <a:spcPts val="1600"/>
              </a:spcBef>
              <a:spcAft>
                <a:spcPts val="0"/>
              </a:spcAft>
              <a:buNone/>
            </a:pPr>
            <a:r>
              <a:rPr lang="en" sz="1450">
                <a:solidFill>
                  <a:srgbClr val="464646"/>
                </a:solidFill>
                <a:highlight>
                  <a:srgbClr val="FFFFFF"/>
                </a:highlight>
                <a:latin typeface="Times New Roman"/>
                <a:ea typeface="Times New Roman"/>
                <a:cs typeface="Times New Roman"/>
                <a:sym typeface="Times New Roman"/>
              </a:rPr>
              <a:t>"Cisco just offered me a job! Now I have to weigh the utility of a fatty paycheck against the daily commute to San Jose and hating the work."</a:t>
            </a:r>
            <a:endParaRPr sz="1450">
              <a:solidFill>
                <a:srgbClr val="464646"/>
              </a:solidFill>
              <a:highlight>
                <a:srgbClr val="FFFFFF"/>
              </a:highlight>
              <a:latin typeface="Times New Roman"/>
              <a:ea typeface="Times New Roman"/>
              <a:cs typeface="Times New Roman"/>
              <a:sym typeface="Times New Roman"/>
            </a:endParaRPr>
          </a:p>
          <a:p>
            <a:pPr indent="0" lvl="0" marL="0" rtl="0" algn="l">
              <a:spcBef>
                <a:spcPts val="1600"/>
              </a:spcBef>
              <a:spcAft>
                <a:spcPts val="1600"/>
              </a:spcAft>
              <a:buNone/>
            </a:pPr>
            <a:r>
              <a:rPr lang="en" sz="1450">
                <a:solidFill>
                  <a:srgbClr val="464646"/>
                </a:solidFill>
                <a:highlight>
                  <a:srgbClr val="FFFFFF"/>
                </a:highlight>
                <a:latin typeface="Times New Roman"/>
                <a:ea typeface="Times New Roman"/>
                <a:cs typeface="Times New Roman"/>
                <a:sym typeface="Times New Roman"/>
              </a:rPr>
              <a:t>A huge response on Twitter -- including from a Cisco associate who responded he’d be happy to pass her sentiments on to HR. Suffice it to say, her job offer disappeared.</a:t>
            </a:r>
            <a:endParaRPr sz="1450">
              <a:solidFill>
                <a:srgbClr val="464646"/>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491800" y="5644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can’t make it to work today </a:t>
            </a:r>
            <a:endParaRPr/>
          </a:p>
        </p:txBody>
      </p:sp>
      <p:sp>
        <p:nvSpPr>
          <p:cNvPr id="183" name="Google Shape;183;p29"/>
          <p:cNvSpPr txBox="1"/>
          <p:nvPr>
            <p:ph idx="1" type="body"/>
          </p:nvPr>
        </p:nvSpPr>
        <p:spPr>
          <a:xfrm>
            <a:off x="109525" y="144120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141414"/>
                </a:solidFill>
                <a:highlight>
                  <a:srgbClr val="FAFAFA"/>
                </a:highlight>
                <a:latin typeface="Georgia"/>
                <a:ea typeface="Georgia"/>
                <a:cs typeface="Georgia"/>
                <a:sym typeface="Georgia"/>
              </a:rPr>
              <a:t>Kevin Colvin thought he could pull a fast one on his manager while interning at Anglo Irish Bank. Colvin told his supervisor, Paul Davis, that he was going to miss work due to a "family emergency." Turns out that was just a front to hit up a Halloween party. Davis soon discovered as much after Colvin posted this questionable image on his Facebook page. Not only was he fired, but Davis attached the image to his reply and CC'd the entire office. </a:t>
            </a:r>
            <a:endParaRPr/>
          </a:p>
        </p:txBody>
      </p:sp>
      <p:pic>
        <p:nvPicPr>
          <p:cNvPr id="184" name="Google Shape;184;p29"/>
          <p:cNvPicPr preferRelativeResize="0"/>
          <p:nvPr/>
        </p:nvPicPr>
        <p:blipFill>
          <a:blip r:embed="rId3">
            <a:alphaModFix/>
          </a:blip>
          <a:stretch>
            <a:fillRect/>
          </a:stretch>
        </p:blipFill>
        <p:spPr>
          <a:xfrm>
            <a:off x="5594325" y="2492025"/>
            <a:ext cx="3245772" cy="2651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626150" y="6160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Posts </a:t>
            </a:r>
            <a:endParaRPr/>
          </a:p>
        </p:txBody>
      </p:sp>
      <p:sp>
        <p:nvSpPr>
          <p:cNvPr id="190" name="Google Shape;190;p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141414"/>
                </a:solidFill>
                <a:highlight>
                  <a:srgbClr val="FAFAFA"/>
                </a:highlight>
                <a:latin typeface="Georgia"/>
                <a:ea typeface="Georgia"/>
                <a:cs typeface="Georgia"/>
                <a:sym typeface="Georgia"/>
              </a:rPr>
              <a:t>"first day at work. omg (oh my God)!! So dull!!".  The message found its way to upper management three weeks later and the employee was cut loose. </a:t>
            </a:r>
            <a:endParaRPr sz="1400">
              <a:solidFill>
                <a:srgbClr val="141414"/>
              </a:solidFill>
              <a:highlight>
                <a:srgbClr val="FAFAFA"/>
              </a:highlight>
              <a:latin typeface="Georgia"/>
              <a:ea typeface="Georgia"/>
              <a:cs typeface="Georgia"/>
              <a:sym typeface="Georgia"/>
            </a:endParaRPr>
          </a:p>
          <a:p>
            <a:pPr indent="0" lvl="0" marL="0" rtl="0" algn="l">
              <a:spcBef>
                <a:spcPts val="1600"/>
              </a:spcBef>
              <a:spcAft>
                <a:spcPts val="1600"/>
              </a:spcAft>
              <a:buNone/>
            </a:pPr>
            <a:r>
              <a:rPr lang="en" sz="1400">
                <a:solidFill>
                  <a:srgbClr val="141414"/>
                </a:solidFill>
                <a:highlight>
                  <a:srgbClr val="FAFAFA"/>
                </a:highlight>
                <a:latin typeface="Georgia"/>
                <a:ea typeface="Georgia"/>
                <a:cs typeface="Georgia"/>
                <a:sym typeface="Georgia"/>
              </a:rPr>
              <a:t>Philadelphia Eagles stadium operations worker Dan Leone took it personal when the team let Brian Dawkins pursue the free agent market "Dan is [expletive] devastated about Dawkins signing with Denver ... Dam Eagles R Retarted!!" The Eagles called and fired him. </a:t>
            </a:r>
            <a:endParaRPr sz="1400">
              <a:solidFill>
                <a:srgbClr val="141414"/>
              </a:solidFill>
              <a:highlight>
                <a:srgbClr val="FAFAFA"/>
              </a:highlight>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1"/>
          <p:cNvSpPr txBox="1"/>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Playfair Display"/>
                <a:ea typeface="Playfair Display"/>
                <a:cs typeface="Playfair Display"/>
                <a:sym typeface="Playfair Display"/>
              </a:rPr>
              <a:t>Google Yourself</a:t>
            </a:r>
            <a:endParaRPr b="1" sz="3200">
              <a:latin typeface="Playfair Display"/>
              <a:ea typeface="Playfair Display"/>
              <a:cs typeface="Playfair Display"/>
              <a:sym typeface="Playfair Display"/>
            </a:endParaRPr>
          </a:p>
        </p:txBody>
      </p:sp>
      <p:sp>
        <p:nvSpPr>
          <p:cNvPr id="196" name="Google Shape;196;p31"/>
          <p:cNvSpPr txBox="1"/>
          <p:nvPr/>
        </p:nvSpPr>
        <p:spPr>
          <a:xfrm>
            <a:off x="311700" y="1152475"/>
            <a:ext cx="42603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E696C"/>
              </a:buClr>
              <a:buSzPts val="1800"/>
              <a:buFont typeface="Lato"/>
              <a:buChar char="●"/>
            </a:pPr>
            <a:r>
              <a:rPr lang="en" sz="1800">
                <a:solidFill>
                  <a:srgbClr val="5E696C"/>
                </a:solidFill>
                <a:latin typeface="Lato"/>
                <a:ea typeface="Lato"/>
                <a:cs typeface="Lato"/>
                <a:sym typeface="Lato"/>
              </a:rPr>
              <a:t>Use an incognito window or private browsing option</a:t>
            </a:r>
            <a:endParaRPr sz="1800">
              <a:solidFill>
                <a:srgbClr val="5E696C"/>
              </a:solidFill>
              <a:latin typeface="Lato"/>
              <a:ea typeface="Lato"/>
              <a:cs typeface="Lato"/>
              <a:sym typeface="Lato"/>
            </a:endParaRPr>
          </a:p>
          <a:p>
            <a:pPr indent="-342900" lvl="0" marL="457200" rtl="0" algn="l">
              <a:lnSpc>
                <a:spcPct val="115000"/>
              </a:lnSpc>
              <a:spcBef>
                <a:spcPts val="0"/>
              </a:spcBef>
              <a:spcAft>
                <a:spcPts val="0"/>
              </a:spcAft>
              <a:buClr>
                <a:srgbClr val="5E696C"/>
              </a:buClr>
              <a:buSzPts val="1800"/>
              <a:buFont typeface="Lato"/>
              <a:buChar char="●"/>
            </a:pPr>
            <a:r>
              <a:rPr lang="en" sz="1800">
                <a:solidFill>
                  <a:srgbClr val="5E696C"/>
                </a:solidFill>
                <a:latin typeface="Lato"/>
                <a:ea typeface="Lato"/>
                <a:cs typeface="Lato"/>
                <a:sym typeface="Lato"/>
              </a:rPr>
              <a:t>Look at first and last name as well as nicknames</a:t>
            </a:r>
            <a:endParaRPr sz="1800">
              <a:solidFill>
                <a:srgbClr val="5E696C"/>
              </a:solidFill>
              <a:latin typeface="Lato"/>
              <a:ea typeface="Lato"/>
              <a:cs typeface="Lato"/>
              <a:sym typeface="Lato"/>
            </a:endParaRPr>
          </a:p>
          <a:p>
            <a:pPr indent="-317500" lvl="1" marL="914400" rtl="0" algn="l">
              <a:lnSpc>
                <a:spcPct val="115000"/>
              </a:lnSpc>
              <a:spcBef>
                <a:spcPts val="0"/>
              </a:spcBef>
              <a:spcAft>
                <a:spcPts val="0"/>
              </a:spcAft>
              <a:buClr>
                <a:srgbClr val="5E696C"/>
              </a:buClr>
              <a:buSzPts val="1400"/>
              <a:buFont typeface="Lato"/>
              <a:buChar char="○"/>
            </a:pPr>
            <a:r>
              <a:rPr lang="en">
                <a:solidFill>
                  <a:srgbClr val="5E696C"/>
                </a:solidFill>
                <a:latin typeface="Lato"/>
                <a:ea typeface="Lato"/>
                <a:cs typeface="Lato"/>
                <a:sym typeface="Lato"/>
              </a:rPr>
              <a:t>Torie, Torie Wynn, Torie L. Wynn, Victoria Wynn, Victoria L. Wynn</a:t>
            </a:r>
            <a:endParaRPr>
              <a:solidFill>
                <a:srgbClr val="5E696C"/>
              </a:solidFill>
              <a:latin typeface="Lato"/>
              <a:ea typeface="Lato"/>
              <a:cs typeface="Lato"/>
              <a:sym typeface="Lato"/>
            </a:endParaRPr>
          </a:p>
          <a:p>
            <a:pPr indent="-342900" lvl="0" marL="457200" rtl="0" algn="l">
              <a:lnSpc>
                <a:spcPct val="115000"/>
              </a:lnSpc>
              <a:spcBef>
                <a:spcPts val="0"/>
              </a:spcBef>
              <a:spcAft>
                <a:spcPts val="0"/>
              </a:spcAft>
              <a:buClr>
                <a:srgbClr val="5E696C"/>
              </a:buClr>
              <a:buSzPts val="1800"/>
              <a:buFont typeface="Lato"/>
              <a:buChar char="●"/>
            </a:pPr>
            <a:r>
              <a:rPr lang="en" sz="1800">
                <a:solidFill>
                  <a:srgbClr val="5E696C"/>
                </a:solidFill>
                <a:latin typeface="Lato"/>
                <a:ea typeface="Lato"/>
                <a:cs typeface="Lato"/>
                <a:sym typeface="Lato"/>
              </a:rPr>
              <a:t>Enter into any social media accounts and review what you can and cannot see</a:t>
            </a:r>
            <a:endParaRPr sz="1800">
              <a:solidFill>
                <a:srgbClr val="5E696C"/>
              </a:solidFill>
              <a:latin typeface="Lato"/>
              <a:ea typeface="Lato"/>
              <a:cs typeface="Lato"/>
              <a:sym typeface="Lato"/>
            </a:endParaRPr>
          </a:p>
          <a:p>
            <a:pPr indent="-342900" lvl="0" marL="457200" rtl="0" algn="l">
              <a:lnSpc>
                <a:spcPct val="115000"/>
              </a:lnSpc>
              <a:spcBef>
                <a:spcPts val="0"/>
              </a:spcBef>
              <a:spcAft>
                <a:spcPts val="0"/>
              </a:spcAft>
              <a:buClr>
                <a:srgbClr val="5E696C"/>
              </a:buClr>
              <a:buSzPts val="1800"/>
              <a:buFont typeface="Lato"/>
              <a:buChar char="●"/>
            </a:pPr>
            <a:r>
              <a:rPr lang="en" sz="1800">
                <a:solidFill>
                  <a:srgbClr val="5E696C"/>
                </a:solidFill>
                <a:latin typeface="Lato"/>
                <a:ea typeface="Lato"/>
                <a:cs typeface="Lato"/>
                <a:sym typeface="Lato"/>
              </a:rPr>
              <a:t>Google on Mobile and PC</a:t>
            </a:r>
            <a:endParaRPr sz="1800">
              <a:solidFill>
                <a:srgbClr val="5E696C"/>
              </a:solidFill>
              <a:latin typeface="Lato"/>
              <a:ea typeface="Lato"/>
              <a:cs typeface="Lato"/>
              <a:sym typeface="Lato"/>
            </a:endParaRPr>
          </a:p>
          <a:p>
            <a:pPr indent="-342900" lvl="0" marL="457200" rtl="0" algn="l">
              <a:lnSpc>
                <a:spcPct val="115000"/>
              </a:lnSpc>
              <a:spcBef>
                <a:spcPts val="0"/>
              </a:spcBef>
              <a:spcAft>
                <a:spcPts val="0"/>
              </a:spcAft>
              <a:buClr>
                <a:srgbClr val="5E696C"/>
              </a:buClr>
              <a:buSzPts val="1800"/>
              <a:buFont typeface="Lato"/>
              <a:buChar char="●"/>
            </a:pPr>
            <a:r>
              <a:rPr lang="en" sz="1800">
                <a:solidFill>
                  <a:srgbClr val="5E696C"/>
                </a:solidFill>
                <a:latin typeface="Lato"/>
                <a:ea typeface="Lato"/>
                <a:cs typeface="Lato"/>
                <a:sym typeface="Lato"/>
              </a:rPr>
              <a:t>Make changes accordingly</a:t>
            </a:r>
            <a:endParaRPr sz="1800">
              <a:solidFill>
                <a:srgbClr val="5E696C"/>
              </a:solidFill>
              <a:latin typeface="Lato"/>
              <a:ea typeface="Lato"/>
              <a:cs typeface="Lato"/>
              <a:sym typeface="Lato"/>
            </a:endParaRPr>
          </a:p>
        </p:txBody>
      </p:sp>
      <p:pic>
        <p:nvPicPr>
          <p:cNvPr id="197" name="Google Shape;197;p31"/>
          <p:cNvPicPr preferRelativeResize="0"/>
          <p:nvPr/>
        </p:nvPicPr>
        <p:blipFill>
          <a:blip r:embed="rId3">
            <a:alphaModFix/>
          </a:blip>
          <a:stretch>
            <a:fillRect/>
          </a:stretch>
        </p:blipFill>
        <p:spPr>
          <a:xfrm>
            <a:off x="5045225" y="747625"/>
            <a:ext cx="3731282" cy="38212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Your Digital Footprint? </a:t>
            </a:r>
            <a:endParaRPr/>
          </a:p>
        </p:txBody>
      </p:sp>
      <p:sp>
        <p:nvSpPr>
          <p:cNvPr id="93" name="Google Shape;93;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https://www.youtube.com/watch?v=eg3gSNgaBm0</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167050" y="393350"/>
            <a:ext cx="8520600" cy="5727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Clr>
                <a:schemeClr val="dk1"/>
              </a:buClr>
              <a:buSzPts val="1100"/>
              <a:buFont typeface="Arial"/>
              <a:buNone/>
            </a:pPr>
            <a:r>
              <a:rPr b="1" lang="en" sz="3600">
                <a:solidFill>
                  <a:srgbClr val="000000"/>
                </a:solidFill>
                <a:latin typeface="Calibri"/>
                <a:ea typeface="Calibri"/>
                <a:cs typeface="Calibri"/>
                <a:sym typeface="Calibri"/>
              </a:rPr>
              <a:t>Social media lets the world hear your voice</a:t>
            </a:r>
            <a:endParaRPr b="1" sz="3600">
              <a:solidFill>
                <a:srgbClr val="00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99" name="Google Shape;99;p15"/>
          <p:cNvSpPr txBox="1"/>
          <p:nvPr>
            <p:ph idx="1" type="body"/>
          </p:nvPr>
        </p:nvSpPr>
        <p:spPr>
          <a:xfrm>
            <a:off x="311700" y="1152475"/>
            <a:ext cx="88323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rgbClr val="000000"/>
              </a:buClr>
              <a:buSzPts val="3000"/>
              <a:buChar char="●"/>
            </a:pPr>
            <a:r>
              <a:rPr lang="en" sz="3000">
                <a:solidFill>
                  <a:srgbClr val="000000"/>
                </a:solidFill>
                <a:highlight>
                  <a:srgbClr val="FFFFFF"/>
                </a:highlight>
              </a:rPr>
              <a:t>When you interact online you leave a digital trail</a:t>
            </a:r>
            <a:endParaRPr sz="3000">
              <a:solidFill>
                <a:srgbClr val="000000"/>
              </a:solidFill>
              <a:highlight>
                <a:srgbClr val="FFFFFF"/>
              </a:highlight>
            </a:endParaRPr>
          </a:p>
          <a:p>
            <a:pPr indent="-419100" lvl="0" marL="457200" rtl="0" algn="l">
              <a:spcBef>
                <a:spcPts val="0"/>
              </a:spcBef>
              <a:spcAft>
                <a:spcPts val="0"/>
              </a:spcAft>
              <a:buClr>
                <a:srgbClr val="000000"/>
              </a:buClr>
              <a:buSzPts val="3000"/>
              <a:buChar char="●"/>
            </a:pPr>
            <a:r>
              <a:rPr lang="en" sz="3000">
                <a:solidFill>
                  <a:srgbClr val="000000"/>
                </a:solidFill>
                <a:highlight>
                  <a:srgbClr val="FFFFFF"/>
                </a:highlight>
              </a:rPr>
              <a:t>Think how it would appear to potential colleges, employers, friends, and family</a:t>
            </a:r>
            <a:endParaRPr sz="3000">
              <a:solidFill>
                <a:srgbClr val="000000"/>
              </a:solidFill>
              <a:highlight>
                <a:srgbClr val="FFFFFF"/>
              </a:highlight>
            </a:endParaRPr>
          </a:p>
          <a:p>
            <a:pPr indent="-419100" lvl="0" marL="457200" rtl="0" algn="l">
              <a:spcBef>
                <a:spcPts val="0"/>
              </a:spcBef>
              <a:spcAft>
                <a:spcPts val="0"/>
              </a:spcAft>
              <a:buClr>
                <a:srgbClr val="000000"/>
              </a:buClr>
              <a:buSzPts val="3000"/>
              <a:buChar char="●"/>
            </a:pPr>
            <a:r>
              <a:rPr lang="en" sz="3000">
                <a:solidFill>
                  <a:srgbClr val="000000"/>
                </a:solidFill>
                <a:highlight>
                  <a:srgbClr val="FFFFFF"/>
                </a:highlight>
              </a:rPr>
              <a:t>Show your best side and share what you care about with the world</a:t>
            </a:r>
            <a:endParaRPr sz="3000">
              <a:solidFill>
                <a:srgbClr val="000000"/>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491800" y="5334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Examples</a:t>
            </a:r>
            <a:r>
              <a:rPr b="1" lang="en"/>
              <a:t> </a:t>
            </a:r>
            <a:endParaRPr b="1"/>
          </a:p>
        </p:txBody>
      </p:sp>
      <p:sp>
        <p:nvSpPr>
          <p:cNvPr id="105" name="Google Shape;105;p16"/>
          <p:cNvSpPr txBox="1"/>
          <p:nvPr>
            <p:ph idx="1" type="body"/>
          </p:nvPr>
        </p:nvSpPr>
        <p:spPr>
          <a:xfrm>
            <a:off x="415025" y="1549825"/>
            <a:ext cx="8520600" cy="3029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lang="en" sz="2400">
                <a:solidFill>
                  <a:srgbClr val="000000"/>
                </a:solidFill>
                <a:highlight>
                  <a:srgbClr val="FFFFFF"/>
                </a:highlight>
              </a:rPr>
              <a:t>Comment on articles </a:t>
            </a:r>
            <a:endParaRPr sz="2400">
              <a:solidFill>
                <a:srgbClr val="000000"/>
              </a:solidFill>
              <a:highlight>
                <a:srgbClr val="FFFFFF"/>
              </a:highlight>
            </a:endParaRPr>
          </a:p>
          <a:p>
            <a:pPr indent="-381000" lvl="0" marL="457200" rtl="0" algn="l">
              <a:spcBef>
                <a:spcPts val="0"/>
              </a:spcBef>
              <a:spcAft>
                <a:spcPts val="0"/>
              </a:spcAft>
              <a:buClr>
                <a:srgbClr val="000000"/>
              </a:buClr>
              <a:buSzPts val="2400"/>
              <a:buChar char="●"/>
            </a:pPr>
            <a:r>
              <a:rPr lang="en" sz="2400">
                <a:solidFill>
                  <a:srgbClr val="000000"/>
                </a:solidFill>
                <a:highlight>
                  <a:srgbClr val="FFFFFF"/>
                </a:highlight>
              </a:rPr>
              <a:t>Share thoughts on the Facebook pages</a:t>
            </a:r>
            <a:endParaRPr sz="2400">
              <a:solidFill>
                <a:srgbClr val="000000"/>
              </a:solidFill>
              <a:highlight>
                <a:srgbClr val="FFFFFF"/>
              </a:highlight>
            </a:endParaRPr>
          </a:p>
          <a:p>
            <a:pPr indent="-381000" lvl="0" marL="457200" rtl="0" algn="l">
              <a:spcBef>
                <a:spcPts val="0"/>
              </a:spcBef>
              <a:spcAft>
                <a:spcPts val="0"/>
              </a:spcAft>
              <a:buClr>
                <a:srgbClr val="000000"/>
              </a:buClr>
              <a:buSzPts val="2400"/>
              <a:buChar char="●"/>
            </a:pPr>
            <a:r>
              <a:rPr lang="en" sz="2400">
                <a:solidFill>
                  <a:srgbClr val="000000"/>
                </a:solidFill>
              </a:rPr>
              <a:t>Tweet insights during news events</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highlight>
                  <a:srgbClr val="FFFFFF"/>
                </a:highlight>
              </a:rPr>
              <a:t>Comment on the videos that inspire you</a:t>
            </a:r>
            <a:endParaRPr sz="2400">
              <a:solidFill>
                <a:srgbClr val="000000"/>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626125" y="5850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New Word: P</a:t>
            </a:r>
            <a:r>
              <a:rPr b="1" lang="en" sz="3000"/>
              <a:t>seudonym</a:t>
            </a:r>
            <a:endParaRPr b="1" sz="3000"/>
          </a:p>
        </p:txBody>
      </p:sp>
      <p:sp>
        <p:nvSpPr>
          <p:cNvPr id="111" name="Google Shape;111;p17"/>
          <p:cNvSpPr txBox="1"/>
          <p:nvPr>
            <p:ph idx="1" type="body"/>
          </p:nvPr>
        </p:nvSpPr>
        <p:spPr>
          <a:xfrm>
            <a:off x="729450" y="1560175"/>
            <a:ext cx="7688700" cy="277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222222"/>
                </a:solidFill>
                <a:highlight>
                  <a:srgbClr val="FFFFFF"/>
                </a:highlight>
                <a:latin typeface="Roboto"/>
                <a:ea typeface="Roboto"/>
                <a:cs typeface="Roboto"/>
                <a:sym typeface="Roboto"/>
              </a:rPr>
              <a:t>pseu·do·nym</a:t>
            </a:r>
            <a:endParaRPr sz="3000">
              <a:solidFill>
                <a:srgbClr val="222222"/>
              </a:solidFill>
              <a:highlight>
                <a:srgbClr val="FFFFFF"/>
              </a:highlight>
              <a:latin typeface="Roboto"/>
              <a:ea typeface="Roboto"/>
              <a:cs typeface="Roboto"/>
              <a:sym typeface="Roboto"/>
            </a:endParaRPr>
          </a:p>
          <a:p>
            <a:pPr indent="0" lvl="0" marL="0" rtl="0" algn="l">
              <a:spcBef>
                <a:spcPts val="1600"/>
              </a:spcBef>
              <a:spcAft>
                <a:spcPts val="0"/>
              </a:spcAft>
              <a:buNone/>
            </a:pPr>
            <a:r>
              <a:rPr lang="en" sz="3000">
                <a:solidFill>
                  <a:srgbClr val="222222"/>
                </a:solidFill>
                <a:highlight>
                  <a:srgbClr val="FFFFFF"/>
                </a:highlight>
                <a:latin typeface="Roboto"/>
                <a:ea typeface="Roboto"/>
                <a:cs typeface="Roboto"/>
                <a:sym typeface="Roboto"/>
              </a:rPr>
              <a:t>So͞odnim </a:t>
            </a:r>
            <a:endParaRPr sz="3000">
              <a:solidFill>
                <a:srgbClr val="222222"/>
              </a:solidFill>
              <a:highlight>
                <a:srgbClr val="FFFFFF"/>
              </a:highlight>
              <a:latin typeface="Roboto"/>
              <a:ea typeface="Roboto"/>
              <a:cs typeface="Roboto"/>
              <a:sym typeface="Roboto"/>
            </a:endParaRPr>
          </a:p>
          <a:p>
            <a:pPr indent="0" lvl="0" marL="0" rtl="0" algn="l">
              <a:spcBef>
                <a:spcPts val="1600"/>
              </a:spcBef>
              <a:spcAft>
                <a:spcPts val="1600"/>
              </a:spcAft>
              <a:buNone/>
            </a:pPr>
            <a:r>
              <a:rPr lang="en" sz="3000">
                <a:solidFill>
                  <a:srgbClr val="222222"/>
                </a:solidFill>
                <a:highlight>
                  <a:srgbClr val="FFFFFF"/>
                </a:highlight>
                <a:latin typeface="Roboto"/>
                <a:ea typeface="Roboto"/>
                <a:cs typeface="Roboto"/>
                <a:sym typeface="Roboto"/>
              </a:rPr>
              <a:t>Meaning: a fictitious name, especially one used by an author.</a:t>
            </a:r>
            <a:endParaRPr sz="3000">
              <a:solidFill>
                <a:srgbClr val="222222"/>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491800" y="616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This</a:t>
            </a:r>
            <a:endParaRPr/>
          </a:p>
        </p:txBody>
      </p:sp>
      <p:sp>
        <p:nvSpPr>
          <p:cNvPr id="117" name="Google Shape;117;p1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highlight>
                  <a:srgbClr val="FFFFFF"/>
                </a:highlight>
              </a:rPr>
              <a:t>While you may choose to use a pseudonym online, it isn’t a bullet proof method that prevents what you say from being traced back to you.</a:t>
            </a:r>
            <a:endParaRPr sz="2400">
              <a:solidFill>
                <a:srgbClr val="000000"/>
              </a:solidFill>
              <a:highlight>
                <a:srgbClr val="FFFFFF"/>
              </a:highlight>
            </a:endParaRPr>
          </a:p>
          <a:p>
            <a:pPr indent="0" lvl="0" marL="0" rtl="0" algn="l">
              <a:spcBef>
                <a:spcPts val="1600"/>
              </a:spcBef>
              <a:spcAft>
                <a:spcPts val="1600"/>
              </a:spcAft>
              <a:buNone/>
            </a:pPr>
            <a:r>
              <a:rPr lang="en" sz="2400">
                <a:solidFill>
                  <a:srgbClr val="000000"/>
                </a:solidFill>
                <a:highlight>
                  <a:srgbClr val="FFFFFF"/>
                </a:highlight>
              </a:rPr>
              <a:t>Remember even if you don't use your real name, you are still legally responsible for your actions and the same consequences exist.</a:t>
            </a:r>
            <a:endParaRPr sz="2400">
              <a:solidFill>
                <a:srgbClr val="000000"/>
              </a:solidFill>
              <a:highlight>
                <a:srgbClr val="FFFFFF"/>
              </a:highlight>
            </a:endParaRPr>
          </a:p>
        </p:txBody>
      </p:sp>
      <p:pic>
        <p:nvPicPr>
          <p:cNvPr id="118" name="Google Shape;118;p18"/>
          <p:cNvPicPr preferRelativeResize="0"/>
          <p:nvPr/>
        </p:nvPicPr>
        <p:blipFill>
          <a:blip r:embed="rId3">
            <a:alphaModFix/>
          </a:blip>
          <a:stretch>
            <a:fillRect/>
          </a:stretch>
        </p:blipFill>
        <p:spPr>
          <a:xfrm>
            <a:off x="6180900" y="412625"/>
            <a:ext cx="2857500" cy="160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9"/>
          <p:cNvSpPr txBox="1"/>
          <p:nvPr>
            <p:ph idx="1" type="body"/>
          </p:nvPr>
        </p:nvSpPr>
        <p:spPr>
          <a:xfrm>
            <a:off x="311700" y="3028900"/>
            <a:ext cx="8520600" cy="1539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2400">
                <a:solidFill>
                  <a:srgbClr val="000000"/>
                </a:solidFill>
                <a:highlight>
                  <a:srgbClr val="FFFFFF"/>
                </a:highlight>
              </a:rPr>
              <a:t>College admissions officers use Facebook or other social networking pages to research an applicant.</a:t>
            </a:r>
            <a:endParaRPr b="1" sz="2400">
              <a:solidFill>
                <a:srgbClr val="000000"/>
              </a:solidFill>
            </a:endParaRPr>
          </a:p>
        </p:txBody>
      </p:sp>
      <p:pic>
        <p:nvPicPr>
          <p:cNvPr id="124" name="Google Shape;124;p19"/>
          <p:cNvPicPr preferRelativeResize="0"/>
          <p:nvPr/>
        </p:nvPicPr>
        <p:blipFill>
          <a:blip r:embed="rId3">
            <a:alphaModFix/>
          </a:blip>
          <a:stretch>
            <a:fillRect/>
          </a:stretch>
        </p:blipFill>
        <p:spPr>
          <a:xfrm>
            <a:off x="3352800" y="604863"/>
            <a:ext cx="2438400" cy="1876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0"/>
          <p:cNvSpPr txBox="1"/>
          <p:nvPr>
            <p:ph idx="1" type="body"/>
          </p:nvPr>
        </p:nvSpPr>
        <p:spPr>
          <a:xfrm>
            <a:off x="311700" y="764575"/>
            <a:ext cx="8520600" cy="3804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000">
                <a:solidFill>
                  <a:srgbClr val="000000"/>
                </a:solidFill>
                <a:highlight>
                  <a:srgbClr val="FFFFFF"/>
                </a:highlight>
              </a:rPr>
              <a:t>35% of those who Googled candidates discovered something that negatively impacted their application</a:t>
            </a:r>
            <a:endParaRPr sz="3000">
              <a:solidFill>
                <a:srgbClr val="000000"/>
              </a:solidFill>
            </a:endParaRPr>
          </a:p>
        </p:txBody>
      </p:sp>
      <p:pic>
        <p:nvPicPr>
          <p:cNvPr id="130" name="Google Shape;130;p20"/>
          <p:cNvPicPr preferRelativeResize="0"/>
          <p:nvPr/>
        </p:nvPicPr>
        <p:blipFill>
          <a:blip r:embed="rId3">
            <a:alphaModFix/>
          </a:blip>
          <a:stretch>
            <a:fillRect/>
          </a:stretch>
        </p:blipFill>
        <p:spPr>
          <a:xfrm>
            <a:off x="2924175" y="3178225"/>
            <a:ext cx="3295650" cy="139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311700" y="1848900"/>
            <a:ext cx="8520600" cy="144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t>What were you doing/posting in 20</a:t>
            </a:r>
            <a:r>
              <a:rPr lang="en" sz="4800"/>
              <a:t>12? </a:t>
            </a:r>
            <a:r>
              <a:rPr b="1" lang="en" sz="4800"/>
              <a:t>201</a:t>
            </a:r>
            <a:r>
              <a:rPr lang="en" sz="4800"/>
              <a:t>7</a:t>
            </a:r>
            <a:r>
              <a:rPr b="1" lang="en" sz="4800"/>
              <a:t>? </a:t>
            </a:r>
            <a:endParaRPr b="1" sz="480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