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7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96" r:id="rId12"/>
    <p:sldId id="273" r:id="rId13"/>
    <p:sldId id="275" r:id="rId14"/>
    <p:sldId id="299" r:id="rId15"/>
    <p:sldId id="298" r:id="rId16"/>
    <p:sldId id="30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29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9" d="100"/>
          <a:sy n="69" d="100"/>
        </p:scale>
        <p:origin x="278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"CC BY-SA-NC"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840" y="914400"/>
            <a:ext cx="7924800" cy="351950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IN" sz="3600" b="1" dirty="0" smtClean="0"/>
              <a:t>Application Number- </a:t>
            </a:r>
            <a:r>
              <a:rPr lang="en-IN" sz="3600" b="1" dirty="0"/>
              <a:t>927ab278e45211e9928e018d7b218432</a:t>
            </a:r>
            <a:r>
              <a:rPr lang="en-IN" sz="3600" b="1" dirty="0" smtClean="0"/>
              <a:t/>
            </a:r>
            <a:br>
              <a:rPr lang="en-IN" sz="3600" b="1" dirty="0" smtClean="0"/>
            </a:br>
            <a:r>
              <a:rPr lang="en-IN" sz="3600" b="1" dirty="0" smtClean="0"/>
              <a:t>Name- Prathamesh U Tawade</a:t>
            </a:r>
            <a:br>
              <a:rPr lang="en-IN" sz="3600" b="1" dirty="0" smtClean="0"/>
            </a:br>
            <a:r>
              <a:rPr lang="en-IN" sz="3600" b="1" dirty="0" smtClean="0"/>
              <a:t>Affiliation- Assistant Professor</a:t>
            </a:r>
            <a:br>
              <a:rPr lang="en-IN" sz="3600" b="1" dirty="0" smtClean="0"/>
            </a:br>
            <a:r>
              <a:rPr lang="en-IN" sz="3600" b="1" dirty="0" smtClean="0"/>
              <a:t>Email Id- Prathamesh@somaiya.edu</a:t>
            </a:r>
            <a:endParaRPr lang="en-IN" sz="36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00">
        <p:fade/>
      </p:transition>
    </mc:Choice>
    <mc:Fallback xmlns="">
      <p:transition spd="med" advTm="1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Artificial Intelligence and Cognitive </a:t>
            </a:r>
            <a:r>
              <a:rPr lang="en-US" b="1" dirty="0" smtClean="0"/>
              <a:t>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dirty="0" smtClean="0"/>
              <a:t>ICICI Bank has launched Voice Recognition Services where voice will act as a password </a:t>
            </a:r>
          </a:p>
          <a:p>
            <a:pPr algn="just"/>
            <a:r>
              <a:rPr lang="en-US" b="1" dirty="0" smtClean="0"/>
              <a:t>CITI Bank is using Voice Recognition System for Locker operations </a:t>
            </a:r>
          </a:p>
          <a:p>
            <a:pPr algn="just"/>
            <a:r>
              <a:rPr lang="en-IN" b="1" dirty="0" smtClean="0"/>
              <a:t>The </a:t>
            </a:r>
            <a:r>
              <a:rPr lang="en-IN" b="1" dirty="0" err="1" smtClean="0"/>
              <a:t>Chatbot</a:t>
            </a:r>
            <a:r>
              <a:rPr lang="en-IN" b="1" dirty="0" smtClean="0"/>
              <a:t> </a:t>
            </a:r>
            <a:r>
              <a:rPr lang="en-IN" b="1" dirty="0"/>
              <a:t>combines the benefits of virtual and human assistance and provides a differentiated customer experience. </a:t>
            </a:r>
            <a:endParaRPr lang="en-IN" b="1" dirty="0" smtClean="0"/>
          </a:p>
          <a:p>
            <a:pPr algn="just"/>
            <a:r>
              <a:rPr lang="en-IN" b="1" dirty="0"/>
              <a:t>Kotak Mahindra Bank (Kotak) </a:t>
            </a:r>
            <a:r>
              <a:rPr lang="en-IN" b="1" dirty="0" smtClean="0"/>
              <a:t>has </a:t>
            </a:r>
            <a:r>
              <a:rPr lang="en-IN" b="1" dirty="0"/>
              <a:t>launched </a:t>
            </a:r>
            <a:r>
              <a:rPr lang="en-IN" b="1" dirty="0" err="1"/>
              <a:t>Keya</a:t>
            </a:r>
            <a:r>
              <a:rPr lang="en-IN" b="1" dirty="0"/>
              <a:t> - India's first AI-powered </a:t>
            </a:r>
            <a:r>
              <a:rPr lang="en-IN" b="1" dirty="0" err="1"/>
              <a:t>voicebot</a:t>
            </a:r>
            <a:r>
              <a:rPr lang="en-IN" b="1" dirty="0"/>
              <a:t> in the banking sector. Integrated with Kotak's phone-banking helpline, it </a:t>
            </a:r>
            <a:r>
              <a:rPr lang="en-IN" b="1" dirty="0" smtClean="0"/>
              <a:t>augments </a:t>
            </a:r>
            <a:r>
              <a:rPr lang="en-IN" b="1" dirty="0"/>
              <a:t>the traditional interactive voice response (IVR) system.</a:t>
            </a:r>
            <a:endParaRPr lang="en-US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14">
        <p:fade/>
      </p:transition>
    </mc:Choice>
    <mc:Fallback xmlns="">
      <p:transition spd="med" advTm="60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842146"/>
          </a:xfrm>
        </p:spPr>
        <p:txBody>
          <a:bodyPr/>
          <a:lstStyle/>
          <a:p>
            <a:pPr algn="ctr"/>
            <a:r>
              <a:rPr lang="en-US" b="1" dirty="0" smtClean="0"/>
              <a:t>What It Has Or Will Offer?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727200"/>
            <a:ext cx="9601200" cy="4445000"/>
          </a:xfrm>
        </p:spPr>
        <p:txBody>
          <a:bodyPr/>
          <a:lstStyle/>
          <a:p>
            <a:r>
              <a:rPr lang="en-US" b="1" dirty="0" smtClean="0"/>
              <a:t>Customer Service </a:t>
            </a:r>
          </a:p>
          <a:p>
            <a:r>
              <a:rPr lang="en-US" b="1" dirty="0" smtClean="0"/>
              <a:t>24/7 Connectivity </a:t>
            </a:r>
          </a:p>
          <a:p>
            <a:r>
              <a:rPr lang="en-US" b="1" dirty="0" smtClean="0"/>
              <a:t>Online Bill Payments </a:t>
            </a:r>
          </a:p>
          <a:p>
            <a:r>
              <a:rPr lang="en-US" b="1" dirty="0" smtClean="0"/>
              <a:t>Lower Overheads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7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784">
        <p:fade/>
      </p:transition>
    </mc:Choice>
    <mc:Fallback xmlns="">
      <p:transition spd="med" advTm="145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48640"/>
            <a:ext cx="9601200" cy="743344"/>
          </a:xfrm>
        </p:spPr>
        <p:txBody>
          <a:bodyPr/>
          <a:lstStyle/>
          <a:p>
            <a:pPr algn="ctr"/>
            <a:r>
              <a:rPr lang="en-US" b="1" dirty="0" smtClean="0"/>
              <a:t>Can You, Me and We will be replaced?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9748520" cy="4343400"/>
          </a:xfrm>
        </p:spPr>
        <p:txBody>
          <a:bodyPr/>
          <a:lstStyle/>
          <a:p>
            <a:pPr algn="just"/>
            <a:r>
              <a:rPr lang="en-US" b="1" dirty="0" smtClean="0"/>
              <a:t>When it comes to money, sometimes we still talk to the trained professionals </a:t>
            </a:r>
          </a:p>
          <a:p>
            <a:pPr algn="just"/>
            <a:r>
              <a:rPr lang="en-US" b="1" dirty="0" smtClean="0"/>
              <a:t>ATMS were developed in 1960’s and popularized in 1970’s and 8o’s and was likely to replaced human tellers, but 2019 still most banks have tellers </a:t>
            </a:r>
          </a:p>
          <a:p>
            <a:pPr algn="just"/>
            <a:r>
              <a:rPr lang="en-US" b="1" dirty="0" smtClean="0"/>
              <a:t>Problems resolutions must be done “neatly” </a:t>
            </a:r>
          </a:p>
          <a:p>
            <a:pPr algn="just"/>
            <a:r>
              <a:rPr lang="en-US" b="1" dirty="0" smtClean="0"/>
              <a:t>Still we require human touch (For example Senior Citizens, Customers in Rural areas etc.)</a:t>
            </a:r>
          </a:p>
          <a:p>
            <a:pPr algn="just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0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581">
        <p:fade/>
      </p:transition>
    </mc:Choice>
    <mc:Fallback xmlns="">
      <p:transition spd="med" advTm="140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Men And Machine Will Work Together</a:t>
            </a:r>
            <a:endParaRPr lang="en-US" b="1" dirty="0"/>
          </a:p>
        </p:txBody>
      </p:sp>
      <p:pic>
        <p:nvPicPr>
          <p:cNvPr id="1026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9601200" cy="458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7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136">
        <p:fade/>
      </p:transition>
    </mc:Choice>
    <mc:Fallback xmlns="">
      <p:transition spd="med" advTm="18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/>
              <a:t>References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Sanat</a:t>
            </a:r>
            <a:r>
              <a:rPr lang="en-US" dirty="0"/>
              <a:t> Rao, 2018, How banks can ride the artificial intelligence wave, Mint Newspaper Dated 19</a:t>
            </a:r>
            <a:r>
              <a:rPr lang="en-US" baseline="30000" dirty="0"/>
              <a:t>th</a:t>
            </a:r>
            <a:r>
              <a:rPr lang="en-US" dirty="0"/>
              <a:t> January 2018</a:t>
            </a:r>
            <a:endParaRPr lang="en-IN" b="1" dirty="0"/>
          </a:p>
          <a:p>
            <a:r>
              <a:rPr lang="en-US" dirty="0"/>
              <a:t>https://www.techemergence.com/ai-applications-in-the-top-4-indian-banks/</a:t>
            </a:r>
            <a:endParaRPr lang="en-IN" b="1" dirty="0"/>
          </a:p>
          <a:p>
            <a:r>
              <a:rPr lang="en-US" dirty="0"/>
              <a:t>https://www.newgenapps.com/blog/applications-artificial-intelligence-machine-learning-in-banking-finance</a:t>
            </a:r>
            <a:endParaRPr lang="en-IN" b="1" dirty="0"/>
          </a:p>
          <a:p>
            <a:r>
              <a:rPr lang="en-US" dirty="0"/>
              <a:t>https://www.icicibank.com/aboutus/article.page?identifier=news-icici-bank-introduces-software-robotics-to-power-banking-operations-20160809103646464</a:t>
            </a:r>
            <a:endParaRPr lang="en-IN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92">
        <p:fade/>
      </p:transition>
    </mc:Choice>
    <mc:Fallback xmlns="">
      <p:transition spd="med" advTm="11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/>
              <a:t>Acknowledgment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SWAYAM Course Academic Writing </a:t>
            </a:r>
          </a:p>
          <a:p>
            <a:r>
              <a:rPr lang="en-IN" dirty="0" smtClean="0"/>
              <a:t>S K </a:t>
            </a:r>
            <a:r>
              <a:rPr lang="en-IN" dirty="0" err="1" smtClean="0"/>
              <a:t>Somaiya</a:t>
            </a:r>
            <a:r>
              <a:rPr lang="en-IN" dirty="0" smtClean="0"/>
              <a:t> Degree College Library </a:t>
            </a:r>
          </a:p>
          <a:p>
            <a:r>
              <a:rPr lang="en-IN" dirty="0" smtClean="0"/>
              <a:t>S K </a:t>
            </a:r>
            <a:r>
              <a:rPr lang="en-IN" dirty="0" err="1" smtClean="0"/>
              <a:t>Somaiya</a:t>
            </a:r>
            <a:r>
              <a:rPr lang="en-IN" dirty="0" smtClean="0"/>
              <a:t> Degree College, Banking &amp; Insurance Department 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06">
        <p:fade/>
      </p:transition>
    </mc:Choice>
    <mc:Fallback xmlns="">
      <p:transition spd="med" advTm="11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/>
              <a:t>Feedback on Academic Writing Course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Changed the mind set and the way I started looking at academic writing </a:t>
            </a:r>
          </a:p>
          <a:p>
            <a:r>
              <a:rPr lang="en-IN" dirty="0" smtClean="0"/>
              <a:t>Helped me in my PhD Preparation </a:t>
            </a:r>
          </a:p>
          <a:p>
            <a:r>
              <a:rPr lang="en-IN" dirty="0" smtClean="0"/>
              <a:t>Given a new way of thinking for writing books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512">
        <p:fade/>
      </p:transition>
    </mc:Choice>
    <mc:Fallback xmlns="">
      <p:transition spd="med" advTm="86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16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Thank You </a:t>
            </a:r>
            <a:endParaRPr lang="en-IN" sz="16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83">
        <p:fade/>
      </p:transition>
    </mc:Choice>
    <mc:Fallback xmlns="">
      <p:transition spd="med" advTm="46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320800"/>
            <a:ext cx="5120640" cy="27778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/>
              <a:t>Future Of Banking In India- Opportunities and Challenges  </a:t>
            </a:r>
            <a:endParaRPr lang="en-US" sz="4800" b="1" dirty="0"/>
          </a:p>
        </p:txBody>
      </p:sp>
      <p:pic>
        <p:nvPicPr>
          <p:cNvPr id="5" name="Picture Placeholder 4" descr="City street with motion blur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/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46">
        <p:fade/>
      </p:transition>
    </mc:Choice>
    <mc:Fallback xmlns="">
      <p:transition spd="med" advTm="215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59" y="234814"/>
            <a:ext cx="10749279" cy="1036850"/>
          </a:xfrm>
        </p:spPr>
        <p:txBody>
          <a:bodyPr/>
          <a:lstStyle/>
          <a:p>
            <a:pPr algn="ctr"/>
            <a:r>
              <a:rPr lang="en-US" b="1" dirty="0" smtClean="0"/>
              <a:t>From Paper to Paperless, Presence to Presence-less </a:t>
            </a:r>
            <a:endParaRPr lang="en-US" b="1" dirty="0"/>
          </a:p>
        </p:txBody>
      </p:sp>
      <p:pic>
        <p:nvPicPr>
          <p:cNvPr id="1026" name="Picture 2" descr="Image result for old banking system in indi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889761"/>
            <a:ext cx="4983480" cy="4287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Developed Asia has a digital banking penetration of more than 80% among urban banking consumers; in India, it is 18%âamong the lowest in Asia. Photo: Bloomberg  (Bloomberg 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46" y="1889760"/>
            <a:ext cx="5408293" cy="428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76">
        <p:fade/>
      </p:transition>
    </mc:Choice>
    <mc:Fallback xmlns="">
      <p:transition spd="med" advTm="59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The Connectors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10073640" cy="4343400"/>
          </a:xfrm>
        </p:spPr>
        <p:txBody>
          <a:bodyPr/>
          <a:lstStyle/>
          <a:p>
            <a:r>
              <a:rPr lang="en-IN" b="1" dirty="0" smtClean="0"/>
              <a:t>1.23 Billion- Aadhaar Cards Generated in India (AS on February, 2019) </a:t>
            </a:r>
          </a:p>
          <a:p>
            <a:r>
              <a:rPr lang="en-IN" b="1" dirty="0" smtClean="0"/>
              <a:t>1.01 Billion- Number of Cell phone users in India (AS on April 2018)</a:t>
            </a:r>
          </a:p>
          <a:p>
            <a:r>
              <a:rPr lang="en-IN" b="1" dirty="0" smtClean="0"/>
              <a:t>More than 500 Million- Internet users in India </a:t>
            </a:r>
            <a:r>
              <a:rPr lang="en-IN" b="1" dirty="0"/>
              <a:t/>
            </a:r>
            <a:br>
              <a:rPr lang="en-IN" b="1" dirty="0"/>
            </a:br>
            <a:endParaRPr lang="en-US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47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469">
        <p:fade/>
      </p:transition>
    </mc:Choice>
    <mc:Fallback xmlns="">
      <p:transition spd="med" advTm="574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The Future Of Banking Is Here…..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8800"/>
            <a:ext cx="9941560" cy="4343400"/>
          </a:xfrm>
        </p:spPr>
        <p:txBody>
          <a:bodyPr/>
          <a:lstStyle/>
          <a:p>
            <a:r>
              <a:rPr lang="en-US" b="1" dirty="0" smtClean="0"/>
              <a:t>Bank is becoming more convenient thanks to Internet </a:t>
            </a:r>
          </a:p>
          <a:p>
            <a:r>
              <a:rPr lang="en-US" b="1" dirty="0" smtClean="0"/>
              <a:t>Future of the banking sector is growing increasingly digital </a:t>
            </a:r>
          </a:p>
          <a:p>
            <a:r>
              <a:rPr lang="en-US" b="1" dirty="0" smtClean="0"/>
              <a:t>Today’s age is digital and hyper connected environment </a:t>
            </a:r>
            <a:endParaRPr lang="en-US" b="1" dirty="0"/>
          </a:p>
          <a:p>
            <a:r>
              <a:rPr lang="en-US" b="1" dirty="0" smtClean="0"/>
              <a:t>Future of banking in India will revolve around – Digital, </a:t>
            </a:r>
            <a:r>
              <a:rPr lang="en-US" b="1" dirty="0" err="1" smtClean="0"/>
              <a:t>IoT</a:t>
            </a:r>
            <a:r>
              <a:rPr lang="en-US" b="1" dirty="0" smtClean="0"/>
              <a:t> and Cognitive technologies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992">
        <p:fade/>
      </p:transition>
    </mc:Choice>
    <mc:Fallback xmlns="">
      <p:transition spd="med" advTm="136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Digital Banks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dirty="0" smtClean="0"/>
              <a:t>Changing customer expectations in the digital age is forcing banks to rethink their strategies </a:t>
            </a:r>
          </a:p>
          <a:p>
            <a:pPr algn="just"/>
            <a:r>
              <a:rPr lang="en-US" b="1" dirty="0" smtClean="0"/>
              <a:t>Customers are expecting more flexibility and interactivity through digital platforms </a:t>
            </a:r>
          </a:p>
          <a:p>
            <a:pPr algn="just"/>
            <a:r>
              <a:rPr lang="en-US" b="1" dirty="0" smtClean="0"/>
              <a:t>Expectations of the digital natives are of instant and 24/7 contacts through digital channels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Image result for kotak 811 initiat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35" y="4466225"/>
            <a:ext cx="4426585" cy="217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160">
        <p:fade/>
      </p:transition>
    </mc:Choice>
    <mc:Fallback xmlns="">
      <p:transition spd="med" advTm="136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Digital Banks- Indian Examples</a:t>
            </a:r>
            <a:endParaRPr lang="en-US" b="1" dirty="0"/>
          </a:p>
        </p:txBody>
      </p:sp>
      <p:pic>
        <p:nvPicPr>
          <p:cNvPr id="6" name="Picture 2" descr="Image result for kotak 811 initiativ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3" y="1764665"/>
            <a:ext cx="5235257" cy="45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digibank in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0" y="1764665"/>
            <a:ext cx="4978400" cy="45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33">
        <p:fade/>
      </p:transition>
    </mc:Choice>
    <mc:Fallback xmlns="">
      <p:transition spd="med" advTm="26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IoT</a:t>
            </a:r>
            <a:r>
              <a:rPr lang="en-US" b="1" dirty="0" smtClean="0"/>
              <a:t> (Internet Of Things)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dirty="0" smtClean="0"/>
              <a:t>There will be 25 billion smartphones, smartwatches, wearable, connected cars and other connected devices by 2020</a:t>
            </a:r>
          </a:p>
          <a:p>
            <a:pPr algn="just"/>
            <a:r>
              <a:rPr lang="en-US" b="1" dirty="0" smtClean="0"/>
              <a:t>ATM is an early prototype of </a:t>
            </a:r>
            <a:r>
              <a:rPr lang="en-US" b="1" dirty="0" err="1" smtClean="0"/>
              <a:t>IoT</a:t>
            </a:r>
            <a:endParaRPr lang="en-US" b="1" dirty="0" smtClean="0"/>
          </a:p>
          <a:p>
            <a:pPr algn="just"/>
            <a:r>
              <a:rPr lang="en-US" b="1" dirty="0" smtClean="0"/>
              <a:t>Banks are turning towards new </a:t>
            </a:r>
            <a:r>
              <a:rPr lang="en-US" b="1" dirty="0" err="1" smtClean="0"/>
              <a:t>IoT</a:t>
            </a:r>
            <a:r>
              <a:rPr lang="en-US" b="1" dirty="0" smtClean="0"/>
              <a:t> technologies to enhance the user experience and reduce cost</a:t>
            </a:r>
          </a:p>
          <a:p>
            <a:pPr algn="just"/>
            <a:r>
              <a:rPr lang="en-US" b="1" dirty="0" smtClean="0"/>
              <a:t>Use of Beacons in banks for sending customized offers to the customers smartphone as soon as they enter the branch</a:t>
            </a:r>
          </a:p>
          <a:p>
            <a:pPr algn="just"/>
            <a:r>
              <a:rPr lang="en-US" b="1" dirty="0" smtClean="0"/>
              <a:t>RFID enabled banking cards issued by Dena Bank </a:t>
            </a:r>
          </a:p>
          <a:p>
            <a:pPr marL="0" indent="0" algn="just">
              <a:buNone/>
            </a:pPr>
            <a:endParaRPr lang="en-US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8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954">
        <p:fade/>
      </p:transition>
    </mc:Choice>
    <mc:Fallback xmlns="">
      <p:transition spd="med" advTm="130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Artificial Intelligence and Cognitive Technologies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AI and Cognitive technologies can transform both front and back office </a:t>
            </a:r>
          </a:p>
          <a:p>
            <a:pPr algn="just"/>
            <a:r>
              <a:rPr lang="en-US" b="1" dirty="0" smtClean="0"/>
              <a:t>ICICI has deployed more than 200 software robots across 200 business process functions, reducing the response time to customers by 60%</a:t>
            </a:r>
          </a:p>
          <a:p>
            <a:pPr algn="just"/>
            <a:r>
              <a:rPr lang="en-US" b="1" dirty="0" smtClean="0"/>
              <a:t>Canara Bank has introduced two robots for customer care at two of its offices in Bengaluru</a:t>
            </a:r>
          </a:p>
          <a:p>
            <a:pPr marL="0" indent="0" algn="just">
              <a:buNone/>
            </a:pPr>
            <a:r>
              <a:rPr lang="en-US" b="1" dirty="0" smtClean="0"/>
              <a:t> </a:t>
            </a:r>
          </a:p>
          <a:p>
            <a:pPr algn="just"/>
            <a:endParaRPr lang="en-US" b="1" dirty="0"/>
          </a:p>
        </p:txBody>
      </p:sp>
      <p:pic>
        <p:nvPicPr>
          <p:cNvPr id="4098" name="Picture 2" descr="Image result for icici software rob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4698998"/>
            <a:ext cx="4069079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Image result for canara bank robot mit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104" name="Picture 8" descr="Image result for canara bank robot mit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720" y="4698999"/>
            <a:ext cx="36576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"CC BY-SA-NC"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4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384">
        <p:fade/>
      </p:transition>
    </mc:Choice>
    <mc:Fallback xmlns="">
      <p:transition spd="med" advTm="50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ales Direction 16X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rection presentation (widescreen).potx" id="{D17AB31B-F25B-45F4-B34E-C6982D129A29}" vid="{B63A7B92-8C2A-4E6A-9062-768A2448E61C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direction presentation (widescreen)</Template>
  <TotalTime>252</TotalTime>
  <Words>601</Words>
  <Application>Microsoft Office PowerPoint</Application>
  <PresentationFormat>Widescreen</PresentationFormat>
  <Paragraphs>76</Paragraphs>
  <Slides>17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Aharoni</vt:lpstr>
      <vt:lpstr>Arial</vt:lpstr>
      <vt:lpstr>Book Antiqua</vt:lpstr>
      <vt:lpstr>Sales Direction 16X9</vt:lpstr>
      <vt:lpstr>Application Number- 927ab278e45211e9928e018d7b218432 Name- Prathamesh U Tawade Affiliation- Assistant Professor Email Id- Prathamesh@somaiya.edu</vt:lpstr>
      <vt:lpstr>Future Of Banking In India- Opportunities and Challenges  </vt:lpstr>
      <vt:lpstr>From Paper to Paperless, Presence to Presence-less </vt:lpstr>
      <vt:lpstr>The Connectors </vt:lpstr>
      <vt:lpstr>The Future Of Banking Is Here…..</vt:lpstr>
      <vt:lpstr>Digital Banks </vt:lpstr>
      <vt:lpstr>Digital Banks- Indian Examples</vt:lpstr>
      <vt:lpstr>IoT (Internet Of Things) </vt:lpstr>
      <vt:lpstr>Artificial Intelligence and Cognitive Technologies </vt:lpstr>
      <vt:lpstr>Artificial Intelligence and Cognitive Technologies</vt:lpstr>
      <vt:lpstr>What It Has Or Will Offer?</vt:lpstr>
      <vt:lpstr>Can You, Me and We will be replaced? </vt:lpstr>
      <vt:lpstr>Men And Machine Will Work Together</vt:lpstr>
      <vt:lpstr>References </vt:lpstr>
      <vt:lpstr>Acknowledgment </vt:lpstr>
      <vt:lpstr>Feedback on Academic Writing Course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of Banking In India</dc:title>
  <dc:creator>Prathmesh Tawade</dc:creator>
  <cp:lastModifiedBy>Prathmesh Tawade</cp:lastModifiedBy>
  <cp:revision>26</cp:revision>
  <dcterms:created xsi:type="dcterms:W3CDTF">2019-02-03T06:08:19Z</dcterms:created>
  <dcterms:modified xsi:type="dcterms:W3CDTF">2019-10-26T13:50:09Z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