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FD70F6A-0F5E-4C7D-9DAD-EF39EEDE0EE7}" type="datetimeFigureOut">
              <a:rPr lang="en-US" smtClean="0"/>
              <a:t>9/27/19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1152525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437221"/>
            <a:ext cx="5547360" cy="3630454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3655F3D8-70F5-44CD-A118-15D21583A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9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133" indent="-2912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821" indent="-232964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748" indent="-232964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676" indent="-232964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605" indent="-232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532" indent="-232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461" indent="-232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389" indent="-232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ED33C4-1A51-4737-A201-077B7B4A639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45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133" indent="-2912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821" indent="-232964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748" indent="-232964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676" indent="-232964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605" indent="-232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532" indent="-232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461" indent="-232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389" indent="-2329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ED33C4-1A51-4737-A201-077B7B4A639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28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8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7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0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2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2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0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1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3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9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6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2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B47A-FBF3-4C97-96CD-7A20747EFFF3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2397-F18E-452D-BB89-9F859967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4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4" name="Group 46"/>
          <p:cNvGrpSpPr>
            <a:grpSpLocks/>
          </p:cNvGrpSpPr>
          <p:nvPr/>
        </p:nvGrpSpPr>
        <p:grpSpPr bwMode="auto">
          <a:xfrm>
            <a:off x="1676400" y="381000"/>
            <a:ext cx="8636000" cy="6244205"/>
            <a:chOff x="96" y="1296"/>
            <a:chExt cx="4080" cy="3689"/>
          </a:xfrm>
        </p:grpSpPr>
        <p:sp>
          <p:nvSpPr>
            <p:cNvPr id="35846" name="Oval 3"/>
            <p:cNvSpPr>
              <a:spLocks noChangeArrowheads="1"/>
            </p:cNvSpPr>
            <p:nvPr/>
          </p:nvSpPr>
          <p:spPr bwMode="auto">
            <a:xfrm>
              <a:off x="2928" y="2208"/>
              <a:ext cx="1104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1584" y="2352"/>
              <a:ext cx="960" cy="52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48" name="Oval 88"/>
            <p:cNvSpPr>
              <a:spLocks noChangeArrowheads="1"/>
            </p:cNvSpPr>
            <p:nvPr/>
          </p:nvSpPr>
          <p:spPr bwMode="auto">
            <a:xfrm>
              <a:off x="288" y="2208"/>
              <a:ext cx="768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49" name="TextBox 462"/>
            <p:cNvSpPr txBox="1">
              <a:spLocks noChangeArrowheads="1"/>
            </p:cNvSpPr>
            <p:nvPr/>
          </p:nvSpPr>
          <p:spPr bwMode="auto">
            <a:xfrm>
              <a:off x="1692" y="2507"/>
              <a:ext cx="72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DNA replication</a:t>
              </a:r>
              <a:endParaRPr lang="en-US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850" name="Straight Connector 467"/>
            <p:cNvCxnSpPr>
              <a:cxnSpLocks noChangeShapeType="1"/>
              <a:stCxn id="35847" idx="0"/>
              <a:endCxn id="35854" idx="5"/>
            </p:cNvCxnSpPr>
            <p:nvPr/>
          </p:nvCxnSpPr>
          <p:spPr bwMode="auto">
            <a:xfrm rot="16200000" flipV="1">
              <a:off x="1842" y="2130"/>
              <a:ext cx="159" cy="285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1" name="Straight Connector 468"/>
            <p:cNvCxnSpPr>
              <a:cxnSpLocks noChangeShapeType="1"/>
              <a:stCxn id="35847" idx="7"/>
            </p:cNvCxnSpPr>
            <p:nvPr/>
          </p:nvCxnSpPr>
          <p:spPr bwMode="auto">
            <a:xfrm rot="5400000" flipH="1" flipV="1">
              <a:off x="2370" y="1857"/>
              <a:ext cx="605" cy="53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2" name="Straight Connector 478"/>
            <p:cNvCxnSpPr>
              <a:cxnSpLocks noChangeShapeType="1"/>
              <a:stCxn id="35847" idx="6"/>
              <a:endCxn id="35846" idx="2"/>
            </p:cNvCxnSpPr>
            <p:nvPr/>
          </p:nvCxnSpPr>
          <p:spPr bwMode="auto">
            <a:xfrm flipV="1">
              <a:off x="2544" y="2424"/>
              <a:ext cx="384" cy="19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3" name="Oval 481"/>
            <p:cNvSpPr>
              <a:spLocks noChangeArrowheads="1"/>
            </p:cNvSpPr>
            <p:nvPr/>
          </p:nvSpPr>
          <p:spPr bwMode="auto">
            <a:xfrm>
              <a:off x="2784" y="1440"/>
              <a:ext cx="977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54" name="Oval 489"/>
            <p:cNvSpPr>
              <a:spLocks noChangeArrowheads="1"/>
            </p:cNvSpPr>
            <p:nvPr/>
          </p:nvSpPr>
          <p:spPr bwMode="auto">
            <a:xfrm>
              <a:off x="960" y="1824"/>
              <a:ext cx="960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55" name="TextBox 501"/>
            <p:cNvSpPr txBox="1">
              <a:spLocks noChangeArrowheads="1"/>
            </p:cNvSpPr>
            <p:nvPr/>
          </p:nvSpPr>
          <p:spPr bwMode="auto">
            <a:xfrm>
              <a:off x="1097" y="1870"/>
              <a:ext cx="77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damaged DNA must be  repaired to prevent _______________</a:t>
              </a:r>
            </a:p>
          </p:txBody>
        </p:sp>
        <p:sp>
          <p:nvSpPr>
            <p:cNvPr id="35856" name="TextBox 504"/>
            <p:cNvSpPr txBox="1">
              <a:spLocks noChangeArrowheads="1"/>
            </p:cNvSpPr>
            <p:nvPr/>
          </p:nvSpPr>
          <p:spPr bwMode="auto">
            <a:xfrm>
              <a:off x="2897" y="1486"/>
              <a:ext cx="960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 copies the very end of chromosomes in </a:t>
              </a:r>
              <a:r>
                <a:rPr lang="en-US" altLang="en-US" sz="11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some</a:t>
              </a: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cell types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5" name="TextBox 564"/>
            <p:cNvSpPr txBox="1"/>
            <p:nvPr/>
          </p:nvSpPr>
          <p:spPr>
            <a:xfrm>
              <a:off x="305" y="2296"/>
              <a:ext cx="717" cy="2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___________ separates parent strands</a:t>
              </a:r>
            </a:p>
          </p:txBody>
        </p:sp>
        <p:sp>
          <p:nvSpPr>
            <p:cNvPr id="35858" name="Oval 585"/>
            <p:cNvSpPr>
              <a:spLocks noChangeArrowheads="1"/>
            </p:cNvSpPr>
            <p:nvPr/>
          </p:nvSpPr>
          <p:spPr bwMode="auto">
            <a:xfrm>
              <a:off x="2544" y="2976"/>
              <a:ext cx="864" cy="48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87" name="TextBox 586"/>
            <p:cNvSpPr txBox="1"/>
            <p:nvPr/>
          </p:nvSpPr>
          <p:spPr>
            <a:xfrm>
              <a:off x="2670" y="3052"/>
              <a:ext cx="696" cy="3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________________is synthesized continuously</a:t>
              </a:r>
            </a:p>
          </p:txBody>
        </p:sp>
        <p:cxnSp>
          <p:nvCxnSpPr>
            <p:cNvPr id="35860" name="Straight Connector 596"/>
            <p:cNvCxnSpPr>
              <a:cxnSpLocks noChangeShapeType="1"/>
              <a:stCxn id="35858" idx="0"/>
              <a:endCxn id="35846" idx="4"/>
            </p:cNvCxnSpPr>
            <p:nvPr/>
          </p:nvCxnSpPr>
          <p:spPr bwMode="auto">
            <a:xfrm rot="5400000" flipH="1" flipV="1">
              <a:off x="3060" y="2556"/>
              <a:ext cx="336" cy="50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1" name="TextBox 616"/>
            <p:cNvSpPr txBox="1">
              <a:spLocks noChangeArrowheads="1"/>
            </p:cNvSpPr>
            <p:nvPr/>
          </p:nvSpPr>
          <p:spPr bwMode="auto">
            <a:xfrm>
              <a:off x="96" y="2921"/>
              <a:ext cx="67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 relives twist/torque</a:t>
              </a:r>
            </a:p>
          </p:txBody>
        </p:sp>
        <p:sp>
          <p:nvSpPr>
            <p:cNvPr id="35862" name="Oval 617"/>
            <p:cNvSpPr>
              <a:spLocks noChangeArrowheads="1"/>
            </p:cNvSpPr>
            <p:nvPr/>
          </p:nvSpPr>
          <p:spPr bwMode="auto">
            <a:xfrm>
              <a:off x="96" y="2832"/>
              <a:ext cx="624" cy="44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5863" name="Straight Connector 618"/>
            <p:cNvCxnSpPr>
              <a:cxnSpLocks noChangeShapeType="1"/>
              <a:stCxn id="35848" idx="4"/>
              <a:endCxn id="35862" idx="0"/>
            </p:cNvCxnSpPr>
            <p:nvPr/>
          </p:nvCxnSpPr>
          <p:spPr bwMode="auto">
            <a:xfrm flipH="1">
              <a:off x="408" y="2640"/>
              <a:ext cx="264" cy="19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4" name="Oval 654"/>
            <p:cNvSpPr>
              <a:spLocks noChangeArrowheads="1"/>
            </p:cNvSpPr>
            <p:nvPr/>
          </p:nvSpPr>
          <p:spPr bwMode="auto">
            <a:xfrm>
              <a:off x="3312" y="3312"/>
              <a:ext cx="864" cy="48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56" name="TextBox 655"/>
            <p:cNvSpPr txBox="1"/>
            <p:nvPr/>
          </p:nvSpPr>
          <p:spPr>
            <a:xfrm>
              <a:off x="3384" y="3419"/>
              <a:ext cx="720" cy="3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__________________</a:t>
              </a:r>
            </a:p>
            <a:p>
              <a:pPr>
                <a:defRPr/>
              </a:pP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Is synthesized in pieces</a:t>
              </a:r>
              <a:endParaRPr lang="en-US" sz="105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   </a:t>
              </a:r>
            </a:p>
          </p:txBody>
        </p:sp>
        <p:cxnSp>
          <p:nvCxnSpPr>
            <p:cNvPr id="35866" name="Straight Connector 656"/>
            <p:cNvCxnSpPr>
              <a:cxnSpLocks noChangeShapeType="1"/>
              <a:stCxn id="35864" idx="0"/>
              <a:endCxn id="35846" idx="5"/>
            </p:cNvCxnSpPr>
            <p:nvPr/>
          </p:nvCxnSpPr>
          <p:spPr bwMode="auto">
            <a:xfrm rot="5400000" flipH="1" flipV="1">
              <a:off x="3439" y="2882"/>
              <a:ext cx="735" cy="126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7" name="Straight Connector 663"/>
            <p:cNvCxnSpPr>
              <a:cxnSpLocks noChangeShapeType="1"/>
              <a:stCxn id="35847" idx="2"/>
              <a:endCxn id="35848" idx="6"/>
            </p:cNvCxnSpPr>
            <p:nvPr/>
          </p:nvCxnSpPr>
          <p:spPr bwMode="auto">
            <a:xfrm rot="10800000">
              <a:off x="1056" y="2424"/>
              <a:ext cx="528" cy="19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8" name="Oval 672"/>
            <p:cNvSpPr>
              <a:spLocks noChangeArrowheads="1"/>
            </p:cNvSpPr>
            <p:nvPr/>
          </p:nvSpPr>
          <p:spPr bwMode="auto">
            <a:xfrm>
              <a:off x="1536" y="3168"/>
              <a:ext cx="960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75" name="TextBox 674"/>
            <p:cNvSpPr txBox="1"/>
            <p:nvPr/>
          </p:nvSpPr>
          <p:spPr>
            <a:xfrm>
              <a:off x="1599" y="3273"/>
              <a:ext cx="1008" cy="2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__________________ forms attachment point for enzyme</a:t>
              </a:r>
            </a:p>
          </p:txBody>
        </p:sp>
        <p:cxnSp>
          <p:nvCxnSpPr>
            <p:cNvPr id="35870" name="Straight Connector 676"/>
            <p:cNvCxnSpPr>
              <a:cxnSpLocks noChangeShapeType="1"/>
              <a:stCxn id="35847" idx="4"/>
              <a:endCxn id="35868" idx="0"/>
            </p:cNvCxnSpPr>
            <p:nvPr/>
          </p:nvCxnSpPr>
          <p:spPr bwMode="auto">
            <a:xfrm rot="5400000">
              <a:off x="1896" y="3000"/>
              <a:ext cx="288" cy="4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1" name="Oval 691"/>
            <p:cNvSpPr>
              <a:spLocks noChangeArrowheads="1"/>
            </p:cNvSpPr>
            <p:nvPr/>
          </p:nvSpPr>
          <p:spPr bwMode="auto">
            <a:xfrm>
              <a:off x="480" y="1296"/>
              <a:ext cx="816" cy="33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72" name="Oval 692"/>
            <p:cNvSpPr>
              <a:spLocks noChangeArrowheads="1"/>
            </p:cNvSpPr>
            <p:nvPr/>
          </p:nvSpPr>
          <p:spPr bwMode="auto">
            <a:xfrm>
              <a:off x="1392" y="1296"/>
              <a:ext cx="1166" cy="33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73" name="TextBox 696"/>
            <p:cNvSpPr txBox="1">
              <a:spLocks noChangeArrowheads="1"/>
            </p:cNvSpPr>
            <p:nvPr/>
          </p:nvSpPr>
          <p:spPr bwMode="auto">
            <a:xfrm>
              <a:off x="528" y="1344"/>
              <a:ext cx="67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 fixes UV damage</a:t>
              </a:r>
            </a:p>
          </p:txBody>
        </p:sp>
        <p:sp>
          <p:nvSpPr>
            <p:cNvPr id="35874" name="TextBox 697"/>
            <p:cNvSpPr txBox="1">
              <a:spLocks noChangeArrowheads="1"/>
            </p:cNvSpPr>
            <p:nvPr/>
          </p:nvSpPr>
          <p:spPr bwMode="auto">
            <a:xfrm>
              <a:off x="1482" y="1344"/>
              <a:ext cx="1076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 fixes mistakes made during replication </a:t>
              </a:r>
            </a:p>
          </p:txBody>
        </p:sp>
        <p:cxnSp>
          <p:nvCxnSpPr>
            <p:cNvPr id="35875" name="Straight Connector 698"/>
            <p:cNvCxnSpPr>
              <a:cxnSpLocks noChangeShapeType="1"/>
              <a:stCxn id="35854" idx="0"/>
              <a:endCxn id="35871" idx="4"/>
            </p:cNvCxnSpPr>
            <p:nvPr/>
          </p:nvCxnSpPr>
          <p:spPr bwMode="auto">
            <a:xfrm rot="16200000" flipV="1">
              <a:off x="1068" y="1452"/>
              <a:ext cx="192" cy="55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6" name="Straight Connector 701"/>
            <p:cNvCxnSpPr>
              <a:cxnSpLocks noChangeShapeType="1"/>
              <a:stCxn id="35872" idx="4"/>
              <a:endCxn id="35854" idx="0"/>
            </p:cNvCxnSpPr>
            <p:nvPr/>
          </p:nvCxnSpPr>
          <p:spPr bwMode="auto">
            <a:xfrm flipH="1">
              <a:off x="1440" y="1632"/>
              <a:ext cx="535" cy="19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7" name="TextBox 713"/>
            <p:cNvSpPr txBox="1">
              <a:spLocks noChangeArrowheads="1"/>
            </p:cNvSpPr>
            <p:nvPr/>
          </p:nvSpPr>
          <p:spPr bwMode="auto">
            <a:xfrm>
              <a:off x="3000" y="2273"/>
              <a:ext cx="1056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reads &amp; copies DNA</a:t>
              </a:r>
              <a:endParaRPr lang="en-US" alt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</a:t>
              </a:r>
            </a:p>
          </p:txBody>
        </p:sp>
        <p:sp>
          <p:nvSpPr>
            <p:cNvPr id="35878" name="Oval 717"/>
            <p:cNvSpPr>
              <a:spLocks noChangeArrowheads="1"/>
            </p:cNvSpPr>
            <p:nvPr/>
          </p:nvSpPr>
          <p:spPr bwMode="auto">
            <a:xfrm>
              <a:off x="3133" y="4020"/>
              <a:ext cx="864" cy="33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719" name="TextBox 718"/>
            <p:cNvSpPr txBox="1"/>
            <p:nvPr/>
          </p:nvSpPr>
          <p:spPr>
            <a:xfrm>
              <a:off x="3272" y="4085"/>
              <a:ext cx="864" cy="2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050" dirty="0" smtClean="0">
                  <a:latin typeface="Times New Roman" pitchFamily="18" charset="0"/>
                  <a:cs typeface="Times New Roman" pitchFamily="18" charset="0"/>
                </a:rPr>
                <a:t>Called_______________ </a:t>
              </a:r>
            </a:p>
            <a:p>
              <a:pPr>
                <a:defRPr/>
              </a:pPr>
              <a:r>
                <a:rPr lang="en-US" sz="1050" dirty="0" smtClean="0">
                  <a:latin typeface="Times New Roman" pitchFamily="18" charset="0"/>
                  <a:cs typeface="Times New Roman" pitchFamily="18" charset="0"/>
                </a:rPr>
                <a:t>fragments </a:t>
              </a:r>
              <a:endParaRPr lang="en-US" sz="105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80" name="Oval 719"/>
            <p:cNvSpPr>
              <a:spLocks noChangeArrowheads="1"/>
            </p:cNvSpPr>
            <p:nvPr/>
          </p:nvSpPr>
          <p:spPr bwMode="auto">
            <a:xfrm>
              <a:off x="3240" y="4566"/>
              <a:ext cx="864" cy="33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721" name="TextBox 720"/>
            <p:cNvSpPr txBox="1"/>
            <p:nvPr/>
          </p:nvSpPr>
          <p:spPr>
            <a:xfrm>
              <a:off x="3307" y="4644"/>
              <a:ext cx="864" cy="3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________________ binds  fragments together</a:t>
              </a:r>
            </a:p>
            <a:p>
              <a:pPr>
                <a:defRPr/>
              </a:pP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cxnSp>
          <p:nvCxnSpPr>
            <p:cNvPr id="35882" name="Straight Connector 721"/>
            <p:cNvCxnSpPr>
              <a:cxnSpLocks noChangeShapeType="1"/>
              <a:stCxn id="35878" idx="0"/>
              <a:endCxn id="35864" idx="4"/>
            </p:cNvCxnSpPr>
            <p:nvPr/>
          </p:nvCxnSpPr>
          <p:spPr bwMode="auto">
            <a:xfrm flipV="1">
              <a:off x="3565" y="3792"/>
              <a:ext cx="179" cy="22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83" name="Straight Connector 724"/>
            <p:cNvCxnSpPr>
              <a:cxnSpLocks noChangeShapeType="1"/>
              <a:stCxn id="35880" idx="0"/>
              <a:endCxn id="35878" idx="4"/>
            </p:cNvCxnSpPr>
            <p:nvPr/>
          </p:nvCxnSpPr>
          <p:spPr bwMode="auto">
            <a:xfrm flipH="1" flipV="1">
              <a:off x="3565" y="4356"/>
              <a:ext cx="107" cy="2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84" name="Oval 758"/>
            <p:cNvSpPr>
              <a:spLocks noChangeArrowheads="1"/>
            </p:cNvSpPr>
            <p:nvPr/>
          </p:nvSpPr>
          <p:spPr bwMode="auto">
            <a:xfrm>
              <a:off x="816" y="2784"/>
              <a:ext cx="759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85" name="TextBox 759"/>
            <p:cNvSpPr txBox="1">
              <a:spLocks noChangeArrowheads="1"/>
            </p:cNvSpPr>
            <p:nvPr/>
          </p:nvSpPr>
          <p:spPr bwMode="auto">
            <a:xfrm>
              <a:off x="807" y="2848"/>
              <a:ext cx="79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___________________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stabilize single strands </a:t>
              </a:r>
            </a:p>
          </p:txBody>
        </p:sp>
        <p:cxnSp>
          <p:nvCxnSpPr>
            <p:cNvPr id="35886" name="Straight Connector 760"/>
            <p:cNvCxnSpPr>
              <a:cxnSpLocks noChangeShapeType="1"/>
              <a:stCxn id="35848" idx="4"/>
              <a:endCxn id="35884" idx="1"/>
            </p:cNvCxnSpPr>
            <p:nvPr/>
          </p:nvCxnSpPr>
          <p:spPr bwMode="auto">
            <a:xfrm>
              <a:off x="672" y="2640"/>
              <a:ext cx="255" cy="20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14"/>
          <p:cNvGrpSpPr/>
          <p:nvPr/>
        </p:nvGrpSpPr>
        <p:grpSpPr>
          <a:xfrm>
            <a:off x="1738609" y="4494241"/>
            <a:ext cx="6390450" cy="2151223"/>
            <a:chOff x="67500" y="4532844"/>
            <a:chExt cx="6390450" cy="2151223"/>
          </a:xfrm>
        </p:grpSpPr>
        <p:sp>
          <p:nvSpPr>
            <p:cNvPr id="35843" name="TextBox 99"/>
            <p:cNvSpPr txBox="1">
              <a:spLocks noChangeArrowheads="1"/>
            </p:cNvSpPr>
            <p:nvPr/>
          </p:nvSpPr>
          <p:spPr bwMode="auto">
            <a:xfrm>
              <a:off x="67500" y="4532844"/>
              <a:ext cx="4640199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8600" indent="-2286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Place the letter in the appropriate blank	   </a:t>
              </a:r>
            </a:p>
            <a:p>
              <a:pPr lvl="1" eaLnBrk="1" hangingPunct="1">
                <a:spcBef>
                  <a:spcPct val="0"/>
                </a:spcBef>
                <a:buFontTx/>
                <a:buAutoNum type="alphaLcPeriod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Helicase</a:t>
              </a:r>
            </a:p>
            <a:p>
              <a:pPr lvl="1" eaLnBrk="1" hangingPunct="1">
                <a:spcBef>
                  <a:spcPct val="0"/>
                </a:spcBef>
                <a:buFontTx/>
                <a:buAutoNum type="alphaLcPeriod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NER</a:t>
              </a:r>
            </a:p>
            <a:p>
              <a:pPr lvl="1" eaLnBrk="1" hangingPunct="1">
                <a:spcBef>
                  <a:spcPct val="0"/>
                </a:spcBef>
                <a:buFontTx/>
                <a:buAutoNum type="alphaLcPeriod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Single-stranded binding proteins</a:t>
              </a:r>
            </a:p>
            <a:p>
              <a:pPr lvl="1" eaLnBrk="1" hangingPunct="1">
                <a:spcBef>
                  <a:spcPct val="0"/>
                </a:spcBef>
                <a:buFontTx/>
                <a:buAutoNum type="alphaLcPeriod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DNA polymerase</a:t>
              </a:r>
            </a:p>
            <a:p>
              <a:pPr lvl="1" eaLnBrk="1" hangingPunct="1">
                <a:spcBef>
                  <a:spcPct val="0"/>
                </a:spcBef>
                <a:buFontTx/>
                <a:buAutoNum type="alphaLcPeriod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Mutation</a:t>
              </a:r>
            </a:p>
            <a:p>
              <a:pPr lvl="1" eaLnBrk="1" hangingPunct="1">
                <a:spcBef>
                  <a:spcPct val="0"/>
                </a:spcBef>
                <a:buFontTx/>
                <a:buAutoNum type="alphaLcPeriod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RNA primer</a:t>
              </a:r>
            </a:p>
          </p:txBody>
        </p:sp>
        <p:sp>
          <p:nvSpPr>
            <p:cNvPr id="35845" name="TextBox 99"/>
            <p:cNvSpPr txBox="1">
              <a:spLocks noChangeArrowheads="1"/>
            </p:cNvSpPr>
            <p:nvPr/>
          </p:nvSpPr>
          <p:spPr bwMode="auto">
            <a:xfrm>
              <a:off x="3181350" y="4991792"/>
              <a:ext cx="3276600" cy="169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 eaLnBrk="1" hangingPunct="1">
                <a:buFontTx/>
                <a:buAutoNum type="alphaLcPeriod" startAt="7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Lagging strand</a:t>
              </a:r>
            </a:p>
            <a:p>
              <a:pPr lvl="1" eaLnBrk="1" hangingPunct="1">
                <a:buFontTx/>
                <a:buAutoNum type="alphaLcPeriod" startAt="7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Telomerase</a:t>
              </a:r>
            </a:p>
            <a:p>
              <a:pPr lvl="1" eaLnBrk="1" hangingPunct="1">
                <a:buFontTx/>
                <a:buAutoNum type="alphaLcPeriod" startAt="7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Okazaki</a:t>
              </a:r>
            </a:p>
            <a:p>
              <a:pPr lvl="1" eaLnBrk="1" hangingPunct="1">
                <a:buFontTx/>
                <a:buAutoNum type="alphaLcPeriod" startAt="7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Mismatch repair</a:t>
              </a:r>
            </a:p>
            <a:p>
              <a:pPr lvl="1" eaLnBrk="1" hangingPunct="1">
                <a:buFontTx/>
                <a:buAutoNum type="alphaLcPeriod" startAt="7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DNA ligase</a:t>
              </a:r>
            </a:p>
            <a:p>
              <a:pPr lvl="1" eaLnBrk="1" hangingPunct="1">
                <a:buFontTx/>
                <a:buAutoNum type="alphaLcPeriod" startAt="7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Topoisomerase </a:t>
              </a:r>
            </a:p>
            <a:p>
              <a:pPr lvl="1" eaLnBrk="1" hangingPunct="1">
                <a:buFontTx/>
                <a:buAutoNum type="alphaLcPeriod" startAt="7"/>
              </a:pPr>
              <a:r>
                <a:rPr lang="en-US" alt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Leading strand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295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6887676" y="-98849"/>
            <a:ext cx="3276600" cy="652463"/>
          </a:xfrm>
        </p:spPr>
        <p:txBody>
          <a:bodyPr/>
          <a:lstStyle/>
          <a:p>
            <a:r>
              <a:rPr lang="en-US" altLang="en-US" sz="3200" dirty="0"/>
              <a:t>DNA replication</a:t>
            </a:r>
          </a:p>
        </p:txBody>
      </p:sp>
      <p:grpSp>
        <p:nvGrpSpPr>
          <p:cNvPr id="35844" name="Group 46"/>
          <p:cNvGrpSpPr>
            <a:grpSpLocks/>
          </p:cNvGrpSpPr>
          <p:nvPr/>
        </p:nvGrpSpPr>
        <p:grpSpPr bwMode="auto">
          <a:xfrm>
            <a:off x="1538224" y="401259"/>
            <a:ext cx="8858250" cy="6228971"/>
            <a:chOff x="48" y="1296"/>
            <a:chExt cx="4185" cy="3680"/>
          </a:xfrm>
        </p:grpSpPr>
        <p:sp>
          <p:nvSpPr>
            <p:cNvPr id="35846" name="Oval 3"/>
            <p:cNvSpPr>
              <a:spLocks noChangeArrowheads="1"/>
            </p:cNvSpPr>
            <p:nvPr/>
          </p:nvSpPr>
          <p:spPr bwMode="auto">
            <a:xfrm>
              <a:off x="2928" y="2208"/>
              <a:ext cx="1104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1584" y="2352"/>
              <a:ext cx="960" cy="52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48" name="Oval 88"/>
            <p:cNvSpPr>
              <a:spLocks noChangeArrowheads="1"/>
            </p:cNvSpPr>
            <p:nvPr/>
          </p:nvSpPr>
          <p:spPr bwMode="auto">
            <a:xfrm>
              <a:off x="288" y="2208"/>
              <a:ext cx="768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49" name="TextBox 462"/>
            <p:cNvSpPr txBox="1">
              <a:spLocks noChangeArrowheads="1"/>
            </p:cNvSpPr>
            <p:nvPr/>
          </p:nvSpPr>
          <p:spPr bwMode="auto">
            <a:xfrm>
              <a:off x="1728" y="2496"/>
              <a:ext cx="72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DNA</a:t>
              </a:r>
              <a:endPara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850" name="Straight Connector 467"/>
            <p:cNvCxnSpPr>
              <a:cxnSpLocks noChangeShapeType="1"/>
              <a:stCxn id="35847" idx="0"/>
              <a:endCxn id="35854" idx="5"/>
            </p:cNvCxnSpPr>
            <p:nvPr/>
          </p:nvCxnSpPr>
          <p:spPr bwMode="auto">
            <a:xfrm rot="16200000" flipV="1">
              <a:off x="1842" y="2130"/>
              <a:ext cx="159" cy="285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1" name="Straight Connector 468"/>
            <p:cNvCxnSpPr>
              <a:cxnSpLocks noChangeShapeType="1"/>
              <a:stCxn id="35847" idx="7"/>
            </p:cNvCxnSpPr>
            <p:nvPr/>
          </p:nvCxnSpPr>
          <p:spPr bwMode="auto">
            <a:xfrm rot="5400000" flipH="1" flipV="1">
              <a:off x="2370" y="1857"/>
              <a:ext cx="605" cy="53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2" name="Straight Connector 478"/>
            <p:cNvCxnSpPr>
              <a:cxnSpLocks noChangeShapeType="1"/>
              <a:stCxn id="35847" idx="6"/>
              <a:endCxn id="35846" idx="2"/>
            </p:cNvCxnSpPr>
            <p:nvPr/>
          </p:nvCxnSpPr>
          <p:spPr bwMode="auto">
            <a:xfrm flipV="1">
              <a:off x="2544" y="2424"/>
              <a:ext cx="384" cy="19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3" name="Oval 481"/>
            <p:cNvSpPr>
              <a:spLocks noChangeArrowheads="1"/>
            </p:cNvSpPr>
            <p:nvPr/>
          </p:nvSpPr>
          <p:spPr bwMode="auto">
            <a:xfrm>
              <a:off x="2784" y="1440"/>
              <a:ext cx="977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54" name="Oval 489"/>
            <p:cNvSpPr>
              <a:spLocks noChangeArrowheads="1"/>
            </p:cNvSpPr>
            <p:nvPr/>
          </p:nvSpPr>
          <p:spPr bwMode="auto">
            <a:xfrm>
              <a:off x="960" y="1824"/>
              <a:ext cx="960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55" name="TextBox 501"/>
            <p:cNvSpPr txBox="1">
              <a:spLocks noChangeArrowheads="1"/>
            </p:cNvSpPr>
            <p:nvPr/>
          </p:nvSpPr>
          <p:spPr bwMode="auto">
            <a:xfrm>
              <a:off x="1093" y="1905"/>
              <a:ext cx="778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damaged DNA causes </a:t>
              </a: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Mutations</a:t>
              </a:r>
            </a:p>
          </p:txBody>
        </p:sp>
        <p:sp>
          <p:nvSpPr>
            <p:cNvPr id="35856" name="TextBox 504"/>
            <p:cNvSpPr txBox="1">
              <a:spLocks noChangeArrowheads="1"/>
            </p:cNvSpPr>
            <p:nvPr/>
          </p:nvSpPr>
          <p:spPr bwMode="auto">
            <a:xfrm>
              <a:off x="2910" y="1496"/>
              <a:ext cx="851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Telomerase</a:t>
              </a: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copies the very ends of chromosomes</a:t>
              </a:r>
            </a:p>
          </p:txBody>
        </p:sp>
        <p:sp>
          <p:nvSpPr>
            <p:cNvPr id="565" name="TextBox 564"/>
            <p:cNvSpPr txBox="1"/>
            <p:nvPr/>
          </p:nvSpPr>
          <p:spPr>
            <a:xfrm>
              <a:off x="305" y="2296"/>
              <a:ext cx="717" cy="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Helicase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separates parent strands</a:t>
              </a:r>
            </a:p>
          </p:txBody>
        </p:sp>
        <p:sp>
          <p:nvSpPr>
            <p:cNvPr id="35858" name="Oval 585"/>
            <p:cNvSpPr>
              <a:spLocks noChangeArrowheads="1"/>
            </p:cNvSpPr>
            <p:nvPr/>
          </p:nvSpPr>
          <p:spPr bwMode="auto">
            <a:xfrm>
              <a:off x="2544" y="2976"/>
              <a:ext cx="864" cy="48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87" name="TextBox 586"/>
            <p:cNvSpPr txBox="1"/>
            <p:nvPr/>
          </p:nvSpPr>
          <p:spPr>
            <a:xfrm>
              <a:off x="2589" y="3088"/>
              <a:ext cx="816" cy="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Leading strand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synthesized continuously</a:t>
              </a:r>
            </a:p>
          </p:txBody>
        </p:sp>
        <p:cxnSp>
          <p:nvCxnSpPr>
            <p:cNvPr id="35860" name="Straight Connector 596"/>
            <p:cNvCxnSpPr>
              <a:cxnSpLocks noChangeShapeType="1"/>
              <a:stCxn id="35858" idx="0"/>
              <a:endCxn id="35846" idx="4"/>
            </p:cNvCxnSpPr>
            <p:nvPr/>
          </p:nvCxnSpPr>
          <p:spPr bwMode="auto">
            <a:xfrm rot="5400000" flipH="1" flipV="1">
              <a:off x="3060" y="2556"/>
              <a:ext cx="336" cy="50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1" name="TextBox 616"/>
            <p:cNvSpPr txBox="1">
              <a:spLocks noChangeArrowheads="1"/>
            </p:cNvSpPr>
            <p:nvPr/>
          </p:nvSpPr>
          <p:spPr bwMode="auto">
            <a:xfrm>
              <a:off x="168" y="2931"/>
              <a:ext cx="67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Topoisomerase</a:t>
              </a: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relives twist/torque</a:t>
              </a:r>
            </a:p>
          </p:txBody>
        </p:sp>
        <p:sp>
          <p:nvSpPr>
            <p:cNvPr id="35862" name="Oval 617"/>
            <p:cNvSpPr>
              <a:spLocks noChangeArrowheads="1"/>
            </p:cNvSpPr>
            <p:nvPr/>
          </p:nvSpPr>
          <p:spPr bwMode="auto">
            <a:xfrm>
              <a:off x="48" y="2864"/>
              <a:ext cx="786" cy="44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5863" name="Straight Connector 618"/>
            <p:cNvCxnSpPr>
              <a:cxnSpLocks noChangeShapeType="1"/>
              <a:stCxn id="35848" idx="4"/>
              <a:endCxn id="35862" idx="0"/>
            </p:cNvCxnSpPr>
            <p:nvPr/>
          </p:nvCxnSpPr>
          <p:spPr bwMode="auto">
            <a:xfrm flipH="1">
              <a:off x="441" y="2640"/>
              <a:ext cx="231" cy="22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4" name="Oval 654"/>
            <p:cNvSpPr>
              <a:spLocks noChangeArrowheads="1"/>
            </p:cNvSpPr>
            <p:nvPr/>
          </p:nvSpPr>
          <p:spPr bwMode="auto">
            <a:xfrm>
              <a:off x="3312" y="3312"/>
              <a:ext cx="864" cy="48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56" name="TextBox 655"/>
            <p:cNvSpPr txBox="1"/>
            <p:nvPr/>
          </p:nvSpPr>
          <p:spPr>
            <a:xfrm>
              <a:off x="3384" y="3419"/>
              <a:ext cx="720" cy="3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Lagging strand</a:t>
              </a:r>
            </a:p>
            <a:p>
              <a:pPr>
                <a:defRPr/>
              </a:pP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synthesized in pieces</a:t>
              </a:r>
              <a:endParaRPr lang="en-US" sz="105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   </a:t>
              </a:r>
            </a:p>
          </p:txBody>
        </p:sp>
        <p:cxnSp>
          <p:nvCxnSpPr>
            <p:cNvPr id="35866" name="Straight Connector 656"/>
            <p:cNvCxnSpPr>
              <a:cxnSpLocks noChangeShapeType="1"/>
              <a:stCxn id="35864" idx="0"/>
              <a:endCxn id="35846" idx="5"/>
            </p:cNvCxnSpPr>
            <p:nvPr/>
          </p:nvCxnSpPr>
          <p:spPr bwMode="auto">
            <a:xfrm rot="5400000" flipH="1" flipV="1">
              <a:off x="3439" y="2882"/>
              <a:ext cx="735" cy="126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7" name="Straight Connector 663"/>
            <p:cNvCxnSpPr>
              <a:cxnSpLocks noChangeShapeType="1"/>
              <a:stCxn id="35847" idx="2"/>
              <a:endCxn id="35848" idx="6"/>
            </p:cNvCxnSpPr>
            <p:nvPr/>
          </p:nvCxnSpPr>
          <p:spPr bwMode="auto">
            <a:xfrm rot="10800000">
              <a:off x="1056" y="2424"/>
              <a:ext cx="528" cy="19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8" name="Oval 672"/>
            <p:cNvSpPr>
              <a:spLocks noChangeArrowheads="1"/>
            </p:cNvSpPr>
            <p:nvPr/>
          </p:nvSpPr>
          <p:spPr bwMode="auto">
            <a:xfrm>
              <a:off x="1536" y="3168"/>
              <a:ext cx="960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75" name="TextBox 674"/>
            <p:cNvSpPr txBox="1"/>
            <p:nvPr/>
          </p:nvSpPr>
          <p:spPr>
            <a:xfrm>
              <a:off x="1608" y="3234"/>
              <a:ext cx="849" cy="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RNA primer 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forms attachment point for enzyme</a:t>
              </a:r>
            </a:p>
          </p:txBody>
        </p:sp>
        <p:cxnSp>
          <p:nvCxnSpPr>
            <p:cNvPr id="35870" name="Straight Connector 676"/>
            <p:cNvCxnSpPr>
              <a:cxnSpLocks noChangeShapeType="1"/>
              <a:stCxn id="35847" idx="4"/>
              <a:endCxn id="35868" idx="0"/>
            </p:cNvCxnSpPr>
            <p:nvPr/>
          </p:nvCxnSpPr>
          <p:spPr bwMode="auto">
            <a:xfrm rot="5400000">
              <a:off x="1896" y="3000"/>
              <a:ext cx="288" cy="4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1" name="Oval 691"/>
            <p:cNvSpPr>
              <a:spLocks noChangeArrowheads="1"/>
            </p:cNvSpPr>
            <p:nvPr/>
          </p:nvSpPr>
          <p:spPr bwMode="auto">
            <a:xfrm>
              <a:off x="480" y="1296"/>
              <a:ext cx="816" cy="33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72" name="Oval 692"/>
            <p:cNvSpPr>
              <a:spLocks noChangeArrowheads="1"/>
            </p:cNvSpPr>
            <p:nvPr/>
          </p:nvSpPr>
          <p:spPr bwMode="auto">
            <a:xfrm>
              <a:off x="1392" y="1296"/>
              <a:ext cx="1197" cy="33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73" name="TextBox 696"/>
            <p:cNvSpPr txBox="1">
              <a:spLocks noChangeArrowheads="1"/>
            </p:cNvSpPr>
            <p:nvPr/>
          </p:nvSpPr>
          <p:spPr bwMode="auto">
            <a:xfrm>
              <a:off x="619" y="1306"/>
              <a:ext cx="67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NER </a:t>
              </a: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fixes UV damage</a:t>
              </a:r>
            </a:p>
          </p:txBody>
        </p:sp>
        <p:sp>
          <p:nvSpPr>
            <p:cNvPr id="35874" name="TextBox 697"/>
            <p:cNvSpPr txBox="1">
              <a:spLocks noChangeArrowheads="1"/>
            </p:cNvSpPr>
            <p:nvPr/>
          </p:nvSpPr>
          <p:spPr bwMode="auto">
            <a:xfrm>
              <a:off x="1513" y="1322"/>
              <a:ext cx="1031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Mismatch repair </a:t>
              </a: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fixes mistakes made during replication </a:t>
              </a:r>
            </a:p>
          </p:txBody>
        </p:sp>
        <p:cxnSp>
          <p:nvCxnSpPr>
            <p:cNvPr id="35875" name="Straight Connector 698"/>
            <p:cNvCxnSpPr>
              <a:cxnSpLocks noChangeShapeType="1"/>
              <a:stCxn id="35854" idx="0"/>
              <a:endCxn id="35871" idx="4"/>
            </p:cNvCxnSpPr>
            <p:nvPr/>
          </p:nvCxnSpPr>
          <p:spPr bwMode="auto">
            <a:xfrm rot="16200000" flipV="1">
              <a:off x="1068" y="1452"/>
              <a:ext cx="192" cy="55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6" name="Straight Connector 701"/>
            <p:cNvCxnSpPr>
              <a:cxnSpLocks noChangeShapeType="1"/>
              <a:stCxn id="35872" idx="4"/>
              <a:endCxn id="35854" idx="0"/>
            </p:cNvCxnSpPr>
            <p:nvPr/>
          </p:nvCxnSpPr>
          <p:spPr bwMode="auto">
            <a:xfrm flipH="1">
              <a:off x="1440" y="1632"/>
              <a:ext cx="551" cy="19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7" name="TextBox 713"/>
            <p:cNvSpPr txBox="1">
              <a:spLocks noChangeArrowheads="1"/>
            </p:cNvSpPr>
            <p:nvPr/>
          </p:nvSpPr>
          <p:spPr bwMode="auto">
            <a:xfrm>
              <a:off x="3092" y="2280"/>
              <a:ext cx="1056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DNA Polymerase</a:t>
              </a:r>
              <a:endPara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reads &amp; copies DNA</a:t>
              </a:r>
              <a:endParaRPr lang="en-US" alt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</a:t>
              </a:r>
            </a:p>
          </p:txBody>
        </p:sp>
        <p:sp>
          <p:nvSpPr>
            <p:cNvPr id="35878" name="Oval 717"/>
            <p:cNvSpPr>
              <a:spLocks noChangeArrowheads="1"/>
            </p:cNvSpPr>
            <p:nvPr/>
          </p:nvSpPr>
          <p:spPr bwMode="auto">
            <a:xfrm>
              <a:off x="3133" y="4020"/>
              <a:ext cx="864" cy="33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719" name="TextBox 718"/>
            <p:cNvSpPr txBox="1"/>
            <p:nvPr/>
          </p:nvSpPr>
          <p:spPr>
            <a:xfrm>
              <a:off x="3118" y="4069"/>
              <a:ext cx="1058" cy="1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Called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 Okazaki</a:t>
              </a:r>
              <a:r>
                <a:rPr lang="en-US" sz="105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fragments </a:t>
              </a:r>
            </a:p>
          </p:txBody>
        </p:sp>
        <p:sp>
          <p:nvSpPr>
            <p:cNvPr id="35880" name="Oval 719"/>
            <p:cNvSpPr>
              <a:spLocks noChangeArrowheads="1"/>
            </p:cNvSpPr>
            <p:nvPr/>
          </p:nvSpPr>
          <p:spPr bwMode="auto">
            <a:xfrm>
              <a:off x="3240" y="4566"/>
              <a:ext cx="864" cy="33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721" name="TextBox 720"/>
            <p:cNvSpPr txBox="1"/>
            <p:nvPr/>
          </p:nvSpPr>
          <p:spPr>
            <a:xfrm>
              <a:off x="3369" y="4603"/>
              <a:ext cx="864" cy="3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DNA Ligase 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binds   fragments together</a:t>
              </a:r>
            </a:p>
            <a:p>
              <a:pPr>
                <a:defRPr/>
              </a:pP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cxnSp>
          <p:nvCxnSpPr>
            <p:cNvPr id="35882" name="Straight Connector 721"/>
            <p:cNvCxnSpPr>
              <a:cxnSpLocks noChangeShapeType="1"/>
              <a:stCxn id="35878" idx="0"/>
              <a:endCxn id="35864" idx="4"/>
            </p:cNvCxnSpPr>
            <p:nvPr/>
          </p:nvCxnSpPr>
          <p:spPr bwMode="auto">
            <a:xfrm flipV="1">
              <a:off x="3565" y="3792"/>
              <a:ext cx="179" cy="22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83" name="Straight Connector 724"/>
            <p:cNvCxnSpPr>
              <a:cxnSpLocks noChangeShapeType="1"/>
              <a:stCxn id="35880" idx="0"/>
              <a:endCxn id="35878" idx="4"/>
            </p:cNvCxnSpPr>
            <p:nvPr/>
          </p:nvCxnSpPr>
          <p:spPr bwMode="auto">
            <a:xfrm flipH="1" flipV="1">
              <a:off x="3565" y="4356"/>
              <a:ext cx="107" cy="2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84" name="Oval 758"/>
            <p:cNvSpPr>
              <a:spLocks noChangeArrowheads="1"/>
            </p:cNvSpPr>
            <p:nvPr/>
          </p:nvSpPr>
          <p:spPr bwMode="auto">
            <a:xfrm>
              <a:off x="816" y="2784"/>
              <a:ext cx="759" cy="43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85" name="TextBox 759"/>
            <p:cNvSpPr txBox="1">
              <a:spLocks noChangeArrowheads="1"/>
            </p:cNvSpPr>
            <p:nvPr/>
          </p:nvSpPr>
          <p:spPr bwMode="auto">
            <a:xfrm>
              <a:off x="882" y="2848"/>
              <a:ext cx="79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SSB Proteins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stabilize single strands </a:t>
              </a:r>
            </a:p>
          </p:txBody>
        </p:sp>
        <p:cxnSp>
          <p:nvCxnSpPr>
            <p:cNvPr id="35886" name="Straight Connector 760"/>
            <p:cNvCxnSpPr>
              <a:cxnSpLocks noChangeShapeType="1"/>
              <a:stCxn id="35848" idx="4"/>
              <a:endCxn id="35884" idx="1"/>
            </p:cNvCxnSpPr>
            <p:nvPr/>
          </p:nvCxnSpPr>
          <p:spPr bwMode="auto">
            <a:xfrm>
              <a:off x="672" y="2640"/>
              <a:ext cx="255" cy="20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8" name="TextBox 99"/>
          <p:cNvSpPr txBox="1">
            <a:spLocks noChangeArrowheads="1"/>
          </p:cNvSpPr>
          <p:nvPr/>
        </p:nvSpPr>
        <p:spPr bwMode="auto">
          <a:xfrm>
            <a:off x="1738609" y="4494241"/>
            <a:ext cx="46401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Place the letter in the appropriate blank	   </a:t>
            </a:r>
          </a:p>
          <a:p>
            <a:pPr lvl="1"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Helicase</a:t>
            </a:r>
          </a:p>
          <a:p>
            <a:pPr lvl="1"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</a:t>
            </a:r>
          </a:p>
          <a:p>
            <a:pPr lvl="1"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Single-stranded binding proteins</a:t>
            </a:r>
          </a:p>
          <a:p>
            <a:pPr lvl="1"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polymerase</a:t>
            </a:r>
          </a:p>
          <a:p>
            <a:pPr lvl="1"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Mutation</a:t>
            </a:r>
          </a:p>
          <a:p>
            <a:pPr lvl="1"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 primer</a:t>
            </a:r>
          </a:p>
        </p:txBody>
      </p:sp>
    </p:spTree>
    <p:extLst>
      <p:ext uri="{BB962C8B-B14F-4D97-AF65-F5344CB8AC3E}">
        <p14:creationId xmlns:p14="http://schemas.microsoft.com/office/powerpoint/2010/main" val="3511698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159</Words>
  <Application>Microsoft Macintosh PowerPoint</Application>
  <PresentationFormat>Widescreen</PresentationFormat>
  <Paragraphs>65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Times New Roman</vt:lpstr>
      <vt:lpstr>Arial</vt:lpstr>
      <vt:lpstr>Office Theme</vt:lpstr>
      <vt:lpstr>PowerPoint Presentation</vt:lpstr>
      <vt:lpstr>DNA replication</vt:lpstr>
    </vt:vector>
  </TitlesOfParts>
  <Company>BSU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replication</dc:title>
  <dc:creator>Alexander Urquhart</dc:creator>
  <cp:lastModifiedBy>Microsoft Office User</cp:lastModifiedBy>
  <cp:revision>15</cp:revision>
  <cp:lastPrinted>2017-10-25T19:05:34Z</cp:lastPrinted>
  <dcterms:created xsi:type="dcterms:W3CDTF">2017-07-27T15:23:03Z</dcterms:created>
  <dcterms:modified xsi:type="dcterms:W3CDTF">2019-09-27T14:54:28Z</dcterms:modified>
</cp:coreProperties>
</file>