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6" r:id="rId3"/>
    <p:sldId id="452" r:id="rId4"/>
    <p:sldId id="389" r:id="rId5"/>
    <p:sldId id="385" r:id="rId6"/>
    <p:sldId id="386" r:id="rId7"/>
    <p:sldId id="330" r:id="rId8"/>
    <p:sldId id="302" r:id="rId9"/>
    <p:sldId id="410" r:id="rId10"/>
    <p:sldId id="305" r:id="rId11"/>
    <p:sldId id="304" r:id="rId12"/>
    <p:sldId id="299" r:id="rId13"/>
    <p:sldId id="327" r:id="rId14"/>
    <p:sldId id="328" r:id="rId15"/>
    <p:sldId id="415" r:id="rId16"/>
    <p:sldId id="329" r:id="rId17"/>
    <p:sldId id="453" r:id="rId18"/>
    <p:sldId id="460" r:id="rId19"/>
    <p:sldId id="462" r:id="rId20"/>
    <p:sldId id="463" r:id="rId21"/>
    <p:sldId id="464" r:id="rId22"/>
    <p:sldId id="467" r:id="rId23"/>
    <p:sldId id="471" r:id="rId24"/>
    <p:sldId id="472" r:id="rId25"/>
    <p:sldId id="457" r:id="rId26"/>
    <p:sldId id="261" r:id="rId27"/>
    <p:sldId id="424" r:id="rId28"/>
    <p:sldId id="425" r:id="rId29"/>
    <p:sldId id="262" r:id="rId30"/>
    <p:sldId id="264" r:id="rId31"/>
    <p:sldId id="265" r:id="rId32"/>
    <p:sldId id="427" r:id="rId33"/>
    <p:sldId id="428" r:id="rId34"/>
    <p:sldId id="266" r:id="rId35"/>
    <p:sldId id="470" r:id="rId36"/>
    <p:sldId id="267" r:id="rId37"/>
    <p:sldId id="417" r:id="rId38"/>
    <p:sldId id="442" r:id="rId39"/>
    <p:sldId id="419" r:id="rId40"/>
    <p:sldId id="406" r:id="rId4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407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/>
    <p:restoredTop sz="92769"/>
  </p:normalViewPr>
  <p:slideViewPr>
    <p:cSldViewPr>
      <p:cViewPr varScale="1">
        <p:scale>
          <a:sx n="90" d="100"/>
          <a:sy n="90" d="100"/>
        </p:scale>
        <p:origin x="17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regneark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Century Schoolbook" panose="02040604050505020304" pitchFamily="18" charset="0"/>
                <a:ea typeface="+mn-ea"/>
                <a:cs typeface="+mn-cs"/>
              </a:defRPr>
            </a:pPr>
            <a:r>
              <a:rPr lang="en-US" sz="1400" b="0" dirty="0">
                <a:solidFill>
                  <a:schemeClr val="tx1"/>
                </a:solidFill>
                <a:latin typeface="Century Schoolbook" panose="02040604050505020304" pitchFamily="18" charset="0"/>
              </a:rPr>
              <a:t>Proportion born abroad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3126496347504094E-2"/>
          <c:y val="0.18380619745954199"/>
          <c:w val="0.90386734089929199"/>
          <c:h val="0.65230691960152598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FOLK2!$B$13</c:f>
              <c:strCache>
                <c:ptCount val="1"/>
                <c:pt idx="0">
                  <c:v>Total Danish-born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FOLK2!$C$12:$AA$12</c:f>
              <c:strCach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strCache>
            </c:strRef>
          </c:cat>
          <c:val>
            <c:numRef>
              <c:f>FOLK2!$C$13:$AA$13</c:f>
              <c:numCache>
                <c:formatCode>General</c:formatCode>
                <c:ptCount val="25"/>
                <c:pt idx="0">
                  <c:v>4956820</c:v>
                </c:pt>
                <c:pt idx="1">
                  <c:v>4963228</c:v>
                </c:pt>
                <c:pt idx="2">
                  <c:v>4971749</c:v>
                </c:pt>
                <c:pt idx="3">
                  <c:v>4979488</c:v>
                </c:pt>
                <c:pt idx="4">
                  <c:v>4990723</c:v>
                </c:pt>
                <c:pt idx="5">
                  <c:v>5001142</c:v>
                </c:pt>
                <c:pt idx="6">
                  <c:v>5009327</c:v>
                </c:pt>
                <c:pt idx="7">
                  <c:v>5018079</c:v>
                </c:pt>
                <c:pt idx="8">
                  <c:v>5025896</c:v>
                </c:pt>
                <c:pt idx="9">
                  <c:v>5033096</c:v>
                </c:pt>
                <c:pt idx="10">
                  <c:v>5040538</c:v>
                </c:pt>
                <c:pt idx="11">
                  <c:v>5046560</c:v>
                </c:pt>
                <c:pt idx="12">
                  <c:v>5052001</c:v>
                </c:pt>
                <c:pt idx="13">
                  <c:v>5059838</c:v>
                </c:pt>
                <c:pt idx="14">
                  <c:v>5068038</c:v>
                </c:pt>
                <c:pt idx="15">
                  <c:v>5077023</c:v>
                </c:pt>
                <c:pt idx="16">
                  <c:v>5086182</c:v>
                </c:pt>
                <c:pt idx="17">
                  <c:v>5097126</c:v>
                </c:pt>
                <c:pt idx="18">
                  <c:v>5109680</c:v>
                </c:pt>
                <c:pt idx="19">
                  <c:v>5120316</c:v>
                </c:pt>
                <c:pt idx="20">
                  <c:v>5131724</c:v>
                </c:pt>
                <c:pt idx="21">
                  <c:v>5138978</c:v>
                </c:pt>
                <c:pt idx="22">
                  <c:v>5146242</c:v>
                </c:pt>
                <c:pt idx="23">
                  <c:v>5151176</c:v>
                </c:pt>
                <c:pt idx="24">
                  <c:v>5158658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3-EE43-AEAC-B8A07CB5E1A9}"/>
            </c:ext>
          </c:extLst>
        </c:ser>
        <c:ser>
          <c:idx val="1"/>
          <c:order val="1"/>
          <c:tx>
            <c:strRef>
              <c:f>FOLK2!$B$14</c:f>
              <c:strCache>
                <c:ptCount val="1"/>
                <c:pt idx="0">
                  <c:v>Total Foreign-born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FOLK2!$C$12:$AA$12</c:f>
              <c:strCach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strCache>
            </c:strRef>
          </c:cat>
          <c:val>
            <c:numRef>
              <c:f>FOLK2!$C$14:$AA$14</c:f>
              <c:numCache>
                <c:formatCode>General</c:formatCode>
                <c:ptCount val="25"/>
                <c:pt idx="0">
                  <c:v>189649</c:v>
                </c:pt>
                <c:pt idx="1">
                  <c:v>198898</c:v>
                </c:pt>
                <c:pt idx="2">
                  <c:v>208865</c:v>
                </c:pt>
                <c:pt idx="3">
                  <c:v>217154</c:v>
                </c:pt>
                <c:pt idx="4">
                  <c:v>224995</c:v>
                </c:pt>
                <c:pt idx="5">
                  <c:v>249885</c:v>
                </c:pt>
                <c:pt idx="6">
                  <c:v>265794</c:v>
                </c:pt>
                <c:pt idx="7">
                  <c:v>276781</c:v>
                </c:pt>
                <c:pt idx="8">
                  <c:v>287681</c:v>
                </c:pt>
                <c:pt idx="9">
                  <c:v>296924</c:v>
                </c:pt>
                <c:pt idx="10">
                  <c:v>308674</c:v>
                </c:pt>
                <c:pt idx="11">
                  <c:v>321794</c:v>
                </c:pt>
                <c:pt idx="12">
                  <c:v>331506</c:v>
                </c:pt>
                <c:pt idx="13">
                  <c:v>337802</c:v>
                </c:pt>
                <c:pt idx="14">
                  <c:v>343367</c:v>
                </c:pt>
                <c:pt idx="15">
                  <c:v>350436</c:v>
                </c:pt>
                <c:pt idx="16">
                  <c:v>360902</c:v>
                </c:pt>
                <c:pt idx="17">
                  <c:v>378665</c:v>
                </c:pt>
                <c:pt idx="18">
                  <c:v>401771</c:v>
                </c:pt>
                <c:pt idx="19">
                  <c:v>414422</c:v>
                </c:pt>
                <c:pt idx="20">
                  <c:v>428904</c:v>
                </c:pt>
                <c:pt idx="21">
                  <c:v>441538</c:v>
                </c:pt>
                <c:pt idx="22">
                  <c:v>456386</c:v>
                </c:pt>
                <c:pt idx="23">
                  <c:v>476059</c:v>
                </c:pt>
                <c:pt idx="24">
                  <c:v>501057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23-EE43-AEAC-B8A07CB5E1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7"/>
        <c:overlap val="100"/>
        <c:axId val="-1794350336"/>
        <c:axId val="-1828229040"/>
      </c:barChart>
      <c:catAx>
        <c:axId val="-179435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-1828229040"/>
        <c:crosses val="autoZero"/>
        <c:auto val="1"/>
        <c:lblAlgn val="ctr"/>
        <c:lblOffset val="100"/>
        <c:noMultiLvlLbl val="0"/>
      </c:catAx>
      <c:valAx>
        <c:axId val="-182822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-179435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61F837FD-3D75-4D88-B2CB-9FC4BBADFD71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7DF54D0E-A6AE-45A3-87CB-89D4A3ADF8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49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Ulighed i sundhed, etiske problemer med pt der ikke bliver ordentligt behandlet, patientsikkerhed, nye tolkelov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54D0E-A6AE-45A3-87CB-89D4A3ADF86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3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7C566-4998-5D45-A583-8C5D8B79AFE1}" type="slidenum">
              <a:rPr lang="fr-FR"/>
              <a:pPr>
                <a:defRPr/>
              </a:pPr>
              <a:t>36</a:t>
            </a:fld>
            <a:endParaRPr lang="fr-FR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b="1">
                <a:cs typeface="+mn-cs"/>
              </a:rPr>
              <a:t>EXPLICIT:</a:t>
            </a:r>
          </a:p>
          <a:p>
            <a:pPr>
              <a:defRPr/>
            </a:pPr>
            <a:endParaRPr lang="en-GB" b="1">
              <a:cs typeface="+mn-cs"/>
            </a:endParaRPr>
          </a:p>
          <a:p>
            <a:pPr>
              <a:defRPr/>
            </a:pPr>
            <a:endParaRPr lang="en-GB">
              <a:cs typeface="+mn-cs"/>
            </a:endParaRPr>
          </a:p>
          <a:p>
            <a:pPr>
              <a:defRPr/>
            </a:pPr>
            <a:r>
              <a:rPr lang="en-GB" b="1">
                <a:cs typeface="+mn-cs"/>
              </a:rPr>
              <a:t>IMPLICIT:</a:t>
            </a:r>
          </a:p>
          <a:p>
            <a:pPr>
              <a:defRPr/>
            </a:pPr>
            <a:endParaRPr lang="en-GB" b="1">
              <a:cs typeface="+mn-cs"/>
            </a:endParaRPr>
          </a:p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Pladsholder til slide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da-DK"/>
              <a:t>2 concepts before speaking of something more close to patient treatment</a:t>
            </a:r>
          </a:p>
          <a:p>
            <a:pPr>
              <a:spcBef>
                <a:spcPct val="0"/>
              </a:spcBef>
            </a:pPr>
            <a:endParaRPr lang="en-GB" altLang="da-DK" b="1"/>
          </a:p>
          <a:p>
            <a:pPr>
              <a:spcBef>
                <a:spcPct val="0"/>
              </a:spcBef>
            </a:pPr>
            <a:r>
              <a:rPr lang="en-GB" altLang="da-DK" b="1"/>
              <a:t>Concept 1</a:t>
            </a:r>
            <a:r>
              <a:rPr lang="en-GB" altLang="da-DK"/>
              <a:t>: Define Cultural competence</a:t>
            </a:r>
          </a:p>
          <a:p>
            <a:pPr>
              <a:spcBef>
                <a:spcPct val="0"/>
              </a:spcBef>
            </a:pPr>
            <a:endParaRPr lang="en-GB" altLang="da-DK"/>
          </a:p>
          <a:p>
            <a:pPr>
              <a:spcBef>
                <a:spcPct val="0"/>
              </a:spcBef>
            </a:pPr>
            <a:r>
              <a:rPr lang="en-GB" altLang="da-DK"/>
              <a:t>Various definitions – this is one of them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altLang="da-DK" i="1"/>
              <a:t>Learning clinical cultural competence is a process - a </a:t>
            </a:r>
            <a:r>
              <a:rPr lang="en-GB" altLang="da-DK"/>
              <a:t>different process than most learning studying at a university! </a:t>
            </a:r>
          </a:p>
          <a:p>
            <a:pPr>
              <a:spcBef>
                <a:spcPct val="0"/>
              </a:spcBef>
            </a:pPr>
            <a:r>
              <a:rPr lang="en-GB" altLang="da-DK"/>
              <a:t>(as learning all common bacteria that causes pneumonia by heart)</a:t>
            </a:r>
            <a:endParaRPr lang="en-GB" altLang="da-DK" i="1"/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altLang="da-DK" b="1" i="1"/>
              <a:t>I will show you that in order to use your cultural competence you need basic communication skills (time, empathy, listening..)</a:t>
            </a:r>
          </a:p>
        </p:txBody>
      </p:sp>
      <p:sp>
        <p:nvSpPr>
          <p:cNvPr id="53251" name="Pladsholder til sli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A7E1B8A-AFB4-B94B-B01C-239BAA572A31}" type="slidenum">
              <a:rPr lang="en-GB" altLang="da-DK" sz="1200"/>
              <a:pPr eaLnBrk="1" hangingPunct="1"/>
              <a:t>37</a:t>
            </a:fld>
            <a:endParaRPr lang="en-GB" altLang="da-DK" sz="1200"/>
          </a:p>
        </p:txBody>
      </p:sp>
    </p:spTree>
    <p:extLst>
      <p:ext uri="{BB962C8B-B14F-4D97-AF65-F5344CB8AC3E}">
        <p14:creationId xmlns:p14="http://schemas.microsoft.com/office/powerpoint/2010/main" val="587976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6EE413-6D34-C34B-92FE-189D8AD05B01}" type="slidenum">
              <a:rPr lang="fr-FR"/>
              <a:pPr>
                <a:defRPr/>
              </a:pPr>
              <a:t>39</a:t>
            </a:fld>
            <a:endParaRPr lang="fr-FR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 w="12700"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bundteks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3975" y="6523038"/>
            <a:ext cx="1290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6" descr="midt_logo_0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173038"/>
            <a:ext cx="18002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a-DK"/>
              <a:t>Eskild Petersen, Department of Infectious Diseases, Aarhus University Hospital, Skejby – epf@sks.aaa.dk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84593C3-06F8-4DDC-8C7C-23DDC05DCC7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8E03C-B20F-4A74-A4B5-0EDFD9CFE968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DA8C2-79DA-486F-B434-09A5D213241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917B1-3DB6-4FAF-B02E-1D6B2E6EF253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1AB4E-339F-43DE-97E3-35AAE1AF630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490BA-66A1-44F4-869C-81BF67F3DFBF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11E2-86A0-4EBC-9A44-383E820B6EE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72EB9-E263-42F3-A38F-4BE08C78047A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CC6DC-B1F6-44E4-A22A-50680A05B98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94E5E-8988-441D-AE1D-2E1D99E0C3DA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D8B4D-7FAC-44C1-8AC3-F8776EB38E6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E5E45-04A2-418F-8674-8847D42F771A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D1C06-D147-4C09-9BB6-281659B842E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0E814-4D4B-483E-A9EB-A9D2D89A15AA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6C8A-920A-4A0E-B032-7696504A68D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09193-18C4-43C8-9FB7-B8B9BF54BA11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6C6B7-5DD7-45BE-90AB-3F50B92338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8690C-390E-4C32-AB49-AFE92721E228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1FA11-C2DE-4730-89F9-8ABEADB8B0D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2505B-02BC-43D1-9F9C-94ACFC35ABDB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937D5-B395-446F-BE87-BD2630A48F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A0E8-4CE3-4717-BCC0-D396FBEC58DF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F0AEA-2E51-4BC8-9834-63D97F9D17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D3015-DDDC-4CDE-BAD0-0F0F8DDF93F1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2889-E684-4072-9FC6-9B53A63B9E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DDCDD-F9CD-4435-80C3-EAF2672C7C40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C7877-5506-46ED-B913-D78A455BB5D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5DA6-A87B-425D-97E7-9C14D51B54A3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84E01-AA58-464C-B31D-80FF209FFF7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B5A4C-B4B8-4546-8167-82D602B69A43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4644C-0DD4-4F53-83D3-EF84225D88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3140-8AF3-4B30-B46E-B88E2FDD173F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027D7-5763-479A-AD67-BD0E26A4C6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0DD2A-FAFD-4097-AAAC-51BF2F8D6EB0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AF4B9-B9A2-4392-A759-EC5F031AE14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BE186-CB1F-4256-8F0E-08559DAC222B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562B-37B4-40CC-9A5B-FE1A0A0933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7B20D-7180-4B87-9CC2-96626CB1BF5A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9545-9FB5-44E5-AC80-737CF725AE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065EC-833A-475C-BDEA-5AB2FCB4DD51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40931-CFAD-40FB-B702-B27142022B1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85F2A-C0D2-4A32-9FE1-9AEB76D018D6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96E72-E943-4E0A-A841-37343B15E0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542925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2008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2938" y="6492875"/>
            <a:ext cx="8072437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</a:defRPr>
            </a:lvl1pPr>
          </a:lstStyle>
          <a:p>
            <a:pPr>
              <a:defRPr/>
            </a:pPr>
            <a:r>
              <a:rPr lang="da-DK"/>
              <a:t>Eskild Petersen, Department of Infectious Diseases, Aarhus University Hospital, Skejby – epf@sks.aaa.dk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3950" y="6492875"/>
            <a:ext cx="4000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</a:defRPr>
            </a:lvl1pPr>
          </a:lstStyle>
          <a:p>
            <a:pPr>
              <a:defRPr/>
            </a:pPr>
            <a:fld id="{31E977A8-C324-462F-AAF2-675DFEE4011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00813"/>
            <a:ext cx="9144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4" name="Picture 13" descr="bundteks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73975" y="6523038"/>
            <a:ext cx="1290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6" descr="midt_logo_0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388" y="173038"/>
            <a:ext cx="18002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BF1F3C-8F68-4F80-93C7-551095F75102}" type="datetimeFigureOut">
              <a:rPr lang="en-US"/>
              <a:pPr>
                <a:defRPr/>
              </a:pPr>
              <a:t>8/29/19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F9B84F-25E8-40E6-A74D-69E87A6410E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dk/url?sa=i&amp;rct=j&amp;q=global+health&amp;source=images&amp;cd=&amp;cad=rja&amp;docid=PDTj8IueqVP8CM&amp;tbnid=0r1e_3vuY9-VcM:&amp;ved=0CAUQjRw&amp;url=http://www.brighamandwomens.org/departments_and_services/medicine/services/socialmedicine/ghd.aspx&amp;ei=soP-UdXPOeLl4QTdwIBA&amp;bvm=bv.50165853,d.bGE&amp;psig=AFQjCNFBE5ZDuaRfe14TI3JTI5P8ke6qSA&amp;ust=1375720598443824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hyperlink" Target="http://www.google.dk/url?sa=i&amp;rct=j&amp;q=global+health&amp;source=images&amp;cd=&amp;cad=rja&amp;docid=q9ype8JBahGr9M&amp;tbnid=3rJVX9_SNdZg6M:&amp;ved=0CAUQjRw&amp;url=http://www.csusm.edu/nursing/Community/globalhealth.html&amp;ei=JoP-UaCEM6vW4ATBnYHQBw&amp;bvm=bv.50165853,d.bGE&amp;psig=AFQjCNFBE5ZDuaRfe14TI3JTI5P8ke6qSA&amp;ust=137572059844382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dk/url?sa=i&amp;rct=j&amp;q=global+health&amp;source=images&amp;cd=&amp;cad=rja&amp;docid=o3gX880_7PuUTM&amp;tbnid=EL5M5zgfKclMjM:&amp;ved=0CAUQjRw&amp;url=http://www.123rf.com/photo_7114898_close-up-of-some-pills-with-one-featuring-the-words-global-health.html&amp;ei=fYP-UfaNN8zP4QTrjoCQBA&amp;bvm=bv.50165853,d.bGE&amp;psig=AFQjCNFBE5ZDuaRfe14TI3JTI5P8ke6qSA&amp;ust=1375720598443824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://www.google.dk/url?sa=i&amp;rct=j&amp;q=global+health&amp;source=images&amp;cd=&amp;cad=rja&amp;docid=o1cFsgewyw5rWM&amp;tbnid=0JZCrLyWl0W46M:&amp;ved=0CAUQjRw&amp;url=http://fojailnohel.wordpress.com/tag/global-health/&amp;ei=TIP-UdvkHaGI4ATGooH4DQ&amp;bvm=bv.50165853,d.bGE&amp;psig=AFQjCNFBE5ZDuaRfe14TI3JTI5P8ke6qSA&amp;ust=1375720598443824" TargetMode="Externa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meter.com/p/f577f4c68236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meter.com/s/c80929a61e6565103195fddb5010f12e/982658ec3a3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nyidanmark.dk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wjse@ph.au.d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797173"/>
            <a:ext cx="62281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660066"/>
                </a:solidFill>
                <a:ea typeface="Times New Roman" pitchFamily="18" charset="0"/>
                <a:cs typeface="Arial" charset="0"/>
              </a:rPr>
              <a:t>Perspectives on culture and global health</a:t>
            </a:r>
          </a:p>
          <a:p>
            <a:pPr algn="ctr"/>
            <a:endParaRPr lang="en-US" sz="2000" b="1" dirty="0">
              <a:solidFill>
                <a:srgbClr val="660066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3639010" y="5072063"/>
            <a:ext cx="212791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400" b="1" dirty="0">
                <a:latin typeface="Calibri" pitchFamily="34" charset="0"/>
              </a:rPr>
              <a:t>Christian Wejse</a:t>
            </a:r>
          </a:p>
          <a:p>
            <a:pPr algn="ctr">
              <a:lnSpc>
                <a:spcPct val="150000"/>
              </a:lnSpc>
            </a:pPr>
            <a:r>
              <a:rPr lang="da-DK" sz="1400" b="1" dirty="0" err="1">
                <a:latin typeface="Calibri" pitchFamily="34" charset="0"/>
              </a:rPr>
              <a:t>Dept</a:t>
            </a:r>
            <a:r>
              <a:rPr lang="da-DK" sz="1400" b="1" dirty="0">
                <a:latin typeface="Calibri" pitchFamily="34" charset="0"/>
              </a:rPr>
              <a:t> of </a:t>
            </a:r>
            <a:r>
              <a:rPr lang="da-DK" sz="1400" b="1" dirty="0" err="1">
                <a:latin typeface="Calibri" pitchFamily="34" charset="0"/>
              </a:rPr>
              <a:t>Infectious</a:t>
            </a:r>
            <a:r>
              <a:rPr lang="da-DK" sz="1400" b="1" dirty="0">
                <a:latin typeface="Calibri" pitchFamily="34" charset="0"/>
              </a:rPr>
              <a:t> </a:t>
            </a:r>
            <a:r>
              <a:rPr lang="da-DK" sz="1400" b="1" dirty="0" err="1">
                <a:latin typeface="Calibri" pitchFamily="34" charset="0"/>
              </a:rPr>
              <a:t>Disease</a:t>
            </a:r>
            <a:endParaRPr lang="da-DK" sz="1400" b="1" dirty="0">
              <a:latin typeface="Calibri" pitchFamily="34" charset="0"/>
            </a:endParaRPr>
          </a:p>
          <a:p>
            <a:pPr algn="ctr"/>
            <a:r>
              <a:rPr lang="da-DK" sz="1400" dirty="0">
                <a:latin typeface="Calibri" pitchFamily="34" charset="0"/>
              </a:rPr>
              <a:t>Center for Global Health</a:t>
            </a:r>
          </a:p>
          <a:p>
            <a:pPr algn="ctr"/>
            <a:r>
              <a:rPr lang="da-DK" sz="1400" dirty="0">
                <a:latin typeface="Calibri" pitchFamily="34" charset="0"/>
              </a:rPr>
              <a:t>Aarhus University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43010" name="Picture 2" descr="http://www.csusm.edu/nursing/images/global-health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3672983" cy="2460899"/>
          </a:xfrm>
          <a:prstGeom prst="rect">
            <a:avLst/>
          </a:prstGeom>
          <a:noFill/>
        </p:spPr>
      </p:pic>
      <p:pic>
        <p:nvPicPr>
          <p:cNvPr id="43012" name="Picture 4" descr="http://fojailnohel.files.wordpress.com/2009/04/gobal-health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1276" y="0"/>
            <a:ext cx="2862724" cy="1988840"/>
          </a:xfrm>
          <a:prstGeom prst="rect">
            <a:avLst/>
          </a:prstGeom>
          <a:noFill/>
        </p:spPr>
      </p:pic>
      <p:pic>
        <p:nvPicPr>
          <p:cNvPr id="43014" name="Picture 6" descr="http://us.123rf.com/400wm/400/400/iqoncept/iqoncept1006/iqoncept100600009/7114898-close-up-of-some-pills-with-one-featuring-the-words-global-health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628416"/>
            <a:ext cx="2555776" cy="2229583"/>
          </a:xfrm>
          <a:prstGeom prst="rect">
            <a:avLst/>
          </a:prstGeom>
          <a:noFill/>
        </p:spPr>
      </p:pic>
      <p:pic>
        <p:nvPicPr>
          <p:cNvPr id="43016" name="Picture 8" descr="http://www.brighamandwomens.org/Departments_and_Services/medicine/services/socialmedicine/photos/Joia%20and%20Rebecca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2060848"/>
            <a:ext cx="4394870" cy="2942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660066"/>
                </a:solidFill>
              </a:rPr>
              <a:t>The succes of Global Health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525963"/>
          </a:xfrm>
        </p:spPr>
        <p:txBody>
          <a:bodyPr/>
          <a:lstStyle/>
          <a:p>
            <a:r>
              <a:rPr lang="da-DK" dirty="0"/>
              <a:t>Life </a:t>
            </a:r>
            <a:r>
              <a:rPr lang="da-DK" dirty="0" err="1"/>
              <a:t>expectancy</a:t>
            </a:r>
            <a:r>
              <a:rPr lang="da-DK" dirty="0"/>
              <a:t> </a:t>
            </a:r>
            <a:r>
              <a:rPr lang="da-DK" dirty="0" err="1"/>
              <a:t>around</a:t>
            </a:r>
            <a:r>
              <a:rPr lang="da-DK" dirty="0"/>
              <a:t> 80 </a:t>
            </a:r>
            <a:r>
              <a:rPr lang="da-DK" dirty="0" err="1"/>
              <a:t>yrs</a:t>
            </a:r>
            <a:r>
              <a:rPr lang="da-DK" dirty="0"/>
              <a:t> in </a:t>
            </a:r>
            <a:r>
              <a:rPr lang="da-DK" dirty="0" err="1"/>
              <a:t>many</a:t>
            </a:r>
            <a:r>
              <a:rPr lang="da-DK" dirty="0"/>
              <a:t> </a:t>
            </a:r>
            <a:r>
              <a:rPr lang="da-DK" dirty="0" err="1"/>
              <a:t>countries</a:t>
            </a:r>
            <a:r>
              <a:rPr lang="da-DK" dirty="0"/>
              <a:t> and </a:t>
            </a:r>
            <a:r>
              <a:rPr lang="da-DK" dirty="0" err="1"/>
              <a:t>increasing</a:t>
            </a:r>
            <a:endParaRPr lang="da-DK" dirty="0"/>
          </a:p>
          <a:p>
            <a:r>
              <a:rPr lang="da-DK" dirty="0"/>
              <a:t>Life </a:t>
            </a:r>
            <a:r>
              <a:rPr lang="da-DK" dirty="0" err="1"/>
              <a:t>expectancy</a:t>
            </a:r>
            <a:r>
              <a:rPr lang="da-DK" dirty="0"/>
              <a:t> in </a:t>
            </a:r>
            <a:r>
              <a:rPr lang="da-DK" dirty="0" err="1"/>
              <a:t>developing</a:t>
            </a:r>
            <a:r>
              <a:rPr lang="da-DK" dirty="0"/>
              <a:t> </a:t>
            </a:r>
            <a:r>
              <a:rPr lang="da-DK" dirty="0" err="1"/>
              <a:t>countries</a:t>
            </a:r>
            <a:r>
              <a:rPr lang="da-DK" dirty="0"/>
              <a:t> </a:t>
            </a:r>
            <a:r>
              <a:rPr lang="da-DK" dirty="0" err="1"/>
              <a:t>increased</a:t>
            </a:r>
            <a:r>
              <a:rPr lang="da-DK" dirty="0"/>
              <a:t> from 40 to 70 in the </a:t>
            </a:r>
            <a:r>
              <a:rPr lang="da-DK" dirty="0" err="1"/>
              <a:t>past</a:t>
            </a:r>
            <a:r>
              <a:rPr lang="da-DK" dirty="0"/>
              <a:t> 50 </a:t>
            </a:r>
            <a:r>
              <a:rPr lang="da-DK" dirty="0" err="1"/>
              <a:t>years</a:t>
            </a:r>
            <a:endParaRPr lang="da-DK" dirty="0"/>
          </a:p>
          <a:p>
            <a:r>
              <a:rPr lang="da-DK" dirty="0"/>
              <a:t>Elimination of </a:t>
            </a:r>
            <a:r>
              <a:rPr lang="da-DK" dirty="0" err="1"/>
              <a:t>smallpox</a:t>
            </a:r>
            <a:endParaRPr lang="da-DK" dirty="0"/>
          </a:p>
          <a:p>
            <a:r>
              <a:rPr lang="da-DK" dirty="0" err="1"/>
              <a:t>Eradication</a:t>
            </a:r>
            <a:r>
              <a:rPr lang="da-DK" dirty="0"/>
              <a:t> of polio                                           and </a:t>
            </a:r>
            <a:r>
              <a:rPr lang="da-DK" dirty="0" err="1"/>
              <a:t>measles</a:t>
            </a:r>
            <a:r>
              <a:rPr lang="da-DK" dirty="0"/>
              <a:t> </a:t>
            </a:r>
            <a:r>
              <a:rPr lang="da-DK" dirty="0" err="1"/>
              <a:t>within</a:t>
            </a:r>
            <a:r>
              <a:rPr lang="da-DK" dirty="0"/>
              <a:t> range</a:t>
            </a:r>
          </a:p>
          <a:p>
            <a:r>
              <a:rPr lang="da-DK" dirty="0" err="1"/>
              <a:t>Decline</a:t>
            </a:r>
            <a:r>
              <a:rPr lang="da-DK" dirty="0"/>
              <a:t> in </a:t>
            </a:r>
            <a:r>
              <a:rPr lang="da-DK" dirty="0" err="1"/>
              <a:t>child</a:t>
            </a:r>
            <a:r>
              <a:rPr lang="da-DK" dirty="0"/>
              <a:t> </a:t>
            </a:r>
            <a:r>
              <a:rPr lang="da-DK" dirty="0" err="1"/>
              <a:t>mortality</a:t>
            </a:r>
            <a:r>
              <a:rPr lang="da-DK" dirty="0"/>
              <a:t>                       from 18% in 1960 to 4% in 2015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32" y="3501008"/>
            <a:ext cx="4093468" cy="26598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660066"/>
                </a:solidFill>
              </a:rPr>
              <a:t>What is the leading cause of global mortality?</a:t>
            </a:r>
            <a:endParaRPr lang="da-DK" dirty="0">
              <a:solidFill>
                <a:srgbClr val="660066"/>
              </a:solidFill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r>
              <a:rPr lang="da-DK" dirty="0">
                <a:hlinkClick r:id="rId2"/>
              </a:rPr>
              <a:t>https://www.mentimeter.com/p/f577f4c68236</a:t>
            </a:r>
            <a:endParaRPr lang="da-DK" dirty="0"/>
          </a:p>
          <a:p>
            <a:pPr>
              <a:buNone/>
            </a:pPr>
            <a:endParaRPr lang="da-DK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67944" y="6453188"/>
            <a:ext cx="46807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IE" b="1" dirty="0">
                <a:latin typeface="Arial" charset="0"/>
                <a:cs typeface="Arial" charset="0"/>
              </a:rPr>
              <a:t>Source: World Health Organisation 2018</a:t>
            </a:r>
            <a:endParaRPr lang="en-GB" b="1" dirty="0">
              <a:latin typeface="Arial" charset="0"/>
              <a:cs typeface="Arial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5C26245-03F9-B142-AA04-412D19EA9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0258006-4277-2144-9C8D-3EBCA6751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632"/>
            <a:ext cx="8490590" cy="56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0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23928" y="6453188"/>
            <a:ext cx="4824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IE" b="1" dirty="0">
                <a:latin typeface="Arial" charset="0"/>
                <a:cs typeface="Arial" charset="0"/>
              </a:rPr>
              <a:t>Source: World Health Organisation 2018</a:t>
            </a:r>
            <a:endParaRPr lang="en-GB" b="1" dirty="0">
              <a:latin typeface="Arial" charset="0"/>
              <a:cs typeface="Arial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3317C8E-5430-FB42-9135-9573F2823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4181738-7E64-6B42-AD5B-2F12566F8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2" y="116632"/>
            <a:ext cx="896099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98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rgbClr val="660066"/>
                </a:solidFill>
              </a:rPr>
              <a:t>What</a:t>
            </a:r>
            <a:r>
              <a:rPr lang="da-DK" dirty="0">
                <a:solidFill>
                  <a:srgbClr val="660066"/>
                </a:solidFill>
              </a:rPr>
              <a:t> is the </a:t>
            </a:r>
            <a:r>
              <a:rPr lang="da-DK" dirty="0" err="1">
                <a:solidFill>
                  <a:srgbClr val="660066"/>
                </a:solidFill>
              </a:rPr>
              <a:t>leading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cause</a:t>
            </a:r>
            <a:r>
              <a:rPr lang="da-DK" dirty="0">
                <a:solidFill>
                  <a:srgbClr val="660066"/>
                </a:solidFill>
              </a:rPr>
              <a:t> of </a:t>
            </a:r>
            <a:r>
              <a:rPr lang="da-DK" dirty="0" err="1">
                <a:solidFill>
                  <a:srgbClr val="660066"/>
                </a:solidFill>
              </a:rPr>
              <a:t>death</a:t>
            </a:r>
            <a:r>
              <a:rPr lang="da-DK" dirty="0">
                <a:solidFill>
                  <a:srgbClr val="660066"/>
                </a:solidFill>
              </a:rPr>
              <a:t> in </a:t>
            </a:r>
            <a:r>
              <a:rPr lang="da-DK" dirty="0" err="1">
                <a:solidFill>
                  <a:srgbClr val="660066"/>
                </a:solidFill>
              </a:rPr>
              <a:t>low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income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countries</a:t>
            </a:r>
            <a:r>
              <a:rPr lang="da-DK" dirty="0">
                <a:solidFill>
                  <a:srgbClr val="660066"/>
                </a:solidFill>
              </a:rPr>
              <a:t>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en-US" dirty="0">
                <a:hlinkClick r:id="rId2"/>
              </a:rPr>
              <a:t>https://www.mentimeter.com/s/c80929a61e6565103195fddb5010f12e/982658ec3a38</a:t>
            </a:r>
            <a:r>
              <a:rPr lang="en-US" dirty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9866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52120" y="6474528"/>
            <a:ext cx="3470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IE" b="1" dirty="0">
                <a:latin typeface="Arial" charset="0"/>
                <a:cs typeface="Arial" charset="0"/>
              </a:rPr>
              <a:t>Source: WHO Statistics 2018</a:t>
            </a:r>
            <a:endParaRPr lang="en-GB" b="1" dirty="0">
              <a:latin typeface="Arial" charset="0"/>
              <a:cs typeface="Arial" charset="0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30FBD2C-B321-0D43-B8E8-7EEB3AE0A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4B7F08F-BFE8-9F4A-8E60-660B24807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29" y="38100"/>
            <a:ext cx="8922040" cy="643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7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Verdana" charset="0"/>
                <a:cs typeface="Arial" charset="0"/>
              </a:rPr>
              <a:t>Global </a:t>
            </a:r>
            <a:r>
              <a:rPr lang="da-DK" dirty="0" err="1">
                <a:latin typeface="Verdana" charset="0"/>
                <a:cs typeface="Arial" charset="0"/>
              </a:rPr>
              <a:t>health</a:t>
            </a:r>
            <a:r>
              <a:rPr lang="da-DK" dirty="0">
                <a:latin typeface="Verdana" charset="0"/>
                <a:cs typeface="Arial" charset="0"/>
              </a:rPr>
              <a:t>   </a:t>
            </a:r>
            <a:r>
              <a:rPr lang="da-DK" dirty="0" err="1">
                <a:latin typeface="Verdana" charset="0"/>
                <a:cs typeface="Arial" charset="0"/>
              </a:rPr>
              <a:t>local</a:t>
            </a:r>
            <a:r>
              <a:rPr lang="da-DK" dirty="0">
                <a:latin typeface="Verdana" charset="0"/>
                <a:cs typeface="Arial" charset="0"/>
              </a:rPr>
              <a:t> </a:t>
            </a:r>
            <a:r>
              <a:rPr lang="da-DK" dirty="0" err="1">
                <a:latin typeface="Verdana" charset="0"/>
                <a:cs typeface="Arial" charset="0"/>
              </a:rPr>
              <a:t>health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Travelling</a:t>
            </a:r>
            <a:r>
              <a:rPr lang="da-DK" dirty="0"/>
              <a:t> </a:t>
            </a:r>
            <a:r>
              <a:rPr lang="da-DK" dirty="0" err="1"/>
              <a:t>brings</a:t>
            </a:r>
            <a:r>
              <a:rPr lang="da-DK" dirty="0"/>
              <a:t> </a:t>
            </a:r>
            <a:r>
              <a:rPr lang="da-DK" dirty="0" err="1"/>
              <a:t>diseases</a:t>
            </a:r>
            <a:r>
              <a:rPr lang="da-DK" dirty="0"/>
              <a:t>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common</a:t>
            </a:r>
            <a:r>
              <a:rPr lang="da-DK" dirty="0"/>
              <a:t> </a:t>
            </a:r>
            <a:r>
              <a:rPr lang="da-DK" dirty="0" err="1"/>
              <a:t>elsewhere</a:t>
            </a:r>
            <a:r>
              <a:rPr lang="da-DK" dirty="0"/>
              <a:t> but rare </a:t>
            </a:r>
            <a:r>
              <a:rPr lang="da-DK" dirty="0" err="1"/>
              <a:t>here</a:t>
            </a:r>
            <a:endParaRPr lang="da-DK" dirty="0"/>
          </a:p>
          <a:p>
            <a:endParaRPr lang="da-DK" dirty="0"/>
          </a:p>
          <a:p>
            <a:r>
              <a:rPr lang="da-DK" dirty="0"/>
              <a:t>Migrants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reflect</a:t>
            </a:r>
            <a:r>
              <a:rPr lang="da-DK" dirty="0"/>
              <a:t> </a:t>
            </a:r>
            <a:r>
              <a:rPr lang="da-DK" dirty="0" err="1"/>
              <a:t>disease</a:t>
            </a:r>
            <a:r>
              <a:rPr lang="da-DK" dirty="0"/>
              <a:t> patterns in country of </a:t>
            </a:r>
            <a:r>
              <a:rPr lang="da-DK" dirty="0" err="1"/>
              <a:t>origin</a:t>
            </a:r>
            <a:endParaRPr lang="da-DK" dirty="0"/>
          </a:p>
          <a:p>
            <a:endParaRPr lang="da-DK" dirty="0"/>
          </a:p>
          <a:p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need</a:t>
            </a:r>
            <a:r>
              <a:rPr lang="da-DK" dirty="0"/>
              <a:t> to know </a:t>
            </a:r>
            <a:r>
              <a:rPr lang="da-DK" dirty="0" err="1"/>
              <a:t>something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the </a:t>
            </a:r>
            <a:r>
              <a:rPr lang="da-DK" dirty="0" err="1"/>
              <a:t>geography</a:t>
            </a:r>
            <a:r>
              <a:rPr lang="da-DK" dirty="0"/>
              <a:t> of </a:t>
            </a:r>
            <a:r>
              <a:rPr lang="da-DK" dirty="0" err="1"/>
              <a:t>medicine</a:t>
            </a:r>
            <a:endParaRPr lang="da-DK" dirty="0"/>
          </a:p>
          <a:p>
            <a:endParaRPr lang="da-DK" dirty="0"/>
          </a:p>
        </p:txBody>
      </p:sp>
      <p:sp>
        <p:nvSpPr>
          <p:cNvPr id="4" name="Højrepil 3"/>
          <p:cNvSpPr/>
          <p:nvPr/>
        </p:nvSpPr>
        <p:spPr>
          <a:xfrm>
            <a:off x="4644008" y="54868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506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4BDA8-3A7B-D941-A9C9-1AEDEB1A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Meet</a:t>
            </a:r>
            <a:r>
              <a:rPr lang="da-DK" dirty="0"/>
              <a:t> Oliver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0E4C83-5B4E-B444-93F2-C3AB13DA7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F7532AB-B40A-6548-AB28-C2A26DCC6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8573"/>
            <a:ext cx="9144000" cy="514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0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1A19E-8BAD-C24A-B1D4-CB8C8F2E0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27 </a:t>
            </a:r>
            <a:r>
              <a:rPr lang="da-DK" dirty="0" err="1">
                <a:solidFill>
                  <a:srgbClr val="FF0000"/>
                </a:solidFill>
              </a:rPr>
              <a:t>year</a:t>
            </a:r>
            <a:r>
              <a:rPr lang="da-DK" dirty="0">
                <a:solidFill>
                  <a:srgbClr val="FF0000"/>
                </a:solidFill>
              </a:rPr>
              <a:t> old man </a:t>
            </a:r>
            <a:r>
              <a:rPr lang="da-DK" dirty="0" err="1">
                <a:solidFill>
                  <a:srgbClr val="FF0000"/>
                </a:solidFill>
              </a:rPr>
              <a:t>working</a:t>
            </a:r>
            <a:r>
              <a:rPr lang="da-DK" dirty="0">
                <a:solidFill>
                  <a:srgbClr val="FF0000"/>
                </a:solidFill>
              </a:rPr>
              <a:t> for an </a:t>
            </a:r>
            <a:r>
              <a:rPr lang="da-DK" dirty="0" err="1">
                <a:solidFill>
                  <a:srgbClr val="FF0000"/>
                </a:solidFill>
              </a:rPr>
              <a:t>Italian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construction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company</a:t>
            </a:r>
            <a:r>
              <a:rPr lang="da-DK" dirty="0">
                <a:solidFill>
                  <a:srgbClr val="FF0000"/>
                </a:solidFill>
              </a:rPr>
              <a:t> at DNU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CCD8AE-66E9-654D-8EC1-9DE196D7AD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 err="1"/>
              <a:t>Originaly</a:t>
            </a:r>
            <a:r>
              <a:rPr lang="da-DK" dirty="0"/>
              <a:t> from Burkina Faso. </a:t>
            </a:r>
          </a:p>
          <a:p>
            <a:r>
              <a:rPr lang="da-DK" dirty="0"/>
              <a:t>No </a:t>
            </a:r>
            <a:r>
              <a:rPr lang="da-DK" dirty="0" err="1"/>
              <a:t>residence</a:t>
            </a:r>
            <a:r>
              <a:rPr lang="da-DK" dirty="0"/>
              <a:t> </a:t>
            </a:r>
            <a:r>
              <a:rPr lang="da-DK" dirty="0" err="1"/>
              <a:t>permit</a:t>
            </a:r>
            <a:endParaRPr lang="da-DK" dirty="0"/>
          </a:p>
          <a:p>
            <a:r>
              <a:rPr lang="da-DK" dirty="0" err="1"/>
              <a:t>Brought</a:t>
            </a:r>
            <a:r>
              <a:rPr lang="da-DK" dirty="0"/>
              <a:t> to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dept</a:t>
            </a:r>
            <a:r>
              <a:rPr lang="da-DK" dirty="0"/>
              <a:t>. by </a:t>
            </a:r>
            <a:r>
              <a:rPr lang="da-DK" dirty="0" err="1"/>
              <a:t>co-worker</a:t>
            </a:r>
            <a:r>
              <a:rPr lang="da-DK" dirty="0"/>
              <a:t> </a:t>
            </a:r>
            <a:r>
              <a:rPr lang="da-DK" dirty="0" err="1"/>
              <a:t>who</a:t>
            </a:r>
            <a:r>
              <a:rPr lang="da-DK" dirty="0"/>
              <a:t> </a:t>
            </a:r>
            <a:r>
              <a:rPr lang="da-DK" dirty="0" err="1"/>
              <a:t>worries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him</a:t>
            </a:r>
            <a:endParaRPr lang="da-DK" dirty="0"/>
          </a:p>
          <a:p>
            <a:r>
              <a:rPr lang="da-DK" dirty="0" err="1"/>
              <a:t>Speaks</a:t>
            </a:r>
            <a:r>
              <a:rPr lang="da-DK" dirty="0"/>
              <a:t> </a:t>
            </a:r>
            <a:r>
              <a:rPr lang="da-DK" dirty="0" err="1"/>
              <a:t>only</a:t>
            </a:r>
            <a:r>
              <a:rPr lang="da-DK" dirty="0"/>
              <a:t> French</a:t>
            </a:r>
          </a:p>
          <a:p>
            <a:r>
              <a:rPr lang="da-DK" dirty="0"/>
              <a:t>Lost </a:t>
            </a:r>
            <a:r>
              <a:rPr lang="da-DK" dirty="0" err="1"/>
              <a:t>weight</a:t>
            </a:r>
            <a:r>
              <a:rPr lang="da-DK" dirty="0"/>
              <a:t>, febrile, </a:t>
            </a:r>
            <a:r>
              <a:rPr lang="da-DK" dirty="0" err="1"/>
              <a:t>coughs</a:t>
            </a:r>
            <a:endParaRPr lang="da-DK" dirty="0"/>
          </a:p>
          <a:p>
            <a:r>
              <a:rPr lang="da-DK" dirty="0" err="1"/>
              <a:t>Gradually</a:t>
            </a:r>
            <a:r>
              <a:rPr lang="da-DK" dirty="0"/>
              <a:t> </a:t>
            </a:r>
            <a:r>
              <a:rPr lang="da-DK" dirty="0" err="1"/>
              <a:t>weaker</a:t>
            </a:r>
            <a:r>
              <a:rPr lang="da-DK" dirty="0"/>
              <a:t> over </a:t>
            </a:r>
            <a:r>
              <a:rPr lang="da-DK" dirty="0" err="1"/>
              <a:t>weeks</a:t>
            </a:r>
            <a:r>
              <a:rPr lang="da-DK" dirty="0"/>
              <a:t>, </a:t>
            </a:r>
            <a:r>
              <a:rPr lang="da-DK" dirty="0" err="1"/>
              <a:t>walks</a:t>
            </a:r>
            <a:r>
              <a:rPr lang="da-DK" dirty="0"/>
              <a:t> bad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993460-6F9A-8F4B-AE08-D4104117D5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u="sng" dirty="0" err="1"/>
              <a:t>Ethical</a:t>
            </a:r>
            <a:r>
              <a:rPr lang="da-DK" u="sng" dirty="0"/>
              <a:t> dilemmas</a:t>
            </a:r>
          </a:p>
          <a:p>
            <a:pPr lvl="1"/>
            <a:r>
              <a:rPr lang="da-DK" dirty="0"/>
              <a:t>Universal right to </a:t>
            </a:r>
            <a:r>
              <a:rPr lang="da-DK" dirty="0" err="1"/>
              <a:t>health</a:t>
            </a:r>
            <a:r>
              <a:rPr lang="da-DK" dirty="0"/>
              <a:t> </a:t>
            </a:r>
            <a:r>
              <a:rPr lang="da-DK" dirty="0" err="1"/>
              <a:t>care</a:t>
            </a:r>
            <a:r>
              <a:rPr lang="da-DK" dirty="0"/>
              <a:t> for </a:t>
            </a:r>
            <a:r>
              <a:rPr lang="da-DK" dirty="0" err="1"/>
              <a:t>everyone</a:t>
            </a:r>
            <a:r>
              <a:rPr lang="da-DK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7493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1A19E-8BAD-C24A-B1D4-CB8C8F2E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Tentative diagnoses?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CCD8AE-66E9-654D-8EC1-9DE196D7AD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Common </a:t>
            </a:r>
            <a:r>
              <a:rPr lang="da-DK" dirty="0" err="1"/>
              <a:t>diseases</a:t>
            </a:r>
            <a:r>
              <a:rPr lang="da-DK" dirty="0"/>
              <a:t> in Burkina Faso?</a:t>
            </a:r>
          </a:p>
          <a:p>
            <a:r>
              <a:rPr lang="da-DK" dirty="0"/>
              <a:t>Migration route?</a:t>
            </a:r>
          </a:p>
          <a:p>
            <a:r>
              <a:rPr lang="da-DK" dirty="0"/>
              <a:t>Life </a:t>
            </a:r>
            <a:r>
              <a:rPr lang="da-DK" dirty="0" err="1"/>
              <a:t>before</a:t>
            </a:r>
            <a:r>
              <a:rPr lang="da-DK" dirty="0"/>
              <a:t> migration</a:t>
            </a:r>
          </a:p>
          <a:p>
            <a:r>
              <a:rPr lang="da-DK" dirty="0" err="1"/>
              <a:t>History</a:t>
            </a:r>
            <a:r>
              <a:rPr lang="da-DK" dirty="0"/>
              <a:t> </a:t>
            </a:r>
          </a:p>
          <a:p>
            <a:pPr lvl="1"/>
            <a:r>
              <a:rPr lang="da-DK" dirty="0"/>
              <a:t>Vaccinations</a:t>
            </a:r>
          </a:p>
          <a:p>
            <a:pPr lvl="1"/>
            <a:r>
              <a:rPr lang="da-DK" dirty="0" err="1"/>
              <a:t>Exposures</a:t>
            </a:r>
            <a:endParaRPr lang="da-DK" dirty="0"/>
          </a:p>
          <a:p>
            <a:pPr lvl="1"/>
            <a:r>
              <a:rPr lang="da-DK" dirty="0"/>
              <a:t>Family </a:t>
            </a:r>
            <a:r>
              <a:rPr lang="da-DK" dirty="0" err="1"/>
              <a:t>illnesses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993460-6F9A-8F4B-AE08-D4104117D5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 err="1"/>
              <a:t>Ethical</a:t>
            </a:r>
            <a:r>
              <a:rPr lang="da-DK" dirty="0"/>
              <a:t> dilemmas</a:t>
            </a:r>
          </a:p>
          <a:p>
            <a:pPr lvl="1"/>
            <a:r>
              <a:rPr lang="da-DK" dirty="0"/>
              <a:t>Stigma</a:t>
            </a:r>
          </a:p>
          <a:p>
            <a:pPr lvl="1"/>
            <a:r>
              <a:rPr lang="da-DK" dirty="0" err="1"/>
              <a:t>Missed</a:t>
            </a:r>
            <a:r>
              <a:rPr lang="da-DK" dirty="0"/>
              <a:t> screening </a:t>
            </a:r>
            <a:r>
              <a:rPr lang="da-DK" dirty="0" err="1"/>
              <a:t>opportunities</a:t>
            </a:r>
            <a:r>
              <a:rPr lang="da-DK" dirty="0"/>
              <a:t>?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350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660066"/>
                </a:solidFill>
              </a:rPr>
              <a:t>Agenda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Global </a:t>
            </a:r>
            <a:r>
              <a:rPr lang="da-DK" dirty="0" err="1"/>
              <a:t>health</a:t>
            </a:r>
            <a:r>
              <a:rPr lang="da-DK" dirty="0"/>
              <a:t> and </a:t>
            </a:r>
            <a:r>
              <a:rPr lang="da-DK" dirty="0" err="1"/>
              <a:t>perspectives</a:t>
            </a:r>
            <a:r>
              <a:rPr lang="da-DK" dirty="0"/>
              <a:t> on </a:t>
            </a:r>
            <a:r>
              <a:rPr lang="da-DK" dirty="0" err="1"/>
              <a:t>culture</a:t>
            </a:r>
            <a:r>
              <a:rPr lang="da-DK" dirty="0"/>
              <a:t>. </a:t>
            </a:r>
          </a:p>
          <a:p>
            <a:pPr marL="400050" lvl="1" indent="0">
              <a:buNone/>
            </a:pPr>
            <a:r>
              <a:rPr lang="da-DK" dirty="0"/>
              <a:t>-	Christian Wejse 11.00-11.45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err="1"/>
              <a:t>Clinical</a:t>
            </a:r>
            <a:r>
              <a:rPr lang="da-DK" dirty="0"/>
              <a:t> </a:t>
            </a:r>
            <a:r>
              <a:rPr lang="da-DK" dirty="0" err="1"/>
              <a:t>cultural</a:t>
            </a:r>
            <a:r>
              <a:rPr lang="da-DK" dirty="0"/>
              <a:t> </a:t>
            </a:r>
            <a:r>
              <a:rPr lang="da-DK" dirty="0" err="1"/>
              <a:t>comptences</a:t>
            </a:r>
            <a:r>
              <a:rPr lang="da-DK" dirty="0"/>
              <a:t>. </a:t>
            </a:r>
            <a:r>
              <a:rPr lang="da-DK" dirty="0" err="1"/>
              <a:t>Complex</a:t>
            </a:r>
            <a:r>
              <a:rPr lang="da-DK" dirty="0"/>
              <a:t> migrant patients. Interpretation</a:t>
            </a:r>
          </a:p>
          <a:p>
            <a:pPr marL="914400" lvl="1" indent="-514350"/>
            <a:r>
              <a:rPr lang="da-DK" dirty="0"/>
              <a:t>Christian Wejse 12.15-13.00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Global </a:t>
            </a:r>
            <a:r>
              <a:rPr lang="da-DK" dirty="0" err="1"/>
              <a:t>health</a:t>
            </a:r>
            <a:r>
              <a:rPr lang="da-DK" dirty="0"/>
              <a:t> in </a:t>
            </a:r>
            <a:r>
              <a:rPr lang="da-DK" dirty="0" err="1"/>
              <a:t>practice</a:t>
            </a:r>
            <a:r>
              <a:rPr lang="da-DK" dirty="0"/>
              <a:t>, </a:t>
            </a:r>
            <a:r>
              <a:rPr lang="da-DK" dirty="0" err="1"/>
              <a:t>sustainable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 </a:t>
            </a:r>
            <a:r>
              <a:rPr lang="da-DK" dirty="0" err="1"/>
              <a:t>goals</a:t>
            </a:r>
            <a:endParaRPr lang="da-DK" dirty="0"/>
          </a:p>
          <a:p>
            <a:pPr marL="914400" lvl="1" indent="-514350"/>
            <a:r>
              <a:rPr lang="da-DK" dirty="0"/>
              <a:t>Per Kallestrup 13.15-14.00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9655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1A19E-8BAD-C24A-B1D4-CB8C8F2E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rgbClr val="FF0000"/>
                </a:solidFill>
              </a:rPr>
              <a:t>Let’s</a:t>
            </a:r>
            <a:r>
              <a:rPr lang="da-DK" dirty="0">
                <a:solidFill>
                  <a:srgbClr val="FF0000"/>
                </a:solidFill>
              </a:rPr>
              <a:t> go back to </a:t>
            </a:r>
            <a:r>
              <a:rPr lang="da-DK" dirty="0" err="1">
                <a:solidFill>
                  <a:srgbClr val="FF0000"/>
                </a:solidFill>
              </a:rPr>
              <a:t>where</a:t>
            </a:r>
            <a:r>
              <a:rPr lang="da-DK" dirty="0">
                <a:solidFill>
                  <a:srgbClr val="FF0000"/>
                </a:solidFill>
              </a:rPr>
              <a:t> it </a:t>
            </a:r>
            <a:r>
              <a:rPr lang="da-DK" dirty="0" err="1">
                <a:solidFill>
                  <a:srgbClr val="FF0000"/>
                </a:solidFill>
              </a:rPr>
              <a:t>started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CCD8AE-66E9-654D-8EC1-9DE196D7AD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Terror </a:t>
            </a:r>
            <a:r>
              <a:rPr lang="da-DK" dirty="0" err="1"/>
              <a:t>militia</a:t>
            </a:r>
            <a:r>
              <a:rPr lang="da-DK" dirty="0"/>
              <a:t> </a:t>
            </a:r>
            <a:r>
              <a:rPr lang="da-DK" dirty="0" err="1"/>
              <a:t>killed</a:t>
            </a:r>
            <a:r>
              <a:rPr lang="da-DK" dirty="0"/>
              <a:t> his </a:t>
            </a:r>
            <a:r>
              <a:rPr lang="da-DK" dirty="0" err="1"/>
              <a:t>family</a:t>
            </a:r>
            <a:endParaRPr lang="da-DK" dirty="0"/>
          </a:p>
          <a:p>
            <a:r>
              <a:rPr lang="da-DK" dirty="0"/>
              <a:t>‘Evil </a:t>
            </a:r>
            <a:r>
              <a:rPr lang="da-DK" dirty="0" err="1"/>
              <a:t>eyes</a:t>
            </a:r>
            <a:r>
              <a:rPr lang="da-DK" dirty="0"/>
              <a:t>’ from </a:t>
            </a:r>
            <a:r>
              <a:rPr lang="da-DK" dirty="0" err="1"/>
              <a:t>neighbour</a:t>
            </a:r>
            <a:endParaRPr lang="da-DK" dirty="0"/>
          </a:p>
          <a:p>
            <a:r>
              <a:rPr lang="da-DK" dirty="0" err="1"/>
              <a:t>Since</a:t>
            </a:r>
            <a:r>
              <a:rPr lang="da-DK" dirty="0"/>
              <a:t> </a:t>
            </a:r>
            <a:r>
              <a:rPr lang="da-DK" dirty="0" err="1"/>
              <a:t>then</a:t>
            </a:r>
            <a:r>
              <a:rPr lang="da-DK" dirty="0"/>
              <a:t> ”</a:t>
            </a:r>
            <a:r>
              <a:rPr lang="da-DK" dirty="0" err="1"/>
              <a:t>dead</a:t>
            </a:r>
            <a:r>
              <a:rPr lang="da-DK" dirty="0"/>
              <a:t> </a:t>
            </a:r>
            <a:r>
              <a:rPr lang="da-DK" dirty="0" err="1"/>
              <a:t>blood</a:t>
            </a:r>
            <a:r>
              <a:rPr lang="da-DK" dirty="0"/>
              <a:t> under </a:t>
            </a:r>
            <a:r>
              <a:rPr lang="da-DK" dirty="0" err="1"/>
              <a:t>my</a:t>
            </a:r>
            <a:r>
              <a:rPr lang="da-DK" dirty="0"/>
              <a:t> skin”</a:t>
            </a:r>
          </a:p>
          <a:p>
            <a:r>
              <a:rPr lang="da-DK" dirty="0" err="1"/>
              <a:t>Smugglers</a:t>
            </a:r>
            <a:r>
              <a:rPr lang="da-DK" dirty="0"/>
              <a:t> </a:t>
            </a:r>
            <a:r>
              <a:rPr lang="da-DK" dirty="0" err="1"/>
              <a:t>through</a:t>
            </a:r>
            <a:r>
              <a:rPr lang="da-DK" dirty="0"/>
              <a:t> Sahara, </a:t>
            </a:r>
            <a:r>
              <a:rPr lang="da-DK" dirty="0" err="1"/>
              <a:t>warehouse</a:t>
            </a:r>
            <a:r>
              <a:rPr lang="da-DK" dirty="0"/>
              <a:t> in </a:t>
            </a:r>
            <a:r>
              <a:rPr lang="da-DK" dirty="0" err="1"/>
              <a:t>Libya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D993460-6F9A-8F4B-AE08-D4104117D5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 err="1"/>
              <a:t>Ethical</a:t>
            </a:r>
            <a:r>
              <a:rPr lang="da-DK" dirty="0"/>
              <a:t> </a:t>
            </a:r>
            <a:r>
              <a:rPr lang="da-DK" dirty="0" err="1"/>
              <a:t>issues</a:t>
            </a:r>
            <a:endParaRPr lang="da-DK" dirty="0"/>
          </a:p>
          <a:p>
            <a:pPr lvl="1"/>
            <a:r>
              <a:rPr lang="da-DK" dirty="0"/>
              <a:t>Right to </a:t>
            </a:r>
            <a:r>
              <a:rPr lang="da-DK" dirty="0" err="1"/>
              <a:t>life</a:t>
            </a:r>
            <a:r>
              <a:rPr lang="da-DK" dirty="0"/>
              <a:t>, </a:t>
            </a:r>
            <a:r>
              <a:rPr lang="da-DK" dirty="0" err="1"/>
              <a:t>food</a:t>
            </a:r>
            <a:r>
              <a:rPr lang="da-DK" dirty="0"/>
              <a:t>, </a:t>
            </a:r>
            <a:r>
              <a:rPr lang="da-DK" dirty="0" err="1"/>
              <a:t>education</a:t>
            </a:r>
            <a:endParaRPr lang="da-DK" dirty="0"/>
          </a:p>
          <a:p>
            <a:pPr lvl="1"/>
            <a:r>
              <a:rPr lang="da-DK" dirty="0"/>
              <a:t>Access to </a:t>
            </a:r>
            <a:r>
              <a:rPr lang="da-DK" dirty="0" err="1"/>
              <a:t>primary</a:t>
            </a:r>
            <a:r>
              <a:rPr lang="da-DK" dirty="0"/>
              <a:t> </a:t>
            </a:r>
            <a:r>
              <a:rPr lang="da-DK" dirty="0" err="1"/>
              <a:t>care</a:t>
            </a:r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2284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08"/>
            <a:ext cx="9144000" cy="6354384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67544" y="62373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Wild, IJTLD 2017</a:t>
            </a:r>
          </a:p>
        </p:txBody>
      </p:sp>
    </p:spTree>
    <p:extLst>
      <p:ext uri="{BB962C8B-B14F-4D97-AF65-F5344CB8AC3E}">
        <p14:creationId xmlns:p14="http://schemas.microsoft.com/office/powerpoint/2010/main" val="3608868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BC1FD-C9CD-454C-9623-7919B7E0D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rgbClr val="FF0000"/>
                </a:solidFill>
              </a:rPr>
              <a:t>Outcome</a:t>
            </a:r>
            <a:r>
              <a:rPr lang="da-DK" dirty="0">
                <a:solidFill>
                  <a:srgbClr val="FF0000"/>
                </a:solidFill>
              </a:rPr>
              <a:t> for Oliver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68C7771-1F15-844D-A007-98051F1F1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All have right to </a:t>
            </a:r>
            <a:r>
              <a:rPr lang="da-DK" dirty="0" err="1"/>
              <a:t>acute</a:t>
            </a:r>
            <a:r>
              <a:rPr lang="da-DK" dirty="0"/>
              <a:t> </a:t>
            </a:r>
            <a:r>
              <a:rPr lang="da-DK" dirty="0" err="1"/>
              <a:t>medical</a:t>
            </a:r>
            <a:r>
              <a:rPr lang="da-DK" dirty="0"/>
              <a:t> </a:t>
            </a:r>
            <a:r>
              <a:rPr lang="da-DK" dirty="0" err="1"/>
              <a:t>care</a:t>
            </a:r>
            <a:endParaRPr lang="da-DK" dirty="0"/>
          </a:p>
          <a:p>
            <a:pPr lvl="1"/>
            <a:r>
              <a:rPr lang="da-DK" dirty="0"/>
              <a:t>Admission for TB </a:t>
            </a:r>
            <a:r>
              <a:rPr lang="da-DK" dirty="0" err="1"/>
              <a:t>investigation</a:t>
            </a:r>
            <a:endParaRPr lang="da-DK" dirty="0"/>
          </a:p>
          <a:p>
            <a:pPr lvl="1"/>
            <a:r>
              <a:rPr lang="da-DK" dirty="0" err="1"/>
              <a:t>Diagnosed</a:t>
            </a:r>
            <a:r>
              <a:rPr lang="da-DK" dirty="0"/>
              <a:t> with </a:t>
            </a:r>
            <a:r>
              <a:rPr lang="da-DK" dirty="0" err="1"/>
              <a:t>severe</a:t>
            </a:r>
            <a:r>
              <a:rPr lang="da-DK" dirty="0"/>
              <a:t> TB </a:t>
            </a:r>
            <a:r>
              <a:rPr lang="da-DK" dirty="0" err="1"/>
              <a:t>spondylitis</a:t>
            </a:r>
            <a:endParaRPr lang="da-DK" dirty="0"/>
          </a:p>
          <a:p>
            <a:r>
              <a:rPr lang="da-DK" dirty="0" err="1"/>
              <a:t>Outpatient</a:t>
            </a:r>
            <a:r>
              <a:rPr lang="da-DK" dirty="0"/>
              <a:t> </a:t>
            </a:r>
            <a:r>
              <a:rPr lang="da-DK" dirty="0" err="1"/>
              <a:t>follow-up</a:t>
            </a:r>
            <a:r>
              <a:rPr lang="da-DK" dirty="0"/>
              <a:t> not </a:t>
            </a:r>
            <a:r>
              <a:rPr lang="da-DK" dirty="0" err="1"/>
              <a:t>possible</a:t>
            </a:r>
            <a:r>
              <a:rPr lang="da-DK" dirty="0"/>
              <a:t> for non-residents (</a:t>
            </a:r>
            <a:r>
              <a:rPr lang="da-DK" dirty="0" err="1"/>
              <a:t>except</a:t>
            </a:r>
            <a:r>
              <a:rPr lang="da-DK" dirty="0"/>
              <a:t> for TB)</a:t>
            </a:r>
          </a:p>
          <a:p>
            <a:r>
              <a:rPr lang="da-DK" dirty="0" err="1"/>
              <a:t>Additional</a:t>
            </a:r>
            <a:r>
              <a:rPr lang="da-DK" dirty="0"/>
              <a:t> </a:t>
            </a:r>
            <a:r>
              <a:rPr lang="da-DK" dirty="0" err="1"/>
              <a:t>health</a:t>
            </a:r>
            <a:r>
              <a:rPr lang="da-DK" dirty="0"/>
              <a:t> </a:t>
            </a:r>
            <a:r>
              <a:rPr lang="da-DK" dirty="0" err="1"/>
              <a:t>care</a:t>
            </a:r>
            <a:r>
              <a:rPr lang="da-DK" dirty="0"/>
              <a:t> </a:t>
            </a:r>
            <a:r>
              <a:rPr lang="da-DK" dirty="0" err="1"/>
              <a:t>provided</a:t>
            </a:r>
            <a:r>
              <a:rPr lang="da-DK" dirty="0"/>
              <a:t> by Red Cross</a:t>
            </a:r>
          </a:p>
        </p:txBody>
      </p:sp>
    </p:spTree>
    <p:extLst>
      <p:ext uri="{BB962C8B-B14F-4D97-AF65-F5344CB8AC3E}">
        <p14:creationId xmlns:p14="http://schemas.microsoft.com/office/powerpoint/2010/main" val="42733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63DC316-E70A-EC40-97FC-509A893A5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444" y="1385259"/>
            <a:ext cx="4104556" cy="547274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FF7A05C-D3CF-BD49-A7D8-D46A69EF4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1" r="64962"/>
          <a:stretch/>
        </p:blipFill>
        <p:spPr>
          <a:xfrm>
            <a:off x="0" y="38266"/>
            <a:ext cx="5004048" cy="69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0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08A873-03A0-1345-826A-4BBBF81F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chemeClr val="accent4"/>
                </a:solidFill>
              </a:rPr>
              <a:t>Ethical</a:t>
            </a:r>
            <a:r>
              <a:rPr lang="da-DK" dirty="0">
                <a:solidFill>
                  <a:schemeClr val="accent4"/>
                </a:solidFill>
              </a:rPr>
              <a:t> dilemmas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E5E1325-6BCE-1A42-8A13-F2A802BB6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pPr marL="457200" lvl="1" indent="0">
              <a:buNone/>
            </a:pPr>
            <a:r>
              <a:rPr lang="da-DK" dirty="0"/>
              <a:t>An </a:t>
            </a:r>
            <a:r>
              <a:rPr lang="da-DK" dirty="0" err="1"/>
              <a:t>undocumented</a:t>
            </a:r>
            <a:r>
              <a:rPr lang="da-DK" dirty="0"/>
              <a:t> migrant patient is </a:t>
            </a:r>
            <a:r>
              <a:rPr lang="da-DK" dirty="0" err="1"/>
              <a:t>diagnosed</a:t>
            </a:r>
            <a:r>
              <a:rPr lang="da-DK" dirty="0"/>
              <a:t> with TB. He is </a:t>
            </a:r>
            <a:r>
              <a:rPr lang="da-DK" dirty="0" err="1"/>
              <a:t>homeless</a:t>
            </a:r>
            <a:r>
              <a:rPr lang="da-DK" dirty="0"/>
              <a:t> and has a </a:t>
            </a:r>
            <a:r>
              <a:rPr lang="da-DK" dirty="0" err="1"/>
              <a:t>severy</a:t>
            </a:r>
            <a:r>
              <a:rPr lang="da-DK" dirty="0"/>
              <a:t> </a:t>
            </a:r>
            <a:r>
              <a:rPr lang="da-DK" dirty="0" err="1"/>
              <a:t>substance</a:t>
            </a:r>
            <a:r>
              <a:rPr lang="da-DK" dirty="0"/>
              <a:t> </a:t>
            </a:r>
            <a:r>
              <a:rPr lang="da-DK" dirty="0" err="1"/>
              <a:t>abuse</a:t>
            </a:r>
            <a:r>
              <a:rPr lang="da-DK" dirty="0"/>
              <a:t> problem (</a:t>
            </a:r>
            <a:r>
              <a:rPr lang="da-DK" dirty="0" err="1"/>
              <a:t>self-treatment</a:t>
            </a:r>
            <a:r>
              <a:rPr lang="da-DK" dirty="0"/>
              <a:t> for PTSD). He has </a:t>
            </a:r>
            <a:r>
              <a:rPr lang="da-DK" dirty="0" err="1"/>
              <a:t>no</a:t>
            </a:r>
            <a:r>
              <a:rPr lang="da-DK" dirty="0"/>
              <a:t> </a:t>
            </a:r>
            <a:r>
              <a:rPr lang="da-DK" dirty="0" err="1"/>
              <a:t>access</a:t>
            </a:r>
            <a:r>
              <a:rPr lang="da-DK" dirty="0"/>
              <a:t> to </a:t>
            </a:r>
            <a:r>
              <a:rPr lang="da-DK" dirty="0" err="1"/>
              <a:t>health</a:t>
            </a:r>
            <a:r>
              <a:rPr lang="da-DK" dirty="0"/>
              <a:t> </a:t>
            </a:r>
            <a:r>
              <a:rPr lang="da-DK" dirty="0" err="1"/>
              <a:t>care</a:t>
            </a:r>
            <a:r>
              <a:rPr lang="da-DK" dirty="0"/>
              <a:t> in Denmark.</a:t>
            </a:r>
          </a:p>
          <a:p>
            <a:pPr marL="457200" lvl="1" indent="0">
              <a:buNone/>
            </a:pPr>
            <a:r>
              <a:rPr lang="da-DK" dirty="0"/>
              <a:t>He </a:t>
            </a:r>
            <a:r>
              <a:rPr lang="da-DK" dirty="0" err="1"/>
              <a:t>does</a:t>
            </a:r>
            <a:r>
              <a:rPr lang="da-DK" dirty="0"/>
              <a:t> not </a:t>
            </a:r>
            <a:r>
              <a:rPr lang="da-DK" dirty="0" err="1"/>
              <a:t>take</a:t>
            </a:r>
            <a:r>
              <a:rPr lang="da-DK" dirty="0"/>
              <a:t> </a:t>
            </a:r>
            <a:r>
              <a:rPr lang="da-DK" dirty="0" err="1"/>
              <a:t>any</a:t>
            </a:r>
            <a:r>
              <a:rPr lang="da-DK" dirty="0"/>
              <a:t> TB </a:t>
            </a:r>
            <a:r>
              <a:rPr lang="da-DK" dirty="0" err="1"/>
              <a:t>treatment</a:t>
            </a:r>
            <a:r>
              <a:rPr lang="da-DK" dirty="0"/>
              <a:t> and is </a:t>
            </a:r>
            <a:r>
              <a:rPr lang="da-DK" dirty="0" err="1"/>
              <a:t>highly</a:t>
            </a:r>
            <a:r>
              <a:rPr lang="da-DK" dirty="0"/>
              <a:t> </a:t>
            </a:r>
            <a:r>
              <a:rPr lang="da-DK" dirty="0" err="1"/>
              <a:t>contagious</a:t>
            </a:r>
            <a:r>
              <a:rPr lang="da-DK" dirty="0"/>
              <a:t>. </a:t>
            </a:r>
          </a:p>
          <a:p>
            <a:pPr marL="457200" lvl="1" indent="0">
              <a:buNone/>
            </a:pPr>
            <a:r>
              <a:rPr lang="da-DK" dirty="0" err="1"/>
              <a:t>Discuss</a:t>
            </a:r>
            <a:r>
              <a:rPr lang="da-DK" dirty="0"/>
              <a:t> solutions with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neighbour</a:t>
            </a:r>
            <a:endParaRPr lang="da-DK" dirty="0"/>
          </a:p>
          <a:p>
            <a:pPr marL="457200" lvl="1" indent="0">
              <a:buNone/>
            </a:pPr>
            <a:r>
              <a:rPr lang="da-DK" dirty="0"/>
              <a:t>Try to balance public </a:t>
            </a:r>
            <a:r>
              <a:rPr lang="da-DK" dirty="0" err="1"/>
              <a:t>health</a:t>
            </a:r>
            <a:r>
              <a:rPr lang="da-DK" dirty="0"/>
              <a:t> </a:t>
            </a:r>
            <a:r>
              <a:rPr lang="da-DK" dirty="0" err="1"/>
              <a:t>concerns</a:t>
            </a:r>
            <a:r>
              <a:rPr lang="da-DK" dirty="0"/>
              <a:t> and patient </a:t>
            </a:r>
            <a:r>
              <a:rPr lang="da-DK" dirty="0" err="1"/>
              <a:t>autonomy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6523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3089" y="820149"/>
            <a:ext cx="4531878" cy="688623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10860">
              <a:spcBef>
                <a:spcPts val="90"/>
              </a:spcBef>
            </a:pP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Mig</a:t>
            </a:r>
            <a:r>
              <a:rPr spc="-64" dirty="0">
                <a:solidFill>
                  <a:srgbClr val="000000"/>
                </a:solidFill>
                <a:latin typeface="Calibri Light"/>
                <a:cs typeface="Calibri Light"/>
              </a:rPr>
              <a:t>r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a</a:t>
            </a:r>
            <a:r>
              <a:rPr spc="-34" dirty="0">
                <a:solidFill>
                  <a:srgbClr val="000000"/>
                </a:solidFill>
                <a:latin typeface="Calibri Light"/>
                <a:cs typeface="Calibri Light"/>
              </a:rPr>
              <a:t>n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379991" y="3426242"/>
            <a:ext cx="281270" cy="263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92"/>
              </a:lnSpc>
            </a:pPr>
            <a:r>
              <a:rPr sz="2095" dirty="0">
                <a:latin typeface="Calibri"/>
                <a:cs typeface="Calibri"/>
              </a:rPr>
              <a:t>on</a:t>
            </a:r>
            <a:endParaRPr sz="209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088" y="2199338"/>
            <a:ext cx="6976372" cy="2700840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181901" indent="-171584">
              <a:spcBef>
                <a:spcPts val="90"/>
              </a:spcBef>
              <a:buFont typeface="Arial"/>
              <a:buChar char="•"/>
              <a:tabLst>
                <a:tab pos="182444" algn="l"/>
              </a:tabLst>
            </a:pPr>
            <a:r>
              <a:rPr sz="2095" spc="-13" dirty="0">
                <a:latin typeface="Calibri"/>
                <a:cs typeface="Calibri"/>
              </a:rPr>
              <a:t>Person </a:t>
            </a:r>
            <a:r>
              <a:rPr sz="2095" spc="-4" dirty="0">
                <a:latin typeface="Calibri"/>
                <a:cs typeface="Calibri"/>
              </a:rPr>
              <a:t>with residence in </a:t>
            </a:r>
            <a:r>
              <a:rPr sz="2095" dirty="0">
                <a:latin typeface="Calibri"/>
                <a:cs typeface="Calibri"/>
              </a:rPr>
              <a:t>another </a:t>
            </a:r>
            <a:r>
              <a:rPr sz="2095" spc="-4" dirty="0">
                <a:latin typeface="Calibri"/>
                <a:cs typeface="Calibri"/>
              </a:rPr>
              <a:t>country </a:t>
            </a:r>
            <a:r>
              <a:rPr sz="2095" dirty="0">
                <a:latin typeface="Calibri"/>
                <a:cs typeface="Calibri"/>
              </a:rPr>
              <a:t>than </a:t>
            </a:r>
            <a:r>
              <a:rPr sz="2095" spc="-4" dirty="0">
                <a:latin typeface="Calibri"/>
                <a:cs typeface="Calibri"/>
              </a:rPr>
              <a:t>country </a:t>
            </a:r>
            <a:r>
              <a:rPr sz="2095" dirty="0">
                <a:latin typeface="Calibri"/>
                <a:cs typeface="Calibri"/>
              </a:rPr>
              <a:t>of</a:t>
            </a:r>
            <a:r>
              <a:rPr sz="2095" spc="26" dirty="0">
                <a:latin typeface="Calibri"/>
                <a:cs typeface="Calibri"/>
              </a:rPr>
              <a:t> </a:t>
            </a:r>
            <a:r>
              <a:rPr sz="2095" spc="-4" dirty="0">
                <a:latin typeface="Calibri"/>
                <a:cs typeface="Calibri"/>
              </a:rPr>
              <a:t>birth</a:t>
            </a:r>
            <a:endParaRPr sz="2095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2394" dirty="0">
              <a:latin typeface="Times New Roman"/>
              <a:cs typeface="Times New Roman"/>
            </a:endParaRPr>
          </a:p>
          <a:p>
            <a:pPr>
              <a:spcBef>
                <a:spcPts val="43"/>
              </a:spcBef>
              <a:buFont typeface="Arial"/>
              <a:buChar char="•"/>
            </a:pPr>
            <a:endParaRPr sz="3249" dirty="0">
              <a:latin typeface="Times New Roman"/>
              <a:cs typeface="Times New Roman"/>
            </a:endParaRPr>
          </a:p>
          <a:p>
            <a:pPr marL="181901" indent="-171584">
              <a:buFont typeface="Arial"/>
              <a:buChar char="•"/>
              <a:tabLst>
                <a:tab pos="182444" algn="l"/>
              </a:tabLst>
            </a:pPr>
            <a:r>
              <a:rPr sz="2095" spc="-4" dirty="0">
                <a:latin typeface="Calibri"/>
                <a:cs typeface="Calibri"/>
              </a:rPr>
              <a:t>Globally 200 </a:t>
            </a:r>
            <a:r>
              <a:rPr sz="2095" spc="-9" dirty="0">
                <a:latin typeface="Calibri"/>
                <a:cs typeface="Calibri"/>
              </a:rPr>
              <a:t>mio, </a:t>
            </a:r>
            <a:r>
              <a:rPr sz="2095" spc="-4" dirty="0">
                <a:latin typeface="Calibri"/>
                <a:cs typeface="Calibri"/>
              </a:rPr>
              <a:t>3% </a:t>
            </a:r>
            <a:r>
              <a:rPr sz="2095" dirty="0">
                <a:latin typeface="Calibri"/>
                <a:cs typeface="Calibri"/>
              </a:rPr>
              <a:t>of</a:t>
            </a:r>
            <a:r>
              <a:rPr sz="2095" spc="21" dirty="0">
                <a:latin typeface="Calibri"/>
                <a:cs typeface="Calibri"/>
              </a:rPr>
              <a:t> </a:t>
            </a:r>
            <a:r>
              <a:rPr sz="2095" spc="-4" dirty="0">
                <a:latin typeface="Calibri"/>
                <a:cs typeface="Calibri"/>
              </a:rPr>
              <a:t>populati</a:t>
            </a:r>
            <a:endParaRPr sz="2095" dirty="0">
              <a:latin typeface="Calibri"/>
              <a:cs typeface="Calibri"/>
            </a:endParaRPr>
          </a:p>
          <a:p>
            <a:pPr marL="181901" indent="-171584">
              <a:spcBef>
                <a:spcPts val="505"/>
              </a:spcBef>
              <a:buFont typeface="Arial"/>
              <a:buChar char="•"/>
              <a:tabLst>
                <a:tab pos="182444" algn="l"/>
              </a:tabLst>
            </a:pPr>
            <a:r>
              <a:rPr sz="2095" spc="-4" dirty="0">
                <a:latin typeface="Calibri"/>
                <a:cs typeface="Calibri"/>
              </a:rPr>
              <a:t>1/3 </a:t>
            </a:r>
            <a:r>
              <a:rPr sz="2095" dirty="0">
                <a:latin typeface="Calibri"/>
                <a:cs typeface="Calibri"/>
              </a:rPr>
              <a:t>south </a:t>
            </a:r>
            <a:r>
              <a:rPr sz="2095" spc="-13" dirty="0">
                <a:latin typeface="Calibri"/>
                <a:cs typeface="Calibri"/>
              </a:rPr>
              <a:t>to</a:t>
            </a:r>
            <a:r>
              <a:rPr sz="2095" spc="21" dirty="0">
                <a:latin typeface="Calibri"/>
                <a:cs typeface="Calibri"/>
              </a:rPr>
              <a:t> </a:t>
            </a:r>
            <a:r>
              <a:rPr sz="2095" dirty="0">
                <a:latin typeface="Calibri"/>
                <a:cs typeface="Calibri"/>
              </a:rPr>
              <a:t>north</a:t>
            </a:r>
          </a:p>
          <a:p>
            <a:pPr>
              <a:spcBef>
                <a:spcPts val="30"/>
              </a:spcBef>
              <a:buFont typeface="Arial"/>
              <a:buChar char="•"/>
            </a:pPr>
            <a:endParaRPr sz="3036" dirty="0">
              <a:latin typeface="Times New Roman"/>
              <a:cs typeface="Times New Roman"/>
            </a:endParaRPr>
          </a:p>
          <a:p>
            <a:pPr marL="181901" indent="-171584">
              <a:buFont typeface="Arial"/>
              <a:buChar char="•"/>
              <a:tabLst>
                <a:tab pos="182444" algn="l"/>
              </a:tabLst>
            </a:pPr>
            <a:r>
              <a:rPr sz="2095" dirty="0">
                <a:latin typeface="Calibri"/>
                <a:cs typeface="Calibri"/>
              </a:rPr>
              <a:t>Denmark </a:t>
            </a:r>
            <a:r>
              <a:rPr sz="2095" spc="-4" dirty="0">
                <a:latin typeface="Calibri"/>
                <a:cs typeface="Calibri"/>
              </a:rPr>
              <a:t>1</a:t>
            </a:r>
            <a:r>
              <a:rPr lang="da-DK" sz="2095" spc="-4" dirty="0">
                <a:latin typeface="Calibri"/>
                <a:cs typeface="Calibri"/>
              </a:rPr>
              <a:t>0</a:t>
            </a:r>
            <a:r>
              <a:rPr sz="2095" spc="-4" dirty="0">
                <a:latin typeface="Calibri"/>
                <a:cs typeface="Calibri"/>
              </a:rPr>
              <a:t>% (½</a:t>
            </a:r>
            <a:r>
              <a:rPr sz="2095" spc="13" dirty="0">
                <a:latin typeface="Calibri"/>
                <a:cs typeface="Calibri"/>
              </a:rPr>
              <a:t> </a:t>
            </a:r>
            <a:r>
              <a:rPr sz="2095" spc="-9" dirty="0">
                <a:latin typeface="Calibri"/>
                <a:cs typeface="Calibri"/>
              </a:rPr>
              <a:t>non‐western)</a:t>
            </a:r>
            <a:endParaRPr sz="2095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82851" y="2891847"/>
            <a:ext cx="2904232" cy="2339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200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1143000"/>
          </a:xfrm>
        </p:spPr>
        <p:txBody>
          <a:bodyPr/>
          <a:lstStyle/>
          <a:p>
            <a:r>
              <a:rPr lang="da-DK" dirty="0">
                <a:latin typeface="Verdana" charset="0"/>
                <a:cs typeface="Arial" charset="0"/>
              </a:rPr>
              <a:t>Migrants  in Denmark</a:t>
            </a:r>
          </a:p>
        </p:txBody>
      </p:sp>
      <p:sp>
        <p:nvSpPr>
          <p:cNvPr id="6147" name="Pladsholder til indhold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r>
              <a:rPr lang="da-DK" sz="2400" dirty="0">
                <a:latin typeface="Verdana" charset="0"/>
                <a:cs typeface="Arial" charset="0"/>
              </a:rPr>
              <a:t>Mi</a:t>
            </a:r>
            <a:r>
              <a:rPr lang="en-US" sz="2400" dirty="0">
                <a:latin typeface="Verdana" charset="0"/>
                <a:cs typeface="Arial" charset="0"/>
              </a:rPr>
              <a:t>grants represent an increasing part of the Danish population (10%)</a:t>
            </a:r>
          </a:p>
          <a:p>
            <a:r>
              <a:rPr lang="en-US" sz="2400" dirty="0" err="1">
                <a:latin typeface="Verdana" charset="0"/>
                <a:cs typeface="Arial" charset="0"/>
              </a:rPr>
              <a:t>Incl</a:t>
            </a:r>
            <a:r>
              <a:rPr lang="en-US" sz="2400" dirty="0">
                <a:latin typeface="Verdana" charset="0"/>
                <a:cs typeface="Arial" charset="0"/>
              </a:rPr>
              <a:t> descendants it is 13%</a:t>
            </a:r>
          </a:p>
          <a:p>
            <a:r>
              <a:rPr lang="en-US" sz="2400" dirty="0">
                <a:latin typeface="Verdana" charset="0"/>
                <a:cs typeface="Arial" charset="0"/>
              </a:rPr>
              <a:t>58% are from non-Western countries</a:t>
            </a:r>
          </a:p>
          <a:p>
            <a:r>
              <a:rPr lang="en-US" sz="2400" dirty="0">
                <a:latin typeface="Verdana" charset="0"/>
                <a:cs typeface="Arial" charset="0"/>
              </a:rPr>
              <a:t>Large regional variation (</a:t>
            </a:r>
            <a:r>
              <a:rPr lang="en-US" sz="2400" dirty="0" err="1">
                <a:latin typeface="Verdana" charset="0"/>
                <a:cs typeface="Arial" charset="0"/>
              </a:rPr>
              <a:t>Ishøj</a:t>
            </a:r>
            <a:r>
              <a:rPr lang="en-US" sz="2400" dirty="0">
                <a:latin typeface="Verdana" charset="0"/>
                <a:cs typeface="Arial" charset="0"/>
              </a:rPr>
              <a:t> 35%, Mors 4%)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4517218"/>
              </p:ext>
            </p:extLst>
          </p:nvPr>
        </p:nvGraphicFramePr>
        <p:xfrm>
          <a:off x="5004048" y="4005064"/>
          <a:ext cx="3707904" cy="269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felt 5"/>
          <p:cNvSpPr txBox="1"/>
          <p:nvPr/>
        </p:nvSpPr>
        <p:spPr>
          <a:xfrm>
            <a:off x="251520" y="64886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Immigrants in DK, Danmarks statistik 2018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17031"/>
            <a:ext cx="3240360" cy="27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7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rcRect l="-4394" r="-4394"/>
          <a:stretch>
            <a:fillRect/>
          </a:stretch>
        </p:blipFill>
        <p:spPr/>
      </p:pic>
      <p:sp>
        <p:nvSpPr>
          <p:cNvPr id="5" name="Tekstfelt 4"/>
          <p:cNvSpPr txBox="1"/>
          <p:nvPr/>
        </p:nvSpPr>
        <p:spPr>
          <a:xfrm>
            <a:off x="2483768" y="6455479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Immigrants in Denmark (DK </a:t>
            </a:r>
            <a:r>
              <a:rPr lang="da-DK" dirty="0" err="1"/>
              <a:t>statistics</a:t>
            </a:r>
            <a:r>
              <a:rPr lang="da-DK" dirty="0"/>
              <a:t> 2014)</a:t>
            </a:r>
          </a:p>
        </p:txBody>
      </p:sp>
    </p:spTree>
    <p:extLst>
      <p:ext uri="{BB962C8B-B14F-4D97-AF65-F5344CB8AC3E}">
        <p14:creationId xmlns:p14="http://schemas.microsoft.com/office/powerpoint/2010/main" val="641930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6849" y="476672"/>
            <a:ext cx="6368763" cy="472638"/>
          </a:xfrm>
          <a:prstGeom prst="rect">
            <a:avLst/>
          </a:prstGeom>
        </p:spPr>
        <p:txBody>
          <a:bodyPr vert="horz" wrap="square" lIns="0" tIns="11946" rIns="0" bIns="0" rtlCol="0">
            <a:spAutoFit/>
          </a:bodyPr>
          <a:lstStyle/>
          <a:p>
            <a:pPr marL="10860">
              <a:spcBef>
                <a:spcPts val="94"/>
              </a:spcBef>
            </a:pPr>
            <a:r>
              <a:rPr sz="2993" spc="-4" dirty="0">
                <a:solidFill>
                  <a:srgbClr val="000000"/>
                </a:solidFill>
                <a:latin typeface="Calibri Light"/>
                <a:cs typeface="Calibri Light"/>
              </a:rPr>
              <a:t>Importance </a:t>
            </a:r>
            <a:r>
              <a:rPr sz="2993" dirty="0">
                <a:solidFill>
                  <a:srgbClr val="000000"/>
                </a:solidFill>
                <a:latin typeface="Calibri Light"/>
                <a:cs typeface="Calibri Light"/>
              </a:rPr>
              <a:t>of considering </a:t>
            </a:r>
            <a:r>
              <a:rPr sz="2993" spc="-13" dirty="0">
                <a:solidFill>
                  <a:srgbClr val="000000"/>
                </a:solidFill>
                <a:latin typeface="Calibri Light"/>
                <a:cs typeface="Calibri Light"/>
              </a:rPr>
              <a:t>migrant</a:t>
            </a:r>
            <a:r>
              <a:rPr sz="2993" spc="-86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993" dirty="0">
                <a:solidFill>
                  <a:srgbClr val="000000"/>
                </a:solidFill>
                <a:latin typeface="Calibri Light"/>
                <a:cs typeface="Calibri Light"/>
              </a:rPr>
              <a:t>health</a:t>
            </a:r>
            <a:endParaRPr sz="2993" dirty="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560" y="2348880"/>
            <a:ext cx="4032448" cy="3312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08104" y="2132856"/>
            <a:ext cx="3168352" cy="3951054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288327" indent="-278010">
              <a:spcBef>
                <a:spcPts val="90"/>
              </a:spcBef>
              <a:buAutoNum type="arabicParenR"/>
              <a:tabLst>
                <a:tab pos="288870" algn="l"/>
              </a:tabLst>
            </a:pPr>
            <a:r>
              <a:rPr sz="3200" spc="-4" dirty="0">
                <a:latin typeface="Calibri"/>
                <a:cs typeface="Calibri"/>
              </a:rPr>
              <a:t>Socioeconomic</a:t>
            </a:r>
            <a:endParaRPr sz="3200" dirty="0">
              <a:latin typeface="Calibri"/>
              <a:cs typeface="Calibri"/>
            </a:endParaRPr>
          </a:p>
          <a:p>
            <a:pPr>
              <a:spcBef>
                <a:spcPts val="13"/>
              </a:spcBef>
              <a:buFont typeface="Calibri"/>
              <a:buAutoNum type="arabicParenR"/>
            </a:pPr>
            <a:endParaRPr sz="3200" dirty="0">
              <a:latin typeface="Times New Roman"/>
              <a:cs typeface="Times New Roman"/>
            </a:endParaRPr>
          </a:p>
          <a:p>
            <a:pPr marL="10860" marR="4344">
              <a:buAutoNum type="arabicParenR"/>
              <a:tabLst>
                <a:tab pos="288870" algn="l"/>
              </a:tabLst>
            </a:pPr>
            <a:r>
              <a:rPr sz="3200" spc="-9" dirty="0">
                <a:latin typeface="Calibri"/>
                <a:cs typeface="Calibri"/>
              </a:rPr>
              <a:t>Diverse </a:t>
            </a:r>
            <a:r>
              <a:rPr sz="3200" spc="-4" dirty="0">
                <a:latin typeface="Calibri"/>
                <a:cs typeface="Calibri"/>
              </a:rPr>
              <a:t>population </a:t>
            </a:r>
            <a:r>
              <a:rPr sz="3200" dirty="0">
                <a:latin typeface="Calibri"/>
                <a:cs typeface="Calibri"/>
              </a:rPr>
              <a:t>‐  </a:t>
            </a:r>
            <a:r>
              <a:rPr sz="3200" spc="-4" dirty="0">
                <a:latin typeface="Calibri"/>
                <a:cs typeface="Calibri"/>
              </a:rPr>
              <a:t>clinical cultural </a:t>
            </a:r>
            <a:r>
              <a:rPr sz="3200" dirty="0">
                <a:latin typeface="Calibri"/>
                <a:cs typeface="Calibri"/>
              </a:rPr>
              <a:t>skills</a:t>
            </a:r>
            <a:r>
              <a:rPr sz="3200" spc="-64" dirty="0">
                <a:latin typeface="Calibri"/>
                <a:cs typeface="Calibri"/>
              </a:rPr>
              <a:t> </a:t>
            </a:r>
            <a:r>
              <a:rPr sz="3200" spc="-9" dirty="0">
                <a:latin typeface="Calibri"/>
                <a:cs typeface="Calibri"/>
              </a:rPr>
              <a:t>are  </a:t>
            </a:r>
            <a:r>
              <a:rPr sz="3200" dirty="0">
                <a:latin typeface="Calibri"/>
                <a:cs typeface="Calibri"/>
              </a:rPr>
              <a:t>needed</a:t>
            </a:r>
          </a:p>
          <a:p>
            <a:pPr>
              <a:spcBef>
                <a:spcPts val="30"/>
              </a:spcBef>
              <a:buFont typeface="Calibri"/>
              <a:buAutoNum type="arabicParenR"/>
            </a:pPr>
            <a:endParaRPr sz="3200" dirty="0">
              <a:latin typeface="Times New Roman"/>
              <a:cs typeface="Times New Roman"/>
            </a:endParaRPr>
          </a:p>
          <a:p>
            <a:pPr marL="288327" indent="-278010">
              <a:buAutoNum type="arabicParenR"/>
              <a:tabLst>
                <a:tab pos="288870" algn="l"/>
              </a:tabLst>
            </a:pPr>
            <a:r>
              <a:rPr sz="3200" dirty="0">
                <a:latin typeface="Calibri"/>
                <a:cs typeface="Calibri"/>
              </a:rPr>
              <a:t>Human</a:t>
            </a:r>
            <a:r>
              <a:rPr sz="3200" spc="4" dirty="0">
                <a:latin typeface="Calibri"/>
                <a:cs typeface="Calibri"/>
              </a:rPr>
              <a:t> </a:t>
            </a:r>
            <a:r>
              <a:rPr sz="3200" spc="-4" dirty="0">
                <a:latin typeface="Calibri"/>
                <a:cs typeface="Calibri"/>
              </a:rPr>
              <a:t>rights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16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543" y="620688"/>
            <a:ext cx="7454749" cy="688623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10860">
              <a:spcBef>
                <a:spcPts val="90"/>
              </a:spcBef>
            </a:pPr>
            <a:r>
              <a:rPr spc="-13" dirty="0">
                <a:solidFill>
                  <a:srgbClr val="000000"/>
                </a:solidFill>
                <a:latin typeface="Calibri Light"/>
                <a:cs typeface="Calibri Light"/>
              </a:rPr>
              <a:t>Migrant</a:t>
            </a:r>
            <a:r>
              <a:rPr spc="-5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b="0" dirty="0">
                <a:solidFill>
                  <a:srgbClr val="000000"/>
                </a:solidFill>
                <a:latin typeface="Calibri Light"/>
                <a:cs typeface="Calibri Light"/>
              </a:rPr>
              <a:t>health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7543" y="2170344"/>
            <a:ext cx="7454749" cy="2514988"/>
          </a:xfrm>
          <a:prstGeom prst="rect">
            <a:avLst/>
          </a:prstGeom>
        </p:spPr>
        <p:txBody>
          <a:bodyPr vert="horz" wrap="square" lIns="0" tIns="32580" rIns="0" bIns="0" rtlCol="0">
            <a:spAutoFit/>
          </a:bodyPr>
          <a:lstStyle/>
          <a:p>
            <a:pPr marL="181901" indent="-171584">
              <a:spcBef>
                <a:spcPts val="257"/>
              </a:spcBef>
              <a:buFont typeface="Arial"/>
              <a:buChar char="•"/>
              <a:tabLst>
                <a:tab pos="182444" algn="l"/>
              </a:tabLst>
            </a:pPr>
            <a:r>
              <a:rPr sz="2394" spc="-9" dirty="0">
                <a:latin typeface="Calibri"/>
                <a:cs typeface="Calibri"/>
              </a:rPr>
              <a:t>Premigration </a:t>
            </a:r>
            <a:r>
              <a:rPr sz="2394" spc="-4" dirty="0">
                <a:latin typeface="Calibri"/>
                <a:cs typeface="Calibri"/>
              </a:rPr>
              <a:t>health</a:t>
            </a:r>
            <a:r>
              <a:rPr sz="2394" spc="17" dirty="0">
                <a:latin typeface="Calibri"/>
                <a:cs typeface="Calibri"/>
              </a:rPr>
              <a:t> </a:t>
            </a:r>
            <a:r>
              <a:rPr sz="2394" spc="-17" dirty="0">
                <a:latin typeface="Calibri"/>
                <a:cs typeface="Calibri"/>
              </a:rPr>
              <a:t>factors</a:t>
            </a:r>
            <a:endParaRPr sz="2394">
              <a:latin typeface="Calibri"/>
              <a:cs typeface="Calibri"/>
            </a:endParaRPr>
          </a:p>
          <a:p>
            <a:pPr marL="524527" lvl="1" indent="-171584">
              <a:spcBef>
                <a:spcPts val="150"/>
              </a:spcBef>
              <a:buFont typeface="Arial"/>
              <a:buChar char="•"/>
              <a:tabLst>
                <a:tab pos="525070" algn="l"/>
              </a:tabLst>
            </a:pPr>
            <a:r>
              <a:rPr sz="2095" spc="-9" dirty="0">
                <a:latin typeface="Calibri"/>
                <a:cs typeface="Calibri"/>
              </a:rPr>
              <a:t>Famine, </a:t>
            </a:r>
            <a:r>
              <a:rPr sz="2095" spc="-64" dirty="0">
                <a:latin typeface="Calibri"/>
                <a:cs typeface="Calibri"/>
              </a:rPr>
              <a:t>War, </a:t>
            </a:r>
            <a:r>
              <a:rPr sz="2095" spc="-26" dirty="0">
                <a:latin typeface="Calibri"/>
                <a:cs typeface="Calibri"/>
              </a:rPr>
              <a:t>Trauma, </a:t>
            </a:r>
            <a:r>
              <a:rPr sz="2095" dirty="0">
                <a:latin typeface="Calibri"/>
                <a:cs typeface="Calibri"/>
              </a:rPr>
              <a:t>Health </a:t>
            </a:r>
            <a:r>
              <a:rPr sz="2095" spc="-13" dirty="0">
                <a:latin typeface="Calibri"/>
                <a:cs typeface="Calibri"/>
              </a:rPr>
              <a:t>care</a:t>
            </a:r>
            <a:r>
              <a:rPr sz="2095" spc="56" dirty="0">
                <a:latin typeface="Calibri"/>
                <a:cs typeface="Calibri"/>
              </a:rPr>
              <a:t> </a:t>
            </a:r>
            <a:r>
              <a:rPr sz="2095" dirty="0">
                <a:latin typeface="Calibri"/>
                <a:cs typeface="Calibri"/>
              </a:rPr>
              <a:t>access</a:t>
            </a:r>
            <a:endParaRPr sz="2095">
              <a:latin typeface="Calibri"/>
              <a:cs typeface="Calibri"/>
            </a:endParaRPr>
          </a:p>
          <a:p>
            <a:pPr lvl="1">
              <a:spcBef>
                <a:spcPts val="38"/>
              </a:spcBef>
              <a:buFont typeface="Arial"/>
              <a:buChar char="•"/>
            </a:pPr>
            <a:endParaRPr sz="2651">
              <a:latin typeface="Times New Roman"/>
              <a:cs typeface="Times New Roman"/>
            </a:endParaRPr>
          </a:p>
          <a:p>
            <a:pPr marL="181901" indent="-171584">
              <a:spcBef>
                <a:spcPts val="4"/>
              </a:spcBef>
              <a:buFont typeface="Arial"/>
              <a:buChar char="•"/>
              <a:tabLst>
                <a:tab pos="182444" algn="l"/>
              </a:tabLst>
            </a:pPr>
            <a:r>
              <a:rPr sz="2394" spc="-13" dirty="0">
                <a:latin typeface="Calibri"/>
                <a:cs typeface="Calibri"/>
              </a:rPr>
              <a:t>Postmigration </a:t>
            </a:r>
            <a:r>
              <a:rPr sz="2394" spc="-4" dirty="0">
                <a:latin typeface="Calibri"/>
                <a:cs typeface="Calibri"/>
              </a:rPr>
              <a:t>access </a:t>
            </a:r>
            <a:r>
              <a:rPr sz="2394" spc="-13" dirty="0">
                <a:latin typeface="Calibri"/>
                <a:cs typeface="Calibri"/>
              </a:rPr>
              <a:t>to </a:t>
            </a:r>
            <a:r>
              <a:rPr sz="2394" spc="-4" dirty="0">
                <a:latin typeface="Calibri"/>
                <a:cs typeface="Calibri"/>
              </a:rPr>
              <a:t>health</a:t>
            </a:r>
            <a:r>
              <a:rPr sz="2394" spc="38" dirty="0">
                <a:latin typeface="Calibri"/>
                <a:cs typeface="Calibri"/>
              </a:rPr>
              <a:t> </a:t>
            </a:r>
            <a:r>
              <a:rPr sz="2394" spc="-21" dirty="0">
                <a:latin typeface="Calibri"/>
                <a:cs typeface="Calibri"/>
              </a:rPr>
              <a:t>care</a:t>
            </a:r>
            <a:endParaRPr sz="2394">
              <a:latin typeface="Calibri"/>
              <a:cs typeface="Calibri"/>
            </a:endParaRPr>
          </a:p>
          <a:p>
            <a:pPr marL="524527" lvl="1" indent="-171584">
              <a:spcBef>
                <a:spcPts val="150"/>
              </a:spcBef>
              <a:buFont typeface="Arial"/>
              <a:buChar char="•"/>
              <a:tabLst>
                <a:tab pos="525070" algn="l"/>
              </a:tabLst>
            </a:pPr>
            <a:r>
              <a:rPr sz="2095" spc="-9" dirty="0">
                <a:latin typeface="Calibri"/>
                <a:cs typeface="Calibri"/>
              </a:rPr>
              <a:t>Legal (asylum </a:t>
            </a:r>
            <a:r>
              <a:rPr sz="2095" spc="-13" dirty="0">
                <a:latin typeface="Calibri"/>
                <a:cs typeface="Calibri"/>
              </a:rPr>
              <a:t>seekers, </a:t>
            </a:r>
            <a:r>
              <a:rPr sz="2095" spc="-4" dirty="0">
                <a:latin typeface="Calibri"/>
                <a:cs typeface="Calibri"/>
              </a:rPr>
              <a:t>undocumented</a:t>
            </a:r>
            <a:r>
              <a:rPr sz="2095" spc="21" dirty="0">
                <a:latin typeface="Calibri"/>
                <a:cs typeface="Calibri"/>
              </a:rPr>
              <a:t> </a:t>
            </a:r>
            <a:r>
              <a:rPr sz="2095" spc="-9" dirty="0">
                <a:latin typeface="Calibri"/>
                <a:cs typeface="Calibri"/>
              </a:rPr>
              <a:t>migrants)</a:t>
            </a:r>
            <a:endParaRPr sz="2095">
              <a:latin typeface="Calibri"/>
              <a:cs typeface="Calibri"/>
            </a:endParaRPr>
          </a:p>
          <a:p>
            <a:pPr marL="524527" marR="4344" lvl="1" indent="-171584">
              <a:lnSpc>
                <a:spcPts val="2266"/>
              </a:lnSpc>
              <a:spcBef>
                <a:spcPts val="410"/>
              </a:spcBef>
              <a:buFont typeface="Arial"/>
              <a:buChar char="•"/>
              <a:tabLst>
                <a:tab pos="525070" algn="l"/>
              </a:tabLst>
            </a:pPr>
            <a:r>
              <a:rPr sz="2095" spc="-9" dirty="0">
                <a:latin typeface="Calibri"/>
                <a:cs typeface="Calibri"/>
              </a:rPr>
              <a:t>Informal barriers: </a:t>
            </a:r>
            <a:r>
              <a:rPr sz="2095" spc="-4" dirty="0">
                <a:latin typeface="Calibri"/>
                <a:cs typeface="Calibri"/>
              </a:rPr>
              <a:t>Language, culture, newness </a:t>
            </a:r>
            <a:r>
              <a:rPr sz="2095" spc="-13" dirty="0">
                <a:latin typeface="Calibri"/>
                <a:cs typeface="Calibri"/>
              </a:rPr>
              <a:t>to </a:t>
            </a:r>
            <a:r>
              <a:rPr sz="2095" dirty="0">
                <a:latin typeface="Calibri"/>
                <a:cs typeface="Calibri"/>
              </a:rPr>
              <a:t>the </a:t>
            </a:r>
            <a:r>
              <a:rPr sz="2095" spc="-4" dirty="0">
                <a:latin typeface="Calibri"/>
                <a:cs typeface="Calibri"/>
              </a:rPr>
              <a:t>health </a:t>
            </a:r>
            <a:r>
              <a:rPr sz="2095" spc="-17" dirty="0">
                <a:latin typeface="Calibri"/>
                <a:cs typeface="Calibri"/>
              </a:rPr>
              <a:t>care  system, </a:t>
            </a:r>
            <a:r>
              <a:rPr sz="2095" spc="-4" dirty="0">
                <a:latin typeface="Calibri"/>
                <a:cs typeface="Calibri"/>
              </a:rPr>
              <a:t>health </a:t>
            </a:r>
            <a:r>
              <a:rPr sz="2095" spc="-13" dirty="0">
                <a:latin typeface="Calibri"/>
                <a:cs typeface="Calibri"/>
              </a:rPr>
              <a:t>care </a:t>
            </a:r>
            <a:r>
              <a:rPr sz="2095" spc="-9" dirty="0">
                <a:latin typeface="Calibri"/>
                <a:cs typeface="Calibri"/>
              </a:rPr>
              <a:t>professional´s </a:t>
            </a:r>
            <a:r>
              <a:rPr sz="2095" spc="-4" dirty="0">
                <a:latin typeface="Calibri"/>
                <a:cs typeface="Calibri"/>
              </a:rPr>
              <a:t>cultural</a:t>
            </a:r>
            <a:r>
              <a:rPr sz="2095" spc="17" dirty="0">
                <a:latin typeface="Calibri"/>
                <a:cs typeface="Calibri"/>
              </a:rPr>
              <a:t> </a:t>
            </a:r>
            <a:r>
              <a:rPr sz="2095" spc="-4" dirty="0">
                <a:latin typeface="Calibri"/>
                <a:cs typeface="Calibri"/>
              </a:rPr>
              <a:t>competences</a:t>
            </a:r>
            <a:endParaRPr sz="2095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46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660066"/>
                </a:solidFill>
              </a:rPr>
              <a:t>Purpose of seminar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 err="1"/>
              <a:t>Create</a:t>
            </a:r>
            <a:r>
              <a:rPr lang="da-DK" dirty="0"/>
              <a:t> an </a:t>
            </a:r>
            <a:r>
              <a:rPr lang="da-DK" dirty="0" err="1"/>
              <a:t>understanding</a:t>
            </a:r>
            <a:r>
              <a:rPr lang="da-DK" dirty="0"/>
              <a:t> of </a:t>
            </a:r>
            <a:r>
              <a:rPr lang="da-DK" b="1" dirty="0" err="1"/>
              <a:t>causalities</a:t>
            </a:r>
            <a:r>
              <a:rPr lang="da-DK" b="1" dirty="0"/>
              <a:t> of </a:t>
            </a:r>
            <a:r>
              <a:rPr lang="da-DK" b="1" dirty="0" err="1"/>
              <a:t>diseases</a:t>
            </a:r>
            <a:r>
              <a:rPr lang="da-DK" dirty="0"/>
              <a:t> in a </a:t>
            </a:r>
            <a:r>
              <a:rPr lang="da-DK" u="sng" dirty="0"/>
              <a:t>global </a:t>
            </a:r>
            <a:r>
              <a:rPr lang="da-DK" dirty="0" err="1"/>
              <a:t>context</a:t>
            </a:r>
            <a:endParaRPr lang="da-DK" dirty="0"/>
          </a:p>
          <a:p>
            <a:endParaRPr lang="da-DK" dirty="0"/>
          </a:p>
          <a:p>
            <a:pPr marL="514350" indent="-514350">
              <a:buFont typeface="+mj-lt"/>
              <a:buAutoNum type="arabicPeriod"/>
            </a:pPr>
            <a:r>
              <a:rPr lang="da-DK" dirty="0" err="1"/>
              <a:t>Introduce</a:t>
            </a:r>
            <a:r>
              <a:rPr lang="da-DK" dirty="0"/>
              <a:t> basic </a:t>
            </a:r>
            <a:r>
              <a:rPr lang="da-DK" dirty="0" err="1"/>
              <a:t>concepts</a:t>
            </a:r>
            <a:r>
              <a:rPr lang="da-DK" dirty="0"/>
              <a:t> of </a:t>
            </a:r>
            <a:r>
              <a:rPr lang="da-DK" b="1" dirty="0" err="1"/>
              <a:t>clinical</a:t>
            </a:r>
            <a:r>
              <a:rPr lang="da-DK" b="1" dirty="0"/>
              <a:t> </a:t>
            </a:r>
            <a:r>
              <a:rPr lang="da-DK" b="1" dirty="0" err="1"/>
              <a:t>cultural</a:t>
            </a:r>
            <a:r>
              <a:rPr lang="da-DK" b="1" dirty="0"/>
              <a:t> </a:t>
            </a:r>
            <a:r>
              <a:rPr lang="da-DK" b="1" dirty="0" err="1"/>
              <a:t>perspectives</a:t>
            </a:r>
            <a:r>
              <a:rPr lang="da-DK" dirty="0"/>
              <a:t> in </a:t>
            </a:r>
            <a:r>
              <a:rPr lang="da-DK" u="sng" dirty="0"/>
              <a:t>patient management</a:t>
            </a:r>
          </a:p>
          <a:p>
            <a:pPr marL="514350" indent="-514350">
              <a:buFont typeface="+mj-lt"/>
              <a:buAutoNum type="arabicPeriod"/>
            </a:pPr>
            <a:endParaRPr lang="da-DK" dirty="0"/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Present </a:t>
            </a:r>
            <a:r>
              <a:rPr lang="da-DK" b="1" dirty="0" err="1"/>
              <a:t>challenges</a:t>
            </a:r>
            <a:r>
              <a:rPr lang="da-DK" b="1" dirty="0"/>
              <a:t> and </a:t>
            </a:r>
            <a:r>
              <a:rPr lang="da-DK" b="1" dirty="0" err="1"/>
              <a:t>ethical</a:t>
            </a:r>
            <a:r>
              <a:rPr lang="da-DK" b="1" dirty="0"/>
              <a:t> dilemmas </a:t>
            </a:r>
            <a:r>
              <a:rPr lang="da-DK" dirty="0"/>
              <a:t>in </a:t>
            </a:r>
            <a:r>
              <a:rPr lang="da-DK" u="sng" dirty="0" err="1"/>
              <a:t>cross-cultural</a:t>
            </a:r>
            <a:r>
              <a:rPr lang="da-DK" u="sng" dirty="0"/>
              <a:t> </a:t>
            </a:r>
            <a:r>
              <a:rPr lang="da-DK" u="sng" dirty="0" err="1"/>
              <a:t>clinical</a:t>
            </a:r>
            <a:r>
              <a:rPr lang="da-DK" u="sng" dirty="0"/>
              <a:t> </a:t>
            </a:r>
            <a:r>
              <a:rPr lang="da-DK" u="sng" dirty="0" err="1"/>
              <a:t>practice</a:t>
            </a:r>
            <a:endParaRPr lang="da-DK" u="sng" dirty="0"/>
          </a:p>
        </p:txBody>
      </p:sp>
    </p:spTree>
    <p:extLst>
      <p:ext uri="{BB962C8B-B14F-4D97-AF65-F5344CB8AC3E}">
        <p14:creationId xmlns:p14="http://schemas.microsoft.com/office/powerpoint/2010/main" val="3749984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9991" y="1218475"/>
            <a:ext cx="7885886" cy="666269"/>
          </a:xfrm>
          <a:prstGeom prst="rect">
            <a:avLst/>
          </a:prstGeom>
          <a:solidFill>
            <a:srgbClr val="B4C7E7"/>
          </a:solidFill>
        </p:spPr>
        <p:txBody>
          <a:bodyPr vert="horz" wrap="square" lIns="0" tIns="249234" rIns="0" bIns="0" rtlCol="0">
            <a:spAutoFit/>
          </a:bodyPr>
          <a:lstStyle/>
          <a:p>
            <a:pPr marL="67874">
              <a:spcBef>
                <a:spcPts val="1962"/>
              </a:spcBef>
            </a:pPr>
            <a:r>
              <a:rPr sz="2694" spc="-4" dirty="0">
                <a:solidFill>
                  <a:srgbClr val="000000"/>
                </a:solidFill>
                <a:latin typeface="Calibri Light"/>
                <a:cs typeface="Calibri Light"/>
              </a:rPr>
              <a:t>Is </a:t>
            </a:r>
            <a:r>
              <a:rPr sz="2694" spc="-21" dirty="0">
                <a:solidFill>
                  <a:srgbClr val="000000"/>
                </a:solidFill>
                <a:latin typeface="Calibri Light"/>
                <a:cs typeface="Calibri Light"/>
              </a:rPr>
              <a:t>there </a:t>
            </a:r>
            <a:r>
              <a:rPr sz="2694" dirty="0">
                <a:solidFill>
                  <a:srgbClr val="000000"/>
                </a:solidFill>
                <a:latin typeface="Calibri Light"/>
                <a:cs typeface="Calibri Light"/>
              </a:rPr>
              <a:t>a </a:t>
            </a:r>
            <a:r>
              <a:rPr sz="2694" spc="-17" dirty="0">
                <a:solidFill>
                  <a:srgbClr val="000000"/>
                </a:solidFill>
                <a:latin typeface="Calibri Light"/>
                <a:cs typeface="Calibri Light"/>
              </a:rPr>
              <a:t>need </a:t>
            </a:r>
            <a:r>
              <a:rPr sz="2694" spc="-34" dirty="0">
                <a:solidFill>
                  <a:srgbClr val="000000"/>
                </a:solidFill>
                <a:latin typeface="Calibri Light"/>
                <a:cs typeface="Calibri Light"/>
              </a:rPr>
              <a:t>for </a:t>
            </a:r>
            <a:r>
              <a:rPr sz="2694" spc="-17" dirty="0">
                <a:solidFill>
                  <a:srgbClr val="000000"/>
                </a:solidFill>
                <a:latin typeface="Calibri Light"/>
                <a:cs typeface="Calibri Light"/>
              </a:rPr>
              <a:t>special </a:t>
            </a:r>
            <a:r>
              <a:rPr sz="2694" spc="-30" dirty="0">
                <a:solidFill>
                  <a:srgbClr val="000000"/>
                </a:solidFill>
                <a:latin typeface="Calibri Light"/>
                <a:cs typeface="Calibri Light"/>
              </a:rPr>
              <a:t>attention </a:t>
            </a:r>
            <a:r>
              <a:rPr sz="2694" spc="-13" dirty="0">
                <a:solidFill>
                  <a:srgbClr val="000000"/>
                </a:solidFill>
                <a:latin typeface="Calibri Light"/>
                <a:cs typeface="Calibri Light"/>
              </a:rPr>
              <a:t>on </a:t>
            </a:r>
            <a:r>
              <a:rPr sz="2694" spc="-30" dirty="0">
                <a:solidFill>
                  <a:srgbClr val="000000"/>
                </a:solidFill>
                <a:latin typeface="Calibri Light"/>
                <a:cs typeface="Calibri Light"/>
              </a:rPr>
              <a:t>migrants </a:t>
            </a:r>
            <a:r>
              <a:rPr sz="2694" spc="-4" dirty="0">
                <a:solidFill>
                  <a:srgbClr val="000000"/>
                </a:solidFill>
                <a:latin typeface="Calibri Light"/>
                <a:cs typeface="Calibri Light"/>
              </a:rPr>
              <a:t>in</a:t>
            </a:r>
            <a:r>
              <a:rPr sz="2694" spc="-29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694" spc="-26" dirty="0">
                <a:solidFill>
                  <a:srgbClr val="000000"/>
                </a:solidFill>
                <a:latin typeface="Calibri Light"/>
                <a:cs typeface="Calibri Light"/>
              </a:rPr>
              <a:t>DK?</a:t>
            </a:r>
            <a:endParaRPr sz="2694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7543" y="2376924"/>
            <a:ext cx="6808588" cy="3377079"/>
          </a:xfrm>
          <a:prstGeom prst="rect">
            <a:avLst/>
          </a:prstGeom>
        </p:spPr>
        <p:txBody>
          <a:bodyPr vert="horz" wrap="square" lIns="0" tIns="26607" rIns="0" bIns="0" rtlCol="0">
            <a:spAutoFit/>
          </a:bodyPr>
          <a:lstStyle/>
          <a:p>
            <a:pPr marL="181901" indent="-171584">
              <a:spcBef>
                <a:spcPts val="209"/>
              </a:spcBef>
              <a:buFont typeface="Arial"/>
              <a:buChar char="•"/>
              <a:tabLst>
                <a:tab pos="182444" algn="l"/>
              </a:tabLst>
            </a:pPr>
            <a:r>
              <a:rPr sz="1496" b="1" spc="-9" dirty="0">
                <a:latin typeface="Calibri"/>
                <a:cs typeface="Calibri"/>
              </a:rPr>
              <a:t>Infectious </a:t>
            </a:r>
            <a:r>
              <a:rPr sz="1496" b="1" dirty="0">
                <a:latin typeface="Calibri"/>
                <a:cs typeface="Calibri"/>
              </a:rPr>
              <a:t>diseases </a:t>
            </a:r>
            <a:r>
              <a:rPr sz="1496" b="1" spc="-4" dirty="0">
                <a:latin typeface="Calibri"/>
                <a:cs typeface="Calibri"/>
              </a:rPr>
              <a:t>more</a:t>
            </a:r>
            <a:r>
              <a:rPr sz="1496" b="1" spc="30" dirty="0">
                <a:latin typeface="Calibri"/>
                <a:cs typeface="Calibri"/>
              </a:rPr>
              <a:t> </a:t>
            </a:r>
            <a:r>
              <a:rPr sz="1496" b="1" spc="-4" dirty="0">
                <a:latin typeface="Calibri"/>
                <a:cs typeface="Calibri"/>
              </a:rPr>
              <a:t>common</a:t>
            </a:r>
            <a:endParaRPr sz="1496">
              <a:latin typeface="Calibri"/>
              <a:cs typeface="Calibri"/>
            </a:endParaRPr>
          </a:p>
          <a:p>
            <a:pPr marL="524527" lvl="1" indent="-171584">
              <a:spcBef>
                <a:spcPts val="107"/>
              </a:spcBef>
              <a:buFont typeface="Arial"/>
              <a:buChar char="•"/>
              <a:tabLst>
                <a:tab pos="524527" algn="l"/>
                <a:tab pos="525070" algn="l"/>
              </a:tabLst>
            </a:pPr>
            <a:r>
              <a:rPr sz="1197" spc="-4" dirty="0">
                <a:latin typeface="Calibri"/>
                <a:cs typeface="Calibri"/>
              </a:rPr>
              <a:t>tb, hepatitis, syphilis and</a:t>
            </a:r>
            <a:r>
              <a:rPr sz="1197" spc="-34" dirty="0">
                <a:latin typeface="Calibri"/>
                <a:cs typeface="Calibri"/>
              </a:rPr>
              <a:t> </a:t>
            </a:r>
            <a:r>
              <a:rPr sz="1197" spc="-4" dirty="0">
                <a:latin typeface="Calibri"/>
                <a:cs typeface="Calibri"/>
              </a:rPr>
              <a:t>parasites</a:t>
            </a:r>
            <a:endParaRPr sz="1197">
              <a:latin typeface="Calibri"/>
              <a:cs typeface="Calibri"/>
            </a:endParaRPr>
          </a:p>
          <a:p>
            <a:pPr marL="1381363" indent="-543">
              <a:spcBef>
                <a:spcPts val="205"/>
              </a:spcBef>
            </a:pPr>
            <a:r>
              <a:rPr sz="812" dirty="0">
                <a:latin typeface="Calibri"/>
                <a:cs typeface="Calibri"/>
              </a:rPr>
              <a:t>Udlændinge, Integrations </a:t>
            </a:r>
            <a:r>
              <a:rPr sz="812" spc="4" dirty="0">
                <a:latin typeface="Calibri"/>
                <a:cs typeface="Calibri"/>
              </a:rPr>
              <a:t>og </a:t>
            </a:r>
            <a:r>
              <a:rPr sz="812" dirty="0">
                <a:latin typeface="Calibri"/>
                <a:cs typeface="Calibri"/>
              </a:rPr>
              <a:t>boligministeriet. Tal </a:t>
            </a:r>
            <a:r>
              <a:rPr sz="812" spc="4" dirty="0">
                <a:latin typeface="Calibri"/>
                <a:cs typeface="Calibri"/>
              </a:rPr>
              <a:t>på udlændingeområdet pr. 31. mar 2016. </a:t>
            </a:r>
            <a:r>
              <a:rPr sz="812" dirty="0">
                <a:latin typeface="Calibri"/>
                <a:cs typeface="Calibri"/>
                <a:hlinkClick r:id="rId2"/>
              </a:rPr>
              <a:t>www.nyidanmark.dk </a:t>
            </a:r>
            <a:r>
              <a:rPr sz="812" spc="4" dirty="0">
                <a:latin typeface="Calibri"/>
                <a:cs typeface="Calibri"/>
              </a:rPr>
              <a:t>(25. apr</a:t>
            </a:r>
            <a:r>
              <a:rPr sz="812" spc="-34" dirty="0">
                <a:latin typeface="Calibri"/>
                <a:cs typeface="Calibri"/>
              </a:rPr>
              <a:t> </a:t>
            </a:r>
            <a:r>
              <a:rPr sz="812" spc="4" dirty="0">
                <a:latin typeface="Calibri"/>
                <a:cs typeface="Calibri"/>
              </a:rPr>
              <a:t>2016).</a:t>
            </a:r>
            <a:endParaRPr sz="812">
              <a:latin typeface="Calibri"/>
              <a:cs typeface="Calibri"/>
            </a:endParaRPr>
          </a:p>
          <a:p>
            <a:pPr marL="1381363" marR="4344" indent="-543">
              <a:lnSpc>
                <a:spcPct val="81300"/>
              </a:lnSpc>
              <a:spcBef>
                <a:spcPts val="371"/>
              </a:spcBef>
            </a:pPr>
            <a:r>
              <a:rPr sz="812" spc="4" dirty="0">
                <a:latin typeface="Calibri"/>
                <a:cs typeface="Calibri"/>
              </a:rPr>
              <a:t>Bozorgmehr K, Mohsenpour </a:t>
            </a:r>
            <a:r>
              <a:rPr sz="812" dirty="0">
                <a:latin typeface="Calibri"/>
                <a:cs typeface="Calibri"/>
              </a:rPr>
              <a:t>A, Saure </a:t>
            </a:r>
            <a:r>
              <a:rPr sz="812" spc="4" dirty="0">
                <a:latin typeface="Calibri"/>
                <a:cs typeface="Calibri"/>
              </a:rPr>
              <a:t>D </a:t>
            </a:r>
            <a:r>
              <a:rPr sz="812" dirty="0">
                <a:latin typeface="Calibri"/>
                <a:cs typeface="Calibri"/>
              </a:rPr>
              <a:t>et al. Systematic </a:t>
            </a:r>
            <a:r>
              <a:rPr sz="812" spc="4" dirty="0">
                <a:latin typeface="Calibri"/>
                <a:cs typeface="Calibri"/>
              </a:rPr>
              <a:t>review and evidence mapping of empirical </a:t>
            </a:r>
            <a:r>
              <a:rPr sz="812" dirty="0">
                <a:latin typeface="Calibri"/>
                <a:cs typeface="Calibri"/>
              </a:rPr>
              <a:t>studies </a:t>
            </a:r>
            <a:r>
              <a:rPr sz="812" spc="4" dirty="0">
                <a:latin typeface="Calibri"/>
                <a:cs typeface="Calibri"/>
              </a:rPr>
              <a:t>on health </a:t>
            </a:r>
            <a:r>
              <a:rPr sz="812" dirty="0">
                <a:latin typeface="Calibri"/>
                <a:cs typeface="Calibri"/>
              </a:rPr>
              <a:t>status and  </a:t>
            </a:r>
            <a:r>
              <a:rPr sz="812" spc="4" dirty="0">
                <a:latin typeface="Calibri"/>
                <a:cs typeface="Calibri"/>
              </a:rPr>
              <a:t>medical </a:t>
            </a:r>
            <a:r>
              <a:rPr sz="812" dirty="0">
                <a:latin typeface="Calibri"/>
                <a:cs typeface="Calibri"/>
              </a:rPr>
              <a:t>care </a:t>
            </a:r>
            <a:r>
              <a:rPr sz="812" spc="4" dirty="0">
                <a:latin typeface="Calibri"/>
                <a:cs typeface="Calibri"/>
              </a:rPr>
              <a:t>among refugees and asylum </a:t>
            </a:r>
            <a:r>
              <a:rPr sz="812" dirty="0">
                <a:latin typeface="Calibri"/>
                <a:cs typeface="Calibri"/>
              </a:rPr>
              <a:t>seekers in </a:t>
            </a:r>
            <a:r>
              <a:rPr sz="812" spc="4" dirty="0">
                <a:latin typeface="Calibri"/>
                <a:cs typeface="Calibri"/>
              </a:rPr>
              <a:t>Germany (1990‐2014). </a:t>
            </a:r>
            <a:r>
              <a:rPr sz="812" dirty="0">
                <a:latin typeface="Calibri"/>
                <a:cs typeface="Calibri"/>
              </a:rPr>
              <a:t>Bundesgesundheitsblatt Gesundheitsforschung  Gesundheitsschutz</a:t>
            </a:r>
            <a:r>
              <a:rPr sz="812" spc="-13" dirty="0">
                <a:latin typeface="Calibri"/>
                <a:cs typeface="Calibri"/>
              </a:rPr>
              <a:t> </a:t>
            </a:r>
            <a:r>
              <a:rPr sz="812" spc="4" dirty="0">
                <a:latin typeface="Calibri"/>
                <a:cs typeface="Calibri"/>
              </a:rPr>
              <a:t>2016;59:599‐620.</a:t>
            </a:r>
            <a:endParaRPr sz="812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70">
              <a:latin typeface="Times New Roman"/>
              <a:cs typeface="Times New Roman"/>
            </a:endParaRPr>
          </a:p>
          <a:p>
            <a:pPr marL="181901" indent="-171584">
              <a:spcBef>
                <a:spcPts val="646"/>
              </a:spcBef>
              <a:buFont typeface="Arial"/>
              <a:buChar char="•"/>
              <a:tabLst>
                <a:tab pos="182444" algn="l"/>
              </a:tabLst>
            </a:pPr>
            <a:r>
              <a:rPr sz="1496" b="1" spc="-9" dirty="0">
                <a:latin typeface="Calibri"/>
                <a:cs typeface="Calibri"/>
              </a:rPr>
              <a:t>More often </a:t>
            </a:r>
            <a:r>
              <a:rPr sz="1496" b="1" spc="-4" dirty="0">
                <a:latin typeface="Calibri"/>
                <a:cs typeface="Calibri"/>
              </a:rPr>
              <a:t>diabetes </a:t>
            </a:r>
            <a:r>
              <a:rPr sz="1496" b="1" dirty="0">
                <a:latin typeface="Calibri"/>
                <a:cs typeface="Calibri"/>
              </a:rPr>
              <a:t>and</a:t>
            </a:r>
            <a:r>
              <a:rPr sz="1496" b="1" spc="34" dirty="0">
                <a:latin typeface="Calibri"/>
                <a:cs typeface="Calibri"/>
              </a:rPr>
              <a:t> </a:t>
            </a:r>
            <a:r>
              <a:rPr sz="1496" b="1" spc="-4" dirty="0">
                <a:latin typeface="Calibri"/>
                <a:cs typeface="Calibri"/>
              </a:rPr>
              <a:t>PTSD</a:t>
            </a:r>
            <a:endParaRPr sz="1496">
              <a:latin typeface="Calibri"/>
              <a:cs typeface="Calibri"/>
            </a:endParaRPr>
          </a:p>
          <a:p>
            <a:pPr marL="181901" indent="-171584">
              <a:spcBef>
                <a:spcPts val="398"/>
              </a:spcBef>
              <a:buFont typeface="Arial"/>
              <a:buChar char="•"/>
              <a:tabLst>
                <a:tab pos="182444" algn="l"/>
              </a:tabLst>
            </a:pPr>
            <a:r>
              <a:rPr sz="1496" b="1" dirty="0">
                <a:latin typeface="Calibri"/>
                <a:cs typeface="Calibri"/>
              </a:rPr>
              <a:t>Higher </a:t>
            </a:r>
            <a:r>
              <a:rPr sz="1496" b="1" spc="-4" dirty="0">
                <a:latin typeface="Calibri"/>
                <a:cs typeface="Calibri"/>
              </a:rPr>
              <a:t>mortality </a:t>
            </a:r>
            <a:r>
              <a:rPr sz="1496" b="1" spc="-9" dirty="0">
                <a:latin typeface="Calibri"/>
                <a:cs typeface="Calibri"/>
              </a:rPr>
              <a:t>from </a:t>
            </a:r>
            <a:r>
              <a:rPr sz="1496" b="1" spc="-4" dirty="0">
                <a:latin typeface="Calibri"/>
                <a:cs typeface="Calibri"/>
              </a:rPr>
              <a:t>infectious </a:t>
            </a:r>
            <a:r>
              <a:rPr sz="1496" b="1" dirty="0">
                <a:latin typeface="Calibri"/>
                <a:cs typeface="Calibri"/>
              </a:rPr>
              <a:t>diseases</a:t>
            </a:r>
            <a:r>
              <a:rPr sz="1496" b="1" spc="34" dirty="0">
                <a:latin typeface="Calibri"/>
                <a:cs typeface="Calibri"/>
              </a:rPr>
              <a:t> </a:t>
            </a:r>
            <a:r>
              <a:rPr sz="1496" b="1" spc="-4" dirty="0">
                <a:latin typeface="Calibri"/>
                <a:cs typeface="Calibri"/>
              </a:rPr>
              <a:t>(*2‐4)</a:t>
            </a:r>
            <a:endParaRPr sz="1496">
              <a:latin typeface="Calibri"/>
              <a:cs typeface="Calibri"/>
            </a:endParaRPr>
          </a:p>
          <a:p>
            <a:pPr marL="1381363" marR="139005" indent="-543">
              <a:lnSpc>
                <a:spcPts val="958"/>
              </a:lnSpc>
              <a:spcBef>
                <a:spcPts val="1120"/>
              </a:spcBef>
            </a:pPr>
            <a:r>
              <a:rPr sz="812" spc="4" dirty="0">
                <a:latin typeface="Calibri"/>
                <a:cs typeface="Calibri"/>
              </a:rPr>
              <a:t>Norredam M, </a:t>
            </a:r>
            <a:r>
              <a:rPr sz="812" dirty="0">
                <a:latin typeface="Calibri"/>
                <a:cs typeface="Calibri"/>
              </a:rPr>
              <a:t>Olsbjerg </a:t>
            </a:r>
            <a:r>
              <a:rPr sz="812" spc="4" dirty="0">
                <a:latin typeface="Calibri"/>
                <a:cs typeface="Calibri"/>
              </a:rPr>
              <a:t>M, </a:t>
            </a:r>
            <a:r>
              <a:rPr sz="812" dirty="0">
                <a:latin typeface="Calibri"/>
                <a:cs typeface="Calibri"/>
              </a:rPr>
              <a:t>Petersen </a:t>
            </a:r>
            <a:r>
              <a:rPr sz="812" spc="4" dirty="0">
                <a:latin typeface="Calibri"/>
                <a:cs typeface="Calibri"/>
              </a:rPr>
              <a:t>JH </a:t>
            </a:r>
            <a:r>
              <a:rPr sz="812" dirty="0">
                <a:latin typeface="Calibri"/>
                <a:cs typeface="Calibri"/>
              </a:rPr>
              <a:t>et al. Mortality from infectious diseases </a:t>
            </a:r>
            <a:r>
              <a:rPr sz="812" spc="4" dirty="0">
                <a:latin typeface="Calibri"/>
                <a:cs typeface="Calibri"/>
              </a:rPr>
              <a:t>among refugees and </a:t>
            </a:r>
            <a:r>
              <a:rPr sz="812" dirty="0">
                <a:latin typeface="Calibri"/>
                <a:cs typeface="Calibri"/>
              </a:rPr>
              <a:t>immigrants </a:t>
            </a:r>
            <a:r>
              <a:rPr sz="812" spc="4" dirty="0">
                <a:latin typeface="Calibri"/>
                <a:cs typeface="Calibri"/>
              </a:rPr>
              <a:t>compared to  native Danes: a </a:t>
            </a:r>
            <a:r>
              <a:rPr sz="812" dirty="0">
                <a:latin typeface="Calibri"/>
                <a:cs typeface="Calibri"/>
              </a:rPr>
              <a:t>historical prospective </a:t>
            </a:r>
            <a:r>
              <a:rPr sz="812" spc="4" dirty="0">
                <a:latin typeface="Calibri"/>
                <a:cs typeface="Calibri"/>
              </a:rPr>
              <a:t>cohort study. </a:t>
            </a:r>
            <a:r>
              <a:rPr sz="812" dirty="0">
                <a:latin typeface="Calibri"/>
                <a:cs typeface="Calibri"/>
              </a:rPr>
              <a:t>Trop </a:t>
            </a:r>
            <a:r>
              <a:rPr sz="812" spc="9" dirty="0">
                <a:latin typeface="Calibri"/>
                <a:cs typeface="Calibri"/>
              </a:rPr>
              <a:t>Med </a:t>
            </a:r>
            <a:r>
              <a:rPr sz="812" spc="4" dirty="0">
                <a:latin typeface="Calibri"/>
                <a:cs typeface="Calibri"/>
              </a:rPr>
              <a:t>Int Health</a:t>
            </a:r>
            <a:r>
              <a:rPr sz="812" spc="-120" dirty="0">
                <a:latin typeface="Calibri"/>
                <a:cs typeface="Calibri"/>
              </a:rPr>
              <a:t> </a:t>
            </a:r>
            <a:r>
              <a:rPr sz="812" spc="4" dirty="0">
                <a:latin typeface="Calibri"/>
                <a:cs typeface="Calibri"/>
              </a:rPr>
              <a:t>2012;17:223‐30</a:t>
            </a:r>
            <a:endParaRPr sz="812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70">
              <a:latin typeface="Times New Roman"/>
              <a:cs typeface="Times New Roman"/>
            </a:endParaRPr>
          </a:p>
          <a:p>
            <a:pPr>
              <a:spcBef>
                <a:spcPts val="47"/>
              </a:spcBef>
            </a:pPr>
            <a:endParaRPr sz="684">
              <a:latin typeface="Times New Roman"/>
              <a:cs typeface="Times New Roman"/>
            </a:endParaRPr>
          </a:p>
          <a:p>
            <a:pPr marL="181901" indent="-171584">
              <a:buFont typeface="Arial"/>
              <a:buChar char="•"/>
              <a:tabLst>
                <a:tab pos="182444" algn="l"/>
              </a:tabLst>
            </a:pPr>
            <a:r>
              <a:rPr sz="1496" b="1" spc="-4" dirty="0">
                <a:latin typeface="Calibri"/>
                <a:cs typeface="Calibri"/>
              </a:rPr>
              <a:t>≥3 long‐term</a:t>
            </a:r>
            <a:r>
              <a:rPr sz="1496" b="1" spc="9" dirty="0">
                <a:latin typeface="Calibri"/>
                <a:cs typeface="Calibri"/>
              </a:rPr>
              <a:t> </a:t>
            </a:r>
            <a:r>
              <a:rPr sz="1496" b="1" dirty="0">
                <a:latin typeface="Calibri"/>
                <a:cs typeface="Calibri"/>
              </a:rPr>
              <a:t>illnesses</a:t>
            </a:r>
            <a:endParaRPr sz="1496">
              <a:latin typeface="Calibri"/>
              <a:cs typeface="Calibri"/>
            </a:endParaRPr>
          </a:p>
          <a:p>
            <a:pPr marL="524527" lvl="1" indent="-171584">
              <a:spcBef>
                <a:spcPts val="97"/>
              </a:spcBef>
              <a:buFont typeface="Arial"/>
              <a:buChar char="•"/>
              <a:tabLst>
                <a:tab pos="524527" algn="l"/>
                <a:tab pos="525070" algn="l"/>
              </a:tabLst>
            </a:pPr>
            <a:r>
              <a:rPr sz="1197" dirty="0">
                <a:latin typeface="Calibri"/>
                <a:cs typeface="Calibri"/>
              </a:rPr>
              <a:t>25‐48% (11% in </a:t>
            </a:r>
            <a:r>
              <a:rPr sz="1197" spc="-4" dirty="0">
                <a:latin typeface="Calibri"/>
                <a:cs typeface="Calibri"/>
              </a:rPr>
              <a:t>ethnic</a:t>
            </a:r>
            <a:r>
              <a:rPr sz="1197" spc="-30" dirty="0">
                <a:latin typeface="Calibri"/>
                <a:cs typeface="Calibri"/>
              </a:rPr>
              <a:t> </a:t>
            </a:r>
            <a:r>
              <a:rPr sz="1197" dirty="0">
                <a:latin typeface="Calibri"/>
                <a:cs typeface="Calibri"/>
              </a:rPr>
              <a:t>Danes)</a:t>
            </a:r>
            <a:endParaRPr sz="1197">
              <a:latin typeface="Calibri"/>
              <a:cs typeface="Calibri"/>
            </a:endParaRPr>
          </a:p>
          <a:p>
            <a:pPr marL="524527" lvl="1" indent="-171584">
              <a:spcBef>
                <a:spcPts val="73"/>
              </a:spcBef>
              <a:buFont typeface="Arial"/>
              <a:buChar char="•"/>
              <a:tabLst>
                <a:tab pos="524527" algn="l"/>
                <a:tab pos="525070" algn="l"/>
              </a:tabLst>
            </a:pPr>
            <a:r>
              <a:rPr sz="1325" spc="4" dirty="0">
                <a:latin typeface="Calibri"/>
                <a:cs typeface="Calibri"/>
              </a:rPr>
              <a:t>Despite </a:t>
            </a:r>
            <a:r>
              <a:rPr sz="1325" dirty="0">
                <a:latin typeface="Calibri"/>
                <a:cs typeface="Calibri"/>
              </a:rPr>
              <a:t>healthy </a:t>
            </a:r>
            <a:r>
              <a:rPr sz="1325" spc="4" dirty="0">
                <a:latin typeface="Calibri"/>
                <a:cs typeface="Calibri"/>
              </a:rPr>
              <a:t>migrant</a:t>
            </a:r>
            <a:r>
              <a:rPr sz="1325" spc="38" dirty="0">
                <a:latin typeface="Calibri"/>
                <a:cs typeface="Calibri"/>
              </a:rPr>
              <a:t> </a:t>
            </a:r>
            <a:r>
              <a:rPr sz="1325" spc="-4" dirty="0">
                <a:latin typeface="Calibri"/>
                <a:cs typeface="Calibri"/>
              </a:rPr>
              <a:t>effect</a:t>
            </a:r>
            <a:endParaRPr sz="1325">
              <a:latin typeface="Calibri"/>
              <a:cs typeface="Calibri"/>
            </a:endParaRPr>
          </a:p>
          <a:p>
            <a:pPr marL="181901" indent="-171584">
              <a:spcBef>
                <a:spcPts val="389"/>
              </a:spcBef>
              <a:buFont typeface="Arial"/>
              <a:buChar char="•"/>
              <a:tabLst>
                <a:tab pos="182444" algn="l"/>
              </a:tabLst>
            </a:pPr>
            <a:r>
              <a:rPr sz="1496" b="1" spc="-4" dirty="0">
                <a:latin typeface="Calibri"/>
                <a:cs typeface="Calibri"/>
              </a:rPr>
              <a:t>Do </a:t>
            </a:r>
            <a:r>
              <a:rPr sz="1496" b="1" dirty="0">
                <a:latin typeface="Calibri"/>
                <a:cs typeface="Calibri"/>
              </a:rPr>
              <a:t>not use health </a:t>
            </a:r>
            <a:r>
              <a:rPr sz="1496" b="1" spc="-13" dirty="0">
                <a:latin typeface="Calibri"/>
                <a:cs typeface="Calibri"/>
              </a:rPr>
              <a:t>care</a:t>
            </a:r>
            <a:r>
              <a:rPr sz="1496" b="1" spc="13" dirty="0">
                <a:latin typeface="Calibri"/>
                <a:cs typeface="Calibri"/>
              </a:rPr>
              <a:t> </a:t>
            </a:r>
            <a:r>
              <a:rPr sz="1496" b="1" spc="-4" dirty="0">
                <a:latin typeface="Calibri"/>
                <a:cs typeface="Calibri"/>
              </a:rPr>
              <a:t>more</a:t>
            </a:r>
            <a:endParaRPr sz="1496">
              <a:latin typeface="Calibri"/>
              <a:cs typeface="Calibri"/>
            </a:endParaRPr>
          </a:p>
          <a:p>
            <a:pPr marL="1381363">
              <a:spcBef>
                <a:spcPts val="274"/>
              </a:spcBef>
            </a:pPr>
            <a:r>
              <a:rPr sz="812" dirty="0">
                <a:latin typeface="Calibri"/>
                <a:cs typeface="Calibri"/>
              </a:rPr>
              <a:t>Etniske minoriteters </a:t>
            </a:r>
            <a:r>
              <a:rPr sz="812" spc="4" dirty="0">
                <a:latin typeface="Calibri"/>
                <a:cs typeface="Calibri"/>
              </a:rPr>
              <a:t>sundhed, CENTER FOR FOLKESUNDHED, REGION MIDTJYLLAND, juni</a:t>
            </a:r>
            <a:r>
              <a:rPr sz="812" spc="-94" dirty="0">
                <a:latin typeface="Calibri"/>
                <a:cs typeface="Calibri"/>
              </a:rPr>
              <a:t> </a:t>
            </a:r>
            <a:r>
              <a:rPr sz="812" spc="4" dirty="0">
                <a:latin typeface="Calibri"/>
                <a:cs typeface="Calibri"/>
              </a:rPr>
              <a:t>2008</a:t>
            </a:r>
            <a:endParaRPr sz="812">
              <a:latin typeface="Calibri"/>
              <a:cs typeface="Calibri"/>
            </a:endParaRPr>
          </a:p>
        </p:txBody>
      </p:sp>
      <p:pic>
        <p:nvPicPr>
          <p:cNvPr id="4" name="Picture 4" descr="http://static.guim.co.uk/sys-images/Guardian/Pix/pictures/2012/4/24/1335285390897/A-boat-full-of-migrants-a-008.jpg">
            <a:extLst>
              <a:ext uri="{FF2B5EF4-FFF2-40B4-BE49-F238E27FC236}">
                <a16:creationId xmlns:a16="http://schemas.microsoft.com/office/drawing/2014/main" id="{B0FA8C6E-681D-974F-AE9B-E04EB6A9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12" y="4769768"/>
            <a:ext cx="348098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091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Self-assessed</a:t>
            </a:r>
            <a:r>
              <a:rPr lang="da-DK" dirty="0"/>
              <a:t> </a:t>
            </a:r>
            <a:r>
              <a:rPr lang="da-DK" dirty="0" err="1"/>
              <a:t>health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rcRect l="-12790" r="-12790"/>
          <a:stretch>
            <a:fillRect/>
          </a:stretch>
        </p:blipFill>
        <p:spPr/>
      </p:pic>
      <p:sp>
        <p:nvSpPr>
          <p:cNvPr id="5" name="Tekstfelt 4"/>
          <p:cNvSpPr txBox="1"/>
          <p:nvPr/>
        </p:nvSpPr>
        <p:spPr>
          <a:xfrm>
            <a:off x="2483768" y="616530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Ethnic</a:t>
            </a:r>
            <a:r>
              <a:rPr lang="da-DK" dirty="0"/>
              <a:t> </a:t>
            </a:r>
            <a:r>
              <a:rPr lang="da-DK" dirty="0" err="1"/>
              <a:t>minorities</a:t>
            </a:r>
            <a:r>
              <a:rPr lang="da-DK" dirty="0"/>
              <a:t> in </a:t>
            </a:r>
            <a:r>
              <a:rPr lang="da-DK" dirty="0" err="1"/>
              <a:t>health</a:t>
            </a:r>
            <a:r>
              <a:rPr lang="da-DK" dirty="0"/>
              <a:t> </a:t>
            </a:r>
            <a:r>
              <a:rPr lang="da-DK" dirty="0" err="1"/>
              <a:t>care</a:t>
            </a:r>
            <a:r>
              <a:rPr lang="da-DK" dirty="0"/>
              <a:t>.</a:t>
            </a:r>
          </a:p>
          <a:p>
            <a:r>
              <a:rPr lang="da-DK" dirty="0"/>
              <a:t>SST 2010</a:t>
            </a:r>
          </a:p>
        </p:txBody>
      </p:sp>
    </p:spTree>
    <p:extLst>
      <p:ext uri="{BB962C8B-B14F-4D97-AF65-F5344CB8AC3E}">
        <p14:creationId xmlns:p14="http://schemas.microsoft.com/office/powerpoint/2010/main" val="1519643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High proportion with </a:t>
            </a:r>
            <a:r>
              <a:rPr lang="da-DK" dirty="0" err="1"/>
              <a:t>numerous</a:t>
            </a:r>
            <a:r>
              <a:rPr lang="da-DK" dirty="0"/>
              <a:t> </a:t>
            </a:r>
            <a:r>
              <a:rPr lang="da-DK" dirty="0" err="1"/>
              <a:t>diseases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rcRect l="-5388" r="-5388"/>
          <a:stretch>
            <a:fillRect/>
          </a:stretch>
        </p:blipFill>
        <p:spPr/>
      </p:pic>
      <p:sp>
        <p:nvSpPr>
          <p:cNvPr id="5" name="Tekstfelt 4"/>
          <p:cNvSpPr txBox="1"/>
          <p:nvPr/>
        </p:nvSpPr>
        <p:spPr>
          <a:xfrm>
            <a:off x="2483768" y="616530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Etniske minoriteter i sundhedsvæsenet.</a:t>
            </a:r>
          </a:p>
          <a:p>
            <a:r>
              <a:rPr lang="da-DK" dirty="0"/>
              <a:t>SST 2010</a:t>
            </a:r>
          </a:p>
        </p:txBody>
      </p:sp>
    </p:spTree>
    <p:extLst>
      <p:ext uri="{BB962C8B-B14F-4D97-AF65-F5344CB8AC3E}">
        <p14:creationId xmlns:p14="http://schemas.microsoft.com/office/powerpoint/2010/main" val="6238789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9991" y="1129860"/>
            <a:ext cx="8068331" cy="683731"/>
          </a:xfrm>
          <a:prstGeom prst="rect">
            <a:avLst/>
          </a:prstGeom>
          <a:solidFill>
            <a:srgbClr val="B4C7E7"/>
          </a:solidFill>
        </p:spPr>
        <p:txBody>
          <a:bodyPr vert="horz" wrap="square" lIns="0" tIns="220998" rIns="0" bIns="0" rtlCol="0">
            <a:spAutoFit/>
          </a:bodyPr>
          <a:lstStyle/>
          <a:p>
            <a:pPr marL="67874">
              <a:spcBef>
                <a:spcPts val="1740"/>
              </a:spcBef>
            </a:pPr>
            <a:r>
              <a:rPr sz="2993" spc="-26" dirty="0">
                <a:solidFill>
                  <a:srgbClr val="000000"/>
                </a:solidFill>
                <a:latin typeface="Calibri Light"/>
                <a:cs typeface="Calibri Light"/>
              </a:rPr>
              <a:t>Discrimination </a:t>
            </a:r>
            <a:r>
              <a:rPr sz="2993" spc="-4" dirty="0">
                <a:solidFill>
                  <a:srgbClr val="000000"/>
                </a:solidFill>
                <a:latin typeface="Calibri Light"/>
                <a:cs typeface="Calibri Light"/>
              </a:rPr>
              <a:t>in </a:t>
            </a:r>
            <a:r>
              <a:rPr sz="2993" spc="-17" dirty="0">
                <a:solidFill>
                  <a:srgbClr val="000000"/>
                </a:solidFill>
                <a:latin typeface="Calibri Light"/>
                <a:cs typeface="Calibri Light"/>
              </a:rPr>
              <a:t>access </a:t>
            </a:r>
            <a:r>
              <a:rPr sz="2993" spc="-21" dirty="0">
                <a:solidFill>
                  <a:srgbClr val="000000"/>
                </a:solidFill>
                <a:latin typeface="Calibri Light"/>
                <a:cs typeface="Calibri Light"/>
              </a:rPr>
              <a:t>to</a:t>
            </a:r>
            <a:r>
              <a:rPr sz="2993" spc="-171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2993" spc="-21" dirty="0">
                <a:solidFill>
                  <a:srgbClr val="000000"/>
                </a:solidFill>
                <a:latin typeface="Calibri Light"/>
                <a:cs typeface="Calibri Light"/>
              </a:rPr>
              <a:t>health</a:t>
            </a:r>
            <a:endParaRPr sz="2993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0280" y="2502328"/>
            <a:ext cx="4459057" cy="1349108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81901" indent="-171584">
              <a:lnSpc>
                <a:spcPts val="2159"/>
              </a:lnSpc>
              <a:spcBef>
                <a:spcPts val="111"/>
              </a:spcBef>
              <a:buFont typeface="Arial"/>
              <a:buChar char="•"/>
              <a:tabLst>
                <a:tab pos="182444" algn="l"/>
              </a:tabLst>
            </a:pPr>
            <a:r>
              <a:rPr sz="1924" spc="4" dirty="0">
                <a:latin typeface="Calibri"/>
                <a:cs typeface="Calibri"/>
              </a:rPr>
              <a:t>Barrier in</a:t>
            </a:r>
            <a:r>
              <a:rPr sz="1924" spc="13" dirty="0">
                <a:latin typeface="Calibri"/>
                <a:cs typeface="Calibri"/>
              </a:rPr>
              <a:t> </a:t>
            </a:r>
            <a:r>
              <a:rPr sz="1924" spc="9" dirty="0">
                <a:latin typeface="Calibri"/>
                <a:cs typeface="Calibri"/>
              </a:rPr>
              <a:t>access</a:t>
            </a:r>
            <a:endParaRPr sz="1924">
              <a:latin typeface="Calibri"/>
              <a:cs typeface="Calibri"/>
            </a:endParaRPr>
          </a:p>
          <a:p>
            <a:pPr marL="181901" indent="-171584">
              <a:lnSpc>
                <a:spcPts val="2009"/>
              </a:lnSpc>
              <a:buFont typeface="Arial"/>
              <a:buChar char="•"/>
              <a:tabLst>
                <a:tab pos="182444" algn="l"/>
              </a:tabLst>
            </a:pPr>
            <a:r>
              <a:rPr sz="1924" dirty="0">
                <a:latin typeface="Calibri"/>
                <a:cs typeface="Calibri"/>
              </a:rPr>
              <a:t>Delayed</a:t>
            </a:r>
            <a:r>
              <a:rPr sz="1924" spc="-9" dirty="0">
                <a:latin typeface="Calibri"/>
                <a:cs typeface="Calibri"/>
              </a:rPr>
              <a:t> </a:t>
            </a:r>
            <a:r>
              <a:rPr sz="1924" dirty="0">
                <a:latin typeface="Calibri"/>
                <a:cs typeface="Calibri"/>
              </a:rPr>
              <a:t>treatment</a:t>
            </a:r>
            <a:endParaRPr sz="1924">
              <a:latin typeface="Calibri"/>
              <a:cs typeface="Calibri"/>
            </a:endParaRPr>
          </a:p>
          <a:p>
            <a:pPr marL="181901" indent="-171584">
              <a:lnSpc>
                <a:spcPts val="2159"/>
              </a:lnSpc>
              <a:buFont typeface="Arial"/>
              <a:buChar char="•"/>
              <a:tabLst>
                <a:tab pos="182444" algn="l"/>
              </a:tabLst>
            </a:pPr>
            <a:r>
              <a:rPr sz="1924" dirty="0">
                <a:latin typeface="Calibri"/>
                <a:cs typeface="Calibri"/>
              </a:rPr>
              <a:t>Information</a:t>
            </a:r>
            <a:r>
              <a:rPr sz="1924" spc="9" dirty="0">
                <a:latin typeface="Calibri"/>
                <a:cs typeface="Calibri"/>
              </a:rPr>
              <a:t> </a:t>
            </a:r>
            <a:r>
              <a:rPr sz="1924" spc="4" dirty="0">
                <a:latin typeface="Calibri"/>
                <a:cs typeface="Calibri"/>
              </a:rPr>
              <a:t>problems</a:t>
            </a:r>
            <a:endParaRPr sz="1924">
              <a:latin typeface="Calibri"/>
              <a:cs typeface="Calibri"/>
            </a:endParaRPr>
          </a:p>
          <a:p>
            <a:pPr marL="181901" indent="-171584">
              <a:spcBef>
                <a:spcPts val="1714"/>
              </a:spcBef>
              <a:buFont typeface="Arial"/>
              <a:buChar char="•"/>
              <a:tabLst>
                <a:tab pos="182444" algn="l"/>
              </a:tabLst>
            </a:pPr>
            <a:r>
              <a:rPr sz="1924" spc="4" dirty="0">
                <a:latin typeface="Calibri"/>
                <a:cs typeface="Calibri"/>
              </a:rPr>
              <a:t>More complications </a:t>
            </a:r>
            <a:r>
              <a:rPr sz="1924" spc="13" dirty="0">
                <a:latin typeface="Calibri"/>
                <a:cs typeface="Calibri"/>
              </a:rPr>
              <a:t>and </a:t>
            </a:r>
            <a:r>
              <a:rPr sz="1924" spc="4" dirty="0">
                <a:latin typeface="Calibri"/>
                <a:cs typeface="Calibri"/>
              </a:rPr>
              <a:t>less</a:t>
            </a:r>
            <a:r>
              <a:rPr sz="1924" spc="-47" dirty="0">
                <a:latin typeface="Calibri"/>
                <a:cs typeface="Calibri"/>
              </a:rPr>
              <a:t> </a:t>
            </a:r>
            <a:r>
              <a:rPr sz="1924" dirty="0">
                <a:latin typeface="Calibri"/>
                <a:cs typeface="Calibri"/>
              </a:rPr>
              <a:t>rehabilitation</a:t>
            </a:r>
            <a:endParaRPr sz="1924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86684" y="4107198"/>
            <a:ext cx="5358797" cy="1432869"/>
          </a:xfrm>
          <a:prstGeom prst="rect">
            <a:avLst/>
          </a:prstGeom>
        </p:spPr>
        <p:txBody>
          <a:bodyPr vert="horz" wrap="square" lIns="0" tIns="43982" rIns="0" bIns="0" rtlCol="0">
            <a:spAutoFit/>
          </a:bodyPr>
          <a:lstStyle/>
          <a:p>
            <a:pPr marL="10860" marR="405069">
              <a:lnSpc>
                <a:spcPct val="72400"/>
              </a:lnSpc>
              <a:spcBef>
                <a:spcPts val="346"/>
              </a:spcBef>
            </a:pPr>
            <a:r>
              <a:rPr sz="727" spc="9" dirty="0">
                <a:latin typeface="Calibri"/>
                <a:cs typeface="Calibri"/>
              </a:rPr>
              <a:t>Metersky</a:t>
            </a:r>
            <a:r>
              <a:rPr sz="727" spc="-4" dirty="0">
                <a:latin typeface="Calibri"/>
                <a:cs typeface="Calibri"/>
              </a:rPr>
              <a:t> </a:t>
            </a:r>
            <a:r>
              <a:rPr sz="727" spc="13" dirty="0">
                <a:latin typeface="Calibri"/>
                <a:cs typeface="Calibri"/>
              </a:rPr>
              <a:t>ML</a:t>
            </a:r>
            <a:r>
              <a:rPr sz="727" spc="9" dirty="0">
                <a:latin typeface="Calibri"/>
                <a:cs typeface="Calibri"/>
              </a:rPr>
              <a:t> et </a:t>
            </a:r>
            <a:r>
              <a:rPr sz="727" spc="4" dirty="0">
                <a:latin typeface="Calibri"/>
                <a:cs typeface="Calibri"/>
              </a:rPr>
              <a:t>al.</a:t>
            </a:r>
            <a:r>
              <a:rPr sz="727" spc="-4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Racial</a:t>
            </a:r>
            <a:r>
              <a:rPr sz="727" spc="-17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disparities</a:t>
            </a:r>
            <a:r>
              <a:rPr sz="727" spc="-4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in</a:t>
            </a:r>
            <a:r>
              <a:rPr sz="727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the frequency</a:t>
            </a:r>
            <a:r>
              <a:rPr sz="727" spc="-9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of </a:t>
            </a:r>
            <a:r>
              <a:rPr sz="727" spc="9" dirty="0">
                <a:latin typeface="Calibri"/>
                <a:cs typeface="Calibri"/>
              </a:rPr>
              <a:t>patient</a:t>
            </a:r>
            <a:r>
              <a:rPr sz="727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safety</a:t>
            </a:r>
            <a:r>
              <a:rPr sz="727" spc="-9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events:</a:t>
            </a:r>
            <a:r>
              <a:rPr sz="727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results</a:t>
            </a:r>
            <a:r>
              <a:rPr sz="727" spc="-4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from</a:t>
            </a:r>
            <a:r>
              <a:rPr sz="727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the</a:t>
            </a:r>
            <a:r>
              <a:rPr sz="727" spc="4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National</a:t>
            </a:r>
            <a:r>
              <a:rPr sz="727" spc="-9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Medicare</a:t>
            </a:r>
            <a:r>
              <a:rPr sz="727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Patient</a:t>
            </a:r>
            <a:r>
              <a:rPr sz="727" spc="-4" dirty="0">
                <a:latin typeface="Calibri"/>
                <a:cs typeface="Calibri"/>
              </a:rPr>
              <a:t> </a:t>
            </a:r>
            <a:r>
              <a:rPr sz="727" spc="9" dirty="0">
                <a:latin typeface="Calibri"/>
                <a:cs typeface="Calibri"/>
              </a:rPr>
              <a:t>Safety  Monitoring System. </a:t>
            </a:r>
            <a:r>
              <a:rPr sz="727" spc="13" dirty="0">
                <a:latin typeface="Calibri"/>
                <a:cs typeface="Calibri"/>
              </a:rPr>
              <a:t>Med </a:t>
            </a:r>
            <a:r>
              <a:rPr sz="727" spc="9" dirty="0">
                <a:latin typeface="Calibri"/>
                <a:cs typeface="Calibri"/>
              </a:rPr>
              <a:t>Care 2011</a:t>
            </a:r>
            <a:r>
              <a:rPr sz="727" spc="-30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May;49(5):504‐10.</a:t>
            </a:r>
            <a:endParaRPr sz="727">
              <a:latin typeface="Calibri"/>
              <a:cs typeface="Calibri"/>
            </a:endParaRPr>
          </a:p>
          <a:p>
            <a:pPr marL="10860" marR="4344" indent="-543">
              <a:lnSpc>
                <a:spcPct val="72100"/>
              </a:lnSpc>
              <a:spcBef>
                <a:spcPts val="376"/>
              </a:spcBef>
            </a:pPr>
            <a:r>
              <a:rPr sz="727" spc="9" dirty="0">
                <a:latin typeface="Calibri"/>
                <a:cs typeface="Calibri"/>
              </a:rPr>
              <a:t>Hempler NF et </a:t>
            </a:r>
            <a:r>
              <a:rPr sz="727" spc="4" dirty="0">
                <a:latin typeface="Calibri"/>
                <a:cs typeface="Calibri"/>
              </a:rPr>
              <a:t>al. </a:t>
            </a:r>
            <a:r>
              <a:rPr sz="727" spc="9" dirty="0">
                <a:latin typeface="Calibri"/>
                <a:cs typeface="Calibri"/>
              </a:rPr>
              <a:t>Do immigrants from </a:t>
            </a:r>
            <a:r>
              <a:rPr sz="727" spc="4" dirty="0">
                <a:latin typeface="Calibri"/>
                <a:cs typeface="Calibri"/>
              </a:rPr>
              <a:t>Turkey, Pakistan </a:t>
            </a:r>
            <a:r>
              <a:rPr sz="727" spc="9" dirty="0">
                <a:latin typeface="Calibri"/>
                <a:cs typeface="Calibri"/>
              </a:rPr>
              <a:t>and Yugoslavia receive adequate medical treatment </a:t>
            </a:r>
            <a:r>
              <a:rPr sz="727" spc="4" dirty="0">
                <a:latin typeface="Calibri"/>
                <a:cs typeface="Calibri"/>
              </a:rPr>
              <a:t>with </a:t>
            </a:r>
            <a:r>
              <a:rPr sz="727" spc="9" dirty="0">
                <a:latin typeface="Calibri"/>
                <a:cs typeface="Calibri"/>
              </a:rPr>
              <a:t>beta‐blockers and statins  after acute myocardial infarction compared </a:t>
            </a:r>
            <a:r>
              <a:rPr sz="727" spc="4" dirty="0">
                <a:latin typeface="Calibri"/>
                <a:cs typeface="Calibri"/>
              </a:rPr>
              <a:t>with </a:t>
            </a:r>
            <a:r>
              <a:rPr sz="727" spc="9" dirty="0">
                <a:latin typeface="Calibri"/>
                <a:cs typeface="Calibri"/>
              </a:rPr>
              <a:t>Danish‐born residents? </a:t>
            </a:r>
            <a:r>
              <a:rPr sz="727" spc="13" dirty="0">
                <a:latin typeface="Calibri"/>
                <a:cs typeface="Calibri"/>
              </a:rPr>
              <a:t>A </a:t>
            </a:r>
            <a:r>
              <a:rPr sz="727" spc="9" dirty="0">
                <a:latin typeface="Calibri"/>
                <a:cs typeface="Calibri"/>
              </a:rPr>
              <a:t>register‐based </a:t>
            </a:r>
            <a:r>
              <a:rPr sz="727" spc="4" dirty="0">
                <a:latin typeface="Calibri"/>
                <a:cs typeface="Calibri"/>
              </a:rPr>
              <a:t>follow‐up </a:t>
            </a:r>
            <a:r>
              <a:rPr sz="727" spc="9" dirty="0">
                <a:latin typeface="Calibri"/>
                <a:cs typeface="Calibri"/>
              </a:rPr>
              <a:t>study. </a:t>
            </a:r>
            <a:r>
              <a:rPr sz="727" spc="4" dirty="0">
                <a:latin typeface="Calibri"/>
                <a:cs typeface="Calibri"/>
              </a:rPr>
              <a:t>Eur J Clin </a:t>
            </a:r>
            <a:r>
              <a:rPr sz="727" spc="9" dirty="0">
                <a:latin typeface="Calibri"/>
                <a:cs typeface="Calibri"/>
              </a:rPr>
              <a:t>Pharmacol 2010  Jul;66(7):735‐42.</a:t>
            </a:r>
            <a:endParaRPr sz="727">
              <a:latin typeface="Calibri"/>
              <a:cs typeface="Calibri"/>
            </a:endParaRPr>
          </a:p>
          <a:p>
            <a:pPr marL="10860" marR="311132" indent="-543">
              <a:lnSpc>
                <a:spcPct val="72400"/>
              </a:lnSpc>
              <a:spcBef>
                <a:spcPts val="376"/>
              </a:spcBef>
            </a:pPr>
            <a:r>
              <a:rPr sz="727" spc="9" dirty="0">
                <a:latin typeface="Calibri"/>
                <a:cs typeface="Calibri"/>
              </a:rPr>
              <a:t>Sanchez‐Ramirez DC et </a:t>
            </a:r>
            <a:r>
              <a:rPr sz="727" spc="4" dirty="0">
                <a:latin typeface="Calibri"/>
                <a:cs typeface="Calibri"/>
              </a:rPr>
              <a:t>al. </a:t>
            </a:r>
            <a:r>
              <a:rPr sz="727" spc="9" dirty="0">
                <a:latin typeface="Calibri"/>
                <a:cs typeface="Calibri"/>
              </a:rPr>
              <a:t>Do immigrants from </a:t>
            </a:r>
            <a:r>
              <a:rPr sz="727" spc="4" dirty="0">
                <a:latin typeface="Calibri"/>
                <a:cs typeface="Calibri"/>
              </a:rPr>
              <a:t>Turkey, Pakistan </a:t>
            </a:r>
            <a:r>
              <a:rPr sz="727" spc="9" dirty="0">
                <a:latin typeface="Calibri"/>
                <a:cs typeface="Calibri"/>
              </a:rPr>
              <a:t>and </a:t>
            </a:r>
            <a:r>
              <a:rPr sz="727" spc="4" dirty="0">
                <a:latin typeface="Calibri"/>
                <a:cs typeface="Calibri"/>
              </a:rPr>
              <a:t>Ex‐Yugoslavia with </a:t>
            </a:r>
            <a:r>
              <a:rPr sz="727" spc="9" dirty="0">
                <a:latin typeface="Calibri"/>
                <a:cs typeface="Calibri"/>
              </a:rPr>
              <a:t>newly diagnosed type 2 diabetes </a:t>
            </a:r>
            <a:r>
              <a:rPr sz="727" spc="4" dirty="0">
                <a:latin typeface="Calibri"/>
                <a:cs typeface="Calibri"/>
              </a:rPr>
              <a:t>initiate  </a:t>
            </a:r>
            <a:r>
              <a:rPr sz="727" spc="9" dirty="0">
                <a:latin typeface="Calibri"/>
                <a:cs typeface="Calibri"/>
              </a:rPr>
              <a:t>recommended </a:t>
            </a:r>
            <a:r>
              <a:rPr sz="727" spc="4" dirty="0">
                <a:latin typeface="Calibri"/>
                <a:cs typeface="Calibri"/>
              </a:rPr>
              <a:t>statin </a:t>
            </a:r>
            <a:r>
              <a:rPr sz="727" spc="9" dirty="0">
                <a:latin typeface="Calibri"/>
                <a:cs typeface="Calibri"/>
              </a:rPr>
              <a:t>therapy to the same extent as Danish‐born residents? </a:t>
            </a:r>
            <a:r>
              <a:rPr sz="727" spc="13" dirty="0">
                <a:latin typeface="Calibri"/>
                <a:cs typeface="Calibri"/>
              </a:rPr>
              <a:t>A </a:t>
            </a:r>
            <a:r>
              <a:rPr sz="727" spc="9" dirty="0">
                <a:latin typeface="Calibri"/>
                <a:cs typeface="Calibri"/>
              </a:rPr>
              <a:t>nationwide register study. </a:t>
            </a:r>
            <a:r>
              <a:rPr sz="727" spc="4" dirty="0">
                <a:latin typeface="Calibri"/>
                <a:cs typeface="Calibri"/>
              </a:rPr>
              <a:t>Eur J Clin </a:t>
            </a:r>
            <a:r>
              <a:rPr sz="727" spc="9" dirty="0">
                <a:latin typeface="Calibri"/>
                <a:cs typeface="Calibri"/>
              </a:rPr>
              <a:t>Pharmacol 2013  Jan;69(1):87‐95.</a:t>
            </a:r>
            <a:endParaRPr sz="727">
              <a:latin typeface="Calibri"/>
              <a:cs typeface="Calibri"/>
            </a:endParaRPr>
          </a:p>
          <a:p>
            <a:pPr marL="10860" marR="49412">
              <a:lnSpc>
                <a:spcPct val="72400"/>
              </a:lnSpc>
              <a:spcBef>
                <a:spcPts val="368"/>
              </a:spcBef>
            </a:pPr>
            <a:r>
              <a:rPr sz="727" spc="9" dirty="0">
                <a:latin typeface="Calibri"/>
                <a:cs typeface="Calibri"/>
              </a:rPr>
              <a:t>Kristensen JK et </a:t>
            </a:r>
            <a:r>
              <a:rPr sz="727" spc="4" dirty="0">
                <a:latin typeface="Calibri"/>
                <a:cs typeface="Calibri"/>
              </a:rPr>
              <a:t>al. </a:t>
            </a:r>
            <a:r>
              <a:rPr sz="727" spc="9" dirty="0">
                <a:latin typeface="Calibri"/>
                <a:cs typeface="Calibri"/>
              </a:rPr>
              <a:t>Diabetes prevalence and quality </a:t>
            </a:r>
            <a:r>
              <a:rPr sz="727" spc="4" dirty="0">
                <a:latin typeface="Calibri"/>
                <a:cs typeface="Calibri"/>
              </a:rPr>
              <a:t>of </a:t>
            </a:r>
            <a:r>
              <a:rPr sz="727" spc="9" dirty="0">
                <a:latin typeface="Calibri"/>
                <a:cs typeface="Calibri"/>
              </a:rPr>
              <a:t>diabetes care among Lebanese </a:t>
            </a:r>
            <a:r>
              <a:rPr sz="727" spc="4" dirty="0">
                <a:latin typeface="Calibri"/>
                <a:cs typeface="Calibri"/>
              </a:rPr>
              <a:t>or </a:t>
            </a:r>
            <a:r>
              <a:rPr sz="727" spc="9" dirty="0">
                <a:latin typeface="Calibri"/>
                <a:cs typeface="Calibri"/>
              </a:rPr>
              <a:t>Turkish immigrants compared to a native Danish  population. </a:t>
            </a:r>
            <a:r>
              <a:rPr sz="727" spc="4" dirty="0">
                <a:latin typeface="Calibri"/>
                <a:cs typeface="Calibri"/>
              </a:rPr>
              <a:t>Prim </a:t>
            </a:r>
            <a:r>
              <a:rPr sz="727" spc="9" dirty="0">
                <a:latin typeface="Calibri"/>
                <a:cs typeface="Calibri"/>
              </a:rPr>
              <a:t>Care Diabetes 2007</a:t>
            </a:r>
            <a:r>
              <a:rPr sz="727" spc="-34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Sep;1(3):159‐65.</a:t>
            </a:r>
            <a:endParaRPr sz="727">
              <a:latin typeface="Calibri"/>
              <a:cs typeface="Calibri"/>
            </a:endParaRPr>
          </a:p>
          <a:p>
            <a:pPr marL="10860" marR="116200">
              <a:lnSpc>
                <a:spcPct val="72400"/>
              </a:lnSpc>
              <a:spcBef>
                <a:spcPts val="375"/>
              </a:spcBef>
            </a:pPr>
            <a:r>
              <a:rPr sz="727" spc="9" dirty="0">
                <a:latin typeface="Calibri"/>
                <a:cs typeface="Calibri"/>
              </a:rPr>
              <a:t>Michaelsen </a:t>
            </a:r>
            <a:r>
              <a:rPr sz="727" spc="4" dirty="0">
                <a:latin typeface="Calibri"/>
                <a:cs typeface="Calibri"/>
              </a:rPr>
              <a:t>J. </a:t>
            </a:r>
            <a:r>
              <a:rPr sz="727" spc="9" dirty="0">
                <a:latin typeface="Calibri"/>
                <a:cs typeface="Calibri"/>
              </a:rPr>
              <a:t>Forstærkning af sociale problemer? </a:t>
            </a:r>
            <a:r>
              <a:rPr sz="727" spc="4" dirty="0">
                <a:latin typeface="Calibri"/>
                <a:cs typeface="Calibri"/>
              </a:rPr>
              <a:t>Livsstilsfokuseret </a:t>
            </a:r>
            <a:r>
              <a:rPr sz="727" spc="9" dirty="0">
                <a:latin typeface="Calibri"/>
                <a:cs typeface="Calibri"/>
              </a:rPr>
              <a:t>sundhedspædagogik overfor immigrantmænd </a:t>
            </a:r>
            <a:r>
              <a:rPr sz="727" spc="4" dirty="0">
                <a:latin typeface="Calibri"/>
                <a:cs typeface="Calibri"/>
              </a:rPr>
              <a:t>i hjerterehabilitering.  </a:t>
            </a:r>
            <a:r>
              <a:rPr sz="727" spc="9" dirty="0">
                <a:latin typeface="Calibri"/>
                <a:cs typeface="Calibri"/>
              </a:rPr>
              <a:t>Norsk </a:t>
            </a:r>
            <a:r>
              <a:rPr sz="727" spc="4" dirty="0">
                <a:latin typeface="Calibri"/>
                <a:cs typeface="Calibri"/>
              </a:rPr>
              <a:t>Tidsskrift for Migrasjonsforskning</a:t>
            </a:r>
            <a:r>
              <a:rPr sz="727" spc="-47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2008;1:63‐80.</a:t>
            </a:r>
            <a:endParaRPr sz="727">
              <a:latin typeface="Calibri"/>
              <a:cs typeface="Calibri"/>
            </a:endParaRPr>
          </a:p>
          <a:p>
            <a:pPr marL="10860" marR="45068" indent="-543">
              <a:lnSpc>
                <a:spcPct val="72400"/>
              </a:lnSpc>
              <a:spcBef>
                <a:spcPts val="368"/>
              </a:spcBef>
            </a:pPr>
            <a:r>
              <a:rPr sz="727" spc="9" dirty="0">
                <a:latin typeface="Calibri"/>
                <a:cs typeface="Calibri"/>
              </a:rPr>
              <a:t>Vandenheede </a:t>
            </a:r>
            <a:r>
              <a:rPr sz="727" spc="13" dirty="0">
                <a:latin typeface="Calibri"/>
                <a:cs typeface="Calibri"/>
              </a:rPr>
              <a:t>H </a:t>
            </a:r>
            <a:r>
              <a:rPr sz="727" spc="9" dirty="0">
                <a:latin typeface="Calibri"/>
                <a:cs typeface="Calibri"/>
              </a:rPr>
              <a:t>et </a:t>
            </a:r>
            <a:r>
              <a:rPr sz="727" spc="4" dirty="0">
                <a:latin typeface="Calibri"/>
                <a:cs typeface="Calibri"/>
              </a:rPr>
              <a:t>al. </a:t>
            </a:r>
            <a:r>
              <a:rPr sz="727" spc="9" dirty="0">
                <a:latin typeface="Calibri"/>
                <a:cs typeface="Calibri"/>
              </a:rPr>
              <a:t>Migrant mortality from diabetes mellitus across Europe: the importance </a:t>
            </a:r>
            <a:r>
              <a:rPr sz="727" spc="4" dirty="0">
                <a:latin typeface="Calibri"/>
                <a:cs typeface="Calibri"/>
              </a:rPr>
              <a:t>of socio‐economic </a:t>
            </a:r>
            <a:r>
              <a:rPr sz="727" spc="9" dirty="0">
                <a:latin typeface="Calibri"/>
                <a:cs typeface="Calibri"/>
              </a:rPr>
              <a:t>change. </a:t>
            </a:r>
            <a:r>
              <a:rPr sz="727" spc="4" dirty="0">
                <a:latin typeface="Calibri"/>
                <a:cs typeface="Calibri"/>
              </a:rPr>
              <a:t>Eur J </a:t>
            </a:r>
            <a:r>
              <a:rPr sz="727" spc="9" dirty="0">
                <a:latin typeface="Calibri"/>
                <a:cs typeface="Calibri"/>
              </a:rPr>
              <a:t>Epidemiol  2012</a:t>
            </a:r>
            <a:r>
              <a:rPr sz="727" spc="13" dirty="0">
                <a:latin typeface="Calibri"/>
                <a:cs typeface="Calibri"/>
              </a:rPr>
              <a:t> </a:t>
            </a:r>
            <a:r>
              <a:rPr sz="727" spc="4" dirty="0">
                <a:latin typeface="Calibri"/>
                <a:cs typeface="Calibri"/>
              </a:rPr>
              <a:t>Feb;27(2):109‐17.</a:t>
            </a:r>
            <a:endParaRPr sz="72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953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83C769A-0BCB-2E49-90E8-452DBFA6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152"/>
            <a:ext cx="8940940" cy="68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64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5616" y="1196752"/>
            <a:ext cx="7056784" cy="4752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897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 lIns="82058" tIns="41029" rIns="82058" bIns="41029"/>
          <a:lstStyle/>
          <a:p>
            <a:pPr>
              <a:defRPr/>
            </a:pPr>
            <a:fld id="{0CC9B12B-08DC-D24F-BC79-A70027BDB341}" type="slidenum">
              <a:rPr lang="en-US"/>
              <a:pPr>
                <a:defRPr/>
              </a:pPr>
              <a:t>36</a:t>
            </a:fld>
            <a:r>
              <a:rPr lang="en-US" sz="1300">
                <a:latin typeface="Times New Roman" charset="0"/>
              </a:rPr>
              <a:t> </a:t>
            </a:r>
          </a:p>
        </p:txBody>
      </p:sp>
      <p:sp>
        <p:nvSpPr>
          <p:cNvPr id="160790" name="Rectangle 1046"/>
          <p:cNvSpPr>
            <a:spLocks noChangeArrowheads="1"/>
          </p:cNvSpPr>
          <p:nvPr/>
        </p:nvSpPr>
        <p:spPr bwMode="auto">
          <a:xfrm>
            <a:off x="1039091" y="4303059"/>
            <a:ext cx="7481455" cy="2353235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80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da-DK">
              <a:cs typeface="+mn-cs"/>
            </a:endParaRPr>
          </a:p>
        </p:txBody>
      </p:sp>
      <p:sp>
        <p:nvSpPr>
          <p:cNvPr id="160793" name="Rectangle 1049"/>
          <p:cNvSpPr>
            <a:spLocks noGrp="1" noChangeArrowheads="1"/>
          </p:cNvSpPr>
          <p:nvPr>
            <p:ph type="title"/>
          </p:nvPr>
        </p:nvSpPr>
        <p:spPr>
          <a:xfrm>
            <a:off x="1108364" y="67235"/>
            <a:ext cx="6990773" cy="605118"/>
          </a:xfrm>
        </p:spPr>
        <p:txBody>
          <a:bodyPr lIns="82058" tIns="41029" rIns="82058" bIns="41029"/>
          <a:lstStyle/>
          <a:p>
            <a:pPr>
              <a:defRPr/>
            </a:pPr>
            <a:r>
              <a:rPr lang="en-US">
                <a:cs typeface="+mj-cs"/>
              </a:rPr>
              <a:t>The iceberg of culture</a:t>
            </a:r>
          </a:p>
        </p:txBody>
      </p:sp>
      <p:sp>
        <p:nvSpPr>
          <p:cNvPr id="160773" name="Freeform 1029"/>
          <p:cNvSpPr>
            <a:spLocks/>
          </p:cNvSpPr>
          <p:nvPr/>
        </p:nvSpPr>
        <p:spPr bwMode="auto">
          <a:xfrm>
            <a:off x="831273" y="941294"/>
            <a:ext cx="7568045" cy="5715000"/>
          </a:xfrm>
          <a:custGeom>
            <a:avLst/>
            <a:gdLst>
              <a:gd name="T0" fmla="*/ 0 w 5100"/>
              <a:gd name="T1" fmla="*/ 2688 h 2844"/>
              <a:gd name="T2" fmla="*/ 384 w 5100"/>
              <a:gd name="T3" fmla="*/ 2652 h 2844"/>
              <a:gd name="T4" fmla="*/ 480 w 5100"/>
              <a:gd name="T5" fmla="*/ 2580 h 2844"/>
              <a:gd name="T6" fmla="*/ 576 w 5100"/>
              <a:gd name="T7" fmla="*/ 2556 h 2844"/>
              <a:gd name="T8" fmla="*/ 696 w 5100"/>
              <a:gd name="T9" fmla="*/ 2436 h 2844"/>
              <a:gd name="T10" fmla="*/ 840 w 5100"/>
              <a:gd name="T11" fmla="*/ 2316 h 2844"/>
              <a:gd name="T12" fmla="*/ 960 w 5100"/>
              <a:gd name="T13" fmla="*/ 2184 h 2844"/>
              <a:gd name="T14" fmla="*/ 1020 w 5100"/>
              <a:gd name="T15" fmla="*/ 2016 h 2844"/>
              <a:gd name="T16" fmla="*/ 1116 w 5100"/>
              <a:gd name="T17" fmla="*/ 1764 h 2844"/>
              <a:gd name="T18" fmla="*/ 1164 w 5100"/>
              <a:gd name="T19" fmla="*/ 1548 h 2844"/>
              <a:gd name="T20" fmla="*/ 1224 w 5100"/>
              <a:gd name="T21" fmla="*/ 1212 h 2844"/>
              <a:gd name="T22" fmla="*/ 1236 w 5100"/>
              <a:gd name="T23" fmla="*/ 1116 h 2844"/>
              <a:gd name="T24" fmla="*/ 1272 w 5100"/>
              <a:gd name="T25" fmla="*/ 1068 h 2844"/>
              <a:gd name="T26" fmla="*/ 1308 w 5100"/>
              <a:gd name="T27" fmla="*/ 972 h 2844"/>
              <a:gd name="T28" fmla="*/ 1356 w 5100"/>
              <a:gd name="T29" fmla="*/ 756 h 2844"/>
              <a:gd name="T30" fmla="*/ 1416 w 5100"/>
              <a:gd name="T31" fmla="*/ 660 h 2844"/>
              <a:gd name="T32" fmla="*/ 1488 w 5100"/>
              <a:gd name="T33" fmla="*/ 516 h 2844"/>
              <a:gd name="T34" fmla="*/ 1548 w 5100"/>
              <a:gd name="T35" fmla="*/ 300 h 2844"/>
              <a:gd name="T36" fmla="*/ 1596 w 5100"/>
              <a:gd name="T37" fmla="*/ 84 h 2844"/>
              <a:gd name="T38" fmla="*/ 1728 w 5100"/>
              <a:gd name="T39" fmla="*/ 36 h 2844"/>
              <a:gd name="T40" fmla="*/ 2016 w 5100"/>
              <a:gd name="T41" fmla="*/ 0 h 2844"/>
              <a:gd name="T42" fmla="*/ 3132 w 5100"/>
              <a:gd name="T43" fmla="*/ 48 h 2844"/>
              <a:gd name="T44" fmla="*/ 3372 w 5100"/>
              <a:gd name="T45" fmla="*/ 168 h 2844"/>
              <a:gd name="T46" fmla="*/ 3540 w 5100"/>
              <a:gd name="T47" fmla="*/ 384 h 2844"/>
              <a:gd name="T48" fmla="*/ 3768 w 5100"/>
              <a:gd name="T49" fmla="*/ 744 h 2844"/>
              <a:gd name="T50" fmla="*/ 3828 w 5100"/>
              <a:gd name="T51" fmla="*/ 912 h 2844"/>
              <a:gd name="T52" fmla="*/ 3948 w 5100"/>
              <a:gd name="T53" fmla="*/ 1176 h 2844"/>
              <a:gd name="T54" fmla="*/ 3996 w 5100"/>
              <a:gd name="T55" fmla="*/ 1296 h 2844"/>
              <a:gd name="T56" fmla="*/ 4032 w 5100"/>
              <a:gd name="T57" fmla="*/ 1440 h 2844"/>
              <a:gd name="T58" fmla="*/ 4104 w 5100"/>
              <a:gd name="T59" fmla="*/ 1560 h 2844"/>
              <a:gd name="T60" fmla="*/ 4140 w 5100"/>
              <a:gd name="T61" fmla="*/ 1680 h 2844"/>
              <a:gd name="T62" fmla="*/ 4164 w 5100"/>
              <a:gd name="T63" fmla="*/ 1728 h 2844"/>
              <a:gd name="T64" fmla="*/ 4176 w 5100"/>
              <a:gd name="T65" fmla="*/ 1764 h 2844"/>
              <a:gd name="T66" fmla="*/ 4308 w 5100"/>
              <a:gd name="T67" fmla="*/ 2100 h 2844"/>
              <a:gd name="T68" fmla="*/ 4344 w 5100"/>
              <a:gd name="T69" fmla="*/ 2244 h 2844"/>
              <a:gd name="T70" fmla="*/ 4440 w 5100"/>
              <a:gd name="T71" fmla="*/ 2364 h 2844"/>
              <a:gd name="T72" fmla="*/ 4680 w 5100"/>
              <a:gd name="T73" fmla="*/ 2664 h 2844"/>
              <a:gd name="T74" fmla="*/ 4716 w 5100"/>
              <a:gd name="T75" fmla="*/ 2700 h 2844"/>
              <a:gd name="T76" fmla="*/ 4860 w 5100"/>
              <a:gd name="T77" fmla="*/ 2760 h 2844"/>
              <a:gd name="T78" fmla="*/ 4896 w 5100"/>
              <a:gd name="T79" fmla="*/ 2796 h 2844"/>
              <a:gd name="T80" fmla="*/ 5028 w 5100"/>
              <a:gd name="T81" fmla="*/ 2844 h 2844"/>
              <a:gd name="T82" fmla="*/ 5100 w 5100"/>
              <a:gd name="T83" fmla="*/ 2832 h 2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100" h="2844">
                <a:moveTo>
                  <a:pt x="0" y="2688"/>
                </a:moveTo>
                <a:cubicBezTo>
                  <a:pt x="128" y="2672"/>
                  <a:pt x="256" y="2668"/>
                  <a:pt x="384" y="2652"/>
                </a:cubicBezTo>
                <a:cubicBezTo>
                  <a:pt x="416" y="2628"/>
                  <a:pt x="444" y="2598"/>
                  <a:pt x="480" y="2580"/>
                </a:cubicBezTo>
                <a:cubicBezTo>
                  <a:pt x="510" y="2565"/>
                  <a:pt x="551" y="2577"/>
                  <a:pt x="576" y="2556"/>
                </a:cubicBezTo>
                <a:cubicBezTo>
                  <a:pt x="774" y="2391"/>
                  <a:pt x="492" y="2504"/>
                  <a:pt x="696" y="2436"/>
                </a:cubicBezTo>
                <a:cubicBezTo>
                  <a:pt x="740" y="2403"/>
                  <a:pt x="804" y="2356"/>
                  <a:pt x="840" y="2316"/>
                </a:cubicBezTo>
                <a:cubicBezTo>
                  <a:pt x="980" y="2162"/>
                  <a:pt x="852" y="2265"/>
                  <a:pt x="960" y="2184"/>
                </a:cubicBezTo>
                <a:cubicBezTo>
                  <a:pt x="1077" y="1951"/>
                  <a:pt x="963" y="2202"/>
                  <a:pt x="1020" y="2016"/>
                </a:cubicBezTo>
                <a:cubicBezTo>
                  <a:pt x="1046" y="1933"/>
                  <a:pt x="1085" y="1846"/>
                  <a:pt x="1116" y="1764"/>
                </a:cubicBezTo>
                <a:cubicBezTo>
                  <a:pt x="1128" y="1690"/>
                  <a:pt x="1153" y="1622"/>
                  <a:pt x="1164" y="1548"/>
                </a:cubicBezTo>
                <a:cubicBezTo>
                  <a:pt x="1181" y="1434"/>
                  <a:pt x="1188" y="1321"/>
                  <a:pt x="1224" y="1212"/>
                </a:cubicBezTo>
                <a:cubicBezTo>
                  <a:pt x="1228" y="1180"/>
                  <a:pt x="1226" y="1147"/>
                  <a:pt x="1236" y="1116"/>
                </a:cubicBezTo>
                <a:cubicBezTo>
                  <a:pt x="1242" y="1097"/>
                  <a:pt x="1263" y="1086"/>
                  <a:pt x="1272" y="1068"/>
                </a:cubicBezTo>
                <a:cubicBezTo>
                  <a:pt x="1287" y="1037"/>
                  <a:pt x="1296" y="1004"/>
                  <a:pt x="1308" y="972"/>
                </a:cubicBezTo>
                <a:cubicBezTo>
                  <a:pt x="1325" y="868"/>
                  <a:pt x="1322" y="840"/>
                  <a:pt x="1356" y="756"/>
                </a:cubicBezTo>
                <a:cubicBezTo>
                  <a:pt x="1412" y="617"/>
                  <a:pt x="1344" y="804"/>
                  <a:pt x="1416" y="660"/>
                </a:cubicBezTo>
                <a:cubicBezTo>
                  <a:pt x="1502" y="488"/>
                  <a:pt x="1406" y="625"/>
                  <a:pt x="1488" y="516"/>
                </a:cubicBezTo>
                <a:cubicBezTo>
                  <a:pt x="1533" y="381"/>
                  <a:pt x="1533" y="407"/>
                  <a:pt x="1548" y="300"/>
                </a:cubicBezTo>
                <a:cubicBezTo>
                  <a:pt x="1557" y="240"/>
                  <a:pt x="1565" y="140"/>
                  <a:pt x="1596" y="84"/>
                </a:cubicBezTo>
                <a:cubicBezTo>
                  <a:pt x="1613" y="53"/>
                  <a:pt x="1724" y="37"/>
                  <a:pt x="1728" y="36"/>
                </a:cubicBezTo>
                <a:cubicBezTo>
                  <a:pt x="1822" y="16"/>
                  <a:pt x="1920" y="10"/>
                  <a:pt x="2016" y="0"/>
                </a:cubicBezTo>
                <a:cubicBezTo>
                  <a:pt x="2398" y="7"/>
                  <a:pt x="2756" y="27"/>
                  <a:pt x="3132" y="48"/>
                </a:cubicBezTo>
                <a:cubicBezTo>
                  <a:pt x="3218" y="77"/>
                  <a:pt x="3296" y="118"/>
                  <a:pt x="3372" y="168"/>
                </a:cubicBezTo>
                <a:cubicBezTo>
                  <a:pt x="3448" y="219"/>
                  <a:pt x="3484" y="312"/>
                  <a:pt x="3540" y="384"/>
                </a:cubicBezTo>
                <a:cubicBezTo>
                  <a:pt x="3585" y="519"/>
                  <a:pt x="3705" y="617"/>
                  <a:pt x="3768" y="744"/>
                </a:cubicBezTo>
                <a:cubicBezTo>
                  <a:pt x="3834" y="877"/>
                  <a:pt x="3777" y="798"/>
                  <a:pt x="3828" y="912"/>
                </a:cubicBezTo>
                <a:cubicBezTo>
                  <a:pt x="3861" y="986"/>
                  <a:pt x="3910" y="1100"/>
                  <a:pt x="3948" y="1176"/>
                </a:cubicBezTo>
                <a:cubicBezTo>
                  <a:pt x="3984" y="1391"/>
                  <a:pt x="3929" y="1127"/>
                  <a:pt x="3996" y="1296"/>
                </a:cubicBezTo>
                <a:cubicBezTo>
                  <a:pt x="4014" y="1342"/>
                  <a:pt x="4014" y="1394"/>
                  <a:pt x="4032" y="1440"/>
                </a:cubicBezTo>
                <a:cubicBezTo>
                  <a:pt x="4050" y="1486"/>
                  <a:pt x="4076" y="1518"/>
                  <a:pt x="4104" y="1560"/>
                </a:cubicBezTo>
                <a:cubicBezTo>
                  <a:pt x="4127" y="1595"/>
                  <a:pt x="4126" y="1642"/>
                  <a:pt x="4140" y="1680"/>
                </a:cubicBezTo>
                <a:cubicBezTo>
                  <a:pt x="4146" y="1697"/>
                  <a:pt x="4157" y="1712"/>
                  <a:pt x="4164" y="1728"/>
                </a:cubicBezTo>
                <a:cubicBezTo>
                  <a:pt x="4169" y="1740"/>
                  <a:pt x="4172" y="1752"/>
                  <a:pt x="4176" y="1764"/>
                </a:cubicBezTo>
                <a:cubicBezTo>
                  <a:pt x="4193" y="1921"/>
                  <a:pt x="4218" y="1980"/>
                  <a:pt x="4308" y="2100"/>
                </a:cubicBezTo>
                <a:cubicBezTo>
                  <a:pt x="4320" y="2148"/>
                  <a:pt x="4309" y="2209"/>
                  <a:pt x="4344" y="2244"/>
                </a:cubicBezTo>
                <a:cubicBezTo>
                  <a:pt x="4380" y="2280"/>
                  <a:pt x="4417" y="2318"/>
                  <a:pt x="4440" y="2364"/>
                </a:cubicBezTo>
                <a:cubicBezTo>
                  <a:pt x="4499" y="2483"/>
                  <a:pt x="4579" y="2579"/>
                  <a:pt x="4680" y="2664"/>
                </a:cubicBezTo>
                <a:cubicBezTo>
                  <a:pt x="4693" y="2675"/>
                  <a:pt x="4701" y="2692"/>
                  <a:pt x="4716" y="2700"/>
                </a:cubicBezTo>
                <a:cubicBezTo>
                  <a:pt x="4752" y="2720"/>
                  <a:pt x="4822" y="2733"/>
                  <a:pt x="4860" y="2760"/>
                </a:cubicBezTo>
                <a:cubicBezTo>
                  <a:pt x="4874" y="2770"/>
                  <a:pt x="4881" y="2788"/>
                  <a:pt x="4896" y="2796"/>
                </a:cubicBezTo>
                <a:cubicBezTo>
                  <a:pt x="4917" y="2808"/>
                  <a:pt x="4992" y="2832"/>
                  <a:pt x="5028" y="2844"/>
                </a:cubicBezTo>
                <a:cubicBezTo>
                  <a:pt x="5052" y="2840"/>
                  <a:pt x="5100" y="2832"/>
                  <a:pt x="5100" y="2832"/>
                </a:cubicBezTo>
              </a:path>
            </a:pathLst>
          </a:custGeom>
          <a:noFill/>
          <a:ln w="19050" cap="flat" cmpd="sng">
            <a:solidFill>
              <a:srgbClr val="000080"/>
            </a:solidFill>
            <a:prstDash val="solid"/>
            <a:round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da-DK">
              <a:cs typeface="+mn-cs"/>
            </a:endParaRPr>
          </a:p>
        </p:txBody>
      </p:sp>
      <p:sp>
        <p:nvSpPr>
          <p:cNvPr id="160774" name="Text Box 1030"/>
          <p:cNvSpPr txBox="1">
            <a:spLocks noChangeArrowheads="1"/>
          </p:cNvSpPr>
          <p:nvPr/>
        </p:nvSpPr>
        <p:spPr bwMode="auto">
          <a:xfrm>
            <a:off x="3464129" y="1075765"/>
            <a:ext cx="2321094" cy="63685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>
              <a:buFont typeface="Monotype Sorts" charset="0"/>
              <a:buNone/>
              <a:defRPr/>
            </a:pPr>
            <a:r>
              <a:rPr lang="en-GB" b="1"/>
              <a:t>Languages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(verbal &amp; non-verbal)</a:t>
            </a:r>
            <a:endParaRPr lang="fr-FR"/>
          </a:p>
        </p:txBody>
      </p:sp>
      <p:sp>
        <p:nvSpPr>
          <p:cNvPr id="160775" name="Text Box 1031"/>
          <p:cNvSpPr txBox="1">
            <a:spLocks noChangeArrowheads="1"/>
          </p:cNvSpPr>
          <p:nvPr/>
        </p:nvSpPr>
        <p:spPr bwMode="auto">
          <a:xfrm>
            <a:off x="2909014" y="1748118"/>
            <a:ext cx="3617497" cy="91385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>
              <a:buFont typeface="Monotype Sorts" charset="0"/>
              <a:buNone/>
              <a:defRPr/>
            </a:pPr>
            <a:r>
              <a:rPr lang="en-GB" b="1"/>
              <a:t>Explicit behaviours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Habits &amp; traditions 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(food, housing, clothing, health…)</a:t>
            </a:r>
            <a:endParaRPr lang="fr-FR"/>
          </a:p>
        </p:txBody>
      </p:sp>
      <p:sp>
        <p:nvSpPr>
          <p:cNvPr id="160776" name="Text Box 1032"/>
          <p:cNvSpPr txBox="1">
            <a:spLocks noChangeArrowheads="1"/>
          </p:cNvSpPr>
          <p:nvPr/>
        </p:nvSpPr>
        <p:spPr bwMode="auto">
          <a:xfrm>
            <a:off x="2978098" y="2689412"/>
            <a:ext cx="3296045" cy="63685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>
              <a:buFont typeface="Monotype Sorts" charset="0"/>
              <a:buNone/>
              <a:defRPr/>
            </a:pPr>
            <a:r>
              <a:rPr lang="en-GB" b="1"/>
              <a:t>Know-how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(communication codes, tools..)</a:t>
            </a:r>
            <a:endParaRPr lang="fr-FR"/>
          </a:p>
        </p:txBody>
      </p:sp>
      <p:sp>
        <p:nvSpPr>
          <p:cNvPr id="160777" name="Text Box 1033"/>
          <p:cNvSpPr txBox="1">
            <a:spLocks noChangeArrowheads="1"/>
          </p:cNvSpPr>
          <p:nvPr/>
        </p:nvSpPr>
        <p:spPr bwMode="auto">
          <a:xfrm>
            <a:off x="2890178" y="3429001"/>
            <a:ext cx="3450234" cy="91385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>
              <a:buFont typeface="Monotype Sorts" charset="0"/>
              <a:buNone/>
              <a:defRPr/>
            </a:pPr>
            <a:r>
              <a:rPr lang="en-GB" b="1"/>
              <a:t>Institutions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(collective organizations modes: 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family, education</a:t>
            </a:r>
            <a:endParaRPr lang="fr-FR"/>
          </a:p>
        </p:txBody>
      </p:sp>
      <p:sp>
        <p:nvSpPr>
          <p:cNvPr id="160778" name="Text Box 1034"/>
          <p:cNvSpPr txBox="1">
            <a:spLocks noChangeArrowheads="1"/>
          </p:cNvSpPr>
          <p:nvPr/>
        </p:nvSpPr>
        <p:spPr bwMode="auto">
          <a:xfrm>
            <a:off x="3771171" y="4437530"/>
            <a:ext cx="1668045" cy="63685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>
              <a:buFont typeface="Monotype Sorts" charset="0"/>
              <a:buNone/>
              <a:defRPr/>
            </a:pPr>
            <a:r>
              <a:rPr lang="en-GB" b="1"/>
              <a:t>Norms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(Do’s &amp; don'ts)</a:t>
            </a:r>
            <a:endParaRPr lang="fr-FR"/>
          </a:p>
        </p:txBody>
      </p:sp>
      <p:sp>
        <p:nvSpPr>
          <p:cNvPr id="160779" name="Text Box 1035"/>
          <p:cNvSpPr txBox="1">
            <a:spLocks noChangeArrowheads="1"/>
          </p:cNvSpPr>
          <p:nvPr/>
        </p:nvSpPr>
        <p:spPr bwMode="auto">
          <a:xfrm>
            <a:off x="4144818" y="5244353"/>
            <a:ext cx="910038" cy="3598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buFont typeface="Monotype Sorts" charset="0"/>
              <a:buNone/>
              <a:defRPr/>
            </a:pPr>
            <a:r>
              <a:rPr lang="en-GB" b="1"/>
              <a:t>Values</a:t>
            </a:r>
            <a:endParaRPr lang="fr-FR" b="1"/>
          </a:p>
        </p:txBody>
      </p:sp>
      <p:sp>
        <p:nvSpPr>
          <p:cNvPr id="160780" name="Text Box 1036"/>
          <p:cNvSpPr txBox="1">
            <a:spLocks noChangeArrowheads="1"/>
          </p:cNvSpPr>
          <p:nvPr/>
        </p:nvSpPr>
        <p:spPr bwMode="auto">
          <a:xfrm>
            <a:off x="2355023" y="5782236"/>
            <a:ext cx="4771660" cy="63685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 algn="ctr">
              <a:buFont typeface="Monotype Sorts" charset="0"/>
              <a:buNone/>
              <a:defRPr/>
            </a:pPr>
            <a:r>
              <a:rPr lang="en-GB" b="1"/>
              <a:t>Mental state &amp; cognitive processes</a:t>
            </a:r>
          </a:p>
          <a:p>
            <a:pPr algn="ctr">
              <a:buFont typeface="Monotype Sorts" charset="0"/>
              <a:buNone/>
              <a:defRPr/>
            </a:pPr>
            <a:r>
              <a:rPr lang="en-GB"/>
              <a:t>(perception, learning, knowledge, memory…)</a:t>
            </a:r>
            <a:endParaRPr lang="fr-FR"/>
          </a:p>
        </p:txBody>
      </p:sp>
      <p:sp>
        <p:nvSpPr>
          <p:cNvPr id="160781" name="Line 1037"/>
          <p:cNvSpPr>
            <a:spLocks noChangeShapeType="1"/>
          </p:cNvSpPr>
          <p:nvPr/>
        </p:nvSpPr>
        <p:spPr bwMode="auto">
          <a:xfrm flipV="1">
            <a:off x="762000" y="874059"/>
            <a:ext cx="0" cy="5446059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da-DK">
              <a:cs typeface="+mn-cs"/>
            </a:endParaRPr>
          </a:p>
        </p:txBody>
      </p:sp>
      <p:sp>
        <p:nvSpPr>
          <p:cNvPr id="160782" name="Text Box 1038"/>
          <p:cNvSpPr txBox="1">
            <a:spLocks noChangeArrowheads="1"/>
          </p:cNvSpPr>
          <p:nvPr/>
        </p:nvSpPr>
        <p:spPr bwMode="auto">
          <a:xfrm rot="-5400000">
            <a:off x="-50296" y="1559784"/>
            <a:ext cx="986707" cy="3598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buFont typeface="Monotype Sorts" charset="0"/>
              <a:buNone/>
              <a:defRPr/>
            </a:pPr>
            <a:r>
              <a:rPr lang="en-GB" b="1">
                <a:solidFill>
                  <a:srgbClr val="0033CC"/>
                </a:solidFill>
              </a:rPr>
              <a:t>Explicit</a:t>
            </a:r>
            <a:endParaRPr lang="fr-FR" b="1">
              <a:solidFill>
                <a:srgbClr val="0033CC"/>
              </a:solidFill>
            </a:endParaRPr>
          </a:p>
        </p:txBody>
      </p:sp>
      <p:sp>
        <p:nvSpPr>
          <p:cNvPr id="160783" name="Text Box 1039"/>
          <p:cNvSpPr txBox="1">
            <a:spLocks noChangeArrowheads="1"/>
          </p:cNvSpPr>
          <p:nvPr/>
        </p:nvSpPr>
        <p:spPr bwMode="auto">
          <a:xfrm rot="-5321425">
            <a:off x="25458" y="5267531"/>
            <a:ext cx="973745" cy="3598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buFont typeface="Monotype Sorts" charset="0"/>
              <a:buNone/>
              <a:defRPr/>
            </a:pPr>
            <a:r>
              <a:rPr lang="en-GB" b="1">
                <a:solidFill>
                  <a:srgbClr val="0033CC"/>
                </a:solidFill>
              </a:rPr>
              <a:t>Implicit</a:t>
            </a:r>
            <a:endParaRPr lang="fr-FR" b="1">
              <a:solidFill>
                <a:srgbClr val="0033CC"/>
              </a:solidFill>
            </a:endParaRPr>
          </a:p>
        </p:txBody>
      </p:sp>
      <p:sp>
        <p:nvSpPr>
          <p:cNvPr id="160784" name="Line 1040"/>
          <p:cNvSpPr>
            <a:spLocks noChangeShapeType="1"/>
          </p:cNvSpPr>
          <p:nvPr/>
        </p:nvSpPr>
        <p:spPr bwMode="auto">
          <a:xfrm flipV="1">
            <a:off x="8659091" y="941294"/>
            <a:ext cx="0" cy="5446059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da-DK">
              <a:cs typeface="+mn-cs"/>
            </a:endParaRPr>
          </a:p>
        </p:txBody>
      </p:sp>
      <p:sp>
        <p:nvSpPr>
          <p:cNvPr id="160789" name="Line 1045"/>
          <p:cNvSpPr>
            <a:spLocks noChangeShapeType="1"/>
          </p:cNvSpPr>
          <p:nvPr/>
        </p:nvSpPr>
        <p:spPr bwMode="auto">
          <a:xfrm>
            <a:off x="1246909" y="4303059"/>
            <a:ext cx="7135091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da-DK">
              <a:cs typeface="+mn-cs"/>
            </a:endParaRPr>
          </a:p>
        </p:txBody>
      </p:sp>
      <p:sp>
        <p:nvSpPr>
          <p:cNvPr id="160791" name="Text Box 1047"/>
          <p:cNvSpPr txBox="1">
            <a:spLocks noChangeArrowheads="1"/>
          </p:cNvSpPr>
          <p:nvPr/>
        </p:nvSpPr>
        <p:spPr bwMode="auto">
          <a:xfrm rot="-5327687">
            <a:off x="8235916" y="1685150"/>
            <a:ext cx="1345692" cy="3598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buFont typeface="Monotype Sorts" charset="0"/>
              <a:buNone/>
              <a:defRPr/>
            </a:pPr>
            <a:r>
              <a:rPr lang="en-GB" b="1">
                <a:solidFill>
                  <a:srgbClr val="FF0000"/>
                </a:solidFill>
              </a:rPr>
              <a:t>Conscious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160792" name="Text Box 1048"/>
          <p:cNvSpPr txBox="1">
            <a:spLocks noChangeArrowheads="1"/>
          </p:cNvSpPr>
          <p:nvPr/>
        </p:nvSpPr>
        <p:spPr bwMode="auto">
          <a:xfrm rot="-5415117">
            <a:off x="8031954" y="5152670"/>
            <a:ext cx="1615071" cy="35985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/>
          <a:p>
            <a:pPr>
              <a:buFont typeface="Monotype Sorts" charset="0"/>
              <a:buNone/>
              <a:defRPr/>
            </a:pPr>
            <a:r>
              <a:rPr lang="en-GB" b="1">
                <a:solidFill>
                  <a:srgbClr val="FF0000"/>
                </a:solidFill>
              </a:rPr>
              <a:t>Unconscious</a:t>
            </a:r>
            <a:endParaRPr lang="fr-FR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71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en-GB" altLang="da-DK" sz="3100"/>
            </a:br>
            <a:r>
              <a:rPr lang="en-GB" altLang="da-DK" sz="3100">
                <a:solidFill>
                  <a:srgbClr val="660066"/>
                </a:solidFill>
              </a:rPr>
              <a:t>Cultural competence, definition </a:t>
            </a:r>
            <a:br>
              <a:rPr lang="en-GB" altLang="da-DK" sz="3100"/>
            </a:br>
            <a:endParaRPr lang="en-GB" altLang="da-DK" sz="310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8096" y="1828800"/>
            <a:ext cx="7290055" cy="448056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GB" dirty="0"/>
              <a:t>“Cultural competence is having the </a:t>
            </a:r>
            <a:r>
              <a:rPr lang="en-GB" b="1" dirty="0"/>
              <a:t>knowledge, understanding and skills </a:t>
            </a:r>
            <a:r>
              <a:rPr lang="en-GB" dirty="0"/>
              <a:t>about a diverse cultural group that allows the health care provider to provide acceptable cultural care”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“Competence is an ongoing process that involves </a:t>
            </a:r>
            <a:r>
              <a:rPr lang="en-GB" b="1" dirty="0"/>
              <a:t>accepting and respecting </a:t>
            </a:r>
            <a:r>
              <a:rPr lang="en-GB" dirty="0"/>
              <a:t>differences and not letting one´s personal beliefs have an undue influence on those whose worldview is different from one´s own”</a:t>
            </a:r>
          </a:p>
          <a:p>
            <a:pPr eaLnBrk="1" hangingPunct="1">
              <a:defRPr/>
            </a:pPr>
            <a:endParaRPr lang="en-GB" dirty="0"/>
          </a:p>
          <a:p>
            <a:pPr eaLnBrk="1" hangingPunct="1">
              <a:defRPr/>
            </a:pPr>
            <a:r>
              <a:rPr lang="en-GB" dirty="0"/>
              <a:t>“Cultural competence includes having general cultural as well as cultural-specific information so the health care provider knows what </a:t>
            </a:r>
            <a:r>
              <a:rPr lang="en-GB" b="1" dirty="0"/>
              <a:t>questions</a:t>
            </a:r>
            <a:r>
              <a:rPr lang="en-GB" dirty="0"/>
              <a:t> to ask”</a:t>
            </a:r>
          </a:p>
          <a:p>
            <a:pPr marL="1225296" lvl="8" indent="0">
              <a:buFontTx/>
              <a:buNone/>
              <a:defRPr/>
            </a:pPr>
            <a:endParaRPr lang="da-DK" sz="1600" dirty="0"/>
          </a:p>
          <a:p>
            <a:pPr marL="1225296" lvl="8" indent="0">
              <a:buFontTx/>
              <a:buNone/>
              <a:defRPr/>
            </a:pPr>
            <a:r>
              <a:rPr lang="da-DK" sz="1600" dirty="0"/>
              <a:t>Giger J, </a:t>
            </a:r>
            <a:r>
              <a:rPr lang="en-US" sz="1600" dirty="0"/>
              <a:t>American Academy of Nursing Expert Panel Report: Developing Cultural Competence to Eliminate Health Disparities in Ethnic Minorities </a:t>
            </a:r>
            <a:r>
              <a:rPr lang="en-GB" sz="1600" dirty="0"/>
              <a:t>and Other Vulnerable Populations</a:t>
            </a:r>
            <a:r>
              <a:rPr lang="da-DK" sz="1600" dirty="0"/>
              <a:t>; </a:t>
            </a:r>
            <a:r>
              <a:rPr lang="en-US" sz="1600" dirty="0"/>
              <a:t>Journal of Transcultural Nursing, Vol. 18 No. 2, April 2007 95-102</a:t>
            </a:r>
          </a:p>
          <a:p>
            <a:pPr marL="1225296" lvl="8" indent="0">
              <a:buFontTx/>
              <a:buNone/>
              <a:defRPr/>
            </a:pPr>
            <a:r>
              <a:rPr lang="en-GB" sz="1600" dirty="0"/>
              <a:t>								</a:t>
            </a:r>
          </a:p>
          <a:p>
            <a:pPr eaLnBrk="1" hangingPunct="1">
              <a:defRPr/>
            </a:pPr>
            <a:endParaRPr lang="en-GB" dirty="0"/>
          </a:p>
          <a:p>
            <a:pPr lvl="2" eaLnBrk="1" hangingPunct="1">
              <a:defRPr/>
            </a:pPr>
            <a:endParaRPr lang="en-GB" dirty="0"/>
          </a:p>
          <a:p>
            <a:pPr lvl="1" eaLnBrk="1" hangingPunct="1"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55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rgbClr val="660066"/>
                </a:solidFill>
              </a:rPr>
              <a:t>Cultural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aspects</a:t>
            </a:r>
            <a:r>
              <a:rPr lang="da-DK" dirty="0">
                <a:solidFill>
                  <a:srgbClr val="660066"/>
                </a:solidFill>
              </a:rPr>
              <a:t> of </a:t>
            </a:r>
            <a:r>
              <a:rPr lang="da-DK" dirty="0" err="1">
                <a:solidFill>
                  <a:srgbClr val="660066"/>
                </a:solidFill>
              </a:rPr>
              <a:t>importance</a:t>
            </a:r>
            <a:r>
              <a:rPr lang="da-DK" dirty="0">
                <a:solidFill>
                  <a:srgbClr val="660066"/>
                </a:solidFill>
              </a:rPr>
              <a:t> in </a:t>
            </a:r>
            <a:r>
              <a:rPr lang="da-DK" dirty="0" err="1">
                <a:solidFill>
                  <a:srgbClr val="660066"/>
                </a:solidFill>
              </a:rPr>
              <a:t>assessment</a:t>
            </a:r>
            <a:r>
              <a:rPr lang="da-DK" dirty="0">
                <a:solidFill>
                  <a:srgbClr val="660066"/>
                </a:solidFill>
              </a:rPr>
              <a:t> of </a:t>
            </a:r>
            <a:r>
              <a:rPr lang="da-DK" dirty="0" err="1">
                <a:solidFill>
                  <a:srgbClr val="660066"/>
                </a:solidFill>
              </a:rPr>
              <a:t>health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issues</a:t>
            </a:r>
            <a:endParaRPr lang="da-DK" dirty="0">
              <a:solidFill>
                <a:srgbClr val="660066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r>
              <a:rPr lang="da-DK" sz="2800" dirty="0"/>
              <a:t>3 </a:t>
            </a:r>
            <a:r>
              <a:rPr lang="da-DK" sz="2800" dirty="0" err="1"/>
              <a:t>days</a:t>
            </a:r>
            <a:r>
              <a:rPr lang="da-DK" sz="2800" dirty="0"/>
              <a:t> with </a:t>
            </a:r>
            <a:r>
              <a:rPr lang="da-DK" sz="2800" dirty="0" err="1"/>
              <a:t>cough</a:t>
            </a:r>
            <a:r>
              <a:rPr lang="da-DK" sz="2800" dirty="0"/>
              <a:t> = 1 </a:t>
            </a:r>
            <a:r>
              <a:rPr lang="da-DK" sz="2800" dirty="0" err="1"/>
              <a:t>week</a:t>
            </a:r>
            <a:r>
              <a:rPr lang="da-DK" sz="2800" dirty="0"/>
              <a:t>, </a:t>
            </a:r>
            <a:r>
              <a:rPr lang="da-DK" sz="2800" dirty="0" err="1"/>
              <a:t>months</a:t>
            </a:r>
            <a:r>
              <a:rPr lang="da-DK" sz="2800" dirty="0"/>
              <a:t>, or </a:t>
            </a:r>
            <a:r>
              <a:rPr lang="da-DK" sz="2800" dirty="0" err="1"/>
              <a:t>chronically</a:t>
            </a:r>
            <a:endParaRPr lang="da-DK" sz="2800" dirty="0"/>
          </a:p>
          <a:p>
            <a:r>
              <a:rPr lang="da-DK" sz="2800" dirty="0"/>
              <a:t>Blood sampling </a:t>
            </a:r>
            <a:r>
              <a:rPr lang="da-DK" sz="2800" dirty="0" err="1"/>
              <a:t>takes</a:t>
            </a:r>
            <a:r>
              <a:rPr lang="da-DK" sz="2800" dirty="0"/>
              <a:t> </a:t>
            </a:r>
            <a:r>
              <a:rPr lang="da-DK" sz="2800" dirty="0" err="1"/>
              <a:t>your</a:t>
            </a:r>
            <a:r>
              <a:rPr lang="da-DK" sz="2800" dirty="0"/>
              <a:t> </a:t>
            </a:r>
            <a:r>
              <a:rPr lang="da-DK" sz="2800" dirty="0" err="1"/>
              <a:t>strength</a:t>
            </a:r>
            <a:r>
              <a:rPr lang="da-DK" sz="2800" dirty="0"/>
              <a:t> and </a:t>
            </a:r>
            <a:r>
              <a:rPr lang="da-DK" sz="2800" dirty="0" err="1"/>
              <a:t>should</a:t>
            </a:r>
            <a:r>
              <a:rPr lang="da-DK" sz="2800" dirty="0"/>
              <a:t> not </a:t>
            </a:r>
            <a:r>
              <a:rPr lang="da-DK" sz="2800" dirty="0" err="1"/>
              <a:t>be</a:t>
            </a:r>
            <a:r>
              <a:rPr lang="da-DK" sz="2800" dirty="0"/>
              <a:t> done </a:t>
            </a:r>
            <a:r>
              <a:rPr lang="da-DK" sz="2800" dirty="0" err="1"/>
              <a:t>when</a:t>
            </a:r>
            <a:r>
              <a:rPr lang="da-DK" sz="2800" dirty="0"/>
              <a:t> </a:t>
            </a:r>
            <a:r>
              <a:rPr lang="da-DK" sz="2800" dirty="0" err="1"/>
              <a:t>you</a:t>
            </a:r>
            <a:r>
              <a:rPr lang="da-DK" sz="2800" dirty="0"/>
              <a:t> </a:t>
            </a:r>
            <a:r>
              <a:rPr lang="da-DK" sz="2800" dirty="0" err="1"/>
              <a:t>are</a:t>
            </a:r>
            <a:r>
              <a:rPr lang="da-DK" sz="2800" dirty="0"/>
              <a:t> </a:t>
            </a:r>
            <a:r>
              <a:rPr lang="da-DK" sz="2800" dirty="0" err="1"/>
              <a:t>sick</a:t>
            </a:r>
            <a:endParaRPr lang="da-DK" sz="2800" dirty="0"/>
          </a:p>
          <a:p>
            <a:r>
              <a:rPr lang="da-DK" sz="2800" dirty="0" err="1"/>
              <a:t>Weight</a:t>
            </a:r>
            <a:r>
              <a:rPr lang="da-DK" sz="2800" dirty="0"/>
              <a:t> </a:t>
            </a:r>
            <a:r>
              <a:rPr lang="da-DK" sz="2800" dirty="0" err="1"/>
              <a:t>gain</a:t>
            </a:r>
            <a:r>
              <a:rPr lang="da-DK" sz="2800" dirty="0"/>
              <a:t> is </a:t>
            </a:r>
            <a:r>
              <a:rPr lang="da-DK" sz="2800" dirty="0" err="1"/>
              <a:t>always</a:t>
            </a:r>
            <a:r>
              <a:rPr lang="da-DK" sz="2800" dirty="0"/>
              <a:t> a sign of </a:t>
            </a:r>
            <a:r>
              <a:rPr lang="da-DK" sz="2800" dirty="0" err="1"/>
              <a:t>health</a:t>
            </a:r>
            <a:endParaRPr lang="da-DK" sz="2800" dirty="0"/>
          </a:p>
          <a:p>
            <a:r>
              <a:rPr lang="da-DK" sz="2800" dirty="0" err="1"/>
              <a:t>Genetic</a:t>
            </a:r>
            <a:r>
              <a:rPr lang="da-DK" sz="2800" dirty="0"/>
              <a:t> </a:t>
            </a:r>
            <a:r>
              <a:rPr lang="da-DK" sz="2800" dirty="0" err="1"/>
              <a:t>disease</a:t>
            </a:r>
            <a:r>
              <a:rPr lang="da-DK" sz="2800" dirty="0"/>
              <a:t> </a:t>
            </a:r>
            <a:r>
              <a:rPr lang="da-DK" sz="2800" dirty="0" err="1"/>
              <a:t>blamed</a:t>
            </a:r>
            <a:r>
              <a:rPr lang="da-DK" sz="2800" dirty="0"/>
              <a:t> on the </a:t>
            </a:r>
            <a:r>
              <a:rPr lang="da-DK" sz="2800" dirty="0" err="1"/>
              <a:t>mother</a:t>
            </a:r>
            <a:endParaRPr lang="da-DK" sz="2800" dirty="0"/>
          </a:p>
          <a:p>
            <a:r>
              <a:rPr lang="da-DK" sz="2800" dirty="0"/>
              <a:t>A doctor </a:t>
            </a:r>
            <a:r>
              <a:rPr lang="da-DK" sz="2800" dirty="0" err="1"/>
              <a:t>without</a:t>
            </a:r>
            <a:r>
              <a:rPr lang="da-DK" sz="2800" dirty="0"/>
              <a:t> a </a:t>
            </a:r>
            <a:r>
              <a:rPr lang="da-DK" sz="2800" dirty="0" err="1"/>
              <a:t>white</a:t>
            </a:r>
            <a:r>
              <a:rPr lang="da-DK" sz="2800" dirty="0"/>
              <a:t> coat </a:t>
            </a:r>
            <a:r>
              <a:rPr lang="da-DK" sz="2800" dirty="0" err="1"/>
              <a:t>asking</a:t>
            </a:r>
            <a:r>
              <a:rPr lang="da-DK" sz="2800" dirty="0"/>
              <a:t> </a:t>
            </a:r>
            <a:r>
              <a:rPr lang="da-DK" sz="2800" dirty="0" err="1"/>
              <a:t>what</a:t>
            </a:r>
            <a:r>
              <a:rPr lang="da-DK" sz="2800" dirty="0"/>
              <a:t> the patient </a:t>
            </a:r>
            <a:r>
              <a:rPr lang="da-DK" sz="2800" dirty="0" err="1"/>
              <a:t>believes</a:t>
            </a:r>
            <a:r>
              <a:rPr lang="da-DK" sz="2800" dirty="0"/>
              <a:t> is not a real doctor</a:t>
            </a:r>
          </a:p>
          <a:p>
            <a:r>
              <a:rPr lang="da-DK" sz="2800" dirty="0"/>
              <a:t>Decision on </a:t>
            </a:r>
            <a:r>
              <a:rPr lang="da-DK" sz="2800" dirty="0" err="1"/>
              <a:t>treatment</a:t>
            </a:r>
            <a:r>
              <a:rPr lang="da-DK" sz="2800" dirty="0"/>
              <a:t> </a:t>
            </a:r>
            <a:r>
              <a:rPr lang="da-DK" sz="2800" dirty="0" err="1"/>
              <a:t>taken</a:t>
            </a:r>
            <a:r>
              <a:rPr lang="da-DK" sz="2800" dirty="0"/>
              <a:t> by the </a:t>
            </a:r>
            <a:r>
              <a:rPr lang="da-DK" sz="2800" dirty="0" err="1"/>
              <a:t>family</a:t>
            </a:r>
            <a:r>
              <a:rPr lang="da-DK" sz="2800" dirty="0"/>
              <a:t> and not by the patient</a:t>
            </a:r>
          </a:p>
        </p:txBody>
      </p:sp>
    </p:spTree>
    <p:extLst>
      <p:ext uri="{BB962C8B-B14F-4D97-AF65-F5344CB8AC3E}">
        <p14:creationId xmlns:p14="http://schemas.microsoft.com/office/powerpoint/2010/main" val="14149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 lIns="82058" tIns="41029" rIns="82058" bIns="41029"/>
          <a:lstStyle/>
          <a:p>
            <a:pPr>
              <a:defRPr/>
            </a:pPr>
            <a:fld id="{F759C8A1-B0C3-CB4A-AB0A-68DBBDCCF112}" type="slidenum">
              <a:rPr lang="en-US"/>
              <a:pPr>
                <a:defRPr/>
              </a:pPr>
              <a:t>39</a:t>
            </a:fld>
            <a:r>
              <a:rPr lang="en-US" sz="1300">
                <a:latin typeface="Times New Roman" charset="0"/>
              </a:rPr>
              <a:t> </a:t>
            </a:r>
          </a:p>
        </p:txBody>
      </p:sp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82628" tIns="41315" rIns="82628" bIns="41315"/>
          <a:lstStyle/>
          <a:p>
            <a:pPr>
              <a:defRPr/>
            </a:pPr>
            <a:r>
              <a:rPr lang="en-US" dirty="0">
                <a:solidFill>
                  <a:srgbClr val="660066"/>
                </a:solidFill>
                <a:cs typeface="+mj-cs"/>
              </a:rPr>
              <a:t>Questions…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2628" tIns="41315" rIns="82628" bIns="41315"/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Discuss with your </a:t>
            </a:r>
            <a:r>
              <a:rPr lang="en-US" dirty="0" err="1"/>
              <a:t>neighbour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defRPr/>
            </a:pPr>
            <a:endParaRPr lang="en-US" sz="22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800" dirty="0"/>
          </a:p>
          <a:p>
            <a:r>
              <a:rPr lang="da-DK" sz="2800" dirty="0"/>
              <a:t>Do </a:t>
            </a:r>
            <a:r>
              <a:rPr lang="da-DK" sz="2800" dirty="0" err="1"/>
              <a:t>you</a:t>
            </a:r>
            <a:r>
              <a:rPr lang="da-DK" sz="2800" dirty="0"/>
              <a:t> have </a:t>
            </a:r>
            <a:r>
              <a:rPr lang="da-DK" sz="2800" dirty="0" err="1"/>
              <a:t>experience</a:t>
            </a:r>
            <a:r>
              <a:rPr lang="da-DK" sz="2800" dirty="0"/>
              <a:t> </a:t>
            </a:r>
            <a:r>
              <a:rPr lang="da-DK" sz="2800" dirty="0" err="1"/>
              <a:t>that</a:t>
            </a:r>
            <a:r>
              <a:rPr lang="da-DK" sz="2800" dirty="0"/>
              <a:t> </a:t>
            </a:r>
            <a:r>
              <a:rPr lang="da-DK" sz="2800" dirty="0" err="1"/>
              <a:t>cross-cultural</a:t>
            </a:r>
            <a:r>
              <a:rPr lang="da-DK" sz="2800" dirty="0"/>
              <a:t> </a:t>
            </a:r>
            <a:r>
              <a:rPr lang="da-DK" sz="2800" dirty="0" err="1"/>
              <a:t>communication</a:t>
            </a:r>
            <a:r>
              <a:rPr lang="da-DK" sz="2800" dirty="0"/>
              <a:t> </a:t>
            </a:r>
            <a:r>
              <a:rPr lang="da-DK" sz="2800" dirty="0" err="1"/>
              <a:t>can</a:t>
            </a:r>
            <a:r>
              <a:rPr lang="da-DK" sz="2800" dirty="0"/>
              <a:t> </a:t>
            </a:r>
            <a:r>
              <a:rPr lang="da-DK" sz="2800" dirty="0" err="1"/>
              <a:t>be</a:t>
            </a:r>
            <a:r>
              <a:rPr lang="da-DK" sz="2800" dirty="0"/>
              <a:t> </a:t>
            </a:r>
            <a:r>
              <a:rPr lang="da-DK" sz="2800" dirty="0" err="1"/>
              <a:t>difficult</a:t>
            </a:r>
            <a:r>
              <a:rPr lang="da-DK" sz="2800" dirty="0"/>
              <a:t>?</a:t>
            </a:r>
          </a:p>
          <a:p>
            <a:endParaRPr lang="da-DK" sz="2800" dirty="0"/>
          </a:p>
          <a:p>
            <a:r>
              <a:rPr lang="en-US" sz="2800" dirty="0"/>
              <a:t>Are you aware of blind spots or </a:t>
            </a:r>
            <a:r>
              <a:rPr lang="en-US" sz="2800"/>
              <a:t>ways you stereotype </a:t>
            </a:r>
            <a:r>
              <a:rPr lang="en-US" sz="2800" dirty="0"/>
              <a:t>patients?</a:t>
            </a:r>
          </a:p>
          <a:p>
            <a:endParaRPr lang="da-DK" sz="2800" dirty="0"/>
          </a:p>
        </p:txBody>
      </p:sp>
      <p:sp>
        <p:nvSpPr>
          <p:cNvPr id="369668" name="Rectangle 4"/>
          <p:cNvSpPr>
            <a:spLocks noChangeArrowheads="1"/>
          </p:cNvSpPr>
          <p:nvPr/>
        </p:nvSpPr>
        <p:spPr bwMode="auto">
          <a:xfrm>
            <a:off x="6788727" y="6252882"/>
            <a:ext cx="944313" cy="19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176" tIns="45588" rIns="91176" bIns="45588">
            <a:spAutoFit/>
          </a:bodyPr>
          <a:lstStyle/>
          <a:p>
            <a:pPr>
              <a:buClrTx/>
              <a:buSzTx/>
              <a:buFontTx/>
              <a:buNone/>
              <a:defRPr/>
            </a:pPr>
            <a:r>
              <a:rPr lang="en-US" sz="700" i="1">
                <a:latin typeface="Tahoma" charset="0"/>
              </a:rPr>
              <a:t>Source: CCL, 2002</a:t>
            </a:r>
          </a:p>
        </p:txBody>
      </p:sp>
    </p:spTree>
    <p:extLst>
      <p:ext uri="{BB962C8B-B14F-4D97-AF65-F5344CB8AC3E}">
        <p14:creationId xmlns:p14="http://schemas.microsoft.com/office/powerpoint/2010/main" val="172584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1643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604448" y="1412776"/>
            <a:ext cx="539552" cy="15841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658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142875" y="6569075"/>
            <a:ext cx="71437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900" dirty="0">
                <a:latin typeface="Calibri" charset="0"/>
                <a:hlinkClick r:id="rId2"/>
              </a:rPr>
              <a:t>wjse@ph.au.dk</a:t>
            </a:r>
            <a:r>
              <a:rPr lang="da-DK" sz="900" dirty="0">
                <a:latin typeface="Calibri" charset="0"/>
              </a:rPr>
              <a:t> 		Christian Wejse, Department of </a:t>
            </a:r>
            <a:r>
              <a:rPr lang="da-DK" sz="900" dirty="0" err="1">
                <a:latin typeface="Calibri" charset="0"/>
              </a:rPr>
              <a:t>Infectious</a:t>
            </a:r>
            <a:r>
              <a:rPr lang="da-DK" sz="900" dirty="0">
                <a:latin typeface="Calibri" charset="0"/>
              </a:rPr>
              <a:t> </a:t>
            </a:r>
            <a:r>
              <a:rPr lang="da-DK" sz="900" dirty="0" err="1">
                <a:latin typeface="Calibri" charset="0"/>
              </a:rPr>
              <a:t>Diseases</a:t>
            </a:r>
            <a:endParaRPr lang="en-US" sz="900" dirty="0">
              <a:latin typeface="Calibri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804" y="3796804"/>
            <a:ext cx="3061196" cy="306119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da-DK" dirty="0">
                <a:solidFill>
                  <a:srgbClr val="FF0000"/>
                </a:solidFill>
              </a:rPr>
              <a:t>The </a:t>
            </a:r>
            <a:r>
              <a:rPr lang="da-DK" dirty="0" err="1">
                <a:solidFill>
                  <a:srgbClr val="FF0000"/>
                </a:solidFill>
              </a:rPr>
              <a:t>importance</a:t>
            </a:r>
            <a:r>
              <a:rPr lang="da-DK" dirty="0">
                <a:solidFill>
                  <a:srgbClr val="FF0000"/>
                </a:solidFill>
              </a:rPr>
              <a:t> of Global Health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Diseases</a:t>
            </a:r>
            <a:r>
              <a:rPr lang="da-DK" dirty="0"/>
              <a:t> do not </a:t>
            </a:r>
            <a:r>
              <a:rPr lang="da-DK" dirty="0" err="1"/>
              <a:t>respect</a:t>
            </a:r>
            <a:r>
              <a:rPr lang="da-DK" dirty="0"/>
              <a:t> </a:t>
            </a:r>
            <a:r>
              <a:rPr lang="da-DK" dirty="0" err="1"/>
              <a:t>boundaries</a:t>
            </a:r>
            <a:endParaRPr lang="da-DK" dirty="0"/>
          </a:p>
          <a:p>
            <a:r>
              <a:rPr lang="da-DK" dirty="0"/>
              <a:t>Health </a:t>
            </a:r>
            <a:r>
              <a:rPr lang="da-DK" dirty="0" err="1"/>
              <a:t>disparities</a:t>
            </a:r>
            <a:r>
              <a:rPr lang="da-DK" dirty="0"/>
              <a:t> has an </a:t>
            </a:r>
            <a:r>
              <a:rPr lang="da-DK" dirty="0" err="1"/>
              <a:t>ethical</a:t>
            </a:r>
            <a:r>
              <a:rPr lang="da-DK" dirty="0"/>
              <a:t> dimension</a:t>
            </a:r>
          </a:p>
          <a:p>
            <a:r>
              <a:rPr lang="da-DK" dirty="0"/>
              <a:t>Health is </a:t>
            </a:r>
            <a:r>
              <a:rPr lang="da-DK" dirty="0" err="1"/>
              <a:t>linked</a:t>
            </a:r>
            <a:r>
              <a:rPr lang="da-DK" dirty="0"/>
              <a:t> with </a:t>
            </a:r>
            <a:r>
              <a:rPr lang="da-DK" dirty="0" err="1"/>
              <a:t>economic</a:t>
            </a:r>
            <a:r>
              <a:rPr lang="da-DK" dirty="0"/>
              <a:t> </a:t>
            </a:r>
            <a:r>
              <a:rPr lang="da-DK" dirty="0" err="1"/>
              <a:t>development</a:t>
            </a:r>
            <a:r>
              <a:rPr lang="da-DK" dirty="0"/>
              <a:t> in an </a:t>
            </a:r>
            <a:r>
              <a:rPr lang="da-DK" dirty="0" err="1"/>
              <a:t>interdependent</a:t>
            </a:r>
            <a:r>
              <a:rPr lang="da-DK" dirty="0"/>
              <a:t> </a:t>
            </a:r>
            <a:r>
              <a:rPr lang="da-DK" dirty="0" err="1"/>
              <a:t>world</a:t>
            </a:r>
            <a:endParaRPr lang="da-DK" dirty="0"/>
          </a:p>
          <a:p>
            <a:r>
              <a:rPr lang="da-DK" dirty="0"/>
              <a:t>Health has </a:t>
            </a:r>
            <a:r>
              <a:rPr lang="da-DK" dirty="0" err="1"/>
              <a:t>implications</a:t>
            </a:r>
            <a:r>
              <a:rPr lang="da-DK" dirty="0"/>
              <a:t> for                               global </a:t>
            </a:r>
            <a:r>
              <a:rPr lang="da-DK" dirty="0" err="1"/>
              <a:t>security</a:t>
            </a:r>
            <a:r>
              <a:rPr lang="da-DK" dirty="0"/>
              <a:t> and </a:t>
            </a:r>
            <a:r>
              <a:rPr lang="da-DK" dirty="0" err="1"/>
              <a:t>freedom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234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da-DK" dirty="0">
                <a:solidFill>
                  <a:srgbClr val="660066"/>
                </a:solidFill>
              </a:rPr>
              <a:t>Global </a:t>
            </a:r>
            <a:r>
              <a:rPr lang="da-DK" dirty="0" err="1">
                <a:solidFill>
                  <a:srgbClr val="660066"/>
                </a:solidFill>
              </a:rPr>
              <a:t>health</a:t>
            </a:r>
            <a:r>
              <a:rPr lang="da-DK" dirty="0">
                <a:solidFill>
                  <a:srgbClr val="660066"/>
                </a:solidFill>
              </a:rPr>
              <a:t> is – </a:t>
            </a:r>
            <a:br>
              <a:rPr lang="da-DK" dirty="0">
                <a:solidFill>
                  <a:srgbClr val="660066"/>
                </a:solidFill>
              </a:rPr>
            </a:br>
            <a:r>
              <a:rPr lang="da-DK" dirty="0" err="1">
                <a:solidFill>
                  <a:srgbClr val="660066"/>
                </a:solidFill>
              </a:rPr>
              <a:t>answers</a:t>
            </a:r>
            <a:r>
              <a:rPr lang="da-DK" dirty="0">
                <a:solidFill>
                  <a:srgbClr val="660066"/>
                </a:solidFill>
              </a:rPr>
              <a:t> given to </a:t>
            </a:r>
            <a:r>
              <a:rPr lang="da-DK" dirty="0" err="1">
                <a:solidFill>
                  <a:srgbClr val="660066"/>
                </a:solidFill>
              </a:rPr>
              <a:t>questions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such</a:t>
            </a:r>
            <a:r>
              <a:rPr lang="da-DK" dirty="0">
                <a:solidFill>
                  <a:srgbClr val="660066"/>
                </a:solidFill>
              </a:rPr>
              <a:t> as: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</a:t>
            </a:r>
            <a:r>
              <a:rPr lang="da-DK" dirty="0" err="1">
                <a:solidFill>
                  <a:srgbClr val="FF0000"/>
                </a:solidFill>
              </a:rPr>
              <a:t>key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diseases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/>
              <a:t>and </a:t>
            </a:r>
            <a:r>
              <a:rPr lang="da-DK" dirty="0" err="1"/>
              <a:t>health</a:t>
            </a:r>
            <a:r>
              <a:rPr lang="da-DK" dirty="0"/>
              <a:t> </a:t>
            </a:r>
            <a:r>
              <a:rPr lang="da-DK" dirty="0" err="1"/>
              <a:t>conditions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cause</a:t>
            </a:r>
            <a:r>
              <a:rPr lang="da-DK" dirty="0"/>
              <a:t> </a:t>
            </a:r>
            <a:r>
              <a:rPr lang="da-DK" dirty="0" err="1">
                <a:solidFill>
                  <a:srgbClr val="FF0000"/>
                </a:solidFill>
              </a:rPr>
              <a:t>death</a:t>
            </a:r>
            <a:r>
              <a:rPr lang="da-DK" dirty="0">
                <a:solidFill>
                  <a:srgbClr val="FF0000"/>
                </a:solidFill>
              </a:rPr>
              <a:t> and </a:t>
            </a:r>
            <a:r>
              <a:rPr lang="da-DK" dirty="0" err="1">
                <a:solidFill>
                  <a:srgbClr val="FF0000"/>
                </a:solidFill>
              </a:rPr>
              <a:t>disability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/>
              <a:t>in the </a:t>
            </a:r>
            <a:r>
              <a:rPr lang="da-DK" dirty="0" err="1"/>
              <a:t>world</a:t>
            </a:r>
            <a:r>
              <a:rPr lang="da-DK" dirty="0"/>
              <a:t>?</a:t>
            </a:r>
          </a:p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</a:t>
            </a:r>
            <a:r>
              <a:rPr lang="da-DK" dirty="0" err="1"/>
              <a:t>theories</a:t>
            </a:r>
            <a:r>
              <a:rPr lang="da-DK" dirty="0"/>
              <a:t> and </a:t>
            </a:r>
            <a:r>
              <a:rPr lang="da-DK" dirty="0" err="1"/>
              <a:t>methods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allow</a:t>
            </a:r>
            <a:r>
              <a:rPr lang="da-DK" dirty="0"/>
              <a:t> </a:t>
            </a:r>
            <a:r>
              <a:rPr lang="da-DK" dirty="0" err="1"/>
              <a:t>us</a:t>
            </a:r>
            <a:r>
              <a:rPr lang="da-DK" dirty="0"/>
              <a:t> to </a:t>
            </a:r>
            <a:r>
              <a:rPr lang="da-DK" dirty="0" err="1"/>
              <a:t>study</a:t>
            </a:r>
            <a:r>
              <a:rPr lang="da-DK" dirty="0"/>
              <a:t> </a:t>
            </a:r>
            <a:r>
              <a:rPr lang="da-DK" dirty="0">
                <a:solidFill>
                  <a:srgbClr val="FF0000"/>
                </a:solidFill>
              </a:rPr>
              <a:t>population </a:t>
            </a:r>
            <a:r>
              <a:rPr lang="da-DK" dirty="0" err="1">
                <a:solidFill>
                  <a:srgbClr val="FF0000"/>
                </a:solidFill>
              </a:rPr>
              <a:t>health</a:t>
            </a:r>
            <a:r>
              <a:rPr lang="da-DK" dirty="0"/>
              <a:t>?</a:t>
            </a:r>
          </a:p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done to </a:t>
            </a:r>
            <a:r>
              <a:rPr lang="da-DK" dirty="0" err="1"/>
              <a:t>create</a:t>
            </a:r>
            <a:r>
              <a:rPr lang="da-DK" dirty="0"/>
              <a:t> a </a:t>
            </a:r>
            <a:r>
              <a:rPr lang="da-DK" dirty="0" err="1">
                <a:solidFill>
                  <a:srgbClr val="FF0000"/>
                </a:solidFill>
              </a:rPr>
              <a:t>healthier</a:t>
            </a:r>
            <a:r>
              <a:rPr lang="da-DK" dirty="0">
                <a:solidFill>
                  <a:srgbClr val="FF0000"/>
                </a:solidFill>
              </a:rPr>
              <a:t> population</a:t>
            </a:r>
            <a:r>
              <a:rPr lang="da-DK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solidFill>
                  <a:srgbClr val="660066"/>
                </a:solidFill>
              </a:rPr>
              <a:t>Important</a:t>
            </a:r>
            <a:r>
              <a:rPr lang="da-DK" dirty="0">
                <a:solidFill>
                  <a:srgbClr val="660066"/>
                </a:solidFill>
              </a:rPr>
              <a:t> global </a:t>
            </a:r>
            <a:r>
              <a:rPr lang="da-DK" dirty="0" err="1">
                <a:solidFill>
                  <a:srgbClr val="660066"/>
                </a:solidFill>
              </a:rPr>
              <a:t>health</a:t>
            </a:r>
            <a:r>
              <a:rPr lang="da-DK" dirty="0">
                <a:solidFill>
                  <a:srgbClr val="660066"/>
                </a:solidFill>
              </a:rPr>
              <a:t> </a:t>
            </a:r>
            <a:r>
              <a:rPr lang="da-DK" dirty="0" err="1">
                <a:solidFill>
                  <a:srgbClr val="660066"/>
                </a:solidFill>
              </a:rPr>
              <a:t>issues</a:t>
            </a:r>
            <a:endParaRPr lang="da-DK" dirty="0">
              <a:solidFill>
                <a:srgbClr val="660066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sz="2800" dirty="0"/>
              <a:t>66 </a:t>
            </a:r>
            <a:r>
              <a:rPr lang="da-DK" sz="2800" dirty="0" err="1"/>
              <a:t>mio</a:t>
            </a:r>
            <a:r>
              <a:rPr lang="da-DK" sz="2800" dirty="0"/>
              <a:t> </a:t>
            </a:r>
            <a:r>
              <a:rPr lang="da-DK" sz="2800" dirty="0" err="1"/>
              <a:t>refugees</a:t>
            </a:r>
            <a:r>
              <a:rPr lang="da-DK" sz="2800" dirty="0"/>
              <a:t> in the </a:t>
            </a:r>
            <a:r>
              <a:rPr lang="da-DK" sz="2800" dirty="0" err="1"/>
              <a:t>world</a:t>
            </a:r>
            <a:r>
              <a:rPr lang="da-DK" sz="2800" dirty="0"/>
              <a:t> + </a:t>
            </a:r>
            <a:r>
              <a:rPr lang="da-DK" sz="2800" dirty="0" err="1"/>
              <a:t>internally</a:t>
            </a:r>
            <a:r>
              <a:rPr lang="da-DK" sz="2800" dirty="0"/>
              <a:t> </a:t>
            </a:r>
            <a:r>
              <a:rPr lang="da-DK" sz="2800" dirty="0" err="1"/>
              <a:t>displaced</a:t>
            </a: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The </a:t>
            </a:r>
            <a:r>
              <a:rPr lang="da-DK" sz="2800" dirty="0" err="1"/>
              <a:t>enduring</a:t>
            </a:r>
            <a:r>
              <a:rPr lang="da-DK" sz="2800" dirty="0"/>
              <a:t> </a:t>
            </a:r>
            <a:r>
              <a:rPr lang="da-DK" sz="2800" dirty="0" err="1"/>
              <a:t>wealth</a:t>
            </a:r>
            <a:r>
              <a:rPr lang="da-DK" sz="2800" dirty="0"/>
              <a:t> </a:t>
            </a:r>
            <a:r>
              <a:rPr lang="da-DK" sz="2800" dirty="0" err="1"/>
              <a:t>gap</a:t>
            </a: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Health system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800" dirty="0" err="1"/>
              <a:t>Climate</a:t>
            </a:r>
            <a:r>
              <a:rPr lang="da-DK" sz="2800" dirty="0"/>
              <a:t> </a:t>
            </a:r>
            <a:r>
              <a:rPr lang="da-DK" sz="2800" dirty="0" err="1"/>
              <a:t>change</a:t>
            </a: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 err="1"/>
              <a:t>Emerging</a:t>
            </a:r>
            <a:r>
              <a:rPr lang="da-DK" sz="2800" dirty="0"/>
              <a:t> </a:t>
            </a:r>
            <a:r>
              <a:rPr lang="da-DK" sz="2800" dirty="0" err="1"/>
              <a:t>health</a:t>
            </a:r>
            <a:r>
              <a:rPr lang="da-DK" sz="2800" dirty="0"/>
              <a:t> </a:t>
            </a:r>
            <a:r>
              <a:rPr lang="da-DK" sz="2800" dirty="0" err="1"/>
              <a:t>threats</a:t>
            </a:r>
            <a:r>
              <a:rPr lang="da-DK" sz="2800" dirty="0"/>
              <a:t> (eg Ebola, </a:t>
            </a:r>
            <a:r>
              <a:rPr lang="da-DK" sz="2800" dirty="0" err="1"/>
              <a:t>Zika</a:t>
            </a:r>
            <a:r>
              <a:rPr lang="da-DK" sz="28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Air pollution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Health </a:t>
            </a:r>
            <a:r>
              <a:rPr lang="da-DK" sz="2800" dirty="0" err="1"/>
              <a:t>worker</a:t>
            </a:r>
            <a:r>
              <a:rPr lang="da-DK" sz="2800" dirty="0"/>
              <a:t> </a:t>
            </a:r>
            <a:r>
              <a:rPr lang="da-DK" sz="2800" dirty="0" err="1"/>
              <a:t>shortage</a:t>
            </a: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Mental </a:t>
            </a:r>
            <a:r>
              <a:rPr lang="da-DK" sz="2800" dirty="0" err="1"/>
              <a:t>health</a:t>
            </a:r>
            <a:r>
              <a:rPr lang="da-DK" sz="2800" dirty="0"/>
              <a:t> for trauma </a:t>
            </a:r>
            <a:r>
              <a:rPr lang="da-DK" sz="2800" dirty="0" err="1"/>
              <a:t>survivors</a:t>
            </a: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Drug-</a:t>
            </a:r>
            <a:r>
              <a:rPr lang="da-DK" sz="2800" dirty="0" err="1"/>
              <a:t>resistant</a:t>
            </a:r>
            <a:r>
              <a:rPr lang="da-DK" sz="2800" dirty="0"/>
              <a:t> </a:t>
            </a:r>
            <a:r>
              <a:rPr lang="da-DK" sz="2800" dirty="0" err="1"/>
              <a:t>bacteria</a:t>
            </a: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Gun </a:t>
            </a:r>
            <a:r>
              <a:rPr lang="da-DK" sz="2800" dirty="0" err="1"/>
              <a:t>violence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94554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660066"/>
                </a:solidFill>
              </a:rPr>
              <a:t>The </a:t>
            </a:r>
            <a:r>
              <a:rPr lang="da-DK" dirty="0" err="1">
                <a:solidFill>
                  <a:srgbClr val="660066"/>
                </a:solidFill>
              </a:rPr>
              <a:t>failure</a:t>
            </a:r>
            <a:r>
              <a:rPr lang="da-DK" dirty="0">
                <a:solidFill>
                  <a:srgbClr val="660066"/>
                </a:solidFill>
              </a:rPr>
              <a:t> of Global Health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32668" y="1268760"/>
            <a:ext cx="8229600" cy="4525963"/>
          </a:xfrm>
        </p:spPr>
        <p:txBody>
          <a:bodyPr/>
          <a:lstStyle/>
          <a:p>
            <a:r>
              <a:rPr lang="da-DK" dirty="0" err="1"/>
              <a:t>Failure</a:t>
            </a:r>
            <a:r>
              <a:rPr lang="da-DK" dirty="0"/>
              <a:t> to deliver on the Alma-Ata </a:t>
            </a:r>
            <a:r>
              <a:rPr lang="da-DK" dirty="0" err="1"/>
              <a:t>declaration</a:t>
            </a:r>
            <a:r>
              <a:rPr lang="da-DK" dirty="0"/>
              <a:t>: "Health For All by 2000” - </a:t>
            </a:r>
            <a:r>
              <a:rPr lang="da-DK" u="sng" dirty="0" err="1"/>
              <a:t>nearly</a:t>
            </a:r>
            <a:r>
              <a:rPr lang="da-DK" u="sng" dirty="0"/>
              <a:t> </a:t>
            </a:r>
            <a:r>
              <a:rPr lang="da-DK" u="sng" dirty="0" err="1"/>
              <a:t>half</a:t>
            </a:r>
            <a:r>
              <a:rPr lang="da-DK" u="sng" dirty="0"/>
              <a:t> the </a:t>
            </a:r>
            <a:r>
              <a:rPr lang="da-DK" u="sng" dirty="0" err="1"/>
              <a:t>world's</a:t>
            </a:r>
            <a:r>
              <a:rPr lang="da-DK" u="sng" dirty="0"/>
              <a:t> population </a:t>
            </a:r>
            <a:r>
              <a:rPr lang="da-DK" u="sng" dirty="0" err="1"/>
              <a:t>lacks</a:t>
            </a:r>
            <a:r>
              <a:rPr lang="da-DK" u="sng" dirty="0"/>
              <a:t> </a:t>
            </a:r>
            <a:r>
              <a:rPr lang="da-DK" u="sng" dirty="0" err="1"/>
              <a:t>access</a:t>
            </a:r>
            <a:r>
              <a:rPr lang="da-DK" u="sng" dirty="0"/>
              <a:t> to </a:t>
            </a:r>
            <a:r>
              <a:rPr lang="da-DK" u="sng" dirty="0" err="1"/>
              <a:t>essential</a:t>
            </a:r>
            <a:r>
              <a:rPr lang="da-DK" u="sng" dirty="0"/>
              <a:t> </a:t>
            </a:r>
            <a:r>
              <a:rPr lang="da-DK" u="sng" dirty="0" err="1"/>
              <a:t>health</a:t>
            </a:r>
            <a:r>
              <a:rPr lang="da-DK" u="sng" dirty="0"/>
              <a:t> services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dirty="0"/>
              <a:t>A </a:t>
            </a:r>
            <a:r>
              <a:rPr lang="da-DK" u="sng" dirty="0" err="1"/>
              <a:t>roaring</a:t>
            </a:r>
            <a:r>
              <a:rPr lang="da-DK" u="sng" dirty="0"/>
              <a:t> HIV </a:t>
            </a:r>
            <a:r>
              <a:rPr lang="da-DK" u="sng" dirty="0" err="1"/>
              <a:t>epidemic</a:t>
            </a:r>
            <a:r>
              <a:rPr lang="da-DK" u="sng" dirty="0"/>
              <a:t> </a:t>
            </a:r>
            <a:r>
              <a:rPr lang="da-DK" dirty="0"/>
              <a:t>with +30 </a:t>
            </a:r>
            <a:r>
              <a:rPr lang="da-DK" dirty="0" err="1"/>
              <a:t>mill</a:t>
            </a:r>
            <a:r>
              <a:rPr lang="da-DK" dirty="0"/>
              <a:t> </a:t>
            </a:r>
            <a:r>
              <a:rPr lang="da-DK" dirty="0" err="1"/>
              <a:t>infected</a:t>
            </a:r>
            <a:r>
              <a:rPr lang="da-DK" dirty="0"/>
              <a:t>, 2 </a:t>
            </a:r>
            <a:r>
              <a:rPr lang="da-DK" dirty="0" err="1"/>
              <a:t>mill</a:t>
            </a:r>
            <a:r>
              <a:rPr lang="da-DK" dirty="0"/>
              <a:t> new </a:t>
            </a:r>
            <a:r>
              <a:rPr lang="da-DK" dirty="0" err="1"/>
              <a:t>infected</a:t>
            </a:r>
            <a:r>
              <a:rPr lang="da-DK" dirty="0"/>
              <a:t> per </a:t>
            </a:r>
            <a:r>
              <a:rPr lang="da-DK" dirty="0" err="1"/>
              <a:t>year</a:t>
            </a:r>
            <a:r>
              <a:rPr lang="da-DK" dirty="0"/>
              <a:t> and 1 </a:t>
            </a:r>
            <a:r>
              <a:rPr lang="da-DK" dirty="0" err="1"/>
              <a:t>mill</a:t>
            </a:r>
            <a:r>
              <a:rPr lang="da-DK" dirty="0"/>
              <a:t> </a:t>
            </a:r>
            <a:r>
              <a:rPr lang="da-DK" dirty="0" err="1"/>
              <a:t>deaths</a:t>
            </a:r>
            <a:r>
              <a:rPr lang="da-DK" dirty="0"/>
              <a:t> </a:t>
            </a:r>
          </a:p>
          <a:p>
            <a:endParaRPr lang="da-DK" u="sng" dirty="0"/>
          </a:p>
          <a:p>
            <a:r>
              <a:rPr lang="da-DK" u="sng" dirty="0"/>
              <a:t>6 </a:t>
            </a:r>
            <a:r>
              <a:rPr lang="da-DK" u="sng" dirty="0" err="1"/>
              <a:t>mill</a:t>
            </a:r>
            <a:r>
              <a:rPr lang="da-DK" u="sng" dirty="0"/>
              <a:t> </a:t>
            </a:r>
            <a:r>
              <a:rPr lang="da-DK" u="sng" dirty="0" err="1"/>
              <a:t>children</a:t>
            </a:r>
            <a:r>
              <a:rPr lang="da-DK" u="sng" dirty="0"/>
              <a:t> die </a:t>
            </a:r>
            <a:r>
              <a:rPr lang="da-DK" u="sng" dirty="0" err="1"/>
              <a:t>every</a:t>
            </a:r>
            <a:r>
              <a:rPr lang="da-DK" u="sng" dirty="0"/>
              <a:t> </a:t>
            </a:r>
            <a:r>
              <a:rPr lang="da-DK" u="sng" dirty="0" err="1"/>
              <a:t>year</a:t>
            </a:r>
            <a:r>
              <a:rPr lang="da-DK" dirty="0"/>
              <a:t>, 3-4 </a:t>
            </a:r>
            <a:r>
              <a:rPr lang="da-DK" dirty="0" err="1"/>
              <a:t>mill</a:t>
            </a:r>
            <a:r>
              <a:rPr lang="da-DK" dirty="0"/>
              <a:t> die from </a:t>
            </a:r>
            <a:r>
              <a:rPr lang="da-DK" dirty="0" err="1"/>
              <a:t>preventable</a:t>
            </a:r>
            <a:r>
              <a:rPr lang="da-DK" dirty="0"/>
              <a:t> </a:t>
            </a:r>
            <a:r>
              <a:rPr lang="da-DK" dirty="0" err="1"/>
              <a:t>diseases</a:t>
            </a:r>
            <a:r>
              <a:rPr lang="da-DK" dirty="0"/>
              <a:t> (90% in </a:t>
            </a:r>
            <a:r>
              <a:rPr lang="da-DK" dirty="0" err="1"/>
              <a:t>dev</a:t>
            </a:r>
            <a:r>
              <a:rPr lang="da-DK" dirty="0"/>
              <a:t> </a:t>
            </a:r>
            <a:r>
              <a:rPr lang="da-DK" dirty="0" err="1"/>
              <a:t>countries</a:t>
            </a:r>
            <a:r>
              <a:rPr lang="da-DK" dirty="0"/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34513</TotalTime>
  <Words>1657</Words>
  <Application>Microsoft Macintosh PowerPoint</Application>
  <PresentationFormat>Skærmshow (4:3)</PresentationFormat>
  <Paragraphs>239</Paragraphs>
  <Slides>39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39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Century Schoolbook</vt:lpstr>
      <vt:lpstr>Monotype Sorts</vt:lpstr>
      <vt:lpstr>Tahoma</vt:lpstr>
      <vt:lpstr>Times New Roman</vt:lpstr>
      <vt:lpstr>Verdana</vt:lpstr>
      <vt:lpstr>Office Theme</vt:lpstr>
      <vt:lpstr>Custom Design</vt:lpstr>
      <vt:lpstr>PowerPoint-præsentation</vt:lpstr>
      <vt:lpstr>Agenda</vt:lpstr>
      <vt:lpstr>Purpose of seminar </vt:lpstr>
      <vt:lpstr>PowerPoint-præsentation</vt:lpstr>
      <vt:lpstr>PowerPoint-præsentation</vt:lpstr>
      <vt:lpstr>The importance of Global Health</vt:lpstr>
      <vt:lpstr>Global health is –  answers given to questions such as:</vt:lpstr>
      <vt:lpstr>Important global health issues</vt:lpstr>
      <vt:lpstr>The failure of Global Health</vt:lpstr>
      <vt:lpstr>The succes of Global Health</vt:lpstr>
      <vt:lpstr>What is the leading cause of global mortality?</vt:lpstr>
      <vt:lpstr>PowerPoint-præsentation</vt:lpstr>
      <vt:lpstr>PowerPoint-præsentation</vt:lpstr>
      <vt:lpstr>What is the leading cause of death in low income countries?</vt:lpstr>
      <vt:lpstr>PowerPoint-præsentation</vt:lpstr>
      <vt:lpstr>Global health   local health</vt:lpstr>
      <vt:lpstr>Meet Oliver</vt:lpstr>
      <vt:lpstr>27 year old man working for an Italian construction company at DNU</vt:lpstr>
      <vt:lpstr>Tentative diagnoses?</vt:lpstr>
      <vt:lpstr>Let’s go back to where it started</vt:lpstr>
      <vt:lpstr>PowerPoint-præsentation</vt:lpstr>
      <vt:lpstr>Outcome for Oliver</vt:lpstr>
      <vt:lpstr>PowerPoint-præsentation</vt:lpstr>
      <vt:lpstr>Ethical dilemmas</vt:lpstr>
      <vt:lpstr>Migrant</vt:lpstr>
      <vt:lpstr>Migrants  in Denmark</vt:lpstr>
      <vt:lpstr>PowerPoint-præsentation</vt:lpstr>
      <vt:lpstr>Importance of considering migrant health</vt:lpstr>
      <vt:lpstr>Migrant health</vt:lpstr>
      <vt:lpstr>Is there a need for special attention on migrants in DK?</vt:lpstr>
      <vt:lpstr>Self-assessed health</vt:lpstr>
      <vt:lpstr>High proportion with numerous diseases</vt:lpstr>
      <vt:lpstr>Discrimination in access to health</vt:lpstr>
      <vt:lpstr>PowerPoint-præsentation</vt:lpstr>
      <vt:lpstr>PowerPoint-præsentation</vt:lpstr>
      <vt:lpstr>The iceberg of culture</vt:lpstr>
      <vt:lpstr> Cultural competence, definition  </vt:lpstr>
      <vt:lpstr>Cultural aspects of importance in assessment of health issues</vt:lpstr>
      <vt:lpstr>Questions…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Christian Wejse</dc:creator>
  <cp:lastModifiedBy>Christian Wejse</cp:lastModifiedBy>
  <cp:revision>147</cp:revision>
  <cp:lastPrinted>2019-08-29T11:23:44Z</cp:lastPrinted>
  <dcterms:created xsi:type="dcterms:W3CDTF">2008-10-05T07:05:11Z</dcterms:created>
  <dcterms:modified xsi:type="dcterms:W3CDTF">2019-08-29T11:55:59Z</dcterms:modified>
</cp:coreProperties>
</file>