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AEAB5-D14D-4957-A40C-C2225758CB41}" v="138" dt="2019-05-31T13:52:51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Megan F." userId="050a52c4-37f4-49fb-af60-b450489056bf" providerId="ADAL" clId="{414AEAB5-D14D-4957-A40C-C2225758CB41}"/>
    <pc:docChg chg="addSld delSld modSld">
      <pc:chgData name="Turner, Megan F." userId="050a52c4-37f4-49fb-af60-b450489056bf" providerId="ADAL" clId="{414AEAB5-D14D-4957-A40C-C2225758CB41}" dt="2019-05-31T13:52:51.708" v="137" actId="20577"/>
      <pc:docMkLst>
        <pc:docMk/>
      </pc:docMkLst>
      <pc:sldChg chg="modSp">
        <pc:chgData name="Turner, Megan F." userId="050a52c4-37f4-49fb-af60-b450489056bf" providerId="ADAL" clId="{414AEAB5-D14D-4957-A40C-C2225758CB41}" dt="2019-05-31T03:30:30.722" v="92" actId="20577"/>
        <pc:sldMkLst>
          <pc:docMk/>
          <pc:sldMk cId="3148568679" sldId="256"/>
        </pc:sldMkLst>
        <pc:spChg chg="mod">
          <ac:chgData name="Turner, Megan F." userId="050a52c4-37f4-49fb-af60-b450489056bf" providerId="ADAL" clId="{414AEAB5-D14D-4957-A40C-C2225758CB41}" dt="2019-05-31T03:30:30.722" v="92" actId="20577"/>
          <ac:spMkLst>
            <pc:docMk/>
            <pc:sldMk cId="3148568679" sldId="256"/>
            <ac:spMk id="3" creationId="{F956C469-AC68-44D8-99DB-B36302339E31}"/>
          </ac:spMkLst>
        </pc:spChg>
      </pc:sldChg>
      <pc:sldChg chg="modSp add del">
        <pc:chgData name="Turner, Megan F." userId="050a52c4-37f4-49fb-af60-b450489056bf" providerId="ADAL" clId="{414AEAB5-D14D-4957-A40C-C2225758CB41}" dt="2019-05-31T03:30:50.434" v="94" actId="2696"/>
        <pc:sldMkLst>
          <pc:docMk/>
          <pc:sldMk cId="3351826952" sldId="265"/>
        </pc:sldMkLst>
        <pc:spChg chg="mod">
          <ac:chgData name="Turner, Megan F." userId="050a52c4-37f4-49fb-af60-b450489056bf" providerId="ADAL" clId="{414AEAB5-D14D-4957-A40C-C2225758CB41}" dt="2019-05-31T03:29:39.329" v="12" actId="20577"/>
          <ac:spMkLst>
            <pc:docMk/>
            <pc:sldMk cId="3351826952" sldId="265"/>
            <ac:spMk id="2" creationId="{9617643D-87B0-43CD-B77D-385A0E21C026}"/>
          </ac:spMkLst>
        </pc:spChg>
      </pc:sldChg>
      <pc:sldChg chg="modSp add">
        <pc:chgData name="Turner, Megan F." userId="050a52c4-37f4-49fb-af60-b450489056bf" providerId="ADAL" clId="{414AEAB5-D14D-4957-A40C-C2225758CB41}" dt="2019-05-31T13:52:51.708" v="137" actId="20577"/>
        <pc:sldMkLst>
          <pc:docMk/>
          <pc:sldMk cId="618710304" sldId="288"/>
        </pc:sldMkLst>
        <pc:spChg chg="mod">
          <ac:chgData name="Turner, Megan F." userId="050a52c4-37f4-49fb-af60-b450489056bf" providerId="ADAL" clId="{414AEAB5-D14D-4957-A40C-C2225758CB41}" dt="2019-05-31T13:52:51.708" v="137" actId="20577"/>
          <ac:spMkLst>
            <pc:docMk/>
            <pc:sldMk cId="618710304" sldId="288"/>
            <ac:spMk id="3" creationId="{E629B983-9922-47F1-ACDD-AE9AE3D788E1}"/>
          </ac:spMkLst>
        </pc:spChg>
      </pc:sldChg>
    </pc:docChg>
  </pc:docChgLst>
  <pc:docChgLst>
    <pc:chgData name="Turner, Megan F." userId="050a52c4-37f4-49fb-af60-b450489056bf" providerId="ADAL" clId="{15B34C10-0AE7-47F7-A511-6F4D983F565E}"/>
  </pc:docChgLst>
  <pc:docChgLst>
    <pc:chgData name="Megan Turner" userId="050a52c4-37f4-49fb-af60-b450489056bf" providerId="ADAL" clId="{B61B1834-563C-4033-982E-F01C49B434FA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ivic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merican_Party_of_South_Carolina_10649622_190538471116490_6910021203168239049_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B041-3368-4A67-821E-AD4567C64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big party?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6C469-AC68-44D8-99DB-B36302339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 BY Puyallup School District, adapted from </a:t>
            </a:r>
            <a:r>
              <a:rPr lang="en-US" dirty="0" err="1"/>
              <a:t>iCivics</a:t>
            </a:r>
            <a:r>
              <a:rPr lang="en-US" dirty="0"/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314856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A72-A935-4A38-B7C4-587FFDC4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9B983-9922-47F1-ACDD-AE9AE3D7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Adapted from the One Big Party? Lesson and reading</a:t>
            </a:r>
          </a:p>
          <a:p>
            <a:pPr marL="0" indent="0">
              <a:buNone/>
            </a:pPr>
            <a:r>
              <a:rPr lang="en-US" sz="2000" dirty="0"/>
              <a:t>Statement from </a:t>
            </a:r>
            <a:r>
              <a:rPr lang="en-US" sz="2000" dirty="0" err="1"/>
              <a:t>iCivics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 err="1"/>
              <a:t>iCivics</a:t>
            </a:r>
            <a:r>
              <a:rPr lang="en-US" sz="2000" dirty="0"/>
              <a:t> does not take issue with instructional, non-profit use of our materials as it pertains to our product copyright. You are free to copy, distribute, and transmit </a:t>
            </a:r>
            <a:r>
              <a:rPr lang="en-US" sz="2000" dirty="0" err="1"/>
              <a:t>iCivics</a:t>
            </a:r>
            <a:r>
              <a:rPr lang="en-US" sz="2000" dirty="0"/>
              <a:t> materials so long as you credit the work to </a:t>
            </a:r>
            <a:r>
              <a:rPr lang="en-US" sz="2000" dirty="0" err="1"/>
              <a:t>iCivics</a:t>
            </a:r>
            <a:r>
              <a:rPr lang="en-US" sz="2000" dirty="0"/>
              <a:t>, Inc. and include our website: </a:t>
            </a:r>
            <a:r>
              <a:rPr lang="en-US" sz="2000" dirty="0">
                <a:hlinkClick r:id="rId2"/>
              </a:rPr>
              <a:t>www.icivics.org</a:t>
            </a:r>
            <a:r>
              <a:rPr lang="en-US" sz="2000" dirty="0"/>
              <a:t>.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833B-FFED-4A99-870C-818175BB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party…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57180-8301-4D9B-BF0D-06547B26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55637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Political Party: </a:t>
            </a:r>
            <a:r>
              <a:rPr lang="en-US" sz="2800" dirty="0"/>
              <a:t>an organized group of people who share similar views and seek to influence government</a:t>
            </a:r>
          </a:p>
          <a:p>
            <a:pPr lvl="1"/>
            <a:r>
              <a:rPr lang="en-US" sz="2400" i="1" dirty="0"/>
              <a:t>Political views: </a:t>
            </a:r>
            <a:r>
              <a:rPr lang="en-US" sz="2400" dirty="0"/>
              <a:t>How someone thinks the government should run and how problems should be solved</a:t>
            </a:r>
          </a:p>
          <a:p>
            <a:pPr lvl="1"/>
            <a:r>
              <a:rPr lang="en-US" sz="2400" dirty="0"/>
              <a:t>Fight for political power by supporting candidates</a:t>
            </a:r>
          </a:p>
          <a:p>
            <a:pPr lvl="1"/>
            <a:r>
              <a:rPr lang="en-US" sz="2400" dirty="0"/>
              <a:t>Influence all levels of government</a:t>
            </a:r>
          </a:p>
          <a:p>
            <a:pPr lvl="1"/>
            <a:r>
              <a:rPr lang="en-US" sz="2400" dirty="0"/>
              <a:t>Gives people more power to influence government than by acting alone</a:t>
            </a:r>
          </a:p>
        </p:txBody>
      </p:sp>
    </p:spTree>
    <p:extLst>
      <p:ext uri="{BB962C8B-B14F-4D97-AF65-F5344CB8AC3E}">
        <p14:creationId xmlns:p14="http://schemas.microsoft.com/office/powerpoint/2010/main" val="155575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4B09-C0D6-4CE6-A8F6-A41B2A37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The big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D893-88C4-44AD-AC03-60FA3D7D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371725"/>
            <a:ext cx="6418871" cy="439340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Two dominate parties: Republicans and Democrats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Technically a multi-party system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 + D so powerful that most elected officials belong to one or the other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Americans identify as R or 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Politically independent:</a:t>
            </a:r>
            <a:r>
              <a:rPr lang="en-US" sz="2400" dirty="0"/>
              <a:t> not affiliating with any political party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40% of Americans identify as such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end up learning Republican or Democrat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likely to support candidates from either/both party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CC23146-3D9E-4DD1-90F2-D9AAE492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165923-D8A4-48EF-BD8D-8DF410BBE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political party">
            <a:extLst>
              <a:ext uri="{FF2B5EF4-FFF2-40B4-BE49-F238E27FC236}">
                <a16:creationId xmlns:a16="http://schemas.microsoft.com/office/drawing/2014/main" id="{D24E77C4-F678-419E-AF6D-3C44C389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90" y="2600867"/>
            <a:ext cx="3328416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7D52E-62D8-4D2D-A540-42DE1E1EA173}"/>
              </a:ext>
            </a:extLst>
          </p:cNvPr>
          <p:cNvSpPr txBox="1"/>
          <p:nvPr/>
        </p:nvSpPr>
        <p:spPr>
          <a:xfrm>
            <a:off x="7869836" y="4265075"/>
            <a:ext cx="2953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Republican Elephant and Democratic Donkey, by </a:t>
            </a:r>
            <a:r>
              <a:rPr lang="en-US" sz="1100" dirty="0" err="1"/>
              <a:t>DonkeyHotey</a:t>
            </a:r>
            <a:r>
              <a:rPr lang="en-US" sz="1100" dirty="0"/>
              <a:t>; Flickr</a:t>
            </a:r>
          </a:p>
        </p:txBody>
      </p:sp>
    </p:spTree>
    <p:extLst>
      <p:ext uri="{BB962C8B-B14F-4D97-AF65-F5344CB8AC3E}">
        <p14:creationId xmlns:p14="http://schemas.microsoft.com/office/powerpoint/2010/main" val="298945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B73F-CC08-4BCB-9AD8-53D46B4F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1DFD-AB99-41FC-B9B2-4D9C1CA5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192" y="2495169"/>
            <a:ext cx="7729728" cy="421995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Ballot Access: </a:t>
            </a:r>
            <a:r>
              <a:rPr lang="en-US" sz="2800" dirty="0"/>
              <a:t> the process of getting on the ballot in each state differs</a:t>
            </a:r>
          </a:p>
          <a:p>
            <a:pPr lvl="1"/>
            <a:r>
              <a:rPr lang="en-US" sz="2400" dirty="0"/>
              <a:t>Often need a certain number of signatures of voters</a:t>
            </a:r>
          </a:p>
          <a:p>
            <a:pPr lvl="1"/>
            <a:r>
              <a:rPr lang="en-US" sz="2400" dirty="0"/>
              <a:t>Minor parties have less support and have a harder time getting on the ballot</a:t>
            </a:r>
          </a:p>
          <a:p>
            <a:pPr lvl="1"/>
            <a:r>
              <a:rPr lang="en-US" sz="2400" dirty="0"/>
              <a:t>R + D have ballot access in every state</a:t>
            </a:r>
          </a:p>
          <a:p>
            <a:pPr lvl="1"/>
            <a:r>
              <a:rPr lang="en-US" sz="2400" dirty="0"/>
              <a:t>Libertarians (largest minor party) is usually able to get ballot access in 30+ states</a:t>
            </a:r>
          </a:p>
          <a:p>
            <a:pPr lvl="1"/>
            <a:r>
              <a:rPr lang="en-US" sz="2400" dirty="0"/>
              <a:t>2015: Green Party ballot access in 20 states, Constitution Party in over 10</a:t>
            </a:r>
          </a:p>
        </p:txBody>
      </p:sp>
      <p:pic>
        <p:nvPicPr>
          <p:cNvPr id="1026" name="Picture 2" descr="https://upload.wikimedia.org/wikipedia/commons/6/69/American_Party_of_South_Carolina_10649622_190538471116490_6910021203168239049_n.jpg">
            <a:extLst>
              <a:ext uri="{FF2B5EF4-FFF2-40B4-BE49-F238E27FC236}">
                <a16:creationId xmlns:a16="http://schemas.microsoft.com/office/drawing/2014/main" id="{8EC71B32-4724-4AC1-A9CA-389A1F6B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9" y="3090101"/>
            <a:ext cx="3462543" cy="23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D406CD-C00B-4F6C-A2CA-25C5B4A7CED9}"/>
              </a:ext>
            </a:extLst>
          </p:cNvPr>
          <p:cNvSpPr txBox="1"/>
          <p:nvPr/>
        </p:nvSpPr>
        <p:spPr>
          <a:xfrm>
            <a:off x="294926" y="5479256"/>
            <a:ext cx="35959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Public Domain</a:t>
            </a:r>
            <a:r>
              <a:rPr lang="en-US" sz="1100" dirty="0"/>
              <a:t> American Party of South Carolina 10649622 190538471116490 6910021203168239049 n.jpg</a:t>
            </a:r>
          </a:p>
          <a:p>
            <a:r>
              <a:rPr lang="en-US" sz="1100" dirty="0"/>
              <a:t>Created: 31 December 2013</a:t>
            </a:r>
          </a:p>
        </p:txBody>
      </p:sp>
    </p:spTree>
    <p:extLst>
      <p:ext uri="{BB962C8B-B14F-4D97-AF65-F5344CB8AC3E}">
        <p14:creationId xmlns:p14="http://schemas.microsoft.com/office/powerpoint/2010/main" val="19014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9AF5711D-F885-4D9C-A736-0CDADBD02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B0B39-3004-457A-80EE-0932FA0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The party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A557-34AD-4B87-9B4B-39C54338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2858703"/>
            <a:ext cx="5353665" cy="37485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2800" b="1" dirty="0">
                <a:solidFill>
                  <a:schemeClr val="tx1"/>
                </a:solidFill>
              </a:rPr>
              <a:t>Platform:</a:t>
            </a:r>
            <a:r>
              <a:rPr lang="en-US" sz="2800" dirty="0">
                <a:solidFill>
                  <a:schemeClr val="tx1"/>
                </a:solidFill>
              </a:rPr>
              <a:t> a document that describes the party’s views on all the major issues facing the nation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Set of beliefs that the party “stands” on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Republicans and Democrats tend to have simple platforms to attract as many voters as possible</a:t>
            </a:r>
          </a:p>
          <a:p>
            <a:pPr lvl="2">
              <a:lnSpc>
                <a:spcPct val="9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“Better Education” or “More Jobs” – but platform explains how they want to do this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The party website explains their platform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D1E115A-87CB-4627-9D20-1D9C4234F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4E457A0-E55E-4B4F-A727-BD61C631B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upload.wikimedia.org/wikipedia/commons/thumb/7/7e/National_republican_platform._Adopted_by_the_National_Republican_Convention%2C_held_in_Chicago%2C_May_17%2C_1860.jpg/220px-National_republican_platform._Adopted_by_the_National_Republican_Convention%2C_held_in_Chicago%2C_May_17%2C_1860.jpg">
            <a:extLst>
              <a:ext uri="{FF2B5EF4-FFF2-40B4-BE49-F238E27FC236}">
                <a16:creationId xmlns:a16="http://schemas.microsoft.com/office/drawing/2014/main" id="{5EC8BE2B-2BD3-41AD-A1BC-9E615C529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871"/>
          <a:stretch/>
        </p:blipFill>
        <p:spPr bwMode="auto">
          <a:xfrm>
            <a:off x="7208520" y="1023161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C4D6B-CF24-4060-881A-61324891D564}"/>
              </a:ext>
            </a:extLst>
          </p:cNvPr>
          <p:cNvSpPr txBox="1"/>
          <p:nvPr/>
        </p:nvSpPr>
        <p:spPr>
          <a:xfrm>
            <a:off x="7043928" y="5328930"/>
            <a:ext cx="435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National republican platform.  Adopted by the National Republican Convention, held in Chicago, May 17, 1860.jpg Created: 17 May 1860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6BB7-747F-47DE-906F-B8C51BF0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Political parties support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9577-1D2F-49EB-B5BF-D08826CC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1"/>
            <a:ext cx="5925310" cy="4025579"/>
          </a:xfrm>
        </p:spPr>
        <p:txBody>
          <a:bodyPr>
            <a:normAutofit/>
          </a:bodyPr>
          <a:lstStyle/>
          <a:p>
            <a:r>
              <a:rPr lang="en-US" sz="2400" b="1" dirty="0"/>
              <a:t>Candidates:</a:t>
            </a:r>
            <a:r>
              <a:rPr lang="en-US" sz="2400" dirty="0"/>
              <a:t> people running for political office</a:t>
            </a:r>
          </a:p>
          <a:p>
            <a:pPr lvl="1"/>
            <a:r>
              <a:rPr lang="en-US" sz="2000" dirty="0"/>
              <a:t>Almost always declare themselves member of a party</a:t>
            </a:r>
          </a:p>
          <a:p>
            <a:pPr lvl="1"/>
            <a:r>
              <a:rPr lang="en-US" sz="2000" dirty="0"/>
              <a:t>Gains support from the party</a:t>
            </a:r>
          </a:p>
          <a:p>
            <a:pPr lvl="1"/>
            <a:r>
              <a:rPr lang="en-US" sz="2000" dirty="0"/>
              <a:t>Easier for voters to figure out where they stand on issues</a:t>
            </a:r>
          </a:p>
          <a:p>
            <a:pPr lvl="1"/>
            <a:r>
              <a:rPr lang="en-US" sz="2000" dirty="0"/>
              <a:t>Parties help candidates run get elected</a:t>
            </a:r>
          </a:p>
          <a:p>
            <a:pPr lvl="2"/>
            <a:r>
              <a:rPr lang="en-US" sz="2000" dirty="0"/>
              <a:t>Raising money, campaigning, educating voters, urging members to vote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F01B255-4D7B-4F3B-9DDF-C74891D03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31056" b="2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AC794-CC2A-4B34-BAD6-A57C764E7EFC}"/>
              </a:ext>
            </a:extLst>
          </p:cNvPr>
          <p:cNvSpPr txBox="1"/>
          <p:nvPr/>
        </p:nvSpPr>
        <p:spPr>
          <a:xfrm>
            <a:off x="9131602" y="6081495"/>
            <a:ext cx="282185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First General Election Debate, 1984; on </a:t>
            </a:r>
            <a:r>
              <a:rPr lang="en-US" sz="1600" dirty="0" err="1"/>
              <a:t>Wikicommons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307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D82C-07C2-48B4-9F2F-0199D119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050" y="964692"/>
            <a:ext cx="6649830" cy="1188720"/>
          </a:xfrm>
        </p:spPr>
        <p:txBody>
          <a:bodyPr>
            <a:normAutofit/>
          </a:bodyPr>
          <a:lstStyle/>
          <a:p>
            <a:r>
              <a:rPr lang="en-US" dirty="0"/>
              <a:t>Political parties work inside government</a:t>
            </a:r>
          </a:p>
        </p:txBody>
      </p:sp>
      <p:pic>
        <p:nvPicPr>
          <p:cNvPr id="3078" name="Picture 6" descr="Image result for constitution party">
            <a:extLst>
              <a:ext uri="{FF2B5EF4-FFF2-40B4-BE49-F238E27FC236}">
                <a16:creationId xmlns:a16="http://schemas.microsoft.com/office/drawing/2014/main" id="{9BDD04E2-CFCF-4A51-84AA-F8475A1F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9" y="791354"/>
            <a:ext cx="1317566" cy="1683791"/>
          </a:xfrm>
          <a:prstGeom prst="rect">
            <a:avLst/>
          </a:prstGeom>
          <a:solidFill>
            <a:schemeClr val="bg1"/>
          </a:solidFill>
          <a:ln w="31750" cap="sq">
            <a:solidFill>
              <a:srgbClr val="FFFFFF"/>
            </a:solidFill>
            <a:miter lim="800000"/>
          </a:ln>
        </p:spPr>
      </p:pic>
      <p:pic>
        <p:nvPicPr>
          <p:cNvPr id="3076" name="Picture 4" descr="Image result for libertarian party">
            <a:extLst>
              <a:ext uri="{FF2B5EF4-FFF2-40B4-BE49-F238E27FC236}">
                <a16:creationId xmlns:a16="http://schemas.microsoft.com/office/drawing/2014/main" id="{F919981C-B3F9-42F4-99F1-13C4A698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2695028"/>
            <a:ext cx="3141421" cy="15785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green party">
            <a:extLst>
              <a:ext uri="{FF2B5EF4-FFF2-40B4-BE49-F238E27FC236}">
                <a16:creationId xmlns:a16="http://schemas.microsoft.com/office/drawing/2014/main" id="{B948E43B-7CB1-4A23-95DF-83A3DCC9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4475158"/>
            <a:ext cx="3137298" cy="130982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4EB4-9DC3-4F78-BBA2-CFAAABA0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050" y="2475145"/>
            <a:ext cx="6649829" cy="425695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Each official has their own views, the laws, and solutions they support align with their political party’s platform</a:t>
            </a:r>
          </a:p>
          <a:p>
            <a:r>
              <a:rPr lang="en-US" sz="2400" dirty="0"/>
              <a:t>At the national level and most states the balance between R + D determines which laws get passed</a:t>
            </a:r>
          </a:p>
          <a:p>
            <a:r>
              <a:rPr lang="en-US" sz="2400" b="1" dirty="0"/>
              <a:t>Majority party:</a:t>
            </a:r>
            <a:r>
              <a:rPr lang="en-US" sz="2400" dirty="0"/>
              <a:t> the one of the most elected members</a:t>
            </a:r>
          </a:p>
          <a:p>
            <a:pPr lvl="1"/>
            <a:r>
              <a:rPr lang="en-US" sz="2000" dirty="0"/>
              <a:t>can most easily influence laws</a:t>
            </a:r>
          </a:p>
          <a:p>
            <a:r>
              <a:rPr lang="en-US" sz="2400" b="1" dirty="0"/>
              <a:t>Minority party:</a:t>
            </a:r>
            <a:r>
              <a:rPr lang="en-US" sz="2400" dirty="0"/>
              <a:t> the party with less elected members</a:t>
            </a:r>
          </a:p>
          <a:p>
            <a:pPr lvl="1"/>
            <a:r>
              <a:rPr lang="en-US" sz="2000" dirty="0"/>
              <a:t>Tries to influence by forcing compromise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B21F0-C782-46CD-A94B-0A70AFDD655D}"/>
              </a:ext>
            </a:extLst>
          </p:cNvPr>
          <p:cNvSpPr txBox="1"/>
          <p:nvPr/>
        </p:nvSpPr>
        <p:spPr>
          <a:xfrm>
            <a:off x="960120" y="5983829"/>
            <a:ext cx="313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America First Party, Libertarian Party, Green Party logos; from </a:t>
            </a:r>
            <a:r>
              <a:rPr lang="en-US" sz="1400" dirty="0" err="1"/>
              <a:t>Wikicommons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861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8B4D3-9AC6-4AC0-9111-550F1D6D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parties work inside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AE9D-ACE1-4395-B59C-559E1A1B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2305879"/>
            <a:ext cx="6959497" cy="4552122"/>
          </a:xfrm>
        </p:spPr>
        <p:txBody>
          <a:bodyPr>
            <a:normAutofit/>
          </a:bodyPr>
          <a:lstStyle/>
          <a:p>
            <a:r>
              <a:rPr lang="en-US" sz="2400" dirty="0"/>
              <a:t>The executive (President, Governor, </a:t>
            </a:r>
            <a:r>
              <a:rPr lang="en-US" sz="2400" dirty="0" err="1"/>
              <a:t>etc</a:t>
            </a:r>
            <a:r>
              <a:rPr lang="en-US" sz="2400" dirty="0"/>
              <a:t>) also belongs to a party</a:t>
            </a:r>
          </a:p>
          <a:p>
            <a:pPr lvl="1"/>
            <a:r>
              <a:rPr lang="en-US" sz="2000" dirty="0"/>
              <a:t>Policies usually align with their party and works to advance the party goals</a:t>
            </a:r>
          </a:p>
          <a:p>
            <a:pPr lvl="1"/>
            <a:r>
              <a:rPr lang="en-US" sz="2000" dirty="0"/>
              <a:t>Doesn’t make policies but helps develop and shape them for their party</a:t>
            </a:r>
          </a:p>
          <a:p>
            <a:r>
              <a:rPr lang="en-US" sz="2400" b="1" dirty="0"/>
              <a:t>Public Policy:</a:t>
            </a:r>
            <a:r>
              <a:rPr lang="en-US" sz="2400" dirty="0"/>
              <a:t> the way the government will handle issues</a:t>
            </a:r>
          </a:p>
          <a:p>
            <a:r>
              <a:rPr lang="en-US" sz="2400" dirty="0"/>
              <a:t>If the executive and legislative branch are in different parties they may work against each other (</a:t>
            </a:r>
            <a:r>
              <a:rPr lang="en-US" sz="2400" dirty="0" err="1"/>
              <a:t>vetos</a:t>
            </a:r>
            <a:r>
              <a:rPr lang="en-US" sz="2400" dirty="0"/>
              <a:t>, overriding </a:t>
            </a:r>
            <a:r>
              <a:rPr lang="en-US" sz="2400" dirty="0" err="1"/>
              <a:t>vetos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  <p:pic>
        <p:nvPicPr>
          <p:cNvPr id="4098" name="Picture 2" descr="Image result for governor jay inslee">
            <a:extLst>
              <a:ext uri="{FF2B5EF4-FFF2-40B4-BE49-F238E27FC236}">
                <a16:creationId xmlns:a16="http://schemas.microsoft.com/office/drawing/2014/main" id="{06853213-7EB1-43EC-AE7E-2877BD68B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4"/>
          <a:stretch/>
        </p:blipFill>
        <p:spPr bwMode="auto">
          <a:xfrm>
            <a:off x="7100339" y="2559833"/>
            <a:ext cx="4649409" cy="29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BCEDD-5A5E-45C7-BB13-7E6574C2C26C}"/>
              </a:ext>
            </a:extLst>
          </p:cNvPr>
          <p:cNvSpPr txBox="1"/>
          <p:nvPr/>
        </p:nvSpPr>
        <p:spPr>
          <a:xfrm>
            <a:off x="7251044" y="5534945"/>
            <a:ext cx="4649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Snohomish County, Wash., April 6, 2014 -- Regional Administrator Ken Murphy, Senator Patty Murray, Governor Jay Inslee, Congresswoman DelBene, Senator Maria Cantwell, Department of Homeland Security Secretary Jay Johnson, and County Executive John </a:t>
            </a:r>
            <a:r>
              <a:rPr lang="en-US" sz="1100" dirty="0" err="1"/>
              <a:t>Lovick</a:t>
            </a:r>
            <a:r>
              <a:rPr lang="en-US" sz="1100" dirty="0"/>
              <a:t> are briefed on the details of the SR530 Slide and current recovery operations; on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F4FDF9E-097D-4924-8862-AECDBA82515F}"/>
              </a:ext>
            </a:extLst>
          </p:cNvPr>
          <p:cNvSpPr/>
          <p:nvPr/>
        </p:nvSpPr>
        <p:spPr>
          <a:xfrm rot="18873710">
            <a:off x="8996749" y="2024547"/>
            <a:ext cx="1853450" cy="603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 Gov. Inslee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A8A8A1A-A2DE-43DB-84FB-4BA6B3511074}"/>
              </a:ext>
            </a:extLst>
          </p:cNvPr>
          <p:cNvSpPr/>
          <p:nvPr/>
        </p:nvSpPr>
        <p:spPr>
          <a:xfrm rot="2189936">
            <a:off x="9600443" y="4045924"/>
            <a:ext cx="1577009" cy="603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Rep. DelBene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C7F74C9-E64C-4429-95E2-E2E1663CC86D}"/>
              </a:ext>
            </a:extLst>
          </p:cNvPr>
          <p:cNvSpPr/>
          <p:nvPr/>
        </p:nvSpPr>
        <p:spPr>
          <a:xfrm rot="19024148" flipH="1">
            <a:off x="6678622" y="4628452"/>
            <a:ext cx="1692444" cy="603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Sen. Murray</a:t>
            </a:r>
          </a:p>
        </p:txBody>
      </p:sp>
    </p:spTree>
    <p:extLst>
      <p:ext uri="{BB962C8B-B14F-4D97-AF65-F5344CB8AC3E}">
        <p14:creationId xmlns:p14="http://schemas.microsoft.com/office/powerpoint/2010/main" val="391929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A8EF-F5FE-452A-AE05-6F9DE6CA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Political parties and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108A-5C87-49EA-90AD-86BB507BC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33" y="2566218"/>
            <a:ext cx="6610547" cy="42770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During elections parties work to influence voters by distributing information about candidates and issues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Look at fine print on TV and print ads; some are paid for by parties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information they produce is biased towards their candidates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You can join a political party, but don’t have to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still vote for any candidate you want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states won’t let you participate in primary elections or caucuses if you are not a member of the party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2D2E23E5-5325-47B6-B0F2-0820DD70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0" y="2741283"/>
            <a:ext cx="5012934" cy="3408795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73E4B2-5571-44BC-9E5E-822D9F8AD90B}"/>
              </a:ext>
            </a:extLst>
          </p:cNvPr>
          <p:cNvSpPr txBox="1"/>
          <p:nvPr/>
        </p:nvSpPr>
        <p:spPr>
          <a:xfrm>
            <a:off x="7248072" y="6150078"/>
            <a:ext cx="458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Political Party Affiliations in the US, 2014; on </a:t>
            </a:r>
            <a:r>
              <a:rPr lang="en-US" sz="1400" dirty="0" err="1"/>
              <a:t>Wikicommons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610019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771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One big party?</vt:lpstr>
      <vt:lpstr>It’s a party…</vt:lpstr>
      <vt:lpstr>The big two</vt:lpstr>
      <vt:lpstr>Third Parties</vt:lpstr>
      <vt:lpstr>The party platform</vt:lpstr>
      <vt:lpstr>Political parties support candidates</vt:lpstr>
      <vt:lpstr>Political parties work inside government</vt:lpstr>
      <vt:lpstr>Political parties work inside government</vt:lpstr>
      <vt:lpstr>Political parties and you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big party?</dc:title>
  <dc:creator>Turner, Megan F.</dc:creator>
  <cp:lastModifiedBy>Turner, Megan F.</cp:lastModifiedBy>
  <cp:revision>1</cp:revision>
  <dcterms:created xsi:type="dcterms:W3CDTF">2018-10-26T19:44:21Z</dcterms:created>
  <dcterms:modified xsi:type="dcterms:W3CDTF">2019-05-31T13:52:54Z</dcterms:modified>
</cp:coreProperties>
</file>