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05D9BE-4561-481D-8D99-A18A6327C721}" v="160" dt="2019-05-20T05:01:42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1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" y="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rner, Megan F." userId="S::turnermf@puyallup.k12.wa.us::050a52c4-37f4-49fb-af60-b450489056bf" providerId="AD" clId="Web-{13A8054F-9373-8AB7-5286-8F42CED5DDE6}"/>
  </pc:docChgLst>
  <pc:docChgLst>
    <pc:chgData name="Turner, Megan F." userId="050a52c4-37f4-49fb-af60-b450489056bf" providerId="ADAL" clId="{BA05D9BE-4561-481D-8D99-A18A6327C721}"/>
    <pc:docChg chg="custSel addSld modSld">
      <pc:chgData name="Turner, Megan F." userId="050a52c4-37f4-49fb-af60-b450489056bf" providerId="ADAL" clId="{BA05D9BE-4561-481D-8D99-A18A6327C721}" dt="2019-05-20T05:01:42.136" v="159" actId="313"/>
      <pc:docMkLst>
        <pc:docMk/>
      </pc:docMkLst>
      <pc:sldChg chg="modSp add">
        <pc:chgData name="Turner, Megan F." userId="050a52c4-37f4-49fb-af60-b450489056bf" providerId="ADAL" clId="{BA05D9BE-4561-481D-8D99-A18A6327C721}" dt="2019-05-20T05:01:42.136" v="159" actId="313"/>
        <pc:sldMkLst>
          <pc:docMk/>
          <pc:sldMk cId="879594188" sldId="264"/>
        </pc:sldMkLst>
        <pc:spChg chg="mod">
          <ac:chgData name="Turner, Megan F." userId="050a52c4-37f4-49fb-af60-b450489056bf" providerId="ADAL" clId="{BA05D9BE-4561-481D-8D99-A18A6327C721}" dt="2019-05-20T04:59:44.072" v="12" actId="20577"/>
          <ac:spMkLst>
            <pc:docMk/>
            <pc:sldMk cId="879594188" sldId="264"/>
            <ac:spMk id="2" creationId="{7EF7398D-AA09-4B4C-B666-10E536733F90}"/>
          </ac:spMkLst>
        </pc:spChg>
        <pc:spChg chg="mod">
          <ac:chgData name="Turner, Megan F." userId="050a52c4-37f4-49fb-af60-b450489056bf" providerId="ADAL" clId="{BA05D9BE-4561-481D-8D99-A18A6327C721}" dt="2019-05-20T05:01:42.136" v="159" actId="313"/>
          <ac:spMkLst>
            <pc:docMk/>
            <pc:sldMk cId="879594188" sldId="264"/>
            <ac:spMk id="3" creationId="{340FC0B7-1D50-4893-B227-9DA89854153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onkeyhotey/7468312536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2.0/" TargetMode="External"/><Relationship Id="rId4" Type="http://schemas.openxmlformats.org/officeDocument/2006/relationships/hyperlink" Target="https://trendhype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erfs-up/7225952474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nd/2.0/" TargetMode="External"/><Relationship Id="rId4" Type="http://schemas.openxmlformats.org/officeDocument/2006/relationships/hyperlink" Target="https://trendhype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61718807@N07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2.0/" TargetMode="External"/><Relationship Id="rId4" Type="http://schemas.openxmlformats.org/officeDocument/2006/relationships/hyperlink" Target="https://trendhype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msmith000/3213163359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nd/2.0/" TargetMode="External"/><Relationship Id="rId4" Type="http://schemas.openxmlformats.org/officeDocument/2006/relationships/hyperlink" Target="https://trendhype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ter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61718807@N07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2.0/" TargetMode="External"/><Relationship Id="rId4" Type="http://schemas.openxmlformats.org/officeDocument/2006/relationships/hyperlink" Target="https://trendhype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britishlibrary/11128991973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lickr.com/commons/usage/" TargetMode="External"/><Relationship Id="rId4" Type="http://schemas.openxmlformats.org/officeDocument/2006/relationships/hyperlink" Target="https://trendhype.com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arner.org/courses/democracyinamerica/dia_4/dia_4_ct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F4DEA-90DA-49AC-B3E3-BD9C45BD2E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Safe Guarding Civil Liberties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92C50B-0609-4631-BA1A-B91CF9E094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9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F587E-0848-4C82-AEE0-168E7FB8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655E2-C1FB-4C80-89CD-431696A7B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7219614" cy="4677504"/>
          </a:xfrm>
        </p:spPr>
        <p:txBody>
          <a:bodyPr>
            <a:normAutofit/>
          </a:bodyPr>
          <a:lstStyle/>
          <a:p>
            <a:r>
              <a:rPr lang="en-US" sz="3600" dirty="0"/>
              <a:t>Civil Liberties and Civil Rights are different</a:t>
            </a:r>
          </a:p>
          <a:p>
            <a:pPr lvl="1"/>
            <a:r>
              <a:rPr lang="en-US" sz="3200" dirty="0"/>
              <a:t>Most come from Bill of Rights</a:t>
            </a:r>
          </a:p>
          <a:p>
            <a:pPr lvl="1"/>
            <a:r>
              <a:rPr lang="en-US" sz="3200" dirty="0"/>
              <a:t>Civil Liberties often conflict with other Civil Liberties</a:t>
            </a:r>
          </a:p>
          <a:p>
            <a:pPr lvl="1"/>
            <a:r>
              <a:rPr lang="en-US" sz="3200" dirty="0"/>
              <a:t>Balance between liberties and order</a:t>
            </a:r>
          </a:p>
        </p:txBody>
      </p:sp>
      <p:pic>
        <p:nvPicPr>
          <p:cNvPr id="1026" name="Picture 2" descr="Scales of Justice">
            <a:extLst>
              <a:ext uri="{FF2B5EF4-FFF2-40B4-BE49-F238E27FC236}">
                <a16:creationId xmlns:a16="http://schemas.microsoft.com/office/drawing/2014/main" id="{F99C354D-8396-40C3-BBC9-704E86852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806" y="2659953"/>
            <a:ext cx="3810001" cy="271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C4CB43-5D73-48F8-A44C-C0DA62A99ECD}"/>
              </a:ext>
            </a:extLst>
          </p:cNvPr>
          <p:cNvSpPr txBox="1"/>
          <p:nvPr/>
        </p:nvSpPr>
        <p:spPr>
          <a:xfrm>
            <a:off x="7800806" y="5577840"/>
            <a:ext cx="3810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Photo by </a:t>
            </a:r>
            <a:r>
              <a:rPr lang="en-US" sz="1400" dirty="0" err="1">
                <a:hlinkClick r:id="rId3"/>
              </a:rPr>
              <a:t>DonkeyHotey</a:t>
            </a:r>
            <a:r>
              <a:rPr lang="en-US" sz="1400" dirty="0"/>
              <a:t> on </a:t>
            </a:r>
            <a:r>
              <a:rPr lang="en-US" sz="1400" dirty="0" err="1">
                <a:hlinkClick r:id="rId4"/>
              </a:rPr>
              <a:t>TrendHype</a:t>
            </a:r>
            <a:r>
              <a:rPr lang="en-US" sz="1400" dirty="0"/>
              <a:t> / </a:t>
            </a:r>
            <a:r>
              <a:rPr lang="en-US" sz="1400" dirty="0">
                <a:hlinkClick r:id="rId5"/>
              </a:rPr>
              <a:t>CC BY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92124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68F04-6518-4C5D-A4BF-91038853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Bill of Rights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FE9758B-E361-4084-8D9F-729FA6C4A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erfs Up ! Harry Browne Quote: What The Bill of Rights DOESN'T Say">
            <a:extLst>
              <a:ext uri="{FF2B5EF4-FFF2-40B4-BE49-F238E27FC236}">
                <a16:creationId xmlns:a16="http://schemas.microsoft.com/office/drawing/2014/main" id="{913BEBE1-5666-403A-A3AD-DCB3E7B05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007066"/>
            <a:ext cx="4962525" cy="23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F35DB-CB46-48DC-8091-4AF670275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1920240"/>
            <a:ext cx="5574255" cy="477774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10 Amendments</a:t>
            </a:r>
          </a:p>
          <a:p>
            <a:pPr lvl="1"/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lists several rights that protect civil liberties</a:t>
            </a:r>
          </a:p>
          <a:p>
            <a:pPr lvl="2"/>
            <a:r>
              <a:rPr lang="en-US" sz="2400" dirty="0"/>
              <a:t>Freedom of speech, press, association, practice one’s own religion</a:t>
            </a:r>
          </a:p>
          <a:p>
            <a:pPr lvl="1"/>
            <a:r>
              <a:rPr lang="en-US" sz="2800" dirty="0"/>
              <a:t>Protected against government restriction and interference of others</a:t>
            </a:r>
          </a:p>
          <a:p>
            <a:pPr lvl="1"/>
            <a:r>
              <a:rPr lang="en-US" sz="2800" dirty="0"/>
              <a:t>Balance conflicting rights for the public good of all citizens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F632C9-BD3F-494B-B5D4-A091BC007AE5}"/>
              </a:ext>
            </a:extLst>
          </p:cNvPr>
          <p:cNvSpPr txBox="1"/>
          <p:nvPr/>
        </p:nvSpPr>
        <p:spPr>
          <a:xfrm>
            <a:off x="657225" y="5509260"/>
            <a:ext cx="4962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Photo by </a:t>
            </a:r>
            <a:r>
              <a:rPr lang="en-US" sz="1400" u="sng" dirty="0">
                <a:hlinkClick r:id="rId3"/>
              </a:rPr>
              <a:t>Serfs UP ! Roger Sayles</a:t>
            </a:r>
            <a:r>
              <a:rPr lang="en-US" sz="1400" dirty="0"/>
              <a:t> on </a:t>
            </a:r>
            <a:r>
              <a:rPr lang="en-US" sz="1400" dirty="0">
                <a:hlinkClick r:id="rId4"/>
              </a:rPr>
              <a:t>Trend Hype</a:t>
            </a:r>
            <a:r>
              <a:rPr lang="en-US" sz="1400" dirty="0"/>
              <a:t> / </a:t>
            </a:r>
            <a:r>
              <a:rPr lang="en-US" sz="1400" dirty="0">
                <a:hlinkClick r:id="rId5"/>
              </a:rPr>
              <a:t>CC BY-ND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79770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8A15C-75E9-4D5E-99B1-78E9DB926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 of rights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3D66C-2F0F-40DC-BF7A-70A7C9531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20240"/>
            <a:ext cx="11029616" cy="4937760"/>
          </a:xfrm>
        </p:spPr>
        <p:txBody>
          <a:bodyPr>
            <a:normAutofit/>
          </a:bodyPr>
          <a:lstStyle/>
          <a:p>
            <a:r>
              <a:rPr lang="en-US" sz="3200" dirty="0"/>
              <a:t>Designed to protect from government, even when popular majorities at the local, state, or national level vote to restrict them</a:t>
            </a:r>
          </a:p>
          <a:p>
            <a:pPr lvl="1"/>
            <a:r>
              <a:rPr lang="en-US" sz="2800" dirty="0"/>
              <a:t>4</a:t>
            </a:r>
            <a:r>
              <a:rPr lang="en-US" sz="2800" baseline="30000" dirty="0"/>
              <a:t>th</a:t>
            </a:r>
            <a:r>
              <a:rPr lang="en-US" sz="2800" dirty="0"/>
              <a:t> – stops unreasonable search and seizure                                   and requires warrant</a:t>
            </a:r>
          </a:p>
          <a:p>
            <a:pPr lvl="1"/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– freedom of speech, press, peaceful                                  assembly, petition for a redress of grievances,                    individual/group exercise of religion, prohibits                        promotion of any religion</a:t>
            </a:r>
          </a:p>
        </p:txBody>
      </p:sp>
      <p:pic>
        <p:nvPicPr>
          <p:cNvPr id="3074" name="Picture 2" descr="Day 53 - Early morning drugs raid in Dudley">
            <a:extLst>
              <a:ext uri="{FF2B5EF4-FFF2-40B4-BE49-F238E27FC236}">
                <a16:creationId xmlns:a16="http://schemas.microsoft.com/office/drawing/2014/main" id="{86899333-BB5D-4F29-B493-D79AA4425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18" y="3308966"/>
            <a:ext cx="3746967" cy="220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29085A-8E80-4FFA-9D2D-75B52B80F5EF}"/>
              </a:ext>
            </a:extLst>
          </p:cNvPr>
          <p:cNvSpPr txBox="1"/>
          <p:nvPr/>
        </p:nvSpPr>
        <p:spPr>
          <a:xfrm>
            <a:off x="8046718" y="5539870"/>
            <a:ext cx="37469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Photo by </a:t>
            </a:r>
            <a:r>
              <a:rPr lang="en-US" sz="1100" dirty="0">
                <a:hlinkClick r:id="rId3"/>
              </a:rPr>
              <a:t>West Midlands Police</a:t>
            </a:r>
            <a:r>
              <a:rPr lang="en-US" sz="1100" dirty="0"/>
              <a:t> on </a:t>
            </a:r>
            <a:r>
              <a:rPr lang="en-US" sz="1100" dirty="0" err="1">
                <a:hlinkClick r:id="rId4"/>
              </a:rPr>
              <a:t>TrendHype</a:t>
            </a:r>
            <a:r>
              <a:rPr lang="en-US" sz="1100" dirty="0"/>
              <a:t> / </a:t>
            </a:r>
            <a:r>
              <a:rPr lang="en-US" sz="1100" dirty="0">
                <a:hlinkClick r:id="rId5"/>
              </a:rPr>
              <a:t>CC BY-SA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18408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112D0-F5AB-486B-8022-ADDA59BE1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amendment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7A03D-9765-459C-909C-22E74C759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312" y="1715956"/>
            <a:ext cx="7833011" cy="5142044"/>
          </a:xfrm>
        </p:spPr>
        <p:txBody>
          <a:bodyPr>
            <a:noAutofit/>
          </a:bodyPr>
          <a:lstStyle/>
          <a:p>
            <a:r>
              <a:rPr lang="en-US" sz="4000" dirty="0"/>
              <a:t>Rights are not considered absolute; must be weighed against other rights or issues</a:t>
            </a:r>
          </a:p>
          <a:p>
            <a:pPr lvl="1"/>
            <a:r>
              <a:rPr lang="en-US" sz="4000" dirty="0"/>
              <a:t>Can limit someone’s right to shout “fire” in a crowded theater and cause a stampede, or “bomb” in an airport</a:t>
            </a:r>
          </a:p>
        </p:txBody>
      </p:sp>
      <p:pic>
        <p:nvPicPr>
          <p:cNvPr id="4" name="Picture 2" descr="state theater">
            <a:extLst>
              <a:ext uri="{FF2B5EF4-FFF2-40B4-BE49-F238E27FC236}">
                <a16:creationId xmlns:a16="http://schemas.microsoft.com/office/drawing/2014/main" id="{836B4EFE-0599-4D4B-889F-FC032F9917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6" r="39354" b="-2"/>
          <a:stretch/>
        </p:blipFill>
        <p:spPr bwMode="auto">
          <a:xfrm>
            <a:off x="8231323" y="1871133"/>
            <a:ext cx="3503477" cy="428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FD4CE4-9637-4D6B-B5FE-2309037153B3}"/>
              </a:ext>
            </a:extLst>
          </p:cNvPr>
          <p:cNvSpPr txBox="1"/>
          <p:nvPr/>
        </p:nvSpPr>
        <p:spPr>
          <a:xfrm>
            <a:off x="8231323" y="6172200"/>
            <a:ext cx="35034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Photo by </a:t>
            </a:r>
            <a:r>
              <a:rPr lang="en-US" sz="1100" dirty="0" err="1">
                <a:hlinkClick r:id="rId3"/>
              </a:rPr>
              <a:t>JSmith</a:t>
            </a:r>
            <a:r>
              <a:rPr lang="en-US" sz="1100" dirty="0">
                <a:hlinkClick r:id="rId3"/>
              </a:rPr>
              <a:t> Photo</a:t>
            </a:r>
            <a:r>
              <a:rPr lang="en-US" sz="1100" dirty="0"/>
              <a:t> on </a:t>
            </a:r>
            <a:r>
              <a:rPr lang="en-US" sz="1100" dirty="0">
                <a:hlinkClick r:id="rId4"/>
              </a:rPr>
              <a:t>Trend hype</a:t>
            </a:r>
            <a:r>
              <a:rPr lang="en-US" sz="1100" dirty="0"/>
              <a:t> / </a:t>
            </a:r>
            <a:r>
              <a:rPr lang="en-US" sz="1100" dirty="0">
                <a:hlinkClick r:id="rId5"/>
              </a:rPr>
              <a:t>CC BY-ND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38687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CB78-ED3A-417A-BDF5-C81F9279B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First Amendment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1340B-7B6C-4799-AAE3-D83B5AB34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1" y="2180496"/>
            <a:ext cx="8411036" cy="4413334"/>
          </a:xfrm>
        </p:spPr>
        <p:txBody>
          <a:bodyPr>
            <a:noAutofit/>
          </a:bodyPr>
          <a:lstStyle/>
          <a:p>
            <a:pPr marL="629920" lvl="1" indent="-305435"/>
            <a:r>
              <a:rPr lang="en-US" sz="3000" dirty="0"/>
              <a:t>Weighing speech vs. public safety has led to several tests</a:t>
            </a:r>
            <a:endParaRPr lang="en-US"/>
          </a:p>
          <a:p>
            <a:pPr marL="899795" lvl="2" indent="-269875"/>
            <a:r>
              <a:rPr lang="en-US" sz="3000" dirty="0"/>
              <a:t>“clear and present danger” speech may be restricted</a:t>
            </a:r>
          </a:p>
          <a:p>
            <a:pPr marL="899795" lvl="2" indent="-269875"/>
            <a:r>
              <a:rPr lang="en-US" sz="3000" dirty="0"/>
              <a:t>“bad tendency” speech that could cause indirect and future danger may be restricted</a:t>
            </a:r>
          </a:p>
          <a:p>
            <a:pPr marL="629920" lvl="1" indent="-305435"/>
            <a:r>
              <a:rPr lang="en-US" sz="3000" dirty="0"/>
              <a:t>Media may be prevented names of accused from being released to ensure right to a fair trial is kept intact</a:t>
            </a:r>
          </a:p>
        </p:txBody>
      </p:sp>
      <p:pic>
        <p:nvPicPr>
          <p:cNvPr id="6" name="Picture 2" descr=" Laptop, book and mobile phone in chain">
            <a:extLst>
              <a:ext uri="{FF2B5EF4-FFF2-40B4-BE49-F238E27FC236}">
                <a16:creationId xmlns:a16="http://schemas.microsoft.com/office/drawing/2014/main" id="{9E2E89BD-47CF-48B8-AA8D-AF84046048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5" r="31175" b="1"/>
          <a:stretch/>
        </p:blipFill>
        <p:spPr bwMode="auto">
          <a:xfrm>
            <a:off x="8571056" y="1871134"/>
            <a:ext cx="3163743" cy="386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E158EF-970D-4912-BB38-68DB798404CB}"/>
              </a:ext>
            </a:extLst>
          </p:cNvPr>
          <p:cNvSpPr txBox="1"/>
          <p:nvPr/>
        </p:nvSpPr>
        <p:spPr>
          <a:xfrm>
            <a:off x="8571056" y="5816769"/>
            <a:ext cx="2065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 on </a:t>
            </a:r>
            <a:r>
              <a:rPr lang="en-US" sz="1200" dirty="0">
                <a:hlinkClick r:id="rId3"/>
              </a:rPr>
              <a:t>Foter.com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53136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BF9C-EB61-4F41-9BEE-7B771CF94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Fourth through sixth amendments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3A33D-6B94-4959-BDBE-935F92C05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7225075" cy="3678303"/>
          </a:xfrm>
        </p:spPr>
        <p:txBody>
          <a:bodyPr>
            <a:normAutofit/>
          </a:bodyPr>
          <a:lstStyle/>
          <a:p>
            <a:r>
              <a:rPr lang="en-US" sz="3200" dirty="0"/>
              <a:t>Relate to the rights of the accused and criminal procedures</a:t>
            </a:r>
          </a:p>
          <a:p>
            <a:pPr lvl="1"/>
            <a:r>
              <a:rPr lang="en-US" sz="2800" dirty="0"/>
              <a:t>4</a:t>
            </a:r>
            <a:r>
              <a:rPr lang="en-US" sz="2800" baseline="30000" dirty="0"/>
              <a:t>th</a:t>
            </a:r>
            <a:r>
              <a:rPr lang="en-US" sz="2800" dirty="0"/>
              <a:t> – explores what is a “reasonable” search, proper warrants, “probable cause” that a crime was committed, what is appropriated to be searched</a:t>
            </a:r>
          </a:p>
          <a:p>
            <a:pPr lvl="1"/>
            <a:endParaRPr lang="en-US" dirty="0"/>
          </a:p>
        </p:txBody>
      </p:sp>
      <p:pic>
        <p:nvPicPr>
          <p:cNvPr id="5126" name="Picture 6" descr="Image result for search warrants">
            <a:extLst>
              <a:ext uri="{FF2B5EF4-FFF2-40B4-BE49-F238E27FC236}">
                <a16:creationId xmlns:a16="http://schemas.microsoft.com/office/drawing/2014/main" id="{1ECAD922-0619-496E-B769-EAAD3FC77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5" r="30904" b="-3"/>
          <a:stretch/>
        </p:blipFill>
        <p:spPr bwMode="auto">
          <a:xfrm>
            <a:off x="8727164" y="1871134"/>
            <a:ext cx="3007636" cy="367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4D666E-A396-4A88-B7A8-2D064BA14AF3}"/>
              </a:ext>
            </a:extLst>
          </p:cNvPr>
          <p:cNvSpPr txBox="1"/>
          <p:nvPr/>
        </p:nvSpPr>
        <p:spPr>
          <a:xfrm>
            <a:off x="8727164" y="5539870"/>
            <a:ext cx="30665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Photo by </a:t>
            </a:r>
            <a:r>
              <a:rPr lang="en-US" sz="1100" dirty="0">
                <a:hlinkClick r:id="rId3"/>
              </a:rPr>
              <a:t>West Midlands Police</a:t>
            </a:r>
            <a:r>
              <a:rPr lang="en-US" sz="1100" dirty="0"/>
              <a:t> on </a:t>
            </a:r>
            <a:r>
              <a:rPr lang="en-US" sz="1100" dirty="0" err="1">
                <a:hlinkClick r:id="rId4"/>
              </a:rPr>
              <a:t>TrendHype</a:t>
            </a:r>
            <a:r>
              <a:rPr lang="en-US" sz="1100" dirty="0"/>
              <a:t> / </a:t>
            </a:r>
            <a:r>
              <a:rPr lang="en-US" sz="1100" dirty="0">
                <a:hlinkClick r:id="rId5"/>
              </a:rPr>
              <a:t>CC BY-SA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7374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FA6B5-9E1E-4EDA-A97B-2D5E543ED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Fourth through sixth amendments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B6DBE-D635-47D0-B7EA-A2F3C9163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" y="2033807"/>
            <a:ext cx="8174187" cy="4824193"/>
          </a:xfrm>
        </p:spPr>
        <p:txBody>
          <a:bodyPr>
            <a:normAutofit/>
          </a:bodyPr>
          <a:lstStyle/>
          <a:p>
            <a:pPr lvl="1"/>
            <a:r>
              <a:rPr lang="en-US" sz="3600" dirty="0"/>
              <a:t>6</a:t>
            </a:r>
            <a:r>
              <a:rPr lang="en-US" sz="3600" baseline="30000" dirty="0"/>
              <a:t>th</a:t>
            </a:r>
            <a:r>
              <a:rPr lang="en-US" sz="3600" dirty="0"/>
              <a:t> – accused have right to “speedy and public trial, by an impartial jury”</a:t>
            </a:r>
          </a:p>
          <a:p>
            <a:pPr lvl="2"/>
            <a:r>
              <a:rPr lang="en-US" sz="3600" dirty="0"/>
              <a:t>Often have to decide what        information can be made            public, what evidence can be         used, who will be on a jury,  sentencing guidelines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Image taken from page 102 of 'Humorous Poems ... With a preface by A. Ainger, and ... illustrations by C. E. Brock. L.P'">
            <a:extLst>
              <a:ext uri="{FF2B5EF4-FFF2-40B4-BE49-F238E27FC236}">
                <a16:creationId xmlns:a16="http://schemas.microsoft.com/office/drawing/2014/main" id="{7563C6E9-BD3E-4D9F-8808-D2D035E4D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" r="3612"/>
          <a:stretch/>
        </p:blipFill>
        <p:spPr bwMode="auto">
          <a:xfrm>
            <a:off x="7086599" y="3220962"/>
            <a:ext cx="4754880" cy="230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D69BDB-FF3F-4845-817D-F23D25379782}"/>
              </a:ext>
            </a:extLst>
          </p:cNvPr>
          <p:cNvSpPr txBox="1"/>
          <p:nvPr/>
        </p:nvSpPr>
        <p:spPr>
          <a:xfrm>
            <a:off x="7086600" y="5724957"/>
            <a:ext cx="47548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Photo by </a:t>
            </a:r>
            <a:r>
              <a:rPr lang="en-US" sz="1100" dirty="0">
                <a:hlinkClick r:id="rId3"/>
              </a:rPr>
              <a:t>The British Library</a:t>
            </a:r>
            <a:r>
              <a:rPr lang="en-US" sz="1100" dirty="0"/>
              <a:t> on </a:t>
            </a:r>
            <a:r>
              <a:rPr lang="en-US" sz="1100" dirty="0" err="1">
                <a:hlinkClick r:id="rId4"/>
              </a:rPr>
              <a:t>Trendhype</a:t>
            </a:r>
            <a:r>
              <a:rPr lang="en-US" sz="1100" dirty="0"/>
              <a:t> / </a:t>
            </a:r>
            <a:r>
              <a:rPr lang="en-US" sz="1100" dirty="0">
                <a:hlinkClick r:id="rId5"/>
              </a:rPr>
              <a:t>No known copyright restrictions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41704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7398D-AA09-4B4C-B666-10E536733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FC0B7-1D50-4893-B227-9DA898541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Images – see captions for sources</a:t>
            </a:r>
          </a:p>
          <a:p>
            <a:endParaRPr lang="en-US" dirty="0"/>
          </a:p>
          <a:p>
            <a:r>
              <a:rPr lang="en-US" dirty="0"/>
              <a:t>Content: based on content from Annenberg Learning, Annenberg Foundation  </a:t>
            </a:r>
            <a:r>
              <a:rPr lang="en-US" dirty="0">
                <a:hlinkClick r:id="rId2"/>
              </a:rPr>
              <a:t>http://www.learner.org/courses/democracyinamerica/dia_4/dia_4_ct.html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959418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386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Gill Sans MT</vt:lpstr>
      <vt:lpstr>Wingdings 2</vt:lpstr>
      <vt:lpstr>Dividend</vt:lpstr>
      <vt:lpstr>Safe Guarding Civil Liberties</vt:lpstr>
      <vt:lpstr>Introduction</vt:lpstr>
      <vt:lpstr>Bill of Rights</vt:lpstr>
      <vt:lpstr>Bill of rights</vt:lpstr>
      <vt:lpstr>First amendment</vt:lpstr>
      <vt:lpstr>First Amendment</vt:lpstr>
      <vt:lpstr>Fourth through sixth amendments</vt:lpstr>
      <vt:lpstr>Fourth through sixth amendments</vt:lpstr>
      <vt:lpstr>Attributions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 Guarding Civil Liberties</dc:title>
  <dc:creator>Turner, Megan F.</dc:creator>
  <cp:lastModifiedBy>Turner, Megan F.</cp:lastModifiedBy>
  <cp:revision>4</cp:revision>
  <dcterms:created xsi:type="dcterms:W3CDTF">2018-08-23T22:59:43Z</dcterms:created>
  <dcterms:modified xsi:type="dcterms:W3CDTF">2019-05-20T05:01:46Z</dcterms:modified>
</cp:coreProperties>
</file>