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80BC7-0A31-42E6-87B4-567D4876BE65}" v="265" dt="2019-05-20T05:10:03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5856" autoAdjust="0"/>
  </p:normalViewPr>
  <p:slideViewPr>
    <p:cSldViewPr snapToGrid="0">
      <p:cViewPr varScale="1">
        <p:scale>
          <a:sx n="92" d="100"/>
          <a:sy n="92" d="100"/>
        </p:scale>
        <p:origin x="88" y="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, Megan F." userId="050a52c4-37f4-49fb-af60-b450489056bf" providerId="ADAL" clId="{A8080BC7-0A31-42E6-87B4-567D4876BE65}"/>
    <pc:docChg chg="custSel addSld delSld modSld">
      <pc:chgData name="Turner, Megan F." userId="050a52c4-37f4-49fb-af60-b450489056bf" providerId="ADAL" clId="{A8080BC7-0A31-42E6-87B4-567D4876BE65}" dt="2019-05-20T05:10:03.627" v="264" actId="2696"/>
      <pc:docMkLst>
        <pc:docMk/>
      </pc:docMkLst>
      <pc:sldChg chg="del">
        <pc:chgData name="Turner, Megan F." userId="050a52c4-37f4-49fb-af60-b450489056bf" providerId="ADAL" clId="{A8080BC7-0A31-42E6-87B4-567D4876BE65}" dt="2019-05-20T05:10:03.627" v="264" actId="2696"/>
        <pc:sldMkLst>
          <pc:docMk/>
          <pc:sldMk cId="1072826506" sldId="256"/>
        </pc:sldMkLst>
      </pc:sldChg>
      <pc:sldChg chg="addSp modSp">
        <pc:chgData name="Turner, Megan F." userId="050a52c4-37f4-49fb-af60-b450489056bf" providerId="ADAL" clId="{A8080BC7-0A31-42E6-87B4-567D4876BE65}" dt="2019-05-20T05:03:09.972" v="22" actId="20577"/>
        <pc:sldMkLst>
          <pc:docMk/>
          <pc:sldMk cId="3107898763" sldId="262"/>
        </pc:sldMkLst>
        <pc:spChg chg="add mod">
          <ac:chgData name="Turner, Megan F." userId="050a52c4-37f4-49fb-af60-b450489056bf" providerId="ADAL" clId="{A8080BC7-0A31-42E6-87B4-567D4876BE65}" dt="2019-05-20T05:03:09.972" v="22" actId="20577"/>
          <ac:spMkLst>
            <pc:docMk/>
            <pc:sldMk cId="3107898763" sldId="262"/>
            <ac:spMk id="5" creationId="{B352C71F-809B-4222-A1CB-9BAE87781BDE}"/>
          </ac:spMkLst>
        </pc:spChg>
        <pc:picChg chg="mod modCrop">
          <ac:chgData name="Turner, Megan F." userId="050a52c4-37f4-49fb-af60-b450489056bf" providerId="ADAL" clId="{A8080BC7-0A31-42E6-87B4-567D4876BE65}" dt="2019-05-20T05:02:42.135" v="1" actId="732"/>
          <ac:picMkLst>
            <pc:docMk/>
            <pc:sldMk cId="3107898763" sldId="262"/>
            <ac:picMk id="4" creationId="{14B70F66-81F7-44E0-BF82-B8BF83CA32AE}"/>
          </ac:picMkLst>
        </pc:picChg>
      </pc:sldChg>
      <pc:sldChg chg="modSp">
        <pc:chgData name="Turner, Megan F." userId="050a52c4-37f4-49fb-af60-b450489056bf" providerId="ADAL" clId="{A8080BC7-0A31-42E6-87B4-567D4876BE65}" dt="2019-05-20T05:03:24.714" v="23" actId="20577"/>
        <pc:sldMkLst>
          <pc:docMk/>
          <pc:sldMk cId="1225036841" sldId="265"/>
        </pc:sldMkLst>
        <pc:spChg chg="mod">
          <ac:chgData name="Turner, Megan F." userId="050a52c4-37f4-49fb-af60-b450489056bf" providerId="ADAL" clId="{A8080BC7-0A31-42E6-87B4-567D4876BE65}" dt="2019-05-20T05:03:24.714" v="23" actId="20577"/>
          <ac:spMkLst>
            <pc:docMk/>
            <pc:sldMk cId="1225036841" sldId="265"/>
            <ac:spMk id="4" creationId="{1D0728A7-BDEE-49DD-8EDA-A5CA444ECE9C}"/>
          </ac:spMkLst>
        </pc:spChg>
      </pc:sldChg>
      <pc:sldChg chg="modSp">
        <pc:chgData name="Turner, Megan F." userId="050a52c4-37f4-49fb-af60-b450489056bf" providerId="ADAL" clId="{A8080BC7-0A31-42E6-87B4-567D4876BE65}" dt="2019-05-20T05:05:19.376" v="40" actId="1076"/>
        <pc:sldMkLst>
          <pc:docMk/>
          <pc:sldMk cId="1854166157" sldId="266"/>
        </pc:sldMkLst>
        <pc:spChg chg="mod">
          <ac:chgData name="Turner, Megan F." userId="050a52c4-37f4-49fb-af60-b450489056bf" providerId="ADAL" clId="{A8080BC7-0A31-42E6-87B4-567D4876BE65}" dt="2019-05-20T05:05:19.376" v="40" actId="1076"/>
          <ac:spMkLst>
            <pc:docMk/>
            <pc:sldMk cId="1854166157" sldId="266"/>
            <ac:spMk id="3" creationId="{048A46FD-772D-4BAE-8FD2-DF91232B06B0}"/>
          </ac:spMkLst>
        </pc:spChg>
        <pc:spChg chg="mod">
          <ac:chgData name="Turner, Megan F." userId="050a52c4-37f4-49fb-af60-b450489056bf" providerId="ADAL" clId="{A8080BC7-0A31-42E6-87B4-567D4876BE65}" dt="2019-05-20T05:04:14.235" v="30" actId="20577"/>
          <ac:spMkLst>
            <pc:docMk/>
            <pc:sldMk cId="1854166157" sldId="266"/>
            <ac:spMk id="4" creationId="{B84F9A18-E7C0-4D09-AC13-5AFE73BD1F16}"/>
          </ac:spMkLst>
        </pc:spChg>
        <pc:picChg chg="mod">
          <ac:chgData name="Turner, Megan F." userId="050a52c4-37f4-49fb-af60-b450489056bf" providerId="ADAL" clId="{A8080BC7-0A31-42E6-87B4-567D4876BE65}" dt="2019-05-20T05:03:59.523" v="27" actId="14100"/>
          <ac:picMkLst>
            <pc:docMk/>
            <pc:sldMk cId="1854166157" sldId="266"/>
            <ac:picMk id="7170" creationId="{6FE38B25-10A7-4AB0-B54E-3260A69AD883}"/>
          </ac:picMkLst>
        </pc:picChg>
      </pc:sldChg>
      <pc:sldChg chg="modSp">
        <pc:chgData name="Turner, Megan F." userId="050a52c4-37f4-49fb-af60-b450489056bf" providerId="ADAL" clId="{A8080BC7-0A31-42E6-87B4-567D4876BE65}" dt="2019-05-20T05:05:53.934" v="41" actId="1440"/>
        <pc:sldMkLst>
          <pc:docMk/>
          <pc:sldMk cId="3767131848" sldId="273"/>
        </pc:sldMkLst>
        <pc:picChg chg="mod">
          <ac:chgData name="Turner, Megan F." userId="050a52c4-37f4-49fb-af60-b450489056bf" providerId="ADAL" clId="{A8080BC7-0A31-42E6-87B4-567D4876BE65}" dt="2019-05-20T05:05:53.934" v="41" actId="1440"/>
          <ac:picMkLst>
            <pc:docMk/>
            <pc:sldMk cId="3767131848" sldId="273"/>
            <ac:picMk id="10242" creationId="{B6859E19-6C03-4D88-8BAE-53F6DFAF6798}"/>
          </ac:picMkLst>
        </pc:picChg>
      </pc:sldChg>
      <pc:sldChg chg="del">
        <pc:chgData name="Turner, Megan F." userId="050a52c4-37f4-49fb-af60-b450489056bf" providerId="ADAL" clId="{A8080BC7-0A31-42E6-87B4-567D4876BE65}" dt="2019-05-20T05:02:19.862" v="0" actId="2696"/>
        <pc:sldMkLst>
          <pc:docMk/>
          <pc:sldMk cId="3167129632" sldId="290"/>
        </pc:sldMkLst>
      </pc:sldChg>
      <pc:sldChg chg="modSp add del">
        <pc:chgData name="Turner, Megan F." userId="050a52c4-37f4-49fb-af60-b450489056bf" providerId="ADAL" clId="{A8080BC7-0A31-42E6-87B4-567D4876BE65}" dt="2019-05-20T05:08:56.593" v="227" actId="2696"/>
        <pc:sldMkLst>
          <pc:docMk/>
          <pc:sldMk cId="3234985333" sldId="290"/>
        </pc:sldMkLst>
        <pc:spChg chg="mod">
          <ac:chgData name="Turner, Megan F." userId="050a52c4-37f4-49fb-af60-b450489056bf" providerId="ADAL" clId="{A8080BC7-0A31-42E6-87B4-567D4876BE65}" dt="2019-05-20T05:06:22.263" v="54" actId="20577"/>
          <ac:spMkLst>
            <pc:docMk/>
            <pc:sldMk cId="3234985333" sldId="290"/>
            <ac:spMk id="2" creationId="{F9F2745B-8407-488C-8EC5-6B1A622E079A}"/>
          </ac:spMkLst>
        </pc:spChg>
        <pc:spChg chg="mod">
          <ac:chgData name="Turner, Megan F." userId="050a52c4-37f4-49fb-af60-b450489056bf" providerId="ADAL" clId="{A8080BC7-0A31-42E6-87B4-567D4876BE65}" dt="2019-05-20T05:07:03.988" v="187" actId="5793"/>
          <ac:spMkLst>
            <pc:docMk/>
            <pc:sldMk cId="3234985333" sldId="290"/>
            <ac:spMk id="3" creationId="{3E083430-E47F-4E4B-81C7-063687D1C82D}"/>
          </ac:spMkLst>
        </pc:spChg>
      </pc:sldChg>
      <pc:sldChg chg="modSp add">
        <pc:chgData name="Turner, Megan F." userId="050a52c4-37f4-49fb-af60-b450489056bf" providerId="ADAL" clId="{A8080BC7-0A31-42E6-87B4-567D4876BE65}" dt="2019-05-20T05:08:13.340" v="225" actId="20577"/>
        <pc:sldMkLst>
          <pc:docMk/>
          <pc:sldMk cId="195865435" sldId="291"/>
        </pc:sldMkLst>
        <pc:spChg chg="mod">
          <ac:chgData name="Turner, Megan F." userId="050a52c4-37f4-49fb-af60-b450489056bf" providerId="ADAL" clId="{A8080BC7-0A31-42E6-87B4-567D4876BE65}" dt="2019-05-20T05:08:13.340" v="225" actId="20577"/>
          <ac:spMkLst>
            <pc:docMk/>
            <pc:sldMk cId="195865435" sldId="291"/>
            <ac:spMk id="3" creationId="{E3BD2903-AA6A-4B22-A705-42AC7E72DAEF}"/>
          </ac:spMkLst>
        </pc:spChg>
      </pc:sldChg>
      <pc:sldChg chg="modSp add">
        <pc:chgData name="Turner, Megan F." userId="050a52c4-37f4-49fb-af60-b450489056bf" providerId="ADAL" clId="{A8080BC7-0A31-42E6-87B4-567D4876BE65}" dt="2019-05-20T05:09:44.765" v="263" actId="20577"/>
        <pc:sldMkLst>
          <pc:docMk/>
          <pc:sldMk cId="364541672" sldId="296"/>
        </pc:sldMkLst>
        <pc:spChg chg="mod">
          <ac:chgData name="Turner, Megan F." userId="050a52c4-37f4-49fb-af60-b450489056bf" providerId="ADAL" clId="{A8080BC7-0A31-42E6-87B4-567D4876BE65}" dt="2019-05-20T05:09:44.765" v="263" actId="20577"/>
          <ac:spMkLst>
            <pc:docMk/>
            <pc:sldMk cId="364541672" sldId="296"/>
            <ac:spMk id="3" creationId="{8D0A71E8-C1EC-4D33-98D2-BE001E37F377}"/>
          </ac:spMkLst>
        </pc:spChg>
      </pc:sldChg>
    </pc:docChg>
  </pc:docChgLst>
  <pc:docChgLst>
    <pc:chgData name="Turner, Megan F." userId="050a52c4-37f4-49fb-af60-b450489056bf" providerId="ADAL" clId="{D6F88446-2A3D-4B95-8AD6-D6FDF0D1C7E4}"/>
    <pc:docChg chg="modSld">
      <pc:chgData name="Turner, Megan F." userId="050a52c4-37f4-49fb-af60-b450489056bf" providerId="ADAL" clId="{D6F88446-2A3D-4B95-8AD6-D6FDF0D1C7E4}" dt="2019-04-16T20:12:39.915" v="10" actId="20577"/>
      <pc:docMkLst>
        <pc:docMk/>
      </pc:docMkLst>
      <pc:sldChg chg="modSp">
        <pc:chgData name="Turner, Megan F." userId="050a52c4-37f4-49fb-af60-b450489056bf" providerId="ADAL" clId="{D6F88446-2A3D-4B95-8AD6-D6FDF0D1C7E4}" dt="2019-04-16T13:59:37.700" v="0" actId="20577"/>
        <pc:sldMkLst>
          <pc:docMk/>
          <pc:sldMk cId="3378246028" sldId="268"/>
        </pc:sldMkLst>
        <pc:spChg chg="mod">
          <ac:chgData name="Turner, Megan F." userId="050a52c4-37f4-49fb-af60-b450489056bf" providerId="ADAL" clId="{D6F88446-2A3D-4B95-8AD6-D6FDF0D1C7E4}" dt="2019-04-16T13:59:37.700" v="0" actId="20577"/>
          <ac:spMkLst>
            <pc:docMk/>
            <pc:sldMk cId="3378246028" sldId="268"/>
            <ac:spMk id="4" creationId="{348E16EF-E882-49AA-B160-046691DF8983}"/>
          </ac:spMkLst>
        </pc:spChg>
      </pc:sldChg>
      <pc:sldChg chg="modSp">
        <pc:chgData name="Turner, Megan F." userId="050a52c4-37f4-49fb-af60-b450489056bf" providerId="ADAL" clId="{D6F88446-2A3D-4B95-8AD6-D6FDF0D1C7E4}" dt="2019-04-16T20:12:39.915" v="10" actId="20577"/>
        <pc:sldMkLst>
          <pc:docMk/>
          <pc:sldMk cId="3767131848" sldId="273"/>
        </pc:sldMkLst>
        <pc:spChg chg="mod">
          <ac:chgData name="Turner, Megan F." userId="050a52c4-37f4-49fb-af60-b450489056bf" providerId="ADAL" clId="{D6F88446-2A3D-4B95-8AD6-D6FDF0D1C7E4}" dt="2019-04-16T20:12:39.915" v="10" actId="20577"/>
          <ac:spMkLst>
            <pc:docMk/>
            <pc:sldMk cId="3767131848" sldId="273"/>
            <ac:spMk id="3" creationId="{5F1EDC21-E001-4CCF-A70D-06BD7577B387}"/>
          </ac:spMkLst>
        </pc:spChg>
      </pc:sldChg>
    </pc:docChg>
  </pc:docChgLst>
  <pc:docChgLst>
    <pc:chgData name="Turner, Megan F." userId="050a52c4-37f4-49fb-af60-b450489056bf" providerId="ADAL" clId="{EF1BEA7B-6216-4ADD-843F-BFC345CDE53C}"/>
  </pc:docChgLst>
  <pc:docChgLst>
    <pc:chgData name="Turner, Megan F." userId="050a52c4-37f4-49fb-af60-b450489056bf" providerId="ADAL" clId="{C170DAE9-74AE-4481-9983-07ED2D6E381B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history.org/gov/1b.as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rspective/45939520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" TargetMode="External"/><Relationship Id="rId4" Type="http://schemas.openxmlformats.org/officeDocument/2006/relationships/hyperlink" Target="https://trendhype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lliam_droops/5700810495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2.0/" TargetMode="External"/><Relationship Id="rId4" Type="http://schemas.openxmlformats.org/officeDocument/2006/relationships/hyperlink" Target="https://trendhype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istory.org/gov/1b.asp" TargetMode="External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history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F055-DDF4-4753-B159-CC22C1D20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D2903-AA6A-4B22-A705-42AC7E72D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2: Civil Rights &amp; liberties</a:t>
            </a:r>
          </a:p>
        </p:txBody>
      </p:sp>
      <p:pic>
        <p:nvPicPr>
          <p:cNvPr id="4" name="Picture 1" descr="Creative Commons License">
            <a:extLst>
              <a:ext uri="{FF2B5EF4-FFF2-40B4-BE49-F238E27FC236}">
                <a16:creationId xmlns:a16="http://schemas.microsoft.com/office/drawing/2014/main" id="{127BB5DE-F969-407D-BC0D-FA86F683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" y="601488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D2B9A3-AAE0-4567-9867-0739C8A98E70}"/>
              </a:ext>
            </a:extLst>
          </p:cNvPr>
          <p:cNvSpPr/>
          <p:nvPr/>
        </p:nvSpPr>
        <p:spPr>
          <a:xfrm>
            <a:off x="1650798" y="5877823"/>
            <a:ext cx="978042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This work is adapted from The Independence Hall Association is licensed under a 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altLang="en-US" sz="1050" dirty="0">
                <a:cs typeface="Arial" panose="020B0604020202020204" pitchFamily="34" charset="0"/>
              </a:rPr>
              <a:t> </a:t>
            </a:r>
            <a:endParaRPr lang="en-US" altLang="en-US" sz="3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From &lt;</a:t>
            </a:r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http://www.ushistory.org/gov/1b.asp</a:t>
            </a:r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&gt;  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86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2ADF-CC84-4CD4-B70A-83D10FE6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Modern Civil Rights Movement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83CCD68-169B-401E-9352-6930D4A6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upload.wikimedia.org/wikipedia/commons/6/64/Monroe.png">
            <a:extLst>
              <a:ext uri="{FF2B5EF4-FFF2-40B4-BE49-F238E27FC236}">
                <a16:creationId xmlns:a16="http://schemas.microsoft.com/office/drawing/2014/main" id="{9B1E8842-6185-4B8A-9CF2-8B71426D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6" y="2944904"/>
            <a:ext cx="3305175" cy="21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BF3B-08BA-4DB3-941F-7B24E5FA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sz="3600" dirty="0"/>
              <a:t>1954 – </a:t>
            </a:r>
            <a:r>
              <a:rPr lang="en-US" sz="3600" i="1" dirty="0"/>
              <a:t>Brown v. Board of Education of Topeka</a:t>
            </a:r>
            <a:endParaRPr lang="en-US" sz="3600" dirty="0"/>
          </a:p>
          <a:p>
            <a:pPr lvl="1"/>
            <a:r>
              <a:rPr lang="en-US" sz="3200" dirty="0"/>
              <a:t>Overturned separate by equal doctrine</a:t>
            </a:r>
          </a:p>
          <a:p>
            <a:pPr lvl="1"/>
            <a:r>
              <a:rPr lang="en-US" sz="3200" dirty="0"/>
              <a:t>NAACP argued the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728A7-BDEE-49DD-8EDA-A5CA444ECE9C}"/>
              </a:ext>
            </a:extLst>
          </p:cNvPr>
          <p:cNvSpPr txBox="1"/>
          <p:nvPr/>
        </p:nvSpPr>
        <p:spPr>
          <a:xfrm>
            <a:off x="649772" y="5143500"/>
            <a:ext cx="335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Monroe Elementary School;  </a:t>
            </a:r>
            <a:r>
              <a:rPr lang="en-US" sz="1200" dirty="0" err="1"/>
              <a:t>Wikicommons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503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2AE1-4C35-4A73-8CD2-D770E547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Modern Civil Rights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A46FD-772D-4BAE-8FD2-DF91232B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18" y="1875696"/>
            <a:ext cx="7835444" cy="498230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Early Civil Rights movement was focused on African Americans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MLK Jr’s leadership helped bring issues to forefront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Nonviolent protests, demonstrations, sit-ins, boycotts spurred Government to act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Civil Rights Act of 1964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Voting Rights Act of 1965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End of </a:t>
            </a:r>
            <a:r>
              <a:rPr lang="en-US" sz="2800" i="1" dirty="0"/>
              <a:t>de jure</a:t>
            </a:r>
            <a:r>
              <a:rPr lang="en-US" sz="2800" dirty="0"/>
              <a:t> segregation (legally enforced segregation)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/>
              <a:t>De facto</a:t>
            </a:r>
            <a:r>
              <a:rPr lang="en-US" sz="2800" dirty="0"/>
              <a:t> segregation is still remained</a:t>
            </a:r>
            <a:endParaRPr lang="en-US" sz="2800" i="1" dirty="0"/>
          </a:p>
        </p:txBody>
      </p:sp>
      <p:pic>
        <p:nvPicPr>
          <p:cNvPr id="7170" name="Picture 2" descr="https://upload.wikimedia.org/wikipedia/commons/thumb/4/4a/%22Colored%22_drinking_fountain_from_mid-20th_century_with_african-american_drinking.jpg/800px-%22Colored%22_drinking_fountain_from_mid-20th_century_with_african-american_drinking.jpg">
            <a:extLst>
              <a:ext uri="{FF2B5EF4-FFF2-40B4-BE49-F238E27FC236}">
                <a16:creationId xmlns:a16="http://schemas.microsoft.com/office/drawing/2014/main" id="{6FE38B25-10A7-4AB0-B54E-3260A69AD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r="10323" b="-1"/>
          <a:stretch/>
        </p:blipFill>
        <p:spPr bwMode="auto">
          <a:xfrm>
            <a:off x="8057274" y="2590799"/>
            <a:ext cx="3968694" cy="30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F9A18-E7C0-4D09-AC13-5AFE73BD1F16}"/>
              </a:ext>
            </a:extLst>
          </p:cNvPr>
          <p:cNvSpPr txBox="1"/>
          <p:nvPr/>
        </p:nvSpPr>
        <p:spPr>
          <a:xfrm>
            <a:off x="7972299" y="5641436"/>
            <a:ext cx="421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“Colored” drinking fountain from mide-20</a:t>
            </a:r>
            <a:r>
              <a:rPr lang="en-US" sz="1200" baseline="30000" dirty="0"/>
              <a:t>th</a:t>
            </a:r>
            <a:r>
              <a:rPr lang="en-US" sz="1200" dirty="0"/>
              <a:t> century;  Wikipedia</a:t>
            </a:r>
          </a:p>
        </p:txBody>
      </p:sp>
    </p:spTree>
    <p:extLst>
      <p:ext uri="{BB962C8B-B14F-4D97-AF65-F5344CB8AC3E}">
        <p14:creationId xmlns:p14="http://schemas.microsoft.com/office/powerpoint/2010/main" val="185416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3447-F2C1-42A2-A79E-1B27F839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Civil Rights for Women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8BD3D-B26C-484F-8B54-B2CFC6349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B0B84F7F-049D-433F-A76C-DCA3AB5B0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360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7DBC-26E1-4D55-A325-760EE5A1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240141" cy="45174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Won the right to vote in 1920 (19</a:t>
            </a:r>
            <a:r>
              <a:rPr lang="en-US" sz="2600" baseline="30000" dirty="0"/>
              <a:t>th</a:t>
            </a:r>
            <a:r>
              <a:rPr lang="en-US" sz="2600" dirty="0"/>
              <a:t> Amendment)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1848 – Seneca Falls Convention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1960s focus on ‘women’s liberation’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National Organization for Women (NOW) focused on eliminating gender discrimination in work and school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Demanding equal rights for owning property, divorce, equal pay for equal work, access to male dominated professions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Equal Rights Amendment failed to get added to the Constitution </a:t>
            </a:r>
          </a:p>
        </p:txBody>
      </p:sp>
    </p:spTree>
    <p:extLst>
      <p:ext uri="{BB962C8B-B14F-4D97-AF65-F5344CB8AC3E}">
        <p14:creationId xmlns:p14="http://schemas.microsoft.com/office/powerpoint/2010/main" val="418130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2D9AF9-1878-48F7-BFBB-7A9F9EC2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AE48F-8BBE-45C5-B81E-05C05765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Equal rights for all Americans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8DC581-38A9-48BA-BF56-4EA65051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1B28BE8-0929-4508-9B82-8F449A54C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490BBF-91F0-4E85-85C3-ACD8C367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7718832-A00F-46A2-8683-D06A8C1D8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35FE1-CD9C-409F-8404-B117D2A4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7225074" cy="449633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Inspired by the success of movements for African Americans and women, others also sought increased civil rights</a:t>
            </a:r>
          </a:p>
          <a:p>
            <a:pPr lvl="1"/>
            <a:r>
              <a:rPr lang="en-US" sz="2800" dirty="0"/>
              <a:t>Latinos, the elderly, the disabled, homosexuals</a:t>
            </a:r>
          </a:p>
          <a:p>
            <a:r>
              <a:rPr lang="en-US" sz="3200" dirty="0"/>
              <a:t>14</a:t>
            </a:r>
            <a:r>
              <a:rPr lang="en-US" sz="3200" baseline="30000" dirty="0"/>
              <a:t>th</a:t>
            </a:r>
            <a:r>
              <a:rPr lang="en-US" sz="3200" dirty="0"/>
              <a:t> Amendment guaranteed “equal protection of the law” more than 130 years ago</a:t>
            </a:r>
          </a:p>
          <a:p>
            <a:pPr lvl="1"/>
            <a:r>
              <a:rPr lang="en-US" sz="2800" dirty="0"/>
              <a:t>Took all 3 branches, active interest groups, and concerned citizens </a:t>
            </a:r>
          </a:p>
        </p:txBody>
      </p:sp>
      <p:pic>
        <p:nvPicPr>
          <p:cNvPr id="8194" name="Picture 2" descr="https://upload.wikimedia.org/wikipedia/commons/3/35/Stonewall_Inn_1969.jpg">
            <a:extLst>
              <a:ext uri="{FF2B5EF4-FFF2-40B4-BE49-F238E27FC236}">
                <a16:creationId xmlns:a16="http://schemas.microsoft.com/office/drawing/2014/main" id="{3A9E0113-E6E9-4F97-B5CC-7CBF763E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/>
          <a:stretch/>
        </p:blipFill>
        <p:spPr bwMode="auto">
          <a:xfrm>
            <a:off x="8042147" y="600075"/>
            <a:ext cx="3695828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8E16EF-E882-49AA-B160-046691DF8983}"/>
              </a:ext>
            </a:extLst>
          </p:cNvPr>
          <p:cNvSpPr txBox="1"/>
          <p:nvPr/>
        </p:nvSpPr>
        <p:spPr>
          <a:xfrm>
            <a:off x="8042147" y="6400800"/>
            <a:ext cx="3695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Stonewall Inn, site of 1969 riots;  </a:t>
            </a:r>
            <a:r>
              <a:rPr lang="en-US" sz="1200" dirty="0" err="1"/>
              <a:t>Wikicommons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824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2AE5-4175-45B1-8D89-A051F80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4" y="357188"/>
            <a:ext cx="11601451" cy="62436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ts val="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"Congress shall make no law respecting an establishment of religion, or prohibiting the free exercise thereof; or abridging the freedom of speech, or of the press; or the right of the people peaceably to assemble, and to petition the government for a redress of grievances." </a:t>
            </a:r>
          </a:p>
          <a:p>
            <a:pPr algn="r">
              <a:lnSpc>
                <a:spcPts val="6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-</a:t>
            </a:r>
            <a:r>
              <a:rPr lang="en-US" sz="4000" i="1" dirty="0">
                <a:solidFill>
                  <a:schemeClr val="bg1"/>
                </a:solidFill>
              </a:rPr>
              <a:t>First Amendment to the Constitution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5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88DD-4B04-43EB-A0E8-76C9BE31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First amendment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1647-CE1A-4FD4-B819-52431036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US" sz="3200" dirty="0"/>
              <a:t>Several basic liberties</a:t>
            </a:r>
          </a:p>
          <a:p>
            <a:pPr lvl="1"/>
            <a:r>
              <a:rPr lang="en-US" sz="2800" dirty="0"/>
              <a:t>Freedom of religion, speech, press, petition, and assembly</a:t>
            </a:r>
          </a:p>
          <a:p>
            <a:pPr lvl="1"/>
            <a:r>
              <a:rPr lang="en-US" sz="2800" dirty="0"/>
              <a:t>Court case after court case have redefined its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9EA8E-1AD7-4E4B-AF74-EE5E45252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06" b="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FC70-31F2-43FA-970C-BF12E6A2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Freedom of Religion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CE8BD3D-B26C-484F-8B54-B2CFC6349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NWomen's March 1403 (32114102140).jpg">
            <a:extLst>
              <a:ext uri="{FF2B5EF4-FFF2-40B4-BE49-F238E27FC236}">
                <a16:creationId xmlns:a16="http://schemas.microsoft.com/office/drawing/2014/main" id="{C7785F2F-2D1D-4D1C-945B-D68E45791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r="23255" b="1"/>
          <a:stretch/>
        </p:blipFill>
        <p:spPr bwMode="auto">
          <a:xfrm>
            <a:off x="657225" y="2315336"/>
            <a:ext cx="330517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7B213-C7A9-43D2-BE61-164A3AEA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426044"/>
          </a:xfrm>
        </p:spPr>
        <p:txBody>
          <a:bodyPr>
            <a:normAutofit/>
          </a:bodyPr>
          <a:lstStyle/>
          <a:p>
            <a:r>
              <a:rPr lang="en-US" sz="3200" dirty="0"/>
              <a:t>Two clauses</a:t>
            </a:r>
          </a:p>
          <a:p>
            <a:pPr lvl="1"/>
            <a:r>
              <a:rPr lang="en-US" sz="2800" dirty="0"/>
              <a:t>Establishment clause – prohibits the government from having an official religion</a:t>
            </a:r>
          </a:p>
          <a:p>
            <a:pPr lvl="1"/>
            <a:r>
              <a:rPr lang="en-US" sz="2800" dirty="0"/>
              <a:t>Free exercise clause – allows people to worship as they please</a:t>
            </a:r>
          </a:p>
          <a:p>
            <a:r>
              <a:rPr lang="en-US" sz="3200" dirty="0"/>
              <a:t>“separation of church and state” – not in the Constitution</a:t>
            </a:r>
          </a:p>
          <a:p>
            <a:pPr lvl="1"/>
            <a:r>
              <a:rPr lang="en-US" sz="2800" dirty="0"/>
              <a:t>Coined by Thomas Jefferson in 1802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AFB91-0694-4DE4-BAF8-D3E3744C2CF7}"/>
              </a:ext>
            </a:extLst>
          </p:cNvPr>
          <p:cNvSpPr txBox="1"/>
          <p:nvPr/>
        </p:nvSpPr>
        <p:spPr>
          <a:xfrm>
            <a:off x="672632" y="5941694"/>
            <a:ext cx="3305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Sign from </a:t>
            </a:r>
            <a:r>
              <a:rPr lang="en-US" sz="1100" dirty="0" err="1"/>
              <a:t>NWomen’s</a:t>
            </a:r>
            <a:r>
              <a:rPr lang="en-US" sz="1100" dirty="0"/>
              <a:t> March 2017;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6228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71F112-8AD7-4A1F-AA37-46A9FA4A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DEACF-2AAE-46E8-BC30-7EAA0A995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12E4B-33EA-4542-948E-F6362A4A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dirty="0"/>
              <a:t>Freedom of Religion</a:t>
            </a:r>
          </a:p>
        </p:txBody>
      </p:sp>
      <p:pic>
        <p:nvPicPr>
          <p:cNvPr id="4" name="Picture 3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0DE40A48-CE8A-4924-84BC-74A661F0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89" y="1209056"/>
            <a:ext cx="2312072" cy="48932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E840C-1023-47DC-9914-9449C60F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42032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Precedent: cases have addressed both parts of the 1</a:t>
            </a:r>
            <a:r>
              <a:rPr lang="en-US" sz="3200" baseline="30000" dirty="0"/>
              <a:t>st</a:t>
            </a:r>
            <a:r>
              <a:rPr lang="en-US" sz="3200" dirty="0"/>
              <a:t> amendment</a:t>
            </a:r>
          </a:p>
          <a:p>
            <a:pPr lvl="1"/>
            <a:r>
              <a:rPr lang="en-US" sz="2800" dirty="0"/>
              <a:t>Rejecting prayer in public schools</a:t>
            </a:r>
          </a:p>
          <a:p>
            <a:pPr lvl="1"/>
            <a:r>
              <a:rPr lang="en-US" sz="2800" dirty="0"/>
              <a:t>Denying governmental aid to parochial schools</a:t>
            </a:r>
          </a:p>
          <a:p>
            <a:pPr lvl="1"/>
            <a:r>
              <a:rPr lang="en-US" sz="2800" dirty="0"/>
              <a:t>Banning polygamy</a:t>
            </a:r>
          </a:p>
          <a:p>
            <a:pPr lvl="1"/>
            <a:r>
              <a:rPr lang="en-US" sz="2800" dirty="0"/>
              <a:t>Restricting poisonous snakes and drugs in religious rites</a:t>
            </a:r>
          </a:p>
          <a:p>
            <a:pPr lvl="1"/>
            <a:r>
              <a:rPr lang="en-US" sz="2800" dirty="0"/>
              <a:t>Limiting the right to decline medical care for religious purposes</a:t>
            </a:r>
          </a:p>
        </p:txBody>
      </p:sp>
    </p:spTree>
    <p:extLst>
      <p:ext uri="{BB962C8B-B14F-4D97-AF65-F5344CB8AC3E}">
        <p14:creationId xmlns:p14="http://schemas.microsoft.com/office/powerpoint/2010/main" val="165053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2D9AF9-1878-48F7-BFBB-7A9F9EC2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3F6CB-D64E-4801-B8F3-EF6AF6AD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Freedoms of speech and of the press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8DC581-38A9-48BA-BF56-4EA65051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1B28BE8-0929-4508-9B82-8F449A54C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490BBF-91F0-4E85-85C3-ACD8C367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7718832-A00F-46A2-8683-D06A8C1D8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DC21-E001-4CCF-A70D-06BD7577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2"/>
            <a:ext cx="7225074" cy="450426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Freedom of speech often conflicts with other rights </a:t>
            </a:r>
            <a:r>
              <a:rPr lang="en-US" sz="3600"/>
              <a:t>and liberties</a:t>
            </a:r>
            <a:endParaRPr lang="en-US" sz="3600" dirty="0"/>
          </a:p>
          <a:p>
            <a:pPr lvl="1"/>
            <a:r>
              <a:rPr lang="en-US" sz="3200" dirty="0"/>
              <a:t>Courts have tried to answer “what are the limits of free speech?”</a:t>
            </a:r>
          </a:p>
          <a:p>
            <a:pPr lvl="1"/>
            <a:r>
              <a:rPr lang="en-US" sz="3200" i="1" dirty="0"/>
              <a:t>Schenck v. the United States</a:t>
            </a:r>
            <a:r>
              <a:rPr lang="en-US" sz="3200" dirty="0"/>
              <a:t> – Clear and Present Danger Test</a:t>
            </a:r>
          </a:p>
          <a:p>
            <a:pPr lvl="2"/>
            <a:r>
              <a:rPr lang="en-US" sz="2800" i="1" dirty="0"/>
              <a:t>Speech could be limited if it poses a clear and present danger to United States Security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s://upload.wikimedia.org/wikipedia/commons/thumb/c/cb/Schenck_v._United_States_Leaflet_%28Reverse%29.jpg/800px-Schenck_v._United_States_Leaflet_%28Reverse%29.jpg">
            <a:extLst>
              <a:ext uri="{FF2B5EF4-FFF2-40B4-BE49-F238E27FC236}">
                <a16:creationId xmlns:a16="http://schemas.microsoft.com/office/drawing/2014/main" id="{B6859E19-6C03-4D88-8BAE-53F6DFAF6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1762" r="6752" b="9220"/>
          <a:stretch/>
        </p:blipFill>
        <p:spPr bwMode="auto">
          <a:xfrm>
            <a:off x="7806267" y="698598"/>
            <a:ext cx="3692313" cy="536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AD989-4363-4C11-8A5E-D87735B31E32}"/>
              </a:ext>
            </a:extLst>
          </p:cNvPr>
          <p:cNvSpPr txBox="1"/>
          <p:nvPr/>
        </p:nvSpPr>
        <p:spPr>
          <a:xfrm>
            <a:off x="8042147" y="6127358"/>
            <a:ext cx="345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Leaflet passed out by </a:t>
            </a:r>
            <a:r>
              <a:rPr lang="en-US" sz="1200" i="1" dirty="0"/>
              <a:t>Schenck</a:t>
            </a:r>
            <a:r>
              <a:rPr lang="en-US" sz="1200" dirty="0"/>
              <a:t>; </a:t>
            </a:r>
            <a:r>
              <a:rPr lang="en-US" sz="1200" dirty="0" err="1"/>
              <a:t>Wikicommons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713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CAB-46AE-4002-A602-99AFD4C4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Freedoms of speech and of the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3D1F-2E06-410D-9B32-4745F852A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808428" cy="4677504"/>
          </a:xfrm>
        </p:spPr>
        <p:txBody>
          <a:bodyPr>
            <a:noAutofit/>
          </a:bodyPr>
          <a:lstStyle/>
          <a:p>
            <a:r>
              <a:rPr lang="en-US" sz="2700" dirty="0"/>
              <a:t>Three types of free speech:</a:t>
            </a:r>
          </a:p>
          <a:p>
            <a:pPr lvl="1"/>
            <a:r>
              <a:rPr lang="en-US" sz="2700" dirty="0"/>
              <a:t>Pure speech – verbal expression of thoughts and opinions before a voluntary audience</a:t>
            </a:r>
          </a:p>
          <a:p>
            <a:pPr lvl="2"/>
            <a:r>
              <a:rPr lang="en-US" sz="2700" dirty="0"/>
              <a:t>Strongly protected by the Supreme Court</a:t>
            </a:r>
          </a:p>
          <a:p>
            <a:pPr lvl="1"/>
            <a:r>
              <a:rPr lang="en-US" sz="2700" dirty="0"/>
              <a:t>Speech-plus – involves actions such as demonstrating or protesting in addition to words</a:t>
            </a:r>
          </a:p>
          <a:p>
            <a:pPr lvl="2"/>
            <a:r>
              <a:rPr lang="en-US" sz="2700" dirty="0"/>
              <a:t>Not as protected; actions can be dangerous</a:t>
            </a:r>
          </a:p>
          <a:p>
            <a:pPr lvl="2"/>
            <a:r>
              <a:rPr lang="en-US" sz="2700" dirty="0"/>
              <a:t>Limits on protesters obstructing traffic, endangering public safety, or trespassing illegally</a:t>
            </a:r>
          </a:p>
        </p:txBody>
      </p:sp>
      <p:pic>
        <p:nvPicPr>
          <p:cNvPr id="11266" name="Picture 2" descr="https://upload.wikimedia.org/wikipedia/commons/thumb/c/c0/Protect_Free_speech_WikiLeaks_equals_Pentagon_Papers_2_point_0.jpg/800px-Protect_Free_speech_WikiLeaks_equals_Pentagon_Papers_2_point_0.jpg">
            <a:extLst>
              <a:ext uri="{FF2B5EF4-FFF2-40B4-BE49-F238E27FC236}">
                <a16:creationId xmlns:a16="http://schemas.microsoft.com/office/drawing/2014/main" id="{24CDD648-D484-42F9-8B55-4DEFAA6F2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r="-1" b="18411"/>
          <a:stretch/>
        </p:blipFill>
        <p:spPr bwMode="auto">
          <a:xfrm>
            <a:off x="8201541" y="1934470"/>
            <a:ext cx="3500707" cy="42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57392-B44D-4940-9991-790A4ABD11BF}"/>
              </a:ext>
            </a:extLst>
          </p:cNvPr>
          <p:cNvSpPr txBox="1"/>
          <p:nvPr/>
        </p:nvSpPr>
        <p:spPr>
          <a:xfrm>
            <a:off x="8201541" y="6244487"/>
            <a:ext cx="310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Wikileaks Protester; </a:t>
            </a:r>
            <a:r>
              <a:rPr lang="en-US" sz="1200" dirty="0" err="1"/>
              <a:t>Wikicommons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084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71F112-8AD7-4A1F-AA37-46A9FA4A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DEACF-2AAE-46E8-BC30-7EAA0A995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5E7E8-3627-457E-9FC2-9A69BA46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CCC8662B-95E3-4CD8-86EB-40E8F472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83" y="796422"/>
            <a:ext cx="2732483" cy="58137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1283-16D6-4945-B5D2-F02C3564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r>
              <a:rPr lang="en-US" sz="3600" dirty="0"/>
              <a:t>Protection of civil liberties and civil rights most fundamental political value</a:t>
            </a:r>
          </a:p>
          <a:p>
            <a:pPr lvl="1"/>
            <a:r>
              <a:rPr lang="en-US" sz="3200" dirty="0"/>
              <a:t>Tested in our courts, often by less than ideal citizens</a:t>
            </a:r>
          </a:p>
        </p:txBody>
      </p:sp>
    </p:spTree>
    <p:extLst>
      <p:ext uri="{BB962C8B-B14F-4D97-AF65-F5344CB8AC3E}">
        <p14:creationId xmlns:p14="http://schemas.microsoft.com/office/powerpoint/2010/main" val="183228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8963-9998-4AAA-944F-0190DEB4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20" y="3189537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Freedoms of speech and of the press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83CCD68-169B-401E-9352-6930D4A6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illiam Kunstler and Gregory Lee Johnson.jpg">
            <a:extLst>
              <a:ext uri="{FF2B5EF4-FFF2-40B4-BE49-F238E27FC236}">
                <a16:creationId xmlns:a16="http://schemas.microsoft.com/office/drawing/2014/main" id="{0CA89C22-F1B3-4E23-869A-C0AFCE3D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6" y="2427278"/>
            <a:ext cx="3305175" cy="31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F166-AF68-486E-93A5-88C78395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sz="2400" dirty="0"/>
              <a:t>Symbolic speech – symbols the courts determined to be forms of free expression</a:t>
            </a:r>
          </a:p>
          <a:p>
            <a:pPr lvl="1"/>
            <a:r>
              <a:rPr lang="en-US" sz="2000" i="1" dirty="0"/>
              <a:t>Tinker v. Des Moines</a:t>
            </a:r>
            <a:r>
              <a:rPr lang="en-US" sz="2000" dirty="0"/>
              <a:t> – students wore black arm bands to school to protest war; upheld</a:t>
            </a:r>
          </a:p>
          <a:p>
            <a:pPr lvl="1"/>
            <a:r>
              <a:rPr lang="en-US" sz="2000" i="1" dirty="0"/>
              <a:t>Texas v. Johnson</a:t>
            </a:r>
            <a:r>
              <a:rPr lang="en-US" sz="2000" dirty="0"/>
              <a:t> – burned the American Flag in protest of presidential politics; upheld</a:t>
            </a:r>
          </a:p>
          <a:p>
            <a:r>
              <a:rPr lang="en-US" sz="2400" dirty="0"/>
              <a:t>Similar protections for the press</a:t>
            </a:r>
          </a:p>
          <a:p>
            <a:pPr lvl="1"/>
            <a:r>
              <a:rPr lang="en-US" sz="2000" dirty="0"/>
              <a:t>Prior restraint – the government cannot censor information before its written/published</a:t>
            </a:r>
          </a:p>
          <a:p>
            <a:pPr lvl="2"/>
            <a:r>
              <a:rPr lang="en-US" sz="1800" dirty="0"/>
              <a:t>Except in most extreme cases of national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72794-5A49-4AC9-90ED-A07A6FF04533}"/>
              </a:ext>
            </a:extLst>
          </p:cNvPr>
          <p:cNvSpPr txBox="1"/>
          <p:nvPr/>
        </p:nvSpPr>
        <p:spPr>
          <a:xfrm>
            <a:off x="645606" y="5575457"/>
            <a:ext cx="330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Gregory Lee Johnson (right) and his lawyer; </a:t>
            </a:r>
            <a:r>
              <a:rPr lang="en-US" sz="1200" dirty="0" err="1"/>
              <a:t>Wikicommons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356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9F6B-EBC0-43B6-AE8D-2239F6E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Freedom of assembly and petition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CE8BD3D-B26C-484F-8B54-B2CFC6349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le:Assyrian American Civic Club of Chicago demonstration 2016.jpg">
            <a:extLst>
              <a:ext uri="{FF2B5EF4-FFF2-40B4-BE49-F238E27FC236}">
                <a16:creationId xmlns:a16="http://schemas.microsoft.com/office/drawing/2014/main" id="{1A92B4FB-07E0-4467-970A-55EC07CD9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r="27784" b="4"/>
          <a:stretch/>
        </p:blipFill>
        <p:spPr bwMode="auto">
          <a:xfrm>
            <a:off x="657225" y="2329157"/>
            <a:ext cx="330517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EFE24-9D85-4F8A-A1B6-DFF82E78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1953491"/>
            <a:ext cx="7105481" cy="473132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Freedom of Assembly and petition are similar to freedom of speech and have had similar protections</a:t>
            </a:r>
          </a:p>
          <a:p>
            <a:pPr lvl="1"/>
            <a:r>
              <a:rPr lang="en-US" sz="2400" dirty="0"/>
              <a:t>Former Chief Justice Charles Evans Hughes wrote, "Peaceable assembly for lawful discussion cannot be made a crime.“</a:t>
            </a:r>
          </a:p>
          <a:p>
            <a:pPr lvl="1"/>
            <a:r>
              <a:rPr lang="en-US" sz="2400" dirty="0"/>
              <a:t>Balanced with others rights if it disrupts public order, traffic flow, ability to go about normal business</a:t>
            </a:r>
          </a:p>
          <a:p>
            <a:pPr lvl="1"/>
            <a:r>
              <a:rPr lang="en-US" sz="2400" dirty="0"/>
              <a:t>Must apply for permit, must be granted if the government has the means to prevent major disruptions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7A659-AACE-44E5-8F84-95E0B43001DF}"/>
              </a:ext>
            </a:extLst>
          </p:cNvPr>
          <p:cNvSpPr txBox="1"/>
          <p:nvPr/>
        </p:nvSpPr>
        <p:spPr>
          <a:xfrm>
            <a:off x="635959" y="5946477"/>
            <a:ext cx="3936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Assyrian American Civic Club of Chicago;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55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DFAA-E0B0-4CDE-A91E-6F06B837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Crime and Due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CCB1-03A0-41EE-8449-1ED2C09A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834369" cy="4494624"/>
          </a:xfrm>
        </p:spPr>
        <p:txBody>
          <a:bodyPr>
            <a:normAutofit/>
          </a:bodyPr>
          <a:lstStyle/>
          <a:p>
            <a:r>
              <a:rPr lang="en-US" sz="3600" dirty="0"/>
              <a:t>Americans are often interested in trials; the crime, the arrest, the verdict</a:t>
            </a:r>
          </a:p>
          <a:p>
            <a:r>
              <a:rPr lang="en-US" sz="3600" dirty="0"/>
              <a:t>Constitutional Basis for those accused of crimes</a:t>
            </a:r>
          </a:p>
          <a:p>
            <a:pPr lvl="1"/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, 5</a:t>
            </a:r>
            <a:r>
              <a:rPr lang="en-US" sz="3200" baseline="30000" dirty="0"/>
              <a:t>th</a:t>
            </a:r>
            <a:r>
              <a:rPr lang="en-US" sz="3200" dirty="0"/>
              <a:t>, 6</a:t>
            </a:r>
            <a:r>
              <a:rPr lang="en-US" sz="3200" baseline="30000" dirty="0"/>
              <a:t>th</a:t>
            </a:r>
            <a:r>
              <a:rPr lang="en-US" sz="3200" dirty="0"/>
              <a:t>, and 8</a:t>
            </a:r>
            <a:r>
              <a:rPr lang="en-US" sz="3200" baseline="30000" dirty="0"/>
              <a:t>th</a:t>
            </a:r>
            <a:r>
              <a:rPr lang="en-US" sz="3200" dirty="0"/>
              <a:t> amendments</a:t>
            </a:r>
          </a:p>
        </p:txBody>
      </p:sp>
      <p:pic>
        <p:nvPicPr>
          <p:cNvPr id="12290" name="Picture 2" descr="https://upload.wikimedia.org/wikipedia/commons/6/6a/Colonie_Youth_Court_trial_2006.jpg">
            <a:extLst>
              <a:ext uri="{FF2B5EF4-FFF2-40B4-BE49-F238E27FC236}">
                <a16:creationId xmlns:a16="http://schemas.microsoft.com/office/drawing/2014/main" id="{7EA103E8-A8E5-4BCC-ACF1-899DF8C70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r="802" b="1"/>
          <a:stretch/>
        </p:blipFill>
        <p:spPr bwMode="auto">
          <a:xfrm>
            <a:off x="7415561" y="2600374"/>
            <a:ext cx="4517359" cy="30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C2B64-622B-466D-93DC-A6CAD0B6207C}"/>
              </a:ext>
            </a:extLst>
          </p:cNvPr>
          <p:cNvSpPr txBox="1"/>
          <p:nvPr/>
        </p:nvSpPr>
        <p:spPr>
          <a:xfrm>
            <a:off x="7415561" y="5737860"/>
            <a:ext cx="4517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Former First Lady Laura Bush observing a mock trial;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41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9F9F-E34A-4A7A-A8B4-5CBEE69A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due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581A-A280-44CB-89AE-DB178B9E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998972" cy="4677504"/>
          </a:xfrm>
        </p:spPr>
        <p:txBody>
          <a:bodyPr>
            <a:normAutofit/>
          </a:bodyPr>
          <a:lstStyle/>
          <a:p>
            <a:r>
              <a:rPr lang="en-US" sz="3200" dirty="0"/>
              <a:t>Laws should be applied fairly and equally to all people</a:t>
            </a:r>
          </a:p>
          <a:p>
            <a:pPr lvl="1"/>
            <a:r>
              <a:rPr lang="en-US" sz="2800" dirty="0"/>
              <a:t>5</a:t>
            </a:r>
            <a:r>
              <a:rPr lang="en-US" sz="2800" baseline="30000" dirty="0"/>
              <a:t>th</a:t>
            </a:r>
            <a:r>
              <a:rPr lang="en-US" sz="2800" dirty="0"/>
              <a:t> Amendment stops the federal government from depriving anyone of “life, liberty, or property, without due process of law”</a:t>
            </a:r>
          </a:p>
          <a:p>
            <a:pPr lvl="1"/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Amendment stops the state government from doing the same</a:t>
            </a:r>
          </a:p>
        </p:txBody>
      </p:sp>
      <p:pic>
        <p:nvPicPr>
          <p:cNvPr id="13314" name="Picture 2" descr="https://upload.wikimedia.org/wikipedia/commons/thumb/6/6c/Supreme_Court_of_the_United_States_1868.jpg/1024px-Supreme_Court_of_the_United_States_1868.jpg">
            <a:extLst>
              <a:ext uri="{FF2B5EF4-FFF2-40B4-BE49-F238E27FC236}">
                <a16:creationId xmlns:a16="http://schemas.microsoft.com/office/drawing/2014/main" id="{4A8A0526-1F64-4E99-A6A0-C6A48381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64" y="2706841"/>
            <a:ext cx="5375615" cy="34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3EE6F-2B4E-48DE-AEE0-43D4445423F1}"/>
              </a:ext>
            </a:extLst>
          </p:cNvPr>
          <p:cNvSpPr txBox="1"/>
          <p:nvPr/>
        </p:nvSpPr>
        <p:spPr>
          <a:xfrm>
            <a:off x="6580164" y="6155844"/>
            <a:ext cx="537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Supreme Court of US, circa 1866; </a:t>
            </a:r>
            <a:r>
              <a:rPr lang="en-US" dirty="0" err="1"/>
              <a:t>Wikicommons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482B-ECC8-4441-8DFF-F3013804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Searches and seizures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D6A1-11F9-4720-96C4-6C2F3536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625547" cy="4677504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Amendments prevents “unreasonable” searches and seizures</a:t>
            </a:r>
          </a:p>
          <a:p>
            <a:pPr lvl="1"/>
            <a:r>
              <a:rPr lang="en-US" sz="3200" dirty="0"/>
              <a:t>Police may search:</a:t>
            </a:r>
          </a:p>
          <a:p>
            <a:pPr lvl="2"/>
            <a:r>
              <a:rPr lang="en-US" sz="2800" dirty="0"/>
              <a:t>Persons arrested</a:t>
            </a:r>
          </a:p>
          <a:p>
            <a:pPr lvl="2"/>
            <a:r>
              <a:rPr lang="en-US" sz="2800" dirty="0"/>
              <a:t>Things in plain view of the accused person</a:t>
            </a:r>
          </a:p>
          <a:p>
            <a:pPr lvl="2"/>
            <a:r>
              <a:rPr lang="en-US" sz="2800" dirty="0"/>
              <a:t>Places or things that the arrested person could touch, reach,, or in the person’s “immediate control”</a:t>
            </a:r>
          </a:p>
          <a:p>
            <a:pPr lvl="2"/>
            <a:r>
              <a:rPr lang="en-US" sz="2800" dirty="0"/>
              <a:t>Property where there is a strong suspicion of immediate danger</a:t>
            </a:r>
          </a:p>
        </p:txBody>
      </p:sp>
      <p:pic>
        <p:nvPicPr>
          <p:cNvPr id="14338" name="Picture 2" descr="https://upload.wikimedia.org/wikipedia/commons/thumb/1/1c/SF_Police_search_the_car.jpg/800px-SF_Police_search_the_car.jpg">
            <a:extLst>
              <a:ext uri="{FF2B5EF4-FFF2-40B4-BE49-F238E27FC236}">
                <a16:creationId xmlns:a16="http://schemas.microsoft.com/office/drawing/2014/main" id="{4F89AA1E-A2E6-499E-ACA7-472FBE9A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0" y="3265113"/>
            <a:ext cx="3404068" cy="22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7FEF9-98E6-4DF3-BE08-1EA49CAD43C6}"/>
              </a:ext>
            </a:extLst>
          </p:cNvPr>
          <p:cNvSpPr txBox="1"/>
          <p:nvPr/>
        </p:nvSpPr>
        <p:spPr>
          <a:xfrm>
            <a:off x="8206739" y="5533073"/>
            <a:ext cx="340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San Francisco police searching a car; </a:t>
            </a:r>
            <a:r>
              <a:rPr lang="en-US" sz="1200" dirty="0" err="1"/>
              <a:t>Wikicommons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42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27FD-5EFE-4C19-AA2F-654529B5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The Fifth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9C32A-3DE8-4CB2-BCB5-B783D106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465528" cy="467750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Citizens accused of a serious crime must be indicted by a grand jury</a:t>
            </a:r>
          </a:p>
          <a:p>
            <a:pPr lvl="1"/>
            <a:r>
              <a:rPr lang="en-US" sz="2800" dirty="0"/>
              <a:t>Forbids double jeopardy</a:t>
            </a:r>
          </a:p>
          <a:p>
            <a:pPr lvl="1"/>
            <a:r>
              <a:rPr lang="en-US" sz="2800" dirty="0"/>
              <a:t>Protects from self-incrimination </a:t>
            </a:r>
          </a:p>
          <a:p>
            <a:pPr lvl="1"/>
            <a:r>
              <a:rPr lang="en-US" sz="2800" dirty="0"/>
              <a:t>Right to remain silent</a:t>
            </a:r>
          </a:p>
          <a:p>
            <a:pPr lvl="1"/>
            <a:r>
              <a:rPr lang="en-US" sz="2800" dirty="0"/>
              <a:t>Due Process of law before depriving of life, liberty, property</a:t>
            </a:r>
          </a:p>
          <a:p>
            <a:r>
              <a:rPr lang="en-US" sz="3200" dirty="0"/>
              <a:t>Exclusionary Rule – evidence that is obtained illegally cannot be used in trial</a:t>
            </a:r>
          </a:p>
        </p:txBody>
      </p:sp>
      <p:pic>
        <p:nvPicPr>
          <p:cNvPr id="4098" name="Picture 2" descr="USPP7.WaterfrontMall.SW.WDC.23sep05">
            <a:extLst>
              <a:ext uri="{FF2B5EF4-FFF2-40B4-BE49-F238E27FC236}">
                <a16:creationId xmlns:a16="http://schemas.microsoft.com/office/drawing/2014/main" id="{492A00A6-0F33-46A9-B04F-ADD5D5B7F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3" t="9169" r="16438" b="2575"/>
          <a:stretch/>
        </p:blipFill>
        <p:spPr bwMode="auto">
          <a:xfrm>
            <a:off x="8051799" y="2180496"/>
            <a:ext cx="3683001" cy="39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55B4C-582F-4F55-8211-A08B10F8C3E8}"/>
              </a:ext>
            </a:extLst>
          </p:cNvPr>
          <p:cNvSpPr txBox="1"/>
          <p:nvPr/>
        </p:nvSpPr>
        <p:spPr>
          <a:xfrm>
            <a:off x="8046720" y="6240780"/>
            <a:ext cx="379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by </a:t>
            </a:r>
            <a:r>
              <a:rPr lang="en-US" sz="1400" dirty="0" err="1">
                <a:hlinkClick r:id="rId3"/>
              </a:rPr>
              <a:t>Elvert</a:t>
            </a:r>
            <a:r>
              <a:rPr lang="en-US" sz="1400" dirty="0">
                <a:hlinkClick r:id="rId3"/>
              </a:rPr>
              <a:t> Barnes</a:t>
            </a:r>
            <a:r>
              <a:rPr lang="en-US" sz="1400" dirty="0"/>
              <a:t> on </a:t>
            </a:r>
            <a:r>
              <a:rPr lang="en-US" sz="1400" dirty="0" err="1">
                <a:hlinkClick r:id="rId4"/>
              </a:rPr>
              <a:t>TrendHype</a:t>
            </a:r>
            <a:r>
              <a:rPr lang="en-US" sz="1400" dirty="0"/>
              <a:t> / </a:t>
            </a:r>
            <a:r>
              <a:rPr lang="en-US" sz="1400" dirty="0">
                <a:hlinkClick r:id="rId5"/>
              </a:rPr>
              <a:t>CC 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11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74BD-CD18-482D-B116-E0C46A55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The 6</a:t>
            </a:r>
            <a:r>
              <a:rPr lang="en-US" baseline="30000" dirty="0"/>
              <a:t>th</a:t>
            </a:r>
            <a:r>
              <a:rPr lang="en-US" dirty="0"/>
              <a:t> amendment and right to a counsel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0BB0-3F20-4E7C-8D1B-2C018B93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4677504"/>
          </a:xfrm>
        </p:spPr>
        <p:txBody>
          <a:bodyPr>
            <a:normAutofit/>
          </a:bodyPr>
          <a:lstStyle/>
          <a:p>
            <a:r>
              <a:rPr lang="en-US" sz="3600" dirty="0"/>
              <a:t>Right to have the assistance of counsel for … defense</a:t>
            </a:r>
          </a:p>
          <a:p>
            <a:pPr lvl="1"/>
            <a:r>
              <a:rPr lang="en-US" sz="3200" i="1" dirty="0"/>
              <a:t>Gideon v. Wainwright; </a:t>
            </a:r>
            <a:r>
              <a:rPr lang="en-US" sz="3200" dirty="0"/>
              <a:t>Clarence Gideon couldn’t afford counsel when convicted</a:t>
            </a:r>
          </a:p>
          <a:p>
            <a:pPr lvl="2"/>
            <a:r>
              <a:rPr lang="en-US" sz="2800" dirty="0"/>
              <a:t>After years in prison researching, the court ruled in his favor</a:t>
            </a:r>
          </a:p>
          <a:p>
            <a:pPr lvl="2"/>
            <a:r>
              <a:rPr lang="en-US" sz="2800" dirty="0"/>
              <a:t>Right to counsel in state and federal court</a:t>
            </a:r>
          </a:p>
        </p:txBody>
      </p:sp>
      <p:pic>
        <p:nvPicPr>
          <p:cNvPr id="3074" name="Picture 2" descr="File:Clarence Earl Gideon.jpg">
            <a:extLst>
              <a:ext uri="{FF2B5EF4-FFF2-40B4-BE49-F238E27FC236}">
                <a16:creationId xmlns:a16="http://schemas.microsoft.com/office/drawing/2014/main" id="{0A2DD987-AE8F-4BAF-9D04-1AC799B83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698"/>
          <a:stretch/>
        </p:blipFill>
        <p:spPr bwMode="auto">
          <a:xfrm>
            <a:off x="8231323" y="1871133"/>
            <a:ext cx="3503477" cy="42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30D06-0AE2-427D-940C-DD9192B626C1}"/>
              </a:ext>
            </a:extLst>
          </p:cNvPr>
          <p:cNvSpPr txBox="1"/>
          <p:nvPr/>
        </p:nvSpPr>
        <p:spPr>
          <a:xfrm>
            <a:off x="8231323" y="6155844"/>
            <a:ext cx="3503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Clarence Earl Gideon circa 1961; </a:t>
            </a:r>
            <a:r>
              <a:rPr lang="en-US" sz="1200" dirty="0" err="1"/>
              <a:t>Wikicommons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7872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0B73-47CD-43AB-B2D0-7694CAB6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The 8</a:t>
            </a:r>
            <a:r>
              <a:rPr lang="en-US" baseline="30000" dirty="0"/>
              <a:t>th</a:t>
            </a:r>
            <a:r>
              <a:rPr lang="en-US" dirty="0"/>
              <a:t> amendment and cruel and unusual punishment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0FD6-8844-493D-8C4F-7094BB419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4403184"/>
          </a:xfrm>
        </p:spPr>
        <p:txBody>
          <a:bodyPr>
            <a:normAutofit/>
          </a:bodyPr>
          <a:lstStyle/>
          <a:p>
            <a:r>
              <a:rPr lang="en-US" sz="3200" dirty="0"/>
              <a:t>Prohibits “cruel and unusual punishments”</a:t>
            </a:r>
          </a:p>
          <a:p>
            <a:pPr lvl="1"/>
            <a:r>
              <a:rPr lang="en-US" sz="2800" dirty="0"/>
              <a:t>Concepts not clear, reinterpreted</a:t>
            </a:r>
          </a:p>
          <a:p>
            <a:pPr lvl="1"/>
            <a:r>
              <a:rPr lang="en-US" sz="2800" dirty="0"/>
              <a:t>Controversy – capital punishment (death sentences)</a:t>
            </a:r>
          </a:p>
          <a:p>
            <a:pPr lvl="2"/>
            <a:r>
              <a:rPr lang="en-US" sz="2400" dirty="0"/>
              <a:t>States generally make own laws/policies</a:t>
            </a:r>
          </a:p>
          <a:p>
            <a:pPr lvl="2"/>
            <a:r>
              <a:rPr lang="en-US" sz="2400" dirty="0"/>
              <a:t>1972 </a:t>
            </a:r>
            <a:r>
              <a:rPr lang="en-US" sz="2400" i="1" dirty="0"/>
              <a:t>Furman v. Georgia</a:t>
            </a:r>
            <a:r>
              <a:rPr lang="en-US" sz="2400" dirty="0"/>
              <a:t> – death penalties have to be carried out in a fair and consistent manner</a:t>
            </a:r>
          </a:p>
        </p:txBody>
      </p:sp>
      <p:pic>
        <p:nvPicPr>
          <p:cNvPr id="2050" name="Picture 2" descr="https://upload.wikimedia.org/wikipedia/commons/thumb/5/55/Stocks%2C_Keevil%2C_Wiltshire.jpg/800px-Stocks%2C_Keevil%2C_Wiltshire.jpg">
            <a:extLst>
              <a:ext uri="{FF2B5EF4-FFF2-40B4-BE49-F238E27FC236}">
                <a16:creationId xmlns:a16="http://schemas.microsoft.com/office/drawing/2014/main" id="{216DA0BC-4706-4F41-ACB5-EA9040F74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3" b="3"/>
          <a:stretch/>
        </p:blipFill>
        <p:spPr bwMode="auto">
          <a:xfrm>
            <a:off x="8474208" y="1871134"/>
            <a:ext cx="3260592" cy="39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3B43C-EB9E-4D1E-992F-D052AD679F87}"/>
              </a:ext>
            </a:extLst>
          </p:cNvPr>
          <p:cNvSpPr txBox="1"/>
          <p:nvPr/>
        </p:nvSpPr>
        <p:spPr>
          <a:xfrm>
            <a:off x="8474208" y="5858800"/>
            <a:ext cx="326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Stocks, </a:t>
            </a:r>
            <a:r>
              <a:rPr lang="en-US" sz="1400" dirty="0" err="1"/>
              <a:t>Keevil</a:t>
            </a:r>
            <a:r>
              <a:rPr lang="en-US" sz="1400" dirty="0"/>
              <a:t>, Wiltshire; </a:t>
            </a:r>
            <a:r>
              <a:rPr lang="en-US" sz="1400" dirty="0" err="1"/>
              <a:t>Wikicommons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8279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8EC1-7E50-49A9-B5A7-B38C50B1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3B6B6-5CB8-46EC-B848-CA3AA5EC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886115" cy="3678303"/>
          </a:xfrm>
        </p:spPr>
        <p:txBody>
          <a:bodyPr>
            <a:normAutofit/>
          </a:bodyPr>
          <a:lstStyle/>
          <a:p>
            <a:r>
              <a:rPr lang="en-US" sz="3600" dirty="0"/>
              <a:t>Article 1 – </a:t>
            </a:r>
            <a:r>
              <a:rPr lang="en-US" sz="3600" i="1" dirty="0"/>
              <a:t>habeas corpus</a:t>
            </a:r>
            <a:r>
              <a:rPr lang="en-US" sz="3600" dirty="0"/>
              <a:t>; a judge has to have reason to issue an order to keep a person in jail</a:t>
            </a:r>
          </a:p>
        </p:txBody>
      </p:sp>
      <p:pic>
        <p:nvPicPr>
          <p:cNvPr id="1026" name="Picture 2" descr="Flagrante Delito II">
            <a:extLst>
              <a:ext uri="{FF2B5EF4-FFF2-40B4-BE49-F238E27FC236}">
                <a16:creationId xmlns:a16="http://schemas.microsoft.com/office/drawing/2014/main" id="{8F70C5B1-B49E-4171-A2B3-9765211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07" y="2429799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2CABB-651C-4D3E-B1E0-04A4FE329494}"/>
              </a:ext>
            </a:extLst>
          </p:cNvPr>
          <p:cNvSpPr txBox="1"/>
          <p:nvPr/>
        </p:nvSpPr>
        <p:spPr>
          <a:xfrm>
            <a:off x="6467307" y="5858799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by </a:t>
            </a:r>
            <a:r>
              <a:rPr lang="en-US" u="sng" dirty="0" err="1">
                <a:hlinkClick r:id="rId3"/>
              </a:rPr>
              <a:t>wdroops</a:t>
            </a:r>
            <a:r>
              <a:rPr lang="en-US" dirty="0"/>
              <a:t> on </a:t>
            </a:r>
            <a:r>
              <a:rPr lang="en-US" dirty="0">
                <a:hlinkClick r:id="rId4"/>
              </a:rPr>
              <a:t>Trend hype</a:t>
            </a:r>
            <a:r>
              <a:rPr lang="en-US" dirty="0"/>
              <a:t> / </a:t>
            </a:r>
            <a:r>
              <a:rPr lang="en-US" dirty="0">
                <a:hlinkClick r:id="rId5"/>
              </a:rPr>
              <a:t>CC BY-NC-SA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3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2E60-BCB3-4265-9DF7-53AD451A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Citizenship Rights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CCC960-EBB0-4648-A189-5FEE0EE3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9F9DB-014D-4FA3-AA06-BB2E93BBF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8" r="-3" b="-3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2BAE-AE0D-4A57-AE22-E7809728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3200" dirty="0"/>
              <a:t>Each countries sets their own rules of citizenship</a:t>
            </a:r>
          </a:p>
          <a:p>
            <a:pPr lvl="1"/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Amendment gives Constitutional protection of citizenship for all born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60433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E793-7B41-44D8-83A0-CEA46177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Liberties or rights?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CE8BD3D-B26C-484F-8B54-B2CFC6349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thumb/f/f9/Declaration_of_Independence_%281819%29%2C_by_John_Trumbull.jpg/800px-Declaration_of_Independence_%281819%29%2C_by_John_Trumbull.jpg">
            <a:extLst>
              <a:ext uri="{FF2B5EF4-FFF2-40B4-BE49-F238E27FC236}">
                <a16:creationId xmlns:a16="http://schemas.microsoft.com/office/drawing/2014/main" id="{B75EF31F-032D-424F-8437-D41C2584E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8" t="9362" b="-2020"/>
          <a:stretch/>
        </p:blipFill>
        <p:spPr bwMode="auto">
          <a:xfrm>
            <a:off x="657225" y="2380264"/>
            <a:ext cx="33051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CFB04-6861-4312-B336-654566E8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sz="3200" dirty="0"/>
              <a:t>Both appear in the Declaration of Independence and the Bill of Rights</a:t>
            </a:r>
          </a:p>
          <a:p>
            <a:pPr lvl="1"/>
            <a:r>
              <a:rPr lang="en-US" sz="2800" dirty="0"/>
              <a:t>Often used interchangeably </a:t>
            </a:r>
          </a:p>
          <a:p>
            <a:pPr lvl="1"/>
            <a:r>
              <a:rPr lang="en-US" sz="2800" dirty="0"/>
              <a:t>Civil Liberties: protections against government action</a:t>
            </a:r>
          </a:p>
          <a:p>
            <a:pPr lvl="1"/>
            <a:r>
              <a:rPr lang="en-US" sz="2800" dirty="0"/>
              <a:t>Civil Rights: actions the government should take to ensure equal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E922A-5564-4120-B0B2-1FD2553161E1}"/>
              </a:ext>
            </a:extLst>
          </p:cNvPr>
          <p:cNvSpPr txBox="1"/>
          <p:nvPr/>
        </p:nvSpPr>
        <p:spPr>
          <a:xfrm>
            <a:off x="657225" y="5724957"/>
            <a:ext cx="3305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Signing of the Declaration of Independence;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3254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AE75-C13A-4ED6-B902-681B4C7A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Native-born citizens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1E03C-E78E-4F23-A882-A3131265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426343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Birthright Citizenship</a:t>
            </a:r>
          </a:p>
          <a:p>
            <a:pPr lvl="1"/>
            <a:r>
              <a:rPr lang="en-US" sz="2800" dirty="0"/>
              <a:t>Any child born in the US is a citizen</a:t>
            </a:r>
          </a:p>
          <a:p>
            <a:pPr lvl="1"/>
            <a:r>
              <a:rPr lang="en-US" sz="2800" dirty="0"/>
              <a:t>Children of US citizens born abroad are citizens</a:t>
            </a:r>
          </a:p>
          <a:p>
            <a:pPr lvl="1"/>
            <a:r>
              <a:rPr lang="en-US" sz="2800" dirty="0"/>
              <a:t>Dual Citizenship if born to parents living outside the US (depends on other government) OR if born to non-citizens while in the US</a:t>
            </a:r>
          </a:p>
          <a:p>
            <a:r>
              <a:rPr lang="en-US" sz="3200" dirty="0"/>
              <a:t>Must be a natural-born citizen to become President</a:t>
            </a:r>
          </a:p>
        </p:txBody>
      </p:sp>
      <p:pic>
        <p:nvPicPr>
          <p:cNvPr id="1026" name="Picture 2" descr="OathofAllegianceWorldRefugeeDayBoise.jpg">
            <a:extLst>
              <a:ext uri="{FF2B5EF4-FFF2-40B4-BE49-F238E27FC236}">
                <a16:creationId xmlns:a16="http://schemas.microsoft.com/office/drawing/2014/main" id="{6AD831E6-D6B7-49CD-B752-FAB2E27E1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r="12767" b="-1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A244B5-827B-4980-B549-7CDD6917124A}"/>
              </a:ext>
            </a:extLst>
          </p:cNvPr>
          <p:cNvSpPr txBox="1"/>
          <p:nvPr/>
        </p:nvSpPr>
        <p:spPr>
          <a:xfrm>
            <a:off x="7800115" y="6381589"/>
            <a:ext cx="4204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by </a:t>
            </a:r>
            <a:r>
              <a:rPr lang="en-US" sz="1400" u="sng" dirty="0"/>
              <a:t>Kencf0618</a:t>
            </a:r>
            <a:r>
              <a:rPr lang="en-US" sz="1400" dirty="0"/>
              <a:t> on </a:t>
            </a:r>
            <a:r>
              <a:rPr lang="en-US" sz="1400" dirty="0" err="1"/>
              <a:t>Wikicommons</a:t>
            </a:r>
            <a:r>
              <a:rPr lang="en-US" sz="1400" dirty="0"/>
              <a:t> / 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2500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B71C-EC95-4FF7-A614-BAA1F809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Citizenship by naturalization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F306C00-E0A9-4E79-AF25-3D295CA9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llis island 1902.jpg">
            <a:extLst>
              <a:ext uri="{FF2B5EF4-FFF2-40B4-BE49-F238E27FC236}">
                <a16:creationId xmlns:a16="http://schemas.microsoft.com/office/drawing/2014/main" id="{8C86CD89-749B-434D-9B52-41F4388B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486001"/>
            <a:ext cx="4962525" cy="33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C2ED1-A125-461B-A044-64EABAF5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38457"/>
            <a:ext cx="5663538" cy="49195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Naturalization: the process of an alien becoming a citizen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Must be 18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Read, write, and speak English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Lived in the US for 5 continuous years; 3 if married to a citizen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File a petition for citizenship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Hearing to ask about background and character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Answer questions about US government and history (Citizenship Test)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Final hearing – Oath of Allegiance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146F9-0DA3-449C-BD0A-69B250AA2C85}"/>
              </a:ext>
            </a:extLst>
          </p:cNvPr>
          <p:cNvSpPr txBox="1"/>
          <p:nvPr/>
        </p:nvSpPr>
        <p:spPr>
          <a:xfrm>
            <a:off x="277094" y="6294791"/>
            <a:ext cx="574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Emigrants coming onto Ellis Island; US Library of Congress via </a:t>
            </a:r>
            <a:r>
              <a:rPr lang="en-US" sz="1400" dirty="0" err="1"/>
              <a:t>Wikicommons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772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77D1-6399-4149-9B71-7CBCA4D7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Loss of citizenship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DB23-D3AB-4011-8465-90C5F23A0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US" sz="3200" dirty="0"/>
              <a:t>3 ways:</a:t>
            </a:r>
          </a:p>
          <a:p>
            <a:pPr lvl="1"/>
            <a:r>
              <a:rPr lang="en-US" sz="2800" dirty="0"/>
              <a:t>Expatriation (giving up citizenship to live in/become a citizen of another country)</a:t>
            </a:r>
          </a:p>
          <a:p>
            <a:pPr lvl="1"/>
            <a:r>
              <a:rPr lang="en-US" sz="2800" dirty="0"/>
              <a:t>Punishment for a federal crime (ex. Treason)</a:t>
            </a:r>
          </a:p>
          <a:p>
            <a:pPr lvl="1"/>
            <a:r>
              <a:rPr lang="en-US" sz="2800" dirty="0"/>
              <a:t>Fraud in the naturalization process</a:t>
            </a:r>
          </a:p>
        </p:txBody>
      </p:sp>
      <p:pic>
        <p:nvPicPr>
          <p:cNvPr id="3074" name="Picture 2" descr="Image result for expatriate">
            <a:extLst>
              <a:ext uri="{FF2B5EF4-FFF2-40B4-BE49-F238E27FC236}">
                <a16:creationId xmlns:a16="http://schemas.microsoft.com/office/drawing/2014/main" id="{AE3FBC20-8EDC-46F5-A45B-17A325D5A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2" t="193" r="3088" b="-195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C49BC-03C1-4B9F-903E-0F49442FBFA3}"/>
              </a:ext>
            </a:extLst>
          </p:cNvPr>
          <p:cNvSpPr txBox="1"/>
          <p:nvPr/>
        </p:nvSpPr>
        <p:spPr>
          <a:xfrm>
            <a:off x="8672951" y="6376688"/>
            <a:ext cx="266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by </a:t>
            </a:r>
            <a:r>
              <a:rPr lang="en-US" sz="1400" u="sng" dirty="0" err="1"/>
              <a:t>BayuMahardika</a:t>
            </a:r>
            <a:r>
              <a:rPr lang="en-US" sz="1400" dirty="0"/>
              <a:t> on </a:t>
            </a:r>
            <a:r>
              <a:rPr lang="en-US" sz="1400" dirty="0" err="1"/>
              <a:t>flickr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6530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9F38-674C-4037-B8FA-1AA652E0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Admission to the united states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CCC960-EBB0-4648-A189-5FEE0EE3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7651F-ADA0-4E19-84CA-7F07AC57E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3" r="-3" b="-3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2D46-6440-422E-81AF-A6433F1B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1889185"/>
            <a:ext cx="5275001" cy="476178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Long debate about citizenship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Open boarders, allow immigration (nation of immigrants, healthy economy)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Closing the boarders, protect American traditions and values (too many people)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Congress has power to regulate by setting restrictions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No limitations until late 19</a:t>
            </a:r>
            <a:r>
              <a:rPr lang="en-US" sz="2400" baseline="30000" dirty="0"/>
              <a:t>th</a:t>
            </a:r>
            <a:r>
              <a:rPr lang="en-US" sz="2400" dirty="0"/>
              <a:t> century; eventually quotas for country of origin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1960s eliminated quotes, but set a cap at 675,000 total per year</a:t>
            </a:r>
          </a:p>
        </p:txBody>
      </p:sp>
    </p:spTree>
    <p:extLst>
      <p:ext uri="{BB962C8B-B14F-4D97-AF65-F5344CB8AC3E}">
        <p14:creationId xmlns:p14="http://schemas.microsoft.com/office/powerpoint/2010/main" val="3396938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6A05-EFB9-4010-8FF6-02E5A2BC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Aliens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B9F2-BD18-4C72-84C4-92240DB3C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65" y="1967345"/>
            <a:ext cx="11029615" cy="48906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The wording of the Constitution often refers to ‘persons’ rather than citizens; assumed to be anyone in the United States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Property ownership				Enrollment in Public Schools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Business ownership				First Amendment freedoms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Due process rights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Responsibilities of residents: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Pay taxes, emergency medical care, disaster relief, some 						nutrition programs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Cannot vote, hold public office, can be deported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1996 Immigration Act – permitted states to deny most welfare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B6233-C3F7-4656-A99B-FF993C3A4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812" y="2947170"/>
            <a:ext cx="2695668" cy="293100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4944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13CE-A14E-4156-8EBF-820E28FE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71E8-C1EC-4D33-98D2-BE001E37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/>
          <a:lstStyle/>
          <a:p>
            <a:pPr fontAlgn="base"/>
            <a:r>
              <a:rPr lang="en-US" dirty="0"/>
              <a:t>This work is adapted from The Independence Hall Association is licensed under a </a:t>
            </a:r>
            <a:r>
              <a:rPr lang="en-US" u="sng" dirty="0">
                <a:hlinkClick r:id="rId2"/>
              </a:rPr>
              <a:t>Creative Commons Attribution 4.0 International License</a:t>
            </a:r>
            <a:r>
              <a:rPr lang="en-US" dirty="0"/>
              <a:t>.  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From &lt;</a:t>
            </a:r>
            <a:r>
              <a:rPr lang="en-US" dirty="0">
                <a:hlinkClick r:id="rId3"/>
              </a:rPr>
              <a:t>http://www.ushistory.org/gov/1b.asp</a:t>
            </a:r>
            <a:r>
              <a:rPr lang="en-US" dirty="0"/>
              <a:t>&gt;  ​</a:t>
            </a:r>
          </a:p>
          <a:p>
            <a:pPr lvl="1" fontAlgn="base"/>
            <a:r>
              <a:rPr lang="en-US" dirty="0"/>
              <a:t>Unit 10: Civil Liberties and Civil Rights</a:t>
            </a:r>
          </a:p>
          <a:p>
            <a:pPr lvl="1" fontAlgn="base"/>
            <a:endParaRPr lang="en-US" dirty="0"/>
          </a:p>
          <a:p>
            <a:pPr fontAlgn="base"/>
            <a:r>
              <a:rPr lang="en-US" dirty="0"/>
              <a:t>All images not otherwise attributed from </a:t>
            </a:r>
            <a:r>
              <a:rPr lang="en-US" dirty="0">
                <a:hlinkClick r:id="rId4"/>
              </a:rPr>
              <a:t>www.ushistory.org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4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50B5-24FB-4098-8CC4-C5FE3B83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Right vs.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D7A8-0CB1-4D01-9B74-177B8FB2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8210216" cy="4448904"/>
          </a:xfrm>
        </p:spPr>
        <p:txBody>
          <a:bodyPr>
            <a:normAutofit/>
          </a:bodyPr>
          <a:lstStyle/>
          <a:p>
            <a:r>
              <a:rPr lang="en-US" sz="2800" dirty="0"/>
              <a:t>Rights are not absolute – often rights are in conflict</a:t>
            </a:r>
          </a:p>
          <a:p>
            <a:pPr lvl="1"/>
            <a:r>
              <a:rPr lang="en-US" sz="2800" dirty="0"/>
              <a:t>1971 Pentagon Paper</a:t>
            </a:r>
          </a:p>
          <a:p>
            <a:pPr lvl="2"/>
            <a:r>
              <a:rPr lang="en-US" sz="2800" i="1" dirty="0"/>
              <a:t>New York Times</a:t>
            </a:r>
            <a:r>
              <a:rPr lang="en-US" sz="2800" dirty="0"/>
              <a:t> published negative actions of the US government</a:t>
            </a:r>
          </a:p>
          <a:p>
            <a:pPr lvl="2"/>
            <a:r>
              <a:rPr lang="en-US" sz="2800" dirty="0"/>
              <a:t>Government sued, claimed national security violation</a:t>
            </a:r>
          </a:p>
          <a:p>
            <a:pPr lvl="2"/>
            <a:r>
              <a:rPr lang="en-US" sz="2800" i="1" dirty="0"/>
              <a:t>NYT</a:t>
            </a:r>
            <a:r>
              <a:rPr lang="en-US" sz="2800" dirty="0"/>
              <a:t> claimed freedom of the press</a:t>
            </a:r>
          </a:p>
          <a:p>
            <a:pPr lvl="2"/>
            <a:r>
              <a:rPr lang="en-US" sz="2800" dirty="0"/>
              <a:t>Supreme court upheld the rights of the press</a:t>
            </a:r>
          </a:p>
        </p:txBody>
      </p:sp>
      <p:pic>
        <p:nvPicPr>
          <p:cNvPr id="2050" name="Picture 2" descr="https://upload.wikimedia.org/wikipedia/commons/e/e2/PentagonPapers.jpg">
            <a:extLst>
              <a:ext uri="{FF2B5EF4-FFF2-40B4-BE49-F238E27FC236}">
                <a16:creationId xmlns:a16="http://schemas.microsoft.com/office/drawing/2014/main" id="{39793540-54D2-43C5-B91E-644116F11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8" r="-2" b="-1482"/>
          <a:stretch/>
        </p:blipFill>
        <p:spPr bwMode="auto">
          <a:xfrm>
            <a:off x="8791408" y="1996780"/>
            <a:ext cx="2819400" cy="41590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43D5DC-6EE6-42FB-B631-644018BBB1D5}"/>
              </a:ext>
            </a:extLst>
          </p:cNvPr>
          <p:cNvSpPr txBox="1"/>
          <p:nvPr/>
        </p:nvSpPr>
        <p:spPr>
          <a:xfrm>
            <a:off x="8791408" y="6192096"/>
            <a:ext cx="3012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Map of dissident activities in Indochina published by the New York Times;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564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2D9AF9-1878-48F7-BFBB-7A9F9EC2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6C060-A8AA-4FAB-A992-2B380799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Bill of Rights and the 14</a:t>
            </a:r>
            <a:r>
              <a:rPr lang="en-US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 Amendment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8DC581-38A9-48BA-BF56-4EA65051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1B28BE8-0929-4508-9B82-8F449A54C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F490BBF-91F0-4E85-85C3-ACD8C367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7718832-A00F-46A2-8683-D06A8C1D8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0CB9-D521-4769-A020-A72817C7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7225074" cy="3962266"/>
          </a:xfrm>
        </p:spPr>
        <p:txBody>
          <a:bodyPr>
            <a:normAutofit/>
          </a:bodyPr>
          <a:lstStyle/>
          <a:p>
            <a:r>
              <a:rPr lang="en-US" sz="3200" dirty="0"/>
              <a:t>Most cases about civil rights are based on Bill of Rights</a:t>
            </a:r>
          </a:p>
          <a:p>
            <a:r>
              <a:rPr lang="en-US" sz="3200" dirty="0"/>
              <a:t>Two broad areas</a:t>
            </a:r>
          </a:p>
          <a:p>
            <a:pPr lvl="1"/>
            <a:r>
              <a:rPr lang="en-US" sz="2800" dirty="0"/>
              <a:t>First Amendment: religion, speech, press, assembly, and petition</a:t>
            </a:r>
          </a:p>
          <a:p>
            <a:pPr lvl="1"/>
            <a:r>
              <a:rPr lang="en-US" sz="2800" dirty="0"/>
              <a:t>Liberties and Rights associated with crime and due process</a:t>
            </a:r>
          </a:p>
        </p:txBody>
      </p:sp>
      <p:pic>
        <p:nvPicPr>
          <p:cNvPr id="3074" name="Picture 2" descr="https://upload.wikimedia.org/wikipedia/commons/thumb/9/90/Bill_of_Rights_Pg1of1_AC.png/800px-Bill_of_Rights_Pg1of1_AC.png">
            <a:extLst>
              <a:ext uri="{FF2B5EF4-FFF2-40B4-BE49-F238E27FC236}">
                <a16:creationId xmlns:a16="http://schemas.microsoft.com/office/drawing/2014/main" id="{4B95788E-99F4-452A-BB9B-4B75B3490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23072"/>
          <a:stretch/>
        </p:blipFill>
        <p:spPr bwMode="auto">
          <a:xfrm>
            <a:off x="8314178" y="1092425"/>
            <a:ext cx="3159253" cy="49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BF3E0E-4C25-476D-96CA-9D36C280FEFC}"/>
              </a:ext>
            </a:extLst>
          </p:cNvPr>
          <p:cNvSpPr txBox="1"/>
          <p:nvPr/>
        </p:nvSpPr>
        <p:spPr>
          <a:xfrm>
            <a:off x="8314178" y="6044193"/>
            <a:ext cx="315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Bill of Rights;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014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E071F112-8AD7-4A1F-AA37-46A9FA4A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FDEACF-2AAE-46E8-BC30-7EAA0A995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8F0AC-397E-4BE4-A942-449E3C82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dirty="0"/>
              <a:t>The Bill of Rights and the 14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</p:txBody>
      </p:sp>
      <p:pic>
        <p:nvPicPr>
          <p:cNvPr id="4098" name="Picture 2" descr="File:14th Amendment Pg1of2 AC.jpg">
            <a:extLst>
              <a:ext uri="{FF2B5EF4-FFF2-40B4-BE49-F238E27FC236}">
                <a16:creationId xmlns:a16="http://schemas.microsoft.com/office/drawing/2014/main" id="{9D87AF2F-A54E-4D14-94DB-1A56BA52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3" y="1415304"/>
            <a:ext cx="3239461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8E048-84B3-4748-B31A-0400565D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67750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14 Amendment protects against violation of rights and liberties by state governments</a:t>
            </a:r>
          </a:p>
          <a:p>
            <a:r>
              <a:rPr lang="en-US" sz="3200" dirty="0"/>
              <a:t>Protection of civil liberties and civil rights is basic American political value</a:t>
            </a:r>
          </a:p>
          <a:p>
            <a:pPr lvl="1"/>
            <a:r>
              <a:rPr lang="en-US" sz="2800" dirty="0"/>
              <a:t>Protecting one right may involve violating the right of another</a:t>
            </a:r>
          </a:p>
          <a:p>
            <a:pPr lvl="1"/>
            <a:r>
              <a:rPr lang="en-US" sz="2800" dirty="0"/>
              <a:t>Court cases and decisions continually redefine where these lines 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819D6-B0CA-4DFA-808A-3316CA78F143}"/>
              </a:ext>
            </a:extLst>
          </p:cNvPr>
          <p:cNvSpPr txBox="1"/>
          <p:nvPr/>
        </p:nvSpPr>
        <p:spPr>
          <a:xfrm>
            <a:off x="581193" y="5681134"/>
            <a:ext cx="2845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14</a:t>
            </a:r>
            <a:r>
              <a:rPr lang="en-US" sz="1100" baseline="30000" dirty="0"/>
              <a:t>th</a:t>
            </a:r>
            <a:r>
              <a:rPr lang="en-US" sz="1100" dirty="0"/>
              <a:t> Amendment;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8095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4312-221E-4616-BD5A-B8CE3766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Rights and Responsibilities of citizens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E8BD3D-B26C-484F-8B54-B2CFC6349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Description generated with high confidence">
            <a:extLst>
              <a:ext uri="{FF2B5EF4-FFF2-40B4-BE49-F238E27FC236}">
                <a16:creationId xmlns:a16="http://schemas.microsoft.com/office/drawing/2014/main" id="{14B70F66-81F7-44E0-BF82-B8BF83CA3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9013"/>
          <a:stretch/>
        </p:blipFill>
        <p:spPr>
          <a:xfrm>
            <a:off x="657225" y="2361056"/>
            <a:ext cx="3305175" cy="30768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2FF9-E24A-46E3-B69E-FEE574207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sz="3200" dirty="0"/>
              <a:t>“Equality” is not mentioned in the Constitution or Bill of Rights</a:t>
            </a:r>
          </a:p>
          <a:p>
            <a:r>
              <a:rPr lang="en-US" sz="3200" dirty="0"/>
              <a:t>Goals of early US government more centered on liberty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2C71F-809B-4222-A1CB-9BAE87781BDE}"/>
              </a:ext>
            </a:extLst>
          </p:cNvPr>
          <p:cNvSpPr txBox="1"/>
          <p:nvPr/>
        </p:nvSpPr>
        <p:spPr>
          <a:xfrm>
            <a:off x="665018" y="5548745"/>
            <a:ext cx="329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Stonewall Riot, 1969</a:t>
            </a:r>
          </a:p>
        </p:txBody>
      </p:sp>
    </p:spTree>
    <p:extLst>
      <p:ext uri="{BB962C8B-B14F-4D97-AF65-F5344CB8AC3E}">
        <p14:creationId xmlns:p14="http://schemas.microsoft.com/office/powerpoint/2010/main" val="310789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326C-CDAF-40B5-90B0-75BC7DE9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Civil Rights in early national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5C46-C66F-45AE-9509-CD833B06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 early history most civil rights (voting, owning property) reserved for white males</a:t>
            </a:r>
          </a:p>
          <a:p>
            <a:pPr lvl="1"/>
            <a:r>
              <a:rPr lang="en-US" sz="2800" dirty="0"/>
              <a:t>Constitution counted African Americans slaves as 3/5</a:t>
            </a:r>
            <a:r>
              <a:rPr lang="en-US" sz="2800" baseline="30000" dirty="0"/>
              <a:t>th</a:t>
            </a:r>
            <a:r>
              <a:rPr lang="en-US" sz="2800" dirty="0"/>
              <a:t> of a person until 13</a:t>
            </a:r>
            <a:r>
              <a:rPr lang="en-US" sz="2800" baseline="30000" dirty="0"/>
              <a:t>th</a:t>
            </a:r>
            <a:r>
              <a:rPr lang="en-US" sz="2800" dirty="0"/>
              <a:t> Amendment</a:t>
            </a:r>
          </a:p>
          <a:p>
            <a:pPr lvl="1"/>
            <a:r>
              <a:rPr lang="en-US" sz="2800" dirty="0"/>
              <a:t>15</a:t>
            </a:r>
            <a:r>
              <a:rPr lang="en-US" sz="2800" baseline="30000" dirty="0"/>
              <a:t>th</a:t>
            </a:r>
            <a:r>
              <a:rPr lang="en-US" sz="2800" dirty="0"/>
              <a:t> Amendment gave African American men the right to vote</a:t>
            </a:r>
          </a:p>
        </p:txBody>
      </p:sp>
      <p:pic>
        <p:nvPicPr>
          <p:cNvPr id="5122" name="Picture 2" descr="https://upload.wikimedia.org/wikipedia/commons/thumb/d/de/AdoptionOf13thAmendment.jpg/800px-AdoptionOf13thAmendment.jpg">
            <a:extLst>
              <a:ext uri="{FF2B5EF4-FFF2-40B4-BE49-F238E27FC236}">
                <a16:creationId xmlns:a16="http://schemas.microsoft.com/office/drawing/2014/main" id="{C6EB7D6B-525D-4E54-B828-915C6CEF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r="5783" b="3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64B08-FFC8-44F1-B800-F6C6B6B6BFE5}"/>
              </a:ext>
            </a:extLst>
          </p:cNvPr>
          <p:cNvSpPr txBox="1"/>
          <p:nvPr/>
        </p:nvSpPr>
        <p:spPr>
          <a:xfrm>
            <a:off x="8051799" y="6375400"/>
            <a:ext cx="368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Harper’s Weekly </a:t>
            </a:r>
            <a:r>
              <a:rPr lang="en-US" sz="1100" dirty="0"/>
              <a:t>cartoon showing celebration in the House after the 13</a:t>
            </a:r>
            <a:r>
              <a:rPr lang="en-US" sz="1100" baseline="30000" dirty="0"/>
              <a:t>th</a:t>
            </a:r>
            <a:r>
              <a:rPr lang="en-US" sz="1100" dirty="0"/>
              <a:t> Amendment; </a:t>
            </a:r>
            <a:r>
              <a:rPr lang="en-US" sz="1100" dirty="0" err="1"/>
              <a:t>Wikicommons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720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F831-7397-45C0-BD92-B91194AC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Civil Rights in early national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646E-1B79-413E-A22B-9DDE3F84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4504267"/>
          </a:xfrm>
        </p:spPr>
        <p:txBody>
          <a:bodyPr>
            <a:normAutofit/>
          </a:bodyPr>
          <a:lstStyle/>
          <a:p>
            <a:r>
              <a:rPr lang="en-US" sz="2800" dirty="0"/>
              <a:t>14</a:t>
            </a:r>
            <a:r>
              <a:rPr lang="en-US" sz="2800" baseline="30000" dirty="0"/>
              <a:t>th</a:t>
            </a:r>
            <a:r>
              <a:rPr lang="en-US" sz="2800" dirty="0"/>
              <a:t> Amendment "No State shall ... deny to any person within its jurisdiction the equal protection of the laws.“</a:t>
            </a:r>
          </a:p>
          <a:p>
            <a:pPr lvl="1"/>
            <a:r>
              <a:rPr lang="en-US" sz="2400" dirty="0"/>
              <a:t>Jim Crow laws enacted in the South legalized and enforced segregation </a:t>
            </a:r>
          </a:p>
          <a:p>
            <a:pPr lvl="1"/>
            <a:r>
              <a:rPr lang="en-US" sz="2400" i="1" dirty="0"/>
              <a:t>Plessy v. Ferguson</a:t>
            </a:r>
            <a:r>
              <a:rPr lang="en-US" sz="2400" dirty="0"/>
              <a:t> – challenged and lost; said that separate was ok as long as facilities were equal</a:t>
            </a:r>
          </a:p>
          <a:p>
            <a:pPr lvl="1"/>
            <a:r>
              <a:rPr lang="en-US" sz="2400" dirty="0"/>
              <a:t>Amendment was not applied for more than 50 years</a:t>
            </a:r>
          </a:p>
        </p:txBody>
      </p:sp>
      <p:pic>
        <p:nvPicPr>
          <p:cNvPr id="4" name="Picture 3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F765AE7C-3A45-4056-986B-E5BE9399D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859"/>
          <a:stretch/>
        </p:blipFill>
        <p:spPr>
          <a:xfrm>
            <a:off x="8143239" y="2180495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86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1823</Words>
  <Application>Microsoft Office PowerPoint</Application>
  <PresentationFormat>Widescreen</PresentationFormat>
  <Paragraphs>214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Gill Sans MT</vt:lpstr>
      <vt:lpstr>Wingdings 2</vt:lpstr>
      <vt:lpstr>Dividend</vt:lpstr>
      <vt:lpstr>American Government</vt:lpstr>
      <vt:lpstr>Introduction</vt:lpstr>
      <vt:lpstr>Liberties or rights?</vt:lpstr>
      <vt:lpstr>Right vs. Right</vt:lpstr>
      <vt:lpstr>The Bill of Rights and the 14th Amendment</vt:lpstr>
      <vt:lpstr>The Bill of Rights and the 14th Amendment</vt:lpstr>
      <vt:lpstr>Rights and Responsibilities of citizens</vt:lpstr>
      <vt:lpstr>Civil Rights in early national history</vt:lpstr>
      <vt:lpstr>Civil Rights in early national history</vt:lpstr>
      <vt:lpstr>Modern Civil Rights Movement</vt:lpstr>
      <vt:lpstr>Modern Civil Rights Movement</vt:lpstr>
      <vt:lpstr>Civil Rights for Women</vt:lpstr>
      <vt:lpstr>Equal rights for all Americans</vt:lpstr>
      <vt:lpstr>PowerPoint Presentation</vt:lpstr>
      <vt:lpstr>First amendment rights</vt:lpstr>
      <vt:lpstr>Freedom of Religion</vt:lpstr>
      <vt:lpstr>Freedom of Religion</vt:lpstr>
      <vt:lpstr>Freedoms of speech and of the press</vt:lpstr>
      <vt:lpstr>Freedoms of speech and of the press</vt:lpstr>
      <vt:lpstr>Freedoms of speech and of the press</vt:lpstr>
      <vt:lpstr>Freedom of assembly and petition</vt:lpstr>
      <vt:lpstr>Crime and Due process</vt:lpstr>
      <vt:lpstr>The principle of due process</vt:lpstr>
      <vt:lpstr>Searches and seizures</vt:lpstr>
      <vt:lpstr>The Fifth Amendment</vt:lpstr>
      <vt:lpstr>The 6th amendment and right to a counsel</vt:lpstr>
      <vt:lpstr>The 8th amendment and cruel and unusual punishment</vt:lpstr>
      <vt:lpstr>Other protections</vt:lpstr>
      <vt:lpstr>Citizenship Rights</vt:lpstr>
      <vt:lpstr>Native-born citizens</vt:lpstr>
      <vt:lpstr>Citizenship by naturalization</vt:lpstr>
      <vt:lpstr>Loss of citizenship</vt:lpstr>
      <vt:lpstr>Admission to the united states</vt:lpstr>
      <vt:lpstr>Rights of Aliens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Liberties and Civil Rights</dc:title>
  <dc:creator>Turner, Megan F.</dc:creator>
  <cp:lastModifiedBy>Turner, Megan F.</cp:lastModifiedBy>
  <cp:revision>1</cp:revision>
  <dcterms:created xsi:type="dcterms:W3CDTF">2018-10-06T15:18:58Z</dcterms:created>
  <dcterms:modified xsi:type="dcterms:W3CDTF">2019-05-20T05:10:10Z</dcterms:modified>
</cp:coreProperties>
</file>