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Megan F." userId="050a52c4-37f4-49fb-af60-b450489056bf" providerId="ADAL" clId="{890751CD-2EFE-4016-A45C-7AA7A4CE85E3}"/>
    <pc:docChg chg="custSel modSld">
      <pc:chgData name="Turner, Megan F." userId="050a52c4-37f4-49fb-af60-b450489056bf" providerId="ADAL" clId="{890751CD-2EFE-4016-A45C-7AA7A4CE85E3}" dt="2019-03-01T18:31:01.963" v="1" actId="27636"/>
      <pc:docMkLst>
        <pc:docMk/>
      </pc:docMkLst>
      <pc:sldChg chg="modSp">
        <pc:chgData name="Turner, Megan F." userId="050a52c4-37f4-49fb-af60-b450489056bf" providerId="ADAL" clId="{890751CD-2EFE-4016-A45C-7AA7A4CE85E3}" dt="2019-03-01T18:31:01.963" v="1" actId="27636"/>
        <pc:sldMkLst>
          <pc:docMk/>
          <pc:sldMk cId="4213107261" sldId="263"/>
        </pc:sldMkLst>
        <pc:spChg chg="mod">
          <ac:chgData name="Turner, Megan F." userId="050a52c4-37f4-49fb-af60-b450489056bf" providerId="ADAL" clId="{890751CD-2EFE-4016-A45C-7AA7A4CE85E3}" dt="2019-03-01T18:31:01.963" v="1" actId="27636"/>
          <ac:spMkLst>
            <pc:docMk/>
            <pc:sldMk cId="4213107261" sldId="263"/>
            <ac:spMk id="3" creationId="{56681234-6D2A-43B3-AFA1-77F27AAEFA40}"/>
          </ac:spMkLst>
        </pc:spChg>
      </pc:sldChg>
    </pc:docChg>
  </pc:docChgLst>
  <pc:docChgLst>
    <pc:chgData name="Turner, Megan F." userId="S::turnermf@puyallup.k12.wa.us::050a52c4-37f4-49fb-af60-b450489056bf" providerId="AD" clId="Web-{DEE26899-F548-2E47-3626-A417A589A598}"/>
    <pc:docChg chg="addSld modSld">
      <pc:chgData name="Turner, Megan F." userId="S::turnermf@puyallup.k12.wa.us::050a52c4-37f4-49fb-af60-b450489056bf" providerId="AD" clId="Web-{DEE26899-F548-2E47-3626-A417A589A598}" dt="2019-03-08T22:28:13.323" v="144" actId="20577"/>
      <pc:docMkLst>
        <pc:docMk/>
      </pc:docMkLst>
      <pc:sldChg chg="modSp">
        <pc:chgData name="Turner, Megan F." userId="S::turnermf@puyallup.k12.wa.us::050a52c4-37f4-49fb-af60-b450489056bf" providerId="AD" clId="Web-{DEE26899-F548-2E47-3626-A417A589A598}" dt="2019-03-08T22:25:18.699" v="72" actId="20577"/>
        <pc:sldMkLst>
          <pc:docMk/>
          <pc:sldMk cId="994650790" sldId="256"/>
        </pc:sldMkLst>
        <pc:spChg chg="mod">
          <ac:chgData name="Turner, Megan F." userId="S::turnermf@puyallup.k12.wa.us::050a52c4-37f4-49fb-af60-b450489056bf" providerId="AD" clId="Web-{DEE26899-F548-2E47-3626-A417A589A598}" dt="2019-03-08T22:25:18.699" v="72" actId="20577"/>
          <ac:spMkLst>
            <pc:docMk/>
            <pc:sldMk cId="994650790" sldId="256"/>
            <ac:spMk id="3" creationId="{2F97E088-9E49-41B8-8130-B997A1FBD57D}"/>
          </ac:spMkLst>
        </pc:spChg>
      </pc:sldChg>
      <pc:sldChg chg="modSp new">
        <pc:chgData name="Turner, Megan F." userId="S::turnermf@puyallup.k12.wa.us::050a52c4-37f4-49fb-af60-b450489056bf" providerId="AD" clId="Web-{DEE26899-F548-2E47-3626-A417A589A598}" dt="2019-03-08T22:28:13.323" v="143" actId="20577"/>
        <pc:sldMkLst>
          <pc:docMk/>
          <pc:sldMk cId="3638026465" sldId="265"/>
        </pc:sldMkLst>
        <pc:spChg chg="mod">
          <ac:chgData name="Turner, Megan F." userId="S::turnermf@puyallup.k12.wa.us::050a52c4-37f4-49fb-af60-b450489056bf" providerId="AD" clId="Web-{DEE26899-F548-2E47-3626-A417A589A598}" dt="2019-03-08T22:25:39.543" v="78" actId="20577"/>
          <ac:spMkLst>
            <pc:docMk/>
            <pc:sldMk cId="3638026465" sldId="265"/>
            <ac:spMk id="2" creationId="{FFB16569-42E5-4265-BC00-3E38399B5EF3}"/>
          </ac:spMkLst>
        </pc:spChg>
        <pc:spChg chg="mod">
          <ac:chgData name="Turner, Megan F." userId="S::turnermf@puyallup.k12.wa.us::050a52c4-37f4-49fb-af60-b450489056bf" providerId="AD" clId="Web-{DEE26899-F548-2E47-3626-A417A589A598}" dt="2019-03-08T22:28:13.323" v="143" actId="20577"/>
          <ac:spMkLst>
            <pc:docMk/>
            <pc:sldMk cId="3638026465" sldId="265"/>
            <ac:spMk id="3" creationId="{5B69268A-BFC3-4C40-A12A-74F414D8CA4B}"/>
          </ac:spMkLst>
        </pc:spChg>
      </pc:sldChg>
    </pc:docChg>
  </pc:docChgLst>
  <pc:docChgLst>
    <pc:chgData name="Turner, Megan F." userId="050a52c4-37f4-49fb-af60-b450489056bf" providerId="ADAL" clId="{F61B53BE-056B-4AA1-A70C-322A35D488A3}"/>
  </pc:docChgLst>
  <pc:docChgLst>
    <pc:chgData name="Megan Turner" userId="050a52c4-37f4-49fb-af60-b450489056bf" providerId="ADAL" clId="{890751CD-2EFE-4016-A45C-7AA7A4CE85E3}"/>
    <pc:docChg chg="modSld">
      <pc:chgData name="Megan Turner" userId="050a52c4-37f4-49fb-af60-b450489056bf" providerId="ADAL" clId="{890751CD-2EFE-4016-A45C-7AA7A4CE85E3}" dt="2019-03-01T21:56:52.811" v="0" actId="20577"/>
      <pc:docMkLst>
        <pc:docMk/>
      </pc:docMkLst>
      <pc:sldChg chg="modSp">
        <pc:chgData name="Megan Turner" userId="050a52c4-37f4-49fb-af60-b450489056bf" providerId="ADAL" clId="{890751CD-2EFE-4016-A45C-7AA7A4CE85E3}" dt="2019-03-01T21:56:52.811" v="0" actId="20577"/>
        <pc:sldMkLst>
          <pc:docMk/>
          <pc:sldMk cId="4213107261" sldId="263"/>
        </pc:sldMkLst>
        <pc:spChg chg="mod">
          <ac:chgData name="Megan Turner" userId="050a52c4-37f4-49fb-af60-b450489056bf" providerId="ADAL" clId="{890751CD-2EFE-4016-A45C-7AA7A4CE85E3}" dt="2019-03-01T21:56:52.811" v="0" actId="20577"/>
          <ac:spMkLst>
            <pc:docMk/>
            <pc:sldMk cId="4213107261" sldId="263"/>
            <ac:spMk id="3" creationId="{56681234-6D2A-43B3-AFA1-77F27AAEFA40}"/>
          </ac:spMkLst>
        </pc:spChg>
      </pc:sldChg>
    </pc:docChg>
  </pc:docChgLst>
  <pc:docChgLst>
    <pc:chgData name="Turner, Megan F." userId="050a52c4-37f4-49fb-af60-b450489056bf" providerId="ADAL" clId="{B4D92AFA-166C-43BA-B459-D2E13446A07F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6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FD94-865F-4149-9214-091511077B67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5C7F-3EA4-4494-8756-65F4E6DE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ivic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  <a:extLst/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  <a:extLst/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  <a:extLst/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/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/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/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/>
          </p:spPr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C936B-403F-43F2-8F68-E0D5E854A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Government &amp; the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7E088-9E49-41B8-8130-B997A1FBD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n-US" dirty="0"/>
              <a:t>CC BY Puyallup School District, based on content from </a:t>
            </a:r>
            <a:r>
              <a:rPr lang="en-US" dirty="0" err="1"/>
              <a:t>iCivics</a:t>
            </a:r>
          </a:p>
        </p:txBody>
      </p:sp>
    </p:spTree>
    <p:extLst>
      <p:ext uri="{BB962C8B-B14F-4D97-AF65-F5344CB8AC3E}">
        <p14:creationId xmlns:p14="http://schemas.microsoft.com/office/powerpoint/2010/main" val="994650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6569-42E5-4265-BC00-3E38399B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Attributions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9268A-BFC3-4C40-A12A-74F414D8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Adapted from Government and the Economy lesson and reading</a:t>
            </a:r>
          </a:p>
          <a:p>
            <a:pPr marL="0" indent="0">
              <a:buNone/>
            </a:pPr>
            <a:r>
              <a:rPr lang="en-US" dirty="0"/>
              <a:t>Statement from </a:t>
            </a:r>
            <a:r>
              <a:rPr lang="en-US" dirty="0" err="1"/>
              <a:t>iCivics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iCivics</a:t>
            </a:r>
            <a:r>
              <a:rPr lang="en-US" dirty="0"/>
              <a:t> does not take issue with instructional, non-profit use of our materials as it pertains to our product copyright. You are free to copy, distribute, and transmit </a:t>
            </a:r>
            <a:r>
              <a:rPr lang="en-US" dirty="0" err="1"/>
              <a:t>iCivics</a:t>
            </a:r>
            <a:r>
              <a:rPr lang="en-US" dirty="0"/>
              <a:t> materials so long as you credit the work to </a:t>
            </a:r>
            <a:r>
              <a:rPr lang="en-US" dirty="0" err="1"/>
              <a:t>iCivics</a:t>
            </a:r>
            <a:r>
              <a:rPr lang="en-US" dirty="0"/>
              <a:t>, Inc. and include our website: </a:t>
            </a:r>
            <a:r>
              <a:rPr lang="en-US" dirty="0">
                <a:hlinkClick r:id="rId2"/>
              </a:rPr>
              <a:t>www.icivics.org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2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8F6BD6E-78A2-4F6E-9375-FD16BEA3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A51B05B2-BFB1-4466-BD35-244045028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718F298-ACE7-4CA9-B6D8-8FBF46E4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1C4248A-DD25-447B-8324-3E76700CD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235157F6-ED83-4E82-AD74-866765EE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669B471A-DFE4-4A22-97A5-A0750CE8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5B285271-57EE-4828-9E4B-166812195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1BA1251C-9016-4014-9DAE-87C4654FC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98CF1316-C56B-48C2-A79C-920F39EC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9C67E76-E215-405A-B567-0C04F2F1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E95235BD-E0A5-4626-AA35-9B9215B2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551393BC-1ECE-4112-AD72-1BDF2E0AB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C96D331A-8087-4949-86BC-074D22AFE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D99A949B-4769-4A4B-B7EC-FEECF3A79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C29F38E8-5283-4816-8196-AF7490A33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2204B30-10CA-49D7-9D9C-4432258B6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66D1877-D783-4F41-A9B2-065312614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46B8353-A59C-4131-B4D5-6BDF71E54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B46D0713-3A15-44E4-900C-24ED1467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E62C871-65E1-4283-9307-E3955FAD3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805AC78-8DFE-432C-84E5-7B8C8FCDD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28E90011-7450-4192-BB7F-336DEF0D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520A3DC4-4150-4C7D-A2BB-EB1D4B3A7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0" name="Rectangle 95">
            <a:extLst>
              <a:ext uri="{FF2B5EF4-FFF2-40B4-BE49-F238E27FC236}">
                <a16:creationId xmlns:a16="http://schemas.microsoft.com/office/drawing/2014/main" id="{5BA2991D-9163-406F-B3E9-8A4D55427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22">
            <a:extLst>
              <a:ext uri="{FF2B5EF4-FFF2-40B4-BE49-F238E27FC236}">
                <a16:creationId xmlns:a16="http://schemas.microsoft.com/office/drawing/2014/main" id="{1845ADA3-5426-4BD4-B6CB-1A9273089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2BA8A31-37D3-4D8C-9EC9-440FF2BB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FC70E-836A-4BF2-8ED9-669E8DE1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Gov &amp; the 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7DD05-1965-4565-A222-6B189BAE7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dirty="0"/>
              <a:t>Market Economy: most goods and services are offered by private companies</a:t>
            </a:r>
          </a:p>
          <a:p>
            <a:pPr lvl="1">
              <a:buClr>
                <a:schemeClr val="bg1"/>
              </a:buClr>
            </a:pPr>
            <a:r>
              <a:rPr lang="en-US" sz="2800" dirty="0"/>
              <a:t>Companies compete for business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789EEC8-D75A-4CFE-AD84-377565F39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ell providers chart pie">
            <a:extLst>
              <a:ext uri="{FF2B5EF4-FFF2-40B4-BE49-F238E27FC236}">
                <a16:creationId xmlns:a16="http://schemas.microsoft.com/office/drawing/2014/main" id="{150B08C1-C63C-4F39-8FA3-4F78779B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19" y="1955705"/>
            <a:ext cx="4500891" cy="294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2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8F6BD6E-78A2-4F6E-9375-FD16BEA3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51B05B2-BFB1-4466-BD35-244045028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3718F298-ACE7-4CA9-B6D8-8FBF46E4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6">
              <a:extLst>
                <a:ext uri="{FF2B5EF4-FFF2-40B4-BE49-F238E27FC236}">
                  <a16:creationId xmlns:a16="http://schemas.microsoft.com/office/drawing/2014/main" id="{C1C4248A-DD25-447B-8324-3E76700CD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">
              <a:extLst>
                <a:ext uri="{FF2B5EF4-FFF2-40B4-BE49-F238E27FC236}">
                  <a16:creationId xmlns:a16="http://schemas.microsoft.com/office/drawing/2014/main" id="{235157F6-ED83-4E82-AD74-866765EE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669B471A-DFE4-4A22-97A5-A0750CE8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">
              <a:extLst>
                <a:ext uri="{FF2B5EF4-FFF2-40B4-BE49-F238E27FC236}">
                  <a16:creationId xmlns:a16="http://schemas.microsoft.com/office/drawing/2014/main" id="{5B285271-57EE-4828-9E4B-166812195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">
              <a:extLst>
                <a:ext uri="{FF2B5EF4-FFF2-40B4-BE49-F238E27FC236}">
                  <a16:creationId xmlns:a16="http://schemas.microsoft.com/office/drawing/2014/main" id="{1BA1251C-9016-4014-9DAE-87C4654FC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">
              <a:extLst>
                <a:ext uri="{FF2B5EF4-FFF2-40B4-BE49-F238E27FC236}">
                  <a16:creationId xmlns:a16="http://schemas.microsoft.com/office/drawing/2014/main" id="{98CF1316-C56B-48C2-A79C-920F39EC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2">
              <a:extLst>
                <a:ext uri="{FF2B5EF4-FFF2-40B4-BE49-F238E27FC236}">
                  <a16:creationId xmlns:a16="http://schemas.microsoft.com/office/drawing/2014/main" id="{F9C67E76-E215-405A-B567-0C04F2F1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">
              <a:extLst>
                <a:ext uri="{FF2B5EF4-FFF2-40B4-BE49-F238E27FC236}">
                  <a16:creationId xmlns:a16="http://schemas.microsoft.com/office/drawing/2014/main" id="{E95235BD-E0A5-4626-AA35-9B9215B2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4">
              <a:extLst>
                <a:ext uri="{FF2B5EF4-FFF2-40B4-BE49-F238E27FC236}">
                  <a16:creationId xmlns:a16="http://schemas.microsoft.com/office/drawing/2014/main" id="{551393BC-1ECE-4112-AD72-1BDF2E0AB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5">
              <a:extLst>
                <a:ext uri="{FF2B5EF4-FFF2-40B4-BE49-F238E27FC236}">
                  <a16:creationId xmlns:a16="http://schemas.microsoft.com/office/drawing/2014/main" id="{C96D331A-8087-4949-86BC-074D22AFE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D99A949B-4769-4A4B-B7EC-FEECF3A79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">
              <a:extLst>
                <a:ext uri="{FF2B5EF4-FFF2-40B4-BE49-F238E27FC236}">
                  <a16:creationId xmlns:a16="http://schemas.microsoft.com/office/drawing/2014/main" id="{C29F38E8-5283-4816-8196-AF7490A33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">
              <a:extLst>
                <a:ext uri="{FF2B5EF4-FFF2-40B4-BE49-F238E27FC236}">
                  <a16:creationId xmlns:a16="http://schemas.microsoft.com/office/drawing/2014/main" id="{B2204B30-10CA-49D7-9D9C-4432258B6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">
              <a:extLst>
                <a:ext uri="{FF2B5EF4-FFF2-40B4-BE49-F238E27FC236}">
                  <a16:creationId xmlns:a16="http://schemas.microsoft.com/office/drawing/2014/main" id="{866D1877-D783-4F41-A9B2-065312614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">
              <a:extLst>
                <a:ext uri="{FF2B5EF4-FFF2-40B4-BE49-F238E27FC236}">
                  <a16:creationId xmlns:a16="http://schemas.microsoft.com/office/drawing/2014/main" id="{B46B8353-A59C-4131-B4D5-6BDF71E54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1">
              <a:extLst>
                <a:ext uri="{FF2B5EF4-FFF2-40B4-BE49-F238E27FC236}">
                  <a16:creationId xmlns:a16="http://schemas.microsoft.com/office/drawing/2014/main" id="{B46D0713-3A15-44E4-900C-24ED1467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2">
              <a:extLst>
                <a:ext uri="{FF2B5EF4-FFF2-40B4-BE49-F238E27FC236}">
                  <a16:creationId xmlns:a16="http://schemas.microsoft.com/office/drawing/2014/main" id="{CE62C871-65E1-4283-9307-E3955FAD3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3">
              <a:extLst>
                <a:ext uri="{FF2B5EF4-FFF2-40B4-BE49-F238E27FC236}">
                  <a16:creationId xmlns:a16="http://schemas.microsoft.com/office/drawing/2014/main" id="{C805AC78-8DFE-432C-84E5-7B8C8FCDD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4">
              <a:extLst>
                <a:ext uri="{FF2B5EF4-FFF2-40B4-BE49-F238E27FC236}">
                  <a16:creationId xmlns:a16="http://schemas.microsoft.com/office/drawing/2014/main" id="{28E90011-7450-4192-BB7F-336DEF0D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5">
              <a:extLst>
                <a:ext uri="{FF2B5EF4-FFF2-40B4-BE49-F238E27FC236}">
                  <a16:creationId xmlns:a16="http://schemas.microsoft.com/office/drawing/2014/main" id="{520A3DC4-4150-4C7D-A2BB-EB1D4B3A7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BA2991D-9163-406F-B3E9-8A4D55427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Isosceles Triangle 22">
            <a:extLst>
              <a:ext uri="{FF2B5EF4-FFF2-40B4-BE49-F238E27FC236}">
                <a16:creationId xmlns:a16="http://schemas.microsoft.com/office/drawing/2014/main" id="{1845ADA3-5426-4BD4-B6CB-1A9273089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2BA8A31-37D3-4D8C-9EC9-440FF2BB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5069B-A6F5-49A4-A328-7988E3B5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556728"/>
            <a:ext cx="5767566" cy="1437932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Gov &amp; the 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2C2D-5EF9-4A21-9CA4-0EA79C79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dirty="0"/>
              <a:t>Command Economy: government owns and offers all goods/services</a:t>
            </a:r>
          </a:p>
          <a:p>
            <a:pPr lvl="1">
              <a:buClr>
                <a:schemeClr val="bg1"/>
              </a:buClr>
            </a:pPr>
            <a:r>
              <a:rPr lang="en-US" sz="2800" dirty="0"/>
              <a:t>No competition for business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789EEC8-D75A-4CFE-AD84-377565F39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ell phone providers china">
            <a:extLst>
              <a:ext uri="{FF2B5EF4-FFF2-40B4-BE49-F238E27FC236}">
                <a16:creationId xmlns:a16="http://schemas.microsoft.com/office/drawing/2014/main" id="{3C7E9AEC-0018-44FC-A0BF-9D7501AA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87" y="2332962"/>
            <a:ext cx="4519960" cy="21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FC3ED675-F7FC-4332-B334-1BCAA5FBE970}"/>
              </a:ext>
            </a:extLst>
          </p:cNvPr>
          <p:cNvSpPr txBox="1"/>
          <p:nvPr/>
        </p:nvSpPr>
        <p:spPr>
          <a:xfrm>
            <a:off x="7836881" y="4457456"/>
            <a:ext cx="427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3 cell providers in China are all owned and operated by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46765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2A8EA9A-C770-49BA-9CDA-F11117D7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0EEFC0F-0CA0-426D-8068-8A50C6BA5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CD2EB004-77E7-4CD7-A53D-04E047BAD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14E004C7-2D9A-41F3-8B6F-429AA4032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FC98E889-6F28-4B34-BC35-62E2B361E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4B42860B-8C0A-41D2-9041-82E00BB22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E5934DDC-EC28-44C9-BC3A-552C5D1EC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AB4936B6-E57D-4764-85F4-1B1E6CCB7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F5D00E22-BB19-4BD2-A726-26CF4D8F5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FEB4138B-4731-40B0-88A7-A38C8CD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E8FD9FF6-9F5D-45E6-AD80-42D91ADB9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A38FB703-E691-4001-9BDF-E26CE410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0C4C3296-2CCC-40D0-8B54-52A68E4EB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0A90575E-19E8-4882-8D1D-C2AD2A01C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0A233AD4-AEE3-456B-A301-514885E7E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9159FBBB-8FB0-48D2-8D14-4F148E8B5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18C4370A-E7EE-4012-83C0-C8C17C32D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AA8A31DB-1E9F-48BD-AED8-7628F6401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0AC2B741-3157-42B9-AE39-1F6B08247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C5C37592-EFB5-4339-A97D-44FF6A817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E0735D6E-6953-4F3A-BE09-A7D36A0B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14E2727F-6D26-4A5A-8D88-DADE815A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A7A5983E-277E-4DF1-BD81-98F85F19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E189EAA-28BF-464B-868A-9EE082148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0FCBC1-F027-4A13-95BA-638DADEE2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22">
              <a:extLst>
                <a:ext uri="{FF2B5EF4-FFF2-40B4-BE49-F238E27FC236}">
                  <a16:creationId xmlns:a16="http://schemas.microsoft.com/office/drawing/2014/main" id="{BCB8CED0-46E6-40E8-AEDF-545A2B7F1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DB111B5-C2D3-4E58-83E3-16C663712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5385C3-E380-469B-B397-FC6CF44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Gov &amp; the Econ</a:t>
            </a:r>
          </a:p>
        </p:txBody>
      </p:sp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0EF2260D-0B92-40B3-A3C7-474AF1AC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1807285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oll roads private">
            <a:extLst>
              <a:ext uri="{FF2B5EF4-FFF2-40B4-BE49-F238E27FC236}">
                <a16:creationId xmlns:a16="http://schemas.microsoft.com/office/drawing/2014/main" id="{5F6ACDEC-9ACD-4E32-866E-58537075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938293"/>
            <a:ext cx="3664062" cy="28854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C15F-5897-46BE-8297-BA4245E1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451" y="1368336"/>
            <a:ext cx="6931025" cy="5306784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800" dirty="0"/>
              <a:t>Free Market” – there is no government interference at all</a:t>
            </a:r>
          </a:p>
          <a:p>
            <a:pPr lvl="1"/>
            <a:r>
              <a:rPr lang="en-US" sz="2400" dirty="0"/>
              <a:t>Everything would be privately owned (police, space program, nuclear waste storage, roads,  schools)</a:t>
            </a:r>
          </a:p>
          <a:p>
            <a:pPr lvl="1"/>
            <a:r>
              <a:rPr lang="en-US" sz="2400" dirty="0"/>
              <a:t>No regulations on working conditions/production (minimum wage, overtime, safety standards, monopolies,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822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630B430-72BA-47AF-81D8-F06925237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B252D3C-79B0-401C-98A6-AAA1E1BF4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1FE1B0F2-4A78-43C7-9056-CB47114D7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439A4D50-D4D0-41A1-9FD8-FFB0D51F2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E6296693-7F0A-470E-8DE3-19A1B4911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974A80BC-D903-4C5E-9B20-ED21A0695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1052C84A-4448-4F7A-A68A-E92C22253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D83B2C64-220F-40AF-8D12-FC35CAA3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4BD0102E-AACB-43E5-9C6F-42D61DCC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6C04CCA0-9D54-4F77-948D-09AB69D5D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630D3141-D63C-462A-8CDD-757645DE0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9B665066-914F-47BB-B04A-1CB9630ED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B6DE4D83-BEF6-43E7-90A0-95374629E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7D5A0F10-AC74-43EE-A66E-EC44DEDE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D47339B1-FDE1-44E0-8171-739F28C58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F2190353-1793-40F3-816C-140603BBC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6669D3B6-A9F6-4F90-8741-4AF9C823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F7D994E9-216A-4E8E-8DCD-0F9FF5A7A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DBD6134F-A229-4E73-8170-E8E0A0C7D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35859F3D-C630-41F6-9B28-471C38C6C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53532FEA-5340-4B73-9998-54317E27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C91D4945-EA7B-4C05-9C89-518046E00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D6AEB6EC-4C21-4FB2-86BB-54E41F48C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9370D30-34D4-4DF0-AADA-DCF632F6D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22">
            <a:extLst>
              <a:ext uri="{FF2B5EF4-FFF2-40B4-BE49-F238E27FC236}">
                <a16:creationId xmlns:a16="http://schemas.microsoft.com/office/drawing/2014/main" id="{85E39468-110F-47A6-8CAE-121A799C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46BAE37-39A8-4DE9-ADBF-20B854C91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F166B-4F82-413C-A6E2-8881476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693824"/>
            <a:ext cx="5767566" cy="1514513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Gov &amp; the 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CDD42-0E6B-49D9-B600-7B0CE6FE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82" y="2878716"/>
            <a:ext cx="5935796" cy="405819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400" dirty="0"/>
              <a:t>Mixed economy: government owns some property, offers some services, others are available from private companies</a:t>
            </a:r>
          </a:p>
          <a:p>
            <a:pPr lvl="1">
              <a:buClr>
                <a:schemeClr val="bg1"/>
              </a:buClr>
            </a:pPr>
            <a:r>
              <a:rPr lang="en-US" sz="2400" dirty="0"/>
              <a:t>Ex. Public schools, roads, libraries, postal system</a:t>
            </a:r>
          </a:p>
          <a:p>
            <a:pPr lvl="1">
              <a:buClr>
                <a:schemeClr val="bg1"/>
              </a:buClr>
            </a:pPr>
            <a:r>
              <a:rPr lang="en-US" sz="2400" dirty="0"/>
              <a:t>Ex. Grocery stores, law firms, dentists, club sports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34FDC91-D88F-458A-80A9-CD290D2BF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69C0310F-A48C-413E-AFC5-48FAB6E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179" y="2216729"/>
            <a:ext cx="3997781" cy="24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8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A8EA9A-C770-49BA-9CDA-F11117D7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EEFC0F-0CA0-426D-8068-8A50C6BA5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CD2EB004-77E7-4CD7-A53D-04E047BAD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14E004C7-2D9A-41F3-8B6F-429AA4032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FC98E889-6F28-4B34-BC35-62E2B361E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4B42860B-8C0A-41D2-9041-82E00BB22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5934DDC-EC28-44C9-BC3A-552C5D1EC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AB4936B6-E57D-4764-85F4-1B1E6CCB7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F5D00E22-BB19-4BD2-A726-26CF4D8F5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EB4138B-4731-40B0-88A7-A38C8CD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E8FD9FF6-9F5D-45E6-AD80-42D91ADB9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A38FB703-E691-4001-9BDF-E26CE410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0C4C3296-2CCC-40D0-8B54-52A68E4EB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0A90575E-19E8-4882-8D1D-C2AD2A01C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0A233AD4-AEE3-456B-A301-514885E7E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9159FBBB-8FB0-48D2-8D14-4F148E8B5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18C4370A-E7EE-4012-83C0-C8C17C32D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AA8A31DB-1E9F-48BD-AED8-7628F6401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0AC2B741-3157-42B9-AE39-1F6B08247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5C37592-EFB5-4339-A97D-44FF6A817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E0735D6E-6953-4F3A-BE09-A7D36A0B4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14E2727F-6D26-4A5A-8D88-DADE815A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A7A5983E-277E-4DF1-BD81-98F85F19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189EAA-28BF-464B-868A-9EE082148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00FCBC1-F027-4A13-95BA-638DADEE2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BCB8CED0-46E6-40E8-AEDF-545A2B7F1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DB111B5-C2D3-4E58-83E3-16C663712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82C71-45AC-4150-8029-BD8CEFA1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Gov &amp; the Econ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0EF2260D-0B92-40B3-A3C7-474AF1AC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1807285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monopoly">
            <a:extLst>
              <a:ext uri="{FF2B5EF4-FFF2-40B4-BE49-F238E27FC236}">
                <a16:creationId xmlns:a16="http://schemas.microsoft.com/office/drawing/2014/main" id="{C6C24259-44DF-406A-9BB7-152AEAFE2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7" t="-6955" r="-2303" b="-5810"/>
          <a:stretch/>
        </p:blipFill>
        <p:spPr bwMode="auto">
          <a:xfrm>
            <a:off x="4762" y="4098310"/>
            <a:ext cx="6065839" cy="276683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C4143-1153-49CE-A205-00AA5492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423" y="1069886"/>
            <a:ext cx="6396402" cy="5773827"/>
          </a:xfrm>
        </p:spPr>
        <p:txBody>
          <a:bodyPr>
            <a:normAutofit/>
          </a:bodyPr>
          <a:lstStyle/>
          <a:p>
            <a:r>
              <a:rPr lang="en-US" sz="2800" dirty="0"/>
              <a:t>Competition could result in only one provider (one business out performs or buys up competitors)</a:t>
            </a:r>
          </a:p>
          <a:p>
            <a:pPr lvl="1"/>
            <a:r>
              <a:rPr lang="en-US" sz="2400" dirty="0"/>
              <a:t>Monopoly – when one business controls the entire industry</a:t>
            </a:r>
          </a:p>
          <a:p>
            <a:pPr lvl="1"/>
            <a:r>
              <a:rPr lang="en-US" sz="2400" dirty="0"/>
              <a:t>Anti-trust laws – designed to stop companies from controlling </a:t>
            </a:r>
          </a:p>
          <a:p>
            <a:pPr lvl="2"/>
            <a:r>
              <a:rPr lang="en-US" sz="2000" dirty="0"/>
              <a:t>Es. AT&amp;T tried </a:t>
            </a:r>
            <a:r>
              <a:rPr lang="en-US" sz="2000"/>
              <a:t>to buy </a:t>
            </a:r>
            <a:r>
              <a:rPr lang="en-US" sz="2000" dirty="0"/>
              <a:t>T-Mobile</a:t>
            </a:r>
          </a:p>
        </p:txBody>
      </p:sp>
    </p:spTree>
    <p:extLst>
      <p:ext uri="{BB962C8B-B14F-4D97-AF65-F5344CB8AC3E}">
        <p14:creationId xmlns:p14="http://schemas.microsoft.com/office/powerpoint/2010/main" val="1753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8F6BD6E-78A2-4F6E-9375-FD16BEA3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1B05B2-BFB1-4466-BD35-244045028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718F298-ACE7-4CA9-B6D8-8FBF46E4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1C4248A-DD25-447B-8324-3E76700CD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235157F6-ED83-4E82-AD74-866765EE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669B471A-DFE4-4A22-97A5-A0750CE8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5B285271-57EE-4828-9E4B-166812195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1BA1251C-9016-4014-9DAE-87C4654FC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98CF1316-C56B-48C2-A79C-920F39EC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9C67E76-E215-405A-B567-0C04F2F1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E95235BD-E0A5-4626-AA35-9B9215B2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551393BC-1ECE-4112-AD72-1BDF2E0AB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C96D331A-8087-4949-86BC-074D22AFE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D99A949B-4769-4A4B-B7EC-FEECF3A79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C29F38E8-5283-4816-8196-AF7490A33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2204B30-10CA-49D7-9D9C-4432258B6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66D1877-D783-4F41-A9B2-065312614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46B8353-A59C-4131-B4D5-6BDF71E54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B46D0713-3A15-44E4-900C-24ED1467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E62C871-65E1-4283-9307-E3955FAD3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805AC78-8DFE-432C-84E5-7B8C8FCDD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28E90011-7450-4192-BB7F-336DEF0D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520A3DC4-4150-4C7D-A2BB-EB1D4B3A7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BA2991D-9163-406F-B3E9-8A4D55427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22">
            <a:extLst>
              <a:ext uri="{FF2B5EF4-FFF2-40B4-BE49-F238E27FC236}">
                <a16:creationId xmlns:a16="http://schemas.microsoft.com/office/drawing/2014/main" id="{1845ADA3-5426-4BD4-B6CB-1A9273089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2BA8A31-37D3-4D8C-9EC9-440FF2BB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68C81-E132-49D6-B346-BD6823EE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Gov &amp; The 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D33D-A48E-40C1-B366-7482BA11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779" y="2789238"/>
            <a:ext cx="5917699" cy="4068761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en-US" sz="2600" dirty="0"/>
              <a:t>Sherman Anti-Trust Act of 1890 – companies not allowed to do anything that would ‘restrain trade’</a:t>
            </a:r>
          </a:p>
          <a:p>
            <a:pPr>
              <a:buClr>
                <a:schemeClr val="bg1"/>
              </a:buClr>
            </a:pPr>
            <a:r>
              <a:rPr lang="en-US" sz="2600" dirty="0"/>
              <a:t>Clayton Antitrust Act of 1914 – government can prevent mergers that would reduce competition</a:t>
            </a:r>
          </a:p>
          <a:p>
            <a:pPr>
              <a:buClr>
                <a:schemeClr val="bg1"/>
              </a:buClr>
            </a:pPr>
            <a:r>
              <a:rPr lang="en-US" sz="2600" dirty="0"/>
              <a:t>Federal Trade Commission – government agency designed to prevent unfair competition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789EEC8-D75A-4CFE-AD84-377565F39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82540CCB-66A7-4F12-B560-41FBA2B3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62" y="2221443"/>
            <a:ext cx="4284724" cy="26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4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30B430-72BA-47AF-81D8-F06925237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B252D3C-79B0-401C-98A6-AAA1E1BF4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FE1B0F2-4A78-43C7-9056-CB47114D7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439A4D50-D4D0-41A1-9FD8-FFB0D51F2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E6296693-7F0A-470E-8DE3-19A1B4911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974A80BC-D903-4C5E-9B20-ED21A0695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1052C84A-4448-4F7A-A68A-E92C22253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D83B2C64-220F-40AF-8D12-FC35CAA3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BD0102E-AACB-43E5-9C6F-42D61DCC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6C04CCA0-9D54-4F77-948D-09AB69D5D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630D3141-D63C-462A-8CDD-757645DE0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B665066-914F-47BB-B04A-1CB9630ED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B6DE4D83-BEF6-43E7-90A0-95374629E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7D5A0F10-AC74-43EE-A66E-EC44DEDE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D47339B1-FDE1-44E0-8171-739F28C58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F2190353-1793-40F3-816C-140603BBC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6669D3B6-A9F6-4F90-8741-4AF9C823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F7D994E9-216A-4E8E-8DCD-0F9FF5A7A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DBD6134F-A229-4E73-8170-E8E0A0C7D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35859F3D-C630-41F6-9B28-471C38C6C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53532FEA-5340-4B73-9998-54317E27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C91D4945-EA7B-4C05-9C89-518046E00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D6AEB6EC-4C21-4FB2-86BB-54E41F48C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F9370D30-34D4-4DF0-AADA-DCF632F6D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22">
            <a:extLst>
              <a:ext uri="{FF2B5EF4-FFF2-40B4-BE49-F238E27FC236}">
                <a16:creationId xmlns:a16="http://schemas.microsoft.com/office/drawing/2014/main" id="{85E39468-110F-47A6-8CAE-121A799C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46BAE37-39A8-4DE9-ADBF-20B854C91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DCCDC-C8AC-4942-9C80-4251EC6D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890127"/>
            <a:ext cx="5767566" cy="1256404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Gov &amp; The 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1234-6D2A-43B3-AFA1-77F27AAE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82" y="2878716"/>
            <a:ext cx="5935796" cy="3964997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US" sz="2400" dirty="0"/>
              <a:t>Tariffs – taxes on goods from </a:t>
            </a:r>
            <a:r>
              <a:rPr lang="en-US" sz="2400"/>
              <a:t>other countries</a:t>
            </a:r>
            <a:endParaRPr lang="en-US" sz="2400" dirty="0"/>
          </a:p>
          <a:p>
            <a:pPr lvl="1">
              <a:lnSpc>
                <a:spcPct val="110000"/>
              </a:lnSpc>
              <a:buClr>
                <a:schemeClr val="bg1"/>
              </a:buClr>
            </a:pPr>
            <a:r>
              <a:rPr lang="en-US" sz="2400" dirty="0"/>
              <a:t>Increases price on foreign good, encourages domestic businesses</a:t>
            </a:r>
          </a:p>
          <a:p>
            <a:pPr lvl="1">
              <a:lnSpc>
                <a:spcPct val="110000"/>
              </a:lnSpc>
              <a:buClr>
                <a:schemeClr val="bg1"/>
              </a:buClr>
            </a:pPr>
            <a:r>
              <a:rPr lang="en-US" sz="2400" dirty="0"/>
              <a:t>Government tries to help reduce tariffs on US goods in other countries</a:t>
            </a:r>
          </a:p>
          <a:p>
            <a:pPr lvl="1">
              <a:lnSpc>
                <a:spcPct val="110000"/>
              </a:lnSpc>
              <a:buClr>
                <a:schemeClr val="bg1"/>
              </a:buClr>
            </a:pPr>
            <a:r>
              <a:rPr lang="en-US" sz="2400" dirty="0"/>
              <a:t>Free trade – neither country will impose tariffs on goods coming into the country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34FDC91-D88F-458A-80A9-CD290D2BF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328A947E-FAA3-42EC-A2A5-3EB9C0956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3809" b="18730"/>
          <a:stretch/>
        </p:blipFill>
        <p:spPr bwMode="auto">
          <a:xfrm>
            <a:off x="7635491" y="2228850"/>
            <a:ext cx="4492415" cy="27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0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2655-469D-4B07-A104-878835F2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Gov &amp; The Econ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4CC4-6337-45FF-9D7E-476B56E5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285" y="953835"/>
            <a:ext cx="6281873" cy="5248622"/>
          </a:xfrm>
        </p:spPr>
        <p:txBody>
          <a:bodyPr>
            <a:normAutofit/>
          </a:bodyPr>
          <a:lstStyle/>
          <a:p>
            <a:r>
              <a:rPr lang="en-US" sz="3200" dirty="0"/>
              <a:t>Consumer Protection – the government investigates private businesses</a:t>
            </a:r>
          </a:p>
          <a:p>
            <a:pPr lvl="1"/>
            <a:r>
              <a:rPr lang="en-US" sz="2800" dirty="0"/>
              <a:t>Ex. Stopping unauthorized charges to phone bills, limits on how powerful cell phone towers are (adverse health risks), </a:t>
            </a:r>
            <a:r>
              <a:rPr lang="en-US" sz="2800" dirty="0" err="1"/>
              <a:t>etc</a:t>
            </a:r>
            <a:endParaRPr lang="en-US" sz="2800" dirty="0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3A947454-F391-4C69-AB82-37BCCC4A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4" y="4142042"/>
            <a:ext cx="4826331" cy="27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2795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334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Atlas</vt:lpstr>
      <vt:lpstr>Government &amp; the Economy</vt:lpstr>
      <vt:lpstr>Gov &amp; the Econ</vt:lpstr>
      <vt:lpstr>Gov &amp; the Econ</vt:lpstr>
      <vt:lpstr>Gov &amp; the Econ</vt:lpstr>
      <vt:lpstr>Gov &amp; the Econ</vt:lpstr>
      <vt:lpstr>Gov &amp; the Econ</vt:lpstr>
      <vt:lpstr>Gov &amp; The Econ</vt:lpstr>
      <vt:lpstr>Gov &amp; The Econ</vt:lpstr>
      <vt:lpstr>Gov &amp; The Econ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&amp; the Economy</dc:title>
  <dc:creator>Turner, Megan F.</dc:creator>
  <cp:lastModifiedBy>Megan Turner</cp:lastModifiedBy>
  <cp:revision>20</cp:revision>
  <dcterms:created xsi:type="dcterms:W3CDTF">2018-08-08T16:58:30Z</dcterms:created>
  <dcterms:modified xsi:type="dcterms:W3CDTF">2019-03-08T22:28:13Z</dcterms:modified>
</cp:coreProperties>
</file>