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C8B01-68C3-472D-83A9-6A78E57C08F8}" v="14" dt="2018-08-01T15:26:33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43" d="100"/>
          <a:sy n="43" d="100"/>
        </p:scale>
        <p:origin x="80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Megan F." userId="050a52c4-37f4-49fb-af60-b450489056bf" providerId="ADAL" clId="{421C8B01-68C3-472D-83A9-6A78E57C08F8}"/>
    <pc:docChg chg="custSel modSld">
      <pc:chgData name="Turner, Megan F." userId="050a52c4-37f4-49fb-af60-b450489056bf" providerId="ADAL" clId="{421C8B01-68C3-472D-83A9-6A78E57C08F8}" dt="2018-08-01T15:26:33.356" v="13" actId="403"/>
      <pc:docMkLst>
        <pc:docMk/>
      </pc:docMkLst>
      <pc:sldChg chg="addSp delSp modSp">
        <pc:chgData name="Turner, Megan F." userId="050a52c4-37f4-49fb-af60-b450489056bf" providerId="ADAL" clId="{421C8B01-68C3-472D-83A9-6A78E57C08F8}" dt="2018-08-01T15:26:33.356" v="13" actId="403"/>
        <pc:sldMkLst>
          <pc:docMk/>
          <pc:sldMk cId="1693173354" sldId="262"/>
        </pc:sldMkLst>
        <pc:graphicFrameChg chg="add mod modGraphic">
          <ac:chgData name="Turner, Megan F." userId="050a52c4-37f4-49fb-af60-b450489056bf" providerId="ADAL" clId="{421C8B01-68C3-472D-83A9-6A78E57C08F8}" dt="2018-08-01T15:26:33.356" v="13" actId="403"/>
          <ac:graphicFrameMkLst>
            <pc:docMk/>
            <pc:sldMk cId="1693173354" sldId="262"/>
            <ac:graphicFrameMk id="5" creationId="{D0B8B00F-5C6E-417A-9BF6-B66FC6950BA2}"/>
          </ac:graphicFrameMkLst>
        </pc:graphicFrameChg>
        <pc:picChg chg="del">
          <ac:chgData name="Turner, Megan F." userId="050a52c4-37f4-49fb-af60-b450489056bf" providerId="ADAL" clId="{421C8B01-68C3-472D-83A9-6A78E57C08F8}" dt="2018-08-01T15:25:50.813" v="0" actId="478"/>
          <ac:picMkLst>
            <pc:docMk/>
            <pc:sldMk cId="1693173354" sldId="262"/>
            <ac:picMk id="4" creationId="{B693EA52-7C23-47EA-8488-F4DD958549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globe flag">
            <a:extLst>
              <a:ext uri="{FF2B5EF4-FFF2-40B4-BE49-F238E27FC236}">
                <a16:creationId xmlns:a16="http://schemas.microsoft.com/office/drawing/2014/main" id="{9D472637-0381-4182-852B-8D597F49E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6" r="-1" b="3165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751A0F-8A7F-4C0F-B738-E56EE4734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2142067"/>
            <a:ext cx="3412067" cy="297180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sovereign State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A6C6A-7AD7-4F98-9A2B-DAB3DF72D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>
            <a:normAutofit/>
          </a:bodyPr>
          <a:lstStyle/>
          <a:p>
            <a:endParaRPr lang="en-US">
              <a:solidFill>
                <a:srgbClr val="F5A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0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EF84-96E7-4F1A-920E-B8646C99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5B76F-DA11-488A-83D0-C7AD86550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No, not Washington, Oregon, or Wyoming</a:t>
            </a:r>
          </a:p>
          <a:p>
            <a:r>
              <a:rPr lang="en-US" sz="3200" dirty="0"/>
              <a:t>State: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800" dirty="0"/>
              <a:t>Body of people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800" dirty="0"/>
              <a:t>Living in defined space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800" dirty="0"/>
              <a:t>Power to make/enforce laws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800" dirty="0"/>
              <a:t>Organization to carry out laws</a:t>
            </a:r>
          </a:p>
        </p:txBody>
      </p:sp>
      <p:pic>
        <p:nvPicPr>
          <p:cNvPr id="2052" name="Picture 4" descr="Image result for us state department">
            <a:extLst>
              <a:ext uri="{FF2B5EF4-FFF2-40B4-BE49-F238E27FC236}">
                <a16:creationId xmlns:a16="http://schemas.microsoft.com/office/drawing/2014/main" id="{F3EED4E8-CC38-4817-BDDF-70DDF3DCE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43" y="2298635"/>
            <a:ext cx="3560164" cy="35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3B852-FB8E-481E-AD09-7FF37BFCF68C}"/>
              </a:ext>
            </a:extLst>
          </p:cNvPr>
          <p:cNvSpPr txBox="1"/>
          <p:nvPr/>
        </p:nvSpPr>
        <p:spPr>
          <a:xfrm>
            <a:off x="8050643" y="5858799"/>
            <a:ext cx="3560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US State Department is responsible for interactions with other States (ex. Russia,, Canada)</a:t>
            </a:r>
          </a:p>
        </p:txBody>
      </p:sp>
    </p:spTree>
    <p:extLst>
      <p:ext uri="{BB962C8B-B14F-4D97-AF65-F5344CB8AC3E}">
        <p14:creationId xmlns:p14="http://schemas.microsoft.com/office/powerpoint/2010/main" val="94260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E327-26D1-4516-95B2-454F6096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Population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E5BEBB95-A095-4EC2-B286-8FA14872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r="7690" b="-2"/>
          <a:stretch/>
        </p:blipFill>
        <p:spPr bwMode="auto">
          <a:xfrm>
            <a:off x="520381" y="2278506"/>
            <a:ext cx="5252356" cy="386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70227-B7E5-456C-A336-18FA68F5A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1715956"/>
            <a:ext cx="5275001" cy="502961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Population: a group of people who are the members or citizens of a state</a:t>
            </a:r>
          </a:p>
          <a:p>
            <a:pPr lvl="1"/>
            <a:r>
              <a:rPr lang="en-US" sz="2400" dirty="0"/>
              <a:t>Can be big or small</a:t>
            </a:r>
          </a:p>
          <a:p>
            <a:pPr lvl="2"/>
            <a:r>
              <a:rPr lang="en-US" sz="2000" dirty="0"/>
              <a:t>China has more than 1.3 million</a:t>
            </a:r>
          </a:p>
          <a:p>
            <a:pPr lvl="2"/>
            <a:r>
              <a:rPr lang="en-US" sz="2000" dirty="0"/>
              <a:t>Fiji has just over 860,000</a:t>
            </a:r>
          </a:p>
          <a:p>
            <a:pPr lvl="1"/>
            <a:r>
              <a:rPr lang="en-US" sz="2400" dirty="0"/>
              <a:t>Variety of features:</a:t>
            </a:r>
          </a:p>
          <a:p>
            <a:pPr lvl="2"/>
            <a:r>
              <a:rPr lang="en-US" sz="2000" dirty="0"/>
              <a:t>Rural or urban</a:t>
            </a:r>
          </a:p>
          <a:p>
            <a:pPr lvl="2"/>
            <a:r>
              <a:rPr lang="en-US" sz="2000" dirty="0"/>
              <a:t>Economic distribution (poor, wealthy,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lvl="2"/>
            <a:r>
              <a:rPr lang="en-US" sz="2000" dirty="0"/>
              <a:t>Levels of education</a:t>
            </a:r>
          </a:p>
          <a:p>
            <a:pPr lvl="2"/>
            <a:r>
              <a:rPr lang="en-US" sz="2000" dirty="0"/>
              <a:t>Cultural traditions</a:t>
            </a:r>
          </a:p>
          <a:p>
            <a:pPr lvl="2"/>
            <a:r>
              <a:rPr lang="en-US" sz="2000" dirty="0"/>
              <a:t>Language(s) spoken</a:t>
            </a:r>
          </a:p>
        </p:txBody>
      </p:sp>
    </p:spTree>
    <p:extLst>
      <p:ext uri="{BB962C8B-B14F-4D97-AF65-F5344CB8AC3E}">
        <p14:creationId xmlns:p14="http://schemas.microsoft.com/office/powerpoint/2010/main" val="205335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C4DD-2648-4285-8F2C-97C3DF59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territory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changing borders">
            <a:extLst>
              <a:ext uri="{FF2B5EF4-FFF2-40B4-BE49-F238E27FC236}">
                <a16:creationId xmlns:a16="http://schemas.microsoft.com/office/drawing/2014/main" id="{A638FE51-A16A-478D-A911-F9466637C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6" r="-3" b="-3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9831-E2C5-47D8-8315-C49589143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828800"/>
            <a:ext cx="5776210" cy="4661941"/>
          </a:xfrm>
        </p:spPr>
        <p:txBody>
          <a:bodyPr>
            <a:normAutofit/>
          </a:bodyPr>
          <a:lstStyle/>
          <a:p>
            <a:r>
              <a:rPr lang="en-US" sz="2800" dirty="0"/>
              <a:t>Territory – area in which the state is in control (the land)</a:t>
            </a:r>
          </a:p>
          <a:p>
            <a:pPr lvl="1"/>
            <a:r>
              <a:rPr lang="en-US" sz="2800" dirty="0"/>
              <a:t>Must have set boundaries (sometimes states dispute the boundaries)</a:t>
            </a:r>
          </a:p>
          <a:p>
            <a:pPr lvl="1"/>
            <a:r>
              <a:rPr lang="en-US" sz="2800" dirty="0"/>
              <a:t>Boundaries can change over time</a:t>
            </a:r>
          </a:p>
          <a:p>
            <a:pPr lvl="2"/>
            <a:r>
              <a:rPr lang="en-US" sz="2800" dirty="0"/>
              <a:t>War, negotiation, purchase</a:t>
            </a:r>
          </a:p>
          <a:p>
            <a:pPr lvl="3"/>
            <a:r>
              <a:rPr lang="en-US" sz="2800" dirty="0"/>
              <a:t>US bought Alaska from Russia for $7.2 million</a:t>
            </a:r>
          </a:p>
        </p:txBody>
      </p:sp>
    </p:spTree>
    <p:extLst>
      <p:ext uri="{BB962C8B-B14F-4D97-AF65-F5344CB8AC3E}">
        <p14:creationId xmlns:p14="http://schemas.microsoft.com/office/powerpoint/2010/main" val="180222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united nations building">
            <a:extLst>
              <a:ext uri="{FF2B5EF4-FFF2-40B4-BE49-F238E27FC236}">
                <a16:creationId xmlns:a16="http://schemas.microsoft.com/office/drawing/2014/main" id="{B8093353-60E7-4C57-A430-301955B3E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" b="300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018727A-2066-4E13-852A-49C8B2BBEB3F}"/>
              </a:ext>
            </a:extLst>
          </p:cNvPr>
          <p:cNvSpPr/>
          <p:nvPr/>
        </p:nvSpPr>
        <p:spPr>
          <a:xfrm>
            <a:off x="423078" y="611545"/>
            <a:ext cx="4448725" cy="5774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C6812-2BED-46A0-9BC2-AA8F13A86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dirty="0"/>
              <a:t>Sovereignty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DACE-6505-4F95-B49D-11DC225C0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67" y="1983481"/>
            <a:ext cx="4448725" cy="44645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Sovereignty – ability to rule absolutely within a territory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States are equal to each other and cannot interfere in another’s affairs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United Nations – members states willing agree to follow the UN’s rules (still sovereign)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Sometimes the UN will violate a state’s sovereignty if they are unable to keep their people safe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Foreign Policy – each state develops relationships/ways of interacting with other states</a:t>
            </a:r>
          </a:p>
        </p:txBody>
      </p:sp>
    </p:spTree>
    <p:extLst>
      <p:ext uri="{BB962C8B-B14F-4D97-AF65-F5344CB8AC3E}">
        <p14:creationId xmlns:p14="http://schemas.microsoft.com/office/powerpoint/2010/main" val="42980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008A-6115-4ACD-9179-97332C14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Government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government">
            <a:extLst>
              <a:ext uri="{FF2B5EF4-FFF2-40B4-BE49-F238E27FC236}">
                <a16:creationId xmlns:a16="http://schemas.microsoft.com/office/drawing/2014/main" id="{DCA56C08-4753-4A11-A478-4B41FAA73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9897" b="2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8D16-3CC2-47CB-AC03-54216DD92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903752"/>
            <a:ext cx="5851160" cy="47968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Government: the organization inside a state that controls the actions and policies of the state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Makes laws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Rules for how things run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Responsible for protecting the state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Military, other protection agencies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Keeps order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Law enforcement agencies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Providing services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Post offices, paving streets, health care, unemployment</a:t>
            </a:r>
          </a:p>
        </p:txBody>
      </p:sp>
    </p:spTree>
    <p:extLst>
      <p:ext uri="{BB962C8B-B14F-4D97-AF65-F5344CB8AC3E}">
        <p14:creationId xmlns:p14="http://schemas.microsoft.com/office/powerpoint/2010/main" val="301420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253B-8012-4129-AC03-6C0C598A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Government’s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B3AE7-DE97-4F57-B14B-6277FA939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0497"/>
            <a:ext cx="11932170" cy="1462114"/>
          </a:xfrm>
        </p:spPr>
        <p:txBody>
          <a:bodyPr/>
          <a:lstStyle/>
          <a:p>
            <a:r>
              <a:rPr lang="en-US" sz="2800" dirty="0"/>
              <a:t>Place each example next to the role of the government that you think best fits: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B8B00F-5C6E-417A-9BF6-B66FC6950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85345"/>
              </p:ext>
            </p:extLst>
          </p:nvPr>
        </p:nvGraphicFramePr>
        <p:xfrm>
          <a:off x="1019331" y="3162925"/>
          <a:ext cx="10478124" cy="27581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92708">
                  <a:extLst>
                    <a:ext uri="{9D8B030D-6E8A-4147-A177-3AD203B41FA5}">
                      <a16:colId xmlns:a16="http://schemas.microsoft.com/office/drawing/2014/main" val="479788122"/>
                    </a:ext>
                  </a:extLst>
                </a:gridCol>
                <a:gridCol w="3492708">
                  <a:extLst>
                    <a:ext uri="{9D8B030D-6E8A-4147-A177-3AD203B41FA5}">
                      <a16:colId xmlns:a16="http://schemas.microsoft.com/office/drawing/2014/main" val="3582502950"/>
                    </a:ext>
                  </a:extLst>
                </a:gridCol>
                <a:gridCol w="3492708">
                  <a:extLst>
                    <a:ext uri="{9D8B030D-6E8A-4147-A177-3AD203B41FA5}">
                      <a16:colId xmlns:a16="http://schemas.microsoft.com/office/drawing/2014/main" val="2804690783"/>
                    </a:ext>
                  </a:extLst>
                </a:gridCol>
              </a:tblGrid>
              <a:tr h="4596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Highway Patrol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Freedom of Speech 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Navy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6673513"/>
                  </a:ext>
                </a:extLst>
              </a:tr>
              <a:tr h="4596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Kids under 14 can’t work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Veteran’s hospital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Air Force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0024"/>
                  </a:ext>
                </a:extLst>
              </a:tr>
              <a:tr h="4596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Army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FBI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Schools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673452"/>
                  </a:ext>
                </a:extLst>
              </a:tr>
              <a:tr h="4596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Voting age is 18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Retirement Benefits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Minimum wage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3856563"/>
                  </a:ext>
                </a:extLst>
              </a:tr>
              <a:tr h="4596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Marines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Highway System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Maintain Roads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1931251"/>
                  </a:ext>
                </a:extLst>
              </a:tr>
              <a:tr h="4596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Police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Sheriff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6946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17335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50</TotalTime>
  <Words>326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Wingdings 2</vt:lpstr>
      <vt:lpstr>Dividend</vt:lpstr>
      <vt:lpstr>The sovereign State</vt:lpstr>
      <vt:lpstr>The state</vt:lpstr>
      <vt:lpstr>Population</vt:lpstr>
      <vt:lpstr>territory</vt:lpstr>
      <vt:lpstr>Sovereignty</vt:lpstr>
      <vt:lpstr>Government</vt:lpstr>
      <vt:lpstr>Government’s roles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sovereign State</dc:title>
  <dc:creator>Turner, Megan F.</dc:creator>
  <cp:lastModifiedBy>Turner, Megan F.</cp:lastModifiedBy>
  <cp:revision>5</cp:revision>
  <dcterms:created xsi:type="dcterms:W3CDTF">2018-08-01T14:35:42Z</dcterms:created>
  <dcterms:modified xsi:type="dcterms:W3CDTF">2018-08-01T15:26:42Z</dcterms:modified>
</cp:coreProperties>
</file>