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9AA"/>
    <a:srgbClr val="646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C0DC9-D4CC-42C3-AFD9-D0B7EEAB17C5}" v="4" dt="2019-03-07T17:28:54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, Megan F." userId="050a52c4-37f4-49fb-af60-b450489056bf" providerId="ADAL" clId="{56EC0DC9-D4CC-42C3-AFD9-D0B7EEAB17C5}"/>
    <pc:docChg chg="custSel addSld modSld">
      <pc:chgData name="Turner, Megan F." userId="050a52c4-37f4-49fb-af60-b450489056bf" providerId="ADAL" clId="{56EC0DC9-D4CC-42C3-AFD9-D0B7EEAB17C5}" dt="2019-03-07T17:30:53.052" v="169" actId="2711"/>
      <pc:docMkLst>
        <pc:docMk/>
      </pc:docMkLst>
      <pc:sldChg chg="addSp modSp">
        <pc:chgData name="Turner, Megan F." userId="050a52c4-37f4-49fb-af60-b450489056bf" providerId="ADAL" clId="{56EC0DC9-D4CC-42C3-AFD9-D0B7EEAB17C5}" dt="2019-03-07T17:28:04.191" v="105" actId="6549"/>
        <pc:sldMkLst>
          <pc:docMk/>
          <pc:sldMk cId="1248604296" sldId="256"/>
        </pc:sldMkLst>
        <pc:spChg chg="mod">
          <ac:chgData name="Turner, Megan F." userId="050a52c4-37f4-49fb-af60-b450489056bf" providerId="ADAL" clId="{56EC0DC9-D4CC-42C3-AFD9-D0B7EEAB17C5}" dt="2019-03-07T17:27:06.807" v="80" actId="6549"/>
          <ac:spMkLst>
            <pc:docMk/>
            <pc:sldMk cId="1248604296" sldId="256"/>
            <ac:spMk id="3" creationId="{E8558BB1-FA38-4D37-93BA-A84FAC16ACB5}"/>
          </ac:spMkLst>
        </pc:spChg>
        <pc:spChg chg="add mod">
          <ac:chgData name="Turner, Megan F." userId="050a52c4-37f4-49fb-af60-b450489056bf" providerId="ADAL" clId="{56EC0DC9-D4CC-42C3-AFD9-D0B7EEAB17C5}" dt="2019-03-07T17:28:04.191" v="105" actId="6549"/>
          <ac:spMkLst>
            <pc:docMk/>
            <pc:sldMk cId="1248604296" sldId="256"/>
            <ac:spMk id="4" creationId="{28CDD1EA-2B30-43CB-BD97-BC385C5F8466}"/>
          </ac:spMkLst>
        </pc:spChg>
        <pc:picChg chg="add mod">
          <ac:chgData name="Turner, Megan F." userId="050a52c4-37f4-49fb-af60-b450489056bf" providerId="ADAL" clId="{56EC0DC9-D4CC-42C3-AFD9-D0B7EEAB17C5}" dt="2019-03-07T17:27:49.622" v="88" actId="1076"/>
          <ac:picMkLst>
            <pc:docMk/>
            <pc:sldMk cId="1248604296" sldId="256"/>
            <ac:picMk id="1025" creationId="{831ACDBD-D75E-4975-8968-C7897CE482C5}"/>
          </ac:picMkLst>
        </pc:picChg>
      </pc:sldChg>
      <pc:sldChg chg="addSp delSp modSp add">
        <pc:chgData name="Turner, Megan F." userId="050a52c4-37f4-49fb-af60-b450489056bf" providerId="ADAL" clId="{56EC0DC9-D4CC-42C3-AFD9-D0B7EEAB17C5}" dt="2019-03-07T17:30:53.052" v="169" actId="2711"/>
        <pc:sldMkLst>
          <pc:docMk/>
          <pc:sldMk cId="2687073305" sldId="263"/>
        </pc:sldMkLst>
        <pc:spChg chg="mod">
          <ac:chgData name="Turner, Megan F." userId="050a52c4-37f4-49fb-af60-b450489056bf" providerId="ADAL" clId="{56EC0DC9-D4CC-42C3-AFD9-D0B7EEAB17C5}" dt="2019-03-07T17:29:05.245" v="122" actId="20577"/>
          <ac:spMkLst>
            <pc:docMk/>
            <pc:sldMk cId="2687073305" sldId="263"/>
            <ac:spMk id="2" creationId="{D99D6674-0C50-479B-9D0A-29B21B721212}"/>
          </ac:spMkLst>
        </pc:spChg>
        <pc:spChg chg="del">
          <ac:chgData name="Turner, Megan F." userId="050a52c4-37f4-49fb-af60-b450489056bf" providerId="ADAL" clId="{56EC0DC9-D4CC-42C3-AFD9-D0B7EEAB17C5}" dt="2019-03-07T17:28:54.714" v="107"/>
          <ac:spMkLst>
            <pc:docMk/>
            <pc:sldMk cId="2687073305" sldId="263"/>
            <ac:spMk id="3" creationId="{9BECC0F4-5FB2-4C57-94BB-AC248CEFE29D}"/>
          </ac:spMkLst>
        </pc:spChg>
        <pc:spChg chg="add mod">
          <ac:chgData name="Turner, Megan F." userId="050a52c4-37f4-49fb-af60-b450489056bf" providerId="ADAL" clId="{56EC0DC9-D4CC-42C3-AFD9-D0B7EEAB17C5}" dt="2019-03-07T17:30:53.052" v="169" actId="2711"/>
          <ac:spMkLst>
            <pc:docMk/>
            <pc:sldMk cId="2687073305" sldId="263"/>
            <ac:spMk id="4" creationId="{BCD5AC27-3AF1-4E88-A176-20A198D8DF87}"/>
          </ac:spMkLst>
        </pc:spChg>
      </pc:sldChg>
    </pc:docChg>
  </pc:docChgLst>
  <pc:docChgLst>
    <pc:chgData name="Turner, Megan F." userId="S::turnermf@puyallup.k12.wa.us::050a52c4-37f4-49fb-af60-b450489056bf" providerId="AD" clId="Web-{20F6182C-3AF8-E7F4-5A9B-1BDD7DE0A9D3}"/>
    <pc:docChg chg="modSld">
      <pc:chgData name="Turner, Megan F." userId="S::turnermf@puyallup.k12.wa.us::050a52c4-37f4-49fb-af60-b450489056bf" providerId="AD" clId="Web-{20F6182C-3AF8-E7F4-5A9B-1BDD7DE0A9D3}" dt="2019-03-08T22:30:36.785" v="92" actId="20577"/>
      <pc:docMkLst>
        <pc:docMk/>
      </pc:docMkLst>
      <pc:sldChg chg="delSp modSp">
        <pc:chgData name="Turner, Megan F." userId="S::turnermf@puyallup.k12.wa.us::050a52c4-37f4-49fb-af60-b450489056bf" providerId="AD" clId="Web-{20F6182C-3AF8-E7F4-5A9B-1BDD7DE0A9D3}" dt="2019-03-08T22:30:36.785" v="91" actId="20577"/>
        <pc:sldMkLst>
          <pc:docMk/>
          <pc:sldMk cId="1248604296" sldId="256"/>
        </pc:sldMkLst>
        <pc:spChg chg="mod">
          <ac:chgData name="Turner, Megan F." userId="S::turnermf@puyallup.k12.wa.us::050a52c4-37f4-49fb-af60-b450489056bf" providerId="AD" clId="Web-{20F6182C-3AF8-E7F4-5A9B-1BDD7DE0A9D3}" dt="2019-03-08T22:30:36.785" v="91" actId="20577"/>
          <ac:spMkLst>
            <pc:docMk/>
            <pc:sldMk cId="1248604296" sldId="256"/>
            <ac:spMk id="4" creationId="{28CDD1EA-2B30-43CB-BD97-BC385C5F8466}"/>
          </ac:spMkLst>
        </pc:spChg>
        <pc:picChg chg="del">
          <ac:chgData name="Turner, Megan F." userId="S::turnermf@puyallup.k12.wa.us::050a52c4-37f4-49fb-af60-b450489056bf" providerId="AD" clId="Web-{20F6182C-3AF8-E7F4-5A9B-1BDD7DE0A9D3}" dt="2019-03-08T22:29:51.285" v="0"/>
          <ac:picMkLst>
            <pc:docMk/>
            <pc:sldMk cId="1248604296" sldId="256"/>
            <ac:picMk id="1025" creationId="{831ACDBD-D75E-4975-8968-C7897CE482C5}"/>
          </ac:picMkLst>
        </pc:picChg>
      </pc:sldChg>
    </pc:docChg>
  </pc:docChgLst>
  <pc:docChgLst>
    <pc:chgData name="Turner, Megan F." userId="050a52c4-37f4-49fb-af60-b450489056bf" providerId="ADAL" clId="{DDE2684D-1E69-4640-A736-8659C4346090}"/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4DA-CD52-4E59-89A2-1175BAFFD55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92945D5-BA74-4B96-9507-9E552FE0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71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4DA-CD52-4E59-89A2-1175BAFFD55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45D5-BA74-4B96-9507-9E552FE0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5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4DA-CD52-4E59-89A2-1175BAFFD55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45D5-BA74-4B96-9507-9E552FE0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4DA-CD52-4E59-89A2-1175BAFFD55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45D5-BA74-4B96-9507-9E552FE0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74D04DA-CD52-4E59-89A2-1175BAFFD55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92945D5-BA74-4B96-9507-9E552FE0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4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4DA-CD52-4E59-89A2-1175BAFFD55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45D5-BA74-4B96-9507-9E552FE0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4DA-CD52-4E59-89A2-1175BAFFD55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45D5-BA74-4B96-9507-9E552FE0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3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4DA-CD52-4E59-89A2-1175BAFFD55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45D5-BA74-4B96-9507-9E552FE0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3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4DA-CD52-4E59-89A2-1175BAFFD55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45D5-BA74-4B96-9507-9E552FE0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9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4DA-CD52-4E59-89A2-1175BAFFD55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45D5-BA74-4B96-9507-9E552FE0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75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4DA-CD52-4E59-89A2-1175BAFFD559}" type="datetimeFigureOut">
              <a:rPr lang="en-US" smtClean="0"/>
              <a:t>3/8/2019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45D5-BA74-4B96-9507-9E552FE0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1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74D04DA-CD52-4E59-89A2-1175BAFFD55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92945D5-BA74-4B96-9507-9E552FE0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history.org/gov/1b.asp" TargetMode="External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3DAB-11BF-423E-9414-AF11446A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Nature of Government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58BB1-FA38-4D37-93BA-A84FAC16A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1: Foundations of Government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8CDD1EA-2B30-43CB-BD97-BC385C5F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75" y="6100962"/>
            <a:ext cx="9735285" cy="12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800" dirty="0">
                <a:latin typeface="Arial"/>
                <a:cs typeface="Arial"/>
              </a:rPr>
              <a:t>CC BY Puyallup School District, adapted from material from ushistory.org</a:t>
            </a:r>
            <a:endParaRPr lang="en-US" altLang="en-US" sz="800" b="0" i="0" u="none" strike="noStrike" cap="none" baseline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0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D508391-0C7C-4FC3-B566-1D7584AB5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6A89-3296-4A9E-B0CE-F058476A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dirty="0"/>
              <a:t>The Purposes of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D754-83B7-41FD-85B6-47AE1444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978641" cy="473659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Government creates rules</a:t>
            </a:r>
          </a:p>
          <a:p>
            <a:pPr lvl="1"/>
            <a:r>
              <a:rPr lang="en-US" sz="2800" dirty="0"/>
              <a:t>Protection from conflict, law and order</a:t>
            </a:r>
          </a:p>
          <a:p>
            <a:pPr lvl="1"/>
            <a:r>
              <a:rPr lang="en-US" sz="2800" dirty="0"/>
              <a:t>Karl Marx – result of conflict over property (selfish)</a:t>
            </a:r>
          </a:p>
          <a:p>
            <a:pPr lvl="1"/>
            <a:r>
              <a:rPr lang="en-US" sz="2800" dirty="0"/>
              <a:t>Groups make protection easier</a:t>
            </a:r>
          </a:p>
          <a:p>
            <a:pPr lvl="1"/>
            <a:r>
              <a:rPr lang="en-US" sz="2800" dirty="0"/>
              <a:t>Now also responsible for regulating economy</a:t>
            </a:r>
          </a:p>
          <a:p>
            <a:pPr lvl="2"/>
            <a:r>
              <a:rPr lang="en-US" sz="2800" dirty="0"/>
              <a:t>Federal Reserve Person, New Deal programs</a:t>
            </a:r>
          </a:p>
          <a:p>
            <a:pPr lvl="1"/>
            <a:r>
              <a:rPr lang="en-US" sz="2800" dirty="0"/>
              <a:t>Provide social programs</a:t>
            </a:r>
          </a:p>
          <a:p>
            <a:pPr lvl="2"/>
            <a:r>
              <a:rPr lang="en-US" sz="2800" dirty="0"/>
              <a:t>Education, target poverty, health care </a:t>
            </a:r>
          </a:p>
          <a:p>
            <a:pPr lvl="1"/>
            <a:endParaRPr lang="en-US" dirty="0"/>
          </a:p>
        </p:txBody>
      </p:sp>
      <p:pic>
        <p:nvPicPr>
          <p:cNvPr id="4" name="Picture 3" descr="A close up of a womans face&#10;&#10;Description generated with high confidence">
            <a:extLst>
              <a:ext uri="{FF2B5EF4-FFF2-40B4-BE49-F238E27FC236}">
                <a16:creationId xmlns:a16="http://schemas.microsoft.com/office/drawing/2014/main" id="{72630A4D-B885-4F37-8AD3-CBCF362C3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0664"/>
          <a:stretch/>
        </p:blipFill>
        <p:spPr>
          <a:xfrm>
            <a:off x="8203460" y="640080"/>
            <a:ext cx="3369177" cy="528047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DCAC16B-C491-4A46-9272-A272F8DE1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ADDB335-54B8-4EA8-9909-FB3AC45B8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EB3FC06-E797-4711-A23E-8A7AFB337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98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78FB95-EE73-4095-884B-DB2B05EC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E4AE7-E882-4F4D-BFF7-8E6769A2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>
            <a:normAutofit/>
          </a:bodyPr>
          <a:lstStyle/>
          <a:p>
            <a:r>
              <a:rPr lang="en-US" sz="4400" dirty="0"/>
              <a:t>Types of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381A7-9A45-47EC-9D4B-935B7BEE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121407"/>
            <a:ext cx="5754894" cy="44148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Legitimacy – accepted rule of those in power</a:t>
            </a:r>
          </a:p>
          <a:p>
            <a:r>
              <a:rPr lang="en-US" dirty="0"/>
              <a:t>Rule by Man</a:t>
            </a:r>
          </a:p>
          <a:p>
            <a:pPr lvl="1"/>
            <a:r>
              <a:rPr lang="en-US" sz="2000" dirty="0"/>
              <a:t>Citizens – the people subject to the government’s power</a:t>
            </a:r>
          </a:p>
          <a:p>
            <a:pPr lvl="1"/>
            <a:r>
              <a:rPr lang="en-US" sz="2000" dirty="0"/>
              <a:t>Absolute ruler – power is unchecked and unlimited</a:t>
            </a:r>
          </a:p>
          <a:p>
            <a:pPr lvl="2"/>
            <a:r>
              <a:rPr lang="en-US" sz="2000" dirty="0"/>
              <a:t>Divine right – God(s) gave power to rule</a:t>
            </a:r>
          </a:p>
          <a:p>
            <a:pPr lvl="1"/>
            <a:r>
              <a:rPr lang="en-US" sz="2000" dirty="0"/>
              <a:t>Monarchy – power is hereditary </a:t>
            </a:r>
          </a:p>
          <a:p>
            <a:pPr lvl="1"/>
            <a:r>
              <a:rPr lang="en-US" sz="2000" dirty="0"/>
              <a:t>Oligarchy – rule by a small group</a:t>
            </a:r>
          </a:p>
          <a:p>
            <a:pPr lvl="2"/>
            <a:r>
              <a:rPr lang="en-US" sz="2000" dirty="0"/>
              <a:t>Plutocracy – group in power due to wealth, social status</a:t>
            </a:r>
          </a:p>
          <a:p>
            <a:pPr lvl="2"/>
            <a:r>
              <a:rPr lang="en-US" sz="2000" dirty="0"/>
              <a:t>Aristocracy – rule by upper class</a:t>
            </a:r>
          </a:p>
        </p:txBody>
      </p:sp>
      <p:pic>
        <p:nvPicPr>
          <p:cNvPr id="5" name="Picture 4" descr="A close up of a person&#10;&#10;Description generated with high confidence">
            <a:extLst>
              <a:ext uri="{FF2B5EF4-FFF2-40B4-BE49-F238E27FC236}">
                <a16:creationId xmlns:a16="http://schemas.microsoft.com/office/drawing/2014/main" id="{4505BC24-56DA-4A49-AC02-3CC318059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40913"/>
          <a:stretch/>
        </p:blipFill>
        <p:spPr>
          <a:xfrm>
            <a:off x="6241217" y="321733"/>
            <a:ext cx="2380871" cy="28420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29E4D1-7BE4-47D7-90FF-3650295DB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6EAA08-632D-4C95-A072-2543446E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0000" y="3324678"/>
            <a:ext cx="2361497" cy="277774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F63A2-7445-4E69-A5DF-1D2F174C0E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91" b="40155"/>
          <a:stretch/>
        </p:blipFill>
        <p:spPr>
          <a:xfrm>
            <a:off x="8776087" y="2330472"/>
            <a:ext cx="3106457" cy="377194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9265C3-E679-47E3-98B3-573A1BE97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38C6EA-C8EB-465B-91DC-C3352E07C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F369420-BE0C-4EE3-8E78-620F66930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6C56864-DB8B-4A7C-9F8D-21D4300FE87D}"/>
              </a:ext>
            </a:extLst>
          </p:cNvPr>
          <p:cNvSpPr txBox="1"/>
          <p:nvPr/>
        </p:nvSpPr>
        <p:spPr>
          <a:xfrm>
            <a:off x="6250000" y="3324678"/>
            <a:ext cx="2361497" cy="1200329"/>
          </a:xfrm>
          <a:prstGeom prst="rect">
            <a:avLst/>
          </a:prstGeom>
          <a:solidFill>
            <a:srgbClr val="646154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Niccolò Machiavelli, </a:t>
            </a:r>
            <a:r>
              <a:rPr lang="en-US" i="1" dirty="0"/>
              <a:t>The Prince</a:t>
            </a:r>
            <a:r>
              <a:rPr lang="en-US" dirty="0"/>
              <a:t>: “It is better to be feared than loved”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31F7A7-5D0A-4DD0-88D7-572003B0ED57}"/>
              </a:ext>
            </a:extLst>
          </p:cNvPr>
          <p:cNvSpPr txBox="1"/>
          <p:nvPr/>
        </p:nvSpPr>
        <p:spPr>
          <a:xfrm>
            <a:off x="8780599" y="1257146"/>
            <a:ext cx="3082838" cy="923330"/>
          </a:xfrm>
          <a:prstGeom prst="rect">
            <a:avLst/>
          </a:prstGeom>
          <a:solidFill>
            <a:srgbClr val="4479AA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Louis XIV, King of France (1643-1715): “I am the State”</a:t>
            </a:r>
          </a:p>
        </p:txBody>
      </p:sp>
    </p:spTree>
    <p:extLst>
      <p:ext uri="{BB962C8B-B14F-4D97-AF65-F5344CB8AC3E}">
        <p14:creationId xmlns:p14="http://schemas.microsoft.com/office/powerpoint/2010/main" val="298169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a room&#10;&#10;Description generated with very high confidence">
            <a:extLst>
              <a:ext uri="{FF2B5EF4-FFF2-40B4-BE49-F238E27FC236}">
                <a16:creationId xmlns:a16="http://schemas.microsoft.com/office/drawing/2014/main" id="{EB9ACD70-9BCD-4EB7-A753-957FBCA6A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7276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9FF011-88A5-4B89-AD4A-E08820CE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0746B-D443-4E7C-AF6B-57971F2A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Types of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C4F78-890B-4D0A-BAE3-4CBCC7E27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en-US" sz="2800" dirty="0"/>
              <a:t>Rule by Law</a:t>
            </a:r>
          </a:p>
          <a:p>
            <a:pPr lvl="1"/>
            <a:r>
              <a:rPr lang="en-US" sz="2800" dirty="0"/>
              <a:t>Code of Law – government has set rules (ex. Justinian’s or Napoleon’s codes)</a:t>
            </a:r>
          </a:p>
          <a:p>
            <a:pPr lvl="1"/>
            <a:r>
              <a:rPr lang="en-US" sz="2800" dirty="0"/>
              <a:t>Many have written constitutions </a:t>
            </a:r>
          </a:p>
          <a:p>
            <a:pPr lvl="2"/>
            <a:r>
              <a:rPr lang="en-US" sz="2400" dirty="0"/>
              <a:t>Great Britain doesn’t have a single document</a:t>
            </a:r>
          </a:p>
          <a:p>
            <a:pPr lvl="2"/>
            <a:r>
              <a:rPr lang="en-US" sz="2400" dirty="0"/>
              <a:t>Nigeria has ignored theirs)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AEAFFD-C82E-4805-8EFA-403C6D82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C28443-F61D-4568-A939-A57CC8BE6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662A386-B011-43D7-945D-36EB3CBC3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94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508391-0C7C-4FC3-B566-1D7584AB5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BFB32-5B32-4D28-9D5F-BC7FBDC2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dirty="0"/>
              <a:t>What is a Democracy?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FB9EC-A9BA-4F9C-9C52-8A0C55448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37" y="2121407"/>
            <a:ext cx="7344438" cy="473659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James Madison, Fed. #10 said that democratic rule lead to “… instability, injustice, and confusion” – but was still preferable to monarchies of Europe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Greek – </a:t>
            </a:r>
            <a:r>
              <a:rPr lang="en-US" i="1" dirty="0"/>
              <a:t>demos</a:t>
            </a:r>
            <a:r>
              <a:rPr lang="en-US" dirty="0"/>
              <a:t> (the people) + </a:t>
            </a:r>
            <a:r>
              <a:rPr lang="en-US" i="1" dirty="0" err="1"/>
              <a:t>kratia</a:t>
            </a:r>
            <a:r>
              <a:rPr lang="en-US" dirty="0"/>
              <a:t> (power or authority)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Aristotle – Natural Law (ethical principles found in nature)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Direct democracy – citizens meet, discuss and make decisions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Representative Democracy – chosen by the people to make decisions for them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Smaller size easier for decisions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Republic – idea that more knowledgeable citizens represented general citizenry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Democratic Centralism – Lenin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No private ownership, everyone was equal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Small “vanguard of the revolution” made decisions for all</a:t>
            </a:r>
          </a:p>
        </p:txBody>
      </p:sp>
      <p:pic>
        <p:nvPicPr>
          <p:cNvPr id="4" name="Picture 3" descr="A close up of an old building&#10;&#10;Description generated with high confidence">
            <a:extLst>
              <a:ext uri="{FF2B5EF4-FFF2-40B4-BE49-F238E27FC236}">
                <a16:creationId xmlns:a16="http://schemas.microsoft.com/office/drawing/2014/main" id="{EBCE0F26-70EF-4138-B63C-B2444643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" r="2263" b="-1"/>
          <a:stretch/>
        </p:blipFill>
        <p:spPr>
          <a:xfrm>
            <a:off x="7927553" y="1345023"/>
            <a:ext cx="4063611" cy="44156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DCAC16B-C491-4A46-9272-A272F8DE1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DDB335-54B8-4EA8-9909-FB3AC45B8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EB3FC06-E797-4711-A23E-8A7AFB337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05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D7B7EA-B235-4664-A3CC-3670637C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95990-B9AA-4E04-BCF6-3319EDD2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700" dirty="0"/>
              <a:t>Democratic Values – Liberty, Equality, Justice</a:t>
            </a:r>
          </a:p>
        </p:txBody>
      </p:sp>
      <p:pic>
        <p:nvPicPr>
          <p:cNvPr id="4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9768E049-FDB7-40FC-9E15-8B30028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727" y="640080"/>
            <a:ext cx="2514645" cy="55881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D2878-FC9F-440D-AFBC-05D5BF61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914" y="2072208"/>
            <a:ext cx="7052966" cy="4614673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Absolute monarchs may have brought peace and order, but at the cost of personal freedoms</a:t>
            </a:r>
          </a:p>
          <a:p>
            <a:r>
              <a:rPr lang="en-US" sz="2600" dirty="0"/>
              <a:t>Enlightenment – questioned traditional authority of monarchy to rule</a:t>
            </a:r>
          </a:p>
          <a:p>
            <a:pPr lvl="1"/>
            <a:r>
              <a:rPr lang="en-US" sz="2600" dirty="0"/>
              <a:t>Acknowledged the importance of bring order to chaos, strong-man rule</a:t>
            </a:r>
          </a:p>
          <a:p>
            <a:pPr lvl="1"/>
            <a:r>
              <a:rPr lang="en-US" sz="2600" dirty="0"/>
              <a:t>medieval times – centralized government brought widespread death and destruction</a:t>
            </a:r>
          </a:p>
          <a:p>
            <a:pPr lvl="1"/>
            <a:r>
              <a:rPr lang="en-US" sz="2600" dirty="0"/>
              <a:t>John Locke – consent of the governed</a:t>
            </a:r>
          </a:p>
          <a:p>
            <a:pPr lvl="1"/>
            <a:r>
              <a:rPr lang="en-US" sz="2600" dirty="0"/>
              <a:t>Montesquieu – three “branches” with checks</a:t>
            </a:r>
          </a:p>
          <a:p>
            <a:pPr lvl="1"/>
            <a:r>
              <a:rPr lang="en-US" sz="2600" dirty="0"/>
              <a:t>Jacques Rousseau – “general will” or majority rule</a:t>
            </a:r>
          </a:p>
          <a:p>
            <a:pPr lvl="1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294CAC-35CA-441F-B151-F4CB2FC3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7A93FA-692C-4722-9FF8-93558F519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CE3E14-4DB8-422C-B234-F4E1EDF8C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60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E2A87-DBA0-4B0D-98B6-FA36B850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29C95-2C32-4F98-9F85-1F723C59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3700"/>
              <a:t>Democratic Values – Liberty, Equality,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D17C-E5A6-43C7-A346-43036353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80" y="2121408"/>
            <a:ext cx="6397316" cy="4523242"/>
          </a:xfrm>
        </p:spPr>
        <p:txBody>
          <a:bodyPr>
            <a:normAutofit/>
          </a:bodyPr>
          <a:lstStyle/>
          <a:p>
            <a:r>
              <a:rPr lang="en-US" sz="2400" dirty="0"/>
              <a:t>Two Kinds of Balance: </a:t>
            </a:r>
          </a:p>
          <a:p>
            <a:pPr lvl="1"/>
            <a:r>
              <a:rPr lang="en-US" sz="2400" dirty="0"/>
              <a:t>Balance order &amp; liberty</a:t>
            </a:r>
          </a:p>
          <a:p>
            <a:pPr lvl="2"/>
            <a:r>
              <a:rPr lang="en-US" sz="2400" dirty="0"/>
              <a:t>No repressive laws, individual freedom cherished</a:t>
            </a:r>
          </a:p>
          <a:p>
            <a:pPr lvl="1"/>
            <a:r>
              <a:rPr lang="en-US" sz="2400" dirty="0"/>
              <a:t>Balance liberty &amp; equality</a:t>
            </a:r>
          </a:p>
          <a:p>
            <a:pPr lvl="2"/>
            <a:r>
              <a:rPr lang="en-US" sz="2400" dirty="0"/>
              <a:t>Allow freedom to pursue/succeed, prevent consolidation of power or restricting liberty of others</a:t>
            </a:r>
          </a:p>
          <a:p>
            <a:pPr lvl="2"/>
            <a:r>
              <a:rPr lang="en-US" sz="2400" dirty="0"/>
              <a:t>relates to taxation, promote equality without restricting individual freedom for economic success</a:t>
            </a:r>
          </a:p>
        </p:txBody>
      </p:sp>
      <p:pic>
        <p:nvPicPr>
          <p:cNvPr id="4" name="Picture 3" descr="A picture containing text, photo, book, showing&#10;&#10;Description generated with very high confidence">
            <a:extLst>
              <a:ext uri="{FF2B5EF4-FFF2-40B4-BE49-F238E27FC236}">
                <a16:creationId xmlns:a16="http://schemas.microsoft.com/office/drawing/2014/main" id="{7EEE8ECE-D454-4C4A-9D50-76F14478EF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6" r="-2258" b="-1082"/>
          <a:stretch/>
        </p:blipFill>
        <p:spPr>
          <a:xfrm>
            <a:off x="6779596" y="559124"/>
            <a:ext cx="5412405" cy="56997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4FDEC5-B98A-4D9F-BB63-FA5A1ED9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79EAC7-1067-454B-8145-AE5BF6EC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BEA0E4E-FF8C-4EBC-87F8-743D03BEB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31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6674-0C50-479B-9D0A-29B21B72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Attributions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D5AC27-3AF1-4E88-A176-20A198D8DF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9848" y="1829660"/>
            <a:ext cx="9345613" cy="16619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work is adapted from The Independence Hall Association is licensed under a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 &lt;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http://www.ushistory.org/gov/1b.asp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&gt;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Unit 1: The Nature of Government</a:t>
            </a:r>
          </a:p>
        </p:txBody>
      </p:sp>
    </p:spTree>
    <p:extLst>
      <p:ext uri="{BB962C8B-B14F-4D97-AF65-F5344CB8AC3E}">
        <p14:creationId xmlns:p14="http://schemas.microsoft.com/office/powerpoint/2010/main" val="2687073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159</TotalTime>
  <Words>484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Wood Type</vt:lpstr>
      <vt:lpstr>The Nature of Government</vt:lpstr>
      <vt:lpstr>The Purposes of Government</vt:lpstr>
      <vt:lpstr>Types of Government</vt:lpstr>
      <vt:lpstr>Types of Government</vt:lpstr>
      <vt:lpstr>What is a Democracy?</vt:lpstr>
      <vt:lpstr>Democratic Values – Liberty, Equality, Justice</vt:lpstr>
      <vt:lpstr>Democratic Values – Liberty, Equality, Justice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Government</dc:title>
  <dc:creator>Turner, Megan F.</dc:creator>
  <cp:lastModifiedBy>Turner, Megan F.</cp:lastModifiedBy>
  <cp:revision>15</cp:revision>
  <dcterms:created xsi:type="dcterms:W3CDTF">2018-08-01T02:01:32Z</dcterms:created>
  <dcterms:modified xsi:type="dcterms:W3CDTF">2019-03-08T22:30:39Z</dcterms:modified>
</cp:coreProperties>
</file>