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6" r:id="rId2"/>
    <p:sldId id="299" r:id="rId3"/>
    <p:sldId id="294" r:id="rId4"/>
    <p:sldId id="257" r:id="rId5"/>
    <p:sldId id="295" r:id="rId6"/>
    <p:sldId id="258" r:id="rId7"/>
    <p:sldId id="262" r:id="rId8"/>
    <p:sldId id="259" r:id="rId9"/>
    <p:sldId id="260" r:id="rId10"/>
    <p:sldId id="261" r:id="rId11"/>
    <p:sldId id="263" r:id="rId12"/>
    <p:sldId id="300" r:id="rId13"/>
    <p:sldId id="307" r:id="rId14"/>
    <p:sldId id="264" r:id="rId15"/>
    <p:sldId id="269" r:id="rId16"/>
    <p:sldId id="301" r:id="rId17"/>
    <p:sldId id="273" r:id="rId18"/>
    <p:sldId id="265" r:id="rId19"/>
    <p:sldId id="266" r:id="rId20"/>
    <p:sldId id="267" r:id="rId21"/>
    <p:sldId id="296" r:id="rId22"/>
    <p:sldId id="268" r:id="rId23"/>
    <p:sldId id="270" r:id="rId24"/>
    <p:sldId id="272" r:id="rId25"/>
    <p:sldId id="302" r:id="rId26"/>
    <p:sldId id="303" r:id="rId27"/>
    <p:sldId id="304" r:id="rId28"/>
    <p:sldId id="305" r:id="rId29"/>
    <p:sldId id="297" r:id="rId30"/>
    <p:sldId id="274" r:id="rId31"/>
    <p:sldId id="283" r:id="rId32"/>
    <p:sldId id="298" r:id="rId33"/>
    <p:sldId id="286" r:id="rId34"/>
    <p:sldId id="275" r:id="rId35"/>
    <p:sldId id="276" r:id="rId36"/>
    <p:sldId id="278" r:id="rId37"/>
    <p:sldId id="285" r:id="rId38"/>
    <p:sldId id="280" r:id="rId39"/>
    <p:sldId id="281" r:id="rId40"/>
    <p:sldId id="282" r:id="rId41"/>
    <p:sldId id="287" r:id="rId42"/>
    <p:sldId id="288" r:id="rId43"/>
    <p:sldId id="293" r:id="rId44"/>
    <p:sldId id="306" r:id="rId45"/>
    <p:sldId id="289" r:id="rId46"/>
    <p:sldId id="290" r:id="rId47"/>
    <p:sldId id="29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1656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image" Target="../media/image7.jpeg"/><Relationship Id="rId2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image" Target="../media/image7.jpeg"/><Relationship Id="rId2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0234A-DCB4-EA4D-AA54-BB5E007D4C67}" type="doc">
      <dgm:prSet loTypeId="urn:microsoft.com/office/officeart/2005/8/layout/hList7" loCatId="" qsTypeId="urn:microsoft.com/office/officeart/2005/8/quickstyle/simple4" qsCatId="simple" csTypeId="urn:microsoft.com/office/officeart/2005/8/colors/accent1_2" csCatId="accent1" phldr="1"/>
      <dgm:spPr/>
    </dgm:pt>
    <dgm:pt modelId="{EDE1A0A6-2482-F845-BA14-04ECD171433C}">
      <dgm:prSet phldrT="[Text]" custT="1"/>
      <dgm:spPr/>
      <dgm:t>
        <a:bodyPr/>
        <a:lstStyle/>
        <a:p>
          <a:r>
            <a:rPr lang="en-US" sz="2000" dirty="0" smtClean="0"/>
            <a:t>Rational for Paraphrasing Instruction</a:t>
          </a:r>
          <a:endParaRPr lang="en-US" sz="2000" dirty="0"/>
        </a:p>
      </dgm:t>
    </dgm:pt>
    <dgm:pt modelId="{06013DBF-83BA-8E40-8937-E484C96DD10C}" type="parTrans" cxnId="{5742935B-891E-EB45-9C59-7861E868D1FD}">
      <dgm:prSet/>
      <dgm:spPr/>
      <dgm:t>
        <a:bodyPr/>
        <a:lstStyle/>
        <a:p>
          <a:endParaRPr lang="en-US"/>
        </a:p>
      </dgm:t>
    </dgm:pt>
    <dgm:pt modelId="{F6DF3429-EE71-6B4E-805F-1EA29EEA81DC}" type="sibTrans" cxnId="{5742935B-891E-EB45-9C59-7861E868D1FD}">
      <dgm:prSet/>
      <dgm:spPr/>
      <dgm:t>
        <a:bodyPr/>
        <a:lstStyle/>
        <a:p>
          <a:endParaRPr lang="en-US"/>
        </a:p>
      </dgm:t>
    </dgm:pt>
    <dgm:pt modelId="{D014D57C-4B92-234B-8419-1F74638E5B53}">
      <dgm:prSet phldrT="[Text]" custT="1"/>
      <dgm:spPr/>
      <dgm:t>
        <a:bodyPr/>
        <a:lstStyle/>
        <a:p>
          <a:r>
            <a:rPr lang="en-US" sz="2000" dirty="0" smtClean="0"/>
            <a:t>Strategies for scaffolding instruction of paraphrasing text</a:t>
          </a:r>
          <a:endParaRPr lang="en-US" sz="2000" dirty="0"/>
        </a:p>
      </dgm:t>
    </dgm:pt>
    <dgm:pt modelId="{826ABFE9-F0AF-DA46-89E1-018D9FE9FA66}" type="parTrans" cxnId="{2D0F22EB-E0A4-F248-B937-A6C1473500C9}">
      <dgm:prSet/>
      <dgm:spPr/>
      <dgm:t>
        <a:bodyPr/>
        <a:lstStyle/>
        <a:p>
          <a:endParaRPr lang="en-US"/>
        </a:p>
      </dgm:t>
    </dgm:pt>
    <dgm:pt modelId="{84295F68-D5FF-F446-80F1-127B1D9C3373}" type="sibTrans" cxnId="{2D0F22EB-E0A4-F248-B937-A6C1473500C9}">
      <dgm:prSet/>
      <dgm:spPr/>
      <dgm:t>
        <a:bodyPr/>
        <a:lstStyle/>
        <a:p>
          <a:endParaRPr lang="en-US"/>
        </a:p>
      </dgm:t>
    </dgm:pt>
    <dgm:pt modelId="{520E5296-E313-BE41-AE36-A367953789CB}">
      <dgm:prSet phldrT="[Text]" custT="1"/>
      <dgm:spPr/>
      <dgm:t>
        <a:bodyPr/>
        <a:lstStyle/>
        <a:p>
          <a:r>
            <a:rPr lang="en-US" sz="2000" dirty="0" smtClean="0"/>
            <a:t>Investigate  RAP paraphrasing strategy</a:t>
          </a:r>
          <a:endParaRPr lang="en-US" sz="2000" dirty="0"/>
        </a:p>
      </dgm:t>
    </dgm:pt>
    <dgm:pt modelId="{CC155830-3260-484A-A03E-0AEC038F99D5}" type="parTrans" cxnId="{B96478B4-DA67-6444-BB9B-EA797DFFC486}">
      <dgm:prSet/>
      <dgm:spPr/>
      <dgm:t>
        <a:bodyPr/>
        <a:lstStyle/>
        <a:p>
          <a:endParaRPr lang="en-US"/>
        </a:p>
      </dgm:t>
    </dgm:pt>
    <dgm:pt modelId="{432F26B6-3291-EF4F-843E-9B2C8B3FCF38}" type="sibTrans" cxnId="{B96478B4-DA67-6444-BB9B-EA797DFFC486}">
      <dgm:prSet/>
      <dgm:spPr/>
      <dgm:t>
        <a:bodyPr/>
        <a:lstStyle/>
        <a:p>
          <a:endParaRPr lang="en-US"/>
        </a:p>
      </dgm:t>
    </dgm:pt>
    <dgm:pt modelId="{1D886149-DDDB-9B42-BFFB-72B0A88EB940}">
      <dgm:prSet custT="1"/>
      <dgm:spPr/>
      <dgm:t>
        <a:bodyPr/>
        <a:lstStyle/>
        <a:p>
          <a:r>
            <a:rPr lang="en-US" sz="2000" dirty="0" smtClean="0"/>
            <a:t>Resources for the </a:t>
          </a:r>
        </a:p>
        <a:p>
          <a:r>
            <a:rPr lang="en-US" sz="2000" dirty="0" smtClean="0"/>
            <a:t>Classroom</a:t>
          </a:r>
          <a:endParaRPr lang="en-US" sz="2000" dirty="0"/>
        </a:p>
      </dgm:t>
    </dgm:pt>
    <dgm:pt modelId="{97983362-B84E-BC41-B7F5-625338215785}" type="parTrans" cxnId="{2874B033-3C3D-984F-9F5C-E14ACE8E08CA}">
      <dgm:prSet/>
      <dgm:spPr/>
      <dgm:t>
        <a:bodyPr/>
        <a:lstStyle/>
        <a:p>
          <a:endParaRPr lang="en-US"/>
        </a:p>
      </dgm:t>
    </dgm:pt>
    <dgm:pt modelId="{09B482EB-2A2F-C44C-A166-0E9690F8584F}" type="sibTrans" cxnId="{2874B033-3C3D-984F-9F5C-E14ACE8E08CA}">
      <dgm:prSet/>
      <dgm:spPr/>
      <dgm:t>
        <a:bodyPr/>
        <a:lstStyle/>
        <a:p>
          <a:endParaRPr lang="en-US"/>
        </a:p>
      </dgm:t>
    </dgm:pt>
    <dgm:pt modelId="{5C561365-A3EC-CC4E-B1EC-A7800F7812ED}" type="pres">
      <dgm:prSet presAssocID="{B0D0234A-DCB4-EA4D-AA54-BB5E007D4C67}" presName="Name0" presStyleCnt="0">
        <dgm:presLayoutVars>
          <dgm:dir/>
          <dgm:resizeHandles val="exact"/>
        </dgm:presLayoutVars>
      </dgm:prSet>
      <dgm:spPr/>
    </dgm:pt>
    <dgm:pt modelId="{745EC632-6CA1-8B4A-BBAA-374B55400815}" type="pres">
      <dgm:prSet presAssocID="{B0D0234A-DCB4-EA4D-AA54-BB5E007D4C67}" presName="fgShape" presStyleLbl="fgShp" presStyleIdx="0" presStyleCnt="1"/>
      <dgm:spPr/>
    </dgm:pt>
    <dgm:pt modelId="{18BE8317-1868-654B-902C-D865C008A4C8}" type="pres">
      <dgm:prSet presAssocID="{B0D0234A-DCB4-EA4D-AA54-BB5E007D4C67}" presName="linComp" presStyleCnt="0"/>
      <dgm:spPr/>
    </dgm:pt>
    <dgm:pt modelId="{21544F9B-129B-E740-98BD-42AF24F1644C}" type="pres">
      <dgm:prSet presAssocID="{EDE1A0A6-2482-F845-BA14-04ECD171433C}" presName="compNode" presStyleCnt="0"/>
      <dgm:spPr/>
    </dgm:pt>
    <dgm:pt modelId="{44D695FE-2031-8847-8F3F-A425145DFD89}" type="pres">
      <dgm:prSet presAssocID="{EDE1A0A6-2482-F845-BA14-04ECD171433C}" presName="bkgdShape" presStyleLbl="node1" presStyleIdx="0" presStyleCnt="4" custScaleX="105083"/>
      <dgm:spPr/>
      <dgm:t>
        <a:bodyPr/>
        <a:lstStyle/>
        <a:p>
          <a:endParaRPr lang="en-US"/>
        </a:p>
      </dgm:t>
    </dgm:pt>
    <dgm:pt modelId="{189E7C39-04EA-6340-B026-49805E4B9D41}" type="pres">
      <dgm:prSet presAssocID="{EDE1A0A6-2482-F845-BA14-04ECD171433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A1BFF-F636-6741-8878-B0750F9659FD}" type="pres">
      <dgm:prSet presAssocID="{EDE1A0A6-2482-F845-BA14-04ECD171433C}" presName="invisiNode" presStyleLbl="node1" presStyleIdx="0" presStyleCnt="4"/>
      <dgm:spPr/>
    </dgm:pt>
    <dgm:pt modelId="{986B00D8-CB8E-084E-AE2E-1D6AC6B57751}" type="pres">
      <dgm:prSet presAssocID="{EDE1A0A6-2482-F845-BA14-04ECD171433C}" presName="imagNode" presStyleLbl="fgImgPlace1" presStyleIdx="0" presStyleCnt="4" custScaleX="108580" custLinFactNeighborX="137" custLinFactNeighborY="343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1F8CCF89-9C92-C344-A03C-7FE946C5024D}" type="pres">
      <dgm:prSet presAssocID="{F6DF3429-EE71-6B4E-805F-1EA29EEA81D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C648E3D-327D-1847-944D-0D058FE21041}" type="pres">
      <dgm:prSet presAssocID="{D014D57C-4B92-234B-8419-1F74638E5B53}" presName="compNode" presStyleCnt="0"/>
      <dgm:spPr/>
    </dgm:pt>
    <dgm:pt modelId="{5061CF7C-3ECE-184E-816D-92A97BE53241}" type="pres">
      <dgm:prSet presAssocID="{D014D57C-4B92-234B-8419-1F74638E5B53}" presName="bkgdShape" presStyleLbl="node1" presStyleIdx="1" presStyleCnt="4" custScaleX="112397"/>
      <dgm:spPr/>
      <dgm:t>
        <a:bodyPr/>
        <a:lstStyle/>
        <a:p>
          <a:endParaRPr lang="en-US"/>
        </a:p>
      </dgm:t>
    </dgm:pt>
    <dgm:pt modelId="{49B0A2B4-956C-9248-909C-0B5B5CE0785C}" type="pres">
      <dgm:prSet presAssocID="{D014D57C-4B92-234B-8419-1F74638E5B53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762113-9419-3948-8C5B-9F8CED16D6AA}" type="pres">
      <dgm:prSet presAssocID="{D014D57C-4B92-234B-8419-1F74638E5B53}" presName="invisiNode" presStyleLbl="node1" presStyleIdx="1" presStyleCnt="4"/>
      <dgm:spPr/>
    </dgm:pt>
    <dgm:pt modelId="{215264E3-B84F-8542-9270-30991FC5523F}" type="pres">
      <dgm:prSet presAssocID="{D014D57C-4B92-234B-8419-1F74638E5B53}" presName="imagNode" presStyleLbl="fgImgPlace1" presStyleIdx="1" presStyleCnt="4" custScaleX="117160" custLinFactNeighborX="549" custLinFactNeighborY="-85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5FA6DA54-E73F-764C-9EA9-A5D77FE0ABBD}" type="pres">
      <dgm:prSet presAssocID="{84295F68-D5FF-F446-80F1-127B1D9C33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140F16F-81F2-F34C-88F7-92655C3E4A86}" type="pres">
      <dgm:prSet presAssocID="{520E5296-E313-BE41-AE36-A367953789CB}" presName="compNode" presStyleCnt="0"/>
      <dgm:spPr/>
    </dgm:pt>
    <dgm:pt modelId="{8155E9F6-5146-724A-B2F6-3DEDE3F4F708}" type="pres">
      <dgm:prSet presAssocID="{520E5296-E313-BE41-AE36-A367953789CB}" presName="bkgdShape" presStyleLbl="node1" presStyleIdx="2" presStyleCnt="4" custScaleX="106253"/>
      <dgm:spPr/>
      <dgm:t>
        <a:bodyPr/>
        <a:lstStyle/>
        <a:p>
          <a:endParaRPr lang="en-US"/>
        </a:p>
      </dgm:t>
    </dgm:pt>
    <dgm:pt modelId="{108F68D2-AAEB-954A-89AF-81B1DF65ED07}" type="pres">
      <dgm:prSet presAssocID="{520E5296-E313-BE41-AE36-A367953789CB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0DA0D-0721-044B-B0FC-56D0CB890754}" type="pres">
      <dgm:prSet presAssocID="{520E5296-E313-BE41-AE36-A367953789CB}" presName="invisiNode" presStyleLbl="node1" presStyleIdx="2" presStyleCnt="4"/>
      <dgm:spPr/>
    </dgm:pt>
    <dgm:pt modelId="{D9A0D8E4-E971-3C40-89F1-E49020E41D78}" type="pres">
      <dgm:prSet presAssocID="{520E5296-E313-BE41-AE36-A367953789CB}" presName="imagNode" presStyleLbl="fgImgPlace1" presStyleIdx="2" presStyleCnt="4" custLinFactNeighborX="312" custLinFactNeighborY="343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0C7ABD06-B060-1E4C-B1C0-5F628AE495C8}" type="pres">
      <dgm:prSet presAssocID="{432F26B6-3291-EF4F-843E-9B2C8B3FCF3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907261-9E8E-8B49-8F4F-2C8292FAA348}" type="pres">
      <dgm:prSet presAssocID="{1D886149-DDDB-9B42-BFFB-72B0A88EB940}" presName="compNode" presStyleCnt="0"/>
      <dgm:spPr/>
    </dgm:pt>
    <dgm:pt modelId="{E8EBCCA4-0CD8-0C4C-8C12-E21F674EBC9F}" type="pres">
      <dgm:prSet presAssocID="{1D886149-DDDB-9B42-BFFB-72B0A88EB940}" presName="bkgdShape" presStyleLbl="node1" presStyleIdx="3" presStyleCnt="4"/>
      <dgm:spPr/>
      <dgm:t>
        <a:bodyPr/>
        <a:lstStyle/>
        <a:p>
          <a:endParaRPr lang="en-US"/>
        </a:p>
      </dgm:t>
    </dgm:pt>
    <dgm:pt modelId="{39B5C713-1C10-D045-A9F0-1A899DD58C9F}" type="pres">
      <dgm:prSet presAssocID="{1D886149-DDDB-9B42-BFFB-72B0A88EB940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F7E87-8BE4-1942-9C7E-B2BD13DCE482}" type="pres">
      <dgm:prSet presAssocID="{1D886149-DDDB-9B42-BFFB-72B0A88EB940}" presName="invisiNode" presStyleLbl="node1" presStyleIdx="3" presStyleCnt="4"/>
      <dgm:spPr/>
    </dgm:pt>
    <dgm:pt modelId="{B7F7E56F-A6E8-564D-B9AC-BB7F8EA46509}" type="pres">
      <dgm:prSet presAssocID="{1D886149-DDDB-9B42-BFFB-72B0A88EB940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</dgm:ptLst>
  <dgm:cxnLst>
    <dgm:cxn modelId="{ED3B8625-D68D-8747-951F-22A3A1561FA6}" type="presOf" srcId="{F6DF3429-EE71-6B4E-805F-1EA29EEA81DC}" destId="{1F8CCF89-9C92-C344-A03C-7FE946C5024D}" srcOrd="0" destOrd="0" presId="urn:microsoft.com/office/officeart/2005/8/layout/hList7"/>
    <dgm:cxn modelId="{F80E15AA-8C0C-3145-9ED7-5C5B041C8982}" type="presOf" srcId="{520E5296-E313-BE41-AE36-A367953789CB}" destId="{108F68D2-AAEB-954A-89AF-81B1DF65ED07}" srcOrd="1" destOrd="0" presId="urn:microsoft.com/office/officeart/2005/8/layout/hList7"/>
    <dgm:cxn modelId="{34E9257C-B5F9-0342-8418-693F591DDA49}" type="presOf" srcId="{84295F68-D5FF-F446-80F1-127B1D9C3373}" destId="{5FA6DA54-E73F-764C-9EA9-A5D77FE0ABBD}" srcOrd="0" destOrd="0" presId="urn:microsoft.com/office/officeart/2005/8/layout/hList7"/>
    <dgm:cxn modelId="{5742935B-891E-EB45-9C59-7861E868D1FD}" srcId="{B0D0234A-DCB4-EA4D-AA54-BB5E007D4C67}" destId="{EDE1A0A6-2482-F845-BA14-04ECD171433C}" srcOrd="0" destOrd="0" parTransId="{06013DBF-83BA-8E40-8937-E484C96DD10C}" sibTransId="{F6DF3429-EE71-6B4E-805F-1EA29EEA81DC}"/>
    <dgm:cxn modelId="{3C080A5B-6FFB-1347-A1D7-0FA14D3A60CA}" type="presOf" srcId="{432F26B6-3291-EF4F-843E-9B2C8B3FCF38}" destId="{0C7ABD06-B060-1E4C-B1C0-5F628AE495C8}" srcOrd="0" destOrd="0" presId="urn:microsoft.com/office/officeart/2005/8/layout/hList7"/>
    <dgm:cxn modelId="{5718CFA6-7DFE-3B4B-943D-AD087C4C4496}" type="presOf" srcId="{B0D0234A-DCB4-EA4D-AA54-BB5E007D4C67}" destId="{5C561365-A3EC-CC4E-B1EC-A7800F7812ED}" srcOrd="0" destOrd="0" presId="urn:microsoft.com/office/officeart/2005/8/layout/hList7"/>
    <dgm:cxn modelId="{B6241E09-084F-4243-8EA7-166AB5EF56EB}" type="presOf" srcId="{D014D57C-4B92-234B-8419-1F74638E5B53}" destId="{5061CF7C-3ECE-184E-816D-92A97BE53241}" srcOrd="0" destOrd="0" presId="urn:microsoft.com/office/officeart/2005/8/layout/hList7"/>
    <dgm:cxn modelId="{2874B033-3C3D-984F-9F5C-E14ACE8E08CA}" srcId="{B0D0234A-DCB4-EA4D-AA54-BB5E007D4C67}" destId="{1D886149-DDDB-9B42-BFFB-72B0A88EB940}" srcOrd="3" destOrd="0" parTransId="{97983362-B84E-BC41-B7F5-625338215785}" sibTransId="{09B482EB-2A2F-C44C-A166-0E9690F8584F}"/>
    <dgm:cxn modelId="{B96478B4-DA67-6444-BB9B-EA797DFFC486}" srcId="{B0D0234A-DCB4-EA4D-AA54-BB5E007D4C67}" destId="{520E5296-E313-BE41-AE36-A367953789CB}" srcOrd="2" destOrd="0" parTransId="{CC155830-3260-484A-A03E-0AEC038F99D5}" sibTransId="{432F26B6-3291-EF4F-843E-9B2C8B3FCF38}"/>
    <dgm:cxn modelId="{A2403B13-FF7C-B741-AAA7-3B8A32D3C014}" type="presOf" srcId="{1D886149-DDDB-9B42-BFFB-72B0A88EB940}" destId="{E8EBCCA4-0CD8-0C4C-8C12-E21F674EBC9F}" srcOrd="0" destOrd="0" presId="urn:microsoft.com/office/officeart/2005/8/layout/hList7"/>
    <dgm:cxn modelId="{FC9D91EF-A1D2-234D-B7E9-F10D0A6481FB}" type="presOf" srcId="{EDE1A0A6-2482-F845-BA14-04ECD171433C}" destId="{189E7C39-04EA-6340-B026-49805E4B9D41}" srcOrd="1" destOrd="0" presId="urn:microsoft.com/office/officeart/2005/8/layout/hList7"/>
    <dgm:cxn modelId="{ED0BDED9-6709-D145-AF5B-2E04076372B6}" type="presOf" srcId="{EDE1A0A6-2482-F845-BA14-04ECD171433C}" destId="{44D695FE-2031-8847-8F3F-A425145DFD89}" srcOrd="0" destOrd="0" presId="urn:microsoft.com/office/officeart/2005/8/layout/hList7"/>
    <dgm:cxn modelId="{4FD10257-7E26-AA46-A447-8400EC9FE4D7}" type="presOf" srcId="{1D886149-DDDB-9B42-BFFB-72B0A88EB940}" destId="{39B5C713-1C10-D045-A9F0-1A899DD58C9F}" srcOrd="1" destOrd="0" presId="urn:microsoft.com/office/officeart/2005/8/layout/hList7"/>
    <dgm:cxn modelId="{EEBCB8AF-C911-3D4B-B1F5-27FFBA0A1065}" type="presOf" srcId="{520E5296-E313-BE41-AE36-A367953789CB}" destId="{8155E9F6-5146-724A-B2F6-3DEDE3F4F708}" srcOrd="0" destOrd="0" presId="urn:microsoft.com/office/officeart/2005/8/layout/hList7"/>
    <dgm:cxn modelId="{2D0F22EB-E0A4-F248-B937-A6C1473500C9}" srcId="{B0D0234A-DCB4-EA4D-AA54-BB5E007D4C67}" destId="{D014D57C-4B92-234B-8419-1F74638E5B53}" srcOrd="1" destOrd="0" parTransId="{826ABFE9-F0AF-DA46-89E1-018D9FE9FA66}" sibTransId="{84295F68-D5FF-F446-80F1-127B1D9C3373}"/>
    <dgm:cxn modelId="{AD78F63B-C5D6-8B43-B953-52AA40B75D4C}" type="presOf" srcId="{D014D57C-4B92-234B-8419-1F74638E5B53}" destId="{49B0A2B4-956C-9248-909C-0B5B5CE0785C}" srcOrd="1" destOrd="0" presId="urn:microsoft.com/office/officeart/2005/8/layout/hList7"/>
    <dgm:cxn modelId="{E81B80C2-6690-EF41-B9DE-C77313E800F5}" type="presParOf" srcId="{5C561365-A3EC-CC4E-B1EC-A7800F7812ED}" destId="{745EC632-6CA1-8B4A-BBAA-374B55400815}" srcOrd="0" destOrd="0" presId="urn:microsoft.com/office/officeart/2005/8/layout/hList7"/>
    <dgm:cxn modelId="{69504905-5FC7-9347-B781-91CE55473E2F}" type="presParOf" srcId="{5C561365-A3EC-CC4E-B1EC-A7800F7812ED}" destId="{18BE8317-1868-654B-902C-D865C008A4C8}" srcOrd="1" destOrd="0" presId="urn:microsoft.com/office/officeart/2005/8/layout/hList7"/>
    <dgm:cxn modelId="{B23641C9-83E0-1540-BEF6-484A71413291}" type="presParOf" srcId="{18BE8317-1868-654B-902C-D865C008A4C8}" destId="{21544F9B-129B-E740-98BD-42AF24F1644C}" srcOrd="0" destOrd="0" presId="urn:microsoft.com/office/officeart/2005/8/layout/hList7"/>
    <dgm:cxn modelId="{D5AC6594-FEDA-3643-98DE-BABC8D8D271A}" type="presParOf" srcId="{21544F9B-129B-E740-98BD-42AF24F1644C}" destId="{44D695FE-2031-8847-8F3F-A425145DFD89}" srcOrd="0" destOrd="0" presId="urn:microsoft.com/office/officeart/2005/8/layout/hList7"/>
    <dgm:cxn modelId="{D5DAC46E-9A41-FA45-BFC4-704DA2BDFF48}" type="presParOf" srcId="{21544F9B-129B-E740-98BD-42AF24F1644C}" destId="{189E7C39-04EA-6340-B026-49805E4B9D41}" srcOrd="1" destOrd="0" presId="urn:microsoft.com/office/officeart/2005/8/layout/hList7"/>
    <dgm:cxn modelId="{B2481601-3901-D145-8C27-CA2A9C34754C}" type="presParOf" srcId="{21544F9B-129B-E740-98BD-42AF24F1644C}" destId="{973A1BFF-F636-6741-8878-B0750F9659FD}" srcOrd="2" destOrd="0" presId="urn:microsoft.com/office/officeart/2005/8/layout/hList7"/>
    <dgm:cxn modelId="{5D003253-90BE-E043-817B-1C9B29BBFD16}" type="presParOf" srcId="{21544F9B-129B-E740-98BD-42AF24F1644C}" destId="{986B00D8-CB8E-084E-AE2E-1D6AC6B57751}" srcOrd="3" destOrd="0" presId="urn:microsoft.com/office/officeart/2005/8/layout/hList7"/>
    <dgm:cxn modelId="{77708C21-D2EF-FB47-B9AF-E1055FE99FA3}" type="presParOf" srcId="{18BE8317-1868-654B-902C-D865C008A4C8}" destId="{1F8CCF89-9C92-C344-A03C-7FE946C5024D}" srcOrd="1" destOrd="0" presId="urn:microsoft.com/office/officeart/2005/8/layout/hList7"/>
    <dgm:cxn modelId="{710541DB-534C-3C4E-945E-4CFB5CB64F68}" type="presParOf" srcId="{18BE8317-1868-654B-902C-D865C008A4C8}" destId="{2C648E3D-327D-1847-944D-0D058FE21041}" srcOrd="2" destOrd="0" presId="urn:microsoft.com/office/officeart/2005/8/layout/hList7"/>
    <dgm:cxn modelId="{E7DBF4DE-CE5D-7E46-B281-B080A7F8DC9F}" type="presParOf" srcId="{2C648E3D-327D-1847-944D-0D058FE21041}" destId="{5061CF7C-3ECE-184E-816D-92A97BE53241}" srcOrd="0" destOrd="0" presId="urn:microsoft.com/office/officeart/2005/8/layout/hList7"/>
    <dgm:cxn modelId="{5E6A5784-1B89-474A-9CC6-97AD3D001F3F}" type="presParOf" srcId="{2C648E3D-327D-1847-944D-0D058FE21041}" destId="{49B0A2B4-956C-9248-909C-0B5B5CE0785C}" srcOrd="1" destOrd="0" presId="urn:microsoft.com/office/officeart/2005/8/layout/hList7"/>
    <dgm:cxn modelId="{1B3DD78E-3EFB-1B4A-BE40-82DA6CF01CA5}" type="presParOf" srcId="{2C648E3D-327D-1847-944D-0D058FE21041}" destId="{AD762113-9419-3948-8C5B-9F8CED16D6AA}" srcOrd="2" destOrd="0" presId="urn:microsoft.com/office/officeart/2005/8/layout/hList7"/>
    <dgm:cxn modelId="{C89BD387-3AED-B040-849D-A0C82827F6F6}" type="presParOf" srcId="{2C648E3D-327D-1847-944D-0D058FE21041}" destId="{215264E3-B84F-8542-9270-30991FC5523F}" srcOrd="3" destOrd="0" presId="urn:microsoft.com/office/officeart/2005/8/layout/hList7"/>
    <dgm:cxn modelId="{28FB1566-3D57-254F-A42E-0E4F94E06C29}" type="presParOf" srcId="{18BE8317-1868-654B-902C-D865C008A4C8}" destId="{5FA6DA54-E73F-764C-9EA9-A5D77FE0ABBD}" srcOrd="3" destOrd="0" presId="urn:microsoft.com/office/officeart/2005/8/layout/hList7"/>
    <dgm:cxn modelId="{AE74A6FD-0272-7042-A2CE-9B693F36C423}" type="presParOf" srcId="{18BE8317-1868-654B-902C-D865C008A4C8}" destId="{1140F16F-81F2-F34C-88F7-92655C3E4A86}" srcOrd="4" destOrd="0" presId="urn:microsoft.com/office/officeart/2005/8/layout/hList7"/>
    <dgm:cxn modelId="{C0CE675E-F7D8-1143-897E-4254BA433598}" type="presParOf" srcId="{1140F16F-81F2-F34C-88F7-92655C3E4A86}" destId="{8155E9F6-5146-724A-B2F6-3DEDE3F4F708}" srcOrd="0" destOrd="0" presId="urn:microsoft.com/office/officeart/2005/8/layout/hList7"/>
    <dgm:cxn modelId="{9F1F0C4D-E5CE-7745-8CB9-800D674E30F8}" type="presParOf" srcId="{1140F16F-81F2-F34C-88F7-92655C3E4A86}" destId="{108F68D2-AAEB-954A-89AF-81B1DF65ED07}" srcOrd="1" destOrd="0" presId="urn:microsoft.com/office/officeart/2005/8/layout/hList7"/>
    <dgm:cxn modelId="{2C2302B5-DF86-BD4A-8331-B540FF807B8A}" type="presParOf" srcId="{1140F16F-81F2-F34C-88F7-92655C3E4A86}" destId="{73A0DA0D-0721-044B-B0FC-56D0CB890754}" srcOrd="2" destOrd="0" presId="urn:microsoft.com/office/officeart/2005/8/layout/hList7"/>
    <dgm:cxn modelId="{AF569E90-2BE8-5A49-9030-57256E996BDA}" type="presParOf" srcId="{1140F16F-81F2-F34C-88F7-92655C3E4A86}" destId="{D9A0D8E4-E971-3C40-89F1-E49020E41D78}" srcOrd="3" destOrd="0" presId="urn:microsoft.com/office/officeart/2005/8/layout/hList7"/>
    <dgm:cxn modelId="{2F9DDBDF-20BA-624F-B700-D6A52D71D1F4}" type="presParOf" srcId="{18BE8317-1868-654B-902C-D865C008A4C8}" destId="{0C7ABD06-B060-1E4C-B1C0-5F628AE495C8}" srcOrd="5" destOrd="0" presId="urn:microsoft.com/office/officeart/2005/8/layout/hList7"/>
    <dgm:cxn modelId="{8E62F8C4-B2C1-5D4D-9493-DDC10D19081A}" type="presParOf" srcId="{18BE8317-1868-654B-902C-D865C008A4C8}" destId="{44907261-9E8E-8B49-8F4F-2C8292FAA348}" srcOrd="6" destOrd="0" presId="urn:microsoft.com/office/officeart/2005/8/layout/hList7"/>
    <dgm:cxn modelId="{B9C3DC8B-5245-4E45-B87A-8E6AEAE0BC51}" type="presParOf" srcId="{44907261-9E8E-8B49-8F4F-2C8292FAA348}" destId="{E8EBCCA4-0CD8-0C4C-8C12-E21F674EBC9F}" srcOrd="0" destOrd="0" presId="urn:microsoft.com/office/officeart/2005/8/layout/hList7"/>
    <dgm:cxn modelId="{B1D3A2B7-375D-3147-8CE8-3FE94A4CF421}" type="presParOf" srcId="{44907261-9E8E-8B49-8F4F-2C8292FAA348}" destId="{39B5C713-1C10-D045-A9F0-1A899DD58C9F}" srcOrd="1" destOrd="0" presId="urn:microsoft.com/office/officeart/2005/8/layout/hList7"/>
    <dgm:cxn modelId="{90439D9D-01DD-2A4F-A79C-EFB7916209F7}" type="presParOf" srcId="{44907261-9E8E-8B49-8F4F-2C8292FAA348}" destId="{A0DF7E87-8BE4-1942-9C7E-B2BD13DCE482}" srcOrd="2" destOrd="0" presId="urn:microsoft.com/office/officeart/2005/8/layout/hList7"/>
    <dgm:cxn modelId="{9107B2CE-8A4E-0B49-9213-20DB0868CBD5}" type="presParOf" srcId="{44907261-9E8E-8B49-8F4F-2C8292FAA348}" destId="{B7F7E56F-A6E8-564D-B9AC-BB7F8EA4650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CE874D-AC6B-CC41-86FD-7B28900E9F34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E54342-7583-3D40-88F5-4AC73F842DED}">
      <dgm:prSet/>
      <dgm:spPr/>
      <dgm:t>
        <a:bodyPr/>
        <a:lstStyle/>
        <a:p>
          <a:pPr rtl="0"/>
          <a:r>
            <a:rPr lang="en-US" dirty="0" smtClean="0"/>
            <a:t>Helps students deal more effectively with complex texts.</a:t>
          </a:r>
          <a:endParaRPr lang="en-US" dirty="0"/>
        </a:p>
      </dgm:t>
    </dgm:pt>
    <dgm:pt modelId="{B2A44356-2DCE-9448-AD29-44FAFD2ADE2E}" type="parTrans" cxnId="{32DA9782-98E9-104D-83AF-3AA0EA987A1A}">
      <dgm:prSet/>
      <dgm:spPr/>
      <dgm:t>
        <a:bodyPr/>
        <a:lstStyle/>
        <a:p>
          <a:endParaRPr lang="en-US"/>
        </a:p>
      </dgm:t>
    </dgm:pt>
    <dgm:pt modelId="{08A689DB-C56F-2142-887A-E0BC4F218B2F}" type="sibTrans" cxnId="{32DA9782-98E9-104D-83AF-3AA0EA987A1A}">
      <dgm:prSet/>
      <dgm:spPr/>
      <dgm:t>
        <a:bodyPr/>
        <a:lstStyle/>
        <a:p>
          <a:endParaRPr lang="en-US"/>
        </a:p>
      </dgm:t>
    </dgm:pt>
    <dgm:pt modelId="{8E929D01-9288-FC41-B1D2-40485CD4C798}">
      <dgm:prSet/>
      <dgm:spPr/>
      <dgm:t>
        <a:bodyPr/>
        <a:lstStyle/>
        <a:p>
          <a:pPr rtl="0"/>
          <a:r>
            <a:rPr lang="en-US" dirty="0" smtClean="0"/>
            <a:t>Requires students actively interact with material</a:t>
          </a:r>
          <a:endParaRPr lang="en-US" dirty="0"/>
        </a:p>
      </dgm:t>
    </dgm:pt>
    <dgm:pt modelId="{4778C2AA-756E-4146-A9CC-319A7742221E}" type="parTrans" cxnId="{AD656D1F-3D08-D44A-B9E7-CB12C5E77DA7}">
      <dgm:prSet/>
      <dgm:spPr/>
      <dgm:t>
        <a:bodyPr/>
        <a:lstStyle/>
        <a:p>
          <a:endParaRPr lang="en-US"/>
        </a:p>
      </dgm:t>
    </dgm:pt>
    <dgm:pt modelId="{E938303E-6830-5D4B-B8C9-A3A42786338E}" type="sibTrans" cxnId="{AD656D1F-3D08-D44A-B9E7-CB12C5E77DA7}">
      <dgm:prSet/>
      <dgm:spPr/>
      <dgm:t>
        <a:bodyPr/>
        <a:lstStyle/>
        <a:p>
          <a:endParaRPr lang="en-US"/>
        </a:p>
      </dgm:t>
    </dgm:pt>
    <dgm:pt modelId="{10017F3F-C5DC-AD49-9B8E-90B7C085BB69}">
      <dgm:prSet/>
      <dgm:spPr/>
      <dgm:t>
        <a:bodyPr/>
        <a:lstStyle/>
        <a:p>
          <a:pPr rtl="0"/>
          <a:r>
            <a:rPr lang="en-US" dirty="0" smtClean="0"/>
            <a:t>Is a strategy designed to improve recall of main ideas and supporting details.</a:t>
          </a:r>
          <a:endParaRPr lang="en-US" dirty="0"/>
        </a:p>
      </dgm:t>
    </dgm:pt>
    <dgm:pt modelId="{8A6654CF-4FE8-5C46-A880-83B58AB1A3A5}" type="parTrans" cxnId="{C3ED45F8-606A-8649-BBF7-B81FF2D672E0}">
      <dgm:prSet/>
      <dgm:spPr/>
      <dgm:t>
        <a:bodyPr/>
        <a:lstStyle/>
        <a:p>
          <a:endParaRPr lang="en-US"/>
        </a:p>
      </dgm:t>
    </dgm:pt>
    <dgm:pt modelId="{8B926DD7-D172-B64E-BDC2-379CAB9BDBEE}" type="sibTrans" cxnId="{C3ED45F8-606A-8649-BBF7-B81FF2D672E0}">
      <dgm:prSet/>
      <dgm:spPr/>
      <dgm:t>
        <a:bodyPr/>
        <a:lstStyle/>
        <a:p>
          <a:endParaRPr lang="en-US"/>
        </a:p>
      </dgm:t>
    </dgm:pt>
    <dgm:pt modelId="{07F63942-6403-A542-9AD1-785DE733DEBE}">
      <dgm:prSet/>
      <dgm:spPr/>
      <dgm:t>
        <a:bodyPr/>
        <a:lstStyle/>
        <a:p>
          <a:pPr rtl="0"/>
          <a:r>
            <a:rPr lang="en-US" dirty="0" smtClean="0"/>
            <a:t>Can help learners improve test-taking skills</a:t>
          </a:r>
          <a:endParaRPr lang="en-US" dirty="0"/>
        </a:p>
      </dgm:t>
    </dgm:pt>
    <dgm:pt modelId="{9E30371D-8529-BE48-8D1D-1294C19883C2}" type="parTrans" cxnId="{CBE2BB86-E56D-464E-BEE4-02DA2D9F624A}">
      <dgm:prSet/>
      <dgm:spPr/>
      <dgm:t>
        <a:bodyPr/>
        <a:lstStyle/>
        <a:p>
          <a:endParaRPr lang="en-US"/>
        </a:p>
      </dgm:t>
    </dgm:pt>
    <dgm:pt modelId="{39EE33CB-8780-8A44-9873-35B5C1DC75F2}" type="sibTrans" cxnId="{CBE2BB86-E56D-464E-BEE4-02DA2D9F624A}">
      <dgm:prSet/>
      <dgm:spPr/>
      <dgm:t>
        <a:bodyPr/>
        <a:lstStyle/>
        <a:p>
          <a:endParaRPr lang="en-US"/>
        </a:p>
      </dgm:t>
    </dgm:pt>
    <dgm:pt modelId="{0472CDFE-6D31-BE43-85D7-1BA52353CEFC}" type="pres">
      <dgm:prSet presAssocID="{4CCE874D-AC6B-CC41-86FD-7B28900E9F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C6BE5E-2F9A-9C4E-A203-F34A5CCDC0C8}" type="pres">
      <dgm:prSet presAssocID="{AAE54342-7583-3D40-88F5-4AC73F842DED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8A6BA1-EB64-8240-87B5-1E77D144CE18}" type="pres">
      <dgm:prSet presAssocID="{08A689DB-C56F-2142-887A-E0BC4F218B2F}" presName="space" presStyleCnt="0"/>
      <dgm:spPr/>
    </dgm:pt>
    <dgm:pt modelId="{77EC4814-D6A2-074F-8B10-2CF846D58ADA}" type="pres">
      <dgm:prSet presAssocID="{8E929D01-9288-FC41-B1D2-40485CD4C798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FC00A-1875-6746-BCAC-B59AA2BDB44E}" type="pres">
      <dgm:prSet presAssocID="{E938303E-6830-5D4B-B8C9-A3A42786338E}" presName="space" presStyleCnt="0"/>
      <dgm:spPr/>
    </dgm:pt>
    <dgm:pt modelId="{3EBD6525-8957-BC41-A818-636703917062}" type="pres">
      <dgm:prSet presAssocID="{10017F3F-C5DC-AD49-9B8E-90B7C085BB69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500167-40FB-D244-BB9B-50365EC5AC2A}" type="pres">
      <dgm:prSet presAssocID="{8B926DD7-D172-B64E-BDC2-379CAB9BDBEE}" presName="space" presStyleCnt="0"/>
      <dgm:spPr/>
    </dgm:pt>
    <dgm:pt modelId="{47E2BCC4-5844-0449-9129-1087C5E517A5}" type="pres">
      <dgm:prSet presAssocID="{07F63942-6403-A542-9AD1-785DE733DEBE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4B6F19-8456-FE4D-A0CE-00404B5E12BF}" type="presOf" srcId="{AAE54342-7583-3D40-88F5-4AC73F842DED}" destId="{61C6BE5E-2F9A-9C4E-A203-F34A5CCDC0C8}" srcOrd="0" destOrd="0" presId="urn:microsoft.com/office/officeart/2005/8/layout/venn3"/>
    <dgm:cxn modelId="{CBE2BB86-E56D-464E-BEE4-02DA2D9F624A}" srcId="{4CCE874D-AC6B-CC41-86FD-7B28900E9F34}" destId="{07F63942-6403-A542-9AD1-785DE733DEBE}" srcOrd="3" destOrd="0" parTransId="{9E30371D-8529-BE48-8D1D-1294C19883C2}" sibTransId="{39EE33CB-8780-8A44-9873-35B5C1DC75F2}"/>
    <dgm:cxn modelId="{C3ED45F8-606A-8649-BBF7-B81FF2D672E0}" srcId="{4CCE874D-AC6B-CC41-86FD-7B28900E9F34}" destId="{10017F3F-C5DC-AD49-9B8E-90B7C085BB69}" srcOrd="2" destOrd="0" parTransId="{8A6654CF-4FE8-5C46-A880-83B58AB1A3A5}" sibTransId="{8B926DD7-D172-B64E-BDC2-379CAB9BDBEE}"/>
    <dgm:cxn modelId="{A4B1F9C5-F46D-2641-91DF-BE4B2B8ECEDA}" type="presOf" srcId="{4CCE874D-AC6B-CC41-86FD-7B28900E9F34}" destId="{0472CDFE-6D31-BE43-85D7-1BA52353CEFC}" srcOrd="0" destOrd="0" presId="urn:microsoft.com/office/officeart/2005/8/layout/venn3"/>
    <dgm:cxn modelId="{AD656D1F-3D08-D44A-B9E7-CB12C5E77DA7}" srcId="{4CCE874D-AC6B-CC41-86FD-7B28900E9F34}" destId="{8E929D01-9288-FC41-B1D2-40485CD4C798}" srcOrd="1" destOrd="0" parTransId="{4778C2AA-756E-4146-A9CC-319A7742221E}" sibTransId="{E938303E-6830-5D4B-B8C9-A3A42786338E}"/>
    <dgm:cxn modelId="{DA6F9114-1C87-0A4A-9DED-509918B97C82}" type="presOf" srcId="{8E929D01-9288-FC41-B1D2-40485CD4C798}" destId="{77EC4814-D6A2-074F-8B10-2CF846D58ADA}" srcOrd="0" destOrd="0" presId="urn:microsoft.com/office/officeart/2005/8/layout/venn3"/>
    <dgm:cxn modelId="{32DA9782-98E9-104D-83AF-3AA0EA987A1A}" srcId="{4CCE874D-AC6B-CC41-86FD-7B28900E9F34}" destId="{AAE54342-7583-3D40-88F5-4AC73F842DED}" srcOrd="0" destOrd="0" parTransId="{B2A44356-2DCE-9448-AD29-44FAFD2ADE2E}" sibTransId="{08A689DB-C56F-2142-887A-E0BC4F218B2F}"/>
    <dgm:cxn modelId="{311A20B6-CF58-8E41-8A4C-51278C8C44EB}" type="presOf" srcId="{10017F3F-C5DC-AD49-9B8E-90B7C085BB69}" destId="{3EBD6525-8957-BC41-A818-636703917062}" srcOrd="0" destOrd="0" presId="urn:microsoft.com/office/officeart/2005/8/layout/venn3"/>
    <dgm:cxn modelId="{5BBD778B-3092-CC4A-8A72-3A0C43B5BB89}" type="presOf" srcId="{07F63942-6403-A542-9AD1-785DE733DEBE}" destId="{47E2BCC4-5844-0449-9129-1087C5E517A5}" srcOrd="0" destOrd="0" presId="urn:microsoft.com/office/officeart/2005/8/layout/venn3"/>
    <dgm:cxn modelId="{99A58587-DAC4-5F4F-9537-2748F133EDC7}" type="presParOf" srcId="{0472CDFE-6D31-BE43-85D7-1BA52353CEFC}" destId="{61C6BE5E-2F9A-9C4E-A203-F34A5CCDC0C8}" srcOrd="0" destOrd="0" presId="urn:microsoft.com/office/officeart/2005/8/layout/venn3"/>
    <dgm:cxn modelId="{616A0EB9-9451-0145-9F0C-F7AD02354DBD}" type="presParOf" srcId="{0472CDFE-6D31-BE43-85D7-1BA52353CEFC}" destId="{BD8A6BA1-EB64-8240-87B5-1E77D144CE18}" srcOrd="1" destOrd="0" presId="urn:microsoft.com/office/officeart/2005/8/layout/venn3"/>
    <dgm:cxn modelId="{1A15AA0C-252A-5B45-A783-D92AF52B0C13}" type="presParOf" srcId="{0472CDFE-6D31-BE43-85D7-1BA52353CEFC}" destId="{77EC4814-D6A2-074F-8B10-2CF846D58ADA}" srcOrd="2" destOrd="0" presId="urn:microsoft.com/office/officeart/2005/8/layout/venn3"/>
    <dgm:cxn modelId="{FF2207F3-7AFB-CA4B-A227-8A4D13E42EED}" type="presParOf" srcId="{0472CDFE-6D31-BE43-85D7-1BA52353CEFC}" destId="{54AFC00A-1875-6746-BCAC-B59AA2BDB44E}" srcOrd="3" destOrd="0" presId="urn:microsoft.com/office/officeart/2005/8/layout/venn3"/>
    <dgm:cxn modelId="{9CD11E74-9576-8C49-809F-B91508AB4B5C}" type="presParOf" srcId="{0472CDFE-6D31-BE43-85D7-1BA52353CEFC}" destId="{3EBD6525-8957-BC41-A818-636703917062}" srcOrd="4" destOrd="0" presId="urn:microsoft.com/office/officeart/2005/8/layout/venn3"/>
    <dgm:cxn modelId="{45AEC657-69D7-054A-B8CB-BF072DC4161F}" type="presParOf" srcId="{0472CDFE-6D31-BE43-85D7-1BA52353CEFC}" destId="{9A500167-40FB-D244-BB9B-50365EC5AC2A}" srcOrd="5" destOrd="0" presId="urn:microsoft.com/office/officeart/2005/8/layout/venn3"/>
    <dgm:cxn modelId="{09BA8208-FBFD-D546-87E4-725DB9D73F59}" type="presParOf" srcId="{0472CDFE-6D31-BE43-85D7-1BA52353CEFC}" destId="{47E2BCC4-5844-0449-9129-1087C5E517A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BCF40B-7A99-0E4B-8FA0-ADA5AE7533BE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127BED-CE15-0B40-BAC0-CC0825EA13A1}">
      <dgm:prSet/>
      <dgm:spPr/>
      <dgm:t>
        <a:bodyPr/>
        <a:lstStyle/>
        <a:p>
          <a:pPr rtl="0"/>
          <a:r>
            <a:rPr lang="en-US" smtClean="0"/>
            <a:t>Purpose of lesson</a:t>
          </a:r>
          <a:endParaRPr lang="en-US"/>
        </a:p>
      </dgm:t>
    </dgm:pt>
    <dgm:pt modelId="{5C2219B2-380E-EF42-BE31-75B5C7E052B3}" type="parTrans" cxnId="{A91E8A9C-27AE-BE4E-951D-6944FC739928}">
      <dgm:prSet/>
      <dgm:spPr/>
      <dgm:t>
        <a:bodyPr/>
        <a:lstStyle/>
        <a:p>
          <a:endParaRPr lang="en-US"/>
        </a:p>
      </dgm:t>
    </dgm:pt>
    <dgm:pt modelId="{3FDE7CE6-3AD6-024F-A84E-8481DC9132EF}" type="sibTrans" cxnId="{A91E8A9C-27AE-BE4E-951D-6944FC739928}">
      <dgm:prSet/>
      <dgm:spPr/>
      <dgm:t>
        <a:bodyPr/>
        <a:lstStyle/>
        <a:p>
          <a:endParaRPr lang="en-US"/>
        </a:p>
      </dgm:t>
    </dgm:pt>
    <dgm:pt modelId="{AC257EFC-7B35-A941-8139-0E1A2BFCB8E3}">
      <dgm:prSet/>
      <dgm:spPr/>
      <dgm:t>
        <a:bodyPr/>
        <a:lstStyle/>
        <a:p>
          <a:pPr rtl="0"/>
          <a:r>
            <a:rPr lang="en-US" dirty="0" smtClean="0"/>
            <a:t>Define paraphrasing</a:t>
          </a:r>
        </a:p>
        <a:p>
          <a:pPr rtl="0"/>
          <a:r>
            <a:rPr lang="en-US" dirty="0" smtClean="0"/>
            <a:t>and synonym</a:t>
          </a:r>
          <a:endParaRPr lang="en-US" dirty="0"/>
        </a:p>
      </dgm:t>
    </dgm:pt>
    <dgm:pt modelId="{55BC7FC7-2062-BC46-9049-B461E8E28A93}" type="parTrans" cxnId="{F159693C-A583-C842-A9CB-578316C53544}">
      <dgm:prSet/>
      <dgm:spPr/>
      <dgm:t>
        <a:bodyPr/>
        <a:lstStyle/>
        <a:p>
          <a:endParaRPr lang="en-US"/>
        </a:p>
      </dgm:t>
    </dgm:pt>
    <dgm:pt modelId="{F04D666A-7C5E-AB4D-BEA6-61774E206E49}" type="sibTrans" cxnId="{F159693C-A583-C842-A9CB-578316C53544}">
      <dgm:prSet/>
      <dgm:spPr/>
      <dgm:t>
        <a:bodyPr/>
        <a:lstStyle/>
        <a:p>
          <a:endParaRPr lang="en-US"/>
        </a:p>
      </dgm:t>
    </dgm:pt>
    <dgm:pt modelId="{C39C8225-1687-E344-A904-770DA7546C25}">
      <dgm:prSet/>
      <dgm:spPr/>
      <dgm:t>
        <a:bodyPr/>
        <a:lstStyle/>
        <a:p>
          <a:pPr rtl="0"/>
          <a:r>
            <a:rPr lang="en-US" smtClean="0"/>
            <a:t>Explain characteristics of good paraphrase</a:t>
          </a:r>
          <a:endParaRPr lang="en-US"/>
        </a:p>
      </dgm:t>
    </dgm:pt>
    <dgm:pt modelId="{ADC354B9-E0D7-8148-9069-3AD04FEA21C1}" type="parTrans" cxnId="{28C859E4-C7F6-6B4B-B96F-10D5010FB792}">
      <dgm:prSet/>
      <dgm:spPr/>
      <dgm:t>
        <a:bodyPr/>
        <a:lstStyle/>
        <a:p>
          <a:endParaRPr lang="en-US"/>
        </a:p>
      </dgm:t>
    </dgm:pt>
    <dgm:pt modelId="{826DBB53-8C36-524E-9640-EA7D80A5C5DA}" type="sibTrans" cxnId="{28C859E4-C7F6-6B4B-B96F-10D5010FB792}">
      <dgm:prSet/>
      <dgm:spPr/>
      <dgm:t>
        <a:bodyPr/>
        <a:lstStyle/>
        <a:p>
          <a:endParaRPr lang="en-US"/>
        </a:p>
      </dgm:t>
    </dgm:pt>
    <dgm:pt modelId="{B350B331-C872-814B-9E1C-8DC5D5F7DAB1}">
      <dgm:prSet/>
      <dgm:spPr/>
      <dgm:t>
        <a:bodyPr/>
        <a:lstStyle/>
        <a:p>
          <a:pPr rtl="0"/>
          <a:r>
            <a:rPr lang="en-US" dirty="0" smtClean="0"/>
            <a:t>Explain feedback</a:t>
          </a:r>
          <a:endParaRPr lang="en-US" dirty="0"/>
        </a:p>
      </dgm:t>
    </dgm:pt>
    <dgm:pt modelId="{1130EB8E-8A3E-F54E-9651-F5CBE5F282BC}" type="parTrans" cxnId="{3104BFE4-D69A-0146-BAD3-8BD4A61D090F}">
      <dgm:prSet/>
      <dgm:spPr/>
      <dgm:t>
        <a:bodyPr/>
        <a:lstStyle/>
        <a:p>
          <a:endParaRPr lang="en-US"/>
        </a:p>
      </dgm:t>
    </dgm:pt>
    <dgm:pt modelId="{1C903738-E709-4F4A-A7A9-88DE872C5766}" type="sibTrans" cxnId="{3104BFE4-D69A-0146-BAD3-8BD4A61D090F}">
      <dgm:prSet/>
      <dgm:spPr/>
      <dgm:t>
        <a:bodyPr/>
        <a:lstStyle/>
        <a:p>
          <a:endParaRPr lang="en-US"/>
        </a:p>
      </dgm:t>
    </dgm:pt>
    <dgm:pt modelId="{94B2427F-F062-CF4B-846A-AC33818BB385}" type="pres">
      <dgm:prSet presAssocID="{EFBCF40B-7A99-0E4B-8FA0-ADA5AE7533B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78B9145-EFD7-A74D-8332-E67BCD9941C9}" type="pres">
      <dgm:prSet presAssocID="{EF127BED-CE15-0B40-BAC0-CC0825EA13A1}" presName="composite" presStyleCnt="0"/>
      <dgm:spPr/>
    </dgm:pt>
    <dgm:pt modelId="{5C17882D-E032-BA46-84E0-001E588B34AC}" type="pres">
      <dgm:prSet presAssocID="{EF127BED-CE15-0B40-BAC0-CC0825EA13A1}" presName="bentUpArrow1" presStyleLbl="alignImgPlace1" presStyleIdx="0" presStyleCnt="3"/>
      <dgm:spPr/>
    </dgm:pt>
    <dgm:pt modelId="{A394AD17-D276-E643-BDB6-3F85B27185A8}" type="pres">
      <dgm:prSet presAssocID="{EF127BED-CE15-0B40-BAC0-CC0825EA13A1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AC0F1-8A2F-E54D-AB80-0BCA2E26E5D7}" type="pres">
      <dgm:prSet presAssocID="{EF127BED-CE15-0B40-BAC0-CC0825EA13A1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2370435-17E1-E54C-9B11-CF0EA080004E}" type="pres">
      <dgm:prSet presAssocID="{3FDE7CE6-3AD6-024F-A84E-8481DC9132EF}" presName="sibTrans" presStyleCnt="0"/>
      <dgm:spPr/>
    </dgm:pt>
    <dgm:pt modelId="{0678A35D-6299-8341-A71E-DEB9BEC1B4DD}" type="pres">
      <dgm:prSet presAssocID="{AC257EFC-7B35-A941-8139-0E1A2BFCB8E3}" presName="composite" presStyleCnt="0"/>
      <dgm:spPr/>
    </dgm:pt>
    <dgm:pt modelId="{1FC42073-7149-0C4A-A9F3-F3C1801E1217}" type="pres">
      <dgm:prSet presAssocID="{AC257EFC-7B35-A941-8139-0E1A2BFCB8E3}" presName="bentUpArrow1" presStyleLbl="alignImgPlace1" presStyleIdx="1" presStyleCnt="3"/>
      <dgm:spPr/>
    </dgm:pt>
    <dgm:pt modelId="{E5F0D5B9-E686-F84F-A786-7566B5C464C1}" type="pres">
      <dgm:prSet presAssocID="{AC257EFC-7B35-A941-8139-0E1A2BFCB8E3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1A350-6411-A247-B606-D52491018680}" type="pres">
      <dgm:prSet presAssocID="{AC257EFC-7B35-A941-8139-0E1A2BFCB8E3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6DD0EF4-D824-2A4D-9337-159092F07147}" type="pres">
      <dgm:prSet presAssocID="{F04D666A-7C5E-AB4D-BEA6-61774E206E49}" presName="sibTrans" presStyleCnt="0"/>
      <dgm:spPr/>
    </dgm:pt>
    <dgm:pt modelId="{25AD04A0-ABAD-3745-9344-83156D5F5BA9}" type="pres">
      <dgm:prSet presAssocID="{C39C8225-1687-E344-A904-770DA7546C25}" presName="composite" presStyleCnt="0"/>
      <dgm:spPr/>
    </dgm:pt>
    <dgm:pt modelId="{600D89D8-E192-5141-B36B-61F1AF119F84}" type="pres">
      <dgm:prSet presAssocID="{C39C8225-1687-E344-A904-770DA7546C25}" presName="bentUpArrow1" presStyleLbl="alignImgPlace1" presStyleIdx="2" presStyleCnt="3"/>
      <dgm:spPr/>
    </dgm:pt>
    <dgm:pt modelId="{4DED11A0-4B83-094F-93F0-EEE04AEE2CCB}" type="pres">
      <dgm:prSet presAssocID="{C39C8225-1687-E344-A904-770DA7546C25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99B89-1A98-D24A-9465-E18735CB7D68}" type="pres">
      <dgm:prSet presAssocID="{C39C8225-1687-E344-A904-770DA7546C25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F322652-8E23-7943-BFB3-1543B9C73062}" type="pres">
      <dgm:prSet presAssocID="{826DBB53-8C36-524E-9640-EA7D80A5C5DA}" presName="sibTrans" presStyleCnt="0"/>
      <dgm:spPr/>
    </dgm:pt>
    <dgm:pt modelId="{AF36C204-75F6-7E42-B08F-37EB88D76D54}" type="pres">
      <dgm:prSet presAssocID="{B350B331-C872-814B-9E1C-8DC5D5F7DAB1}" presName="composite" presStyleCnt="0"/>
      <dgm:spPr/>
    </dgm:pt>
    <dgm:pt modelId="{49A47481-79B4-944B-96F4-0E7E7F0EF794}" type="pres">
      <dgm:prSet presAssocID="{B350B331-C872-814B-9E1C-8DC5D5F7DAB1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C859E4-C7F6-6B4B-B96F-10D5010FB792}" srcId="{EFBCF40B-7A99-0E4B-8FA0-ADA5AE7533BE}" destId="{C39C8225-1687-E344-A904-770DA7546C25}" srcOrd="2" destOrd="0" parTransId="{ADC354B9-E0D7-8148-9069-3AD04FEA21C1}" sibTransId="{826DBB53-8C36-524E-9640-EA7D80A5C5DA}"/>
    <dgm:cxn modelId="{CCD43C66-A2F0-EE47-B431-C1E9E6C4256D}" type="presOf" srcId="{EF127BED-CE15-0B40-BAC0-CC0825EA13A1}" destId="{A394AD17-D276-E643-BDB6-3F85B27185A8}" srcOrd="0" destOrd="0" presId="urn:microsoft.com/office/officeart/2005/8/layout/StepDownProcess"/>
    <dgm:cxn modelId="{A91E8A9C-27AE-BE4E-951D-6944FC739928}" srcId="{EFBCF40B-7A99-0E4B-8FA0-ADA5AE7533BE}" destId="{EF127BED-CE15-0B40-BAC0-CC0825EA13A1}" srcOrd="0" destOrd="0" parTransId="{5C2219B2-380E-EF42-BE31-75B5C7E052B3}" sibTransId="{3FDE7CE6-3AD6-024F-A84E-8481DC9132EF}"/>
    <dgm:cxn modelId="{E2614071-2D13-054E-AECB-BF4A912A425E}" type="presOf" srcId="{EFBCF40B-7A99-0E4B-8FA0-ADA5AE7533BE}" destId="{94B2427F-F062-CF4B-846A-AC33818BB385}" srcOrd="0" destOrd="0" presId="urn:microsoft.com/office/officeart/2005/8/layout/StepDownProcess"/>
    <dgm:cxn modelId="{3104BFE4-D69A-0146-BAD3-8BD4A61D090F}" srcId="{EFBCF40B-7A99-0E4B-8FA0-ADA5AE7533BE}" destId="{B350B331-C872-814B-9E1C-8DC5D5F7DAB1}" srcOrd="3" destOrd="0" parTransId="{1130EB8E-8A3E-F54E-9651-F5CBE5F282BC}" sibTransId="{1C903738-E709-4F4A-A7A9-88DE872C5766}"/>
    <dgm:cxn modelId="{2045F673-B8E9-3141-A238-6B8348FEC7E1}" type="presOf" srcId="{C39C8225-1687-E344-A904-770DA7546C25}" destId="{4DED11A0-4B83-094F-93F0-EEE04AEE2CCB}" srcOrd="0" destOrd="0" presId="urn:microsoft.com/office/officeart/2005/8/layout/StepDownProcess"/>
    <dgm:cxn modelId="{79791862-BAE6-9044-88AA-5CFB385A5918}" type="presOf" srcId="{B350B331-C872-814B-9E1C-8DC5D5F7DAB1}" destId="{49A47481-79B4-944B-96F4-0E7E7F0EF794}" srcOrd="0" destOrd="0" presId="urn:microsoft.com/office/officeart/2005/8/layout/StepDownProcess"/>
    <dgm:cxn modelId="{EC1440D5-19D2-B44D-BE59-A7B1121AEA34}" type="presOf" srcId="{AC257EFC-7B35-A941-8139-0E1A2BFCB8E3}" destId="{E5F0D5B9-E686-F84F-A786-7566B5C464C1}" srcOrd="0" destOrd="0" presId="urn:microsoft.com/office/officeart/2005/8/layout/StepDownProcess"/>
    <dgm:cxn modelId="{F159693C-A583-C842-A9CB-578316C53544}" srcId="{EFBCF40B-7A99-0E4B-8FA0-ADA5AE7533BE}" destId="{AC257EFC-7B35-A941-8139-0E1A2BFCB8E3}" srcOrd="1" destOrd="0" parTransId="{55BC7FC7-2062-BC46-9049-B461E8E28A93}" sibTransId="{F04D666A-7C5E-AB4D-BEA6-61774E206E49}"/>
    <dgm:cxn modelId="{F1D74202-BB4A-3C47-A296-A67DA2A81C8A}" type="presParOf" srcId="{94B2427F-F062-CF4B-846A-AC33818BB385}" destId="{978B9145-EFD7-A74D-8332-E67BCD9941C9}" srcOrd="0" destOrd="0" presId="urn:microsoft.com/office/officeart/2005/8/layout/StepDownProcess"/>
    <dgm:cxn modelId="{35B00955-4CBD-D649-8CFC-270E1FD551A2}" type="presParOf" srcId="{978B9145-EFD7-A74D-8332-E67BCD9941C9}" destId="{5C17882D-E032-BA46-84E0-001E588B34AC}" srcOrd="0" destOrd="0" presId="urn:microsoft.com/office/officeart/2005/8/layout/StepDownProcess"/>
    <dgm:cxn modelId="{E29B413B-3DE8-3447-A4ED-EB375F126C48}" type="presParOf" srcId="{978B9145-EFD7-A74D-8332-E67BCD9941C9}" destId="{A394AD17-D276-E643-BDB6-3F85B27185A8}" srcOrd="1" destOrd="0" presId="urn:microsoft.com/office/officeart/2005/8/layout/StepDownProcess"/>
    <dgm:cxn modelId="{93C17778-4175-2248-BB68-4F8E2E9CFB0F}" type="presParOf" srcId="{978B9145-EFD7-A74D-8332-E67BCD9941C9}" destId="{C29AC0F1-8A2F-E54D-AB80-0BCA2E26E5D7}" srcOrd="2" destOrd="0" presId="urn:microsoft.com/office/officeart/2005/8/layout/StepDownProcess"/>
    <dgm:cxn modelId="{D6C95B0D-595E-4544-A7E6-7216989F6468}" type="presParOf" srcId="{94B2427F-F062-CF4B-846A-AC33818BB385}" destId="{42370435-17E1-E54C-9B11-CF0EA080004E}" srcOrd="1" destOrd="0" presId="urn:microsoft.com/office/officeart/2005/8/layout/StepDownProcess"/>
    <dgm:cxn modelId="{4693A958-2EAD-BF44-AA71-5EB545623C5E}" type="presParOf" srcId="{94B2427F-F062-CF4B-846A-AC33818BB385}" destId="{0678A35D-6299-8341-A71E-DEB9BEC1B4DD}" srcOrd="2" destOrd="0" presId="urn:microsoft.com/office/officeart/2005/8/layout/StepDownProcess"/>
    <dgm:cxn modelId="{3B4B8090-9AED-1448-8A6F-D0D32DB8B8BC}" type="presParOf" srcId="{0678A35D-6299-8341-A71E-DEB9BEC1B4DD}" destId="{1FC42073-7149-0C4A-A9F3-F3C1801E1217}" srcOrd="0" destOrd="0" presId="urn:microsoft.com/office/officeart/2005/8/layout/StepDownProcess"/>
    <dgm:cxn modelId="{5F320AD0-A7B6-F04C-A47B-EAFBC671C81F}" type="presParOf" srcId="{0678A35D-6299-8341-A71E-DEB9BEC1B4DD}" destId="{E5F0D5B9-E686-F84F-A786-7566B5C464C1}" srcOrd="1" destOrd="0" presId="urn:microsoft.com/office/officeart/2005/8/layout/StepDownProcess"/>
    <dgm:cxn modelId="{4ADD312C-E317-AC42-BD9E-FE273645424A}" type="presParOf" srcId="{0678A35D-6299-8341-A71E-DEB9BEC1B4DD}" destId="{5D61A350-6411-A247-B606-D52491018680}" srcOrd="2" destOrd="0" presId="urn:microsoft.com/office/officeart/2005/8/layout/StepDownProcess"/>
    <dgm:cxn modelId="{9CC8D18D-4DA1-F946-80B7-DB78F8DE900A}" type="presParOf" srcId="{94B2427F-F062-CF4B-846A-AC33818BB385}" destId="{16DD0EF4-D824-2A4D-9337-159092F07147}" srcOrd="3" destOrd="0" presId="urn:microsoft.com/office/officeart/2005/8/layout/StepDownProcess"/>
    <dgm:cxn modelId="{2FC40307-E2CE-6A4B-A10F-CDEFC1925A46}" type="presParOf" srcId="{94B2427F-F062-CF4B-846A-AC33818BB385}" destId="{25AD04A0-ABAD-3745-9344-83156D5F5BA9}" srcOrd="4" destOrd="0" presId="urn:microsoft.com/office/officeart/2005/8/layout/StepDownProcess"/>
    <dgm:cxn modelId="{6763A267-D4D5-F04C-BBC4-6F781FB7130F}" type="presParOf" srcId="{25AD04A0-ABAD-3745-9344-83156D5F5BA9}" destId="{600D89D8-E192-5141-B36B-61F1AF119F84}" srcOrd="0" destOrd="0" presId="urn:microsoft.com/office/officeart/2005/8/layout/StepDownProcess"/>
    <dgm:cxn modelId="{38533F42-FB62-4A4E-9FC4-6421CE4175C7}" type="presParOf" srcId="{25AD04A0-ABAD-3745-9344-83156D5F5BA9}" destId="{4DED11A0-4B83-094F-93F0-EEE04AEE2CCB}" srcOrd="1" destOrd="0" presId="urn:microsoft.com/office/officeart/2005/8/layout/StepDownProcess"/>
    <dgm:cxn modelId="{381D9E17-0B08-3E40-9681-3CCD64190C4B}" type="presParOf" srcId="{25AD04A0-ABAD-3745-9344-83156D5F5BA9}" destId="{9D599B89-1A98-D24A-9465-E18735CB7D68}" srcOrd="2" destOrd="0" presId="urn:microsoft.com/office/officeart/2005/8/layout/StepDownProcess"/>
    <dgm:cxn modelId="{EE981F2F-22B2-6944-A086-4E34E2F2B9A8}" type="presParOf" srcId="{94B2427F-F062-CF4B-846A-AC33818BB385}" destId="{CF322652-8E23-7943-BFB3-1543B9C73062}" srcOrd="5" destOrd="0" presId="urn:microsoft.com/office/officeart/2005/8/layout/StepDownProcess"/>
    <dgm:cxn modelId="{D3508341-C6D5-8148-8054-7CD65AA72D38}" type="presParOf" srcId="{94B2427F-F062-CF4B-846A-AC33818BB385}" destId="{AF36C204-75F6-7E42-B08F-37EB88D76D54}" srcOrd="6" destOrd="0" presId="urn:microsoft.com/office/officeart/2005/8/layout/StepDownProcess"/>
    <dgm:cxn modelId="{423FE79A-5C46-F349-AC49-90C387EE7699}" type="presParOf" srcId="{AF36C204-75F6-7E42-B08F-37EB88D76D54}" destId="{49A47481-79B4-944B-96F4-0E7E7F0EF794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2FC99E-5D39-1841-BEC6-E699AAB9E242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ACA89C12-3084-8147-99A4-EDEAB911481A}">
      <dgm:prSet phldrT="[Text]"/>
      <dgm:spPr/>
      <dgm:t>
        <a:bodyPr/>
        <a:lstStyle/>
        <a:p>
          <a:r>
            <a:rPr lang="en-US" dirty="0" smtClean="0"/>
            <a:t>Purpose</a:t>
          </a:r>
          <a:endParaRPr lang="en-US" dirty="0"/>
        </a:p>
      </dgm:t>
    </dgm:pt>
    <dgm:pt modelId="{04712174-B121-CB4E-8F0D-B9554F5492FD}" type="parTrans" cxnId="{17E18034-D487-F449-9382-40E41BDDEC9E}">
      <dgm:prSet/>
      <dgm:spPr/>
      <dgm:t>
        <a:bodyPr/>
        <a:lstStyle/>
        <a:p>
          <a:endParaRPr lang="en-US"/>
        </a:p>
      </dgm:t>
    </dgm:pt>
    <dgm:pt modelId="{537DCE59-51D0-BA4D-A3A7-648C33AEDA9D}" type="sibTrans" cxnId="{17E18034-D487-F449-9382-40E41BDDEC9E}">
      <dgm:prSet/>
      <dgm:spPr/>
      <dgm:t>
        <a:bodyPr/>
        <a:lstStyle/>
        <a:p>
          <a:endParaRPr lang="en-US"/>
        </a:p>
      </dgm:t>
    </dgm:pt>
    <dgm:pt modelId="{8DBD7FE4-F902-F341-9D6F-D58FF6BD8F81}">
      <dgm:prSet phldrT="[Text]"/>
      <dgm:spPr/>
      <dgm:t>
        <a:bodyPr/>
        <a:lstStyle/>
        <a:p>
          <a:r>
            <a:rPr lang="en-US" dirty="0" smtClean="0"/>
            <a:t>Define phrase</a:t>
          </a:r>
          <a:endParaRPr lang="en-US" dirty="0"/>
        </a:p>
      </dgm:t>
    </dgm:pt>
    <dgm:pt modelId="{B9036291-E71A-2746-ADE8-E30EEC61AE20}" type="parTrans" cxnId="{AA5B812E-F2BA-0241-83BD-B1ACB5DAC45F}">
      <dgm:prSet/>
      <dgm:spPr/>
      <dgm:t>
        <a:bodyPr/>
        <a:lstStyle/>
        <a:p>
          <a:endParaRPr lang="en-US"/>
        </a:p>
      </dgm:t>
    </dgm:pt>
    <dgm:pt modelId="{3085304A-532D-0842-98FC-C47E312D2273}" type="sibTrans" cxnId="{AA5B812E-F2BA-0241-83BD-B1ACB5DAC45F}">
      <dgm:prSet/>
      <dgm:spPr/>
      <dgm:t>
        <a:bodyPr/>
        <a:lstStyle/>
        <a:p>
          <a:endParaRPr lang="en-US"/>
        </a:p>
      </dgm:t>
    </dgm:pt>
    <dgm:pt modelId="{8AA39B49-6644-9340-B3FF-B9F5D5FFE214}">
      <dgm:prSet/>
      <dgm:spPr/>
      <dgm:t>
        <a:bodyPr/>
        <a:lstStyle/>
        <a:p>
          <a:r>
            <a:rPr lang="en-US" dirty="0" smtClean="0"/>
            <a:t>Characteristics of good paraphrase</a:t>
          </a:r>
          <a:endParaRPr lang="en-US" dirty="0"/>
        </a:p>
      </dgm:t>
    </dgm:pt>
    <dgm:pt modelId="{BADDEA52-F846-BE48-9AA0-568CAC2BBA9D}" type="parTrans" cxnId="{0C9B63CA-32CA-FC48-98F3-6ED9C6313E21}">
      <dgm:prSet/>
      <dgm:spPr/>
      <dgm:t>
        <a:bodyPr/>
        <a:lstStyle/>
        <a:p>
          <a:endParaRPr lang="en-US"/>
        </a:p>
      </dgm:t>
    </dgm:pt>
    <dgm:pt modelId="{86262DD6-5BFB-8C4A-9BA8-F553831E73A0}" type="sibTrans" cxnId="{0C9B63CA-32CA-FC48-98F3-6ED9C6313E21}">
      <dgm:prSet/>
      <dgm:spPr/>
      <dgm:t>
        <a:bodyPr/>
        <a:lstStyle/>
        <a:p>
          <a:endParaRPr lang="en-US"/>
        </a:p>
      </dgm:t>
    </dgm:pt>
    <dgm:pt modelId="{73E20DCB-A3BA-4E44-9412-4C5293AA24A6}">
      <dgm:prSet/>
      <dgm:spPr/>
      <dgm:t>
        <a:bodyPr/>
        <a:lstStyle/>
        <a:p>
          <a:r>
            <a:rPr lang="en-US" dirty="0" smtClean="0"/>
            <a:t>Explain Feedback</a:t>
          </a:r>
          <a:endParaRPr lang="en-US" dirty="0"/>
        </a:p>
      </dgm:t>
    </dgm:pt>
    <dgm:pt modelId="{FE0BB99A-6ED7-1F4B-A8CD-B4D5FB064C1E}" type="parTrans" cxnId="{93DF8180-F60C-924E-AB28-0CDB63400DAC}">
      <dgm:prSet/>
      <dgm:spPr/>
      <dgm:t>
        <a:bodyPr/>
        <a:lstStyle/>
        <a:p>
          <a:endParaRPr lang="en-US"/>
        </a:p>
      </dgm:t>
    </dgm:pt>
    <dgm:pt modelId="{56874DB7-0113-EA43-98CB-DF085580B602}" type="sibTrans" cxnId="{93DF8180-F60C-924E-AB28-0CDB63400DAC}">
      <dgm:prSet/>
      <dgm:spPr/>
      <dgm:t>
        <a:bodyPr/>
        <a:lstStyle/>
        <a:p>
          <a:endParaRPr lang="en-US"/>
        </a:p>
      </dgm:t>
    </dgm:pt>
    <dgm:pt modelId="{48A917F4-2CA9-8141-9D9E-2FA8B29F2F5E}" type="pres">
      <dgm:prSet presAssocID="{0F2FC99E-5D39-1841-BEC6-E699AAB9E242}" presName="CompostProcess" presStyleCnt="0">
        <dgm:presLayoutVars>
          <dgm:dir/>
          <dgm:resizeHandles val="exact"/>
        </dgm:presLayoutVars>
      </dgm:prSet>
      <dgm:spPr/>
    </dgm:pt>
    <dgm:pt modelId="{8B33703B-1C9B-0B40-BB93-FEB59678D878}" type="pres">
      <dgm:prSet presAssocID="{0F2FC99E-5D39-1841-BEC6-E699AAB9E242}" presName="arrow" presStyleLbl="bgShp" presStyleIdx="0" presStyleCnt="1" custLinFactNeighborX="-420"/>
      <dgm:spPr/>
    </dgm:pt>
    <dgm:pt modelId="{C423997A-15AF-F24D-B5D2-5CD8D3A3FCF8}" type="pres">
      <dgm:prSet presAssocID="{0F2FC99E-5D39-1841-BEC6-E699AAB9E242}" presName="linearProcess" presStyleCnt="0"/>
      <dgm:spPr/>
    </dgm:pt>
    <dgm:pt modelId="{A42AF2E0-449A-424E-98CA-B9725C02327C}" type="pres">
      <dgm:prSet presAssocID="{ACA89C12-3084-8147-99A4-EDEAB911481A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ACE002-99FF-B040-817A-AD6ED7D240C2}" type="pres">
      <dgm:prSet presAssocID="{537DCE59-51D0-BA4D-A3A7-648C33AEDA9D}" presName="sibTrans" presStyleCnt="0"/>
      <dgm:spPr/>
    </dgm:pt>
    <dgm:pt modelId="{95CF9DDA-EF2E-5741-B399-041B09EA6F35}" type="pres">
      <dgm:prSet presAssocID="{8DBD7FE4-F902-F341-9D6F-D58FF6BD8F8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D37CE1-26E2-3944-B3BF-30B099FBEB2A}" type="pres">
      <dgm:prSet presAssocID="{3085304A-532D-0842-98FC-C47E312D2273}" presName="sibTrans" presStyleCnt="0"/>
      <dgm:spPr/>
    </dgm:pt>
    <dgm:pt modelId="{39DBEC11-4D9C-204A-80B5-EE35CE60CD6E}" type="pres">
      <dgm:prSet presAssocID="{8AA39B49-6644-9340-B3FF-B9F5D5FFE21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A5C44-B747-7D49-8ED2-760B8366BC30}" type="pres">
      <dgm:prSet presAssocID="{86262DD6-5BFB-8C4A-9BA8-F553831E73A0}" presName="sibTrans" presStyleCnt="0"/>
      <dgm:spPr/>
    </dgm:pt>
    <dgm:pt modelId="{0E8482D8-A9C0-FA41-9116-BB34135C727A}" type="pres">
      <dgm:prSet presAssocID="{73E20DCB-A3BA-4E44-9412-4C5293AA24A6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0EDB69-43EB-C844-9803-306943A8943F}" type="presOf" srcId="{ACA89C12-3084-8147-99A4-EDEAB911481A}" destId="{A42AF2E0-449A-424E-98CA-B9725C02327C}" srcOrd="0" destOrd="0" presId="urn:microsoft.com/office/officeart/2005/8/layout/hProcess9"/>
    <dgm:cxn modelId="{0C9B63CA-32CA-FC48-98F3-6ED9C6313E21}" srcId="{0F2FC99E-5D39-1841-BEC6-E699AAB9E242}" destId="{8AA39B49-6644-9340-B3FF-B9F5D5FFE214}" srcOrd="2" destOrd="0" parTransId="{BADDEA52-F846-BE48-9AA0-568CAC2BBA9D}" sibTransId="{86262DD6-5BFB-8C4A-9BA8-F553831E73A0}"/>
    <dgm:cxn modelId="{93DF8180-F60C-924E-AB28-0CDB63400DAC}" srcId="{0F2FC99E-5D39-1841-BEC6-E699AAB9E242}" destId="{73E20DCB-A3BA-4E44-9412-4C5293AA24A6}" srcOrd="3" destOrd="0" parTransId="{FE0BB99A-6ED7-1F4B-A8CD-B4D5FB064C1E}" sibTransId="{56874DB7-0113-EA43-98CB-DF085580B602}"/>
    <dgm:cxn modelId="{B3DEAD07-E32B-254A-8554-D55BA2D07DFB}" type="presOf" srcId="{8DBD7FE4-F902-F341-9D6F-D58FF6BD8F81}" destId="{95CF9DDA-EF2E-5741-B399-041B09EA6F35}" srcOrd="0" destOrd="0" presId="urn:microsoft.com/office/officeart/2005/8/layout/hProcess9"/>
    <dgm:cxn modelId="{C6640286-453D-AF43-8FB7-4542BD9A7E3A}" type="presOf" srcId="{8AA39B49-6644-9340-B3FF-B9F5D5FFE214}" destId="{39DBEC11-4D9C-204A-80B5-EE35CE60CD6E}" srcOrd="0" destOrd="0" presId="urn:microsoft.com/office/officeart/2005/8/layout/hProcess9"/>
    <dgm:cxn modelId="{DF0B9F67-EA44-604C-852B-80ADC93AE475}" type="presOf" srcId="{73E20DCB-A3BA-4E44-9412-4C5293AA24A6}" destId="{0E8482D8-A9C0-FA41-9116-BB34135C727A}" srcOrd="0" destOrd="0" presId="urn:microsoft.com/office/officeart/2005/8/layout/hProcess9"/>
    <dgm:cxn modelId="{46355C02-5E35-4940-B22C-746D7683AD45}" type="presOf" srcId="{0F2FC99E-5D39-1841-BEC6-E699AAB9E242}" destId="{48A917F4-2CA9-8141-9D9E-2FA8B29F2F5E}" srcOrd="0" destOrd="0" presId="urn:microsoft.com/office/officeart/2005/8/layout/hProcess9"/>
    <dgm:cxn modelId="{AA5B812E-F2BA-0241-83BD-B1ACB5DAC45F}" srcId="{0F2FC99E-5D39-1841-BEC6-E699AAB9E242}" destId="{8DBD7FE4-F902-F341-9D6F-D58FF6BD8F81}" srcOrd="1" destOrd="0" parTransId="{B9036291-E71A-2746-ADE8-E30EEC61AE20}" sibTransId="{3085304A-532D-0842-98FC-C47E312D2273}"/>
    <dgm:cxn modelId="{17E18034-D487-F449-9382-40E41BDDEC9E}" srcId="{0F2FC99E-5D39-1841-BEC6-E699AAB9E242}" destId="{ACA89C12-3084-8147-99A4-EDEAB911481A}" srcOrd="0" destOrd="0" parTransId="{04712174-B121-CB4E-8F0D-B9554F5492FD}" sibTransId="{537DCE59-51D0-BA4D-A3A7-648C33AEDA9D}"/>
    <dgm:cxn modelId="{2CC76420-5CE6-C04D-97FC-DCA0CA5BE3DC}" type="presParOf" srcId="{48A917F4-2CA9-8141-9D9E-2FA8B29F2F5E}" destId="{8B33703B-1C9B-0B40-BB93-FEB59678D878}" srcOrd="0" destOrd="0" presId="urn:microsoft.com/office/officeart/2005/8/layout/hProcess9"/>
    <dgm:cxn modelId="{3BECECB2-4209-A94D-AD41-DDB37F7976AC}" type="presParOf" srcId="{48A917F4-2CA9-8141-9D9E-2FA8B29F2F5E}" destId="{C423997A-15AF-F24D-B5D2-5CD8D3A3FCF8}" srcOrd="1" destOrd="0" presId="urn:microsoft.com/office/officeart/2005/8/layout/hProcess9"/>
    <dgm:cxn modelId="{1A9B0912-F34B-EB4B-8E72-9A3C28CD85CA}" type="presParOf" srcId="{C423997A-15AF-F24D-B5D2-5CD8D3A3FCF8}" destId="{A42AF2E0-449A-424E-98CA-B9725C02327C}" srcOrd="0" destOrd="0" presId="urn:microsoft.com/office/officeart/2005/8/layout/hProcess9"/>
    <dgm:cxn modelId="{F471359B-EF75-FC42-AC1B-B15C7AEAE38E}" type="presParOf" srcId="{C423997A-15AF-F24D-B5D2-5CD8D3A3FCF8}" destId="{B4ACE002-99FF-B040-817A-AD6ED7D240C2}" srcOrd="1" destOrd="0" presId="urn:microsoft.com/office/officeart/2005/8/layout/hProcess9"/>
    <dgm:cxn modelId="{2404565F-2403-2F4B-BA5B-9C6CE197BD91}" type="presParOf" srcId="{C423997A-15AF-F24D-B5D2-5CD8D3A3FCF8}" destId="{95CF9DDA-EF2E-5741-B399-041B09EA6F35}" srcOrd="2" destOrd="0" presId="urn:microsoft.com/office/officeart/2005/8/layout/hProcess9"/>
    <dgm:cxn modelId="{68D1B18D-8503-E445-B23A-4E03BB3BC486}" type="presParOf" srcId="{C423997A-15AF-F24D-B5D2-5CD8D3A3FCF8}" destId="{2ED37CE1-26E2-3944-B3BF-30B099FBEB2A}" srcOrd="3" destOrd="0" presId="urn:microsoft.com/office/officeart/2005/8/layout/hProcess9"/>
    <dgm:cxn modelId="{43D3F9D7-1266-1043-B39A-E4D8946AF2C3}" type="presParOf" srcId="{C423997A-15AF-F24D-B5D2-5CD8D3A3FCF8}" destId="{39DBEC11-4D9C-204A-80B5-EE35CE60CD6E}" srcOrd="4" destOrd="0" presId="urn:microsoft.com/office/officeart/2005/8/layout/hProcess9"/>
    <dgm:cxn modelId="{4259B189-D94B-464D-8473-D6A85ADEE91D}" type="presParOf" srcId="{C423997A-15AF-F24D-B5D2-5CD8D3A3FCF8}" destId="{422A5C44-B747-7D49-8ED2-760B8366BC30}" srcOrd="5" destOrd="0" presId="urn:microsoft.com/office/officeart/2005/8/layout/hProcess9"/>
    <dgm:cxn modelId="{734BD9EA-85E0-9047-B838-01475173F535}" type="presParOf" srcId="{C423997A-15AF-F24D-B5D2-5CD8D3A3FCF8}" destId="{0E8482D8-A9C0-FA41-9116-BB34135C727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5E9E73-87CD-C041-B57A-B8D210C79921}" type="doc">
      <dgm:prSet loTypeId="urn:microsoft.com/office/officeart/2005/8/layout/matrix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4828BD-0C2B-D14B-93E5-553735334939}">
      <dgm:prSet/>
      <dgm:spPr/>
      <dgm:t>
        <a:bodyPr/>
        <a:lstStyle/>
        <a:p>
          <a:pPr rtl="0"/>
          <a:r>
            <a:rPr lang="en-US" dirty="0" smtClean="0"/>
            <a:t>Designed to help students manage complex reading demands of complex texts.</a:t>
          </a:r>
          <a:endParaRPr lang="en-US" dirty="0"/>
        </a:p>
      </dgm:t>
    </dgm:pt>
    <dgm:pt modelId="{7441901F-A8B4-7740-9836-F19F691C637A}" type="parTrans" cxnId="{F04C775F-028D-6249-A9A0-C2D73FEF4412}">
      <dgm:prSet/>
      <dgm:spPr/>
      <dgm:t>
        <a:bodyPr/>
        <a:lstStyle/>
        <a:p>
          <a:endParaRPr lang="en-US"/>
        </a:p>
      </dgm:t>
    </dgm:pt>
    <dgm:pt modelId="{5B61B9F4-E8AC-C743-A6D1-E6FAF77A77F9}" type="sibTrans" cxnId="{F04C775F-028D-6249-A9A0-C2D73FEF4412}">
      <dgm:prSet/>
      <dgm:spPr/>
      <dgm:t>
        <a:bodyPr/>
        <a:lstStyle/>
        <a:p>
          <a:endParaRPr lang="en-US"/>
        </a:p>
      </dgm:t>
    </dgm:pt>
    <dgm:pt modelId="{2F15A04E-8162-4040-AFD6-051932DA823B}">
      <dgm:prSet/>
      <dgm:spPr/>
      <dgm:t>
        <a:bodyPr/>
        <a:lstStyle/>
        <a:p>
          <a:pPr rtl="0"/>
          <a:r>
            <a:rPr lang="en-US" smtClean="0"/>
            <a:t>Requires students to actively interact with material.</a:t>
          </a:r>
          <a:endParaRPr lang="en-US"/>
        </a:p>
      </dgm:t>
    </dgm:pt>
    <dgm:pt modelId="{4075F61A-7575-BB4C-818C-6B8BAD43B893}" type="parTrans" cxnId="{CC74D0BC-8AF3-3C41-AA84-6444E36B5A82}">
      <dgm:prSet/>
      <dgm:spPr/>
      <dgm:t>
        <a:bodyPr/>
        <a:lstStyle/>
        <a:p>
          <a:endParaRPr lang="en-US"/>
        </a:p>
      </dgm:t>
    </dgm:pt>
    <dgm:pt modelId="{74133BD2-80BD-BC4C-BDB9-06AEFA9DC525}" type="sibTrans" cxnId="{CC74D0BC-8AF3-3C41-AA84-6444E36B5A82}">
      <dgm:prSet/>
      <dgm:spPr/>
      <dgm:t>
        <a:bodyPr/>
        <a:lstStyle/>
        <a:p>
          <a:endParaRPr lang="en-US"/>
        </a:p>
      </dgm:t>
    </dgm:pt>
    <dgm:pt modelId="{1E29B481-9333-624C-8C4A-59F56166CCF0}">
      <dgm:prSet/>
      <dgm:spPr/>
      <dgm:t>
        <a:bodyPr/>
        <a:lstStyle/>
        <a:p>
          <a:pPr rtl="0"/>
          <a:r>
            <a:rPr lang="en-US" smtClean="0"/>
            <a:t>Divides passage into small units – “chunking”</a:t>
          </a:r>
          <a:endParaRPr lang="en-US"/>
        </a:p>
      </dgm:t>
    </dgm:pt>
    <dgm:pt modelId="{60EEC794-A8FF-B843-BE11-AF7F8553E565}" type="parTrans" cxnId="{94FD1B29-CC4D-314B-8A53-86FC3C0BF0A9}">
      <dgm:prSet/>
      <dgm:spPr/>
      <dgm:t>
        <a:bodyPr/>
        <a:lstStyle/>
        <a:p>
          <a:endParaRPr lang="en-US"/>
        </a:p>
      </dgm:t>
    </dgm:pt>
    <dgm:pt modelId="{A20F36C5-C7CA-354A-A420-1B58AA0E19D6}" type="sibTrans" cxnId="{94FD1B29-CC4D-314B-8A53-86FC3C0BF0A9}">
      <dgm:prSet/>
      <dgm:spPr/>
      <dgm:t>
        <a:bodyPr/>
        <a:lstStyle/>
        <a:p>
          <a:endParaRPr lang="en-US"/>
        </a:p>
      </dgm:t>
    </dgm:pt>
    <dgm:pt modelId="{71AAB3A7-5472-354A-BF38-0CFB34564677}">
      <dgm:prSet/>
      <dgm:spPr/>
      <dgm:t>
        <a:bodyPr/>
        <a:lstStyle/>
        <a:p>
          <a:pPr rtl="0"/>
          <a:r>
            <a:rPr lang="en-US" dirty="0" smtClean="0"/>
            <a:t>Alternation of activities requires high level of attention during reading activity.</a:t>
          </a:r>
          <a:endParaRPr lang="en-US" dirty="0"/>
        </a:p>
      </dgm:t>
    </dgm:pt>
    <dgm:pt modelId="{7E550C4A-0194-E048-B2EC-A86CA0050FDF}" type="parTrans" cxnId="{97A95BD3-39B2-844A-84CA-D786B9272788}">
      <dgm:prSet/>
      <dgm:spPr/>
      <dgm:t>
        <a:bodyPr/>
        <a:lstStyle/>
        <a:p>
          <a:endParaRPr lang="en-US"/>
        </a:p>
      </dgm:t>
    </dgm:pt>
    <dgm:pt modelId="{FFF6033A-A718-AB44-A79B-DE24E78C0262}" type="sibTrans" cxnId="{97A95BD3-39B2-844A-84CA-D786B9272788}">
      <dgm:prSet/>
      <dgm:spPr/>
      <dgm:t>
        <a:bodyPr/>
        <a:lstStyle/>
        <a:p>
          <a:endParaRPr lang="en-US"/>
        </a:p>
      </dgm:t>
    </dgm:pt>
    <dgm:pt modelId="{FF991C9F-3E0C-BB42-8E45-B978627A5AB2}">
      <dgm:prSet/>
      <dgm:spPr/>
      <dgm:t>
        <a:bodyPr/>
        <a:lstStyle/>
        <a:p>
          <a:endParaRPr lang="en-US"/>
        </a:p>
      </dgm:t>
    </dgm:pt>
    <dgm:pt modelId="{B0B031AC-1873-A041-A9BE-F8CAF29E9AB8}" type="parTrans" cxnId="{56E75D52-8E46-0B4E-875A-D322E31FFDC3}">
      <dgm:prSet/>
      <dgm:spPr/>
      <dgm:t>
        <a:bodyPr/>
        <a:lstStyle/>
        <a:p>
          <a:endParaRPr lang="en-US"/>
        </a:p>
      </dgm:t>
    </dgm:pt>
    <dgm:pt modelId="{7CC12375-8D1D-3A46-98A3-D9B2DCCC66D0}" type="sibTrans" cxnId="{56E75D52-8E46-0B4E-875A-D322E31FFDC3}">
      <dgm:prSet/>
      <dgm:spPr/>
      <dgm:t>
        <a:bodyPr/>
        <a:lstStyle/>
        <a:p>
          <a:endParaRPr lang="en-US"/>
        </a:p>
      </dgm:t>
    </dgm:pt>
    <dgm:pt modelId="{63B2408B-F51F-4647-B395-54F5DB0DF1D2}" type="pres">
      <dgm:prSet presAssocID="{815E9E73-87CD-C041-B57A-B8D210C7992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345927-77D6-A547-AD54-699AD812C4A4}" type="pres">
      <dgm:prSet presAssocID="{815E9E73-87CD-C041-B57A-B8D210C79921}" presName="diamond" presStyleLbl="bgShp" presStyleIdx="0" presStyleCnt="1"/>
      <dgm:spPr/>
    </dgm:pt>
    <dgm:pt modelId="{2B293065-0954-5B42-8DAA-11776C1999CF}" type="pres">
      <dgm:prSet presAssocID="{815E9E73-87CD-C041-B57A-B8D210C7992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E9B6C-D264-A04C-BC3F-EA5079F60343}" type="pres">
      <dgm:prSet presAssocID="{815E9E73-87CD-C041-B57A-B8D210C7992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7DC8F-6332-1945-81BD-3A1B419462E1}" type="pres">
      <dgm:prSet presAssocID="{815E9E73-87CD-C041-B57A-B8D210C7992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B5670-7ED0-3D44-BBB1-AF3BF024136A}" type="pres">
      <dgm:prSet presAssocID="{815E9E73-87CD-C041-B57A-B8D210C7992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E75D52-8E46-0B4E-875A-D322E31FFDC3}" srcId="{815E9E73-87CD-C041-B57A-B8D210C79921}" destId="{FF991C9F-3E0C-BB42-8E45-B978627A5AB2}" srcOrd="4" destOrd="0" parTransId="{B0B031AC-1873-A041-A9BE-F8CAF29E9AB8}" sibTransId="{7CC12375-8D1D-3A46-98A3-D9B2DCCC66D0}"/>
    <dgm:cxn modelId="{CC74D0BC-8AF3-3C41-AA84-6444E36B5A82}" srcId="{815E9E73-87CD-C041-B57A-B8D210C79921}" destId="{2F15A04E-8162-4040-AFD6-051932DA823B}" srcOrd="1" destOrd="0" parTransId="{4075F61A-7575-BB4C-818C-6B8BAD43B893}" sibTransId="{74133BD2-80BD-BC4C-BDB9-06AEFA9DC525}"/>
    <dgm:cxn modelId="{97A95BD3-39B2-844A-84CA-D786B9272788}" srcId="{815E9E73-87CD-C041-B57A-B8D210C79921}" destId="{71AAB3A7-5472-354A-BF38-0CFB34564677}" srcOrd="3" destOrd="0" parTransId="{7E550C4A-0194-E048-B2EC-A86CA0050FDF}" sibTransId="{FFF6033A-A718-AB44-A79B-DE24E78C0262}"/>
    <dgm:cxn modelId="{AABA7FC6-ADFB-164A-B5D8-5CE07096AE5D}" type="presOf" srcId="{815E9E73-87CD-C041-B57A-B8D210C79921}" destId="{63B2408B-F51F-4647-B395-54F5DB0DF1D2}" srcOrd="0" destOrd="0" presId="urn:microsoft.com/office/officeart/2005/8/layout/matrix3"/>
    <dgm:cxn modelId="{B8640DC3-7009-BA4C-8FCC-E88C53AF40BA}" type="presOf" srcId="{C14828BD-0C2B-D14B-93E5-553735334939}" destId="{2B293065-0954-5B42-8DAA-11776C1999CF}" srcOrd="0" destOrd="0" presId="urn:microsoft.com/office/officeart/2005/8/layout/matrix3"/>
    <dgm:cxn modelId="{F832B5C3-234C-E149-B7E4-FD21CCBF22DA}" type="presOf" srcId="{2F15A04E-8162-4040-AFD6-051932DA823B}" destId="{815E9B6C-D264-A04C-BC3F-EA5079F60343}" srcOrd="0" destOrd="0" presId="urn:microsoft.com/office/officeart/2005/8/layout/matrix3"/>
    <dgm:cxn modelId="{BCC9C053-C025-354D-AEA3-3F3B1BB2B795}" type="presOf" srcId="{1E29B481-9333-624C-8C4A-59F56166CCF0}" destId="{3A97DC8F-6332-1945-81BD-3A1B419462E1}" srcOrd="0" destOrd="0" presId="urn:microsoft.com/office/officeart/2005/8/layout/matrix3"/>
    <dgm:cxn modelId="{F04C775F-028D-6249-A9A0-C2D73FEF4412}" srcId="{815E9E73-87CD-C041-B57A-B8D210C79921}" destId="{C14828BD-0C2B-D14B-93E5-553735334939}" srcOrd="0" destOrd="0" parTransId="{7441901F-A8B4-7740-9836-F19F691C637A}" sibTransId="{5B61B9F4-E8AC-C743-A6D1-E6FAF77A77F9}"/>
    <dgm:cxn modelId="{1645FB67-4106-AC4B-B35C-68623775129D}" type="presOf" srcId="{71AAB3A7-5472-354A-BF38-0CFB34564677}" destId="{D90B5670-7ED0-3D44-BBB1-AF3BF024136A}" srcOrd="0" destOrd="0" presId="urn:microsoft.com/office/officeart/2005/8/layout/matrix3"/>
    <dgm:cxn modelId="{94FD1B29-CC4D-314B-8A53-86FC3C0BF0A9}" srcId="{815E9E73-87CD-C041-B57A-B8D210C79921}" destId="{1E29B481-9333-624C-8C4A-59F56166CCF0}" srcOrd="2" destOrd="0" parTransId="{60EEC794-A8FF-B843-BE11-AF7F8553E565}" sibTransId="{A20F36C5-C7CA-354A-A420-1B58AA0E19D6}"/>
    <dgm:cxn modelId="{73089D76-1A20-2943-AB96-FBC16CEE2DCE}" type="presParOf" srcId="{63B2408B-F51F-4647-B395-54F5DB0DF1D2}" destId="{0A345927-77D6-A547-AD54-699AD812C4A4}" srcOrd="0" destOrd="0" presId="urn:microsoft.com/office/officeart/2005/8/layout/matrix3"/>
    <dgm:cxn modelId="{E7866FC5-72C7-CE47-A391-E18EEF7E2B34}" type="presParOf" srcId="{63B2408B-F51F-4647-B395-54F5DB0DF1D2}" destId="{2B293065-0954-5B42-8DAA-11776C1999CF}" srcOrd="1" destOrd="0" presId="urn:microsoft.com/office/officeart/2005/8/layout/matrix3"/>
    <dgm:cxn modelId="{382E5545-01F8-D34A-8561-7D3776E949B6}" type="presParOf" srcId="{63B2408B-F51F-4647-B395-54F5DB0DF1D2}" destId="{815E9B6C-D264-A04C-BC3F-EA5079F60343}" srcOrd="2" destOrd="0" presId="urn:microsoft.com/office/officeart/2005/8/layout/matrix3"/>
    <dgm:cxn modelId="{570840D7-EAD8-5542-BCA4-B31F7AF18042}" type="presParOf" srcId="{63B2408B-F51F-4647-B395-54F5DB0DF1D2}" destId="{3A97DC8F-6332-1945-81BD-3A1B419462E1}" srcOrd="3" destOrd="0" presId="urn:microsoft.com/office/officeart/2005/8/layout/matrix3"/>
    <dgm:cxn modelId="{3638C0AF-0675-0B4A-B694-97FD906F7A7A}" type="presParOf" srcId="{63B2408B-F51F-4647-B395-54F5DB0DF1D2}" destId="{D90B5670-7ED0-3D44-BBB1-AF3BF024136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FA5914-08E4-B546-91BB-6621DFC2DE8C}" type="doc">
      <dgm:prSet loTypeId="urn:microsoft.com/office/officeart/2005/8/layout/process4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168258-08DC-4641-A8E6-8A14170E9896}">
      <dgm:prSet/>
      <dgm:spPr/>
      <dgm:t>
        <a:bodyPr/>
        <a:lstStyle/>
        <a:p>
          <a:pPr rtl="0"/>
          <a:r>
            <a:rPr lang="en-US" dirty="0" smtClean="0"/>
            <a:t>Pretest and Goal Setting – Student Commitment</a:t>
          </a:r>
          <a:endParaRPr lang="en-US" dirty="0"/>
        </a:p>
      </dgm:t>
    </dgm:pt>
    <dgm:pt modelId="{4E467E53-F91F-2A42-B6ED-6E00409C0263}" type="parTrans" cxnId="{3716B2D9-FCFA-4E44-B6E8-A4263AA559D1}">
      <dgm:prSet/>
      <dgm:spPr/>
      <dgm:t>
        <a:bodyPr/>
        <a:lstStyle/>
        <a:p>
          <a:endParaRPr lang="en-US"/>
        </a:p>
      </dgm:t>
    </dgm:pt>
    <dgm:pt modelId="{099BA399-088A-D641-8BA3-69642FB6B608}" type="sibTrans" cxnId="{3716B2D9-FCFA-4E44-B6E8-A4263AA559D1}">
      <dgm:prSet/>
      <dgm:spPr/>
      <dgm:t>
        <a:bodyPr/>
        <a:lstStyle/>
        <a:p>
          <a:endParaRPr lang="en-US"/>
        </a:p>
      </dgm:t>
    </dgm:pt>
    <dgm:pt modelId="{F4170CFA-2AF6-9741-8187-79519633BAD7}">
      <dgm:prSet/>
      <dgm:spPr/>
      <dgm:t>
        <a:bodyPr/>
        <a:lstStyle/>
        <a:p>
          <a:pPr rtl="0"/>
          <a:r>
            <a:rPr lang="en-US" dirty="0" smtClean="0"/>
            <a:t>Describe – Model </a:t>
          </a:r>
          <a:endParaRPr lang="en-US" dirty="0"/>
        </a:p>
      </dgm:t>
    </dgm:pt>
    <dgm:pt modelId="{843ADA90-B5BF-7747-B6BB-952C2568556F}" type="parTrans" cxnId="{D1D5B92F-52E8-F949-BA7A-CA163A607DA8}">
      <dgm:prSet/>
      <dgm:spPr/>
      <dgm:t>
        <a:bodyPr/>
        <a:lstStyle/>
        <a:p>
          <a:endParaRPr lang="en-US"/>
        </a:p>
      </dgm:t>
    </dgm:pt>
    <dgm:pt modelId="{E5B22CB4-0112-FF40-9C57-9813D798CCE9}" type="sibTrans" cxnId="{D1D5B92F-52E8-F949-BA7A-CA163A607DA8}">
      <dgm:prSet/>
      <dgm:spPr/>
      <dgm:t>
        <a:bodyPr/>
        <a:lstStyle/>
        <a:p>
          <a:endParaRPr lang="en-US"/>
        </a:p>
      </dgm:t>
    </dgm:pt>
    <dgm:pt modelId="{DB86BA47-3233-B548-9B9B-20B78B62C9B0}">
      <dgm:prSet/>
      <dgm:spPr/>
      <dgm:t>
        <a:bodyPr/>
        <a:lstStyle/>
        <a:p>
          <a:pPr rtl="0"/>
          <a:r>
            <a:rPr lang="en-US" smtClean="0"/>
            <a:t>Verbal Practice</a:t>
          </a:r>
          <a:endParaRPr lang="en-US"/>
        </a:p>
      </dgm:t>
    </dgm:pt>
    <dgm:pt modelId="{4FD83DED-73D9-1F4F-B21A-E36CB98E2108}" type="parTrans" cxnId="{5C052352-3A6E-3243-B84B-D813417D7E0D}">
      <dgm:prSet/>
      <dgm:spPr/>
      <dgm:t>
        <a:bodyPr/>
        <a:lstStyle/>
        <a:p>
          <a:endParaRPr lang="en-US"/>
        </a:p>
      </dgm:t>
    </dgm:pt>
    <dgm:pt modelId="{E2801E06-C7A4-6F4C-B2A4-D0FE60ECC86E}" type="sibTrans" cxnId="{5C052352-3A6E-3243-B84B-D813417D7E0D}">
      <dgm:prSet/>
      <dgm:spPr/>
      <dgm:t>
        <a:bodyPr/>
        <a:lstStyle/>
        <a:p>
          <a:endParaRPr lang="en-US"/>
        </a:p>
      </dgm:t>
    </dgm:pt>
    <dgm:pt modelId="{1E4EAD90-0EF9-494E-BCB9-17B477DFAC7E}">
      <dgm:prSet/>
      <dgm:spPr/>
      <dgm:t>
        <a:bodyPr/>
        <a:lstStyle/>
        <a:p>
          <a:pPr rtl="0"/>
          <a:r>
            <a:rPr lang="en-US" dirty="0" smtClean="0"/>
            <a:t>Guided Practice and Feedback</a:t>
          </a:r>
          <a:endParaRPr lang="en-US" dirty="0"/>
        </a:p>
      </dgm:t>
    </dgm:pt>
    <dgm:pt modelId="{1B7B2F03-4A4B-834C-99DA-CE914CB6ACA7}" type="parTrans" cxnId="{3E05B675-4D2D-7B4D-9F9C-792C0FB0C815}">
      <dgm:prSet/>
      <dgm:spPr/>
      <dgm:t>
        <a:bodyPr/>
        <a:lstStyle/>
        <a:p>
          <a:endParaRPr lang="en-US"/>
        </a:p>
      </dgm:t>
    </dgm:pt>
    <dgm:pt modelId="{89A3973F-BEEE-7446-AEEF-6A4FA222A40B}" type="sibTrans" cxnId="{3E05B675-4D2D-7B4D-9F9C-792C0FB0C815}">
      <dgm:prSet/>
      <dgm:spPr/>
      <dgm:t>
        <a:bodyPr/>
        <a:lstStyle/>
        <a:p>
          <a:endParaRPr lang="en-US"/>
        </a:p>
      </dgm:t>
    </dgm:pt>
    <dgm:pt modelId="{7F591276-BD78-B749-8EED-F2F45107D242}">
      <dgm:prSet/>
      <dgm:spPr/>
      <dgm:t>
        <a:bodyPr/>
        <a:lstStyle/>
        <a:p>
          <a:pPr rtl="0"/>
          <a:r>
            <a:rPr lang="en-US" dirty="0" smtClean="0"/>
            <a:t>Independent Practice and Feedback</a:t>
          </a:r>
          <a:endParaRPr lang="en-US" dirty="0"/>
        </a:p>
      </dgm:t>
    </dgm:pt>
    <dgm:pt modelId="{D9256DAA-790E-514F-9B8B-86E01C3DFF13}" type="parTrans" cxnId="{87C55365-FE09-7047-9BA1-512D09AA400D}">
      <dgm:prSet/>
      <dgm:spPr/>
      <dgm:t>
        <a:bodyPr/>
        <a:lstStyle/>
        <a:p>
          <a:endParaRPr lang="en-US"/>
        </a:p>
      </dgm:t>
    </dgm:pt>
    <dgm:pt modelId="{A89182D6-BEB5-5D41-8B58-F88579B2C68F}" type="sibTrans" cxnId="{87C55365-FE09-7047-9BA1-512D09AA400D}">
      <dgm:prSet/>
      <dgm:spPr/>
      <dgm:t>
        <a:bodyPr/>
        <a:lstStyle/>
        <a:p>
          <a:endParaRPr lang="en-US"/>
        </a:p>
      </dgm:t>
    </dgm:pt>
    <dgm:pt modelId="{3EC1DAE1-CDB1-8C45-85CC-DBBC6CA5A013}">
      <dgm:prSet/>
      <dgm:spPr/>
      <dgm:t>
        <a:bodyPr/>
        <a:lstStyle/>
        <a:p>
          <a:pPr rtl="0"/>
          <a:r>
            <a:rPr lang="en-US" smtClean="0"/>
            <a:t>Posttest – Generalization</a:t>
          </a:r>
          <a:endParaRPr lang="en-US"/>
        </a:p>
      </dgm:t>
    </dgm:pt>
    <dgm:pt modelId="{F04B4CE4-5CDD-BE48-8EF3-35685651F040}" type="parTrans" cxnId="{884D6571-2968-BA4B-8426-BD04EF311CFA}">
      <dgm:prSet/>
      <dgm:spPr/>
      <dgm:t>
        <a:bodyPr/>
        <a:lstStyle/>
        <a:p>
          <a:endParaRPr lang="en-US"/>
        </a:p>
      </dgm:t>
    </dgm:pt>
    <dgm:pt modelId="{87B9BEF0-A615-334A-B2AF-72E03D2402DC}" type="sibTrans" cxnId="{884D6571-2968-BA4B-8426-BD04EF311CFA}">
      <dgm:prSet/>
      <dgm:spPr/>
      <dgm:t>
        <a:bodyPr/>
        <a:lstStyle/>
        <a:p>
          <a:endParaRPr lang="en-US"/>
        </a:p>
      </dgm:t>
    </dgm:pt>
    <dgm:pt modelId="{92627F69-B0DE-D841-A1C6-3AD30CA13298}" type="pres">
      <dgm:prSet presAssocID="{04FA5914-08E4-B546-91BB-6621DFC2DE8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E7D53E-162B-FD4A-9DA7-4DCA4847D462}" type="pres">
      <dgm:prSet presAssocID="{3EC1DAE1-CDB1-8C45-85CC-DBBC6CA5A013}" presName="boxAndChildren" presStyleCnt="0"/>
      <dgm:spPr/>
    </dgm:pt>
    <dgm:pt modelId="{3502C36C-EDE1-7C42-97CE-5315142AF1F6}" type="pres">
      <dgm:prSet presAssocID="{3EC1DAE1-CDB1-8C45-85CC-DBBC6CA5A013}" presName="parentTextBox" presStyleLbl="node1" presStyleIdx="0" presStyleCnt="6"/>
      <dgm:spPr/>
      <dgm:t>
        <a:bodyPr/>
        <a:lstStyle/>
        <a:p>
          <a:endParaRPr lang="en-US"/>
        </a:p>
      </dgm:t>
    </dgm:pt>
    <dgm:pt modelId="{3456B35D-3D80-E342-ABAE-CAE8E76A0D59}" type="pres">
      <dgm:prSet presAssocID="{A89182D6-BEB5-5D41-8B58-F88579B2C68F}" presName="sp" presStyleCnt="0"/>
      <dgm:spPr/>
    </dgm:pt>
    <dgm:pt modelId="{C6D16B63-2C19-0B4E-86A7-8793DEA26292}" type="pres">
      <dgm:prSet presAssocID="{7F591276-BD78-B749-8EED-F2F45107D242}" presName="arrowAndChildren" presStyleCnt="0"/>
      <dgm:spPr/>
    </dgm:pt>
    <dgm:pt modelId="{BD10BE5F-1813-014F-A111-123F6AFA0471}" type="pres">
      <dgm:prSet presAssocID="{7F591276-BD78-B749-8EED-F2F45107D242}" presName="parentTextArrow" presStyleLbl="node1" presStyleIdx="1" presStyleCnt="6"/>
      <dgm:spPr/>
      <dgm:t>
        <a:bodyPr/>
        <a:lstStyle/>
        <a:p>
          <a:endParaRPr lang="en-US"/>
        </a:p>
      </dgm:t>
    </dgm:pt>
    <dgm:pt modelId="{63D9EA77-E8F6-B748-9F14-F2F47E23E5D1}" type="pres">
      <dgm:prSet presAssocID="{89A3973F-BEEE-7446-AEEF-6A4FA222A40B}" presName="sp" presStyleCnt="0"/>
      <dgm:spPr/>
    </dgm:pt>
    <dgm:pt modelId="{5C7310FD-0AD9-2345-9660-5796118FE6D1}" type="pres">
      <dgm:prSet presAssocID="{1E4EAD90-0EF9-494E-BCB9-17B477DFAC7E}" presName="arrowAndChildren" presStyleCnt="0"/>
      <dgm:spPr/>
    </dgm:pt>
    <dgm:pt modelId="{6EC4C7D3-70D6-A84A-9C8D-A884FDAB19E4}" type="pres">
      <dgm:prSet presAssocID="{1E4EAD90-0EF9-494E-BCB9-17B477DFAC7E}" presName="parentTextArrow" presStyleLbl="node1" presStyleIdx="2" presStyleCnt="6"/>
      <dgm:spPr/>
      <dgm:t>
        <a:bodyPr/>
        <a:lstStyle/>
        <a:p>
          <a:endParaRPr lang="en-US"/>
        </a:p>
      </dgm:t>
    </dgm:pt>
    <dgm:pt modelId="{6F3328B4-DB6A-FA40-ACF4-9B5B0BE92597}" type="pres">
      <dgm:prSet presAssocID="{E2801E06-C7A4-6F4C-B2A4-D0FE60ECC86E}" presName="sp" presStyleCnt="0"/>
      <dgm:spPr/>
    </dgm:pt>
    <dgm:pt modelId="{5BFABF67-89CA-F340-95D7-6DF64BE91792}" type="pres">
      <dgm:prSet presAssocID="{DB86BA47-3233-B548-9B9B-20B78B62C9B0}" presName="arrowAndChildren" presStyleCnt="0"/>
      <dgm:spPr/>
    </dgm:pt>
    <dgm:pt modelId="{FDFA2DBB-7078-3444-9F9B-4FF2E03ABA94}" type="pres">
      <dgm:prSet presAssocID="{DB86BA47-3233-B548-9B9B-20B78B62C9B0}" presName="parentTextArrow" presStyleLbl="node1" presStyleIdx="3" presStyleCnt="6"/>
      <dgm:spPr/>
      <dgm:t>
        <a:bodyPr/>
        <a:lstStyle/>
        <a:p>
          <a:endParaRPr lang="en-US"/>
        </a:p>
      </dgm:t>
    </dgm:pt>
    <dgm:pt modelId="{364613F8-3732-AE46-B5E1-E532E374B1C1}" type="pres">
      <dgm:prSet presAssocID="{E5B22CB4-0112-FF40-9C57-9813D798CCE9}" presName="sp" presStyleCnt="0"/>
      <dgm:spPr/>
    </dgm:pt>
    <dgm:pt modelId="{01F475B0-54AE-664A-A154-FE9B20BACD47}" type="pres">
      <dgm:prSet presAssocID="{F4170CFA-2AF6-9741-8187-79519633BAD7}" presName="arrowAndChildren" presStyleCnt="0"/>
      <dgm:spPr/>
    </dgm:pt>
    <dgm:pt modelId="{97A21009-B48A-F24B-9F04-A07B3DEF4B53}" type="pres">
      <dgm:prSet presAssocID="{F4170CFA-2AF6-9741-8187-79519633BAD7}" presName="parentTextArrow" presStyleLbl="node1" presStyleIdx="4" presStyleCnt="6"/>
      <dgm:spPr/>
      <dgm:t>
        <a:bodyPr/>
        <a:lstStyle/>
        <a:p>
          <a:endParaRPr lang="en-US"/>
        </a:p>
      </dgm:t>
    </dgm:pt>
    <dgm:pt modelId="{3347C24D-9621-F842-B859-E2DE1DF2E4A8}" type="pres">
      <dgm:prSet presAssocID="{099BA399-088A-D641-8BA3-69642FB6B608}" presName="sp" presStyleCnt="0"/>
      <dgm:spPr/>
    </dgm:pt>
    <dgm:pt modelId="{77060704-986F-8E4E-9D46-1B7057B88D56}" type="pres">
      <dgm:prSet presAssocID="{EC168258-08DC-4641-A8E6-8A14170E9896}" presName="arrowAndChildren" presStyleCnt="0"/>
      <dgm:spPr/>
    </dgm:pt>
    <dgm:pt modelId="{477AE468-0F73-7144-98FB-2260C4AFD598}" type="pres">
      <dgm:prSet presAssocID="{EC168258-08DC-4641-A8E6-8A14170E9896}" presName="parentTextArrow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1FBB1D1F-7826-E648-9F1A-CB760EBD232D}" type="presOf" srcId="{1E4EAD90-0EF9-494E-BCB9-17B477DFAC7E}" destId="{6EC4C7D3-70D6-A84A-9C8D-A884FDAB19E4}" srcOrd="0" destOrd="0" presId="urn:microsoft.com/office/officeart/2005/8/layout/process4"/>
    <dgm:cxn modelId="{3E05B675-4D2D-7B4D-9F9C-792C0FB0C815}" srcId="{04FA5914-08E4-B546-91BB-6621DFC2DE8C}" destId="{1E4EAD90-0EF9-494E-BCB9-17B477DFAC7E}" srcOrd="3" destOrd="0" parTransId="{1B7B2F03-4A4B-834C-99DA-CE914CB6ACA7}" sibTransId="{89A3973F-BEEE-7446-AEEF-6A4FA222A40B}"/>
    <dgm:cxn modelId="{FD4180B4-CFB5-F44C-81CB-C3F836F498A8}" type="presOf" srcId="{7F591276-BD78-B749-8EED-F2F45107D242}" destId="{BD10BE5F-1813-014F-A111-123F6AFA0471}" srcOrd="0" destOrd="0" presId="urn:microsoft.com/office/officeart/2005/8/layout/process4"/>
    <dgm:cxn modelId="{D1D5B92F-52E8-F949-BA7A-CA163A607DA8}" srcId="{04FA5914-08E4-B546-91BB-6621DFC2DE8C}" destId="{F4170CFA-2AF6-9741-8187-79519633BAD7}" srcOrd="1" destOrd="0" parTransId="{843ADA90-B5BF-7747-B6BB-952C2568556F}" sibTransId="{E5B22CB4-0112-FF40-9C57-9813D798CCE9}"/>
    <dgm:cxn modelId="{DE8500BC-D181-E845-8207-6E38A10A8DA6}" type="presOf" srcId="{EC168258-08DC-4641-A8E6-8A14170E9896}" destId="{477AE468-0F73-7144-98FB-2260C4AFD598}" srcOrd="0" destOrd="0" presId="urn:microsoft.com/office/officeart/2005/8/layout/process4"/>
    <dgm:cxn modelId="{9CDC1BBB-78FE-DB45-8022-BE08F68BE220}" type="presOf" srcId="{F4170CFA-2AF6-9741-8187-79519633BAD7}" destId="{97A21009-B48A-F24B-9F04-A07B3DEF4B53}" srcOrd="0" destOrd="0" presId="urn:microsoft.com/office/officeart/2005/8/layout/process4"/>
    <dgm:cxn modelId="{3716B2D9-FCFA-4E44-B6E8-A4263AA559D1}" srcId="{04FA5914-08E4-B546-91BB-6621DFC2DE8C}" destId="{EC168258-08DC-4641-A8E6-8A14170E9896}" srcOrd="0" destOrd="0" parTransId="{4E467E53-F91F-2A42-B6ED-6E00409C0263}" sibTransId="{099BA399-088A-D641-8BA3-69642FB6B608}"/>
    <dgm:cxn modelId="{5C052352-3A6E-3243-B84B-D813417D7E0D}" srcId="{04FA5914-08E4-B546-91BB-6621DFC2DE8C}" destId="{DB86BA47-3233-B548-9B9B-20B78B62C9B0}" srcOrd="2" destOrd="0" parTransId="{4FD83DED-73D9-1F4F-B21A-E36CB98E2108}" sibTransId="{E2801E06-C7A4-6F4C-B2A4-D0FE60ECC86E}"/>
    <dgm:cxn modelId="{87C55365-FE09-7047-9BA1-512D09AA400D}" srcId="{04FA5914-08E4-B546-91BB-6621DFC2DE8C}" destId="{7F591276-BD78-B749-8EED-F2F45107D242}" srcOrd="4" destOrd="0" parTransId="{D9256DAA-790E-514F-9B8B-86E01C3DFF13}" sibTransId="{A89182D6-BEB5-5D41-8B58-F88579B2C68F}"/>
    <dgm:cxn modelId="{5BAF02C0-70A5-4C4E-979C-29EB87D37906}" type="presOf" srcId="{3EC1DAE1-CDB1-8C45-85CC-DBBC6CA5A013}" destId="{3502C36C-EDE1-7C42-97CE-5315142AF1F6}" srcOrd="0" destOrd="0" presId="urn:microsoft.com/office/officeart/2005/8/layout/process4"/>
    <dgm:cxn modelId="{B0826506-1A33-9B48-B8E8-1D3C0CA4A012}" type="presOf" srcId="{DB86BA47-3233-B548-9B9B-20B78B62C9B0}" destId="{FDFA2DBB-7078-3444-9F9B-4FF2E03ABA94}" srcOrd="0" destOrd="0" presId="urn:microsoft.com/office/officeart/2005/8/layout/process4"/>
    <dgm:cxn modelId="{884D6571-2968-BA4B-8426-BD04EF311CFA}" srcId="{04FA5914-08E4-B546-91BB-6621DFC2DE8C}" destId="{3EC1DAE1-CDB1-8C45-85CC-DBBC6CA5A013}" srcOrd="5" destOrd="0" parTransId="{F04B4CE4-5CDD-BE48-8EF3-35685651F040}" sibTransId="{87B9BEF0-A615-334A-B2AF-72E03D2402DC}"/>
    <dgm:cxn modelId="{9B265505-AB7D-B04B-9DDF-2F1888A86E99}" type="presOf" srcId="{04FA5914-08E4-B546-91BB-6621DFC2DE8C}" destId="{92627F69-B0DE-D841-A1C6-3AD30CA13298}" srcOrd="0" destOrd="0" presId="urn:microsoft.com/office/officeart/2005/8/layout/process4"/>
    <dgm:cxn modelId="{BE3C97C5-09BC-BC42-B4F8-CAFD5BA88483}" type="presParOf" srcId="{92627F69-B0DE-D841-A1C6-3AD30CA13298}" destId="{AAE7D53E-162B-FD4A-9DA7-4DCA4847D462}" srcOrd="0" destOrd="0" presId="urn:microsoft.com/office/officeart/2005/8/layout/process4"/>
    <dgm:cxn modelId="{6AD1F32B-5A50-9646-ABB3-2ECBDDB9DDB9}" type="presParOf" srcId="{AAE7D53E-162B-FD4A-9DA7-4DCA4847D462}" destId="{3502C36C-EDE1-7C42-97CE-5315142AF1F6}" srcOrd="0" destOrd="0" presId="urn:microsoft.com/office/officeart/2005/8/layout/process4"/>
    <dgm:cxn modelId="{91E5F6E5-A0F9-C242-BE27-10D49C9140DF}" type="presParOf" srcId="{92627F69-B0DE-D841-A1C6-3AD30CA13298}" destId="{3456B35D-3D80-E342-ABAE-CAE8E76A0D59}" srcOrd="1" destOrd="0" presId="urn:microsoft.com/office/officeart/2005/8/layout/process4"/>
    <dgm:cxn modelId="{E5BCD093-2FB1-8C47-8BE9-2C7D97CA8263}" type="presParOf" srcId="{92627F69-B0DE-D841-A1C6-3AD30CA13298}" destId="{C6D16B63-2C19-0B4E-86A7-8793DEA26292}" srcOrd="2" destOrd="0" presId="urn:microsoft.com/office/officeart/2005/8/layout/process4"/>
    <dgm:cxn modelId="{34C4685D-0A36-164B-9F4A-3CA2B31DA9F8}" type="presParOf" srcId="{C6D16B63-2C19-0B4E-86A7-8793DEA26292}" destId="{BD10BE5F-1813-014F-A111-123F6AFA0471}" srcOrd="0" destOrd="0" presId="urn:microsoft.com/office/officeart/2005/8/layout/process4"/>
    <dgm:cxn modelId="{82ECC1B2-1D8B-274C-972F-7E9BA86D8D32}" type="presParOf" srcId="{92627F69-B0DE-D841-A1C6-3AD30CA13298}" destId="{63D9EA77-E8F6-B748-9F14-F2F47E23E5D1}" srcOrd="3" destOrd="0" presId="urn:microsoft.com/office/officeart/2005/8/layout/process4"/>
    <dgm:cxn modelId="{8C20626B-A3B5-3A46-858A-6B3884296F6B}" type="presParOf" srcId="{92627F69-B0DE-D841-A1C6-3AD30CA13298}" destId="{5C7310FD-0AD9-2345-9660-5796118FE6D1}" srcOrd="4" destOrd="0" presId="urn:microsoft.com/office/officeart/2005/8/layout/process4"/>
    <dgm:cxn modelId="{92170B29-D2E2-B54D-AC22-0638D2ECD5E4}" type="presParOf" srcId="{5C7310FD-0AD9-2345-9660-5796118FE6D1}" destId="{6EC4C7D3-70D6-A84A-9C8D-A884FDAB19E4}" srcOrd="0" destOrd="0" presId="urn:microsoft.com/office/officeart/2005/8/layout/process4"/>
    <dgm:cxn modelId="{DD3CF41E-B6E1-8749-AE5B-35504A163A2E}" type="presParOf" srcId="{92627F69-B0DE-D841-A1C6-3AD30CA13298}" destId="{6F3328B4-DB6A-FA40-ACF4-9B5B0BE92597}" srcOrd="5" destOrd="0" presId="urn:microsoft.com/office/officeart/2005/8/layout/process4"/>
    <dgm:cxn modelId="{38AB54E7-91F4-0342-BE38-2B1745447430}" type="presParOf" srcId="{92627F69-B0DE-D841-A1C6-3AD30CA13298}" destId="{5BFABF67-89CA-F340-95D7-6DF64BE91792}" srcOrd="6" destOrd="0" presId="urn:microsoft.com/office/officeart/2005/8/layout/process4"/>
    <dgm:cxn modelId="{C41374C2-50B5-6D48-AB68-FAE230637712}" type="presParOf" srcId="{5BFABF67-89CA-F340-95D7-6DF64BE91792}" destId="{FDFA2DBB-7078-3444-9F9B-4FF2E03ABA94}" srcOrd="0" destOrd="0" presId="urn:microsoft.com/office/officeart/2005/8/layout/process4"/>
    <dgm:cxn modelId="{12A05A18-10A9-7B46-89C3-10EFA442BE1C}" type="presParOf" srcId="{92627F69-B0DE-D841-A1C6-3AD30CA13298}" destId="{364613F8-3732-AE46-B5E1-E532E374B1C1}" srcOrd="7" destOrd="0" presId="urn:microsoft.com/office/officeart/2005/8/layout/process4"/>
    <dgm:cxn modelId="{99C9B612-9DDE-A646-B9D1-8F42B977B8A1}" type="presParOf" srcId="{92627F69-B0DE-D841-A1C6-3AD30CA13298}" destId="{01F475B0-54AE-664A-A154-FE9B20BACD47}" srcOrd="8" destOrd="0" presId="urn:microsoft.com/office/officeart/2005/8/layout/process4"/>
    <dgm:cxn modelId="{E9C79977-4C9A-0D4C-8A0E-CDE688EA71AF}" type="presParOf" srcId="{01F475B0-54AE-664A-A154-FE9B20BACD47}" destId="{97A21009-B48A-F24B-9F04-A07B3DEF4B53}" srcOrd="0" destOrd="0" presId="urn:microsoft.com/office/officeart/2005/8/layout/process4"/>
    <dgm:cxn modelId="{A3BC3F35-F670-DF4D-83F8-F0EDA91D18DB}" type="presParOf" srcId="{92627F69-B0DE-D841-A1C6-3AD30CA13298}" destId="{3347C24D-9621-F842-B859-E2DE1DF2E4A8}" srcOrd="9" destOrd="0" presId="urn:microsoft.com/office/officeart/2005/8/layout/process4"/>
    <dgm:cxn modelId="{8E15CFFF-6A64-7243-B9F8-ED824E5987CD}" type="presParOf" srcId="{92627F69-B0DE-D841-A1C6-3AD30CA13298}" destId="{77060704-986F-8E4E-9D46-1B7057B88D56}" srcOrd="10" destOrd="0" presId="urn:microsoft.com/office/officeart/2005/8/layout/process4"/>
    <dgm:cxn modelId="{E43F8F18-7998-DB4A-87AF-634089E963AD}" type="presParOf" srcId="{77060704-986F-8E4E-9D46-1B7057B88D56}" destId="{477AE468-0F73-7144-98FB-2260C4AFD5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695FE-2031-8847-8F3F-A425145DFD89}">
      <dsp:nvSpPr>
        <dsp:cNvPr id="0" name=""/>
        <dsp:cNvSpPr/>
      </dsp:nvSpPr>
      <dsp:spPr>
        <a:xfrm>
          <a:off x="2443" y="0"/>
          <a:ext cx="2071269" cy="533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Rational for Paraphrasing Instruction</a:t>
          </a:r>
          <a:endParaRPr lang="en-US" sz="2000" kern="1200" dirty="0"/>
        </a:p>
      </dsp:txBody>
      <dsp:txXfrm>
        <a:off x="2443" y="2133599"/>
        <a:ext cx="2071269" cy="2133600"/>
      </dsp:txXfrm>
    </dsp:sp>
    <dsp:sp modelId="{986B00D8-CB8E-084E-AE2E-1D6AC6B57751}">
      <dsp:nvSpPr>
        <dsp:cNvPr id="0" name=""/>
        <dsp:cNvSpPr/>
      </dsp:nvSpPr>
      <dsp:spPr>
        <a:xfrm>
          <a:off x="76201" y="380999"/>
          <a:ext cx="1928621" cy="17762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61CF7C-3ECE-184E-816D-92A97BE53241}">
      <dsp:nvSpPr>
        <dsp:cNvPr id="0" name=""/>
        <dsp:cNvSpPr/>
      </dsp:nvSpPr>
      <dsp:spPr>
        <a:xfrm>
          <a:off x="2132845" y="0"/>
          <a:ext cx="2215434" cy="533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Strategies for scaffolding instruction of paraphrasing text</a:t>
          </a:r>
          <a:endParaRPr lang="en-US" sz="2000" kern="1200" dirty="0"/>
        </a:p>
      </dsp:txBody>
      <dsp:txXfrm>
        <a:off x="2132845" y="2133599"/>
        <a:ext cx="2215434" cy="2133600"/>
      </dsp:txXfrm>
    </dsp:sp>
    <dsp:sp modelId="{215264E3-B84F-8542-9270-30991FC5523F}">
      <dsp:nvSpPr>
        <dsp:cNvPr id="0" name=""/>
        <dsp:cNvSpPr/>
      </dsp:nvSpPr>
      <dsp:spPr>
        <a:xfrm>
          <a:off x="2209803" y="304800"/>
          <a:ext cx="2081021" cy="177622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55E9F6-5146-724A-B2F6-3DEDE3F4F708}">
      <dsp:nvSpPr>
        <dsp:cNvPr id="0" name=""/>
        <dsp:cNvSpPr/>
      </dsp:nvSpPr>
      <dsp:spPr>
        <a:xfrm>
          <a:off x="4407412" y="0"/>
          <a:ext cx="2094331" cy="533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Investigate  RAP paraphrasing strategy</a:t>
          </a:r>
          <a:endParaRPr lang="en-US" sz="2000" kern="1200" dirty="0"/>
        </a:p>
      </dsp:txBody>
      <dsp:txXfrm>
        <a:off x="4407412" y="2133599"/>
        <a:ext cx="2094331" cy="2133600"/>
      </dsp:txXfrm>
    </dsp:sp>
    <dsp:sp modelId="{D9A0D8E4-E971-3C40-89F1-E49020E41D78}">
      <dsp:nvSpPr>
        <dsp:cNvPr id="0" name=""/>
        <dsp:cNvSpPr/>
      </dsp:nvSpPr>
      <dsp:spPr>
        <a:xfrm>
          <a:off x="4572009" y="380999"/>
          <a:ext cx="1776222" cy="17762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EBCCA4-0CD8-0C4C-8C12-E21F674EBC9F}">
      <dsp:nvSpPr>
        <dsp:cNvPr id="0" name=""/>
        <dsp:cNvSpPr/>
      </dsp:nvSpPr>
      <dsp:spPr>
        <a:xfrm>
          <a:off x="6560876" y="0"/>
          <a:ext cx="1971079" cy="533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Resources for the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Classroom</a:t>
          </a:r>
          <a:endParaRPr lang="en-US" sz="2000" kern="1200" dirty="0"/>
        </a:p>
      </dsp:txBody>
      <dsp:txXfrm>
        <a:off x="6560876" y="2133600"/>
        <a:ext cx="1971079" cy="2133600"/>
      </dsp:txXfrm>
    </dsp:sp>
    <dsp:sp modelId="{B7F7E56F-A6E8-564D-B9AC-BB7F8EA46509}">
      <dsp:nvSpPr>
        <dsp:cNvPr id="0" name=""/>
        <dsp:cNvSpPr/>
      </dsp:nvSpPr>
      <dsp:spPr>
        <a:xfrm>
          <a:off x="6658305" y="320040"/>
          <a:ext cx="1776222" cy="177622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5EC632-6CA1-8B4A-BBAA-374B55400815}">
      <dsp:nvSpPr>
        <dsp:cNvPr id="0" name=""/>
        <dsp:cNvSpPr/>
      </dsp:nvSpPr>
      <dsp:spPr>
        <a:xfrm>
          <a:off x="341375" y="4267200"/>
          <a:ext cx="7851648" cy="80010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6BE5E-2F9A-9C4E-A203-F34A5CCDC0C8}">
      <dsp:nvSpPr>
        <dsp:cNvPr id="0" name=""/>
        <dsp:cNvSpPr/>
      </dsp:nvSpPr>
      <dsp:spPr>
        <a:xfrm>
          <a:off x="2187" y="1339342"/>
          <a:ext cx="2195066" cy="219506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alpha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alpha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802" tIns="19050" rIns="120802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Helps students deal more effectively with complex texts.</a:t>
          </a:r>
          <a:endParaRPr lang="en-US" sz="1500" kern="1200" dirty="0"/>
        </a:p>
      </dsp:txBody>
      <dsp:txXfrm>
        <a:off x="323647" y="1660802"/>
        <a:ext cx="1552146" cy="1552146"/>
      </dsp:txXfrm>
    </dsp:sp>
    <dsp:sp modelId="{77EC4814-D6A2-074F-8B10-2CF846D58ADA}">
      <dsp:nvSpPr>
        <dsp:cNvPr id="0" name=""/>
        <dsp:cNvSpPr/>
      </dsp:nvSpPr>
      <dsp:spPr>
        <a:xfrm>
          <a:off x="1758240" y="1339342"/>
          <a:ext cx="2195066" cy="219506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alpha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alpha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802" tIns="19050" rIns="120802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Requires students actively interact with material</a:t>
          </a:r>
          <a:endParaRPr lang="en-US" sz="1500" kern="1200" dirty="0"/>
        </a:p>
      </dsp:txBody>
      <dsp:txXfrm>
        <a:off x="2079700" y="1660802"/>
        <a:ext cx="1552146" cy="1552146"/>
      </dsp:txXfrm>
    </dsp:sp>
    <dsp:sp modelId="{3EBD6525-8957-BC41-A818-636703917062}">
      <dsp:nvSpPr>
        <dsp:cNvPr id="0" name=""/>
        <dsp:cNvSpPr/>
      </dsp:nvSpPr>
      <dsp:spPr>
        <a:xfrm>
          <a:off x="3514293" y="1339342"/>
          <a:ext cx="2195066" cy="219506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alpha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alpha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802" tIns="19050" rIns="120802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Is a strategy designed to improve recall of main ideas and supporting details.</a:t>
          </a:r>
          <a:endParaRPr lang="en-US" sz="1500" kern="1200" dirty="0"/>
        </a:p>
      </dsp:txBody>
      <dsp:txXfrm>
        <a:off x="3835753" y="1660802"/>
        <a:ext cx="1552146" cy="1552146"/>
      </dsp:txXfrm>
    </dsp:sp>
    <dsp:sp modelId="{47E2BCC4-5844-0449-9129-1087C5E517A5}">
      <dsp:nvSpPr>
        <dsp:cNvPr id="0" name=""/>
        <dsp:cNvSpPr/>
      </dsp:nvSpPr>
      <dsp:spPr>
        <a:xfrm>
          <a:off x="5270346" y="1339342"/>
          <a:ext cx="2195066" cy="219506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alpha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alpha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802" tIns="19050" rIns="120802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Can help learners improve test-taking skills</a:t>
          </a:r>
          <a:endParaRPr lang="en-US" sz="1500" kern="1200" dirty="0"/>
        </a:p>
      </dsp:txBody>
      <dsp:txXfrm>
        <a:off x="5591806" y="1660802"/>
        <a:ext cx="1552146" cy="15521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7882D-E032-BA46-84E0-001E588B34AC}">
      <dsp:nvSpPr>
        <dsp:cNvPr id="0" name=""/>
        <dsp:cNvSpPr/>
      </dsp:nvSpPr>
      <dsp:spPr>
        <a:xfrm rot="5400000">
          <a:off x="1497857" y="1115894"/>
          <a:ext cx="979997" cy="11156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94AD17-D276-E643-BDB6-3F85B27185A8}">
      <dsp:nvSpPr>
        <dsp:cNvPr id="0" name=""/>
        <dsp:cNvSpPr/>
      </dsp:nvSpPr>
      <dsp:spPr>
        <a:xfrm>
          <a:off x="1238217" y="29547"/>
          <a:ext cx="1649738" cy="115476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Purpose of lesson</a:t>
          </a:r>
          <a:endParaRPr lang="en-US" sz="1600" kern="1200"/>
        </a:p>
      </dsp:txBody>
      <dsp:txXfrm>
        <a:off x="1294598" y="85928"/>
        <a:ext cx="1536976" cy="1042001"/>
      </dsp:txXfrm>
    </dsp:sp>
    <dsp:sp modelId="{C29AC0F1-8A2F-E54D-AB80-0BCA2E26E5D7}">
      <dsp:nvSpPr>
        <dsp:cNvPr id="0" name=""/>
        <dsp:cNvSpPr/>
      </dsp:nvSpPr>
      <dsp:spPr>
        <a:xfrm>
          <a:off x="2887956" y="139680"/>
          <a:ext cx="1199862" cy="93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42073-7149-0C4A-A9F3-F3C1801E1217}">
      <dsp:nvSpPr>
        <dsp:cNvPr id="0" name=""/>
        <dsp:cNvSpPr/>
      </dsp:nvSpPr>
      <dsp:spPr>
        <a:xfrm rot="5400000">
          <a:off x="2865665" y="2413074"/>
          <a:ext cx="979997" cy="11156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F0D5B9-E686-F84F-A786-7566B5C464C1}">
      <dsp:nvSpPr>
        <dsp:cNvPr id="0" name=""/>
        <dsp:cNvSpPr/>
      </dsp:nvSpPr>
      <dsp:spPr>
        <a:xfrm>
          <a:off x="2606026" y="1326727"/>
          <a:ext cx="1649738" cy="115476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Define paraphrasing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and synonym</a:t>
          </a:r>
          <a:endParaRPr lang="en-US" sz="1600" kern="1200" dirty="0"/>
        </a:p>
      </dsp:txBody>
      <dsp:txXfrm>
        <a:off x="2662407" y="1383108"/>
        <a:ext cx="1536976" cy="1042001"/>
      </dsp:txXfrm>
    </dsp:sp>
    <dsp:sp modelId="{5D61A350-6411-A247-B606-D52491018680}">
      <dsp:nvSpPr>
        <dsp:cNvPr id="0" name=""/>
        <dsp:cNvSpPr/>
      </dsp:nvSpPr>
      <dsp:spPr>
        <a:xfrm>
          <a:off x="4255765" y="1436860"/>
          <a:ext cx="1199862" cy="93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0D89D8-E192-5141-B36B-61F1AF119F84}">
      <dsp:nvSpPr>
        <dsp:cNvPr id="0" name=""/>
        <dsp:cNvSpPr/>
      </dsp:nvSpPr>
      <dsp:spPr>
        <a:xfrm rot="5400000">
          <a:off x="4233474" y="3710255"/>
          <a:ext cx="979997" cy="11156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ED11A0-4B83-094F-93F0-EEE04AEE2CCB}">
      <dsp:nvSpPr>
        <dsp:cNvPr id="0" name=""/>
        <dsp:cNvSpPr/>
      </dsp:nvSpPr>
      <dsp:spPr>
        <a:xfrm>
          <a:off x="3973834" y="2623908"/>
          <a:ext cx="1649738" cy="115476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Explain characteristics of good paraphrase</a:t>
          </a:r>
          <a:endParaRPr lang="en-US" sz="1600" kern="1200"/>
        </a:p>
      </dsp:txBody>
      <dsp:txXfrm>
        <a:off x="4030215" y="2680289"/>
        <a:ext cx="1536976" cy="1042001"/>
      </dsp:txXfrm>
    </dsp:sp>
    <dsp:sp modelId="{9D599B89-1A98-D24A-9465-E18735CB7D68}">
      <dsp:nvSpPr>
        <dsp:cNvPr id="0" name=""/>
        <dsp:cNvSpPr/>
      </dsp:nvSpPr>
      <dsp:spPr>
        <a:xfrm>
          <a:off x="5623573" y="2734041"/>
          <a:ext cx="1199862" cy="93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A47481-79B4-944B-96F4-0E7E7F0EF794}">
      <dsp:nvSpPr>
        <dsp:cNvPr id="0" name=""/>
        <dsp:cNvSpPr/>
      </dsp:nvSpPr>
      <dsp:spPr>
        <a:xfrm>
          <a:off x="5341643" y="3921089"/>
          <a:ext cx="1649738" cy="115476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Explain feedback</a:t>
          </a:r>
          <a:endParaRPr lang="en-US" sz="1600" kern="1200" dirty="0"/>
        </a:p>
      </dsp:txBody>
      <dsp:txXfrm>
        <a:off x="5398024" y="3977470"/>
        <a:ext cx="1536976" cy="10420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DBA38-E4D6-A94D-94C4-74F33DFD82D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3AD04-98C9-FF4D-A03B-CBB50D6EB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6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CB98C-7220-FC47-A1EF-89DB042D0852}" type="datetimeFigureOut">
              <a:rPr lang="en-US" smtClean="0"/>
              <a:t>1/22/15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A3307-67AB-684E-8ED2-E843EAC7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65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3307-67AB-684E-8ED2-E843EAC72F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27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3307-67AB-684E-8ED2-E843EAC72F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7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3307-67AB-684E-8ED2-E843EAC72F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4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3307-67AB-684E-8ED2-E843EAC72F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2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0BA8AC-2766-4E4C-AA0A-DC554365203F}" type="datetimeFigureOut">
              <a:rPr lang="en-US" smtClean="0"/>
              <a:t>1/22/15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CFB79D-8915-4A29-BA5E-D1F3F72771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vickiestrem/Documents/Paraphrasing%20Webinar/Activity1.docx" TargetMode="External"/><Relationship Id="rId3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hyperlink" Target="file://localhost/Users/vickiestrem/Documents/Paraphrasing%20Webinar/Activity2.docx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hyperlink" Target="file://localhost/Users/vickiestrem/Documents/Paraphrasing%20Webinar/Swim%20Safely.docx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vickiestrem/Documents/Paraphrasing%20Webinar/Activity%234.docx" TargetMode="External"/><Relationship Id="rId3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vickiestrem/Documents/Paraphrasing%20Webinar/RAP%20STRATEGY.docx" TargetMode="External"/><Relationship Id="rId4" Type="http://schemas.openxmlformats.org/officeDocument/2006/relationships/hyperlink" Target="file://localhost/Users/vickiestrem/Documents/Paraphrasing%20Webinar/Finding%20the%20Topic%20and%20Main%20Idea.docx" TargetMode="External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hyperlink" Target="file://localhost/Users/vickiestrem/Documents/Paraphrasing%20Webinar/Requirements%20for%20a%20Paraphrase.docx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vickiestrem/Documents/Paraphrasing%20Webinar/Paraphrase%20Evaluation.docx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vickiestrem/Desktop/MODEL%20PASSAGE.docx" TargetMode="External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vickiestrem/Documents/Paraphrasing%20Webinar/MODEL%20PASSAGE.docx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vickiestrem/Documents/Paraphrasing%20Webinar/Paraphrase%20Scored%20Evaluation.docx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lderlehrman.org/history-by-era/government-and-civics/resources/preamble-us-constitution-pledge-allegiance-and-declar" TargetMode="External"/><Relationship Id="rId4" Type="http://schemas.openxmlformats.org/officeDocument/2006/relationships/hyperlink" Target="http://www.readwritethink.org/classroom-resources/lesson-plans/used-words-paraphrasing-informational-1177.html?tab=4%23session1" TargetMode="External"/><Relationship Id="rId5" Type="http://schemas.openxmlformats.org/officeDocument/2006/relationships/hyperlink" Target="https://owl.english.purdue.edu/owl/owlprint/930/" TargetMode="External"/><Relationship Id="rId6" Type="http://schemas.openxmlformats.org/officeDocument/2006/relationships/hyperlink" Target="https://owl.english.purdue.edu/owl/resource/619/02/" TargetMode="External"/><Relationship Id="rId7" Type="http://schemas.openxmlformats.org/officeDocument/2006/relationships/hyperlink" Target="http://www.kellygallagher.org/article-of-the-week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ilderlehrman.org/history-by-era/early-republic/resources/our-constitution-bill-rights-grades-7%E2%80%939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524000"/>
            <a:ext cx="6172200" cy="205359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PARAPHRASING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2438400" y="3429000"/>
            <a:ext cx="6172200" cy="13716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Strategies to analyze complex </a:t>
            </a:r>
            <a:r>
              <a:rPr lang="en-US" sz="2000" dirty="0"/>
              <a:t>t</a:t>
            </a:r>
            <a:r>
              <a:rPr lang="en-US" sz="2000" dirty="0" smtClean="0"/>
              <a:t>ext and increase comprehension </a:t>
            </a:r>
          </a:p>
          <a:p>
            <a:pPr algn="ctr"/>
            <a:r>
              <a:rPr lang="en-US" sz="2000" dirty="0" smtClean="0"/>
              <a:t>Gear Up Episode 3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4800600"/>
            <a:ext cx="4852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Vicki Estrem, Minneapolis Adult Education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Minnesota GED Advisory Team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January 27, 2015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0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Research Say?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7696200" cy="495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tx2"/>
                </a:solidFill>
              </a:rPr>
              <a:t>“Comprehending </a:t>
            </a:r>
            <a:r>
              <a:rPr lang="en-US" i="1" dirty="0">
                <a:solidFill>
                  <a:schemeClr val="tx2"/>
                </a:solidFill>
              </a:rPr>
              <a:t>a text involves actively creating meaning by building relationships among ideas in text, and between the text and one’s knowledge, beliefs, and experiences (</a:t>
            </a:r>
            <a:r>
              <a:rPr lang="en-US" i="1" dirty="0" smtClean="0">
                <a:solidFill>
                  <a:schemeClr val="tx2"/>
                </a:solidFill>
              </a:rPr>
              <a:t>Wittrock, 1990).” </a:t>
            </a:r>
            <a:r>
              <a:rPr lang="en-US" sz="1900" dirty="0" smtClean="0">
                <a:solidFill>
                  <a:schemeClr val="tx2"/>
                </a:solidFill>
              </a:rPr>
              <a:t>– from Writing to Read, 2010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tx2"/>
                </a:solidFill>
              </a:rPr>
              <a:t>“Having </a:t>
            </a:r>
            <a:r>
              <a:rPr lang="en-US" i="1" dirty="0">
                <a:solidFill>
                  <a:schemeClr val="tx2"/>
                </a:solidFill>
              </a:rPr>
              <a:t>students write about a text should enhance reading comprehension because it affords greater opportunities to think about ideas in a text, requires them to organize and integrate those ideas into a coherent whole, fosters explicitness, facilitates reﬂection, encourages personal involvement with texts, and involves students transforming ideas into their own words </a:t>
            </a:r>
            <a:r>
              <a:rPr lang="en-US" sz="1800" i="1" dirty="0">
                <a:solidFill>
                  <a:schemeClr val="tx2"/>
                </a:solidFill>
              </a:rPr>
              <a:t>(Applebee, 1984; </a:t>
            </a:r>
            <a:r>
              <a:rPr lang="en-US" sz="1800" i="1" dirty="0" err="1">
                <a:solidFill>
                  <a:schemeClr val="tx2"/>
                </a:solidFill>
              </a:rPr>
              <a:t>Emig</a:t>
            </a:r>
            <a:r>
              <a:rPr lang="en-US" sz="1800" i="1" dirty="0">
                <a:solidFill>
                  <a:schemeClr val="tx2"/>
                </a:solidFill>
              </a:rPr>
              <a:t>, 1977; Klein, 1999; Smith, 1988; </a:t>
            </a:r>
            <a:r>
              <a:rPr lang="en-US" sz="1800" i="1" dirty="0" err="1">
                <a:solidFill>
                  <a:schemeClr val="tx2"/>
                </a:solidFill>
              </a:rPr>
              <a:t>Stotsky</a:t>
            </a:r>
            <a:r>
              <a:rPr lang="en-US" sz="1800" i="1" dirty="0">
                <a:solidFill>
                  <a:schemeClr val="tx2"/>
                </a:solidFill>
              </a:rPr>
              <a:t>, 1982</a:t>
            </a:r>
            <a:r>
              <a:rPr lang="en-US" sz="1800" i="1" dirty="0" smtClean="0">
                <a:solidFill>
                  <a:schemeClr val="tx2"/>
                </a:solidFill>
              </a:rPr>
              <a:t>)” </a:t>
            </a:r>
            <a:r>
              <a:rPr lang="en-US" sz="1800" dirty="0" smtClean="0">
                <a:solidFill>
                  <a:schemeClr val="tx2"/>
                </a:solidFill>
              </a:rPr>
              <a:t>– from Writing to Read (2010)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3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467600" cy="10969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Systematic Paraphrasing instruction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50019060"/>
              </p:ext>
            </p:extLst>
          </p:nvPr>
        </p:nvGraphicFramePr>
        <p:xfrm>
          <a:off x="609600" y="457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4293369"/>
            <a:ext cx="3505200" cy="20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6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Plagiarism!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Is uncredited use of someone else's words or ideas.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0480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 smtClean="0"/>
              <a:t>Discrete or in Context?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3600" dirty="0" smtClean="0"/>
              <a:t>Brief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 smtClean="0"/>
              <a:t>Resort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The attorney prepared a written brief for the judge.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soldiers had to resort to hiding in the mountains to stay safe.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1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7004"/>
            <a:ext cx="7467600" cy="533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General instructional methods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133600"/>
            <a:ext cx="8229600" cy="43403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Describe			Explicitly state purpose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Modeling 			Learn by watching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Practice			Learn by sharing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Application			Independent work / 						Generalization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i="1" u="sng" dirty="0" smtClean="0">
                <a:solidFill>
                  <a:schemeClr val="accent3">
                    <a:lumMod val="75000"/>
                  </a:schemeClr>
                </a:solidFill>
              </a:rPr>
              <a:t>PROVIDE FEEDBACK!</a:t>
            </a:r>
          </a:p>
          <a:p>
            <a:pPr marL="0" indent="0" algn="ctr">
              <a:buNone/>
            </a:pPr>
            <a:endParaRPr lang="en-US" i="1" u="sng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1500" dirty="0" smtClean="0"/>
              <a:t>Adapted from SIM (Strategic Instruction Model), University of Kansas, KU Center for Research and Learning</a:t>
            </a:r>
            <a:endParaRPr lang="en-US" sz="1500" dirty="0"/>
          </a:p>
        </p:txBody>
      </p:sp>
      <p:sp>
        <p:nvSpPr>
          <p:cNvPr id="4" name="Right Arrow 3"/>
          <p:cNvSpPr/>
          <p:nvPr/>
        </p:nvSpPr>
        <p:spPr>
          <a:xfrm>
            <a:off x="2362200" y="2057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362200" y="2743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362200" y="3505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362200" y="4191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152400"/>
            <a:ext cx="807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PARAPHRASE WORDS, PHRASES, SENTENCES, and PARAGRAPHS</a:t>
            </a:r>
          </a:p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0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/>
              <a:t>Characteristics of good paraphrasing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76400"/>
            <a:ext cx="8534400" cy="4876800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Communicates the original </a:t>
            </a:r>
            <a:r>
              <a:rPr lang="en-US" dirty="0" smtClean="0"/>
              <a:t>idea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Does </a:t>
            </a:r>
            <a:r>
              <a:rPr lang="en-US" dirty="0"/>
              <a:t>not add your </a:t>
            </a:r>
            <a:r>
              <a:rPr lang="en-US" dirty="0" smtClean="0"/>
              <a:t>opinion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Uses about the same number of </a:t>
            </a:r>
            <a:r>
              <a:rPr lang="en-US" dirty="0" smtClean="0"/>
              <a:t>words</a:t>
            </a:r>
            <a:endParaRPr lang="en-US" dirty="0"/>
          </a:p>
          <a:p>
            <a:r>
              <a:rPr lang="en-US" dirty="0"/>
              <a:t>Uses a combination of writing skills including different words and sentence </a:t>
            </a:r>
            <a:r>
              <a:rPr lang="en-US" dirty="0" smtClean="0"/>
              <a:t>structures</a:t>
            </a:r>
            <a:endParaRPr lang="en-US" dirty="0"/>
          </a:p>
          <a:p>
            <a:r>
              <a:rPr lang="en-US" dirty="0"/>
              <a:t>Blends the original idea into your own </a:t>
            </a:r>
            <a:r>
              <a:rPr lang="en-US" dirty="0" smtClean="0"/>
              <a:t>writing using your own words</a:t>
            </a:r>
          </a:p>
          <a:p>
            <a:r>
              <a:rPr lang="en-US" dirty="0"/>
              <a:t>References the original </a:t>
            </a:r>
            <a:r>
              <a:rPr lang="en-US" dirty="0" smtClean="0"/>
              <a:t>source – GED 2014 Extended Response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5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General Instructional Method for Each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305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Learn by watching – Observe</a:t>
            </a:r>
          </a:p>
          <a:p>
            <a:pPr marL="0" indent="0" algn="ctr">
              <a:buNone/>
            </a:pP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Learn by sharing – Working Together</a:t>
            </a:r>
          </a:p>
          <a:p>
            <a:pPr marL="0" indent="0" algn="ctr">
              <a:buNone/>
            </a:pP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Learn by practicing – On Your Own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861"/>
          <a:stretch/>
        </p:blipFill>
        <p:spPr>
          <a:xfrm>
            <a:off x="3581400" y="2057400"/>
            <a:ext cx="1676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733800"/>
            <a:ext cx="1676400" cy="1142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5410200"/>
            <a:ext cx="1676400" cy="111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6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768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Giving Feedback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74676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232D47"/>
                </a:solidFill>
              </a:rPr>
              <a:t>Based on whether an item is correct, written in student’s own words, and makes sense.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232D47"/>
                </a:solidFill>
              </a:rPr>
              <a:t>“Correct” means that an item has same or similar meaning as the original word, phrase, or sentence.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Place a checkmark in the “C” box.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232D47"/>
                </a:solidFill>
              </a:rPr>
              <a:t>“Written in the student’s own words” means that the original word phrase or sentence has been changed into the student’s own words as much as possible.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3"/>
                </a:solidFill>
              </a:rPr>
              <a:t>Place a checkmark in the “W” box.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232D47"/>
                </a:solidFill>
              </a:rPr>
              <a:t>“Makes Sense” means that an item is clearly understood and communicates the original meaning of the word, phrase, or sentence.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3"/>
                </a:solidFill>
              </a:rPr>
              <a:t>Place a checkmark in the “M” box.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 smtClean="0">
                <a:solidFill>
                  <a:schemeClr val="accent3"/>
                </a:solidFill>
              </a:rPr>
              <a:t>- See Handout</a:t>
            </a:r>
            <a:endParaRPr lang="en-US" sz="1500" dirty="0" smtClean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25965" y="517835"/>
            <a:ext cx="172147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8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 smtClean="0"/>
              <a:t>Start with Words </a:t>
            </a:r>
            <a:r>
              <a:rPr lang="en-US" sz="2800" dirty="0" smtClean="0"/>
              <a:t>(Synonyms) </a:t>
            </a:r>
            <a:r>
              <a:rPr lang="en-US" sz="3200" dirty="0" smtClean="0"/>
              <a:t>– Activity #1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51620586"/>
              </p:ext>
            </p:extLst>
          </p:nvPr>
        </p:nvGraphicFramePr>
        <p:xfrm>
          <a:off x="457200" y="1600200"/>
          <a:ext cx="8229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797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91440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981200" y="57912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Let’s look at this document together</a:t>
            </a:r>
            <a:endParaRPr lang="en-US" dirty="0"/>
          </a:p>
        </p:txBody>
      </p:sp>
      <p:pic>
        <p:nvPicPr>
          <p:cNvPr id="4" name="Picture 3" descr="Activity1PDF2.pdf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"/>
            <a:ext cx="5334000" cy="556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4206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/>
          <p:cNvPicPr>
            <a:picLocks noChangeAspect="1"/>
          </p:cNvPicPr>
          <p:nvPr/>
        </p:nvPicPr>
        <p:blipFill rotWithShape="1">
          <a:blip r:embed="rId2"/>
          <a:srcRect l="-39688" r="-39688"/>
          <a:stretch/>
        </p:blipFill>
        <p:spPr>
          <a:xfrm>
            <a:off x="-1447800" y="1676400"/>
            <a:ext cx="11963400" cy="3504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7620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Hoping this doesn’t happen!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0000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Activity 2 – Paraphrase a phrase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 smtClean="0">
                <a:solidFill>
                  <a:schemeClr val="tx2"/>
                </a:solidFill>
              </a:rPr>
              <a:t>A phrase is a small group of words that has meaning.</a:t>
            </a:r>
          </a:p>
          <a:p>
            <a:pPr>
              <a:buFont typeface="Arial" pitchFamily="34" charset="0"/>
              <a:buChar char="•"/>
            </a:pPr>
            <a:r>
              <a:rPr lang="en-US" sz="2900" dirty="0">
                <a:solidFill>
                  <a:schemeClr val="accent6"/>
                </a:solidFill>
              </a:rPr>
              <a:t>w</a:t>
            </a:r>
            <a:r>
              <a:rPr lang="en-US" sz="2900" dirty="0" smtClean="0">
                <a:solidFill>
                  <a:schemeClr val="accent6"/>
                </a:solidFill>
              </a:rPr>
              <a:t>andering around town</a:t>
            </a:r>
          </a:p>
          <a:p>
            <a:pPr>
              <a:buFont typeface="Arial" pitchFamily="34" charset="0"/>
              <a:buChar char="•"/>
            </a:pPr>
            <a:r>
              <a:rPr lang="en-US" sz="2900" dirty="0" smtClean="0">
                <a:solidFill>
                  <a:schemeClr val="accent6"/>
                </a:solidFill>
              </a:rPr>
              <a:t>painted a hateful picture</a:t>
            </a:r>
          </a:p>
          <a:p>
            <a:pPr>
              <a:buFont typeface="Arial" pitchFamily="34" charset="0"/>
              <a:buChar char="•"/>
            </a:pPr>
            <a:r>
              <a:rPr lang="en-US" sz="2900" dirty="0">
                <a:solidFill>
                  <a:schemeClr val="accent6"/>
                </a:solidFill>
              </a:rPr>
              <a:t>d</a:t>
            </a:r>
            <a:r>
              <a:rPr lang="en-US" sz="2900" dirty="0" smtClean="0">
                <a:solidFill>
                  <a:schemeClr val="accent6"/>
                </a:solidFill>
              </a:rPr>
              <a:t>oesn’t own wheels</a:t>
            </a:r>
          </a:p>
          <a:p>
            <a:pPr marL="0" indent="0">
              <a:buNone/>
            </a:pPr>
            <a:endParaRPr lang="en-US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2900" dirty="0" smtClean="0">
                <a:solidFill>
                  <a:schemeClr val="tx2"/>
                </a:solidFill>
              </a:rPr>
              <a:t>It must be correct, include one’s own words, and must make sense</a:t>
            </a:r>
            <a:r>
              <a:rPr lang="en-US" sz="3400" dirty="0" smtClean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endParaRPr lang="en-US" sz="3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sz="2900" dirty="0" smtClean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086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 Explicit Directions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36257912"/>
              </p:ext>
            </p:extLst>
          </p:nvPr>
        </p:nvGraphicFramePr>
        <p:xfrm>
          <a:off x="469773" y="1285829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1871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1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/>
          </a:p>
          <a:p>
            <a:r>
              <a:rPr lang="en-US" sz="1400" dirty="0"/>
              <a:t> </a:t>
            </a:r>
          </a:p>
        </p:txBody>
      </p:sp>
      <p:pic>
        <p:nvPicPr>
          <p:cNvPr id="5" name="Picture 4" descr="Activity2 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85800"/>
            <a:ext cx="3962400" cy="495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2209800" y="5715000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look at this document together</a:t>
            </a:r>
          </a:p>
          <a:p>
            <a:endParaRPr lang="en-US" dirty="0">
              <a:hlinkClick r:id="rId3" action="ppaction://hlinkfile"/>
            </a:endParaRPr>
          </a:p>
          <a:p>
            <a:r>
              <a:rPr lang="en-US" sz="1200" dirty="0" smtClean="0">
                <a:hlinkClick r:id="rId3" action="ppaction://hlinkfile"/>
              </a:rPr>
              <a:t>file://localhost/Users/vickiestrem/Documents/Paraphrasing Webinar/Activity2.docx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213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228600"/>
            <a:ext cx="7467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Activity #3 – Paraphrasing sentences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600200"/>
            <a:ext cx="7467600" cy="48736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u="sng" dirty="0" smtClean="0"/>
              <a:t>Give Explicit Directions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Define the components of a sentence</a:t>
            </a:r>
          </a:p>
          <a:p>
            <a:pPr lvl="1">
              <a:buFont typeface="Arial" pitchFamily="34" charset="0"/>
              <a:buChar char="•"/>
            </a:pPr>
            <a:r>
              <a:rPr lang="en-US" sz="2500" dirty="0" smtClean="0"/>
              <a:t>(subject/verb/object)</a:t>
            </a:r>
          </a:p>
          <a:p>
            <a:pPr marL="365760" lvl="1" indent="0">
              <a:buNone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Paraphrase single sentences</a:t>
            </a:r>
          </a:p>
          <a:p>
            <a:pPr lvl="1">
              <a:buFont typeface="Arial" pitchFamily="34" charset="0"/>
              <a:buChar char="•"/>
            </a:pPr>
            <a:r>
              <a:rPr lang="en-US" sz="2500" dirty="0" smtClean="0"/>
              <a:t>Break long sentences into shorter ones</a:t>
            </a:r>
          </a:p>
          <a:p>
            <a:pPr lvl="1">
              <a:buFont typeface="Arial" pitchFamily="34" charset="0"/>
              <a:buChar char="•"/>
            </a:pPr>
            <a:r>
              <a:rPr lang="en-US" sz="2500" dirty="0" smtClean="0"/>
              <a:t>Make abstract ideas more concrete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charset="2"/>
              <a:buChar char="§"/>
            </a:pPr>
            <a:r>
              <a:rPr lang="en-US" sz="2600" dirty="0" smtClean="0"/>
              <a:t>Key Questions: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Does the sentence mean the same as the original?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Is the meaning clear?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Does the altered sentence read smoothly?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8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ctivity 3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486400" cy="601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1676400" y="5486400"/>
            <a:ext cx="533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look at this activity together!</a:t>
            </a:r>
          </a:p>
          <a:p>
            <a:r>
              <a:rPr lang="en-US" sz="1200" dirty="0" smtClean="0">
                <a:hlinkClick r:id="rId3" action="ppaction://hlinkfile"/>
              </a:rPr>
              <a:t>file://localhost/Users/vickiestrem/Documents/Paraphrasing Webinar/Swim Safely.docx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325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Activity 4 – Paraphrasing Paragraphs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A paragraph</a:t>
            </a:r>
          </a:p>
          <a:p>
            <a:pPr>
              <a:buFont typeface="Wingdings" charset="2"/>
              <a:buChar char="u"/>
            </a:pPr>
            <a:r>
              <a:rPr lang="en-US" sz="2800" dirty="0" smtClean="0"/>
              <a:t>Contains sentences that are all related to each other.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charset="2"/>
              <a:buChar char="u"/>
            </a:pPr>
            <a:r>
              <a:rPr lang="en-US" sz="2800" dirty="0" smtClean="0"/>
              <a:t>Contain a topic, a main idea, and some details supporting the main idea.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charset="2"/>
              <a:buChar char="u"/>
            </a:pPr>
            <a:r>
              <a:rPr lang="en-US" sz="2800" dirty="0" smtClean="0"/>
              <a:t>Is usually indented</a:t>
            </a:r>
          </a:p>
        </p:txBody>
      </p:sp>
    </p:spTree>
    <p:extLst>
      <p:ext uri="{BB962C8B-B14F-4D97-AF65-F5344CB8AC3E}">
        <p14:creationId xmlns:p14="http://schemas.microsoft.com/office/powerpoint/2010/main" val="285502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1143000"/>
          </a:xfrm>
        </p:spPr>
        <p:txBody>
          <a:bodyPr/>
          <a:lstStyle/>
          <a:p>
            <a:pPr algn="ctr"/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One or two words that tell what the paragraph is about.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Frequently located in the first or second sentence.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Is sometimes repeated or “relative word” is repeated.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000" i="1" dirty="0" smtClean="0"/>
              <a:t>To find the topic, ask:</a:t>
            </a:r>
          </a:p>
          <a:p>
            <a:pPr marL="0" indent="0" algn="ctr">
              <a:buNone/>
            </a:pPr>
            <a:r>
              <a:rPr lang="en-US" sz="2000" i="1" dirty="0" smtClean="0"/>
              <a:t>“What is this paragraph mostly about?”</a:t>
            </a:r>
            <a:endParaRPr lang="en-US" sz="2000" i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The big idea that the paragraph is about.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A general statement that summarizes all the information in the paragraph.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1800" i="1" dirty="0" smtClean="0"/>
          </a:p>
          <a:p>
            <a:pPr marL="0" indent="0" algn="ctr">
              <a:buNone/>
            </a:pPr>
            <a:endParaRPr lang="en-US" sz="1800" i="1" dirty="0"/>
          </a:p>
          <a:p>
            <a:pPr marL="0" indent="0" algn="ctr">
              <a:buNone/>
            </a:pPr>
            <a:r>
              <a:rPr lang="en-US" sz="1800" i="1" dirty="0" smtClean="0"/>
              <a:t>To find the main idea, ask:</a:t>
            </a:r>
          </a:p>
          <a:p>
            <a:pPr marL="0" indent="0" algn="ctr">
              <a:buNone/>
            </a:pPr>
            <a:r>
              <a:rPr lang="en-US" sz="1800" i="1" dirty="0" smtClean="0"/>
              <a:t>“What does this paragraph </a:t>
            </a:r>
          </a:p>
          <a:p>
            <a:pPr marL="0" indent="0" algn="ctr">
              <a:buNone/>
            </a:pPr>
            <a:r>
              <a:rPr lang="en-US" sz="1800" i="1" dirty="0" smtClean="0"/>
              <a:t>tell me about</a:t>
            </a:r>
          </a:p>
          <a:p>
            <a:pPr marL="0" indent="0" algn="ctr">
              <a:buNone/>
            </a:pPr>
            <a:r>
              <a:rPr lang="en-US" sz="1800" i="1" dirty="0" smtClean="0"/>
              <a:t> _____</a:t>
            </a:r>
            <a:r>
              <a:rPr lang="en-US" sz="1800" i="1" u="sng" dirty="0" smtClean="0"/>
              <a:t>(the topic)</a:t>
            </a:r>
            <a:r>
              <a:rPr lang="en-US" sz="1800" i="1" dirty="0" smtClean="0"/>
              <a:t>______</a:t>
            </a:r>
            <a:endParaRPr lang="en-US" sz="1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267200" y="9144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MAIN IDEA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795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Supporting Details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A piece of information that is related to the main idea.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 smtClean="0"/>
              <a:t>A statement that provides specific information about the main idea and topic.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To find supporting details, ask:</a:t>
            </a:r>
          </a:p>
          <a:p>
            <a:pPr marL="0" indent="0" algn="ctr">
              <a:buNone/>
            </a:pPr>
            <a:r>
              <a:rPr lang="en-US" dirty="0" smtClean="0"/>
              <a:t>“What specific information is related to</a:t>
            </a:r>
          </a:p>
          <a:p>
            <a:pPr marL="0" indent="0" algn="ctr">
              <a:buNone/>
            </a:pPr>
            <a:r>
              <a:rPr lang="en-US" dirty="0" smtClean="0"/>
              <a:t> the main idea?”</a:t>
            </a:r>
          </a:p>
        </p:txBody>
      </p:sp>
    </p:spTree>
    <p:extLst>
      <p:ext uri="{BB962C8B-B14F-4D97-AF65-F5344CB8AC3E}">
        <p14:creationId xmlns:p14="http://schemas.microsoft.com/office/powerpoint/2010/main" val="275579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tivity4PDF.pdf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8600"/>
            <a:ext cx="5299364" cy="594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143000" y="63246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Repeat this process – Working Together and On Your Own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004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pPr algn="ctr"/>
            <a:r>
              <a:rPr lang="en-US" dirty="0" smtClean="0"/>
              <a:t>Paraphrasing Paragraphs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3657600" cy="57150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 smtClean="0"/>
              <a:t>ORIGINAL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/>
              <a:t>In </a:t>
            </a:r>
            <a:r>
              <a:rPr lang="en-US" sz="1800" dirty="0"/>
              <a:t>The Sopranos, the mob is besieged as much by inner infidelity as it is by the federal government. </a:t>
            </a:r>
            <a:r>
              <a:rPr lang="en-US" sz="1800" dirty="0">
                <a:solidFill>
                  <a:srgbClr val="FF0000"/>
                </a:solidFill>
              </a:rPr>
              <a:t>Early in the series,</a:t>
            </a:r>
            <a:r>
              <a:rPr lang="en-US" sz="1800" dirty="0"/>
              <a:t> the </a:t>
            </a:r>
            <a:r>
              <a:rPr lang="en-US" sz="1800" dirty="0">
                <a:solidFill>
                  <a:srgbClr val="FF0000"/>
                </a:solidFill>
              </a:rPr>
              <a:t>greatest threat </a:t>
            </a:r>
            <a:r>
              <a:rPr lang="en-US" sz="1800" dirty="0"/>
              <a:t>to Tony's Family is his own biological family. One of his closest associates turns witness for the FBI, his </a:t>
            </a:r>
            <a:r>
              <a:rPr lang="en-US" sz="1800" dirty="0">
                <a:solidFill>
                  <a:srgbClr val="FF0000"/>
                </a:solidFill>
              </a:rPr>
              <a:t>mother colludes with his uncle </a:t>
            </a:r>
            <a:r>
              <a:rPr lang="en-US" sz="1800" dirty="0"/>
              <a:t>to contract a hit on Tony, and </a:t>
            </a:r>
            <a:r>
              <a:rPr lang="en-US" sz="1800" dirty="0">
                <a:solidFill>
                  <a:srgbClr val="FF0000"/>
                </a:solidFill>
              </a:rPr>
              <a:t>his kids click through Web sites</a:t>
            </a:r>
            <a:r>
              <a:rPr lang="en-US" sz="1800" dirty="0"/>
              <a:t> that track the federal crackdown in Tony's gangland</a:t>
            </a:r>
            <a:r>
              <a:rPr lang="en-US" sz="1800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100" dirty="0" smtClean="0"/>
              <a:t>From Duke University Library: </a:t>
            </a:r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err="1"/>
              <a:t>library.duke.edu</a:t>
            </a:r>
            <a:r>
              <a:rPr lang="en-US" sz="1200" dirty="0"/>
              <a:t>/research/plagiarism/cite/</a:t>
            </a:r>
            <a:r>
              <a:rPr lang="en-US" sz="1200" dirty="0" err="1"/>
              <a:t>paraphrase.html</a:t>
            </a:r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3400" y="1066800"/>
            <a:ext cx="3657600" cy="54102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 smtClean="0"/>
              <a:t>PARAPHRASED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In </a:t>
            </a:r>
            <a:r>
              <a:rPr lang="en-US" sz="1800" dirty="0">
                <a:solidFill>
                  <a:srgbClr val="FF0000"/>
                </a:solidFill>
              </a:rPr>
              <a:t>the first season </a:t>
            </a:r>
            <a:r>
              <a:rPr lang="en-US" sz="1800" dirty="0"/>
              <a:t>of The Sopranos, Tony Soprano’s mobster activities are </a:t>
            </a:r>
            <a:r>
              <a:rPr lang="en-US" sz="1800" dirty="0">
                <a:solidFill>
                  <a:srgbClr val="FF0000"/>
                </a:solidFill>
              </a:rPr>
              <a:t>more threatened </a:t>
            </a:r>
            <a:r>
              <a:rPr lang="en-US" sz="1800" dirty="0"/>
              <a:t>by members of his biological family than by agents of the federal government. This familial betrayal is multi-pronged. Tony’s closest friend and associate is an FBI informant, </a:t>
            </a:r>
            <a:r>
              <a:rPr lang="en-US" sz="1800" dirty="0">
                <a:solidFill>
                  <a:srgbClr val="FF0000"/>
                </a:solidFill>
              </a:rPr>
              <a:t>his mother and uncle are conspiring</a:t>
            </a:r>
            <a:r>
              <a:rPr lang="en-US" sz="1800" dirty="0"/>
              <a:t> to have him killed, and </a:t>
            </a:r>
            <a:r>
              <a:rPr lang="en-US" sz="1800" dirty="0">
                <a:solidFill>
                  <a:srgbClr val="FF0000"/>
                </a:solidFill>
              </a:rPr>
              <a:t>his children are surfing the Web</a:t>
            </a:r>
            <a:r>
              <a:rPr lang="en-US" sz="1800" dirty="0"/>
              <a:t> for information about his activities. </a:t>
            </a:r>
          </a:p>
        </p:txBody>
      </p:sp>
    </p:spTree>
    <p:extLst>
      <p:ext uri="{BB962C8B-B14F-4D97-AF65-F5344CB8AC3E}">
        <p14:creationId xmlns:p14="http://schemas.microsoft.com/office/powerpoint/2010/main" val="42139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304800"/>
            <a:ext cx="7467600" cy="6397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524000"/>
            <a:ext cx="8305800" cy="4893648"/>
          </a:xfrm>
          <a:prstGeom prst="rect">
            <a:avLst/>
          </a:prstGeom>
          <a:ln w="7620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Technical challenges – Heather Indelicato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Heather.Indelicato@mpls.k12.mn.us</a:t>
            </a:r>
          </a:p>
          <a:p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Sound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Asking questions and participation            or use Chat 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Viewing later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Materials     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Other?</a:t>
            </a:r>
          </a:p>
          <a:p>
            <a:endParaRPr lang="en-US" sz="1600" dirty="0"/>
          </a:p>
          <a:p>
            <a:endParaRPr lang="en-US" sz="1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514600"/>
            <a:ext cx="431800" cy="43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200400"/>
            <a:ext cx="433615" cy="492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038600"/>
            <a:ext cx="914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2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Application in your classroom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Unknown-1.jpe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4033"/>
          <a:stretch>
            <a:fillRect/>
          </a:stretch>
        </p:blipFill>
        <p:spPr>
          <a:xfrm>
            <a:off x="1384300" y="5257800"/>
            <a:ext cx="5702300" cy="1368552"/>
          </a:xfrm>
        </p:spPr>
      </p:pic>
      <p:sp>
        <p:nvSpPr>
          <p:cNvPr id="6" name="TextBox 5"/>
          <p:cNvSpPr txBox="1"/>
          <p:nvPr/>
        </p:nvSpPr>
        <p:spPr>
          <a:xfrm>
            <a:off x="457200" y="1752600"/>
            <a:ext cx="74676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4B2203"/>
                </a:solidFill>
              </a:rPr>
              <a:t>How would you use these strategies in your classroom?</a:t>
            </a:r>
          </a:p>
          <a:p>
            <a:endParaRPr lang="en-US" sz="2800" i="1" dirty="0">
              <a:solidFill>
                <a:srgbClr val="4B2203"/>
              </a:solidFill>
            </a:endParaRPr>
          </a:p>
          <a:p>
            <a:r>
              <a:rPr lang="en-US" sz="2800" i="1" dirty="0" smtClean="0">
                <a:solidFill>
                  <a:srgbClr val="4B2203"/>
                </a:solidFill>
              </a:rPr>
              <a:t>What materials do you already have that you could adapt for these strategies?</a:t>
            </a:r>
          </a:p>
          <a:p>
            <a:endParaRPr lang="en-US" sz="2800" i="1" dirty="0">
              <a:solidFill>
                <a:srgbClr val="4B2203"/>
              </a:solidFill>
            </a:endParaRPr>
          </a:p>
          <a:p>
            <a:r>
              <a:rPr lang="en-US" sz="2800" i="1" dirty="0" smtClean="0">
                <a:solidFill>
                  <a:srgbClr val="4B2203"/>
                </a:solidFill>
              </a:rPr>
              <a:t>Challenges?</a:t>
            </a:r>
            <a:r>
              <a:rPr lang="en-US" sz="2800" i="1" dirty="0">
                <a:solidFill>
                  <a:srgbClr val="4B2203"/>
                </a:solidFill>
              </a:rPr>
              <a:t> </a:t>
            </a:r>
            <a:r>
              <a:rPr lang="en-US" sz="2800" i="1" dirty="0" smtClean="0">
                <a:solidFill>
                  <a:srgbClr val="4B2203"/>
                </a:solidFill>
              </a:rPr>
              <a:t> Questions?</a:t>
            </a:r>
          </a:p>
        </p:txBody>
      </p:sp>
    </p:spTree>
    <p:extLst>
      <p:ext uri="{BB962C8B-B14F-4D97-AF65-F5344CB8AC3E}">
        <p14:creationId xmlns:p14="http://schemas.microsoft.com/office/powerpoint/2010/main" val="281578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– Evaluate the paraphrase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 smtClean="0"/>
              <a:t>Students </a:t>
            </a:r>
            <a:r>
              <a:rPr lang="en-US" sz="1800" dirty="0"/>
              <a:t>frequently overuse direct quotation in taking notes, and as a result they overuse quotations in the final [research] paper. Probably only about 10% of your final manuscript should appear as directly quoted matter. Therefore, you should strive to limit the amount of exact transcribing of source materials while taking notes. Lester, James D. </a:t>
            </a:r>
            <a:r>
              <a:rPr lang="en-US" sz="1800" u="sng" dirty="0"/>
              <a:t>Writing Research Papers. 2nd ed. (1976): 46-47.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1800" dirty="0" smtClean="0"/>
              <a:t>Students </a:t>
            </a:r>
            <a:r>
              <a:rPr lang="en-US" sz="1800" dirty="0"/>
              <a:t>often use too many direct quotations when they take notes, resulting in too many of them in the final research paper. In fact, probably only about 10% of the final copy should consist of directly quoted material. So it is important to limit the amount of source material copied while taking notes</a:t>
            </a:r>
            <a:r>
              <a:rPr lang="en-US" sz="1800" dirty="0" smtClean="0"/>
              <a:t>.</a:t>
            </a:r>
          </a:p>
          <a:p>
            <a:pPr marL="0" indent="0">
              <a:lnSpc>
                <a:spcPct val="160000"/>
              </a:lnSpc>
              <a:buNone/>
            </a:pPr>
            <a:endParaRPr lang="en-US" sz="1800" dirty="0"/>
          </a:p>
          <a:p>
            <a:pPr marL="0" indent="0">
              <a:lnSpc>
                <a:spcPct val="160000"/>
              </a:lnSpc>
              <a:buNone/>
            </a:pPr>
            <a:r>
              <a:rPr lang="en-US" sz="1100" dirty="0" err="1" smtClean="0"/>
              <a:t>FROM:</a:t>
            </a:r>
            <a:r>
              <a:rPr lang="en-US" sz="1200" i="1" dirty="0" err="1"/>
              <a:t>https</a:t>
            </a:r>
            <a:r>
              <a:rPr lang="en-US" sz="1200" i="1" dirty="0"/>
              <a:t>://</a:t>
            </a:r>
            <a:r>
              <a:rPr lang="en-US" sz="1200" i="1" dirty="0" err="1"/>
              <a:t>owl.english.purdue.edu</a:t>
            </a:r>
            <a:r>
              <a:rPr lang="en-US" sz="1200" i="1" dirty="0"/>
              <a:t>/</a:t>
            </a:r>
            <a:endParaRPr lang="en-US" sz="1200" dirty="0" smtClean="0"/>
          </a:p>
          <a:p>
            <a:pPr marL="0" indent="0">
              <a:lnSpc>
                <a:spcPct val="160000"/>
              </a:lnSpc>
              <a:buNone/>
            </a:pPr>
            <a:endParaRPr lang="en-US" sz="1800" dirty="0"/>
          </a:p>
          <a:p>
            <a:pPr marL="0" indent="0">
              <a:lnSpc>
                <a:spcPct val="160000"/>
              </a:lnSpc>
              <a:buNone/>
            </a:pP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Original Passage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Paraphrase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4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641350"/>
          </a:xfrm>
        </p:spPr>
        <p:txBody>
          <a:bodyPr/>
          <a:lstStyle/>
          <a:p>
            <a:pPr algn="ctr"/>
            <a:r>
              <a:rPr lang="en-US" dirty="0" smtClean="0"/>
              <a:t>Legitimate Paraphrase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419600" y="1524000"/>
            <a:ext cx="36576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In research papers students often quote excessively, failing to keep quoted material down to a desirable level. Since the problem usually originates during note taking, it is essential to minimize the material recorded </a:t>
            </a:r>
            <a:r>
              <a:rPr lang="en-US" sz="1800" dirty="0" smtClean="0"/>
              <a:t>verbatim.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endParaRPr lang="en-US" sz="1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 err="1"/>
              <a:t>FROM:</a:t>
            </a:r>
            <a:r>
              <a:rPr lang="en-US" sz="1200" i="1" dirty="0" err="1"/>
              <a:t>https</a:t>
            </a:r>
            <a:r>
              <a:rPr lang="en-US" sz="1200" i="1" dirty="0"/>
              <a:t>://</a:t>
            </a:r>
            <a:r>
              <a:rPr lang="en-US" sz="1200" i="1" dirty="0" err="1"/>
              <a:t>owl.english.purdue.edu</a:t>
            </a:r>
            <a:r>
              <a:rPr lang="en-US" sz="1200" i="1" dirty="0"/>
              <a:t>/</a:t>
            </a:r>
            <a:endParaRPr lang="en-US" sz="1200" dirty="0"/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381000" y="1524000"/>
            <a:ext cx="3962400" cy="53340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Students frequently overuse direct quotation in taking notes, and as a result they overuse quotations in the final [research] paper. Probably only about 10% of your final manuscript should appear as directly quoted matter. Therefore, you should strive to limit the amount of exact transcribing of source materials while taking notes. </a:t>
            </a:r>
            <a:r>
              <a:rPr lang="en-US" sz="1400" dirty="0"/>
              <a:t>Lester, James D. </a:t>
            </a:r>
            <a:r>
              <a:rPr lang="en-US" sz="1400" u="sng" dirty="0"/>
              <a:t>Writing Research Papers. 2nd ed. (1976): 46-47.</a:t>
            </a:r>
            <a:endParaRPr lang="en-US" sz="1400" dirty="0"/>
          </a:p>
          <a:p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>
          <a:xfrm>
            <a:off x="457200" y="838200"/>
            <a:ext cx="3657600" cy="658368"/>
          </a:xfrm>
        </p:spPr>
        <p:txBody>
          <a:bodyPr/>
          <a:lstStyle/>
          <a:p>
            <a:r>
              <a:rPr lang="en-US" dirty="0" smtClean="0"/>
              <a:t>Original Passage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343400" y="838200"/>
            <a:ext cx="3657600" cy="658368"/>
          </a:xfrm>
        </p:spPr>
        <p:txBody>
          <a:bodyPr/>
          <a:lstStyle/>
          <a:p>
            <a:r>
              <a:rPr lang="en-US" dirty="0" smtClean="0"/>
              <a:t>Paraphrase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5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Do Your Students do This?</a:t>
            </a:r>
            <a:endParaRPr lang="en-US" dirty="0"/>
          </a:p>
        </p:txBody>
      </p:sp>
      <p:pic>
        <p:nvPicPr>
          <p:cNvPr id="4" name="Harry Potter Retold By People Who've Never Read It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447800"/>
            <a:ext cx="4594578" cy="2584450"/>
          </a:xfrm>
        </p:spPr>
      </p:pic>
      <p:sp>
        <p:nvSpPr>
          <p:cNvPr id="3" name="TextBox 2"/>
          <p:cNvSpPr txBox="1"/>
          <p:nvPr/>
        </p:nvSpPr>
        <p:spPr>
          <a:xfrm>
            <a:off x="990600" y="4648200"/>
            <a:ext cx="647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What did you hear in the video clip that is similar to the things your students might do when asked to restate, retell, or paraphrase?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7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 RAP Paraphrasing Strategy</a:t>
            </a:r>
            <a:br>
              <a:rPr lang="en-US" sz="3600" dirty="0" smtClean="0"/>
            </a:br>
            <a:r>
              <a:rPr lang="en-US" sz="1600" dirty="0" smtClean="0"/>
              <a:t>- adapted from Learning Strategies Curriculum</a:t>
            </a:r>
            <a:br>
              <a:rPr lang="en-US" sz="1600" dirty="0" smtClean="0"/>
            </a:br>
            <a:r>
              <a:rPr lang="en-US" sz="1600" dirty="0" smtClean="0"/>
              <a:t>University of Kansas</a:t>
            </a:r>
            <a:endParaRPr lang="en-US" sz="1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26691189"/>
              </p:ext>
            </p:extLst>
          </p:nvPr>
        </p:nvGraphicFramePr>
        <p:xfrm>
          <a:off x="838200" y="1447800"/>
          <a:ext cx="7162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6248400"/>
            <a:ext cx="60198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IT IS A VERBAL STRATEGY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6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Instructional Methods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74668416"/>
              </p:ext>
            </p:extLst>
          </p:nvPr>
        </p:nvGraphicFramePr>
        <p:xfrm>
          <a:off x="457200" y="1600200"/>
          <a:ext cx="83058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08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Pretest and Goal Setting directions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143000"/>
            <a:ext cx="7467600" cy="5410200"/>
          </a:xfrm>
          <a:solidFill>
            <a:schemeClr val="accent1">
              <a:lumMod val="60000"/>
              <a:lumOff val="40000"/>
            </a:schemeClr>
          </a:solidFill>
          <a:effectLst>
            <a:softEdge rad="635000"/>
          </a:effectLst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Is is necessary??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 smtClean="0"/>
              <a:t>Materials:</a:t>
            </a:r>
          </a:p>
          <a:p>
            <a:pPr marL="0" indent="0">
              <a:buNone/>
            </a:pPr>
            <a:r>
              <a:rPr lang="en-US" dirty="0" smtClean="0"/>
              <a:t>	A passage containing 3-5 paragraphs at 	student’s reading level. </a:t>
            </a:r>
          </a:p>
          <a:p>
            <a:pPr>
              <a:lnSpc>
                <a:spcPct val="120000"/>
              </a:lnSpc>
              <a:buFont typeface="Wingdings" charset="2"/>
              <a:buChar char="u"/>
            </a:pPr>
            <a:r>
              <a:rPr lang="en-US" dirty="0" smtClean="0"/>
              <a:t>Explicit Directions</a:t>
            </a:r>
            <a:endParaRPr lang="en-US" dirty="0"/>
          </a:p>
          <a:p>
            <a:pPr>
              <a:lnSpc>
                <a:spcPct val="120000"/>
              </a:lnSpc>
              <a:buFont typeface="Wingdings" charset="2"/>
              <a:buChar char="u"/>
            </a:pPr>
            <a:r>
              <a:rPr lang="en-US" dirty="0" smtClean="0"/>
              <a:t>Silent reading</a:t>
            </a:r>
          </a:p>
          <a:p>
            <a:pPr>
              <a:lnSpc>
                <a:spcPct val="120000"/>
              </a:lnSpc>
              <a:buFont typeface="Wingdings" charset="2"/>
              <a:buChar char="u"/>
            </a:pPr>
            <a:r>
              <a:rPr lang="en-US" dirty="0" smtClean="0"/>
              <a:t>Restate after each paragraph</a:t>
            </a:r>
          </a:p>
          <a:p>
            <a:pPr>
              <a:lnSpc>
                <a:spcPct val="120000"/>
              </a:lnSpc>
              <a:buFont typeface="Wingdings" charset="2"/>
              <a:buChar char="u"/>
            </a:pPr>
            <a:r>
              <a:rPr lang="en-US" dirty="0" smtClean="0"/>
              <a:t>Comprehension assessment</a:t>
            </a:r>
          </a:p>
          <a:p>
            <a:pPr>
              <a:lnSpc>
                <a:spcPct val="120000"/>
              </a:lnSpc>
              <a:buFont typeface="Wingdings" charset="2"/>
              <a:buChar char="u"/>
            </a:pPr>
            <a:r>
              <a:rPr lang="en-US" dirty="0" smtClean="0"/>
              <a:t>Feedback</a:t>
            </a:r>
          </a:p>
          <a:p>
            <a:pPr>
              <a:lnSpc>
                <a:spcPct val="120000"/>
              </a:lnSpc>
              <a:buFont typeface="Wingdings" charset="2"/>
              <a:buChar char="u"/>
            </a:pPr>
            <a:r>
              <a:rPr lang="en-US" dirty="0" smtClean="0"/>
              <a:t>Set Goals – student commitment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7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Describe and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DESCRIBE</a:t>
            </a:r>
          </a:p>
          <a:p>
            <a:pPr marL="0" indent="0">
              <a:buNone/>
            </a:pPr>
            <a:r>
              <a:rPr lang="en-US" sz="1900" dirty="0" smtClean="0"/>
              <a:t>What is paraphrasing?</a:t>
            </a:r>
          </a:p>
          <a:p>
            <a:pPr marL="0" indent="0">
              <a:buNone/>
            </a:pPr>
            <a:r>
              <a:rPr lang="en-US" sz="1100" dirty="0" smtClean="0">
                <a:hlinkClick r:id="rId2" action="ppaction://hlinkfile"/>
              </a:rPr>
              <a:t>file://localhost/Users/vickiestrem/Documents/Paraphrasing Webinar/Requirements for a Paraphrase.docx</a:t>
            </a:r>
            <a:endParaRPr lang="en-US" sz="1100" dirty="0" smtClean="0"/>
          </a:p>
          <a:p>
            <a:pPr marL="0" indent="0">
              <a:buNone/>
            </a:pPr>
            <a:r>
              <a:rPr lang="en-US" sz="1900" dirty="0" smtClean="0"/>
              <a:t>Three Step  - RAP </a:t>
            </a:r>
          </a:p>
          <a:p>
            <a:pPr marL="0" indent="0">
              <a:buNone/>
            </a:pPr>
            <a:r>
              <a:rPr lang="en-US" sz="1900" dirty="0"/>
              <a:t>	</a:t>
            </a:r>
            <a:r>
              <a:rPr lang="en-US" sz="1900" b="1" u="sng" dirty="0" smtClean="0"/>
              <a:t>R</a:t>
            </a:r>
            <a:r>
              <a:rPr lang="en-US" sz="1900" dirty="0" smtClean="0"/>
              <a:t>ead - silently</a:t>
            </a:r>
          </a:p>
          <a:p>
            <a:pPr marL="0" indent="0">
              <a:buNone/>
            </a:pPr>
            <a:r>
              <a:rPr lang="en-US" sz="1900" dirty="0"/>
              <a:t>	</a:t>
            </a:r>
            <a:r>
              <a:rPr lang="en-US" sz="1900" b="1" u="sng" dirty="0" smtClean="0"/>
              <a:t>A</a:t>
            </a:r>
            <a:r>
              <a:rPr lang="en-US" sz="1900" dirty="0" smtClean="0"/>
              <a:t>sk -  self-questioning</a:t>
            </a:r>
          </a:p>
          <a:p>
            <a:pPr marL="0" indent="0">
              <a:buNone/>
            </a:pPr>
            <a:r>
              <a:rPr lang="en-US" sz="1900" dirty="0"/>
              <a:t>		</a:t>
            </a:r>
            <a:r>
              <a:rPr lang="en-US" sz="1900" dirty="0" smtClean="0"/>
              <a:t>Main idea</a:t>
            </a:r>
          </a:p>
          <a:p>
            <a:pPr marL="0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	Details</a:t>
            </a:r>
          </a:p>
          <a:p>
            <a:pPr marL="0" indent="0">
              <a:buNone/>
            </a:pPr>
            <a:r>
              <a:rPr lang="en-US" sz="1900" dirty="0"/>
              <a:t>	</a:t>
            </a:r>
            <a:r>
              <a:rPr lang="en-US" sz="1900" b="1" u="sng" dirty="0" smtClean="0"/>
              <a:t>P</a:t>
            </a:r>
            <a:r>
              <a:rPr lang="en-US" sz="1900" dirty="0" smtClean="0"/>
              <a:t>ut – main idea and 	details in own words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200" dirty="0" smtClean="0">
                <a:hlinkClick r:id="rId3" action="ppaction://hlinkfile"/>
              </a:rPr>
              <a:t>file://localhost/Users/vickiestrem/Documents/Paraphrasing Webinar/RAP STRATEGY.docx</a:t>
            </a:r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MODEL</a:t>
            </a:r>
          </a:p>
          <a:p>
            <a:pPr marL="0" indent="0">
              <a:buNone/>
            </a:pPr>
            <a:r>
              <a:rPr lang="en-US" dirty="0" smtClean="0"/>
              <a:t>Review RAP strategy</a:t>
            </a:r>
          </a:p>
          <a:p>
            <a:pPr marL="0" indent="0">
              <a:buNone/>
            </a:pPr>
            <a:r>
              <a:rPr lang="en-US" dirty="0" smtClean="0"/>
              <a:t>Explicit direction</a:t>
            </a:r>
          </a:p>
          <a:p>
            <a:pPr marL="0" indent="0">
              <a:buNone/>
            </a:pPr>
            <a:r>
              <a:rPr lang="en-US" dirty="0" smtClean="0"/>
              <a:t>Demonstrate each step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dirty="0" smtClean="0">
                <a:hlinkClick r:id="rId4" action="ppaction://hlinkfile"/>
              </a:rPr>
              <a:t>file://localhost/Users/vickiestrem/Documents/Paraphrasing Webinar/Finding the Topic and Main Idea.docx</a:t>
            </a:r>
            <a:endParaRPr lang="en-US" sz="12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4724400"/>
            <a:ext cx="1795325" cy="16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4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en-US" dirty="0" smtClean="0"/>
              <a:t>Verbal Practice of RAP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895600"/>
            <a:ext cx="6629400" cy="3810000"/>
          </a:xfrm>
          <a:solidFill>
            <a:schemeClr val="accent1">
              <a:lumMod val="60000"/>
              <a:lumOff val="40000"/>
            </a:schemeClr>
          </a:solidFill>
          <a:effectLst>
            <a:softEdge rad="317500"/>
          </a:effectLst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232D47"/>
                </a:solidFill>
              </a:rPr>
              <a:t>Goal is to insure students memorize the RAP process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232D47"/>
              </a:solidFill>
            </a:endParaRPr>
          </a:p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232D47"/>
                </a:solidFill>
              </a:rPr>
              <a:t>Review strategy – give explicit instruction</a:t>
            </a:r>
          </a:p>
          <a:p>
            <a:pPr marL="0" indent="0">
              <a:buNone/>
            </a:pPr>
            <a:endParaRPr lang="en-US" sz="2800" dirty="0" smtClean="0">
              <a:solidFill>
                <a:srgbClr val="232D47"/>
              </a:solidFill>
            </a:endParaRPr>
          </a:p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232D47"/>
                </a:solidFill>
              </a:rPr>
              <a:t>Ask questions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914400"/>
            <a:ext cx="2832100" cy="194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Guided Practice and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232D47"/>
                </a:solidFill>
              </a:rPr>
              <a:t>Goal – working to student mastery of the Paraphrasing Strategy in controlled materials using materials </a:t>
            </a:r>
            <a:r>
              <a:rPr lang="en-US" sz="2800" u="sng" dirty="0" smtClean="0">
                <a:solidFill>
                  <a:srgbClr val="232D47"/>
                </a:solidFill>
              </a:rPr>
              <a:t>at their reading level.</a:t>
            </a:r>
          </a:p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232D47"/>
                </a:solidFill>
              </a:rPr>
              <a:t>Review strategy</a:t>
            </a:r>
          </a:p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232D47"/>
                </a:solidFill>
              </a:rPr>
              <a:t>Explicit instructions</a:t>
            </a:r>
          </a:p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232D47"/>
                </a:solidFill>
              </a:rPr>
              <a:t>Practice</a:t>
            </a:r>
          </a:p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232D47"/>
                </a:solidFill>
              </a:rPr>
              <a:t>Evaluate</a:t>
            </a:r>
          </a:p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232D47"/>
                </a:solidFill>
              </a:rPr>
              <a:t>Feedback</a:t>
            </a: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581400"/>
            <a:ext cx="2908300" cy="217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pPr algn="ctr"/>
            <a:r>
              <a:rPr lang="en-US" b="1" dirty="0" smtClean="0"/>
              <a:t>Welcome!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0" y="914400"/>
            <a:ext cx="4114800" cy="5410200"/>
          </a:xfr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  <a:softEdge rad="1016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i="1" u="sng" dirty="0" smtClean="0">
                <a:solidFill>
                  <a:schemeClr val="accent5">
                    <a:lumMod val="50000"/>
                  </a:schemeClr>
                </a:solidFill>
              </a:rPr>
              <a:t>OBJECTIVES FOR TODAY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Differentiate between paraphrasing and summarizing.</a:t>
            </a:r>
          </a:p>
          <a:p>
            <a:pPr>
              <a:buFont typeface="Wingdings" charset="2"/>
              <a:buChar char="ü"/>
            </a:pP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Understand instructional strategies for paraphrasing at the word, phrase, sentence, and paragraph level.</a:t>
            </a:r>
          </a:p>
          <a:p>
            <a:pPr>
              <a:buFont typeface="Wingdings" charset="2"/>
              <a:buChar char="ü"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Recognize the components of the RAP strategy to assimilate into classroom.</a:t>
            </a:r>
          </a:p>
          <a:p>
            <a:pPr>
              <a:buFont typeface="Wingdings" charset="2"/>
              <a:buChar char="ü"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Outline paraphrasing strategies to use in classroom setting.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ü"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" y="838200"/>
            <a:ext cx="3657600" cy="5791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1800" dirty="0" smtClean="0">
              <a:solidFill>
                <a:srgbClr val="4B2203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4B2203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4B2203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4B2203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4B2203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4B2203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4B2203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4B2203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4B2203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4B2203"/>
                </a:solidFill>
              </a:rPr>
              <a:t>Adult Education instructor for Minneapolis Adult Education – ELL and GED</a:t>
            </a:r>
          </a:p>
          <a:p>
            <a:pPr marL="0" indent="0">
              <a:buNone/>
            </a:pPr>
            <a:endParaRPr lang="en-US" sz="1800" dirty="0" smtClean="0">
              <a:solidFill>
                <a:srgbClr val="4B2203"/>
              </a:solidFill>
            </a:endParaRPr>
          </a:p>
          <a:p>
            <a:pPr marL="0" indent="0">
              <a:buNone/>
            </a:pPr>
            <a:r>
              <a:rPr lang="en-US" sz="1800" dirty="0" err="1" smtClean="0">
                <a:solidFill>
                  <a:srgbClr val="4B2203"/>
                </a:solidFill>
              </a:rPr>
              <a:t>MindQuest</a:t>
            </a:r>
            <a:r>
              <a:rPr lang="en-US" sz="1800" dirty="0" smtClean="0">
                <a:solidFill>
                  <a:srgbClr val="4B2203"/>
                </a:solidFill>
              </a:rPr>
              <a:t> Academy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4B2203"/>
                </a:solidFill>
              </a:rPr>
              <a:t>STAR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4B2203"/>
                </a:solidFill>
              </a:rPr>
              <a:t>MN GED Advisory Committee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4B2203"/>
                </a:solidFill>
              </a:rPr>
              <a:t>Language and Literacy Team</a:t>
            </a:r>
          </a:p>
          <a:p>
            <a:pPr marL="0" indent="0">
              <a:buNone/>
            </a:pPr>
            <a:endParaRPr lang="en-US" sz="1800" dirty="0" smtClean="0">
              <a:solidFill>
                <a:srgbClr val="4B2203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4B2203"/>
                </a:solidFill>
              </a:rPr>
              <a:t>DCS GED Prep Online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4B2203"/>
                </a:solidFill>
              </a:rPr>
              <a:t>Learning Express Library  </a:t>
            </a:r>
          </a:p>
          <a:p>
            <a:pPr marL="0" indent="0">
              <a:buNone/>
            </a:pPr>
            <a:endParaRPr lang="en-US" sz="1800" dirty="0" smtClean="0">
              <a:solidFill>
                <a:srgbClr val="4B2203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4B2203"/>
                </a:solidFill>
              </a:rPr>
              <a:t> </a:t>
            </a:r>
            <a:endParaRPr lang="en-US" sz="1900" dirty="0">
              <a:solidFill>
                <a:srgbClr val="4B2203"/>
              </a:solidFill>
            </a:endParaRPr>
          </a:p>
        </p:txBody>
      </p:sp>
      <p:pic>
        <p:nvPicPr>
          <p:cNvPr id="6" name="Picture 5" descr="IMG_7635-3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1415143" cy="1905000"/>
          </a:xfrm>
          <a:prstGeom prst="rect">
            <a:avLst/>
          </a:prstGeom>
          <a:ln w="5715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88649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 – students will be able to RAP method at their </a:t>
            </a:r>
            <a:r>
              <a:rPr lang="en-US" u="sng" dirty="0" smtClean="0"/>
              <a:t>instructional level </a:t>
            </a:r>
            <a:r>
              <a:rPr lang="en-US" dirty="0" smtClean="0"/>
              <a:t>and apply across content.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Materials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Longer passages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Content specific</a:t>
            </a:r>
          </a:p>
          <a:p>
            <a:pPr>
              <a:buFont typeface="Wingdings" charset="2"/>
              <a:buChar char="§"/>
            </a:pPr>
            <a:r>
              <a:rPr lang="en-US" dirty="0"/>
              <a:t>Review strategy</a:t>
            </a:r>
          </a:p>
          <a:p>
            <a:pPr>
              <a:buFont typeface="Wingdings" charset="2"/>
              <a:buChar char="§"/>
            </a:pPr>
            <a:r>
              <a:rPr lang="en-US" dirty="0"/>
              <a:t>Explicit instructions</a:t>
            </a:r>
          </a:p>
          <a:p>
            <a:pPr>
              <a:buFont typeface="Wingdings" charset="2"/>
              <a:buChar char="§"/>
            </a:pPr>
            <a:r>
              <a:rPr lang="en-US" dirty="0"/>
              <a:t>Practice</a:t>
            </a:r>
          </a:p>
          <a:p>
            <a:pPr>
              <a:buFont typeface="Wingdings" charset="2"/>
              <a:buChar char="§"/>
            </a:pPr>
            <a:r>
              <a:rPr lang="en-US" dirty="0"/>
              <a:t>Evaluate</a:t>
            </a:r>
          </a:p>
          <a:p>
            <a:pPr>
              <a:buFont typeface="Wingdings" charset="2"/>
              <a:buChar char="§"/>
            </a:pPr>
            <a:r>
              <a:rPr lang="en-US" dirty="0"/>
              <a:t>Feedback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Advanced Practice and Feedback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988" y="4337285"/>
            <a:ext cx="4498490" cy="20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4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Evaluating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90600"/>
            <a:ext cx="8382000" cy="5486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Student’s response</a:t>
            </a:r>
          </a:p>
          <a:p>
            <a:pPr>
              <a:lnSpc>
                <a:spcPct val="160000"/>
              </a:lnSpc>
              <a:buFont typeface="Wingdings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Must be a complete thought</a:t>
            </a:r>
          </a:p>
          <a:p>
            <a:pPr>
              <a:lnSpc>
                <a:spcPct val="160000"/>
              </a:lnSpc>
              <a:buFont typeface="Wingdings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Must contain entirely correct information</a:t>
            </a:r>
          </a:p>
          <a:p>
            <a:pPr>
              <a:lnSpc>
                <a:spcPct val="160000"/>
              </a:lnSpc>
              <a:buFont typeface="Wingdings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No repeat information</a:t>
            </a:r>
          </a:p>
          <a:p>
            <a:pPr>
              <a:lnSpc>
                <a:spcPct val="160000"/>
              </a:lnSpc>
              <a:buFont typeface="Wingdings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Make sense within the context of statements 	previously made</a:t>
            </a:r>
          </a:p>
          <a:p>
            <a:pPr>
              <a:lnSpc>
                <a:spcPct val="160000"/>
              </a:lnSpc>
              <a:buFont typeface="Wingdings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Must not be all generalities</a:t>
            </a:r>
          </a:p>
          <a:p>
            <a:pPr>
              <a:lnSpc>
                <a:spcPct val="160000"/>
              </a:lnSpc>
              <a:buFont typeface="Wingdings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Is substantially different from any sentence in 	written paragraph. Must put information in own 	words!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1300" dirty="0" smtClean="0">
                <a:hlinkClick r:id="rId2" action="ppaction://hlinkfile"/>
              </a:rPr>
              <a:t>file://localhost/Users/vickiestrem/Documents/Paraphrasing Webinar/Paraphrase Evaluation.docx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00985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Look at 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400" dirty="0" smtClean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 smtClean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 smtClean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 smtClean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 smtClean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 smtClean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 smtClean="0">
              <a:hlinkClick r:id="rId2" action="ppaction://hlinkfile"/>
            </a:endParaRPr>
          </a:p>
          <a:p>
            <a:pPr marL="0" indent="0">
              <a:buNone/>
            </a:pPr>
            <a:endParaRPr lang="en-US" sz="1400" dirty="0">
              <a:hlinkClick r:id="rId2" action="ppaction://hlinkfile"/>
            </a:endParaRPr>
          </a:p>
          <a:p>
            <a:pPr marL="0" indent="0">
              <a:buNone/>
            </a:pPr>
            <a:r>
              <a:rPr lang="en-US" sz="1400" dirty="0" smtClean="0">
                <a:hlinkClick r:id="rId2" action="ppaction://hlinkfile"/>
              </a:rPr>
              <a:t>Model Passage</a:t>
            </a:r>
            <a:endParaRPr lang="en-US" sz="1400" dirty="0" smtClean="0"/>
          </a:p>
          <a:p>
            <a:pPr marL="0" indent="0">
              <a:buNone/>
            </a:pPr>
            <a:endParaRPr lang="en-US" sz="1400" dirty="0" smtClean="0">
              <a:hlinkClick r:id="rId3" action="ppaction://hlinkfi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120899"/>
            <a:ext cx="3640154" cy="306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7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Giving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Did the student:</a:t>
            </a:r>
          </a:p>
          <a:p>
            <a:pPr marL="0" indent="0">
              <a:buNone/>
            </a:pPr>
            <a:r>
              <a:rPr lang="en-US" dirty="0" smtClean="0"/>
              <a:t>Articulate the main idea and supporting detail of the paragraph?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Complete thought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Accurate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New thought – not repetitive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Make sense within the context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Is relevant and useful for comprehension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Not multiple global thoughts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Information is in students own words</a:t>
            </a:r>
          </a:p>
          <a:p>
            <a:pPr marL="0" indent="0">
              <a:buNone/>
            </a:pPr>
            <a:r>
              <a:rPr lang="en-US" sz="1200" dirty="0" smtClean="0">
                <a:hlinkClick r:id="rId2" action="ppaction://hlinkfile"/>
              </a:rPr>
              <a:t>file://localhost/Users/vickiestrem/Documents/Paraphrasing Webinar/Paraphrase Scored Evaluation.docx</a:t>
            </a:r>
            <a:endParaRPr lang="en-US" sz="12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7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467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Assessing progress</a:t>
            </a:r>
            <a:br>
              <a:rPr lang="en-US" dirty="0" smtClean="0"/>
            </a:br>
            <a:r>
              <a:rPr lang="en-US" dirty="0" smtClean="0"/>
              <a:t>Post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20000" cy="4873752"/>
          </a:xfrm>
          <a:ln w="5715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Reading passage that is 3 – 5 paragraphs in length with corresponding comprehension questions.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At student’s current reading level or instructional level?</a:t>
            </a:r>
          </a:p>
          <a:p>
            <a:pPr marL="0" indent="0">
              <a:buNone/>
            </a:pPr>
            <a:endParaRPr lang="en-US" sz="2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Provide feedback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6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Classroom Application</a:t>
            </a:r>
            <a:endParaRPr lang="en-US" sz="3200" b="1" dirty="0"/>
          </a:p>
        </p:txBody>
      </p:sp>
      <p:pic>
        <p:nvPicPr>
          <p:cNvPr id="4" name="Content Placeholder 3" descr="Unknown.jpe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r="7240"/>
          <a:stretch>
            <a:fillRect/>
          </a:stretch>
        </p:blipFill>
        <p:spPr>
          <a:xfrm>
            <a:off x="2971800" y="1066800"/>
            <a:ext cx="2514599" cy="1600200"/>
          </a:xfrm>
        </p:spPr>
      </p:pic>
      <p:sp>
        <p:nvSpPr>
          <p:cNvPr id="3" name="TextBox 2"/>
          <p:cNvSpPr txBox="1"/>
          <p:nvPr/>
        </p:nvSpPr>
        <p:spPr>
          <a:xfrm>
            <a:off x="1143000" y="2667000"/>
            <a:ext cx="61722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Time to Share ideas!</a:t>
            </a:r>
          </a:p>
          <a:p>
            <a:pPr marL="342900" indent="-342900">
              <a:buFont typeface="Wingdings" charset="2"/>
              <a:buChar char="u"/>
            </a:pPr>
            <a:r>
              <a:rPr lang="en-US" sz="2400" dirty="0" smtClean="0">
                <a:solidFill>
                  <a:schemeClr val="tx2"/>
                </a:solidFill>
              </a:rPr>
              <a:t>Beginning </a:t>
            </a:r>
            <a:endParaRPr lang="en-US" sz="2400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Wingdings" charset="2"/>
              <a:buChar char="u"/>
            </a:pPr>
            <a:r>
              <a:rPr lang="en-US" sz="2400" dirty="0" smtClean="0">
                <a:solidFill>
                  <a:schemeClr val="tx2"/>
                </a:solidFill>
              </a:rPr>
              <a:t>Intermediate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Wingdings" charset="2"/>
              <a:buChar char="u"/>
            </a:pPr>
            <a:r>
              <a:rPr lang="en-US" sz="2400" dirty="0" smtClean="0">
                <a:solidFill>
                  <a:schemeClr val="tx2"/>
                </a:solidFill>
              </a:rPr>
              <a:t>High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Wingdings" charset="2"/>
              <a:buChar char="u"/>
            </a:pPr>
            <a:r>
              <a:rPr lang="en-US" sz="2400" dirty="0" smtClean="0">
                <a:solidFill>
                  <a:schemeClr val="tx2"/>
                </a:solidFill>
              </a:rPr>
              <a:t>Mixed Level Classroom</a:t>
            </a:r>
          </a:p>
          <a:p>
            <a:endParaRPr lang="en-US" sz="32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04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990600"/>
            <a:ext cx="7467600" cy="5867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Gilder </a:t>
            </a:r>
            <a:r>
              <a:rPr lang="en-US" sz="2000" dirty="0" err="1" smtClean="0"/>
              <a:t>Lehrman</a:t>
            </a:r>
            <a:r>
              <a:rPr lang="en-US" sz="2000" dirty="0" smtClean="0"/>
              <a:t> Institute of American History</a:t>
            </a:r>
          </a:p>
          <a:p>
            <a:pPr marL="0" indent="0">
              <a:buNone/>
            </a:pPr>
            <a:r>
              <a:rPr lang="en-US" sz="1400" dirty="0" smtClean="0">
                <a:hlinkClick r:id="rId2"/>
              </a:rPr>
              <a:t>https://www.gilderlehrman.org/history-by-era/early-republic/resources/our-constitution-bill-rights-grades-7–9</a:t>
            </a: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>
                <a:hlinkClick r:id="rId3"/>
              </a:rPr>
              <a:t>https://www.gilderlehrman.org/history-by-era/government-and-civics/resources/preamble-us-constitution-pledge-allegiance-and-declar</a:t>
            </a: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dirty="0" err="1" smtClean="0"/>
              <a:t>ReadWriteThink</a:t>
            </a:r>
            <a:endParaRPr lang="en-US" sz="2000" dirty="0" smtClean="0"/>
          </a:p>
          <a:p>
            <a:pPr marL="0" indent="0">
              <a:buNone/>
            </a:pPr>
            <a:r>
              <a:rPr lang="en-US" sz="1400" dirty="0" smtClean="0">
                <a:hlinkClick r:id="rId4"/>
              </a:rPr>
              <a:t>http://www.readwritethink.org/classroom-resources/lesson-plans/used-words-paraphrasing-informational-1177.html?tab=4 - session1</a:t>
            </a: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dirty="0" err="1" smtClean="0"/>
              <a:t>Prudue</a:t>
            </a:r>
            <a:r>
              <a:rPr lang="en-US" sz="2000" dirty="0" smtClean="0"/>
              <a:t> OWL</a:t>
            </a:r>
          </a:p>
          <a:p>
            <a:pPr marL="0" indent="0">
              <a:buNone/>
            </a:pPr>
            <a:r>
              <a:rPr lang="en-US" sz="1400" dirty="0" smtClean="0">
                <a:hlinkClick r:id="rId5"/>
              </a:rPr>
              <a:t>https://owl.english.purdue.edu/owl/owlprint/930/</a:t>
            </a: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>
                <a:hlinkClick r:id="rId6"/>
              </a:rPr>
              <a:t>https://owl.english.purdue.edu/owl/resource/619/02/</a:t>
            </a: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dirty="0" smtClean="0"/>
              <a:t>Kelly Gallagher Article of the Week</a:t>
            </a:r>
          </a:p>
          <a:p>
            <a:pPr marL="0" indent="0">
              <a:buNone/>
            </a:pPr>
            <a:r>
              <a:rPr lang="en-US" sz="1400" dirty="0" smtClean="0">
                <a:hlinkClick r:id="rId7"/>
              </a:rPr>
              <a:t>http://www.kellygallagher.org/article-of-the-week/</a:t>
            </a:r>
            <a:endParaRPr lang="en-US" sz="1400" dirty="0" smtClean="0"/>
          </a:p>
          <a:p>
            <a:pPr marL="0" indent="0" algn="ctr">
              <a:buNone/>
            </a:pPr>
            <a:r>
              <a:rPr lang="en-US" sz="1800" b="1" dirty="0" smtClean="0"/>
              <a:t>See Handout for this and more!</a:t>
            </a:r>
            <a:endParaRPr lang="en-US" sz="1800" b="1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1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467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Questions and Comments?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76800"/>
          </a:xfrm>
          <a:ln w="76200" cmpd="sng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4F271C"/>
                </a:solidFill>
              </a:rPr>
              <a:t>Thank you for your participation!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4F271C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4F271C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4F271C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4F271C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4F271C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4F271C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4F271C"/>
                </a:solidFill>
              </a:rPr>
              <a:t>Vicki Estrem</a:t>
            </a:r>
            <a:endParaRPr lang="en-US" dirty="0">
              <a:solidFill>
                <a:srgbClr val="4F271C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4F271C"/>
                </a:solidFill>
              </a:rPr>
              <a:t>victoria.estrem@mpls.k12.mn.us</a:t>
            </a:r>
            <a:endParaRPr lang="en-US" dirty="0">
              <a:solidFill>
                <a:srgbClr val="4F271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667000"/>
            <a:ext cx="3015855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Overview</a:t>
            </a:r>
            <a:endParaRPr lang="en-US" sz="40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43620295"/>
              </p:ext>
            </p:extLst>
          </p:nvPr>
        </p:nvGraphicFramePr>
        <p:xfrm>
          <a:off x="152400" y="1143000"/>
          <a:ext cx="85344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56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 -Work Responses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143000"/>
            <a:ext cx="6165242" cy="5595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3810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Paraphrase or Summarizing??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6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Paraphrasing vs. Summarizing</a:t>
            </a:r>
            <a:endParaRPr lang="en-US" sz="3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Paraphrasing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does </a:t>
            </a:r>
            <a:r>
              <a:rPr lang="en-US" sz="2000" dirty="0">
                <a:solidFill>
                  <a:schemeClr val="tx2"/>
                </a:solidFill>
              </a:rPr>
              <a:t>not match the source word for word</a:t>
            </a:r>
          </a:p>
          <a:p>
            <a:r>
              <a:rPr lang="en-US" sz="2000" dirty="0">
                <a:solidFill>
                  <a:schemeClr val="tx2"/>
                </a:solidFill>
              </a:rPr>
              <a:t>involves putting a passage from a source into your own words</a:t>
            </a:r>
          </a:p>
          <a:p>
            <a:r>
              <a:rPr lang="en-US" sz="2000" dirty="0">
                <a:solidFill>
                  <a:schemeClr val="tx2"/>
                </a:solidFill>
              </a:rPr>
              <a:t>changes the words or phrasing of a passage, but retains and fully communicates the original meaning</a:t>
            </a:r>
          </a:p>
          <a:p>
            <a:r>
              <a:rPr lang="en-US" sz="2000" dirty="0">
                <a:solidFill>
                  <a:schemeClr val="tx2"/>
                </a:solidFill>
              </a:rPr>
              <a:t>must be attributed to the original source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Source: Purdue </a:t>
            </a:r>
            <a:r>
              <a:rPr lang="en-US" sz="1200" dirty="0"/>
              <a:t>Online Writing Lab https://</a:t>
            </a:r>
            <a:r>
              <a:rPr lang="en-US" sz="1200" dirty="0" smtClean="0"/>
              <a:t>owl.english.purdue.edu/owl</a:t>
            </a:r>
            <a:endParaRPr lang="en-US" sz="12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Summarizing</a:t>
            </a:r>
          </a:p>
          <a:p>
            <a:r>
              <a:rPr lang="en-US" sz="2000" dirty="0">
                <a:solidFill>
                  <a:schemeClr val="tx2"/>
                </a:solidFill>
              </a:rPr>
              <a:t>does not match the source word for word</a:t>
            </a:r>
          </a:p>
          <a:p>
            <a:r>
              <a:rPr lang="en-US" sz="2000" dirty="0">
                <a:solidFill>
                  <a:schemeClr val="tx2"/>
                </a:solidFill>
              </a:rPr>
              <a:t>involves putting the main idea(s) into your own words, but including only the main point(s)</a:t>
            </a:r>
          </a:p>
          <a:p>
            <a:r>
              <a:rPr lang="en-US" sz="2000" dirty="0">
                <a:solidFill>
                  <a:schemeClr val="tx2"/>
                </a:solidFill>
              </a:rPr>
              <a:t>presents a broad overview, so is usually much shorter than the original text</a:t>
            </a:r>
          </a:p>
          <a:p>
            <a:r>
              <a:rPr lang="en-US" sz="2000" dirty="0">
                <a:solidFill>
                  <a:schemeClr val="tx2"/>
                </a:solidFill>
              </a:rPr>
              <a:t>must be attributed to the original source</a:t>
            </a:r>
          </a:p>
          <a:p>
            <a:pPr marL="0" indent="0">
              <a:buNone/>
            </a:pPr>
            <a:endParaRPr lang="en-US" sz="20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5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research say?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96200" cy="495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“Student’s comprehension and retention scores increase in proportion to the quality and quantity of the paraphrase statements they make while reading a passage. Specific research conducted on paraphrasing strategies has shown gains in reading comprehension on grade level materials to average 35 percentage points.” 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Schumaker, Deshler, and McBride, University of Kansas, 1984.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1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4028</TotalTime>
  <Words>2204</Words>
  <Application>Microsoft Macintosh PowerPoint</Application>
  <PresentationFormat>On-screen Show (4:3)</PresentationFormat>
  <Paragraphs>415</Paragraphs>
  <Slides>47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Oriel</vt:lpstr>
      <vt:lpstr>PARAPHRASING</vt:lpstr>
      <vt:lpstr>PowerPoint Presentation</vt:lpstr>
      <vt:lpstr>LOGISTICS</vt:lpstr>
      <vt:lpstr>Welcome!</vt:lpstr>
      <vt:lpstr>Overview</vt:lpstr>
      <vt:lpstr>Pre -Work Responses</vt:lpstr>
      <vt:lpstr>PowerPoint Presentation</vt:lpstr>
      <vt:lpstr>Paraphrasing vs. Summarizing</vt:lpstr>
      <vt:lpstr>What does the research say?</vt:lpstr>
      <vt:lpstr>What Does the Research Say?</vt:lpstr>
      <vt:lpstr>Systematic Paraphrasing instruction</vt:lpstr>
      <vt:lpstr>Plagiarism! </vt:lpstr>
      <vt:lpstr>Discrete or in Context?</vt:lpstr>
      <vt:lpstr>General instructional methods</vt:lpstr>
      <vt:lpstr>Characteristics of good paraphrasing</vt:lpstr>
      <vt:lpstr>General Instructional Method for Each Activity</vt:lpstr>
      <vt:lpstr>Giving Feedback</vt:lpstr>
      <vt:lpstr>Start with Words (Synonyms) – Activity #1</vt:lpstr>
      <vt:lpstr>PowerPoint Presentation</vt:lpstr>
      <vt:lpstr>Activity 2 – Paraphrase a phrase</vt:lpstr>
      <vt:lpstr>Give Explicit Directions</vt:lpstr>
      <vt:lpstr>PowerPoint Presentation</vt:lpstr>
      <vt:lpstr>Activity #3 – Paraphrasing sentences</vt:lpstr>
      <vt:lpstr>PowerPoint Presentation</vt:lpstr>
      <vt:lpstr>Activity 4 – Paraphrasing Paragraphs</vt:lpstr>
      <vt:lpstr>TOPIC</vt:lpstr>
      <vt:lpstr>Supporting Details</vt:lpstr>
      <vt:lpstr>PowerPoint Presentation</vt:lpstr>
      <vt:lpstr>Paraphrasing Paragraphs</vt:lpstr>
      <vt:lpstr>Application in your classroom</vt:lpstr>
      <vt:lpstr>Activity – Evaluate the paraphrase</vt:lpstr>
      <vt:lpstr>Legitimate Paraphrase</vt:lpstr>
      <vt:lpstr>Do Your Students do This?</vt:lpstr>
      <vt:lpstr> RAP Paraphrasing Strategy - adapted from Learning Strategies Curriculum University of Kansas</vt:lpstr>
      <vt:lpstr>Instructional Methods</vt:lpstr>
      <vt:lpstr>Pretest and Goal Setting directions</vt:lpstr>
      <vt:lpstr>Describe and Model</vt:lpstr>
      <vt:lpstr>Verbal Practice of RAP </vt:lpstr>
      <vt:lpstr>Guided Practice and Feedback</vt:lpstr>
      <vt:lpstr>Advanced Practice and Feedback</vt:lpstr>
      <vt:lpstr>Evaluating </vt:lpstr>
      <vt:lpstr>Let’s Look at an Example</vt:lpstr>
      <vt:lpstr>Giving Feedback</vt:lpstr>
      <vt:lpstr>Assessing progress Post tests</vt:lpstr>
      <vt:lpstr>Classroom Application</vt:lpstr>
      <vt:lpstr>Resources</vt:lpstr>
      <vt:lpstr>Questions and Comments?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PARAPHRASING</dc:title>
  <dc:creator>Vicki Estrem</dc:creator>
  <cp:lastModifiedBy>Vicki Estrem</cp:lastModifiedBy>
  <cp:revision>201</cp:revision>
  <cp:lastPrinted>2015-01-19T21:11:23Z</cp:lastPrinted>
  <dcterms:created xsi:type="dcterms:W3CDTF">2014-12-31T15:52:34Z</dcterms:created>
  <dcterms:modified xsi:type="dcterms:W3CDTF">2015-01-23T01:12:47Z</dcterms:modified>
</cp:coreProperties>
</file>