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93" r:id="rId21"/>
    <p:sldId id="294" r:id="rId22"/>
    <p:sldId id="29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6" r:id="rId40"/>
    <p:sldId id="297" r:id="rId41"/>
    <p:sldId id="298" r:id="rId42"/>
    <p:sldId id="270" r:id="rId43"/>
    <p:sldId id="27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Polyploids</a:t>
            </a:r>
            <a:r>
              <a:rPr lang="en-US" dirty="0" smtClean="0"/>
              <a:t> in plant breeding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8047"/>
            <a:ext cx="8915400" cy="669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2"/>
            <a:ext cx="9139226" cy="686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8047"/>
            <a:ext cx="8915400" cy="669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in crop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Monoploids</a:t>
            </a:r>
            <a:r>
              <a:rPr lang="en-US" dirty="0" smtClean="0"/>
              <a:t> and haploids are weaker than diploid and are of little agriculture value directly</a:t>
            </a:r>
          </a:p>
          <a:p>
            <a:r>
              <a:rPr lang="en-US" dirty="0" smtClean="0"/>
              <a:t>These  are used for the development of homozygous diploid lines by direct doubling  in two years</a:t>
            </a:r>
          </a:p>
          <a:p>
            <a:r>
              <a:rPr lang="en-US" dirty="0" smtClean="0"/>
              <a:t>It is used in certain </a:t>
            </a:r>
            <a:r>
              <a:rPr lang="en-US" dirty="0" err="1" smtClean="0"/>
              <a:t>interspecific</a:t>
            </a:r>
            <a:r>
              <a:rPr lang="en-US" dirty="0" smtClean="0"/>
              <a:t> crosses 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i="1" dirty="0" err="1" smtClean="0"/>
              <a:t>H.bulbosum</a:t>
            </a:r>
            <a:r>
              <a:rPr lang="en-US" i="1" dirty="0" smtClean="0"/>
              <a:t> x </a:t>
            </a:r>
            <a:r>
              <a:rPr lang="en-US" i="1" dirty="0" err="1" smtClean="0"/>
              <a:t>h.vulgare</a:t>
            </a:r>
            <a:r>
              <a:rPr lang="en-US" i="1" dirty="0" smtClean="0"/>
              <a:t> </a:t>
            </a:r>
            <a:r>
              <a:rPr lang="en-US" dirty="0" smtClean="0"/>
              <a:t>, </a:t>
            </a:r>
            <a:r>
              <a:rPr lang="en-US" i="1" dirty="0" err="1" smtClean="0"/>
              <a:t>T.aestivum</a:t>
            </a:r>
            <a:r>
              <a:rPr lang="en-US" i="1" dirty="0" smtClean="0"/>
              <a:t> x </a:t>
            </a:r>
            <a:r>
              <a:rPr lang="en-US" i="1" dirty="0" err="1" smtClean="0"/>
              <a:t>H.bulbosum</a:t>
            </a:r>
            <a:r>
              <a:rPr lang="en-US" i="1" dirty="0" smtClean="0"/>
              <a:t> </a:t>
            </a:r>
            <a:endParaRPr lang="en-US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Origin and production of </a:t>
            </a:r>
            <a:r>
              <a:rPr lang="en-US" sz="3200" dirty="0" err="1" smtClean="0"/>
              <a:t>Autopolyploids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</a:rPr>
              <a:t>Spontaneous: </a:t>
            </a:r>
            <a:r>
              <a:rPr lang="en-US" sz="2400" dirty="0" smtClean="0"/>
              <a:t>Chromosome doubling </a:t>
            </a:r>
            <a:r>
              <a:rPr lang="en-US" sz="2400" dirty="0" err="1" smtClean="0"/>
              <a:t>occures</a:t>
            </a:r>
            <a:r>
              <a:rPr lang="en-US" sz="2400" dirty="0" smtClean="0"/>
              <a:t> occasionally in somatic tissues and unreduced gamete formation </a:t>
            </a:r>
          </a:p>
          <a:p>
            <a:pPr algn="just"/>
            <a:r>
              <a:rPr lang="en-US" sz="2400" dirty="0" smtClean="0">
                <a:solidFill>
                  <a:srgbClr val="FF0000"/>
                </a:solidFill>
              </a:rPr>
              <a:t>Production of adventitious buds: </a:t>
            </a:r>
            <a:r>
              <a:rPr lang="en-US" sz="2400" dirty="0" smtClean="0"/>
              <a:t>Decapitation in some plants leads to development of callus in at the cut end of stem. Such callus having </a:t>
            </a:r>
            <a:r>
              <a:rPr lang="en-US" sz="2400" dirty="0" err="1" smtClean="0"/>
              <a:t>polyploid</a:t>
            </a:r>
            <a:r>
              <a:rPr lang="en-US" sz="2400" dirty="0" smtClean="0"/>
              <a:t> cells. The shoot buds regenerated from the callus may be </a:t>
            </a:r>
            <a:r>
              <a:rPr lang="en-US" sz="2400" dirty="0" err="1" smtClean="0"/>
              <a:t>polyploid</a:t>
            </a:r>
            <a:r>
              <a:rPr lang="en-US" sz="2400" dirty="0" smtClean="0"/>
              <a:t>. Common in </a:t>
            </a:r>
            <a:r>
              <a:rPr lang="en-US" sz="2400" dirty="0" err="1" smtClean="0"/>
              <a:t>solanaceae</a:t>
            </a:r>
            <a:endParaRPr lang="en-US" sz="2400" dirty="0" smtClean="0"/>
          </a:p>
          <a:p>
            <a:pPr algn="just"/>
            <a:r>
              <a:rPr lang="en-US" sz="2400" dirty="0" smtClean="0">
                <a:solidFill>
                  <a:srgbClr val="FF0000"/>
                </a:solidFill>
              </a:rPr>
              <a:t>Physical agents: </a:t>
            </a:r>
            <a:r>
              <a:rPr lang="en-US" sz="2400" dirty="0" smtClean="0"/>
              <a:t>Cold treatment, x rays and gamma rays irradiation. </a:t>
            </a:r>
            <a:r>
              <a:rPr lang="en-US" sz="2400" dirty="0" err="1" smtClean="0"/>
              <a:t>Datura</a:t>
            </a:r>
            <a:r>
              <a:rPr lang="en-US" sz="2400" dirty="0" smtClean="0"/>
              <a:t> cold treatment  produce </a:t>
            </a:r>
            <a:r>
              <a:rPr lang="en-US" sz="2400" dirty="0" err="1" smtClean="0"/>
              <a:t>tetraploids</a:t>
            </a:r>
            <a:r>
              <a:rPr lang="en-US" sz="2400" dirty="0" smtClean="0"/>
              <a:t>. Heat treatment successfully used in barley, wheat, rye and other crops</a:t>
            </a:r>
          </a:p>
          <a:p>
            <a:pPr algn="just"/>
            <a:r>
              <a:rPr lang="en-US" sz="2400" dirty="0" smtClean="0">
                <a:solidFill>
                  <a:srgbClr val="FF0000"/>
                </a:solidFill>
              </a:rPr>
              <a:t>Regeneration </a:t>
            </a:r>
            <a:r>
              <a:rPr lang="en-US" sz="2400" dirty="0" err="1" smtClean="0">
                <a:solidFill>
                  <a:srgbClr val="FF0000"/>
                </a:solidFill>
              </a:rPr>
              <a:t>invitro</a:t>
            </a:r>
            <a:r>
              <a:rPr lang="en-US" sz="2400" dirty="0" smtClean="0">
                <a:solidFill>
                  <a:srgbClr val="FF0000"/>
                </a:solidFill>
              </a:rPr>
              <a:t> –</a:t>
            </a:r>
            <a:r>
              <a:rPr lang="en-US" sz="2400" dirty="0" smtClean="0"/>
              <a:t> </a:t>
            </a:r>
            <a:r>
              <a:rPr lang="en-US" sz="2400" dirty="0" err="1" smtClean="0"/>
              <a:t>Nicotiana</a:t>
            </a:r>
            <a:r>
              <a:rPr lang="en-US" sz="2400" dirty="0" smtClean="0"/>
              <a:t> and </a:t>
            </a:r>
            <a:r>
              <a:rPr lang="en-US" sz="2400" dirty="0" err="1" smtClean="0"/>
              <a:t>Datura</a:t>
            </a:r>
            <a:endParaRPr lang="en-US" sz="2400" dirty="0" smtClean="0"/>
          </a:p>
          <a:p>
            <a:pPr algn="just"/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Colchicine</a:t>
            </a:r>
            <a:r>
              <a:rPr lang="en-US" sz="2400" dirty="0" smtClean="0">
                <a:solidFill>
                  <a:srgbClr val="FF0000"/>
                </a:solidFill>
              </a:rPr>
              <a:t> treatment </a:t>
            </a:r>
            <a:r>
              <a:rPr lang="en-US" sz="2400" dirty="0" smtClean="0"/>
              <a:t>:  C</a:t>
            </a:r>
            <a:r>
              <a:rPr lang="en-US" sz="2400" baseline="-25000" dirty="0" smtClean="0"/>
              <a:t>22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25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N</a:t>
            </a:r>
          </a:p>
          <a:p>
            <a:pPr algn="just"/>
            <a:r>
              <a:rPr lang="en-US" sz="2400" dirty="0" smtClean="0">
                <a:solidFill>
                  <a:srgbClr val="FF0000"/>
                </a:solidFill>
              </a:rPr>
              <a:t>Other chemical agents</a:t>
            </a:r>
            <a:r>
              <a:rPr lang="en-US" sz="2400" dirty="0" smtClean="0"/>
              <a:t>: 8-hydroxy </a:t>
            </a:r>
            <a:r>
              <a:rPr lang="en-US" sz="2400" dirty="0" err="1" smtClean="0"/>
              <a:t>quinoline</a:t>
            </a:r>
            <a:r>
              <a:rPr lang="en-US" sz="2400" dirty="0" smtClean="0"/>
              <a:t> and nitrous oxide</a:t>
            </a:r>
          </a:p>
          <a:p>
            <a:pPr algn="just"/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Morphological and cytological features of </a:t>
            </a:r>
            <a:r>
              <a:rPr lang="en-US" sz="2800" dirty="0" err="1" smtClean="0"/>
              <a:t>autopolypolid</a:t>
            </a:r>
            <a:r>
              <a:rPr lang="en-US" sz="2800" dirty="0" err="1" smtClean="0"/>
              <a:t>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Larger cell size than diploids, No. of stomata per unit area is lower in </a:t>
            </a:r>
            <a:r>
              <a:rPr lang="en-US" dirty="0" err="1" smtClean="0"/>
              <a:t>polyploids</a:t>
            </a:r>
            <a:endParaRPr lang="en-US" dirty="0" smtClean="0"/>
          </a:p>
          <a:p>
            <a:pPr algn="just"/>
            <a:r>
              <a:rPr lang="en-US" dirty="0" smtClean="0"/>
              <a:t>Larger pollen grains</a:t>
            </a:r>
          </a:p>
          <a:p>
            <a:pPr algn="just"/>
            <a:r>
              <a:rPr lang="en-US" dirty="0" smtClean="0"/>
              <a:t>Slower in growth and later in flowering</a:t>
            </a:r>
          </a:p>
          <a:p>
            <a:pPr algn="just"/>
            <a:r>
              <a:rPr lang="en-US" dirty="0" smtClean="0"/>
              <a:t>Larger and thicker leaves</a:t>
            </a:r>
          </a:p>
          <a:p>
            <a:pPr algn="just"/>
            <a:r>
              <a:rPr lang="en-US" dirty="0" smtClean="0"/>
              <a:t>Reduced fertility due to irregularity during meiosis</a:t>
            </a:r>
          </a:p>
          <a:p>
            <a:pPr algn="just"/>
            <a:r>
              <a:rPr lang="en-US" dirty="0" smtClean="0"/>
              <a:t>Increase in general </a:t>
            </a:r>
            <a:r>
              <a:rPr lang="en-US" dirty="0" err="1" smtClean="0"/>
              <a:t>vigour</a:t>
            </a:r>
            <a:r>
              <a:rPr lang="en-US" dirty="0" smtClean="0"/>
              <a:t> and vegetative growth</a:t>
            </a:r>
          </a:p>
          <a:p>
            <a:pPr algn="just"/>
            <a:r>
              <a:rPr lang="en-US" dirty="0" smtClean="0"/>
              <a:t>Different </a:t>
            </a:r>
            <a:r>
              <a:rPr lang="en-US" i="1" dirty="0" err="1" smtClean="0"/>
              <a:t>sps</a:t>
            </a:r>
            <a:r>
              <a:rPr lang="en-US" dirty="0" smtClean="0"/>
              <a:t> have different levels of optimum </a:t>
            </a:r>
            <a:r>
              <a:rPr lang="en-US" dirty="0" err="1" smtClean="0"/>
              <a:t>ploidy</a:t>
            </a:r>
            <a:endParaRPr lang="en-US" dirty="0" smtClean="0"/>
          </a:p>
          <a:p>
            <a:pPr algn="just"/>
            <a:r>
              <a:rPr lang="en-US" dirty="0" smtClean="0"/>
              <a:t>Lower dry matter content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Cytological features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Triploids produce various types of </a:t>
            </a:r>
            <a:r>
              <a:rPr lang="en-US" dirty="0" err="1" smtClean="0"/>
              <a:t>aneuploids</a:t>
            </a:r>
            <a:r>
              <a:rPr lang="en-US" dirty="0" smtClean="0"/>
              <a:t>  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Trisomics</a:t>
            </a:r>
            <a:r>
              <a:rPr lang="en-US" dirty="0" smtClean="0"/>
              <a:t> and double </a:t>
            </a:r>
            <a:r>
              <a:rPr lang="en-US" dirty="0" err="1" smtClean="0"/>
              <a:t>trisomics</a:t>
            </a:r>
            <a:endParaRPr lang="en-US" dirty="0" smtClean="0"/>
          </a:p>
          <a:p>
            <a:r>
              <a:rPr lang="en-US" dirty="0" err="1" smtClean="0"/>
              <a:t>Autotriploids</a:t>
            </a:r>
            <a:r>
              <a:rPr lang="en-US" dirty="0" smtClean="0"/>
              <a:t> are highly sterile </a:t>
            </a:r>
          </a:p>
          <a:p>
            <a:r>
              <a:rPr lang="en-US" dirty="0" err="1" smtClean="0"/>
              <a:t>Autotetraploids</a:t>
            </a:r>
            <a:r>
              <a:rPr lang="en-US" dirty="0" smtClean="0"/>
              <a:t> show variable fertility level</a:t>
            </a:r>
          </a:p>
          <a:p>
            <a:r>
              <a:rPr lang="en-US" dirty="0" smtClean="0"/>
              <a:t>Segregation is more complex than diploids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in evolution (</a:t>
            </a:r>
            <a:r>
              <a:rPr lang="en-US" dirty="0" err="1" smtClean="0"/>
              <a:t>Autopolyploids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Forage and ornamental are </a:t>
            </a:r>
            <a:r>
              <a:rPr lang="en-US" dirty="0" err="1" smtClean="0"/>
              <a:t>autopolyploids</a:t>
            </a:r>
            <a:endParaRPr lang="en-US" dirty="0" smtClean="0"/>
          </a:p>
          <a:p>
            <a:r>
              <a:rPr lang="en-US" dirty="0" smtClean="0"/>
              <a:t>GISH (Genome </a:t>
            </a:r>
            <a:r>
              <a:rPr lang="en-US" dirty="0" err="1" smtClean="0"/>
              <a:t>insitu</a:t>
            </a:r>
            <a:r>
              <a:rPr lang="en-US" dirty="0" smtClean="0"/>
              <a:t> hybridization) powerful tool In genome organization and evolutionary relationship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in crop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Triploids (</a:t>
            </a:r>
            <a:r>
              <a:rPr lang="en-US" dirty="0" err="1" smtClean="0"/>
              <a:t>tetraploid</a:t>
            </a:r>
            <a:r>
              <a:rPr lang="en-US" dirty="0" smtClean="0"/>
              <a:t> x diploid) useful in production of seedless </a:t>
            </a:r>
            <a:r>
              <a:rPr lang="en-US" dirty="0" err="1" smtClean="0"/>
              <a:t>seedless</a:t>
            </a:r>
            <a:r>
              <a:rPr lang="en-US" dirty="0" smtClean="0"/>
              <a:t> watermelon</a:t>
            </a:r>
          </a:p>
          <a:p>
            <a:r>
              <a:rPr lang="en-US" dirty="0" smtClean="0"/>
              <a:t>Triploid </a:t>
            </a:r>
            <a:r>
              <a:rPr lang="en-US" dirty="0" err="1" smtClean="0"/>
              <a:t>sugarbeets</a:t>
            </a:r>
            <a:r>
              <a:rPr lang="en-US" dirty="0" smtClean="0"/>
              <a:t> produce larger root and more </a:t>
            </a:r>
            <a:r>
              <a:rPr lang="en-US" dirty="0" smtClean="0"/>
              <a:t>sugar </a:t>
            </a:r>
            <a:r>
              <a:rPr lang="en-US" dirty="0" smtClean="0"/>
              <a:t>per unit area</a:t>
            </a:r>
          </a:p>
          <a:p>
            <a:r>
              <a:rPr lang="en-US" dirty="0" smtClean="0"/>
              <a:t>Triploid clone tea – more cured tea  per unit area</a:t>
            </a:r>
          </a:p>
          <a:p>
            <a:r>
              <a:rPr lang="en-US" dirty="0" err="1" smtClean="0"/>
              <a:t>Tetraploids</a:t>
            </a:r>
            <a:r>
              <a:rPr lang="en-US" dirty="0" smtClean="0"/>
              <a:t>: Improving quality, overcome self in </a:t>
            </a:r>
            <a:r>
              <a:rPr lang="en-US" dirty="0" err="1" smtClean="0"/>
              <a:t>compatability</a:t>
            </a:r>
            <a:r>
              <a:rPr lang="en-US" dirty="0" smtClean="0"/>
              <a:t>, making distant crosses and used directly as variety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Tetraploid</a:t>
            </a:r>
            <a:r>
              <a:rPr lang="en-US" dirty="0" smtClean="0"/>
              <a:t> maize: 43 % more </a:t>
            </a:r>
            <a:r>
              <a:rPr lang="en-US" dirty="0" err="1" smtClean="0"/>
              <a:t>carotenoid</a:t>
            </a:r>
            <a:r>
              <a:rPr lang="en-US" dirty="0" smtClean="0"/>
              <a:t> pigment and </a:t>
            </a:r>
            <a:r>
              <a:rPr lang="en-US" dirty="0" err="1" smtClean="0"/>
              <a:t>vit</a:t>
            </a:r>
            <a:r>
              <a:rPr lang="en-US" dirty="0" smtClean="0"/>
              <a:t> A</a:t>
            </a:r>
          </a:p>
          <a:p>
            <a:r>
              <a:rPr lang="en-US" dirty="0" err="1" smtClean="0"/>
              <a:t>Tetraploid</a:t>
            </a:r>
            <a:r>
              <a:rPr lang="en-US" dirty="0" smtClean="0"/>
              <a:t> banana more disease resistant than triploids</a:t>
            </a:r>
          </a:p>
          <a:p>
            <a:r>
              <a:rPr lang="en-US" dirty="0" smtClean="0"/>
              <a:t>White clover and petunia – over come self </a:t>
            </a:r>
            <a:r>
              <a:rPr lang="en-US" dirty="0" err="1" smtClean="0"/>
              <a:t>incompatability</a:t>
            </a:r>
            <a:endParaRPr lang="en-US" dirty="0" smtClean="0"/>
          </a:p>
          <a:p>
            <a:r>
              <a:rPr lang="en-US" dirty="0" err="1" smtClean="0"/>
              <a:t>Tetraploid</a:t>
            </a:r>
            <a:r>
              <a:rPr lang="en-US" dirty="0" smtClean="0"/>
              <a:t> – rye grass, red clover are superior than diploids</a:t>
            </a:r>
          </a:p>
          <a:p>
            <a:r>
              <a:rPr lang="en-US" dirty="0" err="1" smtClean="0"/>
              <a:t>Pusa</a:t>
            </a:r>
            <a:r>
              <a:rPr lang="en-US" dirty="0" smtClean="0"/>
              <a:t> giant </a:t>
            </a:r>
            <a:r>
              <a:rPr lang="en-US" dirty="0" err="1" smtClean="0"/>
              <a:t>berseem</a:t>
            </a:r>
            <a:r>
              <a:rPr lang="en-US" dirty="0" smtClean="0"/>
              <a:t> first autopolyploid variety released form India for general cultivation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Haploid</a:t>
            </a:r>
            <a:r>
              <a:rPr lang="en-US" dirty="0" smtClean="0"/>
              <a:t>: An individual carrying </a:t>
            </a:r>
            <a:r>
              <a:rPr lang="en-US" dirty="0" err="1" smtClean="0"/>
              <a:t>gametic</a:t>
            </a:r>
            <a:r>
              <a:rPr lang="en-US" dirty="0" smtClean="0"/>
              <a:t> chromosome number n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Monoploid</a:t>
            </a:r>
            <a:r>
              <a:rPr lang="en-US" dirty="0" smtClean="0"/>
              <a:t>: Basic chromosome number  (or) haploid of a diploid </a:t>
            </a:r>
            <a:r>
              <a:rPr lang="en-US" dirty="0" err="1" smtClean="0"/>
              <a:t>sps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Heteroploids</a:t>
            </a:r>
            <a:r>
              <a:rPr lang="en-US" dirty="0" smtClean="0"/>
              <a:t>: Individuals carrying chromosome number other than the diploid number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2466"/>
            <a:ext cx="8758226" cy="657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5257"/>
            <a:ext cx="8610600" cy="646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8047"/>
            <a:ext cx="8686800" cy="652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water content does not produce more dry matter</a:t>
            </a:r>
          </a:p>
          <a:p>
            <a:r>
              <a:rPr lang="en-US" dirty="0" smtClean="0"/>
              <a:t>Poor seed quality</a:t>
            </a:r>
          </a:p>
          <a:p>
            <a:r>
              <a:rPr lang="en-US" dirty="0" smtClean="0"/>
              <a:t>Complex segregation - progress under selection is slow</a:t>
            </a:r>
          </a:p>
          <a:p>
            <a:r>
              <a:rPr lang="en-US" dirty="0" smtClean="0"/>
              <a:t>Maintenance of triploid is difficult (only through vegetative propagation)</a:t>
            </a:r>
          </a:p>
          <a:p>
            <a:r>
              <a:rPr lang="en-US" dirty="0" smtClean="0"/>
              <a:t>Effect of </a:t>
            </a:r>
            <a:r>
              <a:rPr lang="en-US" dirty="0" err="1" smtClean="0"/>
              <a:t>autopolyploids</a:t>
            </a:r>
            <a:r>
              <a:rPr lang="en-US" dirty="0" smtClean="0"/>
              <a:t> </a:t>
            </a:r>
            <a:r>
              <a:rPr lang="en-US" dirty="0" smtClean="0"/>
              <a:t>c</a:t>
            </a:r>
            <a:r>
              <a:rPr lang="en-US" dirty="0" smtClean="0"/>
              <a:t>annot be predicted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Allopolyploids - origin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Useful to create new species</a:t>
            </a:r>
          </a:p>
          <a:p>
            <a:r>
              <a:rPr lang="en-US" dirty="0" err="1" smtClean="0"/>
              <a:t>Interspecific</a:t>
            </a:r>
            <a:r>
              <a:rPr lang="en-US" dirty="0" smtClean="0"/>
              <a:t> cross follow by </a:t>
            </a:r>
            <a:r>
              <a:rPr lang="en-US" dirty="0" err="1" smtClean="0"/>
              <a:t>chro</a:t>
            </a:r>
            <a:r>
              <a:rPr lang="en-US" dirty="0" smtClean="0"/>
              <a:t># doubling leads to production of allopolyploids</a:t>
            </a:r>
          </a:p>
          <a:p>
            <a:r>
              <a:rPr lang="en-US" dirty="0" smtClean="0"/>
              <a:t>Artificial doubling by </a:t>
            </a:r>
            <a:r>
              <a:rPr lang="en-US" dirty="0" err="1" smtClean="0"/>
              <a:t>colchicine</a:t>
            </a:r>
            <a:r>
              <a:rPr lang="en-US" dirty="0" smtClean="0"/>
              <a:t> is called synthetic allopolyploids</a:t>
            </a:r>
          </a:p>
          <a:p>
            <a:r>
              <a:rPr lang="en-US" dirty="0" smtClean="0"/>
              <a:t>Allopolyploid  - first production of F1 followed by doubling </a:t>
            </a:r>
            <a:r>
              <a:rPr lang="en-US" dirty="0" err="1" smtClean="0"/>
              <a:t>chro</a:t>
            </a:r>
            <a:r>
              <a:rPr lang="en-US" dirty="0" smtClean="0"/>
              <a:t>#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Combine the morphological and physiological characteristics of parental </a:t>
            </a:r>
            <a:r>
              <a:rPr lang="en-US" dirty="0" err="1" smtClean="0"/>
              <a:t>sps</a:t>
            </a:r>
            <a:endParaRPr lang="en-US" dirty="0" smtClean="0"/>
          </a:p>
          <a:p>
            <a:r>
              <a:rPr lang="en-US" dirty="0" smtClean="0"/>
              <a:t>Difficult to predict precise combination of parental characters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err="1" smtClean="0"/>
              <a:t>Raphanobrassica</a:t>
            </a:r>
            <a:r>
              <a:rPr lang="en-US" dirty="0" smtClean="0"/>
              <a:t> (Radish x Cabbage) – popularly known as </a:t>
            </a:r>
            <a:r>
              <a:rPr lang="en-US" dirty="0" err="1" smtClean="0"/>
              <a:t>rabbage</a:t>
            </a:r>
            <a:r>
              <a:rPr lang="en-US" dirty="0" smtClean="0"/>
              <a:t> </a:t>
            </a:r>
          </a:p>
          <a:p>
            <a:r>
              <a:rPr lang="en-US" dirty="0" smtClean="0"/>
              <a:t>Triticale – Rye x wheat</a:t>
            </a:r>
          </a:p>
          <a:p>
            <a:r>
              <a:rPr lang="en-US" dirty="0" smtClean="0"/>
              <a:t>Allopolyploids differ in their adaptability from their parental </a:t>
            </a:r>
            <a:r>
              <a:rPr lang="en-US" dirty="0" err="1" smtClean="0"/>
              <a:t>sps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Cytological features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Homeologous</a:t>
            </a:r>
            <a:r>
              <a:rPr lang="en-US" dirty="0" smtClean="0"/>
              <a:t> chromosomes: </a:t>
            </a:r>
            <a:r>
              <a:rPr lang="en-US" dirty="0" err="1" smtClean="0"/>
              <a:t>Chro</a:t>
            </a:r>
            <a:r>
              <a:rPr lang="en-US" dirty="0" smtClean="0"/>
              <a:t># of related </a:t>
            </a:r>
            <a:r>
              <a:rPr lang="en-US" dirty="0" err="1" smtClean="0"/>
              <a:t>sps</a:t>
            </a:r>
            <a:r>
              <a:rPr lang="en-US" dirty="0" smtClean="0"/>
              <a:t> partially similar to each other</a:t>
            </a:r>
          </a:p>
          <a:p>
            <a:r>
              <a:rPr lang="en-US" dirty="0" smtClean="0"/>
              <a:t>Amphidiploids: After doubling would have homologous </a:t>
            </a:r>
            <a:r>
              <a:rPr lang="en-US" dirty="0" err="1" smtClean="0"/>
              <a:t>chro</a:t>
            </a:r>
            <a:r>
              <a:rPr lang="en-US" dirty="0" smtClean="0"/>
              <a:t># for each </a:t>
            </a:r>
            <a:r>
              <a:rPr lang="en-US" dirty="0" err="1" smtClean="0"/>
              <a:t>chro</a:t>
            </a:r>
            <a:r>
              <a:rPr lang="en-US" dirty="0" smtClean="0"/>
              <a:t># present. It behave like a diploid </a:t>
            </a:r>
            <a:r>
              <a:rPr lang="en-US" dirty="0" err="1" smtClean="0"/>
              <a:t>sps</a:t>
            </a:r>
            <a:r>
              <a:rPr lang="en-US" dirty="0" smtClean="0"/>
              <a:t> this is called Amphidiploids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Allopolyploids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in evolution</a:t>
            </a:r>
          </a:p>
          <a:p>
            <a:r>
              <a:rPr lang="en-US" dirty="0" smtClean="0"/>
              <a:t>One third of angiosperm are allopolyploids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Evolution of bread wheat (</a:t>
            </a:r>
            <a:r>
              <a:rPr lang="en-US" dirty="0" err="1" smtClean="0"/>
              <a:t>T.aestivum</a:t>
            </a:r>
            <a:r>
              <a:rPr lang="en-US" dirty="0" smtClean="0"/>
              <a:t>)</a:t>
            </a:r>
          </a:p>
          <a:p>
            <a:pPr lvl="5"/>
            <a:r>
              <a:rPr lang="en-US" sz="2800" dirty="0" err="1" smtClean="0"/>
              <a:t>Nicotiana</a:t>
            </a:r>
            <a:r>
              <a:rPr lang="en-US" sz="2800" dirty="0" smtClean="0"/>
              <a:t> </a:t>
            </a:r>
            <a:r>
              <a:rPr lang="en-US" sz="2800" dirty="0" err="1" smtClean="0"/>
              <a:t>tobacum</a:t>
            </a:r>
            <a:endParaRPr lang="en-US" sz="2800" dirty="0" smtClean="0"/>
          </a:p>
          <a:p>
            <a:pPr lvl="5"/>
            <a:r>
              <a:rPr lang="en-US" sz="2800" dirty="0" err="1" smtClean="0"/>
              <a:t>Gossypium</a:t>
            </a:r>
            <a:r>
              <a:rPr lang="en-US" sz="2800" dirty="0" smtClean="0"/>
              <a:t> </a:t>
            </a:r>
            <a:r>
              <a:rPr lang="en-US" sz="2800" dirty="0" err="1" smtClean="0"/>
              <a:t>hirsutum</a:t>
            </a:r>
            <a:endParaRPr lang="en-US" sz="2800" dirty="0" smtClean="0"/>
          </a:p>
          <a:p>
            <a:pPr lvl="5"/>
            <a:r>
              <a:rPr lang="en-US" sz="2800" dirty="0" err="1" smtClean="0"/>
              <a:t>Brassica</a:t>
            </a:r>
            <a:r>
              <a:rPr lang="en-US" sz="2800" dirty="0" smtClean="0"/>
              <a:t> </a:t>
            </a:r>
            <a:r>
              <a:rPr lang="en-US" sz="2800" dirty="0" err="1" smtClean="0"/>
              <a:t>sps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72510" y="76200"/>
            <a:ext cx="9468909" cy="710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43800" y="16764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A.speltoides</a:t>
            </a:r>
            <a:endParaRPr lang="en-US" i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8241680" cy="440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Polyploids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Organism with multiple sets of chromosomes (excess than diploid organism)</a:t>
            </a:r>
          </a:p>
          <a:p>
            <a:pPr algn="just"/>
            <a:r>
              <a:rPr lang="en-US" dirty="0" err="1" smtClean="0"/>
              <a:t>Polyplods</a:t>
            </a:r>
            <a:r>
              <a:rPr lang="en-US" dirty="0" smtClean="0"/>
              <a:t> is common in nature and provides a major mechanism for adaptation and speciation</a:t>
            </a:r>
          </a:p>
          <a:p>
            <a:pPr algn="just"/>
            <a:r>
              <a:rPr lang="en-US" dirty="0" smtClean="0"/>
              <a:t> </a:t>
            </a:r>
            <a:r>
              <a:rPr lang="en-US" dirty="0" smtClean="0"/>
              <a:t>50 – 70 % of angiosperms, including many crop plants have undergone polyploidy during their evolution process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576" y="609600"/>
            <a:ext cx="887923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Evolution of </a:t>
            </a:r>
            <a:r>
              <a:rPr lang="en-US" dirty="0" err="1" smtClean="0"/>
              <a:t>Brassica</a:t>
            </a:r>
            <a:r>
              <a:rPr lang="en-US" dirty="0" smtClean="0"/>
              <a:t> </a:t>
            </a:r>
            <a:r>
              <a:rPr lang="en-US" dirty="0" err="1" smtClean="0"/>
              <a:t>sps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49216"/>
            <a:ext cx="8237927" cy="580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of allopolyploids in crop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Utilization as a bridging </a:t>
            </a:r>
            <a:r>
              <a:rPr lang="en-US" dirty="0" err="1" smtClean="0"/>
              <a:t>sps</a:t>
            </a:r>
            <a:endParaRPr lang="en-US" dirty="0" smtClean="0"/>
          </a:p>
          <a:p>
            <a:r>
              <a:rPr lang="en-US" dirty="0" smtClean="0"/>
              <a:t>Creation of new crop </a:t>
            </a:r>
            <a:r>
              <a:rPr lang="en-US" dirty="0" err="1" smtClean="0"/>
              <a:t>sps</a:t>
            </a:r>
            <a:endParaRPr lang="en-US" dirty="0" smtClean="0"/>
          </a:p>
          <a:p>
            <a:r>
              <a:rPr lang="en-US" dirty="0" smtClean="0"/>
              <a:t>Widening the genetic base of existing allopolyploids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4095"/>
            <a:ext cx="8123651" cy="609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N,tigluta</a:t>
            </a:r>
            <a:r>
              <a:rPr lang="en-US" dirty="0" smtClean="0"/>
              <a:t> used as a bridging </a:t>
            </a:r>
            <a:r>
              <a:rPr lang="en-US" dirty="0" err="1" smtClean="0"/>
              <a:t>sps</a:t>
            </a:r>
            <a:r>
              <a:rPr lang="en-US" dirty="0" smtClean="0"/>
              <a:t> for transfer of tobacco mosaic virus form </a:t>
            </a:r>
            <a:r>
              <a:rPr lang="en-US" dirty="0" err="1" smtClean="0"/>
              <a:t>N.sylvestris</a:t>
            </a:r>
            <a:r>
              <a:rPr lang="en-US" dirty="0" smtClean="0"/>
              <a:t> to </a:t>
            </a:r>
            <a:r>
              <a:rPr lang="en-US" dirty="0" err="1" smtClean="0"/>
              <a:t>N.tabacum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 of new </a:t>
            </a:r>
            <a:r>
              <a:rPr lang="en-US" dirty="0" err="1" smtClean="0"/>
              <a:t>sps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Triticale </a:t>
            </a:r>
          </a:p>
          <a:p>
            <a:r>
              <a:rPr lang="en-US" dirty="0" err="1" smtClean="0"/>
              <a:t>Raparadish</a:t>
            </a:r>
            <a:r>
              <a:rPr lang="en-US" dirty="0" smtClean="0"/>
              <a:t> – </a:t>
            </a:r>
            <a:r>
              <a:rPr lang="en-US" dirty="0" err="1" smtClean="0"/>
              <a:t>R.sativa</a:t>
            </a:r>
            <a:r>
              <a:rPr lang="en-US" dirty="0" smtClean="0"/>
              <a:t> x </a:t>
            </a:r>
            <a:r>
              <a:rPr lang="en-US" dirty="0" err="1" smtClean="0"/>
              <a:t>B.rapa</a:t>
            </a:r>
            <a:endParaRPr lang="en-US" dirty="0" smtClean="0"/>
          </a:p>
          <a:p>
            <a:r>
              <a:rPr lang="en-US" dirty="0" err="1" smtClean="0"/>
              <a:t>Raphanabrassica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Widening the genetic base of existing allopolyploids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en-US" dirty="0" err="1" smtClean="0"/>
              <a:t>Resynthesization</a:t>
            </a:r>
            <a:r>
              <a:rPr lang="en-US" dirty="0" smtClean="0"/>
              <a:t> of bread wheat by crossing present day durum wheat with </a:t>
            </a:r>
            <a:r>
              <a:rPr lang="en-US" i="1" dirty="0" err="1" smtClean="0"/>
              <a:t>Ae.tauschii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971800"/>
            <a:ext cx="883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Limitation: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The effects of allopolyploids cannot be predicted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Newly synthesized </a:t>
            </a:r>
            <a:r>
              <a:rPr lang="en-US" sz="3600" dirty="0" err="1" smtClean="0"/>
              <a:t>allopolypolids</a:t>
            </a:r>
            <a:r>
              <a:rPr lang="en-US" sz="3600" dirty="0" smtClean="0"/>
              <a:t> have many defects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Only small portion of allopolyploids are promising </a:t>
            </a:r>
          </a:p>
          <a:p>
            <a:endParaRPr lang="en-US" sz="36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2466"/>
            <a:ext cx="8305800" cy="623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2466"/>
            <a:ext cx="8758226" cy="657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5257"/>
            <a:ext cx="8839200" cy="663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7915275" cy="594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956"/>
            <a:ext cx="8534400" cy="640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5256"/>
            <a:ext cx="8534400" cy="640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4"/>
            <a:ext cx="9144000" cy="686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1"/>
            <a:ext cx="9139228" cy="686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8047"/>
            <a:ext cx="8763000" cy="657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752</Words>
  <Application>Microsoft Office PowerPoint</Application>
  <PresentationFormat>On-screen Show (4:3)</PresentationFormat>
  <Paragraphs>90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Polyploids in plant breeding</vt:lpstr>
      <vt:lpstr>Slide 2</vt:lpstr>
      <vt:lpstr>Polyploids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Application in crop improvement</vt:lpstr>
      <vt:lpstr>Origin and production of Autopolyploids</vt:lpstr>
      <vt:lpstr>Morphological and cytological features of autopolypolids</vt:lpstr>
      <vt:lpstr>Cytological features </vt:lpstr>
      <vt:lpstr>Role in evolution (Autopolyploids)</vt:lpstr>
      <vt:lpstr>Application in crop improvement</vt:lpstr>
      <vt:lpstr>Slide 19</vt:lpstr>
      <vt:lpstr>Slide 20</vt:lpstr>
      <vt:lpstr>Slide 21</vt:lpstr>
      <vt:lpstr>Slide 22</vt:lpstr>
      <vt:lpstr>Limitations</vt:lpstr>
      <vt:lpstr>Allopolyploids - origin</vt:lpstr>
      <vt:lpstr>Morphological features</vt:lpstr>
      <vt:lpstr>Cytological features </vt:lpstr>
      <vt:lpstr>Role of Allopolyploids</vt:lpstr>
      <vt:lpstr>Slide 28</vt:lpstr>
      <vt:lpstr>Slide 29</vt:lpstr>
      <vt:lpstr>Slide 30</vt:lpstr>
      <vt:lpstr>Evolution of Brassica sps</vt:lpstr>
      <vt:lpstr>Application of allopolyploids in crop improvement</vt:lpstr>
      <vt:lpstr>Slide 33</vt:lpstr>
      <vt:lpstr>Slide 34</vt:lpstr>
      <vt:lpstr>Creation of new sps</vt:lpstr>
      <vt:lpstr>Widening the genetic base of existing allopolyploids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Polyploids in plant breeding</dc:title>
  <dc:creator>ACER</dc:creator>
  <cp:lastModifiedBy>ACER</cp:lastModifiedBy>
  <cp:revision>17</cp:revision>
  <dcterms:created xsi:type="dcterms:W3CDTF">2006-08-16T00:00:00Z</dcterms:created>
  <dcterms:modified xsi:type="dcterms:W3CDTF">2018-12-03T16:43:03Z</dcterms:modified>
</cp:coreProperties>
</file>