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Lst>
  <p:notesMasterIdLst>
    <p:notesMasterId r:id="rId27"/>
  </p:notesMasterIdLst>
  <p:sldIdLst>
    <p:sldId id="256" r:id="rId2"/>
    <p:sldId id="258" r:id="rId3"/>
    <p:sldId id="259" r:id="rId4"/>
    <p:sldId id="296" r:id="rId5"/>
    <p:sldId id="297" r:id="rId6"/>
    <p:sldId id="298" r:id="rId7"/>
    <p:sldId id="299" r:id="rId8"/>
    <p:sldId id="300" r:id="rId9"/>
    <p:sldId id="265" r:id="rId10"/>
    <p:sldId id="266" r:id="rId11"/>
    <p:sldId id="277" r:id="rId12"/>
    <p:sldId id="278" r:id="rId13"/>
    <p:sldId id="279" r:id="rId14"/>
    <p:sldId id="280" r:id="rId15"/>
    <p:sldId id="281" r:id="rId16"/>
    <p:sldId id="282" r:id="rId17"/>
    <p:sldId id="283" r:id="rId18"/>
    <p:sldId id="301" r:id="rId19"/>
    <p:sldId id="302" r:id="rId20"/>
    <p:sldId id="303" r:id="rId21"/>
    <p:sldId id="304" r:id="rId22"/>
    <p:sldId id="289" r:id="rId23"/>
    <p:sldId id="291" r:id="rId24"/>
    <p:sldId id="293" r:id="rId25"/>
    <p:sldId id="305"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p:restoredTop sz="59803"/>
  </p:normalViewPr>
  <p:slideViewPr>
    <p:cSldViewPr snapToGrid="0" snapToObjects="1">
      <p:cViewPr varScale="1">
        <p:scale>
          <a:sx n="82" d="100"/>
          <a:sy n="82" d="100"/>
        </p:scale>
        <p:origin x="66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rive.google.com/open?id=1Hp-v9OM2BJPlaUsFb1x8SnkR5WXtnVnD7TjM-tMSqlU"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drive.google.com/open?id=1FsuyMw_LpjCWyvXj9dLbkTn_CoDgR_aiZSB5OMofgwE"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vimeo.com/10639865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1:notes"/>
          <p:cNvSpPr txBox="1">
            <a:spLocks noGrp="1"/>
          </p:cNvSpPr>
          <p:nvPr>
            <p:ph type="body" idx="1"/>
          </p:nvPr>
        </p:nvSpPr>
        <p:spPr>
          <a:xfrm>
            <a:off x="685800" y="4343400"/>
            <a:ext cx="5486400" cy="411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dirty="0">
                <a:solidFill>
                  <a:schemeClr val="dk1"/>
                </a:solidFill>
                <a:latin typeface="Calibri"/>
                <a:ea typeface="Calibri"/>
                <a:cs typeface="Calibri"/>
                <a:sym typeface="Calibri"/>
              </a:rPr>
              <a:t>Slide 1 10 minutes</a:t>
            </a:r>
          </a:p>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dirty="0">
                <a:solidFill>
                  <a:schemeClr val="dk1"/>
                </a:solidFill>
                <a:latin typeface="Calibri"/>
                <a:ea typeface="Calibri"/>
                <a:cs typeface="Calibri"/>
                <a:sym typeface="Calibri"/>
              </a:rPr>
              <a:t>Welcome and Introductions</a:t>
            </a:r>
            <a:endParaRPr b="1"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1" i="0" u="none" strike="noStrike" cap="none" dirty="0">
              <a:solidFill>
                <a:schemeClr val="dk1"/>
              </a:solidFill>
              <a:latin typeface="Calibri"/>
              <a:ea typeface="Calibri"/>
              <a:cs typeface="Calibri"/>
              <a:sym typeface="Calibri"/>
            </a:endParaRPr>
          </a:p>
        </p:txBody>
      </p:sp>
      <p:sp>
        <p:nvSpPr>
          <p:cNvPr id="109" name="Google Shape;109;p1:notes"/>
          <p:cNvSpPr txBox="1">
            <a:spLocks noGrp="1"/>
          </p:cNvSpPr>
          <p:nvPr>
            <p:ph type="sldNum" idx="12"/>
          </p:nvPr>
        </p:nvSpPr>
        <p:spPr>
          <a:xfrm>
            <a:off x="3884612" y="8685213"/>
            <a:ext cx="2971800" cy="456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dirty="0"/>
              <a:t>Slide 4-10 45 minutes</a:t>
            </a:r>
          </a:p>
          <a:p>
            <a:pPr marL="0" lvl="0" indent="0" algn="l" rtl="0">
              <a:lnSpc>
                <a:spcPct val="100000"/>
              </a:lnSpc>
              <a:spcBef>
                <a:spcPts val="0"/>
              </a:spcBef>
              <a:spcAft>
                <a:spcPts val="0"/>
              </a:spcAft>
              <a:buClr>
                <a:schemeClr val="dk1"/>
              </a:buClr>
              <a:buSzPts val="1100"/>
              <a:buFont typeface="Arial"/>
              <a:buNone/>
            </a:pPr>
            <a:endParaRPr b="1" dirty="0"/>
          </a:p>
          <a:p>
            <a:pPr marL="0" lvl="0" indent="0" algn="l" rtl="0">
              <a:lnSpc>
                <a:spcPct val="100000"/>
              </a:lnSpc>
              <a:spcBef>
                <a:spcPts val="0"/>
              </a:spcBef>
              <a:spcAft>
                <a:spcPts val="0"/>
              </a:spcAft>
              <a:buClr>
                <a:schemeClr val="dk1"/>
              </a:buClr>
              <a:buSzPts val="1100"/>
              <a:buFont typeface="Arial"/>
              <a:buNone/>
            </a:pPr>
            <a:r>
              <a:rPr lang="en-US" dirty="0"/>
              <a:t>Four minute reporting out for each group.</a:t>
            </a:r>
            <a:endParaRPr dirty="0"/>
          </a:p>
        </p:txBody>
      </p:sp>
      <p:sp>
        <p:nvSpPr>
          <p:cNvPr id="224" name="Google Shape;224;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10</a:t>
            </a:fld>
            <a:endParaRPr sz="120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t>Slides 11-21 15 minutes</a:t>
            </a:r>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0" dirty="0"/>
              <a:t>Last time we watch the Erik </a:t>
            </a:r>
            <a:r>
              <a:rPr lang="en-US" b="0" dirty="0" err="1"/>
              <a:t>Roner</a:t>
            </a:r>
            <a:r>
              <a:rPr lang="en-US" b="0" dirty="0"/>
              <a:t> video to see an engaging phenomena </a:t>
            </a:r>
            <a:endParaRPr b="0" dirty="0"/>
          </a:p>
        </p:txBody>
      </p:sp>
      <p:sp>
        <p:nvSpPr>
          <p:cNvPr id="342" name="Google Shape;342;p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t>Slides 11-21 15 minutes</a:t>
            </a:r>
          </a:p>
          <a:p>
            <a:pPr marL="0" marR="0" lvl="0" indent="0" algn="l" rtl="0">
              <a:lnSpc>
                <a:spcPct val="100000"/>
              </a:lnSpc>
              <a:spcBef>
                <a:spcPts val="0"/>
              </a:spcBef>
              <a:spcAft>
                <a:spcPts val="0"/>
              </a:spcAft>
              <a:buClr>
                <a:schemeClr val="dk1"/>
              </a:buClr>
              <a:buSzPts val="1200"/>
              <a:buFont typeface="Arial"/>
              <a:buNone/>
            </a:pPr>
            <a:endParaRPr lang="en-US"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We learned about models and explanations as key to all of the practices</a:t>
            </a:r>
            <a:endParaRPr sz="1200" b="0" i="0" u="none" strike="noStrike" cap="none" dirty="0">
              <a:solidFill>
                <a:schemeClr val="dk1"/>
              </a:solidFill>
              <a:latin typeface="Arial"/>
              <a:ea typeface="Arial"/>
              <a:cs typeface="Arial"/>
              <a:sym typeface="Arial"/>
            </a:endParaRPr>
          </a:p>
        </p:txBody>
      </p:sp>
      <p:sp>
        <p:nvSpPr>
          <p:cNvPr id="354" name="Google Shape;354;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t>Slides 11-21 15 minutes</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We examined some student samples of initial and final models</a:t>
            </a:r>
            <a:endParaRPr dirty="0"/>
          </a:p>
        </p:txBody>
      </p:sp>
      <p:sp>
        <p:nvSpPr>
          <p:cNvPr id="373" name="Google Shape;37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t>Slides 11-21 15 minutes</a:t>
            </a:r>
          </a:p>
          <a:p>
            <a:pPr marL="0" marR="0" lvl="0" indent="0" algn="l" rtl="0">
              <a:lnSpc>
                <a:spcPct val="100000"/>
              </a:lnSpc>
              <a:spcBef>
                <a:spcPts val="0"/>
              </a:spcBef>
              <a:spcAft>
                <a:spcPts val="0"/>
              </a:spcAft>
              <a:buSzPts val="1400"/>
              <a:buNone/>
            </a:pPr>
            <a:endParaRPr lang="en-US" b="1" dirty="0"/>
          </a:p>
          <a:p>
            <a:pPr marL="0" marR="0" lvl="0" indent="0" algn="l" rtl="0">
              <a:lnSpc>
                <a:spcPct val="100000"/>
              </a:lnSpc>
              <a:spcBef>
                <a:spcPts val="0"/>
              </a:spcBef>
              <a:spcAft>
                <a:spcPts val="0"/>
              </a:spcAft>
              <a:buSzPts val="1400"/>
              <a:buNone/>
            </a:pPr>
            <a:r>
              <a:rPr lang="en-US" b="0" dirty="0"/>
              <a:t>We learned how to scaffold for models to help students capture ALL of their thinking</a:t>
            </a:r>
            <a:endParaRPr b="0" dirty="0"/>
          </a:p>
        </p:txBody>
      </p:sp>
      <p:sp>
        <p:nvSpPr>
          <p:cNvPr id="385" name="Google Shape;385;p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14</a:t>
            </a:fld>
            <a:endParaRPr sz="120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t>Slides 11-21 15 minutes</a:t>
            </a:r>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dirty="0"/>
              <a:t>One of those scaffolds was the </a:t>
            </a:r>
            <a:r>
              <a:rPr lang="en-US" b="1" dirty="0" err="1"/>
              <a:t>Gotta</a:t>
            </a:r>
            <a:r>
              <a:rPr lang="en-US" b="1" dirty="0"/>
              <a:t> Have It Checklist</a:t>
            </a:r>
            <a:endParaRPr b="1" dirty="0"/>
          </a:p>
        </p:txBody>
      </p:sp>
      <p:sp>
        <p:nvSpPr>
          <p:cNvPr id="394" name="Google Shape;394;p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t>Slides 11-21 15 minutes</a:t>
            </a:r>
          </a:p>
          <a:p>
            <a:pPr marL="457200" lvl="0" indent="-228600" algn="l" rtl="0">
              <a:lnSpc>
                <a:spcPct val="100000"/>
              </a:lnSpc>
              <a:spcBef>
                <a:spcPts val="0"/>
              </a:spcBef>
              <a:spcAft>
                <a:spcPts val="0"/>
              </a:spcAft>
              <a:buSzPts val="1400"/>
              <a:buNone/>
            </a:pPr>
            <a:endParaRPr lang="en-US" b="1" dirty="0"/>
          </a:p>
          <a:p>
            <a:pPr marL="457200" lvl="0" indent="-228600" algn="l" rtl="0">
              <a:lnSpc>
                <a:spcPct val="100000"/>
              </a:lnSpc>
              <a:spcBef>
                <a:spcPts val="0"/>
              </a:spcBef>
              <a:spcAft>
                <a:spcPts val="0"/>
              </a:spcAft>
              <a:buSzPts val="1400"/>
              <a:buNone/>
            </a:pPr>
            <a:r>
              <a:rPr lang="en-US" b="0" dirty="0"/>
              <a:t>In our first follow-up meeting we engaged in argument driven inquiry using a unit from the Victor Sampson book to help understand arguing from evidence</a:t>
            </a:r>
            <a:endParaRPr b="0" dirty="0"/>
          </a:p>
        </p:txBody>
      </p:sp>
      <p:sp>
        <p:nvSpPr>
          <p:cNvPr id="406" name="Google Shape;406;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t>Slides 11-21 15 minutes</a:t>
            </a:r>
          </a:p>
          <a:p>
            <a:pPr marL="0" lvl="0" indent="0" algn="l" rtl="0">
              <a:lnSpc>
                <a:spcPct val="100000"/>
              </a:lnSpc>
              <a:spcBef>
                <a:spcPts val="0"/>
              </a:spcBef>
              <a:spcAft>
                <a:spcPts val="0"/>
              </a:spcAft>
              <a:buSzPts val="1400"/>
              <a:buNone/>
            </a:pPr>
            <a:r>
              <a:rPr lang="en-US" b="0" dirty="0"/>
              <a:t>We used the </a:t>
            </a:r>
            <a:r>
              <a:rPr lang="en" dirty="0"/>
              <a:t>Carbon Dioxide Levels in the Atmosphere lessons and claims, evidence, reasoning strategies to steep ourselves in this type of classroom task.</a:t>
            </a:r>
            <a:endParaRPr b="0" dirty="0"/>
          </a:p>
        </p:txBody>
      </p:sp>
      <p:sp>
        <p:nvSpPr>
          <p:cNvPr id="416" name="Google Shape;416;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t>Slides 11-21 15 minutes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One strategy was highlighting important data</a:t>
            </a:r>
          </a:p>
        </p:txBody>
      </p:sp>
      <p:sp>
        <p:nvSpPr>
          <p:cNvPr id="265" name="Google Shape;265;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6713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t>Slides 11-21 15 minutes</a:t>
            </a:r>
          </a:p>
          <a:p>
            <a:pPr marL="0" lvl="0" indent="0" algn="l" rtl="0">
              <a:spcBef>
                <a:spcPts val="0"/>
              </a:spcBef>
              <a:spcAft>
                <a:spcPts val="0"/>
              </a:spcAft>
              <a:buClr>
                <a:schemeClr val="dk1"/>
              </a:buClr>
              <a:buSzPts val="1200"/>
              <a:buFont typeface="Calibri"/>
              <a:buNone/>
            </a:pPr>
            <a:endParaRPr dirty="0"/>
          </a:p>
          <a:p>
            <a:pPr marL="152400" lvl="0" indent="0" algn="l" rtl="0">
              <a:spcBef>
                <a:spcPts val="0"/>
              </a:spcBef>
              <a:spcAft>
                <a:spcPts val="0"/>
              </a:spcAft>
              <a:buSzPts val="1200"/>
              <a:buNone/>
            </a:pPr>
            <a:r>
              <a:rPr lang="en-US" dirty="0"/>
              <a:t>Next we commented and interpreted that data</a:t>
            </a:r>
            <a:r>
              <a:rPr lang="en" dirty="0"/>
              <a:t>.</a:t>
            </a:r>
            <a:endParaRPr dirty="0"/>
          </a:p>
        </p:txBody>
      </p:sp>
      <p:sp>
        <p:nvSpPr>
          <p:cNvPr id="278" name="Google Shape;278;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6787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b="1" dirty="0">
                <a:latin typeface="Calibri"/>
                <a:ea typeface="Calibri"/>
                <a:cs typeface="Calibri"/>
                <a:sym typeface="Calibri"/>
              </a:rPr>
              <a:t>Slides 2-3 5 minutes	</a:t>
            </a:r>
          </a:p>
          <a:p>
            <a:pPr marL="0" lvl="0" indent="0" algn="l" rtl="0">
              <a:lnSpc>
                <a:spcPct val="100000"/>
              </a:lnSpc>
              <a:spcBef>
                <a:spcPts val="0"/>
              </a:spcBef>
              <a:spcAft>
                <a:spcPts val="0"/>
              </a:spcAft>
              <a:buClr>
                <a:schemeClr val="dk1"/>
              </a:buClr>
              <a:buSzPts val="1200"/>
              <a:buFont typeface="Calibri"/>
              <a:buNone/>
            </a:pPr>
            <a:r>
              <a:rPr lang="en-US" b="1" dirty="0">
                <a:latin typeface="Calibri"/>
                <a:ea typeface="Calibri"/>
                <a:cs typeface="Calibri"/>
                <a:sym typeface="Calibri"/>
              </a:rPr>
              <a:t>Quick Introduction to / Reminder of Ambitious Science Teaching  </a:t>
            </a:r>
            <a:endParaRPr b="1" dirty="0">
              <a:latin typeface="Calibri"/>
              <a:ea typeface="Calibri"/>
              <a:cs typeface="Calibri"/>
              <a:sym typeface="Calibri"/>
            </a:endParaRPr>
          </a:p>
          <a:p>
            <a:pPr marL="0" lvl="0" indent="0" algn="l" rtl="0">
              <a:lnSpc>
                <a:spcPct val="100000"/>
              </a:lnSpc>
              <a:spcBef>
                <a:spcPts val="0"/>
              </a:spcBef>
              <a:spcAft>
                <a:spcPts val="0"/>
              </a:spcAft>
              <a:buSzPts val="1400"/>
              <a:buNone/>
            </a:pPr>
            <a:endParaRPr b="1" dirty="0">
              <a:latin typeface="Calibri"/>
              <a:ea typeface="Calibri"/>
              <a:cs typeface="Calibri"/>
              <a:sym typeface="Calibri"/>
            </a:endParaRPr>
          </a:p>
        </p:txBody>
      </p:sp>
      <p:sp>
        <p:nvSpPr>
          <p:cNvPr id="133" name="Google Shape;133;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t>Slides 11-21 15 minutes</a:t>
            </a:r>
          </a:p>
          <a:p>
            <a:pPr marL="0" lvl="0" indent="0" algn="l" rtl="0">
              <a:spcBef>
                <a:spcPts val="0"/>
              </a:spcBef>
              <a:spcAft>
                <a:spcPts val="0"/>
              </a:spcAft>
              <a:buClr>
                <a:schemeClr val="dk1"/>
              </a:buClr>
              <a:buSzPts val="1200"/>
              <a:buFont typeface="Calibri"/>
              <a:buNone/>
            </a:pPr>
            <a:r>
              <a:rPr lang="en-US" dirty="0"/>
              <a:t>Finally we summarized that data in a 2-3 sentence ”caption”</a:t>
            </a:r>
            <a:endParaRPr dirty="0"/>
          </a:p>
        </p:txBody>
      </p:sp>
      <p:sp>
        <p:nvSpPr>
          <p:cNvPr id="288" name="Google Shape;288;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3644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t>Slides 11-21 15 minutes</a:t>
            </a:r>
          </a:p>
          <a:p>
            <a:pPr marL="45720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b="1" dirty="0"/>
          </a:p>
          <a:p>
            <a:pPr marL="45720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b="0" dirty="0"/>
              <a:t>We saw the value of making your argument to each other</a:t>
            </a:r>
          </a:p>
        </p:txBody>
      </p:sp>
      <p:sp>
        <p:nvSpPr>
          <p:cNvPr id="328" name="Google Shape;328;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4139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t>Slide 22 45-60 minutes or as time allows</a:t>
            </a:r>
            <a:endParaRPr b="1"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en-US" dirty="0"/>
              <a:t>Talk with your partner(s).  Make a decision about how you will engage in the practice of representing student ideas publicly.  Remember your choices are CER, Models and Explanations.  This is the time to begin to develop an actual plan for how they will Represent Student Ideas Publicly as part of eliciting student ideas.</a:t>
            </a:r>
            <a:endParaRPr dirty="0"/>
          </a:p>
          <a:p>
            <a:pPr marL="914400" lvl="1" indent="-298450" algn="l" rtl="0">
              <a:lnSpc>
                <a:spcPct val="100000"/>
              </a:lnSpc>
              <a:spcBef>
                <a:spcPts val="0"/>
              </a:spcBef>
              <a:spcAft>
                <a:spcPts val="0"/>
              </a:spcAft>
              <a:buClr>
                <a:schemeClr val="dk1"/>
              </a:buClr>
              <a:buSzPts val="1100"/>
              <a:buFont typeface="Calibri"/>
              <a:buChar char="o"/>
            </a:pPr>
            <a:r>
              <a:rPr lang="en-US" sz="1100" dirty="0">
                <a:latin typeface="Calibri"/>
                <a:ea typeface="Calibri"/>
                <a:cs typeface="Calibri"/>
                <a:sym typeface="Calibri"/>
              </a:rPr>
              <a:t>Given you a couple of ways think about this work</a:t>
            </a:r>
            <a:endParaRPr sz="1100" dirty="0">
              <a:latin typeface="Calibri"/>
              <a:ea typeface="Calibri"/>
              <a:cs typeface="Calibri"/>
              <a:sym typeface="Calibri"/>
            </a:endParaRPr>
          </a:p>
          <a:p>
            <a:pPr marL="914400" lvl="1" indent="-298450" algn="l" rtl="0">
              <a:lnSpc>
                <a:spcPct val="100000"/>
              </a:lnSpc>
              <a:spcBef>
                <a:spcPts val="0"/>
              </a:spcBef>
              <a:spcAft>
                <a:spcPts val="0"/>
              </a:spcAft>
              <a:buClr>
                <a:schemeClr val="dk1"/>
              </a:buClr>
              <a:buSzPts val="1100"/>
              <a:buFont typeface="Calibri"/>
              <a:buChar char="o"/>
            </a:pPr>
            <a:r>
              <a:rPr lang="en-US" sz="1100" dirty="0">
                <a:latin typeface="Calibri"/>
                <a:ea typeface="Calibri"/>
                <a:cs typeface="Calibri"/>
                <a:sym typeface="Calibri"/>
              </a:rPr>
              <a:t>Given you a way to think about phenomena the students can do this work around</a:t>
            </a:r>
            <a:endParaRPr sz="1100" dirty="0">
              <a:latin typeface="Calibri"/>
              <a:ea typeface="Calibri"/>
              <a:cs typeface="Calibri"/>
              <a:sym typeface="Calibri"/>
            </a:endParaRPr>
          </a:p>
          <a:p>
            <a:pPr marL="914400" lvl="1" indent="-298450" algn="l" rtl="0">
              <a:lnSpc>
                <a:spcPct val="100000"/>
              </a:lnSpc>
              <a:spcBef>
                <a:spcPts val="0"/>
              </a:spcBef>
              <a:spcAft>
                <a:spcPts val="0"/>
              </a:spcAft>
              <a:buClr>
                <a:schemeClr val="dk1"/>
              </a:buClr>
              <a:buSzPts val="1100"/>
              <a:buFont typeface="Calibri"/>
              <a:buChar char="o"/>
            </a:pPr>
            <a:r>
              <a:rPr lang="en-US" sz="1100" dirty="0">
                <a:latin typeface="Calibri"/>
                <a:ea typeface="Calibri"/>
                <a:cs typeface="Calibri"/>
                <a:sym typeface="Calibri"/>
              </a:rPr>
              <a:t>Talked about public representations over time to build on and refine</a:t>
            </a:r>
            <a:endParaRPr sz="1100" dirty="0">
              <a:latin typeface="Calibri"/>
              <a:ea typeface="Calibri"/>
              <a:cs typeface="Calibri"/>
              <a:sym typeface="Calibri"/>
            </a:endParaRPr>
          </a:p>
          <a:p>
            <a:pPr marL="914400" lvl="1" indent="-298450" algn="l" rtl="0">
              <a:lnSpc>
                <a:spcPct val="100000"/>
              </a:lnSpc>
              <a:spcBef>
                <a:spcPts val="0"/>
              </a:spcBef>
              <a:spcAft>
                <a:spcPts val="0"/>
              </a:spcAft>
              <a:buClr>
                <a:schemeClr val="dk1"/>
              </a:buClr>
              <a:buSzPts val="1100"/>
              <a:buFont typeface="Calibri"/>
              <a:buChar char="o"/>
            </a:pPr>
            <a:r>
              <a:rPr lang="en-US" sz="1100" dirty="0">
                <a:latin typeface="Calibri"/>
                <a:ea typeface="Calibri"/>
                <a:cs typeface="Calibri"/>
                <a:sym typeface="Calibri"/>
              </a:rPr>
              <a:t>We want you to think about the phenomena you think you might use and about and the work you do in your classroom, how do you embed a formative classroom task.  This is your new work.  Embedding not adding on.</a:t>
            </a:r>
            <a:endParaRPr sz="1100" dirty="0">
              <a:latin typeface="Calibri"/>
              <a:ea typeface="Calibri"/>
              <a:cs typeface="Calibri"/>
              <a:sym typeface="Calibri"/>
            </a:endParaRPr>
          </a:p>
          <a:p>
            <a:pPr marL="914400" lvl="0" indent="0" algn="l" rtl="0">
              <a:lnSpc>
                <a:spcPct val="100000"/>
              </a:lnSpc>
              <a:spcBef>
                <a:spcPts val="0"/>
              </a:spcBef>
              <a:spcAft>
                <a:spcPts val="0"/>
              </a:spcAft>
              <a:buClr>
                <a:schemeClr val="dk1"/>
              </a:buClr>
              <a:buSzPts val="1100"/>
              <a:buFont typeface="Arial"/>
              <a:buNone/>
            </a:pPr>
            <a:endParaRPr sz="1100" dirty="0">
              <a:latin typeface="Calibri"/>
              <a:ea typeface="Calibri"/>
              <a:cs typeface="Calibri"/>
              <a:sym typeface="Calibri"/>
            </a:endParaRPr>
          </a:p>
          <a:p>
            <a:pPr marL="914400" lvl="1" indent="-298450" algn="l" rtl="0">
              <a:lnSpc>
                <a:spcPct val="100000"/>
              </a:lnSpc>
              <a:spcBef>
                <a:spcPts val="0"/>
              </a:spcBef>
              <a:spcAft>
                <a:spcPts val="0"/>
              </a:spcAft>
              <a:buClr>
                <a:schemeClr val="dk1"/>
              </a:buClr>
              <a:buSzPts val="1100"/>
              <a:buFont typeface="Calibri"/>
              <a:buChar char="o"/>
            </a:pPr>
            <a:r>
              <a:rPr lang="en-US" sz="1100" dirty="0">
                <a:latin typeface="Calibri"/>
                <a:ea typeface="Calibri"/>
                <a:cs typeface="Calibri"/>
                <a:sym typeface="Calibri"/>
              </a:rPr>
              <a:t>a very brief reminder of the 4 elements of AST and where we are in the process</a:t>
            </a:r>
            <a:endParaRPr sz="1100" dirty="0">
              <a:latin typeface="Calibri"/>
              <a:ea typeface="Calibri"/>
              <a:cs typeface="Calibri"/>
              <a:sym typeface="Calibri"/>
            </a:endParaRPr>
          </a:p>
          <a:p>
            <a:pPr marL="914400" lvl="1" indent="-298450" algn="l" rtl="0">
              <a:lnSpc>
                <a:spcPct val="100000"/>
              </a:lnSpc>
              <a:spcBef>
                <a:spcPts val="0"/>
              </a:spcBef>
              <a:spcAft>
                <a:spcPts val="0"/>
              </a:spcAft>
              <a:buClr>
                <a:schemeClr val="dk1"/>
              </a:buClr>
              <a:buSzPts val="1100"/>
              <a:buFont typeface="Calibri"/>
              <a:buChar char="o"/>
            </a:pPr>
            <a:r>
              <a:rPr lang="en-US" sz="1100" dirty="0">
                <a:latin typeface="Calibri"/>
                <a:ea typeface="Calibri"/>
                <a:cs typeface="Calibri"/>
                <a:sym typeface="Calibri"/>
              </a:rPr>
              <a:t>Time to translate their phenomena thinking into planning using the AST Planning for Engagement Tool section 4</a:t>
            </a:r>
            <a:endParaRPr sz="1100"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SzPts val="1400"/>
              <a:buNone/>
            </a:pPr>
            <a:endParaRPr b="1" dirty="0"/>
          </a:p>
        </p:txBody>
      </p:sp>
      <p:sp>
        <p:nvSpPr>
          <p:cNvPr id="483" name="Google Shape;483;p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6:notes"/>
          <p:cNvSpPr txBox="1">
            <a:spLocks noGrp="1"/>
          </p:cNvSpPr>
          <p:nvPr>
            <p:ph type="body" idx="1"/>
          </p:nvPr>
        </p:nvSpPr>
        <p:spPr>
          <a:xfrm>
            <a:off x="685800" y="4343401"/>
            <a:ext cx="5486400" cy="41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t>Slide 23 60 minutes to 90 minutes Climate Science App </a:t>
            </a:r>
          </a:p>
          <a:p>
            <a:pPr marL="0" lvl="0" indent="0" algn="l" rtl="0">
              <a:lnSpc>
                <a:spcPct val="100000"/>
              </a:lnSpc>
              <a:spcBef>
                <a:spcPts val="0"/>
              </a:spcBef>
              <a:spcAft>
                <a:spcPts val="0"/>
              </a:spcAft>
              <a:buClr>
                <a:schemeClr val="dk1"/>
              </a:buClr>
              <a:buSzPts val="1100"/>
              <a:buFont typeface="Arial"/>
              <a:buNone/>
            </a:pPr>
            <a:endParaRPr lang="en-US" sz="1200" b="1" i="0" u="none" strike="noStrike" cap="none" dirty="0">
              <a:solidFill>
                <a:schemeClr val="dk1"/>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1200" b="1" i="0" u="none" strike="noStrike" cap="none" dirty="0">
                <a:solidFill>
                  <a:schemeClr val="dk1"/>
                </a:solidFill>
                <a:latin typeface="Arial"/>
                <a:ea typeface="Arial"/>
                <a:cs typeface="Arial"/>
                <a:sym typeface="Arial"/>
              </a:rPr>
              <a:t>Teachers engaged with VR scientists to:</a:t>
            </a:r>
          </a:p>
          <a:p>
            <a:pPr marL="0" lvl="0" indent="0" algn="l" rtl="0">
              <a:lnSpc>
                <a:spcPct val="100000"/>
              </a:lnSpc>
              <a:spcBef>
                <a:spcPts val="0"/>
              </a:spcBef>
              <a:spcAft>
                <a:spcPts val="0"/>
              </a:spcAft>
              <a:buClr>
                <a:schemeClr val="dk1"/>
              </a:buClr>
              <a:buSzPts val="1100"/>
              <a:buFont typeface="Arial"/>
              <a:buNone/>
            </a:pPr>
            <a:r>
              <a:rPr lang="en-US" sz="1200" b="0" i="0" u="none" strike="noStrike" cap="none" dirty="0">
                <a:solidFill>
                  <a:schemeClr val="dk1"/>
                </a:solidFill>
                <a:latin typeface="Arial"/>
                <a:ea typeface="Arial"/>
                <a:cs typeface="Arial"/>
                <a:sym typeface="Arial"/>
              </a:rPr>
              <a:t>Audio and Video casting, </a:t>
            </a:r>
            <a:endParaRPr dirty="0"/>
          </a:p>
          <a:p>
            <a:pPr marL="171450" lvl="0" indent="-171450" algn="l" rtl="0">
              <a:lnSpc>
                <a:spcPct val="100000"/>
              </a:lnSpc>
              <a:spcBef>
                <a:spcPts val="0"/>
              </a:spcBef>
              <a:spcAft>
                <a:spcPts val="0"/>
              </a:spcAft>
              <a:buClr>
                <a:schemeClr val="dk1"/>
              </a:buClr>
              <a:buSzPts val="1100"/>
              <a:buFont typeface="Arial"/>
              <a:buChar char="•"/>
            </a:pPr>
            <a:r>
              <a:rPr lang="en-US" sz="1200" b="0" i="0" u="none" strike="noStrike" cap="none" dirty="0">
                <a:solidFill>
                  <a:schemeClr val="dk1"/>
                </a:solidFill>
                <a:latin typeface="Arial"/>
                <a:ea typeface="Arial"/>
                <a:cs typeface="Arial"/>
                <a:sym typeface="Arial"/>
              </a:rPr>
              <a:t>Screenshot and video capture</a:t>
            </a:r>
            <a:endParaRPr dirty="0"/>
          </a:p>
          <a:p>
            <a:pPr marL="171450" lvl="0" indent="-171450" algn="l" rtl="0">
              <a:lnSpc>
                <a:spcPct val="100000"/>
              </a:lnSpc>
              <a:spcBef>
                <a:spcPts val="0"/>
              </a:spcBef>
              <a:spcAft>
                <a:spcPts val="0"/>
              </a:spcAft>
              <a:buClr>
                <a:schemeClr val="dk1"/>
              </a:buClr>
              <a:buSzPts val="1100"/>
              <a:buFont typeface="Arial"/>
              <a:buChar char="•"/>
            </a:pPr>
            <a:r>
              <a:rPr lang="en-US" sz="1200" b="0" i="0" u="none" strike="noStrike" cap="none" dirty="0">
                <a:solidFill>
                  <a:schemeClr val="dk1"/>
                </a:solidFill>
                <a:latin typeface="Arial"/>
                <a:ea typeface="Arial"/>
                <a:cs typeface="Arial"/>
                <a:sym typeface="Arial"/>
              </a:rPr>
              <a:t>Downloading to a computer screen </a:t>
            </a:r>
          </a:p>
          <a:p>
            <a:pPr marL="171450" lvl="0" indent="-171450" algn="l" rtl="0">
              <a:lnSpc>
                <a:spcPct val="100000"/>
              </a:lnSpc>
              <a:spcBef>
                <a:spcPts val="0"/>
              </a:spcBef>
              <a:spcAft>
                <a:spcPts val="0"/>
              </a:spcAft>
              <a:buClr>
                <a:schemeClr val="dk1"/>
              </a:buClr>
              <a:buSzPts val="1100"/>
              <a:buFont typeface="Arial"/>
              <a:buChar char="•"/>
            </a:pPr>
            <a:r>
              <a:rPr lang="en-US" sz="1200" b="0" i="0" u="none" strike="noStrike" cap="none" dirty="0">
                <a:solidFill>
                  <a:schemeClr val="dk1"/>
                </a:solidFill>
                <a:latin typeface="Arial"/>
                <a:cs typeface="Arial"/>
                <a:sym typeface="Arial"/>
              </a:rPr>
              <a:t>Learn about the Feedback Google Form</a:t>
            </a:r>
            <a:endParaRPr dirty="0"/>
          </a:p>
          <a:p>
            <a:pPr marL="171450" lvl="0" indent="-101600" algn="l"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Arial"/>
              <a:ea typeface="Arial"/>
              <a:cs typeface="Arial"/>
              <a:sym typeface="Arial"/>
            </a:endParaRPr>
          </a:p>
          <a:p>
            <a:pPr marL="171450" lvl="0" indent="-171450" algn="l" rtl="0">
              <a:lnSpc>
                <a:spcPct val="100000"/>
              </a:lnSpc>
              <a:spcBef>
                <a:spcPts val="0"/>
              </a:spcBef>
              <a:spcAft>
                <a:spcPts val="0"/>
              </a:spcAft>
              <a:buClr>
                <a:schemeClr val="dk1"/>
              </a:buClr>
              <a:buSzPts val="1100"/>
              <a:buFont typeface="Arial"/>
              <a:buChar char="•"/>
            </a:pPr>
            <a:r>
              <a:rPr lang="en-US" sz="1200" b="0" i="0" u="none" strike="noStrike" cap="none" dirty="0">
                <a:solidFill>
                  <a:schemeClr val="dk1"/>
                </a:solidFill>
                <a:latin typeface="Arial"/>
                <a:ea typeface="Arial"/>
                <a:cs typeface="Arial"/>
                <a:sym typeface="Arial"/>
              </a:rPr>
              <a:t>Teacher Feedback:</a:t>
            </a:r>
            <a:endParaRPr dirty="0"/>
          </a:p>
          <a:p>
            <a:pPr marL="628650" lvl="1" indent="-171450" algn="l" rtl="0">
              <a:lnSpc>
                <a:spcPct val="100000"/>
              </a:lnSpc>
              <a:spcBef>
                <a:spcPts val="0"/>
              </a:spcBef>
              <a:spcAft>
                <a:spcPts val="0"/>
              </a:spcAft>
              <a:buClr>
                <a:schemeClr val="dk1"/>
              </a:buClr>
              <a:buSzPts val="1100"/>
              <a:buFont typeface="Arial"/>
              <a:buChar char="•"/>
            </a:pPr>
            <a:r>
              <a:rPr lang="en-US" sz="1200" b="0" i="0" u="sng" strike="noStrike" cap="none" dirty="0">
                <a:solidFill>
                  <a:schemeClr val="hlink"/>
                </a:solidFill>
                <a:latin typeface="Arial"/>
                <a:ea typeface="Arial"/>
                <a:cs typeface="Arial"/>
                <a:sym typeface="Arial"/>
                <a:hlinkClick r:id="rId3"/>
              </a:rPr>
              <a:t>https://drive.google.com/open?id=1Hp-v9OM2BJPlaUsFb1x8SnkR5WXtnVnD7TjM-tMSqlU</a:t>
            </a:r>
            <a:r>
              <a:rPr lang="en-US" sz="1200" b="0" i="0" u="none" strike="noStrike" cap="none" dirty="0">
                <a:solidFill>
                  <a:schemeClr val="dk1"/>
                </a:solidFill>
                <a:latin typeface="Arial"/>
                <a:ea typeface="Arial"/>
                <a:cs typeface="Arial"/>
                <a:sym typeface="Arial"/>
              </a:rPr>
              <a:t> </a:t>
            </a:r>
            <a:endParaRPr dirty="0"/>
          </a:p>
          <a:p>
            <a:pPr marL="0" lvl="0" indent="0" algn="l"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Arial"/>
              <a:ea typeface="Arial"/>
              <a:cs typeface="Arial"/>
              <a:sym typeface="Arial"/>
            </a:endParaRPr>
          </a:p>
          <a:p>
            <a:pPr marL="171450" lvl="0" indent="-171450" algn="l" rtl="0">
              <a:lnSpc>
                <a:spcPct val="100000"/>
              </a:lnSpc>
              <a:spcBef>
                <a:spcPts val="0"/>
              </a:spcBef>
              <a:spcAft>
                <a:spcPts val="0"/>
              </a:spcAft>
              <a:buClr>
                <a:schemeClr val="dk1"/>
              </a:buClr>
              <a:buSzPts val="1100"/>
              <a:buFont typeface="Arial"/>
              <a:buChar char="•"/>
            </a:pPr>
            <a:r>
              <a:rPr lang="en-US" sz="1200" b="0" i="0" u="none" strike="noStrike" cap="none" dirty="0">
                <a:solidFill>
                  <a:schemeClr val="dk1"/>
                </a:solidFill>
                <a:latin typeface="Arial"/>
                <a:ea typeface="Arial"/>
                <a:cs typeface="Arial"/>
                <a:sym typeface="Arial"/>
              </a:rPr>
              <a:t>Student Feedback:</a:t>
            </a:r>
            <a:endParaRPr dirty="0"/>
          </a:p>
          <a:p>
            <a:pPr marL="628650" lvl="1" indent="-171450" algn="l" rtl="0">
              <a:lnSpc>
                <a:spcPct val="100000"/>
              </a:lnSpc>
              <a:spcBef>
                <a:spcPts val="0"/>
              </a:spcBef>
              <a:spcAft>
                <a:spcPts val="0"/>
              </a:spcAft>
              <a:buClr>
                <a:schemeClr val="dk1"/>
              </a:buClr>
              <a:buSzPts val="1100"/>
              <a:buFont typeface="Arial"/>
              <a:buChar char="•"/>
            </a:pPr>
            <a:r>
              <a:rPr lang="en-US" sz="1200" b="0" i="0" u="sng" strike="noStrike" cap="none" dirty="0">
                <a:solidFill>
                  <a:schemeClr val="hlink"/>
                </a:solidFill>
                <a:latin typeface="Arial"/>
                <a:ea typeface="Arial"/>
                <a:cs typeface="Arial"/>
                <a:sym typeface="Arial"/>
                <a:hlinkClick r:id="rId4"/>
              </a:rPr>
              <a:t>https://drive.google.com/open?id=1FsuyMw_LpjCWyvXj9dLbkTn_CoDgR_aiZSB5OMofgwE</a:t>
            </a:r>
            <a:r>
              <a:rPr lang="en-US" sz="1200" b="0" i="0" u="none" strike="noStrike" cap="none" dirty="0">
                <a:solidFill>
                  <a:schemeClr val="dk1"/>
                </a:solidFill>
                <a:latin typeface="Arial"/>
                <a:ea typeface="Arial"/>
                <a:cs typeface="Arial"/>
                <a:sym typeface="Arial"/>
              </a:rPr>
              <a:t> </a:t>
            </a:r>
            <a:endParaRPr dirty="0"/>
          </a:p>
          <a:p>
            <a:pPr marL="457200" marR="0" lvl="0" indent="-22860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a:p>
            <a:pPr marL="457200" marR="0" lvl="0" indent="-22860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503" name="Google Shape;503;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t>Slide 33 Whatever time is left</a:t>
            </a:r>
            <a:endParaRPr b="1" dirty="0"/>
          </a:p>
          <a:p>
            <a:pPr marL="0" lvl="0" indent="0" algn="l" rtl="0">
              <a:lnSpc>
                <a:spcPct val="100000"/>
              </a:lnSpc>
              <a:spcBef>
                <a:spcPts val="0"/>
              </a:spcBef>
              <a:spcAft>
                <a:spcPts val="0"/>
              </a:spcAft>
              <a:buClr>
                <a:schemeClr val="dk1"/>
              </a:buClr>
              <a:buSzPts val="1100"/>
              <a:buFont typeface="Arial"/>
              <a:buNone/>
            </a:pPr>
            <a:r>
              <a:rPr lang="en-US" dirty="0"/>
              <a:t>A brief reminder of where we are in the process</a:t>
            </a:r>
            <a:endParaRPr dirty="0"/>
          </a:p>
          <a:p>
            <a:pPr marL="914400" lvl="1" indent="-298450" algn="l" rtl="0">
              <a:lnSpc>
                <a:spcPct val="100000"/>
              </a:lnSpc>
              <a:spcBef>
                <a:spcPts val="0"/>
              </a:spcBef>
              <a:spcAft>
                <a:spcPts val="0"/>
              </a:spcAft>
              <a:buClr>
                <a:schemeClr val="dk1"/>
              </a:buClr>
              <a:buSzPts val="1100"/>
              <a:buFont typeface="Calibri"/>
              <a:buChar char="o"/>
            </a:pPr>
            <a:r>
              <a:rPr lang="en-US" sz="1100" dirty="0">
                <a:latin typeface="Calibri"/>
                <a:ea typeface="Calibri"/>
                <a:cs typeface="Calibri"/>
                <a:sym typeface="Calibri"/>
              </a:rPr>
              <a:t>Given you a couple of ways think about this work</a:t>
            </a:r>
            <a:endParaRPr sz="1100" dirty="0">
              <a:latin typeface="Calibri"/>
              <a:ea typeface="Calibri"/>
              <a:cs typeface="Calibri"/>
              <a:sym typeface="Calibri"/>
            </a:endParaRPr>
          </a:p>
          <a:p>
            <a:pPr marL="914400" lvl="1" indent="-298450" algn="l" rtl="0">
              <a:lnSpc>
                <a:spcPct val="100000"/>
              </a:lnSpc>
              <a:spcBef>
                <a:spcPts val="0"/>
              </a:spcBef>
              <a:spcAft>
                <a:spcPts val="0"/>
              </a:spcAft>
              <a:buClr>
                <a:schemeClr val="dk1"/>
              </a:buClr>
              <a:buSzPts val="1100"/>
              <a:buFont typeface="Calibri"/>
              <a:buChar char="o"/>
            </a:pPr>
            <a:r>
              <a:rPr lang="en-US" sz="1100" dirty="0">
                <a:latin typeface="Calibri"/>
                <a:ea typeface="Calibri"/>
                <a:cs typeface="Calibri"/>
                <a:sym typeface="Calibri"/>
              </a:rPr>
              <a:t>Given you a way to think about phenomena the students can do this work around</a:t>
            </a:r>
            <a:endParaRPr sz="1100" dirty="0">
              <a:latin typeface="Calibri"/>
              <a:ea typeface="Calibri"/>
              <a:cs typeface="Calibri"/>
              <a:sym typeface="Calibri"/>
            </a:endParaRPr>
          </a:p>
          <a:p>
            <a:pPr marL="914400" lvl="1" indent="-298450" algn="l" rtl="0">
              <a:lnSpc>
                <a:spcPct val="100000"/>
              </a:lnSpc>
              <a:spcBef>
                <a:spcPts val="0"/>
              </a:spcBef>
              <a:spcAft>
                <a:spcPts val="0"/>
              </a:spcAft>
              <a:buClr>
                <a:schemeClr val="dk1"/>
              </a:buClr>
              <a:buSzPts val="1100"/>
              <a:buFont typeface="Calibri"/>
              <a:buChar char="o"/>
            </a:pPr>
            <a:r>
              <a:rPr lang="en-US" sz="1100" dirty="0">
                <a:latin typeface="Calibri"/>
                <a:ea typeface="Calibri"/>
                <a:cs typeface="Calibri"/>
                <a:sym typeface="Calibri"/>
              </a:rPr>
              <a:t>Talked about public representations over time to build on and refine</a:t>
            </a:r>
            <a:endParaRPr sz="1100" dirty="0">
              <a:latin typeface="Calibri"/>
              <a:ea typeface="Calibri"/>
              <a:cs typeface="Calibri"/>
              <a:sym typeface="Calibri"/>
            </a:endParaRPr>
          </a:p>
          <a:p>
            <a:pPr marL="914400" lvl="1" indent="-298450" algn="l" rtl="0">
              <a:lnSpc>
                <a:spcPct val="100000"/>
              </a:lnSpc>
              <a:spcBef>
                <a:spcPts val="0"/>
              </a:spcBef>
              <a:spcAft>
                <a:spcPts val="0"/>
              </a:spcAft>
              <a:buClr>
                <a:schemeClr val="dk1"/>
              </a:buClr>
              <a:buSzPts val="1100"/>
              <a:buFont typeface="Calibri"/>
              <a:buChar char="o"/>
            </a:pPr>
            <a:r>
              <a:rPr lang="en-US" sz="1100" dirty="0">
                <a:latin typeface="Calibri"/>
                <a:ea typeface="Calibri"/>
                <a:cs typeface="Calibri"/>
                <a:sym typeface="Calibri"/>
              </a:rPr>
              <a:t>We want you to think about the </a:t>
            </a:r>
            <a:r>
              <a:rPr lang="en-US" sz="1100" dirty="0" err="1">
                <a:latin typeface="Calibri"/>
                <a:ea typeface="Calibri"/>
                <a:cs typeface="Calibri"/>
                <a:sym typeface="Calibri"/>
              </a:rPr>
              <a:t>phen</a:t>
            </a:r>
            <a:r>
              <a:rPr lang="en-US" sz="1100" dirty="0">
                <a:latin typeface="Calibri"/>
                <a:ea typeface="Calibri"/>
                <a:cs typeface="Calibri"/>
                <a:sym typeface="Calibri"/>
              </a:rPr>
              <a:t>. you think you might use and about and the work you do in your classroom, how do you embed a formative classroom task.  This is your new work.  Embedding not adding on.</a:t>
            </a:r>
            <a:endParaRPr sz="1100" dirty="0">
              <a:latin typeface="Calibri"/>
              <a:ea typeface="Calibri"/>
              <a:cs typeface="Calibri"/>
              <a:sym typeface="Calibri"/>
            </a:endParaRPr>
          </a:p>
          <a:p>
            <a:pPr marL="914400" lvl="0" indent="0" algn="l" rtl="0">
              <a:lnSpc>
                <a:spcPct val="100000"/>
              </a:lnSpc>
              <a:spcBef>
                <a:spcPts val="0"/>
              </a:spcBef>
              <a:spcAft>
                <a:spcPts val="0"/>
              </a:spcAft>
              <a:buClr>
                <a:schemeClr val="dk1"/>
              </a:buClr>
              <a:buSzPts val="1100"/>
              <a:buFont typeface="Arial"/>
              <a:buNone/>
            </a:pPr>
            <a:endParaRPr sz="1100" dirty="0">
              <a:latin typeface="Calibri"/>
              <a:ea typeface="Calibri"/>
              <a:cs typeface="Calibri"/>
              <a:sym typeface="Calibri"/>
            </a:endParaRPr>
          </a:p>
          <a:p>
            <a:pPr marL="914400" lvl="1" indent="-298450" algn="l" rtl="0">
              <a:lnSpc>
                <a:spcPct val="100000"/>
              </a:lnSpc>
              <a:spcBef>
                <a:spcPts val="0"/>
              </a:spcBef>
              <a:spcAft>
                <a:spcPts val="0"/>
              </a:spcAft>
              <a:buClr>
                <a:schemeClr val="dk1"/>
              </a:buClr>
              <a:buSzPts val="1100"/>
              <a:buFont typeface="Calibri"/>
              <a:buChar char="o"/>
            </a:pPr>
            <a:r>
              <a:rPr lang="en-US" sz="1100" dirty="0">
                <a:latin typeface="Calibri"/>
                <a:ea typeface="Calibri"/>
                <a:cs typeface="Calibri"/>
                <a:sym typeface="Calibri"/>
              </a:rPr>
              <a:t>a very brief reminder of the 4 elements of AST and where we are in the process</a:t>
            </a:r>
            <a:endParaRPr sz="1100" dirty="0">
              <a:latin typeface="Calibri"/>
              <a:ea typeface="Calibri"/>
              <a:cs typeface="Calibri"/>
              <a:sym typeface="Calibri"/>
            </a:endParaRPr>
          </a:p>
          <a:p>
            <a:pPr marL="914400" lvl="1" indent="-298450" algn="l" rtl="0">
              <a:lnSpc>
                <a:spcPct val="100000"/>
              </a:lnSpc>
              <a:spcBef>
                <a:spcPts val="0"/>
              </a:spcBef>
              <a:spcAft>
                <a:spcPts val="0"/>
              </a:spcAft>
              <a:buClr>
                <a:schemeClr val="dk1"/>
              </a:buClr>
              <a:buSzPts val="1100"/>
              <a:buFont typeface="Calibri"/>
              <a:buChar char="o"/>
            </a:pPr>
            <a:r>
              <a:rPr lang="en-US" sz="1100" dirty="0">
                <a:latin typeface="Calibri"/>
                <a:ea typeface="Calibri"/>
                <a:cs typeface="Calibri"/>
                <a:sym typeface="Calibri"/>
              </a:rPr>
              <a:t>Time to translate their phenomena thinking into planning using the AST Planning for Engagement Tool section 4</a:t>
            </a:r>
            <a:endParaRPr sz="1100"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en-US" dirty="0"/>
              <a:t>Then using the Planning for Engagement tool Step 4</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Be prepared to have something in writing that gets uploaded to the folder on Google Drive. Make the case for why a large variety of documents can be helpful to other teachers.  We want products to share.  A platform will be created by which these products will be shared.</a:t>
            </a:r>
            <a:endParaRPr dirty="0"/>
          </a:p>
        </p:txBody>
      </p:sp>
      <p:sp>
        <p:nvSpPr>
          <p:cNvPr id="525" name="Google Shape;525;p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Creative Commons Licensing information</a:t>
            </a:r>
          </a:p>
        </p:txBody>
      </p:sp>
    </p:spTree>
    <p:extLst>
      <p:ext uri="{BB962C8B-B14F-4D97-AF65-F5344CB8AC3E}">
        <p14:creationId xmlns:p14="http://schemas.microsoft.com/office/powerpoint/2010/main" val="158901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b="1" dirty="0">
                <a:latin typeface="Calibri"/>
                <a:ea typeface="Calibri"/>
                <a:cs typeface="Calibri"/>
                <a:sym typeface="Calibri"/>
              </a:rPr>
              <a:t>Slides 2-3 5 minutes	</a:t>
            </a:r>
          </a:p>
          <a:p>
            <a:pPr marL="0" lvl="0" indent="0" algn="l" rtl="0">
              <a:lnSpc>
                <a:spcPct val="100000"/>
              </a:lnSpc>
              <a:spcBef>
                <a:spcPts val="0"/>
              </a:spcBef>
              <a:spcAft>
                <a:spcPts val="0"/>
              </a:spcAft>
              <a:buClr>
                <a:schemeClr val="dk1"/>
              </a:buClr>
              <a:buSzPts val="1100"/>
              <a:buFont typeface="Arial"/>
              <a:buNone/>
            </a:pPr>
            <a:endParaRPr b="1"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b="0" dirty="0">
                <a:latin typeface="Calibri"/>
                <a:ea typeface="Calibri"/>
                <a:cs typeface="Calibri"/>
                <a:sym typeface="Calibri"/>
              </a:rPr>
              <a:t>Hand out Recording Tool.</a:t>
            </a:r>
            <a:endParaRPr dirty="0"/>
          </a:p>
          <a:p>
            <a:pPr marL="0" lvl="0" indent="0" algn="l" rtl="0">
              <a:lnSpc>
                <a:spcPct val="100000"/>
              </a:lnSpc>
              <a:spcBef>
                <a:spcPts val="0"/>
              </a:spcBef>
              <a:spcAft>
                <a:spcPts val="0"/>
              </a:spcAft>
              <a:buClr>
                <a:schemeClr val="dk1"/>
              </a:buClr>
              <a:buSzPts val="1100"/>
              <a:buFont typeface="Arial"/>
              <a:buNone/>
            </a:pPr>
            <a:r>
              <a:rPr lang="en-US" b="0" dirty="0">
                <a:latin typeface="Calibri"/>
                <a:ea typeface="Calibri"/>
                <a:cs typeface="Calibri"/>
                <a:sym typeface="Calibri"/>
              </a:rPr>
              <a:t>Look in each column at the 8 Fundamental Themes of AST.  Take a moment to highlight the key words in each columns title.</a:t>
            </a:r>
            <a:endParaRPr b="0"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b="1"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b="1" dirty="0">
              <a:latin typeface="Calibri"/>
              <a:ea typeface="Calibri"/>
              <a:cs typeface="Calibri"/>
              <a:sym typeface="Calibri"/>
            </a:endParaRPr>
          </a:p>
          <a:p>
            <a:pPr marL="0" lvl="0" indent="0" algn="l" rtl="0">
              <a:lnSpc>
                <a:spcPct val="100000"/>
              </a:lnSpc>
              <a:spcBef>
                <a:spcPts val="1100"/>
              </a:spcBef>
              <a:spcAft>
                <a:spcPts val="0"/>
              </a:spcAft>
              <a:buClr>
                <a:schemeClr val="dk1"/>
              </a:buClr>
              <a:buSzPts val="1100"/>
              <a:buFont typeface="Arial"/>
              <a:buNone/>
            </a:pPr>
            <a:endParaRPr b="1"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b="1"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b="1" dirty="0">
              <a:latin typeface="Calibri"/>
              <a:ea typeface="Calibri"/>
              <a:cs typeface="Calibri"/>
              <a:sym typeface="Calibri"/>
            </a:endParaRPr>
          </a:p>
        </p:txBody>
      </p:sp>
      <p:sp>
        <p:nvSpPr>
          <p:cNvPr id="145" name="Google Shape;145;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3</a:t>
            </a:fld>
            <a:endParaRPr sz="12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458a893294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g458a893294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dirty="0"/>
              <a:t>Slide 4-10 45 minutes</a:t>
            </a:r>
            <a:endParaRPr b="1" dirty="0"/>
          </a:p>
          <a:p>
            <a:pPr marL="0" lvl="0" indent="0" algn="l" rtl="0">
              <a:spcBef>
                <a:spcPts val="0"/>
              </a:spcBef>
              <a:spcAft>
                <a:spcPts val="0"/>
              </a:spcAft>
              <a:buClr>
                <a:schemeClr val="dk1"/>
              </a:buClr>
              <a:buSzPts val="1100"/>
              <a:buFont typeface="Arial"/>
              <a:buNone/>
            </a:pPr>
            <a:endParaRPr b="1" dirty="0"/>
          </a:p>
          <a:p>
            <a:pPr marL="0" lvl="0" indent="0" algn="l" rtl="0">
              <a:spcBef>
                <a:spcPts val="0"/>
              </a:spcBef>
              <a:spcAft>
                <a:spcPts val="0"/>
              </a:spcAft>
              <a:buClr>
                <a:schemeClr val="dk1"/>
              </a:buClr>
              <a:buSzPts val="1100"/>
              <a:buFont typeface="Arial"/>
              <a:buNone/>
            </a:pPr>
            <a:r>
              <a:rPr lang="en-US" b="1" u="sng" dirty="0">
                <a:solidFill>
                  <a:schemeClr val="hlink"/>
                </a:solidFill>
                <a:hlinkClick r:id="rId3"/>
              </a:rPr>
              <a:t>https://vimeo.com/106398654</a:t>
            </a:r>
            <a:r>
              <a:rPr lang="en-US" b="1" dirty="0"/>
              <a:t> </a:t>
            </a:r>
            <a:endParaRPr b="1" dirty="0"/>
          </a:p>
          <a:p>
            <a:pPr marL="0" lvl="0" indent="0" algn="l" rtl="0">
              <a:spcBef>
                <a:spcPts val="0"/>
              </a:spcBef>
              <a:spcAft>
                <a:spcPts val="0"/>
              </a:spcAft>
              <a:buClr>
                <a:schemeClr val="dk1"/>
              </a:buClr>
              <a:buSzPts val="1100"/>
              <a:buFont typeface="Arial"/>
              <a:buNone/>
            </a:pPr>
            <a:endParaRPr b="1" dirty="0"/>
          </a:p>
          <a:p>
            <a:pPr marL="0" lvl="0" indent="0" algn="l" rtl="0">
              <a:spcBef>
                <a:spcPts val="0"/>
              </a:spcBef>
              <a:spcAft>
                <a:spcPts val="0"/>
              </a:spcAft>
              <a:buClr>
                <a:schemeClr val="dk1"/>
              </a:buClr>
              <a:buSzPts val="1100"/>
              <a:buFont typeface="Arial"/>
              <a:buNone/>
            </a:pPr>
            <a:endParaRPr b="1" dirty="0"/>
          </a:p>
        </p:txBody>
      </p:sp>
      <p:sp>
        <p:nvSpPr>
          <p:cNvPr id="361" name="Google Shape;361;g458a893294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4</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326415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458a893294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g458a893294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dirty="0"/>
              <a:t>Slide 4-10 45 minutes</a:t>
            </a:r>
          </a:p>
          <a:p>
            <a:pPr marL="0" lvl="0" indent="0" algn="l" rtl="0">
              <a:spcBef>
                <a:spcPts val="0"/>
              </a:spcBef>
              <a:spcAft>
                <a:spcPts val="0"/>
              </a:spcAft>
              <a:buClr>
                <a:schemeClr val="dk1"/>
              </a:buClr>
              <a:buSzPts val="1100"/>
              <a:buFont typeface="Arial"/>
              <a:buNone/>
            </a:pPr>
            <a:endParaRPr b="1" dirty="0"/>
          </a:p>
          <a:p>
            <a:pPr marL="0" lvl="0" indent="0" algn="l" rtl="0">
              <a:lnSpc>
                <a:spcPct val="115000"/>
              </a:lnSpc>
              <a:spcBef>
                <a:spcPts val="0"/>
              </a:spcBef>
              <a:spcAft>
                <a:spcPts val="1100"/>
              </a:spcAft>
              <a:buClr>
                <a:schemeClr val="dk1"/>
              </a:buClr>
              <a:buSzPts val="1100"/>
              <a:buFont typeface="Arial"/>
              <a:buNone/>
            </a:pPr>
            <a:r>
              <a:rPr lang="en-US" sz="1150" dirty="0">
                <a:latin typeface="Roboto"/>
                <a:ea typeface="Roboto"/>
                <a:cs typeface="Roboto"/>
                <a:sym typeface="Roboto"/>
              </a:rPr>
              <a:t>The ambitious teacher is someone who “works with students’ ideas” over time. What would you experience in classrooms where ambitious teaching was the focus? You would see and hear each of the 8 fundamental themes of AST. Go through each slide 5-8 to see the themes.  Give people time to finish recording their ideas. Ask for places in the video where they spotted various themes.</a:t>
            </a:r>
            <a:endParaRPr b="1" dirty="0"/>
          </a:p>
        </p:txBody>
      </p:sp>
      <p:sp>
        <p:nvSpPr>
          <p:cNvPr id="373" name="Google Shape;373;g458a893294_0_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5</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958248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458a893294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g458a893294_0_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b="1" dirty="0"/>
              <a:t>Slide 4-10 45 minutes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dirty="0">
                <a:latin typeface="Roboto"/>
                <a:ea typeface="Roboto"/>
                <a:cs typeface="Roboto"/>
                <a:sym typeface="Roboto"/>
              </a:rPr>
              <a:t>The ambitious teacher is someone who “works with students’ ideas” over time. What would you experience in classrooms where ambitious teaching was the focus? You would see and hear each of the 8 fundamental themes of AST. Go through each slide 5-8 to see the themes.  Give people time to finish recording their ideas. Ask for places in the video where they spotted various themes.</a:t>
            </a:r>
            <a:endParaRPr lang="en-US" b="1"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b="1" dirty="0"/>
          </a:p>
        </p:txBody>
      </p:sp>
      <p:sp>
        <p:nvSpPr>
          <p:cNvPr id="384" name="Google Shape;384;g458a893294_0_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6</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363476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458a893294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g458a893294_0_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dirty="0"/>
              <a:t>Slide 4-10 45 minutes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dirty="0">
                <a:latin typeface="Roboto"/>
                <a:ea typeface="Roboto"/>
                <a:cs typeface="Roboto"/>
                <a:sym typeface="Roboto"/>
              </a:rPr>
              <a:t>The ambitious teacher is someone who “works with students’ ideas” over time. What would you experience in classrooms where ambitious teaching was the focus? You would see and hear each of the 8 fundamental themes of AST. Go through each slide 5-8 to see the themes.  Give people time to finish recording their ideas. Ask for places in the video where they spotted various themes.</a:t>
            </a:r>
            <a:endParaRPr lang="en-US" b="1" dirty="0"/>
          </a:p>
          <a:p>
            <a:pPr marL="0" lvl="0" indent="0" algn="l" rtl="0">
              <a:spcBef>
                <a:spcPts val="0"/>
              </a:spcBef>
              <a:spcAft>
                <a:spcPts val="0"/>
              </a:spcAft>
              <a:buClr>
                <a:schemeClr val="dk1"/>
              </a:buClr>
              <a:buSzPts val="1100"/>
              <a:buFont typeface="Arial"/>
              <a:buNone/>
            </a:pPr>
            <a:endParaRPr lang="en-US" b="1" dirty="0"/>
          </a:p>
        </p:txBody>
      </p:sp>
      <p:sp>
        <p:nvSpPr>
          <p:cNvPr id="395" name="Google Shape;395;g458a893294_0_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7</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016478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458a893294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g458a893294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dirty="0"/>
              <a:t>Slide 4-10 45 minutes</a:t>
            </a:r>
          </a:p>
          <a:p>
            <a:pPr marL="0" lvl="0" indent="0" algn="l" rtl="0">
              <a:spcBef>
                <a:spcPts val="0"/>
              </a:spcBef>
              <a:spcAft>
                <a:spcPts val="0"/>
              </a:spcAft>
              <a:buClr>
                <a:schemeClr val="dk1"/>
              </a:buClr>
              <a:buSzPts val="1100"/>
              <a:buFont typeface="Arial"/>
              <a:buNone/>
            </a:pPr>
            <a:endParaRPr lang="en-US" b="1"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dirty="0">
                <a:latin typeface="Roboto"/>
                <a:ea typeface="Roboto"/>
                <a:cs typeface="Roboto"/>
                <a:sym typeface="Roboto"/>
              </a:rPr>
              <a:t>The ambitious teacher is someone who “works with students’ ideas” over time. What would you experience in classrooms where ambitious teaching was the focus? You would see and hear each of the 8 fundamental themes of AST. Go through each slide 5-8 to see the themes.  Give people time to finish recording their ideas. Ask for places in the video where they spotted various themes.</a:t>
            </a:r>
            <a:endParaRPr lang="en-US" b="1" dirty="0"/>
          </a:p>
          <a:p>
            <a:pPr marL="0" lvl="0" indent="0" algn="l" rtl="0">
              <a:spcBef>
                <a:spcPts val="0"/>
              </a:spcBef>
              <a:spcAft>
                <a:spcPts val="0"/>
              </a:spcAft>
              <a:buClr>
                <a:schemeClr val="dk1"/>
              </a:buClr>
              <a:buSzPts val="1100"/>
              <a:buFont typeface="Arial"/>
              <a:buNone/>
            </a:pPr>
            <a:endParaRPr lang="en-US" b="1" dirty="0"/>
          </a:p>
        </p:txBody>
      </p:sp>
      <p:sp>
        <p:nvSpPr>
          <p:cNvPr id="406" name="Google Shape;406;g458a893294_0_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8</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655552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dirty="0"/>
              <a:t>Slide 4-10 45 minutes</a:t>
            </a:r>
          </a:p>
          <a:p>
            <a:pPr marL="0" lvl="0" indent="0" algn="l" rtl="0">
              <a:lnSpc>
                <a:spcPct val="100000"/>
              </a:lnSpc>
              <a:spcBef>
                <a:spcPts val="0"/>
              </a:spcBef>
              <a:spcAft>
                <a:spcPts val="0"/>
              </a:spcAft>
              <a:buClr>
                <a:schemeClr val="dk1"/>
              </a:buClr>
              <a:buSzPts val="1100"/>
              <a:buFont typeface="Arial"/>
              <a:buNone/>
            </a:pPr>
            <a:r>
              <a:rPr lang="en-US" dirty="0"/>
              <a:t>Read from slide</a:t>
            </a:r>
            <a:endParaRPr dirty="0"/>
          </a:p>
        </p:txBody>
      </p:sp>
      <p:sp>
        <p:nvSpPr>
          <p:cNvPr id="213" name="Google Shape;213;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9</a:t>
            </a:fld>
            <a:endParaRPr sz="12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79767-B8D7-E445-9CAE-B0AEFBC4DE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03FE19-391A-4542-911B-C89E715B57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2E4661-AEA6-5842-8AE0-D80BA8B755D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27D5259-83D6-5B4D-B84A-8999F8D384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FB4599-A4B2-494D-9A2D-DE9468108E8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6023750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830A5-BDDF-7445-BCDF-CB253D3E88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8CFFEF-795A-4642-A0EC-C9C1EBA64DB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4AA1C3-842F-CB4B-81A4-91EE4E0C5A98}"/>
              </a:ext>
            </a:extLst>
          </p:cNvPr>
          <p:cNvSpPr>
            <a:spLocks noGrp="1"/>
          </p:cNvSpPr>
          <p:nvPr>
            <p:ph type="dt" sz="half" idx="10"/>
          </p:nvPr>
        </p:nvSpPr>
        <p:spPr/>
        <p:txBody>
          <a:bodyPr/>
          <a:lstStyle/>
          <a:p>
            <a:fld id="{40942349-C517-9749-A2B4-F76638D48B76}" type="datetimeFigureOut">
              <a:rPr lang="en-US" smtClean="0"/>
              <a:t>8/21/19</a:t>
            </a:fld>
            <a:endParaRPr lang="en-US"/>
          </a:p>
        </p:txBody>
      </p:sp>
      <p:sp>
        <p:nvSpPr>
          <p:cNvPr id="5" name="Footer Placeholder 4">
            <a:extLst>
              <a:ext uri="{FF2B5EF4-FFF2-40B4-BE49-F238E27FC236}">
                <a16:creationId xmlns:a16="http://schemas.microsoft.com/office/drawing/2014/main" id="{0E2C29C0-1C50-6C43-924B-607E0B7A4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03744E-26EC-FE42-8470-03E68C13E880}"/>
              </a:ext>
            </a:extLst>
          </p:cNvPr>
          <p:cNvSpPr>
            <a:spLocks noGrp="1"/>
          </p:cNvSpPr>
          <p:nvPr>
            <p:ph type="sldNum" sz="quarter" idx="12"/>
          </p:nvPr>
        </p:nvSpPr>
        <p:spPr/>
        <p:txBody>
          <a:bodyPr/>
          <a:lstStyle/>
          <a:p>
            <a:fld id="{3307217A-BA12-7C45-8FC5-C722D9D37925}" type="slidenum">
              <a:rPr lang="en-US" smtClean="0"/>
              <a:t>‹#›</a:t>
            </a:fld>
            <a:endParaRPr lang="en-US"/>
          </a:p>
        </p:txBody>
      </p:sp>
    </p:spTree>
    <p:extLst>
      <p:ext uri="{BB962C8B-B14F-4D97-AF65-F5344CB8AC3E}">
        <p14:creationId xmlns:p14="http://schemas.microsoft.com/office/powerpoint/2010/main" val="3902001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F0D9D-89DE-084A-B61D-5E85C52BB7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FED233-AE1F-3F46-B813-4BB15C8278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9EC62C-C1A4-6C43-B08F-04F421CFD2E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C226ABD-7C51-1A4D-9FC8-152B624913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F3B48C-0B52-9648-BE90-7539C1A05F5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2646732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3" y="2367093"/>
            <a:ext cx="10363827"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23422517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75FA2-CB70-8845-9FA3-EC3EA1D1A3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97F503-83DB-AA4A-9764-C904B0AE982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67F8AC-540E-D64F-85AA-05D69C209869}"/>
              </a:ext>
            </a:extLst>
          </p:cNvPr>
          <p:cNvSpPr>
            <a:spLocks noGrp="1"/>
          </p:cNvSpPr>
          <p:nvPr>
            <p:ph type="dt" sz="half" idx="10"/>
          </p:nvPr>
        </p:nvSpPr>
        <p:spPr/>
        <p:txBody>
          <a:bodyPr/>
          <a:lstStyle/>
          <a:p>
            <a:fld id="{40942349-C517-9749-A2B4-F76638D48B76}" type="datetimeFigureOut">
              <a:rPr lang="en-US" smtClean="0"/>
              <a:t>8/21/19</a:t>
            </a:fld>
            <a:endParaRPr lang="en-US"/>
          </a:p>
        </p:txBody>
      </p:sp>
      <p:sp>
        <p:nvSpPr>
          <p:cNvPr id="5" name="Footer Placeholder 4">
            <a:extLst>
              <a:ext uri="{FF2B5EF4-FFF2-40B4-BE49-F238E27FC236}">
                <a16:creationId xmlns:a16="http://schemas.microsoft.com/office/drawing/2014/main" id="{4943E2FE-8691-1146-9237-546BEC7617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2237AD-5A7A-1F41-B085-4A96995CBF22}"/>
              </a:ext>
            </a:extLst>
          </p:cNvPr>
          <p:cNvSpPr>
            <a:spLocks noGrp="1"/>
          </p:cNvSpPr>
          <p:nvPr>
            <p:ph type="sldNum" sz="quarter" idx="12"/>
          </p:nvPr>
        </p:nvSpPr>
        <p:spPr/>
        <p:txBody>
          <a:bodyPr/>
          <a:lstStyle/>
          <a:p>
            <a:fld id="{3307217A-BA12-7C45-8FC5-C722D9D37925}" type="slidenum">
              <a:rPr lang="en-US" smtClean="0"/>
              <a:t>‹#›</a:t>
            </a:fld>
            <a:endParaRPr lang="en-US"/>
          </a:p>
        </p:txBody>
      </p:sp>
    </p:spTree>
    <p:extLst>
      <p:ext uri="{BB962C8B-B14F-4D97-AF65-F5344CB8AC3E}">
        <p14:creationId xmlns:p14="http://schemas.microsoft.com/office/powerpoint/2010/main" val="3880302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FB67A-5B53-4647-9EBC-863180E342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99CAE4-7769-314B-AB1A-A81C87C48D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D8582EE-A8D3-6641-91C7-144539B6D76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8925A3C-9E22-9849-A50C-41A52CF6FF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6C1919-53EA-7A4D-8125-B66B8815B91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5690870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84160-2B18-4E4E-B87D-BDD1926091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4D8524-9BF7-6F41-9BAC-2A461538D5C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91E6C5-3584-6E40-BC7E-3EE9A84A8D0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5E2D5C-05F1-D141-B772-8BD8F7F5A24C}"/>
              </a:ext>
            </a:extLst>
          </p:cNvPr>
          <p:cNvSpPr>
            <a:spLocks noGrp="1"/>
          </p:cNvSpPr>
          <p:nvPr>
            <p:ph type="dt" sz="half" idx="10"/>
          </p:nvPr>
        </p:nvSpPr>
        <p:spPr/>
        <p:txBody>
          <a:bodyPr/>
          <a:lstStyle/>
          <a:p>
            <a:fld id="{40942349-C517-9749-A2B4-F76638D48B76}" type="datetimeFigureOut">
              <a:rPr lang="en-US" smtClean="0"/>
              <a:t>8/21/19</a:t>
            </a:fld>
            <a:endParaRPr lang="en-US"/>
          </a:p>
        </p:txBody>
      </p:sp>
      <p:sp>
        <p:nvSpPr>
          <p:cNvPr id="6" name="Footer Placeholder 5">
            <a:extLst>
              <a:ext uri="{FF2B5EF4-FFF2-40B4-BE49-F238E27FC236}">
                <a16:creationId xmlns:a16="http://schemas.microsoft.com/office/drawing/2014/main" id="{282FFCEE-FA29-3E45-AFE7-47ACBA0953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991321-E065-FA4B-93A7-BD936F8A8C8B}"/>
              </a:ext>
            </a:extLst>
          </p:cNvPr>
          <p:cNvSpPr>
            <a:spLocks noGrp="1"/>
          </p:cNvSpPr>
          <p:nvPr>
            <p:ph type="sldNum" sz="quarter" idx="12"/>
          </p:nvPr>
        </p:nvSpPr>
        <p:spPr/>
        <p:txBody>
          <a:bodyPr/>
          <a:lstStyle/>
          <a:p>
            <a:fld id="{3307217A-BA12-7C45-8FC5-C722D9D37925}" type="slidenum">
              <a:rPr lang="en-US" smtClean="0"/>
              <a:t>‹#›</a:t>
            </a:fld>
            <a:endParaRPr lang="en-US"/>
          </a:p>
        </p:txBody>
      </p:sp>
    </p:spTree>
    <p:extLst>
      <p:ext uri="{BB962C8B-B14F-4D97-AF65-F5344CB8AC3E}">
        <p14:creationId xmlns:p14="http://schemas.microsoft.com/office/powerpoint/2010/main" val="3137041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32F0E-5FDF-704A-9579-70C6199820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27835E-A85E-6B41-9219-17A3367010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C6269A7-F8EB-7046-8489-921EF6BF5C2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9774B4-E538-ED4D-BF2A-13D489EB04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EAB8ACC-B6B0-6E4F-BD7F-25AE6C94F05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164C42-BDD2-6344-83DC-AF16539BB04D}"/>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80716EB-38A0-7D4A-850F-E106339DA8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2EF5B7-65ED-DB46-B739-391DABF2E7D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8282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7EFDD-B36A-A240-A4FF-933E84B5FF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79A89E-A8B4-5D47-8394-799B965B4EA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16C8A7F3-85C0-5149-BE68-9863C01FD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D5E9C8-06EA-5941-A9F0-51F6EFEB112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85272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936592-2E43-DE4F-884F-CCB4A3ABC267}"/>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3CE50170-EE89-DA48-9F11-C1B7FE7AA9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8BC954-B268-7F49-AF79-74695F97731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398587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1C368-8068-9F4F-81D3-932526D41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45A0E6-8637-114E-A386-1A3F2BB9B2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2955E5-A5C7-F941-96C8-AB5F60365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684433-5F34-B242-859E-D1E3D695512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0957503-6DB4-764A-BF5F-93535E3FB9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8AC7AE-4F63-7D45-8C72-FCAA0EA4E17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815681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5867E-DA4D-674B-8C3A-F178F82B1C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281D0C-1370-7549-9B4D-87F3785CB0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8FC8D7-5F04-4846-9AFB-B0E1B72D79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826A6B-C968-6849-8215-7D7A5404049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B1446F2-38A9-8E4D-BC66-1F4034900E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3DF492-C1E8-C749-9F7C-79F004E1427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1787009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4EFFFE-96C5-F54E-BC94-139FD05287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9BAA99-36DA-FB4C-9174-8045573586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7195BD-047A-0B42-820F-F9EA7843FC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1FF2D52-5D9D-BC4F-BABD-D31ECC1AEA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88C531-1906-2A4D-B86A-40E7F336CE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768632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creativecommons.org/licenses/by/2.0/" TargetMode="Externa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hyperlink" Target="https://creativecommons.org/licenses/by/4.0/" TargetMode="Externa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pixabay.com/service/licens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hyperlink" Target="http://creativecommons.org/licenses/by/4.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vimeo.com/10639865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0"/>
        <p:cNvGrpSpPr/>
        <p:nvPr/>
      </p:nvGrpSpPr>
      <p:grpSpPr>
        <a:xfrm>
          <a:off x="0" y="0"/>
          <a:ext cx="0" cy="0"/>
          <a:chOff x="0" y="0"/>
          <a:chExt cx="0" cy="0"/>
        </a:xfrm>
      </p:grpSpPr>
      <p:pic>
        <p:nvPicPr>
          <p:cNvPr id="118" name="Google Shape;118;p22" title="Clime Time Climate Science Learning Logo"/>
          <p:cNvPicPr preferRelativeResize="0"/>
          <p:nvPr/>
        </p:nvPicPr>
        <p:blipFill rotWithShape="1">
          <a:blip r:embed="rId3">
            <a:alphaModFix/>
          </a:blip>
          <a:srcRect/>
          <a:stretch/>
        </p:blipFill>
        <p:spPr>
          <a:xfrm>
            <a:off x="4900338" y="195375"/>
            <a:ext cx="2391325" cy="1274651"/>
          </a:xfrm>
          <a:prstGeom prst="rect">
            <a:avLst/>
          </a:prstGeom>
          <a:noFill/>
          <a:ln>
            <a:noFill/>
          </a:ln>
        </p:spPr>
      </p:pic>
      <p:sp>
        <p:nvSpPr>
          <p:cNvPr id="111" name="Google Shape;111;p22"/>
          <p:cNvSpPr txBox="1">
            <a:spLocks noGrp="1"/>
          </p:cNvSpPr>
          <p:nvPr>
            <p:ph type="ctrTitle"/>
          </p:nvPr>
        </p:nvSpPr>
        <p:spPr>
          <a:xfrm>
            <a:off x="914397" y="1604970"/>
            <a:ext cx="10363200" cy="1470000"/>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6900"/>
              <a:buFont typeface="Calibri"/>
              <a:buNone/>
            </a:pPr>
            <a:r>
              <a:rPr lang="en-US" sz="4000" b="1" i="0" u="none" strike="noStrike" cap="none" dirty="0">
                <a:latin typeface="Calibri"/>
                <a:ea typeface="Calibri"/>
                <a:cs typeface="Calibri"/>
                <a:sym typeface="Calibri"/>
              </a:rPr>
              <a:t>Exploring Climate Science with Virtual Reality  </a:t>
            </a:r>
            <a:endParaRPr sz="4000" b="1" i="0" u="none" strike="noStrike" cap="none" dirty="0">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6900"/>
              <a:buFont typeface="Calibri"/>
              <a:buNone/>
            </a:pPr>
            <a:r>
              <a:rPr lang="en-US" sz="4000" b="1" i="0" u="none" strike="noStrike" cap="none" dirty="0">
                <a:latin typeface="Calibri"/>
                <a:ea typeface="Calibri"/>
                <a:cs typeface="Calibri"/>
                <a:sym typeface="Calibri"/>
              </a:rPr>
              <a:t>Follow-up #</a:t>
            </a:r>
            <a:r>
              <a:rPr lang="en-US" sz="4000" dirty="0">
                <a:latin typeface="Calibri"/>
                <a:ea typeface="Calibri"/>
                <a:cs typeface="Calibri"/>
                <a:sym typeface="Calibri"/>
              </a:rPr>
              <a:t>3</a:t>
            </a:r>
            <a:r>
              <a:rPr lang="en-US" sz="4000" b="0" i="0" u="none" strike="noStrike" cap="none" dirty="0">
                <a:latin typeface="Calibri"/>
                <a:ea typeface="Calibri"/>
                <a:cs typeface="Calibri"/>
                <a:sym typeface="Calibri"/>
              </a:rPr>
              <a:t>	</a:t>
            </a:r>
            <a:endParaRPr sz="4000" b="1" i="0" u="none" strike="noStrike" cap="none" dirty="0">
              <a:latin typeface="Arial"/>
              <a:ea typeface="Arial"/>
              <a:cs typeface="Arial"/>
              <a:sym typeface="Arial"/>
            </a:endParaRPr>
          </a:p>
        </p:txBody>
      </p:sp>
      <p:sp>
        <p:nvSpPr>
          <p:cNvPr id="112" name="Google Shape;112;p22"/>
          <p:cNvSpPr txBox="1">
            <a:spLocks noGrp="1"/>
          </p:cNvSpPr>
          <p:nvPr>
            <p:ph type="subTitle" idx="1"/>
          </p:nvPr>
        </p:nvSpPr>
        <p:spPr>
          <a:xfrm>
            <a:off x="841501" y="3074970"/>
            <a:ext cx="9620100" cy="1470900"/>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706F6A"/>
              </a:buClr>
              <a:buSzPts val="3700"/>
              <a:buFont typeface="Arial"/>
              <a:buNone/>
            </a:pPr>
            <a:r>
              <a:rPr lang="en-US" sz="3200" i="1" dirty="0">
                <a:solidFill>
                  <a:srgbClr val="FABF8E"/>
                </a:solidFill>
                <a:latin typeface="Calibri"/>
                <a:ea typeface="Calibri"/>
                <a:cs typeface="Calibri"/>
                <a:sym typeface="Calibri"/>
              </a:rPr>
              <a:t>            </a:t>
            </a:r>
            <a:r>
              <a:rPr lang="en-US" sz="3200" b="0" i="1" u="none" strike="noStrike" cap="none" dirty="0">
                <a:latin typeface="Calibri"/>
                <a:ea typeface="Calibri"/>
                <a:cs typeface="Calibri"/>
                <a:sym typeface="Calibri"/>
              </a:rPr>
              <a:t>Teacher/Scientist Partnership</a:t>
            </a:r>
            <a:endParaRPr sz="3200" b="0" i="1" u="none" strike="noStrike" cap="none" dirty="0">
              <a:latin typeface="Calibri"/>
              <a:ea typeface="Calibri"/>
              <a:cs typeface="Calibri"/>
              <a:sym typeface="Calibri"/>
            </a:endParaRPr>
          </a:p>
          <a:p>
            <a:pPr marL="0" marR="0" lvl="0" indent="0" algn="ctr" rtl="0">
              <a:lnSpc>
                <a:spcPct val="100000"/>
              </a:lnSpc>
              <a:spcBef>
                <a:spcPts val="0"/>
              </a:spcBef>
              <a:spcAft>
                <a:spcPts val="0"/>
              </a:spcAft>
              <a:buClr>
                <a:srgbClr val="706F6A"/>
              </a:buClr>
              <a:buSzPts val="3700"/>
              <a:buFont typeface="Arial"/>
              <a:buNone/>
            </a:pPr>
            <a:endParaRPr sz="3200" b="0" i="0" u="none" strike="noStrike" cap="none" dirty="0">
              <a:solidFill>
                <a:srgbClr val="706F6A"/>
              </a:solidFill>
              <a:latin typeface="Calibri"/>
              <a:ea typeface="Calibri"/>
              <a:cs typeface="Calibri"/>
              <a:sym typeface="Calibri"/>
            </a:endParaRPr>
          </a:p>
          <a:p>
            <a:pPr marL="0" marR="0" lvl="0" indent="0" algn="ctr" rtl="0">
              <a:lnSpc>
                <a:spcPct val="100000"/>
              </a:lnSpc>
              <a:spcBef>
                <a:spcPts val="0"/>
              </a:spcBef>
              <a:spcAft>
                <a:spcPts val="0"/>
              </a:spcAft>
              <a:buClr>
                <a:srgbClr val="706F6A"/>
              </a:buClr>
              <a:buSzPts val="3700"/>
              <a:buFont typeface="Arial"/>
              <a:buNone/>
            </a:pPr>
            <a:r>
              <a:rPr lang="en-US" sz="3200" dirty="0">
                <a:solidFill>
                  <a:srgbClr val="A5A5A5"/>
                </a:solidFill>
                <a:latin typeface="Calibri"/>
                <a:ea typeface="Calibri"/>
                <a:cs typeface="Calibri"/>
                <a:sym typeface="Calibri"/>
              </a:rPr>
              <a:t>           </a:t>
            </a:r>
            <a:r>
              <a:rPr lang="en-US" sz="3200" b="0" i="0" u="none" strike="noStrike" cap="none" dirty="0">
                <a:latin typeface="Calibri"/>
                <a:ea typeface="Calibri"/>
                <a:cs typeface="Calibri"/>
                <a:sym typeface="Calibri"/>
              </a:rPr>
              <a:t>PNNL Campus – Mural Room BSF/CSF</a:t>
            </a:r>
            <a:endParaRPr sz="3200" b="0" i="0" u="none" strike="noStrike" cap="none" dirty="0">
              <a:latin typeface="Calibri"/>
              <a:ea typeface="Calibri"/>
              <a:cs typeface="Calibri"/>
              <a:sym typeface="Calibri"/>
            </a:endParaRPr>
          </a:p>
          <a:p>
            <a:pPr marL="0" marR="0" lvl="0" indent="0" algn="ctr" rtl="0">
              <a:lnSpc>
                <a:spcPct val="100000"/>
              </a:lnSpc>
              <a:spcBef>
                <a:spcPts val="0"/>
              </a:spcBef>
              <a:spcAft>
                <a:spcPts val="0"/>
              </a:spcAft>
              <a:buClr>
                <a:srgbClr val="706F6A"/>
              </a:buClr>
              <a:buSzPts val="3700"/>
              <a:buFont typeface="Arial"/>
              <a:buNone/>
            </a:pPr>
            <a:r>
              <a:rPr lang="en-US" sz="3200" dirty="0">
                <a:latin typeface="Calibri"/>
                <a:ea typeface="Calibri"/>
                <a:cs typeface="Calibri"/>
                <a:sym typeface="Calibri"/>
              </a:rPr>
              <a:t>      February 7</a:t>
            </a:r>
            <a:r>
              <a:rPr lang="en-US" sz="3200" b="0" i="0" u="none" strike="noStrike" cap="none" dirty="0">
                <a:latin typeface="Calibri"/>
                <a:ea typeface="Calibri"/>
                <a:cs typeface="Calibri"/>
                <a:sym typeface="Calibri"/>
              </a:rPr>
              <a:t>, 201</a:t>
            </a:r>
            <a:r>
              <a:rPr lang="en-US" sz="3200" dirty="0">
                <a:latin typeface="Calibri"/>
                <a:ea typeface="Calibri"/>
                <a:cs typeface="Calibri"/>
                <a:sym typeface="Calibri"/>
              </a:rPr>
              <a:t>9</a:t>
            </a:r>
            <a:endParaRPr sz="3200" b="0" i="0" u="none" strike="noStrike" cap="none" dirty="0">
              <a:latin typeface="Calibri"/>
              <a:ea typeface="Calibri"/>
              <a:cs typeface="Calibri"/>
              <a:sym typeface="Calibri"/>
            </a:endParaRPr>
          </a:p>
        </p:txBody>
      </p:sp>
      <p:sp>
        <p:nvSpPr>
          <p:cNvPr id="113" name="Google Shape;113;p22"/>
          <p:cNvSpPr txBox="1"/>
          <p:nvPr/>
        </p:nvSpPr>
        <p:spPr>
          <a:xfrm>
            <a:off x="561738" y="5196168"/>
            <a:ext cx="11068500" cy="14709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706F6A"/>
              </a:buClr>
              <a:buSzPts val="2400"/>
              <a:buFont typeface="Arial"/>
              <a:buNone/>
            </a:pPr>
            <a:r>
              <a:rPr lang="en-US" sz="2400" b="1" i="1" u="none" strike="noStrike" cap="none" dirty="0">
                <a:solidFill>
                  <a:schemeClr val="tx1"/>
                </a:solidFill>
                <a:latin typeface="Calibri"/>
                <a:ea typeface="Calibri"/>
                <a:cs typeface="Calibri"/>
                <a:sym typeface="Calibri"/>
              </a:rPr>
              <a:t>Georgia Boatman, Regional Science Coordinator, ESD 123</a:t>
            </a:r>
            <a:endParaRPr sz="1500" b="0" i="0" u="none" strike="noStrike" cap="none" dirty="0">
              <a:solidFill>
                <a:schemeClr val="tx1"/>
              </a:solidFill>
              <a:sym typeface="Arial"/>
            </a:endParaRPr>
          </a:p>
          <a:p>
            <a:pPr marL="0" marR="0" lvl="0" indent="0" algn="ctr" rtl="0">
              <a:lnSpc>
                <a:spcPct val="100000"/>
              </a:lnSpc>
              <a:spcBef>
                <a:spcPts val="700"/>
              </a:spcBef>
              <a:spcAft>
                <a:spcPts val="0"/>
              </a:spcAft>
              <a:buClr>
                <a:srgbClr val="706F6A"/>
              </a:buClr>
              <a:buSzPts val="2400"/>
              <a:buFont typeface="Arial"/>
              <a:buNone/>
            </a:pPr>
            <a:r>
              <a:rPr lang="en-US" sz="2400" b="1" i="1" u="none" strike="noStrike" cap="none" dirty="0">
                <a:solidFill>
                  <a:schemeClr val="tx1"/>
                </a:solidFill>
                <a:latin typeface="Calibri"/>
                <a:ea typeface="Calibri"/>
                <a:cs typeface="Calibri"/>
                <a:sym typeface="Calibri"/>
              </a:rPr>
              <a:t>Peggy Harris </a:t>
            </a:r>
            <a:r>
              <a:rPr lang="en-US" sz="2400" b="1" i="1" u="none" strike="noStrike" cap="none" dirty="0" err="1">
                <a:solidFill>
                  <a:schemeClr val="tx1"/>
                </a:solidFill>
                <a:latin typeface="Calibri"/>
                <a:ea typeface="Calibri"/>
                <a:cs typeface="Calibri"/>
                <a:sym typeface="Calibri"/>
              </a:rPr>
              <a:t>Willcuts</a:t>
            </a:r>
            <a:r>
              <a:rPr lang="en-US" sz="2400" b="1" i="1" u="none" strike="noStrike" cap="none" dirty="0">
                <a:solidFill>
                  <a:schemeClr val="tx1"/>
                </a:solidFill>
                <a:latin typeface="Calibri"/>
                <a:ea typeface="Calibri"/>
                <a:cs typeface="Calibri"/>
                <a:sym typeface="Calibri"/>
              </a:rPr>
              <a:t>, Sr. STEM Education Consultant, PNNL</a:t>
            </a:r>
            <a:endParaRPr sz="1500" b="0" i="0" u="none" strike="noStrike" cap="none" dirty="0">
              <a:solidFill>
                <a:schemeClr val="tx1"/>
              </a:solidFill>
              <a:sym typeface="Arial"/>
            </a:endParaRPr>
          </a:p>
        </p:txBody>
      </p:sp>
      <p:pic>
        <p:nvPicPr>
          <p:cNvPr id="114" name="Google Shape;114;p22" title="Educational Service District 123 Logo"/>
          <p:cNvPicPr preferRelativeResize="0"/>
          <p:nvPr/>
        </p:nvPicPr>
        <p:blipFill rotWithShape="1">
          <a:blip r:embed="rId4">
            <a:alphaModFix/>
          </a:blip>
          <a:srcRect/>
          <a:stretch/>
        </p:blipFill>
        <p:spPr>
          <a:xfrm>
            <a:off x="187296" y="5616392"/>
            <a:ext cx="1308410" cy="1050695"/>
          </a:xfrm>
          <a:prstGeom prst="rect">
            <a:avLst/>
          </a:prstGeom>
          <a:noFill/>
          <a:ln>
            <a:noFill/>
          </a:ln>
        </p:spPr>
      </p:pic>
      <p:pic>
        <p:nvPicPr>
          <p:cNvPr id="116" name="Google Shape;116;p22" title="Pacific Northwest National Laboratory Logo"/>
          <p:cNvPicPr preferRelativeResize="0"/>
          <p:nvPr/>
        </p:nvPicPr>
        <p:blipFill rotWithShape="1">
          <a:blip r:embed="rId5">
            <a:alphaModFix/>
          </a:blip>
          <a:srcRect b="14207"/>
          <a:stretch/>
        </p:blipFill>
        <p:spPr>
          <a:xfrm>
            <a:off x="10518924" y="5543039"/>
            <a:ext cx="1497356" cy="11240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31" name="Google Shape;231;p32"/>
          <p:cNvSpPr txBox="1">
            <a:spLocks noGrp="1"/>
          </p:cNvSpPr>
          <p:nvPr>
            <p:ph type="title"/>
          </p:nvPr>
        </p:nvSpPr>
        <p:spPr>
          <a:xfrm>
            <a:off x="584825" y="388775"/>
            <a:ext cx="10983000" cy="720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4300" dirty="0">
                <a:latin typeface="Calibri"/>
                <a:ea typeface="Calibri"/>
                <a:cs typeface="Calibri"/>
                <a:sym typeface="Calibri"/>
              </a:rPr>
              <a:t>AST Scavenger Hunt Go!</a:t>
            </a:r>
            <a:endParaRPr sz="4300" dirty="0">
              <a:latin typeface="Calibri"/>
              <a:ea typeface="Calibri"/>
              <a:cs typeface="Calibri"/>
              <a:sym typeface="Calibri"/>
            </a:endParaRPr>
          </a:p>
        </p:txBody>
      </p:sp>
      <p:sp>
        <p:nvSpPr>
          <p:cNvPr id="230" name="Google Shape;230;p32"/>
          <p:cNvSpPr txBox="1">
            <a:spLocks noGrp="1"/>
          </p:cNvSpPr>
          <p:nvPr>
            <p:ph idx="1"/>
          </p:nvPr>
        </p:nvSpPr>
        <p:spPr>
          <a:xfrm>
            <a:off x="2223725" y="1885028"/>
            <a:ext cx="7705200" cy="4526100"/>
          </a:xfrm>
          <a:prstGeom prst="rect">
            <a:avLst/>
          </a:prstGeom>
          <a:noFill/>
          <a:ln>
            <a:noFill/>
          </a:ln>
        </p:spPr>
        <p:txBody>
          <a:bodyPr spcFirstLastPara="1" wrap="square" lIns="91425" tIns="45700" rIns="91425" bIns="45700" anchor="t" anchorCtr="0">
            <a:noAutofit/>
          </a:bodyPr>
          <a:lstStyle/>
          <a:p>
            <a:pPr marL="457200" marR="0" lvl="0" indent="0" algn="l" rtl="0">
              <a:lnSpc>
                <a:spcPct val="90000"/>
              </a:lnSpc>
              <a:spcBef>
                <a:spcPts val="1000"/>
              </a:spcBef>
              <a:spcAft>
                <a:spcPts val="0"/>
              </a:spcAft>
              <a:buSzPts val="2700"/>
              <a:buNone/>
            </a:pPr>
            <a:r>
              <a:rPr lang="en-US" sz="3000" b="1" dirty="0"/>
              <a:t>Be prepared to share out your findings.</a:t>
            </a:r>
            <a:endParaRPr sz="3000" b="1" dirty="0"/>
          </a:p>
          <a:p>
            <a:pPr marL="457200" marR="0" lvl="0" indent="0" algn="l" rtl="0">
              <a:lnSpc>
                <a:spcPct val="90000"/>
              </a:lnSpc>
              <a:spcBef>
                <a:spcPts val="1000"/>
              </a:spcBef>
              <a:spcAft>
                <a:spcPts val="0"/>
              </a:spcAft>
              <a:buSzPts val="2700"/>
              <a:buNone/>
            </a:pPr>
            <a:endParaRPr sz="3000" b="1" dirty="0"/>
          </a:p>
          <a:p>
            <a:pPr marL="457200" marR="0" lvl="0" indent="0" algn="l" rtl="0">
              <a:lnSpc>
                <a:spcPct val="90000"/>
              </a:lnSpc>
              <a:spcBef>
                <a:spcPts val="1000"/>
              </a:spcBef>
              <a:spcAft>
                <a:spcPts val="0"/>
              </a:spcAft>
              <a:buSzPts val="2700"/>
              <a:buNone/>
            </a:pPr>
            <a:r>
              <a:rPr lang="en-US" sz="3000" b="1" dirty="0"/>
              <a:t>What are the three best tips/resources you found?</a:t>
            </a:r>
            <a:endParaRPr sz="30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3"/>
          <p:cNvSpPr txBox="1">
            <a:spLocks noGrp="1"/>
          </p:cNvSpPr>
          <p:nvPr>
            <p:ph type="title"/>
          </p:nvPr>
        </p:nvSpPr>
        <p:spPr>
          <a:xfrm>
            <a:off x="622100" y="244650"/>
            <a:ext cx="5104200" cy="3843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300"/>
              <a:buNone/>
            </a:pPr>
            <a:r>
              <a:rPr lang="en-US" sz="4400" dirty="0"/>
              <a:t>Lifted</a:t>
            </a:r>
            <a:endParaRPr sz="4400" dirty="0"/>
          </a:p>
        </p:txBody>
      </p:sp>
      <p:sp>
        <p:nvSpPr>
          <p:cNvPr id="345" name="Google Shape;345;p43"/>
          <p:cNvSpPr txBox="1">
            <a:spLocks noGrp="1"/>
          </p:cNvSpPr>
          <p:nvPr>
            <p:ph idx="1"/>
          </p:nvPr>
        </p:nvSpPr>
        <p:spPr>
          <a:xfrm>
            <a:off x="498075" y="1069675"/>
            <a:ext cx="10488600" cy="48522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500"/>
              </a:spcBef>
              <a:spcAft>
                <a:spcPts val="0"/>
              </a:spcAft>
              <a:buSzPts val="2700"/>
              <a:buNone/>
            </a:pPr>
            <a:r>
              <a:rPr lang="en-US" sz="2400" dirty="0"/>
              <a:t>Watch the video of Erik </a:t>
            </a:r>
            <a:r>
              <a:rPr lang="en-US" sz="2400" dirty="0" err="1"/>
              <a:t>Roner</a:t>
            </a:r>
            <a:r>
              <a:rPr lang="en-US" sz="2400" dirty="0"/>
              <a:t>.</a:t>
            </a:r>
            <a:endParaRPr sz="2400" dirty="0"/>
          </a:p>
          <a:p>
            <a:pPr marL="0" lvl="0" indent="0" algn="l" rtl="0">
              <a:lnSpc>
                <a:spcPct val="100000"/>
              </a:lnSpc>
              <a:spcBef>
                <a:spcPts val="500"/>
              </a:spcBef>
              <a:spcAft>
                <a:spcPts val="0"/>
              </a:spcAft>
              <a:buSzPts val="2700"/>
              <a:buNone/>
            </a:pPr>
            <a:endParaRPr sz="2400" dirty="0"/>
          </a:p>
          <a:p>
            <a:pPr marL="0" lvl="0" indent="0" algn="l" rtl="0">
              <a:lnSpc>
                <a:spcPct val="100000"/>
              </a:lnSpc>
              <a:spcBef>
                <a:spcPts val="500"/>
              </a:spcBef>
              <a:spcAft>
                <a:spcPts val="0"/>
              </a:spcAft>
              <a:buSzPts val="2700"/>
              <a:buNone/>
            </a:pPr>
            <a:r>
              <a:rPr lang="en-US" sz="2400" dirty="0"/>
              <a:t>Question:  How is Erik </a:t>
            </a:r>
            <a:r>
              <a:rPr lang="en-US" sz="2400" dirty="0" err="1"/>
              <a:t>Roner</a:t>
            </a:r>
            <a:r>
              <a:rPr lang="en-US" sz="2400" dirty="0"/>
              <a:t> able to successfully fly and safely land using helium balloons attached to a lawn chair?</a:t>
            </a:r>
            <a:endParaRPr sz="2400" dirty="0"/>
          </a:p>
          <a:p>
            <a:pPr marL="0" lvl="0" indent="0" algn="l" rtl="0">
              <a:lnSpc>
                <a:spcPct val="100000"/>
              </a:lnSpc>
              <a:spcBef>
                <a:spcPts val="500"/>
              </a:spcBef>
              <a:spcAft>
                <a:spcPts val="0"/>
              </a:spcAft>
              <a:buSzPts val="2700"/>
              <a:buNone/>
            </a:pPr>
            <a:endParaRPr sz="2400" dirty="0"/>
          </a:p>
          <a:p>
            <a:pPr marL="0" lvl="0" indent="0" algn="l" rtl="0">
              <a:lnSpc>
                <a:spcPct val="100000"/>
              </a:lnSpc>
              <a:spcBef>
                <a:spcPts val="500"/>
              </a:spcBef>
              <a:spcAft>
                <a:spcPts val="0"/>
              </a:spcAft>
              <a:buSzPts val="2700"/>
              <a:buNone/>
            </a:pPr>
            <a:r>
              <a:rPr lang="en-US" sz="2400" dirty="0"/>
              <a:t>Directions:  </a:t>
            </a:r>
            <a:endParaRPr sz="2400" dirty="0"/>
          </a:p>
          <a:p>
            <a:pPr marL="457200" lvl="0" indent="-381000" algn="l" rtl="0">
              <a:lnSpc>
                <a:spcPct val="100000"/>
              </a:lnSpc>
              <a:spcBef>
                <a:spcPts val="500"/>
              </a:spcBef>
              <a:spcAft>
                <a:spcPts val="0"/>
              </a:spcAft>
              <a:buClr>
                <a:srgbClr val="AFAFAF"/>
              </a:buClr>
              <a:buSzPts val="2400"/>
              <a:buChar char="●"/>
            </a:pPr>
            <a:r>
              <a:rPr lang="en-US" sz="2400" dirty="0"/>
              <a:t>Draw your initial model of what is happening </a:t>
            </a:r>
            <a:r>
              <a:rPr lang="en-US" sz="2400" b="1" dirty="0"/>
              <a:t>that you can’t see</a:t>
            </a:r>
            <a:r>
              <a:rPr lang="en-US" sz="2400" dirty="0"/>
              <a:t> that causes Erik to move at each point in time. Use dotted arrows to show motion and solid arrows to show forces in the picture.</a:t>
            </a:r>
            <a:endParaRPr sz="2400" dirty="0"/>
          </a:p>
          <a:p>
            <a:pPr marL="457200" lvl="0" indent="-381000" algn="l" rtl="0">
              <a:lnSpc>
                <a:spcPct val="100000"/>
              </a:lnSpc>
              <a:spcBef>
                <a:spcPts val="0"/>
              </a:spcBef>
              <a:spcAft>
                <a:spcPts val="0"/>
              </a:spcAft>
              <a:buClr>
                <a:srgbClr val="AFAFAF"/>
              </a:buClr>
              <a:buSzPts val="2400"/>
              <a:buChar char="●"/>
            </a:pPr>
            <a:r>
              <a:rPr lang="en-US" sz="2400" dirty="0"/>
              <a:t>Draw and label all of the forces acting on Erik.</a:t>
            </a:r>
            <a:endParaRPr sz="2400" dirty="0"/>
          </a:p>
          <a:p>
            <a:pPr marL="457200" lvl="0" indent="-381000" algn="l" rtl="0">
              <a:lnSpc>
                <a:spcPct val="100000"/>
              </a:lnSpc>
              <a:spcBef>
                <a:spcPts val="0"/>
              </a:spcBef>
              <a:spcAft>
                <a:spcPts val="0"/>
              </a:spcAft>
              <a:buClr>
                <a:srgbClr val="AFAFAF"/>
              </a:buClr>
              <a:buSzPts val="2400"/>
              <a:buChar char="●"/>
            </a:pPr>
            <a:r>
              <a:rPr lang="en-US" sz="2400" dirty="0"/>
              <a:t>Write an explanation about what is happening at each point in time.</a:t>
            </a:r>
            <a:endParaRPr sz="2400" dirty="0"/>
          </a:p>
          <a:p>
            <a:pPr marL="0" lvl="0" indent="0" algn="l" rtl="0">
              <a:lnSpc>
                <a:spcPct val="100000"/>
              </a:lnSpc>
              <a:spcBef>
                <a:spcPts val="500"/>
              </a:spcBef>
              <a:spcAft>
                <a:spcPts val="0"/>
              </a:spcAft>
              <a:buSzPts val="2700"/>
              <a:buNone/>
            </a:pPr>
            <a:endParaRPr sz="2400" dirty="0">
              <a:solidFill>
                <a:srgbClr val="AFAFA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7" name="Google Shape;357;p44"/>
          <p:cNvSpPr txBox="1">
            <a:spLocks noGrp="1"/>
          </p:cNvSpPr>
          <p:nvPr>
            <p:ph type="title"/>
          </p:nvPr>
        </p:nvSpPr>
        <p:spPr>
          <a:xfrm>
            <a:off x="1725001" y="112368"/>
            <a:ext cx="7975200" cy="1025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400"/>
              <a:buFont typeface="Calibri"/>
              <a:buNone/>
            </a:pPr>
            <a:r>
              <a:rPr lang="en-US" sz="2400" b="1" i="0" u="none" strike="noStrike" cap="none" dirty="0">
                <a:latin typeface="Calibri"/>
                <a:ea typeface="Calibri"/>
                <a:cs typeface="Calibri"/>
                <a:sym typeface="Calibri"/>
              </a:rPr>
              <a:t>Modeling + Explanation are “Keystone” Science Practices</a:t>
            </a:r>
            <a:endParaRPr dirty="0"/>
          </a:p>
        </p:txBody>
      </p:sp>
      <p:sp>
        <p:nvSpPr>
          <p:cNvPr id="356" name="Google Shape;356;p44" title="circle connecting Science and Engineering practices in diagram"/>
          <p:cNvSpPr/>
          <p:nvPr/>
        </p:nvSpPr>
        <p:spPr>
          <a:xfrm>
            <a:off x="3068103" y="1137775"/>
            <a:ext cx="5289000" cy="3275400"/>
          </a:xfrm>
          <a:prstGeom prst="donut">
            <a:avLst>
              <a:gd name="adj" fmla="val 2937"/>
            </a:avLst>
          </a:prstGeom>
          <a:gradFill>
            <a:gsLst>
              <a:gs pos="0">
                <a:srgbClr val="7FB75F"/>
              </a:gs>
              <a:gs pos="50000">
                <a:srgbClr val="6EB141"/>
              </a:gs>
              <a:gs pos="100000">
                <a:srgbClr val="5FA134"/>
              </a:gs>
            </a:gsLst>
            <a:lin ang="5400012"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1" name="Google Shape;361;p44"/>
          <p:cNvSpPr/>
          <p:nvPr/>
        </p:nvSpPr>
        <p:spPr>
          <a:xfrm>
            <a:off x="4212807" y="1000211"/>
            <a:ext cx="1069200" cy="730800"/>
          </a:xfrm>
          <a:prstGeom prst="foldedCorner">
            <a:avLst>
              <a:gd name="adj" fmla="val 16667"/>
            </a:avLst>
          </a:prstGeom>
          <a:gradFill>
            <a:gsLst>
              <a:gs pos="0">
                <a:srgbClr val="70A5DA"/>
              </a:gs>
              <a:gs pos="50000">
                <a:srgbClr val="539BDB"/>
              </a:gs>
              <a:gs pos="100000">
                <a:srgbClr val="4288C8"/>
              </a:gs>
            </a:gsLst>
            <a:lin ang="5400012"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Questions</a:t>
            </a:r>
            <a:endParaRPr sz="1400" b="0" i="0" u="none" strike="noStrike" cap="none">
              <a:solidFill>
                <a:srgbClr val="000000"/>
              </a:solidFill>
              <a:latin typeface="Arial"/>
              <a:ea typeface="Arial"/>
              <a:cs typeface="Arial"/>
              <a:sym typeface="Arial"/>
            </a:endParaRPr>
          </a:p>
        </p:txBody>
      </p:sp>
      <p:sp>
        <p:nvSpPr>
          <p:cNvPr id="362" name="Google Shape;362;p44"/>
          <p:cNvSpPr/>
          <p:nvPr/>
        </p:nvSpPr>
        <p:spPr>
          <a:xfrm>
            <a:off x="6414307" y="1095680"/>
            <a:ext cx="1293900" cy="835800"/>
          </a:xfrm>
          <a:prstGeom prst="foldedCorner">
            <a:avLst>
              <a:gd name="adj" fmla="val 16667"/>
            </a:avLst>
          </a:prstGeom>
          <a:gradFill>
            <a:gsLst>
              <a:gs pos="0">
                <a:srgbClr val="70A5DA"/>
              </a:gs>
              <a:gs pos="50000">
                <a:srgbClr val="539BDB"/>
              </a:gs>
              <a:gs pos="100000">
                <a:srgbClr val="4288C8"/>
              </a:gs>
            </a:gsLst>
            <a:lin ang="5400012"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Design of investigations</a:t>
            </a:r>
            <a:endParaRPr sz="1400" b="0" i="0" u="none" strike="noStrike" cap="none">
              <a:solidFill>
                <a:srgbClr val="000000"/>
              </a:solidFill>
              <a:latin typeface="Arial"/>
              <a:ea typeface="Arial"/>
              <a:cs typeface="Arial"/>
              <a:sym typeface="Arial"/>
            </a:endParaRPr>
          </a:p>
        </p:txBody>
      </p:sp>
      <p:sp>
        <p:nvSpPr>
          <p:cNvPr id="366" name="Google Shape;366;p44"/>
          <p:cNvSpPr/>
          <p:nvPr/>
        </p:nvSpPr>
        <p:spPr>
          <a:xfrm>
            <a:off x="7851659" y="2418854"/>
            <a:ext cx="1641900" cy="835800"/>
          </a:xfrm>
          <a:prstGeom prst="foldedCorner">
            <a:avLst>
              <a:gd name="adj" fmla="val 16667"/>
            </a:avLst>
          </a:prstGeom>
          <a:gradFill>
            <a:gsLst>
              <a:gs pos="0">
                <a:srgbClr val="70A5DA"/>
              </a:gs>
              <a:gs pos="50000">
                <a:srgbClr val="539BDB"/>
              </a:gs>
              <a:gs pos="100000">
                <a:srgbClr val="4288C8"/>
              </a:gs>
            </a:gsLst>
            <a:lin ang="5400012"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Seeking &amp; communicating info</a:t>
            </a:r>
            <a:endParaRPr sz="1400" b="0" i="0" u="none" strike="noStrike" cap="none">
              <a:solidFill>
                <a:srgbClr val="000000"/>
              </a:solidFill>
              <a:latin typeface="Arial"/>
              <a:ea typeface="Arial"/>
              <a:cs typeface="Arial"/>
              <a:sym typeface="Arial"/>
            </a:endParaRPr>
          </a:p>
        </p:txBody>
      </p:sp>
      <p:sp>
        <p:nvSpPr>
          <p:cNvPr id="367" name="Google Shape;367;p44"/>
          <p:cNvSpPr/>
          <p:nvPr/>
        </p:nvSpPr>
        <p:spPr>
          <a:xfrm>
            <a:off x="6435403" y="3995394"/>
            <a:ext cx="1272600" cy="835800"/>
          </a:xfrm>
          <a:prstGeom prst="foldedCorner">
            <a:avLst>
              <a:gd name="adj" fmla="val 16667"/>
            </a:avLst>
          </a:prstGeom>
          <a:gradFill>
            <a:gsLst>
              <a:gs pos="0">
                <a:srgbClr val="70A5DA"/>
              </a:gs>
              <a:gs pos="50000">
                <a:srgbClr val="539BDB"/>
              </a:gs>
              <a:gs pos="100000">
                <a:srgbClr val="4288C8"/>
              </a:gs>
            </a:gsLst>
            <a:lin ang="5400012"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Engineering solutions</a:t>
            </a:r>
            <a:endParaRPr sz="1400" b="0" i="0" u="none" strike="noStrike" cap="none">
              <a:solidFill>
                <a:srgbClr val="000000"/>
              </a:solidFill>
              <a:latin typeface="Arial"/>
              <a:ea typeface="Arial"/>
              <a:cs typeface="Arial"/>
              <a:sym typeface="Arial"/>
            </a:endParaRPr>
          </a:p>
        </p:txBody>
      </p:sp>
      <p:sp>
        <p:nvSpPr>
          <p:cNvPr id="365" name="Google Shape;365;p44"/>
          <p:cNvSpPr/>
          <p:nvPr/>
        </p:nvSpPr>
        <p:spPr>
          <a:xfrm>
            <a:off x="4009233" y="3995394"/>
            <a:ext cx="1272600" cy="835800"/>
          </a:xfrm>
          <a:prstGeom prst="foldedCorner">
            <a:avLst>
              <a:gd name="adj" fmla="val 16667"/>
            </a:avLst>
          </a:prstGeom>
          <a:gradFill>
            <a:gsLst>
              <a:gs pos="0">
                <a:srgbClr val="70A5DA"/>
              </a:gs>
              <a:gs pos="50000">
                <a:srgbClr val="539BDB"/>
              </a:gs>
              <a:gs pos="100000">
                <a:srgbClr val="4288C8"/>
              </a:gs>
            </a:gsLst>
            <a:lin ang="5400012"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Data analysis</a:t>
            </a:r>
            <a:endParaRPr sz="1400" b="0" i="0" u="none" strike="noStrike" cap="none">
              <a:solidFill>
                <a:srgbClr val="000000"/>
              </a:solidFill>
              <a:latin typeface="Arial"/>
              <a:ea typeface="Arial"/>
              <a:cs typeface="Arial"/>
              <a:sym typeface="Arial"/>
            </a:endParaRPr>
          </a:p>
        </p:txBody>
      </p:sp>
      <p:sp>
        <p:nvSpPr>
          <p:cNvPr id="363" name="Google Shape;363;p44"/>
          <p:cNvSpPr/>
          <p:nvPr/>
        </p:nvSpPr>
        <p:spPr>
          <a:xfrm>
            <a:off x="2429808" y="2380878"/>
            <a:ext cx="1122000" cy="789300"/>
          </a:xfrm>
          <a:prstGeom prst="foldedCorner">
            <a:avLst>
              <a:gd name="adj" fmla="val 16667"/>
            </a:avLst>
          </a:prstGeom>
          <a:gradFill>
            <a:gsLst>
              <a:gs pos="0">
                <a:srgbClr val="70A5DA"/>
              </a:gs>
              <a:gs pos="50000">
                <a:srgbClr val="539BDB"/>
              </a:gs>
              <a:gs pos="100000">
                <a:srgbClr val="4288C8"/>
              </a:gs>
            </a:gsLst>
            <a:lin ang="5400012"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Argument</a:t>
            </a:r>
            <a:endParaRPr sz="1400" b="0" i="0" u="none" strike="noStrike" cap="none">
              <a:solidFill>
                <a:srgbClr val="000000"/>
              </a:solidFill>
              <a:latin typeface="Arial"/>
              <a:ea typeface="Arial"/>
              <a:cs typeface="Arial"/>
              <a:sym typeface="Arial"/>
            </a:endParaRPr>
          </a:p>
        </p:txBody>
      </p:sp>
      <p:sp>
        <p:nvSpPr>
          <p:cNvPr id="359" name="Google Shape;359;p44" title="Circle in inner diagram connectiong explanations and models as key Science and Engineering Practices"/>
          <p:cNvSpPr/>
          <p:nvPr/>
        </p:nvSpPr>
        <p:spPr>
          <a:xfrm>
            <a:off x="5003098" y="2049561"/>
            <a:ext cx="1570800" cy="1570800"/>
          </a:xfrm>
          <a:prstGeom prst="donut">
            <a:avLst>
              <a:gd name="adj" fmla="val 9571"/>
            </a:avLst>
          </a:prstGeom>
          <a:gradFill>
            <a:gsLst>
              <a:gs pos="0">
                <a:srgbClr val="7FB75F"/>
              </a:gs>
              <a:gs pos="50000">
                <a:srgbClr val="6EB141"/>
              </a:gs>
              <a:gs pos="100000">
                <a:srgbClr val="5FA134"/>
              </a:gs>
            </a:gsLst>
            <a:lin ang="5400012"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0" name="Google Shape;360;p44"/>
          <p:cNvSpPr/>
          <p:nvPr/>
        </p:nvSpPr>
        <p:spPr>
          <a:xfrm>
            <a:off x="6038604" y="2418854"/>
            <a:ext cx="1464600" cy="914400"/>
          </a:xfrm>
          <a:prstGeom prst="foldedCorner">
            <a:avLst>
              <a:gd name="adj" fmla="val 16667"/>
            </a:avLst>
          </a:prstGeom>
          <a:gradFill>
            <a:gsLst>
              <a:gs pos="0">
                <a:srgbClr val="70A5DA"/>
              </a:gs>
              <a:gs pos="50000">
                <a:srgbClr val="539BDB"/>
              </a:gs>
              <a:gs pos="100000">
                <a:srgbClr val="4288C8"/>
              </a:gs>
            </a:gsLst>
            <a:lin ang="5400012"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Models</a:t>
            </a:r>
            <a:endParaRPr sz="1400" b="0" i="0" u="none" strike="noStrike" cap="none">
              <a:solidFill>
                <a:srgbClr val="000000"/>
              </a:solidFill>
              <a:latin typeface="Arial"/>
              <a:ea typeface="Arial"/>
              <a:cs typeface="Arial"/>
              <a:sym typeface="Arial"/>
            </a:endParaRPr>
          </a:p>
        </p:txBody>
      </p:sp>
      <p:sp>
        <p:nvSpPr>
          <p:cNvPr id="364" name="Google Shape;364;p44"/>
          <p:cNvSpPr/>
          <p:nvPr/>
        </p:nvSpPr>
        <p:spPr>
          <a:xfrm>
            <a:off x="4047728" y="2418854"/>
            <a:ext cx="1464600" cy="914400"/>
          </a:xfrm>
          <a:prstGeom prst="foldedCorner">
            <a:avLst>
              <a:gd name="adj" fmla="val 16667"/>
            </a:avLst>
          </a:prstGeom>
          <a:gradFill>
            <a:gsLst>
              <a:gs pos="0">
                <a:srgbClr val="70A5DA"/>
              </a:gs>
              <a:gs pos="50000">
                <a:srgbClr val="539BDB"/>
              </a:gs>
              <a:gs pos="100000">
                <a:srgbClr val="4288C8"/>
              </a:gs>
            </a:gsLst>
            <a:lin ang="5400012"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Explanation</a:t>
            </a:r>
            <a:endParaRPr sz="1400" b="0" i="0" u="none" strike="noStrike" cap="none">
              <a:solidFill>
                <a:srgbClr val="000000"/>
              </a:solidFill>
              <a:latin typeface="Arial"/>
              <a:ea typeface="Arial"/>
              <a:cs typeface="Arial"/>
              <a:sym typeface="Arial"/>
            </a:endParaRPr>
          </a:p>
        </p:txBody>
      </p:sp>
      <p:sp>
        <p:nvSpPr>
          <p:cNvPr id="358" name="Google Shape;358;p44"/>
          <p:cNvSpPr txBox="1">
            <a:spLocks noGrp="1"/>
          </p:cNvSpPr>
          <p:nvPr>
            <p:ph idx="1"/>
          </p:nvPr>
        </p:nvSpPr>
        <p:spPr>
          <a:xfrm>
            <a:off x="1914092" y="4906291"/>
            <a:ext cx="8229600" cy="13581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Arial"/>
              <a:buNone/>
            </a:pPr>
            <a:r>
              <a:rPr lang="en-US" sz="1800" b="0" i="0" u="none" strike="noStrike" cap="none" dirty="0">
                <a:latin typeface="Arial"/>
                <a:ea typeface="Arial"/>
                <a:cs typeface="Arial"/>
                <a:sym typeface="Arial"/>
              </a:rPr>
              <a:t>Models either </a:t>
            </a:r>
            <a:r>
              <a:rPr lang="en-US" sz="1800" b="1" i="0" u="none" strike="noStrike" cap="none" dirty="0">
                <a:latin typeface="Arial"/>
                <a:ea typeface="Arial"/>
                <a:cs typeface="Arial"/>
                <a:sym typeface="Arial"/>
              </a:rPr>
              <a:t>motivate the other </a:t>
            </a:r>
            <a:r>
              <a:rPr lang="en-US" sz="1800" b="0" i="0" u="none" strike="noStrike" cap="none" dirty="0">
                <a:latin typeface="Arial"/>
                <a:ea typeface="Arial"/>
                <a:cs typeface="Arial"/>
                <a:sym typeface="Arial"/>
              </a:rPr>
              <a:t>science practices (like asking questions, deciding what to test via investigations), or they </a:t>
            </a:r>
            <a:r>
              <a:rPr lang="en-US" sz="1800" b="1" i="0" u="none" strike="noStrike" cap="none" dirty="0">
                <a:latin typeface="Arial"/>
                <a:ea typeface="Arial"/>
                <a:cs typeface="Arial"/>
                <a:sym typeface="Arial"/>
              </a:rPr>
              <a:t>change as a result of </a:t>
            </a:r>
            <a:r>
              <a:rPr lang="en-US" sz="1800" b="0" i="0" u="none" strike="noStrike" cap="none" dirty="0">
                <a:latin typeface="Arial"/>
                <a:ea typeface="Arial"/>
                <a:cs typeface="Arial"/>
                <a:sym typeface="Arial"/>
              </a:rPr>
              <a:t>other science practices (data analysis, argument) —and they are tightly coupled with explanations.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fade">
                                      <p:cBhvr>
                                        <p:cTn id="7" dur="500"/>
                                        <p:tgtEl>
                                          <p:spTgt spid="361"/>
                                        </p:tgtEl>
                                      </p:cBhvr>
                                    </p:animEffect>
                                  </p:childTnLst>
                                </p:cTn>
                              </p:par>
                              <p:par>
                                <p:cTn id="8" presetID="10" presetClass="entr" presetSubtype="0" fill="hold" nodeType="withEffect">
                                  <p:stCondLst>
                                    <p:cond delay="0"/>
                                  </p:stCondLst>
                                  <p:childTnLst>
                                    <p:set>
                                      <p:cBhvr>
                                        <p:cTn id="9" dur="1" fill="hold">
                                          <p:stCondLst>
                                            <p:cond delay="0"/>
                                          </p:stCondLst>
                                        </p:cTn>
                                        <p:tgtEl>
                                          <p:spTgt spid="362"/>
                                        </p:tgtEl>
                                        <p:attrNameLst>
                                          <p:attrName>style.visibility</p:attrName>
                                        </p:attrNameLst>
                                      </p:cBhvr>
                                      <p:to>
                                        <p:strVal val="visible"/>
                                      </p:to>
                                    </p:set>
                                    <p:animEffect transition="in" filter="fade">
                                      <p:cBhvr>
                                        <p:cTn id="10" dur="500"/>
                                        <p:tgtEl>
                                          <p:spTgt spid="362"/>
                                        </p:tgtEl>
                                      </p:cBhvr>
                                    </p:animEffect>
                                  </p:childTnLst>
                                </p:cTn>
                              </p:par>
                              <p:par>
                                <p:cTn id="11" presetID="10" presetClass="entr" presetSubtype="0" fill="hold" nodeType="withEffect">
                                  <p:stCondLst>
                                    <p:cond delay="0"/>
                                  </p:stCondLst>
                                  <p:childTnLst>
                                    <p:set>
                                      <p:cBhvr>
                                        <p:cTn id="12" dur="1" fill="hold">
                                          <p:stCondLst>
                                            <p:cond delay="0"/>
                                          </p:stCondLst>
                                        </p:cTn>
                                        <p:tgtEl>
                                          <p:spTgt spid="366"/>
                                        </p:tgtEl>
                                        <p:attrNameLst>
                                          <p:attrName>style.visibility</p:attrName>
                                        </p:attrNameLst>
                                      </p:cBhvr>
                                      <p:to>
                                        <p:strVal val="visible"/>
                                      </p:to>
                                    </p:set>
                                    <p:animEffect transition="in" filter="fade">
                                      <p:cBhvr>
                                        <p:cTn id="13" dur="500"/>
                                        <p:tgtEl>
                                          <p:spTgt spid="366"/>
                                        </p:tgtEl>
                                      </p:cBhvr>
                                    </p:animEffect>
                                  </p:childTnLst>
                                </p:cTn>
                              </p:par>
                              <p:par>
                                <p:cTn id="14" presetID="10" presetClass="entr" presetSubtype="0" fill="hold" nodeType="withEffect">
                                  <p:stCondLst>
                                    <p:cond delay="0"/>
                                  </p:stCondLst>
                                  <p:childTnLst>
                                    <p:set>
                                      <p:cBhvr>
                                        <p:cTn id="15" dur="1" fill="hold">
                                          <p:stCondLst>
                                            <p:cond delay="0"/>
                                          </p:stCondLst>
                                        </p:cTn>
                                        <p:tgtEl>
                                          <p:spTgt spid="367"/>
                                        </p:tgtEl>
                                        <p:attrNameLst>
                                          <p:attrName>style.visibility</p:attrName>
                                        </p:attrNameLst>
                                      </p:cBhvr>
                                      <p:to>
                                        <p:strVal val="visible"/>
                                      </p:to>
                                    </p:set>
                                    <p:animEffect transition="in" filter="fade">
                                      <p:cBhvr>
                                        <p:cTn id="16" dur="500"/>
                                        <p:tgtEl>
                                          <p:spTgt spid="367"/>
                                        </p:tgtEl>
                                      </p:cBhvr>
                                    </p:animEffect>
                                  </p:childTnLst>
                                </p:cTn>
                              </p:par>
                              <p:par>
                                <p:cTn id="17" presetID="10" presetClass="entr" presetSubtype="0" fill="hold" nodeType="withEffect">
                                  <p:stCondLst>
                                    <p:cond delay="0"/>
                                  </p:stCondLst>
                                  <p:childTnLst>
                                    <p:set>
                                      <p:cBhvr>
                                        <p:cTn id="18" dur="1" fill="hold">
                                          <p:stCondLst>
                                            <p:cond delay="0"/>
                                          </p:stCondLst>
                                        </p:cTn>
                                        <p:tgtEl>
                                          <p:spTgt spid="365"/>
                                        </p:tgtEl>
                                        <p:attrNameLst>
                                          <p:attrName>style.visibility</p:attrName>
                                        </p:attrNameLst>
                                      </p:cBhvr>
                                      <p:to>
                                        <p:strVal val="visible"/>
                                      </p:to>
                                    </p:set>
                                    <p:animEffect transition="in" filter="fade">
                                      <p:cBhvr>
                                        <p:cTn id="19" dur="500"/>
                                        <p:tgtEl>
                                          <p:spTgt spid="365"/>
                                        </p:tgtEl>
                                      </p:cBhvr>
                                    </p:animEffect>
                                  </p:childTnLst>
                                </p:cTn>
                              </p:par>
                              <p:par>
                                <p:cTn id="20" presetID="10" presetClass="entr" presetSubtype="0" fill="hold" nodeType="withEffect">
                                  <p:stCondLst>
                                    <p:cond delay="0"/>
                                  </p:stCondLst>
                                  <p:childTnLst>
                                    <p:set>
                                      <p:cBhvr>
                                        <p:cTn id="21" dur="1" fill="hold">
                                          <p:stCondLst>
                                            <p:cond delay="0"/>
                                          </p:stCondLst>
                                        </p:cTn>
                                        <p:tgtEl>
                                          <p:spTgt spid="363"/>
                                        </p:tgtEl>
                                        <p:attrNameLst>
                                          <p:attrName>style.visibility</p:attrName>
                                        </p:attrNameLst>
                                      </p:cBhvr>
                                      <p:to>
                                        <p:strVal val="visible"/>
                                      </p:to>
                                    </p:set>
                                    <p:animEffect transition="in" filter="fade">
                                      <p:cBhvr>
                                        <p:cTn id="22" dur="500"/>
                                        <p:tgtEl>
                                          <p:spTgt spid="363"/>
                                        </p:tgtEl>
                                      </p:cBhvr>
                                    </p:animEffect>
                                  </p:childTnLst>
                                </p:cTn>
                              </p:par>
                              <p:par>
                                <p:cTn id="23" presetID="10" presetClass="entr" presetSubtype="0" fill="hold" nodeType="withEffect">
                                  <p:stCondLst>
                                    <p:cond delay="0"/>
                                  </p:stCondLst>
                                  <p:childTnLst>
                                    <p:set>
                                      <p:cBhvr>
                                        <p:cTn id="24" dur="1" fill="hold">
                                          <p:stCondLst>
                                            <p:cond delay="0"/>
                                          </p:stCondLst>
                                        </p:cTn>
                                        <p:tgtEl>
                                          <p:spTgt spid="356"/>
                                        </p:tgtEl>
                                        <p:attrNameLst>
                                          <p:attrName>style.visibility</p:attrName>
                                        </p:attrNameLst>
                                      </p:cBhvr>
                                      <p:to>
                                        <p:strVal val="visible"/>
                                      </p:to>
                                    </p:set>
                                    <p:animEffect transition="in" filter="fade">
                                      <p:cBhvr>
                                        <p:cTn id="25" dur="500"/>
                                        <p:tgtEl>
                                          <p:spTgt spid="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5"/>
          <p:cNvSpPr txBox="1">
            <a:spLocks noGrp="1"/>
          </p:cNvSpPr>
          <p:nvPr>
            <p:ph type="title"/>
          </p:nvPr>
        </p:nvSpPr>
        <p:spPr>
          <a:xfrm>
            <a:off x="6630562" y="3698198"/>
            <a:ext cx="3411600" cy="889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959"/>
              <a:buFont typeface="Calibri"/>
              <a:buNone/>
            </a:pPr>
            <a:r>
              <a:rPr lang="en-US" sz="3959" i="0" u="none" strike="noStrike" cap="none" dirty="0">
                <a:latin typeface="Calibri"/>
                <a:ea typeface="Calibri"/>
                <a:cs typeface="Calibri"/>
                <a:sym typeface="Calibri"/>
              </a:rPr>
              <a:t>Before and after template for 9</a:t>
            </a:r>
            <a:r>
              <a:rPr lang="en-US" sz="3959" i="0" u="none" strike="noStrike" cap="none" baseline="30000" dirty="0">
                <a:latin typeface="Calibri"/>
                <a:ea typeface="Calibri"/>
                <a:cs typeface="Calibri"/>
                <a:sym typeface="Calibri"/>
              </a:rPr>
              <a:t>th</a:t>
            </a:r>
            <a:r>
              <a:rPr lang="en-US" sz="3959" i="0" u="none" strike="noStrike" cap="none" dirty="0">
                <a:latin typeface="Calibri"/>
                <a:ea typeface="Calibri"/>
                <a:cs typeface="Calibri"/>
                <a:sym typeface="Calibri"/>
              </a:rPr>
              <a:t> grade unit on forces</a:t>
            </a:r>
            <a:endParaRPr dirty="0"/>
          </a:p>
        </p:txBody>
      </p:sp>
      <p:pic>
        <p:nvPicPr>
          <p:cNvPr id="376" name="Google Shape;376;p45" title="Sample student models and explanations for Lifted"/>
          <p:cNvPicPr preferRelativeResize="0"/>
          <p:nvPr/>
        </p:nvPicPr>
        <p:blipFill rotWithShape="1">
          <a:blip r:embed="rId3">
            <a:alphaModFix/>
          </a:blip>
          <a:srcRect l="3716"/>
          <a:stretch/>
        </p:blipFill>
        <p:spPr>
          <a:xfrm rot="5400000">
            <a:off x="547718" y="1225760"/>
            <a:ext cx="5714192" cy="3741733"/>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9" name="Google Shape;389;p46"/>
          <p:cNvSpPr txBox="1">
            <a:spLocks noGrp="1"/>
          </p:cNvSpPr>
          <p:nvPr>
            <p:ph type="title"/>
          </p:nvPr>
        </p:nvSpPr>
        <p:spPr>
          <a:xfrm>
            <a:off x="609600" y="274628"/>
            <a:ext cx="10972800" cy="833700"/>
          </a:xfrm>
          <a:prstGeom prst="rect">
            <a:avLst/>
          </a:prstGeom>
          <a:noFill/>
          <a:ln>
            <a:noFill/>
          </a:ln>
        </p:spPr>
        <p:txBody>
          <a:bodyPr spcFirstLastPara="1" wrap="square" lIns="121900" tIns="121900" rIns="121900" bIns="121900" anchor="t" anchorCtr="0">
            <a:noAutofit/>
          </a:bodyPr>
          <a:lstStyle/>
          <a:p>
            <a:pPr marL="0" marR="0" lvl="0" indent="0" algn="l" rtl="0">
              <a:lnSpc>
                <a:spcPct val="90000"/>
              </a:lnSpc>
              <a:spcBef>
                <a:spcPts val="0"/>
              </a:spcBef>
              <a:spcAft>
                <a:spcPts val="0"/>
              </a:spcAft>
              <a:buClr>
                <a:srgbClr val="3366FF"/>
              </a:buClr>
              <a:buSzPts val="4400"/>
              <a:buFont typeface="Calibri"/>
              <a:buNone/>
            </a:pPr>
            <a:r>
              <a:rPr lang="en-US" sz="4400" b="1" dirty="0">
                <a:latin typeface="Calibri"/>
                <a:ea typeface="Calibri"/>
                <a:cs typeface="Calibri"/>
                <a:sym typeface="Calibri"/>
              </a:rPr>
              <a:t>Scaffolding</a:t>
            </a:r>
            <a:endParaRPr sz="4400" b="1" dirty="0">
              <a:latin typeface="Calibri"/>
              <a:ea typeface="Calibri"/>
              <a:cs typeface="Calibri"/>
              <a:sym typeface="Calibri"/>
            </a:endParaRPr>
          </a:p>
        </p:txBody>
      </p:sp>
      <p:sp>
        <p:nvSpPr>
          <p:cNvPr id="390" name="Google Shape;390;p46"/>
          <p:cNvSpPr txBox="1">
            <a:spLocks noGrp="1"/>
          </p:cNvSpPr>
          <p:nvPr>
            <p:ph sz="half" idx="1"/>
          </p:nvPr>
        </p:nvSpPr>
        <p:spPr>
          <a:xfrm>
            <a:off x="437575" y="1108325"/>
            <a:ext cx="6241200" cy="2785500"/>
          </a:xfrm>
          <a:prstGeom prst="rect">
            <a:avLst/>
          </a:prstGeom>
          <a:noFill/>
          <a:ln>
            <a:noFill/>
          </a:ln>
        </p:spPr>
        <p:txBody>
          <a:bodyPr spcFirstLastPara="1" wrap="square" lIns="121900" tIns="121900" rIns="121900" bIns="121900" anchor="t" anchorCtr="0">
            <a:noAutofit/>
          </a:bodyPr>
          <a:lstStyle/>
          <a:p>
            <a:pPr marL="342900" lvl="0" indent="-342900" algn="l" rtl="0">
              <a:lnSpc>
                <a:spcPct val="100000"/>
              </a:lnSpc>
              <a:spcBef>
                <a:spcPts val="0"/>
              </a:spcBef>
              <a:spcAft>
                <a:spcPts val="0"/>
              </a:spcAft>
              <a:buClr>
                <a:srgbClr val="AFAFAF"/>
              </a:buClr>
              <a:buSzPts val="2000"/>
              <a:buFont typeface="Calibri"/>
              <a:buAutoNum type="arabicPeriod"/>
            </a:pPr>
            <a:r>
              <a:rPr lang="en-US" sz="2000" dirty="0"/>
              <a:t>What kinds of scaffolds did the teacher provide for the students on the model template?</a:t>
            </a:r>
            <a:endParaRPr sz="1400" dirty="0"/>
          </a:p>
          <a:p>
            <a:pPr marL="342900" lvl="0" indent="-215900" algn="l" rtl="0">
              <a:lnSpc>
                <a:spcPct val="100000"/>
              </a:lnSpc>
              <a:spcBef>
                <a:spcPts val="0"/>
              </a:spcBef>
              <a:spcAft>
                <a:spcPts val="0"/>
              </a:spcAft>
              <a:buClr>
                <a:schemeClr val="dk1"/>
              </a:buClr>
              <a:buSzPts val="2000"/>
              <a:buFont typeface="Calibri"/>
              <a:buNone/>
            </a:pPr>
            <a:endParaRPr sz="2000" dirty="0"/>
          </a:p>
          <a:p>
            <a:pPr marL="342900" lvl="0" indent="-342900" algn="l" rtl="0">
              <a:lnSpc>
                <a:spcPct val="100000"/>
              </a:lnSpc>
              <a:spcBef>
                <a:spcPts val="0"/>
              </a:spcBef>
              <a:spcAft>
                <a:spcPts val="0"/>
              </a:spcAft>
              <a:buClr>
                <a:srgbClr val="AFAFAF"/>
              </a:buClr>
              <a:buSzPts val="2000"/>
              <a:buFont typeface="Calibri"/>
              <a:buAutoNum type="arabicPeriod"/>
            </a:pPr>
            <a:r>
              <a:rPr lang="en-US" sz="2000" dirty="0"/>
              <a:t>If you did not include this kind of scaffolding, would you likely have students showing you this kind of work? What does this scaffolding do to support them?</a:t>
            </a:r>
            <a:endParaRPr sz="1400" dirty="0"/>
          </a:p>
          <a:p>
            <a:pPr marL="0" lvl="0" indent="0" algn="l" rtl="0">
              <a:lnSpc>
                <a:spcPct val="100000"/>
              </a:lnSpc>
              <a:spcBef>
                <a:spcPts val="700"/>
              </a:spcBef>
              <a:spcAft>
                <a:spcPts val="0"/>
              </a:spcAft>
              <a:buSzPts val="3700"/>
              <a:buNone/>
            </a:pPr>
            <a:endParaRPr dirty="0"/>
          </a:p>
        </p:txBody>
      </p:sp>
      <p:pic>
        <p:nvPicPr>
          <p:cNvPr id="387" name="Google Shape;387;p46" title="Sample student models and explanations for Lifted"/>
          <p:cNvPicPr preferRelativeResize="0"/>
          <p:nvPr/>
        </p:nvPicPr>
        <p:blipFill rotWithShape="1">
          <a:blip r:embed="rId3">
            <a:alphaModFix/>
          </a:blip>
          <a:srcRect l="3446"/>
          <a:stretch/>
        </p:blipFill>
        <p:spPr>
          <a:xfrm rot="5400000">
            <a:off x="6295074" y="1164228"/>
            <a:ext cx="5786784" cy="3695230"/>
          </a:xfrm>
          <a:prstGeom prst="rect">
            <a:avLst/>
          </a:prstGeom>
          <a:noFill/>
          <a:ln w="28575" cap="flat" cmpd="sng">
            <a:solidFill>
              <a:schemeClr val="dk2"/>
            </a:solidFill>
            <a:prstDash val="solid"/>
            <a:round/>
            <a:headEnd type="none" w="sm" len="sm"/>
            <a:tailEnd type="none" w="sm" len="sm"/>
          </a:ln>
        </p:spPr>
      </p:pic>
      <p:pic>
        <p:nvPicPr>
          <p:cNvPr id="388" name="Google Shape;388;p46" title="Screenshot Gotta Have It Checklist Scaffold"/>
          <p:cNvPicPr preferRelativeResize="0"/>
          <p:nvPr/>
        </p:nvPicPr>
        <p:blipFill rotWithShape="1">
          <a:blip r:embed="rId4">
            <a:alphaModFix/>
          </a:blip>
          <a:srcRect/>
          <a:stretch/>
        </p:blipFill>
        <p:spPr>
          <a:xfrm rot="5400000">
            <a:off x="6421876" y="603199"/>
            <a:ext cx="2732867" cy="8314402"/>
          </a:xfrm>
          <a:prstGeom prst="rect">
            <a:avLst/>
          </a:prstGeom>
          <a:noFill/>
          <a:ln w="38100" cap="flat" cmpd="sng">
            <a:solidFill>
              <a:srgbClr val="8296B0"/>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8"/>
                                        </p:tgtEl>
                                        <p:attrNameLst>
                                          <p:attrName>style.visibility</p:attrName>
                                        </p:attrNameLst>
                                      </p:cBhvr>
                                      <p:to>
                                        <p:strVal val="visible"/>
                                      </p:to>
                                    </p:set>
                                    <p:animEffect transition="in" filter="fade">
                                      <p:cBhvr>
                                        <p:cTn id="7" dur="500"/>
                                        <p:tgtEl>
                                          <p:spTgt spid="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7"/>
          <p:cNvSpPr txBox="1">
            <a:spLocks noGrp="1"/>
          </p:cNvSpPr>
          <p:nvPr>
            <p:ph type="title"/>
          </p:nvPr>
        </p:nvSpPr>
        <p:spPr>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3300"/>
              <a:buNone/>
            </a:pPr>
            <a:r>
              <a:rPr lang="en-US" sz="4800" dirty="0" err="1"/>
              <a:t>Gotta</a:t>
            </a:r>
            <a:r>
              <a:rPr lang="en-US" sz="4800" dirty="0"/>
              <a:t> Have Checklist:</a:t>
            </a:r>
            <a:r>
              <a:rPr lang="en-US" dirty="0"/>
              <a:t>  </a:t>
            </a:r>
            <a:endParaRPr dirty="0"/>
          </a:p>
        </p:txBody>
      </p:sp>
      <p:sp>
        <p:nvSpPr>
          <p:cNvPr id="397" name="Google Shape;397;p47"/>
          <p:cNvSpPr txBox="1">
            <a:spLocks noGrp="1"/>
          </p:cNvSpPr>
          <p:nvPr>
            <p:ph sz="half" idx="1"/>
          </p:nvPr>
        </p:nvSpPr>
        <p:spPr>
          <a:xfrm>
            <a:off x="200650" y="1170225"/>
            <a:ext cx="11914800" cy="10179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700"/>
              </a:spcBef>
              <a:spcAft>
                <a:spcPts val="0"/>
              </a:spcAft>
              <a:buSzPts val="3700"/>
              <a:buNone/>
            </a:pPr>
            <a:r>
              <a:rPr lang="en-US" sz="3600" dirty="0"/>
              <a:t>Ideas that have to be in the model, or in the explanation, or both</a:t>
            </a:r>
            <a:endParaRPr sz="3600" dirty="0"/>
          </a:p>
        </p:txBody>
      </p:sp>
      <p:pic>
        <p:nvPicPr>
          <p:cNvPr id="398" name="Google Shape;398;p47" title="Screenshot Gotta Have It Checklist Scaffold"/>
          <p:cNvPicPr preferRelativeResize="0"/>
          <p:nvPr/>
        </p:nvPicPr>
        <p:blipFill rotWithShape="1">
          <a:blip r:embed="rId3">
            <a:alphaModFix/>
          </a:blip>
          <a:srcRect t="5272" b="18749"/>
          <a:stretch/>
        </p:blipFill>
        <p:spPr>
          <a:xfrm>
            <a:off x="3865225" y="2188125"/>
            <a:ext cx="5987025" cy="34115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407"/>
        <p:cNvGrpSpPr/>
        <p:nvPr/>
      </p:nvGrpSpPr>
      <p:grpSpPr>
        <a:xfrm>
          <a:off x="0" y="0"/>
          <a:ext cx="0" cy="0"/>
          <a:chOff x="0" y="0"/>
          <a:chExt cx="0" cy="0"/>
        </a:xfrm>
      </p:grpSpPr>
      <p:sp>
        <p:nvSpPr>
          <p:cNvPr id="408" name="Google Shape;408;p48"/>
          <p:cNvSpPr txBox="1">
            <a:spLocks noGrp="1"/>
          </p:cNvSpPr>
          <p:nvPr>
            <p:ph type="title"/>
          </p:nvPr>
        </p:nvSpPr>
        <p:spPr>
          <a:xfrm>
            <a:off x="609600" y="351295"/>
            <a:ext cx="10848900" cy="3903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chemeClr val="dk1"/>
              </a:buClr>
              <a:buSzPts val="5900"/>
              <a:buFont typeface="Calibri"/>
              <a:buNone/>
            </a:pPr>
            <a:r>
              <a:rPr lang="en-US" sz="5300" b="1" i="0" u="none" strike="noStrike" cap="none" dirty="0">
                <a:latin typeface="Arial"/>
                <a:ea typeface="Arial"/>
                <a:cs typeface="Arial"/>
                <a:sym typeface="Arial"/>
              </a:rPr>
              <a:t>Carbon Dioxide Levels in the Atmosphere</a:t>
            </a:r>
            <a:endParaRPr sz="5300" b="1" i="0" u="none" strike="noStrike" cap="none" dirty="0">
              <a:latin typeface="Arial"/>
              <a:ea typeface="Arial"/>
              <a:cs typeface="Arial"/>
              <a:sym typeface="Arial"/>
            </a:endParaRPr>
          </a:p>
        </p:txBody>
      </p:sp>
      <p:sp>
        <p:nvSpPr>
          <p:cNvPr id="409" name="Google Shape;409;p48"/>
          <p:cNvSpPr txBox="1">
            <a:spLocks noGrp="1"/>
          </p:cNvSpPr>
          <p:nvPr>
            <p:ph idx="1"/>
          </p:nvPr>
        </p:nvSpPr>
        <p:spPr>
          <a:xfrm>
            <a:off x="1653161" y="2505967"/>
            <a:ext cx="6614400" cy="4526100"/>
          </a:xfrm>
          <a:prstGeom prst="rect">
            <a:avLst/>
          </a:prstGeom>
          <a:noFill/>
          <a:ln>
            <a:noFill/>
          </a:ln>
        </p:spPr>
        <p:txBody>
          <a:bodyPr spcFirstLastPara="1" wrap="square" lIns="121900" tIns="121900" rIns="121900" bIns="121900" anchor="t" anchorCtr="0">
            <a:noAutofit/>
          </a:bodyPr>
          <a:lstStyle/>
          <a:p>
            <a:pPr marL="609600" marR="0" lvl="0" indent="-304800" algn="l" rtl="0">
              <a:lnSpc>
                <a:spcPct val="100000"/>
              </a:lnSpc>
              <a:spcBef>
                <a:spcPts val="500"/>
              </a:spcBef>
              <a:spcAft>
                <a:spcPts val="0"/>
              </a:spcAft>
              <a:buClr>
                <a:schemeClr val="accent2"/>
              </a:buClr>
              <a:buSzPts val="2700"/>
              <a:buFont typeface="Arial"/>
              <a:buNone/>
            </a:pPr>
            <a:r>
              <a:rPr lang="en-US" sz="3200" b="0" i="0" u="none" strike="noStrike" cap="none" dirty="0">
                <a:solidFill>
                  <a:srgbClr val="A5A5A5"/>
                </a:solidFill>
                <a:latin typeface="Arial"/>
                <a:ea typeface="Arial"/>
                <a:cs typeface="Arial"/>
                <a:sym typeface="Arial"/>
              </a:rPr>
              <a:t>                 </a:t>
            </a:r>
            <a:r>
              <a:rPr lang="en-US" sz="3200" b="0" i="0" u="none" strike="noStrike" cap="none" dirty="0">
                <a:latin typeface="Arial"/>
                <a:ea typeface="Arial"/>
                <a:cs typeface="Arial"/>
                <a:sym typeface="Arial"/>
              </a:rPr>
              <a:t>Arguing from Evidence</a:t>
            </a:r>
            <a:endParaRPr sz="3200" b="0" i="0" u="none" strike="noStrike" cap="none" dirty="0">
              <a:latin typeface="Arial"/>
              <a:ea typeface="Arial"/>
              <a:cs typeface="Arial"/>
              <a:sym typeface="Arial"/>
            </a:endParaRPr>
          </a:p>
          <a:p>
            <a:pPr marL="609600" marR="0" lvl="0" indent="-304800" algn="ctr" rtl="0">
              <a:lnSpc>
                <a:spcPct val="100000"/>
              </a:lnSpc>
              <a:spcBef>
                <a:spcPts val="500"/>
              </a:spcBef>
              <a:spcAft>
                <a:spcPts val="0"/>
              </a:spcAft>
              <a:buClr>
                <a:schemeClr val="accent2"/>
              </a:buClr>
              <a:buSzPts val="2700"/>
              <a:buFont typeface="Arial"/>
              <a:buNone/>
            </a:pPr>
            <a:endParaRPr sz="3200" b="0" i="0" u="none" strike="noStrike" cap="none" dirty="0">
              <a:latin typeface="Arial"/>
              <a:ea typeface="Arial"/>
              <a:cs typeface="Arial"/>
              <a:sym typeface="Arial"/>
            </a:endParaRPr>
          </a:p>
          <a:p>
            <a:pPr marL="609600" marR="0" lvl="0" indent="-304800" algn="l" rtl="0">
              <a:lnSpc>
                <a:spcPct val="100000"/>
              </a:lnSpc>
              <a:spcBef>
                <a:spcPts val="500"/>
              </a:spcBef>
              <a:spcAft>
                <a:spcPts val="0"/>
              </a:spcAft>
              <a:buClr>
                <a:schemeClr val="accent2"/>
              </a:buClr>
              <a:buSzPts val="2700"/>
              <a:buFont typeface="Arial"/>
              <a:buNone/>
            </a:pPr>
            <a:r>
              <a:rPr lang="en-US" sz="3200" b="0" i="1" u="sng" strike="noStrike" cap="none" dirty="0">
                <a:latin typeface="Arial"/>
                <a:ea typeface="Arial"/>
                <a:cs typeface="Arial"/>
                <a:sym typeface="Arial"/>
              </a:rPr>
              <a:t>Argument-Driven Inquiry in Earth and Space Science: Lab Investigations for Grades 6–10</a:t>
            </a:r>
            <a:r>
              <a:rPr lang="en-US" sz="3200" b="0" i="0" u="none" strike="noStrike" cap="none" dirty="0">
                <a:latin typeface="Arial"/>
                <a:ea typeface="Arial"/>
                <a:cs typeface="Arial"/>
                <a:sym typeface="Arial"/>
              </a:rPr>
              <a:t> - --Victor Sampson Resource </a:t>
            </a:r>
            <a:endParaRPr sz="3200" b="0" i="0" u="none" strike="noStrike" cap="none" dirty="0">
              <a:latin typeface="Arial"/>
              <a:ea typeface="Arial"/>
              <a:cs typeface="Arial"/>
              <a:sym typeface="Arial"/>
            </a:endParaRPr>
          </a:p>
        </p:txBody>
      </p:sp>
      <p:pic>
        <p:nvPicPr>
          <p:cNvPr id="412" name="Google Shape;412;p48" title="Argument Driven Inquiry Book cover"/>
          <p:cNvPicPr preferRelativeResize="0"/>
          <p:nvPr/>
        </p:nvPicPr>
        <p:blipFill rotWithShape="1">
          <a:blip r:embed="rId3">
            <a:alphaModFix/>
          </a:blip>
          <a:srcRect/>
          <a:stretch/>
        </p:blipFill>
        <p:spPr>
          <a:xfrm rot="1113705">
            <a:off x="8923183" y="1987933"/>
            <a:ext cx="2501900" cy="3251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417"/>
        <p:cNvGrpSpPr/>
        <p:nvPr/>
      </p:nvGrpSpPr>
      <p:grpSpPr>
        <a:xfrm>
          <a:off x="0" y="0"/>
          <a:ext cx="0" cy="0"/>
          <a:chOff x="0" y="0"/>
          <a:chExt cx="0" cy="0"/>
        </a:xfrm>
      </p:grpSpPr>
      <p:sp>
        <p:nvSpPr>
          <p:cNvPr id="418" name="Google Shape;418;p49"/>
          <p:cNvSpPr txBox="1">
            <a:spLocks noGrp="1"/>
          </p:cNvSpPr>
          <p:nvPr>
            <p:ph type="title"/>
          </p:nvPr>
        </p:nvSpPr>
        <p:spPr>
          <a:xfrm>
            <a:off x="609600" y="267889"/>
            <a:ext cx="9144000" cy="288300"/>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5900"/>
              <a:buFont typeface="Calibri"/>
              <a:buNone/>
            </a:pPr>
            <a:r>
              <a:rPr lang="en-US" sz="5300" b="1" i="0" u="none" strike="noStrike" cap="none" dirty="0">
                <a:latin typeface="Arial"/>
                <a:ea typeface="Arial"/>
                <a:cs typeface="Arial"/>
                <a:sym typeface="Arial"/>
              </a:rPr>
              <a:t>Obtaining Information</a:t>
            </a:r>
            <a:endParaRPr sz="5300" b="0" i="0" u="none" strike="noStrike" cap="none" dirty="0">
              <a:latin typeface="Arial"/>
              <a:ea typeface="Arial"/>
              <a:cs typeface="Arial"/>
              <a:sym typeface="Arial"/>
            </a:endParaRPr>
          </a:p>
        </p:txBody>
      </p:sp>
      <p:sp>
        <p:nvSpPr>
          <p:cNvPr id="419" name="Google Shape;419;p49"/>
          <p:cNvSpPr txBox="1">
            <a:spLocks noGrp="1"/>
          </p:cNvSpPr>
          <p:nvPr>
            <p:ph idx="1"/>
          </p:nvPr>
        </p:nvSpPr>
        <p:spPr>
          <a:xfrm>
            <a:off x="6197833" y="1660763"/>
            <a:ext cx="5384400" cy="4294800"/>
          </a:xfrm>
          <a:prstGeom prst="rect">
            <a:avLst/>
          </a:prstGeom>
          <a:noFill/>
          <a:ln>
            <a:noFill/>
          </a:ln>
        </p:spPr>
        <p:txBody>
          <a:bodyPr spcFirstLastPara="1" wrap="square" lIns="121900" tIns="60925" rIns="121900" bIns="60925" anchor="t" anchorCtr="0">
            <a:noAutofit/>
          </a:bodyPr>
          <a:lstStyle/>
          <a:p>
            <a:pPr marL="457200" marR="0" lvl="0" indent="-450850" algn="l" rtl="0">
              <a:lnSpc>
                <a:spcPct val="100000"/>
              </a:lnSpc>
              <a:spcBef>
                <a:spcPts val="0"/>
              </a:spcBef>
              <a:spcAft>
                <a:spcPts val="0"/>
              </a:spcAft>
              <a:buClr>
                <a:srgbClr val="BFBFBF"/>
              </a:buClr>
              <a:buSzPts val="3900"/>
              <a:buFont typeface="Arial"/>
              <a:buChar char="•"/>
            </a:pPr>
            <a:r>
              <a:rPr lang="en-US" sz="3200" b="0" i="0" u="none" strike="noStrike" cap="none" dirty="0">
                <a:latin typeface="Arial"/>
                <a:ea typeface="Arial"/>
                <a:cs typeface="Arial"/>
                <a:sym typeface="Arial"/>
              </a:rPr>
              <a:t>Note the text features</a:t>
            </a:r>
            <a:endParaRPr sz="3200" b="0" i="0" u="none" strike="noStrike" cap="none" dirty="0">
              <a:latin typeface="Arial"/>
              <a:ea typeface="Arial"/>
              <a:cs typeface="Arial"/>
              <a:sym typeface="Arial"/>
            </a:endParaRPr>
          </a:p>
          <a:p>
            <a:pPr marL="457200" marR="0" lvl="0" indent="-450850" algn="l" rtl="0">
              <a:lnSpc>
                <a:spcPct val="100000"/>
              </a:lnSpc>
              <a:spcBef>
                <a:spcPts val="800"/>
              </a:spcBef>
              <a:spcAft>
                <a:spcPts val="0"/>
              </a:spcAft>
              <a:buClr>
                <a:srgbClr val="BFBFBF"/>
              </a:buClr>
              <a:buSzPts val="3900"/>
              <a:buFont typeface="Arial"/>
              <a:buChar char="•"/>
            </a:pPr>
            <a:r>
              <a:rPr lang="en-US" sz="3200" b="0" i="0" u="none" strike="noStrike" cap="none" dirty="0">
                <a:latin typeface="Arial"/>
                <a:ea typeface="Arial"/>
                <a:cs typeface="Arial"/>
                <a:sym typeface="Arial"/>
              </a:rPr>
              <a:t>Predict what you think the text will be about</a:t>
            </a:r>
            <a:endParaRPr sz="3200" b="0" i="0" u="none" strike="noStrike" cap="none" dirty="0">
              <a:latin typeface="Arial"/>
              <a:ea typeface="Arial"/>
              <a:cs typeface="Arial"/>
              <a:sym typeface="Arial"/>
            </a:endParaRPr>
          </a:p>
          <a:p>
            <a:pPr marL="457200" marR="0" lvl="0" indent="-450850" algn="l" rtl="0">
              <a:lnSpc>
                <a:spcPct val="100000"/>
              </a:lnSpc>
              <a:spcBef>
                <a:spcPts val="800"/>
              </a:spcBef>
              <a:spcAft>
                <a:spcPts val="0"/>
              </a:spcAft>
              <a:buClr>
                <a:srgbClr val="BFBFBF"/>
              </a:buClr>
              <a:buSzPts val="3900"/>
              <a:buFont typeface="Arial"/>
              <a:buChar char="•"/>
            </a:pPr>
            <a:r>
              <a:rPr lang="en-US" sz="3200" b="0" i="0" u="none" strike="noStrike" cap="none" dirty="0">
                <a:latin typeface="Arial"/>
                <a:ea typeface="Arial"/>
                <a:cs typeface="Arial"/>
                <a:sym typeface="Arial"/>
              </a:rPr>
              <a:t>With a partner read through the Introduction and Getting Started page 439-top part of 440</a:t>
            </a:r>
            <a:endParaRPr sz="3200" b="0" i="0" u="none" strike="noStrike" cap="none" dirty="0">
              <a:latin typeface="Arial"/>
              <a:ea typeface="Arial"/>
              <a:cs typeface="Arial"/>
              <a:sym typeface="Arial"/>
            </a:endParaRPr>
          </a:p>
          <a:p>
            <a:pPr marL="0" marR="0" lvl="0" indent="0" algn="l" rtl="0">
              <a:lnSpc>
                <a:spcPct val="100000"/>
              </a:lnSpc>
              <a:spcBef>
                <a:spcPts val="800"/>
              </a:spcBef>
              <a:spcAft>
                <a:spcPts val="0"/>
              </a:spcAft>
              <a:buClr>
                <a:srgbClr val="BFBFBF"/>
              </a:buClr>
              <a:buSzPts val="3900"/>
              <a:buFont typeface="Arial"/>
              <a:buNone/>
            </a:pPr>
            <a:endParaRPr sz="3200" b="0" i="0" u="none" strike="noStrike" cap="none" dirty="0">
              <a:solidFill>
                <a:srgbClr val="A5A5A5"/>
              </a:solidFill>
              <a:latin typeface="Arial"/>
              <a:ea typeface="Arial"/>
              <a:cs typeface="Arial"/>
              <a:sym typeface="Arial"/>
            </a:endParaRPr>
          </a:p>
          <a:p>
            <a:pPr marL="457200" marR="0" lvl="0" indent="-203200" algn="l" rtl="0">
              <a:lnSpc>
                <a:spcPct val="100000"/>
              </a:lnSpc>
              <a:spcBef>
                <a:spcPts val="800"/>
              </a:spcBef>
              <a:spcAft>
                <a:spcPts val="0"/>
              </a:spcAft>
              <a:buClr>
                <a:srgbClr val="BFBFBF"/>
              </a:buClr>
              <a:buSzPts val="3900"/>
              <a:buFont typeface="Arial"/>
              <a:buNone/>
            </a:pPr>
            <a:endParaRPr sz="3200" b="0" i="0" u="none" strike="noStrike" cap="none" dirty="0">
              <a:solidFill>
                <a:srgbClr val="A5A5A5"/>
              </a:solidFill>
              <a:latin typeface="Arial"/>
              <a:ea typeface="Arial"/>
              <a:cs typeface="Arial"/>
              <a:sym typeface="Arial"/>
            </a:endParaRPr>
          </a:p>
        </p:txBody>
      </p:sp>
      <p:pic>
        <p:nvPicPr>
          <p:cNvPr id="423" name="Google Shape;423;p49" title="Ice Core Sample"/>
          <p:cNvPicPr preferRelativeResize="0"/>
          <p:nvPr/>
        </p:nvPicPr>
        <p:blipFill rotWithShape="1">
          <a:blip r:embed="rId3">
            <a:alphaModFix/>
          </a:blip>
          <a:srcRect/>
          <a:stretch/>
        </p:blipFill>
        <p:spPr>
          <a:xfrm>
            <a:off x="1452375" y="1731892"/>
            <a:ext cx="4603725" cy="3303660"/>
          </a:xfrm>
          <a:prstGeom prst="rect">
            <a:avLst/>
          </a:prstGeom>
          <a:noFill/>
          <a:ln>
            <a:noFill/>
          </a:ln>
        </p:spPr>
      </p:pic>
      <p:pic>
        <p:nvPicPr>
          <p:cNvPr id="11" name="Google Shape;422;p49" title="Creative Commons CC BY Logo">
            <a:extLst>
              <a:ext uri="{FF2B5EF4-FFF2-40B4-BE49-F238E27FC236}">
                <a16:creationId xmlns:a16="http://schemas.microsoft.com/office/drawing/2014/main" id="{0CDCAF28-12B5-874F-AAA7-71821EC931D1}"/>
              </a:ext>
            </a:extLst>
          </p:cNvPr>
          <p:cNvPicPr preferRelativeResize="0"/>
          <p:nvPr/>
        </p:nvPicPr>
        <p:blipFill rotWithShape="1">
          <a:blip r:embed="rId4">
            <a:alphaModFix/>
          </a:blip>
          <a:srcRect/>
          <a:stretch/>
        </p:blipFill>
        <p:spPr>
          <a:xfrm>
            <a:off x="1459580" y="5216467"/>
            <a:ext cx="579899" cy="425685"/>
          </a:xfrm>
          <a:prstGeom prst="rect">
            <a:avLst/>
          </a:prstGeom>
          <a:noFill/>
          <a:ln>
            <a:noFill/>
          </a:ln>
        </p:spPr>
      </p:pic>
      <p:sp>
        <p:nvSpPr>
          <p:cNvPr id="421" name="Google Shape;421;p49"/>
          <p:cNvSpPr/>
          <p:nvPr/>
        </p:nvSpPr>
        <p:spPr>
          <a:xfrm>
            <a:off x="2110345" y="5148721"/>
            <a:ext cx="3383312" cy="425715"/>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FFFFFF"/>
                </a:solidFill>
                <a:latin typeface="Calibri"/>
                <a:ea typeface="Calibri"/>
                <a:cs typeface="Calibri"/>
                <a:sym typeface="Calibri"/>
              </a:rPr>
              <a:t>Paul Hudson</a:t>
            </a:r>
            <a:endParaRPr sz="1100" b="0"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sng" strike="noStrike" cap="none" dirty="0">
                <a:solidFill>
                  <a:schemeClr val="hlink"/>
                </a:solidFill>
                <a:latin typeface="Calibri"/>
                <a:ea typeface="Calibri"/>
                <a:cs typeface="Calibri"/>
                <a:sym typeface="Calibri"/>
                <a:hlinkClick r:id="rId5"/>
              </a:rPr>
              <a:t>https://creativecommons.org/licenses/by/2.0/</a:t>
            </a:r>
            <a:endParaRPr sz="1100" b="0"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FFFFFF"/>
                </a:solidFill>
                <a:latin typeface="Calibri"/>
                <a:ea typeface="Calibri"/>
                <a:cs typeface="Calibri"/>
                <a:sym typeface="Calibri"/>
              </a:rPr>
              <a:t>No changes made</a:t>
            </a:r>
            <a:endParaRPr sz="1100" b="0" i="0" u="none" strike="noStrike" cap="none" dirty="0">
              <a:solidFill>
                <a:srgbClr val="FFFFFF"/>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8"/>
          <p:cNvSpPr txBox="1">
            <a:spLocks noGrp="1"/>
          </p:cNvSpPr>
          <p:nvPr>
            <p:ph type="title"/>
          </p:nvPr>
        </p:nvSpPr>
        <p:spPr>
          <a:xfrm>
            <a:off x="0" y="47497"/>
            <a:ext cx="11233000" cy="1325563"/>
          </a:xfrm>
          <a:prstGeom prst="rect">
            <a:avLst/>
          </a:prstGeom>
          <a:noFill/>
          <a:ln>
            <a:noFill/>
          </a:ln>
        </p:spPr>
        <p:txBody>
          <a:bodyPr spcFirstLastPara="1" vert="horz" wrap="square" lIns="121900" tIns="60933" rIns="121900" bIns="60933" rtlCol="0" anchor="ctr" anchorCtr="0">
            <a:noAutofit/>
          </a:bodyPr>
          <a:lstStyle/>
          <a:p>
            <a:pPr algn="ctr">
              <a:lnSpc>
                <a:spcPct val="100000"/>
              </a:lnSpc>
              <a:spcBef>
                <a:spcPts val="0"/>
              </a:spcBef>
              <a:buClr>
                <a:schemeClr val="dk1"/>
              </a:buClr>
              <a:buSzPts val="3959"/>
            </a:pPr>
            <a:r>
              <a:rPr lang="en" sz="5333" b="1" dirty="0">
                <a:latin typeface="Arial"/>
                <a:ea typeface="Arial"/>
                <a:cs typeface="Arial"/>
                <a:sym typeface="Arial"/>
              </a:rPr>
              <a:t>Analyze and Interpret the Data-1 </a:t>
            </a:r>
            <a:endParaRPr sz="5333" b="1" dirty="0">
              <a:latin typeface="Arial"/>
              <a:ea typeface="Arial"/>
              <a:cs typeface="Arial"/>
              <a:sym typeface="Arial"/>
            </a:endParaRPr>
          </a:p>
        </p:txBody>
      </p:sp>
      <p:sp>
        <p:nvSpPr>
          <p:cNvPr id="268" name="Google Shape;268;p38"/>
          <p:cNvSpPr txBox="1">
            <a:spLocks noGrp="1"/>
          </p:cNvSpPr>
          <p:nvPr>
            <p:ph type="body" orient="vert" idx="1"/>
          </p:nvPr>
        </p:nvSpPr>
        <p:spPr>
          <a:xfrm rot="16200000">
            <a:off x="6190149" y="-43015"/>
            <a:ext cx="3812791" cy="6552028"/>
          </a:xfrm>
          <a:prstGeom prst="rect">
            <a:avLst/>
          </a:prstGeom>
          <a:noFill/>
          <a:ln>
            <a:noFill/>
          </a:ln>
        </p:spPr>
        <p:txBody>
          <a:bodyPr spcFirstLastPara="1" vert="eaVert" wrap="square" lIns="121900" tIns="60933" rIns="121900" bIns="60933" rtlCol="0" anchor="t" anchorCtr="0">
            <a:noAutofit/>
          </a:bodyPr>
          <a:lstStyle/>
          <a:p>
            <a:pPr marL="0" indent="0">
              <a:lnSpc>
                <a:spcPct val="80000"/>
              </a:lnSpc>
              <a:spcBef>
                <a:spcPts val="0"/>
              </a:spcBef>
              <a:buClr>
                <a:schemeClr val="dk1"/>
              </a:buClr>
              <a:buSzPts val="1750"/>
              <a:buNone/>
            </a:pPr>
            <a:r>
              <a:rPr lang="en" sz="3200" dirty="0">
                <a:latin typeface="Arial"/>
                <a:ea typeface="Arial"/>
                <a:cs typeface="Arial"/>
                <a:sym typeface="Arial"/>
              </a:rPr>
              <a:t>Strategy to look at data…</a:t>
            </a:r>
            <a:endParaRPr sz="3200" dirty="0">
              <a:latin typeface="Arial"/>
              <a:ea typeface="Arial"/>
              <a:cs typeface="Arial"/>
              <a:sym typeface="Arial"/>
            </a:endParaRPr>
          </a:p>
          <a:p>
            <a:pPr marL="0" indent="0">
              <a:lnSpc>
                <a:spcPct val="80000"/>
              </a:lnSpc>
              <a:spcBef>
                <a:spcPts val="567"/>
              </a:spcBef>
              <a:buClr>
                <a:srgbClr val="C00000"/>
              </a:buClr>
              <a:buSzPts val="2125"/>
              <a:buNone/>
            </a:pPr>
            <a:r>
              <a:rPr lang="en" sz="3200" dirty="0">
                <a:latin typeface="Arial"/>
                <a:ea typeface="Arial"/>
                <a:cs typeface="Arial"/>
                <a:sym typeface="Arial"/>
              </a:rPr>
              <a:t>Highlights, Comments, and Captions</a:t>
            </a:r>
            <a:endParaRPr sz="3200" dirty="0">
              <a:latin typeface="Arial"/>
              <a:ea typeface="Arial"/>
              <a:cs typeface="Arial"/>
              <a:sym typeface="Arial"/>
            </a:endParaRPr>
          </a:p>
          <a:p>
            <a:pPr marL="0" indent="0">
              <a:lnSpc>
                <a:spcPct val="80000"/>
              </a:lnSpc>
              <a:spcBef>
                <a:spcPts val="667"/>
              </a:spcBef>
              <a:buClr>
                <a:schemeClr val="dk1"/>
              </a:buClr>
              <a:buSzPts val="2500"/>
              <a:buNone/>
            </a:pPr>
            <a:endParaRPr sz="3200" dirty="0">
              <a:latin typeface="Arial"/>
              <a:ea typeface="Arial"/>
              <a:cs typeface="Arial"/>
              <a:sym typeface="Arial"/>
            </a:endParaRPr>
          </a:p>
          <a:p>
            <a:pPr marL="0" indent="0">
              <a:lnSpc>
                <a:spcPct val="80000"/>
              </a:lnSpc>
              <a:spcBef>
                <a:spcPts val="533"/>
              </a:spcBef>
              <a:buClr>
                <a:schemeClr val="dk1"/>
              </a:buClr>
              <a:buSzPts val="2000"/>
              <a:buNone/>
            </a:pPr>
            <a:r>
              <a:rPr lang="en" sz="3200" u="sng" dirty="0">
                <a:latin typeface="Arial"/>
                <a:ea typeface="Arial"/>
                <a:cs typeface="Arial"/>
                <a:sym typeface="Arial"/>
              </a:rPr>
              <a:t>Highlight</a:t>
            </a:r>
            <a:r>
              <a:rPr lang="en" sz="3200" dirty="0">
                <a:latin typeface="Arial"/>
                <a:ea typeface="Arial"/>
                <a:cs typeface="Arial"/>
                <a:sym typeface="Arial"/>
              </a:rPr>
              <a:t> what I see: </a:t>
            </a:r>
            <a:endParaRPr sz="3200" dirty="0">
              <a:latin typeface="Arial"/>
              <a:ea typeface="Arial"/>
              <a:cs typeface="Arial"/>
              <a:sym typeface="Arial"/>
            </a:endParaRPr>
          </a:p>
          <a:p>
            <a:pPr marL="457189" indent="-440256">
              <a:lnSpc>
                <a:spcPct val="80000"/>
              </a:lnSpc>
              <a:spcBef>
                <a:spcPts val="533"/>
              </a:spcBef>
              <a:buClr>
                <a:srgbClr val="E36C09"/>
              </a:buClr>
              <a:buSzPts val="1800"/>
              <a:buFont typeface="Arial"/>
              <a:buChar char="•"/>
            </a:pPr>
            <a:r>
              <a:rPr lang="en" sz="3200" dirty="0">
                <a:latin typeface="Arial"/>
                <a:ea typeface="Arial"/>
                <a:cs typeface="Arial"/>
                <a:sym typeface="Arial"/>
              </a:rPr>
              <a:t>Look for changes, trends, or differences. </a:t>
            </a:r>
            <a:endParaRPr sz="3200" dirty="0">
              <a:latin typeface="Arial"/>
              <a:ea typeface="Arial"/>
              <a:cs typeface="Arial"/>
              <a:sym typeface="Arial"/>
            </a:endParaRPr>
          </a:p>
          <a:p>
            <a:pPr marL="457189" indent="-440256">
              <a:lnSpc>
                <a:spcPct val="80000"/>
              </a:lnSpc>
              <a:spcBef>
                <a:spcPts val="533"/>
              </a:spcBef>
              <a:buClr>
                <a:srgbClr val="E36C09"/>
              </a:buClr>
              <a:buSzPts val="1800"/>
              <a:buFont typeface="Arial"/>
              <a:buChar char="•"/>
            </a:pPr>
            <a:r>
              <a:rPr lang="en" sz="3200" dirty="0">
                <a:latin typeface="Arial"/>
                <a:ea typeface="Arial"/>
                <a:cs typeface="Arial"/>
                <a:sym typeface="Arial"/>
              </a:rPr>
              <a:t>Write what you see. A different description for each observation. </a:t>
            </a:r>
            <a:endParaRPr sz="3200" dirty="0">
              <a:latin typeface="Arial"/>
              <a:ea typeface="Arial"/>
              <a:cs typeface="Arial"/>
              <a:sym typeface="Arial"/>
            </a:endParaRPr>
          </a:p>
          <a:p>
            <a:pPr marL="457189" indent="-440256">
              <a:lnSpc>
                <a:spcPct val="80000"/>
              </a:lnSpc>
              <a:spcBef>
                <a:spcPts val="533"/>
              </a:spcBef>
              <a:buClr>
                <a:srgbClr val="E36C09"/>
              </a:buClr>
              <a:buSzPts val="1800"/>
              <a:buFont typeface="Arial"/>
              <a:buChar char="•"/>
            </a:pPr>
            <a:r>
              <a:rPr lang="en" sz="3200" dirty="0">
                <a:latin typeface="Arial"/>
                <a:ea typeface="Arial"/>
                <a:cs typeface="Arial"/>
                <a:sym typeface="Arial"/>
              </a:rPr>
              <a:t>Be concise</a:t>
            </a:r>
            <a:r>
              <a:rPr lang="en" sz="3200" dirty="0"/>
              <a:t> - w</a:t>
            </a:r>
            <a:r>
              <a:rPr lang="en" sz="3200" dirty="0">
                <a:latin typeface="Arial"/>
                <a:ea typeface="Arial"/>
                <a:cs typeface="Arial"/>
                <a:sym typeface="Arial"/>
              </a:rPr>
              <a:t>rite only the essence, or highlights, of what you see.</a:t>
            </a:r>
            <a:endParaRPr sz="3200" dirty="0">
              <a:latin typeface="Arial"/>
              <a:ea typeface="Arial"/>
              <a:cs typeface="Arial"/>
              <a:sym typeface="Arial"/>
            </a:endParaRPr>
          </a:p>
          <a:p>
            <a:pPr marL="0" indent="0">
              <a:lnSpc>
                <a:spcPct val="80000"/>
              </a:lnSpc>
              <a:spcBef>
                <a:spcPts val="533"/>
              </a:spcBef>
              <a:buClr>
                <a:schemeClr val="dk1"/>
              </a:buClr>
              <a:buSzPts val="2000"/>
              <a:buNone/>
            </a:pPr>
            <a:endParaRPr sz="3200" dirty="0">
              <a:solidFill>
                <a:srgbClr val="A5A5A5"/>
              </a:solidFill>
              <a:latin typeface="Arial"/>
              <a:ea typeface="Arial"/>
              <a:cs typeface="Arial"/>
              <a:sym typeface="Arial"/>
            </a:endParaRPr>
          </a:p>
          <a:p>
            <a:pPr marL="0" indent="0">
              <a:lnSpc>
                <a:spcPct val="80000"/>
              </a:lnSpc>
              <a:spcBef>
                <a:spcPts val="533"/>
              </a:spcBef>
              <a:buClr>
                <a:schemeClr val="dk1"/>
              </a:buClr>
              <a:buSzPts val="2000"/>
              <a:buNone/>
            </a:pPr>
            <a:endParaRPr sz="3200" dirty="0">
              <a:solidFill>
                <a:srgbClr val="A5A5A5"/>
              </a:solidFill>
              <a:latin typeface="Arial"/>
              <a:ea typeface="Arial"/>
              <a:cs typeface="Arial"/>
              <a:sym typeface="Arial"/>
            </a:endParaRPr>
          </a:p>
          <a:p>
            <a:pPr marL="0" indent="0">
              <a:lnSpc>
                <a:spcPct val="80000"/>
              </a:lnSpc>
              <a:spcBef>
                <a:spcPts val="533"/>
              </a:spcBef>
              <a:buClr>
                <a:schemeClr val="dk1"/>
              </a:buClr>
              <a:buSzPts val="2000"/>
              <a:buNone/>
            </a:pPr>
            <a:endParaRPr sz="3200" dirty="0">
              <a:solidFill>
                <a:srgbClr val="A5A5A5"/>
              </a:solidFill>
              <a:latin typeface="Arial"/>
              <a:ea typeface="Arial"/>
              <a:cs typeface="Arial"/>
              <a:sym typeface="Arial"/>
            </a:endParaRPr>
          </a:p>
        </p:txBody>
      </p:sp>
      <p:pic>
        <p:nvPicPr>
          <p:cNvPr id="269" name="Google Shape;269;p38" title="Scientists removing ice core sample from drill "/>
          <p:cNvPicPr preferRelativeResize="0"/>
          <p:nvPr/>
        </p:nvPicPr>
        <p:blipFill rotWithShape="1">
          <a:blip r:embed="rId3">
            <a:alphaModFix/>
          </a:blip>
          <a:srcRect/>
          <a:stretch/>
        </p:blipFill>
        <p:spPr>
          <a:xfrm>
            <a:off x="1387967" y="2316764"/>
            <a:ext cx="2761996" cy="1832467"/>
          </a:xfrm>
          <a:prstGeom prst="rect">
            <a:avLst/>
          </a:prstGeom>
          <a:noFill/>
          <a:ln>
            <a:noFill/>
          </a:ln>
        </p:spPr>
      </p:pic>
      <p:pic>
        <p:nvPicPr>
          <p:cNvPr id="11" name="Picture 10" title="Creative Commons License CC BY">
            <a:extLst>
              <a:ext uri="{FF2B5EF4-FFF2-40B4-BE49-F238E27FC236}">
                <a16:creationId xmlns:a16="http://schemas.microsoft.com/office/drawing/2014/main" id="{5C799409-D155-D04F-80B3-B53E90B82366}"/>
              </a:ext>
            </a:extLst>
          </p:cNvPr>
          <p:cNvPicPr>
            <a:picLocks noChangeAspect="1"/>
          </p:cNvPicPr>
          <p:nvPr/>
        </p:nvPicPr>
        <p:blipFill>
          <a:blip r:embed="rId4"/>
          <a:stretch>
            <a:fillRect/>
          </a:stretch>
        </p:blipFill>
        <p:spPr>
          <a:xfrm>
            <a:off x="486539" y="4575569"/>
            <a:ext cx="1470573" cy="472447"/>
          </a:xfrm>
          <a:prstGeom prst="rect">
            <a:avLst/>
          </a:prstGeom>
        </p:spPr>
      </p:pic>
      <p:sp>
        <p:nvSpPr>
          <p:cNvPr id="10" name="Google Shape;271;p38">
            <a:extLst>
              <a:ext uri="{FF2B5EF4-FFF2-40B4-BE49-F238E27FC236}">
                <a16:creationId xmlns:a16="http://schemas.microsoft.com/office/drawing/2014/main" id="{1D868B9A-8ED1-E24E-AD72-64F30E4B37C4}"/>
              </a:ext>
            </a:extLst>
          </p:cNvPr>
          <p:cNvSpPr/>
          <p:nvPr/>
        </p:nvSpPr>
        <p:spPr>
          <a:xfrm>
            <a:off x="1957112" y="4552935"/>
            <a:ext cx="2863416" cy="586459"/>
          </a:xfrm>
          <a:prstGeom prst="rect">
            <a:avLst/>
          </a:prstGeom>
          <a:noFill/>
          <a:ln>
            <a:noFill/>
          </a:ln>
        </p:spPr>
        <p:txBody>
          <a:bodyPr spcFirstLastPara="1" wrap="square" lIns="121900" tIns="60933" rIns="121900" bIns="60933" anchor="t" anchorCtr="0">
            <a:noAutofit/>
          </a:bodyPr>
          <a:lstStyle/>
          <a:p>
            <a:pPr>
              <a:buSzPts val="800"/>
            </a:pPr>
            <a:r>
              <a:rPr lang="en-US" sz="1067" dirty="0" err="1">
                <a:solidFill>
                  <a:schemeClr val="tx1"/>
                </a:solidFill>
              </a:rPr>
              <a:t>Helle</a:t>
            </a:r>
            <a:r>
              <a:rPr lang="en-US" sz="1067" dirty="0">
                <a:solidFill>
                  <a:schemeClr val="tx1"/>
                </a:solidFill>
              </a:rPr>
              <a:t> Astrid </a:t>
            </a:r>
            <a:r>
              <a:rPr lang="en-US" sz="1067" dirty="0" err="1">
                <a:solidFill>
                  <a:schemeClr val="tx1"/>
                </a:solidFill>
              </a:rPr>
              <a:t>Kjaer</a:t>
            </a:r>
            <a:endParaRPr lang="en-US" sz="1067" dirty="0">
              <a:solidFill>
                <a:schemeClr val="tx1"/>
              </a:solidFill>
            </a:endParaRPr>
          </a:p>
          <a:p>
            <a:pPr>
              <a:buSzPts val="800"/>
            </a:pPr>
            <a:r>
              <a:rPr lang="en-US" sz="1067" dirty="0">
                <a:solidFill>
                  <a:schemeClr val="tx1"/>
                </a:solidFill>
              </a:rPr>
              <a:t>Wikipedia Commons</a:t>
            </a:r>
            <a:endParaRPr sz="1067" dirty="0">
              <a:solidFill>
                <a:schemeClr val="tx1"/>
              </a:solidFill>
            </a:endParaRPr>
          </a:p>
          <a:p>
            <a:pPr>
              <a:buSzPts val="800"/>
            </a:pPr>
            <a:r>
              <a:rPr lang="en" sz="1067" u="sng" dirty="0">
                <a:solidFill>
                  <a:schemeClr val="hlink"/>
                </a:solidFill>
                <a:latin typeface="Calibri"/>
                <a:ea typeface="Calibri"/>
                <a:cs typeface="Calibri"/>
                <a:sym typeface="Calibri"/>
                <a:hlinkClick r:id="rId5"/>
              </a:rPr>
              <a:t>https://creativecommons.org/licenses/by/4.0/</a:t>
            </a:r>
            <a:endParaRPr sz="1067" dirty="0">
              <a:solidFill>
                <a:srgbClr val="FFFFFF"/>
              </a:solidFill>
              <a:latin typeface="Calibri"/>
              <a:ea typeface="Calibri"/>
              <a:cs typeface="Calibri"/>
              <a:sym typeface="Calibri"/>
            </a:endParaRPr>
          </a:p>
          <a:p>
            <a:pPr>
              <a:buSzPts val="800"/>
            </a:pPr>
            <a:r>
              <a:rPr lang="en" sz="1067" dirty="0">
                <a:solidFill>
                  <a:srgbClr val="FFFFFF"/>
                </a:solidFill>
                <a:latin typeface="Calibri"/>
                <a:ea typeface="Calibri"/>
                <a:cs typeface="Calibri"/>
                <a:sym typeface="Calibri"/>
              </a:rPr>
              <a:t>No changes made</a:t>
            </a:r>
            <a:endParaRPr sz="1067"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4092562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9"/>
          <p:cNvSpPr txBox="1">
            <a:spLocks noGrp="1"/>
          </p:cNvSpPr>
          <p:nvPr>
            <p:ph type="title"/>
          </p:nvPr>
        </p:nvSpPr>
        <p:spPr>
          <a:xfrm>
            <a:off x="168812" y="0"/>
            <a:ext cx="11034933" cy="1325563"/>
          </a:xfrm>
          <a:prstGeom prst="rect">
            <a:avLst/>
          </a:prstGeom>
          <a:noFill/>
          <a:ln>
            <a:noFill/>
          </a:ln>
        </p:spPr>
        <p:txBody>
          <a:bodyPr spcFirstLastPara="1" vert="horz" wrap="square" lIns="121900" tIns="60933" rIns="121900" bIns="60933" rtlCol="0" anchor="ctr" anchorCtr="0">
            <a:noAutofit/>
          </a:bodyPr>
          <a:lstStyle/>
          <a:p>
            <a:pPr algn="ctr">
              <a:lnSpc>
                <a:spcPct val="100000"/>
              </a:lnSpc>
              <a:spcBef>
                <a:spcPts val="0"/>
              </a:spcBef>
              <a:buClr>
                <a:schemeClr val="dk1"/>
              </a:buClr>
              <a:buSzPts val="3959"/>
            </a:pPr>
            <a:r>
              <a:rPr lang="en" sz="5333" b="1" dirty="0">
                <a:latin typeface="Arial"/>
                <a:ea typeface="Arial"/>
                <a:cs typeface="Arial"/>
                <a:sym typeface="Arial"/>
              </a:rPr>
              <a:t>Analyze and Interpret the Data-2 </a:t>
            </a:r>
            <a:endParaRPr sz="5333" b="1" dirty="0">
              <a:latin typeface="Arial"/>
              <a:ea typeface="Arial"/>
              <a:cs typeface="Arial"/>
              <a:sym typeface="Arial"/>
            </a:endParaRPr>
          </a:p>
        </p:txBody>
      </p:sp>
      <p:sp>
        <p:nvSpPr>
          <p:cNvPr id="281" name="Google Shape;281;p39"/>
          <p:cNvSpPr txBox="1">
            <a:spLocks noGrp="1"/>
          </p:cNvSpPr>
          <p:nvPr>
            <p:ph type="body" orient="vert" idx="1"/>
          </p:nvPr>
        </p:nvSpPr>
        <p:spPr>
          <a:xfrm rot="16200000">
            <a:off x="5944967" y="1004863"/>
            <a:ext cx="5326972" cy="6379303"/>
          </a:xfrm>
          <a:prstGeom prst="rect">
            <a:avLst/>
          </a:prstGeom>
          <a:noFill/>
          <a:ln>
            <a:noFill/>
          </a:ln>
        </p:spPr>
        <p:txBody>
          <a:bodyPr spcFirstLastPara="1" vert="eaVert" wrap="square" lIns="121900" tIns="60933" rIns="121900" bIns="60933" rtlCol="0" anchor="t" anchorCtr="0">
            <a:noAutofit/>
          </a:bodyPr>
          <a:lstStyle/>
          <a:p>
            <a:pPr marL="0" indent="0">
              <a:lnSpc>
                <a:spcPct val="80000"/>
              </a:lnSpc>
              <a:spcBef>
                <a:spcPts val="533"/>
              </a:spcBef>
              <a:buClr>
                <a:schemeClr val="dk1"/>
              </a:buClr>
              <a:buSzPts val="2000"/>
              <a:buNone/>
            </a:pPr>
            <a:r>
              <a:rPr lang="en" sz="3200" dirty="0">
                <a:latin typeface="Arial"/>
                <a:ea typeface="Arial"/>
                <a:cs typeface="Arial"/>
                <a:sym typeface="Arial"/>
              </a:rPr>
              <a:t>Strategy to look at data…</a:t>
            </a:r>
            <a:endParaRPr sz="3200" dirty="0">
              <a:latin typeface="Arial"/>
              <a:ea typeface="Arial"/>
              <a:cs typeface="Arial"/>
              <a:sym typeface="Arial"/>
            </a:endParaRPr>
          </a:p>
          <a:p>
            <a:pPr marL="0" indent="0">
              <a:lnSpc>
                <a:spcPct val="80000"/>
              </a:lnSpc>
              <a:spcBef>
                <a:spcPts val="533"/>
              </a:spcBef>
              <a:buClr>
                <a:schemeClr val="dk1"/>
              </a:buClr>
              <a:buSzPts val="2000"/>
              <a:buNone/>
            </a:pPr>
            <a:r>
              <a:rPr lang="en" sz="3200" dirty="0">
                <a:latin typeface="Arial"/>
                <a:ea typeface="Arial"/>
                <a:cs typeface="Arial"/>
                <a:sym typeface="Arial"/>
              </a:rPr>
              <a:t>Highlights, Comments and                                 Captions</a:t>
            </a:r>
            <a:endParaRPr sz="3200" dirty="0">
              <a:latin typeface="Arial"/>
              <a:ea typeface="Arial"/>
              <a:cs typeface="Arial"/>
              <a:sym typeface="Arial"/>
            </a:endParaRPr>
          </a:p>
          <a:p>
            <a:pPr marL="0" indent="0">
              <a:lnSpc>
                <a:spcPct val="80000"/>
              </a:lnSpc>
              <a:spcBef>
                <a:spcPts val="533"/>
              </a:spcBef>
              <a:buClr>
                <a:schemeClr val="dk1"/>
              </a:buClr>
              <a:buSzPts val="2000"/>
              <a:buNone/>
            </a:pPr>
            <a:endParaRPr sz="3200" u="sng" dirty="0">
              <a:latin typeface="Arial"/>
              <a:ea typeface="Arial"/>
              <a:cs typeface="Arial"/>
              <a:sym typeface="Arial"/>
            </a:endParaRPr>
          </a:p>
          <a:p>
            <a:pPr marL="0" indent="0">
              <a:lnSpc>
                <a:spcPct val="80000"/>
              </a:lnSpc>
              <a:spcBef>
                <a:spcPts val="533"/>
              </a:spcBef>
              <a:buClr>
                <a:schemeClr val="dk1"/>
              </a:buClr>
              <a:buSzPts val="2000"/>
              <a:buNone/>
            </a:pPr>
            <a:r>
              <a:rPr lang="en" sz="3200" u="sng" dirty="0">
                <a:latin typeface="Arial"/>
                <a:ea typeface="Arial"/>
                <a:cs typeface="Arial"/>
                <a:sym typeface="Arial"/>
              </a:rPr>
              <a:t>Comment</a:t>
            </a:r>
            <a:r>
              <a:rPr lang="en" sz="3200" dirty="0">
                <a:latin typeface="Arial"/>
                <a:ea typeface="Arial"/>
                <a:cs typeface="Arial"/>
                <a:sym typeface="Arial"/>
              </a:rPr>
              <a:t> on what it means:</a:t>
            </a:r>
            <a:endParaRPr sz="3200" dirty="0">
              <a:latin typeface="Arial"/>
              <a:ea typeface="Arial"/>
              <a:cs typeface="Arial"/>
              <a:sym typeface="Arial"/>
            </a:endParaRPr>
          </a:p>
          <a:p>
            <a:pPr marL="0" indent="0">
              <a:lnSpc>
                <a:spcPct val="80000"/>
              </a:lnSpc>
              <a:spcBef>
                <a:spcPts val="533"/>
              </a:spcBef>
              <a:buClr>
                <a:schemeClr val="dk1"/>
              </a:buClr>
              <a:buSzPts val="2000"/>
              <a:buNone/>
            </a:pPr>
            <a:r>
              <a:rPr lang="en" sz="3200" dirty="0">
                <a:latin typeface="Arial"/>
                <a:ea typeface="Arial"/>
                <a:cs typeface="Arial"/>
                <a:sym typeface="Arial"/>
              </a:rPr>
              <a:t>Interpret what you see.</a:t>
            </a:r>
            <a:endParaRPr sz="3200" dirty="0">
              <a:latin typeface="Arial"/>
              <a:ea typeface="Arial"/>
              <a:cs typeface="Arial"/>
              <a:sym typeface="Arial"/>
            </a:endParaRPr>
          </a:p>
          <a:p>
            <a:pPr marL="0" indent="0">
              <a:lnSpc>
                <a:spcPct val="80000"/>
              </a:lnSpc>
              <a:spcBef>
                <a:spcPts val="533"/>
              </a:spcBef>
              <a:buClr>
                <a:schemeClr val="dk1"/>
              </a:buClr>
              <a:buSzPts val="2000"/>
              <a:buNone/>
            </a:pPr>
            <a:r>
              <a:rPr lang="en" sz="3200" dirty="0">
                <a:latin typeface="Arial"/>
                <a:ea typeface="Arial"/>
                <a:cs typeface="Arial"/>
                <a:sym typeface="Arial"/>
              </a:rPr>
              <a:t>Write what each observation                                   means.</a:t>
            </a:r>
            <a:endParaRPr sz="3200" dirty="0">
              <a:latin typeface="Arial"/>
              <a:ea typeface="Arial"/>
              <a:cs typeface="Arial"/>
              <a:sym typeface="Arial"/>
            </a:endParaRPr>
          </a:p>
          <a:p>
            <a:pPr marL="0" indent="0">
              <a:lnSpc>
                <a:spcPct val="80000"/>
              </a:lnSpc>
              <a:spcBef>
                <a:spcPts val="533"/>
              </a:spcBef>
              <a:buClr>
                <a:schemeClr val="dk1"/>
              </a:buClr>
              <a:buSzPts val="2000"/>
              <a:buNone/>
            </a:pPr>
            <a:r>
              <a:rPr lang="en" sz="3200" dirty="0">
                <a:latin typeface="Arial"/>
                <a:ea typeface="Arial"/>
                <a:cs typeface="Arial"/>
                <a:sym typeface="Arial"/>
              </a:rPr>
              <a:t>Don’t tackle all of the data at once, just one observation at a time</a:t>
            </a:r>
            <a:endParaRPr sz="3200" dirty="0">
              <a:latin typeface="Arial"/>
              <a:ea typeface="Arial"/>
              <a:cs typeface="Arial"/>
              <a:sym typeface="Arial"/>
            </a:endParaRPr>
          </a:p>
          <a:p>
            <a:pPr marL="0" indent="0">
              <a:lnSpc>
                <a:spcPct val="80000"/>
              </a:lnSpc>
              <a:spcBef>
                <a:spcPts val="533"/>
              </a:spcBef>
              <a:buClr>
                <a:schemeClr val="dk1"/>
              </a:buClr>
              <a:buSzPts val="2000"/>
              <a:buNone/>
            </a:pPr>
            <a:endParaRPr sz="3200" dirty="0">
              <a:solidFill>
                <a:srgbClr val="A5A5A5"/>
              </a:solidFill>
              <a:latin typeface="Arial"/>
              <a:ea typeface="Arial"/>
              <a:cs typeface="Arial"/>
              <a:sym typeface="Arial"/>
            </a:endParaRPr>
          </a:p>
          <a:p>
            <a:pPr marL="0" indent="0">
              <a:lnSpc>
                <a:spcPct val="100000"/>
              </a:lnSpc>
              <a:spcBef>
                <a:spcPts val="853"/>
              </a:spcBef>
              <a:buClr>
                <a:schemeClr val="dk1"/>
              </a:buClr>
              <a:buSzPts val="3200"/>
              <a:buNone/>
            </a:pPr>
            <a:endParaRPr sz="3200" dirty="0">
              <a:solidFill>
                <a:srgbClr val="A5A5A5"/>
              </a:solidFill>
              <a:latin typeface="Calibri"/>
              <a:ea typeface="Calibri"/>
              <a:cs typeface="Calibri"/>
              <a:sym typeface="Calibri"/>
            </a:endParaRPr>
          </a:p>
        </p:txBody>
      </p:sp>
      <p:pic>
        <p:nvPicPr>
          <p:cNvPr id="282" name="Google Shape;282;p39" title="Temperature and CO2 Records Graph"/>
          <p:cNvPicPr preferRelativeResize="0"/>
          <p:nvPr/>
        </p:nvPicPr>
        <p:blipFill rotWithShape="1">
          <a:blip r:embed="rId3">
            <a:alphaModFix/>
          </a:blip>
          <a:srcRect l="-4420" t="-4420" r="4419" b="4419"/>
          <a:stretch/>
        </p:blipFill>
        <p:spPr>
          <a:xfrm rot="393426">
            <a:off x="508481" y="1625731"/>
            <a:ext cx="4225703" cy="3349928"/>
          </a:xfrm>
          <a:prstGeom prst="rect">
            <a:avLst/>
          </a:prstGeom>
          <a:noFill/>
          <a:ln>
            <a:noFill/>
          </a:ln>
        </p:spPr>
      </p:pic>
      <p:pic>
        <p:nvPicPr>
          <p:cNvPr id="3" name="Picture 2" title="Creative Commons License CC BY SA">
            <a:extLst>
              <a:ext uri="{FF2B5EF4-FFF2-40B4-BE49-F238E27FC236}">
                <a16:creationId xmlns:a16="http://schemas.microsoft.com/office/drawing/2014/main" id="{E8C5BB54-F3C8-9345-8C2D-9E7EE024AE70}"/>
              </a:ext>
            </a:extLst>
          </p:cNvPr>
          <p:cNvPicPr>
            <a:picLocks noChangeAspect="1"/>
          </p:cNvPicPr>
          <p:nvPr/>
        </p:nvPicPr>
        <p:blipFill>
          <a:blip r:embed="rId4"/>
          <a:stretch>
            <a:fillRect/>
          </a:stretch>
        </p:blipFill>
        <p:spPr>
          <a:xfrm>
            <a:off x="558800" y="5205976"/>
            <a:ext cx="1465443" cy="514885"/>
          </a:xfrm>
          <a:prstGeom prst="rect">
            <a:avLst/>
          </a:prstGeom>
        </p:spPr>
      </p:pic>
      <p:sp>
        <p:nvSpPr>
          <p:cNvPr id="4" name="Rectangle 3">
            <a:extLst>
              <a:ext uri="{FF2B5EF4-FFF2-40B4-BE49-F238E27FC236}">
                <a16:creationId xmlns:a16="http://schemas.microsoft.com/office/drawing/2014/main" id="{79B0DC1E-3278-D84C-B62F-091582672042}"/>
              </a:ext>
            </a:extLst>
          </p:cNvPr>
          <p:cNvSpPr/>
          <p:nvPr/>
        </p:nvSpPr>
        <p:spPr>
          <a:xfrm>
            <a:off x="630117" y="5907768"/>
            <a:ext cx="4195379" cy="523220"/>
          </a:xfrm>
          <a:prstGeom prst="rect">
            <a:avLst/>
          </a:prstGeom>
        </p:spPr>
        <p:txBody>
          <a:bodyPr wrap="none">
            <a:spAutoFit/>
          </a:bodyPr>
          <a:lstStyle/>
          <a:p>
            <a:r>
              <a:rPr lang="en-US" u="sng" dirty="0">
                <a:solidFill>
                  <a:srgbClr val="663366"/>
                </a:solidFill>
                <a:latin typeface="Arial" panose="020B0604020202020204" pitchFamily="34" charset="0"/>
                <a:hlinkClick r:id="" action="ppaction://noaction"/>
              </a:rPr>
              <a:t>Leland McInnes at the English language Wikipedia</a:t>
            </a:r>
          </a:p>
          <a:p>
            <a:r>
              <a:rPr lang="en-US" u="sng" dirty="0">
                <a:solidFill>
                  <a:srgbClr val="663366"/>
                </a:solidFill>
                <a:latin typeface="Arial" panose="020B0604020202020204" pitchFamily="34" charset="0"/>
                <a:hlinkClick r:id="" action="ppaction://noaction"/>
              </a:rPr>
              <a:t>Attribution-Share Alike 3.0 Unported</a:t>
            </a:r>
            <a:endParaRPr lang="en-US" dirty="0"/>
          </a:p>
        </p:txBody>
      </p:sp>
    </p:spTree>
    <p:extLst>
      <p:ext uri="{BB962C8B-B14F-4D97-AF65-F5344CB8AC3E}">
        <p14:creationId xmlns:p14="http://schemas.microsoft.com/office/powerpoint/2010/main" val="3907529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4"/>
          <p:cNvSpPr txBox="1">
            <a:spLocks noGrp="1"/>
          </p:cNvSpPr>
          <p:nvPr>
            <p:ph type="title"/>
          </p:nvPr>
        </p:nvSpPr>
        <p:spPr>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300"/>
              <a:buNone/>
            </a:pPr>
            <a:r>
              <a:rPr lang="en-US" dirty="0"/>
              <a:t>Ambitious Science Teaching</a:t>
            </a:r>
            <a:endParaRPr dirty="0"/>
          </a:p>
        </p:txBody>
      </p:sp>
      <p:sp>
        <p:nvSpPr>
          <p:cNvPr id="136" name="Google Shape;136;p24"/>
          <p:cNvSpPr txBox="1">
            <a:spLocks noGrp="1"/>
          </p:cNvSpPr>
          <p:nvPr>
            <p:ph idx="1"/>
          </p:nvPr>
        </p:nvSpPr>
        <p:spPr>
          <a:xfrm>
            <a:off x="2471926" y="1501506"/>
            <a:ext cx="7570500" cy="45261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500"/>
              </a:spcBef>
              <a:spcAft>
                <a:spcPts val="0"/>
              </a:spcAft>
              <a:buSzPts val="2700"/>
              <a:buNone/>
            </a:pPr>
            <a:r>
              <a:rPr lang="en-US" b="1" dirty="0"/>
              <a:t>4 CORE SETS OF TEACHING PRACTICES</a:t>
            </a:r>
            <a:endParaRPr b="1" dirty="0"/>
          </a:p>
          <a:p>
            <a:pPr marL="0" lvl="0" indent="0" algn="l" rtl="0">
              <a:lnSpc>
                <a:spcPct val="100000"/>
              </a:lnSpc>
              <a:spcBef>
                <a:spcPts val="500"/>
              </a:spcBef>
              <a:spcAft>
                <a:spcPts val="0"/>
              </a:spcAft>
              <a:buSzPts val="2700"/>
              <a:buNone/>
            </a:pPr>
            <a:endParaRPr dirty="0"/>
          </a:p>
          <a:p>
            <a:pPr marL="457200" lvl="0" indent="-400050" algn="l" rtl="0">
              <a:lnSpc>
                <a:spcPct val="150000"/>
              </a:lnSpc>
              <a:spcBef>
                <a:spcPts val="500"/>
              </a:spcBef>
              <a:spcAft>
                <a:spcPts val="0"/>
              </a:spcAft>
              <a:buClr>
                <a:srgbClr val="AFAFAF"/>
              </a:buClr>
              <a:buSzPts val="2700"/>
              <a:buChar char="●"/>
            </a:pPr>
            <a:r>
              <a:rPr lang="en-US" dirty="0"/>
              <a:t>30 years of research - NSF</a:t>
            </a:r>
            <a:endParaRPr dirty="0"/>
          </a:p>
          <a:p>
            <a:pPr marL="457200" lvl="0" indent="-400050" algn="l" rtl="0">
              <a:lnSpc>
                <a:spcPct val="150000"/>
              </a:lnSpc>
              <a:spcBef>
                <a:spcPts val="0"/>
              </a:spcBef>
              <a:spcAft>
                <a:spcPts val="0"/>
              </a:spcAft>
              <a:buClr>
                <a:srgbClr val="AFAFAF"/>
              </a:buClr>
              <a:buSzPts val="2700"/>
              <a:buChar char="●"/>
            </a:pPr>
            <a:r>
              <a:rPr lang="en-US" dirty="0"/>
              <a:t>Anchoring teaching in complex natural events</a:t>
            </a:r>
            <a:endParaRPr dirty="0"/>
          </a:p>
          <a:p>
            <a:pPr marL="457200" lvl="0" indent="-400050" algn="l" rtl="0">
              <a:lnSpc>
                <a:spcPct val="150000"/>
              </a:lnSpc>
              <a:spcBef>
                <a:spcPts val="0"/>
              </a:spcBef>
              <a:spcAft>
                <a:spcPts val="0"/>
              </a:spcAft>
              <a:buClr>
                <a:srgbClr val="AFAFAF"/>
              </a:buClr>
              <a:buSzPts val="2700"/>
              <a:buChar char="●"/>
            </a:pPr>
            <a:r>
              <a:rPr lang="en-US" dirty="0"/>
              <a:t>Using a variety of discourse strategies - student involvement</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0" title="Global Land Ocean Temperature Index graph"/>
          <p:cNvSpPr txBox="1">
            <a:spLocks noGrp="1"/>
          </p:cNvSpPr>
          <p:nvPr>
            <p:ph type="title"/>
          </p:nvPr>
        </p:nvSpPr>
        <p:spPr>
          <a:xfrm>
            <a:off x="609600" y="315071"/>
            <a:ext cx="10972800" cy="1143200"/>
          </a:xfrm>
          <a:prstGeom prst="rect">
            <a:avLst/>
          </a:prstGeom>
          <a:noFill/>
          <a:ln>
            <a:noFill/>
          </a:ln>
        </p:spPr>
        <p:txBody>
          <a:bodyPr spcFirstLastPara="1" vert="horz" wrap="square" lIns="121900" tIns="60933" rIns="121900" bIns="60933" rtlCol="0" anchor="ctr" anchorCtr="0">
            <a:noAutofit/>
          </a:bodyPr>
          <a:lstStyle/>
          <a:p>
            <a:pPr algn="ctr">
              <a:lnSpc>
                <a:spcPct val="100000"/>
              </a:lnSpc>
              <a:spcBef>
                <a:spcPts val="0"/>
              </a:spcBef>
              <a:buClr>
                <a:schemeClr val="dk1"/>
              </a:buClr>
              <a:buSzPts val="3959"/>
            </a:pPr>
            <a:r>
              <a:rPr lang="en" sz="5333" b="1" dirty="0">
                <a:latin typeface="Arial"/>
                <a:ea typeface="Arial"/>
                <a:cs typeface="Arial"/>
                <a:sym typeface="Arial"/>
              </a:rPr>
              <a:t>Analyze and Interpret the Data-3 </a:t>
            </a:r>
            <a:endParaRPr sz="5333" b="1" dirty="0">
              <a:latin typeface="Arial"/>
              <a:ea typeface="Arial"/>
              <a:cs typeface="Arial"/>
              <a:sym typeface="Arial"/>
            </a:endParaRPr>
          </a:p>
        </p:txBody>
      </p:sp>
      <p:sp>
        <p:nvSpPr>
          <p:cNvPr id="291" name="Google Shape;291;p40"/>
          <p:cNvSpPr txBox="1">
            <a:spLocks noGrp="1"/>
          </p:cNvSpPr>
          <p:nvPr>
            <p:ph type="body" orient="vert" idx="1"/>
          </p:nvPr>
        </p:nvSpPr>
        <p:spPr>
          <a:xfrm rot="16200000">
            <a:off x="6184146" y="1260451"/>
            <a:ext cx="4850569" cy="5945943"/>
          </a:xfrm>
          <a:prstGeom prst="rect">
            <a:avLst/>
          </a:prstGeom>
          <a:noFill/>
          <a:ln>
            <a:noFill/>
          </a:ln>
        </p:spPr>
        <p:txBody>
          <a:bodyPr spcFirstLastPara="1" vert="eaVert" wrap="square" lIns="121900" tIns="60933" rIns="121900" bIns="60933" rtlCol="0" anchor="t" anchorCtr="0">
            <a:noAutofit/>
          </a:bodyPr>
          <a:lstStyle/>
          <a:p>
            <a:pPr marL="0" indent="0">
              <a:lnSpc>
                <a:spcPct val="80000"/>
              </a:lnSpc>
              <a:spcBef>
                <a:spcPts val="533"/>
              </a:spcBef>
              <a:buClr>
                <a:schemeClr val="dk1"/>
              </a:buClr>
              <a:buSzPts val="2000"/>
              <a:buNone/>
            </a:pPr>
            <a:r>
              <a:rPr lang="en" sz="2667" dirty="0">
                <a:latin typeface="Arial"/>
                <a:ea typeface="Arial"/>
                <a:cs typeface="Arial"/>
                <a:sym typeface="Arial"/>
              </a:rPr>
              <a:t>Strategy to look at data…</a:t>
            </a:r>
            <a:endParaRPr sz="2667" dirty="0">
              <a:latin typeface="Arial"/>
              <a:ea typeface="Arial"/>
              <a:cs typeface="Arial"/>
              <a:sym typeface="Arial"/>
            </a:endParaRPr>
          </a:p>
          <a:p>
            <a:pPr marL="0" indent="0">
              <a:lnSpc>
                <a:spcPct val="80000"/>
              </a:lnSpc>
              <a:spcBef>
                <a:spcPts val="533"/>
              </a:spcBef>
              <a:buClr>
                <a:schemeClr val="dk1"/>
              </a:buClr>
              <a:buSzPts val="2000"/>
              <a:buNone/>
            </a:pPr>
            <a:r>
              <a:rPr lang="en" sz="2667" dirty="0">
                <a:latin typeface="Arial"/>
                <a:ea typeface="Arial"/>
                <a:cs typeface="Arial"/>
                <a:sym typeface="Arial"/>
              </a:rPr>
              <a:t>Highlights, Comments and Captions</a:t>
            </a:r>
            <a:endParaRPr sz="2667" dirty="0">
              <a:latin typeface="Arial"/>
              <a:ea typeface="Arial"/>
              <a:cs typeface="Arial"/>
              <a:sym typeface="Arial"/>
            </a:endParaRPr>
          </a:p>
          <a:p>
            <a:pPr marL="0" indent="0">
              <a:lnSpc>
                <a:spcPct val="80000"/>
              </a:lnSpc>
              <a:spcBef>
                <a:spcPts val="533"/>
              </a:spcBef>
              <a:buClr>
                <a:schemeClr val="dk1"/>
              </a:buClr>
              <a:buSzPts val="2000"/>
              <a:buNone/>
            </a:pPr>
            <a:endParaRPr sz="2667" dirty="0">
              <a:latin typeface="Arial"/>
              <a:ea typeface="Arial"/>
              <a:cs typeface="Arial"/>
              <a:sym typeface="Arial"/>
            </a:endParaRPr>
          </a:p>
          <a:p>
            <a:pPr marL="0" indent="0">
              <a:lnSpc>
                <a:spcPct val="80000"/>
              </a:lnSpc>
              <a:spcBef>
                <a:spcPts val="533"/>
              </a:spcBef>
              <a:buClr>
                <a:schemeClr val="dk1"/>
              </a:buClr>
              <a:buSzPts val="2000"/>
              <a:buNone/>
            </a:pPr>
            <a:r>
              <a:rPr lang="en" sz="2667" u="sng" dirty="0">
                <a:latin typeface="Arial"/>
                <a:ea typeface="Arial"/>
                <a:cs typeface="Arial"/>
                <a:sym typeface="Arial"/>
              </a:rPr>
              <a:t>Create a Caption</a:t>
            </a:r>
            <a:r>
              <a:rPr lang="en" sz="2667" dirty="0">
                <a:latin typeface="Arial"/>
                <a:ea typeface="Arial"/>
                <a:cs typeface="Arial"/>
                <a:sym typeface="Arial"/>
              </a:rPr>
              <a:t>:</a:t>
            </a:r>
            <a:endParaRPr sz="2667" dirty="0">
              <a:latin typeface="Arial"/>
              <a:ea typeface="Arial"/>
              <a:cs typeface="Arial"/>
              <a:sym typeface="Arial"/>
            </a:endParaRPr>
          </a:p>
          <a:p>
            <a:pPr marL="0" indent="0">
              <a:lnSpc>
                <a:spcPct val="80000"/>
              </a:lnSpc>
              <a:spcBef>
                <a:spcPts val="533"/>
              </a:spcBef>
              <a:buClr>
                <a:schemeClr val="dk1"/>
              </a:buClr>
              <a:buSzPts val="2000"/>
              <a:buNone/>
            </a:pPr>
            <a:r>
              <a:rPr lang="en" sz="2667" dirty="0">
                <a:latin typeface="Arial"/>
                <a:ea typeface="Arial"/>
                <a:cs typeface="Arial"/>
                <a:sym typeface="Arial"/>
              </a:rPr>
              <a:t>Think of the caption as a summary. </a:t>
            </a:r>
            <a:endParaRPr sz="2667" dirty="0">
              <a:latin typeface="Arial"/>
              <a:ea typeface="Arial"/>
              <a:cs typeface="Arial"/>
              <a:sym typeface="Arial"/>
            </a:endParaRPr>
          </a:p>
          <a:p>
            <a:pPr marL="0" indent="0">
              <a:lnSpc>
                <a:spcPct val="80000"/>
              </a:lnSpc>
              <a:spcBef>
                <a:spcPts val="533"/>
              </a:spcBef>
              <a:buClr>
                <a:schemeClr val="dk1"/>
              </a:buClr>
              <a:buSzPts val="2000"/>
              <a:buNone/>
            </a:pPr>
            <a:r>
              <a:rPr lang="en" sz="2667" dirty="0">
                <a:latin typeface="Arial"/>
                <a:ea typeface="Arial"/>
                <a:cs typeface="Arial"/>
                <a:sym typeface="Arial"/>
              </a:rPr>
              <a:t>Begin your caption with a topic sentence describing the overview of the figure.</a:t>
            </a:r>
            <a:endParaRPr sz="2667" dirty="0">
              <a:latin typeface="Arial"/>
              <a:ea typeface="Arial"/>
              <a:cs typeface="Arial"/>
              <a:sym typeface="Arial"/>
            </a:endParaRPr>
          </a:p>
          <a:p>
            <a:pPr marL="0" indent="0">
              <a:lnSpc>
                <a:spcPct val="80000"/>
              </a:lnSpc>
              <a:spcBef>
                <a:spcPts val="533"/>
              </a:spcBef>
              <a:buClr>
                <a:schemeClr val="dk1"/>
              </a:buClr>
              <a:buSzPts val="2000"/>
              <a:buNone/>
            </a:pPr>
            <a:r>
              <a:rPr lang="en" sz="2667" dirty="0">
                <a:latin typeface="Arial"/>
                <a:ea typeface="Arial"/>
                <a:cs typeface="Arial"/>
                <a:sym typeface="Arial"/>
              </a:rPr>
              <a:t>Join each “What I see” to its “What it means” to form a sentence. </a:t>
            </a:r>
            <a:endParaRPr sz="2667" dirty="0">
              <a:latin typeface="Arial"/>
              <a:ea typeface="Arial"/>
              <a:cs typeface="Arial"/>
              <a:sym typeface="Arial"/>
            </a:endParaRPr>
          </a:p>
          <a:p>
            <a:pPr marL="0" indent="0">
              <a:lnSpc>
                <a:spcPct val="80000"/>
              </a:lnSpc>
              <a:spcBef>
                <a:spcPts val="533"/>
              </a:spcBef>
              <a:buClr>
                <a:schemeClr val="dk1"/>
              </a:buClr>
              <a:buSzPts val="2000"/>
              <a:buNone/>
            </a:pPr>
            <a:r>
              <a:rPr lang="en" sz="2667" dirty="0">
                <a:latin typeface="Arial"/>
                <a:ea typeface="Arial"/>
                <a:cs typeface="Arial"/>
                <a:sym typeface="Arial"/>
              </a:rPr>
              <a:t>Build a coherent description in 2 to 3 sentences.</a:t>
            </a:r>
            <a:endParaRPr sz="2667" dirty="0">
              <a:latin typeface="Arial"/>
              <a:ea typeface="Arial"/>
              <a:cs typeface="Arial"/>
              <a:sym typeface="Arial"/>
            </a:endParaRPr>
          </a:p>
          <a:p>
            <a:pPr marL="0" indent="0">
              <a:lnSpc>
                <a:spcPct val="80000"/>
              </a:lnSpc>
              <a:spcBef>
                <a:spcPts val="533"/>
              </a:spcBef>
              <a:buClr>
                <a:schemeClr val="dk1"/>
              </a:buClr>
              <a:buSzPts val="2000"/>
              <a:buNone/>
            </a:pPr>
            <a:endParaRPr sz="2667" dirty="0">
              <a:solidFill>
                <a:srgbClr val="A5A5A5"/>
              </a:solidFill>
              <a:latin typeface="Arial"/>
              <a:ea typeface="Arial"/>
              <a:cs typeface="Arial"/>
              <a:sym typeface="Arial"/>
            </a:endParaRPr>
          </a:p>
        </p:txBody>
      </p:sp>
      <p:pic>
        <p:nvPicPr>
          <p:cNvPr id="292" name="Google Shape;292;p40" title="Global Land Ocean Temperature Index Graph"/>
          <p:cNvPicPr preferRelativeResize="0"/>
          <p:nvPr/>
        </p:nvPicPr>
        <p:blipFill rotWithShape="1">
          <a:blip r:embed="rId3">
            <a:alphaModFix/>
          </a:blip>
          <a:srcRect/>
          <a:stretch/>
        </p:blipFill>
        <p:spPr>
          <a:xfrm rot="-324970">
            <a:off x="922750" y="2022536"/>
            <a:ext cx="3803433" cy="2702496"/>
          </a:xfrm>
          <a:prstGeom prst="rect">
            <a:avLst/>
          </a:prstGeom>
          <a:noFill/>
          <a:ln>
            <a:noFill/>
          </a:ln>
        </p:spPr>
      </p:pic>
      <p:sp>
        <p:nvSpPr>
          <p:cNvPr id="2" name="TextBox 1" title="Public Domain Image from Wikipedia Commons">
            <a:extLst>
              <a:ext uri="{FF2B5EF4-FFF2-40B4-BE49-F238E27FC236}">
                <a16:creationId xmlns:a16="http://schemas.microsoft.com/office/drawing/2014/main" id="{621CCFFF-EBD0-DA4D-A273-27F8F06C0FF9}"/>
              </a:ext>
            </a:extLst>
          </p:cNvPr>
          <p:cNvSpPr txBox="1"/>
          <p:nvPr/>
        </p:nvSpPr>
        <p:spPr>
          <a:xfrm>
            <a:off x="1481797" y="4898501"/>
            <a:ext cx="2982351" cy="523220"/>
          </a:xfrm>
          <a:prstGeom prst="rect">
            <a:avLst/>
          </a:prstGeom>
          <a:noFill/>
        </p:spPr>
        <p:txBody>
          <a:bodyPr wrap="square" rtlCol="0">
            <a:spAutoFit/>
          </a:bodyPr>
          <a:lstStyle/>
          <a:p>
            <a:r>
              <a:rPr lang="en-US" dirty="0"/>
              <a:t>Public Domain</a:t>
            </a:r>
          </a:p>
          <a:p>
            <a:r>
              <a:rPr lang="en-US" dirty="0"/>
              <a:t>Wikipedia Commons</a:t>
            </a:r>
          </a:p>
        </p:txBody>
      </p:sp>
    </p:spTree>
    <p:extLst>
      <p:ext uri="{BB962C8B-B14F-4D97-AF65-F5344CB8AC3E}">
        <p14:creationId xmlns:p14="http://schemas.microsoft.com/office/powerpoint/2010/main" val="3226163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4"/>
          <p:cNvSpPr txBox="1">
            <a:spLocks noGrp="1"/>
          </p:cNvSpPr>
          <p:nvPr>
            <p:ph type="title"/>
          </p:nvPr>
        </p:nvSpPr>
        <p:spPr>
          <a:prstGeom prst="rect">
            <a:avLst/>
          </a:prstGeom>
          <a:noFill/>
          <a:ln>
            <a:noFill/>
          </a:ln>
        </p:spPr>
        <p:txBody>
          <a:bodyPr spcFirstLastPara="1" vert="horz" wrap="square" lIns="121900" tIns="60933" rIns="121900" bIns="60933" rtlCol="0" anchor="ctr" anchorCtr="0">
            <a:noAutofit/>
          </a:bodyPr>
          <a:lstStyle/>
          <a:p>
            <a:pPr algn="ctr">
              <a:lnSpc>
                <a:spcPct val="100000"/>
              </a:lnSpc>
              <a:spcBef>
                <a:spcPts val="0"/>
              </a:spcBef>
              <a:buClr>
                <a:schemeClr val="dk1"/>
              </a:buClr>
              <a:buSzPts val="4400"/>
            </a:pPr>
            <a:r>
              <a:rPr lang="en" sz="5333" b="1" dirty="0">
                <a:latin typeface="Arial"/>
                <a:ea typeface="Arial"/>
                <a:cs typeface="Arial"/>
                <a:sym typeface="Arial"/>
              </a:rPr>
              <a:t>Argue from Evidence Gallery Walk</a:t>
            </a:r>
            <a:endParaRPr sz="5333" dirty="0">
              <a:latin typeface="Arial"/>
              <a:ea typeface="Arial"/>
              <a:cs typeface="Arial"/>
              <a:sym typeface="Arial"/>
            </a:endParaRPr>
          </a:p>
        </p:txBody>
      </p:sp>
      <p:sp>
        <p:nvSpPr>
          <p:cNvPr id="331" name="Google Shape;331;p44"/>
          <p:cNvSpPr txBox="1">
            <a:spLocks noGrp="1"/>
          </p:cNvSpPr>
          <p:nvPr>
            <p:ph sz="half" idx="1"/>
          </p:nvPr>
        </p:nvSpPr>
        <p:spPr>
          <a:xfrm>
            <a:off x="1492680" y="2521541"/>
            <a:ext cx="10310703" cy="3695600"/>
          </a:xfrm>
          <a:prstGeom prst="rect">
            <a:avLst/>
          </a:prstGeom>
          <a:noFill/>
          <a:ln>
            <a:noFill/>
          </a:ln>
        </p:spPr>
        <p:txBody>
          <a:bodyPr spcFirstLastPara="1" vert="horz" wrap="square" lIns="121900" tIns="60933" rIns="121900" bIns="60933" rtlCol="0" anchor="t" anchorCtr="0">
            <a:noAutofit/>
          </a:bodyPr>
          <a:lstStyle/>
          <a:p>
            <a:pPr marL="457189" indent="-457189">
              <a:lnSpc>
                <a:spcPct val="80000"/>
              </a:lnSpc>
              <a:spcBef>
                <a:spcPts val="0"/>
              </a:spcBef>
              <a:buClr>
                <a:schemeClr val="dk1"/>
              </a:buClr>
              <a:buSzPts val="2590"/>
              <a:buFont typeface="Calibri"/>
              <a:buChar char="•"/>
            </a:pPr>
            <a:r>
              <a:rPr lang="en" sz="3200" dirty="0">
                <a:latin typeface="Arial"/>
                <a:ea typeface="Arial"/>
                <a:cs typeface="Arial"/>
                <a:sym typeface="Arial"/>
              </a:rPr>
              <a:t>Visit each team as a group.</a:t>
            </a:r>
            <a:endParaRPr sz="3200" dirty="0">
              <a:latin typeface="Arial"/>
              <a:ea typeface="Arial"/>
              <a:cs typeface="Arial"/>
              <a:sym typeface="Arial"/>
            </a:endParaRPr>
          </a:p>
          <a:p>
            <a:pPr marL="0" indent="0">
              <a:lnSpc>
                <a:spcPct val="80000"/>
              </a:lnSpc>
              <a:spcBef>
                <a:spcPts val="0"/>
              </a:spcBef>
              <a:buClr>
                <a:schemeClr val="dk1"/>
              </a:buClr>
              <a:buSzPts val="2800"/>
              <a:buNone/>
            </a:pPr>
            <a:endParaRPr sz="3200" dirty="0">
              <a:latin typeface="Arial"/>
              <a:ea typeface="Arial"/>
              <a:cs typeface="Arial"/>
              <a:sym typeface="Arial"/>
            </a:endParaRPr>
          </a:p>
          <a:p>
            <a:pPr marL="457189" indent="-457189">
              <a:lnSpc>
                <a:spcPct val="80000"/>
              </a:lnSpc>
              <a:spcBef>
                <a:spcPts val="0"/>
              </a:spcBef>
              <a:buClr>
                <a:schemeClr val="dk1"/>
              </a:buClr>
              <a:buSzPts val="2590"/>
              <a:buFont typeface="Calibri"/>
              <a:buChar char="•"/>
            </a:pPr>
            <a:r>
              <a:rPr lang="en" sz="3200" dirty="0">
                <a:latin typeface="Arial"/>
                <a:ea typeface="Arial"/>
                <a:cs typeface="Arial"/>
                <a:sym typeface="Arial"/>
              </a:rPr>
              <a:t>Listen to their argument. </a:t>
            </a:r>
            <a:endParaRPr sz="3200" dirty="0">
              <a:latin typeface="Arial"/>
              <a:ea typeface="Arial"/>
              <a:cs typeface="Arial"/>
              <a:sym typeface="Arial"/>
            </a:endParaRPr>
          </a:p>
          <a:p>
            <a:pPr marL="0" indent="0">
              <a:lnSpc>
                <a:spcPct val="80000"/>
              </a:lnSpc>
              <a:spcBef>
                <a:spcPts val="0"/>
              </a:spcBef>
              <a:buClr>
                <a:schemeClr val="dk1"/>
              </a:buClr>
              <a:buSzPts val="2800"/>
              <a:buNone/>
            </a:pPr>
            <a:endParaRPr sz="3200" dirty="0">
              <a:latin typeface="Arial"/>
              <a:ea typeface="Arial"/>
              <a:cs typeface="Arial"/>
              <a:sym typeface="Arial"/>
            </a:endParaRPr>
          </a:p>
          <a:p>
            <a:pPr marL="457189" indent="-457189">
              <a:lnSpc>
                <a:spcPct val="80000"/>
              </a:lnSpc>
              <a:spcBef>
                <a:spcPts val="691"/>
              </a:spcBef>
              <a:buClr>
                <a:schemeClr val="dk1"/>
              </a:buClr>
              <a:buSzPts val="2590"/>
              <a:buFont typeface="Calibri"/>
              <a:buChar char="•"/>
            </a:pPr>
            <a:r>
              <a:rPr lang="en" sz="3200" dirty="0">
                <a:latin typeface="Arial"/>
                <a:ea typeface="Arial"/>
                <a:cs typeface="Arial"/>
                <a:sym typeface="Arial"/>
              </a:rPr>
              <a:t>Give feedback and be                                            ready to take back ideas                                            to discuss with your group</a:t>
            </a:r>
            <a:r>
              <a:rPr lang="en" sz="3200" dirty="0">
                <a:solidFill>
                  <a:srgbClr val="A5A5A5"/>
                </a:solidFill>
                <a:latin typeface="Arial"/>
                <a:ea typeface="Arial"/>
                <a:cs typeface="Arial"/>
                <a:sym typeface="Arial"/>
              </a:rPr>
              <a:t>.</a:t>
            </a:r>
            <a:endParaRPr sz="3200" dirty="0">
              <a:solidFill>
                <a:srgbClr val="A5A5A5"/>
              </a:solidFill>
              <a:latin typeface="Arial"/>
              <a:ea typeface="Arial"/>
              <a:cs typeface="Arial"/>
              <a:sym typeface="Arial"/>
            </a:endParaRPr>
          </a:p>
          <a:p>
            <a:pPr marL="457189" indent="-237907">
              <a:lnSpc>
                <a:spcPct val="80000"/>
              </a:lnSpc>
              <a:spcBef>
                <a:spcPts val="691"/>
              </a:spcBef>
              <a:buClr>
                <a:schemeClr val="dk1"/>
              </a:buClr>
              <a:buSzPts val="2590"/>
              <a:buNone/>
            </a:pPr>
            <a:endParaRPr sz="3200" dirty="0">
              <a:solidFill>
                <a:srgbClr val="A5A5A5"/>
              </a:solidFill>
              <a:latin typeface="Arial"/>
              <a:ea typeface="Arial"/>
              <a:cs typeface="Arial"/>
              <a:sym typeface="Arial"/>
            </a:endParaRPr>
          </a:p>
        </p:txBody>
      </p:sp>
      <p:sp>
        <p:nvSpPr>
          <p:cNvPr id="332" name="Google Shape;332;p44" descr="Displaying Guppies Argument 1.jpg"/>
          <p:cNvSpPr/>
          <p:nvPr/>
        </p:nvSpPr>
        <p:spPr>
          <a:xfrm>
            <a:off x="307975" y="7939"/>
            <a:ext cx="304800" cy="304800"/>
          </a:xfrm>
          <a:prstGeom prst="rect">
            <a:avLst/>
          </a:prstGeom>
          <a:noFill/>
          <a:ln>
            <a:noFill/>
          </a:ln>
        </p:spPr>
        <p:txBody>
          <a:bodyPr spcFirstLastPara="1" wrap="square" lIns="121900" tIns="60933" rIns="121900" bIns="60933" anchor="t" anchorCtr="0">
            <a:noAutofit/>
          </a:bodyPr>
          <a:lstStyle/>
          <a:p>
            <a:pPr>
              <a:buSzPts val="1800"/>
            </a:pPr>
            <a:endParaRPr sz="24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9391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55"/>
          <p:cNvSpPr txBox="1">
            <a:spLocks noGrp="1"/>
          </p:cNvSpPr>
          <p:nvPr>
            <p:ph type="title"/>
          </p:nvPr>
        </p:nvSpPr>
        <p:spPr>
          <a:xfrm>
            <a:off x="1333500" y="390111"/>
            <a:ext cx="10515600" cy="1325563"/>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300"/>
              <a:buNone/>
            </a:pPr>
            <a:r>
              <a:rPr lang="en-US" dirty="0"/>
              <a:t>Representing Student Ideas Publicly Teachers’ Choice</a:t>
            </a:r>
            <a:endParaRPr dirty="0"/>
          </a:p>
        </p:txBody>
      </p:sp>
      <p:sp>
        <p:nvSpPr>
          <p:cNvPr id="486" name="Google Shape;486;p55"/>
          <p:cNvSpPr txBox="1">
            <a:spLocks noGrp="1"/>
          </p:cNvSpPr>
          <p:nvPr>
            <p:ph idx="1"/>
          </p:nvPr>
        </p:nvSpPr>
        <p:spPr>
          <a:xfrm>
            <a:off x="495925" y="2637525"/>
            <a:ext cx="4150800" cy="23358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500"/>
              </a:spcBef>
              <a:spcAft>
                <a:spcPts val="0"/>
              </a:spcAft>
              <a:buSzPts val="2700"/>
              <a:buNone/>
            </a:pPr>
            <a:r>
              <a:rPr lang="en-US"/>
              <a:t>Time to decide…...</a:t>
            </a:r>
            <a:endParaRPr/>
          </a:p>
        </p:txBody>
      </p:sp>
      <p:pic>
        <p:nvPicPr>
          <p:cNvPr id="487" name="Google Shape;487;p55" title="Roadsigns with choic of directions"/>
          <p:cNvPicPr preferRelativeResize="0"/>
          <p:nvPr/>
        </p:nvPicPr>
        <p:blipFill rotWithShape="1">
          <a:blip r:embed="rId3">
            <a:alphaModFix/>
          </a:blip>
          <a:srcRect/>
          <a:stretch/>
        </p:blipFill>
        <p:spPr>
          <a:xfrm>
            <a:off x="4216500" y="2464812"/>
            <a:ext cx="7240474" cy="2681238"/>
          </a:xfrm>
          <a:prstGeom prst="rect">
            <a:avLst/>
          </a:prstGeom>
          <a:noFill/>
          <a:ln>
            <a:noFill/>
          </a:ln>
        </p:spPr>
      </p:pic>
      <p:sp>
        <p:nvSpPr>
          <p:cNvPr id="2" name="TextBox 1">
            <a:extLst>
              <a:ext uri="{FF2B5EF4-FFF2-40B4-BE49-F238E27FC236}">
                <a16:creationId xmlns:a16="http://schemas.microsoft.com/office/drawing/2014/main" id="{0C1F19E6-684E-4D4A-A8E9-C650EFCC65D1}"/>
              </a:ext>
            </a:extLst>
          </p:cNvPr>
          <p:cNvSpPr txBox="1"/>
          <p:nvPr/>
        </p:nvSpPr>
        <p:spPr>
          <a:xfrm>
            <a:off x="6217920" y="5364480"/>
            <a:ext cx="3517310" cy="523220"/>
          </a:xfrm>
          <a:prstGeom prst="rect">
            <a:avLst/>
          </a:prstGeom>
          <a:noFill/>
        </p:spPr>
        <p:txBody>
          <a:bodyPr wrap="none" rtlCol="0">
            <a:spAutoFit/>
          </a:bodyPr>
          <a:lstStyle/>
          <a:p>
            <a:r>
              <a:rPr lang="en-US" u="sng" dirty="0">
                <a:hlinkClick r:id="rId4"/>
              </a:rPr>
              <a:t>Pixabay License</a:t>
            </a:r>
            <a:r>
              <a:rPr lang="en-US" u="sng" dirty="0"/>
              <a:t> </a:t>
            </a:r>
            <a:r>
              <a:rPr lang="en-US" dirty="0"/>
              <a:t>Free for commercial use </a:t>
            </a:r>
            <a:br>
              <a:rPr lang="en-US" dirty="0"/>
            </a:b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57"/>
          <p:cNvSpPr txBox="1">
            <a:spLocks noGrp="1"/>
          </p:cNvSpPr>
          <p:nvPr>
            <p:ph type="title"/>
          </p:nvPr>
        </p:nvSpPr>
        <p:spPr>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4300" dirty="0">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4300" dirty="0">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4300" dirty="0">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4300" dirty="0">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sz="4300" dirty="0"/>
              <a:t>Climate Science &amp; VR</a:t>
            </a:r>
            <a:endParaRPr sz="4300" dirty="0"/>
          </a:p>
        </p:txBody>
      </p:sp>
      <p:pic>
        <p:nvPicPr>
          <p:cNvPr id="510" name="Google Shape;510;p57" title="teacher with Oculus Go Device exclaiming with excitement"/>
          <p:cNvPicPr preferRelativeResize="0"/>
          <p:nvPr/>
        </p:nvPicPr>
        <p:blipFill rotWithShape="1">
          <a:blip r:embed="rId3">
            <a:alphaModFix/>
          </a:blip>
          <a:srcRect/>
          <a:stretch/>
        </p:blipFill>
        <p:spPr>
          <a:xfrm>
            <a:off x="7258775" y="593926"/>
            <a:ext cx="3644200" cy="4858953"/>
          </a:xfrm>
          <a:prstGeom prst="rect">
            <a:avLst/>
          </a:prstGeom>
          <a:noFill/>
          <a:ln>
            <a:noFill/>
          </a:ln>
        </p:spPr>
      </p:pic>
      <p:sp>
        <p:nvSpPr>
          <p:cNvPr id="2" name="TextBox 1">
            <a:extLst>
              <a:ext uri="{FF2B5EF4-FFF2-40B4-BE49-F238E27FC236}">
                <a16:creationId xmlns:a16="http://schemas.microsoft.com/office/drawing/2014/main" id="{819A2AF8-80FE-BB44-BE52-C1E448B458FA}"/>
              </a:ext>
            </a:extLst>
          </p:cNvPr>
          <p:cNvSpPr txBox="1"/>
          <p:nvPr/>
        </p:nvSpPr>
        <p:spPr>
          <a:xfrm>
            <a:off x="7981950" y="5638800"/>
            <a:ext cx="1968809" cy="307777"/>
          </a:xfrm>
          <a:prstGeom prst="rect">
            <a:avLst/>
          </a:prstGeom>
          <a:noFill/>
        </p:spPr>
        <p:txBody>
          <a:bodyPr wrap="none" rtlCol="0">
            <a:spAutoFit/>
          </a:bodyPr>
          <a:lstStyle/>
          <a:p>
            <a:r>
              <a:rPr lang="en-US" dirty="0"/>
              <a:t>Picture by P. </a:t>
            </a:r>
            <a:r>
              <a:rPr lang="en-US" dirty="0" err="1"/>
              <a:t>Willcutts</a:t>
            </a:r>
            <a:r>
              <a:rPr lang="en-US" dirty="0"/>
              <a:t> </a:t>
            </a:r>
          </a:p>
        </p:txBody>
      </p:sp>
      <p:sp>
        <p:nvSpPr>
          <p:cNvPr id="506" name="Google Shape;506;p57" descr="Image result for images of a cell"/>
          <p:cNvSpPr/>
          <p:nvPr/>
        </p:nvSpPr>
        <p:spPr>
          <a:xfrm>
            <a:off x="207433" y="-144463"/>
            <a:ext cx="406500" cy="3048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59"/>
          <p:cNvSpPr txBox="1">
            <a:spLocks noGrp="1"/>
          </p:cNvSpPr>
          <p:nvPr>
            <p:ph type="title"/>
          </p:nvPr>
        </p:nvSpPr>
        <p:spPr>
          <a:xfrm>
            <a:off x="377225" y="2649962"/>
            <a:ext cx="9144000" cy="3843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300"/>
              <a:buNone/>
            </a:pPr>
            <a:r>
              <a:rPr lang="en-US" dirty="0"/>
              <a:t>Nose to the Grindstone!</a:t>
            </a:r>
            <a:endParaRPr dirty="0"/>
          </a:p>
        </p:txBody>
      </p:sp>
      <p:pic>
        <p:nvPicPr>
          <p:cNvPr id="529" name="Google Shape;529;p59" title="Nose to the grindstone"/>
          <p:cNvPicPr preferRelativeResize="0"/>
          <p:nvPr/>
        </p:nvPicPr>
        <p:blipFill rotWithShape="1">
          <a:blip r:embed="rId3">
            <a:alphaModFix/>
          </a:blip>
          <a:srcRect/>
          <a:stretch/>
        </p:blipFill>
        <p:spPr>
          <a:xfrm>
            <a:off x="6409475" y="1178862"/>
            <a:ext cx="4998318" cy="3748739"/>
          </a:xfrm>
          <a:prstGeom prst="rect">
            <a:avLst/>
          </a:prstGeom>
          <a:noFill/>
          <a:ln>
            <a:noFill/>
          </a:ln>
        </p:spPr>
      </p:pic>
      <p:sp>
        <p:nvSpPr>
          <p:cNvPr id="528" name="Google Shape;528;p59"/>
          <p:cNvSpPr txBox="1"/>
          <p:nvPr/>
        </p:nvSpPr>
        <p:spPr>
          <a:xfrm>
            <a:off x="7818250" y="4844600"/>
            <a:ext cx="3000000" cy="619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chemeClr val="tx1"/>
                </a:solidFill>
                <a:latin typeface="Arial"/>
                <a:ea typeface="Arial"/>
                <a:cs typeface="Arial"/>
                <a:sym typeface="Arial"/>
              </a:rPr>
              <a:t>https://</a:t>
            </a:r>
            <a:r>
              <a:rPr lang="en-US" sz="1100" b="0" i="0" u="none" strike="noStrike" cap="none" dirty="0" err="1">
                <a:solidFill>
                  <a:schemeClr val="tx1"/>
                </a:solidFill>
                <a:latin typeface="Arial"/>
                <a:ea typeface="Arial"/>
                <a:cs typeface="Arial"/>
                <a:sym typeface="Arial"/>
              </a:rPr>
              <a:t>creativecommons.org</a:t>
            </a:r>
            <a:r>
              <a:rPr lang="en-US" sz="1100" b="0" i="0" u="none" strike="noStrike" cap="none" dirty="0">
                <a:solidFill>
                  <a:schemeClr val="tx1"/>
                </a:solidFill>
                <a:latin typeface="Arial"/>
                <a:ea typeface="Arial"/>
                <a:cs typeface="Arial"/>
                <a:sym typeface="Arial"/>
              </a:rPr>
              <a:t>/licenses/by/2.0/</a:t>
            </a:r>
            <a:endParaRPr sz="1100" b="0" i="0" u="none" strike="noStrike" cap="none" dirty="0">
              <a:solidFill>
                <a:schemeClr val="tx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1DB9E-1A5D-6A44-968E-6332191972C5}"/>
              </a:ext>
            </a:extLst>
          </p:cNvPr>
          <p:cNvSpPr>
            <a:spLocks noGrp="1"/>
          </p:cNvSpPr>
          <p:nvPr>
            <p:ph type="title"/>
          </p:nvPr>
        </p:nvSpPr>
        <p:spPr/>
        <p:txBody>
          <a:bodyPr/>
          <a:lstStyle/>
          <a:p>
            <a:r>
              <a:rPr lang="en-US" dirty="0"/>
              <a:t>Creative Commons Licensing</a:t>
            </a:r>
          </a:p>
        </p:txBody>
      </p:sp>
      <p:pic>
        <p:nvPicPr>
          <p:cNvPr id="4" name="Picture 4" descr="Creative Commons Attribution 4.0">
            <a:extLst>
              <a:ext uri="{FF2B5EF4-FFF2-40B4-BE49-F238E27FC236}">
                <a16:creationId xmlns:a16="http://schemas.microsoft.com/office/drawing/2014/main" id="{78064329-1F8E-1F4B-BAB3-3884DA19ED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5375" y="2669126"/>
            <a:ext cx="1490133" cy="52493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A6DF550-63A6-AF48-A1E4-00FAF158A3CC}"/>
              </a:ext>
            </a:extLst>
          </p:cNvPr>
          <p:cNvSpPr/>
          <p:nvPr/>
        </p:nvSpPr>
        <p:spPr>
          <a:xfrm>
            <a:off x="2275375" y="3458608"/>
            <a:ext cx="6096000" cy="2678234"/>
          </a:xfrm>
          <a:prstGeom prst="rect">
            <a:avLst/>
          </a:prstGeom>
        </p:spPr>
        <p:txBody>
          <a:bodyPr>
            <a:spAutoFit/>
          </a:bodyPr>
          <a:lstStyle/>
          <a:p>
            <a:pPr lvl="0" eaLnBrk="0" fontAlgn="base" hangingPunct="0">
              <a:spcBef>
                <a:spcPct val="0"/>
              </a:spcBef>
              <a:spcAft>
                <a:spcPct val="0"/>
              </a:spcAft>
              <a:buClrTx/>
            </a:pPr>
            <a:r>
              <a:rPr lang="en-US" altLang="en-US" sz="1867" dirty="0">
                <a:solidFill>
                  <a:schemeClr val="tx1"/>
                </a:solidFill>
                <a:latin typeface="+mn-lt"/>
              </a:rPr>
              <a:t>License:</a:t>
            </a:r>
          </a:p>
          <a:p>
            <a:pPr marL="609585" lvl="1" indent="-609585" eaLnBrk="0" fontAlgn="base" hangingPunct="0">
              <a:spcBef>
                <a:spcPct val="0"/>
              </a:spcBef>
              <a:spcAft>
                <a:spcPct val="0"/>
              </a:spcAft>
              <a:buClrTx/>
            </a:pPr>
            <a:r>
              <a:rPr lang="en-US" altLang="en-US" sz="1867" dirty="0">
                <a:solidFill>
                  <a:schemeClr val="tx1"/>
                </a:solidFill>
                <a:latin typeface="+mn-lt"/>
              </a:rPr>
              <a:t> </a:t>
            </a:r>
            <a:r>
              <a:rPr lang="en-US" altLang="en-US" sz="1867" dirty="0">
                <a:solidFill>
                  <a:schemeClr val="tx1"/>
                </a:solidFill>
                <a:latin typeface="+mn-lt"/>
                <a:hlinkClick r:id="rId4">
                  <a:extLst>
                    <a:ext uri="{A12FA001-AC4F-418D-AE19-62706E023703}">
                      <ahyp:hlinkClr xmlns:ahyp="http://schemas.microsoft.com/office/drawing/2018/hyperlinkcolor" val="tx"/>
                    </a:ext>
                  </a:extLst>
                </a:hlinkClick>
              </a:rPr>
              <a:t>Creative Commons Attribution 4.0 </a:t>
            </a:r>
            <a:endParaRPr lang="en-US" altLang="en-US" sz="1867" dirty="0">
              <a:solidFill>
                <a:schemeClr val="tx1"/>
              </a:solidFill>
              <a:latin typeface="+mn-lt"/>
            </a:endParaRPr>
          </a:p>
          <a:p>
            <a:pPr marL="609585" lvl="1" indent="-609585" eaLnBrk="0" fontAlgn="base" hangingPunct="0">
              <a:spcBef>
                <a:spcPct val="0"/>
              </a:spcBef>
              <a:spcAft>
                <a:spcPct val="0"/>
              </a:spcAft>
              <a:buClrTx/>
            </a:pPr>
            <a:r>
              <a:rPr lang="en-US" altLang="en-US" sz="1867" dirty="0">
                <a:solidFill>
                  <a:schemeClr val="tx1"/>
                </a:solidFill>
                <a:latin typeface="+mn-lt"/>
              </a:rPr>
              <a:t>Georgia Boatman</a:t>
            </a:r>
          </a:p>
          <a:p>
            <a:pPr marL="609585" lvl="1" indent="-609585" eaLnBrk="0" fontAlgn="base" hangingPunct="0">
              <a:spcBef>
                <a:spcPct val="0"/>
              </a:spcBef>
              <a:spcAft>
                <a:spcPct val="0"/>
              </a:spcAft>
              <a:buClrTx/>
            </a:pPr>
            <a:r>
              <a:rPr lang="en-US" altLang="en-US" sz="1867" dirty="0">
                <a:solidFill>
                  <a:schemeClr val="tx1"/>
                </a:solidFill>
                <a:latin typeface="+mn-lt"/>
              </a:rPr>
              <a:t>Regional Science Coordinator</a:t>
            </a:r>
          </a:p>
          <a:p>
            <a:pPr marL="609585" lvl="1" indent="-609585" eaLnBrk="0" fontAlgn="base" hangingPunct="0">
              <a:spcBef>
                <a:spcPct val="0"/>
              </a:spcBef>
              <a:spcAft>
                <a:spcPct val="0"/>
              </a:spcAft>
              <a:buClrTx/>
            </a:pPr>
            <a:r>
              <a:rPr lang="en-US" altLang="en-US" sz="1867" dirty="0">
                <a:solidFill>
                  <a:schemeClr val="tx1"/>
                </a:solidFill>
                <a:latin typeface="+mn-lt"/>
              </a:rPr>
              <a:t>Educational Service District 123   </a:t>
            </a:r>
          </a:p>
          <a:p>
            <a:pPr marL="609585" lvl="1" indent="-609585" eaLnBrk="0" fontAlgn="base" hangingPunct="0">
              <a:spcBef>
                <a:spcPct val="0"/>
              </a:spcBef>
              <a:spcAft>
                <a:spcPct val="0"/>
              </a:spcAft>
              <a:buClrTx/>
            </a:pPr>
            <a:endParaRPr lang="en-US" altLang="en-US" sz="1867" dirty="0">
              <a:solidFill>
                <a:schemeClr val="tx1"/>
              </a:solidFill>
              <a:latin typeface="+mn-lt"/>
            </a:endParaRPr>
          </a:p>
          <a:p>
            <a:pPr marL="609585" lvl="1" indent="-609585" eaLnBrk="0" fontAlgn="base" hangingPunct="0">
              <a:spcBef>
                <a:spcPct val="0"/>
              </a:spcBef>
              <a:spcAft>
                <a:spcPct val="0"/>
              </a:spcAft>
              <a:buClrTx/>
            </a:pPr>
            <a:r>
              <a:rPr lang="en-US" altLang="en-US" sz="1867" dirty="0">
                <a:solidFill>
                  <a:schemeClr val="tx1"/>
                </a:solidFill>
                <a:latin typeface="+mn-lt"/>
              </a:rPr>
              <a:t>Peggy </a:t>
            </a:r>
            <a:r>
              <a:rPr lang="en-US" altLang="en-US" sz="1867" dirty="0" err="1">
                <a:solidFill>
                  <a:schemeClr val="tx1"/>
                </a:solidFill>
                <a:latin typeface="+mn-lt"/>
              </a:rPr>
              <a:t>Willcuts</a:t>
            </a:r>
            <a:endParaRPr lang="en-US" altLang="en-US" sz="1867" dirty="0">
              <a:solidFill>
                <a:schemeClr val="tx1"/>
              </a:solidFill>
              <a:latin typeface="+mn-lt"/>
            </a:endParaRPr>
          </a:p>
          <a:p>
            <a:pPr marL="609585" lvl="1" indent="-609585" eaLnBrk="0" fontAlgn="base" hangingPunct="0">
              <a:spcBef>
                <a:spcPct val="0"/>
              </a:spcBef>
              <a:spcAft>
                <a:spcPct val="0"/>
              </a:spcAft>
              <a:buClrTx/>
            </a:pPr>
            <a:r>
              <a:rPr lang="en-US" altLang="en-US" sz="1867" dirty="0">
                <a:solidFill>
                  <a:schemeClr val="tx1"/>
                </a:solidFill>
                <a:latin typeface="+mn-lt"/>
              </a:rPr>
              <a:t>Senior STEM Consultant</a:t>
            </a:r>
          </a:p>
          <a:p>
            <a:pPr marL="609585" lvl="1" indent="-609585" eaLnBrk="0" fontAlgn="base" hangingPunct="0">
              <a:spcBef>
                <a:spcPct val="0"/>
              </a:spcBef>
              <a:spcAft>
                <a:spcPct val="0"/>
              </a:spcAft>
              <a:buClrTx/>
            </a:pPr>
            <a:r>
              <a:rPr lang="en-US" altLang="en-US" sz="1867" dirty="0">
                <a:solidFill>
                  <a:schemeClr val="tx1"/>
                </a:solidFill>
                <a:latin typeface="+mn-lt"/>
              </a:rPr>
              <a:t>Pacific Northwest National Laboratory</a:t>
            </a:r>
          </a:p>
        </p:txBody>
      </p:sp>
    </p:spTree>
    <p:extLst>
      <p:ext uri="{BB962C8B-B14F-4D97-AF65-F5344CB8AC3E}">
        <p14:creationId xmlns:p14="http://schemas.microsoft.com/office/powerpoint/2010/main" val="646006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52" name="Google Shape;152;p25"/>
          <p:cNvSpPr txBox="1">
            <a:spLocks noGrp="1"/>
          </p:cNvSpPr>
          <p:nvPr>
            <p:ph type="title"/>
          </p:nvPr>
        </p:nvSpPr>
        <p:spPr>
          <a:xfrm>
            <a:off x="718175" y="312575"/>
            <a:ext cx="10983000" cy="720000"/>
          </a:xfrm>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rgbClr val="000000"/>
              </a:buClr>
              <a:buSzPts val="1100"/>
              <a:buFont typeface="Arial"/>
              <a:buNone/>
            </a:pPr>
            <a:r>
              <a:rPr lang="en-US" sz="4300" b="0" dirty="0">
                <a:latin typeface="Calibri"/>
                <a:ea typeface="Calibri"/>
                <a:cs typeface="Calibri"/>
                <a:sym typeface="Calibri"/>
              </a:rPr>
              <a:t>8 Fundamental Themes of Ambitious Science Teaching Video Recording Tool</a:t>
            </a:r>
            <a:endParaRPr sz="4300" b="0" dirty="0">
              <a:latin typeface="Calibri"/>
              <a:ea typeface="Calibri"/>
              <a:cs typeface="Calibri"/>
              <a:sym typeface="Calibri"/>
            </a:endParaRPr>
          </a:p>
        </p:txBody>
      </p:sp>
      <p:sp>
        <p:nvSpPr>
          <p:cNvPr id="147" name="Google Shape;147;p25"/>
          <p:cNvSpPr txBox="1">
            <a:spLocks noGrp="1"/>
          </p:cNvSpPr>
          <p:nvPr>
            <p:ph idx="1"/>
          </p:nvPr>
        </p:nvSpPr>
        <p:spPr>
          <a:xfrm>
            <a:off x="266750" y="3891850"/>
            <a:ext cx="5112900" cy="1733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SzPts val="2700"/>
              <a:buNone/>
            </a:pPr>
            <a:r>
              <a:rPr lang="en-US" sz="2800" b="1" dirty="0"/>
              <a:t>Get to know the </a:t>
            </a:r>
            <a:endParaRPr sz="2800" b="1" dirty="0"/>
          </a:p>
          <a:p>
            <a:pPr marL="0" marR="0" lvl="0" indent="0" algn="l" rtl="0">
              <a:lnSpc>
                <a:spcPct val="90000"/>
              </a:lnSpc>
              <a:spcBef>
                <a:spcPts val="1000"/>
              </a:spcBef>
              <a:spcAft>
                <a:spcPts val="0"/>
              </a:spcAft>
              <a:buSzPts val="2700"/>
              <a:buNone/>
            </a:pPr>
            <a:r>
              <a:rPr lang="en-US" sz="2800" b="1" dirty="0"/>
              <a:t>Video Recording Tool!</a:t>
            </a:r>
            <a:endParaRPr sz="2800" b="1" dirty="0"/>
          </a:p>
          <a:p>
            <a:pPr marL="0" marR="0" lvl="0" indent="0" algn="l" rtl="0">
              <a:lnSpc>
                <a:spcPct val="90000"/>
              </a:lnSpc>
              <a:spcBef>
                <a:spcPts val="1000"/>
              </a:spcBef>
              <a:spcAft>
                <a:spcPts val="0"/>
              </a:spcAft>
              <a:buSzPts val="2700"/>
              <a:buNone/>
            </a:pPr>
            <a:r>
              <a:rPr lang="en-US" sz="2800" b="1" dirty="0"/>
              <a:t>Highlight key words...</a:t>
            </a:r>
            <a:endParaRPr sz="2800" b="1" dirty="0"/>
          </a:p>
        </p:txBody>
      </p:sp>
      <p:pic>
        <p:nvPicPr>
          <p:cNvPr id="153" name="Google Shape;153;p25" title="sample of video recording tool"/>
          <p:cNvPicPr preferRelativeResize="0"/>
          <p:nvPr/>
        </p:nvPicPr>
        <p:blipFill rotWithShape="1">
          <a:blip r:embed="rId3">
            <a:alphaModFix/>
          </a:blip>
          <a:srcRect/>
          <a:stretch/>
        </p:blipFill>
        <p:spPr>
          <a:xfrm>
            <a:off x="4993775" y="1546350"/>
            <a:ext cx="6507551" cy="423353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9" name="Google Shape;369;p40"/>
          <p:cNvSpPr txBox="1">
            <a:spLocks noGrp="1"/>
          </p:cNvSpPr>
          <p:nvPr>
            <p:ph type="title"/>
          </p:nvPr>
        </p:nvSpPr>
        <p:spPr>
          <a:xfrm>
            <a:off x="2032625" y="388775"/>
            <a:ext cx="10983000" cy="720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4300" b="0" dirty="0">
                <a:latin typeface="Calibri"/>
                <a:ea typeface="Calibri"/>
                <a:cs typeface="Calibri"/>
                <a:sym typeface="Calibri"/>
              </a:rPr>
              <a:t>8 Fundamental Themes of </a:t>
            </a:r>
            <a:endParaRPr sz="4300" b="0" dirty="0">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1100"/>
              <a:buFont typeface="Arial"/>
              <a:buNone/>
            </a:pPr>
            <a:r>
              <a:rPr lang="en-US" sz="4300" b="0" dirty="0">
                <a:latin typeface="Calibri"/>
                <a:ea typeface="Calibri"/>
                <a:cs typeface="Calibri"/>
                <a:sym typeface="Calibri"/>
              </a:rPr>
              <a:t>Ambitious Science Teaching</a:t>
            </a:r>
            <a:endParaRPr sz="4300" b="0" dirty="0">
              <a:latin typeface="Calibri"/>
              <a:ea typeface="Calibri"/>
              <a:cs typeface="Calibri"/>
              <a:sym typeface="Calibri"/>
            </a:endParaRPr>
          </a:p>
        </p:txBody>
      </p:sp>
      <p:sp>
        <p:nvSpPr>
          <p:cNvPr id="363" name="Google Shape;363;p40"/>
          <p:cNvSpPr txBox="1">
            <a:spLocks noGrp="1"/>
          </p:cNvSpPr>
          <p:nvPr>
            <p:ph idx="1"/>
          </p:nvPr>
        </p:nvSpPr>
        <p:spPr>
          <a:xfrm>
            <a:off x="266750" y="3891850"/>
            <a:ext cx="5112900" cy="1733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None/>
            </a:pPr>
            <a:r>
              <a:rPr lang="en-US" sz="2800" b="1" dirty="0"/>
              <a:t>Let’s take a look into a classroom to see what this looks like.  Take notes using the scaffold provided!</a:t>
            </a:r>
            <a:endParaRPr sz="2400" dirty="0"/>
          </a:p>
        </p:txBody>
      </p:sp>
      <p:pic>
        <p:nvPicPr>
          <p:cNvPr id="364" name="Google Shape;364;p40" title="Embedded Video Sample illustrating Ambitious Science Teaching Practices">
            <a:hlinkClick r:id="rId3"/>
          </p:cNvPr>
          <p:cNvPicPr preferRelativeResize="0"/>
          <p:nvPr/>
        </p:nvPicPr>
        <p:blipFill>
          <a:blip r:embed="rId4">
            <a:alphaModFix/>
          </a:blip>
          <a:stretch>
            <a:fillRect/>
          </a:stretch>
        </p:blipFill>
        <p:spPr>
          <a:xfrm>
            <a:off x="5495276" y="1951525"/>
            <a:ext cx="6484525" cy="3743550"/>
          </a:xfrm>
          <a:prstGeom prst="rect">
            <a:avLst/>
          </a:prstGeom>
          <a:noFill/>
          <a:ln>
            <a:noFill/>
          </a:ln>
        </p:spPr>
      </p:pic>
    </p:spTree>
    <p:extLst>
      <p:ext uri="{BB962C8B-B14F-4D97-AF65-F5344CB8AC3E}">
        <p14:creationId xmlns:p14="http://schemas.microsoft.com/office/powerpoint/2010/main" val="2724090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1"/>
          <p:cNvSpPr txBox="1">
            <a:spLocks noGrp="1"/>
          </p:cNvSpPr>
          <p:nvPr>
            <p:ph type="title"/>
          </p:nvPr>
        </p:nvSpPr>
        <p:spPr>
          <a:xfrm>
            <a:off x="584825" y="388775"/>
            <a:ext cx="10983000" cy="720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4300" b="0" dirty="0">
                <a:latin typeface="Calibri"/>
                <a:ea typeface="Calibri"/>
                <a:cs typeface="Calibri"/>
                <a:sym typeface="Calibri"/>
              </a:rPr>
              <a:t>8 Fundamental Themes of </a:t>
            </a:r>
            <a:endParaRPr sz="4300" b="0" dirty="0">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1100"/>
              <a:buFont typeface="Arial"/>
              <a:buNone/>
            </a:pPr>
            <a:r>
              <a:rPr lang="en-US" sz="4300" b="0" dirty="0">
                <a:latin typeface="Calibri"/>
                <a:ea typeface="Calibri"/>
                <a:cs typeface="Calibri"/>
                <a:sym typeface="Calibri"/>
              </a:rPr>
              <a:t>Ambitious Science Teaching (1-2)</a:t>
            </a:r>
            <a:endParaRPr sz="4300" b="0" dirty="0">
              <a:latin typeface="Calibri"/>
              <a:ea typeface="Calibri"/>
              <a:cs typeface="Calibri"/>
              <a:sym typeface="Calibri"/>
            </a:endParaRPr>
          </a:p>
        </p:txBody>
      </p:sp>
      <p:sp>
        <p:nvSpPr>
          <p:cNvPr id="376" name="Google Shape;376;p41"/>
          <p:cNvSpPr txBox="1">
            <a:spLocks noGrp="1"/>
          </p:cNvSpPr>
          <p:nvPr>
            <p:ph idx="1"/>
          </p:nvPr>
        </p:nvSpPr>
        <p:spPr>
          <a:xfrm>
            <a:off x="2223725" y="1999800"/>
            <a:ext cx="7705200" cy="4526100"/>
          </a:xfrm>
          <a:prstGeom prst="rect">
            <a:avLst/>
          </a:prstGeom>
          <a:noFill/>
          <a:ln>
            <a:noFill/>
          </a:ln>
        </p:spPr>
        <p:txBody>
          <a:bodyPr spcFirstLastPara="1" wrap="square" lIns="91425" tIns="45700" rIns="91425" bIns="45700" anchor="t" anchorCtr="0">
            <a:noAutofit/>
          </a:bodyPr>
          <a:lstStyle/>
          <a:p>
            <a:pPr marL="457200" marR="0" lvl="0" indent="0" algn="l" rtl="0">
              <a:lnSpc>
                <a:spcPct val="90000"/>
              </a:lnSpc>
              <a:spcBef>
                <a:spcPts val="1000"/>
              </a:spcBef>
              <a:spcAft>
                <a:spcPts val="0"/>
              </a:spcAft>
              <a:buNone/>
            </a:pPr>
            <a:r>
              <a:rPr lang="en-US" sz="3000" b="1" dirty="0"/>
              <a:t>Theme 1:  Learning is oriented around complex and puzzling phenomena.</a:t>
            </a:r>
            <a:endParaRPr sz="3000" b="1" dirty="0"/>
          </a:p>
          <a:p>
            <a:pPr marL="457200" marR="0" lvl="0" indent="0" algn="l" rtl="0">
              <a:lnSpc>
                <a:spcPct val="90000"/>
              </a:lnSpc>
              <a:spcBef>
                <a:spcPts val="1000"/>
              </a:spcBef>
              <a:spcAft>
                <a:spcPts val="0"/>
              </a:spcAft>
              <a:buNone/>
            </a:pPr>
            <a:endParaRPr sz="2400" dirty="0"/>
          </a:p>
          <a:p>
            <a:pPr marL="457200" marR="0" lvl="0" indent="0" algn="l" rtl="0">
              <a:lnSpc>
                <a:spcPct val="90000"/>
              </a:lnSpc>
              <a:spcBef>
                <a:spcPts val="1000"/>
              </a:spcBef>
              <a:spcAft>
                <a:spcPts val="0"/>
              </a:spcAft>
              <a:buNone/>
            </a:pPr>
            <a:r>
              <a:rPr lang="en-US" sz="3000" b="1" dirty="0"/>
              <a:t>Theme 2:  Students’ ideas and experiences are treated as resources for everyone’s learning.</a:t>
            </a:r>
            <a:endParaRPr sz="3000" b="1" dirty="0"/>
          </a:p>
          <a:p>
            <a:pPr marL="0" lvl="0" indent="0" algn="l" rtl="0">
              <a:lnSpc>
                <a:spcPct val="115000"/>
              </a:lnSpc>
              <a:spcBef>
                <a:spcPts val="0"/>
              </a:spcBef>
              <a:spcAft>
                <a:spcPts val="1100"/>
              </a:spcAft>
              <a:buNone/>
            </a:pPr>
            <a:endParaRPr sz="2400" b="1" u="sng" dirty="0">
              <a:solidFill>
                <a:srgbClr val="AFAFAF"/>
              </a:solidFill>
            </a:endParaRPr>
          </a:p>
        </p:txBody>
      </p:sp>
    </p:spTree>
    <p:extLst>
      <p:ext uri="{BB962C8B-B14F-4D97-AF65-F5344CB8AC3E}">
        <p14:creationId xmlns:p14="http://schemas.microsoft.com/office/powerpoint/2010/main" val="2328806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2"/>
          <p:cNvSpPr txBox="1">
            <a:spLocks noGrp="1"/>
          </p:cNvSpPr>
          <p:nvPr>
            <p:ph type="title"/>
          </p:nvPr>
        </p:nvSpPr>
        <p:spPr>
          <a:xfrm>
            <a:off x="584825" y="845975"/>
            <a:ext cx="10983000" cy="384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1100"/>
              <a:buFont typeface="Arial"/>
              <a:buNone/>
            </a:pPr>
            <a:r>
              <a:rPr lang="en-US" sz="4300" b="0" dirty="0">
                <a:latin typeface="Calibri"/>
                <a:ea typeface="Calibri"/>
                <a:cs typeface="Calibri"/>
                <a:sym typeface="Calibri"/>
              </a:rPr>
              <a:t>8 Fundamental Themes of </a:t>
            </a:r>
            <a:endParaRPr sz="4300" b="0" dirty="0">
              <a:latin typeface="Calibri"/>
              <a:ea typeface="Calibri"/>
              <a:cs typeface="Calibri"/>
              <a:sym typeface="Calibri"/>
            </a:endParaRPr>
          </a:p>
          <a:p>
            <a:pPr marL="0" lvl="0" indent="0" algn="ctr" rtl="0">
              <a:lnSpc>
                <a:spcPct val="90000"/>
              </a:lnSpc>
              <a:spcBef>
                <a:spcPts val="0"/>
              </a:spcBef>
              <a:spcAft>
                <a:spcPts val="0"/>
              </a:spcAft>
              <a:buClr>
                <a:srgbClr val="000000"/>
              </a:buClr>
              <a:buSzPts val="1100"/>
              <a:buFont typeface="Arial"/>
              <a:buNone/>
            </a:pPr>
            <a:r>
              <a:rPr lang="en-US" sz="4300" b="0" dirty="0">
                <a:latin typeface="Calibri"/>
                <a:ea typeface="Calibri"/>
                <a:cs typeface="Calibri"/>
                <a:sym typeface="Calibri"/>
              </a:rPr>
              <a:t>Ambitious Science Teaching (3-4)</a:t>
            </a:r>
            <a:endParaRPr sz="4300" b="0" dirty="0">
              <a:latin typeface="Calibri"/>
              <a:ea typeface="Calibri"/>
              <a:cs typeface="Calibri"/>
              <a:sym typeface="Calibri"/>
            </a:endParaRPr>
          </a:p>
          <a:p>
            <a:pPr marL="0" marR="0" lvl="0" indent="0" algn="l" rtl="0">
              <a:lnSpc>
                <a:spcPct val="90000"/>
              </a:lnSpc>
              <a:spcBef>
                <a:spcPts val="0"/>
              </a:spcBef>
              <a:spcAft>
                <a:spcPts val="0"/>
              </a:spcAft>
              <a:buClr>
                <a:srgbClr val="000000"/>
              </a:buClr>
              <a:buSzPts val="1100"/>
              <a:buFont typeface="Arial"/>
              <a:buNone/>
            </a:pPr>
            <a:endParaRPr sz="4400" b="0" dirty="0">
              <a:solidFill>
                <a:srgbClr val="E46C0A"/>
              </a:solidFill>
              <a:latin typeface="Calibri"/>
              <a:ea typeface="Calibri"/>
              <a:cs typeface="Calibri"/>
              <a:sym typeface="Calibri"/>
            </a:endParaRPr>
          </a:p>
        </p:txBody>
      </p:sp>
      <p:sp>
        <p:nvSpPr>
          <p:cNvPr id="391" name="Google Shape;391;p42"/>
          <p:cNvSpPr txBox="1">
            <a:spLocks noGrp="1"/>
          </p:cNvSpPr>
          <p:nvPr>
            <p:ph idx="1"/>
          </p:nvPr>
        </p:nvSpPr>
        <p:spPr>
          <a:xfrm>
            <a:off x="2529300" y="1923600"/>
            <a:ext cx="7705200" cy="4526100"/>
          </a:xfrm>
          <a:prstGeom prst="rect">
            <a:avLst/>
          </a:prstGeom>
          <a:noFill/>
          <a:ln>
            <a:noFill/>
          </a:ln>
        </p:spPr>
        <p:txBody>
          <a:bodyPr spcFirstLastPara="1" wrap="square" lIns="91425" tIns="45700" rIns="91425" bIns="45700" anchor="t" anchorCtr="0">
            <a:noAutofit/>
          </a:bodyPr>
          <a:lstStyle/>
          <a:p>
            <a:pPr marL="457200" marR="0" lvl="0" indent="0" algn="l" rtl="0">
              <a:lnSpc>
                <a:spcPct val="90000"/>
              </a:lnSpc>
              <a:spcBef>
                <a:spcPts val="1000"/>
              </a:spcBef>
              <a:spcAft>
                <a:spcPts val="0"/>
              </a:spcAft>
              <a:buNone/>
            </a:pPr>
            <a:r>
              <a:rPr lang="en-US" sz="3000" b="1" dirty="0"/>
              <a:t>Theme 3:  Teachers provide varied opportunities to reason through talk..</a:t>
            </a:r>
            <a:endParaRPr sz="3000" b="1" dirty="0"/>
          </a:p>
          <a:p>
            <a:pPr marL="457200" marR="0" lvl="0" indent="0" algn="l" rtl="0">
              <a:lnSpc>
                <a:spcPct val="90000"/>
              </a:lnSpc>
              <a:spcBef>
                <a:spcPts val="1000"/>
              </a:spcBef>
              <a:spcAft>
                <a:spcPts val="0"/>
              </a:spcAft>
              <a:buNone/>
            </a:pPr>
            <a:endParaRPr sz="2400" dirty="0"/>
          </a:p>
          <a:p>
            <a:pPr marL="457200" marR="0" lvl="0" indent="0" algn="l" rtl="0">
              <a:lnSpc>
                <a:spcPct val="90000"/>
              </a:lnSpc>
              <a:spcBef>
                <a:spcPts val="1000"/>
              </a:spcBef>
              <a:spcAft>
                <a:spcPts val="0"/>
              </a:spcAft>
              <a:buNone/>
            </a:pPr>
            <a:r>
              <a:rPr lang="en-US" sz="3000" b="1" dirty="0"/>
              <a:t>Theme 4:  Thinking is made visible.</a:t>
            </a:r>
            <a:endParaRPr sz="3000" b="1" dirty="0"/>
          </a:p>
          <a:p>
            <a:pPr marL="0" lvl="0" indent="0" algn="l" rtl="0">
              <a:lnSpc>
                <a:spcPct val="115000"/>
              </a:lnSpc>
              <a:spcBef>
                <a:spcPts val="0"/>
              </a:spcBef>
              <a:spcAft>
                <a:spcPts val="1100"/>
              </a:spcAft>
              <a:buNone/>
            </a:pPr>
            <a:endParaRPr sz="2400" b="1" u="sng" dirty="0">
              <a:solidFill>
                <a:srgbClr val="AFAFAF"/>
              </a:solidFill>
            </a:endParaRPr>
          </a:p>
        </p:txBody>
      </p:sp>
    </p:spTree>
    <p:extLst>
      <p:ext uri="{BB962C8B-B14F-4D97-AF65-F5344CB8AC3E}">
        <p14:creationId xmlns:p14="http://schemas.microsoft.com/office/powerpoint/2010/main" val="3859855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401" name="Google Shape;401;p43"/>
          <p:cNvSpPr txBox="1">
            <a:spLocks noGrp="1"/>
          </p:cNvSpPr>
          <p:nvPr>
            <p:ph type="title"/>
          </p:nvPr>
        </p:nvSpPr>
        <p:spPr>
          <a:xfrm>
            <a:off x="584825" y="388775"/>
            <a:ext cx="10983000" cy="720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4300" b="0" dirty="0">
                <a:latin typeface="Calibri"/>
                <a:ea typeface="Calibri"/>
                <a:cs typeface="Calibri"/>
                <a:sym typeface="Calibri"/>
              </a:rPr>
              <a:t>8 Fundamental Themes of </a:t>
            </a:r>
            <a:endParaRPr sz="4300" b="0" dirty="0">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1100"/>
              <a:buFont typeface="Arial"/>
              <a:buNone/>
            </a:pPr>
            <a:r>
              <a:rPr lang="en-US" sz="4300" b="0" dirty="0">
                <a:latin typeface="Calibri"/>
                <a:ea typeface="Calibri"/>
                <a:cs typeface="Calibri"/>
                <a:sym typeface="Calibri"/>
              </a:rPr>
              <a:t>Ambitious Science Teaching (5-6)</a:t>
            </a:r>
            <a:endParaRPr sz="4300" b="0" dirty="0">
              <a:latin typeface="Calibri"/>
              <a:ea typeface="Calibri"/>
              <a:cs typeface="Calibri"/>
              <a:sym typeface="Calibri"/>
            </a:endParaRPr>
          </a:p>
        </p:txBody>
      </p:sp>
      <p:sp>
        <p:nvSpPr>
          <p:cNvPr id="402" name="Google Shape;402;p43"/>
          <p:cNvSpPr txBox="1">
            <a:spLocks noGrp="1"/>
          </p:cNvSpPr>
          <p:nvPr>
            <p:ph idx="1"/>
          </p:nvPr>
        </p:nvSpPr>
        <p:spPr>
          <a:xfrm>
            <a:off x="2567400" y="2076000"/>
            <a:ext cx="7705200" cy="4526100"/>
          </a:xfrm>
          <a:prstGeom prst="rect">
            <a:avLst/>
          </a:prstGeom>
          <a:noFill/>
          <a:ln>
            <a:noFill/>
          </a:ln>
        </p:spPr>
        <p:txBody>
          <a:bodyPr spcFirstLastPara="1" wrap="square" lIns="91425" tIns="45700" rIns="91425" bIns="45700" anchor="t" anchorCtr="0">
            <a:noAutofit/>
          </a:bodyPr>
          <a:lstStyle/>
          <a:p>
            <a:pPr marL="457200" marR="0" lvl="0" indent="0" algn="l" rtl="0">
              <a:lnSpc>
                <a:spcPct val="90000"/>
              </a:lnSpc>
              <a:spcBef>
                <a:spcPts val="1000"/>
              </a:spcBef>
              <a:spcAft>
                <a:spcPts val="0"/>
              </a:spcAft>
              <a:buNone/>
            </a:pPr>
            <a:r>
              <a:rPr lang="en-US" sz="3000" b="1" dirty="0"/>
              <a:t>Theme 5: Students construct and revise models and explanations..</a:t>
            </a:r>
            <a:endParaRPr sz="3000" b="1" dirty="0"/>
          </a:p>
          <a:p>
            <a:pPr marL="457200" marR="0" lvl="0" indent="0" algn="l" rtl="0">
              <a:lnSpc>
                <a:spcPct val="90000"/>
              </a:lnSpc>
              <a:spcBef>
                <a:spcPts val="1000"/>
              </a:spcBef>
              <a:spcAft>
                <a:spcPts val="0"/>
              </a:spcAft>
              <a:buNone/>
            </a:pPr>
            <a:endParaRPr sz="2400" dirty="0"/>
          </a:p>
          <a:p>
            <a:pPr marL="457200" marR="0" lvl="0" indent="0" algn="l" rtl="0">
              <a:lnSpc>
                <a:spcPct val="90000"/>
              </a:lnSpc>
              <a:spcBef>
                <a:spcPts val="1000"/>
              </a:spcBef>
              <a:spcAft>
                <a:spcPts val="0"/>
              </a:spcAft>
              <a:buNone/>
            </a:pPr>
            <a:r>
              <a:rPr lang="en-US" sz="3000" b="1" dirty="0"/>
              <a:t>Theme 6: Specialized tools support talk and writing..</a:t>
            </a:r>
            <a:endParaRPr sz="3000" b="1" dirty="0"/>
          </a:p>
          <a:p>
            <a:pPr marL="0" lvl="0" indent="0" algn="l" rtl="0">
              <a:lnSpc>
                <a:spcPct val="115000"/>
              </a:lnSpc>
              <a:spcBef>
                <a:spcPts val="0"/>
              </a:spcBef>
              <a:spcAft>
                <a:spcPts val="1100"/>
              </a:spcAft>
              <a:buNone/>
            </a:pPr>
            <a:endParaRPr sz="2400" b="1" u="sng" dirty="0">
              <a:solidFill>
                <a:srgbClr val="AFAFAF"/>
              </a:solidFill>
            </a:endParaRPr>
          </a:p>
        </p:txBody>
      </p:sp>
    </p:spTree>
    <p:extLst>
      <p:ext uri="{BB962C8B-B14F-4D97-AF65-F5344CB8AC3E}">
        <p14:creationId xmlns:p14="http://schemas.microsoft.com/office/powerpoint/2010/main" val="4042447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13" name="Google Shape;413;p44"/>
          <p:cNvSpPr txBox="1">
            <a:spLocks noGrp="1"/>
          </p:cNvSpPr>
          <p:nvPr>
            <p:ph type="title"/>
          </p:nvPr>
        </p:nvSpPr>
        <p:spPr>
          <a:xfrm>
            <a:off x="584825" y="388775"/>
            <a:ext cx="10983000" cy="720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4300" b="0" dirty="0">
                <a:latin typeface="Calibri"/>
                <a:ea typeface="Calibri"/>
                <a:cs typeface="Calibri"/>
                <a:sym typeface="Calibri"/>
              </a:rPr>
              <a:t>8 Fundamental Themes of </a:t>
            </a:r>
            <a:endParaRPr sz="4300" b="0" dirty="0">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1100"/>
              <a:buFont typeface="Arial"/>
              <a:buNone/>
            </a:pPr>
            <a:r>
              <a:rPr lang="en-US" sz="4300" b="0" dirty="0">
                <a:latin typeface="Calibri"/>
                <a:ea typeface="Calibri"/>
                <a:cs typeface="Calibri"/>
                <a:sym typeface="Calibri"/>
              </a:rPr>
              <a:t>Ambitious Science Teaching (7-8)</a:t>
            </a:r>
            <a:endParaRPr sz="4300" b="0" dirty="0">
              <a:latin typeface="Calibri"/>
              <a:ea typeface="Calibri"/>
              <a:cs typeface="Calibri"/>
              <a:sym typeface="Calibri"/>
            </a:endParaRPr>
          </a:p>
        </p:txBody>
      </p:sp>
      <p:sp>
        <p:nvSpPr>
          <p:cNvPr id="412" name="Google Shape;412;p44"/>
          <p:cNvSpPr txBox="1">
            <a:spLocks noGrp="1"/>
          </p:cNvSpPr>
          <p:nvPr>
            <p:ph idx="1"/>
          </p:nvPr>
        </p:nvSpPr>
        <p:spPr>
          <a:xfrm>
            <a:off x="1938750" y="2331900"/>
            <a:ext cx="7705200" cy="4526100"/>
          </a:xfrm>
          <a:prstGeom prst="rect">
            <a:avLst/>
          </a:prstGeom>
          <a:noFill/>
          <a:ln>
            <a:noFill/>
          </a:ln>
        </p:spPr>
        <p:txBody>
          <a:bodyPr spcFirstLastPara="1" wrap="square" lIns="91425" tIns="45700" rIns="91425" bIns="45700" anchor="t" anchorCtr="0">
            <a:noAutofit/>
          </a:bodyPr>
          <a:lstStyle/>
          <a:p>
            <a:pPr marL="457200" marR="0" lvl="0" indent="0" algn="l" rtl="0">
              <a:lnSpc>
                <a:spcPct val="90000"/>
              </a:lnSpc>
              <a:spcBef>
                <a:spcPts val="1000"/>
              </a:spcBef>
              <a:spcAft>
                <a:spcPts val="0"/>
              </a:spcAft>
              <a:buNone/>
            </a:pPr>
            <a:r>
              <a:rPr lang="en-US" sz="3000" b="1" dirty="0"/>
              <a:t>Theme 7:  Activities build toward cumulative understandings..</a:t>
            </a:r>
            <a:endParaRPr sz="3000" b="1" dirty="0"/>
          </a:p>
          <a:p>
            <a:pPr marL="457200" marR="0" lvl="0" indent="0" algn="l" rtl="0">
              <a:lnSpc>
                <a:spcPct val="90000"/>
              </a:lnSpc>
              <a:spcBef>
                <a:spcPts val="1000"/>
              </a:spcBef>
              <a:spcAft>
                <a:spcPts val="0"/>
              </a:spcAft>
              <a:buNone/>
            </a:pPr>
            <a:endParaRPr sz="2400" dirty="0"/>
          </a:p>
          <a:p>
            <a:pPr marL="457200" marR="0" lvl="0" indent="0" algn="l" rtl="0">
              <a:lnSpc>
                <a:spcPct val="90000"/>
              </a:lnSpc>
              <a:spcBef>
                <a:spcPts val="1000"/>
              </a:spcBef>
              <a:spcAft>
                <a:spcPts val="0"/>
              </a:spcAft>
              <a:buNone/>
            </a:pPr>
            <a:r>
              <a:rPr lang="en-US" sz="3000" b="1" dirty="0"/>
              <a:t>Theme 8:  Everyone is helped to participate..</a:t>
            </a:r>
            <a:endParaRPr sz="3000" b="1" dirty="0"/>
          </a:p>
          <a:p>
            <a:pPr marL="0" lvl="0" indent="0" algn="l" rtl="0">
              <a:lnSpc>
                <a:spcPct val="115000"/>
              </a:lnSpc>
              <a:spcBef>
                <a:spcPts val="0"/>
              </a:spcBef>
              <a:spcAft>
                <a:spcPts val="1100"/>
              </a:spcAft>
              <a:buNone/>
            </a:pPr>
            <a:endParaRPr sz="2400" b="1" u="sng" dirty="0">
              <a:solidFill>
                <a:srgbClr val="AFAFAF"/>
              </a:solidFill>
            </a:endParaRPr>
          </a:p>
        </p:txBody>
      </p:sp>
    </p:spTree>
    <p:extLst>
      <p:ext uri="{BB962C8B-B14F-4D97-AF65-F5344CB8AC3E}">
        <p14:creationId xmlns:p14="http://schemas.microsoft.com/office/powerpoint/2010/main" val="371180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20" name="Google Shape;220;p31"/>
          <p:cNvSpPr txBox="1">
            <a:spLocks noGrp="1"/>
          </p:cNvSpPr>
          <p:nvPr>
            <p:ph type="title"/>
          </p:nvPr>
        </p:nvSpPr>
        <p:spPr>
          <a:xfrm>
            <a:off x="584825" y="388775"/>
            <a:ext cx="10983000" cy="720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4300" dirty="0">
                <a:latin typeface="Calibri"/>
                <a:ea typeface="Calibri"/>
                <a:cs typeface="Calibri"/>
                <a:sym typeface="Calibri"/>
              </a:rPr>
              <a:t>AST Scavenger Hunt Get Ready</a:t>
            </a:r>
            <a:endParaRPr sz="4300" dirty="0">
              <a:latin typeface="Calibri"/>
              <a:ea typeface="Calibri"/>
              <a:cs typeface="Calibri"/>
              <a:sym typeface="Calibri"/>
            </a:endParaRPr>
          </a:p>
        </p:txBody>
      </p:sp>
      <p:sp>
        <p:nvSpPr>
          <p:cNvPr id="219" name="Google Shape;219;p31"/>
          <p:cNvSpPr txBox="1">
            <a:spLocks noGrp="1"/>
          </p:cNvSpPr>
          <p:nvPr>
            <p:ph idx="1"/>
          </p:nvPr>
        </p:nvSpPr>
        <p:spPr>
          <a:xfrm>
            <a:off x="2370764" y="1332501"/>
            <a:ext cx="7705200" cy="4526100"/>
          </a:xfrm>
          <a:prstGeom prst="rect">
            <a:avLst/>
          </a:prstGeom>
          <a:noFill/>
          <a:ln>
            <a:noFill/>
          </a:ln>
        </p:spPr>
        <p:txBody>
          <a:bodyPr spcFirstLastPara="1" wrap="square" lIns="91425" tIns="45700" rIns="91425" bIns="45700" anchor="t" anchorCtr="0">
            <a:noAutofit/>
          </a:bodyPr>
          <a:lstStyle/>
          <a:p>
            <a:pPr marL="457200" marR="0" lvl="0" indent="0" algn="l" rtl="0">
              <a:lnSpc>
                <a:spcPct val="90000"/>
              </a:lnSpc>
              <a:spcBef>
                <a:spcPts val="1000"/>
              </a:spcBef>
              <a:spcAft>
                <a:spcPts val="0"/>
              </a:spcAft>
              <a:buSzPts val="2700"/>
              <a:buNone/>
            </a:pPr>
            <a:r>
              <a:rPr lang="en-US" sz="3000" b="1" dirty="0"/>
              <a:t>Count off by 4:</a:t>
            </a:r>
            <a:endParaRPr sz="3000" b="1" dirty="0"/>
          </a:p>
          <a:p>
            <a:pPr marL="457200" marR="0" lvl="0" indent="0" algn="l" rtl="0">
              <a:lnSpc>
                <a:spcPct val="90000"/>
              </a:lnSpc>
              <a:spcBef>
                <a:spcPts val="1000"/>
              </a:spcBef>
              <a:spcAft>
                <a:spcPts val="0"/>
              </a:spcAft>
              <a:buSzPts val="2700"/>
              <a:buNone/>
            </a:pPr>
            <a:br>
              <a:rPr lang="en-US" sz="3000" b="1" dirty="0"/>
            </a:br>
            <a:r>
              <a:rPr lang="en-US" sz="3000" b="1" dirty="0"/>
              <a:t>1. Planning for engagement with important science ideas</a:t>
            </a:r>
            <a:endParaRPr sz="3000" b="1" dirty="0"/>
          </a:p>
          <a:p>
            <a:pPr marL="457200" marR="0" lvl="0" indent="0" algn="l" rtl="0">
              <a:lnSpc>
                <a:spcPct val="90000"/>
              </a:lnSpc>
              <a:spcBef>
                <a:spcPts val="1000"/>
              </a:spcBef>
              <a:spcAft>
                <a:spcPts val="0"/>
              </a:spcAft>
              <a:buSzPts val="2700"/>
              <a:buNone/>
            </a:pPr>
            <a:r>
              <a:rPr lang="en-US" sz="3000" b="1" dirty="0"/>
              <a:t>2. Eliciting student ideas </a:t>
            </a:r>
            <a:endParaRPr sz="3000" b="1" dirty="0"/>
          </a:p>
          <a:p>
            <a:pPr marL="457200" marR="0" lvl="0" indent="0" algn="l" rtl="0">
              <a:lnSpc>
                <a:spcPct val="90000"/>
              </a:lnSpc>
              <a:spcBef>
                <a:spcPts val="1000"/>
              </a:spcBef>
              <a:spcAft>
                <a:spcPts val="0"/>
              </a:spcAft>
              <a:buSzPts val="2700"/>
              <a:buNone/>
            </a:pPr>
            <a:r>
              <a:rPr lang="en-US" sz="3000" b="1" dirty="0"/>
              <a:t>3. Supporting ongoing changes in thinking</a:t>
            </a:r>
            <a:endParaRPr sz="3000" b="1" dirty="0"/>
          </a:p>
          <a:p>
            <a:pPr marL="457200" marR="0" lvl="0" indent="0" algn="l" rtl="0">
              <a:lnSpc>
                <a:spcPct val="90000"/>
              </a:lnSpc>
              <a:spcBef>
                <a:spcPts val="1000"/>
              </a:spcBef>
              <a:spcAft>
                <a:spcPts val="0"/>
              </a:spcAft>
              <a:buSzPts val="2700"/>
              <a:buNone/>
            </a:pPr>
            <a:r>
              <a:rPr lang="en-US" sz="3000" b="1" dirty="0"/>
              <a:t>4. Pressing for evidence-based explanations</a:t>
            </a:r>
            <a:endParaRPr sz="2400" b="1" u="sng"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TotalTime>
  <Words>1925</Words>
  <Application>Microsoft Macintosh PowerPoint</Application>
  <PresentationFormat>Widescreen</PresentationFormat>
  <Paragraphs>272</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Roboto</vt:lpstr>
      <vt:lpstr>Office Theme</vt:lpstr>
      <vt:lpstr>Exploring Climate Science with Virtual Reality   Follow-up #3 </vt:lpstr>
      <vt:lpstr>Ambitious Science Teaching</vt:lpstr>
      <vt:lpstr>8 Fundamental Themes of Ambitious Science Teaching Video Recording Tool</vt:lpstr>
      <vt:lpstr>8 Fundamental Themes of  Ambitious Science Teaching</vt:lpstr>
      <vt:lpstr>8 Fundamental Themes of  Ambitious Science Teaching (1-2)</vt:lpstr>
      <vt:lpstr>8 Fundamental Themes of  Ambitious Science Teaching (3-4) </vt:lpstr>
      <vt:lpstr>8 Fundamental Themes of  Ambitious Science Teaching (5-6)</vt:lpstr>
      <vt:lpstr>8 Fundamental Themes of  Ambitious Science Teaching (7-8)</vt:lpstr>
      <vt:lpstr>AST Scavenger Hunt Get Ready</vt:lpstr>
      <vt:lpstr>AST Scavenger Hunt Go!</vt:lpstr>
      <vt:lpstr>Lifted</vt:lpstr>
      <vt:lpstr>Modeling + Explanation are “Keystone” Science Practices</vt:lpstr>
      <vt:lpstr>Before and after template for 9th grade unit on forces</vt:lpstr>
      <vt:lpstr>Scaffolding</vt:lpstr>
      <vt:lpstr>Gotta Have Checklist:  </vt:lpstr>
      <vt:lpstr>Carbon Dioxide Levels in the Atmosphere</vt:lpstr>
      <vt:lpstr>Obtaining Information</vt:lpstr>
      <vt:lpstr>Analyze and Interpret the Data-1 </vt:lpstr>
      <vt:lpstr>Analyze and Interpret the Data-2 </vt:lpstr>
      <vt:lpstr>Analyze and Interpret the Data-3 </vt:lpstr>
      <vt:lpstr>Argue from Evidence Gallery Walk</vt:lpstr>
      <vt:lpstr>Representing Student Ideas Publicly Teachers’ Choice</vt:lpstr>
      <vt:lpstr>    Climate Science &amp; VR</vt:lpstr>
      <vt:lpstr>Nose to the Grindstone!</vt:lpstr>
      <vt:lpstr>Creative Commons Licensing</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Climate Science with Virtual Reality   Follow-up #3 </dc:title>
  <dc:subject/>
  <dc:creator/>
  <cp:keywords/>
  <dc:description/>
  <cp:lastModifiedBy>Georgia Boatman</cp:lastModifiedBy>
  <cp:revision>11</cp:revision>
  <dcterms:modified xsi:type="dcterms:W3CDTF">2019-08-21T19:24:12Z</dcterms:modified>
  <cp:category/>
</cp:coreProperties>
</file>