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0" r:id="rId20"/>
    <p:sldId id="281" r:id="rId21"/>
    <p:sldId id="29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p:restoredTop sz="81636"/>
  </p:normalViewPr>
  <p:slideViewPr>
    <p:cSldViewPr snapToGrid="0" snapToObjects="1">
      <p:cViewPr varScale="1">
        <p:scale>
          <a:sx n="95" d="100"/>
          <a:sy n="95" d="100"/>
        </p:scale>
        <p:origin x="18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4631635a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44631635a7_0_97:notes"/>
          <p:cNvSpPr txBox="1">
            <a:spLocks noGrp="1"/>
          </p:cNvSpPr>
          <p:nvPr>
            <p:ph type="body" idx="1"/>
          </p:nvPr>
        </p:nvSpPr>
        <p:spPr>
          <a:xfrm>
            <a:off x="685800" y="4343400"/>
            <a:ext cx="5486400" cy="411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latin typeface="Calibri"/>
                <a:ea typeface="Calibri"/>
                <a:cs typeface="Calibri"/>
                <a:sym typeface="Calibri"/>
              </a:rPr>
              <a:t>Slides 1-2 </a:t>
            </a:r>
            <a:r>
              <a:rPr lang="en-US" sz="1200" b="1" i="0" u="none" strike="noStrike" cap="none" dirty="0">
                <a:solidFill>
                  <a:schemeClr val="dk1"/>
                </a:solidFill>
                <a:latin typeface="Calibri"/>
                <a:ea typeface="Calibri"/>
                <a:cs typeface="Calibri"/>
                <a:sym typeface="Calibri"/>
              </a:rPr>
              <a:t>10 minutes</a:t>
            </a:r>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Welcome and Introductions (all teachers and all facilitators)   </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endParaRPr sz="1200" b="1" i="0" u="none" strike="noStrike" cap="none" dirty="0">
              <a:solidFill>
                <a:schemeClr val="dk1"/>
              </a:solidFill>
              <a:latin typeface="Calibri"/>
              <a:ea typeface="Calibri"/>
              <a:cs typeface="Calibri"/>
              <a:sym typeface="Calibri"/>
            </a:endParaRPr>
          </a:p>
        </p:txBody>
      </p:sp>
      <p:sp>
        <p:nvSpPr>
          <p:cNvPr id="109" name="Google Shape;109;g44631635a7_0_97:notes"/>
          <p:cNvSpPr txBox="1">
            <a:spLocks noGrp="1"/>
          </p:cNvSpPr>
          <p:nvPr>
            <p:ph type="sldNum" idx="12"/>
          </p:nvPr>
        </p:nvSpPr>
        <p:spPr>
          <a:xfrm>
            <a:off x="3884612" y="8685213"/>
            <a:ext cx="29718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t>Slides 5-11:  5-7 min</a:t>
            </a:r>
          </a:p>
          <a:p>
            <a:pPr marL="0" lvl="0" indent="0" algn="l" rtl="0">
              <a:spcBef>
                <a:spcPts val="0"/>
              </a:spcBef>
              <a:spcAft>
                <a:spcPts val="0"/>
              </a:spcAft>
              <a:buSzPts val="1200"/>
              <a:buNone/>
            </a:pPr>
            <a:r>
              <a:rPr lang="en-US" dirty="0"/>
              <a:t>Models are not just drawings.  It shouldn’t be a copy of existing pictures.  Or ‘google-able” but rather should reflect a students thinking about a phenomena or event.  It shouldn’t be just a poster. </a:t>
            </a:r>
            <a:endParaRPr dirty="0"/>
          </a:p>
          <a:p>
            <a:pPr marL="0" lvl="0" indent="0" algn="l" rtl="0">
              <a:spcBef>
                <a:spcPts val="0"/>
              </a:spcBef>
              <a:spcAft>
                <a:spcPts val="0"/>
              </a:spcAft>
              <a:buSzPts val="1200"/>
              <a:buNone/>
            </a:pPr>
            <a:endParaRPr dirty="0"/>
          </a:p>
          <a:p>
            <a:pPr marL="0" lvl="0" indent="0" algn="l" rtl="0">
              <a:spcBef>
                <a:spcPts val="0"/>
              </a:spcBef>
              <a:spcAft>
                <a:spcPts val="0"/>
              </a:spcAft>
              <a:buClr>
                <a:schemeClr val="dk1"/>
              </a:buClr>
              <a:buSzPts val="1200"/>
              <a:buFont typeface="Arial"/>
              <a:buNone/>
            </a:pPr>
            <a:r>
              <a:rPr lang="en-US" dirty="0"/>
              <a:t>Example:  If I show you a rock cycle graphic, give you all the components of the rock cycle and then ask you to draw the rock cycle that is not really a model so much as a pictorial way to show your summative learning.   But if I asked you to draw and describe ways that rock forms over time that would be more of a model.  It is all about the context in which they show their learning.  A model is a thinking tool.</a:t>
            </a:r>
            <a:endParaRPr dirty="0"/>
          </a:p>
          <a:p>
            <a:pPr marL="0" marR="0" lvl="0" indent="0" algn="l" rtl="0">
              <a:spcBef>
                <a:spcPts val="0"/>
              </a:spcBef>
              <a:spcAft>
                <a:spcPts val="0"/>
              </a:spcAft>
              <a:buNone/>
            </a:pPr>
            <a:endParaRPr dirty="0"/>
          </a:p>
        </p:txBody>
      </p:sp>
      <p:sp>
        <p:nvSpPr>
          <p:cNvPr id="242" name="Google Shape;2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t>Slides 5-11:  5-7 min</a:t>
            </a:r>
          </a:p>
          <a:p>
            <a:pPr marL="0" lvl="0" indent="0" algn="l" rtl="0">
              <a:spcBef>
                <a:spcPts val="0"/>
              </a:spcBef>
              <a:spcAft>
                <a:spcPts val="0"/>
              </a:spcAft>
              <a:buNone/>
            </a:pPr>
            <a:endParaRPr b="1" dirty="0"/>
          </a:p>
          <a:p>
            <a:pPr marL="0" lvl="0" indent="0" algn="l" rtl="0">
              <a:spcBef>
                <a:spcPts val="0"/>
              </a:spcBef>
              <a:spcAft>
                <a:spcPts val="0"/>
              </a:spcAft>
              <a:buClr>
                <a:schemeClr val="dk1"/>
              </a:buClr>
              <a:buSzPts val="1200"/>
              <a:buFont typeface="Arial"/>
              <a:buNone/>
            </a:pPr>
            <a:r>
              <a:rPr lang="en-US" dirty="0"/>
              <a:t>Scaffolding for students to construct models with gapless explanations can be a really useful way to truly see the evolution of student learning.  This could be a valuable formative assessment task in a classroom and is part of the learning and not an add on to daily classroom learning.</a:t>
            </a:r>
            <a:endParaRPr dirty="0"/>
          </a:p>
          <a:p>
            <a:pPr marL="0" lvl="0" indent="0" algn="l" rtl="0">
              <a:spcBef>
                <a:spcPts val="0"/>
              </a:spcBef>
              <a:spcAft>
                <a:spcPts val="0"/>
              </a:spcAft>
              <a:buNone/>
            </a:pPr>
            <a:endParaRPr dirty="0"/>
          </a:p>
        </p:txBody>
      </p:sp>
      <p:sp>
        <p:nvSpPr>
          <p:cNvPr id="255" name="Google Shape;2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Slides 12-18:  20 min.</a:t>
            </a:r>
            <a:endParaRPr b="1" dirty="0"/>
          </a:p>
          <a:p>
            <a:pPr marL="0" lvl="0" indent="0" algn="l" rtl="0">
              <a:spcBef>
                <a:spcPts val="0"/>
              </a:spcBef>
              <a:spcAft>
                <a:spcPts val="0"/>
              </a:spcAft>
              <a:buNone/>
            </a:pPr>
            <a:r>
              <a:rPr lang="en-US" dirty="0"/>
              <a:t>Slides 12-15 10 min.</a:t>
            </a:r>
            <a:endParaRPr dirty="0"/>
          </a:p>
          <a:p>
            <a:pPr marL="0" lvl="0" indent="0" algn="l" rtl="0">
              <a:spcBef>
                <a:spcPts val="0"/>
              </a:spcBef>
              <a:spcAft>
                <a:spcPts val="0"/>
              </a:spcAft>
              <a:buNone/>
            </a:pPr>
            <a:r>
              <a:rPr lang="en-US" dirty="0"/>
              <a:t>Have partners look at and discuss the initial and final models following slide directions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Slides  16-18 10 min.</a:t>
            </a:r>
            <a:endParaRPr dirty="0"/>
          </a:p>
          <a:p>
            <a:pPr marL="0" lvl="0" indent="0" algn="l" rtl="0">
              <a:spcBef>
                <a:spcPts val="0"/>
              </a:spcBef>
              <a:spcAft>
                <a:spcPts val="0"/>
              </a:spcAft>
              <a:buNone/>
            </a:pPr>
            <a:r>
              <a:rPr lang="en-US" dirty="0"/>
              <a:t>Same process to consider scaffolds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b="1" dirty="0"/>
          </a:p>
          <a:p>
            <a:pPr marL="0" lvl="0" indent="0" algn="l" rtl="0">
              <a:spcBef>
                <a:spcPts val="0"/>
              </a:spcBef>
              <a:spcAft>
                <a:spcPts val="0"/>
              </a:spcAft>
              <a:buNone/>
            </a:pPr>
            <a:endParaRPr dirty="0"/>
          </a:p>
        </p:txBody>
      </p:sp>
      <p:sp>
        <p:nvSpPr>
          <p:cNvPr id="270" name="Google Shape;2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Slides 12-18:  20 min.</a:t>
            </a:r>
          </a:p>
          <a:p>
            <a:pPr marL="0" lvl="0" indent="0" algn="l" rtl="0">
              <a:spcBef>
                <a:spcPts val="0"/>
              </a:spcBef>
              <a:spcAft>
                <a:spcPts val="0"/>
              </a:spcAft>
              <a:buClr>
                <a:schemeClr val="dk1"/>
              </a:buClr>
              <a:buSzPts val="1100"/>
              <a:buFont typeface="Arial"/>
              <a:buNone/>
            </a:pPr>
            <a:r>
              <a:rPr lang="en-US" dirty="0"/>
              <a:t>Slides 12-15 10 min.</a:t>
            </a:r>
            <a:endParaRPr dirty="0"/>
          </a:p>
          <a:p>
            <a:pPr marL="0" lvl="0" indent="0" algn="l" rtl="0">
              <a:spcBef>
                <a:spcPts val="0"/>
              </a:spcBef>
              <a:spcAft>
                <a:spcPts val="0"/>
              </a:spcAft>
              <a:buClr>
                <a:schemeClr val="dk1"/>
              </a:buClr>
              <a:buSzPts val="1100"/>
              <a:buFont typeface="Arial"/>
              <a:buNone/>
            </a:pPr>
            <a:r>
              <a:rPr lang="en-US" dirty="0"/>
              <a:t>Have partners look at and discuss the initial and final models following slide directions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Slides  16-18 10 min.</a:t>
            </a:r>
            <a:endParaRPr dirty="0"/>
          </a:p>
          <a:p>
            <a:pPr marL="0" lvl="0" indent="0" algn="l" rtl="0">
              <a:spcBef>
                <a:spcPts val="0"/>
              </a:spcBef>
              <a:spcAft>
                <a:spcPts val="0"/>
              </a:spcAft>
              <a:buClr>
                <a:schemeClr val="dk1"/>
              </a:buClr>
              <a:buSzPts val="1100"/>
              <a:buFont typeface="Arial"/>
              <a:buNone/>
            </a:pPr>
            <a:r>
              <a:rPr lang="en-US" dirty="0"/>
              <a:t>Same process to consider scaffolds</a:t>
            </a:r>
            <a:endParaRPr dirty="0"/>
          </a:p>
          <a:p>
            <a:pPr marL="0" marR="0" lvl="0" indent="0" algn="l" rtl="0">
              <a:spcBef>
                <a:spcPts val="0"/>
              </a:spcBef>
              <a:spcAft>
                <a:spcPts val="0"/>
              </a:spcAft>
              <a:buNone/>
            </a:pPr>
            <a:endParaRPr dirty="0"/>
          </a:p>
        </p:txBody>
      </p:sp>
      <p:sp>
        <p:nvSpPr>
          <p:cNvPr id="282" name="Google Shape;28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Slides 12-18:  20 min.</a:t>
            </a:r>
          </a:p>
          <a:p>
            <a:pPr marL="0" lvl="0" indent="0" algn="l" rtl="0">
              <a:spcBef>
                <a:spcPts val="0"/>
              </a:spcBef>
              <a:spcAft>
                <a:spcPts val="0"/>
              </a:spcAft>
              <a:buClr>
                <a:schemeClr val="dk1"/>
              </a:buClr>
              <a:buSzPts val="1100"/>
              <a:buFont typeface="Arial"/>
              <a:buNone/>
            </a:pPr>
            <a:r>
              <a:rPr lang="en-US" dirty="0"/>
              <a:t>Slides 12-15 10 min.</a:t>
            </a:r>
            <a:endParaRPr dirty="0"/>
          </a:p>
          <a:p>
            <a:pPr marL="0" lvl="0" indent="0" algn="l" rtl="0">
              <a:spcBef>
                <a:spcPts val="0"/>
              </a:spcBef>
              <a:spcAft>
                <a:spcPts val="0"/>
              </a:spcAft>
              <a:buClr>
                <a:schemeClr val="dk1"/>
              </a:buClr>
              <a:buSzPts val="1100"/>
              <a:buFont typeface="Arial"/>
              <a:buNone/>
            </a:pPr>
            <a:r>
              <a:rPr lang="en-US" dirty="0"/>
              <a:t>Have partners look at and discuss the initial and final models following slide directions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Slides  16-18 10 min.</a:t>
            </a:r>
            <a:endParaRPr dirty="0"/>
          </a:p>
          <a:p>
            <a:pPr marL="0" lvl="0" indent="0" algn="l" rtl="0">
              <a:spcBef>
                <a:spcPts val="0"/>
              </a:spcBef>
              <a:spcAft>
                <a:spcPts val="0"/>
              </a:spcAft>
              <a:buClr>
                <a:schemeClr val="dk1"/>
              </a:buClr>
              <a:buSzPts val="1100"/>
              <a:buFont typeface="Arial"/>
              <a:buNone/>
            </a:pPr>
            <a:r>
              <a:rPr lang="en-US" dirty="0"/>
              <a:t>Same process to consider scaffolds</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sp>
        <p:nvSpPr>
          <p:cNvPr id="297" name="Google Shape;2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Slides 12-18:  20 min.</a:t>
            </a:r>
          </a:p>
          <a:p>
            <a:pPr marL="0" lvl="0" indent="0" algn="l" rtl="0">
              <a:spcBef>
                <a:spcPts val="0"/>
              </a:spcBef>
              <a:spcAft>
                <a:spcPts val="0"/>
              </a:spcAft>
              <a:buClr>
                <a:schemeClr val="dk1"/>
              </a:buClr>
              <a:buSzPts val="1100"/>
              <a:buFont typeface="Arial"/>
              <a:buNone/>
            </a:pPr>
            <a:r>
              <a:rPr lang="en-US" b="1" dirty="0"/>
              <a:t> </a:t>
            </a:r>
            <a:r>
              <a:rPr lang="en-US" dirty="0"/>
              <a:t>Slides 12-15 10 min.</a:t>
            </a:r>
            <a:endParaRPr dirty="0"/>
          </a:p>
          <a:p>
            <a:pPr marL="0" lvl="0" indent="0" algn="l" rtl="0">
              <a:spcBef>
                <a:spcPts val="0"/>
              </a:spcBef>
              <a:spcAft>
                <a:spcPts val="0"/>
              </a:spcAft>
              <a:buClr>
                <a:schemeClr val="dk1"/>
              </a:buClr>
              <a:buSzPts val="1100"/>
              <a:buFont typeface="Arial"/>
              <a:buNone/>
            </a:pPr>
            <a:r>
              <a:rPr lang="en-US" dirty="0"/>
              <a:t>Have partners look at and discuss the initial and final models following slide directions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Slides  16-18 10 min.</a:t>
            </a:r>
            <a:endParaRPr dirty="0"/>
          </a:p>
          <a:p>
            <a:pPr marL="0" lvl="0" indent="0" algn="l" rtl="0">
              <a:spcBef>
                <a:spcPts val="0"/>
              </a:spcBef>
              <a:spcAft>
                <a:spcPts val="0"/>
              </a:spcAft>
              <a:buClr>
                <a:schemeClr val="dk1"/>
              </a:buClr>
              <a:buSzPts val="1100"/>
              <a:buFont typeface="Arial"/>
              <a:buNone/>
            </a:pPr>
            <a:r>
              <a:rPr lang="en-US" dirty="0"/>
              <a:t>Same process to consider scaffolds</a:t>
            </a:r>
            <a:endParaRPr dirty="0"/>
          </a:p>
          <a:p>
            <a:pPr marL="0" marR="0" lvl="0" indent="0" algn="l" rtl="0">
              <a:spcBef>
                <a:spcPts val="0"/>
              </a:spcBef>
              <a:spcAft>
                <a:spcPts val="0"/>
              </a:spcAft>
              <a:buNone/>
            </a:pPr>
            <a:endParaRPr dirty="0"/>
          </a:p>
        </p:txBody>
      </p:sp>
      <p:sp>
        <p:nvSpPr>
          <p:cNvPr id="309" name="Google Shape;3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t>Slides 12-18:  20 min.</a:t>
            </a:r>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US" dirty="0"/>
              <a:t>Slides 16-18 10 min.</a:t>
            </a:r>
            <a:endParaRPr dirty="0"/>
          </a:p>
          <a:p>
            <a:pPr marL="0" lvl="0" indent="0" algn="l" rtl="0">
              <a:spcBef>
                <a:spcPts val="0"/>
              </a:spcBef>
              <a:spcAft>
                <a:spcPts val="0"/>
              </a:spcAft>
              <a:buClr>
                <a:schemeClr val="dk1"/>
              </a:buClr>
              <a:buSzPts val="1100"/>
              <a:buFont typeface="Arial"/>
              <a:buNone/>
            </a:pPr>
            <a:r>
              <a:rPr lang="en-US" dirty="0"/>
              <a:t>Have partners look at and discuss the initial and final models following slide directions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Slides  16-18 10 min.</a:t>
            </a:r>
            <a:endParaRPr dirty="0"/>
          </a:p>
          <a:p>
            <a:pPr marL="0" lvl="0" indent="0" algn="l" rtl="0">
              <a:spcBef>
                <a:spcPts val="0"/>
              </a:spcBef>
              <a:spcAft>
                <a:spcPts val="0"/>
              </a:spcAft>
              <a:buClr>
                <a:schemeClr val="dk1"/>
              </a:buClr>
              <a:buSzPts val="1100"/>
              <a:buFont typeface="Arial"/>
              <a:buNone/>
            </a:pPr>
            <a:r>
              <a:rPr lang="en-US" dirty="0"/>
              <a:t>Same process to consider scaffolds</a:t>
            </a:r>
            <a:endParaRPr dirty="0"/>
          </a:p>
          <a:p>
            <a:pPr marL="0" marR="0" lvl="0" indent="0" algn="l" rtl="0">
              <a:spcBef>
                <a:spcPts val="0"/>
              </a:spcBef>
              <a:spcAft>
                <a:spcPts val="0"/>
              </a:spcAft>
              <a:buNone/>
            </a:pPr>
            <a:endParaRPr dirty="0"/>
          </a:p>
        </p:txBody>
      </p:sp>
      <p:sp>
        <p:nvSpPr>
          <p:cNvPr id="328" name="Google Shape;32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4631635a7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44631635a7_0_2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t>Slides 12-18:  20 min.</a:t>
            </a:r>
          </a:p>
          <a:p>
            <a:pPr marL="0" lvl="0" indent="0" algn="l" rtl="0">
              <a:spcBef>
                <a:spcPts val="0"/>
              </a:spcBef>
              <a:spcAft>
                <a:spcPts val="0"/>
              </a:spcAft>
              <a:buClr>
                <a:schemeClr val="dk1"/>
              </a:buClr>
              <a:buSzPts val="1100"/>
              <a:buFont typeface="Arial"/>
              <a:buNone/>
            </a:pPr>
            <a:endParaRPr lang="en-US" b="1" dirty="0"/>
          </a:p>
          <a:p>
            <a:pPr marL="0" lvl="0" indent="0" algn="l" rtl="0">
              <a:spcBef>
                <a:spcPts val="0"/>
              </a:spcBef>
              <a:spcAft>
                <a:spcPts val="0"/>
              </a:spcAft>
              <a:buClr>
                <a:schemeClr val="dk1"/>
              </a:buClr>
              <a:buSzPts val="1100"/>
              <a:buFont typeface="Arial"/>
              <a:buNone/>
            </a:pPr>
            <a:r>
              <a:rPr lang="en-US" dirty="0"/>
              <a:t>Slides 16-18 10 min.</a:t>
            </a:r>
          </a:p>
          <a:p>
            <a:pPr marL="0" lvl="0" indent="0" algn="l" rtl="0">
              <a:spcBef>
                <a:spcPts val="0"/>
              </a:spcBef>
              <a:spcAft>
                <a:spcPts val="0"/>
              </a:spcAft>
              <a:buClr>
                <a:schemeClr val="dk1"/>
              </a:buClr>
              <a:buSzPts val="1100"/>
              <a:buFont typeface="Arial"/>
              <a:buNone/>
            </a:pPr>
            <a:r>
              <a:rPr lang="en-US" dirty="0"/>
              <a:t>Have partners look at and discuss the initial and final models following slide directions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Slides  16-18 10 min.</a:t>
            </a:r>
            <a:endParaRPr dirty="0"/>
          </a:p>
          <a:p>
            <a:pPr marL="0" lvl="0" indent="0" algn="l" rtl="0">
              <a:spcBef>
                <a:spcPts val="0"/>
              </a:spcBef>
              <a:spcAft>
                <a:spcPts val="0"/>
              </a:spcAft>
              <a:buNone/>
            </a:pPr>
            <a:r>
              <a:rPr lang="en-US" dirty="0"/>
              <a:t>Same process to consider scaffolds</a:t>
            </a:r>
            <a:endParaRPr dirty="0"/>
          </a:p>
          <a:p>
            <a:pPr marL="0" lvl="0" indent="0" algn="l" rtl="0">
              <a:spcBef>
                <a:spcPts val="0"/>
              </a:spcBef>
              <a:spcAft>
                <a:spcPts val="0"/>
              </a:spcAft>
              <a:buClr>
                <a:schemeClr val="dk1"/>
              </a:buClr>
              <a:buSzPts val="1100"/>
              <a:buFont typeface="Arial"/>
              <a:buNone/>
            </a:pPr>
            <a:r>
              <a:rPr lang="en-US" dirty="0"/>
              <a:t>Point out the rubric like quality of a “</a:t>
            </a:r>
            <a:r>
              <a:rPr lang="en-US" dirty="0" err="1"/>
              <a:t>gotta</a:t>
            </a:r>
            <a:r>
              <a:rPr lang="en-US" dirty="0"/>
              <a:t> have checklist”</a:t>
            </a:r>
            <a:endParaRPr dirty="0"/>
          </a:p>
          <a:p>
            <a:pPr marL="0" lvl="0" indent="0" algn="l" rtl="0">
              <a:spcBef>
                <a:spcPts val="0"/>
              </a:spcBef>
              <a:spcAft>
                <a:spcPts val="0"/>
              </a:spcAft>
              <a:buNone/>
            </a:pPr>
            <a:endParaRPr dirty="0"/>
          </a:p>
        </p:txBody>
      </p:sp>
      <p:sp>
        <p:nvSpPr>
          <p:cNvPr id="337" name="Google Shape;337;g44631635a7_0_2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dirty="0"/>
              <a:t>Slides 12-18:  20 min.</a:t>
            </a:r>
          </a:p>
          <a:p>
            <a:pPr marL="0" lvl="0" indent="0" algn="l" rtl="0">
              <a:spcBef>
                <a:spcPts val="0"/>
              </a:spcBef>
              <a:spcAft>
                <a:spcPts val="0"/>
              </a:spcAft>
              <a:buClr>
                <a:schemeClr val="dk1"/>
              </a:buClr>
              <a:buSzPts val="1100"/>
              <a:buFont typeface="Arial"/>
              <a:buNone/>
            </a:pPr>
            <a:endParaRPr lang="en-US" b="1" dirty="0"/>
          </a:p>
          <a:p>
            <a:pPr marL="0" lvl="0" indent="0" algn="l" rtl="0">
              <a:spcBef>
                <a:spcPts val="0"/>
              </a:spcBef>
              <a:spcAft>
                <a:spcPts val="0"/>
              </a:spcAft>
              <a:buClr>
                <a:schemeClr val="dk1"/>
              </a:buClr>
              <a:buSzPts val="1100"/>
              <a:buFont typeface="Arial"/>
              <a:buNone/>
            </a:pPr>
            <a:r>
              <a:rPr lang="en-US" dirty="0"/>
              <a:t>Slides 16-18 10 min.</a:t>
            </a:r>
          </a:p>
          <a:p>
            <a:pPr marL="0" lvl="0" indent="0" algn="l" rtl="0">
              <a:spcBef>
                <a:spcPts val="0"/>
              </a:spcBef>
              <a:spcAft>
                <a:spcPts val="0"/>
              </a:spcAft>
              <a:buClr>
                <a:schemeClr val="dk1"/>
              </a:buClr>
              <a:buSzPts val="1100"/>
              <a:buFont typeface="Arial"/>
              <a:buNone/>
            </a:pPr>
            <a:r>
              <a:rPr lang="en-US" dirty="0"/>
              <a:t>Have partners look at and discuss the initial and final models following slide directions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Slides  16-18 10 min.</a:t>
            </a:r>
            <a:endParaRPr dirty="0"/>
          </a:p>
          <a:p>
            <a:pPr marL="0" lvl="0" indent="0" algn="l" rtl="0">
              <a:spcBef>
                <a:spcPts val="0"/>
              </a:spcBef>
              <a:spcAft>
                <a:spcPts val="0"/>
              </a:spcAft>
              <a:buClr>
                <a:schemeClr val="dk1"/>
              </a:buClr>
              <a:buSzPts val="1100"/>
              <a:buFont typeface="Arial"/>
              <a:buNone/>
            </a:pPr>
            <a:r>
              <a:rPr lang="en-US" dirty="0"/>
              <a:t>Same process to consider scaffolds</a:t>
            </a:r>
            <a:endParaRPr dirty="0"/>
          </a:p>
          <a:p>
            <a:pPr marL="0" marR="0" lvl="0" indent="0" algn="l" rtl="0">
              <a:lnSpc>
                <a:spcPct val="100000"/>
              </a:lnSpc>
              <a:spcBef>
                <a:spcPts val="0"/>
              </a:spcBef>
              <a:spcAft>
                <a:spcPts val="0"/>
              </a:spcAft>
              <a:buClr>
                <a:schemeClr val="dk1"/>
              </a:buClr>
              <a:buSzPts val="1200"/>
              <a:buFont typeface="Arial"/>
              <a:buNone/>
            </a:pPr>
            <a:endParaRPr dirty="0"/>
          </a:p>
        </p:txBody>
      </p:sp>
      <p:sp>
        <p:nvSpPr>
          <p:cNvPr id="349" name="Google Shape;3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44fb5ec040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44fb5ec040_0_1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Slides 24-25 45-50 min.</a:t>
            </a:r>
            <a:endParaRPr b="1" dirty="0"/>
          </a:p>
          <a:p>
            <a:pPr marL="0" lvl="0" indent="0" algn="l" rtl="0">
              <a:spcBef>
                <a:spcPts val="0"/>
              </a:spcBef>
              <a:spcAft>
                <a:spcPts val="0"/>
              </a:spcAft>
              <a:buNone/>
            </a:pPr>
            <a:r>
              <a:rPr lang="en-US" dirty="0"/>
              <a:t>A brief reminder of where we are in the process</a:t>
            </a:r>
            <a:endParaRPr dirty="0"/>
          </a:p>
          <a:p>
            <a:pPr marL="0" lvl="0" indent="0" algn="l" rtl="0">
              <a:spcBef>
                <a:spcPts val="0"/>
              </a:spcBef>
              <a:spcAft>
                <a:spcPts val="0"/>
              </a:spcAft>
              <a:buNone/>
            </a:pPr>
            <a:r>
              <a:rPr lang="en-US" dirty="0"/>
              <a:t>Then using the Planning for Engagement tool section 4</a:t>
            </a:r>
            <a:endParaRPr dirty="0"/>
          </a:p>
        </p:txBody>
      </p:sp>
      <p:sp>
        <p:nvSpPr>
          <p:cNvPr id="428" name="Google Shape;428;g44fb5ec040_0_1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4fb5ec04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4fb5ec04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latin typeface="Calibri"/>
                <a:ea typeface="Calibri"/>
                <a:cs typeface="Calibri"/>
                <a:sym typeface="Calibri"/>
              </a:rPr>
              <a:t>Slides 1-2 </a:t>
            </a:r>
            <a:r>
              <a:rPr lang="en-US" sz="1200" b="1" i="0" u="none" strike="noStrike" cap="none" dirty="0">
                <a:solidFill>
                  <a:schemeClr val="dk1"/>
                </a:solidFill>
                <a:latin typeface="Calibri"/>
                <a:ea typeface="Calibri"/>
                <a:cs typeface="Calibri"/>
                <a:sym typeface="Calibri"/>
              </a:rPr>
              <a:t>10 minutes</a:t>
            </a:r>
          </a:p>
          <a:p>
            <a:pPr marL="0" lvl="0" indent="0" algn="l" rtl="0">
              <a:spcBef>
                <a:spcPts val="0"/>
              </a:spcBef>
              <a:spcAft>
                <a:spcPts val="0"/>
              </a:spcAft>
              <a:buNone/>
            </a:pPr>
            <a:endParaRPr dirty="0"/>
          </a:p>
        </p:txBody>
      </p:sp>
      <p:sp>
        <p:nvSpPr>
          <p:cNvPr id="122" name="Google Shape;122;g44fb5ec040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44fb5ec040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44fb5ec040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Slides 24-25 45-50 min.</a:t>
            </a:r>
          </a:p>
          <a:p>
            <a:pPr marL="0" lvl="0" indent="0" algn="l" rtl="0">
              <a:spcBef>
                <a:spcPts val="0"/>
              </a:spcBef>
              <a:spcAft>
                <a:spcPts val="0"/>
              </a:spcAft>
              <a:buClr>
                <a:schemeClr val="dk1"/>
              </a:buClr>
              <a:buSzPts val="1100"/>
              <a:buFont typeface="Arial"/>
              <a:buNone/>
            </a:pPr>
            <a:r>
              <a:rPr lang="en-US" dirty="0"/>
              <a:t>A brief reminder of where we are in the process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Then using the Planning for Engagement tool Step 4</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Be prepared to have something in writing that gets uploaded to the folder on Google Drive. Make the case for why a large variety of documents can be helpful to other teachers.  We want products to share.  A platform will be created by which these products will be shared.</a:t>
            </a:r>
            <a:endParaRPr dirty="0"/>
          </a:p>
        </p:txBody>
      </p:sp>
      <p:sp>
        <p:nvSpPr>
          <p:cNvPr id="447" name="Google Shape;447;g44fb5ec040_0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Creative Commons Licensing information</a:t>
            </a:r>
          </a:p>
        </p:txBody>
      </p:sp>
    </p:spTree>
    <p:extLst>
      <p:ext uri="{BB962C8B-B14F-4D97-AF65-F5344CB8AC3E}">
        <p14:creationId xmlns:p14="http://schemas.microsoft.com/office/powerpoint/2010/main" val="321788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4fb5ec04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4fb5ec040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 3: 20 minutes</a:t>
            </a:r>
            <a:endParaRPr b="1" dirty="0"/>
          </a:p>
          <a:p>
            <a:pPr marL="0" lvl="0" indent="0" algn="l" rtl="0">
              <a:spcBef>
                <a:spcPts val="0"/>
              </a:spcBef>
              <a:spcAft>
                <a:spcPts val="0"/>
              </a:spcAft>
              <a:buNone/>
            </a:pPr>
            <a:r>
              <a:rPr lang="en-US" b="1" dirty="0"/>
              <a:t>Possible starter or follow-up questions </a:t>
            </a:r>
            <a:endParaRPr b="1" dirty="0"/>
          </a:p>
          <a:p>
            <a:pPr marL="228600" lvl="0" indent="-304800" algn="l" rtl="0">
              <a:lnSpc>
                <a:spcPct val="107916"/>
              </a:lnSpc>
              <a:spcBef>
                <a:spcPts val="0"/>
              </a:spcBef>
              <a:spcAft>
                <a:spcPts val="0"/>
              </a:spcAft>
              <a:buClr>
                <a:schemeClr val="dk1"/>
              </a:buClr>
              <a:buSzPts val="1200"/>
              <a:buFont typeface="Calibri"/>
              <a:buChar char="●"/>
            </a:pPr>
            <a:r>
              <a:rPr lang="en-US" dirty="0">
                <a:latin typeface="Calibri"/>
                <a:ea typeface="Calibri"/>
                <a:cs typeface="Calibri"/>
                <a:sym typeface="Calibri"/>
              </a:rPr>
              <a:t>What was the most important thing you learned at this workshop last time?</a:t>
            </a:r>
            <a:endParaRPr dirty="0">
              <a:latin typeface="Calibri"/>
              <a:ea typeface="Calibri"/>
              <a:cs typeface="Calibri"/>
              <a:sym typeface="Calibri"/>
            </a:endParaRPr>
          </a:p>
          <a:p>
            <a:pPr marL="228600" lvl="0" indent="-304800" algn="l" rtl="0">
              <a:lnSpc>
                <a:spcPct val="107916"/>
              </a:lnSpc>
              <a:spcBef>
                <a:spcPts val="0"/>
              </a:spcBef>
              <a:spcAft>
                <a:spcPts val="0"/>
              </a:spcAft>
              <a:buClr>
                <a:schemeClr val="dk1"/>
              </a:buClr>
              <a:buSzPts val="1200"/>
              <a:buFont typeface="Calibri"/>
              <a:buChar char="●"/>
            </a:pPr>
            <a:r>
              <a:rPr lang="en-US" dirty="0">
                <a:latin typeface="Calibri"/>
                <a:ea typeface="Calibri"/>
                <a:cs typeface="Calibri"/>
                <a:sym typeface="Calibri"/>
              </a:rPr>
              <a:t>What aspects of your new learning will you try with your students? OR</a:t>
            </a:r>
            <a:endParaRPr dirty="0">
              <a:latin typeface="Calibri"/>
              <a:ea typeface="Calibri"/>
              <a:cs typeface="Calibri"/>
              <a:sym typeface="Calibri"/>
            </a:endParaRPr>
          </a:p>
          <a:p>
            <a:pPr marL="228600" lvl="0" indent="-304800" algn="l" rtl="0">
              <a:lnSpc>
                <a:spcPct val="107916"/>
              </a:lnSpc>
              <a:spcBef>
                <a:spcPts val="0"/>
              </a:spcBef>
              <a:spcAft>
                <a:spcPts val="0"/>
              </a:spcAft>
              <a:buClr>
                <a:schemeClr val="dk1"/>
              </a:buClr>
              <a:buSzPts val="1200"/>
              <a:buFont typeface="Calibri"/>
              <a:buChar char="●"/>
            </a:pPr>
            <a:r>
              <a:rPr lang="en-US" dirty="0">
                <a:latin typeface="Calibri"/>
                <a:ea typeface="Calibri"/>
                <a:cs typeface="Calibri"/>
                <a:sym typeface="Calibri"/>
              </a:rPr>
              <a:t>Did you apply your new knowledge and skills in your classroom?  If so, how did it go?  If not, why not?</a:t>
            </a:r>
            <a:endParaRPr dirty="0">
              <a:latin typeface="Calibri"/>
              <a:ea typeface="Calibri"/>
              <a:cs typeface="Calibri"/>
              <a:sym typeface="Calibri"/>
            </a:endParaRPr>
          </a:p>
          <a:p>
            <a:pPr marL="228600" lvl="0" indent="-304800" algn="l" rtl="0">
              <a:lnSpc>
                <a:spcPct val="107916"/>
              </a:lnSpc>
              <a:spcBef>
                <a:spcPts val="0"/>
              </a:spcBef>
              <a:spcAft>
                <a:spcPts val="0"/>
              </a:spcAft>
              <a:buClr>
                <a:schemeClr val="dk1"/>
              </a:buClr>
              <a:buSzPts val="1200"/>
              <a:buFont typeface="Calibri"/>
              <a:buChar char="●"/>
            </a:pPr>
            <a:r>
              <a:rPr lang="en-US" dirty="0">
                <a:latin typeface="Calibri"/>
                <a:ea typeface="Calibri"/>
                <a:cs typeface="Calibri"/>
                <a:sym typeface="Calibri"/>
              </a:rPr>
              <a:t>How has this work impacted students?   OR</a:t>
            </a:r>
            <a:endParaRPr dirty="0">
              <a:latin typeface="Calibri"/>
              <a:ea typeface="Calibri"/>
              <a:cs typeface="Calibri"/>
              <a:sym typeface="Calibri"/>
            </a:endParaRPr>
          </a:p>
          <a:p>
            <a:pPr marL="228600" lvl="0" indent="-304800" algn="l" rtl="0">
              <a:lnSpc>
                <a:spcPct val="107916"/>
              </a:lnSpc>
              <a:spcBef>
                <a:spcPts val="0"/>
              </a:spcBef>
              <a:spcAft>
                <a:spcPts val="0"/>
              </a:spcAft>
              <a:buClr>
                <a:schemeClr val="dk1"/>
              </a:buClr>
              <a:buSzPts val="1200"/>
              <a:buFont typeface="Calibri"/>
              <a:buChar char="●"/>
            </a:pPr>
            <a:r>
              <a:rPr lang="en-US" dirty="0">
                <a:latin typeface="Calibri"/>
                <a:ea typeface="Calibri"/>
                <a:cs typeface="Calibri"/>
                <a:sym typeface="Calibri"/>
              </a:rPr>
              <a:t>How do you think your students will react if you take this back to your classroom?</a:t>
            </a:r>
            <a:endParaRPr dirty="0">
              <a:latin typeface="Calibri"/>
              <a:ea typeface="Calibri"/>
              <a:cs typeface="Calibri"/>
              <a:sym typeface="Calibri"/>
            </a:endParaRPr>
          </a:p>
          <a:p>
            <a:pPr marL="228600" lvl="0" indent="-304800" algn="l" rtl="0">
              <a:lnSpc>
                <a:spcPct val="107916"/>
              </a:lnSpc>
              <a:spcBef>
                <a:spcPts val="0"/>
              </a:spcBef>
              <a:spcAft>
                <a:spcPts val="0"/>
              </a:spcAft>
              <a:buSzPts val="1200"/>
              <a:buFont typeface="Calibri"/>
              <a:buChar char="●"/>
            </a:pPr>
            <a:endParaRPr dirty="0">
              <a:latin typeface="Calibri"/>
              <a:ea typeface="Calibri"/>
              <a:cs typeface="Calibri"/>
              <a:sym typeface="Calibri"/>
            </a:endParaRPr>
          </a:p>
          <a:p>
            <a:pPr marL="0" lvl="0" indent="0" algn="l" rtl="0">
              <a:spcBef>
                <a:spcPts val="800"/>
              </a:spcBef>
              <a:spcAft>
                <a:spcPts val="0"/>
              </a:spcAft>
              <a:buNone/>
            </a:pPr>
            <a:endParaRPr b="1" dirty="0"/>
          </a:p>
        </p:txBody>
      </p:sp>
      <p:sp>
        <p:nvSpPr>
          <p:cNvPr id="133" name="Google Shape;133;g44fb5ec040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4631635a7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4631635a7_0_2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Slide 4:  25 minutes</a:t>
            </a:r>
            <a:endParaRPr b="1" dirty="0"/>
          </a:p>
          <a:p>
            <a:pPr marL="0" lvl="0" indent="0" algn="l" rtl="0">
              <a:spcBef>
                <a:spcPts val="0"/>
              </a:spcBef>
              <a:spcAft>
                <a:spcPts val="0"/>
              </a:spcAft>
              <a:buNone/>
            </a:pPr>
            <a:r>
              <a:rPr lang="en-US" dirty="0"/>
              <a:t>Handout Secondary Models Document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Play the 4+ minute video (linked on picture) with the question in mind and the understanding that you will be drawing an initial model.</a:t>
            </a:r>
            <a:endParaRPr dirty="0"/>
          </a:p>
        </p:txBody>
      </p:sp>
      <p:sp>
        <p:nvSpPr>
          <p:cNvPr id="145" name="Google Shape;145;g44631635a7_0_2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t>Slides 5-11:  5-7 min</a:t>
            </a:r>
            <a:endParaRPr b="1"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dirty="0"/>
              <a:t>Last time we worked on argument from evidence.  That a step toward constructing explanations.  Models are an important thing we can do to construct those explanations around phenomena in CS or anything else.</a:t>
            </a:r>
            <a:endParaRPr dirty="0"/>
          </a:p>
          <a:p>
            <a:pPr marL="0" marR="0" lvl="0" indent="0" algn="l" rtl="0">
              <a:lnSpc>
                <a:spcPct val="100000"/>
              </a:lnSpc>
              <a:spcBef>
                <a:spcPts val="0"/>
              </a:spcBef>
              <a:spcAft>
                <a:spcPts val="0"/>
              </a:spcAft>
              <a:buClr>
                <a:schemeClr val="dk1"/>
              </a:buClr>
              <a:buSzPts val="1200"/>
              <a:buFont typeface="Arial"/>
              <a:buNone/>
            </a:pPr>
            <a:r>
              <a:rPr lang="en-US" dirty="0"/>
              <a:t>Models and Explanations are at the heart of and the keystone for the other practices.  Those practices contribute to the construction of a thorough or gapless explanation.</a:t>
            </a:r>
            <a:endParaRPr dirty="0"/>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157" name="Google Shape;1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t>Slides 5-11:  5-7 min</a:t>
            </a:r>
          </a:p>
          <a:p>
            <a:pPr marL="0" lvl="0" indent="0" algn="l" rtl="0">
              <a:spcBef>
                <a:spcPts val="0"/>
              </a:spcBef>
              <a:spcAft>
                <a:spcPts val="0"/>
              </a:spcAft>
              <a:buSzPts val="1200"/>
              <a:buNone/>
            </a:pPr>
            <a:endParaRPr dirty="0"/>
          </a:p>
          <a:p>
            <a:pPr marL="0" lvl="0" indent="0" algn="l" rtl="0">
              <a:spcBef>
                <a:spcPts val="0"/>
              </a:spcBef>
              <a:spcAft>
                <a:spcPts val="0"/>
              </a:spcAft>
              <a:buSzPts val="1200"/>
              <a:buNone/>
            </a:pPr>
            <a:r>
              <a:rPr lang="en-US" dirty="0"/>
              <a:t>You can make use of models when you do CER and definitely they are an important part of moving toward that explanation of a phenomena.  A model might be an actual physical model but it need not be and often that is not the most useful model.</a:t>
            </a:r>
            <a:endParaRPr dirty="0"/>
          </a:p>
          <a:p>
            <a:pPr marL="0" lvl="0" indent="0" algn="l" rtl="0">
              <a:spcBef>
                <a:spcPts val="0"/>
              </a:spcBef>
              <a:spcAft>
                <a:spcPts val="0"/>
              </a:spcAft>
              <a:buSzPts val="1200"/>
              <a:buNone/>
            </a:pPr>
            <a:endParaRPr dirty="0"/>
          </a:p>
          <a:p>
            <a:pPr marL="0" lvl="0" indent="0" algn="l" rtl="0">
              <a:spcBef>
                <a:spcPts val="0"/>
              </a:spcBef>
              <a:spcAft>
                <a:spcPts val="0"/>
              </a:spcAft>
              <a:buSzPts val="1200"/>
              <a:buNone/>
            </a:pPr>
            <a:r>
              <a:rPr lang="en-US" dirty="0"/>
              <a:t>Data on a graph can model something like temperature in different locations much better that a diagram or physical model</a:t>
            </a:r>
            <a:endParaRPr dirty="0"/>
          </a:p>
          <a:p>
            <a:pPr marL="0" lvl="0" indent="0" algn="l" rtl="0">
              <a:spcBef>
                <a:spcPts val="0"/>
              </a:spcBef>
              <a:spcAft>
                <a:spcPts val="0"/>
              </a:spcAft>
              <a:buClr>
                <a:schemeClr val="dk1"/>
              </a:buClr>
              <a:buSzPts val="1200"/>
              <a:buFont typeface="Arial"/>
              <a:buNone/>
            </a:pPr>
            <a:r>
              <a:rPr lang="en-US" dirty="0"/>
              <a:t>Simulations are manipulatable models.</a:t>
            </a:r>
            <a:endParaRPr dirty="0"/>
          </a:p>
          <a:p>
            <a:pPr marL="0" marR="0" lvl="0" indent="0" algn="l" rtl="0">
              <a:spcBef>
                <a:spcPts val="0"/>
              </a:spcBef>
              <a:spcAft>
                <a:spcPts val="0"/>
              </a:spcAft>
              <a:buNone/>
            </a:pPr>
            <a:endParaRPr dirty="0"/>
          </a:p>
        </p:txBody>
      </p:sp>
      <p:sp>
        <p:nvSpPr>
          <p:cNvPr id="177" name="Google Shape;17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t>Slides 5-11:  5-7 min</a:t>
            </a:r>
          </a:p>
          <a:p>
            <a:pPr marL="0" lvl="0" indent="0" algn="l" rtl="0">
              <a:spcBef>
                <a:spcPts val="0"/>
              </a:spcBef>
              <a:spcAft>
                <a:spcPts val="0"/>
              </a:spcAft>
              <a:buSzPts val="1200"/>
              <a:buNone/>
            </a:pPr>
            <a:endParaRPr dirty="0"/>
          </a:p>
          <a:p>
            <a:pPr marL="0" lvl="0" indent="0" algn="l" rtl="0">
              <a:spcBef>
                <a:spcPts val="0"/>
              </a:spcBef>
              <a:spcAft>
                <a:spcPts val="0"/>
              </a:spcAft>
              <a:buSzPts val="1200"/>
              <a:buNone/>
            </a:pPr>
            <a:r>
              <a:rPr lang="en-US" dirty="0"/>
              <a:t>Scientists use models all the time.</a:t>
            </a:r>
            <a:endParaRPr dirty="0"/>
          </a:p>
          <a:p>
            <a:pPr marL="0" lvl="0" indent="0" algn="l" rtl="0">
              <a:spcBef>
                <a:spcPts val="0"/>
              </a:spcBef>
              <a:spcAft>
                <a:spcPts val="0"/>
              </a:spcAft>
              <a:buSzPts val="1200"/>
              <a:buNone/>
            </a:pPr>
            <a:r>
              <a:rPr lang="en-US" dirty="0"/>
              <a:t>They can be that “back of the napkin” thinking as we construct our understanding</a:t>
            </a:r>
            <a:endParaRPr dirty="0"/>
          </a:p>
          <a:p>
            <a:pPr marL="0" lvl="0" indent="0" algn="l" rtl="0">
              <a:spcBef>
                <a:spcPts val="0"/>
              </a:spcBef>
              <a:spcAft>
                <a:spcPts val="0"/>
              </a:spcAft>
              <a:buSzPts val="1200"/>
              <a:buNone/>
            </a:pPr>
            <a:r>
              <a:rPr lang="en-US" dirty="0"/>
              <a:t>they can be a way of thinking through their planning about what they might investigate or experiment with</a:t>
            </a:r>
            <a:endParaRPr dirty="0"/>
          </a:p>
          <a:p>
            <a:pPr marL="0" lvl="0" indent="0" algn="l" rtl="0">
              <a:spcBef>
                <a:spcPts val="0"/>
              </a:spcBef>
              <a:spcAft>
                <a:spcPts val="0"/>
              </a:spcAft>
              <a:buSzPts val="1200"/>
              <a:buNone/>
            </a:pPr>
            <a:r>
              <a:rPr lang="en-US" dirty="0"/>
              <a:t>They can be use for predicting outcomes based on conditions</a:t>
            </a:r>
            <a:endParaRPr dirty="0"/>
          </a:p>
          <a:p>
            <a:pPr marL="0" lvl="0" indent="0" algn="l" rtl="0">
              <a:spcBef>
                <a:spcPts val="0"/>
              </a:spcBef>
              <a:spcAft>
                <a:spcPts val="0"/>
              </a:spcAft>
              <a:buClr>
                <a:schemeClr val="dk1"/>
              </a:buClr>
              <a:buSzPts val="1200"/>
              <a:buFont typeface="Arial"/>
              <a:buNone/>
            </a:pPr>
            <a:r>
              <a:rPr lang="en-US" dirty="0"/>
              <a:t>They can help us explore things that are too small or too large to manipulate or see the system well</a:t>
            </a:r>
            <a:endParaRPr dirty="0"/>
          </a:p>
          <a:p>
            <a:pPr marL="0" marR="0" lvl="0" indent="0" algn="l" rtl="0">
              <a:spcBef>
                <a:spcPts val="0"/>
              </a:spcBef>
              <a:spcAft>
                <a:spcPts val="0"/>
              </a:spcAft>
              <a:buNone/>
            </a:pPr>
            <a:endParaRPr dirty="0"/>
          </a:p>
        </p:txBody>
      </p:sp>
      <p:sp>
        <p:nvSpPr>
          <p:cNvPr id="195" name="Google Shape;1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t>Slides 5-11:  5-7 min</a:t>
            </a:r>
          </a:p>
          <a:p>
            <a:pPr marL="0" marR="0" lvl="0" indent="0" algn="l" rtl="0">
              <a:spcBef>
                <a:spcPts val="0"/>
              </a:spcBef>
              <a:spcAft>
                <a:spcPts val="0"/>
              </a:spcAft>
              <a:buNone/>
            </a:pPr>
            <a:endParaRPr dirty="0"/>
          </a:p>
          <a:p>
            <a:pPr marL="0" lvl="0" indent="0" algn="l" rtl="0">
              <a:spcBef>
                <a:spcPts val="0"/>
              </a:spcBef>
              <a:spcAft>
                <a:spcPts val="0"/>
              </a:spcAft>
              <a:buClr>
                <a:schemeClr val="dk1"/>
              </a:buClr>
              <a:buSzPts val="1200"/>
              <a:buFont typeface="Arial"/>
              <a:buNone/>
            </a:pPr>
            <a:r>
              <a:rPr lang="en-US" dirty="0"/>
              <a:t>They can help us explore things that are too small or too large to manipulate or see the system well</a:t>
            </a:r>
            <a:endParaRPr dirty="0"/>
          </a:p>
        </p:txBody>
      </p:sp>
      <p:sp>
        <p:nvSpPr>
          <p:cNvPr id="210" name="Google Shape;21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a:t>
            </a:fld>
            <a:endParaRPr sz="12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t>Slides 5-11:  5-7 min</a:t>
            </a:r>
          </a:p>
          <a:p>
            <a:pPr marL="0" lvl="0" indent="0" algn="l" rtl="0">
              <a:spcBef>
                <a:spcPts val="0"/>
              </a:spcBef>
              <a:spcAft>
                <a:spcPts val="0"/>
              </a:spcAft>
              <a:buSzPts val="1200"/>
              <a:buNone/>
            </a:pPr>
            <a:endParaRPr dirty="0"/>
          </a:p>
          <a:p>
            <a:pPr marL="0" lvl="0" indent="0" algn="l" rtl="0">
              <a:spcBef>
                <a:spcPts val="0"/>
              </a:spcBef>
              <a:spcAft>
                <a:spcPts val="0"/>
              </a:spcAft>
              <a:buSzPts val="1200"/>
              <a:buNone/>
            </a:pPr>
            <a:r>
              <a:rPr lang="en-US" dirty="0"/>
              <a:t>Look over this slide, what does it show you.</a:t>
            </a:r>
            <a:endParaRPr dirty="0"/>
          </a:p>
          <a:p>
            <a:pPr marL="0" lvl="0" indent="0" algn="l" rtl="0">
              <a:spcBef>
                <a:spcPts val="0"/>
              </a:spcBef>
              <a:spcAft>
                <a:spcPts val="0"/>
              </a:spcAft>
              <a:buClr>
                <a:schemeClr val="dk1"/>
              </a:buClr>
              <a:buSzPts val="1200"/>
              <a:buFont typeface="Arial"/>
              <a:buNone/>
            </a:pPr>
            <a:r>
              <a:rPr lang="en-US" dirty="0"/>
              <a:t>Share Rosalind Franklin’s initial ideas actually were the basis for a more evolved understanding of DNA by Watson and Crick</a:t>
            </a:r>
            <a:endParaRPr dirty="0"/>
          </a:p>
          <a:p>
            <a:pPr marL="0" marR="0" lvl="0" indent="0" algn="l" rtl="0">
              <a:spcBef>
                <a:spcPts val="0"/>
              </a:spcBef>
              <a:spcAft>
                <a:spcPts val="0"/>
              </a:spcAft>
              <a:buNone/>
            </a:pPr>
            <a:endParaRPr dirty="0"/>
          </a:p>
        </p:txBody>
      </p:sp>
      <p:sp>
        <p:nvSpPr>
          <p:cNvPr id="225" name="Google Shape;2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EB6F-541C-3947-BA7D-EB7B88D02C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A9110-64BC-874F-A0C7-F3E081E6A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642519-CB97-6E45-A8B7-AE0B0D778CC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2E91CA-CC76-EA46-BBF3-C40D4305F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F6171-8DA2-E84C-BDE4-58463B0F6D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3974532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C1874-3FC6-D848-BCCA-91C1C414C1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3B5BB5-ABCB-D240-B8E8-A803EE8D60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3545A-1D1C-684A-92EE-488AFDF474B8}"/>
              </a:ext>
            </a:extLst>
          </p:cNvPr>
          <p:cNvSpPr>
            <a:spLocks noGrp="1"/>
          </p:cNvSpPr>
          <p:nvPr>
            <p:ph type="dt" sz="half" idx="10"/>
          </p:nvPr>
        </p:nvSpPr>
        <p:spPr/>
        <p:txBody>
          <a:bodyPr/>
          <a:lstStyle/>
          <a:p>
            <a:fld id="{1B350EFA-0861-A549-BEB9-A4BCC0D87DF6}" type="datetimeFigureOut">
              <a:rPr lang="en-US" smtClean="0"/>
              <a:t>8/20/19</a:t>
            </a:fld>
            <a:endParaRPr lang="en-US"/>
          </a:p>
        </p:txBody>
      </p:sp>
      <p:sp>
        <p:nvSpPr>
          <p:cNvPr id="5" name="Footer Placeholder 4">
            <a:extLst>
              <a:ext uri="{FF2B5EF4-FFF2-40B4-BE49-F238E27FC236}">
                <a16:creationId xmlns:a16="http://schemas.microsoft.com/office/drawing/2014/main" id="{17C13BE0-2BBE-8346-92E4-22BA95397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EF3AB-95EC-8145-8D01-EDC4FE2C97B7}"/>
              </a:ext>
            </a:extLst>
          </p:cNvPr>
          <p:cNvSpPr>
            <a:spLocks noGrp="1"/>
          </p:cNvSpPr>
          <p:nvPr>
            <p:ph type="sldNum" sz="quarter" idx="12"/>
          </p:nvPr>
        </p:nvSpPr>
        <p:spPr/>
        <p:txBody>
          <a:bodyPr/>
          <a:lstStyle/>
          <a:p>
            <a:fld id="{2B961FA7-3F60-BC44-A55F-AFF6D7284EA6}" type="slidenum">
              <a:rPr lang="en-US" smtClean="0"/>
              <a:t>‹#›</a:t>
            </a:fld>
            <a:endParaRPr lang="en-US"/>
          </a:p>
        </p:txBody>
      </p:sp>
    </p:spTree>
    <p:extLst>
      <p:ext uri="{BB962C8B-B14F-4D97-AF65-F5344CB8AC3E}">
        <p14:creationId xmlns:p14="http://schemas.microsoft.com/office/powerpoint/2010/main" val="235181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001818-9465-4C46-AD71-F0197D5F40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D2A6F2-A745-084D-897B-28A2C31E33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35CB4-925B-5A49-A405-2C7887FDA46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209C3A9-916D-E741-8400-D97763D57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7E0EF-DE03-C24B-A87B-D2A9CFC4731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0549730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00576404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F88B-AE0D-584D-ADBD-7BB35BAEF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C789C-5BC8-C846-AE36-0D06F672E2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EC3CD-F3BC-444F-95D2-FD4E6DDC5D50}"/>
              </a:ext>
            </a:extLst>
          </p:cNvPr>
          <p:cNvSpPr>
            <a:spLocks noGrp="1"/>
          </p:cNvSpPr>
          <p:nvPr>
            <p:ph type="dt" sz="half" idx="10"/>
          </p:nvPr>
        </p:nvSpPr>
        <p:spPr/>
        <p:txBody>
          <a:bodyPr/>
          <a:lstStyle/>
          <a:p>
            <a:fld id="{1B350EFA-0861-A549-BEB9-A4BCC0D87DF6}" type="datetimeFigureOut">
              <a:rPr lang="en-US" smtClean="0"/>
              <a:t>8/20/19</a:t>
            </a:fld>
            <a:endParaRPr lang="en-US"/>
          </a:p>
        </p:txBody>
      </p:sp>
      <p:sp>
        <p:nvSpPr>
          <p:cNvPr id="5" name="Footer Placeholder 4">
            <a:extLst>
              <a:ext uri="{FF2B5EF4-FFF2-40B4-BE49-F238E27FC236}">
                <a16:creationId xmlns:a16="http://schemas.microsoft.com/office/drawing/2014/main" id="{1D17B3F4-10DB-DA49-926C-8B9B0BFD8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7736F-5853-3D40-B76C-39EAA9DA54C4}"/>
              </a:ext>
            </a:extLst>
          </p:cNvPr>
          <p:cNvSpPr>
            <a:spLocks noGrp="1"/>
          </p:cNvSpPr>
          <p:nvPr>
            <p:ph type="sldNum" sz="quarter" idx="12"/>
          </p:nvPr>
        </p:nvSpPr>
        <p:spPr/>
        <p:txBody>
          <a:bodyPr/>
          <a:lstStyle/>
          <a:p>
            <a:fld id="{2B961FA7-3F60-BC44-A55F-AFF6D7284EA6}" type="slidenum">
              <a:rPr lang="en-US" smtClean="0"/>
              <a:t>‹#›</a:t>
            </a:fld>
            <a:endParaRPr lang="en-US"/>
          </a:p>
        </p:txBody>
      </p:sp>
    </p:spTree>
    <p:extLst>
      <p:ext uri="{BB962C8B-B14F-4D97-AF65-F5344CB8AC3E}">
        <p14:creationId xmlns:p14="http://schemas.microsoft.com/office/powerpoint/2010/main" val="3574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6EDC2-053E-3443-A93D-315EA6CB54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3AA4BC-DD93-0447-A4B8-29B5849819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319790-2985-9C4A-96E2-8C649729E7E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FCAF44-7F81-8349-921E-52F96C07C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B41A0-070B-6E4B-9E11-6B9DE7F0C5F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5709393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D396-6503-9B41-9A95-143319A08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208E29-24B2-6A42-AE0B-C9DE734CFC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C7A546-8E93-6640-8D61-5175760DB7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BE8013-59A9-4C40-B52D-F59694728AEF}"/>
              </a:ext>
            </a:extLst>
          </p:cNvPr>
          <p:cNvSpPr>
            <a:spLocks noGrp="1"/>
          </p:cNvSpPr>
          <p:nvPr>
            <p:ph type="dt" sz="half" idx="10"/>
          </p:nvPr>
        </p:nvSpPr>
        <p:spPr/>
        <p:txBody>
          <a:bodyPr/>
          <a:lstStyle/>
          <a:p>
            <a:fld id="{1B350EFA-0861-A549-BEB9-A4BCC0D87DF6}" type="datetimeFigureOut">
              <a:rPr lang="en-US" smtClean="0"/>
              <a:t>8/20/19</a:t>
            </a:fld>
            <a:endParaRPr lang="en-US"/>
          </a:p>
        </p:txBody>
      </p:sp>
      <p:sp>
        <p:nvSpPr>
          <p:cNvPr id="6" name="Footer Placeholder 5">
            <a:extLst>
              <a:ext uri="{FF2B5EF4-FFF2-40B4-BE49-F238E27FC236}">
                <a16:creationId xmlns:a16="http://schemas.microsoft.com/office/drawing/2014/main" id="{E2CD6516-9194-AC4A-99E3-3CC5AA9E4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9C57A-A89E-3B4C-A166-BFB66323D268}"/>
              </a:ext>
            </a:extLst>
          </p:cNvPr>
          <p:cNvSpPr>
            <a:spLocks noGrp="1"/>
          </p:cNvSpPr>
          <p:nvPr>
            <p:ph type="sldNum" sz="quarter" idx="12"/>
          </p:nvPr>
        </p:nvSpPr>
        <p:spPr/>
        <p:txBody>
          <a:bodyPr/>
          <a:lstStyle/>
          <a:p>
            <a:fld id="{2B961FA7-3F60-BC44-A55F-AFF6D7284EA6}" type="slidenum">
              <a:rPr lang="en-US" smtClean="0"/>
              <a:t>‹#›</a:t>
            </a:fld>
            <a:endParaRPr lang="en-US"/>
          </a:p>
        </p:txBody>
      </p:sp>
    </p:spTree>
    <p:extLst>
      <p:ext uri="{BB962C8B-B14F-4D97-AF65-F5344CB8AC3E}">
        <p14:creationId xmlns:p14="http://schemas.microsoft.com/office/powerpoint/2010/main" val="91751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02FC1-028F-AF4B-AAA5-239AFB492B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EEAFCB-A613-7D42-A31C-C87AE3FC6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039E50-F6F2-DF43-A8BD-B25042F8EA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867846-4D5E-2A4C-B918-D4FA6A956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D48071-38F6-7F4C-8229-1F325F4F482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B4EC0-7EE8-7041-BCD0-29C22FA4906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ECE7AD5-5333-1941-8A01-390E0A884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5F6947-A56A-5946-A87A-DB71F7D44D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8656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E4B9-3CA6-A945-B797-CD5D78832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5F544-4F67-1D43-94B3-E8225CE54E8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B7EEF2D-E878-4E42-B90F-7FC44B1AC9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5B8D-D04D-9D4A-B74D-3A78E40015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6039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72587B-3DD5-8D43-8547-E60AE367A9C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1C810BC-83C0-2048-8A19-7489AF80EC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1CA940-1DCB-D049-A2E3-D8C09147E85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2652993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6032-8AFC-FF4F-8364-EAFD1D542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CC320E-1CFF-204B-A359-568F2A24D6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E524D-0B2A-6C41-827A-983E53AF5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715095-C279-5A42-9AF5-109540578C6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F597A69-CDF3-744E-B5D8-8BB290822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416E6-D17A-9F49-B16E-7790E5A3909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8986644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B025-C12D-7349-AED6-BE0329D95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BB7897-1B96-0F46-8029-DAE8502885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06DA2-84B1-3D48-AED6-A26130C2C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C3B6C7-C5A6-624E-BCC3-99A580C0478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0F80E17-8E6F-2148-9789-051AB80F5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1F2A2-CF2F-FB4C-8B7E-C0EAE02AC8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360330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0D9988-A0A7-0340-96B4-430A5C71B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188551-1279-054C-8F94-713720BA75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B5DC5-A0D1-094A-BF02-116A7A3C15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CA13C28-B5F0-BC44-9665-3F0FDFFA2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CBD46-6BBB-BF40-94BD-D5FF51157D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7532269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hyperlink" Target="https://betterlesson.com/lesson/resource/3273841/teacher-writing-key-words-on-poster-mov" TargetMode="External"/><Relationship Id="rId4" Type="http://schemas.openxmlformats.org/officeDocument/2006/relationships/hyperlink" Target="https://creativecommons.org/licenses/by/2.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creativecommons.org/licenses/by/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2393845" TargetMode="External"/><Relationship Id="rId4" Type="http://schemas.openxmlformats.org/officeDocument/2006/relationships/hyperlink" Target="https://pixabay.com/users/lbragg1-5443465/?utm_source=link-attribution&amp;utm_medium=referral&amp;utm_campaign=image&amp;utm_content=239384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Ug8pArZbC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2.0/"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creativecommons.org/licenses/by/3.0/" TargetMode="External"/><Relationship Id="rId5" Type="http://schemas.openxmlformats.org/officeDocument/2006/relationships/image" Target="../media/image11.png"/><Relationship Id="rId4" Type="http://schemas.openxmlformats.org/officeDocument/2006/relationships/hyperlink" Target="https://creativecommons.org/licenses/by/2.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creativecommons.org/licenses/by/4.0/" TargetMode="Externa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pic>
        <p:nvPicPr>
          <p:cNvPr id="118" name="Google Shape;118;p22" title="Clime Time Climate Science Learning Logo"/>
          <p:cNvPicPr preferRelativeResize="0"/>
          <p:nvPr/>
        </p:nvPicPr>
        <p:blipFill>
          <a:blip r:embed="rId3">
            <a:alphaModFix/>
          </a:blip>
          <a:stretch>
            <a:fillRect/>
          </a:stretch>
        </p:blipFill>
        <p:spPr>
          <a:xfrm>
            <a:off x="4900338" y="195375"/>
            <a:ext cx="2391325" cy="1274651"/>
          </a:xfrm>
          <a:prstGeom prst="rect">
            <a:avLst/>
          </a:prstGeom>
          <a:noFill/>
          <a:ln>
            <a:noFill/>
          </a:ln>
        </p:spPr>
      </p:pic>
      <p:sp>
        <p:nvSpPr>
          <p:cNvPr id="111" name="Google Shape;111;p22"/>
          <p:cNvSpPr txBox="1">
            <a:spLocks noGrp="1"/>
          </p:cNvSpPr>
          <p:nvPr>
            <p:ph type="ctrTitle"/>
          </p:nvPr>
        </p:nvSpPr>
        <p:spPr>
          <a:xfrm>
            <a:off x="914397" y="1604970"/>
            <a:ext cx="10363200" cy="14700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6900"/>
              <a:buFont typeface="Calibri"/>
              <a:buNone/>
            </a:pPr>
            <a:r>
              <a:rPr lang="en-US" sz="4000" b="1" i="0" u="none" strike="noStrike" cap="none" dirty="0">
                <a:latin typeface="Calibri"/>
                <a:ea typeface="Calibri"/>
                <a:cs typeface="Calibri"/>
                <a:sym typeface="Calibri"/>
              </a:rPr>
              <a:t>Exploring Climate Science with Virtual Reality  </a:t>
            </a:r>
            <a:endParaRPr sz="4000" b="1" i="0"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6900"/>
              <a:buFont typeface="Calibri"/>
              <a:buNone/>
            </a:pPr>
            <a:r>
              <a:rPr lang="en-US" sz="4000" b="1" i="0" u="none" strike="noStrike" cap="none" dirty="0">
                <a:latin typeface="Calibri"/>
                <a:ea typeface="Calibri"/>
                <a:cs typeface="Calibri"/>
                <a:sym typeface="Calibri"/>
              </a:rPr>
              <a:t>Follow-up #</a:t>
            </a:r>
            <a:r>
              <a:rPr lang="en-US" sz="4000" dirty="0">
                <a:latin typeface="Calibri"/>
                <a:ea typeface="Calibri"/>
                <a:cs typeface="Calibri"/>
                <a:sym typeface="Calibri"/>
              </a:rPr>
              <a:t>2</a:t>
            </a:r>
            <a:r>
              <a:rPr lang="en-US" sz="4000" b="0" i="0" u="none" strike="noStrike" cap="none" dirty="0">
                <a:latin typeface="Calibri"/>
                <a:ea typeface="Calibri"/>
                <a:cs typeface="Calibri"/>
                <a:sym typeface="Calibri"/>
              </a:rPr>
              <a:t>	</a:t>
            </a:r>
            <a:endParaRPr sz="4000" b="1" i="0" u="none" strike="noStrike" cap="none" dirty="0">
              <a:latin typeface="Arial"/>
              <a:ea typeface="Arial"/>
              <a:cs typeface="Arial"/>
              <a:sym typeface="Arial"/>
            </a:endParaRPr>
          </a:p>
        </p:txBody>
      </p:sp>
      <p:sp>
        <p:nvSpPr>
          <p:cNvPr id="112" name="Google Shape;112;p22"/>
          <p:cNvSpPr txBox="1">
            <a:spLocks noGrp="1"/>
          </p:cNvSpPr>
          <p:nvPr>
            <p:ph type="subTitle" idx="1"/>
          </p:nvPr>
        </p:nvSpPr>
        <p:spPr>
          <a:xfrm>
            <a:off x="742351" y="3209925"/>
            <a:ext cx="9620100" cy="1470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706F6A"/>
              </a:buClr>
              <a:buSzPts val="3700"/>
              <a:buFont typeface="Arial"/>
              <a:buNone/>
            </a:pPr>
            <a:r>
              <a:rPr lang="en-US" sz="3200" b="0" i="1" u="none" strike="noStrike" cap="none" dirty="0">
                <a:latin typeface="Calibri"/>
                <a:ea typeface="Calibri"/>
                <a:cs typeface="Calibri"/>
                <a:sym typeface="Calibri"/>
              </a:rPr>
              <a:t>Teacher/Scientist Partnership</a:t>
            </a:r>
            <a:endParaRPr sz="3200" b="0" i="1"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rgbClr val="706F6A"/>
              </a:buClr>
              <a:buSzPts val="3700"/>
              <a:buFont typeface="Arial"/>
              <a:buNone/>
            </a:pPr>
            <a:endParaRPr sz="3200" b="0" i="0" u="none" strike="noStrike" cap="none" dirty="0">
              <a:solidFill>
                <a:srgbClr val="706F6A"/>
              </a:solidFill>
              <a:latin typeface="Calibri"/>
              <a:ea typeface="Calibri"/>
              <a:cs typeface="Calibri"/>
              <a:sym typeface="Calibri"/>
            </a:endParaRPr>
          </a:p>
          <a:p>
            <a:pPr marL="0" marR="0" lvl="0" indent="0" algn="ctr" rtl="0">
              <a:lnSpc>
                <a:spcPct val="100000"/>
              </a:lnSpc>
              <a:spcBef>
                <a:spcPts val="0"/>
              </a:spcBef>
              <a:spcAft>
                <a:spcPts val="0"/>
              </a:spcAft>
              <a:buClr>
                <a:srgbClr val="706F6A"/>
              </a:buClr>
              <a:buSzPts val="3700"/>
              <a:buFont typeface="Arial"/>
              <a:buNone/>
            </a:pPr>
            <a:r>
              <a:rPr lang="en-US" sz="3200" b="0" i="0" u="none" strike="noStrike" cap="none" dirty="0">
                <a:latin typeface="Calibri"/>
                <a:ea typeface="Calibri"/>
                <a:cs typeface="Calibri"/>
                <a:sym typeface="Calibri"/>
              </a:rPr>
              <a:t>PNNL Campus – Mural Room BSF/CSF</a:t>
            </a:r>
            <a:endParaRPr sz="3200" b="0" i="0" u="none" strike="noStrike" cap="none" dirty="0">
              <a:latin typeface="Calibri"/>
              <a:ea typeface="Calibri"/>
              <a:cs typeface="Calibri"/>
              <a:sym typeface="Calibri"/>
            </a:endParaRPr>
          </a:p>
          <a:p>
            <a:pPr marL="0" marR="0" lvl="0" indent="0" algn="ctr" rtl="0">
              <a:lnSpc>
                <a:spcPct val="100000"/>
              </a:lnSpc>
              <a:spcBef>
                <a:spcPts val="0"/>
              </a:spcBef>
              <a:spcAft>
                <a:spcPts val="0"/>
              </a:spcAft>
              <a:buClr>
                <a:srgbClr val="706F6A"/>
              </a:buClr>
              <a:buSzPts val="3700"/>
              <a:buFont typeface="Arial"/>
              <a:buNone/>
            </a:pPr>
            <a:r>
              <a:rPr lang="en-US" sz="3200" dirty="0">
                <a:latin typeface="Calibri"/>
                <a:ea typeface="Calibri"/>
                <a:cs typeface="Calibri"/>
                <a:sym typeface="Calibri"/>
              </a:rPr>
              <a:t>November 6</a:t>
            </a:r>
            <a:r>
              <a:rPr lang="en-US" sz="3200" b="0" i="0" u="none" strike="noStrike" cap="none" dirty="0">
                <a:latin typeface="Calibri"/>
                <a:ea typeface="Calibri"/>
                <a:cs typeface="Calibri"/>
                <a:sym typeface="Calibri"/>
              </a:rPr>
              <a:t>, 2018</a:t>
            </a:r>
            <a:endParaRPr sz="3200" b="0" i="0" u="none" strike="noStrike" cap="none" dirty="0">
              <a:latin typeface="Calibri"/>
              <a:ea typeface="Calibri"/>
              <a:cs typeface="Calibri"/>
              <a:sym typeface="Calibri"/>
            </a:endParaRPr>
          </a:p>
        </p:txBody>
      </p:sp>
      <p:sp>
        <p:nvSpPr>
          <p:cNvPr id="113" name="Google Shape;113;p22"/>
          <p:cNvSpPr txBox="1"/>
          <p:nvPr/>
        </p:nvSpPr>
        <p:spPr>
          <a:xfrm>
            <a:off x="561738" y="5196168"/>
            <a:ext cx="11068500" cy="14709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706F6A"/>
              </a:buClr>
              <a:buSzPts val="2400"/>
              <a:buFont typeface="Arial"/>
              <a:buNone/>
            </a:pPr>
            <a:r>
              <a:rPr lang="en-US" sz="2400" b="1" i="1" u="none" strike="noStrike" cap="none" dirty="0">
                <a:solidFill>
                  <a:schemeClr val="tx1"/>
                </a:solidFill>
                <a:latin typeface="Calibri"/>
                <a:ea typeface="Calibri"/>
                <a:cs typeface="Calibri"/>
                <a:sym typeface="Calibri"/>
              </a:rPr>
              <a:t>Georgia Boatman, Regional Science Coordinator, ESD 123</a:t>
            </a:r>
            <a:endParaRPr sz="1500" b="0" i="0" u="none" strike="noStrike" cap="none" dirty="0">
              <a:solidFill>
                <a:schemeClr val="tx1"/>
              </a:solidFill>
              <a:sym typeface="Arial"/>
            </a:endParaRPr>
          </a:p>
          <a:p>
            <a:pPr marL="0" marR="0" lvl="0" indent="0" algn="ctr" rtl="0">
              <a:lnSpc>
                <a:spcPct val="100000"/>
              </a:lnSpc>
              <a:spcBef>
                <a:spcPts val="700"/>
              </a:spcBef>
              <a:spcAft>
                <a:spcPts val="0"/>
              </a:spcAft>
              <a:buClr>
                <a:srgbClr val="706F6A"/>
              </a:buClr>
              <a:buSzPts val="2400"/>
              <a:buFont typeface="Arial"/>
              <a:buNone/>
            </a:pPr>
            <a:r>
              <a:rPr lang="en-US" sz="2400" b="1" i="1" u="none" strike="noStrike" cap="none" dirty="0">
                <a:solidFill>
                  <a:schemeClr val="tx1"/>
                </a:solidFill>
                <a:latin typeface="Calibri"/>
                <a:ea typeface="Calibri"/>
                <a:cs typeface="Calibri"/>
                <a:sym typeface="Calibri"/>
              </a:rPr>
              <a:t>Peggy </a:t>
            </a:r>
            <a:r>
              <a:rPr lang="en-US" sz="2400" b="1" i="1" u="none" strike="noStrike" cap="none" dirty="0" err="1">
                <a:solidFill>
                  <a:schemeClr val="tx1"/>
                </a:solidFill>
                <a:latin typeface="Calibri"/>
                <a:ea typeface="Calibri"/>
                <a:cs typeface="Calibri"/>
                <a:sym typeface="Calibri"/>
              </a:rPr>
              <a:t>Willcuts</a:t>
            </a:r>
            <a:r>
              <a:rPr lang="en-US" sz="2400" b="1" i="1" u="none" strike="noStrike" cap="none" dirty="0">
                <a:solidFill>
                  <a:schemeClr val="tx1"/>
                </a:solidFill>
                <a:latin typeface="Calibri"/>
                <a:ea typeface="Calibri"/>
                <a:cs typeface="Calibri"/>
                <a:sym typeface="Calibri"/>
              </a:rPr>
              <a:t>, Sr. STEM Education Consultant, PNNL</a:t>
            </a:r>
            <a:endParaRPr sz="1500" b="0" i="0" u="none" strike="noStrike" cap="none" dirty="0">
              <a:solidFill>
                <a:schemeClr val="tx1"/>
              </a:solidFill>
              <a:sym typeface="Arial"/>
            </a:endParaRPr>
          </a:p>
        </p:txBody>
      </p:sp>
      <p:pic>
        <p:nvPicPr>
          <p:cNvPr id="114" name="Google Shape;114;p22" title="Educational Service District 123 Logo"/>
          <p:cNvPicPr preferRelativeResize="0"/>
          <p:nvPr/>
        </p:nvPicPr>
        <p:blipFill rotWithShape="1">
          <a:blip r:embed="rId4">
            <a:alphaModFix/>
          </a:blip>
          <a:srcRect/>
          <a:stretch/>
        </p:blipFill>
        <p:spPr>
          <a:xfrm>
            <a:off x="187296" y="5616392"/>
            <a:ext cx="1308410" cy="1050695"/>
          </a:xfrm>
          <a:prstGeom prst="rect">
            <a:avLst/>
          </a:prstGeom>
          <a:noFill/>
          <a:ln>
            <a:noFill/>
          </a:ln>
        </p:spPr>
      </p:pic>
      <p:pic>
        <p:nvPicPr>
          <p:cNvPr id="116" name="Google Shape;116;p22" title="Pacific Northwest National Laboratory Logo"/>
          <p:cNvPicPr preferRelativeResize="0"/>
          <p:nvPr/>
        </p:nvPicPr>
        <p:blipFill rotWithShape="1">
          <a:blip r:embed="rId5">
            <a:alphaModFix/>
          </a:blip>
          <a:srcRect b="14207"/>
          <a:stretch/>
        </p:blipFill>
        <p:spPr>
          <a:xfrm>
            <a:off x="10518924" y="5543039"/>
            <a:ext cx="1497356" cy="11240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6" name="Google Shape;246;p31"/>
          <p:cNvSpPr txBox="1"/>
          <p:nvPr/>
        </p:nvSpPr>
        <p:spPr>
          <a:xfrm>
            <a:off x="2879221" y="234300"/>
            <a:ext cx="7887600" cy="908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dirty="0">
                <a:solidFill>
                  <a:schemeClr val="tx1"/>
                </a:solidFill>
                <a:latin typeface="Calibri"/>
                <a:ea typeface="Calibri"/>
                <a:cs typeface="Calibri"/>
                <a:sym typeface="Calibri"/>
              </a:rPr>
              <a:t>Avoid creating “posters”</a:t>
            </a:r>
            <a:endParaRPr sz="4400" b="1" dirty="0">
              <a:solidFill>
                <a:schemeClr val="tx1"/>
              </a:solidFill>
              <a:latin typeface="Calibri"/>
              <a:ea typeface="Calibri"/>
              <a:cs typeface="Calibri"/>
              <a:sym typeface="Calibri"/>
            </a:endParaRPr>
          </a:p>
        </p:txBody>
      </p:sp>
      <p:sp>
        <p:nvSpPr>
          <p:cNvPr id="245" name="Google Shape;245;p31"/>
          <p:cNvSpPr txBox="1">
            <a:spLocks noGrp="1"/>
          </p:cNvSpPr>
          <p:nvPr>
            <p:ph type="title"/>
          </p:nvPr>
        </p:nvSpPr>
        <p:spPr>
          <a:xfrm>
            <a:off x="287906" y="1452452"/>
            <a:ext cx="3450900" cy="3735000"/>
          </a:xfrm>
          <a:prstGeom prst="rect">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Modeling is not just drawing.</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If students are reproducing something that could be found in any textbook, then it is not modeling. </a:t>
            </a:r>
            <a:br>
              <a:rPr lang="en-US" sz="1800" b="0" i="0" u="none" strike="noStrike" cap="none">
                <a:solidFill>
                  <a:schemeClr val="dk1"/>
                </a:solidFill>
                <a:latin typeface="Arial"/>
                <a:ea typeface="Arial"/>
                <a:cs typeface="Arial"/>
                <a:sym typeface="Arial"/>
              </a:rPr>
            </a:b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If there is nothing genuinely puzzling or students all have the same models, it is not modeling (we call this “posterizing”).  </a:t>
            </a:r>
            <a:endParaRPr/>
          </a:p>
        </p:txBody>
      </p:sp>
      <p:pic>
        <p:nvPicPr>
          <p:cNvPr id="248" name="Google Shape;248;p31" title="Rock Cycle Graphic"/>
          <p:cNvPicPr preferRelativeResize="0"/>
          <p:nvPr/>
        </p:nvPicPr>
        <p:blipFill>
          <a:blip r:embed="rId3">
            <a:alphaModFix/>
          </a:blip>
          <a:stretch>
            <a:fillRect/>
          </a:stretch>
        </p:blipFill>
        <p:spPr>
          <a:xfrm>
            <a:off x="4233550" y="1381150"/>
            <a:ext cx="3450899" cy="2448043"/>
          </a:xfrm>
          <a:prstGeom prst="rect">
            <a:avLst/>
          </a:prstGeom>
          <a:noFill/>
          <a:ln>
            <a:noFill/>
          </a:ln>
        </p:spPr>
      </p:pic>
      <p:sp>
        <p:nvSpPr>
          <p:cNvPr id="2" name="TextBox 1" descr="Siyavula Education&#13;&#10;Creative Commons Attribution2.0&#13;&#10;" title="Creative Commons License Information">
            <a:extLst>
              <a:ext uri="{FF2B5EF4-FFF2-40B4-BE49-F238E27FC236}">
                <a16:creationId xmlns:a16="http://schemas.microsoft.com/office/drawing/2014/main" id="{68847C2D-4C61-3447-96CA-08BC2131C7F1}"/>
              </a:ext>
            </a:extLst>
          </p:cNvPr>
          <p:cNvSpPr txBox="1"/>
          <p:nvPr/>
        </p:nvSpPr>
        <p:spPr>
          <a:xfrm>
            <a:off x="4548196" y="4067343"/>
            <a:ext cx="2821606" cy="738664"/>
          </a:xfrm>
          <a:prstGeom prst="rect">
            <a:avLst/>
          </a:prstGeom>
          <a:noFill/>
        </p:spPr>
        <p:txBody>
          <a:bodyPr wrap="none" rtlCol="0">
            <a:spAutoFit/>
          </a:bodyPr>
          <a:lstStyle/>
          <a:p>
            <a:r>
              <a:rPr lang="en-US" dirty="0" err="1"/>
              <a:t>Siyavula</a:t>
            </a:r>
            <a:r>
              <a:rPr lang="en-US" dirty="0"/>
              <a:t> Education</a:t>
            </a:r>
          </a:p>
          <a:p>
            <a:r>
              <a:rPr lang="en-US" dirty="0">
                <a:hlinkClick r:id="rId4"/>
              </a:rPr>
              <a:t>Creative Commons Attribution</a:t>
            </a:r>
            <a:r>
              <a:rPr lang="en-US" dirty="0"/>
              <a:t>2.0</a:t>
            </a:r>
          </a:p>
          <a:p>
            <a:endParaRPr lang="en-US" dirty="0"/>
          </a:p>
        </p:txBody>
      </p:sp>
      <p:pic>
        <p:nvPicPr>
          <p:cNvPr id="244" name="Google Shape;244;p31" descr="JT.Posterizing.pdf">
            <a:hlinkClick r:id="rId5"/>
          </p:cNvPr>
          <p:cNvPicPr preferRelativeResize="0"/>
          <p:nvPr/>
        </p:nvPicPr>
        <p:blipFill rotWithShape="1">
          <a:blip r:embed="rId6">
            <a:alphaModFix/>
          </a:blip>
          <a:srcRect/>
          <a:stretch/>
        </p:blipFill>
        <p:spPr>
          <a:xfrm rot="-5400000">
            <a:off x="8336512" y="1681239"/>
            <a:ext cx="2803901" cy="3556223"/>
          </a:xfrm>
          <a:prstGeom prst="rect">
            <a:avLst/>
          </a:prstGeom>
          <a:noFill/>
          <a:ln w="9525" cap="flat" cmpd="sng">
            <a:solidFill>
              <a:schemeClr val="dk2"/>
            </a:solidFill>
            <a:prstDash val="solid"/>
            <a:round/>
            <a:headEnd type="none" w="sm" len="sm"/>
            <a:tailEnd type="none" w="sm" len="sm"/>
          </a:ln>
        </p:spPr>
      </p:pic>
      <p:sp>
        <p:nvSpPr>
          <p:cNvPr id="247" name="Google Shape;247;p31"/>
          <p:cNvSpPr txBox="1"/>
          <p:nvPr/>
        </p:nvSpPr>
        <p:spPr>
          <a:xfrm>
            <a:off x="8812495" y="4962747"/>
            <a:ext cx="2143200" cy="358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040"/>
              <a:buFont typeface="Arial"/>
              <a:buNone/>
            </a:pPr>
            <a:r>
              <a:rPr lang="en-US" sz="2040">
                <a:solidFill>
                  <a:schemeClr val="dk1"/>
                </a:solidFill>
                <a:highlight>
                  <a:srgbClr val="FFFFFF"/>
                </a:highlight>
                <a:latin typeface="Arial"/>
                <a:ea typeface="Arial"/>
                <a:cs typeface="Arial"/>
                <a:sym typeface="Arial"/>
              </a:rPr>
              <a:t>The Rock Cycle</a:t>
            </a:r>
            <a:endParaRPr>
              <a:highlight>
                <a:srgbClr val="FFFFFF"/>
              </a:highlight>
            </a:endParaRPr>
          </a:p>
          <a:p>
            <a:pPr marL="0" marR="0" lvl="0" indent="0" algn="l" rtl="0">
              <a:lnSpc>
                <a:spcPct val="80000"/>
              </a:lnSpc>
              <a:spcBef>
                <a:spcPts val="408"/>
              </a:spcBef>
              <a:spcAft>
                <a:spcPts val="0"/>
              </a:spcAft>
              <a:buClr>
                <a:srgbClr val="7F7F7F"/>
              </a:buClr>
              <a:buSzPts val="2040"/>
              <a:buFont typeface="Arial"/>
              <a:buNone/>
            </a:pPr>
            <a:endParaRPr sz="2040">
              <a:solidFill>
                <a:srgbClr val="7F7F7F"/>
              </a:solidFill>
              <a:highlight>
                <a:srgbClr val="FFFFFF"/>
              </a:highlight>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2"/>
          <p:cNvSpPr txBox="1">
            <a:spLocks noGrp="1"/>
          </p:cNvSpPr>
          <p:nvPr>
            <p:ph type="title"/>
          </p:nvPr>
        </p:nvSpPr>
        <p:spPr>
          <a:xfrm>
            <a:off x="773064" y="-132123"/>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366FF"/>
              </a:buClr>
              <a:buSzPts val="4400"/>
              <a:buFont typeface="Calibri"/>
              <a:buNone/>
            </a:pPr>
            <a:r>
              <a:rPr lang="en-US" sz="4400" dirty="0">
                <a:latin typeface="Calibri"/>
                <a:ea typeface="Calibri"/>
                <a:cs typeface="Calibri"/>
                <a:sym typeface="Calibri"/>
              </a:rPr>
              <a:t>Templates</a:t>
            </a:r>
            <a:endParaRPr sz="4400" dirty="0">
              <a:latin typeface="Calibri"/>
              <a:ea typeface="Calibri"/>
              <a:cs typeface="Calibri"/>
              <a:sym typeface="Calibri"/>
            </a:endParaRPr>
          </a:p>
        </p:txBody>
      </p:sp>
      <p:sp>
        <p:nvSpPr>
          <p:cNvPr id="258" name="Google Shape;258;p32"/>
          <p:cNvSpPr txBox="1">
            <a:spLocks noGrp="1"/>
          </p:cNvSpPr>
          <p:nvPr>
            <p:ph idx="1"/>
          </p:nvPr>
        </p:nvSpPr>
        <p:spPr>
          <a:xfrm>
            <a:off x="1981200" y="842147"/>
            <a:ext cx="8229600" cy="19488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AFAFAF"/>
              </a:buClr>
              <a:buSzPts val="2800"/>
              <a:buFont typeface="Arial"/>
              <a:buChar char="•"/>
            </a:pPr>
            <a:r>
              <a:rPr lang="en-US" sz="2800" b="0" i="0" u="none" strike="noStrike" cap="none" dirty="0">
                <a:latin typeface="Arial"/>
                <a:ea typeface="Arial"/>
                <a:cs typeface="Arial"/>
                <a:sym typeface="Arial"/>
              </a:rPr>
              <a:t>You can get students to “show the most of what they know” by adding scaffolds to the final model template. </a:t>
            </a:r>
            <a:endParaRPr dirty="0"/>
          </a:p>
        </p:txBody>
      </p:sp>
      <p:pic>
        <p:nvPicPr>
          <p:cNvPr id="259" name="Google Shape;259;p32" descr="12106800_10153050572711104_5954372511340186198_n.jpg"/>
          <p:cNvPicPr preferRelativeResize="0"/>
          <p:nvPr/>
        </p:nvPicPr>
        <p:blipFill rotWithShape="1">
          <a:blip r:embed="rId3">
            <a:alphaModFix/>
          </a:blip>
          <a:srcRect/>
          <a:stretch/>
        </p:blipFill>
        <p:spPr>
          <a:xfrm>
            <a:off x="4929109" y="2389217"/>
            <a:ext cx="2565601" cy="3420802"/>
          </a:xfrm>
          <a:prstGeom prst="rect">
            <a:avLst/>
          </a:prstGeom>
          <a:noFill/>
          <a:ln>
            <a:noFill/>
          </a:ln>
        </p:spPr>
      </p:pic>
      <p:pic>
        <p:nvPicPr>
          <p:cNvPr id="260" name="Google Shape;260;p32" descr="Macintosh HD:Users:katlaxton:Pictures:iPhoto Library.photolibrary:Previews:2015:10:22:20151022-094354:X4Cp5rciTxKWj%aGJJAB4Q:IMG_2258.jpg"/>
          <p:cNvPicPr preferRelativeResize="0"/>
          <p:nvPr/>
        </p:nvPicPr>
        <p:blipFill rotWithShape="1">
          <a:blip r:embed="rId4">
            <a:alphaModFix/>
          </a:blip>
          <a:srcRect/>
          <a:stretch/>
        </p:blipFill>
        <p:spPr>
          <a:xfrm rot="696536">
            <a:off x="8326365" y="2144460"/>
            <a:ext cx="2799474" cy="1902872"/>
          </a:xfrm>
          <a:prstGeom prst="rect">
            <a:avLst/>
          </a:prstGeom>
          <a:noFill/>
          <a:ln>
            <a:noFill/>
          </a:ln>
        </p:spPr>
      </p:pic>
      <p:pic>
        <p:nvPicPr>
          <p:cNvPr id="262" name="Google Shape;262;p32" descr="Macintosh HD:Users:katlaxton:Pictures:iPhoto Library.photolibrary:Previews:2015:10:21:20151021-113855:GA6NHTvKQ%OpCpDPJ+1TXg:IMG_2883.jpg"/>
          <p:cNvPicPr preferRelativeResize="0"/>
          <p:nvPr/>
        </p:nvPicPr>
        <p:blipFill rotWithShape="1">
          <a:blip r:embed="rId5">
            <a:alphaModFix/>
          </a:blip>
          <a:srcRect/>
          <a:stretch/>
        </p:blipFill>
        <p:spPr>
          <a:xfrm rot="-966097">
            <a:off x="1348430" y="2433993"/>
            <a:ext cx="2487812" cy="1446281"/>
          </a:xfrm>
          <a:prstGeom prst="rect">
            <a:avLst/>
          </a:prstGeom>
          <a:noFill/>
          <a:ln>
            <a:noFill/>
          </a:ln>
        </p:spPr>
      </p:pic>
      <p:pic>
        <p:nvPicPr>
          <p:cNvPr id="263" name="Google Shape;263;p32" descr="Macintosh HD:Users:katlaxton:Pictures:iPhoto Library.photolibrary:Previews:2015:10:21:20151021-113858:xMcYWkqHS+Kv4zi4rF7THA:IMG_2884.jpg"/>
          <p:cNvPicPr preferRelativeResize="0"/>
          <p:nvPr/>
        </p:nvPicPr>
        <p:blipFill rotWithShape="1">
          <a:blip r:embed="rId6">
            <a:alphaModFix/>
          </a:blip>
          <a:srcRect/>
          <a:stretch/>
        </p:blipFill>
        <p:spPr>
          <a:xfrm rot="518981">
            <a:off x="2890952" y="3790630"/>
            <a:ext cx="1827590" cy="2229596"/>
          </a:xfrm>
          <a:prstGeom prst="rect">
            <a:avLst/>
          </a:prstGeom>
          <a:noFill/>
          <a:ln>
            <a:noFill/>
          </a:ln>
        </p:spPr>
      </p:pic>
      <p:pic>
        <p:nvPicPr>
          <p:cNvPr id="261" name="Google Shape;261;p32" descr="Macintosh HD:Users:katlaxton:Pictures:iPhoto Library.photolibrary:Previews:2015:10:21:20151021-113447:8MLUIleQTyyw2GY6xrXHow:IMG_2882.JPG"/>
          <p:cNvPicPr preferRelativeResize="0"/>
          <p:nvPr/>
        </p:nvPicPr>
        <p:blipFill rotWithShape="1">
          <a:blip r:embed="rId7">
            <a:alphaModFix/>
          </a:blip>
          <a:srcRect/>
          <a:stretch/>
        </p:blipFill>
        <p:spPr>
          <a:xfrm rot="-444160">
            <a:off x="7732965" y="3877488"/>
            <a:ext cx="2647146" cy="19014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4" name="Google Shape;274;p33" title="Screen Shot You Tube Video of Rick  Roner Lifted"/>
          <p:cNvPicPr preferRelativeResize="0"/>
          <p:nvPr/>
        </p:nvPicPr>
        <p:blipFill rotWithShape="1">
          <a:blip r:embed="rId3">
            <a:alphaModFix/>
          </a:blip>
          <a:srcRect/>
          <a:stretch/>
        </p:blipFill>
        <p:spPr>
          <a:xfrm>
            <a:off x="6521297" y="239530"/>
            <a:ext cx="4254949" cy="2397630"/>
          </a:xfrm>
          <a:prstGeom prst="rect">
            <a:avLst/>
          </a:prstGeom>
          <a:noFill/>
          <a:ln>
            <a:noFill/>
          </a:ln>
        </p:spPr>
      </p:pic>
      <p:sp>
        <p:nvSpPr>
          <p:cNvPr id="272" name="Google Shape;272;p33"/>
          <p:cNvSpPr txBox="1">
            <a:spLocks noGrp="1"/>
          </p:cNvSpPr>
          <p:nvPr>
            <p:ph type="title"/>
          </p:nvPr>
        </p:nvSpPr>
        <p:spPr>
          <a:xfrm>
            <a:off x="6630562" y="3698198"/>
            <a:ext cx="3411525" cy="8895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i="0" u="none" strike="noStrike" cap="none" dirty="0">
                <a:latin typeface="Calibri"/>
                <a:ea typeface="Calibri"/>
                <a:cs typeface="Calibri"/>
                <a:sym typeface="Calibri"/>
              </a:rPr>
              <a:t>Before and after template for 9</a:t>
            </a:r>
            <a:r>
              <a:rPr lang="en-US" sz="3959" i="0" u="none" strike="noStrike" cap="none" baseline="30000" dirty="0">
                <a:latin typeface="Calibri"/>
                <a:ea typeface="Calibri"/>
                <a:cs typeface="Calibri"/>
                <a:sym typeface="Calibri"/>
              </a:rPr>
              <a:t>th</a:t>
            </a:r>
            <a:r>
              <a:rPr lang="en-US" sz="3959" i="0" u="none" strike="noStrike" cap="none" dirty="0">
                <a:latin typeface="Calibri"/>
                <a:ea typeface="Calibri"/>
                <a:cs typeface="Calibri"/>
                <a:sym typeface="Calibri"/>
              </a:rPr>
              <a:t> grade unit on forces</a:t>
            </a:r>
            <a:endParaRPr dirty="0"/>
          </a:p>
        </p:txBody>
      </p:sp>
      <p:pic>
        <p:nvPicPr>
          <p:cNvPr id="273" name="Google Shape;273;p33" title="Student sample responses"/>
          <p:cNvPicPr preferRelativeResize="0"/>
          <p:nvPr/>
        </p:nvPicPr>
        <p:blipFill rotWithShape="1">
          <a:blip r:embed="rId4">
            <a:alphaModFix/>
          </a:blip>
          <a:srcRect l="3716"/>
          <a:stretch/>
        </p:blipFill>
        <p:spPr>
          <a:xfrm rot="5400000">
            <a:off x="547718" y="1225760"/>
            <a:ext cx="5714192" cy="3741733"/>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 name="Title 1">
            <a:extLst>
              <a:ext uri="{FF2B5EF4-FFF2-40B4-BE49-F238E27FC236}">
                <a16:creationId xmlns:a16="http://schemas.microsoft.com/office/drawing/2014/main" id="{B149345C-B70A-0043-ACA3-2250C52A2D18}"/>
              </a:ext>
            </a:extLst>
          </p:cNvPr>
          <p:cNvSpPr>
            <a:spLocks noGrp="1"/>
          </p:cNvSpPr>
          <p:nvPr>
            <p:ph type="title"/>
          </p:nvPr>
        </p:nvSpPr>
        <p:spPr>
          <a:xfrm>
            <a:off x="1009650" y="39322"/>
            <a:ext cx="10515600" cy="1325563"/>
          </a:xfrm>
        </p:spPr>
        <p:txBody>
          <a:bodyPr/>
          <a:lstStyle/>
          <a:p>
            <a:r>
              <a:rPr lang="en-US" dirty="0"/>
              <a:t>Initial and Final Models</a:t>
            </a:r>
          </a:p>
        </p:txBody>
      </p:sp>
      <p:sp>
        <p:nvSpPr>
          <p:cNvPr id="289" name="Google Shape;289;p34"/>
          <p:cNvSpPr txBox="1">
            <a:spLocks noGrp="1"/>
          </p:cNvSpPr>
          <p:nvPr>
            <p:ph sz="half" idx="4294967295"/>
          </p:nvPr>
        </p:nvSpPr>
        <p:spPr>
          <a:xfrm>
            <a:off x="0" y="1989138"/>
            <a:ext cx="3794125" cy="4573587"/>
          </a:xfrm>
          <a:prstGeom prst="rect">
            <a:avLst/>
          </a:prstGeom>
        </p:spPr>
        <p:txBody>
          <a:bodyPr spcFirstLastPara="1" wrap="square" lIns="121900" tIns="121900" rIns="121900" bIns="121900" anchor="t" anchorCtr="0">
            <a:noAutofit/>
          </a:bodyPr>
          <a:lstStyle/>
          <a:p>
            <a:pPr marL="342900" lvl="0" indent="-342900" algn="ctr" rtl="0">
              <a:spcBef>
                <a:spcPts val="0"/>
              </a:spcBef>
              <a:spcAft>
                <a:spcPts val="0"/>
              </a:spcAft>
              <a:buClr>
                <a:srgbClr val="AFAFAF"/>
              </a:buClr>
              <a:buSzPts val="2400"/>
              <a:buFont typeface="Calibri"/>
              <a:buAutoNum type="arabicPeriod"/>
            </a:pPr>
            <a:r>
              <a:rPr lang="en-US" sz="2400" dirty="0"/>
              <a:t>What is the difference between what this student appears to know early and late?</a:t>
            </a:r>
            <a:endParaRPr sz="1400" dirty="0"/>
          </a:p>
          <a:p>
            <a:pPr marL="342900" lvl="0" indent="-190500" algn="ctr" rtl="0">
              <a:spcBef>
                <a:spcPts val="0"/>
              </a:spcBef>
              <a:spcAft>
                <a:spcPts val="0"/>
              </a:spcAft>
              <a:buClr>
                <a:schemeClr val="dk1"/>
              </a:buClr>
              <a:buSzPts val="2400"/>
              <a:buFont typeface="Calibri"/>
              <a:buNone/>
            </a:pPr>
            <a:endParaRPr sz="2400" dirty="0"/>
          </a:p>
          <a:p>
            <a:pPr marL="342900" lvl="0" indent="-342900" algn="ctr" rtl="0">
              <a:spcBef>
                <a:spcPts val="0"/>
              </a:spcBef>
              <a:spcAft>
                <a:spcPts val="0"/>
              </a:spcAft>
              <a:buClr>
                <a:srgbClr val="AFAFAF"/>
              </a:buClr>
              <a:buSzPts val="2400"/>
              <a:buFont typeface="Calibri"/>
              <a:buAutoNum type="arabicPeriod"/>
            </a:pPr>
            <a:r>
              <a:rPr lang="en-US" sz="2400" dirty="0"/>
              <a:t>What do you think the model allows students to show about what it is that they know?</a:t>
            </a:r>
            <a:endParaRPr sz="1400" dirty="0"/>
          </a:p>
          <a:p>
            <a:pPr marL="0" lvl="0" indent="0" algn="l" rtl="0">
              <a:spcBef>
                <a:spcPts val="700"/>
              </a:spcBef>
              <a:spcAft>
                <a:spcPts val="0"/>
              </a:spcAft>
              <a:buNone/>
            </a:pPr>
            <a:endParaRPr dirty="0"/>
          </a:p>
        </p:txBody>
      </p:sp>
      <p:sp>
        <p:nvSpPr>
          <p:cNvPr id="288" name="Google Shape;288;p34"/>
          <p:cNvSpPr txBox="1"/>
          <p:nvPr/>
        </p:nvSpPr>
        <p:spPr>
          <a:xfrm>
            <a:off x="3803811" y="1394441"/>
            <a:ext cx="4044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solidFill>
                <a:sym typeface="Arial"/>
              </a:rPr>
              <a:t>Panel 1 of this student’s initial model</a:t>
            </a:r>
            <a:endParaRPr dirty="0">
              <a:solidFill>
                <a:schemeClr val="tx1"/>
              </a:solidFill>
            </a:endParaRPr>
          </a:p>
        </p:txBody>
      </p:sp>
      <p:pic>
        <p:nvPicPr>
          <p:cNvPr id="285" name="Google Shape;285;p34" title="Student Sample Initial Model Erik on his chair"/>
          <p:cNvPicPr preferRelativeResize="0"/>
          <p:nvPr/>
        </p:nvPicPr>
        <p:blipFill rotWithShape="1">
          <a:blip r:embed="rId3">
            <a:alphaModFix/>
          </a:blip>
          <a:srcRect l="11776" t="49179" r="45151" b="1483"/>
          <a:stretch/>
        </p:blipFill>
        <p:spPr>
          <a:xfrm rot="5400000">
            <a:off x="3425340" y="2243102"/>
            <a:ext cx="4704821" cy="3746099"/>
          </a:xfrm>
          <a:prstGeom prst="rect">
            <a:avLst/>
          </a:prstGeom>
          <a:noFill/>
          <a:ln w="28575" cap="flat" cmpd="sng">
            <a:solidFill>
              <a:schemeClr val="dk2"/>
            </a:solidFill>
            <a:prstDash val="solid"/>
            <a:round/>
            <a:headEnd type="none" w="sm" len="sm"/>
            <a:tailEnd type="none" w="sm" len="sm"/>
          </a:ln>
        </p:spPr>
      </p:pic>
      <p:sp>
        <p:nvSpPr>
          <p:cNvPr id="287" name="Google Shape;287;p34"/>
          <p:cNvSpPr txBox="1"/>
          <p:nvPr/>
        </p:nvSpPr>
        <p:spPr>
          <a:xfrm>
            <a:off x="7847811" y="1351646"/>
            <a:ext cx="4044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solidFill>
                <a:sym typeface="Arial"/>
              </a:rPr>
              <a:t>Panel 1 of this student’s final model</a:t>
            </a:r>
            <a:endParaRPr dirty="0">
              <a:solidFill>
                <a:schemeClr val="tx1"/>
              </a:solidFill>
            </a:endParaRPr>
          </a:p>
        </p:txBody>
      </p:sp>
      <p:pic>
        <p:nvPicPr>
          <p:cNvPr id="284" name="Google Shape;284;p34" title="Student sample final model Erik on his Chair"/>
          <p:cNvPicPr preferRelativeResize="0"/>
          <p:nvPr/>
        </p:nvPicPr>
        <p:blipFill rotWithShape="1">
          <a:blip r:embed="rId4">
            <a:alphaModFix/>
          </a:blip>
          <a:srcRect l="24525" t="50403" r="39433"/>
          <a:stretch/>
        </p:blipFill>
        <p:spPr>
          <a:xfrm rot="5400000">
            <a:off x="7402226" y="2182003"/>
            <a:ext cx="4739872" cy="4021573"/>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366FF"/>
              </a:buClr>
              <a:buSzPts val="4400"/>
              <a:buFont typeface="Calibri"/>
              <a:buNone/>
            </a:pPr>
            <a:r>
              <a:rPr lang="en-US" sz="4400" dirty="0">
                <a:latin typeface="Calibri"/>
                <a:ea typeface="Calibri"/>
                <a:cs typeface="Calibri"/>
                <a:sym typeface="Calibri"/>
              </a:rPr>
              <a:t>Structured Share &amp; Compare</a:t>
            </a:r>
            <a:endParaRPr sz="4400" dirty="0">
              <a:latin typeface="Calibri"/>
              <a:ea typeface="Calibri"/>
              <a:cs typeface="Calibri"/>
              <a:sym typeface="Calibri"/>
            </a:endParaRPr>
          </a:p>
        </p:txBody>
      </p:sp>
      <p:sp>
        <p:nvSpPr>
          <p:cNvPr id="300" name="Google Shape;300;p35"/>
          <p:cNvSpPr txBox="1">
            <a:spLocks noGrp="1"/>
          </p:cNvSpPr>
          <p:nvPr>
            <p:ph idx="1"/>
          </p:nvPr>
        </p:nvSpPr>
        <p:spPr>
          <a:xfrm>
            <a:off x="717300" y="1690688"/>
            <a:ext cx="10636500" cy="4369500"/>
          </a:xfrm>
          <a:prstGeom prst="rect">
            <a:avLst/>
          </a:prstGeom>
          <a:noFill/>
          <a:ln>
            <a:noFill/>
          </a:ln>
        </p:spPr>
        <p:txBody>
          <a:bodyPr spcFirstLastPara="1" wrap="square" lIns="91425" tIns="45700" rIns="91425" bIns="45700" anchor="t" anchorCtr="0">
            <a:noAutofit/>
          </a:bodyPr>
          <a:lstStyle/>
          <a:p>
            <a:pPr>
              <a:spcBef>
                <a:spcPts val="0"/>
              </a:spcBef>
              <a:buClr>
                <a:srgbClr val="AFAFAF"/>
              </a:buClr>
              <a:buSzPts val="2800"/>
            </a:pPr>
            <a:r>
              <a:rPr lang="en-US" sz="2800" b="1" i="0" u="none" strike="noStrike" cap="none" dirty="0">
                <a:latin typeface="Arial"/>
                <a:ea typeface="Arial"/>
                <a:cs typeface="Arial"/>
                <a:sym typeface="Arial"/>
              </a:rPr>
              <a:t>Listen to your partner share about </a:t>
            </a:r>
            <a:r>
              <a:rPr lang="en-US" sz="2800" b="1" i="0" u="sng" strike="noStrike" cap="none" dirty="0">
                <a:latin typeface="Arial"/>
                <a:ea typeface="Arial"/>
                <a:cs typeface="Arial"/>
                <a:sym typeface="Arial"/>
              </a:rPr>
              <a:t>one</a:t>
            </a:r>
            <a:r>
              <a:rPr lang="en-US" sz="2800" b="1" i="0" u="none" strike="noStrike" cap="none" dirty="0">
                <a:latin typeface="Arial"/>
                <a:ea typeface="Arial"/>
                <a:cs typeface="Arial"/>
                <a:sym typeface="Arial"/>
              </a:rPr>
              <a:t> idea.</a:t>
            </a:r>
            <a:endParaRPr dirty="0"/>
          </a:p>
          <a:p>
            <a:pPr marL="514350" marR="0" lvl="0" indent="-336550" algn="l" rtl="0">
              <a:lnSpc>
                <a:spcPct val="90000"/>
              </a:lnSpc>
              <a:spcBef>
                <a:spcPts val="1000"/>
              </a:spcBef>
              <a:spcAft>
                <a:spcPts val="0"/>
              </a:spcAft>
              <a:buClr>
                <a:schemeClr val="dk1"/>
              </a:buClr>
              <a:buSzPts val="2800"/>
              <a:buFont typeface="Arial"/>
              <a:buNone/>
            </a:pPr>
            <a:endParaRPr sz="2800" b="0" i="0" u="none" strike="noStrike" cap="none" dirty="0">
              <a:latin typeface="Arial"/>
              <a:ea typeface="Arial"/>
              <a:cs typeface="Arial"/>
              <a:sym typeface="Arial"/>
            </a:endParaRPr>
          </a:p>
          <a:p>
            <a:pPr>
              <a:buClr>
                <a:srgbClr val="AFAFAF"/>
              </a:buClr>
              <a:buSzPts val="2800"/>
            </a:pPr>
            <a:r>
              <a:rPr lang="en-US" sz="2800" b="1" i="0" u="none" strike="noStrike" cap="none" dirty="0">
                <a:latin typeface="Arial"/>
                <a:ea typeface="Arial"/>
                <a:cs typeface="Arial"/>
                <a:sym typeface="Arial"/>
              </a:rPr>
              <a:t>Respond to what you hear.</a:t>
            </a:r>
            <a:endParaRPr dirty="0"/>
          </a:p>
          <a:p>
            <a:pPr lvl="2">
              <a:buClr>
                <a:srgbClr val="AFAFAF"/>
              </a:buClr>
              <a:buSzPts val="2000"/>
            </a:pPr>
            <a:r>
              <a:rPr lang="en-US" sz="2000" b="1" i="0" u="none" strike="noStrike" cap="none" dirty="0">
                <a:latin typeface="Arial"/>
                <a:ea typeface="Arial"/>
                <a:cs typeface="Arial"/>
                <a:sym typeface="Arial"/>
              </a:rPr>
              <a:t>Clarifying question:  Can you tell me/us more about….?</a:t>
            </a:r>
            <a:endParaRPr dirty="0"/>
          </a:p>
          <a:p>
            <a:pPr lvl="2">
              <a:buClr>
                <a:srgbClr val="AFAFAF"/>
              </a:buClr>
              <a:buSzPts val="2000"/>
            </a:pPr>
            <a:r>
              <a:rPr lang="en-US" sz="2000" b="1" i="0" u="none" strike="noStrike" cap="none" dirty="0">
                <a:latin typeface="Arial"/>
                <a:ea typeface="Arial"/>
                <a:cs typeface="Arial"/>
                <a:sym typeface="Arial"/>
              </a:rPr>
              <a:t>Agreement:  I think the same thing, but I would also add…</a:t>
            </a:r>
            <a:endParaRPr dirty="0"/>
          </a:p>
          <a:p>
            <a:pPr lvl="2">
              <a:buClr>
                <a:srgbClr val="AFAFAF"/>
              </a:buClr>
              <a:buSzPts val="2000"/>
            </a:pPr>
            <a:r>
              <a:rPr lang="en-US" sz="2000" b="1" i="0" u="none" strike="noStrike" cap="none" dirty="0">
                <a:latin typeface="Arial"/>
                <a:ea typeface="Arial"/>
                <a:cs typeface="Arial"/>
                <a:sym typeface="Arial"/>
              </a:rPr>
              <a:t>Disagreement:  I don’t think we agree because…  Why do you think that?</a:t>
            </a:r>
            <a:endParaRPr dirty="0"/>
          </a:p>
          <a:p>
            <a:pPr marL="1428750" lvl="2" indent="-387350">
              <a:buClr>
                <a:schemeClr val="dk1"/>
              </a:buClr>
              <a:buSzPts val="2000"/>
            </a:pPr>
            <a:endParaRPr sz="2000" b="0" i="0" u="none" strike="noStrike" cap="none" dirty="0">
              <a:latin typeface="Arial"/>
              <a:ea typeface="Arial"/>
              <a:cs typeface="Arial"/>
              <a:sym typeface="Arial"/>
            </a:endParaRPr>
          </a:p>
          <a:p>
            <a:pPr>
              <a:buClr>
                <a:srgbClr val="AFAFAF"/>
              </a:buClr>
              <a:buSzPts val="2800"/>
            </a:pPr>
            <a:r>
              <a:rPr lang="en-US" sz="2800" b="1" i="0" u="none" strike="noStrike" cap="none" dirty="0">
                <a:latin typeface="Arial"/>
                <a:ea typeface="Arial"/>
                <a:cs typeface="Arial"/>
                <a:sym typeface="Arial"/>
              </a:rPr>
              <a:t>Partner responds to your statement or question.</a:t>
            </a:r>
            <a:endParaRPr dirty="0"/>
          </a:p>
          <a:p>
            <a:pPr marL="0" marR="0" lvl="0" indent="0" algn="ctr" rtl="0">
              <a:lnSpc>
                <a:spcPct val="90000"/>
              </a:lnSpc>
              <a:spcBef>
                <a:spcPts val="1000"/>
              </a:spcBef>
              <a:spcAft>
                <a:spcPts val="0"/>
              </a:spcAft>
              <a:buClr>
                <a:srgbClr val="000000"/>
              </a:buClr>
              <a:buSzPts val="2800"/>
              <a:buFont typeface="Arial"/>
              <a:buNone/>
            </a:pPr>
            <a:r>
              <a:rPr lang="en-US" sz="2800" b="1" i="1" u="none" strike="noStrike" cap="none" dirty="0">
                <a:latin typeface="Arial"/>
                <a:ea typeface="Arial"/>
                <a:cs typeface="Arial"/>
                <a:sym typeface="Arial"/>
              </a:rPr>
              <a:t>Take turns and share 1 or 2 ideas each.  </a:t>
            </a:r>
            <a:endParaRPr sz="2800" b="0" i="1" u="none" strike="noStrike" cap="none" dirty="0">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rgbClr val="AFAFA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Title 1">
            <a:extLst>
              <a:ext uri="{FF2B5EF4-FFF2-40B4-BE49-F238E27FC236}">
                <a16:creationId xmlns:a16="http://schemas.microsoft.com/office/drawing/2014/main" id="{CE5422F3-9F2B-C742-8FE3-59C4E40A4FC6}"/>
              </a:ext>
            </a:extLst>
          </p:cNvPr>
          <p:cNvSpPr>
            <a:spLocks noGrp="1"/>
          </p:cNvSpPr>
          <p:nvPr>
            <p:ph type="title"/>
          </p:nvPr>
        </p:nvSpPr>
        <p:spPr>
          <a:xfrm>
            <a:off x="1983918" y="5773460"/>
            <a:ext cx="10515600" cy="1325563"/>
          </a:xfrm>
        </p:spPr>
        <p:txBody>
          <a:bodyPr/>
          <a:lstStyle/>
          <a:p>
            <a:r>
              <a:rPr lang="en-US" dirty="0"/>
              <a:t>Initial and Final Models Explanations</a:t>
            </a:r>
          </a:p>
        </p:txBody>
      </p:sp>
      <p:sp>
        <p:nvSpPr>
          <p:cNvPr id="315" name="Google Shape;315;p36"/>
          <p:cNvSpPr txBox="1"/>
          <p:nvPr/>
        </p:nvSpPr>
        <p:spPr>
          <a:xfrm>
            <a:off x="6189774" y="301647"/>
            <a:ext cx="404404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solidFill>
                <a:latin typeface="Arial"/>
                <a:ea typeface="Arial"/>
                <a:cs typeface="Arial"/>
                <a:sym typeface="Arial"/>
              </a:rPr>
              <a:t>Panel 1 of this student’s final mode</a:t>
            </a:r>
            <a:r>
              <a:rPr lang="en-US" sz="1800" dirty="0">
                <a:solidFill>
                  <a:srgbClr val="AFAFAF"/>
                </a:solidFill>
                <a:latin typeface="Arial"/>
                <a:ea typeface="Arial"/>
                <a:cs typeface="Arial"/>
                <a:sym typeface="Arial"/>
              </a:rPr>
              <a:t>l</a:t>
            </a:r>
            <a:endParaRPr dirty="0">
              <a:solidFill>
                <a:srgbClr val="AFAFAF"/>
              </a:solidFill>
            </a:endParaRPr>
          </a:p>
        </p:txBody>
      </p:sp>
      <p:pic>
        <p:nvPicPr>
          <p:cNvPr id="313" name="Google Shape;313;p36" title="Final Model Erik on his chair"/>
          <p:cNvPicPr preferRelativeResize="0"/>
          <p:nvPr/>
        </p:nvPicPr>
        <p:blipFill rotWithShape="1">
          <a:blip r:embed="rId3">
            <a:alphaModFix/>
          </a:blip>
          <a:srcRect l="11776" t="49179" r="45151" b="1483"/>
          <a:stretch/>
        </p:blipFill>
        <p:spPr>
          <a:xfrm rot="5400000">
            <a:off x="1463705" y="1188473"/>
            <a:ext cx="5079028" cy="4044040"/>
          </a:xfrm>
          <a:prstGeom prst="rect">
            <a:avLst/>
          </a:prstGeom>
          <a:noFill/>
          <a:ln w="28575" cap="flat" cmpd="sng">
            <a:solidFill>
              <a:schemeClr val="dk2"/>
            </a:solidFill>
            <a:prstDash val="solid"/>
            <a:round/>
            <a:headEnd type="none" w="sm" len="sm"/>
            <a:tailEnd type="none" w="sm" len="sm"/>
          </a:ln>
        </p:spPr>
      </p:pic>
      <p:sp>
        <p:nvSpPr>
          <p:cNvPr id="319" name="Google Shape;319;p36" title="Arrow pointing to text box"/>
          <p:cNvSpPr/>
          <p:nvPr/>
        </p:nvSpPr>
        <p:spPr>
          <a:xfrm rot="7211699">
            <a:off x="2528228" y="4035244"/>
            <a:ext cx="402629" cy="788587"/>
          </a:xfrm>
          <a:prstGeom prst="downArrow">
            <a:avLst>
              <a:gd name="adj1" fmla="val 50000"/>
              <a:gd name="adj2" fmla="val 50000"/>
            </a:avLst>
          </a:prstGeom>
          <a:gradFill>
            <a:gsLst>
              <a:gs pos="0">
                <a:srgbClr val="5F82CA"/>
              </a:gs>
              <a:gs pos="50000">
                <a:srgbClr val="3C70CA"/>
              </a:gs>
              <a:gs pos="100000">
                <a:srgbClr val="2E60B9"/>
              </a:gs>
            </a:gsLst>
            <a:lin ang="5400012"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0" name="Google Shape;320;p36"/>
          <p:cNvSpPr txBox="1"/>
          <p:nvPr/>
        </p:nvSpPr>
        <p:spPr>
          <a:xfrm>
            <a:off x="137729" y="1810830"/>
            <a:ext cx="2156100" cy="2554500"/>
          </a:xfrm>
          <a:prstGeom prst="rect">
            <a:avLst/>
          </a:prstGeom>
          <a:solidFill>
            <a:srgbClr val="DBDBDB"/>
          </a:solidFill>
          <a:ln w="19050" cap="flat" cmpd="sng">
            <a:solidFill>
              <a:srgbClr val="54813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When the stops are released he is pulled upward because the helium is lighter than the air and it has an upward force. There is enough helium to pull the weight of the chair and his body up. </a:t>
            </a:r>
            <a:endParaRPr/>
          </a:p>
        </p:txBody>
      </p:sp>
      <p:pic>
        <p:nvPicPr>
          <p:cNvPr id="312" name="Google Shape;312;p36" title="student initial model Erik on his Chair"/>
          <p:cNvPicPr preferRelativeResize="0"/>
          <p:nvPr/>
        </p:nvPicPr>
        <p:blipFill rotWithShape="1">
          <a:blip r:embed="rId4">
            <a:alphaModFix/>
          </a:blip>
          <a:srcRect l="24525" t="50403" r="39433"/>
          <a:stretch/>
        </p:blipFill>
        <p:spPr>
          <a:xfrm rot="5400000">
            <a:off x="5731048" y="1058491"/>
            <a:ext cx="5072732" cy="4303979"/>
          </a:xfrm>
          <a:prstGeom prst="rect">
            <a:avLst/>
          </a:prstGeom>
          <a:noFill/>
          <a:ln w="28575" cap="flat" cmpd="sng">
            <a:solidFill>
              <a:schemeClr val="dk2"/>
            </a:solidFill>
            <a:prstDash val="solid"/>
            <a:round/>
            <a:headEnd type="none" w="sm" len="sm"/>
            <a:tailEnd type="none" w="sm" len="sm"/>
          </a:ln>
        </p:spPr>
      </p:pic>
      <p:sp>
        <p:nvSpPr>
          <p:cNvPr id="316" name="Google Shape;316;p36"/>
          <p:cNvSpPr txBox="1"/>
          <p:nvPr/>
        </p:nvSpPr>
        <p:spPr>
          <a:xfrm>
            <a:off x="1981199" y="301647"/>
            <a:ext cx="404404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solidFill>
                <a:sym typeface="Arial"/>
              </a:rPr>
              <a:t>Panel 1 of this student’s initial model</a:t>
            </a:r>
            <a:endParaRPr dirty="0">
              <a:solidFill>
                <a:schemeClr val="tx1"/>
              </a:solidFill>
            </a:endParaRPr>
          </a:p>
        </p:txBody>
      </p:sp>
      <p:sp>
        <p:nvSpPr>
          <p:cNvPr id="318" name="Google Shape;318;p36" title="Arrow pointing to text box"/>
          <p:cNvSpPr/>
          <p:nvPr/>
        </p:nvSpPr>
        <p:spPr>
          <a:xfrm rot="-7453366">
            <a:off x="7719438" y="3407307"/>
            <a:ext cx="402730" cy="788570"/>
          </a:xfrm>
          <a:prstGeom prst="downArrow">
            <a:avLst>
              <a:gd name="adj1" fmla="val 50000"/>
              <a:gd name="adj2" fmla="val 50000"/>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7" name="Google Shape;317;p36"/>
          <p:cNvSpPr txBox="1"/>
          <p:nvPr/>
        </p:nvSpPr>
        <p:spPr>
          <a:xfrm>
            <a:off x="8488714" y="1012741"/>
            <a:ext cx="3490200" cy="4801200"/>
          </a:xfrm>
          <a:prstGeom prst="rect">
            <a:avLst/>
          </a:prstGeom>
          <a:solidFill>
            <a:srgbClr val="DBDBDB"/>
          </a:solidFill>
          <a:ln w="19050" cap="flat" cmpd="sng">
            <a:solidFill>
              <a:srgbClr val="54813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The forces acting directly on Eric are gravity pulling him to the earth and the normal force of the chair preventing him from falling by pushing up on him. The helium balloons are providing buoyant forces but the balloons are only directly acting on the ropes. The ropes have a tension force that is holding the chair up. Only the chair is acting directly on Eric. In the experiment with the ball and the water, the ball floated on top of the water because it was like the balloons because it had a buoyant force.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2" name="Google Shape;332;p37"/>
          <p:cNvSpPr txBox="1">
            <a:spLocks noGrp="1"/>
          </p:cNvSpPr>
          <p:nvPr>
            <p:ph type="title"/>
          </p:nvPr>
        </p:nvSpPr>
        <p:spPr>
          <a:xfrm>
            <a:off x="609600" y="274628"/>
            <a:ext cx="10972800" cy="833700"/>
          </a:xfrm>
          <a:prstGeom prst="rect">
            <a:avLst/>
          </a:prstGeom>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3366FF"/>
              </a:buClr>
              <a:buSzPts val="4400"/>
              <a:buFont typeface="Calibri"/>
              <a:buNone/>
            </a:pPr>
            <a:r>
              <a:rPr lang="en-US" sz="4400" b="1" dirty="0">
                <a:latin typeface="Calibri"/>
                <a:ea typeface="Calibri"/>
                <a:cs typeface="Calibri"/>
                <a:sym typeface="Calibri"/>
              </a:rPr>
              <a:t>Scaffolding</a:t>
            </a:r>
            <a:endParaRPr sz="4400" b="1" dirty="0">
              <a:latin typeface="Calibri"/>
              <a:ea typeface="Calibri"/>
              <a:cs typeface="Calibri"/>
              <a:sym typeface="Calibri"/>
            </a:endParaRPr>
          </a:p>
        </p:txBody>
      </p:sp>
      <p:sp>
        <p:nvSpPr>
          <p:cNvPr id="333" name="Google Shape;333;p37"/>
          <p:cNvSpPr txBox="1">
            <a:spLocks noGrp="1"/>
          </p:cNvSpPr>
          <p:nvPr>
            <p:ph sz="half" idx="1"/>
          </p:nvPr>
        </p:nvSpPr>
        <p:spPr>
          <a:xfrm>
            <a:off x="437575" y="1108325"/>
            <a:ext cx="6241200" cy="2785500"/>
          </a:xfrm>
          <a:prstGeom prst="rect">
            <a:avLst/>
          </a:prstGeom>
        </p:spPr>
        <p:txBody>
          <a:bodyPr spcFirstLastPara="1" wrap="square" lIns="121900" tIns="121900" rIns="121900" bIns="121900" anchor="t" anchorCtr="0">
            <a:noAutofit/>
          </a:bodyPr>
          <a:lstStyle/>
          <a:p>
            <a:pPr>
              <a:spcBef>
                <a:spcPts val="0"/>
              </a:spcBef>
              <a:buClr>
                <a:srgbClr val="AFAFAF"/>
              </a:buClr>
              <a:buSzPts val="2000"/>
            </a:pPr>
            <a:r>
              <a:rPr lang="en-US" sz="2000" dirty="0"/>
              <a:t>What kinds of scaffolds did the teacher provide for the students on the model template?</a:t>
            </a:r>
            <a:endParaRPr lang="en-US" sz="1400" dirty="0"/>
          </a:p>
          <a:p>
            <a:pPr>
              <a:spcBef>
                <a:spcPts val="0"/>
              </a:spcBef>
              <a:buClr>
                <a:srgbClr val="AFAFAF"/>
              </a:buClr>
              <a:buSzPts val="2000"/>
            </a:pPr>
            <a:endParaRPr lang="en-US" sz="1400" dirty="0"/>
          </a:p>
          <a:p>
            <a:pPr>
              <a:spcBef>
                <a:spcPts val="0"/>
              </a:spcBef>
              <a:buClr>
                <a:srgbClr val="AFAFAF"/>
              </a:buClr>
              <a:buSzPts val="2000"/>
            </a:pPr>
            <a:r>
              <a:rPr lang="en-US" sz="2000" dirty="0"/>
              <a:t>If you did not include this kind of scaffolding, would you likely have students showing you this kind of work? What does this scaffolding do to support them?</a:t>
            </a:r>
            <a:endParaRPr sz="1400" dirty="0"/>
          </a:p>
          <a:p>
            <a:pPr marL="0" lvl="0" indent="0" algn="l" rtl="0">
              <a:spcBef>
                <a:spcPts val="700"/>
              </a:spcBef>
              <a:spcAft>
                <a:spcPts val="0"/>
              </a:spcAft>
              <a:buNone/>
            </a:pPr>
            <a:endParaRPr dirty="0"/>
          </a:p>
        </p:txBody>
      </p:sp>
      <p:pic>
        <p:nvPicPr>
          <p:cNvPr id="330" name="Google Shape;330;p37" title="Student sample model"/>
          <p:cNvPicPr preferRelativeResize="0"/>
          <p:nvPr/>
        </p:nvPicPr>
        <p:blipFill rotWithShape="1">
          <a:blip r:embed="rId3">
            <a:alphaModFix/>
          </a:blip>
          <a:srcRect l="3445"/>
          <a:stretch/>
        </p:blipFill>
        <p:spPr>
          <a:xfrm rot="5400000">
            <a:off x="6295074" y="1164228"/>
            <a:ext cx="5786784" cy="3695230"/>
          </a:xfrm>
          <a:prstGeom prst="rect">
            <a:avLst/>
          </a:prstGeom>
          <a:noFill/>
          <a:ln w="28575" cap="flat" cmpd="sng">
            <a:solidFill>
              <a:schemeClr val="dk2"/>
            </a:solidFill>
            <a:prstDash val="solid"/>
            <a:round/>
            <a:headEnd type="none" w="sm" len="sm"/>
            <a:tailEnd type="none" w="sm" len="sm"/>
          </a:ln>
        </p:spPr>
      </p:pic>
      <p:pic>
        <p:nvPicPr>
          <p:cNvPr id="331" name="Google Shape;331;p37" descr="Show all the forces acting on Erik using a force diagram (Force: action ON___BY___)&#10;Identify whether the forces are balanced or unbalanced&#10;Describe Erik's motion, including direction and type of motion (constant speed or acceleration)&#10;Provide Evidence:  Include for one point at a time&#10;Look at your original model.  How has your thinking changed over time?  Are there any ideas you have added or removed from your model?&#10;Pick one class activity in which you collected data that supports a change in your thinking.  Write your evidence on a sticky note and stick it to the relevant picture." title="Gotta Have It Checklist"/>
          <p:cNvPicPr preferRelativeResize="0"/>
          <p:nvPr/>
        </p:nvPicPr>
        <p:blipFill rotWithShape="1">
          <a:blip r:embed="rId4">
            <a:alphaModFix/>
          </a:blip>
          <a:srcRect/>
          <a:stretch/>
        </p:blipFill>
        <p:spPr>
          <a:xfrm rot="5400000">
            <a:off x="6421876" y="603199"/>
            <a:ext cx="2732867" cy="8314402"/>
          </a:xfrm>
          <a:prstGeom prst="rect">
            <a:avLst/>
          </a:prstGeom>
          <a:noFill/>
          <a:ln w="38100" cap="flat" cmpd="sng">
            <a:solidFill>
              <a:srgbClr val="8296B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8"/>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800" dirty="0" err="1"/>
              <a:t>Gotta</a:t>
            </a:r>
            <a:r>
              <a:rPr lang="en-US" sz="4800" dirty="0"/>
              <a:t> Have Checklist:</a:t>
            </a:r>
            <a:r>
              <a:rPr lang="en-US" dirty="0"/>
              <a:t>  </a:t>
            </a:r>
            <a:endParaRPr dirty="0"/>
          </a:p>
        </p:txBody>
      </p:sp>
      <p:sp>
        <p:nvSpPr>
          <p:cNvPr id="340" name="Google Shape;340;p38"/>
          <p:cNvSpPr txBox="1">
            <a:spLocks noGrp="1"/>
          </p:cNvSpPr>
          <p:nvPr>
            <p:ph sz="half" idx="1"/>
          </p:nvPr>
        </p:nvSpPr>
        <p:spPr>
          <a:xfrm>
            <a:off x="200650" y="1170225"/>
            <a:ext cx="11914800" cy="1017900"/>
          </a:xfrm>
          <a:prstGeom prst="rect">
            <a:avLst/>
          </a:prstGeom>
        </p:spPr>
        <p:txBody>
          <a:bodyPr spcFirstLastPara="1" wrap="square" lIns="121900" tIns="121900" rIns="121900" bIns="121900" anchor="t" anchorCtr="0">
            <a:noAutofit/>
          </a:bodyPr>
          <a:lstStyle/>
          <a:p>
            <a:pPr marL="0" lvl="0" indent="0" algn="l" rtl="0">
              <a:spcBef>
                <a:spcPts val="700"/>
              </a:spcBef>
              <a:spcAft>
                <a:spcPts val="0"/>
              </a:spcAft>
              <a:buNone/>
            </a:pPr>
            <a:r>
              <a:rPr lang="en-US" sz="3600" dirty="0"/>
              <a:t>Ideas that have to be in the model, or in the explanation, or both</a:t>
            </a:r>
            <a:endParaRPr sz="3600" dirty="0"/>
          </a:p>
        </p:txBody>
      </p:sp>
      <p:pic>
        <p:nvPicPr>
          <p:cNvPr id="341" name="Google Shape;341;p38" descr="example" title="Gotta Have It Checklist"/>
          <p:cNvPicPr preferRelativeResize="0"/>
          <p:nvPr/>
        </p:nvPicPr>
        <p:blipFill rotWithShape="1">
          <a:blip r:embed="rId3">
            <a:alphaModFix/>
          </a:blip>
          <a:srcRect t="5272" b="18750"/>
          <a:stretch/>
        </p:blipFill>
        <p:spPr>
          <a:xfrm>
            <a:off x="3865225" y="2188125"/>
            <a:ext cx="5987025" cy="3411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100"/>
              <a:buFont typeface="Arial"/>
              <a:buNone/>
            </a:pPr>
            <a:r>
              <a:rPr lang="en-US" sz="4400" b="0" dirty="0">
                <a:latin typeface="Calibri"/>
                <a:ea typeface="Calibri"/>
                <a:cs typeface="Calibri"/>
                <a:sym typeface="Calibri"/>
              </a:rPr>
              <a:t>Structured Share &amp; Compare Again</a:t>
            </a:r>
            <a:endParaRPr sz="4400" b="0" dirty="0">
              <a:latin typeface="Calibri"/>
              <a:ea typeface="Calibri"/>
              <a:cs typeface="Calibri"/>
              <a:sym typeface="Calibri"/>
            </a:endParaRPr>
          </a:p>
        </p:txBody>
      </p:sp>
      <p:pic>
        <p:nvPicPr>
          <p:cNvPr id="353" name="Google Shape;353;p39" descr="http://www.callcentrehelper.com/images/stories/2010/address-callers-510.jpg"/>
          <p:cNvPicPr preferRelativeResize="0"/>
          <p:nvPr/>
        </p:nvPicPr>
        <p:blipFill rotWithShape="1">
          <a:blip r:embed="rId3">
            <a:alphaModFix/>
          </a:blip>
          <a:srcRect/>
          <a:stretch/>
        </p:blipFill>
        <p:spPr>
          <a:xfrm>
            <a:off x="8914675" y="252275"/>
            <a:ext cx="3139076" cy="806325"/>
          </a:xfrm>
          <a:prstGeom prst="rect">
            <a:avLst/>
          </a:prstGeom>
          <a:noFill/>
          <a:ln>
            <a:noFill/>
          </a:ln>
        </p:spPr>
      </p:pic>
      <p:sp>
        <p:nvSpPr>
          <p:cNvPr id="352" name="Google Shape;352;p39"/>
          <p:cNvSpPr txBox="1">
            <a:spLocks noGrp="1"/>
          </p:cNvSpPr>
          <p:nvPr>
            <p:ph idx="1"/>
          </p:nvPr>
        </p:nvSpPr>
        <p:spPr>
          <a:xfrm>
            <a:off x="588600" y="1690688"/>
            <a:ext cx="10765200" cy="4415400"/>
          </a:xfrm>
          <a:prstGeom prst="rect">
            <a:avLst/>
          </a:prstGeom>
          <a:noFill/>
          <a:ln>
            <a:noFill/>
          </a:ln>
        </p:spPr>
        <p:txBody>
          <a:bodyPr spcFirstLastPara="1" wrap="square" lIns="91425" tIns="45700" rIns="91425" bIns="45700" anchor="t" anchorCtr="0">
            <a:noAutofit/>
          </a:bodyPr>
          <a:lstStyle/>
          <a:p>
            <a:pPr>
              <a:spcBef>
                <a:spcPts val="0"/>
              </a:spcBef>
              <a:buClr>
                <a:srgbClr val="AFAFAF"/>
              </a:buClr>
              <a:buSzPts val="2800"/>
            </a:pPr>
            <a:r>
              <a:rPr lang="en-US" sz="2800" b="1" i="0" u="none" strike="noStrike" cap="none" dirty="0">
                <a:latin typeface="Arial"/>
                <a:ea typeface="Arial"/>
                <a:cs typeface="Arial"/>
                <a:sym typeface="Arial"/>
              </a:rPr>
              <a:t>Listen to your partner share about </a:t>
            </a:r>
            <a:r>
              <a:rPr lang="en-US" sz="2800" b="1" i="0" u="sng" strike="noStrike" cap="none" dirty="0">
                <a:latin typeface="Arial"/>
                <a:ea typeface="Arial"/>
                <a:cs typeface="Arial"/>
                <a:sym typeface="Arial"/>
              </a:rPr>
              <a:t>one</a:t>
            </a:r>
            <a:r>
              <a:rPr lang="en-US" sz="2800" b="1" i="0" u="none" strike="noStrike" cap="none" dirty="0">
                <a:latin typeface="Arial"/>
                <a:ea typeface="Arial"/>
                <a:cs typeface="Arial"/>
                <a:sym typeface="Arial"/>
              </a:rPr>
              <a:t> idea.</a:t>
            </a:r>
            <a:endParaRPr dirty="0"/>
          </a:p>
          <a:p>
            <a:pPr marL="635000" indent="-457200">
              <a:buClr>
                <a:schemeClr val="dk1"/>
              </a:buClr>
              <a:buSzPts val="2800"/>
            </a:pPr>
            <a:endParaRPr sz="2800" b="0" i="0" u="none" strike="noStrike" cap="none" dirty="0">
              <a:latin typeface="Arial"/>
              <a:ea typeface="Arial"/>
              <a:cs typeface="Arial"/>
              <a:sym typeface="Arial"/>
            </a:endParaRPr>
          </a:p>
          <a:p>
            <a:pPr>
              <a:buClr>
                <a:srgbClr val="AFAFAF"/>
              </a:buClr>
              <a:buSzPts val="2800"/>
            </a:pPr>
            <a:r>
              <a:rPr lang="en-US" sz="2800" b="1" i="0" u="none" strike="noStrike" cap="none" dirty="0">
                <a:latin typeface="Arial"/>
                <a:ea typeface="Arial"/>
                <a:cs typeface="Arial"/>
                <a:sym typeface="Arial"/>
              </a:rPr>
              <a:t>Respond to what you hear.</a:t>
            </a:r>
            <a:endParaRPr dirty="0"/>
          </a:p>
          <a:p>
            <a:pPr lvl="2">
              <a:buClr>
                <a:srgbClr val="AFAFAF"/>
              </a:buClr>
              <a:buSzPts val="2000"/>
            </a:pPr>
            <a:r>
              <a:rPr lang="en-US" sz="2000" b="1" i="0" u="none" strike="noStrike" cap="none" dirty="0">
                <a:latin typeface="Arial"/>
                <a:ea typeface="Arial"/>
                <a:cs typeface="Arial"/>
                <a:sym typeface="Arial"/>
              </a:rPr>
              <a:t>Clarifying question:  Can you tell me/us more about….?</a:t>
            </a:r>
            <a:endParaRPr dirty="0"/>
          </a:p>
          <a:p>
            <a:pPr lvl="2">
              <a:buClr>
                <a:srgbClr val="AFAFAF"/>
              </a:buClr>
              <a:buSzPts val="2000"/>
            </a:pPr>
            <a:r>
              <a:rPr lang="en-US" sz="2000" b="1" i="0" u="none" strike="noStrike" cap="none" dirty="0">
                <a:latin typeface="Arial"/>
                <a:ea typeface="Arial"/>
                <a:cs typeface="Arial"/>
                <a:sym typeface="Arial"/>
              </a:rPr>
              <a:t>Agreement:  I think the same thing, but I would also add…</a:t>
            </a:r>
            <a:endParaRPr dirty="0"/>
          </a:p>
          <a:p>
            <a:pPr lvl="2">
              <a:buClr>
                <a:srgbClr val="AFAFAF"/>
              </a:buClr>
              <a:buSzPts val="2000"/>
            </a:pPr>
            <a:r>
              <a:rPr lang="en-US" sz="2000" b="1" i="0" u="none" strike="noStrike" cap="none" dirty="0">
                <a:latin typeface="Arial"/>
                <a:ea typeface="Arial"/>
                <a:cs typeface="Arial"/>
                <a:sym typeface="Arial"/>
              </a:rPr>
              <a:t>Disagreement:  I don’t think we agree because…  Why do you think that?</a:t>
            </a:r>
            <a:endParaRPr dirty="0"/>
          </a:p>
          <a:p>
            <a:pPr marL="1428750" lvl="2" indent="-387350">
              <a:buClr>
                <a:schemeClr val="dk1"/>
              </a:buClr>
              <a:buSzPts val="2000"/>
            </a:pPr>
            <a:endParaRPr sz="2000" b="0" i="0" u="none" strike="noStrike" cap="none" dirty="0">
              <a:latin typeface="Arial"/>
              <a:ea typeface="Arial"/>
              <a:cs typeface="Arial"/>
              <a:sym typeface="Arial"/>
            </a:endParaRPr>
          </a:p>
          <a:p>
            <a:pPr>
              <a:buClr>
                <a:srgbClr val="AFAFAF"/>
              </a:buClr>
              <a:buSzPts val="2800"/>
            </a:pPr>
            <a:r>
              <a:rPr lang="en-US" sz="2800" b="1" i="0" u="none" strike="noStrike" cap="none" dirty="0">
                <a:latin typeface="Arial"/>
                <a:ea typeface="Arial"/>
                <a:cs typeface="Arial"/>
                <a:sym typeface="Arial"/>
              </a:rPr>
              <a:t>Partner responds to your statement or question.</a:t>
            </a:r>
            <a:endParaRPr dirty="0"/>
          </a:p>
          <a:p>
            <a:pPr algn="ctr">
              <a:buClr>
                <a:srgbClr val="000000"/>
              </a:buClr>
              <a:buSzPts val="2800"/>
            </a:pPr>
            <a:r>
              <a:rPr lang="en-US" sz="2800" b="1" i="1" u="none" strike="noStrike" cap="none" dirty="0">
                <a:latin typeface="Arial"/>
                <a:ea typeface="Arial"/>
                <a:cs typeface="Arial"/>
                <a:sym typeface="Arial"/>
              </a:rPr>
              <a:t>Take turns and share 1 or 2 ideas each.  </a:t>
            </a:r>
            <a:endParaRPr sz="2800" b="0" i="1" u="none" strike="noStrike" cap="none" dirty="0">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6"/>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The Planning Flow</a:t>
            </a:r>
            <a:endParaRPr dirty="0"/>
          </a:p>
        </p:txBody>
      </p:sp>
      <p:sp>
        <p:nvSpPr>
          <p:cNvPr id="437" name="Google Shape;437;p46"/>
          <p:cNvSpPr txBox="1">
            <a:spLocks noGrp="1"/>
          </p:cNvSpPr>
          <p:nvPr>
            <p:ph idx="1"/>
          </p:nvPr>
        </p:nvSpPr>
        <p:spPr>
          <a:xfrm>
            <a:off x="510500" y="1064700"/>
            <a:ext cx="3999600" cy="667500"/>
          </a:xfrm>
          <a:prstGeom prst="rect">
            <a:avLst/>
          </a:prstGeom>
        </p:spPr>
        <p:txBody>
          <a:bodyPr spcFirstLastPara="1" wrap="square" lIns="121900" tIns="121900" rIns="121900" bIns="121900" anchor="t" anchorCtr="0">
            <a:noAutofit/>
          </a:bodyPr>
          <a:lstStyle/>
          <a:p>
            <a:pPr marL="0" lvl="0" indent="0" algn="l" rtl="0">
              <a:spcBef>
                <a:spcPts val="500"/>
              </a:spcBef>
              <a:spcAft>
                <a:spcPts val="0"/>
              </a:spcAft>
              <a:buNone/>
            </a:pPr>
            <a:r>
              <a:rPr lang="en-US" b="1" dirty="0"/>
              <a:t>Engagement:</a:t>
            </a:r>
            <a:endParaRPr b="1" dirty="0"/>
          </a:p>
        </p:txBody>
      </p:sp>
      <p:grpSp>
        <p:nvGrpSpPr>
          <p:cNvPr id="431" name="Google Shape;431;p46" descr="Standards and Big Ideas&#10;Phemomena&#10;Gapless Explanation" title="Flow Chart for Engagement"/>
          <p:cNvGrpSpPr/>
          <p:nvPr/>
        </p:nvGrpSpPr>
        <p:grpSpPr>
          <a:xfrm>
            <a:off x="1127525" y="2026563"/>
            <a:ext cx="9092650" cy="1032550"/>
            <a:chOff x="1127525" y="2026563"/>
            <a:chExt cx="9092650" cy="1032550"/>
          </a:xfrm>
        </p:grpSpPr>
        <p:sp>
          <p:nvSpPr>
            <p:cNvPr id="432" name="Google Shape;432;p46"/>
            <p:cNvSpPr/>
            <p:nvPr/>
          </p:nvSpPr>
          <p:spPr>
            <a:xfrm>
              <a:off x="1127525" y="2080213"/>
              <a:ext cx="2007300" cy="97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t>Standards &amp;</a:t>
              </a:r>
              <a:endParaRPr sz="2000" b="1"/>
            </a:p>
            <a:p>
              <a:pPr marL="0" lvl="0" indent="0" algn="ctr" rtl="0">
                <a:spcBef>
                  <a:spcPts val="0"/>
                </a:spcBef>
                <a:spcAft>
                  <a:spcPts val="0"/>
                </a:spcAft>
                <a:buNone/>
              </a:pPr>
              <a:r>
                <a:rPr lang="en-US" sz="2000" b="1"/>
                <a:t>Big Ideas</a:t>
              </a:r>
              <a:endParaRPr sz="2000" b="1"/>
            </a:p>
          </p:txBody>
        </p:sp>
        <p:sp>
          <p:nvSpPr>
            <p:cNvPr id="433" name="Google Shape;433;p46"/>
            <p:cNvSpPr/>
            <p:nvPr/>
          </p:nvSpPr>
          <p:spPr>
            <a:xfrm>
              <a:off x="4622163" y="2026563"/>
              <a:ext cx="2007300" cy="97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t>Phenomena</a:t>
              </a:r>
              <a:endParaRPr sz="2000" b="1"/>
            </a:p>
          </p:txBody>
        </p:sp>
        <p:sp>
          <p:nvSpPr>
            <p:cNvPr id="434" name="Google Shape;434;p46"/>
            <p:cNvSpPr/>
            <p:nvPr/>
          </p:nvSpPr>
          <p:spPr>
            <a:xfrm>
              <a:off x="8212875" y="2055425"/>
              <a:ext cx="2007300" cy="97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t>Gapless Explanation</a:t>
              </a:r>
              <a:endParaRPr sz="2000" b="1"/>
            </a:p>
          </p:txBody>
        </p:sp>
        <p:sp>
          <p:nvSpPr>
            <p:cNvPr id="435" name="Google Shape;435;p46"/>
            <p:cNvSpPr/>
            <p:nvPr/>
          </p:nvSpPr>
          <p:spPr>
            <a:xfrm>
              <a:off x="3309213" y="2211125"/>
              <a:ext cx="1042500" cy="667500"/>
            </a:xfrm>
            <a:prstGeom prst="rightArrow">
              <a:avLst>
                <a:gd name="adj1" fmla="val 50000"/>
                <a:gd name="adj2" fmla="val 50000"/>
              </a:avLst>
            </a:prstGeom>
            <a:solidFill>
              <a:srgbClr val="E46C0A"/>
            </a:solidFill>
            <a:ln w="9525" cap="flat" cmpd="sng">
              <a:solidFill>
                <a:srgbClr val="E46C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6"/>
            <p:cNvSpPr/>
            <p:nvPr/>
          </p:nvSpPr>
          <p:spPr>
            <a:xfrm>
              <a:off x="6899925" y="2211125"/>
              <a:ext cx="1042500" cy="667500"/>
            </a:xfrm>
            <a:prstGeom prst="rightArrow">
              <a:avLst>
                <a:gd name="adj1" fmla="val 50000"/>
                <a:gd name="adj2" fmla="val 50000"/>
              </a:avLst>
            </a:prstGeom>
            <a:solidFill>
              <a:srgbClr val="E46C0A"/>
            </a:solidFill>
            <a:ln w="9525" cap="flat" cmpd="sng">
              <a:solidFill>
                <a:srgbClr val="E46C0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46"/>
          <p:cNvSpPr txBox="1">
            <a:spLocks noGrp="1"/>
          </p:cNvSpPr>
          <p:nvPr>
            <p:ph type="body" idx="4294967295"/>
          </p:nvPr>
        </p:nvSpPr>
        <p:spPr>
          <a:xfrm>
            <a:off x="0" y="3406775"/>
            <a:ext cx="5605463" cy="668338"/>
          </a:xfrm>
          <a:prstGeom prst="rect">
            <a:avLst/>
          </a:prstGeom>
        </p:spPr>
        <p:txBody>
          <a:bodyPr spcFirstLastPara="1" wrap="square" lIns="121900" tIns="121900" rIns="121900" bIns="121900" anchor="t" anchorCtr="0">
            <a:noAutofit/>
          </a:bodyPr>
          <a:lstStyle/>
          <a:p>
            <a:pPr marL="0" lvl="0" indent="0" algn="l" rtl="0">
              <a:spcBef>
                <a:spcPts val="500"/>
              </a:spcBef>
              <a:spcAft>
                <a:spcPts val="0"/>
              </a:spcAft>
              <a:buNone/>
            </a:pPr>
            <a:r>
              <a:rPr lang="en-US" b="1" dirty="0">
                <a:solidFill>
                  <a:schemeClr val="accent6">
                    <a:lumMod val="50000"/>
                  </a:schemeClr>
                </a:solidFill>
              </a:rPr>
              <a:t>Eliciting Student Ideas:</a:t>
            </a:r>
            <a:endParaRPr b="1" dirty="0">
              <a:solidFill>
                <a:schemeClr val="accent6">
                  <a:lumMod val="50000"/>
                </a:schemeClr>
              </a:solidFill>
            </a:endParaRPr>
          </a:p>
        </p:txBody>
      </p:sp>
      <p:sp>
        <p:nvSpPr>
          <p:cNvPr id="439" name="Google Shape;439;p46"/>
          <p:cNvSpPr txBox="1">
            <a:spLocks noGrp="1"/>
          </p:cNvSpPr>
          <p:nvPr>
            <p:ph type="body" idx="4294967295"/>
          </p:nvPr>
        </p:nvSpPr>
        <p:spPr>
          <a:xfrm>
            <a:off x="0" y="4138613"/>
            <a:ext cx="10161588" cy="666750"/>
          </a:xfrm>
          <a:prstGeom prst="rect">
            <a:avLst/>
          </a:prstGeom>
        </p:spPr>
        <p:txBody>
          <a:bodyPr spcFirstLastPara="1" wrap="square" lIns="121900" tIns="121900" rIns="121900" bIns="121900" anchor="t" anchorCtr="0">
            <a:noAutofit/>
          </a:bodyPr>
          <a:lstStyle/>
          <a:p>
            <a:pPr marL="0" lvl="0" indent="0" algn="l" rtl="0">
              <a:spcBef>
                <a:spcPts val="500"/>
              </a:spcBef>
              <a:spcAft>
                <a:spcPts val="0"/>
              </a:spcAft>
              <a:buNone/>
            </a:pPr>
            <a:r>
              <a:rPr lang="en-US" b="1" dirty="0">
                <a:solidFill>
                  <a:schemeClr val="accent1">
                    <a:lumMod val="50000"/>
                  </a:schemeClr>
                </a:solidFill>
              </a:rPr>
              <a:t>Supporting Changes to Ongoing Student Thinking:</a:t>
            </a:r>
            <a:endParaRPr b="1" dirty="0">
              <a:solidFill>
                <a:schemeClr val="accent1">
                  <a:lumMod val="50000"/>
                </a:schemeClr>
              </a:solidFill>
            </a:endParaRPr>
          </a:p>
        </p:txBody>
      </p:sp>
      <p:sp>
        <p:nvSpPr>
          <p:cNvPr id="440" name="Google Shape;440;p46"/>
          <p:cNvSpPr txBox="1">
            <a:spLocks noGrp="1"/>
          </p:cNvSpPr>
          <p:nvPr>
            <p:ph type="body" idx="4294967295"/>
          </p:nvPr>
        </p:nvSpPr>
        <p:spPr>
          <a:xfrm>
            <a:off x="0" y="4927600"/>
            <a:ext cx="10163175" cy="666750"/>
          </a:xfrm>
          <a:prstGeom prst="rect">
            <a:avLst/>
          </a:prstGeom>
        </p:spPr>
        <p:txBody>
          <a:bodyPr spcFirstLastPara="1" wrap="square" lIns="121900" tIns="121900" rIns="121900" bIns="121900" anchor="t" anchorCtr="0">
            <a:noAutofit/>
          </a:bodyPr>
          <a:lstStyle/>
          <a:p>
            <a:pPr marL="0" lvl="0" indent="0" algn="l" rtl="0">
              <a:spcBef>
                <a:spcPts val="500"/>
              </a:spcBef>
              <a:spcAft>
                <a:spcPts val="0"/>
              </a:spcAft>
              <a:buNone/>
            </a:pPr>
            <a:r>
              <a:rPr lang="en-US" b="1" dirty="0">
                <a:solidFill>
                  <a:srgbClr val="7030A0"/>
                </a:solidFill>
              </a:rPr>
              <a:t>Pressing for Evidence Based Explanations:</a:t>
            </a:r>
            <a:endParaRPr b="1" dirty="0">
              <a:solidFill>
                <a:srgbClr val="7030A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Welcome Back!</a:t>
            </a:r>
            <a:endParaRPr dirty="0"/>
          </a:p>
        </p:txBody>
      </p:sp>
      <p:sp>
        <p:nvSpPr>
          <p:cNvPr id="125" name="Google Shape;125;p23"/>
          <p:cNvSpPr txBox="1">
            <a:spLocks noGrp="1"/>
          </p:cNvSpPr>
          <p:nvPr>
            <p:ph idx="1"/>
          </p:nvPr>
        </p:nvSpPr>
        <p:spPr>
          <a:xfrm>
            <a:off x="609600" y="1546700"/>
            <a:ext cx="10972800" cy="4526100"/>
          </a:xfrm>
          <a:prstGeom prst="rect">
            <a:avLst/>
          </a:prstGeom>
        </p:spPr>
        <p:txBody>
          <a:bodyPr spcFirstLastPara="1" wrap="square" lIns="121900" tIns="121900" rIns="121900" bIns="121900" anchor="t" anchorCtr="0">
            <a:noAutofit/>
          </a:bodyPr>
          <a:lstStyle/>
          <a:p>
            <a:pPr marL="457200" lvl="0" indent="-400050" algn="l" rtl="0">
              <a:spcBef>
                <a:spcPts val="500"/>
              </a:spcBef>
              <a:spcAft>
                <a:spcPts val="0"/>
              </a:spcAft>
              <a:buClr>
                <a:srgbClr val="AFAFAF"/>
              </a:buClr>
              <a:buSzPts val="2700"/>
              <a:buChar char="●"/>
            </a:pPr>
            <a:r>
              <a:rPr lang="en-US" dirty="0"/>
              <a:t>Remember where restrooms and refreshments are.</a:t>
            </a:r>
            <a:endParaRPr dirty="0"/>
          </a:p>
          <a:p>
            <a:pPr marL="0" lvl="0" indent="0" algn="l" rtl="0">
              <a:spcBef>
                <a:spcPts val="500"/>
              </a:spcBef>
              <a:spcAft>
                <a:spcPts val="0"/>
              </a:spcAft>
              <a:buNone/>
            </a:pPr>
            <a:endParaRPr dirty="0"/>
          </a:p>
          <a:p>
            <a:pPr marL="457200" lvl="0" indent="-400050" algn="l" rtl="0">
              <a:spcBef>
                <a:spcPts val="500"/>
              </a:spcBef>
              <a:spcAft>
                <a:spcPts val="0"/>
              </a:spcAft>
              <a:buClr>
                <a:srgbClr val="AFAFAF"/>
              </a:buClr>
              <a:buSzPts val="2700"/>
              <a:buChar char="●"/>
            </a:pPr>
            <a:r>
              <a:rPr lang="en-US" dirty="0"/>
              <a:t>Be sure to sign the SIGN IN sheet.</a:t>
            </a:r>
            <a:endParaRPr dirty="0"/>
          </a:p>
          <a:p>
            <a:pPr marL="0" lvl="0" indent="0" algn="l" rtl="0">
              <a:spcBef>
                <a:spcPts val="500"/>
              </a:spcBef>
              <a:spcAft>
                <a:spcPts val="0"/>
              </a:spcAft>
              <a:buNone/>
            </a:pPr>
            <a:endParaRPr dirty="0"/>
          </a:p>
          <a:p>
            <a:pPr marL="457200" lvl="0" indent="-400050" algn="l" rtl="0">
              <a:spcBef>
                <a:spcPts val="500"/>
              </a:spcBef>
              <a:spcAft>
                <a:spcPts val="0"/>
              </a:spcAft>
              <a:buClr>
                <a:srgbClr val="AFAFAF"/>
              </a:buClr>
              <a:buSzPts val="2700"/>
              <a:buChar char="●"/>
            </a:pPr>
            <a:r>
              <a:rPr lang="en-US" dirty="0"/>
              <a:t>Use your table boxes at will and as needed.</a:t>
            </a:r>
            <a:endParaRPr dirty="0"/>
          </a:p>
          <a:p>
            <a:pPr marL="0" lvl="0" indent="0" algn="l" rtl="0">
              <a:spcBef>
                <a:spcPts val="500"/>
              </a:spcBef>
              <a:spcAft>
                <a:spcPts val="0"/>
              </a:spcAft>
              <a:buNone/>
            </a:pPr>
            <a:endParaRPr dirty="0"/>
          </a:p>
          <a:p>
            <a:pPr marL="457200" lvl="0" indent="-400050" algn="l" rtl="0">
              <a:spcBef>
                <a:spcPts val="500"/>
              </a:spcBef>
              <a:spcAft>
                <a:spcPts val="0"/>
              </a:spcAft>
              <a:buClr>
                <a:srgbClr val="AFAFAF"/>
              </a:buClr>
              <a:buSzPts val="2700"/>
              <a:buChar char="●"/>
            </a:pPr>
            <a:r>
              <a:rPr lang="en-US" dirty="0"/>
              <a:t>Be sure to compete your travel and timesheet before you leave today.</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7"/>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Nose to the Grindstone!</a:t>
            </a:r>
            <a:endParaRPr dirty="0"/>
          </a:p>
        </p:txBody>
      </p:sp>
      <p:sp>
        <p:nvSpPr>
          <p:cNvPr id="450" name="Google Shape;450;p47"/>
          <p:cNvSpPr txBox="1">
            <a:spLocks noGrp="1"/>
          </p:cNvSpPr>
          <p:nvPr>
            <p:ph idx="1"/>
          </p:nvPr>
        </p:nvSpPr>
        <p:spPr>
          <a:xfrm>
            <a:off x="1241500" y="1996700"/>
            <a:ext cx="3962400" cy="4526100"/>
          </a:xfrm>
          <a:prstGeom prst="rect">
            <a:avLst/>
          </a:prstGeom>
        </p:spPr>
        <p:txBody>
          <a:bodyPr spcFirstLastPara="1" wrap="square" lIns="121900" tIns="121900" rIns="121900" bIns="121900" anchor="t" anchorCtr="0">
            <a:noAutofit/>
          </a:bodyPr>
          <a:lstStyle/>
          <a:p>
            <a:pPr marL="0" lvl="0" indent="0" algn="l" rtl="0">
              <a:spcBef>
                <a:spcPts val="500"/>
              </a:spcBef>
              <a:spcAft>
                <a:spcPts val="0"/>
              </a:spcAft>
              <a:buNone/>
            </a:pPr>
            <a:r>
              <a:rPr lang="en-US" dirty="0"/>
              <a:t>Work on Planning for Engagement</a:t>
            </a:r>
            <a:endParaRPr dirty="0"/>
          </a:p>
          <a:p>
            <a:pPr marL="457200" lvl="0" indent="-400050" algn="l" rtl="0">
              <a:spcBef>
                <a:spcPts val="500"/>
              </a:spcBef>
              <a:spcAft>
                <a:spcPts val="0"/>
              </a:spcAft>
              <a:buClr>
                <a:srgbClr val="AFAFAF"/>
              </a:buClr>
              <a:buSzPts val="2700"/>
              <a:buChar char="●"/>
            </a:pPr>
            <a:r>
              <a:rPr lang="en-US" dirty="0"/>
              <a:t>Focus on  completing Step 4 for your phenomena</a:t>
            </a:r>
            <a:endParaRPr dirty="0"/>
          </a:p>
        </p:txBody>
      </p:sp>
      <p:pic>
        <p:nvPicPr>
          <p:cNvPr id="452" name="Google Shape;452;p47" title="Nose to the Grindstone"/>
          <p:cNvPicPr preferRelativeResize="0"/>
          <p:nvPr/>
        </p:nvPicPr>
        <p:blipFill>
          <a:blip r:embed="rId3">
            <a:alphaModFix/>
          </a:blip>
          <a:stretch>
            <a:fillRect/>
          </a:stretch>
        </p:blipFill>
        <p:spPr>
          <a:xfrm>
            <a:off x="6409475" y="1178862"/>
            <a:ext cx="4998318" cy="3748739"/>
          </a:xfrm>
          <a:prstGeom prst="rect">
            <a:avLst/>
          </a:prstGeom>
          <a:noFill/>
          <a:ln>
            <a:noFill/>
          </a:ln>
        </p:spPr>
      </p:pic>
      <p:sp>
        <p:nvSpPr>
          <p:cNvPr id="451" name="Google Shape;451;p47"/>
          <p:cNvSpPr txBox="1"/>
          <p:nvPr/>
        </p:nvSpPr>
        <p:spPr>
          <a:xfrm>
            <a:off x="7818250" y="4844600"/>
            <a:ext cx="3000000" cy="6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a:solidFill>
                  <a:srgbClr val="E46C0A"/>
                </a:solidFill>
              </a:rPr>
              <a:t>https://creativecommons.org/licenses/by/2.0/</a:t>
            </a:r>
            <a:endParaRPr sz="1100">
              <a:solidFill>
                <a:srgbClr val="E46C0A"/>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DB9E-1A5D-6A44-968E-6332191972C5}"/>
              </a:ext>
            </a:extLst>
          </p:cNvPr>
          <p:cNvSpPr>
            <a:spLocks noGrp="1"/>
          </p:cNvSpPr>
          <p:nvPr>
            <p:ph type="title"/>
          </p:nvPr>
        </p:nvSpPr>
        <p:spPr/>
        <p:txBody>
          <a:bodyPr/>
          <a:lstStyle/>
          <a:p>
            <a:r>
              <a:rPr lang="en-US" dirty="0"/>
              <a:t>Creative Commons Licensing</a:t>
            </a:r>
          </a:p>
        </p:txBody>
      </p:sp>
      <p:pic>
        <p:nvPicPr>
          <p:cNvPr id="4" name="Picture 4" descr="Creative Commons Attribution 4.0">
            <a:extLst>
              <a:ext uri="{FF2B5EF4-FFF2-40B4-BE49-F238E27FC236}">
                <a16:creationId xmlns:a16="http://schemas.microsoft.com/office/drawing/2014/main" id="{78064329-1F8E-1F4B-BAB3-3884DA19E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375" y="2669126"/>
            <a:ext cx="1490133" cy="5249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A6DF550-63A6-AF48-A1E4-00FAF158A3CC}"/>
              </a:ext>
            </a:extLst>
          </p:cNvPr>
          <p:cNvSpPr/>
          <p:nvPr/>
        </p:nvSpPr>
        <p:spPr>
          <a:xfrm>
            <a:off x="2275375" y="3458608"/>
            <a:ext cx="6096000" cy="2678234"/>
          </a:xfrm>
          <a:prstGeom prst="rect">
            <a:avLst/>
          </a:prstGeom>
        </p:spPr>
        <p:txBody>
          <a:bodyPr>
            <a:spAutoFit/>
          </a:bodyPr>
          <a:lstStyle/>
          <a:p>
            <a:pPr lvl="0" eaLnBrk="0" fontAlgn="base" hangingPunct="0">
              <a:spcBef>
                <a:spcPct val="0"/>
              </a:spcBef>
              <a:spcAft>
                <a:spcPct val="0"/>
              </a:spcAft>
              <a:buClrTx/>
            </a:pPr>
            <a:r>
              <a:rPr lang="en-US" altLang="en-US" sz="1867" dirty="0">
                <a:solidFill>
                  <a:schemeClr val="tx1"/>
                </a:solidFill>
                <a:latin typeface="+mn-lt"/>
              </a:rPr>
              <a:t>License:</a:t>
            </a:r>
          </a:p>
          <a:p>
            <a:pPr marL="609585" lvl="1" indent="-609585" eaLnBrk="0" fontAlgn="base" hangingPunct="0">
              <a:spcBef>
                <a:spcPct val="0"/>
              </a:spcBef>
              <a:spcAft>
                <a:spcPct val="0"/>
              </a:spcAft>
              <a:buClrTx/>
            </a:pPr>
            <a:r>
              <a:rPr lang="en-US" altLang="en-US" sz="1867" dirty="0">
                <a:solidFill>
                  <a:schemeClr val="tx1"/>
                </a:solidFill>
                <a:latin typeface="+mn-lt"/>
              </a:rPr>
              <a:t> </a:t>
            </a:r>
            <a:r>
              <a:rPr lang="en-US" altLang="en-US" sz="1867" dirty="0">
                <a:solidFill>
                  <a:schemeClr val="tx1"/>
                </a:solidFill>
                <a:latin typeface="+mn-lt"/>
                <a:hlinkClick r:id="rId4">
                  <a:extLst>
                    <a:ext uri="{A12FA001-AC4F-418D-AE19-62706E023703}">
                      <ahyp:hlinkClr xmlns:ahyp="http://schemas.microsoft.com/office/drawing/2018/hyperlinkcolor" val="tx"/>
                    </a:ext>
                  </a:extLst>
                </a:hlinkClick>
              </a:rPr>
              <a:t>Creative Commons Attribution 4.0 </a:t>
            </a:r>
            <a:endParaRPr lang="en-US" altLang="en-US" sz="1867" dirty="0">
              <a:solidFill>
                <a:schemeClr val="tx1"/>
              </a:solidFill>
              <a:latin typeface="+mn-lt"/>
            </a:endParaRPr>
          </a:p>
          <a:p>
            <a:pPr marL="609585" lvl="1" indent="-609585" eaLnBrk="0" fontAlgn="base" hangingPunct="0">
              <a:spcBef>
                <a:spcPct val="0"/>
              </a:spcBef>
              <a:spcAft>
                <a:spcPct val="0"/>
              </a:spcAft>
              <a:buClrTx/>
            </a:pPr>
            <a:r>
              <a:rPr lang="en-US" altLang="en-US" sz="1867" dirty="0">
                <a:solidFill>
                  <a:schemeClr val="tx1"/>
                </a:solidFill>
                <a:latin typeface="+mn-lt"/>
              </a:rPr>
              <a:t>Georgia Boatman</a:t>
            </a:r>
          </a:p>
          <a:p>
            <a:pPr marL="609585" lvl="1" indent="-609585" eaLnBrk="0" fontAlgn="base" hangingPunct="0">
              <a:spcBef>
                <a:spcPct val="0"/>
              </a:spcBef>
              <a:spcAft>
                <a:spcPct val="0"/>
              </a:spcAft>
              <a:buClrTx/>
            </a:pPr>
            <a:r>
              <a:rPr lang="en-US" altLang="en-US" sz="1867" dirty="0">
                <a:solidFill>
                  <a:schemeClr val="tx1"/>
                </a:solidFill>
                <a:latin typeface="+mn-lt"/>
              </a:rPr>
              <a:t>Regional Science Coordinator</a:t>
            </a:r>
          </a:p>
          <a:p>
            <a:pPr marL="609585" lvl="1" indent="-609585" eaLnBrk="0" fontAlgn="base" hangingPunct="0">
              <a:spcBef>
                <a:spcPct val="0"/>
              </a:spcBef>
              <a:spcAft>
                <a:spcPct val="0"/>
              </a:spcAft>
              <a:buClrTx/>
            </a:pPr>
            <a:r>
              <a:rPr lang="en-US" altLang="en-US" sz="1867" dirty="0">
                <a:solidFill>
                  <a:schemeClr val="tx1"/>
                </a:solidFill>
                <a:latin typeface="+mn-lt"/>
              </a:rPr>
              <a:t>Educational Service District 123   </a:t>
            </a:r>
          </a:p>
          <a:p>
            <a:pPr marL="609585" lvl="1" indent="-609585" eaLnBrk="0" fontAlgn="base" hangingPunct="0">
              <a:spcBef>
                <a:spcPct val="0"/>
              </a:spcBef>
              <a:spcAft>
                <a:spcPct val="0"/>
              </a:spcAft>
              <a:buClrTx/>
            </a:pPr>
            <a:endParaRPr lang="en-US" altLang="en-US" sz="1867" dirty="0">
              <a:solidFill>
                <a:schemeClr val="tx1"/>
              </a:solidFill>
              <a:latin typeface="+mn-lt"/>
            </a:endParaRPr>
          </a:p>
          <a:p>
            <a:pPr marL="609585" lvl="1" indent="-609585" eaLnBrk="0" fontAlgn="base" hangingPunct="0">
              <a:spcBef>
                <a:spcPct val="0"/>
              </a:spcBef>
              <a:spcAft>
                <a:spcPct val="0"/>
              </a:spcAft>
              <a:buClrTx/>
            </a:pPr>
            <a:r>
              <a:rPr lang="en-US" altLang="en-US" sz="1867" dirty="0">
                <a:solidFill>
                  <a:schemeClr val="tx1"/>
                </a:solidFill>
                <a:latin typeface="+mn-lt"/>
              </a:rPr>
              <a:t>Peggy </a:t>
            </a:r>
            <a:r>
              <a:rPr lang="en-US" altLang="en-US" sz="1867" dirty="0" err="1">
                <a:solidFill>
                  <a:schemeClr val="tx1"/>
                </a:solidFill>
                <a:latin typeface="+mn-lt"/>
              </a:rPr>
              <a:t>Willcuts</a:t>
            </a:r>
            <a:endParaRPr lang="en-US" altLang="en-US" sz="1867" dirty="0">
              <a:solidFill>
                <a:schemeClr val="tx1"/>
              </a:solidFill>
              <a:latin typeface="+mn-lt"/>
            </a:endParaRPr>
          </a:p>
          <a:p>
            <a:pPr marL="609585" lvl="1" indent="-609585" eaLnBrk="0" fontAlgn="base" hangingPunct="0">
              <a:spcBef>
                <a:spcPct val="0"/>
              </a:spcBef>
              <a:spcAft>
                <a:spcPct val="0"/>
              </a:spcAft>
              <a:buClrTx/>
            </a:pPr>
            <a:r>
              <a:rPr lang="en-US" altLang="en-US" sz="1867" dirty="0">
                <a:solidFill>
                  <a:schemeClr val="tx1"/>
                </a:solidFill>
                <a:latin typeface="+mn-lt"/>
              </a:rPr>
              <a:t>Senior STEM Consultant</a:t>
            </a:r>
          </a:p>
          <a:p>
            <a:pPr marL="609585" lvl="1" indent="-609585" eaLnBrk="0" fontAlgn="base" hangingPunct="0">
              <a:spcBef>
                <a:spcPct val="0"/>
              </a:spcBef>
              <a:spcAft>
                <a:spcPct val="0"/>
              </a:spcAft>
              <a:buClrTx/>
            </a:pPr>
            <a:r>
              <a:rPr lang="en-US" altLang="en-US" sz="1867" dirty="0">
                <a:solidFill>
                  <a:schemeClr val="tx1"/>
                </a:solidFill>
                <a:latin typeface="+mn-lt"/>
              </a:rPr>
              <a:t>Pacific Northwest National Laboratory</a:t>
            </a:r>
          </a:p>
        </p:txBody>
      </p:sp>
    </p:spTree>
    <p:extLst>
      <p:ext uri="{BB962C8B-B14F-4D97-AF65-F5344CB8AC3E}">
        <p14:creationId xmlns:p14="http://schemas.microsoft.com/office/powerpoint/2010/main" val="2156696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Focus Group Sharing</a:t>
            </a:r>
            <a:endParaRPr dirty="0"/>
          </a:p>
        </p:txBody>
      </p:sp>
      <p:sp>
        <p:nvSpPr>
          <p:cNvPr id="136" name="Google Shape;136;p24"/>
          <p:cNvSpPr txBox="1">
            <a:spLocks noGrp="1"/>
          </p:cNvSpPr>
          <p:nvPr>
            <p:ph idx="1"/>
          </p:nvPr>
        </p:nvSpPr>
        <p:spPr>
          <a:xfrm>
            <a:off x="498075" y="2172300"/>
            <a:ext cx="5114700" cy="2513400"/>
          </a:xfrm>
          <a:prstGeom prst="rect">
            <a:avLst/>
          </a:prstGeom>
        </p:spPr>
        <p:txBody>
          <a:bodyPr spcFirstLastPara="1" wrap="square" lIns="121900" tIns="121900" rIns="121900" bIns="121900" anchor="t" anchorCtr="0">
            <a:noAutofit/>
          </a:bodyPr>
          <a:lstStyle/>
          <a:p>
            <a:pPr marL="0" lvl="0" indent="0" algn="l" rtl="0">
              <a:spcBef>
                <a:spcPts val="500"/>
              </a:spcBef>
              <a:spcAft>
                <a:spcPts val="0"/>
              </a:spcAft>
              <a:buNone/>
            </a:pPr>
            <a:r>
              <a:rPr lang="en-US" sz="3000" dirty="0"/>
              <a:t>Let’s take a few minutes to share what we are doing and reflect upon our learning.</a:t>
            </a:r>
            <a:endParaRPr sz="3000" dirty="0"/>
          </a:p>
        </p:txBody>
      </p:sp>
      <p:pic>
        <p:nvPicPr>
          <p:cNvPr id="5" name="Picture 4" title="Thinking with Purpose Statue">
            <a:extLst>
              <a:ext uri="{FF2B5EF4-FFF2-40B4-BE49-F238E27FC236}">
                <a16:creationId xmlns:a16="http://schemas.microsoft.com/office/drawing/2014/main" id="{D24B4282-7099-1E4C-BA98-EB213D81A1BC}"/>
              </a:ext>
            </a:extLst>
          </p:cNvPr>
          <p:cNvPicPr>
            <a:picLocks noChangeAspect="1"/>
          </p:cNvPicPr>
          <p:nvPr/>
        </p:nvPicPr>
        <p:blipFill>
          <a:blip r:embed="rId3"/>
          <a:stretch>
            <a:fillRect/>
          </a:stretch>
        </p:blipFill>
        <p:spPr>
          <a:xfrm>
            <a:off x="7701281" y="729432"/>
            <a:ext cx="3282412" cy="4939709"/>
          </a:xfrm>
          <a:prstGeom prst="rect">
            <a:avLst/>
          </a:prstGeom>
        </p:spPr>
      </p:pic>
      <p:sp>
        <p:nvSpPr>
          <p:cNvPr id="3" name="Rectangle 2">
            <a:extLst>
              <a:ext uri="{FF2B5EF4-FFF2-40B4-BE49-F238E27FC236}">
                <a16:creationId xmlns:a16="http://schemas.microsoft.com/office/drawing/2014/main" id="{C453ABA0-BC3F-0844-A84B-F7B4390211C9}"/>
              </a:ext>
            </a:extLst>
          </p:cNvPr>
          <p:cNvSpPr/>
          <p:nvPr/>
        </p:nvSpPr>
        <p:spPr>
          <a:xfrm>
            <a:off x="7968529" y="5774957"/>
            <a:ext cx="2686954" cy="307777"/>
          </a:xfrm>
          <a:prstGeom prst="rect">
            <a:avLst/>
          </a:prstGeom>
        </p:spPr>
        <p:txBody>
          <a:bodyPr wrap="none">
            <a:spAutoFit/>
          </a:bodyPr>
          <a:lstStyle/>
          <a:p>
            <a:r>
              <a:rPr lang="en-US" dirty="0">
                <a:solidFill>
                  <a:srgbClr val="333333"/>
                </a:solidFill>
                <a:latin typeface="Helvetica Neue" panose="02000503000000020004" pitchFamily="2" charset="0"/>
              </a:rPr>
              <a:t>Image by </a:t>
            </a:r>
            <a:r>
              <a:rPr lang="en-US" u="sng" dirty="0">
                <a:solidFill>
                  <a:srgbClr val="333333"/>
                </a:solidFill>
                <a:latin typeface="Helvetica Neue" panose="02000503000000020004" pitchFamily="2" charset="0"/>
                <a:hlinkClick r:id="rId4"/>
              </a:rPr>
              <a:t>lbragg1</a:t>
            </a:r>
            <a:r>
              <a:rPr lang="en-US" dirty="0">
                <a:solidFill>
                  <a:srgbClr val="333333"/>
                </a:solidFill>
                <a:latin typeface="Helvetica Neue" panose="02000503000000020004" pitchFamily="2" charset="0"/>
              </a:rPr>
              <a:t> from </a:t>
            </a:r>
            <a:r>
              <a:rPr lang="en-US" u="sng" dirty="0">
                <a:solidFill>
                  <a:srgbClr val="333333"/>
                </a:solidFill>
                <a:latin typeface="Helvetica Neue" panose="02000503000000020004" pitchFamily="2" charset="0"/>
                <a:hlinkClick r:id="rId5"/>
              </a:rPr>
              <a:t>Pixabay</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622100" y="244650"/>
            <a:ext cx="5104200" cy="384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400" dirty="0"/>
              <a:t>Lifted</a:t>
            </a:r>
            <a:endParaRPr sz="4400" dirty="0"/>
          </a:p>
        </p:txBody>
      </p:sp>
      <p:sp>
        <p:nvSpPr>
          <p:cNvPr id="148" name="Google Shape;148;p25"/>
          <p:cNvSpPr txBox="1">
            <a:spLocks noGrp="1"/>
          </p:cNvSpPr>
          <p:nvPr>
            <p:ph idx="1"/>
          </p:nvPr>
        </p:nvSpPr>
        <p:spPr>
          <a:xfrm>
            <a:off x="136124" y="1483695"/>
            <a:ext cx="10112775" cy="4852200"/>
          </a:xfrm>
          <a:prstGeom prst="rect">
            <a:avLst/>
          </a:prstGeom>
        </p:spPr>
        <p:txBody>
          <a:bodyPr spcFirstLastPara="1" wrap="square" lIns="121900" tIns="121900" rIns="121900" bIns="121900" anchor="t" anchorCtr="0">
            <a:noAutofit/>
          </a:bodyPr>
          <a:lstStyle/>
          <a:p>
            <a:pPr marL="0" lvl="0" indent="0" algn="l" rtl="0">
              <a:spcBef>
                <a:spcPts val="500"/>
              </a:spcBef>
              <a:spcAft>
                <a:spcPts val="0"/>
              </a:spcAft>
              <a:buNone/>
            </a:pPr>
            <a:r>
              <a:rPr lang="en-US" sz="2400" dirty="0"/>
              <a:t>Watch the video of Erik </a:t>
            </a:r>
            <a:r>
              <a:rPr lang="en-US" sz="2400" dirty="0" err="1"/>
              <a:t>Roner</a:t>
            </a:r>
            <a:r>
              <a:rPr lang="en-US" sz="2400" dirty="0"/>
              <a:t>.</a:t>
            </a:r>
            <a:endParaRPr sz="2400" dirty="0"/>
          </a:p>
          <a:p>
            <a:pPr marL="0" lvl="0" indent="0" algn="l" rtl="0">
              <a:spcBef>
                <a:spcPts val="500"/>
              </a:spcBef>
              <a:spcAft>
                <a:spcPts val="0"/>
              </a:spcAft>
              <a:buNone/>
            </a:pPr>
            <a:endParaRPr sz="2400" dirty="0"/>
          </a:p>
          <a:p>
            <a:pPr marL="0" lvl="0" indent="0" algn="l" rtl="0">
              <a:spcBef>
                <a:spcPts val="500"/>
              </a:spcBef>
              <a:spcAft>
                <a:spcPts val="0"/>
              </a:spcAft>
              <a:buNone/>
            </a:pPr>
            <a:r>
              <a:rPr lang="en-US" sz="2400" dirty="0"/>
              <a:t>Question:  How is Erik </a:t>
            </a:r>
            <a:r>
              <a:rPr lang="en-US" sz="2400" dirty="0" err="1"/>
              <a:t>Roner</a:t>
            </a:r>
            <a:r>
              <a:rPr lang="en-US" sz="2400" dirty="0"/>
              <a:t> able to successfully fly and safely land using helium balloons attached to a lawn chair?</a:t>
            </a:r>
            <a:endParaRPr sz="2400" dirty="0"/>
          </a:p>
          <a:p>
            <a:pPr marL="0" lvl="0" indent="0" algn="l" rtl="0">
              <a:spcBef>
                <a:spcPts val="500"/>
              </a:spcBef>
              <a:spcAft>
                <a:spcPts val="0"/>
              </a:spcAft>
              <a:buNone/>
            </a:pPr>
            <a:endParaRPr sz="2400" dirty="0"/>
          </a:p>
          <a:p>
            <a:pPr marL="0" lvl="0" indent="0" algn="l" rtl="0">
              <a:spcBef>
                <a:spcPts val="500"/>
              </a:spcBef>
              <a:spcAft>
                <a:spcPts val="0"/>
              </a:spcAft>
              <a:buNone/>
            </a:pPr>
            <a:r>
              <a:rPr lang="en-US" sz="2400" dirty="0"/>
              <a:t>Directions:  </a:t>
            </a:r>
            <a:endParaRPr sz="2400" dirty="0"/>
          </a:p>
          <a:p>
            <a:pPr marL="457200" lvl="0" indent="-381000" algn="l" rtl="0">
              <a:spcBef>
                <a:spcPts val="500"/>
              </a:spcBef>
              <a:spcAft>
                <a:spcPts val="0"/>
              </a:spcAft>
              <a:buClr>
                <a:srgbClr val="AFAFAF"/>
              </a:buClr>
              <a:buSzPts val="2400"/>
              <a:buChar char="●"/>
            </a:pPr>
            <a:r>
              <a:rPr lang="en-US" sz="2400" dirty="0"/>
              <a:t>Draw your initial model of what is happening </a:t>
            </a:r>
            <a:r>
              <a:rPr lang="en-US" sz="2400" b="1" dirty="0"/>
              <a:t>that you can’t see</a:t>
            </a:r>
            <a:r>
              <a:rPr lang="en-US" sz="2400" dirty="0"/>
              <a:t> that causes Erik to move at each point in time. Use dotted arrows to show motion and solid arrows to show forces in the picture.</a:t>
            </a:r>
            <a:endParaRPr sz="2400" dirty="0"/>
          </a:p>
          <a:p>
            <a:pPr marL="457200" lvl="0" indent="-381000" algn="l" rtl="0">
              <a:spcBef>
                <a:spcPts val="0"/>
              </a:spcBef>
              <a:spcAft>
                <a:spcPts val="0"/>
              </a:spcAft>
              <a:buClr>
                <a:srgbClr val="AFAFAF"/>
              </a:buClr>
              <a:buSzPts val="2400"/>
              <a:buChar char="●"/>
            </a:pPr>
            <a:r>
              <a:rPr lang="en-US" sz="2400" dirty="0"/>
              <a:t>Draw and label all of the forces acting on Erik.</a:t>
            </a:r>
            <a:endParaRPr sz="2400" dirty="0"/>
          </a:p>
          <a:p>
            <a:pPr marL="457200" lvl="0" indent="-381000" algn="l" rtl="0">
              <a:spcBef>
                <a:spcPts val="0"/>
              </a:spcBef>
              <a:spcAft>
                <a:spcPts val="0"/>
              </a:spcAft>
              <a:buClr>
                <a:srgbClr val="AFAFAF"/>
              </a:buClr>
              <a:buSzPts val="2400"/>
              <a:buChar char="●"/>
            </a:pPr>
            <a:r>
              <a:rPr lang="en-US" sz="2400" dirty="0"/>
              <a:t>Write an explanation about what is happening at each point in time.</a:t>
            </a:r>
            <a:endParaRPr sz="2400" dirty="0"/>
          </a:p>
          <a:p>
            <a:pPr marL="0" lvl="0" indent="0" algn="l" rtl="0">
              <a:spcBef>
                <a:spcPts val="500"/>
              </a:spcBef>
              <a:spcAft>
                <a:spcPts val="0"/>
              </a:spcAft>
              <a:buNone/>
            </a:pPr>
            <a:endParaRPr sz="2400" dirty="0">
              <a:solidFill>
                <a:srgbClr val="AFAFAF"/>
              </a:solidFill>
            </a:endParaRPr>
          </a:p>
        </p:txBody>
      </p:sp>
      <p:pic>
        <p:nvPicPr>
          <p:cNvPr id="3" name="Picture 2" title="balloons decorative">
            <a:hlinkClick r:id="rId3"/>
            <a:extLst>
              <a:ext uri="{FF2B5EF4-FFF2-40B4-BE49-F238E27FC236}">
                <a16:creationId xmlns:a16="http://schemas.microsoft.com/office/drawing/2014/main" id="{DDDE05E1-B528-3B4A-B53A-31A763048BBB}"/>
              </a:ext>
            </a:extLst>
          </p:cNvPr>
          <p:cNvPicPr>
            <a:picLocks noChangeAspect="1"/>
          </p:cNvPicPr>
          <p:nvPr/>
        </p:nvPicPr>
        <p:blipFill>
          <a:blip r:embed="rId4"/>
          <a:stretch>
            <a:fillRect/>
          </a:stretch>
        </p:blipFill>
        <p:spPr>
          <a:xfrm>
            <a:off x="10248899" y="110571"/>
            <a:ext cx="1713135" cy="1684583"/>
          </a:xfrm>
          <a:prstGeom prst="rect">
            <a:avLst/>
          </a:prstGeom>
        </p:spPr>
      </p:pic>
      <p:sp>
        <p:nvSpPr>
          <p:cNvPr id="2" name="TextBox 1">
            <a:extLst>
              <a:ext uri="{FF2B5EF4-FFF2-40B4-BE49-F238E27FC236}">
                <a16:creationId xmlns:a16="http://schemas.microsoft.com/office/drawing/2014/main" id="{19E268BC-DF10-A949-A5D2-8B37A3FD1847}"/>
              </a:ext>
            </a:extLst>
          </p:cNvPr>
          <p:cNvSpPr txBox="1"/>
          <p:nvPr/>
        </p:nvSpPr>
        <p:spPr>
          <a:xfrm>
            <a:off x="10099278" y="1911235"/>
            <a:ext cx="2012375" cy="738664"/>
          </a:xfrm>
          <a:prstGeom prst="rect">
            <a:avLst/>
          </a:prstGeom>
          <a:noFill/>
        </p:spPr>
        <p:txBody>
          <a:bodyPr wrap="square" rtlCol="0">
            <a:spAutoFit/>
          </a:bodyPr>
          <a:lstStyle/>
          <a:p>
            <a:r>
              <a:rPr lang="en-US" sz="1050" dirty="0"/>
              <a:t>Alan Cleaver</a:t>
            </a:r>
          </a:p>
          <a:p>
            <a:r>
              <a:rPr lang="en-US" sz="1050" dirty="0"/>
              <a:t>Flicker</a:t>
            </a:r>
          </a:p>
          <a:p>
            <a:r>
              <a:rPr lang="en-US" sz="1050" dirty="0"/>
              <a:t>Creative Commons License </a:t>
            </a:r>
            <a:r>
              <a:rPr lang="en-US" sz="1050" dirty="0">
                <a:hlinkClick r:id="rId5"/>
              </a:rPr>
              <a:t>Attribution 2.0</a:t>
            </a:r>
            <a:endParaRPr lang="en-US"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p26"/>
          <p:cNvSpPr txBox="1">
            <a:spLocks noGrp="1"/>
          </p:cNvSpPr>
          <p:nvPr>
            <p:ph type="title"/>
          </p:nvPr>
        </p:nvSpPr>
        <p:spPr>
          <a:xfrm>
            <a:off x="1725001" y="112368"/>
            <a:ext cx="7975200" cy="1025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1" i="0" u="none" strike="noStrike" cap="none" dirty="0">
                <a:latin typeface="Calibri"/>
                <a:ea typeface="Calibri"/>
                <a:cs typeface="Calibri"/>
                <a:sym typeface="Calibri"/>
              </a:rPr>
              <a:t>Modeling + Explanation are “Keystone” Science Practices</a:t>
            </a:r>
            <a:endParaRPr dirty="0"/>
          </a:p>
        </p:txBody>
      </p:sp>
      <p:sp>
        <p:nvSpPr>
          <p:cNvPr id="159" name="Google Shape;159;p26" title="part of diagram"/>
          <p:cNvSpPr/>
          <p:nvPr/>
        </p:nvSpPr>
        <p:spPr>
          <a:xfrm>
            <a:off x="3179676" y="1125280"/>
            <a:ext cx="5289002" cy="3275463"/>
          </a:xfrm>
          <a:prstGeom prst="donut">
            <a:avLst>
              <a:gd name="adj" fmla="val 2937"/>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64" name="Google Shape;164;p26"/>
          <p:cNvSpPr/>
          <p:nvPr/>
        </p:nvSpPr>
        <p:spPr>
          <a:xfrm>
            <a:off x="4212807" y="1000211"/>
            <a:ext cx="1069117" cy="730786"/>
          </a:xfrm>
          <a:prstGeom prst="foldedCorner">
            <a:avLst>
              <a:gd name="adj"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dk1"/>
                </a:solidFill>
                <a:latin typeface="Arial"/>
                <a:ea typeface="Arial"/>
                <a:cs typeface="Arial"/>
                <a:sym typeface="Arial"/>
              </a:rPr>
              <a:t>Questions</a:t>
            </a:r>
            <a:endParaRPr/>
          </a:p>
        </p:txBody>
      </p:sp>
      <p:sp>
        <p:nvSpPr>
          <p:cNvPr id="165" name="Google Shape;165;p26"/>
          <p:cNvSpPr/>
          <p:nvPr/>
        </p:nvSpPr>
        <p:spPr>
          <a:xfrm>
            <a:off x="6414307" y="1095680"/>
            <a:ext cx="1293787" cy="835686"/>
          </a:xfrm>
          <a:prstGeom prst="foldedCorner">
            <a:avLst>
              <a:gd name="adj"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dk1"/>
                </a:solidFill>
                <a:latin typeface="Arial"/>
                <a:ea typeface="Arial"/>
                <a:cs typeface="Arial"/>
                <a:sym typeface="Arial"/>
              </a:rPr>
              <a:t>Design of investigations</a:t>
            </a:r>
            <a:endParaRPr/>
          </a:p>
        </p:txBody>
      </p:sp>
      <p:sp>
        <p:nvSpPr>
          <p:cNvPr id="169" name="Google Shape;169;p26"/>
          <p:cNvSpPr/>
          <p:nvPr/>
        </p:nvSpPr>
        <p:spPr>
          <a:xfrm>
            <a:off x="7851659" y="2418854"/>
            <a:ext cx="1642000" cy="835686"/>
          </a:xfrm>
          <a:prstGeom prst="foldedCorner">
            <a:avLst>
              <a:gd name="adj"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dk1"/>
                </a:solidFill>
                <a:latin typeface="Arial"/>
                <a:ea typeface="Arial"/>
                <a:cs typeface="Arial"/>
                <a:sym typeface="Arial"/>
              </a:rPr>
              <a:t>Seeking &amp; communicating info</a:t>
            </a:r>
            <a:endParaRPr/>
          </a:p>
        </p:txBody>
      </p:sp>
      <p:sp>
        <p:nvSpPr>
          <p:cNvPr id="170" name="Google Shape;170;p26"/>
          <p:cNvSpPr/>
          <p:nvPr/>
        </p:nvSpPr>
        <p:spPr>
          <a:xfrm>
            <a:off x="6435403" y="3995394"/>
            <a:ext cx="1272690" cy="835686"/>
          </a:xfrm>
          <a:prstGeom prst="foldedCorner">
            <a:avLst>
              <a:gd name="adj"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dk1"/>
                </a:solidFill>
                <a:latin typeface="Arial"/>
                <a:ea typeface="Arial"/>
                <a:cs typeface="Arial"/>
                <a:sym typeface="Arial"/>
              </a:rPr>
              <a:t>Engineering solutions</a:t>
            </a:r>
            <a:endParaRPr/>
          </a:p>
        </p:txBody>
      </p:sp>
      <p:sp>
        <p:nvSpPr>
          <p:cNvPr id="168" name="Google Shape;168;p26"/>
          <p:cNvSpPr/>
          <p:nvPr/>
        </p:nvSpPr>
        <p:spPr>
          <a:xfrm>
            <a:off x="4009233" y="3995394"/>
            <a:ext cx="1272690" cy="835686"/>
          </a:xfrm>
          <a:prstGeom prst="foldedCorner">
            <a:avLst>
              <a:gd name="adj"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dk1"/>
                </a:solidFill>
                <a:latin typeface="Arial"/>
                <a:ea typeface="Arial"/>
                <a:cs typeface="Arial"/>
                <a:sym typeface="Arial"/>
              </a:rPr>
              <a:t>Data analysis</a:t>
            </a:r>
            <a:endParaRPr/>
          </a:p>
        </p:txBody>
      </p:sp>
      <p:sp>
        <p:nvSpPr>
          <p:cNvPr id="166" name="Google Shape;166;p26"/>
          <p:cNvSpPr/>
          <p:nvPr/>
        </p:nvSpPr>
        <p:spPr>
          <a:xfrm>
            <a:off x="2429808" y="2380878"/>
            <a:ext cx="1121983" cy="789257"/>
          </a:xfrm>
          <a:prstGeom prst="foldedCorner">
            <a:avLst>
              <a:gd name="adj"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dk1"/>
                </a:solidFill>
                <a:latin typeface="Arial"/>
                <a:ea typeface="Arial"/>
                <a:cs typeface="Arial"/>
                <a:sym typeface="Arial"/>
              </a:rPr>
              <a:t>Argument</a:t>
            </a:r>
            <a:endParaRPr/>
          </a:p>
        </p:txBody>
      </p:sp>
      <p:sp>
        <p:nvSpPr>
          <p:cNvPr id="162" name="Google Shape;162;p26" title="part of diagram"/>
          <p:cNvSpPr/>
          <p:nvPr/>
        </p:nvSpPr>
        <p:spPr>
          <a:xfrm>
            <a:off x="5003098" y="2049561"/>
            <a:ext cx="1570825" cy="1570825"/>
          </a:xfrm>
          <a:prstGeom prst="donut">
            <a:avLst>
              <a:gd name="adj" fmla="val 9571"/>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63" name="Google Shape;163;p26"/>
          <p:cNvSpPr/>
          <p:nvPr/>
        </p:nvSpPr>
        <p:spPr>
          <a:xfrm>
            <a:off x="6038604" y="2418854"/>
            <a:ext cx="1464733" cy="914400"/>
          </a:xfrm>
          <a:prstGeom prst="foldedCorner">
            <a:avLst>
              <a:gd name="adj"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dk1"/>
                </a:solidFill>
                <a:latin typeface="Arial"/>
                <a:ea typeface="Arial"/>
                <a:cs typeface="Arial"/>
                <a:sym typeface="Arial"/>
              </a:rPr>
              <a:t>Models</a:t>
            </a:r>
            <a:endParaRPr/>
          </a:p>
        </p:txBody>
      </p:sp>
      <p:sp>
        <p:nvSpPr>
          <p:cNvPr id="167" name="Google Shape;167;p26"/>
          <p:cNvSpPr/>
          <p:nvPr/>
        </p:nvSpPr>
        <p:spPr>
          <a:xfrm>
            <a:off x="4047728" y="2418854"/>
            <a:ext cx="1464733" cy="914400"/>
          </a:xfrm>
          <a:prstGeom prst="foldedCorner">
            <a:avLst>
              <a:gd name="adj" fmla="val 16667"/>
            </a:avLst>
          </a:prstGeom>
          <a:gradFill>
            <a:gsLst>
              <a:gs pos="0">
                <a:srgbClr val="70A5DA"/>
              </a:gs>
              <a:gs pos="50000">
                <a:srgbClr val="539BDB"/>
              </a:gs>
              <a:gs pos="100000">
                <a:srgbClr val="4288C8"/>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dk1"/>
                </a:solidFill>
                <a:latin typeface="Arial"/>
                <a:ea typeface="Arial"/>
                <a:cs typeface="Arial"/>
                <a:sym typeface="Arial"/>
              </a:rPr>
              <a:t>Explanation</a:t>
            </a:r>
            <a:endParaRPr/>
          </a:p>
        </p:txBody>
      </p:sp>
      <p:sp>
        <p:nvSpPr>
          <p:cNvPr id="161" name="Google Shape;161;p26"/>
          <p:cNvSpPr txBox="1">
            <a:spLocks noGrp="1"/>
          </p:cNvSpPr>
          <p:nvPr>
            <p:ph idx="1"/>
          </p:nvPr>
        </p:nvSpPr>
        <p:spPr>
          <a:xfrm>
            <a:off x="1914092" y="4906291"/>
            <a:ext cx="8229600" cy="13581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1800"/>
              <a:buFont typeface="Arial"/>
              <a:buNone/>
            </a:pPr>
            <a:r>
              <a:rPr lang="en-US" sz="1800" b="0" i="0" u="none" strike="noStrike" cap="none" dirty="0">
                <a:latin typeface="Arial"/>
                <a:ea typeface="Arial"/>
                <a:cs typeface="Arial"/>
                <a:sym typeface="Arial"/>
              </a:rPr>
              <a:t>Models either </a:t>
            </a:r>
            <a:r>
              <a:rPr lang="en-US" sz="1800" b="1" i="0" u="none" strike="noStrike" cap="none" dirty="0">
                <a:latin typeface="Arial"/>
                <a:ea typeface="Arial"/>
                <a:cs typeface="Arial"/>
                <a:sym typeface="Arial"/>
              </a:rPr>
              <a:t>motivate the other </a:t>
            </a:r>
            <a:r>
              <a:rPr lang="en-US" sz="1800" b="0" i="0" u="none" strike="noStrike" cap="none" dirty="0">
                <a:latin typeface="Arial"/>
                <a:ea typeface="Arial"/>
                <a:cs typeface="Arial"/>
                <a:sym typeface="Arial"/>
              </a:rPr>
              <a:t>science practices (like asking questions, deciding what to test via investigations), or they </a:t>
            </a:r>
            <a:r>
              <a:rPr lang="en-US" sz="1800" b="1" i="0" u="none" strike="noStrike" cap="none" dirty="0">
                <a:latin typeface="Arial"/>
                <a:ea typeface="Arial"/>
                <a:cs typeface="Arial"/>
                <a:sym typeface="Arial"/>
              </a:rPr>
              <a:t>change as a result of </a:t>
            </a:r>
            <a:r>
              <a:rPr lang="en-US" sz="1800" b="0" i="0" u="none" strike="noStrike" cap="none" dirty="0">
                <a:latin typeface="Arial"/>
                <a:ea typeface="Arial"/>
                <a:cs typeface="Arial"/>
                <a:sym typeface="Arial"/>
              </a:rPr>
              <a:t>other science practices (data analysis, argument) —and they are tightly coupled with explanations.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par>
                                <p:cTn id="8" presetID="10" presetClass="entr" presetSubtype="0"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500"/>
                                        <p:tgtEl>
                                          <p:spTgt spid="165"/>
                                        </p:tgtEl>
                                      </p:cBhvr>
                                    </p:animEffect>
                                  </p:childTnLst>
                                </p:cTn>
                              </p:par>
                              <p:par>
                                <p:cTn id="11" presetID="10"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fade">
                                      <p:cBhvr>
                                        <p:cTn id="13" dur="500"/>
                                        <p:tgtEl>
                                          <p:spTgt spid="169"/>
                                        </p:tgtEl>
                                      </p:cBhvr>
                                    </p:animEffect>
                                  </p:childTnLst>
                                </p:cTn>
                              </p:par>
                              <p:par>
                                <p:cTn id="14" presetID="10" presetClass="entr" presetSubtype="0" fill="hold"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p:cTn id="16" dur="500"/>
                                        <p:tgtEl>
                                          <p:spTgt spid="170"/>
                                        </p:tgtEl>
                                      </p:cBhvr>
                                    </p:animEffect>
                                  </p:childTnLst>
                                </p:cTn>
                              </p:par>
                              <p:par>
                                <p:cTn id="17" presetID="10" presetClass="entr" presetSubtype="0" fill="hold"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500"/>
                                        <p:tgtEl>
                                          <p:spTgt spid="168"/>
                                        </p:tgtEl>
                                      </p:cBhvr>
                                    </p:animEffect>
                                  </p:childTnLst>
                                </p:cTn>
                              </p:par>
                              <p:par>
                                <p:cTn id="20" presetID="10" presetClass="entr" presetSubtype="0" fill="hold" nodeType="withEffect">
                                  <p:stCondLst>
                                    <p:cond delay="0"/>
                                  </p:stCondLst>
                                  <p:childTnLst>
                                    <p:set>
                                      <p:cBhvr>
                                        <p:cTn id="21" dur="1" fill="hold">
                                          <p:stCondLst>
                                            <p:cond delay="0"/>
                                          </p:stCondLst>
                                        </p:cTn>
                                        <p:tgtEl>
                                          <p:spTgt spid="166"/>
                                        </p:tgtEl>
                                        <p:attrNameLst>
                                          <p:attrName>style.visibility</p:attrName>
                                        </p:attrNameLst>
                                      </p:cBhvr>
                                      <p:to>
                                        <p:strVal val="visible"/>
                                      </p:to>
                                    </p:set>
                                    <p:animEffect transition="in" filter="fade">
                                      <p:cBhvr>
                                        <p:cTn id="22" dur="500"/>
                                        <p:tgtEl>
                                          <p:spTgt spid="166"/>
                                        </p:tgtEl>
                                      </p:cBhvr>
                                    </p:animEffect>
                                  </p:childTnLst>
                                </p:cTn>
                              </p:par>
                              <p:par>
                                <p:cTn id="23" presetID="10" presetClass="entr" presetSubtype="0" fill="hold" nodeType="withEffect">
                                  <p:stCondLst>
                                    <p:cond delay="0"/>
                                  </p:stCondLst>
                                  <p:childTnLst>
                                    <p:set>
                                      <p:cBhvr>
                                        <p:cTn id="24" dur="1" fill="hold">
                                          <p:stCondLst>
                                            <p:cond delay="0"/>
                                          </p:stCondLst>
                                        </p:cTn>
                                        <p:tgtEl>
                                          <p:spTgt spid="159"/>
                                        </p:tgtEl>
                                        <p:attrNameLst>
                                          <p:attrName>style.visibility</p:attrName>
                                        </p:attrNameLst>
                                      </p:cBhvr>
                                      <p:to>
                                        <p:strVal val="visible"/>
                                      </p:to>
                                    </p:set>
                                    <p:animEffect transition="in" filter="fade">
                                      <p:cBhvr>
                                        <p:cTn id="2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1746252" y="242890"/>
            <a:ext cx="7584015" cy="8895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dirty="0">
                <a:latin typeface="Calibri"/>
                <a:ea typeface="Calibri"/>
                <a:cs typeface="Calibri"/>
                <a:sym typeface="Calibri"/>
              </a:rPr>
              <a:t>What are scientific models? Representations of things, ideas, events, or processes (they show relationships)</a:t>
            </a:r>
            <a:endParaRPr dirty="0"/>
          </a:p>
        </p:txBody>
      </p:sp>
      <p:pic>
        <p:nvPicPr>
          <p:cNvPr id="187" name="Google Shape;187;p27" descr="moly.jpg"/>
          <p:cNvPicPr preferRelativeResize="0"/>
          <p:nvPr/>
        </p:nvPicPr>
        <p:blipFill rotWithShape="1">
          <a:blip r:embed="rId3">
            <a:alphaModFix/>
          </a:blip>
          <a:srcRect/>
          <a:stretch/>
        </p:blipFill>
        <p:spPr>
          <a:xfrm>
            <a:off x="2390418" y="1319204"/>
            <a:ext cx="1549613" cy="1463523"/>
          </a:xfrm>
          <a:prstGeom prst="rect">
            <a:avLst/>
          </a:prstGeom>
          <a:noFill/>
          <a:ln>
            <a:noFill/>
          </a:ln>
        </p:spPr>
      </p:pic>
      <p:sp>
        <p:nvSpPr>
          <p:cNvPr id="184" name="Google Shape;184;p27" title="arrow"/>
          <p:cNvSpPr/>
          <p:nvPr/>
        </p:nvSpPr>
        <p:spPr>
          <a:xfrm rot="-5400000">
            <a:off x="4067405" y="1604435"/>
            <a:ext cx="482600" cy="287867"/>
          </a:xfrm>
          <a:prstGeom prst="triangle">
            <a:avLst>
              <a:gd name="adj" fmla="val 50000"/>
            </a:avLst>
          </a:prstGeom>
          <a:gradFill>
            <a:gsLst>
              <a:gs pos="0">
                <a:srgbClr val="7FB75F"/>
              </a:gs>
              <a:gs pos="50000">
                <a:srgbClr val="6EB141"/>
              </a:gs>
              <a:gs pos="100000">
                <a:srgbClr val="5FA134"/>
              </a:gs>
            </a:gsLst>
            <a:lin ang="5400000" scaled="0"/>
          </a:gradFill>
          <a:ln w="9525" cap="flat" cmpd="sng">
            <a:solidFill>
              <a:srgbClr val="8296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0" name="Google Shape;180;p27"/>
          <p:cNvSpPr txBox="1">
            <a:spLocks noGrp="1"/>
          </p:cNvSpPr>
          <p:nvPr>
            <p:ph idx="1"/>
          </p:nvPr>
        </p:nvSpPr>
        <p:spPr>
          <a:xfrm>
            <a:off x="4461106" y="1549404"/>
            <a:ext cx="5655734" cy="355599"/>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2170"/>
              <a:buFont typeface="Arial"/>
              <a:buNone/>
            </a:pPr>
            <a:r>
              <a:rPr lang="en-US" sz="2170" b="0" i="0" u="none" strike="noStrike" cap="none" dirty="0">
                <a:latin typeface="Arial"/>
                <a:ea typeface="Arial"/>
                <a:cs typeface="Arial"/>
                <a:sym typeface="Arial"/>
              </a:rPr>
              <a:t>Physical models: ball and stick molecule</a:t>
            </a:r>
            <a:endParaRPr dirty="0"/>
          </a:p>
        </p:txBody>
      </p:sp>
      <p:sp>
        <p:nvSpPr>
          <p:cNvPr id="182" name="Google Shape;182;p27"/>
          <p:cNvSpPr txBox="1"/>
          <p:nvPr/>
        </p:nvSpPr>
        <p:spPr>
          <a:xfrm>
            <a:off x="2585910" y="3041344"/>
            <a:ext cx="3783813" cy="5333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1800"/>
              <a:buFont typeface="Arial"/>
              <a:buNone/>
            </a:pPr>
            <a:r>
              <a:rPr lang="en-US" sz="1800" b="0" i="0" u="none" strike="noStrike" cap="none" dirty="0">
                <a:solidFill>
                  <a:schemeClr val="tx1"/>
                </a:solidFill>
                <a:sym typeface="Arial"/>
              </a:rPr>
              <a:t>Graphs: dissolved oxygen in creek locations of different temperatures</a:t>
            </a:r>
            <a:endParaRPr dirty="0">
              <a:solidFill>
                <a:schemeClr val="tx1"/>
              </a:solidFill>
            </a:endParaRPr>
          </a:p>
        </p:txBody>
      </p:sp>
      <p:sp>
        <p:nvSpPr>
          <p:cNvPr id="186" name="Google Shape;186;p27" title="arrow"/>
          <p:cNvSpPr/>
          <p:nvPr/>
        </p:nvSpPr>
        <p:spPr>
          <a:xfrm rot="5400000" flipH="1">
            <a:off x="6362817" y="3205635"/>
            <a:ext cx="482600" cy="287867"/>
          </a:xfrm>
          <a:prstGeom prst="triangle">
            <a:avLst>
              <a:gd name="adj" fmla="val 50000"/>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8" name="Google Shape;188;p27" descr="DOvsWaterTemp2010.png"/>
          <p:cNvPicPr preferRelativeResize="0"/>
          <p:nvPr/>
        </p:nvPicPr>
        <p:blipFill rotWithShape="1">
          <a:blip r:embed="rId4">
            <a:alphaModFix/>
          </a:blip>
          <a:srcRect/>
          <a:stretch/>
        </p:blipFill>
        <p:spPr>
          <a:xfrm>
            <a:off x="6829714" y="2253550"/>
            <a:ext cx="3420827" cy="2306573"/>
          </a:xfrm>
          <a:prstGeom prst="rect">
            <a:avLst/>
          </a:prstGeom>
          <a:noFill/>
          <a:ln>
            <a:noFill/>
          </a:ln>
        </p:spPr>
      </p:pic>
      <p:pic>
        <p:nvPicPr>
          <p:cNvPr id="181" name="Google Shape;181;p27" descr="Description: Macintosh HD:Users:Mark:Desktop:Book:Chapters:MBI 1:Modeling intro all images and files:tsunami potential.jpg"/>
          <p:cNvPicPr preferRelativeResize="0"/>
          <p:nvPr/>
        </p:nvPicPr>
        <p:blipFill rotWithShape="1">
          <a:blip r:embed="rId5">
            <a:alphaModFix/>
          </a:blip>
          <a:srcRect/>
          <a:stretch/>
        </p:blipFill>
        <p:spPr>
          <a:xfrm>
            <a:off x="2023532" y="4220633"/>
            <a:ext cx="3513668" cy="2196043"/>
          </a:xfrm>
          <a:prstGeom prst="rect">
            <a:avLst/>
          </a:prstGeom>
          <a:noFill/>
          <a:ln>
            <a:noFill/>
          </a:ln>
        </p:spPr>
      </p:pic>
      <p:sp>
        <p:nvSpPr>
          <p:cNvPr id="185" name="Google Shape;185;p27" title="arrow"/>
          <p:cNvSpPr/>
          <p:nvPr/>
        </p:nvSpPr>
        <p:spPr>
          <a:xfrm rot="-5400000">
            <a:off x="5524500" y="5405972"/>
            <a:ext cx="482600" cy="287867"/>
          </a:xfrm>
          <a:prstGeom prst="triangle">
            <a:avLst>
              <a:gd name="adj" fmla="val 50000"/>
            </a:avLst>
          </a:prstGeom>
          <a:gradFill>
            <a:gsLst>
              <a:gs pos="0">
                <a:srgbClr val="AFAFAF"/>
              </a:gs>
              <a:gs pos="50000">
                <a:schemeClr val="accent3"/>
              </a:gs>
              <a:gs pos="100000">
                <a:srgbClr val="919191"/>
              </a:gs>
            </a:gsLst>
            <a:lin ang="5400000" scaled="0"/>
          </a:gradFill>
          <a:ln w="952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3" name="Google Shape;183;p27"/>
          <p:cNvSpPr txBox="1"/>
          <p:nvPr/>
        </p:nvSpPr>
        <p:spPr>
          <a:xfrm>
            <a:off x="5943600" y="5215480"/>
            <a:ext cx="4401841" cy="5333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1800"/>
              <a:buFont typeface="Arial"/>
              <a:buNone/>
            </a:pPr>
            <a:r>
              <a:rPr lang="en-US" sz="1800" b="0" i="0" u="none" strike="noStrike" cap="none" dirty="0">
                <a:solidFill>
                  <a:schemeClr val="tx1"/>
                </a:solidFill>
                <a:sym typeface="Arial"/>
              </a:rPr>
              <a:t>Computer simulations: tsunami wave heights in West Bengal 1762</a:t>
            </a:r>
            <a:endParaRPr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838188" y="36945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0" i="0" u="none" strike="noStrike" cap="none" dirty="0">
                <a:latin typeface="Calibri"/>
                <a:ea typeface="Calibri"/>
                <a:cs typeface="Calibri"/>
                <a:sym typeface="Calibri"/>
              </a:rPr>
              <a:t>How Scientists Use Models</a:t>
            </a:r>
            <a:endParaRPr dirty="0"/>
          </a:p>
        </p:txBody>
      </p:sp>
      <p:sp>
        <p:nvSpPr>
          <p:cNvPr id="198" name="Google Shape;198;p28"/>
          <p:cNvSpPr txBox="1">
            <a:spLocks noGrp="1"/>
          </p:cNvSpPr>
          <p:nvPr>
            <p:ph type="body" idx="1"/>
          </p:nvPr>
        </p:nvSpPr>
        <p:spPr>
          <a:xfrm>
            <a:off x="2023535" y="1552052"/>
            <a:ext cx="4040188" cy="639762"/>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548135"/>
              </a:buClr>
              <a:buSzPts val="2220"/>
              <a:buFont typeface="Arial"/>
              <a:buNone/>
            </a:pPr>
            <a:r>
              <a:rPr lang="en-US" sz="2220" b="1" i="0" u="none" strike="noStrike" cap="none" dirty="0">
                <a:latin typeface="Arial"/>
                <a:ea typeface="Arial"/>
                <a:cs typeface="Arial"/>
                <a:sym typeface="Arial"/>
              </a:rPr>
              <a:t>Scientists use models to advance knowledge</a:t>
            </a:r>
            <a:endParaRPr dirty="0"/>
          </a:p>
        </p:txBody>
      </p:sp>
      <p:sp>
        <p:nvSpPr>
          <p:cNvPr id="199" name="Google Shape;199;p28"/>
          <p:cNvSpPr txBox="1">
            <a:spLocks noGrp="1"/>
          </p:cNvSpPr>
          <p:nvPr>
            <p:ph type="body" sz="quarter" idx="3"/>
          </p:nvPr>
        </p:nvSpPr>
        <p:spPr>
          <a:xfrm>
            <a:off x="1981200" y="2174875"/>
            <a:ext cx="3535960" cy="395128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AFAFAF"/>
              </a:buClr>
              <a:buSzPts val="2000"/>
              <a:buFont typeface="Arial"/>
              <a:buChar char="•"/>
            </a:pPr>
            <a:r>
              <a:rPr lang="en-US" sz="2000" b="0" i="0" u="none" strike="noStrike" cap="none" dirty="0">
                <a:latin typeface="Arial"/>
                <a:ea typeface="Arial"/>
                <a:cs typeface="Arial"/>
                <a:sym typeface="Arial"/>
              </a:rPr>
              <a:t>To allow a community to visualize a tentative explanation in order to improve it</a:t>
            </a:r>
            <a:endParaRPr dirty="0"/>
          </a:p>
          <a:p>
            <a:pPr marL="228600" marR="0" lvl="0" indent="-228600" algn="l" rtl="0">
              <a:lnSpc>
                <a:spcPct val="90000"/>
              </a:lnSpc>
              <a:spcBef>
                <a:spcPts val="1000"/>
              </a:spcBef>
              <a:spcAft>
                <a:spcPts val="0"/>
              </a:spcAft>
              <a:buClr>
                <a:srgbClr val="AFAFAF"/>
              </a:buClr>
              <a:buSzPts val="2000"/>
              <a:buFont typeface="Arial"/>
              <a:buChar char="•"/>
            </a:pPr>
            <a:r>
              <a:rPr lang="en-US" sz="2000" b="0" i="0" u="none" strike="noStrike" cap="none" dirty="0">
                <a:latin typeface="Arial"/>
                <a:ea typeface="Arial"/>
                <a:cs typeface="Arial"/>
                <a:sym typeface="Arial"/>
              </a:rPr>
              <a:t>To recognize what they might experiment with in order to test a part of the model</a:t>
            </a:r>
            <a:endParaRPr dirty="0"/>
          </a:p>
          <a:p>
            <a:pPr marL="228600" marR="0" lvl="0" indent="-228600" algn="l" rtl="0">
              <a:lnSpc>
                <a:spcPct val="90000"/>
              </a:lnSpc>
              <a:spcBef>
                <a:spcPts val="1000"/>
              </a:spcBef>
              <a:spcAft>
                <a:spcPts val="0"/>
              </a:spcAft>
              <a:buClr>
                <a:srgbClr val="AFAFAF"/>
              </a:buClr>
              <a:buSzPts val="2000"/>
              <a:buFont typeface="Arial"/>
              <a:buChar char="•"/>
            </a:pPr>
            <a:r>
              <a:rPr lang="en-US" sz="2000" b="0" i="0" u="none" strike="noStrike" cap="none" dirty="0">
                <a:latin typeface="Arial"/>
                <a:ea typeface="Arial"/>
                <a:cs typeface="Arial"/>
                <a:sym typeface="Arial"/>
              </a:rPr>
              <a:t>To predict how a system will act under certain conditions</a:t>
            </a:r>
            <a:endParaRPr dirty="0"/>
          </a:p>
        </p:txBody>
      </p:sp>
      <p:pic>
        <p:nvPicPr>
          <p:cNvPr id="200" name="Google Shape;200;p28" title="How Scientists Use Models"/>
          <p:cNvPicPr preferRelativeResize="0"/>
          <p:nvPr/>
        </p:nvPicPr>
        <p:blipFill rotWithShape="1">
          <a:blip r:embed="rId3">
            <a:alphaModFix/>
          </a:blip>
          <a:srcRect/>
          <a:stretch/>
        </p:blipFill>
        <p:spPr>
          <a:xfrm>
            <a:off x="5769489" y="1695016"/>
            <a:ext cx="5082957" cy="3467970"/>
          </a:xfrm>
          <a:prstGeom prst="rect">
            <a:avLst/>
          </a:prstGeom>
          <a:noFill/>
          <a:ln>
            <a:noFill/>
          </a:ln>
        </p:spPr>
      </p:pic>
      <p:sp>
        <p:nvSpPr>
          <p:cNvPr id="202" name="Google Shape;202;p28" title="arrow"/>
          <p:cNvSpPr/>
          <p:nvPr/>
        </p:nvSpPr>
        <p:spPr>
          <a:xfrm flipH="1">
            <a:off x="8357214" y="5289525"/>
            <a:ext cx="482700" cy="288000"/>
          </a:xfrm>
          <a:prstGeom prst="triangle">
            <a:avLst>
              <a:gd name="adj" fmla="val 50000"/>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1" name="Google Shape;201;p28"/>
          <p:cNvSpPr txBox="1"/>
          <p:nvPr/>
        </p:nvSpPr>
        <p:spPr>
          <a:xfrm>
            <a:off x="7197963" y="5577517"/>
            <a:ext cx="27093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BF9000"/>
                </a:solidFill>
                <a:latin typeface="Arial"/>
                <a:ea typeface="Arial"/>
                <a:cs typeface="Arial"/>
                <a:sym typeface="Arial"/>
              </a:rPr>
              <a:t>Model of hydrothermal vents on the ocean floor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n-US" sz="3200" b="0" i="0" u="none" strike="noStrike" cap="none" dirty="0">
                <a:latin typeface="Calibri"/>
                <a:ea typeface="Calibri"/>
                <a:cs typeface="Calibri"/>
                <a:sym typeface="Calibri"/>
              </a:rPr>
              <a:t>Models used differently by scientists and teachers</a:t>
            </a:r>
            <a:endParaRPr dirty="0"/>
          </a:p>
        </p:txBody>
      </p:sp>
      <p:sp>
        <p:nvSpPr>
          <p:cNvPr id="213" name="Google Shape;213;p29"/>
          <p:cNvSpPr txBox="1">
            <a:spLocks noGrp="1"/>
          </p:cNvSpPr>
          <p:nvPr>
            <p:ph type="body" idx="1"/>
          </p:nvPr>
        </p:nvSpPr>
        <p:spPr>
          <a:xfrm>
            <a:off x="6097588" y="2420402"/>
            <a:ext cx="5709600" cy="300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800"/>
              <a:buFont typeface="Arial"/>
              <a:buNone/>
            </a:pPr>
            <a:r>
              <a:rPr lang="en-US" sz="2800" b="0" i="0" u="none" strike="noStrike" cap="none" dirty="0">
                <a:latin typeface="Arial"/>
                <a:ea typeface="Arial"/>
                <a:cs typeface="Arial"/>
                <a:sym typeface="Arial"/>
              </a:rPr>
              <a:t>To illustrate a concept to students </a:t>
            </a:r>
            <a:endParaRPr dirty="0"/>
          </a:p>
          <a:p>
            <a:pPr marL="0" marR="0" lvl="0" indent="0" algn="l" rtl="0">
              <a:lnSpc>
                <a:spcPct val="80000"/>
              </a:lnSpc>
              <a:spcBef>
                <a:spcPts val="1000"/>
              </a:spcBef>
              <a:spcAft>
                <a:spcPts val="0"/>
              </a:spcAft>
              <a:buClr>
                <a:schemeClr val="dk1"/>
              </a:buClr>
              <a:buSzPts val="2800"/>
              <a:buFont typeface="Arial"/>
              <a:buNone/>
            </a:pPr>
            <a:r>
              <a:rPr lang="en-US" sz="2800" b="0" i="1" u="none" strike="noStrike" cap="none" dirty="0">
                <a:latin typeface="Arial"/>
                <a:ea typeface="Arial"/>
                <a:cs typeface="Arial"/>
                <a:sym typeface="Arial"/>
              </a:rPr>
              <a:t>“Here are the parts of the cell”</a:t>
            </a:r>
            <a:endParaRPr dirty="0"/>
          </a:p>
          <a:p>
            <a:pPr marL="0" marR="0" lvl="0" indent="0" algn="l" rtl="0">
              <a:lnSpc>
                <a:spcPct val="80000"/>
              </a:lnSpc>
              <a:spcBef>
                <a:spcPts val="1000"/>
              </a:spcBef>
              <a:spcAft>
                <a:spcPts val="0"/>
              </a:spcAft>
              <a:buClr>
                <a:schemeClr val="dk1"/>
              </a:buClr>
              <a:buSzPts val="2800"/>
              <a:buFont typeface="Arial"/>
              <a:buNone/>
            </a:pPr>
            <a:endParaRPr sz="2800" b="0" i="0" u="none" strike="noStrike" cap="none" dirty="0">
              <a:latin typeface="Arial"/>
              <a:ea typeface="Arial"/>
              <a:cs typeface="Arial"/>
              <a:sym typeface="Arial"/>
            </a:endParaRPr>
          </a:p>
          <a:p>
            <a:pPr marL="0" marR="0" lvl="0" indent="0" algn="l" rtl="0">
              <a:lnSpc>
                <a:spcPct val="80000"/>
              </a:lnSpc>
              <a:spcBef>
                <a:spcPts val="1000"/>
              </a:spcBef>
              <a:spcAft>
                <a:spcPts val="0"/>
              </a:spcAft>
              <a:buClr>
                <a:schemeClr val="dk1"/>
              </a:buClr>
              <a:buSzPts val="2800"/>
              <a:buFont typeface="Arial"/>
              <a:buNone/>
            </a:pPr>
            <a:r>
              <a:rPr lang="en-US" sz="2800" b="0" i="0" u="none" strike="noStrike" cap="none" dirty="0">
                <a:latin typeface="Arial"/>
                <a:ea typeface="Arial"/>
                <a:cs typeface="Arial"/>
                <a:sym typeface="Arial"/>
              </a:rPr>
              <a:t>To show how something works </a:t>
            </a:r>
            <a:r>
              <a:rPr lang="en-US" sz="2800" b="0" i="1" u="none" strike="noStrike" cap="none" dirty="0">
                <a:latin typeface="Arial"/>
                <a:ea typeface="Arial"/>
                <a:cs typeface="Arial"/>
                <a:sym typeface="Arial"/>
              </a:rPr>
              <a:t>“Here is how forces interact”</a:t>
            </a:r>
            <a:endParaRPr dirty="0"/>
          </a:p>
        </p:txBody>
      </p:sp>
      <p:sp>
        <p:nvSpPr>
          <p:cNvPr id="217" name="Google Shape;217;p29"/>
          <p:cNvSpPr txBox="1"/>
          <p:nvPr/>
        </p:nvSpPr>
        <p:spPr>
          <a:xfrm>
            <a:off x="5552850" y="1031702"/>
            <a:ext cx="6115500" cy="1388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2000" b="1" dirty="0">
                <a:solidFill>
                  <a:schemeClr val="tx1"/>
                </a:solidFill>
              </a:rPr>
              <a:t>Models used in classrooms often as static representations of “finished science”</a:t>
            </a:r>
            <a:endParaRPr dirty="0">
              <a:solidFill>
                <a:schemeClr val="tx1"/>
              </a:solidFill>
            </a:endParaRPr>
          </a:p>
        </p:txBody>
      </p:sp>
      <p:pic>
        <p:nvPicPr>
          <p:cNvPr id="215" name="Google Shape;215;p29" title="Structure of a Generalized Cell Diagram"/>
          <p:cNvPicPr preferRelativeResize="0"/>
          <p:nvPr/>
        </p:nvPicPr>
        <p:blipFill rotWithShape="1">
          <a:blip r:embed="rId3">
            <a:alphaModFix/>
          </a:blip>
          <a:srcRect/>
          <a:stretch/>
        </p:blipFill>
        <p:spPr>
          <a:xfrm>
            <a:off x="634815" y="1403064"/>
            <a:ext cx="2766620" cy="2034675"/>
          </a:xfrm>
          <a:prstGeom prst="rect">
            <a:avLst/>
          </a:prstGeom>
          <a:noFill/>
          <a:ln>
            <a:noFill/>
          </a:ln>
        </p:spPr>
      </p:pic>
      <p:sp>
        <p:nvSpPr>
          <p:cNvPr id="2" name="TextBox 1">
            <a:extLst>
              <a:ext uri="{FF2B5EF4-FFF2-40B4-BE49-F238E27FC236}">
                <a16:creationId xmlns:a16="http://schemas.microsoft.com/office/drawing/2014/main" id="{2FFEEE98-FF47-BF47-B106-2B5E1072FF61}"/>
              </a:ext>
            </a:extLst>
          </p:cNvPr>
          <p:cNvSpPr txBox="1"/>
          <p:nvPr/>
        </p:nvSpPr>
        <p:spPr>
          <a:xfrm>
            <a:off x="634815" y="3482992"/>
            <a:ext cx="2698936" cy="577081"/>
          </a:xfrm>
          <a:prstGeom prst="rect">
            <a:avLst/>
          </a:prstGeom>
          <a:noFill/>
        </p:spPr>
        <p:txBody>
          <a:bodyPr wrap="square" rtlCol="0">
            <a:spAutoFit/>
          </a:bodyPr>
          <a:lstStyle/>
          <a:p>
            <a:r>
              <a:rPr lang="en-US" sz="1050" dirty="0"/>
              <a:t>Alan Cleaver</a:t>
            </a:r>
          </a:p>
          <a:p>
            <a:r>
              <a:rPr lang="en-US" sz="1050" dirty="0"/>
              <a:t>Flickr</a:t>
            </a:r>
          </a:p>
          <a:p>
            <a:r>
              <a:rPr lang="en-US" sz="1050" dirty="0"/>
              <a:t>Creative Commons License </a:t>
            </a:r>
            <a:r>
              <a:rPr lang="en-US" sz="1050" dirty="0">
                <a:hlinkClick r:id="rId4"/>
              </a:rPr>
              <a:t>Attribution 2.0</a:t>
            </a:r>
            <a:endParaRPr lang="en-US" sz="1050" dirty="0"/>
          </a:p>
        </p:txBody>
      </p:sp>
      <p:pic>
        <p:nvPicPr>
          <p:cNvPr id="5" name="Picture 4" title="Diagram Newton's of universal gravitation">
            <a:extLst>
              <a:ext uri="{FF2B5EF4-FFF2-40B4-BE49-F238E27FC236}">
                <a16:creationId xmlns:a16="http://schemas.microsoft.com/office/drawing/2014/main" id="{6CDBCF31-CACC-FB4B-981E-7FBB30FF9556}"/>
              </a:ext>
            </a:extLst>
          </p:cNvPr>
          <p:cNvPicPr>
            <a:picLocks noChangeAspect="1"/>
          </p:cNvPicPr>
          <p:nvPr/>
        </p:nvPicPr>
        <p:blipFill>
          <a:blip r:embed="rId5"/>
          <a:stretch>
            <a:fillRect/>
          </a:stretch>
        </p:blipFill>
        <p:spPr>
          <a:xfrm>
            <a:off x="3524609" y="4060073"/>
            <a:ext cx="2572979" cy="1817370"/>
          </a:xfrm>
          <a:prstGeom prst="rect">
            <a:avLst/>
          </a:prstGeom>
        </p:spPr>
      </p:pic>
      <p:sp>
        <p:nvSpPr>
          <p:cNvPr id="3" name="TextBox 2">
            <a:extLst>
              <a:ext uri="{FF2B5EF4-FFF2-40B4-BE49-F238E27FC236}">
                <a16:creationId xmlns:a16="http://schemas.microsoft.com/office/drawing/2014/main" id="{43EFC82A-D556-C149-9BFC-15C84F5AAE49}"/>
              </a:ext>
            </a:extLst>
          </p:cNvPr>
          <p:cNvSpPr txBox="1"/>
          <p:nvPr/>
        </p:nvSpPr>
        <p:spPr>
          <a:xfrm>
            <a:off x="3912069" y="5866375"/>
            <a:ext cx="2712602" cy="577081"/>
          </a:xfrm>
          <a:prstGeom prst="rect">
            <a:avLst/>
          </a:prstGeom>
          <a:noFill/>
        </p:spPr>
        <p:txBody>
          <a:bodyPr wrap="none" rtlCol="0">
            <a:spAutoFit/>
          </a:bodyPr>
          <a:lstStyle/>
          <a:p>
            <a:r>
              <a:rPr lang="en-US" sz="1050" dirty="0"/>
              <a:t>Dennis Nilsson</a:t>
            </a:r>
          </a:p>
          <a:p>
            <a:r>
              <a:rPr lang="en-US" sz="1050" dirty="0"/>
              <a:t>Wikipedia</a:t>
            </a:r>
          </a:p>
          <a:p>
            <a:r>
              <a:rPr lang="en-US" sz="1050" dirty="0"/>
              <a:t>Creative Commons License </a:t>
            </a:r>
            <a:r>
              <a:rPr lang="en-US" sz="1050" dirty="0">
                <a:hlinkClick r:id="rId6"/>
              </a:rPr>
              <a:t>Attribution 3.0</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1746253" y="242890"/>
            <a:ext cx="5179481" cy="8895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latin typeface="Calibri"/>
                <a:ea typeface="Calibri"/>
                <a:cs typeface="Calibri"/>
                <a:sym typeface="Calibri"/>
              </a:rPr>
              <a:t>What is modeling?</a:t>
            </a:r>
            <a:endParaRPr dirty="0"/>
          </a:p>
        </p:txBody>
      </p:sp>
      <p:sp>
        <p:nvSpPr>
          <p:cNvPr id="228" name="Google Shape;228;p30"/>
          <p:cNvSpPr txBox="1">
            <a:spLocks noGrp="1"/>
          </p:cNvSpPr>
          <p:nvPr>
            <p:ph idx="1"/>
          </p:nvPr>
        </p:nvSpPr>
        <p:spPr>
          <a:xfrm>
            <a:off x="1989675" y="1183395"/>
            <a:ext cx="8229600" cy="40059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dirty="0">
                <a:latin typeface="Arial"/>
                <a:ea typeface="Arial"/>
                <a:cs typeface="Arial"/>
                <a:sym typeface="Arial"/>
              </a:rPr>
              <a:t>A scientific practice, in which representations of </a:t>
            </a:r>
            <a:r>
              <a:rPr lang="en-US" sz="2400" b="1" i="0" u="none" strike="noStrike" cap="none" dirty="0">
                <a:latin typeface="Arial"/>
                <a:ea typeface="Arial"/>
                <a:cs typeface="Arial"/>
                <a:sym typeface="Arial"/>
              </a:rPr>
              <a:t>phenomena</a:t>
            </a:r>
            <a:r>
              <a:rPr lang="en-US" sz="2400" b="0" i="0" u="none" strike="noStrike" cap="none" dirty="0">
                <a:latin typeface="Arial"/>
                <a:ea typeface="Arial"/>
                <a:cs typeface="Arial"/>
                <a:sym typeface="Arial"/>
              </a:rPr>
              <a:t> are created, tested, and revised over time. </a:t>
            </a:r>
            <a:endParaRPr sz="2400" b="0" i="0" u="none" strike="noStrike" cap="none" dirty="0">
              <a:latin typeface="Arial"/>
              <a:ea typeface="Arial"/>
              <a:cs typeface="Arial"/>
              <a:sym typeface="Arial"/>
            </a:endParaRPr>
          </a:p>
        </p:txBody>
      </p:sp>
      <p:pic>
        <p:nvPicPr>
          <p:cNvPr id="229" name="Google Shape;229;p30" descr="Macintosh HD:Users:Mark:Desktop:Book:Chapters:MBI 1:Modeling intro all images and files:dna.jpg" title="sketch of DNA by Crick"/>
          <p:cNvPicPr preferRelativeResize="0"/>
          <p:nvPr/>
        </p:nvPicPr>
        <p:blipFill rotWithShape="1">
          <a:blip r:embed="rId3">
            <a:alphaModFix/>
          </a:blip>
          <a:srcRect/>
          <a:stretch/>
        </p:blipFill>
        <p:spPr>
          <a:xfrm>
            <a:off x="2898167" y="2266950"/>
            <a:ext cx="1809303" cy="2622138"/>
          </a:xfrm>
          <a:prstGeom prst="rect">
            <a:avLst/>
          </a:prstGeom>
          <a:noFill/>
          <a:ln w="9525" cap="flat" cmpd="sng">
            <a:solidFill>
              <a:schemeClr val="accent1"/>
            </a:solidFill>
            <a:prstDash val="solid"/>
            <a:round/>
            <a:headEnd type="none" w="sm" len="sm"/>
            <a:tailEnd type="none" w="sm" len="sm"/>
          </a:ln>
        </p:spPr>
      </p:pic>
      <p:sp>
        <p:nvSpPr>
          <p:cNvPr id="2" name="TextBox 1">
            <a:extLst>
              <a:ext uri="{FF2B5EF4-FFF2-40B4-BE49-F238E27FC236}">
                <a16:creationId xmlns:a16="http://schemas.microsoft.com/office/drawing/2014/main" id="{09D55BCD-7E8D-174E-95DF-1D19179E9A18}"/>
              </a:ext>
            </a:extLst>
          </p:cNvPr>
          <p:cNvSpPr txBox="1"/>
          <p:nvPr/>
        </p:nvSpPr>
        <p:spPr>
          <a:xfrm>
            <a:off x="3147949" y="4927685"/>
            <a:ext cx="1415521" cy="523220"/>
          </a:xfrm>
          <a:prstGeom prst="rect">
            <a:avLst/>
          </a:prstGeom>
          <a:noFill/>
        </p:spPr>
        <p:txBody>
          <a:bodyPr wrap="square" rtlCol="0">
            <a:spAutoFit/>
          </a:bodyPr>
          <a:lstStyle/>
          <a:p>
            <a:r>
              <a:rPr lang="en-US" dirty="0"/>
              <a:t>Francis Crick </a:t>
            </a:r>
          </a:p>
          <a:p>
            <a:endParaRPr lang="en-US" dirty="0"/>
          </a:p>
        </p:txBody>
      </p:sp>
      <p:sp>
        <p:nvSpPr>
          <p:cNvPr id="233" name="Google Shape;233;p30" title="arrow"/>
          <p:cNvSpPr/>
          <p:nvPr/>
        </p:nvSpPr>
        <p:spPr>
          <a:xfrm rot="5400000" flipH="1">
            <a:off x="5270255" y="3419583"/>
            <a:ext cx="482700" cy="288000"/>
          </a:xfrm>
          <a:prstGeom prst="triangle">
            <a:avLst>
              <a:gd name="adj" fmla="val 50000"/>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 name="Picture 6" title="Double Helix Diagram">
            <a:extLst>
              <a:ext uri="{FF2B5EF4-FFF2-40B4-BE49-F238E27FC236}">
                <a16:creationId xmlns:a16="http://schemas.microsoft.com/office/drawing/2014/main" id="{43917C94-D238-964D-A0FB-49123A3A5B12}"/>
              </a:ext>
            </a:extLst>
          </p:cNvPr>
          <p:cNvPicPr>
            <a:picLocks noChangeAspect="1"/>
          </p:cNvPicPr>
          <p:nvPr/>
        </p:nvPicPr>
        <p:blipFill>
          <a:blip r:embed="rId4"/>
          <a:stretch>
            <a:fillRect/>
          </a:stretch>
        </p:blipFill>
        <p:spPr>
          <a:xfrm>
            <a:off x="6276315" y="2078069"/>
            <a:ext cx="2466041" cy="2656434"/>
          </a:xfrm>
          <a:prstGeom prst="rect">
            <a:avLst/>
          </a:prstGeom>
        </p:spPr>
      </p:pic>
      <p:sp>
        <p:nvSpPr>
          <p:cNvPr id="3" name="Rectangle 2" descr="Forluvoft [Public domain]" title="DNA Double Helix Diagram ">
            <a:extLst>
              <a:ext uri="{FF2B5EF4-FFF2-40B4-BE49-F238E27FC236}">
                <a16:creationId xmlns:a16="http://schemas.microsoft.com/office/drawing/2014/main" id="{5095D064-2C0D-2343-B6BA-BA245F2AF7B5}"/>
              </a:ext>
            </a:extLst>
          </p:cNvPr>
          <p:cNvSpPr>
            <a:spLocks noChangeArrowheads="1"/>
          </p:cNvSpPr>
          <p:nvPr/>
        </p:nvSpPr>
        <p:spPr bwMode="auto">
          <a:xfrm>
            <a:off x="5328180" y="4529599"/>
            <a:ext cx="4300750" cy="42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34" name="Google Shape;234;p30"/>
          <p:cNvSpPr txBox="1"/>
          <p:nvPr/>
        </p:nvSpPr>
        <p:spPr>
          <a:xfrm>
            <a:off x="1989675" y="5913961"/>
            <a:ext cx="8229600" cy="726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F7F7F"/>
              </a:buClr>
              <a:buSzPts val="2400"/>
              <a:buFont typeface="Arial"/>
              <a:buNone/>
            </a:pPr>
            <a:r>
              <a:rPr lang="en-US" sz="2400" dirty="0">
                <a:solidFill>
                  <a:schemeClr val="tx1"/>
                </a:solidFill>
                <a:sym typeface="Arial"/>
              </a:rPr>
              <a:t>Evolution of DNA double helix model</a:t>
            </a:r>
            <a:endParaRPr dirty="0">
              <a:solidFill>
                <a:schemeClr val="tx1"/>
              </a:solidFill>
            </a:endParaRPr>
          </a:p>
        </p:txBody>
      </p:sp>
      <p:pic>
        <p:nvPicPr>
          <p:cNvPr id="1025" name="Picture 1" title="Creative Commons License 4.0 CC BY">
            <a:extLst>
              <a:ext uri="{FF2B5EF4-FFF2-40B4-BE49-F238E27FC236}">
                <a16:creationId xmlns:a16="http://schemas.microsoft.com/office/drawing/2014/main" id="{7418384D-8567-AD47-B849-CC9A03F48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5641" y="5834749"/>
            <a:ext cx="1120696" cy="422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6634485-F2DA-EF4D-88B0-BAE5D6A0C138}"/>
              </a:ext>
            </a:extLst>
          </p:cNvPr>
          <p:cNvSpPr>
            <a:spLocks noChangeArrowheads="1"/>
          </p:cNvSpPr>
          <p:nvPr/>
        </p:nvSpPr>
        <p:spPr bwMode="auto">
          <a:xfrm>
            <a:off x="9254755" y="6336865"/>
            <a:ext cx="43007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mbria" panose="02040503050406030204" pitchFamily="18" charset="0"/>
              </a:rPr>
              <a:t>License: </a:t>
            </a:r>
            <a:r>
              <a:rPr kumimoji="0" lang="en-US" altLang="en-US" sz="1000" b="0" i="0" u="none" strike="noStrike" cap="none" normalizeH="0" baseline="0" dirty="0">
                <a:ln>
                  <a:noFill/>
                </a:ln>
                <a:solidFill>
                  <a:srgbClr val="1155CC"/>
                </a:solidFill>
                <a:effectLst/>
                <a:latin typeface="Calibri" panose="020F0502020204030204" pitchFamily="34" charset="0"/>
                <a:ea typeface="Times New Roman" panose="02020603050405020304" pitchFamily="18" charset="0"/>
                <a:cs typeface="Open Sans"/>
                <a:hlinkClick r:id="rId6"/>
              </a:rPr>
              <a:t>Creative Commons Attribution 4.0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1548D2DF-E9DB-0540-931E-2194BF36B69A}"/>
              </a:ext>
            </a:extLst>
          </p:cNvPr>
          <p:cNvSpPr txBox="1"/>
          <p:nvPr/>
        </p:nvSpPr>
        <p:spPr>
          <a:xfrm>
            <a:off x="6586069" y="4734502"/>
            <a:ext cx="2154757" cy="307777"/>
          </a:xfrm>
          <a:prstGeom prst="rect">
            <a:avLst/>
          </a:prstGeom>
          <a:noFill/>
        </p:spPr>
        <p:txBody>
          <a:bodyPr wrap="none" rtlCol="0">
            <a:spAutoFit/>
          </a:bodyPr>
          <a:lstStyle/>
          <a:p>
            <a:r>
              <a:rPr lang="en-US" dirty="0" err="1"/>
              <a:t>Forluvoft</a:t>
            </a:r>
            <a:r>
              <a:rPr lang="en-US" dirty="0"/>
              <a:t> [Public domain]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TotalTime>
  <Words>2044</Words>
  <Application>Microsoft Macintosh PowerPoint</Application>
  <PresentationFormat>Widescreen</PresentationFormat>
  <Paragraphs>257</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Times New Roman</vt:lpstr>
      <vt:lpstr>Calibri</vt:lpstr>
      <vt:lpstr>Arial</vt:lpstr>
      <vt:lpstr>Helvetica Neue</vt:lpstr>
      <vt:lpstr>Calibri Light</vt:lpstr>
      <vt:lpstr>Open Sans</vt:lpstr>
      <vt:lpstr>Cambria</vt:lpstr>
      <vt:lpstr>Office Theme</vt:lpstr>
      <vt:lpstr>Exploring Climate Science with Virtual Reality   Follow-up #2 </vt:lpstr>
      <vt:lpstr>Welcome Back!</vt:lpstr>
      <vt:lpstr>Focus Group Sharing</vt:lpstr>
      <vt:lpstr>Lifted</vt:lpstr>
      <vt:lpstr>Modeling + Explanation are “Keystone” Science Practices</vt:lpstr>
      <vt:lpstr>What are scientific models? Representations of things, ideas, events, or processes (they show relationships)</vt:lpstr>
      <vt:lpstr>How Scientists Use Models</vt:lpstr>
      <vt:lpstr>Models used differently by scientists and teachers</vt:lpstr>
      <vt:lpstr>What is modeling?</vt:lpstr>
      <vt:lpstr>Modeling is not just drawing. If students are reproducing something that could be found in any textbook, then it is not modeling.   If there is nothing genuinely puzzling or students all have the same models, it is not modeling (we call this “posterizing”).  </vt:lpstr>
      <vt:lpstr>Templates</vt:lpstr>
      <vt:lpstr>Before and after template for 9th grade unit on forces</vt:lpstr>
      <vt:lpstr>Initial and Final Models</vt:lpstr>
      <vt:lpstr>Structured Share &amp; Compare</vt:lpstr>
      <vt:lpstr>Initial and Final Models Explanations</vt:lpstr>
      <vt:lpstr>Scaffolding</vt:lpstr>
      <vt:lpstr>Gotta Have Checklist:  </vt:lpstr>
      <vt:lpstr>Structured Share &amp; Compare Again</vt:lpstr>
      <vt:lpstr>The Planning Flow</vt:lpstr>
      <vt:lpstr>Nose to the Grindstone!</vt:lpstr>
      <vt:lpstr>Creative Commons Licensing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Climate Science with Virtual Reality   Follow-up #2 </dc:title>
  <cp:lastModifiedBy>Georgia Boatman</cp:lastModifiedBy>
  <cp:revision>13</cp:revision>
  <dcterms:modified xsi:type="dcterms:W3CDTF">2019-08-20T19:54:29Z</dcterms:modified>
</cp:coreProperties>
</file>