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26"/>
  </p:notesMasterIdLst>
  <p:sldIdLst>
    <p:sldId id="256" r:id="rId2"/>
    <p:sldId id="258" r:id="rId3"/>
    <p:sldId id="259" r:id="rId4"/>
    <p:sldId id="260" r:id="rId5"/>
    <p:sldId id="261" r:id="rId6"/>
    <p:sldId id="262"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 id="296"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74319"/>
  </p:normalViewPr>
  <p:slideViewPr>
    <p:cSldViewPr snapToGrid="0" snapToObjects="1">
      <p:cViewPr varScale="1">
        <p:scale>
          <a:sx n="76" d="100"/>
          <a:sy n="76" d="100"/>
        </p:scale>
        <p:origin x="783"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343400"/>
            <a:ext cx="5486400" cy="411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b="1" i="0" u="none" strike="noStrike" cap="none" dirty="0">
                <a:solidFill>
                  <a:schemeClr val="dk1"/>
                </a:solidFill>
                <a:latin typeface="Calibri"/>
                <a:ea typeface="Calibri"/>
                <a:cs typeface="Calibri"/>
                <a:sym typeface="Calibri"/>
              </a:rPr>
              <a:t>Slide 1	Welcome and Introductions (all teachers and all facilitators)</a:t>
            </a:r>
            <a:endParaRPr sz="1200" b="1" i="0" u="none" strike="noStrike" cap="none" dirty="0">
              <a:solidFill>
                <a:schemeClr val="dk1"/>
              </a:solidFill>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r>
              <a:rPr lang="en" sz="1200" b="0" i="0" u="none" strike="noStrike" cap="none" dirty="0">
                <a:solidFill>
                  <a:schemeClr val="dk1"/>
                </a:solidFill>
                <a:latin typeface="Calibri"/>
                <a:ea typeface="Calibri"/>
                <a:cs typeface="Calibri"/>
                <a:sym typeface="Calibri"/>
              </a:rPr>
              <a:t>Restrooms / Evacuation Site / Escorted Badges </a:t>
            </a:r>
            <a:endParaRPr dirty="0"/>
          </a:p>
          <a:p>
            <a:pPr marL="0" marR="0" lvl="0" indent="0" algn="l" rtl="0">
              <a:lnSpc>
                <a:spcPct val="100000"/>
              </a:lnSpc>
              <a:spcBef>
                <a:spcPts val="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p:txBody>
      </p:sp>
      <p:sp>
        <p:nvSpPr>
          <p:cNvPr id="100" name="Google Shape;100;p1:notes"/>
          <p:cNvSpPr txBox="1">
            <a:spLocks noGrp="1"/>
          </p:cNvSpPr>
          <p:nvPr>
            <p:ph type="sldNum" idx="12"/>
          </p:nvPr>
        </p:nvSpPr>
        <p:spPr>
          <a:xfrm>
            <a:off x="3884612" y="8685213"/>
            <a:ext cx="2971800" cy="456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2:notes"/>
          <p:cNvSpPr txBox="1">
            <a:spLocks noGrp="1"/>
          </p:cNvSpPr>
          <p:nvPr>
            <p:ph type="body" idx="1"/>
          </p:nvPr>
        </p:nvSpPr>
        <p:spPr>
          <a:xfrm>
            <a:off x="685800" y="4343401"/>
            <a:ext cx="5486400" cy="4115100"/>
          </a:xfrm>
          <a:prstGeom prst="rect">
            <a:avLst/>
          </a:prstGeom>
          <a:noFill/>
          <a:ln>
            <a:noFill/>
          </a:ln>
        </p:spPr>
        <p:txBody>
          <a:bodyPr spcFirstLastPara="1" wrap="square" lIns="91425" tIns="91425" rIns="91425" bIns="91425" anchor="t" anchorCtr="0">
            <a:noAutofit/>
          </a:bodyPr>
          <a:lstStyle/>
          <a:p>
            <a:pPr marL="152400" indent="0">
              <a:buNone/>
            </a:pPr>
            <a:r>
              <a:rPr lang="en-US" sz="1200" b="1" i="0" u="none" strike="noStrike" cap="none" dirty="0" smtClean="0">
                <a:solidFill>
                  <a:schemeClr val="dk1"/>
                </a:solidFill>
                <a:effectLst/>
                <a:latin typeface="Calibri"/>
                <a:ea typeface="Calibri"/>
                <a:cs typeface="Calibri"/>
                <a:sym typeface="Calibri"/>
              </a:rPr>
              <a:t>Slides 9-11</a:t>
            </a:r>
            <a:endParaRPr lang="en-US" sz="1200" b="0" i="0" u="none" strike="noStrike" cap="none" dirty="0" smtClean="0">
              <a:solidFill>
                <a:schemeClr val="dk1"/>
              </a:solidFill>
              <a:effectLst/>
              <a:latin typeface="Calibri"/>
              <a:ea typeface="Calibri"/>
              <a:cs typeface="Calibri"/>
              <a:sym typeface="Calibri"/>
            </a:endParaRPr>
          </a:p>
          <a:p>
            <a:pPr marL="152400" indent="0">
              <a:buNone/>
            </a:pPr>
            <a:r>
              <a:rPr lang="en-US" sz="1200" b="1" i="0" u="none" strike="noStrike" cap="none" dirty="0" smtClean="0">
                <a:solidFill>
                  <a:schemeClr val="dk1"/>
                </a:solidFill>
                <a:effectLst/>
                <a:latin typeface="Calibri"/>
                <a:ea typeface="Calibri"/>
                <a:cs typeface="Calibri"/>
                <a:sym typeface="Calibri"/>
              </a:rPr>
              <a:t>Probing for Understanding Part 2 (Peggy)</a:t>
            </a:r>
            <a:endParaRPr lang="en-US" sz="1200" b="0" i="0" u="none" strike="noStrike" cap="none" dirty="0" smtClean="0">
              <a:solidFill>
                <a:schemeClr val="dk1"/>
              </a:solidFill>
              <a:effectLst/>
              <a:latin typeface="Calibri"/>
              <a:ea typeface="Calibri"/>
              <a:cs typeface="Calibri"/>
              <a:sym typeface="Calibri"/>
            </a:endParaRPr>
          </a:p>
          <a:p>
            <a:pPr marL="152400" indent="0">
              <a:buNone/>
            </a:pPr>
            <a:r>
              <a:rPr lang="en-US" sz="1200" b="1" i="0" u="none" strike="noStrike" cap="none" dirty="0" smtClean="0">
                <a:solidFill>
                  <a:schemeClr val="dk1"/>
                </a:solidFill>
                <a:effectLst/>
                <a:latin typeface="Calibri"/>
                <a:ea typeface="Calibri"/>
                <a:cs typeface="Calibri"/>
                <a:sym typeface="Calibri"/>
              </a:rPr>
              <a:t>45 minutes</a:t>
            </a: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dirty="0"/>
          </a:p>
          <a:p>
            <a:pPr marL="457200" lvl="0" indent="-304800" algn="l" rtl="0">
              <a:spcBef>
                <a:spcPts val="0"/>
              </a:spcBef>
              <a:spcAft>
                <a:spcPts val="0"/>
              </a:spcAft>
              <a:buSzPts val="1200"/>
              <a:buChar char="●"/>
            </a:pPr>
            <a:r>
              <a:rPr lang="en" dirty="0"/>
              <a:t>Handout article:  How to engage students in controversial topics.  </a:t>
            </a:r>
            <a:endParaRPr dirty="0"/>
          </a:p>
          <a:p>
            <a:pPr marL="457200" lvl="0" indent="-304800" algn="l" rtl="0">
              <a:spcBef>
                <a:spcPts val="0"/>
              </a:spcBef>
              <a:spcAft>
                <a:spcPts val="0"/>
              </a:spcAft>
              <a:buSzPts val="1200"/>
              <a:buChar char="●"/>
            </a:pPr>
            <a:r>
              <a:rPr lang="en" dirty="0"/>
              <a:t>Read and React to Four Tips to Teaching Climate Science</a:t>
            </a:r>
            <a:endParaRPr dirty="0"/>
          </a:p>
          <a:p>
            <a:pPr marL="457200" lvl="0" indent="-304800" algn="l" rtl="0">
              <a:spcBef>
                <a:spcPts val="0"/>
              </a:spcBef>
              <a:spcAft>
                <a:spcPts val="0"/>
              </a:spcAft>
              <a:buSzPts val="1200"/>
              <a:buChar char="●"/>
            </a:pPr>
            <a:r>
              <a:rPr lang="en" dirty="0"/>
              <a:t>How would you use this to engage in student discourse?</a:t>
            </a:r>
            <a:endParaRPr dirty="0"/>
          </a:p>
          <a:p>
            <a:pPr marL="457200" lvl="0" indent="-304800" algn="l" rtl="0">
              <a:spcBef>
                <a:spcPts val="0"/>
              </a:spcBef>
              <a:spcAft>
                <a:spcPts val="0"/>
              </a:spcAft>
              <a:buSzPts val="1200"/>
              <a:buChar char="●"/>
            </a:pPr>
            <a:r>
              <a:rPr lang="en" dirty="0"/>
              <a:t>Get up, find someone in the room you do not work with.  Share out your answer to this question.  </a:t>
            </a:r>
            <a:endParaRPr dirty="0"/>
          </a:p>
          <a:p>
            <a:pPr marL="0" lvl="0" indent="0" algn="l" rtl="0">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13" name="Google Shape;213;p12:notes"/>
          <p:cNvSpPr txBox="1">
            <a:spLocks noGrp="1"/>
          </p:cNvSpPr>
          <p:nvPr>
            <p:ph type="sldNum" idx="12"/>
          </p:nvPr>
        </p:nvSpPr>
        <p:spPr>
          <a:xfrm>
            <a:off x="3884612" y="8685214"/>
            <a:ext cx="2971800" cy="456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
              <a:buFont typeface="Calibri"/>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2fe1fd5b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42fe1fd5b0_0_12:notes"/>
          <p:cNvSpPr txBox="1">
            <a:spLocks noGrp="1"/>
          </p:cNvSpPr>
          <p:nvPr>
            <p:ph type="body" idx="1"/>
          </p:nvPr>
        </p:nvSpPr>
        <p:spPr>
          <a:xfrm>
            <a:off x="685800" y="4343401"/>
            <a:ext cx="5486400" cy="4115100"/>
          </a:xfrm>
          <a:prstGeom prst="rect">
            <a:avLst/>
          </a:prstGeom>
          <a:noFill/>
          <a:ln>
            <a:noFill/>
          </a:ln>
        </p:spPr>
        <p:txBody>
          <a:bodyPr spcFirstLastPara="1" wrap="square" lIns="91425" tIns="91425" rIns="91425" bIns="91425" anchor="t" anchorCtr="0">
            <a:noAutofit/>
          </a:bodyPr>
          <a:lstStyle/>
          <a:p>
            <a:pPr marL="152400" indent="0">
              <a:buNone/>
            </a:pPr>
            <a:r>
              <a:rPr lang="en-US" sz="1200" b="1" i="0" u="none" strike="noStrike" cap="none" dirty="0" smtClean="0">
                <a:solidFill>
                  <a:schemeClr val="dk1"/>
                </a:solidFill>
                <a:effectLst/>
                <a:latin typeface="Calibri"/>
                <a:ea typeface="Calibri"/>
                <a:cs typeface="Calibri"/>
                <a:sym typeface="Calibri"/>
              </a:rPr>
              <a:t>Slides 9-11</a:t>
            </a:r>
            <a:endParaRPr lang="en-US" sz="1200" b="0" i="0" u="none" strike="noStrike" cap="none" dirty="0" smtClean="0">
              <a:solidFill>
                <a:schemeClr val="dk1"/>
              </a:solidFill>
              <a:effectLst/>
              <a:latin typeface="Calibri"/>
              <a:ea typeface="Calibri"/>
              <a:cs typeface="Calibri"/>
              <a:sym typeface="Calibri"/>
            </a:endParaRPr>
          </a:p>
          <a:p>
            <a:pPr marL="152400" indent="0">
              <a:buNone/>
            </a:pPr>
            <a:r>
              <a:rPr lang="en-US" sz="1200" b="1" i="0" u="none" strike="noStrike" cap="none" dirty="0" smtClean="0">
                <a:solidFill>
                  <a:schemeClr val="dk1"/>
                </a:solidFill>
                <a:effectLst/>
                <a:latin typeface="Calibri"/>
                <a:ea typeface="Calibri"/>
                <a:cs typeface="Calibri"/>
                <a:sym typeface="Calibri"/>
              </a:rPr>
              <a:t>Probing for Understanding Part 2 (Peggy)</a:t>
            </a:r>
            <a:endParaRPr lang="en-US" sz="1200" b="0" i="0" u="none" strike="noStrike" cap="none" dirty="0" smtClean="0">
              <a:solidFill>
                <a:schemeClr val="dk1"/>
              </a:solidFill>
              <a:effectLst/>
              <a:latin typeface="Calibri"/>
              <a:ea typeface="Calibri"/>
              <a:cs typeface="Calibri"/>
              <a:sym typeface="Calibri"/>
            </a:endParaRPr>
          </a:p>
          <a:p>
            <a:pPr marL="152400" indent="0">
              <a:buNone/>
            </a:pPr>
            <a:r>
              <a:rPr lang="en-US" sz="1200" b="1" i="0" u="none" strike="noStrike" cap="none" dirty="0" smtClean="0">
                <a:solidFill>
                  <a:schemeClr val="dk1"/>
                </a:solidFill>
                <a:effectLst/>
                <a:latin typeface="Calibri"/>
                <a:ea typeface="Calibri"/>
                <a:cs typeface="Calibri"/>
                <a:sym typeface="Calibri"/>
              </a:rPr>
              <a:t>45 minutes</a:t>
            </a: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dirty="0"/>
          </a:p>
          <a:p>
            <a:pPr marL="457200" lvl="0" indent="-304800" algn="l" rtl="0">
              <a:spcBef>
                <a:spcPts val="0"/>
              </a:spcBef>
              <a:spcAft>
                <a:spcPts val="0"/>
              </a:spcAft>
              <a:buSzPts val="1200"/>
              <a:buChar char="●"/>
            </a:pPr>
            <a:r>
              <a:rPr lang="en" dirty="0"/>
              <a:t>Handout article:  How to engage students in controversial topics.  </a:t>
            </a:r>
            <a:endParaRPr dirty="0"/>
          </a:p>
          <a:p>
            <a:pPr marL="457200" lvl="0" indent="-304800" algn="l" rtl="0">
              <a:spcBef>
                <a:spcPts val="0"/>
              </a:spcBef>
              <a:spcAft>
                <a:spcPts val="0"/>
              </a:spcAft>
              <a:buSzPts val="1200"/>
              <a:buChar char="●"/>
            </a:pPr>
            <a:r>
              <a:rPr lang="en" dirty="0"/>
              <a:t>Read and React to Four Tips to Teaching Climate Science</a:t>
            </a:r>
            <a:endParaRPr dirty="0"/>
          </a:p>
          <a:p>
            <a:pPr marL="457200" lvl="0" indent="-304800" algn="l" rtl="0">
              <a:spcBef>
                <a:spcPts val="0"/>
              </a:spcBef>
              <a:spcAft>
                <a:spcPts val="0"/>
              </a:spcAft>
              <a:buSzPts val="1200"/>
              <a:buChar char="●"/>
            </a:pPr>
            <a:r>
              <a:rPr lang="en" dirty="0"/>
              <a:t>How would you use this to engage in student discourse?</a:t>
            </a:r>
            <a:endParaRPr dirty="0"/>
          </a:p>
          <a:p>
            <a:pPr marL="457200" lvl="0" indent="-304800" algn="l" rtl="0">
              <a:spcBef>
                <a:spcPts val="0"/>
              </a:spcBef>
              <a:spcAft>
                <a:spcPts val="0"/>
              </a:spcAft>
              <a:buSzPts val="1200"/>
              <a:buChar char="●"/>
            </a:pPr>
            <a:r>
              <a:rPr lang="en" dirty="0"/>
              <a:t>Get up, find someone in the room you do not work with.  Share out your answer to this question.  </a:t>
            </a:r>
            <a:endParaRPr dirty="0"/>
          </a:p>
          <a:p>
            <a:pPr marL="0" lvl="0" indent="0" algn="l" rtl="0">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22" name="Google Shape;222;g42fe1fd5b0_0_12:notes"/>
          <p:cNvSpPr txBox="1">
            <a:spLocks noGrp="1"/>
          </p:cNvSpPr>
          <p:nvPr>
            <p:ph type="sldNum" idx="12"/>
          </p:nvPr>
        </p:nvSpPr>
        <p:spPr>
          <a:xfrm>
            <a:off x="3884612" y="8685214"/>
            <a:ext cx="2971800" cy="456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
              <a:buFont typeface="Calibri"/>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b="1" dirty="0"/>
              <a:t>Slides 12-22</a:t>
            </a:r>
            <a:r>
              <a:rPr lang="en" b="1" dirty="0"/>
              <a:t> Claims, Evidence, and Reasoning – Argument Driven Inquiry Resource </a:t>
            </a:r>
          </a:p>
          <a:p>
            <a:pPr marL="0" lvl="0" indent="0" algn="l" rtl="0">
              <a:spcBef>
                <a:spcPts val="0"/>
              </a:spcBef>
              <a:spcAft>
                <a:spcPts val="0"/>
              </a:spcAft>
              <a:buClr>
                <a:schemeClr val="dk1"/>
              </a:buClr>
              <a:buSzPts val="1200"/>
              <a:buFont typeface="Calibri"/>
              <a:buNone/>
            </a:pPr>
            <a:r>
              <a:rPr lang="en" b="1" dirty="0"/>
              <a:t>75 minutes</a:t>
            </a:r>
            <a:endParaRPr dirty="0"/>
          </a:p>
          <a:p>
            <a:pPr marL="457200" lvl="0" indent="-304800" algn="l" rtl="0">
              <a:spcBef>
                <a:spcPts val="0"/>
              </a:spcBef>
              <a:spcAft>
                <a:spcPts val="0"/>
              </a:spcAft>
              <a:buSzPts val="1200"/>
              <a:buChar char="●"/>
            </a:pPr>
            <a:r>
              <a:rPr lang="en" dirty="0"/>
              <a:t>We will be engaging in an activity from a Victor Sampson resource called Argument - Driven Inquiry in Earth and Space Science.</a:t>
            </a:r>
            <a:endParaRPr dirty="0"/>
          </a:p>
          <a:p>
            <a:pPr marL="457200" lvl="0" indent="-304800" algn="l" rtl="0">
              <a:spcBef>
                <a:spcPts val="0"/>
              </a:spcBef>
              <a:spcAft>
                <a:spcPts val="0"/>
              </a:spcAft>
              <a:buSzPts val="1200"/>
              <a:buChar char="●"/>
            </a:pPr>
            <a:r>
              <a:rPr lang="en" dirty="0"/>
              <a:t>I am choosing to share one on Carbon Dioxide Levels in the Atmosphere as it directly ties to our Climate Science work. </a:t>
            </a:r>
            <a:endParaRPr dirty="0"/>
          </a:p>
        </p:txBody>
      </p:sp>
      <p:sp>
        <p:nvSpPr>
          <p:cNvPr id="231" name="Google Shape;23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dirty="0"/>
              <a:t>Slides 12-22 Claims, Evidence, and Reasoning – Argument Driven Inquiry Resource </a:t>
            </a:r>
          </a:p>
          <a:p>
            <a:pPr marL="0" lvl="0" indent="0" algn="l" rtl="0">
              <a:spcBef>
                <a:spcPts val="0"/>
              </a:spcBef>
              <a:spcAft>
                <a:spcPts val="0"/>
              </a:spcAft>
              <a:buClr>
                <a:schemeClr val="dk1"/>
              </a:buClr>
              <a:buSzPts val="1200"/>
              <a:buFont typeface="Calibri"/>
              <a:buNone/>
            </a:pPr>
            <a:r>
              <a:rPr lang="en-US" b="1" dirty="0"/>
              <a:t>75 minutes</a:t>
            </a:r>
            <a:endParaRPr lang="en-US" dirty="0"/>
          </a:p>
          <a:p>
            <a:pPr marL="0" lvl="0" indent="0" algn="l" rtl="0">
              <a:spcBef>
                <a:spcPts val="0"/>
              </a:spcBef>
              <a:spcAft>
                <a:spcPts val="0"/>
              </a:spcAft>
              <a:buClr>
                <a:schemeClr val="dk1"/>
              </a:buClr>
              <a:buSzPts val="1200"/>
              <a:buFont typeface="Calibri"/>
              <a:buNone/>
            </a:pPr>
            <a:endParaRPr dirty="0"/>
          </a:p>
          <a:p>
            <a:pPr marL="457200" lvl="0" indent="-304800" algn="l" rtl="0">
              <a:spcBef>
                <a:spcPts val="0"/>
              </a:spcBef>
              <a:spcAft>
                <a:spcPts val="0"/>
              </a:spcAft>
              <a:buSzPts val="1200"/>
              <a:buChar char="●"/>
            </a:pPr>
            <a:r>
              <a:rPr lang="en" dirty="0"/>
              <a:t>How has the concentration of atmospheric carbon dioxide changed over time?</a:t>
            </a:r>
            <a:endParaRPr dirty="0"/>
          </a:p>
          <a:p>
            <a:pPr marL="457200" lvl="0" indent="-304800" algn="l" rtl="0">
              <a:spcBef>
                <a:spcPts val="0"/>
              </a:spcBef>
              <a:spcAft>
                <a:spcPts val="0"/>
              </a:spcAft>
              <a:buSzPts val="1200"/>
              <a:buChar char="●"/>
            </a:pPr>
            <a:r>
              <a:rPr lang="en" dirty="0"/>
              <a:t>Quick write your initial thinking</a:t>
            </a:r>
            <a:endParaRPr dirty="0"/>
          </a:p>
          <a:p>
            <a:pPr marL="457200" lvl="0" indent="-304800" algn="l" rtl="0">
              <a:spcBef>
                <a:spcPts val="0"/>
              </a:spcBef>
              <a:spcAft>
                <a:spcPts val="0"/>
              </a:spcAft>
              <a:buSzPts val="1200"/>
              <a:buChar char="●"/>
            </a:pPr>
            <a:r>
              <a:rPr lang="en" dirty="0"/>
              <a:t>Share with a neighbor</a:t>
            </a:r>
            <a:endParaRPr dirty="0"/>
          </a:p>
        </p:txBody>
      </p:sp>
      <p:sp>
        <p:nvSpPr>
          <p:cNvPr id="241" name="Google Shape;24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dirty="0"/>
              <a:t>Slides 12-22 Claims, Evidence, and Reasoning – Argument Driven Inquiry Resource </a:t>
            </a:r>
          </a:p>
          <a:p>
            <a:pPr marL="0" lvl="0" indent="0" algn="l" rtl="0">
              <a:spcBef>
                <a:spcPts val="0"/>
              </a:spcBef>
              <a:spcAft>
                <a:spcPts val="0"/>
              </a:spcAft>
              <a:buClr>
                <a:schemeClr val="dk1"/>
              </a:buClr>
              <a:buSzPts val="1200"/>
              <a:buFont typeface="Calibri"/>
              <a:buNone/>
            </a:pPr>
            <a:r>
              <a:rPr lang="en-US" b="1" dirty="0"/>
              <a:t>75 minutes</a:t>
            </a:r>
            <a:endParaRPr lang="en-US" dirty="0"/>
          </a:p>
          <a:p>
            <a:pPr marL="0" lvl="0" indent="0" algn="l" rtl="0">
              <a:spcBef>
                <a:spcPts val="0"/>
              </a:spcBef>
              <a:spcAft>
                <a:spcPts val="0"/>
              </a:spcAft>
              <a:buClr>
                <a:schemeClr val="dk1"/>
              </a:buClr>
              <a:buSzPts val="1200"/>
              <a:buFont typeface="Calibri"/>
              <a:buNone/>
            </a:pPr>
            <a:endParaRPr dirty="0"/>
          </a:p>
          <a:p>
            <a:pPr marL="457200" lvl="0" indent="-304800" algn="l" rtl="0">
              <a:spcBef>
                <a:spcPts val="0"/>
              </a:spcBef>
              <a:spcAft>
                <a:spcPts val="0"/>
              </a:spcAft>
              <a:buSzPts val="1200"/>
              <a:buChar char="●"/>
            </a:pPr>
            <a:r>
              <a:rPr lang="en" dirty="0"/>
              <a:t>Examine the handout.  Note the text features</a:t>
            </a:r>
            <a:endParaRPr dirty="0"/>
          </a:p>
          <a:p>
            <a:pPr marL="457200" lvl="0" indent="-304800" algn="l" rtl="0">
              <a:spcBef>
                <a:spcPts val="0"/>
              </a:spcBef>
              <a:spcAft>
                <a:spcPts val="0"/>
              </a:spcAft>
              <a:buSzPts val="1200"/>
              <a:buChar char="●"/>
            </a:pPr>
            <a:r>
              <a:rPr lang="en" dirty="0"/>
              <a:t>Predict what you think the text will be about</a:t>
            </a:r>
            <a:endParaRPr dirty="0"/>
          </a:p>
          <a:p>
            <a:pPr marL="457200" lvl="0" indent="-304800" algn="l" rtl="0">
              <a:spcBef>
                <a:spcPts val="0"/>
              </a:spcBef>
              <a:spcAft>
                <a:spcPts val="0"/>
              </a:spcAft>
              <a:buSzPts val="1200"/>
              <a:buChar char="●"/>
            </a:pPr>
            <a:r>
              <a:rPr lang="en" dirty="0"/>
              <a:t>Read pages 439-440 with a partner - the Introduction and Getting Started</a:t>
            </a:r>
            <a:endParaRPr dirty="0"/>
          </a:p>
          <a:p>
            <a:pPr marL="0" lvl="0" indent="0" algn="l" rtl="0">
              <a:spcBef>
                <a:spcPts val="0"/>
              </a:spcBef>
              <a:spcAft>
                <a:spcPts val="0"/>
              </a:spcAft>
              <a:buNone/>
            </a:pPr>
            <a:endParaRPr dirty="0"/>
          </a:p>
        </p:txBody>
      </p:sp>
      <p:sp>
        <p:nvSpPr>
          <p:cNvPr id="252" name="Google Shape;25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dirty="0"/>
              <a:t>Slides 12-22 Claims, Evidence, and Reasoning – Argument Driven Inquiry Resource </a:t>
            </a:r>
          </a:p>
          <a:p>
            <a:pPr marL="0" lvl="0" indent="0" algn="l" rtl="0">
              <a:spcBef>
                <a:spcPts val="0"/>
              </a:spcBef>
              <a:spcAft>
                <a:spcPts val="0"/>
              </a:spcAft>
              <a:buClr>
                <a:schemeClr val="dk1"/>
              </a:buClr>
              <a:buSzPts val="1200"/>
              <a:buFont typeface="Calibri"/>
              <a:buNone/>
            </a:pPr>
            <a:r>
              <a:rPr lang="en-US" b="1" dirty="0"/>
              <a:t>75 minutes</a:t>
            </a:r>
            <a:endParaRPr lang="en-US" dirty="0"/>
          </a:p>
          <a:p>
            <a:pPr marL="0" lvl="0" indent="0" algn="l" rtl="0">
              <a:spcBef>
                <a:spcPts val="0"/>
              </a:spcBef>
              <a:spcAft>
                <a:spcPts val="0"/>
              </a:spcAft>
              <a:buClr>
                <a:schemeClr val="dk1"/>
              </a:buClr>
              <a:buSzPts val="1200"/>
              <a:buFont typeface="Calibri"/>
              <a:buNone/>
            </a:pPr>
            <a:endParaRPr dirty="0"/>
          </a:p>
          <a:p>
            <a:pPr marL="457200" lvl="0" indent="-304800" algn="l" rtl="0">
              <a:spcBef>
                <a:spcPts val="0"/>
              </a:spcBef>
              <a:spcAft>
                <a:spcPts val="0"/>
              </a:spcAft>
              <a:buSzPts val="1200"/>
              <a:buChar char="●"/>
            </a:pPr>
            <a:r>
              <a:rPr lang="en" dirty="0"/>
              <a:t>Let’s engage in a strategy to look at data</a:t>
            </a:r>
            <a:endParaRPr dirty="0"/>
          </a:p>
          <a:p>
            <a:pPr marL="457200" lvl="0" indent="-304800" algn="l" rtl="0">
              <a:spcBef>
                <a:spcPts val="0"/>
              </a:spcBef>
              <a:spcAft>
                <a:spcPts val="0"/>
              </a:spcAft>
              <a:buSzPts val="1200"/>
              <a:buChar char="●"/>
            </a:pPr>
            <a:r>
              <a:rPr lang="en" dirty="0"/>
              <a:t>Highlights, Comments, and Captions</a:t>
            </a:r>
            <a:endParaRPr dirty="0"/>
          </a:p>
          <a:p>
            <a:pPr marL="457200" lvl="0" indent="-304800" algn="l" rtl="0">
              <a:spcBef>
                <a:spcPts val="0"/>
              </a:spcBef>
              <a:spcAft>
                <a:spcPts val="0"/>
              </a:spcAft>
              <a:buSzPts val="1200"/>
              <a:buChar char="●"/>
            </a:pPr>
            <a:r>
              <a:rPr lang="en" dirty="0"/>
              <a:t>HIGHLIGHT:  what I see</a:t>
            </a:r>
            <a:endParaRPr dirty="0"/>
          </a:p>
          <a:p>
            <a:pPr marL="914400" lvl="1" indent="-304800" algn="l" rtl="0">
              <a:spcBef>
                <a:spcPts val="0"/>
              </a:spcBef>
              <a:spcAft>
                <a:spcPts val="0"/>
              </a:spcAft>
              <a:buSzPts val="1200"/>
              <a:buChar char="○"/>
            </a:pPr>
            <a:r>
              <a:rPr lang="en" dirty="0"/>
              <a:t>Look for changes, trends or differences</a:t>
            </a:r>
            <a:endParaRPr dirty="0"/>
          </a:p>
          <a:p>
            <a:pPr marL="914400" lvl="1" indent="-304800" algn="l" rtl="0">
              <a:spcBef>
                <a:spcPts val="0"/>
              </a:spcBef>
              <a:spcAft>
                <a:spcPts val="0"/>
              </a:spcAft>
              <a:buSzPts val="1200"/>
              <a:buChar char="○"/>
            </a:pPr>
            <a:r>
              <a:rPr lang="en" dirty="0"/>
              <a:t>Write what you see - a different description for each observation</a:t>
            </a:r>
            <a:endParaRPr dirty="0"/>
          </a:p>
          <a:p>
            <a:pPr marL="914400" lvl="1" indent="-304800" algn="l" rtl="0">
              <a:spcBef>
                <a:spcPts val="0"/>
              </a:spcBef>
              <a:spcAft>
                <a:spcPts val="0"/>
              </a:spcAft>
              <a:buSzPts val="1200"/>
              <a:buChar char="○"/>
            </a:pPr>
            <a:r>
              <a:rPr lang="en" dirty="0"/>
              <a:t>Be concise - write on the essence, or highlights of what you see.</a:t>
            </a:r>
            <a:endParaRPr dirty="0"/>
          </a:p>
        </p:txBody>
      </p:sp>
      <p:sp>
        <p:nvSpPr>
          <p:cNvPr id="265" name="Google Shape;26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dirty="0"/>
              <a:t>Slides 12-22 Claims, Evidence, and Reasoning – Argument Driven Inquiry Resource </a:t>
            </a:r>
          </a:p>
          <a:p>
            <a:pPr marL="0" lvl="0" indent="0" algn="l" rtl="0">
              <a:spcBef>
                <a:spcPts val="0"/>
              </a:spcBef>
              <a:spcAft>
                <a:spcPts val="0"/>
              </a:spcAft>
              <a:buClr>
                <a:schemeClr val="dk1"/>
              </a:buClr>
              <a:buSzPts val="1200"/>
              <a:buFont typeface="Calibri"/>
              <a:buNone/>
            </a:pPr>
            <a:r>
              <a:rPr lang="en-US" b="1" dirty="0"/>
              <a:t>75 minutes</a:t>
            </a:r>
            <a:endParaRPr lang="en-US" dirty="0"/>
          </a:p>
          <a:p>
            <a:pPr marL="0" lvl="0" indent="0" algn="l" rtl="0">
              <a:spcBef>
                <a:spcPts val="0"/>
              </a:spcBef>
              <a:spcAft>
                <a:spcPts val="0"/>
              </a:spcAft>
              <a:buClr>
                <a:schemeClr val="dk1"/>
              </a:buClr>
              <a:buSzPts val="1200"/>
              <a:buFont typeface="Calibri"/>
              <a:buNone/>
            </a:pPr>
            <a:endParaRPr dirty="0"/>
          </a:p>
          <a:p>
            <a:pPr marL="457200" lvl="0" indent="-304800" algn="l" rtl="0">
              <a:spcBef>
                <a:spcPts val="0"/>
              </a:spcBef>
              <a:spcAft>
                <a:spcPts val="0"/>
              </a:spcAft>
              <a:buSzPts val="1200"/>
              <a:buChar char="●"/>
            </a:pPr>
            <a:r>
              <a:rPr lang="en" dirty="0"/>
              <a:t>For Comments:  comment on what it means</a:t>
            </a:r>
            <a:endParaRPr dirty="0"/>
          </a:p>
          <a:p>
            <a:pPr marL="457200" lvl="0" indent="-304800" algn="l" rtl="0">
              <a:spcBef>
                <a:spcPts val="0"/>
              </a:spcBef>
              <a:spcAft>
                <a:spcPts val="0"/>
              </a:spcAft>
              <a:buSzPts val="1200"/>
              <a:buChar char="●"/>
            </a:pPr>
            <a:r>
              <a:rPr lang="en" dirty="0"/>
              <a:t>Interpret what you see.</a:t>
            </a:r>
            <a:endParaRPr dirty="0"/>
          </a:p>
          <a:p>
            <a:pPr marL="457200" lvl="0" indent="-304800" algn="l" rtl="0">
              <a:spcBef>
                <a:spcPts val="0"/>
              </a:spcBef>
              <a:spcAft>
                <a:spcPts val="0"/>
              </a:spcAft>
              <a:buSzPts val="1200"/>
              <a:buChar char="●"/>
            </a:pPr>
            <a:r>
              <a:rPr lang="en" dirty="0"/>
              <a:t>Write what each observation means.</a:t>
            </a:r>
            <a:endParaRPr dirty="0"/>
          </a:p>
          <a:p>
            <a:pPr marL="457200" lvl="0" indent="-304800" algn="l" rtl="0">
              <a:spcBef>
                <a:spcPts val="0"/>
              </a:spcBef>
              <a:spcAft>
                <a:spcPts val="0"/>
              </a:spcAft>
              <a:buSzPts val="1200"/>
              <a:buChar char="●"/>
            </a:pPr>
            <a:r>
              <a:rPr lang="en" dirty="0"/>
              <a:t>Don’t tackle all the data at once - just one observation at a time.</a:t>
            </a:r>
            <a:endParaRPr dirty="0"/>
          </a:p>
        </p:txBody>
      </p:sp>
      <p:sp>
        <p:nvSpPr>
          <p:cNvPr id="278" name="Google Shape;27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dirty="0"/>
              <a:t>Slides 12-22 Claims, Evidence, and Reasoning – Argument Driven Inquiry Resource </a:t>
            </a:r>
          </a:p>
          <a:p>
            <a:pPr marL="0" lvl="0" indent="0" algn="l" rtl="0">
              <a:spcBef>
                <a:spcPts val="0"/>
              </a:spcBef>
              <a:spcAft>
                <a:spcPts val="0"/>
              </a:spcAft>
              <a:buClr>
                <a:schemeClr val="dk1"/>
              </a:buClr>
              <a:buSzPts val="1200"/>
              <a:buFont typeface="Calibri"/>
              <a:buNone/>
            </a:pPr>
            <a:r>
              <a:rPr lang="en-US" b="1" dirty="0"/>
              <a:t>75 minutes</a:t>
            </a:r>
            <a:endParaRPr lang="en-US" dirty="0"/>
          </a:p>
          <a:p>
            <a:pPr marL="0" lvl="0" indent="0" algn="l" rtl="0">
              <a:spcBef>
                <a:spcPts val="0"/>
              </a:spcBef>
              <a:spcAft>
                <a:spcPts val="0"/>
              </a:spcAft>
              <a:buClr>
                <a:schemeClr val="dk1"/>
              </a:buClr>
              <a:buSzPts val="1200"/>
              <a:buFont typeface="Calibri"/>
              <a:buNone/>
            </a:pPr>
            <a:endParaRPr dirty="0"/>
          </a:p>
          <a:p>
            <a:pPr marL="457200" lvl="0" indent="-304800" algn="l" rtl="0">
              <a:spcBef>
                <a:spcPts val="0"/>
              </a:spcBef>
              <a:spcAft>
                <a:spcPts val="0"/>
              </a:spcAft>
              <a:buSzPts val="1200"/>
              <a:buChar char="●"/>
            </a:pPr>
            <a:r>
              <a:rPr lang="en" dirty="0"/>
              <a:t>For Create a Caption:</a:t>
            </a:r>
            <a:endParaRPr dirty="0"/>
          </a:p>
          <a:p>
            <a:pPr marL="457200" lvl="0" indent="-304800" algn="l" rtl="0">
              <a:spcBef>
                <a:spcPts val="0"/>
              </a:spcBef>
              <a:spcAft>
                <a:spcPts val="0"/>
              </a:spcAft>
              <a:buSzPts val="1200"/>
              <a:buChar char="●"/>
            </a:pPr>
            <a:r>
              <a:rPr lang="en" dirty="0"/>
              <a:t>Think of the caption as a summary. </a:t>
            </a:r>
            <a:endParaRPr dirty="0"/>
          </a:p>
          <a:p>
            <a:pPr marL="457200" lvl="0" indent="-304800" algn="l" rtl="0">
              <a:spcBef>
                <a:spcPts val="0"/>
              </a:spcBef>
              <a:spcAft>
                <a:spcPts val="0"/>
              </a:spcAft>
              <a:buSzPts val="1200"/>
              <a:buChar char="●"/>
            </a:pPr>
            <a:r>
              <a:rPr lang="en" dirty="0"/>
              <a:t>Begin your caption with a topic sentence describing the overview of the figure.</a:t>
            </a:r>
            <a:endParaRPr dirty="0"/>
          </a:p>
          <a:p>
            <a:pPr marL="457200" lvl="0" indent="-304800" algn="l" rtl="0">
              <a:spcBef>
                <a:spcPts val="0"/>
              </a:spcBef>
              <a:spcAft>
                <a:spcPts val="0"/>
              </a:spcAft>
              <a:buSzPts val="1200"/>
              <a:buChar char="●"/>
            </a:pPr>
            <a:r>
              <a:rPr lang="en" dirty="0"/>
              <a:t>Join each “What I see” to its “What it means” to form a sentence.</a:t>
            </a:r>
            <a:endParaRPr dirty="0"/>
          </a:p>
          <a:p>
            <a:pPr marL="457200" lvl="0" indent="-304800" algn="l" rtl="0">
              <a:spcBef>
                <a:spcPts val="0"/>
              </a:spcBef>
              <a:spcAft>
                <a:spcPts val="0"/>
              </a:spcAft>
              <a:buSzPts val="1200"/>
              <a:buChar char="●"/>
            </a:pPr>
            <a:r>
              <a:rPr lang="en" dirty="0"/>
              <a:t>Build a coherent description in 2-3 sentences.  </a:t>
            </a:r>
            <a:endParaRPr dirty="0"/>
          </a:p>
        </p:txBody>
      </p:sp>
      <p:sp>
        <p:nvSpPr>
          <p:cNvPr id="288" name="Google Shape;28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r>
              <a:rPr lang="en-US" b="1" dirty="0"/>
              <a:t>Slides 12-22 Claims, Evidence, and Reasoning – Argument Driven Inquiry Resource </a:t>
            </a:r>
          </a:p>
          <a:p>
            <a:pPr marL="0" lvl="0" indent="0" algn="l" rtl="0">
              <a:spcBef>
                <a:spcPts val="0"/>
              </a:spcBef>
              <a:spcAft>
                <a:spcPts val="0"/>
              </a:spcAft>
              <a:buClr>
                <a:schemeClr val="dk1"/>
              </a:buClr>
              <a:buSzPts val="1200"/>
              <a:buFont typeface="Calibri"/>
              <a:buNone/>
            </a:pPr>
            <a:r>
              <a:rPr lang="en-US" b="1" dirty="0"/>
              <a:t>75 minutes</a:t>
            </a:r>
            <a:endParaRPr lang="en-US" dirty="0"/>
          </a:p>
          <a:p>
            <a:pPr marL="0" lvl="0" indent="0" algn="l" rtl="0">
              <a:spcBef>
                <a:spcPts val="0"/>
              </a:spcBef>
              <a:spcAft>
                <a:spcPts val="0"/>
              </a:spcAft>
              <a:buClr>
                <a:schemeClr val="dk1"/>
              </a:buClr>
              <a:buSzPts val="1200"/>
              <a:buFont typeface="Calibri"/>
              <a:buNone/>
            </a:pPr>
            <a:endParaRPr dirty="0"/>
          </a:p>
          <a:p>
            <a:pPr marL="457200" lvl="0" indent="-304800" algn="l" rtl="0">
              <a:spcBef>
                <a:spcPts val="0"/>
              </a:spcBef>
              <a:spcAft>
                <a:spcPts val="0"/>
              </a:spcAft>
              <a:buSzPts val="1200"/>
              <a:buChar char="●"/>
            </a:pPr>
            <a:r>
              <a:rPr lang="en" dirty="0"/>
              <a:t>Using evidence, talk through your best argument for answering the question:  How has the concentration of Atmospheric carbon dioxide changed over time?</a:t>
            </a:r>
            <a:endParaRPr dirty="0"/>
          </a:p>
          <a:p>
            <a:pPr marL="457200" lvl="0" indent="-304800" algn="l" rtl="0">
              <a:spcBef>
                <a:spcPts val="0"/>
              </a:spcBef>
              <a:spcAft>
                <a:spcPts val="0"/>
              </a:spcAft>
              <a:buSzPts val="1200"/>
              <a:buChar char="●"/>
            </a:pPr>
            <a:r>
              <a:rPr lang="en" dirty="0"/>
              <a:t>Be sure to:</a:t>
            </a:r>
            <a:endParaRPr dirty="0"/>
          </a:p>
          <a:p>
            <a:pPr marL="914400" lvl="1" indent="-304800" algn="l" rtl="0">
              <a:spcBef>
                <a:spcPts val="0"/>
              </a:spcBef>
              <a:spcAft>
                <a:spcPts val="0"/>
              </a:spcAft>
              <a:buSzPts val="1200"/>
              <a:buChar char="○"/>
            </a:pPr>
            <a:r>
              <a:rPr lang="en" dirty="0"/>
              <a:t>State the claim you are trying to support</a:t>
            </a:r>
            <a:endParaRPr dirty="0"/>
          </a:p>
          <a:p>
            <a:pPr marL="914400" lvl="1" indent="-304800" algn="l" rtl="0">
              <a:spcBef>
                <a:spcPts val="0"/>
              </a:spcBef>
              <a:spcAft>
                <a:spcPts val="0"/>
              </a:spcAft>
              <a:buSzPts val="1200"/>
              <a:buChar char="○"/>
            </a:pPr>
            <a:r>
              <a:rPr lang="en" dirty="0"/>
              <a:t>Include genuine evidence (data + analysis + interpretation)</a:t>
            </a:r>
            <a:endParaRPr dirty="0"/>
          </a:p>
          <a:p>
            <a:pPr marL="914400" lvl="1" indent="-304800" algn="l" rtl="0">
              <a:spcBef>
                <a:spcPts val="0"/>
              </a:spcBef>
              <a:spcAft>
                <a:spcPts val="0"/>
              </a:spcAft>
              <a:buSzPts val="1200"/>
              <a:buChar char="○"/>
            </a:pPr>
            <a:r>
              <a:rPr lang="en" dirty="0"/>
              <a:t>Provide a justification of your evidence that explains why the evidence is relevant and why it supports the claim</a:t>
            </a:r>
            <a:endParaRPr dirty="0"/>
          </a:p>
          <a:p>
            <a:pPr marL="914400" lvl="1" indent="-304800" algn="l" rtl="0">
              <a:spcBef>
                <a:spcPts val="0"/>
              </a:spcBef>
              <a:spcAft>
                <a:spcPts val="0"/>
              </a:spcAft>
              <a:buSzPts val="1200"/>
              <a:buChar char="○"/>
            </a:pPr>
            <a:r>
              <a:rPr lang="en" dirty="0"/>
              <a:t>Organize your argument in a way that enhances listener understanding</a:t>
            </a:r>
            <a:endParaRPr dirty="0"/>
          </a:p>
          <a:p>
            <a:pPr marL="914400" lvl="1" indent="-304800" algn="l" rtl="0">
              <a:spcBef>
                <a:spcPts val="0"/>
              </a:spcBef>
              <a:spcAft>
                <a:spcPts val="0"/>
              </a:spcAft>
              <a:buSzPts val="1200"/>
              <a:buChar char="○"/>
            </a:pPr>
            <a:r>
              <a:rPr lang="en" dirty="0"/>
              <a:t>Use a broad range of words including science vocabulary you have now learned.</a:t>
            </a:r>
            <a:endParaRPr dirty="0"/>
          </a:p>
        </p:txBody>
      </p:sp>
      <p:sp>
        <p:nvSpPr>
          <p:cNvPr id="298" name="Google Shape;29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dirty="0"/>
              <a:t>Slides 12-22 Claims, Evidence, and Reasoning – Argument Driven Inquiry Resource </a:t>
            </a:r>
          </a:p>
          <a:p>
            <a:pPr marL="0" lvl="0" indent="0" algn="l" rtl="0">
              <a:spcBef>
                <a:spcPts val="0"/>
              </a:spcBef>
              <a:spcAft>
                <a:spcPts val="0"/>
              </a:spcAft>
              <a:buClr>
                <a:schemeClr val="dk1"/>
              </a:buClr>
              <a:buSzPts val="1200"/>
              <a:buFont typeface="Calibri"/>
              <a:buNone/>
            </a:pPr>
            <a:r>
              <a:rPr lang="en-US" b="1" dirty="0"/>
              <a:t>75 minutes</a:t>
            </a:r>
            <a:endParaRPr lang="en-US" dirty="0"/>
          </a:p>
          <a:p>
            <a:pPr marL="0" lvl="0" indent="0" algn="l" rtl="0">
              <a:spcBef>
                <a:spcPts val="0"/>
              </a:spcBef>
              <a:spcAft>
                <a:spcPts val="0"/>
              </a:spcAft>
              <a:buClr>
                <a:schemeClr val="dk1"/>
              </a:buClr>
              <a:buSzPts val="1200"/>
              <a:buFont typeface="Calibri"/>
              <a:buNone/>
            </a:pPr>
            <a:endParaRPr dirty="0"/>
          </a:p>
          <a:p>
            <a:pPr marL="457200" lvl="0" indent="-304800" algn="l" rtl="0">
              <a:spcBef>
                <a:spcPts val="0"/>
              </a:spcBef>
              <a:spcAft>
                <a:spcPts val="0"/>
              </a:spcAft>
              <a:buSzPts val="1200"/>
              <a:buChar char="●"/>
            </a:pPr>
            <a:r>
              <a:rPr lang="en" dirty="0"/>
              <a:t>Construct an Explanation - Prepare to Argue from Your Evidence</a:t>
            </a:r>
            <a:endParaRPr dirty="0"/>
          </a:p>
          <a:p>
            <a:pPr marL="457200" lvl="0" indent="-304800" algn="l" rtl="0">
              <a:spcBef>
                <a:spcPts val="0"/>
              </a:spcBef>
              <a:spcAft>
                <a:spcPts val="0"/>
              </a:spcAft>
              <a:buSzPts val="1200"/>
              <a:buChar char="●"/>
            </a:pPr>
            <a:r>
              <a:rPr lang="en" dirty="0"/>
              <a:t>How has the concentration of atmospheric carbon dioxide changed over time?</a:t>
            </a:r>
            <a:endParaRPr dirty="0"/>
          </a:p>
          <a:p>
            <a:pPr marL="457200" lvl="0" indent="-304800" algn="l" rtl="0">
              <a:spcBef>
                <a:spcPts val="0"/>
              </a:spcBef>
              <a:spcAft>
                <a:spcPts val="0"/>
              </a:spcAft>
              <a:buSzPts val="1200"/>
              <a:buChar char="●"/>
            </a:pPr>
            <a:r>
              <a:rPr lang="en" dirty="0"/>
              <a:t>Summarize your evidence to construct an explanation</a:t>
            </a:r>
            <a:endParaRPr dirty="0"/>
          </a:p>
          <a:p>
            <a:pPr marL="457200" lvl="0" indent="-304800" algn="l" rtl="0">
              <a:spcBef>
                <a:spcPts val="0"/>
              </a:spcBef>
              <a:spcAft>
                <a:spcPts val="0"/>
              </a:spcAft>
              <a:buSzPts val="1200"/>
              <a:buChar char="●"/>
            </a:pPr>
            <a:r>
              <a:rPr lang="en" dirty="0"/>
              <a:t>Analyze the evidence</a:t>
            </a:r>
            <a:endParaRPr dirty="0"/>
          </a:p>
          <a:p>
            <a:pPr marL="457200" lvl="0" indent="-304800" algn="l" rtl="0">
              <a:spcBef>
                <a:spcPts val="0"/>
              </a:spcBef>
              <a:spcAft>
                <a:spcPts val="0"/>
              </a:spcAft>
              <a:buSzPts val="1200"/>
              <a:buChar char="●"/>
            </a:pPr>
            <a:r>
              <a:rPr lang="en" dirty="0"/>
              <a:t>Look for trends and patterns</a:t>
            </a:r>
            <a:endParaRPr dirty="0"/>
          </a:p>
          <a:p>
            <a:pPr marL="457200" lvl="0" indent="-304800" algn="l" rtl="0">
              <a:spcBef>
                <a:spcPts val="0"/>
              </a:spcBef>
              <a:spcAft>
                <a:spcPts val="0"/>
              </a:spcAft>
              <a:buSzPts val="1200"/>
              <a:buChar char="●"/>
            </a:pPr>
            <a:r>
              <a:rPr lang="en" dirty="0"/>
              <a:t>Think about your oral arguments.</a:t>
            </a:r>
            <a:endParaRPr dirty="0"/>
          </a:p>
          <a:p>
            <a:pPr marL="457200" lvl="0" indent="-304800" algn="l" rtl="0">
              <a:spcBef>
                <a:spcPts val="0"/>
              </a:spcBef>
              <a:spcAft>
                <a:spcPts val="0"/>
              </a:spcAft>
              <a:buSzPts val="1200"/>
              <a:buChar char="●"/>
            </a:pPr>
            <a:r>
              <a:rPr lang="en" dirty="0"/>
              <a:t>Record your Claim, Evidence and Explanation/Justification to answer the question (see template on page 442)</a:t>
            </a:r>
            <a:endParaRPr dirty="0"/>
          </a:p>
        </p:txBody>
      </p:sp>
      <p:sp>
        <p:nvSpPr>
          <p:cNvPr id="307" name="Google Shape;30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343401"/>
            <a:ext cx="54864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b="1" dirty="0"/>
              <a:t>Slide 2-3 30 minutes</a:t>
            </a:r>
            <a:endParaRPr b="1" dirty="0"/>
          </a:p>
          <a:p>
            <a:pPr marL="0" marR="0" lvl="0" indent="0" algn="l" rtl="0">
              <a:lnSpc>
                <a:spcPct val="100000"/>
              </a:lnSpc>
              <a:spcBef>
                <a:spcPts val="0"/>
              </a:spcBef>
              <a:spcAft>
                <a:spcPts val="0"/>
              </a:spcAft>
              <a:buClr>
                <a:schemeClr val="dk1"/>
              </a:buClr>
              <a:buSzPts val="1200"/>
              <a:buFont typeface="Calibri"/>
              <a:buNone/>
            </a:pPr>
            <a:r>
              <a:rPr lang="en" sz="1200" b="1" i="0" u="none" strike="noStrike" cap="none" dirty="0">
                <a:solidFill>
                  <a:schemeClr val="dk1"/>
                </a:solidFill>
                <a:latin typeface="Calibri"/>
                <a:ea typeface="Calibri"/>
                <a:cs typeface="Calibri"/>
                <a:sym typeface="Calibri"/>
              </a:rPr>
              <a:t>	Welcome to Exploring Climate Science Follow-up </a:t>
            </a:r>
          </a:p>
          <a:p>
            <a:pPr marL="1085850" marR="0" lvl="2" indent="-171450" algn="l" rtl="0">
              <a:lnSpc>
                <a:spcPct val="100000"/>
              </a:lnSpc>
              <a:spcBef>
                <a:spcPts val="0"/>
              </a:spcBef>
              <a:spcAft>
                <a:spcPts val="0"/>
              </a:spcAft>
              <a:buClr>
                <a:schemeClr val="dk1"/>
              </a:buClr>
              <a:buSzPts val="1200"/>
            </a:pPr>
            <a:r>
              <a:rPr lang="en" sz="1200" b="0" i="0" u="none" strike="noStrike" cap="none" dirty="0">
                <a:solidFill>
                  <a:schemeClr val="dk1"/>
                </a:solidFill>
                <a:latin typeface="Calibri"/>
                <a:ea typeface="Calibri"/>
                <a:cs typeface="Calibri"/>
                <a:sym typeface="Calibri"/>
              </a:rPr>
              <a:t>Our norms</a:t>
            </a:r>
            <a:endParaRPr lang="en-US" sz="1200" b="0" i="0" u="none" strike="noStrike" cap="none" dirty="0">
              <a:solidFill>
                <a:schemeClr val="dk1"/>
              </a:solidFill>
              <a:latin typeface="Calibri"/>
              <a:ea typeface="Calibri"/>
              <a:cs typeface="Calibri"/>
              <a:sym typeface="Calibri"/>
            </a:endParaRPr>
          </a:p>
          <a:p>
            <a:pPr marL="1085850" marR="0" lvl="2" indent="-171450" algn="l" rtl="0">
              <a:lnSpc>
                <a:spcPct val="100000"/>
              </a:lnSpc>
              <a:spcBef>
                <a:spcPts val="0"/>
              </a:spcBef>
              <a:spcAft>
                <a:spcPts val="0"/>
              </a:spcAft>
              <a:buClr>
                <a:schemeClr val="dk1"/>
              </a:buClr>
              <a:buSzPts val="1200"/>
            </a:pPr>
            <a:r>
              <a:rPr lang="en-US" sz="1200" b="0" i="0" u="none" strike="noStrike" cap="none" dirty="0">
                <a:solidFill>
                  <a:schemeClr val="dk1"/>
                </a:solidFill>
                <a:latin typeface="Calibri"/>
                <a:ea typeface="Calibri"/>
                <a:cs typeface="Calibri"/>
                <a:sym typeface="Calibri"/>
              </a:rPr>
              <a:t>Just a reminder of these two documents and an invitation to revisit them as needed</a:t>
            </a:r>
            <a:endParaRPr sz="1200" b="0" i="0" u="none" strike="noStrike" cap="none" dirty="0">
              <a:solidFill>
                <a:schemeClr val="dk1"/>
              </a:solidFill>
              <a:latin typeface="Calibri"/>
              <a:ea typeface="Calibri"/>
              <a:cs typeface="Calibri"/>
              <a:sym typeface="Calibri"/>
            </a:endParaRPr>
          </a:p>
        </p:txBody>
      </p:sp>
      <p:sp>
        <p:nvSpPr>
          <p:cNvPr id="119" name="Google Shape;119;p3:notes"/>
          <p:cNvSpPr txBox="1">
            <a:spLocks noGrp="1"/>
          </p:cNvSpPr>
          <p:nvPr>
            <p:ph type="sldNum" idx="12"/>
          </p:nvPr>
        </p:nvSpPr>
        <p:spPr>
          <a:xfrm>
            <a:off x="3884612" y="8685214"/>
            <a:ext cx="2971800" cy="456900"/>
          </a:xfrm>
          <a:prstGeom prst="rect">
            <a:avLst/>
          </a:prstGeom>
          <a:noFill/>
          <a:ln>
            <a:noFill/>
          </a:ln>
        </p:spPr>
        <p:txBody>
          <a:bodyPr spcFirstLastPara="1" wrap="square" lIns="93125" tIns="46550" rIns="93125" bIns="4655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dirty="0"/>
              <a:t>Slides 12-22 Claims, Evidence, and Reasoning – Argument Driven Inquiry Resource </a:t>
            </a:r>
          </a:p>
          <a:p>
            <a:pPr marL="0" lvl="0" indent="0" algn="l" rtl="0">
              <a:spcBef>
                <a:spcPts val="0"/>
              </a:spcBef>
              <a:spcAft>
                <a:spcPts val="0"/>
              </a:spcAft>
              <a:buClr>
                <a:schemeClr val="dk1"/>
              </a:buClr>
              <a:buSzPts val="1200"/>
              <a:buFont typeface="Calibri"/>
              <a:buNone/>
            </a:pPr>
            <a:r>
              <a:rPr lang="en-US" b="1" dirty="0"/>
              <a:t>75 minutes</a:t>
            </a:r>
            <a:endParaRPr lang="en-US" dirty="0"/>
          </a:p>
          <a:p>
            <a:pPr marL="457200" lvl="0" indent="0" algn="l" rtl="0">
              <a:spcBef>
                <a:spcPts val="0"/>
              </a:spcBef>
              <a:spcAft>
                <a:spcPts val="0"/>
              </a:spcAft>
              <a:buNone/>
            </a:pPr>
            <a:endParaRPr dirty="0"/>
          </a:p>
          <a:p>
            <a:pPr marL="457200" lvl="0" indent="-304800" algn="l" rtl="0">
              <a:spcBef>
                <a:spcPts val="0"/>
              </a:spcBef>
              <a:spcAft>
                <a:spcPts val="0"/>
              </a:spcAft>
              <a:buSzPts val="1200"/>
              <a:buChar char="●"/>
            </a:pPr>
            <a:r>
              <a:rPr lang="en" dirty="0"/>
              <a:t>Report Out:</a:t>
            </a:r>
            <a:endParaRPr dirty="0"/>
          </a:p>
          <a:p>
            <a:pPr marL="914400" lvl="1" indent="-304800" algn="l" rtl="0">
              <a:spcBef>
                <a:spcPts val="0"/>
              </a:spcBef>
              <a:spcAft>
                <a:spcPts val="0"/>
              </a:spcAft>
              <a:buSzPts val="1200"/>
              <a:buChar char="○"/>
            </a:pPr>
            <a:r>
              <a:rPr lang="en" dirty="0"/>
              <a:t>What question were you trying to answer and why?</a:t>
            </a:r>
            <a:endParaRPr dirty="0"/>
          </a:p>
          <a:p>
            <a:pPr marL="914400" lvl="1" indent="-304800" algn="l" rtl="0">
              <a:spcBef>
                <a:spcPts val="0"/>
              </a:spcBef>
              <a:spcAft>
                <a:spcPts val="0"/>
              </a:spcAft>
              <a:buSzPts val="1200"/>
              <a:buChar char="○"/>
            </a:pPr>
            <a:r>
              <a:rPr lang="en" dirty="0"/>
              <a:t>What did you do to answer your question and why?</a:t>
            </a:r>
            <a:endParaRPr dirty="0"/>
          </a:p>
          <a:p>
            <a:pPr marL="914400" lvl="1" indent="-304800" algn="l" rtl="0">
              <a:spcBef>
                <a:spcPts val="0"/>
              </a:spcBef>
              <a:spcAft>
                <a:spcPts val="0"/>
              </a:spcAft>
              <a:buSzPts val="1200"/>
              <a:buChar char="○"/>
            </a:pPr>
            <a:r>
              <a:rPr lang="en" dirty="0"/>
              <a:t>What is your argument?</a:t>
            </a:r>
            <a:endParaRPr dirty="0"/>
          </a:p>
          <a:p>
            <a:pPr marL="914400" lvl="1" indent="-304800" algn="l" rtl="0">
              <a:spcBef>
                <a:spcPts val="0"/>
              </a:spcBef>
              <a:spcAft>
                <a:spcPts val="0"/>
              </a:spcAft>
              <a:buSzPts val="1200"/>
              <a:buChar char="○"/>
            </a:pPr>
            <a:r>
              <a:rPr lang="en" dirty="0"/>
              <a:t>Your report should answer these questions in two pages or less.</a:t>
            </a:r>
            <a:endParaRPr dirty="0"/>
          </a:p>
        </p:txBody>
      </p:sp>
      <p:sp>
        <p:nvSpPr>
          <p:cNvPr id="317" name="Google Shape;31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dirty="0"/>
              <a:t>Slides 12-22 Claims, Evidence, and Reasoning – Argument Driven Inquiry Resource </a:t>
            </a:r>
          </a:p>
          <a:p>
            <a:pPr marL="0" lvl="0" indent="0" algn="l" rtl="0">
              <a:spcBef>
                <a:spcPts val="0"/>
              </a:spcBef>
              <a:spcAft>
                <a:spcPts val="0"/>
              </a:spcAft>
              <a:buClr>
                <a:schemeClr val="dk1"/>
              </a:buClr>
              <a:buSzPts val="1200"/>
              <a:buFont typeface="Calibri"/>
              <a:buNone/>
            </a:pPr>
            <a:r>
              <a:rPr lang="en-US" b="1" dirty="0"/>
              <a:t>75 minutes</a:t>
            </a:r>
            <a:endParaRPr lang="en-US" dirty="0"/>
          </a:p>
          <a:p>
            <a:pPr marL="457200" lvl="0" indent="0" algn="l" rtl="0">
              <a:spcBef>
                <a:spcPts val="0"/>
              </a:spcBef>
              <a:spcAft>
                <a:spcPts val="0"/>
              </a:spcAft>
              <a:buClr>
                <a:schemeClr val="dk1"/>
              </a:buClr>
              <a:buSzPts val="1100"/>
              <a:buFont typeface="Arial"/>
              <a:buNone/>
            </a:pPr>
            <a:endParaRPr dirty="0"/>
          </a:p>
          <a:p>
            <a:pPr marL="457200" lvl="0" indent="-304800" algn="l" rtl="0">
              <a:spcBef>
                <a:spcPts val="0"/>
              </a:spcBef>
              <a:spcAft>
                <a:spcPts val="0"/>
              </a:spcAft>
              <a:buSzPts val="1200"/>
              <a:buChar char="●"/>
            </a:pPr>
            <a:r>
              <a:rPr lang="en" dirty="0"/>
              <a:t>Visit each team as a group.</a:t>
            </a:r>
            <a:endParaRPr dirty="0"/>
          </a:p>
          <a:p>
            <a:pPr marL="457200" lvl="0" indent="-304800" algn="l" rtl="0">
              <a:spcBef>
                <a:spcPts val="0"/>
              </a:spcBef>
              <a:spcAft>
                <a:spcPts val="0"/>
              </a:spcAft>
              <a:buSzPts val="1200"/>
              <a:buChar char="●"/>
            </a:pPr>
            <a:r>
              <a:rPr lang="en" dirty="0"/>
              <a:t>Listen to their argument.</a:t>
            </a:r>
            <a:endParaRPr dirty="0"/>
          </a:p>
          <a:p>
            <a:pPr marL="457200" lvl="0" indent="-304800" algn="l" rtl="0">
              <a:spcBef>
                <a:spcPts val="0"/>
              </a:spcBef>
              <a:spcAft>
                <a:spcPts val="0"/>
              </a:spcAft>
              <a:buSzPts val="1200"/>
              <a:buChar char="●"/>
            </a:pPr>
            <a:r>
              <a:rPr lang="en" dirty="0"/>
              <a:t>Give feedback and be ready to take back ideas to discuss with your group.</a:t>
            </a:r>
            <a:endParaRPr dirty="0"/>
          </a:p>
        </p:txBody>
      </p:sp>
      <p:sp>
        <p:nvSpPr>
          <p:cNvPr id="328" name="Google Shape;32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b="1" dirty="0"/>
              <a:t>Slides 12-22 Claims, Evidence, and Reasoning – Argument Driven Inquiry Resource </a:t>
            </a:r>
          </a:p>
          <a:p>
            <a:pPr marL="0" lvl="0" indent="0" algn="l" rtl="0">
              <a:spcBef>
                <a:spcPts val="0"/>
              </a:spcBef>
              <a:spcAft>
                <a:spcPts val="0"/>
              </a:spcAft>
              <a:buClr>
                <a:schemeClr val="dk1"/>
              </a:buClr>
              <a:buSzPts val="1200"/>
              <a:buFont typeface="Calibri"/>
              <a:buNone/>
            </a:pPr>
            <a:r>
              <a:rPr lang="en-US" b="1" dirty="0"/>
              <a:t>75 minutes</a:t>
            </a:r>
            <a:endParaRPr lang="en-US" dirty="0"/>
          </a:p>
          <a:p>
            <a:pPr marL="457200" lvl="0" indent="0" algn="l" rtl="0">
              <a:spcBef>
                <a:spcPts val="0"/>
              </a:spcBef>
              <a:spcAft>
                <a:spcPts val="0"/>
              </a:spcAft>
              <a:buClr>
                <a:schemeClr val="dk1"/>
              </a:buClr>
              <a:buSzPts val="1100"/>
              <a:buFont typeface="Arial"/>
              <a:buNone/>
            </a:pPr>
            <a:endParaRPr dirty="0"/>
          </a:p>
          <a:p>
            <a:pPr marL="457200" lvl="0" indent="-304800" algn="l" rtl="0">
              <a:spcBef>
                <a:spcPts val="0"/>
              </a:spcBef>
              <a:spcAft>
                <a:spcPts val="0"/>
              </a:spcAft>
              <a:buSzPts val="1200"/>
              <a:buChar char="●"/>
            </a:pPr>
            <a:r>
              <a:rPr lang="en" dirty="0"/>
              <a:t>What question were you trying to answer and why?</a:t>
            </a:r>
            <a:endParaRPr dirty="0"/>
          </a:p>
          <a:p>
            <a:pPr marL="457200" lvl="0" indent="-304800" algn="l" rtl="0">
              <a:spcBef>
                <a:spcPts val="0"/>
              </a:spcBef>
              <a:spcAft>
                <a:spcPts val="0"/>
              </a:spcAft>
              <a:buSzPts val="1200"/>
              <a:buChar char="●"/>
            </a:pPr>
            <a:r>
              <a:rPr lang="en" dirty="0"/>
              <a:t>What did you do to answer your question and why?</a:t>
            </a:r>
            <a:endParaRPr dirty="0"/>
          </a:p>
          <a:p>
            <a:pPr marL="457200" lvl="0" indent="-304800" algn="l" rtl="0">
              <a:spcBef>
                <a:spcPts val="0"/>
              </a:spcBef>
              <a:spcAft>
                <a:spcPts val="0"/>
              </a:spcAft>
              <a:buSzPts val="1200"/>
              <a:buChar char="●"/>
            </a:pPr>
            <a:r>
              <a:rPr lang="en" dirty="0"/>
              <a:t>What is your argument?</a:t>
            </a:r>
            <a:endParaRPr dirty="0"/>
          </a:p>
        </p:txBody>
      </p:sp>
      <p:sp>
        <p:nvSpPr>
          <p:cNvPr id="339" name="Google Shape;33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5:notes"/>
          <p:cNvSpPr txBox="1">
            <a:spLocks noGrp="1"/>
          </p:cNvSpPr>
          <p:nvPr>
            <p:ph type="body" idx="1"/>
          </p:nvPr>
        </p:nvSpPr>
        <p:spPr>
          <a:xfrm>
            <a:off x="685800" y="4343401"/>
            <a:ext cx="5486400" cy="41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t>Slide 27</a:t>
            </a:r>
            <a:endParaRPr b="1" dirty="0"/>
          </a:p>
          <a:p>
            <a:pPr marL="0" lvl="0" indent="0" algn="l" rtl="0">
              <a:spcBef>
                <a:spcPts val="0"/>
              </a:spcBef>
              <a:spcAft>
                <a:spcPts val="0"/>
              </a:spcAft>
              <a:buClr>
                <a:schemeClr val="dk1"/>
              </a:buClr>
              <a:buSzPts val="1100"/>
              <a:buFont typeface="Arial"/>
              <a:buNone/>
            </a:pPr>
            <a:r>
              <a:rPr lang="en" b="1" dirty="0"/>
              <a:t>. Return to Phenomena Chart</a:t>
            </a:r>
            <a:endParaRPr b="1" dirty="0"/>
          </a:p>
          <a:p>
            <a:pPr marL="0" lvl="0" indent="0" algn="l" rtl="0">
              <a:spcBef>
                <a:spcPts val="0"/>
              </a:spcBef>
              <a:spcAft>
                <a:spcPts val="0"/>
              </a:spcAft>
              <a:buClr>
                <a:schemeClr val="dk1"/>
              </a:buClr>
              <a:buSzPts val="1100"/>
              <a:buFont typeface="Arial"/>
              <a:buNone/>
            </a:pPr>
            <a:r>
              <a:rPr lang="en" b="1" dirty="0"/>
              <a:t>30 minutes</a:t>
            </a:r>
            <a:endParaRPr b="1"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58" name="Google Shape;358;p25:notes"/>
          <p:cNvSpPr txBox="1">
            <a:spLocks noGrp="1"/>
          </p:cNvSpPr>
          <p:nvPr>
            <p:ph type="sldNum" idx="12"/>
          </p:nvPr>
        </p:nvSpPr>
        <p:spPr>
          <a:xfrm>
            <a:off x="3884612" y="8685214"/>
            <a:ext cx="2971800" cy="456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
              <a:buFont typeface="Calibri"/>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Creative Commons Licensing information</a:t>
            </a:r>
          </a:p>
        </p:txBody>
      </p:sp>
    </p:spTree>
    <p:extLst>
      <p:ext uri="{BB962C8B-B14F-4D97-AF65-F5344CB8AC3E}">
        <p14:creationId xmlns:p14="http://schemas.microsoft.com/office/powerpoint/2010/main" val="153157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Slide 2-3 30 minutes</a:t>
            </a:r>
          </a:p>
          <a:p>
            <a:pPr marL="0" marR="0" lvl="0" indent="0" algn="l" rtl="0">
              <a:lnSpc>
                <a:spcPct val="100000"/>
              </a:lnSpc>
              <a:spcBef>
                <a:spcPts val="0"/>
              </a:spcBef>
              <a:spcAft>
                <a:spcPts val="0"/>
              </a:spcAft>
              <a:buClr>
                <a:schemeClr val="dk1"/>
              </a:buClr>
              <a:buSzPts val="1200"/>
              <a:buFont typeface="Calibri"/>
              <a:buNone/>
            </a:pPr>
            <a:r>
              <a:rPr lang="en" sz="1200" b="1" i="0" u="none" strike="noStrike" cap="none" dirty="0">
                <a:solidFill>
                  <a:schemeClr val="dk1"/>
                </a:solidFill>
              </a:rPr>
              <a:t>Report Out </a:t>
            </a:r>
            <a:endParaRPr b="1" dirty="0"/>
          </a:p>
          <a:p>
            <a:pPr marL="0" marR="0" lvl="0" indent="0" algn="l" rtl="0">
              <a:lnSpc>
                <a:spcPct val="100000"/>
              </a:lnSpc>
              <a:spcBef>
                <a:spcPts val="0"/>
              </a:spcBef>
              <a:spcAft>
                <a:spcPts val="0"/>
              </a:spcAft>
              <a:buClr>
                <a:schemeClr val="dk1"/>
              </a:buClr>
              <a:buSzPts val="1200"/>
              <a:buFont typeface="Calibri"/>
              <a:buNone/>
            </a:pPr>
            <a:r>
              <a:rPr lang="en" sz="1200" b="0" i="0" u="none" strike="noStrike" cap="none" dirty="0">
                <a:solidFill>
                  <a:schemeClr val="dk1"/>
                </a:solidFill>
                <a:latin typeface="Calibri"/>
                <a:ea typeface="Calibri"/>
                <a:cs typeface="Calibri"/>
                <a:sym typeface="Calibri"/>
              </a:rPr>
              <a:t>25 minutes</a:t>
            </a:r>
            <a:endParaRPr sz="1200" b="0" i="0" u="none" strike="noStrike" cap="none" dirty="0">
              <a:solidFill>
                <a:schemeClr val="dk1"/>
              </a:solidFill>
              <a:latin typeface="Calibri"/>
              <a:ea typeface="Calibri"/>
              <a:cs typeface="Calibri"/>
              <a:sym typeface="Calibri"/>
            </a:endParaRPr>
          </a:p>
          <a:p>
            <a:pPr marL="457200" marR="0" lvl="0" indent="-304800" algn="l" rtl="0">
              <a:lnSpc>
                <a:spcPct val="100000"/>
              </a:lnSpc>
              <a:spcBef>
                <a:spcPts val="0"/>
              </a:spcBef>
              <a:spcAft>
                <a:spcPts val="0"/>
              </a:spcAft>
              <a:buSzPts val="1200"/>
              <a:buChar char="●"/>
            </a:pPr>
            <a:r>
              <a:rPr lang="en" dirty="0"/>
              <a:t>Report out on what you have been doing (planning, research, teaching, use of resources)</a:t>
            </a:r>
            <a:endParaRPr dirty="0"/>
          </a:p>
        </p:txBody>
      </p:sp>
      <p:sp>
        <p:nvSpPr>
          <p:cNvPr id="131" name="Google Shape;13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343400"/>
            <a:ext cx="5486400" cy="411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b="1" i="0" u="none" strike="noStrike" cap="none" dirty="0">
                <a:solidFill>
                  <a:schemeClr val="dk1"/>
                </a:solidFill>
                <a:latin typeface="Calibri"/>
                <a:ea typeface="Calibri"/>
                <a:cs typeface="Calibri"/>
                <a:sym typeface="Calibri"/>
              </a:rPr>
              <a:t>Slides 4-7  </a:t>
            </a: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1" i="0" u="none" strike="noStrike" cap="none" dirty="0">
                <a:solidFill>
                  <a:schemeClr val="dk1"/>
                </a:solidFill>
                <a:latin typeface="Calibri"/>
                <a:ea typeface="Calibri"/>
                <a:cs typeface="Calibri"/>
                <a:sym typeface="Calibri"/>
              </a:rPr>
              <a:t>90 min</a:t>
            </a: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dirty="0"/>
          </a:p>
          <a:p>
            <a:pPr marL="457200" marR="0" lvl="0" indent="-304800" algn="l" rtl="0">
              <a:lnSpc>
                <a:spcPct val="100000"/>
              </a:lnSpc>
              <a:spcBef>
                <a:spcPts val="0"/>
              </a:spcBef>
              <a:spcAft>
                <a:spcPts val="0"/>
              </a:spcAft>
              <a:buSzPts val="1200"/>
              <a:buChar char="●"/>
            </a:pPr>
            <a:r>
              <a:rPr lang="en" dirty="0"/>
              <a:t>Grounding:  Qualities of a Good Phenomena</a:t>
            </a:r>
            <a:endParaRPr dirty="0"/>
          </a:p>
          <a:p>
            <a:pPr marL="457200" marR="0" lvl="0" indent="-304800" algn="l" rtl="0">
              <a:lnSpc>
                <a:spcPct val="100000"/>
              </a:lnSpc>
              <a:spcBef>
                <a:spcPts val="0"/>
              </a:spcBef>
              <a:spcAft>
                <a:spcPts val="0"/>
              </a:spcAft>
              <a:buSzPts val="1200"/>
              <a:buChar char="●"/>
            </a:pPr>
            <a:r>
              <a:rPr lang="en" dirty="0"/>
              <a:t>Hand out of one-pager of Phenomena Graphic</a:t>
            </a:r>
            <a:endParaRPr dirty="0"/>
          </a:p>
          <a:p>
            <a:pPr marL="457200" marR="0" lvl="0" indent="-304800" algn="l" rtl="0">
              <a:lnSpc>
                <a:spcPct val="100000"/>
              </a:lnSpc>
              <a:spcBef>
                <a:spcPts val="0"/>
              </a:spcBef>
              <a:spcAft>
                <a:spcPts val="0"/>
              </a:spcAft>
              <a:buSzPts val="1200"/>
              <a:buChar char="●"/>
            </a:pPr>
            <a:r>
              <a:rPr lang="en" dirty="0"/>
              <a:t>To brainstorm a phenomena, read through each of the elements on the handout</a:t>
            </a:r>
            <a:endParaRPr dirty="0"/>
          </a:p>
          <a:p>
            <a:pPr marL="457200" marR="0" lvl="0" indent="-304800" algn="l" rtl="0">
              <a:lnSpc>
                <a:spcPct val="100000"/>
              </a:lnSpc>
              <a:spcBef>
                <a:spcPts val="0"/>
              </a:spcBef>
              <a:spcAft>
                <a:spcPts val="0"/>
              </a:spcAft>
              <a:buSzPts val="1200"/>
              <a:buChar char="●"/>
            </a:pPr>
            <a:r>
              <a:rPr lang="en" dirty="0"/>
              <a:t>Move to your wall chart and continue brainstorming</a:t>
            </a:r>
            <a:endParaRPr dirty="0"/>
          </a:p>
        </p:txBody>
      </p:sp>
      <p:sp>
        <p:nvSpPr>
          <p:cNvPr id="140" name="Google Shape;140;p5:notes"/>
          <p:cNvSpPr txBox="1">
            <a:spLocks noGrp="1"/>
          </p:cNvSpPr>
          <p:nvPr>
            <p:ph type="sldNum" idx="12"/>
          </p:nvPr>
        </p:nvSpPr>
        <p:spPr>
          <a:xfrm>
            <a:off x="3884613" y="8685213"/>
            <a:ext cx="2971800" cy="456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343401"/>
            <a:ext cx="54864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Slides 4-7  </a:t>
            </a: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90 min</a:t>
            </a:r>
          </a:p>
          <a:p>
            <a:pPr marL="0" lvl="0" indent="0" algn="l" rtl="0">
              <a:spcBef>
                <a:spcPts val="0"/>
              </a:spcBef>
              <a:spcAft>
                <a:spcPts val="0"/>
              </a:spcAft>
              <a:buClr>
                <a:schemeClr val="dk1"/>
              </a:buClr>
              <a:buSzPts val="1200"/>
              <a:buFont typeface="Calibri"/>
              <a:buNone/>
            </a:pPr>
            <a:endParaRPr dirty="0"/>
          </a:p>
          <a:p>
            <a:pPr marL="457200" lvl="0" indent="-304800" algn="l" rtl="0">
              <a:spcBef>
                <a:spcPts val="0"/>
              </a:spcBef>
              <a:spcAft>
                <a:spcPts val="0"/>
              </a:spcAft>
              <a:buSzPts val="1200"/>
              <a:buChar char="●"/>
            </a:pPr>
            <a:r>
              <a:rPr lang="en" dirty="0"/>
              <a:t>Grounding:  Qualities of a Good Phenomena</a:t>
            </a:r>
            <a:endParaRPr dirty="0"/>
          </a:p>
          <a:p>
            <a:pPr marL="457200" lvl="0" indent="-304800" algn="l" rtl="0">
              <a:spcBef>
                <a:spcPts val="0"/>
              </a:spcBef>
              <a:spcAft>
                <a:spcPts val="0"/>
              </a:spcAft>
              <a:buSzPts val="1200"/>
              <a:buChar char="●"/>
            </a:pPr>
            <a:r>
              <a:rPr lang="en" dirty="0"/>
              <a:t>Hand out of one-pager of Phenomena Graphic</a:t>
            </a:r>
            <a:endParaRPr dirty="0"/>
          </a:p>
          <a:p>
            <a:pPr marL="457200" lvl="0" indent="-304800" algn="l" rtl="0">
              <a:spcBef>
                <a:spcPts val="0"/>
              </a:spcBef>
              <a:spcAft>
                <a:spcPts val="0"/>
              </a:spcAft>
              <a:buSzPts val="1200"/>
              <a:buChar char="●"/>
            </a:pPr>
            <a:r>
              <a:rPr lang="en" dirty="0"/>
              <a:t>To brainstorm a phenomena, read through each of the elements on the handout</a:t>
            </a:r>
            <a:endParaRPr dirty="0"/>
          </a:p>
          <a:p>
            <a:pPr marL="457200" lvl="0" indent="-304800" algn="l" rtl="0">
              <a:spcBef>
                <a:spcPts val="0"/>
              </a:spcBef>
              <a:spcAft>
                <a:spcPts val="0"/>
              </a:spcAft>
              <a:buSzPts val="1200"/>
              <a:buChar char="●"/>
            </a:pPr>
            <a:r>
              <a:rPr lang="en" dirty="0"/>
              <a:t>Move to your wall chart and continue brainstorming</a:t>
            </a:r>
            <a:endParaRPr dirty="0"/>
          </a:p>
          <a:p>
            <a:pPr marL="0" marR="0" lvl="0" indent="0" algn="l" rtl="0">
              <a:lnSpc>
                <a:spcPct val="100000"/>
              </a:lnSpc>
              <a:spcBef>
                <a:spcPts val="0"/>
              </a:spcBef>
              <a:spcAft>
                <a:spcPts val="0"/>
              </a:spcAft>
              <a:buClr>
                <a:schemeClr val="dk1"/>
              </a:buClr>
              <a:buSzPts val="1200"/>
              <a:buFont typeface="Calibri"/>
              <a:buNone/>
            </a:pPr>
            <a:endParaRPr b="1" dirty="0"/>
          </a:p>
        </p:txBody>
      </p:sp>
      <p:sp>
        <p:nvSpPr>
          <p:cNvPr id="149" name="Google Shape;149;p6:notes"/>
          <p:cNvSpPr txBox="1">
            <a:spLocks noGrp="1"/>
          </p:cNvSpPr>
          <p:nvPr>
            <p:ph type="sldNum" idx="12"/>
          </p:nvPr>
        </p:nvSpPr>
        <p:spPr>
          <a:xfrm>
            <a:off x="3884612" y="8685214"/>
            <a:ext cx="2971800" cy="456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
              <a:buFont typeface="Calibri"/>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343401"/>
            <a:ext cx="54864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Slides 4-7  </a:t>
            </a: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90 min</a:t>
            </a:r>
          </a:p>
          <a:p>
            <a:pPr marL="0" lvl="0" indent="0" algn="l" rtl="0">
              <a:spcBef>
                <a:spcPts val="0"/>
              </a:spcBef>
              <a:spcAft>
                <a:spcPts val="0"/>
              </a:spcAft>
              <a:buClr>
                <a:schemeClr val="dk1"/>
              </a:buClr>
              <a:buSzPts val="1200"/>
              <a:buFont typeface="Calibri"/>
              <a:buNone/>
            </a:pPr>
            <a:endParaRPr dirty="0"/>
          </a:p>
          <a:p>
            <a:pPr marL="457200" lvl="0" indent="-304800" algn="l" rtl="0">
              <a:spcBef>
                <a:spcPts val="0"/>
              </a:spcBef>
              <a:spcAft>
                <a:spcPts val="0"/>
              </a:spcAft>
              <a:buSzPts val="1200"/>
              <a:buChar char="●"/>
            </a:pPr>
            <a:r>
              <a:rPr lang="en" dirty="0"/>
              <a:t>Grounding:  Qualities of a Good Phenomena</a:t>
            </a:r>
            <a:endParaRPr dirty="0"/>
          </a:p>
          <a:p>
            <a:pPr marL="457200" lvl="0" indent="-304800" algn="l" rtl="0">
              <a:spcBef>
                <a:spcPts val="0"/>
              </a:spcBef>
              <a:spcAft>
                <a:spcPts val="0"/>
              </a:spcAft>
              <a:buSzPts val="1200"/>
              <a:buChar char="●"/>
            </a:pPr>
            <a:r>
              <a:rPr lang="en" dirty="0"/>
              <a:t>Hand out of one-pager of Phenomena Graphic</a:t>
            </a:r>
            <a:endParaRPr dirty="0"/>
          </a:p>
          <a:p>
            <a:pPr marL="457200" lvl="0" indent="-304800" algn="l" rtl="0">
              <a:spcBef>
                <a:spcPts val="0"/>
              </a:spcBef>
              <a:spcAft>
                <a:spcPts val="0"/>
              </a:spcAft>
              <a:buSzPts val="1200"/>
              <a:buChar char="●"/>
            </a:pPr>
            <a:r>
              <a:rPr lang="en" dirty="0"/>
              <a:t>To brainstorm a phenomena, read through each of the elements on the handout</a:t>
            </a:r>
            <a:endParaRPr dirty="0"/>
          </a:p>
          <a:p>
            <a:pPr marL="457200" lvl="0" indent="-304800" algn="l" rtl="0">
              <a:spcBef>
                <a:spcPts val="0"/>
              </a:spcBef>
              <a:spcAft>
                <a:spcPts val="0"/>
              </a:spcAft>
              <a:buSzPts val="1200"/>
              <a:buChar char="●"/>
            </a:pPr>
            <a:r>
              <a:rPr lang="en" dirty="0"/>
              <a:t>Move to your wall chart and continue brainstorming</a:t>
            </a:r>
            <a:endParaRPr dirty="0"/>
          </a:p>
          <a:p>
            <a:pPr marL="0" marR="0" lvl="0" indent="0" algn="l" rtl="0">
              <a:lnSpc>
                <a:spcPct val="100000"/>
              </a:lnSpc>
              <a:spcBef>
                <a:spcPts val="0"/>
              </a:spcBef>
              <a:spcAft>
                <a:spcPts val="0"/>
              </a:spcAft>
              <a:buClr>
                <a:schemeClr val="dk1"/>
              </a:buClr>
              <a:buSzPts val="1200"/>
              <a:buFont typeface="Calibri"/>
              <a:buNone/>
            </a:pPr>
            <a:endParaRPr b="1" dirty="0"/>
          </a:p>
        </p:txBody>
      </p:sp>
      <p:sp>
        <p:nvSpPr>
          <p:cNvPr id="158" name="Google Shape;158;p7:notes"/>
          <p:cNvSpPr txBox="1">
            <a:spLocks noGrp="1"/>
          </p:cNvSpPr>
          <p:nvPr>
            <p:ph type="sldNum" idx="12"/>
          </p:nvPr>
        </p:nvSpPr>
        <p:spPr>
          <a:xfrm>
            <a:off x="3884612" y="8685214"/>
            <a:ext cx="2971800" cy="456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
              <a:buFont typeface="Calibri"/>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Slides 4-7  </a:t>
            </a:r>
          </a:p>
          <a:p>
            <a:pPr marL="0" marR="0" lvl="0" indent="0" algn="l" rtl="0">
              <a:lnSpc>
                <a:spcPct val="100000"/>
              </a:lnSpc>
              <a:spcBef>
                <a:spcPts val="0"/>
              </a:spcBef>
              <a:spcAft>
                <a:spcPts val="0"/>
              </a:spcAft>
              <a:buClr>
                <a:schemeClr val="dk1"/>
              </a:buClr>
              <a:buSzPts val="1200"/>
              <a:buFont typeface="Calibri"/>
              <a:buNone/>
            </a:pPr>
            <a:r>
              <a:rPr lang="en" sz="1200" b="1" i="0" u="none" strike="noStrike" cap="none" dirty="0">
                <a:solidFill>
                  <a:schemeClr val="dk1"/>
                </a:solidFill>
              </a:rPr>
              <a:t>90 minutes</a:t>
            </a:r>
            <a:endParaRPr sz="1200" b="1" i="0" u="none" strike="noStrike" cap="none" dirty="0">
              <a:solidFill>
                <a:schemeClr val="dk1"/>
              </a:solidFill>
            </a:endParaRPr>
          </a:p>
          <a:p>
            <a:pPr marL="457200" marR="0" lvl="0" indent="-304800" algn="l" rtl="0">
              <a:lnSpc>
                <a:spcPct val="100000"/>
              </a:lnSpc>
              <a:spcBef>
                <a:spcPts val="0"/>
              </a:spcBef>
              <a:spcAft>
                <a:spcPts val="0"/>
              </a:spcAft>
              <a:buSzPts val="1200"/>
              <a:buChar char="●"/>
            </a:pPr>
            <a:r>
              <a:rPr lang="en" dirty="0"/>
              <a:t>Share out of initial thinking:  choice of phenomena</a:t>
            </a:r>
            <a:endParaRPr dirty="0"/>
          </a:p>
          <a:p>
            <a:pPr marL="914400" marR="0" lvl="1" indent="-304800" algn="l" rtl="0">
              <a:lnSpc>
                <a:spcPct val="100000"/>
              </a:lnSpc>
              <a:spcBef>
                <a:spcPts val="0"/>
              </a:spcBef>
              <a:spcAft>
                <a:spcPts val="0"/>
              </a:spcAft>
              <a:buSzPts val="1200"/>
              <a:buChar char="○"/>
            </a:pPr>
            <a:r>
              <a:rPr lang="en" dirty="0"/>
              <a:t>How to introduce it to your students</a:t>
            </a:r>
            <a:endParaRPr dirty="0"/>
          </a:p>
          <a:p>
            <a:pPr marL="914400" marR="0" lvl="1" indent="-304800" algn="l" rtl="0">
              <a:lnSpc>
                <a:spcPct val="100000"/>
              </a:lnSpc>
              <a:spcBef>
                <a:spcPts val="0"/>
              </a:spcBef>
              <a:spcAft>
                <a:spcPts val="0"/>
              </a:spcAft>
              <a:buSzPts val="1200"/>
              <a:buChar char="○"/>
            </a:pPr>
            <a:r>
              <a:rPr lang="en" dirty="0"/>
              <a:t>Activities you might do with students</a:t>
            </a:r>
            <a:endParaRPr dirty="0"/>
          </a:p>
        </p:txBody>
      </p:sp>
      <p:sp>
        <p:nvSpPr>
          <p:cNvPr id="177" name="Google Shape;17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9:notes"/>
          <p:cNvSpPr txBox="1">
            <a:spLocks noGrp="1"/>
          </p:cNvSpPr>
          <p:nvPr>
            <p:ph type="body" idx="1"/>
          </p:nvPr>
        </p:nvSpPr>
        <p:spPr>
          <a:xfrm>
            <a:off x="685800" y="4343401"/>
            <a:ext cx="54864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b="1" dirty="0"/>
              <a:t>Slide </a:t>
            </a:r>
            <a:r>
              <a:rPr lang="en-US" b="1" dirty="0"/>
              <a:t>8</a:t>
            </a:r>
            <a:endParaRPr b="1" dirty="0"/>
          </a:p>
          <a:p>
            <a:pPr marL="0" marR="0" lvl="0" indent="0" algn="l" rtl="0">
              <a:lnSpc>
                <a:spcPct val="100000"/>
              </a:lnSpc>
              <a:spcBef>
                <a:spcPts val="0"/>
              </a:spcBef>
              <a:spcAft>
                <a:spcPts val="0"/>
              </a:spcAft>
              <a:buClr>
                <a:schemeClr val="dk1"/>
              </a:buClr>
              <a:buSzPts val="1200"/>
              <a:buFont typeface="Calibri"/>
              <a:buNone/>
            </a:pPr>
            <a:r>
              <a:rPr lang="en" sz="1200" b="1" i="0" u="none" strike="noStrike" cap="none" dirty="0">
                <a:solidFill>
                  <a:schemeClr val="dk1"/>
                </a:solidFill>
              </a:rPr>
              <a:t>.  Page Keeley Card Sort </a:t>
            </a:r>
            <a:r>
              <a:rPr lang="en" b="1" dirty="0"/>
              <a:t>“What are the Signs of Global Warming?” </a:t>
            </a:r>
          </a:p>
          <a:p>
            <a:pPr marL="0" marR="0" lvl="0" indent="0" algn="l" rtl="0">
              <a:lnSpc>
                <a:spcPct val="100000"/>
              </a:lnSpc>
              <a:spcBef>
                <a:spcPts val="0"/>
              </a:spcBef>
              <a:spcAft>
                <a:spcPts val="0"/>
              </a:spcAft>
              <a:buClr>
                <a:schemeClr val="dk1"/>
              </a:buClr>
              <a:buSzPts val="1200"/>
              <a:buFont typeface="Calibri"/>
              <a:buNone/>
            </a:pPr>
            <a:r>
              <a:rPr lang="en" b="1" dirty="0"/>
              <a:t>30 minutes</a:t>
            </a:r>
            <a:endParaRPr b="1" dirty="0"/>
          </a:p>
          <a:p>
            <a:pPr marL="0" marR="0" lvl="0" indent="0" algn="l" rtl="0">
              <a:lnSpc>
                <a:spcPct val="100000"/>
              </a:lnSpc>
              <a:spcBef>
                <a:spcPts val="0"/>
              </a:spcBef>
              <a:spcAft>
                <a:spcPts val="0"/>
              </a:spcAft>
              <a:buClr>
                <a:schemeClr val="dk1"/>
              </a:buClr>
              <a:buSzPts val="1200"/>
              <a:buFont typeface="Calibri"/>
              <a:buNone/>
            </a:pPr>
            <a:endParaRPr dirty="0"/>
          </a:p>
          <a:p>
            <a:pPr marL="457200" marR="0" lvl="0" indent="-304800" algn="l" rtl="0">
              <a:lnSpc>
                <a:spcPct val="100000"/>
              </a:lnSpc>
              <a:spcBef>
                <a:spcPts val="0"/>
              </a:spcBef>
              <a:spcAft>
                <a:spcPts val="0"/>
              </a:spcAft>
              <a:buSzPts val="1200"/>
              <a:buChar char="●"/>
            </a:pPr>
            <a:r>
              <a:rPr lang="en" dirty="0"/>
              <a:t>Regroup and hand out card sets</a:t>
            </a:r>
            <a:endParaRPr dirty="0"/>
          </a:p>
          <a:p>
            <a:pPr marL="457200" marR="0" lvl="0" indent="-304800" algn="l" rtl="0">
              <a:lnSpc>
                <a:spcPct val="100000"/>
              </a:lnSpc>
              <a:spcBef>
                <a:spcPts val="0"/>
              </a:spcBef>
              <a:spcAft>
                <a:spcPts val="0"/>
              </a:spcAft>
              <a:buSzPts val="1200"/>
              <a:buChar char="●"/>
            </a:pPr>
            <a:r>
              <a:rPr lang="en" dirty="0"/>
              <a:t>The purpose of this assessment probe, made into a card sort, is to elicit students’ ideas about the signs of global warming.</a:t>
            </a:r>
            <a:endParaRPr dirty="0"/>
          </a:p>
          <a:p>
            <a:pPr marL="457200" marR="0" lvl="0" indent="-304800" algn="l" rtl="0">
              <a:lnSpc>
                <a:spcPct val="100000"/>
              </a:lnSpc>
              <a:spcBef>
                <a:spcPts val="0"/>
              </a:spcBef>
              <a:spcAft>
                <a:spcPts val="0"/>
              </a:spcAft>
              <a:buSzPts val="1200"/>
              <a:buChar char="●"/>
            </a:pPr>
            <a:r>
              <a:rPr lang="en" dirty="0"/>
              <a:t>The probe is designed to determine whether students think a statement is:</a:t>
            </a:r>
            <a:endParaRPr dirty="0"/>
          </a:p>
          <a:p>
            <a:pPr marL="914400" marR="0" lvl="1" indent="-304800" algn="l" rtl="0">
              <a:lnSpc>
                <a:spcPct val="100000"/>
              </a:lnSpc>
              <a:spcBef>
                <a:spcPts val="0"/>
              </a:spcBef>
              <a:spcAft>
                <a:spcPts val="0"/>
              </a:spcAft>
              <a:buSzPts val="1200"/>
              <a:buChar char="○"/>
            </a:pPr>
            <a:r>
              <a:rPr lang="en" dirty="0"/>
              <a:t>Accurate or complete enough to see direct patterns or draw inferences from data that can be used to support the claim that our planet is warming, 0r</a:t>
            </a:r>
            <a:endParaRPr dirty="0"/>
          </a:p>
          <a:p>
            <a:pPr marL="914400" marR="0" lvl="1" indent="-304800" algn="l" rtl="0">
              <a:lnSpc>
                <a:spcPct val="100000"/>
              </a:lnSpc>
              <a:spcBef>
                <a:spcPts val="0"/>
              </a:spcBef>
              <a:spcAft>
                <a:spcPts val="0"/>
              </a:spcAft>
              <a:buSzPts val="1200"/>
              <a:buChar char="○"/>
            </a:pPr>
            <a:r>
              <a:rPr lang="en" dirty="0"/>
              <a:t>Whether more long-term data is needed to decide whether the effect is a sign of global warming. </a:t>
            </a:r>
            <a:endParaRPr dirty="0"/>
          </a:p>
          <a:p>
            <a:pPr marL="457200" marR="0" lvl="0" indent="-304800" algn="l" rtl="0">
              <a:lnSpc>
                <a:spcPct val="100000"/>
              </a:lnSpc>
              <a:spcBef>
                <a:spcPts val="0"/>
              </a:spcBef>
              <a:spcAft>
                <a:spcPts val="0"/>
              </a:spcAft>
              <a:buSzPts val="1200"/>
              <a:buChar char="●"/>
            </a:pPr>
            <a:r>
              <a:rPr lang="en" dirty="0"/>
              <a:t>First sort:  Using the above criteria, sort the cards into those that could be considered signs of global warming and those that are not clear signs of global warming</a:t>
            </a:r>
            <a:endParaRPr dirty="0"/>
          </a:p>
          <a:p>
            <a:pPr marL="457200" marR="0" lvl="0" indent="-304800" algn="l" rtl="0">
              <a:lnSpc>
                <a:spcPct val="100000"/>
              </a:lnSpc>
              <a:spcBef>
                <a:spcPts val="0"/>
              </a:spcBef>
              <a:spcAft>
                <a:spcPts val="0"/>
              </a:spcAft>
              <a:buSzPts val="1200"/>
              <a:buChar char="●"/>
            </a:pPr>
            <a:r>
              <a:rPr lang="en" dirty="0"/>
              <a:t>Second sort:  Sort the cards into direct measurement of global warming of the earth and inferences from data (over long period of time, types of data)</a:t>
            </a:r>
            <a:endParaRPr dirty="0"/>
          </a:p>
          <a:p>
            <a:pPr marL="457200" marR="0" lvl="0" indent="-304800" algn="l" rtl="0">
              <a:lnSpc>
                <a:spcPct val="100000"/>
              </a:lnSpc>
              <a:spcBef>
                <a:spcPts val="0"/>
              </a:spcBef>
              <a:spcAft>
                <a:spcPts val="0"/>
              </a:spcAft>
              <a:buSzPts val="1200"/>
              <a:buChar char="●"/>
            </a:pPr>
            <a:r>
              <a:rPr lang="en" dirty="0"/>
              <a:t>Debrief the facilitation:  Supportive of English Language Learners?  How would you facilitate this with your students?</a:t>
            </a:r>
            <a:endParaRPr dirty="0"/>
          </a:p>
          <a:p>
            <a:pPr marL="457200" marR="0" lvl="0" indent="-304800" algn="l" rtl="0">
              <a:lnSpc>
                <a:spcPct val="100000"/>
              </a:lnSpc>
              <a:spcBef>
                <a:spcPts val="0"/>
              </a:spcBef>
              <a:spcAft>
                <a:spcPts val="0"/>
              </a:spcAft>
              <a:buSzPts val="1200"/>
              <a:buChar char="●"/>
            </a:pPr>
            <a:r>
              <a:rPr lang="en" dirty="0"/>
              <a:t>Share NOAA’s Ten Signs of a Warming World</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84" name="Google Shape;184;p9:notes"/>
          <p:cNvSpPr txBox="1">
            <a:spLocks noGrp="1"/>
          </p:cNvSpPr>
          <p:nvPr>
            <p:ph type="sldNum" idx="12"/>
          </p:nvPr>
        </p:nvSpPr>
        <p:spPr>
          <a:xfrm>
            <a:off x="3884612" y="8685214"/>
            <a:ext cx="2971800" cy="456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
              <a:buFont typeface="Calibri"/>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1:notes"/>
          <p:cNvSpPr txBox="1">
            <a:spLocks noGrp="1"/>
          </p:cNvSpPr>
          <p:nvPr>
            <p:ph type="body" idx="1"/>
          </p:nvPr>
        </p:nvSpPr>
        <p:spPr>
          <a:xfrm>
            <a:off x="685800" y="4343401"/>
            <a:ext cx="54864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b="1" dirty="0"/>
              <a:t>Slides </a:t>
            </a:r>
            <a:r>
              <a:rPr lang="en-US" b="1" dirty="0"/>
              <a:t>9-11</a:t>
            </a:r>
            <a:endParaRPr b="1" dirty="0"/>
          </a:p>
          <a:p>
            <a:pPr marL="0" marR="0" lvl="0" indent="0" algn="l" rtl="0">
              <a:lnSpc>
                <a:spcPct val="100000"/>
              </a:lnSpc>
              <a:spcBef>
                <a:spcPts val="0"/>
              </a:spcBef>
              <a:spcAft>
                <a:spcPts val="0"/>
              </a:spcAft>
              <a:buClr>
                <a:schemeClr val="dk1"/>
              </a:buClr>
              <a:buSzPts val="1200"/>
              <a:buFont typeface="Calibri"/>
              <a:buNone/>
            </a:pPr>
            <a:r>
              <a:rPr lang="en" b="1" dirty="0"/>
              <a:t>Probing for Understanding Part 2 </a:t>
            </a:r>
            <a:r>
              <a:rPr lang="en" b="1" dirty="0" smtClean="0"/>
              <a:t>45 </a:t>
            </a:r>
            <a:r>
              <a:rPr lang="en" b="1" dirty="0"/>
              <a:t>minutes</a:t>
            </a:r>
            <a:endParaRPr b="1" dirty="0"/>
          </a:p>
          <a:p>
            <a:pPr marL="0" marR="0" lvl="0" indent="0" algn="l" rtl="0">
              <a:lnSpc>
                <a:spcPct val="100000"/>
              </a:lnSpc>
              <a:spcBef>
                <a:spcPts val="0"/>
              </a:spcBef>
              <a:spcAft>
                <a:spcPts val="0"/>
              </a:spcAft>
              <a:buClr>
                <a:schemeClr val="dk1"/>
              </a:buClr>
              <a:buSzPts val="1200"/>
              <a:buFont typeface="Calibri"/>
              <a:buNone/>
            </a:pPr>
            <a:endParaRPr dirty="0"/>
          </a:p>
          <a:p>
            <a:pPr marL="457200" marR="0" lvl="0" indent="-304800" algn="l" rtl="0">
              <a:lnSpc>
                <a:spcPct val="100000"/>
              </a:lnSpc>
              <a:spcBef>
                <a:spcPts val="0"/>
              </a:spcBef>
              <a:spcAft>
                <a:spcPts val="0"/>
              </a:spcAft>
              <a:buSzPts val="1200"/>
              <a:buChar char="●"/>
            </a:pPr>
            <a:r>
              <a:rPr lang="en" dirty="0"/>
              <a:t>Show map from Yale with 2016 data.  This is the situation two years ago, </a:t>
            </a:r>
            <a:endParaRPr dirty="0"/>
          </a:p>
          <a:p>
            <a:pPr marL="457200" marR="0" lvl="0" indent="-304800" algn="l" rtl="0">
              <a:lnSpc>
                <a:spcPct val="100000"/>
              </a:lnSpc>
              <a:spcBef>
                <a:spcPts val="0"/>
              </a:spcBef>
              <a:spcAft>
                <a:spcPts val="0"/>
              </a:spcAft>
              <a:buSzPts val="1200"/>
              <a:buChar char="●"/>
            </a:pPr>
            <a:r>
              <a:rPr lang="en" dirty="0"/>
              <a:t>Individually squirrel down as many rabbit holes as you can.</a:t>
            </a:r>
            <a:endParaRPr dirty="0"/>
          </a:p>
          <a:p>
            <a:pPr marL="457200" lvl="0" indent="-304800" algn="l" rtl="0">
              <a:spcBef>
                <a:spcPts val="0"/>
              </a:spcBef>
              <a:spcAft>
                <a:spcPts val="0"/>
              </a:spcAft>
              <a:buSzPts val="1200"/>
              <a:buChar char="●"/>
            </a:pPr>
            <a:r>
              <a:rPr lang="en" dirty="0"/>
              <a:t>What do you predict things would look like now?</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02" name="Google Shape;202;p11:notes"/>
          <p:cNvSpPr txBox="1">
            <a:spLocks noGrp="1"/>
          </p:cNvSpPr>
          <p:nvPr>
            <p:ph type="sldNum" idx="12"/>
          </p:nvPr>
        </p:nvSpPr>
        <p:spPr>
          <a:xfrm>
            <a:off x="3884612" y="8685214"/>
            <a:ext cx="2971800" cy="456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
              <a:buFont typeface="Calibri"/>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7B1B-96AA-124E-9E59-559971FC9A4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86CA45B-58A7-1949-AB08-611187FE81B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4F042DD-EBAD-A140-AF7B-C053B987F66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27C695-E444-334B-A204-C1735D484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20829-B6D0-1B48-9A31-C9D9AD0FE6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124608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8783-87B5-6143-87C8-B858739989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462916-BD51-184F-B626-77DD0B70C6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46EDB-45E8-2B40-A89A-E207AC191E18}"/>
              </a:ext>
            </a:extLst>
          </p:cNvPr>
          <p:cNvSpPr>
            <a:spLocks noGrp="1"/>
          </p:cNvSpPr>
          <p:nvPr>
            <p:ph type="dt" sz="half" idx="10"/>
          </p:nvPr>
        </p:nvSpPr>
        <p:spPr/>
        <p:txBody>
          <a:bodyPr/>
          <a:lstStyle/>
          <a:p>
            <a:fld id="{CEAD65B3-58AF-E649-92C7-F8052E052F28}" type="datetimeFigureOut">
              <a:rPr lang="en-US" smtClean="0"/>
              <a:t>8/12/19</a:t>
            </a:fld>
            <a:endParaRPr lang="en-US"/>
          </a:p>
        </p:txBody>
      </p:sp>
      <p:sp>
        <p:nvSpPr>
          <p:cNvPr id="5" name="Footer Placeholder 4">
            <a:extLst>
              <a:ext uri="{FF2B5EF4-FFF2-40B4-BE49-F238E27FC236}">
                <a16:creationId xmlns:a16="http://schemas.microsoft.com/office/drawing/2014/main" id="{2E2C44E0-EDB4-FF4D-90B4-F2352472A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DA401-3277-164F-9084-441CE372819A}"/>
              </a:ext>
            </a:extLst>
          </p:cNvPr>
          <p:cNvSpPr>
            <a:spLocks noGrp="1"/>
          </p:cNvSpPr>
          <p:nvPr>
            <p:ph type="sldNum" sz="quarter" idx="12"/>
          </p:nvPr>
        </p:nvSpPr>
        <p:spPr/>
        <p:txBody>
          <a:bodyPr/>
          <a:lstStyle/>
          <a:p>
            <a:fld id="{025AF855-4D22-114F-8FC6-55EBD31BA319}" type="slidenum">
              <a:rPr lang="en-US" smtClean="0"/>
              <a:t>‹#›</a:t>
            </a:fld>
            <a:endParaRPr lang="en-US"/>
          </a:p>
        </p:txBody>
      </p:sp>
    </p:spTree>
    <p:extLst>
      <p:ext uri="{BB962C8B-B14F-4D97-AF65-F5344CB8AC3E}">
        <p14:creationId xmlns:p14="http://schemas.microsoft.com/office/powerpoint/2010/main" val="238035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9A30A7-3F9D-ED4E-89D7-9737FDAEE64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6938E1-A686-D54A-96AA-732672F9C7EE}"/>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FDE92-07AD-2146-81DE-A25EF0165BB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D5241C5-1C9F-7346-843C-4D0D3D2B3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CBFF3-0C02-4A4F-82E9-13C1B44A454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024786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Line Title + Content">
  <p:cSld name="1-Line Title + Content">
    <p:spTree>
      <p:nvGrpSpPr>
        <p:cNvPr id="1" name="Shape 25"/>
        <p:cNvGrpSpPr/>
        <p:nvPr/>
      </p:nvGrpSpPr>
      <p:grpSpPr>
        <a:xfrm>
          <a:off x="0" y="0"/>
          <a:ext cx="0" cy="0"/>
          <a:chOff x="0" y="0"/>
          <a:chExt cx="0" cy="0"/>
        </a:xfrm>
      </p:grpSpPr>
      <p:sp>
        <p:nvSpPr>
          <p:cNvPr id="26" name="Google Shape;26;p4"/>
          <p:cNvSpPr txBox="1">
            <a:spLocks noGrp="1"/>
          </p:cNvSpPr>
          <p:nvPr>
            <p:ph type="body" idx="1"/>
          </p:nvPr>
        </p:nvSpPr>
        <p:spPr>
          <a:xfrm>
            <a:off x="457200" y="751951"/>
            <a:ext cx="8250000" cy="1089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rgbClr val="545558"/>
              </a:buClr>
              <a:buSzPts val="2000"/>
              <a:buFont typeface="Arial"/>
              <a:buNone/>
              <a:defRPr sz="2000" b="0" i="0" u="none" strike="noStrike" cap="none">
                <a:solidFill>
                  <a:srgbClr val="545558"/>
                </a:solidFill>
                <a:latin typeface="Arial"/>
                <a:ea typeface="Arial"/>
                <a:cs typeface="Arial"/>
                <a:sym typeface="Arial"/>
              </a:defRPr>
            </a:lvl1pPr>
            <a:lvl2pPr marL="914400" marR="0" lvl="1" indent="-228600" algn="l" rtl="0">
              <a:lnSpc>
                <a:spcPct val="100000"/>
              </a:lnSpc>
              <a:spcBef>
                <a:spcPts val="360"/>
              </a:spcBef>
              <a:spcAft>
                <a:spcPts val="0"/>
              </a:spcAft>
              <a:buClr>
                <a:srgbClr val="545558"/>
              </a:buClr>
              <a:buSzPts val="1800"/>
              <a:buFont typeface="Arial"/>
              <a:buNone/>
              <a:defRPr sz="1800" b="0" i="0" u="none" strike="noStrike" cap="none">
                <a:solidFill>
                  <a:srgbClr val="545558"/>
                </a:solidFill>
                <a:latin typeface="Arial"/>
                <a:ea typeface="Arial"/>
                <a:cs typeface="Arial"/>
                <a:sym typeface="Arial"/>
              </a:defRPr>
            </a:lvl2pPr>
            <a:lvl3pPr marL="1371600" marR="0" lvl="2" indent="-228600" algn="l" rtl="0">
              <a:lnSpc>
                <a:spcPct val="100000"/>
              </a:lnSpc>
              <a:spcBef>
                <a:spcPts val="320"/>
              </a:spcBef>
              <a:spcAft>
                <a:spcPts val="0"/>
              </a:spcAft>
              <a:buClr>
                <a:srgbClr val="545558"/>
              </a:buClr>
              <a:buSzPts val="1600"/>
              <a:buFont typeface="Arial"/>
              <a:buNone/>
              <a:defRPr sz="1600" b="0" i="0" u="none" strike="noStrike" cap="none">
                <a:solidFill>
                  <a:srgbClr val="545558"/>
                </a:solidFill>
                <a:latin typeface="Arial"/>
                <a:ea typeface="Arial"/>
                <a:cs typeface="Arial"/>
                <a:sym typeface="Arial"/>
              </a:defRPr>
            </a:lvl3pPr>
            <a:lvl4pPr marL="1828800" marR="0" lvl="3" indent="-228600" algn="l" rtl="0">
              <a:lnSpc>
                <a:spcPct val="100000"/>
              </a:lnSpc>
              <a:spcBef>
                <a:spcPts val="280"/>
              </a:spcBef>
              <a:spcAft>
                <a:spcPts val="0"/>
              </a:spcAft>
              <a:buClr>
                <a:srgbClr val="545558"/>
              </a:buClr>
              <a:buSzPts val="1400"/>
              <a:buFont typeface="Arial"/>
              <a:buNone/>
              <a:defRPr sz="1400" b="0" i="0" u="none" strike="noStrike" cap="none">
                <a:solidFill>
                  <a:srgbClr val="545558"/>
                </a:solidFill>
                <a:latin typeface="Arial"/>
                <a:ea typeface="Arial"/>
                <a:cs typeface="Arial"/>
                <a:sym typeface="Arial"/>
              </a:defRPr>
            </a:lvl4pPr>
            <a:lvl5pPr marL="2286000" marR="0" lvl="4" indent="-228600" algn="l" rtl="0">
              <a:lnSpc>
                <a:spcPct val="100000"/>
              </a:lnSpc>
              <a:spcBef>
                <a:spcPts val="280"/>
              </a:spcBef>
              <a:spcAft>
                <a:spcPts val="0"/>
              </a:spcAft>
              <a:buClr>
                <a:srgbClr val="545558"/>
              </a:buClr>
              <a:buSzPts val="1400"/>
              <a:buFont typeface="Arial"/>
              <a:buNone/>
              <a:defRPr sz="1400" b="0" i="0" u="none" strike="noStrike" cap="none">
                <a:solidFill>
                  <a:srgbClr val="545558"/>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title"/>
          </p:nvPr>
        </p:nvSpPr>
        <p:spPr>
          <a:xfrm>
            <a:off x="457200" y="267460"/>
            <a:ext cx="6207900" cy="288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545659"/>
              </a:buClr>
              <a:buSzPts val="2500"/>
              <a:buFont typeface="Arial"/>
              <a:buNone/>
              <a:defRPr sz="2500" b="1" i="0" u="none" strike="noStrike" cap="none">
                <a:solidFill>
                  <a:srgbClr val="545659"/>
                </a:solidFill>
                <a:latin typeface="Arial"/>
                <a:ea typeface="Arial"/>
                <a:cs typeface="Arial"/>
                <a:sym typeface="Arial"/>
              </a:defRPr>
            </a:lvl1pPr>
            <a:lvl2pPr marR="0" lvl="1"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9pPr>
          </a:lstStyle>
          <a:p>
            <a:endParaRPr/>
          </a:p>
        </p:txBody>
      </p:sp>
    </p:spTree>
    <p:extLst>
      <p:ext uri="{BB962C8B-B14F-4D97-AF65-F5344CB8AC3E}">
        <p14:creationId xmlns:p14="http://schemas.microsoft.com/office/powerpoint/2010/main" val="1844739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3561224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B30A-560B-D744-9946-A6A4422887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D50DCE-12D1-DF46-921A-CBB77A5A0E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930E9-5F39-D449-A48A-99827F1B9D88}"/>
              </a:ext>
            </a:extLst>
          </p:cNvPr>
          <p:cNvSpPr>
            <a:spLocks noGrp="1"/>
          </p:cNvSpPr>
          <p:nvPr>
            <p:ph type="dt" sz="half" idx="10"/>
          </p:nvPr>
        </p:nvSpPr>
        <p:spPr/>
        <p:txBody>
          <a:bodyPr/>
          <a:lstStyle/>
          <a:p>
            <a:fld id="{CEAD65B3-58AF-E649-92C7-F8052E052F28}" type="datetimeFigureOut">
              <a:rPr lang="en-US" smtClean="0"/>
              <a:t>8/12/19</a:t>
            </a:fld>
            <a:endParaRPr lang="en-US"/>
          </a:p>
        </p:txBody>
      </p:sp>
      <p:sp>
        <p:nvSpPr>
          <p:cNvPr id="5" name="Footer Placeholder 4">
            <a:extLst>
              <a:ext uri="{FF2B5EF4-FFF2-40B4-BE49-F238E27FC236}">
                <a16:creationId xmlns:a16="http://schemas.microsoft.com/office/drawing/2014/main" id="{517A46A2-BF87-8E4E-90A1-6C7CF1C37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58E0E-0FF6-BC46-8836-67A686EC4D55}"/>
              </a:ext>
            </a:extLst>
          </p:cNvPr>
          <p:cNvSpPr>
            <a:spLocks noGrp="1"/>
          </p:cNvSpPr>
          <p:nvPr>
            <p:ph type="sldNum" sz="quarter" idx="12"/>
          </p:nvPr>
        </p:nvSpPr>
        <p:spPr/>
        <p:txBody>
          <a:bodyPr/>
          <a:lstStyle/>
          <a:p>
            <a:fld id="{025AF855-4D22-114F-8FC6-55EBD31BA319}" type="slidenum">
              <a:rPr lang="en-US" smtClean="0"/>
              <a:t>‹#›</a:t>
            </a:fld>
            <a:endParaRPr lang="en-US"/>
          </a:p>
        </p:txBody>
      </p:sp>
    </p:spTree>
    <p:extLst>
      <p:ext uri="{BB962C8B-B14F-4D97-AF65-F5344CB8AC3E}">
        <p14:creationId xmlns:p14="http://schemas.microsoft.com/office/powerpoint/2010/main" val="412644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BF45-2242-CF44-A4DE-DDDA9EF04E5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869D5C8-5C5B-DA4D-A7E9-798C2EA8E6A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50036D-738D-A54B-AED4-07E95E4C7E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32EFEA5-88A8-AA4F-93F6-27B9C2A0F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D27F7-5022-0D4D-A970-59C8D830252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743623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5D2B-FA5A-FA48-B1C2-ECF2FD30DF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5A8CC4-8D71-314F-9E92-FFD2C0FB6998}"/>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D100B2-6373-9D45-B5EA-14CE9632BBA0}"/>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513313-7B1A-5445-A895-4AC06BE1E34D}"/>
              </a:ext>
            </a:extLst>
          </p:cNvPr>
          <p:cNvSpPr>
            <a:spLocks noGrp="1"/>
          </p:cNvSpPr>
          <p:nvPr>
            <p:ph type="dt" sz="half" idx="10"/>
          </p:nvPr>
        </p:nvSpPr>
        <p:spPr/>
        <p:txBody>
          <a:bodyPr/>
          <a:lstStyle/>
          <a:p>
            <a:fld id="{CEAD65B3-58AF-E649-92C7-F8052E052F28}" type="datetimeFigureOut">
              <a:rPr lang="en-US" smtClean="0"/>
              <a:t>8/12/19</a:t>
            </a:fld>
            <a:endParaRPr lang="en-US"/>
          </a:p>
        </p:txBody>
      </p:sp>
      <p:sp>
        <p:nvSpPr>
          <p:cNvPr id="6" name="Footer Placeholder 5">
            <a:extLst>
              <a:ext uri="{FF2B5EF4-FFF2-40B4-BE49-F238E27FC236}">
                <a16:creationId xmlns:a16="http://schemas.microsoft.com/office/drawing/2014/main" id="{71DC6FA8-6BA3-744E-BCF7-A439DC088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45929-8C62-164B-9540-2545068152B6}"/>
              </a:ext>
            </a:extLst>
          </p:cNvPr>
          <p:cNvSpPr>
            <a:spLocks noGrp="1"/>
          </p:cNvSpPr>
          <p:nvPr>
            <p:ph type="sldNum" sz="quarter" idx="12"/>
          </p:nvPr>
        </p:nvSpPr>
        <p:spPr/>
        <p:txBody>
          <a:bodyPr/>
          <a:lstStyle/>
          <a:p>
            <a:fld id="{025AF855-4D22-114F-8FC6-55EBD31BA319}" type="slidenum">
              <a:rPr lang="en-US" smtClean="0"/>
              <a:t>‹#›</a:t>
            </a:fld>
            <a:endParaRPr lang="en-US"/>
          </a:p>
        </p:txBody>
      </p:sp>
    </p:spTree>
    <p:extLst>
      <p:ext uri="{BB962C8B-B14F-4D97-AF65-F5344CB8AC3E}">
        <p14:creationId xmlns:p14="http://schemas.microsoft.com/office/powerpoint/2010/main" val="176620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ED83-5990-404C-B83E-9B685CC9307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266BCB-58ED-EA43-A05C-5D25E1EBE78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77F1E27-07CF-F54A-84D2-14FDCA3642C9}"/>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20C738-5684-6445-AD18-D1A30AB38AE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7EAEB78-A9BC-3540-A4EF-442E43FB52EB}"/>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B6F39-F829-F74F-9F21-3324632485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24D74BA-67D3-B849-9312-2314B7EBE0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2F7CB2-F9F1-F44A-AF47-C8267D165B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456990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76097-0E7E-7C4C-A047-FD52366252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151112-560F-2746-B7D8-FA2320D75B1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128C913-40E5-5A43-93E0-E9B023A2EC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C84F71-1C61-6149-92D6-A05E0428EA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6284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74CDB6-F201-AB43-80DF-4714DA0DC02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6AD40ED-124C-284C-B2A8-D34FE043D4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8BA058-21F7-CB43-9529-12928E5930C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99162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0C83-ADD5-9649-BE04-8231445970B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9A3B45-DF21-A548-A7C5-8D1B8F5E55A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259A04-8852-7747-A466-6146F28CD60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8861E77-3CDC-A945-9AD1-10372C5978E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ED4E7A3-66BF-CC4B-B1E5-D91126AAA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EC24A-E9C5-0646-97E1-0F5322440A2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0533881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E9C0-6F5E-CD4C-9D45-E6402F80FE8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F823C47-0298-EF43-8308-560908A1CAB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7AB97B9-23F3-0C42-B13E-0C5F314FCD6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CA46863-31F6-8744-A8F7-7EC64AF89D7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0A2691-5420-8947-AFFD-56E1DC5AB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003E7C-CF8E-2642-B972-4A992FDA53C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784848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2417C7-3631-FB4B-B69B-4A5508B2AAA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AA4E18-FF4C-9E41-A9C7-8F28C28D80A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4118F-A4F5-7F48-A419-DDB2C479A97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0F7AC3C-ACA3-EE41-987F-DBF954BCF16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B1DA7A-90D9-424D-B709-5B35198B50D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3591107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hyperlink" Target="https://creativecommons.org/licenses/by/4.0/"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hyperlink" Target="https://creativecommons.org/licenses/by-sa/3.0/deed.en"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2" name="Google Shape;102;p21"/>
          <p:cNvSpPr txBox="1">
            <a:spLocks noGrp="1"/>
          </p:cNvSpPr>
          <p:nvPr>
            <p:ph type="ctrTitle"/>
          </p:nvPr>
        </p:nvSpPr>
        <p:spPr>
          <a:xfrm>
            <a:off x="745273" y="642568"/>
            <a:ext cx="7772400" cy="110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200"/>
              <a:buFont typeface="Calibri"/>
              <a:buNone/>
            </a:pPr>
            <a:r>
              <a:rPr lang="en" sz="3000" b="1" i="0" u="none" strike="noStrike" cap="none" dirty="0">
                <a:latin typeface="Calibri"/>
                <a:ea typeface="Calibri"/>
                <a:cs typeface="Calibri"/>
                <a:sym typeface="Calibri"/>
              </a:rPr>
              <a:t>Exploring Climate Science with Virtual Reality  </a:t>
            </a:r>
            <a:endParaRPr sz="3000" b="1" i="0"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5200"/>
              <a:buFont typeface="Calibri"/>
              <a:buNone/>
            </a:pPr>
            <a:r>
              <a:rPr lang="en" sz="3000" b="1" i="0" u="none" strike="noStrike" cap="none" dirty="0">
                <a:latin typeface="Calibri"/>
                <a:ea typeface="Calibri"/>
                <a:cs typeface="Calibri"/>
                <a:sym typeface="Calibri"/>
              </a:rPr>
              <a:t>Follow-up #1</a:t>
            </a:r>
            <a:r>
              <a:rPr lang="en" sz="3000" b="0" i="0" u="none" strike="noStrike" cap="none" dirty="0">
                <a:latin typeface="Calibri"/>
                <a:ea typeface="Calibri"/>
                <a:cs typeface="Calibri"/>
                <a:sym typeface="Calibri"/>
              </a:rPr>
              <a:t>	</a:t>
            </a:r>
            <a:endParaRPr sz="3000" b="1" i="0" u="none" strike="noStrike" cap="none" dirty="0">
              <a:latin typeface="Arial"/>
              <a:ea typeface="Arial"/>
              <a:cs typeface="Arial"/>
              <a:sym typeface="Arial"/>
            </a:endParaRPr>
          </a:p>
        </p:txBody>
      </p:sp>
      <p:sp>
        <p:nvSpPr>
          <p:cNvPr id="103" name="Google Shape;103;p21"/>
          <p:cNvSpPr txBox="1">
            <a:spLocks noGrp="1"/>
          </p:cNvSpPr>
          <p:nvPr>
            <p:ph type="subTitle" idx="1"/>
          </p:nvPr>
        </p:nvSpPr>
        <p:spPr>
          <a:xfrm>
            <a:off x="1235701" y="1837084"/>
            <a:ext cx="7215000" cy="110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06F6A"/>
              </a:buClr>
              <a:buSzPts val="2800"/>
              <a:buFont typeface="Arial"/>
              <a:buNone/>
            </a:pPr>
            <a:r>
              <a:rPr lang="en" sz="2400" b="0" i="1" u="none" strike="noStrike" cap="none" dirty="0">
                <a:latin typeface="Calibri"/>
                <a:ea typeface="Calibri"/>
                <a:cs typeface="Calibri"/>
                <a:sym typeface="Calibri"/>
              </a:rPr>
              <a:t>Teacher/Scientist Partnership</a:t>
            </a:r>
            <a:endParaRPr sz="2400" b="0" i="1"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706F6A"/>
              </a:buClr>
              <a:buSzPts val="2800"/>
              <a:buFont typeface="Arial"/>
              <a:buNone/>
            </a:pPr>
            <a:endParaRPr sz="2400" b="0" i="0" u="none" strike="noStrike" cap="none" dirty="0">
              <a:solidFill>
                <a:srgbClr val="706F6A"/>
              </a:solidFill>
              <a:latin typeface="Calibri"/>
              <a:ea typeface="Calibri"/>
              <a:cs typeface="Calibri"/>
              <a:sym typeface="Calibri"/>
            </a:endParaRPr>
          </a:p>
          <a:p>
            <a:pPr marL="0" marR="0" lvl="0" indent="0" algn="ctr" rtl="0">
              <a:lnSpc>
                <a:spcPct val="100000"/>
              </a:lnSpc>
              <a:spcBef>
                <a:spcPts val="0"/>
              </a:spcBef>
              <a:spcAft>
                <a:spcPts val="0"/>
              </a:spcAft>
              <a:buClr>
                <a:srgbClr val="706F6A"/>
              </a:buClr>
              <a:buSzPts val="2800"/>
              <a:buFont typeface="Arial"/>
              <a:buNone/>
            </a:pPr>
            <a:r>
              <a:rPr lang="en" sz="2400" b="0" i="0" u="none" strike="noStrike" cap="none" dirty="0">
                <a:latin typeface="Calibri"/>
                <a:ea typeface="Calibri"/>
                <a:cs typeface="Calibri"/>
                <a:sym typeface="Calibri"/>
              </a:rPr>
              <a:t>PNNL Campus – Mural Room BSF/CSF</a:t>
            </a:r>
            <a:endParaRPr sz="2400" b="0" i="0"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706F6A"/>
              </a:buClr>
              <a:buSzPts val="2800"/>
              <a:buFont typeface="Arial"/>
              <a:buNone/>
            </a:pPr>
            <a:r>
              <a:rPr lang="en" sz="2400" b="0" i="0" u="none" strike="noStrike" cap="none" dirty="0">
                <a:latin typeface="Calibri"/>
                <a:ea typeface="Calibri"/>
                <a:cs typeface="Calibri"/>
                <a:sym typeface="Calibri"/>
              </a:rPr>
              <a:t>October 2, 2018</a:t>
            </a:r>
            <a:endParaRPr sz="2400" b="0" i="0" u="none" strike="noStrike" cap="none" dirty="0">
              <a:latin typeface="Calibri"/>
              <a:ea typeface="Calibri"/>
              <a:cs typeface="Calibri"/>
              <a:sym typeface="Calibri"/>
            </a:endParaRPr>
          </a:p>
        </p:txBody>
      </p:sp>
      <p:sp>
        <p:nvSpPr>
          <p:cNvPr id="104" name="Google Shape;104;p21"/>
          <p:cNvSpPr txBox="1"/>
          <p:nvPr/>
        </p:nvSpPr>
        <p:spPr>
          <a:xfrm>
            <a:off x="425691" y="3555070"/>
            <a:ext cx="8301300" cy="110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6F6A"/>
              </a:buClr>
              <a:buSzPts val="1800"/>
              <a:buFont typeface="Arial"/>
              <a:buNone/>
            </a:pPr>
            <a:r>
              <a:rPr lang="en" sz="1800" b="1" i="1" u="none" strike="noStrike" cap="none" dirty="0">
                <a:solidFill>
                  <a:schemeClr val="tx1"/>
                </a:solidFill>
                <a:latin typeface="Calibri"/>
                <a:ea typeface="Calibri"/>
                <a:cs typeface="Calibri"/>
                <a:sym typeface="Calibri"/>
              </a:rPr>
              <a:t>Georgia Boatman, Regional Science Coordinator, ESD 123</a:t>
            </a:r>
            <a:endParaRPr sz="1100" b="0" i="0" u="none" strike="noStrike" cap="none" dirty="0">
              <a:solidFill>
                <a:schemeClr val="tx1"/>
              </a:solidFill>
              <a:sym typeface="Arial"/>
            </a:endParaRPr>
          </a:p>
          <a:p>
            <a:pPr marL="0" marR="0" lvl="0" indent="0" algn="ctr" rtl="0">
              <a:lnSpc>
                <a:spcPct val="100000"/>
              </a:lnSpc>
              <a:spcBef>
                <a:spcPts val="520"/>
              </a:spcBef>
              <a:spcAft>
                <a:spcPts val="0"/>
              </a:spcAft>
              <a:buClr>
                <a:srgbClr val="706F6A"/>
              </a:buClr>
              <a:buSzPts val="1800"/>
              <a:buFont typeface="Arial"/>
              <a:buNone/>
            </a:pPr>
            <a:r>
              <a:rPr lang="en" sz="1800" b="1" i="1" u="none" strike="noStrike" cap="none" dirty="0">
                <a:solidFill>
                  <a:schemeClr val="tx1"/>
                </a:solidFill>
                <a:latin typeface="Calibri"/>
                <a:ea typeface="Calibri"/>
                <a:cs typeface="Calibri"/>
                <a:sym typeface="Calibri"/>
              </a:rPr>
              <a:t>Peggy </a:t>
            </a:r>
            <a:r>
              <a:rPr lang="en" sz="1800" b="1" i="1" u="none" strike="noStrike" cap="none" dirty="0" err="1">
                <a:solidFill>
                  <a:schemeClr val="tx1"/>
                </a:solidFill>
                <a:latin typeface="Calibri"/>
                <a:ea typeface="Calibri"/>
                <a:cs typeface="Calibri"/>
                <a:sym typeface="Calibri"/>
              </a:rPr>
              <a:t>Willcuts</a:t>
            </a:r>
            <a:r>
              <a:rPr lang="en" sz="1800" b="1" i="1" u="none" strike="noStrike" cap="none" dirty="0">
                <a:solidFill>
                  <a:schemeClr val="tx1"/>
                </a:solidFill>
                <a:latin typeface="Calibri"/>
                <a:ea typeface="Calibri"/>
                <a:cs typeface="Calibri"/>
                <a:sym typeface="Calibri"/>
              </a:rPr>
              <a:t>, Sr. STEM Education Consultant, PNNL</a:t>
            </a:r>
            <a:endParaRPr sz="1100" b="0" i="0" u="none" strike="noStrike" cap="none" dirty="0">
              <a:solidFill>
                <a:schemeClr val="tx1"/>
              </a:solidFill>
              <a:sym typeface="Arial"/>
            </a:endParaRPr>
          </a:p>
        </p:txBody>
      </p:sp>
      <p:pic>
        <p:nvPicPr>
          <p:cNvPr id="105" name="Google Shape;105;p21" title="Educational Service District 123 Logo"/>
          <p:cNvPicPr preferRelativeResize="0"/>
          <p:nvPr/>
        </p:nvPicPr>
        <p:blipFill rotWithShape="1">
          <a:blip r:embed="rId3">
            <a:alphaModFix/>
          </a:blip>
          <a:srcRect/>
          <a:stretch/>
        </p:blipFill>
        <p:spPr>
          <a:xfrm>
            <a:off x="140472" y="4212294"/>
            <a:ext cx="981307" cy="788021"/>
          </a:xfrm>
          <a:prstGeom prst="rect">
            <a:avLst/>
          </a:prstGeom>
          <a:noFill/>
          <a:ln>
            <a:noFill/>
          </a:ln>
        </p:spPr>
      </p:pic>
      <p:pic>
        <p:nvPicPr>
          <p:cNvPr id="108" name="Google Shape;108;p21" title="Pacific Northwest National Laboratory Logo"/>
          <p:cNvPicPr preferRelativeResize="0"/>
          <p:nvPr/>
        </p:nvPicPr>
        <p:blipFill rotWithShape="1">
          <a:blip r:embed="rId4">
            <a:alphaModFix/>
          </a:blip>
          <a:srcRect b="14207"/>
          <a:stretch/>
        </p:blipFill>
        <p:spPr>
          <a:xfrm>
            <a:off x="7889193" y="4157279"/>
            <a:ext cx="1123017" cy="8430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243840" y="205978"/>
            <a:ext cx="869753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500"/>
              <a:buFont typeface="Arial"/>
              <a:buNone/>
            </a:pPr>
            <a:r>
              <a:rPr lang="en" sz="4000" b="1" i="0" u="none" strike="noStrike" cap="none" dirty="0">
                <a:latin typeface="Arial"/>
                <a:ea typeface="Arial"/>
                <a:cs typeface="Arial"/>
                <a:sym typeface="Arial"/>
              </a:rPr>
              <a:t>Probing For Understanding Controversial Topics</a:t>
            </a:r>
            <a:endParaRPr sz="4000" b="1" i="0" u="none" strike="noStrike" cap="none" dirty="0">
              <a:latin typeface="Arial"/>
              <a:ea typeface="Arial"/>
              <a:cs typeface="Arial"/>
              <a:sym typeface="Arial"/>
            </a:endParaRPr>
          </a:p>
        </p:txBody>
      </p:sp>
      <p:sp>
        <p:nvSpPr>
          <p:cNvPr id="216" name="Google Shape;216;p33"/>
          <p:cNvSpPr txBox="1">
            <a:spLocks noGrp="1"/>
          </p:cNvSpPr>
          <p:nvPr>
            <p:ph idx="1"/>
          </p:nvPr>
        </p:nvSpPr>
        <p:spPr>
          <a:xfrm>
            <a:off x="1303020" y="1063378"/>
            <a:ext cx="7376160" cy="33945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400"/>
              </a:spcBef>
              <a:spcAft>
                <a:spcPts val="0"/>
              </a:spcAft>
              <a:buClr>
                <a:schemeClr val="accent2"/>
              </a:buClr>
              <a:buSzPts val="2000"/>
              <a:buFont typeface="Arial"/>
              <a:buNone/>
            </a:pPr>
            <a:r>
              <a:rPr lang="en" sz="2400" dirty="0"/>
              <a:t>How should you engage students in controversial topics?</a:t>
            </a:r>
            <a:endParaRPr sz="2400" dirty="0"/>
          </a:p>
          <a:p>
            <a:pPr marL="457200" marR="0" lvl="0" indent="-228600" algn="l" rtl="0">
              <a:lnSpc>
                <a:spcPct val="100000"/>
              </a:lnSpc>
              <a:spcBef>
                <a:spcPts val="400"/>
              </a:spcBef>
              <a:spcAft>
                <a:spcPts val="0"/>
              </a:spcAft>
              <a:buClr>
                <a:schemeClr val="accent2"/>
              </a:buClr>
              <a:buSzPts val="2000"/>
              <a:buFont typeface="Arial"/>
              <a:buNone/>
            </a:pPr>
            <a:endParaRPr sz="2400" dirty="0"/>
          </a:p>
          <a:p>
            <a:pPr marL="457200" marR="0" lvl="0" indent="-228600" algn="l" rtl="0">
              <a:lnSpc>
                <a:spcPct val="100000"/>
              </a:lnSpc>
              <a:spcBef>
                <a:spcPts val="400"/>
              </a:spcBef>
              <a:spcAft>
                <a:spcPts val="0"/>
              </a:spcAft>
              <a:buClr>
                <a:schemeClr val="accent2"/>
              </a:buClr>
              <a:buSzPts val="2000"/>
              <a:buFont typeface="Arial"/>
              <a:buNone/>
            </a:pPr>
            <a:r>
              <a:rPr lang="en" sz="2400" dirty="0"/>
              <a:t>Read article.</a:t>
            </a:r>
            <a:endParaRPr sz="2400" dirty="0"/>
          </a:p>
          <a:p>
            <a:pPr marL="457200" marR="0" lvl="0" indent="-228600" algn="l" rtl="0">
              <a:lnSpc>
                <a:spcPct val="100000"/>
              </a:lnSpc>
              <a:spcBef>
                <a:spcPts val="400"/>
              </a:spcBef>
              <a:spcAft>
                <a:spcPts val="0"/>
              </a:spcAft>
              <a:buClr>
                <a:schemeClr val="accent2"/>
              </a:buClr>
              <a:buSzPts val="2000"/>
              <a:buFont typeface="Arial"/>
              <a:buNone/>
            </a:pPr>
            <a:endParaRPr sz="2400" dirty="0"/>
          </a:p>
          <a:p>
            <a:pPr marL="457200" marR="0" lvl="0" indent="-228600" algn="l" rtl="0">
              <a:lnSpc>
                <a:spcPct val="100000"/>
              </a:lnSpc>
              <a:spcBef>
                <a:spcPts val="400"/>
              </a:spcBef>
              <a:spcAft>
                <a:spcPts val="0"/>
              </a:spcAft>
              <a:buClr>
                <a:schemeClr val="accent2"/>
              </a:buClr>
              <a:buSzPts val="2000"/>
              <a:buFont typeface="Arial"/>
              <a:buNone/>
            </a:pPr>
            <a:r>
              <a:rPr lang="en" sz="2400" dirty="0"/>
              <a:t>H</a:t>
            </a:r>
            <a:r>
              <a:rPr lang="en" sz="2400" b="0" i="0" u="none" strike="noStrike" cap="none" dirty="0">
                <a:latin typeface="Arial"/>
                <a:ea typeface="Arial"/>
                <a:cs typeface="Arial"/>
                <a:sym typeface="Arial"/>
              </a:rPr>
              <a:t>ow might you use this to engage student</a:t>
            </a:r>
            <a:r>
              <a:rPr lang="en" sz="2400" dirty="0"/>
              <a:t>s in </a:t>
            </a:r>
            <a:r>
              <a:rPr lang="en" sz="2400" b="0" i="0" u="none" strike="noStrike" cap="none" dirty="0">
                <a:latin typeface="Arial"/>
                <a:ea typeface="Arial"/>
                <a:cs typeface="Arial"/>
                <a:sym typeface="Arial"/>
              </a:rPr>
              <a:t>discourse</a:t>
            </a:r>
            <a:r>
              <a:rPr lang="en" sz="2400" dirty="0"/>
              <a:t> around this topic?</a:t>
            </a:r>
            <a:endParaRPr sz="2400" b="0" i="0" u="none" strike="noStrike" cap="none"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Google Shape;224;p34"/>
          <p:cNvSpPr txBox="1">
            <a:spLocks noGrp="1"/>
          </p:cNvSpPr>
          <p:nvPr>
            <p:ph type="title"/>
          </p:nvPr>
        </p:nvSpPr>
        <p:spPr>
          <a:xfrm>
            <a:off x="243840" y="205978"/>
            <a:ext cx="8697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500"/>
              <a:buFont typeface="Arial"/>
              <a:buNone/>
            </a:pPr>
            <a:r>
              <a:rPr lang="en-US" sz="4000" b="1" i="0" u="none" strike="noStrike" cap="none" dirty="0">
                <a:latin typeface="Arial"/>
                <a:ea typeface="Arial"/>
                <a:cs typeface="Arial"/>
                <a:sym typeface="Arial"/>
              </a:rPr>
              <a:t>Probing For Understanding Share Ideas</a:t>
            </a:r>
          </a:p>
        </p:txBody>
      </p:sp>
      <p:sp>
        <p:nvSpPr>
          <p:cNvPr id="225" name="Google Shape;225;p34"/>
          <p:cNvSpPr txBox="1">
            <a:spLocks noGrp="1"/>
          </p:cNvSpPr>
          <p:nvPr>
            <p:ph idx="1"/>
          </p:nvPr>
        </p:nvSpPr>
        <p:spPr>
          <a:xfrm>
            <a:off x="1303020" y="1063378"/>
            <a:ext cx="7376100" cy="33945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400"/>
              </a:spcBef>
              <a:spcAft>
                <a:spcPts val="0"/>
              </a:spcAft>
              <a:buClr>
                <a:schemeClr val="accent2"/>
              </a:buClr>
              <a:buSzPts val="2000"/>
              <a:buFont typeface="Arial"/>
              <a:buNone/>
            </a:pPr>
            <a:r>
              <a:rPr lang="en" sz="2400" dirty="0"/>
              <a:t>Stand up.</a:t>
            </a:r>
            <a:endParaRPr sz="2400" dirty="0"/>
          </a:p>
          <a:p>
            <a:pPr marL="457200" marR="0" lvl="0" indent="-228600" algn="l" rtl="0">
              <a:lnSpc>
                <a:spcPct val="100000"/>
              </a:lnSpc>
              <a:spcBef>
                <a:spcPts val="400"/>
              </a:spcBef>
              <a:spcAft>
                <a:spcPts val="0"/>
              </a:spcAft>
              <a:buClr>
                <a:schemeClr val="accent2"/>
              </a:buClr>
              <a:buSzPts val="2000"/>
              <a:buFont typeface="Arial"/>
              <a:buNone/>
            </a:pPr>
            <a:endParaRPr sz="2400" dirty="0"/>
          </a:p>
          <a:p>
            <a:pPr marL="457200" marR="0" lvl="0" indent="-228600" algn="l" rtl="0">
              <a:lnSpc>
                <a:spcPct val="100000"/>
              </a:lnSpc>
              <a:spcBef>
                <a:spcPts val="400"/>
              </a:spcBef>
              <a:spcAft>
                <a:spcPts val="0"/>
              </a:spcAft>
              <a:buClr>
                <a:schemeClr val="accent2"/>
              </a:buClr>
              <a:buSzPts val="2000"/>
              <a:buFont typeface="Arial"/>
              <a:buNone/>
            </a:pPr>
            <a:r>
              <a:rPr lang="en" sz="2400" dirty="0"/>
              <a:t>Find someone in the room you do not work with.</a:t>
            </a:r>
            <a:endParaRPr sz="2400" dirty="0"/>
          </a:p>
          <a:p>
            <a:pPr marL="457200" marR="0" lvl="0" indent="-228600" algn="l" rtl="0">
              <a:lnSpc>
                <a:spcPct val="100000"/>
              </a:lnSpc>
              <a:spcBef>
                <a:spcPts val="400"/>
              </a:spcBef>
              <a:spcAft>
                <a:spcPts val="0"/>
              </a:spcAft>
              <a:buClr>
                <a:schemeClr val="accent2"/>
              </a:buClr>
              <a:buSzPts val="2000"/>
              <a:buFont typeface="Arial"/>
              <a:buNone/>
            </a:pPr>
            <a:endParaRPr sz="2400" dirty="0"/>
          </a:p>
          <a:p>
            <a:pPr marL="457200" marR="0" lvl="0" indent="-228600" algn="l" rtl="0">
              <a:lnSpc>
                <a:spcPct val="100000"/>
              </a:lnSpc>
              <a:spcBef>
                <a:spcPts val="400"/>
              </a:spcBef>
              <a:spcAft>
                <a:spcPts val="0"/>
              </a:spcAft>
              <a:buClr>
                <a:schemeClr val="accent2"/>
              </a:buClr>
              <a:buSzPts val="2000"/>
              <a:buFont typeface="Arial"/>
              <a:buNone/>
            </a:pPr>
            <a:r>
              <a:rPr lang="en" sz="2400" dirty="0"/>
              <a:t>Share your thinking on how you would use this to engage students in discourse?</a:t>
            </a: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32"/>
        <p:cNvGrpSpPr/>
        <p:nvPr/>
      </p:nvGrpSpPr>
      <p:grpSpPr>
        <a:xfrm>
          <a:off x="0" y="0"/>
          <a:ext cx="0" cy="0"/>
          <a:chOff x="0" y="0"/>
          <a:chExt cx="0" cy="0"/>
        </a:xfrm>
      </p:grpSpPr>
      <p:sp>
        <p:nvSpPr>
          <p:cNvPr id="233" name="Google Shape;233;p35"/>
          <p:cNvSpPr txBox="1">
            <a:spLocks noGrp="1"/>
          </p:cNvSpPr>
          <p:nvPr>
            <p:ph type="title"/>
          </p:nvPr>
        </p:nvSpPr>
        <p:spPr>
          <a:xfrm>
            <a:off x="457200" y="263471"/>
            <a:ext cx="8136610" cy="29271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4000" b="1" i="0" u="none" strike="noStrike" cap="none" dirty="0">
                <a:latin typeface="Arial"/>
                <a:ea typeface="Arial"/>
                <a:cs typeface="Arial"/>
                <a:sym typeface="Arial"/>
              </a:rPr>
              <a:t>Carbon Dioxide Levels in the Atmosphere Resource</a:t>
            </a:r>
            <a:endParaRPr sz="4000" b="1" i="0" u="none" strike="noStrike" cap="none" dirty="0">
              <a:latin typeface="Arial"/>
              <a:ea typeface="Arial"/>
              <a:cs typeface="Arial"/>
              <a:sym typeface="Arial"/>
            </a:endParaRPr>
          </a:p>
        </p:txBody>
      </p:sp>
      <p:sp>
        <p:nvSpPr>
          <p:cNvPr id="234" name="Google Shape;234;p35"/>
          <p:cNvSpPr txBox="1">
            <a:spLocks noGrp="1"/>
          </p:cNvSpPr>
          <p:nvPr>
            <p:ph idx="1"/>
          </p:nvPr>
        </p:nvSpPr>
        <p:spPr>
          <a:xfrm>
            <a:off x="1239871" y="1879475"/>
            <a:ext cx="4960800" cy="33945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400"/>
              </a:spcBef>
              <a:spcAft>
                <a:spcPts val="0"/>
              </a:spcAft>
              <a:buClr>
                <a:schemeClr val="accent2"/>
              </a:buClr>
              <a:buSzPts val="2000"/>
              <a:buFont typeface="Arial"/>
              <a:buNone/>
            </a:pPr>
            <a:r>
              <a:rPr lang="en" sz="2400" b="0" i="0" u="none" strike="noStrike" cap="none" dirty="0">
                <a:latin typeface="Arial"/>
                <a:ea typeface="Arial"/>
                <a:cs typeface="Arial"/>
                <a:sym typeface="Arial"/>
              </a:rPr>
              <a:t>                 Arguing from Evidence</a:t>
            </a:r>
            <a:endParaRPr sz="2400" b="0" i="0" u="none" strike="noStrike" cap="none" dirty="0">
              <a:latin typeface="Arial"/>
              <a:ea typeface="Arial"/>
              <a:cs typeface="Arial"/>
              <a:sym typeface="Arial"/>
            </a:endParaRPr>
          </a:p>
          <a:p>
            <a:pPr marL="457200" marR="0" lvl="0" indent="-228600" algn="ctr" rtl="0">
              <a:lnSpc>
                <a:spcPct val="100000"/>
              </a:lnSpc>
              <a:spcBef>
                <a:spcPts val="400"/>
              </a:spcBef>
              <a:spcAft>
                <a:spcPts val="0"/>
              </a:spcAft>
              <a:buClr>
                <a:schemeClr val="accent2"/>
              </a:buClr>
              <a:buSzPts val="2000"/>
              <a:buFont typeface="Arial"/>
              <a:buNone/>
            </a:pPr>
            <a:endParaRPr sz="2400" b="0" i="0" u="none" strike="noStrike" cap="none" dirty="0">
              <a:latin typeface="Arial"/>
              <a:ea typeface="Arial"/>
              <a:cs typeface="Arial"/>
              <a:sym typeface="Arial"/>
            </a:endParaRPr>
          </a:p>
          <a:p>
            <a:pPr marL="457200" marR="0" lvl="0" indent="-228600" algn="l" rtl="0">
              <a:lnSpc>
                <a:spcPct val="100000"/>
              </a:lnSpc>
              <a:spcBef>
                <a:spcPts val="400"/>
              </a:spcBef>
              <a:spcAft>
                <a:spcPts val="0"/>
              </a:spcAft>
              <a:buClr>
                <a:schemeClr val="accent2"/>
              </a:buClr>
              <a:buSzPts val="2000"/>
              <a:buFont typeface="Arial"/>
              <a:buNone/>
            </a:pPr>
            <a:r>
              <a:rPr lang="en" sz="2400" b="0" i="1" u="sng" strike="noStrike" cap="none" dirty="0">
                <a:latin typeface="Arial"/>
                <a:ea typeface="Arial"/>
                <a:cs typeface="Arial"/>
                <a:sym typeface="Arial"/>
              </a:rPr>
              <a:t>Argument-Driven Inquiry in Earth and Space Science: Lab Investigations for Grades 6–10</a:t>
            </a:r>
            <a:r>
              <a:rPr lang="en" sz="2400" b="0" i="0" u="none" strike="noStrike" cap="none" dirty="0">
                <a:latin typeface="Arial"/>
                <a:ea typeface="Arial"/>
                <a:cs typeface="Arial"/>
                <a:sym typeface="Arial"/>
              </a:rPr>
              <a:t> - --Victor Sampson Resource </a:t>
            </a:r>
            <a:endParaRPr sz="2400" b="0" i="0" u="none" strike="noStrike" cap="none" dirty="0">
              <a:latin typeface="Arial"/>
              <a:ea typeface="Arial"/>
              <a:cs typeface="Arial"/>
              <a:sym typeface="Arial"/>
            </a:endParaRPr>
          </a:p>
        </p:txBody>
      </p:sp>
      <p:pic>
        <p:nvPicPr>
          <p:cNvPr id="237" name="Google Shape;237;p35" descr="Argument-Driven Inquiry in Earth and Space Science: Lab Investigations for Grades 6–10 - by Victor Sampson, Ashley Murphy, Kemper Lipscomb, and Todd L. Hunter&#10;&#10;NSTA Press&#10;" title="Argument Driven Inquiry in Earth and Space Science"/>
          <p:cNvPicPr preferRelativeResize="0"/>
          <p:nvPr/>
        </p:nvPicPr>
        <p:blipFill>
          <a:blip r:embed="rId3">
            <a:alphaModFix/>
          </a:blip>
          <a:stretch>
            <a:fillRect/>
          </a:stretch>
        </p:blipFill>
        <p:spPr>
          <a:xfrm rot="1113705">
            <a:off x="6889011" y="2051776"/>
            <a:ext cx="1416434" cy="20432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469324" y="395207"/>
            <a:ext cx="8217525" cy="3010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4000" b="1" i="0" u="none" strike="noStrike" cap="none" dirty="0">
                <a:latin typeface="Arial"/>
                <a:ea typeface="Arial"/>
                <a:cs typeface="Arial"/>
                <a:sym typeface="Arial"/>
              </a:rPr>
              <a:t>Carbon Dioxide Levels in the Atmosphere</a:t>
            </a:r>
            <a:endParaRPr sz="4000" b="1" i="0" u="none" strike="noStrike" cap="none" dirty="0">
              <a:latin typeface="Arial"/>
              <a:ea typeface="Arial"/>
              <a:cs typeface="Arial"/>
              <a:sym typeface="Arial"/>
            </a:endParaRPr>
          </a:p>
        </p:txBody>
      </p:sp>
      <p:sp>
        <p:nvSpPr>
          <p:cNvPr id="244" name="Google Shape;244;p36"/>
          <p:cNvSpPr txBox="1">
            <a:spLocks noGrp="1"/>
          </p:cNvSpPr>
          <p:nvPr>
            <p:ph idx="1"/>
          </p:nvPr>
        </p:nvSpPr>
        <p:spPr>
          <a:xfrm>
            <a:off x="4536950" y="1133500"/>
            <a:ext cx="4149900" cy="30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rgbClr val="000000"/>
              </a:buClr>
              <a:buSzPts val="1100"/>
              <a:buFont typeface="Arial"/>
              <a:buNone/>
            </a:pPr>
            <a:r>
              <a:rPr lang="en" sz="2400" b="0" i="0" u="none" strike="noStrike" cap="none" dirty="0">
                <a:latin typeface="Arial"/>
                <a:ea typeface="Arial"/>
                <a:cs typeface="Arial"/>
                <a:sym typeface="Arial"/>
              </a:rPr>
              <a:t>Question: </a:t>
            </a:r>
            <a:r>
              <a:rPr lang="en" sz="2400" b="1" i="1" u="none" strike="noStrike" cap="none" dirty="0">
                <a:latin typeface="Arial"/>
                <a:ea typeface="Arial"/>
                <a:cs typeface="Arial"/>
                <a:sym typeface="Arial"/>
              </a:rPr>
              <a:t>How has the concentration of atmospheric</a:t>
            </a:r>
            <a:endParaRPr sz="2400" b="1" i="1" u="none" strike="noStrike" cap="none" dirty="0">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100"/>
              <a:buFont typeface="Arial"/>
              <a:buNone/>
            </a:pPr>
            <a:r>
              <a:rPr lang="en" sz="2400" b="1" i="1" u="none" strike="noStrike" cap="none" dirty="0">
                <a:latin typeface="Arial"/>
                <a:ea typeface="Arial"/>
                <a:cs typeface="Arial"/>
                <a:sym typeface="Arial"/>
              </a:rPr>
              <a:t>carbon dioxide changed over time?</a:t>
            </a:r>
            <a:endParaRPr sz="2400" b="1" i="1" u="none" strike="noStrike" cap="none" dirty="0">
              <a:latin typeface="Arial"/>
              <a:ea typeface="Arial"/>
              <a:cs typeface="Arial"/>
              <a:sym typeface="Arial"/>
            </a:endParaRPr>
          </a:p>
          <a:p>
            <a:pPr marL="457200" marR="0" lvl="0" indent="-381000" algn="l" rtl="0">
              <a:lnSpc>
                <a:spcPct val="100000"/>
              </a:lnSpc>
              <a:spcBef>
                <a:spcPts val="400"/>
              </a:spcBef>
              <a:spcAft>
                <a:spcPts val="0"/>
              </a:spcAft>
              <a:buClr>
                <a:schemeClr val="accent2"/>
              </a:buClr>
              <a:buSzPts val="2400"/>
              <a:buFont typeface="Arial"/>
              <a:buChar char="●"/>
            </a:pPr>
            <a:r>
              <a:rPr lang="en" sz="2400" b="0" i="0" u="none" strike="noStrike" cap="none" dirty="0">
                <a:latin typeface="Arial"/>
                <a:ea typeface="Arial"/>
                <a:cs typeface="Arial"/>
                <a:sym typeface="Arial"/>
              </a:rPr>
              <a:t>Quick write your first thinking</a:t>
            </a:r>
            <a:endParaRPr sz="2400" b="0" i="0" u="none" strike="noStrike" cap="none" dirty="0">
              <a:latin typeface="Arial"/>
              <a:ea typeface="Arial"/>
              <a:cs typeface="Arial"/>
              <a:sym typeface="Arial"/>
            </a:endParaRPr>
          </a:p>
          <a:p>
            <a:pPr marL="0" marR="0" lvl="0" indent="0" algn="l" rtl="0">
              <a:lnSpc>
                <a:spcPct val="100000"/>
              </a:lnSpc>
              <a:spcBef>
                <a:spcPts val="400"/>
              </a:spcBef>
              <a:spcAft>
                <a:spcPts val="0"/>
              </a:spcAft>
              <a:buClr>
                <a:srgbClr val="000000"/>
              </a:buClr>
              <a:buSzPts val="1100"/>
              <a:buFont typeface="Arial"/>
              <a:buNone/>
            </a:pPr>
            <a:endParaRPr sz="2400" b="0" i="0" u="none" strike="noStrike" cap="none" dirty="0">
              <a:latin typeface="Arial"/>
              <a:ea typeface="Arial"/>
              <a:cs typeface="Arial"/>
              <a:sym typeface="Arial"/>
            </a:endParaRPr>
          </a:p>
          <a:p>
            <a:pPr marL="457200" marR="0" lvl="0" indent="-381000" algn="l" rtl="0">
              <a:lnSpc>
                <a:spcPct val="100000"/>
              </a:lnSpc>
              <a:spcBef>
                <a:spcPts val="400"/>
              </a:spcBef>
              <a:spcAft>
                <a:spcPts val="0"/>
              </a:spcAft>
              <a:buClr>
                <a:schemeClr val="accent2"/>
              </a:buClr>
              <a:buSzPts val="2400"/>
              <a:buFont typeface="Arial"/>
              <a:buChar char="●"/>
            </a:pPr>
            <a:r>
              <a:rPr lang="en" sz="2400" b="0" i="0" u="none" strike="noStrike" cap="none" dirty="0">
                <a:latin typeface="Arial"/>
                <a:ea typeface="Arial"/>
                <a:cs typeface="Arial"/>
                <a:sym typeface="Arial"/>
              </a:rPr>
              <a:t>Share with a neighbor</a:t>
            </a:r>
            <a:endParaRPr sz="2400" b="0" i="0" u="none" strike="noStrike" cap="none" dirty="0">
              <a:latin typeface="Arial"/>
              <a:ea typeface="Arial"/>
              <a:cs typeface="Arial"/>
              <a:sym typeface="Arial"/>
            </a:endParaRPr>
          </a:p>
          <a:p>
            <a:pPr marL="0" marR="0" lvl="0" indent="0" algn="l" rtl="0">
              <a:lnSpc>
                <a:spcPct val="80000"/>
              </a:lnSpc>
              <a:spcBef>
                <a:spcPts val="592"/>
              </a:spcBef>
              <a:spcAft>
                <a:spcPts val="0"/>
              </a:spcAft>
              <a:buClr>
                <a:schemeClr val="dk1"/>
              </a:buClr>
              <a:buSzPts val="2960"/>
              <a:buFont typeface="Arial"/>
              <a:buNone/>
            </a:pPr>
            <a:endParaRPr sz="2400" b="0" i="0" u="none" strike="noStrike" cap="none" dirty="0">
              <a:solidFill>
                <a:srgbClr val="A5A5A5"/>
              </a:solidFill>
              <a:latin typeface="Calibri"/>
              <a:ea typeface="Calibri"/>
              <a:cs typeface="Calibri"/>
              <a:sym typeface="Calibri"/>
            </a:endParaRPr>
          </a:p>
        </p:txBody>
      </p:sp>
      <p:pic>
        <p:nvPicPr>
          <p:cNvPr id="246" name="Google Shape;246;p36" descr="Some molecules absorb and some reflect sunlight " title="Diagram of Sun Reflectin on Ice Pack"/>
          <p:cNvPicPr preferRelativeResize="0"/>
          <p:nvPr/>
        </p:nvPicPr>
        <p:blipFill rotWithShape="1">
          <a:blip r:embed="rId3">
            <a:alphaModFix/>
          </a:blip>
          <a:srcRect/>
          <a:stretch/>
        </p:blipFill>
        <p:spPr>
          <a:xfrm>
            <a:off x="731520" y="1351040"/>
            <a:ext cx="3714205" cy="2742658"/>
          </a:xfrm>
          <a:prstGeom prst="rect">
            <a:avLst/>
          </a:prstGeom>
          <a:noFill/>
          <a:ln>
            <a:noFill/>
          </a:ln>
        </p:spPr>
      </p:pic>
      <p:pic>
        <p:nvPicPr>
          <p:cNvPr id="9" name="Picture 8" title="Creative Commons License CC BY">
            <a:extLst>
              <a:ext uri="{FF2B5EF4-FFF2-40B4-BE49-F238E27FC236}">
                <a16:creationId xmlns:a16="http://schemas.microsoft.com/office/drawing/2014/main" id="{79D9EA14-BAAE-F142-B8A5-04CA1A52BBBA}"/>
              </a:ext>
            </a:extLst>
          </p:cNvPr>
          <p:cNvPicPr>
            <a:picLocks noChangeAspect="1"/>
          </p:cNvPicPr>
          <p:nvPr/>
        </p:nvPicPr>
        <p:blipFill>
          <a:blip r:embed="rId4"/>
          <a:stretch>
            <a:fillRect/>
          </a:stretch>
        </p:blipFill>
        <p:spPr>
          <a:xfrm>
            <a:off x="415096" y="4181480"/>
            <a:ext cx="1102930" cy="354335"/>
          </a:xfrm>
          <a:prstGeom prst="rect">
            <a:avLst/>
          </a:prstGeom>
        </p:spPr>
      </p:pic>
      <p:sp>
        <p:nvSpPr>
          <p:cNvPr id="2" name="Rectangle 1">
            <a:extLst>
              <a:ext uri="{FF2B5EF4-FFF2-40B4-BE49-F238E27FC236}">
                <a16:creationId xmlns:a16="http://schemas.microsoft.com/office/drawing/2014/main" id="{B31664AD-C318-644D-AF16-8818E27C8DA7}"/>
              </a:ext>
            </a:extLst>
          </p:cNvPr>
          <p:cNvSpPr/>
          <p:nvPr/>
        </p:nvSpPr>
        <p:spPr>
          <a:xfrm>
            <a:off x="1518026" y="4204760"/>
            <a:ext cx="2752677" cy="307777"/>
          </a:xfrm>
          <a:prstGeom prst="rect">
            <a:avLst/>
          </a:prstGeom>
        </p:spPr>
        <p:txBody>
          <a:bodyPr wrap="none">
            <a:spAutoFit/>
          </a:bodyPr>
          <a:lstStyle/>
          <a:p>
            <a:pPr lvl="0">
              <a:buSzPts val="800"/>
            </a:pPr>
            <a:r>
              <a:rPr lang="en-US" sz="1050" u="sng" dirty="0">
                <a:solidFill>
                  <a:schemeClr val="hlink"/>
                </a:solidFill>
                <a:latin typeface="Calibri"/>
                <a:ea typeface="Calibri"/>
                <a:cs typeface="Calibri"/>
                <a:sym typeface="Calibri"/>
                <a:hlinkClick r:id="rId5"/>
              </a:rPr>
              <a:t>https://creativecommons.org/licenses/by/2.0</a:t>
            </a:r>
            <a:r>
              <a:rPr lang="en-US" u="sng" dirty="0">
                <a:solidFill>
                  <a:schemeClr val="hlink"/>
                </a:solidFill>
                <a:latin typeface="Calibri"/>
                <a:ea typeface="Calibri"/>
                <a:cs typeface="Calibri"/>
                <a:sym typeface="Calibri"/>
                <a:hlinkClick r:id="rId5"/>
              </a:rPr>
              <a:t>/</a:t>
            </a:r>
            <a:endParaRPr lang="en-US" dirty="0">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xfrm>
            <a:off x="457200" y="200917"/>
            <a:ext cx="6858000" cy="216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4000" b="1" i="0" u="none" strike="noStrike" cap="none" dirty="0">
                <a:latin typeface="Arial"/>
                <a:ea typeface="Arial"/>
                <a:cs typeface="Arial"/>
                <a:sym typeface="Arial"/>
              </a:rPr>
              <a:t>Obtaining Information</a:t>
            </a:r>
            <a:endParaRPr sz="4000" b="0" i="0" u="none" strike="noStrike" cap="none" dirty="0">
              <a:latin typeface="Arial"/>
              <a:ea typeface="Arial"/>
              <a:cs typeface="Arial"/>
              <a:sym typeface="Arial"/>
            </a:endParaRPr>
          </a:p>
        </p:txBody>
      </p:sp>
      <p:sp>
        <p:nvSpPr>
          <p:cNvPr id="255" name="Google Shape;255;p37"/>
          <p:cNvSpPr txBox="1">
            <a:spLocks noGrp="1"/>
          </p:cNvSpPr>
          <p:nvPr>
            <p:ph idx="1"/>
          </p:nvPr>
        </p:nvSpPr>
        <p:spPr>
          <a:xfrm>
            <a:off x="4648375" y="1245572"/>
            <a:ext cx="4038300" cy="3221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BFBFBF"/>
              </a:buClr>
              <a:buSzPts val="2960"/>
              <a:buFont typeface="Arial"/>
              <a:buChar char="•"/>
            </a:pPr>
            <a:r>
              <a:rPr lang="en" sz="2400" b="0" i="0" u="none" strike="noStrike" cap="none" dirty="0">
                <a:latin typeface="Arial"/>
                <a:ea typeface="Arial"/>
                <a:cs typeface="Arial"/>
                <a:sym typeface="Arial"/>
              </a:rPr>
              <a:t>Note the text features</a:t>
            </a:r>
            <a:endParaRPr sz="2400" b="0" i="0" u="none" strike="noStrike" cap="none" dirty="0">
              <a:latin typeface="Arial"/>
              <a:ea typeface="Arial"/>
              <a:cs typeface="Arial"/>
              <a:sym typeface="Arial"/>
            </a:endParaRPr>
          </a:p>
          <a:p>
            <a:pPr marL="342900" marR="0" lvl="0" indent="-342900" algn="l" rtl="0">
              <a:lnSpc>
                <a:spcPct val="100000"/>
              </a:lnSpc>
              <a:spcBef>
                <a:spcPts val="592"/>
              </a:spcBef>
              <a:spcAft>
                <a:spcPts val="0"/>
              </a:spcAft>
              <a:buClr>
                <a:srgbClr val="BFBFBF"/>
              </a:buClr>
              <a:buSzPts val="2960"/>
              <a:buFont typeface="Arial"/>
              <a:buChar char="•"/>
            </a:pPr>
            <a:r>
              <a:rPr lang="en" sz="2400" b="0" i="0" u="none" strike="noStrike" cap="none" dirty="0">
                <a:latin typeface="Arial"/>
                <a:ea typeface="Arial"/>
                <a:cs typeface="Arial"/>
                <a:sym typeface="Arial"/>
              </a:rPr>
              <a:t>Predict what you think the text will be about</a:t>
            </a:r>
            <a:endParaRPr sz="2400" b="0" i="0" u="none" strike="noStrike" cap="none" dirty="0">
              <a:latin typeface="Arial"/>
              <a:ea typeface="Arial"/>
              <a:cs typeface="Arial"/>
              <a:sym typeface="Arial"/>
            </a:endParaRPr>
          </a:p>
          <a:p>
            <a:pPr marL="342900" marR="0" lvl="0" indent="-342900" algn="l" rtl="0">
              <a:lnSpc>
                <a:spcPct val="100000"/>
              </a:lnSpc>
              <a:spcBef>
                <a:spcPts val="592"/>
              </a:spcBef>
              <a:spcAft>
                <a:spcPts val="0"/>
              </a:spcAft>
              <a:buClr>
                <a:srgbClr val="BFBFBF"/>
              </a:buClr>
              <a:buSzPts val="2960"/>
              <a:buFont typeface="Arial"/>
              <a:buChar char="•"/>
            </a:pPr>
            <a:r>
              <a:rPr lang="en" sz="2400" b="0" i="0" u="none" strike="noStrike" cap="none" dirty="0">
                <a:latin typeface="Arial"/>
                <a:ea typeface="Arial"/>
                <a:cs typeface="Arial"/>
                <a:sym typeface="Arial"/>
              </a:rPr>
              <a:t>With a partner read through the Introduction and Getting Started page 439-top part of 440</a:t>
            </a:r>
            <a:endParaRPr sz="2400" b="0" i="0" u="none" strike="noStrike" cap="none" dirty="0">
              <a:latin typeface="Arial"/>
              <a:ea typeface="Arial"/>
              <a:cs typeface="Arial"/>
              <a:sym typeface="Arial"/>
            </a:endParaRPr>
          </a:p>
          <a:p>
            <a:pPr marL="0" marR="0" lvl="0" indent="0" algn="l" rtl="0">
              <a:lnSpc>
                <a:spcPct val="100000"/>
              </a:lnSpc>
              <a:spcBef>
                <a:spcPts val="592"/>
              </a:spcBef>
              <a:spcAft>
                <a:spcPts val="0"/>
              </a:spcAft>
              <a:buClr>
                <a:srgbClr val="BFBFBF"/>
              </a:buClr>
              <a:buSzPts val="2960"/>
              <a:buFont typeface="Arial"/>
              <a:buNone/>
            </a:pPr>
            <a:endParaRPr sz="2400" b="0" i="0" u="none" strike="noStrike" cap="none" dirty="0">
              <a:latin typeface="Arial"/>
              <a:ea typeface="Arial"/>
              <a:cs typeface="Arial"/>
              <a:sym typeface="Arial"/>
            </a:endParaRPr>
          </a:p>
          <a:p>
            <a:pPr marL="342900" marR="0" lvl="0" indent="-154940" algn="l" rtl="0">
              <a:lnSpc>
                <a:spcPct val="100000"/>
              </a:lnSpc>
              <a:spcBef>
                <a:spcPts val="592"/>
              </a:spcBef>
              <a:spcAft>
                <a:spcPts val="0"/>
              </a:spcAft>
              <a:buClr>
                <a:srgbClr val="BFBFBF"/>
              </a:buClr>
              <a:buSzPts val="2960"/>
              <a:buFont typeface="Arial"/>
              <a:buNone/>
            </a:pPr>
            <a:endParaRPr sz="2400" b="0" i="0" u="none" strike="noStrike" cap="none" dirty="0">
              <a:solidFill>
                <a:srgbClr val="A5A5A5"/>
              </a:solidFill>
              <a:latin typeface="Arial"/>
              <a:ea typeface="Arial"/>
              <a:cs typeface="Arial"/>
              <a:sym typeface="Arial"/>
            </a:endParaRPr>
          </a:p>
        </p:txBody>
      </p:sp>
      <p:pic>
        <p:nvPicPr>
          <p:cNvPr id="259" name="Google Shape;259;p37" title="Section of Ice Core"/>
          <p:cNvPicPr preferRelativeResize="0"/>
          <p:nvPr/>
        </p:nvPicPr>
        <p:blipFill rotWithShape="1">
          <a:blip r:embed="rId3">
            <a:alphaModFix/>
          </a:blip>
          <a:srcRect/>
          <a:stretch/>
        </p:blipFill>
        <p:spPr>
          <a:xfrm>
            <a:off x="1089281" y="1298919"/>
            <a:ext cx="3452793" cy="2477744"/>
          </a:xfrm>
          <a:prstGeom prst="rect">
            <a:avLst/>
          </a:prstGeom>
          <a:noFill/>
          <a:ln>
            <a:noFill/>
          </a:ln>
        </p:spPr>
      </p:pic>
      <p:pic>
        <p:nvPicPr>
          <p:cNvPr id="3" name="Picture 2" title="Creative Commons License CC BY">
            <a:extLst>
              <a:ext uri="{FF2B5EF4-FFF2-40B4-BE49-F238E27FC236}">
                <a16:creationId xmlns:a16="http://schemas.microsoft.com/office/drawing/2014/main" id="{87A9B2B8-2B9B-EE44-B4D8-558BE1BC2A87}"/>
              </a:ext>
            </a:extLst>
          </p:cNvPr>
          <p:cNvPicPr>
            <a:picLocks noChangeAspect="1"/>
          </p:cNvPicPr>
          <p:nvPr/>
        </p:nvPicPr>
        <p:blipFill>
          <a:blip r:embed="rId4"/>
          <a:stretch>
            <a:fillRect/>
          </a:stretch>
        </p:blipFill>
        <p:spPr>
          <a:xfrm>
            <a:off x="1144356" y="3911406"/>
            <a:ext cx="1102930" cy="354335"/>
          </a:xfrm>
          <a:prstGeom prst="rect">
            <a:avLst/>
          </a:prstGeom>
        </p:spPr>
      </p:pic>
      <p:sp>
        <p:nvSpPr>
          <p:cNvPr id="257" name="Google Shape;257;p37"/>
          <p:cNvSpPr/>
          <p:nvPr/>
        </p:nvSpPr>
        <p:spPr>
          <a:xfrm>
            <a:off x="2199014" y="3861566"/>
            <a:ext cx="2537485" cy="319272"/>
          </a:xfrm>
          <a:prstGeom prst="rect">
            <a:avLst/>
          </a:prstGeom>
          <a:noFill/>
          <a:ln>
            <a:noFill/>
          </a:ln>
        </p:spPr>
        <p:txBody>
          <a:bodyPr spcFirstLastPara="1" wrap="square" lIns="91425" tIns="45700" rIns="91425" bIns="45700" anchor="t" anchorCtr="0">
            <a:noAutofit/>
          </a:bodyPr>
          <a:lstStyle/>
          <a:p>
            <a:pPr lvl="0">
              <a:buSzPts val="800"/>
            </a:pPr>
            <a:r>
              <a:rPr lang="en" sz="800" b="0" i="0" u="none" strike="noStrike" cap="none" dirty="0">
                <a:solidFill>
                  <a:schemeClr val="tx1"/>
                </a:solidFill>
                <a:latin typeface="Calibri"/>
                <a:ea typeface="Calibri"/>
                <a:cs typeface="Calibri"/>
                <a:sym typeface="Calibri"/>
              </a:rPr>
              <a:t>Paul </a:t>
            </a:r>
            <a:r>
              <a:rPr lang="en" sz="800" dirty="0">
                <a:solidFill>
                  <a:schemeClr val="tx1"/>
                </a:solidFill>
                <a:latin typeface="Calibri"/>
                <a:ea typeface="Calibri"/>
                <a:cs typeface="Calibri"/>
                <a:sym typeface="Calibri"/>
              </a:rPr>
              <a:t>Hudson</a:t>
            </a:r>
          </a:p>
          <a:p>
            <a:pPr lvl="0">
              <a:buSzPts val="800"/>
            </a:pPr>
            <a:r>
              <a:rPr lang="en" sz="800" b="0" i="0" u="none" strike="noStrike" cap="none" dirty="0" err="1">
                <a:solidFill>
                  <a:schemeClr val="tx1"/>
                </a:solidFill>
                <a:latin typeface="Calibri"/>
                <a:ea typeface="Calibri"/>
                <a:cs typeface="Calibri"/>
                <a:sym typeface="Calibri"/>
              </a:rPr>
              <a:t>Flickr</a:t>
            </a:r>
            <a:r>
              <a:rPr lang="en" sz="800" b="0" i="0" u="none" strike="noStrike" cap="none" dirty="0" err="1">
                <a:solidFill>
                  <a:srgbClr val="FFFFFF"/>
                </a:solidFill>
                <a:latin typeface="Calibri"/>
                <a:ea typeface="Calibri"/>
                <a:cs typeface="Calibri"/>
                <a:sym typeface="Calibri"/>
              </a:rPr>
              <a:t>udson</a:t>
            </a:r>
            <a:endParaRPr sz="8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dirty="0">
                <a:solidFill>
                  <a:schemeClr val="hlink"/>
                </a:solidFill>
                <a:latin typeface="Calibri"/>
                <a:ea typeface="Calibri"/>
                <a:cs typeface="Calibri"/>
                <a:sym typeface="Calibri"/>
                <a:hlinkClick r:id="rId5"/>
              </a:rPr>
              <a:t>https://creativecommons.org/licenses/by/2.0/</a:t>
            </a:r>
            <a:endParaRPr sz="8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dirty="0">
                <a:solidFill>
                  <a:srgbClr val="FFFFFF"/>
                </a:solidFill>
                <a:latin typeface="Calibri"/>
                <a:ea typeface="Calibri"/>
                <a:cs typeface="Calibri"/>
                <a:sym typeface="Calibri"/>
              </a:rPr>
              <a:t>No changes made</a:t>
            </a:r>
            <a:endParaRPr sz="8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xfrm>
            <a:off x="0" y="35623"/>
            <a:ext cx="8424750" cy="9941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 sz="4000" b="1" i="0" u="none" strike="noStrike" cap="none" dirty="0">
                <a:latin typeface="Arial"/>
                <a:ea typeface="Arial"/>
                <a:cs typeface="Arial"/>
                <a:sym typeface="Arial"/>
              </a:rPr>
              <a:t>Analyze and Interpret the Data-1 </a:t>
            </a:r>
            <a:endParaRPr sz="4000" b="1" i="0" u="none" strike="noStrike" cap="none" dirty="0">
              <a:latin typeface="Arial"/>
              <a:ea typeface="Arial"/>
              <a:cs typeface="Arial"/>
              <a:sym typeface="Arial"/>
            </a:endParaRPr>
          </a:p>
        </p:txBody>
      </p:sp>
      <p:sp>
        <p:nvSpPr>
          <p:cNvPr id="268" name="Google Shape;268;p38"/>
          <p:cNvSpPr txBox="1">
            <a:spLocks noGrp="1"/>
          </p:cNvSpPr>
          <p:nvPr>
            <p:ph type="body" orient="vert" idx="1"/>
          </p:nvPr>
        </p:nvSpPr>
        <p:spPr>
          <a:xfrm rot="16200000">
            <a:off x="4642611" y="-32262"/>
            <a:ext cx="2859593" cy="491402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750"/>
              <a:buFont typeface="Arial"/>
              <a:buNone/>
            </a:pPr>
            <a:r>
              <a:rPr lang="en" sz="2400" b="0" i="0" u="none" strike="noStrike" cap="none" dirty="0">
                <a:latin typeface="Arial"/>
                <a:ea typeface="Arial"/>
                <a:cs typeface="Arial"/>
                <a:sym typeface="Arial"/>
              </a:rPr>
              <a:t>Strategy to look at data…</a:t>
            </a:r>
            <a:endParaRPr sz="2400" b="0" i="0" u="none" strike="noStrike" cap="none" dirty="0">
              <a:latin typeface="Arial"/>
              <a:ea typeface="Arial"/>
              <a:cs typeface="Arial"/>
              <a:sym typeface="Arial"/>
            </a:endParaRPr>
          </a:p>
          <a:p>
            <a:pPr marL="0" marR="0" lvl="0" indent="0" algn="l" rtl="0">
              <a:lnSpc>
                <a:spcPct val="80000"/>
              </a:lnSpc>
              <a:spcBef>
                <a:spcPts val="425"/>
              </a:spcBef>
              <a:spcAft>
                <a:spcPts val="0"/>
              </a:spcAft>
              <a:buClr>
                <a:srgbClr val="C00000"/>
              </a:buClr>
              <a:buSzPts val="2125"/>
              <a:buFont typeface="Arial"/>
              <a:buNone/>
            </a:pPr>
            <a:r>
              <a:rPr lang="en" sz="2400" b="0" i="0" u="none" strike="noStrike" cap="none" dirty="0">
                <a:latin typeface="Arial"/>
                <a:ea typeface="Arial"/>
                <a:cs typeface="Arial"/>
                <a:sym typeface="Arial"/>
              </a:rPr>
              <a:t>Highlights, Comments, and Captions</a:t>
            </a:r>
            <a:endParaRPr sz="2400" b="0" i="0" u="none" strike="noStrike" cap="none" dirty="0">
              <a:latin typeface="Arial"/>
              <a:ea typeface="Arial"/>
              <a:cs typeface="Arial"/>
              <a:sym typeface="Arial"/>
            </a:endParaRPr>
          </a:p>
          <a:p>
            <a:pPr marL="0" marR="0" lvl="0" indent="0" algn="l" rtl="0">
              <a:lnSpc>
                <a:spcPct val="80000"/>
              </a:lnSpc>
              <a:spcBef>
                <a:spcPts val="500"/>
              </a:spcBef>
              <a:spcAft>
                <a:spcPts val="0"/>
              </a:spcAft>
              <a:buClr>
                <a:schemeClr val="dk1"/>
              </a:buClr>
              <a:buSzPts val="2500"/>
              <a:buFont typeface="Arial"/>
              <a:buNone/>
            </a:pPr>
            <a:endParaRPr sz="24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r>
              <a:rPr lang="en" sz="2400" b="0" i="0" u="sng" strike="noStrike" cap="none" dirty="0">
                <a:latin typeface="Arial"/>
                <a:ea typeface="Arial"/>
                <a:cs typeface="Arial"/>
                <a:sym typeface="Arial"/>
              </a:rPr>
              <a:t>Highlight</a:t>
            </a:r>
            <a:r>
              <a:rPr lang="en" sz="2400" b="0" i="0" u="none" strike="noStrike" cap="none" dirty="0">
                <a:latin typeface="Arial"/>
                <a:ea typeface="Arial"/>
                <a:cs typeface="Arial"/>
                <a:sym typeface="Arial"/>
              </a:rPr>
              <a:t> what I see: </a:t>
            </a:r>
            <a:endParaRPr sz="2400" b="0" i="0" u="none" strike="noStrike" cap="none" dirty="0">
              <a:latin typeface="Arial"/>
              <a:ea typeface="Arial"/>
              <a:cs typeface="Arial"/>
              <a:sym typeface="Arial"/>
            </a:endParaRPr>
          </a:p>
          <a:p>
            <a:pPr marL="342900" marR="0" lvl="0" indent="-330200" algn="l" rtl="0">
              <a:lnSpc>
                <a:spcPct val="80000"/>
              </a:lnSpc>
              <a:spcBef>
                <a:spcPts val="400"/>
              </a:spcBef>
              <a:spcAft>
                <a:spcPts val="0"/>
              </a:spcAft>
              <a:buClr>
                <a:srgbClr val="E36C09"/>
              </a:buClr>
              <a:buSzPts val="1800"/>
              <a:buFont typeface="Arial"/>
              <a:buChar char="•"/>
            </a:pPr>
            <a:r>
              <a:rPr lang="en" sz="2400" b="0" i="0" u="none" strike="noStrike" cap="none" dirty="0">
                <a:latin typeface="Arial"/>
                <a:ea typeface="Arial"/>
                <a:cs typeface="Arial"/>
                <a:sym typeface="Arial"/>
              </a:rPr>
              <a:t>Look for changes, trends, or differences. </a:t>
            </a:r>
            <a:endParaRPr sz="2400" b="0" i="0" u="none" strike="noStrike" cap="none" dirty="0">
              <a:latin typeface="Arial"/>
              <a:ea typeface="Arial"/>
              <a:cs typeface="Arial"/>
              <a:sym typeface="Arial"/>
            </a:endParaRPr>
          </a:p>
          <a:p>
            <a:pPr marL="342900" marR="0" lvl="0" indent="-330200" algn="l" rtl="0">
              <a:lnSpc>
                <a:spcPct val="80000"/>
              </a:lnSpc>
              <a:spcBef>
                <a:spcPts val="400"/>
              </a:spcBef>
              <a:spcAft>
                <a:spcPts val="0"/>
              </a:spcAft>
              <a:buClr>
                <a:srgbClr val="E36C09"/>
              </a:buClr>
              <a:buSzPts val="1800"/>
              <a:buFont typeface="Arial"/>
              <a:buChar char="•"/>
            </a:pPr>
            <a:r>
              <a:rPr lang="en" sz="2400" b="0" i="0" u="none" strike="noStrike" cap="none" dirty="0">
                <a:latin typeface="Arial"/>
                <a:ea typeface="Arial"/>
                <a:cs typeface="Arial"/>
                <a:sym typeface="Arial"/>
              </a:rPr>
              <a:t>Write what you see. A different description for each observation. </a:t>
            </a:r>
            <a:endParaRPr sz="2400" b="0" i="0" u="none" strike="noStrike" cap="none" dirty="0">
              <a:latin typeface="Arial"/>
              <a:ea typeface="Arial"/>
              <a:cs typeface="Arial"/>
              <a:sym typeface="Arial"/>
            </a:endParaRPr>
          </a:p>
          <a:p>
            <a:pPr marL="342900" marR="0" lvl="0" indent="-330200" algn="l" rtl="0">
              <a:lnSpc>
                <a:spcPct val="80000"/>
              </a:lnSpc>
              <a:spcBef>
                <a:spcPts val="400"/>
              </a:spcBef>
              <a:spcAft>
                <a:spcPts val="0"/>
              </a:spcAft>
              <a:buClr>
                <a:srgbClr val="E36C09"/>
              </a:buClr>
              <a:buSzPts val="1800"/>
              <a:buFont typeface="Arial"/>
              <a:buChar char="•"/>
            </a:pPr>
            <a:r>
              <a:rPr lang="en" sz="2400" b="0" i="0" u="none" strike="noStrike" cap="none" dirty="0">
                <a:latin typeface="Arial"/>
                <a:ea typeface="Arial"/>
                <a:cs typeface="Arial"/>
                <a:sym typeface="Arial"/>
              </a:rPr>
              <a:t>Be concise</a:t>
            </a:r>
            <a:r>
              <a:rPr lang="en" sz="2400" dirty="0"/>
              <a:t> - w</a:t>
            </a:r>
            <a:r>
              <a:rPr lang="en" sz="2400" b="0" i="0" u="none" strike="noStrike" cap="none" dirty="0">
                <a:latin typeface="Arial"/>
                <a:ea typeface="Arial"/>
                <a:cs typeface="Arial"/>
                <a:sym typeface="Arial"/>
              </a:rPr>
              <a:t>rite only the essence, or highlights, of what you see.</a:t>
            </a:r>
            <a:endParaRPr sz="24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endParaRPr sz="2400" b="0" i="0" u="none" strike="noStrike" cap="none" dirty="0">
              <a:solidFill>
                <a:srgbClr val="A5A5A5"/>
              </a:solidFill>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endParaRPr sz="2400" b="0" i="0" u="none" strike="noStrike" cap="none" dirty="0">
              <a:solidFill>
                <a:srgbClr val="A5A5A5"/>
              </a:solidFill>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endParaRPr sz="2400" b="0" i="0" u="none" strike="noStrike" cap="none" dirty="0">
              <a:solidFill>
                <a:srgbClr val="A5A5A5"/>
              </a:solidFill>
              <a:latin typeface="Arial"/>
              <a:ea typeface="Arial"/>
              <a:cs typeface="Arial"/>
              <a:sym typeface="Arial"/>
            </a:endParaRPr>
          </a:p>
        </p:txBody>
      </p:sp>
      <p:pic>
        <p:nvPicPr>
          <p:cNvPr id="269" name="Google Shape;269;p38" title="Scientists removing ice core sample from drill "/>
          <p:cNvPicPr preferRelativeResize="0"/>
          <p:nvPr/>
        </p:nvPicPr>
        <p:blipFill rotWithShape="1">
          <a:blip r:embed="rId3">
            <a:alphaModFix/>
          </a:blip>
          <a:srcRect/>
          <a:stretch/>
        </p:blipFill>
        <p:spPr>
          <a:xfrm>
            <a:off x="1040975" y="1737573"/>
            <a:ext cx="2071497" cy="1374350"/>
          </a:xfrm>
          <a:prstGeom prst="rect">
            <a:avLst/>
          </a:prstGeom>
          <a:noFill/>
          <a:ln>
            <a:noFill/>
          </a:ln>
        </p:spPr>
      </p:pic>
      <p:pic>
        <p:nvPicPr>
          <p:cNvPr id="11" name="Picture 10" title="Creative Commons License CC BY">
            <a:extLst>
              <a:ext uri="{FF2B5EF4-FFF2-40B4-BE49-F238E27FC236}">
                <a16:creationId xmlns:a16="http://schemas.microsoft.com/office/drawing/2014/main" id="{5C799409-D155-D04F-80B3-B53E90B82366}"/>
              </a:ext>
            </a:extLst>
          </p:cNvPr>
          <p:cNvPicPr>
            <a:picLocks noChangeAspect="1"/>
          </p:cNvPicPr>
          <p:nvPr/>
        </p:nvPicPr>
        <p:blipFill>
          <a:blip r:embed="rId4"/>
          <a:stretch>
            <a:fillRect/>
          </a:stretch>
        </p:blipFill>
        <p:spPr>
          <a:xfrm>
            <a:off x="364904" y="3431676"/>
            <a:ext cx="1102930" cy="354335"/>
          </a:xfrm>
          <a:prstGeom prst="rect">
            <a:avLst/>
          </a:prstGeom>
        </p:spPr>
      </p:pic>
      <p:sp>
        <p:nvSpPr>
          <p:cNvPr id="10" name="Google Shape;271;p38">
            <a:extLst>
              <a:ext uri="{FF2B5EF4-FFF2-40B4-BE49-F238E27FC236}">
                <a16:creationId xmlns:a16="http://schemas.microsoft.com/office/drawing/2014/main" id="{1D868B9A-8ED1-E24E-AD72-64F30E4B37C4}"/>
              </a:ext>
            </a:extLst>
          </p:cNvPr>
          <p:cNvSpPr/>
          <p:nvPr/>
        </p:nvSpPr>
        <p:spPr>
          <a:xfrm>
            <a:off x="1467834" y="3414701"/>
            <a:ext cx="2147562" cy="4398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chemeClr val="tx1"/>
                </a:solidFill>
                <a:latin typeface="Arial"/>
                <a:ea typeface="Arial"/>
                <a:cs typeface="Arial"/>
                <a:sym typeface="Arial"/>
              </a:rPr>
              <a:t>Helle</a:t>
            </a:r>
            <a:r>
              <a:rPr lang="en-US" sz="800" b="0" i="0" u="none" strike="noStrike" cap="none" dirty="0">
                <a:solidFill>
                  <a:schemeClr val="tx1"/>
                </a:solidFill>
                <a:latin typeface="Arial"/>
                <a:ea typeface="Arial"/>
                <a:cs typeface="Arial"/>
                <a:sym typeface="Arial"/>
              </a:rPr>
              <a:t> Astrid </a:t>
            </a:r>
            <a:r>
              <a:rPr lang="en-US" sz="800" b="0" i="0" u="none" strike="noStrike" cap="none" dirty="0" err="1">
                <a:solidFill>
                  <a:schemeClr val="tx1"/>
                </a:solidFill>
                <a:latin typeface="Arial"/>
                <a:ea typeface="Arial"/>
                <a:cs typeface="Arial"/>
                <a:sym typeface="Arial"/>
              </a:rPr>
              <a:t>Kjaer</a:t>
            </a:r>
            <a:endParaRPr lang="en-US" sz="8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dirty="0">
                <a:solidFill>
                  <a:schemeClr val="tx1"/>
                </a:solidFill>
              </a:rPr>
              <a:t>Wikipedia Commons</a:t>
            </a:r>
            <a:endParaRPr sz="8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dirty="0">
                <a:solidFill>
                  <a:schemeClr val="hlink"/>
                </a:solidFill>
                <a:latin typeface="Calibri"/>
                <a:ea typeface="Calibri"/>
                <a:cs typeface="Calibri"/>
                <a:sym typeface="Calibri"/>
                <a:hlinkClick r:id="rId5"/>
              </a:rPr>
              <a:t>https://creativecommons.org/licenses/by/4.0/</a:t>
            </a:r>
            <a:endParaRPr sz="8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dirty="0">
                <a:solidFill>
                  <a:srgbClr val="FFFFFF"/>
                </a:solidFill>
                <a:latin typeface="Calibri"/>
                <a:ea typeface="Calibri"/>
                <a:cs typeface="Calibri"/>
                <a:sym typeface="Calibri"/>
              </a:rPr>
              <a:t>No changes made</a:t>
            </a:r>
            <a:endParaRPr sz="8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sp>
        <p:nvSpPr>
          <p:cNvPr id="280" name="Google Shape;280;p39"/>
          <p:cNvSpPr txBox="1">
            <a:spLocks noGrp="1"/>
          </p:cNvSpPr>
          <p:nvPr>
            <p:ph type="title"/>
          </p:nvPr>
        </p:nvSpPr>
        <p:spPr>
          <a:xfrm>
            <a:off x="126609" y="0"/>
            <a:ext cx="8276200" cy="9941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 sz="4000" b="1" i="0" u="none" strike="noStrike" cap="none" dirty="0">
                <a:latin typeface="Arial"/>
                <a:ea typeface="Arial"/>
                <a:cs typeface="Arial"/>
                <a:sym typeface="Arial"/>
              </a:rPr>
              <a:t>Analyze and Interpret the Data-2 </a:t>
            </a:r>
            <a:endParaRPr sz="4000" b="1" i="0" u="none" strike="noStrike" cap="none" dirty="0">
              <a:latin typeface="Arial"/>
              <a:ea typeface="Arial"/>
              <a:cs typeface="Arial"/>
              <a:sym typeface="Arial"/>
            </a:endParaRPr>
          </a:p>
        </p:txBody>
      </p:sp>
      <p:sp>
        <p:nvSpPr>
          <p:cNvPr id="281" name="Google Shape;281;p39"/>
          <p:cNvSpPr txBox="1">
            <a:spLocks noGrp="1"/>
          </p:cNvSpPr>
          <p:nvPr>
            <p:ph type="body" orient="vert" idx="1"/>
          </p:nvPr>
        </p:nvSpPr>
        <p:spPr>
          <a:xfrm rot="16200000">
            <a:off x="4458725" y="753647"/>
            <a:ext cx="3995229" cy="478447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400"/>
              </a:spcBef>
              <a:spcAft>
                <a:spcPts val="0"/>
              </a:spcAft>
              <a:buClr>
                <a:schemeClr val="dk1"/>
              </a:buClr>
              <a:buSzPts val="2000"/>
              <a:buFont typeface="Arial"/>
              <a:buNone/>
            </a:pPr>
            <a:r>
              <a:rPr lang="en" sz="2400" b="0" i="0" u="none" strike="noStrike" cap="none" dirty="0">
                <a:latin typeface="Arial"/>
                <a:ea typeface="Arial"/>
                <a:cs typeface="Arial"/>
                <a:sym typeface="Arial"/>
              </a:rPr>
              <a:t>Strategy to look at data…</a:t>
            </a:r>
            <a:endParaRPr sz="24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r>
              <a:rPr lang="en" sz="2400" b="0" i="0" u="none" strike="noStrike" cap="none" dirty="0">
                <a:latin typeface="Arial"/>
                <a:ea typeface="Arial"/>
                <a:cs typeface="Arial"/>
                <a:sym typeface="Arial"/>
              </a:rPr>
              <a:t>Highlights, Comments and                                 Captions</a:t>
            </a:r>
            <a:endParaRPr sz="24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endParaRPr sz="2400" b="0" i="0" u="sng"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r>
              <a:rPr lang="en" sz="2400" b="0" i="0" u="sng" strike="noStrike" cap="none" dirty="0">
                <a:latin typeface="Arial"/>
                <a:ea typeface="Arial"/>
                <a:cs typeface="Arial"/>
                <a:sym typeface="Arial"/>
              </a:rPr>
              <a:t>Comment</a:t>
            </a:r>
            <a:r>
              <a:rPr lang="en" sz="2400" b="0" i="0" u="none" strike="noStrike" cap="none" dirty="0">
                <a:latin typeface="Arial"/>
                <a:ea typeface="Arial"/>
                <a:cs typeface="Arial"/>
                <a:sym typeface="Arial"/>
              </a:rPr>
              <a:t> on what it means:</a:t>
            </a:r>
            <a:endParaRPr sz="24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r>
              <a:rPr lang="en" sz="2400" b="0" i="0" u="none" strike="noStrike" cap="none" dirty="0">
                <a:latin typeface="Arial"/>
                <a:ea typeface="Arial"/>
                <a:cs typeface="Arial"/>
                <a:sym typeface="Arial"/>
              </a:rPr>
              <a:t>Interpret what you see.</a:t>
            </a:r>
            <a:endParaRPr sz="24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r>
              <a:rPr lang="en" sz="2400" b="0" i="0" u="none" strike="noStrike" cap="none" dirty="0">
                <a:latin typeface="Arial"/>
                <a:ea typeface="Arial"/>
                <a:cs typeface="Arial"/>
                <a:sym typeface="Arial"/>
              </a:rPr>
              <a:t>Write what each observation                                   means.</a:t>
            </a:r>
            <a:endParaRPr sz="24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r>
              <a:rPr lang="en" sz="2400" b="0" i="0" u="none" strike="noStrike" cap="none" dirty="0">
                <a:latin typeface="Arial"/>
                <a:ea typeface="Arial"/>
                <a:cs typeface="Arial"/>
                <a:sym typeface="Arial"/>
              </a:rPr>
              <a:t>Don’t tackle all of the data at once, just one observation at a time</a:t>
            </a:r>
            <a:endParaRPr sz="24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endParaRPr sz="2400" b="0" i="0" u="none" strike="noStrike" cap="none" dirty="0">
              <a:solidFill>
                <a:srgbClr val="A5A5A5"/>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Arial"/>
              <a:buNone/>
            </a:pPr>
            <a:endParaRPr sz="2400" b="0" i="0" u="none" strike="noStrike" cap="none" dirty="0">
              <a:solidFill>
                <a:srgbClr val="A5A5A5"/>
              </a:solidFill>
              <a:latin typeface="Calibri"/>
              <a:ea typeface="Calibri"/>
              <a:cs typeface="Calibri"/>
              <a:sym typeface="Calibri"/>
            </a:endParaRPr>
          </a:p>
        </p:txBody>
      </p:sp>
      <p:pic>
        <p:nvPicPr>
          <p:cNvPr id="282" name="Google Shape;282;p39" title="Temperature and CO2 Records Graph"/>
          <p:cNvPicPr preferRelativeResize="0"/>
          <p:nvPr/>
        </p:nvPicPr>
        <p:blipFill rotWithShape="1">
          <a:blip r:embed="rId3">
            <a:alphaModFix/>
          </a:blip>
          <a:srcRect l="-4420" t="-4420" r="4419" b="4419"/>
          <a:stretch/>
        </p:blipFill>
        <p:spPr>
          <a:xfrm rot="393426">
            <a:off x="381360" y="1219298"/>
            <a:ext cx="3169277" cy="2512446"/>
          </a:xfrm>
          <a:prstGeom prst="rect">
            <a:avLst/>
          </a:prstGeom>
          <a:noFill/>
          <a:ln>
            <a:noFill/>
          </a:ln>
        </p:spPr>
      </p:pic>
      <p:pic>
        <p:nvPicPr>
          <p:cNvPr id="3" name="Picture 2" title="Creative Commons License CC BY SA">
            <a:extLst>
              <a:ext uri="{FF2B5EF4-FFF2-40B4-BE49-F238E27FC236}">
                <a16:creationId xmlns:a16="http://schemas.microsoft.com/office/drawing/2014/main" id="{E8C5BB54-F3C8-9345-8C2D-9E7EE024AE70}"/>
              </a:ext>
            </a:extLst>
          </p:cNvPr>
          <p:cNvPicPr>
            <a:picLocks noChangeAspect="1"/>
          </p:cNvPicPr>
          <p:nvPr/>
        </p:nvPicPr>
        <p:blipFill>
          <a:blip r:embed="rId4"/>
          <a:stretch>
            <a:fillRect/>
          </a:stretch>
        </p:blipFill>
        <p:spPr>
          <a:xfrm>
            <a:off x="419100" y="3904482"/>
            <a:ext cx="1099082" cy="386164"/>
          </a:xfrm>
          <a:prstGeom prst="rect">
            <a:avLst/>
          </a:prstGeom>
        </p:spPr>
      </p:pic>
      <p:sp>
        <p:nvSpPr>
          <p:cNvPr id="4" name="Rectangle 3">
            <a:extLst>
              <a:ext uri="{FF2B5EF4-FFF2-40B4-BE49-F238E27FC236}">
                <a16:creationId xmlns:a16="http://schemas.microsoft.com/office/drawing/2014/main" id="{79B0DC1E-3278-D84C-B62F-091582672042}"/>
              </a:ext>
            </a:extLst>
          </p:cNvPr>
          <p:cNvSpPr/>
          <p:nvPr/>
        </p:nvSpPr>
        <p:spPr>
          <a:xfrm>
            <a:off x="472587" y="4430826"/>
            <a:ext cx="3211135" cy="415498"/>
          </a:xfrm>
          <a:prstGeom prst="rect">
            <a:avLst/>
          </a:prstGeom>
        </p:spPr>
        <p:txBody>
          <a:bodyPr wrap="none">
            <a:spAutoFit/>
          </a:bodyPr>
          <a:lstStyle/>
          <a:p>
            <a:r>
              <a:rPr lang="en-US" sz="1050" u="sng" dirty="0">
                <a:solidFill>
                  <a:srgbClr val="663366"/>
                </a:solidFill>
                <a:latin typeface="Arial" panose="020B0604020202020204" pitchFamily="34" charset="0"/>
                <a:hlinkClick r:id="rId5"/>
              </a:rPr>
              <a:t>Leland McInnes at the English language Wikipedia</a:t>
            </a:r>
          </a:p>
          <a:p>
            <a:r>
              <a:rPr lang="en-US" sz="1050" u="sng" dirty="0">
                <a:solidFill>
                  <a:srgbClr val="663366"/>
                </a:solidFill>
                <a:latin typeface="Arial" panose="020B0604020202020204" pitchFamily="34" charset="0"/>
                <a:hlinkClick r:id="rId5"/>
              </a:rPr>
              <a:t>Attribution-Share Alike 3.0 Unported</a:t>
            </a:r>
            <a:endParaRPr lang="en-US" sz="10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89"/>
        <p:cNvGrpSpPr/>
        <p:nvPr/>
      </p:nvGrpSpPr>
      <p:grpSpPr>
        <a:xfrm>
          <a:off x="0" y="0"/>
          <a:ext cx="0" cy="0"/>
          <a:chOff x="0" y="0"/>
          <a:chExt cx="0" cy="0"/>
        </a:xfrm>
      </p:grpSpPr>
      <p:sp>
        <p:nvSpPr>
          <p:cNvPr id="290" name="Google Shape;290;p40" title="Global Land Ocean Temperature Index graph"/>
          <p:cNvSpPr txBox="1">
            <a:spLocks noGrp="1"/>
          </p:cNvSpPr>
          <p:nvPr>
            <p:ph type="title"/>
          </p:nvPr>
        </p:nvSpPr>
        <p:spPr>
          <a:xfrm>
            <a:off x="457200" y="236303"/>
            <a:ext cx="82296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 sz="4000" b="1" i="0" u="none" strike="noStrike" cap="none" dirty="0">
                <a:latin typeface="Arial"/>
                <a:ea typeface="Arial"/>
                <a:cs typeface="Arial"/>
                <a:sym typeface="Arial"/>
              </a:rPr>
              <a:t>Analyze and Interpret the Data-3 </a:t>
            </a:r>
            <a:endParaRPr sz="4000" b="1" i="0" u="none" strike="noStrike" cap="none" dirty="0">
              <a:latin typeface="Arial"/>
              <a:ea typeface="Arial"/>
              <a:cs typeface="Arial"/>
              <a:sym typeface="Arial"/>
            </a:endParaRPr>
          </a:p>
        </p:txBody>
      </p:sp>
      <p:sp>
        <p:nvSpPr>
          <p:cNvPr id="291" name="Google Shape;291;p40"/>
          <p:cNvSpPr txBox="1">
            <a:spLocks noGrp="1"/>
          </p:cNvSpPr>
          <p:nvPr>
            <p:ph type="body" orient="vert" idx="1"/>
          </p:nvPr>
        </p:nvSpPr>
        <p:spPr>
          <a:xfrm rot="16200000">
            <a:off x="4638109" y="945338"/>
            <a:ext cx="3637927" cy="445945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400"/>
              </a:spcBef>
              <a:spcAft>
                <a:spcPts val="0"/>
              </a:spcAft>
              <a:buClr>
                <a:schemeClr val="dk1"/>
              </a:buClr>
              <a:buSzPts val="2000"/>
              <a:buFont typeface="Arial"/>
              <a:buNone/>
            </a:pPr>
            <a:r>
              <a:rPr lang="en" sz="2000" b="0" i="0" u="none" strike="noStrike" cap="none" dirty="0">
                <a:latin typeface="Arial"/>
                <a:ea typeface="Arial"/>
                <a:cs typeface="Arial"/>
                <a:sym typeface="Arial"/>
              </a:rPr>
              <a:t>Strategy to look at data…</a:t>
            </a:r>
            <a:endParaRPr sz="20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r>
              <a:rPr lang="en" sz="2000" b="0" i="0" u="none" strike="noStrike" cap="none" dirty="0">
                <a:latin typeface="Arial"/>
                <a:ea typeface="Arial"/>
                <a:cs typeface="Arial"/>
                <a:sym typeface="Arial"/>
              </a:rPr>
              <a:t>Highlights, Comments and Captions</a:t>
            </a:r>
            <a:endParaRPr sz="20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endParaRPr sz="20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r>
              <a:rPr lang="en" sz="2000" b="0" i="0" u="sng" strike="noStrike" cap="none" dirty="0">
                <a:latin typeface="Arial"/>
                <a:ea typeface="Arial"/>
                <a:cs typeface="Arial"/>
                <a:sym typeface="Arial"/>
              </a:rPr>
              <a:t>Create a Caption</a:t>
            </a:r>
            <a:r>
              <a:rPr lang="en" sz="2000" b="0" i="0" u="none" strike="noStrike" cap="none" dirty="0">
                <a:latin typeface="Arial"/>
                <a:ea typeface="Arial"/>
                <a:cs typeface="Arial"/>
                <a:sym typeface="Arial"/>
              </a:rPr>
              <a:t>:</a:t>
            </a:r>
            <a:endParaRPr sz="20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r>
              <a:rPr lang="en" sz="2000" b="0" i="0" u="none" strike="noStrike" cap="none" dirty="0">
                <a:latin typeface="Arial"/>
                <a:ea typeface="Arial"/>
                <a:cs typeface="Arial"/>
                <a:sym typeface="Arial"/>
              </a:rPr>
              <a:t>Think of the caption as a summary. </a:t>
            </a:r>
            <a:endParaRPr sz="20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r>
              <a:rPr lang="en" sz="2000" b="0" i="0" u="none" strike="noStrike" cap="none" dirty="0">
                <a:latin typeface="Arial"/>
                <a:ea typeface="Arial"/>
                <a:cs typeface="Arial"/>
                <a:sym typeface="Arial"/>
              </a:rPr>
              <a:t>Begin your caption with a topic sentence describing the overview of the figure.</a:t>
            </a:r>
            <a:endParaRPr sz="20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r>
              <a:rPr lang="en" sz="2000" b="0" i="0" u="none" strike="noStrike" cap="none" dirty="0">
                <a:latin typeface="Arial"/>
                <a:ea typeface="Arial"/>
                <a:cs typeface="Arial"/>
                <a:sym typeface="Arial"/>
              </a:rPr>
              <a:t>Join each “What I see” to its “What it means” to form a sentence. </a:t>
            </a:r>
            <a:endParaRPr sz="20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r>
              <a:rPr lang="en" sz="2000" b="0" i="0" u="none" strike="noStrike" cap="none" dirty="0">
                <a:latin typeface="Arial"/>
                <a:ea typeface="Arial"/>
                <a:cs typeface="Arial"/>
                <a:sym typeface="Arial"/>
              </a:rPr>
              <a:t>Build a coherent description in 2 to 3 sentences.</a:t>
            </a:r>
            <a:endParaRPr sz="20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endParaRPr sz="2000" b="0" i="0" u="none" strike="noStrike" cap="none" dirty="0">
              <a:solidFill>
                <a:srgbClr val="A5A5A5"/>
              </a:solidFill>
              <a:latin typeface="Arial"/>
              <a:ea typeface="Arial"/>
              <a:cs typeface="Arial"/>
              <a:sym typeface="Arial"/>
            </a:endParaRPr>
          </a:p>
        </p:txBody>
      </p:sp>
      <p:pic>
        <p:nvPicPr>
          <p:cNvPr id="292" name="Google Shape;292;p40" title="Global Land Ocean Temperature Index Graph"/>
          <p:cNvPicPr preferRelativeResize="0"/>
          <p:nvPr/>
        </p:nvPicPr>
        <p:blipFill rotWithShape="1">
          <a:blip r:embed="rId3">
            <a:alphaModFix/>
          </a:blip>
          <a:srcRect/>
          <a:stretch/>
        </p:blipFill>
        <p:spPr>
          <a:xfrm rot="-324970">
            <a:off x="692062" y="1516902"/>
            <a:ext cx="2852575" cy="2026872"/>
          </a:xfrm>
          <a:prstGeom prst="rect">
            <a:avLst/>
          </a:prstGeom>
          <a:noFill/>
          <a:ln>
            <a:noFill/>
          </a:ln>
        </p:spPr>
      </p:pic>
      <p:sp>
        <p:nvSpPr>
          <p:cNvPr id="2" name="TextBox 1" title="Public Domain Image from Wikipedia Commons">
            <a:extLst>
              <a:ext uri="{FF2B5EF4-FFF2-40B4-BE49-F238E27FC236}">
                <a16:creationId xmlns:a16="http://schemas.microsoft.com/office/drawing/2014/main" id="{621CCFFF-EBD0-DA4D-A273-27F8F06C0FF9}"/>
              </a:ext>
            </a:extLst>
          </p:cNvPr>
          <p:cNvSpPr txBox="1"/>
          <p:nvPr/>
        </p:nvSpPr>
        <p:spPr>
          <a:xfrm>
            <a:off x="1111347" y="3673876"/>
            <a:ext cx="2236763" cy="415498"/>
          </a:xfrm>
          <a:prstGeom prst="rect">
            <a:avLst/>
          </a:prstGeom>
          <a:noFill/>
        </p:spPr>
        <p:txBody>
          <a:bodyPr wrap="square" rtlCol="0">
            <a:spAutoFit/>
          </a:bodyPr>
          <a:lstStyle/>
          <a:p>
            <a:r>
              <a:rPr lang="en-US" sz="1050" dirty="0"/>
              <a:t>Public Domain</a:t>
            </a:r>
          </a:p>
          <a:p>
            <a:r>
              <a:rPr lang="en-US" sz="1050" dirty="0"/>
              <a:t>Wikipedia Commons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sp>
        <p:nvSpPr>
          <p:cNvPr id="300" name="Google Shape;300;p41"/>
          <p:cNvSpPr txBox="1">
            <a:spLocks noGrp="1"/>
          </p:cNvSpPr>
          <p:nvPr>
            <p:ph type="title"/>
          </p:nvPr>
        </p:nvSpPr>
        <p:spPr>
          <a:xfrm>
            <a:off x="494975" y="104016"/>
            <a:ext cx="82296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500"/>
              <a:buFont typeface="Arial"/>
              <a:buNone/>
            </a:pPr>
            <a:r>
              <a:rPr lang="en" sz="4000" b="1" i="0" u="none" strike="noStrike" cap="none" dirty="0">
                <a:latin typeface="Arial"/>
                <a:ea typeface="Arial"/>
                <a:cs typeface="Arial"/>
                <a:sym typeface="Arial"/>
              </a:rPr>
              <a:t>Argue from Evidence</a:t>
            </a:r>
            <a:endParaRPr sz="4000" b="1" i="0" u="none" strike="noStrike" cap="none" dirty="0">
              <a:latin typeface="Arial"/>
              <a:ea typeface="Arial"/>
              <a:cs typeface="Arial"/>
              <a:sym typeface="Arial"/>
            </a:endParaRPr>
          </a:p>
        </p:txBody>
      </p:sp>
      <p:sp>
        <p:nvSpPr>
          <p:cNvPr id="301" name="Google Shape;301;p41"/>
          <p:cNvSpPr txBox="1">
            <a:spLocks noGrp="1"/>
          </p:cNvSpPr>
          <p:nvPr>
            <p:ph idx="1"/>
          </p:nvPr>
        </p:nvSpPr>
        <p:spPr>
          <a:xfrm>
            <a:off x="1123627" y="766819"/>
            <a:ext cx="7947348"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00"/>
              </a:spcBef>
              <a:spcAft>
                <a:spcPts val="0"/>
              </a:spcAft>
              <a:buClr>
                <a:schemeClr val="accent2"/>
              </a:buClr>
              <a:buSzPts val="2000"/>
              <a:buFont typeface="Arial"/>
              <a:buNone/>
            </a:pPr>
            <a:r>
              <a:rPr lang="en" sz="2000" b="0" i="0" u="none" strike="noStrike" cap="none" dirty="0">
                <a:latin typeface="Arial"/>
                <a:ea typeface="Arial"/>
                <a:cs typeface="Arial"/>
                <a:sym typeface="Arial"/>
              </a:rPr>
              <a:t>Using evidence, </a:t>
            </a:r>
            <a:r>
              <a:rPr lang="en" sz="2000" b="1" i="0" u="none" strike="noStrike" cap="none" dirty="0">
                <a:latin typeface="Arial"/>
                <a:ea typeface="Arial"/>
                <a:cs typeface="Arial"/>
                <a:sym typeface="Arial"/>
              </a:rPr>
              <a:t>talk through</a:t>
            </a:r>
            <a:r>
              <a:rPr lang="en" sz="2000" b="0" i="0" u="none" strike="noStrike" cap="none" dirty="0">
                <a:latin typeface="Arial"/>
                <a:ea typeface="Arial"/>
                <a:cs typeface="Arial"/>
                <a:sym typeface="Arial"/>
              </a:rPr>
              <a:t> your best argument for answering the question: </a:t>
            </a:r>
            <a:r>
              <a:rPr lang="en" sz="2000" b="1" i="1" u="none" strike="noStrike" cap="none" dirty="0">
                <a:latin typeface="Arial"/>
                <a:ea typeface="Arial"/>
                <a:cs typeface="Arial"/>
                <a:sym typeface="Arial"/>
              </a:rPr>
              <a:t>How has the concentration of </a:t>
            </a:r>
            <a:endParaRPr sz="2000" b="1" i="1"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r>
              <a:rPr lang="en" b="1" i="1" dirty="0"/>
              <a:t>a</a:t>
            </a:r>
            <a:r>
              <a:rPr lang="en" sz="2000" b="1" i="1" u="none" strike="noStrike" cap="none" dirty="0">
                <a:latin typeface="Arial"/>
                <a:ea typeface="Arial"/>
                <a:cs typeface="Arial"/>
                <a:sym typeface="Arial"/>
              </a:rPr>
              <a:t>tmospheric carbon dioxide changed over time?</a:t>
            </a:r>
            <a:endParaRPr sz="2000" b="1" i="0" u="none" strike="noStrike" cap="none" dirty="0">
              <a:latin typeface="Arial"/>
              <a:ea typeface="Arial"/>
              <a:cs typeface="Arial"/>
              <a:sym typeface="Arial"/>
            </a:endParaRPr>
          </a:p>
          <a:p>
            <a:pPr marL="0" marR="0" lvl="0" indent="0" algn="l" rtl="0">
              <a:lnSpc>
                <a:spcPct val="100000"/>
              </a:lnSpc>
              <a:spcBef>
                <a:spcPts val="400"/>
              </a:spcBef>
              <a:spcAft>
                <a:spcPts val="0"/>
              </a:spcAft>
              <a:buClr>
                <a:schemeClr val="accent2"/>
              </a:buClr>
              <a:buSzPts val="2000"/>
              <a:buFont typeface="Arial"/>
              <a:buNone/>
            </a:pPr>
            <a:r>
              <a:rPr lang="en" sz="2000" b="0" i="0" u="none" strike="noStrike" cap="none" dirty="0">
                <a:latin typeface="Arial"/>
                <a:ea typeface="Arial"/>
                <a:cs typeface="Arial"/>
                <a:sym typeface="Arial"/>
              </a:rPr>
              <a:t> Be sure to:</a:t>
            </a:r>
            <a:endParaRPr sz="2000" b="0" i="0" u="none" strike="noStrike" cap="none" dirty="0">
              <a:latin typeface="Arial"/>
              <a:ea typeface="Arial"/>
              <a:cs typeface="Arial"/>
              <a:sym typeface="Arial"/>
            </a:endParaRPr>
          </a:p>
          <a:p>
            <a:pPr marL="457200" marR="0" lvl="0" indent="-228600" algn="l" rtl="0">
              <a:lnSpc>
                <a:spcPct val="100000"/>
              </a:lnSpc>
              <a:spcBef>
                <a:spcPts val="400"/>
              </a:spcBef>
              <a:spcAft>
                <a:spcPts val="0"/>
              </a:spcAft>
              <a:buClr>
                <a:schemeClr val="accent2"/>
              </a:buClr>
              <a:buSzPts val="2000"/>
              <a:buFont typeface="Arial"/>
              <a:buNone/>
            </a:pPr>
            <a:r>
              <a:rPr lang="en" sz="2000" b="0" i="0" u="none" strike="noStrike" cap="none" dirty="0">
                <a:latin typeface="Arial"/>
                <a:ea typeface="Arial"/>
                <a:cs typeface="Arial"/>
                <a:sym typeface="Arial"/>
              </a:rPr>
              <a:t>-state the claim you are trying to support</a:t>
            </a:r>
            <a:endParaRPr sz="2000" b="0" i="0" u="none" strike="noStrike" cap="none" dirty="0">
              <a:latin typeface="Arial"/>
              <a:ea typeface="Arial"/>
              <a:cs typeface="Arial"/>
              <a:sym typeface="Arial"/>
            </a:endParaRPr>
          </a:p>
          <a:p>
            <a:pPr marL="457200" marR="0" lvl="0" indent="-228600" algn="l" rtl="0">
              <a:lnSpc>
                <a:spcPct val="100000"/>
              </a:lnSpc>
              <a:spcBef>
                <a:spcPts val="0"/>
              </a:spcBef>
              <a:spcAft>
                <a:spcPts val="0"/>
              </a:spcAft>
              <a:buClr>
                <a:schemeClr val="accent2"/>
              </a:buClr>
              <a:buSzPts val="2000"/>
              <a:buFont typeface="Arial"/>
              <a:buNone/>
            </a:pPr>
            <a:r>
              <a:rPr lang="en" sz="2000" b="0" i="0" u="none" strike="noStrike" cap="none" dirty="0">
                <a:latin typeface="Arial"/>
                <a:ea typeface="Arial"/>
                <a:cs typeface="Arial"/>
                <a:sym typeface="Arial"/>
              </a:rPr>
              <a:t>-include genuine evidence (</a:t>
            </a:r>
            <a:r>
              <a:rPr lang="en" sz="2000" b="0" i="0" u="none" strike="noStrike" cap="none" dirty="0" err="1">
                <a:latin typeface="Arial"/>
                <a:ea typeface="Arial"/>
                <a:cs typeface="Arial"/>
                <a:sym typeface="Arial"/>
              </a:rPr>
              <a:t>data+analysis+interpretation</a:t>
            </a:r>
            <a:r>
              <a:rPr lang="en" sz="2000" b="0" i="0" u="none" strike="noStrike" cap="none" dirty="0">
                <a:latin typeface="Arial"/>
                <a:ea typeface="Arial"/>
                <a:cs typeface="Arial"/>
                <a:sym typeface="Arial"/>
              </a:rPr>
              <a:t>)</a:t>
            </a:r>
            <a:endParaRPr sz="2000" b="0" i="0" u="none" strike="noStrike" cap="none" dirty="0">
              <a:latin typeface="Arial"/>
              <a:ea typeface="Arial"/>
              <a:cs typeface="Arial"/>
              <a:sym typeface="Arial"/>
            </a:endParaRPr>
          </a:p>
          <a:p>
            <a:pPr marL="457200" marR="0" lvl="0" indent="-228600" algn="l" rtl="0">
              <a:lnSpc>
                <a:spcPct val="100000"/>
              </a:lnSpc>
              <a:spcBef>
                <a:spcPts val="0"/>
              </a:spcBef>
              <a:spcAft>
                <a:spcPts val="0"/>
              </a:spcAft>
              <a:buClr>
                <a:schemeClr val="accent2"/>
              </a:buClr>
              <a:buSzPts val="2000"/>
              <a:buFont typeface="Arial"/>
              <a:buNone/>
            </a:pPr>
            <a:r>
              <a:rPr lang="en" sz="2000" b="0" i="0" u="none" strike="noStrike" cap="none" dirty="0">
                <a:latin typeface="Arial"/>
                <a:ea typeface="Arial"/>
                <a:cs typeface="Arial"/>
                <a:sym typeface="Arial"/>
              </a:rPr>
              <a:t>-provide a justification of your evidence that explains why </a:t>
            </a:r>
            <a:r>
              <a:rPr lang="en" dirty="0"/>
              <a:t>the </a:t>
            </a:r>
            <a:r>
              <a:rPr lang="en" sz="2000" b="0" i="0" u="none" strike="noStrike" cap="none" dirty="0">
                <a:latin typeface="Arial"/>
                <a:ea typeface="Arial"/>
                <a:cs typeface="Arial"/>
                <a:sym typeface="Arial"/>
              </a:rPr>
              <a:t>evidence is relevant and why it supports the claim</a:t>
            </a:r>
            <a:endParaRPr sz="2000" b="0" i="0" u="none" strike="noStrike" cap="none" dirty="0">
              <a:latin typeface="Arial"/>
              <a:ea typeface="Arial"/>
              <a:cs typeface="Arial"/>
              <a:sym typeface="Arial"/>
            </a:endParaRPr>
          </a:p>
          <a:p>
            <a:pPr marL="457200" marR="0" lvl="0" indent="-228600" algn="l" rtl="0">
              <a:lnSpc>
                <a:spcPct val="100000"/>
              </a:lnSpc>
              <a:spcBef>
                <a:spcPts val="0"/>
              </a:spcBef>
              <a:spcAft>
                <a:spcPts val="0"/>
              </a:spcAft>
              <a:buClr>
                <a:schemeClr val="accent2"/>
              </a:buClr>
              <a:buSzPts val="2000"/>
              <a:buFont typeface="Arial"/>
              <a:buNone/>
            </a:pPr>
            <a:r>
              <a:rPr lang="en" sz="2000" b="0" i="0" u="none" strike="noStrike" cap="none" dirty="0">
                <a:latin typeface="Arial"/>
                <a:ea typeface="Arial"/>
                <a:cs typeface="Arial"/>
                <a:sym typeface="Arial"/>
              </a:rPr>
              <a:t>-organize your argument in a way that enhances listener understanding</a:t>
            </a:r>
            <a:endParaRPr sz="2000" b="0" i="0" u="none" strike="noStrike" cap="none" dirty="0">
              <a:latin typeface="Arial"/>
              <a:ea typeface="Arial"/>
              <a:cs typeface="Arial"/>
              <a:sym typeface="Arial"/>
            </a:endParaRPr>
          </a:p>
          <a:p>
            <a:pPr marL="457200" marR="0" lvl="0" indent="-228600" algn="l" rtl="0">
              <a:lnSpc>
                <a:spcPct val="100000"/>
              </a:lnSpc>
              <a:spcBef>
                <a:spcPts val="0"/>
              </a:spcBef>
              <a:spcAft>
                <a:spcPts val="0"/>
              </a:spcAft>
              <a:buClr>
                <a:schemeClr val="accent2"/>
              </a:buClr>
              <a:buSzPts val="2000"/>
              <a:buFont typeface="Arial"/>
              <a:buNone/>
            </a:pPr>
            <a:r>
              <a:rPr lang="en" sz="2000" b="0" i="0" u="none" strike="noStrike" cap="none" dirty="0">
                <a:latin typeface="Arial"/>
                <a:ea typeface="Arial"/>
                <a:cs typeface="Arial"/>
                <a:sym typeface="Arial"/>
              </a:rPr>
              <a:t>-use a broad range of words including science vocabulary </a:t>
            </a:r>
            <a:endParaRPr sz="2000" b="0" i="0" u="none" strike="noStrike" cap="none" dirty="0">
              <a:latin typeface="Arial"/>
              <a:ea typeface="Arial"/>
              <a:cs typeface="Arial"/>
              <a:sym typeface="Arial"/>
            </a:endParaRPr>
          </a:p>
          <a:p>
            <a:pPr marL="457200" marR="0" lvl="0" indent="-228600" algn="l" rtl="0">
              <a:lnSpc>
                <a:spcPct val="100000"/>
              </a:lnSpc>
              <a:spcBef>
                <a:spcPts val="0"/>
              </a:spcBef>
              <a:spcAft>
                <a:spcPts val="0"/>
              </a:spcAft>
              <a:buClr>
                <a:schemeClr val="accent2"/>
              </a:buClr>
              <a:buSzPts val="2000"/>
              <a:buFont typeface="Arial"/>
              <a:buNone/>
            </a:pPr>
            <a:r>
              <a:rPr lang="en" sz="2000" b="0" i="0" u="none" strike="noStrike" cap="none" dirty="0">
                <a:latin typeface="Arial"/>
                <a:ea typeface="Arial"/>
                <a:cs typeface="Arial"/>
                <a:sym typeface="Arial"/>
              </a:rPr>
              <a:t>you have learned</a:t>
            </a:r>
            <a:endParaRPr sz="2000" b="0" i="0" u="none" strike="noStrike" cap="none"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08"/>
        <p:cNvGrpSpPr/>
        <p:nvPr/>
      </p:nvGrpSpPr>
      <p:grpSpPr>
        <a:xfrm>
          <a:off x="0" y="0"/>
          <a:ext cx="0" cy="0"/>
          <a:chOff x="0" y="0"/>
          <a:chExt cx="0" cy="0"/>
        </a:xfrm>
      </p:grpSpPr>
      <p:sp>
        <p:nvSpPr>
          <p:cNvPr id="309" name="Google Shape;309;p42"/>
          <p:cNvSpPr txBox="1">
            <a:spLocks noGrp="1"/>
          </p:cNvSpPr>
          <p:nvPr>
            <p:ph type="title"/>
          </p:nvPr>
        </p:nvSpPr>
        <p:spPr>
          <a:xfrm>
            <a:off x="116675" y="149575"/>
            <a:ext cx="8570100" cy="36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Calibri"/>
              <a:buNone/>
            </a:pPr>
            <a:r>
              <a:rPr lang="en" sz="3000" b="1" i="0" u="none" strike="noStrike" cap="none" dirty="0">
                <a:latin typeface="Arial"/>
                <a:ea typeface="Arial"/>
                <a:cs typeface="Arial"/>
                <a:sym typeface="Arial"/>
              </a:rPr>
              <a:t>Construct an Explanation-Prepare to Argue from your Evidence:  </a:t>
            </a:r>
            <a:r>
              <a:rPr lang="en" sz="2200" b="1" i="1" u="none" strike="noStrike" cap="none" dirty="0">
                <a:latin typeface="Arial"/>
                <a:ea typeface="Arial"/>
                <a:cs typeface="Arial"/>
                <a:sym typeface="Arial"/>
              </a:rPr>
              <a:t>How has the concentration of </a:t>
            </a:r>
            <a:endParaRPr sz="2200" b="1" i="1"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r>
              <a:rPr lang="en" sz="2200" b="1" i="1" u="none" strike="noStrike" cap="none" dirty="0">
                <a:latin typeface="Arial"/>
                <a:ea typeface="Arial"/>
                <a:cs typeface="Arial"/>
                <a:sym typeface="Arial"/>
              </a:rPr>
              <a:t>Atmospheric carbon dioxide changed over time?</a:t>
            </a:r>
            <a:endParaRPr sz="2200" b="1" i="1"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r>
              <a:rPr lang="en" sz="3000" b="1" i="0" u="none" strike="noStrike" cap="none" dirty="0">
                <a:solidFill>
                  <a:srgbClr val="E36C09"/>
                </a:solidFill>
                <a:latin typeface="Arial"/>
                <a:ea typeface="Arial"/>
                <a:cs typeface="Arial"/>
                <a:sym typeface="Arial"/>
              </a:rPr>
              <a:t/>
            </a:r>
            <a:br>
              <a:rPr lang="en" sz="3000" b="1" i="0" u="none" strike="noStrike" cap="none" dirty="0">
                <a:solidFill>
                  <a:srgbClr val="E36C09"/>
                </a:solidFill>
                <a:latin typeface="Arial"/>
                <a:ea typeface="Arial"/>
                <a:cs typeface="Arial"/>
                <a:sym typeface="Arial"/>
              </a:rPr>
            </a:br>
            <a:r>
              <a:rPr lang="en" sz="3000" b="1" i="0" u="none" strike="noStrike" cap="none" dirty="0">
                <a:solidFill>
                  <a:srgbClr val="E36C09"/>
                </a:solidFill>
                <a:latin typeface="Arial"/>
                <a:ea typeface="Arial"/>
                <a:cs typeface="Arial"/>
                <a:sym typeface="Arial"/>
              </a:rPr>
              <a:t/>
            </a:r>
            <a:br>
              <a:rPr lang="en" sz="3000" b="1" i="0" u="none" strike="noStrike" cap="none" dirty="0">
                <a:solidFill>
                  <a:srgbClr val="E36C09"/>
                </a:solidFill>
                <a:latin typeface="Arial"/>
                <a:ea typeface="Arial"/>
                <a:cs typeface="Arial"/>
                <a:sym typeface="Arial"/>
              </a:rPr>
            </a:br>
            <a:endParaRPr sz="3000" b="1" i="0" u="none" strike="noStrike" cap="none" dirty="0">
              <a:solidFill>
                <a:srgbClr val="E36C09"/>
              </a:solidFill>
              <a:latin typeface="Arial"/>
              <a:ea typeface="Arial"/>
              <a:cs typeface="Arial"/>
              <a:sym typeface="Arial"/>
            </a:endParaRPr>
          </a:p>
        </p:txBody>
      </p:sp>
      <p:sp>
        <p:nvSpPr>
          <p:cNvPr id="310" name="Google Shape;310;p42"/>
          <p:cNvSpPr txBox="1">
            <a:spLocks noGrp="1"/>
          </p:cNvSpPr>
          <p:nvPr>
            <p:ph type="body" orient="vert" idx="1"/>
          </p:nvPr>
        </p:nvSpPr>
        <p:spPr>
          <a:xfrm rot="16200000">
            <a:off x="2919615" y="903815"/>
            <a:ext cx="3444292" cy="5035078"/>
          </a:xfrm>
          <a:prstGeom prst="rect">
            <a:avLst/>
          </a:prstGeom>
          <a:noFill/>
          <a:ln>
            <a:noFill/>
          </a:ln>
        </p:spPr>
        <p:txBody>
          <a:bodyPr spcFirstLastPara="1" wrap="square" lIns="91425" tIns="45700" rIns="91425" bIns="45700" anchor="t" anchorCtr="0">
            <a:noAutofit/>
          </a:bodyPr>
          <a:lstStyle/>
          <a:p>
            <a:pPr marL="457200" marR="0" lvl="0" indent="-342900" algn="l" rtl="0">
              <a:lnSpc>
                <a:spcPct val="80000"/>
              </a:lnSpc>
              <a:spcBef>
                <a:spcPts val="400"/>
              </a:spcBef>
              <a:spcAft>
                <a:spcPts val="0"/>
              </a:spcAft>
              <a:buClr>
                <a:schemeClr val="accent2"/>
              </a:buClr>
              <a:buSzPts val="1800"/>
              <a:buFont typeface="Arial"/>
              <a:buChar char="•"/>
            </a:pPr>
            <a:r>
              <a:rPr lang="en" sz="2000" b="0" i="0" u="none" strike="noStrike" cap="none" dirty="0">
                <a:latin typeface="Arial"/>
                <a:ea typeface="Arial"/>
                <a:cs typeface="Arial"/>
                <a:sym typeface="Arial"/>
              </a:rPr>
              <a:t>Summarize your evidence to construct an explanation</a:t>
            </a:r>
            <a:endParaRPr sz="2000" b="0" i="0" u="none" strike="noStrike" cap="none" dirty="0">
              <a:latin typeface="Arial"/>
              <a:ea typeface="Arial"/>
              <a:cs typeface="Arial"/>
              <a:sym typeface="Arial"/>
            </a:endParaRPr>
          </a:p>
          <a:p>
            <a:pPr marL="457200" marR="0" lvl="0" indent="-342900" algn="l" rtl="0">
              <a:lnSpc>
                <a:spcPct val="80000"/>
              </a:lnSpc>
              <a:spcBef>
                <a:spcPts val="0"/>
              </a:spcBef>
              <a:spcAft>
                <a:spcPts val="0"/>
              </a:spcAft>
              <a:buClr>
                <a:schemeClr val="accent2"/>
              </a:buClr>
              <a:buSzPts val="1800"/>
              <a:buFont typeface="Arial"/>
              <a:buChar char="•"/>
            </a:pPr>
            <a:r>
              <a:rPr lang="en" sz="2000" b="0" i="0" u="none" strike="noStrike" cap="none" dirty="0">
                <a:latin typeface="Arial"/>
                <a:ea typeface="Arial"/>
                <a:cs typeface="Arial"/>
                <a:sym typeface="Arial"/>
              </a:rPr>
              <a:t>Analyze the evidence </a:t>
            </a:r>
            <a:endParaRPr sz="2000" b="0" i="0" u="none" strike="noStrike" cap="none" dirty="0">
              <a:latin typeface="Arial"/>
              <a:ea typeface="Arial"/>
              <a:cs typeface="Arial"/>
              <a:sym typeface="Arial"/>
            </a:endParaRPr>
          </a:p>
          <a:p>
            <a:pPr marL="457200" marR="0" lvl="0" indent="-342900" algn="l" rtl="0">
              <a:lnSpc>
                <a:spcPct val="80000"/>
              </a:lnSpc>
              <a:spcBef>
                <a:spcPts val="0"/>
              </a:spcBef>
              <a:spcAft>
                <a:spcPts val="0"/>
              </a:spcAft>
              <a:buClr>
                <a:schemeClr val="accent2"/>
              </a:buClr>
              <a:buSzPts val="1800"/>
              <a:buFont typeface="Arial"/>
              <a:buChar char="•"/>
            </a:pPr>
            <a:r>
              <a:rPr lang="en" sz="2000" b="0" i="0" u="none" strike="noStrike" cap="none" dirty="0">
                <a:latin typeface="Arial"/>
                <a:ea typeface="Arial"/>
                <a:cs typeface="Arial"/>
                <a:sym typeface="Arial"/>
              </a:rPr>
              <a:t>Look for trends and patterns.</a:t>
            </a:r>
            <a:endParaRPr sz="2000" b="0" i="0" u="none" strike="noStrike" cap="none" dirty="0">
              <a:latin typeface="Arial"/>
              <a:ea typeface="Arial"/>
              <a:cs typeface="Arial"/>
              <a:sym typeface="Arial"/>
            </a:endParaRPr>
          </a:p>
          <a:p>
            <a:pPr marL="457200" marR="0" lvl="0" indent="-342900" algn="l" rtl="0">
              <a:lnSpc>
                <a:spcPct val="80000"/>
              </a:lnSpc>
              <a:spcBef>
                <a:spcPts val="0"/>
              </a:spcBef>
              <a:spcAft>
                <a:spcPts val="0"/>
              </a:spcAft>
              <a:buClr>
                <a:schemeClr val="accent2"/>
              </a:buClr>
              <a:buSzPts val="1800"/>
              <a:buFont typeface="Arial"/>
              <a:buChar char="•"/>
            </a:pPr>
            <a:r>
              <a:rPr lang="en" sz="2000" b="0" i="0" u="none" strike="noStrike" cap="none" dirty="0">
                <a:latin typeface="Arial"/>
                <a:ea typeface="Arial"/>
                <a:cs typeface="Arial"/>
                <a:sym typeface="Arial"/>
              </a:rPr>
              <a:t>Think about your oral arguments.</a:t>
            </a:r>
            <a:endParaRPr sz="20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endParaRPr sz="2000" b="0" i="0" u="none" strike="noStrike" cap="none" dirty="0">
              <a:latin typeface="Arial"/>
              <a:ea typeface="Arial"/>
              <a:cs typeface="Arial"/>
              <a:sym typeface="Arial"/>
            </a:endParaRPr>
          </a:p>
          <a:p>
            <a:pPr marL="0" marR="0" lvl="0" indent="0" algn="l" rtl="0">
              <a:lnSpc>
                <a:spcPct val="80000"/>
              </a:lnSpc>
              <a:spcBef>
                <a:spcPts val="400"/>
              </a:spcBef>
              <a:spcAft>
                <a:spcPts val="0"/>
              </a:spcAft>
              <a:buClr>
                <a:schemeClr val="dk1"/>
              </a:buClr>
              <a:buSzPts val="2000"/>
              <a:buFont typeface="Arial"/>
              <a:buNone/>
            </a:pPr>
            <a:r>
              <a:rPr lang="en" sz="2000" b="0" i="0" u="none" strike="noStrike" cap="none" dirty="0">
                <a:latin typeface="Arial"/>
                <a:ea typeface="Arial"/>
                <a:cs typeface="Arial"/>
                <a:sym typeface="Arial"/>
              </a:rPr>
              <a:t>Record your Claim, Evidence and Explanation/Justification to answer the question (see template on page 442).</a:t>
            </a:r>
            <a:endParaRPr sz="2000" b="0" i="0" u="none" strike="noStrike" cap="none"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707548" y="167949"/>
            <a:ext cx="4798800" cy="28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545659"/>
              </a:buClr>
              <a:buSzPts val="2500"/>
              <a:buFont typeface="Arial"/>
              <a:buNone/>
            </a:pPr>
            <a:r>
              <a:rPr lang="en" sz="2500" b="1" i="0" u="none" strike="noStrike" cap="none" dirty="0">
                <a:solidFill>
                  <a:schemeClr val="tx1"/>
                </a:solidFill>
                <a:latin typeface="Arial"/>
                <a:ea typeface="Arial"/>
                <a:cs typeface="Arial"/>
                <a:sym typeface="Arial"/>
              </a:rPr>
              <a:t>Refresh - Take a Quick Glance</a:t>
            </a:r>
            <a:endParaRPr sz="2500" b="1" i="0" u="none" strike="noStrike" cap="none" dirty="0">
              <a:solidFill>
                <a:schemeClr val="tx1"/>
              </a:solidFill>
              <a:latin typeface="Arial"/>
              <a:ea typeface="Arial"/>
              <a:cs typeface="Arial"/>
              <a:sym typeface="Arial"/>
            </a:endParaRPr>
          </a:p>
        </p:txBody>
      </p:sp>
      <p:pic>
        <p:nvPicPr>
          <p:cNvPr id="122" name="Google Shape;122;p23" descr="Pausing&#10;Paraphrasing&#10;Posing Questions&#10;Putting Ideas on the Table&#10;Providing Data&#10;Paying attention to Self and Others&#10;Presuming Positive Intentions" title="Norms of Collabortion  Annotated"/>
          <p:cNvPicPr preferRelativeResize="0"/>
          <p:nvPr/>
        </p:nvPicPr>
        <p:blipFill rotWithShape="1">
          <a:blip r:embed="rId3">
            <a:alphaModFix/>
          </a:blip>
          <a:srcRect/>
          <a:stretch/>
        </p:blipFill>
        <p:spPr>
          <a:xfrm>
            <a:off x="1697970" y="1044019"/>
            <a:ext cx="2851170" cy="3674805"/>
          </a:xfrm>
          <a:prstGeom prst="rect">
            <a:avLst/>
          </a:prstGeom>
          <a:noFill/>
          <a:ln>
            <a:noFill/>
          </a:ln>
          <a:effectLst>
            <a:outerShdw blurRad="292100" dist="139700" dir="2700000" algn="tl" rotWithShape="0">
              <a:srgbClr val="333333">
                <a:alpha val="63921"/>
              </a:srgbClr>
            </a:outerShdw>
          </a:effectLst>
        </p:spPr>
      </p:pic>
      <p:pic>
        <p:nvPicPr>
          <p:cNvPr id="123" name="Google Shape;123;p23" descr="Collegial Discourse presumes an inquiry stance, co-constructs meaning and has trust and respect among each other.  It is motivated by cognitive conflice and the desire for deeper understanding and proactive decisions.&#10;&#10;Congenial Discourse is characterized by not questioning others ideas or assumption, assuming common understanding of values and possible perceptions of risk or lack of respect.  It is motivated by the preservation of harmony and avoidance of affective conflict." title="Collegial versus Congenial Discourse"/>
          <p:cNvPicPr preferRelativeResize="0"/>
          <p:nvPr/>
        </p:nvPicPr>
        <p:blipFill rotWithShape="1">
          <a:blip r:embed="rId4">
            <a:alphaModFix/>
          </a:blip>
          <a:srcRect/>
          <a:stretch/>
        </p:blipFill>
        <p:spPr>
          <a:xfrm>
            <a:off x="4898533" y="933919"/>
            <a:ext cx="4042837" cy="3207744"/>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18"/>
        <p:cNvGrpSpPr/>
        <p:nvPr/>
      </p:nvGrpSpPr>
      <p:grpSpPr>
        <a:xfrm>
          <a:off x="0" y="0"/>
          <a:ext cx="0" cy="0"/>
          <a:chOff x="0" y="0"/>
          <a:chExt cx="0" cy="0"/>
        </a:xfrm>
      </p:grpSpPr>
      <p:sp>
        <p:nvSpPr>
          <p:cNvPr id="319" name="Google Shape;319;p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4000" b="1" i="0" u="none" strike="noStrike" cap="none" dirty="0">
                <a:latin typeface="Arial"/>
                <a:ea typeface="Arial"/>
                <a:cs typeface="Arial"/>
                <a:sym typeface="Arial"/>
              </a:rPr>
              <a:t>Argue from Evidence Report Out</a:t>
            </a:r>
            <a:endParaRPr sz="4000" b="0" i="0" u="none" strike="noStrike" cap="none" dirty="0">
              <a:latin typeface="Arial"/>
              <a:ea typeface="Arial"/>
              <a:cs typeface="Arial"/>
              <a:sym typeface="Arial"/>
            </a:endParaRPr>
          </a:p>
        </p:txBody>
      </p:sp>
      <p:sp>
        <p:nvSpPr>
          <p:cNvPr id="320" name="Google Shape;320;p43"/>
          <p:cNvSpPr txBox="1">
            <a:spLocks noGrp="1"/>
          </p:cNvSpPr>
          <p:nvPr>
            <p:ph sz="half" idx="1"/>
          </p:nvPr>
        </p:nvSpPr>
        <p:spPr>
          <a:xfrm>
            <a:off x="1232115" y="1238862"/>
            <a:ext cx="6958738" cy="403056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800"/>
              <a:buFont typeface="Arial"/>
              <a:buNone/>
            </a:pPr>
            <a:r>
              <a:rPr lang="en" sz="2000" b="0" i="0" u="none" strike="noStrike" cap="none" dirty="0">
                <a:latin typeface="Arial"/>
                <a:ea typeface="Arial"/>
                <a:cs typeface="Arial"/>
                <a:sym typeface="Arial"/>
              </a:rPr>
              <a:t>Report Out</a:t>
            </a:r>
            <a:endParaRPr sz="2000" b="0" i="0" u="none" strike="noStrike" cap="none" dirty="0">
              <a:latin typeface="Arial"/>
              <a:ea typeface="Arial"/>
              <a:cs typeface="Arial"/>
              <a:sym typeface="Arial"/>
            </a:endParaRPr>
          </a:p>
          <a:p>
            <a:pPr marL="457200" marR="0" lvl="0" indent="-342900" algn="l" rtl="0">
              <a:lnSpc>
                <a:spcPct val="80000"/>
              </a:lnSpc>
              <a:spcBef>
                <a:spcPts val="518"/>
              </a:spcBef>
              <a:spcAft>
                <a:spcPts val="0"/>
              </a:spcAft>
              <a:buClr>
                <a:schemeClr val="accent2"/>
              </a:buClr>
              <a:buSzPts val="1800"/>
              <a:buFont typeface="Arial"/>
              <a:buChar char="•"/>
            </a:pPr>
            <a:r>
              <a:rPr lang="en" sz="2000" b="0" i="0" u="none" strike="noStrike" cap="none" dirty="0">
                <a:latin typeface="Arial"/>
                <a:ea typeface="Arial"/>
                <a:cs typeface="Arial"/>
                <a:sym typeface="Arial"/>
              </a:rPr>
              <a:t>What question were you trying to answer and why?</a:t>
            </a:r>
            <a:endParaRPr sz="2000" b="0" i="0" u="none" strike="noStrike" cap="none" dirty="0">
              <a:latin typeface="Arial"/>
              <a:ea typeface="Arial"/>
              <a:cs typeface="Arial"/>
              <a:sym typeface="Arial"/>
            </a:endParaRPr>
          </a:p>
          <a:p>
            <a:pPr marL="0" marR="0" lvl="0" indent="0" algn="l" rtl="0">
              <a:lnSpc>
                <a:spcPct val="80000"/>
              </a:lnSpc>
              <a:spcBef>
                <a:spcPts val="518"/>
              </a:spcBef>
              <a:spcAft>
                <a:spcPts val="0"/>
              </a:spcAft>
              <a:buClr>
                <a:schemeClr val="dk1"/>
              </a:buClr>
              <a:buSzPts val="2800"/>
              <a:buFont typeface="Arial"/>
              <a:buNone/>
            </a:pPr>
            <a:endParaRPr sz="2000" b="0" i="0" u="none" strike="noStrike" cap="none" dirty="0">
              <a:latin typeface="Arial"/>
              <a:ea typeface="Arial"/>
              <a:cs typeface="Arial"/>
              <a:sym typeface="Arial"/>
            </a:endParaRPr>
          </a:p>
          <a:p>
            <a:pPr marL="457200" marR="0" lvl="0" indent="-342900" algn="l" rtl="0">
              <a:lnSpc>
                <a:spcPct val="80000"/>
              </a:lnSpc>
              <a:spcBef>
                <a:spcPts val="518"/>
              </a:spcBef>
              <a:spcAft>
                <a:spcPts val="0"/>
              </a:spcAft>
              <a:buClr>
                <a:schemeClr val="accent2"/>
              </a:buClr>
              <a:buSzPts val="1800"/>
              <a:buFont typeface="Arial"/>
              <a:buChar char="•"/>
            </a:pPr>
            <a:r>
              <a:rPr lang="en" sz="2000" b="0" i="0" u="none" strike="noStrike" cap="none" dirty="0">
                <a:latin typeface="Arial"/>
                <a:ea typeface="Arial"/>
                <a:cs typeface="Arial"/>
                <a:sym typeface="Arial"/>
              </a:rPr>
              <a:t> What did you do to answer your question and why?</a:t>
            </a:r>
            <a:endParaRPr sz="2000" b="0" i="0" u="none" strike="noStrike" cap="none" dirty="0">
              <a:latin typeface="Arial"/>
              <a:ea typeface="Arial"/>
              <a:cs typeface="Arial"/>
              <a:sym typeface="Arial"/>
            </a:endParaRPr>
          </a:p>
          <a:p>
            <a:pPr marL="0" marR="0" lvl="0" indent="0" algn="l" rtl="0">
              <a:lnSpc>
                <a:spcPct val="80000"/>
              </a:lnSpc>
              <a:spcBef>
                <a:spcPts val="518"/>
              </a:spcBef>
              <a:spcAft>
                <a:spcPts val="0"/>
              </a:spcAft>
              <a:buClr>
                <a:schemeClr val="dk1"/>
              </a:buClr>
              <a:buSzPts val="2800"/>
              <a:buFont typeface="Arial"/>
              <a:buNone/>
            </a:pPr>
            <a:endParaRPr sz="2000" b="0" i="0" u="none" strike="noStrike" cap="none" dirty="0">
              <a:latin typeface="Arial"/>
              <a:ea typeface="Arial"/>
              <a:cs typeface="Arial"/>
              <a:sym typeface="Arial"/>
            </a:endParaRPr>
          </a:p>
          <a:p>
            <a:pPr marL="457200" marR="0" lvl="0" indent="-342900" algn="l" rtl="0">
              <a:lnSpc>
                <a:spcPct val="80000"/>
              </a:lnSpc>
              <a:spcBef>
                <a:spcPts val="518"/>
              </a:spcBef>
              <a:spcAft>
                <a:spcPts val="0"/>
              </a:spcAft>
              <a:buClr>
                <a:schemeClr val="accent2"/>
              </a:buClr>
              <a:buSzPts val="1800"/>
              <a:buFont typeface="Arial"/>
              <a:buChar char="•"/>
            </a:pPr>
            <a:r>
              <a:rPr lang="en" sz="2000" b="0" i="0" u="none" strike="noStrike" cap="none" dirty="0">
                <a:latin typeface="Arial"/>
                <a:ea typeface="Arial"/>
                <a:cs typeface="Arial"/>
                <a:sym typeface="Arial"/>
              </a:rPr>
              <a:t> What is your argument?</a:t>
            </a:r>
            <a:endParaRPr sz="2000" b="0" i="0" u="none" strike="noStrike" cap="none" dirty="0">
              <a:latin typeface="Arial"/>
              <a:ea typeface="Arial"/>
              <a:cs typeface="Arial"/>
              <a:sym typeface="Arial"/>
            </a:endParaRPr>
          </a:p>
          <a:p>
            <a:pPr marL="342900" marR="0" lvl="0" indent="-178435" algn="l" rtl="0">
              <a:lnSpc>
                <a:spcPct val="80000"/>
              </a:lnSpc>
              <a:spcBef>
                <a:spcPts val="518"/>
              </a:spcBef>
              <a:spcAft>
                <a:spcPts val="0"/>
              </a:spcAft>
              <a:buClr>
                <a:schemeClr val="dk1"/>
              </a:buClr>
              <a:buSzPts val="1100"/>
              <a:buFont typeface="Arial"/>
              <a:buNone/>
            </a:pPr>
            <a:r>
              <a:rPr lang="en" sz="2000" b="0" i="0" u="none" strike="noStrike" cap="none" dirty="0">
                <a:latin typeface="Arial"/>
                <a:ea typeface="Arial"/>
                <a:cs typeface="Arial"/>
                <a:sym typeface="Arial"/>
              </a:rPr>
              <a:t>      Your report should answer </a:t>
            </a:r>
            <a:endParaRPr sz="2000" b="0" i="0" u="none" strike="noStrike" cap="none" dirty="0">
              <a:latin typeface="Arial"/>
              <a:ea typeface="Arial"/>
              <a:cs typeface="Arial"/>
              <a:sym typeface="Arial"/>
            </a:endParaRPr>
          </a:p>
          <a:p>
            <a:pPr marL="342900" marR="0" lvl="0" indent="-178435" algn="l" rtl="0">
              <a:lnSpc>
                <a:spcPct val="80000"/>
              </a:lnSpc>
              <a:spcBef>
                <a:spcPts val="518"/>
              </a:spcBef>
              <a:spcAft>
                <a:spcPts val="0"/>
              </a:spcAft>
              <a:buClr>
                <a:schemeClr val="dk1"/>
              </a:buClr>
              <a:buSzPts val="1100"/>
              <a:buFont typeface="Arial"/>
              <a:buNone/>
            </a:pPr>
            <a:r>
              <a:rPr lang="en" sz="2000" b="0" i="0" u="none" strike="noStrike" cap="none" dirty="0">
                <a:latin typeface="Arial"/>
                <a:ea typeface="Arial"/>
                <a:cs typeface="Arial"/>
                <a:sym typeface="Arial"/>
              </a:rPr>
              <a:t>      these questions in two pages</a:t>
            </a:r>
            <a:endParaRPr sz="2800" b="0" i="0" u="none" strike="noStrike" cap="none" dirty="0">
              <a:latin typeface="Arial"/>
              <a:ea typeface="Arial"/>
              <a:cs typeface="Arial"/>
              <a:sym typeface="Arial"/>
            </a:endParaRPr>
          </a:p>
          <a:p>
            <a:pPr marL="342900" marR="0" lvl="0" indent="-178435" algn="l" rtl="0">
              <a:lnSpc>
                <a:spcPct val="80000"/>
              </a:lnSpc>
              <a:spcBef>
                <a:spcPts val="518"/>
              </a:spcBef>
              <a:spcAft>
                <a:spcPts val="0"/>
              </a:spcAft>
              <a:buClr>
                <a:schemeClr val="dk1"/>
              </a:buClr>
              <a:buSzPts val="1100"/>
              <a:buFont typeface="Arial"/>
              <a:buNone/>
            </a:pPr>
            <a:r>
              <a:rPr lang="en" sz="2000" b="0" i="0" u="none" strike="noStrike" cap="none" dirty="0">
                <a:latin typeface="Arial"/>
                <a:ea typeface="Arial"/>
                <a:cs typeface="Arial"/>
                <a:sym typeface="Arial"/>
              </a:rPr>
              <a:t>	   or less.</a:t>
            </a:r>
            <a:endParaRPr sz="2000" b="0" i="0" u="none" strike="noStrike" cap="none" dirty="0">
              <a:latin typeface="Arial"/>
              <a:ea typeface="Arial"/>
              <a:cs typeface="Arial"/>
              <a:sym typeface="Arial"/>
            </a:endParaRPr>
          </a:p>
        </p:txBody>
      </p:sp>
      <p:sp>
        <p:nvSpPr>
          <p:cNvPr id="321" name="Google Shape;321;p43" descr="Displaying Guppies Argument 1.jpg"/>
          <p:cNvSpPr/>
          <p:nvPr/>
        </p:nvSpPr>
        <p:spPr>
          <a:xfrm>
            <a:off x="230981" y="5954"/>
            <a:ext cx="2286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4000" b="1" i="0" u="none" strike="noStrike" cap="none" dirty="0">
                <a:latin typeface="Arial"/>
                <a:ea typeface="Arial"/>
                <a:cs typeface="Arial"/>
                <a:sym typeface="Arial"/>
              </a:rPr>
              <a:t>Argue from Evidence Gallery Walk</a:t>
            </a:r>
            <a:endParaRPr sz="4000" b="0" i="0" u="none" strike="noStrike" cap="none" dirty="0">
              <a:latin typeface="Arial"/>
              <a:ea typeface="Arial"/>
              <a:cs typeface="Arial"/>
              <a:sym typeface="Arial"/>
            </a:endParaRPr>
          </a:p>
        </p:txBody>
      </p:sp>
      <p:sp>
        <p:nvSpPr>
          <p:cNvPr id="331" name="Google Shape;331;p44"/>
          <p:cNvSpPr txBox="1">
            <a:spLocks noGrp="1"/>
          </p:cNvSpPr>
          <p:nvPr>
            <p:ph sz="half" idx="1"/>
          </p:nvPr>
        </p:nvSpPr>
        <p:spPr>
          <a:xfrm>
            <a:off x="1162372" y="1262506"/>
            <a:ext cx="7733027" cy="2771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590"/>
              <a:buFont typeface="Calibri"/>
              <a:buChar char="•"/>
            </a:pPr>
            <a:r>
              <a:rPr lang="en" sz="2400" b="0" i="0" u="none" strike="noStrike" cap="none" dirty="0">
                <a:latin typeface="Arial"/>
                <a:ea typeface="Arial"/>
                <a:cs typeface="Arial"/>
                <a:sym typeface="Arial"/>
              </a:rPr>
              <a:t>Visit each team as a group.</a:t>
            </a:r>
            <a:endParaRPr sz="2400" b="0" i="0" u="none" strike="noStrike" cap="none" dirty="0">
              <a:latin typeface="Arial"/>
              <a:ea typeface="Arial"/>
              <a:cs typeface="Arial"/>
              <a:sym typeface="Arial"/>
            </a:endParaRPr>
          </a:p>
          <a:p>
            <a:pPr marL="0" marR="0" lvl="0" indent="0" algn="l" rtl="0">
              <a:lnSpc>
                <a:spcPct val="80000"/>
              </a:lnSpc>
              <a:spcBef>
                <a:spcPts val="0"/>
              </a:spcBef>
              <a:spcAft>
                <a:spcPts val="0"/>
              </a:spcAft>
              <a:buClr>
                <a:schemeClr val="dk1"/>
              </a:buClr>
              <a:buSzPts val="2800"/>
              <a:buFont typeface="Arial"/>
              <a:buNone/>
            </a:pPr>
            <a:endParaRPr sz="2400" b="0" i="0" u="none" strike="noStrike" cap="none" dirty="0">
              <a:latin typeface="Arial"/>
              <a:ea typeface="Arial"/>
              <a:cs typeface="Arial"/>
              <a:sym typeface="Arial"/>
            </a:endParaRPr>
          </a:p>
          <a:p>
            <a:pPr marL="342900" marR="0" lvl="0" indent="-342900" algn="l" rtl="0">
              <a:lnSpc>
                <a:spcPct val="80000"/>
              </a:lnSpc>
              <a:spcBef>
                <a:spcPts val="0"/>
              </a:spcBef>
              <a:spcAft>
                <a:spcPts val="0"/>
              </a:spcAft>
              <a:buClr>
                <a:schemeClr val="dk1"/>
              </a:buClr>
              <a:buSzPts val="2590"/>
              <a:buFont typeface="Calibri"/>
              <a:buChar char="•"/>
            </a:pPr>
            <a:r>
              <a:rPr lang="en" sz="2400" b="0" i="0" u="none" strike="noStrike" cap="none" dirty="0">
                <a:latin typeface="Arial"/>
                <a:ea typeface="Arial"/>
                <a:cs typeface="Arial"/>
                <a:sym typeface="Arial"/>
              </a:rPr>
              <a:t>Listen to their argument. </a:t>
            </a:r>
            <a:endParaRPr sz="2400" b="0" i="0" u="none" strike="noStrike" cap="none" dirty="0">
              <a:latin typeface="Arial"/>
              <a:ea typeface="Arial"/>
              <a:cs typeface="Arial"/>
              <a:sym typeface="Arial"/>
            </a:endParaRPr>
          </a:p>
          <a:p>
            <a:pPr marL="0" marR="0" lvl="0" indent="0" algn="l" rtl="0">
              <a:lnSpc>
                <a:spcPct val="80000"/>
              </a:lnSpc>
              <a:spcBef>
                <a:spcPts val="0"/>
              </a:spcBef>
              <a:spcAft>
                <a:spcPts val="0"/>
              </a:spcAft>
              <a:buClr>
                <a:schemeClr val="dk1"/>
              </a:buClr>
              <a:buSzPts val="2800"/>
              <a:buFont typeface="Arial"/>
              <a:buNone/>
            </a:pPr>
            <a:endParaRPr sz="2400" b="0" i="0" u="none" strike="noStrike" cap="none" dirty="0">
              <a:latin typeface="Arial"/>
              <a:ea typeface="Arial"/>
              <a:cs typeface="Arial"/>
              <a:sym typeface="Arial"/>
            </a:endParaRPr>
          </a:p>
          <a:p>
            <a:pPr marL="342900" marR="0" lvl="0" indent="-342900" algn="l" rtl="0">
              <a:lnSpc>
                <a:spcPct val="80000"/>
              </a:lnSpc>
              <a:spcBef>
                <a:spcPts val="518"/>
              </a:spcBef>
              <a:spcAft>
                <a:spcPts val="0"/>
              </a:spcAft>
              <a:buClr>
                <a:schemeClr val="dk1"/>
              </a:buClr>
              <a:buSzPts val="2590"/>
              <a:buFont typeface="Calibri"/>
              <a:buChar char="•"/>
            </a:pPr>
            <a:r>
              <a:rPr lang="en" sz="2400" b="0" i="0" u="none" strike="noStrike" cap="none" dirty="0">
                <a:latin typeface="Arial"/>
                <a:ea typeface="Arial"/>
                <a:cs typeface="Arial"/>
                <a:sym typeface="Arial"/>
              </a:rPr>
              <a:t>Give feedback and be                                            ready to take back ideas                                            to discuss with your group</a:t>
            </a:r>
            <a:r>
              <a:rPr lang="en" sz="2400" b="0" i="0" u="none" strike="noStrike" cap="none" dirty="0">
                <a:solidFill>
                  <a:srgbClr val="A5A5A5"/>
                </a:solidFill>
                <a:latin typeface="Arial"/>
                <a:ea typeface="Arial"/>
                <a:cs typeface="Arial"/>
                <a:sym typeface="Arial"/>
              </a:rPr>
              <a:t>.</a:t>
            </a:r>
            <a:endParaRPr sz="2400" b="0" i="0" u="none" strike="noStrike" cap="none" dirty="0">
              <a:solidFill>
                <a:srgbClr val="A5A5A5"/>
              </a:solidFill>
              <a:latin typeface="Arial"/>
              <a:ea typeface="Arial"/>
              <a:cs typeface="Arial"/>
              <a:sym typeface="Arial"/>
            </a:endParaRPr>
          </a:p>
          <a:p>
            <a:pPr marL="342900" marR="0" lvl="0" indent="-178435" algn="l" rtl="0">
              <a:lnSpc>
                <a:spcPct val="80000"/>
              </a:lnSpc>
              <a:spcBef>
                <a:spcPts val="518"/>
              </a:spcBef>
              <a:spcAft>
                <a:spcPts val="0"/>
              </a:spcAft>
              <a:buClr>
                <a:schemeClr val="dk1"/>
              </a:buClr>
              <a:buSzPts val="2590"/>
              <a:buFont typeface="Arial"/>
              <a:buNone/>
            </a:pPr>
            <a:endParaRPr sz="2400" b="0" i="0" u="none" strike="noStrike" cap="none" dirty="0">
              <a:solidFill>
                <a:srgbClr val="A5A5A5"/>
              </a:solidFill>
              <a:latin typeface="Arial"/>
              <a:ea typeface="Arial"/>
              <a:cs typeface="Arial"/>
              <a:sym typeface="Arial"/>
            </a:endParaRPr>
          </a:p>
        </p:txBody>
      </p:sp>
      <p:sp>
        <p:nvSpPr>
          <p:cNvPr id="332" name="Google Shape;332;p44" descr="Displaying Guppies Argument 1.jpg"/>
          <p:cNvSpPr/>
          <p:nvPr/>
        </p:nvSpPr>
        <p:spPr>
          <a:xfrm>
            <a:off x="230981" y="5954"/>
            <a:ext cx="2286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40"/>
        <p:cNvGrpSpPr/>
        <p:nvPr/>
      </p:nvGrpSpPr>
      <p:grpSpPr>
        <a:xfrm>
          <a:off x="0" y="0"/>
          <a:ext cx="0" cy="0"/>
          <a:chOff x="0" y="0"/>
          <a:chExt cx="0" cy="0"/>
        </a:xfrm>
      </p:grpSpPr>
      <p:sp>
        <p:nvSpPr>
          <p:cNvPr id="341" name="Google Shape;341;p4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2500"/>
              <a:buFont typeface="Arial"/>
              <a:buNone/>
            </a:pPr>
            <a:r>
              <a:rPr lang="en" sz="4000" b="1" i="0" u="none" strike="noStrike" cap="none" dirty="0">
                <a:latin typeface="Arial"/>
                <a:ea typeface="Arial"/>
                <a:cs typeface="Arial"/>
                <a:sym typeface="Arial"/>
              </a:rPr>
              <a:t>Be Ready to Report</a:t>
            </a:r>
            <a:endParaRPr sz="4000" b="1" i="0" u="none" strike="noStrike" cap="none" dirty="0">
              <a:latin typeface="Arial"/>
              <a:ea typeface="Arial"/>
              <a:cs typeface="Arial"/>
              <a:sym typeface="Arial"/>
            </a:endParaRPr>
          </a:p>
        </p:txBody>
      </p:sp>
      <p:sp>
        <p:nvSpPr>
          <p:cNvPr id="342" name="Google Shape;342;p45"/>
          <p:cNvSpPr txBox="1">
            <a:spLocks noGrp="1"/>
          </p:cNvSpPr>
          <p:nvPr>
            <p:ph idx="1"/>
          </p:nvPr>
        </p:nvSpPr>
        <p:spPr>
          <a:xfrm>
            <a:off x="1325104" y="1200150"/>
            <a:ext cx="7361695"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00"/>
              </a:spcBef>
              <a:spcAft>
                <a:spcPts val="0"/>
              </a:spcAft>
              <a:buClr>
                <a:schemeClr val="dk1"/>
              </a:buClr>
              <a:buSzPts val="1100"/>
              <a:buFont typeface="Arial"/>
              <a:buNone/>
            </a:pPr>
            <a:r>
              <a:rPr lang="en" sz="2400" b="0" i="0" u="none" strike="noStrike" cap="none" dirty="0">
                <a:solidFill>
                  <a:srgbClr val="A5A5A5"/>
                </a:solidFill>
                <a:latin typeface="Arial"/>
                <a:ea typeface="Arial"/>
                <a:cs typeface="Arial"/>
                <a:sym typeface="Arial"/>
              </a:rPr>
              <a:t> </a:t>
            </a:r>
            <a:r>
              <a:rPr lang="en" sz="2400" b="0" i="0" u="none" strike="noStrike" cap="none" dirty="0">
                <a:latin typeface="Arial"/>
                <a:ea typeface="Arial"/>
                <a:cs typeface="Arial"/>
                <a:sym typeface="Arial"/>
              </a:rPr>
              <a:t>1. What question were you trying to answer and why?</a:t>
            </a:r>
            <a:endParaRPr sz="2400" b="0" i="0" u="none" strike="noStrike" cap="none" dirty="0">
              <a:latin typeface="Arial"/>
              <a:ea typeface="Arial"/>
              <a:cs typeface="Arial"/>
              <a:sym typeface="Arial"/>
            </a:endParaRPr>
          </a:p>
          <a:p>
            <a:pPr marL="0" marR="0" lvl="0" indent="0" algn="l" rtl="0">
              <a:lnSpc>
                <a:spcPct val="100000"/>
              </a:lnSpc>
              <a:spcBef>
                <a:spcPts val="400"/>
              </a:spcBef>
              <a:spcAft>
                <a:spcPts val="0"/>
              </a:spcAft>
              <a:buClr>
                <a:schemeClr val="dk1"/>
              </a:buClr>
              <a:buSzPts val="1100"/>
              <a:buFont typeface="Arial"/>
              <a:buNone/>
            </a:pPr>
            <a:r>
              <a:rPr lang="en" sz="2400" b="0" i="0" u="none" strike="noStrike" cap="none" dirty="0">
                <a:latin typeface="Arial"/>
                <a:ea typeface="Arial"/>
                <a:cs typeface="Arial"/>
                <a:sym typeface="Arial"/>
              </a:rPr>
              <a:t>2. What did you do to answer your question and why?</a:t>
            </a:r>
            <a:endParaRPr sz="2400" b="0" i="0" u="none" strike="noStrike" cap="none" dirty="0">
              <a:latin typeface="Arial"/>
              <a:ea typeface="Arial"/>
              <a:cs typeface="Arial"/>
              <a:sym typeface="Arial"/>
            </a:endParaRPr>
          </a:p>
          <a:p>
            <a:pPr marL="0" marR="0" lvl="0" indent="0" algn="l" rtl="0">
              <a:lnSpc>
                <a:spcPct val="100000"/>
              </a:lnSpc>
              <a:spcBef>
                <a:spcPts val="400"/>
              </a:spcBef>
              <a:spcAft>
                <a:spcPts val="0"/>
              </a:spcAft>
              <a:buClr>
                <a:schemeClr val="dk1"/>
              </a:buClr>
              <a:buSzPts val="1100"/>
              <a:buFont typeface="Arial"/>
              <a:buNone/>
            </a:pPr>
            <a:r>
              <a:rPr lang="en" sz="2400" b="0" i="0" u="none" strike="noStrike" cap="none" dirty="0">
                <a:latin typeface="Arial"/>
                <a:ea typeface="Arial"/>
                <a:cs typeface="Arial"/>
                <a:sym typeface="Arial"/>
              </a:rPr>
              <a:t>3. What is your argument?</a:t>
            </a:r>
            <a:endParaRPr sz="2400" b="0" i="0" u="none" strike="noStrike" cap="none" dirty="0">
              <a:latin typeface="Arial"/>
              <a:ea typeface="Arial"/>
              <a:cs typeface="Arial"/>
              <a:sym typeface="Arial"/>
            </a:endParaRPr>
          </a:p>
          <a:p>
            <a:pPr marL="0" marR="0" lvl="0" indent="0" algn="l" rtl="0">
              <a:lnSpc>
                <a:spcPct val="100000"/>
              </a:lnSpc>
              <a:spcBef>
                <a:spcPts val="400"/>
              </a:spcBef>
              <a:spcAft>
                <a:spcPts val="0"/>
              </a:spcAft>
              <a:buClr>
                <a:schemeClr val="accent2"/>
              </a:buClr>
              <a:buSzPts val="2000"/>
              <a:buFont typeface="Arial"/>
              <a:buNone/>
            </a:pPr>
            <a:endParaRPr sz="2400" b="0" i="0" u="none" strike="noStrike" cap="none" dirty="0">
              <a:solidFill>
                <a:srgbClr val="A5A5A5"/>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59"/>
        <p:cNvGrpSpPr/>
        <p:nvPr/>
      </p:nvGrpSpPr>
      <p:grpSpPr>
        <a:xfrm>
          <a:off x="0" y="0"/>
          <a:ext cx="0" cy="0"/>
          <a:chOff x="0" y="0"/>
          <a:chExt cx="0" cy="0"/>
        </a:xfrm>
      </p:grpSpPr>
      <p:sp>
        <p:nvSpPr>
          <p:cNvPr id="360" name="Google Shape;360;p47"/>
          <p:cNvSpPr txBox="1">
            <a:spLocks noGrp="1"/>
          </p:cNvSpPr>
          <p:nvPr>
            <p:ph type="title"/>
          </p:nvPr>
        </p:nvSpPr>
        <p:spPr>
          <a:xfrm>
            <a:off x="243840" y="205978"/>
            <a:ext cx="8697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500"/>
              <a:buFont typeface="Arial"/>
              <a:buNone/>
            </a:pPr>
            <a:r>
              <a:rPr lang="en" sz="4000" b="1" i="0" u="none" strike="noStrike" cap="none" dirty="0">
                <a:latin typeface="Arial"/>
                <a:ea typeface="Arial"/>
                <a:cs typeface="Arial"/>
                <a:sym typeface="Arial"/>
              </a:rPr>
              <a:t>Return to Phenomena Chart </a:t>
            </a:r>
            <a:endParaRPr sz="4000" b="1" i="0" u="none" strike="noStrike" cap="none" dirty="0">
              <a:latin typeface="Arial"/>
              <a:ea typeface="Arial"/>
              <a:cs typeface="Arial"/>
              <a:sym typeface="Arial"/>
            </a:endParaRPr>
          </a:p>
        </p:txBody>
      </p:sp>
      <p:sp>
        <p:nvSpPr>
          <p:cNvPr id="361" name="Google Shape;361;p47"/>
          <p:cNvSpPr txBox="1">
            <a:spLocks noGrp="1"/>
          </p:cNvSpPr>
          <p:nvPr>
            <p:ph idx="1"/>
          </p:nvPr>
        </p:nvSpPr>
        <p:spPr>
          <a:xfrm>
            <a:off x="1303020" y="1063378"/>
            <a:ext cx="7376100" cy="33945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400"/>
              </a:spcBef>
              <a:spcAft>
                <a:spcPts val="0"/>
              </a:spcAft>
              <a:buClr>
                <a:schemeClr val="accent2"/>
              </a:buClr>
              <a:buSzPts val="2000"/>
              <a:buFont typeface="Arial"/>
              <a:buNone/>
            </a:pPr>
            <a:r>
              <a:rPr lang="en" sz="2400" b="0" i="0" u="none" strike="noStrike" cap="none" dirty="0">
                <a:latin typeface="Arial"/>
                <a:ea typeface="Arial"/>
                <a:cs typeface="Arial"/>
                <a:sym typeface="Arial"/>
              </a:rPr>
              <a:t>Return to Phenomena Chart  </a:t>
            </a:r>
            <a:endParaRPr sz="2400" dirty="0"/>
          </a:p>
          <a:p>
            <a:pPr marL="457200" marR="0" lvl="0" indent="-228600" algn="l" rtl="0">
              <a:lnSpc>
                <a:spcPct val="100000"/>
              </a:lnSpc>
              <a:spcBef>
                <a:spcPts val="400"/>
              </a:spcBef>
              <a:spcAft>
                <a:spcPts val="0"/>
              </a:spcAft>
              <a:buClr>
                <a:schemeClr val="accent2"/>
              </a:buClr>
              <a:buSzPts val="2000"/>
              <a:buFont typeface="Arial"/>
              <a:buNone/>
            </a:pPr>
            <a:endParaRPr sz="2400" dirty="0"/>
          </a:p>
          <a:p>
            <a:pPr marL="457200" marR="0" lvl="0" indent="0" algn="l" rtl="0">
              <a:lnSpc>
                <a:spcPct val="100000"/>
              </a:lnSpc>
              <a:spcBef>
                <a:spcPts val="400"/>
              </a:spcBef>
              <a:spcAft>
                <a:spcPts val="0"/>
              </a:spcAft>
              <a:buNone/>
            </a:pPr>
            <a:endParaRPr sz="2400" dirty="0"/>
          </a:p>
          <a:p>
            <a:pPr marL="457200" marR="0" lvl="0" indent="-381000" algn="l" rtl="0">
              <a:lnSpc>
                <a:spcPct val="100000"/>
              </a:lnSpc>
              <a:spcBef>
                <a:spcPts val="400"/>
              </a:spcBef>
              <a:spcAft>
                <a:spcPts val="0"/>
              </a:spcAft>
              <a:buClr>
                <a:srgbClr val="A5A5A5"/>
              </a:buClr>
              <a:buSzPts val="2400"/>
              <a:buChar char="●"/>
            </a:pPr>
            <a:r>
              <a:rPr lang="en" sz="2400" dirty="0"/>
              <a:t>How might your thinking change in light of the Argument from Evidence work?</a:t>
            </a:r>
            <a:endParaRPr sz="2400" dirty="0"/>
          </a:p>
          <a:p>
            <a:pPr marL="457200" marR="0" lvl="0" indent="-381000" algn="l" rtl="0">
              <a:lnSpc>
                <a:spcPct val="100000"/>
              </a:lnSpc>
              <a:spcBef>
                <a:spcPts val="0"/>
              </a:spcBef>
              <a:spcAft>
                <a:spcPts val="0"/>
              </a:spcAft>
              <a:buClr>
                <a:srgbClr val="A5A5A5"/>
              </a:buClr>
              <a:buSzPts val="2400"/>
              <a:buChar char="●"/>
            </a:pPr>
            <a:endParaRPr sz="2400" dirty="0"/>
          </a:p>
          <a:p>
            <a:pPr marL="457200" lvl="0" indent="-381000" algn="l" rtl="0">
              <a:spcBef>
                <a:spcPts val="0"/>
              </a:spcBef>
              <a:spcAft>
                <a:spcPts val="0"/>
              </a:spcAft>
              <a:buClr>
                <a:srgbClr val="A5A5A5"/>
              </a:buClr>
              <a:buSzPts val="2400"/>
              <a:buChar char="●"/>
            </a:pPr>
            <a:r>
              <a:rPr lang="en" sz="2400" dirty="0"/>
              <a:t>Continue your planning with the chart</a:t>
            </a:r>
            <a:endParaRPr sz="2400" dirty="0"/>
          </a:p>
          <a:p>
            <a:pPr marL="457200" marR="0" lvl="0" indent="-228600" algn="l" rtl="0">
              <a:lnSpc>
                <a:spcPct val="100000"/>
              </a:lnSpc>
              <a:spcBef>
                <a:spcPts val="400"/>
              </a:spcBef>
              <a:spcAft>
                <a:spcPts val="0"/>
              </a:spcAft>
              <a:buClr>
                <a:schemeClr val="accent2"/>
              </a:buClr>
              <a:buSzPts val="2000"/>
              <a:buFont typeface="Arial"/>
              <a:buNone/>
            </a:pPr>
            <a:r>
              <a:rPr lang="en" sz="2400" b="0" i="0" u="none" strike="noStrike" cap="none" dirty="0">
                <a:solidFill>
                  <a:srgbClr val="A5A5A5"/>
                </a:solidFill>
                <a:latin typeface="Arial"/>
                <a:ea typeface="Arial"/>
                <a:cs typeface="Arial"/>
                <a:sym typeface="Arial"/>
              </a:rPr>
              <a:t/>
            </a:r>
            <a:br>
              <a:rPr lang="en" sz="2400" b="0" i="0" u="none" strike="noStrike" cap="none" dirty="0">
                <a:solidFill>
                  <a:srgbClr val="A5A5A5"/>
                </a:solidFill>
                <a:latin typeface="Arial"/>
                <a:ea typeface="Arial"/>
                <a:cs typeface="Arial"/>
                <a:sym typeface="Arial"/>
              </a:rPr>
            </a:br>
            <a:endParaRPr sz="2400" b="0" i="0" u="none" strike="noStrike" cap="none" dirty="0">
              <a:solidFill>
                <a:srgbClr val="A5A5A5"/>
              </a:solidFill>
              <a:latin typeface="Arial"/>
              <a:ea typeface="Arial"/>
              <a:cs typeface="Arial"/>
              <a:sym typeface="Arial"/>
            </a:endParaRPr>
          </a:p>
          <a:p>
            <a:pPr marL="457200" marR="0" lvl="0" indent="-228600" algn="l" rtl="0">
              <a:lnSpc>
                <a:spcPct val="100000"/>
              </a:lnSpc>
              <a:spcBef>
                <a:spcPts val="400"/>
              </a:spcBef>
              <a:spcAft>
                <a:spcPts val="0"/>
              </a:spcAft>
              <a:buClr>
                <a:schemeClr val="accent2"/>
              </a:buClr>
              <a:buSzPts val="2000"/>
              <a:buFont typeface="Arial"/>
              <a:buNone/>
            </a:pPr>
            <a:r>
              <a:rPr lang="en" sz="2400" b="0" i="0" u="none" strike="noStrike" cap="none" dirty="0">
                <a:solidFill>
                  <a:srgbClr val="A5A5A5"/>
                </a:solidFill>
                <a:latin typeface="Arial"/>
                <a:ea typeface="Arial"/>
                <a:cs typeface="Arial"/>
                <a:sym typeface="Arial"/>
              </a:rPr>
              <a:t/>
            </a:r>
            <a:br>
              <a:rPr lang="en" sz="2400" b="0" i="0" u="none" strike="noStrike" cap="none" dirty="0">
                <a:solidFill>
                  <a:srgbClr val="A5A5A5"/>
                </a:solidFill>
                <a:latin typeface="Arial"/>
                <a:ea typeface="Arial"/>
                <a:cs typeface="Arial"/>
                <a:sym typeface="Arial"/>
              </a:rPr>
            </a:br>
            <a:r>
              <a:rPr lang="en" sz="2400" b="0" i="0" u="none" strike="noStrike" cap="none" dirty="0">
                <a:solidFill>
                  <a:srgbClr val="A5A5A5"/>
                </a:solidFill>
                <a:latin typeface="Arial"/>
                <a:ea typeface="Arial"/>
                <a:cs typeface="Arial"/>
                <a:sym typeface="Arial"/>
              </a:rPr>
              <a:t/>
            </a:r>
            <a:br>
              <a:rPr lang="en" sz="2400" b="0" i="0" u="none" strike="noStrike" cap="none" dirty="0">
                <a:solidFill>
                  <a:srgbClr val="A5A5A5"/>
                </a:solidFill>
                <a:latin typeface="Arial"/>
                <a:ea typeface="Arial"/>
                <a:cs typeface="Arial"/>
                <a:sym typeface="Arial"/>
              </a:rPr>
            </a:br>
            <a:r>
              <a:rPr lang="en" sz="2400" b="0" i="0" u="none" strike="noStrike" cap="none" dirty="0">
                <a:solidFill>
                  <a:srgbClr val="A5A5A5"/>
                </a:solidFill>
                <a:latin typeface="Arial"/>
                <a:ea typeface="Arial"/>
                <a:cs typeface="Arial"/>
                <a:sym typeface="Arial"/>
              </a:rPr>
              <a:t/>
            </a:r>
            <a:br>
              <a:rPr lang="en" sz="2400" b="0" i="0" u="none" strike="noStrike" cap="none" dirty="0">
                <a:solidFill>
                  <a:srgbClr val="A5A5A5"/>
                </a:solidFill>
                <a:latin typeface="Arial"/>
                <a:ea typeface="Arial"/>
                <a:cs typeface="Arial"/>
                <a:sym typeface="Arial"/>
              </a:rPr>
            </a:br>
            <a:r>
              <a:rPr lang="en" sz="2400" b="0" i="0" u="none" strike="noStrike" cap="none" dirty="0">
                <a:solidFill>
                  <a:srgbClr val="A5A5A5"/>
                </a:solidFill>
                <a:latin typeface="Arial"/>
                <a:ea typeface="Arial"/>
                <a:cs typeface="Arial"/>
                <a:sym typeface="Arial"/>
              </a:rPr>
              <a:t> </a:t>
            </a:r>
            <a:endParaRPr sz="2400" b="0" i="0" u="none" strike="noStrike" cap="none" dirty="0">
              <a:solidFill>
                <a:srgbClr val="A5A5A5"/>
              </a:solidFill>
              <a:latin typeface="Arial"/>
              <a:ea typeface="Arial"/>
              <a:cs typeface="Arial"/>
              <a:sym typeface="Arial"/>
            </a:endParaRPr>
          </a:p>
          <a:p>
            <a:pPr marL="342900" marR="0" lvl="0" indent="63500" algn="l" rtl="0">
              <a:lnSpc>
                <a:spcPct val="100000"/>
              </a:lnSpc>
              <a:spcBef>
                <a:spcPts val="640"/>
              </a:spcBef>
              <a:spcAft>
                <a:spcPts val="0"/>
              </a:spcAft>
              <a:buClr>
                <a:schemeClr val="accent2"/>
              </a:buClr>
              <a:buSzPts val="2000"/>
              <a:buFont typeface="Arial"/>
              <a:buNone/>
            </a:pPr>
            <a:endParaRPr sz="2400" b="0" i="0" u="none" strike="noStrike" cap="none" dirty="0">
              <a:solidFill>
                <a:srgbClr val="A5A5A5"/>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DB9E-1A5D-6A44-968E-6332191972C5}"/>
              </a:ext>
            </a:extLst>
          </p:cNvPr>
          <p:cNvSpPr>
            <a:spLocks noGrp="1"/>
          </p:cNvSpPr>
          <p:nvPr>
            <p:ph type="title"/>
          </p:nvPr>
        </p:nvSpPr>
        <p:spPr/>
        <p:txBody>
          <a:bodyPr/>
          <a:lstStyle/>
          <a:p>
            <a:r>
              <a:rPr lang="en-US" dirty="0"/>
              <a:t>Creative Commons Licensing</a:t>
            </a:r>
          </a:p>
        </p:txBody>
      </p:sp>
      <p:pic>
        <p:nvPicPr>
          <p:cNvPr id="4" name="Picture 4" descr="Creative Commons Attribution 4.0">
            <a:extLst>
              <a:ext uri="{FF2B5EF4-FFF2-40B4-BE49-F238E27FC236}">
                <a16:creationId xmlns:a16="http://schemas.microsoft.com/office/drawing/2014/main" id="{78064329-1F8E-1F4B-BAB3-3884DA19E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31" y="2001844"/>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A6DF550-63A6-AF48-A1E4-00FAF158A3CC}"/>
              </a:ext>
            </a:extLst>
          </p:cNvPr>
          <p:cNvSpPr/>
          <p:nvPr/>
        </p:nvSpPr>
        <p:spPr>
          <a:xfrm>
            <a:off x="1706531" y="2593956"/>
            <a:ext cx="4572000" cy="2031325"/>
          </a:xfrm>
          <a:prstGeom prst="rect">
            <a:avLst/>
          </a:prstGeom>
        </p:spPr>
        <p:txBody>
          <a:bodyPr>
            <a:spAutoFit/>
          </a:bodyPr>
          <a:lstStyle/>
          <a:p>
            <a:pPr lvl="0" eaLnBrk="0" fontAlgn="base" hangingPunct="0">
              <a:spcBef>
                <a:spcPct val="0"/>
              </a:spcBef>
              <a:spcAft>
                <a:spcPct val="0"/>
              </a:spcAft>
              <a:buClrTx/>
            </a:pPr>
            <a:r>
              <a:rPr lang="en-US" altLang="en-US" dirty="0">
                <a:solidFill>
                  <a:schemeClr val="tx1"/>
                </a:solidFill>
                <a:latin typeface="+mn-lt"/>
              </a:rPr>
              <a:t>License:</a:t>
            </a:r>
          </a:p>
          <a:p>
            <a:pPr marL="457200" lvl="1" indent="-457200" eaLnBrk="0" fontAlgn="base" hangingPunct="0">
              <a:spcBef>
                <a:spcPct val="0"/>
              </a:spcBef>
              <a:spcAft>
                <a:spcPct val="0"/>
              </a:spcAft>
              <a:buClrTx/>
            </a:pPr>
            <a:r>
              <a:rPr lang="en-US" altLang="en-US" dirty="0">
                <a:solidFill>
                  <a:schemeClr val="tx1"/>
                </a:solidFill>
                <a:latin typeface="+mn-lt"/>
              </a:rPr>
              <a:t> </a:t>
            </a:r>
            <a:r>
              <a:rPr lang="en-US" altLang="en-US" dirty="0">
                <a:solidFill>
                  <a:schemeClr val="tx1"/>
                </a:solidFill>
                <a:latin typeface="+mn-lt"/>
                <a:hlinkClick r:id="rId4">
                  <a:extLst>
                    <a:ext uri="{A12FA001-AC4F-418D-AE19-62706E023703}">
                      <ahyp:hlinkClr xmlns:ahyp="http://schemas.microsoft.com/office/drawing/2018/hyperlinkcolor" xmlns="" val="tx"/>
                    </a:ext>
                  </a:extLst>
                </a:hlinkClick>
              </a:rPr>
              <a:t>Creative Commons Attribution 4.0 </a:t>
            </a:r>
            <a:endParaRPr lang="en-US" altLang="en-US" dirty="0">
              <a:solidFill>
                <a:schemeClr val="tx1"/>
              </a:solidFill>
              <a:latin typeface="+mn-lt"/>
            </a:endParaRPr>
          </a:p>
          <a:p>
            <a:pPr marL="457200" lvl="1" indent="-457200" eaLnBrk="0" fontAlgn="base" hangingPunct="0">
              <a:spcBef>
                <a:spcPct val="0"/>
              </a:spcBef>
              <a:spcAft>
                <a:spcPct val="0"/>
              </a:spcAft>
              <a:buClrTx/>
            </a:pPr>
            <a:r>
              <a:rPr lang="en-US" altLang="en-US" dirty="0">
                <a:solidFill>
                  <a:schemeClr val="tx1"/>
                </a:solidFill>
                <a:latin typeface="+mn-lt"/>
              </a:rPr>
              <a:t>Georgia Boatman</a:t>
            </a:r>
          </a:p>
          <a:p>
            <a:pPr marL="457200" lvl="1" indent="-457200" eaLnBrk="0" fontAlgn="base" hangingPunct="0">
              <a:spcBef>
                <a:spcPct val="0"/>
              </a:spcBef>
              <a:spcAft>
                <a:spcPct val="0"/>
              </a:spcAft>
              <a:buClrTx/>
            </a:pPr>
            <a:r>
              <a:rPr lang="en-US" altLang="en-US" dirty="0">
                <a:solidFill>
                  <a:schemeClr val="tx1"/>
                </a:solidFill>
                <a:latin typeface="+mn-lt"/>
              </a:rPr>
              <a:t>Regional Science Coordinator</a:t>
            </a:r>
          </a:p>
          <a:p>
            <a:pPr marL="457200" lvl="1" indent="-457200" eaLnBrk="0" fontAlgn="base" hangingPunct="0">
              <a:spcBef>
                <a:spcPct val="0"/>
              </a:spcBef>
              <a:spcAft>
                <a:spcPct val="0"/>
              </a:spcAft>
              <a:buClrTx/>
            </a:pPr>
            <a:r>
              <a:rPr lang="en-US" altLang="en-US" dirty="0">
                <a:solidFill>
                  <a:schemeClr val="tx1"/>
                </a:solidFill>
                <a:latin typeface="+mn-lt"/>
              </a:rPr>
              <a:t>Educational Service District 123   </a:t>
            </a:r>
          </a:p>
          <a:p>
            <a:pPr marL="457200" lvl="1" indent="-457200" eaLnBrk="0" fontAlgn="base" hangingPunct="0">
              <a:spcBef>
                <a:spcPct val="0"/>
              </a:spcBef>
              <a:spcAft>
                <a:spcPct val="0"/>
              </a:spcAft>
              <a:buClrTx/>
            </a:pPr>
            <a:endParaRPr lang="en-US" altLang="en-US" dirty="0">
              <a:solidFill>
                <a:schemeClr val="tx1"/>
              </a:solidFill>
              <a:latin typeface="+mn-lt"/>
            </a:endParaRPr>
          </a:p>
          <a:p>
            <a:pPr marL="457200" lvl="1" indent="-457200" eaLnBrk="0" fontAlgn="base" hangingPunct="0">
              <a:spcBef>
                <a:spcPct val="0"/>
              </a:spcBef>
              <a:spcAft>
                <a:spcPct val="0"/>
              </a:spcAft>
              <a:buClrTx/>
            </a:pPr>
            <a:r>
              <a:rPr lang="en-US" altLang="en-US" dirty="0">
                <a:solidFill>
                  <a:schemeClr val="tx1"/>
                </a:solidFill>
                <a:latin typeface="+mn-lt"/>
              </a:rPr>
              <a:t>Peggy </a:t>
            </a:r>
            <a:r>
              <a:rPr lang="en-US" altLang="en-US" dirty="0" err="1">
                <a:solidFill>
                  <a:schemeClr val="tx1"/>
                </a:solidFill>
                <a:latin typeface="+mn-lt"/>
              </a:rPr>
              <a:t>Willcuts</a:t>
            </a:r>
            <a:endParaRPr lang="en-US" altLang="en-US" dirty="0">
              <a:solidFill>
                <a:schemeClr val="tx1"/>
              </a:solidFill>
              <a:latin typeface="+mn-lt"/>
            </a:endParaRPr>
          </a:p>
          <a:p>
            <a:pPr marL="457200" lvl="1" indent="-457200" eaLnBrk="0" fontAlgn="base" hangingPunct="0">
              <a:spcBef>
                <a:spcPct val="0"/>
              </a:spcBef>
              <a:spcAft>
                <a:spcPct val="0"/>
              </a:spcAft>
              <a:buClrTx/>
            </a:pPr>
            <a:r>
              <a:rPr lang="en-US" altLang="en-US" dirty="0">
                <a:solidFill>
                  <a:schemeClr val="tx1"/>
                </a:solidFill>
                <a:latin typeface="+mn-lt"/>
              </a:rPr>
              <a:t>Senior STEM Consultant</a:t>
            </a:r>
          </a:p>
          <a:p>
            <a:pPr marL="457200" lvl="1" indent="-457200" eaLnBrk="0" fontAlgn="base" hangingPunct="0">
              <a:spcBef>
                <a:spcPct val="0"/>
              </a:spcBef>
              <a:spcAft>
                <a:spcPct val="0"/>
              </a:spcAft>
              <a:buClrTx/>
            </a:pPr>
            <a:r>
              <a:rPr lang="en-US" altLang="en-US" dirty="0">
                <a:solidFill>
                  <a:schemeClr val="tx1"/>
                </a:solidFill>
                <a:latin typeface="+mn-lt"/>
              </a:rPr>
              <a:t>Pacific Northwest National Laboratory</a:t>
            </a:r>
          </a:p>
        </p:txBody>
      </p:sp>
    </p:spTree>
    <p:extLst>
      <p:ext uri="{BB962C8B-B14F-4D97-AF65-F5344CB8AC3E}">
        <p14:creationId xmlns:p14="http://schemas.microsoft.com/office/powerpoint/2010/main" val="299681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2"/>
        <p:cNvGrpSpPr/>
        <p:nvPr/>
      </p:nvGrpSpPr>
      <p:grpSpPr>
        <a:xfrm>
          <a:off x="0" y="0"/>
          <a:ext cx="0" cy="0"/>
          <a:chOff x="0" y="0"/>
          <a:chExt cx="0" cy="0"/>
        </a:xfrm>
      </p:grpSpPr>
      <p:sp>
        <p:nvSpPr>
          <p:cNvPr id="133" name="Google Shape;133;p24"/>
          <p:cNvSpPr txBox="1">
            <a:spLocks noGrp="1"/>
          </p:cNvSpPr>
          <p:nvPr>
            <p:ph type="body" idx="1"/>
          </p:nvPr>
        </p:nvSpPr>
        <p:spPr>
          <a:xfrm>
            <a:off x="1447171" y="1448191"/>
            <a:ext cx="7224661" cy="10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00"/>
              </a:spcBef>
              <a:spcAft>
                <a:spcPts val="0"/>
              </a:spcAft>
              <a:buClr>
                <a:srgbClr val="545558"/>
              </a:buClr>
              <a:buSzPts val="2000"/>
              <a:buFont typeface="Arial"/>
              <a:buNone/>
            </a:pPr>
            <a:r>
              <a:rPr lang="en" sz="2400" b="0" i="0" u="none" strike="noStrike" cap="none" dirty="0">
                <a:solidFill>
                  <a:schemeClr val="tx1"/>
                </a:solidFill>
                <a:latin typeface="Arial"/>
                <a:ea typeface="Arial"/>
                <a:cs typeface="Arial"/>
                <a:sym typeface="Arial"/>
              </a:rPr>
              <a:t>Report out to the group about any Climate Science work you have done so far…</a:t>
            </a:r>
            <a:endParaRPr sz="2400" b="0" i="0" u="none" strike="noStrike" cap="none" dirty="0">
              <a:solidFill>
                <a:schemeClr val="tx1"/>
              </a:solidFill>
              <a:latin typeface="Arial"/>
              <a:ea typeface="Arial"/>
              <a:cs typeface="Arial"/>
              <a:sym typeface="Arial"/>
            </a:endParaRPr>
          </a:p>
          <a:p>
            <a:pPr marL="457200" marR="0" lvl="0" indent="-355600" algn="l" rtl="0">
              <a:lnSpc>
                <a:spcPct val="100000"/>
              </a:lnSpc>
              <a:spcBef>
                <a:spcPts val="400"/>
              </a:spcBef>
              <a:spcAft>
                <a:spcPts val="0"/>
              </a:spcAft>
              <a:buClr>
                <a:srgbClr val="545558"/>
              </a:buClr>
              <a:buSzPts val="2000"/>
              <a:buFont typeface="Arial"/>
              <a:buChar char="●"/>
            </a:pPr>
            <a:r>
              <a:rPr lang="en" sz="2400" b="0" i="0" u="none" strike="noStrike" cap="none" dirty="0">
                <a:solidFill>
                  <a:schemeClr val="tx1"/>
                </a:solidFill>
                <a:latin typeface="Arial"/>
                <a:ea typeface="Arial"/>
                <a:cs typeface="Arial"/>
                <a:sym typeface="Arial"/>
              </a:rPr>
              <a:t>Planning</a:t>
            </a:r>
            <a:endParaRPr sz="2400" b="0" i="0" u="none" strike="noStrike" cap="none" dirty="0">
              <a:solidFill>
                <a:schemeClr val="tx1"/>
              </a:solidFill>
              <a:latin typeface="Arial"/>
              <a:ea typeface="Arial"/>
              <a:cs typeface="Arial"/>
              <a:sym typeface="Arial"/>
            </a:endParaRPr>
          </a:p>
          <a:p>
            <a:pPr marL="457200" marR="0" lvl="0" indent="-355600" algn="l" rtl="0">
              <a:lnSpc>
                <a:spcPct val="100000"/>
              </a:lnSpc>
              <a:spcBef>
                <a:spcPts val="0"/>
              </a:spcBef>
              <a:spcAft>
                <a:spcPts val="0"/>
              </a:spcAft>
              <a:buClr>
                <a:srgbClr val="545558"/>
              </a:buClr>
              <a:buSzPts val="2000"/>
              <a:buFont typeface="Arial"/>
              <a:buChar char="●"/>
            </a:pPr>
            <a:r>
              <a:rPr lang="en" sz="2400" b="0" i="0" u="none" strike="noStrike" cap="none" dirty="0">
                <a:solidFill>
                  <a:schemeClr val="tx1"/>
                </a:solidFill>
                <a:latin typeface="Arial"/>
                <a:ea typeface="Arial"/>
                <a:cs typeface="Arial"/>
                <a:sym typeface="Arial"/>
              </a:rPr>
              <a:t>Lessons</a:t>
            </a:r>
            <a:endParaRPr sz="2400" b="0" i="0" u="none" strike="noStrike" cap="none" dirty="0">
              <a:solidFill>
                <a:schemeClr val="tx1"/>
              </a:solidFill>
              <a:latin typeface="Arial"/>
              <a:ea typeface="Arial"/>
              <a:cs typeface="Arial"/>
              <a:sym typeface="Arial"/>
            </a:endParaRPr>
          </a:p>
          <a:p>
            <a:pPr marL="457200" marR="0" lvl="0" indent="-355600" algn="l" rtl="0">
              <a:lnSpc>
                <a:spcPct val="100000"/>
              </a:lnSpc>
              <a:spcBef>
                <a:spcPts val="0"/>
              </a:spcBef>
              <a:spcAft>
                <a:spcPts val="0"/>
              </a:spcAft>
              <a:buClr>
                <a:srgbClr val="545558"/>
              </a:buClr>
              <a:buSzPts val="2000"/>
              <a:buFont typeface="Arial"/>
              <a:buChar char="●"/>
            </a:pPr>
            <a:r>
              <a:rPr lang="en" sz="2400" b="0" i="0" u="none" strike="noStrike" cap="none" dirty="0">
                <a:solidFill>
                  <a:schemeClr val="tx1"/>
                </a:solidFill>
                <a:latin typeface="Arial"/>
                <a:ea typeface="Arial"/>
                <a:cs typeface="Arial"/>
                <a:sym typeface="Arial"/>
              </a:rPr>
              <a:t>Research</a:t>
            </a:r>
            <a:endParaRPr sz="2400" b="0" i="0" u="none" strike="noStrike" cap="none" dirty="0">
              <a:solidFill>
                <a:schemeClr val="tx1"/>
              </a:solidFill>
              <a:latin typeface="Arial"/>
              <a:ea typeface="Arial"/>
              <a:cs typeface="Arial"/>
              <a:sym typeface="Arial"/>
            </a:endParaRPr>
          </a:p>
          <a:p>
            <a:pPr marL="457200" marR="0" lvl="0" indent="-355600" algn="l" rtl="0">
              <a:lnSpc>
                <a:spcPct val="100000"/>
              </a:lnSpc>
              <a:spcBef>
                <a:spcPts val="0"/>
              </a:spcBef>
              <a:spcAft>
                <a:spcPts val="0"/>
              </a:spcAft>
              <a:buClr>
                <a:srgbClr val="545558"/>
              </a:buClr>
              <a:buSzPts val="2000"/>
              <a:buFont typeface="Arial"/>
              <a:buChar char="●"/>
            </a:pPr>
            <a:r>
              <a:rPr lang="en" sz="2400" b="0" i="0" u="none" strike="noStrike" cap="none" dirty="0">
                <a:solidFill>
                  <a:schemeClr val="tx1"/>
                </a:solidFill>
                <a:latin typeface="Arial"/>
                <a:ea typeface="Arial"/>
                <a:cs typeface="Arial"/>
                <a:sym typeface="Arial"/>
              </a:rPr>
              <a:t>Etc.</a:t>
            </a:r>
            <a:endParaRPr sz="2400" b="0" i="0" u="none" strike="noStrike" cap="none" dirty="0">
              <a:solidFill>
                <a:schemeClr val="tx1"/>
              </a:solidFill>
              <a:latin typeface="Arial"/>
              <a:ea typeface="Arial"/>
              <a:cs typeface="Arial"/>
              <a:sym typeface="Arial"/>
            </a:endParaRPr>
          </a:p>
        </p:txBody>
      </p:sp>
      <p:sp>
        <p:nvSpPr>
          <p:cNvPr id="134" name="Google Shape;134;p24"/>
          <p:cNvSpPr txBox="1">
            <a:spLocks noGrp="1"/>
          </p:cNvSpPr>
          <p:nvPr>
            <p:ph type="title"/>
          </p:nvPr>
        </p:nvSpPr>
        <p:spPr>
          <a:xfrm>
            <a:off x="493599" y="395206"/>
            <a:ext cx="8022719" cy="28215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545659"/>
              </a:buClr>
              <a:buSzPts val="2500"/>
              <a:buFont typeface="Arial"/>
              <a:buNone/>
            </a:pPr>
            <a:r>
              <a:rPr lang="en" sz="3600" b="1" i="0" u="none" strike="noStrike" cap="none" dirty="0">
                <a:solidFill>
                  <a:schemeClr val="tx1"/>
                </a:solidFill>
                <a:latin typeface="Arial"/>
                <a:ea typeface="Arial"/>
                <a:cs typeface="Arial"/>
                <a:sym typeface="Arial"/>
              </a:rPr>
              <a:t>Updates on What You are Doing </a:t>
            </a:r>
            <a:endParaRPr sz="3600" b="1" i="0" u="none" strike="noStrike" cap="none" dirty="0">
              <a:solidFill>
                <a:schemeClr val="tx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4400" b="1" i="0" u="none" strike="noStrike" cap="none" dirty="0">
                <a:latin typeface="Calibri"/>
                <a:ea typeface="Calibri"/>
                <a:cs typeface="Calibri"/>
                <a:sym typeface="Calibri"/>
              </a:rPr>
              <a:t>Is it a Phenomena?</a:t>
            </a:r>
            <a:endParaRPr sz="4400" b="1" i="0" u="none" strike="noStrike" cap="none" dirty="0">
              <a:latin typeface="Calibri"/>
              <a:ea typeface="Calibri"/>
              <a:cs typeface="Calibri"/>
              <a:sym typeface="Calibri"/>
            </a:endParaRPr>
          </a:p>
        </p:txBody>
      </p:sp>
      <p:sp>
        <p:nvSpPr>
          <p:cNvPr id="143" name="Google Shape;143;p25"/>
          <p:cNvSpPr txBox="1">
            <a:spLocks noGrp="1"/>
          </p:cNvSpPr>
          <p:nvPr>
            <p:ph idx="1"/>
          </p:nvPr>
        </p:nvSpPr>
        <p:spPr>
          <a:xfrm>
            <a:off x="1333500" y="1200150"/>
            <a:ext cx="7353300" cy="3394500"/>
          </a:xfrm>
          <a:prstGeom prst="rect">
            <a:avLst/>
          </a:prstGeom>
          <a:noFill/>
          <a:ln>
            <a:noFill/>
          </a:ln>
        </p:spPr>
        <p:txBody>
          <a:bodyPr spcFirstLastPara="1" wrap="square" lIns="91425" tIns="91425" rIns="91425" bIns="91425" anchor="t" anchorCtr="0">
            <a:noAutofit/>
          </a:bodyPr>
          <a:lstStyle/>
          <a:p>
            <a:pPr marL="685800" marR="0" lvl="0" indent="-457200" algn="l" rtl="0">
              <a:lnSpc>
                <a:spcPct val="100000"/>
              </a:lnSpc>
              <a:spcBef>
                <a:spcPts val="400"/>
              </a:spcBef>
              <a:spcAft>
                <a:spcPts val="0"/>
              </a:spcAft>
              <a:buClr>
                <a:schemeClr val="accent2"/>
              </a:buClr>
              <a:buSzPts val="2000"/>
              <a:buFont typeface="Arial"/>
              <a:buChar char="•"/>
            </a:pPr>
            <a:r>
              <a:rPr lang="en" sz="2800" b="0" i="0" u="none" strike="noStrike" cap="none" dirty="0">
                <a:latin typeface="Calibri"/>
                <a:ea typeface="Calibri"/>
                <a:cs typeface="Calibri"/>
                <a:sym typeface="Calibri"/>
              </a:rPr>
              <a:t>Qualities of a Good Anchor Phenomena</a:t>
            </a:r>
            <a:endParaRPr dirty="0"/>
          </a:p>
          <a:p>
            <a:pPr marL="1143000" marR="0" lvl="1" indent="-457200" algn="l" rtl="0">
              <a:lnSpc>
                <a:spcPct val="100000"/>
              </a:lnSpc>
              <a:spcBef>
                <a:spcPts val="360"/>
              </a:spcBef>
              <a:spcAft>
                <a:spcPts val="0"/>
              </a:spcAft>
              <a:buClr>
                <a:schemeClr val="accent2"/>
              </a:buClr>
              <a:buSzPts val="1800"/>
              <a:buFont typeface="Arial"/>
              <a:buChar char="•"/>
            </a:pPr>
            <a:r>
              <a:rPr lang="en" sz="2600" b="0" i="0" u="none" strike="noStrike" cap="none" dirty="0">
                <a:latin typeface="Calibri"/>
                <a:ea typeface="Calibri"/>
                <a:cs typeface="Calibri"/>
                <a:sym typeface="Calibri"/>
              </a:rPr>
              <a:t>Read through the one page document</a:t>
            </a:r>
            <a:endParaRPr dirty="0"/>
          </a:p>
          <a:p>
            <a:pPr marL="1143000" marR="0" lvl="1" indent="-457200" algn="l" rtl="0">
              <a:lnSpc>
                <a:spcPct val="100000"/>
              </a:lnSpc>
              <a:spcBef>
                <a:spcPts val="360"/>
              </a:spcBef>
              <a:spcAft>
                <a:spcPts val="0"/>
              </a:spcAft>
              <a:buClr>
                <a:schemeClr val="accent2"/>
              </a:buClr>
              <a:buSzPts val="1800"/>
              <a:buFont typeface="Arial"/>
              <a:buChar char="•"/>
            </a:pPr>
            <a:r>
              <a:rPr lang="en" sz="2600" b="0" i="0" u="none" strike="noStrike" cap="none" dirty="0">
                <a:latin typeface="Calibri"/>
                <a:ea typeface="Calibri"/>
                <a:cs typeface="Calibri"/>
                <a:sym typeface="Calibri"/>
              </a:rPr>
              <a:t>Discuss with a partner </a:t>
            </a:r>
            <a:endParaRPr dirty="0"/>
          </a:p>
          <a:p>
            <a:pPr marL="457200" marR="0" lvl="0" indent="-228600" algn="l" rtl="0">
              <a:lnSpc>
                <a:spcPct val="100000"/>
              </a:lnSpc>
              <a:spcBef>
                <a:spcPts val="400"/>
              </a:spcBef>
              <a:spcAft>
                <a:spcPts val="0"/>
              </a:spcAft>
              <a:buClr>
                <a:schemeClr val="accent2"/>
              </a:buClr>
              <a:buSzPts val="2000"/>
              <a:buFont typeface="Arial"/>
              <a:buNone/>
            </a:pPr>
            <a:endParaRPr sz="2800" b="0" i="0" u="none" strike="noStrike" cap="none" dirty="0">
              <a:latin typeface="Calibri"/>
              <a:ea typeface="Calibri"/>
              <a:cs typeface="Calibri"/>
              <a:sym typeface="Calibri"/>
            </a:endParaRPr>
          </a:p>
          <a:p>
            <a:pPr marL="685800" marR="0" lvl="0" indent="-457200" algn="l" rtl="0">
              <a:lnSpc>
                <a:spcPct val="100000"/>
              </a:lnSpc>
              <a:spcBef>
                <a:spcPts val="400"/>
              </a:spcBef>
              <a:spcAft>
                <a:spcPts val="0"/>
              </a:spcAft>
              <a:buClr>
                <a:schemeClr val="accent2"/>
              </a:buClr>
              <a:buSzPts val="2000"/>
              <a:buFont typeface="Arial"/>
              <a:buChar char="•"/>
            </a:pPr>
            <a:r>
              <a:rPr lang="en" sz="2800" b="0" i="0" u="none" strike="noStrike" cap="none" dirty="0">
                <a:latin typeface="Calibri"/>
                <a:ea typeface="Calibri"/>
                <a:cs typeface="Calibri"/>
                <a:sym typeface="Calibri"/>
              </a:rPr>
              <a:t>Get back into the phenomena charts - go through the whole cycle</a:t>
            </a:r>
            <a:endParaRPr sz="2800" b="0" i="0" u="none" strike="noStrike" cap="none"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50"/>
        <p:cNvGrpSpPr/>
        <p:nvPr/>
      </p:nvGrpSpPr>
      <p:grpSpPr>
        <a:xfrm>
          <a:off x="0" y="0"/>
          <a:ext cx="0" cy="0"/>
          <a:chOff x="0" y="0"/>
          <a:chExt cx="0" cy="0"/>
        </a:xfrm>
      </p:grpSpPr>
      <p:sp>
        <p:nvSpPr>
          <p:cNvPr id="2" name="Title 1">
            <a:extLst>
              <a:ext uri="{FF2B5EF4-FFF2-40B4-BE49-F238E27FC236}">
                <a16:creationId xmlns:a16="http://schemas.microsoft.com/office/drawing/2014/main" id="{8BBC64EF-9920-684F-8E0D-E904D0FB773F}"/>
              </a:ext>
            </a:extLst>
          </p:cNvPr>
          <p:cNvSpPr>
            <a:spLocks noGrp="1"/>
          </p:cNvSpPr>
          <p:nvPr>
            <p:ph type="title"/>
          </p:nvPr>
        </p:nvSpPr>
        <p:spPr/>
        <p:txBody>
          <a:bodyPr/>
          <a:lstStyle/>
          <a:p>
            <a:r>
              <a:rPr lang="en-US" sz="3200" b="1" dirty="0">
                <a:latin typeface="Calibri"/>
                <a:ea typeface="Calibri"/>
                <a:cs typeface="Calibri"/>
                <a:sym typeface="Calibri"/>
              </a:rPr>
              <a:t>Phenomena Brainstorming Tool</a:t>
            </a:r>
            <a:br>
              <a:rPr lang="en-US" sz="3200" b="1" dirty="0">
                <a:latin typeface="Calibri"/>
                <a:ea typeface="Calibri"/>
                <a:cs typeface="Calibri"/>
                <a:sym typeface="Calibri"/>
              </a:rPr>
            </a:br>
            <a:endParaRPr lang="en-US" dirty="0"/>
          </a:p>
        </p:txBody>
      </p:sp>
      <p:pic>
        <p:nvPicPr>
          <p:cNvPr id="151" name="Google Shape;151;p26" descr="How have we traditionally taught it?&#10;Why is this a &quot;core idea&quot;/?&#10;What makes this topic tricky to understand?&#10;Who was the first to figure this out? How did they do that?&#10;Is there a problem or challenge that is connecting to this topic?&#10;What makes this topic relevant and/or connected to your students' lives?&#10;Have there been any recent breakthroughts in this area of science?&#10;What is the abstract, invisible, or hard to see in this topic because of time or other elements?" title="Phenomena Brainstorming Heuristic"/>
          <p:cNvPicPr preferRelativeResize="0"/>
          <p:nvPr/>
        </p:nvPicPr>
        <p:blipFill rotWithShape="1">
          <a:blip r:embed="rId3">
            <a:alphaModFix/>
          </a:blip>
          <a:srcRect t="-18920" r="-14995"/>
          <a:stretch/>
        </p:blipFill>
        <p:spPr>
          <a:xfrm>
            <a:off x="2306700" y="830605"/>
            <a:ext cx="4946701" cy="3970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243840" y="205978"/>
            <a:ext cx="869753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500"/>
              <a:buFont typeface="Arial"/>
              <a:buNone/>
            </a:pPr>
            <a:r>
              <a:rPr lang="en" sz="3600" b="1" i="0" u="none" strike="noStrike" cap="none" dirty="0">
                <a:latin typeface="Calibri"/>
                <a:ea typeface="Calibri"/>
                <a:cs typeface="Calibri"/>
                <a:sym typeface="Calibri"/>
              </a:rPr>
              <a:t>Transitioning to Classroom Implementation</a:t>
            </a:r>
            <a:endParaRPr sz="3600" b="1" i="0" u="none" strike="noStrike" cap="none" dirty="0">
              <a:latin typeface="Calibri"/>
              <a:ea typeface="Calibri"/>
              <a:cs typeface="Calibri"/>
              <a:sym typeface="Calibri"/>
            </a:endParaRPr>
          </a:p>
        </p:txBody>
      </p:sp>
      <p:sp>
        <p:nvSpPr>
          <p:cNvPr id="161" name="Google Shape;161;p27"/>
          <p:cNvSpPr txBox="1">
            <a:spLocks noGrp="1"/>
          </p:cNvSpPr>
          <p:nvPr>
            <p:ph idx="1"/>
          </p:nvPr>
        </p:nvSpPr>
        <p:spPr>
          <a:xfrm>
            <a:off x="1303020" y="1063378"/>
            <a:ext cx="7376160" cy="33945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E36C09"/>
              </a:buClr>
              <a:buSzPts val="2800"/>
              <a:buFont typeface="Arial"/>
              <a:buChar char="●"/>
            </a:pPr>
            <a:r>
              <a:rPr lang="en" sz="2800" b="0" i="0" u="none" strike="noStrike" cap="none" dirty="0">
                <a:latin typeface="Calibri"/>
                <a:ea typeface="Calibri"/>
                <a:cs typeface="Calibri"/>
                <a:sym typeface="Calibri"/>
              </a:rPr>
              <a:t>Finish thinking on Phenomena Development Chart</a:t>
            </a:r>
            <a:endParaRPr sz="2800" b="0" i="0" u="none" strike="noStrike" cap="none" dirty="0">
              <a:latin typeface="Calibri"/>
              <a:ea typeface="Calibri"/>
              <a:cs typeface="Calibri"/>
              <a:sym typeface="Calibri"/>
            </a:endParaRPr>
          </a:p>
          <a:p>
            <a:pPr marL="457200" marR="0" lvl="0" indent="-406400" algn="l" rtl="0">
              <a:lnSpc>
                <a:spcPct val="100000"/>
              </a:lnSpc>
              <a:spcBef>
                <a:spcPts val="0"/>
              </a:spcBef>
              <a:spcAft>
                <a:spcPts val="0"/>
              </a:spcAft>
              <a:buClr>
                <a:srgbClr val="E36C09"/>
              </a:buClr>
              <a:buSzPts val="2800"/>
              <a:buFont typeface="Arial"/>
              <a:buChar char="●"/>
            </a:pPr>
            <a:r>
              <a:rPr lang="en" sz="2800" b="0" i="0" u="none" strike="noStrike" cap="none" dirty="0">
                <a:latin typeface="Calibri"/>
                <a:ea typeface="Calibri"/>
                <a:cs typeface="Calibri"/>
                <a:sym typeface="Calibri"/>
              </a:rPr>
              <a:t>Think about lessons/units that you teach or may teach where this phenomena would be employed</a:t>
            </a:r>
            <a:endParaRPr sz="2800" b="0" i="0" u="none" strike="noStrike" cap="none" dirty="0">
              <a:latin typeface="Calibri"/>
              <a:ea typeface="Calibri"/>
              <a:cs typeface="Calibri"/>
              <a:sym typeface="Calibri"/>
            </a:endParaRPr>
          </a:p>
          <a:p>
            <a:pPr marL="457200" marR="0" lvl="0" indent="-406400" algn="l" rtl="0">
              <a:lnSpc>
                <a:spcPct val="100000"/>
              </a:lnSpc>
              <a:spcBef>
                <a:spcPts val="0"/>
              </a:spcBef>
              <a:spcAft>
                <a:spcPts val="0"/>
              </a:spcAft>
              <a:buClr>
                <a:srgbClr val="E36C09"/>
              </a:buClr>
              <a:buSzPts val="2800"/>
              <a:buFont typeface="Arial"/>
              <a:buChar char="●"/>
            </a:pPr>
            <a:r>
              <a:rPr lang="en" sz="2800" b="0" i="0" u="none" strike="noStrike" cap="none" dirty="0">
                <a:latin typeface="Calibri"/>
                <a:ea typeface="Calibri"/>
                <a:cs typeface="Calibri"/>
                <a:sym typeface="Calibri"/>
              </a:rPr>
              <a:t>Continue to develop a classroom experience around this phenomena and the ecology and human impact learning</a:t>
            </a:r>
            <a:endParaRPr sz="2800" b="0" i="0" u="none" strike="noStrike" cap="none" dirty="0">
              <a:latin typeface="Calibri"/>
              <a:ea typeface="Calibri"/>
              <a:cs typeface="Calibri"/>
              <a:sym typeface="Calibri"/>
            </a:endParaRPr>
          </a:p>
          <a:p>
            <a:pPr marL="457200" marR="0" lvl="0" indent="-406400" algn="l" rtl="0">
              <a:lnSpc>
                <a:spcPct val="100000"/>
              </a:lnSpc>
              <a:spcBef>
                <a:spcPts val="0"/>
              </a:spcBef>
              <a:spcAft>
                <a:spcPts val="0"/>
              </a:spcAft>
              <a:buClr>
                <a:srgbClr val="E36C09"/>
              </a:buClr>
              <a:buSzPts val="2800"/>
              <a:buFont typeface="Arial"/>
              <a:buChar char="●"/>
            </a:pPr>
            <a:r>
              <a:rPr lang="en" sz="2800" b="0" i="0" u="none" strike="noStrike" cap="none" dirty="0">
                <a:latin typeface="Calibri"/>
                <a:ea typeface="Calibri"/>
                <a:cs typeface="Calibri"/>
                <a:sym typeface="Calibri"/>
              </a:rPr>
              <a:t>Be ready to share to the group  </a:t>
            </a:r>
            <a:endParaRPr sz="2800" b="0" i="0" u="none" strike="noStrike" cap="none" dirty="0">
              <a:latin typeface="Calibri"/>
              <a:ea typeface="Calibri"/>
              <a:cs typeface="Calibri"/>
              <a:sym typeface="Calibri"/>
            </a:endParaRPr>
          </a:p>
          <a:p>
            <a:pPr marL="342900" marR="0" lvl="0" indent="63500" algn="l" rtl="0">
              <a:lnSpc>
                <a:spcPct val="100000"/>
              </a:lnSpc>
              <a:spcBef>
                <a:spcPts val="640"/>
              </a:spcBef>
              <a:spcAft>
                <a:spcPts val="0"/>
              </a:spcAft>
              <a:buClr>
                <a:schemeClr val="accent2"/>
              </a:buClr>
              <a:buSzPts val="2000"/>
              <a:buFont typeface="Arial"/>
              <a:buNone/>
            </a:pPr>
            <a:endParaRPr sz="2800" b="0" i="0" u="none" strike="noStrike" cap="none" dirty="0">
              <a:solidFill>
                <a:srgbClr val="E36C0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 sz="4400" b="1" i="0" u="none" strike="noStrike" cap="none" dirty="0">
                <a:latin typeface="Calibri"/>
                <a:ea typeface="Calibri"/>
                <a:cs typeface="Calibri"/>
                <a:sym typeface="Calibri"/>
              </a:rPr>
              <a:t>Share Out Your Ideas</a:t>
            </a:r>
            <a:endParaRPr dirty="0"/>
          </a:p>
        </p:txBody>
      </p:sp>
      <p:sp>
        <p:nvSpPr>
          <p:cNvPr id="180" name="Google Shape;180;p29"/>
          <p:cNvSpPr txBox="1">
            <a:spLocks noGrp="1"/>
          </p:cNvSpPr>
          <p:nvPr>
            <p:ph idx="1"/>
          </p:nvPr>
        </p:nvSpPr>
        <p:spPr>
          <a:xfrm>
            <a:off x="897622" y="1418263"/>
            <a:ext cx="7256478" cy="2969178"/>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400"/>
              </a:spcBef>
              <a:spcAft>
                <a:spcPts val="0"/>
              </a:spcAft>
              <a:buClr>
                <a:schemeClr val="accent2"/>
              </a:buClr>
              <a:buSzPts val="2000"/>
              <a:buFont typeface="Arial"/>
              <a:buNone/>
            </a:pPr>
            <a:r>
              <a:rPr lang="en" sz="2400" b="0" i="0" u="none" strike="noStrike" cap="none" dirty="0">
                <a:latin typeface="Arial"/>
                <a:ea typeface="Arial"/>
                <a:cs typeface="Arial"/>
                <a:sym typeface="Arial"/>
              </a:rPr>
              <a:t>Share out your initial thinking about a phenomena</a:t>
            </a:r>
            <a:endParaRPr dirty="0"/>
          </a:p>
          <a:p>
            <a:pPr marL="571500" marR="0" lvl="0" indent="-342900" algn="l" rtl="0">
              <a:lnSpc>
                <a:spcPct val="100000"/>
              </a:lnSpc>
              <a:spcBef>
                <a:spcPts val="400"/>
              </a:spcBef>
              <a:spcAft>
                <a:spcPts val="0"/>
              </a:spcAft>
              <a:buClr>
                <a:schemeClr val="accent2"/>
              </a:buClr>
              <a:buSzPts val="2000"/>
              <a:buFont typeface="Arial"/>
              <a:buChar char="•"/>
            </a:pPr>
            <a:r>
              <a:rPr lang="en" sz="2000" b="0" i="0" u="none" strike="noStrike" cap="none" dirty="0">
                <a:latin typeface="Arial"/>
                <a:ea typeface="Arial"/>
                <a:cs typeface="Arial"/>
                <a:sym typeface="Arial"/>
              </a:rPr>
              <a:t>What is the phenomena?</a:t>
            </a:r>
            <a:endParaRPr dirty="0"/>
          </a:p>
          <a:p>
            <a:pPr marL="571500" marR="0" lvl="0" indent="-342900" algn="l" rtl="0">
              <a:lnSpc>
                <a:spcPct val="100000"/>
              </a:lnSpc>
              <a:spcBef>
                <a:spcPts val="400"/>
              </a:spcBef>
              <a:spcAft>
                <a:spcPts val="0"/>
              </a:spcAft>
              <a:buClr>
                <a:schemeClr val="accent2"/>
              </a:buClr>
              <a:buSzPts val="2000"/>
              <a:buFont typeface="Arial"/>
              <a:buChar char="•"/>
            </a:pPr>
            <a:r>
              <a:rPr lang="en" sz="2000" b="0" i="0" u="none" strike="noStrike" cap="none" dirty="0">
                <a:latin typeface="Arial"/>
                <a:ea typeface="Arial"/>
                <a:cs typeface="Arial"/>
                <a:sym typeface="Arial"/>
              </a:rPr>
              <a:t>How do you think you would introduce it?</a:t>
            </a:r>
            <a:endParaRPr dirty="0"/>
          </a:p>
          <a:p>
            <a:pPr marL="571500" marR="0" lvl="0" indent="-342900" algn="l" rtl="0">
              <a:lnSpc>
                <a:spcPct val="100000"/>
              </a:lnSpc>
              <a:spcBef>
                <a:spcPts val="400"/>
              </a:spcBef>
              <a:spcAft>
                <a:spcPts val="0"/>
              </a:spcAft>
              <a:buClr>
                <a:schemeClr val="accent2"/>
              </a:buClr>
              <a:buSzPts val="2000"/>
              <a:buFont typeface="Arial"/>
              <a:buChar char="•"/>
            </a:pPr>
            <a:r>
              <a:rPr lang="en" sz="2000" b="0" i="0" u="none" strike="noStrike" cap="none" dirty="0">
                <a:latin typeface="Arial"/>
                <a:ea typeface="Arial"/>
                <a:cs typeface="Arial"/>
                <a:sym typeface="Arial"/>
              </a:rPr>
              <a:t>Any thoughts on lessons to illuminate the phenomena?</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243840" y="205978"/>
            <a:ext cx="869753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500"/>
              <a:buFont typeface="Arial"/>
              <a:buNone/>
            </a:pPr>
            <a:r>
              <a:rPr lang="en" sz="4000" b="1" i="0" u="none" strike="noStrike" cap="none" dirty="0">
                <a:latin typeface="Calibri"/>
                <a:ea typeface="Calibri"/>
                <a:cs typeface="Calibri"/>
                <a:sym typeface="Calibri"/>
              </a:rPr>
              <a:t>Probing For Understanding</a:t>
            </a:r>
            <a:endParaRPr sz="4000" b="1" i="0" u="none" strike="noStrike" cap="none" dirty="0">
              <a:latin typeface="Calibri"/>
              <a:ea typeface="Calibri"/>
              <a:cs typeface="Calibri"/>
              <a:sym typeface="Calibri"/>
            </a:endParaRPr>
          </a:p>
        </p:txBody>
      </p:sp>
      <p:sp>
        <p:nvSpPr>
          <p:cNvPr id="187" name="Google Shape;187;p30"/>
          <p:cNvSpPr txBox="1">
            <a:spLocks noGrp="1"/>
          </p:cNvSpPr>
          <p:nvPr>
            <p:ph idx="1"/>
          </p:nvPr>
        </p:nvSpPr>
        <p:spPr>
          <a:xfrm>
            <a:off x="1303020" y="1063378"/>
            <a:ext cx="7376160" cy="33945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400"/>
              </a:spcBef>
              <a:spcAft>
                <a:spcPts val="0"/>
              </a:spcAft>
              <a:buClr>
                <a:schemeClr val="accent2"/>
              </a:buClr>
              <a:buSzPts val="2000"/>
              <a:buFont typeface="Arial"/>
              <a:buNone/>
            </a:pPr>
            <a:r>
              <a:rPr lang="en" sz="2800" b="0" i="0" u="none" strike="noStrike" cap="none" dirty="0">
                <a:latin typeface="Arial"/>
                <a:ea typeface="Arial"/>
                <a:cs typeface="Arial"/>
                <a:sym typeface="Arial"/>
              </a:rPr>
              <a:t>Parts Per Million </a:t>
            </a:r>
            <a:r>
              <a:rPr lang="en" sz="2800" dirty="0"/>
              <a:t>Card Sort:</a:t>
            </a:r>
            <a:endParaRPr sz="2800" dirty="0"/>
          </a:p>
          <a:p>
            <a:pPr marL="457200" marR="0" lvl="0" indent="-406400" algn="l" rtl="0">
              <a:lnSpc>
                <a:spcPct val="100000"/>
              </a:lnSpc>
              <a:spcBef>
                <a:spcPts val="400"/>
              </a:spcBef>
              <a:spcAft>
                <a:spcPts val="0"/>
              </a:spcAft>
              <a:buClr>
                <a:srgbClr val="A5A5A5"/>
              </a:buClr>
              <a:buSzPts val="2800"/>
              <a:buFont typeface="Arial"/>
              <a:buChar char="●"/>
            </a:pPr>
            <a:r>
              <a:rPr lang="en" sz="2800" dirty="0"/>
              <a:t>First Sort:  signs of global warming and not clear signs of global warming</a:t>
            </a:r>
            <a:r>
              <a:rPr lang="en" sz="2800" b="0" i="0" u="none" strike="noStrike" cap="none" dirty="0">
                <a:latin typeface="Arial"/>
                <a:ea typeface="Arial"/>
                <a:cs typeface="Arial"/>
                <a:sym typeface="Arial"/>
              </a:rPr>
              <a:t> </a:t>
            </a:r>
            <a:endParaRPr sz="2800" dirty="0"/>
          </a:p>
          <a:p>
            <a:pPr marL="457200" marR="0" lvl="0" indent="0" algn="l" rtl="0">
              <a:lnSpc>
                <a:spcPct val="100000"/>
              </a:lnSpc>
              <a:spcBef>
                <a:spcPts val="400"/>
              </a:spcBef>
              <a:spcAft>
                <a:spcPts val="0"/>
              </a:spcAft>
              <a:buNone/>
            </a:pPr>
            <a:endParaRPr sz="2800" dirty="0"/>
          </a:p>
          <a:p>
            <a:pPr marL="457200" marR="0" lvl="0" indent="-406400" algn="l" rtl="0">
              <a:lnSpc>
                <a:spcPct val="100000"/>
              </a:lnSpc>
              <a:spcBef>
                <a:spcPts val="400"/>
              </a:spcBef>
              <a:spcAft>
                <a:spcPts val="0"/>
              </a:spcAft>
              <a:buClr>
                <a:srgbClr val="A5A5A5"/>
              </a:buClr>
              <a:buSzPts val="2800"/>
              <a:buChar char="●"/>
            </a:pPr>
            <a:r>
              <a:rPr lang="en" sz="2800" dirty="0"/>
              <a:t>Second Sort:  Direct measurement of global warming of the earth and inferences from data</a:t>
            </a:r>
            <a:endParaRPr sz="2800" dirty="0"/>
          </a:p>
          <a:p>
            <a:pPr marL="342900" marR="0" lvl="0" indent="63500" algn="l" rtl="0">
              <a:lnSpc>
                <a:spcPct val="100000"/>
              </a:lnSpc>
              <a:spcBef>
                <a:spcPts val="640"/>
              </a:spcBef>
              <a:spcAft>
                <a:spcPts val="0"/>
              </a:spcAft>
              <a:buClr>
                <a:schemeClr val="accent2"/>
              </a:buClr>
              <a:buSzPts val="2000"/>
              <a:buFont typeface="Arial"/>
              <a:buNone/>
            </a:pPr>
            <a:endParaRPr sz="2800" b="0" i="0" u="none" strike="noStrike" cap="none" dirty="0">
              <a:solidFill>
                <a:srgbClr val="A5A5A5"/>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243840" y="205978"/>
            <a:ext cx="869753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500"/>
              <a:buFont typeface="Arial"/>
              <a:buNone/>
            </a:pPr>
            <a:r>
              <a:rPr lang="en" sz="4000" b="1" i="0" u="none" strike="noStrike" cap="none" dirty="0">
                <a:latin typeface="Arial"/>
                <a:ea typeface="Arial"/>
                <a:cs typeface="Arial"/>
                <a:sym typeface="Arial"/>
              </a:rPr>
              <a:t>Probing For Understanding Yale Map</a:t>
            </a:r>
            <a:endParaRPr sz="4000" b="1" i="0" u="none" strike="noStrike" cap="none" dirty="0">
              <a:latin typeface="Arial"/>
              <a:ea typeface="Arial"/>
              <a:cs typeface="Arial"/>
              <a:sym typeface="Arial"/>
            </a:endParaRPr>
          </a:p>
        </p:txBody>
      </p:sp>
      <p:sp>
        <p:nvSpPr>
          <p:cNvPr id="205" name="Google Shape;205;p32"/>
          <p:cNvSpPr txBox="1">
            <a:spLocks noGrp="1"/>
          </p:cNvSpPr>
          <p:nvPr>
            <p:ph idx="1"/>
          </p:nvPr>
        </p:nvSpPr>
        <p:spPr>
          <a:xfrm>
            <a:off x="1303025" y="1063375"/>
            <a:ext cx="6489300" cy="33945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400"/>
              </a:spcBef>
              <a:spcAft>
                <a:spcPts val="0"/>
              </a:spcAft>
              <a:buClr>
                <a:schemeClr val="accent2"/>
              </a:buClr>
              <a:buSzPts val="2000"/>
              <a:buFont typeface="Arial"/>
              <a:buNone/>
            </a:pPr>
            <a:r>
              <a:rPr lang="en" sz="3000" b="1" dirty="0"/>
              <a:t>2018 </a:t>
            </a:r>
            <a:r>
              <a:rPr lang="en" sz="3000" b="1" i="0" u="none" strike="noStrike" cap="none" dirty="0"/>
              <a:t>Map from Yale </a:t>
            </a:r>
            <a:endParaRPr sz="3000" b="1" dirty="0"/>
          </a:p>
          <a:p>
            <a:pPr marL="457200" marR="0" lvl="0" indent="0" algn="l" rtl="0">
              <a:lnSpc>
                <a:spcPct val="100000"/>
              </a:lnSpc>
              <a:spcBef>
                <a:spcPts val="400"/>
              </a:spcBef>
              <a:spcAft>
                <a:spcPts val="0"/>
              </a:spcAft>
              <a:buNone/>
            </a:pPr>
            <a:endParaRPr sz="1200" dirty="0"/>
          </a:p>
          <a:p>
            <a:pPr marL="457200" lvl="0" indent="0">
              <a:lnSpc>
                <a:spcPct val="100000"/>
              </a:lnSpc>
              <a:spcBef>
                <a:spcPts val="400"/>
              </a:spcBef>
              <a:buNone/>
            </a:pPr>
            <a:r>
              <a:rPr lang="en-US" sz="3000" b="1" u="sng" dirty="0"/>
              <a:t>https://</a:t>
            </a:r>
            <a:r>
              <a:rPr lang="en-US" sz="3000" b="1" u="sng" dirty="0" err="1"/>
              <a:t>bit.ly</a:t>
            </a:r>
            <a:r>
              <a:rPr lang="en-US" sz="3000" b="1" u="sng"/>
              <a:t>/2GFDUiJ </a:t>
            </a:r>
          </a:p>
          <a:p>
            <a:pPr marL="457200" lvl="0" indent="0">
              <a:lnSpc>
                <a:spcPct val="100000"/>
              </a:lnSpc>
              <a:spcBef>
                <a:spcPts val="400"/>
              </a:spcBef>
              <a:buNone/>
            </a:pPr>
            <a:r>
              <a:rPr lang="en" sz="3000"/>
              <a:t>This </a:t>
            </a:r>
            <a:r>
              <a:rPr lang="en" sz="3000" dirty="0"/>
              <a:t>is two years ago. </a:t>
            </a:r>
            <a:endParaRPr sz="3000" dirty="0"/>
          </a:p>
          <a:p>
            <a:pPr marL="457200" lvl="0" indent="-419100" algn="l" rtl="0">
              <a:spcBef>
                <a:spcPts val="0"/>
              </a:spcBef>
              <a:spcAft>
                <a:spcPts val="0"/>
              </a:spcAft>
              <a:buSzPts val="3000"/>
              <a:buChar char="●"/>
            </a:pPr>
            <a:r>
              <a:rPr lang="en" sz="3000" dirty="0"/>
              <a:t>Individually, squirrel down as many rabbit holes as you can. </a:t>
            </a:r>
            <a:endParaRPr sz="3000" dirty="0"/>
          </a:p>
          <a:p>
            <a:pPr marL="457200" lvl="0" indent="-419100" algn="l" rtl="0">
              <a:spcBef>
                <a:spcPts val="0"/>
              </a:spcBef>
              <a:spcAft>
                <a:spcPts val="0"/>
              </a:spcAft>
              <a:buSzPts val="3000"/>
              <a:buChar char="●"/>
            </a:pPr>
            <a:r>
              <a:rPr lang="en" sz="3000" dirty="0"/>
              <a:t>What do you predict the situation would look like now?</a:t>
            </a:r>
            <a:endParaRPr sz="3000" dirty="0"/>
          </a:p>
          <a:p>
            <a:pPr marL="457200" marR="0" lvl="0" indent="0" algn="l" rtl="0">
              <a:lnSpc>
                <a:spcPct val="100000"/>
              </a:lnSpc>
              <a:spcBef>
                <a:spcPts val="400"/>
              </a:spcBef>
              <a:spcAft>
                <a:spcPts val="0"/>
              </a:spcAft>
              <a:buNone/>
            </a:pPr>
            <a:endParaRPr sz="3000" b="1" dirty="0">
              <a:solidFill>
                <a:schemeClr val="lt2"/>
              </a:solidFill>
            </a:endParaRPr>
          </a:p>
          <a:p>
            <a:pPr marL="457200" marR="0" lvl="0" indent="-228600" algn="l" rtl="0">
              <a:lnSpc>
                <a:spcPct val="100000"/>
              </a:lnSpc>
              <a:spcBef>
                <a:spcPts val="400"/>
              </a:spcBef>
              <a:spcAft>
                <a:spcPts val="0"/>
              </a:spcAft>
              <a:buClr>
                <a:schemeClr val="accent2"/>
              </a:buClr>
              <a:buSzPts val="2000"/>
              <a:buFont typeface="Arial"/>
              <a:buNone/>
            </a:pPr>
            <a:r>
              <a:rPr lang="en" sz="2400" b="0" i="0" u="none" strike="noStrike" cap="none" dirty="0">
                <a:solidFill>
                  <a:srgbClr val="A5A5A5"/>
                </a:solidFill>
                <a:latin typeface="Arial"/>
                <a:ea typeface="Arial"/>
                <a:cs typeface="Arial"/>
                <a:sym typeface="Arial"/>
              </a:rPr>
              <a:t/>
            </a:r>
            <a:br>
              <a:rPr lang="en" sz="2400" b="0" i="0" u="none" strike="noStrike" cap="none" dirty="0">
                <a:solidFill>
                  <a:srgbClr val="A5A5A5"/>
                </a:solidFill>
                <a:latin typeface="Arial"/>
                <a:ea typeface="Arial"/>
                <a:cs typeface="Arial"/>
                <a:sym typeface="Arial"/>
              </a:rPr>
            </a:br>
            <a:r>
              <a:rPr lang="en" sz="2400" b="0" i="0" u="none" strike="noStrike" cap="none" dirty="0">
                <a:solidFill>
                  <a:srgbClr val="A5A5A5"/>
                </a:solidFill>
                <a:latin typeface="Arial"/>
                <a:ea typeface="Arial"/>
                <a:cs typeface="Arial"/>
                <a:sym typeface="Arial"/>
              </a:rPr>
              <a:t> </a:t>
            </a:r>
            <a:endParaRPr sz="2400" b="0" i="0" u="none" strike="noStrike" cap="none" dirty="0">
              <a:solidFill>
                <a:srgbClr val="A5A5A5"/>
              </a:solidFill>
              <a:latin typeface="Arial"/>
              <a:ea typeface="Arial"/>
              <a:cs typeface="Arial"/>
              <a:sym typeface="Arial"/>
            </a:endParaRPr>
          </a:p>
          <a:p>
            <a:pPr marL="342900" marR="0" lvl="0" indent="63500" algn="l" rtl="0">
              <a:lnSpc>
                <a:spcPct val="100000"/>
              </a:lnSpc>
              <a:spcBef>
                <a:spcPts val="640"/>
              </a:spcBef>
              <a:spcAft>
                <a:spcPts val="0"/>
              </a:spcAft>
              <a:buClr>
                <a:schemeClr val="accent2"/>
              </a:buClr>
              <a:buSzPts val="2000"/>
              <a:buFont typeface="Arial"/>
              <a:buNone/>
            </a:pPr>
            <a:endParaRPr sz="2400" b="0" i="0" u="none" strike="noStrike" cap="none" dirty="0">
              <a:solidFill>
                <a:srgbClr val="A5A5A5"/>
              </a:solidFill>
              <a:latin typeface="Arial"/>
              <a:ea typeface="Arial"/>
              <a:cs typeface="Arial"/>
              <a:sym typeface="Arial"/>
            </a:endParaRPr>
          </a:p>
        </p:txBody>
      </p:sp>
      <p:pic>
        <p:nvPicPr>
          <p:cNvPr id="208" name="Google Shape;208;p32" title="Squirrel Decorative"/>
          <p:cNvPicPr preferRelativeResize="0"/>
          <p:nvPr/>
        </p:nvPicPr>
        <p:blipFill>
          <a:blip r:embed="rId3">
            <a:alphaModFix/>
          </a:blip>
          <a:stretch>
            <a:fillRect/>
          </a:stretch>
        </p:blipFill>
        <p:spPr>
          <a:xfrm>
            <a:off x="7792332" y="2836700"/>
            <a:ext cx="1149093" cy="857400"/>
          </a:xfrm>
          <a:prstGeom prst="rect">
            <a:avLst/>
          </a:prstGeom>
          <a:noFill/>
          <a:ln>
            <a:noFill/>
          </a:ln>
        </p:spPr>
      </p:pic>
      <p:pic>
        <p:nvPicPr>
          <p:cNvPr id="209" name="Google Shape;209;p32" title="Rabbit "/>
          <p:cNvPicPr preferRelativeResize="0"/>
          <p:nvPr/>
        </p:nvPicPr>
        <p:blipFill>
          <a:blip r:embed="rId4">
            <a:alphaModFix/>
          </a:blip>
          <a:stretch>
            <a:fillRect/>
          </a:stretch>
        </p:blipFill>
        <p:spPr>
          <a:xfrm>
            <a:off x="7894106" y="3933675"/>
            <a:ext cx="945544" cy="8574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TotalTime>
  <Words>2162</Words>
  <Application>Microsoft Office PowerPoint</Application>
  <PresentationFormat>On-screen Show (16:9)</PresentationFormat>
  <Paragraphs>348</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Exploring Climate Science with Virtual Reality   Follow-up #1 </vt:lpstr>
      <vt:lpstr>Refresh - Take a Quick Glance</vt:lpstr>
      <vt:lpstr>Updates on What You are Doing </vt:lpstr>
      <vt:lpstr>Is it a Phenomena?</vt:lpstr>
      <vt:lpstr>Phenomena Brainstorming Tool </vt:lpstr>
      <vt:lpstr>Transitioning to Classroom Implementation</vt:lpstr>
      <vt:lpstr>Share Out Your Ideas</vt:lpstr>
      <vt:lpstr>Probing For Understanding</vt:lpstr>
      <vt:lpstr>Probing For Understanding Yale Map</vt:lpstr>
      <vt:lpstr>Probing For Understanding Controversial Topics</vt:lpstr>
      <vt:lpstr>Probing For Understanding Share Ideas</vt:lpstr>
      <vt:lpstr>Carbon Dioxide Levels in the Atmosphere Resource</vt:lpstr>
      <vt:lpstr>Carbon Dioxide Levels in the Atmosphere</vt:lpstr>
      <vt:lpstr>Obtaining Information</vt:lpstr>
      <vt:lpstr>Analyze and Interpret the Data-1 </vt:lpstr>
      <vt:lpstr>Analyze and Interpret the Data-2 </vt:lpstr>
      <vt:lpstr>Analyze and Interpret the Data-3 </vt:lpstr>
      <vt:lpstr>Argue from Evidence</vt:lpstr>
      <vt:lpstr>Construct an Explanation-Prepare to Argue from your Evidence:  How has the concentration of  Atmospheric carbon dioxide changed over time?   </vt:lpstr>
      <vt:lpstr>Argue from Evidence Report Out</vt:lpstr>
      <vt:lpstr>Argue from Evidence Gallery Walk</vt:lpstr>
      <vt:lpstr>Be Ready to Report</vt:lpstr>
      <vt:lpstr>Return to Phenomena Chart </vt:lpstr>
      <vt:lpstr>Creative Commons Licensing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Climate Science with Virtual Reality   Follow-up #1 </dc:title>
  <dc:subject/>
  <dc:creator/>
  <cp:keywords/>
  <dc:description/>
  <cp:lastModifiedBy>Georgia Boatman</cp:lastModifiedBy>
  <cp:revision>13</cp:revision>
  <dcterms:modified xsi:type="dcterms:W3CDTF">2019-08-12T20:23:00Z</dcterms:modified>
  <cp:category/>
</cp:coreProperties>
</file>