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handoutMasterIdLst>
    <p:handoutMasterId r:id="rId54"/>
  </p:handoutMasterIdLst>
  <p:sldIdLst>
    <p:sldId id="256" r:id="rId2"/>
    <p:sldId id="257" r:id="rId3"/>
    <p:sldId id="265" r:id="rId4"/>
    <p:sldId id="312" r:id="rId5"/>
    <p:sldId id="273" r:id="rId6"/>
    <p:sldId id="274" r:id="rId7"/>
    <p:sldId id="277" r:id="rId8"/>
    <p:sldId id="308" r:id="rId9"/>
    <p:sldId id="278" r:id="rId10"/>
    <p:sldId id="279" r:id="rId11"/>
    <p:sldId id="280" r:id="rId12"/>
    <p:sldId id="282" r:id="rId13"/>
    <p:sldId id="283" r:id="rId14"/>
    <p:sldId id="285" r:id="rId15"/>
    <p:sldId id="311" r:id="rId16"/>
    <p:sldId id="258" r:id="rId17"/>
    <p:sldId id="259" r:id="rId18"/>
    <p:sldId id="260" r:id="rId19"/>
    <p:sldId id="261" r:id="rId20"/>
    <p:sldId id="262" r:id="rId21"/>
    <p:sldId id="266" r:id="rId22"/>
    <p:sldId id="270" r:id="rId23"/>
    <p:sldId id="271" r:id="rId24"/>
    <p:sldId id="272" r:id="rId25"/>
    <p:sldId id="275" r:id="rId26"/>
    <p:sldId id="319" r:id="rId27"/>
    <p:sldId id="320" r:id="rId28"/>
    <p:sldId id="321" r:id="rId29"/>
    <p:sldId id="322" r:id="rId30"/>
    <p:sldId id="303" r:id="rId31"/>
    <p:sldId id="302" r:id="rId32"/>
    <p:sldId id="309" r:id="rId33"/>
    <p:sldId id="292" r:id="rId34"/>
    <p:sldId id="310" r:id="rId35"/>
    <p:sldId id="286" r:id="rId36"/>
    <p:sldId id="287" r:id="rId37"/>
    <p:sldId id="288" r:id="rId38"/>
    <p:sldId id="315" r:id="rId39"/>
    <p:sldId id="314" r:id="rId40"/>
    <p:sldId id="289" r:id="rId41"/>
    <p:sldId id="293" r:id="rId42"/>
    <p:sldId id="298" r:id="rId43"/>
    <p:sldId id="316" r:id="rId44"/>
    <p:sldId id="317" r:id="rId45"/>
    <p:sldId id="294" r:id="rId46"/>
    <p:sldId id="295" r:id="rId47"/>
    <p:sldId id="301" r:id="rId48"/>
    <p:sldId id="296" r:id="rId49"/>
    <p:sldId id="300" r:id="rId50"/>
    <p:sldId id="318" r:id="rId51"/>
    <p:sldId id="297"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neapolis Public School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8" autoAdjust="0"/>
    <p:restoredTop sz="69797" autoAdjust="0"/>
  </p:normalViewPr>
  <p:slideViewPr>
    <p:cSldViewPr>
      <p:cViewPr varScale="1">
        <p:scale>
          <a:sx n="85" d="100"/>
          <a:sy n="85" d="100"/>
        </p:scale>
        <p:origin x="-2192"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D4A2080-287F-4495-AAA8-489339FE6596}" type="datetimeFigureOut">
              <a:rPr lang="en-US" smtClean="0"/>
              <a:pPr/>
              <a:t>11/17/14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6E314DF-0B91-4C7B-B245-A818EA8CD3EF}" type="slidenum">
              <a:rPr lang="en-US" smtClean="0"/>
              <a:pPr/>
              <a:t>‹#›</a:t>
            </a:fld>
            <a:endParaRPr lang="en-US"/>
          </a:p>
        </p:txBody>
      </p:sp>
    </p:spTree>
    <p:extLst>
      <p:ext uri="{BB962C8B-B14F-4D97-AF65-F5344CB8AC3E}">
        <p14:creationId xmlns:p14="http://schemas.microsoft.com/office/powerpoint/2010/main" val="1006564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19268DE1-E530-46A6-88B9-0D48A104F123}" type="datetimeFigureOut">
              <a:rPr lang="en-US" smtClean="0"/>
              <a:pPr/>
              <a:t>11/17/14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2CA9AE42-A3DB-4D2A-8B00-53136FA66A56}" type="slidenum">
              <a:rPr lang="en-US" smtClean="0"/>
              <a:pPr/>
              <a:t>‹#›</a:t>
            </a:fld>
            <a:endParaRPr lang="en-US"/>
          </a:p>
        </p:txBody>
      </p:sp>
    </p:spTree>
    <p:extLst>
      <p:ext uri="{BB962C8B-B14F-4D97-AF65-F5344CB8AC3E}">
        <p14:creationId xmlns:p14="http://schemas.microsoft.com/office/powerpoint/2010/main" val="243474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a:t>
            </a:r>
            <a:r>
              <a:rPr lang="en-US" b="0" dirty="0" smtClean="0"/>
              <a:t>– Please write</a:t>
            </a:r>
            <a:r>
              <a:rPr lang="en-US" b="0" baseline="0" dirty="0" smtClean="0"/>
              <a:t> any burning questions on a post-it note and put it in the center of the table. We’ll collect them and answer them as we go</a:t>
            </a:r>
            <a:endParaRPr lang="en-US" b="1" dirty="0" smtClean="0"/>
          </a:p>
          <a:p>
            <a:r>
              <a:rPr lang="en-US" dirty="0" smtClean="0"/>
              <a:t>Introduce self and explain the relationship between GED Advisory team &amp; Writing</a:t>
            </a:r>
            <a:r>
              <a:rPr lang="en-US" baseline="0" dirty="0" smtClean="0"/>
              <a:t> cohort</a:t>
            </a:r>
            <a:endParaRPr lang="en-US" dirty="0" smtClean="0"/>
          </a:p>
          <a:p>
            <a:pPr lvl="1">
              <a:buFont typeface="Arial"/>
              <a:buChar char="•"/>
            </a:pPr>
            <a:r>
              <a:rPr lang="en-US" baseline="0" dirty="0" smtClean="0"/>
              <a:t> many practitioners want/need PD for the writing components for the 2014 GED</a:t>
            </a:r>
          </a:p>
          <a:p>
            <a:pPr lvl="1">
              <a:buFont typeface="Arial"/>
              <a:buChar char="•"/>
            </a:pPr>
            <a:r>
              <a:rPr lang="en-US" baseline="0" dirty="0" smtClean="0"/>
              <a:t> last year’s cohort members are now teacher-leaders with an understanding of the writing components</a:t>
            </a:r>
          </a:p>
          <a:p>
            <a:pPr lvl="1">
              <a:buFont typeface="Arial"/>
              <a:buChar char="•"/>
            </a:pPr>
            <a:r>
              <a:rPr lang="en-US" baseline="0" dirty="0" smtClean="0"/>
              <a:t> many practitioners don’t have time to commit to a long-term PD, yet still want to participate</a:t>
            </a:r>
          </a:p>
          <a:p>
            <a:pPr lvl="1">
              <a:buFont typeface="Arial"/>
              <a:buChar char="•"/>
            </a:pPr>
            <a:r>
              <a:rPr lang="en-US" baseline="0" dirty="0" smtClean="0"/>
              <a:t> there are more practitioners who want to participate than there is space in a cohort</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we have heard &amp; this</a:t>
            </a:r>
            <a:r>
              <a:rPr lang="en-US" baseline="0" dirty="0" smtClean="0"/>
              <a:t> is our answer </a:t>
            </a:r>
          </a:p>
          <a:p>
            <a:pPr marL="914400" marR="0" lvl="2" indent="0" algn="l" defTabSz="914400" rtl="0" eaLnBrk="1" fontAlgn="auto" latinLnBrk="0" hangingPunct="1">
              <a:lnSpc>
                <a:spcPct val="100000"/>
              </a:lnSpc>
              <a:spcBef>
                <a:spcPts val="0"/>
              </a:spcBef>
              <a:spcAft>
                <a:spcPts val="0"/>
              </a:spcAft>
              <a:buClrTx/>
              <a:buSzTx/>
              <a:buFont typeface="Wingdings" charset="2"/>
              <a:buChar char="à"/>
              <a:tabLst/>
              <a:defRPr/>
            </a:pPr>
            <a:r>
              <a:rPr lang="en-US" baseline="0" dirty="0" smtClean="0">
                <a:sym typeface="Wingdings"/>
              </a:rPr>
              <a:t> we’ve brought the GED Writing Institute to each of the Fall Regionals to make it as accessible as possible</a:t>
            </a:r>
          </a:p>
          <a:p>
            <a:pPr marL="914400" marR="0" lvl="2" indent="0" algn="l" defTabSz="914400" rtl="0" eaLnBrk="1" fontAlgn="auto" latinLnBrk="0" hangingPunct="1">
              <a:lnSpc>
                <a:spcPct val="100000"/>
              </a:lnSpc>
              <a:spcBef>
                <a:spcPts val="0"/>
              </a:spcBef>
              <a:spcAft>
                <a:spcPts val="0"/>
              </a:spcAft>
              <a:buClrTx/>
              <a:buSzTx/>
              <a:buFont typeface="Wingdings" charset="2"/>
              <a:buChar char="à"/>
              <a:tabLst/>
              <a:defRPr/>
            </a:pPr>
            <a:r>
              <a:rPr lang="en-US" baseline="0" dirty="0" smtClean="0"/>
              <a:t> we’ll follow this with a series of 4 </a:t>
            </a:r>
            <a:r>
              <a:rPr lang="en-US" baseline="0" dirty="0" smtClean="0"/>
              <a:t>webinars to </a:t>
            </a:r>
            <a:r>
              <a:rPr lang="en-US" baseline="0" dirty="0" smtClean="0"/>
              <a:t>zero in on specific aspects of writing instruction. The first webinar will focus on writing for the Social </a:t>
            </a:r>
            <a:r>
              <a:rPr lang="en-US" baseline="0" dirty="0" smtClean="0"/>
              <a:t>Studies.</a:t>
            </a:r>
            <a:endParaRPr lang="en-US" baseline="0" dirty="0" smtClean="0"/>
          </a:p>
          <a:p>
            <a:pPr lvl="1">
              <a:buFont typeface="Arial"/>
              <a:buNone/>
            </a:pPr>
            <a:endParaRPr lang="en-US" dirty="0" smtClean="0"/>
          </a:p>
          <a:p>
            <a:r>
              <a:rPr lang="en-US" baseline="0" dirty="0" smtClean="0"/>
              <a:t>Introduce – GED Advisory info</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1</a:t>
            </a:fld>
            <a:endParaRPr lang="en-US"/>
          </a:p>
        </p:txBody>
      </p:sp>
    </p:spTree>
    <p:extLst>
      <p:ext uri="{BB962C8B-B14F-4D97-AF65-F5344CB8AC3E}">
        <p14:creationId xmlns:p14="http://schemas.microsoft.com/office/powerpoint/2010/main" val="2302349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a:t>
            </a:r>
            <a:r>
              <a:rPr lang="en-US" baseline="0" dirty="0" smtClean="0"/>
              <a:t> Quotes &amp; paraphrases from the text; what do you see?</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a:t>
            </a:r>
            <a:r>
              <a:rPr lang="en-US" baseline="0" dirty="0" smtClean="0"/>
              <a:t> what you see (the evidence) relevant to the claim? What does the evidence mean?</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11</a:t>
            </a:fld>
            <a:endParaRPr lang="en-US"/>
          </a:p>
        </p:txBody>
      </p:sp>
    </p:spTree>
    <p:extLst>
      <p:ext uri="{BB962C8B-B14F-4D97-AF65-F5344CB8AC3E}">
        <p14:creationId xmlns:p14="http://schemas.microsoft.com/office/powerpoint/2010/main" val="4128124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also be called the counter-argument</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12</a:t>
            </a:fld>
            <a:endParaRPr lang="en-US"/>
          </a:p>
        </p:txBody>
      </p:sp>
    </p:spTree>
    <p:extLst>
      <p:ext uri="{BB962C8B-B14F-4D97-AF65-F5344CB8AC3E}">
        <p14:creationId xmlns:p14="http://schemas.microsoft.com/office/powerpoint/2010/main" val="124023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may also be called refutation</a:t>
            </a:r>
          </a:p>
          <a:p>
            <a:endParaRPr lang="en-US" b="0" dirty="0" smtClean="0"/>
          </a:p>
          <a:p>
            <a:r>
              <a:rPr lang="en-US" b="1" dirty="0" smtClean="0"/>
              <a:t>Handout</a:t>
            </a:r>
            <a:r>
              <a:rPr lang="en-US" b="0" baseline="0" dirty="0" smtClean="0"/>
              <a:t> </a:t>
            </a:r>
            <a:r>
              <a:rPr lang="en-US" b="0" baseline="0" dirty="0" smtClean="0"/>
              <a:t>(</a:t>
            </a:r>
            <a:r>
              <a:rPr lang="en-US" b="0" baseline="0" dirty="0" err="1" smtClean="0"/>
              <a:t>pg</a:t>
            </a:r>
            <a:r>
              <a:rPr lang="en-US" b="0" baseline="0" dirty="0" smtClean="0"/>
              <a:t> 3)– </a:t>
            </a:r>
            <a:r>
              <a:rPr lang="en-US" b="0" baseline="0" dirty="0" smtClean="0"/>
              <a:t>Argument Writing Vocabulary Sheet</a:t>
            </a:r>
            <a:endParaRPr lang="en-US" b="1"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13</a:t>
            </a:fld>
            <a:endParaRPr lang="en-US"/>
          </a:p>
        </p:txBody>
      </p:sp>
    </p:spTree>
    <p:extLst>
      <p:ext uri="{BB962C8B-B14F-4D97-AF65-F5344CB8AC3E}">
        <p14:creationId xmlns:p14="http://schemas.microsoft.com/office/powerpoint/2010/main" val="2135779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If we put it all together our students will be able to write a full well-supported evidence-based argument complete with counterclaim &amp; rebuttal. This is our GOAL – to be able to guide your students through a process of strategies and activities so they can do something like this on their own. </a:t>
            </a:r>
          </a:p>
          <a:p>
            <a:endParaRPr lang="en-US" sz="1600" baseline="0" dirty="0" smtClean="0"/>
          </a:p>
          <a:p>
            <a:r>
              <a:rPr lang="en-US" sz="1600" baseline="0" dirty="0" smtClean="0"/>
              <a:t>This graphic organizer is a tool that may help your students be able to organize their ideas to present the argument well. It’s simple enough that it may be a tool they choose to use during their real test to organize their ideas/information on their “personal erasable board.”</a:t>
            </a:r>
            <a:endParaRPr lang="en-US" sz="1600"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14</a:t>
            </a:fld>
            <a:endParaRPr lang="en-US"/>
          </a:p>
        </p:txBody>
      </p:sp>
    </p:spTree>
    <p:extLst>
      <p:ext uri="{BB962C8B-B14F-4D97-AF65-F5344CB8AC3E}">
        <p14:creationId xmlns:p14="http://schemas.microsoft.com/office/powerpoint/2010/main" val="346002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smtClean="0"/>
              <a:t>ACTIVITY</a:t>
            </a:r>
            <a:r>
              <a:rPr lang="en-US" sz="1200" baseline="0" dirty="0" smtClean="0"/>
              <a:t> </a:t>
            </a:r>
            <a:r>
              <a:rPr lang="en-US" sz="1200" baseline="0" dirty="0" smtClean="0"/>
              <a:t>(</a:t>
            </a:r>
            <a:r>
              <a:rPr lang="en-US" sz="1200" baseline="0" dirty="0" err="1" smtClean="0"/>
              <a:t>pg</a:t>
            </a:r>
            <a:r>
              <a:rPr lang="en-US" sz="1200" baseline="0" dirty="0" smtClean="0"/>
              <a:t> 4-6)– Be </a:t>
            </a:r>
            <a:r>
              <a:rPr lang="en-US" sz="1200" baseline="0" dirty="0" smtClean="0"/>
              <a:t>the </a:t>
            </a:r>
            <a:r>
              <a:rPr lang="en-US" sz="1200" baseline="0" dirty="0" smtClean="0"/>
              <a:t>student: </a:t>
            </a:r>
            <a:r>
              <a:rPr lang="en-US" sz="1200" baseline="0" dirty="0" smtClean="0"/>
              <a:t>Read the texts and complete the Argument Writing graphic organizer for the prompt provided.</a:t>
            </a:r>
          </a:p>
        </p:txBody>
      </p:sp>
      <p:sp>
        <p:nvSpPr>
          <p:cNvPr id="4" name="Slide Number Placeholder 3"/>
          <p:cNvSpPr>
            <a:spLocks noGrp="1"/>
          </p:cNvSpPr>
          <p:nvPr>
            <p:ph type="sldNum" sz="quarter" idx="10"/>
          </p:nvPr>
        </p:nvSpPr>
        <p:spPr/>
        <p:txBody>
          <a:bodyPr/>
          <a:lstStyle/>
          <a:p>
            <a:fld id="{2CA9AE42-A3DB-4D2A-8B00-53136FA66A56}" type="slidenum">
              <a:rPr lang="en-US" smtClean="0"/>
              <a:pPr/>
              <a:t>15</a:t>
            </a:fld>
            <a:endParaRPr lang="en-US"/>
          </a:p>
        </p:txBody>
      </p:sp>
    </p:spTree>
    <p:extLst>
      <p:ext uri="{BB962C8B-B14F-4D97-AF65-F5344CB8AC3E}">
        <p14:creationId xmlns:p14="http://schemas.microsoft.com/office/powerpoint/2010/main" val="82117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the acronyms that you will encounter with regards</a:t>
            </a:r>
            <a:r>
              <a:rPr lang="en-US" baseline="0" dirty="0" smtClean="0"/>
              <a:t> to writing on the 2014 GED. Constructed Response (CR) refers to ALL the writing that </a:t>
            </a:r>
            <a:r>
              <a:rPr lang="en-US" dirty="0" smtClean="0"/>
              <a:t> is required on ALL the tests. Extended Response refers to the two types of writing for the RLA and the SS tests. I try to refrain from using the term</a:t>
            </a:r>
            <a:r>
              <a:rPr lang="en-US" baseline="0" dirty="0" smtClean="0"/>
              <a:t> “essay” because the tester is required to read and respond to the readings via the directions from the prompts.</a:t>
            </a:r>
          </a:p>
          <a:p>
            <a:endParaRPr lang="en-US" baseline="0" dirty="0" smtClean="0"/>
          </a:p>
          <a:p>
            <a:r>
              <a:rPr lang="en-US" baseline="0" dirty="0" smtClean="0"/>
              <a:t>Take a look at what is required for the RLA, SS, and Science and what percent this portion is of the total score.</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16</a:t>
            </a:fld>
            <a:endParaRPr lang="en-US"/>
          </a:p>
        </p:txBody>
      </p:sp>
    </p:spTree>
    <p:extLst>
      <p:ext uri="{BB962C8B-B14F-4D97-AF65-F5344CB8AC3E}">
        <p14:creationId xmlns:p14="http://schemas.microsoft.com/office/powerpoint/2010/main" val="3504631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purposes of this workshop, we are going to focus on</a:t>
            </a:r>
            <a:r>
              <a:rPr lang="en-US" baseline="0" dirty="0" smtClean="0"/>
              <a:t> the over-reaching skills required for the RLA and SS. Note the 3 traits that are being assessed – more information about evaluating and giving feedback is offered in a session this afternoon so please consider attending if you want more information.</a:t>
            </a:r>
          </a:p>
          <a:p>
            <a:endParaRPr lang="en-US" baseline="0" dirty="0" smtClean="0"/>
          </a:p>
          <a:p>
            <a:r>
              <a:rPr lang="en-US" baseline="0" dirty="0" smtClean="0"/>
              <a:t>In general, the framework of the prompt for the ER on the RLA test DOES NOT CHANGE. You should be able to guide your students through repeated practice to help them become familiar with this language.</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17</a:t>
            </a:fld>
            <a:endParaRPr lang="en-US"/>
          </a:p>
        </p:txBody>
      </p:sp>
    </p:spTree>
    <p:extLst>
      <p:ext uri="{BB962C8B-B14F-4D97-AF65-F5344CB8AC3E}">
        <p14:creationId xmlns:p14="http://schemas.microsoft.com/office/powerpoint/2010/main" val="291821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examine the skills</a:t>
            </a:r>
            <a:r>
              <a:rPr lang="en-US" baseline="0" dirty="0" smtClean="0"/>
              <a:t> required to be successful with the RLA extended response</a:t>
            </a:r>
          </a:p>
          <a:p>
            <a:r>
              <a:rPr lang="en-US" baseline="0" dirty="0" smtClean="0"/>
              <a:t>Read Closely</a:t>
            </a:r>
          </a:p>
          <a:p>
            <a:r>
              <a:rPr lang="en-US" baseline="0" dirty="0" smtClean="0"/>
              <a:t>What does the author say explicitly – what is the claim?</a:t>
            </a:r>
          </a:p>
          <a:p>
            <a:r>
              <a:rPr lang="en-US" baseline="0" dirty="0" smtClean="0"/>
              <a:t>Make comparisons – what is similar between two texts( theme or topic)</a:t>
            </a:r>
          </a:p>
          <a:p>
            <a:r>
              <a:rPr lang="en-US" baseline="0" dirty="0" smtClean="0"/>
              <a:t>Distinguish between valid reasoning and faulty logic</a:t>
            </a:r>
          </a:p>
          <a:p>
            <a:r>
              <a:rPr lang="en-US" baseline="0" dirty="0" smtClean="0"/>
              <a:t>Identify support as well as what </a:t>
            </a:r>
            <a:r>
              <a:rPr lang="en-US" baseline="0" dirty="0" err="1" smtClean="0"/>
              <a:t>isn</a:t>
            </a:r>
            <a:r>
              <a:rPr lang="fr-FR" baseline="0" dirty="0" smtClean="0"/>
              <a:t>’</a:t>
            </a:r>
            <a:r>
              <a:rPr lang="fr-FR" baseline="0" dirty="0" err="1" smtClean="0"/>
              <a:t>t</a:t>
            </a:r>
            <a:r>
              <a:rPr lang="fr-FR" baseline="0" dirty="0" smtClean="0"/>
              <a:t>  </a:t>
            </a:r>
            <a:r>
              <a:rPr lang="en-US" baseline="0" dirty="0" smtClean="0"/>
              <a:t>supported</a:t>
            </a:r>
          </a:p>
          <a:p>
            <a:r>
              <a:rPr lang="en-US" baseline="0" dirty="0" smtClean="0"/>
              <a:t>Properly cite evidence from the texts</a:t>
            </a:r>
          </a:p>
          <a:p>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18</a:t>
            </a:fld>
            <a:endParaRPr lang="en-US"/>
          </a:p>
        </p:txBody>
      </p:sp>
    </p:spTree>
    <p:extLst>
      <p:ext uri="{BB962C8B-B14F-4D97-AF65-F5344CB8AC3E}">
        <p14:creationId xmlns:p14="http://schemas.microsoft.com/office/powerpoint/2010/main" val="2797357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skills as the RLA but with SS content</a:t>
            </a:r>
          </a:p>
          <a:p>
            <a:r>
              <a:rPr lang="en-US" dirty="0" smtClean="0"/>
              <a:t>Ability to identify enduring issue – such as separation of powers, personal rights, state’s rights versus personal rights, etc.</a:t>
            </a:r>
          </a:p>
          <a:p>
            <a:endParaRPr lang="en-US" dirty="0" smtClean="0"/>
          </a:p>
          <a:p>
            <a:r>
              <a:rPr lang="en-US" dirty="0" smtClean="0"/>
              <a:t>Again</a:t>
            </a:r>
            <a:r>
              <a:rPr lang="en-US" baseline="0" dirty="0" smtClean="0"/>
              <a:t> – the framework of the prompt will NOT change</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19</a:t>
            </a:fld>
            <a:endParaRPr lang="en-US"/>
          </a:p>
        </p:txBody>
      </p:sp>
    </p:spTree>
    <p:extLst>
      <p:ext uri="{BB962C8B-B14F-4D97-AF65-F5344CB8AC3E}">
        <p14:creationId xmlns:p14="http://schemas.microsoft.com/office/powerpoint/2010/main" val="263229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objective for part one and explain that there is a second part to</a:t>
            </a:r>
            <a:r>
              <a:rPr lang="en-US" baseline="0" dirty="0" smtClean="0"/>
              <a:t> this presentation.</a:t>
            </a:r>
          </a:p>
          <a:p>
            <a:endParaRPr lang="en-US" baseline="0" dirty="0" smtClean="0"/>
          </a:p>
          <a:p>
            <a:r>
              <a:rPr lang="en-US" baseline="0" dirty="0" smtClean="0"/>
              <a:t>Please refer to your handout for the first part and take notes as we walk through the PPT slides</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similarities</a:t>
            </a:r>
            <a:r>
              <a:rPr lang="en-US" baseline="0" dirty="0" smtClean="0"/>
              <a:t>? We can focus on these skills to help our learners prepare for both the RLA and SS ERs</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20</a:t>
            </a:fld>
            <a:endParaRPr lang="en-US"/>
          </a:p>
        </p:txBody>
      </p:sp>
    </p:spTree>
    <p:extLst>
      <p:ext uri="{BB962C8B-B14F-4D97-AF65-F5344CB8AC3E}">
        <p14:creationId xmlns:p14="http://schemas.microsoft.com/office/powerpoint/2010/main" val="2742344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a:buNone/>
            </a:pPr>
            <a:r>
              <a:rPr lang="en-US" b="1" dirty="0" smtClean="0"/>
              <a:t>Handouts</a:t>
            </a:r>
            <a:r>
              <a:rPr lang="en-US" b="0" dirty="0" smtClean="0"/>
              <a:t> </a:t>
            </a:r>
            <a:r>
              <a:rPr lang="en-US" b="0" dirty="0" smtClean="0"/>
              <a:t>(</a:t>
            </a:r>
            <a:r>
              <a:rPr lang="en-US" b="0" dirty="0" err="1" smtClean="0"/>
              <a:t>pg</a:t>
            </a:r>
            <a:r>
              <a:rPr lang="en-US" b="0" dirty="0" smtClean="0"/>
              <a:t> 7-10) – </a:t>
            </a:r>
            <a:r>
              <a:rPr lang="en-US" b="0" dirty="0" smtClean="0"/>
              <a:t>CCRS</a:t>
            </a:r>
            <a:r>
              <a:rPr lang="en-US" b="0" baseline="0" dirty="0" smtClean="0"/>
              <a:t> Writing Anchors 1, 8, 9 (standard-language &amp; teacher-friendly language)</a:t>
            </a:r>
            <a:endParaRPr lang="en-US" b="1" dirty="0" smtClean="0"/>
          </a:p>
          <a:p>
            <a:pPr lvl="0">
              <a:buFont typeface="Arial"/>
              <a:buNone/>
            </a:pPr>
            <a:endParaRPr lang="en-US" dirty="0" smtClean="0"/>
          </a:p>
          <a:p>
            <a:pPr lvl="0">
              <a:buFont typeface="Arial"/>
              <a:buNone/>
            </a:pPr>
            <a:r>
              <a:rPr lang="en-US" dirty="0" smtClean="0"/>
              <a:t>Why are we looking at the CCR</a:t>
            </a:r>
            <a:r>
              <a:rPr lang="en-US" baseline="0" dirty="0" smtClean="0"/>
              <a:t> Standards?</a:t>
            </a:r>
            <a:endParaRPr lang="en-US" dirty="0" smtClean="0"/>
          </a:p>
          <a:p>
            <a:pPr lvl="1">
              <a:buFont typeface="Arial"/>
              <a:buChar char="•"/>
            </a:pPr>
            <a:r>
              <a:rPr lang="en-US" dirty="0" smtClean="0"/>
              <a:t>The CCR standards</a:t>
            </a:r>
            <a:r>
              <a:rPr lang="en-US" baseline="0" dirty="0" smtClean="0"/>
              <a:t> have been developed from the Common Core standards used by the K-12.</a:t>
            </a:r>
          </a:p>
          <a:p>
            <a:pPr lvl="1">
              <a:buFont typeface="Arial"/>
              <a:buChar char="•"/>
            </a:pPr>
            <a:r>
              <a:rPr lang="en-US" baseline="0" dirty="0" smtClean="0"/>
              <a:t> We are using them today, because that’s what was used to develop the 2014 GED (Refer to the Anchor Sheet)</a:t>
            </a:r>
          </a:p>
          <a:p>
            <a:pPr lvl="1">
              <a:buFont typeface="Arial"/>
              <a:buChar char="•"/>
            </a:pPr>
            <a:endParaRPr lang="en-US" baseline="0" dirty="0" smtClean="0"/>
          </a:p>
          <a:p>
            <a:pPr lvl="1">
              <a:buFont typeface="Arial"/>
              <a:buChar char="•"/>
            </a:pPr>
            <a:r>
              <a:rPr lang="en-US" dirty="0" smtClean="0"/>
              <a:t> We also want you to be aware</a:t>
            </a:r>
            <a:r>
              <a:rPr lang="en-US" baseline="0" dirty="0" smtClean="0"/>
              <a:t> that as we near 2017 and we are required to use standards to inform our instruction, we’ve already started doing this because we’re using the GED competencies that were developed from the standards (just know that you’re ahead of the game in this)</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21</a:t>
            </a:fld>
            <a:endParaRPr lang="en-US"/>
          </a:p>
        </p:txBody>
      </p:sp>
    </p:spTree>
    <p:extLst>
      <p:ext uri="{BB962C8B-B14F-4D97-AF65-F5344CB8AC3E}">
        <p14:creationId xmlns:p14="http://schemas.microsoft.com/office/powerpoint/2010/main" val="88781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strategy – 1 person takes standard &amp; 1 person takes GED competencies</a:t>
            </a:r>
            <a:endParaRPr lang="en-US" dirty="0" smtClean="0"/>
          </a:p>
          <a:p>
            <a:pPr marL="628650" lvl="1" indent="-171450">
              <a:buFont typeface="Arial"/>
              <a:buChar char="•"/>
            </a:pPr>
            <a:r>
              <a:rPr lang="en-US" dirty="0" smtClean="0"/>
              <a:t>Just highlight the underlined words in the anchor</a:t>
            </a:r>
          </a:p>
          <a:p>
            <a:pPr marL="628650" lvl="1" indent="-171450">
              <a:buFont typeface="Arial"/>
              <a:buChar char="•"/>
            </a:pPr>
            <a:r>
              <a:rPr lang="en-US" dirty="0" smtClean="0"/>
              <a:t>Then read what</a:t>
            </a:r>
            <a:r>
              <a:rPr lang="en-US" baseline="0" dirty="0" smtClean="0"/>
              <a:t> that means for GED writing</a:t>
            </a:r>
            <a:endParaRPr lang="en-US"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strategy – 1 person takes standard &amp; 1 person takes GED competencies</a:t>
            </a:r>
            <a:endParaRPr lang="en-US" dirty="0" smtClean="0"/>
          </a:p>
          <a:p>
            <a:pPr marL="628650" lvl="1" indent="-171450">
              <a:buFont typeface="Arial"/>
              <a:buChar char="•"/>
            </a:pPr>
            <a:r>
              <a:rPr lang="en-US" dirty="0" smtClean="0"/>
              <a:t>Just highlight the underlined words in the anchor</a:t>
            </a:r>
          </a:p>
          <a:p>
            <a:pPr marL="628650" lvl="1" indent="-171450">
              <a:buFont typeface="Arial"/>
              <a:buChar char="•"/>
            </a:pPr>
            <a:r>
              <a:rPr lang="en-US" dirty="0" smtClean="0"/>
              <a:t>Then read what</a:t>
            </a:r>
            <a:r>
              <a:rPr lang="en-US" baseline="0" dirty="0" smtClean="0"/>
              <a:t> that means for GED writing</a:t>
            </a:r>
            <a:endParaRPr lang="en-US"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23</a:t>
            </a:fld>
            <a:endParaRPr lang="en-US"/>
          </a:p>
        </p:txBody>
      </p:sp>
    </p:spTree>
    <p:extLst>
      <p:ext uri="{BB962C8B-B14F-4D97-AF65-F5344CB8AC3E}">
        <p14:creationId xmlns:p14="http://schemas.microsoft.com/office/powerpoint/2010/main" val="4123441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strategy – 1 person takes standard &amp; 1 person takes GED competencies</a:t>
            </a:r>
            <a:endParaRPr lang="en-US" dirty="0" smtClean="0"/>
          </a:p>
          <a:p>
            <a:pPr marL="628650" lvl="1" indent="-171450">
              <a:buFont typeface="Arial"/>
              <a:buChar char="•"/>
            </a:pPr>
            <a:r>
              <a:rPr lang="en-US" dirty="0" smtClean="0"/>
              <a:t>Just highlight the underlined words in the anchor</a:t>
            </a:r>
          </a:p>
          <a:p>
            <a:pPr marL="628650" lvl="1" indent="-171450">
              <a:buFont typeface="Arial"/>
              <a:buChar char="•"/>
            </a:pPr>
            <a:r>
              <a:rPr lang="en-US" dirty="0" smtClean="0"/>
              <a:t>Then read what</a:t>
            </a:r>
            <a:r>
              <a:rPr lang="en-US" baseline="0" dirty="0" smtClean="0"/>
              <a:t> that means for GED writing</a:t>
            </a:r>
            <a:endParaRPr lang="en-US"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 go back to objectives</a:t>
            </a:r>
          </a:p>
          <a:p>
            <a:r>
              <a:rPr lang="en-US" dirty="0" smtClean="0"/>
              <a:t>Questions? If something was not answered please write it on a post-it and we will try to answer them after we return from lunch. Stick</a:t>
            </a:r>
            <a:r>
              <a:rPr lang="en-US" baseline="0" dirty="0" smtClean="0"/>
              <a:t> it on the “PARKING LOT” poster on your way out the door.</a:t>
            </a:r>
          </a:p>
          <a:p>
            <a:endParaRPr lang="en-US" baseline="0" dirty="0" smtClean="0"/>
          </a:p>
          <a:p>
            <a:r>
              <a:rPr lang="en-US" baseline="0" dirty="0" smtClean="0"/>
              <a:t>Lunch is……..</a:t>
            </a:r>
          </a:p>
          <a:p>
            <a:endParaRPr lang="en-US" baseline="0" dirty="0"/>
          </a:p>
          <a:p>
            <a:r>
              <a:rPr lang="en-US" baseline="0" dirty="0" smtClean="0"/>
              <a:t>We will resume at …………. </a:t>
            </a:r>
          </a:p>
        </p:txBody>
      </p:sp>
      <p:sp>
        <p:nvSpPr>
          <p:cNvPr id="4" name="Slide Number Placeholder 3"/>
          <p:cNvSpPr>
            <a:spLocks noGrp="1"/>
          </p:cNvSpPr>
          <p:nvPr>
            <p:ph type="sldNum" sz="quarter" idx="10"/>
          </p:nvPr>
        </p:nvSpPr>
        <p:spPr/>
        <p:txBody>
          <a:bodyPr/>
          <a:lstStyle/>
          <a:p>
            <a:fld id="{2CA9AE42-A3DB-4D2A-8B00-53136FA66A56}" type="slidenum">
              <a:rPr lang="en-US" smtClean="0"/>
              <a:pPr/>
              <a:t>25</a:t>
            </a:fld>
            <a:endParaRPr lang="en-US"/>
          </a:p>
        </p:txBody>
      </p:sp>
    </p:spTree>
    <p:extLst>
      <p:ext uri="{BB962C8B-B14F-4D97-AF65-F5344CB8AC3E}">
        <p14:creationId xmlns:p14="http://schemas.microsoft.com/office/powerpoint/2010/main" val="2284969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a:t>
            </a:r>
            <a:r>
              <a:rPr lang="en-US" b="0" dirty="0" smtClean="0"/>
              <a:t>– Solve</a:t>
            </a:r>
            <a:r>
              <a:rPr lang="en-US" b="0" baseline="0" dirty="0" smtClean="0"/>
              <a:t> the </a:t>
            </a:r>
            <a:r>
              <a:rPr lang="en-US" b="0" dirty="0" smtClean="0"/>
              <a:t>Crime</a:t>
            </a:r>
            <a:r>
              <a:rPr lang="en-US" dirty="0" smtClean="0"/>
              <a:t> &amp; Puzzlement picture</a:t>
            </a:r>
            <a:endParaRPr lang="en-US" baseline="0" dirty="0" smtClean="0"/>
          </a:p>
          <a:p>
            <a:endParaRPr lang="en-US" baseline="0" dirty="0" smtClean="0"/>
          </a:p>
          <a:p>
            <a:r>
              <a:rPr lang="en-US" baseline="0" dirty="0" smtClean="0"/>
              <a:t>Most students aren’t ready to jump right into writing an argument and even identifying evidence can be challenging for them. One helpful way to get them started in the right direction is to use pictures. Through this you can lead students in a discussion about what really is evidence and what evidence is useful and what is irrelevant or invalid.</a:t>
            </a:r>
            <a:endParaRPr lang="en-US" dirty="0" smtClean="0"/>
          </a:p>
        </p:txBody>
      </p:sp>
      <p:sp>
        <p:nvSpPr>
          <p:cNvPr id="4" name="Slide Number Placeholder 3"/>
          <p:cNvSpPr>
            <a:spLocks noGrp="1"/>
          </p:cNvSpPr>
          <p:nvPr>
            <p:ph type="sldNum" sz="quarter" idx="10"/>
          </p:nvPr>
        </p:nvSpPr>
        <p:spPr/>
        <p:txBody>
          <a:bodyPr/>
          <a:lstStyle/>
          <a:p>
            <a:fld id="{BE345E4F-B1FA-46FE-96DA-267D09B267D8}" type="slidenum">
              <a:rPr lang="en-US" smtClean="0"/>
              <a:t>26</a:t>
            </a:fld>
            <a:endParaRPr lang="en-US"/>
          </a:p>
        </p:txBody>
      </p:sp>
    </p:spTree>
    <p:extLst>
      <p:ext uri="{BB962C8B-B14F-4D97-AF65-F5344CB8AC3E}">
        <p14:creationId xmlns:p14="http://schemas.microsoft.com/office/powerpoint/2010/main" val="1398615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Amy </a:t>
            </a:r>
            <a:r>
              <a:rPr lang="en-US" dirty="0" err="1" smtClean="0"/>
              <a:t>LaTour’s</a:t>
            </a:r>
            <a:r>
              <a:rPr lang="en-US" dirty="0" smtClean="0"/>
              <a:t> body was found in her bedroom last night, as shown, with her pet canary</a:t>
            </a:r>
            <a:r>
              <a:rPr lang="en-US" baseline="0" dirty="0" smtClean="0"/>
              <a:t> strangled in its cage. </a:t>
            </a:r>
            <a:r>
              <a:rPr lang="en-US" baseline="0" dirty="0" err="1" smtClean="0"/>
              <a:t>Hery</a:t>
            </a:r>
            <a:r>
              <a:rPr lang="en-US" baseline="0" dirty="0" smtClean="0"/>
              <a:t> Willy and Joe </a:t>
            </a:r>
            <a:r>
              <a:rPr lang="en-US" baseline="0" dirty="0" err="1" smtClean="0"/>
              <a:t>Wonty</a:t>
            </a:r>
            <a:r>
              <a:rPr lang="en-US" baseline="0" dirty="0" smtClean="0"/>
              <a:t>, her boyfriends; Louis Spanker, a burglar, known to have been in the vicinity; and Celeste, her maid, were questioned by the police. </a:t>
            </a:r>
          </a:p>
          <a:p>
            <a:endParaRPr lang="en-US" dirty="0" smtClean="0"/>
          </a:p>
          <a:p>
            <a:r>
              <a:rPr lang="en-US" dirty="0" smtClean="0"/>
              <a:t>Based on the evidence</a:t>
            </a:r>
            <a:r>
              <a:rPr lang="en-US" baseline="0" dirty="0" smtClean="0"/>
              <a:t> found at the scene, who killed Amy?</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27</a:t>
            </a:fld>
            <a:endParaRPr lang="en-US"/>
          </a:p>
        </p:txBody>
      </p:sp>
    </p:spTree>
    <p:extLst>
      <p:ext uri="{BB962C8B-B14F-4D97-AF65-F5344CB8AC3E}">
        <p14:creationId xmlns:p14="http://schemas.microsoft.com/office/powerpoint/2010/main" val="1804963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Discuss other evidence and solve the mystery.</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AC84AB7-3628-4CC5-8C5D-DD3E1B7E24FB}" type="slidenum">
              <a:rPr lang="en-US" altLang="en-US" smtClean="0"/>
              <a:pPr eaLnBrk="1" fontAlgn="base" hangingPunct="1">
                <a:spcBef>
                  <a:spcPct val="0"/>
                </a:spcBef>
                <a:spcAft>
                  <a:spcPct val="0"/>
                </a:spcAft>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6BB2726-E33B-423E-885D-F2A416EFB90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a:t>
            </a:r>
            <a:r>
              <a:rPr lang="en-US" b="1" baseline="0" dirty="0" smtClean="0"/>
              <a:t> </a:t>
            </a:r>
            <a:r>
              <a:rPr lang="en-US" b="0" baseline="0" dirty="0" smtClean="0"/>
              <a:t>(</a:t>
            </a:r>
            <a:r>
              <a:rPr lang="en-US" b="0" baseline="0" dirty="0" err="1" smtClean="0"/>
              <a:t>pg</a:t>
            </a:r>
            <a:r>
              <a:rPr lang="en-US" b="0" baseline="0" dirty="0" smtClean="0"/>
              <a:t> 1)</a:t>
            </a:r>
            <a:r>
              <a:rPr lang="en-US" baseline="0" dirty="0" smtClean="0"/>
              <a:t>- </a:t>
            </a:r>
            <a:r>
              <a:rPr lang="en-US" dirty="0" smtClean="0"/>
              <a:t>Start with establishing</a:t>
            </a:r>
            <a:r>
              <a:rPr lang="en-US" baseline="0" dirty="0" smtClean="0"/>
              <a:t> common writing vocabulary with the crossword </a:t>
            </a:r>
            <a:r>
              <a:rPr lang="en-US" baseline="0" dirty="0" smtClean="0"/>
              <a:t>puzzle</a:t>
            </a:r>
            <a:endParaRPr lang="en-US" baseline="0"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3</a:t>
            </a:fld>
            <a:endParaRPr lang="en-US"/>
          </a:p>
        </p:txBody>
      </p:sp>
    </p:spTree>
    <p:extLst>
      <p:ext uri="{BB962C8B-B14F-4D97-AF65-F5344CB8AC3E}">
        <p14:creationId xmlns:p14="http://schemas.microsoft.com/office/powerpoint/2010/main" val="3027625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With</a:t>
            </a:r>
            <a:r>
              <a:rPr lang="en-US" b="0" baseline="0" dirty="0" smtClean="0"/>
              <a:t> these ideas in mind, talk about what scaffolding is and what it looks like in your classroom.</a:t>
            </a:r>
          </a:p>
          <a:p>
            <a:r>
              <a:rPr lang="en-US" b="0" baseline="0" dirty="0" smtClean="0"/>
              <a:t> </a:t>
            </a:r>
            <a:endParaRPr lang="en-US" b="0" dirty="0" smtClean="0"/>
          </a:p>
          <a:p>
            <a:r>
              <a:rPr lang="en-US" b="1" dirty="0" smtClean="0"/>
              <a:t>Handout</a:t>
            </a:r>
            <a:r>
              <a:rPr lang="en-US" b="0" dirty="0" smtClean="0"/>
              <a:t> </a:t>
            </a:r>
            <a:r>
              <a:rPr lang="en-US" b="0" dirty="0" smtClean="0"/>
              <a:t>(</a:t>
            </a:r>
            <a:r>
              <a:rPr lang="en-US" b="0" dirty="0" err="1" smtClean="0"/>
              <a:t>pg</a:t>
            </a:r>
            <a:r>
              <a:rPr lang="en-US" b="0" dirty="0" smtClean="0"/>
              <a:t> 11) – </a:t>
            </a:r>
            <a:r>
              <a:rPr lang="en-US" b="0" dirty="0" smtClean="0"/>
              <a:t>Some</a:t>
            </a:r>
            <a:r>
              <a:rPr lang="en-US" b="0" baseline="0" dirty="0" smtClean="0"/>
              <a:t> Practical Examples of Scaffolding Writing Instruction (additional differentiation material is for reference as needed</a:t>
            </a:r>
            <a:r>
              <a:rPr lang="en-US" b="0" baseline="0" dirty="0" smtClean="0"/>
              <a:t>)</a:t>
            </a:r>
          </a:p>
          <a:p>
            <a:endParaRPr lang="en-US" b="0" baseline="0" dirty="0" smtClean="0"/>
          </a:p>
          <a:p>
            <a:r>
              <a:rPr lang="en-US" b="0" baseline="0" dirty="0" smtClean="0"/>
              <a:t>Pages 12-17 are additional resources on differentiation in the classroom.</a:t>
            </a:r>
            <a:endParaRPr lang="en-US" b="1"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30</a:t>
            </a:fld>
            <a:endParaRPr lang="en-US"/>
          </a:p>
        </p:txBody>
      </p:sp>
    </p:spTree>
    <p:extLst>
      <p:ext uri="{BB962C8B-B14F-4D97-AF65-F5344CB8AC3E}">
        <p14:creationId xmlns:p14="http://schemas.microsoft.com/office/powerpoint/2010/main" val="3898142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resource that you can use to find informational texts to use with your students. It’s a n</a:t>
            </a:r>
            <a:r>
              <a:rPr lang="en-US" dirty="0" smtClean="0"/>
              <a:t>ews site that allows</a:t>
            </a:r>
            <a:r>
              <a:rPr lang="en-US" baseline="0" dirty="0" smtClean="0"/>
              <a:t> you to choose different reading levels for the same article.</a:t>
            </a:r>
          </a:p>
          <a:p>
            <a:r>
              <a:rPr lang="en-US" baseline="0" dirty="0" smtClean="0"/>
              <a:t>[The next slide is an activity you could do with the teachers to demonstrate scaffolding.]</a:t>
            </a:r>
          </a:p>
        </p:txBody>
      </p:sp>
      <p:sp>
        <p:nvSpPr>
          <p:cNvPr id="4" name="Slide Number Placeholder 3"/>
          <p:cNvSpPr>
            <a:spLocks noGrp="1"/>
          </p:cNvSpPr>
          <p:nvPr>
            <p:ph type="sldNum" sz="quarter" idx="10"/>
          </p:nvPr>
        </p:nvSpPr>
        <p:spPr/>
        <p:txBody>
          <a:bodyPr/>
          <a:lstStyle/>
          <a:p>
            <a:fld id="{2CA9AE42-A3DB-4D2A-8B00-53136FA66A56}" type="slidenum">
              <a:rPr lang="en-US" smtClean="0"/>
              <a:pPr/>
              <a:t>31</a:t>
            </a:fld>
            <a:endParaRPr lang="en-US"/>
          </a:p>
        </p:txBody>
      </p:sp>
    </p:spTree>
    <p:extLst>
      <p:ext uri="{BB962C8B-B14F-4D97-AF65-F5344CB8AC3E}">
        <p14:creationId xmlns:p14="http://schemas.microsoft.com/office/powerpoint/2010/main" val="4231780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ACTIVITY</a:t>
            </a:r>
            <a:r>
              <a:rPr lang="en-US" b="0" baseline="0" dirty="0" smtClean="0"/>
              <a:t> </a:t>
            </a:r>
            <a:r>
              <a:rPr lang="en-US" b="0" baseline="0" dirty="0" smtClean="0"/>
              <a:t>(</a:t>
            </a:r>
            <a:r>
              <a:rPr lang="en-US" b="0" baseline="0" dirty="0" err="1" smtClean="0"/>
              <a:t>pg</a:t>
            </a:r>
            <a:r>
              <a:rPr lang="en-US" b="0" baseline="0" dirty="0" smtClean="0"/>
              <a:t> 18-27) – </a:t>
            </a:r>
            <a:r>
              <a:rPr lang="en-US" b="0" baseline="0" dirty="0" smtClean="0"/>
              <a:t>Choose a Ukrainian Refugee article (</a:t>
            </a:r>
            <a:r>
              <a:rPr lang="en-US" b="0" baseline="0" dirty="0" err="1" smtClean="0"/>
              <a:t>Ukranian</a:t>
            </a:r>
            <a:r>
              <a:rPr lang="en-US" b="0" baseline="0" dirty="0" smtClean="0"/>
              <a:t> refugees in Russia asking “now what?”, Russia takes in </a:t>
            </a:r>
            <a:r>
              <a:rPr lang="en-US" b="0" baseline="0" dirty="0" err="1" smtClean="0"/>
              <a:t>Ukranian</a:t>
            </a:r>
            <a:r>
              <a:rPr lang="en-US" b="0" baseline="0" dirty="0" smtClean="0"/>
              <a:t> refugees, or Many Ukrainians will stay in Russia) Make sure each article is read by at least 1 person at the table. Then chose an activity option to do with the table: 1) discuss the article answering each question with evidence from the text OR 2) identify ways this could be used with your students</a:t>
            </a:r>
            <a:endParaRPr lang="en-US" b="1"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32</a:t>
            </a:fld>
            <a:endParaRPr lang="en-US"/>
          </a:p>
        </p:txBody>
      </p:sp>
    </p:spTree>
    <p:extLst>
      <p:ext uri="{BB962C8B-B14F-4D97-AF65-F5344CB8AC3E}">
        <p14:creationId xmlns:p14="http://schemas.microsoft.com/office/powerpoint/2010/main" val="3898142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33</a:t>
            </a:fld>
            <a:endParaRPr lang="en-US"/>
          </a:p>
        </p:txBody>
      </p:sp>
    </p:spTree>
    <p:extLst>
      <p:ext uri="{BB962C8B-B14F-4D97-AF65-F5344CB8AC3E}">
        <p14:creationId xmlns:p14="http://schemas.microsoft.com/office/powerpoint/2010/main" val="1531512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US" sz="1200" dirty="0" smtClean="0"/>
              <a:t>We</a:t>
            </a:r>
            <a:r>
              <a:rPr lang="en-US" sz="1200" baseline="0" dirty="0" smtClean="0"/>
              <a:t> are going to walk through NINE categories (3 at a time) of skills to practice with learners that are aligned with GED Competencies</a:t>
            </a:r>
          </a:p>
          <a:p>
            <a:pPr marL="45720" indent="0">
              <a:buNone/>
            </a:pPr>
            <a:r>
              <a:rPr lang="en-US" sz="1200" baseline="0" dirty="0" smtClean="0"/>
              <a:t>You will have time to work through an example for each set. There are additional strategies included in your packet. [</a:t>
            </a:r>
            <a:r>
              <a:rPr lang="en-US" sz="1200" i="1" baseline="0" dirty="0" smtClean="0"/>
              <a:t>skim through the 3 slides after the activity]</a:t>
            </a:r>
            <a:endParaRPr lang="en-US" sz="1200" baseline="0" dirty="0" smtClean="0"/>
          </a:p>
          <a:p>
            <a:pPr marL="45720" indent="0">
              <a:buNone/>
            </a:pPr>
            <a:endParaRPr lang="en-US" sz="1200" baseline="0" dirty="0" smtClean="0"/>
          </a:p>
          <a:p>
            <a:pPr marL="45720" indent="0">
              <a:buNone/>
            </a:pPr>
            <a:r>
              <a:rPr lang="en-US" sz="1200" baseline="0" dirty="0" smtClean="0"/>
              <a:t>Let’s talk about Understanding theme – required for both reading and writing. A beginning/intermediate activity </a:t>
            </a:r>
          </a:p>
          <a:p>
            <a:pPr marL="45720" indent="0">
              <a:buNone/>
            </a:pPr>
            <a:r>
              <a:rPr lang="en-US" sz="1200" baseline="0" dirty="0" smtClean="0"/>
              <a:t>Read a fable or fairy tale – comfortable reading level but often COMPLEX. </a:t>
            </a:r>
          </a:p>
          <a:p>
            <a:pPr marL="45720" indent="0">
              <a:buNone/>
            </a:pPr>
            <a:endParaRPr lang="en-US" sz="1200" b="1" baseline="0" dirty="0" smtClean="0"/>
          </a:p>
          <a:p>
            <a:pPr marL="45720" indent="0">
              <a:buNone/>
            </a:pPr>
            <a:r>
              <a:rPr lang="en-US" sz="1200" b="1" dirty="0" smtClean="0"/>
              <a:t>ACTIVITY </a:t>
            </a:r>
            <a:r>
              <a:rPr lang="en-US" sz="1200" b="0" dirty="0" smtClean="0"/>
              <a:t>(</a:t>
            </a:r>
            <a:r>
              <a:rPr lang="en-US" sz="1200" b="0" dirty="0" err="1" smtClean="0"/>
              <a:t>pg</a:t>
            </a:r>
            <a:r>
              <a:rPr lang="en-US" sz="1200" b="0" dirty="0" smtClean="0"/>
              <a:t> 28-29) – </a:t>
            </a:r>
            <a:r>
              <a:rPr lang="en-US" sz="1200" b="0" dirty="0" smtClean="0"/>
              <a:t>Read 3</a:t>
            </a:r>
            <a:r>
              <a:rPr lang="en-US" sz="1200" b="0" baseline="0" dirty="0" smtClean="0"/>
              <a:t> Little Pigs story and identify themes at table (share as whole group as time allows)</a:t>
            </a:r>
          </a:p>
          <a:p>
            <a:pPr marL="45720" indent="0">
              <a:buNone/>
            </a:pPr>
            <a:r>
              <a:rPr lang="en-US" sz="1200" b="1" baseline="0" dirty="0" smtClean="0"/>
              <a:t>Handout</a:t>
            </a:r>
            <a:r>
              <a:rPr lang="en-US" sz="1200" b="0" baseline="0" dirty="0" smtClean="0"/>
              <a:t> </a:t>
            </a:r>
            <a:r>
              <a:rPr lang="en-US" sz="1200" b="0" baseline="0" dirty="0" smtClean="0"/>
              <a:t>(</a:t>
            </a:r>
            <a:r>
              <a:rPr lang="en-US" sz="1200" b="0" baseline="0" dirty="0" err="1" smtClean="0"/>
              <a:t>pg</a:t>
            </a:r>
            <a:r>
              <a:rPr lang="en-US" sz="1200" b="0" baseline="0" dirty="0" smtClean="0"/>
              <a:t> 30) – </a:t>
            </a:r>
            <a:r>
              <a:rPr lang="en-US" sz="1200" b="0" baseline="0" dirty="0" smtClean="0"/>
              <a:t>example theme bank – you might provide learners with a set of possible themes to help them identify or to start their brainstorming</a:t>
            </a:r>
            <a:endParaRPr lang="en-US" sz="1200" b="1" dirty="0" smtClean="0"/>
          </a:p>
          <a:p>
            <a:pPr marL="45720" indent="0">
              <a:buNone/>
            </a:pP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34</a:t>
            </a:fld>
            <a:endParaRPr lang="en-US"/>
          </a:p>
        </p:txBody>
      </p:sp>
    </p:spTree>
    <p:extLst>
      <p:ext uri="{BB962C8B-B14F-4D97-AF65-F5344CB8AC3E}">
        <p14:creationId xmlns:p14="http://schemas.microsoft.com/office/powerpoint/2010/main" val="82117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 indent="0">
              <a:buNone/>
            </a:pPr>
            <a:r>
              <a:rPr lang="en-US" sz="1200" baseline="0" dirty="0" smtClean="0"/>
              <a:t>Page 31</a:t>
            </a:r>
            <a:endParaRPr lang="en-US" sz="1200" baseline="0"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 indent="0">
              <a:buNone/>
            </a:pPr>
            <a:r>
              <a:rPr lang="en-US" sz="1200" dirty="0" smtClean="0"/>
              <a:t>Page 32</a:t>
            </a:r>
          </a:p>
          <a:p>
            <a:pPr marL="45720" indent="0">
              <a:buNone/>
            </a:pPr>
            <a:endParaRPr lang="en-US" sz="1200" dirty="0" smtClean="0"/>
          </a:p>
          <a:p>
            <a:pPr marL="45720" indent="0">
              <a:buNone/>
            </a:pPr>
            <a:r>
              <a:rPr lang="en-US" sz="1200" dirty="0" smtClean="0"/>
              <a:t>Timeline </a:t>
            </a:r>
            <a:r>
              <a:rPr lang="en-US" sz="1200" dirty="0" smtClean="0"/>
              <a:t>– helps with </a:t>
            </a:r>
            <a:r>
              <a:rPr lang="en-US" sz="1200" dirty="0" smtClean="0"/>
              <a:t>SS</a:t>
            </a:r>
            <a:endParaRPr lang="en-US" sz="1200" dirty="0" smtClean="0"/>
          </a:p>
          <a:p>
            <a:pPr marL="4572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 indent="0">
              <a:buNone/>
            </a:pPr>
            <a:r>
              <a:rPr lang="en-US" dirty="0" smtClean="0"/>
              <a:t>Page 33</a:t>
            </a:r>
          </a:p>
          <a:p>
            <a:pPr marL="45720" indent="0">
              <a:buNone/>
            </a:pPr>
            <a:endParaRPr lang="en-US" dirty="0" smtClean="0"/>
          </a:p>
          <a:p>
            <a:pPr marL="45720" indent="0">
              <a:buNone/>
            </a:pPr>
            <a:r>
              <a:rPr lang="en-US" dirty="0" smtClean="0"/>
              <a:t>5W</a:t>
            </a:r>
            <a:r>
              <a:rPr lang="en-US" baseline="0" dirty="0" smtClean="0"/>
              <a:t> </a:t>
            </a:r>
            <a:r>
              <a:rPr lang="en-US" baseline="0" dirty="0" smtClean="0"/>
              <a:t>/ 1 </a:t>
            </a:r>
            <a:r>
              <a:rPr lang="en-US" baseline="0" dirty="0" smtClean="0"/>
              <a:t>H = Who </a:t>
            </a:r>
            <a:r>
              <a:rPr lang="en-US" baseline="0" dirty="0" smtClean="0"/>
              <a:t>/ What</a:t>
            </a:r>
            <a:r>
              <a:rPr lang="en-US" baseline="0" dirty="0" smtClean="0"/>
              <a:t>?	Did </a:t>
            </a:r>
            <a:r>
              <a:rPr lang="en-US" baseline="0" dirty="0" smtClean="0"/>
              <a:t>What</a:t>
            </a:r>
            <a:r>
              <a:rPr lang="en-US" baseline="0" dirty="0" smtClean="0"/>
              <a:t>?	When</a:t>
            </a:r>
            <a:r>
              <a:rPr lang="en-US" baseline="0" dirty="0" smtClean="0"/>
              <a:t>? </a:t>
            </a:r>
            <a:r>
              <a:rPr lang="en-US" baseline="0" dirty="0" smtClean="0"/>
              <a:t>	Where?	Why?	How </a:t>
            </a:r>
            <a:r>
              <a:rPr lang="en-US" baseline="0" dirty="0" smtClean="0"/>
              <a:t>was it done</a:t>
            </a:r>
            <a:r>
              <a:rPr lang="en-US" baseline="0" dirty="0" smtClean="0"/>
              <a:t>? 	</a:t>
            </a:r>
            <a:r>
              <a:rPr lang="en-US" baseline="0" dirty="0" smtClean="0">
                <a:sym typeface="Wingdings"/>
              </a:rPr>
              <a:t> </a:t>
            </a:r>
            <a:r>
              <a:rPr lang="en-US" baseline="0" dirty="0" smtClean="0"/>
              <a:t>Construct </a:t>
            </a:r>
            <a:r>
              <a:rPr lang="en-US" baseline="0" dirty="0" smtClean="0"/>
              <a:t>a one sentence summary</a:t>
            </a:r>
          </a:p>
          <a:p>
            <a:pPr marL="45720" indent="0">
              <a:buNone/>
            </a:pP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few minutes to look through all of the strategies for these skills</a:t>
            </a:r>
          </a:p>
          <a:p>
            <a:endParaRPr lang="en-US" dirty="0" smtClean="0"/>
          </a:p>
          <a:p>
            <a:r>
              <a:rPr lang="en-US" dirty="0" smtClean="0"/>
              <a:t>What strategies will work</a:t>
            </a:r>
            <a:r>
              <a:rPr lang="en-US" baseline="0" dirty="0" smtClean="0"/>
              <a:t> for your students? Can you think of anything else that might work well?</a:t>
            </a:r>
          </a:p>
          <a:p>
            <a:endParaRPr lang="en-US" baseline="0" dirty="0" smtClean="0"/>
          </a:p>
          <a:p>
            <a:r>
              <a:rPr lang="en-US" baseline="0" dirty="0" smtClean="0"/>
              <a:t>Choose 1 strategy that you can take back to your classroom next week</a:t>
            </a:r>
          </a:p>
        </p:txBody>
      </p:sp>
      <p:sp>
        <p:nvSpPr>
          <p:cNvPr id="4" name="Slide Number Placeholder 3"/>
          <p:cNvSpPr>
            <a:spLocks noGrp="1"/>
          </p:cNvSpPr>
          <p:nvPr>
            <p:ph type="sldNum" sz="quarter" idx="10"/>
          </p:nvPr>
        </p:nvSpPr>
        <p:spPr/>
        <p:txBody>
          <a:bodyPr/>
          <a:lstStyle/>
          <a:p>
            <a:fld id="{2CA9AE42-A3DB-4D2A-8B00-53136FA66A56}" type="slidenum">
              <a:rPr lang="en-US" smtClean="0"/>
              <a:pPr/>
              <a:t>38</a:t>
            </a:fld>
            <a:endParaRPr lang="en-US"/>
          </a:p>
        </p:txBody>
      </p:sp>
    </p:spTree>
    <p:extLst>
      <p:ext uri="{BB962C8B-B14F-4D97-AF65-F5344CB8AC3E}">
        <p14:creationId xmlns:p14="http://schemas.microsoft.com/office/powerpoint/2010/main" val="947508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a:t>
            </a:r>
            <a:r>
              <a:rPr lang="en-US" b="1" baseline="0" dirty="0" smtClean="0"/>
              <a:t> </a:t>
            </a:r>
            <a:r>
              <a:rPr lang="en-US" b="0" baseline="0" dirty="0" smtClean="0"/>
              <a:t> </a:t>
            </a:r>
            <a:r>
              <a:rPr lang="en-US" b="0" baseline="0" dirty="0" smtClean="0"/>
              <a:t>(</a:t>
            </a:r>
            <a:r>
              <a:rPr lang="en-US" b="0" baseline="0" dirty="0" err="1" smtClean="0"/>
              <a:t>pg</a:t>
            </a:r>
            <a:r>
              <a:rPr lang="en-US" b="0" baseline="0" dirty="0" smtClean="0"/>
              <a:t> 34) - </a:t>
            </a:r>
            <a:r>
              <a:rPr lang="en-US" b="0" baseline="0" dirty="0" smtClean="0"/>
              <a:t>Change the verbs (&amp; adjectives</a:t>
            </a:r>
            <a:r>
              <a:rPr lang="en-US" b="0" baseline="0" dirty="0" smtClean="0"/>
              <a:t>) – mark the verbs and write a synonym above each one; mark the adjectives &amp; adverbs and write a synonym above each one; Then next to it rewrite the paragraph in your own words using the synonyms</a:t>
            </a:r>
            <a:endParaRPr lang="en-US" b="1"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39</a:t>
            </a:fld>
            <a:endParaRPr lang="en-US"/>
          </a:p>
        </p:txBody>
      </p:sp>
    </p:spTree>
    <p:extLst>
      <p:ext uri="{BB962C8B-B14F-4D97-AF65-F5344CB8AC3E}">
        <p14:creationId xmlns:p14="http://schemas.microsoft.com/office/powerpoint/2010/main" val="8211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common language, ask or have partners/tables discuss the questions</a:t>
            </a:r>
          </a:p>
          <a:p>
            <a:r>
              <a:rPr lang="en-US" b="1" baseline="0" dirty="0" smtClean="0"/>
              <a:t>Handout </a:t>
            </a:r>
            <a:r>
              <a:rPr lang="en-US" b="0" baseline="0" dirty="0" smtClean="0"/>
              <a:t>(</a:t>
            </a:r>
            <a:r>
              <a:rPr lang="en-US" b="0" baseline="0" dirty="0" err="1" smtClean="0"/>
              <a:t>pg</a:t>
            </a:r>
            <a:r>
              <a:rPr lang="en-US" b="0" baseline="0" dirty="0" smtClean="0"/>
              <a:t> 2)– </a:t>
            </a:r>
            <a:r>
              <a:rPr lang="en-US" b="0" baseline="0" dirty="0" smtClean="0"/>
              <a:t>argument, persuasion, or propaganda? – This may help participants get a better understanding of the difference between the 3 forms of writing that are so similar</a:t>
            </a:r>
            <a:endParaRPr lang="en-US" b="1" baseline="0" dirty="0" smtClean="0"/>
          </a:p>
          <a:p>
            <a:endParaRPr lang="en-US" baseline="0" dirty="0" smtClean="0"/>
          </a:p>
          <a:p>
            <a:r>
              <a:rPr lang="en-US" baseline="0" dirty="0" smtClean="0"/>
              <a:t>Informative = sharing information</a:t>
            </a:r>
          </a:p>
          <a:p>
            <a:r>
              <a:rPr lang="en-US" baseline="0" dirty="0" smtClean="0"/>
              <a:t>Explanatory = steps to do something</a:t>
            </a:r>
          </a:p>
          <a:p>
            <a:r>
              <a:rPr lang="en-US" baseline="0" dirty="0" smtClean="0"/>
              <a:t>Persuasive = convincing the reader</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4</a:t>
            </a:fld>
            <a:endParaRPr lang="en-US"/>
          </a:p>
        </p:txBody>
      </p:sp>
    </p:spTree>
    <p:extLst>
      <p:ext uri="{BB962C8B-B14F-4D97-AF65-F5344CB8AC3E}">
        <p14:creationId xmlns:p14="http://schemas.microsoft.com/office/powerpoint/2010/main" val="3027625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35</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Page 36</a:t>
            </a:r>
            <a:endParaRPr lang="en-US" baseline="0"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Page 37</a:t>
            </a:r>
            <a:endParaRPr lang="en-US" b="0"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few minutes to look through all of the strategies for these skills</a:t>
            </a:r>
          </a:p>
          <a:p>
            <a:endParaRPr lang="en-US" dirty="0" smtClean="0"/>
          </a:p>
          <a:p>
            <a:r>
              <a:rPr lang="en-US" dirty="0" smtClean="0"/>
              <a:t>What strategies will work</a:t>
            </a:r>
            <a:r>
              <a:rPr lang="en-US" baseline="0" dirty="0" smtClean="0"/>
              <a:t> for your students? Can you think of anything else that might work well?</a:t>
            </a:r>
          </a:p>
          <a:p>
            <a:endParaRPr lang="en-US" baseline="0" dirty="0" smtClean="0"/>
          </a:p>
          <a:p>
            <a:r>
              <a:rPr lang="en-US" baseline="0" dirty="0" smtClean="0"/>
              <a:t>Choose 1 strategy that you can take back to your classroom next week.</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43</a:t>
            </a:fld>
            <a:endParaRPr lang="en-US"/>
          </a:p>
        </p:txBody>
      </p:sp>
    </p:spTree>
    <p:extLst>
      <p:ext uri="{BB962C8B-B14F-4D97-AF65-F5344CB8AC3E}">
        <p14:creationId xmlns:p14="http://schemas.microsoft.com/office/powerpoint/2010/main" val="947508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ACTIVITY</a:t>
            </a:r>
            <a:r>
              <a:rPr lang="en-US" sz="1200" b="0" dirty="0" smtClean="0"/>
              <a:t> </a:t>
            </a:r>
            <a:r>
              <a:rPr lang="en-US" sz="1200" b="0" dirty="0" smtClean="0"/>
              <a:t>(</a:t>
            </a:r>
            <a:r>
              <a:rPr lang="en-US" sz="1200" b="0" dirty="0" err="1" smtClean="0"/>
              <a:t>pg</a:t>
            </a:r>
            <a:r>
              <a:rPr lang="en-US" sz="1200" b="0" dirty="0" smtClean="0"/>
              <a:t> 38-40)– </a:t>
            </a:r>
            <a:r>
              <a:rPr lang="en-US" sz="1200" b="0" dirty="0" smtClean="0"/>
              <a:t>Analyzing the </a:t>
            </a:r>
            <a:r>
              <a:rPr lang="en-US" sz="1200" b="0" dirty="0" smtClean="0"/>
              <a:t>Argument:</a:t>
            </a:r>
            <a:r>
              <a:rPr lang="en-US" sz="1200" b="0" baseline="0" dirty="0" smtClean="0"/>
              <a:t> Read the article then fill in the cloze exercise on the next page. Then write your response to the writing prompt on the next page.</a:t>
            </a:r>
            <a:endParaRPr lang="en-US" sz="1200" b="0" baseline="0"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44</a:t>
            </a:fld>
            <a:endParaRPr lang="en-US"/>
          </a:p>
        </p:txBody>
      </p:sp>
    </p:spTree>
    <p:extLst>
      <p:ext uri="{BB962C8B-B14F-4D97-AF65-F5344CB8AC3E}">
        <p14:creationId xmlns:p14="http://schemas.microsoft.com/office/powerpoint/2010/main" val="82117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Page 41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What</a:t>
            </a:r>
            <a:r>
              <a:rPr lang="en-US" sz="1200" baseline="0" dirty="0" smtClean="0"/>
              <a:t> </a:t>
            </a:r>
            <a:r>
              <a:rPr lang="en-US" sz="1200" baseline="0" dirty="0" smtClean="0"/>
              <a:t>have you tried that has been successful to help your students understand the prompts?</a:t>
            </a:r>
            <a:endParaRPr lang="en-US" sz="1200"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Pages 42-43</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Scholastic</a:t>
            </a:r>
            <a:r>
              <a:rPr lang="en-US" baseline="0" dirty="0" smtClean="0"/>
              <a:t> Upfront Single subscription 9.99. Must order 10 to qualify for online version. </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47</a:t>
            </a:fld>
            <a:endParaRPr lang="en-US"/>
          </a:p>
        </p:txBody>
      </p:sp>
    </p:spTree>
    <p:extLst>
      <p:ext uri="{BB962C8B-B14F-4D97-AF65-F5344CB8AC3E}">
        <p14:creationId xmlns:p14="http://schemas.microsoft.com/office/powerpoint/2010/main" val="2547874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44</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from </a:t>
            </a:r>
            <a:r>
              <a:rPr lang="en-US" dirty="0" smtClean="0"/>
              <a:t>NY Times</a:t>
            </a:r>
            <a:r>
              <a:rPr lang="en-US" dirty="0" smtClean="0"/>
              <a:t>. Post</a:t>
            </a:r>
            <a:r>
              <a:rPr lang="en-US" baseline="0" dirty="0" smtClean="0"/>
              <a:t> a new picture every Monday. Students can comment. What’s in the picture is revealed on Tuesday.  All archived. </a:t>
            </a:r>
          </a:p>
          <a:p>
            <a:r>
              <a:rPr lang="en-US" baseline="0" dirty="0" smtClean="0"/>
              <a:t>You have 15 minutes to work on these three competencies.</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49</a:t>
            </a:fld>
            <a:endParaRPr lang="en-US"/>
          </a:p>
        </p:txBody>
      </p:sp>
    </p:spTree>
    <p:extLst>
      <p:ext uri="{BB962C8B-B14F-4D97-AF65-F5344CB8AC3E}">
        <p14:creationId xmlns:p14="http://schemas.microsoft.com/office/powerpoint/2010/main" val="4166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smtClean="0"/>
              <a:t>So we all have</a:t>
            </a:r>
            <a:r>
              <a:rPr lang="en-US" sz="1400" baseline="0" dirty="0" smtClean="0"/>
              <a:t> the same language, f</a:t>
            </a:r>
            <a:r>
              <a:rPr lang="en-US" sz="1400" dirty="0" smtClean="0"/>
              <a:t>or</a:t>
            </a:r>
            <a:r>
              <a:rPr lang="en-US" sz="1400" baseline="0" dirty="0" smtClean="0"/>
              <a:t> the purposes of the GED, we’ll use this definition of argument writing.</a:t>
            </a:r>
          </a:p>
          <a:p>
            <a:pPr lvl="0"/>
            <a:endParaRPr lang="en-US" sz="1400" baseline="0" dirty="0" smtClean="0"/>
          </a:p>
          <a:p>
            <a:pPr lvl="0"/>
            <a:r>
              <a:rPr lang="en-US" sz="1400" baseline="0" dirty="0" smtClean="0"/>
              <a:t>If this is useful: In student-friendly language, argument writing is formal writing that demonstrates critical-thinking through presentation of evidence to support a claim or position.</a:t>
            </a:r>
          </a:p>
        </p:txBody>
      </p:sp>
      <p:sp>
        <p:nvSpPr>
          <p:cNvPr id="4" name="Slide Number Placeholder 3"/>
          <p:cNvSpPr>
            <a:spLocks noGrp="1"/>
          </p:cNvSpPr>
          <p:nvPr>
            <p:ph type="sldNum" sz="quarter" idx="10"/>
          </p:nvPr>
        </p:nvSpPr>
        <p:spPr/>
        <p:txBody>
          <a:bodyPr/>
          <a:lstStyle/>
          <a:p>
            <a:fld id="{2CA9AE42-A3DB-4D2A-8B00-53136FA66A56}" type="slidenum">
              <a:rPr lang="en-US" smtClean="0"/>
              <a:pPr/>
              <a:t>5</a:t>
            </a:fld>
            <a:endParaRPr lang="en-US"/>
          </a:p>
        </p:txBody>
      </p:sp>
    </p:spTree>
    <p:extLst>
      <p:ext uri="{BB962C8B-B14F-4D97-AF65-F5344CB8AC3E}">
        <p14:creationId xmlns:p14="http://schemas.microsoft.com/office/powerpoint/2010/main" val="3129817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few minutes to look through all of the strategies for these skills</a:t>
            </a:r>
          </a:p>
          <a:p>
            <a:endParaRPr lang="en-US" dirty="0" smtClean="0"/>
          </a:p>
          <a:p>
            <a:r>
              <a:rPr lang="en-US" dirty="0" smtClean="0"/>
              <a:t>What strategies will work</a:t>
            </a:r>
            <a:r>
              <a:rPr lang="en-US" baseline="0" dirty="0" smtClean="0"/>
              <a:t> for your students? Can you think of anything else that might work well?</a:t>
            </a:r>
          </a:p>
          <a:p>
            <a:endParaRPr lang="en-US" baseline="0" dirty="0" smtClean="0"/>
          </a:p>
          <a:p>
            <a:r>
              <a:rPr lang="en-US" baseline="0" dirty="0" smtClean="0"/>
              <a:t>Choose 1 strategy that you can take back to your classroom next week.</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50</a:t>
            </a:fld>
            <a:endParaRPr lang="en-US"/>
          </a:p>
        </p:txBody>
      </p:sp>
    </p:spTree>
    <p:extLst>
      <p:ext uri="{BB962C8B-B14F-4D97-AF65-F5344CB8AC3E}">
        <p14:creationId xmlns:p14="http://schemas.microsoft.com/office/powerpoint/2010/main" val="9475086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51</a:t>
            </a:fld>
            <a:endParaRPr lang="en-US"/>
          </a:p>
        </p:txBody>
      </p:sp>
    </p:spTree>
    <p:extLst>
      <p:ext uri="{BB962C8B-B14F-4D97-AF65-F5344CB8AC3E}">
        <p14:creationId xmlns:p14="http://schemas.microsoft.com/office/powerpoint/2010/main" val="14091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It’s also important to be clear what it isn’t. Many of our students</a:t>
            </a:r>
            <a:r>
              <a:rPr lang="en-US" baseline="0" dirty="0" smtClean="0"/>
              <a:t> are familiar with these types of writing and can become confused with the difference. It’s important to be explicit with them, as we are being with you today, so that there is a common language when discussing argument writing in your classroom</a:t>
            </a:r>
            <a:endParaRPr lang="en-US" dirty="0" smtClean="0"/>
          </a:p>
          <a:p>
            <a:endParaRPr lang="en-US" dirty="0" smtClean="0"/>
          </a:p>
          <a:p>
            <a:r>
              <a:rPr lang="en-US" dirty="0" smtClean="0"/>
              <a:t>Are there any questions about what argument writing is or is not?</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6</a:t>
            </a:fld>
            <a:endParaRPr lang="en-US"/>
          </a:p>
        </p:txBody>
      </p:sp>
    </p:spTree>
    <p:extLst>
      <p:ext uri="{BB962C8B-B14F-4D97-AF65-F5344CB8AC3E}">
        <p14:creationId xmlns:p14="http://schemas.microsoft.com/office/powerpoint/2010/main" val="364769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Review these terms (but don’t define them) and then for each following slide elicit responses from participants</a:t>
            </a:r>
            <a:endParaRPr lang="en-US" dirty="0"/>
          </a:p>
        </p:txBody>
      </p:sp>
      <p:sp>
        <p:nvSpPr>
          <p:cNvPr id="4" name="Slide Number Placeholder 3"/>
          <p:cNvSpPr>
            <a:spLocks noGrp="1"/>
          </p:cNvSpPr>
          <p:nvPr>
            <p:ph type="sldNum" sz="quarter" idx="10"/>
          </p:nvPr>
        </p:nvSpPr>
        <p:spPr/>
        <p:txBody>
          <a:bodyPr/>
          <a:lstStyle/>
          <a:p>
            <a:fld id="{2CA9AE42-A3DB-4D2A-8B00-53136FA66A56}" type="slidenum">
              <a:rPr lang="en-US" smtClean="0"/>
              <a:pPr/>
              <a:t>7</a:t>
            </a:fld>
            <a:endParaRPr lang="en-US"/>
          </a:p>
        </p:txBody>
      </p:sp>
    </p:spTree>
    <p:extLst>
      <p:ext uri="{BB962C8B-B14F-4D97-AF65-F5344CB8AC3E}">
        <p14:creationId xmlns:p14="http://schemas.microsoft.com/office/powerpoint/2010/main" val="271899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 Claim has 2 slides</a:t>
            </a:r>
            <a:endParaRPr lang="en-US"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8</a:t>
            </a:fld>
            <a:endParaRPr lang="en-US"/>
          </a:p>
        </p:txBody>
      </p:sp>
    </p:spTree>
    <p:extLst>
      <p:ext uri="{BB962C8B-B14F-4D97-AF65-F5344CB8AC3E}">
        <p14:creationId xmlns:p14="http://schemas.microsoft.com/office/powerpoint/2010/main" val="264448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note about claims…</a:t>
            </a:r>
            <a:endParaRPr lang="en-US" dirty="0" smtClean="0"/>
          </a:p>
        </p:txBody>
      </p:sp>
      <p:sp>
        <p:nvSpPr>
          <p:cNvPr id="4" name="Slide Number Placeholder 3"/>
          <p:cNvSpPr>
            <a:spLocks noGrp="1"/>
          </p:cNvSpPr>
          <p:nvPr>
            <p:ph type="sldNum" sz="quarter" idx="10"/>
          </p:nvPr>
        </p:nvSpPr>
        <p:spPr/>
        <p:txBody>
          <a:bodyPr/>
          <a:lstStyle/>
          <a:p>
            <a:fld id="{2CA9AE42-A3DB-4D2A-8B00-53136FA66A56}" type="slidenum">
              <a:rPr lang="en-US" smtClean="0"/>
              <a:pPr/>
              <a:t>9</a:t>
            </a:fld>
            <a:endParaRPr lang="en-US"/>
          </a:p>
        </p:txBody>
      </p:sp>
    </p:spTree>
    <p:extLst>
      <p:ext uri="{BB962C8B-B14F-4D97-AF65-F5344CB8AC3E}">
        <p14:creationId xmlns:p14="http://schemas.microsoft.com/office/powerpoint/2010/main" val="264448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78E11EC-121B-4BA2-B2CD-DC851C5B1A2E}" type="datetimeFigureOut">
              <a:rPr lang="en-US" smtClean="0"/>
              <a:pPr/>
              <a:t>11/17/14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159B947-05DC-4C16-9F75-F476023CB674}"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E11EC-121B-4BA2-B2CD-DC851C5B1A2E}" type="datetimeFigureOut">
              <a:rPr lang="en-US" smtClean="0"/>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9B947-05DC-4C16-9F75-F476023CB67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8E11EC-121B-4BA2-B2CD-DC851C5B1A2E}" type="datetimeFigureOut">
              <a:rPr lang="en-US" smtClean="0"/>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159B947-05DC-4C16-9F75-F476023CB67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8E11EC-121B-4BA2-B2CD-DC851C5B1A2E}" type="datetimeFigureOut">
              <a:rPr lang="en-US" smtClean="0"/>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9B947-05DC-4C16-9F75-F476023CB674}"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78E11EC-121B-4BA2-B2CD-DC851C5B1A2E}" type="datetimeFigureOut">
              <a:rPr lang="en-US" smtClean="0"/>
              <a:pPr/>
              <a:t>11/17/14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159B947-05DC-4C16-9F75-F476023CB674}"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8E11EC-121B-4BA2-B2CD-DC851C5B1A2E}" type="datetimeFigureOut">
              <a:rPr lang="en-US" smtClean="0"/>
              <a:pPr/>
              <a:t>11/17/14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9B947-05DC-4C16-9F75-F476023CB67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8E11EC-121B-4BA2-B2CD-DC851C5B1A2E}" type="datetimeFigureOut">
              <a:rPr lang="en-US" smtClean="0"/>
              <a:pPr/>
              <a:t>11/17/14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9B947-05DC-4C16-9F75-F476023CB674}"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8E11EC-121B-4BA2-B2CD-DC851C5B1A2E}" type="datetimeFigureOut">
              <a:rPr lang="en-US" smtClean="0"/>
              <a:pPr/>
              <a:t>11/17/14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9B947-05DC-4C16-9F75-F476023CB674}"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78E11EC-121B-4BA2-B2CD-DC851C5B1A2E}" type="datetimeFigureOut">
              <a:rPr lang="en-US" smtClean="0"/>
              <a:pPr/>
              <a:t>11/17/14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9B947-05DC-4C16-9F75-F476023CB67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E11EC-121B-4BA2-B2CD-DC851C5B1A2E}" type="datetimeFigureOut">
              <a:rPr lang="en-US" smtClean="0"/>
              <a:pPr/>
              <a:t>11/17/14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159B947-05DC-4C16-9F75-F476023CB674}"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E11EC-121B-4BA2-B2CD-DC851C5B1A2E}" type="datetimeFigureOut">
              <a:rPr lang="en-US" smtClean="0"/>
              <a:pPr/>
              <a:t>11/17/14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9B947-05DC-4C16-9F75-F476023CB674}"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78E11EC-121B-4BA2-B2CD-DC851C5B1A2E}" type="datetimeFigureOut">
              <a:rPr lang="en-US" smtClean="0"/>
              <a:pPr/>
              <a:t>11/17/14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159B947-05DC-4C16-9F75-F476023CB6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hyperlink" Target="https://newsela.com/"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hyperlink" Target="http://upfront.scholastic.com/" TargetMode="Externa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learning.blogs.nytimes.com/2014/09/08/whats-going-on-in-this-picture-sept-8-2014/?_php=true&amp;_type=blogs&amp;_php=true&amp;_type=blogs&amp;_r=1&amp;" TargetMode="External"/><Relationship Id="rId5"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hyperlink" Target="mailto:pam.ampferer@spps.org" TargetMode="External"/><Relationship Id="rId4" Type="http://schemas.openxmlformats.org/officeDocument/2006/relationships/hyperlink" Target="mailto:victoria.estrem@mpls.k12.mn.us" TargetMode="External"/><Relationship Id="rId5" Type="http://schemas.openxmlformats.org/officeDocument/2006/relationships/hyperlink" Target="mailto:tferris@aeoa.org" TargetMode="External"/><Relationship Id="rId6" Type="http://schemas.openxmlformats.org/officeDocument/2006/relationships/hyperlink" Target="mailto:heather.indelicato@mpls.k12.mn.us" TargetMode="External"/><Relationship Id="rId7" Type="http://schemas.openxmlformats.org/officeDocument/2006/relationships/hyperlink" Target="mailto:pwieseler@faribault.k12.mn.us" TargetMode="External"/><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Minnesota Adult Education </a:t>
            </a:r>
          </a:p>
          <a:p>
            <a:r>
              <a:rPr lang="en-US" dirty="0" smtClean="0"/>
              <a:t>Fall Regionals 2014</a:t>
            </a:r>
            <a:endParaRPr lang="en-US" dirty="0"/>
          </a:p>
        </p:txBody>
      </p:sp>
      <p:sp>
        <p:nvSpPr>
          <p:cNvPr id="2" name="Title 1"/>
          <p:cNvSpPr>
            <a:spLocks noGrp="1"/>
          </p:cNvSpPr>
          <p:nvPr>
            <p:ph type="title"/>
          </p:nvPr>
        </p:nvSpPr>
        <p:spPr>
          <a:xfrm>
            <a:off x="457200" y="304800"/>
            <a:ext cx="6324600" cy="5791200"/>
          </a:xfrm>
        </p:spPr>
        <p:txBody>
          <a:bodyPr/>
          <a:lstStyle/>
          <a:p>
            <a:r>
              <a:rPr lang="en-US" sz="4000" dirty="0" smtClean="0"/>
              <a:t>GED </a:t>
            </a:r>
            <a:r>
              <a:rPr lang="en-US" sz="4000" dirty="0" smtClean="0"/>
              <a:t>Writing Institute:</a:t>
            </a:r>
            <a:r>
              <a:rPr lang="en-US" sz="4800" dirty="0" smtClean="0"/>
              <a:t/>
            </a:r>
            <a:br>
              <a:rPr lang="en-US" sz="4800" dirty="0" smtClean="0"/>
            </a:br>
            <a:r>
              <a:rPr lang="en-US" sz="4800" dirty="0" smtClean="0"/>
              <a:t>Creating a plan for instruction</a:t>
            </a:r>
            <a:br>
              <a:rPr lang="en-US" sz="4800" dirty="0" smtClean="0"/>
            </a:br>
            <a:r>
              <a:rPr lang="en-US" sz="4800" dirty="0" smtClean="0"/>
              <a:t/>
            </a:r>
            <a:br>
              <a:rPr lang="en-US" sz="4800" dirty="0" smtClean="0"/>
            </a:br>
            <a:r>
              <a:rPr lang="en-US" sz="4800" dirty="0" smtClean="0"/>
              <a:t/>
            </a:r>
            <a:br>
              <a:rPr lang="en-US" sz="4800" dirty="0" smtClean="0"/>
            </a:br>
            <a:r>
              <a:rPr lang="en-US" sz="2000" i="1" dirty="0" smtClean="0"/>
              <a:t>2014 MN </a:t>
            </a:r>
            <a:r>
              <a:rPr lang="en-US" sz="2000" i="1" dirty="0" smtClean="0"/>
              <a:t>GED Advisory </a:t>
            </a:r>
            <a:r>
              <a:rPr lang="en-US" sz="2000" i="1" dirty="0" smtClean="0"/>
              <a:t>Team</a:t>
            </a:r>
            <a:endParaRPr lang="en-US" sz="4800" dirty="0"/>
          </a:p>
        </p:txBody>
      </p:sp>
    </p:spTree>
    <p:extLst>
      <p:ext uri="{BB962C8B-B14F-4D97-AF65-F5344CB8AC3E}">
        <p14:creationId xmlns:p14="http://schemas.microsoft.com/office/powerpoint/2010/main" val="2712307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800" dirty="0" smtClean="0"/>
              <a:t>Supports the claim; NOT </a:t>
            </a:r>
            <a:r>
              <a:rPr lang="en-US" sz="2800" i="1" dirty="0" smtClean="0"/>
              <a:t>personal </a:t>
            </a:r>
            <a:r>
              <a:rPr lang="en-US" sz="2800" dirty="0" smtClean="0"/>
              <a:t>opinions but information from reliable sources that may include:</a:t>
            </a:r>
          </a:p>
          <a:p>
            <a:pPr marL="45720" indent="0">
              <a:buNone/>
            </a:pPr>
            <a:endParaRPr lang="en-US" dirty="0"/>
          </a:p>
          <a:p>
            <a:pPr>
              <a:buFont typeface="Wingdings" pitchFamily="2" charset="2"/>
              <a:buChar char="§"/>
            </a:pPr>
            <a:r>
              <a:rPr lang="en-US" dirty="0" smtClean="0"/>
              <a:t>	</a:t>
            </a:r>
            <a:r>
              <a:rPr lang="en-US" sz="2400" dirty="0" smtClean="0"/>
              <a:t>Facts or statistics</a:t>
            </a:r>
          </a:p>
          <a:p>
            <a:pPr>
              <a:buFont typeface="Wingdings" pitchFamily="2" charset="2"/>
              <a:buChar char="§"/>
            </a:pPr>
            <a:r>
              <a:rPr lang="en-US" sz="2400" dirty="0" smtClean="0"/>
              <a:t>	Expert opinions</a:t>
            </a:r>
          </a:p>
          <a:p>
            <a:pPr>
              <a:buFont typeface="Wingdings" pitchFamily="2" charset="2"/>
              <a:buChar char="§"/>
            </a:pPr>
            <a:r>
              <a:rPr lang="en-US" sz="2400" dirty="0" smtClean="0"/>
              <a:t>	Concrete example</a:t>
            </a:r>
            <a:endParaRPr lang="en-US" sz="2400" dirty="0"/>
          </a:p>
        </p:txBody>
      </p:sp>
      <p:sp>
        <p:nvSpPr>
          <p:cNvPr id="3" name="Title 2"/>
          <p:cNvSpPr>
            <a:spLocks noGrp="1"/>
          </p:cNvSpPr>
          <p:nvPr>
            <p:ph type="title"/>
          </p:nvPr>
        </p:nvSpPr>
        <p:spPr/>
        <p:txBody>
          <a:bodyPr/>
          <a:lstStyle/>
          <a:p>
            <a:r>
              <a:rPr lang="en-US" dirty="0" smtClean="0"/>
              <a:t>Evidence (data)</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33800"/>
            <a:ext cx="32766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463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209801"/>
            <a:ext cx="8407893" cy="3916678"/>
          </a:xfrm>
        </p:spPr>
        <p:txBody>
          <a:bodyPr/>
          <a:lstStyle/>
          <a:p>
            <a:pPr marL="45720" indent="0">
              <a:buNone/>
            </a:pPr>
            <a:r>
              <a:rPr lang="en-US" sz="2800" dirty="0" smtClean="0"/>
              <a:t>Explains the pieces of evidence (arguments) and connects them to the claim</a:t>
            </a:r>
          </a:p>
          <a:p>
            <a:pPr marL="45720" indent="0">
              <a:buNone/>
            </a:pPr>
            <a:endParaRPr lang="en-US" dirty="0"/>
          </a:p>
          <a:p>
            <a:pPr marL="239713" indent="0">
              <a:buNone/>
            </a:pPr>
            <a:r>
              <a:rPr lang="en-US" sz="3000" dirty="0">
                <a:solidFill>
                  <a:srgbClr val="206632"/>
                </a:solidFill>
              </a:rPr>
              <a:t>A Warrant </a:t>
            </a:r>
          </a:p>
          <a:p>
            <a:pPr marL="803275" indent="-341313">
              <a:buFont typeface="Arial" pitchFamily="34" charset="0"/>
              <a:buChar char="•"/>
            </a:pPr>
            <a:r>
              <a:rPr lang="en-US" sz="3000" dirty="0">
                <a:solidFill>
                  <a:srgbClr val="206632"/>
                </a:solidFill>
              </a:rPr>
              <a:t>i</a:t>
            </a:r>
            <a:r>
              <a:rPr lang="en-US" sz="3000" dirty="0" smtClean="0">
                <a:solidFill>
                  <a:srgbClr val="206632"/>
                </a:solidFill>
              </a:rPr>
              <a:t>s </a:t>
            </a:r>
            <a:r>
              <a:rPr lang="en-US" sz="3000" dirty="0">
                <a:solidFill>
                  <a:srgbClr val="206632"/>
                </a:solidFill>
              </a:rPr>
              <a:t>logical</a:t>
            </a:r>
          </a:p>
          <a:p>
            <a:pPr marL="803275" indent="-341313">
              <a:buFont typeface="Arial" pitchFamily="34" charset="0"/>
              <a:buChar char="•"/>
            </a:pPr>
            <a:r>
              <a:rPr lang="en-US" sz="3000" dirty="0" smtClean="0">
                <a:solidFill>
                  <a:srgbClr val="206632"/>
                </a:solidFill>
              </a:rPr>
              <a:t>is </a:t>
            </a:r>
            <a:r>
              <a:rPr lang="en-US" sz="3000" dirty="0">
                <a:solidFill>
                  <a:srgbClr val="206632"/>
                </a:solidFill>
              </a:rPr>
              <a:t>reasonable</a:t>
            </a:r>
          </a:p>
          <a:p>
            <a:pPr marL="803275" indent="-341313">
              <a:buFont typeface="Arial" pitchFamily="34" charset="0"/>
              <a:buChar char="•"/>
            </a:pPr>
            <a:r>
              <a:rPr lang="en-US" sz="3000" dirty="0" smtClean="0">
                <a:solidFill>
                  <a:srgbClr val="206632"/>
                </a:solidFill>
              </a:rPr>
              <a:t>does </a:t>
            </a:r>
            <a:r>
              <a:rPr lang="en-US" sz="3000" dirty="0">
                <a:solidFill>
                  <a:srgbClr val="206632"/>
                </a:solidFill>
              </a:rPr>
              <a:t>not assume</a:t>
            </a:r>
          </a:p>
        </p:txBody>
      </p:sp>
      <p:sp>
        <p:nvSpPr>
          <p:cNvPr id="3" name="Title 2"/>
          <p:cNvSpPr>
            <a:spLocks noGrp="1"/>
          </p:cNvSpPr>
          <p:nvPr>
            <p:ph type="title"/>
          </p:nvPr>
        </p:nvSpPr>
        <p:spPr/>
        <p:txBody>
          <a:bodyPr/>
          <a:lstStyle/>
          <a:p>
            <a:r>
              <a:rPr lang="en-US" dirty="0" smtClean="0"/>
              <a:t>Warrant (bridge)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91000"/>
            <a:ext cx="32956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110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2282825">
              <a:buClr>
                <a:schemeClr val="tx2"/>
              </a:buClr>
              <a:buFont typeface="Lucida Grande"/>
              <a:buChar char="*"/>
            </a:pPr>
            <a:r>
              <a:rPr lang="en-US" sz="2800" dirty="0" smtClean="0"/>
              <a:t>Disagrees with the claim</a:t>
            </a:r>
          </a:p>
          <a:p>
            <a:pPr marL="2282825">
              <a:buClr>
                <a:schemeClr val="tx2"/>
              </a:buClr>
              <a:buFont typeface="Lucida Grande"/>
              <a:buChar char="*"/>
            </a:pPr>
            <a:r>
              <a:rPr lang="en-US" sz="2800" dirty="0" smtClean="0"/>
              <a:t>Reasonable people can disagree with a specific claim</a:t>
            </a:r>
          </a:p>
          <a:p>
            <a:pPr marL="2749550" indent="-293688">
              <a:buClr>
                <a:schemeClr val="tx2"/>
              </a:buClr>
              <a:buFont typeface="Lucida Grande"/>
              <a:buChar char="-"/>
            </a:pPr>
            <a:r>
              <a:rPr lang="en-US" sz="2800" dirty="0" smtClean="0"/>
              <a:t>what do they think? (their claim)</a:t>
            </a:r>
          </a:p>
          <a:p>
            <a:pPr marL="2749550" indent="-293688">
              <a:buClr>
                <a:schemeClr val="tx2"/>
              </a:buClr>
              <a:buFont typeface="Lucida Grande"/>
              <a:buChar char="-"/>
            </a:pPr>
            <a:r>
              <a:rPr lang="en-US" sz="2800" dirty="0" smtClean="0"/>
              <a:t>what is their evidence?</a:t>
            </a:r>
            <a:endParaRPr lang="en-US" dirty="0"/>
          </a:p>
        </p:txBody>
      </p:sp>
      <p:sp>
        <p:nvSpPr>
          <p:cNvPr id="3" name="Title 2"/>
          <p:cNvSpPr>
            <a:spLocks noGrp="1"/>
          </p:cNvSpPr>
          <p:nvPr>
            <p:ph type="title"/>
          </p:nvPr>
        </p:nvSpPr>
        <p:spPr/>
        <p:txBody>
          <a:bodyPr/>
          <a:lstStyle/>
          <a:p>
            <a:r>
              <a:rPr lang="en-US" dirty="0" smtClean="0"/>
              <a:t>Counterclaim (opposing argument)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00400"/>
            <a:ext cx="1676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897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buFont typeface="Wingdings" pitchFamily="2" charset="2"/>
              <a:buChar char="§"/>
            </a:pPr>
            <a:r>
              <a:rPr lang="en-US" sz="2800" dirty="0" smtClean="0"/>
              <a:t>Explains why the counterclaim is wrong</a:t>
            </a:r>
          </a:p>
          <a:p>
            <a:pPr marL="45720" indent="0">
              <a:buNone/>
            </a:pPr>
            <a:endParaRPr lang="en-US" sz="2800" dirty="0" smtClean="0"/>
          </a:p>
          <a:p>
            <a:pPr>
              <a:buFont typeface="Wingdings" pitchFamily="2" charset="2"/>
              <a:buChar char="§"/>
            </a:pPr>
            <a:r>
              <a:rPr lang="en-US" sz="2800" dirty="0" smtClean="0"/>
              <a:t>A person can reasonably disagree with the counterclaim</a:t>
            </a:r>
          </a:p>
          <a:p>
            <a:pPr marL="1141413" indent="-341313">
              <a:buClr>
                <a:schemeClr val="tx2"/>
              </a:buClr>
              <a:buFont typeface="Lucida Grande"/>
              <a:buChar char="-"/>
            </a:pPr>
            <a:r>
              <a:rPr lang="en-US" sz="2400" dirty="0" smtClean="0"/>
              <a:t>Why is the counterclaim wrong? (faulty logic)</a:t>
            </a:r>
          </a:p>
          <a:p>
            <a:pPr marL="1141413" indent="-341313">
              <a:buClr>
                <a:schemeClr val="tx2"/>
              </a:buClr>
              <a:buFont typeface="Lucida Grande"/>
              <a:buChar char="-"/>
            </a:pPr>
            <a:r>
              <a:rPr lang="en-US" sz="2400" dirty="0" smtClean="0"/>
              <a:t>What evidence supports why a counterclaim is wrong or less effective?</a:t>
            </a:r>
            <a:endParaRPr lang="en-US" sz="2400" dirty="0"/>
          </a:p>
        </p:txBody>
      </p:sp>
      <p:sp>
        <p:nvSpPr>
          <p:cNvPr id="3" name="Title 2"/>
          <p:cNvSpPr>
            <a:spLocks noGrp="1"/>
          </p:cNvSpPr>
          <p:nvPr>
            <p:ph type="title"/>
          </p:nvPr>
        </p:nvSpPr>
        <p:spPr/>
        <p:txBody>
          <a:bodyPr/>
          <a:lstStyle/>
          <a:p>
            <a:r>
              <a:rPr lang="en-US" dirty="0" smtClean="0"/>
              <a:t>Rebuttal (evidence)</a:t>
            </a:r>
            <a:endParaRPr lang="en-US" dirty="0"/>
          </a:p>
        </p:txBody>
      </p:sp>
    </p:spTree>
    <p:extLst>
      <p:ext uri="{BB962C8B-B14F-4D97-AF65-F5344CB8AC3E}">
        <p14:creationId xmlns:p14="http://schemas.microsoft.com/office/powerpoint/2010/main" val="3563894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8738"/>
            <a:ext cx="89916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0688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 Be the student</a:t>
            </a:r>
            <a:endParaRPr lang="en-US" dirty="0"/>
          </a:p>
        </p:txBody>
      </p:sp>
    </p:spTree>
    <p:extLst>
      <p:ext uri="{BB962C8B-B14F-4D97-AF65-F5344CB8AC3E}">
        <p14:creationId xmlns:p14="http://schemas.microsoft.com/office/powerpoint/2010/main" val="386663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45720" indent="0">
              <a:buNone/>
            </a:pPr>
            <a:r>
              <a:rPr lang="en-US" dirty="0" smtClean="0"/>
              <a:t>Constructed Responses (CR) directly assess</a:t>
            </a:r>
          </a:p>
          <a:p>
            <a:pPr marL="690563" indent="-242888">
              <a:buClr>
                <a:schemeClr val="tx2"/>
              </a:buClr>
              <a:buFont typeface="Lucida Grande"/>
              <a:buChar char="-"/>
            </a:pPr>
            <a:r>
              <a:rPr lang="en-US" dirty="0" smtClean="0"/>
              <a:t>Writing skills</a:t>
            </a:r>
          </a:p>
          <a:p>
            <a:pPr marL="690563" indent="-242888">
              <a:buClr>
                <a:schemeClr val="tx2"/>
              </a:buClr>
              <a:buFont typeface="Lucida Grande"/>
              <a:buChar char="-"/>
            </a:pPr>
            <a:r>
              <a:rPr lang="en-US" dirty="0" smtClean="0"/>
              <a:t>Higher-order thinking skills</a:t>
            </a:r>
          </a:p>
          <a:p>
            <a:pPr marL="45720" indent="0">
              <a:buNone/>
            </a:pPr>
            <a:endParaRPr lang="en-US" dirty="0"/>
          </a:p>
          <a:p>
            <a:pPr marL="45720" indent="0">
              <a:buNone/>
            </a:pPr>
            <a:r>
              <a:rPr lang="en-US" dirty="0" smtClean="0"/>
              <a:t>Four CR items on 2014 GED test</a:t>
            </a:r>
          </a:p>
          <a:p>
            <a:pPr marL="690563" indent="-242888">
              <a:buClr>
                <a:schemeClr val="tx2"/>
              </a:buClr>
              <a:buFont typeface="Lucida Grande"/>
              <a:buChar char="-"/>
            </a:pPr>
            <a:r>
              <a:rPr lang="en-US" dirty="0" smtClean="0"/>
              <a:t>RLA Extended Response (ER) – 45 min., / 20% of test 	  score</a:t>
            </a:r>
          </a:p>
          <a:p>
            <a:pPr marL="690563" indent="-242888">
              <a:buClr>
                <a:schemeClr val="tx2"/>
              </a:buClr>
              <a:buFont typeface="Lucida Grande"/>
              <a:buChar char="-"/>
            </a:pPr>
            <a:r>
              <a:rPr lang="en-US" dirty="0" smtClean="0"/>
              <a:t>Social Studies ER – 25 min., / 20% of test score</a:t>
            </a:r>
          </a:p>
          <a:p>
            <a:pPr marL="690563" indent="-242888">
              <a:buClr>
                <a:schemeClr val="tx2"/>
              </a:buClr>
              <a:buFont typeface="Lucida Grande"/>
              <a:buChar char="-"/>
            </a:pPr>
            <a:r>
              <a:rPr lang="en-US" dirty="0" smtClean="0"/>
              <a:t>Two Science Short Answer - ~10 min each, 15% of test 	  score</a:t>
            </a:r>
          </a:p>
          <a:p>
            <a:pPr marL="45720" indent="0">
              <a:buNone/>
            </a:pPr>
            <a:endParaRPr lang="en-US" sz="1600" dirty="0"/>
          </a:p>
          <a:p>
            <a:pPr marL="45720" indent="0">
              <a:buNone/>
            </a:pPr>
            <a:r>
              <a:rPr lang="en-US" sz="1200" dirty="0" smtClean="0"/>
              <a:t>Source – GEDtestingservice.com</a:t>
            </a:r>
            <a:endParaRPr lang="en-US" sz="1200" dirty="0"/>
          </a:p>
        </p:txBody>
      </p:sp>
      <p:sp>
        <p:nvSpPr>
          <p:cNvPr id="3" name="Title 2"/>
          <p:cNvSpPr>
            <a:spLocks noGrp="1"/>
          </p:cNvSpPr>
          <p:nvPr>
            <p:ph type="title"/>
          </p:nvPr>
        </p:nvSpPr>
        <p:spPr/>
        <p:txBody>
          <a:bodyPr/>
          <a:lstStyle/>
          <a:p>
            <a:r>
              <a:rPr lang="en-US" dirty="0" smtClean="0"/>
              <a:t>Constructed Response on the </a:t>
            </a:r>
            <a:br>
              <a:rPr lang="en-US" dirty="0" smtClean="0"/>
            </a:br>
            <a:r>
              <a:rPr lang="en-US" dirty="0" smtClean="0"/>
              <a:t>2014 GED Test</a:t>
            </a:r>
            <a:endParaRPr lang="en-US" dirty="0"/>
          </a:p>
        </p:txBody>
      </p:sp>
    </p:spTree>
    <p:extLst>
      <p:ext uri="{BB962C8B-B14F-4D97-AF65-F5344CB8AC3E}">
        <p14:creationId xmlns:p14="http://schemas.microsoft.com/office/powerpoint/2010/main" val="21915677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lnSpcReduction="10000"/>
          </a:bodyPr>
          <a:lstStyle/>
          <a:p>
            <a:pPr marL="45720" indent="0">
              <a:buNone/>
            </a:pPr>
            <a:r>
              <a:rPr lang="en-US" dirty="0" smtClean="0"/>
              <a:t>ER analyzes these traits …</a:t>
            </a:r>
          </a:p>
          <a:p>
            <a:pPr marL="45720" indent="0">
              <a:buNone/>
            </a:pPr>
            <a:r>
              <a:rPr lang="en-US" dirty="0" smtClean="0"/>
              <a:t>	“Use of Evidence”</a:t>
            </a:r>
          </a:p>
          <a:p>
            <a:pPr marL="45720" indent="0">
              <a:buNone/>
            </a:pPr>
            <a:r>
              <a:rPr lang="en-US" dirty="0" smtClean="0"/>
              <a:t>	“Ways of Expressing Meaning”</a:t>
            </a:r>
          </a:p>
          <a:p>
            <a:pPr marL="45720" indent="0">
              <a:buNone/>
            </a:pPr>
            <a:r>
              <a:rPr lang="en-US" dirty="0" smtClean="0"/>
              <a:t>	“Language Conventions and Usage”</a:t>
            </a:r>
          </a:p>
          <a:p>
            <a:pPr marL="45720" indent="0">
              <a:buNone/>
            </a:pPr>
            <a:endParaRPr lang="en-US" dirty="0"/>
          </a:p>
          <a:p>
            <a:pPr marL="45720" indent="0">
              <a:buNone/>
            </a:pPr>
            <a:r>
              <a:rPr lang="en-US" dirty="0" smtClean="0"/>
              <a:t>To respond to the prompt….</a:t>
            </a:r>
          </a:p>
          <a:p>
            <a:pPr marL="594360" lvl="2" indent="0">
              <a:buNone/>
            </a:pPr>
            <a:r>
              <a:rPr lang="en-US" sz="2000" i="1" dirty="0" smtClean="0"/>
              <a:t>“In your response, analyze both positions presented to determine which one is best supported. Use relevant and specific evidence from the article to support your response.”</a:t>
            </a:r>
          </a:p>
          <a:p>
            <a:pPr marL="45720" indent="0">
              <a:buNone/>
            </a:pPr>
            <a:endParaRPr lang="en-US" i="1" dirty="0"/>
          </a:p>
          <a:p>
            <a:pPr marL="45720" indent="0" algn="ctr">
              <a:buNone/>
            </a:pPr>
            <a:r>
              <a:rPr lang="en-US" dirty="0" smtClean="0"/>
              <a:t>The framework of the prompt will </a:t>
            </a:r>
            <a:r>
              <a:rPr lang="en-US" i="1" u="sng" dirty="0" smtClean="0"/>
              <a:t>not</a:t>
            </a:r>
            <a:r>
              <a:rPr lang="en-US" dirty="0" smtClean="0"/>
              <a:t> change</a:t>
            </a:r>
          </a:p>
          <a:p>
            <a:pPr marL="45720" indent="0" algn="ctr">
              <a:buNone/>
            </a:pPr>
            <a:endParaRPr lang="en-US" dirty="0"/>
          </a:p>
          <a:p>
            <a:pPr marL="45720" indent="0">
              <a:buNone/>
            </a:pPr>
            <a:r>
              <a:rPr lang="en-US" sz="1200" dirty="0"/>
              <a:t>Source – </a:t>
            </a:r>
            <a:r>
              <a:rPr lang="en-US" sz="1200" dirty="0" err="1" smtClean="0"/>
              <a:t>GEDtestingservice.com</a:t>
            </a:r>
            <a:endParaRPr lang="en-US" sz="1200" dirty="0" smtClean="0"/>
          </a:p>
        </p:txBody>
      </p:sp>
      <p:sp>
        <p:nvSpPr>
          <p:cNvPr id="3" name="Title 2"/>
          <p:cNvSpPr>
            <a:spLocks noGrp="1"/>
          </p:cNvSpPr>
          <p:nvPr>
            <p:ph type="title"/>
          </p:nvPr>
        </p:nvSpPr>
        <p:spPr/>
        <p:txBody>
          <a:bodyPr/>
          <a:lstStyle/>
          <a:p>
            <a:r>
              <a:rPr lang="en-US" dirty="0" smtClean="0"/>
              <a:t>RLA Extended Response</a:t>
            </a:r>
            <a:endParaRPr lang="en-US" dirty="0"/>
          </a:p>
        </p:txBody>
      </p:sp>
    </p:spTree>
    <p:extLst>
      <p:ext uri="{BB962C8B-B14F-4D97-AF65-F5344CB8AC3E}">
        <p14:creationId xmlns:p14="http://schemas.microsoft.com/office/powerpoint/2010/main" val="15132607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686800" cy="4724400"/>
          </a:xfrm>
        </p:spPr>
        <p:txBody>
          <a:bodyPr numCol="2" anchor="ctr">
            <a:normAutofit/>
          </a:bodyPr>
          <a:lstStyle/>
          <a:p>
            <a:pPr>
              <a:buFont typeface="Wingdings" pitchFamily="2" charset="2"/>
              <a:buChar char="§"/>
            </a:pPr>
            <a:r>
              <a:rPr lang="en-US" dirty="0" smtClean="0"/>
              <a:t>“Closely” read text that is: </a:t>
            </a:r>
          </a:p>
          <a:p>
            <a:pPr marL="320040" lvl="1" indent="0">
              <a:buClr>
                <a:schemeClr val="tx2"/>
              </a:buClr>
              <a:buFont typeface="Lucida Grande"/>
              <a:buChar char="-"/>
            </a:pPr>
            <a:r>
              <a:rPr lang="en-US" dirty="0" smtClean="0"/>
              <a:t> more complex</a:t>
            </a:r>
          </a:p>
          <a:p>
            <a:pPr marL="320040" lvl="1" indent="0">
              <a:spcAft>
                <a:spcPts val="600"/>
              </a:spcAft>
              <a:buClr>
                <a:schemeClr val="tx2"/>
              </a:buClr>
              <a:buFont typeface="Lucida Grande"/>
              <a:buChar char="-"/>
            </a:pPr>
            <a:r>
              <a:rPr lang="en-US" dirty="0" smtClean="0"/>
              <a:t> greater in length (450-900 words)</a:t>
            </a:r>
          </a:p>
          <a:p>
            <a:pPr>
              <a:spcAft>
                <a:spcPts val="1200"/>
              </a:spcAft>
              <a:buFont typeface="Wingdings" pitchFamily="2" charset="2"/>
              <a:buChar char="§"/>
            </a:pPr>
            <a:r>
              <a:rPr lang="en-US" dirty="0" smtClean="0"/>
              <a:t>Determine what is explicitly stated</a:t>
            </a:r>
          </a:p>
          <a:p>
            <a:pPr>
              <a:spcAft>
                <a:spcPts val="1200"/>
              </a:spcAft>
              <a:buFont typeface="Wingdings" pitchFamily="2" charset="2"/>
              <a:buChar char="§"/>
            </a:pPr>
            <a:r>
              <a:rPr lang="en-US" dirty="0" smtClean="0"/>
              <a:t>Draw specific comparisons between two texts</a:t>
            </a:r>
          </a:p>
          <a:p>
            <a:pPr>
              <a:spcAft>
                <a:spcPts val="1200"/>
              </a:spcAft>
              <a:buFont typeface="Wingdings" pitchFamily="2" charset="2"/>
              <a:buChar char="§"/>
            </a:pPr>
            <a:r>
              <a:rPr lang="en-US" dirty="0" smtClean="0"/>
              <a:t>Distinguish between valid arguments and faulty reasoning. </a:t>
            </a:r>
          </a:p>
          <a:p>
            <a:pPr>
              <a:buFont typeface="Wingdings" pitchFamily="2" charset="2"/>
              <a:buChar char="§"/>
            </a:pPr>
            <a:endParaRPr lang="en-US" dirty="0" smtClean="0"/>
          </a:p>
          <a:p>
            <a:pPr>
              <a:buNone/>
            </a:pPr>
            <a:endParaRPr lang="en-US" sz="1200" dirty="0" smtClean="0"/>
          </a:p>
          <a:p>
            <a:pPr>
              <a:buNone/>
            </a:pPr>
            <a:r>
              <a:rPr lang="en-US" sz="1200" dirty="0" smtClean="0"/>
              <a:t>Source – </a:t>
            </a:r>
            <a:r>
              <a:rPr lang="en-US" sz="1200" dirty="0" err="1" smtClean="0"/>
              <a:t>GEDtestingservice.com</a:t>
            </a:r>
            <a:endParaRPr lang="en-US" sz="1200" dirty="0" smtClean="0"/>
          </a:p>
          <a:p>
            <a:pPr>
              <a:spcAft>
                <a:spcPts val="1200"/>
              </a:spcAft>
              <a:buFont typeface="Wingdings" pitchFamily="2" charset="2"/>
              <a:buChar char="§"/>
            </a:pPr>
            <a:r>
              <a:rPr lang="en-US" dirty="0" smtClean="0"/>
              <a:t>Distinguish between supported and unsupported claims</a:t>
            </a:r>
          </a:p>
          <a:p>
            <a:pPr>
              <a:spcAft>
                <a:spcPts val="1200"/>
              </a:spcAft>
              <a:buFont typeface="Wingdings" pitchFamily="2" charset="2"/>
              <a:buChar char="§"/>
            </a:pPr>
            <a:r>
              <a:rPr lang="en-US" dirty="0" smtClean="0"/>
              <a:t>Make logical inferences based on evidence</a:t>
            </a:r>
          </a:p>
          <a:p>
            <a:pPr>
              <a:spcAft>
                <a:spcPts val="1200"/>
              </a:spcAft>
              <a:buFont typeface="Wingdings" pitchFamily="2" charset="2"/>
              <a:buChar char="§"/>
            </a:pPr>
            <a:r>
              <a:rPr lang="en-US" dirty="0" smtClean="0"/>
              <a:t>Cite relevant and sufficient evidence from the texts</a:t>
            </a:r>
          </a:p>
          <a:p>
            <a:pPr>
              <a:buFont typeface="Wingdings" pitchFamily="2" charset="2"/>
              <a:buChar char="§"/>
            </a:pPr>
            <a:endParaRPr lang="en-US" dirty="0" smtClean="0"/>
          </a:p>
        </p:txBody>
      </p:sp>
      <p:sp>
        <p:nvSpPr>
          <p:cNvPr id="3" name="Title 2"/>
          <p:cNvSpPr>
            <a:spLocks noGrp="1"/>
          </p:cNvSpPr>
          <p:nvPr>
            <p:ph type="title"/>
          </p:nvPr>
        </p:nvSpPr>
        <p:spPr>
          <a:xfrm>
            <a:off x="381000" y="355847"/>
            <a:ext cx="8381260" cy="863353"/>
          </a:xfrm>
        </p:spPr>
        <p:txBody>
          <a:bodyPr/>
          <a:lstStyle/>
          <a:p>
            <a:r>
              <a:rPr lang="en-US" sz="2400" dirty="0" smtClean="0"/>
              <a:t>The RLA ER requires the following skills</a:t>
            </a:r>
            <a:endParaRPr lang="en-US"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65461"/>
            <a:ext cx="2971800" cy="206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8104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numCol="1">
            <a:normAutofit/>
          </a:bodyPr>
          <a:lstStyle/>
          <a:p>
            <a:pPr marL="45720" indent="0">
              <a:buNone/>
            </a:pPr>
            <a:r>
              <a:rPr lang="en-US" dirty="0" smtClean="0"/>
              <a:t>ER requires the following skills</a:t>
            </a:r>
          </a:p>
          <a:p>
            <a:pPr marL="45720" indent="0">
              <a:buNone/>
            </a:pPr>
            <a:endParaRPr lang="en-US" dirty="0"/>
          </a:p>
          <a:p>
            <a:pPr marL="45720" indent="0">
              <a:buNone/>
            </a:pPr>
            <a:r>
              <a:rPr lang="en-US" dirty="0" smtClean="0"/>
              <a:t>Skills of “Reading and Writing in a Social Studies Context”</a:t>
            </a:r>
          </a:p>
          <a:p>
            <a:pPr marL="45720" indent="0">
              <a:buNone/>
            </a:pPr>
            <a:endParaRPr lang="en-US" dirty="0" smtClean="0"/>
          </a:p>
          <a:p>
            <a:pPr marL="45720" indent="0">
              <a:buNone/>
            </a:pPr>
            <a:r>
              <a:rPr lang="en-US" dirty="0" smtClean="0"/>
              <a:t>Skills of Applying Social Studies Concepts…to respond to this prompt…</a:t>
            </a:r>
          </a:p>
          <a:p>
            <a:pPr marL="447675" indent="0">
              <a:buNone/>
            </a:pPr>
            <a:r>
              <a:rPr lang="en-US" i="1" dirty="0" smtClean="0"/>
              <a:t>“In your response, develop an argument about how the author’s position in his/her letter reflects the enduring issue expressed in the excerpt. Incorporate relevant and specific evidence from the excerpt and our own knowledge to support your analysis.”</a:t>
            </a:r>
          </a:p>
          <a:p>
            <a:pPr marL="45720" indent="0">
              <a:buNone/>
            </a:pPr>
            <a:endParaRPr lang="en-US" i="1" dirty="0" smtClean="0"/>
          </a:p>
          <a:p>
            <a:pPr marL="45720" indent="0" algn="ctr">
              <a:buNone/>
            </a:pPr>
            <a:r>
              <a:rPr lang="en-US" dirty="0"/>
              <a:t>The framework of the prompt will</a:t>
            </a:r>
            <a:r>
              <a:rPr lang="en-US" i="1" dirty="0"/>
              <a:t> </a:t>
            </a:r>
            <a:r>
              <a:rPr lang="en-US" i="1" u="sng" dirty="0"/>
              <a:t>not</a:t>
            </a:r>
            <a:r>
              <a:rPr lang="en-US" i="1" dirty="0"/>
              <a:t> </a:t>
            </a:r>
            <a:r>
              <a:rPr lang="en-US" dirty="0"/>
              <a:t>change</a:t>
            </a:r>
          </a:p>
          <a:p>
            <a:pPr marL="45720" indent="0">
              <a:buNone/>
            </a:pPr>
            <a:r>
              <a:rPr lang="en-US" sz="1200" dirty="0"/>
              <a:t>Source – GEDtestingservice.com</a:t>
            </a:r>
          </a:p>
          <a:p>
            <a:pPr marL="45720" indent="0">
              <a:buNone/>
            </a:pPr>
            <a:endParaRPr lang="en-US" i="1" dirty="0" smtClean="0"/>
          </a:p>
          <a:p>
            <a:pPr marL="45720" indent="0">
              <a:buNone/>
            </a:pPr>
            <a:endParaRPr lang="en-US" i="1" dirty="0"/>
          </a:p>
          <a:p>
            <a:pPr marL="45720" indent="0">
              <a:buNone/>
            </a:pPr>
            <a:endParaRPr lang="en-US" dirty="0"/>
          </a:p>
        </p:txBody>
      </p:sp>
      <p:sp>
        <p:nvSpPr>
          <p:cNvPr id="3" name="Title 2"/>
          <p:cNvSpPr>
            <a:spLocks noGrp="1"/>
          </p:cNvSpPr>
          <p:nvPr>
            <p:ph type="title"/>
          </p:nvPr>
        </p:nvSpPr>
        <p:spPr/>
        <p:txBody>
          <a:bodyPr/>
          <a:lstStyle/>
          <a:p>
            <a:r>
              <a:rPr lang="en-US" dirty="0" smtClean="0"/>
              <a:t>And in Social Studies</a:t>
            </a:r>
            <a:endParaRPr lang="en-US" dirty="0"/>
          </a:p>
        </p:txBody>
      </p:sp>
    </p:spTree>
    <p:extLst>
      <p:ext uri="{BB962C8B-B14F-4D97-AF65-F5344CB8AC3E}">
        <p14:creationId xmlns:p14="http://schemas.microsoft.com/office/powerpoint/2010/main" val="12543326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lnSpcReduction="10000"/>
          </a:bodyPr>
          <a:lstStyle/>
          <a:p>
            <a:pPr>
              <a:buFont typeface="Wingdings" pitchFamily="2" charset="2"/>
              <a:buChar char="§"/>
            </a:pPr>
            <a:r>
              <a:rPr lang="en-US" dirty="0" smtClean="0"/>
              <a:t>Investigate components of Constructed Response items of GED 2014 RLA and Social Studies tests (Part 1)</a:t>
            </a:r>
          </a:p>
          <a:p>
            <a:pPr>
              <a:buFont typeface="Wingdings" pitchFamily="2" charset="2"/>
              <a:buChar char="§"/>
            </a:pPr>
            <a:endParaRPr lang="en-US" dirty="0"/>
          </a:p>
          <a:p>
            <a:pPr>
              <a:buFont typeface="Wingdings" pitchFamily="2" charset="2"/>
              <a:buChar char="§"/>
            </a:pPr>
            <a:r>
              <a:rPr lang="en-US" dirty="0" smtClean="0"/>
              <a:t>Examine the GED Writing competencies and the College and Career (CCRS) Writing anchors (Part 1)</a:t>
            </a:r>
          </a:p>
          <a:p>
            <a:pPr>
              <a:buFont typeface="Wingdings" pitchFamily="2" charset="2"/>
              <a:buChar char="§"/>
            </a:pPr>
            <a:endParaRPr lang="en-US" dirty="0"/>
          </a:p>
          <a:p>
            <a:pPr>
              <a:buFont typeface="Wingdings" pitchFamily="2" charset="2"/>
              <a:buChar char="§"/>
            </a:pPr>
            <a:r>
              <a:rPr lang="en-US" dirty="0" smtClean="0"/>
              <a:t>Explore strategies/best practices for addressing components of Constructed Response (CR) items and College and Career Readiness Standards (CCRS) for various levels of learners (Part 2)</a:t>
            </a:r>
          </a:p>
          <a:p>
            <a:pPr>
              <a:buFont typeface="Wingdings" pitchFamily="2" charset="2"/>
              <a:buChar char="§"/>
            </a:pPr>
            <a:endParaRPr lang="en-US" dirty="0"/>
          </a:p>
          <a:p>
            <a:pPr>
              <a:buFont typeface="Wingdings" pitchFamily="2" charset="2"/>
              <a:buChar char="§"/>
            </a:pPr>
            <a:r>
              <a:rPr lang="en-US" dirty="0" smtClean="0"/>
              <a:t>Create a plan applicable to your context for effective writing instruction (Part 2)</a:t>
            </a:r>
          </a:p>
        </p:txBody>
      </p:sp>
      <p:sp>
        <p:nvSpPr>
          <p:cNvPr id="3" name="Title 2"/>
          <p:cNvSpPr>
            <a:spLocks noGrp="1"/>
          </p:cNvSpPr>
          <p:nvPr>
            <p:ph type="title"/>
          </p:nvPr>
        </p:nvSpPr>
        <p:spPr/>
        <p:txBody>
          <a:bodyPr/>
          <a:lstStyle/>
          <a:p>
            <a:r>
              <a:rPr lang="en-US" dirty="0" smtClean="0"/>
              <a:t>Session Objectives</a:t>
            </a:r>
            <a:endParaRPr lang="en-US" dirty="0"/>
          </a:p>
        </p:txBody>
      </p:sp>
    </p:spTree>
    <p:extLst>
      <p:ext uri="{BB962C8B-B14F-4D97-AF65-F5344CB8AC3E}">
        <p14:creationId xmlns:p14="http://schemas.microsoft.com/office/powerpoint/2010/main" val="42176330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399" y="1719070"/>
            <a:ext cx="8636493" cy="4834129"/>
          </a:xfrm>
        </p:spPr>
        <p:txBody>
          <a:bodyPr>
            <a:normAutofit/>
          </a:bodyPr>
          <a:lstStyle/>
          <a:p>
            <a:pPr>
              <a:lnSpc>
                <a:spcPct val="150000"/>
              </a:lnSpc>
              <a:buFont typeface="Wingdings" pitchFamily="2" charset="2"/>
              <a:buChar char="§"/>
            </a:pPr>
            <a:r>
              <a:rPr lang="en-US" sz="2400" dirty="0" smtClean="0"/>
              <a:t>Higher-order thinking skills</a:t>
            </a:r>
          </a:p>
          <a:p>
            <a:pPr>
              <a:lnSpc>
                <a:spcPct val="150000"/>
              </a:lnSpc>
              <a:buFont typeface="Wingdings" pitchFamily="2" charset="2"/>
              <a:buChar char="§"/>
            </a:pPr>
            <a:r>
              <a:rPr lang="en-US" sz="2400" dirty="0" smtClean="0"/>
              <a:t>Focus on the overall content of the module</a:t>
            </a:r>
          </a:p>
          <a:p>
            <a:pPr>
              <a:lnSpc>
                <a:spcPct val="150000"/>
              </a:lnSpc>
              <a:buFont typeface="Wingdings" pitchFamily="2" charset="2"/>
              <a:buChar char="§"/>
            </a:pPr>
            <a:r>
              <a:rPr lang="en-US" sz="2400" dirty="0" smtClean="0"/>
              <a:t>“Close reading”</a:t>
            </a:r>
          </a:p>
          <a:p>
            <a:pPr>
              <a:lnSpc>
                <a:spcPct val="150000"/>
              </a:lnSpc>
              <a:buFont typeface="Wingdings" pitchFamily="2" charset="2"/>
              <a:buChar char="§"/>
            </a:pPr>
            <a:r>
              <a:rPr lang="en-US" sz="2400" dirty="0" smtClean="0"/>
              <a:t>Creation of an argument</a:t>
            </a:r>
          </a:p>
          <a:p>
            <a:pPr>
              <a:lnSpc>
                <a:spcPct val="150000"/>
              </a:lnSpc>
              <a:buFont typeface="Wingdings" pitchFamily="2" charset="2"/>
              <a:buChar char="§"/>
            </a:pPr>
            <a:r>
              <a:rPr lang="en-US" sz="2400" dirty="0" smtClean="0"/>
              <a:t>Use of evidence to support the argument</a:t>
            </a:r>
          </a:p>
          <a:p>
            <a:pPr>
              <a:lnSpc>
                <a:spcPct val="150000"/>
              </a:lnSpc>
              <a:buFont typeface="Wingdings" pitchFamily="2" charset="2"/>
              <a:buChar char="§"/>
            </a:pPr>
            <a:r>
              <a:rPr lang="en-US" sz="2400" dirty="0" smtClean="0"/>
              <a:t>Background knowledge (for highest scoring potential)</a:t>
            </a:r>
          </a:p>
          <a:p>
            <a:pPr marL="45720" indent="0">
              <a:lnSpc>
                <a:spcPct val="150000"/>
              </a:lnSpc>
              <a:buNone/>
            </a:pPr>
            <a:endParaRPr lang="en-US" sz="1200" dirty="0" smtClean="0"/>
          </a:p>
          <a:p>
            <a:pPr marL="45720" indent="0">
              <a:lnSpc>
                <a:spcPct val="150000"/>
              </a:lnSpc>
              <a:buNone/>
            </a:pPr>
            <a:endParaRPr lang="en-US" sz="1200" dirty="0" smtClean="0"/>
          </a:p>
          <a:p>
            <a:pPr marL="45720" indent="0">
              <a:lnSpc>
                <a:spcPct val="150000"/>
              </a:lnSpc>
              <a:buNone/>
            </a:pPr>
            <a:r>
              <a:rPr lang="en-US" sz="1200" dirty="0" smtClean="0"/>
              <a:t>Source </a:t>
            </a:r>
            <a:r>
              <a:rPr lang="en-US" sz="1200" dirty="0"/>
              <a:t>– GEDtestingservice.com</a:t>
            </a:r>
          </a:p>
          <a:p>
            <a:pPr marL="45720" indent="0">
              <a:lnSpc>
                <a:spcPct val="150000"/>
              </a:lnSpc>
              <a:buNone/>
            </a:pPr>
            <a:endParaRPr lang="en-US" sz="2400" dirty="0"/>
          </a:p>
        </p:txBody>
      </p:sp>
      <p:sp>
        <p:nvSpPr>
          <p:cNvPr id="4" name="Title 3"/>
          <p:cNvSpPr>
            <a:spLocks noGrp="1"/>
          </p:cNvSpPr>
          <p:nvPr>
            <p:ph type="title"/>
          </p:nvPr>
        </p:nvSpPr>
        <p:spPr/>
        <p:txBody>
          <a:bodyPr/>
          <a:lstStyle/>
          <a:p>
            <a:r>
              <a:rPr lang="en-US" dirty="0" smtClean="0"/>
              <a:t>What are the similarities?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410200"/>
            <a:ext cx="25146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6909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1800" i="1" dirty="0" smtClean="0"/>
              <a:t>“To be college and career ready writers, students must take task, purpose, and audience into careful consideration, choosing words, information, structures, and formats deliberately. </a:t>
            </a:r>
          </a:p>
          <a:p>
            <a:pPr marL="45720" indent="0">
              <a:buNone/>
            </a:pPr>
            <a:endParaRPr lang="en-US" sz="1800" i="1" dirty="0"/>
          </a:p>
          <a:p>
            <a:pPr marL="45720" indent="0">
              <a:buNone/>
            </a:pPr>
            <a:r>
              <a:rPr lang="en-US" sz="1800" i="1" dirty="0" smtClean="0"/>
              <a:t>The Writing Standards cultivate the development of three mutually reinforcing writing capacities: crafting arguments, writing to inform and explain, and fashioning narratives about real or imagined experiences. </a:t>
            </a:r>
            <a:r>
              <a:rPr lang="en-US" sz="2400" i="1" dirty="0" smtClean="0"/>
              <a:t>The overwhelming focus of writing throughout the levels is on arguments and informative/explanatory texts</a:t>
            </a:r>
            <a:r>
              <a:rPr lang="en-US" sz="1800" i="1" dirty="0" smtClean="0"/>
              <a:t>.”</a:t>
            </a:r>
          </a:p>
          <a:p>
            <a:pPr marL="45720" indent="0" algn="ctr">
              <a:buNone/>
            </a:pPr>
            <a:endParaRPr lang="en-US" sz="1800" i="1" dirty="0" smtClean="0"/>
          </a:p>
          <a:p>
            <a:pPr marL="45720" indent="0">
              <a:buNone/>
            </a:pPr>
            <a:endParaRPr lang="en-US" dirty="0"/>
          </a:p>
          <a:p>
            <a:pPr marL="45720" indent="0">
              <a:buNone/>
            </a:pPr>
            <a:r>
              <a:rPr lang="en-US" sz="1200" dirty="0" smtClean="0"/>
              <a:t>- College and Career Readiness Standards for Adult Education</a:t>
            </a:r>
            <a:endParaRPr lang="en-US" sz="1200" dirty="0"/>
          </a:p>
        </p:txBody>
      </p:sp>
      <p:sp>
        <p:nvSpPr>
          <p:cNvPr id="3" name="Title 2"/>
          <p:cNvSpPr>
            <a:spLocks noGrp="1"/>
          </p:cNvSpPr>
          <p:nvPr>
            <p:ph type="title"/>
          </p:nvPr>
        </p:nvSpPr>
        <p:spPr/>
        <p:txBody>
          <a:bodyPr/>
          <a:lstStyle/>
          <a:p>
            <a:r>
              <a:rPr lang="en-US" dirty="0" smtClean="0"/>
              <a:t>College and Career Readiness Standards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6482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4533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600" y="1722438"/>
            <a:ext cx="4268788" cy="792162"/>
          </a:xfrm>
        </p:spPr>
        <p:txBody>
          <a:bodyPr>
            <a:noAutofit/>
          </a:bodyPr>
          <a:lstStyle/>
          <a:p>
            <a:r>
              <a:rPr lang="en-US" b="1" u="sng" dirty="0" smtClean="0"/>
              <a:t>College and Career Readiness</a:t>
            </a:r>
            <a:endParaRPr lang="en-US" b="1" u="sng" dirty="0"/>
          </a:p>
        </p:txBody>
      </p:sp>
      <p:sp>
        <p:nvSpPr>
          <p:cNvPr id="6" name="Content Placeholder 5"/>
          <p:cNvSpPr>
            <a:spLocks noGrp="1"/>
          </p:cNvSpPr>
          <p:nvPr>
            <p:ph sz="half" idx="2"/>
          </p:nvPr>
        </p:nvSpPr>
        <p:spPr>
          <a:xfrm>
            <a:off x="457200" y="2667000"/>
            <a:ext cx="4040188" cy="3459162"/>
          </a:xfrm>
        </p:spPr>
        <p:txBody>
          <a:bodyPr>
            <a:normAutofit/>
          </a:bodyPr>
          <a:lstStyle/>
          <a:p>
            <a:pPr marL="288925" indent="-244475">
              <a:lnSpc>
                <a:spcPct val="114000"/>
              </a:lnSpc>
              <a:buNone/>
            </a:pPr>
            <a:r>
              <a:rPr lang="en-US" i="1" dirty="0"/>
              <a:t>CCR Anchor 1</a:t>
            </a:r>
            <a:r>
              <a:rPr lang="en-US" dirty="0"/>
              <a:t>: Write arguments to support </a:t>
            </a:r>
            <a:r>
              <a:rPr lang="en-US" u="sng" dirty="0"/>
              <a:t>claims</a:t>
            </a:r>
            <a:r>
              <a:rPr lang="en-US" dirty="0"/>
              <a:t> in an </a:t>
            </a:r>
            <a:r>
              <a:rPr lang="en-US" u="sng" dirty="0"/>
              <a:t>analysis of substantive topics or texts</a:t>
            </a:r>
            <a:r>
              <a:rPr lang="en-US" dirty="0"/>
              <a:t>, using valid reasoning and relevant and sufficient </a:t>
            </a:r>
            <a:r>
              <a:rPr lang="en-US" u="sng" dirty="0" smtClean="0"/>
              <a:t>evidence</a:t>
            </a:r>
            <a:endParaRPr lang="en-US" u="sng" dirty="0"/>
          </a:p>
        </p:txBody>
      </p:sp>
      <p:sp>
        <p:nvSpPr>
          <p:cNvPr id="7" name="Text Placeholder 6"/>
          <p:cNvSpPr>
            <a:spLocks noGrp="1"/>
          </p:cNvSpPr>
          <p:nvPr>
            <p:ph type="body" sz="quarter" idx="3"/>
          </p:nvPr>
        </p:nvSpPr>
        <p:spPr>
          <a:xfrm>
            <a:off x="4645025" y="1722438"/>
            <a:ext cx="4041775" cy="487362"/>
          </a:xfrm>
        </p:spPr>
        <p:txBody>
          <a:bodyPr/>
          <a:lstStyle/>
          <a:p>
            <a:pPr algn="l"/>
            <a:r>
              <a:rPr lang="en-US" b="1" u="sng" dirty="0" smtClean="0">
                <a:solidFill>
                  <a:schemeClr val="accent6">
                    <a:lumMod val="50000"/>
                  </a:schemeClr>
                </a:solidFill>
              </a:rPr>
              <a:t>GED Competency </a:t>
            </a:r>
            <a:endParaRPr lang="en-US" b="1" u="sng" dirty="0">
              <a:solidFill>
                <a:schemeClr val="accent6">
                  <a:lumMod val="50000"/>
                </a:schemeClr>
              </a:solidFill>
            </a:endParaRPr>
          </a:p>
        </p:txBody>
      </p:sp>
      <p:sp>
        <p:nvSpPr>
          <p:cNvPr id="8" name="Content Placeholder 7"/>
          <p:cNvSpPr>
            <a:spLocks noGrp="1"/>
          </p:cNvSpPr>
          <p:nvPr>
            <p:ph sz="quarter" idx="4"/>
          </p:nvPr>
        </p:nvSpPr>
        <p:spPr/>
        <p:txBody>
          <a:bodyPr/>
          <a:lstStyle/>
          <a:p>
            <a:pPr>
              <a:buFont typeface="Arial" pitchFamily="34" charset="0"/>
              <a:buChar char="•"/>
            </a:pPr>
            <a:r>
              <a:rPr lang="en-US" dirty="0" smtClean="0">
                <a:solidFill>
                  <a:schemeClr val="accent6">
                    <a:lumMod val="50000"/>
                  </a:schemeClr>
                </a:solidFill>
              </a:rPr>
              <a:t>Understand </a:t>
            </a:r>
            <a:r>
              <a:rPr lang="en-US" dirty="0">
                <a:solidFill>
                  <a:schemeClr val="accent6">
                    <a:lumMod val="50000"/>
                  </a:schemeClr>
                </a:solidFill>
              </a:rPr>
              <a:t>the </a:t>
            </a:r>
            <a:r>
              <a:rPr lang="en-US" dirty="0" smtClean="0">
                <a:solidFill>
                  <a:schemeClr val="accent6">
                    <a:lumMod val="50000"/>
                  </a:schemeClr>
                </a:solidFill>
              </a:rPr>
              <a:t>Prompt </a:t>
            </a:r>
          </a:p>
          <a:p>
            <a:pPr>
              <a:buFont typeface="Arial" pitchFamily="34" charset="0"/>
              <a:buChar char="•"/>
            </a:pPr>
            <a:endParaRPr lang="en-US" dirty="0" smtClean="0">
              <a:solidFill>
                <a:schemeClr val="accent6">
                  <a:lumMod val="50000"/>
                </a:schemeClr>
              </a:solidFill>
            </a:endParaRPr>
          </a:p>
          <a:p>
            <a:pPr>
              <a:buFont typeface="Arial" pitchFamily="34" charset="0"/>
              <a:buChar char="•"/>
            </a:pPr>
            <a:r>
              <a:rPr lang="en-US" dirty="0" smtClean="0">
                <a:solidFill>
                  <a:schemeClr val="accent6">
                    <a:lumMod val="50000"/>
                  </a:schemeClr>
                </a:solidFill>
              </a:rPr>
              <a:t>Make </a:t>
            </a:r>
            <a:r>
              <a:rPr lang="en-US" dirty="0">
                <a:solidFill>
                  <a:schemeClr val="accent6">
                    <a:lumMod val="50000"/>
                  </a:schemeClr>
                </a:solidFill>
              </a:rPr>
              <a:t>a </a:t>
            </a:r>
            <a:r>
              <a:rPr lang="en-US" dirty="0" smtClean="0">
                <a:solidFill>
                  <a:schemeClr val="accent6">
                    <a:lumMod val="50000"/>
                  </a:schemeClr>
                </a:solidFill>
              </a:rPr>
              <a:t>Claim</a:t>
            </a:r>
          </a:p>
          <a:p>
            <a:pPr>
              <a:buFont typeface="Arial" pitchFamily="34" charset="0"/>
              <a:buChar char="•"/>
            </a:pPr>
            <a:endParaRPr lang="en-US" dirty="0" smtClean="0">
              <a:solidFill>
                <a:schemeClr val="accent6">
                  <a:lumMod val="50000"/>
                </a:schemeClr>
              </a:solidFill>
            </a:endParaRPr>
          </a:p>
          <a:p>
            <a:pPr>
              <a:buFont typeface="Arial" pitchFamily="34" charset="0"/>
              <a:buChar char="•"/>
            </a:pPr>
            <a:r>
              <a:rPr lang="en-US" dirty="0" smtClean="0">
                <a:solidFill>
                  <a:schemeClr val="accent6">
                    <a:lumMod val="50000"/>
                  </a:schemeClr>
                </a:solidFill>
              </a:rPr>
              <a:t>Identify and provide supporting </a:t>
            </a:r>
            <a:r>
              <a:rPr lang="en-US" dirty="0">
                <a:solidFill>
                  <a:schemeClr val="accent6">
                    <a:lumMod val="50000"/>
                  </a:schemeClr>
                </a:solidFill>
              </a:rPr>
              <a:t>evidence for the claim</a:t>
            </a:r>
          </a:p>
          <a:p>
            <a:pPr>
              <a:buFont typeface="Arial" pitchFamily="34" charset="0"/>
              <a:buChar char="•"/>
            </a:pPr>
            <a:endParaRPr lang="en-US" dirty="0"/>
          </a:p>
        </p:txBody>
      </p:sp>
      <p:sp>
        <p:nvSpPr>
          <p:cNvPr id="4" name="Title 3"/>
          <p:cNvSpPr>
            <a:spLocks noGrp="1"/>
          </p:cNvSpPr>
          <p:nvPr>
            <p:ph type="title"/>
          </p:nvPr>
        </p:nvSpPr>
        <p:spPr/>
        <p:txBody>
          <a:bodyPr/>
          <a:lstStyle/>
          <a:p>
            <a:r>
              <a:rPr lang="en-US" dirty="0" smtClean="0"/>
              <a:t>Anchors &amp; Competencies</a:t>
            </a:r>
            <a:endParaRPr lang="en-US" dirty="0"/>
          </a:p>
        </p:txBody>
      </p:sp>
    </p:spTree>
    <p:extLst>
      <p:ext uri="{BB962C8B-B14F-4D97-AF65-F5344CB8AC3E}">
        <p14:creationId xmlns:p14="http://schemas.microsoft.com/office/powerpoint/2010/main" val="27904487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76400"/>
            <a:ext cx="4040188" cy="914400"/>
          </a:xfrm>
        </p:spPr>
        <p:txBody>
          <a:bodyPr>
            <a:noAutofit/>
          </a:bodyPr>
          <a:lstStyle/>
          <a:p>
            <a:endParaRPr lang="en-US" dirty="0" smtClean="0"/>
          </a:p>
          <a:p>
            <a:r>
              <a:rPr lang="en-US" b="1" u="sng" dirty="0" smtClean="0"/>
              <a:t>College and Career Readiness</a:t>
            </a:r>
            <a:endParaRPr lang="en-US" b="1" u="sng" dirty="0"/>
          </a:p>
        </p:txBody>
      </p:sp>
      <p:sp>
        <p:nvSpPr>
          <p:cNvPr id="3" name="Content Placeholder 2"/>
          <p:cNvSpPr>
            <a:spLocks noGrp="1"/>
          </p:cNvSpPr>
          <p:nvPr>
            <p:ph sz="half" idx="2"/>
          </p:nvPr>
        </p:nvSpPr>
        <p:spPr>
          <a:xfrm>
            <a:off x="457200" y="2667000"/>
            <a:ext cx="4040188" cy="3687763"/>
          </a:xfrm>
        </p:spPr>
        <p:txBody>
          <a:bodyPr>
            <a:normAutofit lnSpcReduction="10000"/>
          </a:bodyPr>
          <a:lstStyle/>
          <a:p>
            <a:pPr marL="225425" indent="-180975">
              <a:lnSpc>
                <a:spcPct val="114000"/>
              </a:lnSpc>
              <a:buNone/>
            </a:pPr>
            <a:r>
              <a:rPr lang="en-US" i="1" dirty="0"/>
              <a:t>CCR Anchor 8</a:t>
            </a:r>
            <a:r>
              <a:rPr lang="en-US" dirty="0"/>
              <a:t>: Gather relevant information from multiple print and digital sources. </a:t>
            </a:r>
            <a:r>
              <a:rPr lang="en-US" u="sng" dirty="0"/>
              <a:t>Assess the credibility and accuracy</a:t>
            </a:r>
            <a:r>
              <a:rPr lang="en-US" dirty="0"/>
              <a:t> of each source, and </a:t>
            </a:r>
            <a:r>
              <a:rPr lang="en-US" u="sng" dirty="0"/>
              <a:t>integrate the information while avoiding </a:t>
            </a:r>
            <a:r>
              <a:rPr lang="en-US" u="sng" dirty="0" smtClean="0"/>
              <a:t>plagiarism</a:t>
            </a:r>
            <a:endParaRPr lang="en-US" dirty="0"/>
          </a:p>
        </p:txBody>
      </p:sp>
      <p:sp>
        <p:nvSpPr>
          <p:cNvPr id="4" name="Text Placeholder 3"/>
          <p:cNvSpPr>
            <a:spLocks noGrp="1"/>
          </p:cNvSpPr>
          <p:nvPr>
            <p:ph type="body" sz="quarter" idx="3"/>
          </p:nvPr>
        </p:nvSpPr>
        <p:spPr>
          <a:xfrm>
            <a:off x="4648200" y="1828800"/>
            <a:ext cx="4041775" cy="792162"/>
          </a:xfrm>
        </p:spPr>
        <p:txBody>
          <a:bodyPr/>
          <a:lstStyle/>
          <a:p>
            <a:pPr algn="l"/>
            <a:r>
              <a:rPr lang="en-US" b="1" u="sng" dirty="0">
                <a:solidFill>
                  <a:schemeClr val="accent6">
                    <a:lumMod val="50000"/>
                  </a:schemeClr>
                </a:solidFill>
              </a:rPr>
              <a:t>GED Competency </a:t>
            </a:r>
          </a:p>
          <a:p>
            <a:endParaRPr lang="en-US" dirty="0"/>
          </a:p>
        </p:txBody>
      </p:sp>
      <p:sp>
        <p:nvSpPr>
          <p:cNvPr id="5" name="Content Placeholder 4"/>
          <p:cNvSpPr>
            <a:spLocks noGrp="1"/>
          </p:cNvSpPr>
          <p:nvPr>
            <p:ph sz="quarter" idx="4"/>
          </p:nvPr>
        </p:nvSpPr>
        <p:spPr>
          <a:xfrm>
            <a:off x="4724400" y="2590800"/>
            <a:ext cx="4041775" cy="3687763"/>
          </a:xfrm>
        </p:spPr>
        <p:txBody>
          <a:bodyPr/>
          <a:lstStyle/>
          <a:p>
            <a:pPr>
              <a:buFont typeface="Arial" pitchFamily="34" charset="0"/>
              <a:buChar char="•"/>
            </a:pPr>
            <a:r>
              <a:rPr lang="en-US" dirty="0" smtClean="0">
                <a:solidFill>
                  <a:schemeClr val="accent6">
                    <a:lumMod val="50000"/>
                  </a:schemeClr>
                </a:solidFill>
              </a:rPr>
              <a:t>Paraphrase </a:t>
            </a:r>
            <a:r>
              <a:rPr lang="en-US" dirty="0">
                <a:solidFill>
                  <a:schemeClr val="accent6">
                    <a:lumMod val="50000"/>
                  </a:schemeClr>
                </a:solidFill>
              </a:rPr>
              <a:t>and quote </a:t>
            </a:r>
            <a:r>
              <a:rPr lang="en-US" dirty="0" smtClean="0">
                <a:solidFill>
                  <a:schemeClr val="accent6">
                    <a:lumMod val="50000"/>
                  </a:schemeClr>
                </a:solidFill>
              </a:rPr>
              <a:t>without plagiarism</a:t>
            </a:r>
          </a:p>
          <a:p>
            <a:pPr>
              <a:buFont typeface="Arial" pitchFamily="34" charset="0"/>
              <a:buChar char="•"/>
            </a:pPr>
            <a:endParaRPr lang="en-US" dirty="0">
              <a:solidFill>
                <a:schemeClr val="accent6">
                  <a:lumMod val="50000"/>
                </a:schemeClr>
              </a:solidFill>
            </a:endParaRPr>
          </a:p>
          <a:p>
            <a:pPr>
              <a:buFont typeface="Arial" pitchFamily="34" charset="0"/>
              <a:buChar char="•"/>
            </a:pPr>
            <a:r>
              <a:rPr lang="en-US" dirty="0" smtClean="0">
                <a:solidFill>
                  <a:schemeClr val="accent6">
                    <a:lumMod val="50000"/>
                  </a:schemeClr>
                </a:solidFill>
              </a:rPr>
              <a:t>Evaluate </a:t>
            </a:r>
            <a:r>
              <a:rPr lang="en-US" dirty="0">
                <a:solidFill>
                  <a:schemeClr val="accent6">
                    <a:lumMod val="50000"/>
                  </a:schemeClr>
                </a:solidFill>
              </a:rPr>
              <a:t>sources</a:t>
            </a:r>
          </a:p>
          <a:p>
            <a:pPr>
              <a:buFont typeface="Arial" pitchFamily="34" charset="0"/>
              <a:buChar char="•"/>
            </a:pPr>
            <a:endParaRPr lang="en-US" dirty="0"/>
          </a:p>
        </p:txBody>
      </p:sp>
      <p:sp>
        <p:nvSpPr>
          <p:cNvPr id="6" name="Title 5"/>
          <p:cNvSpPr>
            <a:spLocks noGrp="1"/>
          </p:cNvSpPr>
          <p:nvPr>
            <p:ph type="title"/>
          </p:nvPr>
        </p:nvSpPr>
        <p:spPr/>
        <p:txBody>
          <a:bodyPr/>
          <a:lstStyle/>
          <a:p>
            <a:r>
              <a:rPr lang="en-US" dirty="0"/>
              <a:t>Anchors &amp; Competencies</a:t>
            </a:r>
          </a:p>
        </p:txBody>
      </p:sp>
    </p:spTree>
    <p:extLst>
      <p:ext uri="{BB962C8B-B14F-4D97-AF65-F5344CB8AC3E}">
        <p14:creationId xmlns:p14="http://schemas.microsoft.com/office/powerpoint/2010/main" val="41901189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28600" y="1722438"/>
            <a:ext cx="4268788" cy="868362"/>
          </a:xfrm>
        </p:spPr>
        <p:txBody>
          <a:bodyPr>
            <a:noAutofit/>
          </a:bodyPr>
          <a:lstStyle/>
          <a:p>
            <a:r>
              <a:rPr lang="en-US" b="1" u="sng" dirty="0" smtClean="0"/>
              <a:t>College and Career Readiness</a:t>
            </a:r>
            <a:endParaRPr lang="en-US" b="1" u="sng" dirty="0"/>
          </a:p>
        </p:txBody>
      </p:sp>
      <p:sp>
        <p:nvSpPr>
          <p:cNvPr id="9" name="Content Placeholder 8"/>
          <p:cNvSpPr>
            <a:spLocks noGrp="1"/>
          </p:cNvSpPr>
          <p:nvPr>
            <p:ph sz="half" idx="2"/>
          </p:nvPr>
        </p:nvSpPr>
        <p:spPr>
          <a:xfrm>
            <a:off x="457200" y="2667000"/>
            <a:ext cx="4040188" cy="3459162"/>
          </a:xfrm>
        </p:spPr>
        <p:txBody>
          <a:bodyPr>
            <a:normAutofit/>
          </a:bodyPr>
          <a:lstStyle/>
          <a:p>
            <a:pPr marL="225425" indent="-180975">
              <a:lnSpc>
                <a:spcPct val="114000"/>
              </a:lnSpc>
              <a:buNone/>
            </a:pPr>
            <a:r>
              <a:rPr lang="en-US" dirty="0"/>
              <a:t>CCR Anchor 9: </a:t>
            </a:r>
            <a:r>
              <a:rPr lang="en-US" u="sng" dirty="0"/>
              <a:t>Draw evidence</a:t>
            </a:r>
            <a:r>
              <a:rPr lang="en-US" dirty="0"/>
              <a:t> from literary or informational texts to support </a:t>
            </a:r>
            <a:r>
              <a:rPr lang="en-US" u="sng" dirty="0"/>
              <a:t>analysis</a:t>
            </a:r>
            <a:r>
              <a:rPr lang="en-US" dirty="0"/>
              <a:t>, </a:t>
            </a:r>
            <a:r>
              <a:rPr lang="en-US" u="sng" dirty="0"/>
              <a:t>reflection</a:t>
            </a:r>
            <a:r>
              <a:rPr lang="en-US" dirty="0"/>
              <a:t>, and </a:t>
            </a:r>
            <a:r>
              <a:rPr lang="en-US" dirty="0" smtClean="0"/>
              <a:t>research </a:t>
            </a:r>
            <a:endParaRPr lang="en-US" dirty="0"/>
          </a:p>
          <a:p>
            <a:pPr marL="45720" indent="0">
              <a:buNone/>
            </a:pPr>
            <a:endParaRPr lang="en-US" dirty="0"/>
          </a:p>
        </p:txBody>
      </p:sp>
      <p:sp>
        <p:nvSpPr>
          <p:cNvPr id="10" name="Text Placeholder 9"/>
          <p:cNvSpPr>
            <a:spLocks noGrp="1"/>
          </p:cNvSpPr>
          <p:nvPr>
            <p:ph type="body" sz="quarter" idx="3"/>
          </p:nvPr>
        </p:nvSpPr>
        <p:spPr>
          <a:xfrm>
            <a:off x="4648200" y="1600200"/>
            <a:ext cx="4041775" cy="639762"/>
          </a:xfrm>
        </p:spPr>
        <p:txBody>
          <a:bodyPr/>
          <a:lstStyle/>
          <a:p>
            <a:pPr algn="l"/>
            <a:r>
              <a:rPr lang="en-US" b="1" u="sng" dirty="0" smtClean="0">
                <a:solidFill>
                  <a:schemeClr val="accent6">
                    <a:lumMod val="50000"/>
                  </a:schemeClr>
                </a:solidFill>
              </a:rPr>
              <a:t>GED Competency</a:t>
            </a:r>
            <a:endParaRPr lang="en-US" b="1" u="sng" dirty="0">
              <a:solidFill>
                <a:schemeClr val="accent6">
                  <a:lumMod val="50000"/>
                </a:schemeClr>
              </a:solidFill>
            </a:endParaRPr>
          </a:p>
        </p:txBody>
      </p:sp>
      <p:sp>
        <p:nvSpPr>
          <p:cNvPr id="11" name="Content Placeholder 10"/>
          <p:cNvSpPr>
            <a:spLocks noGrp="1"/>
          </p:cNvSpPr>
          <p:nvPr>
            <p:ph sz="quarter" idx="4"/>
          </p:nvPr>
        </p:nvSpPr>
        <p:spPr/>
        <p:txBody>
          <a:bodyPr/>
          <a:lstStyle/>
          <a:p>
            <a:pPr>
              <a:buFont typeface="Arial" pitchFamily="34" charset="0"/>
              <a:buChar char="•"/>
            </a:pPr>
            <a:r>
              <a:rPr lang="en-US" dirty="0" smtClean="0">
                <a:solidFill>
                  <a:schemeClr val="accent6">
                    <a:lumMod val="50000"/>
                  </a:schemeClr>
                </a:solidFill>
              </a:rPr>
              <a:t>Identify </a:t>
            </a:r>
            <a:r>
              <a:rPr lang="en-US" dirty="0">
                <a:solidFill>
                  <a:schemeClr val="accent6">
                    <a:lumMod val="50000"/>
                  </a:schemeClr>
                </a:solidFill>
              </a:rPr>
              <a:t>theme and central </a:t>
            </a:r>
            <a:r>
              <a:rPr lang="en-US" dirty="0" smtClean="0">
                <a:solidFill>
                  <a:schemeClr val="accent6">
                    <a:lumMod val="50000"/>
                  </a:schemeClr>
                </a:solidFill>
              </a:rPr>
              <a:t>idea</a:t>
            </a:r>
          </a:p>
          <a:p>
            <a:pPr>
              <a:buFont typeface="Arial" pitchFamily="34" charset="0"/>
              <a:buChar char="•"/>
            </a:pPr>
            <a:endParaRPr lang="en-US" dirty="0" smtClean="0">
              <a:solidFill>
                <a:schemeClr val="accent6">
                  <a:lumMod val="50000"/>
                </a:schemeClr>
              </a:solidFill>
            </a:endParaRPr>
          </a:p>
          <a:p>
            <a:pPr>
              <a:buFont typeface="Arial" pitchFamily="34" charset="0"/>
              <a:buChar char="•"/>
            </a:pPr>
            <a:r>
              <a:rPr lang="en-US" dirty="0" smtClean="0">
                <a:solidFill>
                  <a:schemeClr val="accent6">
                    <a:lumMod val="50000"/>
                  </a:schemeClr>
                </a:solidFill>
              </a:rPr>
              <a:t>Summarize without opinion</a:t>
            </a:r>
          </a:p>
          <a:p>
            <a:pPr>
              <a:buFont typeface="Arial" pitchFamily="34" charset="0"/>
              <a:buChar char="•"/>
            </a:pPr>
            <a:endParaRPr lang="en-US" dirty="0" smtClean="0">
              <a:solidFill>
                <a:schemeClr val="accent6">
                  <a:lumMod val="50000"/>
                </a:schemeClr>
              </a:solidFill>
            </a:endParaRPr>
          </a:p>
          <a:p>
            <a:pPr>
              <a:buFont typeface="Arial" pitchFamily="34" charset="0"/>
              <a:buChar char="•"/>
            </a:pPr>
            <a:r>
              <a:rPr lang="en-US" dirty="0" smtClean="0">
                <a:solidFill>
                  <a:schemeClr val="accent6">
                    <a:lumMod val="50000"/>
                  </a:schemeClr>
                </a:solidFill>
              </a:rPr>
              <a:t>Analyze </a:t>
            </a:r>
            <a:r>
              <a:rPr lang="en-US" dirty="0">
                <a:solidFill>
                  <a:schemeClr val="accent6">
                    <a:lumMod val="50000"/>
                  </a:schemeClr>
                </a:solidFill>
              </a:rPr>
              <a:t>connections</a:t>
            </a:r>
          </a:p>
          <a:p>
            <a:pPr marL="45720" indent="0">
              <a:buNone/>
            </a:pPr>
            <a:endParaRPr lang="en-US" dirty="0"/>
          </a:p>
        </p:txBody>
      </p:sp>
      <p:sp>
        <p:nvSpPr>
          <p:cNvPr id="7" name="Title 6"/>
          <p:cNvSpPr>
            <a:spLocks noGrp="1"/>
          </p:cNvSpPr>
          <p:nvPr>
            <p:ph type="title"/>
          </p:nvPr>
        </p:nvSpPr>
        <p:spPr/>
        <p:txBody>
          <a:bodyPr/>
          <a:lstStyle/>
          <a:p>
            <a:r>
              <a:rPr lang="en-US" dirty="0"/>
              <a:t>Anchors &amp; Competencies</a:t>
            </a:r>
          </a:p>
        </p:txBody>
      </p:sp>
    </p:spTree>
    <p:extLst>
      <p:ext uri="{BB962C8B-B14F-4D97-AF65-F5344CB8AC3E}">
        <p14:creationId xmlns:p14="http://schemas.microsoft.com/office/powerpoint/2010/main" val="22013301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45720" indent="0" algn="ctr">
              <a:buNone/>
            </a:pPr>
            <a:r>
              <a:rPr lang="en-US" sz="2400" i="1" dirty="0" smtClean="0"/>
              <a:t>Please use a post-it-note to write a question that has not been answered during PART ONE of GED Writing Institute: Creating a Plan for Instruction </a:t>
            </a:r>
          </a:p>
          <a:p>
            <a:pPr marL="45720" indent="0" algn="ctr">
              <a:buNone/>
            </a:pPr>
            <a:endParaRPr lang="en-US" sz="2400" i="1" dirty="0" smtClean="0"/>
          </a:p>
          <a:p>
            <a:pPr marL="45720" indent="0" algn="ctr">
              <a:buNone/>
            </a:pPr>
            <a:r>
              <a:rPr lang="en-US" sz="2400" i="1" dirty="0" smtClean="0"/>
              <a:t>Stick it to the “PARKING LOT” sheet on your way out the door</a:t>
            </a:r>
          </a:p>
          <a:p>
            <a:pPr marL="45720" indent="0" algn="ctr">
              <a:buNone/>
            </a:pPr>
            <a:endParaRPr lang="en-US" dirty="0"/>
          </a:p>
          <a:p>
            <a:pPr marL="45720" indent="0" algn="ctr">
              <a:buNone/>
            </a:pPr>
            <a:endParaRPr lang="en-US" dirty="0" smtClean="0"/>
          </a:p>
          <a:p>
            <a:pPr marL="1828800" indent="0" algn="ctr">
              <a:buNone/>
            </a:pPr>
            <a:r>
              <a:rPr lang="en-US" sz="3600" dirty="0" smtClean="0"/>
              <a:t>Time for Lunch</a:t>
            </a:r>
          </a:p>
          <a:p>
            <a:pPr marL="1828800" indent="0" algn="ctr">
              <a:buNone/>
            </a:pPr>
            <a:r>
              <a:rPr lang="en-US" sz="2400" dirty="0" smtClean="0"/>
              <a:t>See you for Part 2!</a:t>
            </a:r>
          </a:p>
        </p:txBody>
      </p:sp>
      <p:sp>
        <p:nvSpPr>
          <p:cNvPr id="3" name="Title 2"/>
          <p:cNvSpPr>
            <a:spLocks noGrp="1"/>
          </p:cNvSpPr>
          <p:nvPr>
            <p:ph type="title"/>
          </p:nvPr>
        </p:nvSpPr>
        <p:spPr/>
        <p:txBody>
          <a:bodyPr/>
          <a:lstStyle/>
          <a:p>
            <a:r>
              <a:rPr lang="en-US" dirty="0" smtClean="0"/>
              <a:t>Questions?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267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754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rcRect l="-76893" r="-76893"/>
          <a:stretch>
            <a:fillRect/>
          </a:stretch>
        </p:blipFill>
        <p:spPr>
          <a:xfrm>
            <a:off x="381000" y="1719263"/>
            <a:ext cx="8407400" cy="4406900"/>
          </a:xfrm>
          <a:prstGeom prst="rect">
            <a:avLst/>
          </a:prstGeom>
        </p:spPr>
      </p:pic>
      <p:sp>
        <p:nvSpPr>
          <p:cNvPr id="5" name="Title 4"/>
          <p:cNvSpPr>
            <a:spLocks noGrp="1"/>
          </p:cNvSpPr>
          <p:nvPr>
            <p:ph type="title"/>
          </p:nvPr>
        </p:nvSpPr>
        <p:spPr/>
        <p:txBody>
          <a:bodyPr/>
          <a:lstStyle/>
          <a:p>
            <a:r>
              <a:rPr lang="en-US" b="1" i="1" dirty="0"/>
              <a:t>Crime and Puzzlement </a:t>
            </a:r>
            <a:r>
              <a:rPr lang="en-US" dirty="0"/>
              <a:t>(Book 1, p. 22)</a:t>
            </a:r>
            <a:br>
              <a:rPr lang="en-US" dirty="0"/>
            </a:br>
            <a:r>
              <a:rPr lang="en-US" dirty="0"/>
              <a:t>By Lawrence </a:t>
            </a:r>
            <a:r>
              <a:rPr lang="en-US" dirty="0" smtClean="0"/>
              <a:t>Treat</a:t>
            </a:r>
            <a:endParaRPr lang="en-US" dirty="0"/>
          </a:p>
        </p:txBody>
      </p:sp>
    </p:spTree>
    <p:extLst>
      <p:ext uri="{BB962C8B-B14F-4D97-AF65-F5344CB8AC3E}">
        <p14:creationId xmlns:p14="http://schemas.microsoft.com/office/powerpoint/2010/main" val="97735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9011" b="9011"/>
          <a:stretch>
            <a:fillRect/>
          </a:stretch>
        </p:blipFill>
        <p:spPr bwMode="auto">
          <a:xfrm>
            <a:off x="304800" y="1938866"/>
            <a:ext cx="4038600" cy="440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sz="half" idx="2"/>
          </p:nvPr>
        </p:nvSpPr>
        <p:spPr>
          <a:xfrm>
            <a:off x="4343400" y="1600200"/>
            <a:ext cx="4572000" cy="4910328"/>
          </a:xfrm>
        </p:spPr>
        <p:txBody>
          <a:bodyPr>
            <a:noAutofit/>
          </a:bodyPr>
          <a:lstStyle/>
          <a:p>
            <a:pPr>
              <a:lnSpc>
                <a:spcPct val="110000"/>
              </a:lnSpc>
              <a:spcBef>
                <a:spcPct val="0"/>
              </a:spcBef>
            </a:pPr>
            <a:r>
              <a:rPr lang="en-US" altLang="en-US" sz="2300" dirty="0"/>
              <a:t>Amy </a:t>
            </a:r>
            <a:r>
              <a:rPr lang="en-US" altLang="en-US" sz="2300" dirty="0" err="1"/>
              <a:t>LaTour’s</a:t>
            </a:r>
            <a:r>
              <a:rPr lang="en-US" altLang="en-US" sz="2300" dirty="0"/>
              <a:t> body was found in her bedroom last night, as shown, with her pet canary strangled in its cage. </a:t>
            </a:r>
            <a:endParaRPr lang="en-US" altLang="en-US" sz="2300" dirty="0" smtClean="0"/>
          </a:p>
          <a:p>
            <a:pPr>
              <a:lnSpc>
                <a:spcPct val="110000"/>
              </a:lnSpc>
              <a:spcBef>
                <a:spcPct val="0"/>
              </a:spcBef>
            </a:pPr>
            <a:r>
              <a:rPr lang="en-US" altLang="en-US" sz="2300" dirty="0" smtClean="0"/>
              <a:t>Henry </a:t>
            </a:r>
            <a:r>
              <a:rPr lang="en-US" altLang="en-US" sz="2300" dirty="0"/>
              <a:t>Willy and Joe </a:t>
            </a:r>
            <a:r>
              <a:rPr lang="en-US" altLang="en-US" sz="2300" dirty="0" err="1"/>
              <a:t>Wonty</a:t>
            </a:r>
            <a:r>
              <a:rPr lang="en-US" altLang="en-US" sz="2300" dirty="0"/>
              <a:t>, her boyfriends; Louis Spanker, a burglar, known to have been in the </a:t>
            </a:r>
            <a:r>
              <a:rPr lang="en-US" altLang="en-US" sz="2300" dirty="0" smtClean="0"/>
              <a:t>vicinity; </a:t>
            </a:r>
            <a:r>
              <a:rPr lang="en-US" altLang="en-US" sz="2300" dirty="0"/>
              <a:t>and Celeste, her maid, were questioned by the police.  </a:t>
            </a:r>
            <a:endParaRPr lang="en-US" altLang="en-US" sz="2300" dirty="0" smtClean="0"/>
          </a:p>
          <a:p>
            <a:pPr>
              <a:lnSpc>
                <a:spcPct val="110000"/>
              </a:lnSpc>
              <a:spcBef>
                <a:spcPct val="0"/>
              </a:spcBef>
            </a:pPr>
            <a:r>
              <a:rPr lang="en-US" altLang="en-US" sz="2300" dirty="0" smtClean="0"/>
              <a:t>Based </a:t>
            </a:r>
            <a:r>
              <a:rPr lang="en-US" altLang="en-US" sz="2300" dirty="0"/>
              <a:t>on the evidence found at the scene, who killed Amy</a:t>
            </a:r>
            <a:r>
              <a:rPr lang="en-US" altLang="en-US" sz="2300" dirty="0" smtClean="0"/>
              <a:t>?</a:t>
            </a:r>
            <a:endParaRPr lang="en-US" altLang="en-US" sz="2300" dirty="0"/>
          </a:p>
        </p:txBody>
      </p:sp>
      <p:sp>
        <p:nvSpPr>
          <p:cNvPr id="4" name="Title 3"/>
          <p:cNvSpPr>
            <a:spLocks noGrp="1"/>
          </p:cNvSpPr>
          <p:nvPr>
            <p:ph type="title"/>
          </p:nvPr>
        </p:nvSpPr>
        <p:spPr/>
        <p:txBody>
          <a:bodyPr>
            <a:normAutofit/>
          </a:bodyPr>
          <a:lstStyle/>
          <a:p>
            <a:r>
              <a:rPr lang="en-US" dirty="0" smtClean="0"/>
              <a:t>Who killed Amy </a:t>
            </a:r>
            <a:r>
              <a:rPr lang="en-US" dirty="0" err="1" smtClean="0"/>
              <a:t>LaTour</a:t>
            </a:r>
            <a:r>
              <a:rPr lang="en-US" dirty="0" smtClean="0"/>
              <a:t>?</a:t>
            </a:r>
            <a:endParaRPr lang="en-US" dirty="0"/>
          </a:p>
        </p:txBody>
      </p:sp>
    </p:spTree>
    <p:extLst>
      <p:ext uri="{BB962C8B-B14F-4D97-AF65-F5344CB8AC3E}">
        <p14:creationId xmlns:p14="http://schemas.microsoft.com/office/powerpoint/2010/main" val="160689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rtlCol="0">
            <a:normAutofit fontScale="92500" lnSpcReduction="10000"/>
          </a:bodyPr>
          <a:lstStyle/>
          <a:p>
            <a:pPr eaLnBrk="1" fontAlgn="auto" hangingPunct="1">
              <a:spcAft>
                <a:spcPts val="0"/>
              </a:spcAft>
              <a:buFont typeface="Arial" panose="020B0604020202020204" pitchFamily="34" charset="0"/>
              <a:buNone/>
              <a:defRPr/>
            </a:pPr>
            <a:r>
              <a:rPr lang="en-US" sz="4000" b="0" dirty="0" smtClean="0"/>
              <a:t>Definitions</a:t>
            </a:r>
            <a:endParaRPr lang="en-US" sz="4000" b="0" dirty="0"/>
          </a:p>
        </p:txBody>
      </p:sp>
      <p:sp>
        <p:nvSpPr>
          <p:cNvPr id="6" name="Content Placeholder 5"/>
          <p:cNvSpPr>
            <a:spLocks noGrp="1"/>
          </p:cNvSpPr>
          <p:nvPr>
            <p:ph sz="half" idx="2"/>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a:t>Evidence</a:t>
            </a:r>
          </a:p>
          <a:p>
            <a:pPr lvl="1" eaLnBrk="1" fontAlgn="auto" hangingPunct="1">
              <a:spcAft>
                <a:spcPts val="0"/>
              </a:spcAft>
              <a:buFont typeface="Arial" panose="020B0604020202020204" pitchFamily="34" charset="0"/>
              <a:buChar char="–"/>
              <a:defRPr/>
            </a:pPr>
            <a:r>
              <a:rPr lang="en-US" dirty="0"/>
              <a:t>Observable data either physical or reliably reported</a:t>
            </a:r>
          </a:p>
          <a:p>
            <a:pPr eaLnBrk="1" fontAlgn="auto" hangingPunct="1">
              <a:spcAft>
                <a:spcPts val="0"/>
              </a:spcAft>
              <a:buFont typeface="Arial" panose="020B0604020202020204" pitchFamily="34" charset="0"/>
              <a:buChar char="•"/>
              <a:defRPr/>
            </a:pPr>
            <a:r>
              <a:rPr lang="en-US" dirty="0"/>
              <a:t>Warrants</a:t>
            </a:r>
          </a:p>
          <a:p>
            <a:pPr lvl="1" eaLnBrk="1" fontAlgn="auto" hangingPunct="1">
              <a:spcAft>
                <a:spcPts val="0"/>
              </a:spcAft>
              <a:buFont typeface="Arial" panose="020B0604020202020204" pitchFamily="34" charset="0"/>
              <a:buChar char="–"/>
              <a:defRPr/>
            </a:pPr>
            <a:r>
              <a:rPr lang="en-US" dirty="0"/>
              <a:t>Common sense rules, general statements about how people and things behave</a:t>
            </a:r>
          </a:p>
          <a:p>
            <a:pPr eaLnBrk="1" fontAlgn="auto" hangingPunct="1">
              <a:spcAft>
                <a:spcPts val="0"/>
              </a:spcAft>
              <a:buFont typeface="Arial" panose="020B0604020202020204" pitchFamily="34" charset="0"/>
              <a:buChar char="•"/>
              <a:defRPr/>
            </a:pPr>
            <a:r>
              <a:rPr lang="en-US" dirty="0"/>
              <a:t>Conclusions </a:t>
            </a:r>
          </a:p>
          <a:p>
            <a:pPr lvl="1" eaLnBrk="1" fontAlgn="auto" hangingPunct="1">
              <a:spcAft>
                <a:spcPts val="0"/>
              </a:spcAft>
              <a:buFont typeface="Arial" panose="020B0604020202020204" pitchFamily="34" charset="0"/>
              <a:buChar char="–"/>
              <a:defRPr/>
            </a:pPr>
            <a:r>
              <a:rPr lang="en-US" dirty="0"/>
              <a:t>Reasoning that must be supported with evidence and warrants</a:t>
            </a:r>
          </a:p>
          <a:p>
            <a:pPr eaLnBrk="1" fontAlgn="auto" hangingPunct="1">
              <a:spcAft>
                <a:spcPts val="0"/>
              </a:spcAft>
              <a:buFont typeface="Arial" panose="020B0604020202020204" pitchFamily="34" charset="0"/>
              <a:buChar char="•"/>
              <a:defRPr/>
            </a:pPr>
            <a:endParaRPr lang="en-US" dirty="0"/>
          </a:p>
        </p:txBody>
      </p:sp>
      <p:sp>
        <p:nvSpPr>
          <p:cNvPr id="7" name="Text Placeholder 6"/>
          <p:cNvSpPr>
            <a:spLocks noGrp="1"/>
          </p:cNvSpPr>
          <p:nvPr>
            <p:ph type="body" sz="quarter" idx="3"/>
          </p:nvPr>
        </p:nvSpPr>
        <p:spPr/>
        <p:txBody>
          <a:bodyPr rtlCol="0">
            <a:normAutofit fontScale="92500" lnSpcReduction="10000"/>
          </a:bodyPr>
          <a:lstStyle/>
          <a:p>
            <a:pPr eaLnBrk="1" fontAlgn="auto" hangingPunct="1">
              <a:spcAft>
                <a:spcPts val="0"/>
              </a:spcAft>
              <a:buFont typeface="Arial" panose="020B0604020202020204" pitchFamily="34" charset="0"/>
              <a:buNone/>
              <a:defRPr/>
            </a:pPr>
            <a:r>
              <a:rPr lang="en-US" sz="4000" b="0" dirty="0" smtClean="0"/>
              <a:t>Examples</a:t>
            </a:r>
            <a:endParaRPr lang="en-US" sz="4000" b="0" dirty="0"/>
          </a:p>
        </p:txBody>
      </p:sp>
      <p:sp>
        <p:nvSpPr>
          <p:cNvPr id="8" name="Content Placeholder 7"/>
          <p:cNvSpPr>
            <a:spLocks noGrp="1"/>
          </p:cNvSpPr>
          <p:nvPr>
            <p:ph sz="quarter" idx="4"/>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a:t>Evidence</a:t>
            </a:r>
          </a:p>
          <a:p>
            <a:pPr lvl="1" eaLnBrk="1" fontAlgn="auto" hangingPunct="1">
              <a:spcAft>
                <a:spcPts val="0"/>
              </a:spcAft>
              <a:buFont typeface="Arial" panose="020B0604020202020204" pitchFamily="34" charset="0"/>
              <a:buChar char="–"/>
              <a:defRPr/>
            </a:pPr>
            <a:r>
              <a:rPr lang="en-US" dirty="0"/>
              <a:t>There are flowers “From Joe” and a picture of Joe on display</a:t>
            </a:r>
          </a:p>
          <a:p>
            <a:pPr eaLnBrk="1" fontAlgn="auto" hangingPunct="1">
              <a:spcAft>
                <a:spcPts val="0"/>
              </a:spcAft>
              <a:buFont typeface="Arial" panose="020B0604020202020204" pitchFamily="34" charset="0"/>
              <a:buChar char="•"/>
              <a:defRPr/>
            </a:pPr>
            <a:r>
              <a:rPr lang="en-US" dirty="0"/>
              <a:t>Warrants</a:t>
            </a:r>
          </a:p>
          <a:p>
            <a:pPr lvl="1" eaLnBrk="1" fontAlgn="auto" hangingPunct="1">
              <a:spcAft>
                <a:spcPts val="0"/>
              </a:spcAft>
              <a:buFont typeface="Arial" panose="020B0604020202020204" pitchFamily="34" charset="0"/>
              <a:buChar char="–"/>
              <a:defRPr/>
            </a:pPr>
            <a:r>
              <a:rPr lang="en-US" dirty="0"/>
              <a:t>Generally when flowers and a picture are on display, the person is special </a:t>
            </a:r>
          </a:p>
          <a:p>
            <a:pPr eaLnBrk="1" fontAlgn="auto" hangingPunct="1">
              <a:spcAft>
                <a:spcPts val="0"/>
              </a:spcAft>
              <a:buFont typeface="Arial" panose="020B0604020202020204" pitchFamily="34" charset="0"/>
              <a:buChar char="•"/>
              <a:defRPr/>
            </a:pPr>
            <a:r>
              <a:rPr lang="en-US" dirty="0"/>
              <a:t>Conclusions</a:t>
            </a:r>
          </a:p>
          <a:p>
            <a:pPr lvl="1" eaLnBrk="1" fontAlgn="auto" hangingPunct="1">
              <a:spcAft>
                <a:spcPts val="0"/>
              </a:spcAft>
              <a:buFont typeface="Arial" panose="020B0604020202020204" pitchFamily="34" charset="0"/>
              <a:buChar char="–"/>
              <a:defRPr/>
            </a:pPr>
            <a:r>
              <a:rPr lang="en-US" dirty="0"/>
              <a:t>Therefore Joe is special to Amy </a:t>
            </a:r>
          </a:p>
          <a:p>
            <a:pPr eaLnBrk="1" fontAlgn="auto" hangingPunct="1">
              <a:spcAft>
                <a:spcPts val="0"/>
              </a:spcAft>
              <a:buFont typeface="Arial" panose="020B0604020202020204" pitchFamily="34" charset="0"/>
              <a:buChar char="•"/>
              <a:defRPr/>
            </a:pPr>
            <a:endParaRPr lang="en-US" dirty="0"/>
          </a:p>
        </p:txBody>
      </p:sp>
      <p:sp>
        <p:nvSpPr>
          <p:cNvPr id="7170" name="Title 3"/>
          <p:cNvSpPr>
            <a:spLocks noGrp="1"/>
          </p:cNvSpPr>
          <p:nvPr>
            <p:ph type="title"/>
          </p:nvPr>
        </p:nvSpPr>
        <p:spPr/>
        <p:txBody>
          <a:bodyPr>
            <a:normAutofit/>
          </a:bodyPr>
          <a:lstStyle/>
          <a:p>
            <a:pPr eaLnBrk="1" hangingPunct="1"/>
            <a:r>
              <a:rPr lang="en-US" altLang="en-US" dirty="0" smtClean="0"/>
              <a:t> </a:t>
            </a:r>
          </a:p>
        </p:txBody>
      </p:sp>
    </p:spTree>
    <p:extLst>
      <p:ext uri="{BB962C8B-B14F-4D97-AF65-F5344CB8AC3E}">
        <p14:creationId xmlns:p14="http://schemas.microsoft.com/office/powerpoint/2010/main" val="33214145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457200" y="274638"/>
            <a:ext cx="8229600" cy="639762"/>
          </a:xfrm>
        </p:spPr>
        <p:txBody>
          <a:bodyPr/>
          <a:lstStyle/>
          <a:p>
            <a:r>
              <a:rPr lang="en-US" altLang="en-US" dirty="0" smtClean="0"/>
              <a:t>Use Advertising Images</a:t>
            </a:r>
          </a:p>
        </p:txBody>
      </p:sp>
      <p:pic>
        <p:nvPicPr>
          <p:cNvPr id="921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143000"/>
            <a:ext cx="7315200" cy="551625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2623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600" y="1722438"/>
            <a:ext cx="8686800" cy="639762"/>
          </a:xfrm>
        </p:spPr>
        <p:txBody>
          <a:bodyPr anchor="ctr">
            <a:normAutofit/>
          </a:bodyPr>
          <a:lstStyle/>
          <a:p>
            <a:pPr marL="45720"/>
            <a:r>
              <a:rPr lang="en-US" sz="2800" b="1" dirty="0" smtClean="0"/>
              <a:t>With your table, complete </a:t>
            </a:r>
            <a:r>
              <a:rPr lang="en-US" sz="2800" b="1" dirty="0"/>
              <a:t>the </a:t>
            </a:r>
            <a:r>
              <a:rPr lang="en-US" sz="2800" b="1" dirty="0" smtClean="0"/>
              <a:t>crossword </a:t>
            </a:r>
            <a:r>
              <a:rPr lang="en-US" sz="2800" b="1" dirty="0"/>
              <a:t>puzzle</a:t>
            </a:r>
            <a:r>
              <a:rPr lang="en-US" sz="2800" b="1" dirty="0" smtClean="0"/>
              <a:t>:</a:t>
            </a:r>
            <a:endParaRPr lang="en-US" sz="2800" b="1" dirty="0"/>
          </a:p>
        </p:txBody>
      </p:sp>
      <p:sp>
        <p:nvSpPr>
          <p:cNvPr id="2" name="Content Placeholder 1"/>
          <p:cNvSpPr>
            <a:spLocks noGrp="1"/>
          </p:cNvSpPr>
          <p:nvPr>
            <p:ph sz="half" idx="2"/>
          </p:nvPr>
        </p:nvSpPr>
        <p:spPr>
          <a:xfrm>
            <a:off x="152400" y="2438400"/>
            <a:ext cx="4268788" cy="4191000"/>
          </a:xfrm>
        </p:spPr>
        <p:txBody>
          <a:bodyPr>
            <a:noAutofit/>
          </a:bodyPr>
          <a:lstStyle/>
          <a:p>
            <a:pPr marL="457200" indent="-412750"/>
            <a:r>
              <a:rPr lang="en-US" sz="3200" dirty="0"/>
              <a:t>Argument</a:t>
            </a:r>
          </a:p>
          <a:p>
            <a:pPr marL="457200" indent="-412750"/>
            <a:r>
              <a:rPr lang="en-US" sz="3200" dirty="0" smtClean="0"/>
              <a:t>Claim</a:t>
            </a:r>
          </a:p>
          <a:p>
            <a:pPr marL="457200" indent="-412750"/>
            <a:r>
              <a:rPr lang="en-US" sz="3200" dirty="0" smtClean="0"/>
              <a:t>Concluding </a:t>
            </a:r>
            <a:r>
              <a:rPr lang="en-US" sz="3200" dirty="0"/>
              <a:t>Sentence</a:t>
            </a:r>
          </a:p>
          <a:p>
            <a:pPr marL="457200" indent="-412750"/>
            <a:r>
              <a:rPr lang="en-US" sz="3200" dirty="0" smtClean="0"/>
              <a:t>Counterargument</a:t>
            </a:r>
            <a:endParaRPr lang="en-US" sz="3200" dirty="0"/>
          </a:p>
          <a:p>
            <a:pPr marL="457200" indent="-412750"/>
            <a:r>
              <a:rPr lang="en-US" sz="3200" dirty="0"/>
              <a:t>Evidence</a:t>
            </a:r>
          </a:p>
          <a:p>
            <a:pPr marL="457200" indent="-412750"/>
            <a:r>
              <a:rPr lang="en-US" sz="3200" dirty="0" smtClean="0"/>
              <a:t>Explanatory</a:t>
            </a:r>
            <a:endParaRPr lang="en-US" sz="3200" dirty="0"/>
          </a:p>
        </p:txBody>
      </p:sp>
      <p:sp>
        <p:nvSpPr>
          <p:cNvPr id="7" name="Content Placeholder 6"/>
          <p:cNvSpPr>
            <a:spLocks noGrp="1"/>
          </p:cNvSpPr>
          <p:nvPr>
            <p:ph sz="quarter" idx="4"/>
          </p:nvPr>
        </p:nvSpPr>
        <p:spPr>
          <a:xfrm>
            <a:off x="4645025" y="2438399"/>
            <a:ext cx="4270375" cy="4191001"/>
          </a:xfrm>
        </p:spPr>
        <p:txBody>
          <a:bodyPr>
            <a:normAutofit/>
          </a:bodyPr>
          <a:lstStyle/>
          <a:p>
            <a:pPr marL="457200" indent="-412750">
              <a:lnSpc>
                <a:spcPct val="120000"/>
              </a:lnSpc>
            </a:pPr>
            <a:r>
              <a:rPr lang="en-US" sz="3200" dirty="0"/>
              <a:t>Informational</a:t>
            </a:r>
          </a:p>
          <a:p>
            <a:pPr marL="457200" indent="-412750">
              <a:lnSpc>
                <a:spcPct val="120000"/>
              </a:lnSpc>
            </a:pPr>
            <a:r>
              <a:rPr lang="en-US" sz="3200" dirty="0"/>
              <a:t>Persuasive </a:t>
            </a:r>
          </a:p>
          <a:p>
            <a:pPr marL="457200" indent="-412750">
              <a:lnSpc>
                <a:spcPct val="120000"/>
              </a:lnSpc>
            </a:pPr>
            <a:r>
              <a:rPr lang="en-US" sz="3200" dirty="0"/>
              <a:t>Rebuttal</a:t>
            </a:r>
          </a:p>
          <a:p>
            <a:pPr marL="457200" indent="-412750">
              <a:lnSpc>
                <a:spcPct val="120000"/>
              </a:lnSpc>
            </a:pPr>
            <a:r>
              <a:rPr lang="en-US" sz="3200" dirty="0"/>
              <a:t>Supporting Details</a:t>
            </a:r>
          </a:p>
          <a:p>
            <a:pPr marL="457200" indent="-412750">
              <a:lnSpc>
                <a:spcPct val="120000"/>
              </a:lnSpc>
            </a:pPr>
            <a:r>
              <a:rPr lang="en-US" sz="3200" dirty="0"/>
              <a:t>Topic Sentence</a:t>
            </a:r>
          </a:p>
          <a:p>
            <a:pPr marL="457200" indent="-412750">
              <a:lnSpc>
                <a:spcPct val="120000"/>
              </a:lnSpc>
            </a:pPr>
            <a:r>
              <a:rPr lang="en-US" sz="3200" dirty="0" smtClean="0"/>
              <a:t>Warrant</a:t>
            </a:r>
            <a:endParaRPr lang="en-US" sz="3200" dirty="0"/>
          </a:p>
        </p:txBody>
      </p:sp>
      <p:sp>
        <p:nvSpPr>
          <p:cNvPr id="3" name="Title 2"/>
          <p:cNvSpPr>
            <a:spLocks noGrp="1"/>
          </p:cNvSpPr>
          <p:nvPr>
            <p:ph type="title"/>
          </p:nvPr>
        </p:nvSpPr>
        <p:spPr/>
        <p:txBody>
          <a:bodyPr/>
          <a:lstStyle/>
          <a:p>
            <a:r>
              <a:rPr lang="en-US" dirty="0" smtClean="0"/>
              <a:t>The World of Writing Vocabulary</a:t>
            </a:r>
            <a:endParaRPr lang="en-US" dirty="0"/>
          </a:p>
        </p:txBody>
      </p:sp>
    </p:spTree>
    <p:extLst>
      <p:ext uri="{BB962C8B-B14F-4D97-AF65-F5344CB8AC3E}">
        <p14:creationId xmlns:p14="http://schemas.microsoft.com/office/powerpoint/2010/main" val="956603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45720" indent="0">
              <a:buNone/>
            </a:pPr>
            <a:r>
              <a:rPr lang="en-US" sz="2800" dirty="0" smtClean="0"/>
              <a:t>What is it?</a:t>
            </a:r>
          </a:p>
          <a:p>
            <a:pPr marL="45720" indent="0">
              <a:buNone/>
            </a:pPr>
            <a:r>
              <a:rPr lang="en-US" sz="2800" dirty="0" smtClean="0"/>
              <a:t>How do YOU do it?</a:t>
            </a:r>
          </a:p>
          <a:p>
            <a:pPr marL="45720" indent="0">
              <a:buNone/>
            </a:pPr>
            <a:r>
              <a:rPr lang="en-US" sz="2800" dirty="0" smtClean="0"/>
              <a:t>How do you do it in a </a:t>
            </a:r>
            <a:r>
              <a:rPr lang="en-US" sz="2400" dirty="0" smtClean="0"/>
              <a:t>MULTI-LEVEL CLASSROOM?</a:t>
            </a:r>
          </a:p>
          <a:p>
            <a:pPr marL="45720" indent="0">
              <a:buNone/>
            </a:pPr>
            <a:endParaRPr lang="en-US" sz="2400" dirty="0"/>
          </a:p>
          <a:p>
            <a:pPr marL="45720" indent="0" algn="ctr">
              <a:buNone/>
            </a:pPr>
            <a:endParaRPr lang="en-US" sz="2400" dirty="0" smtClean="0"/>
          </a:p>
          <a:p>
            <a:pPr marL="45720" indent="0" algn="ctr">
              <a:buNone/>
            </a:pPr>
            <a:endParaRPr lang="en-US" sz="2400" dirty="0"/>
          </a:p>
        </p:txBody>
      </p:sp>
      <p:sp>
        <p:nvSpPr>
          <p:cNvPr id="6" name="Title 5"/>
          <p:cNvSpPr>
            <a:spLocks noGrp="1"/>
          </p:cNvSpPr>
          <p:nvPr>
            <p:ph type="title"/>
          </p:nvPr>
        </p:nvSpPr>
        <p:spPr/>
        <p:txBody>
          <a:bodyPr/>
          <a:lstStyle/>
          <a:p>
            <a:r>
              <a:rPr lang="en-US" dirty="0" smtClean="0"/>
              <a:t>Scaffolding</a:t>
            </a:r>
            <a:endParaRPr lang="en-US" dirty="0"/>
          </a:p>
        </p:txBody>
      </p:sp>
      <p:pic>
        <p:nvPicPr>
          <p:cNvPr id="2" name="Picture 1"/>
          <p:cNvPicPr>
            <a:picLocks noChangeAspect="1"/>
          </p:cNvPicPr>
          <p:nvPr/>
        </p:nvPicPr>
        <p:blipFill>
          <a:blip r:embed="rId3"/>
          <a:stretch>
            <a:fillRect/>
          </a:stretch>
        </p:blipFill>
        <p:spPr>
          <a:xfrm>
            <a:off x="2266335" y="3657600"/>
            <a:ext cx="3829665" cy="2895600"/>
          </a:xfrm>
          <a:prstGeom prst="rect">
            <a:avLst/>
          </a:prstGeom>
        </p:spPr>
      </p:pic>
    </p:spTree>
    <p:extLst>
      <p:ext uri="{BB962C8B-B14F-4D97-AF65-F5344CB8AC3E}">
        <p14:creationId xmlns:p14="http://schemas.microsoft.com/office/powerpoint/2010/main" val="41238975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sz="5400" dirty="0" smtClean="0">
                <a:effectLst>
                  <a:glow rad="228600">
                    <a:schemeClr val="accent3">
                      <a:satMod val="175000"/>
                      <a:alpha val="40000"/>
                    </a:schemeClr>
                  </a:glow>
                  <a:outerShdw blurRad="50800" dist="38100" dir="2700000" algn="tl" rotWithShape="0">
                    <a:prstClr val="black">
                      <a:alpha val="40000"/>
                    </a:prstClr>
                  </a:outerShdw>
                </a:effectLst>
                <a:hlinkClick r:id="rId3"/>
              </a:rPr>
              <a:t>newsela.com</a:t>
            </a:r>
            <a:endParaRPr lang="en-US" sz="5400" dirty="0">
              <a:effectLst>
                <a:glow rad="228600">
                  <a:schemeClr val="accent3">
                    <a:satMod val="175000"/>
                    <a:alpha val="40000"/>
                  </a:schemeClr>
                </a:glow>
                <a:outerShdw blurRad="50800" dist="38100" dir="2700000" algn="tl" rotWithShape="0">
                  <a:prstClr val="black">
                    <a:alpha val="40000"/>
                  </a:prstClr>
                </a:outerShdw>
              </a:effectLst>
            </a:endParaRP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8200" y="1619537"/>
            <a:ext cx="7772399" cy="4778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1596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1719070"/>
            <a:ext cx="8839199" cy="4834129"/>
          </a:xfrm>
        </p:spPr>
        <p:txBody>
          <a:bodyPr>
            <a:normAutofit fontScale="92500" lnSpcReduction="20000"/>
          </a:bodyPr>
          <a:lstStyle/>
          <a:p>
            <a:pPr marL="914400" indent="-869950">
              <a:lnSpc>
                <a:spcPct val="150000"/>
              </a:lnSpc>
              <a:buNone/>
            </a:pPr>
            <a:r>
              <a:rPr lang="en-US" sz="3200" dirty="0" smtClean="0"/>
              <a:t>Option 1: Answer the following questions as students</a:t>
            </a:r>
          </a:p>
          <a:p>
            <a:pPr marL="914400" indent="-463550">
              <a:lnSpc>
                <a:spcPct val="150000"/>
              </a:lnSpc>
            </a:pPr>
            <a:r>
              <a:rPr lang="en-US" sz="3200" dirty="0" smtClean="0"/>
              <a:t>What is the main idea?</a:t>
            </a:r>
          </a:p>
          <a:p>
            <a:pPr marL="914400" indent="-463550">
              <a:lnSpc>
                <a:spcPct val="150000"/>
              </a:lnSpc>
            </a:pPr>
            <a:r>
              <a:rPr lang="en-US" sz="3200" dirty="0" smtClean="0"/>
              <a:t>What are the problems? </a:t>
            </a:r>
          </a:p>
          <a:p>
            <a:pPr marL="914400" indent="-463550">
              <a:lnSpc>
                <a:spcPct val="150000"/>
              </a:lnSpc>
            </a:pPr>
            <a:r>
              <a:rPr lang="en-US" sz="3200" dirty="0" smtClean="0"/>
              <a:t>What are the solutions?</a:t>
            </a:r>
          </a:p>
          <a:p>
            <a:pPr marL="914400" indent="-863600">
              <a:lnSpc>
                <a:spcPct val="150000"/>
              </a:lnSpc>
              <a:buNone/>
            </a:pPr>
            <a:r>
              <a:rPr lang="en-US" sz="3200" dirty="0" smtClean="0"/>
              <a:t>Option 2: Identify how you could use this with your students</a:t>
            </a:r>
            <a:endParaRPr lang="en-US" sz="3200" dirty="0"/>
          </a:p>
        </p:txBody>
      </p:sp>
      <p:sp>
        <p:nvSpPr>
          <p:cNvPr id="6" name="Title 5"/>
          <p:cNvSpPr>
            <a:spLocks noGrp="1"/>
          </p:cNvSpPr>
          <p:nvPr>
            <p:ph type="title"/>
          </p:nvPr>
        </p:nvSpPr>
        <p:spPr/>
        <p:txBody>
          <a:bodyPr/>
          <a:lstStyle/>
          <a:p>
            <a:r>
              <a:rPr lang="en-US" dirty="0" smtClean="0"/>
              <a:t>Ukrainian Refugees Article</a:t>
            </a:r>
            <a:endParaRPr lang="en-US" dirty="0"/>
          </a:p>
        </p:txBody>
      </p:sp>
    </p:spTree>
    <p:extLst>
      <p:ext uri="{BB962C8B-B14F-4D97-AF65-F5344CB8AC3E}">
        <p14:creationId xmlns:p14="http://schemas.microsoft.com/office/powerpoint/2010/main" val="39181920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305800" cy="1569660"/>
          </a:xfrm>
          <a:prstGeom prst="rect">
            <a:avLst/>
          </a:prstGeom>
          <a:noFill/>
        </p:spPr>
        <p:txBody>
          <a:bodyPr wrap="square" rtlCol="0">
            <a:spAutoFit/>
          </a:bodyPr>
          <a:lstStyle/>
          <a:p>
            <a:pPr algn="ctr"/>
            <a:r>
              <a:rPr lang="en-US" sz="4800" dirty="0" smtClean="0">
                <a:solidFill>
                  <a:schemeClr val="tx2">
                    <a:lumMod val="75000"/>
                  </a:schemeClr>
                </a:solidFill>
              </a:rPr>
              <a:t>So…if you want an argument, where do you start?</a:t>
            </a:r>
            <a:endParaRPr lang="en-US" sz="4800" dirty="0">
              <a:solidFill>
                <a:schemeClr val="tx2">
                  <a:lumMod val="7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43200"/>
            <a:ext cx="3962400" cy="291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1798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 Be the student</a:t>
            </a:r>
            <a:endParaRPr lang="en-US" dirty="0"/>
          </a:p>
        </p:txBody>
      </p:sp>
    </p:spTree>
    <p:extLst>
      <p:ext uri="{BB962C8B-B14F-4D97-AF65-F5344CB8AC3E}">
        <p14:creationId xmlns:p14="http://schemas.microsoft.com/office/powerpoint/2010/main" val="3615135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1258605787"/>
              </p:ext>
            </p:extLst>
          </p:nvPr>
        </p:nvGraphicFramePr>
        <p:xfrm>
          <a:off x="381000" y="1719263"/>
          <a:ext cx="8458200" cy="4452937"/>
        </p:xfrm>
        <a:graphic>
          <a:graphicData uri="http://schemas.openxmlformats.org/drawingml/2006/table">
            <a:tbl>
              <a:tblPr>
                <a:tableStyleId>{2D5ABB26-0587-4C30-8999-92F81FD0307C}</a:tableStyleId>
              </a:tblPr>
              <a:tblGrid>
                <a:gridCol w="4038600"/>
                <a:gridCol w="4419600"/>
              </a:tblGrid>
              <a:tr h="1280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2"/>
                          </a:solidFill>
                        </a:rPr>
                        <a:t>Detail, Theme or Main Idea?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2"/>
                          </a:solidFill>
                        </a:rPr>
                        <a:t>6-Way Paragraph – Focus on first question</a:t>
                      </a:r>
                    </a:p>
                  </a:txBody>
                  <a:tcPr/>
                </a:tc>
              </a:tr>
              <a:tr h="1426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2"/>
                          </a:solidFill>
                        </a:rPr>
                        <a:t>Sort Headlines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2"/>
                          </a:solidFill>
                        </a:rPr>
                        <a:t>Cut out newspaper headlines and sort according to enduring issues/themes</a:t>
                      </a:r>
                    </a:p>
                  </a:txBody>
                  <a:tcPr/>
                </a:tc>
              </a:tr>
              <a:tr h="1746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2"/>
                          </a:solidFill>
                        </a:rPr>
                        <a:t>Understanding Theme</a:t>
                      </a:r>
                    </a:p>
                  </a:txBody>
                  <a:tcPr/>
                </a:tc>
                <a:tc>
                  <a:txBody>
                    <a:bodyPr/>
                    <a:lstStyle/>
                    <a:p>
                      <a:pPr marL="45720" indent="0">
                        <a:buNone/>
                      </a:pPr>
                      <a:r>
                        <a:rPr lang="en-US" sz="2400" dirty="0" smtClean="0">
                          <a:solidFill>
                            <a:schemeClr val="tx2"/>
                          </a:solidFill>
                        </a:rPr>
                        <a:t>Read short fables/fairy tales</a:t>
                      </a:r>
                    </a:p>
                    <a:p>
                      <a:pPr marL="45720" indent="0">
                        <a:buNone/>
                      </a:pPr>
                      <a:r>
                        <a:rPr lang="en-US" sz="2400" dirty="0" smtClean="0">
                          <a:solidFill>
                            <a:schemeClr val="tx2"/>
                          </a:solidFill>
                        </a:rPr>
                        <a:t>Identify theme with help from theme bank list</a:t>
                      </a:r>
                    </a:p>
                  </a:txBody>
                  <a:tcPr/>
                </a:tc>
              </a:tr>
            </a:tbl>
          </a:graphicData>
        </a:graphic>
      </p:graphicFrame>
      <p:sp>
        <p:nvSpPr>
          <p:cNvPr id="3" name="Title 2"/>
          <p:cNvSpPr>
            <a:spLocks noGrp="1"/>
          </p:cNvSpPr>
          <p:nvPr>
            <p:ph type="title"/>
          </p:nvPr>
        </p:nvSpPr>
        <p:spPr/>
        <p:txBody>
          <a:bodyPr/>
          <a:lstStyle/>
          <a:p>
            <a:r>
              <a:rPr lang="en-US" sz="2800" dirty="0" smtClean="0"/>
              <a:t>Identify Theme/Central Idea</a:t>
            </a:r>
            <a:br>
              <a:rPr lang="en-US" sz="2800" dirty="0" smtClean="0"/>
            </a:br>
            <a:r>
              <a:rPr lang="en-US" sz="2800" dirty="0" smtClean="0"/>
              <a:t>(author’s claim)</a:t>
            </a:r>
            <a:endParaRPr lang="en-US" sz="2800" dirty="0"/>
          </a:p>
        </p:txBody>
      </p:sp>
    </p:spTree>
    <p:extLst>
      <p:ext uri="{BB962C8B-B14F-4D97-AF65-F5344CB8AC3E}">
        <p14:creationId xmlns:p14="http://schemas.microsoft.com/office/powerpoint/2010/main" val="37662258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pPr marL="45720" indent="0">
              <a:buNone/>
            </a:pPr>
            <a:endParaRPr lang="en-US" sz="2000" dirty="0" smtClean="0"/>
          </a:p>
          <a:p>
            <a:pPr marL="45720" indent="0">
              <a:buNone/>
            </a:pPr>
            <a:endParaRPr lang="en-US" sz="20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522914942"/>
              </p:ext>
            </p:extLst>
          </p:nvPr>
        </p:nvGraphicFramePr>
        <p:xfrm>
          <a:off x="304800" y="1752599"/>
          <a:ext cx="8610600" cy="4800600"/>
        </p:xfrm>
        <a:graphic>
          <a:graphicData uri="http://schemas.openxmlformats.org/drawingml/2006/table">
            <a:tbl>
              <a:tblPr firstRow="1" bandRow="1">
                <a:tableStyleId>{2D5ABB26-0587-4C30-8999-92F81FD0307C}</a:tableStyleId>
              </a:tblPr>
              <a:tblGrid>
                <a:gridCol w="4305300"/>
                <a:gridCol w="4305300"/>
              </a:tblGrid>
              <a:tr h="1783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1F497D"/>
                          </a:solidFill>
                        </a:rPr>
                        <a:t>Create timeline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1F497D"/>
                          </a:solidFill>
                        </a:rPr>
                        <a:t>List of events and/or people from assessment guide</a:t>
                      </a:r>
                    </a:p>
                    <a:p>
                      <a:endParaRPr lang="en-US" sz="2400" dirty="0">
                        <a:solidFill>
                          <a:srgbClr val="1F497D"/>
                        </a:solidFill>
                      </a:endParaRPr>
                    </a:p>
                  </a:txBody>
                  <a:tcPr/>
                </a:tc>
              </a:tr>
              <a:tr h="3017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1F497D"/>
                          </a:solidFill>
                        </a:rPr>
                        <a:t>Read 2 stories with similar themes</a:t>
                      </a:r>
                      <a:r>
                        <a:rPr lang="en-US" sz="2400" baseline="0" dirty="0" smtClean="0">
                          <a:solidFill>
                            <a:srgbClr val="1F497D"/>
                          </a:solidFill>
                        </a:rPr>
                        <a:t>, such as </a:t>
                      </a:r>
                      <a:r>
                        <a:rPr lang="en-US" sz="2400" dirty="0" smtClean="0">
                          <a:solidFill>
                            <a:srgbClr val="1F497D"/>
                          </a:solidFill>
                        </a:rPr>
                        <a:t>from Jamestown Reader series (Heroes, Daredevils, etc.)</a:t>
                      </a:r>
                    </a:p>
                    <a:p>
                      <a:endParaRPr lang="en-US" sz="2400" dirty="0">
                        <a:solidFill>
                          <a:srgbClr val="1F497D"/>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1F497D"/>
                          </a:solidFill>
                        </a:rPr>
                        <a:t>Use graphic organizer to document similarities/differences – Venn Diagram</a:t>
                      </a:r>
                    </a:p>
                    <a:p>
                      <a:endParaRPr lang="en-US" sz="2400" dirty="0">
                        <a:solidFill>
                          <a:srgbClr val="1F497D"/>
                        </a:solidFill>
                      </a:endParaRPr>
                    </a:p>
                  </a:txBody>
                  <a:tcPr/>
                </a:tc>
              </a:tr>
            </a:tbl>
          </a:graphicData>
        </a:graphic>
      </p:graphicFrame>
      <p:sp>
        <p:nvSpPr>
          <p:cNvPr id="3" name="Title 2"/>
          <p:cNvSpPr>
            <a:spLocks noGrp="1"/>
          </p:cNvSpPr>
          <p:nvPr>
            <p:ph type="title"/>
          </p:nvPr>
        </p:nvSpPr>
        <p:spPr/>
        <p:txBody>
          <a:bodyPr/>
          <a:lstStyle/>
          <a:p>
            <a:r>
              <a:rPr lang="en-US" dirty="0" smtClean="0"/>
              <a:t>Analyze Connection</a:t>
            </a:r>
            <a:endParaRPr lang="en-US" dirty="0"/>
          </a:p>
        </p:txBody>
      </p:sp>
    </p:spTree>
    <p:extLst>
      <p:ext uri="{BB962C8B-B14F-4D97-AF65-F5344CB8AC3E}">
        <p14:creationId xmlns:p14="http://schemas.microsoft.com/office/powerpoint/2010/main" val="19680123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042213633"/>
              </p:ext>
            </p:extLst>
          </p:nvPr>
        </p:nvGraphicFramePr>
        <p:xfrm>
          <a:off x="228600" y="1752600"/>
          <a:ext cx="8636000" cy="4724400"/>
        </p:xfrm>
        <a:graphic>
          <a:graphicData uri="http://schemas.openxmlformats.org/drawingml/2006/table">
            <a:tbl>
              <a:tblPr firstRow="1" bandRow="1">
                <a:tableStyleId>{2D5ABB26-0587-4C30-8999-92F81FD0307C}</a:tableStyleId>
              </a:tblPr>
              <a:tblGrid>
                <a:gridCol w="4318000"/>
                <a:gridCol w="4318000"/>
              </a:tblGrid>
              <a:tr h="1754777">
                <a:tc>
                  <a:txBody>
                    <a:bodyPr/>
                    <a:lstStyle/>
                    <a:p>
                      <a:pPr>
                        <a:spcAft>
                          <a:spcPts val="0"/>
                        </a:spcAft>
                      </a:pPr>
                      <a:r>
                        <a:rPr lang="en-US" sz="2400" dirty="0" smtClean="0">
                          <a:solidFill>
                            <a:srgbClr val="1F497D"/>
                          </a:solidFill>
                        </a:rPr>
                        <a:t>5-finger</a:t>
                      </a:r>
                      <a:r>
                        <a:rPr lang="en-US" sz="2400" baseline="0" dirty="0" smtClean="0">
                          <a:solidFill>
                            <a:srgbClr val="1F497D"/>
                          </a:solidFill>
                        </a:rPr>
                        <a:t> Model</a:t>
                      </a:r>
                      <a:endParaRPr lang="en-US" sz="2400" dirty="0">
                        <a:solidFill>
                          <a:srgbClr val="1F497D"/>
                        </a:solidFill>
                      </a:endParaRPr>
                    </a:p>
                  </a:txBody>
                  <a:tcPr/>
                </a:tc>
                <a:tc>
                  <a:txBody>
                    <a:bodyPr/>
                    <a:lstStyle/>
                    <a:p>
                      <a:pPr>
                        <a:spcAft>
                          <a:spcPts val="0"/>
                        </a:spcAft>
                      </a:pPr>
                      <a:r>
                        <a:rPr lang="en-US" sz="2400" dirty="0" smtClean="0">
                          <a:solidFill>
                            <a:srgbClr val="1F497D"/>
                          </a:solidFill>
                        </a:rPr>
                        <a:t>Use hand as mnemonic,</a:t>
                      </a:r>
                      <a:r>
                        <a:rPr lang="en-US" sz="2400" baseline="0" dirty="0" smtClean="0">
                          <a:solidFill>
                            <a:srgbClr val="1F497D"/>
                          </a:solidFill>
                        </a:rPr>
                        <a:t> compose a 1-paragraph summary</a:t>
                      </a:r>
                      <a:endParaRPr lang="en-US" sz="2400" dirty="0">
                        <a:solidFill>
                          <a:srgbClr val="1F497D"/>
                        </a:solidFill>
                      </a:endParaRPr>
                    </a:p>
                  </a:txBody>
                  <a:tcPr/>
                </a:tc>
              </a:tr>
              <a:tr h="674914">
                <a:tc>
                  <a:txBody>
                    <a:bodyPr/>
                    <a:lstStyle/>
                    <a:p>
                      <a:pPr>
                        <a:spcAft>
                          <a:spcPts val="0"/>
                        </a:spcAft>
                      </a:pPr>
                      <a:r>
                        <a:rPr lang="en-US" sz="2400" dirty="0" smtClean="0">
                          <a:solidFill>
                            <a:srgbClr val="1F497D"/>
                          </a:solidFill>
                        </a:rPr>
                        <a:t>Somebody wanted...But…So…</a:t>
                      </a:r>
                      <a:endParaRPr lang="en-US" sz="2400" dirty="0">
                        <a:solidFill>
                          <a:srgbClr val="1F497D"/>
                        </a:solidFill>
                      </a:endParaRPr>
                    </a:p>
                  </a:txBody>
                  <a:tcPr/>
                </a:tc>
                <a:tc>
                  <a:txBody>
                    <a:bodyPr/>
                    <a:lstStyle/>
                    <a:p>
                      <a:pPr>
                        <a:spcAft>
                          <a:spcPts val="0"/>
                        </a:spcAft>
                      </a:pPr>
                      <a:r>
                        <a:rPr lang="en-US" sz="2400" dirty="0" smtClean="0">
                          <a:solidFill>
                            <a:srgbClr val="1F497D"/>
                          </a:solidFill>
                        </a:rPr>
                        <a:t>Current</a:t>
                      </a:r>
                      <a:r>
                        <a:rPr lang="en-US" sz="2400" baseline="0" dirty="0" smtClean="0">
                          <a:solidFill>
                            <a:srgbClr val="1F497D"/>
                          </a:solidFill>
                        </a:rPr>
                        <a:t> events</a:t>
                      </a:r>
                      <a:endParaRPr lang="en-US" sz="2400" dirty="0">
                        <a:solidFill>
                          <a:srgbClr val="1F497D"/>
                        </a:solidFill>
                      </a:endParaRPr>
                    </a:p>
                  </a:txBody>
                  <a:tcPr/>
                </a:tc>
              </a:tr>
              <a:tr h="2294709">
                <a:tc>
                  <a:txBody>
                    <a:bodyPr/>
                    <a:lstStyle/>
                    <a:p>
                      <a:pPr>
                        <a:spcAft>
                          <a:spcPts val="0"/>
                        </a:spcAft>
                      </a:pPr>
                      <a:r>
                        <a:rPr lang="en-US" sz="2400" dirty="0" smtClean="0">
                          <a:solidFill>
                            <a:srgbClr val="1F497D"/>
                          </a:solidFill>
                        </a:rPr>
                        <a:t>5W</a:t>
                      </a:r>
                      <a:r>
                        <a:rPr lang="en-US" sz="2400" baseline="0" dirty="0" smtClean="0">
                          <a:solidFill>
                            <a:srgbClr val="1F497D"/>
                          </a:solidFill>
                        </a:rPr>
                        <a:t> &amp; and an H</a:t>
                      </a:r>
                      <a:endParaRPr lang="en-US" sz="2400" dirty="0">
                        <a:solidFill>
                          <a:srgbClr val="1F497D"/>
                        </a:solidFill>
                      </a:endParaRPr>
                    </a:p>
                  </a:txBody>
                  <a:tcPr/>
                </a:tc>
                <a:tc>
                  <a:txBody>
                    <a:bodyPr/>
                    <a:lstStyle/>
                    <a:p>
                      <a:pPr>
                        <a:spcAft>
                          <a:spcPts val="0"/>
                        </a:spcAft>
                      </a:pPr>
                      <a:r>
                        <a:rPr lang="en-US" sz="2400" dirty="0" smtClean="0">
                          <a:solidFill>
                            <a:srgbClr val="1F497D"/>
                          </a:solidFill>
                        </a:rPr>
                        <a:t>Read short 1 paragraph passage. Identify 5Ws &amp; H. Use sentence frame to create short summary.</a:t>
                      </a:r>
                      <a:endParaRPr lang="en-US" sz="2400" dirty="0">
                        <a:solidFill>
                          <a:srgbClr val="1F497D"/>
                        </a:solidFill>
                      </a:endParaRPr>
                    </a:p>
                  </a:txBody>
                  <a:tcPr/>
                </a:tc>
              </a:tr>
            </a:tbl>
          </a:graphicData>
        </a:graphic>
      </p:graphicFrame>
      <p:sp>
        <p:nvSpPr>
          <p:cNvPr id="3" name="Title 2"/>
          <p:cNvSpPr>
            <a:spLocks noGrp="1"/>
          </p:cNvSpPr>
          <p:nvPr>
            <p:ph type="title"/>
          </p:nvPr>
        </p:nvSpPr>
        <p:spPr/>
        <p:txBody>
          <a:bodyPr/>
          <a:lstStyle/>
          <a:p>
            <a:r>
              <a:rPr lang="en-US" dirty="0" smtClean="0"/>
              <a:t>Summarize without </a:t>
            </a:r>
            <a:br>
              <a:rPr lang="en-US" dirty="0" smtClean="0"/>
            </a:br>
            <a:r>
              <a:rPr lang="en-US" dirty="0" smtClean="0"/>
              <a:t>personal Opinion</a:t>
            </a:r>
            <a:endParaRPr lang="en-US" dirty="0"/>
          </a:p>
        </p:txBody>
      </p:sp>
    </p:spTree>
    <p:extLst>
      <p:ext uri="{BB962C8B-B14F-4D97-AF65-F5344CB8AC3E}">
        <p14:creationId xmlns:p14="http://schemas.microsoft.com/office/powerpoint/2010/main" val="17892939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chor="ctr">
            <a:noAutofit/>
          </a:bodyPr>
          <a:lstStyle/>
          <a:p>
            <a:pPr>
              <a:lnSpc>
                <a:spcPct val="114000"/>
              </a:lnSpc>
              <a:spcAft>
                <a:spcPts val="1200"/>
              </a:spcAft>
            </a:pPr>
            <a:r>
              <a:rPr lang="en-US" sz="2800" dirty="0" smtClean="0"/>
              <a:t>At your table, discuss “What strategies would work with the skill level of your students?”</a:t>
            </a:r>
          </a:p>
          <a:p>
            <a:pPr lvl="2">
              <a:lnSpc>
                <a:spcPct val="114000"/>
              </a:lnSpc>
              <a:spcAft>
                <a:spcPts val="1200"/>
              </a:spcAft>
            </a:pPr>
            <a:r>
              <a:rPr lang="en-US" sz="2800" dirty="0" smtClean="0">
                <a:solidFill>
                  <a:srgbClr val="1F497D"/>
                </a:solidFill>
              </a:rPr>
              <a:t>Identify Theme/Central Idea (Author’s Claim)</a:t>
            </a:r>
          </a:p>
          <a:p>
            <a:pPr lvl="2">
              <a:lnSpc>
                <a:spcPct val="114000"/>
              </a:lnSpc>
              <a:spcAft>
                <a:spcPts val="1200"/>
              </a:spcAft>
            </a:pPr>
            <a:r>
              <a:rPr lang="en-US" sz="2800" dirty="0" smtClean="0">
                <a:solidFill>
                  <a:srgbClr val="1F497D"/>
                </a:solidFill>
              </a:rPr>
              <a:t>Analyze Connections</a:t>
            </a:r>
          </a:p>
          <a:p>
            <a:pPr lvl="2">
              <a:lnSpc>
                <a:spcPct val="114000"/>
              </a:lnSpc>
              <a:spcAft>
                <a:spcPts val="1200"/>
              </a:spcAft>
            </a:pPr>
            <a:r>
              <a:rPr lang="en-US" sz="2800" dirty="0" smtClean="0">
                <a:solidFill>
                  <a:srgbClr val="1F497D"/>
                </a:solidFill>
              </a:rPr>
              <a:t>Summarize without Personal Opinion</a:t>
            </a:r>
          </a:p>
          <a:p>
            <a:pPr>
              <a:lnSpc>
                <a:spcPct val="114000"/>
              </a:lnSpc>
              <a:spcAft>
                <a:spcPts val="1200"/>
              </a:spcAft>
            </a:pPr>
            <a:r>
              <a:rPr lang="en-US" sz="2800" dirty="0" smtClean="0">
                <a:solidFill>
                  <a:srgbClr val="1F497D"/>
                </a:solidFill>
              </a:rPr>
              <a:t>Choose one strategy you can take back to your classroom for next week</a:t>
            </a:r>
            <a:r>
              <a:rPr lang="en-US" sz="3200" dirty="0" smtClean="0">
                <a:solidFill>
                  <a:srgbClr val="1F497D"/>
                </a:solidFill>
              </a:rPr>
              <a:t>.</a:t>
            </a:r>
          </a:p>
        </p:txBody>
      </p:sp>
      <p:sp>
        <p:nvSpPr>
          <p:cNvPr id="3" name="Title 2"/>
          <p:cNvSpPr>
            <a:spLocks noGrp="1"/>
          </p:cNvSpPr>
          <p:nvPr>
            <p:ph type="title"/>
          </p:nvPr>
        </p:nvSpPr>
        <p:spPr/>
        <p:txBody>
          <a:bodyPr/>
          <a:lstStyle/>
          <a:p>
            <a:r>
              <a:rPr lang="en-US" dirty="0" smtClean="0"/>
              <a:t>Learning Action Plan</a:t>
            </a:r>
            <a:endParaRPr lang="en-US" dirty="0"/>
          </a:p>
        </p:txBody>
      </p:sp>
    </p:spTree>
    <p:extLst>
      <p:ext uri="{BB962C8B-B14F-4D97-AF65-F5344CB8AC3E}">
        <p14:creationId xmlns:p14="http://schemas.microsoft.com/office/powerpoint/2010/main" val="17517538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 Be the student</a:t>
            </a:r>
            <a:endParaRPr lang="en-US" dirty="0"/>
          </a:p>
        </p:txBody>
      </p:sp>
    </p:spTree>
    <p:extLst>
      <p:ext uri="{BB962C8B-B14F-4D97-AF65-F5344CB8AC3E}">
        <p14:creationId xmlns:p14="http://schemas.microsoft.com/office/powerpoint/2010/main" val="158738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Argument Writing?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514600"/>
            <a:ext cx="3429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828800"/>
            <a:ext cx="5029200" cy="4522264"/>
          </a:xfrm>
          <a:prstGeom prst="rect">
            <a:avLst/>
          </a:prstGeom>
        </p:spPr>
        <p:txBody>
          <a:bodyPr wrap="square">
            <a:spAutoFit/>
          </a:bodyPr>
          <a:lstStyle/>
          <a:p>
            <a:pPr marL="502920" indent="-457200">
              <a:lnSpc>
                <a:spcPct val="120000"/>
              </a:lnSpc>
              <a:spcAft>
                <a:spcPts val="1200"/>
              </a:spcAft>
              <a:buClr>
                <a:schemeClr val="accent1"/>
              </a:buClr>
              <a:buFont typeface="+mj-lt"/>
              <a:buAutoNum type="arabicParenR"/>
            </a:pPr>
            <a:r>
              <a:rPr lang="en-US" sz="2800" b="1" spc="150" dirty="0" smtClean="0">
                <a:solidFill>
                  <a:schemeClr val="tx2"/>
                </a:solidFill>
              </a:rPr>
              <a:t>What </a:t>
            </a:r>
            <a:r>
              <a:rPr lang="en-US" sz="2800" b="1" spc="150" dirty="0">
                <a:solidFill>
                  <a:schemeClr val="tx2"/>
                </a:solidFill>
              </a:rPr>
              <a:t>should be included in an argument essay?</a:t>
            </a:r>
          </a:p>
          <a:p>
            <a:pPr marL="502920" indent="-457200">
              <a:lnSpc>
                <a:spcPct val="120000"/>
              </a:lnSpc>
              <a:spcAft>
                <a:spcPts val="1200"/>
              </a:spcAft>
              <a:buClr>
                <a:schemeClr val="accent1"/>
              </a:buClr>
              <a:buFont typeface="+mj-lt"/>
              <a:buAutoNum type="arabicParenR"/>
            </a:pPr>
            <a:r>
              <a:rPr lang="en-US" sz="2800" b="1" spc="150" dirty="0">
                <a:solidFill>
                  <a:schemeClr val="tx2"/>
                </a:solidFill>
              </a:rPr>
              <a:t>How is it similar/different from informative, explanatory, and persuasive </a:t>
            </a:r>
            <a:r>
              <a:rPr lang="en-US" sz="2800" b="1" spc="150" dirty="0" smtClean="0">
                <a:solidFill>
                  <a:schemeClr val="tx2"/>
                </a:solidFill>
              </a:rPr>
              <a:t>writing</a:t>
            </a:r>
            <a:r>
              <a:rPr lang="en-US" sz="2800" b="1" spc="150" dirty="0">
                <a:solidFill>
                  <a:schemeClr val="tx2"/>
                </a:solidFill>
              </a:rPr>
              <a:t>?</a:t>
            </a:r>
          </a:p>
          <a:p>
            <a:pPr marL="502920" indent="-457200">
              <a:lnSpc>
                <a:spcPct val="120000"/>
              </a:lnSpc>
              <a:spcAft>
                <a:spcPts val="1200"/>
              </a:spcAft>
              <a:buClr>
                <a:schemeClr val="accent1"/>
              </a:buClr>
              <a:buFont typeface="+mj-lt"/>
              <a:buAutoNum type="arabicParenR"/>
            </a:pPr>
            <a:r>
              <a:rPr lang="en-US" sz="2800" b="1" spc="150" dirty="0">
                <a:solidFill>
                  <a:schemeClr val="tx2"/>
                </a:solidFill>
              </a:rPr>
              <a:t>How do I currently teach it </a:t>
            </a:r>
            <a:r>
              <a:rPr lang="en-US" sz="2800" b="1" spc="150" dirty="0" smtClean="0">
                <a:solidFill>
                  <a:schemeClr val="tx2"/>
                </a:solidFill>
              </a:rPr>
              <a:t>in </a:t>
            </a:r>
            <a:r>
              <a:rPr lang="en-US" sz="2800" b="1" spc="150" dirty="0">
                <a:solidFill>
                  <a:schemeClr val="tx2"/>
                </a:solidFill>
              </a:rPr>
              <a:t>my classroom?</a:t>
            </a:r>
          </a:p>
        </p:txBody>
      </p:sp>
    </p:spTree>
    <p:extLst>
      <p:ext uri="{BB962C8B-B14F-4D97-AF65-F5344CB8AC3E}">
        <p14:creationId xmlns:p14="http://schemas.microsoft.com/office/powerpoint/2010/main" val="832959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81000" y="1719261"/>
          <a:ext cx="8407400" cy="4833938"/>
        </p:xfrm>
        <a:graphic>
          <a:graphicData uri="http://schemas.openxmlformats.org/drawingml/2006/table">
            <a:tbl>
              <a:tblPr firstRow="1" bandRow="1">
                <a:tableStyleId>{2D5ABB26-0587-4C30-8999-92F81FD0307C}</a:tableStyleId>
              </a:tblPr>
              <a:tblGrid>
                <a:gridCol w="4203700"/>
                <a:gridCol w="4203700"/>
              </a:tblGrid>
              <a:tr h="1537814">
                <a:tc>
                  <a:txBody>
                    <a:bodyPr/>
                    <a:lstStyle/>
                    <a:p>
                      <a:r>
                        <a:rPr lang="en-US" sz="2400" dirty="0" smtClean="0">
                          <a:solidFill>
                            <a:srgbClr val="1F497D"/>
                          </a:solidFill>
                        </a:rPr>
                        <a:t>What’s the best evidence/type of evidence?</a:t>
                      </a:r>
                      <a:endParaRPr lang="en-US" sz="2400" dirty="0">
                        <a:solidFill>
                          <a:srgbClr val="1F497D"/>
                        </a:solidFill>
                      </a:endParaRPr>
                    </a:p>
                  </a:txBody>
                  <a:tcPr/>
                </a:tc>
                <a:tc>
                  <a:txBody>
                    <a:bodyPr/>
                    <a:lstStyle/>
                    <a:p>
                      <a:r>
                        <a:rPr lang="en-US" sz="2400" dirty="0" smtClean="0">
                          <a:solidFill>
                            <a:srgbClr val="1F497D"/>
                          </a:solidFill>
                        </a:rPr>
                        <a:t>Stanford History Education Group</a:t>
                      </a:r>
                      <a:endParaRPr lang="en-US" sz="2400" dirty="0">
                        <a:solidFill>
                          <a:srgbClr val="1F497D"/>
                        </a:solidFill>
                      </a:endParaRPr>
                    </a:p>
                  </a:txBody>
                  <a:tcPr/>
                </a:tc>
              </a:tr>
              <a:tr h="1537814">
                <a:tc>
                  <a:txBody>
                    <a:bodyPr/>
                    <a:lstStyle/>
                    <a:p>
                      <a:r>
                        <a:rPr lang="en-US" sz="2400" dirty="0" smtClean="0">
                          <a:solidFill>
                            <a:srgbClr val="1F497D"/>
                          </a:solidFill>
                        </a:rPr>
                        <a:t>Explain the Evidence</a:t>
                      </a:r>
                      <a:endParaRPr lang="en-US" sz="2400" dirty="0">
                        <a:solidFill>
                          <a:srgbClr val="1F497D"/>
                        </a:solidFill>
                      </a:endParaRPr>
                    </a:p>
                  </a:txBody>
                  <a:tcPr/>
                </a:tc>
                <a:tc>
                  <a:txBody>
                    <a:bodyPr/>
                    <a:lstStyle/>
                    <a:p>
                      <a:r>
                        <a:rPr lang="en-US" sz="2400" dirty="0" smtClean="0">
                          <a:solidFill>
                            <a:srgbClr val="1F497D"/>
                          </a:solidFill>
                        </a:rPr>
                        <a:t>Graphic Organizer</a:t>
                      </a:r>
                      <a:r>
                        <a:rPr lang="en-US" sz="2400" baseline="0" dirty="0" smtClean="0">
                          <a:solidFill>
                            <a:srgbClr val="1F497D"/>
                          </a:solidFill>
                        </a:rPr>
                        <a:t> (GED Testing Service)</a:t>
                      </a:r>
                      <a:endParaRPr lang="en-US" sz="2400" dirty="0">
                        <a:solidFill>
                          <a:srgbClr val="1F497D"/>
                        </a:solidFill>
                      </a:endParaRPr>
                    </a:p>
                  </a:txBody>
                  <a:tcPr/>
                </a:tc>
              </a:tr>
              <a:tr h="1758310">
                <a:tc>
                  <a:txBody>
                    <a:bodyPr/>
                    <a:lstStyle/>
                    <a:p>
                      <a:r>
                        <a:rPr lang="en-US" sz="2400" dirty="0" smtClean="0">
                          <a:solidFill>
                            <a:srgbClr val="1F497D"/>
                          </a:solidFill>
                        </a:rPr>
                        <a:t>Various Activities</a:t>
                      </a:r>
                      <a:endParaRPr lang="en-US" sz="2400" dirty="0">
                        <a:solidFill>
                          <a:srgbClr val="1F497D"/>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1F497D"/>
                          </a:solidFill>
                        </a:rPr>
                        <a:t>Exercises</a:t>
                      </a:r>
                      <a:r>
                        <a:rPr lang="en-US" sz="2400" baseline="0" dirty="0" smtClean="0">
                          <a:solidFill>
                            <a:srgbClr val="1F497D"/>
                          </a:solidFill>
                        </a:rPr>
                        <a:t> from </a:t>
                      </a:r>
                      <a:r>
                        <a:rPr lang="en-US" sz="2400" dirty="0" smtClean="0">
                          <a:solidFill>
                            <a:srgbClr val="1F497D"/>
                          </a:solidFill>
                        </a:rPr>
                        <a:t>Writing for the GED Test 3 (New Readers Press)</a:t>
                      </a:r>
                    </a:p>
                    <a:p>
                      <a:r>
                        <a:rPr lang="en-US" sz="2400" dirty="0" err="1" smtClean="0">
                          <a:solidFill>
                            <a:srgbClr val="1F497D"/>
                          </a:solidFill>
                        </a:rPr>
                        <a:t>iCivics.org</a:t>
                      </a:r>
                      <a:r>
                        <a:rPr lang="en-US" sz="2400" baseline="0" dirty="0" smtClean="0">
                          <a:solidFill>
                            <a:srgbClr val="1F497D"/>
                          </a:solidFill>
                        </a:rPr>
                        <a:t> – free web resource</a:t>
                      </a:r>
                      <a:endParaRPr lang="en-US" sz="2400" dirty="0">
                        <a:solidFill>
                          <a:srgbClr val="1F497D"/>
                        </a:solidFill>
                      </a:endParaRPr>
                    </a:p>
                  </a:txBody>
                  <a:tcPr/>
                </a:tc>
              </a:tr>
            </a:tbl>
          </a:graphicData>
        </a:graphic>
      </p:graphicFrame>
      <p:sp>
        <p:nvSpPr>
          <p:cNvPr id="3" name="Title 2"/>
          <p:cNvSpPr>
            <a:spLocks noGrp="1"/>
          </p:cNvSpPr>
          <p:nvPr>
            <p:ph type="title"/>
          </p:nvPr>
        </p:nvSpPr>
        <p:spPr/>
        <p:txBody>
          <a:bodyPr/>
          <a:lstStyle/>
          <a:p>
            <a:r>
              <a:rPr lang="en-US" dirty="0" smtClean="0"/>
              <a:t>Evaluate Evidence</a:t>
            </a:r>
            <a:endParaRPr lang="en-US" dirty="0"/>
          </a:p>
        </p:txBody>
      </p:sp>
    </p:spTree>
    <p:extLst>
      <p:ext uri="{BB962C8B-B14F-4D97-AF65-F5344CB8AC3E}">
        <p14:creationId xmlns:p14="http://schemas.microsoft.com/office/powerpoint/2010/main" val="15354538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44067033"/>
              </p:ext>
            </p:extLst>
          </p:nvPr>
        </p:nvGraphicFramePr>
        <p:xfrm>
          <a:off x="381000" y="1719262"/>
          <a:ext cx="8407400" cy="4910139"/>
        </p:xfrm>
        <a:graphic>
          <a:graphicData uri="http://schemas.openxmlformats.org/drawingml/2006/table">
            <a:tbl>
              <a:tblPr firstRow="1" bandRow="1">
                <a:tableStyleId>{2D5ABB26-0587-4C30-8999-92F81FD0307C}</a:tableStyleId>
              </a:tblPr>
              <a:tblGrid>
                <a:gridCol w="4203700"/>
                <a:gridCol w="4203700"/>
              </a:tblGrid>
              <a:tr h="2055167">
                <a:tc>
                  <a:txBody>
                    <a:bodyPr/>
                    <a:lstStyle/>
                    <a:p>
                      <a:pPr marL="342900" indent="-342900">
                        <a:buFont typeface="Arial"/>
                        <a:buChar char="•"/>
                      </a:pPr>
                      <a:r>
                        <a:rPr lang="en-US" sz="2400" dirty="0" smtClean="0">
                          <a:solidFill>
                            <a:srgbClr val="1F497D"/>
                          </a:solidFill>
                        </a:rPr>
                        <a:t>Close Reading/Paraphrasing</a:t>
                      </a:r>
                      <a:r>
                        <a:rPr lang="en-US" sz="2400" baseline="0" dirty="0" smtClean="0">
                          <a:solidFill>
                            <a:srgbClr val="1F497D"/>
                          </a:solidFill>
                        </a:rPr>
                        <a:t> Graphic Organizer</a:t>
                      </a:r>
                    </a:p>
                    <a:p>
                      <a:pPr marL="342900" indent="-342900">
                        <a:buFont typeface="Arial"/>
                        <a:buChar char="•"/>
                      </a:pPr>
                      <a:r>
                        <a:rPr lang="en-US" sz="2400" baseline="0" dirty="0" smtClean="0">
                          <a:solidFill>
                            <a:srgbClr val="1F497D"/>
                          </a:solidFill>
                        </a:rPr>
                        <a:t>Explaining Evidence Graphic Organizer</a:t>
                      </a:r>
                      <a:endParaRPr lang="en-US" sz="2400" dirty="0">
                        <a:solidFill>
                          <a:srgbClr val="1F497D"/>
                        </a:solidFill>
                      </a:endParaRPr>
                    </a:p>
                  </a:txBody>
                  <a:tcPr/>
                </a:tc>
                <a:tc>
                  <a:txBody>
                    <a:bodyPr/>
                    <a:lstStyle/>
                    <a:p>
                      <a:r>
                        <a:rPr lang="en-US" sz="2400" dirty="0" smtClean="0">
                          <a:solidFill>
                            <a:srgbClr val="1F497D"/>
                          </a:solidFill>
                        </a:rPr>
                        <a:t>Steps for Drafting</a:t>
                      </a:r>
                      <a:r>
                        <a:rPr lang="en-US" sz="2400" baseline="0" dirty="0" smtClean="0">
                          <a:solidFill>
                            <a:srgbClr val="1F497D"/>
                          </a:solidFill>
                        </a:rPr>
                        <a:t> a Constructed Response (</a:t>
                      </a:r>
                      <a:r>
                        <a:rPr lang="en-US" sz="2400" dirty="0" smtClean="0">
                          <a:solidFill>
                            <a:srgbClr val="1F497D"/>
                          </a:solidFill>
                        </a:rPr>
                        <a:t>GED Testing Service)</a:t>
                      </a:r>
                      <a:endParaRPr lang="en-US" sz="2400" dirty="0">
                        <a:solidFill>
                          <a:srgbClr val="1F497D"/>
                        </a:solidFill>
                      </a:endParaRPr>
                    </a:p>
                  </a:txBody>
                  <a:tcPr/>
                </a:tc>
              </a:tr>
              <a:tr h="1161129">
                <a:tc>
                  <a:txBody>
                    <a:bodyPr/>
                    <a:lstStyle/>
                    <a:p>
                      <a:r>
                        <a:rPr lang="en-US" sz="2400" dirty="0" smtClean="0">
                          <a:solidFill>
                            <a:srgbClr val="1F497D"/>
                          </a:solidFill>
                        </a:rPr>
                        <a:t>MLA Formatting Quotations</a:t>
                      </a:r>
                      <a:endParaRPr lang="en-US" sz="2400" dirty="0">
                        <a:solidFill>
                          <a:srgbClr val="1F497D"/>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1F497D"/>
                          </a:solidFill>
                        </a:rPr>
                        <a:t>Purdue OWL website</a:t>
                      </a:r>
                    </a:p>
                  </a:txBody>
                  <a:tcPr/>
                </a:tc>
              </a:tr>
              <a:tr h="1693843">
                <a:tc>
                  <a:txBody>
                    <a:bodyPr/>
                    <a:lstStyle/>
                    <a:p>
                      <a:r>
                        <a:rPr lang="en-US" sz="2400" dirty="0" smtClean="0">
                          <a:solidFill>
                            <a:srgbClr val="1F497D"/>
                          </a:solidFill>
                        </a:rPr>
                        <a:t>Various Tips</a:t>
                      </a:r>
                      <a:endParaRPr lang="en-US" sz="2400" dirty="0">
                        <a:solidFill>
                          <a:srgbClr val="1F497D"/>
                        </a:solidFill>
                      </a:endParaRPr>
                    </a:p>
                  </a:txBody>
                  <a:tcPr/>
                </a:tc>
                <a:tc>
                  <a:txBody>
                    <a:bodyPr/>
                    <a:lstStyle/>
                    <a:p>
                      <a:r>
                        <a:rPr lang="en-US" sz="2400" dirty="0" smtClean="0">
                          <a:solidFill>
                            <a:srgbClr val="1F497D"/>
                          </a:solidFill>
                        </a:rPr>
                        <a:t>Short</a:t>
                      </a:r>
                      <a:r>
                        <a:rPr lang="en-US" sz="2400" baseline="0" dirty="0" smtClean="0">
                          <a:solidFill>
                            <a:srgbClr val="1F497D"/>
                          </a:solidFill>
                        </a:rPr>
                        <a:t> quote + explanation</a:t>
                      </a:r>
                    </a:p>
                    <a:p>
                      <a:r>
                        <a:rPr lang="en-US" sz="2400" baseline="0" dirty="0" smtClean="0">
                          <a:solidFill>
                            <a:srgbClr val="1F497D"/>
                          </a:solidFill>
                        </a:rPr>
                        <a:t>Specific conclusions</a:t>
                      </a:r>
                    </a:p>
                    <a:p>
                      <a:r>
                        <a:rPr lang="en-US" sz="2400" baseline="0" dirty="0" smtClean="0">
                          <a:solidFill>
                            <a:srgbClr val="1F497D"/>
                          </a:solidFill>
                        </a:rPr>
                        <a:t>Limit quotes; lean toward paraphrasing</a:t>
                      </a:r>
                      <a:endParaRPr lang="en-US" sz="2400" dirty="0">
                        <a:solidFill>
                          <a:srgbClr val="1F497D"/>
                        </a:solidFill>
                      </a:endParaRPr>
                    </a:p>
                  </a:txBody>
                  <a:tcPr/>
                </a:tc>
              </a:tr>
            </a:tbl>
          </a:graphicData>
        </a:graphic>
      </p:graphicFrame>
      <p:sp>
        <p:nvSpPr>
          <p:cNvPr id="3" name="Title 2"/>
          <p:cNvSpPr>
            <a:spLocks noGrp="1"/>
          </p:cNvSpPr>
          <p:nvPr>
            <p:ph type="title"/>
          </p:nvPr>
        </p:nvSpPr>
        <p:spPr/>
        <p:txBody>
          <a:bodyPr/>
          <a:lstStyle/>
          <a:p>
            <a:r>
              <a:rPr lang="en-US" dirty="0" smtClean="0"/>
              <a:t>Quote without Plagiarizing</a:t>
            </a:r>
            <a:endParaRPr lang="en-US" dirty="0"/>
          </a:p>
        </p:txBody>
      </p:sp>
    </p:spTree>
    <p:extLst>
      <p:ext uri="{BB962C8B-B14F-4D97-AF65-F5344CB8AC3E}">
        <p14:creationId xmlns:p14="http://schemas.microsoft.com/office/powerpoint/2010/main" val="21155809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27148155"/>
              </p:ext>
            </p:extLst>
          </p:nvPr>
        </p:nvGraphicFramePr>
        <p:xfrm>
          <a:off x="381000" y="1719264"/>
          <a:ext cx="8407400" cy="4944400"/>
        </p:xfrm>
        <a:graphic>
          <a:graphicData uri="http://schemas.openxmlformats.org/drawingml/2006/table">
            <a:tbl>
              <a:tblPr firstRow="1" bandRow="1">
                <a:tableStyleId>{2D5ABB26-0587-4C30-8999-92F81FD0307C}</a:tableStyleId>
              </a:tblPr>
              <a:tblGrid>
                <a:gridCol w="4203700"/>
                <a:gridCol w="4203700"/>
              </a:tblGrid>
              <a:tr h="1154456">
                <a:tc>
                  <a:txBody>
                    <a:bodyPr/>
                    <a:lstStyle/>
                    <a:p>
                      <a:r>
                        <a:rPr lang="en-US" sz="2400" dirty="0" smtClean="0">
                          <a:solidFill>
                            <a:srgbClr val="1F497D"/>
                          </a:solidFill>
                        </a:rPr>
                        <a:t>Change the verbs (&amp; adjectives)</a:t>
                      </a:r>
                    </a:p>
                  </a:txBody>
                  <a:tcPr/>
                </a:tc>
                <a:tc>
                  <a:txBody>
                    <a:bodyPr/>
                    <a:lstStyle/>
                    <a:p>
                      <a:r>
                        <a:rPr lang="en-US" sz="2400" dirty="0" smtClean="0">
                          <a:solidFill>
                            <a:srgbClr val="1F497D"/>
                          </a:solidFill>
                        </a:rPr>
                        <a:t>Underline all verbs in a short passage</a:t>
                      </a:r>
                      <a:r>
                        <a:rPr lang="en-US" sz="2400" baseline="0" dirty="0" smtClean="0">
                          <a:solidFill>
                            <a:srgbClr val="1F497D"/>
                          </a:solidFill>
                        </a:rPr>
                        <a:t>. Replace them with synonyms. </a:t>
                      </a:r>
                      <a:endParaRPr lang="en-US" sz="2400" dirty="0">
                        <a:solidFill>
                          <a:srgbClr val="1F497D"/>
                        </a:solidFill>
                      </a:endParaRPr>
                    </a:p>
                  </a:txBody>
                  <a:tcPr/>
                </a:tc>
              </a:tr>
              <a:tr h="938920">
                <a:tc>
                  <a:txBody>
                    <a:bodyPr/>
                    <a:lstStyle/>
                    <a:p>
                      <a:r>
                        <a:rPr lang="en-US" sz="2400" dirty="0" smtClean="0">
                          <a:solidFill>
                            <a:srgbClr val="1F497D"/>
                          </a:solidFill>
                        </a:rPr>
                        <a:t>Who/Where…Did what?</a:t>
                      </a:r>
                      <a:endParaRPr lang="en-US" sz="2400" dirty="0">
                        <a:solidFill>
                          <a:srgbClr val="1F497D"/>
                        </a:solidFill>
                      </a:endParaRPr>
                    </a:p>
                  </a:txBody>
                  <a:tcPr/>
                </a:tc>
                <a:tc>
                  <a:txBody>
                    <a:bodyPr/>
                    <a:lstStyle/>
                    <a:p>
                      <a:r>
                        <a:rPr lang="en-US" sz="2400" dirty="0" smtClean="0">
                          <a:solidFill>
                            <a:srgbClr val="1F497D"/>
                          </a:solidFill>
                        </a:rPr>
                        <a:t>Identify</a:t>
                      </a:r>
                      <a:r>
                        <a:rPr lang="en-US" sz="2400" baseline="0" dirty="0" smtClean="0">
                          <a:solidFill>
                            <a:srgbClr val="1F497D"/>
                          </a:solidFill>
                        </a:rPr>
                        <a:t> the</a:t>
                      </a:r>
                      <a:r>
                        <a:rPr lang="en-US" sz="2400" dirty="0" smtClean="0">
                          <a:solidFill>
                            <a:srgbClr val="1F497D"/>
                          </a:solidFill>
                        </a:rPr>
                        <a:t> who or</a:t>
                      </a:r>
                      <a:r>
                        <a:rPr lang="en-US" sz="2400" baseline="0" dirty="0" smtClean="0">
                          <a:solidFill>
                            <a:srgbClr val="1F497D"/>
                          </a:solidFill>
                        </a:rPr>
                        <a:t> where of the passage. Ask “Did what?”</a:t>
                      </a:r>
                      <a:endParaRPr lang="en-US" sz="2400" dirty="0">
                        <a:solidFill>
                          <a:srgbClr val="1F497D"/>
                        </a:solidFill>
                      </a:endParaRPr>
                    </a:p>
                  </a:txBody>
                  <a:tcPr/>
                </a:tc>
              </a:tr>
              <a:tr h="938920">
                <a:tc>
                  <a:txBody>
                    <a:bodyPr/>
                    <a:lstStyle/>
                    <a:p>
                      <a:r>
                        <a:rPr lang="en-US" sz="2400" dirty="0" smtClean="0">
                          <a:solidFill>
                            <a:srgbClr val="1F497D"/>
                          </a:solidFill>
                        </a:rPr>
                        <a:t>Read &amp; Retell</a:t>
                      </a:r>
                      <a:endParaRPr lang="en-US" sz="2400" dirty="0">
                        <a:solidFill>
                          <a:srgbClr val="1F497D"/>
                        </a:solidFill>
                      </a:endParaRPr>
                    </a:p>
                  </a:txBody>
                  <a:tcPr/>
                </a:tc>
                <a:tc>
                  <a:txBody>
                    <a:bodyPr/>
                    <a:lstStyle/>
                    <a:p>
                      <a:r>
                        <a:rPr lang="en-US" sz="2400" dirty="0" smtClean="0">
                          <a:solidFill>
                            <a:srgbClr val="1F497D"/>
                          </a:solidFill>
                        </a:rPr>
                        <a:t>Read a passage.</a:t>
                      </a:r>
                      <a:r>
                        <a:rPr lang="en-US" sz="2400" baseline="0" dirty="0" smtClean="0">
                          <a:solidFill>
                            <a:srgbClr val="1F497D"/>
                          </a:solidFill>
                        </a:rPr>
                        <a:t> Retell the passage to a partner.</a:t>
                      </a:r>
                      <a:endParaRPr lang="en-US" sz="2400" dirty="0">
                        <a:solidFill>
                          <a:srgbClr val="1F497D"/>
                        </a:solidFill>
                      </a:endParaRPr>
                    </a:p>
                  </a:txBody>
                  <a:tcPr/>
                </a:tc>
              </a:tr>
              <a:tr h="938920">
                <a:tc>
                  <a:txBody>
                    <a:bodyPr/>
                    <a:lstStyle/>
                    <a:p>
                      <a:r>
                        <a:rPr lang="en-US" sz="2400" dirty="0" smtClean="0">
                          <a:solidFill>
                            <a:srgbClr val="1F497D"/>
                          </a:solidFill>
                        </a:rPr>
                        <a:t>Restate State Summaries</a:t>
                      </a:r>
                      <a:endParaRPr lang="en-US" sz="2400" dirty="0">
                        <a:solidFill>
                          <a:srgbClr val="1F497D"/>
                        </a:solidFill>
                      </a:endParaRPr>
                    </a:p>
                  </a:txBody>
                  <a:tcPr/>
                </a:tc>
                <a:tc>
                  <a:txBody>
                    <a:bodyPr/>
                    <a:lstStyle/>
                    <a:p>
                      <a:r>
                        <a:rPr lang="en-US" sz="2400" dirty="0" smtClean="0">
                          <a:solidFill>
                            <a:srgbClr val="1F497D"/>
                          </a:solidFill>
                        </a:rPr>
                        <a:t>USA Today</a:t>
                      </a:r>
                      <a:endParaRPr lang="en-US" sz="2400" dirty="0">
                        <a:solidFill>
                          <a:srgbClr val="1F497D"/>
                        </a:solidFill>
                      </a:endParaRPr>
                    </a:p>
                  </a:txBody>
                  <a:tcPr/>
                </a:tc>
              </a:tr>
              <a:tr h="938920">
                <a:tc>
                  <a:txBody>
                    <a:bodyPr/>
                    <a:lstStyle/>
                    <a:p>
                      <a:r>
                        <a:rPr lang="en-US" sz="2400" baseline="0" dirty="0" smtClean="0">
                          <a:solidFill>
                            <a:srgbClr val="1F497D"/>
                          </a:solidFill>
                        </a:rPr>
                        <a:t>A</a:t>
                      </a:r>
                      <a:r>
                        <a:rPr lang="en-US" sz="2400" dirty="0" smtClean="0">
                          <a:solidFill>
                            <a:srgbClr val="1F497D"/>
                          </a:solidFill>
                        </a:rPr>
                        <a:t>ccording to…</a:t>
                      </a:r>
                      <a:endParaRPr lang="en-US" sz="2400" dirty="0">
                        <a:solidFill>
                          <a:srgbClr val="1F497D"/>
                        </a:solidFill>
                      </a:endParaRPr>
                    </a:p>
                  </a:txBody>
                  <a:tcPr/>
                </a:tc>
                <a:tc>
                  <a:txBody>
                    <a:bodyPr/>
                    <a:lstStyle/>
                    <a:p>
                      <a:r>
                        <a:rPr lang="en-US" sz="2400" dirty="0" smtClean="0">
                          <a:solidFill>
                            <a:srgbClr val="1F497D"/>
                          </a:solidFill>
                        </a:rPr>
                        <a:t>Identify the source when using text</a:t>
                      </a:r>
                      <a:r>
                        <a:rPr lang="en-US" sz="2400" baseline="0" dirty="0" smtClean="0">
                          <a:solidFill>
                            <a:srgbClr val="1F497D"/>
                          </a:solidFill>
                        </a:rPr>
                        <a:t> ideas</a:t>
                      </a:r>
                      <a:endParaRPr lang="en-US" sz="2400" dirty="0">
                        <a:solidFill>
                          <a:srgbClr val="1F497D"/>
                        </a:solidFill>
                      </a:endParaRPr>
                    </a:p>
                  </a:txBody>
                  <a:tcPr/>
                </a:tc>
              </a:tr>
            </a:tbl>
          </a:graphicData>
        </a:graphic>
      </p:graphicFrame>
      <p:sp>
        <p:nvSpPr>
          <p:cNvPr id="4" name="Title 3"/>
          <p:cNvSpPr>
            <a:spLocks noGrp="1"/>
          </p:cNvSpPr>
          <p:nvPr>
            <p:ph type="title"/>
          </p:nvPr>
        </p:nvSpPr>
        <p:spPr/>
        <p:txBody>
          <a:bodyPr/>
          <a:lstStyle/>
          <a:p>
            <a:r>
              <a:rPr lang="en-US" dirty="0" smtClean="0"/>
              <a:t>Paraphrase without plagiarizing</a:t>
            </a:r>
            <a:endParaRPr lang="en-US" dirty="0"/>
          </a:p>
        </p:txBody>
      </p:sp>
    </p:spTree>
    <p:extLst>
      <p:ext uri="{BB962C8B-B14F-4D97-AF65-F5344CB8AC3E}">
        <p14:creationId xmlns:p14="http://schemas.microsoft.com/office/powerpoint/2010/main" val="42838298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chor="ctr">
            <a:noAutofit/>
          </a:bodyPr>
          <a:lstStyle/>
          <a:p>
            <a:pPr>
              <a:lnSpc>
                <a:spcPct val="114000"/>
              </a:lnSpc>
              <a:spcAft>
                <a:spcPts val="1200"/>
              </a:spcAft>
            </a:pPr>
            <a:r>
              <a:rPr lang="en-US" sz="2800" dirty="0" smtClean="0"/>
              <a:t>At your table, discuss “What strategies would work with the skill level of your students?”</a:t>
            </a:r>
          </a:p>
          <a:p>
            <a:pPr lvl="2">
              <a:lnSpc>
                <a:spcPct val="114000"/>
              </a:lnSpc>
              <a:spcAft>
                <a:spcPts val="1200"/>
              </a:spcAft>
            </a:pPr>
            <a:r>
              <a:rPr lang="en-US" sz="2800" dirty="0" smtClean="0">
                <a:solidFill>
                  <a:srgbClr val="1F497D"/>
                </a:solidFill>
              </a:rPr>
              <a:t>Evaluate Evidence</a:t>
            </a:r>
          </a:p>
          <a:p>
            <a:pPr lvl="2">
              <a:lnSpc>
                <a:spcPct val="114000"/>
              </a:lnSpc>
              <a:spcAft>
                <a:spcPts val="1200"/>
              </a:spcAft>
            </a:pPr>
            <a:r>
              <a:rPr lang="en-US" sz="2800" dirty="0" smtClean="0">
                <a:solidFill>
                  <a:srgbClr val="1F497D"/>
                </a:solidFill>
              </a:rPr>
              <a:t>Quote </a:t>
            </a:r>
            <a:r>
              <a:rPr lang="en-US" sz="2800" dirty="0">
                <a:solidFill>
                  <a:srgbClr val="1F497D"/>
                </a:solidFill>
              </a:rPr>
              <a:t>without Plagiarizing</a:t>
            </a:r>
          </a:p>
          <a:p>
            <a:pPr lvl="2">
              <a:lnSpc>
                <a:spcPct val="114000"/>
              </a:lnSpc>
              <a:spcAft>
                <a:spcPts val="1200"/>
              </a:spcAft>
            </a:pPr>
            <a:r>
              <a:rPr lang="en-US" sz="2800" dirty="0" smtClean="0">
                <a:solidFill>
                  <a:srgbClr val="1F497D"/>
                </a:solidFill>
              </a:rPr>
              <a:t>Paraphrase without Plagiarizing</a:t>
            </a:r>
          </a:p>
          <a:p>
            <a:pPr>
              <a:lnSpc>
                <a:spcPct val="114000"/>
              </a:lnSpc>
              <a:spcAft>
                <a:spcPts val="1200"/>
              </a:spcAft>
            </a:pPr>
            <a:r>
              <a:rPr lang="en-US" sz="2800" dirty="0" smtClean="0"/>
              <a:t> </a:t>
            </a:r>
            <a:r>
              <a:rPr lang="en-US" sz="2800" dirty="0">
                <a:solidFill>
                  <a:srgbClr val="1F497D"/>
                </a:solidFill>
              </a:rPr>
              <a:t>Choose one strategy you can take back to your classroom for next week</a:t>
            </a:r>
            <a:r>
              <a:rPr lang="en-US" sz="3200" dirty="0" smtClean="0">
                <a:solidFill>
                  <a:srgbClr val="1F497D"/>
                </a:solidFill>
              </a:rPr>
              <a:t>.</a:t>
            </a:r>
            <a:endParaRPr lang="en-US" sz="3200" dirty="0">
              <a:solidFill>
                <a:srgbClr val="1F497D"/>
              </a:solidFill>
            </a:endParaRPr>
          </a:p>
        </p:txBody>
      </p:sp>
      <p:sp>
        <p:nvSpPr>
          <p:cNvPr id="3" name="Title 2"/>
          <p:cNvSpPr>
            <a:spLocks noGrp="1"/>
          </p:cNvSpPr>
          <p:nvPr>
            <p:ph type="title"/>
          </p:nvPr>
        </p:nvSpPr>
        <p:spPr/>
        <p:txBody>
          <a:bodyPr/>
          <a:lstStyle/>
          <a:p>
            <a:r>
              <a:rPr lang="en-US" dirty="0" smtClean="0"/>
              <a:t>Learning Action Plan</a:t>
            </a:r>
            <a:endParaRPr lang="en-US" dirty="0"/>
          </a:p>
        </p:txBody>
      </p:sp>
    </p:spTree>
    <p:extLst>
      <p:ext uri="{BB962C8B-B14F-4D97-AF65-F5344CB8AC3E}">
        <p14:creationId xmlns:p14="http://schemas.microsoft.com/office/powerpoint/2010/main" val="241030439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 Be the student</a:t>
            </a:r>
            <a:endParaRPr lang="en-US" dirty="0"/>
          </a:p>
        </p:txBody>
      </p:sp>
    </p:spTree>
    <p:extLst>
      <p:ext uri="{BB962C8B-B14F-4D97-AF65-F5344CB8AC3E}">
        <p14:creationId xmlns:p14="http://schemas.microsoft.com/office/powerpoint/2010/main" val="214095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18025179"/>
              </p:ext>
            </p:extLst>
          </p:nvPr>
        </p:nvGraphicFramePr>
        <p:xfrm>
          <a:off x="381000" y="1752600"/>
          <a:ext cx="8407400" cy="2212657"/>
        </p:xfrm>
        <a:graphic>
          <a:graphicData uri="http://schemas.openxmlformats.org/drawingml/2006/table">
            <a:tbl>
              <a:tblPr firstRow="1" bandRow="1">
                <a:tableStyleId>{2D5ABB26-0587-4C30-8999-92F81FD0307C}</a:tableStyleId>
              </a:tblPr>
              <a:tblGrid>
                <a:gridCol w="4203700"/>
                <a:gridCol w="4203700"/>
              </a:tblGrid>
              <a:tr h="960120">
                <a:tc>
                  <a:txBody>
                    <a:bodyPr/>
                    <a:lstStyle/>
                    <a:p>
                      <a:r>
                        <a:rPr lang="en-US" sz="2400" dirty="0" smtClean="0">
                          <a:solidFill>
                            <a:srgbClr val="1F497D"/>
                          </a:solidFill>
                        </a:rPr>
                        <a:t>Unpacking a Prompt</a:t>
                      </a:r>
                    </a:p>
                    <a:p>
                      <a:pPr marL="457200" indent="0"/>
                      <a:r>
                        <a:rPr lang="en-US" sz="2400" dirty="0" smtClean="0">
                          <a:solidFill>
                            <a:srgbClr val="1F497D"/>
                          </a:solidFill>
                        </a:rPr>
                        <a:t> - Do/What</a:t>
                      </a:r>
                      <a:endParaRPr lang="en-US" sz="2400" dirty="0">
                        <a:solidFill>
                          <a:srgbClr val="1F497D"/>
                        </a:solidFill>
                      </a:endParaRPr>
                    </a:p>
                  </a:txBody>
                  <a:tcPr/>
                </a:tc>
                <a:tc>
                  <a:txBody>
                    <a:bodyPr/>
                    <a:lstStyle/>
                    <a:p>
                      <a:r>
                        <a:rPr lang="en-US" sz="2400" dirty="0" smtClean="0">
                          <a:solidFill>
                            <a:srgbClr val="1F497D"/>
                          </a:solidFill>
                        </a:rPr>
                        <a:t>Steps for</a:t>
                      </a:r>
                      <a:r>
                        <a:rPr lang="en-US" sz="2400" baseline="0" dirty="0" smtClean="0">
                          <a:solidFill>
                            <a:srgbClr val="1F497D"/>
                          </a:solidFill>
                        </a:rPr>
                        <a:t> Drafting a </a:t>
                      </a:r>
                      <a:r>
                        <a:rPr lang="en-US" sz="2400" dirty="0" smtClean="0">
                          <a:solidFill>
                            <a:srgbClr val="1F497D"/>
                          </a:solidFill>
                        </a:rPr>
                        <a:t>Constructed</a:t>
                      </a:r>
                      <a:r>
                        <a:rPr lang="en-US" sz="2400" baseline="0" dirty="0" smtClean="0">
                          <a:solidFill>
                            <a:srgbClr val="1F497D"/>
                          </a:solidFill>
                        </a:rPr>
                        <a:t> Response (</a:t>
                      </a:r>
                      <a:r>
                        <a:rPr lang="en-US" sz="2400" dirty="0" smtClean="0">
                          <a:solidFill>
                            <a:srgbClr val="1F497D"/>
                          </a:solidFill>
                        </a:rPr>
                        <a:t>GED Testing Service)</a:t>
                      </a:r>
                      <a:endParaRPr lang="en-US" sz="2400" dirty="0">
                        <a:solidFill>
                          <a:srgbClr val="1F497D"/>
                        </a:solidFill>
                      </a:endParaRPr>
                    </a:p>
                  </a:txBody>
                  <a:tcPr/>
                </a:tc>
              </a:tr>
              <a:tr h="1023937">
                <a:tc>
                  <a:txBody>
                    <a:bodyPr/>
                    <a:lstStyle/>
                    <a:p>
                      <a:endParaRPr lang="en-US" sz="2400" dirty="0">
                        <a:solidFill>
                          <a:srgbClr val="1F497D"/>
                        </a:solidFill>
                      </a:endParaRPr>
                    </a:p>
                  </a:txBody>
                  <a:tcPr/>
                </a:tc>
                <a:tc>
                  <a:txBody>
                    <a:bodyPr/>
                    <a:lstStyle/>
                    <a:p>
                      <a:endParaRPr lang="en-US" sz="2400" dirty="0">
                        <a:solidFill>
                          <a:srgbClr val="1F497D"/>
                        </a:solidFill>
                      </a:endParaRPr>
                    </a:p>
                  </a:txBody>
                  <a:tcPr/>
                </a:tc>
              </a:tr>
            </a:tbl>
          </a:graphicData>
        </a:graphic>
      </p:graphicFrame>
      <p:sp>
        <p:nvSpPr>
          <p:cNvPr id="3" name="Title 2"/>
          <p:cNvSpPr>
            <a:spLocks noGrp="1"/>
          </p:cNvSpPr>
          <p:nvPr>
            <p:ph type="title"/>
          </p:nvPr>
        </p:nvSpPr>
        <p:spPr/>
        <p:txBody>
          <a:bodyPr/>
          <a:lstStyle/>
          <a:p>
            <a:r>
              <a:rPr lang="en-US" dirty="0" smtClean="0"/>
              <a:t>Understand the Prompt</a:t>
            </a:r>
            <a:endParaRPr lang="en-US" dirty="0"/>
          </a:p>
        </p:txBody>
      </p:sp>
      <p:sp>
        <p:nvSpPr>
          <p:cNvPr id="2" name="TextBox 1"/>
          <p:cNvSpPr txBox="1"/>
          <p:nvPr/>
        </p:nvSpPr>
        <p:spPr>
          <a:xfrm>
            <a:off x="609600" y="3886200"/>
            <a:ext cx="7924800" cy="1938992"/>
          </a:xfrm>
          <a:prstGeom prst="rect">
            <a:avLst/>
          </a:prstGeom>
          <a:noFill/>
        </p:spPr>
        <p:txBody>
          <a:bodyPr wrap="square" rtlCol="0">
            <a:spAutoFit/>
          </a:bodyPr>
          <a:lstStyle/>
          <a:p>
            <a:pPr algn="ctr"/>
            <a:r>
              <a:rPr lang="en-US" sz="2400" dirty="0" smtClean="0">
                <a:solidFill>
                  <a:schemeClr val="tx2"/>
                </a:solidFill>
              </a:rPr>
              <a:t>Remember the framework of the prompt will </a:t>
            </a:r>
            <a:r>
              <a:rPr lang="en-US" sz="2400" u="sng" dirty="0" smtClean="0">
                <a:solidFill>
                  <a:schemeClr val="tx2"/>
                </a:solidFill>
              </a:rPr>
              <a:t>not</a:t>
            </a:r>
            <a:r>
              <a:rPr lang="en-US" sz="2400" dirty="0" smtClean="0">
                <a:solidFill>
                  <a:schemeClr val="tx2"/>
                </a:solidFill>
              </a:rPr>
              <a:t> change:</a:t>
            </a:r>
          </a:p>
          <a:p>
            <a:pPr algn="ctr"/>
            <a:endParaRPr lang="en-US" sz="2400" dirty="0">
              <a:solidFill>
                <a:schemeClr val="tx2"/>
              </a:solidFill>
            </a:endParaRPr>
          </a:p>
          <a:p>
            <a:pPr algn="just"/>
            <a:r>
              <a:rPr lang="en-US" sz="2400" i="1" dirty="0" smtClean="0">
                <a:solidFill>
                  <a:schemeClr val="tx2"/>
                </a:solidFill>
              </a:rPr>
              <a:t>In your response, analyze both positions presented to determine which one is best supported. Use relevant and specific evidence from the article to support your response.</a:t>
            </a:r>
            <a:endParaRPr lang="en-US" sz="2400" i="1" dirty="0">
              <a:solidFill>
                <a:schemeClr val="tx2"/>
              </a:solidFill>
            </a:endParaRPr>
          </a:p>
        </p:txBody>
      </p:sp>
    </p:spTree>
    <p:extLst>
      <p:ext uri="{BB962C8B-B14F-4D97-AF65-F5344CB8AC3E}">
        <p14:creationId xmlns:p14="http://schemas.microsoft.com/office/powerpoint/2010/main" val="6090124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81000" y="1719262"/>
          <a:ext cx="8407400" cy="2505074"/>
        </p:xfrm>
        <a:graphic>
          <a:graphicData uri="http://schemas.openxmlformats.org/drawingml/2006/table">
            <a:tbl>
              <a:tblPr firstRow="1" bandRow="1">
                <a:tableStyleId>{2D5ABB26-0587-4C30-8999-92F81FD0307C}</a:tableStyleId>
              </a:tblPr>
              <a:tblGrid>
                <a:gridCol w="4203700"/>
                <a:gridCol w="4203700"/>
              </a:tblGrid>
              <a:tr h="1252537">
                <a:tc>
                  <a:txBody>
                    <a:bodyPr/>
                    <a:lstStyle/>
                    <a:p>
                      <a:r>
                        <a:rPr lang="en-US" sz="2400" dirty="0" smtClean="0">
                          <a:solidFill>
                            <a:srgbClr val="1F497D"/>
                          </a:solidFill>
                        </a:rPr>
                        <a:t>Start with Thesis Frames</a:t>
                      </a:r>
                      <a:endParaRPr lang="en-US" sz="2400" dirty="0">
                        <a:solidFill>
                          <a:srgbClr val="1F497D"/>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1F497D"/>
                          </a:solidFill>
                        </a:rPr>
                        <a:t>Steps</a:t>
                      </a:r>
                      <a:r>
                        <a:rPr lang="en-US" sz="2400" baseline="0" dirty="0" smtClean="0">
                          <a:solidFill>
                            <a:srgbClr val="1F497D"/>
                          </a:solidFill>
                        </a:rPr>
                        <a:t> for Drafting a Constructed Response (</a:t>
                      </a:r>
                      <a:r>
                        <a:rPr lang="en-US" sz="2400" dirty="0" smtClean="0">
                          <a:solidFill>
                            <a:srgbClr val="1F497D"/>
                          </a:solidFill>
                        </a:rPr>
                        <a:t>GED Testing Service)</a:t>
                      </a:r>
                    </a:p>
                  </a:txBody>
                  <a:tcPr/>
                </a:tc>
              </a:tr>
              <a:tr h="1252537">
                <a:tc>
                  <a:txBody>
                    <a:bodyPr/>
                    <a:lstStyle/>
                    <a:p>
                      <a:r>
                        <a:rPr lang="en-US" sz="2400" dirty="0" smtClean="0">
                          <a:solidFill>
                            <a:srgbClr val="1F497D"/>
                          </a:solidFill>
                        </a:rPr>
                        <a:t>Restate</a:t>
                      </a:r>
                      <a:r>
                        <a:rPr lang="en-US" sz="2400" baseline="0" dirty="0" smtClean="0">
                          <a:solidFill>
                            <a:srgbClr val="1F497D"/>
                          </a:solidFill>
                        </a:rPr>
                        <a:t> the Question</a:t>
                      </a:r>
                      <a:endParaRPr lang="en-US" sz="2400" dirty="0">
                        <a:solidFill>
                          <a:srgbClr val="1F497D"/>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1F497D"/>
                          </a:solidFill>
                        </a:rPr>
                        <a:t>Restated the</a:t>
                      </a:r>
                      <a:r>
                        <a:rPr lang="en-US" sz="2400" baseline="0" dirty="0" smtClean="0">
                          <a:solidFill>
                            <a:srgbClr val="1F497D"/>
                          </a:solidFill>
                        </a:rPr>
                        <a:t> question &amp; finish with a the claim</a:t>
                      </a:r>
                      <a:endParaRPr lang="en-US" sz="2400" dirty="0" smtClean="0">
                        <a:solidFill>
                          <a:srgbClr val="1F497D"/>
                        </a:solidFill>
                      </a:endParaRPr>
                    </a:p>
                  </a:txBody>
                  <a:tcPr/>
                </a:tc>
              </a:tr>
            </a:tbl>
          </a:graphicData>
        </a:graphic>
      </p:graphicFrame>
      <p:sp>
        <p:nvSpPr>
          <p:cNvPr id="3" name="Title 2"/>
          <p:cNvSpPr>
            <a:spLocks noGrp="1"/>
          </p:cNvSpPr>
          <p:nvPr>
            <p:ph type="title"/>
          </p:nvPr>
        </p:nvSpPr>
        <p:spPr/>
        <p:txBody>
          <a:bodyPr/>
          <a:lstStyle/>
          <a:p>
            <a:r>
              <a:rPr lang="en-US" dirty="0" smtClean="0"/>
              <a:t>Make a Claim</a:t>
            </a:r>
            <a:endParaRPr lang="en-US" dirty="0"/>
          </a:p>
        </p:txBody>
      </p:sp>
    </p:spTree>
    <p:extLst>
      <p:ext uri="{BB962C8B-B14F-4D97-AF65-F5344CB8AC3E}">
        <p14:creationId xmlns:p14="http://schemas.microsoft.com/office/powerpoint/2010/main" val="123815240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33400" y="1350527"/>
            <a:ext cx="8229600" cy="1782762"/>
          </a:xfrm>
        </p:spPr>
        <p:txBody>
          <a:bodyPr/>
          <a:lstStyle/>
          <a:p>
            <a:endParaRPr lang="en-US" dirty="0"/>
          </a:p>
        </p:txBody>
      </p:sp>
      <p:sp>
        <p:nvSpPr>
          <p:cNvPr id="7" name="Text Placeholder 6"/>
          <p:cNvSpPr>
            <a:spLocks noGrp="1"/>
          </p:cNvSpPr>
          <p:nvPr>
            <p:ph type="body" sz="quarter" idx="3"/>
          </p:nvPr>
        </p:nvSpPr>
        <p:spPr/>
        <p:txBody>
          <a:bodyPr/>
          <a:lstStyle/>
          <a:p>
            <a:endParaRPr lang="en-US"/>
          </a:p>
        </p:txBody>
      </p:sp>
      <p:sp>
        <p:nvSpPr>
          <p:cNvPr id="4" name="Title 3"/>
          <p:cNvSpPr>
            <a:spLocks noGrp="1"/>
          </p:cNvSpPr>
          <p:nvPr>
            <p:ph type="title"/>
          </p:nvPr>
        </p:nvSpPr>
        <p:spPr/>
        <p:txBody>
          <a:bodyPr/>
          <a:lstStyle/>
          <a:p>
            <a:r>
              <a:rPr lang="en-US" sz="3600" dirty="0" smtClean="0">
                <a:effectLst>
                  <a:glow rad="228600">
                    <a:schemeClr val="accent3">
                      <a:satMod val="175000"/>
                      <a:alpha val="40000"/>
                    </a:schemeClr>
                  </a:glow>
                  <a:outerShdw blurRad="50800" dist="38100" dir="2700000" algn="tl" rotWithShape="0">
                    <a:prstClr val="black">
                      <a:alpha val="40000"/>
                    </a:prstClr>
                  </a:outerShdw>
                </a:effectLst>
                <a:hlinkClick r:id="rId3"/>
              </a:rPr>
              <a:t>Scholastic</a:t>
            </a:r>
            <a:r>
              <a:rPr lang="en-US" sz="3600" dirty="0" smtClean="0"/>
              <a:t> </a:t>
            </a:r>
            <a:r>
              <a:rPr lang="en-US" sz="3600" dirty="0" err="1" smtClean="0"/>
              <a:t>UpFront</a:t>
            </a:r>
            <a:r>
              <a:rPr lang="en-US" sz="3600" dirty="0" smtClean="0"/>
              <a:t> Magazine</a:t>
            </a:r>
            <a:endParaRPr lang="en-US" sz="36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24000"/>
            <a:ext cx="6096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1600200" y="3505200"/>
            <a:ext cx="2667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4538591" y="3505200"/>
            <a:ext cx="2852809" cy="306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60930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381000" y="1719261"/>
          <a:ext cx="8407400" cy="4833938"/>
        </p:xfrm>
        <a:graphic>
          <a:graphicData uri="http://schemas.openxmlformats.org/drawingml/2006/table">
            <a:tbl>
              <a:tblPr firstRow="1" bandRow="1">
                <a:tableStyleId>{2D5ABB26-0587-4C30-8999-92F81FD0307C}</a:tableStyleId>
              </a:tblPr>
              <a:tblGrid>
                <a:gridCol w="4203700"/>
                <a:gridCol w="4203700"/>
              </a:tblGrid>
              <a:tr h="755303">
                <a:tc>
                  <a:txBody>
                    <a:bodyPr/>
                    <a:lstStyle/>
                    <a:p>
                      <a:r>
                        <a:rPr lang="en-US" sz="2400" dirty="0" smtClean="0">
                          <a:solidFill>
                            <a:srgbClr val="1F497D"/>
                          </a:solidFill>
                        </a:rPr>
                        <a:t>Picture Analysis</a:t>
                      </a:r>
                      <a:endParaRPr lang="en-US" sz="2400" dirty="0">
                        <a:solidFill>
                          <a:srgbClr val="1F497D"/>
                        </a:solidFill>
                      </a:endParaRPr>
                    </a:p>
                  </a:txBody>
                  <a:tcPr/>
                </a:tc>
                <a:tc>
                  <a:txBody>
                    <a:bodyPr/>
                    <a:lstStyle/>
                    <a:p>
                      <a:pPr marL="45720" indent="0">
                        <a:buNone/>
                      </a:pPr>
                      <a:r>
                        <a:rPr lang="en-US" sz="2400" dirty="0" smtClean="0">
                          <a:solidFill>
                            <a:srgbClr val="1F497D"/>
                          </a:solidFill>
                        </a:rPr>
                        <a:t>Crime &amp; Puzzlement</a:t>
                      </a:r>
                    </a:p>
                  </a:txBody>
                  <a:tcPr/>
                </a:tc>
              </a:tr>
              <a:tr h="1359545">
                <a:tc>
                  <a:txBody>
                    <a:bodyPr/>
                    <a:lstStyle/>
                    <a:p>
                      <a:r>
                        <a:rPr lang="en-US" sz="2400" dirty="0" smtClean="0">
                          <a:solidFill>
                            <a:srgbClr val="1F497D"/>
                          </a:solidFill>
                        </a:rPr>
                        <a:t>Graphic Organizer</a:t>
                      </a:r>
                      <a:endParaRPr lang="en-US" sz="2400" dirty="0">
                        <a:solidFill>
                          <a:srgbClr val="1F497D"/>
                        </a:solidFill>
                      </a:endParaRPr>
                    </a:p>
                  </a:txBody>
                  <a:tcPr/>
                </a:tc>
                <a:tc>
                  <a:txBody>
                    <a:bodyPr/>
                    <a:lstStyle/>
                    <a:p>
                      <a:pPr marL="45720" indent="0">
                        <a:buNone/>
                      </a:pPr>
                      <a:r>
                        <a:rPr lang="en-US" sz="2400" dirty="0" smtClean="0">
                          <a:solidFill>
                            <a:srgbClr val="1F497D"/>
                          </a:solidFill>
                        </a:rPr>
                        <a:t>Up Front “Yes and No”</a:t>
                      </a:r>
                    </a:p>
                    <a:p>
                      <a:pPr marL="45720" indent="0">
                        <a:buNone/>
                      </a:pPr>
                      <a:r>
                        <a:rPr lang="en-US" sz="2400" dirty="0" smtClean="0">
                          <a:solidFill>
                            <a:srgbClr val="1F497D"/>
                          </a:solidFill>
                        </a:rPr>
                        <a:t>(embed link to website)</a:t>
                      </a:r>
                    </a:p>
                  </a:txBody>
                  <a:tcPr/>
                </a:tc>
              </a:tr>
              <a:tr h="755303">
                <a:tc>
                  <a:txBody>
                    <a:bodyPr/>
                    <a:lstStyle/>
                    <a:p>
                      <a:r>
                        <a:rPr lang="en-US" sz="2400" dirty="0" smtClean="0">
                          <a:solidFill>
                            <a:srgbClr val="1F497D"/>
                          </a:solidFill>
                        </a:rPr>
                        <a:t>Cloze Writing</a:t>
                      </a:r>
                      <a:endParaRPr lang="en-US" sz="2400" dirty="0">
                        <a:solidFill>
                          <a:srgbClr val="1F497D"/>
                        </a:solidFill>
                      </a:endParaRPr>
                    </a:p>
                  </a:txBody>
                  <a:tcPr/>
                </a:tc>
                <a:tc>
                  <a:txBody>
                    <a:bodyPr/>
                    <a:lstStyle/>
                    <a:p>
                      <a:pPr marL="45720" indent="0">
                        <a:buNone/>
                      </a:pPr>
                      <a:r>
                        <a:rPr lang="en-US" sz="2400" dirty="0" smtClean="0">
                          <a:solidFill>
                            <a:srgbClr val="1F497D"/>
                          </a:solidFill>
                        </a:rPr>
                        <a:t>Sentence/paragraph frames</a:t>
                      </a:r>
                    </a:p>
                  </a:txBody>
                  <a:tcPr/>
                </a:tc>
              </a:tr>
              <a:tr h="1963787">
                <a:tc>
                  <a:txBody>
                    <a:bodyPr/>
                    <a:lstStyle/>
                    <a:p>
                      <a:r>
                        <a:rPr lang="en-US" sz="2400" dirty="0" smtClean="0">
                          <a:solidFill>
                            <a:srgbClr val="1F497D"/>
                          </a:solidFill>
                        </a:rPr>
                        <a:t>Debate</a:t>
                      </a:r>
                      <a:endParaRPr lang="en-US" sz="2400" dirty="0">
                        <a:solidFill>
                          <a:srgbClr val="1F497D"/>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1F497D"/>
                          </a:solidFill>
                        </a:rPr>
                        <a:t>Structured Academic Controversy lesson plans on various debatable topics</a:t>
                      </a:r>
                    </a:p>
                  </a:txBody>
                  <a:tcPr/>
                </a:tc>
              </a:tr>
            </a:tbl>
          </a:graphicData>
        </a:graphic>
      </p:graphicFrame>
      <p:sp>
        <p:nvSpPr>
          <p:cNvPr id="3" name="Title 2"/>
          <p:cNvSpPr>
            <a:spLocks noGrp="1"/>
          </p:cNvSpPr>
          <p:nvPr>
            <p:ph type="title"/>
          </p:nvPr>
        </p:nvSpPr>
        <p:spPr/>
        <p:txBody>
          <a:bodyPr/>
          <a:lstStyle/>
          <a:p>
            <a:r>
              <a:rPr lang="en-US" dirty="0" smtClean="0"/>
              <a:t>Support the Claim with Evidence</a:t>
            </a:r>
            <a:endParaRPr lang="en-US" dirty="0"/>
          </a:p>
        </p:txBody>
      </p:sp>
    </p:spTree>
    <p:extLst>
      <p:ext uri="{BB962C8B-B14F-4D97-AF65-F5344CB8AC3E}">
        <p14:creationId xmlns:p14="http://schemas.microsoft.com/office/powerpoint/2010/main" val="261549269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28600" y="1988367"/>
            <a:ext cx="4267200" cy="4183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4000" dirty="0" smtClean="0">
                <a:effectLst>
                  <a:glow rad="228600">
                    <a:schemeClr val="accent3">
                      <a:satMod val="175000"/>
                      <a:alpha val="40000"/>
                    </a:schemeClr>
                  </a:glow>
                  <a:outerShdw blurRad="50800" dist="38100" dir="2700000" algn="tl" rotWithShape="0">
                    <a:prstClr val="black">
                      <a:alpha val="40000"/>
                    </a:prstClr>
                  </a:outerShdw>
                </a:effectLst>
                <a:hlinkClick r:id="rId4"/>
              </a:rPr>
              <a:t>NY Times Learning Network</a:t>
            </a:r>
            <a:endParaRPr lang="en-US" sz="4000" dirty="0">
              <a:effectLst>
                <a:glow rad="228600">
                  <a:schemeClr val="accent3">
                    <a:satMod val="175000"/>
                    <a:alpha val="40000"/>
                  </a:schemeClr>
                </a:glow>
                <a:outerShdw blurRad="50800" dist="38100" dir="2700000" algn="tl" rotWithShape="0">
                  <a:prstClr val="black">
                    <a:alpha val="40000"/>
                  </a:prstClr>
                </a:outerShdw>
              </a:effectLst>
            </a:endParaRPr>
          </a:p>
        </p:txBody>
      </p:sp>
      <p:pic>
        <p:nvPicPr>
          <p:cNvPr id="1028" name="Picture 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1981200"/>
            <a:ext cx="4191000" cy="419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6024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19070"/>
            <a:ext cx="8610600" cy="4834129"/>
          </a:xfrm>
        </p:spPr>
        <p:txBody>
          <a:bodyPr anchor="ctr">
            <a:noAutofit/>
          </a:bodyPr>
          <a:lstStyle/>
          <a:p>
            <a:pPr marL="45720" indent="0">
              <a:lnSpc>
                <a:spcPct val="114000"/>
              </a:lnSpc>
              <a:spcBef>
                <a:spcPts val="0"/>
              </a:spcBef>
              <a:spcAft>
                <a:spcPts val="1200"/>
              </a:spcAft>
              <a:buNone/>
            </a:pPr>
            <a:r>
              <a:rPr lang="en-US" sz="2600" dirty="0"/>
              <a:t>An argument is a formal presentation of evidence that supports a particular claim or </a:t>
            </a:r>
            <a:r>
              <a:rPr lang="en-US" sz="2600" dirty="0" smtClean="0"/>
              <a:t>position. It requires critical thinking and rhetorical production involving:</a:t>
            </a:r>
          </a:p>
          <a:p>
            <a:pPr marL="1033463" lvl="2" indent="-393700">
              <a:lnSpc>
                <a:spcPct val="114000"/>
              </a:lnSpc>
              <a:spcBef>
                <a:spcPts val="0"/>
              </a:spcBef>
              <a:spcAft>
                <a:spcPts val="1200"/>
              </a:spcAft>
              <a:buClr>
                <a:schemeClr val="tx2"/>
              </a:buClr>
            </a:pPr>
            <a:r>
              <a:rPr lang="en-US" sz="2600" dirty="0" smtClean="0"/>
              <a:t>Claim</a:t>
            </a:r>
          </a:p>
          <a:p>
            <a:pPr marL="1033463" lvl="2" indent="-393700">
              <a:lnSpc>
                <a:spcPct val="114000"/>
              </a:lnSpc>
              <a:spcBef>
                <a:spcPts val="0"/>
              </a:spcBef>
              <a:spcAft>
                <a:spcPts val="1200"/>
              </a:spcAft>
              <a:buClr>
                <a:schemeClr val="tx2"/>
              </a:buClr>
            </a:pPr>
            <a:r>
              <a:rPr lang="en-US" sz="2600" dirty="0" smtClean="0"/>
              <a:t>Evidence</a:t>
            </a:r>
          </a:p>
          <a:p>
            <a:pPr marL="1033463" lvl="2" indent="-393700">
              <a:lnSpc>
                <a:spcPct val="114000"/>
              </a:lnSpc>
              <a:spcBef>
                <a:spcPts val="0"/>
              </a:spcBef>
              <a:spcAft>
                <a:spcPts val="1200"/>
              </a:spcAft>
              <a:buClr>
                <a:schemeClr val="tx2"/>
              </a:buClr>
            </a:pPr>
            <a:r>
              <a:rPr lang="en-US" sz="2600" dirty="0" smtClean="0"/>
              <a:t>Warrants</a:t>
            </a:r>
          </a:p>
          <a:p>
            <a:pPr marL="45720" indent="0">
              <a:lnSpc>
                <a:spcPct val="114000"/>
              </a:lnSpc>
              <a:spcBef>
                <a:spcPts val="0"/>
              </a:spcBef>
              <a:buNone/>
            </a:pPr>
            <a:r>
              <a:rPr lang="en-US" sz="2600" dirty="0" smtClean="0"/>
              <a:t>that connect the thesis, evidence, and situation within which the argument being made.</a:t>
            </a:r>
          </a:p>
          <a:p>
            <a:pPr marL="45720" indent="0">
              <a:lnSpc>
                <a:spcPct val="114000"/>
              </a:lnSpc>
              <a:spcBef>
                <a:spcPts val="0"/>
              </a:spcBef>
              <a:spcAft>
                <a:spcPts val="1200"/>
              </a:spcAft>
              <a:buNone/>
            </a:pPr>
            <a:endParaRPr lang="en-US" sz="2600" dirty="0"/>
          </a:p>
        </p:txBody>
      </p:sp>
      <p:sp>
        <p:nvSpPr>
          <p:cNvPr id="3" name="Title 2"/>
          <p:cNvSpPr>
            <a:spLocks noGrp="1"/>
          </p:cNvSpPr>
          <p:nvPr>
            <p:ph type="title"/>
          </p:nvPr>
        </p:nvSpPr>
        <p:spPr/>
        <p:txBody>
          <a:bodyPr/>
          <a:lstStyle/>
          <a:p>
            <a:r>
              <a:rPr lang="en-US" dirty="0" smtClean="0"/>
              <a:t>Argument writing is…</a:t>
            </a:r>
            <a:endParaRPr lang="en-US" dirty="0"/>
          </a:p>
        </p:txBody>
      </p:sp>
    </p:spTree>
    <p:extLst>
      <p:ext uri="{BB962C8B-B14F-4D97-AF65-F5344CB8AC3E}">
        <p14:creationId xmlns:p14="http://schemas.microsoft.com/office/powerpoint/2010/main" val="114345580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719071"/>
            <a:ext cx="8763000" cy="4407408"/>
          </a:xfrm>
        </p:spPr>
        <p:txBody>
          <a:bodyPr anchor="ctr">
            <a:noAutofit/>
          </a:bodyPr>
          <a:lstStyle/>
          <a:p>
            <a:pPr>
              <a:lnSpc>
                <a:spcPct val="114000"/>
              </a:lnSpc>
              <a:spcAft>
                <a:spcPts val="1200"/>
              </a:spcAft>
            </a:pPr>
            <a:r>
              <a:rPr lang="en-US" sz="2800" dirty="0" smtClean="0"/>
              <a:t>At your table, discuss “What strategies would work with the skill level of your students?”</a:t>
            </a:r>
          </a:p>
          <a:p>
            <a:pPr lvl="2">
              <a:lnSpc>
                <a:spcPct val="114000"/>
              </a:lnSpc>
              <a:spcAft>
                <a:spcPts val="1200"/>
              </a:spcAft>
            </a:pPr>
            <a:r>
              <a:rPr lang="en-US" sz="2800" dirty="0" smtClean="0">
                <a:solidFill>
                  <a:srgbClr val="1F497D"/>
                </a:solidFill>
              </a:rPr>
              <a:t>Understand the Prompt</a:t>
            </a:r>
          </a:p>
          <a:p>
            <a:pPr lvl="2">
              <a:lnSpc>
                <a:spcPct val="114000"/>
              </a:lnSpc>
              <a:spcAft>
                <a:spcPts val="1200"/>
              </a:spcAft>
            </a:pPr>
            <a:r>
              <a:rPr lang="en-US" sz="2800" dirty="0" smtClean="0">
                <a:solidFill>
                  <a:srgbClr val="1F497D"/>
                </a:solidFill>
              </a:rPr>
              <a:t>Make a Claim</a:t>
            </a:r>
          </a:p>
          <a:p>
            <a:pPr lvl="2">
              <a:lnSpc>
                <a:spcPct val="114000"/>
              </a:lnSpc>
              <a:spcAft>
                <a:spcPts val="1200"/>
              </a:spcAft>
            </a:pPr>
            <a:r>
              <a:rPr lang="en-US" sz="2800" dirty="0" smtClean="0">
                <a:solidFill>
                  <a:srgbClr val="1F497D"/>
                </a:solidFill>
              </a:rPr>
              <a:t>Support the Claim with Evidence</a:t>
            </a:r>
          </a:p>
          <a:p>
            <a:pPr>
              <a:lnSpc>
                <a:spcPct val="114000"/>
              </a:lnSpc>
              <a:spcAft>
                <a:spcPts val="1200"/>
              </a:spcAft>
            </a:pPr>
            <a:r>
              <a:rPr lang="en-US" sz="2800" dirty="0"/>
              <a:t>U</a:t>
            </a:r>
            <a:r>
              <a:rPr lang="en-US" sz="2800" dirty="0" smtClean="0"/>
              <a:t>se your learning action plan worksheet to map out strategies or activities for your classroom</a:t>
            </a:r>
            <a:endParaRPr lang="en-US" sz="2800" dirty="0"/>
          </a:p>
        </p:txBody>
      </p:sp>
      <p:sp>
        <p:nvSpPr>
          <p:cNvPr id="3" name="Title 2"/>
          <p:cNvSpPr>
            <a:spLocks noGrp="1"/>
          </p:cNvSpPr>
          <p:nvPr>
            <p:ph type="title"/>
          </p:nvPr>
        </p:nvSpPr>
        <p:spPr/>
        <p:txBody>
          <a:bodyPr/>
          <a:lstStyle/>
          <a:p>
            <a:r>
              <a:rPr lang="en-US" dirty="0" smtClean="0"/>
              <a:t>Learning Action Plan</a:t>
            </a:r>
            <a:endParaRPr lang="en-US" dirty="0"/>
          </a:p>
        </p:txBody>
      </p:sp>
    </p:spTree>
    <p:extLst>
      <p:ext uri="{BB962C8B-B14F-4D97-AF65-F5344CB8AC3E}">
        <p14:creationId xmlns:p14="http://schemas.microsoft.com/office/powerpoint/2010/main" val="343380855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19070"/>
            <a:ext cx="8839199" cy="4910329"/>
          </a:xfrm>
        </p:spPr>
        <p:txBody>
          <a:bodyPr>
            <a:normAutofit/>
          </a:bodyPr>
          <a:lstStyle/>
          <a:p>
            <a:pPr marL="45720" indent="0" algn="ctr">
              <a:buNone/>
            </a:pPr>
            <a:r>
              <a:rPr lang="en-US" sz="4000" dirty="0" smtClean="0"/>
              <a:t>Thank you for your participation! </a:t>
            </a:r>
          </a:p>
          <a:p>
            <a:pPr marL="45720" indent="0">
              <a:buNone/>
            </a:pPr>
            <a:endParaRPr lang="en-US" dirty="0"/>
          </a:p>
          <a:p>
            <a:pPr marL="342900" indent="-342900" defTabSz="-1196975">
              <a:lnSpc>
                <a:spcPct val="150000"/>
              </a:lnSpc>
            </a:pPr>
            <a:r>
              <a:rPr lang="en-US" sz="2400" dirty="0" smtClean="0"/>
              <a:t>Pam </a:t>
            </a:r>
            <a:r>
              <a:rPr lang="en-US" sz="2400" dirty="0" err="1" smtClean="0"/>
              <a:t>Ampferer</a:t>
            </a:r>
            <a:r>
              <a:rPr lang="en-US" sz="2400" dirty="0" smtClean="0"/>
              <a:t> </a:t>
            </a:r>
            <a:r>
              <a:rPr lang="en-US" sz="2400" dirty="0" smtClean="0">
                <a:hlinkClick r:id="rId3"/>
              </a:rPr>
              <a:t>pam.ampferer@spps.org</a:t>
            </a:r>
            <a:r>
              <a:rPr lang="en-US" sz="2400" dirty="0" smtClean="0"/>
              <a:t> </a:t>
            </a:r>
          </a:p>
          <a:p>
            <a:pPr marL="342900" indent="-342900" defTabSz="-1196975">
              <a:lnSpc>
                <a:spcPct val="150000"/>
              </a:lnSpc>
            </a:pPr>
            <a:r>
              <a:rPr lang="en-US" sz="2400" dirty="0" smtClean="0"/>
              <a:t>Vicki </a:t>
            </a:r>
            <a:r>
              <a:rPr lang="en-US" sz="2400" dirty="0" err="1" smtClean="0"/>
              <a:t>Estrem</a:t>
            </a:r>
            <a:r>
              <a:rPr lang="en-US" sz="2400" dirty="0" smtClean="0"/>
              <a:t> </a:t>
            </a:r>
            <a:r>
              <a:rPr lang="en-US" sz="2400" dirty="0" smtClean="0">
                <a:hlinkClick r:id="rId4"/>
              </a:rPr>
              <a:t>victoria.estrem@mpls.k12.mn.us</a:t>
            </a:r>
            <a:r>
              <a:rPr lang="en-US" sz="2400" dirty="0" smtClean="0"/>
              <a:t> </a:t>
            </a:r>
            <a:endParaRPr lang="en-US" sz="2400" dirty="0" smtClean="0"/>
          </a:p>
          <a:p>
            <a:pPr marL="342900" indent="-342900" defTabSz="-1196975">
              <a:lnSpc>
                <a:spcPct val="150000"/>
              </a:lnSpc>
            </a:pPr>
            <a:r>
              <a:rPr lang="en-US" sz="2400" dirty="0" smtClean="0"/>
              <a:t>Terri Ferris</a:t>
            </a:r>
            <a:r>
              <a:rPr lang="en-US" sz="2400" dirty="0"/>
              <a:t> </a:t>
            </a:r>
            <a:r>
              <a:rPr lang="en-US" sz="2400" dirty="0" smtClean="0">
                <a:hlinkClick r:id="rId5"/>
              </a:rPr>
              <a:t>terri.ferris</a:t>
            </a:r>
            <a:r>
              <a:rPr lang="en-US" sz="2400" dirty="0" smtClean="0">
                <a:hlinkClick r:id="rId5"/>
              </a:rPr>
              <a:t>@aeoa.org</a:t>
            </a:r>
            <a:r>
              <a:rPr lang="en-US" sz="2400" dirty="0" smtClean="0"/>
              <a:t> </a:t>
            </a:r>
            <a:endParaRPr lang="en-US" sz="2400" dirty="0" smtClean="0"/>
          </a:p>
          <a:p>
            <a:pPr marL="342900" indent="-342900" defTabSz="-1196975">
              <a:lnSpc>
                <a:spcPct val="150000"/>
              </a:lnSpc>
            </a:pPr>
            <a:r>
              <a:rPr lang="en-US" sz="2400" dirty="0" smtClean="0"/>
              <a:t>Heather </a:t>
            </a:r>
            <a:r>
              <a:rPr lang="en-US" sz="2400" dirty="0" err="1" smtClean="0"/>
              <a:t>Indelicato</a:t>
            </a:r>
            <a:r>
              <a:rPr lang="en-US" sz="2400" dirty="0" smtClean="0"/>
              <a:t> </a:t>
            </a:r>
            <a:r>
              <a:rPr lang="en-US" sz="2400" dirty="0" smtClean="0">
                <a:hlinkClick r:id="rId6"/>
              </a:rPr>
              <a:t>heather.indelicato@mpls.k12.mn.us</a:t>
            </a:r>
            <a:r>
              <a:rPr lang="en-US" sz="2400" dirty="0" smtClean="0"/>
              <a:t> </a:t>
            </a:r>
            <a:endParaRPr lang="en-US" sz="2400" dirty="0"/>
          </a:p>
          <a:p>
            <a:pPr marL="342900" indent="-342900" defTabSz="-1196975">
              <a:lnSpc>
                <a:spcPct val="150000"/>
              </a:lnSpc>
            </a:pPr>
            <a:r>
              <a:rPr lang="en-US" sz="2400" dirty="0" smtClean="0"/>
              <a:t>Pat </a:t>
            </a:r>
            <a:r>
              <a:rPr lang="en-US" sz="2400" dirty="0" err="1" smtClean="0"/>
              <a:t>Wieseler</a:t>
            </a:r>
            <a:r>
              <a:rPr lang="en-US" sz="2400" dirty="0" smtClean="0"/>
              <a:t> </a:t>
            </a:r>
            <a:r>
              <a:rPr lang="en-US" sz="2400" dirty="0" smtClean="0">
                <a:hlinkClick r:id="rId7"/>
              </a:rPr>
              <a:t>pwieseler</a:t>
            </a:r>
            <a:r>
              <a:rPr lang="en-US" sz="2400" dirty="0" smtClean="0">
                <a:hlinkClick r:id="rId7"/>
              </a:rPr>
              <a:t>@faribault.k12.mn.us</a:t>
            </a:r>
            <a:r>
              <a:rPr lang="en-US" sz="2400" dirty="0" smtClean="0"/>
              <a:t> </a:t>
            </a:r>
          </a:p>
        </p:txBody>
      </p:sp>
      <p:sp>
        <p:nvSpPr>
          <p:cNvPr id="3" name="Title 2"/>
          <p:cNvSpPr>
            <a:spLocks noGrp="1"/>
          </p:cNvSpPr>
          <p:nvPr>
            <p:ph type="title"/>
          </p:nvPr>
        </p:nvSpPr>
        <p:spPr/>
        <p:txBody>
          <a:bodyPr/>
          <a:lstStyle/>
          <a:p>
            <a:r>
              <a:rPr lang="en-US" sz="4800" dirty="0" smtClean="0"/>
              <a:t>Q &amp; A</a:t>
            </a:r>
            <a:endParaRPr lang="en-US" sz="4800" dirty="0"/>
          </a:p>
        </p:txBody>
      </p:sp>
    </p:spTree>
    <p:extLst>
      <p:ext uri="{BB962C8B-B14F-4D97-AF65-F5344CB8AC3E}">
        <p14:creationId xmlns:p14="http://schemas.microsoft.com/office/powerpoint/2010/main" val="35256461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45720" indent="0">
              <a:buNone/>
            </a:pPr>
            <a:r>
              <a:rPr lang="en-US" sz="2400" dirty="0"/>
              <a:t>	</a:t>
            </a:r>
            <a:r>
              <a:rPr lang="en-US" sz="2400" dirty="0" smtClean="0"/>
              <a:t>Analysis essay </a:t>
            </a:r>
            <a:r>
              <a:rPr lang="en-US" dirty="0" smtClean="0"/>
              <a:t>– Taking something apart to explain 	HOW it works (</a:t>
            </a:r>
            <a:r>
              <a:rPr lang="en-US" i="1" dirty="0" smtClean="0"/>
              <a:t>How Daylight Savings Time Works</a:t>
            </a:r>
            <a:r>
              <a:rPr lang="en-US" dirty="0" smtClean="0"/>
              <a:t>)</a:t>
            </a:r>
          </a:p>
          <a:p>
            <a:pPr marL="45720" indent="0">
              <a:buNone/>
            </a:pPr>
            <a:endParaRPr lang="en-US" dirty="0"/>
          </a:p>
          <a:p>
            <a:pPr marL="45720" indent="0">
              <a:buNone/>
            </a:pPr>
            <a:r>
              <a:rPr lang="en-US" sz="2400" dirty="0" smtClean="0"/>
              <a:t>	Persuasive essay </a:t>
            </a:r>
            <a:r>
              <a:rPr lang="en-US" dirty="0" smtClean="0"/>
              <a:t>– using evidence </a:t>
            </a:r>
            <a:r>
              <a:rPr lang="en-US" dirty="0"/>
              <a:t>and good reasons to </a:t>
            </a:r>
            <a:r>
              <a:rPr lang="en-US" dirty="0" smtClean="0"/>
              <a:t>	convince </a:t>
            </a:r>
            <a:r>
              <a:rPr lang="en-US" dirty="0"/>
              <a:t>others to agree with your point of view on a </a:t>
            </a:r>
            <a:r>
              <a:rPr lang="en-US" dirty="0" smtClean="0"/>
              <a:t>	particular </a:t>
            </a:r>
            <a:r>
              <a:rPr lang="en-US" dirty="0"/>
              <a:t>subject</a:t>
            </a:r>
            <a:r>
              <a:rPr lang="en-US" dirty="0" smtClean="0"/>
              <a:t>.</a:t>
            </a:r>
          </a:p>
          <a:p>
            <a:pPr marL="45720" indent="0">
              <a:buNone/>
            </a:pPr>
            <a:r>
              <a:rPr lang="en-US" dirty="0" smtClean="0"/>
              <a:t>	(</a:t>
            </a:r>
            <a:r>
              <a:rPr lang="en-US" i="1" dirty="0" smtClean="0"/>
              <a:t>Why the country should embrace Daylight Savings Time</a:t>
            </a:r>
            <a:r>
              <a:rPr lang="en-US" dirty="0" smtClean="0"/>
              <a:t>)</a:t>
            </a:r>
          </a:p>
          <a:p>
            <a:pPr marL="45720" indent="0">
              <a:buNone/>
            </a:pPr>
            <a:endParaRPr lang="en-US" dirty="0"/>
          </a:p>
          <a:p>
            <a:pPr marL="45720" indent="0">
              <a:buNone/>
            </a:pPr>
            <a:r>
              <a:rPr lang="en-US" sz="2400" dirty="0" smtClean="0"/>
              <a:t>	Narrative Essay </a:t>
            </a:r>
            <a:r>
              <a:rPr lang="en-US" dirty="0" smtClean="0"/>
              <a:t>– Telling the story (</a:t>
            </a:r>
            <a:r>
              <a:rPr lang="en-US" i="1" dirty="0" smtClean="0"/>
              <a:t>of Daylight Savings 	Time</a:t>
            </a:r>
            <a:r>
              <a:rPr lang="en-US" dirty="0" smtClean="0"/>
              <a:t>)</a:t>
            </a:r>
            <a:endParaRPr lang="en-US" dirty="0"/>
          </a:p>
        </p:txBody>
      </p:sp>
      <p:sp>
        <p:nvSpPr>
          <p:cNvPr id="3" name="Title 2"/>
          <p:cNvSpPr>
            <a:spLocks noGrp="1"/>
          </p:cNvSpPr>
          <p:nvPr>
            <p:ph type="title"/>
          </p:nvPr>
        </p:nvSpPr>
        <p:spPr/>
        <p:txBody>
          <a:bodyPr/>
          <a:lstStyle/>
          <a:p>
            <a:r>
              <a:rPr lang="en-US" dirty="0" smtClean="0"/>
              <a:t>Argument writing is not….</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09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73"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 y="50292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3184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01638" indent="-357188"/>
            <a:r>
              <a:rPr lang="en-US" sz="3200" dirty="0" smtClean="0"/>
              <a:t>Claim</a:t>
            </a:r>
          </a:p>
          <a:p>
            <a:pPr marL="401638" indent="-357188"/>
            <a:r>
              <a:rPr lang="en-US" sz="3200" dirty="0" smtClean="0"/>
              <a:t>Evidence</a:t>
            </a:r>
          </a:p>
          <a:p>
            <a:pPr marL="401638" indent="-357188"/>
            <a:r>
              <a:rPr lang="en-US" sz="3200" dirty="0" smtClean="0"/>
              <a:t>Warrant (connects the evidence and the claim)</a:t>
            </a:r>
          </a:p>
          <a:p>
            <a:pPr marL="401638" indent="-357188"/>
            <a:r>
              <a:rPr lang="en-US" sz="3200" dirty="0" smtClean="0"/>
              <a:t>Counterclaim (addresses potential objections to the claim)</a:t>
            </a:r>
          </a:p>
          <a:p>
            <a:pPr marL="401638" indent="-357188"/>
            <a:r>
              <a:rPr lang="en-US" sz="3200" dirty="0" smtClean="0"/>
              <a:t>Rebuttal</a:t>
            </a:r>
            <a:endParaRPr lang="en-US" sz="3200" dirty="0"/>
          </a:p>
        </p:txBody>
      </p:sp>
      <p:sp>
        <p:nvSpPr>
          <p:cNvPr id="3" name="Title 2"/>
          <p:cNvSpPr>
            <a:spLocks noGrp="1"/>
          </p:cNvSpPr>
          <p:nvPr>
            <p:ph type="title"/>
          </p:nvPr>
        </p:nvSpPr>
        <p:spPr/>
        <p:txBody>
          <a:bodyPr/>
          <a:lstStyle/>
          <a:p>
            <a:r>
              <a:rPr lang="en-US" dirty="0" smtClean="0"/>
              <a:t>5 Building Blocks of an </a:t>
            </a:r>
            <a:br>
              <a:rPr lang="en-US" dirty="0" smtClean="0"/>
            </a:br>
            <a:r>
              <a:rPr lang="en-US" dirty="0" smtClean="0"/>
              <a:t>effective argument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48201"/>
            <a:ext cx="1962150" cy="182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3128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Claim (thesis statement)</a:t>
            </a:r>
            <a:endParaRPr lang="en-US" dirty="0"/>
          </a:p>
        </p:txBody>
      </p:sp>
      <p:sp>
        <p:nvSpPr>
          <p:cNvPr id="5" name="Content Placeholder 1"/>
          <p:cNvSpPr txBox="1">
            <a:spLocks/>
          </p:cNvSpPr>
          <p:nvPr/>
        </p:nvSpPr>
        <p:spPr>
          <a:xfrm>
            <a:off x="381000" y="1752600"/>
            <a:ext cx="8398933" cy="464820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150000"/>
              </a:lnSpc>
              <a:buFont typeface="Wingdings" pitchFamily="2" charset="2"/>
              <a:buChar char="§"/>
            </a:pPr>
            <a:r>
              <a:rPr lang="en-US" sz="2600" dirty="0" smtClean="0"/>
              <a:t>Clearly identifies a topic</a:t>
            </a:r>
          </a:p>
          <a:p>
            <a:pPr>
              <a:lnSpc>
                <a:spcPct val="150000"/>
              </a:lnSpc>
              <a:buFont typeface="Wingdings" pitchFamily="2" charset="2"/>
              <a:buChar char="§"/>
            </a:pPr>
            <a:r>
              <a:rPr lang="en-US" sz="2600" dirty="0" smtClean="0"/>
              <a:t>States what point is being made (argued)</a:t>
            </a:r>
          </a:p>
          <a:p>
            <a:pPr>
              <a:lnSpc>
                <a:spcPct val="150000"/>
              </a:lnSpc>
              <a:buFont typeface="Wingdings" pitchFamily="2" charset="2"/>
              <a:buChar char="§"/>
            </a:pPr>
            <a:r>
              <a:rPr lang="en-US" sz="2600" dirty="0" smtClean="0"/>
              <a:t>Contains a position on the topic</a:t>
            </a:r>
          </a:p>
          <a:p>
            <a:pPr>
              <a:lnSpc>
                <a:spcPct val="150000"/>
              </a:lnSpc>
              <a:buFont typeface="Wingdings" pitchFamily="2" charset="2"/>
              <a:buChar char="§"/>
            </a:pPr>
            <a:r>
              <a:rPr lang="en-US" sz="2600" dirty="0" smtClean="0"/>
              <a:t>Creates a roadmap for the writing – “what am I trying to prove?”</a:t>
            </a:r>
          </a:p>
          <a:p>
            <a:pPr>
              <a:lnSpc>
                <a:spcPct val="150000"/>
              </a:lnSpc>
              <a:buFont typeface="Wingdings" pitchFamily="2" charset="2"/>
              <a:buChar char="§"/>
            </a:pPr>
            <a:r>
              <a:rPr lang="en-US" sz="2600" dirty="0" smtClean="0"/>
              <a:t>Usually positioned in the introduction</a:t>
            </a:r>
          </a:p>
        </p:txBody>
      </p:sp>
    </p:spTree>
    <p:extLst>
      <p:ext uri="{BB962C8B-B14F-4D97-AF65-F5344CB8AC3E}">
        <p14:creationId xmlns:p14="http://schemas.microsoft.com/office/powerpoint/2010/main" val="2265906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1"/>
            <a:ext cx="8763000" cy="2285999"/>
          </a:xfrm>
        </p:spPr>
        <p:txBody>
          <a:bodyPr>
            <a:normAutofit fontScale="92500"/>
          </a:bodyPr>
          <a:lstStyle/>
          <a:p>
            <a:pPr marL="45720" indent="0">
              <a:buNone/>
            </a:pPr>
            <a:r>
              <a:rPr lang="en-US" sz="3200" dirty="0">
                <a:solidFill>
                  <a:srgbClr val="206632"/>
                </a:solidFill>
              </a:rPr>
              <a:t>A claim must be</a:t>
            </a:r>
          </a:p>
          <a:p>
            <a:pPr marL="45720" indent="0">
              <a:buNone/>
              <a:tabLst>
                <a:tab pos="457200" algn="l"/>
              </a:tabLst>
            </a:pPr>
            <a:r>
              <a:rPr lang="en-US" sz="2800" dirty="0">
                <a:solidFill>
                  <a:srgbClr val="206632"/>
                </a:solidFill>
              </a:rPr>
              <a:t>	- Debatable: Reasonable people could disagree</a:t>
            </a:r>
          </a:p>
          <a:p>
            <a:pPr marL="45720" indent="0">
              <a:buNone/>
              <a:tabLst>
                <a:tab pos="457200" algn="l"/>
              </a:tabLst>
            </a:pPr>
            <a:r>
              <a:rPr lang="en-US" sz="2800" dirty="0" smtClean="0">
                <a:solidFill>
                  <a:srgbClr val="206632"/>
                </a:solidFill>
              </a:rPr>
              <a:t>	- Narrow: Not too big (in scope) to deal with</a:t>
            </a:r>
          </a:p>
          <a:p>
            <a:pPr marL="45720" indent="0">
              <a:buNone/>
              <a:tabLst>
                <a:tab pos="457200" algn="l"/>
              </a:tabLst>
            </a:pPr>
            <a:r>
              <a:rPr lang="en-US" sz="2800" dirty="0" smtClean="0">
                <a:solidFill>
                  <a:srgbClr val="206632"/>
                </a:solidFill>
              </a:rPr>
              <a:t>	- Valid: Evidence is available to support the claim</a:t>
            </a:r>
          </a:p>
        </p:txBody>
      </p:sp>
      <p:sp>
        <p:nvSpPr>
          <p:cNvPr id="3" name="Title 2"/>
          <p:cNvSpPr>
            <a:spLocks noGrp="1"/>
          </p:cNvSpPr>
          <p:nvPr>
            <p:ph type="title"/>
          </p:nvPr>
        </p:nvSpPr>
        <p:spPr/>
        <p:txBody>
          <a:bodyPr/>
          <a:lstStyle/>
          <a:p>
            <a:r>
              <a:rPr lang="en-US" dirty="0" smtClean="0"/>
              <a:t>Claim (thesis statement)</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114800"/>
            <a:ext cx="5486400" cy="214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5442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1935</TotalTime>
  <Words>3990</Words>
  <Application>Microsoft Macintosh PowerPoint</Application>
  <PresentationFormat>On-screen Show (4:3)</PresentationFormat>
  <Paragraphs>507</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Grid</vt:lpstr>
      <vt:lpstr>GED Writing Institute: Creating a plan for instruction   2014 MN GED Advisory Team</vt:lpstr>
      <vt:lpstr>Session Objectives</vt:lpstr>
      <vt:lpstr>The World of Writing Vocabulary</vt:lpstr>
      <vt:lpstr>What is Argument Writing?</vt:lpstr>
      <vt:lpstr>Argument writing is…</vt:lpstr>
      <vt:lpstr>Argument writing is not….</vt:lpstr>
      <vt:lpstr>5 Building Blocks of an  effective argument</vt:lpstr>
      <vt:lpstr>Claim (thesis statement)</vt:lpstr>
      <vt:lpstr>Claim (thesis statement)</vt:lpstr>
      <vt:lpstr>Evidence (data)</vt:lpstr>
      <vt:lpstr>Warrant (bridge)</vt:lpstr>
      <vt:lpstr>Counterclaim (opposing argument)</vt:lpstr>
      <vt:lpstr>Rebuttal (evidence)</vt:lpstr>
      <vt:lpstr>PowerPoint Presentation</vt:lpstr>
      <vt:lpstr>You Be the student</vt:lpstr>
      <vt:lpstr>Constructed Response on the  2014 GED Test</vt:lpstr>
      <vt:lpstr>RLA Extended Response</vt:lpstr>
      <vt:lpstr>The RLA ER requires the following skills</vt:lpstr>
      <vt:lpstr>And in Social Studies</vt:lpstr>
      <vt:lpstr>What are the similarities?</vt:lpstr>
      <vt:lpstr>College and Career Readiness Standards</vt:lpstr>
      <vt:lpstr>Anchors &amp; Competencies</vt:lpstr>
      <vt:lpstr>Anchors &amp; Competencies</vt:lpstr>
      <vt:lpstr>Anchors &amp; Competencies</vt:lpstr>
      <vt:lpstr>Questions?</vt:lpstr>
      <vt:lpstr>Crime and Puzzlement (Book 1, p. 22) By Lawrence Treat</vt:lpstr>
      <vt:lpstr>Who killed Amy LaTour?</vt:lpstr>
      <vt:lpstr> </vt:lpstr>
      <vt:lpstr>Use Advertising Images</vt:lpstr>
      <vt:lpstr>Scaffolding</vt:lpstr>
      <vt:lpstr>newsela.com</vt:lpstr>
      <vt:lpstr>Ukrainian Refugees Article</vt:lpstr>
      <vt:lpstr>PowerPoint Presentation</vt:lpstr>
      <vt:lpstr>You Be the student</vt:lpstr>
      <vt:lpstr>Identify Theme/Central Idea (author’s claim)</vt:lpstr>
      <vt:lpstr>Analyze Connection</vt:lpstr>
      <vt:lpstr>Summarize without  personal Opinion</vt:lpstr>
      <vt:lpstr>Learning Action Plan</vt:lpstr>
      <vt:lpstr>You Be the student</vt:lpstr>
      <vt:lpstr>Evaluate Evidence</vt:lpstr>
      <vt:lpstr>Quote without Plagiarizing</vt:lpstr>
      <vt:lpstr>Paraphrase without plagiarizing</vt:lpstr>
      <vt:lpstr>Learning Action Plan</vt:lpstr>
      <vt:lpstr>You Be the student</vt:lpstr>
      <vt:lpstr>Understand the Prompt</vt:lpstr>
      <vt:lpstr>Make a Claim</vt:lpstr>
      <vt:lpstr>Scholastic UpFront Magazine</vt:lpstr>
      <vt:lpstr>Support the Claim with Evidence</vt:lpstr>
      <vt:lpstr>NY Times Learning Network</vt:lpstr>
      <vt:lpstr>Learning Action Plan</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 Writing Institute: Creating a plan for instruction  Vicki Estrem &amp; Heather Indelecato Minneapolis Adult Education</dc:title>
  <dc:creator>Vicki Estrem</dc:creator>
  <cp:lastModifiedBy>hilake-abeuser</cp:lastModifiedBy>
  <cp:revision>138</cp:revision>
  <cp:lastPrinted>2014-11-04T22:24:14Z</cp:lastPrinted>
  <dcterms:created xsi:type="dcterms:W3CDTF">2014-09-26T11:28:32Z</dcterms:created>
  <dcterms:modified xsi:type="dcterms:W3CDTF">2014-11-17T20:34:45Z</dcterms:modified>
</cp:coreProperties>
</file>