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57" r:id="rId6"/>
    <p:sldId id="275" r:id="rId7"/>
    <p:sldId id="265" r:id="rId8"/>
    <p:sldId id="266" r:id="rId9"/>
    <p:sldId id="277" r:id="rId10"/>
    <p:sldId id="278" r:id="rId11"/>
    <p:sldId id="262" r:id="rId12"/>
    <p:sldId id="271" r:id="rId13"/>
    <p:sldId id="273" r:id="rId14"/>
    <p:sldId id="267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7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4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7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42E2-8FF5-4899-8402-5D3F54018F5D}" type="datetimeFigureOut">
              <a:rPr lang="en-US" smtClean="0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AE88-4DD7-40C1-890F-9333A2B2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570563" cy="1417828"/>
          </a:xfrm>
        </p:spPr>
        <p:txBody>
          <a:bodyPr>
            <a:normAutofit/>
          </a:bodyPr>
          <a:lstStyle/>
          <a:p>
            <a:r>
              <a:rPr lang="en-US" sz="4400" dirty="0"/>
              <a:t>Climate Science for</a:t>
            </a:r>
            <a:br>
              <a:rPr lang="en-US" sz="4400" dirty="0"/>
            </a:br>
            <a:r>
              <a:rPr lang="en-US" sz="4400" dirty="0"/>
              <a:t> High  School Teachers</a:t>
            </a:r>
          </a:p>
        </p:txBody>
      </p:sp>
      <p:pic>
        <p:nvPicPr>
          <p:cNvPr id="4" name="Picture 3" title="Decorativ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847"/>
            <a:ext cx="9144000" cy="54564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036"/>
            <a:ext cx="3210515" cy="40352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August 12 - 15, 2018</a:t>
            </a:r>
          </a:p>
          <a:p>
            <a:pPr algn="l"/>
            <a:r>
              <a:rPr lang="en-US"/>
              <a:t>John </a:t>
            </a:r>
            <a:r>
              <a:rPr lang="en-US" dirty="0" err="1"/>
              <a:t>Hubbe</a:t>
            </a:r>
            <a:r>
              <a:rPr lang="en-US" dirty="0"/>
              <a:t> PNNL</a:t>
            </a:r>
          </a:p>
        </p:txBody>
      </p:sp>
    </p:spTree>
    <p:extLst>
      <p:ext uri="{BB962C8B-B14F-4D97-AF65-F5344CB8AC3E}">
        <p14:creationId xmlns:p14="http://schemas.microsoft.com/office/powerpoint/2010/main" val="362793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576B-9A09-944F-AA93-1B24665B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56" y="1201231"/>
            <a:ext cx="7886700" cy="1325563"/>
          </a:xfrm>
        </p:spPr>
        <p:txBody>
          <a:bodyPr/>
          <a:lstStyle/>
          <a:p>
            <a:r>
              <a:rPr lang="en-US" dirty="0"/>
              <a:t>NOAA Satellite Image Reflected Radiation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402" y="48131"/>
            <a:ext cx="488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http://www.ssd.noaa.gov/goes/west/weus/vis.jpg</a:t>
            </a:r>
          </a:p>
        </p:txBody>
      </p:sp>
      <p:pic>
        <p:nvPicPr>
          <p:cNvPr id="7" name="Picture 6" title="NOAA Satellite image Western United St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721020"/>
            <a:ext cx="9137788" cy="609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94462"/>
            <a:ext cx="155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Reflected</a:t>
            </a:r>
          </a:p>
        </p:txBody>
      </p:sp>
    </p:spTree>
    <p:extLst>
      <p:ext uri="{BB962C8B-B14F-4D97-AF65-F5344CB8AC3E}">
        <p14:creationId xmlns:p14="http://schemas.microsoft.com/office/powerpoint/2010/main" val="392723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EC3D-BC6C-D04D-B4ED-2332F237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63" y="1201231"/>
            <a:ext cx="7886700" cy="1325563"/>
          </a:xfrm>
        </p:spPr>
        <p:txBody>
          <a:bodyPr/>
          <a:lstStyle/>
          <a:p>
            <a:r>
              <a:rPr lang="en-US" dirty="0"/>
              <a:t>NOAA Satellite Image Emitted Radiation from Earth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402" y="48131"/>
            <a:ext cx="489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http://www.ssd.noaa.gov/goes/west/weus/ir4.jpg</a:t>
            </a:r>
          </a:p>
        </p:txBody>
      </p:sp>
      <p:pic>
        <p:nvPicPr>
          <p:cNvPr id="5" name="Picture 4" title="NOAA Satellite image Western United States-emitted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" y="767210"/>
            <a:ext cx="9136185" cy="609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94462"/>
            <a:ext cx="1326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Emitted</a:t>
            </a:r>
          </a:p>
        </p:txBody>
      </p:sp>
    </p:spTree>
    <p:extLst>
      <p:ext uri="{BB962C8B-B14F-4D97-AF65-F5344CB8AC3E}">
        <p14:creationId xmlns:p14="http://schemas.microsoft.com/office/powerpoint/2010/main" val="279565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22A1DB-3627-D44C-BF51-2D4D5509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55" y="1340793"/>
            <a:ext cx="7886700" cy="1325563"/>
          </a:xfrm>
        </p:spPr>
        <p:txBody>
          <a:bodyPr/>
          <a:lstStyle/>
          <a:p>
            <a:r>
              <a:rPr lang="en-US" dirty="0"/>
              <a:t>NOAA Satellite Image Emitted Radiation from Earth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402" y="48131"/>
            <a:ext cx="532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http://www.ssd.noaa.gov/goes/west/weus/ir4.jpg</a:t>
            </a:r>
          </a:p>
        </p:txBody>
      </p:sp>
      <p:pic>
        <p:nvPicPr>
          <p:cNvPr id="2" name="Picture 1" title="NOAA Satellite image Western United St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94462"/>
            <a:ext cx="1326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Emitted</a:t>
            </a:r>
          </a:p>
        </p:txBody>
      </p:sp>
    </p:spTree>
    <p:extLst>
      <p:ext uri="{BB962C8B-B14F-4D97-AF65-F5344CB8AC3E}">
        <p14:creationId xmlns:p14="http://schemas.microsoft.com/office/powerpoint/2010/main" val="100869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4F18-0233-1948-900F-01B7D06B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71" y="150952"/>
            <a:ext cx="5436254" cy="89297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</a:rPr>
              <a:t>Earth's energy budget</a:t>
            </a:r>
            <a:br>
              <a:rPr lang="en-US" altLang="en-US" sz="3600" kern="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Oval 2" title="Earth's Energy Budget"/>
          <p:cNvSpPr/>
          <p:nvPr/>
        </p:nvSpPr>
        <p:spPr>
          <a:xfrm>
            <a:off x="2209800" y="1108075"/>
            <a:ext cx="4572000" cy="4572000"/>
          </a:xfrm>
          <a:prstGeom prst="ellipse">
            <a:avLst/>
          </a:prstGeom>
          <a:noFill/>
          <a:ln w="508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4" name="TextBox 150"/>
          <p:cNvSpPr txBox="1">
            <a:spLocks noChangeArrowheads="1"/>
          </p:cNvSpPr>
          <p:nvPr/>
        </p:nvSpPr>
        <p:spPr bwMode="auto">
          <a:xfrm>
            <a:off x="2763838" y="1958975"/>
            <a:ext cx="3698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Visible radiation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From Sun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Absorbed by Earth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Infrared radiation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</a:rPr>
              <a:t>Emitted by Earth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grpSp>
        <p:nvGrpSpPr>
          <p:cNvPr id="19" name="Group 25" title="Radiation wave illustration"/>
          <p:cNvGrpSpPr>
            <a:grpSpLocks/>
          </p:cNvGrpSpPr>
          <p:nvPr/>
        </p:nvGrpSpPr>
        <p:grpSpPr bwMode="auto">
          <a:xfrm rot="10800000">
            <a:off x="7162800" y="1295400"/>
            <a:ext cx="914400" cy="457200"/>
            <a:chOff x="914400" y="685800"/>
            <a:chExt cx="5486400" cy="914400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914400" y="685800"/>
              <a:ext cx="1828800" cy="914400"/>
              <a:chOff x="914400" y="685800"/>
              <a:chExt cx="3657600" cy="1828800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31" name="Arc 30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32" name="Arc 31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33" name="Arc 32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2743200" y="685800"/>
              <a:ext cx="1828800" cy="914400"/>
              <a:chOff x="914400" y="685800"/>
              <a:chExt cx="3657600" cy="1828800"/>
            </a:xfrm>
          </p:grpSpPr>
          <p:sp>
            <p:nvSpPr>
              <p:cNvPr id="26" name="Arc 25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22" name="Arc 21"/>
            <p:cNvSpPr/>
            <p:nvPr/>
          </p:nvSpPr>
          <p:spPr>
            <a:xfrm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54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4" name="Group 10" title="Radiation wave illustration"/>
          <p:cNvGrpSpPr>
            <a:grpSpLocks/>
          </p:cNvGrpSpPr>
          <p:nvPr/>
        </p:nvGrpSpPr>
        <p:grpSpPr bwMode="auto">
          <a:xfrm rot="10800000">
            <a:off x="7162800" y="1981200"/>
            <a:ext cx="914400" cy="457200"/>
            <a:chOff x="914400" y="685800"/>
            <a:chExt cx="5486400" cy="91440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914400" y="685800"/>
              <a:ext cx="1828800" cy="914400"/>
              <a:chOff x="914400" y="685800"/>
              <a:chExt cx="3657600" cy="1828800"/>
            </a:xfrm>
          </p:grpSpPr>
          <p:sp>
            <p:nvSpPr>
              <p:cNvPr id="15" name="Arc 14"/>
              <p:cNvSpPr/>
              <p:nvPr/>
            </p:nvSpPr>
            <p:spPr>
              <a:xfrm>
                <a:off x="9144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16200000">
                <a:off x="9144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10800000">
                <a:off x="27432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 rot="5400000">
                <a:off x="27432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743200" y="685800"/>
              <a:ext cx="1828800" cy="914400"/>
              <a:chOff x="914400" y="685800"/>
              <a:chExt cx="3657600" cy="182880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9144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" name="Arc 11"/>
              <p:cNvSpPr/>
              <p:nvPr/>
            </p:nvSpPr>
            <p:spPr>
              <a:xfrm rot="16200000">
                <a:off x="9144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/>
            </p:nvSpPr>
            <p:spPr>
              <a:xfrm rot="10800000">
                <a:off x="27432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4" name="Arc 13"/>
              <p:cNvSpPr/>
              <p:nvPr/>
            </p:nvSpPr>
            <p:spPr>
              <a:xfrm rot="5400000">
                <a:off x="27432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7" name="Arc 6"/>
            <p:cNvSpPr/>
            <p:nvPr/>
          </p:nvSpPr>
          <p:spPr>
            <a:xfrm>
              <a:off x="45720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6200000">
              <a:off x="45720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10800000">
              <a:off x="54864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54864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34" name="Group 40" title="Radiation wave illustration"/>
          <p:cNvGrpSpPr>
            <a:grpSpLocks/>
          </p:cNvGrpSpPr>
          <p:nvPr/>
        </p:nvGrpSpPr>
        <p:grpSpPr bwMode="auto">
          <a:xfrm rot="10800000">
            <a:off x="7162800" y="2667000"/>
            <a:ext cx="914400" cy="457200"/>
            <a:chOff x="914400" y="685800"/>
            <a:chExt cx="5486400" cy="914400"/>
          </a:xfrm>
        </p:grpSpPr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914400" y="685800"/>
              <a:ext cx="1828800" cy="914400"/>
              <a:chOff x="914400" y="685800"/>
              <a:chExt cx="3657600" cy="1828800"/>
            </a:xfrm>
          </p:grpSpPr>
          <p:sp>
            <p:nvSpPr>
              <p:cNvPr id="45" name="Arc 44"/>
              <p:cNvSpPr/>
              <p:nvPr/>
            </p:nvSpPr>
            <p:spPr>
              <a:xfrm>
                <a:off x="9144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6" name="Arc 45"/>
              <p:cNvSpPr/>
              <p:nvPr/>
            </p:nvSpPr>
            <p:spPr>
              <a:xfrm rot="16200000">
                <a:off x="9144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 rot="10800000">
                <a:off x="27432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>
              <a:xfrm rot="5400000">
                <a:off x="2743200" y="7366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2743200" y="685800"/>
              <a:ext cx="1828800" cy="914400"/>
              <a:chOff x="914400" y="685800"/>
              <a:chExt cx="3657600" cy="182880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9144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2" name="Arc 41"/>
              <p:cNvSpPr/>
              <p:nvPr/>
            </p:nvSpPr>
            <p:spPr>
              <a:xfrm rot="16200000">
                <a:off x="9144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3" name="Arc 42"/>
              <p:cNvSpPr/>
              <p:nvPr/>
            </p:nvSpPr>
            <p:spPr>
              <a:xfrm rot="10800000">
                <a:off x="27432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 rot="5400000">
                <a:off x="2743200" y="7112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37" name="Arc 36"/>
            <p:cNvSpPr/>
            <p:nvPr/>
          </p:nvSpPr>
          <p:spPr>
            <a:xfrm>
              <a:off x="45720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6200000">
              <a:off x="45720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54864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5400000">
              <a:off x="5486400" y="6985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49" name="Group 55" title="Radiation wave illustration"/>
          <p:cNvGrpSpPr>
            <a:grpSpLocks/>
          </p:cNvGrpSpPr>
          <p:nvPr/>
        </p:nvGrpSpPr>
        <p:grpSpPr bwMode="auto">
          <a:xfrm rot="10800000">
            <a:off x="7162800" y="4419600"/>
            <a:ext cx="914400" cy="457200"/>
            <a:chOff x="914400" y="685800"/>
            <a:chExt cx="5486400" cy="914400"/>
          </a:xfrm>
        </p:grpSpPr>
        <p:grpSp>
          <p:nvGrpSpPr>
            <p:cNvPr id="50" name="Group 56"/>
            <p:cNvGrpSpPr>
              <a:grpSpLocks/>
            </p:cNvGrpSpPr>
            <p:nvPr/>
          </p:nvGrpSpPr>
          <p:grpSpPr bwMode="auto">
            <a:xfrm>
              <a:off x="914400" y="685800"/>
              <a:ext cx="1828800" cy="914400"/>
              <a:chOff x="914400" y="685800"/>
              <a:chExt cx="3657600" cy="1828800"/>
            </a:xfrm>
          </p:grpSpPr>
          <p:sp>
            <p:nvSpPr>
              <p:cNvPr id="60" name="Arc 59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61" name="Arc 60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62" name="Arc 61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63" name="Arc 62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7"/>
            <p:cNvGrpSpPr>
              <a:grpSpLocks/>
            </p:cNvGrpSpPr>
            <p:nvPr/>
          </p:nvGrpSpPr>
          <p:grpSpPr bwMode="auto">
            <a:xfrm>
              <a:off x="2743200" y="685800"/>
              <a:ext cx="1828800" cy="914400"/>
              <a:chOff x="914400" y="685800"/>
              <a:chExt cx="3657600" cy="1828800"/>
            </a:xfrm>
          </p:grpSpPr>
          <p:sp>
            <p:nvSpPr>
              <p:cNvPr id="56" name="Arc 55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7" name="Arc 56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8" name="Arc 57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9" name="Arc 58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52" name="Arc 51"/>
            <p:cNvSpPr/>
            <p:nvPr/>
          </p:nvSpPr>
          <p:spPr>
            <a:xfrm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3" name="Arc 52"/>
            <p:cNvSpPr/>
            <p:nvPr/>
          </p:nvSpPr>
          <p:spPr>
            <a:xfrm rot="16200000"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4" name="Arc 53"/>
            <p:cNvSpPr/>
            <p:nvPr/>
          </p:nvSpPr>
          <p:spPr>
            <a:xfrm rot="108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54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129" name="Group 135" title="radiation from sun wave illustration"/>
          <p:cNvGrpSpPr>
            <a:grpSpLocks/>
          </p:cNvGrpSpPr>
          <p:nvPr/>
        </p:nvGrpSpPr>
        <p:grpSpPr bwMode="auto">
          <a:xfrm rot="10800000">
            <a:off x="7162800" y="3657600"/>
            <a:ext cx="914400" cy="457200"/>
            <a:chOff x="914400" y="685800"/>
            <a:chExt cx="5486400" cy="914400"/>
          </a:xfrm>
        </p:grpSpPr>
        <p:grpSp>
          <p:nvGrpSpPr>
            <p:cNvPr id="130" name="Group 136"/>
            <p:cNvGrpSpPr>
              <a:grpSpLocks/>
            </p:cNvGrpSpPr>
            <p:nvPr/>
          </p:nvGrpSpPr>
          <p:grpSpPr bwMode="auto">
            <a:xfrm>
              <a:off x="914400" y="685800"/>
              <a:ext cx="1828800" cy="914400"/>
              <a:chOff x="914400" y="685800"/>
              <a:chExt cx="3657600" cy="1828800"/>
            </a:xfrm>
          </p:grpSpPr>
          <p:sp>
            <p:nvSpPr>
              <p:cNvPr id="140" name="Arc 139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41" name="Arc 140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42" name="Arc 141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43" name="Arc 142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37"/>
            <p:cNvGrpSpPr>
              <a:grpSpLocks/>
            </p:cNvGrpSpPr>
            <p:nvPr/>
          </p:nvGrpSpPr>
          <p:grpSpPr bwMode="auto">
            <a:xfrm>
              <a:off x="2743200" y="685800"/>
              <a:ext cx="1828800" cy="914400"/>
              <a:chOff x="914400" y="685800"/>
              <a:chExt cx="3657600" cy="1828800"/>
            </a:xfrm>
          </p:grpSpPr>
          <p:sp>
            <p:nvSpPr>
              <p:cNvPr id="136" name="Arc 135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37" name="Arc 136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38" name="Arc 137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39" name="Arc 138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132" name="Arc 131"/>
            <p:cNvSpPr/>
            <p:nvPr/>
          </p:nvSpPr>
          <p:spPr>
            <a:xfrm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33" name="Arc 132"/>
            <p:cNvSpPr/>
            <p:nvPr/>
          </p:nvSpPr>
          <p:spPr>
            <a:xfrm rot="16200000"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rot="108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35" name="Arc 134"/>
            <p:cNvSpPr/>
            <p:nvPr/>
          </p:nvSpPr>
          <p:spPr>
            <a:xfrm rot="54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64" name="Group 70" title="Radiation wave illustration"/>
          <p:cNvGrpSpPr>
            <a:grpSpLocks/>
          </p:cNvGrpSpPr>
          <p:nvPr/>
        </p:nvGrpSpPr>
        <p:grpSpPr bwMode="auto">
          <a:xfrm rot="10800000">
            <a:off x="7162800" y="5105400"/>
            <a:ext cx="914400" cy="457200"/>
            <a:chOff x="914400" y="685800"/>
            <a:chExt cx="5486400" cy="914400"/>
          </a:xfrm>
        </p:grpSpPr>
        <p:grpSp>
          <p:nvGrpSpPr>
            <p:cNvPr id="65" name="Group 71"/>
            <p:cNvGrpSpPr>
              <a:grpSpLocks/>
            </p:cNvGrpSpPr>
            <p:nvPr/>
          </p:nvGrpSpPr>
          <p:grpSpPr bwMode="auto">
            <a:xfrm>
              <a:off x="914400" y="685800"/>
              <a:ext cx="1828800" cy="914400"/>
              <a:chOff x="914400" y="685800"/>
              <a:chExt cx="3657600" cy="1828800"/>
            </a:xfrm>
          </p:grpSpPr>
          <p:sp>
            <p:nvSpPr>
              <p:cNvPr id="75" name="Arc 74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76" name="Arc 75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77" name="Arc 76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72"/>
            <p:cNvGrpSpPr>
              <a:grpSpLocks/>
            </p:cNvGrpSpPr>
            <p:nvPr/>
          </p:nvGrpSpPr>
          <p:grpSpPr bwMode="auto">
            <a:xfrm>
              <a:off x="2743200" y="685800"/>
              <a:ext cx="1828800" cy="914400"/>
              <a:chOff x="914400" y="685800"/>
              <a:chExt cx="3657600" cy="1828800"/>
            </a:xfrm>
          </p:grpSpPr>
          <p:sp>
            <p:nvSpPr>
              <p:cNvPr id="71" name="Arc 70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72" name="Arc 71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73" name="Arc 72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74" name="Arc 73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67" name="Arc 66"/>
            <p:cNvSpPr/>
            <p:nvPr/>
          </p:nvSpPr>
          <p:spPr>
            <a:xfrm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68" name="Arc 67"/>
            <p:cNvSpPr/>
            <p:nvPr/>
          </p:nvSpPr>
          <p:spPr>
            <a:xfrm rot="16200000">
              <a:off x="45720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69" name="Arc 68"/>
            <p:cNvSpPr/>
            <p:nvPr/>
          </p:nvSpPr>
          <p:spPr>
            <a:xfrm rot="108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70" name="Arc 69"/>
            <p:cNvSpPr/>
            <p:nvPr/>
          </p:nvSpPr>
          <p:spPr>
            <a:xfrm rot="5400000">
              <a:off x="5486400" y="685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79" name="Group 85" title="Infrared radiation emitted by Earth"/>
          <p:cNvGrpSpPr>
            <a:grpSpLocks/>
          </p:cNvGrpSpPr>
          <p:nvPr/>
        </p:nvGrpSpPr>
        <p:grpSpPr bwMode="auto">
          <a:xfrm rot="-8017495">
            <a:off x="1482725" y="666750"/>
            <a:ext cx="1828800" cy="457200"/>
            <a:chOff x="1079863" y="3352800"/>
            <a:chExt cx="3657600" cy="914400"/>
          </a:xfrm>
        </p:grpSpPr>
        <p:grpSp>
          <p:nvGrpSpPr>
            <p:cNvPr id="80" name="Group 86"/>
            <p:cNvGrpSpPr>
              <a:grpSpLocks/>
            </p:cNvGrpSpPr>
            <p:nvPr/>
          </p:nvGrpSpPr>
          <p:grpSpPr bwMode="auto">
            <a:xfrm>
              <a:off x="1079863" y="3352800"/>
              <a:ext cx="1828800" cy="914400"/>
              <a:chOff x="914400" y="685800"/>
              <a:chExt cx="3657600" cy="1828800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949214" y="68344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6" name="Arc 85"/>
              <p:cNvSpPr/>
              <p:nvPr/>
            </p:nvSpPr>
            <p:spPr>
              <a:xfrm rot="16200000">
                <a:off x="949214" y="68344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7" name="Arc 86"/>
              <p:cNvSpPr/>
              <p:nvPr/>
            </p:nvSpPr>
            <p:spPr>
              <a:xfrm rot="10800000">
                <a:off x="2781736" y="684368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8" name="Arc 87"/>
              <p:cNvSpPr/>
              <p:nvPr/>
            </p:nvSpPr>
            <p:spPr>
              <a:xfrm rot="5400000">
                <a:off x="2781736" y="684368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2916218" y="334838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82" name="Arc 81"/>
            <p:cNvSpPr/>
            <p:nvPr/>
          </p:nvSpPr>
          <p:spPr>
            <a:xfrm rot="16200000">
              <a:off x="2916218" y="334838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83" name="Arc 82"/>
            <p:cNvSpPr/>
            <p:nvPr/>
          </p:nvSpPr>
          <p:spPr>
            <a:xfrm rot="10800000">
              <a:off x="3834777" y="3351034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3834777" y="3351034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89" name="Group 95" title="Infrared radiation emitted by Earth"/>
          <p:cNvGrpSpPr>
            <a:grpSpLocks/>
          </p:cNvGrpSpPr>
          <p:nvPr/>
        </p:nvGrpSpPr>
        <p:grpSpPr bwMode="auto">
          <a:xfrm rot="2446294">
            <a:off x="5946775" y="5418138"/>
            <a:ext cx="1828800" cy="457200"/>
            <a:chOff x="1079863" y="3352800"/>
            <a:chExt cx="3657600" cy="914400"/>
          </a:xfrm>
        </p:grpSpPr>
        <p:grpSp>
          <p:nvGrpSpPr>
            <p:cNvPr id="90" name="Group 96"/>
            <p:cNvGrpSpPr>
              <a:grpSpLocks/>
            </p:cNvGrpSpPr>
            <p:nvPr/>
          </p:nvGrpSpPr>
          <p:grpSpPr bwMode="auto">
            <a:xfrm>
              <a:off x="1079863" y="3352800"/>
              <a:ext cx="1828800" cy="914400"/>
              <a:chOff x="914400" y="685800"/>
              <a:chExt cx="3657600" cy="1828800"/>
            </a:xfrm>
          </p:grpSpPr>
          <p:sp>
            <p:nvSpPr>
              <p:cNvPr id="95" name="Arc 94"/>
              <p:cNvSpPr/>
              <p:nvPr/>
            </p:nvSpPr>
            <p:spPr>
              <a:xfrm>
                <a:off x="857774" y="676899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6" name="Arc 95"/>
              <p:cNvSpPr/>
              <p:nvPr/>
            </p:nvSpPr>
            <p:spPr>
              <a:xfrm rot="16200000">
                <a:off x="857774" y="676899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7" name="Arc 96"/>
              <p:cNvSpPr/>
              <p:nvPr/>
            </p:nvSpPr>
            <p:spPr>
              <a:xfrm rot="10800000">
                <a:off x="2698837" y="68245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8" name="Arc 97"/>
              <p:cNvSpPr/>
              <p:nvPr/>
            </p:nvSpPr>
            <p:spPr>
              <a:xfrm rot="5400000">
                <a:off x="2698837" y="68245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91" name="Arc 90"/>
            <p:cNvSpPr/>
            <p:nvPr/>
          </p:nvSpPr>
          <p:spPr>
            <a:xfrm>
              <a:off x="2908454" y="3352819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2" name="Arc 91"/>
            <p:cNvSpPr/>
            <p:nvPr/>
          </p:nvSpPr>
          <p:spPr>
            <a:xfrm rot="16200000">
              <a:off x="2908454" y="3352819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3" name="Arc 92"/>
            <p:cNvSpPr/>
            <p:nvPr/>
          </p:nvSpPr>
          <p:spPr>
            <a:xfrm rot="10800000">
              <a:off x="3822435" y="3352858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4" name="Arc 93"/>
            <p:cNvSpPr/>
            <p:nvPr/>
          </p:nvSpPr>
          <p:spPr>
            <a:xfrm rot="5400000">
              <a:off x="3822435" y="3352858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99" name="Group 105" title="Infrared radiation emitted by Earth"/>
          <p:cNvGrpSpPr>
            <a:grpSpLocks/>
          </p:cNvGrpSpPr>
          <p:nvPr/>
        </p:nvGrpSpPr>
        <p:grpSpPr bwMode="auto">
          <a:xfrm rot="-3447672">
            <a:off x="5616574" y="665163"/>
            <a:ext cx="1828801" cy="457200"/>
            <a:chOff x="1079863" y="3352800"/>
            <a:chExt cx="3657600" cy="914400"/>
          </a:xfrm>
        </p:grpSpPr>
        <p:grpSp>
          <p:nvGrpSpPr>
            <p:cNvPr id="100" name="Group 106"/>
            <p:cNvGrpSpPr>
              <a:grpSpLocks/>
            </p:cNvGrpSpPr>
            <p:nvPr/>
          </p:nvGrpSpPr>
          <p:grpSpPr bwMode="auto">
            <a:xfrm>
              <a:off x="1079863" y="3352800"/>
              <a:ext cx="1828800" cy="914400"/>
              <a:chOff x="914400" y="685800"/>
              <a:chExt cx="3657600" cy="1828800"/>
            </a:xfrm>
          </p:grpSpPr>
          <p:sp>
            <p:nvSpPr>
              <p:cNvPr id="105" name="Arc 104"/>
              <p:cNvSpPr/>
              <p:nvPr/>
            </p:nvSpPr>
            <p:spPr>
              <a:xfrm>
                <a:off x="938510" y="650537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6" name="Arc 105"/>
              <p:cNvSpPr/>
              <p:nvPr/>
            </p:nvSpPr>
            <p:spPr>
              <a:xfrm rot="16200000">
                <a:off x="938510" y="650537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7" name="Arc 106"/>
              <p:cNvSpPr/>
              <p:nvPr/>
            </p:nvSpPr>
            <p:spPr>
              <a:xfrm rot="10800000">
                <a:off x="2768743" y="650323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8" name="Arc 107"/>
              <p:cNvSpPr/>
              <p:nvPr/>
            </p:nvSpPr>
            <p:spPr>
              <a:xfrm rot="5400000">
                <a:off x="2768743" y="650323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101" name="Arc 100"/>
            <p:cNvSpPr/>
            <p:nvPr/>
          </p:nvSpPr>
          <p:spPr>
            <a:xfrm>
              <a:off x="2909736" y="333911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6200000">
              <a:off x="2909736" y="3339111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rot="10800000">
              <a:off x="3822176" y="3340713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4" name="Arc 103"/>
            <p:cNvSpPr/>
            <p:nvPr/>
          </p:nvSpPr>
          <p:spPr>
            <a:xfrm rot="5400000">
              <a:off x="3822176" y="3340714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109" name="Group 115" title="Infrared radiation emitted by Earth"/>
          <p:cNvGrpSpPr>
            <a:grpSpLocks/>
          </p:cNvGrpSpPr>
          <p:nvPr/>
        </p:nvGrpSpPr>
        <p:grpSpPr bwMode="auto">
          <a:xfrm>
            <a:off x="6934200" y="3178175"/>
            <a:ext cx="1828800" cy="457200"/>
            <a:chOff x="1079863" y="3352800"/>
            <a:chExt cx="3657600" cy="914400"/>
          </a:xfrm>
        </p:grpSpPr>
        <p:grpSp>
          <p:nvGrpSpPr>
            <p:cNvPr id="110" name="Group 116"/>
            <p:cNvGrpSpPr>
              <a:grpSpLocks/>
            </p:cNvGrpSpPr>
            <p:nvPr/>
          </p:nvGrpSpPr>
          <p:grpSpPr bwMode="auto">
            <a:xfrm>
              <a:off x="1079863" y="3352800"/>
              <a:ext cx="1828800" cy="914400"/>
              <a:chOff x="914400" y="685800"/>
              <a:chExt cx="3657600" cy="1828800"/>
            </a:xfrm>
          </p:grpSpPr>
          <p:sp>
            <p:nvSpPr>
              <p:cNvPr id="115" name="Arc 114"/>
              <p:cNvSpPr/>
              <p:nvPr/>
            </p:nvSpPr>
            <p:spPr>
              <a:xfrm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6" name="Arc 115"/>
              <p:cNvSpPr/>
              <p:nvPr/>
            </p:nvSpPr>
            <p:spPr>
              <a:xfrm rot="16200000">
                <a:off x="9144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7" name="Arc 116"/>
              <p:cNvSpPr/>
              <p:nvPr/>
            </p:nvSpPr>
            <p:spPr>
              <a:xfrm rot="108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8" name="Arc 117"/>
              <p:cNvSpPr/>
              <p:nvPr/>
            </p:nvSpPr>
            <p:spPr>
              <a:xfrm rot="5400000">
                <a:off x="27432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111" name="Arc 110"/>
            <p:cNvSpPr/>
            <p:nvPr/>
          </p:nvSpPr>
          <p:spPr>
            <a:xfrm>
              <a:off x="29086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29086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3" name="Arc 112"/>
            <p:cNvSpPr/>
            <p:nvPr/>
          </p:nvSpPr>
          <p:spPr>
            <a:xfrm rot="10800000">
              <a:off x="38230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4" name="Arc 113"/>
            <p:cNvSpPr/>
            <p:nvPr/>
          </p:nvSpPr>
          <p:spPr>
            <a:xfrm rot="5400000">
              <a:off x="38230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119" name="Group 125" title="Infrared radiation emitted by Earth"/>
          <p:cNvGrpSpPr>
            <a:grpSpLocks/>
          </p:cNvGrpSpPr>
          <p:nvPr/>
        </p:nvGrpSpPr>
        <p:grpSpPr bwMode="auto">
          <a:xfrm rot="10800000">
            <a:off x="304800" y="2936875"/>
            <a:ext cx="1828800" cy="457200"/>
            <a:chOff x="1079863" y="3352800"/>
            <a:chExt cx="3657600" cy="914400"/>
          </a:xfrm>
        </p:grpSpPr>
        <p:grpSp>
          <p:nvGrpSpPr>
            <p:cNvPr id="120" name="Group 126"/>
            <p:cNvGrpSpPr>
              <a:grpSpLocks/>
            </p:cNvGrpSpPr>
            <p:nvPr/>
          </p:nvGrpSpPr>
          <p:grpSpPr bwMode="auto">
            <a:xfrm>
              <a:off x="1079863" y="3352800"/>
              <a:ext cx="1828800" cy="914400"/>
              <a:chOff x="914400" y="685800"/>
              <a:chExt cx="3657600" cy="1828800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9398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6" name="Arc 125"/>
              <p:cNvSpPr/>
              <p:nvPr/>
            </p:nvSpPr>
            <p:spPr>
              <a:xfrm rot="16200000">
                <a:off x="9398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7" name="Arc 126"/>
              <p:cNvSpPr/>
              <p:nvPr/>
            </p:nvSpPr>
            <p:spPr>
              <a:xfrm rot="10800000">
                <a:off x="27686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8" name="Arc 127"/>
              <p:cNvSpPr/>
              <p:nvPr/>
            </p:nvSpPr>
            <p:spPr>
              <a:xfrm rot="5400000">
                <a:off x="2768600" y="685800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121" name="Arc 120"/>
            <p:cNvSpPr/>
            <p:nvPr/>
          </p:nvSpPr>
          <p:spPr>
            <a:xfrm>
              <a:off x="29086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22" name="Arc 121"/>
            <p:cNvSpPr/>
            <p:nvPr/>
          </p:nvSpPr>
          <p:spPr>
            <a:xfrm rot="16200000">
              <a:off x="29086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23" name="Arc 122"/>
            <p:cNvSpPr/>
            <p:nvPr/>
          </p:nvSpPr>
          <p:spPr>
            <a:xfrm rot="10800000">
              <a:off x="38230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24" name="Arc 123"/>
            <p:cNvSpPr/>
            <p:nvPr/>
          </p:nvSpPr>
          <p:spPr>
            <a:xfrm rot="5400000">
              <a:off x="3823063" y="3352800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145" name="Group 151" title="Infrared radiation emitted by Earth"/>
          <p:cNvGrpSpPr>
            <a:grpSpLocks/>
          </p:cNvGrpSpPr>
          <p:nvPr/>
        </p:nvGrpSpPr>
        <p:grpSpPr bwMode="auto">
          <a:xfrm rot="7489109">
            <a:off x="1625600" y="5756275"/>
            <a:ext cx="1828800" cy="457200"/>
            <a:chOff x="1079863" y="3352800"/>
            <a:chExt cx="3657600" cy="914400"/>
          </a:xfrm>
        </p:grpSpPr>
        <p:grpSp>
          <p:nvGrpSpPr>
            <p:cNvPr id="146" name="Group 152"/>
            <p:cNvGrpSpPr>
              <a:grpSpLocks/>
            </p:cNvGrpSpPr>
            <p:nvPr/>
          </p:nvGrpSpPr>
          <p:grpSpPr bwMode="auto">
            <a:xfrm>
              <a:off x="1079863" y="3352800"/>
              <a:ext cx="1828800" cy="914400"/>
              <a:chOff x="914400" y="685800"/>
              <a:chExt cx="3657600" cy="1828800"/>
            </a:xfrm>
          </p:grpSpPr>
          <p:sp>
            <p:nvSpPr>
              <p:cNvPr id="151" name="Arc 150"/>
              <p:cNvSpPr/>
              <p:nvPr/>
            </p:nvSpPr>
            <p:spPr>
              <a:xfrm>
                <a:off x="905038" y="720637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52" name="Arc 151"/>
              <p:cNvSpPr/>
              <p:nvPr/>
            </p:nvSpPr>
            <p:spPr>
              <a:xfrm rot="16200000">
                <a:off x="905038" y="720637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53" name="Arc 152"/>
              <p:cNvSpPr/>
              <p:nvPr/>
            </p:nvSpPr>
            <p:spPr>
              <a:xfrm rot="10800000">
                <a:off x="2738791" y="721512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54" name="Arc 153"/>
              <p:cNvSpPr/>
              <p:nvPr/>
            </p:nvSpPr>
            <p:spPr>
              <a:xfrm rot="5400000">
                <a:off x="2738791" y="721512"/>
                <a:ext cx="1828800" cy="1828800"/>
              </a:xfrm>
              <a:prstGeom prst="arc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147" name="Arc 146"/>
            <p:cNvSpPr/>
            <p:nvPr/>
          </p:nvSpPr>
          <p:spPr>
            <a:xfrm>
              <a:off x="2908712" y="3359647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48" name="Arc 147"/>
            <p:cNvSpPr/>
            <p:nvPr/>
          </p:nvSpPr>
          <p:spPr>
            <a:xfrm rot="16200000">
              <a:off x="2908712" y="3359647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49" name="Arc 148"/>
            <p:cNvSpPr/>
            <p:nvPr/>
          </p:nvSpPr>
          <p:spPr>
            <a:xfrm rot="10800000">
              <a:off x="3823775" y="3357477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rot="5400000">
              <a:off x="3823775" y="3357477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stealth" w="lg" len="lg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156" name="TextBox 161"/>
          <p:cNvSpPr txBox="1">
            <a:spLocks noChangeArrowheads="1"/>
          </p:cNvSpPr>
          <p:nvPr/>
        </p:nvSpPr>
        <p:spPr bwMode="auto">
          <a:xfrm>
            <a:off x="7619999" y="344269"/>
            <a:ext cx="12096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FFFFFF"/>
                </a:solidFill>
              </a:rPr>
              <a:t>345 W/m^2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FFFFFF"/>
                </a:solidFill>
              </a:rPr>
              <a:t>~5(10)^16 W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4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744E-C21E-1642-A802-79C3E0CF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Imager Instrument </a:t>
            </a:r>
            <a:r>
              <a:rPr lang="en-US" dirty="0" err="1"/>
              <a:t>Characteistics</a:t>
            </a:r>
            <a:endParaRPr lang="en-US" dirty="0"/>
          </a:p>
        </p:txBody>
      </p:sp>
      <p:pic>
        <p:nvPicPr>
          <p:cNvPr id="5" name="Picture 4" title="Imager Instrument Characteristic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0" y="0"/>
            <a:ext cx="8928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8538-D6B3-AE40-BF1E-1D5D055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6276"/>
            <a:ext cx="7886700" cy="1325563"/>
          </a:xfrm>
        </p:spPr>
        <p:txBody>
          <a:bodyPr/>
          <a:lstStyle/>
          <a:p>
            <a:r>
              <a:rPr lang="en-US" dirty="0"/>
              <a:t>NOAA Satellite Image Emitted Radiation from Earth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402" y="48131"/>
            <a:ext cx="489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http://www.ssd.noaa.gov/goes/west/weus/ir2.jpg</a:t>
            </a:r>
          </a:p>
        </p:txBody>
      </p:sp>
      <p:pic>
        <p:nvPicPr>
          <p:cNvPr id="6" name="Picture 5" title="NOAA satellite image emitted radi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94462"/>
            <a:ext cx="1326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Emitted</a:t>
            </a:r>
          </a:p>
        </p:txBody>
      </p:sp>
    </p:spTree>
    <p:extLst>
      <p:ext uri="{BB962C8B-B14F-4D97-AF65-F5344CB8AC3E}">
        <p14:creationId xmlns:p14="http://schemas.microsoft.com/office/powerpoint/2010/main" val="313799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42FA-526B-6546-A3B9-B2FA1549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55" y="1340793"/>
            <a:ext cx="7886700" cy="1325563"/>
          </a:xfrm>
        </p:spPr>
        <p:txBody>
          <a:bodyPr/>
          <a:lstStyle/>
          <a:p>
            <a:r>
              <a:rPr lang="en-US" dirty="0"/>
              <a:t>NOAA Satellite Image Emitted Radiation from Earth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402" y="48131"/>
            <a:ext cx="489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http://www.ssd.noaa.gov/goes/west/weus/ir2.jpg</a:t>
            </a:r>
          </a:p>
        </p:txBody>
      </p:sp>
      <p:pic>
        <p:nvPicPr>
          <p:cNvPr id="5" name="Picture 4" title="NOAA satellite image emitted radi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94462"/>
            <a:ext cx="1326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Emitted</a:t>
            </a:r>
          </a:p>
        </p:txBody>
      </p:sp>
    </p:spTree>
    <p:extLst>
      <p:ext uri="{BB962C8B-B14F-4D97-AF65-F5344CB8AC3E}">
        <p14:creationId xmlns:p14="http://schemas.microsoft.com/office/powerpoint/2010/main" val="16518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4DA918-6602-6744-AA59-75555A54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54" y="39198"/>
            <a:ext cx="7886700" cy="1325563"/>
          </a:xfrm>
        </p:spPr>
        <p:txBody>
          <a:bodyPr/>
          <a:lstStyle/>
          <a:p>
            <a:r>
              <a:rPr lang="en-US" dirty="0"/>
              <a:t>NOAA Satellite Image </a:t>
            </a:r>
            <a:br>
              <a:rPr lang="en-US" dirty="0"/>
            </a:br>
            <a:r>
              <a:rPr lang="en-US" dirty="0"/>
              <a:t>Emitted Radiation from Earth</a:t>
            </a:r>
          </a:p>
        </p:txBody>
      </p:sp>
      <p:pic>
        <p:nvPicPr>
          <p:cNvPr id="4" name="Picture 3" title="NOAA satellite image emitted radi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" y="1356096"/>
            <a:ext cx="7392298" cy="5203577"/>
          </a:xfrm>
          <a:prstGeom prst="rect">
            <a:avLst/>
          </a:prstGeom>
        </p:spPr>
      </p:pic>
      <p:pic>
        <p:nvPicPr>
          <p:cNvPr id="2" name="Picture 1" title="NOAA satellite image emitted radi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30" y="1605870"/>
            <a:ext cx="1739970" cy="47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5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1FFC-46C1-C44E-A26A-9F6B2B2D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75" y="70658"/>
            <a:ext cx="7886700" cy="797247"/>
          </a:xfrm>
        </p:spPr>
        <p:txBody>
          <a:bodyPr/>
          <a:lstStyle/>
          <a:p>
            <a:r>
              <a:rPr lang="en-US" dirty="0"/>
              <a:t>Disciplinary Core Ideas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461" y="867905"/>
            <a:ext cx="8105614" cy="5718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/>
              <a:t>Disciplinary Core Idea</a:t>
            </a:r>
          </a:p>
          <a:p>
            <a:r>
              <a:rPr lang="en-US" sz="2000" dirty="0"/>
              <a:t>ESS2.D: Weather and Climate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/>
              <a:t>foundation</a:t>
            </a:r>
            <a:r>
              <a:rPr lang="en-US" sz="2000" dirty="0"/>
              <a:t> for Earth's global climate systems is the </a:t>
            </a:r>
            <a:r>
              <a:rPr lang="en-US" sz="2000" b="1" dirty="0"/>
              <a:t>electromagnetic radiation from the sun</a:t>
            </a:r>
            <a:r>
              <a:rPr lang="en-US" sz="2000" dirty="0"/>
              <a:t>, as well as its reflection, absorption, storage, and redistribution among the atmosphere, ocean, and land systems, and this energy's </a:t>
            </a:r>
            <a:r>
              <a:rPr lang="en-US" sz="2000" b="1" dirty="0"/>
              <a:t>re-radiation into space</a:t>
            </a:r>
            <a:r>
              <a:rPr lang="en-US" sz="2000" dirty="0"/>
              <a:t>. (HS-ESS2-4)</a:t>
            </a:r>
          </a:p>
          <a:p>
            <a:endParaRPr lang="en-US" sz="2000" dirty="0"/>
          </a:p>
          <a:p>
            <a:r>
              <a:rPr lang="en-US" sz="2000" dirty="0"/>
              <a:t>Changes in the atmosphere due to human activity have increased </a:t>
            </a:r>
            <a:r>
              <a:rPr lang="en-US" sz="2000" b="1" dirty="0"/>
              <a:t>carbon dioxide </a:t>
            </a:r>
            <a:r>
              <a:rPr lang="en-US" sz="2000" dirty="0"/>
              <a:t>concentrations and thus affect climate. (HS-ESS2-6)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Approach</a:t>
            </a:r>
          </a:p>
          <a:p>
            <a:r>
              <a:rPr lang="en-US" sz="2000" dirty="0"/>
              <a:t>- a lot of science is creating </a:t>
            </a:r>
            <a:r>
              <a:rPr lang="en-US" sz="2000" b="1" dirty="0"/>
              <a:t>models/analogies</a:t>
            </a:r>
            <a:r>
              <a:rPr lang="en-US" sz="2000" dirty="0"/>
              <a:t> </a:t>
            </a:r>
          </a:p>
          <a:p>
            <a:r>
              <a:rPr lang="en-US" sz="2000" dirty="0"/>
              <a:t>                                         to </a:t>
            </a:r>
            <a:r>
              <a:rPr lang="en-US" sz="2000" b="1" dirty="0"/>
              <a:t>help us 'see' things we can't 'see'</a:t>
            </a:r>
          </a:p>
          <a:p>
            <a:r>
              <a:rPr lang="en-US" sz="2000" dirty="0"/>
              <a:t>- graphs tell stories (If "a picture is worth a thousand words", </a:t>
            </a:r>
          </a:p>
          <a:p>
            <a:r>
              <a:rPr lang="en-US" sz="2000" dirty="0"/>
              <a:t>                                         a graph is worth a thousand numbers)</a:t>
            </a:r>
          </a:p>
          <a:p>
            <a:r>
              <a:rPr lang="en-US" sz="2000" dirty="0"/>
              <a:t>- build on what we know (make new connections)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9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14A4-4BF4-6543-8BE2-2D196484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143"/>
            <a:ext cx="7886700" cy="1325563"/>
          </a:xfrm>
        </p:spPr>
        <p:txBody>
          <a:bodyPr/>
          <a:lstStyle/>
          <a:p>
            <a:r>
              <a:rPr lang="en-US" dirty="0"/>
              <a:t>What is Climate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125" y="1281674"/>
            <a:ext cx="7892482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climate?</a:t>
            </a:r>
          </a:p>
          <a:p>
            <a:r>
              <a:rPr lang="en-US" sz="2800" dirty="0"/>
              <a:t>...</a:t>
            </a:r>
          </a:p>
          <a:p>
            <a:r>
              <a:rPr lang="en-US" sz="2800" dirty="0"/>
              <a:t>- statistics of weather (averages, ranges, frequencies)</a:t>
            </a:r>
          </a:p>
          <a:p>
            <a:r>
              <a:rPr lang="en-US" sz="2800" dirty="0"/>
              <a:t>- patterns of weather (over time, over space, </a:t>
            </a:r>
          </a:p>
          <a:p>
            <a:r>
              <a:rPr lang="en-US" sz="2800" dirty="0"/>
              <a:t>                                         connected to earth features)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  <a:p>
            <a:r>
              <a:rPr lang="en-US" sz="2800" dirty="0"/>
              <a:t>We can see patterns of weather in satellite images</a:t>
            </a:r>
          </a:p>
          <a:p>
            <a:r>
              <a:rPr lang="en-US" sz="2800" dirty="0"/>
              <a:t>- visible-wavelength images</a:t>
            </a:r>
          </a:p>
          <a:p>
            <a:r>
              <a:rPr lang="en-US" sz="2800" dirty="0"/>
              <a:t>- infrared-wavelength images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5255-1C37-CC4E-B8E5-AAB523C3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NOAA Satellite Image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1402" y="48131"/>
            <a:ext cx="488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http://www.ssd.noaa.gov/goes/west/weus/vis.jpg</a:t>
            </a:r>
          </a:p>
        </p:txBody>
      </p:sp>
      <p:pic>
        <p:nvPicPr>
          <p:cNvPr id="5" name="Picture 4" title="NOAA Satellite image Western United St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766141"/>
            <a:ext cx="9137788" cy="60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D51F-742B-4845-AD62-EBCDFDAD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4" y="678011"/>
            <a:ext cx="7886700" cy="1325563"/>
          </a:xfrm>
        </p:spPr>
        <p:txBody>
          <a:bodyPr/>
          <a:lstStyle/>
          <a:p>
            <a:r>
              <a:rPr lang="en-US" dirty="0"/>
              <a:t>NOAA Satellite Image Reflected Radiation</a:t>
            </a:r>
          </a:p>
        </p:txBody>
      </p:sp>
      <p:pic>
        <p:nvPicPr>
          <p:cNvPr id="7" name="Picture 6" title="NOAA Satellite image Western United States Reflected clou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462"/>
            <a:ext cx="9137788" cy="609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94462"/>
            <a:ext cx="155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Reflected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402" y="48131"/>
            <a:ext cx="488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https://www.wrh.noaa.gov/satellite/?wfo=pdt</a:t>
            </a:r>
          </a:p>
          <a:p>
            <a:r>
              <a:rPr lang="en-US" dirty="0"/>
              <a:t>http://www.ssd.noaa.gov/goes/west/weus/vis.jpg</a:t>
            </a:r>
          </a:p>
        </p:txBody>
      </p:sp>
    </p:spTree>
    <p:extLst>
      <p:ext uri="{BB962C8B-B14F-4D97-AF65-F5344CB8AC3E}">
        <p14:creationId xmlns:p14="http://schemas.microsoft.com/office/powerpoint/2010/main" val="222449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977663-C536-634E-9930-9CE805DE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Reflectance Spectra of Maple Leaves</a:t>
            </a:r>
          </a:p>
        </p:txBody>
      </p:sp>
      <p:pic>
        <p:nvPicPr>
          <p:cNvPr id="2" name="Picture 1" title="Wavelength and Reflectance of leaves of different col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8"/>
            <a:ext cx="9144000" cy="6478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2175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[planetarygeolog.blogspot.com]</a:t>
            </a:r>
          </a:p>
        </p:txBody>
      </p:sp>
    </p:spTree>
    <p:extLst>
      <p:ext uri="{BB962C8B-B14F-4D97-AF65-F5344CB8AC3E}">
        <p14:creationId xmlns:p14="http://schemas.microsoft.com/office/powerpoint/2010/main" val="124694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E2C0B-1629-2F4E-BF2B-AD6E7F0D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36" y="2457397"/>
            <a:ext cx="7886700" cy="1325563"/>
          </a:xfrm>
        </p:spPr>
        <p:txBody>
          <a:bodyPr/>
          <a:lstStyle/>
          <a:p>
            <a:r>
              <a:rPr lang="en-US" dirty="0"/>
              <a:t>Electromagnetic Spectrum</a:t>
            </a:r>
          </a:p>
        </p:txBody>
      </p:sp>
      <p:pic>
        <p:nvPicPr>
          <p:cNvPr id="2" name="Picture 4" descr="EMS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347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1402" y="48131"/>
            <a:ext cx="77605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Electromagnetic energy has properties of...</a:t>
            </a:r>
          </a:p>
          <a:p>
            <a:r>
              <a:rPr lang="en-US" sz="2000" dirty="0"/>
              <a:t>- </a:t>
            </a:r>
            <a:r>
              <a:rPr lang="en-US" sz="2000" b="1" dirty="0"/>
              <a:t>waves</a:t>
            </a:r>
            <a:r>
              <a:rPr lang="en-US" sz="2000" dirty="0"/>
              <a:t> (wavelengths, velocities, and frequencies)</a:t>
            </a:r>
          </a:p>
          <a:p>
            <a:r>
              <a:rPr lang="en-US" sz="2000" dirty="0"/>
              <a:t>- </a:t>
            </a:r>
            <a:r>
              <a:rPr lang="en-US" sz="2000" b="1" dirty="0"/>
              <a:t>particle</a:t>
            </a:r>
            <a:r>
              <a:rPr lang="en-US" sz="2000" dirty="0"/>
              <a:t>s (the smallest packet of electromagnetic energy is the </a:t>
            </a:r>
            <a:r>
              <a:rPr lang="en-US" sz="2000" b="1" dirty="0"/>
              <a:t>photon</a:t>
            </a:r>
            <a:r>
              <a:rPr lang="en-US" sz="2000" dirty="0"/>
              <a:t>; </a:t>
            </a:r>
          </a:p>
          <a:p>
            <a:r>
              <a:rPr lang="en-US" sz="2000" dirty="0"/>
              <a:t>                   photons carry energy from one place to another;</a:t>
            </a:r>
          </a:p>
          <a:p>
            <a:r>
              <a:rPr lang="en-US" sz="2000" dirty="0"/>
              <a:t>                   photons interact with matter/atoms/molecules)</a:t>
            </a:r>
          </a:p>
        </p:txBody>
      </p:sp>
    </p:spTree>
    <p:extLst>
      <p:ext uri="{BB962C8B-B14F-4D97-AF65-F5344CB8AC3E}">
        <p14:creationId xmlns:p14="http://schemas.microsoft.com/office/powerpoint/2010/main" val="13996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DB3308-D5C9-5846-B712-4E2D7EF7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 Inset </a:t>
            </a:r>
          </a:p>
        </p:txBody>
      </p:sp>
      <p:pic>
        <p:nvPicPr>
          <p:cNvPr id="2" name="Picture 4" descr="EMSp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3" t="15836" r="6947"/>
          <a:stretch/>
        </p:blipFill>
        <p:spPr bwMode="auto">
          <a:xfrm>
            <a:off x="1473802" y="0"/>
            <a:ext cx="7580705" cy="68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1402" y="481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[]</a:t>
            </a:r>
          </a:p>
        </p:txBody>
      </p:sp>
      <p:pic>
        <p:nvPicPr>
          <p:cNvPr id="4" name="Picture 3" title="Wavelengths of various Electromagnetic Radiation"/>
          <p:cNvPicPr>
            <a:picLocks noChangeAspect="1"/>
          </p:cNvPicPr>
          <p:nvPr/>
        </p:nvPicPr>
        <p:blipFill rotWithShape="1">
          <a:blip r:embed="rId3"/>
          <a:srcRect l="1895" t="17305" r="88421"/>
          <a:stretch/>
        </p:blipFill>
        <p:spPr>
          <a:xfrm>
            <a:off x="19009" y="0"/>
            <a:ext cx="1454793" cy="68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42823-C48A-0744-9425-C2B735A6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9044"/>
            <a:ext cx="7886700" cy="1325563"/>
          </a:xfrm>
        </p:spPr>
        <p:txBody>
          <a:bodyPr/>
          <a:lstStyle/>
          <a:p>
            <a:r>
              <a:rPr lang="en-US" dirty="0"/>
              <a:t>Black Body Spectrum</a:t>
            </a:r>
          </a:p>
        </p:txBody>
      </p:sp>
      <p:pic>
        <p:nvPicPr>
          <p:cNvPr id="2" name="Picture 1" title="Black Body Spectru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17316</TotalTime>
  <Words>589</Words>
  <Application>Microsoft Macintosh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Climate Science for  High  School Teachers</vt:lpstr>
      <vt:lpstr>Disciplinary Core Ideas </vt:lpstr>
      <vt:lpstr>What is Climate</vt:lpstr>
      <vt:lpstr>NOAA Satellite Image</vt:lpstr>
      <vt:lpstr>NOAA Satellite Image Reflected Radiation</vt:lpstr>
      <vt:lpstr>Reflectance Spectra of Maple Leaves</vt:lpstr>
      <vt:lpstr>Electromagnetic Spectrum</vt:lpstr>
      <vt:lpstr>Electromagnetic Spectrum Inset </vt:lpstr>
      <vt:lpstr>Black Body Spectrum</vt:lpstr>
      <vt:lpstr>NOAA Satellite Image Reflected Radiation</vt:lpstr>
      <vt:lpstr>NOAA Satellite Image Emitted Radiation from Earth</vt:lpstr>
      <vt:lpstr>NOAA Satellite Image Emitted Radiation from Earth</vt:lpstr>
      <vt:lpstr>Earth's energy budget </vt:lpstr>
      <vt:lpstr>Imager Instrument Characteistics</vt:lpstr>
      <vt:lpstr>NOAA Satellite Image Emitted Radiation from Earth</vt:lpstr>
      <vt:lpstr>NOAA Satellite Image Emitted Radiation from Earth</vt:lpstr>
      <vt:lpstr>NOAA Satellite Image  Emitted Radiation from Earth</vt:lpstr>
    </vt:vector>
  </TitlesOfParts>
  <Manager/>
  <Company>PNNL IM Services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Hubbe, John M</dc:creator>
  <cp:keywords/>
  <dc:description/>
  <cp:lastModifiedBy>Georgia Boatman</cp:lastModifiedBy>
  <cp:revision>48</cp:revision>
  <dcterms:created xsi:type="dcterms:W3CDTF">2018-08-02T02:33:13Z</dcterms:created>
  <dcterms:modified xsi:type="dcterms:W3CDTF">2019-08-08T23:44:31Z</dcterms:modified>
  <cp:category/>
</cp:coreProperties>
</file>