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65" r:id="rId2"/>
    <p:sldId id="356" r:id="rId3"/>
    <p:sldId id="366" r:id="rId4"/>
    <p:sldId id="362" r:id="rId5"/>
    <p:sldId id="368" r:id="rId6"/>
    <p:sldId id="367" r:id="rId7"/>
    <p:sldId id="280" r:id="rId8"/>
    <p:sldId id="350" r:id="rId9"/>
    <p:sldId id="330" r:id="rId10"/>
    <p:sldId id="288" r:id="rId11"/>
    <p:sldId id="258" r:id="rId12"/>
    <p:sldId id="364" r:id="rId13"/>
    <p:sldId id="355" r:id="rId14"/>
    <p:sldId id="357" r:id="rId15"/>
    <p:sldId id="3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60"/>
    <p:restoredTop sz="94006"/>
  </p:normalViewPr>
  <p:slideViewPr>
    <p:cSldViewPr snapToGrid="0" snapToObjects="1">
      <p:cViewPr varScale="1">
        <p:scale>
          <a:sx n="92" d="100"/>
          <a:sy n="92" d="100"/>
        </p:scale>
        <p:origin x="208"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EED6AB-B0D0-104C-BC77-C23EB1E89D02}" type="datetimeFigureOut">
              <a:rPr lang="en-US" smtClean="0"/>
              <a:t>8/8/19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6BB647-444C-FE43-8962-A73F0BF6B22B}" type="slidenum">
              <a:rPr lang="en-US" smtClean="0"/>
              <a:t>‹#›</a:t>
            </a:fld>
            <a:endParaRPr lang="en-US"/>
          </a:p>
        </p:txBody>
      </p:sp>
    </p:spTree>
    <p:extLst>
      <p:ext uri="{BB962C8B-B14F-4D97-AF65-F5344CB8AC3E}">
        <p14:creationId xmlns:p14="http://schemas.microsoft.com/office/powerpoint/2010/main" val="1443945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331" name="Google Shape;331;p2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8426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a:t>
            </a:r>
            <a:r>
              <a:rPr lang="en-US" baseline="0" dirty="0"/>
              <a:t> get into what it even means to measure clouds, or how we might go about such a thing, I want to start with the question of why do we measure clouds. And the answer that I am going to give to that is in the title as well—climate research. It is not an exhaustive answer to the question but it is certainly an important one. And climate research is of course motivated by climate change.</a:t>
            </a:r>
            <a:endParaRPr lang="en-US" dirty="0"/>
          </a:p>
        </p:txBody>
      </p:sp>
      <p:sp>
        <p:nvSpPr>
          <p:cNvPr id="4" name="Slide Number Placeholder 3"/>
          <p:cNvSpPr>
            <a:spLocks noGrp="1"/>
          </p:cNvSpPr>
          <p:nvPr>
            <p:ph type="sldNum" sz="quarter" idx="10"/>
          </p:nvPr>
        </p:nvSpPr>
        <p:spPr/>
        <p:txBody>
          <a:bodyPr/>
          <a:lstStyle/>
          <a:p>
            <a:fld id="{A5C00CC8-C2EF-F74C-8D4A-811B40904B3F}" type="slidenum">
              <a:rPr lang="en-US" smtClean="0"/>
              <a:t>11</a:t>
            </a:fld>
            <a:endParaRPr lang="en-US"/>
          </a:p>
        </p:txBody>
      </p:sp>
    </p:spTree>
    <p:extLst>
      <p:ext uri="{BB962C8B-B14F-4D97-AF65-F5344CB8AC3E}">
        <p14:creationId xmlns:p14="http://schemas.microsoft.com/office/powerpoint/2010/main" val="1126523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4ACFA-BB0C-3848-A98F-0898E1105E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8D5AF2-D722-4F4A-A252-6CB6B5CD86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84BCFF-D07B-2A48-BBBE-931442F370C5}"/>
              </a:ext>
            </a:extLst>
          </p:cNvPr>
          <p:cNvSpPr>
            <a:spLocks noGrp="1"/>
          </p:cNvSpPr>
          <p:nvPr>
            <p:ph type="dt" sz="half" idx="10"/>
          </p:nvPr>
        </p:nvSpPr>
        <p:spPr/>
        <p:txBody>
          <a:bodyPr/>
          <a:lstStyle/>
          <a:p>
            <a:fld id="{79C714FE-5C53-0C45-9711-025FD8E728F0}" type="datetimeFigureOut">
              <a:rPr lang="en-US" smtClean="0"/>
              <a:t>8/8/19</a:t>
            </a:fld>
            <a:endParaRPr lang="en-US"/>
          </a:p>
        </p:txBody>
      </p:sp>
      <p:sp>
        <p:nvSpPr>
          <p:cNvPr id="5" name="Footer Placeholder 4">
            <a:extLst>
              <a:ext uri="{FF2B5EF4-FFF2-40B4-BE49-F238E27FC236}">
                <a16:creationId xmlns:a16="http://schemas.microsoft.com/office/drawing/2014/main" id="{4FC19065-8934-2943-B446-EF5A6FD97E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5DC7F0-1DA1-3148-AAFF-BE3E983FA77D}"/>
              </a:ext>
            </a:extLst>
          </p:cNvPr>
          <p:cNvSpPr>
            <a:spLocks noGrp="1"/>
          </p:cNvSpPr>
          <p:nvPr>
            <p:ph type="sldNum" sz="quarter" idx="12"/>
          </p:nvPr>
        </p:nvSpPr>
        <p:spPr/>
        <p:txBody>
          <a:bodyPr/>
          <a:lstStyle/>
          <a:p>
            <a:fld id="{9F9BAEBE-A81E-134F-B1D4-977A3E7C8189}" type="slidenum">
              <a:rPr lang="en-US" smtClean="0"/>
              <a:t>‹#›</a:t>
            </a:fld>
            <a:endParaRPr lang="en-US"/>
          </a:p>
        </p:txBody>
      </p:sp>
    </p:spTree>
    <p:extLst>
      <p:ext uri="{BB962C8B-B14F-4D97-AF65-F5344CB8AC3E}">
        <p14:creationId xmlns:p14="http://schemas.microsoft.com/office/powerpoint/2010/main" val="14010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24A41-05B7-9C4C-8DEB-F2769CFA8C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F8D98E-4B92-914E-963B-F164EFDF49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6F9F6-843D-5243-BD56-8DCA42CFFAEE}"/>
              </a:ext>
            </a:extLst>
          </p:cNvPr>
          <p:cNvSpPr>
            <a:spLocks noGrp="1"/>
          </p:cNvSpPr>
          <p:nvPr>
            <p:ph type="dt" sz="half" idx="10"/>
          </p:nvPr>
        </p:nvSpPr>
        <p:spPr/>
        <p:txBody>
          <a:bodyPr/>
          <a:lstStyle/>
          <a:p>
            <a:fld id="{79C714FE-5C53-0C45-9711-025FD8E728F0}" type="datetimeFigureOut">
              <a:rPr lang="en-US" smtClean="0"/>
              <a:t>8/8/19</a:t>
            </a:fld>
            <a:endParaRPr lang="en-US"/>
          </a:p>
        </p:txBody>
      </p:sp>
      <p:sp>
        <p:nvSpPr>
          <p:cNvPr id="5" name="Footer Placeholder 4">
            <a:extLst>
              <a:ext uri="{FF2B5EF4-FFF2-40B4-BE49-F238E27FC236}">
                <a16:creationId xmlns:a16="http://schemas.microsoft.com/office/drawing/2014/main" id="{51E80879-7588-F043-A57C-EEE308DC70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732D9-E8BF-4449-A85F-4990DB3A2181}"/>
              </a:ext>
            </a:extLst>
          </p:cNvPr>
          <p:cNvSpPr>
            <a:spLocks noGrp="1"/>
          </p:cNvSpPr>
          <p:nvPr>
            <p:ph type="sldNum" sz="quarter" idx="12"/>
          </p:nvPr>
        </p:nvSpPr>
        <p:spPr/>
        <p:txBody>
          <a:bodyPr/>
          <a:lstStyle/>
          <a:p>
            <a:fld id="{9F9BAEBE-A81E-134F-B1D4-977A3E7C8189}" type="slidenum">
              <a:rPr lang="en-US" smtClean="0"/>
              <a:t>‹#›</a:t>
            </a:fld>
            <a:endParaRPr lang="en-US"/>
          </a:p>
        </p:txBody>
      </p:sp>
    </p:spTree>
    <p:extLst>
      <p:ext uri="{BB962C8B-B14F-4D97-AF65-F5344CB8AC3E}">
        <p14:creationId xmlns:p14="http://schemas.microsoft.com/office/powerpoint/2010/main" val="1338698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A3BDBF-A404-FB48-979F-5DBA1FD2EF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A396A8-D3D6-0D4E-8F8A-4DF966573F3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D868B8-E8D4-874F-919E-1C0A3E8EDC12}"/>
              </a:ext>
            </a:extLst>
          </p:cNvPr>
          <p:cNvSpPr>
            <a:spLocks noGrp="1"/>
          </p:cNvSpPr>
          <p:nvPr>
            <p:ph type="dt" sz="half" idx="10"/>
          </p:nvPr>
        </p:nvSpPr>
        <p:spPr/>
        <p:txBody>
          <a:bodyPr/>
          <a:lstStyle/>
          <a:p>
            <a:fld id="{79C714FE-5C53-0C45-9711-025FD8E728F0}" type="datetimeFigureOut">
              <a:rPr lang="en-US" smtClean="0"/>
              <a:t>8/8/19</a:t>
            </a:fld>
            <a:endParaRPr lang="en-US"/>
          </a:p>
        </p:txBody>
      </p:sp>
      <p:sp>
        <p:nvSpPr>
          <p:cNvPr id="5" name="Footer Placeholder 4">
            <a:extLst>
              <a:ext uri="{FF2B5EF4-FFF2-40B4-BE49-F238E27FC236}">
                <a16:creationId xmlns:a16="http://schemas.microsoft.com/office/drawing/2014/main" id="{3787E295-25EC-8A4A-9994-BD61AB8F6B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7F1E4-8D18-AE48-89C4-8ACF100F5849}"/>
              </a:ext>
            </a:extLst>
          </p:cNvPr>
          <p:cNvSpPr>
            <a:spLocks noGrp="1"/>
          </p:cNvSpPr>
          <p:nvPr>
            <p:ph type="sldNum" sz="quarter" idx="12"/>
          </p:nvPr>
        </p:nvSpPr>
        <p:spPr/>
        <p:txBody>
          <a:bodyPr/>
          <a:lstStyle/>
          <a:p>
            <a:fld id="{9F9BAEBE-A81E-134F-B1D4-977A3E7C8189}" type="slidenum">
              <a:rPr lang="en-US" smtClean="0"/>
              <a:t>‹#›</a:t>
            </a:fld>
            <a:endParaRPr lang="en-US"/>
          </a:p>
        </p:txBody>
      </p:sp>
    </p:spTree>
    <p:extLst>
      <p:ext uri="{BB962C8B-B14F-4D97-AF65-F5344CB8AC3E}">
        <p14:creationId xmlns:p14="http://schemas.microsoft.com/office/powerpoint/2010/main" val="320445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Line Title Only">
    <p:spTree>
      <p:nvGrpSpPr>
        <p:cNvPr id="1" name=""/>
        <p:cNvGrpSpPr/>
        <p:nvPr/>
      </p:nvGrpSpPr>
      <p:grpSpPr>
        <a:xfrm>
          <a:off x="0" y="0"/>
          <a:ext cx="0" cy="0"/>
          <a:chOff x="0" y="0"/>
          <a:chExt cx="0" cy="0"/>
        </a:xfrm>
      </p:grpSpPr>
      <p:sp>
        <p:nvSpPr>
          <p:cNvPr id="5" name="Title 1"/>
          <p:cNvSpPr>
            <a:spLocks noGrp="1"/>
          </p:cNvSpPr>
          <p:nvPr>
            <p:ph type="title"/>
          </p:nvPr>
        </p:nvSpPr>
        <p:spPr>
          <a:xfrm>
            <a:off x="609600" y="356615"/>
            <a:ext cx="8839200" cy="621792"/>
          </a:xfrm>
          <a:prstGeom prst="rect">
            <a:avLst/>
          </a:prstGeom>
        </p:spPr>
        <p:txBody>
          <a:bodyPr/>
          <a:lstStyle>
            <a:lvl1pPr>
              <a:defRPr>
                <a:solidFill>
                  <a:srgbClr val="D57500"/>
                </a:solidFill>
              </a:defRPr>
            </a:lvl1p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fld id="{621F4EED-BABF-F84C-98FB-F5040FD6A0FF}" type="datetime4">
              <a:rPr lang="en-US"/>
              <a:pPr>
                <a:defRPr/>
              </a:pPr>
              <a:t>August 8, 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6BA73B-41C5-414B-8EC3-D22E65794B08}" type="slidenum">
              <a:rPr lang="en-US"/>
              <a:pPr>
                <a:defRPr/>
              </a:pPr>
              <a:t>‹#›</a:t>
            </a:fld>
            <a:endParaRPr lang="en-US"/>
          </a:p>
        </p:txBody>
      </p:sp>
    </p:spTree>
    <p:extLst>
      <p:ext uri="{BB962C8B-B14F-4D97-AF65-F5344CB8AC3E}">
        <p14:creationId xmlns:p14="http://schemas.microsoft.com/office/powerpoint/2010/main" val="2996034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12379-8EF7-4649-881F-0B341B410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8E7CDF-6BA8-5048-8659-77646238B2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FE4169-79D6-6242-BF48-4185CF0B273C}"/>
              </a:ext>
            </a:extLst>
          </p:cNvPr>
          <p:cNvSpPr>
            <a:spLocks noGrp="1"/>
          </p:cNvSpPr>
          <p:nvPr>
            <p:ph type="dt" sz="half" idx="10"/>
          </p:nvPr>
        </p:nvSpPr>
        <p:spPr/>
        <p:txBody>
          <a:bodyPr/>
          <a:lstStyle/>
          <a:p>
            <a:fld id="{79C714FE-5C53-0C45-9711-025FD8E728F0}" type="datetimeFigureOut">
              <a:rPr lang="en-US" smtClean="0"/>
              <a:t>8/8/19</a:t>
            </a:fld>
            <a:endParaRPr lang="en-US"/>
          </a:p>
        </p:txBody>
      </p:sp>
      <p:sp>
        <p:nvSpPr>
          <p:cNvPr id="5" name="Footer Placeholder 4">
            <a:extLst>
              <a:ext uri="{FF2B5EF4-FFF2-40B4-BE49-F238E27FC236}">
                <a16:creationId xmlns:a16="http://schemas.microsoft.com/office/drawing/2014/main" id="{0784731F-CB7C-C24F-884A-9C354933B3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CB8A78-8402-B541-99C2-4F322E54C885}"/>
              </a:ext>
            </a:extLst>
          </p:cNvPr>
          <p:cNvSpPr>
            <a:spLocks noGrp="1"/>
          </p:cNvSpPr>
          <p:nvPr>
            <p:ph type="sldNum" sz="quarter" idx="12"/>
          </p:nvPr>
        </p:nvSpPr>
        <p:spPr/>
        <p:txBody>
          <a:bodyPr/>
          <a:lstStyle/>
          <a:p>
            <a:fld id="{9F9BAEBE-A81E-134F-B1D4-977A3E7C8189}" type="slidenum">
              <a:rPr lang="en-US" smtClean="0"/>
              <a:t>‹#›</a:t>
            </a:fld>
            <a:endParaRPr lang="en-US"/>
          </a:p>
        </p:txBody>
      </p:sp>
    </p:spTree>
    <p:extLst>
      <p:ext uri="{BB962C8B-B14F-4D97-AF65-F5344CB8AC3E}">
        <p14:creationId xmlns:p14="http://schemas.microsoft.com/office/powerpoint/2010/main" val="34964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E51F-BCF6-314B-B28A-DD2F2FD120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5E31B7-D04A-3843-BE4D-341B8E7397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09FE0CF-7E68-DF46-9C99-100DBED0CF28}"/>
              </a:ext>
            </a:extLst>
          </p:cNvPr>
          <p:cNvSpPr>
            <a:spLocks noGrp="1"/>
          </p:cNvSpPr>
          <p:nvPr>
            <p:ph type="dt" sz="half" idx="10"/>
          </p:nvPr>
        </p:nvSpPr>
        <p:spPr/>
        <p:txBody>
          <a:bodyPr/>
          <a:lstStyle/>
          <a:p>
            <a:fld id="{79C714FE-5C53-0C45-9711-025FD8E728F0}" type="datetimeFigureOut">
              <a:rPr lang="en-US" smtClean="0"/>
              <a:t>8/8/19</a:t>
            </a:fld>
            <a:endParaRPr lang="en-US"/>
          </a:p>
        </p:txBody>
      </p:sp>
      <p:sp>
        <p:nvSpPr>
          <p:cNvPr id="5" name="Footer Placeholder 4">
            <a:extLst>
              <a:ext uri="{FF2B5EF4-FFF2-40B4-BE49-F238E27FC236}">
                <a16:creationId xmlns:a16="http://schemas.microsoft.com/office/drawing/2014/main" id="{6B92E82C-2873-4A4A-9BF4-0F0B43A90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AE239D-6745-E149-8335-90077C32C463}"/>
              </a:ext>
            </a:extLst>
          </p:cNvPr>
          <p:cNvSpPr>
            <a:spLocks noGrp="1"/>
          </p:cNvSpPr>
          <p:nvPr>
            <p:ph type="sldNum" sz="quarter" idx="12"/>
          </p:nvPr>
        </p:nvSpPr>
        <p:spPr/>
        <p:txBody>
          <a:bodyPr/>
          <a:lstStyle/>
          <a:p>
            <a:fld id="{9F9BAEBE-A81E-134F-B1D4-977A3E7C8189}" type="slidenum">
              <a:rPr lang="en-US" smtClean="0"/>
              <a:t>‹#›</a:t>
            </a:fld>
            <a:endParaRPr lang="en-US"/>
          </a:p>
        </p:txBody>
      </p:sp>
    </p:spTree>
    <p:extLst>
      <p:ext uri="{BB962C8B-B14F-4D97-AF65-F5344CB8AC3E}">
        <p14:creationId xmlns:p14="http://schemas.microsoft.com/office/powerpoint/2010/main" val="2638245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9F25F-A643-F744-A81A-24CDA92E74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D8761D-CE0B-4B4A-A9C2-951EF965A84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89EDB1-D9A1-6440-9307-9C5A91F27A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6F957A-6721-6340-823D-6645FE3FC7F2}"/>
              </a:ext>
            </a:extLst>
          </p:cNvPr>
          <p:cNvSpPr>
            <a:spLocks noGrp="1"/>
          </p:cNvSpPr>
          <p:nvPr>
            <p:ph type="dt" sz="half" idx="10"/>
          </p:nvPr>
        </p:nvSpPr>
        <p:spPr/>
        <p:txBody>
          <a:bodyPr/>
          <a:lstStyle/>
          <a:p>
            <a:fld id="{79C714FE-5C53-0C45-9711-025FD8E728F0}" type="datetimeFigureOut">
              <a:rPr lang="en-US" smtClean="0"/>
              <a:t>8/8/19</a:t>
            </a:fld>
            <a:endParaRPr lang="en-US"/>
          </a:p>
        </p:txBody>
      </p:sp>
      <p:sp>
        <p:nvSpPr>
          <p:cNvPr id="6" name="Footer Placeholder 5">
            <a:extLst>
              <a:ext uri="{FF2B5EF4-FFF2-40B4-BE49-F238E27FC236}">
                <a16:creationId xmlns:a16="http://schemas.microsoft.com/office/drawing/2014/main" id="{82C7FBC6-A9F8-734C-AF5D-349D00282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EA95AD-AB58-DE4E-AB6B-7B4B0CCBAC9C}"/>
              </a:ext>
            </a:extLst>
          </p:cNvPr>
          <p:cNvSpPr>
            <a:spLocks noGrp="1"/>
          </p:cNvSpPr>
          <p:nvPr>
            <p:ph type="sldNum" sz="quarter" idx="12"/>
          </p:nvPr>
        </p:nvSpPr>
        <p:spPr/>
        <p:txBody>
          <a:bodyPr/>
          <a:lstStyle/>
          <a:p>
            <a:fld id="{9F9BAEBE-A81E-134F-B1D4-977A3E7C8189}" type="slidenum">
              <a:rPr lang="en-US" smtClean="0"/>
              <a:t>‹#›</a:t>
            </a:fld>
            <a:endParaRPr lang="en-US"/>
          </a:p>
        </p:txBody>
      </p:sp>
    </p:spTree>
    <p:extLst>
      <p:ext uri="{BB962C8B-B14F-4D97-AF65-F5344CB8AC3E}">
        <p14:creationId xmlns:p14="http://schemas.microsoft.com/office/powerpoint/2010/main" val="202440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A4D54-DB41-C147-B8B2-9F6867BD9D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03F9E6-0584-D749-9BF0-9EE58B5CC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84F9AC5-9D2B-B745-8AC1-4D4628023CC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227CB4-2C29-9040-A493-31BA04523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3BF26C-5BF9-0849-977A-9E090E36E6A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88AF01-4B85-7E4A-9196-EBDE0A472C10}"/>
              </a:ext>
            </a:extLst>
          </p:cNvPr>
          <p:cNvSpPr>
            <a:spLocks noGrp="1"/>
          </p:cNvSpPr>
          <p:nvPr>
            <p:ph type="dt" sz="half" idx="10"/>
          </p:nvPr>
        </p:nvSpPr>
        <p:spPr/>
        <p:txBody>
          <a:bodyPr/>
          <a:lstStyle/>
          <a:p>
            <a:fld id="{79C714FE-5C53-0C45-9711-025FD8E728F0}" type="datetimeFigureOut">
              <a:rPr lang="en-US" smtClean="0"/>
              <a:t>8/8/19</a:t>
            </a:fld>
            <a:endParaRPr lang="en-US"/>
          </a:p>
        </p:txBody>
      </p:sp>
      <p:sp>
        <p:nvSpPr>
          <p:cNvPr id="8" name="Footer Placeholder 7">
            <a:extLst>
              <a:ext uri="{FF2B5EF4-FFF2-40B4-BE49-F238E27FC236}">
                <a16:creationId xmlns:a16="http://schemas.microsoft.com/office/drawing/2014/main" id="{376DB940-9C3E-7543-96BA-50D7AED8ED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1B6BD7-F87C-344F-B613-F7F25AA2F73F}"/>
              </a:ext>
            </a:extLst>
          </p:cNvPr>
          <p:cNvSpPr>
            <a:spLocks noGrp="1"/>
          </p:cNvSpPr>
          <p:nvPr>
            <p:ph type="sldNum" sz="quarter" idx="12"/>
          </p:nvPr>
        </p:nvSpPr>
        <p:spPr/>
        <p:txBody>
          <a:bodyPr/>
          <a:lstStyle/>
          <a:p>
            <a:fld id="{9F9BAEBE-A81E-134F-B1D4-977A3E7C8189}" type="slidenum">
              <a:rPr lang="en-US" smtClean="0"/>
              <a:t>‹#›</a:t>
            </a:fld>
            <a:endParaRPr lang="en-US"/>
          </a:p>
        </p:txBody>
      </p:sp>
    </p:spTree>
    <p:extLst>
      <p:ext uri="{BB962C8B-B14F-4D97-AF65-F5344CB8AC3E}">
        <p14:creationId xmlns:p14="http://schemas.microsoft.com/office/powerpoint/2010/main" val="2345713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251DA-E033-8843-ACA9-781F2AB274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9374A6-4AA2-434D-9321-38BD079845D2}"/>
              </a:ext>
            </a:extLst>
          </p:cNvPr>
          <p:cNvSpPr>
            <a:spLocks noGrp="1"/>
          </p:cNvSpPr>
          <p:nvPr>
            <p:ph type="dt" sz="half" idx="10"/>
          </p:nvPr>
        </p:nvSpPr>
        <p:spPr/>
        <p:txBody>
          <a:bodyPr/>
          <a:lstStyle/>
          <a:p>
            <a:fld id="{79C714FE-5C53-0C45-9711-025FD8E728F0}" type="datetimeFigureOut">
              <a:rPr lang="en-US" smtClean="0"/>
              <a:t>8/8/19</a:t>
            </a:fld>
            <a:endParaRPr lang="en-US"/>
          </a:p>
        </p:txBody>
      </p:sp>
      <p:sp>
        <p:nvSpPr>
          <p:cNvPr id="4" name="Footer Placeholder 3">
            <a:extLst>
              <a:ext uri="{FF2B5EF4-FFF2-40B4-BE49-F238E27FC236}">
                <a16:creationId xmlns:a16="http://schemas.microsoft.com/office/drawing/2014/main" id="{C9224ADA-BF68-4D42-BBC6-9C6EE237E5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F88365-069B-8841-BB87-91BEAE24F3A2}"/>
              </a:ext>
            </a:extLst>
          </p:cNvPr>
          <p:cNvSpPr>
            <a:spLocks noGrp="1"/>
          </p:cNvSpPr>
          <p:nvPr>
            <p:ph type="sldNum" sz="quarter" idx="12"/>
          </p:nvPr>
        </p:nvSpPr>
        <p:spPr/>
        <p:txBody>
          <a:bodyPr/>
          <a:lstStyle/>
          <a:p>
            <a:fld id="{9F9BAEBE-A81E-134F-B1D4-977A3E7C8189}" type="slidenum">
              <a:rPr lang="en-US" smtClean="0"/>
              <a:t>‹#›</a:t>
            </a:fld>
            <a:endParaRPr lang="en-US"/>
          </a:p>
        </p:txBody>
      </p:sp>
    </p:spTree>
    <p:extLst>
      <p:ext uri="{BB962C8B-B14F-4D97-AF65-F5344CB8AC3E}">
        <p14:creationId xmlns:p14="http://schemas.microsoft.com/office/powerpoint/2010/main" val="2163810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750F-FD9F-274E-8A68-502B2D31C335}"/>
              </a:ext>
            </a:extLst>
          </p:cNvPr>
          <p:cNvSpPr>
            <a:spLocks noGrp="1"/>
          </p:cNvSpPr>
          <p:nvPr>
            <p:ph type="dt" sz="half" idx="10"/>
          </p:nvPr>
        </p:nvSpPr>
        <p:spPr/>
        <p:txBody>
          <a:bodyPr/>
          <a:lstStyle/>
          <a:p>
            <a:fld id="{79C714FE-5C53-0C45-9711-025FD8E728F0}" type="datetimeFigureOut">
              <a:rPr lang="en-US" smtClean="0"/>
              <a:t>8/8/19</a:t>
            </a:fld>
            <a:endParaRPr lang="en-US"/>
          </a:p>
        </p:txBody>
      </p:sp>
      <p:sp>
        <p:nvSpPr>
          <p:cNvPr id="3" name="Footer Placeholder 2">
            <a:extLst>
              <a:ext uri="{FF2B5EF4-FFF2-40B4-BE49-F238E27FC236}">
                <a16:creationId xmlns:a16="http://schemas.microsoft.com/office/drawing/2014/main" id="{6015BA88-9AC4-4D46-8C8B-2D3FCEC580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1B000-8B7D-F940-A777-92F8AFB5A57C}"/>
              </a:ext>
            </a:extLst>
          </p:cNvPr>
          <p:cNvSpPr>
            <a:spLocks noGrp="1"/>
          </p:cNvSpPr>
          <p:nvPr>
            <p:ph type="sldNum" sz="quarter" idx="12"/>
          </p:nvPr>
        </p:nvSpPr>
        <p:spPr/>
        <p:txBody>
          <a:bodyPr/>
          <a:lstStyle/>
          <a:p>
            <a:fld id="{9F9BAEBE-A81E-134F-B1D4-977A3E7C8189}" type="slidenum">
              <a:rPr lang="en-US" smtClean="0"/>
              <a:t>‹#›</a:t>
            </a:fld>
            <a:endParaRPr lang="en-US"/>
          </a:p>
        </p:txBody>
      </p:sp>
    </p:spTree>
    <p:extLst>
      <p:ext uri="{BB962C8B-B14F-4D97-AF65-F5344CB8AC3E}">
        <p14:creationId xmlns:p14="http://schemas.microsoft.com/office/powerpoint/2010/main" val="1033217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633AE-AFF7-7742-9C2D-43FFFCF0E0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794085-BB28-374E-9030-A31ECEA05A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522CD-A9FC-9A4A-ADA0-0D44ED3458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7BA2A1-26F6-814C-882D-89CC75D09A99}"/>
              </a:ext>
            </a:extLst>
          </p:cNvPr>
          <p:cNvSpPr>
            <a:spLocks noGrp="1"/>
          </p:cNvSpPr>
          <p:nvPr>
            <p:ph type="dt" sz="half" idx="10"/>
          </p:nvPr>
        </p:nvSpPr>
        <p:spPr/>
        <p:txBody>
          <a:bodyPr/>
          <a:lstStyle/>
          <a:p>
            <a:fld id="{79C714FE-5C53-0C45-9711-025FD8E728F0}" type="datetimeFigureOut">
              <a:rPr lang="en-US" smtClean="0"/>
              <a:t>8/8/19</a:t>
            </a:fld>
            <a:endParaRPr lang="en-US"/>
          </a:p>
        </p:txBody>
      </p:sp>
      <p:sp>
        <p:nvSpPr>
          <p:cNvPr id="6" name="Footer Placeholder 5">
            <a:extLst>
              <a:ext uri="{FF2B5EF4-FFF2-40B4-BE49-F238E27FC236}">
                <a16:creationId xmlns:a16="http://schemas.microsoft.com/office/drawing/2014/main" id="{2A536592-9CF8-624C-9523-30F91404B0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863C32-1FF1-8548-9B63-C1921D27ACCC}"/>
              </a:ext>
            </a:extLst>
          </p:cNvPr>
          <p:cNvSpPr>
            <a:spLocks noGrp="1"/>
          </p:cNvSpPr>
          <p:nvPr>
            <p:ph type="sldNum" sz="quarter" idx="12"/>
          </p:nvPr>
        </p:nvSpPr>
        <p:spPr/>
        <p:txBody>
          <a:bodyPr/>
          <a:lstStyle/>
          <a:p>
            <a:fld id="{9F9BAEBE-A81E-134F-B1D4-977A3E7C8189}" type="slidenum">
              <a:rPr lang="en-US" smtClean="0"/>
              <a:t>‹#›</a:t>
            </a:fld>
            <a:endParaRPr lang="en-US"/>
          </a:p>
        </p:txBody>
      </p:sp>
    </p:spTree>
    <p:extLst>
      <p:ext uri="{BB962C8B-B14F-4D97-AF65-F5344CB8AC3E}">
        <p14:creationId xmlns:p14="http://schemas.microsoft.com/office/powerpoint/2010/main" val="2876079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41BDC-2FCD-1340-9D81-D8C76DF42C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DE8AC8-485C-8A40-AF87-39EE610A95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5DD7DE-E933-9044-8AB5-9855437FC2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F0963C-0914-214C-B190-4F7260A5BCAC}"/>
              </a:ext>
            </a:extLst>
          </p:cNvPr>
          <p:cNvSpPr>
            <a:spLocks noGrp="1"/>
          </p:cNvSpPr>
          <p:nvPr>
            <p:ph type="dt" sz="half" idx="10"/>
          </p:nvPr>
        </p:nvSpPr>
        <p:spPr/>
        <p:txBody>
          <a:bodyPr/>
          <a:lstStyle/>
          <a:p>
            <a:fld id="{79C714FE-5C53-0C45-9711-025FD8E728F0}" type="datetimeFigureOut">
              <a:rPr lang="en-US" smtClean="0"/>
              <a:t>8/8/19</a:t>
            </a:fld>
            <a:endParaRPr lang="en-US"/>
          </a:p>
        </p:txBody>
      </p:sp>
      <p:sp>
        <p:nvSpPr>
          <p:cNvPr id="6" name="Footer Placeholder 5">
            <a:extLst>
              <a:ext uri="{FF2B5EF4-FFF2-40B4-BE49-F238E27FC236}">
                <a16:creationId xmlns:a16="http://schemas.microsoft.com/office/drawing/2014/main" id="{4FDC9420-90E4-FF43-ADF1-5C8E61567F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BED671-C95F-F24F-9A4F-E691DCCD128B}"/>
              </a:ext>
            </a:extLst>
          </p:cNvPr>
          <p:cNvSpPr>
            <a:spLocks noGrp="1"/>
          </p:cNvSpPr>
          <p:nvPr>
            <p:ph type="sldNum" sz="quarter" idx="12"/>
          </p:nvPr>
        </p:nvSpPr>
        <p:spPr/>
        <p:txBody>
          <a:bodyPr/>
          <a:lstStyle/>
          <a:p>
            <a:fld id="{9F9BAEBE-A81E-134F-B1D4-977A3E7C8189}" type="slidenum">
              <a:rPr lang="en-US" smtClean="0"/>
              <a:t>‹#›</a:t>
            </a:fld>
            <a:endParaRPr lang="en-US"/>
          </a:p>
        </p:txBody>
      </p:sp>
    </p:spTree>
    <p:extLst>
      <p:ext uri="{BB962C8B-B14F-4D97-AF65-F5344CB8AC3E}">
        <p14:creationId xmlns:p14="http://schemas.microsoft.com/office/powerpoint/2010/main" val="912314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F73A5B-A2E1-7044-AC24-29DC8BF789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781A00-6DDF-164A-B717-8F5D5FCE2E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102B1B-AAC4-C24D-B319-FCD0D8D47E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C714FE-5C53-0C45-9711-025FD8E728F0}" type="datetimeFigureOut">
              <a:rPr lang="en-US" smtClean="0"/>
              <a:t>8/8/19</a:t>
            </a:fld>
            <a:endParaRPr lang="en-US"/>
          </a:p>
        </p:txBody>
      </p:sp>
      <p:sp>
        <p:nvSpPr>
          <p:cNvPr id="5" name="Footer Placeholder 4">
            <a:extLst>
              <a:ext uri="{FF2B5EF4-FFF2-40B4-BE49-F238E27FC236}">
                <a16:creationId xmlns:a16="http://schemas.microsoft.com/office/drawing/2014/main" id="{0A7D1B09-FDD4-A84D-9FA1-0DDF5594F6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D58CE6-A57A-DF43-9B47-C3DD3B439A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BAEBE-A81E-134F-B1D4-977A3E7C8189}" type="slidenum">
              <a:rPr lang="en-US" smtClean="0"/>
              <a:t>‹#›</a:t>
            </a:fld>
            <a:endParaRPr lang="en-US"/>
          </a:p>
        </p:txBody>
      </p:sp>
    </p:spTree>
    <p:extLst>
      <p:ext uri="{BB962C8B-B14F-4D97-AF65-F5344CB8AC3E}">
        <p14:creationId xmlns:p14="http://schemas.microsoft.com/office/powerpoint/2010/main" val="1015243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hodor.org/master/environmental/general/energy/energy.html" TargetMode="External"/><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DD6BCA-535B-0043-B7E9-98F7BC4036EC}"/>
              </a:ext>
            </a:extLst>
          </p:cNvPr>
          <p:cNvSpPr>
            <a:spLocks noGrp="1"/>
          </p:cNvSpPr>
          <p:nvPr>
            <p:ph type="title"/>
          </p:nvPr>
        </p:nvSpPr>
        <p:spPr/>
        <p:txBody>
          <a:bodyPr/>
          <a:lstStyle/>
          <a:p>
            <a:r>
              <a:rPr lang="en-US" dirty="0"/>
              <a:t>Energy Balance</a:t>
            </a:r>
          </a:p>
        </p:txBody>
      </p:sp>
      <p:sp>
        <p:nvSpPr>
          <p:cNvPr id="5" name="Text Placeholder 4">
            <a:extLst>
              <a:ext uri="{FF2B5EF4-FFF2-40B4-BE49-F238E27FC236}">
                <a16:creationId xmlns:a16="http://schemas.microsoft.com/office/drawing/2014/main" id="{D46AC190-A331-A445-8ADA-CE8732644125}"/>
              </a:ext>
            </a:extLst>
          </p:cNvPr>
          <p:cNvSpPr>
            <a:spLocks noGrp="1"/>
          </p:cNvSpPr>
          <p:nvPr>
            <p:ph type="body" idx="1"/>
          </p:nvPr>
        </p:nvSpPr>
        <p:spPr/>
        <p:txBody>
          <a:bodyPr/>
          <a:lstStyle/>
          <a:p>
            <a:r>
              <a:rPr lang="en-US" dirty="0"/>
              <a:t>Laura </a:t>
            </a:r>
            <a:r>
              <a:rPr lang="en-US" dirty="0" err="1"/>
              <a:t>Riihimaki</a:t>
            </a:r>
            <a:endParaRPr lang="en-US" dirty="0"/>
          </a:p>
        </p:txBody>
      </p:sp>
    </p:spTree>
    <p:extLst>
      <p:ext uri="{BB962C8B-B14F-4D97-AF65-F5344CB8AC3E}">
        <p14:creationId xmlns:p14="http://schemas.microsoft.com/office/powerpoint/2010/main" val="3353107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p:cNvSpPr>
            <a:spLocks noGrp="1" noChangeArrowheads="1"/>
          </p:cNvSpPr>
          <p:nvPr>
            <p:ph type="title"/>
          </p:nvPr>
        </p:nvSpPr>
        <p:spPr>
          <a:xfrm>
            <a:off x="1643528" y="66675"/>
            <a:ext cx="9024472" cy="814854"/>
          </a:xfrm>
        </p:spPr>
        <p:txBody>
          <a:bodyPr>
            <a:noAutofit/>
          </a:bodyPr>
          <a:lstStyle/>
          <a:p>
            <a:r>
              <a:rPr lang="en-US" sz="3200" dirty="0">
                <a:latin typeface="Arial" charset="0"/>
                <a:cs typeface="ＭＳ Ｐゴシック" charset="0"/>
              </a:rPr>
              <a:t>Resolution requires us to parameterize cloud processes in Global Climate Models.</a:t>
            </a:r>
          </a:p>
        </p:txBody>
      </p:sp>
      <p:pic>
        <p:nvPicPr>
          <p:cNvPr id="94209" name="Picture 3" descr="climate model grid.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2826" y="1019573"/>
            <a:ext cx="8532955" cy="5764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TextBox 7"/>
          <p:cNvSpPr txBox="1">
            <a:spLocks noChangeArrowheads="1"/>
          </p:cNvSpPr>
          <p:nvPr/>
        </p:nvSpPr>
        <p:spPr bwMode="auto">
          <a:xfrm>
            <a:off x="6311900" y="6323014"/>
            <a:ext cx="3517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Slide courtesy of Steve Ghan</a:t>
            </a:r>
          </a:p>
        </p:txBody>
      </p:sp>
    </p:spTree>
    <p:extLst>
      <p:ext uri="{BB962C8B-B14F-4D97-AF65-F5344CB8AC3E}">
        <p14:creationId xmlns:p14="http://schemas.microsoft.com/office/powerpoint/2010/main" val="1500494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8A04-E5D2-654F-AFF6-26653DC35BDE}"/>
              </a:ext>
            </a:extLst>
          </p:cNvPr>
          <p:cNvSpPr>
            <a:spLocks noGrp="1"/>
          </p:cNvSpPr>
          <p:nvPr>
            <p:ph type="title"/>
          </p:nvPr>
        </p:nvSpPr>
        <p:spPr>
          <a:xfrm>
            <a:off x="838200" y="365126"/>
            <a:ext cx="10515600" cy="784802"/>
          </a:xfrm>
        </p:spPr>
        <p:txBody>
          <a:bodyPr/>
          <a:lstStyle/>
          <a:p>
            <a:r>
              <a:rPr lang="en-US" dirty="0"/>
              <a:t>Global Temperature Change Graphs</a:t>
            </a:r>
          </a:p>
        </p:txBody>
      </p:sp>
      <p:pic>
        <p:nvPicPr>
          <p:cNvPr id="3" name="Picture 2" title="Global temperature graphs"/>
          <p:cNvPicPr>
            <a:picLocks noChangeAspect="1"/>
          </p:cNvPicPr>
          <p:nvPr/>
        </p:nvPicPr>
        <p:blipFill>
          <a:blip r:embed="rId3"/>
          <a:stretch>
            <a:fillRect/>
          </a:stretch>
        </p:blipFill>
        <p:spPr>
          <a:xfrm>
            <a:off x="526472" y="956275"/>
            <a:ext cx="10888508" cy="5153580"/>
          </a:xfrm>
          <a:prstGeom prst="rect">
            <a:avLst/>
          </a:prstGeom>
        </p:spPr>
      </p:pic>
      <p:sp>
        <p:nvSpPr>
          <p:cNvPr id="6" name="TextBox 5"/>
          <p:cNvSpPr txBox="1"/>
          <p:nvPr/>
        </p:nvSpPr>
        <p:spPr>
          <a:xfrm>
            <a:off x="1791508" y="6494021"/>
            <a:ext cx="2554624" cy="338554"/>
          </a:xfrm>
          <a:prstGeom prst="rect">
            <a:avLst/>
          </a:prstGeom>
          <a:noFill/>
        </p:spPr>
        <p:txBody>
          <a:bodyPr wrap="square" rtlCol="0">
            <a:spAutoFit/>
          </a:bodyPr>
          <a:lstStyle/>
          <a:p>
            <a:r>
              <a:rPr lang="en-US" sz="1600" dirty="0"/>
              <a:t>From IPCC AR5 WGII report</a:t>
            </a:r>
          </a:p>
        </p:txBody>
      </p:sp>
    </p:spTree>
    <p:extLst>
      <p:ext uri="{BB962C8B-B14F-4D97-AF65-F5344CB8AC3E}">
        <p14:creationId xmlns:p14="http://schemas.microsoft.com/office/powerpoint/2010/main" val="440002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F4355-0E5B-904F-BD3B-AD23244782CA}"/>
              </a:ext>
            </a:extLst>
          </p:cNvPr>
          <p:cNvSpPr>
            <a:spLocks noGrp="1"/>
          </p:cNvSpPr>
          <p:nvPr>
            <p:ph type="title"/>
          </p:nvPr>
        </p:nvSpPr>
        <p:spPr/>
        <p:txBody>
          <a:bodyPr/>
          <a:lstStyle/>
          <a:p>
            <a:r>
              <a:rPr lang="en-US" dirty="0"/>
              <a:t>Extra Slides</a:t>
            </a:r>
          </a:p>
        </p:txBody>
      </p:sp>
      <p:sp>
        <p:nvSpPr>
          <p:cNvPr id="3" name="Content Placeholder 2">
            <a:extLst>
              <a:ext uri="{FF2B5EF4-FFF2-40B4-BE49-F238E27FC236}">
                <a16:creationId xmlns:a16="http://schemas.microsoft.com/office/drawing/2014/main" id="{E454988E-C795-324D-AEFE-60A2FAADCFA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77670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1981200" y="357189"/>
            <a:ext cx="6629400" cy="984885"/>
          </a:xfrm>
        </p:spPr>
        <p:txBody>
          <a:bodyPr>
            <a:normAutofit fontScale="90000"/>
          </a:bodyPr>
          <a:lstStyle/>
          <a:p>
            <a:pPr eaLnBrk="1" hangingPunct="1"/>
            <a:r>
              <a:rPr lang="en-US" dirty="0">
                <a:solidFill>
                  <a:schemeClr val="tx1"/>
                </a:solidFill>
                <a:latin typeface="Trebuchet MS" charset="0"/>
                <a:ea typeface="ＭＳ Ｐゴシック" charset="0"/>
                <a:cs typeface="ＭＳ Ｐゴシック" charset="0"/>
              </a:rPr>
              <a:t>80-90% of the heat from global warming absorbed by oceans</a:t>
            </a:r>
          </a:p>
        </p:txBody>
      </p:sp>
      <p:pic>
        <p:nvPicPr>
          <p:cNvPr id="29699" name="Content Placeholder 6" descr="2004gl021592-op03.jpg"/>
          <p:cNvPicPr>
            <a:picLocks noGrp="1" noChangeAspect="1"/>
          </p:cNvPicPr>
          <p:nvPr>
            <p:ph idx="1"/>
          </p:nvPr>
        </p:nvPicPr>
        <p:blipFill>
          <a:blip r:embed="rId2">
            <a:extLst>
              <a:ext uri="{28A0092B-C50C-407E-A947-70E740481C1C}">
                <a14:useLocalDpi xmlns:a14="http://schemas.microsoft.com/office/drawing/2010/main" val="0"/>
              </a:ext>
            </a:extLst>
          </a:blip>
          <a:srcRect l="-11488" r="-11488"/>
          <a:stretch>
            <a:fillRect/>
          </a:stretch>
        </p:blipFill>
        <p:spPr>
          <a:xfrm>
            <a:off x="2590800" y="1828801"/>
            <a:ext cx="6838950" cy="3795713"/>
          </a:xfrm>
        </p:spPr>
      </p:pic>
      <p:sp>
        <p:nvSpPr>
          <p:cNvPr id="29700" name="Rectangle 9"/>
          <p:cNvSpPr>
            <a:spLocks noChangeArrowheads="1"/>
          </p:cNvSpPr>
          <p:nvPr/>
        </p:nvSpPr>
        <p:spPr bwMode="auto">
          <a:xfrm>
            <a:off x="1905000" y="5867401"/>
            <a:ext cx="83820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000" b="1" dirty="0">
                <a:solidFill>
                  <a:srgbClr val="000000"/>
                </a:solidFill>
              </a:rPr>
              <a:t>Figure 3. Estimates of Earth's heat balance components (10</a:t>
            </a:r>
            <a:r>
              <a:rPr lang="en-US" sz="2000" b="1" baseline="30000" dirty="0">
                <a:solidFill>
                  <a:srgbClr val="000000"/>
                </a:solidFill>
              </a:rPr>
              <a:t>22</a:t>
            </a:r>
            <a:r>
              <a:rPr lang="en-US" sz="2000" b="1" dirty="0">
                <a:solidFill>
                  <a:srgbClr val="000000"/>
                </a:solidFill>
              </a:rPr>
              <a:t> J) for the 1955–1998 period. from </a:t>
            </a:r>
            <a:r>
              <a:rPr lang="en-US" sz="2000" b="1" dirty="0" err="1">
                <a:solidFill>
                  <a:srgbClr val="000000"/>
                </a:solidFill>
              </a:rPr>
              <a:t>Levitas</a:t>
            </a:r>
            <a:r>
              <a:rPr lang="en-US" sz="2000" b="1" dirty="0">
                <a:solidFill>
                  <a:srgbClr val="000000"/>
                </a:solidFill>
              </a:rPr>
              <a:t> et al. (2005) </a:t>
            </a:r>
            <a:r>
              <a:rPr lang="en-US" sz="2000" b="1" i="1" dirty="0">
                <a:solidFill>
                  <a:srgbClr val="000000"/>
                </a:solidFill>
              </a:rPr>
              <a:t>GRL</a:t>
            </a:r>
            <a:endParaRPr lang="en-US" sz="2000" i="1" dirty="0">
              <a:solidFill>
                <a:srgbClr val="000000"/>
              </a:solidFill>
            </a:endParaRPr>
          </a:p>
        </p:txBody>
      </p:sp>
    </p:spTree>
    <p:extLst>
      <p:ext uri="{BB962C8B-B14F-4D97-AF65-F5344CB8AC3E}">
        <p14:creationId xmlns:p14="http://schemas.microsoft.com/office/powerpoint/2010/main" val="3312508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DF7C2-4E7F-7F47-8A19-FA59B8B5E119}"/>
              </a:ext>
            </a:extLst>
          </p:cNvPr>
          <p:cNvSpPr>
            <a:spLocks noGrp="1"/>
          </p:cNvSpPr>
          <p:nvPr>
            <p:ph type="title"/>
          </p:nvPr>
        </p:nvSpPr>
        <p:spPr>
          <a:xfrm>
            <a:off x="879764" y="2236"/>
            <a:ext cx="10515600" cy="939874"/>
          </a:xfrm>
        </p:spPr>
        <p:txBody>
          <a:bodyPr/>
          <a:lstStyle/>
          <a:p>
            <a:r>
              <a:rPr lang="en-US" dirty="0"/>
              <a:t>Black Body Curves and Wavelengths</a:t>
            </a:r>
          </a:p>
        </p:txBody>
      </p:sp>
      <p:grpSp>
        <p:nvGrpSpPr>
          <p:cNvPr id="6" name="Group 5" title="Black Body Curves and wavelengths">
            <a:extLst>
              <a:ext uri="{FF2B5EF4-FFF2-40B4-BE49-F238E27FC236}">
                <a16:creationId xmlns:a16="http://schemas.microsoft.com/office/drawing/2014/main" id="{AACB5E93-72C1-2242-8B2A-BD88465A6BA5}"/>
              </a:ext>
            </a:extLst>
          </p:cNvPr>
          <p:cNvGrpSpPr/>
          <p:nvPr/>
        </p:nvGrpSpPr>
        <p:grpSpPr>
          <a:xfrm>
            <a:off x="1607127" y="665017"/>
            <a:ext cx="8839200" cy="5926533"/>
            <a:chOff x="242250" y="0"/>
            <a:chExt cx="10447112" cy="6591551"/>
          </a:xfrm>
        </p:grpSpPr>
        <p:pic>
          <p:nvPicPr>
            <p:cNvPr id="4" name="Picture 3" title="Black Body Curves and wavelengths">
              <a:extLst>
                <a:ext uri="{FF2B5EF4-FFF2-40B4-BE49-F238E27FC236}">
                  <a16:creationId xmlns:a16="http://schemas.microsoft.com/office/drawing/2014/main" id="{7512626F-1680-7F4B-964C-21A7CD1B47E3}"/>
                </a:ext>
              </a:extLst>
            </p:cNvPr>
            <p:cNvPicPr>
              <a:picLocks noChangeAspect="1"/>
            </p:cNvPicPr>
            <p:nvPr/>
          </p:nvPicPr>
          <p:blipFill rotWithShape="1">
            <a:blip r:embed="rId2"/>
            <a:srcRect b="16148"/>
            <a:stretch/>
          </p:blipFill>
          <p:spPr>
            <a:xfrm>
              <a:off x="242250" y="0"/>
              <a:ext cx="10447112" cy="6591551"/>
            </a:xfrm>
            <a:prstGeom prst="rect">
              <a:avLst/>
            </a:prstGeom>
          </p:spPr>
        </p:pic>
        <p:sp>
          <p:nvSpPr>
            <p:cNvPr id="5" name="TextBox 4">
              <a:extLst>
                <a:ext uri="{FF2B5EF4-FFF2-40B4-BE49-F238E27FC236}">
                  <a16:creationId xmlns:a16="http://schemas.microsoft.com/office/drawing/2014/main" id="{01C0695A-3E34-B345-B22F-0F57953DA556}"/>
                </a:ext>
              </a:extLst>
            </p:cNvPr>
            <p:cNvSpPr txBox="1"/>
            <p:nvPr/>
          </p:nvSpPr>
          <p:spPr>
            <a:xfrm rot="16200000">
              <a:off x="180623" y="4165767"/>
              <a:ext cx="1658626" cy="369332"/>
            </a:xfrm>
            <a:prstGeom prst="rect">
              <a:avLst/>
            </a:prstGeom>
            <a:noFill/>
          </p:spPr>
          <p:txBody>
            <a:bodyPr wrap="square" rtlCol="0">
              <a:spAutoFit/>
            </a:bodyPr>
            <a:lstStyle/>
            <a:p>
              <a:r>
                <a:rPr lang="en-US" dirty="0"/>
                <a:t>Absorption (%)</a:t>
              </a:r>
            </a:p>
          </p:txBody>
        </p:sp>
      </p:grpSp>
      <p:sp>
        <p:nvSpPr>
          <p:cNvPr id="7" name="TextBox 6">
            <a:extLst>
              <a:ext uri="{FF2B5EF4-FFF2-40B4-BE49-F238E27FC236}">
                <a16:creationId xmlns:a16="http://schemas.microsoft.com/office/drawing/2014/main" id="{C1D44E11-ECDD-9549-B235-41A628B6414A}"/>
              </a:ext>
            </a:extLst>
          </p:cNvPr>
          <p:cNvSpPr txBox="1"/>
          <p:nvPr/>
        </p:nvSpPr>
        <p:spPr>
          <a:xfrm>
            <a:off x="9457899" y="6406885"/>
            <a:ext cx="2620370" cy="369332"/>
          </a:xfrm>
          <a:prstGeom prst="rect">
            <a:avLst/>
          </a:prstGeom>
          <a:noFill/>
        </p:spPr>
        <p:txBody>
          <a:bodyPr wrap="square" rtlCol="0">
            <a:spAutoFit/>
          </a:bodyPr>
          <a:lstStyle/>
          <a:p>
            <a:r>
              <a:rPr lang="en-US" dirty="0"/>
              <a:t>Based on Goody &amp; Yung</a:t>
            </a:r>
          </a:p>
        </p:txBody>
      </p:sp>
    </p:spTree>
    <p:extLst>
      <p:ext uri="{BB962C8B-B14F-4D97-AF65-F5344CB8AC3E}">
        <p14:creationId xmlns:p14="http://schemas.microsoft.com/office/powerpoint/2010/main" val="3994602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3B50B-3866-034F-8510-F94495271B3D}"/>
              </a:ext>
            </a:extLst>
          </p:cNvPr>
          <p:cNvSpPr>
            <a:spLocks noGrp="1"/>
          </p:cNvSpPr>
          <p:nvPr>
            <p:ph type="title"/>
          </p:nvPr>
        </p:nvSpPr>
        <p:spPr>
          <a:xfrm>
            <a:off x="865909" y="255614"/>
            <a:ext cx="10515600" cy="826366"/>
          </a:xfrm>
        </p:spPr>
        <p:txBody>
          <a:bodyPr>
            <a:normAutofit fontScale="90000"/>
          </a:bodyPr>
          <a:lstStyle/>
          <a:p>
            <a:r>
              <a:rPr lang="en-US" dirty="0"/>
              <a:t>Compare Black Body Curves, Wavelength and Tropopause</a:t>
            </a:r>
          </a:p>
        </p:txBody>
      </p:sp>
      <p:pic>
        <p:nvPicPr>
          <p:cNvPr id="4" name="Picture 3" title="Black Body Curves and wavelengths">
            <a:extLst>
              <a:ext uri="{FF2B5EF4-FFF2-40B4-BE49-F238E27FC236}">
                <a16:creationId xmlns:a16="http://schemas.microsoft.com/office/drawing/2014/main" id="{1B3D3CC6-D84F-1A45-883A-CFA5BF844D37}"/>
              </a:ext>
            </a:extLst>
          </p:cNvPr>
          <p:cNvPicPr>
            <a:picLocks noChangeAspect="1"/>
          </p:cNvPicPr>
          <p:nvPr/>
        </p:nvPicPr>
        <p:blipFill>
          <a:blip r:embed="rId2"/>
          <a:stretch>
            <a:fillRect/>
          </a:stretch>
        </p:blipFill>
        <p:spPr>
          <a:xfrm>
            <a:off x="1981200" y="1081980"/>
            <a:ext cx="7613176" cy="5776020"/>
          </a:xfrm>
          <a:prstGeom prst="rect">
            <a:avLst/>
          </a:prstGeom>
        </p:spPr>
      </p:pic>
    </p:spTree>
    <p:extLst>
      <p:ext uri="{BB962C8B-B14F-4D97-AF65-F5344CB8AC3E}">
        <p14:creationId xmlns:p14="http://schemas.microsoft.com/office/powerpoint/2010/main" val="1949866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3884319" y="212379"/>
            <a:ext cx="4244975" cy="401637"/>
          </a:xfrm>
        </p:spPr>
        <p:txBody>
          <a:bodyPr>
            <a:normAutofit fontScale="90000"/>
          </a:bodyPr>
          <a:lstStyle/>
          <a:p>
            <a:pPr algn="l"/>
            <a:r>
              <a:rPr lang="en-US" sz="2500" b="1" dirty="0">
                <a:effectLst>
                  <a:outerShdw blurRad="38100" dist="38100" dir="2700000" algn="tl">
                    <a:srgbClr val="DDDDDD"/>
                  </a:outerShdw>
                </a:effectLst>
                <a:latin typeface="Calibri" charset="0"/>
              </a:rPr>
              <a:t>Earth</a:t>
            </a:r>
            <a:r>
              <a:rPr lang="ja-JP" altLang="en-US" sz="2500" b="1">
                <a:effectLst>
                  <a:outerShdw blurRad="38100" dist="38100" dir="2700000" algn="tl">
                    <a:srgbClr val="DDDDDD"/>
                  </a:outerShdw>
                </a:effectLst>
                <a:latin typeface="Calibri" charset="0"/>
              </a:rPr>
              <a:t>’</a:t>
            </a:r>
            <a:r>
              <a:rPr lang="en-US" sz="2500" b="1" dirty="0">
                <a:effectLst>
                  <a:outerShdw blurRad="38100" dist="38100" dir="2700000" algn="tl">
                    <a:srgbClr val="DDDDDD"/>
                  </a:outerShdw>
                </a:effectLst>
                <a:latin typeface="Calibri" charset="0"/>
              </a:rPr>
              <a:t>s energy balance</a:t>
            </a:r>
          </a:p>
        </p:txBody>
      </p:sp>
      <p:pic>
        <p:nvPicPr>
          <p:cNvPr id="27651" name="Picture 5" title="Global Energy Flows W m-w from Trehberth et al. 200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3272" y="863601"/>
            <a:ext cx="7943270" cy="5627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2" name="TextBox 6"/>
          <p:cNvSpPr txBox="1">
            <a:spLocks noChangeArrowheads="1"/>
          </p:cNvSpPr>
          <p:nvPr/>
        </p:nvSpPr>
        <p:spPr bwMode="auto">
          <a:xfrm>
            <a:off x="7307402" y="6428892"/>
            <a:ext cx="32385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t>Source: Trenberth et al., 2009</a:t>
            </a:r>
          </a:p>
        </p:txBody>
      </p:sp>
    </p:spTree>
    <p:extLst>
      <p:ext uri="{BB962C8B-B14F-4D97-AF65-F5344CB8AC3E}">
        <p14:creationId xmlns:p14="http://schemas.microsoft.com/office/powerpoint/2010/main" val="910197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BAB4E-CCA3-854E-BED9-6CF3D3D8C44B}"/>
              </a:ext>
            </a:extLst>
          </p:cNvPr>
          <p:cNvSpPr>
            <a:spLocks noGrp="1"/>
          </p:cNvSpPr>
          <p:nvPr>
            <p:ph type="title"/>
          </p:nvPr>
        </p:nvSpPr>
        <p:spPr>
          <a:xfrm>
            <a:off x="865909" y="143453"/>
            <a:ext cx="10515600" cy="784802"/>
          </a:xfrm>
        </p:spPr>
        <p:txBody>
          <a:bodyPr/>
          <a:lstStyle/>
          <a:p>
            <a:r>
              <a:rPr lang="en-US" dirty="0"/>
              <a:t>Global Energy Flow Model-2013</a:t>
            </a:r>
          </a:p>
        </p:txBody>
      </p:sp>
      <p:pic>
        <p:nvPicPr>
          <p:cNvPr id="4" name="Picture 3" title="Graphic depicts present day climate conditions Units wm-2 adapted from Wilde et al. 2013">
            <a:extLst>
              <a:ext uri="{FF2B5EF4-FFF2-40B4-BE49-F238E27FC236}">
                <a16:creationId xmlns:a16="http://schemas.microsoft.com/office/drawing/2014/main" id="{17B8EA48-B1B9-C84B-A596-144AC937F5FF}"/>
              </a:ext>
            </a:extLst>
          </p:cNvPr>
          <p:cNvPicPr>
            <a:picLocks noChangeAspect="1"/>
          </p:cNvPicPr>
          <p:nvPr/>
        </p:nvPicPr>
        <p:blipFill>
          <a:blip r:embed="rId2"/>
          <a:stretch>
            <a:fillRect/>
          </a:stretch>
        </p:blipFill>
        <p:spPr>
          <a:xfrm>
            <a:off x="2258290" y="761476"/>
            <a:ext cx="8105993" cy="6096524"/>
          </a:xfrm>
          <a:prstGeom prst="rect">
            <a:avLst/>
          </a:prstGeom>
        </p:spPr>
      </p:pic>
    </p:spTree>
    <p:extLst>
      <p:ext uri="{BB962C8B-B14F-4D97-AF65-F5344CB8AC3E}">
        <p14:creationId xmlns:p14="http://schemas.microsoft.com/office/powerpoint/2010/main" val="3247118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3C0E75-DAD6-244C-B7EB-EFBAA3A7DDAF}"/>
              </a:ext>
            </a:extLst>
          </p:cNvPr>
          <p:cNvSpPr>
            <a:spLocks noGrp="1"/>
          </p:cNvSpPr>
          <p:nvPr>
            <p:ph type="title"/>
          </p:nvPr>
        </p:nvSpPr>
        <p:spPr>
          <a:xfrm>
            <a:off x="865909" y="143453"/>
            <a:ext cx="10515600" cy="784802"/>
          </a:xfrm>
        </p:spPr>
        <p:txBody>
          <a:bodyPr/>
          <a:lstStyle/>
          <a:p>
            <a:r>
              <a:rPr lang="en-US" dirty="0"/>
              <a:t>Global Energy Flow Model-Stephens</a:t>
            </a:r>
          </a:p>
        </p:txBody>
      </p:sp>
      <p:pic>
        <p:nvPicPr>
          <p:cNvPr id="5" name="Content Placeholder 4" title="Global Energy Flow based on Stephens et al. 2020 for 2000-2010">
            <a:extLst>
              <a:ext uri="{FF2B5EF4-FFF2-40B4-BE49-F238E27FC236}">
                <a16:creationId xmlns:a16="http://schemas.microsoft.com/office/drawing/2014/main" id="{12D1F01C-D75C-E046-A267-99A5146B87DE}"/>
              </a:ext>
            </a:extLst>
          </p:cNvPr>
          <p:cNvPicPr>
            <a:picLocks noGrp="1" noChangeAspect="1"/>
          </p:cNvPicPr>
          <p:nvPr>
            <p:ph idx="1"/>
          </p:nvPr>
        </p:nvPicPr>
        <p:blipFill>
          <a:blip r:embed="rId2"/>
          <a:stretch>
            <a:fillRect/>
          </a:stretch>
        </p:blipFill>
        <p:spPr>
          <a:xfrm>
            <a:off x="1122218" y="803919"/>
            <a:ext cx="10559708" cy="5111706"/>
          </a:xfrm>
        </p:spPr>
      </p:pic>
      <p:sp>
        <p:nvSpPr>
          <p:cNvPr id="6" name="TextBox 5">
            <a:extLst>
              <a:ext uri="{FF2B5EF4-FFF2-40B4-BE49-F238E27FC236}">
                <a16:creationId xmlns:a16="http://schemas.microsoft.com/office/drawing/2014/main" id="{C80EF920-A14F-0447-8B42-55CE4B72AD37}"/>
              </a:ext>
            </a:extLst>
          </p:cNvPr>
          <p:cNvSpPr txBox="1"/>
          <p:nvPr/>
        </p:nvSpPr>
        <p:spPr>
          <a:xfrm>
            <a:off x="1399592" y="6288833"/>
            <a:ext cx="5896947" cy="369332"/>
          </a:xfrm>
          <a:prstGeom prst="rect">
            <a:avLst/>
          </a:prstGeom>
          <a:noFill/>
        </p:spPr>
        <p:txBody>
          <a:bodyPr wrap="square" rtlCol="0">
            <a:spAutoFit/>
          </a:bodyPr>
          <a:lstStyle/>
          <a:p>
            <a:r>
              <a:rPr lang="en-US" dirty="0"/>
              <a:t>Based on Stephens et al. (2012) for period from 2000-2010</a:t>
            </a:r>
          </a:p>
        </p:txBody>
      </p:sp>
    </p:spTree>
    <p:extLst>
      <p:ext uri="{BB962C8B-B14F-4D97-AF65-F5344CB8AC3E}">
        <p14:creationId xmlns:p14="http://schemas.microsoft.com/office/powerpoint/2010/main" val="1162212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49C1-D1E6-874A-B7B3-6A06C9F4EAE2}"/>
              </a:ext>
            </a:extLst>
          </p:cNvPr>
          <p:cNvSpPr>
            <a:spLocks noGrp="1"/>
          </p:cNvSpPr>
          <p:nvPr>
            <p:ph type="title"/>
          </p:nvPr>
        </p:nvSpPr>
        <p:spPr>
          <a:xfrm>
            <a:off x="690716" y="225355"/>
            <a:ext cx="10515600" cy="1325563"/>
          </a:xfrm>
        </p:spPr>
        <p:txBody>
          <a:bodyPr/>
          <a:lstStyle/>
          <a:p>
            <a:r>
              <a:rPr lang="en-US" dirty="0"/>
              <a:t>Energy Balance Model</a:t>
            </a:r>
          </a:p>
        </p:txBody>
      </p:sp>
      <p:pic>
        <p:nvPicPr>
          <p:cNvPr id="5" name="Picture 4" title="Energy Balance Model illustration">
            <a:extLst>
              <a:ext uri="{FF2B5EF4-FFF2-40B4-BE49-F238E27FC236}">
                <a16:creationId xmlns:a16="http://schemas.microsoft.com/office/drawing/2014/main" id="{51130629-ADB8-F649-9C0A-45BEE768E332}"/>
              </a:ext>
            </a:extLst>
          </p:cNvPr>
          <p:cNvPicPr>
            <a:picLocks noChangeAspect="1"/>
          </p:cNvPicPr>
          <p:nvPr/>
        </p:nvPicPr>
        <p:blipFill>
          <a:blip r:embed="rId2"/>
          <a:stretch>
            <a:fillRect/>
          </a:stretch>
        </p:blipFill>
        <p:spPr>
          <a:xfrm>
            <a:off x="7427937" y="-17969"/>
            <a:ext cx="4764063" cy="2923402"/>
          </a:xfrm>
          <a:prstGeom prst="rect">
            <a:avLst/>
          </a:prstGeom>
        </p:spPr>
      </p:pic>
      <p:sp>
        <p:nvSpPr>
          <p:cNvPr id="7" name="Rectangle 6">
            <a:extLst>
              <a:ext uri="{FF2B5EF4-FFF2-40B4-BE49-F238E27FC236}">
                <a16:creationId xmlns:a16="http://schemas.microsoft.com/office/drawing/2014/main" id="{BF67BBB5-53ED-9F42-81A9-43C0ED3469DA}"/>
              </a:ext>
            </a:extLst>
          </p:cNvPr>
          <p:cNvSpPr/>
          <p:nvPr/>
        </p:nvSpPr>
        <p:spPr>
          <a:xfrm>
            <a:off x="298225" y="1338641"/>
            <a:ext cx="7444677" cy="369332"/>
          </a:xfrm>
          <a:prstGeom prst="rect">
            <a:avLst/>
          </a:prstGeom>
        </p:spPr>
        <p:txBody>
          <a:bodyPr wrap="square">
            <a:spAutoFit/>
          </a:bodyPr>
          <a:lstStyle/>
          <a:p>
            <a:r>
              <a:rPr lang="en-US" dirty="0">
                <a:hlinkClick r:id="rId3"/>
              </a:rPr>
              <a:t>https://www.shodor.org/master/environmental/general/energy/energy.html</a:t>
            </a:r>
            <a:endParaRPr lang="en-US" dirty="0"/>
          </a:p>
        </p:txBody>
      </p:sp>
      <p:sp>
        <p:nvSpPr>
          <p:cNvPr id="3" name="Content Placeholder 2">
            <a:extLst>
              <a:ext uri="{FF2B5EF4-FFF2-40B4-BE49-F238E27FC236}">
                <a16:creationId xmlns:a16="http://schemas.microsoft.com/office/drawing/2014/main" id="{FD57315B-34E2-4246-A0A8-D04F182A529C}"/>
              </a:ext>
            </a:extLst>
          </p:cNvPr>
          <p:cNvSpPr>
            <a:spLocks noGrp="1"/>
          </p:cNvSpPr>
          <p:nvPr>
            <p:ph idx="1"/>
          </p:nvPr>
        </p:nvSpPr>
        <p:spPr>
          <a:xfrm>
            <a:off x="823451" y="2223832"/>
            <a:ext cx="7063154" cy="4351338"/>
          </a:xfrm>
        </p:spPr>
        <p:txBody>
          <a:bodyPr>
            <a:normAutofit fontScale="92500" lnSpcReduction="20000"/>
          </a:bodyPr>
          <a:lstStyle/>
          <a:p>
            <a:pPr lvl="0"/>
            <a:r>
              <a:rPr lang="en-US" dirty="0"/>
              <a:t>At what fraction of the solar constant does the hemisphere "ice over", that is, the surface temperatures in all the zones fall to or below the critical temperature? How sensitive is the model to changes in the solar constant fraction?</a:t>
            </a:r>
          </a:p>
          <a:p>
            <a:pPr lvl="0"/>
            <a:r>
              <a:rPr lang="en-US" dirty="0"/>
              <a:t>A variety of values for the transport constant have been reported:</a:t>
            </a:r>
          </a:p>
          <a:p>
            <a:pPr lvl="1"/>
            <a:r>
              <a:rPr lang="en-US" dirty="0"/>
              <a:t>C=3.81 W m</a:t>
            </a:r>
            <a:r>
              <a:rPr lang="en-US" baseline="30000" dirty="0"/>
              <a:t>-2</a:t>
            </a:r>
            <a:r>
              <a:rPr lang="en-US" dirty="0"/>
              <a:t> C</a:t>
            </a:r>
            <a:r>
              <a:rPr lang="en-US" baseline="30000" dirty="0"/>
              <a:t>-1</a:t>
            </a:r>
            <a:endParaRPr lang="en-US" dirty="0"/>
          </a:p>
          <a:p>
            <a:pPr lvl="1"/>
            <a:r>
              <a:rPr lang="en-US" dirty="0"/>
              <a:t>C=3.74 W m</a:t>
            </a:r>
            <a:r>
              <a:rPr lang="en-US" baseline="30000" dirty="0"/>
              <a:t>-2</a:t>
            </a:r>
            <a:r>
              <a:rPr lang="en-US" dirty="0"/>
              <a:t> C</a:t>
            </a:r>
            <a:r>
              <a:rPr lang="en-US" baseline="30000" dirty="0"/>
              <a:t>-1</a:t>
            </a:r>
            <a:endParaRPr lang="en-US" dirty="0"/>
          </a:p>
          <a:p>
            <a:pPr marL="457200" lvl="1" indent="0">
              <a:buNone/>
            </a:pPr>
            <a:r>
              <a:rPr lang="en-US" dirty="0"/>
              <a:t>How sensitive is the model to changes in this constant?</a:t>
            </a:r>
          </a:p>
          <a:p>
            <a:pPr lvl="0"/>
            <a:r>
              <a:rPr lang="en-US" dirty="0"/>
              <a:t>Holding A constant, vary B slightly and investigate the effect on the climate. What does a variation in B correspond to physically?</a:t>
            </a:r>
          </a:p>
          <a:p>
            <a:endParaRPr lang="en-US" dirty="0"/>
          </a:p>
          <a:p>
            <a:endParaRPr lang="en-US" dirty="0"/>
          </a:p>
        </p:txBody>
      </p:sp>
    </p:spTree>
    <p:extLst>
      <p:ext uri="{BB962C8B-B14F-4D97-AF65-F5344CB8AC3E}">
        <p14:creationId xmlns:p14="http://schemas.microsoft.com/office/powerpoint/2010/main" val="2462344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CFC2D-3C87-6640-AB2E-B9B410D97993}"/>
              </a:ext>
            </a:extLst>
          </p:cNvPr>
          <p:cNvSpPr>
            <a:spLocks noGrp="1"/>
          </p:cNvSpPr>
          <p:nvPr>
            <p:ph type="title"/>
          </p:nvPr>
        </p:nvSpPr>
        <p:spPr>
          <a:xfrm>
            <a:off x="968829" y="2281011"/>
            <a:ext cx="10515600" cy="1325563"/>
          </a:xfrm>
        </p:spPr>
        <p:txBody>
          <a:bodyPr/>
          <a:lstStyle/>
          <a:p>
            <a:r>
              <a:rPr lang="en-US" dirty="0"/>
              <a:t>Increasing CO</a:t>
            </a:r>
            <a:r>
              <a:rPr lang="en-US" baseline="-25000" dirty="0"/>
              <a:t>2</a:t>
            </a:r>
            <a:r>
              <a:rPr lang="en-US" dirty="0"/>
              <a:t> and Global Climate Modeling</a:t>
            </a:r>
            <a:endParaRPr lang="en-US" baseline="-25000" dirty="0"/>
          </a:p>
        </p:txBody>
      </p:sp>
    </p:spTree>
    <p:extLst>
      <p:ext uri="{BB962C8B-B14F-4D97-AF65-F5344CB8AC3E}">
        <p14:creationId xmlns:p14="http://schemas.microsoft.com/office/powerpoint/2010/main" val="3992475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Google Shape;334;p37"/>
          <p:cNvSpPr txBox="1">
            <a:spLocks noGrp="1"/>
          </p:cNvSpPr>
          <p:nvPr>
            <p:ph type="title"/>
          </p:nvPr>
        </p:nvSpPr>
        <p:spPr>
          <a:xfrm>
            <a:off x="1981200" y="76200"/>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r>
              <a:rPr lang="en-US">
                <a:solidFill>
                  <a:schemeClr val="dk1"/>
                </a:solidFill>
                <a:latin typeface="Avenir"/>
                <a:ea typeface="Avenir"/>
                <a:cs typeface="Avenir"/>
                <a:sym typeface="Avenir"/>
              </a:rPr>
              <a:t>Svante Arrhenius (1859-1927)</a:t>
            </a:r>
            <a:endParaRPr>
              <a:solidFill>
                <a:schemeClr val="dk1"/>
              </a:solidFill>
              <a:latin typeface="Avenir"/>
              <a:ea typeface="Avenir"/>
              <a:cs typeface="Avenir"/>
              <a:sym typeface="Avenir"/>
            </a:endParaRPr>
          </a:p>
        </p:txBody>
      </p:sp>
      <p:pic>
        <p:nvPicPr>
          <p:cNvPr id="333" name="Google Shape;333;p37" title="Svante Arrhenius"/>
          <p:cNvPicPr preferRelativeResize="0"/>
          <p:nvPr/>
        </p:nvPicPr>
        <p:blipFill rotWithShape="1">
          <a:blip r:embed="rId3">
            <a:alphaModFix/>
          </a:blip>
          <a:srcRect/>
          <a:stretch/>
        </p:blipFill>
        <p:spPr>
          <a:xfrm>
            <a:off x="1981200" y="1219201"/>
            <a:ext cx="3505200" cy="551457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335" name="Google Shape;335;p37"/>
          <p:cNvSpPr/>
          <p:nvPr/>
        </p:nvSpPr>
        <p:spPr>
          <a:xfrm>
            <a:off x="6096000" y="1295400"/>
            <a:ext cx="3886200" cy="3429000"/>
          </a:xfrm>
          <a:prstGeom prst="roundRect">
            <a:avLst>
              <a:gd name="adj" fmla="val 16667"/>
            </a:avLst>
          </a:prstGeom>
          <a:gradFill>
            <a:gsLst>
              <a:gs pos="0">
                <a:srgbClr val="FF7300"/>
              </a:gs>
              <a:gs pos="100000">
                <a:srgbClr val="FF9A69"/>
              </a:gs>
            </a:gsLst>
            <a:lin ang="16200000" scaled="0"/>
          </a:gradFill>
          <a:ln w="9525" cap="flat" cmpd="sng">
            <a:solidFill>
              <a:srgbClr val="F8741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algn="ctr"/>
            <a:r>
              <a:rPr lang="en-US" sz="2400" i="1">
                <a:solidFill>
                  <a:srgbClr val="000000"/>
                </a:solidFill>
                <a:latin typeface="Calibri"/>
                <a:ea typeface="Calibri"/>
                <a:cs typeface="Calibri"/>
                <a:sym typeface="Calibri"/>
              </a:rPr>
              <a:t>“if the quantity of [CO</a:t>
            </a:r>
            <a:r>
              <a:rPr lang="en-US" sz="2400" i="1" baseline="-25000">
                <a:solidFill>
                  <a:srgbClr val="000000"/>
                </a:solidFill>
                <a:latin typeface="Calibri"/>
                <a:ea typeface="Calibri"/>
                <a:cs typeface="Calibri"/>
                <a:sym typeface="Calibri"/>
              </a:rPr>
              <a:t>2</a:t>
            </a:r>
            <a:r>
              <a:rPr lang="en-US" sz="2400" i="1">
                <a:solidFill>
                  <a:srgbClr val="000000"/>
                </a:solidFill>
                <a:latin typeface="Calibri"/>
                <a:ea typeface="Calibri"/>
                <a:cs typeface="Calibri"/>
                <a:sym typeface="Calibri"/>
              </a:rPr>
              <a:t>] increases in geometric progression, the augmentation of the temperature will increase nearly in arithmetic progression” </a:t>
            </a:r>
            <a:endParaRPr/>
          </a:p>
          <a:p>
            <a:pPr algn="ctr"/>
            <a:r>
              <a:rPr lang="en-US" sz="2400" i="1">
                <a:solidFill>
                  <a:srgbClr val="000000"/>
                </a:solidFill>
                <a:latin typeface="Calibri"/>
                <a:ea typeface="Calibri"/>
                <a:cs typeface="Calibri"/>
                <a:sym typeface="Calibri"/>
              </a:rPr>
              <a:t>(1896)</a:t>
            </a:r>
            <a:endParaRPr sz="2400">
              <a:solidFill>
                <a:srgbClr val="000000"/>
              </a:solidFill>
              <a:latin typeface="Calibri"/>
              <a:ea typeface="Calibri"/>
              <a:cs typeface="Calibri"/>
              <a:sym typeface="Calibri"/>
            </a:endParaRPr>
          </a:p>
        </p:txBody>
      </p:sp>
      <p:sp>
        <p:nvSpPr>
          <p:cNvPr id="336" name="Google Shape;336;p37"/>
          <p:cNvSpPr txBox="1"/>
          <p:nvPr/>
        </p:nvSpPr>
        <p:spPr>
          <a:xfrm>
            <a:off x="5943600" y="4953001"/>
            <a:ext cx="4419600" cy="1015663"/>
          </a:xfrm>
          <a:prstGeom prst="rect">
            <a:avLst/>
          </a:prstGeom>
          <a:noFill/>
          <a:ln>
            <a:noFill/>
          </a:ln>
        </p:spPr>
        <p:txBody>
          <a:bodyPr spcFirstLastPara="1" wrap="square" lIns="91425" tIns="45700" rIns="91425" bIns="45700" anchor="t" anchorCtr="0">
            <a:noAutofit/>
          </a:bodyPr>
          <a:lstStyle/>
          <a:p>
            <a:r>
              <a:rPr lang="en-US" sz="2000">
                <a:solidFill>
                  <a:schemeClr val="dk1"/>
                </a:solidFill>
                <a:latin typeface="Avenir"/>
                <a:ea typeface="Avenir"/>
                <a:cs typeface="Avenir"/>
                <a:sym typeface="Avenir"/>
              </a:rPr>
              <a:t>Arrhenius was the first to predict that increasing atmospheric CO</a:t>
            </a:r>
            <a:r>
              <a:rPr lang="en-US" sz="2000" baseline="-25000">
                <a:solidFill>
                  <a:schemeClr val="dk1"/>
                </a:solidFill>
                <a:latin typeface="Avenir"/>
                <a:ea typeface="Avenir"/>
                <a:cs typeface="Avenir"/>
                <a:sym typeface="Avenir"/>
              </a:rPr>
              <a:t>2</a:t>
            </a:r>
            <a:r>
              <a:rPr lang="en-US" sz="2000">
                <a:solidFill>
                  <a:schemeClr val="dk1"/>
                </a:solidFill>
                <a:latin typeface="Avenir"/>
                <a:ea typeface="Avenir"/>
                <a:cs typeface="Avenir"/>
                <a:sym typeface="Avenir"/>
              </a:rPr>
              <a:t> would warm the planet!</a:t>
            </a:r>
            <a:endParaRPr sz="2000">
              <a:solidFill>
                <a:schemeClr val="dk1"/>
              </a:solidFill>
              <a:latin typeface="Avenir"/>
              <a:ea typeface="Avenir"/>
              <a:cs typeface="Avenir"/>
              <a:sym typeface="Avenir"/>
            </a:endParaRPr>
          </a:p>
        </p:txBody>
      </p:sp>
      <p:pic>
        <p:nvPicPr>
          <p:cNvPr id="337" name="Google Shape;337;p37" title="Formula for increasing atmospheric CO2"/>
          <p:cNvPicPr preferRelativeResize="0"/>
          <p:nvPr/>
        </p:nvPicPr>
        <p:blipFill rotWithShape="1">
          <a:blip r:embed="rId4">
            <a:alphaModFix/>
          </a:blip>
          <a:srcRect/>
          <a:stretch/>
        </p:blipFill>
        <p:spPr>
          <a:xfrm>
            <a:off x="7010400" y="6172200"/>
            <a:ext cx="2133600" cy="298704"/>
          </a:xfrm>
          <a:prstGeom prst="rect">
            <a:avLst/>
          </a:prstGeom>
          <a:solidFill>
            <a:schemeClr val="lt1"/>
          </a:solid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extLst>
      <p:ext uri="{BB962C8B-B14F-4D97-AF65-F5344CB8AC3E}">
        <p14:creationId xmlns:p14="http://schemas.microsoft.com/office/powerpoint/2010/main" val="164480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2344" y="195619"/>
            <a:ext cx="6629400" cy="621792"/>
          </a:xfrm>
        </p:spPr>
        <p:txBody>
          <a:bodyPr>
            <a:normAutofit fontScale="90000"/>
          </a:bodyPr>
          <a:lstStyle/>
          <a:p>
            <a:r>
              <a:rPr lang="en-US" dirty="0"/>
              <a:t>Climate </a:t>
            </a:r>
            <a:r>
              <a:rPr lang="en-US" dirty="0" err="1"/>
              <a:t>Forcings</a:t>
            </a:r>
            <a:endParaRPr lang="en-US" dirty="0"/>
          </a:p>
        </p:txBody>
      </p:sp>
      <p:pic>
        <p:nvPicPr>
          <p:cNvPr id="7" name="Picture 6" descr="Forc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5070" y="741680"/>
            <a:ext cx="5616070" cy="5299075"/>
          </a:xfrm>
          <a:prstGeom prst="rect">
            <a:avLst/>
          </a:prstGeom>
        </p:spPr>
      </p:pic>
      <p:sp>
        <p:nvSpPr>
          <p:cNvPr id="8" name="Rectangle 7"/>
          <p:cNvSpPr/>
          <p:nvPr/>
        </p:nvSpPr>
        <p:spPr>
          <a:xfrm>
            <a:off x="1681616" y="6211670"/>
            <a:ext cx="8986384" cy="646331"/>
          </a:xfrm>
          <a:prstGeom prst="rect">
            <a:avLst/>
          </a:prstGeom>
        </p:spPr>
        <p:txBody>
          <a:bodyPr wrap="square">
            <a:spAutoFit/>
          </a:bodyPr>
          <a:lstStyle/>
          <a:p>
            <a:r>
              <a:rPr lang="en-US" dirty="0"/>
              <a:t>Source: National Research Council, 2010a (Depiction courtesy U.S. Global Climate Research Program) from Forster et al. (2007)</a:t>
            </a:r>
          </a:p>
        </p:txBody>
      </p:sp>
    </p:spTree>
    <p:extLst>
      <p:ext uri="{BB962C8B-B14F-4D97-AF65-F5344CB8AC3E}">
        <p14:creationId xmlns:p14="http://schemas.microsoft.com/office/powerpoint/2010/main" val="487499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Climate </a:t>
            </a:r>
            <a:r>
              <a:rPr lang="en-US" dirty="0" err="1"/>
              <a:t>Sensivity</a:t>
            </a:r>
            <a:r>
              <a:rPr lang="en-US" dirty="0"/>
              <a:t> &amp; Feedbacks</a:t>
            </a:r>
          </a:p>
        </p:txBody>
      </p:sp>
      <p:pic>
        <p:nvPicPr>
          <p:cNvPr id="5" name="Picture 4"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960" y="1540329"/>
            <a:ext cx="2425700" cy="419100"/>
          </a:xfrm>
          <a:prstGeom prst="rect">
            <a:avLst/>
          </a:prstGeom>
        </p:spPr>
      </p:pic>
      <p:sp>
        <p:nvSpPr>
          <p:cNvPr id="3" name="Content Placeholder 2"/>
          <p:cNvSpPr>
            <a:spLocks noGrp="1"/>
          </p:cNvSpPr>
          <p:nvPr>
            <p:ph idx="1"/>
          </p:nvPr>
        </p:nvSpPr>
        <p:spPr>
          <a:xfrm>
            <a:off x="2098918" y="2237092"/>
            <a:ext cx="8229600" cy="4525963"/>
          </a:xfrm>
        </p:spPr>
        <p:txBody>
          <a:bodyPr/>
          <a:lstStyle/>
          <a:p>
            <a:pPr>
              <a:lnSpc>
                <a:spcPct val="150000"/>
              </a:lnSpc>
            </a:pPr>
            <a:r>
              <a:rPr lang="en-US" sz="2000" b="1" dirty="0">
                <a:solidFill>
                  <a:schemeClr val="tx2"/>
                </a:solidFill>
                <a:latin typeface="Calibri" charset="0"/>
              </a:rPr>
              <a:t>The good</a:t>
            </a:r>
          </a:p>
          <a:p>
            <a:pPr lvl="1">
              <a:lnSpc>
                <a:spcPct val="150000"/>
              </a:lnSpc>
            </a:pPr>
            <a:r>
              <a:rPr lang="en-US" sz="2000" dirty="0">
                <a:solidFill>
                  <a:schemeClr val="tx2"/>
                </a:solidFill>
                <a:latin typeface="Calibri" charset="0"/>
              </a:rPr>
              <a:t>Infrared emission, CO</a:t>
            </a:r>
            <a:r>
              <a:rPr lang="en-US" sz="2000" baseline="-25000" dirty="0">
                <a:solidFill>
                  <a:schemeClr val="tx2"/>
                </a:solidFill>
                <a:latin typeface="Calibri" charset="0"/>
              </a:rPr>
              <a:t>2</a:t>
            </a:r>
            <a:r>
              <a:rPr lang="en-US" sz="2000" dirty="0">
                <a:solidFill>
                  <a:schemeClr val="tx2"/>
                </a:solidFill>
                <a:latin typeface="Calibri" charset="0"/>
              </a:rPr>
              <a:t> fertilization</a:t>
            </a:r>
          </a:p>
          <a:p>
            <a:pPr>
              <a:lnSpc>
                <a:spcPct val="150000"/>
              </a:lnSpc>
            </a:pPr>
            <a:r>
              <a:rPr lang="en-US" sz="2000" b="1" dirty="0">
                <a:solidFill>
                  <a:schemeClr val="tx2"/>
                </a:solidFill>
                <a:latin typeface="Calibri" charset="0"/>
              </a:rPr>
              <a:t>The bad</a:t>
            </a:r>
          </a:p>
          <a:p>
            <a:pPr lvl="1">
              <a:lnSpc>
                <a:spcPct val="150000"/>
              </a:lnSpc>
            </a:pPr>
            <a:r>
              <a:rPr lang="en-US" sz="2000" dirty="0">
                <a:solidFill>
                  <a:schemeClr val="tx2"/>
                </a:solidFill>
                <a:latin typeface="Calibri" charset="0"/>
              </a:rPr>
              <a:t>Water vapor, Snow/ice cover, Methane </a:t>
            </a:r>
            <a:r>
              <a:rPr lang="en-US" sz="2000" dirty="0" err="1">
                <a:solidFill>
                  <a:schemeClr val="tx2"/>
                </a:solidFill>
                <a:latin typeface="Calibri" charset="0"/>
              </a:rPr>
              <a:t>clathrate</a:t>
            </a:r>
            <a:r>
              <a:rPr lang="en-US" sz="2000" dirty="0">
                <a:solidFill>
                  <a:schemeClr val="tx2"/>
                </a:solidFill>
                <a:latin typeface="Calibri" charset="0"/>
              </a:rPr>
              <a:t>, CO</a:t>
            </a:r>
            <a:r>
              <a:rPr lang="en-US" sz="2000" baseline="-25000" dirty="0">
                <a:solidFill>
                  <a:schemeClr val="tx2"/>
                </a:solidFill>
                <a:latin typeface="Calibri" charset="0"/>
              </a:rPr>
              <a:t>2</a:t>
            </a:r>
            <a:r>
              <a:rPr lang="en-US" sz="2000" dirty="0">
                <a:solidFill>
                  <a:schemeClr val="tx2"/>
                </a:solidFill>
                <a:latin typeface="Calibri" charset="0"/>
              </a:rPr>
              <a:t> solubility.</a:t>
            </a:r>
          </a:p>
          <a:p>
            <a:pPr>
              <a:lnSpc>
                <a:spcPct val="150000"/>
              </a:lnSpc>
            </a:pPr>
            <a:r>
              <a:rPr lang="en-US" sz="2000" b="1" dirty="0">
                <a:solidFill>
                  <a:schemeClr val="tx2"/>
                </a:solidFill>
                <a:latin typeface="Calibri" charset="0"/>
              </a:rPr>
              <a:t>The uncertain</a:t>
            </a:r>
          </a:p>
          <a:p>
            <a:pPr lvl="1">
              <a:lnSpc>
                <a:spcPct val="150000"/>
              </a:lnSpc>
            </a:pPr>
            <a:r>
              <a:rPr lang="en-US" sz="2000" dirty="0">
                <a:solidFill>
                  <a:schemeClr val="tx2"/>
                </a:solidFill>
                <a:latin typeface="Calibri" charset="0"/>
              </a:rPr>
              <a:t>Low cloud cover, High cloud cover</a:t>
            </a:r>
          </a:p>
        </p:txBody>
      </p:sp>
    </p:spTree>
    <p:extLst>
      <p:ext uri="{BB962C8B-B14F-4D97-AF65-F5344CB8AC3E}">
        <p14:creationId xmlns:p14="http://schemas.microsoft.com/office/powerpoint/2010/main" val="420589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2416</TotalTime>
  <Words>412</Words>
  <Application>Microsoft Macintosh PowerPoint</Application>
  <PresentationFormat>Widescreen</PresentationFormat>
  <Paragraphs>42</Paragraphs>
  <Slides>15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游ゴシック Light</vt:lpstr>
      <vt:lpstr>Arial</vt:lpstr>
      <vt:lpstr>Avenir</vt:lpstr>
      <vt:lpstr>Calibri</vt:lpstr>
      <vt:lpstr>Calibri Light</vt:lpstr>
      <vt:lpstr>Trebuchet MS</vt:lpstr>
      <vt:lpstr>Office Theme</vt:lpstr>
      <vt:lpstr>Energy Balance</vt:lpstr>
      <vt:lpstr>Earth’s energy balance</vt:lpstr>
      <vt:lpstr>Global Energy Flow Model-2013</vt:lpstr>
      <vt:lpstr>Global Energy Flow Model-Stephens</vt:lpstr>
      <vt:lpstr>Energy Balance Model</vt:lpstr>
      <vt:lpstr>Increasing CO2 and Global Climate Modeling</vt:lpstr>
      <vt:lpstr>Svante Arrhenius (1859-1927)</vt:lpstr>
      <vt:lpstr>Climate Forcings</vt:lpstr>
      <vt:lpstr>Climate Sensivity &amp; Feedbacks</vt:lpstr>
      <vt:lpstr>Resolution requires us to parameterize cloud processes in Global Climate Models.</vt:lpstr>
      <vt:lpstr>Global Temperature Change Graphs</vt:lpstr>
      <vt:lpstr>Extra Slides</vt:lpstr>
      <vt:lpstr>80-90% of the heat from global warming absorbed by oceans</vt:lpstr>
      <vt:lpstr>Black Body Curves and Wavelengths</vt:lpstr>
      <vt:lpstr>Compare Black Body Curves, Wavelength and Tropopause</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Riihimaki, Laura</dc:creator>
  <cp:keywords/>
  <dc:description/>
  <cp:lastModifiedBy>Georgia Boatman</cp:lastModifiedBy>
  <cp:revision>22</cp:revision>
  <cp:lastPrinted>2019-08-08T22:20:32Z</cp:lastPrinted>
  <dcterms:created xsi:type="dcterms:W3CDTF">2018-08-12T20:39:34Z</dcterms:created>
  <dcterms:modified xsi:type="dcterms:W3CDTF">2019-08-08T22:53:36Z</dcterms:modified>
  <cp:category/>
</cp:coreProperties>
</file>