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73"/>
  </p:notesMasterIdLst>
  <p:handoutMasterIdLst>
    <p:handoutMasterId r:id="rId74"/>
  </p:handoutMasterIdLst>
  <p:sldIdLst>
    <p:sldId id="256" r:id="rId2"/>
    <p:sldId id="311" r:id="rId3"/>
    <p:sldId id="279" r:id="rId4"/>
    <p:sldId id="312" r:id="rId5"/>
    <p:sldId id="280" r:id="rId6"/>
    <p:sldId id="313" r:id="rId7"/>
    <p:sldId id="281" r:id="rId8"/>
    <p:sldId id="314" r:id="rId9"/>
    <p:sldId id="315" r:id="rId10"/>
    <p:sldId id="273" r:id="rId11"/>
    <p:sldId id="277" r:id="rId12"/>
    <p:sldId id="317" r:id="rId13"/>
    <p:sldId id="283" r:id="rId14"/>
    <p:sldId id="407" r:id="rId15"/>
    <p:sldId id="318" r:id="rId16"/>
    <p:sldId id="319" r:id="rId17"/>
    <p:sldId id="282" r:id="rId18"/>
    <p:sldId id="408" r:id="rId19"/>
    <p:sldId id="284" r:id="rId20"/>
    <p:sldId id="409" r:id="rId21"/>
    <p:sldId id="410" r:id="rId22"/>
    <p:sldId id="411" r:id="rId23"/>
    <p:sldId id="286" r:id="rId24"/>
    <p:sldId id="287" r:id="rId25"/>
    <p:sldId id="413" r:id="rId26"/>
    <p:sldId id="288" r:id="rId27"/>
    <p:sldId id="414" r:id="rId28"/>
    <p:sldId id="415" r:id="rId29"/>
    <p:sldId id="289" r:id="rId30"/>
    <p:sldId id="416" r:id="rId31"/>
    <p:sldId id="290" r:id="rId32"/>
    <p:sldId id="291" r:id="rId33"/>
    <p:sldId id="292" r:id="rId34"/>
    <p:sldId id="417" r:id="rId35"/>
    <p:sldId id="293" r:id="rId36"/>
    <p:sldId id="294" r:id="rId37"/>
    <p:sldId id="418" r:id="rId38"/>
    <p:sldId id="295" r:id="rId39"/>
    <p:sldId id="419" r:id="rId40"/>
    <p:sldId id="296" r:id="rId41"/>
    <p:sldId id="420" r:id="rId42"/>
    <p:sldId id="297" r:id="rId43"/>
    <p:sldId id="299" r:id="rId44"/>
    <p:sldId id="421" r:id="rId45"/>
    <p:sldId id="298" r:id="rId46"/>
    <p:sldId id="422" r:id="rId47"/>
    <p:sldId id="300" r:id="rId48"/>
    <p:sldId id="424" r:id="rId49"/>
    <p:sldId id="301" r:id="rId50"/>
    <p:sldId id="425" r:id="rId51"/>
    <p:sldId id="302" r:id="rId52"/>
    <p:sldId id="426" r:id="rId53"/>
    <p:sldId id="303" r:id="rId54"/>
    <p:sldId id="427" r:id="rId55"/>
    <p:sldId id="428" r:id="rId56"/>
    <p:sldId id="429" r:id="rId57"/>
    <p:sldId id="430" r:id="rId58"/>
    <p:sldId id="304" r:id="rId59"/>
    <p:sldId id="305" r:id="rId60"/>
    <p:sldId id="431" r:id="rId61"/>
    <p:sldId id="306" r:id="rId62"/>
    <p:sldId id="434" r:id="rId63"/>
    <p:sldId id="433" r:id="rId64"/>
    <p:sldId id="307" r:id="rId65"/>
    <p:sldId id="437" r:id="rId66"/>
    <p:sldId id="308" r:id="rId67"/>
    <p:sldId id="435" r:id="rId68"/>
    <p:sldId id="309" r:id="rId69"/>
    <p:sldId id="436" r:id="rId70"/>
    <p:sldId id="310" r:id="rId71"/>
    <p:sldId id="432"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212F62"/>
    <a:srgbClr val="E5D419"/>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591" autoAdjust="0"/>
  </p:normalViewPr>
  <p:slideViewPr>
    <p:cSldViewPr snapToGrid="0" snapToObjects="1">
      <p:cViewPr varScale="1">
        <p:scale>
          <a:sx n="109" d="100"/>
          <a:sy n="109" d="100"/>
        </p:scale>
        <p:origin x="12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3782B-5943-4DE6-A12B-F8E88B0E8191}"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22B2C-DAB8-48DE-AEB0-15D88A09611A}" type="slidenum">
              <a:rPr lang="en-US" smtClean="0"/>
              <a:t>‹#›</a:t>
            </a:fld>
            <a:endParaRPr lang="en-US"/>
          </a:p>
        </p:txBody>
      </p:sp>
    </p:spTree>
    <p:extLst>
      <p:ext uri="{BB962C8B-B14F-4D97-AF65-F5344CB8AC3E}">
        <p14:creationId xmlns:p14="http://schemas.microsoft.com/office/powerpoint/2010/main" val="150246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22B2C-DAB8-48DE-AEB0-15D88A09611A}" type="slidenum">
              <a:rPr lang="en-US" smtClean="0"/>
              <a:t>25</a:t>
            </a:fld>
            <a:endParaRPr lang="en-US"/>
          </a:p>
        </p:txBody>
      </p:sp>
    </p:spTree>
    <p:extLst>
      <p:ext uri="{BB962C8B-B14F-4D97-AF65-F5344CB8AC3E}">
        <p14:creationId xmlns:p14="http://schemas.microsoft.com/office/powerpoint/2010/main" val="20127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22B2C-DAB8-48DE-AEB0-15D88A09611A}" type="slidenum">
              <a:rPr lang="en-US" smtClean="0"/>
              <a:t>27</a:t>
            </a:fld>
            <a:endParaRPr lang="en-US"/>
          </a:p>
        </p:txBody>
      </p:sp>
    </p:spTree>
    <p:extLst>
      <p:ext uri="{BB962C8B-B14F-4D97-AF65-F5344CB8AC3E}">
        <p14:creationId xmlns:p14="http://schemas.microsoft.com/office/powerpoint/2010/main" val="253341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30,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30,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30,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30,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30,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openstaxcollege.org/l/food_web"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openstaxcollege.org/l/biogeochemica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openstaxcollege.org/l/biome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openstaxcollege.org/l/coral_organisms"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E8C7489-3073-4385-B601-2F4C7372C2BC}"/>
              </a:ext>
            </a:extLst>
          </p:cNvPr>
          <p:cNvSpPr>
            <a:spLocks noGrp="1"/>
          </p:cNvSpPr>
          <p:nvPr>
            <p:ph type="title" idx="4294967295"/>
          </p:nvPr>
        </p:nvSpPr>
        <p:spPr>
          <a:xfrm>
            <a:off x="0" y="690286"/>
            <a:ext cx="9144000" cy="734641"/>
          </a:xfrm>
        </p:spPr>
        <p:txBody>
          <a:bodyPr>
            <a:normAutofit/>
          </a:bodyPr>
          <a:lstStyle/>
          <a:p>
            <a:pPr algn="ctr"/>
            <a:r>
              <a:rPr lang="en-US" sz="3600" dirty="0"/>
              <a:t>Concepts of Biology</a:t>
            </a:r>
          </a:p>
        </p:txBody>
      </p:sp>
      <p:sp>
        <p:nvSpPr>
          <p:cNvPr id="5" name="Chapter Title"/>
          <p:cNvSpPr txBox="1">
            <a:spLocks/>
          </p:cNvSpPr>
          <p:nvPr/>
        </p:nvSpPr>
        <p:spPr>
          <a:xfrm>
            <a:off x="0" y="16146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20 ECOSYSTEMS AND THE BIOSPHERE</a:t>
            </a:r>
          </a:p>
          <a:p>
            <a:pPr algn="ctr"/>
            <a:r>
              <a:rPr lang="en-US" sz="1600" cap="none" dirty="0">
                <a:solidFill>
                  <a:schemeClr val="tx1"/>
                </a:solidFill>
                <a:latin typeface="+mn-lt"/>
              </a:rPr>
              <a:t>PowerPoint Image Slideshow</a:t>
            </a:r>
          </a:p>
        </p:txBody>
      </p:sp>
      <p:pic>
        <p:nvPicPr>
          <p:cNvPr id="6" name="Figure" descr="Concepts of Biology">
            <a:extLst>
              <a:ext uri="{FF2B5EF4-FFF2-40B4-BE49-F238E27FC236}">
                <a16:creationId xmlns:a16="http://schemas.microsoft.com/office/drawing/2014/main" id="{7B3DBCAC-B9ED-427B-8734-8A7557693B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pic>
        <p:nvPicPr>
          <p:cNvPr id="4" name="Picture 3" descr="Picture slides by Spuddy McSpare.  Information slides by Amanda Brammer, M.S. Associate Professor NTCC.  CC-BY-NC-SA. " title="Licensing"/>
          <p:cNvPicPr>
            <a:picLocks noChangeAspect="1"/>
          </p:cNvPicPr>
          <p:nvPr/>
        </p:nvPicPr>
        <p:blipFill>
          <a:blip r:embed="rId3"/>
          <a:stretch>
            <a:fillRect/>
          </a:stretch>
        </p:blipFill>
        <p:spPr>
          <a:xfrm>
            <a:off x="556480" y="6014305"/>
            <a:ext cx="6905625" cy="561975"/>
          </a:xfrm>
          <a:prstGeom prst="rect">
            <a:avLst/>
          </a:prstGeom>
        </p:spPr>
      </p:pic>
      <p:pic>
        <p:nvPicPr>
          <p:cNvPr id="7" name="OpenStaxLogo" descr="openstax college logo">
            <a:extLst>
              <a:ext uri="{FF2B5EF4-FFF2-40B4-BE49-F238E27FC236}">
                <a16:creationId xmlns:a16="http://schemas.microsoft.com/office/drawing/2014/main" id="{5EF74E02-792E-4473-A356-3E5E5B3B356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47420" y="4684346"/>
            <a:ext cx="1507110" cy="1077181"/>
          </a:xfrm>
          <a:prstGeom prst="rect">
            <a:avLst/>
          </a:prstGeom>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20</a:t>
            </a:r>
            <a:r>
              <a:rPr lang="en-US" sz="2400" dirty="0">
                <a:solidFill>
                  <a:srgbClr val="6CB255"/>
                </a:solidFill>
              </a:rPr>
              <a:t>.4 food chain </a:t>
            </a:r>
          </a:p>
        </p:txBody>
      </p:sp>
      <p:pic>
        <p:nvPicPr>
          <p:cNvPr id="2" name="Figure" descr="In this illustration, the bottom trophic level is green algae, which is the primary producer. The primary consumers are mollusks, or snails. The secondary consumers are small fish called slimy sculpin. The tertiary and apex consumer is Chinook salm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163" r="-25163"/>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These are the trophic levels of a food chain in Lake Ontario at the United States–Canada border. Energy and nutrients flow from photosynthetic green algae at the base to the top of the food chain: the Chinook salmon. (credit: modification of work by National Oceanic and Atmospheric Administration/NOAA)</a:t>
            </a:r>
          </a:p>
        </p:txBody>
      </p:sp>
      <p:sp>
        <p:nvSpPr>
          <p:cNvPr id="7" name="Disclaimer">
            <a:extLst>
              <a:ext uri="{FF2B5EF4-FFF2-40B4-BE49-F238E27FC236}">
                <a16:creationId xmlns:a16="http://schemas.microsoft.com/office/drawing/2014/main" id="{9156F43B-C933-4520-942A-CB42902B102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43EE0246-4229-484C-81FA-BE052BF1AE4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285096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t>Figure 20.5 relative energy</a:t>
            </a:r>
          </a:p>
        </p:txBody>
      </p:sp>
      <p:pic>
        <p:nvPicPr>
          <p:cNvPr id="3" name="Figure" descr="Graph shows energy content in different trophic levels. The energy content of producers is over 20,000 kilocalories per meter squared per year. The energy content of primary consumers is much smaller, about 4,000 kcal/m 2/year. The energy content of secondary consumers is 100 kcal/m2/year, and the energy content of tertiary consumers is only 1 kcal/m2/ye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071" r="-33071"/>
          <a:stretch>
            <a:fillRect/>
          </a:stretch>
        </p:blipFill>
        <p:spPr>
          <a:xfrm>
            <a:off x="457199" y="1095972"/>
            <a:ext cx="8062913" cy="3500071"/>
          </a:xfrm>
        </p:spPr>
      </p:pic>
      <p:sp>
        <p:nvSpPr>
          <p:cNvPr id="7" name="Figure Legend"/>
          <p:cNvSpPr>
            <a:spLocks noGrp="1"/>
          </p:cNvSpPr>
          <p:nvPr>
            <p:ph type="body" sz="quarter" idx="14"/>
          </p:nvPr>
        </p:nvSpPr>
        <p:spPr>
          <a:xfrm>
            <a:off x="643813" y="4967951"/>
            <a:ext cx="8062912" cy="1166382"/>
          </a:xfrm>
        </p:spPr>
        <p:txBody>
          <a:bodyPr>
            <a:noAutofit/>
          </a:bodyPr>
          <a:lstStyle/>
          <a:p>
            <a:r>
              <a:rPr lang="en-US" dirty="0"/>
              <a:t>The relative energy in trophic levels in a Silver Springs, Florida, ecosystem is shown. Each trophic level has less energy available, and usually, but not always, supports a smaller mass of organisms at the next level.</a:t>
            </a:r>
          </a:p>
        </p:txBody>
      </p:sp>
      <p:sp>
        <p:nvSpPr>
          <p:cNvPr id="9" name="Disclaimer">
            <a:extLst>
              <a:ext uri="{FF2B5EF4-FFF2-40B4-BE49-F238E27FC236}">
                <a16:creationId xmlns:a16="http://schemas.microsoft.com/office/drawing/2014/main" id="{32809047-EE67-4C90-BBD7-F206654085B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3E7B58EA-C67D-4D7A-8496-C21728946F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B2E6-20DC-4A18-8BD2-3A68258D1876}"/>
              </a:ext>
            </a:extLst>
          </p:cNvPr>
          <p:cNvSpPr>
            <a:spLocks noGrp="1"/>
          </p:cNvSpPr>
          <p:nvPr>
            <p:ph type="title"/>
          </p:nvPr>
        </p:nvSpPr>
        <p:spPr>
          <a:xfrm>
            <a:off x="457200" y="222665"/>
            <a:ext cx="8062912" cy="659535"/>
          </a:xfrm>
        </p:spPr>
        <p:txBody>
          <a:bodyPr/>
          <a:lstStyle/>
          <a:p>
            <a:r>
              <a:rPr lang="en-US" dirty="0"/>
              <a:t>Food chains and food </a:t>
            </a:r>
            <a:r>
              <a:rPr lang="en-US" dirty="0" smtClean="0"/>
              <a:t>webs 2 of 3  </a:t>
            </a:r>
            <a:r>
              <a:rPr lang="en-US" dirty="0"/>
              <a:t>(20.1)</a:t>
            </a:r>
          </a:p>
        </p:txBody>
      </p:sp>
      <p:sp>
        <p:nvSpPr>
          <p:cNvPr id="4" name="Text Placeholder 3">
            <a:extLst>
              <a:ext uri="{FF2B5EF4-FFF2-40B4-BE49-F238E27FC236}">
                <a16:creationId xmlns:a16="http://schemas.microsoft.com/office/drawing/2014/main" id="{A0C41538-6722-4206-A2CF-AD737A03F278}"/>
              </a:ext>
            </a:extLst>
          </p:cNvPr>
          <p:cNvSpPr>
            <a:spLocks noGrp="1"/>
          </p:cNvSpPr>
          <p:nvPr>
            <p:ph type="body" sz="quarter" idx="14"/>
          </p:nvPr>
        </p:nvSpPr>
        <p:spPr>
          <a:xfrm>
            <a:off x="457200" y="1175657"/>
            <a:ext cx="8062912" cy="4834707"/>
          </a:xfrm>
        </p:spPr>
        <p:txBody>
          <a:bodyPr/>
          <a:lstStyle/>
          <a:p>
            <a:pPr marL="342900" indent="-342900">
              <a:buFont typeface="Arial" panose="020B0604020202020204" pitchFamily="34" charset="0"/>
              <a:buChar char="•"/>
            </a:pPr>
            <a:r>
              <a:rPr lang="en-US" dirty="0"/>
              <a:t>There are problems with using food chains:</a:t>
            </a:r>
          </a:p>
          <a:p>
            <a:pPr marL="1074420" lvl="1" indent="-342900">
              <a:buFont typeface="Arial" panose="020B0604020202020204" pitchFamily="34" charset="0"/>
              <a:buChar char="•"/>
            </a:pPr>
            <a:r>
              <a:rPr lang="en-US" dirty="0"/>
              <a:t>Some organisms can feed on more than one trophic level</a:t>
            </a:r>
          </a:p>
          <a:p>
            <a:pPr marL="1074420" lvl="1" indent="-342900">
              <a:buFont typeface="Arial" panose="020B0604020202020204" pitchFamily="34" charset="0"/>
              <a:buChar char="•"/>
            </a:pPr>
            <a:r>
              <a:rPr lang="en-US" dirty="0"/>
              <a:t>Some organisms can also be fed on from multiple trophic levels</a:t>
            </a:r>
          </a:p>
          <a:p>
            <a:pPr marL="1074420" lvl="1" indent="-342900">
              <a:buFont typeface="Arial" panose="020B0604020202020204" pitchFamily="34" charset="0"/>
              <a:buChar char="•"/>
            </a:pPr>
            <a:r>
              <a:rPr lang="en-US" dirty="0"/>
              <a:t>Species feed on and are eaten by more than one species.</a:t>
            </a:r>
          </a:p>
          <a:p>
            <a:pPr marL="342900" indent="-342900">
              <a:buFont typeface="Arial" panose="020B0604020202020204" pitchFamily="34" charset="0"/>
              <a:buChar char="•"/>
            </a:pPr>
            <a:r>
              <a:rPr lang="en-US" dirty="0"/>
              <a:t>A </a:t>
            </a:r>
            <a:r>
              <a:rPr lang="en-US" b="1" dirty="0">
                <a:solidFill>
                  <a:srgbClr val="6CB255"/>
                </a:solidFill>
              </a:rPr>
              <a:t>food web </a:t>
            </a:r>
            <a:r>
              <a:rPr lang="en-US" dirty="0"/>
              <a:t>is a concept that accounts for the multiple trophic (feeding) interactions between each species and the many species it may feed on, or that feed on it.</a:t>
            </a:r>
          </a:p>
          <a:p>
            <a:pPr marL="342900" indent="-342900">
              <a:buFont typeface="Arial" panose="020B0604020202020204" pitchFamily="34" charset="0"/>
              <a:buChar char="•"/>
            </a:pPr>
            <a:r>
              <a:rPr lang="en-US" dirty="0"/>
              <a:t>The matter and energy movements of virtually all ecosystems are more accurately described by food webs (Figure 20.6).</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214693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pPr algn="r"/>
            <a:r>
              <a:rPr lang="en-US" sz="2400" dirty="0">
                <a:solidFill>
                  <a:srgbClr val="6CB255"/>
                </a:solidFill>
              </a:rPr>
              <a:t>Figure </a:t>
            </a:r>
            <a:r>
              <a:rPr lang="en-US" dirty="0"/>
              <a:t>20</a:t>
            </a:r>
            <a:r>
              <a:rPr lang="en-US" sz="2400" dirty="0">
                <a:solidFill>
                  <a:srgbClr val="6CB255"/>
                </a:solidFill>
              </a:rPr>
              <a:t>.6</a:t>
            </a:r>
            <a:br>
              <a:rPr lang="en-US" sz="2400" dirty="0">
                <a:solidFill>
                  <a:srgbClr val="6CB255"/>
                </a:solidFill>
              </a:rPr>
            </a:br>
            <a:r>
              <a:rPr lang="en-US" sz="2400" dirty="0">
                <a:solidFill>
                  <a:srgbClr val="6CB255"/>
                </a:solidFill>
              </a:rPr>
              <a:t>A food web </a:t>
            </a:r>
          </a:p>
        </p:txBody>
      </p:sp>
      <p:pic>
        <p:nvPicPr>
          <p:cNvPr id="2" name="Figure" descr="The bottom level of the illustration shows decomposers, which include fungi, mold, earthworms, and bacteria in the soil. The next level above decomposers shows the producers: plants. The level above the producers shows the primary consumers that eat the producers. Some examples are squirrels, mice, seed-eating birds, and beetles. Primary consumers are in turn eaten by secondary consumers, such as robins, centipedes, spiders, and toads. The tertiary consumers such as foxes, owls, and snakes eat secondary and primary consumers. All of the consumers and producers eventually become nourishment for the decompos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302" b="-12302"/>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290" dirty="0">
                <a:solidFill>
                  <a:srgbClr val="000000"/>
                </a:solidFill>
              </a:rPr>
              <a:t>This food web shows the interactions between organisms across trophic levels. Arrows point from an organism that is consumed to the organism that consumes it. All the producers and consumers eventually become nourishment for the decomposers (fungi, mold, earthworms, and bacteria in the soil). (credit “fox”: modification of work by Kevin </a:t>
            </a:r>
            <a:r>
              <a:rPr lang="en-US" sz="1290" dirty="0" err="1">
                <a:solidFill>
                  <a:srgbClr val="000000"/>
                </a:solidFill>
              </a:rPr>
              <a:t>Bacher</a:t>
            </a:r>
            <a:r>
              <a:rPr lang="en-US" sz="1290" dirty="0">
                <a:solidFill>
                  <a:srgbClr val="000000"/>
                </a:solidFill>
              </a:rPr>
              <a:t>, NPS; credit “owl”: modification of work by John and Karen Hollingsworth, USFWS; credit “snake”: modification of work by Steve </a:t>
            </a:r>
            <a:r>
              <a:rPr lang="en-US" sz="1290" dirty="0" err="1">
                <a:solidFill>
                  <a:srgbClr val="000000"/>
                </a:solidFill>
              </a:rPr>
              <a:t>Jurvetson</a:t>
            </a:r>
            <a:r>
              <a:rPr lang="en-US" sz="1290" dirty="0">
                <a:solidFill>
                  <a:srgbClr val="000000"/>
                </a:solidFill>
              </a:rPr>
              <a:t>; credit “robin”: modification of work by Alan Vernon; credit “frog”: modification of work by Alessandro </a:t>
            </a:r>
            <a:r>
              <a:rPr lang="en-US" sz="1290" dirty="0" err="1">
                <a:solidFill>
                  <a:srgbClr val="000000"/>
                </a:solidFill>
              </a:rPr>
              <a:t>Catenazzi</a:t>
            </a:r>
            <a:r>
              <a:rPr lang="en-US" sz="1290" dirty="0">
                <a:solidFill>
                  <a:srgbClr val="000000"/>
                </a:solidFill>
              </a:rPr>
              <a:t>; credit “spider”: modification of work by “Sanba38”/Wikimedia Commons; credit “centipede”: modification of work by “</a:t>
            </a:r>
            <a:r>
              <a:rPr lang="en-US" sz="1290" dirty="0" err="1">
                <a:solidFill>
                  <a:srgbClr val="000000"/>
                </a:solidFill>
              </a:rPr>
              <a:t>Bauerph</a:t>
            </a:r>
            <a:r>
              <a:rPr lang="en-US" sz="1290" dirty="0">
                <a:solidFill>
                  <a:srgbClr val="000000"/>
                </a:solidFill>
              </a:rPr>
              <a:t>”/Wikimedia Commons; credit “squirrel”: modification of work by Dawn </a:t>
            </a:r>
            <a:r>
              <a:rPr lang="en-US" sz="1290" dirty="0" err="1">
                <a:solidFill>
                  <a:srgbClr val="000000"/>
                </a:solidFill>
              </a:rPr>
              <a:t>Huczek</a:t>
            </a:r>
            <a:r>
              <a:rPr lang="en-US" sz="1290" dirty="0">
                <a:solidFill>
                  <a:srgbClr val="000000"/>
                </a:solidFill>
              </a:rPr>
              <a:t>; credit “mouse”: modification of work by NIGMS, NIH; credit “sparrow”: modification of work by David </a:t>
            </a:r>
            <a:r>
              <a:rPr lang="en-US" sz="1290" dirty="0" err="1">
                <a:solidFill>
                  <a:srgbClr val="000000"/>
                </a:solidFill>
              </a:rPr>
              <a:t>Friel</a:t>
            </a:r>
            <a:r>
              <a:rPr lang="en-US" sz="1290" dirty="0">
                <a:solidFill>
                  <a:srgbClr val="000000"/>
                </a:solidFill>
              </a:rPr>
              <a:t>; credit “beetle”: modification of work by Scott Bauer, USDA Agricultural Research Service; credit “mushrooms”: modification of work by Chris Wee; credit “mold”: modification of work by Dr. Lucille Georg, CDC; credit “earthworm”: </a:t>
            </a:r>
            <a:r>
              <a:rPr lang="en-US" sz="1290" dirty="0" err="1">
                <a:solidFill>
                  <a:srgbClr val="000000"/>
                </a:solidFill>
              </a:rPr>
              <a:t>modificationof</a:t>
            </a:r>
            <a:r>
              <a:rPr lang="en-US" sz="1290" dirty="0">
                <a:solidFill>
                  <a:srgbClr val="000000"/>
                </a:solidFill>
              </a:rPr>
              <a:t> work by Rob </a:t>
            </a:r>
            <a:r>
              <a:rPr lang="en-US" sz="1290" dirty="0" err="1">
                <a:solidFill>
                  <a:srgbClr val="000000"/>
                </a:solidFill>
              </a:rPr>
              <a:t>Hille</a:t>
            </a:r>
            <a:r>
              <a:rPr lang="en-US" sz="1290" dirty="0">
                <a:solidFill>
                  <a:srgbClr val="000000"/>
                </a:solidFill>
              </a:rPr>
              <a:t>; credit “bacteria”: modification of work by Don </a:t>
            </a:r>
            <a:r>
              <a:rPr lang="en-US" sz="1290" dirty="0" err="1">
                <a:solidFill>
                  <a:srgbClr val="000000"/>
                </a:solidFill>
              </a:rPr>
              <a:t>Stalons</a:t>
            </a:r>
            <a:r>
              <a:rPr lang="en-US" sz="1290" dirty="0">
                <a:solidFill>
                  <a:srgbClr val="000000"/>
                </a:solidFill>
              </a:rPr>
              <a:t>, CDC)</a:t>
            </a:r>
          </a:p>
        </p:txBody>
      </p:sp>
      <p:sp>
        <p:nvSpPr>
          <p:cNvPr id="7" name="Disclaimer">
            <a:extLst>
              <a:ext uri="{FF2B5EF4-FFF2-40B4-BE49-F238E27FC236}">
                <a16:creationId xmlns:a16="http://schemas.microsoft.com/office/drawing/2014/main" id="{C8E3A459-7B6B-4017-9B60-7E3CEFC2BA6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545C4FC8-C19C-44BA-BB37-D098DE74C4D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987460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a:xfrm>
            <a:off x="457200" y="188101"/>
            <a:ext cx="8062912" cy="659535"/>
          </a:xfrm>
        </p:spPr>
        <p:txBody>
          <a:bodyPr/>
          <a:lstStyle/>
          <a:p>
            <a:r>
              <a:rPr lang="en-US" dirty="0" smtClean="0"/>
              <a:t>Food web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Head to this online interactive simulator to investigate food web function. </a:t>
            </a:r>
          </a:p>
          <a:p>
            <a:r>
              <a:rPr lang="en-US" dirty="0"/>
              <a:t>In the Interactive Labs box, under Food Web, click Step 1. Read the instructions first, and then click Step 2 for additional instructions.  When you are ready to create a simulation, in the upper-right corner of the Interactive Labs box, click OPEN SIMULATOR.</a:t>
            </a:r>
          </a:p>
          <a:p>
            <a:endParaRPr lang="en-US" dirty="0">
              <a:solidFill>
                <a:srgbClr val="212F62"/>
              </a:solidFill>
            </a:endParaRPr>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http://openstaxcollege.org/l/food_web</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3258170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B2E6-20DC-4A18-8BD2-3A68258D1876}"/>
              </a:ext>
            </a:extLst>
          </p:cNvPr>
          <p:cNvSpPr>
            <a:spLocks noGrp="1"/>
          </p:cNvSpPr>
          <p:nvPr>
            <p:ph type="title"/>
          </p:nvPr>
        </p:nvSpPr>
        <p:spPr/>
        <p:txBody>
          <a:bodyPr/>
          <a:lstStyle/>
          <a:p>
            <a:r>
              <a:rPr lang="en-US" dirty="0"/>
              <a:t>Food chains and food </a:t>
            </a:r>
            <a:r>
              <a:rPr lang="en-US" dirty="0" smtClean="0"/>
              <a:t>webs 3 of 3 </a:t>
            </a:r>
            <a:r>
              <a:rPr lang="en-US" dirty="0"/>
              <a:t>(20.1)</a:t>
            </a:r>
          </a:p>
        </p:txBody>
      </p:sp>
      <p:sp>
        <p:nvSpPr>
          <p:cNvPr id="4" name="Text Placeholder 3">
            <a:extLst>
              <a:ext uri="{FF2B5EF4-FFF2-40B4-BE49-F238E27FC236}">
                <a16:creationId xmlns:a16="http://schemas.microsoft.com/office/drawing/2014/main" id="{A0C41538-6722-4206-A2CF-AD737A03F278}"/>
              </a:ext>
            </a:extLst>
          </p:cNvPr>
          <p:cNvSpPr>
            <a:spLocks noGrp="1"/>
          </p:cNvSpPr>
          <p:nvPr>
            <p:ph type="body" sz="quarter" idx="14"/>
          </p:nvPr>
        </p:nvSpPr>
        <p:spPr>
          <a:xfrm>
            <a:off x="457200" y="1175657"/>
            <a:ext cx="8062912" cy="4834707"/>
          </a:xfrm>
        </p:spPr>
        <p:txBody>
          <a:bodyPr/>
          <a:lstStyle/>
          <a:p>
            <a:pPr marL="342900" indent="-342900">
              <a:buFont typeface="Arial" panose="020B0604020202020204" pitchFamily="34" charset="0"/>
              <a:buChar char="•"/>
            </a:pPr>
            <a:r>
              <a:rPr lang="en-US" dirty="0"/>
              <a:t>Two general types of food webs are often shown interacting within a single ecosystem:</a:t>
            </a:r>
          </a:p>
          <a:p>
            <a:pPr marL="1074420" lvl="1" indent="-342900">
              <a:buFont typeface="Arial" panose="020B0604020202020204" pitchFamily="34" charset="0"/>
              <a:buChar char="•"/>
            </a:pPr>
            <a:r>
              <a:rPr lang="en-US" dirty="0"/>
              <a:t>A </a:t>
            </a:r>
            <a:r>
              <a:rPr lang="en-US" b="1" dirty="0">
                <a:solidFill>
                  <a:srgbClr val="6CB255"/>
                </a:solidFill>
              </a:rPr>
              <a:t>grazing food web </a:t>
            </a:r>
            <a:r>
              <a:rPr lang="en-US" dirty="0"/>
              <a:t>has plants or other photosynthetic organisms at its base, followed by herbivores and various carnivores. </a:t>
            </a:r>
          </a:p>
          <a:p>
            <a:pPr marL="1074420" lvl="1" indent="-342900">
              <a:buFont typeface="Arial" panose="020B0604020202020204" pitchFamily="34" charset="0"/>
              <a:buChar char="•"/>
            </a:pPr>
            <a:r>
              <a:rPr lang="en-US" dirty="0"/>
              <a:t>A </a:t>
            </a:r>
            <a:r>
              <a:rPr lang="en-US" b="1" dirty="0">
                <a:solidFill>
                  <a:srgbClr val="6CB255"/>
                </a:solidFill>
              </a:rPr>
              <a:t>detrital food web </a:t>
            </a:r>
            <a:r>
              <a:rPr lang="en-US" dirty="0"/>
              <a:t>consists of a base of organisms that feed on decaying organic matter (dead organisms), including decomposers (which break down dead and decaying organisms) and detritivores (which consume organic detritus).  These organisms are usually bacteria, fungi and invertebrates.  </a:t>
            </a:r>
          </a:p>
        </p:txBody>
      </p:sp>
    </p:spTree>
    <p:extLst>
      <p:ext uri="{BB962C8B-B14F-4D97-AF65-F5344CB8AC3E}">
        <p14:creationId xmlns:p14="http://schemas.microsoft.com/office/powerpoint/2010/main" val="2973968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B2E6-20DC-4A18-8BD2-3A68258D1876}"/>
              </a:ext>
            </a:extLst>
          </p:cNvPr>
          <p:cNvSpPr>
            <a:spLocks noGrp="1"/>
          </p:cNvSpPr>
          <p:nvPr>
            <p:ph type="title"/>
          </p:nvPr>
        </p:nvSpPr>
        <p:spPr/>
        <p:txBody>
          <a:bodyPr>
            <a:normAutofit fontScale="90000"/>
          </a:bodyPr>
          <a:lstStyle/>
          <a:p>
            <a:r>
              <a:rPr lang="en-US" dirty="0"/>
              <a:t>How organisms acquire energy </a:t>
            </a:r>
            <a:br>
              <a:rPr lang="en-US" dirty="0"/>
            </a:br>
            <a:r>
              <a:rPr lang="en-US" dirty="0"/>
              <a:t>in a food web (20.1) </a:t>
            </a:r>
          </a:p>
        </p:txBody>
      </p:sp>
      <p:sp>
        <p:nvSpPr>
          <p:cNvPr id="4" name="Text Placeholder 3">
            <a:extLst>
              <a:ext uri="{FF2B5EF4-FFF2-40B4-BE49-F238E27FC236}">
                <a16:creationId xmlns:a16="http://schemas.microsoft.com/office/drawing/2014/main" id="{A0C41538-6722-4206-A2CF-AD737A03F278}"/>
              </a:ext>
            </a:extLst>
          </p:cNvPr>
          <p:cNvSpPr>
            <a:spLocks noGrp="1"/>
          </p:cNvSpPr>
          <p:nvPr>
            <p:ph type="body" sz="quarter" idx="14"/>
          </p:nvPr>
        </p:nvSpPr>
        <p:spPr>
          <a:xfrm>
            <a:off x="457200" y="1175657"/>
            <a:ext cx="8257592" cy="5262465"/>
          </a:xfrm>
        </p:spPr>
        <p:txBody>
          <a:bodyPr>
            <a:normAutofit fontScale="92500"/>
          </a:bodyPr>
          <a:lstStyle/>
          <a:p>
            <a:pPr marL="342900" indent="-342900">
              <a:buFont typeface="Arial" panose="020B0604020202020204" pitchFamily="34" charset="0"/>
              <a:buChar char="•"/>
            </a:pPr>
            <a:r>
              <a:rPr lang="en-US" dirty="0"/>
              <a:t>All living things require energy in one form or another.</a:t>
            </a:r>
          </a:p>
          <a:p>
            <a:pPr marL="342900" indent="-342900">
              <a:buFont typeface="Arial" panose="020B0604020202020204" pitchFamily="34" charset="0"/>
              <a:buChar char="•"/>
            </a:pPr>
            <a:r>
              <a:rPr lang="en-US" dirty="0"/>
              <a:t>Energy is acquired by living things in two ways: </a:t>
            </a:r>
          </a:p>
          <a:p>
            <a:pPr marL="342900" indent="-342900">
              <a:buFont typeface="Arial" panose="020B0604020202020204" pitchFamily="34" charset="0"/>
              <a:buChar char="•"/>
            </a:pPr>
            <a:r>
              <a:rPr lang="en-US" b="1" dirty="0">
                <a:solidFill>
                  <a:srgbClr val="6CB255"/>
                </a:solidFill>
              </a:rPr>
              <a:t>Autotrophs</a:t>
            </a:r>
            <a:r>
              <a:rPr lang="en-US" dirty="0"/>
              <a:t> harness light or chemical energy </a:t>
            </a:r>
          </a:p>
          <a:p>
            <a:pPr marL="1074420" lvl="1" indent="-342900">
              <a:buFont typeface="Arial" panose="020B0604020202020204" pitchFamily="34" charset="0"/>
              <a:buChar char="•"/>
            </a:pPr>
            <a:r>
              <a:rPr lang="en-US" dirty="0"/>
              <a:t>Photoautotrophs use sunlight as an energy source to photosynthesize.  This group includes some bacteria, algae, and plants.  </a:t>
            </a:r>
          </a:p>
          <a:p>
            <a:pPr marL="1074420" lvl="1" indent="-342900">
              <a:buFont typeface="Arial" panose="020B0604020202020204" pitchFamily="34" charset="0"/>
              <a:buChar char="•"/>
            </a:pPr>
            <a:r>
              <a:rPr lang="en-US" dirty="0"/>
              <a:t>Chemoautotrophs use inorganic molecules as an energy source and are found rare places where sunlight is not available (Figure 20.7).  This group includes bacteria and archaea.  </a:t>
            </a:r>
          </a:p>
          <a:p>
            <a:pPr marL="342900" indent="-342900">
              <a:buFont typeface="Arial" panose="020B0604020202020204" pitchFamily="34" charset="0"/>
              <a:buChar char="•"/>
            </a:pPr>
            <a:r>
              <a:rPr lang="en-US" b="1" dirty="0">
                <a:solidFill>
                  <a:srgbClr val="6CB255"/>
                </a:solidFill>
              </a:rPr>
              <a:t>Heterotrophs</a:t>
            </a:r>
            <a:r>
              <a:rPr lang="en-US" dirty="0"/>
              <a:t> acquire energy through the consumption and digestion of other living or previously living organisms.  </a:t>
            </a:r>
          </a:p>
          <a:p>
            <a:pPr marL="342900" indent="-342900">
              <a:buFont typeface="Arial" panose="020B0604020202020204" pitchFamily="34" charset="0"/>
              <a:buChar char="•"/>
            </a:pPr>
            <a:r>
              <a:rPr lang="en-US" dirty="0"/>
              <a:t>The rate at which photosynthetic producers incorporate energy from the Sun is called </a:t>
            </a:r>
            <a:r>
              <a:rPr lang="en-US" b="1" dirty="0">
                <a:solidFill>
                  <a:srgbClr val="6CB255"/>
                </a:solidFill>
              </a:rPr>
              <a:t>gross primary productivity</a:t>
            </a:r>
            <a:r>
              <a:rPr lang="en-US" dirty="0"/>
              <a:t>.</a:t>
            </a:r>
          </a:p>
          <a:p>
            <a:pPr marL="342900" indent="-342900">
              <a:buFont typeface="Arial" panose="020B0604020202020204" pitchFamily="34" charset="0"/>
              <a:buChar char="•"/>
            </a:pPr>
            <a:r>
              <a:rPr lang="en-US" b="1" dirty="0">
                <a:solidFill>
                  <a:srgbClr val="6CB255"/>
                </a:solidFill>
              </a:rPr>
              <a:t>Net primary productivity</a:t>
            </a:r>
            <a:r>
              <a:rPr lang="en-US" dirty="0"/>
              <a:t> is the energy that remains in the producers after accounting for these organisms’ respiration and heat loss.</a:t>
            </a:r>
          </a:p>
        </p:txBody>
      </p:sp>
    </p:spTree>
    <p:extLst>
      <p:ext uri="{BB962C8B-B14F-4D97-AF65-F5344CB8AC3E}">
        <p14:creationId xmlns:p14="http://schemas.microsoft.com/office/powerpoint/2010/main" val="4022889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20.7 a hydrothermal vent </a:t>
            </a:r>
          </a:p>
        </p:txBody>
      </p:sp>
      <p:pic>
        <p:nvPicPr>
          <p:cNvPr id="2" name="Figure" descr="Photo shows shrimp, lobster, and crabs crawling on a rocky ocean floor littered with musse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7" name="Figure Legend"/>
          <p:cNvSpPr>
            <a:spLocks noGrp="1"/>
          </p:cNvSpPr>
          <p:nvPr>
            <p:ph type="body" sz="quarter" idx="14"/>
          </p:nvPr>
        </p:nvSpPr>
        <p:spPr/>
        <p:txBody>
          <a:bodyPr>
            <a:noAutofit/>
          </a:bodyPr>
          <a:lstStyle/>
          <a:p>
            <a:r>
              <a:rPr lang="en-US" sz="1200" dirty="0"/>
              <a:t>Swimming shrimp, a few squat lobsters, and hundreds of vent mussels are seen at a hydrothermal vent at the bottom of the ocean. As no sunlight penetrates to this depth, the ecosystem is supported by chemoautotrophic bacteria and organic material that sinks from the ocean’s surface. This picture was taken in 2006 at the submerged NW </a:t>
            </a:r>
            <a:r>
              <a:rPr lang="en-US" sz="1200" dirty="0" err="1"/>
              <a:t>Eifuku</a:t>
            </a:r>
            <a:r>
              <a:rPr lang="en-US" sz="1200" dirty="0"/>
              <a:t> volcano off the coast of Japan by the National Oceanic and Atmospheric Administration (NOAA). The summit of this highly active volcano lies 1535 m below the surface.</a:t>
            </a:r>
          </a:p>
        </p:txBody>
      </p:sp>
      <p:sp>
        <p:nvSpPr>
          <p:cNvPr id="9" name="Disclaimer">
            <a:extLst>
              <a:ext uri="{FF2B5EF4-FFF2-40B4-BE49-F238E27FC236}">
                <a16:creationId xmlns:a16="http://schemas.microsoft.com/office/drawing/2014/main" id="{9AB4B79F-F56E-4583-8BBE-12ADA99F474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0476326B-5C44-4878-B290-625CC486A76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705050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B2E6-20DC-4A18-8BD2-3A68258D1876}"/>
              </a:ext>
            </a:extLst>
          </p:cNvPr>
          <p:cNvSpPr>
            <a:spLocks noGrp="1"/>
          </p:cNvSpPr>
          <p:nvPr>
            <p:ph type="title"/>
          </p:nvPr>
        </p:nvSpPr>
        <p:spPr/>
        <p:txBody>
          <a:bodyPr>
            <a:normAutofit fontScale="90000"/>
          </a:bodyPr>
          <a:lstStyle/>
          <a:p>
            <a:r>
              <a:rPr lang="en-US" dirty="0"/>
              <a:t>Consequences of food webs:</a:t>
            </a:r>
            <a:br>
              <a:rPr lang="en-US" dirty="0"/>
            </a:br>
            <a:r>
              <a:rPr lang="en-US" dirty="0"/>
              <a:t>biological magnification (20.1) </a:t>
            </a:r>
          </a:p>
        </p:txBody>
      </p:sp>
      <p:sp>
        <p:nvSpPr>
          <p:cNvPr id="4" name="Text Placeholder 3">
            <a:extLst>
              <a:ext uri="{FF2B5EF4-FFF2-40B4-BE49-F238E27FC236}">
                <a16:creationId xmlns:a16="http://schemas.microsoft.com/office/drawing/2014/main" id="{A0C41538-6722-4206-A2CF-AD737A03F278}"/>
              </a:ext>
            </a:extLst>
          </p:cNvPr>
          <p:cNvSpPr>
            <a:spLocks noGrp="1"/>
          </p:cNvSpPr>
          <p:nvPr>
            <p:ph type="body" sz="quarter" idx="14"/>
          </p:nvPr>
        </p:nvSpPr>
        <p:spPr>
          <a:xfrm>
            <a:off x="457199" y="1175657"/>
            <a:ext cx="8276253" cy="5225143"/>
          </a:xfrm>
        </p:spPr>
        <p:txBody>
          <a:bodyPr>
            <a:normAutofit fontScale="92500" lnSpcReduction="10000"/>
          </a:bodyPr>
          <a:lstStyle/>
          <a:p>
            <a:pPr marL="342900" indent="-342900">
              <a:buFont typeface="Arial" panose="020B0604020202020204" pitchFamily="34" charset="0"/>
              <a:buChar char="•"/>
            </a:pPr>
            <a:r>
              <a:rPr lang="en-US" b="1" dirty="0">
                <a:solidFill>
                  <a:srgbClr val="6CB255"/>
                </a:solidFill>
              </a:rPr>
              <a:t>Biomagnification</a:t>
            </a:r>
            <a:r>
              <a:rPr lang="en-US" dirty="0"/>
              <a:t> is the increasing concentration of persistent, toxic substances in organisms at each successive trophic level.</a:t>
            </a:r>
          </a:p>
          <a:p>
            <a:pPr marL="342900" indent="-342900">
              <a:buFont typeface="Arial" panose="020B0604020202020204" pitchFamily="34" charset="0"/>
              <a:buChar char="•"/>
            </a:pPr>
            <a:r>
              <a:rPr lang="en-US" dirty="0"/>
              <a:t>These are substances that are fat soluble, not water soluble, and are stored in the fat reserves of each organism.</a:t>
            </a:r>
          </a:p>
          <a:p>
            <a:pPr marL="342900" indent="-342900">
              <a:buFont typeface="Arial" panose="020B0604020202020204" pitchFamily="34" charset="0"/>
              <a:buChar char="•"/>
            </a:pPr>
            <a:r>
              <a:rPr lang="en-US" dirty="0"/>
              <a:t>For example, DDT was a commonly used pesticide before its dangers to apex consumers, such as the bald eagle, became known.</a:t>
            </a:r>
          </a:p>
          <a:p>
            <a:pPr marL="1074420" lvl="1" indent="-342900">
              <a:buFont typeface="Arial" panose="020B0604020202020204" pitchFamily="34" charset="0"/>
              <a:buChar char="•"/>
            </a:pPr>
            <a:r>
              <a:rPr lang="en-US" dirty="0"/>
              <a:t>The birds accumulated sufficient amounts of DDT to cause fragility in their eggshells.</a:t>
            </a:r>
          </a:p>
          <a:p>
            <a:pPr marL="1074420" lvl="1" indent="-342900">
              <a:buFont typeface="Arial" panose="020B0604020202020204" pitchFamily="34" charset="0"/>
              <a:buChar char="•"/>
            </a:pPr>
            <a:r>
              <a:rPr lang="en-US" dirty="0"/>
              <a:t>The use of DDT was banned in the United States in the 1970s.</a:t>
            </a:r>
          </a:p>
          <a:p>
            <a:pPr marL="342900" indent="-342900">
              <a:buFont typeface="Arial" panose="020B0604020202020204" pitchFamily="34" charset="0"/>
              <a:buChar char="•"/>
            </a:pPr>
            <a:r>
              <a:rPr lang="en-US" dirty="0"/>
              <a:t>Other substances that </a:t>
            </a:r>
            <a:r>
              <a:rPr lang="en-US" dirty="0" err="1"/>
              <a:t>biomagnify</a:t>
            </a:r>
            <a:r>
              <a:rPr lang="en-US" dirty="0"/>
              <a:t> are polychlorinated biphenyls (PCB), which were used as coolant liquids in the United States until their use was banned in 1979, and heavy metals, such as mercury, lead, and cadmium.</a:t>
            </a:r>
          </a:p>
          <a:p>
            <a:pPr marL="1074420" lvl="1" indent="-342900">
              <a:buFont typeface="Arial" panose="020B0604020202020204" pitchFamily="34" charset="0"/>
              <a:buChar char="•"/>
            </a:pPr>
            <a:r>
              <a:rPr lang="en-US" dirty="0">
                <a:solidFill>
                  <a:schemeClr val="tx1"/>
                </a:solidFill>
              </a:rPr>
              <a:t>Figure 20.8 shows a study of PCB concentrations. Notice that the fish in the higher trophic levels accumulate more PCBs than those in lower trophic levels. </a:t>
            </a:r>
            <a:endParaRPr lang="en-US" dirty="0"/>
          </a:p>
        </p:txBody>
      </p:sp>
    </p:spTree>
    <p:extLst>
      <p:ext uri="{BB962C8B-B14F-4D97-AF65-F5344CB8AC3E}">
        <p14:creationId xmlns:p14="http://schemas.microsoft.com/office/powerpoint/2010/main" val="3499568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20.8 biomagnification </a:t>
            </a:r>
          </a:p>
        </p:txBody>
      </p:sp>
      <p:pic>
        <p:nvPicPr>
          <p:cNvPr id="2" name="Figure" descr="The illustration is a graph that plots total PCBs in micrograms per gram of dry weight versus nitrogen-15 enrichment, shows that PCBs become increasingly concentrated at higher trophic levels. The slope of the graph becomes increasingly steep as consumer levels increase, from phytoplankton to walley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042" r="-59042"/>
          <a:stretch>
            <a:fillRect/>
          </a:stretch>
        </p:blipFill>
        <p:spPr/>
      </p:pic>
      <p:sp>
        <p:nvSpPr>
          <p:cNvPr id="7" name="Figure Legend"/>
          <p:cNvSpPr>
            <a:spLocks noGrp="1"/>
          </p:cNvSpPr>
          <p:nvPr>
            <p:ph type="body" sz="quarter" idx="14"/>
          </p:nvPr>
        </p:nvSpPr>
        <p:spPr/>
        <p:txBody>
          <a:bodyPr>
            <a:normAutofit/>
          </a:bodyPr>
          <a:lstStyle/>
          <a:p>
            <a:r>
              <a:rPr lang="en-US" sz="1600" dirty="0">
                <a:solidFill>
                  <a:schemeClr val="tx1"/>
                </a:solidFill>
              </a:rPr>
              <a:t>This chart shows the PCB concentrations found at the various trophic levels in the Saginaw Bay ecosystem of Lake Huron. Notice that the fish in the higher trophic levels accumulate more PCBs than those in lower trophic levels. (credit: Patricia Van Hoof, NOAA)</a:t>
            </a:r>
          </a:p>
          <a:p>
            <a:endParaRPr lang="en-US" sz="1600" dirty="0"/>
          </a:p>
        </p:txBody>
      </p:sp>
      <p:sp>
        <p:nvSpPr>
          <p:cNvPr id="9" name="Disclaimer">
            <a:extLst>
              <a:ext uri="{FF2B5EF4-FFF2-40B4-BE49-F238E27FC236}">
                <a16:creationId xmlns:a16="http://schemas.microsoft.com/office/drawing/2014/main" id="{993FF9CA-1FB1-4C82-9EC1-1BF2F1AA662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415E2BF6-914B-4746-AE36-29EBDE7AC8A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642984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B2E6-20DC-4A18-8BD2-3A68258D1876}"/>
              </a:ext>
            </a:extLst>
          </p:cNvPr>
          <p:cNvSpPr>
            <a:spLocks noGrp="1"/>
          </p:cNvSpPr>
          <p:nvPr>
            <p:ph type="title"/>
          </p:nvPr>
        </p:nvSpPr>
        <p:spPr/>
        <p:txBody>
          <a:bodyPr/>
          <a:lstStyle/>
          <a:p>
            <a:r>
              <a:rPr lang="en-US" dirty="0"/>
              <a:t>Introduction </a:t>
            </a:r>
          </a:p>
        </p:txBody>
      </p:sp>
      <p:sp>
        <p:nvSpPr>
          <p:cNvPr id="4" name="Text Placeholder 3">
            <a:extLst>
              <a:ext uri="{FF2B5EF4-FFF2-40B4-BE49-F238E27FC236}">
                <a16:creationId xmlns:a16="http://schemas.microsoft.com/office/drawing/2014/main" id="{A0C41538-6722-4206-A2CF-AD737A03F278}"/>
              </a:ext>
            </a:extLst>
          </p:cNvPr>
          <p:cNvSpPr>
            <a:spLocks noGrp="1"/>
          </p:cNvSpPr>
          <p:nvPr>
            <p:ph type="body" sz="quarter" idx="14"/>
          </p:nvPr>
        </p:nvSpPr>
        <p:spPr>
          <a:xfrm>
            <a:off x="457200" y="1175657"/>
            <a:ext cx="8062912" cy="4834707"/>
          </a:xfrm>
        </p:spPr>
        <p:txBody>
          <a:bodyPr/>
          <a:lstStyle/>
          <a:p>
            <a:pPr marL="342900" indent="-342900">
              <a:buFont typeface="Arial" panose="020B0604020202020204" pitchFamily="34" charset="0"/>
              <a:buChar char="•"/>
            </a:pPr>
            <a:r>
              <a:rPr lang="en-US" dirty="0"/>
              <a:t>The </a:t>
            </a:r>
            <a:r>
              <a:rPr lang="en-US" b="1" dirty="0">
                <a:solidFill>
                  <a:srgbClr val="6CB255"/>
                </a:solidFill>
              </a:rPr>
              <a:t>ecosystem</a:t>
            </a:r>
            <a:r>
              <a:rPr lang="en-US" dirty="0"/>
              <a:t> comprises all the </a:t>
            </a:r>
            <a:r>
              <a:rPr lang="en-US" b="1" dirty="0">
                <a:solidFill>
                  <a:srgbClr val="6CB255"/>
                </a:solidFill>
              </a:rPr>
              <a:t>biotic</a:t>
            </a:r>
            <a:r>
              <a:rPr lang="en-US" dirty="0"/>
              <a:t> components (living things) and </a:t>
            </a:r>
            <a:r>
              <a:rPr lang="en-US" b="1" dirty="0">
                <a:solidFill>
                  <a:srgbClr val="6CB255"/>
                </a:solidFill>
              </a:rPr>
              <a:t>abiotic </a:t>
            </a:r>
            <a:r>
              <a:rPr lang="en-US" dirty="0"/>
              <a:t>components (non-living things) in a particular geographic area. </a:t>
            </a:r>
          </a:p>
          <a:p>
            <a:pPr marL="1074420" lvl="1" indent="-342900">
              <a:buFont typeface="Arial" panose="020B0604020202020204" pitchFamily="34" charset="0"/>
              <a:buChar char="•"/>
            </a:pPr>
            <a:r>
              <a:rPr lang="en-US" dirty="0"/>
              <a:t>Some of the abiotic components include air, water, soil, and climate.</a:t>
            </a:r>
          </a:p>
          <a:p>
            <a:pPr marL="342900" indent="-342900">
              <a:buFont typeface="Arial" panose="020B0604020202020204" pitchFamily="34" charset="0"/>
              <a:buChar char="•"/>
            </a:pPr>
            <a:r>
              <a:rPr lang="en-US" dirty="0"/>
              <a:t>Wild lupine and </a:t>
            </a:r>
            <a:r>
              <a:rPr lang="en-US" dirty="0" err="1"/>
              <a:t>Karner</a:t>
            </a:r>
            <a:r>
              <a:rPr lang="en-US" dirty="0"/>
              <a:t> blue butterflies live in an oak-pine barren habitat in portions of North America (Figure 20.1). </a:t>
            </a:r>
          </a:p>
          <a:p>
            <a:pPr marL="1074420" lvl="1" indent="-342900">
              <a:buFont typeface="Arial" panose="020B0604020202020204" pitchFamily="34" charset="0"/>
              <a:buChar char="•"/>
            </a:pPr>
            <a:r>
              <a:rPr lang="en-US" dirty="0"/>
              <a:t>This habitat is characterized by natural disturbance in the form of fire and nutrient poor soils that are low in nitrogen—important factors in the distribution of the plants that live in this habitat. </a:t>
            </a:r>
          </a:p>
        </p:txBody>
      </p:sp>
    </p:spTree>
    <p:extLst>
      <p:ext uri="{BB962C8B-B14F-4D97-AF65-F5344CB8AC3E}">
        <p14:creationId xmlns:p14="http://schemas.microsoft.com/office/powerpoint/2010/main" val="1934217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F535-8AF5-4E98-8F40-112860DC7DBF}"/>
              </a:ext>
            </a:extLst>
          </p:cNvPr>
          <p:cNvSpPr>
            <a:spLocks noGrp="1"/>
          </p:cNvSpPr>
          <p:nvPr>
            <p:ph type="title"/>
          </p:nvPr>
        </p:nvSpPr>
        <p:spPr/>
        <p:txBody>
          <a:bodyPr/>
          <a:lstStyle/>
          <a:p>
            <a:r>
              <a:rPr lang="en-US" dirty="0"/>
              <a:t>Biogeochemical cycles (20.2)</a:t>
            </a:r>
          </a:p>
        </p:txBody>
      </p:sp>
      <p:sp>
        <p:nvSpPr>
          <p:cNvPr id="4" name="Text Placeholder 3">
            <a:extLst>
              <a:ext uri="{FF2B5EF4-FFF2-40B4-BE49-F238E27FC236}">
                <a16:creationId xmlns:a16="http://schemas.microsoft.com/office/drawing/2014/main" id="{89674878-3160-4902-85BB-B095274839DC}"/>
              </a:ext>
            </a:extLst>
          </p:cNvPr>
          <p:cNvSpPr>
            <a:spLocks noGrp="1"/>
          </p:cNvSpPr>
          <p:nvPr>
            <p:ph type="body" sz="quarter" idx="14"/>
          </p:nvPr>
        </p:nvSpPr>
        <p:spPr>
          <a:xfrm>
            <a:off x="457200" y="1184988"/>
            <a:ext cx="8062912" cy="4825376"/>
          </a:xfrm>
        </p:spPr>
        <p:txBody>
          <a:bodyPr/>
          <a:lstStyle/>
          <a:p>
            <a:pPr marL="342900" indent="-342900">
              <a:buFont typeface="Arial" panose="020B0604020202020204" pitchFamily="34" charset="0"/>
              <a:buChar char="•"/>
            </a:pPr>
            <a:r>
              <a:rPr lang="en-US" dirty="0"/>
              <a:t>The matter that makes up living organisms is conserved and recycled.  </a:t>
            </a:r>
          </a:p>
          <a:p>
            <a:pPr marL="342900" indent="-342900">
              <a:buFont typeface="Arial" panose="020B0604020202020204" pitchFamily="34" charset="0"/>
              <a:buChar char="•"/>
            </a:pPr>
            <a:r>
              <a:rPr lang="en-US" dirty="0"/>
              <a:t>The recycling of inorganic matter between living organisms and their nonliving environment is called a biogeochemical cycle.</a:t>
            </a:r>
          </a:p>
          <a:p>
            <a:pPr marL="342900" indent="-342900">
              <a:buFont typeface="Arial" panose="020B0604020202020204" pitchFamily="34" charset="0"/>
              <a:buChar char="•"/>
            </a:pPr>
            <a:r>
              <a:rPr lang="en-US" dirty="0"/>
              <a:t>The six most common elements associated with organic molecules are—carbon, nitrogen, hydrogen, oxygen, phosphorus, and sulfur.</a:t>
            </a:r>
          </a:p>
          <a:p>
            <a:pPr marL="1074420" lvl="1" indent="-342900">
              <a:buFont typeface="Arial" panose="020B0604020202020204" pitchFamily="34" charset="0"/>
              <a:buChar char="•"/>
            </a:pPr>
            <a:r>
              <a:rPr lang="en-US" dirty="0"/>
              <a:t>The cycling of these elements is interconnected.  </a:t>
            </a:r>
          </a:p>
          <a:p>
            <a:pPr marL="342900" indent="-342900">
              <a:buFont typeface="Arial" panose="020B0604020202020204" pitchFamily="34" charset="0"/>
              <a:buChar char="•"/>
            </a:pPr>
            <a:r>
              <a:rPr lang="en-US" dirty="0"/>
              <a:t>Water, which contains hydrogen and oxygen, is essential to all living processes. The </a:t>
            </a:r>
            <a:r>
              <a:rPr lang="en-US" b="1" dirty="0">
                <a:solidFill>
                  <a:srgbClr val="6CB255"/>
                </a:solidFill>
              </a:rPr>
              <a:t>hydrosphere</a:t>
            </a:r>
            <a:r>
              <a:rPr lang="en-US" dirty="0"/>
              <a:t> is the area of Earth where water movement and storage occurs.</a:t>
            </a:r>
          </a:p>
        </p:txBody>
      </p:sp>
    </p:spTree>
    <p:extLst>
      <p:ext uri="{BB962C8B-B14F-4D97-AF65-F5344CB8AC3E}">
        <p14:creationId xmlns:p14="http://schemas.microsoft.com/office/powerpoint/2010/main" val="2573719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a:xfrm>
            <a:off x="457200" y="188101"/>
            <a:ext cx="8062912" cy="659535"/>
          </a:xfrm>
        </p:spPr>
        <p:txBody>
          <a:bodyPr>
            <a:normAutofit fontScale="90000"/>
          </a:bodyPr>
          <a:lstStyle/>
          <a:p>
            <a:r>
              <a:rPr lang="en-US" dirty="0" smtClean="0"/>
              <a:t>Biogeochemical cycles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Head to this website to learn more about biogeochemical cycles.</a:t>
            </a:r>
          </a:p>
          <a:p>
            <a:endParaRPr lang="en-US" dirty="0">
              <a:solidFill>
                <a:srgbClr val="212F62"/>
              </a:solidFill>
            </a:endParaRPr>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http://openstaxcollege.org/l/biogeochemical</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1763207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85D6-77DE-41FB-B172-EB163B6140A3}"/>
              </a:ext>
            </a:extLst>
          </p:cNvPr>
          <p:cNvSpPr>
            <a:spLocks noGrp="1"/>
          </p:cNvSpPr>
          <p:nvPr>
            <p:ph type="title"/>
          </p:nvPr>
        </p:nvSpPr>
        <p:spPr/>
        <p:txBody>
          <a:bodyPr/>
          <a:lstStyle/>
          <a:p>
            <a:r>
              <a:rPr lang="en-US" dirty="0"/>
              <a:t>The water cycle (20.2)</a:t>
            </a:r>
          </a:p>
        </p:txBody>
      </p:sp>
      <p:sp>
        <p:nvSpPr>
          <p:cNvPr id="4" name="Text Placeholder 3">
            <a:extLst>
              <a:ext uri="{FF2B5EF4-FFF2-40B4-BE49-F238E27FC236}">
                <a16:creationId xmlns:a16="http://schemas.microsoft.com/office/drawing/2014/main" id="{979E0D0C-DB32-4799-BAA1-CEED6A4C6F6C}"/>
              </a:ext>
            </a:extLst>
          </p:cNvPr>
          <p:cNvSpPr>
            <a:spLocks noGrp="1"/>
          </p:cNvSpPr>
          <p:nvPr>
            <p:ph type="body" sz="quarter" idx="14"/>
          </p:nvPr>
        </p:nvSpPr>
        <p:spPr>
          <a:xfrm>
            <a:off x="457200" y="1194318"/>
            <a:ext cx="8257592" cy="5206482"/>
          </a:xfrm>
        </p:spPr>
        <p:txBody>
          <a:bodyPr>
            <a:normAutofit/>
          </a:bodyPr>
          <a:lstStyle/>
          <a:p>
            <a:pPr marL="342900" indent="-342900">
              <a:buFont typeface="Arial" panose="020B0604020202020204" pitchFamily="34" charset="0"/>
              <a:buChar char="•"/>
            </a:pPr>
            <a:r>
              <a:rPr lang="en-US" dirty="0"/>
              <a:t>Water is essential for all living processes. The human body is more than one-half water and human cells are more than 70% water. Thus, most land animals need a supply of fresh water to survive. </a:t>
            </a:r>
          </a:p>
          <a:p>
            <a:pPr marL="342900" indent="-342900">
              <a:buFont typeface="Arial" panose="020B0604020202020204" pitchFamily="34" charset="0"/>
              <a:buChar char="•"/>
            </a:pPr>
            <a:r>
              <a:rPr lang="en-US" dirty="0"/>
              <a:t>Of the stores of water on Earth, 97.5% is salt water (Figure 20.9). Of the remaining water, 99 percent is locked as underground water or ice. Thus, less than 1% of fresh water is present in lakes and rivers. </a:t>
            </a:r>
          </a:p>
          <a:p>
            <a:pPr marL="342900" indent="-342900">
              <a:buFont typeface="Arial" panose="020B0604020202020204" pitchFamily="34" charset="0"/>
              <a:buChar char="•"/>
            </a:pPr>
            <a:r>
              <a:rPr lang="en-US" dirty="0"/>
              <a:t>The various processes that occur during the cycling of water are illustrated in Figure 20.10. The processes include the following: </a:t>
            </a:r>
          </a:p>
          <a:p>
            <a:pPr marL="1074420" lvl="1" indent="-342900">
              <a:buFont typeface="Arial" panose="020B0604020202020204" pitchFamily="34" charset="0"/>
              <a:buChar char="•"/>
            </a:pPr>
            <a:r>
              <a:rPr lang="en-US" dirty="0"/>
              <a:t>evaporation (water to water vapor) and sublimation (ice to water vapor) </a:t>
            </a:r>
          </a:p>
          <a:p>
            <a:pPr marL="1074420" lvl="1" indent="-342900">
              <a:buFont typeface="Arial" panose="020B0604020202020204" pitchFamily="34" charset="0"/>
              <a:buChar char="•"/>
            </a:pPr>
            <a:r>
              <a:rPr lang="en-US" dirty="0"/>
              <a:t>condensation and precipitation (rain or snow) </a:t>
            </a:r>
          </a:p>
          <a:p>
            <a:pPr marL="1074420" lvl="1" indent="-342900">
              <a:buFont typeface="Arial" panose="020B0604020202020204" pitchFamily="34" charset="0"/>
              <a:buChar char="•"/>
            </a:pPr>
            <a:r>
              <a:rPr lang="en-US" dirty="0"/>
              <a:t>subsurface water flow </a:t>
            </a:r>
          </a:p>
          <a:p>
            <a:pPr marL="1074420" lvl="1" indent="-342900">
              <a:buFont typeface="Arial" panose="020B0604020202020204" pitchFamily="34" charset="0"/>
              <a:buChar char="•"/>
            </a:pPr>
            <a:r>
              <a:rPr lang="en-US" dirty="0"/>
              <a:t>surface runoff (flow of fresh water from rain) and snowmelt </a:t>
            </a:r>
          </a:p>
          <a:p>
            <a:pPr marL="1074420" lvl="1" indent="-342900">
              <a:buFont typeface="Arial" panose="020B0604020202020204" pitchFamily="34" charset="0"/>
              <a:buChar char="•"/>
            </a:pPr>
            <a:r>
              <a:rPr lang="en-US" dirty="0"/>
              <a:t>streamflow </a:t>
            </a:r>
          </a:p>
        </p:txBody>
      </p:sp>
    </p:spTree>
    <p:extLst>
      <p:ext uri="{BB962C8B-B14F-4D97-AF65-F5344CB8AC3E}">
        <p14:creationId xmlns:p14="http://schemas.microsoft.com/office/powerpoint/2010/main" val="172838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20.9 water percentages </a:t>
            </a:r>
          </a:p>
        </p:txBody>
      </p:sp>
      <p:pic>
        <p:nvPicPr>
          <p:cNvPr id="2" name="Figure" descr="The pie chart shows that 97.5 percent of water on Earth, or 1,365,000,000 kilometers cubed, is salt water. The remaining 2.5 percent, or 35,000,000 kilometers cubed, is fresh water. Of the fresh water, 68.9 percent is frozen in glaciers or permanent snow cover, and 30.8 percent is groundwater (soil moisture, swamp water, permafrost). The remaining 0.3 percent is in lakes and riv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2" r="-392"/>
          <a:stretch>
            <a:fillRect/>
          </a:stretch>
        </p:blipFill>
        <p:spPr/>
      </p:pic>
      <p:sp>
        <p:nvSpPr>
          <p:cNvPr id="7" name="Figure Legend"/>
          <p:cNvSpPr>
            <a:spLocks noGrp="1"/>
          </p:cNvSpPr>
          <p:nvPr>
            <p:ph type="body" sz="quarter" idx="14"/>
          </p:nvPr>
        </p:nvSpPr>
        <p:spPr/>
        <p:txBody>
          <a:bodyPr>
            <a:normAutofit/>
          </a:bodyPr>
          <a:lstStyle/>
          <a:p>
            <a:r>
              <a:rPr lang="en-US" sz="1600" dirty="0"/>
              <a:t>Only 2.5 percent of water on Earth is fresh water, and less than 1 percent of fresh water is easily accessible to living things.</a:t>
            </a:r>
          </a:p>
        </p:txBody>
      </p:sp>
      <p:sp>
        <p:nvSpPr>
          <p:cNvPr id="9" name="Disclaimer">
            <a:extLst>
              <a:ext uri="{FF2B5EF4-FFF2-40B4-BE49-F238E27FC236}">
                <a16:creationId xmlns:a16="http://schemas.microsoft.com/office/drawing/2014/main" id="{ED867E19-793D-496F-B566-1578B89867D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ABFB6C3D-AC71-4073-9B3B-E6EF3D5768F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556151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20.10 the water cycle </a:t>
            </a:r>
          </a:p>
        </p:txBody>
      </p:sp>
      <p:pic>
        <p:nvPicPr>
          <p:cNvPr id="2" name="Figure" descr="Illustration shows the water cycle. Water enters the atmosphere through evaporation, evapotranspiration, sublimation, and volcanic steam. Condensation in the atmosphere turns water vapor into clouds. Water from the atmosphere returns to the earth via precipitation or desublimation. Some of this water infiltrates the ground to become groundwater. Seepage, freshwater springs, and plant uptake return some of this water to the surface. The remaining water seeps into the oceans. The remaining surface water enters streams and freshwater lakes, where it eventually enters the ocean via surface runoff. Some water also enters the ocean via underwater vents or volcano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sp>
        <p:nvSpPr>
          <p:cNvPr id="7" name="Figure Legend"/>
          <p:cNvSpPr>
            <a:spLocks noGrp="1"/>
          </p:cNvSpPr>
          <p:nvPr>
            <p:ph type="body" sz="quarter" idx="14"/>
          </p:nvPr>
        </p:nvSpPr>
        <p:spPr/>
        <p:txBody>
          <a:bodyPr>
            <a:normAutofit fontScale="92500"/>
          </a:bodyPr>
          <a:lstStyle/>
          <a:p>
            <a:r>
              <a:rPr lang="en-US" sz="1600" dirty="0"/>
              <a:t>Water from the land and oceans enters the atmosphere by evaporation or sublimation, where it condenses into clouds and falls as rain or snow. Precipitated water may enter freshwater bodies or infiltrate the soil. The cycle is complete when surface or groundwater reenters the ocean. (credit: modification of work by John M. Evans and Howard Perlman, USGS)</a:t>
            </a:r>
          </a:p>
        </p:txBody>
      </p:sp>
      <p:sp>
        <p:nvSpPr>
          <p:cNvPr id="9" name="Disclaimer">
            <a:extLst>
              <a:ext uri="{FF2B5EF4-FFF2-40B4-BE49-F238E27FC236}">
                <a16:creationId xmlns:a16="http://schemas.microsoft.com/office/drawing/2014/main" id="{23215498-E9D2-4BF3-837A-3909470171D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8500FD7E-EB8C-4385-81DB-29C6F4B17E7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85471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85D6-77DE-41FB-B172-EB163B6140A3}"/>
              </a:ext>
            </a:extLst>
          </p:cNvPr>
          <p:cNvSpPr>
            <a:spLocks noGrp="1"/>
          </p:cNvSpPr>
          <p:nvPr>
            <p:ph type="title"/>
          </p:nvPr>
        </p:nvSpPr>
        <p:spPr/>
        <p:txBody>
          <a:bodyPr/>
          <a:lstStyle/>
          <a:p>
            <a:r>
              <a:rPr lang="en-US" dirty="0"/>
              <a:t>The carbon cycle </a:t>
            </a:r>
            <a:r>
              <a:rPr lang="en-US" dirty="0" smtClean="0"/>
              <a:t>1 of 2 (20.2</a:t>
            </a:r>
            <a:r>
              <a:rPr lang="en-US" dirty="0"/>
              <a:t>)</a:t>
            </a:r>
          </a:p>
        </p:txBody>
      </p:sp>
      <p:sp>
        <p:nvSpPr>
          <p:cNvPr id="4" name="Text Placeholder 3">
            <a:extLst>
              <a:ext uri="{FF2B5EF4-FFF2-40B4-BE49-F238E27FC236}">
                <a16:creationId xmlns:a16="http://schemas.microsoft.com/office/drawing/2014/main" id="{979E0D0C-DB32-4799-BAA1-CEED6A4C6F6C}"/>
              </a:ext>
            </a:extLst>
          </p:cNvPr>
          <p:cNvSpPr>
            <a:spLocks noGrp="1"/>
          </p:cNvSpPr>
          <p:nvPr>
            <p:ph type="body" sz="quarter" idx="14"/>
          </p:nvPr>
        </p:nvSpPr>
        <p:spPr>
          <a:xfrm>
            <a:off x="457200" y="1194318"/>
            <a:ext cx="8062912" cy="4816046"/>
          </a:xfrm>
        </p:spPr>
        <p:txBody>
          <a:bodyPr/>
          <a:lstStyle/>
          <a:p>
            <a:pPr marL="342900" indent="-342900">
              <a:buFont typeface="Arial" panose="020B0604020202020204" pitchFamily="34" charset="0"/>
              <a:buChar char="•"/>
            </a:pPr>
            <a:r>
              <a:rPr lang="en-US" dirty="0"/>
              <a:t>Carbon is the fourth most abundant element in living organisms. Carbon is present in all organic molecules, and its role in the structure of macromolecules is of primary importance to living organisms.</a:t>
            </a:r>
          </a:p>
          <a:p>
            <a:pPr marL="342900" indent="-342900">
              <a:buFont typeface="Arial" panose="020B0604020202020204" pitchFamily="34" charset="0"/>
              <a:buChar char="•"/>
            </a:pPr>
            <a:r>
              <a:rPr lang="en-US" dirty="0"/>
              <a:t>The entire carbon cycle is shown in Figure 20.11.  The carbon cycle is most easily studied as two interconnected sub-cycles. </a:t>
            </a:r>
          </a:p>
          <a:p>
            <a:pPr marL="342900" indent="-342900">
              <a:buFont typeface="Arial" panose="020B0604020202020204" pitchFamily="34" charset="0"/>
              <a:buChar char="•"/>
            </a:pPr>
            <a:r>
              <a:rPr lang="en-US" dirty="0"/>
              <a:t>One sub-cycle (the biological carbon cycle) deals with rapid carbon exchange among living organisms.  </a:t>
            </a:r>
          </a:p>
          <a:p>
            <a:pPr marL="1074420" lvl="1" indent="-342900">
              <a:buFont typeface="Arial" panose="020B0604020202020204" pitchFamily="34" charset="0"/>
              <a:buChar char="•"/>
            </a:pPr>
            <a:r>
              <a:rPr lang="en-US" dirty="0"/>
              <a:t>Autotrophs use carbon dioxide to build high-energy carbon compounds.  </a:t>
            </a:r>
          </a:p>
          <a:p>
            <a:pPr marL="1074420" lvl="1" indent="-342900">
              <a:buFont typeface="Arial" panose="020B0604020202020204" pitchFamily="34" charset="0"/>
              <a:buChar char="•"/>
            </a:pPr>
            <a:r>
              <a:rPr lang="en-US" dirty="0"/>
              <a:t>Heterotrophs consume autotrophs to obtain these high energy compounds.  </a:t>
            </a:r>
          </a:p>
        </p:txBody>
      </p:sp>
    </p:spTree>
    <p:extLst>
      <p:ext uri="{BB962C8B-B14F-4D97-AF65-F5344CB8AC3E}">
        <p14:creationId xmlns:p14="http://schemas.microsoft.com/office/powerpoint/2010/main" val="696411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20.11 the carbon cycle </a:t>
            </a:r>
          </a:p>
        </p:txBody>
      </p:sp>
      <p:pic>
        <p:nvPicPr>
          <p:cNvPr id="2" name="Figure" descr="The illustration shows the carbon cycle. Carbon enters the atmosphere as carbon dioxide gas released from human emissions, respiration and decomposition, and volcanic emissions. Carbon dioxide is removed from the atmosphere by marine and terrestrial photosynthesis. Carbon from the weathering of rocks becomes soil carbon, which over time can become fossil carbon. Carbon enters the ocean from land via leaching and runoff. Uplifting of ocean sediments can return carbon to l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sp>
        <p:nvSpPr>
          <p:cNvPr id="7" name="Figure Legend"/>
          <p:cNvSpPr>
            <a:spLocks noGrp="1"/>
          </p:cNvSpPr>
          <p:nvPr>
            <p:ph type="body" sz="quarter" idx="14"/>
          </p:nvPr>
        </p:nvSpPr>
        <p:spPr/>
        <p:txBody>
          <a:bodyPr>
            <a:normAutofit fontScale="85000" lnSpcReduction="20000"/>
          </a:bodyPr>
          <a:lstStyle/>
          <a:p>
            <a:r>
              <a:rPr lang="en-US" sz="1600" dirty="0"/>
              <a:t>Carbon dioxide gas exists in the atmosphere and is dissolved in water. Photosynthesis converts carbon dioxide gas to organic carbon, and respiration cycles the organic carbon back into carbon dioxide gas. Long-term storage of organic carbon occurs when matter from living organisms is buried deep underground and becomes fossilized. Volcanic activity and, more recently, human emissions bring this stored carbon back into the carbon cycle. (credit: modification of work by John M. Evans and Howard Perlman, USGS)</a:t>
            </a:r>
          </a:p>
        </p:txBody>
      </p:sp>
      <p:sp>
        <p:nvSpPr>
          <p:cNvPr id="9" name="Disclaimer">
            <a:extLst>
              <a:ext uri="{FF2B5EF4-FFF2-40B4-BE49-F238E27FC236}">
                <a16:creationId xmlns:a16="http://schemas.microsoft.com/office/drawing/2014/main" id="{3642ACA3-CE6E-49F6-A9DE-0AC4CF3E37A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9CE621D8-1D0C-428D-A4EC-4F202A4CAFE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4211311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85D6-77DE-41FB-B172-EB163B6140A3}"/>
              </a:ext>
            </a:extLst>
          </p:cNvPr>
          <p:cNvSpPr>
            <a:spLocks noGrp="1"/>
          </p:cNvSpPr>
          <p:nvPr>
            <p:ph type="title"/>
          </p:nvPr>
        </p:nvSpPr>
        <p:spPr/>
        <p:txBody>
          <a:bodyPr/>
          <a:lstStyle/>
          <a:p>
            <a:r>
              <a:rPr lang="en-US" dirty="0"/>
              <a:t>The carbon </a:t>
            </a:r>
            <a:r>
              <a:rPr lang="en-US" dirty="0" smtClean="0"/>
              <a:t>cycle 2 of 2  </a:t>
            </a:r>
            <a:r>
              <a:rPr lang="en-US" dirty="0"/>
              <a:t>(20.2)</a:t>
            </a:r>
          </a:p>
        </p:txBody>
      </p:sp>
      <p:sp>
        <p:nvSpPr>
          <p:cNvPr id="4" name="Text Placeholder 3">
            <a:extLst>
              <a:ext uri="{FF2B5EF4-FFF2-40B4-BE49-F238E27FC236}">
                <a16:creationId xmlns:a16="http://schemas.microsoft.com/office/drawing/2014/main" id="{979E0D0C-DB32-4799-BAA1-CEED6A4C6F6C}"/>
              </a:ext>
            </a:extLst>
          </p:cNvPr>
          <p:cNvSpPr>
            <a:spLocks noGrp="1"/>
          </p:cNvSpPr>
          <p:nvPr>
            <p:ph type="body" sz="quarter" idx="14"/>
          </p:nvPr>
        </p:nvSpPr>
        <p:spPr>
          <a:xfrm>
            <a:off x="457199" y="1194318"/>
            <a:ext cx="8376407" cy="5021924"/>
          </a:xfrm>
        </p:spPr>
        <p:txBody>
          <a:bodyPr>
            <a:normAutofit lnSpcReduction="10000"/>
          </a:bodyPr>
          <a:lstStyle/>
          <a:p>
            <a:pPr marL="342900" indent="-342900">
              <a:buFont typeface="Arial" panose="020B0604020202020204" pitchFamily="34" charset="0"/>
              <a:buChar char="•"/>
            </a:pPr>
            <a:r>
              <a:rPr lang="en-US" dirty="0"/>
              <a:t>The other sub-cycle (the biogeochemical carbon cycle) deals with the long-term cycling of carbon through geologic processes.  This is the cycling of carbon through land, water and air.  </a:t>
            </a:r>
          </a:p>
          <a:p>
            <a:pPr marL="342900" indent="-342900">
              <a:buFont typeface="Arial" panose="020B0604020202020204" pitchFamily="34" charset="0"/>
              <a:buChar char="•"/>
            </a:pPr>
            <a:r>
              <a:rPr lang="en-US" dirty="0"/>
              <a:t>Fossil fuels are the anaerobically decomposed remains of plants that take millions of years to form. </a:t>
            </a:r>
          </a:p>
          <a:p>
            <a:pPr marL="1074420" lvl="1" indent="-342900">
              <a:buFont typeface="Arial" panose="020B0604020202020204" pitchFamily="34" charset="0"/>
              <a:buChar char="•"/>
            </a:pPr>
            <a:r>
              <a:rPr lang="en-US" dirty="0"/>
              <a:t>They are considered a non-renewable resource because their use far exceeds their rate of formation. A </a:t>
            </a:r>
            <a:r>
              <a:rPr lang="en-US" b="1" dirty="0">
                <a:solidFill>
                  <a:srgbClr val="6CB255"/>
                </a:solidFill>
              </a:rPr>
              <a:t>non-renewable resource </a:t>
            </a:r>
            <a:r>
              <a:rPr lang="en-US" dirty="0"/>
              <a:t>is either regenerated very slowly or not at all. </a:t>
            </a:r>
          </a:p>
          <a:p>
            <a:pPr marL="1074420" lvl="1" indent="-342900">
              <a:buFont typeface="Arial" panose="020B0604020202020204" pitchFamily="34" charset="0"/>
              <a:buChar char="•"/>
            </a:pPr>
            <a:r>
              <a:rPr lang="en-US" dirty="0"/>
              <a:t>Also, when fossil fuels are burned, it increases the amount of carbon dioxide in the atmosphere.</a:t>
            </a:r>
          </a:p>
          <a:p>
            <a:pPr marL="1074420" lvl="1" indent="-342900">
              <a:buFont typeface="Arial" panose="020B0604020202020204" pitchFamily="34" charset="0"/>
              <a:buChar char="•"/>
            </a:pPr>
            <a:r>
              <a:rPr lang="en-US" dirty="0"/>
              <a:t>Another way that carbon dioxide is released into the atmosphere is due to the increased number of animals kept to feed the earth’s population.  Their breathing releases carbon dioxide. </a:t>
            </a:r>
          </a:p>
          <a:p>
            <a:pPr marL="342900" indent="-342900">
              <a:buFont typeface="Arial" panose="020B0604020202020204" pitchFamily="34" charset="0"/>
              <a:buChar char="•"/>
            </a:pPr>
            <a:r>
              <a:rPr lang="en-US" dirty="0"/>
              <a:t>These increases in atmospheric carbon dioxide are associated with climate change, which is a major environmental concern worldwide. </a:t>
            </a:r>
          </a:p>
        </p:txBody>
      </p:sp>
    </p:spTree>
    <p:extLst>
      <p:ext uri="{BB962C8B-B14F-4D97-AF65-F5344CB8AC3E}">
        <p14:creationId xmlns:p14="http://schemas.microsoft.com/office/powerpoint/2010/main" val="3994700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85D6-77DE-41FB-B172-EB163B6140A3}"/>
              </a:ext>
            </a:extLst>
          </p:cNvPr>
          <p:cNvSpPr>
            <a:spLocks noGrp="1"/>
          </p:cNvSpPr>
          <p:nvPr>
            <p:ph type="title"/>
          </p:nvPr>
        </p:nvSpPr>
        <p:spPr/>
        <p:txBody>
          <a:bodyPr/>
          <a:lstStyle/>
          <a:p>
            <a:r>
              <a:rPr lang="en-US" dirty="0"/>
              <a:t>The nitrogen cycle (20.2)</a:t>
            </a:r>
          </a:p>
        </p:txBody>
      </p:sp>
      <p:sp>
        <p:nvSpPr>
          <p:cNvPr id="4" name="Text Placeholder 3">
            <a:extLst>
              <a:ext uri="{FF2B5EF4-FFF2-40B4-BE49-F238E27FC236}">
                <a16:creationId xmlns:a16="http://schemas.microsoft.com/office/drawing/2014/main" id="{979E0D0C-DB32-4799-BAA1-CEED6A4C6F6C}"/>
              </a:ext>
            </a:extLst>
          </p:cNvPr>
          <p:cNvSpPr>
            <a:spLocks noGrp="1"/>
          </p:cNvSpPr>
          <p:nvPr>
            <p:ph type="body" sz="quarter" idx="14"/>
          </p:nvPr>
        </p:nvSpPr>
        <p:spPr>
          <a:xfrm>
            <a:off x="457200" y="1194317"/>
            <a:ext cx="8062912" cy="5181315"/>
          </a:xfrm>
        </p:spPr>
        <p:txBody>
          <a:bodyPr>
            <a:normAutofit lnSpcReduction="10000"/>
          </a:bodyPr>
          <a:lstStyle/>
          <a:p>
            <a:pPr marL="342900" indent="-342900">
              <a:buFont typeface="Arial" panose="020B0604020202020204" pitchFamily="34" charset="0"/>
              <a:buChar char="•"/>
            </a:pPr>
            <a:r>
              <a:rPr lang="en-US" dirty="0"/>
              <a:t>Most organisms are not equipped to incorporate nitrogen from the atmosphere even though nitrogen comprises approximately 78% of the atmosphere. </a:t>
            </a:r>
          </a:p>
          <a:p>
            <a:pPr marL="342900" indent="-342900">
              <a:buFont typeface="Arial" panose="020B0604020202020204" pitchFamily="34" charset="0"/>
              <a:buChar char="•"/>
            </a:pPr>
            <a:r>
              <a:rPr lang="en-US" dirty="0"/>
              <a:t>Two nitrogen atoms (N2) are bonded to each other by a very strong triple covalent bond.</a:t>
            </a:r>
          </a:p>
          <a:p>
            <a:pPr marL="342900" indent="-342900">
              <a:buFont typeface="Arial" panose="020B0604020202020204" pitchFamily="34" charset="0"/>
              <a:buChar char="•"/>
            </a:pPr>
            <a:r>
              <a:rPr lang="en-US" dirty="0"/>
              <a:t>Nitrogen enters the living world via free-living and symbiotic bacteria, which incorporate nitrogen into their macromolecules through nitrogen fixation (conversion of N2). </a:t>
            </a:r>
          </a:p>
          <a:p>
            <a:pPr marL="342900" indent="-342900">
              <a:buFont typeface="Arial" panose="020B0604020202020204" pitchFamily="34" charset="0"/>
              <a:buChar char="•"/>
            </a:pPr>
            <a:r>
              <a:rPr lang="en-US" dirty="0"/>
              <a:t>The nitrogen that enters living systems by nitrogen fixation is eventually converted from organic nitrogen back into nitrogen gas by bacteria (Figure 20.12).</a:t>
            </a:r>
          </a:p>
          <a:p>
            <a:pPr marL="342900" indent="-342900">
              <a:buFont typeface="Arial" panose="020B0604020202020204" pitchFamily="34" charset="0"/>
              <a:buChar char="•"/>
            </a:pPr>
            <a:r>
              <a:rPr lang="en-US" dirty="0"/>
              <a:t>Human activity can release nitrogen into the environment by two primary means:</a:t>
            </a:r>
          </a:p>
          <a:p>
            <a:pPr marL="1074420" lvl="1" indent="-342900">
              <a:buFont typeface="Arial" panose="020B0604020202020204" pitchFamily="34" charset="0"/>
              <a:buChar char="•"/>
            </a:pPr>
            <a:r>
              <a:rPr lang="en-US" dirty="0"/>
              <a:t>The combustion of fossil fuels </a:t>
            </a:r>
          </a:p>
          <a:p>
            <a:pPr marL="1074420" lvl="1" indent="-342900">
              <a:buFont typeface="Arial" panose="020B0604020202020204" pitchFamily="34" charset="0"/>
              <a:buChar char="•"/>
            </a:pPr>
            <a:r>
              <a:rPr lang="en-US" dirty="0"/>
              <a:t>The use of artificial fertilizers</a:t>
            </a:r>
          </a:p>
        </p:txBody>
      </p:sp>
    </p:spTree>
    <p:extLst>
      <p:ext uri="{BB962C8B-B14F-4D97-AF65-F5344CB8AC3E}">
        <p14:creationId xmlns:p14="http://schemas.microsoft.com/office/powerpoint/2010/main" val="2626240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20.12 the nitrogen cycle </a:t>
            </a:r>
          </a:p>
        </p:txBody>
      </p:sp>
      <p:pic>
        <p:nvPicPr>
          <p:cNvPr id="2" name="Figure" descr="The illustration shows the nitrogen cycle. Nitrogen gas from the atmosphere is fixed into organic nitrogen by nitrogen fixing bacteria. This organic nitrogen enters terrestrial food webs. It leaves the food webs as nitrogenous wastes in the soil. Ammonification of this nitrogenous waste by bacteria and fungi in the soil converts the organic nitrogen to ammonium ion (NH4 plus). Ammonium is converted to nitrite (NO2 minus), then to nitrate (NO3 minus) by nitrifying bacteria. Denitrifying bacteria convert the nitrate back into nitrogen gas, which reenters the atmosphere. Nitrogen from runoff and fertilizers enters the ocean, where it enters marine food webs. Some organic nitrogen falls to the ocean floor as sediment. Other organic nitrogen in the ocean is converted to nitrite and nitrate ions, which is then converted to nitrogen gas in a process analogous to the one that occurs on l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52" r="-30252"/>
          <a:stretch>
            <a:fillRect/>
          </a:stretch>
        </p:blipFill>
        <p:spPr/>
      </p:pic>
      <p:sp>
        <p:nvSpPr>
          <p:cNvPr id="7" name="Figure Legend"/>
          <p:cNvSpPr>
            <a:spLocks noGrp="1"/>
          </p:cNvSpPr>
          <p:nvPr>
            <p:ph type="body" sz="quarter" idx="14"/>
          </p:nvPr>
        </p:nvSpPr>
        <p:spPr/>
        <p:txBody>
          <a:bodyPr>
            <a:normAutofit fontScale="92500"/>
          </a:bodyPr>
          <a:lstStyle/>
          <a:p>
            <a:r>
              <a:rPr lang="en-US" sz="1600" dirty="0"/>
              <a:t>Nitrogen enters the living world from the atmosphere through nitrogen-fixing bacteria. This nitrogen and nitrogenous waste from animals is then processed back into gaseous nitrogen by soil bacteria, which also supply terrestrial food webs with the organic nitrogen they need. (credit: modification of work by John M. Evans and Howard Perlman, USGS)</a:t>
            </a:r>
          </a:p>
        </p:txBody>
      </p:sp>
      <p:sp>
        <p:nvSpPr>
          <p:cNvPr id="9" name="Disclaimer">
            <a:extLst>
              <a:ext uri="{FF2B5EF4-FFF2-40B4-BE49-F238E27FC236}">
                <a16:creationId xmlns:a16="http://schemas.microsoft.com/office/drawing/2014/main" id="{B5F84728-F17C-4F2C-86B6-F1FB9CC2433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53FA1A24-9619-4646-BB30-23B0709A52D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472843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200" y="241326"/>
            <a:ext cx="6363478" cy="659535"/>
          </a:xfrm>
        </p:spPr>
        <p:txBody>
          <a:bodyPr>
            <a:normAutofit fontScale="90000"/>
          </a:bodyPr>
          <a:lstStyle/>
          <a:p>
            <a:r>
              <a:rPr lang="en-US" dirty="0"/>
              <a:t>Figure 20.1 </a:t>
            </a:r>
            <a:r>
              <a:rPr lang="en-US" dirty="0" err="1"/>
              <a:t>Karner</a:t>
            </a:r>
            <a:r>
              <a:rPr lang="en-US" dirty="0"/>
              <a:t> blue butterfly and wild lupine </a:t>
            </a:r>
          </a:p>
        </p:txBody>
      </p:sp>
      <p:pic>
        <p:nvPicPr>
          <p:cNvPr id="2" name="Figure" descr="Photo (a) depicts a Karner blue butterfly, which has light blue wings with gold ovals and black dots around the edge. Photo (b) depicts a wild lupine flower, which is long and thin with clam-shaped petals radiating out from the center. The bottom third of the flower is blue, the middle is pink and blue, and the top is gre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868" r="-24868"/>
          <a:stretch>
            <a:fillRect/>
          </a:stretch>
        </p:blipFill>
        <p:spPr>
          <a:xfrm>
            <a:off x="457199" y="1122386"/>
            <a:ext cx="8062913" cy="3500071"/>
          </a:xfrm>
        </p:spPr>
      </p:pic>
      <p:sp>
        <p:nvSpPr>
          <p:cNvPr id="7" name="Figure Legend"/>
          <p:cNvSpPr>
            <a:spLocks noGrp="1"/>
          </p:cNvSpPr>
          <p:nvPr>
            <p:ph type="body" sz="quarter" idx="14"/>
          </p:nvPr>
        </p:nvSpPr>
        <p:spPr>
          <a:xfrm>
            <a:off x="457200" y="4843982"/>
            <a:ext cx="8062912" cy="1166382"/>
          </a:xfrm>
        </p:spPr>
        <p:txBody>
          <a:bodyPr>
            <a:normAutofit/>
          </a:bodyPr>
          <a:lstStyle/>
          <a:p>
            <a:r>
              <a:rPr lang="en-US" sz="1600" dirty="0"/>
              <a:t>The </a:t>
            </a:r>
            <a:r>
              <a:rPr lang="en-US" sz="1600" dirty="0">
                <a:solidFill>
                  <a:srgbClr val="6CB255"/>
                </a:solidFill>
              </a:rPr>
              <a:t>(a) </a:t>
            </a:r>
            <a:r>
              <a:rPr lang="en-US" sz="1600" dirty="0" err="1"/>
              <a:t>Karner</a:t>
            </a:r>
            <a:r>
              <a:rPr lang="en-US" sz="1600" dirty="0"/>
              <a:t> blue butterfly and </a:t>
            </a:r>
            <a:r>
              <a:rPr lang="en-US" sz="1600" dirty="0">
                <a:solidFill>
                  <a:srgbClr val="6CB255"/>
                </a:solidFill>
              </a:rPr>
              <a:t>(b) </a:t>
            </a:r>
            <a:r>
              <a:rPr lang="en-US" sz="1600" dirty="0"/>
              <a:t>wild lupine live in oak-pine barren habitats in North America. (credit a: modification of work by John &amp; Karen Hollingsworth, USFWS)</a:t>
            </a:r>
          </a:p>
        </p:txBody>
      </p:sp>
      <p:sp>
        <p:nvSpPr>
          <p:cNvPr id="9" name="Disclaimer">
            <a:extLst>
              <a:ext uri="{FF2B5EF4-FFF2-40B4-BE49-F238E27FC236}">
                <a16:creationId xmlns:a16="http://schemas.microsoft.com/office/drawing/2014/main" id="{BE3A96BA-5B93-4DD9-B969-85809FDFFD1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6DC14D06-3061-41D0-A9AB-4D6EDC891B3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864864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85D6-77DE-41FB-B172-EB163B6140A3}"/>
              </a:ext>
            </a:extLst>
          </p:cNvPr>
          <p:cNvSpPr>
            <a:spLocks noGrp="1"/>
          </p:cNvSpPr>
          <p:nvPr>
            <p:ph type="title"/>
          </p:nvPr>
        </p:nvSpPr>
        <p:spPr/>
        <p:txBody>
          <a:bodyPr/>
          <a:lstStyle/>
          <a:p>
            <a:r>
              <a:rPr lang="en-US" dirty="0"/>
              <a:t>The phosphorous cycle (20.2)</a:t>
            </a:r>
          </a:p>
        </p:txBody>
      </p:sp>
      <p:sp>
        <p:nvSpPr>
          <p:cNvPr id="4" name="Text Placeholder 3">
            <a:extLst>
              <a:ext uri="{FF2B5EF4-FFF2-40B4-BE49-F238E27FC236}">
                <a16:creationId xmlns:a16="http://schemas.microsoft.com/office/drawing/2014/main" id="{979E0D0C-DB32-4799-BAA1-CEED6A4C6F6C}"/>
              </a:ext>
            </a:extLst>
          </p:cNvPr>
          <p:cNvSpPr>
            <a:spLocks noGrp="1"/>
          </p:cNvSpPr>
          <p:nvPr>
            <p:ph type="body" sz="quarter" idx="14"/>
          </p:nvPr>
        </p:nvSpPr>
        <p:spPr>
          <a:xfrm>
            <a:off x="457200" y="1194318"/>
            <a:ext cx="8062912" cy="4816046"/>
          </a:xfrm>
        </p:spPr>
        <p:txBody>
          <a:bodyPr>
            <a:normAutofit lnSpcReduction="10000"/>
          </a:bodyPr>
          <a:lstStyle/>
          <a:p>
            <a:pPr marL="342900" indent="-342900">
              <a:buFont typeface="Arial" panose="020B0604020202020204" pitchFamily="34" charset="0"/>
              <a:buChar char="•"/>
            </a:pPr>
            <a:r>
              <a:rPr lang="en-US" dirty="0"/>
              <a:t>Phosphorus is an essential nutrient for living processes</a:t>
            </a:r>
          </a:p>
          <a:p>
            <a:pPr marL="1074420" lvl="1" indent="-342900">
              <a:buFont typeface="Arial" panose="020B0604020202020204" pitchFamily="34" charset="0"/>
              <a:buChar char="•"/>
            </a:pPr>
            <a:r>
              <a:rPr lang="en-US" dirty="0"/>
              <a:t>It is a major component of nucleic acids and phospholipids</a:t>
            </a:r>
          </a:p>
          <a:p>
            <a:pPr marL="1074420" lvl="1" indent="-342900">
              <a:buFont typeface="Arial" panose="020B0604020202020204" pitchFamily="34" charset="0"/>
              <a:buChar char="•"/>
            </a:pPr>
            <a:r>
              <a:rPr lang="en-US" dirty="0"/>
              <a:t>It makes up the supportive components of our bones. </a:t>
            </a:r>
          </a:p>
          <a:p>
            <a:pPr marL="342900" indent="-342900">
              <a:buFont typeface="Arial" panose="020B0604020202020204" pitchFamily="34" charset="0"/>
              <a:buChar char="•"/>
            </a:pPr>
            <a:r>
              <a:rPr lang="en-US" dirty="0"/>
              <a:t>Phosphorus is often the limiting nutrient (necessary for growth) in aquatic, particularly freshwater, ecosystems.</a:t>
            </a:r>
          </a:p>
          <a:p>
            <a:pPr marL="342900" indent="-342900">
              <a:buFont typeface="Arial" panose="020B0604020202020204" pitchFamily="34" charset="0"/>
              <a:buChar char="•"/>
            </a:pPr>
            <a:r>
              <a:rPr lang="en-US" dirty="0"/>
              <a:t>A major effect from fertilizer runoff (excessive nitrogen and phosphorous) is </a:t>
            </a:r>
            <a:r>
              <a:rPr lang="en-US" b="1" dirty="0">
                <a:solidFill>
                  <a:srgbClr val="6CB255"/>
                </a:solidFill>
              </a:rPr>
              <a:t>eutrophication,</a:t>
            </a:r>
            <a:r>
              <a:rPr lang="en-US" dirty="0"/>
              <a:t> a process whereby nutrient runoff causes the overgrowth of algae and a number of problems.</a:t>
            </a:r>
          </a:p>
          <a:p>
            <a:pPr marL="1074420" lvl="1" indent="-342900">
              <a:buFont typeface="Arial" panose="020B0604020202020204" pitchFamily="34" charset="0"/>
              <a:buChar char="•"/>
            </a:pPr>
            <a:r>
              <a:rPr lang="en-US" dirty="0"/>
              <a:t>The subsequent death and decay of these organisms depletes dissolved oxygen, which leads to the death of aquatic organisms, such as shellfish and finfish.</a:t>
            </a:r>
          </a:p>
          <a:p>
            <a:pPr marL="1074420" lvl="1" indent="-342900">
              <a:buFont typeface="Arial" panose="020B0604020202020204" pitchFamily="34" charset="0"/>
              <a:buChar char="•"/>
            </a:pPr>
            <a:r>
              <a:rPr lang="en-US" dirty="0"/>
              <a:t>This process is responsible for </a:t>
            </a:r>
            <a:r>
              <a:rPr lang="en-US" b="1" dirty="0">
                <a:solidFill>
                  <a:srgbClr val="6CB255"/>
                </a:solidFill>
              </a:rPr>
              <a:t>dead zones </a:t>
            </a:r>
            <a:r>
              <a:rPr lang="en-US" dirty="0"/>
              <a:t>in lakes and at the mouths of many major rivers and for massive fish kills, which often occur during the summer months (Figure 20.14).</a:t>
            </a:r>
          </a:p>
        </p:txBody>
      </p:sp>
    </p:spTree>
    <p:extLst>
      <p:ext uri="{BB962C8B-B14F-4D97-AF65-F5344CB8AC3E}">
        <p14:creationId xmlns:p14="http://schemas.microsoft.com/office/powerpoint/2010/main" val="816066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20.13 the phosphorous cycle </a:t>
            </a:r>
          </a:p>
        </p:txBody>
      </p:sp>
      <p:pic>
        <p:nvPicPr>
          <p:cNvPr id="2" name="Figure" descr="The illustration shows the phosphorus cycle. Phosphorus enters the atmosphere from volcanic aerosols. As this aerosol precipitates to earth, it enters terrestrial food webs. Some of the phosphorus from terrestrial food webs dissolves in streams and lakes, and the remainder enters the soil. Another source of phosphorus is fertilizers. Phosphorus enters the ocean via leaching and runoff, where it becomes dissolved in ocean water or enters marine food webs. Some phosphorus falls to the ocean floor where it becomes sediment. If uplifting occurs, this sediment can return to l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sp>
        <p:nvSpPr>
          <p:cNvPr id="7" name="Figure Legend"/>
          <p:cNvSpPr>
            <a:spLocks noGrp="1"/>
          </p:cNvSpPr>
          <p:nvPr>
            <p:ph type="body" sz="quarter" idx="14"/>
          </p:nvPr>
        </p:nvSpPr>
        <p:spPr/>
        <p:txBody>
          <a:bodyPr>
            <a:noAutofit/>
          </a:bodyPr>
          <a:lstStyle/>
          <a:p>
            <a:r>
              <a:rPr lang="en-US" sz="1300" dirty="0"/>
              <a:t>In nature, phosphorus exists as the phosphate ion (PO</a:t>
            </a:r>
            <a:r>
              <a:rPr lang="en-US" sz="1300" baseline="-25000" dirty="0"/>
              <a:t>4</a:t>
            </a:r>
            <a:r>
              <a:rPr lang="en-US" sz="1300" baseline="30000" dirty="0"/>
              <a:t>3-</a:t>
            </a:r>
            <a:r>
              <a:rPr lang="en-US" sz="1300" dirty="0"/>
              <a:t>). Weathering of rocks and volcanic activity releases phosphate into the soil, water, and air, where it becomes available to terrestrial food webs. Phosphate enters the oceans in surface runoff, groundwater flow, and river flow. Phosphate dissolved in ocean water cycles into marine food webs. Some phosphate from the marine food webs falls to the ocean floor, where it forms sediment. (credit: modification of work by John M. Evans and Howard Perlman, USGS)</a:t>
            </a:r>
          </a:p>
        </p:txBody>
      </p:sp>
      <p:sp>
        <p:nvSpPr>
          <p:cNvPr id="9" name="Disclaimer">
            <a:extLst>
              <a:ext uri="{FF2B5EF4-FFF2-40B4-BE49-F238E27FC236}">
                <a16:creationId xmlns:a16="http://schemas.microsoft.com/office/drawing/2014/main" id="{81CF47AB-1D3E-40E1-979C-941BB58802A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8CEEE003-7127-4256-B04E-808F04410DE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461766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20.14 dead zones </a:t>
            </a:r>
          </a:p>
        </p:txBody>
      </p:sp>
      <p:pic>
        <p:nvPicPr>
          <p:cNvPr id="2" name="Figure" descr="World map shows areas where dead zones occur. Dead zones are present along the eastern and western shore of the United States, in the North and Mediterranean Seas, and off the east coast of As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760" r="-16760"/>
          <a:stretch>
            <a:fillRect/>
          </a:stretch>
        </p:blipFill>
        <p:spPr/>
      </p:pic>
      <p:sp>
        <p:nvSpPr>
          <p:cNvPr id="7" name="Figure Legend"/>
          <p:cNvSpPr>
            <a:spLocks noGrp="1"/>
          </p:cNvSpPr>
          <p:nvPr>
            <p:ph type="body" sz="quarter" idx="14"/>
          </p:nvPr>
        </p:nvSpPr>
        <p:spPr/>
        <p:txBody>
          <a:bodyPr>
            <a:normAutofit/>
          </a:bodyPr>
          <a:lstStyle/>
          <a:p>
            <a:r>
              <a:rPr lang="en-US" sz="1600" dirty="0"/>
              <a:t>Dead zones occur when phosphorus and nitrogen from fertilizers cause excessive growth of microorganisms, which depletes oxygen and kills fauna. Worldwide, large dead zones are found in areas of high population density. (credit: Robert </a:t>
            </a:r>
            <a:r>
              <a:rPr lang="en-US" sz="1600" dirty="0" err="1"/>
              <a:t>Simmon</a:t>
            </a:r>
            <a:r>
              <a:rPr lang="en-US" sz="1600" dirty="0"/>
              <a:t>, Jesse Allen, NASA Earth </a:t>
            </a:r>
            <a:r>
              <a:rPr lang="cs-CZ" sz="1600" dirty="0" err="1"/>
              <a:t>Observatory</a:t>
            </a:r>
            <a:r>
              <a:rPr lang="cs-CZ" sz="1600" dirty="0"/>
              <a:t>)</a:t>
            </a:r>
            <a:endParaRPr lang="en-US" sz="1600" dirty="0"/>
          </a:p>
        </p:txBody>
      </p:sp>
      <p:sp>
        <p:nvSpPr>
          <p:cNvPr id="9" name="Disclaimer">
            <a:extLst>
              <a:ext uri="{FF2B5EF4-FFF2-40B4-BE49-F238E27FC236}">
                <a16:creationId xmlns:a16="http://schemas.microsoft.com/office/drawing/2014/main" id="{11A771AE-040C-4057-8976-D42F237003E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CA3823C0-9832-49E4-B78D-F89B83BF60A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3482560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20.15 Chesapeake bay </a:t>
            </a:r>
          </a:p>
        </p:txBody>
      </p:sp>
      <p:pic>
        <p:nvPicPr>
          <p:cNvPr id="2" name="Figure" descr="Satellite image shows the Chesapeake Bay. Inset is a photo of a man holding a clump of oyst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136" r="-57136"/>
          <a:stretch>
            <a:fillRect/>
          </a:stretch>
        </p:blipFill>
        <p:spPr/>
      </p:pic>
      <p:sp>
        <p:nvSpPr>
          <p:cNvPr id="7" name="Figure Legend"/>
          <p:cNvSpPr>
            <a:spLocks noGrp="1"/>
          </p:cNvSpPr>
          <p:nvPr>
            <p:ph type="body" sz="quarter" idx="14"/>
          </p:nvPr>
        </p:nvSpPr>
        <p:spPr/>
        <p:txBody>
          <a:bodyPr>
            <a:normAutofit/>
          </a:bodyPr>
          <a:lstStyle/>
          <a:p>
            <a:r>
              <a:rPr lang="en-US" sz="1600" dirty="0">
                <a:solidFill>
                  <a:schemeClr val="tx1"/>
                </a:solidFill>
              </a:rPr>
              <a:t>This </a:t>
            </a:r>
            <a:r>
              <a:rPr lang="en-US" sz="1600" dirty="0">
                <a:solidFill>
                  <a:srgbClr val="6CB255"/>
                </a:solidFill>
              </a:rPr>
              <a:t>(a) </a:t>
            </a:r>
            <a:r>
              <a:rPr lang="en-US" sz="1600" dirty="0">
                <a:solidFill>
                  <a:schemeClr val="tx1"/>
                </a:solidFill>
              </a:rPr>
              <a:t>satellite image shows the Chesapeake Bay, an ecosystem affected by phosphate and nitrate runoff. A </a:t>
            </a:r>
            <a:r>
              <a:rPr lang="en-US" sz="1600" dirty="0">
                <a:solidFill>
                  <a:srgbClr val="6CB255"/>
                </a:solidFill>
              </a:rPr>
              <a:t>(b) </a:t>
            </a:r>
            <a:r>
              <a:rPr lang="en-US" sz="1600" dirty="0">
                <a:solidFill>
                  <a:schemeClr val="tx1"/>
                </a:solidFill>
              </a:rPr>
              <a:t>member of the Army Corps of Engineers holds a clump of oysters being used as a part of the oyster restoration effort in the bay. (credit a: modification of work by NASA/MODIS; credit b: modification of work by U.S. Army)</a:t>
            </a:r>
          </a:p>
        </p:txBody>
      </p:sp>
      <p:sp>
        <p:nvSpPr>
          <p:cNvPr id="9" name="Disclaimer">
            <a:extLst>
              <a:ext uri="{FF2B5EF4-FFF2-40B4-BE49-F238E27FC236}">
                <a16:creationId xmlns:a16="http://schemas.microsoft.com/office/drawing/2014/main" id="{64DDD9CD-3826-49EF-BEE7-F14B059B121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67EE1554-E16C-4B18-85D9-5A0FD253524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798407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85D6-77DE-41FB-B172-EB163B6140A3}"/>
              </a:ext>
            </a:extLst>
          </p:cNvPr>
          <p:cNvSpPr>
            <a:spLocks noGrp="1"/>
          </p:cNvSpPr>
          <p:nvPr>
            <p:ph type="title"/>
          </p:nvPr>
        </p:nvSpPr>
        <p:spPr/>
        <p:txBody>
          <a:bodyPr/>
          <a:lstStyle/>
          <a:p>
            <a:r>
              <a:rPr lang="en-US" dirty="0"/>
              <a:t>The sulfur cycle (20.2)</a:t>
            </a:r>
          </a:p>
        </p:txBody>
      </p:sp>
      <p:sp>
        <p:nvSpPr>
          <p:cNvPr id="4" name="Text Placeholder 3">
            <a:extLst>
              <a:ext uri="{FF2B5EF4-FFF2-40B4-BE49-F238E27FC236}">
                <a16:creationId xmlns:a16="http://schemas.microsoft.com/office/drawing/2014/main" id="{979E0D0C-DB32-4799-BAA1-CEED6A4C6F6C}"/>
              </a:ext>
            </a:extLst>
          </p:cNvPr>
          <p:cNvSpPr>
            <a:spLocks noGrp="1"/>
          </p:cNvSpPr>
          <p:nvPr>
            <p:ph type="body" sz="quarter" idx="14"/>
          </p:nvPr>
        </p:nvSpPr>
        <p:spPr>
          <a:xfrm>
            <a:off x="457200" y="1194318"/>
            <a:ext cx="8062912" cy="4816046"/>
          </a:xfrm>
        </p:spPr>
        <p:txBody>
          <a:bodyPr/>
          <a:lstStyle/>
          <a:p>
            <a:pPr marL="342900" indent="-342900">
              <a:buFont typeface="Arial" panose="020B0604020202020204" pitchFamily="34" charset="0"/>
              <a:buChar char="•"/>
            </a:pPr>
            <a:r>
              <a:rPr lang="en-US" dirty="0"/>
              <a:t>Sulfur is an essential element for the macromolecules of living things.  It is involved in the formation of proteins.</a:t>
            </a:r>
          </a:p>
          <a:p>
            <a:pPr marL="342900" indent="-342900">
              <a:buFont typeface="Arial" panose="020B0604020202020204" pitchFamily="34" charset="0"/>
              <a:buChar char="•"/>
            </a:pPr>
            <a:r>
              <a:rPr lang="en-US" dirty="0"/>
              <a:t>Sulfur cycles between the oceans, land, and atmosphere (Figure 20.16). </a:t>
            </a:r>
          </a:p>
          <a:p>
            <a:pPr marL="342900" indent="-342900">
              <a:buFont typeface="Arial" panose="020B0604020202020204" pitchFamily="34" charset="0"/>
              <a:buChar char="•"/>
            </a:pPr>
            <a:r>
              <a:rPr lang="en-US"/>
              <a:t>One source of sulfur on land are geothermal vents (Figure 20.17).</a:t>
            </a:r>
          </a:p>
          <a:p>
            <a:pPr marL="342900" indent="-342900">
              <a:buFont typeface="Arial" panose="020B0604020202020204" pitchFamily="34" charset="0"/>
              <a:buChar char="•"/>
            </a:pPr>
            <a:r>
              <a:rPr lang="en-US"/>
              <a:t>The </a:t>
            </a:r>
            <a:r>
              <a:rPr lang="en-US" dirty="0"/>
              <a:t>burning of large quantities of fossil fuels, especially from coal, releases larger amounts of hydrogen sulfide gas into the atmosphere. </a:t>
            </a:r>
          </a:p>
          <a:p>
            <a:pPr marL="342900" indent="-342900">
              <a:buFont typeface="Arial" panose="020B0604020202020204" pitchFamily="34" charset="0"/>
              <a:buChar char="•"/>
            </a:pPr>
            <a:r>
              <a:rPr lang="en-US" dirty="0"/>
              <a:t> </a:t>
            </a:r>
            <a:r>
              <a:rPr lang="en-US" b="1" dirty="0">
                <a:solidFill>
                  <a:srgbClr val="6CB255"/>
                </a:solidFill>
              </a:rPr>
              <a:t>Acid rain </a:t>
            </a:r>
            <a:r>
              <a:rPr lang="en-US" dirty="0"/>
              <a:t>is corrosive rain caused by rainwater falling to the ground through sulfur gas, turning it into weak sulfuric acid, which causes damage to aquatic ecosystems. </a:t>
            </a:r>
          </a:p>
        </p:txBody>
      </p:sp>
    </p:spTree>
    <p:extLst>
      <p:ext uri="{BB962C8B-B14F-4D97-AF65-F5344CB8AC3E}">
        <p14:creationId xmlns:p14="http://schemas.microsoft.com/office/powerpoint/2010/main" val="4015282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20.16 the sulfur cycle </a:t>
            </a:r>
          </a:p>
        </p:txBody>
      </p:sp>
      <p:pic>
        <p:nvPicPr>
          <p:cNvPr id="2" name="Figure" descr="The illustration shows the sulfur cycle. Sulfur enters the atmosphere as sulfur dioxide (SO2) via human emissions, decomposition of H2S, and volcanic eruptions. Precipitation and fallout from the atmosphere return sulfur to the earth, where it enters terrestrial ecosystems. Sulfur enters the oceans via runoff, where it becomes incorporated in marine ecosystems. Some marine sulfur becomes pyrite, which is trapped in sediment. If uplifting occurs, the pyrite enters the soil and is converted to soil sulfa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sp>
        <p:nvSpPr>
          <p:cNvPr id="7" name="Figure Legend"/>
          <p:cNvSpPr>
            <a:spLocks noGrp="1"/>
          </p:cNvSpPr>
          <p:nvPr>
            <p:ph type="body" sz="quarter" idx="14"/>
          </p:nvPr>
        </p:nvSpPr>
        <p:spPr/>
        <p:txBody>
          <a:bodyPr>
            <a:normAutofit fontScale="92500" lnSpcReduction="10000"/>
          </a:bodyPr>
          <a:lstStyle/>
          <a:p>
            <a:r>
              <a:rPr lang="en-US" sz="1600" dirty="0"/>
              <a:t>Sulfur dioxide from the atmosphere becomes available to terrestrial and marine ecosystems when it is dissolved in precipitation as weak sulfuric acid or when it falls directly to Earth as fallout. Weathering of rocks also makes sulfates available to terrestrial ecosystems. Decomposition of living organisms returns sulfates to the ocean, soil, and atmosphere. (credit: modification of work by John M. Evans and Howard Perlman, USGS)</a:t>
            </a:r>
          </a:p>
        </p:txBody>
      </p:sp>
      <p:sp>
        <p:nvSpPr>
          <p:cNvPr id="9" name="Disclaimer">
            <a:extLst>
              <a:ext uri="{FF2B5EF4-FFF2-40B4-BE49-F238E27FC236}">
                <a16:creationId xmlns:a16="http://schemas.microsoft.com/office/drawing/2014/main" id="{4BC46C93-73A1-486F-AD5D-A03AAB35FC9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C7A14367-D721-4E7A-AA30-91A60634C49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5515836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t>Figure 20.17 a geothermal vent</a:t>
            </a:r>
          </a:p>
        </p:txBody>
      </p:sp>
      <p:pic>
        <p:nvPicPr>
          <p:cNvPr id="2" name="Figure" descr="The photo shows a white, pyramid-shaped mound with gray steam escaping from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7" name="Figure Legend"/>
          <p:cNvSpPr>
            <a:spLocks noGrp="1"/>
          </p:cNvSpPr>
          <p:nvPr>
            <p:ph type="body" sz="quarter" idx="14"/>
          </p:nvPr>
        </p:nvSpPr>
        <p:spPr/>
        <p:txBody>
          <a:bodyPr>
            <a:normAutofit/>
          </a:bodyPr>
          <a:lstStyle/>
          <a:p>
            <a:r>
              <a:rPr lang="en-US" sz="1600" dirty="0"/>
              <a:t>At this sulfur vent in Lassen Volcanic National Park in northeastern California, the yellowish sulfur deposits are visible near the mouth of the vent. (credit: “Calbear22”/Wikimedia Commons)</a:t>
            </a:r>
          </a:p>
        </p:txBody>
      </p:sp>
      <p:sp>
        <p:nvSpPr>
          <p:cNvPr id="9" name="Disclaimer">
            <a:extLst>
              <a:ext uri="{FF2B5EF4-FFF2-40B4-BE49-F238E27FC236}">
                <a16:creationId xmlns:a16="http://schemas.microsoft.com/office/drawing/2014/main" id="{41A79421-3A3E-4D7E-AE6B-207C32E3272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3FD1BFF3-CF26-4F89-A96D-E21B4799AE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710137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85D6-77DE-41FB-B172-EB163B6140A3}"/>
              </a:ext>
            </a:extLst>
          </p:cNvPr>
          <p:cNvSpPr>
            <a:spLocks noGrp="1"/>
          </p:cNvSpPr>
          <p:nvPr>
            <p:ph type="title"/>
          </p:nvPr>
        </p:nvSpPr>
        <p:spPr/>
        <p:txBody>
          <a:bodyPr/>
          <a:lstStyle/>
          <a:p>
            <a:r>
              <a:rPr lang="en-US" dirty="0"/>
              <a:t>Terrestrial biomes (20.3) </a:t>
            </a:r>
          </a:p>
        </p:txBody>
      </p:sp>
      <p:sp>
        <p:nvSpPr>
          <p:cNvPr id="4" name="Text Placeholder 3">
            <a:extLst>
              <a:ext uri="{FF2B5EF4-FFF2-40B4-BE49-F238E27FC236}">
                <a16:creationId xmlns:a16="http://schemas.microsoft.com/office/drawing/2014/main" id="{979E0D0C-DB32-4799-BAA1-CEED6A4C6F6C}"/>
              </a:ext>
            </a:extLst>
          </p:cNvPr>
          <p:cNvSpPr>
            <a:spLocks noGrp="1"/>
          </p:cNvSpPr>
          <p:nvPr>
            <p:ph type="body" sz="quarter" idx="14"/>
          </p:nvPr>
        </p:nvSpPr>
        <p:spPr>
          <a:xfrm>
            <a:off x="457200" y="1194318"/>
            <a:ext cx="8062912" cy="4816046"/>
          </a:xfrm>
        </p:spPr>
        <p:txBody>
          <a:bodyPr/>
          <a:lstStyle/>
          <a:p>
            <a:pPr marL="342900" indent="-342900">
              <a:buFont typeface="Arial" panose="020B0604020202020204" pitchFamily="34" charset="0"/>
              <a:buChar char="•"/>
            </a:pPr>
            <a:r>
              <a:rPr lang="en-US" dirty="0"/>
              <a:t>Terrestrial biomes are based on land, while aquatic biomes include both ocean and freshwater biomes. </a:t>
            </a:r>
          </a:p>
          <a:p>
            <a:pPr marL="342900" indent="-342900">
              <a:buFont typeface="Arial" panose="020B0604020202020204" pitchFamily="34" charset="0"/>
              <a:buChar char="•"/>
            </a:pPr>
            <a:r>
              <a:rPr lang="en-US" dirty="0"/>
              <a:t>The eight major terrestrial biomes on Earth are each distinguished by characteristic temperatures and amount of precipitation. </a:t>
            </a:r>
          </a:p>
          <a:p>
            <a:pPr marL="342900" indent="-342900">
              <a:buFont typeface="Arial" panose="020B0604020202020204" pitchFamily="34" charset="0"/>
              <a:buChar char="•"/>
            </a:pPr>
            <a:r>
              <a:rPr lang="en-US" dirty="0"/>
              <a:t>The same biome can occur in geographically distinct areas with similar climates (Figure 20.18). </a:t>
            </a:r>
          </a:p>
          <a:p>
            <a:pPr marL="342900" indent="-342900">
              <a:buFont typeface="Arial" panose="020B0604020202020204" pitchFamily="34" charset="0"/>
              <a:buChar char="•"/>
            </a:pPr>
            <a:r>
              <a:rPr lang="en-US" dirty="0"/>
              <a:t>There are also large areas on Antarctica, Greenland, and in mountain ranges that are covered by permanent glaciers and support very little life. These areas are not biomes.  </a:t>
            </a:r>
          </a:p>
        </p:txBody>
      </p:sp>
    </p:spTree>
    <p:extLst>
      <p:ext uri="{BB962C8B-B14F-4D97-AF65-F5344CB8AC3E}">
        <p14:creationId xmlns:p14="http://schemas.microsoft.com/office/powerpoint/2010/main" val="372159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20.18 major biomes </a:t>
            </a:r>
          </a:p>
        </p:txBody>
      </p:sp>
      <p:pic>
        <p:nvPicPr>
          <p:cNvPr id="2" name="Figure" descr="A world map shows the eight major biomes, polar ice caps, and mountains. Tropical forests, deserts and savannas are found primarily in South America, Africa and Australia. Tropical forests also dominate southeast Asia. Deserts dominate the Middle East and are found in the southwestern United States. Temperate forests dominate the eastern United States, Europe and Eastern Asia. Temperate grasslands dominate the midwestern United States and parts of Asia, and are also found in South America. Boreal forest is found in northern Canada, Europe and Asia, and tundra exists to the north of the boreal forests. Mountainous regions run the length of North and South America, and are found in northern India, Africa and parts of Europe. Polar ice covers Greenland and Antarctica, the latter is not shown on the ma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88" r="-3788"/>
          <a:stretch>
            <a:fillRect/>
          </a:stretch>
        </p:blipFill>
        <p:spPr/>
      </p:pic>
      <p:sp>
        <p:nvSpPr>
          <p:cNvPr id="7" name="Figure Legend"/>
          <p:cNvSpPr>
            <a:spLocks noGrp="1"/>
          </p:cNvSpPr>
          <p:nvPr>
            <p:ph type="body" sz="quarter" idx="14"/>
          </p:nvPr>
        </p:nvSpPr>
        <p:spPr/>
        <p:txBody>
          <a:bodyPr>
            <a:normAutofit/>
          </a:bodyPr>
          <a:lstStyle/>
          <a:p>
            <a:r>
              <a:rPr lang="en-US" sz="1600" dirty="0"/>
              <a:t>Each of the world’s eight major biomes is distinguished by characteristic temperatures and amount of precipitation. Polar ice caps and mountains are also shown.</a:t>
            </a:r>
          </a:p>
        </p:txBody>
      </p:sp>
      <p:sp>
        <p:nvSpPr>
          <p:cNvPr id="9" name="Disclaimer">
            <a:extLst>
              <a:ext uri="{FF2B5EF4-FFF2-40B4-BE49-F238E27FC236}">
                <a16:creationId xmlns:a16="http://schemas.microsoft.com/office/drawing/2014/main" id="{A2EB262C-B34C-4D26-9D22-6AE5027ED10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BE40FA53-CA7E-47C2-8D2E-B89359BC72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441447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85D6-77DE-41FB-B172-EB163B6140A3}"/>
              </a:ext>
            </a:extLst>
          </p:cNvPr>
          <p:cNvSpPr>
            <a:spLocks noGrp="1"/>
          </p:cNvSpPr>
          <p:nvPr>
            <p:ph type="title"/>
          </p:nvPr>
        </p:nvSpPr>
        <p:spPr/>
        <p:txBody>
          <a:bodyPr/>
          <a:lstStyle/>
          <a:p>
            <a:r>
              <a:rPr lang="en-US" dirty="0"/>
              <a:t>Tropical forest (20.3) </a:t>
            </a:r>
          </a:p>
        </p:txBody>
      </p:sp>
      <p:sp>
        <p:nvSpPr>
          <p:cNvPr id="4" name="Text Placeholder 3">
            <a:extLst>
              <a:ext uri="{FF2B5EF4-FFF2-40B4-BE49-F238E27FC236}">
                <a16:creationId xmlns:a16="http://schemas.microsoft.com/office/drawing/2014/main" id="{979E0D0C-DB32-4799-BAA1-CEED6A4C6F6C}"/>
              </a:ext>
            </a:extLst>
          </p:cNvPr>
          <p:cNvSpPr>
            <a:spLocks noGrp="1"/>
          </p:cNvSpPr>
          <p:nvPr>
            <p:ph type="body" sz="quarter" idx="14"/>
          </p:nvPr>
        </p:nvSpPr>
        <p:spPr>
          <a:xfrm>
            <a:off x="457200" y="1194318"/>
            <a:ext cx="8062912" cy="4816046"/>
          </a:xfrm>
        </p:spPr>
        <p:txBody>
          <a:bodyPr>
            <a:normAutofit fontScale="92500"/>
          </a:bodyPr>
          <a:lstStyle/>
          <a:p>
            <a:pPr marL="342900" indent="-342900">
              <a:buFont typeface="Arial" panose="020B0604020202020204" pitchFamily="34" charset="0"/>
              <a:buChar char="•"/>
            </a:pPr>
            <a:r>
              <a:rPr lang="en-US" dirty="0"/>
              <a:t>Tropical rainforests are found in equatorial regions (Figure 20.18). </a:t>
            </a:r>
          </a:p>
          <a:p>
            <a:pPr marL="342900" indent="-342900">
              <a:buFont typeface="Arial" panose="020B0604020202020204" pitchFamily="34" charset="0"/>
              <a:buChar char="•"/>
            </a:pPr>
            <a:r>
              <a:rPr lang="en-US" dirty="0"/>
              <a:t>They are the most diverse terrestrial biome. This biodiversity is under extraordinary threat primarily through logging and deforestation for agriculture. </a:t>
            </a:r>
          </a:p>
          <a:p>
            <a:pPr marL="342900" indent="-342900">
              <a:buFont typeface="Arial" panose="020B0604020202020204" pitchFamily="34" charset="0"/>
              <a:buChar char="•"/>
            </a:pPr>
            <a:r>
              <a:rPr lang="en-US" dirty="0"/>
              <a:t>Tropical rainforests have also been described as nature’s pharmacy because of the potential for new drugs from plants and animals. </a:t>
            </a:r>
          </a:p>
          <a:p>
            <a:pPr marL="342900" indent="-342900">
              <a:buFont typeface="Arial" panose="020B0604020202020204" pitchFamily="34" charset="0"/>
              <a:buChar char="•"/>
            </a:pPr>
            <a:r>
              <a:rPr lang="en-US" dirty="0"/>
              <a:t>The temperature and sunlight profiles of tropical rainforests are stable in comparison to that of other terrestrial biomes.</a:t>
            </a:r>
          </a:p>
          <a:p>
            <a:pPr marL="342900" indent="-342900">
              <a:buFont typeface="Arial" panose="020B0604020202020204" pitchFamily="34" charset="0"/>
              <a:buChar char="•"/>
            </a:pPr>
            <a:r>
              <a:rPr lang="en-US" dirty="0"/>
              <a:t>They have high net primary productivity because the annual temperatures and precipitation values support rapid plant growth (Figure 20.19). </a:t>
            </a:r>
          </a:p>
          <a:p>
            <a:pPr marL="342900" indent="-342900">
              <a:buFont typeface="Arial" panose="020B0604020202020204" pitchFamily="34" charset="0"/>
              <a:buChar char="•"/>
            </a:pPr>
            <a:r>
              <a:rPr lang="en-US" dirty="0"/>
              <a:t>Tropical rainforests are characterized by vertical layering of vegetation and the formation of distinct habitats for animals within each layer. </a:t>
            </a:r>
          </a:p>
        </p:txBody>
      </p:sp>
    </p:spTree>
    <p:extLst>
      <p:ext uri="{BB962C8B-B14F-4D97-AF65-F5344CB8AC3E}">
        <p14:creationId xmlns:p14="http://schemas.microsoft.com/office/powerpoint/2010/main" val="398850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B2E6-20DC-4A18-8BD2-3A68258D1876}"/>
              </a:ext>
            </a:extLst>
          </p:cNvPr>
          <p:cNvSpPr>
            <a:spLocks noGrp="1"/>
          </p:cNvSpPr>
          <p:nvPr>
            <p:ph type="title"/>
          </p:nvPr>
        </p:nvSpPr>
        <p:spPr/>
        <p:txBody>
          <a:bodyPr/>
          <a:lstStyle/>
          <a:p>
            <a:r>
              <a:rPr lang="en-US" dirty="0"/>
              <a:t>Energy flow through ecosystems (20.1)</a:t>
            </a:r>
          </a:p>
        </p:txBody>
      </p:sp>
      <p:sp>
        <p:nvSpPr>
          <p:cNvPr id="4" name="Text Placeholder 3">
            <a:extLst>
              <a:ext uri="{FF2B5EF4-FFF2-40B4-BE49-F238E27FC236}">
                <a16:creationId xmlns:a16="http://schemas.microsoft.com/office/drawing/2014/main" id="{A0C41538-6722-4206-A2CF-AD737A03F278}"/>
              </a:ext>
            </a:extLst>
          </p:cNvPr>
          <p:cNvSpPr>
            <a:spLocks noGrp="1"/>
          </p:cNvSpPr>
          <p:nvPr>
            <p:ph type="body" sz="quarter" idx="14"/>
          </p:nvPr>
        </p:nvSpPr>
        <p:spPr>
          <a:xfrm>
            <a:off x="457200" y="1175657"/>
            <a:ext cx="8062912" cy="4834707"/>
          </a:xfrm>
        </p:spPr>
        <p:txBody>
          <a:bodyPr/>
          <a:lstStyle/>
          <a:p>
            <a:pPr marL="342900" indent="-342900">
              <a:buFont typeface="Arial" panose="020B0604020202020204" pitchFamily="34" charset="0"/>
              <a:buChar char="•"/>
            </a:pPr>
            <a:r>
              <a:rPr lang="en-US" dirty="0"/>
              <a:t>Ecosystems can be small, such as the tide pools found near the rocky shores of many oceans, or large, such as those found in the tropical rainforest of the Amazon in Brazil (Figure 20.2).</a:t>
            </a:r>
          </a:p>
          <a:p>
            <a:pPr marL="342900" indent="-342900">
              <a:buFont typeface="Arial" panose="020B0604020202020204" pitchFamily="34" charset="0"/>
              <a:buChar char="•"/>
            </a:pPr>
            <a:r>
              <a:rPr lang="en-US" dirty="0"/>
              <a:t>There are three broad categories of ecosystems based on their general environment: freshwater, marine, and terrestrial. </a:t>
            </a:r>
          </a:p>
          <a:p>
            <a:pPr marL="1074420" lvl="1" indent="-342900">
              <a:buFont typeface="Arial" panose="020B0604020202020204" pitchFamily="34" charset="0"/>
              <a:buChar char="•"/>
            </a:pPr>
            <a:r>
              <a:rPr lang="en-US" dirty="0"/>
              <a:t>Within these three categories are individual ecosystem types based on the environmental habitat and organisms present. </a:t>
            </a:r>
          </a:p>
        </p:txBody>
      </p:sp>
    </p:spTree>
    <p:extLst>
      <p:ext uri="{BB962C8B-B14F-4D97-AF65-F5344CB8AC3E}">
        <p14:creationId xmlns:p14="http://schemas.microsoft.com/office/powerpoint/2010/main" val="1156075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20.19 tropical forest</a:t>
            </a:r>
          </a:p>
        </p:txBody>
      </p:sp>
      <p:pic>
        <p:nvPicPr>
          <p:cNvPr id="2" name="Figure" descr="Photo depicts a section of the Amazon River, which is brown with mud. Trees line the edge of the riv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7" name="Figure Legend"/>
          <p:cNvSpPr>
            <a:spLocks noGrp="1"/>
          </p:cNvSpPr>
          <p:nvPr>
            <p:ph type="body" sz="quarter" idx="14"/>
          </p:nvPr>
        </p:nvSpPr>
        <p:spPr/>
        <p:txBody>
          <a:bodyPr>
            <a:normAutofit/>
          </a:bodyPr>
          <a:lstStyle/>
          <a:p>
            <a:r>
              <a:rPr lang="en-US" sz="1600" dirty="0"/>
              <a:t>Species diversity is very high in tropical wet forests, such as these forests of Madre de Dios, Peru, near the Amazon River. (credit: Roosevelt Garcia)</a:t>
            </a:r>
          </a:p>
        </p:txBody>
      </p:sp>
      <p:sp>
        <p:nvSpPr>
          <p:cNvPr id="9" name="Disclaimer">
            <a:extLst>
              <a:ext uri="{FF2B5EF4-FFF2-40B4-BE49-F238E27FC236}">
                <a16:creationId xmlns:a16="http://schemas.microsoft.com/office/drawing/2014/main" id="{54086748-D477-4067-A190-3B89D40F631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D5848F28-BA74-4F6A-921C-EF5E733C2DA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7572472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Savanna  and chaparral (20.3)</a:t>
            </a:r>
          </a:p>
        </p:txBody>
      </p:sp>
      <p:sp>
        <p:nvSpPr>
          <p:cNvPr id="4" name="Text Placeholder 3"/>
          <p:cNvSpPr>
            <a:spLocks noGrp="1"/>
          </p:cNvSpPr>
          <p:nvPr>
            <p:ph type="body" sz="quarter" idx="14"/>
          </p:nvPr>
        </p:nvSpPr>
        <p:spPr>
          <a:xfrm>
            <a:off x="457200" y="1186962"/>
            <a:ext cx="8062912" cy="4823402"/>
          </a:xfrm>
        </p:spPr>
        <p:txBody>
          <a:bodyPr/>
          <a:lstStyle/>
          <a:p>
            <a:pPr marL="342900" indent="-342900">
              <a:buFont typeface="Arial" panose="020B0604020202020204" pitchFamily="34" charset="0"/>
              <a:buChar char="•"/>
            </a:pPr>
            <a:r>
              <a:rPr lang="en-US" dirty="0"/>
              <a:t>Savannas are grasslands with scattered trees.</a:t>
            </a:r>
          </a:p>
          <a:p>
            <a:pPr marL="1074420" lvl="1" indent="-342900">
              <a:buFont typeface="Arial" panose="020B0604020202020204" pitchFamily="34" charset="0"/>
              <a:buChar char="•"/>
            </a:pPr>
            <a:r>
              <a:rPr lang="en-US" dirty="0"/>
              <a:t>They are found in Africa, South America, and northern Australia (Figure 20.18).</a:t>
            </a:r>
          </a:p>
          <a:p>
            <a:pPr marL="1074420" lvl="1" indent="-342900">
              <a:buFont typeface="Arial" panose="020B0604020202020204" pitchFamily="34" charset="0"/>
              <a:buChar char="•"/>
            </a:pPr>
            <a:r>
              <a:rPr lang="en-US" dirty="0"/>
              <a:t>Savannas are hot, tropical areas with an extensive dry season and consequent fires. </a:t>
            </a:r>
          </a:p>
          <a:p>
            <a:pPr marL="1074420" lvl="1" indent="-342900">
              <a:buFont typeface="Arial" panose="020B0604020202020204" pitchFamily="34" charset="0"/>
              <a:buChar char="•"/>
            </a:pPr>
            <a:r>
              <a:rPr lang="en-US" dirty="0"/>
              <a:t>They are dominated by grasses and small flowering plants.  </a:t>
            </a:r>
          </a:p>
          <a:p>
            <a:pPr marL="342900" indent="-342900">
              <a:buFont typeface="Arial" panose="020B0604020202020204" pitchFamily="34" charset="0"/>
              <a:buChar char="•"/>
            </a:pPr>
            <a:r>
              <a:rPr lang="en-US" dirty="0"/>
              <a:t>The chaparral is also called scrub forest.  </a:t>
            </a:r>
          </a:p>
          <a:p>
            <a:pPr marL="1074420" lvl="1" indent="-342900">
              <a:buFont typeface="Arial" panose="020B0604020202020204" pitchFamily="34" charset="0"/>
              <a:buChar char="•"/>
            </a:pPr>
            <a:r>
              <a:rPr lang="en-US" dirty="0"/>
              <a:t>It is found in California, along the Mediterranean Sea, and along the southern coast of Australia (Figure 20.18).</a:t>
            </a:r>
          </a:p>
          <a:p>
            <a:pPr marL="1074420" lvl="1" indent="-342900">
              <a:buFont typeface="Arial" panose="020B0604020202020204" pitchFamily="34" charset="0"/>
              <a:buChar char="•"/>
            </a:pPr>
            <a:r>
              <a:rPr lang="en-US" dirty="0"/>
              <a:t>Summers are very dry and the majority of the rain falls in the winter. </a:t>
            </a:r>
          </a:p>
          <a:p>
            <a:pPr marL="1074420" lvl="1" indent="-342900">
              <a:buFont typeface="Arial" panose="020B0604020202020204" pitchFamily="34" charset="0"/>
              <a:buChar char="•"/>
            </a:pPr>
            <a:r>
              <a:rPr lang="en-US" dirty="0"/>
              <a:t>The chaparral is dominated by shrubs.</a:t>
            </a:r>
          </a:p>
          <a:p>
            <a:pPr marL="1074420" lvl="1" indent="-342900">
              <a:buFont typeface="Arial" panose="020B0604020202020204" pitchFamily="34" charset="0"/>
              <a:buChar char="•"/>
            </a:pPr>
            <a:r>
              <a:rPr lang="en-US" dirty="0"/>
              <a:t>Many chaparral plants are dormant during the summer time. </a:t>
            </a:r>
          </a:p>
        </p:txBody>
      </p:sp>
    </p:spTree>
    <p:extLst>
      <p:ext uri="{BB962C8B-B14F-4D97-AF65-F5344CB8AC3E}">
        <p14:creationId xmlns:p14="http://schemas.microsoft.com/office/powerpoint/2010/main" val="1892710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20.20 savanna </a:t>
            </a:r>
          </a:p>
        </p:txBody>
      </p:sp>
      <p:pic>
        <p:nvPicPr>
          <p:cNvPr id="2" name="Figure" descr="A grassy slope dotted with pine t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7" name="Figure Legend"/>
          <p:cNvSpPr>
            <a:spLocks noGrp="1"/>
          </p:cNvSpPr>
          <p:nvPr>
            <p:ph type="body" sz="quarter" idx="14"/>
          </p:nvPr>
        </p:nvSpPr>
        <p:spPr/>
        <p:txBody>
          <a:bodyPr>
            <a:normAutofit/>
          </a:bodyPr>
          <a:lstStyle/>
          <a:p>
            <a:r>
              <a:rPr lang="en-US" sz="1600" dirty="0"/>
              <a:t>Although savannas are dominated by grasses, small woodlands, such as this one in Mount Archer National Park in Queensland, Australia, may dot the landscape. (credit: “Ethel Aardvark”/Wikimedia Commons)</a:t>
            </a:r>
          </a:p>
        </p:txBody>
      </p:sp>
      <p:sp>
        <p:nvSpPr>
          <p:cNvPr id="9" name="Disclaimer">
            <a:extLst>
              <a:ext uri="{FF2B5EF4-FFF2-40B4-BE49-F238E27FC236}">
                <a16:creationId xmlns:a16="http://schemas.microsoft.com/office/drawing/2014/main" id="{54D062F0-9181-4A3C-AF4D-0B5256F5C41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8B4DFBE4-19D3-4BF8-92BF-BF4A59283A9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7154948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20.22 chaparral </a:t>
            </a:r>
          </a:p>
        </p:txBody>
      </p:sp>
      <p:pic>
        <p:nvPicPr>
          <p:cNvPr id="2" name="Figure" descr="Photo depicts a landscape with many shrubs, dormant grass, a few trees, and mountains in the back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53" r="-36453"/>
          <a:stretch>
            <a:fillRect/>
          </a:stretch>
        </p:blipFill>
        <p:spPr/>
      </p:pic>
      <p:sp>
        <p:nvSpPr>
          <p:cNvPr id="7" name="Figure Legend"/>
          <p:cNvSpPr>
            <a:spLocks noGrp="1"/>
          </p:cNvSpPr>
          <p:nvPr>
            <p:ph type="body" sz="quarter" idx="14"/>
          </p:nvPr>
        </p:nvSpPr>
        <p:spPr/>
        <p:txBody>
          <a:bodyPr>
            <a:normAutofit/>
          </a:bodyPr>
          <a:lstStyle/>
          <a:p>
            <a:r>
              <a:rPr lang="en-US" sz="1600" dirty="0"/>
              <a:t>The chaparral is dominated by shrubs. (credit: Miguel Vieira)</a:t>
            </a:r>
          </a:p>
        </p:txBody>
      </p:sp>
      <p:sp>
        <p:nvSpPr>
          <p:cNvPr id="9" name="Disclaimer">
            <a:extLst>
              <a:ext uri="{FF2B5EF4-FFF2-40B4-BE49-F238E27FC236}">
                <a16:creationId xmlns:a16="http://schemas.microsoft.com/office/drawing/2014/main" id="{B471D4A9-93D5-4BBB-8045-7C4190FD34A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D3DF7E6E-7878-4445-8D27-B4E9F6F170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175586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deserts (20.3)</a:t>
            </a:r>
          </a:p>
        </p:txBody>
      </p:sp>
      <p:sp>
        <p:nvSpPr>
          <p:cNvPr id="4" name="Text Placeholder 3"/>
          <p:cNvSpPr>
            <a:spLocks noGrp="1"/>
          </p:cNvSpPr>
          <p:nvPr>
            <p:ph type="body" sz="quarter" idx="14"/>
          </p:nvPr>
        </p:nvSpPr>
        <p:spPr>
          <a:xfrm>
            <a:off x="457200" y="1186962"/>
            <a:ext cx="8062912" cy="5429712"/>
          </a:xfrm>
        </p:spPr>
        <p:txBody>
          <a:bodyPr>
            <a:normAutofit/>
          </a:bodyPr>
          <a:lstStyle/>
          <a:p>
            <a:pPr marL="342900" indent="-342900">
              <a:buFont typeface="Arial" panose="020B0604020202020204" pitchFamily="34" charset="0"/>
              <a:buChar char="•"/>
            </a:pPr>
            <a:r>
              <a:rPr lang="en-US" dirty="0"/>
              <a:t>Subtropical deserts are centered on the Tropic of Cancer and the Tropic of Capricorn (Figure 20.18). </a:t>
            </a:r>
          </a:p>
          <a:p>
            <a:pPr marL="342900" indent="-342900">
              <a:buFont typeface="Arial" panose="020B0604020202020204" pitchFamily="34" charset="0"/>
              <a:buChar char="•"/>
            </a:pPr>
            <a:r>
              <a:rPr lang="en-US" dirty="0"/>
              <a:t>They are frequently located on the downwind side of mountain ranges, which create a rain shadow after prevailing winds drop their water content on the mountains.</a:t>
            </a:r>
          </a:p>
          <a:p>
            <a:pPr marL="342900" indent="-342900">
              <a:buFont typeface="Arial" panose="020B0604020202020204" pitchFamily="34" charset="0"/>
              <a:buChar char="•"/>
            </a:pPr>
            <a:r>
              <a:rPr lang="en-US" dirty="0"/>
              <a:t>Subtropical deserts are very dry; evaporation typically exceeds precipitation. </a:t>
            </a:r>
          </a:p>
          <a:p>
            <a:pPr marL="342900" indent="-342900">
              <a:buFont typeface="Arial" panose="020B0604020202020204" pitchFamily="34" charset="0"/>
              <a:buChar char="•"/>
            </a:pPr>
            <a:r>
              <a:rPr lang="en-US" dirty="0"/>
              <a:t>The low species diversity of this biome is closely related to its low and unpredictable precipitation. Desert species exhibit fascinating adaptations to the harshness of their environment. </a:t>
            </a:r>
          </a:p>
          <a:p>
            <a:pPr marL="342900" indent="-342900">
              <a:buFont typeface="Arial" panose="020B0604020202020204" pitchFamily="34" charset="0"/>
              <a:buChar char="•"/>
            </a:pPr>
            <a:r>
              <a:rPr lang="en-US" dirty="0"/>
              <a:t>Perennial plants in deserts are characterized by adaptations that conserve water (Figure 20.21). </a:t>
            </a:r>
          </a:p>
          <a:p>
            <a:pPr marL="342900" indent="-342900">
              <a:buFont typeface="Arial" panose="020B0604020202020204" pitchFamily="34" charset="0"/>
              <a:buChar char="•"/>
            </a:pPr>
            <a:r>
              <a:rPr lang="en-US" dirty="0"/>
              <a:t>There are also cold deserts that experience freezing temperatures during the winter and any precipitation is in the form of snowfall. </a:t>
            </a:r>
          </a:p>
        </p:txBody>
      </p:sp>
    </p:spTree>
    <p:extLst>
      <p:ext uri="{BB962C8B-B14F-4D97-AF65-F5344CB8AC3E}">
        <p14:creationId xmlns:p14="http://schemas.microsoft.com/office/powerpoint/2010/main" val="3062546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20.21 desert </a:t>
            </a:r>
          </a:p>
        </p:txBody>
      </p:sp>
      <p:pic>
        <p:nvPicPr>
          <p:cNvPr id="2" name="Figure" descr="Two photos depict a sandy desert dotted with scrubby bushes. An ocotillo plant dominates the pictures. It has long, thin unbranched stems that grow straight up from the base of the plant and radiate out slightly. In one photo, the plant has many small leaves growing directly from the thin stems, nearly obscuring them. In the other photo, the plant has no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81" b="-1781"/>
          <a:stretch>
            <a:fillRect/>
          </a:stretch>
        </p:blipFill>
        <p:spPr/>
      </p:pic>
      <p:sp>
        <p:nvSpPr>
          <p:cNvPr id="7" name="Figure Legend"/>
          <p:cNvSpPr>
            <a:spLocks noGrp="1"/>
          </p:cNvSpPr>
          <p:nvPr>
            <p:ph type="body" sz="quarter" idx="14"/>
          </p:nvPr>
        </p:nvSpPr>
        <p:spPr/>
        <p:txBody>
          <a:bodyPr>
            <a:normAutofit/>
          </a:bodyPr>
          <a:lstStyle/>
          <a:p>
            <a:r>
              <a:rPr lang="en-US" sz="1600" dirty="0"/>
              <a:t>Many desert plants have tiny leaves or no leaves at all to reduce water loss. The leaves of ocotillo, shown here in the </a:t>
            </a:r>
            <a:r>
              <a:rPr lang="en-US" sz="1600" dirty="0" err="1"/>
              <a:t>Chihuahuan</a:t>
            </a:r>
            <a:r>
              <a:rPr lang="en-US" sz="1600" dirty="0"/>
              <a:t> Desert in Big Bend National Park, Texas, appear only after rainfall and then are shed. (credit “bare ocotillo”: “Leaflet”/Wikimedia Commons)</a:t>
            </a:r>
          </a:p>
        </p:txBody>
      </p:sp>
      <p:sp>
        <p:nvSpPr>
          <p:cNvPr id="9" name="Disclaimer">
            <a:extLst>
              <a:ext uri="{FF2B5EF4-FFF2-40B4-BE49-F238E27FC236}">
                <a16:creationId xmlns:a16="http://schemas.microsoft.com/office/drawing/2014/main" id="{33512DE2-7CF5-4381-9E33-C1893B9E3C6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C88ACF2C-6A3E-4C31-BF54-E35CD43C5B6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49309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Temperate grasslands (20.3)</a:t>
            </a:r>
          </a:p>
        </p:txBody>
      </p:sp>
      <p:sp>
        <p:nvSpPr>
          <p:cNvPr id="4" name="Text Placeholder 3"/>
          <p:cNvSpPr>
            <a:spLocks noGrp="1"/>
          </p:cNvSpPr>
          <p:nvPr>
            <p:ph type="body" sz="quarter" idx="14"/>
          </p:nvPr>
        </p:nvSpPr>
        <p:spPr>
          <a:xfrm>
            <a:off x="457200" y="1186962"/>
            <a:ext cx="8062912" cy="4823402"/>
          </a:xfrm>
        </p:spPr>
        <p:txBody>
          <a:bodyPr/>
          <a:lstStyle/>
          <a:p>
            <a:pPr marL="342900" indent="-342900">
              <a:buFont typeface="Arial" panose="020B0604020202020204" pitchFamily="34" charset="0"/>
              <a:buChar char="•"/>
            </a:pPr>
            <a:r>
              <a:rPr lang="en-US" dirty="0"/>
              <a:t>Temperate grasslands are found throughout central North America, where they are also known as prairies, and in Eurasia, where they are known as steppes (Figure 20.18).</a:t>
            </a:r>
          </a:p>
          <a:p>
            <a:pPr marL="342900" indent="-342900">
              <a:buFont typeface="Arial" panose="020B0604020202020204" pitchFamily="34" charset="0"/>
              <a:buChar char="•"/>
            </a:pPr>
            <a:r>
              <a:rPr lang="en-US" dirty="0"/>
              <a:t>Temperate grasslands have pronounced annual fluctuations in temperature with hot summers and cold winters. </a:t>
            </a:r>
          </a:p>
          <a:p>
            <a:pPr marL="342900" indent="-342900">
              <a:buFont typeface="Arial" panose="020B0604020202020204" pitchFamily="34" charset="0"/>
              <a:buChar char="•"/>
            </a:pPr>
            <a:r>
              <a:rPr lang="en-US" dirty="0"/>
              <a:t>The dominant vegetation tends to consist of grasses. </a:t>
            </a:r>
          </a:p>
          <a:p>
            <a:pPr marL="342900" indent="-342900">
              <a:buFont typeface="Arial" panose="020B0604020202020204" pitchFamily="34" charset="0"/>
              <a:buChar char="•"/>
            </a:pPr>
            <a:r>
              <a:rPr lang="en-US" dirty="0"/>
              <a:t>They have very few trees which is maintained by low precipitation, frequent fires, and grazing (Figure 20.23). </a:t>
            </a:r>
          </a:p>
          <a:p>
            <a:pPr marL="342900" indent="-342900">
              <a:buFont typeface="Arial" panose="020B0604020202020204" pitchFamily="34" charset="0"/>
              <a:buChar char="•"/>
            </a:pPr>
            <a:r>
              <a:rPr lang="en-US" dirty="0"/>
              <a:t>Fires, which are a natural disturbance in temperate grasslands, can be ignited by lightning strikes. </a:t>
            </a:r>
          </a:p>
        </p:txBody>
      </p:sp>
    </p:spTree>
    <p:extLst>
      <p:ext uri="{BB962C8B-B14F-4D97-AF65-F5344CB8AC3E}">
        <p14:creationId xmlns:p14="http://schemas.microsoft.com/office/powerpoint/2010/main" val="3166501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20.23 temperate grasslands </a:t>
            </a:r>
          </a:p>
        </p:txBody>
      </p:sp>
      <p:pic>
        <p:nvPicPr>
          <p:cNvPr id="2" name="Figure" descr="Photos depict a bison, which is dark brown in color with an even darker head. The hind part of the animal has short fur, and the front of the animal has longer, curly fu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156" r="-25156"/>
          <a:stretch>
            <a:fillRect/>
          </a:stretch>
        </p:blipFill>
        <p:spPr/>
      </p:pic>
      <p:sp>
        <p:nvSpPr>
          <p:cNvPr id="7" name="Figure Legend"/>
          <p:cNvSpPr>
            <a:spLocks noGrp="1"/>
          </p:cNvSpPr>
          <p:nvPr>
            <p:ph type="body" sz="quarter" idx="14"/>
          </p:nvPr>
        </p:nvSpPr>
        <p:spPr/>
        <p:txBody>
          <a:bodyPr>
            <a:normAutofit/>
          </a:bodyPr>
          <a:lstStyle/>
          <a:p>
            <a:r>
              <a:rPr lang="en-US" sz="1600" dirty="0"/>
              <a:t>The American bison (</a:t>
            </a:r>
            <a:r>
              <a:rPr lang="en-US" sz="1600" i="1" dirty="0"/>
              <a:t>Bison bison</a:t>
            </a:r>
            <a:r>
              <a:rPr lang="en-US" sz="1600" dirty="0"/>
              <a:t>), more commonly called the buffalo, is a grazing mammal that once populated American prairies in huge numbers. (credit: Jack </a:t>
            </a:r>
            <a:r>
              <a:rPr lang="en-US" sz="1600" dirty="0" err="1"/>
              <a:t>Dykinga</a:t>
            </a:r>
            <a:r>
              <a:rPr lang="en-US" sz="1600" dirty="0"/>
              <a:t>, USDA ARS)</a:t>
            </a:r>
          </a:p>
        </p:txBody>
      </p:sp>
      <p:sp>
        <p:nvSpPr>
          <p:cNvPr id="9" name="Disclaimer">
            <a:extLst>
              <a:ext uri="{FF2B5EF4-FFF2-40B4-BE49-F238E27FC236}">
                <a16:creationId xmlns:a16="http://schemas.microsoft.com/office/drawing/2014/main" id="{87A1741C-C2F8-4473-BA9B-A5281DC844E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47359528-B189-47D8-9B1A-2AE0E9B183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1804561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Temperate forests (20.3)</a:t>
            </a:r>
          </a:p>
        </p:txBody>
      </p:sp>
      <p:sp>
        <p:nvSpPr>
          <p:cNvPr id="4" name="Text Placeholder 3"/>
          <p:cNvSpPr>
            <a:spLocks noGrp="1"/>
          </p:cNvSpPr>
          <p:nvPr>
            <p:ph type="body" sz="quarter" idx="14"/>
          </p:nvPr>
        </p:nvSpPr>
        <p:spPr>
          <a:xfrm>
            <a:off x="457200" y="1186962"/>
            <a:ext cx="8062912" cy="4823402"/>
          </a:xfrm>
        </p:spPr>
        <p:txBody>
          <a:bodyPr/>
          <a:lstStyle/>
          <a:p>
            <a:pPr marL="342900" indent="-342900">
              <a:buFont typeface="Arial" panose="020B0604020202020204" pitchFamily="34" charset="0"/>
              <a:buChar char="•"/>
            </a:pPr>
            <a:r>
              <a:rPr lang="en-US" dirty="0"/>
              <a:t>Temperate forests are the most common biome in eastern North America, Western Europe, Eastern Asia, Chile, and New Zealand (Figure 20.18).</a:t>
            </a:r>
          </a:p>
          <a:p>
            <a:pPr marL="342900" indent="-342900">
              <a:buFont typeface="Arial" panose="020B0604020202020204" pitchFamily="34" charset="0"/>
              <a:buChar char="•"/>
            </a:pPr>
            <a:r>
              <a:rPr lang="en-US" dirty="0"/>
              <a:t>Temperate forests have defined growing seasons during the spring, summer, and early fall. </a:t>
            </a:r>
          </a:p>
          <a:p>
            <a:pPr marL="342900" indent="-342900">
              <a:buFont typeface="Arial" panose="020B0604020202020204" pitchFamily="34" charset="0"/>
              <a:buChar char="•"/>
            </a:pPr>
            <a:r>
              <a:rPr lang="en-US" dirty="0"/>
              <a:t>Precipitation is relatively constant throughout the year.</a:t>
            </a:r>
          </a:p>
          <a:p>
            <a:pPr marL="342900" indent="-342900">
              <a:buFont typeface="Arial" panose="020B0604020202020204" pitchFamily="34" charset="0"/>
              <a:buChar char="•"/>
            </a:pPr>
            <a:r>
              <a:rPr lang="en-US" b="1" dirty="0">
                <a:solidFill>
                  <a:srgbClr val="6CB255"/>
                </a:solidFill>
              </a:rPr>
              <a:t>Deciduous trees </a:t>
            </a:r>
            <a:r>
              <a:rPr lang="en-US" dirty="0"/>
              <a:t>are the dominant plant in this biome with fewer evergreen conifers. Deciduous trees lose their leaves each fall and remain leafless in the winter.</a:t>
            </a:r>
          </a:p>
          <a:p>
            <a:pPr marL="342900" indent="-342900">
              <a:buFont typeface="Arial" panose="020B0604020202020204" pitchFamily="34" charset="0"/>
              <a:buChar char="•"/>
            </a:pPr>
            <a:r>
              <a:rPr lang="en-US" dirty="0"/>
              <a:t>Temperate forests show far less diversity of tree species than tropical rainforest biomes.</a:t>
            </a:r>
          </a:p>
        </p:txBody>
      </p:sp>
    </p:spTree>
    <p:extLst>
      <p:ext uri="{BB962C8B-B14F-4D97-AF65-F5344CB8AC3E}">
        <p14:creationId xmlns:p14="http://schemas.microsoft.com/office/powerpoint/2010/main" val="2972852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20.24 temperate forests </a:t>
            </a:r>
          </a:p>
        </p:txBody>
      </p:sp>
      <p:pic>
        <p:nvPicPr>
          <p:cNvPr id="2" name="Figure" descr="Photo shows a deciduous forest with many tall trees, some smaller trees and grass, and lots of dead leaves on the forest floor. Sunlight filters down to the forest flo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7" name="Figure Legend"/>
          <p:cNvSpPr>
            <a:spLocks noGrp="1"/>
          </p:cNvSpPr>
          <p:nvPr>
            <p:ph type="body" sz="quarter" idx="14"/>
          </p:nvPr>
        </p:nvSpPr>
        <p:spPr/>
        <p:txBody>
          <a:bodyPr>
            <a:normAutofit/>
          </a:bodyPr>
          <a:lstStyle/>
          <a:p>
            <a:r>
              <a:rPr lang="en-US" sz="1600" dirty="0">
                <a:solidFill>
                  <a:schemeClr val="tx1"/>
                </a:solidFill>
              </a:rPr>
              <a:t>Deciduous trees are the dominant plant in the temperate forest. (credit: Oliver </a:t>
            </a:r>
            <a:r>
              <a:rPr lang="en-US" sz="1600" dirty="0" err="1">
                <a:solidFill>
                  <a:schemeClr val="tx1"/>
                </a:solidFill>
              </a:rPr>
              <a:t>Herold</a:t>
            </a:r>
            <a:r>
              <a:rPr lang="en-US" sz="1600" dirty="0">
                <a:solidFill>
                  <a:schemeClr val="tx1"/>
                </a:solidFill>
              </a:rPr>
              <a:t>)</a:t>
            </a:r>
          </a:p>
        </p:txBody>
      </p:sp>
      <p:sp>
        <p:nvSpPr>
          <p:cNvPr id="9" name="Disclaimer">
            <a:extLst>
              <a:ext uri="{FF2B5EF4-FFF2-40B4-BE49-F238E27FC236}">
                <a16:creationId xmlns:a16="http://schemas.microsoft.com/office/drawing/2014/main" id="{C914E15A-3791-4912-BA0F-23B6B5ED80E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9F8C258D-1660-4B2A-822D-D3B1A806E69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478831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20.2 ecosystems </a:t>
            </a:r>
          </a:p>
        </p:txBody>
      </p:sp>
      <p:pic>
        <p:nvPicPr>
          <p:cNvPr id="2" name="Figure" descr="Left photo shows a rocky tide pool with seaweed and snails. Right photo shows the Amazon rain fores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68" r="-4568"/>
          <a:stretch>
            <a:fillRect/>
          </a:stretch>
        </p:blipFill>
        <p:spPr/>
      </p:pic>
      <p:sp>
        <p:nvSpPr>
          <p:cNvPr id="7" name="Figure Legend"/>
          <p:cNvSpPr>
            <a:spLocks noGrp="1"/>
          </p:cNvSpPr>
          <p:nvPr>
            <p:ph type="body" sz="quarter" idx="14"/>
          </p:nvPr>
        </p:nvSpPr>
        <p:spPr/>
        <p:txBody>
          <a:bodyPr>
            <a:normAutofit/>
          </a:bodyPr>
          <a:lstStyle/>
          <a:p>
            <a:r>
              <a:rPr lang="en-US" sz="1600" dirty="0"/>
              <a:t>A </a:t>
            </a:r>
            <a:r>
              <a:rPr lang="en-US" sz="1600" dirty="0">
                <a:solidFill>
                  <a:srgbClr val="6CB255"/>
                </a:solidFill>
              </a:rPr>
              <a:t>(a) </a:t>
            </a:r>
            <a:r>
              <a:rPr lang="en-US" sz="1600" dirty="0"/>
              <a:t>tidal pool ecosystem in </a:t>
            </a:r>
            <a:r>
              <a:rPr lang="en-US" sz="1600" dirty="0" err="1"/>
              <a:t>Matinicus</a:t>
            </a:r>
            <a:r>
              <a:rPr lang="en-US" sz="1600" dirty="0"/>
              <a:t> Island, Maine, is a small ecosystem, while the </a:t>
            </a:r>
            <a:r>
              <a:rPr lang="en-US" sz="1600" dirty="0">
                <a:solidFill>
                  <a:srgbClr val="6CB255"/>
                </a:solidFill>
              </a:rPr>
              <a:t>(b) </a:t>
            </a:r>
            <a:r>
              <a:rPr lang="en-US" sz="1600" dirty="0"/>
              <a:t>Amazon rainforest in Brazil is a large ecosystem. (credit a: modification of work by Jim Kuhn; credit b: modification of work by Ivan </a:t>
            </a:r>
            <a:r>
              <a:rPr lang="en-US" sz="1600" dirty="0" err="1"/>
              <a:t>Mlinaric</a:t>
            </a:r>
            <a:r>
              <a:rPr lang="en-US" sz="1600" dirty="0"/>
              <a:t>)</a:t>
            </a:r>
          </a:p>
        </p:txBody>
      </p:sp>
      <p:sp>
        <p:nvSpPr>
          <p:cNvPr id="9" name="Disclaimer">
            <a:extLst>
              <a:ext uri="{FF2B5EF4-FFF2-40B4-BE49-F238E27FC236}">
                <a16:creationId xmlns:a16="http://schemas.microsoft.com/office/drawing/2014/main" id="{DED385EF-279D-4EB9-8521-B5E62C601E6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F5968628-BEAA-4802-861C-3A98D624717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26193076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Boreal forests (20.3)</a:t>
            </a:r>
          </a:p>
        </p:txBody>
      </p:sp>
      <p:sp>
        <p:nvSpPr>
          <p:cNvPr id="4" name="Text Placeholder 3"/>
          <p:cNvSpPr>
            <a:spLocks noGrp="1"/>
          </p:cNvSpPr>
          <p:nvPr>
            <p:ph type="body" sz="quarter" idx="14"/>
          </p:nvPr>
        </p:nvSpPr>
        <p:spPr>
          <a:xfrm>
            <a:off x="457200" y="1186962"/>
            <a:ext cx="8062912" cy="4823402"/>
          </a:xfrm>
        </p:spPr>
        <p:txBody>
          <a:bodyPr/>
          <a:lstStyle/>
          <a:p>
            <a:pPr marL="342900" indent="-342900">
              <a:buFont typeface="Arial" panose="020B0604020202020204" pitchFamily="34" charset="0"/>
              <a:buChar char="•"/>
            </a:pPr>
            <a:r>
              <a:rPr lang="en-US" dirty="0"/>
              <a:t>The boreal forest, also known as taiga or coniferous forest, is found across most of Canada, Alaska, Russia, and northern  Europe (Figure 20.18).</a:t>
            </a:r>
          </a:p>
          <a:p>
            <a:pPr marL="342900" indent="-342900">
              <a:buFont typeface="Arial" panose="020B0604020202020204" pitchFamily="34" charset="0"/>
              <a:buChar char="•"/>
            </a:pPr>
            <a:r>
              <a:rPr lang="en-US" dirty="0"/>
              <a:t>This biome has cold, dry winters and short, cool, wet summers.</a:t>
            </a:r>
          </a:p>
          <a:p>
            <a:pPr marL="342900" indent="-342900">
              <a:buFont typeface="Arial" panose="020B0604020202020204" pitchFamily="34" charset="0"/>
              <a:buChar char="•"/>
            </a:pPr>
            <a:r>
              <a:rPr lang="en-US" dirty="0"/>
              <a:t>The precipitation usually takes the form of snow. </a:t>
            </a:r>
          </a:p>
          <a:p>
            <a:pPr marL="342900" indent="-342900">
              <a:buFont typeface="Arial" panose="020B0604020202020204" pitchFamily="34" charset="0"/>
              <a:buChar char="•"/>
            </a:pPr>
            <a:r>
              <a:rPr lang="en-US" dirty="0"/>
              <a:t>The major vegetation are </a:t>
            </a:r>
            <a:r>
              <a:rPr lang="en-US" b="1" dirty="0">
                <a:solidFill>
                  <a:srgbClr val="6CB255"/>
                </a:solidFill>
              </a:rPr>
              <a:t>evergreen</a:t>
            </a:r>
            <a:r>
              <a:rPr lang="en-US" dirty="0"/>
              <a:t> coniferous trees like pines, spruce, and fir, which retain their needle-shaped leaves year-round.</a:t>
            </a:r>
          </a:p>
          <a:p>
            <a:pPr marL="342900" indent="-342900">
              <a:buFont typeface="Arial" panose="020B0604020202020204" pitchFamily="34" charset="0"/>
              <a:buChar char="•"/>
            </a:pPr>
            <a:r>
              <a:rPr lang="en-US" dirty="0"/>
              <a:t>Species diversity is less than that seen in temperate forests and tropical rainforests.</a:t>
            </a:r>
          </a:p>
          <a:p>
            <a:pPr marL="342900" indent="-342900">
              <a:buFont typeface="Arial" panose="020B0604020202020204" pitchFamily="34" charset="0"/>
              <a:buChar char="•"/>
            </a:pPr>
            <a:r>
              <a:rPr lang="en-US" dirty="0"/>
              <a:t>When conifer needles are dropped, they decompose slowly; therefore, fewer nutrients are returned to the soil to fuel plant growth (Figure 20.25).</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161615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20.25 boreal forest </a:t>
            </a:r>
          </a:p>
        </p:txBody>
      </p:sp>
      <p:pic>
        <p:nvPicPr>
          <p:cNvPr id="4" name="Figure" descr="The photo shows a boreal forest with a uniform low layer of plants and tall conifers scattered throughout the landscape. The snowcapped mountains of the Alaska Range are in the back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876" r="-25876"/>
          <a:stretch>
            <a:fillRect/>
          </a:stretch>
        </p:blipFill>
        <p:spPr/>
      </p:pic>
      <p:sp>
        <p:nvSpPr>
          <p:cNvPr id="7" name="Figure Legend"/>
          <p:cNvSpPr>
            <a:spLocks noGrp="1"/>
          </p:cNvSpPr>
          <p:nvPr>
            <p:ph type="body" sz="quarter" idx="14"/>
          </p:nvPr>
        </p:nvSpPr>
        <p:spPr/>
        <p:txBody>
          <a:bodyPr>
            <a:normAutofit/>
          </a:bodyPr>
          <a:lstStyle/>
          <a:p>
            <a:r>
              <a:rPr lang="en-US" sz="1600" dirty="0"/>
              <a:t>The boreal forest (taiga) has low lying plants and conifer trees. (credit: L.B. Brubaker, NOAA)</a:t>
            </a:r>
            <a:endParaRPr lang="en-US" sz="1600" dirty="0">
              <a:solidFill>
                <a:schemeClr val="tx1"/>
              </a:solidFill>
            </a:endParaRPr>
          </a:p>
        </p:txBody>
      </p:sp>
      <p:sp>
        <p:nvSpPr>
          <p:cNvPr id="9" name="Disclaimer">
            <a:extLst>
              <a:ext uri="{FF2B5EF4-FFF2-40B4-BE49-F238E27FC236}">
                <a16:creationId xmlns:a16="http://schemas.microsoft.com/office/drawing/2014/main" id="{411FB6BA-DBA3-4535-8C53-B5EF74927DB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A1E3C9C0-5230-480A-9F40-8599A7D0C3A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4562446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tundra (20.3)</a:t>
            </a:r>
          </a:p>
        </p:txBody>
      </p:sp>
      <p:sp>
        <p:nvSpPr>
          <p:cNvPr id="4" name="Text Placeholder 3"/>
          <p:cNvSpPr>
            <a:spLocks noGrp="1"/>
          </p:cNvSpPr>
          <p:nvPr>
            <p:ph type="body" sz="quarter" idx="14"/>
          </p:nvPr>
        </p:nvSpPr>
        <p:spPr>
          <a:xfrm>
            <a:off x="457200" y="1186962"/>
            <a:ext cx="8062912" cy="4823402"/>
          </a:xfrm>
        </p:spPr>
        <p:txBody>
          <a:bodyPr/>
          <a:lstStyle/>
          <a:p>
            <a:pPr marL="342900" indent="-342900">
              <a:buFont typeface="Arial" panose="020B0604020202020204" pitchFamily="34" charset="0"/>
              <a:buChar char="•"/>
            </a:pPr>
            <a:r>
              <a:rPr lang="en-US" dirty="0"/>
              <a:t>The Arctic tundra lies north of the subarctic boreal forests and is located throughout the Arctic regions of the Northern Hemisphere (Figure 20.18). </a:t>
            </a:r>
          </a:p>
          <a:p>
            <a:pPr marL="342900" indent="-342900">
              <a:buFont typeface="Arial" panose="020B0604020202020204" pitchFamily="34" charset="0"/>
              <a:buChar char="•"/>
            </a:pPr>
            <a:r>
              <a:rPr lang="en-US" dirty="0"/>
              <a:t>Tundra also exists at elevations above the tree line on mountains.</a:t>
            </a:r>
          </a:p>
          <a:p>
            <a:pPr marL="342900" indent="-342900">
              <a:buFont typeface="Arial" panose="020B0604020202020204" pitchFamily="34" charset="0"/>
              <a:buChar char="•"/>
            </a:pPr>
            <a:r>
              <a:rPr lang="en-US" dirty="0"/>
              <a:t>Winters are very cold and there is low annual precipitation.  </a:t>
            </a:r>
          </a:p>
          <a:p>
            <a:pPr marL="342900" indent="-342900">
              <a:buFont typeface="Arial" panose="020B0604020202020204" pitchFamily="34" charset="0"/>
              <a:buChar char="•"/>
            </a:pPr>
            <a:r>
              <a:rPr lang="en-US" dirty="0"/>
              <a:t>Plants in the Arctic tundra are generally low to the ground and include low shrubs, grasses, lichens, and small flowering plants (Figure 20.26).</a:t>
            </a:r>
          </a:p>
          <a:p>
            <a:pPr marL="342900" indent="-342900">
              <a:buFont typeface="Arial" panose="020B0604020202020204" pitchFamily="34" charset="0"/>
              <a:buChar char="•"/>
            </a:pPr>
            <a:r>
              <a:rPr lang="en-US" dirty="0"/>
              <a:t>There is little species diversity, low net primary productivity, and low aboveground biomass. </a:t>
            </a:r>
          </a:p>
          <a:p>
            <a:pPr marL="342900" indent="-342900">
              <a:buFont typeface="Arial" panose="020B0604020202020204" pitchFamily="34" charset="0"/>
              <a:buChar char="•"/>
            </a:pPr>
            <a:r>
              <a:rPr lang="en-US" dirty="0"/>
              <a:t>The soils of the Arctic tundra may remain in a perennially frozen state referred to as </a:t>
            </a:r>
            <a:r>
              <a:rPr lang="en-US" b="1" dirty="0">
                <a:solidFill>
                  <a:srgbClr val="6CB255"/>
                </a:solidFill>
              </a:rPr>
              <a:t>permafrost</a:t>
            </a:r>
            <a:r>
              <a:rPr lang="en-US" dirty="0"/>
              <a:t>.</a:t>
            </a:r>
          </a:p>
        </p:txBody>
      </p:sp>
    </p:spTree>
    <p:extLst>
      <p:ext uri="{BB962C8B-B14F-4D97-AF65-F5344CB8AC3E}">
        <p14:creationId xmlns:p14="http://schemas.microsoft.com/office/powerpoint/2010/main" val="8913254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20.26 tundra </a:t>
            </a:r>
          </a:p>
        </p:txBody>
      </p:sp>
      <p:pic>
        <p:nvPicPr>
          <p:cNvPr id="3" name="Figure" descr="Photo depicts a flat plain covered with shrub. Many of the shrubs are covered in pink flow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494" r="-27494"/>
          <a:stretch>
            <a:fillRect/>
          </a:stretch>
        </p:blipFill>
        <p:spPr/>
      </p:pic>
      <p:sp>
        <p:nvSpPr>
          <p:cNvPr id="7" name="Figure Legend"/>
          <p:cNvSpPr>
            <a:spLocks noGrp="1"/>
          </p:cNvSpPr>
          <p:nvPr>
            <p:ph type="body" sz="quarter" idx="14"/>
          </p:nvPr>
        </p:nvSpPr>
        <p:spPr/>
        <p:txBody>
          <a:bodyPr>
            <a:normAutofit/>
          </a:bodyPr>
          <a:lstStyle/>
          <a:p>
            <a:r>
              <a:rPr lang="en-US" sz="1600" dirty="0"/>
              <a:t>Low-growing plants such as shrub willow dominate the tundra landscape during the summer, shown here in the Arctic National Wildlife Refuge. (credit: Arctic National Wildlife Refuge, USFWS)</a:t>
            </a:r>
            <a:endParaRPr lang="en-US" sz="1600" dirty="0">
              <a:solidFill>
                <a:schemeClr val="tx1"/>
              </a:solidFill>
            </a:endParaRPr>
          </a:p>
        </p:txBody>
      </p:sp>
      <p:sp>
        <p:nvSpPr>
          <p:cNvPr id="9" name="Disclaimer">
            <a:extLst>
              <a:ext uri="{FF2B5EF4-FFF2-40B4-BE49-F238E27FC236}">
                <a16:creationId xmlns:a16="http://schemas.microsoft.com/office/drawing/2014/main" id="{776BBE18-919D-48F0-A5CE-22BE3557FA4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E0589CEB-A309-40A9-9901-77F41B39CB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41431190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a:xfrm>
            <a:off x="457200" y="188101"/>
            <a:ext cx="8062912" cy="659535"/>
          </a:xfrm>
        </p:spPr>
        <p:txBody>
          <a:bodyPr/>
          <a:lstStyle/>
          <a:p>
            <a:r>
              <a:rPr lang="en-US" dirty="0" smtClean="0"/>
              <a:t>Biomes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690465" y="1203649"/>
            <a:ext cx="8062912" cy="4890691"/>
          </a:xfrm>
        </p:spPr>
        <p:txBody>
          <a:bodyPr/>
          <a:lstStyle/>
          <a:p>
            <a:r>
              <a:rPr lang="en-US" dirty="0"/>
              <a:t>Watch this Assignment Discovery: Biomes video for an overview of biomes. </a:t>
            </a:r>
          </a:p>
          <a:p>
            <a:endParaRPr lang="en-US" dirty="0"/>
          </a:p>
          <a:p>
            <a:r>
              <a:rPr lang="en-US" dirty="0"/>
              <a:t>To explore further, select one of the biomes on the extended playlist: desert, savanna, temperate forest, temperate grassland, tropic, tundra.</a:t>
            </a:r>
          </a:p>
          <a:p>
            <a:endParaRPr lang="en-US" dirty="0">
              <a:solidFill>
                <a:srgbClr val="212F62"/>
              </a:solidFill>
            </a:endParaRPr>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http://openstaxcollege.org/l/biomes</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26832444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9A76-E07F-4CD7-8CE4-E7908D3BE9DF}"/>
              </a:ext>
            </a:extLst>
          </p:cNvPr>
          <p:cNvSpPr>
            <a:spLocks noGrp="1"/>
          </p:cNvSpPr>
          <p:nvPr>
            <p:ph type="title"/>
          </p:nvPr>
        </p:nvSpPr>
        <p:spPr/>
        <p:txBody>
          <a:bodyPr/>
          <a:lstStyle/>
          <a:p>
            <a:r>
              <a:rPr lang="en-US" dirty="0"/>
              <a:t>Aquatic and marine biomes (20.4)</a:t>
            </a:r>
          </a:p>
        </p:txBody>
      </p:sp>
      <p:sp>
        <p:nvSpPr>
          <p:cNvPr id="4" name="Text Placeholder 3">
            <a:extLst>
              <a:ext uri="{FF2B5EF4-FFF2-40B4-BE49-F238E27FC236}">
                <a16:creationId xmlns:a16="http://schemas.microsoft.com/office/drawing/2014/main" id="{83023AE4-8D41-4645-BA4E-41C1076BC33C}"/>
              </a:ext>
            </a:extLst>
          </p:cNvPr>
          <p:cNvSpPr>
            <a:spLocks noGrp="1"/>
          </p:cNvSpPr>
          <p:nvPr>
            <p:ph type="body" sz="quarter" idx="14"/>
          </p:nvPr>
        </p:nvSpPr>
        <p:spPr>
          <a:xfrm>
            <a:off x="457200" y="1240971"/>
            <a:ext cx="8062912" cy="4769393"/>
          </a:xfrm>
        </p:spPr>
        <p:txBody>
          <a:bodyPr/>
          <a:lstStyle/>
          <a:p>
            <a:pPr marL="342900" indent="-342900">
              <a:buFont typeface="Arial" panose="020B0604020202020204" pitchFamily="34" charset="0"/>
              <a:buChar char="•"/>
            </a:pPr>
            <a:r>
              <a:rPr lang="en-US" dirty="0"/>
              <a:t>The abiotic factors important in aquatic habitats include:</a:t>
            </a:r>
          </a:p>
          <a:p>
            <a:pPr marL="1074420" lvl="1" indent="-342900">
              <a:buFont typeface="Arial" panose="020B0604020202020204" pitchFamily="34" charset="0"/>
              <a:buChar char="•"/>
            </a:pPr>
            <a:r>
              <a:rPr lang="en-US" dirty="0"/>
              <a:t>Light</a:t>
            </a:r>
            <a:r>
              <a:rPr lang="en-US" dirty="0">
                <a:sym typeface="Wingdings" panose="05000000000000000000" pitchFamily="2" charset="2"/>
              </a:rPr>
              <a:t> the depth to which light can penetrate the water is important because it controls productivity through photosynthesis</a:t>
            </a:r>
            <a:endParaRPr lang="en-US" dirty="0"/>
          </a:p>
          <a:p>
            <a:pPr marL="1074420" lvl="1" indent="-342900">
              <a:buFont typeface="Arial" panose="020B0604020202020204" pitchFamily="34" charset="0"/>
              <a:buChar char="•"/>
            </a:pPr>
            <a:r>
              <a:rPr lang="en-US" dirty="0"/>
              <a:t>Temperature</a:t>
            </a:r>
            <a:r>
              <a:rPr lang="en-US" dirty="0">
                <a:sym typeface="Wingdings" panose="05000000000000000000" pitchFamily="2" charset="2"/>
              </a:rPr>
              <a:t>  water temperature affects the organisms’ rates of growth and the amount of dissolved oxygen available for respiration</a:t>
            </a:r>
            <a:endParaRPr lang="en-US" dirty="0"/>
          </a:p>
          <a:p>
            <a:pPr marL="1074420" lvl="1" indent="-342900">
              <a:buFont typeface="Arial" panose="020B0604020202020204" pitchFamily="34" charset="0"/>
              <a:buChar char="•"/>
            </a:pPr>
            <a:r>
              <a:rPr lang="en-US" dirty="0"/>
              <a:t>Flow regime</a:t>
            </a:r>
            <a:r>
              <a:rPr lang="en-US" dirty="0">
                <a:sym typeface="Wingdings" panose="05000000000000000000" pitchFamily="2" charset="2"/>
              </a:rPr>
              <a:t> regular currents and tides impact availability of nutrients, food resources, and the presence of the water itself</a:t>
            </a:r>
            <a:endParaRPr lang="en-US" dirty="0"/>
          </a:p>
          <a:p>
            <a:pPr marL="1074420" lvl="1" indent="-342900">
              <a:buFont typeface="Arial" panose="020B0604020202020204" pitchFamily="34" charset="0"/>
              <a:buChar char="•"/>
            </a:pPr>
            <a:r>
              <a:rPr lang="en-US" dirty="0"/>
              <a:t>Dissolved solids</a:t>
            </a:r>
            <a:r>
              <a:rPr lang="en-US" dirty="0">
                <a:sym typeface="Wingdings" panose="05000000000000000000" pitchFamily="2" charset="2"/>
              </a:rPr>
              <a:t>  all natural water contains dissolved solids, or salts ranging from fresh water (little dissolved) to ocean water (much dissolved)</a:t>
            </a:r>
            <a:endParaRPr lang="en-US" dirty="0"/>
          </a:p>
        </p:txBody>
      </p:sp>
    </p:spTree>
    <p:extLst>
      <p:ext uri="{BB962C8B-B14F-4D97-AF65-F5344CB8AC3E}">
        <p14:creationId xmlns:p14="http://schemas.microsoft.com/office/powerpoint/2010/main" val="15349312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9A76-E07F-4CD7-8CE4-E7908D3BE9DF}"/>
              </a:ext>
            </a:extLst>
          </p:cNvPr>
          <p:cNvSpPr>
            <a:spLocks noGrp="1"/>
          </p:cNvSpPr>
          <p:nvPr>
            <p:ph type="title"/>
          </p:nvPr>
        </p:nvSpPr>
        <p:spPr/>
        <p:txBody>
          <a:bodyPr/>
          <a:lstStyle/>
          <a:p>
            <a:r>
              <a:rPr lang="en-US" dirty="0"/>
              <a:t>Marine biomes </a:t>
            </a:r>
            <a:r>
              <a:rPr lang="en-US" dirty="0" smtClean="0"/>
              <a:t>1 of 2 (20.4</a:t>
            </a:r>
            <a:r>
              <a:rPr lang="en-US" dirty="0"/>
              <a:t>)</a:t>
            </a:r>
          </a:p>
        </p:txBody>
      </p:sp>
      <p:sp>
        <p:nvSpPr>
          <p:cNvPr id="4" name="Text Placeholder 3">
            <a:extLst>
              <a:ext uri="{FF2B5EF4-FFF2-40B4-BE49-F238E27FC236}">
                <a16:creationId xmlns:a16="http://schemas.microsoft.com/office/drawing/2014/main" id="{83023AE4-8D41-4645-BA4E-41C1076BC33C}"/>
              </a:ext>
            </a:extLst>
          </p:cNvPr>
          <p:cNvSpPr>
            <a:spLocks noGrp="1"/>
          </p:cNvSpPr>
          <p:nvPr>
            <p:ph type="body" sz="quarter" idx="14"/>
          </p:nvPr>
        </p:nvSpPr>
        <p:spPr>
          <a:xfrm>
            <a:off x="457200" y="1240971"/>
            <a:ext cx="8062912" cy="4769393"/>
          </a:xfrm>
        </p:spPr>
        <p:txBody>
          <a:bodyPr/>
          <a:lstStyle/>
          <a:p>
            <a:pPr marL="342900" indent="-342900">
              <a:buFont typeface="Arial" panose="020B0604020202020204" pitchFamily="34" charset="0"/>
              <a:buChar char="•"/>
            </a:pPr>
            <a:r>
              <a:rPr lang="en-US" dirty="0"/>
              <a:t>The ocean is categorized by several zones (Figure 20.28).</a:t>
            </a:r>
          </a:p>
          <a:p>
            <a:pPr marL="1074420" lvl="1" indent="-342900">
              <a:buFont typeface="Arial" panose="020B0604020202020204" pitchFamily="34" charset="0"/>
              <a:buChar char="•"/>
            </a:pPr>
            <a:r>
              <a:rPr lang="en-US" dirty="0"/>
              <a:t>All of the ocean’s open water is referred to as the </a:t>
            </a:r>
            <a:r>
              <a:rPr lang="en-US" b="1" dirty="0">
                <a:solidFill>
                  <a:srgbClr val="6CB255"/>
                </a:solidFill>
              </a:rPr>
              <a:t>pelagic zone</a:t>
            </a:r>
            <a:r>
              <a:rPr lang="en-US" dirty="0"/>
              <a:t>.</a:t>
            </a:r>
          </a:p>
          <a:p>
            <a:pPr marL="1074420" lvl="1" indent="-342900">
              <a:buFont typeface="Arial" panose="020B0604020202020204" pitchFamily="34" charset="0"/>
              <a:buChar char="•"/>
            </a:pPr>
            <a:r>
              <a:rPr lang="en-US" dirty="0"/>
              <a:t>The </a:t>
            </a:r>
            <a:r>
              <a:rPr lang="en-US" b="1" dirty="0">
                <a:solidFill>
                  <a:srgbClr val="6CB255"/>
                </a:solidFill>
              </a:rPr>
              <a:t>benthic zone </a:t>
            </a:r>
            <a:r>
              <a:rPr lang="en-US" dirty="0"/>
              <a:t>extends along the ocean bottom from the shore line to the deepest parts of the ocean floor. </a:t>
            </a:r>
          </a:p>
          <a:p>
            <a:pPr marL="1074420" lvl="1" indent="-342900">
              <a:buFont typeface="Arial" panose="020B0604020202020204" pitchFamily="34" charset="0"/>
              <a:buChar char="•"/>
            </a:pPr>
            <a:r>
              <a:rPr lang="en-US" dirty="0"/>
              <a:t>From the surface to the bottom or the limit to which photosynthesis occurs is the </a:t>
            </a:r>
            <a:r>
              <a:rPr lang="en-US" b="1" dirty="0">
                <a:solidFill>
                  <a:srgbClr val="6CB255"/>
                </a:solidFill>
              </a:rPr>
              <a:t>photic zone</a:t>
            </a:r>
            <a:r>
              <a:rPr lang="en-US" dirty="0"/>
              <a:t>.</a:t>
            </a:r>
          </a:p>
          <a:p>
            <a:pPr marL="1074420" lvl="1" indent="-342900">
              <a:buFont typeface="Arial" panose="020B0604020202020204" pitchFamily="34" charset="0"/>
              <a:buChar char="•"/>
            </a:pPr>
            <a:r>
              <a:rPr lang="en-US" dirty="0"/>
              <a:t>The </a:t>
            </a:r>
            <a:r>
              <a:rPr lang="en-US" b="1" dirty="0">
                <a:solidFill>
                  <a:srgbClr val="6CB255"/>
                </a:solidFill>
              </a:rPr>
              <a:t>aphotic zone </a:t>
            </a:r>
            <a:r>
              <a:rPr lang="en-US" dirty="0"/>
              <a:t>is the area into which light cannot penetrate.</a:t>
            </a:r>
          </a:p>
          <a:p>
            <a:pPr marL="342900" indent="-342900">
              <a:buFont typeface="Arial" panose="020B0604020202020204" pitchFamily="34" charset="0"/>
              <a:buChar char="•"/>
            </a:pPr>
            <a:r>
              <a:rPr lang="en-US" dirty="0"/>
              <a:t>The ocean is also categorized into different zones based on how far light reaches into the water.  These are listed on the next slide. </a:t>
            </a:r>
          </a:p>
          <a:p>
            <a:pPr marL="342900" indent="-342900">
              <a:buFont typeface="Arial" panose="020B0604020202020204" pitchFamily="34" charset="0"/>
              <a:buChar char="•"/>
            </a:pPr>
            <a:r>
              <a:rPr lang="en-US" dirty="0"/>
              <a:t>Each zone has a distinct group of species adapted to the biotic and abiotic conditions particular to that zone (Figure 20.28).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5831215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9A76-E07F-4CD7-8CE4-E7908D3BE9DF}"/>
              </a:ext>
            </a:extLst>
          </p:cNvPr>
          <p:cNvSpPr>
            <a:spLocks noGrp="1"/>
          </p:cNvSpPr>
          <p:nvPr>
            <p:ph type="title"/>
          </p:nvPr>
        </p:nvSpPr>
        <p:spPr/>
        <p:txBody>
          <a:bodyPr/>
          <a:lstStyle/>
          <a:p>
            <a:r>
              <a:rPr lang="en-US" dirty="0"/>
              <a:t>Marine biomes </a:t>
            </a:r>
            <a:r>
              <a:rPr lang="en-US" dirty="0" smtClean="0"/>
              <a:t>2 of 2 (20.4</a:t>
            </a:r>
            <a:r>
              <a:rPr lang="en-US" dirty="0"/>
              <a:t>)</a:t>
            </a:r>
          </a:p>
        </p:txBody>
      </p:sp>
      <p:sp>
        <p:nvSpPr>
          <p:cNvPr id="4" name="Text Placeholder 3">
            <a:extLst>
              <a:ext uri="{FF2B5EF4-FFF2-40B4-BE49-F238E27FC236}">
                <a16:creationId xmlns:a16="http://schemas.microsoft.com/office/drawing/2014/main" id="{83023AE4-8D41-4645-BA4E-41C1076BC33C}"/>
              </a:ext>
            </a:extLst>
          </p:cNvPr>
          <p:cNvSpPr>
            <a:spLocks noGrp="1"/>
          </p:cNvSpPr>
          <p:nvPr>
            <p:ph type="body" sz="quarter" idx="14"/>
          </p:nvPr>
        </p:nvSpPr>
        <p:spPr>
          <a:xfrm>
            <a:off x="457199" y="1240971"/>
            <a:ext cx="8264013" cy="5189326"/>
          </a:xfrm>
        </p:spPr>
        <p:txBody>
          <a:bodyPr>
            <a:normAutofit fontScale="92500" lnSpcReduction="10000"/>
          </a:bodyPr>
          <a:lstStyle/>
          <a:p>
            <a:pPr marL="342900" indent="-342900">
              <a:buFont typeface="Arial" panose="020B0604020202020204" pitchFamily="34" charset="0"/>
              <a:buChar char="•"/>
            </a:pPr>
            <a:r>
              <a:rPr lang="en-US" dirty="0"/>
              <a:t>The </a:t>
            </a:r>
            <a:r>
              <a:rPr lang="en-US" b="1" dirty="0">
                <a:solidFill>
                  <a:srgbClr val="6CB255"/>
                </a:solidFill>
              </a:rPr>
              <a:t>intertidal zone </a:t>
            </a:r>
            <a:r>
              <a:rPr lang="en-US" dirty="0"/>
              <a:t>(Figure 20.27) is the region that is closest to land. The intertidal zone is often a sandy beach, but it can also be rocky, muddy, or dense.</a:t>
            </a:r>
          </a:p>
          <a:p>
            <a:pPr marL="342900" indent="-342900">
              <a:buFont typeface="Arial" panose="020B0604020202020204" pitchFamily="34" charset="0"/>
              <a:buChar char="•"/>
            </a:pPr>
            <a:r>
              <a:rPr lang="en-US" dirty="0"/>
              <a:t>The </a:t>
            </a:r>
            <a:r>
              <a:rPr lang="en-US" b="1" dirty="0">
                <a:solidFill>
                  <a:srgbClr val="6CB255"/>
                </a:solidFill>
              </a:rPr>
              <a:t>neritic zone </a:t>
            </a:r>
            <a:r>
              <a:rPr lang="en-US" dirty="0"/>
              <a:t>extends from the margin of the intertidal zone to depths of about 200 m at the edge of the continental shelf. This zone has the highest productivity and biodiversity of the ocean, including algae, bacteria, shrimp and small fish.</a:t>
            </a:r>
          </a:p>
          <a:p>
            <a:pPr marL="342900" indent="-342900">
              <a:buFont typeface="Arial" panose="020B0604020202020204" pitchFamily="34" charset="0"/>
              <a:buChar char="•"/>
            </a:pPr>
            <a:r>
              <a:rPr lang="en-US" dirty="0"/>
              <a:t>Beyond the neritic zone is the open ocean area known as the </a:t>
            </a:r>
            <a:r>
              <a:rPr lang="en-US" b="1" dirty="0">
                <a:solidFill>
                  <a:srgbClr val="6CB255"/>
                </a:solidFill>
              </a:rPr>
              <a:t>oceanic zone</a:t>
            </a:r>
            <a:r>
              <a:rPr lang="en-US" dirty="0"/>
              <a:t>.  Abundant plankton support populations of fish and whales. </a:t>
            </a:r>
          </a:p>
          <a:p>
            <a:pPr marL="342900" indent="-342900">
              <a:buFont typeface="Arial" panose="020B0604020202020204" pitchFamily="34" charset="0"/>
              <a:buChar char="•"/>
            </a:pPr>
            <a:r>
              <a:rPr lang="en-US" dirty="0"/>
              <a:t>Beneath the pelagic zone is the </a:t>
            </a:r>
            <a:r>
              <a:rPr lang="en-US" b="1" dirty="0">
                <a:solidFill>
                  <a:srgbClr val="6CB255"/>
                </a:solidFill>
              </a:rPr>
              <a:t>benthic zone</a:t>
            </a:r>
            <a:r>
              <a:rPr lang="en-US" dirty="0"/>
              <a:t>.  Because of its high level of nutrients, a diversity of fungi, sponges, sea anemones, marine worms, sea stars, fishes, and bacteria exists.</a:t>
            </a:r>
          </a:p>
          <a:p>
            <a:pPr marL="342900" indent="-342900">
              <a:buFont typeface="Arial" panose="020B0604020202020204" pitchFamily="34" charset="0"/>
              <a:buChar char="•"/>
            </a:pPr>
            <a:r>
              <a:rPr lang="en-US" dirty="0"/>
              <a:t>The </a:t>
            </a:r>
            <a:r>
              <a:rPr lang="en-US" b="1" dirty="0">
                <a:solidFill>
                  <a:srgbClr val="6CB255"/>
                </a:solidFill>
              </a:rPr>
              <a:t>abyssal zone </a:t>
            </a:r>
            <a:r>
              <a:rPr lang="en-US" dirty="0"/>
              <a:t>is the deepest part of the ocean.  It is very cold and has very high pressure, high oxygen content, and low nutrient content. There are a variety of invertebrates and fishes found in this zone, but no photosynthetic organisms. </a:t>
            </a:r>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527607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20.27 intertidal zone </a:t>
            </a:r>
          </a:p>
        </p:txBody>
      </p:sp>
      <p:pic>
        <p:nvPicPr>
          <p:cNvPr id="4" name="Figure" descr="Photo shows sea urchins, mussel shells, and starfish in a rocky intertidal zo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976" r="-28976"/>
          <a:stretch>
            <a:fillRect/>
          </a:stretch>
        </p:blipFill>
        <p:spPr/>
      </p:pic>
      <p:sp>
        <p:nvSpPr>
          <p:cNvPr id="7" name="Figure Legend"/>
          <p:cNvSpPr>
            <a:spLocks noGrp="1"/>
          </p:cNvSpPr>
          <p:nvPr>
            <p:ph type="body" sz="quarter" idx="14"/>
          </p:nvPr>
        </p:nvSpPr>
        <p:spPr>
          <a:xfrm>
            <a:off x="457200" y="4843982"/>
            <a:ext cx="8214852" cy="1166382"/>
          </a:xfrm>
        </p:spPr>
        <p:txBody>
          <a:bodyPr>
            <a:noAutofit/>
          </a:bodyPr>
          <a:lstStyle/>
          <a:p>
            <a:r>
              <a:rPr lang="en-US" sz="1800" dirty="0"/>
              <a:t>Sea stars, sea urchins, and mussel shells are often found in the intertidal zone, shown here in </a:t>
            </a:r>
            <a:r>
              <a:rPr lang="en-US" sz="1800" dirty="0" err="1"/>
              <a:t>Kachemak</a:t>
            </a:r>
            <a:r>
              <a:rPr lang="en-US" sz="1800" dirty="0"/>
              <a:t> Bay, Alaska. (credit: NOAA)</a:t>
            </a:r>
          </a:p>
          <a:p>
            <a:r>
              <a:rPr lang="en-US" sz="1800" dirty="0">
                <a:solidFill>
                  <a:schemeClr val="tx1"/>
                </a:solidFill>
              </a:rPr>
              <a:t>The shore of the intertidal zone is also repeatedly struck by waves and the organisms found there are adapted to withstand damage from the pounding action of the waves.</a:t>
            </a:r>
          </a:p>
        </p:txBody>
      </p:sp>
      <p:sp>
        <p:nvSpPr>
          <p:cNvPr id="9" name="Disclaimer">
            <a:extLst>
              <a:ext uri="{FF2B5EF4-FFF2-40B4-BE49-F238E27FC236}">
                <a16:creationId xmlns:a16="http://schemas.microsoft.com/office/drawing/2014/main" id="{82E463D2-8029-4887-AECC-5A2A5F3771E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52CB44A5-9647-40F6-A95F-6C0044B8591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41685833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20.28 zones of the ocean </a:t>
            </a:r>
          </a:p>
        </p:txBody>
      </p:sp>
      <p:pic>
        <p:nvPicPr>
          <p:cNvPr id="3" name="Figure" descr="An illustration showing a cross-section of the continental shelf next to the ocean. From left to right are: the oceanic zone in the region of deep water; the neritic zone in the shallow region; and the intertidal zone where the ocean meets the land at the surface. From top to bottom are: the photic zone from the surface to a depth of 200 meters; the aphotic zone from 200 meters to 4000 meters; and the abyssal zone from 4000 meters to 10,000 meters. A thin section of the oceanic zone extending from top to bottom and adjacent to the continental shelf is labeled the benthic realm. All of the ocean’s open water is referred to as the pelagic realm, which is labeled on the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380" r="-20380"/>
          <a:stretch>
            <a:fillRect/>
          </a:stretch>
        </p:blipFill>
        <p:spPr/>
      </p:pic>
      <p:sp>
        <p:nvSpPr>
          <p:cNvPr id="7" name="Figure Legend"/>
          <p:cNvSpPr>
            <a:spLocks noGrp="1"/>
          </p:cNvSpPr>
          <p:nvPr>
            <p:ph type="body" sz="quarter" idx="14"/>
          </p:nvPr>
        </p:nvSpPr>
        <p:spPr/>
        <p:txBody>
          <a:bodyPr>
            <a:normAutofit/>
          </a:bodyPr>
          <a:lstStyle/>
          <a:p>
            <a:r>
              <a:rPr lang="en-US" sz="1600" dirty="0"/>
              <a:t>The ocean is divided into different zones based on water depth, distance from the shoreline, and light penetration.</a:t>
            </a:r>
            <a:endParaRPr lang="en-US" sz="1600" dirty="0">
              <a:solidFill>
                <a:schemeClr val="tx1"/>
              </a:solidFill>
            </a:endParaRPr>
          </a:p>
        </p:txBody>
      </p:sp>
      <p:sp>
        <p:nvSpPr>
          <p:cNvPr id="9" name="Disclaimer">
            <a:extLst>
              <a:ext uri="{FF2B5EF4-FFF2-40B4-BE49-F238E27FC236}">
                <a16:creationId xmlns:a16="http://schemas.microsoft.com/office/drawing/2014/main" id="{A91045C0-98C6-4C4C-8A47-85D08CBF034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95FA3139-F76E-4305-A4FD-3FDE052DA98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249691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B2E6-20DC-4A18-8BD2-3A68258D1876}"/>
              </a:ext>
            </a:extLst>
          </p:cNvPr>
          <p:cNvSpPr>
            <a:spLocks noGrp="1"/>
          </p:cNvSpPr>
          <p:nvPr>
            <p:ph type="title"/>
          </p:nvPr>
        </p:nvSpPr>
        <p:spPr/>
        <p:txBody>
          <a:bodyPr/>
          <a:lstStyle/>
          <a:p>
            <a:r>
              <a:rPr lang="en-US" dirty="0"/>
              <a:t>Ecology of </a:t>
            </a:r>
            <a:r>
              <a:rPr lang="en-US" dirty="0" smtClean="0"/>
              <a:t>ecosystems 1 of 2 </a:t>
            </a:r>
            <a:r>
              <a:rPr lang="en-US" dirty="0"/>
              <a:t>(20.1)</a:t>
            </a:r>
          </a:p>
        </p:txBody>
      </p:sp>
      <p:sp>
        <p:nvSpPr>
          <p:cNvPr id="4" name="Text Placeholder 3">
            <a:extLst>
              <a:ext uri="{FF2B5EF4-FFF2-40B4-BE49-F238E27FC236}">
                <a16:creationId xmlns:a16="http://schemas.microsoft.com/office/drawing/2014/main" id="{A0C41538-6722-4206-A2CF-AD737A03F278}"/>
              </a:ext>
            </a:extLst>
          </p:cNvPr>
          <p:cNvSpPr>
            <a:spLocks noGrp="1"/>
          </p:cNvSpPr>
          <p:nvPr>
            <p:ph type="body" sz="quarter" idx="14"/>
          </p:nvPr>
        </p:nvSpPr>
        <p:spPr>
          <a:xfrm>
            <a:off x="457200" y="1175657"/>
            <a:ext cx="8257592" cy="5169159"/>
          </a:xfrm>
        </p:spPr>
        <p:txBody>
          <a:bodyPr>
            <a:normAutofit fontScale="92500" lnSpcReduction="20000"/>
          </a:bodyPr>
          <a:lstStyle/>
          <a:p>
            <a:pPr marL="342900" indent="-342900">
              <a:buFont typeface="Arial" panose="020B0604020202020204" pitchFamily="34" charset="0"/>
              <a:buChar char="•"/>
            </a:pPr>
            <a:r>
              <a:rPr lang="en-US" dirty="0"/>
              <a:t>Life in an ecosystem often involves competition for limited resources, which occurs both within a single species and between different species. </a:t>
            </a:r>
          </a:p>
          <a:p>
            <a:pPr marL="1074420" lvl="1" indent="-342900">
              <a:buFont typeface="Arial" panose="020B0604020202020204" pitchFamily="34" charset="0"/>
              <a:buChar char="•"/>
            </a:pPr>
            <a:r>
              <a:rPr lang="en-US" dirty="0"/>
              <a:t>Organisms compete for food, water, sunlight, space, and mineral nutrients. </a:t>
            </a:r>
          </a:p>
          <a:p>
            <a:pPr marL="342900" indent="-342900">
              <a:buFont typeface="Arial" panose="020B0604020202020204" pitchFamily="34" charset="0"/>
              <a:buChar char="•"/>
            </a:pPr>
            <a:r>
              <a:rPr lang="en-US" dirty="0"/>
              <a:t>Freshwater ecosystems are the least common (1.8 percent of Earth's surface). These systems comprise lakes, rivers, streams, and springs. </a:t>
            </a:r>
          </a:p>
          <a:p>
            <a:pPr marL="1074420" lvl="1" indent="-342900">
              <a:buFont typeface="Arial" panose="020B0604020202020204" pitchFamily="34" charset="0"/>
              <a:buChar char="•"/>
            </a:pPr>
            <a:r>
              <a:rPr lang="en-US" dirty="0"/>
              <a:t>They are quite diverse, and support a variety of organisms. </a:t>
            </a:r>
          </a:p>
          <a:p>
            <a:pPr marL="342900" indent="-342900">
              <a:buFont typeface="Arial" panose="020B0604020202020204" pitchFamily="34" charset="0"/>
              <a:buChar char="•"/>
            </a:pPr>
            <a:r>
              <a:rPr lang="en-US" dirty="0"/>
              <a:t>Marine ecosystems are the most common (75 percent of Earth's surface) </a:t>
            </a:r>
          </a:p>
          <a:p>
            <a:pPr marL="1074420" lvl="1" indent="-342900">
              <a:buFont typeface="Arial" panose="020B0604020202020204" pitchFamily="34" charset="0"/>
              <a:buChar char="•"/>
            </a:pPr>
            <a:r>
              <a:rPr lang="en-US" dirty="0"/>
              <a:t>Consists of three basic types: shallow ocean, deep ocean water, and deep ocean bottom.</a:t>
            </a:r>
          </a:p>
          <a:p>
            <a:pPr marL="342900" indent="-342900">
              <a:buFont typeface="Arial" panose="020B0604020202020204" pitchFamily="34" charset="0"/>
              <a:buChar char="•"/>
            </a:pPr>
            <a:r>
              <a:rPr lang="en-US" dirty="0"/>
              <a:t>Terrestrial ecosystems, also known for their diversity, are grouped into biomes (Figure 20.3) . </a:t>
            </a:r>
          </a:p>
          <a:p>
            <a:pPr marL="1074420" lvl="1" indent="-342900">
              <a:buFont typeface="Arial" panose="020B0604020202020204" pitchFamily="34" charset="0"/>
              <a:buChar char="•"/>
            </a:pPr>
            <a:r>
              <a:rPr lang="en-US" dirty="0"/>
              <a:t>A </a:t>
            </a:r>
            <a:r>
              <a:rPr lang="en-US" b="1" dirty="0">
                <a:solidFill>
                  <a:srgbClr val="6CB255"/>
                </a:solidFill>
              </a:rPr>
              <a:t>biome</a:t>
            </a:r>
            <a:r>
              <a:rPr lang="en-US" dirty="0"/>
              <a:t> is a largescale community of organisms, primarily defined on land by the dominant plant types that exist in geographic regions of the planet with similar climatic conditions.</a:t>
            </a:r>
          </a:p>
        </p:txBody>
      </p:sp>
    </p:spTree>
    <p:extLst>
      <p:ext uri="{BB962C8B-B14F-4D97-AF65-F5344CB8AC3E}">
        <p14:creationId xmlns:p14="http://schemas.microsoft.com/office/powerpoint/2010/main" val="30904687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9A76-E07F-4CD7-8CE4-E7908D3BE9DF}"/>
              </a:ext>
            </a:extLst>
          </p:cNvPr>
          <p:cNvSpPr>
            <a:spLocks noGrp="1"/>
          </p:cNvSpPr>
          <p:nvPr>
            <p:ph type="title"/>
          </p:nvPr>
        </p:nvSpPr>
        <p:spPr/>
        <p:txBody>
          <a:bodyPr/>
          <a:lstStyle/>
          <a:p>
            <a:r>
              <a:rPr lang="en-US" dirty="0"/>
              <a:t>Coral reefs (20.4) </a:t>
            </a:r>
          </a:p>
        </p:txBody>
      </p:sp>
      <p:sp>
        <p:nvSpPr>
          <p:cNvPr id="4" name="Text Placeholder 3">
            <a:extLst>
              <a:ext uri="{FF2B5EF4-FFF2-40B4-BE49-F238E27FC236}">
                <a16:creationId xmlns:a16="http://schemas.microsoft.com/office/drawing/2014/main" id="{83023AE4-8D41-4645-BA4E-41C1076BC33C}"/>
              </a:ext>
            </a:extLst>
          </p:cNvPr>
          <p:cNvSpPr>
            <a:spLocks noGrp="1"/>
          </p:cNvSpPr>
          <p:nvPr>
            <p:ph type="body" sz="quarter" idx="14"/>
          </p:nvPr>
        </p:nvSpPr>
        <p:spPr>
          <a:xfrm>
            <a:off x="623888" y="900861"/>
            <a:ext cx="8062912" cy="5460610"/>
          </a:xfrm>
        </p:spPr>
        <p:txBody>
          <a:bodyPr>
            <a:normAutofit/>
          </a:bodyPr>
          <a:lstStyle/>
          <a:p>
            <a:pPr marL="342900" indent="-342900">
              <a:buFont typeface="Arial" panose="020B0604020202020204" pitchFamily="34" charset="0"/>
              <a:buChar char="•"/>
            </a:pPr>
            <a:r>
              <a:rPr lang="en-US" dirty="0"/>
              <a:t>Coral reefs are ocean ridges formed by marine invertebrates living in warm shallow waters within the photic zone of the ocean.</a:t>
            </a:r>
          </a:p>
          <a:p>
            <a:pPr marL="342900" indent="-342900">
              <a:buFont typeface="Arial" panose="020B0604020202020204" pitchFamily="34" charset="0"/>
              <a:buChar char="•"/>
            </a:pPr>
            <a:r>
              <a:rPr lang="en-US" dirty="0"/>
              <a:t>The Great Barrier Reef is a well-known reef system located several miles off the northeastern coast of Australia. </a:t>
            </a:r>
          </a:p>
          <a:p>
            <a:pPr marL="342900" indent="-342900">
              <a:buFont typeface="Arial" panose="020B0604020202020204" pitchFamily="34" charset="0"/>
              <a:buChar char="•"/>
            </a:pPr>
            <a:r>
              <a:rPr lang="en-US" dirty="0"/>
              <a:t>The coral-forming colonies of organisms secrete a calcium carbonate skeleton. These calcium-rich skeletons slowly accumulate, thus forming the under water reef.</a:t>
            </a:r>
          </a:p>
          <a:p>
            <a:pPr marL="342900" indent="-342900">
              <a:buFont typeface="Arial" panose="020B0604020202020204" pitchFamily="34" charset="0"/>
              <a:buChar char="•"/>
            </a:pPr>
            <a:r>
              <a:rPr lang="en-US" dirty="0"/>
              <a:t>Coral reefs are one of the most diverse biomes (Figure 20.29).</a:t>
            </a:r>
          </a:p>
          <a:p>
            <a:pPr marL="342900" indent="-342900">
              <a:buFont typeface="Arial" panose="020B0604020202020204" pitchFamily="34" charset="0"/>
              <a:buChar char="•"/>
            </a:pPr>
            <a:r>
              <a:rPr lang="en-US" dirty="0"/>
              <a:t>Climate change and human activity pose threats to the survival of the world’s coral reefs. The main cause of killing of coral reefs is warmer-than-usual surface water caused by global warming.</a:t>
            </a:r>
          </a:p>
          <a:p>
            <a:pPr marL="342900" indent="-342900">
              <a:buFont typeface="Arial" panose="020B0604020202020204" pitchFamily="34" charset="0"/>
              <a:buChar char="•"/>
            </a:pPr>
            <a:r>
              <a:rPr lang="en-US" dirty="0"/>
              <a:t>Rising levels of atmospheric carbon dioxide further threaten corals by raising acidity and interfering with the corals ability to build their skeletons.  </a:t>
            </a:r>
          </a:p>
        </p:txBody>
      </p:sp>
    </p:spTree>
    <p:extLst>
      <p:ext uri="{BB962C8B-B14F-4D97-AF65-F5344CB8AC3E}">
        <p14:creationId xmlns:p14="http://schemas.microsoft.com/office/powerpoint/2010/main" val="39992742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20</a:t>
            </a:r>
            <a:r>
              <a:rPr lang="en-US" sz="2400" dirty="0">
                <a:solidFill>
                  <a:srgbClr val="6CB255"/>
                </a:solidFill>
              </a:rPr>
              <a:t>.29 a coral reef</a:t>
            </a:r>
          </a:p>
        </p:txBody>
      </p:sp>
      <p:pic>
        <p:nvPicPr>
          <p:cNvPr id="3" name="Figure" descr="In this photo, several fish swim among coral. The coral at the front of the photo is blue with branched arms. Further back are anvil-shaped corals and antler-shaped corals in varying colo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31" r="-1331"/>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Coral reefs are formed by the calcium carbonate skeletons of coral organisms, which are marine invertebrates in the phylum </a:t>
            </a:r>
            <a:r>
              <a:rPr lang="en-US" sz="1600" dirty="0" err="1">
                <a:solidFill>
                  <a:schemeClr val="tx1"/>
                </a:solidFill>
              </a:rPr>
              <a:t>Cnidaria</a:t>
            </a:r>
            <a:r>
              <a:rPr lang="en-US" sz="1600" dirty="0">
                <a:solidFill>
                  <a:schemeClr val="tx1"/>
                </a:solidFill>
              </a:rPr>
              <a:t>. (credit: Terry Hughes)</a:t>
            </a:r>
          </a:p>
        </p:txBody>
      </p:sp>
      <p:sp>
        <p:nvSpPr>
          <p:cNvPr id="7" name="Disclaimer">
            <a:extLst>
              <a:ext uri="{FF2B5EF4-FFF2-40B4-BE49-F238E27FC236}">
                <a16:creationId xmlns:a16="http://schemas.microsoft.com/office/drawing/2014/main" id="{66CFCA17-0432-46D8-B834-EC718EA4195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F3672C61-2CC5-447B-84F4-FE564A8789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2592011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a:xfrm>
            <a:off x="457200" y="188101"/>
            <a:ext cx="8062912" cy="659535"/>
          </a:xfrm>
        </p:spPr>
        <p:txBody>
          <a:bodyPr/>
          <a:lstStyle/>
          <a:p>
            <a:r>
              <a:rPr lang="en-US" dirty="0" smtClean="0"/>
              <a:t>Coral organisms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690465" y="1203649"/>
            <a:ext cx="8062912" cy="4890691"/>
          </a:xfrm>
        </p:spPr>
        <p:txBody>
          <a:bodyPr/>
          <a:lstStyle/>
          <a:p>
            <a:r>
              <a:rPr lang="en-US" dirty="0"/>
              <a:t>In this National Oceanic and Atmospheric Administration (NOAA) video, marine ecologist Dr. Peter </a:t>
            </a:r>
            <a:r>
              <a:rPr lang="en-US" dirty="0" err="1"/>
              <a:t>Etnoyer</a:t>
            </a:r>
            <a:r>
              <a:rPr lang="en-US" dirty="0"/>
              <a:t> discusses his research on coral organisms.</a:t>
            </a:r>
          </a:p>
          <a:p>
            <a:endParaRPr lang="en-US" dirty="0">
              <a:solidFill>
                <a:srgbClr val="212F62"/>
              </a:solidFill>
            </a:endParaRPr>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http://openstaxcollege.org/l/coral_organisms</a:t>
            </a:r>
            <a:endParaRPr lang="en-US" dirty="0">
              <a:solidFill>
                <a:srgbClr val="212F62"/>
              </a:solidFill>
            </a:endParaRPr>
          </a:p>
          <a:p>
            <a:endParaRPr lang="en-US" dirty="0"/>
          </a:p>
          <a:p>
            <a:endParaRPr lang="en-US" dirty="0"/>
          </a:p>
          <a:p>
            <a:endParaRPr lang="en-US" dirty="0"/>
          </a:p>
          <a:p>
            <a:endParaRPr lang="en-US" dirty="0"/>
          </a:p>
          <a:p>
            <a:endParaRPr lang="en-US" dirty="0"/>
          </a:p>
          <a:p>
            <a:endParaRPr lang="en-US" dirty="0">
              <a:solidFill>
                <a:srgbClr val="212F62"/>
              </a:solidFill>
            </a:endParaRPr>
          </a:p>
          <a:p>
            <a:endParaRPr lang="en-US" dirty="0"/>
          </a:p>
        </p:txBody>
      </p:sp>
    </p:spTree>
    <p:extLst>
      <p:ext uri="{BB962C8B-B14F-4D97-AF65-F5344CB8AC3E}">
        <p14:creationId xmlns:p14="http://schemas.microsoft.com/office/powerpoint/2010/main" val="8923524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9A76-E07F-4CD7-8CE4-E7908D3BE9DF}"/>
              </a:ext>
            </a:extLst>
          </p:cNvPr>
          <p:cNvSpPr>
            <a:spLocks noGrp="1"/>
          </p:cNvSpPr>
          <p:nvPr>
            <p:ph type="title"/>
          </p:nvPr>
        </p:nvSpPr>
        <p:spPr/>
        <p:txBody>
          <a:bodyPr/>
          <a:lstStyle/>
          <a:p>
            <a:r>
              <a:rPr lang="en-US" dirty="0"/>
              <a:t>Estuaries (20.4) </a:t>
            </a:r>
          </a:p>
        </p:txBody>
      </p:sp>
      <p:sp>
        <p:nvSpPr>
          <p:cNvPr id="4" name="Text Placeholder 3">
            <a:extLst>
              <a:ext uri="{FF2B5EF4-FFF2-40B4-BE49-F238E27FC236}">
                <a16:creationId xmlns:a16="http://schemas.microsoft.com/office/drawing/2014/main" id="{83023AE4-8D41-4645-BA4E-41C1076BC33C}"/>
              </a:ext>
            </a:extLst>
          </p:cNvPr>
          <p:cNvSpPr>
            <a:spLocks noGrp="1"/>
          </p:cNvSpPr>
          <p:nvPr>
            <p:ph type="body" sz="quarter" idx="14"/>
          </p:nvPr>
        </p:nvSpPr>
        <p:spPr>
          <a:xfrm>
            <a:off x="457200" y="1240971"/>
            <a:ext cx="8062912" cy="4769393"/>
          </a:xfrm>
        </p:spPr>
        <p:txBody>
          <a:bodyPr/>
          <a:lstStyle/>
          <a:p>
            <a:pPr marL="342900" indent="-342900">
              <a:buFont typeface="Arial" panose="020B0604020202020204" pitchFamily="34" charset="0"/>
              <a:buChar char="•"/>
            </a:pPr>
            <a:r>
              <a:rPr lang="en-US" dirty="0"/>
              <a:t>Estuaries are biomes that occur where a source of fresh water, meets the ocean (Figure 20.30). </a:t>
            </a:r>
          </a:p>
          <a:p>
            <a:pPr marL="342900" indent="-342900">
              <a:buFont typeface="Arial" panose="020B0604020202020204" pitchFamily="34" charset="0"/>
              <a:buChar char="•"/>
            </a:pPr>
            <a:r>
              <a:rPr lang="en-US" dirty="0"/>
              <a:t>Both fresh water and salt water mix which results in a diluted (brackish) salt water. </a:t>
            </a:r>
          </a:p>
          <a:p>
            <a:pPr marL="342900" indent="-342900">
              <a:buFont typeface="Arial" panose="020B0604020202020204" pitchFamily="34" charset="0"/>
              <a:buChar char="•"/>
            </a:pPr>
            <a:r>
              <a:rPr lang="en-US" dirty="0"/>
              <a:t>Estuaries form protected areas where many of the offspring of crustaceans, mollusks, and fish begin their lives. </a:t>
            </a:r>
          </a:p>
          <a:p>
            <a:pPr marL="342900" indent="-342900">
              <a:buFont typeface="Arial" panose="020B0604020202020204" pitchFamily="34" charset="0"/>
              <a:buChar char="•"/>
            </a:pPr>
            <a:r>
              <a:rPr lang="en-US" dirty="0"/>
              <a:t>Organisms that inhabit estuaries must be able to tolerate salinity fluctuations.  </a:t>
            </a:r>
          </a:p>
        </p:txBody>
      </p:sp>
    </p:spTree>
    <p:extLst>
      <p:ext uri="{BB962C8B-B14F-4D97-AF65-F5344CB8AC3E}">
        <p14:creationId xmlns:p14="http://schemas.microsoft.com/office/powerpoint/2010/main" val="6377343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20.30 an estuary </a:t>
            </a:r>
          </a:p>
        </p:txBody>
      </p:sp>
      <p:pic>
        <p:nvPicPr>
          <p:cNvPr id="4" name="Figure" descr="This photo shows an aerial view of the ocean on the left, and a river on the right emptying into the ocea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884" r="-26884"/>
          <a:stretch>
            <a:fillRect/>
          </a:stretch>
        </p:blipFill>
        <p:spPr/>
      </p:pic>
      <p:sp>
        <p:nvSpPr>
          <p:cNvPr id="7" name="Figure Legend"/>
          <p:cNvSpPr>
            <a:spLocks noGrp="1"/>
          </p:cNvSpPr>
          <p:nvPr>
            <p:ph type="body" sz="quarter" idx="14"/>
          </p:nvPr>
        </p:nvSpPr>
        <p:spPr/>
        <p:txBody>
          <a:bodyPr>
            <a:normAutofit/>
          </a:bodyPr>
          <a:lstStyle/>
          <a:p>
            <a:r>
              <a:rPr lang="en-US" sz="1600" dirty="0"/>
              <a:t>As estuary is where fresh water and salt water meet, such as the mouth of the Klamath River in California, shown here. (credit: U.S. Army Corps of Engineers)</a:t>
            </a:r>
            <a:endParaRPr lang="en-US" sz="1600" dirty="0">
              <a:solidFill>
                <a:schemeClr val="tx1"/>
              </a:solidFill>
            </a:endParaRPr>
          </a:p>
        </p:txBody>
      </p:sp>
      <p:sp>
        <p:nvSpPr>
          <p:cNvPr id="9" name="Disclaimer">
            <a:extLst>
              <a:ext uri="{FF2B5EF4-FFF2-40B4-BE49-F238E27FC236}">
                <a16:creationId xmlns:a16="http://schemas.microsoft.com/office/drawing/2014/main" id="{ED53C803-FD63-4687-9EB3-27CC97CC82B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3EB44E2B-AC74-4175-8D53-F59FA2B6EC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2625696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9A76-E07F-4CD7-8CE4-E7908D3BE9DF}"/>
              </a:ext>
            </a:extLst>
          </p:cNvPr>
          <p:cNvSpPr>
            <a:spLocks noGrp="1"/>
          </p:cNvSpPr>
          <p:nvPr>
            <p:ph type="title"/>
          </p:nvPr>
        </p:nvSpPr>
        <p:spPr/>
        <p:txBody>
          <a:bodyPr/>
          <a:lstStyle/>
          <a:p>
            <a:r>
              <a:rPr lang="en-US" dirty="0"/>
              <a:t>Freshwater biomes </a:t>
            </a:r>
            <a:r>
              <a:rPr lang="en-US" dirty="0" smtClean="0"/>
              <a:t>1 of 2 (20.4</a:t>
            </a:r>
            <a:r>
              <a:rPr lang="en-US" dirty="0"/>
              <a:t>) </a:t>
            </a:r>
          </a:p>
        </p:txBody>
      </p:sp>
      <p:sp>
        <p:nvSpPr>
          <p:cNvPr id="4" name="Text Placeholder 3">
            <a:extLst>
              <a:ext uri="{FF2B5EF4-FFF2-40B4-BE49-F238E27FC236}">
                <a16:creationId xmlns:a16="http://schemas.microsoft.com/office/drawing/2014/main" id="{83023AE4-8D41-4645-BA4E-41C1076BC33C}"/>
              </a:ext>
            </a:extLst>
          </p:cNvPr>
          <p:cNvSpPr>
            <a:spLocks noGrp="1"/>
          </p:cNvSpPr>
          <p:nvPr>
            <p:ph type="body" sz="quarter" idx="14"/>
          </p:nvPr>
        </p:nvSpPr>
        <p:spPr>
          <a:xfrm>
            <a:off x="457200" y="1240971"/>
            <a:ext cx="8062912" cy="4769393"/>
          </a:xfrm>
        </p:spPr>
        <p:txBody>
          <a:bodyPr>
            <a:normAutofit lnSpcReduction="10000"/>
          </a:bodyPr>
          <a:lstStyle/>
          <a:p>
            <a:pPr marL="342900" indent="-342900">
              <a:buFont typeface="Arial" panose="020B0604020202020204" pitchFamily="34" charset="0"/>
              <a:buChar char="•"/>
            </a:pPr>
            <a:r>
              <a:rPr lang="en-US" dirty="0"/>
              <a:t>Humans rely on freshwater biomes to provide aquatic resources for drinking water, crop irrigation, sanitation, recreation, and industry. </a:t>
            </a:r>
          </a:p>
          <a:p>
            <a:pPr marL="342900" indent="-342900">
              <a:buFont typeface="Arial" panose="020B0604020202020204" pitchFamily="34" charset="0"/>
              <a:buChar char="•"/>
            </a:pPr>
            <a:r>
              <a:rPr lang="en-US" dirty="0"/>
              <a:t>Freshwater biomes include lakes, ponds, and wetlands (standing water) as well as rivers and streams (flowing water). </a:t>
            </a:r>
          </a:p>
          <a:p>
            <a:pPr marL="342900" indent="-342900">
              <a:buFont typeface="Arial" panose="020B0604020202020204" pitchFamily="34" charset="0"/>
              <a:buChar char="•"/>
            </a:pPr>
            <a:r>
              <a:rPr lang="en-US" dirty="0"/>
              <a:t>Lakes and ponds:</a:t>
            </a:r>
          </a:p>
          <a:p>
            <a:pPr marL="1074420" lvl="1" indent="-342900">
              <a:buFont typeface="Arial" panose="020B0604020202020204" pitchFamily="34" charset="0"/>
              <a:buChar char="•"/>
            </a:pPr>
            <a:r>
              <a:rPr lang="en-US" dirty="0"/>
              <a:t>Temperature is an important abiotic factor affecting living things in lakes and ponds. During the summer in temperate regions, thermal stratification of deep lakes occurs when  the upper  layer of water is warmed by the Sun and does not mix with deeper, cooler water.</a:t>
            </a:r>
          </a:p>
          <a:p>
            <a:pPr marL="1074420" lvl="1" indent="-342900">
              <a:buFont typeface="Arial" panose="020B0604020202020204" pitchFamily="34" charset="0"/>
              <a:buChar char="•"/>
            </a:pPr>
            <a:r>
              <a:rPr lang="en-US" dirty="0"/>
              <a:t>Nitrogen and phosphorus are important limiting nutrients. When there is a large input of nitrogen and phosphorus, the growth of algae skyrockets, resulting in </a:t>
            </a:r>
            <a:r>
              <a:rPr lang="en-US" b="1" dirty="0">
                <a:solidFill>
                  <a:srgbClr val="6CB255"/>
                </a:solidFill>
              </a:rPr>
              <a:t>algal blooms</a:t>
            </a:r>
            <a:r>
              <a:rPr lang="en-US" dirty="0"/>
              <a:t>.  The blooms lower oxygen and can kill fish and other organisms.</a:t>
            </a:r>
          </a:p>
        </p:txBody>
      </p:sp>
    </p:spTree>
    <p:extLst>
      <p:ext uri="{BB962C8B-B14F-4D97-AF65-F5344CB8AC3E}">
        <p14:creationId xmlns:p14="http://schemas.microsoft.com/office/powerpoint/2010/main" val="37183969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pPr algn="r"/>
            <a:r>
              <a:rPr lang="en-US" sz="2400" dirty="0">
                <a:solidFill>
                  <a:srgbClr val="6CB255"/>
                </a:solidFill>
              </a:rPr>
              <a:t>Figure </a:t>
            </a:r>
            <a:r>
              <a:rPr lang="en-US" dirty="0"/>
              <a:t>20</a:t>
            </a:r>
            <a:r>
              <a:rPr lang="en-US" sz="2400" dirty="0">
                <a:solidFill>
                  <a:srgbClr val="6CB255"/>
                </a:solidFill>
              </a:rPr>
              <a:t>.31</a:t>
            </a:r>
            <a:br>
              <a:rPr lang="en-US" sz="2400" dirty="0">
                <a:solidFill>
                  <a:srgbClr val="6CB255"/>
                </a:solidFill>
              </a:rPr>
            </a:br>
            <a:r>
              <a:rPr lang="en-US" sz="2400" dirty="0">
                <a:solidFill>
                  <a:srgbClr val="6CB255"/>
                </a:solidFill>
              </a:rPr>
              <a:t>an algal bloom </a:t>
            </a:r>
          </a:p>
        </p:txBody>
      </p:sp>
      <p:pic>
        <p:nvPicPr>
          <p:cNvPr id="2" name="Figure" descr="Photo shows a water canal thick with bright green algae at the Beijing Zo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99" r="-109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uncontrolled growth of algae in this waterway has resulted in an algal bloom.</a:t>
            </a:r>
          </a:p>
        </p:txBody>
      </p:sp>
      <p:sp>
        <p:nvSpPr>
          <p:cNvPr id="7" name="Disclaimer">
            <a:extLst>
              <a:ext uri="{FF2B5EF4-FFF2-40B4-BE49-F238E27FC236}">
                <a16:creationId xmlns:a16="http://schemas.microsoft.com/office/drawing/2014/main" id="{3A364875-77FA-4399-8281-B5C3B5285DF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92DFC992-485F-4494-AEA9-C446D990DF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9429242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9A76-E07F-4CD7-8CE4-E7908D3BE9DF}"/>
              </a:ext>
            </a:extLst>
          </p:cNvPr>
          <p:cNvSpPr>
            <a:spLocks noGrp="1"/>
          </p:cNvSpPr>
          <p:nvPr>
            <p:ph type="title"/>
          </p:nvPr>
        </p:nvSpPr>
        <p:spPr/>
        <p:txBody>
          <a:bodyPr/>
          <a:lstStyle/>
          <a:p>
            <a:r>
              <a:rPr lang="en-US" dirty="0"/>
              <a:t>Freshwater biomes </a:t>
            </a:r>
            <a:r>
              <a:rPr lang="en-US" dirty="0" smtClean="0"/>
              <a:t>2 of 2 (20.4</a:t>
            </a:r>
            <a:r>
              <a:rPr lang="en-US" dirty="0"/>
              <a:t>) </a:t>
            </a:r>
          </a:p>
        </p:txBody>
      </p:sp>
      <p:sp>
        <p:nvSpPr>
          <p:cNvPr id="4" name="Text Placeholder 3">
            <a:extLst>
              <a:ext uri="{FF2B5EF4-FFF2-40B4-BE49-F238E27FC236}">
                <a16:creationId xmlns:a16="http://schemas.microsoft.com/office/drawing/2014/main" id="{83023AE4-8D41-4645-BA4E-41C1076BC33C}"/>
              </a:ext>
            </a:extLst>
          </p:cNvPr>
          <p:cNvSpPr>
            <a:spLocks noGrp="1"/>
          </p:cNvSpPr>
          <p:nvPr>
            <p:ph type="body" sz="quarter" idx="14"/>
          </p:nvPr>
        </p:nvSpPr>
        <p:spPr>
          <a:xfrm>
            <a:off x="457200" y="1240971"/>
            <a:ext cx="8062912" cy="5243805"/>
          </a:xfrm>
        </p:spPr>
        <p:txBody>
          <a:bodyPr>
            <a:normAutofit lnSpcReduction="10000"/>
          </a:bodyPr>
          <a:lstStyle/>
          <a:p>
            <a:pPr marL="342900" indent="-342900">
              <a:buFont typeface="Arial" panose="020B0604020202020204" pitchFamily="34" charset="0"/>
              <a:buChar char="•"/>
            </a:pPr>
            <a:r>
              <a:rPr lang="en-US" dirty="0"/>
              <a:t>Rivers and streams:</a:t>
            </a:r>
          </a:p>
          <a:p>
            <a:pPr marL="1074420" lvl="1" indent="-342900">
              <a:buFont typeface="Arial" panose="020B0604020202020204" pitchFamily="34" charset="0"/>
              <a:buChar char="•"/>
            </a:pPr>
            <a:r>
              <a:rPr lang="en-US" dirty="0"/>
              <a:t>Rivers and then streams that feed into the rivers are continuously moving bodies of water that carry water from the source or headwater to the mouth at a lake or ocean. </a:t>
            </a:r>
          </a:p>
          <a:p>
            <a:pPr marL="1074420" lvl="1" indent="-342900">
              <a:buFont typeface="Arial" panose="020B0604020202020204" pitchFamily="34" charset="0"/>
              <a:buChar char="•"/>
            </a:pPr>
            <a:r>
              <a:rPr lang="en-US" dirty="0"/>
              <a:t>The largest rivers include the Nile River in Africa, the Amazon River in South America, and the Mississippi River in North America (Figure 20.32).</a:t>
            </a:r>
          </a:p>
          <a:p>
            <a:pPr marL="1074420" lvl="1" indent="-342900">
              <a:buFont typeface="Arial" panose="020B0604020202020204" pitchFamily="34" charset="0"/>
              <a:buChar char="•"/>
            </a:pPr>
            <a:r>
              <a:rPr lang="en-US" dirty="0"/>
              <a:t>Streams begin at a point referred to as </a:t>
            </a:r>
            <a:r>
              <a:rPr lang="en-US" b="1" dirty="0">
                <a:solidFill>
                  <a:srgbClr val="6CB255"/>
                </a:solidFill>
              </a:rPr>
              <a:t>source water</a:t>
            </a:r>
            <a:r>
              <a:rPr lang="en-US" dirty="0"/>
              <a:t>. The source water is usually cold, low in nutrients, and clear. The </a:t>
            </a:r>
            <a:r>
              <a:rPr lang="en-US" b="1" dirty="0">
                <a:solidFill>
                  <a:srgbClr val="6CB255"/>
                </a:solidFill>
              </a:rPr>
              <a:t>channel </a:t>
            </a:r>
            <a:r>
              <a:rPr lang="en-US" dirty="0"/>
              <a:t>(the width of the river or stream) is narrower here than at any other place along the river or stream.</a:t>
            </a:r>
          </a:p>
          <a:p>
            <a:pPr marL="1074420" lvl="1" indent="-342900">
              <a:buFont typeface="Arial" panose="020B0604020202020204" pitchFamily="34" charset="0"/>
              <a:buChar char="•"/>
            </a:pPr>
            <a:r>
              <a:rPr lang="en-US" dirty="0"/>
              <a:t>As the river or stream flows away from the source, the width of the channel gradually widens, the current slows, and the temperature characteristically increases. </a:t>
            </a:r>
          </a:p>
          <a:p>
            <a:pPr marL="1074420" lvl="1" indent="-342900">
              <a:buFont typeface="Arial" panose="020B0604020202020204" pitchFamily="34" charset="0"/>
              <a:buChar char="•"/>
            </a:pPr>
            <a:r>
              <a:rPr lang="en-US" dirty="0"/>
              <a:t>When a river reaches the ocean or a large lake, the water typically slows dramatically and any silt in the river water will settle.</a:t>
            </a:r>
          </a:p>
        </p:txBody>
      </p:sp>
    </p:spTree>
    <p:extLst>
      <p:ext uri="{BB962C8B-B14F-4D97-AF65-F5344CB8AC3E}">
        <p14:creationId xmlns:p14="http://schemas.microsoft.com/office/powerpoint/2010/main" val="27308575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20.32 rivers </a:t>
            </a:r>
          </a:p>
        </p:txBody>
      </p:sp>
      <p:pic>
        <p:nvPicPr>
          <p:cNvPr id="3" name="Figure" descr="Photo (a) shows a small shallow river in a forest. The water is flowing fast over a rocky bed. Photo (b) shows a wide, slow moving riv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308" b="-14308"/>
          <a:stretch>
            <a:fillRect/>
          </a:stretch>
        </p:blipFill>
        <p:spPr/>
      </p:pic>
      <p:sp>
        <p:nvSpPr>
          <p:cNvPr id="7" name="Figure Legend"/>
          <p:cNvSpPr>
            <a:spLocks noGrp="1"/>
          </p:cNvSpPr>
          <p:nvPr>
            <p:ph type="body" sz="quarter" idx="14"/>
          </p:nvPr>
        </p:nvSpPr>
        <p:spPr/>
        <p:txBody>
          <a:bodyPr>
            <a:normAutofit/>
          </a:bodyPr>
          <a:lstStyle/>
          <a:p>
            <a:r>
              <a:rPr lang="en-US" sz="1600" dirty="0"/>
              <a:t>Rivers range from </a:t>
            </a:r>
            <a:r>
              <a:rPr lang="en-US" sz="1600" dirty="0">
                <a:solidFill>
                  <a:srgbClr val="6CB255"/>
                </a:solidFill>
              </a:rPr>
              <a:t>(a)</a:t>
            </a:r>
            <a:r>
              <a:rPr lang="en-US" sz="1600" dirty="0"/>
              <a:t> narrow and shallow to </a:t>
            </a:r>
            <a:r>
              <a:rPr lang="en-US" sz="1600" dirty="0">
                <a:solidFill>
                  <a:srgbClr val="6CB255"/>
                </a:solidFill>
              </a:rPr>
              <a:t>(b)</a:t>
            </a:r>
            <a:r>
              <a:rPr lang="en-US" sz="1600" dirty="0"/>
              <a:t> wide and slow moving. (credit a: modification of work by Cory </a:t>
            </a:r>
            <a:r>
              <a:rPr lang="en-US" sz="1600" dirty="0" err="1"/>
              <a:t>Zanker</a:t>
            </a:r>
            <a:r>
              <a:rPr lang="en-US" sz="1600" dirty="0"/>
              <a:t>; credit b: modification of work by David </a:t>
            </a:r>
            <a:r>
              <a:rPr lang="en-US" sz="1600" dirty="0" err="1"/>
              <a:t>DeHetre</a:t>
            </a:r>
            <a:r>
              <a:rPr lang="en-US" sz="1600" dirty="0"/>
              <a:t>)</a:t>
            </a:r>
            <a:endParaRPr lang="en-US" sz="1600" dirty="0">
              <a:solidFill>
                <a:schemeClr val="tx1"/>
              </a:solidFill>
            </a:endParaRPr>
          </a:p>
        </p:txBody>
      </p:sp>
      <p:sp>
        <p:nvSpPr>
          <p:cNvPr id="9" name="Disclaimer">
            <a:extLst>
              <a:ext uri="{FF2B5EF4-FFF2-40B4-BE49-F238E27FC236}">
                <a16:creationId xmlns:a16="http://schemas.microsoft.com/office/drawing/2014/main" id="{F09E70EB-A084-4913-A9C0-48B51951C7C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3C5A3AEA-6879-418B-96CA-5A747037AA9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12830707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9A76-E07F-4CD7-8CE4-E7908D3BE9DF}"/>
              </a:ext>
            </a:extLst>
          </p:cNvPr>
          <p:cNvSpPr>
            <a:spLocks noGrp="1"/>
          </p:cNvSpPr>
          <p:nvPr>
            <p:ph type="title"/>
          </p:nvPr>
        </p:nvSpPr>
        <p:spPr/>
        <p:txBody>
          <a:bodyPr/>
          <a:lstStyle/>
          <a:p>
            <a:r>
              <a:rPr lang="en-US" dirty="0"/>
              <a:t>Wetlands (20.4) </a:t>
            </a:r>
          </a:p>
        </p:txBody>
      </p:sp>
      <p:sp>
        <p:nvSpPr>
          <p:cNvPr id="4" name="Text Placeholder 3">
            <a:extLst>
              <a:ext uri="{FF2B5EF4-FFF2-40B4-BE49-F238E27FC236}">
                <a16:creationId xmlns:a16="http://schemas.microsoft.com/office/drawing/2014/main" id="{83023AE4-8D41-4645-BA4E-41C1076BC33C}"/>
              </a:ext>
            </a:extLst>
          </p:cNvPr>
          <p:cNvSpPr>
            <a:spLocks noGrp="1"/>
          </p:cNvSpPr>
          <p:nvPr>
            <p:ph type="body" sz="quarter" idx="14"/>
          </p:nvPr>
        </p:nvSpPr>
        <p:spPr>
          <a:xfrm>
            <a:off x="457200" y="1240971"/>
            <a:ext cx="8062912" cy="4769393"/>
          </a:xfrm>
        </p:spPr>
        <p:txBody>
          <a:bodyPr/>
          <a:lstStyle/>
          <a:p>
            <a:pPr marL="342900" indent="-342900">
              <a:buFont typeface="Arial" panose="020B0604020202020204" pitchFamily="34" charset="0"/>
              <a:buChar char="•"/>
            </a:pPr>
            <a:r>
              <a:rPr lang="en-US" dirty="0"/>
              <a:t>Wetlands are environments in which the soil is either permanently or periodically saturated with water. </a:t>
            </a:r>
          </a:p>
          <a:p>
            <a:pPr marL="342900" indent="-342900">
              <a:buFont typeface="Arial" panose="020B0604020202020204" pitchFamily="34" charset="0"/>
              <a:buChar char="•"/>
            </a:pPr>
            <a:r>
              <a:rPr lang="en-US" dirty="0"/>
              <a:t>Wetlands exhibit a near continuous cover of emergent vegetation. </a:t>
            </a:r>
            <a:r>
              <a:rPr lang="en-US" b="1" dirty="0">
                <a:solidFill>
                  <a:srgbClr val="6CB255"/>
                </a:solidFill>
              </a:rPr>
              <a:t>Emergent vegetation </a:t>
            </a:r>
            <a:r>
              <a:rPr lang="en-US" dirty="0"/>
              <a:t>consists of wetland plants that are rooted in the soil but have portions of leaves, stems, and flowers extending above the water’s surface.</a:t>
            </a:r>
          </a:p>
          <a:p>
            <a:pPr marL="342900" indent="-342900">
              <a:buFont typeface="Arial" panose="020B0604020202020204" pitchFamily="34" charset="0"/>
              <a:buChar char="•"/>
            </a:pPr>
            <a:r>
              <a:rPr lang="en-US" dirty="0"/>
              <a:t>There are several types of wetlands including marshes, swamps, bogs, mudflats, and salt marshes (Figure 20.33).</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527169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20.3 desert ecosystems </a:t>
            </a:r>
          </a:p>
        </p:txBody>
      </p:sp>
      <p:pic>
        <p:nvPicPr>
          <p:cNvPr id="2" name="Figure" descr="Photo (a) shows saguaro cacti that look like telephone poles with arms extended from them. Photo (b) shows a barren plain of red soil littered with roc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996" b="-3996"/>
          <a:stretch>
            <a:fillRect/>
          </a:stretch>
        </p:blipFill>
        <p:spPr/>
      </p:pic>
      <p:sp>
        <p:nvSpPr>
          <p:cNvPr id="7" name="Figure Legend"/>
          <p:cNvSpPr>
            <a:spLocks noGrp="1"/>
          </p:cNvSpPr>
          <p:nvPr>
            <p:ph type="body" sz="quarter" idx="14"/>
          </p:nvPr>
        </p:nvSpPr>
        <p:spPr/>
        <p:txBody>
          <a:bodyPr>
            <a:normAutofit/>
          </a:bodyPr>
          <a:lstStyle/>
          <a:p>
            <a:r>
              <a:rPr lang="en-US" sz="1600" dirty="0"/>
              <a:t>Desert ecosystems, like all ecosystems, can vary greatly. The desert in </a:t>
            </a:r>
            <a:r>
              <a:rPr lang="en-US" sz="1600" dirty="0">
                <a:solidFill>
                  <a:srgbClr val="6CB255"/>
                </a:solidFill>
              </a:rPr>
              <a:t>(a) </a:t>
            </a:r>
            <a:r>
              <a:rPr lang="en-US" sz="1600" dirty="0"/>
              <a:t>Saguaro National Park, Arizona, has abundant plant life, while the rocky desert of </a:t>
            </a:r>
            <a:r>
              <a:rPr lang="en-US" sz="1600" dirty="0">
                <a:solidFill>
                  <a:srgbClr val="6CB255"/>
                </a:solidFill>
              </a:rPr>
              <a:t>(b) </a:t>
            </a:r>
            <a:r>
              <a:rPr lang="en-US" sz="1600" dirty="0"/>
              <a:t>Boa Vista island, Cape Verde, Africa, is devoid of plant life. (credit a: modification of work by Jay Galvin; credit b: modification of work by Ingo </a:t>
            </a:r>
            <a:r>
              <a:rPr lang="en-US" sz="1600" dirty="0" err="1"/>
              <a:t>Wölbern</a:t>
            </a:r>
            <a:r>
              <a:rPr lang="en-US" sz="1600" dirty="0"/>
              <a:t>)</a:t>
            </a:r>
          </a:p>
        </p:txBody>
      </p:sp>
      <p:sp>
        <p:nvSpPr>
          <p:cNvPr id="9" name="Disclaimer">
            <a:extLst>
              <a:ext uri="{FF2B5EF4-FFF2-40B4-BE49-F238E27FC236}">
                <a16:creationId xmlns:a16="http://schemas.microsoft.com/office/drawing/2014/main" id="{D198C9CC-C719-4AD7-86C2-F1EC689EC32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776BCE84-CA4D-4105-AC91-EA4395FD08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1826031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20.33 wetlands </a:t>
            </a:r>
          </a:p>
        </p:txBody>
      </p:sp>
      <p:pic>
        <p:nvPicPr>
          <p:cNvPr id="4" name="Figure" descr="This photo shows mangrove trees growing in black water. The trunks of the mangroves widen and split toward the bottom. A white bird stands in the water among the t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884" r="-26884"/>
          <a:stretch>
            <a:fillRect/>
          </a:stretch>
        </p:blipFill>
        <p:spPr/>
      </p:pic>
      <p:sp>
        <p:nvSpPr>
          <p:cNvPr id="7" name="Figure Legend"/>
          <p:cNvSpPr>
            <a:spLocks noGrp="1"/>
          </p:cNvSpPr>
          <p:nvPr>
            <p:ph type="body" sz="quarter" idx="14"/>
          </p:nvPr>
        </p:nvSpPr>
        <p:spPr/>
        <p:txBody>
          <a:bodyPr>
            <a:normAutofit/>
          </a:bodyPr>
          <a:lstStyle/>
          <a:p>
            <a:r>
              <a:rPr lang="en-US" sz="1600" dirty="0"/>
              <a:t>Located in southern Florida, Everglades National Park is vast array of wetland environments, including </a:t>
            </a:r>
            <a:r>
              <a:rPr lang="en-US" sz="1600" dirty="0" err="1"/>
              <a:t>sawgrass</a:t>
            </a:r>
            <a:r>
              <a:rPr lang="en-US" sz="1600" dirty="0"/>
              <a:t> marshes, cypress swamps, and estuarine mangrove forests. Here, a great egret walks among cypress trees. (credit: NPS)</a:t>
            </a:r>
            <a:endParaRPr lang="en-US" sz="1600" dirty="0">
              <a:solidFill>
                <a:schemeClr val="tx1"/>
              </a:solidFill>
            </a:endParaRPr>
          </a:p>
        </p:txBody>
      </p:sp>
      <p:sp>
        <p:nvSpPr>
          <p:cNvPr id="9" name="Disclaimer">
            <a:extLst>
              <a:ext uri="{FF2B5EF4-FFF2-40B4-BE49-F238E27FC236}">
                <a16:creationId xmlns:a16="http://schemas.microsoft.com/office/drawing/2014/main" id="{2EDADDDC-3C83-49C1-A237-00839AAB3DF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OpenStaxLogo" descr="openstax college logo">
            <a:extLst>
              <a:ext uri="{FF2B5EF4-FFF2-40B4-BE49-F238E27FC236}">
                <a16:creationId xmlns:a16="http://schemas.microsoft.com/office/drawing/2014/main" id="{4FC277FB-6FD9-4059-B1C1-2A75777979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Tree>
    <p:extLst>
      <p:ext uri="{BB962C8B-B14F-4D97-AF65-F5344CB8AC3E}">
        <p14:creationId xmlns:p14="http://schemas.microsoft.com/office/powerpoint/2010/main" val="34583361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349E-4266-4CA9-87EF-547F5FD45EDD}"/>
              </a:ext>
            </a:extLst>
          </p:cNvPr>
          <p:cNvSpPr>
            <a:spLocks noGrp="1"/>
          </p:cNvSpPr>
          <p:nvPr>
            <p:ph type="title"/>
          </p:nvPr>
        </p:nvSpPr>
        <p:spPr/>
        <p:txBody>
          <a:bodyPr/>
          <a:lstStyle/>
          <a:p>
            <a:r>
              <a:rPr lang="en-US" dirty="0"/>
              <a:t>Vocabulary </a:t>
            </a:r>
          </a:p>
        </p:txBody>
      </p:sp>
      <p:sp>
        <p:nvSpPr>
          <p:cNvPr id="4" name="Text Placeholder 3">
            <a:extLst>
              <a:ext uri="{FF2B5EF4-FFF2-40B4-BE49-F238E27FC236}">
                <a16:creationId xmlns:a16="http://schemas.microsoft.com/office/drawing/2014/main" id="{55D3FC96-4681-4089-A4F2-4D51917A331E}"/>
              </a:ext>
            </a:extLst>
          </p:cNvPr>
          <p:cNvSpPr>
            <a:spLocks noGrp="1"/>
          </p:cNvSpPr>
          <p:nvPr>
            <p:ph type="body" sz="quarter" idx="14"/>
          </p:nvPr>
        </p:nvSpPr>
        <p:spPr>
          <a:xfrm>
            <a:off x="457200" y="1222309"/>
            <a:ext cx="8062912" cy="5159829"/>
          </a:xfrm>
        </p:spPr>
        <p:txBody>
          <a:bodyPr numCol="3"/>
          <a:lstStyle/>
          <a:p>
            <a:pPr marL="342900" indent="-342900">
              <a:buFont typeface="Arial" panose="020B0604020202020204" pitchFamily="34" charset="0"/>
              <a:buChar char="•"/>
            </a:pPr>
            <a:r>
              <a:rPr lang="en-US" dirty="0"/>
              <a:t>Ecosystem</a:t>
            </a:r>
          </a:p>
          <a:p>
            <a:pPr marL="342900" indent="-342900">
              <a:buFont typeface="Arial" panose="020B0604020202020204" pitchFamily="34" charset="0"/>
              <a:buChar char="•"/>
            </a:pPr>
            <a:r>
              <a:rPr lang="en-US" dirty="0"/>
              <a:t>Biotic </a:t>
            </a:r>
          </a:p>
          <a:p>
            <a:pPr marL="342900" indent="-342900">
              <a:buFont typeface="Arial" panose="020B0604020202020204" pitchFamily="34" charset="0"/>
              <a:buChar char="•"/>
            </a:pPr>
            <a:r>
              <a:rPr lang="en-US" dirty="0"/>
              <a:t>Abiotic</a:t>
            </a:r>
          </a:p>
          <a:p>
            <a:pPr marL="342900" indent="-342900">
              <a:buFont typeface="Arial" panose="020B0604020202020204" pitchFamily="34" charset="0"/>
              <a:buChar char="•"/>
            </a:pPr>
            <a:r>
              <a:rPr lang="en-US" dirty="0"/>
              <a:t>Biome</a:t>
            </a:r>
          </a:p>
          <a:p>
            <a:pPr marL="342900" indent="-342900">
              <a:buFont typeface="Arial" panose="020B0604020202020204" pitchFamily="34" charset="0"/>
              <a:buChar char="•"/>
            </a:pPr>
            <a:r>
              <a:rPr lang="en-US" dirty="0"/>
              <a:t>Resistance</a:t>
            </a:r>
          </a:p>
          <a:p>
            <a:pPr marL="342900" indent="-342900">
              <a:buFont typeface="Arial" panose="020B0604020202020204" pitchFamily="34" charset="0"/>
              <a:buChar char="•"/>
            </a:pPr>
            <a:r>
              <a:rPr lang="en-US" dirty="0"/>
              <a:t>Resilience</a:t>
            </a:r>
          </a:p>
          <a:p>
            <a:pPr marL="342900" indent="-342900">
              <a:buFont typeface="Arial" panose="020B0604020202020204" pitchFamily="34" charset="0"/>
              <a:buChar char="•"/>
            </a:pPr>
            <a:r>
              <a:rPr lang="en-US" dirty="0"/>
              <a:t>Food chain</a:t>
            </a:r>
          </a:p>
          <a:p>
            <a:pPr marL="342900" indent="-342900">
              <a:buFont typeface="Arial" panose="020B0604020202020204" pitchFamily="34" charset="0"/>
              <a:buChar char="•"/>
            </a:pPr>
            <a:r>
              <a:rPr lang="en-US" dirty="0"/>
              <a:t>Trophic level</a:t>
            </a:r>
          </a:p>
          <a:p>
            <a:pPr marL="342900" indent="-342900">
              <a:buFont typeface="Arial" panose="020B0604020202020204" pitchFamily="34" charset="0"/>
              <a:buChar char="•"/>
            </a:pPr>
            <a:r>
              <a:rPr lang="en-US" dirty="0"/>
              <a:t>Food web</a:t>
            </a:r>
          </a:p>
          <a:p>
            <a:pPr marL="342900" indent="-342900">
              <a:buFont typeface="Arial" panose="020B0604020202020204" pitchFamily="34" charset="0"/>
              <a:buChar char="•"/>
            </a:pPr>
            <a:r>
              <a:rPr lang="en-US" dirty="0"/>
              <a:t>Autotroph</a:t>
            </a:r>
          </a:p>
          <a:p>
            <a:pPr marL="342900" indent="-342900">
              <a:buFont typeface="Arial" panose="020B0604020202020204" pitchFamily="34" charset="0"/>
              <a:buChar char="•"/>
            </a:pPr>
            <a:r>
              <a:rPr lang="en-US" dirty="0"/>
              <a:t>Heterotroph</a:t>
            </a:r>
          </a:p>
          <a:p>
            <a:pPr marL="342900" indent="-342900">
              <a:buFont typeface="Arial" panose="020B0604020202020204" pitchFamily="34" charset="0"/>
              <a:buChar char="•"/>
            </a:pPr>
            <a:r>
              <a:rPr lang="en-US" dirty="0"/>
              <a:t>Gross primary productivity</a:t>
            </a:r>
          </a:p>
          <a:p>
            <a:pPr marL="342900" indent="-342900">
              <a:buFont typeface="Arial" panose="020B0604020202020204" pitchFamily="34" charset="0"/>
              <a:buChar char="•"/>
            </a:pPr>
            <a:r>
              <a:rPr lang="en-US" dirty="0"/>
              <a:t>Net primary productivity</a:t>
            </a:r>
          </a:p>
          <a:p>
            <a:pPr marL="342900" indent="-342900">
              <a:buFont typeface="Arial" panose="020B0604020202020204" pitchFamily="34" charset="0"/>
              <a:buChar char="•"/>
            </a:pPr>
            <a:r>
              <a:rPr lang="en-US" dirty="0"/>
              <a:t>Biomagnification</a:t>
            </a:r>
          </a:p>
          <a:p>
            <a:pPr marL="342900" indent="-342900">
              <a:buFont typeface="Arial" panose="020B0604020202020204" pitchFamily="34" charset="0"/>
              <a:buChar char="•"/>
            </a:pPr>
            <a:r>
              <a:rPr lang="en-US" dirty="0"/>
              <a:t>Hydrosphere</a:t>
            </a:r>
          </a:p>
          <a:p>
            <a:pPr marL="342900" indent="-342900">
              <a:buFont typeface="Arial" panose="020B0604020202020204" pitchFamily="34" charset="0"/>
              <a:buChar char="•"/>
            </a:pPr>
            <a:r>
              <a:rPr lang="en-US" dirty="0"/>
              <a:t>Non-renewable resource</a:t>
            </a:r>
          </a:p>
          <a:p>
            <a:pPr marL="342900" indent="-342900">
              <a:buFont typeface="Arial" panose="020B0604020202020204" pitchFamily="34" charset="0"/>
              <a:buChar char="•"/>
            </a:pPr>
            <a:r>
              <a:rPr lang="en-US" dirty="0"/>
              <a:t>Eutrophication</a:t>
            </a:r>
          </a:p>
          <a:p>
            <a:pPr marL="342900" indent="-342900">
              <a:buFont typeface="Arial" panose="020B0604020202020204" pitchFamily="34" charset="0"/>
              <a:buChar char="•"/>
            </a:pPr>
            <a:r>
              <a:rPr lang="en-US" dirty="0"/>
              <a:t>Dead zones</a:t>
            </a:r>
          </a:p>
          <a:p>
            <a:pPr marL="342900" indent="-342900">
              <a:buFont typeface="Arial" panose="020B0604020202020204" pitchFamily="34" charset="0"/>
              <a:buChar char="•"/>
            </a:pPr>
            <a:r>
              <a:rPr lang="en-US" dirty="0"/>
              <a:t>Acid rain</a:t>
            </a:r>
          </a:p>
          <a:p>
            <a:pPr marL="342900" indent="-342900">
              <a:buFont typeface="Arial" panose="020B0604020202020204" pitchFamily="34" charset="0"/>
              <a:buChar char="•"/>
            </a:pPr>
            <a:r>
              <a:rPr lang="en-US" dirty="0"/>
              <a:t>Evergreen</a:t>
            </a:r>
          </a:p>
          <a:p>
            <a:pPr marL="342900" indent="-342900">
              <a:buFont typeface="Arial" panose="020B0604020202020204" pitchFamily="34" charset="0"/>
              <a:buChar char="•"/>
            </a:pPr>
            <a:r>
              <a:rPr lang="en-US" dirty="0"/>
              <a:t>Deciduous</a:t>
            </a:r>
          </a:p>
          <a:p>
            <a:pPr marL="342900" indent="-342900">
              <a:buFont typeface="Arial" panose="020B0604020202020204" pitchFamily="34" charset="0"/>
              <a:buChar char="•"/>
            </a:pPr>
            <a:r>
              <a:rPr lang="en-US" dirty="0"/>
              <a:t>Permafrost</a:t>
            </a:r>
          </a:p>
          <a:p>
            <a:pPr marL="342900" indent="-342900">
              <a:buFont typeface="Arial" panose="020B0604020202020204" pitchFamily="34" charset="0"/>
              <a:buChar char="•"/>
            </a:pPr>
            <a:r>
              <a:rPr lang="en-US" dirty="0"/>
              <a:t>Algal blooms </a:t>
            </a:r>
          </a:p>
          <a:p>
            <a:pPr marL="342900" indent="-342900">
              <a:buFont typeface="Arial" panose="020B0604020202020204" pitchFamily="34" charset="0"/>
              <a:buChar char="•"/>
            </a:pPr>
            <a:r>
              <a:rPr lang="en-US" dirty="0"/>
              <a:t>Source water</a:t>
            </a:r>
          </a:p>
          <a:p>
            <a:pPr marL="342900" indent="-342900">
              <a:buFont typeface="Arial" panose="020B0604020202020204" pitchFamily="34" charset="0"/>
              <a:buChar char="•"/>
            </a:pPr>
            <a:r>
              <a:rPr lang="en-US" dirty="0"/>
              <a:t>Channel</a:t>
            </a:r>
          </a:p>
          <a:p>
            <a:pPr marL="342900" indent="-342900">
              <a:buFont typeface="Arial" panose="020B0604020202020204" pitchFamily="34" charset="0"/>
              <a:buChar char="•"/>
            </a:pPr>
            <a:r>
              <a:rPr lang="en-US"/>
              <a:t>Emergent vegetation</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164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B2E6-20DC-4A18-8BD2-3A68258D1876}"/>
              </a:ext>
            </a:extLst>
          </p:cNvPr>
          <p:cNvSpPr>
            <a:spLocks noGrp="1"/>
          </p:cNvSpPr>
          <p:nvPr>
            <p:ph type="title"/>
          </p:nvPr>
        </p:nvSpPr>
        <p:spPr/>
        <p:txBody>
          <a:bodyPr/>
          <a:lstStyle/>
          <a:p>
            <a:r>
              <a:rPr lang="en-US" dirty="0"/>
              <a:t>Ecology of ecosystems </a:t>
            </a:r>
            <a:r>
              <a:rPr lang="en-US" dirty="0" smtClean="0"/>
              <a:t>2 of 2 (20.1</a:t>
            </a:r>
            <a:r>
              <a:rPr lang="en-US" dirty="0"/>
              <a:t>)</a:t>
            </a:r>
          </a:p>
        </p:txBody>
      </p:sp>
      <p:sp>
        <p:nvSpPr>
          <p:cNvPr id="4" name="Text Placeholder 3">
            <a:extLst>
              <a:ext uri="{FF2B5EF4-FFF2-40B4-BE49-F238E27FC236}">
                <a16:creationId xmlns:a16="http://schemas.microsoft.com/office/drawing/2014/main" id="{A0C41538-6722-4206-A2CF-AD737A03F278}"/>
              </a:ext>
            </a:extLst>
          </p:cNvPr>
          <p:cNvSpPr>
            <a:spLocks noGrp="1"/>
          </p:cNvSpPr>
          <p:nvPr>
            <p:ph type="body" sz="quarter" idx="14"/>
          </p:nvPr>
        </p:nvSpPr>
        <p:spPr>
          <a:xfrm>
            <a:off x="457200" y="1175657"/>
            <a:ext cx="8062912" cy="4834707"/>
          </a:xfrm>
        </p:spPr>
        <p:txBody>
          <a:bodyPr/>
          <a:lstStyle/>
          <a:p>
            <a:pPr marL="342900" indent="-342900">
              <a:buFont typeface="Arial" panose="020B0604020202020204" pitchFamily="34" charset="0"/>
              <a:buChar char="•"/>
            </a:pPr>
            <a:r>
              <a:rPr lang="en-US" dirty="0"/>
              <a:t>Ecosystems are complex with many interacting parts. They are routinely exposed to various disturbances. </a:t>
            </a:r>
          </a:p>
          <a:p>
            <a:pPr marL="342900" indent="-342900">
              <a:buFont typeface="Arial" panose="020B0604020202020204" pitchFamily="34" charset="0"/>
              <a:buChar char="•"/>
            </a:pPr>
            <a:r>
              <a:rPr lang="en-US" dirty="0"/>
              <a:t>Many disturbances are a result of natural processes. </a:t>
            </a:r>
          </a:p>
          <a:p>
            <a:pPr marL="342900" indent="-342900">
              <a:buFont typeface="Arial" panose="020B0604020202020204" pitchFamily="34" charset="0"/>
              <a:buChar char="•"/>
            </a:pPr>
            <a:r>
              <a:rPr lang="en-US" dirty="0"/>
              <a:t>The impact of environmental disturbances caused by human activities is now as significant as the changes caused by nature.  </a:t>
            </a:r>
          </a:p>
          <a:p>
            <a:pPr marL="342900" indent="-342900">
              <a:buFont typeface="Arial" panose="020B0604020202020204" pitchFamily="34" charset="0"/>
              <a:buChar char="•"/>
            </a:pPr>
            <a:r>
              <a:rPr lang="en-US" dirty="0"/>
              <a:t>Equilibrium is a dynamic state of an ecosystem in which, despite changes in species numbers and occurrence, biodiversity remains somewhat constant. Two parameters are used to measure changes in ecosystems: </a:t>
            </a:r>
          </a:p>
          <a:p>
            <a:pPr marL="1074420" lvl="1" indent="-342900">
              <a:buFont typeface="Arial" panose="020B0604020202020204" pitchFamily="34" charset="0"/>
              <a:buChar char="•"/>
            </a:pPr>
            <a:r>
              <a:rPr lang="en-US" dirty="0"/>
              <a:t>The ability of an ecosystem to remain at equilibrium in spite of disturbances is called </a:t>
            </a:r>
            <a:r>
              <a:rPr lang="en-US" b="1" dirty="0">
                <a:solidFill>
                  <a:srgbClr val="6CB255"/>
                </a:solidFill>
              </a:rPr>
              <a:t>resistance</a:t>
            </a:r>
            <a:r>
              <a:rPr lang="en-US" dirty="0"/>
              <a:t>. </a:t>
            </a:r>
          </a:p>
          <a:p>
            <a:pPr marL="1074420" lvl="1" indent="-342900">
              <a:buFont typeface="Arial" panose="020B0604020202020204" pitchFamily="34" charset="0"/>
              <a:buChar char="•"/>
            </a:pPr>
            <a:r>
              <a:rPr lang="en-US" dirty="0"/>
              <a:t>The speed at which an ecosystem recovers equilibrium after being disturbed is called </a:t>
            </a:r>
            <a:r>
              <a:rPr lang="en-US" b="1" dirty="0">
                <a:solidFill>
                  <a:srgbClr val="6CB255"/>
                </a:solidFill>
              </a:rPr>
              <a:t>resilience.</a:t>
            </a:r>
          </a:p>
        </p:txBody>
      </p:sp>
    </p:spTree>
    <p:extLst>
      <p:ext uri="{BB962C8B-B14F-4D97-AF65-F5344CB8AC3E}">
        <p14:creationId xmlns:p14="http://schemas.microsoft.com/office/powerpoint/2010/main" val="380671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B2E6-20DC-4A18-8BD2-3A68258D1876}"/>
              </a:ext>
            </a:extLst>
          </p:cNvPr>
          <p:cNvSpPr>
            <a:spLocks noGrp="1"/>
          </p:cNvSpPr>
          <p:nvPr>
            <p:ph type="title"/>
          </p:nvPr>
        </p:nvSpPr>
        <p:spPr/>
        <p:txBody>
          <a:bodyPr/>
          <a:lstStyle/>
          <a:p>
            <a:r>
              <a:rPr lang="en-US" dirty="0"/>
              <a:t>Food chains and food webs </a:t>
            </a:r>
            <a:r>
              <a:rPr lang="en-US" dirty="0" smtClean="0"/>
              <a:t>1 of 3 (20.1</a:t>
            </a:r>
            <a:r>
              <a:rPr lang="en-US" dirty="0"/>
              <a:t>)</a:t>
            </a:r>
          </a:p>
        </p:txBody>
      </p:sp>
      <p:sp>
        <p:nvSpPr>
          <p:cNvPr id="4" name="Text Placeholder 3">
            <a:extLst>
              <a:ext uri="{FF2B5EF4-FFF2-40B4-BE49-F238E27FC236}">
                <a16:creationId xmlns:a16="http://schemas.microsoft.com/office/drawing/2014/main" id="{A0C41538-6722-4206-A2CF-AD737A03F278}"/>
              </a:ext>
            </a:extLst>
          </p:cNvPr>
          <p:cNvSpPr>
            <a:spLocks noGrp="1"/>
          </p:cNvSpPr>
          <p:nvPr>
            <p:ph type="body" sz="quarter" idx="14"/>
          </p:nvPr>
        </p:nvSpPr>
        <p:spPr>
          <a:xfrm>
            <a:off x="457199" y="1175657"/>
            <a:ext cx="8220269" cy="5075853"/>
          </a:xfrm>
        </p:spPr>
        <p:txBody>
          <a:bodyPr>
            <a:normAutofit lnSpcReduction="10000"/>
          </a:bodyPr>
          <a:lstStyle/>
          <a:p>
            <a:pPr marL="342900" indent="-342900">
              <a:buFont typeface="Arial" panose="020B0604020202020204" pitchFamily="34" charset="0"/>
              <a:buChar char="•"/>
            </a:pPr>
            <a:r>
              <a:rPr lang="en-US" dirty="0"/>
              <a:t>A </a:t>
            </a:r>
            <a:r>
              <a:rPr lang="en-US" b="1" dirty="0">
                <a:solidFill>
                  <a:srgbClr val="6CB255"/>
                </a:solidFill>
              </a:rPr>
              <a:t>food chain </a:t>
            </a:r>
            <a:r>
              <a:rPr lang="en-US" dirty="0"/>
              <a:t>is a linear sequence of organisms through which nutrients and energy pass as one organism eats another.</a:t>
            </a:r>
          </a:p>
          <a:p>
            <a:pPr marL="342900" indent="-342900">
              <a:buFont typeface="Arial" panose="020B0604020202020204" pitchFamily="34" charset="0"/>
              <a:buChar char="•"/>
            </a:pPr>
            <a:r>
              <a:rPr lang="en-US" dirty="0"/>
              <a:t>Each organism in a food chain occupies a specific </a:t>
            </a:r>
            <a:r>
              <a:rPr lang="en-US" b="1" dirty="0">
                <a:solidFill>
                  <a:srgbClr val="6CB255"/>
                </a:solidFill>
              </a:rPr>
              <a:t>trophic level </a:t>
            </a:r>
            <a:r>
              <a:rPr lang="en-US" dirty="0"/>
              <a:t>(energy level), its position in the food chain or food web (Figure 20.4) . </a:t>
            </a:r>
          </a:p>
          <a:p>
            <a:pPr marL="1074420" lvl="1" indent="-342900">
              <a:buFont typeface="Arial" panose="020B0604020202020204" pitchFamily="34" charset="0"/>
              <a:buChar char="•"/>
            </a:pPr>
            <a:r>
              <a:rPr lang="en-US" b="1" dirty="0">
                <a:solidFill>
                  <a:srgbClr val="6CB255"/>
                </a:solidFill>
              </a:rPr>
              <a:t>Producers</a:t>
            </a:r>
            <a:r>
              <a:rPr lang="en-US" dirty="0"/>
              <a:t> (photosynthetic organisms like plants or phytoplankton), are the base, or foundation, of the food chain.</a:t>
            </a:r>
          </a:p>
          <a:p>
            <a:pPr marL="1074420" lvl="1" indent="-342900">
              <a:buFont typeface="Arial" panose="020B0604020202020204" pitchFamily="34" charset="0"/>
              <a:buChar char="•"/>
            </a:pPr>
            <a:r>
              <a:rPr lang="en-US" b="1" dirty="0">
                <a:solidFill>
                  <a:srgbClr val="6CB255"/>
                </a:solidFill>
              </a:rPr>
              <a:t>Primary consumers </a:t>
            </a:r>
            <a:r>
              <a:rPr lang="en-US" dirty="0"/>
              <a:t>are the herbivores--organisms that consume the producers. </a:t>
            </a:r>
          </a:p>
          <a:p>
            <a:pPr marL="1074420" lvl="1" indent="-342900">
              <a:buFont typeface="Arial" panose="020B0604020202020204" pitchFamily="34" charset="0"/>
              <a:buChar char="•"/>
            </a:pPr>
            <a:r>
              <a:rPr lang="en-US" b="1" dirty="0">
                <a:solidFill>
                  <a:srgbClr val="6CB255"/>
                </a:solidFill>
              </a:rPr>
              <a:t>Secondary consumers </a:t>
            </a:r>
            <a:r>
              <a:rPr lang="en-US" dirty="0"/>
              <a:t>are usually carnivores that eat the primary consumers. </a:t>
            </a:r>
          </a:p>
          <a:p>
            <a:pPr marL="1074420" lvl="1" indent="-342900">
              <a:buFont typeface="Arial" panose="020B0604020202020204" pitchFamily="34" charset="0"/>
              <a:buChar char="•"/>
            </a:pPr>
            <a:r>
              <a:rPr lang="en-US" b="1" dirty="0">
                <a:solidFill>
                  <a:srgbClr val="6CB255"/>
                </a:solidFill>
              </a:rPr>
              <a:t>Tertiary consumers </a:t>
            </a:r>
            <a:r>
              <a:rPr lang="en-US" dirty="0"/>
              <a:t>are carnivores that eat other carnivores.</a:t>
            </a:r>
          </a:p>
          <a:p>
            <a:pPr marL="1074420" lvl="1" indent="-342900">
              <a:buFont typeface="Arial" panose="020B0604020202020204" pitchFamily="34" charset="0"/>
              <a:buChar char="•"/>
            </a:pPr>
            <a:r>
              <a:rPr lang="en-US" dirty="0"/>
              <a:t>Higher-level consumers feed on the next lower trophic levels, and so on, up to the organisms at the top of the food chain: the </a:t>
            </a:r>
            <a:r>
              <a:rPr lang="en-US" b="1" dirty="0">
                <a:solidFill>
                  <a:srgbClr val="6CB255"/>
                </a:solidFill>
              </a:rPr>
              <a:t>apex consumers.</a:t>
            </a:r>
          </a:p>
        </p:txBody>
      </p:sp>
    </p:spTree>
    <p:extLst>
      <p:ext uri="{BB962C8B-B14F-4D97-AF65-F5344CB8AC3E}">
        <p14:creationId xmlns:p14="http://schemas.microsoft.com/office/powerpoint/2010/main" val="32185004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3979</TotalTime>
  <Words>7901</Words>
  <Application>Microsoft Office PowerPoint</Application>
  <PresentationFormat>On-screen Show (4:3)</PresentationFormat>
  <Paragraphs>388</Paragraphs>
  <Slides>71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Arial Black</vt:lpstr>
      <vt:lpstr>Calibri</vt:lpstr>
      <vt:lpstr>Wingdings</vt:lpstr>
      <vt:lpstr>Essential</vt:lpstr>
      <vt:lpstr>Concepts of Biology</vt:lpstr>
      <vt:lpstr>Introduction </vt:lpstr>
      <vt:lpstr>Figure 20.1 Karner blue butterfly and wild lupine </vt:lpstr>
      <vt:lpstr>Energy flow through ecosystems (20.1)</vt:lpstr>
      <vt:lpstr>Figure 20.2 ecosystems </vt:lpstr>
      <vt:lpstr>Ecology of ecosystems 1 of 2 (20.1)</vt:lpstr>
      <vt:lpstr>Figure 20.3 desert ecosystems </vt:lpstr>
      <vt:lpstr>Ecology of ecosystems 2 of 2 (20.1)</vt:lpstr>
      <vt:lpstr>Food chains and food webs 1 of 3 (20.1)</vt:lpstr>
      <vt:lpstr>Figure 20.4 food chain </vt:lpstr>
      <vt:lpstr>Figure 20.5 relative energy</vt:lpstr>
      <vt:lpstr>Food chains and food webs 2 of 3  (20.1)</vt:lpstr>
      <vt:lpstr>Figure 20.6 A food web </vt:lpstr>
      <vt:lpstr>Food web Concept in action </vt:lpstr>
      <vt:lpstr>Food chains and food webs 3 of 3 (20.1)</vt:lpstr>
      <vt:lpstr>How organisms acquire energy  in a food web (20.1) </vt:lpstr>
      <vt:lpstr>Figure 20.7 a hydrothermal vent </vt:lpstr>
      <vt:lpstr>Consequences of food webs: biological magnification (20.1) </vt:lpstr>
      <vt:lpstr>Figure 20.8 biomagnification </vt:lpstr>
      <vt:lpstr>Biogeochemical cycles (20.2)</vt:lpstr>
      <vt:lpstr>Biogeochemical cycles Concept in action </vt:lpstr>
      <vt:lpstr>The water cycle (20.2)</vt:lpstr>
      <vt:lpstr>Figure 20.9 water percentages </vt:lpstr>
      <vt:lpstr>Figure 20.10 the water cycle </vt:lpstr>
      <vt:lpstr>The carbon cycle 1 of 2 (20.2)</vt:lpstr>
      <vt:lpstr>Figure 20.11 the carbon cycle </vt:lpstr>
      <vt:lpstr>The carbon cycle 2 of 2  (20.2)</vt:lpstr>
      <vt:lpstr>The nitrogen cycle (20.2)</vt:lpstr>
      <vt:lpstr>Figure 20.12 the nitrogen cycle </vt:lpstr>
      <vt:lpstr>The phosphorous cycle (20.2)</vt:lpstr>
      <vt:lpstr>Figure 20.13 the phosphorous cycle </vt:lpstr>
      <vt:lpstr>Figure 20.14 dead zones </vt:lpstr>
      <vt:lpstr>Figure 20.15 Chesapeake bay </vt:lpstr>
      <vt:lpstr>The sulfur cycle (20.2)</vt:lpstr>
      <vt:lpstr>Figure 20.16 the sulfur cycle </vt:lpstr>
      <vt:lpstr>Figure 20.17 a geothermal vent</vt:lpstr>
      <vt:lpstr>Terrestrial biomes (20.3) </vt:lpstr>
      <vt:lpstr>Figure 20.18 major biomes </vt:lpstr>
      <vt:lpstr>Tropical forest (20.3) </vt:lpstr>
      <vt:lpstr>Figure 20.19 tropical forest</vt:lpstr>
      <vt:lpstr>Savanna  and chaparral (20.3)</vt:lpstr>
      <vt:lpstr>Figure 20.20 savanna </vt:lpstr>
      <vt:lpstr>Figure 20.22 chaparral </vt:lpstr>
      <vt:lpstr>deserts (20.3)</vt:lpstr>
      <vt:lpstr>Figure 20.21 desert </vt:lpstr>
      <vt:lpstr>Temperate grasslands (20.3)</vt:lpstr>
      <vt:lpstr>Figure 20.23 temperate grasslands </vt:lpstr>
      <vt:lpstr>Temperate forests (20.3)</vt:lpstr>
      <vt:lpstr>Figure 20.24 temperate forests </vt:lpstr>
      <vt:lpstr>Boreal forests (20.3)</vt:lpstr>
      <vt:lpstr>Figure 20.25 boreal forest </vt:lpstr>
      <vt:lpstr>tundra (20.3)</vt:lpstr>
      <vt:lpstr>Figure 20.26 tundra </vt:lpstr>
      <vt:lpstr>Biomes Concept in action </vt:lpstr>
      <vt:lpstr>Aquatic and marine biomes (20.4)</vt:lpstr>
      <vt:lpstr>Marine biomes 1 of 2 (20.4)</vt:lpstr>
      <vt:lpstr>Marine biomes 2 of 2 (20.4)</vt:lpstr>
      <vt:lpstr>Figure 20.27 intertidal zone </vt:lpstr>
      <vt:lpstr>Figure 20.28 zones of the ocean </vt:lpstr>
      <vt:lpstr>Coral reefs (20.4) </vt:lpstr>
      <vt:lpstr>Figure 20.29 a coral reef</vt:lpstr>
      <vt:lpstr>Coral organisms Concept in action </vt:lpstr>
      <vt:lpstr>Estuaries (20.4) </vt:lpstr>
      <vt:lpstr>Figure 20.30 an estuary </vt:lpstr>
      <vt:lpstr>Freshwater biomes 1 of 2 (20.4) </vt:lpstr>
      <vt:lpstr>Figure 20.31 an algal bloom </vt:lpstr>
      <vt:lpstr>Freshwater biomes 2 of 2 (20.4) </vt:lpstr>
      <vt:lpstr>Figure 20.32 rivers </vt:lpstr>
      <vt:lpstr>Wetlands (20.4) </vt:lpstr>
      <vt:lpstr>Figure 20.33 wetlands </vt:lpstr>
      <vt:lpstr>Vocabulary </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20 - ECOSYSTEMS AND THE BIOSPHERE</dc:title>
  <dc:creator>Spuddy McSpare</dc:creator>
  <cp:lastModifiedBy>Amanda Brammer</cp:lastModifiedBy>
  <cp:revision>280</cp:revision>
  <dcterms:created xsi:type="dcterms:W3CDTF">2012-06-04T02:13:36Z</dcterms:created>
  <dcterms:modified xsi:type="dcterms:W3CDTF">2019-07-30T15:44:56Z</dcterms:modified>
</cp:coreProperties>
</file>