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handoutMasterIdLst>
    <p:handoutMasterId r:id="rId69"/>
  </p:handoutMasterIdLst>
  <p:sldIdLst>
    <p:sldId id="256" r:id="rId2"/>
    <p:sldId id="359" r:id="rId3"/>
    <p:sldId id="277" r:id="rId4"/>
    <p:sldId id="358" r:id="rId5"/>
    <p:sldId id="360" r:id="rId6"/>
    <p:sldId id="361" r:id="rId7"/>
    <p:sldId id="362" r:id="rId8"/>
    <p:sldId id="363" r:id="rId9"/>
    <p:sldId id="283" r:id="rId10"/>
    <p:sldId id="364" r:id="rId11"/>
    <p:sldId id="284" r:id="rId12"/>
    <p:sldId id="335" r:id="rId13"/>
    <p:sldId id="365" r:id="rId14"/>
    <p:sldId id="345" r:id="rId15"/>
    <p:sldId id="366" r:id="rId16"/>
    <p:sldId id="395" r:id="rId17"/>
    <p:sldId id="285" r:id="rId18"/>
    <p:sldId id="367" r:id="rId19"/>
    <p:sldId id="300" r:id="rId20"/>
    <p:sldId id="396" r:id="rId21"/>
    <p:sldId id="369" r:id="rId22"/>
    <p:sldId id="306" r:id="rId23"/>
    <p:sldId id="377" r:id="rId24"/>
    <p:sldId id="370" r:id="rId25"/>
    <p:sldId id="336" r:id="rId26"/>
    <p:sldId id="337" r:id="rId27"/>
    <p:sldId id="338" r:id="rId28"/>
    <p:sldId id="368" r:id="rId29"/>
    <p:sldId id="371" r:id="rId30"/>
    <p:sldId id="347" r:id="rId31"/>
    <p:sldId id="348" r:id="rId32"/>
    <p:sldId id="349" r:id="rId33"/>
    <p:sldId id="350" r:id="rId34"/>
    <p:sldId id="342" r:id="rId35"/>
    <p:sldId id="372" r:id="rId36"/>
    <p:sldId id="378" r:id="rId37"/>
    <p:sldId id="373" r:id="rId38"/>
    <p:sldId id="374" r:id="rId39"/>
    <p:sldId id="375" r:id="rId40"/>
    <p:sldId id="379" r:id="rId41"/>
    <p:sldId id="357" r:id="rId42"/>
    <p:sldId id="380" r:id="rId43"/>
    <p:sldId id="376" r:id="rId44"/>
    <p:sldId id="382" r:id="rId45"/>
    <p:sldId id="352" r:id="rId46"/>
    <p:sldId id="344" r:id="rId47"/>
    <p:sldId id="343" r:id="rId48"/>
    <p:sldId id="311" r:id="rId49"/>
    <p:sldId id="381" r:id="rId50"/>
    <p:sldId id="383" r:id="rId51"/>
    <p:sldId id="323" r:id="rId52"/>
    <p:sldId id="384" r:id="rId53"/>
    <p:sldId id="339" r:id="rId54"/>
    <p:sldId id="386" r:id="rId55"/>
    <p:sldId id="389" r:id="rId56"/>
    <p:sldId id="387" r:id="rId57"/>
    <p:sldId id="388" r:id="rId58"/>
    <p:sldId id="397" r:id="rId59"/>
    <p:sldId id="353" r:id="rId60"/>
    <p:sldId id="340" r:id="rId61"/>
    <p:sldId id="354" r:id="rId62"/>
    <p:sldId id="390" r:id="rId63"/>
    <p:sldId id="391" r:id="rId64"/>
    <p:sldId id="355" r:id="rId65"/>
    <p:sldId id="356" r:id="rId66"/>
    <p:sldId id="394" r:id="rId67"/>
    <p:sldId id="398" r:id="rId6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B255"/>
    <a:srgbClr val="212F62"/>
    <a:srgbClr val="E5D419"/>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8" autoAdjust="0"/>
    <p:restoredTop sz="94712" autoAdjust="0"/>
  </p:normalViewPr>
  <p:slideViewPr>
    <p:cSldViewPr snapToGrid="0" snapToObjects="1">
      <p:cViewPr varScale="1">
        <p:scale>
          <a:sx n="109" d="100"/>
          <a:sy n="109" d="100"/>
        </p:scale>
        <p:origin x="169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48D041A-73BB-E643-A8C7-50D88C2F22F5}" type="datetimeFigureOut">
              <a:rPr lang="en-US" smtClean="0"/>
              <a:t>7/30/2019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July 30, 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July 30, 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July 30, 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July 30, 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July 30, 2019</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5.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hyperlink" Target="http://openstaxcollege.org/l/fern_life_cycl2"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openstaxcollege.org/l/gymnosperm"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openstaxcollege.org/l/welwitschia"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http://openstaxcollege.org/l/pollinators"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50263F0-F776-4194-AB91-6F37357C8866}"/>
              </a:ext>
            </a:extLst>
          </p:cNvPr>
          <p:cNvSpPr>
            <a:spLocks noGrp="1"/>
          </p:cNvSpPr>
          <p:nvPr>
            <p:ph type="title" idx="4294967295"/>
          </p:nvPr>
        </p:nvSpPr>
        <p:spPr>
          <a:xfrm>
            <a:off x="0" y="690286"/>
            <a:ext cx="9144000" cy="734641"/>
          </a:xfrm>
        </p:spPr>
        <p:txBody>
          <a:bodyPr>
            <a:normAutofit/>
          </a:bodyPr>
          <a:lstStyle/>
          <a:p>
            <a:pPr algn="ctr"/>
            <a:r>
              <a:rPr lang="en-US" sz="3600" dirty="0"/>
              <a:t>CONCEPTS OF BIOLOGY</a:t>
            </a:r>
          </a:p>
        </p:txBody>
      </p:sp>
      <p:sp>
        <p:nvSpPr>
          <p:cNvPr id="5" name="Chapter Title"/>
          <p:cNvSpPr txBox="1">
            <a:spLocks/>
          </p:cNvSpPr>
          <p:nvPr/>
        </p:nvSpPr>
        <p:spPr>
          <a:xfrm>
            <a:off x="0" y="1614625"/>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14 DIVERSITY OF PLANTS</a:t>
            </a:r>
          </a:p>
          <a:p>
            <a:pPr algn="ctr"/>
            <a:r>
              <a:rPr lang="en-US" sz="1600" cap="none" dirty="0">
                <a:solidFill>
                  <a:schemeClr val="tx1"/>
                </a:solidFill>
                <a:latin typeface="+mn-lt"/>
              </a:rPr>
              <a:t>PowerPoint Image Slideshow</a:t>
            </a:r>
          </a:p>
          <a:p>
            <a:pPr algn="ctr"/>
            <a:endParaRPr lang="en-US" sz="1600" cap="none" dirty="0">
              <a:solidFill>
                <a:schemeClr val="tx1"/>
              </a:solidFill>
              <a:latin typeface="+mn-lt"/>
            </a:endParaRPr>
          </a:p>
        </p:txBody>
      </p:sp>
      <p:pic>
        <p:nvPicPr>
          <p:cNvPr id="4" name="Figure" descr="Concepts of Biology"/>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562758" y="2518312"/>
            <a:ext cx="2010681" cy="2602059"/>
          </a:xfrm>
          <a:prstGeom prst="rect">
            <a:avLst/>
          </a:prstGeom>
          <a:effectLst>
            <a:reflection blurRad="6350" stA="52000" endA="300" endPos="35000" dir="5400000" sy="-100000" algn="bl" rotWithShape="0"/>
          </a:effectLst>
          <a:scene3d>
            <a:camera prst="obliqueTopLeft"/>
            <a:lightRig rig="threePt" dir="t"/>
          </a:scene3d>
        </p:spPr>
      </p:pic>
      <p:pic>
        <p:nvPicPr>
          <p:cNvPr id="7" name="Picture 6" descr="Picture slides by Spuddy McSpare.  Information slides by Amanda Brammer, M.S. Associate Professor NTCC.  CC-BY-NC-SA. " title="Licensing"/>
          <p:cNvPicPr>
            <a:picLocks noChangeAspect="1"/>
          </p:cNvPicPr>
          <p:nvPr/>
        </p:nvPicPr>
        <p:blipFill>
          <a:blip r:embed="rId3"/>
          <a:stretch>
            <a:fillRect/>
          </a:stretch>
        </p:blipFill>
        <p:spPr>
          <a:xfrm>
            <a:off x="556479" y="5952758"/>
            <a:ext cx="6905625" cy="561975"/>
          </a:xfrm>
          <a:prstGeom prst="rect">
            <a:avLst/>
          </a:prstGeom>
        </p:spPr>
      </p:pic>
      <p:pic>
        <p:nvPicPr>
          <p:cNvPr id="3"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047420" y="4812643"/>
            <a:ext cx="1507110" cy="1077181"/>
          </a:xfrm>
          <a:prstGeom prst="rect">
            <a:avLst/>
          </a:prstGeom>
        </p:spPr>
      </p:pic>
    </p:spTree>
    <p:extLst>
      <p:ext uri="{BB962C8B-B14F-4D97-AF65-F5344CB8AC3E}">
        <p14:creationId xmlns:p14="http://schemas.microsoft.com/office/powerpoint/2010/main" val="13224431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D41D7-479D-41B6-A149-4D4240EBBD64}"/>
              </a:ext>
            </a:extLst>
          </p:cNvPr>
          <p:cNvSpPr>
            <a:spLocks noGrp="1"/>
          </p:cNvSpPr>
          <p:nvPr>
            <p:ph type="title"/>
          </p:nvPr>
        </p:nvSpPr>
        <p:spPr/>
        <p:txBody>
          <a:bodyPr/>
          <a:lstStyle/>
          <a:p>
            <a:r>
              <a:rPr lang="en-US" dirty="0"/>
              <a:t>Alternation of </a:t>
            </a:r>
            <a:r>
              <a:rPr lang="en-US" dirty="0" smtClean="0"/>
              <a:t>generations 2 of 2 </a:t>
            </a:r>
            <a:r>
              <a:rPr lang="en-US" dirty="0"/>
              <a:t>(14.1)</a:t>
            </a:r>
          </a:p>
        </p:txBody>
      </p:sp>
      <p:sp>
        <p:nvSpPr>
          <p:cNvPr id="4" name="Text Placeholder 3">
            <a:extLst>
              <a:ext uri="{FF2B5EF4-FFF2-40B4-BE49-F238E27FC236}">
                <a16:creationId xmlns:a16="http://schemas.microsoft.com/office/drawing/2014/main" id="{E1221E6F-BCEB-40A1-AA34-095C03FB9365}"/>
              </a:ext>
            </a:extLst>
          </p:cNvPr>
          <p:cNvSpPr>
            <a:spLocks noGrp="1"/>
          </p:cNvSpPr>
          <p:nvPr>
            <p:ph type="body" sz="quarter" idx="14"/>
          </p:nvPr>
        </p:nvSpPr>
        <p:spPr>
          <a:xfrm>
            <a:off x="457200" y="1119673"/>
            <a:ext cx="8062912" cy="5393094"/>
          </a:xfrm>
        </p:spPr>
        <p:txBody>
          <a:bodyPr>
            <a:normAutofit/>
          </a:bodyPr>
          <a:lstStyle/>
          <a:p>
            <a:pPr marL="342900" indent="-342900">
              <a:buFont typeface="Arial" panose="020B0604020202020204" pitchFamily="34" charset="0"/>
              <a:buChar char="•"/>
            </a:pPr>
            <a:r>
              <a:rPr lang="en-US" dirty="0"/>
              <a:t>In seed plants, (ferns, trees, grasses), the most obvious (dominant) generation is the sporophyte (2n).  See Figure 14.3.  </a:t>
            </a:r>
          </a:p>
          <a:p>
            <a:pPr marL="1074420" lvl="1" indent="-342900">
              <a:buFont typeface="Arial" panose="020B0604020202020204" pitchFamily="34" charset="0"/>
              <a:buChar char="•"/>
            </a:pPr>
            <a:r>
              <a:rPr lang="en-US" dirty="0"/>
              <a:t>When you look at a fern or a tree, you are looking at the sporophyte.  The gametophyte is hard to observe.  </a:t>
            </a:r>
          </a:p>
          <a:p>
            <a:pPr marL="342900" indent="-342900">
              <a:buFont typeface="Arial" panose="020B0604020202020204" pitchFamily="34" charset="0"/>
              <a:buChar char="•"/>
            </a:pPr>
            <a:r>
              <a:rPr lang="en-US" dirty="0"/>
              <a:t>In seedless plants (mosses and their relatives), the most obvious (dominant) generation is the gametophyte (n).  See Figure 14.4.</a:t>
            </a:r>
          </a:p>
          <a:p>
            <a:pPr marL="1074420" lvl="1" indent="-342900">
              <a:buFont typeface="Arial" panose="020B0604020202020204" pitchFamily="34" charset="0"/>
              <a:buChar char="•"/>
            </a:pPr>
            <a:r>
              <a:rPr lang="en-US" dirty="0"/>
              <a:t>When you look at a green carpet of moss, you are looking at the gametophyte.  The sporophyte is hard to observe.</a:t>
            </a:r>
          </a:p>
          <a:p>
            <a:pPr marL="342900" indent="-342900">
              <a:buFont typeface="Arial" panose="020B0604020202020204" pitchFamily="34" charset="0"/>
              <a:buChar char="•"/>
            </a:pPr>
            <a:r>
              <a:rPr lang="en-US" dirty="0"/>
              <a:t>Protection of the embryo is a major requirement for land plants.  The embryo must be sheltered from drying out and other environmental hazards.  </a:t>
            </a:r>
          </a:p>
          <a:p>
            <a:pPr marL="342900" indent="-342900">
              <a:buFont typeface="Arial" panose="020B0604020202020204" pitchFamily="34" charset="0"/>
              <a:buChar char="•"/>
            </a:pPr>
            <a:r>
              <a:rPr lang="en-US" dirty="0"/>
              <a:t>In seedless plants (mosses and their relatives), the sperm have flagella that allow them to swim to the egg for fertilization.  This ties the seedless plants to water.  </a:t>
            </a:r>
          </a:p>
          <a:p>
            <a:endParaRPr lang="en-US" dirty="0"/>
          </a:p>
        </p:txBody>
      </p:sp>
    </p:spTree>
    <p:extLst>
      <p:ext uri="{BB962C8B-B14F-4D97-AF65-F5344CB8AC3E}">
        <p14:creationId xmlns:p14="http://schemas.microsoft.com/office/powerpoint/2010/main" val="18818331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igure Legend"/>
          <p:cNvSpPr>
            <a:spLocks noGrp="1"/>
          </p:cNvSpPr>
          <p:nvPr>
            <p:ph type="body" sz="quarter" idx="14"/>
          </p:nvPr>
        </p:nvSpPr>
        <p:spPr/>
        <p:txBody>
          <a:bodyPr>
            <a:normAutofit/>
          </a:bodyPr>
          <a:lstStyle/>
          <a:p>
            <a:r>
              <a:rPr lang="en-US" sz="1600" dirty="0"/>
              <a:t>This life cycle of a fern shows alternation of generations with a dominant sporophyte stage. (credit “fern”: modification of work by Cory </a:t>
            </a:r>
            <a:r>
              <a:rPr lang="en-US" sz="1600" dirty="0" err="1"/>
              <a:t>Zanker</a:t>
            </a:r>
            <a:r>
              <a:rPr lang="en-US" sz="1600" dirty="0"/>
              <a:t>; credit “gametophyte”: modification of work </a:t>
            </a:r>
            <a:r>
              <a:rPr lang="fi-FI" sz="1600" dirty="0" err="1"/>
              <a:t>by</a:t>
            </a:r>
            <a:r>
              <a:rPr lang="fi-FI" sz="1600" dirty="0"/>
              <a:t> </a:t>
            </a:r>
            <a:r>
              <a:rPr lang="en-US" sz="1600" dirty="0"/>
              <a:t>“</a:t>
            </a:r>
            <a:r>
              <a:rPr lang="fi-FI" sz="1600" dirty="0" err="1"/>
              <a:t>Vlmastra</a:t>
            </a:r>
            <a:r>
              <a:rPr lang="en-US" sz="1600" dirty="0"/>
              <a:t>”</a:t>
            </a:r>
            <a:r>
              <a:rPr lang="fi-FI" sz="1600" dirty="0"/>
              <a:t>/</a:t>
            </a:r>
            <a:r>
              <a:rPr lang="fi-FI" sz="1600" dirty="0" err="1"/>
              <a:t>Wikimedia</a:t>
            </a:r>
            <a:r>
              <a:rPr lang="fi-FI" sz="1600" dirty="0"/>
              <a:t> </a:t>
            </a:r>
            <a:r>
              <a:rPr lang="fi-FI" sz="1600" dirty="0" err="1"/>
              <a:t>Commons</a:t>
            </a:r>
            <a:r>
              <a:rPr lang="fi-FI" sz="1600" dirty="0"/>
              <a:t>)</a:t>
            </a:r>
            <a:endParaRPr lang="en-US" sz="1600" dirty="0"/>
          </a:p>
        </p:txBody>
      </p:sp>
      <p:pic>
        <p:nvPicPr>
          <p:cNvPr id="3" name="Figure" descr=" The fern life cycle begins with a diploid (2n) sporophyte, which is the fern plant. Sporangia are round bumps that occur on the bottom of the leaves. Sporangia undergo mitosis to form haploid (1n) spores. The spores germinate and grow into a green gametophyte that resembles lettuce. The gametophyte produces sperm and eggs that fuse to form a diploid (2n) zygote. The zygote undergoes mitosis to form a 2n sporophyte, ending the cycl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5730" r="-15730"/>
          <a:stretch>
            <a:fillRect/>
          </a:stretch>
        </p:blipFill>
        <p:spPr/>
      </p:pic>
      <p:sp>
        <p:nvSpPr>
          <p:cNvPr id="5" name="Figure Number"/>
          <p:cNvSpPr>
            <a:spLocks noGrp="1"/>
          </p:cNvSpPr>
          <p:nvPr>
            <p:ph type="title"/>
          </p:nvPr>
        </p:nvSpPr>
        <p:spPr/>
        <p:txBody>
          <a:bodyPr/>
          <a:lstStyle/>
          <a:p>
            <a:r>
              <a:rPr lang="en-US" dirty="0"/>
              <a:t>Figure 14.3 life cycle of a fern </a:t>
            </a:r>
          </a:p>
        </p:txBody>
      </p:sp>
      <p:sp>
        <p:nvSpPr>
          <p:cNvPr id="6" name="Disclaimer">
            <a:extLst>
              <a:ext uri="{FF2B5EF4-FFF2-40B4-BE49-F238E27FC236}">
                <a16:creationId xmlns:a16="http://schemas.microsoft.com/office/drawing/2014/main" id="{C8399B9D-4239-408B-8920-A700BD5856D0}"/>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1662443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14.4 life cycle of a moss </a:t>
            </a:r>
          </a:p>
        </p:txBody>
      </p:sp>
      <p:pic>
        <p:nvPicPr>
          <p:cNvPr id="4" name="Figure" descr="Sporogenous tissue undergoes meiosis to produce haploid (1n) spores, which germinate into young gametophytes. The gametophytes grow and develop into male or female gametophytes, which then produce sperm and eggs that fuse to form a diploid (2n) zygote. The zygote undergoes mitosis to form a 2n sporophyte, ending the cycl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9815" r="-39815"/>
          <a:stretch>
            <a:fillRect/>
          </a:stretch>
        </p:blipFill>
        <p:spPr/>
      </p:pic>
      <p:sp>
        <p:nvSpPr>
          <p:cNvPr id="7" name="Figure Legend"/>
          <p:cNvSpPr>
            <a:spLocks noGrp="1"/>
          </p:cNvSpPr>
          <p:nvPr>
            <p:ph type="body" sz="quarter" idx="14"/>
          </p:nvPr>
        </p:nvSpPr>
        <p:spPr/>
        <p:txBody>
          <a:bodyPr>
            <a:normAutofit/>
          </a:bodyPr>
          <a:lstStyle/>
          <a:p>
            <a:r>
              <a:rPr lang="en-US" sz="1600" dirty="0"/>
              <a:t>This life cycle of a moss shows alternation of generations with a dominant gametophyte stage. (credit: modification of work by Mariana Ruiz </a:t>
            </a:r>
            <a:r>
              <a:rPr lang="en-US" sz="1600" dirty="0" err="1"/>
              <a:t>Villareal</a:t>
            </a:r>
            <a:r>
              <a:rPr lang="en-US" sz="1600" dirty="0"/>
              <a:t>)</a:t>
            </a:r>
          </a:p>
        </p:txBody>
      </p:sp>
      <p:sp>
        <p:nvSpPr>
          <p:cNvPr id="6" name="Disclaimer">
            <a:extLst>
              <a:ext uri="{FF2B5EF4-FFF2-40B4-BE49-F238E27FC236}">
                <a16:creationId xmlns:a16="http://schemas.microsoft.com/office/drawing/2014/main" id="{B71D40FA-ADB9-45B7-877F-9420EC5F8CC1}"/>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5043923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D41D7-479D-41B6-A149-4D4240EBBD64}"/>
              </a:ext>
            </a:extLst>
          </p:cNvPr>
          <p:cNvSpPr>
            <a:spLocks noGrp="1"/>
          </p:cNvSpPr>
          <p:nvPr>
            <p:ph type="title"/>
          </p:nvPr>
        </p:nvSpPr>
        <p:spPr/>
        <p:txBody>
          <a:bodyPr/>
          <a:lstStyle/>
          <a:p>
            <a:r>
              <a:rPr lang="en-US" dirty="0"/>
              <a:t>Apical meristems (13.1)</a:t>
            </a:r>
          </a:p>
        </p:txBody>
      </p:sp>
      <p:sp>
        <p:nvSpPr>
          <p:cNvPr id="4" name="Text Placeholder 3">
            <a:extLst>
              <a:ext uri="{FF2B5EF4-FFF2-40B4-BE49-F238E27FC236}">
                <a16:creationId xmlns:a16="http://schemas.microsoft.com/office/drawing/2014/main" id="{E1221E6F-BCEB-40A1-AA34-095C03FB9365}"/>
              </a:ext>
            </a:extLst>
          </p:cNvPr>
          <p:cNvSpPr>
            <a:spLocks noGrp="1"/>
          </p:cNvSpPr>
          <p:nvPr>
            <p:ph type="body" sz="quarter" idx="14"/>
          </p:nvPr>
        </p:nvSpPr>
        <p:spPr>
          <a:xfrm>
            <a:off x="457200" y="1119673"/>
            <a:ext cx="8062912" cy="4890691"/>
          </a:xfrm>
        </p:spPr>
        <p:txBody>
          <a:bodyPr/>
          <a:lstStyle/>
          <a:p>
            <a:pPr marL="342900" indent="-342900">
              <a:buFont typeface="Arial" panose="020B0604020202020204" pitchFamily="34" charset="0"/>
              <a:buChar char="•"/>
            </a:pPr>
            <a:r>
              <a:rPr lang="en-US" dirty="0"/>
              <a:t>The shoots (stems) and roots of plants grow in length through cell division of tissues called </a:t>
            </a:r>
            <a:r>
              <a:rPr lang="en-US" b="1" dirty="0">
                <a:solidFill>
                  <a:srgbClr val="6CB255"/>
                </a:solidFill>
              </a:rPr>
              <a:t>apical meristems </a:t>
            </a:r>
            <a:r>
              <a:rPr lang="en-US" dirty="0">
                <a:solidFill>
                  <a:schemeClr val="tx1"/>
                </a:solidFill>
              </a:rPr>
              <a:t>(Figure 14.5).  </a:t>
            </a:r>
          </a:p>
          <a:p>
            <a:pPr marL="1074420" lvl="1" indent="-342900">
              <a:buFont typeface="Arial" panose="020B0604020202020204" pitchFamily="34" charset="0"/>
              <a:buChar char="•"/>
            </a:pPr>
            <a:r>
              <a:rPr lang="en-US" dirty="0"/>
              <a:t>Apical meristems occur at the tips of shoots and roots.  </a:t>
            </a:r>
          </a:p>
          <a:p>
            <a:pPr marL="1074420" lvl="1" indent="-342900">
              <a:buFont typeface="Arial" panose="020B0604020202020204" pitchFamily="34" charset="0"/>
              <a:buChar char="•"/>
            </a:pPr>
            <a:r>
              <a:rPr lang="en-US" dirty="0"/>
              <a:t>They give rise to all of the specialized tissues of the plant (they are stem cells). </a:t>
            </a:r>
          </a:p>
          <a:p>
            <a:pPr marL="1074420" lvl="1" indent="-342900">
              <a:buFont typeface="Arial" panose="020B0604020202020204" pitchFamily="34" charset="0"/>
              <a:buChar char="•"/>
            </a:pPr>
            <a:r>
              <a:rPr lang="en-US" dirty="0"/>
              <a:t>These cells continue to divide throughout the life of the plant.</a:t>
            </a:r>
          </a:p>
          <a:p>
            <a:pPr marL="1074420" lvl="1" indent="-342900">
              <a:buFont typeface="Arial" panose="020B0604020202020204" pitchFamily="34" charset="0"/>
              <a:buChar char="•"/>
            </a:pPr>
            <a:r>
              <a:rPr lang="en-US" dirty="0"/>
              <a:t>They allow plants to grow upward towards sunlight and downward into the soil to access water and minerals.  </a:t>
            </a:r>
          </a:p>
        </p:txBody>
      </p:sp>
    </p:spTree>
    <p:extLst>
      <p:ext uri="{BB962C8B-B14F-4D97-AF65-F5344CB8AC3E}">
        <p14:creationId xmlns:p14="http://schemas.microsoft.com/office/powerpoint/2010/main" val="33775357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normAutofit/>
          </a:bodyPr>
          <a:lstStyle/>
          <a:p>
            <a:r>
              <a:rPr lang="en-US" sz="2400" dirty="0">
                <a:solidFill>
                  <a:srgbClr val="6CB255"/>
                </a:solidFill>
              </a:rPr>
              <a:t>Figure 14.5 apical meristem </a:t>
            </a:r>
          </a:p>
        </p:txBody>
      </p:sp>
      <p:pic>
        <p:nvPicPr>
          <p:cNvPr id="4" name="Figure" descr=" Photo shows a seedling, with four leaves at the tip of the ste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9691" b="-9691"/>
          <a:stretch>
            <a:fillRect/>
          </a:stretch>
        </p:blipFill>
        <p:spPr>
          <a:xfrm>
            <a:off x="457200" y="1108075"/>
            <a:ext cx="4032250" cy="5256213"/>
          </a:xfrm>
        </p:spPr>
      </p:pic>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This apple seedling is an example of a plant in which the apical meristem gives rise to new shoots and root growth.</a:t>
            </a:r>
          </a:p>
        </p:txBody>
      </p:sp>
      <p:sp>
        <p:nvSpPr>
          <p:cNvPr id="6" name="Disclaimer">
            <a:extLst>
              <a:ext uri="{FF2B5EF4-FFF2-40B4-BE49-F238E27FC236}">
                <a16:creationId xmlns:a16="http://schemas.microsoft.com/office/drawing/2014/main" id="{8F4D3058-9726-4568-BE83-E5C820C6A695}"/>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3387031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D41D7-479D-41B6-A149-4D4240EBBD64}"/>
              </a:ext>
            </a:extLst>
          </p:cNvPr>
          <p:cNvSpPr>
            <a:spLocks noGrp="1"/>
          </p:cNvSpPr>
          <p:nvPr>
            <p:ph type="title"/>
          </p:nvPr>
        </p:nvSpPr>
        <p:spPr/>
        <p:txBody>
          <a:bodyPr>
            <a:normAutofit fontScale="90000"/>
          </a:bodyPr>
          <a:lstStyle/>
          <a:p>
            <a:r>
              <a:rPr lang="en-US" dirty="0"/>
              <a:t>Additional land plant </a:t>
            </a:r>
            <a:r>
              <a:rPr lang="en-US" dirty="0" smtClean="0"/>
              <a:t>adaptations 1 of 2  </a:t>
            </a:r>
            <a:r>
              <a:rPr lang="en-US" dirty="0"/>
              <a:t>(14.1)</a:t>
            </a:r>
          </a:p>
        </p:txBody>
      </p:sp>
      <p:sp>
        <p:nvSpPr>
          <p:cNvPr id="4" name="Text Placeholder 3">
            <a:extLst>
              <a:ext uri="{FF2B5EF4-FFF2-40B4-BE49-F238E27FC236}">
                <a16:creationId xmlns:a16="http://schemas.microsoft.com/office/drawing/2014/main" id="{E1221E6F-BCEB-40A1-AA34-095C03FB9365}"/>
              </a:ext>
            </a:extLst>
          </p:cNvPr>
          <p:cNvSpPr>
            <a:spLocks noGrp="1"/>
          </p:cNvSpPr>
          <p:nvPr>
            <p:ph type="body" sz="quarter" idx="14"/>
          </p:nvPr>
        </p:nvSpPr>
        <p:spPr>
          <a:xfrm>
            <a:off x="457199" y="1119673"/>
            <a:ext cx="8360229" cy="5337111"/>
          </a:xfrm>
        </p:spPr>
        <p:txBody>
          <a:bodyPr>
            <a:normAutofit/>
          </a:bodyPr>
          <a:lstStyle/>
          <a:p>
            <a:pPr marL="342900" indent="-342900">
              <a:buFont typeface="Arial" panose="020B0604020202020204" pitchFamily="34" charset="0"/>
              <a:buChar char="•"/>
            </a:pPr>
            <a:r>
              <a:rPr lang="en-US" dirty="0"/>
              <a:t>As plants adapted to dry land, new organs and structures made their appearance (Figure 14.6).  </a:t>
            </a:r>
          </a:p>
          <a:p>
            <a:pPr marL="342900" indent="-342900">
              <a:buFont typeface="Arial" panose="020B0604020202020204" pitchFamily="34" charset="0"/>
              <a:buChar char="•"/>
            </a:pPr>
            <a:r>
              <a:rPr lang="en-US" dirty="0"/>
              <a:t>Evolution of a shoot allowed plants to grow taller and capture more light. </a:t>
            </a:r>
          </a:p>
          <a:p>
            <a:pPr marL="342900" indent="-342900">
              <a:buFont typeface="Arial" panose="020B0604020202020204" pitchFamily="34" charset="0"/>
              <a:buChar char="•"/>
            </a:pPr>
            <a:r>
              <a:rPr lang="en-US" dirty="0"/>
              <a:t>Incorporation of more rigid molecules in stems allowed more support on land.</a:t>
            </a:r>
          </a:p>
          <a:p>
            <a:pPr marL="342900" indent="-342900">
              <a:buFont typeface="Arial" panose="020B0604020202020204" pitchFamily="34" charset="0"/>
              <a:buChar char="•"/>
            </a:pPr>
            <a:r>
              <a:rPr lang="en-US" dirty="0"/>
              <a:t>The evolution of vascular tissues (</a:t>
            </a:r>
            <a:r>
              <a:rPr lang="en-US" b="1" dirty="0">
                <a:solidFill>
                  <a:srgbClr val="6CB255"/>
                </a:solidFill>
              </a:rPr>
              <a:t>xylem and phloem</a:t>
            </a:r>
            <a:r>
              <a:rPr lang="en-US" dirty="0"/>
              <a:t>) allowed the plant to become larger.  These tissues conduct water, minerals and food from photosynthesis throughout the plant.  </a:t>
            </a:r>
          </a:p>
          <a:p>
            <a:pPr marL="342900" indent="-342900">
              <a:buFont typeface="Arial" panose="020B0604020202020204" pitchFamily="34" charset="0"/>
              <a:buChar char="•"/>
            </a:pPr>
            <a:r>
              <a:rPr lang="en-US" dirty="0"/>
              <a:t>Roots evolved to take up water and minerals and to anchor the shoot in the soil.  </a:t>
            </a:r>
          </a:p>
        </p:txBody>
      </p:sp>
    </p:spTree>
    <p:extLst>
      <p:ext uri="{BB962C8B-B14F-4D97-AF65-F5344CB8AC3E}">
        <p14:creationId xmlns:p14="http://schemas.microsoft.com/office/powerpoint/2010/main" val="42505006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D41D7-479D-41B6-A149-4D4240EBBD64}"/>
              </a:ext>
            </a:extLst>
          </p:cNvPr>
          <p:cNvSpPr>
            <a:spLocks noGrp="1"/>
          </p:cNvSpPr>
          <p:nvPr>
            <p:ph type="title"/>
          </p:nvPr>
        </p:nvSpPr>
        <p:spPr/>
        <p:txBody>
          <a:bodyPr>
            <a:normAutofit fontScale="90000"/>
          </a:bodyPr>
          <a:lstStyle/>
          <a:p>
            <a:r>
              <a:rPr lang="en-US" dirty="0"/>
              <a:t>Additional land plant </a:t>
            </a:r>
            <a:r>
              <a:rPr lang="en-US" dirty="0" smtClean="0"/>
              <a:t>adaptations 2 of 2  </a:t>
            </a:r>
            <a:r>
              <a:rPr lang="en-US" dirty="0"/>
              <a:t>(14.1)</a:t>
            </a:r>
          </a:p>
        </p:txBody>
      </p:sp>
      <p:sp>
        <p:nvSpPr>
          <p:cNvPr id="4" name="Text Placeholder 3">
            <a:extLst>
              <a:ext uri="{FF2B5EF4-FFF2-40B4-BE49-F238E27FC236}">
                <a16:creationId xmlns:a16="http://schemas.microsoft.com/office/drawing/2014/main" id="{E1221E6F-BCEB-40A1-AA34-095C03FB9365}"/>
              </a:ext>
            </a:extLst>
          </p:cNvPr>
          <p:cNvSpPr>
            <a:spLocks noGrp="1"/>
          </p:cNvSpPr>
          <p:nvPr>
            <p:ph type="body" sz="quarter" idx="14"/>
          </p:nvPr>
        </p:nvSpPr>
        <p:spPr>
          <a:xfrm>
            <a:off x="457199" y="1119673"/>
            <a:ext cx="8360229" cy="5337111"/>
          </a:xfrm>
        </p:spPr>
        <p:txBody>
          <a:bodyPr>
            <a:normAutofit/>
          </a:bodyPr>
          <a:lstStyle/>
          <a:p>
            <a:pPr marL="342900" indent="-342900">
              <a:buFont typeface="Arial" panose="020B0604020202020204" pitchFamily="34" charset="0"/>
              <a:buChar char="•"/>
            </a:pPr>
            <a:r>
              <a:rPr lang="en-US" dirty="0"/>
              <a:t>A waxy, waterproof covering called the </a:t>
            </a:r>
            <a:r>
              <a:rPr lang="en-US" b="1" dirty="0">
                <a:solidFill>
                  <a:srgbClr val="6CB255"/>
                </a:solidFill>
              </a:rPr>
              <a:t>cuticle </a:t>
            </a:r>
            <a:r>
              <a:rPr lang="en-US" dirty="0"/>
              <a:t>coats leaves and stems in land plants.</a:t>
            </a:r>
          </a:p>
          <a:p>
            <a:pPr marL="1074420" lvl="1" indent="-342900">
              <a:buFont typeface="Arial" panose="020B0604020202020204" pitchFamily="34" charset="0"/>
              <a:buChar char="•"/>
            </a:pPr>
            <a:r>
              <a:rPr lang="en-US" dirty="0"/>
              <a:t>The cuticle prevents uptake of carbon dioxide needed for photosynthesis.  </a:t>
            </a:r>
          </a:p>
          <a:p>
            <a:pPr marL="1074420" lvl="1" indent="-342900">
              <a:buFont typeface="Arial" panose="020B0604020202020204" pitchFamily="34" charset="0"/>
              <a:buChar char="•"/>
            </a:pPr>
            <a:r>
              <a:rPr lang="en-US" dirty="0"/>
              <a:t>Pores that can open and close called </a:t>
            </a:r>
            <a:r>
              <a:rPr lang="en-US" b="1" dirty="0">
                <a:solidFill>
                  <a:srgbClr val="6CB255"/>
                </a:solidFill>
              </a:rPr>
              <a:t>stomata </a:t>
            </a:r>
            <a:r>
              <a:rPr lang="en-US" dirty="0"/>
              <a:t>evolved to allow movement of gases and water vapor into and out of the leaves and stems.  </a:t>
            </a:r>
          </a:p>
          <a:p>
            <a:pPr marL="342900" indent="-342900">
              <a:buFont typeface="Arial" panose="020B0604020202020204" pitchFamily="34" charset="0"/>
              <a:buChar char="•"/>
            </a:pPr>
            <a:r>
              <a:rPr lang="en-US" dirty="0"/>
              <a:t>Plants also evolved a range of protective organic molecules that can cause disease and even death in predatory animals. </a:t>
            </a:r>
          </a:p>
          <a:p>
            <a:pPr marL="342900" indent="-342900">
              <a:buFont typeface="Arial" panose="020B0604020202020204" pitchFamily="34" charset="0"/>
              <a:buChar char="•"/>
            </a:pPr>
            <a:r>
              <a:rPr lang="en-US" dirty="0"/>
              <a:t>As plants coevolved with animals, they developed sweet and nutritious compounds that lure animals into dispersing pollen, fruits or seeds.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7061705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14.6 plant adaptations  </a:t>
            </a:r>
          </a:p>
        </p:txBody>
      </p:sp>
      <p:pic>
        <p:nvPicPr>
          <p:cNvPr id="3" name="Figure" descr="Photo A shows a hollow log lying on the ground, with low moss growing on it. Photo B shows a green stem with shiny, slightly wet, deep green leaves. Photo C shows leafless trees with pails attached to the trunks of the larger trees. Photo D shows a Monarch caterpillar eating a long, thin leaf."/>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6112" r="-56112"/>
          <a:stretch>
            <a:fillRect/>
          </a:stretch>
        </p:blipFill>
        <p:spPr/>
      </p:pic>
      <p:sp>
        <p:nvSpPr>
          <p:cNvPr id="7" name="Figure Legend"/>
          <p:cNvSpPr>
            <a:spLocks noGrp="1"/>
          </p:cNvSpPr>
          <p:nvPr>
            <p:ph type="body" sz="quarter" idx="14"/>
          </p:nvPr>
        </p:nvSpPr>
        <p:spPr/>
        <p:txBody>
          <a:bodyPr>
            <a:noAutofit/>
          </a:bodyPr>
          <a:lstStyle/>
          <a:p>
            <a:r>
              <a:rPr lang="en-US" sz="1250" dirty="0"/>
              <a:t>Plants have evolved various adaptations to life on land. </a:t>
            </a:r>
            <a:r>
              <a:rPr lang="en-US" sz="1250" dirty="0">
                <a:solidFill>
                  <a:srgbClr val="6CB255"/>
                </a:solidFill>
              </a:rPr>
              <a:t>(a) </a:t>
            </a:r>
            <a:r>
              <a:rPr lang="en-US" sz="1250" dirty="0"/>
              <a:t>Early plants grew close to the ground, like this moss, to avoid desiccation. </a:t>
            </a:r>
            <a:r>
              <a:rPr lang="en-US" sz="1250" dirty="0">
                <a:solidFill>
                  <a:srgbClr val="6CB255"/>
                </a:solidFill>
              </a:rPr>
              <a:t>(b) </a:t>
            </a:r>
            <a:r>
              <a:rPr lang="en-US" sz="1250" dirty="0"/>
              <a:t>Later plants developed a waxy cuticle to prevent desiccation. </a:t>
            </a:r>
            <a:r>
              <a:rPr lang="en-US" sz="1250" dirty="0">
                <a:solidFill>
                  <a:srgbClr val="6CB255"/>
                </a:solidFill>
              </a:rPr>
              <a:t>(c) </a:t>
            </a:r>
            <a:r>
              <a:rPr lang="en-US" sz="1250" dirty="0"/>
              <a:t>To grow taller, like these maple trees, plants had to evolve new structural chemicals to strengthen their stems and vascular systems to transport water and minerals from the soil and nutrients from the leaves. </a:t>
            </a:r>
            <a:r>
              <a:rPr lang="en-US" sz="1250" dirty="0">
                <a:solidFill>
                  <a:srgbClr val="6CB255"/>
                </a:solidFill>
              </a:rPr>
              <a:t>(d) </a:t>
            </a:r>
            <a:r>
              <a:rPr lang="en-US" sz="1250" dirty="0"/>
              <a:t>Plants developed physical and chemical defenses to avoid being eaten by animals. (credit a, b: modification of work by Cory </a:t>
            </a:r>
            <a:r>
              <a:rPr lang="en-US" sz="1250" dirty="0" err="1"/>
              <a:t>Zanker</a:t>
            </a:r>
            <a:r>
              <a:rPr lang="en-US" sz="1250" dirty="0"/>
              <a:t>; credit c: modification of work by Christine </a:t>
            </a:r>
            <a:r>
              <a:rPr lang="en-US" sz="1250" dirty="0" err="1"/>
              <a:t>Cimala</a:t>
            </a:r>
            <a:r>
              <a:rPr lang="en-US" sz="1250" dirty="0"/>
              <a:t>; credit d: modification of work by Jo Naylor)</a:t>
            </a:r>
          </a:p>
        </p:txBody>
      </p:sp>
      <p:sp>
        <p:nvSpPr>
          <p:cNvPr id="6" name="Disclaimer">
            <a:extLst>
              <a:ext uri="{FF2B5EF4-FFF2-40B4-BE49-F238E27FC236}">
                <a16:creationId xmlns:a16="http://schemas.microsoft.com/office/drawing/2014/main" id="{0717644D-4ADB-4E73-B1BE-87E10066C6D1}"/>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5281069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D41D7-479D-41B6-A149-4D4240EBBD64}"/>
              </a:ext>
            </a:extLst>
          </p:cNvPr>
          <p:cNvSpPr>
            <a:spLocks noGrp="1"/>
          </p:cNvSpPr>
          <p:nvPr>
            <p:ph type="title"/>
          </p:nvPr>
        </p:nvSpPr>
        <p:spPr/>
        <p:txBody>
          <a:bodyPr/>
          <a:lstStyle/>
          <a:p>
            <a:r>
              <a:rPr lang="en-US" dirty="0"/>
              <a:t>The major divisions of land plants (14.1)</a:t>
            </a:r>
          </a:p>
        </p:txBody>
      </p:sp>
      <p:sp>
        <p:nvSpPr>
          <p:cNvPr id="4" name="Text Placeholder 3">
            <a:extLst>
              <a:ext uri="{FF2B5EF4-FFF2-40B4-BE49-F238E27FC236}">
                <a16:creationId xmlns:a16="http://schemas.microsoft.com/office/drawing/2014/main" id="{E1221E6F-BCEB-40A1-AA34-095C03FB9365}"/>
              </a:ext>
            </a:extLst>
          </p:cNvPr>
          <p:cNvSpPr>
            <a:spLocks noGrp="1"/>
          </p:cNvSpPr>
          <p:nvPr>
            <p:ph type="body" sz="quarter" idx="14"/>
          </p:nvPr>
        </p:nvSpPr>
        <p:spPr>
          <a:xfrm>
            <a:off x="457200" y="1119673"/>
            <a:ext cx="8472196" cy="5262466"/>
          </a:xfrm>
        </p:spPr>
        <p:txBody>
          <a:bodyPr/>
          <a:lstStyle/>
          <a:p>
            <a:pPr marL="342900" indent="-342900">
              <a:buFont typeface="Arial" panose="020B0604020202020204" pitchFamily="34" charset="0"/>
              <a:buChar char="•"/>
            </a:pPr>
            <a:r>
              <a:rPr lang="en-US" dirty="0"/>
              <a:t>Land plants are classified into 2 major groups according to the presence or absence of vascular tissue (Figure 14.8).  </a:t>
            </a:r>
          </a:p>
          <a:p>
            <a:pPr marL="342900" indent="-342900">
              <a:buFont typeface="Arial" panose="020B0604020202020204" pitchFamily="34" charset="0"/>
              <a:buChar char="•"/>
            </a:pPr>
            <a:r>
              <a:rPr lang="en-US" dirty="0"/>
              <a:t>Plants that lack vascular tissue are called </a:t>
            </a:r>
            <a:r>
              <a:rPr lang="en-US" b="1" dirty="0">
                <a:solidFill>
                  <a:srgbClr val="6CB255"/>
                </a:solidFill>
              </a:rPr>
              <a:t>nonvascular plants</a:t>
            </a:r>
            <a:r>
              <a:rPr lang="en-US" dirty="0"/>
              <a:t>. </a:t>
            </a:r>
          </a:p>
          <a:p>
            <a:pPr marL="1074420" lvl="1" indent="-342900">
              <a:buFont typeface="Arial" panose="020B0604020202020204" pitchFamily="34" charset="0"/>
              <a:buChar char="•"/>
            </a:pPr>
            <a:r>
              <a:rPr lang="en-US" dirty="0"/>
              <a:t>This group includes the mosses, liverworts and hornworts (bryophytes).  They appeared early in plant evolution.</a:t>
            </a:r>
          </a:p>
          <a:p>
            <a:pPr marL="1074420" lvl="1" indent="-342900">
              <a:buFont typeface="Arial" panose="020B0604020202020204" pitchFamily="34" charset="0"/>
              <a:buChar char="•"/>
            </a:pPr>
            <a:r>
              <a:rPr lang="en-US" dirty="0"/>
              <a:t>These plants do not have seeds.  </a:t>
            </a:r>
          </a:p>
          <a:p>
            <a:pPr marL="342900" indent="-342900">
              <a:buFont typeface="Arial" panose="020B0604020202020204" pitchFamily="34" charset="0"/>
              <a:buChar char="•"/>
            </a:pPr>
            <a:r>
              <a:rPr lang="en-US" b="1" dirty="0">
                <a:solidFill>
                  <a:srgbClr val="6CB255"/>
                </a:solidFill>
              </a:rPr>
              <a:t>Vascular plants </a:t>
            </a:r>
            <a:r>
              <a:rPr lang="en-US" dirty="0"/>
              <a:t>have a network of conducting tissue (vascular tissue).  Vascular plants are divided into 2 groups:</a:t>
            </a:r>
          </a:p>
          <a:p>
            <a:pPr marL="1188720" lvl="1">
              <a:buAutoNum type="arabicPeriod"/>
            </a:pPr>
            <a:r>
              <a:rPr lang="en-US" dirty="0"/>
              <a:t>Seedless vascular plants (ferns, club mosses, whisk ferns, horsetails)</a:t>
            </a:r>
          </a:p>
          <a:p>
            <a:pPr marL="1188720" lvl="1">
              <a:buAutoNum type="arabicPeriod"/>
            </a:pPr>
            <a:r>
              <a:rPr lang="en-US" dirty="0"/>
              <a:t>Seed plants, which is the largest group of all existing plants.  Seed plants include:</a:t>
            </a:r>
          </a:p>
          <a:p>
            <a:pPr marL="2057400" lvl="3">
              <a:buFont typeface="Arial" panose="020B0604020202020204" pitchFamily="34" charset="0"/>
              <a:buChar char="•"/>
            </a:pPr>
            <a:r>
              <a:rPr lang="en-US" sz="2000" b="1" dirty="0">
                <a:solidFill>
                  <a:srgbClr val="6CB255"/>
                </a:solidFill>
              </a:rPr>
              <a:t>gymnosperms</a:t>
            </a:r>
            <a:r>
              <a:rPr lang="en-US" sz="2000" dirty="0"/>
              <a:t> (cone bearing plants like pines) </a:t>
            </a:r>
          </a:p>
          <a:p>
            <a:pPr marL="2057400" lvl="3">
              <a:buFont typeface="Arial" panose="020B0604020202020204" pitchFamily="34" charset="0"/>
              <a:buChar char="•"/>
            </a:pPr>
            <a:r>
              <a:rPr lang="en-US" sz="2000" b="1" dirty="0">
                <a:solidFill>
                  <a:srgbClr val="6CB255"/>
                </a:solidFill>
              </a:rPr>
              <a:t>angiosperms</a:t>
            </a:r>
            <a:r>
              <a:rPr lang="en-US" sz="2000" dirty="0"/>
              <a:t> (flowering plants)</a:t>
            </a:r>
          </a:p>
          <a:p>
            <a:pPr marL="1188720" lvl="1">
              <a:buAutoNum type="arabicPeriod"/>
            </a:pP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2345511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14.8 major divisions of plants</a:t>
            </a:r>
          </a:p>
        </p:txBody>
      </p:sp>
      <p:pic>
        <p:nvPicPr>
          <p:cNvPr id="3" name="Figure" descr="A table shows the division of plants. They are split into two main groups: vascular and non-vascular. The nonvascular bryophytes include liverworts, hornworts, and mosses. The vascular category has more subcategories. First it is broken into seedless plants and seed plants. Seedless plants have two categories: lycophytes, which include club mosses, quillworts, and spike mosses; and pterophytes, which include whisk ferns, horsetails, and ferns. The seed plants category has two subparts: gymnosperms and angiosperm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5129" r="-5129"/>
          <a:stretch>
            <a:fillRect/>
          </a:stretch>
        </p:blipFill>
        <p:spPr/>
      </p:pic>
      <p:sp>
        <p:nvSpPr>
          <p:cNvPr id="7" name="Figure Legend"/>
          <p:cNvSpPr>
            <a:spLocks noGrp="1"/>
          </p:cNvSpPr>
          <p:nvPr>
            <p:ph type="body" sz="quarter" idx="14"/>
          </p:nvPr>
        </p:nvSpPr>
        <p:spPr/>
        <p:txBody>
          <a:bodyPr>
            <a:normAutofit/>
          </a:bodyPr>
          <a:lstStyle/>
          <a:p>
            <a:r>
              <a:rPr lang="en-US" sz="1600" dirty="0"/>
              <a:t>This table shows the major divisions of plants.</a:t>
            </a:r>
          </a:p>
        </p:txBody>
      </p:sp>
      <p:sp>
        <p:nvSpPr>
          <p:cNvPr id="6" name="Disclaimer">
            <a:extLst>
              <a:ext uri="{FF2B5EF4-FFF2-40B4-BE49-F238E27FC236}">
                <a16:creationId xmlns:a16="http://schemas.microsoft.com/office/drawing/2014/main" id="{8330FC44-9941-482C-A960-EB7062262148}"/>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2462051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D41D7-479D-41B6-A149-4D4240EBBD64}"/>
              </a:ext>
            </a:extLst>
          </p:cNvPr>
          <p:cNvSpPr>
            <a:spLocks noGrp="1"/>
          </p:cNvSpPr>
          <p:nvPr>
            <p:ph type="title"/>
          </p:nvPr>
        </p:nvSpPr>
        <p:spPr/>
        <p:txBody>
          <a:bodyPr/>
          <a:lstStyle/>
          <a:p>
            <a:r>
              <a:rPr lang="en-US" dirty="0"/>
              <a:t>Introduction </a:t>
            </a:r>
          </a:p>
        </p:txBody>
      </p:sp>
      <p:sp>
        <p:nvSpPr>
          <p:cNvPr id="4" name="Text Placeholder 3">
            <a:extLst>
              <a:ext uri="{FF2B5EF4-FFF2-40B4-BE49-F238E27FC236}">
                <a16:creationId xmlns:a16="http://schemas.microsoft.com/office/drawing/2014/main" id="{E1221E6F-BCEB-40A1-AA34-095C03FB9365}"/>
              </a:ext>
            </a:extLst>
          </p:cNvPr>
          <p:cNvSpPr>
            <a:spLocks noGrp="1"/>
          </p:cNvSpPr>
          <p:nvPr>
            <p:ph type="body" sz="quarter" idx="14"/>
          </p:nvPr>
        </p:nvSpPr>
        <p:spPr>
          <a:xfrm>
            <a:off x="457200" y="1119673"/>
            <a:ext cx="8062912" cy="4890691"/>
          </a:xfrm>
        </p:spPr>
        <p:txBody>
          <a:bodyPr/>
          <a:lstStyle/>
          <a:p>
            <a:pPr marL="342900" indent="-342900">
              <a:buFont typeface="Arial" panose="020B0604020202020204" pitchFamily="34" charset="0"/>
              <a:buChar char="•"/>
            </a:pPr>
            <a:r>
              <a:rPr lang="en-US" dirty="0"/>
              <a:t>Plants play an integral role in all aspects of life on the planet.</a:t>
            </a:r>
          </a:p>
          <a:p>
            <a:pPr marL="342900" indent="-342900">
              <a:buFont typeface="Arial" panose="020B0604020202020204" pitchFamily="34" charset="0"/>
              <a:buChar char="•"/>
            </a:pPr>
            <a:r>
              <a:rPr lang="en-US" dirty="0"/>
              <a:t>Current evolutionary thought holds that all plants are monophyletic (descended from a common ancestor).</a:t>
            </a:r>
          </a:p>
          <a:p>
            <a:pPr marL="342900" indent="-342900">
              <a:buFont typeface="Arial" panose="020B0604020202020204" pitchFamily="34" charset="0"/>
              <a:buChar char="•"/>
            </a:pPr>
            <a:r>
              <a:rPr lang="en-US" dirty="0"/>
              <a:t>In order to transition from water to land, plants had to evolve strategies:</a:t>
            </a:r>
          </a:p>
          <a:p>
            <a:pPr marL="1074420" lvl="1" indent="-342900">
              <a:buFont typeface="Arial" panose="020B0604020202020204" pitchFamily="34" charset="0"/>
              <a:buChar char="•"/>
            </a:pPr>
            <a:r>
              <a:rPr lang="en-US" dirty="0"/>
              <a:t>To avoid drying out</a:t>
            </a:r>
          </a:p>
          <a:p>
            <a:pPr marL="1074420" lvl="1" indent="-342900">
              <a:buFont typeface="Arial" panose="020B0604020202020204" pitchFamily="34" charset="0"/>
              <a:buChar char="•"/>
            </a:pPr>
            <a:r>
              <a:rPr lang="en-US" dirty="0"/>
              <a:t>To disperse reproductive cells in air</a:t>
            </a:r>
          </a:p>
          <a:p>
            <a:pPr marL="1074420" lvl="1" indent="-342900">
              <a:buFont typeface="Arial" panose="020B0604020202020204" pitchFamily="34" charset="0"/>
              <a:buChar char="•"/>
            </a:pPr>
            <a:r>
              <a:rPr lang="en-US" dirty="0"/>
              <a:t>For structural support</a:t>
            </a:r>
          </a:p>
          <a:p>
            <a:pPr marL="1074420" lvl="1" indent="-342900">
              <a:buFont typeface="Arial" panose="020B0604020202020204" pitchFamily="34" charset="0"/>
              <a:buChar char="•"/>
            </a:pPr>
            <a:r>
              <a:rPr lang="en-US" dirty="0"/>
              <a:t>To filter sunlight </a:t>
            </a:r>
          </a:p>
          <a:p>
            <a:pPr marL="342900" indent="-342900">
              <a:buFont typeface="Arial" panose="020B0604020202020204" pitchFamily="34" charset="0"/>
              <a:buChar char="•"/>
            </a:pPr>
            <a:r>
              <a:rPr lang="en-US" dirty="0"/>
              <a:t>Seed plants evolved structures to fully adapt to the driest environments on earth, but seedless plants still require a moist environment. </a:t>
            </a:r>
          </a:p>
          <a:p>
            <a:pPr marL="1074420" lvl="1" indent="-342900">
              <a:buFont typeface="Arial" panose="020B0604020202020204" pitchFamily="34" charset="0"/>
              <a:buChar char="•"/>
            </a:pPr>
            <a:endParaRPr lang="en-US" dirty="0"/>
          </a:p>
        </p:txBody>
      </p:sp>
    </p:spTree>
    <p:extLst>
      <p:ext uri="{BB962C8B-B14F-4D97-AF65-F5344CB8AC3E}">
        <p14:creationId xmlns:p14="http://schemas.microsoft.com/office/powerpoint/2010/main" val="2450664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9F2EF-C04E-4E55-B5F3-61D01012EA03}"/>
              </a:ext>
            </a:extLst>
          </p:cNvPr>
          <p:cNvSpPr>
            <a:spLocks noGrp="1"/>
          </p:cNvSpPr>
          <p:nvPr>
            <p:ph type="title"/>
          </p:nvPr>
        </p:nvSpPr>
        <p:spPr/>
        <p:txBody>
          <a:bodyPr/>
          <a:lstStyle/>
          <a:p>
            <a:r>
              <a:rPr lang="en-US" dirty="0"/>
              <a:t>Plant characteristics chart (14.1) </a:t>
            </a:r>
          </a:p>
        </p:txBody>
      </p:sp>
      <p:graphicFrame>
        <p:nvGraphicFramePr>
          <p:cNvPr id="9" name="Object 8" descr="This is a chart listing the different plant groups and their characteristics." title="Plant Characteristics Chart ">
            <a:extLst>
              <a:ext uri="{FF2B5EF4-FFF2-40B4-BE49-F238E27FC236}">
                <a16:creationId xmlns:a16="http://schemas.microsoft.com/office/drawing/2014/main" id="{8AC3782F-B34E-4480-8E3B-8A993D49F9EB}"/>
              </a:ext>
            </a:extLst>
          </p:cNvPr>
          <p:cNvGraphicFramePr>
            <a:graphicFrameLocks noChangeAspect="1"/>
          </p:cNvGraphicFramePr>
          <p:nvPr>
            <p:extLst>
              <p:ext uri="{D42A27DB-BD31-4B8C-83A1-F6EECF244321}">
                <p14:modId xmlns:p14="http://schemas.microsoft.com/office/powerpoint/2010/main" val="3507456414"/>
              </p:ext>
            </p:extLst>
          </p:nvPr>
        </p:nvGraphicFramePr>
        <p:xfrm>
          <a:off x="201321" y="1466065"/>
          <a:ext cx="8728075" cy="3569129"/>
        </p:xfrm>
        <a:graphic>
          <a:graphicData uri="http://schemas.openxmlformats.org/presentationml/2006/ole">
            <mc:AlternateContent xmlns:mc="http://schemas.openxmlformats.org/markup-compatibility/2006">
              <mc:Choice xmlns:v="urn:schemas-microsoft-com:vml" Requires="v">
                <p:oleObj spid="_x0000_s1047" name="Worksheet" r:id="rId3" imgW="7398985" imgH="3025337" progId="Excel.Sheet.12">
                  <p:embed/>
                </p:oleObj>
              </mc:Choice>
              <mc:Fallback>
                <p:oleObj name="Worksheet" r:id="rId3" imgW="7398985" imgH="3025337" progId="Excel.Sheet.12">
                  <p:embed/>
                  <p:pic>
                    <p:nvPicPr>
                      <p:cNvPr id="0" name=""/>
                      <p:cNvPicPr/>
                      <p:nvPr/>
                    </p:nvPicPr>
                    <p:blipFill>
                      <a:blip r:embed="rId4"/>
                      <a:stretch>
                        <a:fillRect/>
                      </a:stretch>
                    </p:blipFill>
                    <p:spPr>
                      <a:xfrm>
                        <a:off x="201321" y="1466065"/>
                        <a:ext cx="8728075" cy="3569129"/>
                      </a:xfrm>
                      <a:prstGeom prst="rect">
                        <a:avLst/>
                      </a:prstGeom>
                    </p:spPr>
                  </p:pic>
                </p:oleObj>
              </mc:Fallback>
            </mc:AlternateContent>
          </a:graphicData>
        </a:graphic>
      </p:graphicFrame>
    </p:spTree>
    <p:extLst>
      <p:ext uri="{BB962C8B-B14F-4D97-AF65-F5344CB8AC3E}">
        <p14:creationId xmlns:p14="http://schemas.microsoft.com/office/powerpoint/2010/main" val="24557809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D41D7-479D-41B6-A149-4D4240EBBD64}"/>
              </a:ext>
            </a:extLst>
          </p:cNvPr>
          <p:cNvSpPr>
            <a:spLocks noGrp="1"/>
          </p:cNvSpPr>
          <p:nvPr>
            <p:ph type="title"/>
          </p:nvPr>
        </p:nvSpPr>
        <p:spPr/>
        <p:txBody>
          <a:bodyPr/>
          <a:lstStyle/>
          <a:p>
            <a:r>
              <a:rPr lang="en-US" dirty="0"/>
              <a:t>Seedless plants (14.2)   </a:t>
            </a:r>
          </a:p>
        </p:txBody>
      </p:sp>
      <p:sp>
        <p:nvSpPr>
          <p:cNvPr id="4" name="Text Placeholder 3">
            <a:extLst>
              <a:ext uri="{FF2B5EF4-FFF2-40B4-BE49-F238E27FC236}">
                <a16:creationId xmlns:a16="http://schemas.microsoft.com/office/drawing/2014/main" id="{E1221E6F-BCEB-40A1-AA34-095C03FB9365}"/>
              </a:ext>
            </a:extLst>
          </p:cNvPr>
          <p:cNvSpPr>
            <a:spLocks noGrp="1"/>
          </p:cNvSpPr>
          <p:nvPr>
            <p:ph type="body" sz="quarter" idx="14"/>
          </p:nvPr>
        </p:nvSpPr>
        <p:spPr>
          <a:xfrm>
            <a:off x="457200" y="1119674"/>
            <a:ext cx="8062912" cy="4954556"/>
          </a:xfrm>
        </p:spPr>
        <p:txBody>
          <a:bodyPr/>
          <a:lstStyle/>
          <a:p>
            <a:pPr marL="342900" indent="-342900">
              <a:buFont typeface="Arial" panose="020B0604020202020204" pitchFamily="34" charset="0"/>
              <a:buChar char="•"/>
            </a:pPr>
            <a:r>
              <a:rPr lang="en-US" dirty="0"/>
              <a:t>Seedless plants represent only a small fraction of the plants in our environment.  </a:t>
            </a:r>
          </a:p>
          <a:p>
            <a:pPr marL="342900" indent="-342900">
              <a:buFont typeface="Arial" panose="020B0604020202020204" pitchFamily="34" charset="0"/>
              <a:buChar char="•"/>
            </a:pPr>
            <a:r>
              <a:rPr lang="en-US" dirty="0"/>
              <a:t>They tend to grow in damp, shaded environments (Figure 14.9).</a:t>
            </a:r>
          </a:p>
          <a:p>
            <a:pPr marL="342900" indent="-342900">
              <a:buFont typeface="Arial" panose="020B0604020202020204" pitchFamily="34" charset="0"/>
              <a:buChar char="•"/>
            </a:pPr>
            <a:r>
              <a:rPr lang="en-US" dirty="0"/>
              <a:t>Millions of years ago, seedless plants dominated the landscape and their decomposing bodies created large deposits of coal.  </a:t>
            </a:r>
          </a:p>
          <a:p>
            <a:pPr marL="1074420" lvl="1" indent="-342900">
              <a:buFont typeface="Arial" panose="020B0604020202020204" pitchFamily="34" charset="0"/>
              <a:buChar char="•"/>
            </a:pPr>
            <a:endParaRPr lang="en-US" dirty="0"/>
          </a:p>
        </p:txBody>
      </p:sp>
    </p:spTree>
    <p:extLst>
      <p:ext uri="{BB962C8B-B14F-4D97-AF65-F5344CB8AC3E}">
        <p14:creationId xmlns:p14="http://schemas.microsoft.com/office/powerpoint/2010/main" val="1628048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14.9 a seedless plant </a:t>
            </a:r>
          </a:p>
        </p:txBody>
      </p:sp>
      <p:pic>
        <p:nvPicPr>
          <p:cNvPr id="3" name="Figure" descr=" Photo shows many seedless plants growing in the shade of trees. The seedless plants have long, slender stalks with thin, filamentous branches radiating out from them. The branches have no leav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6308" r="-26308"/>
          <a:stretch>
            <a:fillRect/>
          </a:stretch>
        </p:blipFill>
        <p:spPr/>
      </p:pic>
      <p:sp>
        <p:nvSpPr>
          <p:cNvPr id="7" name="Figure Legend"/>
          <p:cNvSpPr>
            <a:spLocks noGrp="1"/>
          </p:cNvSpPr>
          <p:nvPr>
            <p:ph type="body" sz="quarter" idx="14"/>
          </p:nvPr>
        </p:nvSpPr>
        <p:spPr/>
        <p:txBody>
          <a:bodyPr>
            <a:normAutofit/>
          </a:bodyPr>
          <a:lstStyle/>
          <a:p>
            <a:r>
              <a:rPr lang="en-US" sz="1600" dirty="0"/>
              <a:t>Seedless plants like these horsetails (</a:t>
            </a:r>
            <a:r>
              <a:rPr lang="en-US" sz="1600" i="1" dirty="0"/>
              <a:t>Equisetum </a:t>
            </a:r>
            <a:r>
              <a:rPr lang="en-US" sz="1600" dirty="0"/>
              <a:t>sp.) thrive in damp, shaded environments under the tree canopy where dryness is a rare occurrence. (credit: Jerry </a:t>
            </a:r>
            <a:r>
              <a:rPr lang="en-US" sz="1600" dirty="0" err="1"/>
              <a:t>Kirkhart</a:t>
            </a:r>
            <a:r>
              <a:rPr lang="en-US" sz="1600" dirty="0"/>
              <a:t>)</a:t>
            </a:r>
          </a:p>
        </p:txBody>
      </p:sp>
      <p:sp>
        <p:nvSpPr>
          <p:cNvPr id="6" name="Disclaimer">
            <a:extLst>
              <a:ext uri="{FF2B5EF4-FFF2-40B4-BE49-F238E27FC236}">
                <a16:creationId xmlns:a16="http://schemas.microsoft.com/office/drawing/2014/main" id="{26E978B9-B04E-4961-A047-FCCA79B94FD1}"/>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3706323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CD612-C342-4692-88E7-D5EFA865D572}"/>
              </a:ext>
            </a:extLst>
          </p:cNvPr>
          <p:cNvSpPr>
            <a:spLocks noGrp="1"/>
          </p:cNvSpPr>
          <p:nvPr>
            <p:ph type="title"/>
          </p:nvPr>
        </p:nvSpPr>
        <p:spPr/>
        <p:txBody>
          <a:bodyPr/>
          <a:lstStyle/>
          <a:p>
            <a:r>
              <a:rPr lang="en-US" dirty="0" smtClean="0"/>
              <a:t>Bryophytes 1 of 2 </a:t>
            </a:r>
            <a:r>
              <a:rPr lang="en-US" dirty="0"/>
              <a:t>(14.2) </a:t>
            </a:r>
          </a:p>
        </p:txBody>
      </p:sp>
      <p:sp>
        <p:nvSpPr>
          <p:cNvPr id="4" name="Text Placeholder 3">
            <a:extLst>
              <a:ext uri="{FF2B5EF4-FFF2-40B4-BE49-F238E27FC236}">
                <a16:creationId xmlns:a16="http://schemas.microsoft.com/office/drawing/2014/main" id="{F86FCB73-8C5B-493F-994E-46A0987075E1}"/>
              </a:ext>
            </a:extLst>
          </p:cNvPr>
          <p:cNvSpPr>
            <a:spLocks noGrp="1"/>
          </p:cNvSpPr>
          <p:nvPr>
            <p:ph type="body" sz="quarter" idx="14"/>
          </p:nvPr>
        </p:nvSpPr>
        <p:spPr>
          <a:xfrm>
            <a:off x="457200" y="989045"/>
            <a:ext cx="8062912" cy="5021319"/>
          </a:xfrm>
        </p:spPr>
        <p:txBody>
          <a:bodyPr/>
          <a:lstStyle/>
          <a:p>
            <a:pPr marL="342900" indent="-342900">
              <a:buFont typeface="Arial" panose="020B0604020202020204" pitchFamily="34" charset="0"/>
              <a:buChar char="•"/>
            </a:pPr>
            <a:r>
              <a:rPr lang="en-US" dirty="0"/>
              <a:t>The nonvascular plants are informally called </a:t>
            </a:r>
            <a:r>
              <a:rPr lang="en-US" b="1" dirty="0">
                <a:solidFill>
                  <a:srgbClr val="6CB255"/>
                </a:solidFill>
              </a:rPr>
              <a:t>bryophytes</a:t>
            </a:r>
            <a:r>
              <a:rPr lang="en-US" dirty="0"/>
              <a:t>.  This group includes the mosses, liverworts and hornworts.</a:t>
            </a:r>
          </a:p>
          <a:p>
            <a:pPr marL="1074420" lvl="1" indent="-342900">
              <a:buFont typeface="Arial" panose="020B0604020202020204" pitchFamily="34" charset="0"/>
              <a:buChar char="•"/>
            </a:pPr>
            <a:r>
              <a:rPr lang="en-US" dirty="0"/>
              <a:t>They are the closest living relative of early terrestrial plants. </a:t>
            </a:r>
          </a:p>
          <a:p>
            <a:pPr marL="1074420" lvl="1" indent="-342900">
              <a:buFont typeface="Arial" panose="020B0604020202020204" pitchFamily="34" charset="0"/>
              <a:buChar char="•"/>
            </a:pPr>
            <a:r>
              <a:rPr lang="en-US" dirty="0"/>
              <a:t>They mostly thrive in damp environments, although some grow in deserts.  </a:t>
            </a:r>
          </a:p>
          <a:p>
            <a:pPr marL="1074420" lvl="1" indent="-342900">
              <a:buFont typeface="Arial" panose="020B0604020202020204" pitchFamily="34" charset="0"/>
              <a:buChar char="•"/>
            </a:pPr>
            <a:r>
              <a:rPr lang="en-US" dirty="0"/>
              <a:t>They do not have vascular tissue (xylem and phloem).</a:t>
            </a:r>
          </a:p>
          <a:p>
            <a:pPr marL="1074420" lvl="1" indent="-342900">
              <a:buFont typeface="Arial" panose="020B0604020202020204" pitchFamily="34" charset="0"/>
              <a:buChar char="•"/>
            </a:pPr>
            <a:r>
              <a:rPr lang="en-US" dirty="0"/>
              <a:t>They do not have true roots or leaves.  They have structures that resemble roots and leaves.  </a:t>
            </a:r>
          </a:p>
          <a:p>
            <a:pPr marL="1074420" lvl="1" indent="-342900">
              <a:buFont typeface="Arial" panose="020B0604020202020204" pitchFamily="34" charset="0"/>
              <a:buChar char="•"/>
            </a:pPr>
            <a:r>
              <a:rPr lang="en-US" dirty="0"/>
              <a:t>Their sperm are flagellated and swim to the egg.  Thus they are tied to water for fertilization.</a:t>
            </a:r>
          </a:p>
          <a:p>
            <a:pPr marL="1074420" lvl="1" indent="-342900">
              <a:buFont typeface="Arial" panose="020B0604020202020204" pitchFamily="34" charset="0"/>
              <a:buChar char="•"/>
            </a:pPr>
            <a:r>
              <a:rPr lang="en-US" dirty="0"/>
              <a:t>The most obvious generation is the gametophyte (n).  The sporophyte (2n) is barely noticeable.  </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1659363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D41D7-479D-41B6-A149-4D4240EBBD64}"/>
              </a:ext>
            </a:extLst>
          </p:cNvPr>
          <p:cNvSpPr>
            <a:spLocks noGrp="1"/>
          </p:cNvSpPr>
          <p:nvPr>
            <p:ph type="title"/>
          </p:nvPr>
        </p:nvSpPr>
        <p:spPr/>
        <p:txBody>
          <a:bodyPr/>
          <a:lstStyle/>
          <a:p>
            <a:r>
              <a:rPr lang="en-US" dirty="0" smtClean="0"/>
              <a:t>Bryophytes 2 of 2 </a:t>
            </a:r>
            <a:r>
              <a:rPr lang="en-US" dirty="0"/>
              <a:t>(14.2) </a:t>
            </a:r>
          </a:p>
        </p:txBody>
      </p:sp>
      <p:sp>
        <p:nvSpPr>
          <p:cNvPr id="4" name="Text Placeholder 3">
            <a:extLst>
              <a:ext uri="{FF2B5EF4-FFF2-40B4-BE49-F238E27FC236}">
                <a16:creationId xmlns:a16="http://schemas.microsoft.com/office/drawing/2014/main" id="{E1221E6F-BCEB-40A1-AA34-095C03FB9365}"/>
              </a:ext>
            </a:extLst>
          </p:cNvPr>
          <p:cNvSpPr>
            <a:spLocks noGrp="1"/>
          </p:cNvSpPr>
          <p:nvPr>
            <p:ph type="body" sz="quarter" idx="14"/>
          </p:nvPr>
        </p:nvSpPr>
        <p:spPr>
          <a:xfrm>
            <a:off x="363894" y="938183"/>
            <a:ext cx="8416212" cy="5150498"/>
          </a:xfrm>
        </p:spPr>
        <p:txBody>
          <a:bodyPr>
            <a:noAutofit/>
          </a:bodyPr>
          <a:lstStyle/>
          <a:p>
            <a:pPr marL="342900" indent="-342900">
              <a:buFont typeface="Arial" panose="020B0604020202020204" pitchFamily="34" charset="0"/>
              <a:buChar char="•"/>
            </a:pPr>
            <a:r>
              <a:rPr lang="en-US" dirty="0"/>
              <a:t>Liverworts are likely the plants most closely related to the ancestor that moved to land. </a:t>
            </a:r>
          </a:p>
          <a:p>
            <a:pPr marL="1074420" lvl="1" indent="-342900">
              <a:buFont typeface="Arial" panose="020B0604020202020204" pitchFamily="34" charset="0"/>
              <a:buChar char="•"/>
            </a:pPr>
            <a:r>
              <a:rPr lang="en-US" dirty="0"/>
              <a:t>They have colonized many habitats on land. </a:t>
            </a:r>
          </a:p>
          <a:p>
            <a:pPr marL="1074420" lvl="1" indent="-342900">
              <a:buFont typeface="Arial" panose="020B0604020202020204" pitchFamily="34" charset="0"/>
              <a:buChar char="•"/>
            </a:pPr>
            <a:r>
              <a:rPr lang="en-US" dirty="0"/>
              <a:t>Some of their gametophytes form green structures that resemble the lobes of the liver (Figure 14.10).  </a:t>
            </a:r>
          </a:p>
          <a:p>
            <a:pPr marL="342900" indent="-342900">
              <a:buFont typeface="Arial" panose="020B0604020202020204" pitchFamily="34" charset="0"/>
              <a:buChar char="•"/>
            </a:pPr>
            <a:r>
              <a:rPr lang="en-US" dirty="0"/>
              <a:t>Hornworts have a short blue-green gametophyte.  </a:t>
            </a:r>
          </a:p>
          <a:p>
            <a:pPr marL="1074420" lvl="1" indent="-342900">
              <a:buFont typeface="Arial" panose="020B0604020202020204" pitchFamily="34" charset="0"/>
              <a:buChar char="•"/>
            </a:pPr>
            <a:r>
              <a:rPr lang="en-US" dirty="0"/>
              <a:t>They have colonized many habitats on land.  </a:t>
            </a:r>
          </a:p>
          <a:p>
            <a:pPr marL="1074420" lvl="1" indent="-342900">
              <a:buFont typeface="Arial" panose="020B0604020202020204" pitchFamily="34" charset="0"/>
              <a:buChar char="•"/>
            </a:pPr>
            <a:r>
              <a:rPr lang="en-US" dirty="0"/>
              <a:t>The sporophyte is a long and narrow pipe-like structure attached to the gametophyte (Figure 14.11).  </a:t>
            </a:r>
          </a:p>
          <a:p>
            <a:pPr marL="342900" indent="-342900">
              <a:buFont typeface="Arial" panose="020B0604020202020204" pitchFamily="34" charset="0"/>
              <a:buChar char="•"/>
            </a:pPr>
            <a:r>
              <a:rPr lang="en-US" dirty="0"/>
              <a:t>Mosses live everywhere from the tundra to the floor of tropical forests (Figure 14.12).  </a:t>
            </a:r>
          </a:p>
          <a:p>
            <a:pPr marL="1074420" lvl="1" indent="-342900">
              <a:buFont typeface="Arial" panose="020B0604020202020204" pitchFamily="34" charset="0"/>
              <a:buChar char="•"/>
            </a:pPr>
            <a:r>
              <a:rPr lang="en-US" dirty="0"/>
              <a:t>In the tundra, they slow down erosion, store moisture and nutrients, provide shelter for small animals and food for larger herbivores.</a:t>
            </a:r>
          </a:p>
          <a:p>
            <a:pPr marL="1074420" lvl="1" indent="-342900">
              <a:buFont typeface="Arial" panose="020B0604020202020204" pitchFamily="34" charset="0"/>
              <a:buChar char="•"/>
            </a:pPr>
            <a:r>
              <a:rPr lang="en-US" dirty="0"/>
              <a:t>They are sensitive to air pollution and are used to monitor the quality of air.  </a:t>
            </a:r>
          </a:p>
        </p:txBody>
      </p:sp>
    </p:spTree>
    <p:extLst>
      <p:ext uri="{BB962C8B-B14F-4D97-AF65-F5344CB8AC3E}">
        <p14:creationId xmlns:p14="http://schemas.microsoft.com/office/powerpoint/2010/main" val="40887654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14.10 liverworts </a:t>
            </a:r>
          </a:p>
        </p:txBody>
      </p:sp>
      <p:pic>
        <p:nvPicPr>
          <p:cNvPr id="4" name="Figure" descr=" Illustration (a) shows a variety of liverworts, which all share a branched, leafy structure. Photo (b) shows a liverwort with lettuce-like leav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2700" r="-32700"/>
          <a:stretch>
            <a:fillRect/>
          </a:stretch>
        </p:blipFill>
        <p:spPr/>
      </p:pic>
      <p:sp>
        <p:nvSpPr>
          <p:cNvPr id="7" name="Figure Legend"/>
          <p:cNvSpPr>
            <a:spLocks noGrp="1"/>
          </p:cNvSpPr>
          <p:nvPr>
            <p:ph type="body" sz="quarter" idx="14"/>
          </p:nvPr>
        </p:nvSpPr>
        <p:spPr/>
        <p:txBody>
          <a:bodyPr>
            <a:normAutofit/>
          </a:bodyPr>
          <a:lstStyle/>
          <a:p>
            <a:pPr marL="342900" indent="-342900">
              <a:buAutoNum type="alphaLcParenBoth"/>
            </a:pPr>
            <a:r>
              <a:rPr lang="en-US" sz="1600" dirty="0"/>
              <a:t>A 1904 drawing of liverworts shows the variety of their forms.</a:t>
            </a:r>
          </a:p>
          <a:p>
            <a:pPr marL="342900" indent="-342900">
              <a:buAutoNum type="alphaLcParenBoth"/>
            </a:pPr>
            <a:r>
              <a:rPr lang="en-US" sz="1600" dirty="0"/>
              <a:t>A liverwort, </a:t>
            </a:r>
            <a:r>
              <a:rPr lang="en-US" sz="1600" i="1" dirty="0" err="1"/>
              <a:t>Lunularia</a:t>
            </a:r>
            <a:r>
              <a:rPr lang="en-US" sz="1600" i="1" dirty="0"/>
              <a:t> </a:t>
            </a:r>
            <a:r>
              <a:rPr lang="en-US" sz="1600" i="1" dirty="0" err="1"/>
              <a:t>cruciata</a:t>
            </a:r>
            <a:r>
              <a:rPr lang="en-US" sz="1600" dirty="0"/>
              <a:t>, displays its </a:t>
            </a:r>
            <a:r>
              <a:rPr lang="en-US" sz="1600" dirty="0" err="1"/>
              <a:t>lobate</a:t>
            </a:r>
            <a:r>
              <a:rPr lang="en-US" sz="1600" dirty="0"/>
              <a:t>, flat </a:t>
            </a:r>
            <a:r>
              <a:rPr lang="en-US" sz="1600" dirty="0" err="1"/>
              <a:t>thallus</a:t>
            </a:r>
            <a:r>
              <a:rPr lang="en-US" sz="1600" dirty="0"/>
              <a:t>. The organism in the photograph is in the gametophyte stage.</a:t>
            </a:r>
          </a:p>
        </p:txBody>
      </p:sp>
      <p:sp>
        <p:nvSpPr>
          <p:cNvPr id="6" name="Disclaimer">
            <a:extLst>
              <a:ext uri="{FF2B5EF4-FFF2-40B4-BE49-F238E27FC236}">
                <a16:creationId xmlns:a16="http://schemas.microsoft.com/office/drawing/2014/main" id="{765F0E95-0618-44E5-BACD-EDF1B49A24FC}"/>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8892124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14.11 hornworts </a:t>
            </a:r>
          </a:p>
        </p:txBody>
      </p:sp>
      <p:pic>
        <p:nvPicPr>
          <p:cNvPr id="3" name="Figure" descr=" The base of the hornwort plant has a wrinkled appearance. A cluster of slender green stalks with brown tips grows from this wrinkled mas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5963" r="-35963"/>
          <a:stretch>
            <a:fillRect/>
          </a:stretch>
        </p:blipFill>
        <p:spPr/>
      </p:pic>
      <p:sp>
        <p:nvSpPr>
          <p:cNvPr id="7" name="Figure Legend"/>
          <p:cNvSpPr>
            <a:spLocks noGrp="1"/>
          </p:cNvSpPr>
          <p:nvPr>
            <p:ph type="body" sz="quarter" idx="14"/>
          </p:nvPr>
        </p:nvSpPr>
        <p:spPr/>
        <p:txBody>
          <a:bodyPr>
            <a:normAutofit/>
          </a:bodyPr>
          <a:lstStyle/>
          <a:p>
            <a:r>
              <a:rPr lang="en-US" sz="1600" dirty="0"/>
              <a:t>Hornworts grow a tall and slender sporophyte. (credit: modification of work by Jason </a:t>
            </a:r>
            <a:r>
              <a:rPr lang="da-DK" sz="1600" dirty="0" err="1"/>
              <a:t>Hollinger</a:t>
            </a:r>
            <a:r>
              <a:rPr lang="da-DK" sz="1600" dirty="0"/>
              <a:t>)</a:t>
            </a:r>
            <a:endParaRPr lang="en-US" sz="1600" dirty="0"/>
          </a:p>
        </p:txBody>
      </p:sp>
      <p:sp>
        <p:nvSpPr>
          <p:cNvPr id="6" name="Disclaimer">
            <a:extLst>
              <a:ext uri="{FF2B5EF4-FFF2-40B4-BE49-F238E27FC236}">
                <a16:creationId xmlns:a16="http://schemas.microsoft.com/office/drawing/2014/main" id="{6F022195-AEAE-4736-B17C-37A46C3BBE18}"/>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34701341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14.12 mosses </a:t>
            </a:r>
          </a:p>
        </p:txBody>
      </p:sp>
      <p:pic>
        <p:nvPicPr>
          <p:cNvPr id="4" name="Figure" descr=" A close-up photo of green, feathery moss with many reddish brown sporophytes growing upwards. Each sporophyte has a goblet-shaped tip."/>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387" r="-36387"/>
          <a:stretch>
            <a:fillRect/>
          </a:stretch>
        </p:blipFill>
        <p:spPr/>
      </p:pic>
      <p:sp>
        <p:nvSpPr>
          <p:cNvPr id="7" name="Figure Legend"/>
          <p:cNvSpPr>
            <a:spLocks noGrp="1"/>
          </p:cNvSpPr>
          <p:nvPr>
            <p:ph type="body" sz="quarter" idx="14"/>
          </p:nvPr>
        </p:nvSpPr>
        <p:spPr/>
        <p:txBody>
          <a:bodyPr>
            <a:normAutofit/>
          </a:bodyPr>
          <a:lstStyle/>
          <a:p>
            <a:r>
              <a:rPr lang="en-US" sz="1600" dirty="0"/>
              <a:t>This green feathery moss has reddish-brown sporophytes growing upward. (credit: “</a:t>
            </a:r>
            <a:r>
              <a:rPr lang="en-US" sz="1600" dirty="0" err="1"/>
              <a:t>Lordgrunt</a:t>
            </a:r>
            <a:r>
              <a:rPr lang="en-US" sz="1600" dirty="0"/>
              <a:t>”/Wikimedia Commons)</a:t>
            </a:r>
          </a:p>
        </p:txBody>
      </p:sp>
      <p:sp>
        <p:nvSpPr>
          <p:cNvPr id="6" name="Disclaimer">
            <a:extLst>
              <a:ext uri="{FF2B5EF4-FFF2-40B4-BE49-F238E27FC236}">
                <a16:creationId xmlns:a16="http://schemas.microsoft.com/office/drawing/2014/main" id="{3DA62DF4-9947-4287-93BD-21DA2D2FD8E2}"/>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41006331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D41D7-479D-41B6-A149-4D4240EBBD64}"/>
              </a:ext>
            </a:extLst>
          </p:cNvPr>
          <p:cNvSpPr>
            <a:spLocks noGrp="1"/>
          </p:cNvSpPr>
          <p:nvPr>
            <p:ph type="title"/>
          </p:nvPr>
        </p:nvSpPr>
        <p:spPr/>
        <p:txBody>
          <a:bodyPr/>
          <a:lstStyle/>
          <a:p>
            <a:r>
              <a:rPr lang="en-US" dirty="0"/>
              <a:t>Vascular plants (14.2)</a:t>
            </a:r>
          </a:p>
        </p:txBody>
      </p:sp>
      <p:sp>
        <p:nvSpPr>
          <p:cNvPr id="4" name="Text Placeholder 3">
            <a:extLst>
              <a:ext uri="{FF2B5EF4-FFF2-40B4-BE49-F238E27FC236}">
                <a16:creationId xmlns:a16="http://schemas.microsoft.com/office/drawing/2014/main" id="{E1221E6F-BCEB-40A1-AA34-095C03FB9365}"/>
              </a:ext>
            </a:extLst>
          </p:cNvPr>
          <p:cNvSpPr>
            <a:spLocks noGrp="1"/>
          </p:cNvSpPr>
          <p:nvPr>
            <p:ph type="body" sz="quarter" idx="14"/>
          </p:nvPr>
        </p:nvSpPr>
        <p:spPr>
          <a:xfrm>
            <a:off x="457200" y="1119673"/>
            <a:ext cx="8294914" cy="5402425"/>
          </a:xfrm>
        </p:spPr>
        <p:txBody>
          <a:bodyPr>
            <a:normAutofit lnSpcReduction="10000"/>
          </a:bodyPr>
          <a:lstStyle/>
          <a:p>
            <a:pPr marL="342900" indent="-342900">
              <a:buFont typeface="Arial" panose="020B0604020202020204" pitchFamily="34" charset="0"/>
              <a:buChar char="•"/>
            </a:pPr>
            <a:r>
              <a:rPr lang="en-US" dirty="0"/>
              <a:t> The vascular plants are the dominant group of land plants.</a:t>
            </a:r>
          </a:p>
          <a:p>
            <a:pPr marL="342900" indent="-342900">
              <a:buFont typeface="Arial" panose="020B0604020202020204" pitchFamily="34" charset="0"/>
              <a:buChar char="•"/>
            </a:pPr>
            <a:r>
              <a:rPr lang="en-US" dirty="0"/>
              <a:t>Several evolutionary adaptations explain their success and their spread to so many habitats.</a:t>
            </a:r>
          </a:p>
          <a:p>
            <a:pPr marL="342900" indent="-342900">
              <a:buFont typeface="Arial" panose="020B0604020202020204" pitchFamily="34" charset="0"/>
              <a:buChar char="•"/>
            </a:pPr>
            <a:r>
              <a:rPr lang="en-US" dirty="0"/>
              <a:t>Vascular tissues: xylem and phloem </a:t>
            </a:r>
          </a:p>
          <a:p>
            <a:pPr marL="1074420" lvl="1" indent="-342900">
              <a:buFont typeface="Arial" panose="020B0604020202020204" pitchFamily="34" charset="0"/>
              <a:buChar char="•"/>
            </a:pPr>
            <a:r>
              <a:rPr lang="en-US" b="1" dirty="0">
                <a:solidFill>
                  <a:srgbClr val="6CB255"/>
                </a:solidFill>
              </a:rPr>
              <a:t>Xylem</a:t>
            </a:r>
            <a:r>
              <a:rPr lang="en-US" dirty="0"/>
              <a:t> is responsible for the transport and storage of water and minerals </a:t>
            </a:r>
          </a:p>
          <a:p>
            <a:pPr marL="1074420" lvl="1" indent="-342900">
              <a:buFont typeface="Arial" panose="020B0604020202020204" pitchFamily="34" charset="0"/>
              <a:buChar char="•"/>
            </a:pPr>
            <a:r>
              <a:rPr lang="en-US" b="1" dirty="0">
                <a:solidFill>
                  <a:srgbClr val="6CB255"/>
                </a:solidFill>
              </a:rPr>
              <a:t>Phloem </a:t>
            </a:r>
            <a:r>
              <a:rPr lang="en-US" dirty="0"/>
              <a:t>transports sugars, proteins and solutes throughout the plant</a:t>
            </a:r>
          </a:p>
          <a:p>
            <a:pPr marL="342900" indent="-342900">
              <a:buFont typeface="Arial" panose="020B0604020202020204" pitchFamily="34" charset="0"/>
              <a:buChar char="•"/>
            </a:pPr>
            <a:r>
              <a:rPr lang="en-US" dirty="0"/>
              <a:t>Roots in vascular plants transfer water and minerals from the soil to the rest of the plant better than the root-like structures observed in non-vascular plants.</a:t>
            </a:r>
          </a:p>
          <a:p>
            <a:pPr marL="1074420" lvl="1" indent="-342900">
              <a:buFont typeface="Arial" panose="020B0604020202020204" pitchFamily="34" charset="0"/>
              <a:buChar char="•"/>
            </a:pPr>
            <a:r>
              <a:rPr lang="en-US" dirty="0"/>
              <a:t>Roots help to anchor plants in the soil.</a:t>
            </a:r>
          </a:p>
          <a:p>
            <a:pPr marL="1074420" lvl="1" indent="-342900">
              <a:buFont typeface="Arial" panose="020B0604020202020204" pitchFamily="34" charset="0"/>
              <a:buChar char="•"/>
            </a:pPr>
            <a:r>
              <a:rPr lang="en-US" dirty="0"/>
              <a:t>Roots form associations with fungi called mycorrhizae.</a:t>
            </a:r>
          </a:p>
          <a:p>
            <a:pPr marL="342900" indent="-342900">
              <a:buFont typeface="Arial" panose="020B0604020202020204" pitchFamily="34" charset="0"/>
              <a:buChar char="•"/>
            </a:pPr>
            <a:r>
              <a:rPr lang="en-US" dirty="0"/>
              <a:t>Leaves in vascular plants improved the efficiency of photosynthesis because leaves capture more sunlight.</a:t>
            </a:r>
          </a:p>
        </p:txBody>
      </p:sp>
    </p:spTree>
    <p:extLst>
      <p:ext uri="{BB962C8B-B14F-4D97-AF65-F5344CB8AC3E}">
        <p14:creationId xmlns:p14="http://schemas.microsoft.com/office/powerpoint/2010/main" val="11902510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D41D7-479D-41B6-A149-4D4240EBBD64}"/>
              </a:ext>
            </a:extLst>
          </p:cNvPr>
          <p:cNvSpPr>
            <a:spLocks noGrp="1"/>
          </p:cNvSpPr>
          <p:nvPr>
            <p:ph type="title"/>
          </p:nvPr>
        </p:nvSpPr>
        <p:spPr/>
        <p:txBody>
          <a:bodyPr/>
          <a:lstStyle/>
          <a:p>
            <a:r>
              <a:rPr lang="en-US" dirty="0"/>
              <a:t>Seedless vascular plants (14.2)</a:t>
            </a:r>
          </a:p>
        </p:txBody>
      </p:sp>
      <p:sp>
        <p:nvSpPr>
          <p:cNvPr id="4" name="Text Placeholder 3">
            <a:extLst>
              <a:ext uri="{FF2B5EF4-FFF2-40B4-BE49-F238E27FC236}">
                <a16:creationId xmlns:a16="http://schemas.microsoft.com/office/drawing/2014/main" id="{E1221E6F-BCEB-40A1-AA34-095C03FB9365}"/>
              </a:ext>
            </a:extLst>
          </p:cNvPr>
          <p:cNvSpPr>
            <a:spLocks noGrp="1"/>
          </p:cNvSpPr>
          <p:nvPr>
            <p:ph type="body" sz="quarter" idx="14"/>
          </p:nvPr>
        </p:nvSpPr>
        <p:spPr>
          <a:xfrm>
            <a:off x="457199" y="1119673"/>
            <a:ext cx="8397551" cy="5411756"/>
          </a:xfrm>
        </p:spPr>
        <p:txBody>
          <a:bodyPr>
            <a:normAutofit lnSpcReduction="10000"/>
          </a:bodyPr>
          <a:lstStyle/>
          <a:p>
            <a:pPr marL="342900" indent="-342900">
              <a:buFont typeface="Arial" panose="020B0604020202020204" pitchFamily="34" charset="0"/>
              <a:buChar char="•"/>
            </a:pPr>
            <a:r>
              <a:rPr lang="en-US" dirty="0"/>
              <a:t>In both seedless vascular plants and in seed plants, the sporophyte (2n) is the most obvious generation.  </a:t>
            </a:r>
          </a:p>
          <a:p>
            <a:pPr marL="342900" indent="-342900">
              <a:buFont typeface="Arial" panose="020B0604020202020204" pitchFamily="34" charset="0"/>
              <a:buChar char="•"/>
            </a:pPr>
            <a:r>
              <a:rPr lang="en-US" dirty="0"/>
              <a:t>Water is still required for fertilization, so most favor a moist environment.  </a:t>
            </a:r>
          </a:p>
          <a:p>
            <a:pPr marL="342900" indent="-342900">
              <a:buFont typeface="Arial" panose="020B0604020202020204" pitchFamily="34" charset="0"/>
              <a:buChar char="•"/>
            </a:pPr>
            <a:r>
              <a:rPr lang="en-US" dirty="0"/>
              <a:t>Club mosses are the earliest group of seedless vascular plants (Figure 13.13).</a:t>
            </a:r>
          </a:p>
          <a:p>
            <a:pPr marL="342900" indent="-342900">
              <a:buFont typeface="Arial" panose="020B0604020202020204" pitchFamily="34" charset="0"/>
              <a:buChar char="•"/>
            </a:pPr>
            <a:r>
              <a:rPr lang="en-US" dirty="0"/>
              <a:t>Horsetails only have a single living genus and are usually found in damp environments and marshes (Figures 14.14 and 14.15).</a:t>
            </a:r>
          </a:p>
          <a:p>
            <a:pPr marL="342900" indent="-342900">
              <a:buFont typeface="Arial" panose="020B0604020202020204" pitchFamily="34" charset="0"/>
              <a:buChar char="•"/>
            </a:pPr>
            <a:r>
              <a:rPr lang="en-US" dirty="0"/>
              <a:t>Whisk ferns consist of a stem only.  However, the roots and leaves were lost during evolution.  Photosynthesis takes place in the stem.</a:t>
            </a:r>
          </a:p>
          <a:p>
            <a:pPr marL="342900" indent="-342900">
              <a:buFont typeface="Arial" panose="020B0604020202020204" pitchFamily="34" charset="0"/>
              <a:buChar char="•"/>
            </a:pPr>
            <a:r>
              <a:rPr lang="en-US" dirty="0"/>
              <a:t>Ferns are the most advanced seedless vascular plants (Figure 14.16).  </a:t>
            </a:r>
          </a:p>
          <a:p>
            <a:pPr marL="1074420" lvl="1" indent="-342900">
              <a:buFont typeface="Arial" panose="020B0604020202020204" pitchFamily="34" charset="0"/>
              <a:buChar char="•"/>
            </a:pPr>
            <a:r>
              <a:rPr lang="en-US" dirty="0"/>
              <a:t>They live in many environments from the tropics to temperate forests and are restricted to moist shaded places.  </a:t>
            </a:r>
          </a:p>
          <a:p>
            <a:pPr marL="342900" indent="-342900">
              <a:buFont typeface="Arial" panose="020B0604020202020204" pitchFamily="34" charset="0"/>
              <a:buChar char="•"/>
            </a:pPr>
            <a:r>
              <a:rPr lang="en-US" dirty="0"/>
              <a:t>Many of the seedless vascular plants formed large trees and swamp forests during the Carboniferous period (Figure 14.17).  </a:t>
            </a:r>
          </a:p>
          <a:p>
            <a:pPr marL="1074420" lvl="1" indent="-342900">
              <a:buFont typeface="Arial" panose="020B0604020202020204" pitchFamily="34" charset="0"/>
              <a:buChar char="•"/>
            </a:pPr>
            <a:endParaRPr lang="en-US" dirty="0"/>
          </a:p>
        </p:txBody>
      </p:sp>
    </p:spTree>
    <p:extLst>
      <p:ext uri="{BB962C8B-B14F-4D97-AF65-F5344CB8AC3E}">
        <p14:creationId xmlns:p14="http://schemas.microsoft.com/office/powerpoint/2010/main" val="34974746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14.1 diversity of plants  </a:t>
            </a:r>
          </a:p>
        </p:txBody>
      </p:sp>
      <p:pic>
        <p:nvPicPr>
          <p:cNvPr id="4" name="Figure" descr="Photo A shows a royal palm tree in a tropical setting. Photo B shows a field of wheat. Photo C shows cotton balls on a cotton plant. Photo D shows a red poppy flow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7172" r="-47172"/>
          <a:stretch>
            <a:fillRect/>
          </a:stretch>
        </p:blipFill>
        <p:spPr/>
      </p:pic>
      <p:sp>
        <p:nvSpPr>
          <p:cNvPr id="7" name="Figure Legend"/>
          <p:cNvSpPr>
            <a:spLocks noGrp="1"/>
          </p:cNvSpPr>
          <p:nvPr>
            <p:ph type="body" sz="quarter" idx="14"/>
          </p:nvPr>
        </p:nvSpPr>
        <p:spPr/>
        <p:txBody>
          <a:bodyPr>
            <a:noAutofit/>
          </a:bodyPr>
          <a:lstStyle/>
          <a:p>
            <a:r>
              <a:rPr lang="en-US" sz="1250" dirty="0"/>
              <a:t>Plants dominate the landscape and play an integral role in human societies. </a:t>
            </a:r>
            <a:r>
              <a:rPr lang="en-US" sz="1250" dirty="0">
                <a:solidFill>
                  <a:srgbClr val="6CB255"/>
                </a:solidFill>
              </a:rPr>
              <a:t>(a) </a:t>
            </a:r>
            <a:r>
              <a:rPr lang="en-US" sz="1250" dirty="0"/>
              <a:t>Palm trees grow in tropical or subtropical climates; </a:t>
            </a:r>
            <a:r>
              <a:rPr lang="en-US" sz="1250" dirty="0">
                <a:solidFill>
                  <a:srgbClr val="6CB255"/>
                </a:solidFill>
              </a:rPr>
              <a:t>(b) </a:t>
            </a:r>
            <a:r>
              <a:rPr lang="en-US" sz="1250" dirty="0"/>
              <a:t>wheat is a crop in most of the world; the flower of </a:t>
            </a:r>
            <a:r>
              <a:rPr lang="en-US" sz="1250" dirty="0">
                <a:solidFill>
                  <a:srgbClr val="6CB255"/>
                </a:solidFill>
              </a:rPr>
              <a:t>(c) </a:t>
            </a:r>
            <a:r>
              <a:rPr lang="en-US" sz="1250" dirty="0"/>
              <a:t>the cotton plant produces fibers that are woven into fabric; the potent alkaloids of </a:t>
            </a:r>
            <a:r>
              <a:rPr lang="en-US" sz="1250" dirty="0">
                <a:solidFill>
                  <a:srgbClr val="6CB255"/>
                </a:solidFill>
              </a:rPr>
              <a:t>(d) </a:t>
            </a:r>
            <a:r>
              <a:rPr lang="en-US" sz="1250" dirty="0"/>
              <a:t>the beautiful opium poppy have influenced human life both as a medicinal remedy and as a dangerously addictive drug. (credit a: modification of work by “3BoysInSanDiego”/Wikimedia Commons; credit b: modification of work by Stephen </a:t>
            </a:r>
            <a:r>
              <a:rPr lang="en-US" sz="1250" dirty="0" err="1"/>
              <a:t>Ausmus</a:t>
            </a:r>
            <a:r>
              <a:rPr lang="en-US" sz="1250" dirty="0"/>
              <a:t>, USDA ARS; credit c: modification of work by David Nance, USDA ARS; credit d: modification of work by Jolly </a:t>
            </a:r>
            <a:r>
              <a:rPr lang="en-US" sz="1250" dirty="0" err="1"/>
              <a:t>Janner</a:t>
            </a:r>
            <a:r>
              <a:rPr lang="en-US" sz="1250" dirty="0"/>
              <a:t>)</a:t>
            </a:r>
          </a:p>
        </p:txBody>
      </p:sp>
      <p:sp>
        <p:nvSpPr>
          <p:cNvPr id="6" name="Disclaimer">
            <a:extLst>
              <a:ext uri="{FF2B5EF4-FFF2-40B4-BE49-F238E27FC236}">
                <a16:creationId xmlns:a16="http://schemas.microsoft.com/office/drawing/2014/main" id="{263F7697-6B98-4DB7-A996-319C8362C6D3}"/>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3788333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14.13 club moss</a:t>
            </a:r>
          </a:p>
        </p:txBody>
      </p:sp>
      <p:pic>
        <p:nvPicPr>
          <p:cNvPr id="3" name="Figure" descr=" In the photo club moss stems have the appearance of long, slender stalk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9139" r="-39139"/>
          <a:stretch>
            <a:fillRect/>
          </a:stretch>
        </p:blipFill>
        <p:spPr/>
      </p:pic>
      <p:sp>
        <p:nvSpPr>
          <p:cNvPr id="7" name="Figure Legend"/>
          <p:cNvSpPr>
            <a:spLocks noGrp="1"/>
          </p:cNvSpPr>
          <p:nvPr>
            <p:ph type="body" sz="quarter" idx="14"/>
          </p:nvPr>
        </p:nvSpPr>
        <p:spPr/>
        <p:txBody>
          <a:bodyPr>
            <a:normAutofit/>
          </a:bodyPr>
          <a:lstStyle/>
          <a:p>
            <a:r>
              <a:rPr lang="en-US" sz="1600" i="1" dirty="0" err="1"/>
              <a:t>Lycopodium</a:t>
            </a:r>
            <a:r>
              <a:rPr lang="en-US" sz="1600" i="1" dirty="0"/>
              <a:t> </a:t>
            </a:r>
            <a:r>
              <a:rPr lang="en-US" sz="1600" i="1" dirty="0" err="1"/>
              <a:t>clavatum</a:t>
            </a:r>
            <a:r>
              <a:rPr lang="en-US" sz="1600" i="1" dirty="0"/>
              <a:t> </a:t>
            </a:r>
            <a:r>
              <a:rPr lang="en-US" sz="1600" dirty="0"/>
              <a:t>is a club moss. (credit: Cory </a:t>
            </a:r>
            <a:r>
              <a:rPr lang="en-US" sz="1600" dirty="0" err="1"/>
              <a:t>Zanker</a:t>
            </a:r>
            <a:r>
              <a:rPr lang="en-US" sz="1600" dirty="0"/>
              <a:t>)</a:t>
            </a:r>
          </a:p>
        </p:txBody>
      </p:sp>
      <p:sp>
        <p:nvSpPr>
          <p:cNvPr id="6" name="Disclaimer">
            <a:extLst>
              <a:ext uri="{FF2B5EF4-FFF2-40B4-BE49-F238E27FC236}">
                <a16:creationId xmlns:a16="http://schemas.microsoft.com/office/drawing/2014/main" id="{89D0E423-8E72-435F-A901-0502B188012D}"/>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1925763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14.14 horsetails </a:t>
            </a:r>
          </a:p>
        </p:txBody>
      </p:sp>
      <p:pic>
        <p:nvPicPr>
          <p:cNvPr id="4" name="Figure" descr=" In the photo horsetails are bushy and grow in wat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387" r="-36387"/>
          <a:stretch>
            <a:fillRect/>
          </a:stretch>
        </p:blipFill>
        <p:spPr>
          <a:xfrm>
            <a:off x="457199" y="1168106"/>
            <a:ext cx="8062913" cy="3500071"/>
          </a:xfrm>
        </p:spPr>
      </p:pic>
      <p:sp>
        <p:nvSpPr>
          <p:cNvPr id="7" name="Figure Legend"/>
          <p:cNvSpPr>
            <a:spLocks noGrp="1"/>
          </p:cNvSpPr>
          <p:nvPr>
            <p:ph type="body" sz="quarter" idx="14"/>
          </p:nvPr>
        </p:nvSpPr>
        <p:spPr/>
        <p:txBody>
          <a:bodyPr>
            <a:normAutofit/>
          </a:bodyPr>
          <a:lstStyle/>
          <a:p>
            <a:r>
              <a:rPr lang="en-US" sz="1600" dirty="0"/>
              <a:t>Horsetails thrive in a marsh. (credit: </a:t>
            </a:r>
            <a:r>
              <a:rPr lang="en-US" sz="1600" dirty="0" err="1"/>
              <a:t>Myriam</a:t>
            </a:r>
            <a:r>
              <a:rPr lang="en-US" sz="1600" dirty="0"/>
              <a:t> Feldman)</a:t>
            </a:r>
          </a:p>
        </p:txBody>
      </p:sp>
      <p:sp>
        <p:nvSpPr>
          <p:cNvPr id="6" name="Disclaimer">
            <a:extLst>
              <a:ext uri="{FF2B5EF4-FFF2-40B4-BE49-F238E27FC236}">
                <a16:creationId xmlns:a16="http://schemas.microsoft.com/office/drawing/2014/main" id="{B6077501-759D-431C-9173-780B977A00A2}"/>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6104293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normAutofit/>
          </a:bodyPr>
          <a:lstStyle/>
          <a:p>
            <a:pPr algn="r"/>
            <a:r>
              <a:rPr lang="en-US" dirty="0"/>
              <a:t>Horsetails </a:t>
            </a:r>
            <a:r>
              <a:rPr lang="en-US" sz="2400" dirty="0">
                <a:solidFill>
                  <a:srgbClr val="6CB255"/>
                </a:solidFill>
              </a:rPr>
              <a:t>Figure 14.15</a:t>
            </a:r>
          </a:p>
        </p:txBody>
      </p:sp>
      <p:pic>
        <p:nvPicPr>
          <p:cNvPr id="3" name="Figure" descr=" Photo shows a horsetail with a thick stem and whorls of thin stems branching from i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tretch>
            <a:fillRect/>
          </a:stretch>
        </p:blipFill>
        <p:spPr>
          <a:xfrm>
            <a:off x="4532795" y="1108075"/>
            <a:ext cx="3943972"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Thin leaves originating at the joints are noticeable on the horsetail plant. (credit: </a:t>
            </a:r>
            <a:r>
              <a:rPr lang="pt-BR" sz="1600" dirty="0">
                <a:solidFill>
                  <a:schemeClr val="tx1"/>
                </a:solidFill>
              </a:rPr>
              <a:t>Myriam Feldman)</a:t>
            </a:r>
            <a:endParaRPr lang="en-US" sz="1600" dirty="0">
              <a:solidFill>
                <a:schemeClr val="tx1"/>
              </a:solidFill>
            </a:endParaRPr>
          </a:p>
        </p:txBody>
      </p:sp>
      <p:sp>
        <p:nvSpPr>
          <p:cNvPr id="6" name="Disclaimer">
            <a:extLst>
              <a:ext uri="{FF2B5EF4-FFF2-40B4-BE49-F238E27FC236}">
                <a16:creationId xmlns:a16="http://schemas.microsoft.com/office/drawing/2014/main" id="{B02B256E-ACF4-4508-A676-AA355195F0C6}"/>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24096859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14.16 a tree fern </a:t>
            </a:r>
          </a:p>
        </p:txBody>
      </p:sp>
      <p:pic>
        <p:nvPicPr>
          <p:cNvPr id="3" name="Figure" descr=" Photo shows a potted fer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3634" r="-33634"/>
          <a:stretch>
            <a:fillRect/>
          </a:stretch>
        </p:blipFill>
        <p:spPr/>
      </p:pic>
      <p:sp>
        <p:nvSpPr>
          <p:cNvPr id="7" name="Figure Legend"/>
          <p:cNvSpPr>
            <a:spLocks noGrp="1"/>
          </p:cNvSpPr>
          <p:nvPr>
            <p:ph type="body" sz="quarter" idx="14"/>
          </p:nvPr>
        </p:nvSpPr>
        <p:spPr/>
        <p:txBody>
          <a:bodyPr>
            <a:normAutofit/>
          </a:bodyPr>
          <a:lstStyle/>
          <a:p>
            <a:r>
              <a:rPr lang="en-US" sz="1600" dirty="0"/>
              <a:t>Some specimens of this short tree-fern species can grow very tall. (credit: Adrian </a:t>
            </a:r>
            <a:r>
              <a:rPr lang="en-US" sz="1600" dirty="0" err="1"/>
              <a:t>Pingstone</a:t>
            </a:r>
            <a:r>
              <a:rPr lang="en-US" sz="1600" dirty="0"/>
              <a:t>)</a:t>
            </a:r>
          </a:p>
        </p:txBody>
      </p:sp>
      <p:sp>
        <p:nvSpPr>
          <p:cNvPr id="6" name="Disclaimer">
            <a:extLst>
              <a:ext uri="{FF2B5EF4-FFF2-40B4-BE49-F238E27FC236}">
                <a16:creationId xmlns:a16="http://schemas.microsoft.com/office/drawing/2014/main" id="{64DC1B40-D8F5-4C5E-9ADD-08182C52A1C9}"/>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32844753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normAutofit/>
          </a:bodyPr>
          <a:lstStyle/>
          <a:p>
            <a:r>
              <a:rPr lang="en-US" sz="2400" dirty="0">
                <a:solidFill>
                  <a:srgbClr val="6CB255"/>
                </a:solidFill>
              </a:rPr>
              <a:t>Figure 14.17 geological time scal</a:t>
            </a:r>
            <a:r>
              <a:rPr lang="en-US" dirty="0"/>
              <a:t>e</a:t>
            </a:r>
            <a:endParaRPr lang="en-US" sz="2400" dirty="0">
              <a:solidFill>
                <a:srgbClr val="6CB255"/>
              </a:solidFill>
            </a:endParaRPr>
          </a:p>
        </p:txBody>
      </p:sp>
      <p:pic>
        <p:nvPicPr>
          <p:cNvPr id="4" name="Figure" descr=" This chart shows a geological time scale, starting with the Pre-Archean eon about 3800 million years ago, and ending with the Quaternary period in the Cenozoic era in the Phanerozoic eon about 1.6 million years ago. The Devonian period and Carboniferous period are both in the Paleozoic era. The Devonian period began 410 million years ago and ended 360 million years ago. The Carboniferous period was from 360 million years ago to 290 million years ago."/>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4820" b="-14820"/>
          <a:stretch>
            <a:fillRect/>
          </a:stretch>
        </p:blipFill>
        <p:spPr>
          <a:xfrm>
            <a:off x="457200" y="1108075"/>
            <a:ext cx="4032250" cy="5256213"/>
          </a:xfrm>
        </p:spPr>
      </p:pic>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This chart shows the geological time scale, beginning with the Pre-</a:t>
            </a:r>
            <a:r>
              <a:rPr lang="en-US" sz="1600" dirty="0" err="1">
                <a:solidFill>
                  <a:srgbClr val="000000"/>
                </a:solidFill>
              </a:rPr>
              <a:t>Archean</a:t>
            </a:r>
            <a:r>
              <a:rPr lang="en-US" sz="1600" dirty="0">
                <a:solidFill>
                  <a:srgbClr val="000000"/>
                </a:solidFill>
              </a:rPr>
              <a:t> eon 3800 million years ago and ending with the Quaternary period in present time. (credit: modification of work </a:t>
            </a:r>
            <a:r>
              <a:rPr lang="cs-CZ" sz="1600" dirty="0">
                <a:solidFill>
                  <a:srgbClr val="000000"/>
                </a:solidFill>
              </a:rPr>
              <a:t>by USGS)</a:t>
            </a:r>
            <a:endParaRPr lang="en-US" sz="1600" dirty="0">
              <a:solidFill>
                <a:srgbClr val="000000"/>
              </a:solidFill>
            </a:endParaRPr>
          </a:p>
        </p:txBody>
      </p:sp>
      <p:sp>
        <p:nvSpPr>
          <p:cNvPr id="6" name="Disclaimer">
            <a:extLst>
              <a:ext uri="{FF2B5EF4-FFF2-40B4-BE49-F238E27FC236}">
                <a16:creationId xmlns:a16="http://schemas.microsoft.com/office/drawing/2014/main" id="{1D241152-8D83-42C8-A260-F6C3DB670BF4}"/>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39997900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D41D7-479D-41B6-A149-4D4240EBBD64}"/>
              </a:ext>
            </a:extLst>
          </p:cNvPr>
          <p:cNvSpPr>
            <a:spLocks noGrp="1"/>
          </p:cNvSpPr>
          <p:nvPr>
            <p:ph type="title"/>
          </p:nvPr>
        </p:nvSpPr>
        <p:spPr/>
        <p:txBody>
          <a:bodyPr/>
          <a:lstStyle/>
          <a:p>
            <a:r>
              <a:rPr lang="en-US" dirty="0"/>
              <a:t>Concept in action </a:t>
            </a:r>
          </a:p>
        </p:txBody>
      </p:sp>
      <p:sp>
        <p:nvSpPr>
          <p:cNvPr id="4" name="Text Placeholder 3">
            <a:extLst>
              <a:ext uri="{FF2B5EF4-FFF2-40B4-BE49-F238E27FC236}">
                <a16:creationId xmlns:a16="http://schemas.microsoft.com/office/drawing/2014/main" id="{E1221E6F-BCEB-40A1-AA34-095C03FB9365}"/>
              </a:ext>
            </a:extLst>
          </p:cNvPr>
          <p:cNvSpPr>
            <a:spLocks noGrp="1"/>
          </p:cNvSpPr>
          <p:nvPr>
            <p:ph type="body" sz="quarter" idx="14"/>
          </p:nvPr>
        </p:nvSpPr>
        <p:spPr>
          <a:xfrm>
            <a:off x="457200" y="1119673"/>
            <a:ext cx="8062912" cy="4890691"/>
          </a:xfrm>
        </p:spPr>
        <p:txBody>
          <a:bodyPr/>
          <a:lstStyle/>
          <a:p>
            <a:r>
              <a:rPr lang="en-US" dirty="0"/>
              <a:t>Go to the website below to see an animation of the life cycle of a fern and to test your knowledge.  </a:t>
            </a:r>
          </a:p>
          <a:p>
            <a:endParaRPr lang="en-US" dirty="0"/>
          </a:p>
          <a:p>
            <a:r>
              <a:rPr lang="en-US" dirty="0">
                <a:solidFill>
                  <a:srgbClr val="212F62"/>
                </a:solidFill>
                <a:hlinkClick r:id="rId2">
                  <a:extLst>
                    <a:ext uri="{A12FA001-AC4F-418D-AE19-62706E023703}">
                      <ahyp:hlinkClr xmlns="" xmlns:ahyp="http://schemas.microsoft.com/office/drawing/2018/hyperlinkcolor" val="tx"/>
                    </a:ext>
                  </a:extLst>
                </a:hlinkClick>
              </a:rPr>
              <a:t>http://openstaxcollege.org/l/fern_life_cycl2</a:t>
            </a:r>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p>
        </p:txBody>
      </p:sp>
    </p:spTree>
    <p:extLst>
      <p:ext uri="{BB962C8B-B14F-4D97-AF65-F5344CB8AC3E}">
        <p14:creationId xmlns:p14="http://schemas.microsoft.com/office/powerpoint/2010/main" val="17831611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90ED4-B7B2-4439-9B75-B92C159C68B3}"/>
              </a:ext>
            </a:extLst>
          </p:cNvPr>
          <p:cNvSpPr>
            <a:spLocks noGrp="1"/>
          </p:cNvSpPr>
          <p:nvPr>
            <p:ph type="title"/>
          </p:nvPr>
        </p:nvSpPr>
        <p:spPr/>
        <p:txBody>
          <a:bodyPr/>
          <a:lstStyle/>
          <a:p>
            <a:r>
              <a:rPr lang="en-US" dirty="0"/>
              <a:t>Seed plants:  Gymnosperms (14.3) </a:t>
            </a:r>
          </a:p>
        </p:txBody>
      </p:sp>
      <p:sp>
        <p:nvSpPr>
          <p:cNvPr id="4" name="Text Placeholder 3">
            <a:extLst>
              <a:ext uri="{FF2B5EF4-FFF2-40B4-BE49-F238E27FC236}">
                <a16:creationId xmlns:a16="http://schemas.microsoft.com/office/drawing/2014/main" id="{F329964D-0398-4F74-BBCE-5B68CFBB2946}"/>
              </a:ext>
            </a:extLst>
          </p:cNvPr>
          <p:cNvSpPr>
            <a:spLocks noGrp="1"/>
          </p:cNvSpPr>
          <p:nvPr>
            <p:ph type="body" sz="quarter" idx="14"/>
          </p:nvPr>
        </p:nvSpPr>
        <p:spPr>
          <a:xfrm>
            <a:off x="457200" y="1147665"/>
            <a:ext cx="8062912" cy="4862699"/>
          </a:xfrm>
        </p:spPr>
        <p:txBody>
          <a:bodyPr/>
          <a:lstStyle/>
          <a:p>
            <a:pPr marL="342900" indent="-342900">
              <a:buFont typeface="Arial" panose="020B0604020202020204" pitchFamily="34" charset="0"/>
              <a:buChar char="•"/>
            </a:pPr>
            <a:r>
              <a:rPr lang="en-US" dirty="0"/>
              <a:t>The order in which plant groups colonized and is:</a:t>
            </a:r>
          </a:p>
          <a:p>
            <a:pPr marL="1074420" lvl="1" indent="-342900">
              <a:buFont typeface="Arial" panose="020B0604020202020204" pitchFamily="34" charset="0"/>
              <a:buChar char="•"/>
            </a:pPr>
            <a:r>
              <a:rPr lang="en-US" dirty="0"/>
              <a:t>Plants related to modern mosses (non-vascular)</a:t>
            </a:r>
          </a:p>
          <a:p>
            <a:pPr marL="1074420" lvl="1" indent="-342900">
              <a:buFont typeface="Arial" panose="020B0604020202020204" pitchFamily="34" charset="0"/>
              <a:buChar char="•"/>
            </a:pPr>
            <a:r>
              <a:rPr lang="en-US" dirty="0"/>
              <a:t>Liverworts and hornworts (non-vascular)</a:t>
            </a:r>
          </a:p>
          <a:p>
            <a:pPr marL="1074420" lvl="1" indent="-342900">
              <a:buFont typeface="Arial" panose="020B0604020202020204" pitchFamily="34" charset="0"/>
              <a:buChar char="•"/>
            </a:pPr>
            <a:r>
              <a:rPr lang="en-US" dirty="0"/>
              <a:t>Primitive vascular plants related to ferns (seedless vascular) </a:t>
            </a:r>
          </a:p>
          <a:p>
            <a:pPr marL="1074420" lvl="1" indent="-342900">
              <a:buFont typeface="Arial" panose="020B0604020202020204" pitchFamily="34" charset="0"/>
              <a:buChar char="•"/>
            </a:pPr>
            <a:r>
              <a:rPr lang="en-US" dirty="0"/>
              <a:t>Gymnosperms (seed plants that form cones)</a:t>
            </a:r>
          </a:p>
          <a:p>
            <a:pPr marL="1074420" lvl="1" indent="-342900">
              <a:buFont typeface="Arial" panose="020B0604020202020204" pitchFamily="34" charset="0"/>
              <a:buChar char="•"/>
            </a:pPr>
            <a:r>
              <a:rPr lang="en-US" dirty="0"/>
              <a:t>Angiosperms (seed plants that form flowers and fruits) </a:t>
            </a:r>
          </a:p>
        </p:txBody>
      </p:sp>
    </p:spTree>
    <p:extLst>
      <p:ext uri="{BB962C8B-B14F-4D97-AF65-F5344CB8AC3E}">
        <p14:creationId xmlns:p14="http://schemas.microsoft.com/office/powerpoint/2010/main" val="9676153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D41D7-479D-41B6-A149-4D4240EBBD64}"/>
              </a:ext>
            </a:extLst>
          </p:cNvPr>
          <p:cNvSpPr>
            <a:spLocks noGrp="1"/>
          </p:cNvSpPr>
          <p:nvPr>
            <p:ph type="title"/>
          </p:nvPr>
        </p:nvSpPr>
        <p:spPr/>
        <p:txBody>
          <a:bodyPr/>
          <a:lstStyle/>
          <a:p>
            <a:r>
              <a:rPr lang="en-US" dirty="0"/>
              <a:t>The evolution of seed plants (14.3)</a:t>
            </a:r>
          </a:p>
        </p:txBody>
      </p:sp>
      <p:sp>
        <p:nvSpPr>
          <p:cNvPr id="4" name="Text Placeholder 3">
            <a:extLst>
              <a:ext uri="{FF2B5EF4-FFF2-40B4-BE49-F238E27FC236}">
                <a16:creationId xmlns:a16="http://schemas.microsoft.com/office/drawing/2014/main" id="{E1221E6F-BCEB-40A1-AA34-095C03FB9365}"/>
              </a:ext>
            </a:extLst>
          </p:cNvPr>
          <p:cNvSpPr>
            <a:spLocks noGrp="1"/>
          </p:cNvSpPr>
          <p:nvPr>
            <p:ph type="body" sz="quarter" idx="14"/>
          </p:nvPr>
        </p:nvSpPr>
        <p:spPr>
          <a:xfrm>
            <a:off x="457200" y="1119673"/>
            <a:ext cx="8062912" cy="4890691"/>
          </a:xfrm>
        </p:spPr>
        <p:txBody>
          <a:bodyPr/>
          <a:lstStyle/>
          <a:p>
            <a:pPr marL="342900" indent="-342900">
              <a:buFont typeface="Arial" panose="020B0604020202020204" pitchFamily="34" charset="0"/>
              <a:buChar char="•"/>
            </a:pPr>
            <a:r>
              <a:rPr lang="en-US" dirty="0"/>
              <a:t>In seed plants, the sporophyte generation is the most obvious (dominant) as it is in seedless vascular plants.  </a:t>
            </a:r>
          </a:p>
          <a:p>
            <a:pPr marL="342900" indent="-342900">
              <a:buFont typeface="Arial" panose="020B0604020202020204" pitchFamily="34" charset="0"/>
              <a:buChar char="•"/>
            </a:pPr>
            <a:r>
              <a:rPr lang="en-US" dirty="0"/>
              <a:t>Two adaptations to drought distinguish seed plants from seedless vascular plants:  </a:t>
            </a:r>
            <a:r>
              <a:rPr lang="en-US" b="1" dirty="0">
                <a:solidFill>
                  <a:srgbClr val="6CB255"/>
                </a:solidFill>
              </a:rPr>
              <a:t>seeds and pollen</a:t>
            </a:r>
          </a:p>
          <a:p>
            <a:pPr marL="1074420" lvl="1" indent="-342900">
              <a:buFont typeface="Arial" panose="020B0604020202020204" pitchFamily="34" charset="0"/>
              <a:buChar char="•"/>
            </a:pPr>
            <a:r>
              <a:rPr lang="en-US" dirty="0"/>
              <a:t>Both adaptations were essential to colonization of land.  </a:t>
            </a:r>
          </a:p>
          <a:p>
            <a:pPr marL="1074420" lvl="1" indent="-342900">
              <a:buFont typeface="Arial" panose="020B0604020202020204" pitchFamily="34" charset="0"/>
              <a:buChar char="•"/>
            </a:pPr>
            <a:r>
              <a:rPr lang="en-US" dirty="0"/>
              <a:t>They allowed seed plants to break their dependence on water for reproduction and development of the embryo.  </a:t>
            </a:r>
          </a:p>
          <a:p>
            <a:pPr marL="1074420" lvl="1" indent="-342900">
              <a:buFont typeface="Arial" panose="020B0604020202020204" pitchFamily="34" charset="0"/>
              <a:buChar char="•"/>
            </a:pPr>
            <a:r>
              <a:rPr lang="en-US" dirty="0"/>
              <a:t>The pollen grains carry the male gametes (sperm).</a:t>
            </a:r>
          </a:p>
          <a:p>
            <a:pPr marL="1074420" lvl="1" indent="-342900">
              <a:buFont typeface="Arial" panose="020B0604020202020204" pitchFamily="34" charset="0"/>
              <a:buChar char="•"/>
            </a:pPr>
            <a:r>
              <a:rPr lang="en-US" dirty="0"/>
              <a:t>Pollen can drift far from the plant that bore it, spreading the plant’s genes and reducing competition with other plants. </a:t>
            </a:r>
          </a:p>
          <a:p>
            <a:pPr marL="1074420" lvl="1" indent="-342900">
              <a:buFont typeface="Arial" panose="020B0604020202020204" pitchFamily="34" charset="0"/>
              <a:buChar char="•"/>
            </a:pPr>
            <a:r>
              <a:rPr lang="en-US" dirty="0"/>
              <a:t>The seed offers embryo protection, nourishment and allows the embryo to be dormant in harsh conditions.  </a:t>
            </a:r>
          </a:p>
          <a:p>
            <a:pPr marL="1074420" lvl="1" indent="-342900">
              <a:buFont typeface="Arial" panose="020B0604020202020204" pitchFamily="34" charset="0"/>
              <a:buChar char="•"/>
            </a:pPr>
            <a:r>
              <a:rPr lang="en-US" dirty="0"/>
              <a:t>Seeds allow plants to disperse through space and time.  </a:t>
            </a:r>
          </a:p>
        </p:txBody>
      </p:sp>
    </p:spTree>
    <p:extLst>
      <p:ext uri="{BB962C8B-B14F-4D97-AF65-F5344CB8AC3E}">
        <p14:creationId xmlns:p14="http://schemas.microsoft.com/office/powerpoint/2010/main" val="26995671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D41D7-479D-41B6-A149-4D4240EBBD64}"/>
              </a:ext>
            </a:extLst>
          </p:cNvPr>
          <p:cNvSpPr>
            <a:spLocks noGrp="1"/>
          </p:cNvSpPr>
          <p:nvPr>
            <p:ph type="title"/>
          </p:nvPr>
        </p:nvSpPr>
        <p:spPr/>
        <p:txBody>
          <a:bodyPr/>
          <a:lstStyle/>
          <a:p>
            <a:r>
              <a:rPr lang="en-US" dirty="0"/>
              <a:t>Gymnosperms (14.3) </a:t>
            </a:r>
          </a:p>
        </p:txBody>
      </p:sp>
      <p:sp>
        <p:nvSpPr>
          <p:cNvPr id="4" name="Text Placeholder 3">
            <a:extLst>
              <a:ext uri="{FF2B5EF4-FFF2-40B4-BE49-F238E27FC236}">
                <a16:creationId xmlns:a16="http://schemas.microsoft.com/office/drawing/2014/main" id="{E1221E6F-BCEB-40A1-AA34-095C03FB9365}"/>
              </a:ext>
            </a:extLst>
          </p:cNvPr>
          <p:cNvSpPr>
            <a:spLocks noGrp="1"/>
          </p:cNvSpPr>
          <p:nvPr>
            <p:ph type="body" sz="quarter" idx="14"/>
          </p:nvPr>
        </p:nvSpPr>
        <p:spPr>
          <a:xfrm>
            <a:off x="457200" y="1119673"/>
            <a:ext cx="8062912" cy="4890691"/>
          </a:xfrm>
        </p:spPr>
        <p:txBody>
          <a:bodyPr/>
          <a:lstStyle/>
          <a:p>
            <a:pPr marL="342900" indent="-342900">
              <a:buFont typeface="Arial" panose="020B0604020202020204" pitchFamily="34" charset="0"/>
              <a:buChar char="•"/>
            </a:pPr>
            <a:r>
              <a:rPr lang="en-US" dirty="0"/>
              <a:t>Gymnosperm means “naked seed” </a:t>
            </a:r>
          </a:p>
          <a:p>
            <a:pPr marL="342900" indent="-342900">
              <a:buFont typeface="Arial" panose="020B0604020202020204" pitchFamily="34" charset="0"/>
              <a:buChar char="•"/>
            </a:pPr>
            <a:r>
              <a:rPr lang="en-US" dirty="0"/>
              <a:t>Gymnosperms are cone-bearing plants </a:t>
            </a:r>
          </a:p>
          <a:p>
            <a:pPr marL="342900" indent="-342900">
              <a:buFont typeface="Arial" panose="020B0604020202020204" pitchFamily="34" charset="0"/>
              <a:buChar char="•"/>
            </a:pPr>
            <a:r>
              <a:rPr lang="en-US" dirty="0"/>
              <a:t>The wood of gymnosperms is more primitive than the wood of angiosperms </a:t>
            </a:r>
          </a:p>
          <a:p>
            <a:pPr marL="342900" indent="-342900">
              <a:buFont typeface="Arial" panose="020B0604020202020204" pitchFamily="34" charset="0"/>
              <a:buChar char="•"/>
            </a:pPr>
            <a:r>
              <a:rPr lang="en-US" dirty="0"/>
              <a:t>Characteristics of gymnosperms include:</a:t>
            </a:r>
          </a:p>
          <a:p>
            <a:pPr marL="1074420" lvl="1" indent="-342900">
              <a:buFont typeface="Arial" panose="020B0604020202020204" pitchFamily="34" charset="0"/>
              <a:buChar char="•"/>
            </a:pPr>
            <a:r>
              <a:rPr lang="en-US" dirty="0"/>
              <a:t>Naked seeds</a:t>
            </a:r>
          </a:p>
          <a:p>
            <a:pPr marL="1074420" lvl="1" indent="-342900">
              <a:buFont typeface="Arial" panose="020B0604020202020204" pitchFamily="34" charset="0"/>
              <a:buChar char="•"/>
            </a:pPr>
            <a:r>
              <a:rPr lang="en-US" dirty="0"/>
              <a:t>Separate male and female gametes</a:t>
            </a:r>
          </a:p>
          <a:p>
            <a:pPr marL="1074420" lvl="1" indent="-342900">
              <a:buFont typeface="Arial" panose="020B0604020202020204" pitchFamily="34" charset="0"/>
              <a:buChar char="•"/>
            </a:pPr>
            <a:r>
              <a:rPr lang="en-US" dirty="0"/>
              <a:t>Pollination by wind</a:t>
            </a:r>
          </a:p>
          <a:p>
            <a:pPr marL="1074420" lvl="1" indent="-342900">
              <a:buFont typeface="Arial" panose="020B0604020202020204" pitchFamily="34" charset="0"/>
              <a:buChar char="•"/>
            </a:pPr>
            <a:r>
              <a:rPr lang="en-US" dirty="0" err="1"/>
              <a:t>Tracheids</a:t>
            </a:r>
            <a:r>
              <a:rPr lang="en-US" dirty="0"/>
              <a:t>, special vessels that transport water and solutes within the vascular system </a:t>
            </a:r>
          </a:p>
        </p:txBody>
      </p:sp>
    </p:spTree>
    <p:extLst>
      <p:ext uri="{BB962C8B-B14F-4D97-AF65-F5344CB8AC3E}">
        <p14:creationId xmlns:p14="http://schemas.microsoft.com/office/powerpoint/2010/main" val="38534877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D41D7-479D-41B6-A149-4D4240EBBD64}"/>
              </a:ext>
            </a:extLst>
          </p:cNvPr>
          <p:cNvSpPr>
            <a:spLocks noGrp="1"/>
          </p:cNvSpPr>
          <p:nvPr>
            <p:ph type="title"/>
          </p:nvPr>
        </p:nvSpPr>
        <p:spPr/>
        <p:txBody>
          <a:bodyPr/>
          <a:lstStyle/>
          <a:p>
            <a:r>
              <a:rPr lang="en-US" dirty="0"/>
              <a:t>Life cycle of a </a:t>
            </a:r>
            <a:r>
              <a:rPr lang="en-US" dirty="0" smtClean="0"/>
              <a:t>conifer 1 of 2 </a:t>
            </a:r>
            <a:r>
              <a:rPr lang="en-US" dirty="0"/>
              <a:t>(14.3) </a:t>
            </a:r>
          </a:p>
        </p:txBody>
      </p:sp>
      <p:sp>
        <p:nvSpPr>
          <p:cNvPr id="4" name="Text Placeholder 3">
            <a:extLst>
              <a:ext uri="{FF2B5EF4-FFF2-40B4-BE49-F238E27FC236}">
                <a16:creationId xmlns:a16="http://schemas.microsoft.com/office/drawing/2014/main" id="{E1221E6F-BCEB-40A1-AA34-095C03FB9365}"/>
              </a:ext>
            </a:extLst>
          </p:cNvPr>
          <p:cNvSpPr>
            <a:spLocks noGrp="1"/>
          </p:cNvSpPr>
          <p:nvPr>
            <p:ph type="body" sz="quarter" idx="14"/>
          </p:nvPr>
        </p:nvSpPr>
        <p:spPr>
          <a:xfrm>
            <a:off x="457200" y="1119673"/>
            <a:ext cx="8062912" cy="4890691"/>
          </a:xfrm>
        </p:spPr>
        <p:txBody>
          <a:bodyPr>
            <a:normAutofit/>
          </a:bodyPr>
          <a:lstStyle/>
          <a:p>
            <a:pPr marL="342900" indent="-342900">
              <a:buFont typeface="Arial" panose="020B0604020202020204" pitchFamily="34" charset="0"/>
              <a:buChar char="•"/>
            </a:pPr>
            <a:r>
              <a:rPr lang="en-US" dirty="0"/>
              <a:t>We will briefly look at the life cycle of a conifer (pine tree):</a:t>
            </a:r>
          </a:p>
          <a:p>
            <a:pPr marL="342900" indent="-342900">
              <a:buFont typeface="Arial" panose="020B0604020202020204" pitchFamily="34" charset="0"/>
              <a:buChar char="•"/>
            </a:pPr>
            <a:r>
              <a:rPr lang="en-US" dirty="0"/>
              <a:t>Male cones grow in the lower branches.  </a:t>
            </a:r>
          </a:p>
          <a:p>
            <a:pPr marL="1074420" lvl="1">
              <a:buFont typeface="Arial" panose="020B0604020202020204" pitchFamily="34" charset="0"/>
              <a:buChar char="•"/>
            </a:pPr>
            <a:r>
              <a:rPr lang="en-US" dirty="0"/>
              <a:t>Within the male cones, spores are created by meiosis.  The spores develop into pollen grains (male gametophyte). </a:t>
            </a:r>
          </a:p>
          <a:p>
            <a:pPr marL="1074420" lvl="1">
              <a:buFont typeface="Arial" panose="020B0604020202020204" pitchFamily="34" charset="0"/>
              <a:buChar char="•"/>
            </a:pPr>
            <a:r>
              <a:rPr lang="en-US" dirty="0"/>
              <a:t>Each pollen grain contains 2 cells:  one cell will become 2 sperm and the other will become a pollen tube. </a:t>
            </a:r>
          </a:p>
          <a:p>
            <a:pPr marL="342900">
              <a:buFont typeface="Arial" panose="020B0604020202020204" pitchFamily="34" charset="0"/>
              <a:buChar char="•"/>
            </a:pPr>
            <a:r>
              <a:rPr lang="en-US" dirty="0"/>
              <a:t>  Female cones grow in the upper branches, where they may be     	fertilized by pollen blown on the wind from male cones.</a:t>
            </a:r>
          </a:p>
          <a:p>
            <a:pPr marL="1074420" lvl="1">
              <a:buFont typeface="Arial" panose="020B0604020202020204" pitchFamily="34" charset="0"/>
              <a:buChar char="•"/>
            </a:pPr>
            <a:r>
              <a:rPr lang="en-US" dirty="0"/>
              <a:t>Within the female cone, spores are created by meiosis.  The spores develop into the female gametophyte, which houses the egg.  </a:t>
            </a:r>
          </a:p>
          <a:p>
            <a:pPr marL="1074420" lvl="1">
              <a:buFont typeface="Arial" panose="020B0604020202020204" pitchFamily="34" charset="0"/>
              <a:buChar char="•"/>
            </a:pPr>
            <a:endParaRPr lang="en-US" sz="2200" dirty="0"/>
          </a:p>
        </p:txBody>
      </p:sp>
    </p:spTree>
    <p:extLst>
      <p:ext uri="{BB962C8B-B14F-4D97-AF65-F5344CB8AC3E}">
        <p14:creationId xmlns:p14="http://schemas.microsoft.com/office/powerpoint/2010/main" val="31136212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D41D7-479D-41B6-A149-4D4240EBBD64}"/>
              </a:ext>
            </a:extLst>
          </p:cNvPr>
          <p:cNvSpPr>
            <a:spLocks noGrp="1"/>
          </p:cNvSpPr>
          <p:nvPr>
            <p:ph type="title"/>
          </p:nvPr>
        </p:nvSpPr>
        <p:spPr/>
        <p:txBody>
          <a:bodyPr/>
          <a:lstStyle/>
          <a:p>
            <a:r>
              <a:rPr lang="en-US" dirty="0"/>
              <a:t>The plant kingdom (14.1)</a:t>
            </a:r>
          </a:p>
        </p:txBody>
      </p:sp>
      <p:sp>
        <p:nvSpPr>
          <p:cNvPr id="4" name="Text Placeholder 3">
            <a:extLst>
              <a:ext uri="{FF2B5EF4-FFF2-40B4-BE49-F238E27FC236}">
                <a16:creationId xmlns:a16="http://schemas.microsoft.com/office/drawing/2014/main" id="{E1221E6F-BCEB-40A1-AA34-095C03FB9365}"/>
              </a:ext>
            </a:extLst>
          </p:cNvPr>
          <p:cNvSpPr>
            <a:spLocks noGrp="1"/>
          </p:cNvSpPr>
          <p:nvPr>
            <p:ph type="body" sz="quarter" idx="14"/>
          </p:nvPr>
        </p:nvSpPr>
        <p:spPr>
          <a:xfrm>
            <a:off x="457200" y="1119673"/>
            <a:ext cx="8062912" cy="4890691"/>
          </a:xfrm>
        </p:spPr>
        <p:txBody>
          <a:bodyPr/>
          <a:lstStyle/>
          <a:p>
            <a:pPr marL="342900" indent="-342900">
              <a:buFont typeface="Arial" panose="020B0604020202020204" pitchFamily="34" charset="0"/>
              <a:buChar char="•"/>
            </a:pPr>
            <a:r>
              <a:rPr lang="en-US" dirty="0"/>
              <a:t>Most plants are photosynthetic using chlorophyll, located in chloroplasts.  </a:t>
            </a:r>
          </a:p>
          <a:p>
            <a:pPr marL="342900" indent="-342900">
              <a:buFont typeface="Arial" panose="020B0604020202020204" pitchFamily="34" charset="0"/>
              <a:buChar char="•"/>
            </a:pPr>
            <a:r>
              <a:rPr lang="en-US" dirty="0"/>
              <a:t>Plants have cell walls made of cellulose.  </a:t>
            </a:r>
          </a:p>
          <a:p>
            <a:pPr marL="342900" indent="-342900">
              <a:buFont typeface="Arial" panose="020B0604020202020204" pitchFamily="34" charset="0"/>
              <a:buChar char="•"/>
            </a:pPr>
            <a:r>
              <a:rPr lang="en-US" dirty="0"/>
              <a:t>Most plants reproduce sexually but they also have diverse methods of asexual reproduction.  </a:t>
            </a:r>
          </a:p>
          <a:p>
            <a:pPr marL="342900" indent="-342900">
              <a:buFont typeface="Arial" panose="020B0604020202020204" pitchFamily="34" charset="0"/>
              <a:buChar char="•"/>
            </a:pPr>
            <a:r>
              <a:rPr lang="en-US" dirty="0"/>
              <a:t>Plants continue to grow their body mass until they die.  They do not stop growing. This is called </a:t>
            </a:r>
            <a:r>
              <a:rPr lang="en-US" b="1" dirty="0">
                <a:solidFill>
                  <a:srgbClr val="6CB255"/>
                </a:solidFill>
              </a:rPr>
              <a:t>indeterminate growth</a:t>
            </a:r>
            <a:r>
              <a:rPr lang="en-US" dirty="0"/>
              <a:t>. </a:t>
            </a:r>
          </a:p>
        </p:txBody>
      </p:sp>
    </p:spTree>
    <p:extLst>
      <p:ext uri="{BB962C8B-B14F-4D97-AF65-F5344CB8AC3E}">
        <p14:creationId xmlns:p14="http://schemas.microsoft.com/office/powerpoint/2010/main" val="7369620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0973A-8593-4A31-91A8-1A600CD16F4D}"/>
              </a:ext>
            </a:extLst>
          </p:cNvPr>
          <p:cNvSpPr>
            <a:spLocks noGrp="1"/>
          </p:cNvSpPr>
          <p:nvPr>
            <p:ph type="title"/>
          </p:nvPr>
        </p:nvSpPr>
        <p:spPr/>
        <p:txBody>
          <a:bodyPr/>
          <a:lstStyle/>
          <a:p>
            <a:r>
              <a:rPr lang="en-US" dirty="0"/>
              <a:t>Life cycle of a conifer </a:t>
            </a:r>
            <a:r>
              <a:rPr lang="en-US" dirty="0" smtClean="0"/>
              <a:t>2 of 2(14.3</a:t>
            </a:r>
            <a:r>
              <a:rPr lang="en-US" dirty="0"/>
              <a:t>) </a:t>
            </a:r>
          </a:p>
        </p:txBody>
      </p:sp>
      <p:sp>
        <p:nvSpPr>
          <p:cNvPr id="4" name="Text Placeholder 3">
            <a:extLst>
              <a:ext uri="{FF2B5EF4-FFF2-40B4-BE49-F238E27FC236}">
                <a16:creationId xmlns:a16="http://schemas.microsoft.com/office/drawing/2014/main" id="{384003A3-B728-4AAD-850A-5898ED12DCEC}"/>
              </a:ext>
            </a:extLst>
          </p:cNvPr>
          <p:cNvSpPr>
            <a:spLocks noGrp="1"/>
          </p:cNvSpPr>
          <p:nvPr>
            <p:ph type="body" sz="quarter" idx="14"/>
          </p:nvPr>
        </p:nvSpPr>
        <p:spPr>
          <a:xfrm>
            <a:off x="457200" y="1073020"/>
            <a:ext cx="8062912" cy="4937344"/>
          </a:xfrm>
        </p:spPr>
        <p:txBody>
          <a:bodyPr/>
          <a:lstStyle/>
          <a:p>
            <a:pPr marL="342900" indent="-342900">
              <a:buFont typeface="Arial" panose="020B0604020202020204" pitchFamily="34" charset="0"/>
              <a:buChar char="•"/>
            </a:pPr>
            <a:r>
              <a:rPr lang="en-US" dirty="0"/>
              <a:t>In the spring, male pine cones release large amounts of yellow pollen, which is carried by the wind.  </a:t>
            </a:r>
          </a:p>
          <a:p>
            <a:pPr marL="342900" indent="-342900">
              <a:buFont typeface="Arial" panose="020B0604020202020204" pitchFamily="34" charset="0"/>
              <a:buChar char="•"/>
            </a:pPr>
            <a:r>
              <a:rPr lang="en-US" dirty="0"/>
              <a:t>Some pollen will land on female cones.  This is called </a:t>
            </a:r>
            <a:r>
              <a:rPr lang="en-US" b="1" dirty="0">
                <a:solidFill>
                  <a:srgbClr val="6CB255"/>
                </a:solidFill>
              </a:rPr>
              <a:t>pollination</a:t>
            </a:r>
            <a:r>
              <a:rPr lang="en-US" dirty="0"/>
              <a:t>.  If they do, a pollen tube grows very slowly from the pollen grain.  </a:t>
            </a:r>
          </a:p>
          <a:p>
            <a:pPr marL="342900" indent="-342900">
              <a:buFont typeface="Arial" panose="020B0604020202020204" pitchFamily="34" charset="0"/>
              <a:buChar char="•"/>
            </a:pPr>
            <a:r>
              <a:rPr lang="en-US" dirty="0"/>
              <a:t>Eventually, the pollen tube reaches the egg.  Two sperm are formed and one is not used.  The other unites with the egg; this is called </a:t>
            </a:r>
            <a:r>
              <a:rPr lang="en-US" b="1" dirty="0">
                <a:solidFill>
                  <a:srgbClr val="6CB255"/>
                </a:solidFill>
              </a:rPr>
              <a:t>fertilization</a:t>
            </a:r>
            <a:r>
              <a:rPr lang="en-US" dirty="0"/>
              <a:t>.  </a:t>
            </a:r>
          </a:p>
          <a:p>
            <a:pPr marL="342900" indent="-342900">
              <a:buFont typeface="Arial" panose="020B0604020202020204" pitchFamily="34" charset="0"/>
              <a:buChar char="•"/>
            </a:pPr>
            <a:r>
              <a:rPr lang="en-US" dirty="0"/>
              <a:t>After fertilization, the zygote gives rise to the embryo plant, which becomes enclosed in a seed.  </a:t>
            </a:r>
          </a:p>
          <a:p>
            <a:pPr marL="342900" indent="-342900">
              <a:buFont typeface="Arial" panose="020B0604020202020204" pitchFamily="34" charset="0"/>
              <a:buChar char="•"/>
            </a:pPr>
            <a:r>
              <a:rPr lang="en-US" dirty="0"/>
              <a:t>Fertilization and seed development in pines can take up to 2 years after pollination!</a:t>
            </a:r>
          </a:p>
        </p:txBody>
      </p:sp>
    </p:spTree>
    <p:extLst>
      <p:ext uri="{BB962C8B-B14F-4D97-AF65-F5344CB8AC3E}">
        <p14:creationId xmlns:p14="http://schemas.microsoft.com/office/powerpoint/2010/main" val="25228340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14.19 life cycle of a conifer </a:t>
            </a:r>
          </a:p>
        </p:txBody>
      </p:sp>
      <p:pic>
        <p:nvPicPr>
          <p:cNvPr id="2" name="Figure" descr="The conifer life cycle begins with a mature tree, which is called a sporophyte and is diploid (2n). The tree produces male cones in the lower branches, and female cones in the upper branches. The male cones produce pollen grains that contain two generative (sperm) nuclei and a tube nucleus. When the pollen lands on a female scale, a pollen tube grows toward the female gametophyte, which consists of an ovule containing the megaspore. Upon fertilization, a diploid zygote forms. The resulting seeds are dispersed, and grow into a mature tree, ending the cycl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8201" r="-68201"/>
          <a:stretch>
            <a:fillRect/>
          </a:stretch>
        </p:blipFill>
        <p:spPr/>
      </p:pic>
      <p:sp>
        <p:nvSpPr>
          <p:cNvPr id="7" name="Figure Legend"/>
          <p:cNvSpPr>
            <a:spLocks noGrp="1"/>
          </p:cNvSpPr>
          <p:nvPr>
            <p:ph type="body" sz="quarter" idx="14"/>
          </p:nvPr>
        </p:nvSpPr>
        <p:spPr/>
        <p:txBody>
          <a:bodyPr>
            <a:normAutofit/>
          </a:bodyPr>
          <a:lstStyle/>
          <a:p>
            <a:r>
              <a:rPr lang="en-US" sz="1600" dirty="0"/>
              <a:t>This image shows the lifecycle of a conifer.</a:t>
            </a:r>
          </a:p>
        </p:txBody>
      </p:sp>
      <p:sp>
        <p:nvSpPr>
          <p:cNvPr id="6" name="Disclaimer">
            <a:extLst>
              <a:ext uri="{FF2B5EF4-FFF2-40B4-BE49-F238E27FC236}">
                <a16:creationId xmlns:a16="http://schemas.microsoft.com/office/drawing/2014/main" id="{E8E0C3D3-8341-4709-858E-F7D05E9CC2AC}"/>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39672628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D41D7-479D-41B6-A149-4D4240EBBD64}"/>
              </a:ext>
            </a:extLst>
          </p:cNvPr>
          <p:cNvSpPr>
            <a:spLocks noGrp="1"/>
          </p:cNvSpPr>
          <p:nvPr>
            <p:ph type="title"/>
          </p:nvPr>
        </p:nvSpPr>
        <p:spPr/>
        <p:txBody>
          <a:bodyPr/>
          <a:lstStyle/>
          <a:p>
            <a:r>
              <a:rPr lang="en-US" dirty="0" smtClean="0"/>
              <a:t>Gymnosperm Concept </a:t>
            </a:r>
            <a:r>
              <a:rPr lang="en-US" dirty="0"/>
              <a:t>in action </a:t>
            </a:r>
          </a:p>
        </p:txBody>
      </p:sp>
      <p:sp>
        <p:nvSpPr>
          <p:cNvPr id="4" name="Text Placeholder 3">
            <a:extLst>
              <a:ext uri="{FF2B5EF4-FFF2-40B4-BE49-F238E27FC236}">
                <a16:creationId xmlns:a16="http://schemas.microsoft.com/office/drawing/2014/main" id="{E1221E6F-BCEB-40A1-AA34-095C03FB9365}"/>
              </a:ext>
            </a:extLst>
          </p:cNvPr>
          <p:cNvSpPr>
            <a:spLocks noGrp="1"/>
          </p:cNvSpPr>
          <p:nvPr>
            <p:ph type="body" sz="quarter" idx="14"/>
          </p:nvPr>
        </p:nvSpPr>
        <p:spPr>
          <a:xfrm>
            <a:off x="457200" y="1119673"/>
            <a:ext cx="8062912" cy="4890691"/>
          </a:xfrm>
        </p:spPr>
        <p:txBody>
          <a:bodyPr/>
          <a:lstStyle/>
          <a:p>
            <a:r>
              <a:rPr lang="en-US" dirty="0"/>
              <a:t>Watch this video to see the process of seed production in gymnosperms.  </a:t>
            </a:r>
          </a:p>
          <a:p>
            <a:endParaRPr lang="en-US" dirty="0"/>
          </a:p>
          <a:p>
            <a:r>
              <a:rPr lang="en-US" dirty="0">
                <a:solidFill>
                  <a:srgbClr val="212F62"/>
                </a:solidFill>
                <a:hlinkClick r:id="rId2">
                  <a:extLst>
                    <a:ext uri="{A12FA001-AC4F-418D-AE19-62706E023703}">
                      <ahyp:hlinkClr xmlns="" xmlns:ahyp="http://schemas.microsoft.com/office/drawing/2018/hyperlinkcolor" val="tx"/>
                    </a:ext>
                  </a:extLst>
                </a:hlinkClick>
              </a:rPr>
              <a:t>http://openstaxcollege.org/l/gymnosperm</a:t>
            </a:r>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p>
        </p:txBody>
      </p:sp>
    </p:spTree>
    <p:extLst>
      <p:ext uri="{BB962C8B-B14F-4D97-AF65-F5344CB8AC3E}">
        <p14:creationId xmlns:p14="http://schemas.microsoft.com/office/powerpoint/2010/main" val="35401763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D41D7-479D-41B6-A149-4D4240EBBD64}"/>
              </a:ext>
            </a:extLst>
          </p:cNvPr>
          <p:cNvSpPr>
            <a:spLocks noGrp="1"/>
          </p:cNvSpPr>
          <p:nvPr>
            <p:ph type="title"/>
          </p:nvPr>
        </p:nvSpPr>
        <p:spPr/>
        <p:txBody>
          <a:bodyPr/>
          <a:lstStyle/>
          <a:p>
            <a:r>
              <a:rPr lang="en-US" dirty="0"/>
              <a:t>Diversity of </a:t>
            </a:r>
            <a:r>
              <a:rPr lang="en-US" dirty="0" smtClean="0"/>
              <a:t>gymnosperms 1 of 2 </a:t>
            </a:r>
            <a:r>
              <a:rPr lang="en-US" dirty="0"/>
              <a:t>(14.3) </a:t>
            </a:r>
          </a:p>
        </p:txBody>
      </p:sp>
      <p:sp>
        <p:nvSpPr>
          <p:cNvPr id="4" name="Text Placeholder 3">
            <a:extLst>
              <a:ext uri="{FF2B5EF4-FFF2-40B4-BE49-F238E27FC236}">
                <a16:creationId xmlns:a16="http://schemas.microsoft.com/office/drawing/2014/main" id="{E1221E6F-BCEB-40A1-AA34-095C03FB9365}"/>
              </a:ext>
            </a:extLst>
          </p:cNvPr>
          <p:cNvSpPr>
            <a:spLocks noGrp="1"/>
          </p:cNvSpPr>
          <p:nvPr>
            <p:ph type="body" sz="quarter" idx="14"/>
          </p:nvPr>
        </p:nvSpPr>
        <p:spPr>
          <a:xfrm>
            <a:off x="457200" y="1119673"/>
            <a:ext cx="8062912" cy="4890691"/>
          </a:xfrm>
        </p:spPr>
        <p:txBody>
          <a:bodyPr>
            <a:normAutofit lnSpcReduction="10000"/>
          </a:bodyPr>
          <a:lstStyle/>
          <a:p>
            <a:pPr marL="342900" indent="-342900">
              <a:buFont typeface="Arial" panose="020B0604020202020204" pitchFamily="34" charset="0"/>
              <a:buChar char="•"/>
            </a:pPr>
            <a:r>
              <a:rPr lang="en-US" dirty="0"/>
              <a:t>Conifers are the dominant phylum of gymnosperms, with the most variety of species (Figure 14.20).  </a:t>
            </a:r>
          </a:p>
          <a:p>
            <a:pPr marL="1074420" lvl="1" indent="-342900">
              <a:buFont typeface="Arial" panose="020B0604020202020204" pitchFamily="34" charset="0"/>
              <a:buChar char="•"/>
            </a:pPr>
            <a:r>
              <a:rPr lang="en-US" dirty="0"/>
              <a:t>Most are tall trees that bear scale-like or needle-like leaves.  </a:t>
            </a:r>
          </a:p>
          <a:p>
            <a:pPr marL="1074420" lvl="1" indent="-342900">
              <a:buFont typeface="Arial" panose="020B0604020202020204" pitchFamily="34" charset="0"/>
              <a:buChar char="•"/>
            </a:pPr>
            <a:r>
              <a:rPr lang="en-US" dirty="0"/>
              <a:t>Conifers are predominant at high altitudes and cold climates.  </a:t>
            </a:r>
          </a:p>
          <a:p>
            <a:pPr marL="1074420" lvl="1" indent="-342900">
              <a:buFont typeface="Arial" panose="020B0604020202020204" pitchFamily="34" charset="0"/>
              <a:buChar char="•"/>
            </a:pPr>
            <a:r>
              <a:rPr lang="en-US" dirty="0"/>
              <a:t>Most conifers are evergreen and include pines, spruces, firs, and cedars.  </a:t>
            </a:r>
          </a:p>
          <a:p>
            <a:pPr marL="1074420" lvl="1" indent="-342900">
              <a:buFont typeface="Arial" panose="020B0604020202020204" pitchFamily="34" charset="0"/>
              <a:buChar char="•"/>
            </a:pPr>
            <a:r>
              <a:rPr lang="en-US" dirty="0"/>
              <a:t>Many conifers are harvested for paper and timber. </a:t>
            </a:r>
          </a:p>
          <a:p>
            <a:pPr marL="342900" indent="-342900">
              <a:buFont typeface="Arial" panose="020B0604020202020204" pitchFamily="34" charset="0"/>
              <a:buChar char="•"/>
            </a:pPr>
            <a:r>
              <a:rPr lang="en-US" dirty="0"/>
              <a:t>Cycads thrive in mild climates and are often mistaken for palms because of the shape of their leaves (Figure 14.21).  </a:t>
            </a:r>
          </a:p>
          <a:p>
            <a:pPr marL="1074420" lvl="1" indent="-342900">
              <a:buFont typeface="Arial" panose="020B0604020202020204" pitchFamily="34" charset="0"/>
              <a:buChar char="•"/>
            </a:pPr>
            <a:r>
              <a:rPr lang="en-US" dirty="0"/>
              <a:t>They bear large cones and may be pollinated by beetles, rather than wind like other gymnosperms.  </a:t>
            </a:r>
          </a:p>
          <a:p>
            <a:pPr marL="1074420" lvl="1" indent="-342900">
              <a:buFont typeface="Arial" panose="020B0604020202020204" pitchFamily="34" charset="0"/>
              <a:buChar char="•"/>
            </a:pPr>
            <a:r>
              <a:rPr lang="en-US" dirty="0"/>
              <a:t>They dominated the landscape during the age of the dinosaurs.  </a:t>
            </a:r>
          </a:p>
          <a:p>
            <a:pPr marL="1074420" lvl="1" indent="-342900">
              <a:buFont typeface="Arial" panose="020B0604020202020204" pitchFamily="34" charset="0"/>
              <a:buChar char="•"/>
            </a:pPr>
            <a:r>
              <a:rPr lang="en-US" dirty="0"/>
              <a:t>They are often used as ornamental shapes in gardens.  </a:t>
            </a:r>
          </a:p>
        </p:txBody>
      </p:sp>
    </p:spTree>
    <p:extLst>
      <p:ext uri="{BB962C8B-B14F-4D97-AF65-F5344CB8AC3E}">
        <p14:creationId xmlns:p14="http://schemas.microsoft.com/office/powerpoint/2010/main" val="26447976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D41D7-479D-41B6-A149-4D4240EBBD64}"/>
              </a:ext>
            </a:extLst>
          </p:cNvPr>
          <p:cNvSpPr>
            <a:spLocks noGrp="1"/>
          </p:cNvSpPr>
          <p:nvPr>
            <p:ph type="title"/>
          </p:nvPr>
        </p:nvSpPr>
        <p:spPr/>
        <p:txBody>
          <a:bodyPr/>
          <a:lstStyle/>
          <a:p>
            <a:r>
              <a:rPr lang="en-US" dirty="0"/>
              <a:t>Diversity of </a:t>
            </a:r>
            <a:r>
              <a:rPr lang="en-US" dirty="0" smtClean="0"/>
              <a:t>gymnosperms 2 of 2 </a:t>
            </a:r>
            <a:r>
              <a:rPr lang="en-US" dirty="0"/>
              <a:t>(14.3) </a:t>
            </a:r>
          </a:p>
        </p:txBody>
      </p:sp>
      <p:sp>
        <p:nvSpPr>
          <p:cNvPr id="4" name="Text Placeholder 3">
            <a:extLst>
              <a:ext uri="{FF2B5EF4-FFF2-40B4-BE49-F238E27FC236}">
                <a16:creationId xmlns:a16="http://schemas.microsoft.com/office/drawing/2014/main" id="{E1221E6F-BCEB-40A1-AA34-095C03FB9365}"/>
              </a:ext>
            </a:extLst>
          </p:cNvPr>
          <p:cNvSpPr>
            <a:spLocks noGrp="1"/>
          </p:cNvSpPr>
          <p:nvPr>
            <p:ph type="body" sz="quarter" idx="14"/>
          </p:nvPr>
        </p:nvSpPr>
        <p:spPr>
          <a:xfrm>
            <a:off x="457200" y="1119673"/>
            <a:ext cx="8062912" cy="4890691"/>
          </a:xfrm>
        </p:spPr>
        <p:txBody>
          <a:bodyPr>
            <a:normAutofit lnSpcReduction="10000"/>
          </a:bodyPr>
          <a:lstStyle/>
          <a:p>
            <a:pPr marL="342900" indent="-342900">
              <a:buFont typeface="Arial" panose="020B0604020202020204" pitchFamily="34" charset="0"/>
              <a:buChar char="•"/>
            </a:pPr>
            <a:r>
              <a:rPr lang="en-US" dirty="0"/>
              <a:t>Ginkgophytes include only one surviving species, </a:t>
            </a:r>
            <a:r>
              <a:rPr lang="en-US" i="1" dirty="0"/>
              <a:t>Ginkgo biloba </a:t>
            </a:r>
            <a:r>
              <a:rPr lang="en-US" dirty="0"/>
              <a:t>(Figure 14.22).</a:t>
            </a:r>
          </a:p>
          <a:p>
            <a:pPr marL="1074420" lvl="1" indent="-342900">
              <a:buFont typeface="Arial" panose="020B0604020202020204" pitchFamily="34" charset="0"/>
              <a:buChar char="•"/>
            </a:pPr>
            <a:r>
              <a:rPr lang="en-US" dirty="0"/>
              <a:t>It is planted in public places because it is resistant to pollution.</a:t>
            </a:r>
          </a:p>
          <a:p>
            <a:pPr marL="1074420" lvl="1" indent="-342900">
              <a:buFont typeface="Arial" panose="020B0604020202020204" pitchFamily="34" charset="0"/>
              <a:buChar char="•"/>
            </a:pPr>
            <a:r>
              <a:rPr lang="en-US" dirty="0"/>
              <a:t>Usually only male plants are planted because the seeds on female plants smell like rancid butter. </a:t>
            </a:r>
          </a:p>
          <a:p>
            <a:pPr marL="342900" indent="-342900">
              <a:buFont typeface="Arial" panose="020B0604020202020204" pitchFamily="34" charset="0"/>
              <a:buChar char="•"/>
            </a:pPr>
            <a:r>
              <a:rPr lang="en-US" dirty="0" err="1"/>
              <a:t>Gnetophytes</a:t>
            </a:r>
            <a:r>
              <a:rPr lang="en-US" dirty="0"/>
              <a:t> are the closest relatives to angiosperms (flowering plants).  This group contains:</a:t>
            </a:r>
          </a:p>
          <a:p>
            <a:pPr marL="1074420" lvl="1" indent="-342900">
              <a:buFont typeface="Arial" panose="020B0604020202020204" pitchFamily="34" charset="0"/>
              <a:buChar char="•"/>
            </a:pPr>
            <a:r>
              <a:rPr lang="en-US" dirty="0"/>
              <a:t>Several species of tropical and subtropical vines.</a:t>
            </a:r>
          </a:p>
          <a:p>
            <a:pPr marL="1074420" lvl="1" indent="-342900">
              <a:buFont typeface="Arial" panose="020B0604020202020204" pitchFamily="34" charset="0"/>
              <a:buChar char="•"/>
            </a:pPr>
            <a:r>
              <a:rPr lang="en-US" dirty="0"/>
              <a:t>An unusual desert plant called </a:t>
            </a:r>
            <a:r>
              <a:rPr lang="en-US" i="1" dirty="0" err="1"/>
              <a:t>Welwitschia</a:t>
            </a:r>
            <a:r>
              <a:rPr lang="en-US" dirty="0"/>
              <a:t> that can live for up to 2000 years.</a:t>
            </a:r>
          </a:p>
          <a:p>
            <a:pPr marL="1074420" lvl="1" indent="-342900">
              <a:buFont typeface="Arial" panose="020B0604020202020204" pitchFamily="34" charset="0"/>
              <a:buChar char="•"/>
            </a:pPr>
            <a:r>
              <a:rPr lang="en-US" dirty="0"/>
              <a:t>The genus </a:t>
            </a:r>
            <a:r>
              <a:rPr lang="en-US" i="1" dirty="0"/>
              <a:t>Ephedra </a:t>
            </a:r>
            <a:r>
              <a:rPr lang="en-US" dirty="0"/>
              <a:t>(Figure 14.23), which grows in the United States and Mexico.  It is used to produce the decongestant ephedrine.  Because ephedrine is similar to amphetamines, its use is restricted to prescriptions.  </a:t>
            </a:r>
          </a:p>
          <a:p>
            <a:pPr marL="1074420" lvl="1" indent="-342900">
              <a:buFont typeface="Arial" panose="020B0604020202020204" pitchFamily="34" charset="0"/>
              <a:buChar char="•"/>
            </a:pPr>
            <a:endParaRPr lang="en-US" dirty="0"/>
          </a:p>
          <a:p>
            <a:pPr marL="1074420" lvl="1"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7382834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normAutofit/>
          </a:bodyPr>
          <a:lstStyle/>
          <a:p>
            <a:r>
              <a:rPr lang="en-US" sz="2400" dirty="0">
                <a:solidFill>
                  <a:srgbClr val="6CB255"/>
                </a:solidFill>
              </a:rPr>
              <a:t>Figure 14.20 conifers </a:t>
            </a:r>
          </a:p>
        </p:txBody>
      </p:sp>
      <p:pic>
        <p:nvPicPr>
          <p:cNvPr id="4" name="Figure" descr=" Photo A shows a tall spruce tree covered in pine cones. Photo B shows a sequoia with a tall, broad trunk and branches starting high up the trunk. Photo C shows a juniper tree with a gnarled trunk. Part D shows a forest of tamarack with yellow needl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0367" b="-10367"/>
          <a:stretch>
            <a:fillRect/>
          </a:stretch>
        </p:blipFill>
        <p:spPr>
          <a:xfrm>
            <a:off x="457200" y="1108075"/>
            <a:ext cx="4032250" cy="5256213"/>
          </a:xfrm>
        </p:spPr>
      </p:pic>
      <p:sp>
        <p:nvSpPr>
          <p:cNvPr id="14" name="Figure Legend"/>
          <p:cNvSpPr>
            <a:spLocks noGrp="1"/>
          </p:cNvSpPr>
          <p:nvPr>
            <p:ph type="body" sz="quarter" idx="14"/>
          </p:nvPr>
        </p:nvSpPr>
        <p:spPr>
          <a:xfrm>
            <a:off x="4606925" y="1107617"/>
            <a:ext cx="3913188" cy="5256973"/>
          </a:xfrm>
        </p:spPr>
        <p:txBody>
          <a:bodyPr>
            <a:noAutofit/>
          </a:bodyPr>
          <a:lstStyle/>
          <a:p>
            <a:r>
              <a:rPr lang="en-US" sz="1500" dirty="0">
                <a:solidFill>
                  <a:srgbClr val="000000"/>
                </a:solidFill>
              </a:rPr>
              <a:t>Conifers are the dominant form of vegetation in cold or arid environments and at high altitudes. Shown here are the </a:t>
            </a:r>
            <a:r>
              <a:rPr lang="en-US" sz="1500" dirty="0">
                <a:solidFill>
                  <a:srgbClr val="6CB255"/>
                </a:solidFill>
              </a:rPr>
              <a:t>(a) </a:t>
            </a:r>
            <a:r>
              <a:rPr lang="en-US" sz="1500" dirty="0">
                <a:solidFill>
                  <a:srgbClr val="000000"/>
                </a:solidFill>
              </a:rPr>
              <a:t>evergreen spruce, </a:t>
            </a:r>
            <a:r>
              <a:rPr lang="en-US" sz="1500" dirty="0">
                <a:solidFill>
                  <a:srgbClr val="6CB255"/>
                </a:solidFill>
              </a:rPr>
              <a:t>(b) </a:t>
            </a:r>
            <a:r>
              <a:rPr lang="en-US" sz="1500" dirty="0">
                <a:solidFill>
                  <a:srgbClr val="000000"/>
                </a:solidFill>
              </a:rPr>
              <a:t>sequoia, </a:t>
            </a:r>
            <a:r>
              <a:rPr lang="en-US" sz="1500" dirty="0">
                <a:solidFill>
                  <a:srgbClr val="6CB255"/>
                </a:solidFill>
              </a:rPr>
              <a:t>(c)</a:t>
            </a:r>
            <a:r>
              <a:rPr lang="en-US" sz="1500" dirty="0">
                <a:solidFill>
                  <a:srgbClr val="000000"/>
                </a:solidFill>
              </a:rPr>
              <a:t> juniper, and </a:t>
            </a:r>
            <a:r>
              <a:rPr lang="en-US" sz="1500" dirty="0">
                <a:solidFill>
                  <a:srgbClr val="6CB255"/>
                </a:solidFill>
              </a:rPr>
              <a:t>(d)</a:t>
            </a:r>
            <a:r>
              <a:rPr lang="en-US" sz="1500" dirty="0">
                <a:solidFill>
                  <a:srgbClr val="000000"/>
                </a:solidFill>
              </a:rPr>
              <a:t> a deciduous gymnosperm: the tamarack </a:t>
            </a:r>
            <a:r>
              <a:rPr lang="en-US" sz="1500" i="1" dirty="0" err="1">
                <a:solidFill>
                  <a:srgbClr val="000000"/>
                </a:solidFill>
              </a:rPr>
              <a:t>Larix</a:t>
            </a:r>
            <a:r>
              <a:rPr lang="en-US" sz="1500" i="1" dirty="0">
                <a:solidFill>
                  <a:srgbClr val="000000"/>
                </a:solidFill>
              </a:rPr>
              <a:t> </a:t>
            </a:r>
            <a:r>
              <a:rPr lang="en-US" sz="1500" i="1" dirty="0" err="1">
                <a:solidFill>
                  <a:srgbClr val="000000"/>
                </a:solidFill>
              </a:rPr>
              <a:t>larcinia</a:t>
            </a:r>
            <a:r>
              <a:rPr lang="en-US" sz="1500" dirty="0">
                <a:solidFill>
                  <a:srgbClr val="000000"/>
                </a:solidFill>
              </a:rPr>
              <a:t>. Notice the yellow leaves of the tamarack. (credit b: modification of work by Alan Levine; credit c: modification of work by Wendy </a:t>
            </a:r>
            <a:r>
              <a:rPr lang="en-US" sz="1500" dirty="0" err="1">
                <a:solidFill>
                  <a:srgbClr val="000000"/>
                </a:solidFill>
              </a:rPr>
              <a:t>McCormac</a:t>
            </a:r>
            <a:r>
              <a:rPr lang="en-US" sz="1500" dirty="0">
                <a:solidFill>
                  <a:srgbClr val="000000"/>
                </a:solidFill>
              </a:rPr>
              <a:t>; credit d: modification of work by </a:t>
            </a:r>
            <a:r>
              <a:rPr lang="en-US" sz="1500" dirty="0" err="1">
                <a:solidFill>
                  <a:srgbClr val="000000"/>
                </a:solidFill>
              </a:rPr>
              <a:t>Micky</a:t>
            </a:r>
            <a:r>
              <a:rPr lang="en-US" sz="1500" dirty="0">
                <a:solidFill>
                  <a:srgbClr val="000000"/>
                </a:solidFill>
              </a:rPr>
              <a:t> </a:t>
            </a:r>
            <a:r>
              <a:rPr lang="en-US" sz="1500" dirty="0" err="1">
                <a:solidFill>
                  <a:srgbClr val="000000"/>
                </a:solidFill>
              </a:rPr>
              <a:t>Zlimen</a:t>
            </a:r>
            <a:r>
              <a:rPr lang="en-US" sz="1500" dirty="0">
                <a:solidFill>
                  <a:srgbClr val="000000"/>
                </a:solidFill>
              </a:rPr>
              <a:t>)</a:t>
            </a:r>
          </a:p>
        </p:txBody>
      </p:sp>
      <p:sp>
        <p:nvSpPr>
          <p:cNvPr id="6" name="Disclaimer">
            <a:extLst>
              <a:ext uri="{FF2B5EF4-FFF2-40B4-BE49-F238E27FC236}">
                <a16:creationId xmlns:a16="http://schemas.microsoft.com/office/drawing/2014/main" id="{EA652F01-848A-48CA-8298-4D5056B13221}"/>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40848152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14.21 a cycad </a:t>
            </a:r>
          </a:p>
        </p:txBody>
      </p:sp>
      <p:pic>
        <p:nvPicPr>
          <p:cNvPr id="4" name="Figure" descr=" Photo shows a cycad with leaves resembling those of a palm tree. The compound leaves radiate out from a central trunk. Two large orange cones are in the cent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387" r="-36387"/>
          <a:stretch>
            <a:fillRect/>
          </a:stretch>
        </p:blipFill>
        <p:spPr/>
      </p:pic>
      <p:sp>
        <p:nvSpPr>
          <p:cNvPr id="7" name="Figure Legend"/>
          <p:cNvSpPr>
            <a:spLocks noGrp="1"/>
          </p:cNvSpPr>
          <p:nvPr>
            <p:ph type="body" sz="quarter" idx="14"/>
          </p:nvPr>
        </p:nvSpPr>
        <p:spPr/>
        <p:txBody>
          <a:bodyPr>
            <a:noAutofit/>
          </a:bodyPr>
          <a:lstStyle/>
          <a:p>
            <a:r>
              <a:rPr lang="en-US" sz="1600" dirty="0"/>
              <a:t>This </a:t>
            </a:r>
            <a:r>
              <a:rPr lang="en-US" sz="1600" i="1" dirty="0" err="1"/>
              <a:t>Encephalartos</a:t>
            </a:r>
            <a:r>
              <a:rPr lang="en-US" sz="1600" i="1" dirty="0"/>
              <a:t> </a:t>
            </a:r>
            <a:r>
              <a:rPr lang="en-US" sz="1600" i="1" dirty="0" err="1"/>
              <a:t>ferox</a:t>
            </a:r>
            <a:r>
              <a:rPr lang="en-US" sz="1600" i="1" dirty="0"/>
              <a:t> </a:t>
            </a:r>
            <a:r>
              <a:rPr lang="en-US" sz="1600" dirty="0"/>
              <a:t>cycad exhibits large cones. (credit: Wendy Cutler)</a:t>
            </a:r>
          </a:p>
        </p:txBody>
      </p:sp>
      <p:sp>
        <p:nvSpPr>
          <p:cNvPr id="6" name="Disclaimer">
            <a:extLst>
              <a:ext uri="{FF2B5EF4-FFF2-40B4-BE49-F238E27FC236}">
                <a16:creationId xmlns:a16="http://schemas.microsoft.com/office/drawing/2014/main" id="{72BF93A1-001B-46DF-B7A3-844D472EF3F5}"/>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38512388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normAutofit/>
          </a:bodyPr>
          <a:lstStyle/>
          <a:p>
            <a:pPr algn="r"/>
            <a:r>
              <a:rPr lang="en-US" sz="2400" dirty="0">
                <a:solidFill>
                  <a:srgbClr val="6CB255"/>
                </a:solidFill>
              </a:rPr>
              <a:t>Figure 14.22</a:t>
            </a:r>
          </a:p>
        </p:txBody>
      </p:sp>
      <p:pic>
        <p:nvPicPr>
          <p:cNvPr id="3" name="Figure" descr="Illustration shows the green, fan-shaped leaves of Ginkgo biloba."/>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tretch>
            <a:fillRect/>
          </a:stretch>
        </p:blipFill>
        <p:spPr>
          <a:xfrm>
            <a:off x="4538220" y="1108075"/>
            <a:ext cx="3933122"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This plate from the 1870 book </a:t>
            </a:r>
            <a:r>
              <a:rPr lang="en-US" sz="1600" i="1" dirty="0">
                <a:solidFill>
                  <a:schemeClr val="tx1"/>
                </a:solidFill>
              </a:rPr>
              <a:t>Flora Japonica, </a:t>
            </a:r>
            <a:r>
              <a:rPr lang="en-US" sz="1600" i="1" dirty="0" err="1">
                <a:solidFill>
                  <a:schemeClr val="tx1"/>
                </a:solidFill>
              </a:rPr>
              <a:t>Sectio</a:t>
            </a:r>
            <a:r>
              <a:rPr lang="en-US" sz="1600" i="1" dirty="0">
                <a:solidFill>
                  <a:schemeClr val="tx1"/>
                </a:solidFill>
              </a:rPr>
              <a:t> Prima (</a:t>
            </a:r>
            <a:r>
              <a:rPr lang="en-US" sz="1600" i="1" dirty="0" err="1">
                <a:solidFill>
                  <a:schemeClr val="tx1"/>
                </a:solidFill>
              </a:rPr>
              <a:t>Tafelband</a:t>
            </a:r>
            <a:r>
              <a:rPr lang="en-US" sz="1600" i="1" dirty="0">
                <a:solidFill>
                  <a:schemeClr val="tx1"/>
                </a:solidFill>
              </a:rPr>
              <a:t>) </a:t>
            </a:r>
            <a:r>
              <a:rPr lang="en-US" sz="1600" dirty="0">
                <a:solidFill>
                  <a:schemeClr val="tx1"/>
                </a:solidFill>
              </a:rPr>
              <a:t>depicts the leaves and fruit of </a:t>
            </a:r>
            <a:r>
              <a:rPr lang="en-US" sz="1600" i="1" dirty="0">
                <a:solidFill>
                  <a:schemeClr val="tx1"/>
                </a:solidFill>
              </a:rPr>
              <a:t>Gingko </a:t>
            </a:r>
            <a:r>
              <a:rPr lang="en-US" sz="1600" i="1" dirty="0" err="1">
                <a:solidFill>
                  <a:schemeClr val="tx1"/>
                </a:solidFill>
              </a:rPr>
              <a:t>biloba</a:t>
            </a:r>
            <a:r>
              <a:rPr lang="en-US" sz="1600" dirty="0">
                <a:solidFill>
                  <a:schemeClr val="tx1"/>
                </a:solidFill>
              </a:rPr>
              <a:t>, as drawn by Philipp Franz von </a:t>
            </a:r>
            <a:r>
              <a:rPr lang="en-US" sz="1600" dirty="0" err="1">
                <a:solidFill>
                  <a:schemeClr val="tx1"/>
                </a:solidFill>
              </a:rPr>
              <a:t>Siebold</a:t>
            </a:r>
            <a:r>
              <a:rPr lang="en-US" sz="1600" dirty="0">
                <a:solidFill>
                  <a:schemeClr val="tx1"/>
                </a:solidFill>
              </a:rPr>
              <a:t> and Joseph Gerhard </a:t>
            </a:r>
            <a:r>
              <a:rPr lang="tr-TR" sz="1600" dirty="0" err="1">
                <a:solidFill>
                  <a:schemeClr val="tx1"/>
                </a:solidFill>
              </a:rPr>
              <a:t>Zuccarini</a:t>
            </a:r>
            <a:r>
              <a:rPr lang="tr-TR" sz="1600" dirty="0">
                <a:solidFill>
                  <a:schemeClr val="tx1"/>
                </a:solidFill>
              </a:rPr>
              <a:t>.</a:t>
            </a:r>
            <a:endParaRPr lang="en-US" sz="1600" dirty="0">
              <a:solidFill>
                <a:schemeClr val="tx1"/>
              </a:solidFill>
            </a:endParaRPr>
          </a:p>
        </p:txBody>
      </p:sp>
      <p:sp>
        <p:nvSpPr>
          <p:cNvPr id="6" name="Disclaimer">
            <a:extLst>
              <a:ext uri="{FF2B5EF4-FFF2-40B4-BE49-F238E27FC236}">
                <a16:creationId xmlns:a16="http://schemas.microsoft.com/office/drawing/2014/main" id="{F46534A3-4BA2-4586-B7C8-9B8FE3738E36}"/>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71899049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14.23 </a:t>
            </a:r>
            <a:r>
              <a:rPr lang="en-US" i="1" dirty="0"/>
              <a:t>Ephedra</a:t>
            </a:r>
          </a:p>
        </p:txBody>
      </p:sp>
      <p:pic>
        <p:nvPicPr>
          <p:cNvPr id="3" name="Figure" descr="Photo shows Mormon tea, a short, scrubby plant with yellow branches radiating out from a central bundl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0784" r="-50784"/>
          <a:stretch>
            <a:fillRect/>
          </a:stretch>
        </p:blipFill>
        <p:spPr>
          <a:xfrm>
            <a:off x="457199" y="1168106"/>
            <a:ext cx="8062913" cy="3500071"/>
          </a:xfrm>
        </p:spPr>
      </p:pic>
      <p:sp>
        <p:nvSpPr>
          <p:cNvPr id="7" name="Figure Legend"/>
          <p:cNvSpPr>
            <a:spLocks noGrp="1"/>
          </p:cNvSpPr>
          <p:nvPr>
            <p:ph type="body" sz="quarter" idx="14"/>
          </p:nvPr>
        </p:nvSpPr>
        <p:spPr/>
        <p:txBody>
          <a:bodyPr>
            <a:normAutofit/>
          </a:bodyPr>
          <a:lstStyle/>
          <a:p>
            <a:r>
              <a:rPr lang="en-US" sz="1600" i="1" dirty="0"/>
              <a:t>Ephedra </a:t>
            </a:r>
            <a:r>
              <a:rPr lang="en-US" sz="1600" i="1" dirty="0" err="1"/>
              <a:t>viridis</a:t>
            </a:r>
            <a:r>
              <a:rPr lang="en-US" sz="1600" dirty="0"/>
              <a:t>, known by the common name Mormon tea, grows in the western United States. (credit: US National Park Service, USDA-NRCS PLANTS Database)</a:t>
            </a:r>
          </a:p>
        </p:txBody>
      </p:sp>
      <p:sp>
        <p:nvSpPr>
          <p:cNvPr id="6" name="Disclaimer">
            <a:extLst>
              <a:ext uri="{FF2B5EF4-FFF2-40B4-BE49-F238E27FC236}">
                <a16:creationId xmlns:a16="http://schemas.microsoft.com/office/drawing/2014/main" id="{407E5203-0849-45CB-8449-CD1D7B39B4DB}"/>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85688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D41D7-479D-41B6-A149-4D4240EBBD64}"/>
              </a:ext>
            </a:extLst>
          </p:cNvPr>
          <p:cNvSpPr>
            <a:spLocks noGrp="1"/>
          </p:cNvSpPr>
          <p:nvPr>
            <p:ph type="title"/>
          </p:nvPr>
        </p:nvSpPr>
        <p:spPr/>
        <p:txBody>
          <a:bodyPr/>
          <a:lstStyle/>
          <a:p>
            <a:r>
              <a:rPr lang="en-US" dirty="0" err="1"/>
              <a:t>Welwitschia</a:t>
            </a:r>
            <a:r>
              <a:rPr lang="en-US" dirty="0"/>
              <a:t> Concept in action </a:t>
            </a:r>
          </a:p>
        </p:txBody>
      </p:sp>
      <p:sp>
        <p:nvSpPr>
          <p:cNvPr id="4" name="Text Placeholder 3">
            <a:extLst>
              <a:ext uri="{FF2B5EF4-FFF2-40B4-BE49-F238E27FC236}">
                <a16:creationId xmlns:a16="http://schemas.microsoft.com/office/drawing/2014/main" id="{E1221E6F-BCEB-40A1-AA34-095C03FB9365}"/>
              </a:ext>
            </a:extLst>
          </p:cNvPr>
          <p:cNvSpPr>
            <a:spLocks noGrp="1"/>
          </p:cNvSpPr>
          <p:nvPr>
            <p:ph type="body" sz="quarter" idx="14"/>
          </p:nvPr>
        </p:nvSpPr>
        <p:spPr>
          <a:xfrm>
            <a:off x="457200" y="1119673"/>
            <a:ext cx="8062912" cy="4890691"/>
          </a:xfrm>
        </p:spPr>
        <p:txBody>
          <a:bodyPr/>
          <a:lstStyle/>
          <a:p>
            <a:r>
              <a:rPr lang="en-US" dirty="0" smtClean="0"/>
              <a:t>Watch </a:t>
            </a:r>
            <a:r>
              <a:rPr lang="en-US" dirty="0"/>
              <a:t>this BBC video describing the amazing strangeness of </a:t>
            </a:r>
            <a:r>
              <a:rPr lang="en-US" i="1" dirty="0" err="1"/>
              <a:t>Welwitschia</a:t>
            </a:r>
            <a:r>
              <a:rPr lang="en-US" dirty="0"/>
              <a:t>.  </a:t>
            </a:r>
          </a:p>
          <a:p>
            <a:endParaRPr lang="en-US" dirty="0"/>
          </a:p>
          <a:p>
            <a:r>
              <a:rPr lang="en-US" dirty="0">
                <a:solidFill>
                  <a:srgbClr val="212F62"/>
                </a:solidFill>
                <a:hlinkClick r:id="rId2">
                  <a:extLst>
                    <a:ext uri="{A12FA001-AC4F-418D-AE19-62706E023703}">
                      <ahyp:hlinkClr xmlns="" xmlns:ahyp="http://schemas.microsoft.com/office/drawing/2018/hyperlinkcolor" val="tx"/>
                    </a:ext>
                  </a:extLst>
                </a:hlinkClick>
              </a:rPr>
              <a:t>http://openstaxcollege.org/l/welwitschia</a:t>
            </a:r>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p>
        </p:txBody>
      </p:sp>
    </p:spTree>
    <p:extLst>
      <p:ext uri="{BB962C8B-B14F-4D97-AF65-F5344CB8AC3E}">
        <p14:creationId xmlns:p14="http://schemas.microsoft.com/office/powerpoint/2010/main" val="27728457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D41D7-479D-41B6-A149-4D4240EBBD64}"/>
              </a:ext>
            </a:extLst>
          </p:cNvPr>
          <p:cNvSpPr>
            <a:spLocks noGrp="1"/>
          </p:cNvSpPr>
          <p:nvPr>
            <p:ph type="title"/>
          </p:nvPr>
        </p:nvSpPr>
        <p:spPr/>
        <p:txBody>
          <a:bodyPr>
            <a:normAutofit fontScale="90000"/>
          </a:bodyPr>
          <a:lstStyle/>
          <a:p>
            <a:r>
              <a:rPr lang="en-US" dirty="0"/>
              <a:t>Plant adaptations to life on </a:t>
            </a:r>
            <a:r>
              <a:rPr lang="en-US" dirty="0" smtClean="0"/>
              <a:t>land 1 of 3 </a:t>
            </a:r>
            <a:r>
              <a:rPr lang="en-US" dirty="0"/>
              <a:t>(14.1) </a:t>
            </a:r>
          </a:p>
        </p:txBody>
      </p:sp>
      <p:sp>
        <p:nvSpPr>
          <p:cNvPr id="4" name="Text Placeholder 3">
            <a:extLst>
              <a:ext uri="{FF2B5EF4-FFF2-40B4-BE49-F238E27FC236}">
                <a16:creationId xmlns:a16="http://schemas.microsoft.com/office/drawing/2014/main" id="{E1221E6F-BCEB-40A1-AA34-095C03FB9365}"/>
              </a:ext>
            </a:extLst>
          </p:cNvPr>
          <p:cNvSpPr>
            <a:spLocks noGrp="1"/>
          </p:cNvSpPr>
          <p:nvPr>
            <p:ph type="body" sz="quarter" idx="14"/>
          </p:nvPr>
        </p:nvSpPr>
        <p:spPr>
          <a:xfrm>
            <a:off x="457199" y="1119673"/>
            <a:ext cx="8360229" cy="5497001"/>
          </a:xfrm>
        </p:spPr>
        <p:txBody>
          <a:bodyPr/>
          <a:lstStyle/>
          <a:p>
            <a:pPr marL="342900" indent="-342900">
              <a:buFont typeface="Arial" panose="020B0604020202020204" pitchFamily="34" charset="0"/>
              <a:buChar char="•"/>
            </a:pPr>
            <a:r>
              <a:rPr lang="en-US" b="1" dirty="0">
                <a:solidFill>
                  <a:srgbClr val="6CB255"/>
                </a:solidFill>
              </a:rPr>
              <a:t>Desiccation</a:t>
            </a:r>
            <a:r>
              <a:rPr lang="en-US" dirty="0"/>
              <a:t> (drying out) is a constant threat for an organism exposed to air.  </a:t>
            </a:r>
          </a:p>
          <a:p>
            <a:pPr marL="342900" indent="-342900">
              <a:buFont typeface="Arial" panose="020B0604020202020204" pitchFamily="34" charset="0"/>
              <a:buChar char="•"/>
            </a:pPr>
            <a:r>
              <a:rPr lang="en-US" dirty="0"/>
              <a:t>Water provides support to aquatic organisms.  However, on land, plants need to develop structural support in air.  </a:t>
            </a:r>
          </a:p>
          <a:p>
            <a:pPr marL="342900" indent="-342900">
              <a:buFont typeface="Arial" panose="020B0604020202020204" pitchFamily="34" charset="0"/>
              <a:buChar char="•"/>
            </a:pPr>
            <a:r>
              <a:rPr lang="en-US" dirty="0"/>
              <a:t>In water, male gametes (sperm) swim to the female gamete (egg).  However, on land, the sperm much reach the egg using other methods.  </a:t>
            </a:r>
          </a:p>
          <a:p>
            <a:pPr marL="342900" indent="-342900">
              <a:buFont typeface="Arial" panose="020B0604020202020204" pitchFamily="34" charset="0"/>
              <a:buChar char="•"/>
            </a:pPr>
            <a:r>
              <a:rPr lang="en-US" dirty="0"/>
              <a:t>Also gametes and the zygote must be prevented from drying out on land.</a:t>
            </a:r>
          </a:p>
          <a:p>
            <a:pPr marL="342900" indent="-342900">
              <a:buFont typeface="Arial" panose="020B0604020202020204" pitchFamily="34" charset="0"/>
              <a:buChar char="•"/>
            </a:pPr>
            <a:r>
              <a:rPr lang="en-US" dirty="0"/>
              <a:t>Life on land offers several advantages, however:</a:t>
            </a:r>
          </a:p>
          <a:p>
            <a:pPr marL="1074420" lvl="1" indent="-342900">
              <a:buFont typeface="Arial" panose="020B0604020202020204" pitchFamily="34" charset="0"/>
              <a:buChar char="•"/>
            </a:pPr>
            <a:r>
              <a:rPr lang="en-US" dirty="0"/>
              <a:t>Sunlight (for photosynthesis) is more abundant on land than in water.</a:t>
            </a:r>
          </a:p>
          <a:p>
            <a:pPr marL="1074420" lvl="1" indent="-342900">
              <a:buFont typeface="Arial" panose="020B0604020202020204" pitchFamily="34" charset="0"/>
              <a:buChar char="•"/>
            </a:pPr>
            <a:r>
              <a:rPr lang="en-US" dirty="0"/>
              <a:t>Carbon dioxide for photosynthesis is more abundant in air.</a:t>
            </a:r>
          </a:p>
          <a:p>
            <a:pPr marL="1074420" lvl="1" indent="-342900">
              <a:buFont typeface="Arial" panose="020B0604020202020204" pitchFamily="34" charset="0"/>
              <a:buChar char="•"/>
            </a:pPr>
            <a:r>
              <a:rPr lang="en-US" dirty="0"/>
              <a:t>Land plants evolved before land animals; thus at first, no predators threatened land plants.  </a:t>
            </a:r>
          </a:p>
          <a:p>
            <a:pPr marL="1074420" lvl="1" indent="-342900">
              <a:buFont typeface="Arial" panose="020B0604020202020204" pitchFamily="34" charset="0"/>
              <a:buChar char="•"/>
            </a:pPr>
            <a:endParaRPr lang="en-US" dirty="0"/>
          </a:p>
        </p:txBody>
      </p:sp>
    </p:spTree>
    <p:extLst>
      <p:ext uri="{BB962C8B-B14F-4D97-AF65-F5344CB8AC3E}">
        <p14:creationId xmlns:p14="http://schemas.microsoft.com/office/powerpoint/2010/main" val="117784550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6E57F-6474-4C11-B806-7D2186183B08}"/>
              </a:ext>
            </a:extLst>
          </p:cNvPr>
          <p:cNvSpPr>
            <a:spLocks noGrp="1"/>
          </p:cNvSpPr>
          <p:nvPr>
            <p:ph type="title"/>
          </p:nvPr>
        </p:nvSpPr>
        <p:spPr/>
        <p:txBody>
          <a:bodyPr/>
          <a:lstStyle/>
          <a:p>
            <a:r>
              <a:rPr lang="en-US" dirty="0"/>
              <a:t>Seed plants:  Angiosperms </a:t>
            </a:r>
          </a:p>
        </p:txBody>
      </p:sp>
      <p:sp>
        <p:nvSpPr>
          <p:cNvPr id="4" name="Text Placeholder 3">
            <a:extLst>
              <a:ext uri="{FF2B5EF4-FFF2-40B4-BE49-F238E27FC236}">
                <a16:creationId xmlns:a16="http://schemas.microsoft.com/office/drawing/2014/main" id="{CAAB3865-25D4-43E6-A57F-E5E106552532}"/>
              </a:ext>
            </a:extLst>
          </p:cNvPr>
          <p:cNvSpPr>
            <a:spLocks noGrp="1"/>
          </p:cNvSpPr>
          <p:nvPr>
            <p:ph type="body" sz="quarter" idx="14"/>
          </p:nvPr>
        </p:nvSpPr>
        <p:spPr>
          <a:xfrm>
            <a:off x="457200" y="1101012"/>
            <a:ext cx="8062912" cy="4909352"/>
          </a:xfrm>
        </p:spPr>
        <p:txBody>
          <a:bodyPr/>
          <a:lstStyle/>
          <a:p>
            <a:pPr marL="342900" indent="-342900">
              <a:buFont typeface="Arial" panose="020B0604020202020204" pitchFamily="34" charset="0"/>
              <a:buChar char="•"/>
            </a:pPr>
            <a:r>
              <a:rPr lang="en-US" dirty="0"/>
              <a:t>The angiosperms (flowering plants) have successfully evolved to dominate most terrestrial ecosystems.  </a:t>
            </a:r>
          </a:p>
          <a:p>
            <a:pPr marL="1074420" lvl="1" indent="-342900">
              <a:buFont typeface="Arial" panose="020B0604020202020204" pitchFamily="34" charset="0"/>
              <a:buChar char="•"/>
            </a:pPr>
            <a:r>
              <a:rPr lang="en-US" dirty="0"/>
              <a:t>The angiosperms are second only to insects in terms of diversity (Figure 14.24).</a:t>
            </a:r>
          </a:p>
          <a:p>
            <a:pPr marL="342900" indent="-342900">
              <a:buFont typeface="Arial" panose="020B0604020202020204" pitchFamily="34" charset="0"/>
              <a:buChar char="•"/>
            </a:pPr>
            <a:r>
              <a:rPr lang="en-US" dirty="0"/>
              <a:t>Angiosperm success is the result of 2 novel structures that ensure reproductive success:  </a:t>
            </a:r>
          </a:p>
          <a:p>
            <a:pPr marL="1074420" lvl="1" indent="-342900">
              <a:buFont typeface="Arial" panose="020B0604020202020204" pitchFamily="34" charset="0"/>
              <a:buChar char="•"/>
            </a:pPr>
            <a:r>
              <a:rPr lang="en-US" dirty="0"/>
              <a:t>Flowers allowed plants to develop cooperative relationships with insects to disperse pollen in a targeted way.</a:t>
            </a:r>
          </a:p>
          <a:p>
            <a:pPr marL="1074420" lvl="1" indent="-342900">
              <a:buFont typeface="Arial" panose="020B0604020202020204" pitchFamily="34" charset="0"/>
              <a:buChar char="•"/>
            </a:pPr>
            <a:r>
              <a:rPr lang="en-US" dirty="0"/>
              <a:t>Fruit protects the developing embryo and serves as an agent of dispersal of seeds.</a:t>
            </a:r>
          </a:p>
          <a:p>
            <a:pPr marL="1074420" lvl="1" indent="-342900">
              <a:buFont typeface="Arial" panose="020B0604020202020204" pitchFamily="34" charset="0"/>
              <a:buChar char="•"/>
            </a:pPr>
            <a:endParaRPr lang="en-US" dirty="0"/>
          </a:p>
        </p:txBody>
      </p:sp>
    </p:spTree>
    <p:extLst>
      <p:ext uri="{BB962C8B-B14F-4D97-AF65-F5344CB8AC3E}">
        <p14:creationId xmlns:p14="http://schemas.microsoft.com/office/powerpoint/2010/main" val="227523090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14.24 diversity of angiosperms </a:t>
            </a:r>
          </a:p>
        </p:txBody>
      </p:sp>
      <p:pic>
        <p:nvPicPr>
          <p:cNvPr id="3" name="Figure" descr=" A winding pathway is bordered by flowers that come in a variety of colors and shap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387" r="-36387"/>
          <a:stretch>
            <a:fillRect/>
          </a:stretch>
        </p:blipFill>
        <p:spPr/>
      </p:pic>
      <p:sp>
        <p:nvSpPr>
          <p:cNvPr id="7" name="Figure Legend"/>
          <p:cNvSpPr>
            <a:spLocks noGrp="1"/>
          </p:cNvSpPr>
          <p:nvPr>
            <p:ph type="body" sz="quarter" idx="14"/>
          </p:nvPr>
        </p:nvSpPr>
        <p:spPr/>
        <p:txBody>
          <a:bodyPr>
            <a:normAutofit/>
          </a:bodyPr>
          <a:lstStyle/>
          <a:p>
            <a:r>
              <a:rPr lang="en-US" sz="1600" dirty="0"/>
              <a:t>These flowers grow in a botanical garden border in Bellevue, WA. Flowering plants dominate terrestrial landscapes. The vivid colors of flowers are an adaptation to pollination by insects </a:t>
            </a:r>
            <a:r>
              <a:rPr lang="tr-TR" sz="1600" dirty="0" err="1"/>
              <a:t>and</a:t>
            </a:r>
            <a:r>
              <a:rPr lang="tr-TR" sz="1600" dirty="0"/>
              <a:t> </a:t>
            </a:r>
            <a:r>
              <a:rPr lang="tr-TR" sz="1600" dirty="0" err="1"/>
              <a:t>birds</a:t>
            </a:r>
            <a:r>
              <a:rPr lang="tr-TR" sz="1600" dirty="0"/>
              <a:t>. (</a:t>
            </a:r>
            <a:r>
              <a:rPr lang="tr-TR" sz="1600" dirty="0" err="1"/>
              <a:t>credit</a:t>
            </a:r>
            <a:r>
              <a:rPr lang="tr-TR" sz="1600" dirty="0"/>
              <a:t>: </a:t>
            </a:r>
            <a:r>
              <a:rPr lang="tr-TR" sz="1600" dirty="0" err="1"/>
              <a:t>Myriam</a:t>
            </a:r>
            <a:r>
              <a:rPr lang="tr-TR" sz="1600" dirty="0"/>
              <a:t> </a:t>
            </a:r>
            <a:r>
              <a:rPr lang="tr-TR" sz="1600" dirty="0" err="1"/>
              <a:t>Feldman</a:t>
            </a:r>
            <a:r>
              <a:rPr lang="tr-TR" sz="1600" dirty="0"/>
              <a:t>)</a:t>
            </a:r>
            <a:endParaRPr lang="en-US" sz="1600" dirty="0"/>
          </a:p>
        </p:txBody>
      </p:sp>
      <p:sp>
        <p:nvSpPr>
          <p:cNvPr id="6" name="Disclaimer">
            <a:extLst>
              <a:ext uri="{FF2B5EF4-FFF2-40B4-BE49-F238E27FC236}">
                <a16:creationId xmlns:a16="http://schemas.microsoft.com/office/drawing/2014/main" id="{28A516BF-80C3-4969-96A0-8F60350A269C}"/>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342620901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6E57F-6474-4C11-B806-7D2186183B08}"/>
              </a:ext>
            </a:extLst>
          </p:cNvPr>
          <p:cNvSpPr>
            <a:spLocks noGrp="1"/>
          </p:cNvSpPr>
          <p:nvPr>
            <p:ph type="title"/>
          </p:nvPr>
        </p:nvSpPr>
        <p:spPr/>
        <p:txBody>
          <a:bodyPr/>
          <a:lstStyle/>
          <a:p>
            <a:r>
              <a:rPr lang="en-US" dirty="0"/>
              <a:t>Flowers (14.4) </a:t>
            </a:r>
          </a:p>
        </p:txBody>
      </p:sp>
      <p:sp>
        <p:nvSpPr>
          <p:cNvPr id="4" name="Text Placeholder 3">
            <a:extLst>
              <a:ext uri="{FF2B5EF4-FFF2-40B4-BE49-F238E27FC236}">
                <a16:creationId xmlns:a16="http://schemas.microsoft.com/office/drawing/2014/main" id="{CAAB3865-25D4-43E6-A57F-E5E106552532}"/>
              </a:ext>
            </a:extLst>
          </p:cNvPr>
          <p:cNvSpPr>
            <a:spLocks noGrp="1"/>
          </p:cNvSpPr>
          <p:nvPr>
            <p:ph type="body" sz="quarter" idx="14"/>
          </p:nvPr>
        </p:nvSpPr>
        <p:spPr>
          <a:xfrm>
            <a:off x="457200" y="1101012"/>
            <a:ext cx="8062912" cy="4909352"/>
          </a:xfrm>
        </p:spPr>
        <p:txBody>
          <a:bodyPr/>
          <a:lstStyle/>
          <a:p>
            <a:pPr marL="342900" indent="-342900">
              <a:buFont typeface="Arial" panose="020B0604020202020204" pitchFamily="34" charset="0"/>
              <a:buChar char="•"/>
            </a:pPr>
            <a:r>
              <a:rPr lang="en-US" dirty="0"/>
              <a:t>Flowers are modified leaves arranged around a central stalk.  They contain the following structures:</a:t>
            </a:r>
          </a:p>
          <a:p>
            <a:pPr marL="1074420" lvl="1" indent="-342900">
              <a:buFont typeface="Arial" panose="020B0604020202020204" pitchFamily="34" charset="0"/>
              <a:buChar char="•"/>
            </a:pPr>
            <a:r>
              <a:rPr lang="en-US" b="1" dirty="0">
                <a:solidFill>
                  <a:srgbClr val="6CB255"/>
                </a:solidFill>
              </a:rPr>
              <a:t>Sepals</a:t>
            </a:r>
            <a:r>
              <a:rPr lang="en-US" dirty="0"/>
              <a:t>—green structures that surround the floral bud before it opens; usually photosynthetic </a:t>
            </a:r>
          </a:p>
          <a:p>
            <a:pPr marL="1074420" lvl="1" indent="-342900">
              <a:buFont typeface="Arial" panose="020B0604020202020204" pitchFamily="34" charset="0"/>
              <a:buChar char="•"/>
            </a:pPr>
            <a:r>
              <a:rPr lang="en-US" b="1" dirty="0">
                <a:solidFill>
                  <a:srgbClr val="6CB255"/>
                </a:solidFill>
              </a:rPr>
              <a:t>Petals</a:t>
            </a:r>
            <a:r>
              <a:rPr lang="en-US" dirty="0"/>
              <a:t>—inside the sepals; colorful to attract pollinators</a:t>
            </a:r>
          </a:p>
          <a:p>
            <a:pPr marL="1074420" lvl="1" indent="-342900">
              <a:buFont typeface="Arial" panose="020B0604020202020204" pitchFamily="34" charset="0"/>
              <a:buChar char="•"/>
            </a:pPr>
            <a:r>
              <a:rPr lang="en-US" b="1" dirty="0">
                <a:solidFill>
                  <a:srgbClr val="6CB255"/>
                </a:solidFill>
              </a:rPr>
              <a:t>Carpal</a:t>
            </a:r>
            <a:r>
              <a:rPr lang="en-US" dirty="0"/>
              <a:t>—the female sex organs; contains the ovary at its base</a:t>
            </a:r>
          </a:p>
          <a:p>
            <a:pPr marL="1074420" lvl="1" indent="-342900">
              <a:buFont typeface="Arial" panose="020B0604020202020204" pitchFamily="34" charset="0"/>
              <a:buChar char="•"/>
            </a:pPr>
            <a:r>
              <a:rPr lang="en-US" b="1" dirty="0">
                <a:solidFill>
                  <a:srgbClr val="6CB255"/>
                </a:solidFill>
              </a:rPr>
              <a:t>Stamens</a:t>
            </a:r>
            <a:r>
              <a:rPr lang="en-US" dirty="0"/>
              <a:t>—the male sex organs; surrounds the central carpal; contains the spores which develop into pollen grains </a:t>
            </a:r>
          </a:p>
          <a:p>
            <a:pPr marL="342900" indent="-342900">
              <a:buFont typeface="Arial" panose="020B0604020202020204" pitchFamily="34" charset="0"/>
              <a:buChar char="•"/>
            </a:pPr>
            <a:r>
              <a:rPr lang="en-US" dirty="0"/>
              <a:t>The ovary contains one or more ovules that will each develop into a seed upon fertilization.</a:t>
            </a:r>
          </a:p>
          <a:p>
            <a:pPr marL="342900" indent="-342900">
              <a:buFont typeface="Arial" panose="020B0604020202020204" pitchFamily="34" charset="0"/>
              <a:buChar char="•"/>
            </a:pPr>
            <a:r>
              <a:rPr lang="en-US" dirty="0"/>
              <a:t>A perfect flower, like the one described above, carries both male and female floral organs (Figure 14.25)</a:t>
            </a:r>
          </a:p>
          <a:p>
            <a:pPr marL="1074420" lvl="1" indent="-342900">
              <a:buFont typeface="Arial" panose="020B0604020202020204" pitchFamily="34" charset="0"/>
              <a:buChar char="•"/>
            </a:pPr>
            <a:endParaRPr lang="en-US" dirty="0"/>
          </a:p>
          <a:p>
            <a:pPr marL="1074420" lvl="1" indent="-342900">
              <a:buFont typeface="Arial" panose="020B0604020202020204" pitchFamily="34" charset="0"/>
              <a:buChar char="•"/>
            </a:pPr>
            <a:endParaRPr lang="en-US" dirty="0"/>
          </a:p>
        </p:txBody>
      </p:sp>
    </p:spTree>
    <p:extLst>
      <p:ext uri="{BB962C8B-B14F-4D97-AF65-F5344CB8AC3E}">
        <p14:creationId xmlns:p14="http://schemas.microsoft.com/office/powerpoint/2010/main" val="165396358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14.25 structure of a flower </a:t>
            </a:r>
          </a:p>
        </p:txBody>
      </p:sp>
      <p:pic>
        <p:nvPicPr>
          <p:cNvPr id="4" name="Figure" descr="Illustration shows a cross section of a flower, with enlargements of the male and female structur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5182" r="-65182"/>
          <a:stretch>
            <a:fillRect/>
          </a:stretch>
        </p:blipFill>
        <p:spPr/>
      </p:pic>
      <p:sp>
        <p:nvSpPr>
          <p:cNvPr id="7" name="Figure Legend"/>
          <p:cNvSpPr>
            <a:spLocks noGrp="1"/>
          </p:cNvSpPr>
          <p:nvPr>
            <p:ph type="body" sz="quarter" idx="14"/>
          </p:nvPr>
        </p:nvSpPr>
        <p:spPr/>
        <p:txBody>
          <a:bodyPr>
            <a:normAutofit/>
          </a:bodyPr>
          <a:lstStyle/>
          <a:p>
            <a:r>
              <a:rPr lang="en-US" sz="1600" dirty="0"/>
              <a:t>This image depicts the structure of a perfect and complete flower. Perfect flowers carry both male and female floral organs. (credit: modification of work by Mariana Ruiz </a:t>
            </a:r>
            <a:r>
              <a:rPr lang="en-US" sz="1600" dirty="0" err="1"/>
              <a:t>Villareal</a:t>
            </a:r>
            <a:r>
              <a:rPr lang="en-US" sz="1600" dirty="0"/>
              <a:t>)</a:t>
            </a:r>
          </a:p>
        </p:txBody>
      </p:sp>
      <p:sp>
        <p:nvSpPr>
          <p:cNvPr id="6" name="Disclaimer">
            <a:extLst>
              <a:ext uri="{FF2B5EF4-FFF2-40B4-BE49-F238E27FC236}">
                <a16:creationId xmlns:a16="http://schemas.microsoft.com/office/drawing/2014/main" id="{BA0293A8-A5A1-423F-9696-C395F4D8D9B7}"/>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218062156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6E57F-6474-4C11-B806-7D2186183B08}"/>
              </a:ext>
            </a:extLst>
          </p:cNvPr>
          <p:cNvSpPr>
            <a:spLocks noGrp="1"/>
          </p:cNvSpPr>
          <p:nvPr>
            <p:ph type="title"/>
          </p:nvPr>
        </p:nvSpPr>
        <p:spPr>
          <a:xfrm>
            <a:off x="457200" y="188101"/>
            <a:ext cx="8062912" cy="659535"/>
          </a:xfrm>
        </p:spPr>
        <p:txBody>
          <a:bodyPr/>
          <a:lstStyle/>
          <a:p>
            <a:r>
              <a:rPr lang="en-US" dirty="0"/>
              <a:t>Fruit </a:t>
            </a:r>
            <a:r>
              <a:rPr lang="en-US" dirty="0" smtClean="0"/>
              <a:t>1 of 2 (14.4</a:t>
            </a:r>
            <a:r>
              <a:rPr lang="en-US" dirty="0"/>
              <a:t>)</a:t>
            </a:r>
          </a:p>
        </p:txBody>
      </p:sp>
      <p:sp>
        <p:nvSpPr>
          <p:cNvPr id="4" name="Text Placeholder 3">
            <a:extLst>
              <a:ext uri="{FF2B5EF4-FFF2-40B4-BE49-F238E27FC236}">
                <a16:creationId xmlns:a16="http://schemas.microsoft.com/office/drawing/2014/main" id="{CAAB3865-25D4-43E6-A57F-E5E106552532}"/>
              </a:ext>
            </a:extLst>
          </p:cNvPr>
          <p:cNvSpPr>
            <a:spLocks noGrp="1"/>
          </p:cNvSpPr>
          <p:nvPr>
            <p:ph type="body" sz="quarter" idx="14"/>
          </p:nvPr>
        </p:nvSpPr>
        <p:spPr>
          <a:xfrm>
            <a:off x="457200" y="1101012"/>
            <a:ext cx="8062912" cy="4909352"/>
          </a:xfrm>
        </p:spPr>
        <p:txBody>
          <a:bodyPr/>
          <a:lstStyle/>
          <a:p>
            <a:pPr marL="342900" indent="-342900">
              <a:buFont typeface="Arial" panose="020B0604020202020204" pitchFamily="34" charset="0"/>
              <a:buChar char="•"/>
            </a:pPr>
            <a:r>
              <a:rPr lang="en-US" dirty="0"/>
              <a:t>The seed forms in an ovary, which enlarges as the seeds grow. </a:t>
            </a:r>
          </a:p>
          <a:p>
            <a:pPr marL="342900" indent="-342900">
              <a:buFont typeface="Arial" panose="020B0604020202020204" pitchFamily="34" charset="0"/>
              <a:buChar char="•"/>
            </a:pPr>
            <a:r>
              <a:rPr lang="en-US" dirty="0"/>
              <a:t>As the seed develops, the walls of the ovary also thicken and form the fruit. </a:t>
            </a:r>
          </a:p>
          <a:p>
            <a:pPr marL="342900" indent="-342900">
              <a:buFont typeface="Arial" panose="020B0604020202020204" pitchFamily="34" charset="0"/>
              <a:buChar char="•"/>
            </a:pPr>
            <a:r>
              <a:rPr lang="en-US" dirty="0"/>
              <a:t>A </a:t>
            </a:r>
            <a:r>
              <a:rPr lang="en-US" b="1" dirty="0">
                <a:solidFill>
                  <a:srgbClr val="6CB255"/>
                </a:solidFill>
              </a:rPr>
              <a:t>fruit</a:t>
            </a:r>
            <a:r>
              <a:rPr lang="en-US" dirty="0"/>
              <a:t> is a fertilized, fully grown ripened ovary.  </a:t>
            </a:r>
          </a:p>
          <a:p>
            <a:pPr marL="1074420" lvl="1" indent="-342900">
              <a:buFont typeface="Arial" panose="020B0604020202020204" pitchFamily="34" charset="0"/>
              <a:buChar char="•"/>
            </a:pPr>
            <a:r>
              <a:rPr lang="en-US" dirty="0"/>
              <a:t>Many foods commonly called vegetables are actually fruit (eggplants, zucchini, string beans, tomatoes, peppers, cucumbers, etc.).  </a:t>
            </a:r>
          </a:p>
          <a:p>
            <a:pPr marL="1074420" lvl="1" indent="-342900">
              <a:buFont typeface="Arial" panose="020B0604020202020204" pitchFamily="34" charset="0"/>
              <a:buChar char="•"/>
            </a:pPr>
            <a:r>
              <a:rPr lang="en-US" dirty="0"/>
              <a:t>Acorns and winged maple keys are also fruit.  </a:t>
            </a:r>
          </a:p>
          <a:p>
            <a:pPr marL="342900" indent="-342900">
              <a:buFont typeface="Arial" panose="020B0604020202020204" pitchFamily="34" charset="0"/>
              <a:buChar char="•"/>
            </a:pPr>
            <a:r>
              <a:rPr lang="en-US" dirty="0"/>
              <a:t>Fruit can be described as fleshy or dry.  </a:t>
            </a:r>
          </a:p>
          <a:p>
            <a:pPr marL="1074420" lvl="1" indent="-342900">
              <a:buFont typeface="Arial" panose="020B0604020202020204" pitchFamily="34" charset="0"/>
              <a:buChar char="•"/>
            </a:pPr>
            <a:r>
              <a:rPr lang="en-US" dirty="0"/>
              <a:t>Fleshy fruit includes berries, peaches, apples, grapes, etc.</a:t>
            </a:r>
          </a:p>
          <a:p>
            <a:pPr marL="1074420" lvl="1" indent="-342900">
              <a:buFont typeface="Arial" panose="020B0604020202020204" pitchFamily="34" charset="0"/>
              <a:buChar char="•"/>
            </a:pPr>
            <a:r>
              <a:rPr lang="en-US" dirty="0"/>
              <a:t>Dry fruit includes rice, wheat, nuts, etc. </a:t>
            </a:r>
          </a:p>
          <a:p>
            <a:pPr marL="1074420" lvl="1" indent="-342900">
              <a:buFont typeface="Arial" panose="020B0604020202020204" pitchFamily="34" charset="0"/>
              <a:buChar char="•"/>
            </a:pPr>
            <a:endParaRPr lang="en-US" dirty="0"/>
          </a:p>
          <a:p>
            <a:pPr lvl="1" indent="0">
              <a:buNone/>
            </a:pPr>
            <a:endParaRPr lang="en-US" dirty="0"/>
          </a:p>
          <a:p>
            <a:pPr marL="1074420" lvl="1" indent="-342900">
              <a:buFont typeface="Arial" panose="020B0604020202020204" pitchFamily="34" charset="0"/>
              <a:buChar char="•"/>
            </a:pPr>
            <a:endParaRPr lang="en-US" dirty="0"/>
          </a:p>
        </p:txBody>
      </p:sp>
    </p:spTree>
    <p:extLst>
      <p:ext uri="{BB962C8B-B14F-4D97-AF65-F5344CB8AC3E}">
        <p14:creationId xmlns:p14="http://schemas.microsoft.com/office/powerpoint/2010/main" val="354456055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462B8-C97D-481C-8AF8-D382BA960841}"/>
              </a:ext>
            </a:extLst>
          </p:cNvPr>
          <p:cNvSpPr>
            <a:spLocks noGrp="1"/>
          </p:cNvSpPr>
          <p:nvPr>
            <p:ph type="title"/>
          </p:nvPr>
        </p:nvSpPr>
        <p:spPr/>
        <p:txBody>
          <a:bodyPr/>
          <a:lstStyle/>
          <a:p>
            <a:r>
              <a:rPr lang="en-US" dirty="0"/>
              <a:t>Fruit </a:t>
            </a:r>
            <a:r>
              <a:rPr lang="en-US" dirty="0" smtClean="0"/>
              <a:t>2 of 2 (14.4</a:t>
            </a:r>
            <a:r>
              <a:rPr lang="en-US" dirty="0"/>
              <a:t>)</a:t>
            </a:r>
          </a:p>
        </p:txBody>
      </p:sp>
      <p:sp>
        <p:nvSpPr>
          <p:cNvPr id="4" name="Text Placeholder 3">
            <a:extLst>
              <a:ext uri="{FF2B5EF4-FFF2-40B4-BE49-F238E27FC236}">
                <a16:creationId xmlns:a16="http://schemas.microsoft.com/office/drawing/2014/main" id="{3FF70291-7462-41CF-88D8-EA62D27C0E78}"/>
              </a:ext>
            </a:extLst>
          </p:cNvPr>
          <p:cNvSpPr>
            <a:spLocks noGrp="1"/>
          </p:cNvSpPr>
          <p:nvPr>
            <p:ph type="body" sz="quarter" idx="14"/>
          </p:nvPr>
        </p:nvSpPr>
        <p:spPr>
          <a:xfrm>
            <a:off x="457200" y="1045029"/>
            <a:ext cx="8062912" cy="4965335"/>
          </a:xfrm>
        </p:spPr>
        <p:txBody>
          <a:bodyPr/>
          <a:lstStyle/>
          <a:p>
            <a:pPr marL="342900" indent="-342900">
              <a:buFont typeface="Arial" panose="020B0604020202020204" pitchFamily="34" charset="0"/>
              <a:buChar char="•"/>
            </a:pPr>
            <a:r>
              <a:rPr lang="en-US" dirty="0"/>
              <a:t>Fruits are an agent of dispersal.  </a:t>
            </a:r>
          </a:p>
          <a:p>
            <a:pPr marL="1074420" lvl="1" indent="-342900">
              <a:buFont typeface="Arial" panose="020B0604020202020204" pitchFamily="34" charset="0"/>
              <a:buChar char="•"/>
            </a:pPr>
            <a:r>
              <a:rPr lang="en-US" dirty="0"/>
              <a:t>The light, dry fruits of some trees and dandelions are carried by the wind.</a:t>
            </a:r>
          </a:p>
          <a:p>
            <a:pPr marL="1074420" lvl="1" indent="-342900">
              <a:buFont typeface="Arial" panose="020B0604020202020204" pitchFamily="34" charset="0"/>
              <a:buChar char="•"/>
            </a:pPr>
            <a:r>
              <a:rPr lang="en-US" dirty="0"/>
              <a:t>Coconuts float in water.</a:t>
            </a:r>
          </a:p>
          <a:p>
            <a:pPr marL="1074420" lvl="1" indent="-342900">
              <a:buFont typeface="Arial" panose="020B0604020202020204" pitchFamily="34" charset="0"/>
              <a:buChar char="•"/>
            </a:pPr>
            <a:r>
              <a:rPr lang="en-US" dirty="0"/>
              <a:t>Some fruits are colored and sweet to attract herbivores, which eat the fruit and disperse the seeds in their feces.  </a:t>
            </a:r>
          </a:p>
          <a:p>
            <a:pPr marL="1074420" lvl="1" indent="-342900">
              <a:buFont typeface="Arial" panose="020B0604020202020204" pitchFamily="34" charset="0"/>
              <a:buChar char="•"/>
            </a:pPr>
            <a:r>
              <a:rPr lang="en-US" dirty="0"/>
              <a:t>Some fruits have hooks or curs that cling to the clothes of humans </a:t>
            </a:r>
            <a:r>
              <a:rPr lang="en-US"/>
              <a:t>or f</a:t>
            </a:r>
            <a:endParaRPr lang="en-US" dirty="0"/>
          </a:p>
        </p:txBody>
      </p:sp>
    </p:spTree>
    <p:extLst>
      <p:ext uri="{BB962C8B-B14F-4D97-AF65-F5344CB8AC3E}">
        <p14:creationId xmlns:p14="http://schemas.microsoft.com/office/powerpoint/2010/main" val="360389687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6E57F-6474-4C11-B806-7D2186183B08}"/>
              </a:ext>
            </a:extLst>
          </p:cNvPr>
          <p:cNvSpPr>
            <a:spLocks noGrp="1"/>
          </p:cNvSpPr>
          <p:nvPr>
            <p:ph type="title"/>
          </p:nvPr>
        </p:nvSpPr>
        <p:spPr>
          <a:xfrm>
            <a:off x="457200" y="241325"/>
            <a:ext cx="7922953" cy="659535"/>
          </a:xfrm>
        </p:spPr>
        <p:txBody>
          <a:bodyPr>
            <a:normAutofit fontScale="90000"/>
          </a:bodyPr>
          <a:lstStyle/>
          <a:p>
            <a:r>
              <a:rPr lang="en-US" dirty="0"/>
              <a:t>The life cycle of an angiosperm </a:t>
            </a:r>
            <a:r>
              <a:rPr lang="en-US" dirty="0" smtClean="0"/>
              <a:t>1 of 3 (14.4</a:t>
            </a:r>
            <a:r>
              <a:rPr lang="en-US" dirty="0"/>
              <a:t>)</a:t>
            </a:r>
          </a:p>
        </p:txBody>
      </p:sp>
      <p:sp>
        <p:nvSpPr>
          <p:cNvPr id="4" name="Text Placeholder 3">
            <a:extLst>
              <a:ext uri="{FF2B5EF4-FFF2-40B4-BE49-F238E27FC236}">
                <a16:creationId xmlns:a16="http://schemas.microsoft.com/office/drawing/2014/main" id="{CAAB3865-25D4-43E6-A57F-E5E106552532}"/>
              </a:ext>
            </a:extLst>
          </p:cNvPr>
          <p:cNvSpPr>
            <a:spLocks noGrp="1"/>
          </p:cNvSpPr>
          <p:nvPr>
            <p:ph type="body" sz="quarter" idx="14"/>
          </p:nvPr>
        </p:nvSpPr>
        <p:spPr>
          <a:xfrm>
            <a:off x="457200" y="1101012"/>
            <a:ext cx="8062912" cy="4909352"/>
          </a:xfrm>
        </p:spPr>
        <p:txBody>
          <a:bodyPr/>
          <a:lstStyle/>
          <a:p>
            <a:pPr marL="342900" indent="-342900">
              <a:buFont typeface="Arial" panose="020B0604020202020204" pitchFamily="34" charset="0"/>
              <a:buChar char="•"/>
            </a:pPr>
            <a:r>
              <a:rPr lang="en-US" dirty="0"/>
              <a:t>The sporophyte (2n) is dominant in angiosperms, as in all vascular plants.  </a:t>
            </a:r>
          </a:p>
          <a:p>
            <a:pPr marL="342900" indent="-342900">
              <a:buFont typeface="Arial" panose="020B0604020202020204" pitchFamily="34" charset="0"/>
              <a:buChar char="•"/>
            </a:pPr>
            <a:r>
              <a:rPr lang="en-US" dirty="0"/>
              <a:t>Like the gymnosperm life cycle, spores develop into male gametophytes (pollen grains) and female gametophytes inside the ovule (Figure 14.26).  </a:t>
            </a:r>
          </a:p>
          <a:p>
            <a:pPr marL="342900" indent="-342900">
              <a:buFont typeface="Arial" panose="020B0604020202020204" pitchFamily="34" charset="0"/>
              <a:buChar char="•"/>
            </a:pPr>
            <a:r>
              <a:rPr lang="en-US" dirty="0"/>
              <a:t>Like gymnosperms, the pollen grain contains 2 cells.</a:t>
            </a:r>
          </a:p>
          <a:p>
            <a:pPr marL="1074420" lvl="1" indent="-342900">
              <a:buFont typeface="Arial" panose="020B0604020202020204" pitchFamily="34" charset="0"/>
              <a:buChar char="•"/>
            </a:pPr>
            <a:r>
              <a:rPr lang="en-US" dirty="0"/>
              <a:t>One becomes the pollen tube</a:t>
            </a:r>
          </a:p>
          <a:p>
            <a:pPr marL="1074420" lvl="1" indent="-342900">
              <a:buFont typeface="Arial" panose="020B0604020202020204" pitchFamily="34" charset="0"/>
              <a:buChar char="•"/>
            </a:pPr>
            <a:r>
              <a:rPr lang="en-US" dirty="0"/>
              <a:t>The other divides to form 2 sperm </a:t>
            </a:r>
          </a:p>
          <a:p>
            <a:pPr marL="342900" indent="-342900">
              <a:buFont typeface="Arial" panose="020B0604020202020204" pitchFamily="34" charset="0"/>
              <a:buChar char="•"/>
            </a:pPr>
            <a:r>
              <a:rPr lang="en-US" dirty="0"/>
              <a:t>The female gametophyte is inside the ovule, and at maturity, consists of 8 nuclei in 7 cells.  This is called the </a:t>
            </a:r>
            <a:r>
              <a:rPr lang="en-US" b="1" dirty="0">
                <a:solidFill>
                  <a:srgbClr val="6CB255"/>
                </a:solidFill>
              </a:rPr>
              <a:t>embryo sac</a:t>
            </a:r>
            <a:r>
              <a:rPr lang="en-US" dirty="0"/>
              <a:t>.  </a:t>
            </a:r>
          </a:p>
          <a:p>
            <a:pPr marL="1074420" lvl="1" indent="-342900">
              <a:buFont typeface="Arial" panose="020B0604020202020204" pitchFamily="34" charset="0"/>
              <a:buChar char="•"/>
            </a:pPr>
            <a:endParaRPr lang="en-US" dirty="0"/>
          </a:p>
        </p:txBody>
      </p:sp>
    </p:spTree>
    <p:extLst>
      <p:ext uri="{BB962C8B-B14F-4D97-AF65-F5344CB8AC3E}">
        <p14:creationId xmlns:p14="http://schemas.microsoft.com/office/powerpoint/2010/main" val="330836862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6E57F-6474-4C11-B806-7D2186183B08}"/>
              </a:ext>
            </a:extLst>
          </p:cNvPr>
          <p:cNvSpPr>
            <a:spLocks noGrp="1"/>
          </p:cNvSpPr>
          <p:nvPr>
            <p:ph type="title"/>
          </p:nvPr>
        </p:nvSpPr>
        <p:spPr/>
        <p:txBody>
          <a:bodyPr>
            <a:normAutofit fontScale="90000"/>
          </a:bodyPr>
          <a:lstStyle/>
          <a:p>
            <a:r>
              <a:rPr lang="en-US" dirty="0"/>
              <a:t>The life cycle of an angiosperm </a:t>
            </a:r>
            <a:r>
              <a:rPr lang="en-US" dirty="0" smtClean="0"/>
              <a:t>2 of 3 (14.4</a:t>
            </a:r>
            <a:r>
              <a:rPr lang="en-US" dirty="0"/>
              <a:t>)</a:t>
            </a:r>
          </a:p>
        </p:txBody>
      </p:sp>
      <p:sp>
        <p:nvSpPr>
          <p:cNvPr id="4" name="Text Placeholder 3">
            <a:extLst>
              <a:ext uri="{FF2B5EF4-FFF2-40B4-BE49-F238E27FC236}">
                <a16:creationId xmlns:a16="http://schemas.microsoft.com/office/drawing/2014/main" id="{CAAB3865-25D4-43E6-A57F-E5E106552532}"/>
              </a:ext>
            </a:extLst>
          </p:cNvPr>
          <p:cNvSpPr>
            <a:spLocks noGrp="1"/>
          </p:cNvSpPr>
          <p:nvPr>
            <p:ph type="body" sz="quarter" idx="14"/>
          </p:nvPr>
        </p:nvSpPr>
        <p:spPr>
          <a:xfrm>
            <a:off x="457200" y="1101012"/>
            <a:ext cx="8062912" cy="4909352"/>
          </a:xfrm>
        </p:spPr>
        <p:txBody>
          <a:bodyPr/>
          <a:lstStyle/>
          <a:p>
            <a:pPr marL="342900" indent="-342900">
              <a:buFont typeface="Arial" panose="020B0604020202020204" pitchFamily="34" charset="0"/>
              <a:buChar char="•"/>
            </a:pPr>
            <a:r>
              <a:rPr lang="en-US" dirty="0"/>
              <a:t>When the pollen grain lands on the carpel, a pollen tube is formed and grows down until it reaches the ovule.  </a:t>
            </a:r>
          </a:p>
          <a:p>
            <a:pPr marL="342900" indent="-342900">
              <a:buFont typeface="Arial" panose="020B0604020202020204" pitchFamily="34" charset="0"/>
              <a:buChar char="•"/>
            </a:pPr>
            <a:r>
              <a:rPr lang="en-US" dirty="0"/>
              <a:t>The two sperm cells are deposited into the embryo sac.  </a:t>
            </a:r>
          </a:p>
          <a:p>
            <a:pPr marL="1074420" lvl="1" indent="-342900">
              <a:buFont typeface="Arial" panose="020B0604020202020204" pitchFamily="34" charset="0"/>
              <a:buChar char="•"/>
            </a:pPr>
            <a:r>
              <a:rPr lang="en-US" dirty="0"/>
              <a:t>One fuses with the egg to form the zygote.  The zygote develops into the new sporophyte plant. </a:t>
            </a:r>
          </a:p>
          <a:p>
            <a:pPr marL="1074420" lvl="1" indent="-342900">
              <a:buFont typeface="Arial" panose="020B0604020202020204" pitchFamily="34" charset="0"/>
              <a:buChar char="•"/>
            </a:pPr>
            <a:r>
              <a:rPr lang="en-US" dirty="0"/>
              <a:t>The other sperm unites with 2 of the other 8 cells.  The resulting tissue is called </a:t>
            </a:r>
            <a:r>
              <a:rPr lang="en-US" b="1" dirty="0">
                <a:solidFill>
                  <a:srgbClr val="6CB255"/>
                </a:solidFill>
              </a:rPr>
              <a:t>endosperm </a:t>
            </a:r>
            <a:r>
              <a:rPr lang="en-US" dirty="0"/>
              <a:t>and serves as a food reserve for the plant.  </a:t>
            </a:r>
          </a:p>
          <a:p>
            <a:pPr marL="1074420" lvl="1" indent="-342900">
              <a:buFont typeface="Arial" panose="020B0604020202020204" pitchFamily="34" charset="0"/>
              <a:buChar char="•"/>
            </a:pPr>
            <a:r>
              <a:rPr lang="en-US" dirty="0"/>
              <a:t>Since both sperm function in angiosperms, the event is called </a:t>
            </a:r>
            <a:r>
              <a:rPr lang="en-US" b="1" dirty="0">
                <a:solidFill>
                  <a:srgbClr val="6CB255"/>
                </a:solidFill>
              </a:rPr>
              <a:t>double fertilization</a:t>
            </a:r>
            <a:r>
              <a:rPr lang="en-US" dirty="0"/>
              <a:t>.  This did not happen in gymnosperms (Figure 14.27).  </a:t>
            </a:r>
          </a:p>
          <a:p>
            <a:pPr marL="1074420" lvl="1"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14675521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6E57F-6474-4C11-B806-7D2186183B08}"/>
              </a:ext>
            </a:extLst>
          </p:cNvPr>
          <p:cNvSpPr>
            <a:spLocks noGrp="1"/>
          </p:cNvSpPr>
          <p:nvPr>
            <p:ph type="title"/>
          </p:nvPr>
        </p:nvSpPr>
        <p:spPr/>
        <p:txBody>
          <a:bodyPr>
            <a:normAutofit fontScale="90000"/>
          </a:bodyPr>
          <a:lstStyle/>
          <a:p>
            <a:r>
              <a:rPr lang="en-US" dirty="0"/>
              <a:t>The life cycle of an angiosperm </a:t>
            </a:r>
            <a:r>
              <a:rPr lang="en-US" dirty="0" smtClean="0"/>
              <a:t>3 of 3 (14.4</a:t>
            </a:r>
            <a:r>
              <a:rPr lang="en-US" dirty="0"/>
              <a:t>)</a:t>
            </a:r>
          </a:p>
        </p:txBody>
      </p:sp>
      <p:sp>
        <p:nvSpPr>
          <p:cNvPr id="4" name="Text Placeholder 3">
            <a:extLst>
              <a:ext uri="{FF2B5EF4-FFF2-40B4-BE49-F238E27FC236}">
                <a16:creationId xmlns:a16="http://schemas.microsoft.com/office/drawing/2014/main" id="{CAAB3865-25D4-43E6-A57F-E5E106552532}"/>
              </a:ext>
            </a:extLst>
          </p:cNvPr>
          <p:cNvSpPr>
            <a:spLocks noGrp="1"/>
          </p:cNvSpPr>
          <p:nvPr>
            <p:ph type="body" sz="quarter" idx="14"/>
          </p:nvPr>
        </p:nvSpPr>
        <p:spPr>
          <a:xfrm>
            <a:off x="457200" y="1101012"/>
            <a:ext cx="8062912" cy="4909352"/>
          </a:xfrm>
        </p:spPr>
        <p:txBody>
          <a:bodyPr>
            <a:normAutofit/>
          </a:bodyPr>
          <a:lstStyle/>
          <a:p>
            <a:pPr marL="342900" indent="-342900">
              <a:buFont typeface="Arial" panose="020B0604020202020204" pitchFamily="34" charset="0"/>
              <a:buChar char="•"/>
            </a:pPr>
            <a:r>
              <a:rPr lang="en-US" dirty="0"/>
              <a:t>The embryonic sporophyte develops a root and one or 2 cotyledons, embryonic seed leaves.   </a:t>
            </a:r>
          </a:p>
          <a:p>
            <a:pPr marL="1074420" lvl="1" indent="-342900">
              <a:buFont typeface="Arial" panose="020B0604020202020204" pitchFamily="34" charset="0"/>
              <a:buChar char="•"/>
            </a:pPr>
            <a:r>
              <a:rPr lang="en-US" dirty="0"/>
              <a:t>A seed forms containing a tough coat, the endosperm with food reserves and the well-protected embryo.  </a:t>
            </a:r>
          </a:p>
          <a:p>
            <a:pPr marL="342900" indent="-342900">
              <a:buFont typeface="Arial" panose="020B0604020202020204" pitchFamily="34" charset="0"/>
              <a:buChar char="•"/>
            </a:pPr>
            <a:r>
              <a:rPr lang="en-US" dirty="0"/>
              <a:t>A plant that has both stamens and carpels on the same flower is called a perfect flower.   These plants sometimes self-pollinate.  </a:t>
            </a:r>
          </a:p>
          <a:p>
            <a:pPr marL="1074420" lvl="1" indent="-342900">
              <a:buFont typeface="Arial" panose="020B0604020202020204" pitchFamily="34" charset="0"/>
              <a:buChar char="•"/>
            </a:pPr>
            <a:r>
              <a:rPr lang="en-US" dirty="0"/>
              <a:t>However, this is a form of inbreeding and can lead to genetic defects.</a:t>
            </a:r>
          </a:p>
          <a:p>
            <a:pPr marL="1074420" lvl="1" indent="-342900">
              <a:buFont typeface="Arial" panose="020B0604020202020204" pitchFamily="34" charset="0"/>
              <a:buChar char="•"/>
            </a:pPr>
            <a:r>
              <a:rPr lang="en-US" dirty="0"/>
              <a:t>Thus, cross-pollination is preferred.</a:t>
            </a:r>
          </a:p>
          <a:p>
            <a:pPr marL="342900" indent="-342900">
              <a:buFont typeface="Arial" panose="020B0604020202020204" pitchFamily="34" charset="0"/>
              <a:buChar char="•"/>
            </a:pPr>
            <a:r>
              <a:rPr lang="en-US" dirty="0"/>
              <a:t>Some plants have male and female flowers on different plants.  The term for this is </a:t>
            </a:r>
            <a:r>
              <a:rPr lang="en-US" b="1" dirty="0">
                <a:solidFill>
                  <a:srgbClr val="6CB255"/>
                </a:solidFill>
              </a:rPr>
              <a:t>dioecious</a:t>
            </a:r>
            <a:r>
              <a:rPr lang="en-US" dirty="0"/>
              <a:t> (Figure 14.28).  </a:t>
            </a:r>
          </a:p>
          <a:p>
            <a:pPr marL="342900" indent="-342900">
              <a:buFont typeface="Arial" panose="020B0604020202020204" pitchFamily="34" charset="0"/>
              <a:buChar char="•"/>
            </a:pPr>
            <a:r>
              <a:rPr lang="en-US" dirty="0">
                <a:solidFill>
                  <a:schemeClr val="tx1"/>
                </a:solidFill>
              </a:rPr>
              <a:t>A plant that has perfect flowers or has both male and female flowers on the same plant is called </a:t>
            </a:r>
            <a:r>
              <a:rPr lang="en-US" b="1" dirty="0">
                <a:solidFill>
                  <a:srgbClr val="6CB255"/>
                </a:solidFill>
              </a:rPr>
              <a:t>monoecious. </a:t>
            </a:r>
          </a:p>
        </p:txBody>
      </p:sp>
    </p:spTree>
    <p:extLst>
      <p:ext uri="{BB962C8B-B14F-4D97-AF65-F5344CB8AC3E}">
        <p14:creationId xmlns:p14="http://schemas.microsoft.com/office/powerpoint/2010/main" val="162878053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normAutofit fontScale="90000"/>
          </a:bodyPr>
          <a:lstStyle/>
          <a:p>
            <a:r>
              <a:rPr lang="en-US" sz="2400" dirty="0">
                <a:solidFill>
                  <a:srgbClr val="6CB255"/>
                </a:solidFill>
              </a:rPr>
              <a:t>Figure 14.26 </a:t>
            </a:r>
            <a:br>
              <a:rPr lang="en-US" sz="2400" dirty="0">
                <a:solidFill>
                  <a:srgbClr val="6CB255"/>
                </a:solidFill>
              </a:rPr>
            </a:br>
            <a:r>
              <a:rPr lang="en-US" sz="2400" dirty="0">
                <a:solidFill>
                  <a:srgbClr val="6CB255"/>
                </a:solidFill>
              </a:rPr>
              <a:t>life cycle of an angiosperm </a:t>
            </a:r>
          </a:p>
        </p:txBody>
      </p:sp>
      <p:pic>
        <p:nvPicPr>
          <p:cNvPr id="2" name="Figure" descr="Illustration shows a tulip in cross section at the top of a clockwise circular series of images. An enlargement of the anther shows microsporangium inside. One microspore (the “mother cell”) undergoes meiosis to the four-cell stage. The mother cell then undergoes mitosis to become a microgametophyte, or pollen grain. Counterclockwise from the flower cross section, an ovary is shown with several macrospore ovules inside. One is shown developing into the embryo sac through meiosis then mitosis. At the bottom of the illustration, the pollen grain lands on the stigma of a flower, and a pollen tube grows from the pollen grain down inside the style to the ovary. The pollen tube contains a pollen tube nucleus and two sperm. The sperm fertilize the egg and the polar nuclei within the embryo sac (double fertilizatio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tretch>
            <a:fillRect/>
          </a:stretch>
        </p:blipFill>
        <p:spPr>
          <a:xfrm>
            <a:off x="464009" y="1280667"/>
            <a:ext cx="4024647" cy="4845769"/>
          </a:xfrm>
        </p:spPr>
      </p:pic>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This diagram shows the lifecycle of an angiosperm. Anthers and ovaries are structures that shelter the actual gametophytes: the pollen grain and embryo sac. Double fertilization is a process unique to angiosperms. (credit: modification of work by Mariana Ruiz </a:t>
            </a:r>
            <a:r>
              <a:rPr lang="ro-RO" sz="1600" dirty="0">
                <a:solidFill>
                  <a:srgbClr val="000000"/>
                </a:solidFill>
              </a:rPr>
              <a:t>Villareal)</a:t>
            </a:r>
            <a:endParaRPr lang="en-US" sz="1600" dirty="0">
              <a:solidFill>
                <a:srgbClr val="000000"/>
              </a:solidFill>
            </a:endParaRPr>
          </a:p>
        </p:txBody>
      </p:sp>
      <p:sp>
        <p:nvSpPr>
          <p:cNvPr id="6" name="Disclaimer">
            <a:extLst>
              <a:ext uri="{FF2B5EF4-FFF2-40B4-BE49-F238E27FC236}">
                <a16:creationId xmlns:a16="http://schemas.microsoft.com/office/drawing/2014/main" id="{ED5E270B-892C-45DD-BD42-5B5F1717A0E5}"/>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25183936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D41D7-479D-41B6-A149-4D4240EBBD64}"/>
              </a:ext>
            </a:extLst>
          </p:cNvPr>
          <p:cNvSpPr>
            <a:spLocks noGrp="1"/>
          </p:cNvSpPr>
          <p:nvPr>
            <p:ph type="title"/>
          </p:nvPr>
        </p:nvSpPr>
        <p:spPr/>
        <p:txBody>
          <a:bodyPr>
            <a:normAutofit fontScale="90000"/>
          </a:bodyPr>
          <a:lstStyle/>
          <a:p>
            <a:r>
              <a:rPr lang="en-US" dirty="0"/>
              <a:t>Plant adaptations to life on </a:t>
            </a:r>
            <a:r>
              <a:rPr lang="en-US" dirty="0" smtClean="0"/>
              <a:t>land 2 of 3 </a:t>
            </a:r>
            <a:r>
              <a:rPr lang="en-US" dirty="0"/>
              <a:t>(14.1) </a:t>
            </a:r>
          </a:p>
        </p:txBody>
      </p:sp>
      <p:sp>
        <p:nvSpPr>
          <p:cNvPr id="4" name="Text Placeholder 3">
            <a:extLst>
              <a:ext uri="{FF2B5EF4-FFF2-40B4-BE49-F238E27FC236}">
                <a16:creationId xmlns:a16="http://schemas.microsoft.com/office/drawing/2014/main" id="{E1221E6F-BCEB-40A1-AA34-095C03FB9365}"/>
              </a:ext>
            </a:extLst>
          </p:cNvPr>
          <p:cNvSpPr>
            <a:spLocks noGrp="1"/>
          </p:cNvSpPr>
          <p:nvPr>
            <p:ph type="body" sz="quarter" idx="14"/>
          </p:nvPr>
        </p:nvSpPr>
        <p:spPr>
          <a:xfrm>
            <a:off x="457200" y="1119673"/>
            <a:ext cx="8062912" cy="4890691"/>
          </a:xfrm>
        </p:spPr>
        <p:txBody>
          <a:bodyPr/>
          <a:lstStyle/>
          <a:p>
            <a:pPr marL="342900" indent="-342900">
              <a:buFont typeface="Arial" panose="020B0604020202020204" pitchFamily="34" charset="0"/>
              <a:buChar char="•"/>
            </a:pPr>
            <a:r>
              <a:rPr lang="en-US" dirty="0"/>
              <a:t>The early land plants did not live far from an abundant source of water and developed survival strategies to combat dryness.</a:t>
            </a:r>
          </a:p>
          <a:p>
            <a:pPr marL="342900" indent="-342900">
              <a:buFont typeface="Arial" panose="020B0604020202020204" pitchFamily="34" charset="0"/>
              <a:buChar char="•"/>
            </a:pPr>
            <a:r>
              <a:rPr lang="en-US" dirty="0"/>
              <a:t>One strategy is drought tolerance.</a:t>
            </a:r>
          </a:p>
          <a:p>
            <a:pPr marL="1074420" lvl="1" indent="-342900">
              <a:buFont typeface="Arial" panose="020B0604020202020204" pitchFamily="34" charset="0"/>
              <a:buChar char="•"/>
            </a:pPr>
            <a:r>
              <a:rPr lang="en-US" dirty="0"/>
              <a:t>Mosses can dry out to a brown mat but will soak up water when available and return to their green appearance.  </a:t>
            </a:r>
          </a:p>
          <a:p>
            <a:pPr marL="342900" indent="-342900">
              <a:buFont typeface="Arial" panose="020B0604020202020204" pitchFamily="34" charset="0"/>
              <a:buChar char="•"/>
            </a:pPr>
            <a:r>
              <a:rPr lang="en-US" dirty="0"/>
              <a:t>Another strategy is colonizing environments with high humidity where droughts are uncommon.  </a:t>
            </a:r>
          </a:p>
          <a:p>
            <a:pPr marL="1074420" lvl="1" indent="-342900">
              <a:buFont typeface="Arial" panose="020B0604020202020204" pitchFamily="34" charset="0"/>
              <a:buChar char="•"/>
            </a:pPr>
            <a:r>
              <a:rPr lang="en-US" dirty="0"/>
              <a:t>Ferns live in damp, cool places.  </a:t>
            </a:r>
          </a:p>
          <a:p>
            <a:pPr marL="342900" indent="-342900">
              <a:buFont typeface="Arial" panose="020B0604020202020204" pitchFamily="34" charset="0"/>
              <a:buChar char="•"/>
            </a:pPr>
            <a:r>
              <a:rPr lang="en-US" dirty="0"/>
              <a:t>Later plants moved away from aquatic environments using resistance to desiccation, rather than tolerance. </a:t>
            </a:r>
          </a:p>
          <a:p>
            <a:pPr marL="1074420" lvl="1" indent="-342900">
              <a:buFont typeface="Arial" panose="020B0604020202020204" pitchFamily="34" charset="0"/>
              <a:buChar char="•"/>
            </a:pPr>
            <a:r>
              <a:rPr lang="en-US" dirty="0"/>
              <a:t>These plants minimize water loss (for example, cacti)</a:t>
            </a:r>
          </a:p>
          <a:p>
            <a:pPr marL="1074420" lvl="1" indent="-342900">
              <a:buFont typeface="Arial" panose="020B0604020202020204" pitchFamily="34" charset="0"/>
              <a:buChar char="•"/>
            </a:pPr>
            <a:endParaRPr lang="en-US" dirty="0"/>
          </a:p>
        </p:txBody>
      </p:sp>
    </p:spTree>
    <p:extLst>
      <p:ext uri="{BB962C8B-B14F-4D97-AF65-F5344CB8AC3E}">
        <p14:creationId xmlns:p14="http://schemas.microsoft.com/office/powerpoint/2010/main" val="231276093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14.27 double fertilization </a:t>
            </a:r>
          </a:p>
        </p:txBody>
      </p:sp>
      <p:pic>
        <p:nvPicPr>
          <p:cNvPr id="3" name="Figure" descr="Illustration shows three panels. The first has a megagametophyte (embryo sac) with an egg at the bottom and 2 polar nuclei in the middle of the sac. A pollen tube containing a tube nucleus and 2 sperm nuclei is beside the embryo sac. The second panel shows the pollen tube penetrating the embryo sac and releasing the 2 sperm nuclei into the sac. One sperm nucleus fertilizes the 2 polar nuclei, and one sperm fertilizes the egg. The tube nucleus degenerates. The third panel shows the 2 n embryo developed from the fertilized egg, and the 3 n endosperm developed from the fertilization of the 2 polar nuclei. The seed coat has developed from the tissue surrounding the embryo sac."/>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8294" b="-18294"/>
          <a:stretch>
            <a:fillRect/>
          </a:stretch>
        </p:blipFill>
        <p:spPr/>
      </p:pic>
      <p:sp>
        <p:nvSpPr>
          <p:cNvPr id="7" name="Figure Legend"/>
          <p:cNvSpPr>
            <a:spLocks noGrp="1"/>
          </p:cNvSpPr>
          <p:nvPr>
            <p:ph type="body" sz="quarter" idx="14"/>
          </p:nvPr>
        </p:nvSpPr>
        <p:spPr/>
        <p:txBody>
          <a:bodyPr>
            <a:normAutofit/>
          </a:bodyPr>
          <a:lstStyle/>
          <a:p>
            <a:r>
              <a:rPr lang="en-US" sz="1600" dirty="0"/>
              <a:t>Double fertilization occurs only in angiosperms. (credit: modification of work by Mariana Ruiz </a:t>
            </a:r>
            <a:r>
              <a:rPr lang="en-US" sz="1600" dirty="0" err="1"/>
              <a:t>Villareal</a:t>
            </a:r>
            <a:r>
              <a:rPr lang="en-US" sz="1600" dirty="0"/>
              <a:t>)</a:t>
            </a:r>
          </a:p>
        </p:txBody>
      </p:sp>
      <p:sp>
        <p:nvSpPr>
          <p:cNvPr id="6" name="Disclaimer">
            <a:extLst>
              <a:ext uri="{FF2B5EF4-FFF2-40B4-BE49-F238E27FC236}">
                <a16:creationId xmlns:a16="http://schemas.microsoft.com/office/drawing/2014/main" id="{3B265861-744F-4520-AF1C-3C1331A7DD3B}"/>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275488410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normAutofit fontScale="90000"/>
          </a:bodyPr>
          <a:lstStyle/>
          <a:p>
            <a:r>
              <a:rPr lang="en-US" dirty="0"/>
              <a:t>Figure 14.28 monoecious vs </a:t>
            </a:r>
            <a:br>
              <a:rPr lang="en-US" dirty="0"/>
            </a:br>
            <a:r>
              <a:rPr lang="en-US" dirty="0"/>
              <a:t>dioecious plants </a:t>
            </a:r>
          </a:p>
        </p:txBody>
      </p:sp>
      <p:pic>
        <p:nvPicPr>
          <p:cNvPr id="4" name="Figure" descr="Table with 2 columns. Column on the left has monoecious flowers, column on the right has dioecious flowers. The monoecious flowers are a tulip with male and female structures in one flower, and a begonia plant with male and female flowers on one plant. The dioecious flowers are from 2 separate pussy willow plants, one male and one femal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3731" r="-33731"/>
          <a:stretch>
            <a:fillRect/>
          </a:stretch>
        </p:blipFill>
        <p:spPr/>
      </p:pic>
      <p:sp>
        <p:nvSpPr>
          <p:cNvPr id="7" name="Figure Legend"/>
          <p:cNvSpPr>
            <a:spLocks noGrp="1"/>
          </p:cNvSpPr>
          <p:nvPr>
            <p:ph type="body" sz="quarter" idx="14"/>
          </p:nvPr>
        </p:nvSpPr>
        <p:spPr/>
        <p:txBody>
          <a:bodyPr>
            <a:normAutofit/>
          </a:bodyPr>
          <a:lstStyle/>
          <a:p>
            <a:r>
              <a:rPr lang="en-US" sz="1600" dirty="0" err="1"/>
              <a:t>Monoecious</a:t>
            </a:r>
            <a:r>
              <a:rPr lang="en-US" sz="1600" dirty="0"/>
              <a:t> plants have both male and female reproductive structures on the same flower or plant. In </a:t>
            </a:r>
            <a:r>
              <a:rPr lang="en-US" sz="1600" dirty="0" err="1"/>
              <a:t>dioecious</a:t>
            </a:r>
            <a:r>
              <a:rPr lang="en-US" sz="1600" dirty="0"/>
              <a:t> plants, males and females reproductive structures are on separate plants. (credit a: modification of work by Liz West; credit c: modification of work by Scott </a:t>
            </a:r>
            <a:r>
              <a:rPr lang="en-US" sz="1600" dirty="0" err="1"/>
              <a:t>Zona</a:t>
            </a:r>
            <a:r>
              <a:rPr lang="en-US" sz="1600" dirty="0"/>
              <a:t>)</a:t>
            </a:r>
          </a:p>
        </p:txBody>
      </p:sp>
      <p:sp>
        <p:nvSpPr>
          <p:cNvPr id="6" name="Disclaimer">
            <a:extLst>
              <a:ext uri="{FF2B5EF4-FFF2-40B4-BE49-F238E27FC236}">
                <a16:creationId xmlns:a16="http://schemas.microsoft.com/office/drawing/2014/main" id="{E1BFEE02-699A-49C3-9094-AF99B455D546}"/>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04510225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6E57F-6474-4C11-B806-7D2186183B08}"/>
              </a:ext>
            </a:extLst>
          </p:cNvPr>
          <p:cNvSpPr>
            <a:spLocks noGrp="1"/>
          </p:cNvSpPr>
          <p:nvPr>
            <p:ph type="title"/>
          </p:nvPr>
        </p:nvSpPr>
        <p:spPr>
          <a:xfrm>
            <a:off x="457200" y="241325"/>
            <a:ext cx="7922953" cy="659535"/>
          </a:xfrm>
        </p:spPr>
        <p:txBody>
          <a:bodyPr/>
          <a:lstStyle/>
          <a:p>
            <a:r>
              <a:rPr lang="en-US" dirty="0"/>
              <a:t>Diversity of </a:t>
            </a:r>
            <a:r>
              <a:rPr lang="en-US" dirty="0" smtClean="0"/>
              <a:t>angiosperms 1 of 2 </a:t>
            </a:r>
            <a:r>
              <a:rPr lang="en-US" dirty="0"/>
              <a:t>(14.4)</a:t>
            </a:r>
          </a:p>
        </p:txBody>
      </p:sp>
      <p:sp>
        <p:nvSpPr>
          <p:cNvPr id="4" name="Text Placeholder 3">
            <a:extLst>
              <a:ext uri="{FF2B5EF4-FFF2-40B4-BE49-F238E27FC236}">
                <a16:creationId xmlns:a16="http://schemas.microsoft.com/office/drawing/2014/main" id="{CAAB3865-25D4-43E6-A57F-E5E106552532}"/>
              </a:ext>
            </a:extLst>
          </p:cNvPr>
          <p:cNvSpPr>
            <a:spLocks noGrp="1"/>
          </p:cNvSpPr>
          <p:nvPr>
            <p:ph type="body" sz="quarter" idx="14"/>
          </p:nvPr>
        </p:nvSpPr>
        <p:spPr>
          <a:xfrm>
            <a:off x="457200" y="1101012"/>
            <a:ext cx="8062912" cy="4909352"/>
          </a:xfrm>
        </p:spPr>
        <p:txBody>
          <a:bodyPr/>
          <a:lstStyle/>
          <a:p>
            <a:pPr marL="342900" indent="-342900">
              <a:buFont typeface="Arial" panose="020B0604020202020204" pitchFamily="34" charset="0"/>
              <a:buChar char="•"/>
            </a:pPr>
            <a:r>
              <a:rPr lang="en-US" dirty="0"/>
              <a:t>All modern angiosperms originated from a single ancestor.  </a:t>
            </a:r>
          </a:p>
          <a:p>
            <a:pPr marL="342900" indent="-342900">
              <a:buFont typeface="Arial" panose="020B0604020202020204" pitchFamily="34" charset="0"/>
              <a:buChar char="•"/>
            </a:pPr>
            <a:r>
              <a:rPr lang="en-US" dirty="0"/>
              <a:t>Flowering plants are divided into 2 major groups, based on the structure of the </a:t>
            </a:r>
            <a:r>
              <a:rPr lang="en-US" b="1" dirty="0">
                <a:solidFill>
                  <a:srgbClr val="6CB255"/>
                </a:solidFill>
              </a:rPr>
              <a:t>cotyledon</a:t>
            </a:r>
            <a:r>
              <a:rPr lang="en-US" dirty="0"/>
              <a:t>, which is an embryonic seed leaf.  Monocots and eudicots differ in other factors as well, including the structure of veins, pollen and flower parts.  </a:t>
            </a:r>
          </a:p>
          <a:p>
            <a:pPr marL="1074420" lvl="1" indent="-342900">
              <a:buFont typeface="Arial" panose="020B0604020202020204" pitchFamily="34" charset="0"/>
              <a:buChar char="•"/>
            </a:pPr>
            <a:r>
              <a:rPr lang="en-US" b="1" dirty="0">
                <a:solidFill>
                  <a:srgbClr val="6CB255"/>
                </a:solidFill>
              </a:rPr>
              <a:t>Monocots</a:t>
            </a:r>
            <a:r>
              <a:rPr lang="en-US" dirty="0"/>
              <a:t> include grasses and lilies and have one cotyledon</a:t>
            </a:r>
          </a:p>
          <a:p>
            <a:pPr marL="1074420" lvl="1" indent="-342900">
              <a:buFont typeface="Arial" panose="020B0604020202020204" pitchFamily="34" charset="0"/>
              <a:buChar char="•"/>
            </a:pPr>
            <a:r>
              <a:rPr lang="en-US" b="1" dirty="0">
                <a:solidFill>
                  <a:srgbClr val="6CB255"/>
                </a:solidFill>
              </a:rPr>
              <a:t>Eudicots</a:t>
            </a:r>
            <a:r>
              <a:rPr lang="en-US" dirty="0"/>
              <a:t> include flowering plants that have two cotyledons</a:t>
            </a:r>
          </a:p>
          <a:p>
            <a:pPr marL="342900" indent="-342900">
              <a:buFont typeface="Arial" panose="020B0604020202020204" pitchFamily="34" charset="0"/>
              <a:buChar char="•"/>
            </a:pPr>
            <a:r>
              <a:rPr lang="en-US" dirty="0"/>
              <a:t>Basal angiosperms are a group of plants that are believed to have branched off before the separation into monocots and dicots, because they exhibit traits of both groups.  </a:t>
            </a:r>
          </a:p>
        </p:txBody>
      </p:sp>
    </p:spTree>
    <p:extLst>
      <p:ext uri="{BB962C8B-B14F-4D97-AF65-F5344CB8AC3E}">
        <p14:creationId xmlns:p14="http://schemas.microsoft.com/office/powerpoint/2010/main" val="36189996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6E57F-6474-4C11-B806-7D2186183B08}"/>
              </a:ext>
            </a:extLst>
          </p:cNvPr>
          <p:cNvSpPr>
            <a:spLocks noGrp="1"/>
          </p:cNvSpPr>
          <p:nvPr>
            <p:ph type="title"/>
          </p:nvPr>
        </p:nvSpPr>
        <p:spPr>
          <a:xfrm>
            <a:off x="457200" y="241325"/>
            <a:ext cx="7922953" cy="659535"/>
          </a:xfrm>
        </p:spPr>
        <p:txBody>
          <a:bodyPr/>
          <a:lstStyle/>
          <a:p>
            <a:r>
              <a:rPr lang="en-US" dirty="0"/>
              <a:t>Diversity of </a:t>
            </a:r>
            <a:r>
              <a:rPr lang="en-US" dirty="0" smtClean="0"/>
              <a:t>angiosperms 2 of 2 </a:t>
            </a:r>
            <a:r>
              <a:rPr lang="en-US" dirty="0"/>
              <a:t>(14.4)</a:t>
            </a:r>
          </a:p>
        </p:txBody>
      </p:sp>
      <p:sp>
        <p:nvSpPr>
          <p:cNvPr id="4" name="Text Placeholder 3">
            <a:extLst>
              <a:ext uri="{FF2B5EF4-FFF2-40B4-BE49-F238E27FC236}">
                <a16:creationId xmlns:a16="http://schemas.microsoft.com/office/drawing/2014/main" id="{CAAB3865-25D4-43E6-A57F-E5E106552532}"/>
              </a:ext>
            </a:extLst>
          </p:cNvPr>
          <p:cNvSpPr>
            <a:spLocks noGrp="1"/>
          </p:cNvSpPr>
          <p:nvPr>
            <p:ph type="body" sz="quarter" idx="14"/>
          </p:nvPr>
        </p:nvSpPr>
        <p:spPr>
          <a:xfrm>
            <a:off x="457200" y="1101011"/>
            <a:ext cx="8062912" cy="5515663"/>
          </a:xfrm>
        </p:spPr>
        <p:txBody>
          <a:bodyPr/>
          <a:lstStyle/>
          <a:p>
            <a:pPr marL="342900" indent="-342900">
              <a:buFont typeface="Arial" panose="020B0604020202020204" pitchFamily="34" charset="0"/>
              <a:buChar char="•"/>
            </a:pPr>
            <a:r>
              <a:rPr lang="en-US" dirty="0"/>
              <a:t>Basal angiosperms include the magnolias, tall trees that bear large, fragrant flowers with many parts. </a:t>
            </a:r>
          </a:p>
          <a:p>
            <a:pPr marL="1074420" lvl="1" indent="-342900">
              <a:buFont typeface="Arial" panose="020B0604020202020204" pitchFamily="34" charset="0"/>
              <a:buChar char="•"/>
            </a:pPr>
            <a:r>
              <a:rPr lang="en-US" dirty="0"/>
              <a:t>Other basal angiosperms include the laurels, lotuses and the plant that produces black pepper (Figure 14.29).</a:t>
            </a:r>
          </a:p>
          <a:p>
            <a:pPr marL="342900" indent="-342900">
              <a:buFont typeface="Arial" panose="020B0604020202020204" pitchFamily="34" charset="0"/>
              <a:buChar char="•"/>
            </a:pPr>
            <a:r>
              <a:rPr lang="en-US" dirty="0"/>
              <a:t>Monocots have a single cotyledon in the seedling.  </a:t>
            </a:r>
          </a:p>
          <a:p>
            <a:pPr marL="1074420" lvl="1" indent="-342900">
              <a:buFont typeface="Arial" panose="020B0604020202020204" pitchFamily="34" charset="0"/>
              <a:buChar char="•"/>
            </a:pPr>
            <a:r>
              <a:rPr lang="en-US" dirty="0"/>
              <a:t>This group includes the lilies, orchids, grasses and palms.</a:t>
            </a:r>
          </a:p>
          <a:p>
            <a:pPr marL="1074420" lvl="1" indent="-342900">
              <a:buFont typeface="Arial" panose="020B0604020202020204" pitchFamily="34" charset="0"/>
              <a:buChar char="•"/>
            </a:pPr>
            <a:r>
              <a:rPr lang="en-US" dirty="0"/>
              <a:t>True woody tissue is rarely found in monocots. </a:t>
            </a:r>
          </a:p>
          <a:p>
            <a:pPr marL="1074420" lvl="1" indent="-342900">
              <a:buFont typeface="Arial" panose="020B0604020202020204" pitchFamily="34" charset="0"/>
              <a:buChar char="•"/>
            </a:pPr>
            <a:r>
              <a:rPr lang="en-US" dirty="0"/>
              <a:t>Many important crops, such as rice, cereals, corn, sugar cane, bananas and pineapple are monocots (Figure 14.30).</a:t>
            </a:r>
          </a:p>
          <a:p>
            <a:pPr marL="342900" indent="-342900">
              <a:buFont typeface="Arial" panose="020B0604020202020204" pitchFamily="34" charset="0"/>
              <a:buChar char="•"/>
            </a:pPr>
            <a:r>
              <a:rPr lang="en-US" dirty="0"/>
              <a:t>Eudicots are characterized by the presence of two cotyledons.</a:t>
            </a:r>
          </a:p>
          <a:p>
            <a:pPr marL="1074420" lvl="1" indent="-342900">
              <a:buFont typeface="Arial" panose="020B0604020202020204" pitchFamily="34" charset="0"/>
              <a:buChar char="•"/>
            </a:pPr>
            <a:r>
              <a:rPr lang="en-US" dirty="0"/>
              <a:t>This group includes 2/3 of all flowering plants (Figure 14.30).</a:t>
            </a:r>
          </a:p>
          <a:p>
            <a:pPr marL="1074420" lvl="1" indent="-342900">
              <a:buFont typeface="Arial" panose="020B0604020202020204" pitchFamily="34" charset="0"/>
              <a:buChar char="•"/>
            </a:pPr>
            <a:r>
              <a:rPr lang="en-US" dirty="0"/>
              <a:t>They can be woody or herbaceous (no woody tissue).</a:t>
            </a:r>
          </a:p>
          <a:p>
            <a:pPr marL="1074420" lvl="1" indent="-342900">
              <a:buFont typeface="Arial" panose="020B0604020202020204" pitchFamily="34" charset="0"/>
              <a:buChar char="•"/>
            </a:pPr>
            <a:r>
              <a:rPr lang="en-US" dirty="0"/>
              <a:t>It is not always easy to tell whether a plant is a monocot or eudicot.  </a:t>
            </a:r>
          </a:p>
          <a:p>
            <a:pPr marL="1074420" lvl="1"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98363754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877089" y="404326"/>
            <a:ext cx="8062912" cy="659535"/>
          </a:xfrm>
        </p:spPr>
        <p:txBody>
          <a:bodyPr>
            <a:normAutofit/>
          </a:bodyPr>
          <a:lstStyle/>
          <a:p>
            <a:pPr algn="r"/>
            <a:r>
              <a:rPr lang="en-US" sz="2400" dirty="0">
                <a:solidFill>
                  <a:srgbClr val="6CB255"/>
                </a:solidFill>
              </a:rPr>
              <a:t>Basal angiosperms Figure 14.29</a:t>
            </a:r>
          </a:p>
        </p:txBody>
      </p:sp>
      <p:pic>
        <p:nvPicPr>
          <p:cNvPr id="4" name="Figure" descr=" Photo A depicts a southern spicebush plant with bright-red berries growing at the tips of red stems. Illustration B shows a pepper plant with teardrop-shaped leaves and tiny flowers clustered on a long stem. Photo C shows lotus plants with broad, circular leaves and pink flowers growing in water. Photo D shows red magnolia berries clustered in an egg-shaped pink sac."/>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532" b="-2532"/>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500" dirty="0">
                <a:solidFill>
                  <a:srgbClr val="000000"/>
                </a:solidFill>
              </a:rPr>
              <a:t>The </a:t>
            </a:r>
            <a:r>
              <a:rPr lang="en-US" sz="1500" dirty="0">
                <a:solidFill>
                  <a:srgbClr val="6CB255"/>
                </a:solidFill>
              </a:rPr>
              <a:t>(a) </a:t>
            </a:r>
            <a:r>
              <a:rPr lang="en-US" sz="1500" dirty="0">
                <a:solidFill>
                  <a:srgbClr val="000000"/>
                </a:solidFill>
              </a:rPr>
              <a:t>southern spicebush belongs to the </a:t>
            </a:r>
            <a:r>
              <a:rPr lang="en-US" sz="1500" i="1" dirty="0" err="1">
                <a:solidFill>
                  <a:srgbClr val="000000"/>
                </a:solidFill>
              </a:rPr>
              <a:t>Laurales</a:t>
            </a:r>
            <a:r>
              <a:rPr lang="en-US" sz="1500" dirty="0">
                <a:solidFill>
                  <a:srgbClr val="000000"/>
                </a:solidFill>
              </a:rPr>
              <a:t>, the same family as cinnamon and bay laurel. The fruit of </a:t>
            </a:r>
            <a:r>
              <a:rPr lang="en-US" sz="1500" dirty="0">
                <a:solidFill>
                  <a:srgbClr val="6CB255"/>
                </a:solidFill>
              </a:rPr>
              <a:t>(b)</a:t>
            </a:r>
            <a:r>
              <a:rPr lang="en-US" sz="1500" dirty="0">
                <a:solidFill>
                  <a:srgbClr val="000000"/>
                </a:solidFill>
              </a:rPr>
              <a:t> the </a:t>
            </a:r>
            <a:r>
              <a:rPr lang="en-US" sz="1500" i="1" dirty="0">
                <a:solidFill>
                  <a:srgbClr val="000000"/>
                </a:solidFill>
              </a:rPr>
              <a:t>Piper </a:t>
            </a:r>
            <a:r>
              <a:rPr lang="en-US" sz="1500" i="1" dirty="0" err="1">
                <a:solidFill>
                  <a:srgbClr val="000000"/>
                </a:solidFill>
              </a:rPr>
              <a:t>nigrum</a:t>
            </a:r>
            <a:r>
              <a:rPr lang="en-US" sz="1500" i="1" dirty="0">
                <a:solidFill>
                  <a:srgbClr val="000000"/>
                </a:solidFill>
              </a:rPr>
              <a:t> </a:t>
            </a:r>
            <a:r>
              <a:rPr lang="en-US" sz="1500" dirty="0">
                <a:solidFill>
                  <a:srgbClr val="000000"/>
                </a:solidFill>
              </a:rPr>
              <a:t>plant is black pepper, the main product that was traded along spice routes. Notice the small, unobtrusive clustered flowers. </a:t>
            </a:r>
            <a:r>
              <a:rPr lang="en-US" sz="1500" dirty="0">
                <a:solidFill>
                  <a:srgbClr val="6CB255"/>
                </a:solidFill>
              </a:rPr>
              <a:t>(c)</a:t>
            </a:r>
            <a:r>
              <a:rPr lang="en-US" sz="1500" dirty="0">
                <a:solidFill>
                  <a:srgbClr val="000000"/>
                </a:solidFill>
              </a:rPr>
              <a:t> Lotus flowers, </a:t>
            </a:r>
            <a:r>
              <a:rPr lang="en-US" sz="1500" i="1" dirty="0" err="1">
                <a:solidFill>
                  <a:srgbClr val="000000"/>
                </a:solidFill>
              </a:rPr>
              <a:t>Nelumbo</a:t>
            </a:r>
            <a:r>
              <a:rPr lang="en-US" sz="1500" i="1" dirty="0">
                <a:solidFill>
                  <a:srgbClr val="000000"/>
                </a:solidFill>
              </a:rPr>
              <a:t> </a:t>
            </a:r>
            <a:r>
              <a:rPr lang="en-US" sz="1500" i="1" dirty="0" err="1">
                <a:solidFill>
                  <a:srgbClr val="000000"/>
                </a:solidFill>
              </a:rPr>
              <a:t>nucifera</a:t>
            </a:r>
            <a:r>
              <a:rPr lang="en-US" sz="1500" dirty="0">
                <a:solidFill>
                  <a:srgbClr val="000000"/>
                </a:solidFill>
              </a:rPr>
              <a:t>, have been cultivated since antiquity for their ornamental value; the root of the lotus flower is eaten as a vegetable. The </a:t>
            </a:r>
            <a:r>
              <a:rPr lang="en-US" sz="1500" dirty="0">
                <a:solidFill>
                  <a:srgbClr val="6CB255"/>
                </a:solidFill>
              </a:rPr>
              <a:t>(d)</a:t>
            </a:r>
            <a:r>
              <a:rPr lang="en-US" sz="1500" dirty="0">
                <a:solidFill>
                  <a:srgbClr val="000000"/>
                </a:solidFill>
              </a:rPr>
              <a:t> red berries of a magnolia tree, characteristic of the final stage, are just starting to appear. (credit a: modification of work by Cory </a:t>
            </a:r>
            <a:r>
              <a:rPr lang="en-US" sz="1500" dirty="0" err="1">
                <a:solidFill>
                  <a:srgbClr val="000000"/>
                </a:solidFill>
              </a:rPr>
              <a:t>Zanker</a:t>
            </a:r>
            <a:r>
              <a:rPr lang="en-US" sz="1500" dirty="0">
                <a:solidFill>
                  <a:srgbClr val="000000"/>
                </a:solidFill>
              </a:rPr>
              <a:t>; credit b: modification of work by Franz </a:t>
            </a:r>
            <a:r>
              <a:rPr lang="en-US" sz="1500" dirty="0" err="1">
                <a:solidFill>
                  <a:srgbClr val="000000"/>
                </a:solidFill>
              </a:rPr>
              <a:t>Eugen</a:t>
            </a:r>
            <a:r>
              <a:rPr lang="en-US" sz="1500" dirty="0">
                <a:solidFill>
                  <a:srgbClr val="000000"/>
                </a:solidFill>
              </a:rPr>
              <a:t> </a:t>
            </a:r>
            <a:r>
              <a:rPr lang="en-US" sz="1500" dirty="0" err="1">
                <a:solidFill>
                  <a:srgbClr val="000000"/>
                </a:solidFill>
              </a:rPr>
              <a:t>Köhler</a:t>
            </a:r>
            <a:r>
              <a:rPr lang="en-US" sz="1500" dirty="0">
                <a:solidFill>
                  <a:srgbClr val="000000"/>
                </a:solidFill>
              </a:rPr>
              <a:t>; credit c: modification of work by </a:t>
            </a:r>
            <a:r>
              <a:rPr lang="en-US" sz="1500" dirty="0">
                <a:solidFill>
                  <a:schemeClr val="tx1"/>
                </a:solidFill>
              </a:rPr>
              <a:t>“</a:t>
            </a:r>
            <a:r>
              <a:rPr lang="en-US" sz="1500" dirty="0" err="1">
                <a:solidFill>
                  <a:srgbClr val="000000"/>
                </a:solidFill>
              </a:rPr>
              <a:t>berduchwal</a:t>
            </a:r>
            <a:r>
              <a:rPr lang="en-US" sz="1500" dirty="0">
                <a:solidFill>
                  <a:srgbClr val="000000"/>
                </a:solidFill>
              </a:rPr>
              <a:t>”/Flickr; credit d: modification of work by </a:t>
            </a:r>
            <a:r>
              <a:rPr lang="en-US" sz="1500" dirty="0">
                <a:solidFill>
                  <a:schemeClr val="tx1"/>
                </a:solidFill>
              </a:rPr>
              <a:t>“</a:t>
            </a:r>
            <a:r>
              <a:rPr lang="en-US" sz="1500" dirty="0">
                <a:solidFill>
                  <a:srgbClr val="000000"/>
                </a:solidFill>
              </a:rPr>
              <a:t>Coastside2”/Wikimedia Commons)</a:t>
            </a:r>
          </a:p>
        </p:txBody>
      </p:sp>
      <p:sp>
        <p:nvSpPr>
          <p:cNvPr id="6" name="Disclaimer">
            <a:extLst>
              <a:ext uri="{FF2B5EF4-FFF2-40B4-BE49-F238E27FC236}">
                <a16:creationId xmlns:a16="http://schemas.microsoft.com/office/drawing/2014/main" id="{9A982501-57F7-4572-B49D-B0A2D7135815}"/>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120116071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14.30 major food crops </a:t>
            </a:r>
          </a:p>
        </p:txBody>
      </p:sp>
      <p:pic>
        <p:nvPicPr>
          <p:cNvPr id="3" name="Figure" descr=" Photo A shows rice, which has long, thin, blade-like leaves and clusters of seeds on long stems. Photo B shows brown, oval-shaped beans with black stripes and flecks. Photo C shows a stalk of large orange flowers with backward-curving, spotted petals and long, downward-pointing pistils and stamens. Photo D shows a white flower with a yellow button shaped centre and many long narrow petals in a circular formation. Photo D shows 6 carrots, root only. Photo D shows a green stem with purple roots growing out from the stem at 2 levels, one near the ground and one a few inches high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5381" r="-35381"/>
          <a:stretch>
            <a:fillRect/>
          </a:stretch>
        </p:blipFill>
        <p:spPr/>
      </p:pic>
      <p:sp>
        <p:nvSpPr>
          <p:cNvPr id="7" name="Figure Legend"/>
          <p:cNvSpPr>
            <a:spLocks noGrp="1"/>
          </p:cNvSpPr>
          <p:nvPr>
            <p:ph type="body" sz="quarter" idx="14"/>
          </p:nvPr>
        </p:nvSpPr>
        <p:spPr/>
        <p:txBody>
          <a:bodyPr>
            <a:normAutofit fontScale="92500" lnSpcReduction="10000"/>
          </a:bodyPr>
          <a:lstStyle/>
          <a:p>
            <a:r>
              <a:rPr lang="en-US" sz="1600" dirty="0"/>
              <a:t>The major crops in the world are flowering plants. One staple food, </a:t>
            </a:r>
            <a:r>
              <a:rPr lang="en-US" sz="1600" dirty="0">
                <a:solidFill>
                  <a:srgbClr val="6CB255"/>
                </a:solidFill>
              </a:rPr>
              <a:t>(a)</a:t>
            </a:r>
            <a:r>
              <a:rPr lang="en-US" sz="1600" dirty="0"/>
              <a:t> rice, is a monocot, as are other cereals, while </a:t>
            </a:r>
            <a:r>
              <a:rPr lang="en-US" sz="1600" dirty="0">
                <a:solidFill>
                  <a:srgbClr val="6CB255"/>
                </a:solidFill>
              </a:rPr>
              <a:t>(b)</a:t>
            </a:r>
            <a:r>
              <a:rPr lang="en-US" sz="1600" dirty="0"/>
              <a:t> beans are </a:t>
            </a:r>
            <a:r>
              <a:rPr lang="en-US" sz="1600" dirty="0" err="1"/>
              <a:t>eudicots</a:t>
            </a:r>
            <a:r>
              <a:rPr lang="en-US" sz="1600" dirty="0"/>
              <a:t>. Some popular flowers, such as this </a:t>
            </a:r>
            <a:r>
              <a:rPr lang="en-US" sz="1600" dirty="0">
                <a:solidFill>
                  <a:srgbClr val="6CB255"/>
                </a:solidFill>
              </a:rPr>
              <a:t>(c)</a:t>
            </a:r>
            <a:r>
              <a:rPr lang="en-US" sz="1600" dirty="0"/>
              <a:t> lily are monocots; while others, such as this </a:t>
            </a:r>
            <a:r>
              <a:rPr lang="en-US" sz="1600" dirty="0">
                <a:solidFill>
                  <a:srgbClr val="6CB255"/>
                </a:solidFill>
              </a:rPr>
              <a:t>(d)</a:t>
            </a:r>
            <a:r>
              <a:rPr lang="en-US" sz="1600" dirty="0"/>
              <a:t> daisy are </a:t>
            </a:r>
            <a:r>
              <a:rPr lang="en-US" sz="1600" dirty="0" err="1"/>
              <a:t>eudicots</a:t>
            </a:r>
            <a:r>
              <a:rPr lang="en-US" sz="1600" dirty="0"/>
              <a:t>. (credit a: modification of work by David Nance; credit b: modification of work by USDA, ARS; credit c: modification of work by “</a:t>
            </a:r>
            <a:r>
              <a:rPr lang="en-US" sz="1600" dirty="0" err="1"/>
              <a:t>longhorndave</a:t>
            </a:r>
            <a:r>
              <a:rPr lang="en-US" sz="1600" dirty="0"/>
              <a:t>”/Flickr; credit d: modification of work by “</a:t>
            </a:r>
            <a:r>
              <a:rPr lang="en-US" sz="1600" dirty="0" err="1"/>
              <a:t>Cellulaer</a:t>
            </a:r>
            <a:r>
              <a:rPr lang="en-US" sz="1600" dirty="0"/>
              <a:t>”/</a:t>
            </a:r>
            <a:r>
              <a:rPr lang="en-US" sz="1600" dirty="0" err="1"/>
              <a:t>NinjaPhoto</a:t>
            </a:r>
            <a:r>
              <a:rPr lang="en-US" sz="1600" dirty="0"/>
              <a:t>)</a:t>
            </a:r>
          </a:p>
        </p:txBody>
      </p:sp>
      <p:sp>
        <p:nvSpPr>
          <p:cNvPr id="6" name="Disclaimer">
            <a:extLst>
              <a:ext uri="{FF2B5EF4-FFF2-40B4-BE49-F238E27FC236}">
                <a16:creationId xmlns:a16="http://schemas.microsoft.com/office/drawing/2014/main" id="{2E5E1C75-3CF9-4D24-954E-267F170A5916}"/>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85498491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D41D7-479D-41B6-A149-4D4240EBBD64}"/>
              </a:ext>
            </a:extLst>
          </p:cNvPr>
          <p:cNvSpPr>
            <a:spLocks noGrp="1"/>
          </p:cNvSpPr>
          <p:nvPr>
            <p:ph type="title"/>
          </p:nvPr>
        </p:nvSpPr>
        <p:spPr/>
        <p:txBody>
          <a:bodyPr/>
          <a:lstStyle/>
          <a:p>
            <a:r>
              <a:rPr lang="en-US" dirty="0" smtClean="0"/>
              <a:t>Pollination Concept </a:t>
            </a:r>
            <a:r>
              <a:rPr lang="en-US" dirty="0"/>
              <a:t>in action </a:t>
            </a:r>
          </a:p>
        </p:txBody>
      </p:sp>
      <p:sp>
        <p:nvSpPr>
          <p:cNvPr id="4" name="Text Placeholder 3">
            <a:extLst>
              <a:ext uri="{FF2B5EF4-FFF2-40B4-BE49-F238E27FC236}">
                <a16:creationId xmlns:a16="http://schemas.microsoft.com/office/drawing/2014/main" id="{E1221E6F-BCEB-40A1-AA34-095C03FB9365}"/>
              </a:ext>
            </a:extLst>
          </p:cNvPr>
          <p:cNvSpPr>
            <a:spLocks noGrp="1"/>
          </p:cNvSpPr>
          <p:nvPr>
            <p:ph type="body" sz="quarter" idx="14"/>
          </p:nvPr>
        </p:nvSpPr>
        <p:spPr>
          <a:xfrm>
            <a:off x="457200" y="1119673"/>
            <a:ext cx="8062912" cy="4890691"/>
          </a:xfrm>
        </p:spPr>
        <p:txBody>
          <a:bodyPr/>
          <a:lstStyle/>
          <a:p>
            <a:r>
              <a:rPr lang="en-US" dirty="0"/>
              <a:t>Explore this website for more information on pollinators. </a:t>
            </a:r>
          </a:p>
          <a:p>
            <a:endParaRPr lang="en-US" dirty="0"/>
          </a:p>
          <a:p>
            <a:r>
              <a:rPr lang="en-US" dirty="0">
                <a:solidFill>
                  <a:srgbClr val="212F62"/>
                </a:solidFill>
                <a:hlinkClick r:id="rId2">
                  <a:extLst>
                    <a:ext uri="{A12FA001-AC4F-418D-AE19-62706E023703}">
                      <ahyp:hlinkClr xmlns="" xmlns:ahyp="http://schemas.microsoft.com/office/drawing/2018/hyperlinkcolor" val="tx"/>
                    </a:ext>
                  </a:extLst>
                </a:hlinkClick>
              </a:rPr>
              <a:t>http://openstaxcollege.org/l/pollinators</a:t>
            </a:r>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solidFill>
                <a:srgbClr val="212F62"/>
              </a:solidFill>
            </a:endParaRPr>
          </a:p>
          <a:p>
            <a:endParaRPr lang="en-US" dirty="0"/>
          </a:p>
        </p:txBody>
      </p:sp>
    </p:spTree>
    <p:extLst>
      <p:ext uri="{BB962C8B-B14F-4D97-AF65-F5344CB8AC3E}">
        <p14:creationId xmlns:p14="http://schemas.microsoft.com/office/powerpoint/2010/main" val="244732136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17B14-F627-40F8-A0F8-8E4D2F477FE4}"/>
              </a:ext>
            </a:extLst>
          </p:cNvPr>
          <p:cNvSpPr>
            <a:spLocks noGrp="1"/>
          </p:cNvSpPr>
          <p:nvPr>
            <p:ph type="title"/>
          </p:nvPr>
        </p:nvSpPr>
        <p:spPr/>
        <p:txBody>
          <a:bodyPr/>
          <a:lstStyle/>
          <a:p>
            <a:r>
              <a:rPr lang="en-US" dirty="0"/>
              <a:t>Vocabulary </a:t>
            </a:r>
          </a:p>
        </p:txBody>
      </p:sp>
      <p:sp>
        <p:nvSpPr>
          <p:cNvPr id="4" name="Text Placeholder 3">
            <a:extLst>
              <a:ext uri="{FF2B5EF4-FFF2-40B4-BE49-F238E27FC236}">
                <a16:creationId xmlns:a16="http://schemas.microsoft.com/office/drawing/2014/main" id="{78B37A58-6131-4AF2-889A-4A6AC0868EB8}"/>
              </a:ext>
            </a:extLst>
          </p:cNvPr>
          <p:cNvSpPr>
            <a:spLocks noGrp="1"/>
          </p:cNvSpPr>
          <p:nvPr>
            <p:ph type="body" sz="quarter" idx="14"/>
          </p:nvPr>
        </p:nvSpPr>
        <p:spPr>
          <a:xfrm>
            <a:off x="457200" y="1180617"/>
            <a:ext cx="8062912" cy="4993939"/>
          </a:xfrm>
        </p:spPr>
        <p:txBody>
          <a:bodyPr numCol="3">
            <a:normAutofit fontScale="85000" lnSpcReduction="10000"/>
          </a:bodyPr>
          <a:lstStyle/>
          <a:p>
            <a:pPr marL="342900" indent="-342900">
              <a:buFont typeface="Arial" panose="020B0604020202020204" pitchFamily="34" charset="0"/>
              <a:buChar char="•"/>
            </a:pPr>
            <a:r>
              <a:rPr lang="en-US" sz="2400" dirty="0"/>
              <a:t>Indeterminate growth</a:t>
            </a:r>
          </a:p>
          <a:p>
            <a:pPr marL="342900" indent="-342900">
              <a:buFont typeface="Arial" panose="020B0604020202020204" pitchFamily="34" charset="0"/>
              <a:buChar char="•"/>
            </a:pPr>
            <a:r>
              <a:rPr lang="en-US" sz="2400" dirty="0"/>
              <a:t>Desiccation</a:t>
            </a:r>
          </a:p>
          <a:p>
            <a:pPr marL="342900" indent="-342900">
              <a:buFont typeface="Arial" panose="020B0604020202020204" pitchFamily="34" charset="0"/>
              <a:buChar char="•"/>
            </a:pPr>
            <a:r>
              <a:rPr lang="en-US" sz="2400" dirty="0"/>
              <a:t>Sporangia</a:t>
            </a:r>
          </a:p>
          <a:p>
            <a:pPr marL="342900" indent="-342900">
              <a:buFont typeface="Arial" panose="020B0604020202020204" pitchFamily="34" charset="0"/>
              <a:buChar char="•"/>
            </a:pPr>
            <a:r>
              <a:rPr lang="en-US" sz="2400" dirty="0"/>
              <a:t>Gametangia</a:t>
            </a:r>
          </a:p>
          <a:p>
            <a:pPr marL="342900" indent="-342900">
              <a:buFont typeface="Arial" panose="020B0604020202020204" pitchFamily="34" charset="0"/>
              <a:buChar char="•"/>
            </a:pPr>
            <a:r>
              <a:rPr lang="en-US" sz="2400" dirty="0"/>
              <a:t>Alternation of generations</a:t>
            </a:r>
          </a:p>
          <a:p>
            <a:pPr marL="342900" indent="-342900">
              <a:buFont typeface="Arial" panose="020B0604020202020204" pitchFamily="34" charset="0"/>
              <a:buChar char="•"/>
            </a:pPr>
            <a:r>
              <a:rPr lang="en-US" sz="2400" dirty="0"/>
              <a:t>Gametophyte</a:t>
            </a:r>
          </a:p>
          <a:p>
            <a:pPr marL="342900" indent="-342900">
              <a:buFont typeface="Arial" panose="020B0604020202020204" pitchFamily="34" charset="0"/>
              <a:buChar char="•"/>
            </a:pPr>
            <a:r>
              <a:rPr lang="en-US" sz="2400" dirty="0"/>
              <a:t>Sporophyte</a:t>
            </a:r>
          </a:p>
          <a:p>
            <a:pPr marL="342900" indent="-342900">
              <a:buFont typeface="Arial" panose="020B0604020202020204" pitchFamily="34" charset="0"/>
              <a:buChar char="•"/>
            </a:pPr>
            <a:r>
              <a:rPr lang="en-US" sz="2400" dirty="0"/>
              <a:t>Apical meristems</a:t>
            </a:r>
          </a:p>
          <a:p>
            <a:pPr marL="342900" indent="-342900">
              <a:buFont typeface="Arial" panose="020B0604020202020204" pitchFamily="34" charset="0"/>
              <a:buChar char="•"/>
            </a:pPr>
            <a:r>
              <a:rPr lang="en-US" sz="2400" dirty="0"/>
              <a:t>Cuticle</a:t>
            </a:r>
          </a:p>
          <a:p>
            <a:pPr marL="342900" indent="-342900">
              <a:buFont typeface="Arial" panose="020B0604020202020204" pitchFamily="34" charset="0"/>
              <a:buChar char="•"/>
            </a:pPr>
            <a:r>
              <a:rPr lang="en-US" sz="2400" dirty="0"/>
              <a:t>Stomata</a:t>
            </a:r>
          </a:p>
          <a:p>
            <a:pPr marL="342900" indent="-342900">
              <a:buFont typeface="Arial" panose="020B0604020202020204" pitchFamily="34" charset="0"/>
              <a:buChar char="•"/>
            </a:pPr>
            <a:r>
              <a:rPr lang="en-US" sz="2400" dirty="0"/>
              <a:t>Nonvascular plants</a:t>
            </a:r>
          </a:p>
          <a:p>
            <a:pPr marL="342900" indent="-342900">
              <a:buFont typeface="Arial" panose="020B0604020202020204" pitchFamily="34" charset="0"/>
              <a:buChar char="•"/>
            </a:pPr>
            <a:r>
              <a:rPr lang="en-US" sz="2400" dirty="0"/>
              <a:t>Vascular plants</a:t>
            </a:r>
          </a:p>
          <a:p>
            <a:pPr marL="342900" indent="-342900">
              <a:buFont typeface="Arial" panose="020B0604020202020204" pitchFamily="34" charset="0"/>
              <a:buChar char="•"/>
            </a:pPr>
            <a:r>
              <a:rPr lang="en-US" sz="2400" dirty="0"/>
              <a:t>Gymnosperms</a:t>
            </a:r>
          </a:p>
          <a:p>
            <a:pPr marL="342900" indent="-342900">
              <a:buFont typeface="Arial" panose="020B0604020202020204" pitchFamily="34" charset="0"/>
              <a:buChar char="•"/>
            </a:pPr>
            <a:r>
              <a:rPr lang="en-US" sz="2400" dirty="0"/>
              <a:t>Angiosperms</a:t>
            </a:r>
          </a:p>
          <a:p>
            <a:pPr marL="342900" indent="-342900">
              <a:buFont typeface="Arial" panose="020B0604020202020204" pitchFamily="34" charset="0"/>
              <a:buChar char="•"/>
            </a:pPr>
            <a:r>
              <a:rPr lang="en-US" sz="2400" dirty="0"/>
              <a:t>Bryophytes</a:t>
            </a:r>
          </a:p>
          <a:p>
            <a:pPr marL="342900" indent="-342900">
              <a:buFont typeface="Arial" panose="020B0604020202020204" pitchFamily="34" charset="0"/>
              <a:buChar char="•"/>
            </a:pPr>
            <a:r>
              <a:rPr lang="en-US" sz="2400" dirty="0"/>
              <a:t>Xylem</a:t>
            </a:r>
          </a:p>
          <a:p>
            <a:pPr marL="342900" indent="-342900">
              <a:buFont typeface="Arial" panose="020B0604020202020204" pitchFamily="34" charset="0"/>
              <a:buChar char="•"/>
            </a:pPr>
            <a:r>
              <a:rPr lang="en-US" sz="2400" dirty="0"/>
              <a:t>Phloem</a:t>
            </a:r>
          </a:p>
          <a:p>
            <a:pPr marL="342900" indent="-342900">
              <a:buFont typeface="Arial" panose="020B0604020202020204" pitchFamily="34" charset="0"/>
              <a:buChar char="•"/>
            </a:pPr>
            <a:r>
              <a:rPr lang="en-US" sz="2400" dirty="0"/>
              <a:t>Seeds</a:t>
            </a:r>
          </a:p>
          <a:p>
            <a:pPr marL="342900" indent="-342900">
              <a:buFont typeface="Arial" panose="020B0604020202020204" pitchFamily="34" charset="0"/>
              <a:buChar char="•"/>
            </a:pPr>
            <a:r>
              <a:rPr lang="en-US" sz="2400" dirty="0"/>
              <a:t>Pollen</a:t>
            </a:r>
          </a:p>
          <a:p>
            <a:pPr marL="342900" indent="-342900">
              <a:buFont typeface="Arial" panose="020B0604020202020204" pitchFamily="34" charset="0"/>
              <a:buChar char="•"/>
            </a:pPr>
            <a:r>
              <a:rPr lang="en-US" sz="2400" dirty="0"/>
              <a:t>Pollination</a:t>
            </a:r>
          </a:p>
          <a:p>
            <a:pPr marL="342900" indent="-342900">
              <a:buFont typeface="Arial" panose="020B0604020202020204" pitchFamily="34" charset="0"/>
              <a:buChar char="•"/>
            </a:pPr>
            <a:r>
              <a:rPr lang="en-US" sz="2400" dirty="0"/>
              <a:t>Fertilization</a:t>
            </a:r>
          </a:p>
          <a:p>
            <a:pPr marL="342900" indent="-342900">
              <a:buFont typeface="Arial" panose="020B0604020202020204" pitchFamily="34" charset="0"/>
              <a:buChar char="•"/>
            </a:pPr>
            <a:r>
              <a:rPr lang="en-US" sz="2400" dirty="0"/>
              <a:t>Sepal</a:t>
            </a:r>
          </a:p>
          <a:p>
            <a:pPr marL="342900" indent="-342900">
              <a:buFont typeface="Arial" panose="020B0604020202020204" pitchFamily="34" charset="0"/>
              <a:buChar char="•"/>
            </a:pPr>
            <a:r>
              <a:rPr lang="en-US" sz="2400" dirty="0"/>
              <a:t>Petal</a:t>
            </a:r>
          </a:p>
          <a:p>
            <a:pPr marL="342900" indent="-342900">
              <a:buFont typeface="Arial" panose="020B0604020202020204" pitchFamily="34" charset="0"/>
              <a:buChar char="•"/>
            </a:pPr>
            <a:r>
              <a:rPr lang="en-US" sz="2400" dirty="0"/>
              <a:t>Carpal</a:t>
            </a:r>
          </a:p>
          <a:p>
            <a:pPr marL="342900" indent="-342900">
              <a:buFont typeface="Arial" panose="020B0604020202020204" pitchFamily="34" charset="0"/>
              <a:buChar char="•"/>
            </a:pPr>
            <a:r>
              <a:rPr lang="en-US" sz="2400" dirty="0"/>
              <a:t>Stamen</a:t>
            </a:r>
          </a:p>
          <a:p>
            <a:pPr marL="342900" indent="-342900">
              <a:buFont typeface="Arial" panose="020B0604020202020204" pitchFamily="34" charset="0"/>
              <a:buChar char="•"/>
            </a:pPr>
            <a:r>
              <a:rPr lang="en-US" sz="2400" dirty="0"/>
              <a:t>Fruit</a:t>
            </a:r>
          </a:p>
          <a:p>
            <a:pPr marL="342900" indent="-342900">
              <a:buFont typeface="Arial" panose="020B0604020202020204" pitchFamily="34" charset="0"/>
              <a:buChar char="•"/>
            </a:pPr>
            <a:r>
              <a:rPr lang="en-US" sz="2400" dirty="0"/>
              <a:t>Embryo sac</a:t>
            </a:r>
          </a:p>
          <a:p>
            <a:pPr marL="342900" indent="-342900">
              <a:buFont typeface="Arial" panose="020B0604020202020204" pitchFamily="34" charset="0"/>
              <a:buChar char="•"/>
            </a:pPr>
            <a:r>
              <a:rPr lang="en-US" sz="2400" dirty="0"/>
              <a:t>Double fertilization</a:t>
            </a:r>
          </a:p>
          <a:p>
            <a:pPr marL="342900" indent="-342900">
              <a:buFont typeface="Arial" panose="020B0604020202020204" pitchFamily="34" charset="0"/>
              <a:buChar char="•"/>
            </a:pPr>
            <a:r>
              <a:rPr lang="en-US" sz="2400" dirty="0"/>
              <a:t>Endosperm</a:t>
            </a:r>
          </a:p>
          <a:p>
            <a:pPr marL="342900" indent="-342900">
              <a:buFont typeface="Arial" panose="020B0604020202020204" pitchFamily="34" charset="0"/>
              <a:buChar char="•"/>
            </a:pPr>
            <a:r>
              <a:rPr lang="en-US" sz="2400" dirty="0"/>
              <a:t>Dioecious</a:t>
            </a:r>
          </a:p>
          <a:p>
            <a:pPr marL="342900" indent="-342900">
              <a:buFont typeface="Arial" panose="020B0604020202020204" pitchFamily="34" charset="0"/>
              <a:buChar char="•"/>
            </a:pPr>
            <a:r>
              <a:rPr lang="en-US" sz="2400" dirty="0"/>
              <a:t>Monoecious</a:t>
            </a:r>
          </a:p>
          <a:p>
            <a:pPr marL="342900" indent="-342900">
              <a:buFont typeface="Arial" panose="020B0604020202020204" pitchFamily="34" charset="0"/>
              <a:buChar char="•"/>
            </a:pPr>
            <a:r>
              <a:rPr lang="en-US" sz="2400" dirty="0"/>
              <a:t>Monocot</a:t>
            </a:r>
          </a:p>
          <a:p>
            <a:pPr marL="342900" indent="-342900">
              <a:buFont typeface="Arial" panose="020B0604020202020204" pitchFamily="34" charset="0"/>
              <a:buChar char="•"/>
            </a:pPr>
            <a:r>
              <a:rPr lang="en-US" sz="2400" dirty="0"/>
              <a:t>Eudicot</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4223836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D41D7-479D-41B6-A149-4D4240EBBD64}"/>
              </a:ext>
            </a:extLst>
          </p:cNvPr>
          <p:cNvSpPr>
            <a:spLocks noGrp="1"/>
          </p:cNvSpPr>
          <p:nvPr>
            <p:ph type="title"/>
          </p:nvPr>
        </p:nvSpPr>
        <p:spPr/>
        <p:txBody>
          <a:bodyPr>
            <a:normAutofit fontScale="90000"/>
          </a:bodyPr>
          <a:lstStyle/>
          <a:p>
            <a:r>
              <a:rPr lang="en-US" dirty="0"/>
              <a:t>Plant adaptations to life on </a:t>
            </a:r>
            <a:r>
              <a:rPr lang="en-US" dirty="0" smtClean="0"/>
              <a:t>land 3 of 3 </a:t>
            </a:r>
            <a:r>
              <a:rPr lang="en-US" dirty="0"/>
              <a:t>(14.1) </a:t>
            </a:r>
          </a:p>
        </p:txBody>
      </p:sp>
      <p:sp>
        <p:nvSpPr>
          <p:cNvPr id="4" name="Text Placeholder 3">
            <a:extLst>
              <a:ext uri="{FF2B5EF4-FFF2-40B4-BE49-F238E27FC236}">
                <a16:creationId xmlns:a16="http://schemas.microsoft.com/office/drawing/2014/main" id="{E1221E6F-BCEB-40A1-AA34-095C03FB9365}"/>
              </a:ext>
            </a:extLst>
          </p:cNvPr>
          <p:cNvSpPr>
            <a:spLocks noGrp="1"/>
          </p:cNvSpPr>
          <p:nvPr>
            <p:ph type="body" sz="quarter" idx="14"/>
          </p:nvPr>
        </p:nvSpPr>
        <p:spPr>
          <a:xfrm>
            <a:off x="457200" y="1119673"/>
            <a:ext cx="8062912" cy="4890691"/>
          </a:xfrm>
        </p:spPr>
        <p:txBody>
          <a:bodyPr/>
          <a:lstStyle/>
          <a:p>
            <a:pPr marL="342900" indent="-342900">
              <a:buFont typeface="Arial" panose="020B0604020202020204" pitchFamily="34" charset="0"/>
              <a:buChar char="•"/>
            </a:pPr>
            <a:r>
              <a:rPr lang="en-US" dirty="0"/>
              <a:t>Four major adaptations are found in terrestrial (land) plants:</a:t>
            </a:r>
          </a:p>
          <a:p>
            <a:pPr marL="1074420" lvl="1" indent="-342900">
              <a:buFont typeface="Arial" panose="020B0604020202020204" pitchFamily="34" charset="0"/>
              <a:buChar char="•"/>
            </a:pPr>
            <a:r>
              <a:rPr lang="en-US" dirty="0"/>
              <a:t>Alternation of generations lifestyle </a:t>
            </a:r>
          </a:p>
          <a:p>
            <a:pPr marL="1074420" lvl="1" indent="-342900">
              <a:buFont typeface="Arial" panose="020B0604020202020204" pitchFamily="34" charset="0"/>
              <a:buChar char="•"/>
            </a:pPr>
            <a:r>
              <a:rPr lang="en-US" dirty="0"/>
              <a:t>Production of spores in structures called </a:t>
            </a:r>
            <a:r>
              <a:rPr lang="en-US" b="1" dirty="0">
                <a:solidFill>
                  <a:srgbClr val="6CB255"/>
                </a:solidFill>
              </a:rPr>
              <a:t>sporangia</a:t>
            </a:r>
          </a:p>
          <a:p>
            <a:pPr marL="1074420" lvl="1" indent="-342900">
              <a:buFont typeface="Arial" panose="020B0604020202020204" pitchFamily="34" charset="0"/>
              <a:buChar char="•"/>
            </a:pPr>
            <a:r>
              <a:rPr lang="en-US" dirty="0"/>
              <a:t>Production of gametes in structures called </a:t>
            </a:r>
            <a:r>
              <a:rPr lang="en-US" b="1" dirty="0">
                <a:solidFill>
                  <a:srgbClr val="6CB255"/>
                </a:solidFill>
              </a:rPr>
              <a:t>gametangia </a:t>
            </a:r>
          </a:p>
          <a:p>
            <a:pPr marL="1074420" lvl="1" indent="-342900">
              <a:buFont typeface="Arial" panose="020B0604020202020204" pitchFamily="34" charset="0"/>
              <a:buChar char="•"/>
            </a:pPr>
            <a:r>
              <a:rPr lang="en-US" dirty="0"/>
              <a:t>Apical meristem tissue in roots and shoots </a:t>
            </a:r>
          </a:p>
          <a:p>
            <a:pPr marL="1074420" lvl="1"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We will discuss these in the next few slides.</a:t>
            </a:r>
          </a:p>
        </p:txBody>
      </p:sp>
    </p:spTree>
    <p:extLst>
      <p:ext uri="{BB962C8B-B14F-4D97-AF65-F5344CB8AC3E}">
        <p14:creationId xmlns:p14="http://schemas.microsoft.com/office/powerpoint/2010/main" val="14691747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D41D7-479D-41B6-A149-4D4240EBBD64}"/>
              </a:ext>
            </a:extLst>
          </p:cNvPr>
          <p:cNvSpPr>
            <a:spLocks noGrp="1"/>
          </p:cNvSpPr>
          <p:nvPr>
            <p:ph type="title"/>
          </p:nvPr>
        </p:nvSpPr>
        <p:spPr/>
        <p:txBody>
          <a:bodyPr/>
          <a:lstStyle/>
          <a:p>
            <a:r>
              <a:rPr lang="en-US" dirty="0"/>
              <a:t>Alternation of </a:t>
            </a:r>
            <a:r>
              <a:rPr lang="en-US" dirty="0" smtClean="0"/>
              <a:t>generations 1 of 2 </a:t>
            </a:r>
            <a:r>
              <a:rPr lang="en-US" dirty="0"/>
              <a:t>(14.1)</a:t>
            </a:r>
          </a:p>
        </p:txBody>
      </p:sp>
      <p:sp>
        <p:nvSpPr>
          <p:cNvPr id="4" name="Text Placeholder 3">
            <a:extLst>
              <a:ext uri="{FF2B5EF4-FFF2-40B4-BE49-F238E27FC236}">
                <a16:creationId xmlns:a16="http://schemas.microsoft.com/office/drawing/2014/main" id="{E1221E6F-BCEB-40A1-AA34-095C03FB9365}"/>
              </a:ext>
            </a:extLst>
          </p:cNvPr>
          <p:cNvSpPr>
            <a:spLocks noGrp="1"/>
          </p:cNvSpPr>
          <p:nvPr>
            <p:ph type="body" sz="quarter" idx="14"/>
          </p:nvPr>
        </p:nvSpPr>
        <p:spPr>
          <a:xfrm>
            <a:off x="457200" y="1119673"/>
            <a:ext cx="8062912" cy="4890691"/>
          </a:xfrm>
        </p:spPr>
        <p:txBody>
          <a:bodyPr>
            <a:normAutofit lnSpcReduction="10000"/>
          </a:bodyPr>
          <a:lstStyle/>
          <a:p>
            <a:pPr marL="342900" indent="-342900">
              <a:buFont typeface="Arial" panose="020B0604020202020204" pitchFamily="34" charset="0"/>
              <a:buChar char="•"/>
            </a:pPr>
            <a:r>
              <a:rPr lang="en-US" b="1" dirty="0">
                <a:solidFill>
                  <a:srgbClr val="6CB255"/>
                </a:solidFill>
              </a:rPr>
              <a:t>Alternation of generations </a:t>
            </a:r>
            <a:r>
              <a:rPr lang="en-US" dirty="0"/>
              <a:t>describes a life cycle in which an organism has both haploid and diploid multicellular stages (Figure 14.2).  </a:t>
            </a:r>
          </a:p>
          <a:p>
            <a:pPr marL="1074420" lvl="1" indent="-342900">
              <a:buFont typeface="Arial" panose="020B0604020202020204" pitchFamily="34" charset="0"/>
              <a:buChar char="•"/>
            </a:pPr>
            <a:r>
              <a:rPr lang="en-US" dirty="0"/>
              <a:t>The haploid (n) multicellular form is called the </a:t>
            </a:r>
            <a:r>
              <a:rPr lang="en-US" b="1" dirty="0">
                <a:solidFill>
                  <a:srgbClr val="6CB255"/>
                </a:solidFill>
              </a:rPr>
              <a:t>gametophyte</a:t>
            </a:r>
          </a:p>
          <a:p>
            <a:pPr marL="1074420" lvl="1" indent="-342900">
              <a:buFont typeface="Arial" panose="020B0604020202020204" pitchFamily="34" charset="0"/>
              <a:buChar char="•"/>
            </a:pPr>
            <a:r>
              <a:rPr lang="en-US" dirty="0"/>
              <a:t>The gametophyte produces gametes (n) by mitosis</a:t>
            </a:r>
          </a:p>
          <a:p>
            <a:pPr marL="1074420" lvl="1" indent="-342900">
              <a:buFont typeface="Arial" panose="020B0604020202020204" pitchFamily="34" charset="0"/>
              <a:buChar char="•"/>
            </a:pPr>
            <a:r>
              <a:rPr lang="en-US" dirty="0"/>
              <a:t>Fertilization of gametes produces a diploid zygote (2n)</a:t>
            </a:r>
          </a:p>
          <a:p>
            <a:pPr marL="1074420" lvl="1" indent="-342900">
              <a:buFont typeface="Arial" panose="020B0604020202020204" pitchFamily="34" charset="0"/>
              <a:buChar char="•"/>
            </a:pPr>
            <a:r>
              <a:rPr lang="en-US" dirty="0"/>
              <a:t>The zygote develops into the diploid multicellular form called the </a:t>
            </a:r>
            <a:r>
              <a:rPr lang="en-US" b="1" dirty="0">
                <a:solidFill>
                  <a:srgbClr val="6CB255"/>
                </a:solidFill>
              </a:rPr>
              <a:t>sporophyte</a:t>
            </a:r>
            <a:r>
              <a:rPr lang="en-US" dirty="0"/>
              <a:t> (2n) </a:t>
            </a:r>
          </a:p>
          <a:p>
            <a:pPr marL="1074420" lvl="1" indent="-342900">
              <a:buFont typeface="Arial" panose="020B0604020202020204" pitchFamily="34" charset="0"/>
              <a:buChar char="•"/>
            </a:pPr>
            <a:r>
              <a:rPr lang="en-US" dirty="0"/>
              <a:t>The sporophyte produces spores (n) by meiosis </a:t>
            </a:r>
          </a:p>
          <a:p>
            <a:pPr marL="1074420" lvl="1" indent="-342900">
              <a:buFont typeface="Arial" panose="020B0604020202020204" pitchFamily="34" charset="0"/>
              <a:buChar char="•"/>
            </a:pPr>
            <a:r>
              <a:rPr lang="en-US" dirty="0"/>
              <a:t>The spores develop into the new gametophyte (n) and the life cycle begins again</a:t>
            </a:r>
          </a:p>
          <a:p>
            <a:pPr marL="1074420" lvl="1" indent="-342900">
              <a:buFont typeface="Arial" panose="020B0604020202020204" pitchFamily="34" charset="0"/>
              <a:buChar char="•"/>
            </a:pPr>
            <a:endParaRPr lang="en-US" dirty="0"/>
          </a:p>
          <a:p>
            <a:r>
              <a:rPr lang="en-US" dirty="0"/>
              <a:t>**Note:  this is a little different from what you are used to in animals.  Gametes (sperm and egg) are produced by mitosis, not meiosis.  In plants, meiosis produces spores.  </a:t>
            </a:r>
          </a:p>
          <a:p>
            <a:endParaRPr lang="en-US" dirty="0"/>
          </a:p>
        </p:txBody>
      </p:sp>
    </p:spTree>
    <p:extLst>
      <p:ext uri="{BB962C8B-B14F-4D97-AF65-F5344CB8AC3E}">
        <p14:creationId xmlns:p14="http://schemas.microsoft.com/office/powerpoint/2010/main" val="22792074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235642" y="333500"/>
            <a:ext cx="8062912" cy="659535"/>
          </a:xfrm>
        </p:spPr>
        <p:txBody>
          <a:bodyPr/>
          <a:lstStyle/>
          <a:p>
            <a:r>
              <a:rPr lang="en-US" dirty="0"/>
              <a:t>Figure 14.2 alternation of generations </a:t>
            </a:r>
          </a:p>
        </p:txBody>
      </p:sp>
      <p:pic>
        <p:nvPicPr>
          <p:cNvPr id="3" name="Figure" descr=" The plant life cycle has haploid and diploid stages. The cycle begins when haploid (1n) spores undergo mitosis to form a multicellular gametophyte. The gametophyte produces gametes, two of which fuse to form a diploid zygote. The diploid (2n) zygote undergoes mitosis to form a multicellular sporophyte. Meiosis of cells in the sporophyte produces 1n spores, completing the cycl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5849" r="-15849"/>
          <a:stretch>
            <a:fillRect/>
          </a:stretch>
        </p:blipFill>
        <p:spPr>
          <a:xfrm>
            <a:off x="457199" y="1122386"/>
            <a:ext cx="8062913" cy="3500071"/>
          </a:xfrm>
        </p:spPr>
      </p:pic>
      <p:sp>
        <p:nvSpPr>
          <p:cNvPr id="7" name="Figure Legend"/>
          <p:cNvSpPr>
            <a:spLocks noGrp="1"/>
          </p:cNvSpPr>
          <p:nvPr>
            <p:ph type="body" sz="quarter" idx="14"/>
          </p:nvPr>
        </p:nvSpPr>
        <p:spPr/>
        <p:txBody>
          <a:bodyPr>
            <a:normAutofit/>
          </a:bodyPr>
          <a:lstStyle/>
          <a:p>
            <a:r>
              <a:rPr lang="en-US" sz="1600" dirty="0"/>
              <a:t>Alternation of generations between the haploid (1</a:t>
            </a:r>
            <a:r>
              <a:rPr lang="en-US" sz="1600" i="1" dirty="0"/>
              <a:t>n</a:t>
            </a:r>
            <a:r>
              <a:rPr lang="en-US" sz="1600" dirty="0"/>
              <a:t>) gametophyte and diploid (2</a:t>
            </a:r>
            <a:r>
              <a:rPr lang="en-US" sz="1600" i="1" dirty="0"/>
              <a:t>n</a:t>
            </a:r>
            <a:r>
              <a:rPr lang="en-US" sz="1600" dirty="0"/>
              <a:t>) sporophyte is shown. (credit: modification of work by Peter </a:t>
            </a:r>
            <a:r>
              <a:rPr lang="en-US" sz="1600" dirty="0" err="1"/>
              <a:t>Coxhead</a:t>
            </a:r>
            <a:r>
              <a:rPr lang="en-US" sz="1600" dirty="0"/>
              <a:t>)</a:t>
            </a:r>
          </a:p>
        </p:txBody>
      </p:sp>
      <p:sp>
        <p:nvSpPr>
          <p:cNvPr id="6" name="Disclaimer">
            <a:extLst>
              <a:ext uri="{FF2B5EF4-FFF2-40B4-BE49-F238E27FC236}">
                <a16:creationId xmlns:a16="http://schemas.microsoft.com/office/drawing/2014/main" id="{872EF504-40D5-4218-B5E3-E2BAED241FAB}"/>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6706395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8479</TotalTime>
  <Words>6560</Words>
  <Application>Microsoft Office PowerPoint</Application>
  <PresentationFormat>On-screen Show (4:3)</PresentationFormat>
  <Paragraphs>407</Paragraphs>
  <Slides>67</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67</vt:i4>
      </vt:variant>
    </vt:vector>
  </HeadingPairs>
  <TitlesOfParts>
    <vt:vector size="72" baseType="lpstr">
      <vt:lpstr>Arial</vt:lpstr>
      <vt:lpstr>Arial Black</vt:lpstr>
      <vt:lpstr>Calibri</vt:lpstr>
      <vt:lpstr>Essential</vt:lpstr>
      <vt:lpstr>Worksheet</vt:lpstr>
      <vt:lpstr>CONCEPTS OF BIOLOGY</vt:lpstr>
      <vt:lpstr>Introduction </vt:lpstr>
      <vt:lpstr>Figure 14.1 diversity of plants  </vt:lpstr>
      <vt:lpstr>The plant kingdom (14.1)</vt:lpstr>
      <vt:lpstr>Plant adaptations to life on land 1 of 3 (14.1) </vt:lpstr>
      <vt:lpstr>Plant adaptations to life on land 2 of 3 (14.1) </vt:lpstr>
      <vt:lpstr>Plant adaptations to life on land 3 of 3 (14.1) </vt:lpstr>
      <vt:lpstr>Alternation of generations 1 of 2 (14.1)</vt:lpstr>
      <vt:lpstr>Figure 14.2 alternation of generations </vt:lpstr>
      <vt:lpstr>Alternation of generations 2 of 2 (14.1)</vt:lpstr>
      <vt:lpstr>Figure 14.3 life cycle of a fern </vt:lpstr>
      <vt:lpstr>Figure 14.4 life cycle of a moss </vt:lpstr>
      <vt:lpstr>Apical meristems (13.1)</vt:lpstr>
      <vt:lpstr>Figure 14.5 apical meristem </vt:lpstr>
      <vt:lpstr>Additional land plant adaptations 1 of 2  (14.1)</vt:lpstr>
      <vt:lpstr>Additional land plant adaptations 2 of 2  (14.1)</vt:lpstr>
      <vt:lpstr>Figure 14.6 plant adaptations  </vt:lpstr>
      <vt:lpstr>The major divisions of land plants (14.1)</vt:lpstr>
      <vt:lpstr>Figure 14.8 major divisions of plants</vt:lpstr>
      <vt:lpstr>Plant characteristics chart (14.1) </vt:lpstr>
      <vt:lpstr>Seedless plants (14.2)   </vt:lpstr>
      <vt:lpstr>Figure 14.9 a seedless plant </vt:lpstr>
      <vt:lpstr>Bryophytes 1 of 2 (14.2) </vt:lpstr>
      <vt:lpstr>Bryophytes 2 of 2 (14.2) </vt:lpstr>
      <vt:lpstr>Figure 14.10 liverworts </vt:lpstr>
      <vt:lpstr>Figure 14.11 hornworts </vt:lpstr>
      <vt:lpstr>Figure 14.12 mosses </vt:lpstr>
      <vt:lpstr>Vascular plants (14.2)</vt:lpstr>
      <vt:lpstr>Seedless vascular plants (14.2)</vt:lpstr>
      <vt:lpstr>Figure 14.13 club moss</vt:lpstr>
      <vt:lpstr>Figure 14.14 horsetails </vt:lpstr>
      <vt:lpstr>Horsetails Figure 14.15</vt:lpstr>
      <vt:lpstr>Figure 14.16 a tree fern </vt:lpstr>
      <vt:lpstr>Figure 14.17 geological time scale</vt:lpstr>
      <vt:lpstr>Concept in action </vt:lpstr>
      <vt:lpstr>Seed plants:  Gymnosperms (14.3) </vt:lpstr>
      <vt:lpstr>The evolution of seed plants (14.3)</vt:lpstr>
      <vt:lpstr>Gymnosperms (14.3) </vt:lpstr>
      <vt:lpstr>Life cycle of a conifer 1 of 2 (14.3) </vt:lpstr>
      <vt:lpstr>Life cycle of a conifer 2 of 2(14.3) </vt:lpstr>
      <vt:lpstr>Figure 14.19 life cycle of a conifer </vt:lpstr>
      <vt:lpstr>Gymnosperm Concept in action </vt:lpstr>
      <vt:lpstr>Diversity of gymnosperms 1 of 2 (14.3) </vt:lpstr>
      <vt:lpstr>Diversity of gymnosperms 2 of 2 (14.3) </vt:lpstr>
      <vt:lpstr>Figure 14.20 conifers </vt:lpstr>
      <vt:lpstr>Figure 14.21 a cycad </vt:lpstr>
      <vt:lpstr>Figure 14.22</vt:lpstr>
      <vt:lpstr>Figure 14.23 Ephedra</vt:lpstr>
      <vt:lpstr>Welwitschia Concept in action </vt:lpstr>
      <vt:lpstr>Seed plants:  Angiosperms </vt:lpstr>
      <vt:lpstr>Figure 14.24 diversity of angiosperms </vt:lpstr>
      <vt:lpstr>Flowers (14.4) </vt:lpstr>
      <vt:lpstr>Figure 14.25 structure of a flower </vt:lpstr>
      <vt:lpstr>Fruit 1 of 2 (14.4)</vt:lpstr>
      <vt:lpstr>Fruit 2 of 2 (14.4)</vt:lpstr>
      <vt:lpstr>The life cycle of an angiosperm 1 of 3 (14.4)</vt:lpstr>
      <vt:lpstr>The life cycle of an angiosperm 2 of 3 (14.4)</vt:lpstr>
      <vt:lpstr>The life cycle of an angiosperm 3 of 3 (14.4)</vt:lpstr>
      <vt:lpstr>Figure 14.26  life cycle of an angiosperm </vt:lpstr>
      <vt:lpstr>Figure 14.27 double fertilization </vt:lpstr>
      <vt:lpstr>Figure 14.28 monoecious vs  dioecious plants </vt:lpstr>
      <vt:lpstr>Diversity of angiosperms 1 of 2 (14.4)</vt:lpstr>
      <vt:lpstr>Diversity of angiosperms 2 of 2 (14.4)</vt:lpstr>
      <vt:lpstr>Basal angiosperms Figure 14.29</vt:lpstr>
      <vt:lpstr>Figure 14.30 major food crops </vt:lpstr>
      <vt:lpstr>Pollination Concept in action </vt:lpstr>
      <vt:lpstr>Vocabulary </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Concepts of Biology - Chapter 14 - DIVERSITY OF PLANTS</dc:title>
  <dc:creator>Spuddy McSpare</dc:creator>
  <cp:lastModifiedBy>Amanda Brammer</cp:lastModifiedBy>
  <cp:revision>291</cp:revision>
  <cp:lastPrinted>2018-12-31T22:43:10Z</cp:lastPrinted>
  <dcterms:created xsi:type="dcterms:W3CDTF">2012-06-04T02:13:36Z</dcterms:created>
  <dcterms:modified xsi:type="dcterms:W3CDTF">2019-07-30T15:43:11Z</dcterms:modified>
</cp:coreProperties>
</file>