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74"/>
  </p:handoutMasterIdLst>
  <p:sldIdLst>
    <p:sldId id="256" r:id="rId2"/>
    <p:sldId id="303" r:id="rId3"/>
    <p:sldId id="279" r:id="rId4"/>
    <p:sldId id="304" r:id="rId5"/>
    <p:sldId id="280" r:id="rId6"/>
    <p:sldId id="305" r:id="rId7"/>
    <p:sldId id="281" r:id="rId8"/>
    <p:sldId id="306" r:id="rId9"/>
    <p:sldId id="307" r:id="rId10"/>
    <p:sldId id="308" r:id="rId11"/>
    <p:sldId id="309" r:id="rId12"/>
    <p:sldId id="282" r:id="rId13"/>
    <p:sldId id="310" r:id="rId14"/>
    <p:sldId id="283" r:id="rId15"/>
    <p:sldId id="284" r:id="rId16"/>
    <p:sldId id="311" r:id="rId17"/>
    <p:sldId id="312" r:id="rId18"/>
    <p:sldId id="313" r:id="rId19"/>
    <p:sldId id="314" r:id="rId20"/>
    <p:sldId id="285" r:id="rId21"/>
    <p:sldId id="319" r:id="rId22"/>
    <p:sldId id="315" r:id="rId23"/>
    <p:sldId id="286" r:id="rId24"/>
    <p:sldId id="316" r:id="rId25"/>
    <p:sldId id="287" r:id="rId26"/>
    <p:sldId id="317" r:id="rId27"/>
    <p:sldId id="288" r:id="rId28"/>
    <p:sldId id="318" r:id="rId29"/>
    <p:sldId id="320" r:id="rId30"/>
    <p:sldId id="325" r:id="rId31"/>
    <p:sldId id="289" r:id="rId32"/>
    <p:sldId id="322" r:id="rId33"/>
    <p:sldId id="290" r:id="rId34"/>
    <p:sldId id="324" r:id="rId35"/>
    <p:sldId id="291" r:id="rId36"/>
    <p:sldId id="326" r:id="rId37"/>
    <p:sldId id="327" r:id="rId38"/>
    <p:sldId id="292" r:id="rId39"/>
    <p:sldId id="328" r:id="rId40"/>
    <p:sldId id="329" r:id="rId41"/>
    <p:sldId id="273" r:id="rId42"/>
    <p:sldId id="332" r:id="rId43"/>
    <p:sldId id="293" r:id="rId44"/>
    <p:sldId id="294" r:id="rId45"/>
    <p:sldId id="348" r:id="rId46"/>
    <p:sldId id="333" r:id="rId47"/>
    <p:sldId id="277" r:id="rId48"/>
    <p:sldId id="334" r:id="rId49"/>
    <p:sldId id="295" r:id="rId50"/>
    <p:sldId id="336" r:id="rId51"/>
    <p:sldId id="335" r:id="rId52"/>
    <p:sldId id="296" r:id="rId53"/>
    <p:sldId id="337" r:id="rId54"/>
    <p:sldId id="297" r:id="rId55"/>
    <p:sldId id="338" r:id="rId56"/>
    <p:sldId id="298" r:id="rId57"/>
    <p:sldId id="340" r:id="rId58"/>
    <p:sldId id="299" r:id="rId59"/>
    <p:sldId id="339" r:id="rId60"/>
    <p:sldId id="341" r:id="rId61"/>
    <p:sldId id="300" r:id="rId62"/>
    <p:sldId id="342" r:id="rId63"/>
    <p:sldId id="301" r:id="rId64"/>
    <p:sldId id="343" r:id="rId65"/>
    <p:sldId id="349" r:id="rId66"/>
    <p:sldId id="302" r:id="rId67"/>
    <p:sldId id="344" r:id="rId68"/>
    <p:sldId id="350" r:id="rId69"/>
    <p:sldId id="345" r:id="rId70"/>
    <p:sldId id="278" r:id="rId71"/>
    <p:sldId id="346" r:id="rId72"/>
    <p:sldId id="347"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4591" autoAdjust="0"/>
  </p:normalViewPr>
  <p:slideViewPr>
    <p:cSldViewPr snapToGrid="0" snapToObjects="1">
      <p:cViewPr varScale="1">
        <p:scale>
          <a:sx n="115" d="100"/>
          <a:sy n="115" d="100"/>
        </p:scale>
        <p:origin x="13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openstaxcollege.org/l/black_death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penstaxcollege.org/l/antibiotics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openstaxcollege.org/l/African_sleep2" TargetMode="External"/><Relationship Id="rId2" Type="http://schemas.openxmlformats.org/officeDocument/2006/relationships/hyperlink" Target="http://openstaxcollege.org/l/malaria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penstaxcollege.org/l/extremophi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9E3C4E3-96D3-4277-9E23-229055B4175C}"/>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
        <p:nvSpPr>
          <p:cNvPr id="5" name="Chapter Title"/>
          <p:cNvSpPr txBox="1">
            <a:spLocks/>
          </p:cNvSpPr>
          <p:nvPr/>
        </p:nvSpPr>
        <p:spPr>
          <a:xfrm>
            <a:off x="0" y="16146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13 DIVERSITY OF MICROBES, FUNGI, AND PROTISTS</a:t>
            </a:r>
          </a:p>
          <a:p>
            <a:pPr algn="ctr"/>
            <a:r>
              <a:rPr lang="en-US" sz="1600" cap="none" dirty="0">
                <a:solidFill>
                  <a:schemeClr val="tx1"/>
                </a:solidFill>
                <a:latin typeface="+mn-lt"/>
              </a:rPr>
              <a:t>PowerPoint Image Slideshow</a:t>
            </a:r>
          </a:p>
        </p:txBody>
      </p:sp>
      <p:pic>
        <p:nvPicPr>
          <p:cNvPr id="4" name="Figure" descr="Concepts of Biolo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Picture slides by Spuddy McSpare.  Information slides by Amanda Brammer, M.S. Associate Professor NTCC.  CC-BY-NC-SA. " title="Licensing"/>
          <p:cNvPicPr>
            <a:picLocks noChangeAspect="1"/>
          </p:cNvPicPr>
          <p:nvPr/>
        </p:nvPicPr>
        <p:blipFill>
          <a:blip r:embed="rId3"/>
          <a:stretch>
            <a:fillRect/>
          </a:stretch>
        </p:blipFill>
        <p:spPr>
          <a:xfrm>
            <a:off x="807793" y="5941088"/>
            <a:ext cx="6905625" cy="561975"/>
          </a:xfrm>
          <a:prstGeom prst="rect">
            <a:avLst/>
          </a:prstGeom>
        </p:spPr>
      </p:pic>
      <p:pic>
        <p:nvPicPr>
          <p:cNvPr id="3"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9863" y="4692587"/>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2546-9553-4980-9F28-79DD735929DE}"/>
              </a:ext>
            </a:extLst>
          </p:cNvPr>
          <p:cNvSpPr>
            <a:spLocks noGrp="1"/>
          </p:cNvSpPr>
          <p:nvPr>
            <p:ph type="title"/>
          </p:nvPr>
        </p:nvSpPr>
        <p:spPr/>
        <p:txBody>
          <a:bodyPr/>
          <a:lstStyle/>
          <a:p>
            <a:r>
              <a:rPr lang="en-US" dirty="0"/>
              <a:t>Prokaryotic diversity </a:t>
            </a:r>
            <a:r>
              <a:rPr lang="en-US" dirty="0" smtClean="0"/>
              <a:t>3 of 3 (13.1</a:t>
            </a:r>
            <a:r>
              <a:rPr lang="en-US" dirty="0"/>
              <a:t>) </a:t>
            </a:r>
          </a:p>
        </p:txBody>
      </p:sp>
      <p:sp>
        <p:nvSpPr>
          <p:cNvPr id="4" name="Text Placeholder 3">
            <a:extLst>
              <a:ext uri="{FF2B5EF4-FFF2-40B4-BE49-F238E27FC236}">
                <a16:creationId xmlns:a16="http://schemas.microsoft.com/office/drawing/2014/main" id="{165FB052-0807-4588-8F7A-52F741C9D5A0}"/>
              </a:ext>
            </a:extLst>
          </p:cNvPr>
          <p:cNvSpPr>
            <a:spLocks noGrp="1"/>
          </p:cNvSpPr>
          <p:nvPr>
            <p:ph type="body" sz="quarter" idx="14"/>
          </p:nvPr>
        </p:nvSpPr>
        <p:spPr>
          <a:xfrm>
            <a:off x="457200" y="1085222"/>
            <a:ext cx="8062912" cy="5531452"/>
          </a:xfrm>
        </p:spPr>
        <p:txBody>
          <a:bodyPr>
            <a:normAutofit/>
          </a:bodyPr>
          <a:lstStyle/>
          <a:p>
            <a:pPr marL="342900" indent="-342900">
              <a:buFont typeface="Arial" panose="020B0604020202020204" pitchFamily="34" charset="0"/>
              <a:buChar char="•"/>
            </a:pPr>
            <a:r>
              <a:rPr lang="en-US" dirty="0"/>
              <a:t>Prokaryotes tend to live in communities where they can interact.</a:t>
            </a:r>
          </a:p>
          <a:p>
            <a:pPr marL="342900" indent="-342900">
              <a:buFont typeface="Arial" panose="020B0604020202020204" pitchFamily="34" charset="0"/>
              <a:buChar char="•"/>
            </a:pPr>
            <a:r>
              <a:rPr lang="en-US" dirty="0"/>
              <a:t>A </a:t>
            </a:r>
            <a:r>
              <a:rPr lang="en-US" b="1" dirty="0">
                <a:solidFill>
                  <a:srgbClr val="6CB255"/>
                </a:solidFill>
              </a:rPr>
              <a:t>biofilm</a:t>
            </a:r>
            <a:r>
              <a:rPr lang="en-US" dirty="0"/>
              <a:t> is a microbial community held together in a gummy-textured material.  </a:t>
            </a:r>
          </a:p>
          <a:p>
            <a:pPr marL="1074420" lvl="1" indent="-342900">
              <a:buFont typeface="Arial" panose="020B0604020202020204" pitchFamily="34" charset="0"/>
              <a:buChar char="•"/>
            </a:pPr>
            <a:r>
              <a:rPr lang="en-US" dirty="0"/>
              <a:t>Biofilms grow attached to surfaces and are present almost everywhere.  </a:t>
            </a:r>
          </a:p>
          <a:p>
            <a:pPr marL="1074420" lvl="1" indent="-342900">
              <a:buFont typeface="Arial" panose="020B0604020202020204" pitchFamily="34" charset="0"/>
              <a:buChar char="•"/>
            </a:pPr>
            <a:r>
              <a:rPr lang="en-US" dirty="0"/>
              <a:t>Biofilms are difficult to destroy because they are resistant to common forms of sterilization.</a:t>
            </a:r>
          </a:p>
          <a:p>
            <a:pPr marL="342900" indent="-342900">
              <a:buFont typeface="Arial" panose="020B0604020202020204" pitchFamily="34" charset="0"/>
              <a:buChar char="•"/>
            </a:pPr>
            <a:r>
              <a:rPr lang="en-US" dirty="0"/>
              <a:t>There are many differences between prokaryotic and eukaryotic cells.  However, </a:t>
            </a:r>
            <a:r>
              <a:rPr lang="en-US" b="1" dirty="0">
                <a:solidFill>
                  <a:srgbClr val="6CB255"/>
                </a:solidFill>
              </a:rPr>
              <a:t>all cells </a:t>
            </a:r>
            <a:r>
              <a:rPr lang="en-US" dirty="0"/>
              <a:t>have 4 structures in common:</a:t>
            </a:r>
          </a:p>
          <a:p>
            <a:pPr marL="1074420" lvl="1" indent="-342900">
              <a:buFont typeface="Arial" panose="020B0604020202020204" pitchFamily="34" charset="0"/>
              <a:buChar char="•"/>
            </a:pPr>
            <a:r>
              <a:rPr lang="en-US" dirty="0"/>
              <a:t>A </a:t>
            </a:r>
            <a:r>
              <a:rPr lang="en-US" b="1" dirty="0">
                <a:solidFill>
                  <a:srgbClr val="6CB255"/>
                </a:solidFill>
              </a:rPr>
              <a:t>plasma (cell) membrane </a:t>
            </a:r>
            <a:r>
              <a:rPr lang="en-US" dirty="0"/>
              <a:t>(functions to separate the cell from its environment)</a:t>
            </a:r>
          </a:p>
          <a:p>
            <a:pPr marL="1074420" lvl="1" indent="-342900">
              <a:buFont typeface="Arial" panose="020B0604020202020204" pitchFamily="34" charset="0"/>
              <a:buChar char="•"/>
            </a:pPr>
            <a:r>
              <a:rPr lang="en-US" b="1" dirty="0">
                <a:solidFill>
                  <a:srgbClr val="6CB255"/>
                </a:solidFill>
              </a:rPr>
              <a:t>Cytoplasm</a:t>
            </a:r>
            <a:r>
              <a:rPr lang="en-US" dirty="0"/>
              <a:t> (a jellylike material inside the cell)</a:t>
            </a:r>
          </a:p>
          <a:p>
            <a:pPr marL="1074420" lvl="1" indent="-342900">
              <a:buFont typeface="Arial" panose="020B0604020202020204" pitchFamily="34" charset="0"/>
              <a:buChar char="•"/>
            </a:pPr>
            <a:r>
              <a:rPr lang="en-US" b="1" dirty="0">
                <a:solidFill>
                  <a:srgbClr val="6CB255"/>
                </a:solidFill>
              </a:rPr>
              <a:t>Genetic material </a:t>
            </a:r>
            <a:r>
              <a:rPr lang="en-US" dirty="0"/>
              <a:t>(DNA and RNA)</a:t>
            </a:r>
          </a:p>
          <a:p>
            <a:pPr marL="1074420" lvl="1" indent="-342900">
              <a:buFont typeface="Arial" panose="020B0604020202020204" pitchFamily="34" charset="0"/>
              <a:buChar char="•"/>
            </a:pPr>
            <a:r>
              <a:rPr lang="en-US" b="1" dirty="0">
                <a:solidFill>
                  <a:srgbClr val="6CB255"/>
                </a:solidFill>
              </a:rPr>
              <a:t>Ribosomes</a:t>
            </a:r>
            <a:r>
              <a:rPr lang="en-US" dirty="0"/>
              <a:t> (functions in protein synthesis) </a:t>
            </a:r>
          </a:p>
          <a:p>
            <a:endParaRPr lang="en-US" dirty="0"/>
          </a:p>
          <a:p>
            <a:pPr marL="1074420" lvl="1" indent="-342900">
              <a:buFont typeface="Arial" panose="020B0604020202020204" pitchFamily="34" charset="0"/>
              <a:buChar char="•"/>
            </a:pPr>
            <a:endParaRPr lang="en-US" dirty="0"/>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76219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E274-81FF-4219-BA61-3BE8E9C75B34}"/>
              </a:ext>
            </a:extLst>
          </p:cNvPr>
          <p:cNvSpPr>
            <a:spLocks noGrp="1"/>
          </p:cNvSpPr>
          <p:nvPr>
            <p:ph type="title"/>
          </p:nvPr>
        </p:nvSpPr>
        <p:spPr/>
        <p:txBody>
          <a:bodyPr/>
          <a:lstStyle/>
          <a:p>
            <a:r>
              <a:rPr lang="en-US" dirty="0"/>
              <a:t>The prokaryotic cell </a:t>
            </a:r>
            <a:r>
              <a:rPr lang="en-US" dirty="0" smtClean="0"/>
              <a:t>1 of 2 (13.1</a:t>
            </a:r>
            <a:r>
              <a:rPr lang="en-US" dirty="0"/>
              <a:t>) </a:t>
            </a:r>
          </a:p>
        </p:txBody>
      </p:sp>
      <p:sp>
        <p:nvSpPr>
          <p:cNvPr id="4" name="Text Placeholder 3">
            <a:extLst>
              <a:ext uri="{FF2B5EF4-FFF2-40B4-BE49-F238E27FC236}">
                <a16:creationId xmlns:a16="http://schemas.microsoft.com/office/drawing/2014/main" id="{BA7E2C2A-F108-42C5-A459-C1FB08DDC192}"/>
              </a:ext>
            </a:extLst>
          </p:cNvPr>
          <p:cNvSpPr>
            <a:spLocks noGrp="1"/>
          </p:cNvSpPr>
          <p:nvPr>
            <p:ph type="body" sz="quarter" idx="14"/>
          </p:nvPr>
        </p:nvSpPr>
        <p:spPr>
          <a:xfrm>
            <a:off x="457200" y="1202565"/>
            <a:ext cx="8062912" cy="4874900"/>
          </a:xfrm>
        </p:spPr>
        <p:txBody>
          <a:bodyPr/>
          <a:lstStyle/>
          <a:p>
            <a:pPr marL="342900" indent="-342900">
              <a:buFont typeface="Arial" panose="020B0604020202020204" pitchFamily="34" charset="0"/>
              <a:buChar char="•"/>
            </a:pPr>
            <a:r>
              <a:rPr lang="en-US" dirty="0"/>
              <a:t>Prokaryotes have 3 basic shapes (Figure 13.4):</a:t>
            </a:r>
          </a:p>
          <a:p>
            <a:pPr marL="1074420" lvl="1" indent="-342900">
              <a:buFont typeface="Arial" panose="020B0604020202020204" pitchFamily="34" charset="0"/>
              <a:buChar char="•"/>
            </a:pPr>
            <a:r>
              <a:rPr lang="en-US" dirty="0"/>
              <a:t>Cocci (spherical)</a:t>
            </a:r>
          </a:p>
          <a:p>
            <a:pPr marL="1074420" lvl="1" indent="-342900">
              <a:buFont typeface="Arial" panose="020B0604020202020204" pitchFamily="34" charset="0"/>
              <a:buChar char="•"/>
            </a:pPr>
            <a:r>
              <a:rPr lang="en-US" dirty="0"/>
              <a:t>Bacilli (rods)</a:t>
            </a:r>
          </a:p>
          <a:p>
            <a:pPr marL="1074420" lvl="1" indent="-342900">
              <a:buFont typeface="Arial" panose="020B0604020202020204" pitchFamily="34" charset="0"/>
              <a:buChar char="•"/>
            </a:pPr>
            <a:r>
              <a:rPr lang="en-US" dirty="0"/>
              <a:t>Spirilla (spiral)</a:t>
            </a:r>
          </a:p>
          <a:p>
            <a:pPr marL="342900" indent="-342900">
              <a:buFont typeface="Arial" panose="020B0604020202020204" pitchFamily="34" charset="0"/>
              <a:buChar char="•"/>
            </a:pPr>
            <a:r>
              <a:rPr lang="en-US" dirty="0"/>
              <a:t>Prokaryotes are unicellular with no nucleus.</a:t>
            </a:r>
          </a:p>
          <a:p>
            <a:pPr marL="342900" indent="-342900">
              <a:buFont typeface="Arial" panose="020B0604020202020204" pitchFamily="34" charset="0"/>
              <a:buChar char="•"/>
            </a:pPr>
            <a:r>
              <a:rPr lang="en-US" dirty="0"/>
              <a:t>Prokaryotes have a single circular chromosome </a:t>
            </a:r>
          </a:p>
          <a:p>
            <a:pPr marL="342900" indent="-342900">
              <a:buFont typeface="Arial" panose="020B0604020202020204" pitchFamily="34" charset="0"/>
              <a:buChar char="•"/>
            </a:pPr>
            <a:r>
              <a:rPr lang="en-US" dirty="0"/>
              <a:t>Most prokaryotes have a rigid </a:t>
            </a:r>
            <a:r>
              <a:rPr lang="en-US" b="1" dirty="0">
                <a:solidFill>
                  <a:srgbClr val="6CB255"/>
                </a:solidFill>
              </a:rPr>
              <a:t>cell wall </a:t>
            </a:r>
            <a:r>
              <a:rPr lang="en-US" dirty="0"/>
              <a:t>outside the plasma membrane which differs in chemical composition between Archaea and Bacteria.  </a:t>
            </a:r>
          </a:p>
          <a:p>
            <a:pPr marL="1074420" lvl="1" indent="-342900">
              <a:buFont typeface="Arial" panose="020B0604020202020204" pitchFamily="34" charset="0"/>
              <a:buChar char="•"/>
            </a:pPr>
            <a:r>
              <a:rPr lang="en-US" dirty="0"/>
              <a:t>The cell wall is protective and helps the cell to maintain its shape. </a:t>
            </a:r>
          </a:p>
          <a:p>
            <a:pPr marL="1074420" lvl="1" indent="-342900">
              <a:buFont typeface="Arial" panose="020B0604020202020204" pitchFamily="34" charset="0"/>
              <a:buChar char="•"/>
            </a:pPr>
            <a:r>
              <a:rPr lang="en-US" dirty="0"/>
              <a:t>The cell wall also helps to prevent cells from bursting when they take in water.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57011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13.4 prokaryotic shapes </a:t>
            </a:r>
          </a:p>
        </p:txBody>
      </p:sp>
      <p:pic>
        <p:nvPicPr>
          <p:cNvPr id="2" name="Figure" descr="Scanning electron micrograph a shows ball-shaped cocci. Scanning electron micrograph b shows rod-shaped bacilli. Scanning electron micrograph c shows corkscrew-shaped spirill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966" b="-7966"/>
          <a:stretch>
            <a:fillRect/>
          </a:stretch>
        </p:blipFill>
        <p:spPr/>
      </p:pic>
      <p:sp>
        <p:nvSpPr>
          <p:cNvPr id="7" name="Figure Legend"/>
          <p:cNvSpPr>
            <a:spLocks noGrp="1"/>
          </p:cNvSpPr>
          <p:nvPr>
            <p:ph type="body" sz="quarter" idx="14"/>
          </p:nvPr>
        </p:nvSpPr>
        <p:spPr/>
        <p:txBody>
          <a:bodyPr>
            <a:normAutofit/>
          </a:bodyPr>
          <a:lstStyle/>
          <a:p>
            <a:r>
              <a:rPr lang="en-US" sz="1600" dirty="0"/>
              <a:t>Many prokaryotes fall into three basic categories based on their shape: </a:t>
            </a:r>
            <a:r>
              <a:rPr lang="en-US" sz="1600" dirty="0">
                <a:solidFill>
                  <a:srgbClr val="6CB255"/>
                </a:solidFill>
              </a:rPr>
              <a:t>(a) </a:t>
            </a:r>
            <a:r>
              <a:rPr lang="en-US" sz="1600" dirty="0" err="1"/>
              <a:t>cocci</a:t>
            </a:r>
            <a:r>
              <a:rPr lang="en-US" sz="1600" dirty="0"/>
              <a:t>, or spherical; </a:t>
            </a:r>
            <a:r>
              <a:rPr lang="en-US" sz="1600" dirty="0">
                <a:solidFill>
                  <a:srgbClr val="6CB255"/>
                </a:solidFill>
              </a:rPr>
              <a:t>(b) </a:t>
            </a:r>
            <a:r>
              <a:rPr lang="en-US" sz="1600" dirty="0"/>
              <a:t>bacilli, or rod-shaped; and </a:t>
            </a:r>
            <a:r>
              <a:rPr lang="en-US" sz="1600" dirty="0">
                <a:solidFill>
                  <a:srgbClr val="6CB255"/>
                </a:solidFill>
              </a:rPr>
              <a:t>(c) </a:t>
            </a:r>
            <a:r>
              <a:rPr lang="en-US" sz="1600" dirty="0" err="1"/>
              <a:t>spirilla</a:t>
            </a:r>
            <a:r>
              <a:rPr lang="en-US" sz="1600" dirty="0"/>
              <a:t>, or spiral-shaped. (credit a: modification of work by Janice Haney Carr, Dr. Richard </a:t>
            </a:r>
            <a:r>
              <a:rPr lang="en-US" sz="1600" dirty="0" err="1"/>
              <a:t>Facklam</a:t>
            </a:r>
            <a:r>
              <a:rPr lang="en-US" sz="1600" dirty="0"/>
              <a:t>, CDC; credit c: modification of work by Dr. David Cox, CDC; scale-bar data from Matt Russell)</a:t>
            </a:r>
          </a:p>
        </p:txBody>
      </p:sp>
      <p:sp>
        <p:nvSpPr>
          <p:cNvPr id="6" name="Disclaimer">
            <a:extLst>
              <a:ext uri="{FF2B5EF4-FFF2-40B4-BE49-F238E27FC236}">
                <a16:creationId xmlns:a16="http://schemas.microsoft.com/office/drawing/2014/main" id="{44CECB86-850E-4F98-B56D-8B748648EE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9207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20D7-F04D-4EDA-8D95-7000F71112E7}"/>
              </a:ext>
            </a:extLst>
          </p:cNvPr>
          <p:cNvSpPr>
            <a:spLocks noGrp="1"/>
          </p:cNvSpPr>
          <p:nvPr>
            <p:ph type="title"/>
          </p:nvPr>
        </p:nvSpPr>
        <p:spPr/>
        <p:txBody>
          <a:bodyPr/>
          <a:lstStyle/>
          <a:p>
            <a:r>
              <a:rPr lang="en-US" dirty="0"/>
              <a:t>The prokaryotic </a:t>
            </a:r>
            <a:r>
              <a:rPr lang="en-US" dirty="0" smtClean="0"/>
              <a:t>cell 2 of 2 </a:t>
            </a:r>
            <a:r>
              <a:rPr lang="en-US" dirty="0"/>
              <a:t>(13.1) </a:t>
            </a:r>
          </a:p>
        </p:txBody>
      </p:sp>
      <p:sp>
        <p:nvSpPr>
          <p:cNvPr id="4" name="Text Placeholder 3">
            <a:extLst>
              <a:ext uri="{FF2B5EF4-FFF2-40B4-BE49-F238E27FC236}">
                <a16:creationId xmlns:a16="http://schemas.microsoft.com/office/drawing/2014/main" id="{8B155E93-9575-4CAA-963E-55DFC238B9D5}"/>
              </a:ext>
            </a:extLst>
          </p:cNvPr>
          <p:cNvSpPr>
            <a:spLocks noGrp="1"/>
          </p:cNvSpPr>
          <p:nvPr>
            <p:ph type="body" sz="quarter" idx="14"/>
          </p:nvPr>
        </p:nvSpPr>
        <p:spPr>
          <a:xfrm>
            <a:off x="457200" y="1095270"/>
            <a:ext cx="8405446" cy="4915094"/>
          </a:xfrm>
        </p:spPr>
        <p:txBody>
          <a:bodyPr>
            <a:normAutofit/>
          </a:bodyPr>
          <a:lstStyle/>
          <a:p>
            <a:pPr marL="342900" indent="-342900">
              <a:buFont typeface="Arial" panose="020B0604020202020204" pitchFamily="34" charset="0"/>
              <a:buChar char="•"/>
            </a:pPr>
            <a:r>
              <a:rPr lang="en-US" dirty="0"/>
              <a:t>Other structures that can be found in some prokaryotes (Figure 13.5):</a:t>
            </a:r>
          </a:p>
          <a:p>
            <a:pPr marL="1074420" lvl="1" indent="-342900">
              <a:buFont typeface="Arial" panose="020B0604020202020204" pitchFamily="34" charset="0"/>
              <a:buChar char="•"/>
            </a:pPr>
            <a:r>
              <a:rPr lang="en-US" b="1" dirty="0">
                <a:solidFill>
                  <a:srgbClr val="6CB255"/>
                </a:solidFill>
              </a:rPr>
              <a:t>Capsule</a:t>
            </a:r>
            <a:r>
              <a:rPr lang="en-US" dirty="0">
                <a:sym typeface="Wingdings" panose="05000000000000000000" pitchFamily="2" charset="2"/>
              </a:rPr>
              <a:t> enables the organism to attach to surfaces and protects it from dehydration</a:t>
            </a:r>
          </a:p>
          <a:p>
            <a:pPr marL="1074420" lvl="1" indent="-342900">
              <a:buFont typeface="Arial" panose="020B0604020202020204" pitchFamily="34" charset="0"/>
              <a:buChar char="•"/>
            </a:pPr>
            <a:r>
              <a:rPr lang="en-US" b="1" dirty="0">
                <a:solidFill>
                  <a:srgbClr val="6CB255"/>
                </a:solidFill>
                <a:sym typeface="Wingdings" panose="05000000000000000000" pitchFamily="2" charset="2"/>
              </a:rPr>
              <a:t>Flagella</a:t>
            </a:r>
            <a:r>
              <a:rPr lang="en-US" dirty="0">
                <a:sym typeface="Wingdings" panose="05000000000000000000" pitchFamily="2" charset="2"/>
              </a:rPr>
              <a:t> used for locomotion</a:t>
            </a:r>
          </a:p>
          <a:p>
            <a:pPr marL="1074420" lvl="1" indent="-342900">
              <a:buFont typeface="Arial" panose="020B0604020202020204" pitchFamily="34" charset="0"/>
              <a:buChar char="•"/>
            </a:pPr>
            <a:r>
              <a:rPr lang="en-US" b="1" dirty="0">
                <a:solidFill>
                  <a:srgbClr val="6CB255"/>
                </a:solidFill>
                <a:sym typeface="Wingdings" panose="05000000000000000000" pitchFamily="2" charset="2"/>
              </a:rPr>
              <a:t>Pili</a:t>
            </a:r>
            <a:r>
              <a:rPr lang="en-US" dirty="0">
                <a:sym typeface="Wingdings" panose="05000000000000000000" pitchFamily="2" charset="2"/>
              </a:rPr>
              <a:t> used to attach to surfaces and for conjugation </a:t>
            </a:r>
          </a:p>
          <a:p>
            <a:pPr marL="1074420" lvl="1" indent="-342900">
              <a:buFont typeface="Arial" panose="020B0604020202020204" pitchFamily="34" charset="0"/>
              <a:buChar char="•"/>
            </a:pPr>
            <a:r>
              <a:rPr lang="en-US" b="1" dirty="0">
                <a:solidFill>
                  <a:srgbClr val="6CB255"/>
                </a:solidFill>
                <a:sym typeface="Wingdings" panose="05000000000000000000" pitchFamily="2" charset="2"/>
              </a:rPr>
              <a:t>Plasmids</a:t>
            </a:r>
            <a:r>
              <a:rPr lang="en-US" dirty="0">
                <a:sym typeface="Wingdings" panose="05000000000000000000" pitchFamily="2" charset="2"/>
              </a:rPr>
              <a:t> small circular pieces of DNA (in addition to the main chromosome) </a:t>
            </a:r>
            <a:endParaRPr lang="en-US" dirty="0"/>
          </a:p>
          <a:p>
            <a:pPr marL="342900" indent="-342900">
              <a:buFont typeface="Arial" panose="020B0604020202020204" pitchFamily="34" charset="0"/>
              <a:buChar char="•"/>
            </a:pPr>
            <a:r>
              <a:rPr lang="en-US" dirty="0"/>
              <a:t>Bacteria are divided into two major groups based on a staining procedure called the </a:t>
            </a:r>
            <a:r>
              <a:rPr lang="en-US" b="1" dirty="0">
                <a:solidFill>
                  <a:srgbClr val="6CB255"/>
                </a:solidFill>
              </a:rPr>
              <a:t>Gram Stain</a:t>
            </a:r>
            <a:r>
              <a:rPr lang="en-US" dirty="0"/>
              <a:t>.  The two groups stain differently because their cell walls are different (Figure 13.6)</a:t>
            </a:r>
          </a:p>
          <a:p>
            <a:pPr marL="1074420" lvl="1" indent="-342900">
              <a:buFont typeface="Arial" panose="020B0604020202020204" pitchFamily="34" charset="0"/>
              <a:buChar char="•"/>
            </a:pPr>
            <a:r>
              <a:rPr lang="en-US" dirty="0"/>
              <a:t>Gram positive bacteria have thick cell walls </a:t>
            </a:r>
          </a:p>
          <a:p>
            <a:pPr marL="1074420" lvl="1" indent="-342900">
              <a:buFont typeface="Arial" panose="020B0604020202020204" pitchFamily="34" charset="0"/>
              <a:buChar char="•"/>
            </a:pPr>
            <a:r>
              <a:rPr lang="en-US" dirty="0"/>
              <a:t>Gram negative bacteria have thin cell walls but also have an outer membrane </a:t>
            </a:r>
          </a:p>
        </p:txBody>
      </p:sp>
    </p:spTree>
    <p:extLst>
      <p:ext uri="{BB962C8B-B14F-4D97-AF65-F5344CB8AC3E}">
        <p14:creationId xmlns:p14="http://schemas.microsoft.com/office/powerpoint/2010/main" val="421130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13.5 a typical bacterium</a:t>
            </a:r>
          </a:p>
        </p:txBody>
      </p:sp>
      <p:pic>
        <p:nvPicPr>
          <p:cNvPr id="2" name="Figure" descr="In this illustration, the prokaryotic cell has an oval shape. The circular chromosome is concentrated in a region called the nucleoid. The fluid inside the cell is called the cytoplasm. Ribosomes, depicted as small dots, float in the cytoplasm. The cytoplasm is encased by a plasma membrane, which in turn is encased by a cell wall. A capsule surrounds the cell wall. The bacterium depicted has a flagellum protruding from one narrow end. Pili are small protrusions that project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422" r="-33422"/>
          <a:stretch>
            <a:fillRect/>
          </a:stretch>
        </p:blipFill>
        <p:spPr/>
      </p:pic>
      <p:sp>
        <p:nvSpPr>
          <p:cNvPr id="7" name="Figure Legend"/>
          <p:cNvSpPr>
            <a:spLocks noGrp="1"/>
          </p:cNvSpPr>
          <p:nvPr>
            <p:ph type="body" sz="quarter" idx="14"/>
          </p:nvPr>
        </p:nvSpPr>
        <p:spPr/>
        <p:txBody>
          <a:bodyPr>
            <a:normAutofit/>
          </a:bodyPr>
          <a:lstStyle/>
          <a:p>
            <a:r>
              <a:rPr lang="en-US" sz="1600" dirty="0"/>
              <a:t>The features of a typical bacterium cell are shown.</a:t>
            </a:r>
          </a:p>
        </p:txBody>
      </p:sp>
      <p:sp>
        <p:nvSpPr>
          <p:cNvPr id="6" name="Disclaimer">
            <a:extLst>
              <a:ext uri="{FF2B5EF4-FFF2-40B4-BE49-F238E27FC236}">
                <a16:creationId xmlns:a16="http://schemas.microsoft.com/office/drawing/2014/main" id="{0D2527A1-1D9F-4130-8E2D-76ABB95A5AF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1647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13.6 gram positive </a:t>
            </a:r>
            <a:br>
              <a:rPr lang="en-US" dirty="0"/>
            </a:br>
            <a:r>
              <a:rPr lang="en-US" dirty="0"/>
              <a:t>vs gram negative bacteria </a:t>
            </a:r>
          </a:p>
        </p:txBody>
      </p:sp>
      <p:pic>
        <p:nvPicPr>
          <p:cNvPr id="2" name="Figure" descr="This illustration compares Gram-positive to Gram-negative bacterial cell walls. The Gram-positive image on the left shows, from bottom to top: the cytoplasm, a plasma membrane bilayer with phospholipids and membrane proteins, and a thick cell wall with several layers of peptidoglycans. The Gram-negative image on the right shows, from bottom to top: the cytoplasm, a plasma membrane bilayer with phospholipids and membrane proteins, a thin cell wall with one layer of peptidoglycans, and an outer plasma membrane bilay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8" r="-998"/>
          <a:stretch>
            <a:fillRect/>
          </a:stretch>
        </p:blipFill>
        <p:spPr/>
      </p:pic>
      <p:sp>
        <p:nvSpPr>
          <p:cNvPr id="7" name="Figure Legend"/>
          <p:cNvSpPr>
            <a:spLocks noGrp="1"/>
          </p:cNvSpPr>
          <p:nvPr>
            <p:ph type="body" sz="quarter" idx="14"/>
          </p:nvPr>
        </p:nvSpPr>
        <p:spPr/>
        <p:txBody>
          <a:bodyPr>
            <a:normAutofit/>
          </a:bodyPr>
          <a:lstStyle/>
          <a:p>
            <a:r>
              <a:rPr lang="en-US" sz="1600" dirty="0"/>
              <a:t>Bacteria are divided into two major groups: Gram-positive and Gram-negative. Both groups have a cell wall composed of peptidoglycans: In Gram-positive bacteria, the wall is thick, whereas in Gram-negative bacteria, the wall is thin. In Gram-negative bacteria, the cell wall is surrounded by an outer membrane.</a:t>
            </a:r>
          </a:p>
        </p:txBody>
      </p:sp>
      <p:sp>
        <p:nvSpPr>
          <p:cNvPr id="6" name="Disclaimer">
            <a:extLst>
              <a:ext uri="{FF2B5EF4-FFF2-40B4-BE49-F238E27FC236}">
                <a16:creationId xmlns:a16="http://schemas.microsoft.com/office/drawing/2014/main" id="{549EE7EF-7823-439F-98BA-6218E36C400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7875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3C54-AF4E-4A12-8420-03AFAD1EA401}"/>
              </a:ext>
            </a:extLst>
          </p:cNvPr>
          <p:cNvSpPr>
            <a:spLocks noGrp="1"/>
          </p:cNvSpPr>
          <p:nvPr>
            <p:ph type="title"/>
          </p:nvPr>
        </p:nvSpPr>
        <p:spPr/>
        <p:txBody>
          <a:bodyPr/>
          <a:lstStyle/>
          <a:p>
            <a:r>
              <a:rPr lang="en-US" dirty="0"/>
              <a:t>Reproduction (13.1) </a:t>
            </a:r>
          </a:p>
        </p:txBody>
      </p:sp>
      <p:sp>
        <p:nvSpPr>
          <p:cNvPr id="4" name="Text Placeholder 3">
            <a:extLst>
              <a:ext uri="{FF2B5EF4-FFF2-40B4-BE49-F238E27FC236}">
                <a16:creationId xmlns:a16="http://schemas.microsoft.com/office/drawing/2014/main" id="{C5A87F7F-DA36-44E9-8848-882340C93AEF}"/>
              </a:ext>
            </a:extLst>
          </p:cNvPr>
          <p:cNvSpPr>
            <a:spLocks noGrp="1"/>
          </p:cNvSpPr>
          <p:nvPr>
            <p:ph type="body" sz="quarter" idx="14"/>
          </p:nvPr>
        </p:nvSpPr>
        <p:spPr>
          <a:xfrm>
            <a:off x="457200" y="1075174"/>
            <a:ext cx="8062912" cy="4935190"/>
          </a:xfrm>
        </p:spPr>
        <p:txBody>
          <a:bodyPr/>
          <a:lstStyle/>
          <a:p>
            <a:pPr marL="342900" indent="-342900">
              <a:buFont typeface="Arial" panose="020B0604020202020204" pitchFamily="34" charset="0"/>
              <a:buChar char="•"/>
            </a:pPr>
            <a:r>
              <a:rPr lang="en-US" dirty="0"/>
              <a:t>Prokaryotes reproduce through a process called </a:t>
            </a:r>
            <a:r>
              <a:rPr lang="en-US" b="1" dirty="0">
                <a:solidFill>
                  <a:srgbClr val="6CB255"/>
                </a:solidFill>
              </a:rPr>
              <a:t>binary fission</a:t>
            </a:r>
            <a:r>
              <a:rPr lang="en-US" dirty="0"/>
              <a:t>.  Binary fission is asexual (basically the prokaryote copies its chromosome and splits in half). </a:t>
            </a:r>
          </a:p>
          <a:p>
            <a:pPr marL="342900" indent="-342900">
              <a:buFont typeface="Arial" panose="020B0604020202020204" pitchFamily="34" charset="0"/>
              <a:buChar char="•"/>
            </a:pPr>
            <a:r>
              <a:rPr lang="en-US" dirty="0"/>
              <a:t>Binary fission does not allow prokaryotes to exchange genetic material.  However, they do have 3 methods for genetic recombination:</a:t>
            </a:r>
          </a:p>
          <a:p>
            <a:pPr marL="1074420" lvl="1" indent="-342900">
              <a:buFont typeface="Arial" panose="020B0604020202020204" pitchFamily="34" charset="0"/>
              <a:buChar char="•"/>
            </a:pPr>
            <a:r>
              <a:rPr lang="en-US" b="1" dirty="0">
                <a:solidFill>
                  <a:srgbClr val="6CB255"/>
                </a:solidFill>
              </a:rPr>
              <a:t>Transformation</a:t>
            </a:r>
            <a:r>
              <a:rPr lang="en-US" dirty="0">
                <a:sym typeface="Wingdings" panose="05000000000000000000" pitchFamily="2" charset="2"/>
              </a:rPr>
              <a:t> the cell takes in DNA from other bacteria in its environment (alive or dead) </a:t>
            </a:r>
            <a:endParaRPr lang="en-US" dirty="0"/>
          </a:p>
          <a:p>
            <a:pPr marL="1074420" lvl="1" indent="-342900">
              <a:buFont typeface="Arial" panose="020B0604020202020204" pitchFamily="34" charset="0"/>
              <a:buChar char="•"/>
            </a:pPr>
            <a:r>
              <a:rPr lang="en-US" b="1" dirty="0">
                <a:solidFill>
                  <a:srgbClr val="6CB255"/>
                </a:solidFill>
              </a:rPr>
              <a:t>Transduction</a:t>
            </a:r>
            <a:r>
              <a:rPr lang="en-US" dirty="0">
                <a:sym typeface="Wingdings" panose="05000000000000000000" pitchFamily="2" charset="2"/>
              </a:rPr>
              <a:t> viruses that infect bacteria move DNA from one bacteria to another </a:t>
            </a:r>
            <a:endParaRPr lang="en-US" dirty="0"/>
          </a:p>
          <a:p>
            <a:pPr marL="1074420" lvl="1" indent="-342900">
              <a:buFont typeface="Arial" panose="020B0604020202020204" pitchFamily="34" charset="0"/>
              <a:buChar char="•"/>
            </a:pPr>
            <a:r>
              <a:rPr lang="en-US" b="1" dirty="0">
                <a:solidFill>
                  <a:srgbClr val="6CB255"/>
                </a:solidFill>
              </a:rPr>
              <a:t>Conjugation</a:t>
            </a:r>
            <a:r>
              <a:rPr lang="en-US" dirty="0">
                <a:sym typeface="Wingdings" panose="05000000000000000000" pitchFamily="2" charset="2"/>
              </a:rPr>
              <a:t> DNA is transferred (usually in the form of a plasmid) from one bacterium to another via a pilus </a:t>
            </a:r>
            <a:endParaRPr lang="en-US" dirty="0"/>
          </a:p>
          <a:p>
            <a:pPr lvl="1" indent="0">
              <a:buNone/>
            </a:pPr>
            <a:endParaRPr lang="en-US" dirty="0"/>
          </a:p>
        </p:txBody>
      </p:sp>
    </p:spTree>
    <p:extLst>
      <p:ext uri="{BB962C8B-B14F-4D97-AF65-F5344CB8AC3E}">
        <p14:creationId xmlns:p14="http://schemas.microsoft.com/office/powerpoint/2010/main" val="72456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E4B1-D1BC-43FE-B103-9FAEBA96466A}"/>
              </a:ext>
            </a:extLst>
          </p:cNvPr>
          <p:cNvSpPr>
            <a:spLocks noGrp="1"/>
          </p:cNvSpPr>
          <p:nvPr>
            <p:ph type="title"/>
          </p:nvPr>
        </p:nvSpPr>
        <p:spPr/>
        <p:txBody>
          <a:bodyPr/>
          <a:lstStyle/>
          <a:p>
            <a:r>
              <a:rPr lang="en-US" dirty="0"/>
              <a:t>Bacterial diseases in humans </a:t>
            </a:r>
            <a:r>
              <a:rPr lang="en-US" dirty="0" smtClean="0"/>
              <a:t>1 of 2 (13.1</a:t>
            </a:r>
            <a:r>
              <a:rPr lang="en-US" dirty="0"/>
              <a:t>)</a:t>
            </a:r>
          </a:p>
        </p:txBody>
      </p:sp>
      <p:sp>
        <p:nvSpPr>
          <p:cNvPr id="4" name="Text Placeholder 3">
            <a:extLst>
              <a:ext uri="{FF2B5EF4-FFF2-40B4-BE49-F238E27FC236}">
                <a16:creationId xmlns:a16="http://schemas.microsoft.com/office/drawing/2014/main" id="{174855F0-6ADE-40CE-8E3F-43FF527CE873}"/>
              </a:ext>
            </a:extLst>
          </p:cNvPr>
          <p:cNvSpPr>
            <a:spLocks noGrp="1"/>
          </p:cNvSpPr>
          <p:nvPr>
            <p:ph type="body" sz="quarter" idx="14"/>
          </p:nvPr>
        </p:nvSpPr>
        <p:spPr>
          <a:xfrm>
            <a:off x="323614" y="1317868"/>
            <a:ext cx="8330084" cy="5540132"/>
          </a:xfrm>
        </p:spPr>
        <p:txBody>
          <a:bodyPr>
            <a:normAutofit/>
          </a:bodyPr>
          <a:lstStyle/>
          <a:p>
            <a:pPr marL="342900" indent="-342900">
              <a:buFont typeface="Arial" panose="020B0604020202020204" pitchFamily="34" charset="0"/>
              <a:buChar char="•"/>
            </a:pPr>
            <a:r>
              <a:rPr lang="en-US" dirty="0"/>
              <a:t>All </a:t>
            </a:r>
            <a:r>
              <a:rPr lang="en-US" b="1" dirty="0">
                <a:solidFill>
                  <a:srgbClr val="6CB255"/>
                </a:solidFill>
              </a:rPr>
              <a:t>pathogenic</a:t>
            </a:r>
            <a:r>
              <a:rPr lang="en-US" dirty="0"/>
              <a:t> (disease causing) prokaryotes are bacteria.  Archaea do not cause disease. </a:t>
            </a:r>
          </a:p>
          <a:p>
            <a:pPr marL="342900" indent="-342900">
              <a:buFont typeface="Arial" panose="020B0604020202020204" pitchFamily="34" charset="0"/>
              <a:buChar char="•"/>
            </a:pPr>
            <a:r>
              <a:rPr lang="en-US" dirty="0"/>
              <a:t>A number of </a:t>
            </a:r>
            <a:r>
              <a:rPr lang="en-US" b="1" dirty="0">
                <a:solidFill>
                  <a:srgbClr val="6CB255"/>
                </a:solidFill>
              </a:rPr>
              <a:t>pandemics </a:t>
            </a:r>
            <a:r>
              <a:rPr lang="en-US" dirty="0"/>
              <a:t>(a widespread, usually worldwide, epidemic disease) have been documented over the last several hundred years.</a:t>
            </a:r>
          </a:p>
          <a:p>
            <a:pPr marL="342900" indent="-342900">
              <a:buFont typeface="Arial" panose="020B0604020202020204" pitchFamily="34" charset="0"/>
              <a:buChar char="•"/>
            </a:pPr>
            <a:r>
              <a:rPr lang="en-US" dirty="0"/>
              <a:t>An </a:t>
            </a:r>
            <a:r>
              <a:rPr lang="en-US" b="1" dirty="0">
                <a:solidFill>
                  <a:srgbClr val="6CB255"/>
                </a:solidFill>
              </a:rPr>
              <a:t>epidemic</a:t>
            </a:r>
            <a:r>
              <a:rPr lang="en-US" dirty="0"/>
              <a:t> is a disease that occurs in an unusually high number of individuals in a population at the same time.    </a:t>
            </a:r>
          </a:p>
          <a:p>
            <a:pPr marL="342900" indent="-342900">
              <a:buFont typeface="Arial" panose="020B0604020202020204" pitchFamily="34" charset="0"/>
              <a:buChar char="•"/>
            </a:pPr>
            <a:r>
              <a:rPr lang="en-US" dirty="0"/>
              <a:t>Infectious diseases remain among the leading causes of death worldwide.  Medical advances like antibiotics, improvements in sanitation, and improvements in drinking water have helped but deaths due to bacterial infections continue.  </a:t>
            </a:r>
          </a:p>
        </p:txBody>
      </p:sp>
    </p:spTree>
    <p:extLst>
      <p:ext uri="{BB962C8B-B14F-4D97-AF65-F5344CB8AC3E}">
        <p14:creationId xmlns:p14="http://schemas.microsoft.com/office/powerpoint/2010/main" val="302251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A40-245B-49F0-B984-03B2C4A59817}"/>
              </a:ext>
            </a:extLst>
          </p:cNvPr>
          <p:cNvSpPr>
            <a:spLocks noGrp="1"/>
          </p:cNvSpPr>
          <p:nvPr>
            <p:ph type="title"/>
          </p:nvPr>
        </p:nvSpPr>
        <p:spPr/>
        <p:txBody>
          <a:bodyPr/>
          <a:lstStyle/>
          <a:p>
            <a:r>
              <a:rPr lang="en-US" dirty="0"/>
              <a:t>bacterial diseases in humans </a:t>
            </a:r>
            <a:r>
              <a:rPr lang="en-US" dirty="0" smtClean="0"/>
              <a:t>2 of 2 (13.1</a:t>
            </a:r>
            <a:r>
              <a:rPr lang="en-US" dirty="0"/>
              <a:t>)</a:t>
            </a:r>
          </a:p>
        </p:txBody>
      </p:sp>
      <p:sp>
        <p:nvSpPr>
          <p:cNvPr id="4" name="Text Placeholder 3">
            <a:extLst>
              <a:ext uri="{FF2B5EF4-FFF2-40B4-BE49-F238E27FC236}">
                <a16:creationId xmlns:a16="http://schemas.microsoft.com/office/drawing/2014/main" id="{387117C6-E912-4514-B1C0-C4CFCBB12D2F}"/>
              </a:ext>
            </a:extLst>
          </p:cNvPr>
          <p:cNvSpPr>
            <a:spLocks noGrp="1"/>
          </p:cNvSpPr>
          <p:nvPr>
            <p:ph type="body" sz="quarter" idx="14"/>
          </p:nvPr>
        </p:nvSpPr>
        <p:spPr>
          <a:xfrm>
            <a:off x="457200" y="1336431"/>
            <a:ext cx="8284866" cy="5154804"/>
          </a:xfrm>
        </p:spPr>
        <p:txBody>
          <a:bodyPr>
            <a:normAutofit/>
          </a:bodyPr>
          <a:lstStyle/>
          <a:p>
            <a:pPr marL="342900" indent="-342900">
              <a:buFont typeface="Arial" panose="020B0604020202020204" pitchFamily="34" charset="0"/>
              <a:buChar char="•"/>
            </a:pPr>
            <a:r>
              <a:rPr lang="en-US" dirty="0"/>
              <a:t>The Black Death (1346-1361) was one of the most devastating pandemics in history.  It was due to an outbreak of the bubonic plague, caused by bacteria.  It is spread by fleas, living on rats.         A million people died worldwide. </a:t>
            </a:r>
          </a:p>
          <a:p>
            <a:pPr marL="1074420" lvl="1" indent="-342900">
              <a:buFont typeface="Arial" panose="020B0604020202020204" pitchFamily="34" charset="0"/>
              <a:buChar char="•"/>
            </a:pPr>
            <a:r>
              <a:rPr lang="en-US" dirty="0"/>
              <a:t>The bubonic plague struck Europe hard in the 1600’s.  </a:t>
            </a:r>
          </a:p>
          <a:p>
            <a:pPr marL="1074420" lvl="1" indent="-342900">
              <a:buFont typeface="Arial" panose="020B0604020202020204" pitchFamily="34" charset="0"/>
              <a:buChar char="•"/>
            </a:pPr>
            <a:r>
              <a:rPr lang="en-US" dirty="0"/>
              <a:t>There are still 1000-3000 cases of bubonic plague each year worldwide.  </a:t>
            </a:r>
          </a:p>
          <a:p>
            <a:endParaRPr lang="en-US" dirty="0"/>
          </a:p>
          <a:p>
            <a:r>
              <a:rPr lang="en-US" b="1" dirty="0">
                <a:solidFill>
                  <a:srgbClr val="6CB255"/>
                </a:solidFill>
              </a:rPr>
              <a:t>CONCEPT IN ACTION </a:t>
            </a:r>
          </a:p>
          <a:p>
            <a:r>
              <a:rPr lang="en-US" dirty="0"/>
              <a:t>Watch a video on the modern understanding of the Black Death (bubonic plague) in Europe during the 14</a:t>
            </a:r>
            <a:r>
              <a:rPr lang="en-US" baseline="30000" dirty="0"/>
              <a:t>th</a:t>
            </a:r>
            <a:r>
              <a:rPr lang="en-US" dirty="0"/>
              <a:t> century.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http://openstaxcollege.org/l/black_death2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a:p>
            <a:endParaRPr lang="en-US" dirty="0"/>
          </a:p>
        </p:txBody>
      </p:sp>
    </p:spTree>
    <p:extLst>
      <p:ext uri="{BB962C8B-B14F-4D97-AF65-F5344CB8AC3E}">
        <p14:creationId xmlns:p14="http://schemas.microsoft.com/office/powerpoint/2010/main" val="119306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6EF6-AEAD-4795-ADB9-B08FB8E692F1}"/>
              </a:ext>
            </a:extLst>
          </p:cNvPr>
          <p:cNvSpPr>
            <a:spLocks noGrp="1"/>
          </p:cNvSpPr>
          <p:nvPr>
            <p:ph type="title"/>
          </p:nvPr>
        </p:nvSpPr>
        <p:spPr/>
        <p:txBody>
          <a:bodyPr/>
          <a:lstStyle/>
          <a:p>
            <a:r>
              <a:rPr lang="en-US" dirty="0"/>
              <a:t>THE ANTIBIOTIC CRISIS (13.1) </a:t>
            </a:r>
          </a:p>
        </p:txBody>
      </p:sp>
      <p:sp>
        <p:nvSpPr>
          <p:cNvPr id="4" name="Text Placeholder 3">
            <a:extLst>
              <a:ext uri="{FF2B5EF4-FFF2-40B4-BE49-F238E27FC236}">
                <a16:creationId xmlns:a16="http://schemas.microsoft.com/office/drawing/2014/main" id="{136B40E7-21DA-43A8-986A-29BA6BC29B3F}"/>
              </a:ext>
            </a:extLst>
          </p:cNvPr>
          <p:cNvSpPr>
            <a:spLocks noGrp="1"/>
          </p:cNvSpPr>
          <p:nvPr>
            <p:ph type="body" sz="quarter" idx="14"/>
          </p:nvPr>
        </p:nvSpPr>
        <p:spPr>
          <a:xfrm>
            <a:off x="457199" y="1045029"/>
            <a:ext cx="8264769" cy="5476351"/>
          </a:xfrm>
        </p:spPr>
        <p:txBody>
          <a:bodyPr>
            <a:normAutofit/>
          </a:bodyPr>
          <a:lstStyle/>
          <a:p>
            <a:pPr marL="342900" indent="-342900">
              <a:buFont typeface="Arial" panose="020B0604020202020204" pitchFamily="34" charset="0"/>
              <a:buChar char="•"/>
            </a:pPr>
            <a:r>
              <a:rPr lang="en-US" dirty="0"/>
              <a:t>One of the main reasons for resistant bacteria is the overuse and incorrect use of antibiotics, such as not completing a full course of prescribed antibiotics.  </a:t>
            </a:r>
          </a:p>
          <a:p>
            <a:pPr marL="1074420" lvl="1" indent="-342900">
              <a:buFont typeface="Arial" panose="020B0604020202020204" pitchFamily="34" charset="0"/>
              <a:buChar char="•"/>
            </a:pPr>
            <a:r>
              <a:rPr lang="en-US" dirty="0"/>
              <a:t>The incorrect use of antibiotics results in natural selection of resistant forms of bacteria.</a:t>
            </a:r>
          </a:p>
          <a:p>
            <a:pPr marL="342900" indent="-342900">
              <a:buFont typeface="Arial" panose="020B0604020202020204" pitchFamily="34" charset="0"/>
              <a:buChar char="•"/>
            </a:pPr>
            <a:r>
              <a:rPr lang="en-US" dirty="0"/>
              <a:t>Another problem is the excessive use of antibiotics in livestock.  Antibiotics are not used to prevent disease, but to enhance production of their products.  </a:t>
            </a:r>
          </a:p>
          <a:p>
            <a:pPr marL="342900" indent="-342900">
              <a:buFont typeface="Arial" panose="020B0604020202020204" pitchFamily="34" charset="0"/>
              <a:buChar char="•"/>
            </a:pPr>
            <a:r>
              <a:rPr lang="en-US" i="1" dirty="0">
                <a:solidFill>
                  <a:srgbClr val="6CB255"/>
                </a:solidFill>
              </a:rPr>
              <a:t>Staphylococcus aureus </a:t>
            </a:r>
            <a:r>
              <a:rPr lang="en-US" dirty="0"/>
              <a:t>(“staph”) is a common bacterium that can live in or on the human body and is usually treatable with antibiotics.  </a:t>
            </a:r>
          </a:p>
          <a:p>
            <a:pPr marL="1074420" lvl="1" indent="-342900">
              <a:buFont typeface="Arial" panose="020B0604020202020204" pitchFamily="34" charset="0"/>
              <a:buChar char="•"/>
            </a:pPr>
            <a:r>
              <a:rPr lang="en-US" dirty="0"/>
              <a:t>A very dangerous strain called </a:t>
            </a:r>
            <a:r>
              <a:rPr lang="en-US" dirty="0">
                <a:solidFill>
                  <a:srgbClr val="6CB255"/>
                </a:solidFill>
              </a:rPr>
              <a:t>MRSA (methicillin-resistant </a:t>
            </a:r>
            <a:r>
              <a:rPr lang="en-US" i="1" dirty="0">
                <a:solidFill>
                  <a:srgbClr val="6CB255"/>
                </a:solidFill>
              </a:rPr>
              <a:t>Staphylococcus aureus</a:t>
            </a:r>
            <a:r>
              <a:rPr lang="en-US" dirty="0">
                <a:solidFill>
                  <a:srgbClr val="6CB255"/>
                </a:solidFill>
              </a:rPr>
              <a:t>) </a:t>
            </a:r>
            <a:r>
              <a:rPr lang="en-US" dirty="0"/>
              <a:t>is resistant to many of the commonly used antibiotics (Figure 13.7).  It is common in healthcare facilities and in people that live in dense groups (military personnel and prisoners for example).</a:t>
            </a:r>
          </a:p>
        </p:txBody>
      </p:sp>
    </p:spTree>
    <p:extLst>
      <p:ext uri="{BB962C8B-B14F-4D97-AF65-F5344CB8AC3E}">
        <p14:creationId xmlns:p14="http://schemas.microsoft.com/office/powerpoint/2010/main" val="247770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01EF-22BF-4EAE-BAEE-81D6FE3A67B9}"/>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B39C5715-D5DB-4432-82EC-02E8E7B848D2}"/>
              </a:ext>
            </a:extLst>
          </p:cNvPr>
          <p:cNvSpPr>
            <a:spLocks noGrp="1"/>
          </p:cNvSpPr>
          <p:nvPr>
            <p:ph type="body" sz="quarter" idx="14"/>
          </p:nvPr>
        </p:nvSpPr>
        <p:spPr>
          <a:xfrm>
            <a:off x="457199" y="1138335"/>
            <a:ext cx="8276253" cy="5393094"/>
          </a:xfrm>
        </p:spPr>
        <p:txBody>
          <a:bodyPr>
            <a:normAutofit lnSpcReduction="10000"/>
          </a:bodyPr>
          <a:lstStyle/>
          <a:p>
            <a:pPr marL="342900" indent="-342900">
              <a:buFont typeface="Arial" panose="020B0604020202020204" pitchFamily="34" charset="0"/>
              <a:buChar char="•"/>
            </a:pPr>
            <a:r>
              <a:rPr lang="en-US" dirty="0"/>
              <a:t>Until the late 20</a:t>
            </a:r>
            <a:r>
              <a:rPr lang="en-US" baseline="30000" dirty="0"/>
              <a:t>th</a:t>
            </a:r>
            <a:r>
              <a:rPr lang="en-US" dirty="0"/>
              <a:t> century, scientists grouped living things into 5 kingdoms</a:t>
            </a:r>
          </a:p>
          <a:p>
            <a:pPr marL="342900" indent="-342900">
              <a:buFont typeface="Arial" panose="020B0604020202020204" pitchFamily="34" charset="0"/>
              <a:buChar char="•"/>
            </a:pPr>
            <a:r>
              <a:rPr lang="en-US" dirty="0"/>
              <a:t>Now they are grouped into 3 Domains (Archaea, Bacteria and Eukarya) based on differences in cell membrane structure and in rRNA (ribosomal RNA).</a:t>
            </a:r>
          </a:p>
          <a:p>
            <a:pPr marL="342900" indent="-342900">
              <a:buFont typeface="Arial" panose="020B0604020202020204" pitchFamily="34" charset="0"/>
              <a:buChar char="•"/>
            </a:pPr>
            <a:r>
              <a:rPr lang="en-US" dirty="0"/>
              <a:t>Bacteria and Archaea are </a:t>
            </a:r>
            <a:r>
              <a:rPr lang="en-US" b="1" dirty="0">
                <a:solidFill>
                  <a:srgbClr val="6CB255"/>
                </a:solidFill>
              </a:rPr>
              <a:t>prokaryotes</a:t>
            </a:r>
            <a:r>
              <a:rPr lang="en-US" dirty="0">
                <a:sym typeface="Wingdings" panose="05000000000000000000" pitchFamily="2" charset="2"/>
              </a:rPr>
              <a:t> organisms that lack a nucleus and membrane bound organelles </a:t>
            </a:r>
          </a:p>
          <a:p>
            <a:pPr marL="1074420" lvl="1" indent="-342900">
              <a:buFont typeface="Arial" panose="020B0604020202020204" pitchFamily="34" charset="0"/>
              <a:buChar char="•"/>
            </a:pPr>
            <a:r>
              <a:rPr lang="en-US" dirty="0">
                <a:sym typeface="Wingdings" panose="05000000000000000000" pitchFamily="2" charset="2"/>
              </a:rPr>
              <a:t>These 2 groups are very different from each other </a:t>
            </a:r>
          </a:p>
          <a:p>
            <a:pPr marL="1074420" lvl="1" indent="-342900">
              <a:buFont typeface="Arial" panose="020B0604020202020204" pitchFamily="34" charset="0"/>
              <a:buChar char="•"/>
            </a:pPr>
            <a:r>
              <a:rPr lang="en-US" dirty="0">
                <a:sym typeface="Wingdings" panose="05000000000000000000" pitchFamily="2" charset="2"/>
              </a:rPr>
              <a:t>Prokaryotes were the first organisms on earth and currently inhabit every habitat on earth, even the harshest environments.  They also live on or inside other living things.</a:t>
            </a:r>
          </a:p>
          <a:p>
            <a:pPr marL="342900" indent="-342900">
              <a:buFont typeface="Arial" panose="020B0604020202020204" pitchFamily="34" charset="0"/>
              <a:buChar char="•"/>
            </a:pPr>
            <a:r>
              <a:rPr lang="en-US" dirty="0">
                <a:sym typeface="Wingdings" panose="05000000000000000000" pitchFamily="2" charset="2"/>
              </a:rPr>
              <a:t>The domain Eukarya contains all the </a:t>
            </a:r>
            <a:r>
              <a:rPr lang="en-US" b="1" dirty="0">
                <a:solidFill>
                  <a:srgbClr val="6CB255"/>
                </a:solidFill>
                <a:sym typeface="Wingdings" panose="05000000000000000000" pitchFamily="2" charset="2"/>
              </a:rPr>
              <a:t>eukaryotes</a:t>
            </a:r>
            <a:r>
              <a:rPr lang="en-US" dirty="0">
                <a:sym typeface="Wingdings" panose="05000000000000000000" pitchFamily="2" charset="2"/>
              </a:rPr>
              <a:t> organisms that possess a nucleus and membrane bound organelles</a:t>
            </a:r>
          </a:p>
          <a:p>
            <a:pPr marL="1074420" lvl="1" indent="-342900">
              <a:buFont typeface="Arial" panose="020B0604020202020204" pitchFamily="34" charset="0"/>
              <a:buChar char="•"/>
            </a:pPr>
            <a:r>
              <a:rPr lang="en-US" dirty="0">
                <a:sym typeface="Wingdings" panose="05000000000000000000" pitchFamily="2" charset="2"/>
              </a:rPr>
              <a:t>Contains the kingdoms Plantae, Fungi and Animalia</a:t>
            </a:r>
          </a:p>
          <a:p>
            <a:pPr marL="1074420" lvl="1" indent="-342900">
              <a:buFont typeface="Arial" panose="020B0604020202020204" pitchFamily="34" charset="0"/>
              <a:buChar char="•"/>
            </a:pPr>
            <a:r>
              <a:rPr lang="en-US" dirty="0">
                <a:sym typeface="Wingdings" panose="05000000000000000000" pitchFamily="2" charset="2"/>
              </a:rPr>
              <a:t>Also contains a diverse group called protists</a:t>
            </a:r>
          </a:p>
          <a:p>
            <a:pPr marL="1074420" lvl="1" indent="-342900">
              <a:buFont typeface="Arial" panose="020B0604020202020204" pitchFamily="34" charset="0"/>
              <a:buChar char="•"/>
            </a:pPr>
            <a:endParaRPr lang="en-US" dirty="0">
              <a:sym typeface="Wingdings" panose="05000000000000000000" pitchFamily="2" charset="2"/>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4454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13.7 </a:t>
            </a:r>
            <a:br>
              <a:rPr lang="en-US" dirty="0"/>
            </a:br>
            <a:r>
              <a:rPr lang="en-US" dirty="0"/>
              <a:t>MRSA under electron microscope</a:t>
            </a:r>
          </a:p>
        </p:txBody>
      </p:sp>
      <p:pic>
        <p:nvPicPr>
          <p:cNvPr id="2" name="Figure" descr="The scanning electron micrograph shows clusters of round bacteria, clinging to a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66" r="-17966"/>
          <a:stretch>
            <a:fillRect/>
          </a:stretch>
        </p:blipFill>
        <p:spPr/>
      </p:pic>
      <p:sp>
        <p:nvSpPr>
          <p:cNvPr id="7" name="Figure Legend"/>
          <p:cNvSpPr>
            <a:spLocks noGrp="1"/>
          </p:cNvSpPr>
          <p:nvPr>
            <p:ph type="body" sz="quarter" idx="14"/>
          </p:nvPr>
        </p:nvSpPr>
        <p:spPr/>
        <p:txBody>
          <a:bodyPr>
            <a:normAutofit/>
          </a:bodyPr>
          <a:lstStyle/>
          <a:p>
            <a:r>
              <a:rPr lang="en-US" sz="1600" dirty="0"/>
              <a:t>This scanning electron micrograph shows methicillin-resistant </a:t>
            </a:r>
            <a:r>
              <a:rPr lang="en-US" sz="1600" i="1" dirty="0"/>
              <a:t>Staphylococcus</a:t>
            </a:r>
            <a:r>
              <a:rPr lang="en-US" sz="1600" dirty="0"/>
              <a:t> </a:t>
            </a:r>
            <a:r>
              <a:rPr lang="en-US" sz="1600" i="1" dirty="0" err="1"/>
              <a:t>aureus</a:t>
            </a:r>
            <a:r>
              <a:rPr lang="en-US" sz="1600" dirty="0"/>
              <a:t> bacteria, commonly known as MRSA. (credit: modification of work by Janice Haney Carr, CDC; scale-bar data from Matt Russell)</a:t>
            </a:r>
          </a:p>
        </p:txBody>
      </p:sp>
      <p:sp>
        <p:nvSpPr>
          <p:cNvPr id="6" name="Disclaimer">
            <a:extLst>
              <a:ext uri="{FF2B5EF4-FFF2-40B4-BE49-F238E27FC236}">
                <a16:creationId xmlns:a16="http://schemas.microsoft.com/office/drawing/2014/main" id="{9BFE6E0F-B073-4DF3-BAD8-ABF558DFD0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5903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A40-245B-49F0-B984-03B2C4A59817}"/>
              </a:ext>
            </a:extLst>
          </p:cNvPr>
          <p:cNvSpPr>
            <a:spLocks noGrp="1"/>
          </p:cNvSpPr>
          <p:nvPr>
            <p:ph type="title"/>
          </p:nvPr>
        </p:nvSpPr>
        <p:spPr/>
        <p:txBody>
          <a:bodyPr/>
          <a:lstStyle/>
          <a:p>
            <a:r>
              <a:rPr lang="en-US" dirty="0" smtClean="0"/>
              <a:t>Antibiotic Concept </a:t>
            </a:r>
            <a:r>
              <a:rPr lang="en-US" dirty="0"/>
              <a:t>in action </a:t>
            </a:r>
          </a:p>
        </p:txBody>
      </p:sp>
      <p:sp>
        <p:nvSpPr>
          <p:cNvPr id="4" name="Text Placeholder 3">
            <a:extLst>
              <a:ext uri="{FF2B5EF4-FFF2-40B4-BE49-F238E27FC236}">
                <a16:creationId xmlns:a16="http://schemas.microsoft.com/office/drawing/2014/main" id="{387117C6-E912-4514-B1C0-C4CFCBB12D2F}"/>
              </a:ext>
            </a:extLst>
          </p:cNvPr>
          <p:cNvSpPr>
            <a:spLocks noGrp="1"/>
          </p:cNvSpPr>
          <p:nvPr>
            <p:ph type="body" sz="quarter" idx="14"/>
          </p:nvPr>
        </p:nvSpPr>
        <p:spPr>
          <a:xfrm>
            <a:off x="457200" y="1336431"/>
            <a:ext cx="8062912" cy="4673933"/>
          </a:xfrm>
        </p:spPr>
        <p:txBody>
          <a:bodyPr/>
          <a:lstStyle/>
          <a:p>
            <a:r>
              <a:rPr lang="en-US" dirty="0"/>
              <a:t>Watch a recent news report on the problem of routine antibiotic administration to livestock and antibiotic resistant bacteria.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http://openstaxcollege.org/l/antibiotics2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a:p>
            <a:endParaRPr lang="en-US" dirty="0"/>
          </a:p>
        </p:txBody>
      </p:sp>
    </p:spTree>
    <p:extLst>
      <p:ext uri="{BB962C8B-B14F-4D97-AF65-F5344CB8AC3E}">
        <p14:creationId xmlns:p14="http://schemas.microsoft.com/office/powerpoint/2010/main" val="211440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4B8C-612E-4588-99AF-5B00B3A1F942}"/>
              </a:ext>
            </a:extLst>
          </p:cNvPr>
          <p:cNvSpPr>
            <a:spLocks noGrp="1"/>
          </p:cNvSpPr>
          <p:nvPr>
            <p:ph type="title"/>
          </p:nvPr>
        </p:nvSpPr>
        <p:spPr/>
        <p:txBody>
          <a:bodyPr/>
          <a:lstStyle/>
          <a:p>
            <a:r>
              <a:rPr lang="en-US" dirty="0"/>
              <a:t>FOODBOURNE DISEASES (13.1)</a:t>
            </a:r>
          </a:p>
        </p:txBody>
      </p:sp>
      <p:sp>
        <p:nvSpPr>
          <p:cNvPr id="4" name="Text Placeholder 3">
            <a:extLst>
              <a:ext uri="{FF2B5EF4-FFF2-40B4-BE49-F238E27FC236}">
                <a16:creationId xmlns:a16="http://schemas.microsoft.com/office/drawing/2014/main" id="{645AAD7B-BC04-4A8F-AA4D-64FC8628D053}"/>
              </a:ext>
            </a:extLst>
          </p:cNvPr>
          <p:cNvSpPr>
            <a:spLocks noGrp="1"/>
          </p:cNvSpPr>
          <p:nvPr>
            <p:ph type="body" sz="quarter" idx="14"/>
          </p:nvPr>
        </p:nvSpPr>
        <p:spPr>
          <a:xfrm>
            <a:off x="457200" y="1125414"/>
            <a:ext cx="8062912" cy="5285433"/>
          </a:xfrm>
        </p:spPr>
        <p:txBody>
          <a:bodyPr>
            <a:normAutofit/>
          </a:bodyPr>
          <a:lstStyle/>
          <a:p>
            <a:pPr marL="342900" indent="-342900">
              <a:buFont typeface="Arial" panose="020B0604020202020204" pitchFamily="34" charset="0"/>
              <a:buChar char="•"/>
            </a:pPr>
            <a:r>
              <a:rPr lang="en-US" dirty="0"/>
              <a:t>A </a:t>
            </a:r>
            <a:r>
              <a:rPr lang="en-US" b="1" dirty="0">
                <a:solidFill>
                  <a:srgbClr val="6CB255"/>
                </a:solidFill>
              </a:rPr>
              <a:t>foodborne disease </a:t>
            </a:r>
            <a:r>
              <a:rPr lang="en-US" dirty="0"/>
              <a:t>(“food poisoning”) is an illness resulting from the consumption of food contaminated with pathogenic bacteria, viruses or other parasites. </a:t>
            </a:r>
          </a:p>
          <a:p>
            <a:pPr marL="342900" indent="-342900">
              <a:buFont typeface="Arial" panose="020B0604020202020204" pitchFamily="34" charset="0"/>
              <a:buChar char="•"/>
            </a:pPr>
            <a:r>
              <a:rPr lang="en-US" dirty="0"/>
              <a:t>In the past, it was common to have cases of </a:t>
            </a:r>
            <a:r>
              <a:rPr lang="en-US" b="1" dirty="0">
                <a:solidFill>
                  <a:srgbClr val="6CB255"/>
                </a:solidFill>
              </a:rPr>
              <a:t>botulism</a:t>
            </a:r>
            <a:r>
              <a:rPr lang="en-US" dirty="0"/>
              <a:t>, a potentially fatal bacterial foodborne disease.  This is uncommon now due to proper sterilization and canning procedures.  </a:t>
            </a:r>
          </a:p>
          <a:p>
            <a:pPr marL="342900" indent="-342900">
              <a:buFont typeface="Arial" panose="020B0604020202020204" pitchFamily="34" charset="0"/>
              <a:buChar char="•"/>
            </a:pPr>
            <a:r>
              <a:rPr lang="en-US" dirty="0"/>
              <a:t>Most cases of foodborne illnesses are now linked to produce contaminated with animal waste.  </a:t>
            </a:r>
          </a:p>
          <a:p>
            <a:pPr marL="1074420" lvl="1" indent="-342900">
              <a:buFont typeface="Arial" panose="020B0604020202020204" pitchFamily="34" charset="0"/>
              <a:buChar char="•"/>
            </a:pPr>
            <a:r>
              <a:rPr lang="en-US" dirty="0"/>
              <a:t>Certain strains of </a:t>
            </a:r>
            <a:r>
              <a:rPr lang="en-US" i="1" dirty="0"/>
              <a:t>Escherichia coli </a:t>
            </a:r>
            <a:r>
              <a:rPr lang="en-US" dirty="0"/>
              <a:t>(</a:t>
            </a:r>
            <a:r>
              <a:rPr lang="en-US" i="1" dirty="0"/>
              <a:t>E. coli) </a:t>
            </a:r>
            <a:r>
              <a:rPr lang="en-US" dirty="0"/>
              <a:t>can infect humans and even be potentially fatal, although most strains are not dangerous to humans (Figure 13.8).  </a:t>
            </a:r>
          </a:p>
          <a:p>
            <a:pPr marL="1074420" lvl="1" indent="-342900">
              <a:buFont typeface="Arial" panose="020B0604020202020204" pitchFamily="34" charset="0"/>
              <a:buChar char="•"/>
            </a:pPr>
            <a:r>
              <a:rPr lang="en-US" i="1" dirty="0"/>
              <a:t>Salmonella</a:t>
            </a:r>
            <a:r>
              <a:rPr lang="en-US" dirty="0"/>
              <a:t> is another bacterium that commonly contaminates food.  </a:t>
            </a:r>
          </a:p>
          <a:p>
            <a:pPr marL="342900" indent="-342900">
              <a:buFont typeface="Arial" panose="020B0604020202020204" pitchFamily="34" charset="0"/>
              <a:buChar char="•"/>
            </a:pPr>
            <a:r>
              <a:rPr lang="en-US" dirty="0"/>
              <a:t>All types of food can potentially be contaminated with harmful bacteria of different species.  </a:t>
            </a:r>
          </a:p>
        </p:txBody>
      </p:sp>
    </p:spTree>
    <p:extLst>
      <p:ext uri="{BB962C8B-B14F-4D97-AF65-F5344CB8AC3E}">
        <p14:creationId xmlns:p14="http://schemas.microsoft.com/office/powerpoint/2010/main" val="336075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13.8 </a:t>
            </a:r>
            <a:r>
              <a:rPr lang="en-US" i="1" dirty="0"/>
              <a:t>Escherichia coli </a:t>
            </a:r>
          </a:p>
        </p:txBody>
      </p:sp>
      <p:pic>
        <p:nvPicPr>
          <p:cNvPr id="2" name="Figure" descr="Part a shows round, green seeds with stems sprouting from them in the palm of a person’s hand. Part b shows a scanning electron micrograph of rod-shaped 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4" r="-2084"/>
          <a:stretch>
            <a:fillRect/>
          </a:stretch>
        </p:blipFill>
        <p:spPr/>
      </p:pic>
      <p:sp>
        <p:nvSpPr>
          <p:cNvPr id="7" name="Figure Legend"/>
          <p:cNvSpPr>
            <a:spLocks noGrp="1"/>
          </p:cNvSpPr>
          <p:nvPr>
            <p:ph type="body" sz="quarter" idx="14"/>
          </p:nvPr>
        </p:nvSpPr>
        <p:spPr/>
        <p:txBody>
          <a:bodyPr>
            <a:normAutofit fontScale="85000" lnSpcReduction="20000"/>
          </a:bodyPr>
          <a:lstStyle/>
          <a:p>
            <a:r>
              <a:rPr lang="en-US" sz="1600" dirty="0">
                <a:solidFill>
                  <a:srgbClr val="6CB255"/>
                </a:solidFill>
              </a:rPr>
              <a:t>(a) </a:t>
            </a:r>
            <a:r>
              <a:rPr lang="en-US" sz="1600" dirty="0"/>
              <a:t>Locally grown vegetable sprouts were the cause of a European </a:t>
            </a:r>
            <a:r>
              <a:rPr lang="en-US" sz="1600" i="1" dirty="0"/>
              <a:t>E. coli </a:t>
            </a:r>
            <a:r>
              <a:rPr lang="en-US" sz="1600" dirty="0"/>
              <a:t>outbreak that killed 31 people and sickened about 3,000 in 2010. </a:t>
            </a:r>
            <a:r>
              <a:rPr lang="en-US" sz="1600" dirty="0">
                <a:solidFill>
                  <a:srgbClr val="6CB255"/>
                </a:solidFill>
              </a:rPr>
              <a:t>(b) </a:t>
            </a:r>
            <a:r>
              <a:rPr lang="en-US" sz="1600" i="1" dirty="0"/>
              <a:t>Escherichia coli</a:t>
            </a:r>
            <a:r>
              <a:rPr lang="en-US" sz="1600" dirty="0"/>
              <a:t> are shown here in a scanning electron micrograph. The strain of</a:t>
            </a:r>
            <a:r>
              <a:rPr lang="en-US" sz="1600" i="1" dirty="0"/>
              <a:t> E. coli </a:t>
            </a:r>
            <a:r>
              <a:rPr lang="en-US" sz="1600" dirty="0"/>
              <a:t>that caused a deadly outbreak in Germany is a new one not involved in any previous</a:t>
            </a:r>
            <a:r>
              <a:rPr lang="en-US" sz="1600" i="1" dirty="0"/>
              <a:t> E. coli </a:t>
            </a:r>
            <a:r>
              <a:rPr lang="en-US" sz="1600" dirty="0"/>
              <a:t>outbreaks. It has acquired several antibiotic resistance genes and specific genetic sequences involved in aggregation ability and virulence. It has recently been sequenced. (credit b: Rocky Mountain Laboratories, NIAID, NIH; scale-bar data from Matt Russell)</a:t>
            </a:r>
          </a:p>
        </p:txBody>
      </p:sp>
      <p:sp>
        <p:nvSpPr>
          <p:cNvPr id="6" name="Disclaimer">
            <a:extLst>
              <a:ext uri="{FF2B5EF4-FFF2-40B4-BE49-F238E27FC236}">
                <a16:creationId xmlns:a16="http://schemas.microsoft.com/office/drawing/2014/main" id="{E7239AD7-3C8C-467C-BC2C-5F7C2991D0D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6865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A7A1-F0FA-44B7-ACFE-7D8BA23B5443}"/>
              </a:ext>
            </a:extLst>
          </p:cNvPr>
          <p:cNvSpPr>
            <a:spLocks noGrp="1"/>
          </p:cNvSpPr>
          <p:nvPr>
            <p:ph type="title"/>
          </p:nvPr>
        </p:nvSpPr>
        <p:spPr/>
        <p:txBody>
          <a:bodyPr>
            <a:normAutofit fontScale="90000"/>
          </a:bodyPr>
          <a:lstStyle/>
          <a:p>
            <a:r>
              <a:rPr lang="en-US" dirty="0"/>
              <a:t>BENEFICIAL PROKARYOTES:  </a:t>
            </a:r>
            <a:br>
              <a:rPr lang="en-US" dirty="0"/>
            </a:br>
            <a:r>
              <a:rPr lang="en-US" dirty="0"/>
              <a:t>FOOD AND BEVERAGES (13.1)</a:t>
            </a:r>
          </a:p>
        </p:txBody>
      </p:sp>
      <p:sp>
        <p:nvSpPr>
          <p:cNvPr id="4" name="Text Placeholder 3">
            <a:extLst>
              <a:ext uri="{FF2B5EF4-FFF2-40B4-BE49-F238E27FC236}">
                <a16:creationId xmlns:a16="http://schemas.microsoft.com/office/drawing/2014/main" id="{DAB49FCB-CACA-4420-A984-9EA6CDF65C39}"/>
              </a:ext>
            </a:extLst>
          </p:cNvPr>
          <p:cNvSpPr>
            <a:spLocks noGrp="1"/>
          </p:cNvSpPr>
          <p:nvPr>
            <p:ph type="body" sz="quarter" idx="14"/>
          </p:nvPr>
        </p:nvSpPr>
        <p:spPr>
          <a:xfrm>
            <a:off x="457200" y="1045029"/>
            <a:ext cx="8062912" cy="4965335"/>
          </a:xfrm>
        </p:spPr>
        <p:txBody>
          <a:bodyPr/>
          <a:lstStyle/>
          <a:p>
            <a:pPr marL="342900" indent="-342900">
              <a:buFont typeface="Arial" panose="020B0604020202020204" pitchFamily="34" charset="0"/>
              <a:buChar char="•"/>
            </a:pPr>
            <a:r>
              <a:rPr lang="en-US" dirty="0"/>
              <a:t>Pathogens represent only a small fraction of the microbial world.  Most prokaryotes are beneficial or harmless. </a:t>
            </a:r>
          </a:p>
          <a:p>
            <a:pPr marL="342900" indent="-342900">
              <a:buFont typeface="Arial" panose="020B0604020202020204" pitchFamily="34" charset="0"/>
              <a:buChar char="•"/>
            </a:pPr>
            <a:r>
              <a:rPr lang="en-US" dirty="0"/>
              <a:t>Humans have used prokaryotes to produce food products, such as cheese, yogurt, sour cream, vinegar, and other fermented products for thousands of years (Figure 13.9).  </a:t>
            </a:r>
          </a:p>
          <a:p>
            <a:pPr marL="342900" indent="-342900">
              <a:buFont typeface="Arial" panose="020B0604020202020204" pitchFamily="34" charset="0"/>
              <a:buChar char="•"/>
            </a:pPr>
            <a:r>
              <a:rPr lang="en-US" dirty="0"/>
              <a:t>Currently, prokaryotes are being used in biotechnology applications, such as </a:t>
            </a:r>
          </a:p>
          <a:p>
            <a:pPr marL="1074420" lvl="1" indent="-342900">
              <a:buFont typeface="Arial" panose="020B0604020202020204" pitchFamily="34" charset="0"/>
              <a:buChar char="•"/>
            </a:pPr>
            <a:r>
              <a:rPr lang="en-US" dirty="0"/>
              <a:t>genetic engineering</a:t>
            </a:r>
          </a:p>
          <a:p>
            <a:pPr marL="1074420" lvl="1" indent="-342900">
              <a:buFont typeface="Arial" panose="020B0604020202020204" pitchFamily="34" charset="0"/>
              <a:buChar char="•"/>
            </a:pPr>
            <a:r>
              <a:rPr lang="en-US" dirty="0"/>
              <a:t>artificial selection</a:t>
            </a:r>
          </a:p>
          <a:p>
            <a:pPr marL="1074420" lvl="1" indent="-342900">
              <a:buFont typeface="Arial" panose="020B0604020202020204" pitchFamily="34" charset="0"/>
              <a:buChar char="•"/>
            </a:pPr>
            <a:r>
              <a:rPr lang="en-US" dirty="0"/>
              <a:t>antibiotic production</a:t>
            </a:r>
          </a:p>
          <a:p>
            <a:pPr marL="1074420" lvl="1" indent="-342900">
              <a:buFont typeface="Arial" panose="020B0604020202020204" pitchFamily="34" charset="0"/>
              <a:buChar char="•"/>
            </a:pPr>
            <a:r>
              <a:rPr lang="en-US" dirty="0"/>
              <a:t>cell culture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5500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13.9 products derived </a:t>
            </a:r>
            <a:br>
              <a:rPr lang="en-US" dirty="0"/>
            </a:br>
            <a:r>
              <a:rPr lang="en-US" dirty="0"/>
              <a:t>from prokaryotes </a:t>
            </a:r>
          </a:p>
        </p:txBody>
      </p:sp>
      <p:pic>
        <p:nvPicPr>
          <p:cNvPr id="2" name="Figure" descr="The photo collage shows cheese (a), salami (b) in a sandwich, yogurt (c) in a strainer, and a bottle of fish sauce (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645" r="-69645"/>
          <a:stretch>
            <a:fillRect/>
          </a:stretch>
        </p:blipFill>
        <p:spPr/>
      </p:pic>
      <p:sp>
        <p:nvSpPr>
          <p:cNvPr id="7" name="Figure Legend"/>
          <p:cNvSpPr>
            <a:spLocks noGrp="1"/>
          </p:cNvSpPr>
          <p:nvPr>
            <p:ph type="body" sz="quarter" idx="14"/>
          </p:nvPr>
        </p:nvSpPr>
        <p:spPr/>
        <p:txBody>
          <a:bodyPr>
            <a:normAutofit/>
          </a:bodyPr>
          <a:lstStyle/>
          <a:p>
            <a:r>
              <a:rPr lang="en-US" sz="1600" dirty="0"/>
              <a:t>Some of the products derived from the use of prokaryotes in early biotechnology include </a:t>
            </a:r>
            <a:r>
              <a:rPr lang="en-US" sz="1600" dirty="0">
                <a:solidFill>
                  <a:srgbClr val="6CB255"/>
                </a:solidFill>
              </a:rPr>
              <a:t>(a)</a:t>
            </a:r>
            <a:r>
              <a:rPr lang="en-US" sz="1600" dirty="0"/>
              <a:t> cheese, </a:t>
            </a:r>
            <a:r>
              <a:rPr lang="en-US" sz="1600" dirty="0">
                <a:solidFill>
                  <a:srgbClr val="6CB255"/>
                </a:solidFill>
              </a:rPr>
              <a:t>(b)</a:t>
            </a:r>
            <a:r>
              <a:rPr lang="en-US" sz="1600" dirty="0"/>
              <a:t> salami, </a:t>
            </a:r>
            <a:r>
              <a:rPr lang="en-US" sz="1600" dirty="0">
                <a:solidFill>
                  <a:srgbClr val="6CB255"/>
                </a:solidFill>
              </a:rPr>
              <a:t>(c)</a:t>
            </a:r>
            <a:r>
              <a:rPr lang="en-US" sz="1600" dirty="0"/>
              <a:t> yogurt, and </a:t>
            </a:r>
            <a:r>
              <a:rPr lang="en-US" sz="1600" dirty="0">
                <a:solidFill>
                  <a:srgbClr val="6CB255"/>
                </a:solidFill>
              </a:rPr>
              <a:t>(d)</a:t>
            </a:r>
            <a:r>
              <a:rPr lang="en-US" sz="1600" dirty="0"/>
              <a:t> fish sauce. (credit b: modification of work by </a:t>
            </a:r>
            <a:r>
              <a:rPr lang="en-US" sz="1600" dirty="0" err="1"/>
              <a:t>Alisdair</a:t>
            </a:r>
            <a:r>
              <a:rPr lang="en-US" sz="1600" dirty="0"/>
              <a:t> </a:t>
            </a:r>
            <a:r>
              <a:rPr lang="en-US" sz="1600" dirty="0" err="1"/>
              <a:t>McDiarmid</a:t>
            </a:r>
            <a:r>
              <a:rPr lang="en-US" sz="1600" dirty="0"/>
              <a:t>; credit c: modification of work by Kris Miller; credit d: modification of work by Jane Whitney)</a:t>
            </a:r>
          </a:p>
        </p:txBody>
      </p:sp>
      <p:sp>
        <p:nvSpPr>
          <p:cNvPr id="6" name="Disclaimer">
            <a:extLst>
              <a:ext uri="{FF2B5EF4-FFF2-40B4-BE49-F238E27FC236}">
                <a16:creationId xmlns:a16="http://schemas.microsoft.com/office/drawing/2014/main" id="{05E04459-69D3-4177-A41D-FACD1FB403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5665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AC96-564C-4B4A-BCEB-B7758B87EDAE}"/>
              </a:ext>
            </a:extLst>
          </p:cNvPr>
          <p:cNvSpPr>
            <a:spLocks noGrp="1"/>
          </p:cNvSpPr>
          <p:nvPr>
            <p:ph type="title"/>
          </p:nvPr>
        </p:nvSpPr>
        <p:spPr/>
        <p:txBody>
          <a:bodyPr>
            <a:normAutofit fontScale="90000"/>
          </a:bodyPr>
          <a:lstStyle/>
          <a:p>
            <a:r>
              <a:rPr lang="en-US" dirty="0"/>
              <a:t>USING PROKARYOTES TO CLEAN UP OUR PLANET (13.1)</a:t>
            </a:r>
          </a:p>
        </p:txBody>
      </p:sp>
      <p:sp>
        <p:nvSpPr>
          <p:cNvPr id="4" name="Text Placeholder 3">
            <a:extLst>
              <a:ext uri="{FF2B5EF4-FFF2-40B4-BE49-F238E27FC236}">
                <a16:creationId xmlns:a16="http://schemas.microsoft.com/office/drawing/2014/main" id="{08487066-CD36-4F5E-8267-1B37E5E7B064}"/>
              </a:ext>
            </a:extLst>
          </p:cNvPr>
          <p:cNvSpPr>
            <a:spLocks noGrp="1"/>
          </p:cNvSpPr>
          <p:nvPr>
            <p:ph type="body" sz="quarter" idx="14"/>
          </p:nvPr>
        </p:nvSpPr>
        <p:spPr>
          <a:xfrm>
            <a:off x="540544" y="966429"/>
            <a:ext cx="8062912" cy="4925142"/>
          </a:xfrm>
        </p:spPr>
        <p:txBody>
          <a:bodyPr>
            <a:normAutofit lnSpcReduction="10000"/>
          </a:bodyPr>
          <a:lstStyle/>
          <a:p>
            <a:pPr marL="342900" indent="-342900">
              <a:buFont typeface="Arial" panose="020B0604020202020204" pitchFamily="34" charset="0"/>
              <a:buChar char="•"/>
            </a:pPr>
            <a:r>
              <a:rPr lang="en-US" dirty="0"/>
              <a:t>Microbial </a:t>
            </a:r>
            <a:r>
              <a:rPr lang="en-US" b="1" dirty="0">
                <a:solidFill>
                  <a:srgbClr val="6CB255"/>
                </a:solidFill>
              </a:rPr>
              <a:t>bioremediation</a:t>
            </a:r>
            <a:r>
              <a:rPr lang="en-US" dirty="0"/>
              <a:t> is the use of prokaryotes to remove pollutants.  </a:t>
            </a:r>
          </a:p>
          <a:p>
            <a:pPr marL="342900" indent="-342900">
              <a:buFont typeface="Arial" panose="020B0604020202020204" pitchFamily="34" charset="0"/>
              <a:buChar char="•"/>
            </a:pPr>
            <a:r>
              <a:rPr lang="en-US" dirty="0"/>
              <a:t>Bioremediation has been used to remove</a:t>
            </a:r>
          </a:p>
          <a:p>
            <a:pPr marL="1074420" lvl="1" indent="-342900">
              <a:buFont typeface="Arial" panose="020B0604020202020204" pitchFamily="34" charset="0"/>
              <a:buChar char="•"/>
            </a:pPr>
            <a:r>
              <a:rPr lang="en-US" dirty="0"/>
              <a:t>Agricultural chemicals (pesticides and fertilizers) from groundwater</a:t>
            </a:r>
          </a:p>
          <a:p>
            <a:pPr marL="1074420" lvl="1" indent="-342900">
              <a:buFont typeface="Arial" panose="020B0604020202020204" pitchFamily="34" charset="0"/>
              <a:buChar char="•"/>
            </a:pPr>
            <a:r>
              <a:rPr lang="en-US" dirty="0"/>
              <a:t>Toxic metals (selenium, mercury, arsenic) from water</a:t>
            </a:r>
          </a:p>
          <a:p>
            <a:pPr marL="342900" indent="-342900">
              <a:buFont typeface="Arial" panose="020B0604020202020204" pitchFamily="34" charset="0"/>
              <a:buChar char="•"/>
            </a:pPr>
            <a:r>
              <a:rPr lang="en-US" dirty="0"/>
              <a:t>Prokaryotes are often used in the cleanup of oil spills.  </a:t>
            </a:r>
          </a:p>
          <a:p>
            <a:pPr marL="1074420" lvl="1" indent="-342900">
              <a:buFont typeface="Arial" panose="020B0604020202020204" pitchFamily="34" charset="0"/>
              <a:buChar char="•"/>
            </a:pPr>
            <a:r>
              <a:rPr lang="en-US" dirty="0"/>
              <a:t>Recent examples in the US include the Exxon Valdez in Alaska in 1989 and the BP oil spill in the Gulf in 2010 (figure 13.10)</a:t>
            </a:r>
          </a:p>
          <a:p>
            <a:pPr marL="1074420" lvl="1" indent="-342900">
              <a:buFont typeface="Arial" panose="020B0604020202020204" pitchFamily="34" charset="0"/>
              <a:buChar char="•"/>
            </a:pPr>
            <a:r>
              <a:rPr lang="en-US" dirty="0"/>
              <a:t>Inorganic nutrients are added that help bacteria present in the water to grow.  The bacteria feed on the hydrocarbons in the oil, degrading it.  </a:t>
            </a:r>
          </a:p>
          <a:p>
            <a:pPr marL="1074420" lvl="1" indent="-342900">
              <a:buFont typeface="Arial" panose="020B0604020202020204" pitchFamily="34" charset="0"/>
              <a:buChar char="•"/>
            </a:pPr>
            <a:r>
              <a:rPr lang="en-US" dirty="0"/>
              <a:t>Researchers are genetically engineering bacteria to consume petroleum products </a:t>
            </a:r>
          </a:p>
          <a:p>
            <a:pPr marL="1074420" lvl="1" indent="-342900">
              <a:buFont typeface="Arial" panose="020B0604020202020204" pitchFamily="34" charset="0"/>
              <a:buChar char="•"/>
            </a:pPr>
            <a:endParaRPr lang="en-US" dirty="0"/>
          </a:p>
          <a:p>
            <a:pPr marL="1074420" lvl="1" indent="-342900">
              <a:buFont typeface="Arial" panose="020B0604020202020204" pitchFamily="34" charset="0"/>
              <a:buChar char="•"/>
            </a:pPr>
            <a:endParaRPr lang="en-US" dirty="0"/>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89272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13.10 </a:t>
            </a:r>
            <a:r>
              <a:rPr lang="en-US" dirty="0" err="1"/>
              <a:t>exxon</a:t>
            </a:r>
            <a:r>
              <a:rPr lang="en-US" dirty="0"/>
              <a:t> </a:t>
            </a:r>
            <a:r>
              <a:rPr lang="en-US" dirty="0" err="1"/>
              <a:t>valdez</a:t>
            </a:r>
            <a:r>
              <a:rPr lang="en-US" dirty="0"/>
              <a:t> oil spill </a:t>
            </a:r>
          </a:p>
        </p:txBody>
      </p:sp>
      <p:pic>
        <p:nvPicPr>
          <p:cNvPr id="2" name="Figure" descr="Part a shows two men in yellow raingear hosing off oil-drenched rocks on a sea-shore. Part b shows an oil-drenched bird sitting in oily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847" b="-11847"/>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Cleaning up oil after the Valdez spill in Alaska, the workers hosed oil from beaches and then used a floating boom to corral the oil, which was finally skimmed from the water surface. Some species of bacteria are able to solubilize and degrade the oil. </a:t>
            </a:r>
            <a:r>
              <a:rPr lang="en-US" sz="1600" dirty="0">
                <a:solidFill>
                  <a:srgbClr val="6CB255"/>
                </a:solidFill>
              </a:rPr>
              <a:t>(b) </a:t>
            </a:r>
            <a:r>
              <a:rPr lang="en-US" sz="1600" dirty="0"/>
              <a:t>One of the most catastrophic consequences of oil spills is the damage to fauna. (credit a: modification of work by NOAA; credit b: modification of work by GOLUBENKOV, NGO: Saving Taman)</a:t>
            </a:r>
          </a:p>
        </p:txBody>
      </p:sp>
      <p:sp>
        <p:nvSpPr>
          <p:cNvPr id="6" name="Disclaimer">
            <a:extLst>
              <a:ext uri="{FF2B5EF4-FFF2-40B4-BE49-F238E27FC236}">
                <a16:creationId xmlns:a16="http://schemas.microsoft.com/office/drawing/2014/main" id="{202E5F64-BEC4-45A4-AC56-979AF333FAC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87356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9B2F-0BF2-4BBF-BFC2-F15AFE2DDD4A}"/>
              </a:ext>
            </a:extLst>
          </p:cNvPr>
          <p:cNvSpPr>
            <a:spLocks noGrp="1"/>
          </p:cNvSpPr>
          <p:nvPr>
            <p:ph type="title"/>
          </p:nvPr>
        </p:nvSpPr>
        <p:spPr/>
        <p:txBody>
          <a:bodyPr/>
          <a:lstStyle/>
          <a:p>
            <a:r>
              <a:rPr lang="en-US" dirty="0"/>
              <a:t>PROKARYOTES IN AND ON THE BODY (13.1)</a:t>
            </a:r>
          </a:p>
        </p:txBody>
      </p:sp>
      <p:sp>
        <p:nvSpPr>
          <p:cNvPr id="4" name="Text Placeholder 3">
            <a:extLst>
              <a:ext uri="{FF2B5EF4-FFF2-40B4-BE49-F238E27FC236}">
                <a16:creationId xmlns:a16="http://schemas.microsoft.com/office/drawing/2014/main" id="{E250ACDC-14B2-4ACB-813C-03DF65800D45}"/>
              </a:ext>
            </a:extLst>
          </p:cNvPr>
          <p:cNvSpPr>
            <a:spLocks noGrp="1"/>
          </p:cNvSpPr>
          <p:nvPr>
            <p:ph type="body" sz="quarter" idx="14"/>
          </p:nvPr>
        </p:nvSpPr>
        <p:spPr>
          <a:xfrm>
            <a:off x="457200" y="1075174"/>
            <a:ext cx="8355204" cy="4935190"/>
          </a:xfrm>
        </p:spPr>
        <p:txBody>
          <a:bodyPr>
            <a:normAutofit lnSpcReduction="10000"/>
          </a:bodyPr>
          <a:lstStyle/>
          <a:p>
            <a:pPr marL="342900" indent="-342900">
              <a:buFont typeface="Arial" panose="020B0604020202020204" pitchFamily="34" charset="0"/>
              <a:buChar char="•"/>
            </a:pPr>
            <a:r>
              <a:rPr lang="en-US" dirty="0"/>
              <a:t>There are 10-100 times as many bacterial and archaeal cells inhabiting our bodies as we have cells in our bodies.  </a:t>
            </a:r>
          </a:p>
          <a:p>
            <a:pPr marL="342900" indent="-342900">
              <a:buFont typeface="Arial" panose="020B0604020202020204" pitchFamily="34" charset="0"/>
              <a:buChar char="•"/>
            </a:pPr>
            <a:r>
              <a:rPr lang="en-US" b="1" dirty="0">
                <a:solidFill>
                  <a:srgbClr val="6CB255"/>
                </a:solidFill>
              </a:rPr>
              <a:t>Commensalism</a:t>
            </a:r>
            <a:r>
              <a:rPr lang="en-US" dirty="0">
                <a:sym typeface="Wingdings" panose="05000000000000000000" pitchFamily="2" charset="2"/>
              </a:rPr>
              <a:t> a relationship in which the bacterium benefits and the human host is neither benefitted nor harmed.</a:t>
            </a:r>
          </a:p>
          <a:p>
            <a:pPr marL="342900" indent="-342900">
              <a:buFont typeface="Arial" panose="020B0604020202020204" pitchFamily="34" charset="0"/>
              <a:buChar char="•"/>
            </a:pPr>
            <a:r>
              <a:rPr lang="en-US" dirty="0">
                <a:sym typeface="Wingdings" panose="05000000000000000000" pitchFamily="2" charset="2"/>
              </a:rPr>
              <a:t>Hundreds of species of bacteria and archaea live in the intestine (gut flora).  </a:t>
            </a:r>
          </a:p>
          <a:p>
            <a:pPr marL="1074420" lvl="1" indent="-342900">
              <a:buFont typeface="Arial" panose="020B0604020202020204" pitchFamily="34" charset="0"/>
              <a:buChar char="•"/>
            </a:pPr>
            <a:r>
              <a:rPr lang="en-US" dirty="0">
                <a:sym typeface="Wingdings" panose="05000000000000000000" pitchFamily="2" charset="2"/>
              </a:rPr>
              <a:t>These flora have several functions, some of which include assistance with metabolism of food molecules, synthesis of vitamin K, training and maintenance of the immune system, and formation of a barrier against pathogens.</a:t>
            </a:r>
          </a:p>
          <a:p>
            <a:pPr marL="342900" indent="-342900">
              <a:buFont typeface="Arial" panose="020B0604020202020204" pitchFamily="34" charset="0"/>
              <a:buChar char="•"/>
            </a:pPr>
            <a:r>
              <a:rPr lang="en-US" dirty="0">
                <a:sym typeface="Wingdings" panose="05000000000000000000" pitchFamily="2" charset="2"/>
              </a:rPr>
              <a:t>The surface of the skin is also covered with prokaryotes.  The possible benefits of skin flora has not been well studied.</a:t>
            </a:r>
          </a:p>
          <a:p>
            <a:pPr marL="342900" indent="-342900">
              <a:buFont typeface="Arial" panose="020B0604020202020204" pitchFamily="34" charset="0"/>
              <a:buChar char="•"/>
            </a:pPr>
            <a:r>
              <a:rPr lang="en-US" dirty="0">
                <a:sym typeface="Wingdings" panose="05000000000000000000" pitchFamily="2" charset="2"/>
              </a:rPr>
              <a:t>Researchers are actively studying the relationships between various diseases and alterations to the composition of human microbial flora.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29013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4477-61CC-44F5-B38F-F39D4A833015}"/>
              </a:ext>
            </a:extLst>
          </p:cNvPr>
          <p:cNvSpPr>
            <a:spLocks noGrp="1"/>
          </p:cNvSpPr>
          <p:nvPr>
            <p:ph type="title"/>
          </p:nvPr>
        </p:nvSpPr>
        <p:spPr/>
        <p:txBody>
          <a:bodyPr>
            <a:normAutofit fontScale="90000"/>
          </a:bodyPr>
          <a:lstStyle/>
          <a:p>
            <a:r>
              <a:rPr lang="en-US" dirty="0"/>
              <a:t>Eukaryotic origins and endosymbiosis (13.2) </a:t>
            </a:r>
          </a:p>
        </p:txBody>
      </p:sp>
      <p:sp>
        <p:nvSpPr>
          <p:cNvPr id="4" name="Text Placeholder 3">
            <a:extLst>
              <a:ext uri="{FF2B5EF4-FFF2-40B4-BE49-F238E27FC236}">
                <a16:creationId xmlns:a16="http://schemas.microsoft.com/office/drawing/2014/main" id="{939ABD5C-AC0F-4E6F-9943-53BDBECDBB54}"/>
              </a:ext>
            </a:extLst>
          </p:cNvPr>
          <p:cNvSpPr>
            <a:spLocks noGrp="1"/>
          </p:cNvSpPr>
          <p:nvPr>
            <p:ph type="body" sz="quarter" idx="14"/>
          </p:nvPr>
        </p:nvSpPr>
        <p:spPr>
          <a:xfrm>
            <a:off x="457200" y="1039699"/>
            <a:ext cx="8062912" cy="5330955"/>
          </a:xfrm>
        </p:spPr>
        <p:txBody>
          <a:bodyPr/>
          <a:lstStyle/>
          <a:p>
            <a:pPr marL="342900" indent="-342900">
              <a:buFont typeface="Arial" panose="020B0604020202020204" pitchFamily="34" charset="0"/>
              <a:buChar char="•"/>
            </a:pPr>
            <a:r>
              <a:rPr lang="en-US" dirty="0"/>
              <a:t>The fossil record and genetic evidence suggest that prokaryotic cells were the first organisms on earth.  </a:t>
            </a:r>
          </a:p>
          <a:p>
            <a:pPr marL="1074420" lvl="1" indent="-342900">
              <a:buFont typeface="Arial" panose="020B0604020202020204" pitchFamily="34" charset="0"/>
              <a:buChar char="•"/>
            </a:pPr>
            <a:r>
              <a:rPr lang="en-US" dirty="0"/>
              <a:t>They originated about 3.5 BYA and were the only life forms until the first eukaryotic cells arose, about 2.1 BYA.  </a:t>
            </a:r>
          </a:p>
          <a:p>
            <a:pPr marL="342900" indent="-342900">
              <a:buFont typeface="Arial" panose="020B0604020202020204" pitchFamily="34" charset="0"/>
              <a:buChar char="•"/>
            </a:pPr>
            <a:r>
              <a:rPr lang="en-US" dirty="0"/>
              <a:t>The </a:t>
            </a:r>
            <a:r>
              <a:rPr lang="en-US" b="1" dirty="0">
                <a:solidFill>
                  <a:srgbClr val="6CB255"/>
                </a:solidFill>
              </a:rPr>
              <a:t>endosymbiotic theory </a:t>
            </a:r>
            <a:r>
              <a:rPr lang="en-US" dirty="0"/>
              <a:t>states that eukaryotes are a product of one prokaryotic cell engulfing another, one living within another, and evolving together over time until the cells were no longer recognizable as separate.  </a:t>
            </a:r>
          </a:p>
          <a:p>
            <a:pPr marL="342900" indent="-342900">
              <a:buFont typeface="Arial" panose="020B0604020202020204" pitchFamily="34" charset="0"/>
              <a:buChar char="•"/>
            </a:pPr>
            <a:r>
              <a:rPr lang="en-US" dirty="0"/>
              <a:t>Several endosymbiotic events likely contributed to the origin of the eukaryotic cell (next few slides).  </a:t>
            </a:r>
          </a:p>
          <a:p>
            <a:pPr marL="1074420" lvl="1" indent="-342900">
              <a:buFont typeface="Arial" panose="020B0604020202020204" pitchFamily="34" charset="0"/>
              <a:buChar char="•"/>
            </a:pPr>
            <a:r>
              <a:rPr lang="en-US" dirty="0"/>
              <a:t>Events involving mitochondria</a:t>
            </a:r>
          </a:p>
          <a:p>
            <a:pPr marL="1074420" lvl="1" indent="-342900">
              <a:buFont typeface="Arial" panose="020B0604020202020204" pitchFamily="34" charset="0"/>
              <a:buChar char="•"/>
            </a:pPr>
            <a:r>
              <a:rPr lang="en-US" dirty="0"/>
              <a:t>Events involving chloroplasts </a:t>
            </a:r>
          </a:p>
        </p:txBody>
      </p:sp>
    </p:spTree>
    <p:extLst>
      <p:ext uri="{BB962C8B-B14F-4D97-AF65-F5344CB8AC3E}">
        <p14:creationId xmlns:p14="http://schemas.microsoft.com/office/powerpoint/2010/main" val="23711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13.1 diversity of </a:t>
            </a:r>
            <a:br>
              <a:rPr lang="en-US" dirty="0"/>
            </a:br>
            <a:r>
              <a:rPr lang="en-US" dirty="0"/>
              <a:t>living organisms </a:t>
            </a:r>
          </a:p>
        </p:txBody>
      </p:sp>
      <p:pic>
        <p:nvPicPr>
          <p:cNvPr id="2" name="Figure" descr="A photo collage of images from the chapter. Clockwise from top left are: ringworm in skin; trypanosomes (pink ribbon-like parasites) in a smear of blood viewed under a light microscope; an electron micrograph of tree mold, showing a long, slender stalk that branches into long chains of spores that look like a string of beads; a wedge of cheese; a scanning electron micrograph of MRSA bacteria, which looks like clusters of spheres clinging to a surface; grapes with white and brown fungus; pale pink, cup-shaped fungi growing on a log; a scanning electron micrograph of corkscrew-shaped bacterium; coral fungus, a yellowish-orange fungus that grows in a cluster and is lobe-shap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064" r="-21064"/>
          <a:stretch>
            <a:fillRect/>
          </a:stretch>
        </p:blipFill>
        <p:spPr/>
      </p:pic>
      <p:sp>
        <p:nvSpPr>
          <p:cNvPr id="7" name="Figure Legend"/>
          <p:cNvSpPr>
            <a:spLocks noGrp="1"/>
          </p:cNvSpPr>
          <p:nvPr>
            <p:ph type="body" sz="quarter" idx="14"/>
          </p:nvPr>
        </p:nvSpPr>
        <p:spPr/>
        <p:txBody>
          <a:bodyPr>
            <a:noAutofit/>
          </a:bodyPr>
          <a:lstStyle/>
          <a:p>
            <a:r>
              <a:rPr lang="en-US" sz="1220" dirty="0"/>
              <a:t>Living things are very diverse, from simple, single-celled bacteria to complex, multicellular organisms. (credit “ringworm”: modification of work by Dr. Lucille K. Georg, CDC; credit “Trypanosomes”: modification of work by Dr. Myron G. Schultz, CDC; credit “tree mold”: modification of work by Janice Haney Carr, Robert Simmons, CDC; credit “coral fungus”: modification of work by Cory </a:t>
            </a:r>
            <a:r>
              <a:rPr lang="en-US" sz="1220" dirty="0" err="1"/>
              <a:t>Zanker</a:t>
            </a:r>
            <a:r>
              <a:rPr lang="en-US" sz="1220" dirty="0"/>
              <a:t>; credit “bacterium”: modification of work by Dr. David Cox, CDC; credit “cup fungus”: modification of work by “</a:t>
            </a:r>
            <a:r>
              <a:rPr lang="en-US" sz="1220" dirty="0" err="1"/>
              <a:t>icelight</a:t>
            </a:r>
            <a:r>
              <a:rPr lang="en-US" sz="1220" dirty="0"/>
              <a:t>”/Flickr; credit “MRSA”: modification of work by Janice Haney Carr, CDC; credit “moldy grapefruit”: modification of work by Joseph </a:t>
            </a:r>
            <a:r>
              <a:rPr lang="en-US" sz="1220" dirty="0" err="1"/>
              <a:t>Smilanick</a:t>
            </a:r>
            <a:r>
              <a:rPr lang="en-US" sz="1220" dirty="0"/>
              <a:t>)</a:t>
            </a:r>
          </a:p>
        </p:txBody>
      </p:sp>
      <p:sp>
        <p:nvSpPr>
          <p:cNvPr id="6" name="Disclaimer">
            <a:extLst>
              <a:ext uri="{FF2B5EF4-FFF2-40B4-BE49-F238E27FC236}">
                <a16:creationId xmlns:a16="http://schemas.microsoft.com/office/drawing/2014/main" id="{58F7E817-C7C2-4528-963E-2F1CA22E00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18114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1A16-3BE7-4366-9B0D-22A2972DA5A0}"/>
              </a:ext>
            </a:extLst>
          </p:cNvPr>
          <p:cNvSpPr>
            <a:spLocks noGrp="1"/>
          </p:cNvSpPr>
          <p:nvPr>
            <p:ph type="title"/>
          </p:nvPr>
        </p:nvSpPr>
        <p:spPr/>
        <p:txBody>
          <a:bodyPr/>
          <a:lstStyle/>
          <a:p>
            <a:r>
              <a:rPr lang="en-US" dirty="0"/>
              <a:t>Endosymbiosis </a:t>
            </a:r>
            <a:r>
              <a:rPr lang="en-US" dirty="0" smtClean="0"/>
              <a:t>1 of 2 (13.2</a:t>
            </a:r>
            <a:r>
              <a:rPr lang="en-US" dirty="0"/>
              <a:t>) </a:t>
            </a:r>
          </a:p>
        </p:txBody>
      </p:sp>
      <p:sp>
        <p:nvSpPr>
          <p:cNvPr id="4" name="Text Placeholder 3">
            <a:extLst>
              <a:ext uri="{FF2B5EF4-FFF2-40B4-BE49-F238E27FC236}">
                <a16:creationId xmlns:a16="http://schemas.microsoft.com/office/drawing/2014/main" id="{DEE12ACB-61A5-4B97-97CD-14ACF6E032D9}"/>
              </a:ext>
            </a:extLst>
          </p:cNvPr>
          <p:cNvSpPr>
            <a:spLocks noGrp="1"/>
          </p:cNvSpPr>
          <p:nvPr>
            <p:ph type="body" sz="quarter" idx="14"/>
          </p:nvPr>
        </p:nvSpPr>
        <p:spPr>
          <a:xfrm>
            <a:off x="457200" y="1125415"/>
            <a:ext cx="8062912" cy="5416062"/>
          </a:xfrm>
        </p:spPr>
        <p:txBody>
          <a:bodyPr/>
          <a:lstStyle/>
          <a:p>
            <a:pPr marL="342900" indent="-342900">
              <a:buFont typeface="Arial" panose="020B0604020202020204" pitchFamily="34" charset="0"/>
              <a:buChar char="•"/>
            </a:pPr>
            <a:r>
              <a:rPr lang="en-US" dirty="0"/>
              <a:t>As the earth’s early atmosphere became oxygenated, evidence suggests that an ancestral cell engulfed and kept alive a free-living aerobic prokaryote.  </a:t>
            </a:r>
          </a:p>
          <a:p>
            <a:pPr marL="1074420" lvl="1" indent="-342900">
              <a:buFont typeface="Arial" panose="020B0604020202020204" pitchFamily="34" charset="0"/>
              <a:buChar char="•"/>
            </a:pPr>
            <a:r>
              <a:rPr lang="en-US" dirty="0"/>
              <a:t>This gave the host cell the ability to use oxygen to release energy.  </a:t>
            </a:r>
          </a:p>
          <a:p>
            <a:pPr marL="1074420" lvl="1">
              <a:buFont typeface="Arial" panose="020B0604020202020204" pitchFamily="34" charset="0"/>
              <a:buChar char="•"/>
            </a:pPr>
            <a:r>
              <a:rPr lang="en-US" dirty="0"/>
              <a:t>Much evidence suggests that mitochondria are derived from this endosymbiotic event (Figure 13.11).  </a:t>
            </a:r>
          </a:p>
          <a:p>
            <a:pPr marL="342900" indent="-342900">
              <a:buFont typeface="Arial" panose="020B0604020202020204" pitchFamily="34" charset="0"/>
              <a:buChar char="•"/>
            </a:pPr>
            <a:r>
              <a:rPr lang="en-US" dirty="0"/>
              <a:t>Chloroplasts contain the green pigment chlorophyll and play a role in photosynthesis.  </a:t>
            </a:r>
          </a:p>
          <a:p>
            <a:pPr marL="1074420" lvl="1" indent="-342900">
              <a:buFont typeface="Arial" panose="020B0604020202020204" pitchFamily="34" charset="0"/>
              <a:buChar char="•"/>
            </a:pPr>
            <a:r>
              <a:rPr lang="en-US" dirty="0"/>
              <a:t>Chloroplasts are part of a group of organelles called plastids. </a:t>
            </a:r>
            <a:r>
              <a:rPr lang="en-US" b="1" dirty="0">
                <a:solidFill>
                  <a:srgbClr val="6CB255"/>
                </a:solidFill>
              </a:rPr>
              <a:t>Plastids</a:t>
            </a:r>
            <a:r>
              <a:rPr lang="en-US" dirty="0"/>
              <a:t> are involved in the storage of substances.  </a:t>
            </a:r>
          </a:p>
          <a:p>
            <a:pPr marL="1074420" lvl="1" indent="-342900">
              <a:buFont typeface="Arial" panose="020B0604020202020204" pitchFamily="34" charset="0"/>
              <a:buChar char="•"/>
            </a:pPr>
            <a:r>
              <a:rPr lang="en-US" dirty="0"/>
              <a:t>Evidence suggests that plastids evolved from the endosymbiosis of an ancestral cell that engulfed a photosynthetic bacterium (cyanobacterium).  </a:t>
            </a:r>
          </a:p>
        </p:txBody>
      </p:sp>
    </p:spTree>
    <p:extLst>
      <p:ext uri="{BB962C8B-B14F-4D97-AF65-F5344CB8AC3E}">
        <p14:creationId xmlns:p14="http://schemas.microsoft.com/office/powerpoint/2010/main" val="818856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13.11 mitochondria </a:t>
            </a:r>
          </a:p>
        </p:txBody>
      </p:sp>
      <p:pic>
        <p:nvPicPr>
          <p:cNvPr id="2" name="Figure" descr="The transmission electron micrograph shows two round, membrane-bound organelles inside a cell. The organelles are about 400 nm across and have membranes running through the middle of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sp>
        <p:nvSpPr>
          <p:cNvPr id="7" name="Figure Legend"/>
          <p:cNvSpPr>
            <a:spLocks noGrp="1"/>
          </p:cNvSpPr>
          <p:nvPr>
            <p:ph type="body" sz="quarter" idx="14"/>
          </p:nvPr>
        </p:nvSpPr>
        <p:spPr/>
        <p:txBody>
          <a:bodyPr>
            <a:normAutofit/>
          </a:bodyPr>
          <a:lstStyle/>
          <a:p>
            <a:r>
              <a:rPr lang="en-US" sz="1600" dirty="0"/>
              <a:t>In this transmission electron micrograph of mitochondria in a mammalian lung cell, the cristae, </a:t>
            </a:r>
            <a:r>
              <a:rPr lang="en-US" sz="1600" dirty="0" err="1"/>
              <a:t>infoldings</a:t>
            </a:r>
            <a:r>
              <a:rPr lang="en-US" sz="1600" dirty="0"/>
              <a:t> of the mitochondrial inner membrane, can be seen in cross-section. (credit: modification of work by Louisa Howard; scale-bar data from Matt Russell)</a:t>
            </a:r>
          </a:p>
        </p:txBody>
      </p:sp>
      <p:sp>
        <p:nvSpPr>
          <p:cNvPr id="6" name="Disclaimer">
            <a:extLst>
              <a:ext uri="{FF2B5EF4-FFF2-40B4-BE49-F238E27FC236}">
                <a16:creationId xmlns:a16="http://schemas.microsoft.com/office/drawing/2014/main" id="{357C0731-7C9B-4963-A7AF-7FE03CD8F6F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42208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4477-61CC-44F5-B38F-F39D4A833015}"/>
              </a:ext>
            </a:extLst>
          </p:cNvPr>
          <p:cNvSpPr>
            <a:spLocks noGrp="1"/>
          </p:cNvSpPr>
          <p:nvPr>
            <p:ph type="title"/>
          </p:nvPr>
        </p:nvSpPr>
        <p:spPr/>
        <p:txBody>
          <a:bodyPr/>
          <a:lstStyle/>
          <a:p>
            <a:r>
              <a:rPr lang="en-US" dirty="0" smtClean="0"/>
              <a:t>Endosymbiosis 2 of 2 </a:t>
            </a:r>
            <a:r>
              <a:rPr lang="en-US" dirty="0"/>
              <a:t>(13.2) </a:t>
            </a:r>
          </a:p>
        </p:txBody>
      </p:sp>
      <p:sp>
        <p:nvSpPr>
          <p:cNvPr id="4" name="Text Placeholder 3">
            <a:extLst>
              <a:ext uri="{FF2B5EF4-FFF2-40B4-BE49-F238E27FC236}">
                <a16:creationId xmlns:a16="http://schemas.microsoft.com/office/drawing/2014/main" id="{939ABD5C-AC0F-4E6F-9943-53BDBECDBB54}"/>
              </a:ext>
            </a:extLst>
          </p:cNvPr>
          <p:cNvSpPr>
            <a:spLocks noGrp="1"/>
          </p:cNvSpPr>
          <p:nvPr>
            <p:ph type="body" sz="quarter" idx="14"/>
          </p:nvPr>
        </p:nvSpPr>
        <p:spPr>
          <a:xfrm>
            <a:off x="457200" y="1039699"/>
            <a:ext cx="8062912" cy="5330955"/>
          </a:xfrm>
        </p:spPr>
        <p:txBody>
          <a:bodyPr/>
          <a:lstStyle/>
          <a:p>
            <a:pPr marL="342900" indent="-342900">
              <a:buFont typeface="Arial" panose="020B0604020202020204" pitchFamily="34" charset="0"/>
              <a:buChar char="•"/>
            </a:pPr>
            <a:r>
              <a:rPr lang="en-US" dirty="0"/>
              <a:t>Mitochondria likely evolved before plastids because all eukaryotes have mitochondria or mitochondria like organelles.  Only certain eukaryotes (plants and algae) have plastids.</a:t>
            </a:r>
          </a:p>
          <a:p>
            <a:pPr marL="342900" indent="-342900">
              <a:buFont typeface="Arial" panose="020B0604020202020204" pitchFamily="34" charset="0"/>
              <a:buChar char="•"/>
            </a:pPr>
            <a:r>
              <a:rPr lang="en-US" dirty="0"/>
              <a:t>There is some controversy regarding the events of endosymbiosis, such as which events actually took place and in what order.  </a:t>
            </a:r>
          </a:p>
          <a:p>
            <a:pPr marL="1074420" lvl="1" indent="-342900">
              <a:buFont typeface="Arial" panose="020B0604020202020204" pitchFamily="34" charset="0"/>
              <a:buChar char="•"/>
            </a:pPr>
            <a:r>
              <a:rPr lang="en-US" dirty="0"/>
              <a:t>One hypothesis of the evolutionary steps leading to the first eukaryote is presented in Figure 13.12.</a:t>
            </a:r>
          </a:p>
          <a:p>
            <a:pPr marL="342900" indent="-342900">
              <a:buFont typeface="Arial" panose="020B0604020202020204" pitchFamily="34" charset="0"/>
              <a:buChar char="•"/>
            </a:pPr>
            <a:r>
              <a:rPr lang="en-US" dirty="0"/>
              <a:t>The first eukaryotes were unicellular like most protists are today.  </a:t>
            </a:r>
          </a:p>
          <a:p>
            <a:pPr marL="342900" indent="-342900">
              <a:buFont typeface="Arial" panose="020B0604020202020204" pitchFamily="34" charset="0"/>
              <a:buChar char="•"/>
            </a:pPr>
            <a:r>
              <a:rPr lang="en-US" dirty="0"/>
              <a:t>As eukaryotes became more complex, the evolution of multicellularity allowed cells to remain small but exhibit specialized functions.     </a:t>
            </a:r>
          </a:p>
        </p:txBody>
      </p:sp>
    </p:spTree>
    <p:extLst>
      <p:ext uri="{BB962C8B-B14F-4D97-AF65-F5344CB8AC3E}">
        <p14:creationId xmlns:p14="http://schemas.microsoft.com/office/powerpoint/2010/main" val="1428389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319579" y="214755"/>
            <a:ext cx="8062912" cy="659535"/>
          </a:xfrm>
        </p:spPr>
        <p:txBody>
          <a:bodyPr/>
          <a:lstStyle/>
          <a:p>
            <a:r>
              <a:rPr lang="en-US" dirty="0"/>
              <a:t>Figure 13.12 endosymbiosis </a:t>
            </a:r>
          </a:p>
        </p:txBody>
      </p:sp>
      <p:pic>
        <p:nvPicPr>
          <p:cNvPr id="2" name="Figure" descr="The illustration shows steps that, according to the endosymbiotic theory, gave rise to eukaryotic organisms. In step 1, infoldings in the plasma membrane of an ancestral prokaryote gave rise to endomembrane components, including a nucleus and endoplasmic reticulum. In step 2, the first endosymbiotic event occurred: The ancestral eukaryote consumed aerobic bacteria that evolved into mitochondria. In a second endosymbiotic event, the early eukaryote consumed photosynthetic bacteria that evolved into chloroplas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33" r="-7333"/>
          <a:stretch>
            <a:fillRect/>
          </a:stretch>
        </p:blipFill>
        <p:spPr/>
      </p:pic>
      <p:sp>
        <p:nvSpPr>
          <p:cNvPr id="7" name="Figure Legend"/>
          <p:cNvSpPr>
            <a:spLocks noGrp="1"/>
          </p:cNvSpPr>
          <p:nvPr>
            <p:ph type="body" sz="quarter" idx="14"/>
          </p:nvPr>
        </p:nvSpPr>
        <p:spPr/>
        <p:txBody>
          <a:bodyPr>
            <a:noAutofit/>
          </a:bodyPr>
          <a:lstStyle/>
          <a:p>
            <a:r>
              <a:rPr lang="en-US" sz="1520" dirty="0"/>
              <a:t>The first eukaryote may have originated from an ancestral prokaryote that had undergone membrane proliferation, compartmentalization of cellular function (into a nucleus, lysosomes, and an endoplasmic reticulum), and the establishment of </a:t>
            </a:r>
            <a:r>
              <a:rPr lang="en-US" sz="1520" dirty="0" err="1"/>
              <a:t>endosymbiotic</a:t>
            </a:r>
            <a:r>
              <a:rPr lang="en-US" sz="1520" dirty="0"/>
              <a:t> relationships with an aerobic prokaryote and, in some cases, a photosynthetic prokaryote to form mitochondria and chloroplasts, respectively.</a:t>
            </a:r>
          </a:p>
        </p:txBody>
      </p:sp>
      <p:sp>
        <p:nvSpPr>
          <p:cNvPr id="6" name="Disclaimer">
            <a:extLst>
              <a:ext uri="{FF2B5EF4-FFF2-40B4-BE49-F238E27FC236}">
                <a16:creationId xmlns:a16="http://schemas.microsoft.com/office/drawing/2014/main" id="{5FFB2729-06BC-4AF1-A1D2-98EBB2BAFF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56572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911F-17F3-4EBF-9DEF-26AEFD848EDA}"/>
              </a:ext>
            </a:extLst>
          </p:cNvPr>
          <p:cNvSpPr>
            <a:spLocks noGrp="1"/>
          </p:cNvSpPr>
          <p:nvPr>
            <p:ph type="title"/>
          </p:nvPr>
        </p:nvSpPr>
        <p:spPr/>
        <p:txBody>
          <a:bodyPr/>
          <a:lstStyle/>
          <a:p>
            <a:r>
              <a:rPr lang="en-US" dirty="0"/>
              <a:t>Protists (13.3)</a:t>
            </a:r>
          </a:p>
        </p:txBody>
      </p:sp>
      <p:sp>
        <p:nvSpPr>
          <p:cNvPr id="4" name="Text Placeholder 3">
            <a:extLst>
              <a:ext uri="{FF2B5EF4-FFF2-40B4-BE49-F238E27FC236}">
                <a16:creationId xmlns:a16="http://schemas.microsoft.com/office/drawing/2014/main" id="{2F8BFBCB-9708-4033-9D11-DCB931DE7032}"/>
              </a:ext>
            </a:extLst>
          </p:cNvPr>
          <p:cNvSpPr>
            <a:spLocks noGrp="1"/>
          </p:cNvSpPr>
          <p:nvPr>
            <p:ph type="body" sz="quarter" idx="14"/>
          </p:nvPr>
        </p:nvSpPr>
        <p:spPr>
          <a:xfrm>
            <a:off x="457200" y="1045029"/>
            <a:ext cx="8062912" cy="4965335"/>
          </a:xfrm>
        </p:spPr>
        <p:txBody>
          <a:bodyPr/>
          <a:lstStyle/>
          <a:p>
            <a:pPr marL="342900" indent="-342900">
              <a:buFont typeface="Arial" panose="020B0604020202020204" pitchFamily="34" charset="0"/>
              <a:buChar char="•"/>
            </a:pPr>
            <a:r>
              <a:rPr lang="en-US" dirty="0"/>
              <a:t>Eukaryotic organisms that did not fit the criteria for kingdoms Plantae, Animalia or Fungi historically were classified into a kingdom called </a:t>
            </a:r>
            <a:r>
              <a:rPr lang="en-US" b="1" dirty="0">
                <a:solidFill>
                  <a:srgbClr val="6CB255"/>
                </a:solidFill>
              </a:rPr>
              <a:t>Protista</a:t>
            </a:r>
            <a:r>
              <a:rPr lang="en-US" dirty="0"/>
              <a:t>. </a:t>
            </a:r>
          </a:p>
          <a:p>
            <a:pPr marL="342900" indent="-342900">
              <a:buFont typeface="Arial" panose="020B0604020202020204" pitchFamily="34" charset="0"/>
              <a:buChar char="•"/>
            </a:pPr>
            <a:r>
              <a:rPr lang="en-US" dirty="0"/>
              <a:t>Recently, protist lineages have been reassigned into new kingdoms or into other existing kingdoms.  </a:t>
            </a:r>
          </a:p>
          <a:p>
            <a:pPr marL="342900" indent="-342900">
              <a:buFont typeface="Arial" panose="020B0604020202020204" pitchFamily="34" charset="0"/>
              <a:buChar char="•"/>
            </a:pPr>
            <a:r>
              <a:rPr lang="en-US" dirty="0"/>
              <a:t>Protists display a large diversity of morphology, physiology and ecology.  Many of them are unicellular but they can also be very large and multicellular (Figure 13.13).  </a:t>
            </a:r>
          </a:p>
          <a:p>
            <a:pPr marL="342900" indent="-342900">
              <a:buFont typeface="Arial" panose="020B0604020202020204" pitchFamily="34" charset="0"/>
              <a:buChar char="•"/>
            </a:pPr>
            <a:r>
              <a:rPr lang="en-US" dirty="0"/>
              <a:t>Nearly all protists exist in some type of aquatic environment, including freshwater, marine, damp soil and snow.  </a:t>
            </a:r>
          </a:p>
          <a:p>
            <a:pPr marL="342900" indent="-342900">
              <a:buFont typeface="Arial" panose="020B0604020202020204" pitchFamily="34" charset="0"/>
              <a:buChar char="•"/>
            </a:pPr>
            <a:r>
              <a:rPr lang="en-US" dirty="0"/>
              <a:t>Several species of protists are </a:t>
            </a:r>
            <a:r>
              <a:rPr lang="en-US" b="1" dirty="0">
                <a:solidFill>
                  <a:srgbClr val="6CB255"/>
                </a:solidFill>
              </a:rPr>
              <a:t>parasites</a:t>
            </a:r>
            <a:r>
              <a:rPr lang="en-US" dirty="0">
                <a:sym typeface="Wingdings" panose="05000000000000000000" pitchFamily="2" charset="2"/>
              </a:rPr>
              <a:t> organisms that live on or in another organism and feeds on it, often without killing it </a:t>
            </a:r>
          </a:p>
          <a:p>
            <a:pPr marL="342900" indent="-342900">
              <a:buFont typeface="Arial" panose="020B0604020202020204" pitchFamily="34" charset="0"/>
              <a:buChar char="•"/>
            </a:pPr>
            <a:r>
              <a:rPr lang="en-US" dirty="0">
                <a:sym typeface="Wingdings" panose="05000000000000000000" pitchFamily="2" charset="2"/>
              </a:rPr>
              <a:t>A few protist species decompose dead organisms or their wastes. </a:t>
            </a:r>
            <a:endParaRPr lang="en-US" dirty="0"/>
          </a:p>
        </p:txBody>
      </p:sp>
    </p:spTree>
    <p:extLst>
      <p:ext uri="{BB962C8B-B14F-4D97-AF65-F5344CB8AC3E}">
        <p14:creationId xmlns:p14="http://schemas.microsoft.com/office/powerpoint/2010/main" val="193390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13.13 examples of protists </a:t>
            </a:r>
          </a:p>
        </p:txBody>
      </p:sp>
      <p:pic>
        <p:nvPicPr>
          <p:cNvPr id="2" name="Figure" descr="Part a is a light micrograph of a round, transparent single-celled organism with long thin spines. Part b is a light micrograph of an oval, transparent organism with ridges running along its length. The nucleus is visible as a large, round sphere. Cilia extend from the surface of the organism. Part c is an underwater photo of a kelp forest growing from the seab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09" r="-3209"/>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err="1"/>
              <a:t>Protists</a:t>
            </a:r>
            <a:r>
              <a:rPr lang="en-US" sz="1600" dirty="0"/>
              <a:t> range from the microscopic, single-celled </a:t>
            </a:r>
            <a:r>
              <a:rPr lang="en-US" sz="1600" dirty="0">
                <a:solidFill>
                  <a:srgbClr val="6CB255"/>
                </a:solidFill>
              </a:rPr>
              <a:t>(a) </a:t>
            </a:r>
            <a:r>
              <a:rPr lang="en-US" sz="1600" i="1" dirty="0" err="1"/>
              <a:t>Acanthocystis</a:t>
            </a:r>
            <a:r>
              <a:rPr lang="en-US" sz="1600" i="1" dirty="0"/>
              <a:t> </a:t>
            </a:r>
            <a:r>
              <a:rPr lang="en-US" sz="1600" i="1" dirty="0" err="1"/>
              <a:t>turfacea</a:t>
            </a:r>
            <a:r>
              <a:rPr lang="en-US" sz="1600" i="1" dirty="0"/>
              <a:t> </a:t>
            </a:r>
            <a:r>
              <a:rPr lang="en-US" sz="1600" dirty="0"/>
              <a:t>and the </a:t>
            </a:r>
            <a:r>
              <a:rPr lang="en-US" sz="1600" dirty="0">
                <a:solidFill>
                  <a:srgbClr val="6CB255"/>
                </a:solidFill>
              </a:rPr>
              <a:t>(b) </a:t>
            </a:r>
            <a:r>
              <a:rPr lang="en-US" sz="1600" dirty="0"/>
              <a:t>ciliate </a:t>
            </a:r>
            <a:r>
              <a:rPr lang="en-US" sz="1600" i="1" dirty="0" err="1"/>
              <a:t>Tetrahymena</a:t>
            </a:r>
            <a:r>
              <a:rPr lang="en-US" sz="1600" i="1" dirty="0"/>
              <a:t> </a:t>
            </a:r>
            <a:r>
              <a:rPr lang="en-US" sz="1600" i="1" dirty="0" err="1"/>
              <a:t>thermophila</a:t>
            </a:r>
            <a:r>
              <a:rPr lang="en-US" sz="1600" i="1" dirty="0"/>
              <a:t> </a:t>
            </a:r>
            <a:r>
              <a:rPr lang="en-US" sz="1600" dirty="0"/>
              <a:t>to the enormous, multicellular </a:t>
            </a:r>
            <a:r>
              <a:rPr lang="en-US" sz="1600" dirty="0">
                <a:solidFill>
                  <a:srgbClr val="6CB255"/>
                </a:solidFill>
              </a:rPr>
              <a:t>(c) </a:t>
            </a:r>
            <a:r>
              <a:rPr lang="en-US" sz="1600" dirty="0"/>
              <a:t>kelps (</a:t>
            </a:r>
            <a:r>
              <a:rPr lang="en-US" sz="1600" dirty="0" err="1"/>
              <a:t>Chromalveolata</a:t>
            </a:r>
            <a:r>
              <a:rPr lang="en-US" sz="1600" dirty="0"/>
              <a:t>) that extend for hundreds of feet in underwater “forests.” (credit a: modification of work by </a:t>
            </a:r>
            <a:r>
              <a:rPr lang="en-US" sz="1600" dirty="0" err="1"/>
              <a:t>Yuiuji</a:t>
            </a:r>
            <a:r>
              <a:rPr lang="en-US" sz="1600" dirty="0"/>
              <a:t> </a:t>
            </a:r>
            <a:r>
              <a:rPr lang="en-US" sz="1600" dirty="0" err="1"/>
              <a:t>Tsukii</a:t>
            </a:r>
            <a:r>
              <a:rPr lang="en-US" sz="1600" dirty="0"/>
              <a:t>; credit b: modification of work by Richard Robinson, Public Library of Science; credit c: modification of work by Kip Evans, NOAA; scale-bar data from Matt Russell)</a:t>
            </a:r>
          </a:p>
        </p:txBody>
      </p:sp>
      <p:sp>
        <p:nvSpPr>
          <p:cNvPr id="6" name="Disclaimer">
            <a:extLst>
              <a:ext uri="{FF2B5EF4-FFF2-40B4-BE49-F238E27FC236}">
                <a16:creationId xmlns:a16="http://schemas.microsoft.com/office/drawing/2014/main" id="{146379F9-B677-4591-B190-3927CD7A1E0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27711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CA5D-2E6D-4A77-83BD-A0EF4AD98EA7}"/>
              </a:ext>
            </a:extLst>
          </p:cNvPr>
          <p:cNvSpPr>
            <a:spLocks noGrp="1"/>
          </p:cNvSpPr>
          <p:nvPr>
            <p:ph type="title"/>
          </p:nvPr>
        </p:nvSpPr>
        <p:spPr/>
        <p:txBody>
          <a:bodyPr/>
          <a:lstStyle/>
          <a:p>
            <a:r>
              <a:rPr lang="en-US" dirty="0"/>
              <a:t>Characteristics of protists (13.3) </a:t>
            </a:r>
          </a:p>
        </p:txBody>
      </p:sp>
      <p:sp>
        <p:nvSpPr>
          <p:cNvPr id="4" name="Text Placeholder 3">
            <a:extLst>
              <a:ext uri="{FF2B5EF4-FFF2-40B4-BE49-F238E27FC236}">
                <a16:creationId xmlns:a16="http://schemas.microsoft.com/office/drawing/2014/main" id="{062722C0-797E-456D-B124-EA296C2734A8}"/>
              </a:ext>
            </a:extLst>
          </p:cNvPr>
          <p:cNvSpPr>
            <a:spLocks noGrp="1"/>
          </p:cNvSpPr>
          <p:nvPr>
            <p:ph type="body" sz="quarter" idx="14"/>
          </p:nvPr>
        </p:nvSpPr>
        <p:spPr>
          <a:xfrm>
            <a:off x="457200" y="1026367"/>
            <a:ext cx="8313576" cy="5505062"/>
          </a:xfrm>
        </p:spPr>
        <p:txBody>
          <a:bodyPr>
            <a:normAutofit/>
          </a:bodyPr>
          <a:lstStyle/>
          <a:p>
            <a:pPr marL="342900" indent="-342900">
              <a:buFont typeface="Arial" panose="020B0604020202020204" pitchFamily="34" charset="0"/>
              <a:buChar char="•"/>
            </a:pPr>
            <a:r>
              <a:rPr lang="en-US" dirty="0"/>
              <a:t>Most protists are microscopic and unicellular but they can be multicellular.  They can also live in colonies.</a:t>
            </a:r>
          </a:p>
          <a:p>
            <a:pPr marL="342900" indent="-342900">
              <a:buFont typeface="Arial" panose="020B0604020202020204" pitchFamily="34" charset="0"/>
              <a:buChar char="•"/>
            </a:pPr>
            <a:r>
              <a:rPr lang="en-US" dirty="0"/>
              <a:t>Protists can be covered with:</a:t>
            </a:r>
          </a:p>
          <a:p>
            <a:pPr marL="1074420" lvl="1" indent="-342900">
              <a:buFont typeface="Arial" panose="020B0604020202020204" pitchFamily="34" charset="0"/>
              <a:buChar char="•"/>
            </a:pPr>
            <a:r>
              <a:rPr lang="en-US" dirty="0"/>
              <a:t>animal-like cell membranes</a:t>
            </a:r>
          </a:p>
          <a:p>
            <a:pPr marL="1074420" lvl="1" indent="-342900">
              <a:buFont typeface="Arial" panose="020B0604020202020204" pitchFamily="34" charset="0"/>
              <a:buChar char="•"/>
            </a:pPr>
            <a:r>
              <a:rPr lang="en-US" dirty="0"/>
              <a:t>plant-like cell walls</a:t>
            </a:r>
          </a:p>
          <a:p>
            <a:pPr marL="1074420" lvl="1" indent="-342900">
              <a:buFont typeface="Arial" panose="020B0604020202020204" pitchFamily="34" charset="0"/>
              <a:buChar char="•"/>
            </a:pPr>
            <a:r>
              <a:rPr lang="en-US" dirty="0"/>
              <a:t>glassy shells</a:t>
            </a:r>
          </a:p>
          <a:p>
            <a:pPr marL="1074420" lvl="1" indent="-342900">
              <a:buFont typeface="Arial" panose="020B0604020202020204" pitchFamily="34" charset="0"/>
              <a:buChar char="•"/>
            </a:pPr>
            <a:r>
              <a:rPr lang="en-US" b="1" dirty="0">
                <a:solidFill>
                  <a:srgbClr val="6CB255"/>
                </a:solidFill>
              </a:rPr>
              <a:t>pellicles</a:t>
            </a:r>
            <a:r>
              <a:rPr lang="en-US" dirty="0">
                <a:sym typeface="Wingdings" panose="05000000000000000000" pitchFamily="2" charset="2"/>
              </a:rPr>
              <a:t> an outer protein covering that functions like a flexible coat of armor (prevents protist from being torn or pierced without compromising range of motion)</a:t>
            </a:r>
          </a:p>
          <a:p>
            <a:pPr marL="342900" indent="-342900">
              <a:buFont typeface="Arial" panose="020B0604020202020204" pitchFamily="34" charset="0"/>
              <a:buChar char="•"/>
            </a:pPr>
            <a:r>
              <a:rPr lang="en-US" dirty="0">
                <a:sym typeface="Wingdings" panose="05000000000000000000" pitchFamily="2" charset="2"/>
              </a:rPr>
              <a:t>The majority of protists are motile (can move), but they have evolved varied modes of movement.  </a:t>
            </a:r>
          </a:p>
          <a:p>
            <a:pPr marL="1074420" lvl="1" indent="-342900">
              <a:buFont typeface="Arial" panose="020B0604020202020204" pitchFamily="34" charset="0"/>
              <a:buChar char="•"/>
            </a:pPr>
            <a:r>
              <a:rPr lang="en-US" dirty="0">
                <a:sym typeface="Wingdings" panose="05000000000000000000" pitchFamily="2" charset="2"/>
              </a:rPr>
              <a:t>Whip-like </a:t>
            </a:r>
            <a:r>
              <a:rPr lang="en-US" b="1" dirty="0">
                <a:solidFill>
                  <a:srgbClr val="6CB255"/>
                </a:solidFill>
                <a:sym typeface="Wingdings" panose="05000000000000000000" pitchFamily="2" charset="2"/>
              </a:rPr>
              <a:t>flagella</a:t>
            </a:r>
            <a:r>
              <a:rPr lang="en-US" dirty="0">
                <a:sym typeface="Wingdings" panose="05000000000000000000" pitchFamily="2" charset="2"/>
              </a:rPr>
              <a:t> (one or more)</a:t>
            </a:r>
          </a:p>
          <a:p>
            <a:pPr marL="1074420" lvl="1" indent="-342900">
              <a:buFont typeface="Arial" panose="020B0604020202020204" pitchFamily="34" charset="0"/>
              <a:buChar char="•"/>
            </a:pPr>
            <a:r>
              <a:rPr lang="en-US" dirty="0">
                <a:sym typeface="Wingdings" panose="05000000000000000000" pitchFamily="2" charset="2"/>
              </a:rPr>
              <a:t>Rows or tufts of </a:t>
            </a:r>
            <a:r>
              <a:rPr lang="en-US" b="1" dirty="0">
                <a:solidFill>
                  <a:srgbClr val="6CB255"/>
                </a:solidFill>
                <a:sym typeface="Wingdings" panose="05000000000000000000" pitchFamily="2" charset="2"/>
              </a:rPr>
              <a:t>cilia</a:t>
            </a:r>
            <a:r>
              <a:rPr lang="en-US" dirty="0">
                <a:sym typeface="Wingdings" panose="05000000000000000000" pitchFamily="2" charset="2"/>
              </a:rPr>
              <a:t> that they beat to swim </a:t>
            </a:r>
          </a:p>
          <a:p>
            <a:pPr marL="1074420" lvl="1" indent="-342900">
              <a:buFont typeface="Arial" panose="020B0604020202020204" pitchFamily="34" charset="0"/>
              <a:buChar char="•"/>
            </a:pPr>
            <a:r>
              <a:rPr lang="en-US" b="1" dirty="0">
                <a:solidFill>
                  <a:srgbClr val="6CB255"/>
                </a:solidFill>
                <a:sym typeface="Wingdings" panose="05000000000000000000" pitchFamily="2" charset="2"/>
              </a:rPr>
              <a:t>Pseudopodia</a:t>
            </a:r>
            <a:r>
              <a:rPr lang="en-US" dirty="0">
                <a:sym typeface="Wingdings" panose="05000000000000000000" pitchFamily="2" charset="2"/>
              </a:rPr>
              <a:t>, lobes of cytoplasm that they anchor to a substrate then pull the rest of the cell towards the anchor point</a:t>
            </a:r>
          </a:p>
        </p:txBody>
      </p:sp>
    </p:spTree>
    <p:extLst>
      <p:ext uri="{BB962C8B-B14F-4D97-AF65-F5344CB8AC3E}">
        <p14:creationId xmlns:p14="http://schemas.microsoft.com/office/powerpoint/2010/main" val="716536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p:txBody>
          <a:bodyPr/>
          <a:lstStyle/>
          <a:p>
            <a:r>
              <a:rPr lang="en-US" dirty="0"/>
              <a:t>How protists obtain energy (13.3)</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200" y="1091682"/>
            <a:ext cx="8062912" cy="4918682"/>
          </a:xfrm>
        </p:spPr>
        <p:txBody>
          <a:bodyPr/>
          <a:lstStyle/>
          <a:p>
            <a:pPr marL="342900" indent="-342900">
              <a:buFont typeface="Arial" panose="020B0604020202020204" pitchFamily="34" charset="0"/>
              <a:buChar char="•"/>
            </a:pPr>
            <a:r>
              <a:rPr lang="en-US" dirty="0"/>
              <a:t>Protists exhibit many forms of nutrition:</a:t>
            </a:r>
          </a:p>
          <a:p>
            <a:pPr marL="1074420" lvl="1" indent="-342900">
              <a:buFont typeface="Arial" panose="020B0604020202020204" pitchFamily="34" charset="0"/>
              <a:buChar char="•"/>
            </a:pPr>
            <a:r>
              <a:rPr lang="en-US" dirty="0"/>
              <a:t>Some are photosynthetic using chloroplasts</a:t>
            </a:r>
          </a:p>
          <a:p>
            <a:pPr marL="1074420" lvl="1" indent="-342900">
              <a:buFont typeface="Arial" panose="020B0604020202020204" pitchFamily="34" charset="0"/>
              <a:buChar char="•"/>
            </a:pPr>
            <a:r>
              <a:rPr lang="en-US" dirty="0"/>
              <a:t>Others consume organic materials (including other organisms) </a:t>
            </a:r>
          </a:p>
          <a:p>
            <a:pPr marL="1074420" lvl="1" indent="-342900">
              <a:buFont typeface="Arial" panose="020B0604020202020204" pitchFamily="34" charset="0"/>
              <a:buChar char="•"/>
            </a:pPr>
            <a:r>
              <a:rPr lang="en-US" dirty="0"/>
              <a:t>Some absorb nutrients from dead organisms or their organic wastes </a:t>
            </a:r>
          </a:p>
          <a:p>
            <a:pPr marL="342900" indent="-342900">
              <a:buFont typeface="Arial" panose="020B0604020202020204" pitchFamily="34" charset="0"/>
              <a:buChar char="•"/>
            </a:pPr>
            <a:r>
              <a:rPr lang="en-US" dirty="0"/>
              <a:t>Some protists (like </a:t>
            </a:r>
            <a:r>
              <a:rPr lang="en-US" i="1" dirty="0"/>
              <a:t>Amoeba</a:t>
            </a:r>
            <a:r>
              <a:rPr lang="en-US" dirty="0"/>
              <a:t>) use a process called </a:t>
            </a:r>
            <a:r>
              <a:rPr lang="en-US" b="1" dirty="0">
                <a:solidFill>
                  <a:srgbClr val="6CB255"/>
                </a:solidFill>
              </a:rPr>
              <a:t>phagocytosis </a:t>
            </a:r>
            <a:r>
              <a:rPr lang="en-US" dirty="0"/>
              <a:t>to ingest particles of food (Figure 13.14).</a:t>
            </a:r>
          </a:p>
          <a:p>
            <a:pPr marL="1074420" lvl="1" indent="-342900">
              <a:buFont typeface="Arial" panose="020B0604020202020204" pitchFamily="34" charset="0"/>
              <a:buChar char="•"/>
            </a:pPr>
            <a:r>
              <a:rPr lang="en-US" dirty="0"/>
              <a:t>Cell membrane engulfs a food particle, which is placed into a food vacuole </a:t>
            </a:r>
          </a:p>
          <a:p>
            <a:pPr marL="1074420" lvl="1" indent="-342900">
              <a:buFont typeface="Arial" panose="020B0604020202020204" pitchFamily="34" charset="0"/>
              <a:buChar char="•"/>
            </a:pPr>
            <a:r>
              <a:rPr lang="en-US" dirty="0"/>
              <a:t>The vacuole fuses with a lysosome and the food particle is broken down into small molecules </a:t>
            </a:r>
          </a:p>
          <a:p>
            <a:pPr marL="1074420" lvl="1" indent="-342900">
              <a:buFont typeface="Arial" panose="020B0604020202020204" pitchFamily="34" charset="0"/>
              <a:buChar char="•"/>
            </a:pPr>
            <a:r>
              <a:rPr lang="en-US" dirty="0"/>
              <a:t>Undigested remains are expelled from the cell </a:t>
            </a:r>
          </a:p>
        </p:txBody>
      </p:sp>
    </p:spTree>
    <p:extLst>
      <p:ext uri="{BB962C8B-B14F-4D97-AF65-F5344CB8AC3E}">
        <p14:creationId xmlns:p14="http://schemas.microsoft.com/office/powerpoint/2010/main" val="1416590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13.14 phagocytosis </a:t>
            </a:r>
          </a:p>
        </p:txBody>
      </p:sp>
      <p:pic>
        <p:nvPicPr>
          <p:cNvPr id="2" name="Figure" descr="In this illustration, a eukaryotic cell is shown consuming a food particle. As the particle is consumed, it is encapsulated in a vesicle. The vesicle fuses with a lysosome, and proteins inside the lysosome digest the particle. Undigested waste material is ejected from the cell when an exocytic vesicle fuses with the plasma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p:pic>
      <p:sp>
        <p:nvSpPr>
          <p:cNvPr id="7" name="Figure Legend"/>
          <p:cNvSpPr>
            <a:spLocks noGrp="1"/>
          </p:cNvSpPr>
          <p:nvPr>
            <p:ph type="body" sz="quarter" idx="14"/>
          </p:nvPr>
        </p:nvSpPr>
        <p:spPr/>
        <p:txBody>
          <a:bodyPr>
            <a:normAutofit/>
          </a:bodyPr>
          <a:lstStyle/>
          <a:p>
            <a:r>
              <a:rPr lang="en-US" sz="1600" dirty="0"/>
              <a:t>The stages of phagocytosis include the engulfment of a food particle, the digestion of the particle using hydrolytic enzymes contained within a lysosome, and the expulsion of undigested material from the cell.</a:t>
            </a:r>
          </a:p>
        </p:txBody>
      </p:sp>
      <p:sp>
        <p:nvSpPr>
          <p:cNvPr id="6" name="Disclaimer">
            <a:extLst>
              <a:ext uri="{FF2B5EF4-FFF2-40B4-BE49-F238E27FC236}">
                <a16:creationId xmlns:a16="http://schemas.microsoft.com/office/drawing/2014/main" id="{50CB9906-4CF7-494F-86BB-FBD0E72415B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931704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p:txBody>
          <a:bodyPr/>
          <a:lstStyle/>
          <a:p>
            <a:r>
              <a:rPr lang="en-US" dirty="0"/>
              <a:t>protists reproduction (13.3)</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200" y="1091682"/>
            <a:ext cx="8062912" cy="4918682"/>
          </a:xfrm>
        </p:spPr>
        <p:txBody>
          <a:bodyPr>
            <a:normAutofit lnSpcReduction="10000"/>
          </a:bodyPr>
          <a:lstStyle/>
          <a:p>
            <a:pPr marL="342900" indent="-342900">
              <a:buFont typeface="Arial" panose="020B0604020202020204" pitchFamily="34" charset="0"/>
              <a:buChar char="•"/>
            </a:pPr>
            <a:r>
              <a:rPr lang="en-US" dirty="0"/>
              <a:t>Protists reproduce by a variety of methods:</a:t>
            </a:r>
          </a:p>
          <a:p>
            <a:pPr marL="342900" indent="-342900">
              <a:buFont typeface="Arial" panose="020B0604020202020204" pitchFamily="34" charset="0"/>
              <a:buChar char="•"/>
            </a:pPr>
            <a:r>
              <a:rPr lang="en-US" dirty="0"/>
              <a:t>Asexual methods include:</a:t>
            </a:r>
          </a:p>
          <a:p>
            <a:pPr marL="1074420" lvl="1" indent="-342900">
              <a:buFont typeface="Arial" panose="020B0604020202020204" pitchFamily="34" charset="0"/>
              <a:buChar char="•"/>
            </a:pPr>
            <a:r>
              <a:rPr lang="en-US" b="1" dirty="0">
                <a:solidFill>
                  <a:srgbClr val="6CB255"/>
                </a:solidFill>
              </a:rPr>
              <a:t>Binary fission </a:t>
            </a:r>
            <a:r>
              <a:rPr lang="en-US" dirty="0"/>
              <a:t>produces 2 daughter cells or many daughter cells at once</a:t>
            </a:r>
          </a:p>
          <a:p>
            <a:pPr marL="1074420" lvl="1" indent="-342900">
              <a:buFont typeface="Arial" panose="020B0604020202020204" pitchFamily="34" charset="0"/>
              <a:buChar char="•"/>
            </a:pPr>
            <a:r>
              <a:rPr lang="en-US" b="1" dirty="0">
                <a:solidFill>
                  <a:srgbClr val="6CB255"/>
                </a:solidFill>
              </a:rPr>
              <a:t>Budding</a:t>
            </a:r>
            <a:r>
              <a:rPr lang="en-US" dirty="0"/>
              <a:t>, in which the protist produces tiny buds that grow to the size of the parent </a:t>
            </a:r>
          </a:p>
          <a:p>
            <a:pPr marL="342900" indent="-342900">
              <a:buFont typeface="Arial" panose="020B0604020202020204" pitchFamily="34" charset="0"/>
              <a:buChar char="•"/>
            </a:pPr>
            <a:r>
              <a:rPr lang="en-US" dirty="0"/>
              <a:t>Sexual reproduction involving meiosis and fertilization also occurs in protists </a:t>
            </a:r>
          </a:p>
          <a:p>
            <a:pPr marL="342900" indent="-342900">
              <a:buFont typeface="Arial" panose="020B0604020202020204" pitchFamily="34" charset="0"/>
              <a:buChar char="•"/>
            </a:pPr>
            <a:r>
              <a:rPr lang="en-US" dirty="0"/>
              <a:t>Some protists can switch from asexual to sexual reproduction when necessary</a:t>
            </a:r>
          </a:p>
          <a:p>
            <a:pPr marL="1074420" lvl="1" indent="-342900">
              <a:buFont typeface="Arial" panose="020B0604020202020204" pitchFamily="34" charset="0"/>
              <a:buChar char="•"/>
            </a:pPr>
            <a:r>
              <a:rPr lang="en-US" dirty="0"/>
              <a:t>Sexual reproduction is more common during periods when nutrients are depleted or environmental changes occur</a:t>
            </a:r>
          </a:p>
          <a:p>
            <a:pPr marL="1074420" lvl="1" indent="-342900">
              <a:buFont typeface="Arial" panose="020B0604020202020204" pitchFamily="34" charset="0"/>
              <a:buChar char="•"/>
            </a:pPr>
            <a:r>
              <a:rPr lang="en-US" dirty="0"/>
              <a:t>Sexual reproduction allows new combination of genes that may be better suited to survival in the new environment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70442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01EF-22BF-4EAE-BAEE-81D6FE3A67B9}"/>
              </a:ext>
            </a:extLst>
          </p:cNvPr>
          <p:cNvSpPr>
            <a:spLocks noGrp="1"/>
          </p:cNvSpPr>
          <p:nvPr>
            <p:ph type="title"/>
          </p:nvPr>
        </p:nvSpPr>
        <p:spPr>
          <a:xfrm>
            <a:off x="457200" y="396910"/>
            <a:ext cx="8062912" cy="659535"/>
          </a:xfrm>
        </p:spPr>
        <p:txBody>
          <a:bodyPr/>
          <a:lstStyle/>
          <a:p>
            <a:r>
              <a:rPr lang="en-US" dirty="0"/>
              <a:t>Prokaryotic diversity (13.1) </a:t>
            </a:r>
          </a:p>
        </p:txBody>
      </p:sp>
      <p:sp>
        <p:nvSpPr>
          <p:cNvPr id="4" name="Text Placeholder 3">
            <a:extLst>
              <a:ext uri="{FF2B5EF4-FFF2-40B4-BE49-F238E27FC236}">
                <a16:creationId xmlns:a16="http://schemas.microsoft.com/office/drawing/2014/main" id="{B39C5715-D5DB-4432-82EC-02E8E7B848D2}"/>
              </a:ext>
            </a:extLst>
          </p:cNvPr>
          <p:cNvSpPr>
            <a:spLocks noGrp="1"/>
          </p:cNvSpPr>
          <p:nvPr>
            <p:ph type="body" sz="quarter" idx="14"/>
          </p:nvPr>
        </p:nvSpPr>
        <p:spPr>
          <a:xfrm>
            <a:off x="457200" y="1138335"/>
            <a:ext cx="8062912" cy="5322755"/>
          </a:xfrm>
        </p:spPr>
        <p:txBody>
          <a:bodyPr>
            <a:normAutofit lnSpcReduction="10000"/>
          </a:bodyPr>
          <a:lstStyle/>
          <a:p>
            <a:pPr marL="342900" indent="-342900">
              <a:buFont typeface="Arial" panose="020B0604020202020204" pitchFamily="34" charset="0"/>
              <a:buChar char="•"/>
            </a:pPr>
            <a:r>
              <a:rPr lang="en-US" dirty="0"/>
              <a:t>Prokaryotes were the first life forms on earth and probably appeared about 3.9 BYA (billion years ago).</a:t>
            </a:r>
          </a:p>
          <a:p>
            <a:pPr marL="342900" indent="-342900">
              <a:buFont typeface="Arial" panose="020B0604020202020204" pitchFamily="34" charset="0"/>
              <a:buChar char="•"/>
            </a:pPr>
            <a:r>
              <a:rPr lang="en-US" dirty="0"/>
              <a:t>The earth is about 4.54 billion years old based on radioactive dating of meteorite material that was part of the original material that formed the solar system.  </a:t>
            </a:r>
          </a:p>
          <a:p>
            <a:pPr marL="342900" indent="-342900">
              <a:buFont typeface="Arial" panose="020B0604020202020204" pitchFamily="34" charset="0"/>
              <a:buChar char="•"/>
            </a:pPr>
            <a:r>
              <a:rPr lang="en-US" dirty="0"/>
              <a:t>The early earth had no oxygen present, so only organisms that can grow without oxygen (</a:t>
            </a:r>
            <a:r>
              <a:rPr lang="en-US" b="1" dirty="0">
                <a:solidFill>
                  <a:srgbClr val="6CB255"/>
                </a:solidFill>
              </a:rPr>
              <a:t>anaerobic organisms</a:t>
            </a:r>
            <a:r>
              <a:rPr lang="en-US" dirty="0"/>
              <a:t>) existed at first.  </a:t>
            </a:r>
          </a:p>
          <a:p>
            <a:pPr marL="342900" indent="-342900">
              <a:buFont typeface="Arial" panose="020B0604020202020204" pitchFamily="34" charset="0"/>
              <a:buChar char="•"/>
            </a:pPr>
            <a:r>
              <a:rPr lang="en-US" dirty="0"/>
              <a:t>Organisms that could photosynthesize (</a:t>
            </a:r>
            <a:r>
              <a:rPr lang="en-US" b="1" dirty="0">
                <a:solidFill>
                  <a:srgbClr val="6CB255"/>
                </a:solidFill>
              </a:rPr>
              <a:t>cyanobacteria</a:t>
            </a:r>
            <a:r>
              <a:rPr lang="en-US" dirty="0"/>
              <a:t>, also called blue-green algae) evolved and added oxygen to the atmosphere (Figure 13.2).  </a:t>
            </a:r>
          </a:p>
          <a:p>
            <a:pPr marL="1074420" lvl="1" indent="-342900">
              <a:buFont typeface="Arial" panose="020B0604020202020204" pitchFamily="34" charset="0"/>
              <a:buChar char="•"/>
            </a:pPr>
            <a:r>
              <a:rPr lang="en-US" dirty="0"/>
              <a:t>This increase in oxygen concentration allowed the evolution of other life forms.  </a:t>
            </a:r>
          </a:p>
          <a:p>
            <a:pPr marL="342900" indent="-342900">
              <a:buFont typeface="Arial" panose="020B0604020202020204" pitchFamily="34" charset="0"/>
              <a:buChar char="•"/>
            </a:pPr>
            <a:r>
              <a:rPr lang="en-US" dirty="0"/>
              <a:t>The first life forms were subjected to strong radiation from the sun and most likely thrived where they were protected (like in the deep ocean or under the earth’s surface).  They needed to be able to survive high temperatures and harsh conditions.  </a:t>
            </a:r>
          </a:p>
        </p:txBody>
      </p:sp>
    </p:spTree>
    <p:extLst>
      <p:ext uri="{BB962C8B-B14F-4D97-AF65-F5344CB8AC3E}">
        <p14:creationId xmlns:p14="http://schemas.microsoft.com/office/powerpoint/2010/main" val="2080925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p:txBody>
          <a:bodyPr/>
          <a:lstStyle/>
          <a:p>
            <a:r>
              <a:rPr lang="en-US" dirty="0"/>
              <a:t>protist diversity (13.3)</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200" y="1091682"/>
            <a:ext cx="8062912" cy="4918682"/>
          </a:xfrm>
        </p:spPr>
        <p:txBody>
          <a:bodyPr/>
          <a:lstStyle/>
          <a:p>
            <a:pPr marL="342900" indent="-342900">
              <a:buFont typeface="Arial" panose="020B0604020202020204" pitchFamily="34" charset="0"/>
              <a:buChar char="•"/>
            </a:pPr>
            <a:r>
              <a:rPr lang="en-US" dirty="0"/>
              <a:t>The relationships between protist groups and between protist groups and other eukaryotes are becoming clearer.</a:t>
            </a:r>
          </a:p>
          <a:p>
            <a:pPr marL="342900" indent="-342900">
              <a:buFont typeface="Arial" panose="020B0604020202020204" pitchFamily="34" charset="0"/>
              <a:buChar char="•"/>
            </a:pPr>
            <a:r>
              <a:rPr lang="en-US" dirty="0"/>
              <a:t>Many relationships that were based on morphological similarity are being replaced by new relationships based on genetics.  </a:t>
            </a:r>
          </a:p>
          <a:p>
            <a:pPr marL="342900" indent="-342900">
              <a:buFont typeface="Arial" panose="020B0604020202020204" pitchFamily="34" charset="0"/>
              <a:buChar char="•"/>
            </a:pPr>
            <a:r>
              <a:rPr lang="en-US" dirty="0"/>
              <a:t>The emerging classification scheme groups the entire domain Eukarya (all the eukaryotes) into 6 “Supergroups” that contain the protists as well as the animals, plants and fungi (Figure 13.15).</a:t>
            </a:r>
          </a:p>
          <a:p>
            <a:pPr marL="342900" indent="-342900">
              <a:buFont typeface="Arial" panose="020B0604020202020204" pitchFamily="34" charset="0"/>
              <a:buChar char="•"/>
            </a:pPr>
            <a:r>
              <a:rPr lang="en-US" dirty="0"/>
              <a:t>All organisms within each supergroup are believed to have evolved from a common ancestor (monophyletic group) and are more closely related to each other than to organisms outside the group.</a:t>
            </a:r>
          </a:p>
        </p:txBody>
      </p:sp>
    </p:spTree>
    <p:extLst>
      <p:ext uri="{BB962C8B-B14F-4D97-AF65-F5344CB8AC3E}">
        <p14:creationId xmlns:p14="http://schemas.microsoft.com/office/powerpoint/2010/main" val="3178378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13.15 eukaryotic supergroups </a:t>
            </a:r>
          </a:p>
        </p:txBody>
      </p:sp>
      <p:pic>
        <p:nvPicPr>
          <p:cNvPr id="2" name="Figure" descr="The chart shows the relationships of the eukaryotic supergroups, which all arose from a common eukaryotic ancestor. The six groups are Excavata, Chromalveolata, Rhizaria, Archaeplastida, Amoebozoa, and Opisthokonta. Excavata includes the kingdoms diplomads, parabasalids, and euglenozoans. Chromalveola includes the kingdoms dinoflagellates, apicomplexans, and ciliates, all within the alveolate lineage, and the diatoms, golden algae, brown algae, and oomyctes, all within the stramenopile lineage. Rhizaria includes cercozoans, forams, and radiolarians. Archaeplastida includes red algae and two kingdoms of green algae, chlorophytes and charophytes, and land plants. Amoebozoa includes slime molds, gymnamoebas, and entamoebas. Opisthokonta includes nucleariids, fungi, choanoflagellates, and anim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38" r="-4638"/>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err="1">
                <a:solidFill>
                  <a:schemeClr val="tx1"/>
                </a:solidFill>
              </a:rPr>
              <a:t>Protists</a:t>
            </a:r>
            <a:r>
              <a:rPr lang="en-US" sz="1600" dirty="0">
                <a:solidFill>
                  <a:schemeClr val="tx1"/>
                </a:solidFill>
              </a:rPr>
              <a:t> appear in all six eukaryotic </a:t>
            </a:r>
            <a:r>
              <a:rPr lang="en-US" sz="1600" dirty="0" err="1">
                <a:solidFill>
                  <a:schemeClr val="tx1"/>
                </a:solidFill>
              </a:rPr>
              <a:t>supergroups</a:t>
            </a:r>
            <a:r>
              <a:rPr lang="en-US" sz="1600" dirty="0">
                <a:solidFill>
                  <a:schemeClr val="tx1"/>
                </a:solidFill>
              </a:rPr>
              <a:t>.</a:t>
            </a:r>
          </a:p>
        </p:txBody>
      </p:sp>
      <p:sp>
        <p:nvSpPr>
          <p:cNvPr id="6" name="Disclaimer">
            <a:extLst>
              <a:ext uri="{FF2B5EF4-FFF2-40B4-BE49-F238E27FC236}">
                <a16:creationId xmlns:a16="http://schemas.microsoft.com/office/drawing/2014/main" id="{AAA1DDF9-5867-4D10-9726-4FE9F6C8F57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p:txBody>
          <a:bodyPr/>
          <a:lstStyle/>
          <a:p>
            <a:r>
              <a:rPr lang="en-US" dirty="0"/>
              <a:t>Human pathogens (13.3)</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199" y="1091682"/>
            <a:ext cx="8349449" cy="5300240"/>
          </a:xfrm>
        </p:spPr>
        <p:txBody>
          <a:bodyPr>
            <a:normAutofit/>
          </a:bodyPr>
          <a:lstStyle/>
          <a:p>
            <a:pPr marL="342900" indent="-342900">
              <a:buFont typeface="Arial" panose="020B0604020202020204" pitchFamily="34" charset="0"/>
              <a:buChar char="•"/>
            </a:pPr>
            <a:r>
              <a:rPr lang="en-US" i="1" dirty="0"/>
              <a:t>Plasmodium </a:t>
            </a:r>
            <a:r>
              <a:rPr lang="en-US" dirty="0"/>
              <a:t>is the protist that causes the disease malaria, which is transmitted by mosquitoes (Figure 13.16).  </a:t>
            </a:r>
          </a:p>
          <a:p>
            <a:pPr marL="1074420" lvl="1" indent="-342900">
              <a:buFont typeface="Arial" panose="020B0604020202020204" pitchFamily="34" charset="0"/>
              <a:buChar char="•"/>
            </a:pPr>
            <a:r>
              <a:rPr lang="en-US" dirty="0"/>
              <a:t>The parasite infects red blood cells and can destroy up to half of the circulating cells, leading to severe anemia.  </a:t>
            </a:r>
          </a:p>
          <a:p>
            <a:pPr marL="1074420" lvl="1" indent="-342900">
              <a:buFont typeface="Arial" panose="020B0604020202020204" pitchFamily="34" charset="0"/>
              <a:buChar char="•"/>
            </a:pPr>
            <a:r>
              <a:rPr lang="en-US" dirty="0"/>
              <a:t>It is common in tropical regions of the world, especially Africa.  </a:t>
            </a:r>
          </a:p>
          <a:p>
            <a:pPr marL="1074420" lvl="1" indent="-342900">
              <a:buFont typeface="Arial" panose="020B0604020202020204" pitchFamily="34" charset="0"/>
              <a:buChar char="•"/>
            </a:pPr>
            <a:r>
              <a:rPr lang="en-US" dirty="0"/>
              <a:t>Techniques to kill, sterilize or avoid exposure to the mosquito species are crucial to malaria control.</a:t>
            </a:r>
          </a:p>
          <a:p>
            <a:pPr marL="342900" indent="-342900">
              <a:buFont typeface="Arial" panose="020B0604020202020204" pitchFamily="34" charset="0"/>
              <a:buChar char="•"/>
            </a:pPr>
            <a:r>
              <a:rPr lang="en-US" dirty="0"/>
              <a:t>Trypanosomes are responsible for sleeping sicknesses, including African sleeping sickness (Figure 13.17).</a:t>
            </a:r>
          </a:p>
          <a:p>
            <a:pPr marL="1074420" lvl="1" indent="-342900">
              <a:buFont typeface="Arial" panose="020B0604020202020204" pitchFamily="34" charset="0"/>
              <a:buChar char="•"/>
            </a:pPr>
            <a:r>
              <a:rPr lang="en-US" dirty="0"/>
              <a:t>The protist is transmitted by an insect bite and lives in the bloodstream.  The disease affects the nervous system and leads to death if untreated. </a:t>
            </a:r>
          </a:p>
          <a:p>
            <a:pPr marL="1074420" lvl="1" indent="-342900">
              <a:buFont typeface="Arial" panose="020B0604020202020204" pitchFamily="34" charset="0"/>
              <a:buChar char="•"/>
            </a:pPr>
            <a:r>
              <a:rPr lang="en-US" dirty="0"/>
              <a:t>A trypanosome is also responsible for Chagas disease in Latin America, which affects the heart and digestive system.</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89735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13.16 </a:t>
            </a:r>
            <a:r>
              <a:rPr lang="en-US" i="1" dirty="0"/>
              <a:t>Plasmodium </a:t>
            </a:r>
          </a:p>
        </p:txBody>
      </p:sp>
      <p:pic>
        <p:nvPicPr>
          <p:cNvPr id="3" name="Figure" descr="The light micrograph shows round red blood cells, each about 8 microns across, infected with ring-shaped P. falcipar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Figure Legend"/>
          <p:cNvSpPr>
            <a:spLocks noGrp="1"/>
          </p:cNvSpPr>
          <p:nvPr>
            <p:ph type="body" sz="quarter" idx="14"/>
          </p:nvPr>
        </p:nvSpPr>
        <p:spPr/>
        <p:txBody>
          <a:bodyPr>
            <a:normAutofit/>
          </a:bodyPr>
          <a:lstStyle/>
          <a:p>
            <a:r>
              <a:rPr lang="en-US" sz="1450" dirty="0"/>
              <a:t>This light micrograph shows a 100x magnification of red blood cells infected with </a:t>
            </a:r>
            <a:r>
              <a:rPr lang="en-US" sz="1450" i="1" dirty="0"/>
              <a:t>P. falciparum </a:t>
            </a:r>
            <a:r>
              <a:rPr lang="en-US" sz="1450" dirty="0"/>
              <a:t>(seen as purple). (credit: modification of work by Michael </a:t>
            </a:r>
            <a:r>
              <a:rPr lang="en-US" sz="1450" dirty="0" err="1"/>
              <a:t>Zahniser</a:t>
            </a:r>
            <a:r>
              <a:rPr lang="en-US" sz="1450" dirty="0"/>
              <a:t>; scale-bar data from </a:t>
            </a:r>
            <a:r>
              <a:rPr lang="sv-SE" sz="1450" dirty="0"/>
              <a:t>Matt Russell)</a:t>
            </a:r>
            <a:endParaRPr lang="en-US" sz="1450" dirty="0"/>
          </a:p>
        </p:txBody>
      </p:sp>
      <p:sp>
        <p:nvSpPr>
          <p:cNvPr id="6" name="Disclaimer">
            <a:extLst>
              <a:ext uri="{FF2B5EF4-FFF2-40B4-BE49-F238E27FC236}">
                <a16:creationId xmlns:a16="http://schemas.microsoft.com/office/drawing/2014/main" id="{3BB883FE-CF87-4FBF-A65D-520EF2A4BD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57448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13.17 trypanosomes </a:t>
            </a:r>
          </a:p>
        </p:txBody>
      </p:sp>
      <p:pic>
        <p:nvPicPr>
          <p:cNvPr id="2" name="Figure" descr="The light micrograph shows round red blood cells, about 8 microns across. Swimming among the red blood cells are ribbon-like trypanosomes. The trypanosomes are about three times as long as the red blood cells are w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sp>
        <p:nvSpPr>
          <p:cNvPr id="7" name="Figure Legend"/>
          <p:cNvSpPr>
            <a:spLocks noGrp="1"/>
          </p:cNvSpPr>
          <p:nvPr>
            <p:ph type="body" sz="quarter" idx="14"/>
          </p:nvPr>
        </p:nvSpPr>
        <p:spPr/>
        <p:txBody>
          <a:bodyPr>
            <a:normAutofit/>
          </a:bodyPr>
          <a:lstStyle/>
          <a:p>
            <a:r>
              <a:rPr lang="en-US" sz="1600" dirty="0"/>
              <a:t>Trypanosomes are shown in this light micrograph among red blood cells. (credit: modification of work by Myron G. Schultz, CDC; scale-bar data from Matt Russell)</a:t>
            </a:r>
          </a:p>
        </p:txBody>
      </p:sp>
      <p:sp>
        <p:nvSpPr>
          <p:cNvPr id="6" name="Disclaimer">
            <a:extLst>
              <a:ext uri="{FF2B5EF4-FFF2-40B4-BE49-F238E27FC236}">
                <a16:creationId xmlns:a16="http://schemas.microsoft.com/office/drawing/2014/main" id="{2DFFCF6B-FA11-4E00-BDEE-5AE86898D52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11379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A40-245B-49F0-B984-03B2C4A59817}"/>
              </a:ext>
            </a:extLst>
          </p:cNvPr>
          <p:cNvSpPr>
            <a:spLocks noGrp="1"/>
          </p:cNvSpPr>
          <p:nvPr>
            <p:ph type="title"/>
          </p:nvPr>
        </p:nvSpPr>
        <p:spPr/>
        <p:txBody>
          <a:bodyPr/>
          <a:lstStyle/>
          <a:p>
            <a:r>
              <a:rPr lang="en-US" dirty="0" smtClean="0"/>
              <a:t>Pathogenesis Concept </a:t>
            </a:r>
            <a:r>
              <a:rPr lang="en-US" dirty="0"/>
              <a:t>in action </a:t>
            </a:r>
          </a:p>
        </p:txBody>
      </p:sp>
      <p:sp>
        <p:nvSpPr>
          <p:cNvPr id="4" name="Text Placeholder 3">
            <a:extLst>
              <a:ext uri="{FF2B5EF4-FFF2-40B4-BE49-F238E27FC236}">
                <a16:creationId xmlns:a16="http://schemas.microsoft.com/office/drawing/2014/main" id="{387117C6-E912-4514-B1C0-C4CFCBB12D2F}"/>
              </a:ext>
            </a:extLst>
          </p:cNvPr>
          <p:cNvSpPr>
            <a:spLocks noGrp="1"/>
          </p:cNvSpPr>
          <p:nvPr>
            <p:ph type="body" sz="quarter" idx="14"/>
          </p:nvPr>
        </p:nvSpPr>
        <p:spPr>
          <a:xfrm>
            <a:off x="457200" y="1336431"/>
            <a:ext cx="8062912" cy="4673933"/>
          </a:xfrm>
        </p:spPr>
        <p:txBody>
          <a:bodyPr/>
          <a:lstStyle/>
          <a:p>
            <a:r>
              <a:rPr lang="en-US" dirty="0"/>
              <a:t>This movie depicts the pathogenesis of </a:t>
            </a:r>
            <a:r>
              <a:rPr lang="en-US" i="1" dirty="0"/>
              <a:t>Plasmodium falciparum</a:t>
            </a:r>
            <a:r>
              <a:rPr lang="en-US" dirty="0"/>
              <a:t>, the causative agent of malaria.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http://openstaxcollege.org/l/malaria2</a:t>
            </a:r>
            <a:endParaRPr lang="en-US" dirty="0">
              <a:solidFill>
                <a:srgbClr val="212F62"/>
              </a:solidFill>
            </a:endParaRPr>
          </a:p>
          <a:p>
            <a:endParaRPr lang="en-US" dirty="0">
              <a:solidFill>
                <a:srgbClr val="212F62"/>
              </a:solidFill>
            </a:endParaRPr>
          </a:p>
          <a:p>
            <a:endParaRPr lang="en-US" dirty="0">
              <a:solidFill>
                <a:srgbClr val="212F62"/>
              </a:solidFill>
            </a:endParaRPr>
          </a:p>
          <a:p>
            <a:r>
              <a:rPr lang="en-US" dirty="0">
                <a:solidFill>
                  <a:schemeClr val="tx1">
                    <a:lumMod val="95000"/>
                    <a:lumOff val="5000"/>
                  </a:schemeClr>
                </a:solidFill>
              </a:rPr>
              <a:t>This movie discusses the pathogenesis of </a:t>
            </a:r>
            <a:r>
              <a:rPr lang="en-US" i="1" dirty="0">
                <a:solidFill>
                  <a:schemeClr val="tx1">
                    <a:lumMod val="95000"/>
                    <a:lumOff val="5000"/>
                  </a:schemeClr>
                </a:solidFill>
              </a:rPr>
              <a:t>Trypanosoma brucei</a:t>
            </a:r>
            <a:r>
              <a:rPr lang="en-US" dirty="0">
                <a:solidFill>
                  <a:schemeClr val="tx1">
                    <a:lumMod val="95000"/>
                    <a:lumOff val="5000"/>
                  </a:schemeClr>
                </a:solidFill>
              </a:rPr>
              <a:t>, the causative agent of African sleeping sickness.</a:t>
            </a:r>
          </a:p>
          <a:p>
            <a:endParaRPr lang="en-US" dirty="0"/>
          </a:p>
          <a:p>
            <a:r>
              <a:rPr lang="en-US" dirty="0">
                <a:solidFill>
                  <a:srgbClr val="212F62"/>
                </a:solidFill>
                <a:hlinkClick r:id="rId3">
                  <a:extLst>
                    <a:ext uri="{A12FA001-AC4F-418D-AE19-62706E023703}">
                      <ahyp:hlinkClr xmlns="" xmlns:ahyp="http://schemas.microsoft.com/office/drawing/2018/hyperlinkcolor" val="tx"/>
                    </a:ext>
                  </a:extLst>
                </a:hlinkClick>
              </a:rPr>
              <a:t>http://openstaxcollege.org/l/African_sleep2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642350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p:txBody>
          <a:bodyPr/>
          <a:lstStyle/>
          <a:p>
            <a:r>
              <a:rPr lang="en-US" dirty="0"/>
              <a:t>Plant parasites (13.3)</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200" y="1091682"/>
            <a:ext cx="8062912" cy="4918682"/>
          </a:xfrm>
        </p:spPr>
        <p:txBody>
          <a:bodyPr/>
          <a:lstStyle/>
          <a:p>
            <a:pPr marL="342900" indent="-342900">
              <a:buFont typeface="Arial" panose="020B0604020202020204" pitchFamily="34" charset="0"/>
              <a:buChar char="•"/>
            </a:pPr>
            <a:r>
              <a:rPr lang="en-US" dirty="0"/>
              <a:t>Protist parasites of terrestrial plants include agents that destroy food crops (Figure 13.18). </a:t>
            </a:r>
          </a:p>
          <a:p>
            <a:pPr marL="1074420" lvl="1" indent="-342900">
              <a:buFont typeface="Arial" panose="020B0604020202020204" pitchFamily="34" charset="0"/>
              <a:buChar char="•"/>
            </a:pPr>
            <a:r>
              <a:rPr lang="en-US" dirty="0"/>
              <a:t>A protist parasitizes grape plants, causing downy mildew, which stunts plant growth and produces withered leaves.</a:t>
            </a:r>
          </a:p>
          <a:p>
            <a:pPr marL="1074420" lvl="1" indent="-342900">
              <a:buFont typeface="Arial" panose="020B0604020202020204" pitchFamily="34" charset="0"/>
              <a:buChar char="•"/>
            </a:pPr>
            <a:r>
              <a:rPr lang="en-US" dirty="0"/>
              <a:t>A protist causes potato late blight, which causes potato stalks and stems to decay into black slime.  Potato late blight caused the Irish potato famine in the 19</a:t>
            </a:r>
            <a:r>
              <a:rPr lang="en-US" baseline="30000" dirty="0"/>
              <a:t>th</a:t>
            </a:r>
            <a:r>
              <a:rPr lang="en-US" dirty="0"/>
              <a:t> century, which killed about 1 million people and led to the emigration from Ireland of at least 1 million more.  </a:t>
            </a:r>
          </a:p>
        </p:txBody>
      </p:sp>
    </p:spTree>
    <p:extLst>
      <p:ext uri="{BB962C8B-B14F-4D97-AF65-F5344CB8AC3E}">
        <p14:creationId xmlns:p14="http://schemas.microsoft.com/office/powerpoint/2010/main" val="38231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13.18 Plant parasites </a:t>
            </a:r>
          </a:p>
        </p:txBody>
      </p:sp>
      <p:pic>
        <p:nvPicPr>
          <p:cNvPr id="2" name="Figure" descr="Part a shows a leaf infected with downy and powdery mildews. Where the leaf is infected with downy mildew, it is yellow instead of green. Powdery mildew appears as a white fuzz on the leaf. Part b shows a slice of potato that has browned and appears rott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15" b="-7315"/>
          <a:stretch>
            <a:fillRect/>
          </a:stretch>
        </p:blipFill>
        <p:spPr/>
      </p:pic>
      <p:sp>
        <p:nvSpPr>
          <p:cNvPr id="7" name="Figure Legend"/>
          <p:cNvSpPr>
            <a:spLocks noGrp="1"/>
          </p:cNvSpPr>
          <p:nvPr>
            <p:ph type="body" sz="quarter" idx="14"/>
          </p:nvPr>
        </p:nvSpPr>
        <p:spPr/>
        <p:txBody>
          <a:bodyPr>
            <a:normAutofit/>
          </a:bodyPr>
          <a:lstStyle/>
          <a:p>
            <a:pPr marL="342900" indent="-342900">
              <a:buAutoNum type="alphaLcParenBoth"/>
            </a:pPr>
            <a:r>
              <a:rPr lang="en-US" sz="1450" dirty="0"/>
              <a:t>The downy and powdery mildews on this grape leaf are caused by an infection of </a:t>
            </a:r>
            <a:r>
              <a:rPr lang="en-US" sz="1450" i="1" dirty="0"/>
              <a:t>P. </a:t>
            </a:r>
            <a:r>
              <a:rPr lang="en-US" sz="1450" i="1" dirty="0" err="1"/>
              <a:t>viticola</a:t>
            </a:r>
            <a:r>
              <a:rPr lang="en-US" sz="1450" dirty="0"/>
              <a:t>.</a:t>
            </a:r>
          </a:p>
          <a:p>
            <a:pPr marL="342900" indent="-342900">
              <a:buAutoNum type="alphaLcParenBoth"/>
            </a:pPr>
            <a:r>
              <a:rPr lang="en-US" sz="1450" dirty="0"/>
              <a:t>This potato exhibits the results of an infection with </a:t>
            </a:r>
            <a:r>
              <a:rPr lang="en-US" sz="1450" i="1" dirty="0"/>
              <a:t>P. </a:t>
            </a:r>
            <a:r>
              <a:rPr lang="en-US" sz="1450" i="1" dirty="0" err="1"/>
              <a:t>infestans</a:t>
            </a:r>
            <a:r>
              <a:rPr lang="en-US" sz="1450" dirty="0"/>
              <a:t>, the potato late blight. (credit a: modification of work by David B. Langston, University of Georgia, USDA ARS; credit b: USDA ARS)</a:t>
            </a:r>
          </a:p>
        </p:txBody>
      </p:sp>
      <p:sp>
        <p:nvSpPr>
          <p:cNvPr id="6" name="Disclaimer">
            <a:extLst>
              <a:ext uri="{FF2B5EF4-FFF2-40B4-BE49-F238E27FC236}">
                <a16:creationId xmlns:a16="http://schemas.microsoft.com/office/drawing/2014/main" id="{05358A7E-BDCB-48DD-B815-354E92C855B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a:xfrm>
            <a:off x="457200" y="241326"/>
            <a:ext cx="8062912" cy="659535"/>
          </a:xfrm>
        </p:spPr>
        <p:txBody>
          <a:bodyPr/>
          <a:lstStyle/>
          <a:p>
            <a:r>
              <a:rPr lang="en-US" dirty="0"/>
              <a:t>Beneficial </a:t>
            </a:r>
            <a:r>
              <a:rPr lang="en-US" dirty="0" err="1"/>
              <a:t>protists</a:t>
            </a:r>
            <a:r>
              <a:rPr lang="en-US" dirty="0"/>
              <a:t> </a:t>
            </a:r>
            <a:r>
              <a:rPr lang="en-US" dirty="0" smtClean="0"/>
              <a:t>1 of 2 (13.3</a:t>
            </a:r>
            <a:r>
              <a:rPr lang="en-US" dirty="0"/>
              <a:t>)</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199" y="1091682"/>
            <a:ext cx="8296183" cy="5264730"/>
          </a:xfrm>
        </p:spPr>
        <p:txBody>
          <a:bodyPr/>
          <a:lstStyle/>
          <a:p>
            <a:pPr marL="342900" indent="-342900">
              <a:buFont typeface="Arial" panose="020B0604020202020204" pitchFamily="34" charset="0"/>
              <a:buChar char="•"/>
            </a:pPr>
            <a:r>
              <a:rPr lang="en-US" dirty="0"/>
              <a:t>Protists are essential sources of nutrition for many other organisms.</a:t>
            </a:r>
          </a:p>
          <a:p>
            <a:pPr marL="342900" indent="-342900">
              <a:buFont typeface="Arial" panose="020B0604020202020204" pitchFamily="34" charset="0"/>
              <a:buChar char="•"/>
            </a:pPr>
            <a:r>
              <a:rPr lang="en-US" dirty="0"/>
              <a:t>As plankton, protists are consumed directly.</a:t>
            </a:r>
          </a:p>
          <a:p>
            <a:pPr marL="342900" indent="-342900">
              <a:buFont typeface="Arial" panose="020B0604020202020204" pitchFamily="34" charset="0"/>
              <a:buChar char="•"/>
            </a:pPr>
            <a:r>
              <a:rPr lang="en-US" dirty="0"/>
              <a:t>Photosynthetic protists called dinoflagellates pass on nutrition to coral polyps in coral reefs.  This is a mutually beneficial relationship because the polyps provide protection and nutrients for the dinoflagellates. </a:t>
            </a:r>
          </a:p>
          <a:p>
            <a:pPr marL="1074420" lvl="1" indent="-342900">
              <a:buFont typeface="Arial" panose="020B0604020202020204" pitchFamily="34" charset="0"/>
              <a:buChar char="•"/>
            </a:pPr>
            <a:r>
              <a:rPr lang="en-US" dirty="0"/>
              <a:t>Corals build reefs out of calcium carbonate.  Without the dinoflagellates, the polyps lose pigments and they die.  This is called </a:t>
            </a:r>
            <a:r>
              <a:rPr lang="en-US" b="1" dirty="0">
                <a:solidFill>
                  <a:srgbClr val="6CB255"/>
                </a:solidFill>
              </a:rPr>
              <a:t>coral bleaching </a:t>
            </a:r>
            <a:r>
              <a:rPr lang="en-US" dirty="0"/>
              <a:t>and is a cause of loss of coral reefs.  </a:t>
            </a:r>
          </a:p>
          <a:p>
            <a:pPr marL="342900" indent="-342900">
              <a:buFont typeface="Arial" panose="020B0604020202020204" pitchFamily="34" charset="0"/>
              <a:buChar char="•"/>
            </a:pPr>
            <a:r>
              <a:rPr lang="en-US" dirty="0"/>
              <a:t>Protists feed a large proportion of aquatic organisms through photosynthesis.  </a:t>
            </a:r>
          </a:p>
        </p:txBody>
      </p:sp>
    </p:spTree>
    <p:extLst>
      <p:ext uri="{BB962C8B-B14F-4D97-AF65-F5344CB8AC3E}">
        <p14:creationId xmlns:p14="http://schemas.microsoft.com/office/powerpoint/2010/main" val="2752940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13.19 coral polyps </a:t>
            </a:r>
            <a:br>
              <a:rPr lang="en-US" dirty="0"/>
            </a:br>
            <a:r>
              <a:rPr lang="en-US" dirty="0"/>
              <a:t>with dinoflagellates </a:t>
            </a:r>
          </a:p>
        </p:txBody>
      </p:sp>
      <p:pic>
        <p:nvPicPr>
          <p:cNvPr id="4" name="Figure" descr="The underwater photo shows coral polyps. Polyps are cup-shaped and have tentacles extending from the edge of the c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2" r="-41892"/>
          <a:stretch>
            <a:fillRect/>
          </a:stretch>
        </p:blipFill>
        <p:spPr/>
      </p:pic>
      <p:sp>
        <p:nvSpPr>
          <p:cNvPr id="7" name="Figure Legend"/>
          <p:cNvSpPr>
            <a:spLocks noGrp="1"/>
          </p:cNvSpPr>
          <p:nvPr>
            <p:ph type="body" sz="quarter" idx="14"/>
          </p:nvPr>
        </p:nvSpPr>
        <p:spPr/>
        <p:txBody>
          <a:bodyPr>
            <a:normAutofit/>
          </a:bodyPr>
          <a:lstStyle/>
          <a:p>
            <a:r>
              <a:rPr lang="en-US" sz="1600" dirty="0"/>
              <a:t>Coral polyps obtain nutrition through a symbiotic relationship with </a:t>
            </a:r>
            <a:r>
              <a:rPr lang="en-US" sz="1600" dirty="0" err="1"/>
              <a:t>dinoflagellates</a:t>
            </a:r>
            <a:r>
              <a:rPr lang="en-US" sz="1600" dirty="0"/>
              <a:t>.</a:t>
            </a:r>
          </a:p>
        </p:txBody>
      </p:sp>
      <p:sp>
        <p:nvSpPr>
          <p:cNvPr id="6" name="Disclaimer">
            <a:extLst>
              <a:ext uri="{FF2B5EF4-FFF2-40B4-BE49-F238E27FC236}">
                <a16:creationId xmlns:a16="http://schemas.microsoft.com/office/drawing/2014/main" id="{CECEF2FA-BF69-4C5B-8AB0-2D15B74FFE9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8855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13.2 Cyanobacteria in a </a:t>
            </a:r>
            <a:br>
              <a:rPr lang="en-US" dirty="0"/>
            </a:br>
            <a:r>
              <a:rPr lang="en-US" dirty="0"/>
              <a:t>hot spring </a:t>
            </a:r>
          </a:p>
        </p:txBody>
      </p:sp>
      <p:pic>
        <p:nvPicPr>
          <p:cNvPr id="2" name="Figure" descr="The photo shows a woman squatting next to a stream of green-colored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8" r="-36598"/>
          <a:stretch>
            <a:fillRect/>
          </a:stretch>
        </p:blipFill>
        <p:spPr/>
      </p:pic>
      <p:sp>
        <p:nvSpPr>
          <p:cNvPr id="7" name="Figure Legend"/>
          <p:cNvSpPr>
            <a:spLocks noGrp="1"/>
          </p:cNvSpPr>
          <p:nvPr>
            <p:ph type="body" sz="quarter" idx="14"/>
          </p:nvPr>
        </p:nvSpPr>
        <p:spPr/>
        <p:txBody>
          <a:bodyPr>
            <a:normAutofit fontScale="92500"/>
          </a:bodyPr>
          <a:lstStyle/>
          <a:p>
            <a:r>
              <a:rPr lang="en-US" sz="1600" dirty="0"/>
              <a:t>This hot spring in Yellowstone National Park flows toward the foreground. Cyanobacteria in the spring are green, and as water flows down the heat gradient, the intensity of the color increases because cell density increases. The water is cooler at the edges of the stream than in the center, causing the edges to appear greener. (credit: Graciela </a:t>
            </a:r>
            <a:r>
              <a:rPr lang="en-US" sz="1600" dirty="0" err="1"/>
              <a:t>Brelles-Mariño</a:t>
            </a:r>
            <a:r>
              <a:rPr lang="en-US" sz="1600" dirty="0"/>
              <a:t>)</a:t>
            </a:r>
          </a:p>
        </p:txBody>
      </p:sp>
      <p:sp>
        <p:nvSpPr>
          <p:cNvPr id="6" name="Disclaimer">
            <a:extLst>
              <a:ext uri="{FF2B5EF4-FFF2-40B4-BE49-F238E27FC236}">
                <a16:creationId xmlns:a16="http://schemas.microsoft.com/office/drawing/2014/main" id="{A65EE6D8-E1F0-4C83-B6F4-95BCB15883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48658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1BD0-2341-4FDD-90F5-7F87B1D54CEC}"/>
              </a:ext>
            </a:extLst>
          </p:cNvPr>
          <p:cNvSpPr>
            <a:spLocks noGrp="1"/>
          </p:cNvSpPr>
          <p:nvPr>
            <p:ph type="title"/>
          </p:nvPr>
        </p:nvSpPr>
        <p:spPr/>
        <p:txBody>
          <a:bodyPr/>
          <a:lstStyle/>
          <a:p>
            <a:r>
              <a:rPr lang="en-US" dirty="0"/>
              <a:t>Beneficial </a:t>
            </a:r>
            <a:r>
              <a:rPr lang="en-US" dirty="0" err="1"/>
              <a:t>protists</a:t>
            </a:r>
            <a:r>
              <a:rPr lang="en-US" dirty="0"/>
              <a:t> </a:t>
            </a:r>
            <a:r>
              <a:rPr lang="en-US" dirty="0" smtClean="0"/>
              <a:t>2 of 2 (13.3</a:t>
            </a:r>
            <a:r>
              <a:rPr lang="en-US" dirty="0"/>
              <a:t>)</a:t>
            </a:r>
          </a:p>
        </p:txBody>
      </p:sp>
      <p:sp>
        <p:nvSpPr>
          <p:cNvPr id="4" name="Text Placeholder 3">
            <a:extLst>
              <a:ext uri="{FF2B5EF4-FFF2-40B4-BE49-F238E27FC236}">
                <a16:creationId xmlns:a16="http://schemas.microsoft.com/office/drawing/2014/main" id="{B70A9D47-621E-433A-B61B-34F393F6E625}"/>
              </a:ext>
            </a:extLst>
          </p:cNvPr>
          <p:cNvSpPr>
            <a:spLocks noGrp="1"/>
          </p:cNvSpPr>
          <p:nvPr>
            <p:ph type="body" sz="quarter" idx="14"/>
          </p:nvPr>
        </p:nvSpPr>
        <p:spPr>
          <a:xfrm>
            <a:off x="457200" y="1091953"/>
            <a:ext cx="8062912" cy="4918411"/>
          </a:xfrm>
        </p:spPr>
        <p:txBody>
          <a:bodyPr/>
          <a:lstStyle/>
          <a:p>
            <a:pPr marL="342900" indent="-342900">
              <a:buFont typeface="Arial" panose="020B0604020202020204" pitchFamily="34" charset="0"/>
              <a:buChar char="•"/>
            </a:pPr>
            <a:r>
              <a:rPr lang="en-US" dirty="0"/>
              <a:t>Protists also create food sources for land-dwelling organisms such as wood eating termites and cockroaches.  The protist houses a bacteria that has an enzyme that the insects use to digest the wood.  </a:t>
            </a:r>
          </a:p>
          <a:p>
            <a:pPr marL="342900" indent="-342900">
              <a:buFont typeface="Arial" panose="020B0604020202020204" pitchFamily="34" charset="0"/>
              <a:buChar char="•"/>
            </a:pPr>
            <a:r>
              <a:rPr lang="en-US" dirty="0"/>
              <a:t>Many fungus-like protists are </a:t>
            </a:r>
            <a:r>
              <a:rPr lang="en-US" b="1" dirty="0">
                <a:solidFill>
                  <a:srgbClr val="6CB255"/>
                </a:solidFill>
              </a:rPr>
              <a:t>saprobes</a:t>
            </a:r>
            <a:r>
              <a:rPr lang="en-US" dirty="0"/>
              <a:t>, organisms that feed on dead organisms (like dead animals or algae) or the waste matter produced by organisms.</a:t>
            </a:r>
          </a:p>
          <a:p>
            <a:pPr marL="1074420" lvl="1" indent="-342900">
              <a:buFont typeface="Arial" panose="020B0604020202020204" pitchFamily="34" charset="0"/>
              <a:buChar char="•"/>
            </a:pPr>
            <a:r>
              <a:rPr lang="en-US" dirty="0"/>
              <a:t>These protists return inorganic nutrients to the soil and water.  This allows new plant growth.  </a:t>
            </a:r>
          </a:p>
        </p:txBody>
      </p:sp>
    </p:spTree>
    <p:extLst>
      <p:ext uri="{BB962C8B-B14F-4D97-AF65-F5344CB8AC3E}">
        <p14:creationId xmlns:p14="http://schemas.microsoft.com/office/powerpoint/2010/main" val="2875246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3FB1-343B-4FB6-81A1-5CA6A933CC95}"/>
              </a:ext>
            </a:extLst>
          </p:cNvPr>
          <p:cNvSpPr>
            <a:spLocks noGrp="1"/>
          </p:cNvSpPr>
          <p:nvPr>
            <p:ph type="title"/>
          </p:nvPr>
        </p:nvSpPr>
        <p:spPr/>
        <p:txBody>
          <a:bodyPr/>
          <a:lstStyle/>
          <a:p>
            <a:r>
              <a:rPr lang="en-US" dirty="0"/>
              <a:t>Fungi (13.4)</a:t>
            </a:r>
          </a:p>
        </p:txBody>
      </p:sp>
      <p:sp>
        <p:nvSpPr>
          <p:cNvPr id="4" name="Text Placeholder 3">
            <a:extLst>
              <a:ext uri="{FF2B5EF4-FFF2-40B4-BE49-F238E27FC236}">
                <a16:creationId xmlns:a16="http://schemas.microsoft.com/office/drawing/2014/main" id="{8F67FD5B-7008-45FA-9043-712370A707F0}"/>
              </a:ext>
            </a:extLst>
          </p:cNvPr>
          <p:cNvSpPr>
            <a:spLocks noGrp="1"/>
          </p:cNvSpPr>
          <p:nvPr>
            <p:ph type="body" sz="quarter" idx="14"/>
          </p:nvPr>
        </p:nvSpPr>
        <p:spPr>
          <a:xfrm>
            <a:off x="457200" y="1091682"/>
            <a:ext cx="8280400" cy="5524992"/>
          </a:xfrm>
        </p:spPr>
        <p:txBody>
          <a:bodyPr>
            <a:normAutofit/>
          </a:bodyPr>
          <a:lstStyle/>
          <a:p>
            <a:pPr marL="342900" indent="-342900">
              <a:buFont typeface="Arial" panose="020B0604020202020204" pitchFamily="34" charset="0"/>
              <a:buChar char="•"/>
            </a:pPr>
            <a:r>
              <a:rPr lang="en-US" dirty="0"/>
              <a:t>The kingdom Fungi (Figure 13.20) contains an enormous variety of living organisms, including mushrooms, yeast, black mold, and </a:t>
            </a:r>
            <a:r>
              <a:rPr lang="en-US" i="1" dirty="0"/>
              <a:t>Penicillium </a:t>
            </a:r>
            <a:r>
              <a:rPr lang="en-US" dirty="0"/>
              <a:t>(the producer of the antibiotic penicillin).  </a:t>
            </a:r>
          </a:p>
          <a:p>
            <a:pPr marL="342900" indent="-342900">
              <a:buFont typeface="Arial" panose="020B0604020202020204" pitchFamily="34" charset="0"/>
              <a:buChar char="•"/>
            </a:pPr>
            <a:r>
              <a:rPr lang="en-US" dirty="0"/>
              <a:t>DNA comparisons have shown that fungi are more closely related to animals than to plants.  </a:t>
            </a:r>
          </a:p>
          <a:p>
            <a:pPr marL="342900" indent="-342900">
              <a:buFont typeface="Arial" panose="020B0604020202020204" pitchFamily="34" charset="0"/>
              <a:buChar char="•"/>
            </a:pPr>
            <a:r>
              <a:rPr lang="en-US" dirty="0"/>
              <a:t>Fungi are not capable of photosynthesis.  They are decomposers and cycle nutrients by breaking down organic materials into simple molecules.  </a:t>
            </a:r>
          </a:p>
          <a:p>
            <a:pPr marL="342900" indent="-342900">
              <a:buFont typeface="Arial" panose="020B0604020202020204" pitchFamily="34" charset="0"/>
              <a:buChar char="•"/>
            </a:pPr>
            <a:r>
              <a:rPr lang="en-US" dirty="0"/>
              <a:t>Fungi often interact with other organisms, forming mutually beneficial (mutualistic) associations.</a:t>
            </a:r>
          </a:p>
          <a:p>
            <a:pPr marL="342900" indent="-342900">
              <a:buFont typeface="Arial" panose="020B0604020202020204" pitchFamily="34" charset="0"/>
              <a:buChar char="•"/>
            </a:pPr>
            <a:r>
              <a:rPr lang="en-US" dirty="0"/>
              <a:t>Fungal infections are difficult to treat because they are also eukaryotes like humans.  Thus, fungi do not respond to antibiotics like bacteria.  </a:t>
            </a:r>
          </a:p>
          <a:p>
            <a:pPr marL="342900" indent="-342900">
              <a:buFont typeface="Arial" panose="020B0604020202020204" pitchFamily="34" charset="0"/>
              <a:buChar char="•"/>
            </a:pPr>
            <a:r>
              <a:rPr lang="en-US" dirty="0"/>
              <a:t>Fungi have many commercial applications, like baking, brewing, wine making and the production of antibiotics.  </a:t>
            </a:r>
          </a:p>
        </p:txBody>
      </p:sp>
    </p:spTree>
    <p:extLst>
      <p:ext uri="{BB962C8B-B14F-4D97-AF65-F5344CB8AC3E}">
        <p14:creationId xmlns:p14="http://schemas.microsoft.com/office/powerpoint/2010/main" val="3629518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13.20 diversity of fungi </a:t>
            </a:r>
          </a:p>
        </p:txBody>
      </p:sp>
      <p:pic>
        <p:nvPicPr>
          <p:cNvPr id="3" name="Figure" descr="Part a shows a cluster of mushrooms with bell-like domes attached to slender stalks. Part b shows a yellowish-orange fungus that grows in a cluster and is lobe-shaped. Part c is an electron micrograph that shows a long, slender stalk that branches into long chains of spores that look like a string of be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0" r="-1100"/>
          <a:stretch>
            <a:fillRect/>
          </a:stretch>
        </p:blipFill>
        <p:spPr/>
      </p:pic>
      <p:sp>
        <p:nvSpPr>
          <p:cNvPr id="7" name="Figure Legend"/>
          <p:cNvSpPr>
            <a:spLocks noGrp="1"/>
          </p:cNvSpPr>
          <p:nvPr>
            <p:ph type="body" sz="quarter" idx="14"/>
          </p:nvPr>
        </p:nvSpPr>
        <p:spPr/>
        <p:txBody>
          <a:bodyPr>
            <a:noAutofit/>
          </a:bodyPr>
          <a:lstStyle/>
          <a:p>
            <a:r>
              <a:rPr lang="en-US" sz="1450" dirty="0"/>
              <a:t>The </a:t>
            </a:r>
            <a:r>
              <a:rPr lang="en-US" sz="1450" dirty="0">
                <a:solidFill>
                  <a:srgbClr val="6CB255"/>
                </a:solidFill>
              </a:rPr>
              <a:t>(a) </a:t>
            </a:r>
            <a:r>
              <a:rPr lang="en-US" sz="1450" dirty="0"/>
              <a:t>familiar mushroom is only one type of fungus. The brightly colored fruiting bodies of this </a:t>
            </a:r>
            <a:r>
              <a:rPr lang="en-US" sz="1450" dirty="0">
                <a:solidFill>
                  <a:srgbClr val="6CB255"/>
                </a:solidFill>
              </a:rPr>
              <a:t>(b) </a:t>
            </a:r>
            <a:r>
              <a:rPr lang="en-US" sz="1450" dirty="0"/>
              <a:t>coral fungus are displayed. This </a:t>
            </a:r>
            <a:r>
              <a:rPr lang="en-US" sz="1450" dirty="0">
                <a:solidFill>
                  <a:srgbClr val="6CB255"/>
                </a:solidFill>
              </a:rPr>
              <a:t>(c) </a:t>
            </a:r>
            <a:r>
              <a:rPr lang="en-US" sz="1450" dirty="0"/>
              <a:t>electron micrograph shows the spore-bearing structures of </a:t>
            </a:r>
            <a:r>
              <a:rPr lang="en-US" sz="1450" i="1" dirty="0" err="1"/>
              <a:t>Aspergillus</a:t>
            </a:r>
            <a:r>
              <a:rPr lang="en-US" sz="1450" dirty="0"/>
              <a:t>, a type of toxic fungi found mostly in soil and plants. (credit a: modification of work by Chris Wee; credit b: modification of work by Cory </a:t>
            </a:r>
            <a:r>
              <a:rPr lang="en-US" sz="1450" dirty="0" err="1"/>
              <a:t>Zanker</a:t>
            </a:r>
            <a:r>
              <a:rPr lang="en-US" sz="1450" dirty="0"/>
              <a:t>; credit c: modification of work by Janice Haney Carr, Robert Simmons, CDC; scale-bar data from Matt Russell)</a:t>
            </a:r>
          </a:p>
        </p:txBody>
      </p:sp>
      <p:sp>
        <p:nvSpPr>
          <p:cNvPr id="6" name="Disclaimer">
            <a:extLst>
              <a:ext uri="{FF2B5EF4-FFF2-40B4-BE49-F238E27FC236}">
                <a16:creationId xmlns:a16="http://schemas.microsoft.com/office/drawing/2014/main" id="{96396B3B-B139-440D-8209-02A5143CE13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50310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C543-047E-4FF7-903F-93A99DFF1575}"/>
              </a:ext>
            </a:extLst>
          </p:cNvPr>
          <p:cNvSpPr>
            <a:spLocks noGrp="1"/>
          </p:cNvSpPr>
          <p:nvPr>
            <p:ph type="title"/>
          </p:nvPr>
        </p:nvSpPr>
        <p:spPr/>
        <p:txBody>
          <a:bodyPr/>
          <a:lstStyle/>
          <a:p>
            <a:r>
              <a:rPr lang="en-US" dirty="0"/>
              <a:t>Cell structure and function (13.4)</a:t>
            </a:r>
          </a:p>
        </p:txBody>
      </p:sp>
      <p:sp>
        <p:nvSpPr>
          <p:cNvPr id="4" name="Text Placeholder 3">
            <a:extLst>
              <a:ext uri="{FF2B5EF4-FFF2-40B4-BE49-F238E27FC236}">
                <a16:creationId xmlns:a16="http://schemas.microsoft.com/office/drawing/2014/main" id="{A4167B45-D768-4A55-8206-311296EDE5D1}"/>
              </a:ext>
            </a:extLst>
          </p:cNvPr>
          <p:cNvSpPr>
            <a:spLocks noGrp="1"/>
          </p:cNvSpPr>
          <p:nvPr>
            <p:ph type="body" sz="quarter" idx="14"/>
          </p:nvPr>
        </p:nvSpPr>
        <p:spPr>
          <a:xfrm>
            <a:off x="457200" y="1097280"/>
            <a:ext cx="8062912" cy="4913084"/>
          </a:xfrm>
        </p:spPr>
        <p:txBody>
          <a:bodyPr/>
          <a:lstStyle/>
          <a:p>
            <a:pPr marL="342900" indent="-342900">
              <a:buFont typeface="Arial" panose="020B0604020202020204" pitchFamily="34" charset="0"/>
              <a:buChar char="•"/>
            </a:pPr>
            <a:r>
              <a:rPr lang="en-US" dirty="0"/>
              <a:t>Fungi are eukaryotes and have a complex cellular organization.</a:t>
            </a:r>
          </a:p>
          <a:p>
            <a:pPr marL="342900" indent="-342900">
              <a:buFont typeface="Arial" panose="020B0604020202020204" pitchFamily="34" charset="0"/>
              <a:buChar char="•"/>
            </a:pPr>
            <a:r>
              <a:rPr lang="en-US" dirty="0"/>
              <a:t>They have a membrane bound nucleus and many organelles.  </a:t>
            </a:r>
          </a:p>
          <a:p>
            <a:pPr marL="342900" indent="-342900">
              <a:buFont typeface="Arial" panose="020B0604020202020204" pitchFamily="34" charset="0"/>
              <a:buChar char="•"/>
            </a:pPr>
            <a:r>
              <a:rPr lang="en-US" dirty="0"/>
              <a:t>Fungal cells do not have chloroplasts, but many display bright colors (such as red, green or black).  Some of these pigments are toxic (Figure 13.21).  </a:t>
            </a:r>
          </a:p>
          <a:p>
            <a:pPr marL="342900" indent="-342900">
              <a:buFont typeface="Arial" panose="020B0604020202020204" pitchFamily="34" charset="0"/>
              <a:buChar char="•"/>
            </a:pPr>
            <a:r>
              <a:rPr lang="en-US" dirty="0"/>
              <a:t>Fungal cells have a cell wall like plants.  However, fungal cell walls are made of a material called </a:t>
            </a:r>
            <a:r>
              <a:rPr lang="en-US" b="1" dirty="0">
                <a:solidFill>
                  <a:srgbClr val="6CB255"/>
                </a:solidFill>
              </a:rPr>
              <a:t>chitin</a:t>
            </a:r>
            <a:r>
              <a:rPr lang="en-US" dirty="0"/>
              <a:t> (which is also found in the exoskeletons of insects).  </a:t>
            </a:r>
          </a:p>
          <a:p>
            <a:pPr marL="1074420" lvl="1" indent="-342900">
              <a:buFont typeface="Arial" panose="020B0604020202020204" pitchFamily="34" charset="0"/>
              <a:buChar char="•"/>
            </a:pPr>
            <a:r>
              <a:rPr lang="en-US" dirty="0"/>
              <a:t>The cell wall protects the cell from drying out and from predators.  The cell wall gives structure and strength to the cells.  </a:t>
            </a:r>
          </a:p>
          <a:p>
            <a:pPr marL="342900" indent="-342900">
              <a:buFont typeface="Arial" panose="020B0604020202020204" pitchFamily="34" charset="0"/>
              <a:buChar char="•"/>
            </a:pPr>
            <a:r>
              <a:rPr lang="en-US" dirty="0"/>
              <a:t>Most members of the kingdom Fungi are non-motile (can’t move).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14237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13.21 poisonous mushroom </a:t>
            </a:r>
          </a:p>
        </p:txBody>
      </p:sp>
      <p:pic>
        <p:nvPicPr>
          <p:cNvPr id="4" name="Figure" descr="The photo shows two large mushrooms, each with a wide white base and a bright red cap. The caps are dotted with small white protrus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The poisonous </a:t>
            </a:r>
            <a:r>
              <a:rPr lang="en-US" sz="1600" i="1" dirty="0"/>
              <a:t>Amanita </a:t>
            </a:r>
            <a:r>
              <a:rPr lang="en-US" sz="1600" i="1" dirty="0" err="1"/>
              <a:t>muscaria</a:t>
            </a:r>
            <a:r>
              <a:rPr lang="en-US" sz="1600" i="1" dirty="0"/>
              <a:t> </a:t>
            </a:r>
            <a:r>
              <a:rPr lang="en-US" sz="1600" dirty="0"/>
              <a:t>is native to the temperate and boreal regions of North America. (credit: Christine </a:t>
            </a:r>
            <a:r>
              <a:rPr lang="en-US" sz="1600" dirty="0" err="1"/>
              <a:t>Majul</a:t>
            </a:r>
            <a:r>
              <a:rPr lang="en-US" sz="1600" dirty="0"/>
              <a:t>)</a:t>
            </a:r>
          </a:p>
        </p:txBody>
      </p:sp>
      <p:sp>
        <p:nvSpPr>
          <p:cNvPr id="6" name="Disclaimer">
            <a:extLst>
              <a:ext uri="{FF2B5EF4-FFF2-40B4-BE49-F238E27FC236}">
                <a16:creationId xmlns:a16="http://schemas.microsoft.com/office/drawing/2014/main" id="{E71E4179-284A-4DAA-A89D-21888F517DA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28415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C543-047E-4FF7-903F-93A99DFF1575}"/>
              </a:ext>
            </a:extLst>
          </p:cNvPr>
          <p:cNvSpPr>
            <a:spLocks noGrp="1"/>
          </p:cNvSpPr>
          <p:nvPr>
            <p:ph type="title"/>
          </p:nvPr>
        </p:nvSpPr>
        <p:spPr/>
        <p:txBody>
          <a:bodyPr/>
          <a:lstStyle/>
          <a:p>
            <a:r>
              <a:rPr lang="en-US" dirty="0"/>
              <a:t>Growth and reproduction </a:t>
            </a:r>
            <a:r>
              <a:rPr lang="en-US" dirty="0" smtClean="0"/>
              <a:t>1 of 2 (13.4</a:t>
            </a:r>
            <a:r>
              <a:rPr lang="en-US" dirty="0"/>
              <a:t>)</a:t>
            </a:r>
          </a:p>
        </p:txBody>
      </p:sp>
      <p:sp>
        <p:nvSpPr>
          <p:cNvPr id="4" name="Text Placeholder 3">
            <a:extLst>
              <a:ext uri="{FF2B5EF4-FFF2-40B4-BE49-F238E27FC236}">
                <a16:creationId xmlns:a16="http://schemas.microsoft.com/office/drawing/2014/main" id="{A4167B45-D768-4A55-8206-311296EDE5D1}"/>
              </a:ext>
            </a:extLst>
          </p:cNvPr>
          <p:cNvSpPr>
            <a:spLocks noGrp="1"/>
          </p:cNvSpPr>
          <p:nvPr>
            <p:ph type="body" sz="quarter" idx="14"/>
          </p:nvPr>
        </p:nvSpPr>
        <p:spPr>
          <a:xfrm>
            <a:off x="457200" y="1097280"/>
            <a:ext cx="8062912" cy="4913084"/>
          </a:xfrm>
        </p:spPr>
        <p:txBody>
          <a:bodyPr/>
          <a:lstStyle/>
          <a:p>
            <a:pPr marL="342900" indent="-342900">
              <a:buFont typeface="Arial" panose="020B0604020202020204" pitchFamily="34" charset="0"/>
              <a:buChar char="•"/>
            </a:pPr>
            <a:r>
              <a:rPr lang="en-US" dirty="0"/>
              <a:t>The vegetative body of a fungus is called a </a:t>
            </a:r>
            <a:r>
              <a:rPr lang="en-US" b="1" dirty="0">
                <a:solidFill>
                  <a:srgbClr val="6CB255"/>
                </a:solidFill>
              </a:rPr>
              <a:t>thallus</a:t>
            </a:r>
            <a:r>
              <a:rPr lang="en-US" dirty="0"/>
              <a:t>, and can be unicellular or multicellular. </a:t>
            </a:r>
          </a:p>
          <a:p>
            <a:pPr marL="342900" indent="-342900">
              <a:buFont typeface="Arial" panose="020B0604020202020204" pitchFamily="34" charset="0"/>
              <a:buChar char="•"/>
            </a:pPr>
            <a:r>
              <a:rPr lang="en-US" dirty="0"/>
              <a:t>Unicellular fungi are generally referred to as yeasts.  </a:t>
            </a:r>
          </a:p>
          <a:p>
            <a:pPr marL="1074420" lvl="1" indent="-342900">
              <a:buFont typeface="Arial" panose="020B0604020202020204" pitchFamily="34" charset="0"/>
              <a:buChar char="•"/>
            </a:pPr>
            <a:r>
              <a:rPr lang="en-US" dirty="0"/>
              <a:t>Baker’s yeast and </a:t>
            </a:r>
            <a:r>
              <a:rPr lang="en-US" i="1" dirty="0"/>
              <a:t>Candida</a:t>
            </a:r>
            <a:r>
              <a:rPr lang="en-US" dirty="0"/>
              <a:t> (yeast found in vaginal infections and in thrush) are examples of yeast.</a:t>
            </a:r>
          </a:p>
          <a:p>
            <a:pPr marL="342900" indent="-342900">
              <a:buFont typeface="Arial" panose="020B0604020202020204" pitchFamily="34" charset="0"/>
              <a:buChar char="•"/>
            </a:pPr>
            <a:r>
              <a:rPr lang="en-US" dirty="0"/>
              <a:t>The vegetative stage of a fungus is a tangle of thread-like structures called </a:t>
            </a:r>
            <a:r>
              <a:rPr lang="en-US" b="1" dirty="0">
                <a:solidFill>
                  <a:srgbClr val="6CB255"/>
                </a:solidFill>
              </a:rPr>
              <a:t>hyphae </a:t>
            </a:r>
            <a:r>
              <a:rPr lang="en-US" dirty="0"/>
              <a:t>(microscopic).  A mass of hyphae is called a </a:t>
            </a:r>
            <a:r>
              <a:rPr lang="en-US" b="1" dirty="0">
                <a:solidFill>
                  <a:srgbClr val="6CB255"/>
                </a:solidFill>
              </a:rPr>
              <a:t>mycelium</a:t>
            </a:r>
            <a:r>
              <a:rPr lang="en-US" dirty="0"/>
              <a:t> (the body of a fungus).  </a:t>
            </a:r>
          </a:p>
          <a:p>
            <a:pPr marL="1074420" lvl="1" indent="-342900">
              <a:buFont typeface="Arial" panose="020B0604020202020204" pitchFamily="34" charset="0"/>
              <a:buChar char="•"/>
            </a:pPr>
            <a:r>
              <a:rPr lang="en-US" dirty="0"/>
              <a:t>A mycelium can be huge and can grow on a surface, in soil, in decaying material or even in or on living tissue.  </a:t>
            </a:r>
          </a:p>
          <a:p>
            <a:pPr marL="342900" indent="-342900">
              <a:buFont typeface="Arial" panose="020B0604020202020204" pitchFamily="34" charset="0"/>
              <a:buChar char="•"/>
            </a:pPr>
            <a:r>
              <a:rPr lang="en-US" dirty="0"/>
              <a:t>Most hyphae are separated by end walls called </a:t>
            </a:r>
            <a:r>
              <a:rPr lang="en-US" b="1" dirty="0">
                <a:solidFill>
                  <a:srgbClr val="6CB255"/>
                </a:solidFill>
              </a:rPr>
              <a:t>septa</a:t>
            </a:r>
            <a:r>
              <a:rPr lang="en-US" dirty="0"/>
              <a:t>.  Some groups have complete septa and some have tiny holes in the septa.  </a:t>
            </a:r>
          </a:p>
        </p:txBody>
      </p:sp>
    </p:spTree>
    <p:extLst>
      <p:ext uri="{BB962C8B-B14F-4D97-AF65-F5344CB8AC3E}">
        <p14:creationId xmlns:p14="http://schemas.microsoft.com/office/powerpoint/2010/main" val="902558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13.22 a fungal mycelium</a:t>
            </a:r>
          </a:p>
        </p:txBody>
      </p:sp>
      <p:pic>
        <p:nvPicPr>
          <p:cNvPr id="3" name="Figure" descr="The photo depicts a light brown fungus, growing in a Petri dish. The fungus, which is about 8 centimeters in diameter, has the appearance of wrinkled round skin surrounded by powdery residue. A hub-like indentation exists at the center of the fungus. Extending from this hub are folds that resemble spokes on a whe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28" r="-35328"/>
          <a:stretch>
            <a:fillRect/>
          </a:stretch>
        </p:blipFill>
        <p:spPr/>
      </p:pic>
      <p:sp>
        <p:nvSpPr>
          <p:cNvPr id="7" name="Figure Legend"/>
          <p:cNvSpPr>
            <a:spLocks noGrp="1"/>
          </p:cNvSpPr>
          <p:nvPr>
            <p:ph type="body" sz="quarter" idx="14"/>
          </p:nvPr>
        </p:nvSpPr>
        <p:spPr/>
        <p:txBody>
          <a:bodyPr>
            <a:normAutofit/>
          </a:bodyPr>
          <a:lstStyle/>
          <a:p>
            <a:r>
              <a:rPr lang="en-US" sz="1600" dirty="0"/>
              <a:t>The mycelium of the fungus </a:t>
            </a:r>
            <a:r>
              <a:rPr lang="en-US" sz="1600" i="1" dirty="0" err="1"/>
              <a:t>Neotestudina</a:t>
            </a:r>
            <a:r>
              <a:rPr lang="en-US" sz="1600" i="1" dirty="0"/>
              <a:t> </a:t>
            </a:r>
            <a:r>
              <a:rPr lang="en-US" sz="1600" i="1" dirty="0" err="1"/>
              <a:t>rosati</a:t>
            </a:r>
            <a:r>
              <a:rPr lang="en-US" sz="1600" i="1" dirty="0"/>
              <a:t> </a:t>
            </a:r>
            <a:r>
              <a:rPr lang="en-US" sz="1600" dirty="0"/>
              <a:t>can be pathogenic to humans. The fungus enters through a cut or scrape and develops into a </a:t>
            </a:r>
            <a:r>
              <a:rPr lang="en-US" sz="1600" dirty="0" err="1"/>
              <a:t>mycetoma</a:t>
            </a:r>
            <a:r>
              <a:rPr lang="en-US" sz="1600" dirty="0"/>
              <a:t>, a chronic subcutaneous infection. (credit: CDC)</a:t>
            </a:r>
          </a:p>
        </p:txBody>
      </p:sp>
      <p:sp>
        <p:nvSpPr>
          <p:cNvPr id="6" name="Disclaimer">
            <a:extLst>
              <a:ext uri="{FF2B5EF4-FFF2-40B4-BE49-F238E27FC236}">
                <a16:creationId xmlns:a16="http://schemas.microsoft.com/office/drawing/2014/main" id="{9CB8CADF-0C81-4EDD-AF39-E6E03DFFDD0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100771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C543-047E-4FF7-903F-93A99DFF1575}"/>
              </a:ext>
            </a:extLst>
          </p:cNvPr>
          <p:cNvSpPr>
            <a:spLocks noGrp="1"/>
          </p:cNvSpPr>
          <p:nvPr>
            <p:ph type="title"/>
          </p:nvPr>
        </p:nvSpPr>
        <p:spPr/>
        <p:txBody>
          <a:bodyPr/>
          <a:lstStyle/>
          <a:p>
            <a:r>
              <a:rPr lang="en-US" dirty="0"/>
              <a:t>Growth and reproduction </a:t>
            </a:r>
            <a:r>
              <a:rPr lang="en-US" dirty="0" smtClean="0"/>
              <a:t>2 of 2 (13.4</a:t>
            </a:r>
            <a:r>
              <a:rPr lang="en-US" dirty="0"/>
              <a:t>)</a:t>
            </a:r>
          </a:p>
        </p:txBody>
      </p:sp>
      <p:sp>
        <p:nvSpPr>
          <p:cNvPr id="4" name="Text Placeholder 3">
            <a:extLst>
              <a:ext uri="{FF2B5EF4-FFF2-40B4-BE49-F238E27FC236}">
                <a16:creationId xmlns:a16="http://schemas.microsoft.com/office/drawing/2014/main" id="{A4167B45-D768-4A55-8206-311296EDE5D1}"/>
              </a:ext>
            </a:extLst>
          </p:cNvPr>
          <p:cNvSpPr>
            <a:spLocks noGrp="1"/>
          </p:cNvSpPr>
          <p:nvPr>
            <p:ph type="body" sz="quarter" idx="14"/>
          </p:nvPr>
        </p:nvSpPr>
        <p:spPr>
          <a:xfrm>
            <a:off x="457200" y="1097280"/>
            <a:ext cx="8062912" cy="4913084"/>
          </a:xfrm>
        </p:spPr>
        <p:txBody>
          <a:bodyPr/>
          <a:lstStyle/>
          <a:p>
            <a:pPr marL="342900" indent="-342900">
              <a:buFont typeface="Arial" panose="020B0604020202020204" pitchFamily="34" charset="0"/>
              <a:buChar char="•"/>
            </a:pPr>
            <a:r>
              <a:rPr lang="en-US" dirty="0"/>
              <a:t>Fungi thrive in moist, slightly acidic environments and can grow with or without light.  </a:t>
            </a:r>
          </a:p>
          <a:p>
            <a:pPr marL="342900" indent="-342900">
              <a:buFont typeface="Arial" panose="020B0604020202020204" pitchFamily="34" charset="0"/>
              <a:buChar char="•"/>
            </a:pPr>
            <a:r>
              <a:rPr lang="en-US" dirty="0"/>
              <a:t>Fungi vary in their oxygen requirements.  Some need oxygen to survive, some die in the presence of oxygen and some are in between.  </a:t>
            </a:r>
          </a:p>
          <a:p>
            <a:pPr marL="342900" indent="-342900">
              <a:buFont typeface="Arial" panose="020B0604020202020204" pitchFamily="34" charset="0"/>
              <a:buChar char="•"/>
            </a:pPr>
            <a:r>
              <a:rPr lang="en-US" dirty="0"/>
              <a:t>Fungi can reproduce sexually or asexually.  They produce spores that disperse from the parent by wind or hitching a ride on an animal.  </a:t>
            </a:r>
          </a:p>
          <a:p>
            <a:pPr marL="1074420" lvl="1" indent="-342900">
              <a:buFont typeface="Arial" panose="020B0604020202020204" pitchFamily="34" charset="0"/>
              <a:buChar char="•"/>
            </a:pPr>
            <a:r>
              <a:rPr lang="en-US" dirty="0"/>
              <a:t>They produce huge numbers of spores in order to increase the likelihood that the spores will land in an environment that will support growth.  </a:t>
            </a:r>
          </a:p>
        </p:txBody>
      </p:sp>
    </p:spTree>
    <p:extLst>
      <p:ext uri="{BB962C8B-B14F-4D97-AF65-F5344CB8AC3E}">
        <p14:creationId xmlns:p14="http://schemas.microsoft.com/office/powerpoint/2010/main" val="1312709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13.23 giant puffball </a:t>
            </a:r>
          </a:p>
        </p:txBody>
      </p:sp>
      <p:pic>
        <p:nvPicPr>
          <p:cNvPr id="4" name="Figure" descr="Part a is a photo of a puffball mushroom, which is round and white. Part b is an illustration of a puffball mushroom releasing spores through its exploded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47" r="-11047"/>
          <a:stretch>
            <a:fillRect/>
          </a:stretch>
        </p:blipFill>
        <p:spPr/>
      </p:pic>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 </a:t>
            </a:r>
            <a:r>
              <a:rPr lang="en-US" sz="1600" dirty="0"/>
              <a:t>giant puffball mushroom releases </a:t>
            </a:r>
            <a:r>
              <a:rPr lang="en-US" sz="1600" dirty="0">
                <a:solidFill>
                  <a:srgbClr val="6CB255"/>
                </a:solidFill>
              </a:rPr>
              <a:t>(b) </a:t>
            </a:r>
            <a:r>
              <a:rPr lang="en-US" sz="1600" dirty="0"/>
              <a:t>a cloud of spores when it reaches maturity. (credit a: modification of work by Roger Griffith; credit b: modification of work by Pearson Scott </a:t>
            </a:r>
            <a:r>
              <a:rPr lang="en-US" sz="1600" dirty="0" err="1"/>
              <a:t>Foresman</a:t>
            </a:r>
            <a:r>
              <a:rPr lang="en-US" sz="1600" dirty="0"/>
              <a:t>, donated to the Wikimedia Foundation)</a:t>
            </a:r>
          </a:p>
        </p:txBody>
      </p:sp>
      <p:sp>
        <p:nvSpPr>
          <p:cNvPr id="6" name="Disclaimer">
            <a:extLst>
              <a:ext uri="{FF2B5EF4-FFF2-40B4-BE49-F238E27FC236}">
                <a16:creationId xmlns:a16="http://schemas.microsoft.com/office/drawing/2014/main" id="{9F10AD9C-83A3-43A8-A007-4089BC02999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083353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C543-047E-4FF7-903F-93A99DFF1575}"/>
              </a:ext>
            </a:extLst>
          </p:cNvPr>
          <p:cNvSpPr>
            <a:spLocks noGrp="1"/>
          </p:cNvSpPr>
          <p:nvPr>
            <p:ph type="title"/>
          </p:nvPr>
        </p:nvSpPr>
        <p:spPr/>
        <p:txBody>
          <a:bodyPr/>
          <a:lstStyle/>
          <a:p>
            <a:r>
              <a:rPr lang="en-US" dirty="0"/>
              <a:t>How fungi obtain nutrition (13.4)</a:t>
            </a:r>
          </a:p>
        </p:txBody>
      </p:sp>
      <p:sp>
        <p:nvSpPr>
          <p:cNvPr id="4" name="Text Placeholder 3">
            <a:extLst>
              <a:ext uri="{FF2B5EF4-FFF2-40B4-BE49-F238E27FC236}">
                <a16:creationId xmlns:a16="http://schemas.microsoft.com/office/drawing/2014/main" id="{A4167B45-D768-4A55-8206-311296EDE5D1}"/>
              </a:ext>
            </a:extLst>
          </p:cNvPr>
          <p:cNvSpPr>
            <a:spLocks noGrp="1"/>
          </p:cNvSpPr>
          <p:nvPr>
            <p:ph type="body" sz="quarter" idx="14"/>
          </p:nvPr>
        </p:nvSpPr>
        <p:spPr>
          <a:xfrm>
            <a:off x="457200" y="1097280"/>
            <a:ext cx="8062912" cy="4913084"/>
          </a:xfrm>
        </p:spPr>
        <p:txBody>
          <a:bodyPr/>
          <a:lstStyle/>
          <a:p>
            <a:pPr marL="342900" indent="-342900">
              <a:buFont typeface="Arial" panose="020B0604020202020204" pitchFamily="34" charset="0"/>
              <a:buChar char="•"/>
            </a:pPr>
            <a:r>
              <a:rPr lang="en-US" dirty="0"/>
              <a:t>Fungi are </a:t>
            </a:r>
            <a:r>
              <a:rPr lang="en-US" b="1" dirty="0">
                <a:solidFill>
                  <a:srgbClr val="6CB255"/>
                </a:solidFill>
              </a:rPr>
              <a:t>heterotrophs</a:t>
            </a:r>
            <a:r>
              <a:rPr lang="en-US" dirty="0"/>
              <a:t>, they use organic compounds as a source of carbon.  In other words, they consume other organisms for nutrition and are not photosynthetic (like animals).  </a:t>
            </a:r>
          </a:p>
          <a:p>
            <a:pPr marL="342900" indent="-342900">
              <a:buFont typeface="Arial" panose="020B0604020202020204" pitchFamily="34" charset="0"/>
              <a:buChar char="•"/>
            </a:pPr>
            <a:r>
              <a:rPr lang="en-US" dirty="0"/>
              <a:t>With fungi, digestion occurs before ingestion.  Enzymes are secreted by the fungus onto the food source and they break down the nutrients.  Then the nutrients are absorbed into the fungal mycelium.  </a:t>
            </a:r>
          </a:p>
          <a:p>
            <a:pPr marL="342900" indent="-342900">
              <a:buFont typeface="Arial" panose="020B0604020202020204" pitchFamily="34" charset="0"/>
              <a:buChar char="•"/>
            </a:pPr>
            <a:r>
              <a:rPr lang="en-US" dirty="0"/>
              <a:t>Most fungi are saprobes, organisms that obtain nutrients from decaying organic matter, mainly plant material.  </a:t>
            </a:r>
          </a:p>
          <a:p>
            <a:pPr marL="1074420" lvl="1" indent="-342900">
              <a:buFont typeface="Arial" panose="020B0604020202020204" pitchFamily="34" charset="0"/>
              <a:buChar char="•"/>
            </a:pPr>
            <a:r>
              <a:rPr lang="en-US" dirty="0"/>
              <a:t>Decomposers are important because they return nutrients locked in dead bodies into a form that is usable for other organisms.  </a:t>
            </a:r>
          </a:p>
          <a:p>
            <a:pPr marL="342900" indent="-342900">
              <a:buFont typeface="Arial" panose="020B0604020202020204" pitchFamily="34" charset="0"/>
              <a:buChar char="•"/>
            </a:pPr>
            <a:r>
              <a:rPr lang="en-US" dirty="0"/>
              <a:t>Fungi are also useful in bioremediation.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9967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01EF-22BF-4EAE-BAEE-81D6FE3A67B9}"/>
              </a:ext>
            </a:extLst>
          </p:cNvPr>
          <p:cNvSpPr>
            <a:spLocks noGrp="1"/>
          </p:cNvSpPr>
          <p:nvPr>
            <p:ph type="title"/>
          </p:nvPr>
        </p:nvSpPr>
        <p:spPr/>
        <p:txBody>
          <a:bodyPr/>
          <a:lstStyle/>
          <a:p>
            <a:r>
              <a:rPr lang="en-US" dirty="0"/>
              <a:t>Prokaryotic </a:t>
            </a:r>
            <a:r>
              <a:rPr lang="en-US" dirty="0" smtClean="0"/>
              <a:t>diversity 1 of 3 </a:t>
            </a:r>
            <a:r>
              <a:rPr lang="en-US" dirty="0"/>
              <a:t>(13.1) </a:t>
            </a:r>
          </a:p>
        </p:txBody>
      </p:sp>
      <p:sp>
        <p:nvSpPr>
          <p:cNvPr id="4" name="Text Placeholder 3">
            <a:extLst>
              <a:ext uri="{FF2B5EF4-FFF2-40B4-BE49-F238E27FC236}">
                <a16:creationId xmlns:a16="http://schemas.microsoft.com/office/drawing/2014/main" id="{B39C5715-D5DB-4432-82EC-02E8E7B848D2}"/>
              </a:ext>
            </a:extLst>
          </p:cNvPr>
          <p:cNvSpPr>
            <a:spLocks noGrp="1"/>
          </p:cNvSpPr>
          <p:nvPr>
            <p:ph type="body" sz="quarter" idx="14"/>
          </p:nvPr>
        </p:nvSpPr>
        <p:spPr>
          <a:xfrm>
            <a:off x="457200" y="1138335"/>
            <a:ext cx="8062912" cy="4872029"/>
          </a:xfrm>
        </p:spPr>
        <p:txBody>
          <a:bodyPr/>
          <a:lstStyle/>
          <a:p>
            <a:endParaRPr lang="en-US" dirty="0"/>
          </a:p>
          <a:p>
            <a:pPr marL="342900" indent="-342900">
              <a:buFont typeface="Arial" panose="020B0604020202020204" pitchFamily="34" charset="0"/>
              <a:buChar char="•"/>
            </a:pPr>
            <a:r>
              <a:rPr lang="en-US" dirty="0"/>
              <a:t>Fossilized </a:t>
            </a:r>
            <a:r>
              <a:rPr lang="en-US" b="1" dirty="0">
                <a:solidFill>
                  <a:srgbClr val="6CB255"/>
                </a:solidFill>
              </a:rPr>
              <a:t>microbial mats </a:t>
            </a:r>
            <a:r>
              <a:rPr lang="en-US" dirty="0"/>
              <a:t>represent the earliest record of life on earth.  A microbial mat is a large multilayered sheet of prokaryotes including bacteria and archaea (Figure 13.3).  </a:t>
            </a:r>
          </a:p>
          <a:p>
            <a:pPr marL="342900" indent="-342900">
              <a:buFont typeface="Arial" panose="020B0604020202020204" pitchFamily="34" charset="0"/>
              <a:buChar char="•"/>
            </a:pPr>
            <a:r>
              <a:rPr lang="en-US" dirty="0"/>
              <a:t>Microbial mats often obtain their energy from </a:t>
            </a:r>
            <a:r>
              <a:rPr lang="en-US" b="1" dirty="0">
                <a:solidFill>
                  <a:srgbClr val="6CB255"/>
                </a:solidFill>
              </a:rPr>
              <a:t>hydrothermal vents</a:t>
            </a:r>
            <a:r>
              <a:rPr lang="en-US" dirty="0"/>
              <a:t>, which are fissures in the surface of the earth that releases geothermally heated water (Figure 13.3)</a:t>
            </a:r>
          </a:p>
          <a:p>
            <a:pPr marL="342900" indent="-342900">
              <a:buFont typeface="Arial" panose="020B0604020202020204" pitchFamily="34" charset="0"/>
              <a:buChar char="•"/>
            </a:pPr>
            <a:r>
              <a:rPr lang="en-US" dirty="0"/>
              <a:t>A </a:t>
            </a:r>
            <a:r>
              <a:rPr lang="en-US" b="1" dirty="0">
                <a:solidFill>
                  <a:srgbClr val="6CB255"/>
                </a:solidFill>
              </a:rPr>
              <a:t>stromatolite</a:t>
            </a:r>
            <a:r>
              <a:rPr lang="en-US" dirty="0"/>
              <a:t> is a sedimentary structure formed when minerals are precipitated from water by prokaryotes in a microbial mat (Figure 13.3).  </a:t>
            </a:r>
          </a:p>
        </p:txBody>
      </p:sp>
    </p:spTree>
    <p:extLst>
      <p:ext uri="{BB962C8B-B14F-4D97-AF65-F5344CB8AC3E}">
        <p14:creationId xmlns:p14="http://schemas.microsoft.com/office/powerpoint/2010/main" val="592054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p:txBody>
          <a:bodyPr/>
          <a:lstStyle/>
          <a:p>
            <a:r>
              <a:rPr lang="en-US" dirty="0"/>
              <a:t>Fungal diversity (13.4)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8"/>
            <a:ext cx="8062912" cy="4843716"/>
          </a:xfrm>
        </p:spPr>
        <p:txBody>
          <a:bodyPr/>
          <a:lstStyle/>
          <a:p>
            <a:pPr marL="342900" indent="-342900">
              <a:buFont typeface="Arial" panose="020B0604020202020204" pitchFamily="34" charset="0"/>
              <a:buChar char="•"/>
            </a:pPr>
            <a:r>
              <a:rPr lang="en-US" dirty="0"/>
              <a:t>The kingdom Fungi contains 4 major divisions based on their mode of sexual reproduction.  </a:t>
            </a:r>
          </a:p>
          <a:p>
            <a:pPr marL="1074420" lvl="1" indent="-342900">
              <a:buFont typeface="Arial" panose="020B0604020202020204" pitchFamily="34" charset="0"/>
              <a:buChar char="•"/>
            </a:pPr>
            <a:r>
              <a:rPr lang="en-US" dirty="0"/>
              <a:t>Two other groups are also recognized.  </a:t>
            </a:r>
          </a:p>
          <a:p>
            <a:pPr marL="342900" indent="-342900">
              <a:buFont typeface="Arial" panose="020B0604020202020204" pitchFamily="34" charset="0"/>
              <a:buChar char="•"/>
            </a:pPr>
            <a:r>
              <a:rPr lang="en-US" dirty="0"/>
              <a:t>The major divisions are (Figure 13.24):</a:t>
            </a:r>
          </a:p>
          <a:p>
            <a:pPr marL="1074420" lvl="1" indent="-342900">
              <a:buFont typeface="Arial" panose="020B0604020202020204" pitchFamily="34" charset="0"/>
              <a:buChar char="•"/>
            </a:pPr>
            <a:r>
              <a:rPr lang="en-US" dirty="0"/>
              <a:t>Chytridiomycota (chytrids), fungus which are responsible for the worldwide decline of amphibians.</a:t>
            </a:r>
          </a:p>
          <a:p>
            <a:pPr marL="1074420" lvl="1" indent="-342900">
              <a:buFont typeface="Arial" panose="020B0604020202020204" pitchFamily="34" charset="0"/>
              <a:buChar char="•"/>
            </a:pPr>
            <a:r>
              <a:rPr lang="en-US" dirty="0"/>
              <a:t>Zygomycota (bread and fruit molds)</a:t>
            </a:r>
          </a:p>
          <a:p>
            <a:pPr marL="1074420" lvl="1" indent="-342900">
              <a:buFont typeface="Arial" panose="020B0604020202020204" pitchFamily="34" charset="0"/>
              <a:buChar char="•"/>
            </a:pPr>
            <a:r>
              <a:rPr lang="en-US" dirty="0"/>
              <a:t>Ascomycota (yeast, cup fungi)</a:t>
            </a:r>
          </a:p>
          <a:p>
            <a:pPr marL="1074420" lvl="1" indent="-342900">
              <a:buFont typeface="Arial" panose="020B0604020202020204" pitchFamily="34" charset="0"/>
              <a:buChar char="•"/>
            </a:pPr>
            <a:r>
              <a:rPr lang="en-US" dirty="0"/>
              <a:t>Basidiomycota (mushrooms, morels)</a:t>
            </a:r>
          </a:p>
        </p:txBody>
      </p:sp>
    </p:spTree>
    <p:extLst>
      <p:ext uri="{BB962C8B-B14F-4D97-AF65-F5344CB8AC3E}">
        <p14:creationId xmlns:p14="http://schemas.microsoft.com/office/powerpoint/2010/main" val="589039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13.24 fungal diversity </a:t>
            </a:r>
          </a:p>
        </p:txBody>
      </p:sp>
      <p:pic>
        <p:nvPicPr>
          <p:cNvPr id="3" name="Figure" descr="Photo a shows two potatoes with large wart-like masses growing on them. Photo b shows many tall, tiny threadlike stalks with a small brown sphere at the top of each. Photo c shows three thin, pale pink cup-shaped fungi growing on a log. Photo d shows a creamy-white mushroom with a slender frilled stalk and a wide, flat cap with gills on the bottom and light brown small bumps on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05" r="-45405"/>
          <a:stretch>
            <a:fillRect/>
          </a:stretch>
        </p:blipFill>
        <p:spPr/>
      </p:pic>
      <p:sp>
        <p:nvSpPr>
          <p:cNvPr id="7" name="Figure Legend"/>
          <p:cNvSpPr>
            <a:spLocks noGrp="1"/>
          </p:cNvSpPr>
          <p:nvPr>
            <p:ph type="body" sz="quarter" idx="14"/>
          </p:nvPr>
        </p:nvSpPr>
        <p:spPr/>
        <p:txBody>
          <a:bodyPr>
            <a:normAutofit/>
          </a:bodyPr>
          <a:lstStyle/>
          <a:p>
            <a:r>
              <a:rPr lang="en-US" sz="1600" dirty="0"/>
              <a:t>Divisions of fungi include </a:t>
            </a:r>
            <a:r>
              <a:rPr lang="en-US" sz="1600" dirty="0">
                <a:solidFill>
                  <a:srgbClr val="6CB255"/>
                </a:solidFill>
              </a:rPr>
              <a:t>(a)</a:t>
            </a:r>
            <a:r>
              <a:rPr lang="en-US" sz="1600" dirty="0"/>
              <a:t> </a:t>
            </a:r>
            <a:r>
              <a:rPr lang="en-US" sz="1600" dirty="0" err="1"/>
              <a:t>chytrids</a:t>
            </a:r>
            <a:r>
              <a:rPr lang="en-US" sz="1600" dirty="0"/>
              <a:t>, </a:t>
            </a:r>
            <a:r>
              <a:rPr lang="en-US" sz="1600" dirty="0">
                <a:solidFill>
                  <a:srgbClr val="6CB255"/>
                </a:solidFill>
              </a:rPr>
              <a:t>(b)</a:t>
            </a:r>
            <a:r>
              <a:rPr lang="en-US" sz="1600" dirty="0"/>
              <a:t> conjugated fungi, </a:t>
            </a:r>
            <a:r>
              <a:rPr lang="en-US" sz="1600" dirty="0">
                <a:solidFill>
                  <a:srgbClr val="6CB255"/>
                </a:solidFill>
              </a:rPr>
              <a:t>(c)</a:t>
            </a:r>
            <a:r>
              <a:rPr lang="en-US" sz="1600" dirty="0"/>
              <a:t> sac fungi, </a:t>
            </a:r>
            <a:r>
              <a:rPr lang="en-US" sz="1600" dirty="0">
                <a:solidFill>
                  <a:srgbClr val="6CB255"/>
                </a:solidFill>
              </a:rPr>
              <a:t>(d)</a:t>
            </a:r>
            <a:r>
              <a:rPr lang="en-US" sz="1600" dirty="0"/>
              <a:t> club fungi, and </a:t>
            </a:r>
            <a:r>
              <a:rPr lang="en-US" sz="1600" dirty="0">
                <a:solidFill>
                  <a:srgbClr val="6CB255"/>
                </a:solidFill>
              </a:rPr>
              <a:t>(e)</a:t>
            </a:r>
            <a:r>
              <a:rPr lang="en-US" sz="1600" dirty="0"/>
              <a:t> imperfect fungi. (credit a: modification of work by USDA APHIS PPQ; credit c: modification of work by “</a:t>
            </a:r>
            <a:r>
              <a:rPr lang="en-US" sz="1600" dirty="0" err="1"/>
              <a:t>icelight</a:t>
            </a:r>
            <a:r>
              <a:rPr lang="en-US" sz="1600" dirty="0"/>
              <a:t>”/Flickr; credit d: modification of work by Cory </a:t>
            </a:r>
            <a:r>
              <a:rPr lang="en-US" sz="1600" dirty="0" err="1"/>
              <a:t>Zanker</a:t>
            </a:r>
            <a:r>
              <a:rPr lang="en-US" sz="1600" dirty="0"/>
              <a:t>; credit e: modification of work by CDC/ Brinkman; scale-bar data from Matt Russell)</a:t>
            </a:r>
          </a:p>
        </p:txBody>
      </p:sp>
      <p:sp>
        <p:nvSpPr>
          <p:cNvPr id="6" name="Disclaimer">
            <a:extLst>
              <a:ext uri="{FF2B5EF4-FFF2-40B4-BE49-F238E27FC236}">
                <a16:creationId xmlns:a16="http://schemas.microsoft.com/office/drawing/2014/main" id="{F2D006D4-2397-48A6-8FBC-A1A0441378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90787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p:txBody>
          <a:bodyPr/>
          <a:lstStyle/>
          <a:p>
            <a:r>
              <a:rPr lang="en-US" dirty="0"/>
              <a:t>Plant parasites and pathogens (13.4)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8"/>
            <a:ext cx="8062912" cy="4843716"/>
          </a:xfrm>
        </p:spPr>
        <p:txBody>
          <a:bodyPr/>
          <a:lstStyle/>
          <a:p>
            <a:pPr marL="342900" indent="-342900">
              <a:buFont typeface="Arial" panose="020B0604020202020204" pitchFamily="34" charset="0"/>
              <a:buChar char="•"/>
            </a:pPr>
            <a:r>
              <a:rPr lang="en-US" dirty="0"/>
              <a:t>Most plant pathogens are fungi that cause tissue decay and eventual death of the host (Figure 13.25).</a:t>
            </a:r>
          </a:p>
          <a:p>
            <a:pPr marL="342900" indent="-342900">
              <a:buFont typeface="Arial" panose="020B0604020202020204" pitchFamily="34" charset="0"/>
              <a:buChar char="•"/>
            </a:pPr>
            <a:r>
              <a:rPr lang="en-US" dirty="0"/>
              <a:t>Some fungi spoil crops by producing potent toxins.  </a:t>
            </a:r>
          </a:p>
          <a:p>
            <a:pPr marL="342900" indent="-342900">
              <a:buFont typeface="Arial" panose="020B0604020202020204" pitchFamily="34" charset="0"/>
              <a:buChar char="•"/>
            </a:pPr>
            <a:r>
              <a:rPr lang="en-US" dirty="0"/>
              <a:t>Fungi are also responsible for food spoilage and rotting of stored crops.  </a:t>
            </a:r>
          </a:p>
          <a:p>
            <a:pPr marL="1074420" lvl="1" indent="-342900">
              <a:buFont typeface="Arial" panose="020B0604020202020204" pitchFamily="34" charset="0"/>
              <a:buChar char="•"/>
            </a:pPr>
            <a:r>
              <a:rPr lang="en-US" dirty="0"/>
              <a:t>Ergot, a disease of cereal crops (like rye) is caused by a fungus.  In animals, the disease caused by exposure to ergot toxins is called ergotism, and causes convulsions and hallucinations. </a:t>
            </a:r>
          </a:p>
          <a:p>
            <a:pPr marL="342900" indent="-342900">
              <a:buFont typeface="Arial" panose="020B0604020202020204" pitchFamily="34" charset="0"/>
              <a:buChar char="•"/>
            </a:pPr>
            <a:r>
              <a:rPr lang="en-US" dirty="0"/>
              <a:t>Other examples of plant parasites are molds, mildews, rusts and smuts.   </a:t>
            </a:r>
          </a:p>
        </p:txBody>
      </p:sp>
    </p:spTree>
    <p:extLst>
      <p:ext uri="{BB962C8B-B14F-4D97-AF65-F5344CB8AC3E}">
        <p14:creationId xmlns:p14="http://schemas.microsoft.com/office/powerpoint/2010/main" val="3634829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13.25</a:t>
            </a:r>
          </a:p>
        </p:txBody>
      </p:sp>
      <p:pic>
        <p:nvPicPr>
          <p:cNvPr id="4" name="Figure" descr="Parts a, b, c, and d show fungal parasites on grapefruit, grapes, a zinnia, and a sheaf of barley,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036" r="-14036"/>
          <a:stretch>
            <a:fillRect/>
          </a:stretch>
        </p:blipFill>
        <p:spPr/>
      </p:pic>
      <p:sp>
        <p:nvSpPr>
          <p:cNvPr id="7" name="Figure Legend"/>
          <p:cNvSpPr>
            <a:spLocks noGrp="1"/>
          </p:cNvSpPr>
          <p:nvPr>
            <p:ph type="body" sz="quarter" idx="14"/>
          </p:nvPr>
        </p:nvSpPr>
        <p:spPr/>
        <p:txBody>
          <a:bodyPr>
            <a:noAutofit/>
          </a:bodyPr>
          <a:lstStyle/>
          <a:p>
            <a:r>
              <a:rPr lang="en-US" sz="1250" dirty="0"/>
              <a:t>Some fungal pathogens include </a:t>
            </a:r>
            <a:r>
              <a:rPr lang="en-US" sz="1250" dirty="0">
                <a:solidFill>
                  <a:srgbClr val="6CB255"/>
                </a:solidFill>
              </a:rPr>
              <a:t>(a) </a:t>
            </a:r>
            <a:r>
              <a:rPr lang="en-US" sz="1250" dirty="0"/>
              <a:t>green mold on grapefruit, </a:t>
            </a:r>
            <a:r>
              <a:rPr lang="en-US" sz="1250" dirty="0">
                <a:solidFill>
                  <a:srgbClr val="6CB255"/>
                </a:solidFill>
              </a:rPr>
              <a:t>(b) </a:t>
            </a:r>
            <a:r>
              <a:rPr lang="en-US" sz="1250" dirty="0"/>
              <a:t>fungus on grapes, </a:t>
            </a:r>
            <a:r>
              <a:rPr lang="en-US" sz="1250" dirty="0">
                <a:solidFill>
                  <a:srgbClr val="6CB255"/>
                </a:solidFill>
              </a:rPr>
              <a:t>(c) </a:t>
            </a:r>
            <a:r>
              <a:rPr lang="en-US" sz="1250" dirty="0"/>
              <a:t>powdery mildew on a zinnia, and </a:t>
            </a:r>
            <a:r>
              <a:rPr lang="en-US" sz="1250" dirty="0">
                <a:solidFill>
                  <a:srgbClr val="6CB255"/>
                </a:solidFill>
              </a:rPr>
              <a:t>(d) </a:t>
            </a:r>
            <a:r>
              <a:rPr lang="en-US" sz="1250" dirty="0"/>
              <a:t>stem rust on a sheaf of barley. Notice the brownish color of the fungus in </a:t>
            </a:r>
            <a:r>
              <a:rPr lang="en-US" sz="1250" dirty="0">
                <a:solidFill>
                  <a:srgbClr val="6CB255"/>
                </a:solidFill>
              </a:rPr>
              <a:t>(b) </a:t>
            </a:r>
            <a:r>
              <a:rPr lang="en-US" sz="1250" i="1" dirty="0"/>
              <a:t>Botrytis </a:t>
            </a:r>
            <a:r>
              <a:rPr lang="en-US" sz="1250" i="1" dirty="0" err="1"/>
              <a:t>cinerea</a:t>
            </a:r>
            <a:r>
              <a:rPr lang="en-US" sz="1250" dirty="0"/>
              <a:t>, also referred to as the “noble rot,” which grows on grapes and other fruit. Controlled infection of grapes by </a:t>
            </a:r>
            <a:r>
              <a:rPr lang="en-US" sz="1250" i="1" dirty="0"/>
              <a:t>Botrytis</a:t>
            </a:r>
            <a:r>
              <a:rPr lang="en-US" sz="1250" dirty="0"/>
              <a:t> is used to produce strong and much-prized dessert wines. (credit a: modification of work by Scott Bauer, USDA ARS; credit b: modification of work by Stephen </a:t>
            </a:r>
            <a:r>
              <a:rPr lang="en-US" sz="1250" dirty="0" err="1"/>
              <a:t>Ausmus</a:t>
            </a:r>
            <a:r>
              <a:rPr lang="en-US" sz="1250" dirty="0"/>
              <a:t>, USDA ARS; credit c: modification of work by David Marshall, USDA ARS; credit d: modification of work by Joseph </a:t>
            </a:r>
            <a:r>
              <a:rPr lang="en-US" sz="1250" dirty="0" err="1"/>
              <a:t>Smilanick</a:t>
            </a:r>
            <a:r>
              <a:rPr lang="en-US" sz="1250" dirty="0"/>
              <a:t>, USDA ARS)</a:t>
            </a:r>
          </a:p>
        </p:txBody>
      </p:sp>
      <p:sp>
        <p:nvSpPr>
          <p:cNvPr id="6" name="Disclaimer">
            <a:extLst>
              <a:ext uri="{FF2B5EF4-FFF2-40B4-BE49-F238E27FC236}">
                <a16:creationId xmlns:a16="http://schemas.microsoft.com/office/drawing/2014/main" id="{E1B6A2C8-5B70-48B4-A759-86599A8C31B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89861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p:txBody>
          <a:bodyPr>
            <a:normAutofit fontScale="90000"/>
          </a:bodyPr>
          <a:lstStyle/>
          <a:p>
            <a:r>
              <a:rPr lang="en-US" dirty="0"/>
              <a:t>Animal and human parasites </a:t>
            </a:r>
            <a:br>
              <a:rPr lang="en-US" dirty="0"/>
            </a:br>
            <a:r>
              <a:rPr lang="en-US" dirty="0"/>
              <a:t>and pathogens </a:t>
            </a:r>
            <a:r>
              <a:rPr lang="en-US" dirty="0" smtClean="0"/>
              <a:t>1 of 2 (13.4</a:t>
            </a:r>
            <a:r>
              <a:rPr lang="en-US" dirty="0"/>
              <a:t>)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7"/>
            <a:ext cx="8266386" cy="5318235"/>
          </a:xfrm>
        </p:spPr>
        <p:txBody>
          <a:bodyPr/>
          <a:lstStyle/>
          <a:p>
            <a:pPr marL="342900" indent="-342900">
              <a:buFont typeface="Arial" panose="020B0604020202020204" pitchFamily="34" charset="0"/>
              <a:buChar char="•"/>
            </a:pPr>
            <a:r>
              <a:rPr lang="en-US" dirty="0"/>
              <a:t>Fungi attack animals directly by colonizing and destroying tissues.  </a:t>
            </a:r>
          </a:p>
          <a:p>
            <a:pPr marL="342900" indent="-342900">
              <a:buFont typeface="Arial" panose="020B0604020202020204" pitchFamily="34" charset="0"/>
              <a:buChar char="•"/>
            </a:pPr>
            <a:r>
              <a:rPr lang="en-US" dirty="0"/>
              <a:t>Humans and other animals can be poisoned by toxic mushrooms and other fungi.  </a:t>
            </a:r>
          </a:p>
          <a:p>
            <a:pPr marL="342900" indent="-342900">
              <a:buFont typeface="Arial" panose="020B0604020202020204" pitchFamily="34" charset="0"/>
              <a:buChar char="•"/>
            </a:pPr>
            <a:r>
              <a:rPr lang="en-US" dirty="0"/>
              <a:t>Humans develop severe allergies to mold spores.  </a:t>
            </a:r>
          </a:p>
          <a:p>
            <a:pPr marL="342900" indent="-342900">
              <a:buFont typeface="Arial" panose="020B0604020202020204" pitchFamily="34" charset="0"/>
              <a:buChar char="•"/>
            </a:pPr>
            <a:r>
              <a:rPr lang="en-US" dirty="0"/>
              <a:t>Fungal infections are called </a:t>
            </a:r>
            <a:r>
              <a:rPr lang="en-US" b="1" dirty="0">
                <a:solidFill>
                  <a:srgbClr val="6CB255"/>
                </a:solidFill>
              </a:rPr>
              <a:t>mycoses</a:t>
            </a:r>
            <a:r>
              <a:rPr lang="en-US" dirty="0"/>
              <a:t> and are usually on the skin only (Figure 13.26).  </a:t>
            </a:r>
          </a:p>
          <a:p>
            <a:pPr marL="1074420" lvl="1" indent="-342900">
              <a:buFont typeface="Arial" panose="020B0604020202020204" pitchFamily="34" charset="0"/>
              <a:buChar char="•"/>
            </a:pPr>
            <a:r>
              <a:rPr lang="en-US" dirty="0"/>
              <a:t>Examples are fungal infections of the hair, skin and nails.</a:t>
            </a:r>
          </a:p>
          <a:p>
            <a:pPr marL="1074420" lvl="1" indent="-342900">
              <a:buFont typeface="Arial" panose="020B0604020202020204" pitchFamily="34" charset="0"/>
              <a:buChar char="•"/>
            </a:pPr>
            <a:r>
              <a:rPr lang="en-US" dirty="0"/>
              <a:t>Ringworm is not a worm, but a fungus.</a:t>
            </a:r>
          </a:p>
          <a:p>
            <a:pPr marL="1074420" lvl="1" indent="-342900">
              <a:buFont typeface="Arial" panose="020B0604020202020204" pitchFamily="34" charset="0"/>
              <a:buChar char="•"/>
            </a:pPr>
            <a:r>
              <a:rPr lang="en-US" dirty="0"/>
              <a:t>Athletes foot, jock itch, vaginal yeast infections.  </a:t>
            </a:r>
          </a:p>
          <a:p>
            <a:pPr marL="1074420" lvl="1" indent="-342900">
              <a:buFont typeface="Arial" panose="020B0604020202020204" pitchFamily="34" charset="0"/>
              <a:buChar char="•"/>
            </a:pPr>
            <a:r>
              <a:rPr lang="en-US" dirty="0"/>
              <a:t>These infections can usually be treated with over-the-counter creams and powders, but if severe, could require prescription oral medications.  </a:t>
            </a:r>
          </a:p>
        </p:txBody>
      </p:sp>
    </p:spTree>
    <p:extLst>
      <p:ext uri="{BB962C8B-B14F-4D97-AF65-F5344CB8AC3E}">
        <p14:creationId xmlns:p14="http://schemas.microsoft.com/office/powerpoint/2010/main" val="495387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a:xfrm>
            <a:off x="457200" y="241326"/>
            <a:ext cx="8062912" cy="756201"/>
          </a:xfrm>
        </p:spPr>
        <p:txBody>
          <a:bodyPr>
            <a:normAutofit fontScale="90000"/>
          </a:bodyPr>
          <a:lstStyle/>
          <a:p>
            <a:r>
              <a:rPr lang="en-US" dirty="0"/>
              <a:t>Animal and human parasites </a:t>
            </a:r>
            <a:br>
              <a:rPr lang="en-US" dirty="0"/>
            </a:br>
            <a:r>
              <a:rPr lang="en-US" dirty="0"/>
              <a:t>and </a:t>
            </a:r>
            <a:r>
              <a:rPr lang="en-US" dirty="0" smtClean="0"/>
              <a:t>pathogens 2 of 2 </a:t>
            </a:r>
            <a:r>
              <a:rPr lang="en-US" dirty="0"/>
              <a:t>(13.4)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7"/>
            <a:ext cx="8266386" cy="5318235"/>
          </a:xfrm>
        </p:spPr>
        <p:txBody>
          <a:bodyPr/>
          <a:lstStyle/>
          <a:p>
            <a:pPr marL="342900" indent="-342900">
              <a:buFont typeface="Arial" panose="020B0604020202020204" pitchFamily="34" charset="0"/>
              <a:buChar char="•"/>
            </a:pPr>
            <a:r>
              <a:rPr lang="en-US" dirty="0"/>
              <a:t>Systemic fungal infections spread to internal organs, most commonly through the respiratory system.</a:t>
            </a:r>
          </a:p>
          <a:p>
            <a:pPr marL="1074420" lvl="1" indent="-342900">
              <a:buFont typeface="Arial" panose="020B0604020202020204" pitchFamily="34" charset="0"/>
              <a:buChar char="•"/>
            </a:pPr>
            <a:r>
              <a:rPr lang="en-US" dirty="0"/>
              <a:t>For example, </a:t>
            </a:r>
            <a:r>
              <a:rPr lang="en-US" i="1" dirty="0"/>
              <a:t>Histoplasma</a:t>
            </a:r>
            <a:r>
              <a:rPr lang="en-US" dirty="0"/>
              <a:t> causes pulmonary (lung) infections (Figure 13.26). </a:t>
            </a:r>
          </a:p>
          <a:p>
            <a:pPr marL="342900" indent="-342900">
              <a:buFont typeface="Arial" panose="020B0604020202020204" pitchFamily="34" charset="0"/>
              <a:buChar char="•"/>
            </a:pPr>
            <a:r>
              <a:rPr lang="en-US" dirty="0"/>
              <a:t>Opportunistic mycoses are fungal infections that are either common in all environments or part of the normal biota.  They affect individuals with compromised immune systems, for example AIDS patients. </a:t>
            </a:r>
          </a:p>
          <a:p>
            <a:pPr marL="342900" indent="-342900">
              <a:buFont typeface="Arial" panose="020B0604020202020204" pitchFamily="34" charset="0"/>
              <a:buChar char="•"/>
            </a:pPr>
            <a:r>
              <a:rPr lang="en-US" dirty="0"/>
              <a:t>Some fungi even take on a predatory lifestyle.  For example, some fungi trap nematodes (tiny worms), use their hyphae to penetrate the body and slowly digest the prey.  </a:t>
            </a:r>
          </a:p>
          <a:p>
            <a:pPr marL="1074420" lvl="1" indent="-342900">
              <a:buFont typeface="Arial" panose="020B0604020202020204" pitchFamily="34" charset="0"/>
              <a:buChar char="•"/>
            </a:pPr>
            <a:r>
              <a:rPr lang="en-US" dirty="0"/>
              <a:t>They use the worms mainly as a source of nitrogen.  </a:t>
            </a:r>
          </a:p>
        </p:txBody>
      </p:sp>
    </p:spTree>
    <p:extLst>
      <p:ext uri="{BB962C8B-B14F-4D97-AF65-F5344CB8AC3E}">
        <p14:creationId xmlns:p14="http://schemas.microsoft.com/office/powerpoint/2010/main" val="3606638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13.26 fungal infections </a:t>
            </a:r>
            <a:br>
              <a:rPr lang="en-US" dirty="0"/>
            </a:br>
            <a:r>
              <a:rPr lang="en-US" dirty="0"/>
              <a:t>in humans </a:t>
            </a:r>
          </a:p>
        </p:txBody>
      </p:sp>
      <p:pic>
        <p:nvPicPr>
          <p:cNvPr id="3" name="Figure" descr="Part a is a photo of a red, ring-shaped skin lesion. Part b is a light micrograph of long, thread-like mycelia and small, oval sporangia. Part c is a chest X-ray of a person with a fungal infection. There are diffuse, scattered light areas where the infiltration of fluid has replaced the air in the microscopic air sac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01" r="-22801"/>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Ringworm presents as a red ring on the skin. </a:t>
            </a:r>
            <a:r>
              <a:rPr lang="en-US" sz="1600" dirty="0">
                <a:solidFill>
                  <a:srgbClr val="6CB255"/>
                </a:solidFill>
              </a:rPr>
              <a:t>(b) </a:t>
            </a:r>
            <a:r>
              <a:rPr lang="en-US" sz="1600" i="1" dirty="0" err="1"/>
              <a:t>Trichophyton</a:t>
            </a:r>
            <a:r>
              <a:rPr lang="en-US" sz="1600" i="1" dirty="0"/>
              <a:t> </a:t>
            </a:r>
            <a:r>
              <a:rPr lang="en-US" sz="1600" i="1" dirty="0" err="1"/>
              <a:t>violaceum</a:t>
            </a:r>
            <a:r>
              <a:rPr lang="en-US" sz="1600" i="1" dirty="0"/>
              <a:t> </a:t>
            </a:r>
            <a:r>
              <a:rPr lang="en-US" sz="1600" dirty="0"/>
              <a:t>is a fungus that causes superficial mycoses on the scalp. </a:t>
            </a:r>
            <a:r>
              <a:rPr lang="en-US" sz="1600" dirty="0">
                <a:solidFill>
                  <a:srgbClr val="6CB255"/>
                </a:solidFill>
              </a:rPr>
              <a:t>(c) </a:t>
            </a:r>
            <a:r>
              <a:rPr lang="en-US" sz="1600" i="1" dirty="0" err="1"/>
              <a:t>Histoplasma</a:t>
            </a:r>
            <a:r>
              <a:rPr lang="en-US" sz="1600" i="1" dirty="0"/>
              <a:t> </a:t>
            </a:r>
            <a:r>
              <a:rPr lang="en-US" sz="1600" i="1" dirty="0" err="1"/>
              <a:t>capsulatum</a:t>
            </a:r>
            <a:r>
              <a:rPr lang="en-US" sz="1600" dirty="0"/>
              <a:t>, seen in this X-ray as speckling of light areas in the lung, is a species of Ascomycota that infects airways and causes symptoms similar to the flu. (credit a, b: modification of work by Dr. Lucille K. Georg, CDC; credit c: modification of work by M </a:t>
            </a:r>
            <a:r>
              <a:rPr lang="en-US" sz="1600" dirty="0" err="1"/>
              <a:t>Renz</a:t>
            </a:r>
            <a:r>
              <a:rPr lang="en-US" sz="1600" dirty="0"/>
              <a:t>, CDC; scale-bar data from Matt Russell)</a:t>
            </a:r>
          </a:p>
        </p:txBody>
      </p:sp>
      <p:sp>
        <p:nvSpPr>
          <p:cNvPr id="6" name="Disclaimer">
            <a:extLst>
              <a:ext uri="{FF2B5EF4-FFF2-40B4-BE49-F238E27FC236}">
                <a16:creationId xmlns:a16="http://schemas.microsoft.com/office/drawing/2014/main" id="{D1A2F54D-4593-4017-BB18-7C52840003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95770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a:xfrm>
            <a:off x="540544" y="207818"/>
            <a:ext cx="8062912" cy="755187"/>
          </a:xfrm>
        </p:spPr>
        <p:txBody>
          <a:bodyPr>
            <a:normAutofit fontScale="90000"/>
          </a:bodyPr>
          <a:lstStyle/>
          <a:p>
            <a:r>
              <a:rPr lang="en-US" dirty="0"/>
              <a:t>Beneficial fungi </a:t>
            </a:r>
            <a:r>
              <a:rPr lang="en-US" dirty="0" smtClean="0"/>
              <a:t>1 of 3 (13.4</a:t>
            </a:r>
            <a:r>
              <a:rPr lang="en-US" dirty="0"/>
              <a:t>) </a:t>
            </a:r>
            <a:br>
              <a:rPr lang="en-US" dirty="0"/>
            </a:br>
            <a:r>
              <a:rPr lang="en-US" dirty="0"/>
              <a:t>importance to ecosystems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8"/>
            <a:ext cx="8062912" cy="4843716"/>
          </a:xfrm>
        </p:spPr>
        <p:txBody>
          <a:bodyPr/>
          <a:lstStyle/>
          <a:p>
            <a:pPr marL="342900" indent="-342900">
              <a:buFont typeface="Arial" panose="020B0604020202020204" pitchFamily="34" charset="0"/>
              <a:buChar char="•"/>
            </a:pPr>
            <a:r>
              <a:rPr lang="en-US" dirty="0"/>
              <a:t>Fungi are important to ecosystems as principle decomposers, as discussed previously.</a:t>
            </a:r>
          </a:p>
          <a:p>
            <a:pPr marL="342900" indent="-342900">
              <a:buFont typeface="Arial" panose="020B0604020202020204" pitchFamily="34" charset="0"/>
              <a:buChar char="•"/>
            </a:pPr>
            <a:r>
              <a:rPr lang="en-US" dirty="0"/>
              <a:t>Fungi also participate in ecologically important symbioses.  </a:t>
            </a:r>
          </a:p>
          <a:p>
            <a:pPr marL="342900" indent="-342900">
              <a:buFont typeface="Arial" panose="020B0604020202020204" pitchFamily="34" charset="0"/>
              <a:buChar char="•"/>
            </a:pPr>
            <a:r>
              <a:rPr lang="en-US" b="1" dirty="0">
                <a:solidFill>
                  <a:srgbClr val="6CB255"/>
                </a:solidFill>
              </a:rPr>
              <a:t>Mycorrhizae</a:t>
            </a:r>
            <a:r>
              <a:rPr lang="en-US" dirty="0"/>
              <a:t> are associations between plant roots and symbiotic fungi.  </a:t>
            </a:r>
          </a:p>
          <a:p>
            <a:pPr marL="1074420" lvl="1" indent="-342900">
              <a:buFont typeface="Arial" panose="020B0604020202020204" pitchFamily="34" charset="0"/>
              <a:buChar char="•"/>
            </a:pPr>
            <a:r>
              <a:rPr lang="en-US" dirty="0"/>
              <a:t>The fungi channel water and minerals from the soil to the plant.  The plant supplies photosynthetic products (sugars) to the fungus.  </a:t>
            </a:r>
          </a:p>
          <a:p>
            <a:pPr marL="1074420" lvl="1" indent="-342900">
              <a:buFont typeface="Arial" panose="020B0604020202020204" pitchFamily="34" charset="0"/>
              <a:buChar char="•"/>
            </a:pPr>
            <a:r>
              <a:rPr lang="en-US" dirty="0"/>
              <a:t>About 80-90% of plant species have mycorrhizae and do not germinate seeds properly or grow properly without them.  </a:t>
            </a:r>
          </a:p>
        </p:txBody>
      </p:sp>
    </p:spTree>
    <p:extLst>
      <p:ext uri="{BB962C8B-B14F-4D97-AF65-F5344CB8AC3E}">
        <p14:creationId xmlns:p14="http://schemas.microsoft.com/office/powerpoint/2010/main" val="518129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p:txBody>
          <a:bodyPr>
            <a:normAutofit fontScale="90000"/>
          </a:bodyPr>
          <a:lstStyle/>
          <a:p>
            <a:r>
              <a:rPr lang="en-US" dirty="0"/>
              <a:t>Beneficial fungi </a:t>
            </a:r>
            <a:r>
              <a:rPr lang="en-US" dirty="0" smtClean="0"/>
              <a:t>2 of 3 (13.4</a:t>
            </a:r>
            <a:r>
              <a:rPr lang="en-US" dirty="0"/>
              <a:t>) </a:t>
            </a:r>
            <a:br>
              <a:rPr lang="en-US" dirty="0"/>
            </a:br>
            <a:r>
              <a:rPr lang="en-US" dirty="0"/>
              <a:t>importance to ecosystems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8"/>
            <a:ext cx="8062912" cy="4843716"/>
          </a:xfrm>
        </p:spPr>
        <p:txBody>
          <a:bodyPr/>
          <a:lstStyle/>
          <a:p>
            <a:pPr marL="342900" indent="-342900">
              <a:buFont typeface="Arial" panose="020B0604020202020204" pitchFamily="34" charset="0"/>
              <a:buChar char="•"/>
            </a:pPr>
            <a:r>
              <a:rPr lang="en-US" b="1" dirty="0">
                <a:solidFill>
                  <a:srgbClr val="6CB255"/>
                </a:solidFill>
              </a:rPr>
              <a:t>Lichens</a:t>
            </a:r>
            <a:r>
              <a:rPr lang="en-US" dirty="0"/>
              <a:t> are a fungus living in close association with a photosynthetic partner (either algae or cyanobacteria).</a:t>
            </a:r>
          </a:p>
          <a:p>
            <a:pPr marL="1074420" lvl="1" indent="-342900">
              <a:buFont typeface="Arial" panose="020B0604020202020204" pitchFamily="34" charset="0"/>
              <a:buChar char="•"/>
            </a:pPr>
            <a:r>
              <a:rPr lang="en-US" dirty="0"/>
              <a:t>They colonize rock surfaces in otherwise barren areas, where they break down the rock in the first step towards creating soil.  </a:t>
            </a:r>
          </a:p>
          <a:p>
            <a:pPr marL="1074420" lvl="1" indent="-342900">
              <a:buFont typeface="Arial" panose="020B0604020202020204" pitchFamily="34" charset="0"/>
              <a:buChar char="•"/>
            </a:pPr>
            <a:r>
              <a:rPr lang="en-US" dirty="0"/>
              <a:t>The algae or cyanobacteria partner provides photosynthetic products to the fungus and the fungus provides protection from the elements to the photosynthetic partner.  </a:t>
            </a:r>
          </a:p>
          <a:p>
            <a:pPr marL="342900" indent="-342900">
              <a:buFont typeface="Arial" panose="020B0604020202020204" pitchFamily="34" charset="0"/>
              <a:buChar char="•"/>
            </a:pPr>
            <a:r>
              <a:rPr lang="en-US" dirty="0"/>
              <a:t>Fungi have also evolved mutualisms with numerous arthropods.  </a:t>
            </a:r>
          </a:p>
          <a:p>
            <a:pPr marL="1074420" lvl="1" indent="-342900">
              <a:buFont typeface="Arial" panose="020B0604020202020204" pitchFamily="34" charset="0"/>
              <a:buChar char="•"/>
            </a:pPr>
            <a:r>
              <a:rPr lang="en-US" dirty="0"/>
              <a:t>For example, leaf cutting ants in Central and South America farm fungi for their food.  They cut pieces of plant leaves and pile them up in gardens, where the fungi grow and digest the leaves.  Then the ants consume the fungi.  </a:t>
            </a:r>
          </a:p>
        </p:txBody>
      </p:sp>
    </p:spTree>
    <p:extLst>
      <p:ext uri="{BB962C8B-B14F-4D97-AF65-F5344CB8AC3E}">
        <p14:creationId xmlns:p14="http://schemas.microsoft.com/office/powerpoint/2010/main" val="218643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a:xfrm>
            <a:off x="457200" y="149630"/>
            <a:ext cx="8062912" cy="751232"/>
          </a:xfrm>
        </p:spPr>
        <p:txBody>
          <a:bodyPr>
            <a:normAutofit fontScale="90000"/>
          </a:bodyPr>
          <a:lstStyle/>
          <a:p>
            <a:r>
              <a:rPr lang="en-US" dirty="0"/>
              <a:t>Beneficial fungi </a:t>
            </a:r>
            <a:r>
              <a:rPr lang="en-US" dirty="0" smtClean="0"/>
              <a:t>3 of 3 (13.4</a:t>
            </a:r>
            <a:r>
              <a:rPr lang="en-US" dirty="0"/>
              <a:t>)</a:t>
            </a:r>
            <a:br>
              <a:rPr lang="en-US" dirty="0"/>
            </a:br>
            <a:r>
              <a:rPr lang="en-US" dirty="0"/>
              <a:t>importance to humans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8"/>
            <a:ext cx="8062912" cy="4843716"/>
          </a:xfrm>
        </p:spPr>
        <p:txBody>
          <a:bodyPr/>
          <a:lstStyle/>
          <a:p>
            <a:pPr marL="342900" indent="-342900">
              <a:buFont typeface="Arial" panose="020B0604020202020204" pitchFamily="34" charset="0"/>
              <a:buChar char="•"/>
            </a:pPr>
            <a:r>
              <a:rPr lang="en-US" dirty="0"/>
              <a:t>Fungi are important to human life on many levels.  </a:t>
            </a:r>
          </a:p>
          <a:p>
            <a:pPr marL="342900" indent="-342900">
              <a:buFont typeface="Arial" panose="020B0604020202020204" pitchFamily="34" charset="0"/>
              <a:buChar char="•"/>
            </a:pPr>
            <a:r>
              <a:rPr lang="en-US" dirty="0"/>
              <a:t>They help nutrients cycle in ecosystems.  </a:t>
            </a:r>
          </a:p>
          <a:p>
            <a:pPr marL="342900" indent="-342900">
              <a:buFont typeface="Arial" panose="020B0604020202020204" pitchFamily="34" charset="0"/>
              <a:buChar char="•"/>
            </a:pPr>
            <a:r>
              <a:rPr lang="en-US" dirty="0"/>
              <a:t>As animal pathogens, they help to control the population of damaging pests like insects.</a:t>
            </a:r>
          </a:p>
          <a:p>
            <a:pPr marL="1074420" lvl="1" indent="-342900">
              <a:buFont typeface="Arial" panose="020B0604020202020204" pitchFamily="34" charset="0"/>
              <a:buChar char="•"/>
            </a:pPr>
            <a:r>
              <a:rPr lang="en-US" dirty="0"/>
              <a:t>The potential to use fungi as microbial insecticides is being investigated.  </a:t>
            </a:r>
          </a:p>
          <a:p>
            <a:pPr marL="342900" indent="-342900">
              <a:buFont typeface="Arial" panose="020B0604020202020204" pitchFamily="34" charset="0"/>
              <a:buChar char="•"/>
            </a:pPr>
            <a:r>
              <a:rPr lang="en-US" dirty="0"/>
              <a:t>Mycorrhizae are essential for the productivity of farmland. </a:t>
            </a:r>
          </a:p>
          <a:p>
            <a:pPr marL="1074420" lvl="1" indent="-342900">
              <a:buFont typeface="Arial" panose="020B0604020202020204" pitchFamily="34" charset="0"/>
              <a:buChar char="•"/>
            </a:pPr>
            <a:r>
              <a:rPr lang="en-US" dirty="0"/>
              <a:t>Without them, 80-90% of trees and grasses would not survive.  </a:t>
            </a:r>
          </a:p>
          <a:p>
            <a:pPr marL="342900" indent="-342900">
              <a:buFont typeface="Arial" panose="020B0604020202020204" pitchFamily="34" charset="0"/>
              <a:buChar char="•"/>
            </a:pPr>
            <a:r>
              <a:rPr lang="en-US" dirty="0"/>
              <a:t>Humans also eat some types of fungi, like mushrooms, morels (Figure 13.27), and truffles.  Molds like </a:t>
            </a:r>
            <a:r>
              <a:rPr lang="en-US" i="1" dirty="0"/>
              <a:t>Penicillium</a:t>
            </a:r>
            <a:r>
              <a:rPr lang="en-US" dirty="0"/>
              <a:t> ripen cheeses (blue cheeses).  </a:t>
            </a:r>
          </a:p>
        </p:txBody>
      </p:sp>
    </p:spTree>
    <p:extLst>
      <p:ext uri="{BB962C8B-B14F-4D97-AF65-F5344CB8AC3E}">
        <p14:creationId xmlns:p14="http://schemas.microsoft.com/office/powerpoint/2010/main" val="241543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13.3 Hydrothermal vents and </a:t>
            </a:r>
            <a:br>
              <a:rPr lang="en-US" dirty="0"/>
            </a:br>
            <a:r>
              <a:rPr lang="en-US" dirty="0"/>
              <a:t>stromatolites </a:t>
            </a:r>
          </a:p>
        </p:txBody>
      </p:sp>
      <p:pic>
        <p:nvPicPr>
          <p:cNvPr id="2" name="Figure" descr="Part a shows a reddish-yellow mound with small chimneys growing out of it. Part b shows rock, marbled white and gr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463" b="-6463"/>
          <a:stretch>
            <a:fillRect/>
          </a:stretch>
        </p:blipFill>
        <p:spPr/>
      </p:pic>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This microbial mat grows over a hydrothermal vent in the Pacific Ocean. Chimneys such as the one indicated by the arrow allow gases to escape.</a:t>
            </a:r>
          </a:p>
          <a:p>
            <a:pPr marL="342900" indent="-342900">
              <a:buAutoNum type="alphaLcParenBoth"/>
            </a:pPr>
            <a:r>
              <a:rPr lang="en-US" sz="1600" dirty="0"/>
              <a:t>This photo shows </a:t>
            </a:r>
            <a:r>
              <a:rPr lang="en-US" sz="1600" dirty="0" err="1"/>
              <a:t>stromatolites</a:t>
            </a:r>
            <a:r>
              <a:rPr lang="en-US" sz="1600" dirty="0"/>
              <a:t> that are nearly 1.5 billion years old, found in Glacier National Park, Montana.(credit a: modification of work by Dr. Bob </a:t>
            </a:r>
            <a:r>
              <a:rPr lang="en-US" sz="1600" dirty="0" err="1"/>
              <a:t>Embley</a:t>
            </a:r>
            <a:r>
              <a:rPr lang="en-US" sz="1600" dirty="0"/>
              <a:t>, NOAA PMEL; credit b: modification of work by P. </a:t>
            </a:r>
            <a:r>
              <a:rPr lang="en-US" sz="1600" dirty="0" err="1"/>
              <a:t>Carrara</a:t>
            </a:r>
            <a:r>
              <a:rPr lang="en-US" sz="1600" dirty="0"/>
              <a:t>, NPS)</a:t>
            </a:r>
          </a:p>
        </p:txBody>
      </p:sp>
      <p:sp>
        <p:nvSpPr>
          <p:cNvPr id="6" name="Disclaimer">
            <a:extLst>
              <a:ext uri="{FF2B5EF4-FFF2-40B4-BE49-F238E27FC236}">
                <a16:creationId xmlns:a16="http://schemas.microsoft.com/office/drawing/2014/main" id="{4DD26566-4A85-45FD-9493-1C0E5512349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023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13.27 a morel </a:t>
            </a:r>
            <a:endParaRPr lang="en-US" sz="2400" dirty="0">
              <a:solidFill>
                <a:srgbClr val="6CB255"/>
              </a:solidFill>
            </a:endParaRPr>
          </a:p>
        </p:txBody>
      </p:sp>
      <p:pic>
        <p:nvPicPr>
          <p:cNvPr id="2" name="Figure" descr="The photo shows a mushroom with a convoluted black c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morel mushroom is an </a:t>
            </a:r>
            <a:r>
              <a:rPr lang="en-US" sz="1600" dirty="0" err="1">
                <a:solidFill>
                  <a:schemeClr val="tx1"/>
                </a:solidFill>
              </a:rPr>
              <a:t>ascomycete</a:t>
            </a:r>
            <a:r>
              <a:rPr lang="en-US" sz="1600" dirty="0">
                <a:solidFill>
                  <a:schemeClr val="tx1"/>
                </a:solidFill>
              </a:rPr>
              <a:t> that is much appreciated for its delicate taste. </a:t>
            </a:r>
            <a:r>
              <a:rPr lang="nb-NO" sz="1600" dirty="0">
                <a:solidFill>
                  <a:schemeClr val="tx1"/>
                </a:solidFill>
              </a:rPr>
              <a:t>(</a:t>
            </a:r>
            <a:r>
              <a:rPr lang="nb-NO" sz="1600" dirty="0" err="1">
                <a:solidFill>
                  <a:schemeClr val="tx1"/>
                </a:solidFill>
              </a:rPr>
              <a:t>credit</a:t>
            </a:r>
            <a:r>
              <a:rPr lang="nb-NO" sz="1600" dirty="0">
                <a:solidFill>
                  <a:schemeClr val="tx1"/>
                </a:solidFill>
              </a:rPr>
              <a:t>: Jason </a:t>
            </a:r>
            <a:r>
              <a:rPr lang="nb-NO" sz="1600" dirty="0" err="1">
                <a:solidFill>
                  <a:schemeClr val="tx1"/>
                </a:solidFill>
              </a:rPr>
              <a:t>Hollinger</a:t>
            </a:r>
            <a:r>
              <a:rPr lang="nb-NO" sz="1600" dirty="0">
                <a:solidFill>
                  <a:schemeClr val="tx1"/>
                </a:solidFill>
              </a:rPr>
              <a:t>)</a:t>
            </a:r>
            <a:endParaRPr lang="en-US" sz="1600" dirty="0">
              <a:solidFill>
                <a:schemeClr val="tx1"/>
              </a:solidFill>
            </a:endParaRPr>
          </a:p>
        </p:txBody>
      </p:sp>
      <p:sp>
        <p:nvSpPr>
          <p:cNvPr id="6" name="Disclaimer">
            <a:extLst>
              <a:ext uri="{FF2B5EF4-FFF2-40B4-BE49-F238E27FC236}">
                <a16:creationId xmlns:a16="http://schemas.microsoft.com/office/drawing/2014/main" id="{CEC22812-BE16-4F02-9355-AC450FC8E76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568-02AF-4CC4-8095-2A81ADC1A89D}"/>
              </a:ext>
            </a:extLst>
          </p:cNvPr>
          <p:cNvSpPr>
            <a:spLocks noGrp="1"/>
          </p:cNvSpPr>
          <p:nvPr>
            <p:ph type="title"/>
          </p:nvPr>
        </p:nvSpPr>
        <p:spPr/>
        <p:txBody>
          <a:bodyPr>
            <a:normAutofit fontScale="90000"/>
          </a:bodyPr>
          <a:lstStyle/>
          <a:p>
            <a:r>
              <a:rPr lang="en-US" dirty="0"/>
              <a:t>Beneficial fungi (13.4)</a:t>
            </a:r>
            <a:br>
              <a:rPr lang="en-US" dirty="0"/>
            </a:br>
            <a:r>
              <a:rPr lang="en-US" dirty="0"/>
              <a:t>importance to humans </a:t>
            </a:r>
          </a:p>
        </p:txBody>
      </p:sp>
      <p:sp>
        <p:nvSpPr>
          <p:cNvPr id="4" name="Text Placeholder 3">
            <a:extLst>
              <a:ext uri="{FF2B5EF4-FFF2-40B4-BE49-F238E27FC236}">
                <a16:creationId xmlns:a16="http://schemas.microsoft.com/office/drawing/2014/main" id="{BD2A4F72-90E6-4C24-8328-2C83F051B40E}"/>
              </a:ext>
            </a:extLst>
          </p:cNvPr>
          <p:cNvSpPr>
            <a:spLocks noGrp="1"/>
          </p:cNvSpPr>
          <p:nvPr>
            <p:ph type="body" sz="quarter" idx="14"/>
          </p:nvPr>
        </p:nvSpPr>
        <p:spPr>
          <a:xfrm>
            <a:off x="457200" y="1166648"/>
            <a:ext cx="8062912" cy="4843716"/>
          </a:xfrm>
        </p:spPr>
        <p:txBody>
          <a:bodyPr/>
          <a:lstStyle/>
          <a:p>
            <a:pPr marL="342900" indent="-342900">
              <a:buFont typeface="Arial" panose="020B0604020202020204" pitchFamily="34" charset="0"/>
              <a:buChar char="•"/>
            </a:pPr>
            <a:r>
              <a:rPr lang="en-US" dirty="0"/>
              <a:t>Fermentation of grains produces beer and fruits produces wine.  </a:t>
            </a:r>
          </a:p>
          <a:p>
            <a:pPr marL="1074420" lvl="1" indent="-342900">
              <a:buFont typeface="Arial" panose="020B0604020202020204" pitchFamily="34" charset="0"/>
              <a:buChar char="•"/>
            </a:pPr>
            <a:r>
              <a:rPr lang="en-US" dirty="0"/>
              <a:t>In the process, yeast converts the grain or sugar into alcohol.  </a:t>
            </a:r>
          </a:p>
          <a:p>
            <a:pPr marL="1074420" lvl="1" indent="-342900">
              <a:buFont typeface="Arial" panose="020B0604020202020204" pitchFamily="34" charset="0"/>
              <a:buChar char="•"/>
            </a:pPr>
            <a:r>
              <a:rPr lang="en-US" dirty="0"/>
              <a:t>Yeast are also responsible for making bread rise.  The carbon dioxide bubbles produced in fermentation rises the bread.  </a:t>
            </a:r>
          </a:p>
          <a:p>
            <a:pPr marL="342900" indent="-342900">
              <a:buFont typeface="Arial" panose="020B0604020202020204" pitchFamily="34" charset="0"/>
              <a:buChar char="•"/>
            </a:pPr>
            <a:r>
              <a:rPr lang="en-US" dirty="0"/>
              <a:t>Antibiotics are naturally produced by fungi to kill or inhibit the growth of bacteria, limiting competition with bacteria.  </a:t>
            </a:r>
          </a:p>
          <a:p>
            <a:pPr marL="342900" indent="-342900">
              <a:buFont typeface="Arial" panose="020B0604020202020204" pitchFamily="34" charset="0"/>
              <a:buChar char="•"/>
            </a:pPr>
            <a:r>
              <a:rPr lang="en-US" dirty="0"/>
              <a:t>Some fungi are important model organisms for research.  </a:t>
            </a:r>
          </a:p>
        </p:txBody>
      </p:sp>
    </p:spTree>
    <p:extLst>
      <p:ext uri="{BB962C8B-B14F-4D97-AF65-F5344CB8AC3E}">
        <p14:creationId xmlns:p14="http://schemas.microsoft.com/office/powerpoint/2010/main" val="2638277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B382-84E5-49E7-9BDD-41993C379D7F}"/>
              </a:ext>
            </a:extLst>
          </p:cNvPr>
          <p:cNvSpPr>
            <a:spLocks noGrp="1"/>
          </p:cNvSpPr>
          <p:nvPr>
            <p:ph type="title"/>
          </p:nvPr>
        </p:nvSpPr>
        <p:spPr/>
        <p:txBody>
          <a:bodyPr/>
          <a:lstStyle/>
          <a:p>
            <a:r>
              <a:rPr lang="en-US" dirty="0"/>
              <a:t>Vocabulary </a:t>
            </a:r>
          </a:p>
        </p:txBody>
      </p:sp>
      <p:sp>
        <p:nvSpPr>
          <p:cNvPr id="4" name="Text Placeholder 3">
            <a:extLst>
              <a:ext uri="{FF2B5EF4-FFF2-40B4-BE49-F238E27FC236}">
                <a16:creationId xmlns:a16="http://schemas.microsoft.com/office/drawing/2014/main" id="{17330CB1-20F2-4C9E-B4DB-92DAD308D69D}"/>
              </a:ext>
            </a:extLst>
          </p:cNvPr>
          <p:cNvSpPr>
            <a:spLocks noGrp="1"/>
          </p:cNvSpPr>
          <p:nvPr>
            <p:ph type="body" sz="quarter" idx="14"/>
          </p:nvPr>
        </p:nvSpPr>
        <p:spPr>
          <a:xfrm>
            <a:off x="457200" y="1030013"/>
            <a:ext cx="8322816" cy="5503951"/>
          </a:xfrm>
        </p:spPr>
        <p:txBody>
          <a:bodyPr numCol="3">
            <a:normAutofit fontScale="92500" lnSpcReduction="20000"/>
          </a:bodyPr>
          <a:lstStyle/>
          <a:p>
            <a:pPr marL="342900" indent="-342900">
              <a:buFont typeface="Arial" panose="020B0604020202020204" pitchFamily="34" charset="0"/>
              <a:buChar char="•"/>
            </a:pPr>
            <a:r>
              <a:rPr lang="en-US" dirty="0"/>
              <a:t>Prokaryotes</a:t>
            </a:r>
          </a:p>
          <a:p>
            <a:pPr marL="342900" indent="-342900">
              <a:buFont typeface="Arial" panose="020B0604020202020204" pitchFamily="34" charset="0"/>
              <a:buChar char="•"/>
            </a:pPr>
            <a:r>
              <a:rPr lang="en-US" dirty="0"/>
              <a:t>Eukaryotes</a:t>
            </a:r>
          </a:p>
          <a:p>
            <a:pPr marL="342900" indent="-342900">
              <a:buFont typeface="Arial" panose="020B0604020202020204" pitchFamily="34" charset="0"/>
              <a:buChar char="•"/>
            </a:pPr>
            <a:r>
              <a:rPr lang="en-US" dirty="0"/>
              <a:t>Anaerobic</a:t>
            </a:r>
          </a:p>
          <a:p>
            <a:pPr marL="342900" indent="-342900">
              <a:buFont typeface="Arial" panose="020B0604020202020204" pitchFamily="34" charset="0"/>
              <a:buChar char="•"/>
            </a:pPr>
            <a:r>
              <a:rPr lang="en-US" dirty="0"/>
              <a:t>Cyanobacteria</a:t>
            </a:r>
          </a:p>
          <a:p>
            <a:pPr marL="342900" indent="-342900">
              <a:buFont typeface="Arial" panose="020B0604020202020204" pitchFamily="34" charset="0"/>
              <a:buChar char="•"/>
            </a:pPr>
            <a:r>
              <a:rPr lang="en-US" dirty="0"/>
              <a:t>Microbial mats</a:t>
            </a:r>
          </a:p>
          <a:p>
            <a:pPr marL="342900" indent="-342900">
              <a:buFont typeface="Arial" panose="020B0604020202020204" pitchFamily="34" charset="0"/>
              <a:buChar char="•"/>
            </a:pPr>
            <a:r>
              <a:rPr lang="en-US" dirty="0"/>
              <a:t>Hydrothermal vents</a:t>
            </a:r>
          </a:p>
          <a:p>
            <a:pPr marL="342900" indent="-342900">
              <a:buFont typeface="Arial" panose="020B0604020202020204" pitchFamily="34" charset="0"/>
              <a:buChar char="•"/>
            </a:pPr>
            <a:r>
              <a:rPr lang="en-US" dirty="0"/>
              <a:t>Stromatolite</a:t>
            </a:r>
          </a:p>
          <a:p>
            <a:pPr marL="342900" indent="-342900">
              <a:buFont typeface="Arial" panose="020B0604020202020204" pitchFamily="34" charset="0"/>
              <a:buChar char="•"/>
            </a:pPr>
            <a:r>
              <a:rPr lang="en-US" dirty="0"/>
              <a:t>Biofilm</a:t>
            </a:r>
          </a:p>
          <a:p>
            <a:pPr marL="342900" indent="-342900">
              <a:buFont typeface="Arial" panose="020B0604020202020204" pitchFamily="34" charset="0"/>
              <a:buChar char="•"/>
            </a:pPr>
            <a:r>
              <a:rPr lang="en-US" dirty="0"/>
              <a:t>Cell wall</a:t>
            </a:r>
          </a:p>
          <a:p>
            <a:pPr marL="342900" indent="-342900">
              <a:buFont typeface="Arial" panose="020B0604020202020204" pitchFamily="34" charset="0"/>
              <a:buChar char="•"/>
            </a:pPr>
            <a:r>
              <a:rPr lang="en-US" dirty="0"/>
              <a:t>Capsule</a:t>
            </a:r>
          </a:p>
          <a:p>
            <a:pPr marL="342900" indent="-342900">
              <a:buFont typeface="Arial" panose="020B0604020202020204" pitchFamily="34" charset="0"/>
              <a:buChar char="•"/>
            </a:pPr>
            <a:r>
              <a:rPr lang="en-US" dirty="0"/>
              <a:t>Flagella</a:t>
            </a:r>
          </a:p>
          <a:p>
            <a:pPr marL="342900" indent="-342900">
              <a:buFont typeface="Arial" panose="020B0604020202020204" pitchFamily="34" charset="0"/>
              <a:buChar char="•"/>
            </a:pPr>
            <a:r>
              <a:rPr lang="en-US" dirty="0"/>
              <a:t>Pili</a:t>
            </a:r>
          </a:p>
          <a:p>
            <a:pPr marL="342900" indent="-342900">
              <a:buFont typeface="Arial" panose="020B0604020202020204" pitchFamily="34" charset="0"/>
              <a:buChar char="•"/>
            </a:pPr>
            <a:r>
              <a:rPr lang="en-US" dirty="0"/>
              <a:t>Plasmid</a:t>
            </a:r>
          </a:p>
          <a:p>
            <a:pPr marL="342900" indent="-342900">
              <a:buFont typeface="Arial" panose="020B0604020202020204" pitchFamily="34" charset="0"/>
              <a:buChar char="•"/>
            </a:pPr>
            <a:r>
              <a:rPr lang="en-US" dirty="0"/>
              <a:t>Gram stain</a:t>
            </a:r>
          </a:p>
          <a:p>
            <a:pPr marL="342900" indent="-342900">
              <a:buFont typeface="Arial" panose="020B0604020202020204" pitchFamily="34" charset="0"/>
              <a:buChar char="•"/>
            </a:pPr>
            <a:r>
              <a:rPr lang="en-US" dirty="0"/>
              <a:t>Transformation</a:t>
            </a:r>
          </a:p>
          <a:p>
            <a:pPr marL="342900" indent="-342900">
              <a:buFont typeface="Arial" panose="020B0604020202020204" pitchFamily="34" charset="0"/>
              <a:buChar char="•"/>
            </a:pPr>
            <a:r>
              <a:rPr lang="en-US" dirty="0"/>
              <a:t>Transduction</a:t>
            </a:r>
          </a:p>
          <a:p>
            <a:pPr marL="342900" indent="-342900">
              <a:buFont typeface="Arial" panose="020B0604020202020204" pitchFamily="34" charset="0"/>
              <a:buChar char="•"/>
            </a:pPr>
            <a:r>
              <a:rPr lang="en-US" dirty="0"/>
              <a:t>Conjugation</a:t>
            </a:r>
          </a:p>
          <a:p>
            <a:pPr marL="342900" indent="-342900">
              <a:buFont typeface="Arial" panose="020B0604020202020204" pitchFamily="34" charset="0"/>
              <a:buChar char="•"/>
            </a:pPr>
            <a:r>
              <a:rPr lang="en-US" dirty="0"/>
              <a:t>Pandemic </a:t>
            </a:r>
          </a:p>
          <a:p>
            <a:pPr marL="342900" indent="-342900">
              <a:buFont typeface="Arial" panose="020B0604020202020204" pitchFamily="34" charset="0"/>
              <a:buChar char="•"/>
            </a:pPr>
            <a:r>
              <a:rPr lang="en-US" dirty="0"/>
              <a:t>Epidemic</a:t>
            </a:r>
          </a:p>
          <a:p>
            <a:pPr marL="342900" indent="-342900">
              <a:buFont typeface="Arial" panose="020B0604020202020204" pitchFamily="34" charset="0"/>
              <a:buChar char="•"/>
            </a:pPr>
            <a:r>
              <a:rPr lang="en-US" dirty="0"/>
              <a:t>Foodborne disease</a:t>
            </a:r>
          </a:p>
          <a:p>
            <a:pPr marL="342900" indent="-342900">
              <a:buFont typeface="Arial" panose="020B0604020202020204" pitchFamily="34" charset="0"/>
              <a:buChar char="•"/>
            </a:pPr>
            <a:r>
              <a:rPr lang="en-US" dirty="0"/>
              <a:t>Commensalism</a:t>
            </a:r>
          </a:p>
          <a:p>
            <a:pPr marL="342900" indent="-342900">
              <a:buFont typeface="Arial" panose="020B0604020202020204" pitchFamily="34" charset="0"/>
              <a:buChar char="•"/>
            </a:pPr>
            <a:r>
              <a:rPr lang="en-US" dirty="0"/>
              <a:t>Endosymbiotic theory</a:t>
            </a:r>
          </a:p>
          <a:p>
            <a:pPr marL="342900" indent="-342900">
              <a:buFont typeface="Arial" panose="020B0604020202020204" pitchFamily="34" charset="0"/>
              <a:buChar char="•"/>
            </a:pPr>
            <a:r>
              <a:rPr lang="en-US" dirty="0"/>
              <a:t>Plastids</a:t>
            </a:r>
          </a:p>
          <a:p>
            <a:pPr marL="342900" indent="-342900">
              <a:buFont typeface="Arial" panose="020B0604020202020204" pitchFamily="34" charset="0"/>
              <a:buChar char="•"/>
            </a:pPr>
            <a:r>
              <a:rPr lang="en-US" dirty="0"/>
              <a:t>Parasite</a:t>
            </a:r>
          </a:p>
          <a:p>
            <a:pPr marL="342900" indent="-342900">
              <a:buFont typeface="Arial" panose="020B0604020202020204" pitchFamily="34" charset="0"/>
              <a:buChar char="•"/>
            </a:pPr>
            <a:r>
              <a:rPr lang="en-US" dirty="0"/>
              <a:t>Pellicle</a:t>
            </a:r>
          </a:p>
          <a:p>
            <a:pPr marL="342900" indent="-342900">
              <a:buFont typeface="Arial" panose="020B0604020202020204" pitchFamily="34" charset="0"/>
              <a:buChar char="•"/>
            </a:pPr>
            <a:r>
              <a:rPr lang="en-US" dirty="0"/>
              <a:t>Pseudopodia</a:t>
            </a:r>
          </a:p>
          <a:p>
            <a:pPr marL="342900" indent="-342900">
              <a:buFont typeface="Arial" panose="020B0604020202020204" pitchFamily="34" charset="0"/>
              <a:buChar char="•"/>
            </a:pPr>
            <a:r>
              <a:rPr lang="en-US" dirty="0"/>
              <a:t>Cilia</a:t>
            </a:r>
          </a:p>
          <a:p>
            <a:pPr marL="342900" indent="-342900">
              <a:buFont typeface="Arial" panose="020B0604020202020204" pitchFamily="34" charset="0"/>
              <a:buChar char="•"/>
            </a:pPr>
            <a:r>
              <a:rPr lang="en-US" dirty="0"/>
              <a:t>Phagocytosis</a:t>
            </a:r>
          </a:p>
          <a:p>
            <a:pPr marL="342900" indent="-342900">
              <a:buFont typeface="Arial" panose="020B0604020202020204" pitchFamily="34" charset="0"/>
              <a:buChar char="•"/>
            </a:pPr>
            <a:r>
              <a:rPr lang="en-US" dirty="0"/>
              <a:t>Binary fission</a:t>
            </a:r>
          </a:p>
          <a:p>
            <a:pPr marL="342900" indent="-342900">
              <a:buFont typeface="Arial" panose="020B0604020202020204" pitchFamily="34" charset="0"/>
              <a:buChar char="•"/>
            </a:pPr>
            <a:r>
              <a:rPr lang="en-US" dirty="0"/>
              <a:t>Budding</a:t>
            </a:r>
          </a:p>
          <a:p>
            <a:pPr marL="342900" indent="-342900">
              <a:buFont typeface="Arial" panose="020B0604020202020204" pitchFamily="34" charset="0"/>
              <a:buChar char="•"/>
            </a:pPr>
            <a:r>
              <a:rPr lang="en-US" dirty="0"/>
              <a:t>Coral bleaching</a:t>
            </a:r>
          </a:p>
          <a:p>
            <a:pPr marL="342900" indent="-342900">
              <a:buFont typeface="Arial" panose="020B0604020202020204" pitchFamily="34" charset="0"/>
              <a:buChar char="•"/>
            </a:pPr>
            <a:r>
              <a:rPr lang="en-US" dirty="0"/>
              <a:t>Saprobe</a:t>
            </a:r>
          </a:p>
          <a:p>
            <a:pPr marL="342900" indent="-342900">
              <a:buFont typeface="Arial" panose="020B0604020202020204" pitchFamily="34" charset="0"/>
              <a:buChar char="•"/>
            </a:pPr>
            <a:r>
              <a:rPr lang="en-US" dirty="0"/>
              <a:t>Chitin</a:t>
            </a:r>
          </a:p>
          <a:p>
            <a:pPr marL="342900" indent="-342900">
              <a:buFont typeface="Arial" panose="020B0604020202020204" pitchFamily="34" charset="0"/>
              <a:buChar char="•"/>
            </a:pPr>
            <a:r>
              <a:rPr lang="en-US" dirty="0"/>
              <a:t>Thallus</a:t>
            </a:r>
          </a:p>
          <a:p>
            <a:pPr marL="342900" indent="-342900">
              <a:buFont typeface="Arial" panose="020B0604020202020204" pitchFamily="34" charset="0"/>
              <a:buChar char="•"/>
            </a:pPr>
            <a:r>
              <a:rPr lang="en-US" dirty="0"/>
              <a:t>Hyphae</a:t>
            </a:r>
          </a:p>
          <a:p>
            <a:pPr marL="342900" indent="-342900">
              <a:buFont typeface="Arial" panose="020B0604020202020204" pitchFamily="34" charset="0"/>
              <a:buChar char="•"/>
            </a:pPr>
            <a:r>
              <a:rPr lang="en-US" dirty="0"/>
              <a:t>Mycelium</a:t>
            </a:r>
          </a:p>
          <a:p>
            <a:pPr marL="342900" indent="-342900">
              <a:buFont typeface="Arial" panose="020B0604020202020204" pitchFamily="34" charset="0"/>
              <a:buChar char="•"/>
            </a:pPr>
            <a:r>
              <a:rPr lang="en-US" dirty="0"/>
              <a:t>Septa</a:t>
            </a:r>
          </a:p>
          <a:p>
            <a:pPr marL="342900" indent="-342900">
              <a:buFont typeface="Arial" panose="020B0604020202020204" pitchFamily="34" charset="0"/>
              <a:buChar char="•"/>
            </a:pPr>
            <a:r>
              <a:rPr lang="en-US" dirty="0"/>
              <a:t>Heterotroph</a:t>
            </a:r>
          </a:p>
          <a:p>
            <a:pPr marL="342900" indent="-342900">
              <a:buFont typeface="Arial" panose="020B0604020202020204" pitchFamily="34" charset="0"/>
              <a:buChar char="•"/>
            </a:pPr>
            <a:r>
              <a:rPr lang="en-US" dirty="0"/>
              <a:t>Mycoses</a:t>
            </a:r>
          </a:p>
          <a:p>
            <a:pPr marL="342900" indent="-342900">
              <a:buFont typeface="Arial" panose="020B0604020202020204" pitchFamily="34" charset="0"/>
              <a:buChar char="•"/>
            </a:pPr>
            <a:r>
              <a:rPr lang="en-US" dirty="0"/>
              <a:t>Mycorrhizae</a:t>
            </a:r>
          </a:p>
          <a:p>
            <a:pPr marL="342900" indent="-342900">
              <a:buFont typeface="Arial" panose="020B0604020202020204" pitchFamily="34" charset="0"/>
              <a:buChar char="•"/>
            </a:pPr>
            <a:r>
              <a:rPr lang="en-US" dirty="0"/>
              <a:t>Lichen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62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01EF-22BF-4EAE-BAEE-81D6FE3A67B9}"/>
              </a:ext>
            </a:extLst>
          </p:cNvPr>
          <p:cNvSpPr>
            <a:spLocks noGrp="1"/>
          </p:cNvSpPr>
          <p:nvPr>
            <p:ph type="title"/>
          </p:nvPr>
        </p:nvSpPr>
        <p:spPr/>
        <p:txBody>
          <a:bodyPr/>
          <a:lstStyle/>
          <a:p>
            <a:r>
              <a:rPr lang="en-US" dirty="0"/>
              <a:t>Prokaryotic diversity </a:t>
            </a:r>
            <a:r>
              <a:rPr lang="en-US" dirty="0" smtClean="0"/>
              <a:t>2 of 3 (13.1</a:t>
            </a:r>
            <a:r>
              <a:rPr lang="en-US" dirty="0"/>
              <a:t>) </a:t>
            </a:r>
          </a:p>
        </p:txBody>
      </p:sp>
      <p:sp>
        <p:nvSpPr>
          <p:cNvPr id="4" name="Text Placeholder 3">
            <a:extLst>
              <a:ext uri="{FF2B5EF4-FFF2-40B4-BE49-F238E27FC236}">
                <a16:creationId xmlns:a16="http://schemas.microsoft.com/office/drawing/2014/main" id="{B39C5715-D5DB-4432-82EC-02E8E7B848D2}"/>
              </a:ext>
            </a:extLst>
          </p:cNvPr>
          <p:cNvSpPr>
            <a:spLocks noGrp="1"/>
          </p:cNvSpPr>
          <p:nvPr>
            <p:ph type="body" sz="quarter" idx="14"/>
          </p:nvPr>
        </p:nvSpPr>
        <p:spPr>
          <a:xfrm>
            <a:off x="457200" y="1138335"/>
            <a:ext cx="8062912" cy="4872029"/>
          </a:xfrm>
        </p:spPr>
        <p:txBody>
          <a:bodyPr/>
          <a:lstStyle/>
          <a:p>
            <a:pPr marL="342900" indent="-342900">
              <a:buFont typeface="Arial" panose="020B0604020202020204" pitchFamily="34" charset="0"/>
              <a:buChar char="•"/>
            </a:pPr>
            <a:r>
              <a:rPr lang="en-US" dirty="0"/>
              <a:t>Many prokaryotes thrive in environments that would kill a plant or animal.</a:t>
            </a:r>
          </a:p>
          <a:p>
            <a:pPr marL="342900" indent="-342900">
              <a:buFont typeface="Arial" panose="020B0604020202020204" pitchFamily="34" charset="0"/>
              <a:buChar char="•"/>
            </a:pPr>
            <a:r>
              <a:rPr lang="en-US" dirty="0"/>
              <a:t>Bacteria and Archaea that grow in extreme environments are called extremophiles.  They can be found </a:t>
            </a:r>
          </a:p>
          <a:p>
            <a:pPr marL="1074420" lvl="1" indent="-342900">
              <a:buFont typeface="Arial" panose="020B0604020202020204" pitchFamily="34" charset="0"/>
              <a:buChar char="•"/>
            </a:pPr>
            <a:r>
              <a:rPr lang="en-US" dirty="0"/>
              <a:t>In the ocean depths</a:t>
            </a:r>
          </a:p>
          <a:p>
            <a:pPr marL="1074420" lvl="1" indent="-342900">
              <a:buFont typeface="Arial" panose="020B0604020202020204" pitchFamily="34" charset="0"/>
              <a:buChar char="•"/>
            </a:pPr>
            <a:r>
              <a:rPr lang="en-US" dirty="0"/>
              <a:t>In hot springs</a:t>
            </a:r>
          </a:p>
          <a:p>
            <a:pPr marL="1074420" lvl="1" indent="-342900">
              <a:buFont typeface="Arial" panose="020B0604020202020204" pitchFamily="34" charset="0"/>
              <a:buChar char="•"/>
            </a:pPr>
            <a:r>
              <a:rPr lang="en-US" dirty="0"/>
              <a:t>In very dry places</a:t>
            </a:r>
          </a:p>
          <a:p>
            <a:pPr marL="1074420" lvl="1" indent="-342900">
              <a:buFont typeface="Arial" panose="020B0604020202020204" pitchFamily="34" charset="0"/>
              <a:buChar char="•"/>
            </a:pPr>
            <a:r>
              <a:rPr lang="en-US" dirty="0"/>
              <a:t>In harsh chemicals</a:t>
            </a:r>
          </a:p>
          <a:p>
            <a:pPr marL="1074420" lvl="1" indent="-342900">
              <a:buFont typeface="Arial" panose="020B0604020202020204" pitchFamily="34" charset="0"/>
              <a:buChar char="•"/>
            </a:pPr>
            <a:r>
              <a:rPr lang="en-US" dirty="0"/>
              <a:t>In high radiation </a:t>
            </a:r>
          </a:p>
          <a:p>
            <a:pPr marL="1074420" lvl="1" indent="-342900">
              <a:buFont typeface="Arial" panose="020B0604020202020204" pitchFamily="34" charset="0"/>
              <a:buChar char="•"/>
            </a:pPr>
            <a:r>
              <a:rPr lang="en-US" dirty="0"/>
              <a:t>In the Arctic and Antarctic </a:t>
            </a:r>
          </a:p>
          <a:p>
            <a:pPr marL="342900" indent="-342900">
              <a:buFont typeface="Arial" panose="020B0604020202020204" pitchFamily="34" charset="0"/>
              <a:buChar char="•"/>
            </a:pPr>
            <a:r>
              <a:rPr lang="en-US" dirty="0"/>
              <a:t>Extremophiles open up the possibility of finding life other places in the solar system, which have harsher environments that earth.</a:t>
            </a:r>
          </a:p>
        </p:txBody>
      </p:sp>
    </p:spTree>
    <p:extLst>
      <p:ext uri="{BB962C8B-B14F-4D97-AF65-F5344CB8AC3E}">
        <p14:creationId xmlns:p14="http://schemas.microsoft.com/office/powerpoint/2010/main" val="50175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A40-245B-49F0-B984-03B2C4A59817}"/>
              </a:ext>
            </a:extLst>
          </p:cNvPr>
          <p:cNvSpPr>
            <a:spLocks noGrp="1"/>
          </p:cNvSpPr>
          <p:nvPr>
            <p:ph type="title"/>
          </p:nvPr>
        </p:nvSpPr>
        <p:spPr/>
        <p:txBody>
          <a:bodyPr/>
          <a:lstStyle/>
          <a:p>
            <a:r>
              <a:rPr lang="en-US" dirty="0"/>
              <a:t>Concept in action </a:t>
            </a:r>
          </a:p>
        </p:txBody>
      </p:sp>
      <p:sp>
        <p:nvSpPr>
          <p:cNvPr id="4" name="Text Placeholder 3">
            <a:extLst>
              <a:ext uri="{FF2B5EF4-FFF2-40B4-BE49-F238E27FC236}">
                <a16:creationId xmlns:a16="http://schemas.microsoft.com/office/drawing/2014/main" id="{387117C6-E912-4514-B1C0-C4CFCBB12D2F}"/>
              </a:ext>
            </a:extLst>
          </p:cNvPr>
          <p:cNvSpPr>
            <a:spLocks noGrp="1"/>
          </p:cNvSpPr>
          <p:nvPr>
            <p:ph type="body" sz="quarter" idx="14"/>
          </p:nvPr>
        </p:nvSpPr>
        <p:spPr>
          <a:xfrm>
            <a:off x="457200" y="1336431"/>
            <a:ext cx="8062912" cy="4673933"/>
          </a:xfrm>
        </p:spPr>
        <p:txBody>
          <a:bodyPr/>
          <a:lstStyle/>
          <a:p>
            <a:r>
              <a:rPr lang="en-US" dirty="0"/>
              <a:t>Watch a video showing the Director of the Planetary Science Division of NASA discussing the implications that the existence of extremophiles on earth have on the possibility of finding life on other planets of our solar system, such as Mars.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http://openstaxcollege.org/l/extremophiles</a:t>
            </a:r>
            <a:endParaRPr lang="en-US" dirty="0">
              <a:solidFill>
                <a:srgbClr val="212F62"/>
              </a:solidFill>
            </a:endParaRPr>
          </a:p>
          <a:p>
            <a:endParaRPr lang="en-US" dirty="0"/>
          </a:p>
          <a:p>
            <a:endParaRPr lang="en-US" dirty="0"/>
          </a:p>
        </p:txBody>
      </p:sp>
    </p:spTree>
    <p:extLst>
      <p:ext uri="{BB962C8B-B14F-4D97-AF65-F5344CB8AC3E}">
        <p14:creationId xmlns:p14="http://schemas.microsoft.com/office/powerpoint/2010/main" val="17870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9249</TotalTime>
  <Words>7894</Words>
  <Application>Microsoft Office PowerPoint</Application>
  <PresentationFormat>On-screen Show (4:3)</PresentationFormat>
  <Paragraphs>442</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Arial Black</vt:lpstr>
      <vt:lpstr>Calibri</vt:lpstr>
      <vt:lpstr>Wingdings</vt:lpstr>
      <vt:lpstr>Essential</vt:lpstr>
      <vt:lpstr>CONCEPTS OF BIOLOGY</vt:lpstr>
      <vt:lpstr>INTRODUCTION</vt:lpstr>
      <vt:lpstr>Figure 13.1 diversity of  living organisms </vt:lpstr>
      <vt:lpstr>Prokaryotic diversity (13.1) </vt:lpstr>
      <vt:lpstr>Figure 13.2 Cyanobacteria in a  hot spring </vt:lpstr>
      <vt:lpstr>Prokaryotic diversity 1 of 3 (13.1) </vt:lpstr>
      <vt:lpstr>Figure 13.3 Hydrothermal vents and  stromatolites </vt:lpstr>
      <vt:lpstr>Prokaryotic diversity 2 of 3 (13.1) </vt:lpstr>
      <vt:lpstr>Concept in action </vt:lpstr>
      <vt:lpstr>Prokaryotic diversity 3 of 3 (13.1) </vt:lpstr>
      <vt:lpstr>The prokaryotic cell 1 of 2 (13.1) </vt:lpstr>
      <vt:lpstr>Figure 13.4 prokaryotic shapes </vt:lpstr>
      <vt:lpstr>The prokaryotic cell 2 of 2 (13.1) </vt:lpstr>
      <vt:lpstr>Figure 13.5 a typical bacterium</vt:lpstr>
      <vt:lpstr>Figure 13.6 gram positive  vs gram negative bacteria </vt:lpstr>
      <vt:lpstr>Reproduction (13.1) </vt:lpstr>
      <vt:lpstr>Bacterial diseases in humans 1 of 2 (13.1)</vt:lpstr>
      <vt:lpstr>bacterial diseases in humans 2 of 2 (13.1)</vt:lpstr>
      <vt:lpstr>THE ANTIBIOTIC CRISIS (13.1) </vt:lpstr>
      <vt:lpstr>Figure 13.7  MRSA under electron microscope</vt:lpstr>
      <vt:lpstr>Antibiotic Concept in action </vt:lpstr>
      <vt:lpstr>FOODBOURNE DISEASES (13.1)</vt:lpstr>
      <vt:lpstr>Figure 13.8 Escherichia coli </vt:lpstr>
      <vt:lpstr>BENEFICIAL PROKARYOTES:   FOOD AND BEVERAGES (13.1)</vt:lpstr>
      <vt:lpstr>Figure 13.9 products derived  from prokaryotes </vt:lpstr>
      <vt:lpstr>USING PROKARYOTES TO CLEAN UP OUR PLANET (13.1)</vt:lpstr>
      <vt:lpstr>Figure 13.10 exxon valdez oil spill </vt:lpstr>
      <vt:lpstr>PROKARYOTES IN AND ON THE BODY (13.1)</vt:lpstr>
      <vt:lpstr>Eukaryotic origins and endosymbiosis (13.2) </vt:lpstr>
      <vt:lpstr>Endosymbiosis 1 of 2 (13.2) </vt:lpstr>
      <vt:lpstr>Figure 13.11 mitochondria </vt:lpstr>
      <vt:lpstr>Endosymbiosis 2 of 2 (13.2) </vt:lpstr>
      <vt:lpstr>Figure 13.12 endosymbiosis </vt:lpstr>
      <vt:lpstr>Protists (13.3)</vt:lpstr>
      <vt:lpstr>Figure 13.13 examples of protists </vt:lpstr>
      <vt:lpstr>Characteristics of protists (13.3) </vt:lpstr>
      <vt:lpstr>How protists obtain energy (13.3)</vt:lpstr>
      <vt:lpstr>Figure 13.14 phagocytosis </vt:lpstr>
      <vt:lpstr>protists reproduction (13.3)</vt:lpstr>
      <vt:lpstr>protist diversity (13.3)</vt:lpstr>
      <vt:lpstr>Figure 13.15 eukaryotic supergroups </vt:lpstr>
      <vt:lpstr>Human pathogens (13.3)</vt:lpstr>
      <vt:lpstr>Figure 13.16 Plasmodium </vt:lpstr>
      <vt:lpstr>Figure 13.17 trypanosomes </vt:lpstr>
      <vt:lpstr>Pathogenesis Concept in action </vt:lpstr>
      <vt:lpstr>Plant parasites (13.3)</vt:lpstr>
      <vt:lpstr>Figure 13.18 Plant parasites </vt:lpstr>
      <vt:lpstr>Beneficial protists 1 of 2 (13.3)</vt:lpstr>
      <vt:lpstr>Figure 13.19 coral polyps  with dinoflagellates </vt:lpstr>
      <vt:lpstr>Beneficial protists 2 of 2 (13.3)</vt:lpstr>
      <vt:lpstr>Fungi (13.4)</vt:lpstr>
      <vt:lpstr>Figure 13.20 diversity of fungi </vt:lpstr>
      <vt:lpstr>Cell structure and function (13.4)</vt:lpstr>
      <vt:lpstr>Figure 13.21 poisonous mushroom </vt:lpstr>
      <vt:lpstr>Growth and reproduction 1 of 2 (13.4)</vt:lpstr>
      <vt:lpstr>Figure 13.22 a fungal mycelium</vt:lpstr>
      <vt:lpstr>Growth and reproduction 2 of 2 (13.4)</vt:lpstr>
      <vt:lpstr>Figure 13.23 giant puffball </vt:lpstr>
      <vt:lpstr>How fungi obtain nutrition (13.4)</vt:lpstr>
      <vt:lpstr>Fungal diversity (13.4) </vt:lpstr>
      <vt:lpstr>Figure 13.24 fungal diversity </vt:lpstr>
      <vt:lpstr>Plant parasites and pathogens (13.4) </vt:lpstr>
      <vt:lpstr>Figure 13.25</vt:lpstr>
      <vt:lpstr>Animal and human parasites  and pathogens 1 of 2 (13.4) </vt:lpstr>
      <vt:lpstr>Animal and human parasites  and pathogens 2 of 2 (13.4) </vt:lpstr>
      <vt:lpstr>Figure 13.26 fungal infections  in humans </vt:lpstr>
      <vt:lpstr>Beneficial fungi 1 of 3 (13.4)  importance to ecosystems </vt:lpstr>
      <vt:lpstr>Beneficial fungi 2 of 3 (13.4)  importance to ecosystems </vt:lpstr>
      <vt:lpstr>Beneficial fungi 3 of 3 (13.4) importance to humans  </vt:lpstr>
      <vt:lpstr>Figure 13.27 a morel </vt:lpstr>
      <vt:lpstr>Beneficial fungi (13.4) importance to humans </vt:lpstr>
      <vt:lpstr>Vocabulary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13 - DIVERSITY OF MICROBES, FUNGI, AND PROTISTS</dc:title>
  <dc:creator>Spuddy McSpare</dc:creator>
  <cp:lastModifiedBy>Amanda Brammer</cp:lastModifiedBy>
  <cp:revision>244</cp:revision>
  <cp:lastPrinted>2018-12-31T22:53:23Z</cp:lastPrinted>
  <dcterms:created xsi:type="dcterms:W3CDTF">2012-06-04T02:13:36Z</dcterms:created>
  <dcterms:modified xsi:type="dcterms:W3CDTF">2019-07-30T15:39:55Z</dcterms:modified>
</cp:coreProperties>
</file>