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36" r:id="rId1"/>
  </p:sldMasterIdLst>
  <p:notesMasterIdLst>
    <p:notesMasterId r:id="rId33"/>
  </p:notesMasterIdLst>
  <p:sldIdLst>
    <p:sldId id="256" r:id="rId2"/>
    <p:sldId id="257" r:id="rId3"/>
    <p:sldId id="258" r:id="rId4"/>
    <p:sldId id="259" r:id="rId5"/>
    <p:sldId id="260" r:id="rId6"/>
    <p:sldId id="261" r:id="rId7"/>
    <p:sldId id="262" r:id="rId8"/>
    <p:sldId id="263" r:id="rId9"/>
    <p:sldId id="265"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4" r:id="rId25"/>
    <p:sldId id="286" r:id="rId26"/>
    <p:sldId id="287" r:id="rId27"/>
    <p:sldId id="292" r:id="rId28"/>
    <p:sldId id="293" r:id="rId29"/>
    <p:sldId id="294" r:id="rId30"/>
    <p:sldId id="295" r:id="rId31"/>
    <p:sldId id="296" r:id="rId32"/>
  </p:sldIdLst>
  <p:sldSz cx="9144000" cy="5143500" type="screen16x9"/>
  <p:notesSz cx="6858000" cy="9144000"/>
  <p:embeddedFontLst>
    <p:embeddedFont>
      <p:font typeface="Lustria" panose="020B0604020202020204" charset="0"/>
      <p:regular r:id="rId34"/>
    </p:embeddedFont>
    <p:embeddedFont>
      <p:font typeface="Questrial" panose="020B0604020202020204" charset="0"/>
      <p:regular r:id="rId35"/>
    </p:embeddedFont>
    <p:embeddedFont>
      <p:font typeface="Calibri Light" panose="020F0302020204030204" pitchFamily="34" charset="0"/>
      <p:regular r:id="rId36"/>
      <p:italic r:id="rId37"/>
    </p:embeddedFont>
    <p:embeddedFont>
      <p:font typeface="Calibri" panose="020F0502020204030204" pitchFamily="34" charset="0"/>
      <p:regular r:id="rId38"/>
      <p:bold r:id="rId39"/>
      <p:italic r:id="rId40"/>
      <p:boldItalic r:id="rId41"/>
    </p:embeddedFont>
    <p:embeddedFont>
      <p:font typeface="Tahoma" panose="020B0604030504040204" pitchFamily="3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D964CD-3453-4DCE-9441-678D86FB71AF}">
  <a:tblStyle styleId="{ABD964CD-3453-4DCE-9441-678D86FB71A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9"/>
    <p:restoredTop sz="66196" autoAdjust="0"/>
  </p:normalViewPr>
  <p:slideViewPr>
    <p:cSldViewPr snapToGrid="0">
      <p:cViewPr varScale="1">
        <p:scale>
          <a:sx n="67" d="100"/>
          <a:sy n="67" d="100"/>
        </p:scale>
        <p:origin x="1155" y="4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mbitiousscienceteaching.org/high-school-series-%E2%80%A2-ecosystem-dynamics/#1479376606316-a25bc7d0-914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rwZR28su0F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Jyiv1Lc0dng&amp;feature=youtu.b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Jyiv1Lc0dng&amp;feature=youtu.b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ce7b3a4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3ce7b3a49a_0_0:notes"/>
          <p:cNvSpPr txBox="1">
            <a:spLocks noGrp="1"/>
          </p:cNvSpPr>
          <p:nvPr>
            <p:ph type="body" idx="1"/>
          </p:nvPr>
        </p:nvSpPr>
        <p:spPr>
          <a:xfrm>
            <a:off x="685800" y="4343400"/>
            <a:ext cx="5486400" cy="4115100"/>
          </a:xfrm>
          <a:prstGeom prst="rect">
            <a:avLst/>
          </a:prstGeom>
          <a:noFill/>
          <a:ln>
            <a:noFill/>
          </a:ln>
        </p:spPr>
        <p:txBody>
          <a:bodyPr spcFirstLastPara="1" wrap="square" lIns="91425" tIns="45700" rIns="91425" bIns="45700" anchor="t" anchorCtr="0">
            <a:noAutofit/>
          </a:bodyPr>
          <a:lstStyle/>
          <a:p>
            <a:pPr marL="457200" marR="0" lvl="0"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Restrooms / Evacuation Site / Escorted Badges </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b="1" dirty="0">
                <a:solidFill>
                  <a:schemeClr val="dk1"/>
                </a:solidFill>
                <a:latin typeface="Calibri"/>
                <a:ea typeface="Calibri"/>
                <a:cs typeface="Calibri"/>
                <a:sym typeface="Calibri"/>
              </a:rPr>
              <a:t>Slide 1 5 minutes</a:t>
            </a:r>
          </a:p>
          <a:p>
            <a:pPr marL="0" marR="0" lvl="0" indent="0" algn="l" rtl="0">
              <a:spcBef>
                <a:spcPts val="0"/>
              </a:spcBef>
              <a:spcAft>
                <a:spcPts val="0"/>
              </a:spcAft>
              <a:buNone/>
            </a:pPr>
            <a:r>
              <a:rPr lang="en" sz="1200" b="1" dirty="0">
                <a:solidFill>
                  <a:schemeClr val="dk1"/>
                </a:solidFill>
                <a:latin typeface="Calibri"/>
                <a:ea typeface="Calibri"/>
                <a:cs typeface="Calibri"/>
                <a:sym typeface="Calibri"/>
              </a:rPr>
              <a:t>Welcome to Exploring Climate Science With Virtual Reality(Georgia)</a:t>
            </a:r>
            <a:endParaRPr sz="1200" b="1"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Review Agenda</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Wear two Hats (label binder tabs)</a:t>
            </a:r>
            <a:endParaRPr sz="1200" dirty="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Adult Learner Hat</a:t>
            </a:r>
            <a:endParaRPr sz="1200" dirty="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Teacher Hat</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1" i="0" u="none" strike="noStrike" cap="none" dirty="0">
              <a:solidFill>
                <a:schemeClr val="dk1"/>
              </a:solidFill>
              <a:latin typeface="Calibri"/>
              <a:ea typeface="Calibri"/>
              <a:cs typeface="Calibri"/>
              <a:sym typeface="Calibri"/>
            </a:endParaRPr>
          </a:p>
        </p:txBody>
      </p:sp>
      <p:sp>
        <p:nvSpPr>
          <p:cNvPr id="233" name="Google Shape;233;g3ce7b3a49a_0_0:notes"/>
          <p:cNvSpPr txBox="1">
            <a:spLocks noGrp="1"/>
          </p:cNvSpPr>
          <p:nvPr>
            <p:ph type="sldNum" idx="12"/>
          </p:nvPr>
        </p:nvSpPr>
        <p:spPr>
          <a:xfrm>
            <a:off x="3884612" y="8685213"/>
            <a:ext cx="29718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faf6995d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3faf6995d9_1_0:notes"/>
          <p:cNvSpPr txBox="1">
            <a:spLocks noGrp="1"/>
          </p:cNvSpPr>
          <p:nvPr>
            <p:ph type="body" idx="1"/>
          </p:nvPr>
        </p:nvSpPr>
        <p:spPr>
          <a:xfrm>
            <a:off x="685800" y="4343400"/>
            <a:ext cx="5486400" cy="411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Slide 10</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dirty="0">
                <a:solidFill>
                  <a:schemeClr val="dk1"/>
                </a:solidFill>
                <a:latin typeface="Calibri"/>
                <a:ea typeface="Calibri"/>
                <a:cs typeface="Calibri"/>
                <a:sym typeface="Calibri"/>
              </a:rPr>
              <a:t>Marker for Teacher Hat day </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1" i="0" u="none" strike="noStrike" cap="none" dirty="0">
              <a:solidFill>
                <a:schemeClr val="dk1"/>
              </a:solidFill>
              <a:latin typeface="Calibri"/>
              <a:ea typeface="Calibri"/>
              <a:cs typeface="Calibri"/>
              <a:sym typeface="Calibri"/>
            </a:endParaRPr>
          </a:p>
        </p:txBody>
      </p:sp>
      <p:sp>
        <p:nvSpPr>
          <p:cNvPr id="359" name="Google Shape;359;g3faf6995d9_1_0:notes"/>
          <p:cNvSpPr txBox="1">
            <a:spLocks noGrp="1"/>
          </p:cNvSpPr>
          <p:nvPr>
            <p:ph type="sldNum" idx="12"/>
          </p:nvPr>
        </p:nvSpPr>
        <p:spPr>
          <a:xfrm>
            <a:off x="3884612" y="8685213"/>
            <a:ext cx="29718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ce7b3a49a_0_420:notes"/>
          <p:cNvSpPr txBox="1">
            <a:spLocks noGrp="1"/>
          </p:cNvSpPr>
          <p:nvPr>
            <p:ph type="body" idx="1"/>
          </p:nvPr>
        </p:nvSpPr>
        <p:spPr>
          <a:xfrm>
            <a:off x="686421" y="4344107"/>
            <a:ext cx="5485200" cy="4115100"/>
          </a:xfrm>
          <a:prstGeom prst="rect">
            <a:avLst/>
          </a:prstGeom>
          <a:noFill/>
          <a:ln>
            <a:noFill/>
          </a:ln>
        </p:spPr>
        <p:txBody>
          <a:bodyPr spcFirstLastPara="1" wrap="square" lIns="89800" tIns="89800" rIns="89800" bIns="89800" anchor="ctr" anchorCtr="0">
            <a:noAutofit/>
          </a:bodyPr>
          <a:lstStyle/>
          <a:p>
            <a:pPr marL="0" marR="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11-17 30 minutes</a:t>
            </a:r>
            <a:endParaRPr sz="1200" b="1" dirty="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Hand out and examine all SEPs</a:t>
            </a:r>
            <a:endParaRPr sz="1200" dirty="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Show Bethany video and have participants identify the SEPs they see in the video</a:t>
            </a:r>
            <a:endParaRPr sz="1200" dirty="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Whole Group Share Out</a:t>
            </a:r>
            <a:endParaRPr sz="1200" dirty="0">
              <a:solidFill>
                <a:schemeClr val="dk1"/>
              </a:solidFill>
              <a:latin typeface="Calibri"/>
              <a:ea typeface="Calibri"/>
              <a:cs typeface="Calibri"/>
              <a:sym typeface="Calibri"/>
            </a:endParaRPr>
          </a:p>
          <a:p>
            <a:pPr marL="914400" marR="0" lvl="1"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Make a claim about what you saw and provide evidence</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368" name="Google Shape;368;g3ce7b3a49a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ce7b3a49a_0_426:notes"/>
          <p:cNvSpPr txBox="1">
            <a:spLocks noGrp="1"/>
          </p:cNvSpPr>
          <p:nvPr>
            <p:ph type="body" idx="1"/>
          </p:nvPr>
        </p:nvSpPr>
        <p:spPr>
          <a:xfrm>
            <a:off x="686421" y="4344107"/>
            <a:ext cx="5485200" cy="4115100"/>
          </a:xfrm>
          <a:prstGeom prst="rect">
            <a:avLst/>
          </a:prstGeom>
          <a:noFill/>
          <a:ln>
            <a:noFill/>
          </a:ln>
        </p:spPr>
        <p:txBody>
          <a:bodyPr spcFirstLastPara="1" wrap="square" lIns="89800" tIns="89800" rIns="89800" bIns="89800" anchor="ctr" anchorCtr="0">
            <a:noAutofit/>
          </a:bodyPr>
          <a:lstStyle/>
          <a:p>
            <a:pPr marL="0" marR="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11-17 30 minutes</a:t>
            </a: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Pass out SEPs  </a:t>
            </a:r>
            <a:endParaRPr dirty="0"/>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Explain Matrices</a:t>
            </a:r>
            <a:endParaRPr dirty="0"/>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Walk through the parts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375" name="Google Shape;375;g3ce7b3a49a_0_42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7b3a49a_0_433:notes"/>
          <p:cNvSpPr txBox="1">
            <a:spLocks noGrp="1"/>
          </p:cNvSpPr>
          <p:nvPr>
            <p:ph type="body" idx="1"/>
          </p:nvPr>
        </p:nvSpPr>
        <p:spPr>
          <a:xfrm>
            <a:off x="686421" y="4344107"/>
            <a:ext cx="5485200" cy="4115100"/>
          </a:xfrm>
          <a:prstGeom prst="rect">
            <a:avLst/>
          </a:prstGeom>
          <a:noFill/>
          <a:ln>
            <a:noFill/>
          </a:ln>
        </p:spPr>
        <p:txBody>
          <a:bodyPr spcFirstLastPara="1" wrap="square" lIns="89800" tIns="89800" rIns="89800" bIns="89800" anchor="ctr" anchorCtr="0">
            <a:noAutofit/>
          </a:bodyPr>
          <a:lstStyle/>
          <a:p>
            <a:pPr marL="0" marR="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11-17 30 minutes</a:t>
            </a: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Pass out SEPs  </a:t>
            </a:r>
            <a:endParaRPr dirty="0"/>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Explain Matrices</a:t>
            </a:r>
            <a:endParaRPr dirty="0"/>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Walk through the parts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383" name="Google Shape;383;g3ce7b3a49a_0_43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ce7b3a49a_0_443:notes"/>
          <p:cNvSpPr txBox="1">
            <a:spLocks noGrp="1"/>
          </p:cNvSpPr>
          <p:nvPr>
            <p:ph type="body" idx="1"/>
          </p:nvPr>
        </p:nvSpPr>
        <p:spPr>
          <a:xfrm>
            <a:off x="686421" y="4344107"/>
            <a:ext cx="5485200" cy="4115100"/>
          </a:xfrm>
          <a:prstGeom prst="rect">
            <a:avLst/>
          </a:prstGeom>
          <a:noFill/>
          <a:ln>
            <a:noFill/>
          </a:ln>
        </p:spPr>
        <p:txBody>
          <a:bodyPr spcFirstLastPara="1" wrap="square" lIns="89800" tIns="89800" rIns="89800" bIns="89800" anchor="ctr" anchorCtr="0">
            <a:noAutofit/>
          </a:bodyPr>
          <a:lstStyle/>
          <a:p>
            <a:pPr marL="0" marR="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11-17 30 minutes</a:t>
            </a: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Pass out SEPs  </a:t>
            </a:r>
            <a:endParaRPr dirty="0"/>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Explain Matrices</a:t>
            </a:r>
            <a:endParaRPr dirty="0"/>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Walk through the parts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394" name="Google Shape;394;g3ce7b3a49a_0_44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ce7b3a49a_0_450:notes"/>
          <p:cNvSpPr txBox="1">
            <a:spLocks noGrp="1"/>
          </p:cNvSpPr>
          <p:nvPr>
            <p:ph type="body" idx="1"/>
          </p:nvPr>
        </p:nvSpPr>
        <p:spPr>
          <a:xfrm>
            <a:off x="686421" y="4344107"/>
            <a:ext cx="5485200" cy="4115100"/>
          </a:xfrm>
          <a:prstGeom prst="rect">
            <a:avLst/>
          </a:prstGeom>
          <a:noFill/>
          <a:ln>
            <a:noFill/>
          </a:ln>
        </p:spPr>
        <p:txBody>
          <a:bodyPr spcFirstLastPara="1" wrap="square" lIns="89800" tIns="89800" rIns="89800" bIns="89800" anchor="ctr" anchorCtr="0">
            <a:noAutofit/>
          </a:bodyPr>
          <a:lstStyle/>
          <a:p>
            <a:pPr marL="0" marR="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11-17 30 minutes</a:t>
            </a: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Pass out SEPs  </a:t>
            </a:r>
            <a:endParaRPr dirty="0"/>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Explain Matrices</a:t>
            </a:r>
            <a:endParaRPr dirty="0"/>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Walk through the parts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02" name="Google Shape;402;g3ce7b3a49a_0_45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ce7b3a49a_0_458: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3ce7b3a49a_0_458:notes"/>
          <p:cNvSpPr txBox="1">
            <a:spLocks noGrp="1"/>
          </p:cNvSpPr>
          <p:nvPr>
            <p:ph type="body" idx="1"/>
          </p:nvPr>
        </p:nvSpPr>
        <p:spPr>
          <a:xfrm>
            <a:off x="929640" y="3329941"/>
            <a:ext cx="7437000" cy="315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100" b="1" dirty="0">
                <a:solidFill>
                  <a:schemeClr val="dk1"/>
                </a:solidFill>
                <a:latin typeface="Calibri"/>
                <a:ea typeface="Calibri"/>
                <a:cs typeface="Calibri"/>
                <a:sym typeface="Calibri"/>
              </a:rPr>
              <a:t>Slides 11-17 30 minutes</a:t>
            </a:r>
          </a:p>
          <a:p>
            <a:pPr marL="0" marR="0" lvl="0" indent="0" algn="l" rtl="0">
              <a:spcBef>
                <a:spcPts val="0"/>
              </a:spcBef>
              <a:spcAft>
                <a:spcPts val="0"/>
              </a:spcAft>
              <a:buClr>
                <a:schemeClr val="dk1"/>
              </a:buClr>
              <a:buSzPts val="1200"/>
              <a:buFont typeface="Calibri"/>
              <a:buNone/>
            </a:pPr>
            <a:r>
              <a:rPr lang="en-US" dirty="0"/>
              <a:t>Directions for them to jigsaw the 8 Science and Engineering Practices in teams of 8</a:t>
            </a:r>
            <a:endParaRPr dirty="0"/>
          </a:p>
        </p:txBody>
      </p:sp>
      <p:sp>
        <p:nvSpPr>
          <p:cNvPr id="412" name="Google Shape;412;g3ce7b3a49a_0_458:notes"/>
          <p:cNvSpPr txBox="1">
            <a:spLocks noGrp="1"/>
          </p:cNvSpPr>
          <p:nvPr>
            <p:ph type="sldNum" idx="12"/>
          </p:nvPr>
        </p:nvSpPr>
        <p:spPr>
          <a:xfrm>
            <a:off x="5265808" y="6658664"/>
            <a:ext cx="4028400" cy="350100"/>
          </a:xfrm>
          <a:prstGeom prst="rect">
            <a:avLst/>
          </a:prstGeom>
          <a:noFill/>
          <a:ln>
            <a:noFill/>
          </a:ln>
        </p:spPr>
        <p:txBody>
          <a:bodyPr spcFirstLastPara="1" wrap="square" lIns="93125" tIns="46550" rIns="93125" bIns="46550" anchor="b" anchorCtr="0">
            <a:noAutofit/>
          </a:bodyPr>
          <a:lstStyle/>
          <a:p>
            <a:pPr marL="0" marR="0" lvl="0" indent="0" algn="r" rtl="0">
              <a:spcBef>
                <a:spcPts val="0"/>
              </a:spcBef>
              <a:spcAft>
                <a:spcPts val="0"/>
              </a:spcAft>
              <a:buClr>
                <a:srgbClr val="000000"/>
              </a:buClr>
              <a:buSzPts val="300"/>
              <a:buFont typeface="Arial"/>
              <a:buNone/>
            </a:pPr>
            <a:fld id="{00000000-1234-1234-1234-123412341234}" type="slidenum">
              <a:rPr lang="en"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7b3a49a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3ce7b3a49a_0_464:notes"/>
          <p:cNvSpPr txBox="1">
            <a:spLocks noGrp="1"/>
          </p:cNvSpPr>
          <p:nvPr>
            <p:ph type="body" idx="1"/>
          </p:nvPr>
        </p:nvSpPr>
        <p:spPr>
          <a:xfrm>
            <a:off x="685800" y="4343400"/>
            <a:ext cx="5486400" cy="411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200" b="1">
                <a:solidFill>
                  <a:schemeClr val="dk1"/>
                </a:solidFill>
                <a:latin typeface="Calibri"/>
                <a:ea typeface="Calibri"/>
                <a:cs typeface="Calibri"/>
                <a:sym typeface="Calibri"/>
              </a:rPr>
              <a:t>Slides 11-17 30 minutes</a:t>
            </a:r>
          </a:p>
          <a:p>
            <a:pPr marL="0" lvl="0" indent="0" algn="l" rtl="0">
              <a:spcBef>
                <a:spcPts val="0"/>
              </a:spcBef>
              <a:spcAft>
                <a:spcPts val="0"/>
              </a:spcAft>
              <a:buSzPts val="1200"/>
              <a:buNone/>
            </a:pPr>
            <a:r>
              <a:rPr lang="en" sz="1200">
                <a:latin typeface="Calibri"/>
                <a:ea typeface="Calibri"/>
                <a:cs typeface="Calibri"/>
                <a:sym typeface="Calibri"/>
              </a:rPr>
              <a:t>AST </a:t>
            </a:r>
            <a:r>
              <a:rPr lang="en" sz="1200" dirty="0">
                <a:latin typeface="Calibri"/>
                <a:ea typeface="Calibri"/>
                <a:cs typeface="Calibri"/>
                <a:sym typeface="Calibri"/>
              </a:rPr>
              <a:t>Bethany’s class</a:t>
            </a:r>
            <a:endParaRPr sz="1200" dirty="0">
              <a:latin typeface="Calibri"/>
              <a:ea typeface="Calibri"/>
              <a:cs typeface="Calibri"/>
              <a:sym typeface="Calibri"/>
            </a:endParaRPr>
          </a:p>
          <a:p>
            <a:pPr marL="0" marR="0" lvl="0" indent="0" algn="l" rtl="0">
              <a:spcBef>
                <a:spcPts val="0"/>
              </a:spcBef>
              <a:spcAft>
                <a:spcPts val="0"/>
              </a:spcAft>
              <a:buNone/>
            </a:pPr>
            <a:r>
              <a:rPr lang="en" sz="1200" u="sng" dirty="0">
                <a:solidFill>
                  <a:srgbClr val="6611CC"/>
                </a:solidFill>
                <a:latin typeface="Calibri"/>
                <a:ea typeface="Calibri"/>
                <a:cs typeface="Calibri"/>
                <a:sym typeface="Calibri"/>
                <a:hlinkClick r:id="rId3"/>
              </a:rPr>
              <a:t>https://ambitiousscienceteaching.org/high-school-series-%E2%80%A2-ecosystem-dynamics/#1479376606316-a25bc7d0-9145</a:t>
            </a:r>
            <a:endParaRPr sz="120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dirty="0">
              <a:latin typeface="Calibri"/>
              <a:ea typeface="Calibri"/>
              <a:cs typeface="Calibri"/>
              <a:sym typeface="Calibri"/>
            </a:endParaRPr>
          </a:p>
          <a:p>
            <a:pPr marL="0" marR="0" lvl="0" indent="0" algn="l" rtl="0">
              <a:spcBef>
                <a:spcPts val="0"/>
              </a:spcBef>
              <a:spcAft>
                <a:spcPts val="0"/>
              </a:spcAft>
              <a:buNone/>
            </a:pPr>
            <a:r>
              <a:rPr lang="en" sz="1200" dirty="0">
                <a:latin typeface="Calibri"/>
                <a:ea typeface="Calibri"/>
                <a:cs typeface="Calibri"/>
                <a:sym typeface="Calibri"/>
              </a:rPr>
              <a:t>Start at about 1:56 and go to 8:55 about 7 minutes</a:t>
            </a:r>
            <a:endParaRPr sz="1200" dirty="0">
              <a:latin typeface="Calibri"/>
              <a:ea typeface="Calibri"/>
              <a:cs typeface="Calibri"/>
              <a:sym typeface="Calibri"/>
            </a:endParaRPr>
          </a:p>
          <a:p>
            <a:pPr marL="0" marR="0" lvl="0" indent="0" algn="l" rtl="0">
              <a:spcBef>
                <a:spcPts val="0"/>
              </a:spcBef>
              <a:spcAft>
                <a:spcPts val="0"/>
              </a:spcAft>
              <a:buNone/>
            </a:pPr>
            <a:r>
              <a:rPr lang="en" sz="1200" dirty="0">
                <a:latin typeface="Calibri"/>
                <a:ea typeface="Calibri"/>
                <a:cs typeface="Calibri"/>
                <a:sym typeface="Calibri"/>
              </a:rPr>
              <a:t>Pass out the recording sheet</a:t>
            </a:r>
            <a:endParaRPr sz="1200" dirty="0">
              <a:latin typeface="Calibri"/>
              <a:ea typeface="Calibri"/>
              <a:cs typeface="Calibri"/>
              <a:sym typeface="Calibri"/>
            </a:endParaRPr>
          </a:p>
          <a:p>
            <a:pPr marL="0" marR="0" lvl="0" indent="0" algn="l" rtl="0">
              <a:spcBef>
                <a:spcPts val="0"/>
              </a:spcBef>
              <a:spcAft>
                <a:spcPts val="0"/>
              </a:spcAft>
              <a:buNone/>
            </a:pPr>
            <a:r>
              <a:rPr lang="en" sz="1200" dirty="0">
                <a:latin typeface="Calibri"/>
                <a:ea typeface="Calibri"/>
                <a:cs typeface="Calibri"/>
                <a:sym typeface="Calibri"/>
              </a:rPr>
              <a:t>Each take an SEP, make notes on recording sheet</a:t>
            </a:r>
            <a:endParaRPr sz="1200" dirty="0">
              <a:latin typeface="Calibri"/>
              <a:ea typeface="Calibri"/>
              <a:cs typeface="Calibri"/>
              <a:sym typeface="Calibri"/>
            </a:endParaRPr>
          </a:p>
          <a:p>
            <a:pPr marL="0" marR="0" lvl="0" indent="0" algn="l" rtl="0">
              <a:spcBef>
                <a:spcPts val="0"/>
              </a:spcBef>
              <a:spcAft>
                <a:spcPts val="0"/>
              </a:spcAft>
              <a:buNone/>
            </a:pPr>
            <a:r>
              <a:rPr lang="en" sz="1200" dirty="0">
                <a:latin typeface="Calibri"/>
                <a:ea typeface="Calibri"/>
                <a:cs typeface="Calibri"/>
                <a:sym typeface="Calibri"/>
              </a:rPr>
              <a:t>read</a:t>
            </a:r>
            <a:r>
              <a:rPr lang="en" sz="1200" i="0" u="none" strike="noStrike" cap="none" dirty="0">
                <a:solidFill>
                  <a:schemeClr val="dk1"/>
                </a:solidFill>
                <a:latin typeface="Calibri"/>
                <a:ea typeface="Calibri"/>
                <a:cs typeface="Calibri"/>
                <a:sym typeface="Calibri"/>
              </a:rPr>
              <a:t> the general descriptor section of SEPs </a:t>
            </a:r>
            <a:r>
              <a:rPr lang="en" sz="1200" dirty="0">
                <a:latin typeface="Calibri"/>
                <a:ea typeface="Calibri"/>
                <a:cs typeface="Calibri"/>
                <a:sym typeface="Calibri"/>
              </a:rPr>
              <a:t>and then study the 9-12 column</a:t>
            </a:r>
            <a:endParaRPr sz="120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200" i="0" u="none" strike="noStrike" cap="none" dirty="0">
                <a:solidFill>
                  <a:schemeClr val="dk1"/>
                </a:solidFill>
                <a:latin typeface="Calibri"/>
                <a:ea typeface="Calibri"/>
                <a:cs typeface="Calibri"/>
                <a:sym typeface="Calibri"/>
              </a:rPr>
              <a:t>Discuss what you saw on the video ...which SEPs, how strong, how integrated</a:t>
            </a:r>
            <a:endParaRPr sz="120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i="0" u="none" strike="noStrike" cap="none" dirty="0">
              <a:solidFill>
                <a:schemeClr val="dk1"/>
              </a:solidFill>
              <a:latin typeface="Calibri"/>
              <a:ea typeface="Calibri"/>
              <a:cs typeface="Calibri"/>
              <a:sym typeface="Calibri"/>
            </a:endParaRPr>
          </a:p>
        </p:txBody>
      </p:sp>
      <p:sp>
        <p:nvSpPr>
          <p:cNvPr id="419" name="Google Shape;419;g3ce7b3a49a_0_464:notes"/>
          <p:cNvSpPr txBox="1">
            <a:spLocks noGrp="1"/>
          </p:cNvSpPr>
          <p:nvPr>
            <p:ph type="sldNum" idx="12"/>
          </p:nvPr>
        </p:nvSpPr>
        <p:spPr>
          <a:xfrm>
            <a:off x="3884613" y="8685213"/>
            <a:ext cx="2971800" cy="456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ce7b3a49a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3ce7b3a49a_0_471:notes"/>
          <p:cNvSpPr txBox="1">
            <a:spLocks noGrp="1"/>
          </p:cNvSpPr>
          <p:nvPr>
            <p:ph type="body" idx="1"/>
          </p:nvPr>
        </p:nvSpPr>
        <p:spPr>
          <a:xfrm>
            <a:off x="685800" y="4343400"/>
            <a:ext cx="5486400" cy="41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18-23 20 25 minutes</a:t>
            </a:r>
            <a:endParaRPr sz="1200" b="1"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Hand out and examine all Crosscutting Concepts Matrix</a:t>
            </a:r>
          </a:p>
          <a:p>
            <a:pPr marL="457200" lvl="0"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Talk through each part of the Matrix </a:t>
            </a:r>
          </a:p>
          <a:p>
            <a:pPr marL="457200" lvl="0"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Show How Whales Change Climate video</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dirty="0">
                <a:solidFill>
                  <a:schemeClr val="dk1"/>
                </a:solidFill>
                <a:latin typeface="Calibri"/>
                <a:ea typeface="Calibri"/>
                <a:cs typeface="Calibri"/>
                <a:sym typeface="Calibri"/>
              </a:rPr>
              <a:t>Have people spot where they see CC connections that could be exploited</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dirty="0" smtClean="0">
                <a:solidFill>
                  <a:schemeClr val="dk1"/>
                </a:solidFill>
                <a:latin typeface="Calibri"/>
                <a:ea typeface="Calibri"/>
                <a:cs typeface="Calibri"/>
                <a:sym typeface="Calibri"/>
              </a:rPr>
              <a:t>Stand </a:t>
            </a:r>
            <a:r>
              <a:rPr lang="en" sz="1200" dirty="0">
                <a:solidFill>
                  <a:schemeClr val="dk1"/>
                </a:solidFill>
                <a:latin typeface="Calibri"/>
                <a:ea typeface="Calibri"/>
                <a:cs typeface="Calibri"/>
                <a:sym typeface="Calibri"/>
              </a:rPr>
              <a:t>and share or Walk and Talk</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1" dirty="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ce7b3a49a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3ce7b3a49a_0_476:notes"/>
          <p:cNvSpPr txBox="1">
            <a:spLocks noGrp="1"/>
          </p:cNvSpPr>
          <p:nvPr>
            <p:ph type="body" idx="1"/>
          </p:nvPr>
        </p:nvSpPr>
        <p:spPr>
          <a:xfrm>
            <a:off x="685800" y="4343400"/>
            <a:ext cx="5486400" cy="41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18-23 25 minutes</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Hand out and examine all Crosscutting Concepts Matrix</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There are 7 Crosscutting concepts and a little general description is given for each</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Show How Whales Change Climate video</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Have people spot where they see CC connections that could be exploited</a:t>
            </a:r>
          </a:p>
          <a:p>
            <a:pPr marL="457200" lvl="0" indent="-304800" algn="l" rtl="0">
              <a:spcBef>
                <a:spcPts val="0"/>
              </a:spcBef>
              <a:spcAft>
                <a:spcPts val="0"/>
              </a:spcAft>
              <a:buClr>
                <a:schemeClr val="dk1"/>
              </a:buClr>
              <a:buSzPts val="1200"/>
              <a:buFont typeface="Calibri"/>
              <a:buChar char="●"/>
            </a:pPr>
            <a:r>
              <a:rPr lang="en-US" sz="1200" dirty="0" smtClean="0">
                <a:solidFill>
                  <a:schemeClr val="dk1"/>
                </a:solidFill>
                <a:latin typeface="Calibri"/>
                <a:ea typeface="Calibri"/>
                <a:cs typeface="Calibri"/>
                <a:sym typeface="Calibri"/>
              </a:rPr>
              <a:t>Stand </a:t>
            </a:r>
            <a:r>
              <a:rPr lang="en-US" sz="1200" dirty="0">
                <a:solidFill>
                  <a:schemeClr val="dk1"/>
                </a:solidFill>
                <a:latin typeface="Calibri"/>
                <a:ea typeface="Calibri"/>
                <a:cs typeface="Calibri"/>
                <a:sym typeface="Calibri"/>
              </a:rPr>
              <a:t>and share or Walk and Talk</a:t>
            </a: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01f71d43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01f71d43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Slides 2-4 10 to 12 minutes</a:t>
            </a:r>
          </a:p>
          <a:p>
            <a:pPr marL="0" lvl="0" indent="0" algn="l" rtl="0">
              <a:spcBef>
                <a:spcPts val="0"/>
              </a:spcBef>
              <a:spcAft>
                <a:spcPts val="0"/>
              </a:spcAft>
              <a:buNone/>
            </a:pPr>
            <a:r>
              <a:rPr lang="en-US" dirty="0"/>
              <a:t>Review the graphic of the importance for our future STEM Professionals of engaging in Teacher Scientist Partnerships</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ce7b3a49a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3ce7b3a49a_0_481:notes"/>
          <p:cNvSpPr txBox="1">
            <a:spLocks noGrp="1"/>
          </p:cNvSpPr>
          <p:nvPr>
            <p:ph type="body" idx="1"/>
          </p:nvPr>
        </p:nvSpPr>
        <p:spPr>
          <a:xfrm>
            <a:off x="685800" y="4343400"/>
            <a:ext cx="5486400" cy="41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18-23 25 minutes</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Hand out and examine all Crosscutting Concepts Matrix</a:t>
            </a:r>
          </a:p>
          <a:p>
            <a:pPr marL="457200" marR="0" lvl="0" indent="-30480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US" sz="1200" dirty="0">
                <a:solidFill>
                  <a:schemeClr val="dk1"/>
                </a:solidFill>
                <a:latin typeface="Calibri"/>
                <a:ea typeface="Calibri"/>
                <a:cs typeface="Calibri"/>
                <a:sym typeface="Calibri"/>
              </a:rPr>
              <a:t>Each Crosscutting Concept is broken down by grade band and described with specificity for that grade band</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Show How Whales Change Climate video</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Have people spot where they see CC connections that could be exploited</a:t>
            </a:r>
          </a:p>
          <a:p>
            <a:pPr marL="457200" lvl="0" indent="-304800" algn="l" rtl="0">
              <a:spcBef>
                <a:spcPts val="0"/>
              </a:spcBef>
              <a:spcAft>
                <a:spcPts val="0"/>
              </a:spcAft>
              <a:buClr>
                <a:schemeClr val="dk1"/>
              </a:buClr>
              <a:buSzPts val="1200"/>
              <a:buFont typeface="Calibri"/>
              <a:buChar char="●"/>
            </a:pPr>
            <a:r>
              <a:rPr lang="en-US" sz="1200" dirty="0" smtClean="0">
                <a:solidFill>
                  <a:schemeClr val="dk1"/>
                </a:solidFill>
                <a:latin typeface="Calibri"/>
                <a:ea typeface="Calibri"/>
                <a:cs typeface="Calibri"/>
                <a:sym typeface="Calibri"/>
              </a:rPr>
              <a:t>Stand </a:t>
            </a:r>
            <a:r>
              <a:rPr lang="en-US" sz="1200" dirty="0">
                <a:solidFill>
                  <a:schemeClr val="dk1"/>
                </a:solidFill>
                <a:latin typeface="Calibri"/>
                <a:ea typeface="Calibri"/>
                <a:cs typeface="Calibri"/>
                <a:sym typeface="Calibri"/>
              </a:rPr>
              <a:t>and share or Walk and Talk</a:t>
            </a: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ce7b3a49a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3ce7b3a49a_0_486:notes"/>
          <p:cNvSpPr txBox="1">
            <a:spLocks noGrp="1"/>
          </p:cNvSpPr>
          <p:nvPr>
            <p:ph type="body" idx="1"/>
          </p:nvPr>
        </p:nvSpPr>
        <p:spPr>
          <a:xfrm>
            <a:off x="685800" y="4343400"/>
            <a:ext cx="5486400" cy="41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18-23 25 minutes</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Hand out and examine all Crosscutting Concepts Matrix </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The idea is that complexity in the Crosscutting Concepts increases as you move from K to 12</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Show How Whales Change Climate video</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Have people spot where they see CC connections that could be exploited</a:t>
            </a:r>
          </a:p>
          <a:p>
            <a:pPr marL="457200" lvl="0" indent="-304800" algn="l" rtl="0">
              <a:spcBef>
                <a:spcPts val="0"/>
              </a:spcBef>
              <a:spcAft>
                <a:spcPts val="0"/>
              </a:spcAft>
              <a:buClr>
                <a:schemeClr val="dk1"/>
              </a:buClr>
              <a:buSzPts val="1200"/>
              <a:buFont typeface="Calibri"/>
              <a:buChar char="●"/>
            </a:pPr>
            <a:r>
              <a:rPr lang="en-US" sz="1200" dirty="0" smtClean="0">
                <a:solidFill>
                  <a:schemeClr val="dk1"/>
                </a:solidFill>
                <a:latin typeface="Calibri"/>
                <a:ea typeface="Calibri"/>
                <a:cs typeface="Calibri"/>
                <a:sym typeface="Calibri"/>
              </a:rPr>
              <a:t>Stand </a:t>
            </a:r>
            <a:r>
              <a:rPr lang="en-US" sz="1200" dirty="0">
                <a:solidFill>
                  <a:schemeClr val="dk1"/>
                </a:solidFill>
                <a:latin typeface="Calibri"/>
                <a:ea typeface="Calibri"/>
                <a:cs typeface="Calibri"/>
                <a:sym typeface="Calibri"/>
              </a:rPr>
              <a:t>and share or Walk and Talk</a:t>
            </a: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ce7b3a49a_0_492:notes"/>
          <p:cNvSpPr txBox="1">
            <a:spLocks noGrp="1"/>
          </p:cNvSpPr>
          <p:nvPr>
            <p:ph type="body" idx="1"/>
          </p:nvPr>
        </p:nvSpPr>
        <p:spPr>
          <a:xfrm>
            <a:off x="685800" y="4343401"/>
            <a:ext cx="5486400" cy="41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400" b="1" dirty="0">
                <a:solidFill>
                  <a:schemeClr val="dk1"/>
                </a:solidFill>
                <a:latin typeface="Calibri"/>
                <a:ea typeface="Calibri"/>
                <a:cs typeface="Calibri"/>
                <a:sym typeface="Calibri"/>
              </a:rPr>
              <a:t>Slides 18-23 25 minutes</a:t>
            </a:r>
          </a:p>
          <a:p>
            <a:pPr marL="457200" lvl="0" indent="-304800" algn="l" rtl="0">
              <a:spcBef>
                <a:spcPts val="0"/>
              </a:spcBef>
              <a:spcAft>
                <a:spcPts val="0"/>
              </a:spcAft>
              <a:buClr>
                <a:schemeClr val="dk1"/>
              </a:buClr>
              <a:buSzPts val="1200"/>
              <a:buFont typeface="Calibri"/>
              <a:buChar char="●"/>
            </a:pPr>
            <a:r>
              <a:rPr lang="en-US" sz="1400" dirty="0">
                <a:solidFill>
                  <a:schemeClr val="dk1"/>
                </a:solidFill>
                <a:latin typeface="Calibri"/>
                <a:ea typeface="Calibri"/>
                <a:cs typeface="Calibri"/>
                <a:sym typeface="Calibri"/>
              </a:rPr>
              <a:t>Hand out and examine all Crosscutting Concepts Matrix</a:t>
            </a:r>
          </a:p>
          <a:p>
            <a:pPr marL="457200" lvl="0" indent="-304800" algn="l" rtl="0">
              <a:spcBef>
                <a:spcPts val="0"/>
              </a:spcBef>
              <a:spcAft>
                <a:spcPts val="0"/>
              </a:spcAft>
              <a:buClr>
                <a:schemeClr val="dk1"/>
              </a:buClr>
              <a:buSzPts val="1200"/>
              <a:buFont typeface="Calibri"/>
              <a:buChar char="●"/>
            </a:pPr>
            <a:r>
              <a:rPr lang="en-US" sz="1400" dirty="0">
                <a:solidFill>
                  <a:schemeClr val="dk1"/>
                </a:solidFill>
                <a:latin typeface="Calibri"/>
                <a:ea typeface="Calibri"/>
                <a:cs typeface="Calibri"/>
                <a:sym typeface="Calibri"/>
              </a:rPr>
              <a:t>Show How Whales Change Climate video-the picture is linked</a:t>
            </a:r>
          </a:p>
          <a:p>
            <a:pPr marL="457200" lvl="0" indent="-304800" algn="l" rtl="0">
              <a:spcBef>
                <a:spcPts val="0"/>
              </a:spcBef>
              <a:spcAft>
                <a:spcPts val="0"/>
              </a:spcAft>
              <a:buClr>
                <a:schemeClr val="dk1"/>
              </a:buClr>
              <a:buSzPts val="1200"/>
              <a:buFont typeface="Calibri"/>
              <a:buChar char="●"/>
            </a:pPr>
            <a:r>
              <a:rPr lang="en-US" sz="1400" dirty="0">
                <a:solidFill>
                  <a:schemeClr val="dk1"/>
                </a:solidFill>
                <a:latin typeface="Calibri"/>
                <a:ea typeface="Calibri"/>
                <a:cs typeface="Calibri"/>
                <a:sym typeface="Calibri"/>
              </a:rPr>
              <a:t>Have people spot where they see CC connections that could be exploited</a:t>
            </a:r>
          </a:p>
          <a:p>
            <a:pPr marL="457200" lvl="0" indent="-304800" algn="l" rtl="0">
              <a:spcBef>
                <a:spcPts val="0"/>
              </a:spcBef>
              <a:spcAft>
                <a:spcPts val="0"/>
              </a:spcAft>
              <a:buClr>
                <a:schemeClr val="dk1"/>
              </a:buClr>
              <a:buSzPts val="1200"/>
              <a:buFont typeface="Calibri"/>
              <a:buChar char="●"/>
            </a:pPr>
            <a:r>
              <a:rPr lang="en-US" sz="1400" dirty="0">
                <a:solidFill>
                  <a:schemeClr val="dk1"/>
                </a:solidFill>
                <a:latin typeface="Calibri"/>
                <a:ea typeface="Calibri"/>
                <a:cs typeface="Calibri"/>
                <a:sym typeface="Calibri"/>
              </a:rPr>
              <a:t>Shand and share or Walk and Talk</a:t>
            </a:r>
          </a:p>
          <a:p>
            <a:pPr marL="0" marR="0" lvl="0" indent="0" algn="l" rtl="0">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r>
              <a:rPr lang="en-US" sz="1400" dirty="0">
                <a:hlinkClick r:id="rId3"/>
              </a:rPr>
              <a:t>https://www.youtube.com/watch?v=rwZR28su0FU</a:t>
            </a:r>
            <a:endParaRPr sz="1400" dirty="0"/>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51" name="Google Shape;451;g3ce7b3a49a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ce7b3a49a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3ce7b3a49a_0_498:notes"/>
          <p:cNvSpPr txBox="1">
            <a:spLocks noGrp="1"/>
          </p:cNvSpPr>
          <p:nvPr>
            <p:ph type="body" idx="1"/>
          </p:nvPr>
        </p:nvSpPr>
        <p:spPr>
          <a:xfrm>
            <a:off x="685800" y="4343400"/>
            <a:ext cx="5486400" cy="411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18-23 25 minutes</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Hand out and examine all Crosscutting Concepts Matrix</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Show How Whales Change Climate video</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Have people spot where they see CC connections that could be exploited</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Shand and share or Walk and Talk</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Share possible connections on table</a:t>
            </a: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59" name="Google Shape;459;g3ce7b3a49a_0_498:notes"/>
          <p:cNvSpPr txBox="1">
            <a:spLocks noGrp="1"/>
          </p:cNvSpPr>
          <p:nvPr>
            <p:ph type="sldNum" idx="12"/>
          </p:nvPr>
        </p:nvSpPr>
        <p:spPr>
          <a:xfrm>
            <a:off x="3884613" y="8685213"/>
            <a:ext cx="2971800" cy="456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ce7b3a49a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3ce7b3a49a_0_510:notes"/>
          <p:cNvSpPr txBox="1">
            <a:spLocks noGrp="1"/>
          </p:cNvSpPr>
          <p:nvPr>
            <p:ph type="body" idx="1"/>
          </p:nvPr>
        </p:nvSpPr>
        <p:spPr>
          <a:xfrm>
            <a:off x="685800" y="4343400"/>
            <a:ext cx="5486400" cy="411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24-27 30-45 minutes depending on time</a:t>
            </a:r>
            <a:endParaRPr sz="1200" b="1" dirty="0">
              <a:solidFill>
                <a:schemeClr val="dk1"/>
              </a:solidFill>
              <a:latin typeface="Calibri"/>
              <a:ea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chemeClr val="dk1"/>
              </a:buClr>
              <a:buSzPts val="1400"/>
              <a:buFont typeface="Arial"/>
              <a:buChar char="●"/>
              <a:tabLst/>
              <a:defRPr/>
            </a:pPr>
            <a:r>
              <a:rPr lang="en-US" sz="1200" dirty="0">
                <a:solidFill>
                  <a:schemeClr val="dk1"/>
                </a:solidFill>
                <a:latin typeface="Calibri"/>
                <a:ea typeface="Calibri"/>
                <a:cs typeface="Calibri"/>
                <a:sym typeface="Calibri"/>
              </a:rPr>
              <a:t>Watch the video https://</a:t>
            </a:r>
            <a:r>
              <a:rPr lang="en-US" sz="1200" dirty="0" err="1">
                <a:solidFill>
                  <a:schemeClr val="dk1"/>
                </a:solidFill>
                <a:latin typeface="Calibri"/>
                <a:ea typeface="Calibri"/>
                <a:cs typeface="Calibri"/>
                <a:sym typeface="Calibri"/>
              </a:rPr>
              <a:t>www.ngssphenomena.com</a:t>
            </a:r>
            <a:r>
              <a:rPr lang="en-US" sz="1200" dirty="0">
                <a:solidFill>
                  <a:schemeClr val="dk1"/>
                </a:solidFill>
                <a:latin typeface="Calibri"/>
                <a:ea typeface="Calibri"/>
                <a:cs typeface="Calibri"/>
                <a:sym typeface="Calibri"/>
              </a:rPr>
              <a:t>/phenomena/#/deer-migration/ </a:t>
            </a:r>
          </a:p>
          <a:p>
            <a:pPr marL="457200" marR="0" lvl="0" indent="-317500" algn="l" defTabSz="914400" rtl="0" eaLnBrk="1" fontAlgn="auto" latinLnBrk="0" hangingPunct="1">
              <a:lnSpc>
                <a:spcPct val="100000"/>
              </a:lnSpc>
              <a:spcBef>
                <a:spcPts val="0"/>
              </a:spcBef>
              <a:spcAft>
                <a:spcPts val="0"/>
              </a:spcAft>
              <a:buClr>
                <a:schemeClr val="dk1"/>
              </a:buClr>
              <a:buSzPts val="1400"/>
              <a:buFont typeface="Arial"/>
              <a:buChar char="●"/>
              <a:tabLst/>
              <a:defRPr/>
            </a:pPr>
            <a:r>
              <a:rPr lang="en-US" sz="1200" dirty="0">
                <a:solidFill>
                  <a:schemeClr val="dk1"/>
                </a:solidFill>
                <a:latin typeface="Calibri"/>
                <a:ea typeface="Calibri"/>
                <a:cs typeface="Calibri"/>
                <a:sym typeface="Calibri"/>
              </a:rPr>
              <a:t> (</a:t>
            </a:r>
            <a:r>
              <a:rPr lang="en-US" sz="1200" u="sng" dirty="0">
                <a:solidFill>
                  <a:schemeClr val="accent5"/>
                </a:solidFill>
                <a:latin typeface="Calibri"/>
                <a:ea typeface="Calibri"/>
                <a:cs typeface="Calibri"/>
                <a:sym typeface="Calibri"/>
                <a:hlinkClick r:id="rId3"/>
              </a:rPr>
              <a:t>https://www.youtube.com/watch?v=Jyiv1Lc0dng&amp;feature=youtu.be</a:t>
            </a:r>
            <a:r>
              <a:rPr lang="en-US" sz="1200" dirty="0">
                <a:solidFill>
                  <a:schemeClr val="dk1"/>
                </a:solidFill>
                <a:latin typeface="Calibri"/>
                <a:ea typeface="Calibri"/>
                <a:cs typeface="Calibri"/>
                <a:sym typeface="Calibri"/>
              </a:rPr>
              <a:t>) This is an additional video from Brian Reiser on the </a:t>
            </a:r>
            <a:r>
              <a:rPr lang="en-US" sz="1200" dirty="0" err="1">
                <a:solidFill>
                  <a:schemeClr val="dk1"/>
                </a:solidFill>
                <a:latin typeface="Calibri"/>
                <a:ea typeface="Calibri"/>
                <a:cs typeface="Calibri"/>
                <a:sym typeface="Calibri"/>
              </a:rPr>
              <a:t>NextGenScience.org</a:t>
            </a:r>
            <a:r>
              <a:rPr lang="en-US" sz="1200" dirty="0">
                <a:solidFill>
                  <a:schemeClr val="dk1"/>
                </a:solidFill>
                <a:latin typeface="Calibri"/>
                <a:ea typeface="Calibri"/>
                <a:cs typeface="Calibri"/>
                <a:sym typeface="Calibri"/>
              </a:rPr>
              <a:t> site </a:t>
            </a:r>
          </a:p>
          <a:p>
            <a:pPr marL="457200" lvl="0" indent="-317500" algn="l" rtl="0">
              <a:spcBef>
                <a:spcPts val="0"/>
              </a:spcBef>
              <a:spcAft>
                <a:spcPts val="0"/>
              </a:spcAft>
              <a:buClr>
                <a:schemeClr val="dk1"/>
              </a:buClr>
              <a:buSzPts val="1400"/>
              <a:buChar char="●"/>
            </a:pPr>
            <a:r>
              <a:rPr lang="en" sz="1200" dirty="0">
                <a:solidFill>
                  <a:schemeClr val="dk1"/>
                </a:solidFill>
                <a:latin typeface="Calibri"/>
                <a:ea typeface="Calibri"/>
                <a:cs typeface="Calibri"/>
                <a:sym typeface="Calibri"/>
              </a:rPr>
              <a:t>Start the Heuristic</a:t>
            </a:r>
            <a:endParaRPr sz="1200" dirty="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dirty="0">
                <a:solidFill>
                  <a:schemeClr val="dk1"/>
                </a:solidFill>
                <a:latin typeface="Calibri"/>
                <a:ea typeface="Calibri"/>
                <a:cs typeface="Calibri"/>
                <a:sym typeface="Calibri"/>
              </a:rPr>
              <a:t>What did you do in your classroom right now… the top box</a:t>
            </a:r>
            <a:endParaRPr sz="1200" dirty="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Char char="○"/>
            </a:pPr>
            <a:r>
              <a:rPr lang="en" sz="1200" dirty="0">
                <a:solidFill>
                  <a:schemeClr val="dk1"/>
                </a:solidFill>
                <a:latin typeface="Calibri"/>
                <a:ea typeface="Calibri"/>
                <a:cs typeface="Calibri"/>
                <a:sym typeface="Calibri"/>
              </a:rPr>
              <a:t>Read short Heuristic STEM Teaching Tool</a:t>
            </a:r>
            <a:endParaRPr sz="1200" dirty="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Char char="○"/>
            </a:pPr>
            <a:r>
              <a:rPr lang="en" sz="1200" dirty="0">
                <a:solidFill>
                  <a:schemeClr val="dk1"/>
                </a:solidFill>
                <a:latin typeface="Calibri"/>
                <a:ea typeface="Calibri"/>
                <a:cs typeface="Calibri"/>
                <a:sym typeface="Calibri"/>
              </a:rPr>
              <a:t>Handout Phenomena Development Tool and tape into notebook and use it to take “notes to self” in the field.</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p:txBody>
      </p:sp>
      <p:sp>
        <p:nvSpPr>
          <p:cNvPr id="480" name="Google Shape;480;g3ce7b3a49a_0_510:notes"/>
          <p:cNvSpPr txBox="1">
            <a:spLocks noGrp="1"/>
          </p:cNvSpPr>
          <p:nvPr>
            <p:ph type="sldNum" idx="12"/>
          </p:nvPr>
        </p:nvSpPr>
        <p:spPr>
          <a:xfrm>
            <a:off x="3884613" y="8685213"/>
            <a:ext cx="2971800" cy="456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ce7b3a49a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3ce7b3a49a_0_525:notes"/>
          <p:cNvSpPr txBox="1">
            <a:spLocks noGrp="1"/>
          </p:cNvSpPr>
          <p:nvPr>
            <p:ph type="body" idx="1"/>
          </p:nvPr>
        </p:nvSpPr>
        <p:spPr>
          <a:xfrm>
            <a:off x="685800" y="4343400"/>
            <a:ext cx="5486400" cy="411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Slides 24-27 30-45 minutes depending on time</a:t>
            </a: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Read the slide</a:t>
            </a:r>
            <a:endParaRPr sz="1200" dirty="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dirty="0">
                <a:solidFill>
                  <a:schemeClr val="dk1"/>
                </a:solidFill>
                <a:latin typeface="Calibri"/>
                <a:ea typeface="Calibri"/>
                <a:cs typeface="Calibri"/>
                <a:sym typeface="Calibri"/>
              </a:rPr>
              <a:t>Start the Heuristic</a:t>
            </a:r>
            <a:endParaRPr sz="1200" dirty="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dirty="0">
                <a:solidFill>
                  <a:schemeClr val="dk1"/>
                </a:solidFill>
                <a:latin typeface="Calibri"/>
                <a:ea typeface="Calibri"/>
                <a:cs typeface="Calibri"/>
                <a:sym typeface="Calibri"/>
              </a:rPr>
              <a:t>What did you do in your classroom right now… the top box</a:t>
            </a:r>
            <a:endParaRPr sz="1200" dirty="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Char char="○"/>
            </a:pPr>
            <a:r>
              <a:rPr lang="en" sz="1200" dirty="0">
                <a:solidFill>
                  <a:schemeClr val="dk1"/>
                </a:solidFill>
                <a:latin typeface="Calibri"/>
                <a:ea typeface="Calibri"/>
                <a:cs typeface="Calibri"/>
                <a:sym typeface="Calibri"/>
              </a:rPr>
              <a:t>Watch the video (</a:t>
            </a:r>
            <a:r>
              <a:rPr lang="en" sz="1200" u="sng" dirty="0">
                <a:solidFill>
                  <a:schemeClr val="accent5"/>
                </a:solidFill>
                <a:latin typeface="Calibri"/>
                <a:ea typeface="Calibri"/>
                <a:cs typeface="Calibri"/>
                <a:sym typeface="Calibri"/>
                <a:hlinkClick r:id="rId3"/>
              </a:rPr>
              <a:t>https://www.youtube.com/watch?v=Jyiv1Lc0dng&amp;feature=youtu.be</a:t>
            </a:r>
            <a:r>
              <a:rPr lang="en"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Char char="○"/>
            </a:pPr>
            <a:r>
              <a:rPr lang="en" sz="1200" dirty="0">
                <a:solidFill>
                  <a:schemeClr val="dk1"/>
                </a:solidFill>
                <a:latin typeface="Calibri"/>
                <a:ea typeface="Calibri"/>
                <a:cs typeface="Calibri"/>
                <a:sym typeface="Calibri"/>
              </a:rPr>
              <a:t>Read short Heuristic STEM Teaching Tool</a:t>
            </a:r>
            <a:endParaRPr sz="1200" dirty="0">
              <a:solidFill>
                <a:schemeClr val="dk1"/>
              </a:solidFill>
              <a:latin typeface="Calibri"/>
              <a:ea typeface="Calibri"/>
              <a:cs typeface="Calibri"/>
              <a:sym typeface="Calibri"/>
            </a:endParaRPr>
          </a:p>
          <a:p>
            <a:pPr marL="914400" lvl="1" indent="-317500" algn="l" rtl="0">
              <a:spcBef>
                <a:spcPts val="0"/>
              </a:spcBef>
              <a:spcAft>
                <a:spcPts val="0"/>
              </a:spcAft>
              <a:buClr>
                <a:schemeClr val="dk1"/>
              </a:buClr>
              <a:buSzPts val="1400"/>
              <a:buChar char="○"/>
            </a:pPr>
            <a:r>
              <a:rPr lang="en" sz="1200" dirty="0">
                <a:solidFill>
                  <a:schemeClr val="dk1"/>
                </a:solidFill>
                <a:latin typeface="Calibri"/>
                <a:ea typeface="Calibri"/>
                <a:cs typeface="Calibri"/>
                <a:sym typeface="Calibri"/>
              </a:rPr>
              <a:t>Handout Phenomena Development Tool and tape into notebook and use it to take “notes to self” in the field.</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0" i="0" u="none" strike="noStrike" cap="none" dirty="0">
              <a:solidFill>
                <a:schemeClr val="dk1"/>
              </a:solidFill>
              <a:latin typeface="Calibri"/>
              <a:ea typeface="Calibri"/>
              <a:cs typeface="Calibri"/>
              <a:sym typeface="Calibri"/>
            </a:endParaRPr>
          </a:p>
        </p:txBody>
      </p:sp>
      <p:sp>
        <p:nvSpPr>
          <p:cNvPr id="497" name="Google Shape;497;g3ce7b3a49a_0_525:notes"/>
          <p:cNvSpPr txBox="1">
            <a:spLocks noGrp="1"/>
          </p:cNvSpPr>
          <p:nvPr>
            <p:ph type="sldNum" idx="12"/>
          </p:nvPr>
        </p:nvSpPr>
        <p:spPr>
          <a:xfrm>
            <a:off x="3884613" y="8685213"/>
            <a:ext cx="2971800" cy="456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ce7b3a49a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3ce7b3a49a_0_535:notes"/>
          <p:cNvSpPr txBox="1">
            <a:spLocks noGrp="1"/>
          </p:cNvSpPr>
          <p:nvPr>
            <p:ph type="body" idx="1"/>
          </p:nvPr>
        </p:nvSpPr>
        <p:spPr>
          <a:xfrm>
            <a:off x="685800" y="4343401"/>
            <a:ext cx="5486400" cy="41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b="1" dirty="0">
                <a:solidFill>
                  <a:schemeClr val="dk1"/>
                </a:solidFill>
                <a:latin typeface="Calibri"/>
                <a:ea typeface="Calibri"/>
                <a:cs typeface="Calibri"/>
                <a:sym typeface="Calibri"/>
              </a:rPr>
              <a:t>Slides 24-27 30-45 minutes depending on time</a:t>
            </a:r>
          </a:p>
          <a:p>
            <a:pPr marL="457200" lvl="0" indent="-317500" algn="l" rtl="0">
              <a:spcBef>
                <a:spcPts val="0"/>
              </a:spcBef>
              <a:spcAft>
                <a:spcPts val="0"/>
              </a:spcAft>
              <a:buSzPts val="1400"/>
              <a:buFont typeface="Arial"/>
              <a:buChar char="●"/>
            </a:pPr>
            <a:r>
              <a:rPr lang="en" dirty="0"/>
              <a:t>Start the Heuristic</a:t>
            </a:r>
            <a:endParaRPr dirty="0"/>
          </a:p>
          <a:p>
            <a:pPr marL="457200" lvl="0" indent="-317500" algn="l" rtl="0">
              <a:spcBef>
                <a:spcPts val="0"/>
              </a:spcBef>
              <a:spcAft>
                <a:spcPts val="0"/>
              </a:spcAft>
              <a:buSzPts val="1400"/>
              <a:buFont typeface="Arial"/>
              <a:buChar char="●"/>
            </a:pPr>
            <a:r>
              <a:rPr lang="en" dirty="0"/>
              <a:t>What did you do in your classroom right now… the top box</a:t>
            </a:r>
            <a:endParaRPr dirty="0"/>
          </a:p>
          <a:p>
            <a:pPr marL="914400" lvl="1" indent="-317500" algn="l" rtl="0">
              <a:spcBef>
                <a:spcPts val="0"/>
              </a:spcBef>
              <a:spcAft>
                <a:spcPts val="0"/>
              </a:spcAft>
              <a:buSzPts val="1400"/>
              <a:buFont typeface="Arial"/>
              <a:buChar char="○"/>
            </a:pPr>
            <a:r>
              <a:rPr lang="en" dirty="0"/>
              <a:t>Read short Heuristic STEM Teaching Tool linked from STEM Teaching Tools from University of Connecticut</a:t>
            </a:r>
            <a:endParaRPr dirty="0"/>
          </a:p>
          <a:p>
            <a:pPr marL="914400" lvl="1" indent="-317500" algn="l" rtl="0">
              <a:spcBef>
                <a:spcPts val="0"/>
              </a:spcBef>
              <a:spcAft>
                <a:spcPts val="0"/>
              </a:spcAft>
              <a:buSzPts val="1400"/>
              <a:buFont typeface="Arial"/>
              <a:buChar char="○"/>
            </a:pPr>
            <a:r>
              <a:rPr lang="en" dirty="0"/>
              <a:t>Handout Phenomena Development Tool and tape into notebook and use it to take “notes to self” in the field.</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508" name="Google Shape;508;g3ce7b3a49a_0_535:notes"/>
          <p:cNvSpPr txBox="1">
            <a:spLocks noGrp="1"/>
          </p:cNvSpPr>
          <p:nvPr>
            <p:ph type="sldNum" idx="12"/>
          </p:nvPr>
        </p:nvSpPr>
        <p:spPr>
          <a:xfrm>
            <a:off x="3884612" y="8685214"/>
            <a:ext cx="2971800" cy="45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300"/>
              <a:buFont typeface="Calibri"/>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US" sz="1100" b="1" dirty="0">
                <a:solidFill>
                  <a:schemeClr val="dk1"/>
                </a:solidFill>
                <a:latin typeface="Calibri"/>
                <a:ea typeface="Calibri"/>
                <a:cs typeface="Calibri"/>
                <a:sym typeface="Calibri"/>
              </a:rPr>
              <a:t>Slides 24-27 30-45 minutes depending on time</a:t>
            </a:r>
          </a:p>
          <a:p>
            <a:pPr marL="457200" lvl="0" indent="-317500" algn="l" rtl="0">
              <a:spcBef>
                <a:spcPts val="0"/>
              </a:spcBef>
              <a:spcAft>
                <a:spcPts val="0"/>
              </a:spcAft>
              <a:buSzPts val="1400"/>
              <a:buFont typeface="Arial"/>
              <a:buChar char="●"/>
            </a:pPr>
            <a:r>
              <a:rPr lang="en-US" dirty="0"/>
              <a:t>Start the Heuristic</a:t>
            </a:r>
          </a:p>
          <a:p>
            <a:pPr marL="457200" lvl="0" indent="-317500" algn="l" rtl="0">
              <a:spcBef>
                <a:spcPts val="0"/>
              </a:spcBef>
              <a:spcAft>
                <a:spcPts val="0"/>
              </a:spcAft>
              <a:buSzPts val="1400"/>
              <a:buFont typeface="Arial"/>
              <a:buChar char="●"/>
            </a:pPr>
            <a:r>
              <a:rPr lang="en-US" dirty="0"/>
              <a:t>What did you do in your classroom right now… the top box</a:t>
            </a:r>
          </a:p>
          <a:p>
            <a:pPr marL="914400" lvl="1" indent="-317500" algn="l" rtl="0">
              <a:spcBef>
                <a:spcPts val="0"/>
              </a:spcBef>
              <a:spcAft>
                <a:spcPts val="0"/>
              </a:spcAft>
              <a:buSzPts val="1400"/>
              <a:buFont typeface="Arial"/>
              <a:buChar char="○"/>
            </a:pPr>
            <a:r>
              <a:rPr lang="en-US" dirty="0"/>
              <a:t>Read short Heuristic STEM Teaching Tool linked from STEM Teaching Tools from University of Connecticut</a:t>
            </a:r>
          </a:p>
          <a:p>
            <a:pPr marL="914400" lvl="1" indent="-317500" algn="l" rtl="0">
              <a:spcBef>
                <a:spcPts val="0"/>
              </a:spcBef>
              <a:spcAft>
                <a:spcPts val="0"/>
              </a:spcAft>
              <a:buSzPts val="1400"/>
              <a:buFont typeface="Arial"/>
              <a:buChar char="○"/>
            </a:pPr>
            <a:r>
              <a:rPr lang="en-US" dirty="0"/>
              <a:t>Handout Phenomena Development Tool and tape into notebook and use it to take “notes to self” in the field.</a:t>
            </a:r>
          </a:p>
          <a:p>
            <a:pPr marL="0" lvl="0" indent="0" algn="l" rtl="0">
              <a:spcBef>
                <a:spcPts val="0"/>
              </a:spcBef>
              <a:spcAft>
                <a:spcPts val="0"/>
              </a:spcAft>
              <a:buClr>
                <a:schemeClr val="dk1"/>
              </a:buClr>
              <a:buSzPts val="1100"/>
              <a:buFont typeface="Arial"/>
              <a:buNone/>
            </a:pPr>
            <a:endParaRPr lang="en-US" dirty="0"/>
          </a:p>
        </p:txBody>
      </p:sp>
    </p:spTree>
    <p:extLst>
      <p:ext uri="{BB962C8B-B14F-4D97-AF65-F5344CB8AC3E}">
        <p14:creationId xmlns:p14="http://schemas.microsoft.com/office/powerpoint/2010/main" val="428044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Slides 28-30 15 minutes</a:t>
            </a:r>
          </a:p>
          <a:p>
            <a:pPr marL="158750" indent="0">
              <a:buNone/>
            </a:pPr>
            <a:r>
              <a:rPr lang="en-US" b="0" dirty="0"/>
              <a:t>Disciplinary Core Ideas that were identified at the beginning of the Summer session on posters on the wall</a:t>
            </a:r>
          </a:p>
          <a:p>
            <a:pPr marL="158750" indent="0">
              <a:buNone/>
            </a:pPr>
            <a:r>
              <a:rPr lang="en-US" b="0" dirty="0"/>
              <a:t>Write down evidence from teacher experience this week that addressed these DCIs</a:t>
            </a:r>
          </a:p>
          <a:p>
            <a:pPr marL="158750" indent="0">
              <a:buNone/>
            </a:pPr>
            <a:r>
              <a:rPr lang="en-US" b="0" dirty="0"/>
              <a:t>Post them on the DCI posters</a:t>
            </a:r>
          </a:p>
        </p:txBody>
      </p:sp>
    </p:spTree>
    <p:extLst>
      <p:ext uri="{BB962C8B-B14F-4D97-AF65-F5344CB8AC3E}">
        <p14:creationId xmlns:p14="http://schemas.microsoft.com/office/powerpoint/2010/main" val="3327200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Slides 28-30 15 minutes</a:t>
            </a:r>
          </a:p>
          <a:p>
            <a:pPr marL="158750" indent="0">
              <a:buNone/>
            </a:pPr>
            <a:r>
              <a:rPr lang="en-US" dirty="0"/>
              <a:t>Follow directions on Slide</a:t>
            </a:r>
          </a:p>
        </p:txBody>
      </p:sp>
    </p:spTree>
    <p:extLst>
      <p:ext uri="{BB962C8B-B14F-4D97-AF65-F5344CB8AC3E}">
        <p14:creationId xmlns:p14="http://schemas.microsoft.com/office/powerpoint/2010/main" val="370562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ce7b3a49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3ce7b3a49a_0_11:notes"/>
          <p:cNvSpPr txBox="1">
            <a:spLocks noGrp="1"/>
          </p:cNvSpPr>
          <p:nvPr>
            <p:ph type="body" idx="1"/>
          </p:nvPr>
        </p:nvSpPr>
        <p:spPr>
          <a:xfrm>
            <a:off x="685800" y="4343401"/>
            <a:ext cx="5486400" cy="41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Slides 2-4 10 to 12 minutes</a:t>
            </a:r>
          </a:p>
          <a:p>
            <a:pPr marL="914400" lvl="1" indent="-304800" algn="l" rtl="0">
              <a:spcBef>
                <a:spcPts val="0"/>
              </a:spcBef>
              <a:spcAft>
                <a:spcPts val="0"/>
              </a:spcAft>
              <a:buSzPts val="1200"/>
              <a:buFont typeface="Calibri"/>
              <a:buChar char="○"/>
            </a:pPr>
            <a:r>
              <a:rPr lang="en" dirty="0"/>
              <a:t>Pass out Norms of Collaboration </a:t>
            </a:r>
            <a:r>
              <a:rPr lang="en" dirty="0" err="1"/>
              <a:t>fr</a:t>
            </a:r>
            <a:r>
              <a:rPr lang="en-US" dirty="0"/>
              <a:t>om</a:t>
            </a:r>
            <a:r>
              <a:rPr lang="en" dirty="0"/>
              <a:t> Center for Adaptive Schools</a:t>
            </a:r>
          </a:p>
          <a:p>
            <a:pPr marL="914400" lvl="1" indent="-304800" algn="l" rtl="0">
              <a:spcBef>
                <a:spcPts val="0"/>
              </a:spcBef>
              <a:spcAft>
                <a:spcPts val="0"/>
              </a:spcAft>
              <a:buSzPts val="1200"/>
              <a:buFont typeface="Calibri"/>
              <a:buChar char="○"/>
            </a:pPr>
            <a:r>
              <a:rPr lang="en" dirty="0"/>
              <a:t>Read over the document</a:t>
            </a:r>
            <a:endParaRPr dirty="0"/>
          </a:p>
          <a:p>
            <a:pPr marL="1371600" lvl="2" indent="-317500" algn="l" rtl="0">
              <a:spcBef>
                <a:spcPts val="0"/>
              </a:spcBef>
              <a:spcAft>
                <a:spcPts val="0"/>
              </a:spcAft>
              <a:buSzPts val="1400"/>
              <a:buFont typeface="Arial"/>
              <a:buChar char="■"/>
            </a:pPr>
            <a:r>
              <a:rPr lang="en" dirty="0"/>
              <a:t>identify one norm you will work on this week and share with a colleague</a:t>
            </a:r>
            <a:endParaRPr dirty="0"/>
          </a:p>
          <a:p>
            <a:pPr marL="914400" lvl="0" indent="0" algn="l" rtl="0">
              <a:spcBef>
                <a:spcPts val="0"/>
              </a:spcBef>
              <a:spcAft>
                <a:spcPts val="0"/>
              </a:spcAft>
              <a:buNone/>
            </a:pPr>
            <a:endParaRPr dirty="0"/>
          </a:p>
          <a:p>
            <a:pPr marL="0" marR="0" lvl="0" indent="0" algn="l" rtl="0">
              <a:spcBef>
                <a:spcPts val="0"/>
              </a:spcBef>
              <a:spcAft>
                <a:spcPts val="0"/>
              </a:spcAft>
              <a:buClr>
                <a:schemeClr val="dk1"/>
              </a:buClr>
              <a:buSzPts val="1200"/>
              <a:buFont typeface="Calibri"/>
              <a:buNone/>
            </a:pPr>
            <a:endParaRPr dirty="0"/>
          </a:p>
        </p:txBody>
      </p:sp>
      <p:sp>
        <p:nvSpPr>
          <p:cNvPr id="250" name="Google Shape;250;g3ce7b3a49a_0_11:notes"/>
          <p:cNvSpPr txBox="1">
            <a:spLocks noGrp="1"/>
          </p:cNvSpPr>
          <p:nvPr>
            <p:ph type="sldNum" idx="12"/>
          </p:nvPr>
        </p:nvSpPr>
        <p:spPr>
          <a:xfrm>
            <a:off x="3884612" y="8685214"/>
            <a:ext cx="2971800" cy="456900"/>
          </a:xfrm>
          <a:prstGeom prst="rect">
            <a:avLst/>
          </a:prstGeom>
          <a:noFill/>
          <a:ln>
            <a:noFill/>
          </a:ln>
        </p:spPr>
        <p:txBody>
          <a:bodyPr spcFirstLastPara="1" wrap="square" lIns="93125" tIns="46550" rIns="93125" bIns="4655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Slides 28-30 15 minutes</a:t>
            </a:r>
          </a:p>
          <a:p>
            <a:pPr marL="158750" indent="0">
              <a:buNone/>
            </a:pPr>
            <a:r>
              <a:rPr lang="en-US" dirty="0"/>
              <a:t>Follow directions on Slide</a:t>
            </a:r>
          </a:p>
        </p:txBody>
      </p:sp>
    </p:spTree>
    <p:extLst>
      <p:ext uri="{BB962C8B-B14F-4D97-AF65-F5344CB8AC3E}">
        <p14:creationId xmlns:p14="http://schemas.microsoft.com/office/powerpoint/2010/main" val="3552423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Creative Commons Licensing information</a:t>
            </a:r>
          </a:p>
        </p:txBody>
      </p:sp>
    </p:spTree>
    <p:extLst>
      <p:ext uri="{BB962C8B-B14F-4D97-AF65-F5344CB8AC3E}">
        <p14:creationId xmlns:p14="http://schemas.microsoft.com/office/powerpoint/2010/main" val="145227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ce7b3a49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3ce7b3a49a_0_17:notes"/>
          <p:cNvSpPr txBox="1">
            <a:spLocks noGrp="1"/>
          </p:cNvSpPr>
          <p:nvPr>
            <p:ph type="body" idx="1"/>
          </p:nvPr>
        </p:nvSpPr>
        <p:spPr>
          <a:xfrm>
            <a:off x="685800" y="4343401"/>
            <a:ext cx="5486400" cy="41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Slides 2-4 10 to 12 minutes</a:t>
            </a:r>
          </a:p>
          <a:p>
            <a:pPr marL="0" lvl="0" indent="0" algn="l" rtl="0">
              <a:spcBef>
                <a:spcPts val="0"/>
              </a:spcBef>
              <a:spcAft>
                <a:spcPts val="0"/>
              </a:spcAft>
              <a:buNone/>
            </a:pPr>
            <a:r>
              <a:rPr lang="en-US" dirty="0"/>
              <a:t>Review </a:t>
            </a:r>
            <a:r>
              <a:rPr lang="en" dirty="0"/>
              <a:t>Collegial VS Congenial Teams and point out we strive to be collegial in order to move learning forward</a:t>
            </a:r>
            <a:endParaRPr dirty="0"/>
          </a:p>
          <a:p>
            <a:pPr marL="1371600" lvl="2" indent="-317500" algn="l" rtl="0">
              <a:spcBef>
                <a:spcPts val="0"/>
              </a:spcBef>
              <a:spcAft>
                <a:spcPts val="0"/>
              </a:spcAft>
              <a:buSzPts val="1400"/>
              <a:buFont typeface="Arial"/>
              <a:buChar char="■"/>
            </a:pPr>
            <a:r>
              <a:rPr lang="en" dirty="0"/>
              <a:t>Skim  the document</a:t>
            </a:r>
            <a:endParaRPr dirty="0"/>
          </a:p>
          <a:p>
            <a:pPr marL="1371600" lvl="2" indent="-317500" algn="l" rtl="0">
              <a:spcBef>
                <a:spcPts val="0"/>
              </a:spcBef>
              <a:spcAft>
                <a:spcPts val="0"/>
              </a:spcAft>
              <a:buSzPts val="1400"/>
              <a:buFont typeface="Arial"/>
              <a:buChar char="■"/>
            </a:pPr>
            <a:r>
              <a:rPr lang="en" dirty="0"/>
              <a:t>Discuss the notion of these two things </a:t>
            </a:r>
            <a:endParaRPr dirty="0"/>
          </a:p>
        </p:txBody>
      </p:sp>
      <p:sp>
        <p:nvSpPr>
          <p:cNvPr id="257" name="Google Shape;257;g3ce7b3a49a_0_17:notes"/>
          <p:cNvSpPr txBox="1">
            <a:spLocks noGrp="1"/>
          </p:cNvSpPr>
          <p:nvPr>
            <p:ph type="sldNum" idx="12"/>
          </p:nvPr>
        </p:nvSpPr>
        <p:spPr>
          <a:xfrm>
            <a:off x="3884612" y="8685214"/>
            <a:ext cx="2971800" cy="456900"/>
          </a:xfrm>
          <a:prstGeom prst="rect">
            <a:avLst/>
          </a:prstGeom>
          <a:noFill/>
          <a:ln>
            <a:noFill/>
          </a:ln>
        </p:spPr>
        <p:txBody>
          <a:bodyPr spcFirstLastPara="1" wrap="square" lIns="93125" tIns="46550" rIns="93125" bIns="4655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ce7b3a49a_0_23:notes"/>
          <p:cNvSpPr txBox="1">
            <a:spLocks noGrp="1"/>
          </p:cNvSpPr>
          <p:nvPr>
            <p:ph type="body" idx="1"/>
          </p:nvPr>
        </p:nvSpPr>
        <p:spPr>
          <a:xfrm>
            <a:off x="685800" y="4343401"/>
            <a:ext cx="5486400" cy="41151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en" dirty="0"/>
              <a:t>Slides 5-9 15 to 20 minutes</a:t>
            </a:r>
          </a:p>
          <a:p>
            <a:pPr marL="457200" lvl="0" indent="-298450" algn="l" rtl="0">
              <a:spcBef>
                <a:spcPts val="0"/>
              </a:spcBef>
              <a:spcAft>
                <a:spcPts val="0"/>
              </a:spcAft>
              <a:buSzPts val="1100"/>
              <a:buChar char="●"/>
            </a:pPr>
            <a:r>
              <a:rPr lang="en" dirty="0"/>
              <a:t>Hand out LRBs and Ribbons</a:t>
            </a:r>
            <a:endParaRPr dirty="0"/>
          </a:p>
          <a:p>
            <a:pPr marL="457200" lvl="0" indent="-298450" algn="l" rtl="0">
              <a:spcBef>
                <a:spcPts val="0"/>
              </a:spcBef>
              <a:spcAft>
                <a:spcPts val="0"/>
              </a:spcAft>
              <a:buSzPts val="1100"/>
              <a:buChar char="●"/>
            </a:pPr>
            <a:r>
              <a:rPr lang="en" dirty="0"/>
              <a:t>Hand out Unclassified LRBs</a:t>
            </a:r>
            <a:endParaRPr dirty="0"/>
          </a:p>
          <a:p>
            <a:pPr marL="457200" lvl="0" indent="-298450" algn="l" rtl="0">
              <a:spcBef>
                <a:spcPts val="0"/>
              </a:spcBef>
              <a:spcAft>
                <a:spcPts val="0"/>
              </a:spcAft>
              <a:buSzPts val="1100"/>
              <a:buChar char="●"/>
            </a:pPr>
            <a:r>
              <a:rPr lang="en" dirty="0"/>
              <a:t>Share slides of scientists and </a:t>
            </a:r>
            <a:r>
              <a:rPr lang="en" dirty="0" err="1"/>
              <a:t>Frannie’s</a:t>
            </a:r>
            <a:r>
              <a:rPr lang="en" dirty="0"/>
              <a:t> notebooks in the field.</a:t>
            </a:r>
            <a:endParaRPr dirty="0"/>
          </a:p>
          <a:p>
            <a:pPr marL="457200" lvl="0" indent="-298450" algn="l" rtl="0">
              <a:spcBef>
                <a:spcPts val="0"/>
              </a:spcBef>
              <a:spcAft>
                <a:spcPts val="0"/>
              </a:spcAft>
              <a:buSzPts val="1100"/>
              <a:buChar char="●"/>
            </a:pPr>
            <a:r>
              <a:rPr lang="en" dirty="0"/>
              <a:t>Think about the types of data and the level of detail you desire</a:t>
            </a:r>
            <a:endParaRPr dirty="0"/>
          </a:p>
          <a:p>
            <a:pPr marL="0" lvl="0" indent="0" algn="l" rtl="0">
              <a:spcBef>
                <a:spcPts val="0"/>
              </a:spcBef>
              <a:spcAft>
                <a:spcPts val="0"/>
              </a:spcAft>
              <a:buNone/>
            </a:pPr>
            <a:endParaRPr dirty="0"/>
          </a:p>
          <a:p>
            <a:pPr marL="0" marR="0" lvl="0" indent="0" algn="l" rtl="0">
              <a:spcBef>
                <a:spcPts val="0"/>
              </a:spcBef>
              <a:spcAft>
                <a:spcPts val="0"/>
              </a:spcAft>
              <a:buClr>
                <a:srgbClr val="000000"/>
              </a:buClr>
              <a:buSzPts val="300"/>
              <a:buFont typeface="Arial"/>
              <a:buNone/>
            </a:pPr>
            <a:endParaRPr dirty="0"/>
          </a:p>
        </p:txBody>
      </p:sp>
      <p:sp>
        <p:nvSpPr>
          <p:cNvPr id="263" name="Google Shape;263;g3ce7b3a49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ce7b3a49a_0_30:notes"/>
          <p:cNvSpPr txBox="1">
            <a:spLocks noGrp="1"/>
          </p:cNvSpPr>
          <p:nvPr>
            <p:ph type="hdr" idx="2"/>
          </p:nvPr>
        </p:nvSpPr>
        <p:spPr>
          <a:xfrm>
            <a:off x="1" y="1"/>
            <a:ext cx="2971800" cy="456900"/>
          </a:xfrm>
          <a:prstGeom prst="rect">
            <a:avLst/>
          </a:prstGeom>
          <a:noFill/>
          <a:ln>
            <a:noFill/>
          </a:ln>
        </p:spPr>
        <p:txBody>
          <a:bodyPr spcFirstLastPara="1" wrap="square" lIns="93125" tIns="46550" rIns="93125" bIns="4655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SCIENCE NOTEBOOKS     www.sciencenotebooks.org</a:t>
            </a:r>
            <a:endParaRPr/>
          </a:p>
        </p:txBody>
      </p:sp>
      <p:sp>
        <p:nvSpPr>
          <p:cNvPr id="271" name="Google Shape;271;g3ce7b3a49a_0_30:notes"/>
          <p:cNvSpPr txBox="1">
            <a:spLocks noGrp="1"/>
          </p:cNvSpPr>
          <p:nvPr>
            <p:ph type="sldNum" idx="12"/>
          </p:nvPr>
        </p:nvSpPr>
        <p:spPr>
          <a:xfrm>
            <a:off x="3884612" y="8685214"/>
            <a:ext cx="2971800" cy="456900"/>
          </a:xfrm>
          <a:prstGeom prst="rect">
            <a:avLst/>
          </a:prstGeom>
          <a:noFill/>
          <a:ln>
            <a:noFill/>
          </a:ln>
        </p:spPr>
        <p:txBody>
          <a:bodyPr spcFirstLastPara="1" wrap="square" lIns="93125" tIns="46550" rIns="93125" bIns="4655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
        <p:nvSpPr>
          <p:cNvPr id="272" name="Google Shape;272;g3ce7b3a49a_0_30:notes"/>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73" name="Google Shape;273;g3ce7b3a49a_0_30:notes"/>
          <p:cNvSpPr txBox="1">
            <a:spLocks noGrp="1"/>
          </p:cNvSpPr>
          <p:nvPr>
            <p:ph type="body" idx="1"/>
          </p:nvPr>
        </p:nvSpPr>
        <p:spPr>
          <a:xfrm>
            <a:off x="685800" y="4343401"/>
            <a:ext cx="5486400" cy="4115100"/>
          </a:xfrm>
          <a:prstGeom prst="rect">
            <a:avLst/>
          </a:prstGeom>
          <a:noFill/>
          <a:ln>
            <a:noFill/>
          </a:ln>
        </p:spPr>
        <p:txBody>
          <a:bodyPr spcFirstLastPara="1" wrap="square" lIns="93125" tIns="46550" rIns="93125" bIns="4655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300"/>
              <a:buFont typeface="Calibri"/>
              <a:buNone/>
              <a:tabLst/>
              <a:defRPr/>
            </a:pPr>
            <a:r>
              <a:rPr lang="en" dirty="0"/>
              <a:t>Slides 5-9 15 to 20 minutes</a:t>
            </a:r>
          </a:p>
          <a:p>
            <a:pPr marL="0" marR="0" lvl="0" indent="0" algn="l" rtl="0">
              <a:spcBef>
                <a:spcPts val="0"/>
              </a:spcBef>
              <a:spcAft>
                <a:spcPts val="0"/>
              </a:spcAft>
              <a:buClr>
                <a:schemeClr val="dk1"/>
              </a:buClr>
              <a:buSzPts val="300"/>
              <a:buFont typeface="Calibri"/>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ce7b3a49a_0_43:notes"/>
          <p:cNvSpPr txBox="1">
            <a:spLocks noGrp="1"/>
          </p:cNvSpPr>
          <p:nvPr>
            <p:ph type="hdr" idx="2"/>
          </p:nvPr>
        </p:nvSpPr>
        <p:spPr>
          <a:xfrm>
            <a:off x="1" y="1"/>
            <a:ext cx="2971800" cy="456900"/>
          </a:xfrm>
          <a:prstGeom prst="rect">
            <a:avLst/>
          </a:prstGeom>
          <a:noFill/>
          <a:ln>
            <a:noFill/>
          </a:ln>
        </p:spPr>
        <p:txBody>
          <a:bodyPr spcFirstLastPara="1" wrap="square" lIns="93125" tIns="46550" rIns="93125" bIns="4655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SCIENCE NOTEBOOKS     www.sciencenotebooks.org</a:t>
            </a:r>
            <a:endParaRPr/>
          </a:p>
        </p:txBody>
      </p:sp>
      <p:sp>
        <p:nvSpPr>
          <p:cNvPr id="285" name="Google Shape;285;g3ce7b3a49a_0_43:notes"/>
          <p:cNvSpPr txBox="1">
            <a:spLocks noGrp="1"/>
          </p:cNvSpPr>
          <p:nvPr>
            <p:ph type="sldNum" idx="12"/>
          </p:nvPr>
        </p:nvSpPr>
        <p:spPr>
          <a:xfrm>
            <a:off x="3884612" y="8685214"/>
            <a:ext cx="2971800" cy="456900"/>
          </a:xfrm>
          <a:prstGeom prst="rect">
            <a:avLst/>
          </a:prstGeom>
          <a:noFill/>
          <a:ln>
            <a:noFill/>
          </a:ln>
        </p:spPr>
        <p:txBody>
          <a:bodyPr spcFirstLastPara="1" wrap="square" lIns="93125" tIns="46550" rIns="93125" bIns="4655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
        <p:nvSpPr>
          <p:cNvPr id="286" name="Google Shape;286;g3ce7b3a49a_0_43:notes"/>
          <p:cNvSpPr>
            <a:spLocks noGrp="1" noRot="1" noChangeAspect="1"/>
          </p:cNvSpPr>
          <p:nvPr>
            <p:ph type="sldImg" idx="3"/>
          </p:nvPr>
        </p:nvSpPr>
        <p:spPr>
          <a:xfrm>
            <a:off x="-1447800" y="892175"/>
            <a:ext cx="7954963" cy="4475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87" name="Google Shape;287;g3ce7b3a49a_0_43:notes"/>
          <p:cNvSpPr txBox="1">
            <a:spLocks noGrp="1"/>
          </p:cNvSpPr>
          <p:nvPr>
            <p:ph type="body" idx="1"/>
          </p:nvPr>
        </p:nvSpPr>
        <p:spPr>
          <a:xfrm>
            <a:off x="674557" y="5665304"/>
            <a:ext cx="3710100" cy="5369100"/>
          </a:xfrm>
          <a:prstGeom prst="rect">
            <a:avLst/>
          </a:prstGeom>
          <a:noFill/>
          <a:ln>
            <a:noFill/>
          </a:ln>
        </p:spPr>
        <p:txBody>
          <a:bodyPr spcFirstLastPara="1" wrap="square" lIns="93125" tIns="46550" rIns="93125" bIns="4655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300"/>
              <a:buFont typeface="Calibri"/>
              <a:buNone/>
              <a:tabLst/>
              <a:defRPr/>
            </a:pPr>
            <a:r>
              <a:rPr lang="en" dirty="0"/>
              <a:t>Slides 5-9 15 to 20 minutes</a:t>
            </a:r>
          </a:p>
          <a:p>
            <a:pPr marL="0" marR="0" lvl="0" indent="0" algn="l" rtl="0">
              <a:spcBef>
                <a:spcPts val="0"/>
              </a:spcBef>
              <a:spcAft>
                <a:spcPts val="0"/>
              </a:spcAft>
              <a:buClr>
                <a:schemeClr val="dk1"/>
              </a:buClr>
              <a:buSzPts val="3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ce7b3a49a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3ce7b3a49a_0_103:notes"/>
          <p:cNvSpPr txBox="1">
            <a:spLocks noGrp="1"/>
          </p:cNvSpPr>
          <p:nvPr>
            <p:ph type="body" idx="1"/>
          </p:nvPr>
        </p:nvSpPr>
        <p:spPr>
          <a:xfrm>
            <a:off x="685800" y="4343401"/>
            <a:ext cx="5486400" cy="4115100"/>
          </a:xfrm>
          <a:prstGeom prst="rect">
            <a:avLst/>
          </a:prstGeom>
          <a:noFill/>
          <a:ln>
            <a:noFill/>
          </a:ln>
        </p:spPr>
        <p:txBody>
          <a:bodyPr spcFirstLastPara="1" wrap="square" lIns="93125" tIns="46550" rIns="93125" bIns="46550" anchor="t" anchorCtr="0">
            <a:noAutofit/>
          </a:bodyPr>
          <a:lstStyle/>
          <a:p>
            <a:pPr marL="0" marR="0" lvl="0" indent="0" algn="l" defTabSz="914400" rtl="0" eaLnBrk="1" fontAlgn="auto" latinLnBrk="0" hangingPunct="1">
              <a:lnSpc>
                <a:spcPct val="100000"/>
              </a:lnSpc>
              <a:spcBef>
                <a:spcPts val="360"/>
              </a:spcBef>
              <a:spcAft>
                <a:spcPts val="0"/>
              </a:spcAft>
              <a:buClr>
                <a:schemeClr val="dk1"/>
              </a:buClr>
              <a:buSzPts val="300"/>
              <a:buFont typeface="Calibri"/>
              <a:buNone/>
              <a:tabLst/>
              <a:defRPr/>
            </a:pPr>
            <a:r>
              <a:rPr lang="en" dirty="0"/>
              <a:t>Slides 5-9 15 to 20 minutes</a:t>
            </a:r>
          </a:p>
          <a:p>
            <a:pPr marL="0" marR="0" lvl="0" indent="0" algn="l" rtl="0">
              <a:spcBef>
                <a:spcPts val="360"/>
              </a:spcBef>
              <a:spcAft>
                <a:spcPts val="0"/>
              </a:spcAft>
              <a:buClr>
                <a:schemeClr val="dk1"/>
              </a:buClr>
              <a:buSzPts val="300"/>
              <a:buFont typeface="Calibri"/>
              <a:buNone/>
            </a:pPr>
            <a:endParaRPr dirty="0"/>
          </a:p>
        </p:txBody>
      </p:sp>
      <p:sp>
        <p:nvSpPr>
          <p:cNvPr id="301" name="Google Shape;301;g3ce7b3a49a_0_103:notes"/>
          <p:cNvSpPr txBox="1">
            <a:spLocks noGrp="1"/>
          </p:cNvSpPr>
          <p:nvPr>
            <p:ph type="sldNum" idx="12"/>
          </p:nvPr>
        </p:nvSpPr>
        <p:spPr>
          <a:xfrm>
            <a:off x="3884612" y="8685214"/>
            <a:ext cx="2971800" cy="456900"/>
          </a:xfrm>
          <a:prstGeom prst="rect">
            <a:avLst/>
          </a:prstGeom>
          <a:noFill/>
          <a:ln>
            <a:noFill/>
          </a:ln>
        </p:spPr>
        <p:txBody>
          <a:bodyPr spcFirstLastPara="1" wrap="square" lIns="93125" tIns="46550" rIns="93125" bIns="4655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ce7b3a49a_0_127:notes"/>
          <p:cNvSpPr txBox="1">
            <a:spLocks noGrp="1"/>
          </p:cNvSpPr>
          <p:nvPr>
            <p:ph type="hdr" idx="2"/>
          </p:nvPr>
        </p:nvSpPr>
        <p:spPr>
          <a:xfrm>
            <a:off x="1" y="1"/>
            <a:ext cx="2971800" cy="456900"/>
          </a:xfrm>
          <a:prstGeom prst="rect">
            <a:avLst/>
          </a:prstGeom>
          <a:noFill/>
          <a:ln>
            <a:noFill/>
          </a:ln>
        </p:spPr>
        <p:txBody>
          <a:bodyPr spcFirstLastPara="1" wrap="square" lIns="93125" tIns="46550" rIns="93125" bIns="4655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sz="1200" b="0" i="0" u="none" strike="noStrike" cap="none">
                <a:solidFill>
                  <a:schemeClr val="dk1"/>
                </a:solidFill>
                <a:latin typeface="Calibri"/>
                <a:ea typeface="Calibri"/>
                <a:cs typeface="Calibri"/>
                <a:sym typeface="Calibri"/>
              </a:rPr>
              <a:t>SCIENCE NOTEBOOKS     www.sciencenotebooks.org</a:t>
            </a:r>
            <a:endParaRPr/>
          </a:p>
        </p:txBody>
      </p:sp>
      <p:sp>
        <p:nvSpPr>
          <p:cNvPr id="326" name="Google Shape;326;g3ce7b3a49a_0_127:notes"/>
          <p:cNvSpPr txBox="1">
            <a:spLocks noGrp="1"/>
          </p:cNvSpPr>
          <p:nvPr>
            <p:ph type="sldNum" idx="12"/>
          </p:nvPr>
        </p:nvSpPr>
        <p:spPr>
          <a:xfrm>
            <a:off x="3884612" y="8685214"/>
            <a:ext cx="2971800" cy="456900"/>
          </a:xfrm>
          <a:prstGeom prst="rect">
            <a:avLst/>
          </a:prstGeom>
          <a:noFill/>
          <a:ln>
            <a:noFill/>
          </a:ln>
        </p:spPr>
        <p:txBody>
          <a:bodyPr spcFirstLastPara="1" wrap="square" lIns="93125" tIns="46550" rIns="93125" bIns="4655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
        <p:nvSpPr>
          <p:cNvPr id="327" name="Google Shape;327;g3ce7b3a49a_0_127:notes"/>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28" name="Google Shape;328;g3ce7b3a49a_0_127:notes"/>
          <p:cNvSpPr txBox="1">
            <a:spLocks noGrp="1"/>
          </p:cNvSpPr>
          <p:nvPr>
            <p:ph type="body" idx="1"/>
          </p:nvPr>
        </p:nvSpPr>
        <p:spPr>
          <a:xfrm>
            <a:off x="685800" y="4343401"/>
            <a:ext cx="5486400" cy="4115100"/>
          </a:xfrm>
          <a:prstGeom prst="rect">
            <a:avLst/>
          </a:prstGeom>
          <a:noFill/>
          <a:ln>
            <a:noFill/>
          </a:ln>
        </p:spPr>
        <p:txBody>
          <a:bodyPr spcFirstLastPara="1" wrap="square" lIns="93125" tIns="46550" rIns="93125" bIns="46550" anchor="t" anchorCtr="0">
            <a:noAutofit/>
          </a:bodyPr>
          <a:lstStyle/>
          <a:p>
            <a:pPr marL="0" marR="0" lvl="0" indent="0" algn="l" defTabSz="914400" rtl="0" eaLnBrk="1" fontAlgn="auto" latinLnBrk="0" hangingPunct="1">
              <a:lnSpc>
                <a:spcPct val="100000"/>
              </a:lnSpc>
              <a:spcBef>
                <a:spcPts val="360"/>
              </a:spcBef>
              <a:spcAft>
                <a:spcPts val="0"/>
              </a:spcAft>
              <a:buClr>
                <a:schemeClr val="dk1"/>
              </a:buClr>
              <a:buSzPts val="300"/>
              <a:buFont typeface="Calibri"/>
              <a:buNone/>
              <a:tabLst/>
              <a:defRPr/>
            </a:pPr>
            <a:r>
              <a:rPr lang="en" sz="1200" dirty="0"/>
              <a:t>Slides 5-9 15 to 20 minutes</a:t>
            </a:r>
          </a:p>
          <a:p>
            <a:pPr marL="0" marR="0" lvl="0" indent="0" algn="l" defTabSz="914400" rtl="0" eaLnBrk="1" fontAlgn="auto" latinLnBrk="0" hangingPunct="1">
              <a:lnSpc>
                <a:spcPct val="100000"/>
              </a:lnSpc>
              <a:spcBef>
                <a:spcPts val="360"/>
              </a:spcBef>
              <a:spcAft>
                <a:spcPts val="0"/>
              </a:spcAft>
              <a:buClr>
                <a:schemeClr val="dk1"/>
              </a:buClr>
              <a:buSzPts val="300"/>
              <a:buFont typeface="Calibri"/>
              <a:buNone/>
              <a:tabLst/>
              <a:defRPr/>
            </a:pPr>
            <a:endParaRPr lang="en" sz="1200" dirty="0"/>
          </a:p>
          <a:p>
            <a:pPr marL="0" marR="0" lvl="0" indent="0" algn="l" defTabSz="914400" rtl="0" eaLnBrk="1" fontAlgn="auto" latinLnBrk="0" hangingPunct="1">
              <a:lnSpc>
                <a:spcPct val="100000"/>
              </a:lnSpc>
              <a:spcBef>
                <a:spcPts val="360"/>
              </a:spcBef>
              <a:spcAft>
                <a:spcPts val="0"/>
              </a:spcAft>
              <a:buClr>
                <a:schemeClr val="dk1"/>
              </a:buClr>
              <a:buSzPts val="300"/>
              <a:buFont typeface="Calibri"/>
              <a:buNone/>
              <a:tabLst/>
              <a:defRPr/>
            </a:pPr>
            <a:r>
              <a:rPr lang="en" sz="1200" dirty="0"/>
              <a:t>Now time to work with Climate Scientists for the next day and a half.</a:t>
            </a:r>
          </a:p>
          <a:p>
            <a:pPr marL="0" marR="0" lvl="0" indent="0" algn="l" rtl="0">
              <a:spcBef>
                <a:spcPts val="36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1B23-9302-7F4D-A0E7-590EC091C8D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665B03A-9694-C540-889C-FEFC5623F1F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284995-ECB1-D44A-90F6-5FF8AE9B85B6}"/>
              </a:ext>
            </a:extLst>
          </p:cNvPr>
          <p:cNvSpPr>
            <a:spLocks noGrp="1"/>
          </p:cNvSpPr>
          <p:nvPr>
            <p:ph type="dt" sz="half" idx="10"/>
          </p:nvPr>
        </p:nvSpPr>
        <p:spPr/>
        <p:txBody>
          <a:bodyPr/>
          <a:lstStyle/>
          <a:p>
            <a:fld id="{48A87A34-81AB-432B-8DAE-1953F412C126}" type="datetimeFigureOut">
              <a:rPr lang="en-US" smtClean="0"/>
              <a:t>8/8/19</a:t>
            </a:fld>
            <a:endParaRPr lang="en-US" dirty="0"/>
          </a:p>
        </p:txBody>
      </p:sp>
      <p:sp>
        <p:nvSpPr>
          <p:cNvPr id="5" name="Footer Placeholder 4">
            <a:extLst>
              <a:ext uri="{FF2B5EF4-FFF2-40B4-BE49-F238E27FC236}">
                <a16:creationId xmlns:a16="http://schemas.microsoft.com/office/drawing/2014/main" id="{23895508-C6E7-A24F-9848-82F7C3D525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FD6A5F-1BF9-8244-99BE-C47DA46D93B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810854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44B6-5AED-104F-BC79-44B871217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EFE09A-B0ED-834F-8F9F-2A9B50C261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BEC63-FAAA-2646-83EF-D585D584E718}"/>
              </a:ext>
            </a:extLst>
          </p:cNvPr>
          <p:cNvSpPr>
            <a:spLocks noGrp="1"/>
          </p:cNvSpPr>
          <p:nvPr>
            <p:ph type="dt" sz="half" idx="10"/>
          </p:nvPr>
        </p:nvSpPr>
        <p:spPr/>
        <p:txBody>
          <a:bodyPr/>
          <a:lstStyle/>
          <a:p>
            <a:fld id="{48A87A34-81AB-432B-8DAE-1953F412C126}" type="datetimeFigureOut">
              <a:rPr lang="en-US" smtClean="0"/>
              <a:pPr/>
              <a:t>8/8/19</a:t>
            </a:fld>
            <a:endParaRPr lang="en-US" dirty="0"/>
          </a:p>
        </p:txBody>
      </p:sp>
      <p:sp>
        <p:nvSpPr>
          <p:cNvPr id="5" name="Footer Placeholder 4">
            <a:extLst>
              <a:ext uri="{FF2B5EF4-FFF2-40B4-BE49-F238E27FC236}">
                <a16:creationId xmlns:a16="http://schemas.microsoft.com/office/drawing/2014/main" id="{EF1415C3-D402-3249-A11F-9A6392CAE2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B61631-1154-E74B-945D-36FEBB9F822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2707996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929E88-A7F6-C749-B5FB-299528DD49B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EE6AF-F92C-4749-9F34-8430D3936DD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14682-DE0E-0449-AD1A-976325976ABC}"/>
              </a:ext>
            </a:extLst>
          </p:cNvPr>
          <p:cNvSpPr>
            <a:spLocks noGrp="1"/>
          </p:cNvSpPr>
          <p:nvPr>
            <p:ph type="dt" sz="half" idx="10"/>
          </p:nvPr>
        </p:nvSpPr>
        <p:spPr/>
        <p:txBody>
          <a:bodyPr/>
          <a:lstStyle/>
          <a:p>
            <a:fld id="{48A87A34-81AB-432B-8DAE-1953F412C126}" type="datetimeFigureOut">
              <a:rPr lang="en-US" smtClean="0"/>
              <a:pPr/>
              <a:t>8/8/19</a:t>
            </a:fld>
            <a:endParaRPr lang="en-US" dirty="0"/>
          </a:p>
        </p:txBody>
      </p:sp>
      <p:sp>
        <p:nvSpPr>
          <p:cNvPr id="5" name="Footer Placeholder 4">
            <a:extLst>
              <a:ext uri="{FF2B5EF4-FFF2-40B4-BE49-F238E27FC236}">
                <a16:creationId xmlns:a16="http://schemas.microsoft.com/office/drawing/2014/main" id="{32ECB5D1-F30C-4D48-A388-6CEBE53F4F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4D4295-0661-2748-BC9C-F31FC0F9532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9148088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Line Title + Content">
  <p:cSld name="1-Line Title + Content">
    <p:spTree>
      <p:nvGrpSpPr>
        <p:cNvPr id="1" name="Shape 111"/>
        <p:cNvGrpSpPr/>
        <p:nvPr/>
      </p:nvGrpSpPr>
      <p:grpSpPr>
        <a:xfrm>
          <a:off x="0" y="0"/>
          <a:ext cx="0" cy="0"/>
          <a:chOff x="0" y="0"/>
          <a:chExt cx="0" cy="0"/>
        </a:xfrm>
      </p:grpSpPr>
      <p:sp>
        <p:nvSpPr>
          <p:cNvPr id="112" name="Google Shape;112;p28"/>
          <p:cNvSpPr txBox="1">
            <a:spLocks noGrp="1"/>
          </p:cNvSpPr>
          <p:nvPr>
            <p:ph type="body" idx="1"/>
          </p:nvPr>
        </p:nvSpPr>
        <p:spPr>
          <a:xfrm>
            <a:off x="457200" y="751951"/>
            <a:ext cx="8250000" cy="1089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rgbClr val="545558"/>
              </a:buClr>
              <a:buSzPts val="2000"/>
              <a:buFont typeface="Arial"/>
              <a:buNone/>
              <a:defRPr sz="2000" b="0" i="0" u="none" strike="noStrike" cap="none">
                <a:solidFill>
                  <a:srgbClr val="545558"/>
                </a:solidFill>
                <a:latin typeface="Arial"/>
                <a:ea typeface="Arial"/>
                <a:cs typeface="Arial"/>
                <a:sym typeface="Arial"/>
              </a:defRPr>
            </a:lvl1pPr>
            <a:lvl2pPr marL="914400" marR="0" lvl="1" indent="-228600" algn="l" rtl="0">
              <a:lnSpc>
                <a:spcPct val="100000"/>
              </a:lnSpc>
              <a:spcBef>
                <a:spcPts val="360"/>
              </a:spcBef>
              <a:spcAft>
                <a:spcPts val="0"/>
              </a:spcAft>
              <a:buClr>
                <a:srgbClr val="545558"/>
              </a:buClr>
              <a:buSzPts val="1800"/>
              <a:buFont typeface="Arial"/>
              <a:buNone/>
              <a:defRPr sz="1800" b="0" i="0" u="none" strike="noStrike" cap="none">
                <a:solidFill>
                  <a:srgbClr val="545558"/>
                </a:solidFill>
                <a:latin typeface="Arial"/>
                <a:ea typeface="Arial"/>
                <a:cs typeface="Arial"/>
                <a:sym typeface="Arial"/>
              </a:defRPr>
            </a:lvl2pPr>
            <a:lvl3pPr marL="1371600" marR="0" lvl="2" indent="-228600" algn="l" rtl="0">
              <a:lnSpc>
                <a:spcPct val="100000"/>
              </a:lnSpc>
              <a:spcBef>
                <a:spcPts val="320"/>
              </a:spcBef>
              <a:spcAft>
                <a:spcPts val="0"/>
              </a:spcAft>
              <a:buClr>
                <a:srgbClr val="545558"/>
              </a:buClr>
              <a:buSzPts val="1600"/>
              <a:buFont typeface="Arial"/>
              <a:buNone/>
              <a:defRPr sz="1600" b="0" i="0" u="none" strike="noStrike" cap="none">
                <a:solidFill>
                  <a:srgbClr val="545558"/>
                </a:solidFill>
                <a:latin typeface="Arial"/>
                <a:ea typeface="Arial"/>
                <a:cs typeface="Arial"/>
                <a:sym typeface="Arial"/>
              </a:defRPr>
            </a:lvl3pPr>
            <a:lvl4pPr marL="1828800" marR="0" lvl="3" indent="-228600" algn="l" rtl="0">
              <a:lnSpc>
                <a:spcPct val="100000"/>
              </a:lnSpc>
              <a:spcBef>
                <a:spcPts val="280"/>
              </a:spcBef>
              <a:spcAft>
                <a:spcPts val="0"/>
              </a:spcAft>
              <a:buClr>
                <a:srgbClr val="545558"/>
              </a:buClr>
              <a:buSzPts val="1400"/>
              <a:buFont typeface="Arial"/>
              <a:buNone/>
              <a:defRPr sz="1400" b="0" i="0" u="none" strike="noStrike" cap="none">
                <a:solidFill>
                  <a:srgbClr val="545558"/>
                </a:solidFill>
                <a:latin typeface="Arial"/>
                <a:ea typeface="Arial"/>
                <a:cs typeface="Arial"/>
                <a:sym typeface="Arial"/>
              </a:defRPr>
            </a:lvl4pPr>
            <a:lvl5pPr marL="2286000" marR="0" lvl="4" indent="-228600" algn="l" rtl="0">
              <a:lnSpc>
                <a:spcPct val="100000"/>
              </a:lnSpc>
              <a:spcBef>
                <a:spcPts val="280"/>
              </a:spcBef>
              <a:spcAft>
                <a:spcPts val="0"/>
              </a:spcAft>
              <a:buClr>
                <a:srgbClr val="545558"/>
              </a:buClr>
              <a:buSzPts val="1400"/>
              <a:buFont typeface="Arial"/>
              <a:buNone/>
              <a:defRPr sz="1400" b="0" i="0" u="none" strike="noStrike" cap="none">
                <a:solidFill>
                  <a:srgbClr val="545558"/>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 name="Google Shape;113;p28"/>
          <p:cNvSpPr txBox="1">
            <a:spLocks noGrp="1"/>
          </p:cNvSpPr>
          <p:nvPr>
            <p:ph type="title"/>
          </p:nvPr>
        </p:nvSpPr>
        <p:spPr>
          <a:xfrm>
            <a:off x="457200" y="267460"/>
            <a:ext cx="6207900" cy="288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545659"/>
              </a:buClr>
              <a:buSzPts val="2500"/>
              <a:buFont typeface="Arial"/>
              <a:buNone/>
              <a:defRPr sz="2500" b="1" i="0" u="none" strike="noStrike" cap="none">
                <a:solidFill>
                  <a:srgbClr val="545659"/>
                </a:solidFill>
                <a:latin typeface="Arial"/>
                <a:ea typeface="Arial"/>
                <a:cs typeface="Arial"/>
                <a:sym typeface="Arial"/>
              </a:defRPr>
            </a:lvl1pPr>
            <a:lvl2pPr marR="0" lvl="1" algn="l" rtl="0">
              <a:spcBef>
                <a:spcPts val="0"/>
              </a:spcBef>
              <a:spcAft>
                <a:spcPts val="0"/>
              </a:spcAft>
              <a:buClr>
                <a:srgbClr val="FFFFFF"/>
              </a:buClr>
              <a:buSzPts val="2500"/>
              <a:buFont typeface="Arial"/>
              <a:buNone/>
              <a:defRPr sz="2500" b="1" i="0" u="none" strike="noStrike" cap="none">
                <a:solidFill>
                  <a:srgbClr val="FFFFFF"/>
                </a:solidFill>
                <a:latin typeface="Arial"/>
                <a:ea typeface="Arial"/>
                <a:cs typeface="Arial"/>
                <a:sym typeface="Arial"/>
              </a:defRPr>
            </a:lvl2pPr>
            <a:lvl3pPr marR="0" lvl="2" algn="l" rtl="0">
              <a:spcBef>
                <a:spcPts val="0"/>
              </a:spcBef>
              <a:spcAft>
                <a:spcPts val="0"/>
              </a:spcAft>
              <a:buClr>
                <a:srgbClr val="FFFFFF"/>
              </a:buClr>
              <a:buSzPts val="2500"/>
              <a:buFont typeface="Arial"/>
              <a:buNone/>
              <a:defRPr sz="2500" b="1" i="0" u="none" strike="noStrike" cap="none">
                <a:solidFill>
                  <a:srgbClr val="FFFFFF"/>
                </a:solidFill>
                <a:latin typeface="Arial"/>
                <a:ea typeface="Arial"/>
                <a:cs typeface="Arial"/>
                <a:sym typeface="Arial"/>
              </a:defRPr>
            </a:lvl3pPr>
            <a:lvl4pPr marR="0" lvl="3" algn="l" rtl="0">
              <a:spcBef>
                <a:spcPts val="0"/>
              </a:spcBef>
              <a:spcAft>
                <a:spcPts val="0"/>
              </a:spcAft>
              <a:buClr>
                <a:srgbClr val="FFFFFF"/>
              </a:buClr>
              <a:buSzPts val="2500"/>
              <a:buFont typeface="Arial"/>
              <a:buNone/>
              <a:defRPr sz="2500" b="1" i="0" u="none" strike="noStrike" cap="none">
                <a:solidFill>
                  <a:srgbClr val="FFFFFF"/>
                </a:solidFill>
                <a:latin typeface="Arial"/>
                <a:ea typeface="Arial"/>
                <a:cs typeface="Arial"/>
                <a:sym typeface="Arial"/>
              </a:defRPr>
            </a:lvl4pPr>
            <a:lvl5pPr marR="0" lvl="4" algn="l" rtl="0">
              <a:spcBef>
                <a:spcPts val="0"/>
              </a:spcBef>
              <a:spcAft>
                <a:spcPts val="0"/>
              </a:spcAft>
              <a:buClr>
                <a:srgbClr val="FFFFFF"/>
              </a:buClr>
              <a:buSzPts val="2500"/>
              <a:buFont typeface="Arial"/>
              <a:buNone/>
              <a:defRPr sz="2500" b="1" i="0" u="none" strike="noStrike" cap="none">
                <a:solidFill>
                  <a:srgbClr val="FFFFFF"/>
                </a:solidFill>
                <a:latin typeface="Arial"/>
                <a:ea typeface="Arial"/>
                <a:cs typeface="Arial"/>
                <a:sym typeface="Arial"/>
              </a:defRPr>
            </a:lvl5pPr>
            <a:lvl6pPr marR="0" lvl="5" algn="l" rtl="0">
              <a:spcBef>
                <a:spcPts val="0"/>
              </a:spcBef>
              <a:spcAft>
                <a:spcPts val="0"/>
              </a:spcAft>
              <a:buClr>
                <a:srgbClr val="FFFFFF"/>
              </a:buClr>
              <a:buSzPts val="2500"/>
              <a:buFont typeface="Arial"/>
              <a:buNone/>
              <a:defRPr sz="2500" b="1" i="0" u="none" strike="noStrike" cap="none">
                <a:solidFill>
                  <a:srgbClr val="FFFFFF"/>
                </a:solidFill>
                <a:latin typeface="Arial"/>
                <a:ea typeface="Arial"/>
                <a:cs typeface="Arial"/>
                <a:sym typeface="Arial"/>
              </a:defRPr>
            </a:lvl6pPr>
            <a:lvl7pPr marR="0" lvl="6" algn="l" rtl="0">
              <a:spcBef>
                <a:spcPts val="0"/>
              </a:spcBef>
              <a:spcAft>
                <a:spcPts val="0"/>
              </a:spcAft>
              <a:buClr>
                <a:srgbClr val="FFFFFF"/>
              </a:buClr>
              <a:buSzPts val="2500"/>
              <a:buFont typeface="Arial"/>
              <a:buNone/>
              <a:defRPr sz="2500" b="1" i="0" u="none" strike="noStrike" cap="none">
                <a:solidFill>
                  <a:srgbClr val="FFFFFF"/>
                </a:solidFill>
                <a:latin typeface="Arial"/>
                <a:ea typeface="Arial"/>
                <a:cs typeface="Arial"/>
                <a:sym typeface="Arial"/>
              </a:defRPr>
            </a:lvl7pPr>
            <a:lvl8pPr marR="0" lvl="7" algn="l" rtl="0">
              <a:spcBef>
                <a:spcPts val="0"/>
              </a:spcBef>
              <a:spcAft>
                <a:spcPts val="0"/>
              </a:spcAft>
              <a:buClr>
                <a:srgbClr val="FFFFFF"/>
              </a:buClr>
              <a:buSzPts val="2500"/>
              <a:buFont typeface="Arial"/>
              <a:buNone/>
              <a:defRPr sz="2500" b="1" i="0" u="none" strike="noStrike" cap="none">
                <a:solidFill>
                  <a:srgbClr val="FFFFFF"/>
                </a:solidFill>
                <a:latin typeface="Arial"/>
                <a:ea typeface="Arial"/>
                <a:cs typeface="Arial"/>
                <a:sym typeface="Arial"/>
              </a:defRPr>
            </a:lvl8pPr>
            <a:lvl9pPr marR="0" lvl="8" algn="l" rtl="0">
              <a:spcBef>
                <a:spcPts val="0"/>
              </a:spcBef>
              <a:spcAft>
                <a:spcPts val="0"/>
              </a:spcAft>
              <a:buClr>
                <a:srgbClr val="FFFFFF"/>
              </a:buClr>
              <a:buSzPts val="2500"/>
              <a:buFont typeface="Arial"/>
              <a:buNone/>
              <a:defRPr sz="2500" b="1"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1362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23740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4109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8923684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72AD2-E10C-A948-B4FE-B39F7A6578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CD4A0-DD29-5640-939F-2B87D97AB5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209EF-0BD5-BE4C-BA9F-4702B12B213B}"/>
              </a:ext>
            </a:extLst>
          </p:cNvPr>
          <p:cNvSpPr>
            <a:spLocks noGrp="1"/>
          </p:cNvSpPr>
          <p:nvPr>
            <p:ph type="dt" sz="half" idx="10"/>
          </p:nvPr>
        </p:nvSpPr>
        <p:spPr/>
        <p:txBody>
          <a:bodyPr/>
          <a:lstStyle/>
          <a:p>
            <a:fld id="{48A87A34-81AB-432B-8DAE-1953F412C126}" type="datetimeFigureOut">
              <a:rPr lang="en-US" smtClean="0"/>
              <a:pPr/>
              <a:t>8/8/19</a:t>
            </a:fld>
            <a:endParaRPr lang="en-US" dirty="0"/>
          </a:p>
        </p:txBody>
      </p:sp>
      <p:sp>
        <p:nvSpPr>
          <p:cNvPr id="5" name="Footer Placeholder 4">
            <a:extLst>
              <a:ext uri="{FF2B5EF4-FFF2-40B4-BE49-F238E27FC236}">
                <a16:creationId xmlns:a16="http://schemas.microsoft.com/office/drawing/2014/main" id="{E7651CDB-A0CF-A541-A145-87E4418D8E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C76211-CC3C-1C47-93D3-6307E8450F7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889987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820F-7057-264A-A0E5-E85AC00BC0F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7ACF95-4E49-0748-AF01-3DB13D8D2F9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69847FA-4C23-784F-BFEF-EE357CC32DDA}"/>
              </a:ext>
            </a:extLst>
          </p:cNvPr>
          <p:cNvSpPr>
            <a:spLocks noGrp="1"/>
          </p:cNvSpPr>
          <p:nvPr>
            <p:ph type="dt" sz="half" idx="10"/>
          </p:nvPr>
        </p:nvSpPr>
        <p:spPr/>
        <p:txBody>
          <a:bodyPr/>
          <a:lstStyle/>
          <a:p>
            <a:fld id="{48A87A34-81AB-432B-8DAE-1953F412C126}" type="datetimeFigureOut">
              <a:rPr lang="en-US" smtClean="0"/>
              <a:t>8/8/19</a:t>
            </a:fld>
            <a:endParaRPr lang="en-US" dirty="0"/>
          </a:p>
        </p:txBody>
      </p:sp>
      <p:sp>
        <p:nvSpPr>
          <p:cNvPr id="5" name="Footer Placeholder 4">
            <a:extLst>
              <a:ext uri="{FF2B5EF4-FFF2-40B4-BE49-F238E27FC236}">
                <a16:creationId xmlns:a16="http://schemas.microsoft.com/office/drawing/2014/main" id="{E108EC2F-979A-C34C-9B53-0AA78BF092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89D9D1-5236-184A-A271-399A554E719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338018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89248-139F-4241-ADB7-CC83DCD268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D7F97C-243B-E744-93DE-E8B7DA9CF11F}"/>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E238B6-A0BA-E64C-8A05-C70EF3A16AB2}"/>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73B151-BB22-4348-8DEA-97AB9C0E5249}"/>
              </a:ext>
            </a:extLst>
          </p:cNvPr>
          <p:cNvSpPr>
            <a:spLocks noGrp="1"/>
          </p:cNvSpPr>
          <p:nvPr>
            <p:ph type="dt" sz="half" idx="10"/>
          </p:nvPr>
        </p:nvSpPr>
        <p:spPr/>
        <p:txBody>
          <a:bodyPr/>
          <a:lstStyle/>
          <a:p>
            <a:fld id="{48A87A34-81AB-432B-8DAE-1953F412C126}" type="datetimeFigureOut">
              <a:rPr lang="en-US" smtClean="0"/>
              <a:pPr/>
              <a:t>8/8/19</a:t>
            </a:fld>
            <a:endParaRPr lang="en-US" dirty="0"/>
          </a:p>
        </p:txBody>
      </p:sp>
      <p:sp>
        <p:nvSpPr>
          <p:cNvPr id="6" name="Footer Placeholder 5">
            <a:extLst>
              <a:ext uri="{FF2B5EF4-FFF2-40B4-BE49-F238E27FC236}">
                <a16:creationId xmlns:a16="http://schemas.microsoft.com/office/drawing/2014/main" id="{FC594AF6-1C00-F04A-9B5D-A8FBC63359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303C29-40FF-354E-85E1-E1BC870A5D5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6008990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09C4C-7FFC-9143-967C-F51D93B856D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6DE087-A694-044C-9D7D-11F6C12983C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5B68412-C235-6846-974F-BDC78B52B601}"/>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BEC8F7-8B92-3645-ACF7-FAF4A2F993F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AF6E64D-92BA-AB4F-88F7-9C86C23A6B2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36992B-3229-B845-8E2B-F8766E171560}"/>
              </a:ext>
            </a:extLst>
          </p:cNvPr>
          <p:cNvSpPr>
            <a:spLocks noGrp="1"/>
          </p:cNvSpPr>
          <p:nvPr>
            <p:ph type="dt" sz="half" idx="10"/>
          </p:nvPr>
        </p:nvSpPr>
        <p:spPr/>
        <p:txBody>
          <a:bodyPr/>
          <a:lstStyle/>
          <a:p>
            <a:fld id="{48A87A34-81AB-432B-8DAE-1953F412C126}" type="datetimeFigureOut">
              <a:rPr lang="en-US" smtClean="0"/>
              <a:pPr/>
              <a:t>8/8/19</a:t>
            </a:fld>
            <a:endParaRPr lang="en-US" dirty="0"/>
          </a:p>
        </p:txBody>
      </p:sp>
      <p:sp>
        <p:nvSpPr>
          <p:cNvPr id="8" name="Footer Placeholder 7">
            <a:extLst>
              <a:ext uri="{FF2B5EF4-FFF2-40B4-BE49-F238E27FC236}">
                <a16:creationId xmlns:a16="http://schemas.microsoft.com/office/drawing/2014/main" id="{D19B4397-D8B0-9446-B767-6B3DE662488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8739279-04CC-9D44-AD19-1D783B22982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372502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7602-C0AB-B542-9F09-4AE87037D8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F5D167-47BE-234B-B932-DA5D41FBA417}"/>
              </a:ext>
            </a:extLst>
          </p:cNvPr>
          <p:cNvSpPr>
            <a:spLocks noGrp="1"/>
          </p:cNvSpPr>
          <p:nvPr>
            <p:ph type="dt" sz="half" idx="10"/>
          </p:nvPr>
        </p:nvSpPr>
        <p:spPr/>
        <p:txBody>
          <a:bodyPr/>
          <a:lstStyle/>
          <a:p>
            <a:fld id="{48A87A34-81AB-432B-8DAE-1953F412C126}" type="datetimeFigureOut">
              <a:rPr lang="en-US" smtClean="0"/>
              <a:t>8/8/19</a:t>
            </a:fld>
            <a:endParaRPr lang="en-US" dirty="0"/>
          </a:p>
        </p:txBody>
      </p:sp>
      <p:sp>
        <p:nvSpPr>
          <p:cNvPr id="4" name="Footer Placeholder 3">
            <a:extLst>
              <a:ext uri="{FF2B5EF4-FFF2-40B4-BE49-F238E27FC236}">
                <a16:creationId xmlns:a16="http://schemas.microsoft.com/office/drawing/2014/main" id="{383D78B5-74B4-8540-9E1C-93CC85A4E1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EDC364-6E45-F740-B40E-DBDFB39A8F6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544661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989E8-C774-9743-8197-A0AB1FADCFDB}"/>
              </a:ext>
            </a:extLst>
          </p:cNvPr>
          <p:cNvSpPr>
            <a:spLocks noGrp="1"/>
          </p:cNvSpPr>
          <p:nvPr>
            <p:ph type="dt" sz="half" idx="10"/>
          </p:nvPr>
        </p:nvSpPr>
        <p:spPr/>
        <p:txBody>
          <a:bodyPr/>
          <a:lstStyle/>
          <a:p>
            <a:fld id="{48A87A34-81AB-432B-8DAE-1953F412C126}" type="datetimeFigureOut">
              <a:rPr lang="en-US" smtClean="0"/>
              <a:t>8/8/19</a:t>
            </a:fld>
            <a:endParaRPr lang="en-US" dirty="0"/>
          </a:p>
        </p:txBody>
      </p:sp>
      <p:sp>
        <p:nvSpPr>
          <p:cNvPr id="3" name="Footer Placeholder 2">
            <a:extLst>
              <a:ext uri="{FF2B5EF4-FFF2-40B4-BE49-F238E27FC236}">
                <a16:creationId xmlns:a16="http://schemas.microsoft.com/office/drawing/2014/main" id="{C8C50EFC-4876-1141-970E-BC36974D830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8FC31D4-9165-3441-BCD0-F9B128D5A6F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0371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D074F-8274-D649-BE20-CAF1AF422A7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80047B-B7C2-4841-8697-7099CC60BB9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848297-B48F-2F43-BBDA-F347477532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823FDC0-3360-624A-9E18-F56B38371A27}"/>
              </a:ext>
            </a:extLst>
          </p:cNvPr>
          <p:cNvSpPr>
            <a:spLocks noGrp="1"/>
          </p:cNvSpPr>
          <p:nvPr>
            <p:ph type="dt" sz="half" idx="10"/>
          </p:nvPr>
        </p:nvSpPr>
        <p:spPr/>
        <p:txBody>
          <a:bodyPr/>
          <a:lstStyle/>
          <a:p>
            <a:fld id="{48A87A34-81AB-432B-8DAE-1953F412C126}" type="datetimeFigureOut">
              <a:rPr lang="en-US" smtClean="0"/>
              <a:pPr/>
              <a:t>8/8/19</a:t>
            </a:fld>
            <a:endParaRPr lang="en-US" dirty="0"/>
          </a:p>
        </p:txBody>
      </p:sp>
      <p:sp>
        <p:nvSpPr>
          <p:cNvPr id="6" name="Footer Placeholder 5">
            <a:extLst>
              <a:ext uri="{FF2B5EF4-FFF2-40B4-BE49-F238E27FC236}">
                <a16:creationId xmlns:a16="http://schemas.microsoft.com/office/drawing/2014/main" id="{CD512E1F-6822-2948-94CA-0D4122475C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829ADF-42FC-8D42-9A5C-65D90CD7F85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2818872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A3C6-A6E7-5A44-956A-2DE610F8EA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C746C00-92ED-644D-B548-D3D105451B4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78577D4-1E85-CD4E-A981-90ED51A069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B3A72F0-1C14-DB44-B227-A83C4240D4D3}"/>
              </a:ext>
            </a:extLst>
          </p:cNvPr>
          <p:cNvSpPr>
            <a:spLocks noGrp="1"/>
          </p:cNvSpPr>
          <p:nvPr>
            <p:ph type="dt" sz="half" idx="10"/>
          </p:nvPr>
        </p:nvSpPr>
        <p:spPr/>
        <p:txBody>
          <a:bodyPr/>
          <a:lstStyle/>
          <a:p>
            <a:fld id="{48A87A34-81AB-432B-8DAE-1953F412C126}" type="datetimeFigureOut">
              <a:rPr lang="en-US" smtClean="0"/>
              <a:t>8/8/19</a:t>
            </a:fld>
            <a:endParaRPr lang="en-US" dirty="0"/>
          </a:p>
        </p:txBody>
      </p:sp>
      <p:sp>
        <p:nvSpPr>
          <p:cNvPr id="6" name="Footer Placeholder 5">
            <a:extLst>
              <a:ext uri="{FF2B5EF4-FFF2-40B4-BE49-F238E27FC236}">
                <a16:creationId xmlns:a16="http://schemas.microsoft.com/office/drawing/2014/main" id="{752910CA-BD88-8F49-B87D-B399774B61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C43D28-1A41-9A49-A96C-E504D84DF93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0494203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A62F7E-B7CC-D941-9A30-C6B5CFFB0B2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C4F9FD-D42E-6B45-A368-E3241B99496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0AE3D-FFFA-0548-B7D9-E3B37F6FEB9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A87A34-81AB-432B-8DAE-1953F412C126}" type="datetimeFigureOut">
              <a:rPr lang="en-US" smtClean="0"/>
              <a:pPr/>
              <a:t>8/8/19</a:t>
            </a:fld>
            <a:endParaRPr lang="en-US" dirty="0"/>
          </a:p>
        </p:txBody>
      </p:sp>
      <p:sp>
        <p:nvSpPr>
          <p:cNvPr id="5" name="Footer Placeholder 4">
            <a:extLst>
              <a:ext uri="{FF2B5EF4-FFF2-40B4-BE49-F238E27FC236}">
                <a16:creationId xmlns:a16="http://schemas.microsoft.com/office/drawing/2014/main" id="{6EF434CC-2323-6F48-A832-972C9962263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9D10431-CB7E-744B-B886-E7574D6F851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4832220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mbitiousscienceteaching.org/high-school-series-%E2%80%A2-ecosystem-dynamics/#1479376606316-a25bc7d0-9145"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rwZR28su0F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gssphenomena.com/phenomena/#/deer-migra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hyperlink" Target="http://creativecommons.org/licenses/by/4.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8"/>
          <p:cNvSpPr txBox="1">
            <a:spLocks noGrp="1"/>
          </p:cNvSpPr>
          <p:nvPr>
            <p:ph type="ctrTitle"/>
          </p:nvPr>
        </p:nvSpPr>
        <p:spPr>
          <a:xfrm>
            <a:off x="685800" y="471976"/>
            <a:ext cx="7772400" cy="110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sz="4400" b="1">
                <a:latin typeface="Calibri"/>
                <a:ea typeface="Calibri"/>
                <a:cs typeface="Calibri"/>
                <a:sym typeface="Calibri"/>
              </a:rPr>
              <a:t>Exploring Climate Science with Virtual Reality</a:t>
            </a:r>
            <a:r>
              <a:rPr lang="en" sz="4400" b="0" i="0" u="none" strike="noStrike" cap="none">
                <a:solidFill>
                  <a:schemeClr val="dk1"/>
                </a:solidFill>
                <a:latin typeface="Calibri"/>
                <a:ea typeface="Calibri"/>
                <a:cs typeface="Calibri"/>
                <a:sym typeface="Calibri"/>
              </a:rPr>
              <a:t>	</a:t>
            </a:r>
            <a:endParaRPr/>
          </a:p>
        </p:txBody>
      </p:sp>
      <p:sp>
        <p:nvSpPr>
          <p:cNvPr id="236" name="Google Shape;236;p48"/>
          <p:cNvSpPr txBox="1">
            <a:spLocks noGrp="1"/>
          </p:cNvSpPr>
          <p:nvPr>
            <p:ph type="subTitle" idx="1"/>
          </p:nvPr>
        </p:nvSpPr>
        <p:spPr>
          <a:xfrm>
            <a:off x="1501015" y="1651040"/>
            <a:ext cx="6400800" cy="110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6F6A"/>
              </a:buClr>
              <a:buFont typeface="Arial"/>
              <a:buNone/>
            </a:pPr>
            <a:r>
              <a:rPr lang="en" sz="3200" dirty="0">
                <a:solidFill>
                  <a:srgbClr val="706F6A"/>
                </a:solidFill>
                <a:latin typeface="Calibri"/>
                <a:ea typeface="Calibri"/>
                <a:cs typeface="Calibri"/>
                <a:sym typeface="Calibri"/>
              </a:rPr>
              <a:t>Teacher/Scientist </a:t>
            </a:r>
            <a:endParaRPr sz="3200" dirty="0">
              <a:solidFill>
                <a:srgbClr val="706F6A"/>
              </a:solidFill>
              <a:latin typeface="Calibri"/>
              <a:ea typeface="Calibri"/>
              <a:cs typeface="Calibri"/>
              <a:sym typeface="Calibri"/>
            </a:endParaRPr>
          </a:p>
          <a:p>
            <a:pPr marL="0" marR="0" lvl="0" indent="0" algn="ctr" rtl="0">
              <a:lnSpc>
                <a:spcPct val="100000"/>
              </a:lnSpc>
              <a:spcBef>
                <a:spcPts val="0"/>
              </a:spcBef>
              <a:spcAft>
                <a:spcPts val="0"/>
              </a:spcAft>
              <a:buClr>
                <a:srgbClr val="706F6A"/>
              </a:buClr>
              <a:buFont typeface="Arial"/>
              <a:buNone/>
            </a:pPr>
            <a:r>
              <a:rPr lang="en" sz="3200" dirty="0">
                <a:solidFill>
                  <a:srgbClr val="706F6A"/>
                </a:solidFill>
                <a:latin typeface="Calibri"/>
                <a:ea typeface="Calibri"/>
                <a:cs typeface="Calibri"/>
                <a:sym typeface="Calibri"/>
              </a:rPr>
              <a:t>Partnership</a:t>
            </a:r>
          </a:p>
          <a:p>
            <a:pPr marL="0" marR="0" lvl="0" indent="0" algn="ctr" rtl="0">
              <a:lnSpc>
                <a:spcPct val="100000"/>
              </a:lnSpc>
              <a:spcBef>
                <a:spcPts val="0"/>
              </a:spcBef>
              <a:spcAft>
                <a:spcPts val="0"/>
              </a:spcAft>
              <a:buClr>
                <a:srgbClr val="706F6A"/>
              </a:buClr>
              <a:buFont typeface="Arial"/>
              <a:buNone/>
            </a:pPr>
            <a:r>
              <a:rPr lang="en" sz="3200" dirty="0">
                <a:solidFill>
                  <a:srgbClr val="706F6A"/>
                </a:solidFill>
                <a:latin typeface="Calibri"/>
                <a:ea typeface="Calibri"/>
                <a:cs typeface="Calibri"/>
                <a:sym typeface="Calibri"/>
              </a:rPr>
              <a:t>Day 1</a:t>
            </a:r>
            <a:endParaRPr sz="3200" dirty="0">
              <a:solidFill>
                <a:srgbClr val="706F6A"/>
              </a:solidFill>
              <a:latin typeface="Calibri"/>
              <a:ea typeface="Calibri"/>
              <a:cs typeface="Calibri"/>
              <a:sym typeface="Calibri"/>
            </a:endParaRPr>
          </a:p>
        </p:txBody>
      </p:sp>
      <p:sp>
        <p:nvSpPr>
          <p:cNvPr id="237" name="Google Shape;237;p48"/>
          <p:cNvSpPr txBox="1"/>
          <p:nvPr/>
        </p:nvSpPr>
        <p:spPr>
          <a:xfrm>
            <a:off x="421350" y="3114384"/>
            <a:ext cx="8301300" cy="110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6F6A"/>
              </a:buClr>
              <a:buFont typeface="Arial"/>
              <a:buNone/>
            </a:pPr>
            <a:r>
              <a:rPr lang="en" sz="2400" b="1" i="1" u="none" strike="noStrike" cap="none" dirty="0">
                <a:solidFill>
                  <a:srgbClr val="706F6A"/>
                </a:solidFill>
                <a:latin typeface="Calibri"/>
                <a:ea typeface="Calibri"/>
                <a:cs typeface="Calibri"/>
                <a:sym typeface="Calibri"/>
              </a:rPr>
              <a:t>Georgia Boatman, Regional Science Coordinator, ESD 123</a:t>
            </a:r>
            <a:endParaRPr dirty="0"/>
          </a:p>
          <a:p>
            <a:pPr marL="0" marR="0" lvl="0" indent="0" algn="ctr" rtl="0">
              <a:lnSpc>
                <a:spcPct val="100000"/>
              </a:lnSpc>
              <a:spcBef>
                <a:spcPts val="520"/>
              </a:spcBef>
              <a:spcAft>
                <a:spcPts val="0"/>
              </a:spcAft>
              <a:buClr>
                <a:srgbClr val="706F6A"/>
              </a:buClr>
              <a:buFont typeface="Arial"/>
              <a:buNone/>
            </a:pPr>
            <a:r>
              <a:rPr lang="en" sz="2400" b="1" i="1" u="none" strike="noStrike" cap="none" dirty="0">
                <a:solidFill>
                  <a:srgbClr val="706F6A"/>
                </a:solidFill>
                <a:latin typeface="Calibri"/>
                <a:ea typeface="Calibri"/>
                <a:cs typeface="Calibri"/>
                <a:sym typeface="Calibri"/>
              </a:rPr>
              <a:t>Peggy </a:t>
            </a:r>
            <a:r>
              <a:rPr lang="en" sz="2400" b="1" i="1" u="none" strike="noStrike" cap="none" dirty="0" err="1">
                <a:solidFill>
                  <a:srgbClr val="706F6A"/>
                </a:solidFill>
                <a:latin typeface="Calibri"/>
                <a:ea typeface="Calibri"/>
                <a:cs typeface="Calibri"/>
                <a:sym typeface="Calibri"/>
              </a:rPr>
              <a:t>Willcuts</a:t>
            </a:r>
            <a:r>
              <a:rPr lang="en" sz="2400" b="1" i="1" u="none" strike="noStrike" cap="none" dirty="0">
                <a:solidFill>
                  <a:srgbClr val="706F6A"/>
                </a:solidFill>
                <a:latin typeface="Calibri"/>
                <a:ea typeface="Calibri"/>
                <a:cs typeface="Calibri"/>
                <a:sym typeface="Calibri"/>
              </a:rPr>
              <a:t>, Sr. STEM Education Consultant, PNNL</a:t>
            </a:r>
            <a:endParaRPr dirty="0"/>
          </a:p>
        </p:txBody>
      </p:sp>
      <p:pic>
        <p:nvPicPr>
          <p:cNvPr id="238" name="Google Shape;238;p48" title="Educational Service District 123 Logo"/>
          <p:cNvPicPr preferRelativeResize="0"/>
          <p:nvPr/>
        </p:nvPicPr>
        <p:blipFill>
          <a:blip r:embed="rId3">
            <a:alphaModFix/>
          </a:blip>
          <a:stretch>
            <a:fillRect/>
          </a:stretch>
        </p:blipFill>
        <p:spPr>
          <a:xfrm>
            <a:off x="2134797" y="4245327"/>
            <a:ext cx="1057987" cy="844912"/>
          </a:xfrm>
          <a:prstGeom prst="rect">
            <a:avLst/>
          </a:prstGeom>
          <a:noFill/>
          <a:ln>
            <a:noFill/>
          </a:ln>
        </p:spPr>
      </p:pic>
      <p:pic>
        <p:nvPicPr>
          <p:cNvPr id="239" name="Google Shape;239;p48" title="Pacific Northwest National Laboratory Logo"/>
          <p:cNvPicPr preferRelativeResize="0"/>
          <p:nvPr/>
        </p:nvPicPr>
        <p:blipFill>
          <a:blip r:embed="rId4">
            <a:alphaModFix/>
          </a:blip>
          <a:stretch>
            <a:fillRect/>
          </a:stretch>
        </p:blipFill>
        <p:spPr>
          <a:xfrm>
            <a:off x="5725551" y="4052801"/>
            <a:ext cx="1071418" cy="10764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0"/>
          <p:cNvSpPr txBox="1">
            <a:spLocks noGrp="1"/>
          </p:cNvSpPr>
          <p:nvPr>
            <p:ph type="ctrTitle"/>
          </p:nvPr>
        </p:nvSpPr>
        <p:spPr>
          <a:xfrm>
            <a:off x="685800" y="471976"/>
            <a:ext cx="7772400" cy="110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sz="4400" b="1">
                <a:latin typeface="Calibri"/>
                <a:ea typeface="Calibri"/>
                <a:cs typeface="Calibri"/>
                <a:sym typeface="Calibri"/>
              </a:rPr>
              <a:t>Exploring Climate Science with Virtual Reality</a:t>
            </a:r>
            <a:r>
              <a:rPr lang="en" sz="4400" b="0" i="0" u="none" strike="noStrike" cap="none">
                <a:solidFill>
                  <a:schemeClr val="dk1"/>
                </a:solidFill>
                <a:latin typeface="Calibri"/>
                <a:ea typeface="Calibri"/>
                <a:cs typeface="Calibri"/>
                <a:sym typeface="Calibri"/>
              </a:rPr>
              <a:t>	</a:t>
            </a:r>
            <a:endParaRPr/>
          </a:p>
        </p:txBody>
      </p:sp>
      <p:sp>
        <p:nvSpPr>
          <p:cNvPr id="362" name="Google Shape;362;p60"/>
          <p:cNvSpPr txBox="1">
            <a:spLocks noGrp="1"/>
          </p:cNvSpPr>
          <p:nvPr>
            <p:ph type="subTitle" idx="1"/>
          </p:nvPr>
        </p:nvSpPr>
        <p:spPr>
          <a:xfrm>
            <a:off x="1501015" y="1601023"/>
            <a:ext cx="6400800" cy="110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6F6A"/>
              </a:buClr>
              <a:buFont typeface="Arial"/>
              <a:buNone/>
            </a:pPr>
            <a:r>
              <a:rPr lang="en" sz="3200" dirty="0">
                <a:solidFill>
                  <a:srgbClr val="706F6A"/>
                </a:solidFill>
                <a:latin typeface="Calibri"/>
                <a:ea typeface="Calibri"/>
                <a:cs typeface="Calibri"/>
                <a:sym typeface="Calibri"/>
              </a:rPr>
              <a:t>Teacher/Scientist </a:t>
            </a:r>
            <a:endParaRPr sz="3200" dirty="0">
              <a:solidFill>
                <a:srgbClr val="706F6A"/>
              </a:solidFill>
              <a:latin typeface="Calibri"/>
              <a:ea typeface="Calibri"/>
              <a:cs typeface="Calibri"/>
              <a:sym typeface="Calibri"/>
            </a:endParaRPr>
          </a:p>
          <a:p>
            <a:pPr marL="0" marR="0" lvl="0" indent="0" algn="ctr" rtl="0">
              <a:lnSpc>
                <a:spcPct val="100000"/>
              </a:lnSpc>
              <a:spcBef>
                <a:spcPts val="0"/>
              </a:spcBef>
              <a:spcAft>
                <a:spcPts val="0"/>
              </a:spcAft>
              <a:buClr>
                <a:srgbClr val="706F6A"/>
              </a:buClr>
              <a:buFont typeface="Arial"/>
              <a:buNone/>
            </a:pPr>
            <a:r>
              <a:rPr lang="en" sz="3200" dirty="0">
                <a:solidFill>
                  <a:srgbClr val="706F6A"/>
                </a:solidFill>
                <a:latin typeface="Calibri"/>
                <a:ea typeface="Calibri"/>
                <a:cs typeface="Calibri"/>
                <a:sym typeface="Calibri"/>
              </a:rPr>
              <a:t>Partnership</a:t>
            </a:r>
          </a:p>
          <a:p>
            <a:pPr marL="0" marR="0" lvl="0" indent="0" algn="ctr" rtl="0">
              <a:lnSpc>
                <a:spcPct val="100000"/>
              </a:lnSpc>
              <a:spcBef>
                <a:spcPts val="0"/>
              </a:spcBef>
              <a:spcAft>
                <a:spcPts val="0"/>
              </a:spcAft>
              <a:buClr>
                <a:srgbClr val="706F6A"/>
              </a:buClr>
              <a:buFont typeface="Arial"/>
              <a:buNone/>
            </a:pPr>
            <a:r>
              <a:rPr lang="en" sz="3200" dirty="0">
                <a:solidFill>
                  <a:srgbClr val="706F6A"/>
                </a:solidFill>
                <a:latin typeface="Calibri"/>
                <a:ea typeface="Calibri"/>
                <a:cs typeface="Calibri"/>
                <a:sym typeface="Calibri"/>
              </a:rPr>
              <a:t>Day 3</a:t>
            </a:r>
            <a:endParaRPr sz="3200" dirty="0">
              <a:solidFill>
                <a:srgbClr val="706F6A"/>
              </a:solidFill>
              <a:latin typeface="Calibri"/>
              <a:ea typeface="Calibri"/>
              <a:cs typeface="Calibri"/>
              <a:sym typeface="Calibri"/>
            </a:endParaRPr>
          </a:p>
        </p:txBody>
      </p:sp>
      <p:sp>
        <p:nvSpPr>
          <p:cNvPr id="363" name="Google Shape;363;p60"/>
          <p:cNvSpPr txBox="1"/>
          <p:nvPr/>
        </p:nvSpPr>
        <p:spPr>
          <a:xfrm>
            <a:off x="421350" y="3015965"/>
            <a:ext cx="8301300" cy="110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6F6A"/>
              </a:buClr>
              <a:buFont typeface="Arial"/>
              <a:buNone/>
            </a:pPr>
            <a:r>
              <a:rPr lang="en" sz="2400" b="1" i="1" u="none" strike="noStrike" cap="none" dirty="0">
                <a:solidFill>
                  <a:srgbClr val="706F6A"/>
                </a:solidFill>
                <a:latin typeface="Calibri"/>
                <a:ea typeface="Calibri"/>
                <a:cs typeface="Calibri"/>
                <a:sym typeface="Calibri"/>
              </a:rPr>
              <a:t>Georgia Boatman, Regional Science Coordinator, ESD 123</a:t>
            </a:r>
            <a:endParaRPr dirty="0"/>
          </a:p>
          <a:p>
            <a:pPr marL="0" marR="0" lvl="0" indent="0" algn="ctr" rtl="0">
              <a:lnSpc>
                <a:spcPct val="100000"/>
              </a:lnSpc>
              <a:spcBef>
                <a:spcPts val="520"/>
              </a:spcBef>
              <a:spcAft>
                <a:spcPts val="0"/>
              </a:spcAft>
              <a:buClr>
                <a:srgbClr val="706F6A"/>
              </a:buClr>
              <a:buFont typeface="Arial"/>
              <a:buNone/>
            </a:pPr>
            <a:r>
              <a:rPr lang="en" sz="2400" b="1" i="1" u="none" strike="noStrike" cap="none" dirty="0">
                <a:solidFill>
                  <a:srgbClr val="706F6A"/>
                </a:solidFill>
                <a:latin typeface="Calibri"/>
                <a:ea typeface="Calibri"/>
                <a:cs typeface="Calibri"/>
                <a:sym typeface="Calibri"/>
              </a:rPr>
              <a:t>Peggy </a:t>
            </a:r>
            <a:r>
              <a:rPr lang="en" sz="2400" b="1" i="1" u="none" strike="noStrike" cap="none" dirty="0" err="1">
                <a:solidFill>
                  <a:srgbClr val="706F6A"/>
                </a:solidFill>
                <a:latin typeface="Calibri"/>
                <a:ea typeface="Calibri"/>
                <a:cs typeface="Calibri"/>
                <a:sym typeface="Calibri"/>
              </a:rPr>
              <a:t>Willcuts</a:t>
            </a:r>
            <a:r>
              <a:rPr lang="en" sz="2400" b="1" i="1" u="none" strike="noStrike" cap="none" dirty="0">
                <a:solidFill>
                  <a:srgbClr val="706F6A"/>
                </a:solidFill>
                <a:latin typeface="Calibri"/>
                <a:ea typeface="Calibri"/>
                <a:cs typeface="Calibri"/>
                <a:sym typeface="Calibri"/>
              </a:rPr>
              <a:t>, Sr. STEM Education Consultant, PNNL</a:t>
            </a:r>
            <a:endParaRPr dirty="0"/>
          </a:p>
        </p:txBody>
      </p:sp>
      <p:pic>
        <p:nvPicPr>
          <p:cNvPr id="364" name="Google Shape;364;p60" title="Educational Service District 123 logo"/>
          <p:cNvPicPr preferRelativeResize="0"/>
          <p:nvPr/>
        </p:nvPicPr>
        <p:blipFill>
          <a:blip r:embed="rId3">
            <a:alphaModFix/>
          </a:blip>
          <a:stretch>
            <a:fillRect/>
          </a:stretch>
        </p:blipFill>
        <p:spPr>
          <a:xfrm>
            <a:off x="2177000" y="4134954"/>
            <a:ext cx="1057987" cy="844912"/>
          </a:xfrm>
          <a:prstGeom prst="rect">
            <a:avLst/>
          </a:prstGeom>
          <a:noFill/>
          <a:ln>
            <a:noFill/>
          </a:ln>
        </p:spPr>
      </p:pic>
      <p:pic>
        <p:nvPicPr>
          <p:cNvPr id="365" name="Google Shape;365;p60" title="Pacific Northwest National Laboratory logo"/>
          <p:cNvPicPr preferRelativeResize="0"/>
          <p:nvPr/>
        </p:nvPicPr>
        <p:blipFill>
          <a:blip r:embed="rId4">
            <a:alphaModFix/>
          </a:blip>
          <a:stretch>
            <a:fillRect/>
          </a:stretch>
        </p:blipFill>
        <p:spPr>
          <a:xfrm>
            <a:off x="5655212" y="4052815"/>
            <a:ext cx="1071419" cy="9253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700"/>
              <a:buFont typeface="Calibri"/>
              <a:buNone/>
            </a:pPr>
            <a:r>
              <a:rPr lang="en" sz="2800" b="0" i="0" u="none" strike="noStrike" cap="none">
                <a:solidFill>
                  <a:srgbClr val="000000"/>
                </a:solidFill>
                <a:latin typeface="Calibri"/>
                <a:ea typeface="Calibri"/>
                <a:cs typeface="Calibri"/>
                <a:sym typeface="Calibri"/>
              </a:rPr>
              <a:t>The Science and</a:t>
            </a:r>
            <a:endParaRPr/>
          </a:p>
          <a:p>
            <a:pPr marL="0" marR="0" lvl="0" indent="0" algn="ctr" rtl="0">
              <a:spcBef>
                <a:spcPts val="0"/>
              </a:spcBef>
              <a:spcAft>
                <a:spcPts val="0"/>
              </a:spcAft>
              <a:buClr>
                <a:schemeClr val="lt1"/>
              </a:buClr>
              <a:buSzPts val="700"/>
              <a:buFont typeface="Calibri"/>
              <a:buNone/>
            </a:pPr>
            <a:r>
              <a:rPr lang="en" sz="2800" b="0" i="0" u="none" strike="noStrike" cap="none">
                <a:solidFill>
                  <a:srgbClr val="000000"/>
                </a:solidFill>
                <a:latin typeface="Calibri"/>
                <a:ea typeface="Calibri"/>
                <a:cs typeface="Calibri"/>
                <a:sym typeface="Calibri"/>
              </a:rPr>
              <a:t>Engineering</a:t>
            </a:r>
            <a:endParaRPr/>
          </a:p>
          <a:p>
            <a:pPr marL="0" marR="0" lvl="0" indent="0" algn="ctr" rtl="0">
              <a:spcBef>
                <a:spcPts val="0"/>
              </a:spcBef>
              <a:spcAft>
                <a:spcPts val="0"/>
              </a:spcAft>
              <a:buClr>
                <a:schemeClr val="lt1"/>
              </a:buClr>
              <a:buSzPts val="700"/>
              <a:buFont typeface="Calibri"/>
              <a:buNone/>
            </a:pPr>
            <a:r>
              <a:rPr lang="en" sz="2800" b="0" i="0" u="none" strike="noStrike" cap="none">
                <a:solidFill>
                  <a:srgbClr val="000000"/>
                </a:solidFill>
                <a:latin typeface="Calibri"/>
                <a:ea typeface="Calibri"/>
                <a:cs typeface="Calibri"/>
                <a:sym typeface="Calibri"/>
              </a:rPr>
              <a:t>Practices</a:t>
            </a:r>
            <a:endParaRPr/>
          </a:p>
        </p:txBody>
      </p:sp>
      <p:pic>
        <p:nvPicPr>
          <p:cNvPr id="371" name="Google Shape;371;p61" title="NSTA Science and Engineering Practice Matrix"/>
          <p:cNvPicPr preferRelativeResize="0"/>
          <p:nvPr/>
        </p:nvPicPr>
        <p:blipFill rotWithShape="1">
          <a:blip r:embed="rId3">
            <a:alphaModFix/>
          </a:blip>
          <a:srcRect/>
          <a:stretch/>
        </p:blipFill>
        <p:spPr>
          <a:xfrm>
            <a:off x="70777" y="154475"/>
            <a:ext cx="8692224" cy="4417525"/>
          </a:xfrm>
          <a:prstGeom prst="rect">
            <a:avLst/>
          </a:prstGeom>
          <a:noFill/>
          <a:ln w="9525" cap="flat" cmpd="sng">
            <a:solidFill>
              <a:schemeClr val="dk2"/>
            </a:solidFill>
            <a:prstDash val="solid"/>
            <a:round/>
            <a:headEnd type="none" w="sm" len="sm"/>
            <a:tailEnd type="none" w="sm" len="sm"/>
          </a:ln>
        </p:spPr>
      </p:pic>
      <p:sp>
        <p:nvSpPr>
          <p:cNvPr id="372" name="Google Shape;372;p61" title="Top box gives a general description of the SEP"/>
          <p:cNvSpPr/>
          <p:nvPr/>
        </p:nvSpPr>
        <p:spPr>
          <a:xfrm>
            <a:off x="70800" y="129774"/>
            <a:ext cx="8616000" cy="7275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2"/>
          <p:cNvSpPr txBox="1">
            <a:spLocks noGrp="1"/>
          </p:cNvSpPr>
          <p:nvPr>
            <p:ph type="title"/>
          </p:nvPr>
        </p:nvSpPr>
        <p:spPr>
          <a:xfrm>
            <a:off x="311700" y="110472"/>
            <a:ext cx="8520600" cy="572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00"/>
              <a:buFont typeface="Calibri"/>
              <a:buNone/>
            </a:pPr>
            <a:r>
              <a:rPr lang="en" sz="2800" b="0" i="0" u="none" strike="noStrike" cap="none" dirty="0">
                <a:solidFill>
                  <a:srgbClr val="000000"/>
                </a:solidFill>
                <a:latin typeface="Calibri"/>
                <a:ea typeface="Calibri"/>
                <a:cs typeface="Calibri"/>
                <a:sym typeface="Calibri"/>
              </a:rPr>
              <a:t>The Science and</a:t>
            </a:r>
            <a:r>
              <a:rPr lang="en" dirty="0">
                <a:sym typeface="Calibri"/>
              </a:rPr>
              <a:t> </a:t>
            </a:r>
            <a:r>
              <a:rPr lang="en" sz="2800" b="0" i="0" u="none" strike="noStrike" cap="none" dirty="0">
                <a:solidFill>
                  <a:srgbClr val="000000"/>
                </a:solidFill>
                <a:latin typeface="Calibri"/>
                <a:ea typeface="Calibri"/>
                <a:cs typeface="Calibri"/>
                <a:sym typeface="Calibri"/>
              </a:rPr>
              <a:t>Engineering</a:t>
            </a:r>
            <a:r>
              <a:rPr lang="en" dirty="0">
                <a:sym typeface="Calibri"/>
              </a:rPr>
              <a:t> </a:t>
            </a:r>
            <a:r>
              <a:rPr lang="en" sz="2800" b="0" i="0" u="none" strike="noStrike" cap="none" dirty="0">
                <a:solidFill>
                  <a:srgbClr val="000000"/>
                </a:solidFill>
                <a:latin typeface="Calibri"/>
                <a:ea typeface="Calibri"/>
                <a:cs typeface="Calibri"/>
                <a:sym typeface="Calibri"/>
              </a:rPr>
              <a:t>Practices</a:t>
            </a:r>
            <a:endParaRPr dirty="0"/>
          </a:p>
        </p:txBody>
      </p:sp>
      <p:pic>
        <p:nvPicPr>
          <p:cNvPr id="379" name="Google Shape;379;p62" title="NSTA SEP (Science and Engineering Practices) sample page"/>
          <p:cNvPicPr preferRelativeResize="0"/>
          <p:nvPr/>
        </p:nvPicPr>
        <p:blipFill rotWithShape="1">
          <a:blip r:embed="rId3">
            <a:alphaModFix/>
          </a:blip>
          <a:srcRect/>
          <a:stretch/>
        </p:blipFill>
        <p:spPr>
          <a:xfrm>
            <a:off x="311700" y="683172"/>
            <a:ext cx="8726102" cy="4162502"/>
          </a:xfrm>
          <a:prstGeom prst="rect">
            <a:avLst/>
          </a:prstGeom>
          <a:noFill/>
          <a:ln w="9525" cap="flat" cmpd="sng">
            <a:solidFill>
              <a:schemeClr val="dk2"/>
            </a:solidFill>
            <a:prstDash val="solid"/>
            <a:round/>
            <a:headEnd type="none" w="sm" len="sm"/>
            <a:tailEnd type="none" w="sm" len="sm"/>
          </a:ln>
        </p:spPr>
      </p:pic>
      <p:sp>
        <p:nvSpPr>
          <p:cNvPr id="380" name="Google Shape;380;p62" title="Columns give a more specific grade band description"/>
          <p:cNvSpPr/>
          <p:nvPr/>
        </p:nvSpPr>
        <p:spPr>
          <a:xfrm>
            <a:off x="311700" y="1345324"/>
            <a:ext cx="8726102" cy="3500349"/>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3"/>
          <p:cNvSpPr txBox="1">
            <a:spLocks noGrp="1"/>
          </p:cNvSpPr>
          <p:nvPr>
            <p:ph type="title"/>
          </p:nvPr>
        </p:nvSpPr>
        <p:spPr>
          <a:xfrm>
            <a:off x="304916" y="158675"/>
            <a:ext cx="8520600" cy="572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00"/>
              <a:buFont typeface="Calibri"/>
              <a:buNone/>
            </a:pPr>
            <a:r>
              <a:rPr lang="en" sz="2800" b="0" i="0" u="none" strike="noStrike" cap="none" dirty="0">
                <a:solidFill>
                  <a:srgbClr val="000000"/>
                </a:solidFill>
                <a:latin typeface="Calibri"/>
                <a:ea typeface="Calibri"/>
                <a:cs typeface="Calibri"/>
                <a:sym typeface="Calibri"/>
              </a:rPr>
              <a:t>The Science and</a:t>
            </a:r>
            <a:r>
              <a:rPr lang="en" dirty="0">
                <a:sym typeface="Calibri"/>
              </a:rPr>
              <a:t> </a:t>
            </a:r>
            <a:r>
              <a:rPr lang="en" sz="2800" b="0" i="0" u="none" strike="noStrike" cap="none" dirty="0">
                <a:solidFill>
                  <a:srgbClr val="000000"/>
                </a:solidFill>
                <a:latin typeface="Calibri"/>
                <a:ea typeface="Calibri"/>
                <a:cs typeface="Calibri"/>
                <a:sym typeface="Calibri"/>
              </a:rPr>
              <a:t>Engineering Practices</a:t>
            </a:r>
            <a:endParaRPr dirty="0"/>
          </a:p>
        </p:txBody>
      </p:sp>
      <p:pic>
        <p:nvPicPr>
          <p:cNvPr id="387" name="Google Shape;387;p63" title="STA SEP (Science and Engineering Practices) sample page"/>
          <p:cNvPicPr preferRelativeResize="0"/>
          <p:nvPr/>
        </p:nvPicPr>
        <p:blipFill rotWithShape="1">
          <a:blip r:embed="rId3">
            <a:alphaModFix/>
          </a:blip>
          <a:srcRect/>
          <a:stretch/>
        </p:blipFill>
        <p:spPr>
          <a:xfrm>
            <a:off x="118000" y="636782"/>
            <a:ext cx="8967026" cy="4259818"/>
          </a:xfrm>
          <a:prstGeom prst="rect">
            <a:avLst/>
          </a:prstGeom>
          <a:noFill/>
          <a:ln w="9525" cap="flat" cmpd="sng">
            <a:solidFill>
              <a:schemeClr val="dk2"/>
            </a:solidFill>
            <a:prstDash val="solid"/>
            <a:round/>
            <a:headEnd type="none" w="sm" len="sm"/>
            <a:tailEnd type="none" w="sm" len="sm"/>
          </a:ln>
        </p:spPr>
      </p:pic>
      <p:sp>
        <p:nvSpPr>
          <p:cNvPr id="388" name="Google Shape;388;p63" title="Grade Bands for K-2, 3-5, 6-8, 9-12"/>
          <p:cNvSpPr/>
          <p:nvPr/>
        </p:nvSpPr>
        <p:spPr>
          <a:xfrm>
            <a:off x="118000" y="1324302"/>
            <a:ext cx="1852500" cy="3572297"/>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89" name="Google Shape;389;p63" title="Sample Grade Band 3-5"/>
          <p:cNvSpPr/>
          <p:nvPr/>
        </p:nvSpPr>
        <p:spPr>
          <a:xfrm>
            <a:off x="1970500" y="1324302"/>
            <a:ext cx="1852500" cy="3572298"/>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90" name="Google Shape;390;p63" title="Sample Grade Band 6-8"/>
          <p:cNvSpPr/>
          <p:nvPr/>
        </p:nvSpPr>
        <p:spPr>
          <a:xfrm>
            <a:off x="3823000" y="1324302"/>
            <a:ext cx="2536500" cy="3572298"/>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91" name="Google Shape;391;p63" title="Sample Grade Band 9-12"/>
          <p:cNvSpPr/>
          <p:nvPr/>
        </p:nvSpPr>
        <p:spPr>
          <a:xfrm>
            <a:off x="6359500" y="1324302"/>
            <a:ext cx="2536500" cy="3572298"/>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88"/>
                                        </p:tgtEl>
                                        <p:attrNameLst>
                                          <p:attrName>style.visibility</p:attrName>
                                        </p:attrNameLst>
                                      </p:cBhvr>
                                      <p:to>
                                        <p:strVal val="visible"/>
                                      </p:to>
                                    </p:set>
                                    <p:anim calcmode="lin" valueType="num">
                                      <p:cBhvr additive="base">
                                        <p:cTn id="7" dur="1000"/>
                                        <p:tgtEl>
                                          <p:spTgt spid="388"/>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389"/>
                                        </p:tgtEl>
                                        <p:attrNameLst>
                                          <p:attrName>style.visibility</p:attrName>
                                        </p:attrNameLst>
                                      </p:cBhvr>
                                      <p:to>
                                        <p:strVal val="visible"/>
                                      </p:to>
                                    </p:set>
                                    <p:anim calcmode="lin" valueType="num">
                                      <p:cBhvr additive="base">
                                        <p:cTn id="11" dur="1000"/>
                                        <p:tgtEl>
                                          <p:spTgt spid="389"/>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390"/>
                                        </p:tgtEl>
                                        <p:attrNameLst>
                                          <p:attrName>style.visibility</p:attrName>
                                        </p:attrNameLst>
                                      </p:cBhvr>
                                      <p:to>
                                        <p:strVal val="visible"/>
                                      </p:to>
                                    </p:set>
                                    <p:anim calcmode="lin" valueType="num">
                                      <p:cBhvr additive="base">
                                        <p:cTn id="15" dur="1000"/>
                                        <p:tgtEl>
                                          <p:spTgt spid="39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1" fill="hold" nodeType="afterEffect">
                                  <p:stCondLst>
                                    <p:cond delay="0"/>
                                  </p:stCondLst>
                                  <p:childTnLst>
                                    <p:set>
                                      <p:cBhvr>
                                        <p:cTn id="18" dur="1" fill="hold">
                                          <p:stCondLst>
                                            <p:cond delay="0"/>
                                          </p:stCondLst>
                                        </p:cTn>
                                        <p:tgtEl>
                                          <p:spTgt spid="391"/>
                                        </p:tgtEl>
                                        <p:attrNameLst>
                                          <p:attrName>style.visibility</p:attrName>
                                        </p:attrNameLst>
                                      </p:cBhvr>
                                      <p:to>
                                        <p:strVal val="visible"/>
                                      </p:to>
                                    </p:set>
                                    <p:anim calcmode="lin" valueType="num">
                                      <p:cBhvr additive="base">
                                        <p:cTn id="19" dur="1000"/>
                                        <p:tgtEl>
                                          <p:spTgt spid="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8" name="Google Shape;385;p63">
            <a:extLst>
              <a:ext uri="{FF2B5EF4-FFF2-40B4-BE49-F238E27FC236}">
                <a16:creationId xmlns:a16="http://schemas.microsoft.com/office/drawing/2014/main" id="{11A09B19-FD30-2249-86CA-C99857D815CE}"/>
              </a:ext>
            </a:extLst>
          </p:cNvPr>
          <p:cNvSpPr txBox="1">
            <a:spLocks noGrp="1"/>
          </p:cNvSpPr>
          <p:nvPr>
            <p:ph type="title"/>
          </p:nvPr>
        </p:nvSpPr>
        <p:spPr>
          <a:xfrm>
            <a:off x="304916" y="158675"/>
            <a:ext cx="8520600" cy="572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00"/>
              <a:buFont typeface="Calibri"/>
              <a:buNone/>
            </a:pPr>
            <a:r>
              <a:rPr lang="en" sz="2800" b="0" i="0" u="none" strike="noStrike" cap="none" dirty="0">
                <a:solidFill>
                  <a:srgbClr val="000000"/>
                </a:solidFill>
                <a:latin typeface="Calibri"/>
                <a:ea typeface="Calibri"/>
                <a:cs typeface="Calibri"/>
                <a:sym typeface="Calibri"/>
              </a:rPr>
              <a:t>The Science and</a:t>
            </a:r>
            <a:r>
              <a:rPr lang="en" dirty="0">
                <a:sym typeface="Calibri"/>
              </a:rPr>
              <a:t> </a:t>
            </a:r>
            <a:r>
              <a:rPr lang="en" sz="2800" b="0" i="0" u="none" strike="noStrike" cap="none" dirty="0">
                <a:solidFill>
                  <a:srgbClr val="000000"/>
                </a:solidFill>
                <a:latin typeface="Calibri"/>
                <a:ea typeface="Calibri"/>
                <a:cs typeface="Calibri"/>
                <a:sym typeface="Calibri"/>
              </a:rPr>
              <a:t>Engineering Practices</a:t>
            </a:r>
            <a:endParaRPr dirty="0"/>
          </a:p>
        </p:txBody>
      </p:sp>
      <p:pic>
        <p:nvPicPr>
          <p:cNvPr id="398" name="Google Shape;398;p64" title="Sample NSTA SEP Matrix page"/>
          <p:cNvPicPr preferRelativeResize="0"/>
          <p:nvPr/>
        </p:nvPicPr>
        <p:blipFill rotWithShape="1">
          <a:blip r:embed="rId3">
            <a:alphaModFix/>
          </a:blip>
          <a:srcRect/>
          <a:stretch/>
        </p:blipFill>
        <p:spPr>
          <a:xfrm>
            <a:off x="118000" y="767255"/>
            <a:ext cx="8919802" cy="4246584"/>
          </a:xfrm>
          <a:prstGeom prst="rect">
            <a:avLst/>
          </a:prstGeom>
          <a:noFill/>
          <a:ln w="9525" cap="flat" cmpd="sng">
            <a:solidFill>
              <a:schemeClr val="dk2"/>
            </a:solidFill>
            <a:prstDash val="solid"/>
            <a:round/>
            <a:headEnd type="none" w="sm" len="sm"/>
            <a:tailEnd type="none" w="sm" len="sm"/>
          </a:ln>
        </p:spPr>
      </p:pic>
      <p:sp>
        <p:nvSpPr>
          <p:cNvPr id="399" name="Google Shape;399;p64" title="Top of each grade band has more specific description of the practice in that grade band"/>
          <p:cNvSpPr/>
          <p:nvPr/>
        </p:nvSpPr>
        <p:spPr>
          <a:xfrm>
            <a:off x="188850" y="1467818"/>
            <a:ext cx="8766300" cy="7368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9" name="Google Shape;385;p63">
            <a:extLst>
              <a:ext uri="{FF2B5EF4-FFF2-40B4-BE49-F238E27FC236}">
                <a16:creationId xmlns:a16="http://schemas.microsoft.com/office/drawing/2014/main" id="{B3A5E67A-C510-5B4D-8B47-01495C015354}"/>
              </a:ext>
            </a:extLst>
          </p:cNvPr>
          <p:cNvSpPr txBox="1">
            <a:spLocks noGrp="1"/>
          </p:cNvSpPr>
          <p:nvPr>
            <p:ph type="title"/>
          </p:nvPr>
        </p:nvSpPr>
        <p:spPr>
          <a:xfrm>
            <a:off x="304916" y="158675"/>
            <a:ext cx="8520600" cy="572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00"/>
              <a:buFont typeface="Calibri"/>
              <a:buNone/>
            </a:pPr>
            <a:r>
              <a:rPr lang="en" sz="2800" b="0" i="0" u="none" strike="noStrike" cap="none" dirty="0">
                <a:solidFill>
                  <a:srgbClr val="000000"/>
                </a:solidFill>
                <a:latin typeface="Calibri"/>
                <a:ea typeface="Calibri"/>
                <a:cs typeface="Calibri"/>
                <a:sym typeface="Calibri"/>
              </a:rPr>
              <a:t>The Science and</a:t>
            </a:r>
            <a:r>
              <a:rPr lang="en" dirty="0">
                <a:sym typeface="Calibri"/>
              </a:rPr>
              <a:t> </a:t>
            </a:r>
            <a:r>
              <a:rPr lang="en" sz="2800" b="0" i="0" u="none" strike="noStrike" cap="none" dirty="0">
                <a:solidFill>
                  <a:srgbClr val="000000"/>
                </a:solidFill>
                <a:latin typeface="Calibri"/>
                <a:ea typeface="Calibri"/>
                <a:cs typeface="Calibri"/>
                <a:sym typeface="Calibri"/>
              </a:rPr>
              <a:t>Engineering Practices</a:t>
            </a:r>
            <a:endParaRPr dirty="0"/>
          </a:p>
        </p:txBody>
      </p:sp>
      <p:pic>
        <p:nvPicPr>
          <p:cNvPr id="406" name="Google Shape;406;p65" title="NSTA SEP Matrix sample page"/>
          <p:cNvPicPr preferRelativeResize="0"/>
          <p:nvPr/>
        </p:nvPicPr>
        <p:blipFill rotWithShape="1">
          <a:blip r:embed="rId3">
            <a:alphaModFix/>
          </a:blip>
          <a:srcRect/>
          <a:stretch/>
        </p:blipFill>
        <p:spPr>
          <a:xfrm>
            <a:off x="311700" y="662152"/>
            <a:ext cx="8726102" cy="4183522"/>
          </a:xfrm>
          <a:prstGeom prst="rect">
            <a:avLst/>
          </a:prstGeom>
          <a:noFill/>
          <a:ln w="9525" cap="flat" cmpd="sng">
            <a:solidFill>
              <a:schemeClr val="dk2"/>
            </a:solidFill>
            <a:prstDash val="solid"/>
            <a:round/>
            <a:headEnd type="none" w="sm" len="sm"/>
            <a:tailEnd type="none" w="sm" len="sm"/>
          </a:ln>
        </p:spPr>
      </p:pic>
      <p:sp>
        <p:nvSpPr>
          <p:cNvPr id="407" name="Google Shape;407;p65" title="Bulleted statements that are very specific for expectations and rigor in each grade band"/>
          <p:cNvSpPr/>
          <p:nvPr/>
        </p:nvSpPr>
        <p:spPr>
          <a:xfrm>
            <a:off x="451944" y="2060028"/>
            <a:ext cx="8432355" cy="1326072"/>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08" name="Google Shape;408;p65" title="Complexity-each grade band gets more and more complex"/>
          <p:cNvSpPr/>
          <p:nvPr/>
        </p:nvSpPr>
        <p:spPr>
          <a:xfrm>
            <a:off x="672661" y="3433424"/>
            <a:ext cx="8211613" cy="1412249"/>
          </a:xfrm>
          <a:prstGeom prst="chevron">
            <a:avLst>
              <a:gd name="adj" fmla="val 50000"/>
            </a:avLst>
          </a:prstGeom>
          <a:solidFill>
            <a:srgbClr val="00008B"/>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3600"/>
              <a:buFont typeface="Calibri"/>
              <a:buNone/>
            </a:pPr>
            <a:r>
              <a:rPr lang="en" sz="3600" b="1">
                <a:solidFill>
                  <a:srgbClr val="FFFFFF"/>
                </a:solidFill>
                <a:latin typeface="Calibri"/>
                <a:ea typeface="Calibri"/>
                <a:cs typeface="Calibri"/>
                <a:sym typeface="Calibri"/>
              </a:rPr>
              <a:t> C  O  M  P  L  E  X  I  T  Y</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 calcmode="lin" valueType="num">
                                      <p:cBhvr additive="base">
                                        <p:cTn id="7" dur="1000"/>
                                        <p:tgtEl>
                                          <p:spTgt spid="4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6"/>
          <p:cNvSpPr txBox="1">
            <a:spLocks noGrp="1"/>
          </p:cNvSpPr>
          <p:nvPr>
            <p:ph type="title"/>
          </p:nvPr>
        </p:nvSpPr>
        <p:spPr>
          <a:xfrm>
            <a:off x="457282" y="141281"/>
            <a:ext cx="8437500" cy="402300"/>
          </a:xfrm>
          <a:prstGeom prst="rect">
            <a:avLst/>
          </a:prstGeom>
          <a:noFill/>
          <a:ln>
            <a:noFill/>
          </a:ln>
        </p:spPr>
        <p:txBody>
          <a:bodyPr spcFirstLastPara="1" wrap="square" lIns="91425" tIns="91425" rIns="91425" bIns="91425" anchor="t" anchorCtr="0">
            <a:noAutofit/>
          </a:bodyPr>
          <a:lstStyle/>
          <a:p>
            <a:pPr marL="484632" marR="0" lvl="0" indent="0" algn="l" rtl="0">
              <a:spcBef>
                <a:spcPts val="0"/>
              </a:spcBef>
              <a:spcAft>
                <a:spcPts val="0"/>
              </a:spcAft>
              <a:buClr>
                <a:srgbClr val="FFE04E"/>
              </a:buClr>
              <a:buSzPts val="4200"/>
              <a:buFont typeface="Tahoma"/>
              <a:buNone/>
            </a:pPr>
            <a:r>
              <a:rPr lang="en" sz="3600" i="0" u="none" strike="noStrike" cap="none" dirty="0">
                <a:solidFill>
                  <a:srgbClr val="000000"/>
                </a:solidFill>
                <a:latin typeface="Arial"/>
                <a:ea typeface="Arial"/>
                <a:cs typeface="Arial"/>
                <a:sym typeface="Arial"/>
              </a:rPr>
              <a:t>Science and Engineering Practices</a:t>
            </a:r>
            <a:r>
              <a:rPr lang="en" sz="4200" b="0" i="0" u="none" strike="noStrike" cap="none" dirty="0">
                <a:solidFill>
                  <a:srgbClr val="000000"/>
                </a:solidFill>
                <a:latin typeface="Tahoma"/>
                <a:ea typeface="Tahoma"/>
                <a:cs typeface="Tahoma"/>
                <a:sym typeface="Tahoma"/>
              </a:rPr>
              <a:t/>
            </a:r>
            <a:br>
              <a:rPr lang="en" sz="4200" b="0" i="0" u="none" strike="noStrike" cap="none" dirty="0">
                <a:solidFill>
                  <a:srgbClr val="000000"/>
                </a:solidFill>
                <a:latin typeface="Tahoma"/>
                <a:ea typeface="Tahoma"/>
                <a:cs typeface="Tahoma"/>
                <a:sym typeface="Tahoma"/>
              </a:rPr>
            </a:br>
            <a:endParaRPr sz="4200" b="0" i="0" u="none" strike="noStrike" cap="none" dirty="0">
              <a:solidFill>
                <a:srgbClr val="000000"/>
              </a:solidFill>
              <a:latin typeface="Tahoma"/>
              <a:ea typeface="Tahoma"/>
              <a:cs typeface="Tahoma"/>
              <a:sym typeface="Tahoma"/>
            </a:endParaRPr>
          </a:p>
        </p:txBody>
      </p:sp>
      <p:sp>
        <p:nvSpPr>
          <p:cNvPr id="415" name="Google Shape;415;p66"/>
          <p:cNvSpPr txBox="1">
            <a:spLocks noGrp="1"/>
          </p:cNvSpPr>
          <p:nvPr>
            <p:ph idx="1"/>
          </p:nvPr>
        </p:nvSpPr>
        <p:spPr>
          <a:xfrm>
            <a:off x="126609" y="971899"/>
            <a:ext cx="8768173" cy="3394500"/>
          </a:xfrm>
          <a:prstGeom prst="rect">
            <a:avLst/>
          </a:prstGeom>
          <a:noFill/>
          <a:ln>
            <a:noFill/>
          </a:ln>
        </p:spPr>
        <p:txBody>
          <a:bodyPr spcFirstLastPara="1" wrap="square" lIns="91425" tIns="91425" rIns="91425" bIns="91425" anchor="t" anchorCtr="0">
            <a:noAutofit/>
          </a:bodyPr>
          <a:lstStyle/>
          <a:p>
            <a:pPr marL="342900" marR="0" lvl="0" indent="-215900" algn="l" rtl="0">
              <a:lnSpc>
                <a:spcPct val="100000"/>
              </a:lnSpc>
              <a:spcBef>
                <a:spcPts val="0"/>
              </a:spcBef>
              <a:spcAft>
                <a:spcPts val="0"/>
              </a:spcAft>
              <a:buClr>
                <a:srgbClr val="000000"/>
              </a:buClr>
              <a:buSzPts val="2400"/>
              <a:buFont typeface="Noto Sans Symbols"/>
              <a:buNone/>
            </a:pPr>
            <a:r>
              <a:rPr lang="en" sz="2400" dirty="0">
                <a:solidFill>
                  <a:srgbClr val="000000"/>
                </a:solidFill>
                <a:latin typeface="Arial"/>
                <a:ea typeface="Arial"/>
                <a:cs typeface="Arial"/>
                <a:sym typeface="Arial"/>
              </a:rPr>
              <a:t>Read</a:t>
            </a:r>
            <a:r>
              <a:rPr lang="en" sz="2400" i="0" u="none" strike="noStrike" cap="none" dirty="0">
                <a:solidFill>
                  <a:srgbClr val="000000"/>
                </a:solidFill>
                <a:latin typeface="Arial"/>
                <a:ea typeface="Arial"/>
                <a:cs typeface="Arial"/>
                <a:sym typeface="Arial"/>
              </a:rPr>
              <a:t> about your SEP in the SEP Matrix </a:t>
            </a:r>
            <a:endParaRPr sz="2400" dirty="0">
              <a:solidFill>
                <a:srgbClr val="000000"/>
              </a:solidFill>
              <a:latin typeface="Arial"/>
              <a:ea typeface="Arial"/>
              <a:cs typeface="Arial"/>
              <a:sym typeface="Arial"/>
            </a:endParaRPr>
          </a:p>
          <a:p>
            <a:pPr marL="1371600" marR="0" lvl="2" indent="-381000" algn="l" rtl="0">
              <a:spcBef>
                <a:spcPts val="0"/>
              </a:spcBef>
              <a:spcAft>
                <a:spcPts val="0"/>
              </a:spcAft>
              <a:buClr>
                <a:srgbClr val="000000"/>
              </a:buClr>
              <a:buSzPts val="2400"/>
            </a:pPr>
            <a:r>
              <a:rPr lang="en" sz="2000" i="0" u="none" strike="noStrike" cap="none" dirty="0">
                <a:solidFill>
                  <a:srgbClr val="000000"/>
                </a:solidFill>
                <a:latin typeface="Arial"/>
                <a:ea typeface="Arial"/>
                <a:cs typeface="Arial"/>
                <a:sym typeface="Arial"/>
              </a:rPr>
              <a:t>look at the </a:t>
            </a:r>
            <a:r>
              <a:rPr lang="en" sz="2000" dirty="0">
                <a:solidFill>
                  <a:srgbClr val="000000"/>
                </a:solidFill>
              </a:rPr>
              <a:t>9-12</a:t>
            </a:r>
            <a:r>
              <a:rPr lang="en" sz="2000" i="0" u="none" strike="noStrike" cap="none" dirty="0">
                <a:solidFill>
                  <a:srgbClr val="000000"/>
                </a:solidFill>
                <a:latin typeface="Arial"/>
                <a:ea typeface="Arial"/>
                <a:cs typeface="Arial"/>
                <a:sym typeface="Arial"/>
              </a:rPr>
              <a:t> grade level progressions for each SEP </a:t>
            </a:r>
            <a:endParaRPr lang="en" sz="2000" dirty="0">
              <a:solidFill>
                <a:srgbClr val="000000"/>
              </a:solidFill>
              <a:latin typeface="Arial"/>
              <a:ea typeface="Arial"/>
              <a:cs typeface="Arial"/>
              <a:sym typeface="Arial"/>
            </a:endParaRPr>
          </a:p>
          <a:p>
            <a:pPr marL="990600" marR="0" lvl="2" indent="0" algn="l" rtl="0">
              <a:spcBef>
                <a:spcPts val="0"/>
              </a:spcBef>
              <a:spcAft>
                <a:spcPts val="0"/>
              </a:spcAft>
              <a:buClr>
                <a:srgbClr val="000000"/>
              </a:buClr>
              <a:buSzPts val="2400"/>
              <a:buNone/>
            </a:pPr>
            <a:endParaRPr sz="2400" i="0" u="none" strike="noStrike" cap="none" dirty="0">
              <a:solidFill>
                <a:srgbClr val="000000"/>
              </a:solidFill>
              <a:latin typeface="Arial"/>
              <a:ea typeface="Arial"/>
              <a:cs typeface="Arial"/>
              <a:sym typeface="Arial"/>
            </a:endParaRPr>
          </a:p>
          <a:p>
            <a:pPr marL="914400" marR="0" lvl="1" indent="-381000" algn="l" rtl="0">
              <a:lnSpc>
                <a:spcPct val="100000"/>
              </a:lnSpc>
              <a:spcBef>
                <a:spcPts val="0"/>
              </a:spcBef>
              <a:spcAft>
                <a:spcPts val="0"/>
              </a:spcAft>
              <a:buClr>
                <a:srgbClr val="000000"/>
              </a:buClr>
              <a:buSzPts val="2400"/>
              <a:buFont typeface="Arial"/>
              <a:buChar char="›"/>
            </a:pPr>
            <a:r>
              <a:rPr lang="en" sz="2400" i="0" u="none" strike="noStrike" cap="none" dirty="0">
                <a:solidFill>
                  <a:srgbClr val="000000"/>
                </a:solidFill>
                <a:latin typeface="Arial"/>
                <a:ea typeface="Arial"/>
                <a:cs typeface="Arial"/>
                <a:sym typeface="Arial"/>
              </a:rPr>
              <a:t>What are the 3-5 most important ideas to remember about this SEP?</a:t>
            </a:r>
            <a:endParaRPr sz="2400" dirty="0">
              <a:solidFill>
                <a:srgbClr val="000000"/>
              </a:solidFill>
              <a:latin typeface="Arial"/>
              <a:ea typeface="Arial"/>
              <a:cs typeface="Arial"/>
              <a:sym typeface="Arial"/>
            </a:endParaRPr>
          </a:p>
          <a:p>
            <a:pPr marL="1371600" marR="0" lvl="2" indent="-381000" algn="l" rtl="0">
              <a:spcBef>
                <a:spcPts val="0"/>
              </a:spcBef>
              <a:spcAft>
                <a:spcPts val="0"/>
              </a:spcAft>
              <a:buClr>
                <a:srgbClr val="000000"/>
              </a:buClr>
              <a:buSzPts val="2400"/>
            </a:pPr>
            <a:r>
              <a:rPr lang="en" sz="2000" i="0" u="none" strike="noStrike" cap="none" dirty="0">
                <a:solidFill>
                  <a:srgbClr val="000000"/>
                </a:solidFill>
                <a:latin typeface="Arial"/>
                <a:ea typeface="Arial"/>
                <a:cs typeface="Arial"/>
                <a:sym typeface="Arial"/>
              </a:rPr>
              <a:t>What is the level of rigor for this SEP at the </a:t>
            </a:r>
            <a:r>
              <a:rPr lang="en" sz="2000" dirty="0">
                <a:solidFill>
                  <a:srgbClr val="000000"/>
                </a:solidFill>
                <a:latin typeface="Arial"/>
                <a:ea typeface="Arial"/>
                <a:cs typeface="Arial"/>
                <a:sym typeface="Arial"/>
              </a:rPr>
              <a:t>6-8 grade level</a:t>
            </a:r>
            <a:endParaRPr sz="2000" dirty="0">
              <a:solidFill>
                <a:srgbClr val="000000"/>
              </a:solidFill>
              <a:latin typeface="Arial"/>
              <a:ea typeface="Arial"/>
              <a:cs typeface="Arial"/>
              <a:sym typeface="Arial"/>
            </a:endParaRPr>
          </a:p>
          <a:p>
            <a:pPr marL="914400" marR="0" lvl="0" indent="0" algn="l" rtl="0">
              <a:spcBef>
                <a:spcPts val="0"/>
              </a:spcBef>
              <a:spcAft>
                <a:spcPts val="0"/>
              </a:spcAft>
              <a:buNone/>
            </a:pPr>
            <a:endParaRPr sz="2000" dirty="0">
              <a:solidFill>
                <a:srgbClr val="000000"/>
              </a:solidFill>
              <a:latin typeface="Arial"/>
              <a:ea typeface="Arial"/>
              <a:cs typeface="Arial"/>
              <a:sym typeface="Arial"/>
            </a:endParaRPr>
          </a:p>
          <a:p>
            <a:pPr marL="914400" marR="0" lvl="1" indent="-381000" algn="l" rtl="0">
              <a:spcBef>
                <a:spcPts val="0"/>
              </a:spcBef>
              <a:spcAft>
                <a:spcPts val="0"/>
              </a:spcAft>
              <a:buClr>
                <a:srgbClr val="000000"/>
              </a:buClr>
              <a:buSzPts val="2400"/>
              <a:buFont typeface="Arial"/>
              <a:buChar char="›"/>
            </a:pPr>
            <a:r>
              <a:rPr lang="en" sz="2400" dirty="0">
                <a:solidFill>
                  <a:srgbClr val="000000"/>
                </a:solidFill>
                <a:latin typeface="Arial"/>
                <a:ea typeface="Arial"/>
                <a:cs typeface="Arial"/>
                <a:sym typeface="Arial"/>
              </a:rPr>
              <a:t>Share out to your group, summarizing the SEP and thoughts about the rigor at this grade level</a:t>
            </a:r>
            <a:endParaRPr sz="2400" dirty="0">
              <a:solidFill>
                <a:srgbClr val="000000"/>
              </a:solidFill>
              <a:latin typeface="Arial"/>
              <a:ea typeface="Arial"/>
              <a:cs typeface="Arial"/>
              <a:sym typeface="Arial"/>
            </a:endParaRPr>
          </a:p>
          <a:p>
            <a:pPr marL="448056" marR="0" lvl="0" indent="-384047" algn="l" rtl="0">
              <a:spcBef>
                <a:spcPts val="0"/>
              </a:spcBef>
              <a:spcAft>
                <a:spcPts val="0"/>
              </a:spcAft>
              <a:buClr>
                <a:schemeClr val="accent1"/>
              </a:buClr>
              <a:buSzPts val="2400"/>
              <a:buFont typeface="Noto Sans Symbols"/>
              <a:buNone/>
            </a:pPr>
            <a:endParaRPr sz="3000" i="0" u="none" strike="noStrike" cap="none" dirty="0">
              <a:solidFill>
                <a:schemeClr val="accent4"/>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7"/>
          <p:cNvSpPr txBox="1">
            <a:spLocks noGrp="1"/>
          </p:cNvSpPr>
          <p:nvPr>
            <p:ph type="title"/>
          </p:nvPr>
        </p:nvSpPr>
        <p:spPr>
          <a:xfrm>
            <a:off x="162900" y="198469"/>
            <a:ext cx="8709600" cy="857400"/>
          </a:xfrm>
          <a:prstGeom prst="rect">
            <a:avLst/>
          </a:prstGeom>
          <a:noFill/>
          <a:ln>
            <a:noFill/>
          </a:ln>
        </p:spPr>
        <p:txBody>
          <a:bodyPr spcFirstLastPara="1" wrap="square" lIns="91425" tIns="45700" rIns="91425" bIns="45700" anchor="ctr" anchorCtr="0">
            <a:noAutofit/>
          </a:bodyPr>
          <a:lstStyle/>
          <a:p>
            <a:pPr marL="484632" marR="0" lvl="0" indent="0" algn="l" rtl="0">
              <a:spcBef>
                <a:spcPts val="0"/>
              </a:spcBef>
              <a:spcAft>
                <a:spcPts val="0"/>
              </a:spcAft>
              <a:buClr>
                <a:srgbClr val="FFE04E"/>
              </a:buClr>
              <a:buSzPts val="3780"/>
              <a:buFont typeface="Tahoma"/>
              <a:buNone/>
            </a:pPr>
            <a:r>
              <a:rPr lang="en" sz="3780" b="1" i="0" u="none" strike="noStrike" cap="none">
                <a:solidFill>
                  <a:srgbClr val="000000"/>
                </a:solidFill>
                <a:latin typeface="Arial"/>
                <a:ea typeface="Arial"/>
                <a:cs typeface="Arial"/>
                <a:sym typeface="Arial"/>
              </a:rPr>
              <a:t>Science and Engineering Practices</a:t>
            </a:r>
            <a:endParaRPr b="1">
              <a:solidFill>
                <a:srgbClr val="000000"/>
              </a:solidFill>
              <a:latin typeface="Arial"/>
              <a:ea typeface="Arial"/>
              <a:cs typeface="Arial"/>
              <a:sym typeface="Arial"/>
            </a:endParaRPr>
          </a:p>
        </p:txBody>
      </p:sp>
      <p:sp>
        <p:nvSpPr>
          <p:cNvPr id="422" name="Google Shape;422;p67"/>
          <p:cNvSpPr txBox="1">
            <a:spLocks noGrp="1"/>
          </p:cNvSpPr>
          <p:nvPr>
            <p:ph sz="half" idx="1"/>
          </p:nvPr>
        </p:nvSpPr>
        <p:spPr>
          <a:xfrm>
            <a:off x="5060700" y="1099556"/>
            <a:ext cx="3767700" cy="3332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2600" dirty="0"/>
          </a:p>
          <a:p>
            <a:pPr marL="448056" marR="0" lvl="0" indent="-241807" algn="l" rtl="0">
              <a:lnSpc>
                <a:spcPct val="90000"/>
              </a:lnSpc>
              <a:spcBef>
                <a:spcPts val="560"/>
              </a:spcBef>
              <a:spcAft>
                <a:spcPts val="0"/>
              </a:spcAft>
              <a:buClr>
                <a:schemeClr val="accent1"/>
              </a:buClr>
              <a:buSzPts val="2240"/>
              <a:buFont typeface="Noto Sans Symbols"/>
              <a:buNone/>
            </a:pPr>
            <a:endParaRPr sz="2600" b="0" i="0" u="none" strike="noStrike" cap="none" dirty="0">
              <a:solidFill>
                <a:schemeClr val="accent4"/>
              </a:solidFill>
              <a:latin typeface="Lustria"/>
              <a:ea typeface="Lustria"/>
              <a:cs typeface="Lustria"/>
              <a:sym typeface="Lustria"/>
            </a:endParaRPr>
          </a:p>
          <a:p>
            <a:pPr marL="448056" marR="0" lvl="0" indent="-406908" algn="l" rtl="0">
              <a:lnSpc>
                <a:spcPct val="90000"/>
              </a:lnSpc>
              <a:spcBef>
                <a:spcPts val="560"/>
              </a:spcBef>
              <a:spcAft>
                <a:spcPts val="0"/>
              </a:spcAft>
              <a:buClr>
                <a:srgbClr val="000000"/>
              </a:buClr>
              <a:buSzPts val="2600"/>
              <a:buFont typeface="Arial"/>
              <a:buChar char="⦿"/>
            </a:pPr>
            <a:r>
              <a:rPr lang="en" sz="2600" i="0" u="none" strike="noStrike" cap="none" dirty="0">
                <a:solidFill>
                  <a:srgbClr val="000000"/>
                </a:solidFill>
                <a:latin typeface="Arial"/>
                <a:ea typeface="Arial"/>
                <a:cs typeface="Arial"/>
                <a:sym typeface="Arial"/>
              </a:rPr>
              <a:t>Watch the video</a:t>
            </a:r>
            <a:endParaRPr sz="2600" dirty="0">
              <a:solidFill>
                <a:srgbClr val="000000"/>
              </a:solidFill>
              <a:latin typeface="Arial"/>
              <a:ea typeface="Arial"/>
              <a:cs typeface="Arial"/>
              <a:sym typeface="Arial"/>
            </a:endParaRPr>
          </a:p>
          <a:p>
            <a:pPr marL="448056" marR="0" lvl="0" indent="-241807" algn="l" rtl="0">
              <a:lnSpc>
                <a:spcPct val="90000"/>
              </a:lnSpc>
              <a:spcBef>
                <a:spcPts val="560"/>
              </a:spcBef>
              <a:spcAft>
                <a:spcPts val="0"/>
              </a:spcAft>
              <a:buClr>
                <a:schemeClr val="accent1"/>
              </a:buClr>
              <a:buSzPts val="2240"/>
              <a:buFont typeface="Noto Sans Symbols"/>
              <a:buNone/>
            </a:pPr>
            <a:endParaRPr sz="2600" i="0" u="none" strike="noStrike" cap="none" dirty="0">
              <a:solidFill>
                <a:srgbClr val="000000"/>
              </a:solidFill>
              <a:latin typeface="Arial"/>
              <a:ea typeface="Arial"/>
              <a:cs typeface="Arial"/>
              <a:sym typeface="Arial"/>
            </a:endParaRPr>
          </a:p>
          <a:p>
            <a:pPr marL="448056" marR="0" lvl="0" indent="-406908" algn="l" rtl="0">
              <a:lnSpc>
                <a:spcPct val="90000"/>
              </a:lnSpc>
              <a:spcBef>
                <a:spcPts val="560"/>
              </a:spcBef>
              <a:spcAft>
                <a:spcPts val="1600"/>
              </a:spcAft>
              <a:buClr>
                <a:srgbClr val="000000"/>
              </a:buClr>
              <a:buSzPts val="2600"/>
              <a:buFont typeface="Arial"/>
              <a:buChar char="⦿"/>
            </a:pPr>
            <a:r>
              <a:rPr lang="en" sz="2600" i="0" u="none" strike="noStrike" cap="none" dirty="0">
                <a:solidFill>
                  <a:srgbClr val="000000"/>
                </a:solidFill>
                <a:latin typeface="Arial"/>
                <a:ea typeface="Arial"/>
                <a:cs typeface="Arial"/>
                <a:sym typeface="Arial"/>
              </a:rPr>
              <a:t>Make note of any SEPs you see students engaging in</a:t>
            </a:r>
            <a:endParaRPr sz="2600" dirty="0">
              <a:solidFill>
                <a:srgbClr val="000000"/>
              </a:solidFill>
              <a:latin typeface="Arial"/>
              <a:ea typeface="Arial"/>
              <a:cs typeface="Arial"/>
              <a:sym typeface="Arial"/>
            </a:endParaRPr>
          </a:p>
        </p:txBody>
      </p:sp>
      <p:pic>
        <p:nvPicPr>
          <p:cNvPr id="423" name="Google Shape;423;p67" title="Student models on whiteboards">
            <a:hlinkClick r:id="rId3"/>
          </p:cNvPr>
          <p:cNvPicPr preferRelativeResize="0"/>
          <p:nvPr/>
        </p:nvPicPr>
        <p:blipFill>
          <a:blip r:embed="rId4">
            <a:alphaModFix/>
          </a:blip>
          <a:stretch>
            <a:fillRect/>
          </a:stretch>
        </p:blipFill>
        <p:spPr>
          <a:xfrm>
            <a:off x="228925" y="1547282"/>
            <a:ext cx="3371852" cy="1721594"/>
          </a:xfrm>
          <a:prstGeom prst="rect">
            <a:avLst/>
          </a:prstGeom>
          <a:noFill/>
          <a:ln>
            <a:noFill/>
          </a:ln>
        </p:spPr>
      </p:pic>
      <p:sp>
        <p:nvSpPr>
          <p:cNvPr id="2" name="TextBox 1">
            <a:extLst>
              <a:ext uri="{FF2B5EF4-FFF2-40B4-BE49-F238E27FC236}">
                <a16:creationId xmlns:a16="http://schemas.microsoft.com/office/drawing/2014/main" id="{FBC0C362-6B6B-C145-A326-3BA2EEAD088E}"/>
              </a:ext>
            </a:extLst>
          </p:cNvPr>
          <p:cNvSpPr txBox="1"/>
          <p:nvPr/>
        </p:nvSpPr>
        <p:spPr>
          <a:xfrm>
            <a:off x="73572" y="3436883"/>
            <a:ext cx="4351283" cy="1169551"/>
          </a:xfrm>
          <a:prstGeom prst="rect">
            <a:avLst/>
          </a:prstGeom>
          <a:noFill/>
        </p:spPr>
        <p:txBody>
          <a:bodyPr wrap="square" rtlCol="0">
            <a:spAutoFit/>
          </a:bodyPr>
          <a:lstStyle/>
          <a:p>
            <a:pPr lvl="0">
              <a:buSzPts val="1200"/>
            </a:pPr>
            <a:r>
              <a:rPr lang="en-US" dirty="0">
                <a:latin typeface="Calibri"/>
                <a:ea typeface="Calibri"/>
                <a:cs typeface="Calibri"/>
                <a:sym typeface="Calibri"/>
              </a:rPr>
              <a:t>Ambitious Science T </a:t>
            </a:r>
            <a:r>
              <a:rPr lang="en-US" dirty="0" err="1">
                <a:latin typeface="Calibri"/>
                <a:ea typeface="Calibri"/>
                <a:cs typeface="Calibri"/>
                <a:sym typeface="Calibri"/>
              </a:rPr>
              <a:t>eaching</a:t>
            </a:r>
            <a:r>
              <a:rPr lang="en-US" dirty="0">
                <a:latin typeface="Calibri"/>
                <a:ea typeface="Calibri"/>
                <a:cs typeface="Calibri"/>
                <a:sym typeface="Calibri"/>
              </a:rPr>
              <a:t> Bethany’s class</a:t>
            </a:r>
          </a:p>
          <a:p>
            <a:pPr lvl="0"/>
            <a:r>
              <a:rPr lang="en-US" u="sng" dirty="0">
                <a:solidFill>
                  <a:schemeClr val="tx2">
                    <a:lumMod val="75000"/>
                  </a:schemeClr>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https://ambitiousscienceteaching.org/high-school-series-%E2%80%A2-ecosystem-dynamics/#1479376606316-a25bc7d0-9145</a:t>
            </a:r>
            <a:endParaRPr lang="en-US" dirty="0">
              <a:solidFill>
                <a:schemeClr val="tx2">
                  <a:lumMod val="75000"/>
                </a:schemeClr>
              </a:solidFill>
              <a:latin typeface="Calibri"/>
              <a:ea typeface="Calibri"/>
              <a:cs typeface="Calibri"/>
              <a:sym typeface="Calibri"/>
            </a:endParaRP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8"/>
          <p:cNvSpPr txBox="1">
            <a:spLocks noGrp="1"/>
          </p:cNvSpPr>
          <p:nvPr>
            <p:ph type="title"/>
          </p:nvPr>
        </p:nvSpPr>
        <p:spPr>
          <a:xfrm>
            <a:off x="152400" y="514350"/>
            <a:ext cx="3200400" cy="29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4000"/>
              <a:buFont typeface="Calibri"/>
              <a:buNone/>
            </a:pPr>
            <a:r>
              <a:rPr lang="en" sz="4000" b="1" i="0" u="none" strike="noStrike" cap="none">
                <a:solidFill>
                  <a:schemeClr val="dk1"/>
                </a:solidFill>
                <a:latin typeface="Calibri"/>
                <a:ea typeface="Calibri"/>
                <a:cs typeface="Calibri"/>
                <a:sym typeface="Calibri"/>
              </a:rPr>
              <a:t>The</a:t>
            </a:r>
            <a:endParaRPr b="1"/>
          </a:p>
          <a:p>
            <a:pPr marL="0" marR="0" lvl="0" indent="0" algn="l" rtl="0">
              <a:spcBef>
                <a:spcPts val="0"/>
              </a:spcBef>
              <a:spcAft>
                <a:spcPts val="0"/>
              </a:spcAft>
              <a:buClr>
                <a:schemeClr val="dk1"/>
              </a:buClr>
              <a:buSzPts val="4000"/>
              <a:buFont typeface="Calibri"/>
              <a:buNone/>
            </a:pPr>
            <a:r>
              <a:rPr lang="en" sz="4000" b="1" i="0" u="none" strike="noStrike" cap="none">
                <a:solidFill>
                  <a:schemeClr val="dk1"/>
                </a:solidFill>
                <a:latin typeface="Calibri"/>
                <a:ea typeface="Calibri"/>
                <a:cs typeface="Calibri"/>
                <a:sym typeface="Calibri"/>
              </a:rPr>
              <a:t>Crosscutting</a:t>
            </a:r>
            <a:endParaRPr b="1"/>
          </a:p>
          <a:p>
            <a:pPr marL="0" marR="0" lvl="0" indent="0" algn="l" rtl="0">
              <a:spcBef>
                <a:spcPts val="0"/>
              </a:spcBef>
              <a:spcAft>
                <a:spcPts val="0"/>
              </a:spcAft>
              <a:buClr>
                <a:schemeClr val="dk1"/>
              </a:buClr>
              <a:buSzPts val="4000"/>
              <a:buFont typeface="Calibri"/>
              <a:buNone/>
            </a:pPr>
            <a:r>
              <a:rPr lang="en" sz="4000" b="1" i="0" u="none" strike="noStrike" cap="none">
                <a:solidFill>
                  <a:schemeClr val="dk1"/>
                </a:solidFill>
                <a:latin typeface="Calibri"/>
                <a:ea typeface="Calibri"/>
                <a:cs typeface="Calibri"/>
                <a:sym typeface="Calibri"/>
              </a:rPr>
              <a:t>Concepts</a:t>
            </a:r>
            <a:endParaRPr b="1"/>
          </a:p>
        </p:txBody>
      </p:sp>
      <p:pic>
        <p:nvPicPr>
          <p:cNvPr id="429" name="Google Shape;429;p68" title="NSTA Crosscutting Concepts Matrix"/>
          <p:cNvPicPr preferRelativeResize="0"/>
          <p:nvPr/>
        </p:nvPicPr>
        <p:blipFill rotWithShape="1">
          <a:blip r:embed="rId3">
            <a:alphaModFix/>
          </a:blip>
          <a:srcRect/>
          <a:stretch/>
        </p:blipFill>
        <p:spPr>
          <a:xfrm>
            <a:off x="3284050" y="228600"/>
            <a:ext cx="5859951" cy="4512250"/>
          </a:xfrm>
          <a:prstGeom prst="rect">
            <a:avLst/>
          </a:prstGeom>
          <a:noFill/>
          <a:ln w="9525" cap="flat" cmpd="sng">
            <a:solidFill>
              <a:schemeClr val="dk2"/>
            </a:solidFill>
            <a:prstDash val="solid"/>
            <a:round/>
            <a:headEnd type="none" w="sm" len="sm"/>
            <a:tailEnd type="none" w="sm" len="sm"/>
          </a:ln>
        </p:spPr>
      </p:pic>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2" name="Title 1">
            <a:extLst>
              <a:ext uri="{FF2B5EF4-FFF2-40B4-BE49-F238E27FC236}">
                <a16:creationId xmlns:a16="http://schemas.microsoft.com/office/drawing/2014/main" id="{FD104CB0-BA7E-5F4D-B4F5-5B7C78669B5A}"/>
              </a:ext>
            </a:extLst>
          </p:cNvPr>
          <p:cNvSpPr>
            <a:spLocks noGrp="1"/>
          </p:cNvSpPr>
          <p:nvPr>
            <p:ph type="title"/>
          </p:nvPr>
        </p:nvSpPr>
        <p:spPr>
          <a:xfrm>
            <a:off x="671381" y="49349"/>
            <a:ext cx="7773338" cy="557049"/>
          </a:xfrm>
        </p:spPr>
        <p:txBody>
          <a:bodyPr>
            <a:normAutofit/>
          </a:bodyPr>
          <a:lstStyle/>
          <a:p>
            <a:r>
              <a:rPr lang="en-US" sz="2400" dirty="0"/>
              <a:t>Matrix of Crosscutting Concepts</a:t>
            </a:r>
          </a:p>
        </p:txBody>
      </p:sp>
      <p:pic>
        <p:nvPicPr>
          <p:cNvPr id="434" name="Google Shape;434;p69" title="Sample NSTA CC (Crosscutting Concept) Matrix page"/>
          <p:cNvPicPr preferRelativeResize="0"/>
          <p:nvPr/>
        </p:nvPicPr>
        <p:blipFill rotWithShape="1">
          <a:blip r:embed="rId3">
            <a:alphaModFix/>
          </a:blip>
          <a:srcRect/>
          <a:stretch/>
        </p:blipFill>
        <p:spPr>
          <a:xfrm>
            <a:off x="240451" y="557049"/>
            <a:ext cx="8635200" cy="4267514"/>
          </a:xfrm>
          <a:prstGeom prst="rect">
            <a:avLst/>
          </a:prstGeom>
          <a:noFill/>
          <a:ln w="9525" cap="flat" cmpd="sng">
            <a:solidFill>
              <a:schemeClr val="dk2"/>
            </a:solidFill>
            <a:prstDash val="solid"/>
            <a:round/>
            <a:headEnd type="none" w="sm" len="sm"/>
            <a:tailEnd type="none" w="sm" len="sm"/>
          </a:ln>
        </p:spPr>
      </p:pic>
      <p:sp>
        <p:nvSpPr>
          <p:cNvPr id="435" name="Google Shape;435;p69" title="Bulleted statements that are very specific for expectations and rigor in each grade band"/>
          <p:cNvSpPr/>
          <p:nvPr/>
        </p:nvSpPr>
        <p:spPr>
          <a:xfrm>
            <a:off x="374932" y="1400602"/>
            <a:ext cx="8366235" cy="223384"/>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a:extLst>
              <a:ext uri="{FF2B5EF4-FFF2-40B4-BE49-F238E27FC236}">
                <a16:creationId xmlns:a16="http://schemas.microsoft.com/office/drawing/2014/main" id="{788D7430-9C10-9A45-BB83-E0C01DD00075}"/>
              </a:ext>
            </a:extLst>
          </p:cNvPr>
          <p:cNvSpPr>
            <a:spLocks noGrp="1"/>
          </p:cNvSpPr>
          <p:nvPr>
            <p:ph type="title"/>
          </p:nvPr>
        </p:nvSpPr>
        <p:spPr>
          <a:xfrm>
            <a:off x="727536" y="154745"/>
            <a:ext cx="7773338" cy="901365"/>
          </a:xfrm>
        </p:spPr>
        <p:txBody>
          <a:bodyPr>
            <a:normAutofit fontScale="90000"/>
          </a:bodyPr>
          <a:lstStyle/>
          <a:p>
            <a:r>
              <a:rPr lang="en-US" dirty="0"/>
              <a:t>Graphic Representation of Value of Teacher Scientist Partnership Programs</a:t>
            </a:r>
          </a:p>
        </p:txBody>
      </p:sp>
      <p:pic>
        <p:nvPicPr>
          <p:cNvPr id="246" name="Google Shape;246;p49" descr="Explains that by investing in teachers in teacher scientist partnership programs at PNNL those impacted teachers will impact students who then will be among future STEM professionals." title="Exploring Climate Science Graphic"/>
          <p:cNvPicPr preferRelativeResize="0"/>
          <p:nvPr/>
        </p:nvPicPr>
        <p:blipFill>
          <a:blip r:embed="rId3">
            <a:alphaModFix/>
          </a:blip>
          <a:stretch>
            <a:fillRect/>
          </a:stretch>
        </p:blipFill>
        <p:spPr>
          <a:xfrm>
            <a:off x="1927274" y="1056110"/>
            <a:ext cx="5426963" cy="3472780"/>
          </a:xfrm>
          <a:prstGeom prst="rect">
            <a:avLst/>
          </a:prstGeom>
          <a:noFill/>
          <a:ln>
            <a:noFill/>
          </a:ln>
        </p:spPr>
      </p:pic>
      <p:sp>
        <p:nvSpPr>
          <p:cNvPr id="3" name="TextBox 2">
            <a:extLst>
              <a:ext uri="{FF2B5EF4-FFF2-40B4-BE49-F238E27FC236}">
                <a16:creationId xmlns:a16="http://schemas.microsoft.com/office/drawing/2014/main" id="{196862D2-6B42-A942-A0DE-8BB2BDCEB428}"/>
              </a:ext>
            </a:extLst>
          </p:cNvPr>
          <p:cNvSpPr txBox="1"/>
          <p:nvPr/>
        </p:nvSpPr>
        <p:spPr>
          <a:xfrm>
            <a:off x="1927274" y="4642338"/>
            <a:ext cx="2926080" cy="523220"/>
          </a:xfrm>
          <a:prstGeom prst="rect">
            <a:avLst/>
          </a:prstGeom>
          <a:noFill/>
        </p:spPr>
        <p:txBody>
          <a:bodyPr wrap="square" rtlCol="0">
            <a:spAutoFit/>
          </a:bodyPr>
          <a:lstStyle/>
          <a:p>
            <a:r>
              <a:rPr lang="en-US" dirty="0"/>
              <a:t>Peggy </a:t>
            </a:r>
            <a:r>
              <a:rPr lang="en-US" dirty="0" err="1"/>
              <a:t>Willcuts</a:t>
            </a:r>
            <a:r>
              <a:rPr lang="en-US" dirty="0"/>
              <a:t>, Sr. STEM Consultant PNNL, 2019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 name="Title 1">
            <a:extLst>
              <a:ext uri="{FF2B5EF4-FFF2-40B4-BE49-F238E27FC236}">
                <a16:creationId xmlns:a16="http://schemas.microsoft.com/office/drawing/2014/main" id="{9FC9C5F6-ACEB-E645-90E6-40E355FCF69D}"/>
              </a:ext>
            </a:extLst>
          </p:cNvPr>
          <p:cNvSpPr>
            <a:spLocks noGrp="1"/>
          </p:cNvSpPr>
          <p:nvPr>
            <p:ph type="title"/>
          </p:nvPr>
        </p:nvSpPr>
        <p:spPr>
          <a:xfrm>
            <a:off x="671381" y="49349"/>
            <a:ext cx="7773338" cy="557049"/>
          </a:xfrm>
        </p:spPr>
        <p:txBody>
          <a:bodyPr>
            <a:normAutofit/>
          </a:bodyPr>
          <a:lstStyle/>
          <a:p>
            <a:r>
              <a:rPr lang="en-US" sz="2400" dirty="0"/>
              <a:t>Matrix of Crosscutting Concepts</a:t>
            </a:r>
          </a:p>
        </p:txBody>
      </p:sp>
      <p:pic>
        <p:nvPicPr>
          <p:cNvPr id="440" name="Google Shape;440;p70" title="Sample NSTA CC (Crosscutting Concept) Matrix page"/>
          <p:cNvPicPr preferRelativeResize="0"/>
          <p:nvPr/>
        </p:nvPicPr>
        <p:blipFill rotWithShape="1">
          <a:blip r:embed="rId3">
            <a:alphaModFix/>
          </a:blip>
          <a:srcRect/>
          <a:stretch/>
        </p:blipFill>
        <p:spPr>
          <a:xfrm>
            <a:off x="153324" y="308425"/>
            <a:ext cx="8465159" cy="4389700"/>
          </a:xfrm>
          <a:prstGeom prst="rect">
            <a:avLst/>
          </a:prstGeom>
          <a:noFill/>
          <a:ln w="9525" cap="flat" cmpd="sng">
            <a:solidFill>
              <a:schemeClr val="dk2"/>
            </a:solidFill>
            <a:prstDash val="solid"/>
            <a:round/>
            <a:headEnd type="none" w="sm" len="sm"/>
            <a:tailEnd type="none" w="sm" len="sm"/>
          </a:ln>
        </p:spPr>
      </p:pic>
      <p:sp>
        <p:nvSpPr>
          <p:cNvPr id="441" name="Google Shape;441;p70" title="Grade banded Columns for each CC"/>
          <p:cNvSpPr/>
          <p:nvPr/>
        </p:nvSpPr>
        <p:spPr>
          <a:xfrm>
            <a:off x="254400" y="1003600"/>
            <a:ext cx="1248579" cy="1687048"/>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5" name="Title 1">
            <a:extLst>
              <a:ext uri="{FF2B5EF4-FFF2-40B4-BE49-F238E27FC236}">
                <a16:creationId xmlns:a16="http://schemas.microsoft.com/office/drawing/2014/main" id="{663DD49E-4296-3546-BB4A-6500790010B9}"/>
              </a:ext>
            </a:extLst>
          </p:cNvPr>
          <p:cNvSpPr>
            <a:spLocks noGrp="1"/>
          </p:cNvSpPr>
          <p:nvPr>
            <p:ph type="title"/>
          </p:nvPr>
        </p:nvSpPr>
        <p:spPr>
          <a:xfrm>
            <a:off x="671381" y="49349"/>
            <a:ext cx="7773338" cy="557049"/>
          </a:xfrm>
        </p:spPr>
        <p:txBody>
          <a:bodyPr>
            <a:normAutofit/>
          </a:bodyPr>
          <a:lstStyle/>
          <a:p>
            <a:r>
              <a:rPr lang="en-US" sz="2400" dirty="0"/>
              <a:t>Matrix of Crosscutting Concepts</a:t>
            </a:r>
          </a:p>
        </p:txBody>
      </p:sp>
      <p:pic>
        <p:nvPicPr>
          <p:cNvPr id="446" name="Google Shape;446;p71" title="Sample NSTA CC (Crosscutting Concept) Matrix page"/>
          <p:cNvPicPr preferRelativeResize="0"/>
          <p:nvPr/>
        </p:nvPicPr>
        <p:blipFill rotWithShape="1">
          <a:blip r:embed="rId3">
            <a:alphaModFix/>
          </a:blip>
          <a:srcRect/>
          <a:stretch/>
        </p:blipFill>
        <p:spPr>
          <a:xfrm>
            <a:off x="254400" y="578069"/>
            <a:ext cx="8736275" cy="4257004"/>
          </a:xfrm>
          <a:prstGeom prst="rect">
            <a:avLst/>
          </a:prstGeom>
          <a:noFill/>
          <a:ln w="9525" cap="flat" cmpd="sng">
            <a:solidFill>
              <a:schemeClr val="dk2"/>
            </a:solidFill>
            <a:prstDash val="solid"/>
            <a:round/>
            <a:headEnd type="none" w="sm" len="sm"/>
            <a:tailEnd type="none" w="sm" len="sm"/>
          </a:ln>
        </p:spPr>
      </p:pic>
      <p:sp>
        <p:nvSpPr>
          <p:cNvPr id="447" name="Google Shape;447;p71" title="Grade Band Columns are bulleted to show specific expectations and levels of rigor"/>
          <p:cNvSpPr/>
          <p:nvPr/>
        </p:nvSpPr>
        <p:spPr>
          <a:xfrm>
            <a:off x="441434" y="1161255"/>
            <a:ext cx="8423866" cy="1724034"/>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48" name="Google Shape;448;p71" title="Expectations for CCs increase in complexity from K-12"/>
          <p:cNvSpPr/>
          <p:nvPr/>
        </p:nvSpPr>
        <p:spPr>
          <a:xfrm>
            <a:off x="254400" y="3154131"/>
            <a:ext cx="8610900" cy="1412100"/>
          </a:xfrm>
          <a:prstGeom prst="chevron">
            <a:avLst>
              <a:gd name="adj" fmla="val 50000"/>
            </a:avLst>
          </a:prstGeom>
          <a:solidFill>
            <a:srgbClr val="00540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3600"/>
              <a:buFont typeface="Calibri"/>
              <a:buNone/>
            </a:pPr>
            <a:r>
              <a:rPr lang="en" sz="3600" b="1">
                <a:solidFill>
                  <a:srgbClr val="FFFFFF"/>
                </a:solidFill>
                <a:latin typeface="Calibri"/>
                <a:ea typeface="Calibri"/>
                <a:cs typeface="Calibri"/>
                <a:sym typeface="Calibri"/>
              </a:rPr>
              <a:t> C  O  M  P  L  E  X  I  T  Y</a:t>
            </a:r>
            <a:endParaRP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2"/>
          <p:cNvSpPr txBox="1">
            <a:spLocks noGrp="1"/>
          </p:cNvSpPr>
          <p:nvPr>
            <p:ph type="title"/>
          </p:nvPr>
        </p:nvSpPr>
        <p:spPr>
          <a:xfrm>
            <a:off x="505859" y="605794"/>
            <a:ext cx="8849700" cy="738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 sz="3200" b="1" i="0" u="none" strike="noStrike" cap="none">
                <a:solidFill>
                  <a:schemeClr val="dk1"/>
                </a:solidFill>
                <a:latin typeface="Arial"/>
                <a:ea typeface="Arial"/>
                <a:cs typeface="Arial"/>
                <a:sym typeface="Arial"/>
              </a:rPr>
              <a:t>Thinking About Crosscutting Concepts</a:t>
            </a:r>
            <a:endParaRPr/>
          </a:p>
        </p:txBody>
      </p:sp>
      <p:sp>
        <p:nvSpPr>
          <p:cNvPr id="454" name="Google Shape;454;p72"/>
          <p:cNvSpPr txBox="1">
            <a:spLocks noGrp="1"/>
          </p:cNvSpPr>
          <p:nvPr>
            <p:ph idx="1"/>
          </p:nvPr>
        </p:nvSpPr>
        <p:spPr>
          <a:xfrm>
            <a:off x="4850849" y="1377056"/>
            <a:ext cx="4189200" cy="28842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Arial"/>
                <a:ea typeface="Arial"/>
                <a:cs typeface="Arial"/>
                <a:sym typeface="Arial"/>
              </a:rPr>
              <a:t>First – </a:t>
            </a:r>
            <a:r>
              <a:rPr lang="en" sz="2400" b="0" i="0" u="sng" strike="noStrike" cap="none">
                <a:solidFill>
                  <a:srgbClr val="000000"/>
                </a:solidFill>
                <a:latin typeface="Arial"/>
                <a:ea typeface="Arial"/>
                <a:cs typeface="Arial"/>
                <a:sym typeface="Arial"/>
              </a:rPr>
              <a:t>just read through </a:t>
            </a:r>
            <a:r>
              <a:rPr lang="en" sz="2400" b="0" i="0" u="none" strike="noStrike" cap="none">
                <a:solidFill>
                  <a:srgbClr val="000000"/>
                </a:solidFill>
                <a:latin typeface="Arial"/>
                <a:ea typeface="Arial"/>
                <a:cs typeface="Arial"/>
                <a:sym typeface="Arial"/>
              </a:rPr>
              <a:t>the CC matrix focusing on your grade level bullets</a:t>
            </a:r>
            <a:endParaRPr sz="2400"/>
          </a:p>
          <a:p>
            <a:pPr marL="457200" marR="0" lvl="0" indent="-228600" algn="l" rtl="0">
              <a:lnSpc>
                <a:spcPct val="100000"/>
              </a:lnSpc>
              <a:spcBef>
                <a:spcPts val="0"/>
              </a:spcBef>
              <a:spcAft>
                <a:spcPts val="0"/>
              </a:spcAft>
              <a:buClr>
                <a:srgbClr val="000000"/>
              </a:buClr>
              <a:buSzPts val="2200"/>
              <a:buFont typeface="Arial"/>
              <a:buNone/>
            </a:pPr>
            <a:endParaRPr sz="2400" b="0" i="0" u="none" strike="noStrike" cap="none">
              <a:solidFill>
                <a:srgbClr val="000000"/>
              </a:solidFill>
              <a:latin typeface="Arial"/>
              <a:ea typeface="Arial"/>
              <a:cs typeface="Arial"/>
              <a:sym typeface="Arial"/>
            </a:endParaRPr>
          </a:p>
          <a:p>
            <a:pPr marL="914400" marR="0" lvl="1" indent="-381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Arial"/>
                <a:ea typeface="Arial"/>
                <a:cs typeface="Arial"/>
                <a:sym typeface="Arial"/>
              </a:rPr>
              <a:t>Watch “How Whales Change Climate” </a:t>
            </a:r>
            <a:endParaRPr sz="2400" b="0" i="0" u="none" strike="noStrike" cap="none">
              <a:solidFill>
                <a:srgbClr val="000000"/>
              </a:solidFill>
              <a:latin typeface="Arial"/>
              <a:ea typeface="Arial"/>
              <a:cs typeface="Arial"/>
              <a:sym typeface="Arial"/>
            </a:endParaRPr>
          </a:p>
          <a:p>
            <a:pPr marL="914400" marR="0" lvl="1" indent="-228600" algn="l" rtl="0">
              <a:lnSpc>
                <a:spcPct val="100000"/>
              </a:lnSpc>
              <a:spcBef>
                <a:spcPts val="0"/>
              </a:spcBef>
              <a:spcAft>
                <a:spcPts val="0"/>
              </a:spcAft>
              <a:buClr>
                <a:srgbClr val="000000"/>
              </a:buClr>
              <a:buSzPts val="2200"/>
              <a:buFont typeface="Arial"/>
              <a:buNone/>
            </a:pPr>
            <a:endParaRPr sz="2400" b="0" i="0" u="none" strike="noStrike" cap="none">
              <a:solidFill>
                <a:srgbClr val="000000"/>
              </a:solidFill>
              <a:latin typeface="Arial"/>
              <a:ea typeface="Arial"/>
              <a:cs typeface="Arial"/>
              <a:sym typeface="Arial"/>
            </a:endParaRPr>
          </a:p>
          <a:p>
            <a:pPr marL="914400" marR="0" lvl="1" indent="-381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Arial"/>
                <a:ea typeface="Arial"/>
                <a:cs typeface="Arial"/>
                <a:sym typeface="Arial"/>
              </a:rPr>
              <a:t>Identify CCs that could potentially be met with this type of field study </a:t>
            </a:r>
            <a:endParaRPr sz="2400"/>
          </a:p>
          <a:p>
            <a:pPr marL="0" marR="0" lvl="0" indent="0" algn="l" rtl="0">
              <a:lnSpc>
                <a:spcPct val="115000"/>
              </a:lnSpc>
              <a:spcBef>
                <a:spcPts val="800"/>
              </a:spcBef>
              <a:spcAft>
                <a:spcPts val="0"/>
              </a:spcAft>
              <a:buClr>
                <a:srgbClr val="000000"/>
              </a:buClr>
              <a:buSzPts val="1100"/>
              <a:buFont typeface="Arial"/>
              <a:buNone/>
            </a:pPr>
            <a:endParaRPr sz="2600" b="0" i="0" u="none" strike="noStrike" cap="none">
              <a:solidFill>
                <a:srgbClr val="000000"/>
              </a:solidFill>
              <a:latin typeface="Calibri"/>
              <a:ea typeface="Calibri"/>
              <a:cs typeface="Calibri"/>
              <a:sym typeface="Calibri"/>
            </a:endParaRPr>
          </a:p>
        </p:txBody>
      </p:sp>
      <p:pic>
        <p:nvPicPr>
          <p:cNvPr id="455" name="Google Shape;455;p72" title="How Whales Change Climate screenshot">
            <a:hlinkClick r:id="rId3"/>
          </p:cNvPr>
          <p:cNvPicPr preferRelativeResize="0"/>
          <p:nvPr/>
        </p:nvPicPr>
        <p:blipFill rotWithShape="1">
          <a:blip r:embed="rId4">
            <a:alphaModFix/>
          </a:blip>
          <a:srcRect/>
          <a:stretch/>
        </p:blipFill>
        <p:spPr>
          <a:xfrm>
            <a:off x="241175" y="1377056"/>
            <a:ext cx="3429000" cy="2571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3"/>
          <p:cNvSpPr txBox="1">
            <a:spLocks noGrp="1"/>
          </p:cNvSpPr>
          <p:nvPr>
            <p:ph type="title"/>
          </p:nvPr>
        </p:nvSpPr>
        <p:spPr>
          <a:xfrm>
            <a:off x="533400" y="114300"/>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 sz="3600" i="0" u="none" strike="noStrike" cap="none">
                <a:solidFill>
                  <a:schemeClr val="dk1"/>
                </a:solidFill>
              </a:rPr>
              <a:t>Debriefing the Video</a:t>
            </a:r>
            <a:endParaRPr sz="3600" i="0" u="none" strike="noStrike" cap="none">
              <a:solidFill>
                <a:schemeClr val="dk1"/>
              </a:solidFill>
            </a:endParaRPr>
          </a:p>
        </p:txBody>
      </p:sp>
      <p:graphicFrame>
        <p:nvGraphicFramePr>
          <p:cNvPr id="462" name="Google Shape;462;p73" descr="Patterns&#10;Cause and Effect&#10;Scale, Proportion and Quantity&#10;Systems and Systems Models&#10;Energy and Matter&#10;Structure and Function&#10;Stability and Change" title="Table showing possible Crosscutting Concepts represented in whale video"/>
          <p:cNvGraphicFramePr/>
          <p:nvPr>
            <p:extLst>
              <p:ext uri="{D42A27DB-BD31-4B8C-83A1-F6EECF244321}">
                <p14:modId xmlns:p14="http://schemas.microsoft.com/office/powerpoint/2010/main" val="3266156999"/>
              </p:ext>
            </p:extLst>
          </p:nvPr>
        </p:nvGraphicFramePr>
        <p:xfrm>
          <a:off x="533400" y="862062"/>
          <a:ext cx="8229600" cy="3924610"/>
        </p:xfrm>
        <a:graphic>
          <a:graphicData uri="http://schemas.openxmlformats.org/drawingml/2006/table">
            <a:tbl>
              <a:tblPr firstRow="1" bandRow="1">
                <a:noFill/>
                <a:tableStyleId>{ABD964CD-3453-4DCE-9441-678D86FB71AF}</a:tableStyleId>
              </a:tblPr>
              <a:tblGrid>
                <a:gridCol w="31242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292025">
                <a:tc>
                  <a:txBody>
                    <a:bodyPr/>
                    <a:lstStyle/>
                    <a:p>
                      <a:pPr marL="0" marR="0" lvl="0" indent="0" algn="ctr" rtl="0">
                        <a:spcBef>
                          <a:spcPts val="0"/>
                        </a:spcBef>
                        <a:spcAft>
                          <a:spcPts val="0"/>
                        </a:spcAft>
                        <a:buNone/>
                      </a:pPr>
                      <a:r>
                        <a:rPr lang="en" sz="1400" u="none" strike="noStrike" cap="none">
                          <a:solidFill>
                            <a:srgbClr val="FFFFFF"/>
                          </a:solidFill>
                        </a:rPr>
                        <a:t>Crosscutting Concept</a:t>
                      </a:r>
                      <a:endParaRPr sz="1400" u="none" strike="noStrike" cap="none">
                        <a:solidFill>
                          <a:srgbClr val="FFFFFF"/>
                        </a:solidFill>
                      </a:endParaRPr>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F3F3F"/>
                    </a:solidFill>
                  </a:tcPr>
                </a:tc>
                <a:tc>
                  <a:txBody>
                    <a:bodyPr/>
                    <a:lstStyle/>
                    <a:p>
                      <a:pPr marL="0" marR="0" lvl="0" indent="0" algn="ctr" rtl="0">
                        <a:spcBef>
                          <a:spcPts val="0"/>
                        </a:spcBef>
                        <a:spcAft>
                          <a:spcPts val="0"/>
                        </a:spcAft>
                        <a:buNone/>
                      </a:pPr>
                      <a:r>
                        <a:rPr lang="en" sz="1400" u="none" strike="noStrike" cap="none">
                          <a:solidFill>
                            <a:srgbClr val="FFFFFF"/>
                          </a:solidFill>
                        </a:rPr>
                        <a:t>Possible Evidence from Whales Video</a:t>
                      </a:r>
                      <a:endParaRPr sz="1400" u="none" strike="noStrike" cap="none">
                        <a:solidFill>
                          <a:srgbClr val="FFFFFF"/>
                        </a:solidFill>
                      </a:endParaRPr>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3F3F3F"/>
                    </a:solidFill>
                  </a:tcPr>
                </a:tc>
                <a:extLst>
                  <a:ext uri="{0D108BD9-81ED-4DB2-BD59-A6C34878D82A}">
                    <a16:rowId xmlns:a16="http://schemas.microsoft.com/office/drawing/2014/main" val="10000"/>
                  </a:ext>
                </a:extLst>
              </a:tr>
              <a:tr h="403780">
                <a:tc>
                  <a:txBody>
                    <a:bodyPr/>
                    <a:lstStyle/>
                    <a:p>
                      <a:pPr marL="0" marR="0" lvl="0" indent="0" algn="ctr" rtl="0">
                        <a:spcBef>
                          <a:spcPts val="0"/>
                        </a:spcBef>
                        <a:spcAft>
                          <a:spcPts val="0"/>
                        </a:spcAft>
                        <a:buNone/>
                      </a:pPr>
                      <a:r>
                        <a:rPr lang="en" sz="1400" b="1" u="none" strike="noStrike" cap="none" dirty="0"/>
                        <a:t>Patterns</a:t>
                      </a:r>
                      <a:endParaRPr sz="1100" dirty="0"/>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E3BC"/>
                    </a:solidFill>
                  </a:tcPr>
                </a:tc>
                <a:tc>
                  <a:txBody>
                    <a:bodyPr/>
                    <a:lstStyle/>
                    <a:p>
                      <a:pPr marL="0" marR="0" lvl="0" indent="0" algn="l" rtl="0">
                        <a:spcBef>
                          <a:spcPts val="0"/>
                        </a:spcBef>
                        <a:spcAft>
                          <a:spcPts val="0"/>
                        </a:spcAft>
                        <a:buNone/>
                      </a:pPr>
                      <a:r>
                        <a:rPr lang="en" sz="1400" u="none" strike="noStrike" cap="none"/>
                        <a:t>Behavior whales or plankton</a:t>
                      </a:r>
                      <a:endParaRPr sz="1400"/>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E3BC"/>
                    </a:solidFill>
                  </a:tcPr>
                </a:tc>
                <a:extLst>
                  <a:ext uri="{0D108BD9-81ED-4DB2-BD59-A6C34878D82A}">
                    <a16:rowId xmlns:a16="http://schemas.microsoft.com/office/drawing/2014/main" val="10001"/>
                  </a:ext>
                </a:extLst>
              </a:tr>
              <a:tr h="504025">
                <a:tc>
                  <a:txBody>
                    <a:bodyPr/>
                    <a:lstStyle/>
                    <a:p>
                      <a:pPr marL="0" marR="0" lvl="0" indent="0" algn="ctr" rtl="0">
                        <a:spcBef>
                          <a:spcPts val="0"/>
                        </a:spcBef>
                        <a:spcAft>
                          <a:spcPts val="0"/>
                        </a:spcAft>
                        <a:buNone/>
                      </a:pPr>
                      <a:r>
                        <a:rPr lang="en" sz="1400" b="1" dirty="0"/>
                        <a:t>Cause and Effect</a:t>
                      </a:r>
                      <a:endParaRPr sz="1400" b="1" dirty="0"/>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6A644"/>
                    </a:solidFill>
                  </a:tcPr>
                </a:tc>
                <a:tc>
                  <a:txBody>
                    <a:bodyPr/>
                    <a:lstStyle/>
                    <a:p>
                      <a:pPr marL="0" marR="0" lvl="0" indent="0" algn="l" rtl="0">
                        <a:spcBef>
                          <a:spcPts val="0"/>
                        </a:spcBef>
                        <a:spcAft>
                          <a:spcPts val="0"/>
                        </a:spcAft>
                        <a:buNone/>
                      </a:pPr>
                      <a:r>
                        <a:rPr lang="en" sz="1400" dirty="0"/>
                        <a:t>* Overt theme in video- whales caused a cascade of effects in the system</a:t>
                      </a:r>
                      <a:endParaRPr sz="1400" dirty="0"/>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86A644"/>
                    </a:solidFill>
                  </a:tcPr>
                </a:tc>
                <a:extLst>
                  <a:ext uri="{0D108BD9-81ED-4DB2-BD59-A6C34878D82A}">
                    <a16:rowId xmlns:a16="http://schemas.microsoft.com/office/drawing/2014/main" val="10002"/>
                  </a:ext>
                </a:extLst>
              </a:tr>
              <a:tr h="504025">
                <a:tc>
                  <a:txBody>
                    <a:bodyPr/>
                    <a:lstStyle/>
                    <a:p>
                      <a:pPr marL="0" marR="0" lvl="0" indent="0" algn="ctr" rtl="0">
                        <a:spcBef>
                          <a:spcPts val="0"/>
                        </a:spcBef>
                        <a:spcAft>
                          <a:spcPts val="0"/>
                        </a:spcAft>
                        <a:buNone/>
                      </a:pPr>
                      <a:r>
                        <a:rPr lang="en" sz="1400" b="1"/>
                        <a:t>Scale, Proportion, &amp; Quantity</a:t>
                      </a:r>
                      <a:endParaRPr sz="1400" b="1"/>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7E4BD"/>
                    </a:solidFill>
                  </a:tcPr>
                </a:tc>
                <a:tc>
                  <a:txBody>
                    <a:bodyPr/>
                    <a:lstStyle/>
                    <a:p>
                      <a:pPr marL="0" marR="0" lvl="0" indent="0" algn="l" rtl="0">
                        <a:spcBef>
                          <a:spcPts val="0"/>
                        </a:spcBef>
                        <a:spcAft>
                          <a:spcPts val="0"/>
                        </a:spcAft>
                        <a:buNone/>
                      </a:pPr>
                      <a:r>
                        <a:rPr lang="en" sz="1400" dirty="0"/>
                        <a:t>The quantity of whales affects the quantity of plankton and impacts the system;  Increase in proportion of whales and plankton decrease amount of CO2 in system.</a:t>
                      </a:r>
                      <a:endParaRPr sz="1400" dirty="0"/>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7E4BD"/>
                    </a:solidFill>
                  </a:tcPr>
                </a:tc>
                <a:extLst>
                  <a:ext uri="{0D108BD9-81ED-4DB2-BD59-A6C34878D82A}">
                    <a16:rowId xmlns:a16="http://schemas.microsoft.com/office/drawing/2014/main" val="10003"/>
                  </a:ext>
                </a:extLst>
              </a:tr>
              <a:tr h="504025">
                <a:tc>
                  <a:txBody>
                    <a:bodyPr/>
                    <a:lstStyle/>
                    <a:p>
                      <a:pPr marL="0" marR="0" lvl="0" indent="0" algn="ctr" rtl="0">
                        <a:spcBef>
                          <a:spcPts val="0"/>
                        </a:spcBef>
                        <a:spcAft>
                          <a:spcPts val="0"/>
                        </a:spcAft>
                        <a:buNone/>
                      </a:pPr>
                      <a:r>
                        <a:rPr lang="en" sz="1400" b="1"/>
                        <a:t>Systems &amp; Systems Models</a:t>
                      </a:r>
                      <a:endParaRPr sz="1400" b="1"/>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6923C"/>
                    </a:solidFill>
                  </a:tcPr>
                </a:tc>
                <a:tc>
                  <a:txBody>
                    <a:bodyPr/>
                    <a:lstStyle/>
                    <a:p>
                      <a:pPr marL="0" marR="0" lvl="0" indent="0" algn="l" rtl="0">
                        <a:spcBef>
                          <a:spcPts val="0"/>
                        </a:spcBef>
                        <a:spcAft>
                          <a:spcPts val="0"/>
                        </a:spcAft>
                        <a:buNone/>
                      </a:pPr>
                      <a:r>
                        <a:rPr lang="en" sz="1400" dirty="0"/>
                        <a:t>* Clear theme in the video- living and nonliving parts of the system are interconnected</a:t>
                      </a:r>
                      <a:endParaRPr sz="1400" dirty="0"/>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6923C"/>
                    </a:solidFill>
                  </a:tcPr>
                </a:tc>
                <a:extLst>
                  <a:ext uri="{0D108BD9-81ED-4DB2-BD59-A6C34878D82A}">
                    <a16:rowId xmlns:a16="http://schemas.microsoft.com/office/drawing/2014/main" val="10004"/>
                  </a:ext>
                </a:extLst>
              </a:tr>
              <a:tr h="504025">
                <a:tc>
                  <a:txBody>
                    <a:bodyPr/>
                    <a:lstStyle/>
                    <a:p>
                      <a:pPr marL="0" marR="0" lvl="0" indent="0" algn="ctr" rtl="0">
                        <a:spcBef>
                          <a:spcPts val="0"/>
                        </a:spcBef>
                        <a:spcAft>
                          <a:spcPts val="0"/>
                        </a:spcAft>
                        <a:buNone/>
                      </a:pPr>
                      <a:r>
                        <a:rPr lang="en" sz="1400" b="1"/>
                        <a:t>Energy and Matter</a:t>
                      </a:r>
                      <a:endParaRPr sz="1400" b="1"/>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7E4BD"/>
                    </a:solidFill>
                  </a:tcPr>
                </a:tc>
                <a:tc>
                  <a:txBody>
                    <a:bodyPr/>
                    <a:lstStyle/>
                    <a:p>
                      <a:pPr marL="0" marR="0" lvl="0" indent="0" algn="l" rtl="0">
                        <a:spcBef>
                          <a:spcPts val="0"/>
                        </a:spcBef>
                        <a:spcAft>
                          <a:spcPts val="0"/>
                        </a:spcAft>
                        <a:buNone/>
                      </a:pPr>
                      <a:r>
                        <a:rPr lang="en" sz="1400" dirty="0"/>
                        <a:t>* Food web shows the flow of energy and matter through the parts of the system</a:t>
                      </a:r>
                      <a:endParaRPr sz="1400" dirty="0"/>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7E4BD"/>
                    </a:solidFill>
                  </a:tcPr>
                </a:tc>
                <a:extLst>
                  <a:ext uri="{0D108BD9-81ED-4DB2-BD59-A6C34878D82A}">
                    <a16:rowId xmlns:a16="http://schemas.microsoft.com/office/drawing/2014/main" val="10005"/>
                  </a:ext>
                </a:extLst>
              </a:tr>
              <a:tr h="504025">
                <a:tc>
                  <a:txBody>
                    <a:bodyPr/>
                    <a:lstStyle/>
                    <a:p>
                      <a:pPr marL="0" marR="0" lvl="0" indent="0" algn="ctr" rtl="0">
                        <a:spcBef>
                          <a:spcPts val="0"/>
                        </a:spcBef>
                        <a:spcAft>
                          <a:spcPts val="0"/>
                        </a:spcAft>
                        <a:buNone/>
                      </a:pPr>
                      <a:r>
                        <a:rPr lang="en" sz="1400" b="1"/>
                        <a:t>Structure and Function</a:t>
                      </a:r>
                      <a:endParaRPr sz="1400" b="1"/>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6923C"/>
                    </a:solidFill>
                  </a:tcPr>
                </a:tc>
                <a:tc>
                  <a:txBody>
                    <a:bodyPr/>
                    <a:lstStyle/>
                    <a:p>
                      <a:pPr marL="0" marR="0" lvl="0" indent="0" algn="l" rtl="0">
                        <a:spcBef>
                          <a:spcPts val="0"/>
                        </a:spcBef>
                        <a:spcAft>
                          <a:spcPts val="0"/>
                        </a:spcAft>
                        <a:buNone/>
                      </a:pPr>
                      <a:r>
                        <a:rPr lang="en" sz="1400" dirty="0"/>
                        <a:t>Whales contribute to a change in the structure of the ecosystem which affects ocean organisms, oceans, climate</a:t>
                      </a:r>
                      <a:endParaRPr sz="1400" dirty="0"/>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6923C"/>
                    </a:solidFill>
                  </a:tcPr>
                </a:tc>
                <a:extLst>
                  <a:ext uri="{0D108BD9-81ED-4DB2-BD59-A6C34878D82A}">
                    <a16:rowId xmlns:a16="http://schemas.microsoft.com/office/drawing/2014/main" val="10006"/>
                  </a:ext>
                </a:extLst>
              </a:tr>
              <a:tr h="504025">
                <a:tc>
                  <a:txBody>
                    <a:bodyPr/>
                    <a:lstStyle/>
                    <a:p>
                      <a:pPr marL="0" marR="0" lvl="0" indent="0" algn="ctr" rtl="0">
                        <a:spcBef>
                          <a:spcPts val="0"/>
                        </a:spcBef>
                        <a:spcAft>
                          <a:spcPts val="0"/>
                        </a:spcAft>
                        <a:buNone/>
                      </a:pPr>
                      <a:r>
                        <a:rPr lang="en" sz="1400" b="1"/>
                        <a:t>Stability and Change</a:t>
                      </a:r>
                      <a:endParaRPr sz="1400" b="1"/>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7E4BD"/>
                    </a:solidFill>
                  </a:tcPr>
                </a:tc>
                <a:tc>
                  <a:txBody>
                    <a:bodyPr/>
                    <a:lstStyle/>
                    <a:p>
                      <a:pPr marL="0" marR="0" lvl="0" indent="0" algn="l" rtl="0">
                        <a:spcBef>
                          <a:spcPts val="0"/>
                        </a:spcBef>
                        <a:spcAft>
                          <a:spcPts val="0"/>
                        </a:spcAft>
                        <a:buNone/>
                      </a:pPr>
                      <a:r>
                        <a:rPr lang="en" sz="1400" dirty="0"/>
                        <a:t>Decrease in whale populations change the system that was stable and a new stability</a:t>
                      </a:r>
                      <a:endParaRPr sz="1400" dirty="0"/>
                    </a:p>
                  </a:txBody>
                  <a:tcPr marL="90600" marR="90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7E4BD"/>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 sz="4400" b="0" i="0" u="none" strike="noStrike" cap="none">
                <a:solidFill>
                  <a:schemeClr val="dk1"/>
                </a:solidFill>
                <a:latin typeface="Calibri"/>
                <a:ea typeface="Calibri"/>
                <a:cs typeface="Calibri"/>
                <a:sym typeface="Calibri"/>
              </a:rPr>
              <a:t>Is it a Phenomena?</a:t>
            </a:r>
            <a:endParaRPr sz="4400" b="0" i="0" u="none" strike="noStrike" cap="none">
              <a:solidFill>
                <a:schemeClr val="dk1"/>
              </a:solidFill>
              <a:latin typeface="Calibri"/>
              <a:ea typeface="Calibri"/>
              <a:cs typeface="Calibri"/>
              <a:sym typeface="Calibri"/>
            </a:endParaRPr>
          </a:p>
        </p:txBody>
      </p:sp>
      <p:pic>
        <p:nvPicPr>
          <p:cNvPr id="483" name="Google Shape;483;p76" title="Deer Migration Video Screen shot linked to video ">
            <a:hlinkClick r:id="rId3"/>
          </p:cNvPr>
          <p:cNvPicPr preferRelativeResize="0">
            <a:picLocks noGrp="1"/>
          </p:cNvPicPr>
          <p:nvPr>
            <p:ph idx="1"/>
          </p:nvPr>
        </p:nvPicPr>
        <p:blipFill rotWithShape="1">
          <a:blip r:embed="rId4">
            <a:alphaModFix/>
          </a:blip>
          <a:srcRect t="22421" b="22421"/>
          <a:stretch/>
        </p:blipFill>
        <p:spPr>
          <a:xfrm>
            <a:off x="658875" y="1121675"/>
            <a:ext cx="7434600" cy="3066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8"/>
          <p:cNvSpPr txBox="1">
            <a:spLocks noGrp="1"/>
          </p:cNvSpPr>
          <p:nvPr>
            <p:ph type="title"/>
          </p:nvPr>
        </p:nvSpPr>
        <p:spPr>
          <a:xfrm>
            <a:off x="457275" y="777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 sz="4400" b="1" i="0" u="none" strike="noStrike" cap="none">
                <a:solidFill>
                  <a:schemeClr val="dk1"/>
                </a:solidFill>
              </a:rPr>
              <a:t>“Phenomenal” Brainstorming</a:t>
            </a:r>
            <a:endParaRPr sz="4400" b="1" i="0" u="none" strike="noStrike" cap="none">
              <a:solidFill>
                <a:schemeClr val="dk1"/>
              </a:solidFill>
            </a:endParaRPr>
          </a:p>
        </p:txBody>
      </p:sp>
      <p:pic>
        <p:nvPicPr>
          <p:cNvPr id="500" name="Google Shape;500;p78" title="Decorative of student thinking"/>
          <p:cNvPicPr preferRelativeResize="0">
            <a:picLocks noGrp="1"/>
          </p:cNvPicPr>
          <p:nvPr>
            <p:ph sz="half" idx="1"/>
          </p:nvPr>
        </p:nvPicPr>
        <p:blipFill rotWithShape="1">
          <a:blip r:embed="rId3">
            <a:alphaModFix/>
          </a:blip>
          <a:stretch/>
        </p:blipFill>
        <p:spPr>
          <a:xfrm>
            <a:off x="1177375" y="1370013"/>
            <a:ext cx="2788750" cy="3262312"/>
          </a:xfrm>
          <a:prstGeom prst="rect">
            <a:avLst/>
          </a:prstGeom>
          <a:noFill/>
          <a:ln>
            <a:noFill/>
          </a:ln>
        </p:spPr>
      </p:pic>
      <p:sp>
        <p:nvSpPr>
          <p:cNvPr id="501" name="Google Shape;501;p78"/>
          <p:cNvSpPr txBox="1">
            <a:spLocks noGrp="1"/>
          </p:cNvSpPr>
          <p:nvPr>
            <p:ph sz="half" idx="2"/>
          </p:nvPr>
        </p:nvSpPr>
        <p:spPr>
          <a:xfrm>
            <a:off x="4664475" y="1019150"/>
            <a:ext cx="4326600" cy="3394500"/>
          </a:xfrm>
          <a:prstGeom prst="rect">
            <a:avLst/>
          </a:prstGeom>
          <a:noFill/>
          <a:ln>
            <a:noFill/>
          </a:ln>
        </p:spPr>
        <p:txBody>
          <a:bodyPr spcFirstLastPara="1" wrap="square" lIns="91425" tIns="45700" rIns="91425" bIns="45700" anchor="t" anchorCtr="0">
            <a:noAutofit/>
          </a:bodyPr>
          <a:lstStyle/>
          <a:p>
            <a:pPr marL="342900" marR="0" lvl="0" indent="-317500" algn="l" rtl="0">
              <a:spcBef>
                <a:spcPts val="0"/>
              </a:spcBef>
              <a:spcAft>
                <a:spcPts val="0"/>
              </a:spcAft>
              <a:buClr>
                <a:schemeClr val="dk1"/>
              </a:buClr>
              <a:buSzPts val="2400"/>
              <a:buFont typeface="Arial"/>
              <a:buChar char="•"/>
            </a:pPr>
            <a:r>
              <a:rPr lang="en" sz="2400" b="0" i="0" u="none" strike="noStrike" cap="none">
                <a:solidFill>
                  <a:schemeClr val="dk1"/>
                </a:solidFill>
                <a:latin typeface="Calibri"/>
                <a:ea typeface="Calibri"/>
                <a:cs typeface="Calibri"/>
                <a:sym typeface="Calibri"/>
              </a:rPr>
              <a:t>Think about current science units/lessons you do</a:t>
            </a:r>
            <a:endParaRPr sz="2400"/>
          </a:p>
          <a:p>
            <a:pPr marL="342900" marR="0" lvl="0" indent="-317500" algn="l" rtl="0">
              <a:spcBef>
                <a:spcPts val="560"/>
              </a:spcBef>
              <a:spcAft>
                <a:spcPts val="0"/>
              </a:spcAft>
              <a:buClr>
                <a:schemeClr val="dk1"/>
              </a:buClr>
              <a:buSzPts val="2400"/>
              <a:buFont typeface="Arial"/>
              <a:buChar char="•"/>
            </a:pPr>
            <a:r>
              <a:rPr lang="en" sz="2400" b="0" i="0" u="none" strike="noStrike" cap="none">
                <a:solidFill>
                  <a:schemeClr val="dk1"/>
                </a:solidFill>
                <a:latin typeface="Calibri"/>
                <a:ea typeface="Calibri"/>
                <a:cs typeface="Calibri"/>
                <a:sym typeface="Calibri"/>
              </a:rPr>
              <a:t>Brainstorm a possible phenomena that could “anchor” this unit or some of its lessons</a:t>
            </a:r>
            <a:endParaRPr sz="2400"/>
          </a:p>
          <a:p>
            <a:pPr marL="342900" marR="0" lvl="0" indent="-317500" algn="l" rtl="0">
              <a:spcBef>
                <a:spcPts val="560"/>
              </a:spcBef>
              <a:spcAft>
                <a:spcPts val="1600"/>
              </a:spcAft>
              <a:buClr>
                <a:schemeClr val="dk1"/>
              </a:buClr>
              <a:buSzPts val="2400"/>
              <a:buFont typeface="Arial"/>
              <a:buChar char="•"/>
            </a:pPr>
            <a:r>
              <a:rPr lang="en" sz="2400" b="0" i="0" u="none" strike="noStrike" cap="none">
                <a:solidFill>
                  <a:schemeClr val="dk1"/>
                </a:solidFill>
                <a:latin typeface="Calibri"/>
                <a:ea typeface="Calibri"/>
                <a:cs typeface="Calibri"/>
                <a:sym typeface="Calibri"/>
              </a:rPr>
              <a:t>Share the unit context and your brainstorm ideas with table mates</a:t>
            </a:r>
            <a:endParaRPr sz="2400" b="0" i="0" u="none" strike="noStrike" cap="none">
              <a:solidFill>
                <a:schemeClr val="dk1"/>
              </a:solidFill>
              <a:latin typeface="Calibri"/>
              <a:ea typeface="Calibri"/>
              <a:cs typeface="Calibri"/>
              <a:sym typeface="Calibri"/>
            </a:endParaRPr>
          </a:p>
        </p:txBody>
      </p:sp>
      <p:sp>
        <p:nvSpPr>
          <p:cNvPr id="502" name="Google Shape;502;p78"/>
          <p:cNvSpPr/>
          <p:nvPr/>
        </p:nvSpPr>
        <p:spPr>
          <a:xfrm>
            <a:off x="752034" y="4623526"/>
            <a:ext cx="4572000" cy="18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a:solidFill>
                  <a:schemeClr val="dk1"/>
                </a:solidFill>
                <a:latin typeface="Calibri"/>
                <a:ea typeface="Calibri"/>
                <a:cs typeface="Calibri"/>
                <a:sym typeface="Calibri"/>
              </a:rPr>
              <a:t>https://creativecommons.org/licenses/by-sa/2.0/</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9"/>
          <p:cNvSpPr txBox="1">
            <a:spLocks noGrp="1"/>
          </p:cNvSpPr>
          <p:nvPr>
            <p:ph type="title"/>
          </p:nvPr>
        </p:nvSpPr>
        <p:spPr>
          <a:prstGeom prst="rect">
            <a:avLst/>
          </a:prstGeom>
        </p:spPr>
        <p:txBody>
          <a:bodyPr spcFirstLastPara="1" wrap="square" lIns="91425" tIns="91425" rIns="91425" bIns="91425" anchor="t" anchorCtr="0">
            <a:noAutofit/>
          </a:bodyPr>
          <a:lstStyle/>
          <a:p>
            <a:pPr lvl="0" algn="ctr">
              <a:spcBef>
                <a:spcPts val="0"/>
              </a:spcBef>
            </a:pPr>
            <a:r>
              <a:rPr lang="en" sz="3600" dirty="0">
                <a:solidFill>
                  <a:srgbClr val="000000"/>
                </a:solidFill>
              </a:rPr>
              <a:t>Identifying </a:t>
            </a:r>
            <a:r>
              <a:rPr lang="en" sz="3600" dirty="0"/>
              <a:t>and Developing Academically Productive Phenomena</a:t>
            </a:r>
            <a:endParaRPr sz="3600" dirty="0">
              <a:solidFill>
                <a:srgbClr val="000000"/>
              </a:solidFill>
            </a:endParaRPr>
          </a:p>
        </p:txBody>
      </p:sp>
      <p:pic>
        <p:nvPicPr>
          <p:cNvPr id="511" name="Google Shape;511;p79" descr="How have we traditionally taught it?&#10;Why is this a &quot;core idea&quot;/?&#10;What makes this topic tricky to understand?&#10;Who was the first to figure this out? How did they do that?&#10;Is there a problem or challenge that is connecting to this topic?&#10;What makes this topic relevant and/or connected to your students' lives?&#10;Have there been any recent breakthroughts in this area of science?&#10;What is the abstract, invisible, or hard to see in this topic because of time or other elements?" title="Brainstorming Phenomena Heuristic"/>
          <p:cNvPicPr preferRelativeResize="0"/>
          <p:nvPr/>
        </p:nvPicPr>
        <p:blipFill>
          <a:blip r:embed="rId3">
            <a:alphaModFix/>
          </a:blip>
          <a:stretch>
            <a:fillRect/>
          </a:stretch>
        </p:blipFill>
        <p:spPr>
          <a:xfrm>
            <a:off x="2167466" y="1557868"/>
            <a:ext cx="4797777" cy="334151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DA229-3213-2341-A60F-4843BC2234E5}"/>
              </a:ext>
            </a:extLst>
          </p:cNvPr>
          <p:cNvSpPr>
            <a:spLocks noGrp="1"/>
          </p:cNvSpPr>
          <p:nvPr>
            <p:ph type="title"/>
          </p:nvPr>
        </p:nvSpPr>
        <p:spPr/>
        <p:txBody>
          <a:bodyPr/>
          <a:lstStyle/>
          <a:p>
            <a:r>
              <a:rPr lang="en" sz="2800" dirty="0">
                <a:latin typeface="Arial"/>
                <a:ea typeface="Arial"/>
                <a:cs typeface="Arial"/>
                <a:sym typeface="Arial"/>
              </a:rPr>
              <a:t>Transitioning to Classroom Implementation</a:t>
            </a:r>
            <a:endParaRPr lang="en-US" dirty="0"/>
          </a:p>
        </p:txBody>
      </p:sp>
      <p:sp>
        <p:nvSpPr>
          <p:cNvPr id="3" name="Content Placeholder 2">
            <a:extLst>
              <a:ext uri="{FF2B5EF4-FFF2-40B4-BE49-F238E27FC236}">
                <a16:creationId xmlns:a16="http://schemas.microsoft.com/office/drawing/2014/main" id="{C8B320CB-2486-E642-8731-81C5FC42D937}"/>
              </a:ext>
            </a:extLst>
          </p:cNvPr>
          <p:cNvSpPr>
            <a:spLocks noGrp="1"/>
          </p:cNvSpPr>
          <p:nvPr>
            <p:ph sz="quarter" idx="13"/>
          </p:nvPr>
        </p:nvSpPr>
        <p:spPr/>
        <p:txBody>
          <a:bodyPr>
            <a:normAutofit/>
          </a:bodyPr>
          <a:lstStyle/>
          <a:p>
            <a:pPr marL="336550" indent="-285750">
              <a:spcBef>
                <a:spcPts val="0"/>
              </a:spcBef>
              <a:buSzPts val="2800"/>
            </a:pPr>
            <a:r>
              <a:rPr lang="en-US" sz="1600" dirty="0">
                <a:latin typeface="Arial"/>
                <a:ea typeface="Arial"/>
                <a:cs typeface="Arial"/>
                <a:sym typeface="Arial"/>
              </a:rPr>
              <a:t>Finish thinking on Phenomena Development Chart</a:t>
            </a:r>
          </a:p>
          <a:p>
            <a:pPr marL="50800" indent="0">
              <a:spcBef>
                <a:spcPts val="0"/>
              </a:spcBef>
              <a:buSzPts val="2800"/>
              <a:buNone/>
            </a:pPr>
            <a:endParaRPr lang="en-US" sz="1600" dirty="0">
              <a:latin typeface="Arial"/>
              <a:ea typeface="Arial"/>
              <a:cs typeface="Arial"/>
              <a:sym typeface="Arial"/>
            </a:endParaRPr>
          </a:p>
          <a:p>
            <a:pPr marL="336550" indent="-285750">
              <a:spcBef>
                <a:spcPts val="0"/>
              </a:spcBef>
              <a:buSzPts val="2800"/>
            </a:pPr>
            <a:r>
              <a:rPr lang="en-US" sz="1600" dirty="0">
                <a:latin typeface="Arial"/>
                <a:ea typeface="Arial"/>
                <a:cs typeface="Arial"/>
                <a:sym typeface="Arial"/>
              </a:rPr>
              <a:t>Think about lessons/units that you teach or may teach where this phenomena would be employed</a:t>
            </a:r>
          </a:p>
          <a:p>
            <a:pPr marL="50800" indent="0">
              <a:spcBef>
                <a:spcPts val="0"/>
              </a:spcBef>
              <a:buSzPts val="2800"/>
              <a:buNone/>
            </a:pPr>
            <a:endParaRPr lang="en-US" sz="1600" dirty="0">
              <a:latin typeface="Arial"/>
              <a:ea typeface="Arial"/>
              <a:cs typeface="Arial"/>
              <a:sym typeface="Arial"/>
            </a:endParaRPr>
          </a:p>
          <a:p>
            <a:pPr marL="336550" indent="-285750">
              <a:spcBef>
                <a:spcPts val="0"/>
              </a:spcBef>
              <a:buSzPts val="2800"/>
            </a:pPr>
            <a:r>
              <a:rPr lang="en-US" sz="1600" dirty="0">
                <a:latin typeface="Arial"/>
                <a:ea typeface="Arial"/>
                <a:cs typeface="Arial"/>
                <a:sym typeface="Arial"/>
              </a:rPr>
              <a:t>Begin to develop a classroom experience around this phenomena and the ecology and human impact learning</a:t>
            </a:r>
          </a:p>
          <a:p>
            <a:pPr marL="50800" indent="0">
              <a:spcBef>
                <a:spcPts val="0"/>
              </a:spcBef>
              <a:buSzPts val="2800"/>
              <a:buNone/>
            </a:pPr>
            <a:endParaRPr lang="en-US" sz="1600" dirty="0">
              <a:latin typeface="Arial"/>
              <a:ea typeface="Arial"/>
              <a:cs typeface="Arial"/>
              <a:sym typeface="Arial"/>
            </a:endParaRPr>
          </a:p>
          <a:p>
            <a:pPr marL="336550" indent="-285750">
              <a:spcBef>
                <a:spcPts val="0"/>
              </a:spcBef>
              <a:buSzPts val="2800"/>
            </a:pPr>
            <a:r>
              <a:rPr lang="en-US" sz="1600" dirty="0">
                <a:latin typeface="Arial"/>
                <a:ea typeface="Arial"/>
                <a:cs typeface="Arial"/>
                <a:sym typeface="Arial"/>
              </a:rPr>
              <a:t>Be ready to share to the group</a:t>
            </a:r>
            <a:endParaRPr lang="en-US" dirty="0"/>
          </a:p>
        </p:txBody>
      </p:sp>
    </p:spTree>
    <p:extLst>
      <p:ext uri="{BB962C8B-B14F-4D97-AF65-F5344CB8AC3E}">
        <p14:creationId xmlns:p14="http://schemas.microsoft.com/office/powerpoint/2010/main" val="1759210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E9CC-D870-0B4B-A3E9-D61CED908187}"/>
              </a:ext>
            </a:extLst>
          </p:cNvPr>
          <p:cNvSpPr>
            <a:spLocks noGrp="1"/>
          </p:cNvSpPr>
          <p:nvPr>
            <p:ph type="title"/>
          </p:nvPr>
        </p:nvSpPr>
        <p:spPr/>
        <p:txBody>
          <a:bodyPr/>
          <a:lstStyle/>
          <a:p>
            <a:r>
              <a:rPr lang="en" dirty="0"/>
              <a:t>Addressing DCIs</a:t>
            </a:r>
            <a:endParaRPr lang="en-US" dirty="0"/>
          </a:p>
        </p:txBody>
      </p:sp>
      <p:sp>
        <p:nvSpPr>
          <p:cNvPr id="3" name="Content Placeholder 2">
            <a:extLst>
              <a:ext uri="{FF2B5EF4-FFF2-40B4-BE49-F238E27FC236}">
                <a16:creationId xmlns:a16="http://schemas.microsoft.com/office/drawing/2014/main" id="{A4239657-F32A-F445-91D3-7B866A9D0DA5}"/>
              </a:ext>
            </a:extLst>
          </p:cNvPr>
          <p:cNvSpPr>
            <a:spLocks noGrp="1"/>
          </p:cNvSpPr>
          <p:nvPr>
            <p:ph sz="quarter" idx="13"/>
          </p:nvPr>
        </p:nvSpPr>
        <p:spPr/>
        <p:txBody>
          <a:bodyPr/>
          <a:lstStyle/>
          <a:p>
            <a:pPr marL="457200" lvl="0" indent="-419100">
              <a:spcBef>
                <a:spcPts val="0"/>
              </a:spcBef>
              <a:buSzPts val="3000"/>
            </a:pPr>
            <a:r>
              <a:rPr lang="en-US" sz="1600" dirty="0"/>
              <a:t>Look at the identified DCIs </a:t>
            </a:r>
          </a:p>
          <a:p>
            <a:pPr lvl="0">
              <a:spcBef>
                <a:spcPts val="0"/>
              </a:spcBef>
            </a:pPr>
            <a:endParaRPr lang="en-US" sz="1600" dirty="0"/>
          </a:p>
          <a:p>
            <a:pPr marL="457200" lvl="0" indent="-419100">
              <a:spcBef>
                <a:spcPts val="0"/>
              </a:spcBef>
              <a:buSzPts val="3000"/>
            </a:pPr>
            <a:r>
              <a:rPr lang="en-US" sz="1600" dirty="0"/>
              <a:t>Number off by 3 and work with your team of 4 or 5 people</a:t>
            </a:r>
          </a:p>
          <a:p>
            <a:pPr lvl="0">
              <a:spcBef>
                <a:spcPts val="0"/>
              </a:spcBef>
            </a:pPr>
            <a:endParaRPr lang="en-US" sz="1600" dirty="0"/>
          </a:p>
          <a:p>
            <a:pPr marL="457200" lvl="0" indent="-419100">
              <a:spcBef>
                <a:spcPts val="0"/>
              </a:spcBef>
              <a:buSzPts val="3000"/>
            </a:pPr>
            <a:r>
              <a:rPr lang="en-US" sz="1600" dirty="0"/>
              <a:t>Site evidence on Post-Its of how that DCI was addressed during the week</a:t>
            </a:r>
          </a:p>
          <a:p>
            <a:endParaRPr lang="en-US" dirty="0"/>
          </a:p>
        </p:txBody>
      </p:sp>
    </p:spTree>
    <p:extLst>
      <p:ext uri="{BB962C8B-B14F-4D97-AF65-F5344CB8AC3E}">
        <p14:creationId xmlns:p14="http://schemas.microsoft.com/office/powerpoint/2010/main" val="2870832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B7942-73BE-A344-A5E3-BDE67CD3D80A}"/>
              </a:ext>
            </a:extLst>
          </p:cNvPr>
          <p:cNvSpPr>
            <a:spLocks noGrp="1"/>
          </p:cNvSpPr>
          <p:nvPr>
            <p:ph type="title"/>
          </p:nvPr>
        </p:nvSpPr>
        <p:spPr/>
        <p:txBody>
          <a:bodyPr/>
          <a:lstStyle/>
          <a:p>
            <a:r>
              <a:rPr lang="en" dirty="0"/>
              <a:t>Reflection and Sense Making</a:t>
            </a:r>
            <a:endParaRPr lang="en-US" dirty="0"/>
          </a:p>
        </p:txBody>
      </p:sp>
      <p:sp>
        <p:nvSpPr>
          <p:cNvPr id="3" name="Content Placeholder 2">
            <a:extLst>
              <a:ext uri="{FF2B5EF4-FFF2-40B4-BE49-F238E27FC236}">
                <a16:creationId xmlns:a16="http://schemas.microsoft.com/office/drawing/2014/main" id="{D6A35EA1-A602-234F-AD63-0E7490693828}"/>
              </a:ext>
            </a:extLst>
          </p:cNvPr>
          <p:cNvSpPr>
            <a:spLocks noGrp="1"/>
          </p:cNvSpPr>
          <p:nvPr>
            <p:ph sz="quarter" idx="13"/>
          </p:nvPr>
        </p:nvSpPr>
        <p:spPr/>
        <p:txBody>
          <a:bodyPr/>
          <a:lstStyle/>
          <a:p>
            <a:pPr marL="457200" lvl="0" indent="-419100">
              <a:spcBef>
                <a:spcPts val="0"/>
              </a:spcBef>
              <a:buSzPts val="3000"/>
            </a:pPr>
            <a:r>
              <a:rPr lang="en-US" sz="1600" dirty="0"/>
              <a:t>Share out to the group your ideas and progress on incorporating this work into classroom experiences</a:t>
            </a:r>
          </a:p>
          <a:p>
            <a:pPr lvl="0">
              <a:spcBef>
                <a:spcPts val="0"/>
              </a:spcBef>
            </a:pPr>
            <a:endParaRPr lang="en-US" sz="1600" dirty="0"/>
          </a:p>
          <a:p>
            <a:pPr marL="457200" lvl="0" indent="-419100">
              <a:spcBef>
                <a:spcPts val="0"/>
              </a:spcBef>
              <a:buSzPts val="3000"/>
            </a:pPr>
            <a:r>
              <a:rPr lang="en-US" sz="1600" dirty="0"/>
              <a:t>Reflection on Working With Scientists</a:t>
            </a:r>
          </a:p>
          <a:p>
            <a:pPr lvl="0">
              <a:spcBef>
                <a:spcPts val="0"/>
              </a:spcBef>
            </a:pPr>
            <a:endParaRPr lang="en-US" sz="1600" dirty="0"/>
          </a:p>
          <a:p>
            <a:pPr marL="457200" lvl="0" indent="-419100">
              <a:spcBef>
                <a:spcPts val="0"/>
              </a:spcBef>
              <a:buSzPts val="3000"/>
            </a:pPr>
            <a:r>
              <a:rPr lang="en-US" sz="1600" dirty="0"/>
              <a:t>Thank you posters for scientists</a:t>
            </a:r>
          </a:p>
          <a:p>
            <a:endParaRPr lang="en-US" dirty="0"/>
          </a:p>
        </p:txBody>
      </p:sp>
    </p:spTree>
    <p:extLst>
      <p:ext uri="{BB962C8B-B14F-4D97-AF65-F5344CB8AC3E}">
        <p14:creationId xmlns:p14="http://schemas.microsoft.com/office/powerpoint/2010/main" val="235192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0"/>
          <p:cNvSpPr txBox="1">
            <a:spLocks noGrp="1"/>
          </p:cNvSpPr>
          <p:nvPr>
            <p:ph type="title"/>
          </p:nvPr>
        </p:nvSpPr>
        <p:spPr>
          <a:xfrm>
            <a:off x="4855150" y="1795444"/>
            <a:ext cx="3941400" cy="2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45659"/>
              </a:buClr>
              <a:buSzPts val="2500"/>
              <a:buFont typeface="Arial"/>
              <a:buNone/>
            </a:pPr>
            <a:r>
              <a:rPr lang="en" sz="2500" b="1" i="0" u="none" strike="noStrike" cap="none">
                <a:solidFill>
                  <a:srgbClr val="545659"/>
                </a:solidFill>
                <a:latin typeface="Arial"/>
                <a:ea typeface="Arial"/>
                <a:cs typeface="Arial"/>
                <a:sym typeface="Arial"/>
              </a:rPr>
              <a:t>Norms of Collaboration</a:t>
            </a:r>
            <a:endParaRPr/>
          </a:p>
        </p:txBody>
      </p:sp>
      <p:pic>
        <p:nvPicPr>
          <p:cNvPr id="253" name="Google Shape;253;p50" descr="Garmston and Wellmans 7 Norms of Collaboration&#10;1-Pausing&#10;2-Paraphrasing&#10;3-Posing Questions&#10;4-Putting Ideas on the Table&#10;5-Providing Data&#10;6-Paying Attention to Self and Others&#10;7-Presuming Positive Intentions" title="Norms of Collaboration"/>
          <p:cNvPicPr preferRelativeResize="0"/>
          <p:nvPr/>
        </p:nvPicPr>
        <p:blipFill rotWithShape="1">
          <a:blip r:embed="rId3">
            <a:alphaModFix/>
          </a:blip>
          <a:srcRect/>
          <a:stretch/>
        </p:blipFill>
        <p:spPr>
          <a:xfrm>
            <a:off x="163250" y="362503"/>
            <a:ext cx="3453807" cy="441849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F03E-18C0-4845-8654-00B5C641CE0B}"/>
              </a:ext>
            </a:extLst>
          </p:cNvPr>
          <p:cNvSpPr>
            <a:spLocks noGrp="1"/>
          </p:cNvSpPr>
          <p:nvPr>
            <p:ph type="title"/>
          </p:nvPr>
        </p:nvSpPr>
        <p:spPr/>
        <p:txBody>
          <a:bodyPr/>
          <a:lstStyle/>
          <a:p>
            <a:r>
              <a:rPr lang="en" dirty="0"/>
              <a:t>What Will You Share With Students</a:t>
            </a:r>
            <a:endParaRPr lang="en-US" dirty="0"/>
          </a:p>
        </p:txBody>
      </p:sp>
      <p:sp>
        <p:nvSpPr>
          <p:cNvPr id="3" name="Content Placeholder 2">
            <a:extLst>
              <a:ext uri="{FF2B5EF4-FFF2-40B4-BE49-F238E27FC236}">
                <a16:creationId xmlns:a16="http://schemas.microsoft.com/office/drawing/2014/main" id="{41C44DB8-935F-8E4E-A2CD-A1B43593276E}"/>
              </a:ext>
            </a:extLst>
          </p:cNvPr>
          <p:cNvSpPr>
            <a:spLocks noGrp="1"/>
          </p:cNvSpPr>
          <p:nvPr>
            <p:ph sz="quarter" idx="13"/>
          </p:nvPr>
        </p:nvSpPr>
        <p:spPr/>
        <p:txBody>
          <a:bodyPr/>
          <a:lstStyle/>
          <a:p>
            <a:pPr marL="342900" lvl="0" indent="63500">
              <a:spcBef>
                <a:spcPts val="640"/>
              </a:spcBef>
              <a:buNone/>
            </a:pPr>
            <a:r>
              <a:rPr lang="en-US" dirty="0"/>
              <a:t>Stand and talk to someone you haven’t worked with today:</a:t>
            </a:r>
          </a:p>
          <a:p>
            <a:pPr marL="342900" lvl="0" indent="63500">
              <a:spcBef>
                <a:spcPts val="640"/>
              </a:spcBef>
              <a:buNone/>
            </a:pPr>
            <a:endParaRPr lang="en-US" dirty="0"/>
          </a:p>
          <a:p>
            <a:pPr marL="0" lvl="0" indent="0" algn="ctr">
              <a:spcBef>
                <a:spcPts val="0"/>
              </a:spcBef>
              <a:buNone/>
            </a:pPr>
            <a:r>
              <a:rPr lang="en-US" sz="2800" dirty="0"/>
              <a:t>What will you tell your students you did at PNNL this summer?</a:t>
            </a:r>
          </a:p>
          <a:p>
            <a:endParaRPr lang="en-US" dirty="0"/>
          </a:p>
        </p:txBody>
      </p:sp>
    </p:spTree>
    <p:extLst>
      <p:ext uri="{BB962C8B-B14F-4D97-AF65-F5344CB8AC3E}">
        <p14:creationId xmlns:p14="http://schemas.microsoft.com/office/powerpoint/2010/main" val="1243978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1DB9E-1A5D-6A44-968E-6332191972C5}"/>
              </a:ext>
            </a:extLst>
          </p:cNvPr>
          <p:cNvSpPr>
            <a:spLocks noGrp="1"/>
          </p:cNvSpPr>
          <p:nvPr>
            <p:ph type="title"/>
          </p:nvPr>
        </p:nvSpPr>
        <p:spPr/>
        <p:txBody>
          <a:bodyPr/>
          <a:lstStyle/>
          <a:p>
            <a:r>
              <a:rPr lang="en-US" dirty="0"/>
              <a:t>Creative Commons Licensing</a:t>
            </a:r>
          </a:p>
        </p:txBody>
      </p:sp>
      <p:pic>
        <p:nvPicPr>
          <p:cNvPr id="4" name="Picture 4" descr="Creative Commons Attribution 4.0">
            <a:extLst>
              <a:ext uri="{FF2B5EF4-FFF2-40B4-BE49-F238E27FC236}">
                <a16:creationId xmlns:a16="http://schemas.microsoft.com/office/drawing/2014/main" id="{78064329-1F8E-1F4B-BAB3-3884DA19E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531" y="2001844"/>
            <a:ext cx="1117600" cy="393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A6DF550-63A6-AF48-A1E4-00FAF158A3CC}"/>
              </a:ext>
            </a:extLst>
          </p:cNvPr>
          <p:cNvSpPr/>
          <p:nvPr/>
        </p:nvSpPr>
        <p:spPr>
          <a:xfrm>
            <a:off x="1706531" y="2593956"/>
            <a:ext cx="4572000" cy="2031325"/>
          </a:xfrm>
          <a:prstGeom prst="rect">
            <a:avLst/>
          </a:prstGeom>
        </p:spPr>
        <p:txBody>
          <a:bodyPr>
            <a:spAutoFit/>
          </a:bodyPr>
          <a:lstStyle/>
          <a:p>
            <a:pPr lvl="0" eaLnBrk="0" fontAlgn="base" hangingPunct="0">
              <a:spcBef>
                <a:spcPct val="0"/>
              </a:spcBef>
              <a:spcAft>
                <a:spcPct val="0"/>
              </a:spcAft>
              <a:buClrTx/>
            </a:pPr>
            <a:r>
              <a:rPr lang="en-US" altLang="en-US" dirty="0">
                <a:solidFill>
                  <a:schemeClr val="tx1"/>
                </a:solidFill>
                <a:latin typeface="+mn-lt"/>
              </a:rPr>
              <a:t>License:</a:t>
            </a:r>
          </a:p>
          <a:p>
            <a:pPr marL="457200" lvl="1" indent="-457200" eaLnBrk="0" fontAlgn="base" hangingPunct="0">
              <a:spcBef>
                <a:spcPct val="0"/>
              </a:spcBef>
              <a:spcAft>
                <a:spcPct val="0"/>
              </a:spcAft>
              <a:buClrTx/>
            </a:pPr>
            <a:r>
              <a:rPr lang="en-US" altLang="en-US" dirty="0">
                <a:solidFill>
                  <a:schemeClr val="tx1"/>
                </a:solidFill>
                <a:latin typeface="+mn-lt"/>
              </a:rPr>
              <a:t> </a:t>
            </a:r>
            <a:r>
              <a:rPr lang="en-US" altLang="en-US" dirty="0">
                <a:solidFill>
                  <a:schemeClr val="tx1"/>
                </a:solidFill>
                <a:latin typeface="+mn-lt"/>
                <a:hlinkClick r:id="rId4">
                  <a:extLst>
                    <a:ext uri="{A12FA001-AC4F-418D-AE19-62706E023703}">
                      <ahyp:hlinkClr xmlns:ahyp="http://schemas.microsoft.com/office/drawing/2018/hyperlinkcolor" xmlns="" val="tx"/>
                    </a:ext>
                  </a:extLst>
                </a:hlinkClick>
              </a:rPr>
              <a:t>Creative Commons Attribution 4.0 </a:t>
            </a:r>
            <a:endParaRPr lang="en-US" altLang="en-US" dirty="0">
              <a:solidFill>
                <a:schemeClr val="tx1"/>
              </a:solidFill>
              <a:latin typeface="+mn-lt"/>
            </a:endParaRPr>
          </a:p>
          <a:p>
            <a:pPr marL="457200" lvl="1" indent="-457200" eaLnBrk="0" fontAlgn="base" hangingPunct="0">
              <a:spcBef>
                <a:spcPct val="0"/>
              </a:spcBef>
              <a:spcAft>
                <a:spcPct val="0"/>
              </a:spcAft>
              <a:buClrTx/>
            </a:pPr>
            <a:r>
              <a:rPr lang="en-US" altLang="en-US" dirty="0">
                <a:solidFill>
                  <a:schemeClr val="tx1"/>
                </a:solidFill>
                <a:latin typeface="+mn-lt"/>
              </a:rPr>
              <a:t>Georgia Boatman</a:t>
            </a:r>
          </a:p>
          <a:p>
            <a:pPr marL="457200" lvl="1" indent="-457200" eaLnBrk="0" fontAlgn="base" hangingPunct="0">
              <a:spcBef>
                <a:spcPct val="0"/>
              </a:spcBef>
              <a:spcAft>
                <a:spcPct val="0"/>
              </a:spcAft>
              <a:buClrTx/>
            </a:pPr>
            <a:r>
              <a:rPr lang="en-US" altLang="en-US" dirty="0">
                <a:solidFill>
                  <a:schemeClr val="tx1"/>
                </a:solidFill>
                <a:latin typeface="+mn-lt"/>
              </a:rPr>
              <a:t>Regional Science Coordinator</a:t>
            </a:r>
          </a:p>
          <a:p>
            <a:pPr marL="457200" lvl="1" indent="-457200" eaLnBrk="0" fontAlgn="base" hangingPunct="0">
              <a:spcBef>
                <a:spcPct val="0"/>
              </a:spcBef>
              <a:spcAft>
                <a:spcPct val="0"/>
              </a:spcAft>
              <a:buClrTx/>
            </a:pPr>
            <a:r>
              <a:rPr lang="en-US" altLang="en-US" dirty="0">
                <a:solidFill>
                  <a:schemeClr val="tx1"/>
                </a:solidFill>
                <a:latin typeface="+mn-lt"/>
              </a:rPr>
              <a:t>Educational Service District 123   </a:t>
            </a:r>
          </a:p>
          <a:p>
            <a:pPr marL="457200" lvl="1" indent="-457200" eaLnBrk="0" fontAlgn="base" hangingPunct="0">
              <a:spcBef>
                <a:spcPct val="0"/>
              </a:spcBef>
              <a:spcAft>
                <a:spcPct val="0"/>
              </a:spcAft>
              <a:buClrTx/>
            </a:pPr>
            <a:endParaRPr lang="en-US" altLang="en-US" dirty="0">
              <a:solidFill>
                <a:schemeClr val="tx1"/>
              </a:solidFill>
              <a:latin typeface="+mn-lt"/>
            </a:endParaRPr>
          </a:p>
          <a:p>
            <a:pPr marL="457200" lvl="1" indent="-457200" eaLnBrk="0" fontAlgn="base" hangingPunct="0">
              <a:spcBef>
                <a:spcPct val="0"/>
              </a:spcBef>
              <a:spcAft>
                <a:spcPct val="0"/>
              </a:spcAft>
              <a:buClrTx/>
            </a:pPr>
            <a:r>
              <a:rPr lang="en-US" altLang="en-US" dirty="0">
                <a:solidFill>
                  <a:schemeClr val="tx1"/>
                </a:solidFill>
                <a:latin typeface="+mn-lt"/>
              </a:rPr>
              <a:t>Peggy </a:t>
            </a:r>
            <a:r>
              <a:rPr lang="en-US" altLang="en-US" dirty="0" err="1">
                <a:solidFill>
                  <a:schemeClr val="tx1"/>
                </a:solidFill>
                <a:latin typeface="+mn-lt"/>
              </a:rPr>
              <a:t>Willcuts</a:t>
            </a:r>
            <a:endParaRPr lang="en-US" altLang="en-US" dirty="0">
              <a:solidFill>
                <a:schemeClr val="tx1"/>
              </a:solidFill>
              <a:latin typeface="+mn-lt"/>
            </a:endParaRPr>
          </a:p>
          <a:p>
            <a:pPr marL="457200" lvl="1" indent="-457200" eaLnBrk="0" fontAlgn="base" hangingPunct="0">
              <a:spcBef>
                <a:spcPct val="0"/>
              </a:spcBef>
              <a:spcAft>
                <a:spcPct val="0"/>
              </a:spcAft>
              <a:buClrTx/>
            </a:pPr>
            <a:r>
              <a:rPr lang="en-US" altLang="en-US" dirty="0">
                <a:solidFill>
                  <a:schemeClr val="tx1"/>
                </a:solidFill>
                <a:latin typeface="+mn-lt"/>
              </a:rPr>
              <a:t>Senior STEM Consultant</a:t>
            </a:r>
          </a:p>
          <a:p>
            <a:pPr marL="457200" lvl="1" indent="-457200" eaLnBrk="0" fontAlgn="base" hangingPunct="0">
              <a:spcBef>
                <a:spcPct val="0"/>
              </a:spcBef>
              <a:spcAft>
                <a:spcPct val="0"/>
              </a:spcAft>
              <a:buClrTx/>
            </a:pPr>
            <a:r>
              <a:rPr lang="en-US" altLang="en-US" dirty="0">
                <a:solidFill>
                  <a:schemeClr val="tx1"/>
                </a:solidFill>
                <a:latin typeface="+mn-lt"/>
              </a:rPr>
              <a:t>Pacific Northwest National Laboratory</a:t>
            </a:r>
          </a:p>
        </p:txBody>
      </p:sp>
    </p:spTree>
    <p:extLst>
      <p:ext uri="{BB962C8B-B14F-4D97-AF65-F5344CB8AC3E}">
        <p14:creationId xmlns:p14="http://schemas.microsoft.com/office/powerpoint/2010/main" val="50223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51"/>
          <p:cNvSpPr txBox="1">
            <a:spLocks noGrp="1"/>
          </p:cNvSpPr>
          <p:nvPr>
            <p:ph type="title"/>
          </p:nvPr>
        </p:nvSpPr>
        <p:spPr>
          <a:xfrm>
            <a:off x="457200" y="267470"/>
            <a:ext cx="6207900" cy="34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45659"/>
              </a:buClr>
              <a:buSzPts val="2500"/>
              <a:buFont typeface="Arial"/>
              <a:buNone/>
            </a:pPr>
            <a:r>
              <a:rPr lang="en" sz="2500" b="1" i="0" u="none" strike="noStrike" cap="none">
                <a:solidFill>
                  <a:srgbClr val="545659"/>
                </a:solidFill>
                <a:latin typeface="Arial"/>
                <a:ea typeface="Arial"/>
                <a:cs typeface="Arial"/>
                <a:sym typeface="Arial"/>
              </a:rPr>
              <a:t>Co</a:t>
            </a:r>
            <a:r>
              <a:rPr lang="en"/>
              <a:t>lleg</a:t>
            </a:r>
            <a:r>
              <a:rPr lang="en" sz="2500" b="1" i="0" u="none" strike="noStrike" cap="none">
                <a:solidFill>
                  <a:srgbClr val="545659"/>
                </a:solidFill>
                <a:latin typeface="Arial"/>
                <a:ea typeface="Arial"/>
                <a:cs typeface="Arial"/>
                <a:sym typeface="Arial"/>
              </a:rPr>
              <a:t>ial vs Congenial Teams</a:t>
            </a:r>
            <a:endParaRPr/>
          </a:p>
        </p:txBody>
      </p:sp>
      <p:pic>
        <p:nvPicPr>
          <p:cNvPr id="260" name="Google Shape;260;p51" descr="Collegial Discourse presumes an inquiry stance, co-constructs meaning and has trust and respect among each other.  It is motivated by cognitive conflice and the desire for deeper understanding and proactive decisions.&#10;&#10;Congenial Discours is characterized by not questioning others ideas or assumption, assuming common understanding of values and possible perceptions of risk or lack of respect.  It is motivated by the preservation of harmony and avoidance of affective conflict." title="Collegial versus Congenial Teams"/>
          <p:cNvPicPr preferRelativeResize="0"/>
          <p:nvPr/>
        </p:nvPicPr>
        <p:blipFill rotWithShape="1">
          <a:blip r:embed="rId3">
            <a:alphaModFix/>
          </a:blip>
          <a:srcRect/>
          <a:stretch/>
        </p:blipFill>
        <p:spPr>
          <a:xfrm>
            <a:off x="2447778" y="952722"/>
            <a:ext cx="4696621" cy="36052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3" name="Title 2">
            <a:extLst>
              <a:ext uri="{FF2B5EF4-FFF2-40B4-BE49-F238E27FC236}">
                <a16:creationId xmlns:a16="http://schemas.microsoft.com/office/drawing/2014/main" id="{A0F85511-FFC5-2547-A015-349E77EBD8AD}"/>
              </a:ext>
            </a:extLst>
          </p:cNvPr>
          <p:cNvSpPr>
            <a:spLocks noGrp="1"/>
          </p:cNvSpPr>
          <p:nvPr>
            <p:ph type="title"/>
          </p:nvPr>
        </p:nvSpPr>
        <p:spPr>
          <a:xfrm>
            <a:off x="807177" y="32964"/>
            <a:ext cx="7773338" cy="1197133"/>
          </a:xfrm>
        </p:spPr>
        <p:txBody>
          <a:bodyPr/>
          <a:lstStyle/>
          <a:p>
            <a:r>
              <a:rPr lang="en-US" dirty="0"/>
              <a:t>Laboratory Record Book</a:t>
            </a:r>
          </a:p>
        </p:txBody>
      </p:sp>
      <p:pic>
        <p:nvPicPr>
          <p:cNvPr id="267" name="Google Shape;267;p52" descr="Used with permission from Pacific Northwest National Laboratory&#10;&#10;Peggy Willcuts Sr. STEM Consultant" title="Procedure for Use of Unclassified Laboratory Record Books"/>
          <p:cNvPicPr preferRelativeResize="0"/>
          <p:nvPr/>
        </p:nvPicPr>
        <p:blipFill rotWithShape="1">
          <a:blip r:embed="rId3">
            <a:alphaModFix/>
          </a:blip>
          <a:srcRect/>
          <a:stretch/>
        </p:blipFill>
        <p:spPr>
          <a:xfrm>
            <a:off x="513631" y="828742"/>
            <a:ext cx="3383281" cy="3713423"/>
          </a:xfrm>
          <a:prstGeom prst="rect">
            <a:avLst/>
          </a:prstGeom>
          <a:noFill/>
          <a:ln>
            <a:noFill/>
          </a:ln>
        </p:spPr>
      </p:pic>
      <p:pic>
        <p:nvPicPr>
          <p:cNvPr id="268" name="Google Shape;268;p52" descr="IMG_3412" title="picture of PNNL Laboratory Record Book"/>
          <p:cNvPicPr preferRelativeResize="0"/>
          <p:nvPr/>
        </p:nvPicPr>
        <p:blipFill rotWithShape="1">
          <a:blip r:embed="rId4">
            <a:alphaModFix/>
          </a:blip>
          <a:srcRect/>
          <a:stretch/>
        </p:blipFill>
        <p:spPr>
          <a:xfrm>
            <a:off x="5490779" y="1315764"/>
            <a:ext cx="2228850" cy="29706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9" name="Google Shape;279;p53"/>
          <p:cNvSpPr txBox="1">
            <a:spLocks noGrp="1"/>
          </p:cNvSpPr>
          <p:nvPr>
            <p:ph type="title"/>
          </p:nvPr>
        </p:nvSpPr>
        <p:spPr>
          <a:xfrm>
            <a:off x="457200" y="267890"/>
            <a:ext cx="6858000" cy="27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600"/>
              <a:buFont typeface="Questrial"/>
              <a:buNone/>
            </a:pPr>
            <a:r>
              <a:rPr lang="en" sz="2400" b="1" i="0" u="none" strike="noStrike" cap="none">
                <a:solidFill>
                  <a:schemeClr val="dk1"/>
                </a:solidFill>
                <a:latin typeface="Questrial"/>
                <a:ea typeface="Questrial"/>
                <a:cs typeface="Questrial"/>
                <a:sym typeface="Questrial"/>
              </a:rPr>
              <a:t>Computational Chemist</a:t>
            </a:r>
            <a:endParaRPr/>
          </a:p>
        </p:txBody>
      </p:sp>
      <p:pic>
        <p:nvPicPr>
          <p:cNvPr id="275" name="Google Shape;275;p53" descr="Kelly Journal"/>
          <p:cNvPicPr preferRelativeResize="0"/>
          <p:nvPr/>
        </p:nvPicPr>
        <p:blipFill rotWithShape="1">
          <a:blip r:embed="rId3">
            <a:alphaModFix/>
          </a:blip>
          <a:srcRect/>
          <a:stretch/>
        </p:blipFill>
        <p:spPr>
          <a:xfrm>
            <a:off x="3241984" y="615832"/>
            <a:ext cx="3917252" cy="3971929"/>
          </a:xfrm>
          <a:prstGeom prst="rect">
            <a:avLst/>
          </a:prstGeom>
          <a:noFill/>
          <a:ln>
            <a:noFill/>
          </a:ln>
        </p:spPr>
      </p:pic>
      <p:sp>
        <p:nvSpPr>
          <p:cNvPr id="276" name="Google Shape;276;p53"/>
          <p:cNvSpPr txBox="1"/>
          <p:nvPr/>
        </p:nvSpPr>
        <p:spPr>
          <a:xfrm>
            <a:off x="228598" y="817500"/>
            <a:ext cx="2022231" cy="1011300"/>
          </a:xfrm>
          <a:prstGeom prst="rect">
            <a:avLst/>
          </a:prstGeom>
          <a:noFill/>
          <a:ln w="15875">
            <a:solidFill>
              <a:schemeClr val="dk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6699"/>
              </a:buClr>
              <a:buSzPts val="600"/>
              <a:buFont typeface="Calibri"/>
              <a:buNone/>
            </a:pPr>
            <a:r>
              <a:rPr lang="en" sz="2200" b="1" i="1" u="none" strike="noStrike" cap="none" dirty="0">
                <a:solidFill>
                  <a:srgbClr val="666699"/>
                </a:solidFill>
                <a:latin typeface="Calibri"/>
                <a:ea typeface="Calibri"/>
                <a:cs typeface="Calibri"/>
                <a:sym typeface="Calibri"/>
              </a:rPr>
              <a:t>“Something wrong with this”</a:t>
            </a:r>
            <a:endParaRPr sz="2200" dirty="0"/>
          </a:p>
        </p:txBody>
      </p:sp>
      <p:cxnSp>
        <p:nvCxnSpPr>
          <p:cNvPr id="278" name="Google Shape;278;p53" title="Arrow pointing to Laboratory Record Book Page comment"/>
          <p:cNvCxnSpPr>
            <a:cxnSpLocks/>
          </p:cNvCxnSpPr>
          <p:nvPr/>
        </p:nvCxnSpPr>
        <p:spPr>
          <a:xfrm flipV="1">
            <a:off x="2250829" y="1381317"/>
            <a:ext cx="797171" cy="123926"/>
          </a:xfrm>
          <a:prstGeom prst="straightConnector1">
            <a:avLst/>
          </a:prstGeom>
          <a:noFill/>
          <a:ln w="28575" cap="flat" cmpd="sng">
            <a:solidFill>
              <a:schemeClr val="dk1"/>
            </a:solidFill>
            <a:prstDash val="solid"/>
            <a:round/>
            <a:headEnd type="none" w="sm" len="sm"/>
            <a:tailEnd type="triangle" w="lg" len="lg"/>
          </a:ln>
        </p:spPr>
      </p:cxnSp>
      <p:sp>
        <p:nvSpPr>
          <p:cNvPr id="281" name="Google Shape;281;p53"/>
          <p:cNvSpPr txBox="1"/>
          <p:nvPr/>
        </p:nvSpPr>
        <p:spPr>
          <a:xfrm>
            <a:off x="112542" y="2057399"/>
            <a:ext cx="2021058" cy="2530361"/>
          </a:xfrm>
          <a:prstGeom prst="rect">
            <a:avLst/>
          </a:prstGeom>
          <a:noFill/>
          <a:ln w="15875">
            <a:solidFill>
              <a:schemeClr val="dk1"/>
            </a:solid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666699"/>
              </a:buClr>
              <a:buSzPts val="700"/>
              <a:buFont typeface="Questrial"/>
              <a:buNone/>
            </a:pPr>
            <a:r>
              <a:rPr lang="en" sz="2800" b="0" i="1" u="none" strike="noStrike" cap="none" dirty="0">
                <a:solidFill>
                  <a:srgbClr val="666699"/>
                </a:solidFill>
                <a:latin typeface="Questrial"/>
                <a:ea typeface="Questrial"/>
                <a:cs typeface="Questrial"/>
                <a:sym typeface="Questrial"/>
              </a:rPr>
              <a:t>   </a:t>
            </a:r>
            <a:r>
              <a:rPr lang="en" sz="2400" b="1" i="1" u="none" strike="noStrike" cap="none" dirty="0">
                <a:solidFill>
                  <a:srgbClr val="666699"/>
                </a:solidFill>
                <a:latin typeface="Questrial"/>
                <a:ea typeface="Questrial"/>
                <a:cs typeface="Questrial"/>
                <a:sym typeface="Questrial"/>
              </a:rPr>
              <a:t>“</a:t>
            </a:r>
            <a:r>
              <a:rPr lang="en" sz="2200" b="1" i="1" u="none" strike="noStrike" cap="none" dirty="0">
                <a:solidFill>
                  <a:srgbClr val="666699"/>
                </a:solidFill>
                <a:latin typeface="Questrial"/>
                <a:ea typeface="Questrial"/>
                <a:cs typeface="Questrial"/>
                <a:sym typeface="Questrial"/>
              </a:rPr>
              <a:t>will have all of these checked for instability and optimize”</a:t>
            </a:r>
            <a:endParaRPr sz="2200" dirty="0"/>
          </a:p>
          <a:p>
            <a:pPr marL="457200" marR="0" lvl="0" indent="-457200" algn="l" rtl="0">
              <a:lnSpc>
                <a:spcPct val="100000"/>
              </a:lnSpc>
              <a:spcBef>
                <a:spcPts val="0"/>
              </a:spcBef>
              <a:spcAft>
                <a:spcPts val="0"/>
              </a:spcAft>
              <a:buClr>
                <a:srgbClr val="000000"/>
              </a:buClr>
              <a:buSzPts val="2400"/>
              <a:buFont typeface="Arial"/>
              <a:buNone/>
            </a:pPr>
            <a:endParaRPr sz="2400" b="1" i="0" u="none" strike="noStrike" cap="none" dirty="0">
              <a:solidFill>
                <a:srgbClr val="666699"/>
              </a:solidFill>
              <a:latin typeface="Questrial"/>
              <a:ea typeface="Questrial"/>
              <a:cs typeface="Questrial"/>
              <a:sym typeface="Questrial"/>
            </a:endParaRPr>
          </a:p>
        </p:txBody>
      </p:sp>
      <p:cxnSp>
        <p:nvCxnSpPr>
          <p:cNvPr id="280" name="Google Shape;280;p53" title="Arrow pointing to Laboratory Record Book Page comment"/>
          <p:cNvCxnSpPr/>
          <p:nvPr/>
        </p:nvCxnSpPr>
        <p:spPr>
          <a:xfrm rot="10800000" flipH="1">
            <a:off x="2133600" y="2571749"/>
            <a:ext cx="914400" cy="685800"/>
          </a:xfrm>
          <a:prstGeom prst="straightConnector1">
            <a:avLst/>
          </a:prstGeom>
          <a:noFill/>
          <a:ln w="28575" cap="flat" cmpd="sng">
            <a:solidFill>
              <a:schemeClr val="dk1"/>
            </a:solidFill>
            <a:prstDash val="solid"/>
            <a:round/>
            <a:headEnd type="none" w="sm" len="sm"/>
            <a:tailEnd type="triangle" w="lg" len="lg"/>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4"/>
          <p:cNvSpPr txBox="1">
            <a:spLocks noGrp="1"/>
          </p:cNvSpPr>
          <p:nvPr>
            <p:ph type="title"/>
          </p:nvPr>
        </p:nvSpPr>
        <p:spPr>
          <a:xfrm>
            <a:off x="457200" y="267890"/>
            <a:ext cx="6858000" cy="65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625"/>
              <a:buFont typeface="Questrial"/>
              <a:buNone/>
            </a:pPr>
            <a:r>
              <a:rPr lang="en" sz="2500" b="1" i="0" u="none" strike="noStrike" cap="none">
                <a:solidFill>
                  <a:schemeClr val="dk1"/>
                </a:solidFill>
                <a:latin typeface="Questrial"/>
                <a:ea typeface="Questrial"/>
                <a:cs typeface="Questrial"/>
                <a:sym typeface="Questrial"/>
              </a:rPr>
              <a:t>                             </a:t>
            </a:r>
            <a:r>
              <a:rPr lang="en" sz="3200" b="1" i="0" u="none" strike="noStrike" cap="none">
                <a:solidFill>
                  <a:schemeClr val="dk1"/>
                </a:solidFill>
                <a:latin typeface="Questrial"/>
                <a:ea typeface="Questrial"/>
                <a:cs typeface="Questrial"/>
                <a:sym typeface="Questrial"/>
              </a:rPr>
              <a:t>ECOLOGIST</a:t>
            </a:r>
            <a:r>
              <a:rPr lang="en" sz="2500" b="1" i="0" u="none" strike="noStrike" cap="none">
                <a:solidFill>
                  <a:schemeClr val="dk1"/>
                </a:solidFill>
                <a:latin typeface="Questrial"/>
                <a:ea typeface="Questrial"/>
                <a:cs typeface="Questrial"/>
                <a:sym typeface="Questrial"/>
              </a:rPr>
              <a:t/>
            </a:r>
            <a:br>
              <a:rPr lang="en" sz="2500" b="1" i="0" u="none" strike="noStrike" cap="none">
                <a:solidFill>
                  <a:schemeClr val="dk1"/>
                </a:solidFill>
                <a:latin typeface="Questrial"/>
                <a:ea typeface="Questrial"/>
                <a:cs typeface="Questrial"/>
                <a:sym typeface="Questrial"/>
              </a:rPr>
            </a:br>
            <a:endParaRPr sz="2500" b="1" i="0" u="none" strike="noStrike" cap="none">
              <a:solidFill>
                <a:schemeClr val="dk1"/>
              </a:solidFill>
              <a:latin typeface="Questrial"/>
              <a:ea typeface="Questrial"/>
              <a:cs typeface="Questrial"/>
              <a:sym typeface="Questrial"/>
            </a:endParaRPr>
          </a:p>
        </p:txBody>
      </p:sp>
      <p:pic>
        <p:nvPicPr>
          <p:cNvPr id="290" name="Google Shape;290;p54" descr="Ecologist - 1"/>
          <p:cNvPicPr preferRelativeResize="0">
            <a:picLocks noGrp="1"/>
          </p:cNvPicPr>
          <p:nvPr>
            <p:ph idx="1"/>
          </p:nvPr>
        </p:nvPicPr>
        <p:blipFill rotWithShape="1">
          <a:blip r:embed="rId3">
            <a:alphaModFix/>
          </a:blip>
          <a:srcRect/>
          <a:stretch/>
        </p:blipFill>
        <p:spPr>
          <a:xfrm>
            <a:off x="376748" y="787413"/>
            <a:ext cx="3814200" cy="3741600"/>
          </a:xfrm>
          <a:prstGeom prst="rect">
            <a:avLst/>
          </a:prstGeom>
          <a:noFill/>
          <a:ln>
            <a:noFill/>
          </a:ln>
        </p:spPr>
      </p:pic>
      <p:sp>
        <p:nvSpPr>
          <p:cNvPr id="292" name="Google Shape;292;p54"/>
          <p:cNvSpPr txBox="1"/>
          <p:nvPr/>
        </p:nvSpPr>
        <p:spPr>
          <a:xfrm>
            <a:off x="5334000" y="971550"/>
            <a:ext cx="3429000" cy="868968"/>
          </a:xfrm>
          <a:prstGeom prst="rect">
            <a:avLst/>
          </a:prstGeom>
          <a:noFill/>
          <a:ln w="28575" cap="flat" cmpd="sng">
            <a:solidFill>
              <a:schemeClr val="dk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81"/>
              </a:buClr>
              <a:buSzPts val="600"/>
              <a:buFont typeface="Calibri"/>
              <a:buNone/>
            </a:pPr>
            <a:r>
              <a:rPr lang="en" sz="2400" b="1" i="1" u="none" strike="noStrike" cap="none">
                <a:solidFill>
                  <a:srgbClr val="005F81"/>
                </a:solidFill>
                <a:latin typeface="Calibri"/>
                <a:ea typeface="Calibri"/>
                <a:cs typeface="Calibri"/>
                <a:sym typeface="Calibri"/>
              </a:rPr>
              <a:t>Describing the problem – the purpose of the study</a:t>
            </a:r>
            <a:endParaRPr/>
          </a:p>
        </p:txBody>
      </p:sp>
      <p:cxnSp>
        <p:nvCxnSpPr>
          <p:cNvPr id="297" name="Google Shape;297;p54" title="Arrow pointing to Laboratory Record Book Page comment"/>
          <p:cNvCxnSpPr/>
          <p:nvPr/>
        </p:nvCxnSpPr>
        <p:spPr>
          <a:xfrm rot="10800000">
            <a:off x="4343399" y="1314299"/>
            <a:ext cx="990600" cy="171600"/>
          </a:xfrm>
          <a:prstGeom prst="straightConnector1">
            <a:avLst/>
          </a:prstGeom>
          <a:noFill/>
          <a:ln w="28575" cap="flat" cmpd="sng">
            <a:solidFill>
              <a:schemeClr val="dk1"/>
            </a:solidFill>
            <a:prstDash val="solid"/>
            <a:round/>
            <a:headEnd type="none" w="sm" len="sm"/>
            <a:tailEnd type="triangle" w="lg" len="lg"/>
          </a:ln>
        </p:spPr>
      </p:cxnSp>
      <p:cxnSp>
        <p:nvCxnSpPr>
          <p:cNvPr id="293" name="Google Shape;293;p54" title="Arrow pointing to Laboratory Record Book Page comment"/>
          <p:cNvCxnSpPr/>
          <p:nvPr/>
        </p:nvCxnSpPr>
        <p:spPr>
          <a:xfrm flipH="1">
            <a:off x="3352799" y="1485900"/>
            <a:ext cx="1981200" cy="457200"/>
          </a:xfrm>
          <a:prstGeom prst="straightConnector1">
            <a:avLst/>
          </a:prstGeom>
          <a:noFill/>
          <a:ln w="28575" cap="flat" cmpd="sng">
            <a:solidFill>
              <a:schemeClr val="dk1"/>
            </a:solidFill>
            <a:prstDash val="solid"/>
            <a:round/>
            <a:headEnd type="none" w="sm" len="sm"/>
            <a:tailEnd type="triangle" w="lg" len="lg"/>
          </a:ln>
        </p:spPr>
      </p:cxnSp>
      <p:sp>
        <p:nvSpPr>
          <p:cNvPr id="294" name="Google Shape;294;p54"/>
          <p:cNvSpPr txBox="1"/>
          <p:nvPr/>
        </p:nvSpPr>
        <p:spPr>
          <a:xfrm>
            <a:off x="5334000" y="2435389"/>
            <a:ext cx="3429000" cy="1597819"/>
          </a:xfrm>
          <a:prstGeom prst="rect">
            <a:avLst/>
          </a:prstGeom>
          <a:noFill/>
          <a:ln w="28575" cap="flat" cmpd="sng">
            <a:solidFill>
              <a:schemeClr val="dk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81"/>
              </a:buClr>
              <a:buSzPts val="600"/>
              <a:buFont typeface="Calibri"/>
              <a:buNone/>
            </a:pPr>
            <a:r>
              <a:rPr lang="en" sz="2400" b="1" i="1" u="none" strike="noStrike" cap="none" dirty="0">
                <a:solidFill>
                  <a:srgbClr val="005F81"/>
                </a:solidFill>
                <a:latin typeface="Calibri"/>
                <a:ea typeface="Calibri"/>
                <a:cs typeface="Calibri"/>
                <a:sym typeface="Calibri"/>
              </a:rPr>
              <a:t>Identifying the site including selection criteria and sketching the elk enclosures.</a:t>
            </a:r>
            <a:endParaRPr dirty="0"/>
          </a:p>
        </p:txBody>
      </p:sp>
      <p:cxnSp>
        <p:nvCxnSpPr>
          <p:cNvPr id="295" name="Google Shape;295;p54" title="Arrow pointing to Laboratory Record Book Page comment"/>
          <p:cNvCxnSpPr/>
          <p:nvPr/>
        </p:nvCxnSpPr>
        <p:spPr>
          <a:xfrm rot="10800000">
            <a:off x="3962399" y="2457299"/>
            <a:ext cx="1371600" cy="171600"/>
          </a:xfrm>
          <a:prstGeom prst="straightConnector1">
            <a:avLst/>
          </a:prstGeom>
          <a:noFill/>
          <a:ln w="28575" cap="flat" cmpd="sng">
            <a:solidFill>
              <a:schemeClr val="dk1"/>
            </a:solidFill>
            <a:prstDash val="solid"/>
            <a:round/>
            <a:headEnd type="none" w="sm" len="sm"/>
            <a:tailEnd type="triangle" w="lg" len="lg"/>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4" name="Title 3">
            <a:extLst>
              <a:ext uri="{FF2B5EF4-FFF2-40B4-BE49-F238E27FC236}">
                <a16:creationId xmlns:a16="http://schemas.microsoft.com/office/drawing/2014/main" id="{26AFBFA7-1A3D-8A46-BACB-78DDA9087D61}"/>
              </a:ext>
            </a:extLst>
          </p:cNvPr>
          <p:cNvSpPr>
            <a:spLocks noGrp="1"/>
          </p:cNvSpPr>
          <p:nvPr>
            <p:ph type="title"/>
          </p:nvPr>
        </p:nvSpPr>
        <p:spPr>
          <a:xfrm>
            <a:off x="3052688" y="178328"/>
            <a:ext cx="6409734" cy="803127"/>
          </a:xfrm>
        </p:spPr>
        <p:txBody>
          <a:bodyPr>
            <a:normAutofit fontScale="90000"/>
          </a:bodyPr>
          <a:lstStyle/>
          <a:p>
            <a:r>
              <a:rPr lang="en-US" sz="2800" b="1" cap="none" dirty="0">
                <a:solidFill>
                  <a:srgbClr val="005F81"/>
                </a:solidFill>
                <a:latin typeface="Calibri"/>
                <a:ea typeface="Calibri"/>
                <a:cs typeface="Calibri"/>
                <a:sym typeface="Calibri"/>
              </a:rPr>
              <a:t>PERSISTANCE OF A BIOFUELS INTERN …</a:t>
            </a:r>
            <a:r>
              <a:rPr lang="en-US" dirty="0"/>
              <a:t/>
            </a:r>
            <a:br>
              <a:rPr lang="en-US" dirty="0"/>
            </a:br>
            <a:endParaRPr lang="en-US" dirty="0"/>
          </a:p>
        </p:txBody>
      </p:sp>
      <p:sp>
        <p:nvSpPr>
          <p:cNvPr id="303" name="Google Shape;303;p55"/>
          <p:cNvSpPr txBox="1">
            <a:spLocks noGrp="1"/>
          </p:cNvSpPr>
          <p:nvPr>
            <p:ph idx="4294967295"/>
          </p:nvPr>
        </p:nvSpPr>
        <p:spPr>
          <a:xfrm>
            <a:off x="0" y="2211388"/>
            <a:ext cx="3352800" cy="1011237"/>
          </a:xfrm>
          <a:prstGeom prst="rect">
            <a:avLst/>
          </a:prstGeom>
          <a:noFill/>
          <a:ln w="28575" cap="flat" cmpd="sng">
            <a:solidFill>
              <a:schemeClr val="dk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5F81"/>
              </a:buClr>
              <a:buSzPts val="463"/>
              <a:buFont typeface="Arial"/>
              <a:buNone/>
            </a:pPr>
            <a:r>
              <a:rPr lang="en" sz="1850" b="1" i="1" u="none" strike="noStrike" cap="none" dirty="0">
                <a:solidFill>
                  <a:srgbClr val="005F81"/>
                </a:solidFill>
                <a:latin typeface="Arial"/>
                <a:ea typeface="Arial"/>
                <a:cs typeface="Arial"/>
                <a:sym typeface="Arial"/>
              </a:rPr>
              <a:t>  I need to go back to the    </a:t>
            </a:r>
            <a:endParaRPr dirty="0"/>
          </a:p>
          <a:p>
            <a:pPr marL="0" marR="0" lvl="0" indent="0" algn="l" rtl="0">
              <a:lnSpc>
                <a:spcPct val="80000"/>
              </a:lnSpc>
              <a:spcBef>
                <a:spcPts val="925"/>
              </a:spcBef>
              <a:spcAft>
                <a:spcPts val="0"/>
              </a:spcAft>
              <a:buClr>
                <a:srgbClr val="005F81"/>
              </a:buClr>
              <a:buSzPts val="463"/>
              <a:buFont typeface="Arial"/>
              <a:buNone/>
            </a:pPr>
            <a:r>
              <a:rPr lang="en" sz="1850" b="1" i="1" u="none" strike="noStrike" cap="none" dirty="0">
                <a:solidFill>
                  <a:srgbClr val="005F81"/>
                </a:solidFill>
                <a:latin typeface="Arial"/>
                <a:ea typeface="Arial"/>
                <a:cs typeface="Arial"/>
                <a:sym typeface="Arial"/>
              </a:rPr>
              <a:t>  drawing board to figure </a:t>
            </a:r>
            <a:endParaRPr dirty="0"/>
          </a:p>
          <a:p>
            <a:pPr marL="0" marR="0" lvl="0" indent="0" algn="l" rtl="0">
              <a:lnSpc>
                <a:spcPct val="80000"/>
              </a:lnSpc>
              <a:spcBef>
                <a:spcPts val="925"/>
              </a:spcBef>
              <a:spcAft>
                <a:spcPts val="0"/>
              </a:spcAft>
              <a:buClr>
                <a:srgbClr val="005F81"/>
              </a:buClr>
              <a:buSzPts val="463"/>
              <a:buFont typeface="Arial"/>
              <a:buNone/>
            </a:pPr>
            <a:r>
              <a:rPr lang="en" sz="1850" b="1" i="1" u="none" strike="noStrike" cap="none" dirty="0">
                <a:solidFill>
                  <a:srgbClr val="005F81"/>
                </a:solidFill>
                <a:latin typeface="Arial"/>
                <a:ea typeface="Arial"/>
                <a:cs typeface="Arial"/>
                <a:sym typeface="Arial"/>
              </a:rPr>
              <a:t>  out…</a:t>
            </a:r>
            <a:endParaRPr dirty="0"/>
          </a:p>
        </p:txBody>
      </p:sp>
      <p:pic>
        <p:nvPicPr>
          <p:cNvPr id="304" name="Google Shape;304;p55" title="Sample LRB page"/>
          <p:cNvPicPr preferRelativeResize="0"/>
          <p:nvPr/>
        </p:nvPicPr>
        <p:blipFill rotWithShape="1">
          <a:blip r:embed="rId3">
            <a:alphaModFix/>
          </a:blip>
          <a:srcRect/>
          <a:stretch/>
        </p:blipFill>
        <p:spPr>
          <a:xfrm>
            <a:off x="4569273" y="817463"/>
            <a:ext cx="2613185" cy="3650455"/>
          </a:xfrm>
          <a:prstGeom prst="rect">
            <a:avLst/>
          </a:prstGeom>
          <a:noFill/>
          <a:ln>
            <a:noFill/>
          </a:ln>
        </p:spPr>
      </p:pic>
      <p:sp>
        <p:nvSpPr>
          <p:cNvPr id="306" name="Google Shape;306;p55"/>
          <p:cNvSpPr txBox="1"/>
          <p:nvPr/>
        </p:nvSpPr>
        <p:spPr>
          <a:xfrm>
            <a:off x="419099" y="628650"/>
            <a:ext cx="2633589" cy="1222800"/>
          </a:xfrm>
          <a:prstGeom prst="rect">
            <a:avLst/>
          </a:prstGeom>
          <a:noFill/>
          <a:ln w="28575" cap="flat" cmpd="sng">
            <a:solidFill>
              <a:schemeClr val="dk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81"/>
              </a:buClr>
              <a:buSzPts val="500"/>
              <a:buFont typeface="Arial"/>
              <a:buNone/>
            </a:pPr>
            <a:r>
              <a:rPr lang="en" sz="2000" b="1" i="1" u="none" strike="noStrike" cap="none" dirty="0">
                <a:solidFill>
                  <a:srgbClr val="005F81"/>
                </a:solidFill>
                <a:latin typeface="Calibri"/>
                <a:ea typeface="Calibri"/>
                <a:cs typeface="Calibri"/>
                <a:sym typeface="Calibri"/>
              </a:rPr>
              <a:t>This solution is still insoluble.  This resulted in a pH of 1.3 which is still too low!</a:t>
            </a:r>
            <a:endParaRPr dirty="0"/>
          </a:p>
        </p:txBody>
      </p:sp>
      <p:cxnSp>
        <p:nvCxnSpPr>
          <p:cNvPr id="308" name="Google Shape;308;p55" title="Arrow pointing to Laboratory Record Book Page comment"/>
          <p:cNvCxnSpPr>
            <a:cxnSpLocks/>
          </p:cNvCxnSpPr>
          <p:nvPr/>
        </p:nvCxnSpPr>
        <p:spPr>
          <a:xfrm>
            <a:off x="3052688" y="970671"/>
            <a:ext cx="1705612" cy="738092"/>
          </a:xfrm>
          <a:prstGeom prst="straightConnector1">
            <a:avLst/>
          </a:prstGeom>
          <a:noFill/>
          <a:ln w="9525" cap="flat" cmpd="sng">
            <a:solidFill>
              <a:schemeClr val="dk1"/>
            </a:solidFill>
            <a:prstDash val="solid"/>
            <a:round/>
            <a:headEnd type="none" w="sm" len="sm"/>
            <a:tailEnd type="stealth" w="lg" len="lg"/>
          </a:ln>
        </p:spPr>
      </p:cxnSp>
      <p:cxnSp>
        <p:nvCxnSpPr>
          <p:cNvPr id="309" name="Google Shape;309;p55" title="Arrow pointing to Laboratory Record Book Page comment"/>
          <p:cNvCxnSpPr/>
          <p:nvPr/>
        </p:nvCxnSpPr>
        <p:spPr>
          <a:xfrm>
            <a:off x="3981450" y="2571750"/>
            <a:ext cx="742800" cy="0"/>
          </a:xfrm>
          <a:prstGeom prst="straightConnector1">
            <a:avLst/>
          </a:prstGeom>
          <a:noFill/>
          <a:ln w="9525" cap="flat" cmpd="sng">
            <a:solidFill>
              <a:schemeClr val="dk1"/>
            </a:solidFill>
            <a:prstDash val="solid"/>
            <a:round/>
            <a:headEnd type="none" w="sm" len="sm"/>
            <a:tailEnd type="stealth" w="lg" len="lg"/>
          </a:ln>
        </p:spPr>
      </p:cxnSp>
      <p:sp>
        <p:nvSpPr>
          <p:cNvPr id="307" name="Google Shape;307;p55"/>
          <p:cNvSpPr txBox="1"/>
          <p:nvPr/>
        </p:nvSpPr>
        <p:spPr>
          <a:xfrm>
            <a:off x="427566" y="3882683"/>
            <a:ext cx="3162300" cy="503542"/>
          </a:xfrm>
          <a:prstGeom prst="rect">
            <a:avLst/>
          </a:prstGeom>
          <a:noFill/>
          <a:ln w="28575" cap="flat" cmpd="sng">
            <a:solidFill>
              <a:schemeClr val="dk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81"/>
              </a:buClr>
              <a:buSzPts val="500"/>
              <a:buFont typeface="Arial"/>
              <a:buNone/>
            </a:pPr>
            <a:r>
              <a:rPr lang="en" sz="2000" b="1" i="0" u="none" strike="noStrike" cap="none">
                <a:solidFill>
                  <a:srgbClr val="005F81"/>
                </a:solidFill>
                <a:latin typeface="Calibri"/>
                <a:ea typeface="Calibri"/>
                <a:cs typeface="Calibri"/>
                <a:sym typeface="Calibri"/>
              </a:rPr>
              <a:t>Note signature and date…</a:t>
            </a:r>
            <a:endParaRPr/>
          </a:p>
        </p:txBody>
      </p:sp>
      <p:cxnSp>
        <p:nvCxnSpPr>
          <p:cNvPr id="310" name="Google Shape;310;p55" title="Arrow pointing to Laboratory Record Book Page comment"/>
          <p:cNvCxnSpPr>
            <a:cxnSpLocks/>
            <a:stCxn id="307" idx="3"/>
          </p:cNvCxnSpPr>
          <p:nvPr/>
        </p:nvCxnSpPr>
        <p:spPr>
          <a:xfrm flipV="1">
            <a:off x="3589866" y="4086226"/>
            <a:ext cx="1134600" cy="48228"/>
          </a:xfrm>
          <a:prstGeom prst="straightConnector1">
            <a:avLst/>
          </a:prstGeom>
          <a:noFill/>
          <a:ln w="9525" cap="flat" cmpd="sng">
            <a:solidFill>
              <a:schemeClr val="dk1"/>
            </a:solidFill>
            <a:prstDash val="solid"/>
            <a:round/>
            <a:headEnd type="none" w="sm" len="sm"/>
            <a:tailEnd type="stealth" w="lg" len="lg"/>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6" name="Title 5">
            <a:extLst>
              <a:ext uri="{FF2B5EF4-FFF2-40B4-BE49-F238E27FC236}">
                <a16:creationId xmlns:a16="http://schemas.microsoft.com/office/drawing/2014/main" id="{4DCE1ECF-9B28-0341-803A-F21CE2D66EE5}"/>
              </a:ext>
            </a:extLst>
          </p:cNvPr>
          <p:cNvSpPr>
            <a:spLocks noGrp="1"/>
          </p:cNvSpPr>
          <p:nvPr>
            <p:ph type="title"/>
          </p:nvPr>
        </p:nvSpPr>
        <p:spPr>
          <a:xfrm>
            <a:off x="210582" y="160833"/>
            <a:ext cx="7773338" cy="724295"/>
          </a:xfrm>
        </p:spPr>
        <p:txBody>
          <a:bodyPr>
            <a:normAutofit fontScale="90000"/>
          </a:bodyPr>
          <a:lstStyle/>
          <a:p>
            <a:r>
              <a:rPr lang="en-US" sz="2800" b="1" cap="none" dirty="0">
                <a:solidFill>
                  <a:schemeClr val="dk1"/>
                </a:solidFill>
                <a:latin typeface="Calibri"/>
                <a:ea typeface="Calibri"/>
                <a:cs typeface="Calibri"/>
                <a:sym typeface="Calibri"/>
              </a:rPr>
              <a:t>MATERIALS SCIENTIST</a:t>
            </a:r>
            <a:r>
              <a:rPr lang="en-US" dirty="0"/>
              <a:t/>
            </a:r>
            <a:br>
              <a:rPr lang="en-US" dirty="0"/>
            </a:br>
            <a:endParaRPr lang="en-US" dirty="0"/>
          </a:p>
        </p:txBody>
      </p:sp>
      <p:pic>
        <p:nvPicPr>
          <p:cNvPr id="330" name="Google Shape;330;p57" descr="Materials Scientist 1"/>
          <p:cNvPicPr preferRelativeResize="0"/>
          <p:nvPr/>
        </p:nvPicPr>
        <p:blipFill rotWithShape="1">
          <a:blip r:embed="rId3">
            <a:alphaModFix/>
          </a:blip>
          <a:srcRect/>
          <a:stretch/>
        </p:blipFill>
        <p:spPr>
          <a:xfrm>
            <a:off x="1752600" y="981075"/>
            <a:ext cx="2344651" cy="3476625"/>
          </a:xfrm>
          <a:prstGeom prst="rect">
            <a:avLst/>
          </a:prstGeom>
          <a:noFill/>
          <a:ln>
            <a:noFill/>
          </a:ln>
        </p:spPr>
      </p:pic>
      <p:sp>
        <p:nvSpPr>
          <p:cNvPr id="332" name="Google Shape;332;p57"/>
          <p:cNvSpPr/>
          <p:nvPr/>
        </p:nvSpPr>
        <p:spPr>
          <a:xfrm>
            <a:off x="52369" y="679163"/>
            <a:ext cx="1905000" cy="2285400"/>
          </a:xfrm>
          <a:prstGeom prst="rect">
            <a:avLst/>
          </a:prstGeom>
          <a:noFill/>
          <a:ln w="15875">
            <a:solidFill>
              <a:schemeClr val="dk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Calibri"/>
              <a:buNone/>
            </a:pPr>
            <a:r>
              <a:rPr lang="en" sz="2400" b="1" i="1" u="none" strike="noStrike" cap="none" dirty="0">
                <a:solidFill>
                  <a:schemeClr val="dk1"/>
                </a:solidFill>
                <a:latin typeface="Calibri"/>
                <a:ea typeface="Calibri"/>
                <a:cs typeface="Calibri"/>
                <a:sym typeface="Calibri"/>
              </a:rPr>
              <a:t>Reference graphs </a:t>
            </a:r>
            <a:endParaRPr dirty="0"/>
          </a:p>
          <a:p>
            <a:pPr marL="0" marR="0" lvl="0" indent="0" algn="l" rtl="0">
              <a:lnSpc>
                <a:spcPct val="100000"/>
              </a:lnSpc>
              <a:spcBef>
                <a:spcPts val="0"/>
              </a:spcBef>
              <a:spcAft>
                <a:spcPts val="0"/>
              </a:spcAft>
              <a:buClr>
                <a:schemeClr val="dk1"/>
              </a:buClr>
              <a:buSzPts val="600"/>
              <a:buFont typeface="Calibri"/>
              <a:buNone/>
            </a:pPr>
            <a:r>
              <a:rPr lang="en" sz="2400" b="1" i="1" u="none" strike="noStrike" cap="none" dirty="0">
                <a:solidFill>
                  <a:schemeClr val="dk1"/>
                </a:solidFill>
                <a:latin typeface="Calibri"/>
                <a:ea typeface="Calibri"/>
                <a:cs typeface="Calibri"/>
                <a:sym typeface="Calibri"/>
              </a:rPr>
              <a:t>and tables </a:t>
            </a:r>
            <a:endParaRPr dirty="0"/>
          </a:p>
          <a:p>
            <a:pPr marL="0" marR="0" lvl="0" indent="0" algn="l" rtl="0">
              <a:lnSpc>
                <a:spcPct val="100000"/>
              </a:lnSpc>
              <a:spcBef>
                <a:spcPts val="0"/>
              </a:spcBef>
              <a:spcAft>
                <a:spcPts val="0"/>
              </a:spcAft>
              <a:buClr>
                <a:schemeClr val="dk1"/>
              </a:buClr>
              <a:buSzPts val="600"/>
              <a:buFont typeface="Calibri"/>
              <a:buNone/>
            </a:pPr>
            <a:r>
              <a:rPr lang="en" sz="2400" b="1" i="1" u="none" strike="noStrike" cap="none" dirty="0">
                <a:solidFill>
                  <a:schemeClr val="dk1"/>
                </a:solidFill>
                <a:latin typeface="Calibri"/>
                <a:ea typeface="Calibri"/>
                <a:cs typeface="Calibri"/>
                <a:sym typeface="Calibri"/>
              </a:rPr>
              <a:t>pasted into notebook</a:t>
            </a:r>
            <a:endParaRPr dirty="0"/>
          </a:p>
          <a:p>
            <a:pPr marL="0" marR="0" lvl="0" indent="0" algn="l" rtl="0">
              <a:lnSpc>
                <a:spcPct val="100000"/>
              </a:lnSpc>
              <a:spcBef>
                <a:spcPts val="0"/>
              </a:spcBef>
              <a:spcAft>
                <a:spcPts val="0"/>
              </a:spcAft>
              <a:buClr>
                <a:srgbClr val="000000"/>
              </a:buClr>
              <a:buSzPts val="2400"/>
              <a:buFont typeface="Arial"/>
              <a:buNone/>
            </a:pPr>
            <a:endParaRPr sz="2400" b="1" i="1" u="none" strike="noStrike" cap="none" dirty="0">
              <a:solidFill>
                <a:srgbClr val="005F8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1" u="none" strike="noStrike" cap="none" dirty="0">
              <a:solidFill>
                <a:srgbClr val="005F8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1" u="none" strike="noStrike" cap="none" dirty="0">
              <a:solidFill>
                <a:srgbClr val="005F81"/>
              </a:solidFill>
              <a:latin typeface="Calibri"/>
              <a:ea typeface="Calibri"/>
              <a:cs typeface="Calibri"/>
              <a:sym typeface="Calibri"/>
            </a:endParaRPr>
          </a:p>
        </p:txBody>
      </p:sp>
      <p:cxnSp>
        <p:nvCxnSpPr>
          <p:cNvPr id="333" name="Google Shape;333;p57" title="Arrow pointing to Laboratory Record Book Page comment"/>
          <p:cNvCxnSpPr/>
          <p:nvPr/>
        </p:nvCxnSpPr>
        <p:spPr>
          <a:xfrm>
            <a:off x="1474362" y="1446328"/>
            <a:ext cx="609600" cy="114300"/>
          </a:xfrm>
          <a:prstGeom prst="straightConnector1">
            <a:avLst/>
          </a:prstGeom>
          <a:noFill/>
          <a:ln w="28575" cap="flat" cmpd="sng">
            <a:solidFill>
              <a:schemeClr val="dk1"/>
            </a:solidFill>
            <a:prstDash val="solid"/>
            <a:round/>
            <a:headEnd type="none" w="sm" len="sm"/>
            <a:tailEnd type="triangle" w="lg" len="lg"/>
          </a:ln>
        </p:spPr>
      </p:cxnSp>
      <p:pic>
        <p:nvPicPr>
          <p:cNvPr id="331" name="Google Shape;331;p57" descr="Materials Scientist 2"/>
          <p:cNvPicPr preferRelativeResize="0"/>
          <p:nvPr/>
        </p:nvPicPr>
        <p:blipFill rotWithShape="1">
          <a:blip r:embed="rId4">
            <a:alphaModFix/>
          </a:blip>
          <a:srcRect/>
          <a:stretch/>
        </p:blipFill>
        <p:spPr>
          <a:xfrm>
            <a:off x="5209425" y="570177"/>
            <a:ext cx="2857499" cy="3867148"/>
          </a:xfrm>
          <a:prstGeom prst="rect">
            <a:avLst/>
          </a:prstGeom>
          <a:noFill/>
          <a:ln>
            <a:noFill/>
          </a:ln>
        </p:spPr>
      </p:pic>
      <p:cxnSp>
        <p:nvCxnSpPr>
          <p:cNvPr id="337" name="Google Shape;337;p57" title="Arrow pointing to Laboratory Record Book Page comment"/>
          <p:cNvCxnSpPr>
            <a:cxnSpLocks/>
          </p:cNvCxnSpPr>
          <p:nvPr/>
        </p:nvCxnSpPr>
        <p:spPr>
          <a:xfrm flipV="1">
            <a:off x="1557223" y="1408226"/>
            <a:ext cx="3971380" cy="1732622"/>
          </a:xfrm>
          <a:prstGeom prst="straightConnector1">
            <a:avLst/>
          </a:prstGeom>
          <a:noFill/>
          <a:ln w="28575" cap="flat" cmpd="sng">
            <a:solidFill>
              <a:schemeClr val="dk1"/>
            </a:solidFill>
            <a:prstDash val="solid"/>
            <a:round/>
            <a:headEnd type="none" w="sm" len="sm"/>
            <a:tailEnd type="triangle" w="lg" len="lg"/>
          </a:ln>
        </p:spPr>
      </p:cxnSp>
      <p:cxnSp>
        <p:nvCxnSpPr>
          <p:cNvPr id="335" name="Google Shape;335;p57" title="Arrow pointing to Laboratory Record Book Page comment"/>
          <p:cNvCxnSpPr>
            <a:cxnSpLocks/>
          </p:cNvCxnSpPr>
          <p:nvPr/>
        </p:nvCxnSpPr>
        <p:spPr>
          <a:xfrm>
            <a:off x="1676399" y="3453214"/>
            <a:ext cx="4114801" cy="261386"/>
          </a:xfrm>
          <a:prstGeom prst="straightConnector1">
            <a:avLst/>
          </a:prstGeom>
          <a:noFill/>
          <a:ln w="28575" cap="flat" cmpd="sng">
            <a:solidFill>
              <a:schemeClr val="dk1"/>
            </a:solidFill>
            <a:prstDash val="solid"/>
            <a:round/>
            <a:headEnd type="none" w="sm" len="sm"/>
            <a:tailEnd type="triangle" w="lg" len="lg"/>
          </a:ln>
        </p:spPr>
      </p:cxnSp>
      <p:sp>
        <p:nvSpPr>
          <p:cNvPr id="336" name="Google Shape;336;p57"/>
          <p:cNvSpPr/>
          <p:nvPr/>
        </p:nvSpPr>
        <p:spPr>
          <a:xfrm>
            <a:off x="52369" y="3178950"/>
            <a:ext cx="1624030" cy="935850"/>
          </a:xfrm>
          <a:prstGeom prst="rect">
            <a:avLst/>
          </a:prstGeom>
          <a:noFill/>
          <a:ln w="15875">
            <a:solidFill>
              <a:schemeClr val="dk1"/>
            </a:solidFill>
          </a:ln>
        </p:spPr>
        <p:txBody>
          <a:bodyPr spcFirstLastPara="1" wrap="square" lIns="91425" tIns="45700" rIns="91425" bIns="45700" anchor="t" anchorCtr="0">
            <a:noAutofit/>
          </a:bodyPr>
          <a:lstStyle/>
          <a:p>
            <a:pPr marL="914400" marR="0" lvl="1" indent="-457200" algn="l" rtl="0">
              <a:lnSpc>
                <a:spcPct val="100000"/>
              </a:lnSpc>
              <a:spcBef>
                <a:spcPts val="0"/>
              </a:spcBef>
              <a:spcAft>
                <a:spcPts val="0"/>
              </a:spcAft>
              <a:buClr>
                <a:schemeClr val="dk1"/>
              </a:buClr>
              <a:buSzPts val="600"/>
              <a:buFont typeface="Calibri"/>
              <a:buNone/>
            </a:pPr>
            <a:r>
              <a:rPr lang="en" sz="2400" b="1" i="1" u="none" strike="noStrike" cap="none" dirty="0">
                <a:solidFill>
                  <a:schemeClr val="dk1"/>
                </a:solidFill>
                <a:latin typeface="Calibri"/>
                <a:ea typeface="Calibri"/>
                <a:cs typeface="Calibri"/>
                <a:sym typeface="Calibri"/>
              </a:rPr>
              <a:t>Sample</a:t>
            </a:r>
            <a:endParaRPr dirty="0"/>
          </a:p>
          <a:p>
            <a:pPr marL="914400" marR="0" lvl="1" indent="-457200" algn="l" rtl="0">
              <a:lnSpc>
                <a:spcPct val="100000"/>
              </a:lnSpc>
              <a:spcBef>
                <a:spcPts val="480"/>
              </a:spcBef>
              <a:spcAft>
                <a:spcPts val="0"/>
              </a:spcAft>
              <a:buClr>
                <a:schemeClr val="dk1"/>
              </a:buClr>
              <a:buSzPts val="600"/>
              <a:buFont typeface="Calibri"/>
              <a:buNone/>
            </a:pPr>
            <a:r>
              <a:rPr lang="en" sz="2400" b="1" i="1" u="none" strike="noStrike" cap="none" dirty="0">
                <a:solidFill>
                  <a:schemeClr val="dk1"/>
                </a:solidFill>
                <a:latin typeface="Calibri"/>
                <a:ea typeface="Calibri"/>
                <a:cs typeface="Calibri"/>
                <a:sym typeface="Calibri"/>
              </a:rPr>
              <a:t>sketch</a:t>
            </a:r>
            <a:endParaRPr dirty="0"/>
          </a:p>
        </p:txBody>
      </p:sp>
      <p:sp>
        <p:nvSpPr>
          <p:cNvPr id="339" name="Google Shape;339;p57"/>
          <p:cNvSpPr/>
          <p:nvPr/>
        </p:nvSpPr>
        <p:spPr>
          <a:xfrm>
            <a:off x="5714999" y="4225797"/>
            <a:ext cx="2807400" cy="346200"/>
          </a:xfrm>
          <a:prstGeom prst="rect">
            <a:avLst/>
          </a:prstGeom>
          <a:noFill/>
          <a:ln w="15875">
            <a:solidFill>
              <a:schemeClr val="dk1"/>
            </a:solid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F81"/>
              </a:buClr>
              <a:buSzPts val="600"/>
              <a:buFont typeface="Calibri"/>
              <a:buNone/>
            </a:pPr>
            <a:r>
              <a:rPr lang="en" sz="2400" b="1" i="1" u="none" strike="noStrike" cap="none" dirty="0">
                <a:solidFill>
                  <a:srgbClr val="005F81"/>
                </a:solidFill>
                <a:latin typeface="Calibri"/>
                <a:ea typeface="Calibri"/>
                <a:cs typeface="Calibri"/>
                <a:sym typeface="Calibri"/>
              </a:rPr>
              <a:t>Results (crossed out)</a:t>
            </a:r>
            <a:endParaRPr dirty="0"/>
          </a:p>
        </p:txBody>
      </p:sp>
      <p:cxnSp>
        <p:nvCxnSpPr>
          <p:cNvPr id="341" name="Google Shape;341;p57" title="Arrow pointing to Laboratory Record Book Page comment"/>
          <p:cNvCxnSpPr>
            <a:cxnSpLocks/>
          </p:cNvCxnSpPr>
          <p:nvPr/>
        </p:nvCxnSpPr>
        <p:spPr>
          <a:xfrm flipH="1" flipV="1">
            <a:off x="2971799" y="3657599"/>
            <a:ext cx="2743200" cy="707309"/>
          </a:xfrm>
          <a:prstGeom prst="straightConnector1">
            <a:avLst/>
          </a:prstGeom>
          <a:noFill/>
          <a:ln w="28575" cap="flat" cmpd="sng">
            <a:solidFill>
              <a:schemeClr val="dk1"/>
            </a:solidFill>
            <a:prstDash val="solid"/>
            <a:round/>
            <a:headEnd type="none" w="sm" len="sm"/>
            <a:tailEnd type="triangle" w="lg" len="lg"/>
          </a:ln>
        </p:spPr>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TotalTime>
  <Words>1756</Words>
  <Application>Microsoft Office PowerPoint</Application>
  <PresentationFormat>On-screen Show (16:9)</PresentationFormat>
  <Paragraphs>287</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Lustria</vt:lpstr>
      <vt:lpstr>Arial</vt:lpstr>
      <vt:lpstr>Noto Sans Symbols</vt:lpstr>
      <vt:lpstr>Questrial</vt:lpstr>
      <vt:lpstr>Calibri Light</vt:lpstr>
      <vt:lpstr>Calibri</vt:lpstr>
      <vt:lpstr>Tahoma</vt:lpstr>
      <vt:lpstr>Office Theme</vt:lpstr>
      <vt:lpstr>Exploring Climate Science with Virtual Reality </vt:lpstr>
      <vt:lpstr>Graphic Representation of Value of Teacher Scientist Partnership Programs</vt:lpstr>
      <vt:lpstr>Norms of Collaboration</vt:lpstr>
      <vt:lpstr>Collegial vs Congenial Teams</vt:lpstr>
      <vt:lpstr>Laboratory Record Book</vt:lpstr>
      <vt:lpstr>Computational Chemist</vt:lpstr>
      <vt:lpstr>                             ECOLOGIST </vt:lpstr>
      <vt:lpstr>PERSISTANCE OF A BIOFUELS INTERN … </vt:lpstr>
      <vt:lpstr>MATERIALS SCIENTIST </vt:lpstr>
      <vt:lpstr>Exploring Climate Science with Virtual Reality </vt:lpstr>
      <vt:lpstr>The Science and Engineering Practices</vt:lpstr>
      <vt:lpstr>The Science and Engineering Practices</vt:lpstr>
      <vt:lpstr>The Science and Engineering Practices</vt:lpstr>
      <vt:lpstr>The Science and Engineering Practices</vt:lpstr>
      <vt:lpstr>The Science and Engineering Practices</vt:lpstr>
      <vt:lpstr>Science and Engineering Practices </vt:lpstr>
      <vt:lpstr>Science and Engineering Practices</vt:lpstr>
      <vt:lpstr>The Crosscutting Concepts</vt:lpstr>
      <vt:lpstr>Matrix of Crosscutting Concepts</vt:lpstr>
      <vt:lpstr>Matrix of Crosscutting Concepts</vt:lpstr>
      <vt:lpstr>Matrix of Crosscutting Concepts</vt:lpstr>
      <vt:lpstr>Thinking About Crosscutting Concepts</vt:lpstr>
      <vt:lpstr>Debriefing the Video</vt:lpstr>
      <vt:lpstr>Is it a Phenomena?</vt:lpstr>
      <vt:lpstr>“Phenomenal” Brainstorming</vt:lpstr>
      <vt:lpstr>Identifying and Developing Academically Productive Phenomena</vt:lpstr>
      <vt:lpstr>Transitioning to Classroom Implementation</vt:lpstr>
      <vt:lpstr>Addressing DCIs</vt:lpstr>
      <vt:lpstr>Reflection and Sense Making</vt:lpstr>
      <vt:lpstr>What Will You Share With Students</vt:lpstr>
      <vt:lpstr>Creative Commons Licensing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Climate Science with Virtual Reality </dc:title>
  <cp:lastModifiedBy>Georgia Boatman</cp:lastModifiedBy>
  <cp:revision>13</cp:revision>
  <dcterms:modified xsi:type="dcterms:W3CDTF">2019-08-08T18:16:02Z</dcterms:modified>
</cp:coreProperties>
</file>