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12" r:id="rId1"/>
  </p:sldMasterIdLst>
  <p:notesMasterIdLst>
    <p:notesMasterId r:id="rId46"/>
  </p:notesMasterIdLst>
  <p:handoutMasterIdLst>
    <p:handoutMasterId r:id="rId47"/>
  </p:handoutMasterIdLst>
  <p:sldIdLst>
    <p:sldId id="325" r:id="rId2"/>
    <p:sldId id="279" r:id="rId3"/>
    <p:sldId id="326" r:id="rId4"/>
    <p:sldId id="680" r:id="rId5"/>
    <p:sldId id="305" r:id="rId6"/>
    <p:sldId id="306" r:id="rId7"/>
    <p:sldId id="348" r:id="rId8"/>
    <p:sldId id="309" r:id="rId9"/>
    <p:sldId id="311" r:id="rId10"/>
    <p:sldId id="307" r:id="rId11"/>
    <p:sldId id="313" r:id="rId12"/>
    <p:sldId id="308" r:id="rId13"/>
    <p:sldId id="314" r:id="rId14"/>
    <p:sldId id="316" r:id="rId15"/>
    <p:sldId id="315" r:id="rId16"/>
    <p:sldId id="343" r:id="rId17"/>
    <p:sldId id="328" r:id="rId18"/>
    <p:sldId id="320" r:id="rId19"/>
    <p:sldId id="345" r:id="rId20"/>
    <p:sldId id="321" r:id="rId21"/>
    <p:sldId id="330" r:id="rId22"/>
    <p:sldId id="681" r:id="rId23"/>
    <p:sldId id="322" r:id="rId24"/>
    <p:sldId id="334" r:id="rId25"/>
    <p:sldId id="336" r:id="rId26"/>
    <p:sldId id="338" r:id="rId27"/>
    <p:sldId id="340" r:id="rId28"/>
    <p:sldId id="341" r:id="rId29"/>
    <p:sldId id="346" r:id="rId30"/>
    <p:sldId id="342" r:id="rId31"/>
    <p:sldId id="347" r:id="rId32"/>
    <p:sldId id="682" r:id="rId33"/>
    <p:sldId id="683" r:id="rId34"/>
    <p:sldId id="684" r:id="rId35"/>
    <p:sldId id="685" r:id="rId36"/>
    <p:sldId id="686" r:id="rId37"/>
    <p:sldId id="694" r:id="rId38"/>
    <p:sldId id="695" r:id="rId39"/>
    <p:sldId id="688" r:id="rId40"/>
    <p:sldId id="689" r:id="rId41"/>
    <p:sldId id="690" r:id="rId42"/>
    <p:sldId id="692" r:id="rId43"/>
    <p:sldId id="693" r:id="rId44"/>
    <p:sldId id="349" r:id="rId4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5D419"/>
    <a:srgbClr val="6CB255"/>
    <a:srgbClr val="212F62"/>
    <a:srgbClr val="72A510"/>
    <a:srgbClr val="A4EC1A"/>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4772" autoAdjust="0"/>
    <p:restoredTop sz="94600" autoAdjust="0"/>
  </p:normalViewPr>
  <p:slideViewPr>
    <p:cSldViewPr snapToGrid="0" snapToObjects="1">
      <p:cViewPr varScale="1">
        <p:scale>
          <a:sx n="81" d="100"/>
          <a:sy n="81" d="100"/>
        </p:scale>
        <p:origin x="1080" y="4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handoutMaster" Target="handoutMasters/handoutMaster1.xml"/><Relationship Id="rId50"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microsoft.com/office/2016/11/relationships/changesInfo" Target="changesInfos/changesInfo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ared Eusea" userId="d53880fb-ca46-4d8c-8183-7d25e15fe9dc" providerId="ADAL" clId="{DAC6206F-A754-4CF7-BEB4-BFFB5BBF8D38}"/>
    <pc:docChg chg="undo custSel addSld delSld modSld">
      <pc:chgData name="Jared Eusea" userId="d53880fb-ca46-4d8c-8183-7d25e15fe9dc" providerId="ADAL" clId="{DAC6206F-A754-4CF7-BEB4-BFFB5BBF8D38}" dt="2019-07-19T16:03:34.539" v="781" actId="20577"/>
      <pc:docMkLst>
        <pc:docMk/>
      </pc:docMkLst>
      <pc:sldChg chg="addSp delSp modSp">
        <pc:chgData name="Jared Eusea" userId="d53880fb-ca46-4d8c-8183-7d25e15fe9dc" providerId="ADAL" clId="{DAC6206F-A754-4CF7-BEB4-BFFB5BBF8D38}" dt="2019-06-02T18:24:34.556" v="95" actId="113"/>
        <pc:sldMkLst>
          <pc:docMk/>
          <pc:sldMk cId="1561912032" sldId="306"/>
        </pc:sldMkLst>
        <pc:spChg chg="add mod">
          <ac:chgData name="Jared Eusea" userId="d53880fb-ca46-4d8c-8183-7d25e15fe9dc" providerId="ADAL" clId="{DAC6206F-A754-4CF7-BEB4-BFFB5BBF8D38}" dt="2019-06-02T18:24:34.556" v="95" actId="113"/>
          <ac:spMkLst>
            <pc:docMk/>
            <pc:sldMk cId="1561912032" sldId="306"/>
            <ac:spMk id="8" creationId="{E8BCEEF3-5AB2-4830-9F50-5805A8554D3D}"/>
          </ac:spMkLst>
        </pc:spChg>
        <pc:spChg chg="add del">
          <ac:chgData name="Jared Eusea" userId="d53880fb-ca46-4d8c-8183-7d25e15fe9dc" providerId="ADAL" clId="{DAC6206F-A754-4CF7-BEB4-BFFB5BBF8D38}" dt="2019-06-02T18:24:01.640" v="86"/>
          <ac:spMkLst>
            <pc:docMk/>
            <pc:sldMk cId="1561912032" sldId="306"/>
            <ac:spMk id="9" creationId="{752BF463-9B6E-4458-983F-71F66E4D5C37}"/>
          </ac:spMkLst>
        </pc:spChg>
        <pc:picChg chg="del">
          <ac:chgData name="Jared Eusea" userId="d53880fb-ca46-4d8c-8183-7d25e15fe9dc" providerId="ADAL" clId="{DAC6206F-A754-4CF7-BEB4-BFFB5BBF8D38}" dt="2019-06-02T18:23:53.252" v="83" actId="478"/>
          <ac:picMkLst>
            <pc:docMk/>
            <pc:sldMk cId="1561912032" sldId="306"/>
            <ac:picMk id="2" creationId="{00000000-0000-0000-0000-000000000000}"/>
          </ac:picMkLst>
        </pc:picChg>
        <pc:picChg chg="del">
          <ac:chgData name="Jared Eusea" userId="d53880fb-ca46-4d8c-8183-7d25e15fe9dc" providerId="ADAL" clId="{DAC6206F-A754-4CF7-BEB4-BFFB5BBF8D38}" dt="2019-06-02T18:23:50.001" v="81" actId="478"/>
          <ac:picMkLst>
            <pc:docMk/>
            <pc:sldMk cId="1561912032" sldId="306"/>
            <ac:picMk id="4" creationId="{C59FA1FB-59C5-49C5-BCA1-24C92643D771}"/>
          </ac:picMkLst>
        </pc:picChg>
        <pc:picChg chg="del">
          <ac:chgData name="Jared Eusea" userId="d53880fb-ca46-4d8c-8183-7d25e15fe9dc" providerId="ADAL" clId="{DAC6206F-A754-4CF7-BEB4-BFFB5BBF8D38}" dt="2019-06-02T18:23:51.680" v="82" actId="478"/>
          <ac:picMkLst>
            <pc:docMk/>
            <pc:sldMk cId="1561912032" sldId="306"/>
            <ac:picMk id="7" creationId="{00182B93-7A9F-4253-8FA9-6A6903DE3184}"/>
          </ac:picMkLst>
        </pc:picChg>
      </pc:sldChg>
      <pc:sldChg chg="addSp delSp modSp">
        <pc:chgData name="Jared Eusea" userId="d53880fb-ca46-4d8c-8183-7d25e15fe9dc" providerId="ADAL" clId="{DAC6206F-A754-4CF7-BEB4-BFFB5BBF8D38}" dt="2019-06-02T18:26:28.563" v="147" actId="20577"/>
        <pc:sldMkLst>
          <pc:docMk/>
          <pc:sldMk cId="1854166821" sldId="311"/>
        </pc:sldMkLst>
        <pc:spChg chg="add del">
          <ac:chgData name="Jared Eusea" userId="d53880fb-ca46-4d8c-8183-7d25e15fe9dc" providerId="ADAL" clId="{DAC6206F-A754-4CF7-BEB4-BFFB5BBF8D38}" dt="2019-06-02T18:25:28.560" v="101"/>
          <ac:spMkLst>
            <pc:docMk/>
            <pc:sldMk cId="1854166821" sldId="311"/>
            <ac:spMk id="7" creationId="{6CCAB76B-7DDC-4B0B-A447-1EB86FDBD84A}"/>
          </ac:spMkLst>
        </pc:spChg>
        <pc:spChg chg="add del">
          <ac:chgData name="Jared Eusea" userId="d53880fb-ca46-4d8c-8183-7d25e15fe9dc" providerId="ADAL" clId="{DAC6206F-A754-4CF7-BEB4-BFFB5BBF8D38}" dt="2019-06-02T18:25:59.415" v="140"/>
          <ac:spMkLst>
            <pc:docMk/>
            <pc:sldMk cId="1854166821" sldId="311"/>
            <ac:spMk id="8" creationId="{D0F00E0D-9D12-40F2-9F4E-8C42228C7F9D}"/>
          </ac:spMkLst>
        </pc:spChg>
        <pc:spChg chg="mod">
          <ac:chgData name="Jared Eusea" userId="d53880fb-ca46-4d8c-8183-7d25e15fe9dc" providerId="ADAL" clId="{DAC6206F-A754-4CF7-BEB4-BFFB5BBF8D38}" dt="2019-06-02T18:26:28.563" v="147" actId="20577"/>
          <ac:spMkLst>
            <pc:docMk/>
            <pc:sldMk cId="1854166821" sldId="311"/>
            <ac:spMk id="9" creationId="{C766A2DE-D738-4487-906A-E04454A06CB6}"/>
          </ac:spMkLst>
        </pc:spChg>
        <pc:picChg chg="del">
          <ac:chgData name="Jared Eusea" userId="d53880fb-ca46-4d8c-8183-7d25e15fe9dc" providerId="ADAL" clId="{DAC6206F-A754-4CF7-BEB4-BFFB5BBF8D38}" dt="2019-06-02T18:25:18.839" v="96" actId="478"/>
          <ac:picMkLst>
            <pc:docMk/>
            <pc:sldMk cId="1854166821" sldId="311"/>
            <ac:picMk id="3" creationId="{00000000-0000-0000-0000-000000000000}"/>
          </ac:picMkLst>
        </pc:picChg>
        <pc:picChg chg="del">
          <ac:chgData name="Jared Eusea" userId="d53880fb-ca46-4d8c-8183-7d25e15fe9dc" providerId="ADAL" clId="{DAC6206F-A754-4CF7-BEB4-BFFB5BBF8D38}" dt="2019-06-02T18:25:50.236" v="135" actId="478"/>
          <ac:picMkLst>
            <pc:docMk/>
            <pc:sldMk cId="1854166821" sldId="311"/>
            <ac:picMk id="4" creationId="{00000000-0000-0000-0000-000000000000}"/>
          </ac:picMkLst>
        </pc:picChg>
      </pc:sldChg>
      <pc:sldChg chg="addSp delSp modSp">
        <pc:chgData name="Jared Eusea" userId="d53880fb-ca46-4d8c-8183-7d25e15fe9dc" providerId="ADAL" clId="{DAC6206F-A754-4CF7-BEB4-BFFB5BBF8D38}" dt="2019-06-02T18:26:48.821" v="150"/>
        <pc:sldMkLst>
          <pc:docMk/>
          <pc:sldMk cId="316800301" sldId="314"/>
        </pc:sldMkLst>
        <pc:spChg chg="add mod">
          <ac:chgData name="Jared Eusea" userId="d53880fb-ca46-4d8c-8183-7d25e15fe9dc" providerId="ADAL" clId="{DAC6206F-A754-4CF7-BEB4-BFFB5BBF8D38}" dt="2019-06-02T18:26:48.821" v="150"/>
          <ac:spMkLst>
            <pc:docMk/>
            <pc:sldMk cId="316800301" sldId="314"/>
            <ac:spMk id="7" creationId="{ED257007-528B-437A-B970-12BC1B446F8D}"/>
          </ac:spMkLst>
        </pc:spChg>
        <pc:picChg chg="del">
          <ac:chgData name="Jared Eusea" userId="d53880fb-ca46-4d8c-8183-7d25e15fe9dc" providerId="ADAL" clId="{DAC6206F-A754-4CF7-BEB4-BFFB5BBF8D38}" dt="2019-06-02T18:26:38.319" v="148" actId="478"/>
          <ac:picMkLst>
            <pc:docMk/>
            <pc:sldMk cId="316800301" sldId="314"/>
            <ac:picMk id="3" creationId="{00000000-0000-0000-0000-000000000000}"/>
          </ac:picMkLst>
        </pc:picChg>
      </pc:sldChg>
      <pc:sldChg chg="addSp delSp modSp">
        <pc:chgData name="Jared Eusea" userId="d53880fb-ca46-4d8c-8183-7d25e15fe9dc" providerId="ADAL" clId="{DAC6206F-A754-4CF7-BEB4-BFFB5BBF8D38}" dt="2019-06-02T18:27:53.222" v="159" actId="14100"/>
        <pc:sldMkLst>
          <pc:docMk/>
          <pc:sldMk cId="1794069017" sldId="315"/>
        </pc:sldMkLst>
        <pc:spChg chg="add del">
          <ac:chgData name="Jared Eusea" userId="d53880fb-ca46-4d8c-8183-7d25e15fe9dc" providerId="ADAL" clId="{DAC6206F-A754-4CF7-BEB4-BFFB5BBF8D38}" dt="2019-06-02T18:27:16.880" v="156"/>
          <ac:spMkLst>
            <pc:docMk/>
            <pc:sldMk cId="1794069017" sldId="315"/>
            <ac:spMk id="7" creationId="{F226D110-2A97-4E0B-82FD-1FFDB2426AC0}"/>
          </ac:spMkLst>
        </pc:spChg>
        <pc:picChg chg="add del mod modCrop">
          <ac:chgData name="Jared Eusea" userId="d53880fb-ca46-4d8c-8183-7d25e15fe9dc" providerId="ADAL" clId="{DAC6206F-A754-4CF7-BEB4-BFFB5BBF8D38}" dt="2019-06-02T18:27:53.222" v="159" actId="14100"/>
          <ac:picMkLst>
            <pc:docMk/>
            <pc:sldMk cId="1794069017" sldId="315"/>
            <ac:picMk id="3" creationId="{00000000-0000-0000-0000-000000000000}"/>
          </ac:picMkLst>
        </pc:picChg>
      </pc:sldChg>
      <pc:sldChg chg="addSp delSp modSp">
        <pc:chgData name="Jared Eusea" userId="d53880fb-ca46-4d8c-8183-7d25e15fe9dc" providerId="ADAL" clId="{DAC6206F-A754-4CF7-BEB4-BFFB5BBF8D38}" dt="2019-06-02T18:26:59.337" v="153"/>
        <pc:sldMkLst>
          <pc:docMk/>
          <pc:sldMk cId="1019391865" sldId="316"/>
        </pc:sldMkLst>
        <pc:spChg chg="add mod">
          <ac:chgData name="Jared Eusea" userId="d53880fb-ca46-4d8c-8183-7d25e15fe9dc" providerId="ADAL" clId="{DAC6206F-A754-4CF7-BEB4-BFFB5BBF8D38}" dt="2019-06-02T18:26:59.337" v="153"/>
          <ac:spMkLst>
            <pc:docMk/>
            <pc:sldMk cId="1019391865" sldId="316"/>
            <ac:spMk id="7" creationId="{5F625A8F-D649-4583-A4C8-64F816B48618}"/>
          </ac:spMkLst>
        </pc:spChg>
        <pc:picChg chg="del">
          <ac:chgData name="Jared Eusea" userId="d53880fb-ca46-4d8c-8183-7d25e15fe9dc" providerId="ADAL" clId="{DAC6206F-A754-4CF7-BEB4-BFFB5BBF8D38}" dt="2019-06-02T18:26:54.512" v="151" actId="478"/>
          <ac:picMkLst>
            <pc:docMk/>
            <pc:sldMk cId="1019391865" sldId="316"/>
            <ac:picMk id="3" creationId="{00000000-0000-0000-0000-000000000000}"/>
          </ac:picMkLst>
        </pc:picChg>
      </pc:sldChg>
      <pc:sldChg chg="addSp delSp modSp">
        <pc:chgData name="Jared Eusea" userId="d53880fb-ca46-4d8c-8183-7d25e15fe9dc" providerId="ADAL" clId="{DAC6206F-A754-4CF7-BEB4-BFFB5BBF8D38}" dt="2019-06-02T18:31:35.028" v="230" actId="113"/>
        <pc:sldMkLst>
          <pc:docMk/>
          <pc:sldMk cId="1587629800" sldId="321"/>
        </pc:sldMkLst>
        <pc:spChg chg="add mod">
          <ac:chgData name="Jared Eusea" userId="d53880fb-ca46-4d8c-8183-7d25e15fe9dc" providerId="ADAL" clId="{DAC6206F-A754-4CF7-BEB4-BFFB5BBF8D38}" dt="2019-06-02T18:31:35.028" v="230" actId="113"/>
          <ac:spMkLst>
            <pc:docMk/>
            <pc:sldMk cId="1587629800" sldId="321"/>
            <ac:spMk id="7" creationId="{B8290521-D3A6-4DFA-9F97-0B86A3894360}"/>
          </ac:spMkLst>
        </pc:spChg>
        <pc:picChg chg="del">
          <ac:chgData name="Jared Eusea" userId="d53880fb-ca46-4d8c-8183-7d25e15fe9dc" providerId="ADAL" clId="{DAC6206F-A754-4CF7-BEB4-BFFB5BBF8D38}" dt="2019-06-02T18:31:07.113" v="224" actId="478"/>
          <ac:picMkLst>
            <pc:docMk/>
            <pc:sldMk cId="1587629800" sldId="321"/>
            <ac:picMk id="3" creationId="{00000000-0000-0000-0000-000000000000}"/>
          </ac:picMkLst>
        </pc:picChg>
      </pc:sldChg>
      <pc:sldChg chg="del">
        <pc:chgData name="Jared Eusea" userId="d53880fb-ca46-4d8c-8183-7d25e15fe9dc" providerId="ADAL" clId="{DAC6206F-A754-4CF7-BEB4-BFFB5BBF8D38}" dt="2019-06-02T18:31:08.103" v="225" actId="2696"/>
        <pc:sldMkLst>
          <pc:docMk/>
          <pc:sldMk cId="1555876325" sldId="324"/>
        </pc:sldMkLst>
      </pc:sldChg>
      <pc:sldChg chg="addSp modSp">
        <pc:chgData name="Jared Eusea" userId="d53880fb-ca46-4d8c-8183-7d25e15fe9dc" providerId="ADAL" clId="{DAC6206F-A754-4CF7-BEB4-BFFB5BBF8D38}" dt="2019-06-02T18:30:11.125" v="221" actId="1076"/>
        <pc:sldMkLst>
          <pc:docMk/>
          <pc:sldMk cId="160578409" sldId="328"/>
        </pc:sldMkLst>
        <pc:spChg chg="add mod">
          <ac:chgData name="Jared Eusea" userId="d53880fb-ca46-4d8c-8183-7d25e15fe9dc" providerId="ADAL" clId="{DAC6206F-A754-4CF7-BEB4-BFFB5BBF8D38}" dt="2019-06-02T18:30:08.019" v="220" actId="14100"/>
          <ac:spMkLst>
            <pc:docMk/>
            <pc:sldMk cId="160578409" sldId="328"/>
            <ac:spMk id="7" creationId="{767EFAA5-028B-4ABB-8B37-D2292B3A8327}"/>
          </ac:spMkLst>
        </pc:spChg>
        <pc:picChg chg="mod modCrop">
          <ac:chgData name="Jared Eusea" userId="d53880fb-ca46-4d8c-8183-7d25e15fe9dc" providerId="ADAL" clId="{DAC6206F-A754-4CF7-BEB4-BFFB5BBF8D38}" dt="2019-06-02T18:30:11.125" v="221" actId="1076"/>
          <ac:picMkLst>
            <pc:docMk/>
            <pc:sldMk cId="160578409" sldId="328"/>
            <ac:picMk id="2" creationId="{00000000-0000-0000-0000-000000000000}"/>
          </ac:picMkLst>
        </pc:picChg>
      </pc:sldChg>
      <pc:sldChg chg="addSp delSp modSp">
        <pc:chgData name="Jared Eusea" userId="d53880fb-ca46-4d8c-8183-7d25e15fe9dc" providerId="ADAL" clId="{DAC6206F-A754-4CF7-BEB4-BFFB5BBF8D38}" dt="2019-06-02T18:32:15.356" v="235" actId="20577"/>
        <pc:sldMkLst>
          <pc:docMk/>
          <pc:sldMk cId="251411838" sldId="340"/>
        </pc:sldMkLst>
        <pc:spChg chg="add mod">
          <ac:chgData name="Jared Eusea" userId="d53880fb-ca46-4d8c-8183-7d25e15fe9dc" providerId="ADAL" clId="{DAC6206F-A754-4CF7-BEB4-BFFB5BBF8D38}" dt="2019-06-02T18:32:15.356" v="235" actId="20577"/>
          <ac:spMkLst>
            <pc:docMk/>
            <pc:sldMk cId="251411838" sldId="340"/>
            <ac:spMk id="7" creationId="{B77604B0-D525-4297-8ED2-9F16AA19D4B8}"/>
          </ac:spMkLst>
        </pc:spChg>
        <pc:picChg chg="del">
          <ac:chgData name="Jared Eusea" userId="d53880fb-ca46-4d8c-8183-7d25e15fe9dc" providerId="ADAL" clId="{DAC6206F-A754-4CF7-BEB4-BFFB5BBF8D38}" dt="2019-06-02T18:31:57.131" v="231" actId="478"/>
          <ac:picMkLst>
            <pc:docMk/>
            <pc:sldMk cId="251411838" sldId="340"/>
            <ac:picMk id="2" creationId="{00000000-0000-0000-0000-000000000000}"/>
          </ac:picMkLst>
        </pc:picChg>
      </pc:sldChg>
      <pc:sldChg chg="addSp delSp modSp">
        <pc:chgData name="Jared Eusea" userId="d53880fb-ca46-4d8c-8183-7d25e15fe9dc" providerId="ADAL" clId="{DAC6206F-A754-4CF7-BEB4-BFFB5BBF8D38}" dt="2019-06-02T18:32:37.689" v="241" actId="113"/>
        <pc:sldMkLst>
          <pc:docMk/>
          <pc:sldMk cId="4116417795" sldId="341"/>
        </pc:sldMkLst>
        <pc:spChg chg="add mod">
          <ac:chgData name="Jared Eusea" userId="d53880fb-ca46-4d8c-8183-7d25e15fe9dc" providerId="ADAL" clId="{DAC6206F-A754-4CF7-BEB4-BFFB5BBF8D38}" dt="2019-06-02T18:32:37.689" v="241" actId="113"/>
          <ac:spMkLst>
            <pc:docMk/>
            <pc:sldMk cId="4116417795" sldId="341"/>
            <ac:spMk id="8" creationId="{FEC617CF-1E39-4F75-91A1-96B2CEFD0574}"/>
          </ac:spMkLst>
        </pc:spChg>
        <pc:picChg chg="del">
          <ac:chgData name="Jared Eusea" userId="d53880fb-ca46-4d8c-8183-7d25e15fe9dc" providerId="ADAL" clId="{DAC6206F-A754-4CF7-BEB4-BFFB5BBF8D38}" dt="2019-06-02T18:32:23.101" v="236" actId="478"/>
          <ac:picMkLst>
            <pc:docMk/>
            <pc:sldMk cId="4116417795" sldId="341"/>
            <ac:picMk id="4" creationId="{00000000-0000-0000-0000-000000000000}"/>
          </ac:picMkLst>
        </pc:picChg>
        <pc:picChg chg="del">
          <ac:chgData name="Jared Eusea" userId="d53880fb-ca46-4d8c-8183-7d25e15fe9dc" providerId="ADAL" clId="{DAC6206F-A754-4CF7-BEB4-BFFB5BBF8D38}" dt="2019-06-02T18:32:23.595" v="237" actId="478"/>
          <ac:picMkLst>
            <pc:docMk/>
            <pc:sldMk cId="4116417795" sldId="341"/>
            <ac:picMk id="7" creationId="{00000000-0000-0000-0000-000000000000}"/>
          </ac:picMkLst>
        </pc:picChg>
      </pc:sldChg>
      <pc:sldChg chg="addSp modSp">
        <pc:chgData name="Jared Eusea" userId="d53880fb-ca46-4d8c-8183-7d25e15fe9dc" providerId="ADAL" clId="{DAC6206F-A754-4CF7-BEB4-BFFB5BBF8D38}" dt="2019-06-02T18:35:09.748" v="312"/>
        <pc:sldMkLst>
          <pc:docMk/>
          <pc:sldMk cId="622748219" sldId="342"/>
        </pc:sldMkLst>
        <pc:spChg chg="add mod">
          <ac:chgData name="Jared Eusea" userId="d53880fb-ca46-4d8c-8183-7d25e15fe9dc" providerId="ADAL" clId="{DAC6206F-A754-4CF7-BEB4-BFFB5BBF8D38}" dt="2019-06-02T18:35:09.748" v="312"/>
          <ac:spMkLst>
            <pc:docMk/>
            <pc:sldMk cId="622748219" sldId="342"/>
            <ac:spMk id="7" creationId="{676EC46A-A6C2-42BF-9DDE-606447AAEBF6}"/>
          </ac:spMkLst>
        </pc:spChg>
        <pc:picChg chg="mod modCrop">
          <ac:chgData name="Jared Eusea" userId="d53880fb-ca46-4d8c-8183-7d25e15fe9dc" providerId="ADAL" clId="{DAC6206F-A754-4CF7-BEB4-BFFB5BBF8D38}" dt="2019-06-02T18:34:13.448" v="281" actId="1076"/>
          <ac:picMkLst>
            <pc:docMk/>
            <pc:sldMk cId="622748219" sldId="342"/>
            <ac:picMk id="4" creationId="{F57A1845-300E-4252-976D-B3AFD686464F}"/>
          </ac:picMkLst>
        </pc:picChg>
      </pc:sldChg>
      <pc:sldChg chg="addSp delSp modSp">
        <pc:chgData name="Jared Eusea" userId="d53880fb-ca46-4d8c-8183-7d25e15fe9dc" providerId="ADAL" clId="{DAC6206F-A754-4CF7-BEB4-BFFB5BBF8D38}" dt="2019-06-02T18:30:59.138" v="222" actId="14100"/>
        <pc:sldMkLst>
          <pc:docMk/>
          <pc:sldMk cId="2745015737" sldId="343"/>
        </pc:sldMkLst>
        <pc:spChg chg="add mod">
          <ac:chgData name="Jared Eusea" userId="d53880fb-ca46-4d8c-8183-7d25e15fe9dc" providerId="ADAL" clId="{DAC6206F-A754-4CF7-BEB4-BFFB5BBF8D38}" dt="2019-06-02T18:29:09.111" v="193" actId="27636"/>
          <ac:spMkLst>
            <pc:docMk/>
            <pc:sldMk cId="2745015737" sldId="343"/>
            <ac:spMk id="8" creationId="{42B85B55-C16A-432E-A12B-7F0C711AEFCC}"/>
          </ac:spMkLst>
        </pc:spChg>
        <pc:picChg chg="del">
          <ac:chgData name="Jared Eusea" userId="d53880fb-ca46-4d8c-8183-7d25e15fe9dc" providerId="ADAL" clId="{DAC6206F-A754-4CF7-BEB4-BFFB5BBF8D38}" dt="2019-06-02T18:28:30.821" v="181" actId="478"/>
          <ac:picMkLst>
            <pc:docMk/>
            <pc:sldMk cId="2745015737" sldId="343"/>
            <ac:picMk id="4" creationId="{1040B886-21FA-4AA6-832F-7DB780BBA8CD}"/>
          </ac:picMkLst>
        </pc:picChg>
        <pc:picChg chg="mod ord modCrop">
          <ac:chgData name="Jared Eusea" userId="d53880fb-ca46-4d8c-8183-7d25e15fe9dc" providerId="ADAL" clId="{DAC6206F-A754-4CF7-BEB4-BFFB5BBF8D38}" dt="2019-06-02T18:30:59.138" v="222" actId="14100"/>
          <ac:picMkLst>
            <pc:docMk/>
            <pc:sldMk cId="2745015737" sldId="343"/>
            <ac:picMk id="7" creationId="{2E7B0259-5051-4227-97C8-888051A73307}"/>
          </ac:picMkLst>
        </pc:picChg>
      </pc:sldChg>
      <pc:sldChg chg="addSp delSp modSp">
        <pc:chgData name="Jared Eusea" userId="d53880fb-ca46-4d8c-8183-7d25e15fe9dc" providerId="ADAL" clId="{DAC6206F-A754-4CF7-BEB4-BFFB5BBF8D38}" dt="2019-06-02T18:31:23.754" v="227"/>
        <pc:sldMkLst>
          <pc:docMk/>
          <pc:sldMk cId="3401010710" sldId="345"/>
        </pc:sldMkLst>
        <pc:spChg chg="add mod">
          <ac:chgData name="Jared Eusea" userId="d53880fb-ca46-4d8c-8183-7d25e15fe9dc" providerId="ADAL" clId="{DAC6206F-A754-4CF7-BEB4-BFFB5BBF8D38}" dt="2019-06-02T18:31:23.754" v="227"/>
          <ac:spMkLst>
            <pc:docMk/>
            <pc:sldMk cId="3401010710" sldId="345"/>
            <ac:spMk id="7" creationId="{76EBA175-10E4-4193-BD8C-050B14F5260A}"/>
          </ac:spMkLst>
        </pc:spChg>
        <pc:picChg chg="del">
          <ac:chgData name="Jared Eusea" userId="d53880fb-ca46-4d8c-8183-7d25e15fe9dc" providerId="ADAL" clId="{DAC6206F-A754-4CF7-BEB4-BFFB5BBF8D38}" dt="2019-06-02T18:31:05.290" v="223" actId="478"/>
          <ac:picMkLst>
            <pc:docMk/>
            <pc:sldMk cId="3401010710" sldId="345"/>
            <ac:picMk id="4" creationId="{B1D3A181-F801-469A-84A0-33B7ABBEB49A}"/>
          </ac:picMkLst>
        </pc:picChg>
      </pc:sldChg>
      <pc:sldChg chg="modSp">
        <pc:chgData name="Jared Eusea" userId="d53880fb-ca46-4d8c-8183-7d25e15fe9dc" providerId="ADAL" clId="{DAC6206F-A754-4CF7-BEB4-BFFB5BBF8D38}" dt="2019-06-02T18:33:22.812" v="249" actId="1076"/>
        <pc:sldMkLst>
          <pc:docMk/>
          <pc:sldMk cId="2552287601" sldId="346"/>
        </pc:sldMkLst>
        <pc:picChg chg="mod modCrop">
          <ac:chgData name="Jared Eusea" userId="d53880fb-ca46-4d8c-8183-7d25e15fe9dc" providerId="ADAL" clId="{DAC6206F-A754-4CF7-BEB4-BFFB5BBF8D38}" dt="2019-06-02T18:33:22.812" v="249" actId="1076"/>
          <ac:picMkLst>
            <pc:docMk/>
            <pc:sldMk cId="2552287601" sldId="346"/>
            <ac:picMk id="3" creationId="{00000000-0000-0000-0000-000000000000}"/>
          </ac:picMkLst>
        </pc:picChg>
        <pc:picChg chg="mod modCrop">
          <ac:chgData name="Jared Eusea" userId="d53880fb-ca46-4d8c-8183-7d25e15fe9dc" providerId="ADAL" clId="{DAC6206F-A754-4CF7-BEB4-BFFB5BBF8D38}" dt="2019-06-02T18:33:15.455" v="247" actId="14100"/>
          <ac:picMkLst>
            <pc:docMk/>
            <pc:sldMk cId="2552287601" sldId="346"/>
            <ac:picMk id="7" creationId="{EE69CE55-FB63-4B18-9DC4-BF5B02A53E09}"/>
          </ac:picMkLst>
        </pc:picChg>
      </pc:sldChg>
      <pc:sldChg chg="addSp delSp modSp">
        <pc:chgData name="Jared Eusea" userId="d53880fb-ca46-4d8c-8183-7d25e15fe9dc" providerId="ADAL" clId="{DAC6206F-A754-4CF7-BEB4-BFFB5BBF8D38}" dt="2019-06-02T18:35:30.007" v="318" actId="113"/>
        <pc:sldMkLst>
          <pc:docMk/>
          <pc:sldMk cId="1317020085" sldId="347"/>
        </pc:sldMkLst>
        <pc:spChg chg="add del">
          <ac:chgData name="Jared Eusea" userId="d53880fb-ca46-4d8c-8183-7d25e15fe9dc" providerId="ADAL" clId="{DAC6206F-A754-4CF7-BEB4-BFFB5BBF8D38}" dt="2019-06-02T18:34:45.913" v="309"/>
          <ac:spMkLst>
            <pc:docMk/>
            <pc:sldMk cId="1317020085" sldId="347"/>
            <ac:spMk id="4" creationId="{E808D596-2415-40FD-9A86-4CD2E956F4AC}"/>
          </ac:spMkLst>
        </pc:spChg>
        <pc:spChg chg="add mod">
          <ac:chgData name="Jared Eusea" userId="d53880fb-ca46-4d8c-8183-7d25e15fe9dc" providerId="ADAL" clId="{DAC6206F-A754-4CF7-BEB4-BFFB5BBF8D38}" dt="2019-06-02T18:35:30.007" v="318" actId="113"/>
          <ac:spMkLst>
            <pc:docMk/>
            <pc:sldMk cId="1317020085" sldId="347"/>
            <ac:spMk id="7" creationId="{A4526B7E-E850-40AD-826D-6538671FB201}"/>
          </ac:spMkLst>
        </pc:spChg>
        <pc:picChg chg="mod modCrop">
          <ac:chgData name="Jared Eusea" userId="d53880fb-ca46-4d8c-8183-7d25e15fe9dc" providerId="ADAL" clId="{DAC6206F-A754-4CF7-BEB4-BFFB5BBF8D38}" dt="2019-06-02T18:35:25.296" v="317" actId="1076"/>
          <ac:picMkLst>
            <pc:docMk/>
            <pc:sldMk cId="1317020085" sldId="347"/>
            <ac:picMk id="2" creationId="{00000000-0000-0000-0000-000000000000}"/>
          </ac:picMkLst>
        </pc:picChg>
      </pc:sldChg>
      <pc:sldChg chg="modSp">
        <pc:chgData name="Jared Eusea" userId="d53880fb-ca46-4d8c-8183-7d25e15fe9dc" providerId="ADAL" clId="{DAC6206F-A754-4CF7-BEB4-BFFB5BBF8D38}" dt="2019-06-02T18:23:23.036" v="80" actId="20577"/>
        <pc:sldMkLst>
          <pc:docMk/>
          <pc:sldMk cId="3946526206" sldId="349"/>
        </pc:sldMkLst>
        <pc:spChg chg="mod">
          <ac:chgData name="Jared Eusea" userId="d53880fb-ca46-4d8c-8183-7d25e15fe9dc" providerId="ADAL" clId="{DAC6206F-A754-4CF7-BEB4-BFFB5BBF8D38}" dt="2019-06-02T18:23:23.036" v="80" actId="20577"/>
          <ac:spMkLst>
            <pc:docMk/>
            <pc:sldMk cId="3946526206" sldId="349"/>
            <ac:spMk id="5" creationId="{00000000-0000-0000-0000-000000000000}"/>
          </ac:spMkLst>
        </pc:spChg>
        <pc:spChg chg="mod">
          <ac:chgData name="Jared Eusea" userId="d53880fb-ca46-4d8c-8183-7d25e15fe9dc" providerId="ADAL" clId="{DAC6206F-A754-4CF7-BEB4-BFFB5BBF8D38}" dt="2019-06-02T18:23:16.843" v="75" actId="6549"/>
          <ac:spMkLst>
            <pc:docMk/>
            <pc:sldMk cId="3946526206" sldId="349"/>
            <ac:spMk id="7" creationId="{00000000-0000-0000-0000-000000000000}"/>
          </ac:spMkLst>
        </pc:spChg>
      </pc:sldChg>
      <pc:sldChg chg="modSp add">
        <pc:chgData name="Jared Eusea" userId="d53880fb-ca46-4d8c-8183-7d25e15fe9dc" providerId="ADAL" clId="{DAC6206F-A754-4CF7-BEB4-BFFB5BBF8D38}" dt="2019-06-01T21:11:21.595" v="22" actId="6549"/>
        <pc:sldMkLst>
          <pc:docMk/>
          <pc:sldMk cId="1898080254" sldId="680"/>
        </pc:sldMkLst>
        <pc:spChg chg="mod">
          <ac:chgData name="Jared Eusea" userId="d53880fb-ca46-4d8c-8183-7d25e15fe9dc" providerId="ADAL" clId="{DAC6206F-A754-4CF7-BEB4-BFFB5BBF8D38}" dt="2019-06-01T21:11:21.595" v="22" actId="6549"/>
          <ac:spMkLst>
            <pc:docMk/>
            <pc:sldMk cId="1898080254" sldId="680"/>
            <ac:spMk id="4" creationId="{82A2C50D-E8A3-0742-836A-717A75EF667C}"/>
          </ac:spMkLst>
        </pc:spChg>
        <pc:spChg chg="mod">
          <ac:chgData name="Jared Eusea" userId="d53880fb-ca46-4d8c-8183-7d25e15fe9dc" providerId="ADAL" clId="{DAC6206F-A754-4CF7-BEB4-BFFB5BBF8D38}" dt="2019-06-01T21:10:14.652" v="2" actId="20577"/>
          <ac:spMkLst>
            <pc:docMk/>
            <pc:sldMk cId="1898080254" sldId="680"/>
            <ac:spMk id="5" creationId="{00000000-0000-0000-0000-000000000000}"/>
          </ac:spMkLst>
        </pc:spChg>
      </pc:sldChg>
      <pc:sldChg chg="modSp add">
        <pc:chgData name="Jared Eusea" userId="d53880fb-ca46-4d8c-8183-7d25e15fe9dc" providerId="ADAL" clId="{DAC6206F-A754-4CF7-BEB4-BFFB5BBF8D38}" dt="2019-06-01T21:11:57.585" v="35" actId="6549"/>
        <pc:sldMkLst>
          <pc:docMk/>
          <pc:sldMk cId="4208556675" sldId="681"/>
        </pc:sldMkLst>
        <pc:spChg chg="mod">
          <ac:chgData name="Jared Eusea" userId="d53880fb-ca46-4d8c-8183-7d25e15fe9dc" providerId="ADAL" clId="{DAC6206F-A754-4CF7-BEB4-BFFB5BBF8D38}" dt="2019-06-01T21:11:57.585" v="35" actId="6549"/>
          <ac:spMkLst>
            <pc:docMk/>
            <pc:sldMk cId="4208556675" sldId="681"/>
            <ac:spMk id="4" creationId="{82A2C50D-E8A3-0742-836A-717A75EF667C}"/>
          </ac:spMkLst>
        </pc:spChg>
        <pc:spChg chg="mod">
          <ac:chgData name="Jared Eusea" userId="d53880fb-ca46-4d8c-8183-7d25e15fe9dc" providerId="ADAL" clId="{DAC6206F-A754-4CF7-BEB4-BFFB5BBF8D38}" dt="2019-06-01T21:11:32.596" v="25" actId="20577"/>
          <ac:spMkLst>
            <pc:docMk/>
            <pc:sldMk cId="4208556675" sldId="681"/>
            <ac:spMk id="5" creationId="{00000000-0000-0000-0000-000000000000}"/>
          </ac:spMkLst>
        </pc:spChg>
      </pc:sldChg>
      <pc:sldChg chg="modSp add">
        <pc:chgData name="Jared Eusea" userId="d53880fb-ca46-4d8c-8183-7d25e15fe9dc" providerId="ADAL" clId="{DAC6206F-A754-4CF7-BEB4-BFFB5BBF8D38}" dt="2019-06-25T02:47:13.782" v="347" actId="14100"/>
        <pc:sldMkLst>
          <pc:docMk/>
          <pc:sldMk cId="4061412118" sldId="682"/>
        </pc:sldMkLst>
        <pc:spChg chg="mod">
          <ac:chgData name="Jared Eusea" userId="d53880fb-ca46-4d8c-8183-7d25e15fe9dc" providerId="ADAL" clId="{DAC6206F-A754-4CF7-BEB4-BFFB5BBF8D38}" dt="2019-06-25T02:47:13.782" v="347" actId="14100"/>
          <ac:spMkLst>
            <pc:docMk/>
            <pc:sldMk cId="4061412118" sldId="682"/>
            <ac:spMk id="5" creationId="{00000000-0000-0000-0000-000000000000}"/>
          </ac:spMkLst>
        </pc:spChg>
      </pc:sldChg>
      <pc:sldChg chg="modSp add">
        <pc:chgData name="Jared Eusea" userId="d53880fb-ca46-4d8c-8183-7d25e15fe9dc" providerId="ADAL" clId="{DAC6206F-A754-4CF7-BEB4-BFFB5BBF8D38}" dt="2019-06-25T02:46:42.284" v="325" actId="12"/>
        <pc:sldMkLst>
          <pc:docMk/>
          <pc:sldMk cId="2406107223" sldId="683"/>
        </pc:sldMkLst>
        <pc:spChg chg="mod">
          <ac:chgData name="Jared Eusea" userId="d53880fb-ca46-4d8c-8183-7d25e15fe9dc" providerId="ADAL" clId="{DAC6206F-A754-4CF7-BEB4-BFFB5BBF8D38}" dt="2019-06-25T02:46:42.284" v="325" actId="12"/>
          <ac:spMkLst>
            <pc:docMk/>
            <pc:sldMk cId="2406107223" sldId="683"/>
            <ac:spMk id="4" creationId="{82A2C50D-E8A3-0742-836A-717A75EF667C}"/>
          </ac:spMkLst>
        </pc:spChg>
        <pc:spChg chg="mod">
          <ac:chgData name="Jared Eusea" userId="d53880fb-ca46-4d8c-8183-7d25e15fe9dc" providerId="ADAL" clId="{DAC6206F-A754-4CF7-BEB4-BFFB5BBF8D38}" dt="2019-06-25T02:46:33.338" v="323" actId="20577"/>
          <ac:spMkLst>
            <pc:docMk/>
            <pc:sldMk cId="2406107223" sldId="683"/>
            <ac:spMk id="5" creationId="{00000000-0000-0000-0000-000000000000}"/>
          </ac:spMkLst>
        </pc:spChg>
      </pc:sldChg>
      <pc:sldChg chg="modSp add">
        <pc:chgData name="Jared Eusea" userId="d53880fb-ca46-4d8c-8183-7d25e15fe9dc" providerId="ADAL" clId="{DAC6206F-A754-4CF7-BEB4-BFFB5BBF8D38}" dt="2019-07-16T18:52:36.704" v="358" actId="20577"/>
        <pc:sldMkLst>
          <pc:docMk/>
          <pc:sldMk cId="2572209295" sldId="684"/>
        </pc:sldMkLst>
        <pc:spChg chg="mod">
          <ac:chgData name="Jared Eusea" userId="d53880fb-ca46-4d8c-8183-7d25e15fe9dc" providerId="ADAL" clId="{DAC6206F-A754-4CF7-BEB4-BFFB5BBF8D38}" dt="2019-07-16T18:51:54.247" v="354" actId="20577"/>
          <ac:spMkLst>
            <pc:docMk/>
            <pc:sldMk cId="2572209295" sldId="684"/>
            <ac:spMk id="5" creationId="{00000000-0000-0000-0000-000000000000}"/>
          </ac:spMkLst>
        </pc:spChg>
        <pc:spChg chg="mod">
          <ac:chgData name="Jared Eusea" userId="d53880fb-ca46-4d8c-8183-7d25e15fe9dc" providerId="ADAL" clId="{DAC6206F-A754-4CF7-BEB4-BFFB5BBF8D38}" dt="2019-07-16T18:52:36.704" v="358" actId="20577"/>
          <ac:spMkLst>
            <pc:docMk/>
            <pc:sldMk cId="2572209295" sldId="684"/>
            <ac:spMk id="7" creationId="{00000000-0000-0000-0000-000000000000}"/>
          </ac:spMkLst>
        </pc:spChg>
      </pc:sldChg>
      <pc:sldChg chg="modSp add">
        <pc:chgData name="Jared Eusea" userId="d53880fb-ca46-4d8c-8183-7d25e15fe9dc" providerId="ADAL" clId="{DAC6206F-A754-4CF7-BEB4-BFFB5BBF8D38}" dt="2019-07-16T18:54:23.096" v="400" actId="313"/>
        <pc:sldMkLst>
          <pc:docMk/>
          <pc:sldMk cId="2068005107" sldId="685"/>
        </pc:sldMkLst>
        <pc:spChg chg="mod">
          <ac:chgData name="Jared Eusea" userId="d53880fb-ca46-4d8c-8183-7d25e15fe9dc" providerId="ADAL" clId="{DAC6206F-A754-4CF7-BEB4-BFFB5BBF8D38}" dt="2019-07-16T18:52:54.064" v="361" actId="20577"/>
          <ac:spMkLst>
            <pc:docMk/>
            <pc:sldMk cId="2068005107" sldId="685"/>
            <ac:spMk id="5" creationId="{00000000-0000-0000-0000-000000000000}"/>
          </ac:spMkLst>
        </pc:spChg>
        <pc:spChg chg="mod">
          <ac:chgData name="Jared Eusea" userId="d53880fb-ca46-4d8c-8183-7d25e15fe9dc" providerId="ADAL" clId="{DAC6206F-A754-4CF7-BEB4-BFFB5BBF8D38}" dt="2019-07-16T18:54:23.096" v="400" actId="313"/>
          <ac:spMkLst>
            <pc:docMk/>
            <pc:sldMk cId="2068005107" sldId="685"/>
            <ac:spMk id="7" creationId="{00000000-0000-0000-0000-000000000000}"/>
          </ac:spMkLst>
        </pc:spChg>
      </pc:sldChg>
      <pc:sldChg chg="modSp add">
        <pc:chgData name="Jared Eusea" userId="d53880fb-ca46-4d8c-8183-7d25e15fe9dc" providerId="ADAL" clId="{DAC6206F-A754-4CF7-BEB4-BFFB5BBF8D38}" dt="2019-07-16T19:18:05.922" v="725" actId="20577"/>
        <pc:sldMkLst>
          <pc:docMk/>
          <pc:sldMk cId="3298441698" sldId="686"/>
        </pc:sldMkLst>
        <pc:spChg chg="mod">
          <ac:chgData name="Jared Eusea" userId="d53880fb-ca46-4d8c-8183-7d25e15fe9dc" providerId="ADAL" clId="{DAC6206F-A754-4CF7-BEB4-BFFB5BBF8D38}" dt="2019-07-16T18:55:42.486" v="403" actId="20577"/>
          <ac:spMkLst>
            <pc:docMk/>
            <pc:sldMk cId="3298441698" sldId="686"/>
            <ac:spMk id="5" creationId="{00000000-0000-0000-0000-000000000000}"/>
          </ac:spMkLst>
        </pc:spChg>
        <pc:spChg chg="mod">
          <ac:chgData name="Jared Eusea" userId="d53880fb-ca46-4d8c-8183-7d25e15fe9dc" providerId="ADAL" clId="{DAC6206F-A754-4CF7-BEB4-BFFB5BBF8D38}" dt="2019-07-16T19:18:05.922" v="725" actId="20577"/>
          <ac:spMkLst>
            <pc:docMk/>
            <pc:sldMk cId="3298441698" sldId="686"/>
            <ac:spMk id="7" creationId="{00000000-0000-0000-0000-000000000000}"/>
          </ac:spMkLst>
        </pc:spChg>
      </pc:sldChg>
      <pc:sldChg chg="addSp modSp add del">
        <pc:chgData name="Jared Eusea" userId="d53880fb-ca46-4d8c-8183-7d25e15fe9dc" providerId="ADAL" clId="{DAC6206F-A754-4CF7-BEB4-BFFB5BBF8D38}" dt="2019-07-16T19:20:27.336" v="767" actId="2696"/>
        <pc:sldMkLst>
          <pc:docMk/>
          <pc:sldMk cId="2110169716" sldId="687"/>
        </pc:sldMkLst>
        <pc:spChg chg="mod">
          <ac:chgData name="Jared Eusea" userId="d53880fb-ca46-4d8c-8183-7d25e15fe9dc" providerId="ADAL" clId="{DAC6206F-A754-4CF7-BEB4-BFFB5BBF8D38}" dt="2019-07-16T19:05:41.753" v="564"/>
          <ac:spMkLst>
            <pc:docMk/>
            <pc:sldMk cId="2110169716" sldId="687"/>
            <ac:spMk id="5" creationId="{00000000-0000-0000-0000-000000000000}"/>
          </ac:spMkLst>
        </pc:spChg>
        <pc:spChg chg="mod">
          <ac:chgData name="Jared Eusea" userId="d53880fb-ca46-4d8c-8183-7d25e15fe9dc" providerId="ADAL" clId="{DAC6206F-A754-4CF7-BEB4-BFFB5BBF8D38}" dt="2019-07-16T19:20:00.762" v="750"/>
          <ac:spMkLst>
            <pc:docMk/>
            <pc:sldMk cId="2110169716" sldId="687"/>
            <ac:spMk id="7" creationId="{00000000-0000-0000-0000-000000000000}"/>
          </ac:spMkLst>
        </pc:spChg>
        <pc:picChg chg="add mod">
          <ac:chgData name="Jared Eusea" userId="d53880fb-ca46-4d8c-8183-7d25e15fe9dc" providerId="ADAL" clId="{DAC6206F-A754-4CF7-BEB4-BFFB5BBF8D38}" dt="2019-07-16T19:19:36.124" v="749" actId="962"/>
          <ac:picMkLst>
            <pc:docMk/>
            <pc:sldMk cId="2110169716" sldId="687"/>
            <ac:picMk id="3" creationId="{59CAAC48-6AF4-4EB2-9E67-8562A07C99E2}"/>
          </ac:picMkLst>
        </pc:picChg>
      </pc:sldChg>
      <pc:sldChg chg="modSp add">
        <pc:chgData name="Jared Eusea" userId="d53880fb-ca46-4d8c-8183-7d25e15fe9dc" providerId="ADAL" clId="{DAC6206F-A754-4CF7-BEB4-BFFB5BBF8D38}" dt="2019-07-16T19:21:03.385" v="772" actId="6549"/>
        <pc:sldMkLst>
          <pc:docMk/>
          <pc:sldMk cId="3542787533" sldId="688"/>
        </pc:sldMkLst>
        <pc:spChg chg="mod">
          <ac:chgData name="Jared Eusea" userId="d53880fb-ca46-4d8c-8183-7d25e15fe9dc" providerId="ADAL" clId="{DAC6206F-A754-4CF7-BEB4-BFFB5BBF8D38}" dt="2019-07-16T19:07:02.373" v="572"/>
          <ac:spMkLst>
            <pc:docMk/>
            <pc:sldMk cId="3542787533" sldId="688"/>
            <ac:spMk id="5" creationId="{00000000-0000-0000-0000-000000000000}"/>
          </ac:spMkLst>
        </pc:spChg>
        <pc:spChg chg="mod">
          <ac:chgData name="Jared Eusea" userId="d53880fb-ca46-4d8c-8183-7d25e15fe9dc" providerId="ADAL" clId="{DAC6206F-A754-4CF7-BEB4-BFFB5BBF8D38}" dt="2019-07-16T19:21:03.385" v="772" actId="6549"/>
          <ac:spMkLst>
            <pc:docMk/>
            <pc:sldMk cId="3542787533" sldId="688"/>
            <ac:spMk id="7" creationId="{00000000-0000-0000-0000-000000000000}"/>
          </ac:spMkLst>
        </pc:spChg>
      </pc:sldChg>
      <pc:sldChg chg="modSp add">
        <pc:chgData name="Jared Eusea" userId="d53880fb-ca46-4d8c-8183-7d25e15fe9dc" providerId="ADAL" clId="{DAC6206F-A754-4CF7-BEB4-BFFB5BBF8D38}" dt="2019-07-16T19:20:54.053" v="770" actId="20577"/>
        <pc:sldMkLst>
          <pc:docMk/>
          <pc:sldMk cId="1289470443" sldId="689"/>
        </pc:sldMkLst>
        <pc:spChg chg="mod">
          <ac:chgData name="Jared Eusea" userId="d53880fb-ca46-4d8c-8183-7d25e15fe9dc" providerId="ADAL" clId="{DAC6206F-A754-4CF7-BEB4-BFFB5BBF8D38}" dt="2019-07-16T19:07:29.593" v="577" actId="20577"/>
          <ac:spMkLst>
            <pc:docMk/>
            <pc:sldMk cId="1289470443" sldId="689"/>
            <ac:spMk id="5" creationId="{00000000-0000-0000-0000-000000000000}"/>
          </ac:spMkLst>
        </pc:spChg>
        <pc:spChg chg="mod">
          <ac:chgData name="Jared Eusea" userId="d53880fb-ca46-4d8c-8183-7d25e15fe9dc" providerId="ADAL" clId="{DAC6206F-A754-4CF7-BEB4-BFFB5BBF8D38}" dt="2019-07-16T19:20:54.053" v="770" actId="20577"/>
          <ac:spMkLst>
            <pc:docMk/>
            <pc:sldMk cId="1289470443" sldId="689"/>
            <ac:spMk id="7" creationId="{00000000-0000-0000-0000-000000000000}"/>
          </ac:spMkLst>
        </pc:spChg>
      </pc:sldChg>
      <pc:sldChg chg="modSp add">
        <pc:chgData name="Jared Eusea" userId="d53880fb-ca46-4d8c-8183-7d25e15fe9dc" providerId="ADAL" clId="{DAC6206F-A754-4CF7-BEB4-BFFB5BBF8D38}" dt="2019-07-16T19:09:45.796" v="584" actId="20577"/>
        <pc:sldMkLst>
          <pc:docMk/>
          <pc:sldMk cId="1883349181" sldId="690"/>
        </pc:sldMkLst>
        <pc:spChg chg="mod">
          <ac:chgData name="Jared Eusea" userId="d53880fb-ca46-4d8c-8183-7d25e15fe9dc" providerId="ADAL" clId="{DAC6206F-A754-4CF7-BEB4-BFFB5BBF8D38}" dt="2019-07-16T19:08:00.233" v="580"/>
          <ac:spMkLst>
            <pc:docMk/>
            <pc:sldMk cId="1883349181" sldId="690"/>
            <ac:spMk id="5" creationId="{00000000-0000-0000-0000-000000000000}"/>
          </ac:spMkLst>
        </pc:spChg>
        <pc:spChg chg="mod">
          <ac:chgData name="Jared Eusea" userId="d53880fb-ca46-4d8c-8183-7d25e15fe9dc" providerId="ADAL" clId="{DAC6206F-A754-4CF7-BEB4-BFFB5BBF8D38}" dt="2019-07-16T19:09:45.796" v="584" actId="20577"/>
          <ac:spMkLst>
            <pc:docMk/>
            <pc:sldMk cId="1883349181" sldId="690"/>
            <ac:spMk id="7" creationId="{00000000-0000-0000-0000-000000000000}"/>
          </ac:spMkLst>
        </pc:spChg>
      </pc:sldChg>
      <pc:sldChg chg="modSp add del">
        <pc:chgData name="Jared Eusea" userId="d53880fb-ca46-4d8c-8183-7d25e15fe9dc" providerId="ADAL" clId="{DAC6206F-A754-4CF7-BEB4-BFFB5BBF8D38}" dt="2019-07-16T19:23:37.506" v="773" actId="2696"/>
        <pc:sldMkLst>
          <pc:docMk/>
          <pc:sldMk cId="4170124374" sldId="691"/>
        </pc:sldMkLst>
        <pc:spChg chg="mod">
          <ac:chgData name="Jared Eusea" userId="d53880fb-ca46-4d8c-8183-7d25e15fe9dc" providerId="ADAL" clId="{DAC6206F-A754-4CF7-BEB4-BFFB5BBF8D38}" dt="2019-07-16T19:10:07.093" v="585"/>
          <ac:spMkLst>
            <pc:docMk/>
            <pc:sldMk cId="4170124374" sldId="691"/>
            <ac:spMk id="5" creationId="{00000000-0000-0000-0000-000000000000}"/>
          </ac:spMkLst>
        </pc:spChg>
        <pc:spChg chg="mod">
          <ac:chgData name="Jared Eusea" userId="d53880fb-ca46-4d8c-8183-7d25e15fe9dc" providerId="ADAL" clId="{DAC6206F-A754-4CF7-BEB4-BFFB5BBF8D38}" dt="2019-07-16T19:10:37.803" v="589"/>
          <ac:spMkLst>
            <pc:docMk/>
            <pc:sldMk cId="4170124374" sldId="691"/>
            <ac:spMk id="7" creationId="{00000000-0000-0000-0000-000000000000}"/>
          </ac:spMkLst>
        </pc:spChg>
      </pc:sldChg>
      <pc:sldChg chg="modSp add">
        <pc:chgData name="Jared Eusea" userId="d53880fb-ca46-4d8c-8183-7d25e15fe9dc" providerId="ADAL" clId="{DAC6206F-A754-4CF7-BEB4-BFFB5BBF8D38}" dt="2019-07-19T16:03:34.539" v="781" actId="20577"/>
        <pc:sldMkLst>
          <pc:docMk/>
          <pc:sldMk cId="388993102" sldId="692"/>
        </pc:sldMkLst>
        <pc:spChg chg="mod">
          <ac:chgData name="Jared Eusea" userId="d53880fb-ca46-4d8c-8183-7d25e15fe9dc" providerId="ADAL" clId="{DAC6206F-A754-4CF7-BEB4-BFFB5BBF8D38}" dt="2019-07-16T19:11:02.105" v="590"/>
          <ac:spMkLst>
            <pc:docMk/>
            <pc:sldMk cId="388993102" sldId="692"/>
            <ac:spMk id="5" creationId="{00000000-0000-0000-0000-000000000000}"/>
          </ac:spMkLst>
        </pc:spChg>
        <pc:spChg chg="mod">
          <ac:chgData name="Jared Eusea" userId="d53880fb-ca46-4d8c-8183-7d25e15fe9dc" providerId="ADAL" clId="{DAC6206F-A754-4CF7-BEB4-BFFB5BBF8D38}" dt="2019-07-19T16:03:34.539" v="781" actId="20577"/>
          <ac:spMkLst>
            <pc:docMk/>
            <pc:sldMk cId="388993102" sldId="692"/>
            <ac:spMk id="7" creationId="{00000000-0000-0000-0000-000000000000}"/>
          </ac:spMkLst>
        </pc:spChg>
      </pc:sldChg>
      <pc:sldChg chg="modSp add del">
        <pc:chgData name="Jared Eusea" userId="d53880fb-ca46-4d8c-8183-7d25e15fe9dc" providerId="ADAL" clId="{DAC6206F-A754-4CF7-BEB4-BFFB5BBF8D38}" dt="2019-07-16T19:25:48.619" v="775" actId="2696"/>
        <pc:sldMkLst>
          <pc:docMk/>
          <pc:sldMk cId="1188644825" sldId="693"/>
        </pc:sldMkLst>
        <pc:spChg chg="mod">
          <ac:chgData name="Jared Eusea" userId="d53880fb-ca46-4d8c-8183-7d25e15fe9dc" providerId="ADAL" clId="{DAC6206F-A754-4CF7-BEB4-BFFB5BBF8D38}" dt="2019-07-16T19:13:41.421" v="644"/>
          <ac:spMkLst>
            <pc:docMk/>
            <pc:sldMk cId="1188644825" sldId="693"/>
            <ac:spMk id="5" creationId="{00000000-0000-0000-0000-000000000000}"/>
          </ac:spMkLst>
        </pc:spChg>
        <pc:spChg chg="mod">
          <ac:chgData name="Jared Eusea" userId="d53880fb-ca46-4d8c-8183-7d25e15fe9dc" providerId="ADAL" clId="{DAC6206F-A754-4CF7-BEB4-BFFB5BBF8D38}" dt="2019-07-16T19:13:46.193" v="646" actId="20577"/>
          <ac:spMkLst>
            <pc:docMk/>
            <pc:sldMk cId="1188644825" sldId="693"/>
            <ac:spMk id="7" creationId="{00000000-0000-0000-0000-000000000000}"/>
          </ac:spMkLst>
        </pc:spChg>
      </pc:sldChg>
      <pc:sldChg chg="modSp add">
        <pc:chgData name="Jared Eusea" userId="d53880fb-ca46-4d8c-8183-7d25e15fe9dc" providerId="ADAL" clId="{DAC6206F-A754-4CF7-BEB4-BFFB5BBF8D38}" dt="2019-07-16T19:04:32.013" v="552" actId="403"/>
        <pc:sldMkLst>
          <pc:docMk/>
          <pc:sldMk cId="672351626" sldId="694"/>
        </pc:sldMkLst>
        <pc:spChg chg="mod">
          <ac:chgData name="Jared Eusea" userId="d53880fb-ca46-4d8c-8183-7d25e15fe9dc" providerId="ADAL" clId="{DAC6206F-A754-4CF7-BEB4-BFFB5BBF8D38}" dt="2019-07-16T19:02:42.104" v="498" actId="404"/>
          <ac:spMkLst>
            <pc:docMk/>
            <pc:sldMk cId="672351626" sldId="694"/>
            <ac:spMk id="5" creationId="{00000000-0000-0000-0000-000000000000}"/>
          </ac:spMkLst>
        </pc:spChg>
        <pc:spChg chg="mod">
          <ac:chgData name="Jared Eusea" userId="d53880fb-ca46-4d8c-8183-7d25e15fe9dc" providerId="ADAL" clId="{DAC6206F-A754-4CF7-BEB4-BFFB5BBF8D38}" dt="2019-07-16T19:04:32.013" v="552" actId="403"/>
          <ac:spMkLst>
            <pc:docMk/>
            <pc:sldMk cId="672351626" sldId="694"/>
            <ac:spMk id="7" creationId="{00000000-0000-0000-0000-000000000000}"/>
          </ac:spMkLst>
        </pc:spChg>
      </pc:sldChg>
      <pc:sldChg chg="modSp add">
        <pc:chgData name="Jared Eusea" userId="d53880fb-ca46-4d8c-8183-7d25e15fe9dc" providerId="ADAL" clId="{DAC6206F-A754-4CF7-BEB4-BFFB5BBF8D38}" dt="2019-07-16T19:20:25.443" v="766" actId="14100"/>
        <pc:sldMkLst>
          <pc:docMk/>
          <pc:sldMk cId="2686753756" sldId="695"/>
        </pc:sldMkLst>
        <pc:spChg chg="mod">
          <ac:chgData name="Jared Eusea" userId="d53880fb-ca46-4d8c-8183-7d25e15fe9dc" providerId="ADAL" clId="{DAC6206F-A754-4CF7-BEB4-BFFB5BBF8D38}" dt="2019-07-16T19:04:52.013" v="554" actId="27636"/>
          <ac:spMkLst>
            <pc:docMk/>
            <pc:sldMk cId="2686753756" sldId="695"/>
            <ac:spMk id="5" creationId="{00000000-0000-0000-0000-000000000000}"/>
          </ac:spMkLst>
        </pc:spChg>
        <pc:spChg chg="mod">
          <ac:chgData name="Jared Eusea" userId="d53880fb-ca46-4d8c-8183-7d25e15fe9dc" providerId="ADAL" clId="{DAC6206F-A754-4CF7-BEB4-BFFB5BBF8D38}" dt="2019-07-16T19:20:25.443" v="766" actId="14100"/>
          <ac:spMkLst>
            <pc:docMk/>
            <pc:sldMk cId="2686753756" sldId="695"/>
            <ac:spMk id="7" creationId="{00000000-0000-0000-0000-000000000000}"/>
          </ac:spMkLst>
        </pc:spChg>
      </pc:sldChg>
      <pc:sldChg chg="modSp add del">
        <pc:chgData name="Jared Eusea" userId="d53880fb-ca46-4d8c-8183-7d25e15fe9dc" providerId="ADAL" clId="{DAC6206F-A754-4CF7-BEB4-BFFB5BBF8D38}" dt="2019-07-16T19:25:54.125" v="776" actId="2696"/>
        <pc:sldMkLst>
          <pc:docMk/>
          <pc:sldMk cId="3097753415" sldId="696"/>
        </pc:sldMkLst>
        <pc:spChg chg="mod">
          <ac:chgData name="Jared Eusea" userId="d53880fb-ca46-4d8c-8183-7d25e15fe9dc" providerId="ADAL" clId="{DAC6206F-A754-4CF7-BEB4-BFFB5BBF8D38}" dt="2019-07-16T19:13:56.533" v="647"/>
          <ac:spMkLst>
            <pc:docMk/>
            <pc:sldMk cId="3097753415" sldId="696"/>
            <ac:spMk id="5" creationId="{00000000-0000-0000-0000-000000000000}"/>
          </ac:spMkLst>
        </pc:spChg>
        <pc:spChg chg="mod">
          <ac:chgData name="Jared Eusea" userId="d53880fb-ca46-4d8c-8183-7d25e15fe9dc" providerId="ADAL" clId="{DAC6206F-A754-4CF7-BEB4-BFFB5BBF8D38}" dt="2019-07-16T19:14:18.063" v="654"/>
          <ac:spMkLst>
            <pc:docMk/>
            <pc:sldMk cId="3097753415" sldId="696"/>
            <ac:spMk id="7" creationId="{00000000-0000-0000-0000-000000000000}"/>
          </ac:spMkLst>
        </pc:spChg>
      </pc:sldChg>
    </pc:docChg>
  </pc:docChgLst>
  <pc:docChgLst>
    <pc:chgData name="jared Eusea" userId="c35ac16b14b0c2c6" providerId="LiveId" clId="{DAC6206F-A754-4CF7-BEB4-BFFB5BBF8D38}"/>
    <pc:docChg chg="custSel modSld">
      <pc:chgData name="jared Eusea" userId="c35ac16b14b0c2c6" providerId="LiveId" clId="{DAC6206F-A754-4CF7-BEB4-BFFB5BBF8D38}" dt="2018-08-09T15:12:54.867" v="646" actId="962"/>
      <pc:docMkLst>
        <pc:docMk/>
      </pc:docMkLst>
      <pc:sldChg chg="modSp">
        <pc:chgData name="jared Eusea" userId="c35ac16b14b0c2c6" providerId="LiveId" clId="{DAC6206F-A754-4CF7-BEB4-BFFB5BBF8D38}" dt="2018-08-09T15:05:21.361" v="246" actId="962"/>
        <pc:sldMkLst>
          <pc:docMk/>
          <pc:sldMk cId="3303108100" sldId="279"/>
        </pc:sldMkLst>
        <pc:picChg chg="mod">
          <ac:chgData name="jared Eusea" userId="c35ac16b14b0c2c6" providerId="LiveId" clId="{DAC6206F-A754-4CF7-BEB4-BFFB5BBF8D38}" dt="2018-08-09T15:05:21.361" v="246" actId="962"/>
          <ac:picMkLst>
            <pc:docMk/>
            <pc:sldMk cId="3303108100" sldId="279"/>
            <ac:picMk id="6" creationId="{00000000-0000-0000-0000-000000000000}"/>
          </ac:picMkLst>
        </pc:picChg>
      </pc:sldChg>
      <pc:sldChg chg="modSp">
        <pc:chgData name="jared Eusea" userId="c35ac16b14b0c2c6" providerId="LiveId" clId="{DAC6206F-A754-4CF7-BEB4-BFFB5BBF8D38}" dt="2018-08-09T15:05:24.171" v="248" actId="962"/>
        <pc:sldMkLst>
          <pc:docMk/>
          <pc:sldMk cId="3202457530" sldId="305"/>
        </pc:sldMkLst>
        <pc:picChg chg="mod">
          <ac:chgData name="jared Eusea" userId="c35ac16b14b0c2c6" providerId="LiveId" clId="{DAC6206F-A754-4CF7-BEB4-BFFB5BBF8D38}" dt="2018-08-09T15:05:24.171" v="248" actId="962"/>
          <ac:picMkLst>
            <pc:docMk/>
            <pc:sldMk cId="3202457530" sldId="305"/>
            <ac:picMk id="6" creationId="{00000000-0000-0000-0000-000000000000}"/>
          </ac:picMkLst>
        </pc:picChg>
      </pc:sldChg>
      <pc:sldChg chg="modSp">
        <pc:chgData name="jared Eusea" userId="c35ac16b14b0c2c6" providerId="LiveId" clId="{DAC6206F-A754-4CF7-BEB4-BFFB5BBF8D38}" dt="2018-08-09T15:07:19.571" v="315" actId="962"/>
        <pc:sldMkLst>
          <pc:docMk/>
          <pc:sldMk cId="1561912032" sldId="306"/>
        </pc:sldMkLst>
        <pc:spChg chg="mod">
          <ac:chgData name="jared Eusea" userId="c35ac16b14b0c2c6" providerId="LiveId" clId="{DAC6206F-A754-4CF7-BEB4-BFFB5BBF8D38}" dt="2018-08-09T15:01:51.904" v="7" actId="20577"/>
          <ac:spMkLst>
            <pc:docMk/>
            <pc:sldMk cId="1561912032" sldId="306"/>
            <ac:spMk id="5" creationId="{00000000-0000-0000-0000-000000000000}"/>
          </ac:spMkLst>
        </pc:spChg>
        <pc:picChg chg="mod">
          <ac:chgData name="jared Eusea" userId="c35ac16b14b0c2c6" providerId="LiveId" clId="{DAC6206F-A754-4CF7-BEB4-BFFB5BBF8D38}" dt="2018-08-09T15:06:58.007" v="298" actId="962"/>
          <ac:picMkLst>
            <pc:docMk/>
            <pc:sldMk cId="1561912032" sldId="306"/>
            <ac:picMk id="2" creationId="{00000000-0000-0000-0000-000000000000}"/>
          </ac:picMkLst>
        </pc:picChg>
        <pc:picChg chg="mod">
          <ac:chgData name="jared Eusea" userId="c35ac16b14b0c2c6" providerId="LiveId" clId="{DAC6206F-A754-4CF7-BEB4-BFFB5BBF8D38}" dt="2018-08-09T15:07:11.130" v="311" actId="962"/>
          <ac:picMkLst>
            <pc:docMk/>
            <pc:sldMk cId="1561912032" sldId="306"/>
            <ac:picMk id="4" creationId="{C59FA1FB-59C5-49C5-BCA1-24C92643D771}"/>
          </ac:picMkLst>
        </pc:picChg>
        <pc:picChg chg="mod">
          <ac:chgData name="jared Eusea" userId="c35ac16b14b0c2c6" providerId="LiveId" clId="{DAC6206F-A754-4CF7-BEB4-BFFB5BBF8D38}" dt="2018-08-09T15:05:25.921" v="249" actId="962"/>
          <ac:picMkLst>
            <pc:docMk/>
            <pc:sldMk cId="1561912032" sldId="306"/>
            <ac:picMk id="6" creationId="{00000000-0000-0000-0000-000000000000}"/>
          </ac:picMkLst>
        </pc:picChg>
        <pc:picChg chg="mod">
          <ac:chgData name="jared Eusea" userId="c35ac16b14b0c2c6" providerId="LiveId" clId="{DAC6206F-A754-4CF7-BEB4-BFFB5BBF8D38}" dt="2018-08-09T15:07:19.571" v="315" actId="962"/>
          <ac:picMkLst>
            <pc:docMk/>
            <pc:sldMk cId="1561912032" sldId="306"/>
            <ac:picMk id="7" creationId="{00182B93-7A9F-4253-8FA9-6A6903DE3184}"/>
          </ac:picMkLst>
        </pc:picChg>
      </pc:sldChg>
      <pc:sldChg chg="modSp">
        <pc:chgData name="jared Eusea" userId="c35ac16b14b0c2c6" providerId="LiveId" clId="{DAC6206F-A754-4CF7-BEB4-BFFB5BBF8D38}" dt="2018-08-09T15:05:40.182" v="253" actId="962"/>
        <pc:sldMkLst>
          <pc:docMk/>
          <pc:sldMk cId="2016569419" sldId="307"/>
        </pc:sldMkLst>
        <pc:spChg chg="mod">
          <ac:chgData name="jared Eusea" userId="c35ac16b14b0c2c6" providerId="LiveId" clId="{DAC6206F-A754-4CF7-BEB4-BFFB5BBF8D38}" dt="2018-08-09T15:02:24.456" v="44" actId="20577"/>
          <ac:spMkLst>
            <pc:docMk/>
            <pc:sldMk cId="2016569419" sldId="307"/>
            <ac:spMk id="5" creationId="{00000000-0000-0000-0000-000000000000}"/>
          </ac:spMkLst>
        </pc:spChg>
        <pc:picChg chg="mod">
          <ac:chgData name="jared Eusea" userId="c35ac16b14b0c2c6" providerId="LiveId" clId="{DAC6206F-A754-4CF7-BEB4-BFFB5BBF8D38}" dt="2018-08-09T15:05:40.182" v="253" actId="962"/>
          <ac:picMkLst>
            <pc:docMk/>
            <pc:sldMk cId="2016569419" sldId="307"/>
            <ac:picMk id="6" creationId="{00000000-0000-0000-0000-000000000000}"/>
          </ac:picMkLst>
        </pc:picChg>
      </pc:sldChg>
      <pc:sldChg chg="modSp">
        <pc:chgData name="jared Eusea" userId="c35ac16b14b0c2c6" providerId="LiveId" clId="{DAC6206F-A754-4CF7-BEB4-BFFB5BBF8D38}" dt="2018-08-09T15:05:43.510" v="255" actId="962"/>
        <pc:sldMkLst>
          <pc:docMk/>
          <pc:sldMk cId="34377168" sldId="308"/>
        </pc:sldMkLst>
        <pc:spChg chg="mod">
          <ac:chgData name="jared Eusea" userId="c35ac16b14b0c2c6" providerId="LiveId" clId="{DAC6206F-A754-4CF7-BEB4-BFFB5BBF8D38}" dt="2018-08-09T15:02:39.896" v="66" actId="20577"/>
          <ac:spMkLst>
            <pc:docMk/>
            <pc:sldMk cId="34377168" sldId="308"/>
            <ac:spMk id="5" creationId="{00000000-0000-0000-0000-000000000000}"/>
          </ac:spMkLst>
        </pc:spChg>
        <pc:picChg chg="mod">
          <ac:chgData name="jared Eusea" userId="c35ac16b14b0c2c6" providerId="LiveId" clId="{DAC6206F-A754-4CF7-BEB4-BFFB5BBF8D38}" dt="2018-08-09T15:05:43.510" v="255" actId="962"/>
          <ac:picMkLst>
            <pc:docMk/>
            <pc:sldMk cId="34377168" sldId="308"/>
            <ac:picMk id="6" creationId="{00000000-0000-0000-0000-000000000000}"/>
          </ac:picMkLst>
        </pc:picChg>
      </pc:sldChg>
      <pc:sldChg chg="modSp">
        <pc:chgData name="jared Eusea" userId="c35ac16b14b0c2c6" providerId="LiveId" clId="{DAC6206F-A754-4CF7-BEB4-BFFB5BBF8D38}" dt="2018-08-09T15:07:33.481" v="343" actId="962"/>
        <pc:sldMkLst>
          <pc:docMk/>
          <pc:sldMk cId="768187104" sldId="309"/>
        </pc:sldMkLst>
        <pc:picChg chg="mod">
          <ac:chgData name="jared Eusea" userId="c35ac16b14b0c2c6" providerId="LiveId" clId="{DAC6206F-A754-4CF7-BEB4-BFFB5BBF8D38}" dt="2018-08-09T15:05:31.745" v="251" actId="962"/>
          <ac:picMkLst>
            <pc:docMk/>
            <pc:sldMk cId="768187104" sldId="309"/>
            <ac:picMk id="6" creationId="{00000000-0000-0000-0000-000000000000}"/>
          </ac:picMkLst>
        </pc:picChg>
        <pc:picChg chg="mod">
          <ac:chgData name="jared Eusea" userId="c35ac16b14b0c2c6" providerId="LiveId" clId="{DAC6206F-A754-4CF7-BEB4-BFFB5BBF8D38}" dt="2018-08-09T15:07:33.481" v="343" actId="962"/>
          <ac:picMkLst>
            <pc:docMk/>
            <pc:sldMk cId="768187104" sldId="309"/>
            <ac:picMk id="8" creationId="{02A1CF37-39F0-4860-B103-DD174920EDD8}"/>
          </ac:picMkLst>
        </pc:picChg>
      </pc:sldChg>
      <pc:sldChg chg="modSp">
        <pc:chgData name="jared Eusea" userId="c35ac16b14b0c2c6" providerId="LiveId" clId="{DAC6206F-A754-4CF7-BEB4-BFFB5BBF8D38}" dt="2018-08-09T15:08:04.140" v="398" actId="962"/>
        <pc:sldMkLst>
          <pc:docMk/>
          <pc:sldMk cId="1854166821" sldId="311"/>
        </pc:sldMkLst>
        <pc:spChg chg="mod">
          <ac:chgData name="jared Eusea" userId="c35ac16b14b0c2c6" providerId="LiveId" clId="{DAC6206F-A754-4CF7-BEB4-BFFB5BBF8D38}" dt="2018-08-09T15:02:12.736" v="30" actId="20577"/>
          <ac:spMkLst>
            <pc:docMk/>
            <pc:sldMk cId="1854166821" sldId="311"/>
            <ac:spMk id="5" creationId="{00000000-0000-0000-0000-000000000000}"/>
          </ac:spMkLst>
        </pc:spChg>
        <pc:picChg chg="mod">
          <ac:chgData name="jared Eusea" userId="c35ac16b14b0c2c6" providerId="LiveId" clId="{DAC6206F-A754-4CF7-BEB4-BFFB5BBF8D38}" dt="2018-08-09T15:07:53.276" v="393" actId="962"/>
          <ac:picMkLst>
            <pc:docMk/>
            <pc:sldMk cId="1854166821" sldId="311"/>
            <ac:picMk id="3" creationId="{00000000-0000-0000-0000-000000000000}"/>
          </ac:picMkLst>
        </pc:picChg>
        <pc:picChg chg="mod">
          <ac:chgData name="jared Eusea" userId="c35ac16b14b0c2c6" providerId="LiveId" clId="{DAC6206F-A754-4CF7-BEB4-BFFB5BBF8D38}" dt="2018-08-09T15:08:04.140" v="398" actId="962"/>
          <ac:picMkLst>
            <pc:docMk/>
            <pc:sldMk cId="1854166821" sldId="311"/>
            <ac:picMk id="4" creationId="{00000000-0000-0000-0000-000000000000}"/>
          </ac:picMkLst>
        </pc:picChg>
        <pc:picChg chg="mod">
          <ac:chgData name="jared Eusea" userId="c35ac16b14b0c2c6" providerId="LiveId" clId="{DAC6206F-A754-4CF7-BEB4-BFFB5BBF8D38}" dt="2018-08-09T15:05:36.613" v="252" actId="962"/>
          <ac:picMkLst>
            <pc:docMk/>
            <pc:sldMk cId="1854166821" sldId="311"/>
            <ac:picMk id="6" creationId="{00000000-0000-0000-0000-000000000000}"/>
          </ac:picMkLst>
        </pc:picChg>
      </pc:sldChg>
      <pc:sldChg chg="modSp">
        <pc:chgData name="jared Eusea" userId="c35ac16b14b0c2c6" providerId="LiveId" clId="{DAC6206F-A754-4CF7-BEB4-BFFB5BBF8D38}" dt="2018-08-09T15:05:42.010" v="254" actId="962"/>
        <pc:sldMkLst>
          <pc:docMk/>
          <pc:sldMk cId="2194147408" sldId="313"/>
        </pc:sldMkLst>
        <pc:spChg chg="mod">
          <ac:chgData name="jared Eusea" userId="c35ac16b14b0c2c6" providerId="LiveId" clId="{DAC6206F-A754-4CF7-BEB4-BFFB5BBF8D38}" dt="2018-08-09T15:02:34.458" v="56" actId="20577"/>
          <ac:spMkLst>
            <pc:docMk/>
            <pc:sldMk cId="2194147408" sldId="313"/>
            <ac:spMk id="5" creationId="{00000000-0000-0000-0000-000000000000}"/>
          </ac:spMkLst>
        </pc:spChg>
        <pc:picChg chg="mod">
          <ac:chgData name="jared Eusea" userId="c35ac16b14b0c2c6" providerId="LiveId" clId="{DAC6206F-A754-4CF7-BEB4-BFFB5BBF8D38}" dt="2018-08-09T15:05:42.010" v="254" actId="962"/>
          <ac:picMkLst>
            <pc:docMk/>
            <pc:sldMk cId="2194147408" sldId="313"/>
            <ac:picMk id="6" creationId="{00000000-0000-0000-0000-000000000000}"/>
          </ac:picMkLst>
        </pc:picChg>
      </pc:sldChg>
      <pc:sldChg chg="modSp">
        <pc:chgData name="jared Eusea" userId="c35ac16b14b0c2c6" providerId="LiveId" clId="{DAC6206F-A754-4CF7-BEB4-BFFB5BBF8D38}" dt="2018-08-09T15:08:18.308" v="410" actId="962"/>
        <pc:sldMkLst>
          <pc:docMk/>
          <pc:sldMk cId="316800301" sldId="314"/>
        </pc:sldMkLst>
        <pc:spChg chg="mod">
          <ac:chgData name="jared Eusea" userId="c35ac16b14b0c2c6" providerId="LiveId" clId="{DAC6206F-A754-4CF7-BEB4-BFFB5BBF8D38}" dt="2018-08-09T15:02:49.726" v="82" actId="20577"/>
          <ac:spMkLst>
            <pc:docMk/>
            <pc:sldMk cId="316800301" sldId="314"/>
            <ac:spMk id="5" creationId="{00000000-0000-0000-0000-000000000000}"/>
          </ac:spMkLst>
        </pc:spChg>
        <pc:picChg chg="mod">
          <ac:chgData name="jared Eusea" userId="c35ac16b14b0c2c6" providerId="LiveId" clId="{DAC6206F-A754-4CF7-BEB4-BFFB5BBF8D38}" dt="2018-08-09T15:08:18.308" v="410" actId="962"/>
          <ac:picMkLst>
            <pc:docMk/>
            <pc:sldMk cId="316800301" sldId="314"/>
            <ac:picMk id="3" creationId="{00000000-0000-0000-0000-000000000000}"/>
          </ac:picMkLst>
        </pc:picChg>
        <pc:picChg chg="mod">
          <ac:chgData name="jared Eusea" userId="c35ac16b14b0c2c6" providerId="LiveId" clId="{DAC6206F-A754-4CF7-BEB4-BFFB5BBF8D38}" dt="2018-08-09T15:05:45.370" v="256" actId="962"/>
          <ac:picMkLst>
            <pc:docMk/>
            <pc:sldMk cId="316800301" sldId="314"/>
            <ac:picMk id="6" creationId="{00000000-0000-0000-0000-000000000000}"/>
          </ac:picMkLst>
        </pc:picChg>
      </pc:sldChg>
      <pc:sldChg chg="modSp">
        <pc:chgData name="jared Eusea" userId="c35ac16b14b0c2c6" providerId="LiveId" clId="{DAC6206F-A754-4CF7-BEB4-BFFB5BBF8D38}" dt="2018-08-09T15:09:41.124" v="465" actId="962"/>
        <pc:sldMkLst>
          <pc:docMk/>
          <pc:sldMk cId="1794069017" sldId="315"/>
        </pc:sldMkLst>
        <pc:picChg chg="mod">
          <ac:chgData name="jared Eusea" userId="c35ac16b14b0c2c6" providerId="LiveId" clId="{DAC6206F-A754-4CF7-BEB4-BFFB5BBF8D38}" dt="2018-08-09T15:09:41.124" v="465" actId="962"/>
          <ac:picMkLst>
            <pc:docMk/>
            <pc:sldMk cId="1794069017" sldId="315"/>
            <ac:picMk id="3" creationId="{00000000-0000-0000-0000-000000000000}"/>
          </ac:picMkLst>
        </pc:picChg>
        <pc:picChg chg="mod">
          <ac:chgData name="jared Eusea" userId="c35ac16b14b0c2c6" providerId="LiveId" clId="{DAC6206F-A754-4CF7-BEB4-BFFB5BBF8D38}" dt="2018-08-09T15:05:49.737" v="258" actId="962"/>
          <ac:picMkLst>
            <pc:docMk/>
            <pc:sldMk cId="1794069017" sldId="315"/>
            <ac:picMk id="6" creationId="{00000000-0000-0000-0000-000000000000}"/>
          </ac:picMkLst>
        </pc:picChg>
      </pc:sldChg>
      <pc:sldChg chg="modSp">
        <pc:chgData name="jared Eusea" userId="c35ac16b14b0c2c6" providerId="LiveId" clId="{DAC6206F-A754-4CF7-BEB4-BFFB5BBF8D38}" dt="2018-08-09T15:08:33.377" v="421" actId="962"/>
        <pc:sldMkLst>
          <pc:docMk/>
          <pc:sldMk cId="1019391865" sldId="316"/>
        </pc:sldMkLst>
        <pc:spChg chg="mod">
          <ac:chgData name="jared Eusea" userId="c35ac16b14b0c2c6" providerId="LiveId" clId="{DAC6206F-A754-4CF7-BEB4-BFFB5BBF8D38}" dt="2018-08-09T15:03:05.306" v="98" actId="20577"/>
          <ac:spMkLst>
            <pc:docMk/>
            <pc:sldMk cId="1019391865" sldId="316"/>
            <ac:spMk id="5" creationId="{00000000-0000-0000-0000-000000000000}"/>
          </ac:spMkLst>
        </pc:spChg>
        <pc:picChg chg="mod">
          <ac:chgData name="jared Eusea" userId="c35ac16b14b0c2c6" providerId="LiveId" clId="{DAC6206F-A754-4CF7-BEB4-BFFB5BBF8D38}" dt="2018-08-09T15:08:33.377" v="421" actId="962"/>
          <ac:picMkLst>
            <pc:docMk/>
            <pc:sldMk cId="1019391865" sldId="316"/>
            <ac:picMk id="3" creationId="{00000000-0000-0000-0000-000000000000}"/>
          </ac:picMkLst>
        </pc:picChg>
        <pc:picChg chg="mod">
          <ac:chgData name="jared Eusea" userId="c35ac16b14b0c2c6" providerId="LiveId" clId="{DAC6206F-A754-4CF7-BEB4-BFFB5BBF8D38}" dt="2018-08-09T15:05:47.333" v="257" actId="962"/>
          <ac:picMkLst>
            <pc:docMk/>
            <pc:sldMk cId="1019391865" sldId="316"/>
            <ac:picMk id="6" creationId="{00000000-0000-0000-0000-000000000000}"/>
          </ac:picMkLst>
        </pc:picChg>
      </pc:sldChg>
      <pc:sldChg chg="modSp">
        <pc:chgData name="jared Eusea" userId="c35ac16b14b0c2c6" providerId="LiveId" clId="{DAC6206F-A754-4CF7-BEB4-BFFB5BBF8D38}" dt="2018-08-09T15:05:59.364" v="261" actId="962"/>
        <pc:sldMkLst>
          <pc:docMk/>
          <pc:sldMk cId="2293973764" sldId="320"/>
        </pc:sldMkLst>
        <pc:picChg chg="mod">
          <ac:chgData name="jared Eusea" userId="c35ac16b14b0c2c6" providerId="LiveId" clId="{DAC6206F-A754-4CF7-BEB4-BFFB5BBF8D38}" dt="2018-08-09T15:05:59.364" v="261" actId="962"/>
          <ac:picMkLst>
            <pc:docMk/>
            <pc:sldMk cId="2293973764" sldId="320"/>
            <ac:picMk id="6" creationId="{00000000-0000-0000-0000-000000000000}"/>
          </ac:picMkLst>
        </pc:picChg>
      </pc:sldChg>
      <pc:sldChg chg="modSp">
        <pc:chgData name="jared Eusea" userId="c35ac16b14b0c2c6" providerId="LiveId" clId="{DAC6206F-A754-4CF7-BEB4-BFFB5BBF8D38}" dt="2018-08-09T15:10:58.549" v="512" actId="962"/>
        <pc:sldMkLst>
          <pc:docMk/>
          <pc:sldMk cId="1587629800" sldId="321"/>
        </pc:sldMkLst>
        <pc:spChg chg="mod">
          <ac:chgData name="jared Eusea" userId="c35ac16b14b0c2c6" providerId="LiveId" clId="{DAC6206F-A754-4CF7-BEB4-BFFB5BBF8D38}" dt="2018-08-09T15:03:38.480" v="132" actId="20577"/>
          <ac:spMkLst>
            <pc:docMk/>
            <pc:sldMk cId="1587629800" sldId="321"/>
            <ac:spMk id="5" creationId="{00000000-0000-0000-0000-000000000000}"/>
          </ac:spMkLst>
        </pc:spChg>
        <pc:picChg chg="mod">
          <ac:chgData name="jared Eusea" userId="c35ac16b14b0c2c6" providerId="LiveId" clId="{DAC6206F-A754-4CF7-BEB4-BFFB5BBF8D38}" dt="2018-08-09T15:10:58.549" v="512" actId="962"/>
          <ac:picMkLst>
            <pc:docMk/>
            <pc:sldMk cId="1587629800" sldId="321"/>
            <ac:picMk id="3" creationId="{00000000-0000-0000-0000-000000000000}"/>
          </ac:picMkLst>
        </pc:picChg>
        <pc:picChg chg="mod">
          <ac:chgData name="jared Eusea" userId="c35ac16b14b0c2c6" providerId="LiveId" clId="{DAC6206F-A754-4CF7-BEB4-BFFB5BBF8D38}" dt="2018-08-09T15:06:03.012" v="263" actId="962"/>
          <ac:picMkLst>
            <pc:docMk/>
            <pc:sldMk cId="1587629800" sldId="321"/>
            <ac:picMk id="6" creationId="{00000000-0000-0000-0000-000000000000}"/>
          </ac:picMkLst>
        </pc:picChg>
      </pc:sldChg>
      <pc:sldChg chg="modSp">
        <pc:chgData name="jared Eusea" userId="c35ac16b14b0c2c6" providerId="LiveId" clId="{DAC6206F-A754-4CF7-BEB4-BFFB5BBF8D38}" dt="2018-08-09T15:06:08.591" v="266" actId="962"/>
        <pc:sldMkLst>
          <pc:docMk/>
          <pc:sldMk cId="1654344301" sldId="322"/>
        </pc:sldMkLst>
        <pc:picChg chg="mod">
          <ac:chgData name="jared Eusea" userId="c35ac16b14b0c2c6" providerId="LiveId" clId="{DAC6206F-A754-4CF7-BEB4-BFFB5BBF8D38}" dt="2018-08-09T15:06:08.591" v="266" actId="962"/>
          <ac:picMkLst>
            <pc:docMk/>
            <pc:sldMk cId="1654344301" sldId="322"/>
            <ac:picMk id="6" creationId="{00000000-0000-0000-0000-000000000000}"/>
          </ac:picMkLst>
        </pc:picChg>
      </pc:sldChg>
      <pc:sldChg chg="modSp">
        <pc:chgData name="jared Eusea" userId="c35ac16b14b0c2c6" providerId="LiveId" clId="{DAC6206F-A754-4CF7-BEB4-BFFB5BBF8D38}" dt="2018-08-09T15:06:04.963" v="264" actId="962"/>
        <pc:sldMkLst>
          <pc:docMk/>
          <pc:sldMk cId="1555876325" sldId="324"/>
        </pc:sldMkLst>
        <pc:spChg chg="mod">
          <ac:chgData name="jared Eusea" userId="c35ac16b14b0c2c6" providerId="LiveId" clId="{DAC6206F-A754-4CF7-BEB4-BFFB5BBF8D38}" dt="2018-08-09T15:05:04.755" v="242" actId="20577"/>
          <ac:spMkLst>
            <pc:docMk/>
            <pc:sldMk cId="1555876325" sldId="324"/>
            <ac:spMk id="5" creationId="{00000000-0000-0000-0000-000000000000}"/>
          </ac:spMkLst>
        </pc:spChg>
        <pc:spChg chg="mod">
          <ac:chgData name="jared Eusea" userId="c35ac16b14b0c2c6" providerId="LiveId" clId="{DAC6206F-A754-4CF7-BEB4-BFFB5BBF8D38}" dt="2018-08-09T15:05:02.316" v="230"/>
          <ac:spMkLst>
            <pc:docMk/>
            <pc:sldMk cId="1555876325" sldId="324"/>
            <ac:spMk id="7" creationId="{00000000-0000-0000-0000-000000000000}"/>
          </ac:spMkLst>
        </pc:spChg>
        <pc:picChg chg="mod">
          <ac:chgData name="jared Eusea" userId="c35ac16b14b0c2c6" providerId="LiveId" clId="{DAC6206F-A754-4CF7-BEB4-BFFB5BBF8D38}" dt="2018-08-09T15:06:04.963" v="264" actId="962"/>
          <ac:picMkLst>
            <pc:docMk/>
            <pc:sldMk cId="1555876325" sldId="324"/>
            <ac:picMk id="6" creationId="{00000000-0000-0000-0000-000000000000}"/>
          </ac:picMkLst>
        </pc:picChg>
      </pc:sldChg>
      <pc:sldChg chg="modSp">
        <pc:chgData name="jared Eusea" userId="c35ac16b14b0c2c6" providerId="LiveId" clId="{DAC6206F-A754-4CF7-BEB4-BFFB5BBF8D38}" dt="2018-08-09T15:05:18.268" v="245" actId="962"/>
        <pc:sldMkLst>
          <pc:docMk/>
          <pc:sldMk cId="2306423227" sldId="325"/>
        </pc:sldMkLst>
        <pc:picChg chg="mod">
          <ac:chgData name="jared Eusea" userId="c35ac16b14b0c2c6" providerId="LiveId" clId="{DAC6206F-A754-4CF7-BEB4-BFFB5BBF8D38}" dt="2018-08-09T15:05:18.268" v="245" actId="962"/>
          <ac:picMkLst>
            <pc:docMk/>
            <pc:sldMk cId="2306423227" sldId="325"/>
            <ac:picMk id="6" creationId="{00000000-0000-0000-0000-000000000000}"/>
          </ac:picMkLst>
        </pc:picChg>
      </pc:sldChg>
      <pc:sldChg chg="modSp">
        <pc:chgData name="jared Eusea" userId="c35ac16b14b0c2c6" providerId="LiveId" clId="{DAC6206F-A754-4CF7-BEB4-BFFB5BBF8D38}" dt="2018-08-09T15:05:23.031" v="247" actId="962"/>
        <pc:sldMkLst>
          <pc:docMk/>
          <pc:sldMk cId="1666840626" sldId="326"/>
        </pc:sldMkLst>
        <pc:picChg chg="mod">
          <ac:chgData name="jared Eusea" userId="c35ac16b14b0c2c6" providerId="LiveId" clId="{DAC6206F-A754-4CF7-BEB4-BFFB5BBF8D38}" dt="2018-08-09T15:05:23.031" v="247" actId="962"/>
          <ac:picMkLst>
            <pc:docMk/>
            <pc:sldMk cId="1666840626" sldId="326"/>
            <ac:picMk id="6" creationId="{00000000-0000-0000-0000-000000000000}"/>
          </ac:picMkLst>
        </pc:picChg>
      </pc:sldChg>
      <pc:sldChg chg="modSp">
        <pc:chgData name="jared Eusea" userId="c35ac16b14b0c2c6" providerId="LiveId" clId="{DAC6206F-A754-4CF7-BEB4-BFFB5BBF8D38}" dt="2018-08-09T15:10:27.645" v="489" actId="962"/>
        <pc:sldMkLst>
          <pc:docMk/>
          <pc:sldMk cId="160578409" sldId="328"/>
        </pc:sldMkLst>
        <pc:spChg chg="mod">
          <ac:chgData name="jared Eusea" userId="c35ac16b14b0c2c6" providerId="LiveId" clId="{DAC6206F-A754-4CF7-BEB4-BFFB5BBF8D38}" dt="2018-08-09T15:03:22" v="113" actId="20577"/>
          <ac:spMkLst>
            <pc:docMk/>
            <pc:sldMk cId="160578409" sldId="328"/>
            <ac:spMk id="5" creationId="{00000000-0000-0000-0000-000000000000}"/>
          </ac:spMkLst>
        </pc:spChg>
        <pc:picChg chg="mod">
          <ac:chgData name="jared Eusea" userId="c35ac16b14b0c2c6" providerId="LiveId" clId="{DAC6206F-A754-4CF7-BEB4-BFFB5BBF8D38}" dt="2018-08-09T15:10:27.645" v="489" actId="962"/>
          <ac:picMkLst>
            <pc:docMk/>
            <pc:sldMk cId="160578409" sldId="328"/>
            <ac:picMk id="2" creationId="{00000000-0000-0000-0000-000000000000}"/>
          </ac:picMkLst>
        </pc:picChg>
        <pc:picChg chg="mod">
          <ac:chgData name="jared Eusea" userId="c35ac16b14b0c2c6" providerId="LiveId" clId="{DAC6206F-A754-4CF7-BEB4-BFFB5BBF8D38}" dt="2018-08-09T15:05:56.301" v="260" actId="962"/>
          <ac:picMkLst>
            <pc:docMk/>
            <pc:sldMk cId="160578409" sldId="328"/>
            <ac:picMk id="6" creationId="{00000000-0000-0000-0000-000000000000}"/>
          </ac:picMkLst>
        </pc:picChg>
      </pc:sldChg>
      <pc:sldChg chg="modSp">
        <pc:chgData name="jared Eusea" userId="c35ac16b14b0c2c6" providerId="LiveId" clId="{DAC6206F-A754-4CF7-BEB4-BFFB5BBF8D38}" dt="2018-08-09T15:06:06.950" v="265" actId="962"/>
        <pc:sldMkLst>
          <pc:docMk/>
          <pc:sldMk cId="4226832967" sldId="330"/>
        </pc:sldMkLst>
        <pc:picChg chg="mod">
          <ac:chgData name="jared Eusea" userId="c35ac16b14b0c2c6" providerId="LiveId" clId="{DAC6206F-A754-4CF7-BEB4-BFFB5BBF8D38}" dt="2018-08-09T15:06:06.950" v="265" actId="962"/>
          <ac:picMkLst>
            <pc:docMk/>
            <pc:sldMk cId="4226832967" sldId="330"/>
            <ac:picMk id="6" creationId="{00000000-0000-0000-0000-000000000000}"/>
          </ac:picMkLst>
        </pc:picChg>
      </pc:sldChg>
      <pc:sldChg chg="modSp">
        <pc:chgData name="jared Eusea" userId="c35ac16b14b0c2c6" providerId="LiveId" clId="{DAC6206F-A754-4CF7-BEB4-BFFB5BBF8D38}" dt="2018-08-09T15:06:10.873" v="267" actId="962"/>
        <pc:sldMkLst>
          <pc:docMk/>
          <pc:sldMk cId="3316220347" sldId="334"/>
        </pc:sldMkLst>
        <pc:spChg chg="mod">
          <ac:chgData name="jared Eusea" userId="c35ac16b14b0c2c6" providerId="LiveId" clId="{DAC6206F-A754-4CF7-BEB4-BFFB5BBF8D38}" dt="2018-08-09T15:03:42.871" v="140" actId="20577"/>
          <ac:spMkLst>
            <pc:docMk/>
            <pc:sldMk cId="3316220347" sldId="334"/>
            <ac:spMk id="5" creationId="{00000000-0000-0000-0000-000000000000}"/>
          </ac:spMkLst>
        </pc:spChg>
        <pc:picChg chg="mod">
          <ac:chgData name="jared Eusea" userId="c35ac16b14b0c2c6" providerId="LiveId" clId="{DAC6206F-A754-4CF7-BEB4-BFFB5BBF8D38}" dt="2018-08-09T15:06:10.873" v="267" actId="962"/>
          <ac:picMkLst>
            <pc:docMk/>
            <pc:sldMk cId="3316220347" sldId="334"/>
            <ac:picMk id="6" creationId="{00000000-0000-0000-0000-000000000000}"/>
          </ac:picMkLst>
        </pc:picChg>
      </pc:sldChg>
      <pc:sldChg chg="modSp">
        <pc:chgData name="jared Eusea" userId="c35ac16b14b0c2c6" providerId="LiveId" clId="{DAC6206F-A754-4CF7-BEB4-BFFB5BBF8D38}" dt="2018-08-09T15:11:10.633" v="527" actId="962"/>
        <pc:sldMkLst>
          <pc:docMk/>
          <pc:sldMk cId="2869112917" sldId="336"/>
        </pc:sldMkLst>
        <pc:spChg chg="mod">
          <ac:chgData name="jared Eusea" userId="c35ac16b14b0c2c6" providerId="LiveId" clId="{DAC6206F-A754-4CF7-BEB4-BFFB5BBF8D38}" dt="2018-08-09T15:03:49.200" v="146" actId="20577"/>
          <ac:spMkLst>
            <pc:docMk/>
            <pc:sldMk cId="2869112917" sldId="336"/>
            <ac:spMk id="5" creationId="{00000000-0000-0000-0000-000000000000}"/>
          </ac:spMkLst>
        </pc:spChg>
        <pc:picChg chg="mod">
          <ac:chgData name="jared Eusea" userId="c35ac16b14b0c2c6" providerId="LiveId" clId="{DAC6206F-A754-4CF7-BEB4-BFFB5BBF8D38}" dt="2018-08-09T15:11:03.256" v="517" actId="962"/>
          <ac:picMkLst>
            <pc:docMk/>
            <pc:sldMk cId="2869112917" sldId="336"/>
            <ac:picMk id="3" creationId="{00000000-0000-0000-0000-000000000000}"/>
          </ac:picMkLst>
        </pc:picChg>
        <pc:picChg chg="mod">
          <ac:chgData name="jared Eusea" userId="c35ac16b14b0c2c6" providerId="LiveId" clId="{DAC6206F-A754-4CF7-BEB4-BFFB5BBF8D38}" dt="2018-08-09T15:11:07.179" v="522" actId="962"/>
          <ac:picMkLst>
            <pc:docMk/>
            <pc:sldMk cId="2869112917" sldId="336"/>
            <ac:picMk id="4" creationId="{00000000-0000-0000-0000-000000000000}"/>
          </ac:picMkLst>
        </pc:picChg>
        <pc:picChg chg="mod">
          <ac:chgData name="jared Eusea" userId="c35ac16b14b0c2c6" providerId="LiveId" clId="{DAC6206F-A754-4CF7-BEB4-BFFB5BBF8D38}" dt="2018-08-09T15:06:12.779" v="268" actId="962"/>
          <ac:picMkLst>
            <pc:docMk/>
            <pc:sldMk cId="2869112917" sldId="336"/>
            <ac:picMk id="6" creationId="{00000000-0000-0000-0000-000000000000}"/>
          </ac:picMkLst>
        </pc:picChg>
        <pc:picChg chg="mod">
          <ac:chgData name="jared Eusea" userId="c35ac16b14b0c2c6" providerId="LiveId" clId="{DAC6206F-A754-4CF7-BEB4-BFFB5BBF8D38}" dt="2018-08-09T15:11:10.633" v="527" actId="962"/>
          <ac:picMkLst>
            <pc:docMk/>
            <pc:sldMk cId="2869112917" sldId="336"/>
            <ac:picMk id="8" creationId="{00000000-0000-0000-0000-000000000000}"/>
          </ac:picMkLst>
        </pc:picChg>
      </pc:sldChg>
      <pc:sldChg chg="modSp">
        <pc:chgData name="jared Eusea" userId="c35ac16b14b0c2c6" providerId="LiveId" clId="{DAC6206F-A754-4CF7-BEB4-BFFB5BBF8D38}" dt="2018-08-09T15:06:17.242" v="269" actId="962"/>
        <pc:sldMkLst>
          <pc:docMk/>
          <pc:sldMk cId="835129791" sldId="338"/>
        </pc:sldMkLst>
        <pc:spChg chg="mod">
          <ac:chgData name="jared Eusea" userId="c35ac16b14b0c2c6" providerId="LiveId" clId="{DAC6206F-A754-4CF7-BEB4-BFFB5BBF8D38}" dt="2018-08-09T15:03:55.592" v="156" actId="20577"/>
          <ac:spMkLst>
            <pc:docMk/>
            <pc:sldMk cId="835129791" sldId="338"/>
            <ac:spMk id="5" creationId="{00000000-0000-0000-0000-000000000000}"/>
          </ac:spMkLst>
        </pc:spChg>
        <pc:picChg chg="mod">
          <ac:chgData name="jared Eusea" userId="c35ac16b14b0c2c6" providerId="LiveId" clId="{DAC6206F-A754-4CF7-BEB4-BFFB5BBF8D38}" dt="2018-08-09T15:06:17.242" v="269" actId="962"/>
          <ac:picMkLst>
            <pc:docMk/>
            <pc:sldMk cId="835129791" sldId="338"/>
            <ac:picMk id="6" creationId="{00000000-0000-0000-0000-000000000000}"/>
          </ac:picMkLst>
        </pc:picChg>
      </pc:sldChg>
      <pc:sldChg chg="modSp">
        <pc:chgData name="jared Eusea" userId="c35ac16b14b0c2c6" providerId="LiveId" clId="{DAC6206F-A754-4CF7-BEB4-BFFB5BBF8D38}" dt="2018-08-09T15:11:28.343" v="543" actId="962"/>
        <pc:sldMkLst>
          <pc:docMk/>
          <pc:sldMk cId="251411838" sldId="340"/>
        </pc:sldMkLst>
        <pc:spChg chg="mod">
          <ac:chgData name="jared Eusea" userId="c35ac16b14b0c2c6" providerId="LiveId" clId="{DAC6206F-A754-4CF7-BEB4-BFFB5BBF8D38}" dt="2018-08-09T15:04:00.124" v="164" actId="20577"/>
          <ac:spMkLst>
            <pc:docMk/>
            <pc:sldMk cId="251411838" sldId="340"/>
            <ac:spMk id="5" creationId="{00000000-0000-0000-0000-000000000000}"/>
          </ac:spMkLst>
        </pc:spChg>
        <pc:picChg chg="mod">
          <ac:chgData name="jared Eusea" userId="c35ac16b14b0c2c6" providerId="LiveId" clId="{DAC6206F-A754-4CF7-BEB4-BFFB5BBF8D38}" dt="2018-08-09T15:11:28.343" v="543" actId="962"/>
          <ac:picMkLst>
            <pc:docMk/>
            <pc:sldMk cId="251411838" sldId="340"/>
            <ac:picMk id="2" creationId="{00000000-0000-0000-0000-000000000000}"/>
          </ac:picMkLst>
        </pc:picChg>
        <pc:picChg chg="mod">
          <ac:chgData name="jared Eusea" userId="c35ac16b14b0c2c6" providerId="LiveId" clId="{DAC6206F-A754-4CF7-BEB4-BFFB5BBF8D38}" dt="2018-08-09T15:06:21.581" v="270" actId="962"/>
          <ac:picMkLst>
            <pc:docMk/>
            <pc:sldMk cId="251411838" sldId="340"/>
            <ac:picMk id="6" creationId="{00000000-0000-0000-0000-000000000000}"/>
          </ac:picMkLst>
        </pc:picChg>
      </pc:sldChg>
      <pc:sldChg chg="modSp">
        <pc:chgData name="jared Eusea" userId="c35ac16b14b0c2c6" providerId="LiveId" clId="{DAC6206F-A754-4CF7-BEB4-BFFB5BBF8D38}" dt="2018-08-09T15:11:49.290" v="557" actId="962"/>
        <pc:sldMkLst>
          <pc:docMk/>
          <pc:sldMk cId="4116417795" sldId="341"/>
        </pc:sldMkLst>
        <pc:spChg chg="mod">
          <ac:chgData name="jared Eusea" userId="c35ac16b14b0c2c6" providerId="LiveId" clId="{DAC6206F-A754-4CF7-BEB4-BFFB5BBF8D38}" dt="2018-08-09T15:04:03.469" v="171" actId="20577"/>
          <ac:spMkLst>
            <pc:docMk/>
            <pc:sldMk cId="4116417795" sldId="341"/>
            <ac:spMk id="5" creationId="{00000000-0000-0000-0000-000000000000}"/>
          </ac:spMkLst>
        </pc:spChg>
        <pc:picChg chg="mod">
          <ac:chgData name="jared Eusea" userId="c35ac16b14b0c2c6" providerId="LiveId" clId="{DAC6206F-A754-4CF7-BEB4-BFFB5BBF8D38}" dt="2018-08-09T15:11:44.381" v="554" actId="962"/>
          <ac:picMkLst>
            <pc:docMk/>
            <pc:sldMk cId="4116417795" sldId="341"/>
            <ac:picMk id="4" creationId="{00000000-0000-0000-0000-000000000000}"/>
          </ac:picMkLst>
        </pc:picChg>
        <pc:picChg chg="mod">
          <ac:chgData name="jared Eusea" userId="c35ac16b14b0c2c6" providerId="LiveId" clId="{DAC6206F-A754-4CF7-BEB4-BFFB5BBF8D38}" dt="2018-08-09T15:06:23.331" v="271" actId="962"/>
          <ac:picMkLst>
            <pc:docMk/>
            <pc:sldMk cId="4116417795" sldId="341"/>
            <ac:picMk id="6" creationId="{00000000-0000-0000-0000-000000000000}"/>
          </ac:picMkLst>
        </pc:picChg>
        <pc:picChg chg="mod">
          <ac:chgData name="jared Eusea" userId="c35ac16b14b0c2c6" providerId="LiveId" clId="{DAC6206F-A754-4CF7-BEB4-BFFB5BBF8D38}" dt="2018-08-09T15:11:49.290" v="557" actId="962"/>
          <ac:picMkLst>
            <pc:docMk/>
            <pc:sldMk cId="4116417795" sldId="341"/>
            <ac:picMk id="7" creationId="{00000000-0000-0000-0000-000000000000}"/>
          </ac:picMkLst>
        </pc:picChg>
      </pc:sldChg>
      <pc:sldChg chg="modSp">
        <pc:chgData name="jared Eusea" userId="c35ac16b14b0c2c6" providerId="LiveId" clId="{DAC6206F-A754-4CF7-BEB4-BFFB5BBF8D38}" dt="2018-08-09T15:12:43.935" v="635" actId="962"/>
        <pc:sldMkLst>
          <pc:docMk/>
          <pc:sldMk cId="622748219" sldId="342"/>
        </pc:sldMkLst>
        <pc:spChg chg="mod">
          <ac:chgData name="jared Eusea" userId="c35ac16b14b0c2c6" providerId="LiveId" clId="{DAC6206F-A754-4CF7-BEB4-BFFB5BBF8D38}" dt="2018-08-09T15:04:12.501" v="192" actId="20577"/>
          <ac:spMkLst>
            <pc:docMk/>
            <pc:sldMk cId="622748219" sldId="342"/>
            <ac:spMk id="5" creationId="{00000000-0000-0000-0000-000000000000}"/>
          </ac:spMkLst>
        </pc:spChg>
        <pc:picChg chg="mod">
          <ac:chgData name="jared Eusea" userId="c35ac16b14b0c2c6" providerId="LiveId" clId="{DAC6206F-A754-4CF7-BEB4-BFFB5BBF8D38}" dt="2018-08-09T15:12:43.935" v="635" actId="962"/>
          <ac:picMkLst>
            <pc:docMk/>
            <pc:sldMk cId="622748219" sldId="342"/>
            <ac:picMk id="4" creationId="{F57A1845-300E-4252-976D-B3AFD686464F}"/>
          </ac:picMkLst>
        </pc:picChg>
        <pc:picChg chg="mod">
          <ac:chgData name="jared Eusea" userId="c35ac16b14b0c2c6" providerId="LiveId" clId="{DAC6206F-A754-4CF7-BEB4-BFFB5BBF8D38}" dt="2018-08-09T15:06:28.671" v="273" actId="962"/>
          <ac:picMkLst>
            <pc:docMk/>
            <pc:sldMk cId="622748219" sldId="342"/>
            <ac:picMk id="6" creationId="{00000000-0000-0000-0000-000000000000}"/>
          </ac:picMkLst>
        </pc:picChg>
      </pc:sldChg>
      <pc:sldChg chg="modSp">
        <pc:chgData name="jared Eusea" userId="c35ac16b14b0c2c6" providerId="LiveId" clId="{DAC6206F-A754-4CF7-BEB4-BFFB5BBF8D38}" dt="2018-08-09T15:10:08.152" v="478" actId="962"/>
        <pc:sldMkLst>
          <pc:docMk/>
          <pc:sldMk cId="2745015737" sldId="343"/>
        </pc:sldMkLst>
        <pc:spChg chg="mod">
          <ac:chgData name="jared Eusea" userId="c35ac16b14b0c2c6" providerId="LiveId" clId="{DAC6206F-A754-4CF7-BEB4-BFFB5BBF8D38}" dt="2018-08-09T15:03:17.761" v="106" actId="20577"/>
          <ac:spMkLst>
            <pc:docMk/>
            <pc:sldMk cId="2745015737" sldId="343"/>
            <ac:spMk id="5" creationId="{00000000-0000-0000-0000-000000000000}"/>
          </ac:spMkLst>
        </pc:spChg>
        <pc:picChg chg="mod">
          <ac:chgData name="jared Eusea" userId="c35ac16b14b0c2c6" providerId="LiveId" clId="{DAC6206F-A754-4CF7-BEB4-BFFB5BBF8D38}" dt="2018-08-09T15:09:55.264" v="477" actId="962"/>
          <ac:picMkLst>
            <pc:docMk/>
            <pc:sldMk cId="2745015737" sldId="343"/>
            <ac:picMk id="4" creationId="{1040B886-21FA-4AA6-832F-7DB780BBA8CD}"/>
          </ac:picMkLst>
        </pc:picChg>
        <pc:picChg chg="mod">
          <ac:chgData name="jared Eusea" userId="c35ac16b14b0c2c6" providerId="LiveId" clId="{DAC6206F-A754-4CF7-BEB4-BFFB5BBF8D38}" dt="2018-08-09T15:05:52.387" v="259" actId="962"/>
          <ac:picMkLst>
            <pc:docMk/>
            <pc:sldMk cId="2745015737" sldId="343"/>
            <ac:picMk id="6" creationId="{00000000-0000-0000-0000-000000000000}"/>
          </ac:picMkLst>
        </pc:picChg>
        <pc:picChg chg="mod">
          <ac:chgData name="jared Eusea" userId="c35ac16b14b0c2c6" providerId="LiveId" clId="{DAC6206F-A754-4CF7-BEB4-BFFB5BBF8D38}" dt="2018-08-09T15:10:08.152" v="478" actId="962"/>
          <ac:picMkLst>
            <pc:docMk/>
            <pc:sldMk cId="2745015737" sldId="343"/>
            <ac:picMk id="7" creationId="{2E7B0259-5051-4227-97C8-888051A73307}"/>
          </ac:picMkLst>
        </pc:picChg>
      </pc:sldChg>
      <pc:sldChg chg="modSp">
        <pc:chgData name="jared Eusea" userId="c35ac16b14b0c2c6" providerId="LiveId" clId="{DAC6206F-A754-4CF7-BEB4-BFFB5BBF8D38}" dt="2018-08-09T15:10:48.762" v="501" actId="962"/>
        <pc:sldMkLst>
          <pc:docMk/>
          <pc:sldMk cId="3401010710" sldId="345"/>
        </pc:sldMkLst>
        <pc:spChg chg="mod">
          <ac:chgData name="jared Eusea" userId="c35ac16b14b0c2c6" providerId="LiveId" clId="{DAC6206F-A754-4CF7-BEB4-BFFB5BBF8D38}" dt="2018-08-09T15:03:31.745" v="123" actId="27636"/>
          <ac:spMkLst>
            <pc:docMk/>
            <pc:sldMk cId="3401010710" sldId="345"/>
            <ac:spMk id="5" creationId="{00000000-0000-0000-0000-000000000000}"/>
          </ac:spMkLst>
        </pc:spChg>
        <pc:picChg chg="mod">
          <ac:chgData name="jared Eusea" userId="c35ac16b14b0c2c6" providerId="LiveId" clId="{DAC6206F-A754-4CF7-BEB4-BFFB5BBF8D38}" dt="2018-08-09T15:10:48.762" v="501" actId="962"/>
          <ac:picMkLst>
            <pc:docMk/>
            <pc:sldMk cId="3401010710" sldId="345"/>
            <ac:picMk id="4" creationId="{B1D3A181-F801-469A-84A0-33B7ABBEB49A}"/>
          </ac:picMkLst>
        </pc:picChg>
        <pc:picChg chg="mod">
          <ac:chgData name="jared Eusea" userId="c35ac16b14b0c2c6" providerId="LiveId" clId="{DAC6206F-A754-4CF7-BEB4-BFFB5BBF8D38}" dt="2018-08-09T15:06:01.105" v="262" actId="962"/>
          <ac:picMkLst>
            <pc:docMk/>
            <pc:sldMk cId="3401010710" sldId="345"/>
            <ac:picMk id="6" creationId="{00000000-0000-0000-0000-000000000000}"/>
          </ac:picMkLst>
        </pc:picChg>
      </pc:sldChg>
      <pc:sldChg chg="modSp">
        <pc:chgData name="jared Eusea" userId="c35ac16b14b0c2c6" providerId="LiveId" clId="{DAC6206F-A754-4CF7-BEB4-BFFB5BBF8D38}" dt="2018-08-09T15:12:29.804" v="623" actId="962"/>
        <pc:sldMkLst>
          <pc:docMk/>
          <pc:sldMk cId="2552287601" sldId="346"/>
        </pc:sldMkLst>
        <pc:spChg chg="mod">
          <ac:chgData name="jared Eusea" userId="c35ac16b14b0c2c6" providerId="LiveId" clId="{DAC6206F-A754-4CF7-BEB4-BFFB5BBF8D38}" dt="2018-08-09T15:04:08.141" v="182" actId="20577"/>
          <ac:spMkLst>
            <pc:docMk/>
            <pc:sldMk cId="2552287601" sldId="346"/>
            <ac:spMk id="5" creationId="{00000000-0000-0000-0000-000000000000}"/>
          </ac:spMkLst>
        </pc:spChg>
        <pc:picChg chg="mod">
          <ac:chgData name="jared Eusea" userId="c35ac16b14b0c2c6" providerId="LiveId" clId="{DAC6206F-A754-4CF7-BEB4-BFFB5BBF8D38}" dt="2018-08-09T15:12:10.831" v="593" actId="962"/>
          <ac:picMkLst>
            <pc:docMk/>
            <pc:sldMk cId="2552287601" sldId="346"/>
            <ac:picMk id="3" creationId="{00000000-0000-0000-0000-000000000000}"/>
          </ac:picMkLst>
        </pc:picChg>
        <pc:picChg chg="mod">
          <ac:chgData name="jared Eusea" userId="c35ac16b14b0c2c6" providerId="LiveId" clId="{DAC6206F-A754-4CF7-BEB4-BFFB5BBF8D38}" dt="2018-08-09T15:06:26.625" v="272" actId="962"/>
          <ac:picMkLst>
            <pc:docMk/>
            <pc:sldMk cId="2552287601" sldId="346"/>
            <ac:picMk id="6" creationId="{00000000-0000-0000-0000-000000000000}"/>
          </ac:picMkLst>
        </pc:picChg>
        <pc:picChg chg="mod">
          <ac:chgData name="jared Eusea" userId="c35ac16b14b0c2c6" providerId="LiveId" clId="{DAC6206F-A754-4CF7-BEB4-BFFB5BBF8D38}" dt="2018-08-09T15:12:29.804" v="623" actId="962"/>
          <ac:picMkLst>
            <pc:docMk/>
            <pc:sldMk cId="2552287601" sldId="346"/>
            <ac:picMk id="7" creationId="{EE69CE55-FB63-4B18-9DC4-BF5B02A53E09}"/>
          </ac:picMkLst>
        </pc:picChg>
      </pc:sldChg>
      <pc:sldChg chg="modSp">
        <pc:chgData name="jared Eusea" userId="c35ac16b14b0c2c6" providerId="LiveId" clId="{DAC6206F-A754-4CF7-BEB4-BFFB5BBF8D38}" dt="2018-08-09T15:12:54.867" v="646" actId="962"/>
        <pc:sldMkLst>
          <pc:docMk/>
          <pc:sldMk cId="1317020085" sldId="347"/>
        </pc:sldMkLst>
        <pc:spChg chg="mod">
          <ac:chgData name="jared Eusea" userId="c35ac16b14b0c2c6" providerId="LiveId" clId="{DAC6206F-A754-4CF7-BEB4-BFFB5BBF8D38}" dt="2018-08-09T15:04:17.486" v="201" actId="20577"/>
          <ac:spMkLst>
            <pc:docMk/>
            <pc:sldMk cId="1317020085" sldId="347"/>
            <ac:spMk id="5" creationId="{00000000-0000-0000-0000-000000000000}"/>
          </ac:spMkLst>
        </pc:spChg>
        <pc:picChg chg="mod">
          <ac:chgData name="jared Eusea" userId="c35ac16b14b0c2c6" providerId="LiveId" clId="{DAC6206F-A754-4CF7-BEB4-BFFB5BBF8D38}" dt="2018-08-09T15:12:54.867" v="646" actId="962"/>
          <ac:picMkLst>
            <pc:docMk/>
            <pc:sldMk cId="1317020085" sldId="347"/>
            <ac:picMk id="2" creationId="{00000000-0000-0000-0000-000000000000}"/>
          </ac:picMkLst>
        </pc:picChg>
        <pc:picChg chg="mod">
          <ac:chgData name="jared Eusea" userId="c35ac16b14b0c2c6" providerId="LiveId" clId="{DAC6206F-A754-4CF7-BEB4-BFFB5BBF8D38}" dt="2018-08-09T15:06:32.562" v="274" actId="962"/>
          <ac:picMkLst>
            <pc:docMk/>
            <pc:sldMk cId="1317020085" sldId="347"/>
            <ac:picMk id="6" creationId="{00000000-0000-0000-0000-000000000000}"/>
          </ac:picMkLst>
        </pc:picChg>
      </pc:sldChg>
      <pc:sldChg chg="modSp">
        <pc:chgData name="jared Eusea" userId="c35ac16b14b0c2c6" providerId="LiveId" clId="{DAC6206F-A754-4CF7-BEB4-BFFB5BBF8D38}" dt="2018-08-09T15:05:29.932" v="250" actId="962"/>
        <pc:sldMkLst>
          <pc:docMk/>
          <pc:sldMk cId="2998633760" sldId="348"/>
        </pc:sldMkLst>
        <pc:spChg chg="mod">
          <ac:chgData name="jared Eusea" userId="c35ac16b14b0c2c6" providerId="LiveId" clId="{DAC6206F-A754-4CF7-BEB4-BFFB5BBF8D38}" dt="2018-08-09T15:02:00.374" v="15" actId="20577"/>
          <ac:spMkLst>
            <pc:docMk/>
            <pc:sldMk cId="2998633760" sldId="348"/>
            <ac:spMk id="5" creationId="{00000000-0000-0000-0000-000000000000}"/>
          </ac:spMkLst>
        </pc:spChg>
        <pc:picChg chg="mod">
          <ac:chgData name="jared Eusea" userId="c35ac16b14b0c2c6" providerId="LiveId" clId="{DAC6206F-A754-4CF7-BEB4-BFFB5BBF8D38}" dt="2018-08-09T15:05:29.932" v="250" actId="962"/>
          <ac:picMkLst>
            <pc:docMk/>
            <pc:sldMk cId="2998633760" sldId="348"/>
            <ac:picMk id="6" creationId="{00000000-0000-0000-0000-000000000000}"/>
          </ac:picMkLst>
        </pc:picChg>
      </pc:sldChg>
      <pc:sldChg chg="modSp">
        <pc:chgData name="jared Eusea" userId="c35ac16b14b0c2c6" providerId="LiveId" clId="{DAC6206F-A754-4CF7-BEB4-BFFB5BBF8D38}" dt="2018-08-09T15:06:35.422" v="275" actId="962"/>
        <pc:sldMkLst>
          <pc:docMk/>
          <pc:sldMk cId="3946526206" sldId="349"/>
        </pc:sldMkLst>
        <pc:spChg chg="mod">
          <ac:chgData name="jared Eusea" userId="c35ac16b14b0c2c6" providerId="LiveId" clId="{DAC6206F-A754-4CF7-BEB4-BFFB5BBF8D38}" dt="2018-08-09T15:04:46.673" v="229" actId="20577"/>
          <ac:spMkLst>
            <pc:docMk/>
            <pc:sldMk cId="3946526206" sldId="349"/>
            <ac:spMk id="5" creationId="{00000000-0000-0000-0000-000000000000}"/>
          </ac:spMkLst>
        </pc:spChg>
        <pc:spChg chg="mod">
          <ac:chgData name="jared Eusea" userId="c35ac16b14b0c2c6" providerId="LiveId" clId="{DAC6206F-A754-4CF7-BEB4-BFFB5BBF8D38}" dt="2018-08-09T15:04:41.750" v="215" actId="27636"/>
          <ac:spMkLst>
            <pc:docMk/>
            <pc:sldMk cId="3946526206" sldId="349"/>
            <ac:spMk id="7" creationId="{00000000-0000-0000-0000-000000000000}"/>
          </ac:spMkLst>
        </pc:spChg>
        <pc:picChg chg="mod">
          <ac:chgData name="jared Eusea" userId="c35ac16b14b0c2c6" providerId="LiveId" clId="{DAC6206F-A754-4CF7-BEB4-BFFB5BBF8D38}" dt="2018-08-09T15:06:35.422" v="275" actId="962"/>
          <ac:picMkLst>
            <pc:docMk/>
            <pc:sldMk cId="3946526206" sldId="349"/>
            <ac:picMk id="6" creationId="{00000000-0000-0000-0000-000000000000}"/>
          </ac:picMkLst>
        </pc:pic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748D041A-73BB-E643-A8C7-50D88C2F22F5}" type="datetimeFigureOut">
              <a:rPr lang="en-US" smtClean="0"/>
              <a:t>7/30/2019</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D36EFEC5-3018-A548-B247-453C6EC1EC1A}" type="slidenum">
              <a:rPr lang="en-US" smtClean="0"/>
              <a:t>‹#›</a:t>
            </a:fld>
            <a:endParaRPr lang="en-US"/>
          </a:p>
        </p:txBody>
      </p:sp>
    </p:spTree>
    <p:extLst>
      <p:ext uri="{BB962C8B-B14F-4D97-AF65-F5344CB8AC3E}">
        <p14:creationId xmlns:p14="http://schemas.microsoft.com/office/powerpoint/2010/main" val="133005721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CD4F43F-28AF-4473-84A1-200801A4A8AB}" type="datetimeFigureOut">
              <a:rPr lang="en-US" smtClean="0"/>
              <a:t>7/30/2019</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FC10686-DBEB-4BE8-BA01-420C9DF1F1E7}" type="slidenum">
              <a:rPr lang="en-US" smtClean="0"/>
              <a:t>‹#›</a:t>
            </a:fld>
            <a:endParaRPr lang="en-US"/>
          </a:p>
        </p:txBody>
      </p:sp>
    </p:spTree>
    <p:extLst>
      <p:ext uri="{BB962C8B-B14F-4D97-AF65-F5344CB8AC3E}">
        <p14:creationId xmlns:p14="http://schemas.microsoft.com/office/powerpoint/2010/main" val="152415327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41326"/>
            <a:ext cx="8062912" cy="659535"/>
          </a:xfrm>
        </p:spPr>
        <p:txBody>
          <a:bodyPr/>
          <a:lstStyle/>
          <a:p>
            <a:r>
              <a:rPr lang="en-US" dirty="0"/>
              <a:t>Click to edit</a:t>
            </a:r>
          </a:p>
        </p:txBody>
      </p:sp>
      <p:sp>
        <p:nvSpPr>
          <p:cNvPr id="5" name="Date Placeholder 4"/>
          <p:cNvSpPr>
            <a:spLocks noGrp="1"/>
          </p:cNvSpPr>
          <p:nvPr>
            <p:ph type="dt" sz="half" idx="10"/>
          </p:nvPr>
        </p:nvSpPr>
        <p:spPr/>
        <p:txBody>
          <a:bodyPr/>
          <a:lstStyle/>
          <a:p>
            <a:fld id="{81E7DB1B-4917-4304-8111-DB2A59E77BCA}" type="datetime4">
              <a:rPr lang="en-US" smtClean="0"/>
              <a:t>July 30, 2019</a:t>
            </a:fld>
            <a:endParaRPr lang="en-US"/>
          </a:p>
        </p:txBody>
      </p:sp>
      <p:sp>
        <p:nvSpPr>
          <p:cNvPr id="6" name="Footer Placeholder 5"/>
          <p:cNvSpPr>
            <a:spLocks noGrp="1"/>
          </p:cNvSpPr>
          <p:nvPr>
            <p:ph type="ftr" sz="quarter" idx="11"/>
          </p:nvPr>
        </p:nvSpPr>
        <p:spPr/>
        <p:txBody>
          <a:bodyPr/>
          <a:lstStyle/>
          <a:p>
            <a:r>
              <a:rPr lang="en-US"/>
              <a:t>Prepared for OpenStax Introductory Statistics by River Parishes Community College under CC BY-SA 4.0</a:t>
            </a:r>
          </a:p>
        </p:txBody>
      </p:sp>
      <p:sp>
        <p:nvSpPr>
          <p:cNvPr id="7" name="Slide Number Placeholder 6"/>
          <p:cNvSpPr>
            <a:spLocks noGrp="1"/>
          </p:cNvSpPr>
          <p:nvPr>
            <p:ph type="sldNum" sz="quarter" idx="12"/>
          </p:nvPr>
        </p:nvSpPr>
        <p:spPr/>
        <p:txBody>
          <a:bodyPr/>
          <a:lstStyle/>
          <a:p>
            <a:fld id="{F38DF745-7D3F-47F4-83A3-874385CFAA69}" type="slidenum">
              <a:rPr lang="en-US" smtClean="0"/>
              <a:pPr/>
              <a:t>‹#›</a:t>
            </a:fld>
            <a:endParaRPr lang="en-US"/>
          </a:p>
        </p:txBody>
      </p:sp>
      <p:sp>
        <p:nvSpPr>
          <p:cNvPr id="9" name="Picture Placeholder 8"/>
          <p:cNvSpPr>
            <a:spLocks noGrp="1"/>
          </p:cNvSpPr>
          <p:nvPr>
            <p:ph type="pic" sz="quarter" idx="13"/>
          </p:nvPr>
        </p:nvSpPr>
        <p:spPr>
          <a:xfrm>
            <a:off x="457199" y="1107618"/>
            <a:ext cx="4031619" cy="4607689"/>
          </a:xfrm>
        </p:spPr>
        <p:txBody>
          <a:bodyPr/>
          <a:lstStyle/>
          <a:p>
            <a:endParaRPr lang="en-US" dirty="0"/>
          </a:p>
        </p:txBody>
      </p:sp>
      <p:sp>
        <p:nvSpPr>
          <p:cNvPr id="11" name="Text Placeholder 10"/>
          <p:cNvSpPr>
            <a:spLocks noGrp="1"/>
          </p:cNvSpPr>
          <p:nvPr>
            <p:ph type="body" sz="quarter" idx="14"/>
          </p:nvPr>
        </p:nvSpPr>
        <p:spPr>
          <a:xfrm>
            <a:off x="4606925" y="1107618"/>
            <a:ext cx="3913188" cy="4607382"/>
          </a:xfrm>
        </p:spPr>
        <p:txBody>
          <a:bodyPr/>
          <a:lstStyle>
            <a:lvl1pPr>
              <a:buClr>
                <a:srgbClr val="6CB255"/>
              </a:buClr>
              <a:defRPr>
                <a:solidFill>
                  <a:srgbClr val="212F62"/>
                </a:solidFill>
              </a:defRPr>
            </a:lvl1pPr>
            <a:lvl2pPr marL="731520" indent="-457200">
              <a:buClr>
                <a:srgbClr val="6CB255"/>
              </a:buClr>
              <a:buFont typeface="+mj-lt"/>
              <a:buAutoNum type="alphaLcParenR"/>
              <a:defRPr>
                <a:solidFill>
                  <a:schemeClr val="tx1"/>
                </a:solidFill>
              </a:defRPr>
            </a:lvl2pPr>
            <a:lvl3pPr marL="1257300" indent="-342900">
              <a:buClr>
                <a:srgbClr val="6CB255"/>
              </a:buClr>
              <a:buFont typeface="+mj-lt"/>
              <a:buAutoNum type="alphaLcParenR"/>
              <a:defRPr>
                <a:solidFill>
                  <a:schemeClr val="tx1"/>
                </a:solidFill>
              </a:defRPr>
            </a:lvl3pPr>
            <a:lvl4pPr marL="1714500" indent="-342900">
              <a:buClr>
                <a:srgbClr val="6CB255"/>
              </a:buClr>
              <a:buFont typeface="+mj-lt"/>
              <a:buAutoNum type="alphaLcParenR"/>
              <a:defRPr>
                <a:solidFill>
                  <a:schemeClr val="tx1"/>
                </a:solidFill>
              </a:defRPr>
            </a:lvl4pPr>
            <a:lvl5pPr marL="2171700" indent="-342900">
              <a:buClr>
                <a:srgbClr val="6CB255"/>
              </a:buClr>
              <a:buFont typeface="+mj-lt"/>
              <a:buAutoNum type="alphaLcParenR"/>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2F7D7E14-C563-4707-A100-45E5106ACE87}" type="datetime4">
              <a:rPr lang="en-US" smtClean="0"/>
              <a:t>July 30, 2019</a:t>
            </a:fld>
            <a:endParaRPr lang="en-US"/>
          </a:p>
        </p:txBody>
      </p:sp>
      <p:sp>
        <p:nvSpPr>
          <p:cNvPr id="5" name="Footer Placeholder 4"/>
          <p:cNvSpPr>
            <a:spLocks noGrp="1"/>
          </p:cNvSpPr>
          <p:nvPr>
            <p:ph type="ftr" sz="quarter" idx="11"/>
          </p:nvPr>
        </p:nvSpPr>
        <p:spPr/>
        <p:txBody>
          <a:bodyPr/>
          <a:lstStyle/>
          <a:p>
            <a:r>
              <a:rPr lang="en-US"/>
              <a:t>Prepared for OpenStax Introductory Statistics by River Parishes Community College under CC BY-SA 4.0</a:t>
            </a:r>
          </a:p>
        </p:txBody>
      </p:sp>
      <p:sp>
        <p:nvSpPr>
          <p:cNvPr id="6" name="Slide Number Placeholder 5"/>
          <p:cNvSpPr>
            <a:spLocks noGrp="1"/>
          </p:cNvSpPr>
          <p:nvPr>
            <p:ph type="sldNum" sz="quarter" idx="12"/>
          </p:nvPr>
        </p:nvSpPr>
        <p:spPr/>
        <p:txBody>
          <a:bodyPr/>
          <a:lstStyle/>
          <a:p>
            <a:fld id="{F38DF745-7D3F-47F4-83A3-874385CFAA69}" type="slidenum">
              <a:rPr lang="en-US" smtClean="0"/>
              <a:pPr/>
              <a:t>‹#›</a:t>
            </a:fld>
            <a:endParaRPr lang="en-US"/>
          </a:p>
        </p:txBody>
      </p:sp>
      <p:sp>
        <p:nvSpPr>
          <p:cNvPr id="7" name="Title 1"/>
          <p:cNvSpPr>
            <a:spLocks noGrp="1"/>
          </p:cNvSpPr>
          <p:nvPr>
            <p:ph type="title"/>
          </p:nvPr>
        </p:nvSpPr>
        <p:spPr>
          <a:xfrm>
            <a:off x="457200" y="241326"/>
            <a:ext cx="8062912" cy="659535"/>
          </a:xfrm>
        </p:spPr>
        <p:txBody>
          <a:bodyPr/>
          <a:lstStyle/>
          <a:p>
            <a:r>
              <a:rPr lang="en-US" dirty="0"/>
              <a:t>Click to edit</a:t>
            </a:r>
          </a:p>
        </p:txBody>
      </p:sp>
      <p:sp>
        <p:nvSpPr>
          <p:cNvPr id="8" name="Picture Placeholder 8"/>
          <p:cNvSpPr>
            <a:spLocks noGrp="1"/>
          </p:cNvSpPr>
          <p:nvPr>
            <p:ph type="pic" sz="quarter" idx="13"/>
          </p:nvPr>
        </p:nvSpPr>
        <p:spPr>
          <a:xfrm>
            <a:off x="457199" y="1122386"/>
            <a:ext cx="8062913" cy="3500071"/>
          </a:xfrm>
        </p:spPr>
        <p:txBody>
          <a:bodyPr/>
          <a:lstStyle/>
          <a:p>
            <a:endParaRPr lang="en-US" dirty="0"/>
          </a:p>
        </p:txBody>
      </p:sp>
      <p:sp>
        <p:nvSpPr>
          <p:cNvPr id="9" name="Text Placeholder 10"/>
          <p:cNvSpPr>
            <a:spLocks noGrp="1"/>
          </p:cNvSpPr>
          <p:nvPr>
            <p:ph type="body" sz="quarter" idx="14"/>
          </p:nvPr>
        </p:nvSpPr>
        <p:spPr>
          <a:xfrm>
            <a:off x="457200" y="4843982"/>
            <a:ext cx="8062912" cy="1166382"/>
          </a:xfrm>
        </p:spPr>
        <p:txBody>
          <a:bodyPr/>
          <a:lstStyle>
            <a:lvl1pPr>
              <a:buClr>
                <a:srgbClr val="6CB255"/>
              </a:buClr>
              <a:defRPr>
                <a:solidFill>
                  <a:srgbClr val="000000"/>
                </a:solidFill>
              </a:defRPr>
            </a:lvl1pPr>
            <a:lvl2pPr marL="731520" indent="-457200">
              <a:buClr>
                <a:srgbClr val="6CB255"/>
              </a:buClr>
              <a:buFont typeface="+mj-lt"/>
              <a:buAutoNum type="alphaLcParenR"/>
              <a:defRPr>
                <a:solidFill>
                  <a:schemeClr val="tx1"/>
                </a:solidFill>
              </a:defRPr>
            </a:lvl2pPr>
            <a:lvl3pPr marL="1257300" indent="-342900">
              <a:buClr>
                <a:srgbClr val="6CB255"/>
              </a:buClr>
              <a:buFont typeface="+mj-lt"/>
              <a:buAutoNum type="alphaLcParenR"/>
              <a:defRPr>
                <a:solidFill>
                  <a:schemeClr val="tx1"/>
                </a:solidFill>
              </a:defRPr>
            </a:lvl3pPr>
            <a:lvl4pPr marL="1714500" indent="-342900">
              <a:buClr>
                <a:srgbClr val="6CB255"/>
              </a:buClr>
              <a:buFont typeface="+mj-lt"/>
              <a:buAutoNum type="alphaLcParenR"/>
              <a:defRPr>
                <a:solidFill>
                  <a:schemeClr val="tx1"/>
                </a:solidFill>
              </a:defRPr>
            </a:lvl4pPr>
            <a:lvl5pPr marL="2171700" indent="-342900">
              <a:buClr>
                <a:srgbClr val="6CB255"/>
              </a:buClr>
              <a:buFont typeface="+mj-lt"/>
              <a:buAutoNum type="alphaLcParenR"/>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3575050" y="1600200"/>
            <a:ext cx="5111750" cy="4480560"/>
          </a:xfrm>
        </p:spPr>
        <p:txBody>
          <a:bodyPr/>
          <a:lstStyle>
            <a:lvl1pPr>
              <a:defRPr sz="3200"/>
            </a:lvl1pPr>
            <a:lvl2pPr marL="788670" indent="-514350">
              <a:buFont typeface="+mj-lt"/>
              <a:buAutoNum type="alphaLcParenR"/>
              <a:defRPr sz="2800"/>
            </a:lvl2pPr>
            <a:lvl3pPr marL="1371600" indent="-457200">
              <a:buFont typeface="+mj-lt"/>
              <a:buAutoNum type="alphaLcParenR"/>
              <a:defRPr sz="2400"/>
            </a:lvl3pPr>
            <a:lvl4pPr marL="1828800" indent="-457200">
              <a:buFont typeface="+mj-lt"/>
              <a:buAutoNum type="alphaLcParenR"/>
              <a:defRPr sz="2000"/>
            </a:lvl4pPr>
            <a:lvl5pPr marL="2286000" indent="-457200">
              <a:buFont typeface="+mj-lt"/>
              <a:buAutoNum type="alphaLcParen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457200" y="1600200"/>
            <a:ext cx="3008313" cy="4480560"/>
          </a:xfrm>
        </p:spPr>
        <p:txBody>
          <a:bodyP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5" name="Date Placeholder 4"/>
          <p:cNvSpPr>
            <a:spLocks noGrp="1"/>
          </p:cNvSpPr>
          <p:nvPr>
            <p:ph type="dt" sz="half" idx="10"/>
          </p:nvPr>
        </p:nvSpPr>
        <p:spPr/>
        <p:txBody>
          <a:bodyPr/>
          <a:lstStyle/>
          <a:p>
            <a:fld id="{76B1E684-61B7-4E53-BC50-A58C5098A1B9}" type="datetime4">
              <a:rPr lang="en-US" smtClean="0"/>
              <a:t>July 30, 2019</a:t>
            </a:fld>
            <a:endParaRPr lang="en-US"/>
          </a:p>
        </p:txBody>
      </p:sp>
      <p:sp>
        <p:nvSpPr>
          <p:cNvPr id="6" name="Footer Placeholder 5"/>
          <p:cNvSpPr>
            <a:spLocks noGrp="1"/>
          </p:cNvSpPr>
          <p:nvPr>
            <p:ph type="ftr" sz="quarter" idx="11"/>
          </p:nvPr>
        </p:nvSpPr>
        <p:spPr/>
        <p:txBody>
          <a:bodyPr/>
          <a:lstStyle/>
          <a:p>
            <a:r>
              <a:rPr lang="en-US"/>
              <a:t>Prepared for OpenStax Introductory Statistics by River Parishes Community College under CC BY-SA 4.0</a:t>
            </a:r>
          </a:p>
        </p:txBody>
      </p:sp>
      <p:sp>
        <p:nvSpPr>
          <p:cNvPr id="7" name="Slide Number Placeholder 6"/>
          <p:cNvSpPr>
            <a:spLocks noGrp="1"/>
          </p:cNvSpPr>
          <p:nvPr>
            <p:ph type="sldNum" sz="quarter" idx="12"/>
          </p:nvPr>
        </p:nvSpPr>
        <p:spPr/>
        <p:txBody>
          <a:bodyPr/>
          <a:lstStyle/>
          <a:p>
            <a:fld id="{F38DF745-7D3F-47F4-83A3-874385CFAA69}" type="slidenum">
              <a:rPr lang="en-US" smtClean="0"/>
              <a:pPr/>
              <a:t>‹#›</a:t>
            </a:fld>
            <a:endParaRPr lang="en-US"/>
          </a:p>
        </p:txBody>
      </p:sp>
      <p:sp>
        <p:nvSpPr>
          <p:cNvPr id="9" name="Title 1"/>
          <p:cNvSpPr>
            <a:spLocks noGrp="1"/>
          </p:cNvSpPr>
          <p:nvPr>
            <p:ph type="title"/>
          </p:nvPr>
        </p:nvSpPr>
        <p:spPr>
          <a:xfrm>
            <a:off x="457200" y="241326"/>
            <a:ext cx="8062912" cy="659535"/>
          </a:xfrm>
        </p:spPr>
        <p:txBody>
          <a:bodyPr/>
          <a:lstStyle/>
          <a:p>
            <a:r>
              <a:rPr lang="en-US" dirty="0"/>
              <a:t>Click to edit</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32098D6B-D443-4874-840A-EC1491AA318B}" type="datetime4">
              <a:rPr lang="en-US" smtClean="0"/>
              <a:t>July 30, 2019</a:t>
            </a:fld>
            <a:endParaRPr lang="en-US" dirty="0"/>
          </a:p>
        </p:txBody>
      </p:sp>
      <p:sp>
        <p:nvSpPr>
          <p:cNvPr id="5" name="Footer Placeholder 4"/>
          <p:cNvSpPr>
            <a:spLocks noGrp="1"/>
          </p:cNvSpPr>
          <p:nvPr>
            <p:ph type="ftr" sz="quarter" idx="11"/>
          </p:nvPr>
        </p:nvSpPr>
        <p:spPr/>
        <p:txBody>
          <a:bodyPr/>
          <a:lstStyle/>
          <a:p>
            <a:r>
              <a:rPr lang="en-US"/>
              <a:t>Prepared for OpenStax Introductory Statistics by River Parishes Community College under CC BY-SA 4.0</a:t>
            </a:r>
            <a:endParaRPr lang="en-US" dirty="0"/>
          </a:p>
        </p:txBody>
      </p:sp>
      <p:sp>
        <p:nvSpPr>
          <p:cNvPr id="8" name="Title 1"/>
          <p:cNvSpPr txBox="1">
            <a:spLocks/>
          </p:cNvSpPr>
          <p:nvPr userDrawn="1"/>
        </p:nvSpPr>
        <p:spPr>
          <a:xfrm>
            <a:off x="0" y="789677"/>
            <a:ext cx="9144000" cy="709154"/>
          </a:xfrm>
          <a:prstGeom prst="rect">
            <a:avLst/>
          </a:prstGeom>
        </p:spPr>
        <p:txBody>
          <a:bodyPr/>
          <a:lstStyle>
            <a:lvl1pPr algn="l" defTabSz="914400" rtl="0" eaLnBrk="1" latinLnBrk="0" hangingPunct="1">
              <a:spcBef>
                <a:spcPct val="0"/>
              </a:spcBef>
              <a:buNone/>
              <a:defRPr sz="3600" kern="1200" cap="all" spc="-60" baseline="0">
                <a:solidFill>
                  <a:srgbClr val="6CB255"/>
                </a:solidFill>
                <a:latin typeface="+mj-lt"/>
                <a:ea typeface="+mj-ea"/>
                <a:cs typeface="+mj-cs"/>
              </a:defRPr>
            </a:lvl1pPr>
          </a:lstStyle>
          <a:p>
            <a:pPr algn="ctr"/>
            <a:r>
              <a:rPr lang="en-US" sz="3500" dirty="0"/>
              <a:t>College Physics</a:t>
            </a:r>
          </a:p>
          <a:p>
            <a:pPr algn="ctr"/>
            <a:endParaRPr lang="en-US" sz="1800" cap="none" dirty="0">
              <a:solidFill>
                <a:schemeClr val="accent3">
                  <a:lumMod val="20000"/>
                  <a:lumOff val="80000"/>
                </a:schemeClr>
              </a:solidFill>
              <a:latin typeface="+mn-lt"/>
            </a:endParaRPr>
          </a:p>
          <a:p>
            <a:pPr algn="ctr"/>
            <a:r>
              <a:rPr lang="en-US" sz="2000" b="1" cap="none" dirty="0">
                <a:solidFill>
                  <a:srgbClr val="212F62"/>
                </a:solidFill>
                <a:latin typeface="+mn-lt"/>
              </a:rPr>
              <a:t>Chapter # Chapter Title</a:t>
            </a:r>
          </a:p>
          <a:p>
            <a:pPr algn="ctr"/>
            <a:r>
              <a:rPr lang="en-US" sz="1600" cap="none" dirty="0">
                <a:solidFill>
                  <a:schemeClr val="tx1"/>
                </a:solidFill>
                <a:latin typeface="+mn-lt"/>
              </a:rPr>
              <a:t>PowerPoint Image Slideshow</a:t>
            </a:r>
          </a:p>
        </p:txBody>
      </p:sp>
      <p:pic>
        <p:nvPicPr>
          <p:cNvPr id="9" name="Picture 8" descr="medium_covers_Page_2.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562758" y="2517424"/>
            <a:ext cx="2010682" cy="2603836"/>
          </a:xfrm>
          <a:prstGeom prst="rect">
            <a:avLst/>
          </a:prstGeom>
          <a:effectLst>
            <a:reflection blurRad="6350" stA="52000" endA="300" endPos="35000" dir="5400000" sy="-100000" algn="bl" rotWithShape="0"/>
          </a:effectLst>
          <a:scene3d>
            <a:camera prst="obliqueTopLeft"/>
            <a:lightRig rig="threePt" dir="t"/>
          </a:scene3d>
        </p:spPr>
      </p:pic>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2.jp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6"/>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152718"/>
            <a:ext cx="5791200" cy="1371600"/>
          </a:xfrm>
          <a:prstGeom prst="rect">
            <a:avLst/>
          </a:prstGeom>
        </p:spPr>
        <p:txBody>
          <a:bodyPr vert="horz" lIns="91440" tIns="45720" rIns="91440" bIns="45720" rtlCol="0" anchor="b">
            <a:normAutofit/>
          </a:bodyPr>
          <a:lstStyle/>
          <a:p>
            <a:r>
              <a:rPr lang="en-US" dirty="0"/>
              <a:t>Click to edit Master title style</a:t>
            </a:r>
          </a:p>
        </p:txBody>
      </p:sp>
      <p:sp>
        <p:nvSpPr>
          <p:cNvPr id="3" name="Text Placeholder 2"/>
          <p:cNvSpPr>
            <a:spLocks noGrp="1"/>
          </p:cNvSpPr>
          <p:nvPr>
            <p:ph type="body" idx="1"/>
          </p:nvPr>
        </p:nvSpPr>
        <p:spPr>
          <a:xfrm>
            <a:off x="457200" y="1752600"/>
            <a:ext cx="7620000" cy="43735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457200" y="6172201"/>
            <a:ext cx="3429000" cy="304800"/>
          </a:xfrm>
          <a:prstGeom prst="rect">
            <a:avLst/>
          </a:prstGeom>
        </p:spPr>
        <p:txBody>
          <a:bodyPr vert="horz" lIns="91440" tIns="45720" rIns="91440" bIns="0" rtlCol="0" anchor="b"/>
          <a:lstStyle>
            <a:lvl1pPr algn="l">
              <a:defRPr sz="1000">
                <a:solidFill>
                  <a:schemeClr val="tx1"/>
                </a:solidFill>
              </a:defRPr>
            </a:lvl1pPr>
          </a:lstStyle>
          <a:p>
            <a:fld id="{7F27E700-C259-4909-A7E2-61B5FE70A95D}" type="datetime4">
              <a:rPr lang="en-US" smtClean="0"/>
              <a:t>July 30, 2019</a:t>
            </a:fld>
            <a:endParaRPr lang="en-US" dirty="0"/>
          </a:p>
        </p:txBody>
      </p:sp>
      <p:sp>
        <p:nvSpPr>
          <p:cNvPr id="5" name="Footer Placeholder 4"/>
          <p:cNvSpPr>
            <a:spLocks noGrp="1"/>
          </p:cNvSpPr>
          <p:nvPr>
            <p:ph type="ftr" sz="quarter" idx="3"/>
          </p:nvPr>
        </p:nvSpPr>
        <p:spPr>
          <a:xfrm>
            <a:off x="457200" y="6492875"/>
            <a:ext cx="3429000" cy="283845"/>
          </a:xfrm>
          <a:prstGeom prst="rect">
            <a:avLst/>
          </a:prstGeom>
        </p:spPr>
        <p:txBody>
          <a:bodyPr vert="horz" lIns="91440" tIns="45720" rIns="91440" bIns="45720" rtlCol="0" anchor="t"/>
          <a:lstStyle>
            <a:lvl1pPr algn="l">
              <a:defRPr sz="1000">
                <a:solidFill>
                  <a:schemeClr val="tx1"/>
                </a:solidFill>
              </a:defRPr>
            </a:lvl1pPr>
          </a:lstStyle>
          <a:p>
            <a:r>
              <a:rPr lang="en-US"/>
              <a:t>Prepared for OpenStax Introductory Statistics by River Parishes Community College under CC BY-SA 4.0</a:t>
            </a:r>
            <a:endParaRPr lang="en-US" dirty="0"/>
          </a:p>
        </p:txBody>
      </p:sp>
      <p:sp>
        <p:nvSpPr>
          <p:cNvPr id="6" name="Slide Number Placeholder 5"/>
          <p:cNvSpPr>
            <a:spLocks noGrp="1"/>
          </p:cNvSpPr>
          <p:nvPr>
            <p:ph type="sldNum" sz="quarter" idx="4"/>
          </p:nvPr>
        </p:nvSpPr>
        <p:spPr>
          <a:xfrm rot="16200000">
            <a:off x="8044814" y="683895"/>
            <a:ext cx="1315721" cy="365125"/>
          </a:xfrm>
          <a:prstGeom prst="rect">
            <a:avLst/>
          </a:prstGeom>
        </p:spPr>
        <p:txBody>
          <a:bodyPr vert="horz" lIns="91440" tIns="45720" rIns="91440" bIns="45720" rtlCol="0" anchor="ctr"/>
          <a:lstStyle>
            <a:lvl1pPr algn="r">
              <a:defRPr sz="2400" b="1">
                <a:solidFill>
                  <a:srgbClr val="FFFFFF"/>
                </a:solidFill>
              </a:defRPr>
            </a:lvl1pPr>
          </a:lstStyle>
          <a:p>
            <a:fld id="{F38DF745-7D3F-47F4-83A3-874385CFAA69}"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916" r:id="rId1"/>
    <p:sldLayoutId id="2147483914" r:id="rId2"/>
    <p:sldLayoutId id="2147483920" r:id="rId3"/>
    <p:sldLayoutId id="2147483913" r:id="rId4"/>
  </p:sldLayoutIdLst>
  <p:hf sldNum="0" hdr="0" dt="0"/>
  <p:txStyles>
    <p:titleStyle>
      <a:lvl1pPr algn="l" defTabSz="914400" rtl="0" eaLnBrk="1" latinLnBrk="0" hangingPunct="1">
        <a:spcBef>
          <a:spcPct val="0"/>
        </a:spcBef>
        <a:buNone/>
        <a:defRPr sz="2400" kern="1200" cap="all" spc="-60" baseline="0">
          <a:solidFill>
            <a:srgbClr val="6CB255"/>
          </a:solidFill>
          <a:latin typeface="+mj-lt"/>
          <a:ea typeface="+mj-ea"/>
          <a:cs typeface="+mj-cs"/>
        </a:defRPr>
      </a:lvl1pPr>
    </p:titleStyle>
    <p:bodyStyle>
      <a:lvl1pPr marL="0" indent="0" algn="l" defTabSz="914400" rtl="0" eaLnBrk="1" latinLnBrk="0" hangingPunct="1">
        <a:spcBef>
          <a:spcPct val="20000"/>
        </a:spcBef>
        <a:spcAft>
          <a:spcPts val="600"/>
        </a:spcAft>
        <a:buClr>
          <a:srgbClr val="6CB255"/>
        </a:buClr>
        <a:buFont typeface="Arial" pitchFamily="34" charset="0"/>
        <a:buNone/>
        <a:defRPr sz="2000" b="0" kern="1200">
          <a:solidFill>
            <a:schemeClr val="tx1"/>
          </a:solidFill>
          <a:latin typeface="+mn-lt"/>
          <a:ea typeface="+mn-ea"/>
          <a:cs typeface="+mn-cs"/>
        </a:defRPr>
      </a:lvl1pPr>
      <a:lvl2pPr marL="457200" indent="-182880" algn="l" defTabSz="914400" rtl="0" eaLnBrk="1" latinLnBrk="0" hangingPunct="1">
        <a:spcBef>
          <a:spcPct val="20000"/>
        </a:spcBef>
        <a:buClr>
          <a:srgbClr val="6CB255"/>
        </a:buClr>
        <a:buFont typeface="Arial" pitchFamily="34" charset="0"/>
        <a:buChar char="•"/>
        <a:defRPr sz="2000" kern="1200">
          <a:solidFill>
            <a:srgbClr val="000000"/>
          </a:solidFill>
          <a:latin typeface="+mn-lt"/>
          <a:ea typeface="+mn-ea"/>
          <a:cs typeface="+mn-cs"/>
        </a:defRPr>
      </a:lvl2pPr>
      <a:lvl3pPr marL="1143000" indent="-228600" algn="l" defTabSz="914400" rtl="0" eaLnBrk="1" latinLnBrk="0" hangingPunct="1">
        <a:spcBef>
          <a:spcPct val="20000"/>
        </a:spcBef>
        <a:buClr>
          <a:srgbClr val="6CB255"/>
        </a:buClr>
        <a:buFont typeface="Arial" pitchFamily="34" charset="0"/>
        <a:buChar char="•"/>
        <a:defRPr sz="1800" kern="1200">
          <a:solidFill>
            <a:srgbClr val="000000"/>
          </a:solidFill>
          <a:latin typeface="+mn-lt"/>
          <a:ea typeface="+mn-ea"/>
          <a:cs typeface="+mn-cs"/>
        </a:defRPr>
      </a:lvl3pPr>
      <a:lvl4pPr marL="1600200" indent="-228600" algn="l" defTabSz="914400" rtl="0" eaLnBrk="1" latinLnBrk="0" hangingPunct="1">
        <a:spcBef>
          <a:spcPct val="20000"/>
        </a:spcBef>
        <a:buClr>
          <a:srgbClr val="6CB255"/>
        </a:buClr>
        <a:buFont typeface="Arial" pitchFamily="34" charset="0"/>
        <a:buChar char="•"/>
        <a:defRPr sz="1800" kern="1200">
          <a:solidFill>
            <a:srgbClr val="000000"/>
          </a:solidFill>
          <a:latin typeface="+mn-lt"/>
          <a:ea typeface="+mn-ea"/>
          <a:cs typeface="+mn-cs"/>
        </a:defRPr>
      </a:lvl4pPr>
      <a:lvl5pPr marL="2057400" indent="-228600" algn="l" defTabSz="914400" rtl="0" eaLnBrk="1" latinLnBrk="0" hangingPunct="1">
        <a:spcBef>
          <a:spcPct val="20000"/>
        </a:spcBef>
        <a:buClr>
          <a:srgbClr val="6CB255"/>
        </a:buClr>
        <a:buFont typeface="Arial" pitchFamily="34" charset="0"/>
        <a:buChar char="•"/>
        <a:defRPr sz="1800" kern="1200" baseline="0">
          <a:solidFill>
            <a:srgbClr val="000000"/>
          </a:solidFill>
          <a:latin typeface="+mn-lt"/>
          <a:ea typeface="+mn-ea"/>
          <a:cs typeface="+mn-cs"/>
        </a:defRPr>
      </a:lvl5pPr>
      <a:lvl6pPr marL="25146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https://cnx.org/contents/MBiUQmmY@23.30:H9wp31Fq@12/8-1-A-Single-Population-Mean-using-the-Normal-Distribution#M02_CH08-tbl001" TargetMode="External"/><Relationship Id="rId2" Type="http://schemas.openxmlformats.org/officeDocument/2006/relationships/image" Target="../media/image5.jpeg"/><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1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5.jpeg"/><Relationship Id="rId1" Type="http://schemas.openxmlformats.org/officeDocument/2006/relationships/slideLayout" Target="../slideLayouts/slideLayout2.xml"/><Relationship Id="rId4" Type="http://schemas.openxmlformats.org/officeDocument/2006/relationships/hyperlink" Target="https://cnx.org/contents/MBiUQmmY@23.30:H9wp31Fq@12/8-1-A-Single-Population-Mean-using-the-Normal-Distribution#M02_CH08-tbl002" TargetMode="External"/></Relationships>
</file>

<file path=ppt/slides/_rels/slide1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hyperlink" Target="http://www.itl.nist.gov/div898/handbook/eda/section3/eda3672.htm" TargetMode="Externa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5.jpeg"/><Relationship Id="rId1" Type="http://schemas.openxmlformats.org/officeDocument/2006/relationships/slideLayout" Target="../slideLayouts/slideLayout2.xml"/><Relationship Id="rId5" Type="http://schemas.openxmlformats.org/officeDocument/2006/relationships/image" Target="../media/image17.png"/><Relationship Id="rId4" Type="http://schemas.openxmlformats.org/officeDocument/2006/relationships/image" Target="../media/image14.png"/></Relationships>
</file>

<file path=ppt/slides/_rels/slide2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5.jpeg"/><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5.jpeg"/><Relationship Id="rId1" Type="http://schemas.openxmlformats.org/officeDocument/2006/relationships/slideLayout" Target="../slideLayouts/slideLayout2.xml"/><Relationship Id="rId4" Type="http://schemas.openxmlformats.org/officeDocument/2006/relationships/hyperlink" Target="https://cnx.org/contents/MBiUQmmY@23.30:_aFwJFdw@14/8-2-A-Single-Population-Mean-using-the-Student-t-Distribution#eip-222" TargetMode="External"/></Relationships>
</file>

<file path=ppt/slides/_rels/slide3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5.jpeg"/><Relationship Id="rId1" Type="http://schemas.openxmlformats.org/officeDocument/2006/relationships/slideLayout" Target="../slideLayouts/slideLayout2.xml"/><Relationship Id="rId4" Type="http://schemas.openxmlformats.org/officeDocument/2006/relationships/hyperlink" Target="https://cnx.org/contents/MBiUQmmY@23.30:_aFwJFdw@14/8-2-A-Single-Population-Mean-using-the-Student-t-Distribution#eip-672" TargetMode="External"/></Relationships>
</file>

<file path=ppt/slides/_rels/slide3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hyperlink" Target="http://creativecommons.org/licenses/by/4.0/" TargetMode="External"/><Relationship Id="rId2" Type="http://schemas.openxmlformats.org/officeDocument/2006/relationships/hyperlink" Target="https://www.openstaxcollege.org/" TargetMode="External"/><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71804"/>
            <a:ext cx="8062912" cy="2537927"/>
          </a:xfrm>
        </p:spPr>
        <p:txBody>
          <a:bodyPr>
            <a:noAutofit/>
          </a:bodyPr>
          <a:lstStyle/>
          <a:p>
            <a:pPr algn="ctr"/>
            <a:r>
              <a:rPr lang="en-US" sz="4000" b="1" cap="none" dirty="0">
                <a:solidFill>
                  <a:srgbClr val="212F62"/>
                </a:solidFill>
              </a:rPr>
              <a:t>Chapter 8</a:t>
            </a:r>
            <a:br>
              <a:rPr lang="en-US" sz="4000" b="1" cap="none" dirty="0">
                <a:solidFill>
                  <a:srgbClr val="212F62"/>
                </a:solidFill>
              </a:rPr>
            </a:br>
            <a:br>
              <a:rPr lang="en-US" sz="4000" b="1" cap="none" dirty="0">
                <a:solidFill>
                  <a:srgbClr val="212F62"/>
                </a:solidFill>
              </a:rPr>
            </a:br>
            <a:r>
              <a:rPr lang="en-US" sz="4000" b="1" dirty="0">
                <a:solidFill>
                  <a:srgbClr val="212F62"/>
                </a:solidFill>
              </a:rPr>
              <a:t>confidence intervals</a:t>
            </a:r>
            <a:endParaRPr lang="en-US" sz="4000" dirty="0"/>
          </a:p>
        </p:txBody>
      </p:sp>
      <p:sp>
        <p:nvSpPr>
          <p:cNvPr id="5" name="Title 4"/>
          <p:cNvSpPr txBox="1">
            <a:spLocks/>
          </p:cNvSpPr>
          <p:nvPr/>
        </p:nvSpPr>
        <p:spPr>
          <a:xfrm>
            <a:off x="845052" y="3697089"/>
            <a:ext cx="7287208" cy="1248135"/>
          </a:xfrm>
          <a:prstGeom prst="rect">
            <a:avLst/>
          </a:prstGeom>
        </p:spPr>
        <p:txBody>
          <a:bodyPr vert="horz" lIns="91440" tIns="45720" rIns="91440" bIns="45720" rtlCol="0" anchor="b">
            <a:noAutofit/>
          </a:bodyPr>
          <a:lstStyle>
            <a:lvl1pPr algn="l" defTabSz="914400" rtl="0" eaLnBrk="1" latinLnBrk="0" hangingPunct="1">
              <a:spcBef>
                <a:spcPct val="0"/>
              </a:spcBef>
              <a:buNone/>
              <a:defRPr sz="2400" kern="1200" cap="all" spc="-60" baseline="0">
                <a:solidFill>
                  <a:srgbClr val="6CB255"/>
                </a:solidFill>
                <a:latin typeface="+mj-lt"/>
                <a:ea typeface="+mj-ea"/>
                <a:cs typeface="+mj-cs"/>
              </a:defRPr>
            </a:lvl1pPr>
          </a:lstStyle>
          <a:p>
            <a:pPr algn="ctr"/>
            <a:r>
              <a:rPr lang="en-US" dirty="0"/>
              <a:t>introduction</a:t>
            </a:r>
          </a:p>
        </p:txBody>
      </p:sp>
      <p:sp>
        <p:nvSpPr>
          <p:cNvPr id="3" name="Footer Placeholder 2"/>
          <p:cNvSpPr>
            <a:spLocks noGrp="1"/>
          </p:cNvSpPr>
          <p:nvPr>
            <p:ph type="ftr" sz="quarter" idx="11"/>
          </p:nvPr>
        </p:nvSpPr>
        <p:spPr/>
        <p:txBody>
          <a:bodyPr/>
          <a:lstStyle/>
          <a:p>
            <a:r>
              <a:rPr lang="en-US"/>
              <a:t>Prepared for OpenStax Introductory Statistics by River Parishes Community College under CC BY-SA 4.0</a:t>
            </a:r>
          </a:p>
        </p:txBody>
      </p:sp>
      <p:pic>
        <p:nvPicPr>
          <p:cNvPr id="6" name="Picture 5" descr="OSC-Stacked-TM-RGB-1.png" title="&quot; &quot;"/>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7378705" y="5415694"/>
            <a:ext cx="1507110" cy="1077181"/>
          </a:xfrm>
          <a:prstGeom prst="rect">
            <a:avLst/>
          </a:prstGeom>
        </p:spPr>
      </p:pic>
    </p:spTree>
    <p:extLst>
      <p:ext uri="{BB962C8B-B14F-4D97-AF65-F5344CB8AC3E}">
        <p14:creationId xmlns:p14="http://schemas.microsoft.com/office/powerpoint/2010/main" val="230642322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241326"/>
            <a:ext cx="8062912" cy="820225"/>
          </a:xfrm>
        </p:spPr>
        <p:txBody>
          <a:bodyPr>
            <a:normAutofit fontScale="90000"/>
          </a:bodyPr>
          <a:lstStyle/>
          <a:p>
            <a:r>
              <a:rPr lang="en-US" b="1" dirty="0"/>
              <a:t>Calculating the Confidence </a:t>
            </a:r>
            <a:br>
              <a:rPr lang="en-US" b="1" dirty="0"/>
            </a:br>
            <a:r>
              <a:rPr lang="en-US" b="1" dirty="0"/>
              <a:t>Interval (cont. 2)</a:t>
            </a:r>
            <a:endParaRPr lang="en-US" dirty="0"/>
          </a:p>
        </p:txBody>
      </p:sp>
      <mc:AlternateContent xmlns:mc="http://schemas.openxmlformats.org/markup-compatibility/2006" xmlns:a14="http://schemas.microsoft.com/office/drawing/2010/main">
        <mc:Choice Requires="a14">
          <p:sp>
            <p:nvSpPr>
              <p:cNvPr id="7" name="Text Placeholder 6"/>
              <p:cNvSpPr>
                <a:spLocks noGrp="1"/>
              </p:cNvSpPr>
              <p:nvPr>
                <p:ph type="body" sz="quarter" idx="14"/>
              </p:nvPr>
            </p:nvSpPr>
            <p:spPr>
              <a:xfrm>
                <a:off x="457200" y="1268963"/>
                <a:ext cx="8062912" cy="4741401"/>
              </a:xfrm>
            </p:spPr>
            <p:txBody>
              <a:bodyPr>
                <a:normAutofit/>
              </a:bodyPr>
              <a:lstStyle/>
              <a:p>
                <a:r>
                  <a:rPr lang="en-US" dirty="0"/>
                  <a:t>The other part of the error bound formula:</a:t>
                </a:r>
              </a:p>
              <a:p>
                <a:pPr algn="ctr"/>
                <a:r>
                  <a:rPr lang="en-US" i="1" dirty="0"/>
                  <a:t>EBM = </a:t>
                </a:r>
                <a:r>
                  <a:rPr lang="en-US" dirty="0"/>
                  <a:t>(</a:t>
                </a:r>
                <a:r>
                  <a:rPr lang="en-US" i="1" dirty="0"/>
                  <a:t>z</a:t>
                </a:r>
                <a:r>
                  <a:rPr lang="el-GR" i="1" baseline="-25000" dirty="0"/>
                  <a:t>α</a:t>
                </a:r>
                <a:r>
                  <a:rPr lang="en-US" i="1" baseline="-25000" dirty="0"/>
                  <a:t>/</a:t>
                </a:r>
                <a:r>
                  <a:rPr lang="el-GR" baseline="-25000" dirty="0"/>
                  <a:t>2</a:t>
                </a:r>
                <a:r>
                  <a:rPr lang="en-US" dirty="0"/>
                  <a:t>)(</a:t>
                </a:r>
                <a:r>
                  <a:rPr lang="en-US" i="1" dirty="0"/>
                  <a:t>σ</a:t>
                </a:r>
                <a:r>
                  <a:rPr lang="en-US" dirty="0"/>
                  <a:t>/</a:t>
                </a:r>
                <a14:m>
                  <m:oMath xmlns:m="http://schemas.openxmlformats.org/officeDocument/2006/math">
                    <m:rad>
                      <m:radPr>
                        <m:degHide m:val="on"/>
                        <m:ctrlPr>
                          <a:rPr lang="en-US" i="1">
                            <a:latin typeface="Cambria Math" panose="02040503050406030204" pitchFamily="18" charset="0"/>
                          </a:rPr>
                        </m:ctrlPr>
                      </m:radPr>
                      <m:deg/>
                      <m:e>
                        <m:r>
                          <a:rPr lang="en-US" i="1">
                            <a:latin typeface="Cambria Math" panose="02040503050406030204" pitchFamily="18" charset="0"/>
                          </a:rPr>
                          <m:t>𝑛</m:t>
                        </m:r>
                      </m:e>
                    </m:rad>
                  </m:oMath>
                </a14:m>
                <a:r>
                  <a:rPr lang="en-US" dirty="0"/>
                  <a:t>)</a:t>
                </a:r>
              </a:p>
              <a:p>
                <a:endParaRPr lang="en-US" dirty="0"/>
              </a:p>
              <a:p>
                <a:r>
                  <a:rPr lang="en-US" i="1" dirty="0"/>
                  <a:t>σ</a:t>
                </a:r>
                <a:r>
                  <a:rPr lang="en-US" dirty="0"/>
                  <a:t>/</a:t>
                </a:r>
                <a14:m>
                  <m:oMath xmlns:m="http://schemas.openxmlformats.org/officeDocument/2006/math">
                    <m:rad>
                      <m:radPr>
                        <m:degHide m:val="on"/>
                        <m:ctrlPr>
                          <a:rPr lang="en-US" i="1">
                            <a:latin typeface="Cambria Math" panose="02040503050406030204" pitchFamily="18" charset="0"/>
                          </a:rPr>
                        </m:ctrlPr>
                      </m:radPr>
                      <m:deg/>
                      <m:e>
                        <m:r>
                          <a:rPr lang="en-US" i="1">
                            <a:latin typeface="Cambria Math" panose="02040503050406030204" pitchFamily="18" charset="0"/>
                          </a:rPr>
                          <m:t>𝑛</m:t>
                        </m:r>
                      </m:e>
                    </m:rad>
                  </m:oMath>
                </a14:m>
                <a:r>
                  <a:rPr lang="en-US" dirty="0"/>
                  <a:t> is not difficult because once again, </a:t>
                </a:r>
                <a:r>
                  <a:rPr lang="en-US" b="1" i="1" dirty="0"/>
                  <a:t>σ </a:t>
                </a:r>
                <a:r>
                  <a:rPr lang="en-US" b="1" dirty="0"/>
                  <a:t>is known</a:t>
                </a:r>
                <a:r>
                  <a:rPr lang="en-US" dirty="0"/>
                  <a:t>, and we should know the sample size.</a:t>
                </a:r>
                <a:endParaRPr lang="en-US" b="1" dirty="0"/>
              </a:p>
              <a:p>
                <a:endParaRPr lang="en-US" dirty="0"/>
              </a:p>
              <a:p>
                <a:r>
                  <a:rPr lang="en-US" b="1" dirty="0"/>
                  <a:t>But because of that piece, we do need to remember the central limit theorem:</a:t>
                </a:r>
                <a:endParaRPr lang="en-US" dirty="0"/>
              </a:p>
              <a:p>
                <a:pPr algn="ctr"/>
                <a14:m>
                  <m:oMath xmlns:m="http://schemas.openxmlformats.org/officeDocument/2006/math">
                    <m:acc>
                      <m:accPr>
                        <m:chr m:val="̅"/>
                        <m:ctrlPr>
                          <a:rPr lang="en-US" i="1">
                            <a:latin typeface="Cambria Math" panose="02040503050406030204" pitchFamily="18" charset="0"/>
                          </a:rPr>
                        </m:ctrlPr>
                      </m:accPr>
                      <m:e>
                        <m:r>
                          <a:rPr lang="en-US" i="1">
                            <a:latin typeface="Cambria Math" panose="02040503050406030204" pitchFamily="18" charset="0"/>
                          </a:rPr>
                          <m:t>𝑋</m:t>
                        </m:r>
                      </m:e>
                    </m:acc>
                  </m:oMath>
                </a14:m>
                <a:r>
                  <a:rPr lang="en-US" dirty="0"/>
                  <a:t> is normally distributed, that is, </a:t>
                </a:r>
                <a14:m>
                  <m:oMath xmlns:m="http://schemas.openxmlformats.org/officeDocument/2006/math">
                    <m:acc>
                      <m:accPr>
                        <m:chr m:val="̅"/>
                        <m:ctrlPr>
                          <a:rPr lang="en-US" i="1">
                            <a:latin typeface="Cambria Math" panose="02040503050406030204" pitchFamily="18" charset="0"/>
                          </a:rPr>
                        </m:ctrlPr>
                      </m:accPr>
                      <m:e>
                        <m:r>
                          <a:rPr lang="en-US" i="1">
                            <a:latin typeface="Cambria Math" panose="02040503050406030204" pitchFamily="18" charset="0"/>
                          </a:rPr>
                          <m:t>𝑋</m:t>
                        </m:r>
                      </m:e>
                    </m:acc>
                  </m:oMath>
                </a14:m>
                <a:r>
                  <a:rPr lang="en-US" dirty="0"/>
                  <a:t> ~ </a:t>
                </a:r>
                <a:r>
                  <a:rPr lang="en-US" i="1" dirty="0"/>
                  <a:t>N</a:t>
                </a:r>
                <a:r>
                  <a:rPr lang="en-US" dirty="0"/>
                  <a:t>(</a:t>
                </a:r>
                <a:r>
                  <a:rPr lang="en-US" i="1" dirty="0"/>
                  <a:t>μ</a:t>
                </a:r>
                <a:r>
                  <a:rPr lang="en-US" i="1" baseline="-25000" dirty="0"/>
                  <a:t>X</a:t>
                </a:r>
                <a:r>
                  <a:rPr lang="en-US" dirty="0"/>
                  <a:t>, </a:t>
                </a:r>
                <a:r>
                  <a:rPr lang="en-US" i="1" dirty="0"/>
                  <a:t>σ</a:t>
                </a:r>
                <a:r>
                  <a:rPr lang="en-US" i="1" baseline="-25000" dirty="0"/>
                  <a:t>X</a:t>
                </a:r>
                <a:r>
                  <a:rPr lang="en-US" dirty="0"/>
                  <a:t>/</a:t>
                </a:r>
                <a14:m>
                  <m:oMath xmlns:m="http://schemas.openxmlformats.org/officeDocument/2006/math">
                    <m:rad>
                      <m:radPr>
                        <m:degHide m:val="on"/>
                        <m:ctrlPr>
                          <a:rPr lang="en-US" i="1">
                            <a:latin typeface="Cambria Math" panose="02040503050406030204" pitchFamily="18" charset="0"/>
                          </a:rPr>
                        </m:ctrlPr>
                      </m:radPr>
                      <m:deg/>
                      <m:e>
                        <m:r>
                          <a:rPr lang="en-US" i="1">
                            <a:latin typeface="Cambria Math" panose="02040503050406030204" pitchFamily="18" charset="0"/>
                          </a:rPr>
                          <m:t>𝑛</m:t>
                        </m:r>
                      </m:e>
                    </m:rad>
                  </m:oMath>
                </a14:m>
                <a:r>
                  <a:rPr lang="en-US" dirty="0"/>
                  <a:t>)</a:t>
                </a:r>
              </a:p>
              <a:p>
                <a:r>
                  <a:rPr lang="en-US" dirty="0"/>
                  <a:t>Remember, either the X distribution is normal or there must be 30 in the sample size.</a:t>
                </a:r>
              </a:p>
            </p:txBody>
          </p:sp>
        </mc:Choice>
        <mc:Fallback xmlns="">
          <p:sp>
            <p:nvSpPr>
              <p:cNvPr id="7" name="Text Placeholder 6"/>
              <p:cNvSpPr>
                <a:spLocks noGrp="1" noRot="1" noChangeAspect="1" noMove="1" noResize="1" noEditPoints="1" noAdjustHandles="1" noChangeArrowheads="1" noChangeShapeType="1" noTextEdit="1"/>
              </p:cNvSpPr>
              <p:nvPr>
                <p:ph type="body" sz="quarter" idx="14"/>
              </p:nvPr>
            </p:nvSpPr>
            <p:spPr>
              <a:xfrm>
                <a:off x="457200" y="1268963"/>
                <a:ext cx="8062912" cy="4741401"/>
              </a:xfrm>
              <a:blipFill>
                <a:blip r:embed="rId2"/>
                <a:stretch>
                  <a:fillRect l="-756" t="-514"/>
                </a:stretch>
              </a:blipFill>
            </p:spPr>
            <p:txBody>
              <a:bodyPr/>
              <a:lstStyle/>
              <a:p>
                <a:r>
                  <a:rPr lang="en-US">
                    <a:noFill/>
                  </a:rPr>
                  <a:t> </a:t>
                </a:r>
              </a:p>
            </p:txBody>
          </p:sp>
        </mc:Fallback>
      </mc:AlternateContent>
      <p:pic>
        <p:nvPicPr>
          <p:cNvPr id="6" name="Picture 5" descr="OSX-Stacked-TM-RGB-300dpi-2016.jpg" title="&quot; &quot;"/>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610087" y="227959"/>
            <a:ext cx="1226434" cy="833592"/>
          </a:xfrm>
          <a:prstGeom prst="rect">
            <a:avLst/>
          </a:prstGeom>
        </p:spPr>
      </p:pic>
      <p:sp>
        <p:nvSpPr>
          <p:cNvPr id="2" name="Footer Placeholder 1"/>
          <p:cNvSpPr>
            <a:spLocks noGrp="1"/>
          </p:cNvSpPr>
          <p:nvPr>
            <p:ph type="ftr" sz="quarter" idx="11"/>
          </p:nvPr>
        </p:nvSpPr>
        <p:spPr/>
        <p:txBody>
          <a:bodyPr/>
          <a:lstStyle/>
          <a:p>
            <a:r>
              <a:rPr lang="en-US"/>
              <a:t>Prepared for OpenStax Introductory Statistics by River Parishes Community College under CC BY-SA 4.0</a:t>
            </a:r>
          </a:p>
        </p:txBody>
      </p:sp>
    </p:spTree>
    <p:extLst>
      <p:ext uri="{BB962C8B-B14F-4D97-AF65-F5344CB8AC3E}">
        <p14:creationId xmlns:p14="http://schemas.microsoft.com/office/powerpoint/2010/main" val="201656941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241326"/>
            <a:ext cx="8062912" cy="820225"/>
          </a:xfrm>
        </p:spPr>
        <p:txBody>
          <a:bodyPr>
            <a:normAutofit fontScale="90000"/>
          </a:bodyPr>
          <a:lstStyle/>
          <a:p>
            <a:r>
              <a:rPr lang="en-US" b="1" dirty="0"/>
              <a:t>Calculating the Confidence </a:t>
            </a:r>
            <a:br>
              <a:rPr lang="en-US" b="1" dirty="0"/>
            </a:br>
            <a:r>
              <a:rPr lang="en-US" b="1" dirty="0"/>
              <a:t>Interval (Cont. 3)</a:t>
            </a:r>
            <a:endParaRPr lang="en-US" dirty="0"/>
          </a:p>
        </p:txBody>
      </p:sp>
      <p:sp>
        <p:nvSpPr>
          <p:cNvPr id="7" name="Text Placeholder 6"/>
          <p:cNvSpPr>
            <a:spLocks noGrp="1"/>
          </p:cNvSpPr>
          <p:nvPr>
            <p:ph type="body" sz="quarter" idx="14"/>
          </p:nvPr>
        </p:nvSpPr>
        <p:spPr>
          <a:xfrm>
            <a:off x="457200" y="1268963"/>
            <a:ext cx="8062912" cy="4741401"/>
          </a:xfrm>
        </p:spPr>
        <p:txBody>
          <a:bodyPr>
            <a:normAutofit/>
          </a:bodyPr>
          <a:lstStyle/>
          <a:p>
            <a:r>
              <a:rPr lang="en-US" b="1" dirty="0"/>
              <a:t>Writing the Interpretation</a:t>
            </a:r>
          </a:p>
          <a:p>
            <a:r>
              <a:rPr lang="en-US" dirty="0"/>
              <a:t>The interpretation should clearly state the confidence level (</a:t>
            </a:r>
            <a:r>
              <a:rPr lang="en-US" i="1" dirty="0"/>
              <a:t>CL</a:t>
            </a:r>
            <a:r>
              <a:rPr lang="en-US" dirty="0"/>
              <a:t>), explain what population parameter is being estimated (here, a </a:t>
            </a:r>
            <a:r>
              <a:rPr lang="en-US" b="1" dirty="0"/>
              <a:t>population mean</a:t>
            </a:r>
            <a:r>
              <a:rPr lang="en-US" dirty="0"/>
              <a:t>), and state the confidence interval (both endpoints). </a:t>
            </a:r>
          </a:p>
          <a:p>
            <a:endParaRPr lang="en-US" dirty="0"/>
          </a:p>
          <a:p>
            <a:r>
              <a:rPr lang="en-US" dirty="0"/>
              <a:t>"We estimate with ___% confidence that the true population mean (include the context of the problem) is between ___ and ___ (include appropriate units)."</a:t>
            </a:r>
            <a:endParaRPr lang="en-US" sz="1600" dirty="0"/>
          </a:p>
        </p:txBody>
      </p:sp>
      <p:pic>
        <p:nvPicPr>
          <p:cNvPr id="6" name="Picture 5" descr="OSX-Stacked-TM-RGB-300dpi-2016.jpg" title="&quot; &quot;"/>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7610087" y="227959"/>
            <a:ext cx="1226434" cy="833592"/>
          </a:xfrm>
          <a:prstGeom prst="rect">
            <a:avLst/>
          </a:prstGeom>
        </p:spPr>
      </p:pic>
      <p:sp>
        <p:nvSpPr>
          <p:cNvPr id="2" name="Footer Placeholder 1"/>
          <p:cNvSpPr>
            <a:spLocks noGrp="1"/>
          </p:cNvSpPr>
          <p:nvPr>
            <p:ph type="ftr" sz="quarter" idx="11"/>
          </p:nvPr>
        </p:nvSpPr>
        <p:spPr/>
        <p:txBody>
          <a:bodyPr/>
          <a:lstStyle/>
          <a:p>
            <a:r>
              <a:rPr lang="en-US"/>
              <a:t>Prepared for OpenStax Introductory Statistics by River Parishes Community College under CC BY-SA 4.0</a:t>
            </a:r>
          </a:p>
        </p:txBody>
      </p:sp>
    </p:spTree>
    <p:extLst>
      <p:ext uri="{BB962C8B-B14F-4D97-AF65-F5344CB8AC3E}">
        <p14:creationId xmlns:p14="http://schemas.microsoft.com/office/powerpoint/2010/main" val="219414740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241326"/>
            <a:ext cx="8062912" cy="820225"/>
          </a:xfrm>
        </p:spPr>
        <p:txBody>
          <a:bodyPr>
            <a:normAutofit fontScale="90000"/>
          </a:bodyPr>
          <a:lstStyle/>
          <a:p>
            <a:r>
              <a:rPr lang="en-US" b="1" dirty="0"/>
              <a:t>Calculating the Confidence </a:t>
            </a:r>
            <a:br>
              <a:rPr lang="en-US" b="1" dirty="0"/>
            </a:br>
            <a:r>
              <a:rPr lang="en-US" b="1" dirty="0"/>
              <a:t>Interval (Cont. 4)</a:t>
            </a:r>
            <a:endParaRPr lang="en-US" dirty="0"/>
          </a:p>
        </p:txBody>
      </p:sp>
      <mc:AlternateContent xmlns:mc="http://schemas.openxmlformats.org/markup-compatibility/2006" xmlns:a14="http://schemas.microsoft.com/office/drawing/2010/main">
        <mc:Choice Requires="a14">
          <p:sp>
            <p:nvSpPr>
              <p:cNvPr id="7" name="Text Placeholder 6"/>
              <p:cNvSpPr>
                <a:spLocks noGrp="1"/>
              </p:cNvSpPr>
              <p:nvPr>
                <p:ph type="body" sz="quarter" idx="14"/>
              </p:nvPr>
            </p:nvSpPr>
            <p:spPr>
              <a:xfrm>
                <a:off x="457200" y="1268963"/>
                <a:ext cx="8062912" cy="4741401"/>
              </a:xfrm>
            </p:spPr>
            <p:txBody>
              <a:bodyPr>
                <a:normAutofit/>
              </a:bodyPr>
              <a:lstStyle/>
              <a:p>
                <a:r>
                  <a:rPr lang="en-US" dirty="0"/>
                  <a:t>As a recap, the steps to construct a confidence interval estimate for an unknown population mean when </a:t>
                </a:r>
                <a:r>
                  <a:rPr lang="en-US" b="1" i="1" dirty="0"/>
                  <a:t>σ </a:t>
                </a:r>
                <a:r>
                  <a:rPr lang="en-US" b="1" dirty="0"/>
                  <a:t>is known</a:t>
                </a:r>
                <a:r>
                  <a:rPr lang="en-US" dirty="0"/>
                  <a:t>:</a:t>
                </a:r>
              </a:p>
              <a:p>
                <a:endParaRPr lang="en-US" dirty="0"/>
              </a:p>
              <a:p>
                <a:r>
                  <a:rPr lang="en-US" dirty="0"/>
                  <a:t>• Calculate the sample mean </a:t>
                </a:r>
                <a14:m>
                  <m:oMath xmlns:m="http://schemas.openxmlformats.org/officeDocument/2006/math">
                    <m:acc>
                      <m:accPr>
                        <m:chr m:val="̅"/>
                        <m:ctrlPr>
                          <a:rPr lang="en-US" i="1">
                            <a:latin typeface="Cambria Math" panose="02040503050406030204" pitchFamily="18" charset="0"/>
                          </a:rPr>
                        </m:ctrlPr>
                      </m:accPr>
                      <m:e>
                        <m:r>
                          <a:rPr lang="en-US" i="1">
                            <a:latin typeface="Cambria Math" panose="02040503050406030204" pitchFamily="18" charset="0"/>
                          </a:rPr>
                          <m:t>𝑥</m:t>
                        </m:r>
                      </m:e>
                    </m:acc>
                  </m:oMath>
                </a14:m>
                <a:r>
                  <a:rPr lang="en-US" dirty="0"/>
                  <a:t> from the sample data, if necessary.</a:t>
                </a:r>
              </a:p>
              <a:p>
                <a:r>
                  <a:rPr lang="en-US" dirty="0"/>
                  <a:t>• Find the </a:t>
                </a:r>
                <a:r>
                  <a:rPr lang="en-US" i="1" dirty="0"/>
                  <a:t>z</a:t>
                </a:r>
                <a:r>
                  <a:rPr lang="en-US" dirty="0"/>
                  <a:t>-score that corresponds to the confidence level.</a:t>
                </a:r>
              </a:p>
              <a:p>
                <a:r>
                  <a:rPr lang="en-US" dirty="0"/>
                  <a:t>• Calculate the error bound </a:t>
                </a:r>
                <a:r>
                  <a:rPr lang="en-US" i="1" dirty="0"/>
                  <a:t>EBM</a:t>
                </a:r>
                <a:r>
                  <a:rPr lang="en-US" dirty="0"/>
                  <a:t>.</a:t>
                </a:r>
              </a:p>
              <a:p>
                <a:r>
                  <a:rPr lang="en-US" dirty="0"/>
                  <a:t>• Construct the confidence interval (</a:t>
                </a:r>
                <a14:m>
                  <m:oMath xmlns:m="http://schemas.openxmlformats.org/officeDocument/2006/math">
                    <m:acc>
                      <m:accPr>
                        <m:chr m:val="̅"/>
                        <m:ctrlPr>
                          <a:rPr lang="en-US" i="1">
                            <a:latin typeface="Cambria Math" panose="02040503050406030204" pitchFamily="18" charset="0"/>
                          </a:rPr>
                        </m:ctrlPr>
                      </m:accPr>
                      <m:e>
                        <m:r>
                          <a:rPr lang="en-US" i="1">
                            <a:latin typeface="Cambria Math" panose="02040503050406030204" pitchFamily="18" charset="0"/>
                          </a:rPr>
                          <m:t>𝑥</m:t>
                        </m:r>
                      </m:e>
                    </m:acc>
                  </m:oMath>
                </a14:m>
                <a:r>
                  <a:rPr lang="en-US" dirty="0"/>
                  <a:t> – </a:t>
                </a:r>
                <a:r>
                  <a:rPr lang="en-US" i="1" dirty="0"/>
                  <a:t>EBM</a:t>
                </a:r>
                <a:r>
                  <a:rPr lang="en-US" dirty="0"/>
                  <a:t>, </a:t>
                </a:r>
                <a14:m>
                  <m:oMath xmlns:m="http://schemas.openxmlformats.org/officeDocument/2006/math">
                    <m:acc>
                      <m:accPr>
                        <m:chr m:val="̅"/>
                        <m:ctrlPr>
                          <a:rPr lang="en-US" i="1">
                            <a:latin typeface="Cambria Math" panose="02040503050406030204" pitchFamily="18" charset="0"/>
                          </a:rPr>
                        </m:ctrlPr>
                      </m:accPr>
                      <m:e>
                        <m:r>
                          <a:rPr lang="en-US" i="1">
                            <a:latin typeface="Cambria Math" panose="02040503050406030204" pitchFamily="18" charset="0"/>
                          </a:rPr>
                          <m:t>𝑥</m:t>
                        </m:r>
                      </m:e>
                    </m:acc>
                  </m:oMath>
                </a14:m>
                <a:r>
                  <a:rPr lang="en-US" dirty="0"/>
                  <a:t> + </a:t>
                </a:r>
                <a:r>
                  <a:rPr lang="en-US" i="1" dirty="0"/>
                  <a:t>EBM</a:t>
                </a:r>
                <a:r>
                  <a:rPr lang="en-US" dirty="0"/>
                  <a:t>)</a:t>
                </a:r>
              </a:p>
              <a:p>
                <a:r>
                  <a:rPr lang="en-US" dirty="0"/>
                  <a:t>• Interpret the estimate in the context of the situation in the problem. (Explain what the confidence interval means, in the words of the problem.)</a:t>
                </a:r>
                <a:endParaRPr lang="en-US" sz="1600" dirty="0"/>
              </a:p>
            </p:txBody>
          </p:sp>
        </mc:Choice>
        <mc:Fallback xmlns="">
          <p:sp>
            <p:nvSpPr>
              <p:cNvPr id="7" name="Text Placeholder 6"/>
              <p:cNvSpPr>
                <a:spLocks noGrp="1" noRot="1" noChangeAspect="1" noMove="1" noResize="1" noEditPoints="1" noAdjustHandles="1" noChangeArrowheads="1" noChangeShapeType="1" noTextEdit="1"/>
              </p:cNvSpPr>
              <p:nvPr>
                <p:ph type="body" sz="quarter" idx="14"/>
              </p:nvPr>
            </p:nvSpPr>
            <p:spPr>
              <a:xfrm>
                <a:off x="457200" y="1268963"/>
                <a:ext cx="8062912" cy="4741401"/>
              </a:xfrm>
              <a:blipFill>
                <a:blip r:embed="rId2"/>
                <a:stretch>
                  <a:fillRect l="-756" t="-514"/>
                </a:stretch>
              </a:blipFill>
            </p:spPr>
            <p:txBody>
              <a:bodyPr/>
              <a:lstStyle/>
              <a:p>
                <a:r>
                  <a:rPr lang="en-US">
                    <a:noFill/>
                  </a:rPr>
                  <a:t> </a:t>
                </a:r>
              </a:p>
            </p:txBody>
          </p:sp>
        </mc:Fallback>
      </mc:AlternateContent>
      <p:pic>
        <p:nvPicPr>
          <p:cNvPr id="6" name="Picture 5" descr="OSX-Stacked-TM-RGB-300dpi-2016.jpg" title="&quot; &quot;"/>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610087" y="227959"/>
            <a:ext cx="1226434" cy="833592"/>
          </a:xfrm>
          <a:prstGeom prst="rect">
            <a:avLst/>
          </a:prstGeom>
        </p:spPr>
      </p:pic>
      <p:sp>
        <p:nvSpPr>
          <p:cNvPr id="2" name="Footer Placeholder 1"/>
          <p:cNvSpPr>
            <a:spLocks noGrp="1"/>
          </p:cNvSpPr>
          <p:nvPr>
            <p:ph type="ftr" sz="quarter" idx="11"/>
          </p:nvPr>
        </p:nvSpPr>
        <p:spPr/>
        <p:txBody>
          <a:bodyPr/>
          <a:lstStyle/>
          <a:p>
            <a:r>
              <a:rPr lang="en-US"/>
              <a:t>Prepared for OpenStax Introductory Statistics by River Parishes Community College under CC BY-SA 4.0</a:t>
            </a:r>
          </a:p>
        </p:txBody>
      </p:sp>
    </p:spTree>
    <p:extLst>
      <p:ext uri="{BB962C8B-B14F-4D97-AF65-F5344CB8AC3E}">
        <p14:creationId xmlns:p14="http://schemas.microsoft.com/office/powerpoint/2010/main" val="3437716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241326"/>
            <a:ext cx="8062912" cy="820225"/>
          </a:xfrm>
        </p:spPr>
        <p:txBody>
          <a:bodyPr>
            <a:normAutofit fontScale="90000"/>
          </a:bodyPr>
          <a:lstStyle/>
          <a:p>
            <a:r>
              <a:rPr lang="en-US" b="1" dirty="0"/>
              <a:t>Calculating the Confidence </a:t>
            </a:r>
            <a:br>
              <a:rPr lang="en-US" b="1" dirty="0"/>
            </a:br>
            <a:r>
              <a:rPr lang="en-US" b="1" dirty="0"/>
              <a:t>Interval example 2</a:t>
            </a:r>
            <a:endParaRPr lang="en-US" dirty="0"/>
          </a:p>
        </p:txBody>
      </p:sp>
      <p:pic>
        <p:nvPicPr>
          <p:cNvPr id="6" name="Picture 5" descr="OSX-Stacked-TM-RGB-300dpi-2016.jpg" title="&quot; &quot;"/>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7610087" y="227959"/>
            <a:ext cx="1226434" cy="833592"/>
          </a:xfrm>
          <a:prstGeom prst="rect">
            <a:avLst/>
          </a:prstGeom>
        </p:spPr>
      </p:pic>
      <p:sp>
        <p:nvSpPr>
          <p:cNvPr id="2" name="Footer Placeholder 1"/>
          <p:cNvSpPr>
            <a:spLocks noGrp="1"/>
          </p:cNvSpPr>
          <p:nvPr>
            <p:ph type="ftr" sz="quarter" idx="11"/>
          </p:nvPr>
        </p:nvSpPr>
        <p:spPr/>
        <p:txBody>
          <a:bodyPr/>
          <a:lstStyle/>
          <a:p>
            <a:r>
              <a:rPr lang="en-US"/>
              <a:t>Prepared for OpenStax Introductory Statistics by River Parishes Community College under CC BY-SA 4.0</a:t>
            </a:r>
          </a:p>
        </p:txBody>
      </p:sp>
      <p:sp>
        <p:nvSpPr>
          <p:cNvPr id="7" name="Text Placeholder 6">
            <a:extLst>
              <a:ext uri="{FF2B5EF4-FFF2-40B4-BE49-F238E27FC236}">
                <a16:creationId xmlns:a16="http://schemas.microsoft.com/office/drawing/2014/main" id="{ED257007-528B-437A-B970-12BC1B446F8D}"/>
              </a:ext>
            </a:extLst>
          </p:cNvPr>
          <p:cNvSpPr>
            <a:spLocks noGrp="1"/>
          </p:cNvSpPr>
          <p:nvPr>
            <p:ph type="body" sz="quarter" idx="14"/>
          </p:nvPr>
        </p:nvSpPr>
        <p:spPr>
          <a:xfrm>
            <a:off x="457200" y="1268963"/>
            <a:ext cx="8062912" cy="4741401"/>
          </a:xfrm>
        </p:spPr>
        <p:txBody>
          <a:bodyPr>
            <a:normAutofit/>
          </a:bodyPr>
          <a:lstStyle/>
          <a:p>
            <a:r>
              <a:rPr lang="en-US" b="1" dirty="0"/>
              <a:t>Example 8.2 </a:t>
            </a:r>
          </a:p>
          <a:p>
            <a:r>
              <a:rPr lang="en-US" dirty="0"/>
              <a:t>Suppose scores on exams in statistics are normally distributed with an unknown population mean and a population standard deviation of three points. A random sample of 36 scores is taken and gives a sample mean (sample mean score) of 68. Find a confidence interval estimate for the population mean exam score (the mean score on all exams).</a:t>
            </a:r>
          </a:p>
          <a:p>
            <a:r>
              <a:rPr lang="en-US" dirty="0"/>
              <a:t>Find a 90% confidence interval for the true (population) mean of statistics exam scores. </a:t>
            </a:r>
          </a:p>
        </p:txBody>
      </p:sp>
    </p:spTree>
    <p:extLst>
      <p:ext uri="{BB962C8B-B14F-4D97-AF65-F5344CB8AC3E}">
        <p14:creationId xmlns:p14="http://schemas.microsoft.com/office/powerpoint/2010/main" val="31680030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241326"/>
            <a:ext cx="8062912" cy="820225"/>
          </a:xfrm>
        </p:spPr>
        <p:txBody>
          <a:bodyPr>
            <a:normAutofit fontScale="90000"/>
          </a:bodyPr>
          <a:lstStyle/>
          <a:p>
            <a:r>
              <a:rPr lang="en-US" b="1" dirty="0"/>
              <a:t>Calculating the Confidence </a:t>
            </a:r>
            <a:br>
              <a:rPr lang="en-US" b="1" dirty="0"/>
            </a:br>
            <a:r>
              <a:rPr lang="en-US" b="1" dirty="0"/>
              <a:t>Interval try it</a:t>
            </a:r>
            <a:endParaRPr lang="en-US" dirty="0"/>
          </a:p>
        </p:txBody>
      </p:sp>
      <p:pic>
        <p:nvPicPr>
          <p:cNvPr id="6" name="Picture 5" descr="OSX-Stacked-TM-RGB-300dpi-2016.jpg" title="&quot; &quot;"/>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7610087" y="227959"/>
            <a:ext cx="1226434" cy="833592"/>
          </a:xfrm>
          <a:prstGeom prst="rect">
            <a:avLst/>
          </a:prstGeom>
        </p:spPr>
      </p:pic>
      <p:sp>
        <p:nvSpPr>
          <p:cNvPr id="2" name="Footer Placeholder 1"/>
          <p:cNvSpPr>
            <a:spLocks noGrp="1"/>
          </p:cNvSpPr>
          <p:nvPr>
            <p:ph type="ftr" sz="quarter" idx="11"/>
          </p:nvPr>
        </p:nvSpPr>
        <p:spPr/>
        <p:txBody>
          <a:bodyPr/>
          <a:lstStyle/>
          <a:p>
            <a:r>
              <a:rPr lang="en-US"/>
              <a:t>Prepared for OpenStax Introductory Statistics by River Parishes Community College under CC BY-SA 4.0</a:t>
            </a:r>
          </a:p>
        </p:txBody>
      </p:sp>
      <p:sp>
        <p:nvSpPr>
          <p:cNvPr id="7" name="Text Placeholder 6">
            <a:extLst>
              <a:ext uri="{FF2B5EF4-FFF2-40B4-BE49-F238E27FC236}">
                <a16:creationId xmlns:a16="http://schemas.microsoft.com/office/drawing/2014/main" id="{5F625A8F-D649-4583-A4C8-64F816B48618}"/>
              </a:ext>
            </a:extLst>
          </p:cNvPr>
          <p:cNvSpPr>
            <a:spLocks noGrp="1"/>
          </p:cNvSpPr>
          <p:nvPr>
            <p:ph type="body" sz="quarter" idx="14"/>
          </p:nvPr>
        </p:nvSpPr>
        <p:spPr>
          <a:xfrm>
            <a:off x="457200" y="1268963"/>
            <a:ext cx="8062912" cy="4741401"/>
          </a:xfrm>
        </p:spPr>
        <p:txBody>
          <a:bodyPr>
            <a:normAutofit/>
          </a:bodyPr>
          <a:lstStyle/>
          <a:p>
            <a:r>
              <a:rPr lang="en-US" b="1" dirty="0"/>
              <a:t>Try It 8.2</a:t>
            </a:r>
          </a:p>
          <a:p>
            <a:r>
              <a:rPr lang="en-US" dirty="0"/>
              <a:t>Suppose average pizza delivery times are normally distributed with an unknown population mean and a population standard deviation of six minutes. A random sample of 28 pizza delivery restaurants is taken and has a sample mean delivery time of 36 minutes.</a:t>
            </a:r>
          </a:p>
          <a:p>
            <a:r>
              <a:rPr lang="en-US" dirty="0"/>
              <a:t>Find a 90% confidence interval estimate for the population mean delivery time.</a:t>
            </a:r>
          </a:p>
        </p:txBody>
      </p:sp>
    </p:spTree>
    <p:extLst>
      <p:ext uri="{BB962C8B-B14F-4D97-AF65-F5344CB8AC3E}">
        <p14:creationId xmlns:p14="http://schemas.microsoft.com/office/powerpoint/2010/main" val="101939186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241326"/>
            <a:ext cx="8062912" cy="820225"/>
          </a:xfrm>
        </p:spPr>
        <p:txBody>
          <a:bodyPr>
            <a:normAutofit fontScale="90000"/>
          </a:bodyPr>
          <a:lstStyle/>
          <a:p>
            <a:r>
              <a:rPr lang="en-US" b="1" dirty="0"/>
              <a:t>Calculating the Confidence </a:t>
            </a:r>
            <a:br>
              <a:rPr lang="en-US" b="1" dirty="0"/>
            </a:br>
            <a:r>
              <a:rPr lang="en-US" b="1" dirty="0"/>
              <a:t>Interval using the calculator</a:t>
            </a:r>
            <a:endParaRPr lang="en-US" dirty="0"/>
          </a:p>
        </p:txBody>
      </p:sp>
      <p:pic>
        <p:nvPicPr>
          <p:cNvPr id="6" name="Picture 5" descr="OSX-Stacked-TM-RGB-300dpi-2016.jpg" title="&quot; &quot;"/>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7610087" y="227959"/>
            <a:ext cx="1226434" cy="833592"/>
          </a:xfrm>
          <a:prstGeom prst="rect">
            <a:avLst/>
          </a:prstGeom>
        </p:spPr>
      </p:pic>
      <p:pic>
        <p:nvPicPr>
          <p:cNvPr id="3" name="Picture 2" descr="Press STAT and arrow over to TESTS.&#10;&#10;Arrow down to 7:ZInterval.&#10;&#10;Press ENTER.&#10;&#10;Arrow to Stats and press ENTER.&#10;&#10;Arrow down and enter three for σ, 68 for x¯, 36 for n, and .90 for C-level.&#10;&#10;Arrow down to Calculate and press ENTER.&#10;&#10;The confidence interval is (to three decimal places)(67.178, 68.822)." title="Using the Graphing Calculator"/>
          <p:cNvPicPr>
            <a:picLocks noChangeAspect="1"/>
          </p:cNvPicPr>
          <p:nvPr/>
        </p:nvPicPr>
        <p:blipFill rotWithShape="1">
          <a:blip r:embed="rId3"/>
          <a:srcRect l="5001" r="19999"/>
          <a:stretch/>
        </p:blipFill>
        <p:spPr>
          <a:xfrm>
            <a:off x="270587" y="1265853"/>
            <a:ext cx="8232894" cy="3110204"/>
          </a:xfrm>
          <a:prstGeom prst="rect">
            <a:avLst/>
          </a:prstGeom>
        </p:spPr>
      </p:pic>
      <p:sp>
        <p:nvSpPr>
          <p:cNvPr id="2" name="Footer Placeholder 1"/>
          <p:cNvSpPr>
            <a:spLocks noGrp="1"/>
          </p:cNvSpPr>
          <p:nvPr>
            <p:ph type="ftr" sz="quarter" idx="11"/>
          </p:nvPr>
        </p:nvSpPr>
        <p:spPr/>
        <p:txBody>
          <a:bodyPr/>
          <a:lstStyle/>
          <a:p>
            <a:r>
              <a:rPr lang="en-US"/>
              <a:t>Prepared for OpenStax Introductory Statistics by River Parishes Community College under CC BY-SA 4.0</a:t>
            </a:r>
          </a:p>
        </p:txBody>
      </p:sp>
    </p:spTree>
    <p:extLst>
      <p:ext uri="{BB962C8B-B14F-4D97-AF65-F5344CB8AC3E}">
        <p14:creationId xmlns:p14="http://schemas.microsoft.com/office/powerpoint/2010/main" val="179406901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241326"/>
            <a:ext cx="8062912" cy="820225"/>
          </a:xfrm>
        </p:spPr>
        <p:txBody>
          <a:bodyPr>
            <a:normAutofit fontScale="90000"/>
          </a:bodyPr>
          <a:lstStyle/>
          <a:p>
            <a:r>
              <a:rPr lang="en-US" b="1" dirty="0"/>
              <a:t>Calculating the Confidence </a:t>
            </a:r>
            <a:br>
              <a:rPr lang="en-US" b="1" dirty="0"/>
            </a:br>
            <a:r>
              <a:rPr lang="en-US" b="1" dirty="0"/>
              <a:t>Interval using the calculator example</a:t>
            </a:r>
            <a:endParaRPr lang="en-US" dirty="0"/>
          </a:p>
        </p:txBody>
      </p:sp>
      <p:pic>
        <p:nvPicPr>
          <p:cNvPr id="6" name="Picture 5" descr="OSX-Stacked-TM-RGB-300dpi-2016.jpg" title="&quot; &quot;"/>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7610087" y="227959"/>
            <a:ext cx="1226434" cy="833592"/>
          </a:xfrm>
          <a:prstGeom prst="rect">
            <a:avLst/>
          </a:prstGeom>
        </p:spPr>
      </p:pic>
      <p:sp>
        <p:nvSpPr>
          <p:cNvPr id="3" name="Footer Placeholder 2"/>
          <p:cNvSpPr>
            <a:spLocks noGrp="1"/>
          </p:cNvSpPr>
          <p:nvPr>
            <p:ph type="ftr" sz="quarter" idx="11"/>
          </p:nvPr>
        </p:nvSpPr>
        <p:spPr/>
        <p:txBody>
          <a:bodyPr/>
          <a:lstStyle/>
          <a:p>
            <a:r>
              <a:rPr lang="en-US"/>
              <a:t>Prepared for OpenStax Introductory Statistics by River Parishes Community College under CC BY-SA 4.0</a:t>
            </a:r>
          </a:p>
        </p:txBody>
      </p:sp>
      <p:sp>
        <p:nvSpPr>
          <p:cNvPr id="8" name="Text Placeholder 6">
            <a:extLst>
              <a:ext uri="{FF2B5EF4-FFF2-40B4-BE49-F238E27FC236}">
                <a16:creationId xmlns:a16="http://schemas.microsoft.com/office/drawing/2014/main" id="{42B85B55-C16A-432E-A12B-7F0C711AEFCC}"/>
              </a:ext>
            </a:extLst>
          </p:cNvPr>
          <p:cNvSpPr>
            <a:spLocks noGrp="1"/>
          </p:cNvSpPr>
          <p:nvPr>
            <p:ph type="body" sz="quarter" idx="14"/>
          </p:nvPr>
        </p:nvSpPr>
        <p:spPr>
          <a:xfrm>
            <a:off x="457200" y="1268964"/>
            <a:ext cx="8062912" cy="2262687"/>
          </a:xfrm>
        </p:spPr>
        <p:txBody>
          <a:bodyPr>
            <a:normAutofit lnSpcReduction="10000"/>
          </a:bodyPr>
          <a:lstStyle/>
          <a:p>
            <a:r>
              <a:rPr lang="en-US" sz="1400" b="1" dirty="0"/>
              <a:t>Example 8.3 </a:t>
            </a:r>
          </a:p>
          <a:p>
            <a:r>
              <a:rPr lang="en-US" sz="1400" dirty="0"/>
              <a:t>The Specific Absorption Rate (SAR) for a cell phone measures the amount of radio frequency (RF) energy absorbed by the user’s body when using the handset. Every cell phone emits RF energy. Different phone models have different SAR measures. To receive certification from the Federal Communications Commission (FCC) for sale in the United States, the SAR level for a cell phone must be no more than 1.6 watts per kilogram. </a:t>
            </a:r>
            <a:r>
              <a:rPr lang="en-US" sz="1400" dirty="0">
                <a:hlinkClick r:id="rId3"/>
              </a:rPr>
              <a:t>Table 8.1</a:t>
            </a:r>
            <a:r>
              <a:rPr lang="en-US" sz="1400" dirty="0"/>
              <a:t> shows the highest SAR level for a random selection of cell phone models as measured by the FCC.</a:t>
            </a:r>
          </a:p>
          <a:p>
            <a:r>
              <a:rPr lang="en-US" sz="1400" dirty="0"/>
              <a:t>Find a 98% confidence interval for the true (population) mean of the Specific Absorption Rates (SARs) for cell phones. Assume that the population standard deviation is </a:t>
            </a:r>
            <a:r>
              <a:rPr lang="en-US" sz="1400" i="1" dirty="0"/>
              <a:t>σ</a:t>
            </a:r>
            <a:r>
              <a:rPr lang="en-US" sz="1400" dirty="0"/>
              <a:t> = 0.337.</a:t>
            </a:r>
            <a:br>
              <a:rPr lang="en-US" sz="1400" dirty="0"/>
            </a:br>
            <a:endParaRPr lang="en-US" sz="1400" dirty="0"/>
          </a:p>
        </p:txBody>
      </p:sp>
      <p:pic>
        <p:nvPicPr>
          <p:cNvPr id="7" name="Picture 6" descr="Table 8.1">
            <a:extLst>
              <a:ext uri="{FF2B5EF4-FFF2-40B4-BE49-F238E27FC236}">
                <a16:creationId xmlns:a16="http://schemas.microsoft.com/office/drawing/2014/main" id="{2E7B0259-5051-4227-97C8-888051A73307}"/>
              </a:ext>
            </a:extLst>
          </p:cNvPr>
          <p:cNvPicPr>
            <a:picLocks noChangeAspect="1"/>
          </p:cNvPicPr>
          <p:nvPr/>
        </p:nvPicPr>
        <p:blipFill rotWithShape="1">
          <a:blip r:embed="rId4"/>
          <a:srcRect l="4845" t="8291" b="14919"/>
          <a:stretch/>
        </p:blipFill>
        <p:spPr>
          <a:xfrm>
            <a:off x="2970539" y="3531650"/>
            <a:ext cx="5865982" cy="2916697"/>
          </a:xfrm>
          <a:prstGeom prst="rect">
            <a:avLst/>
          </a:prstGeom>
        </p:spPr>
      </p:pic>
    </p:spTree>
    <p:extLst>
      <p:ext uri="{BB962C8B-B14F-4D97-AF65-F5344CB8AC3E}">
        <p14:creationId xmlns:p14="http://schemas.microsoft.com/office/powerpoint/2010/main" val="274501573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241326"/>
            <a:ext cx="8062912" cy="820225"/>
          </a:xfrm>
        </p:spPr>
        <p:txBody>
          <a:bodyPr>
            <a:normAutofit fontScale="90000"/>
          </a:bodyPr>
          <a:lstStyle/>
          <a:p>
            <a:r>
              <a:rPr lang="en-US" b="1" dirty="0"/>
              <a:t>Calculating the Confidence </a:t>
            </a:r>
            <a:br>
              <a:rPr lang="en-US" b="1" dirty="0"/>
            </a:br>
            <a:r>
              <a:rPr lang="en-US" b="1" dirty="0"/>
              <a:t>Interval using the calculator try it</a:t>
            </a:r>
            <a:endParaRPr lang="en-US" dirty="0"/>
          </a:p>
        </p:txBody>
      </p:sp>
      <p:pic>
        <p:nvPicPr>
          <p:cNvPr id="6" name="Picture 5" descr="OSX-Stacked-TM-RGB-300dpi-2016.jpg" title="&quot; &quot;"/>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7610087" y="227959"/>
            <a:ext cx="1226434" cy="833592"/>
          </a:xfrm>
          <a:prstGeom prst="rect">
            <a:avLst/>
          </a:prstGeom>
        </p:spPr>
      </p:pic>
      <p:pic>
        <p:nvPicPr>
          <p:cNvPr id="2" name="Picture 1" descr="Table 8.2"/>
          <p:cNvPicPr>
            <a:picLocks noChangeAspect="1"/>
          </p:cNvPicPr>
          <p:nvPr/>
        </p:nvPicPr>
        <p:blipFill rotWithShape="1">
          <a:blip r:embed="rId3"/>
          <a:srcRect l="20860" t="25907" r="20787" b="11034"/>
          <a:stretch/>
        </p:blipFill>
        <p:spPr>
          <a:xfrm>
            <a:off x="4572000" y="2463283"/>
            <a:ext cx="3862873" cy="2967135"/>
          </a:xfrm>
          <a:prstGeom prst="rect">
            <a:avLst/>
          </a:prstGeom>
        </p:spPr>
      </p:pic>
      <p:sp>
        <p:nvSpPr>
          <p:cNvPr id="3" name="Footer Placeholder 2"/>
          <p:cNvSpPr>
            <a:spLocks noGrp="1"/>
          </p:cNvSpPr>
          <p:nvPr>
            <p:ph type="ftr" sz="quarter" idx="11"/>
          </p:nvPr>
        </p:nvSpPr>
        <p:spPr/>
        <p:txBody>
          <a:bodyPr/>
          <a:lstStyle/>
          <a:p>
            <a:r>
              <a:rPr lang="en-US"/>
              <a:t>Prepared for OpenStax Introductory Statistics by River Parishes Community College under CC BY-SA 4.0</a:t>
            </a:r>
          </a:p>
        </p:txBody>
      </p:sp>
      <p:sp>
        <p:nvSpPr>
          <p:cNvPr id="7" name="Text Placeholder 6">
            <a:extLst>
              <a:ext uri="{FF2B5EF4-FFF2-40B4-BE49-F238E27FC236}">
                <a16:creationId xmlns:a16="http://schemas.microsoft.com/office/drawing/2014/main" id="{767EFAA5-028B-4ABB-8B37-D2292B3A8327}"/>
              </a:ext>
            </a:extLst>
          </p:cNvPr>
          <p:cNvSpPr>
            <a:spLocks noGrp="1"/>
          </p:cNvSpPr>
          <p:nvPr>
            <p:ph type="body" sz="quarter" idx="14"/>
          </p:nvPr>
        </p:nvSpPr>
        <p:spPr>
          <a:xfrm>
            <a:off x="457200" y="1268965"/>
            <a:ext cx="8062912" cy="1194318"/>
          </a:xfrm>
        </p:spPr>
        <p:txBody>
          <a:bodyPr>
            <a:normAutofit/>
          </a:bodyPr>
          <a:lstStyle/>
          <a:p>
            <a:r>
              <a:rPr lang="en-US" sz="1400" b="1" dirty="0"/>
              <a:t>Try It 8.3</a:t>
            </a:r>
          </a:p>
          <a:p>
            <a:r>
              <a:rPr lang="en-US" sz="1400" dirty="0">
                <a:hlinkClick r:id="rId4"/>
              </a:rPr>
              <a:t>Table 8.2</a:t>
            </a:r>
            <a:r>
              <a:rPr lang="en-US" sz="1400" dirty="0"/>
              <a:t> shows a different random sampling of 20 cell phone models. Use this data to calculate a 93% confidence interval for the true mean SAR for cell phones certified for use in the United States. As previously, assume that the population standard deviation is </a:t>
            </a:r>
            <a:r>
              <a:rPr lang="en-US" sz="1400" i="1" dirty="0"/>
              <a:t>σ</a:t>
            </a:r>
            <a:r>
              <a:rPr lang="en-US" sz="1400" dirty="0"/>
              <a:t> = 0.337.</a:t>
            </a:r>
          </a:p>
        </p:txBody>
      </p:sp>
    </p:spTree>
    <p:extLst>
      <p:ext uri="{BB962C8B-B14F-4D97-AF65-F5344CB8AC3E}">
        <p14:creationId xmlns:p14="http://schemas.microsoft.com/office/powerpoint/2010/main" val="16057840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241326"/>
            <a:ext cx="8062912" cy="820225"/>
          </a:xfrm>
        </p:spPr>
        <p:txBody>
          <a:bodyPr>
            <a:normAutofit/>
          </a:bodyPr>
          <a:lstStyle/>
          <a:p>
            <a:r>
              <a:rPr lang="en-US" b="1" dirty="0"/>
              <a:t>Calculating the Sample Size </a:t>
            </a:r>
            <a:r>
              <a:rPr lang="en-US" b="1" i="1" dirty="0"/>
              <a:t>n</a:t>
            </a:r>
            <a:endParaRPr lang="en-US" dirty="0"/>
          </a:p>
        </p:txBody>
      </p:sp>
      <mc:AlternateContent xmlns:mc="http://schemas.openxmlformats.org/markup-compatibility/2006" xmlns:a14="http://schemas.microsoft.com/office/drawing/2010/main">
        <mc:Choice Requires="a14">
          <p:sp>
            <p:nvSpPr>
              <p:cNvPr id="7" name="Text Placeholder 6"/>
              <p:cNvSpPr>
                <a:spLocks noGrp="1"/>
              </p:cNvSpPr>
              <p:nvPr>
                <p:ph type="body" sz="quarter" idx="14"/>
              </p:nvPr>
            </p:nvSpPr>
            <p:spPr>
              <a:xfrm>
                <a:off x="457200" y="1268963"/>
                <a:ext cx="8062912" cy="4741401"/>
              </a:xfrm>
            </p:spPr>
            <p:txBody>
              <a:bodyPr>
                <a:normAutofit/>
              </a:bodyPr>
              <a:lstStyle/>
              <a:p>
                <a:r>
                  <a:rPr lang="en-US" dirty="0"/>
                  <a:t>If researchers desire a specific margin of error, then they can use the error bound formula to calculate the required sample size.</a:t>
                </a:r>
              </a:p>
              <a:p>
                <a:endParaRPr lang="en-US" dirty="0"/>
              </a:p>
              <a:p>
                <a:r>
                  <a:rPr lang="en-US" dirty="0"/>
                  <a:t>Remember, the error bound formula for a population mean when the population standard deviation is known is: </a:t>
                </a:r>
                <a:r>
                  <a:rPr lang="en-US" i="1" dirty="0"/>
                  <a:t>EBM = </a:t>
                </a:r>
                <a:r>
                  <a:rPr lang="en-US" dirty="0"/>
                  <a:t>(</a:t>
                </a:r>
                <a:r>
                  <a:rPr lang="en-US" i="1" dirty="0"/>
                  <a:t>z</a:t>
                </a:r>
                <a:r>
                  <a:rPr lang="el-GR" i="1" baseline="-25000" dirty="0"/>
                  <a:t>α</a:t>
                </a:r>
                <a:r>
                  <a:rPr lang="en-US" i="1" baseline="-25000" dirty="0"/>
                  <a:t>/</a:t>
                </a:r>
                <a:r>
                  <a:rPr lang="el-GR" baseline="-25000" dirty="0"/>
                  <a:t>2</a:t>
                </a:r>
                <a:r>
                  <a:rPr lang="en-US" dirty="0"/>
                  <a:t>)(</a:t>
                </a:r>
                <a:r>
                  <a:rPr lang="en-US" i="1" dirty="0"/>
                  <a:t>σ</a:t>
                </a:r>
                <a:r>
                  <a:rPr lang="en-US" dirty="0"/>
                  <a:t>/</a:t>
                </a:r>
                <a14:m>
                  <m:oMath xmlns:m="http://schemas.openxmlformats.org/officeDocument/2006/math">
                    <m:rad>
                      <m:radPr>
                        <m:degHide m:val="on"/>
                        <m:ctrlPr>
                          <a:rPr lang="en-US" i="1">
                            <a:latin typeface="Cambria Math" panose="02040503050406030204" pitchFamily="18" charset="0"/>
                          </a:rPr>
                        </m:ctrlPr>
                      </m:radPr>
                      <m:deg/>
                      <m:e>
                        <m:r>
                          <a:rPr lang="en-US" i="1">
                            <a:latin typeface="Cambria Math" panose="02040503050406030204" pitchFamily="18" charset="0"/>
                          </a:rPr>
                          <m:t>𝑛</m:t>
                        </m:r>
                      </m:e>
                    </m:rad>
                  </m:oMath>
                </a14:m>
                <a:r>
                  <a:rPr lang="en-US" dirty="0"/>
                  <a:t>)</a:t>
                </a:r>
              </a:p>
              <a:p>
                <a:endParaRPr lang="en-US" dirty="0"/>
              </a:p>
              <a:p>
                <a:r>
                  <a:rPr lang="en-US" dirty="0"/>
                  <a:t>The formula for sample size is </a:t>
                </a:r>
                <a:r>
                  <a:rPr lang="en-US" b="1" i="1" dirty="0"/>
                  <a:t>n </a:t>
                </a:r>
                <a:r>
                  <a:rPr lang="en-US" b="1" dirty="0"/>
                  <a:t>= (</a:t>
                </a:r>
                <a:r>
                  <a:rPr lang="en-US" b="1" i="1" dirty="0"/>
                  <a:t>z</a:t>
                </a:r>
                <a:r>
                  <a:rPr lang="en-US" b="1" baseline="30000" dirty="0"/>
                  <a:t>2</a:t>
                </a:r>
                <a:r>
                  <a:rPr lang="en-US" b="1" i="1" dirty="0"/>
                  <a:t>σ</a:t>
                </a:r>
                <a:r>
                  <a:rPr lang="en-US" b="1" baseline="30000" dirty="0"/>
                  <a:t>2</a:t>
                </a:r>
                <a:r>
                  <a:rPr lang="en-US" b="1" dirty="0"/>
                  <a:t>)/</a:t>
                </a:r>
                <a:r>
                  <a:rPr lang="en-US" b="1" i="1" dirty="0"/>
                  <a:t>EBM</a:t>
                </a:r>
                <a:r>
                  <a:rPr lang="en-US" b="1" baseline="30000" dirty="0"/>
                  <a:t>2</a:t>
                </a:r>
                <a:r>
                  <a:rPr lang="en-US" dirty="0"/>
                  <a:t>, found by solving the error bound formula for </a:t>
                </a:r>
                <a:r>
                  <a:rPr lang="en-US" i="1" dirty="0"/>
                  <a:t>n</a:t>
                </a:r>
                <a:r>
                  <a:rPr lang="en-US" dirty="0"/>
                  <a:t>.</a:t>
                </a:r>
              </a:p>
              <a:p>
                <a:endParaRPr lang="en-US" dirty="0"/>
              </a:p>
              <a:p>
                <a:r>
                  <a:rPr lang="en-US" dirty="0"/>
                  <a:t>In this formula, </a:t>
                </a:r>
                <a:r>
                  <a:rPr lang="en-US" i="1" dirty="0"/>
                  <a:t>z </a:t>
                </a:r>
                <a:r>
                  <a:rPr lang="en-US" dirty="0"/>
                  <a:t>is </a:t>
                </a:r>
                <a:r>
                  <a:rPr lang="en-US" i="1" dirty="0"/>
                  <a:t>z</a:t>
                </a:r>
                <a:r>
                  <a:rPr lang="el-GR" i="1" baseline="-25000" dirty="0"/>
                  <a:t>α</a:t>
                </a:r>
                <a:r>
                  <a:rPr lang="en-US" i="1" baseline="-25000" dirty="0"/>
                  <a:t>/</a:t>
                </a:r>
                <a:r>
                  <a:rPr lang="el-GR" baseline="-25000" dirty="0"/>
                  <a:t>2</a:t>
                </a:r>
                <a:r>
                  <a:rPr lang="en-US" dirty="0"/>
                  <a:t>, corresponding to the desired confidence level. </a:t>
                </a:r>
                <a:endParaRPr lang="en-US" sz="1600" dirty="0"/>
              </a:p>
            </p:txBody>
          </p:sp>
        </mc:Choice>
        <mc:Fallback xmlns="">
          <p:sp>
            <p:nvSpPr>
              <p:cNvPr id="7" name="Text Placeholder 6"/>
              <p:cNvSpPr>
                <a:spLocks noGrp="1" noRot="1" noChangeAspect="1" noMove="1" noResize="1" noEditPoints="1" noAdjustHandles="1" noChangeArrowheads="1" noChangeShapeType="1" noTextEdit="1"/>
              </p:cNvSpPr>
              <p:nvPr>
                <p:ph type="body" sz="quarter" idx="14"/>
              </p:nvPr>
            </p:nvSpPr>
            <p:spPr>
              <a:xfrm>
                <a:off x="457200" y="1268963"/>
                <a:ext cx="8062912" cy="4741401"/>
              </a:xfrm>
              <a:blipFill>
                <a:blip r:embed="rId2"/>
                <a:stretch>
                  <a:fillRect l="-756" t="-514" r="-1361"/>
                </a:stretch>
              </a:blipFill>
            </p:spPr>
            <p:txBody>
              <a:bodyPr/>
              <a:lstStyle/>
              <a:p>
                <a:r>
                  <a:rPr lang="en-US">
                    <a:noFill/>
                  </a:rPr>
                  <a:t> </a:t>
                </a:r>
              </a:p>
            </p:txBody>
          </p:sp>
        </mc:Fallback>
      </mc:AlternateContent>
      <p:pic>
        <p:nvPicPr>
          <p:cNvPr id="6" name="Picture 5" descr="OSX-Stacked-TM-RGB-300dpi-2016.jpg" title="&quot; &quot;"/>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610087" y="227959"/>
            <a:ext cx="1226434" cy="833592"/>
          </a:xfrm>
          <a:prstGeom prst="rect">
            <a:avLst/>
          </a:prstGeom>
        </p:spPr>
      </p:pic>
      <p:sp>
        <p:nvSpPr>
          <p:cNvPr id="2" name="Footer Placeholder 1"/>
          <p:cNvSpPr>
            <a:spLocks noGrp="1"/>
          </p:cNvSpPr>
          <p:nvPr>
            <p:ph type="ftr" sz="quarter" idx="11"/>
          </p:nvPr>
        </p:nvSpPr>
        <p:spPr/>
        <p:txBody>
          <a:bodyPr/>
          <a:lstStyle/>
          <a:p>
            <a:r>
              <a:rPr lang="en-US"/>
              <a:t>Prepared for OpenStax Introductory Statistics by River Parishes Community College under CC BY-SA 4.0</a:t>
            </a:r>
          </a:p>
        </p:txBody>
      </p:sp>
    </p:spTree>
    <p:extLst>
      <p:ext uri="{BB962C8B-B14F-4D97-AF65-F5344CB8AC3E}">
        <p14:creationId xmlns:p14="http://schemas.microsoft.com/office/powerpoint/2010/main" val="229397376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241326"/>
            <a:ext cx="8062912" cy="820225"/>
          </a:xfrm>
        </p:spPr>
        <p:txBody>
          <a:bodyPr>
            <a:normAutofit fontScale="90000"/>
          </a:bodyPr>
          <a:lstStyle/>
          <a:p>
            <a:r>
              <a:rPr lang="en-US" b="1" dirty="0"/>
              <a:t>Calculating the Sample Size </a:t>
            </a:r>
            <a:r>
              <a:rPr lang="en-US" b="1" i="1" dirty="0"/>
              <a:t>n </a:t>
            </a:r>
            <a:br>
              <a:rPr lang="en-US" b="1" i="1" dirty="0"/>
            </a:br>
            <a:r>
              <a:rPr lang="en-US" b="1" dirty="0"/>
              <a:t>Example</a:t>
            </a:r>
            <a:endParaRPr lang="en-US" dirty="0"/>
          </a:p>
        </p:txBody>
      </p:sp>
      <p:pic>
        <p:nvPicPr>
          <p:cNvPr id="6" name="Picture 5" descr="OSX-Stacked-TM-RGB-300dpi-2016.jpg" title="&quot; &quot;"/>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7610087" y="227959"/>
            <a:ext cx="1226434" cy="833592"/>
          </a:xfrm>
          <a:prstGeom prst="rect">
            <a:avLst/>
          </a:prstGeom>
        </p:spPr>
      </p:pic>
      <p:sp>
        <p:nvSpPr>
          <p:cNvPr id="2" name="Footer Placeholder 1"/>
          <p:cNvSpPr>
            <a:spLocks noGrp="1"/>
          </p:cNvSpPr>
          <p:nvPr>
            <p:ph type="ftr" sz="quarter" idx="11"/>
          </p:nvPr>
        </p:nvSpPr>
        <p:spPr/>
        <p:txBody>
          <a:bodyPr/>
          <a:lstStyle/>
          <a:p>
            <a:r>
              <a:rPr lang="en-US"/>
              <a:t>Prepared for OpenStax Introductory Statistics by River Parishes Community College under CC BY-SA 4.0</a:t>
            </a:r>
          </a:p>
        </p:txBody>
      </p:sp>
      <p:sp>
        <p:nvSpPr>
          <p:cNvPr id="7" name="Text Placeholder 6">
            <a:extLst>
              <a:ext uri="{FF2B5EF4-FFF2-40B4-BE49-F238E27FC236}">
                <a16:creationId xmlns:a16="http://schemas.microsoft.com/office/drawing/2014/main" id="{76EBA175-10E4-4193-BD8C-050B14F5260A}"/>
              </a:ext>
            </a:extLst>
          </p:cNvPr>
          <p:cNvSpPr>
            <a:spLocks noGrp="1"/>
          </p:cNvSpPr>
          <p:nvPr>
            <p:ph type="body" sz="quarter" idx="14"/>
          </p:nvPr>
        </p:nvSpPr>
        <p:spPr>
          <a:xfrm>
            <a:off x="457200" y="1268963"/>
            <a:ext cx="8062912" cy="4741401"/>
          </a:xfrm>
        </p:spPr>
        <p:txBody>
          <a:bodyPr>
            <a:normAutofit/>
          </a:bodyPr>
          <a:lstStyle/>
          <a:p>
            <a:r>
              <a:rPr lang="en-US" b="1" dirty="0"/>
              <a:t>Example 8.7 </a:t>
            </a:r>
          </a:p>
          <a:p>
            <a:r>
              <a:rPr lang="en-US" dirty="0"/>
              <a:t>The population standard deviation for the age of Foothill College students is 15 years. If we want to be 95% confident that the sample mean age is within two years of the true population mean age of Foothill College students, how many randomly selected Foothill College students must be surveyed?</a:t>
            </a:r>
          </a:p>
        </p:txBody>
      </p:sp>
    </p:spTree>
    <p:extLst>
      <p:ext uri="{BB962C8B-B14F-4D97-AF65-F5344CB8AC3E}">
        <p14:creationId xmlns:p14="http://schemas.microsoft.com/office/powerpoint/2010/main" val="340101071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Confidence intervals</a:t>
            </a:r>
          </a:p>
        </p:txBody>
      </p:sp>
      <mc:AlternateContent xmlns:mc="http://schemas.openxmlformats.org/markup-compatibility/2006" xmlns:a14="http://schemas.microsoft.com/office/drawing/2010/main">
        <mc:Choice Requires="a14">
          <p:sp>
            <p:nvSpPr>
              <p:cNvPr id="7" name="Text Placeholder 6"/>
              <p:cNvSpPr>
                <a:spLocks noGrp="1"/>
              </p:cNvSpPr>
              <p:nvPr>
                <p:ph type="body" sz="quarter" idx="14"/>
              </p:nvPr>
            </p:nvSpPr>
            <p:spPr>
              <a:xfrm>
                <a:off x="457200" y="1268963"/>
                <a:ext cx="8062912" cy="4741401"/>
              </a:xfrm>
            </p:spPr>
            <p:txBody>
              <a:bodyPr>
                <a:noAutofit/>
              </a:bodyPr>
              <a:lstStyle/>
              <a:p>
                <a:r>
                  <a:rPr lang="en-US" sz="1600" dirty="0"/>
                  <a:t>We use sample data to make generalizations about an unknown population. This part of statistics is called </a:t>
                </a:r>
                <a:r>
                  <a:rPr lang="en-US" sz="1600" b="1" dirty="0"/>
                  <a:t>inferential statistics</a:t>
                </a:r>
                <a:r>
                  <a:rPr lang="en-US" sz="1600" dirty="0"/>
                  <a:t>. </a:t>
                </a:r>
              </a:p>
              <a:p>
                <a:endParaRPr lang="en-US" sz="1600" b="1" dirty="0"/>
              </a:p>
              <a:p>
                <a:r>
                  <a:rPr lang="en-US" sz="1600" b="1" dirty="0"/>
                  <a:t>The sample data help us to make an estimate of a population parameter</a:t>
                </a:r>
                <a:r>
                  <a:rPr lang="en-US" sz="1600" dirty="0"/>
                  <a:t>. </a:t>
                </a:r>
              </a:p>
              <a:p>
                <a:endParaRPr lang="en-US" sz="1600" dirty="0"/>
              </a:p>
              <a:p>
                <a:r>
                  <a:rPr lang="en-US" sz="1600" dirty="0"/>
                  <a:t>The sample mean, </a:t>
                </a:r>
                <a14:m>
                  <m:oMath xmlns:m="http://schemas.openxmlformats.org/officeDocument/2006/math">
                    <m:acc>
                      <m:accPr>
                        <m:chr m:val="̅"/>
                        <m:ctrlPr>
                          <a:rPr lang="en-US" sz="1600" i="1">
                            <a:latin typeface="Cambria Math" panose="02040503050406030204" pitchFamily="18" charset="0"/>
                          </a:rPr>
                        </m:ctrlPr>
                      </m:accPr>
                      <m:e>
                        <m:r>
                          <a:rPr lang="en-US" sz="1600" i="1">
                            <a:latin typeface="Cambria Math" panose="02040503050406030204" pitchFamily="18" charset="0"/>
                          </a:rPr>
                          <m:t>𝑥</m:t>
                        </m:r>
                      </m:e>
                    </m:acc>
                  </m:oMath>
                </a14:m>
                <a:r>
                  <a:rPr lang="en-US" sz="1600" dirty="0"/>
                  <a:t>, is the </a:t>
                </a:r>
                <a:r>
                  <a:rPr lang="en-US" sz="1600" b="1" dirty="0"/>
                  <a:t>point estimate </a:t>
                </a:r>
                <a:r>
                  <a:rPr lang="en-US" sz="1600" dirty="0"/>
                  <a:t>for the population mean, </a:t>
                </a:r>
                <a:r>
                  <a:rPr lang="en-US" sz="1600" i="1" dirty="0"/>
                  <a:t>μ</a:t>
                </a:r>
                <a:r>
                  <a:rPr lang="en-US" sz="1600" dirty="0"/>
                  <a:t>. Remember, </a:t>
                </a:r>
                <a14:m>
                  <m:oMath xmlns:m="http://schemas.openxmlformats.org/officeDocument/2006/math">
                    <m:acc>
                      <m:accPr>
                        <m:chr m:val="̅"/>
                        <m:ctrlPr>
                          <a:rPr lang="en-US" sz="1600" i="1">
                            <a:latin typeface="Cambria Math" panose="02040503050406030204" pitchFamily="18" charset="0"/>
                          </a:rPr>
                        </m:ctrlPr>
                      </m:accPr>
                      <m:e>
                        <m:r>
                          <a:rPr lang="en-US" sz="1600" i="1">
                            <a:latin typeface="Cambria Math" panose="02040503050406030204" pitchFamily="18" charset="0"/>
                          </a:rPr>
                          <m:t>𝑥</m:t>
                        </m:r>
                      </m:e>
                    </m:acc>
                  </m:oMath>
                </a14:m>
                <a:r>
                  <a:rPr lang="en-US" sz="1600" dirty="0"/>
                  <a:t> is called a statistic.</a:t>
                </a:r>
              </a:p>
              <a:p>
                <a:endParaRPr lang="en-US" sz="1600" dirty="0"/>
              </a:p>
              <a:p>
                <a:r>
                  <a:rPr lang="en-US" sz="1600" dirty="0"/>
                  <a:t>The point estimate is not the exact value of the population parameter, but close to it. </a:t>
                </a:r>
              </a:p>
              <a:p>
                <a:endParaRPr lang="en-US" sz="1600" dirty="0"/>
              </a:p>
              <a:p>
                <a:r>
                  <a:rPr lang="en-US" sz="1600" dirty="0"/>
                  <a:t>After calculating point estimates, we construct interval estimates, called </a:t>
                </a:r>
                <a:r>
                  <a:rPr lang="en-US" sz="1600" b="1" dirty="0"/>
                  <a:t>confidence intervals</a:t>
                </a:r>
                <a:r>
                  <a:rPr lang="en-US" sz="1600" dirty="0"/>
                  <a:t>. The interval of numbers is a range of values calculated from a given set of sample data. The confidence interval is likely to include an unknown population parameter.</a:t>
                </a:r>
              </a:p>
              <a:p>
                <a:endParaRPr lang="en-US" sz="1600" dirty="0"/>
              </a:p>
            </p:txBody>
          </p:sp>
        </mc:Choice>
        <mc:Fallback xmlns="">
          <p:sp>
            <p:nvSpPr>
              <p:cNvPr id="7" name="Text Placeholder 6"/>
              <p:cNvSpPr>
                <a:spLocks noGrp="1" noRot="1" noChangeAspect="1" noMove="1" noResize="1" noEditPoints="1" noAdjustHandles="1" noChangeArrowheads="1" noChangeShapeType="1" noTextEdit="1"/>
              </p:cNvSpPr>
              <p:nvPr>
                <p:ph type="body" sz="quarter" idx="14"/>
              </p:nvPr>
            </p:nvSpPr>
            <p:spPr>
              <a:xfrm>
                <a:off x="457200" y="1268963"/>
                <a:ext cx="8062912" cy="4741401"/>
              </a:xfrm>
              <a:blipFill>
                <a:blip r:embed="rId2"/>
                <a:stretch>
                  <a:fillRect l="-378" t="-386" r="-680"/>
                </a:stretch>
              </a:blipFill>
            </p:spPr>
            <p:txBody>
              <a:bodyPr/>
              <a:lstStyle/>
              <a:p>
                <a:r>
                  <a:rPr lang="en-US">
                    <a:noFill/>
                  </a:rPr>
                  <a:t> </a:t>
                </a:r>
              </a:p>
            </p:txBody>
          </p:sp>
        </mc:Fallback>
      </mc:AlternateContent>
      <p:pic>
        <p:nvPicPr>
          <p:cNvPr id="6" name="Picture 5" descr="OSX-Stacked-TM-RGB-300dpi-2016.jpg" title="&quot; &quot;"/>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610087" y="227959"/>
            <a:ext cx="1226434" cy="833592"/>
          </a:xfrm>
          <a:prstGeom prst="rect">
            <a:avLst/>
          </a:prstGeom>
        </p:spPr>
      </p:pic>
      <p:sp>
        <p:nvSpPr>
          <p:cNvPr id="2" name="Footer Placeholder 1"/>
          <p:cNvSpPr>
            <a:spLocks noGrp="1"/>
          </p:cNvSpPr>
          <p:nvPr>
            <p:ph type="ftr" sz="quarter" idx="11"/>
          </p:nvPr>
        </p:nvSpPr>
        <p:spPr/>
        <p:txBody>
          <a:bodyPr/>
          <a:lstStyle/>
          <a:p>
            <a:r>
              <a:rPr lang="en-US"/>
              <a:t>Prepared for OpenStax Introductory Statistics by River Parishes Community College under CC BY-SA 4.0</a:t>
            </a:r>
          </a:p>
        </p:txBody>
      </p:sp>
    </p:spTree>
    <p:extLst>
      <p:ext uri="{BB962C8B-B14F-4D97-AF65-F5344CB8AC3E}">
        <p14:creationId xmlns:p14="http://schemas.microsoft.com/office/powerpoint/2010/main" val="330310810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241326"/>
            <a:ext cx="8062912" cy="820225"/>
          </a:xfrm>
        </p:spPr>
        <p:txBody>
          <a:bodyPr>
            <a:normAutofit fontScale="90000"/>
          </a:bodyPr>
          <a:lstStyle/>
          <a:p>
            <a:r>
              <a:rPr lang="en-US" b="1" dirty="0"/>
              <a:t>Calculating the Sample Size </a:t>
            </a:r>
            <a:r>
              <a:rPr lang="en-US" b="1" i="1" dirty="0"/>
              <a:t>n </a:t>
            </a:r>
            <a:br>
              <a:rPr lang="en-US" b="1" dirty="0"/>
            </a:br>
            <a:r>
              <a:rPr lang="en-US" b="1" dirty="0"/>
              <a:t>Try it</a:t>
            </a:r>
            <a:endParaRPr lang="en-US" dirty="0"/>
          </a:p>
        </p:txBody>
      </p:sp>
      <p:pic>
        <p:nvPicPr>
          <p:cNvPr id="6" name="Picture 5" descr="OSX-Stacked-TM-RGB-300dpi-2016.jpg" title="&quot; &quot;"/>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7610087" y="227959"/>
            <a:ext cx="1226434" cy="833592"/>
          </a:xfrm>
          <a:prstGeom prst="rect">
            <a:avLst/>
          </a:prstGeom>
        </p:spPr>
      </p:pic>
      <p:sp>
        <p:nvSpPr>
          <p:cNvPr id="2" name="Footer Placeholder 1"/>
          <p:cNvSpPr>
            <a:spLocks noGrp="1"/>
          </p:cNvSpPr>
          <p:nvPr>
            <p:ph type="ftr" sz="quarter" idx="11"/>
          </p:nvPr>
        </p:nvSpPr>
        <p:spPr/>
        <p:txBody>
          <a:bodyPr/>
          <a:lstStyle/>
          <a:p>
            <a:r>
              <a:rPr lang="en-US"/>
              <a:t>Prepared for OpenStax Introductory Statistics by River Parishes Community College under CC BY-SA 4.0</a:t>
            </a:r>
          </a:p>
        </p:txBody>
      </p:sp>
      <p:sp>
        <p:nvSpPr>
          <p:cNvPr id="7" name="Text Placeholder 6">
            <a:extLst>
              <a:ext uri="{FF2B5EF4-FFF2-40B4-BE49-F238E27FC236}">
                <a16:creationId xmlns:a16="http://schemas.microsoft.com/office/drawing/2014/main" id="{B8290521-D3A6-4DFA-9F97-0B86A3894360}"/>
              </a:ext>
            </a:extLst>
          </p:cNvPr>
          <p:cNvSpPr>
            <a:spLocks noGrp="1"/>
          </p:cNvSpPr>
          <p:nvPr>
            <p:ph type="body" sz="quarter" idx="14"/>
          </p:nvPr>
        </p:nvSpPr>
        <p:spPr>
          <a:xfrm>
            <a:off x="457200" y="1268963"/>
            <a:ext cx="8062912" cy="4741401"/>
          </a:xfrm>
        </p:spPr>
        <p:txBody>
          <a:bodyPr>
            <a:normAutofit/>
          </a:bodyPr>
          <a:lstStyle/>
          <a:p>
            <a:r>
              <a:rPr lang="en-US" b="1" dirty="0"/>
              <a:t>Try It 8.7</a:t>
            </a:r>
          </a:p>
          <a:p>
            <a:r>
              <a:rPr lang="en-US" dirty="0"/>
              <a:t>The population standard deviation for the height of high school basketball players is three inches. If we want to be 95% confident that the sample mean height is within one inch of the true population mean height, how many randomly selected students must be surveyed?</a:t>
            </a:r>
          </a:p>
        </p:txBody>
      </p:sp>
    </p:spTree>
    <p:extLst>
      <p:ext uri="{BB962C8B-B14F-4D97-AF65-F5344CB8AC3E}">
        <p14:creationId xmlns:p14="http://schemas.microsoft.com/office/powerpoint/2010/main" val="158762980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71804"/>
            <a:ext cx="8062912" cy="2537927"/>
          </a:xfrm>
        </p:spPr>
        <p:txBody>
          <a:bodyPr>
            <a:noAutofit/>
          </a:bodyPr>
          <a:lstStyle/>
          <a:p>
            <a:pPr algn="ctr"/>
            <a:r>
              <a:rPr lang="en-US" sz="4000" b="1" cap="none" dirty="0">
                <a:solidFill>
                  <a:srgbClr val="212F62"/>
                </a:solidFill>
              </a:rPr>
              <a:t>Chapter 8</a:t>
            </a:r>
            <a:br>
              <a:rPr lang="en-US" sz="4000" b="1" cap="none" dirty="0">
                <a:solidFill>
                  <a:srgbClr val="212F62"/>
                </a:solidFill>
              </a:rPr>
            </a:br>
            <a:br>
              <a:rPr lang="en-US" sz="4000" b="1" cap="none" dirty="0">
                <a:solidFill>
                  <a:srgbClr val="212F62"/>
                </a:solidFill>
              </a:rPr>
            </a:br>
            <a:r>
              <a:rPr lang="en-US" sz="4000" b="1" dirty="0">
                <a:solidFill>
                  <a:srgbClr val="212F62"/>
                </a:solidFill>
              </a:rPr>
              <a:t>confidence intervals</a:t>
            </a:r>
            <a:endParaRPr lang="en-US" sz="4000" dirty="0"/>
          </a:p>
        </p:txBody>
      </p:sp>
      <p:sp>
        <p:nvSpPr>
          <p:cNvPr id="5" name="Title 4"/>
          <p:cNvSpPr txBox="1">
            <a:spLocks/>
          </p:cNvSpPr>
          <p:nvPr/>
        </p:nvSpPr>
        <p:spPr>
          <a:xfrm>
            <a:off x="845052" y="3697089"/>
            <a:ext cx="7287208" cy="1248135"/>
          </a:xfrm>
          <a:prstGeom prst="rect">
            <a:avLst/>
          </a:prstGeom>
        </p:spPr>
        <p:txBody>
          <a:bodyPr vert="horz" lIns="91440" tIns="45720" rIns="91440" bIns="45720" rtlCol="0" anchor="b">
            <a:noAutofit/>
          </a:bodyPr>
          <a:lstStyle>
            <a:lvl1pPr algn="l" defTabSz="914400" rtl="0" eaLnBrk="1" latinLnBrk="0" hangingPunct="1">
              <a:spcBef>
                <a:spcPct val="0"/>
              </a:spcBef>
              <a:buNone/>
              <a:defRPr sz="2400" kern="1200" cap="all" spc="-60" baseline="0">
                <a:solidFill>
                  <a:srgbClr val="6CB255"/>
                </a:solidFill>
                <a:latin typeface="+mj-lt"/>
                <a:ea typeface="+mj-ea"/>
                <a:cs typeface="+mj-cs"/>
              </a:defRPr>
            </a:lvl1pPr>
          </a:lstStyle>
          <a:p>
            <a:pPr algn="ctr"/>
            <a:r>
              <a:rPr lang="en-US" dirty="0"/>
              <a:t>Section 8.2 - </a:t>
            </a:r>
            <a:r>
              <a:rPr lang="en-US" b="1" dirty="0"/>
              <a:t>A Single Population Mean using the Student t</a:t>
            </a:r>
          </a:p>
          <a:p>
            <a:pPr algn="ctr"/>
            <a:r>
              <a:rPr lang="en-US" b="1" dirty="0"/>
              <a:t>Distribution</a:t>
            </a:r>
            <a:endParaRPr lang="en-US" dirty="0"/>
          </a:p>
        </p:txBody>
      </p:sp>
      <p:sp>
        <p:nvSpPr>
          <p:cNvPr id="3" name="Footer Placeholder 2"/>
          <p:cNvSpPr>
            <a:spLocks noGrp="1"/>
          </p:cNvSpPr>
          <p:nvPr>
            <p:ph type="ftr" sz="quarter" idx="11"/>
          </p:nvPr>
        </p:nvSpPr>
        <p:spPr/>
        <p:txBody>
          <a:bodyPr/>
          <a:lstStyle/>
          <a:p>
            <a:r>
              <a:rPr lang="en-US"/>
              <a:t>Prepared for OpenStax Introductory Statistics by River Parishes Community College under CC BY-SA 4.0</a:t>
            </a:r>
          </a:p>
        </p:txBody>
      </p:sp>
      <p:pic>
        <p:nvPicPr>
          <p:cNvPr id="6" name="Picture 5" descr="OSC-Stacked-TM-RGB-1.png" title="&quot; &quot;"/>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7378705" y="5415694"/>
            <a:ext cx="1507110" cy="1077181"/>
          </a:xfrm>
          <a:prstGeom prst="rect">
            <a:avLst/>
          </a:prstGeom>
        </p:spPr>
      </p:pic>
    </p:spTree>
    <p:extLst>
      <p:ext uri="{BB962C8B-B14F-4D97-AF65-F5344CB8AC3E}">
        <p14:creationId xmlns:p14="http://schemas.microsoft.com/office/powerpoint/2010/main" val="422683296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US" sz="2200" dirty="0"/>
              <a:t>Section 8.2 Learning Objectives</a:t>
            </a:r>
          </a:p>
        </p:txBody>
      </p:sp>
      <p:pic>
        <p:nvPicPr>
          <p:cNvPr id="6" name="Picture 5" descr="OSX-Stacked-TM-RGB-300dpi-2016.jpg" title="&quot; &quot;"/>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7610087" y="227959"/>
            <a:ext cx="1226434" cy="833592"/>
          </a:xfrm>
          <a:prstGeom prst="rect">
            <a:avLst/>
          </a:prstGeom>
        </p:spPr>
      </p:pic>
      <p:sp>
        <p:nvSpPr>
          <p:cNvPr id="2" name="Footer Placeholder 1"/>
          <p:cNvSpPr>
            <a:spLocks noGrp="1"/>
          </p:cNvSpPr>
          <p:nvPr>
            <p:ph type="ftr" sz="quarter" idx="11"/>
          </p:nvPr>
        </p:nvSpPr>
        <p:spPr/>
        <p:txBody>
          <a:bodyPr/>
          <a:lstStyle/>
          <a:p>
            <a:r>
              <a:rPr lang="en-US"/>
              <a:t>Prepared for OpenStax Introductory Statistics by River Parishes Community College under CC BY-SA 4.0</a:t>
            </a:r>
            <a:endParaRPr lang="en-US" dirty="0"/>
          </a:p>
        </p:txBody>
      </p:sp>
      <p:sp>
        <p:nvSpPr>
          <p:cNvPr id="4" name="Rectangle 3">
            <a:extLst>
              <a:ext uri="{FF2B5EF4-FFF2-40B4-BE49-F238E27FC236}">
                <a16:creationId xmlns:a16="http://schemas.microsoft.com/office/drawing/2014/main" id="{82A2C50D-E8A3-0742-836A-717A75EF667C}"/>
              </a:ext>
            </a:extLst>
          </p:cNvPr>
          <p:cNvSpPr/>
          <p:nvPr/>
        </p:nvSpPr>
        <p:spPr>
          <a:xfrm>
            <a:off x="457200" y="1269643"/>
            <a:ext cx="8379321" cy="2031325"/>
          </a:xfrm>
          <a:prstGeom prst="rect">
            <a:avLst/>
          </a:prstGeom>
        </p:spPr>
        <p:txBody>
          <a:bodyPr wrap="square">
            <a:spAutoFit/>
          </a:bodyPr>
          <a:lstStyle/>
          <a:p>
            <a:r>
              <a:rPr lang="en-US" dirty="0"/>
              <a:t>In this section students will:</a:t>
            </a:r>
          </a:p>
          <a:p>
            <a:endParaRPr lang="en-US" dirty="0"/>
          </a:p>
          <a:p>
            <a:pPr marL="285750" indent="-285750">
              <a:buFont typeface="Arial" panose="020B0604020202020204" pitchFamily="34" charset="0"/>
              <a:buChar char="•"/>
            </a:pPr>
            <a:r>
              <a:rPr lang="en-US" dirty="0"/>
              <a:t>Learn about degrees of freedom and Student's t-Distribution</a:t>
            </a:r>
          </a:p>
          <a:p>
            <a:pPr marL="285750" indent="-285750">
              <a:buFont typeface="Arial" panose="020B0604020202020204" pitchFamily="34" charset="0"/>
              <a:buChar char="•"/>
            </a:pPr>
            <a:r>
              <a:rPr lang="en-US" dirty="0"/>
              <a:t>Find the critical values using degrees of freedom corresponding to a given confidence level for a t-interval.</a:t>
            </a:r>
          </a:p>
          <a:p>
            <a:pPr marL="285750" indent="-285750">
              <a:buFont typeface="Arial" panose="020B0604020202020204" pitchFamily="34" charset="0"/>
              <a:buChar char="•"/>
            </a:pPr>
            <a:r>
              <a:rPr lang="en-US" dirty="0"/>
              <a:t>Construct confidence intervals for μ when σ is unknown</a:t>
            </a:r>
          </a:p>
          <a:p>
            <a:pPr marL="285750" indent="-285750">
              <a:buFont typeface="Arial" panose="020B0604020202020204" pitchFamily="34" charset="0"/>
              <a:buChar char="•"/>
            </a:pPr>
            <a:r>
              <a:rPr lang="en-US" dirty="0"/>
              <a:t>Interpret the results of confidence intervals for </a:t>
            </a:r>
            <a:r>
              <a:rPr lang="en-US"/>
              <a:t>μ when σ</a:t>
            </a:r>
            <a:r>
              <a:rPr lang="en-US" dirty="0"/>
              <a:t> is unknown.</a:t>
            </a:r>
          </a:p>
        </p:txBody>
      </p:sp>
    </p:spTree>
    <p:extLst>
      <p:ext uri="{BB962C8B-B14F-4D97-AF65-F5344CB8AC3E}">
        <p14:creationId xmlns:p14="http://schemas.microsoft.com/office/powerpoint/2010/main" val="420855667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241326"/>
            <a:ext cx="8062912" cy="820225"/>
          </a:xfrm>
        </p:spPr>
        <p:txBody>
          <a:bodyPr>
            <a:normAutofit fontScale="90000"/>
          </a:bodyPr>
          <a:lstStyle/>
          <a:p>
            <a:r>
              <a:rPr lang="en-US" b="1" dirty="0"/>
              <a:t>A Single Population Mean using the </a:t>
            </a:r>
            <a:br>
              <a:rPr lang="en-US" b="1" dirty="0"/>
            </a:br>
            <a:r>
              <a:rPr lang="en-US" b="1" dirty="0"/>
              <a:t>Student t Distribution</a:t>
            </a:r>
            <a:endParaRPr lang="en-US" dirty="0"/>
          </a:p>
        </p:txBody>
      </p:sp>
      <p:sp>
        <p:nvSpPr>
          <p:cNvPr id="7" name="Text Placeholder 6"/>
          <p:cNvSpPr>
            <a:spLocks noGrp="1"/>
          </p:cNvSpPr>
          <p:nvPr>
            <p:ph type="body" sz="quarter" idx="14"/>
          </p:nvPr>
        </p:nvSpPr>
        <p:spPr>
          <a:xfrm>
            <a:off x="457200" y="1268963"/>
            <a:ext cx="8062912" cy="4741401"/>
          </a:xfrm>
        </p:spPr>
        <p:txBody>
          <a:bodyPr>
            <a:normAutofit fontScale="92500" lnSpcReduction="20000"/>
          </a:bodyPr>
          <a:lstStyle/>
          <a:p>
            <a:r>
              <a:rPr lang="en-US" dirty="0"/>
              <a:t>In practice, we rarely know the population </a:t>
            </a:r>
            <a:r>
              <a:rPr lang="en-US" b="1" dirty="0"/>
              <a:t>standard deviation, </a:t>
            </a:r>
            <a:r>
              <a:rPr lang="en-US" b="1" i="1" dirty="0"/>
              <a:t>σ</a:t>
            </a:r>
            <a:r>
              <a:rPr lang="en-US" dirty="0"/>
              <a:t>. </a:t>
            </a:r>
          </a:p>
          <a:p>
            <a:endParaRPr lang="en-US" dirty="0"/>
          </a:p>
          <a:p>
            <a:r>
              <a:rPr lang="en-US" dirty="0"/>
              <a:t>When the population standard deviation is </a:t>
            </a:r>
            <a:r>
              <a:rPr lang="en-US" b="1" dirty="0"/>
              <a:t>unknown</a:t>
            </a:r>
            <a:r>
              <a:rPr lang="en-US" dirty="0"/>
              <a:t>, we do not use the standard normal distribution. Rather we use the </a:t>
            </a:r>
            <a:r>
              <a:rPr lang="en-US" b="1" dirty="0"/>
              <a:t>Student's t-distribution</a:t>
            </a:r>
            <a:r>
              <a:rPr lang="en-US" dirty="0"/>
              <a:t>.</a:t>
            </a:r>
          </a:p>
          <a:p>
            <a:endParaRPr lang="en-US" dirty="0"/>
          </a:p>
          <a:p>
            <a:r>
              <a:rPr lang="en-US" dirty="0"/>
              <a:t>The one big difference is the calculation of </a:t>
            </a:r>
            <a:r>
              <a:rPr lang="en-US" b="1" dirty="0"/>
              <a:t>the number </a:t>
            </a:r>
            <a:r>
              <a:rPr lang="en-US" b="1" i="1" dirty="0"/>
              <a:t>n </a:t>
            </a:r>
            <a:r>
              <a:rPr lang="en-US" b="1" dirty="0"/>
              <a:t>– 1, which is called the degrees of freedom (</a:t>
            </a:r>
            <a:r>
              <a:rPr lang="en-US" b="1" dirty="0" err="1"/>
              <a:t>df</a:t>
            </a:r>
            <a:r>
              <a:rPr lang="en-US" b="1" dirty="0"/>
              <a:t>).</a:t>
            </a:r>
            <a:endParaRPr lang="en-US" dirty="0"/>
          </a:p>
          <a:p>
            <a:endParaRPr lang="en-US" dirty="0"/>
          </a:p>
          <a:p>
            <a:r>
              <a:rPr lang="en-US" b="1" dirty="0"/>
              <a:t>The notation for the Student's t-distribution (using </a:t>
            </a:r>
            <a:r>
              <a:rPr lang="en-US" b="1" i="1" dirty="0"/>
              <a:t>T </a:t>
            </a:r>
            <a:r>
              <a:rPr lang="en-US" b="1" dirty="0"/>
              <a:t>as the random variable) is:</a:t>
            </a:r>
          </a:p>
          <a:p>
            <a:r>
              <a:rPr lang="en-US" dirty="0"/>
              <a:t>• </a:t>
            </a:r>
            <a:r>
              <a:rPr lang="en-US" i="1" dirty="0"/>
              <a:t>T ~ </a:t>
            </a:r>
            <a:r>
              <a:rPr lang="en-US" i="1" dirty="0" err="1"/>
              <a:t>t</a:t>
            </a:r>
            <a:r>
              <a:rPr lang="en-US" i="1" baseline="-25000" dirty="0" err="1"/>
              <a:t>df</a:t>
            </a:r>
            <a:r>
              <a:rPr lang="en-US" i="1" dirty="0"/>
              <a:t> </a:t>
            </a:r>
            <a:r>
              <a:rPr lang="en-US" dirty="0"/>
              <a:t>where </a:t>
            </a:r>
            <a:r>
              <a:rPr lang="en-US" i="1" dirty="0" err="1"/>
              <a:t>df</a:t>
            </a:r>
            <a:r>
              <a:rPr lang="en-US" i="1" dirty="0"/>
              <a:t> </a:t>
            </a:r>
            <a:r>
              <a:rPr lang="en-US" dirty="0"/>
              <a:t>= </a:t>
            </a:r>
            <a:r>
              <a:rPr lang="en-US" i="1" dirty="0"/>
              <a:t>n </a:t>
            </a:r>
            <a:r>
              <a:rPr lang="en-US" dirty="0"/>
              <a:t>– 1.</a:t>
            </a:r>
          </a:p>
          <a:p>
            <a:r>
              <a:rPr lang="en-US" dirty="0"/>
              <a:t>• For example, if we have a sample of size </a:t>
            </a:r>
            <a:r>
              <a:rPr lang="en-US" i="1" dirty="0"/>
              <a:t>n </a:t>
            </a:r>
            <a:r>
              <a:rPr lang="en-US" dirty="0"/>
              <a:t>= 20 items, then we calculate the degrees of freedom as </a:t>
            </a:r>
            <a:r>
              <a:rPr lang="en-US" i="1" dirty="0" err="1"/>
              <a:t>df</a:t>
            </a:r>
            <a:r>
              <a:rPr lang="en-US" i="1" dirty="0"/>
              <a:t> </a:t>
            </a:r>
            <a:r>
              <a:rPr lang="en-US" dirty="0"/>
              <a:t>= </a:t>
            </a:r>
            <a:r>
              <a:rPr lang="en-US" i="1" dirty="0"/>
              <a:t>n </a:t>
            </a:r>
            <a:r>
              <a:rPr lang="en-US" dirty="0"/>
              <a:t>- 1 = 20 – 1 = 19 and we write the distribution as </a:t>
            </a:r>
            <a:r>
              <a:rPr lang="en-US" i="1" dirty="0"/>
              <a:t>T ~ t</a:t>
            </a:r>
            <a:r>
              <a:rPr lang="en-US" i="1" baseline="-25000" dirty="0"/>
              <a:t>19</a:t>
            </a:r>
            <a:r>
              <a:rPr lang="en-US" dirty="0"/>
              <a:t>.</a:t>
            </a:r>
            <a:endParaRPr lang="en-US" sz="1600" dirty="0"/>
          </a:p>
        </p:txBody>
      </p:sp>
      <p:pic>
        <p:nvPicPr>
          <p:cNvPr id="6" name="Picture 5" descr="OSX-Stacked-TM-RGB-300dpi-2016.jpg" title="&quot; &quot;"/>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7610087" y="227959"/>
            <a:ext cx="1226434" cy="833592"/>
          </a:xfrm>
          <a:prstGeom prst="rect">
            <a:avLst/>
          </a:prstGeom>
        </p:spPr>
      </p:pic>
      <p:sp>
        <p:nvSpPr>
          <p:cNvPr id="2" name="Footer Placeholder 1"/>
          <p:cNvSpPr>
            <a:spLocks noGrp="1"/>
          </p:cNvSpPr>
          <p:nvPr>
            <p:ph type="ftr" sz="quarter" idx="11"/>
          </p:nvPr>
        </p:nvSpPr>
        <p:spPr/>
        <p:txBody>
          <a:bodyPr/>
          <a:lstStyle/>
          <a:p>
            <a:r>
              <a:rPr lang="en-US"/>
              <a:t>Prepared for OpenStax Introductory Statistics by River Parishes Community College under CC BY-SA 4.0</a:t>
            </a:r>
          </a:p>
        </p:txBody>
      </p:sp>
    </p:spTree>
    <p:extLst>
      <p:ext uri="{BB962C8B-B14F-4D97-AF65-F5344CB8AC3E}">
        <p14:creationId xmlns:p14="http://schemas.microsoft.com/office/powerpoint/2010/main" val="165434430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241326"/>
            <a:ext cx="8062912" cy="820225"/>
          </a:xfrm>
        </p:spPr>
        <p:txBody>
          <a:bodyPr>
            <a:normAutofit fontScale="90000"/>
          </a:bodyPr>
          <a:lstStyle/>
          <a:p>
            <a:r>
              <a:rPr lang="en-US" b="1" dirty="0"/>
              <a:t>A Single Population Mean using the </a:t>
            </a:r>
            <a:br>
              <a:rPr lang="en-US" b="1" dirty="0"/>
            </a:br>
            <a:r>
              <a:rPr lang="en-US" b="1" dirty="0"/>
              <a:t>Student t Distribution (Cont.)</a:t>
            </a:r>
            <a:endParaRPr lang="en-US" dirty="0"/>
          </a:p>
        </p:txBody>
      </p:sp>
      <p:sp>
        <p:nvSpPr>
          <p:cNvPr id="7" name="Text Placeholder 6"/>
          <p:cNvSpPr>
            <a:spLocks noGrp="1"/>
          </p:cNvSpPr>
          <p:nvPr>
            <p:ph type="body" sz="quarter" idx="14"/>
          </p:nvPr>
        </p:nvSpPr>
        <p:spPr>
          <a:xfrm>
            <a:off x="457200" y="1268963"/>
            <a:ext cx="8062912" cy="5029200"/>
          </a:xfrm>
        </p:spPr>
        <p:txBody>
          <a:bodyPr>
            <a:normAutofit/>
          </a:bodyPr>
          <a:lstStyle/>
          <a:p>
            <a:r>
              <a:rPr lang="en-US" sz="1800" dirty="0"/>
              <a:t>With the </a:t>
            </a:r>
            <a:r>
              <a:rPr lang="en-US" sz="1800" b="1" dirty="0"/>
              <a:t>Student's t-distribution</a:t>
            </a:r>
            <a:r>
              <a:rPr lang="en-US" sz="1800" dirty="0"/>
              <a:t>, there is a </a:t>
            </a:r>
            <a:r>
              <a:rPr lang="en-US" sz="1800" i="1" dirty="0"/>
              <a:t>t</a:t>
            </a:r>
            <a:r>
              <a:rPr lang="en-US" sz="1800" dirty="0"/>
              <a:t>-score which has the same interpretation as the </a:t>
            </a:r>
            <a:r>
              <a:rPr lang="en-US" sz="1800" b="1" i="1" dirty="0"/>
              <a:t>z</a:t>
            </a:r>
            <a:r>
              <a:rPr lang="en-US" sz="1800" b="1" dirty="0"/>
              <a:t>-score</a:t>
            </a:r>
            <a:r>
              <a:rPr lang="en-US" sz="1800" dirty="0"/>
              <a:t>. </a:t>
            </a:r>
          </a:p>
          <a:p>
            <a:endParaRPr lang="en-US" sz="1800" dirty="0"/>
          </a:p>
          <a:p>
            <a:r>
              <a:rPr lang="en-US" sz="1800" dirty="0"/>
              <a:t>A probability table for the Student's t-distribution is used to find the </a:t>
            </a:r>
            <a:r>
              <a:rPr lang="en-US" sz="1800" i="1" dirty="0"/>
              <a:t>t</a:t>
            </a:r>
            <a:r>
              <a:rPr lang="en-US" sz="1800" dirty="0"/>
              <a:t>-score. </a:t>
            </a:r>
          </a:p>
          <a:p>
            <a:endParaRPr lang="en-US" sz="1800" dirty="0"/>
          </a:p>
          <a:p>
            <a:r>
              <a:rPr lang="en-US" sz="1800" dirty="0"/>
              <a:t>A Student's t table (See </a:t>
            </a:r>
            <a:r>
              <a:rPr lang="en-US" sz="1800" b="1" dirty="0"/>
              <a:t>Appendix H</a:t>
            </a:r>
            <a:r>
              <a:rPr lang="en-US" sz="1800" dirty="0"/>
              <a:t>) gives </a:t>
            </a:r>
            <a:r>
              <a:rPr lang="en-US" sz="1800" i="1" dirty="0"/>
              <a:t>t</a:t>
            </a:r>
            <a:r>
              <a:rPr lang="en-US" sz="1800" dirty="0"/>
              <a:t>-scores given the degrees of freedom and the right-tailed probability. The table is very limited.</a:t>
            </a:r>
          </a:p>
          <a:p>
            <a:endParaRPr lang="en-US" sz="1800" dirty="0"/>
          </a:p>
          <a:p>
            <a:r>
              <a:rPr lang="en-US" sz="1800" dirty="0"/>
              <a:t>Images from the table is shown on the next page and are found at </a:t>
            </a:r>
            <a:r>
              <a:rPr lang="en-US" sz="1800" dirty="0">
                <a:hlinkClick r:id="rId2"/>
              </a:rPr>
              <a:t>http://www.itl.nist.gov/div898/handbook/eda/section3/eda3672.htm</a:t>
            </a:r>
            <a:r>
              <a:rPr lang="en-US" sz="1800" dirty="0"/>
              <a:t> </a:t>
            </a:r>
          </a:p>
        </p:txBody>
      </p:sp>
      <p:pic>
        <p:nvPicPr>
          <p:cNvPr id="6" name="Picture 5" descr="OSX-Stacked-TM-RGB-300dpi-2016.jpg" title="&quot; &quot;"/>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610087" y="227959"/>
            <a:ext cx="1226434" cy="833592"/>
          </a:xfrm>
          <a:prstGeom prst="rect">
            <a:avLst/>
          </a:prstGeom>
        </p:spPr>
      </p:pic>
      <p:sp>
        <p:nvSpPr>
          <p:cNvPr id="2" name="Footer Placeholder 1"/>
          <p:cNvSpPr>
            <a:spLocks noGrp="1"/>
          </p:cNvSpPr>
          <p:nvPr>
            <p:ph type="ftr" sz="quarter" idx="11"/>
          </p:nvPr>
        </p:nvSpPr>
        <p:spPr/>
        <p:txBody>
          <a:bodyPr/>
          <a:lstStyle/>
          <a:p>
            <a:r>
              <a:rPr lang="en-US"/>
              <a:t>Prepared for OpenStax Introductory Statistics by River Parishes Community College under CC BY-SA 4.0</a:t>
            </a:r>
          </a:p>
        </p:txBody>
      </p:sp>
    </p:spTree>
    <p:extLst>
      <p:ext uri="{BB962C8B-B14F-4D97-AF65-F5344CB8AC3E}">
        <p14:creationId xmlns:p14="http://schemas.microsoft.com/office/powerpoint/2010/main" val="331622034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241326"/>
            <a:ext cx="8062912" cy="820225"/>
          </a:xfrm>
        </p:spPr>
        <p:txBody>
          <a:bodyPr>
            <a:normAutofit fontScale="90000"/>
          </a:bodyPr>
          <a:lstStyle/>
          <a:p>
            <a:r>
              <a:rPr lang="en-US" b="1" dirty="0"/>
              <a:t>A Single Population Mean using the </a:t>
            </a:r>
            <a:br>
              <a:rPr lang="en-US" b="1" dirty="0"/>
            </a:br>
            <a:r>
              <a:rPr lang="en-US" b="1" dirty="0"/>
              <a:t>Student t Distribution Table</a:t>
            </a:r>
            <a:endParaRPr lang="en-US" dirty="0"/>
          </a:p>
        </p:txBody>
      </p:sp>
      <p:pic>
        <p:nvPicPr>
          <p:cNvPr id="6" name="Picture 5" descr="OSX-Stacked-TM-RGB-300dpi-2016.jpg" title="&quot; &quot;"/>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7610087" y="227959"/>
            <a:ext cx="1226434" cy="833592"/>
          </a:xfrm>
          <a:prstGeom prst="rect">
            <a:avLst/>
          </a:prstGeom>
        </p:spPr>
      </p:pic>
      <p:pic>
        <p:nvPicPr>
          <p:cNvPr id="3" name="Picture 2" title="Table"/>
          <p:cNvPicPr>
            <a:picLocks noChangeAspect="1"/>
          </p:cNvPicPr>
          <p:nvPr/>
        </p:nvPicPr>
        <p:blipFill>
          <a:blip r:embed="rId3"/>
          <a:stretch>
            <a:fillRect/>
          </a:stretch>
        </p:blipFill>
        <p:spPr>
          <a:xfrm>
            <a:off x="180447" y="1352939"/>
            <a:ext cx="2991703" cy="4982546"/>
          </a:xfrm>
          <a:prstGeom prst="rect">
            <a:avLst/>
          </a:prstGeom>
        </p:spPr>
      </p:pic>
      <p:pic>
        <p:nvPicPr>
          <p:cNvPr id="4" name="Picture 3" title="Table"/>
          <p:cNvPicPr>
            <a:picLocks noChangeAspect="1"/>
          </p:cNvPicPr>
          <p:nvPr/>
        </p:nvPicPr>
        <p:blipFill>
          <a:blip r:embed="rId4"/>
          <a:stretch>
            <a:fillRect/>
          </a:stretch>
        </p:blipFill>
        <p:spPr>
          <a:xfrm>
            <a:off x="3274139" y="1352939"/>
            <a:ext cx="2911808" cy="4973217"/>
          </a:xfrm>
          <a:prstGeom prst="rect">
            <a:avLst/>
          </a:prstGeom>
        </p:spPr>
      </p:pic>
      <p:pic>
        <p:nvPicPr>
          <p:cNvPr id="8" name="Picture 7" title="Table"/>
          <p:cNvPicPr>
            <a:picLocks noChangeAspect="1"/>
          </p:cNvPicPr>
          <p:nvPr/>
        </p:nvPicPr>
        <p:blipFill>
          <a:blip r:embed="rId5"/>
          <a:stretch>
            <a:fillRect/>
          </a:stretch>
        </p:blipFill>
        <p:spPr>
          <a:xfrm>
            <a:off x="6259943" y="1642633"/>
            <a:ext cx="2753988" cy="1319836"/>
          </a:xfrm>
          <a:prstGeom prst="rect">
            <a:avLst/>
          </a:prstGeom>
        </p:spPr>
      </p:pic>
      <p:sp>
        <p:nvSpPr>
          <p:cNvPr id="2" name="Footer Placeholder 1"/>
          <p:cNvSpPr>
            <a:spLocks noGrp="1"/>
          </p:cNvSpPr>
          <p:nvPr>
            <p:ph type="ftr" sz="quarter" idx="11"/>
          </p:nvPr>
        </p:nvSpPr>
        <p:spPr/>
        <p:txBody>
          <a:bodyPr/>
          <a:lstStyle/>
          <a:p>
            <a:r>
              <a:rPr lang="en-US"/>
              <a:t>Prepared for OpenStax Introductory Statistics by River Parishes Community College under CC BY-SA 4.0</a:t>
            </a:r>
          </a:p>
        </p:txBody>
      </p:sp>
    </p:spTree>
    <p:extLst>
      <p:ext uri="{BB962C8B-B14F-4D97-AF65-F5344CB8AC3E}">
        <p14:creationId xmlns:p14="http://schemas.microsoft.com/office/powerpoint/2010/main" val="286911291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241326"/>
            <a:ext cx="8062912" cy="820225"/>
          </a:xfrm>
        </p:spPr>
        <p:txBody>
          <a:bodyPr>
            <a:normAutofit fontScale="90000"/>
          </a:bodyPr>
          <a:lstStyle/>
          <a:p>
            <a:r>
              <a:rPr lang="en-US" b="1" dirty="0"/>
              <a:t>A Single Population Mean using the </a:t>
            </a:r>
            <a:br>
              <a:rPr lang="en-US" b="1" dirty="0"/>
            </a:br>
            <a:r>
              <a:rPr lang="en-US" b="1" dirty="0"/>
              <a:t>Student t Distribution (Cont. 2)</a:t>
            </a:r>
            <a:endParaRPr lang="en-US" dirty="0"/>
          </a:p>
        </p:txBody>
      </p:sp>
      <mc:AlternateContent xmlns:mc="http://schemas.openxmlformats.org/markup-compatibility/2006" xmlns:a14="http://schemas.microsoft.com/office/drawing/2010/main">
        <mc:Choice Requires="a14">
          <p:sp>
            <p:nvSpPr>
              <p:cNvPr id="7" name="Text Placeholder 6"/>
              <p:cNvSpPr>
                <a:spLocks noGrp="1"/>
              </p:cNvSpPr>
              <p:nvPr>
                <p:ph type="body" sz="quarter" idx="14"/>
              </p:nvPr>
            </p:nvSpPr>
            <p:spPr>
              <a:xfrm>
                <a:off x="457200" y="1268963"/>
                <a:ext cx="8062912" cy="4741401"/>
              </a:xfrm>
            </p:spPr>
            <p:txBody>
              <a:bodyPr>
                <a:normAutofit/>
              </a:bodyPr>
              <a:lstStyle/>
              <a:p>
                <a:r>
                  <a:rPr lang="en-US" b="1" dirty="0"/>
                  <a:t>If the population standard deviation is not known</a:t>
                </a:r>
                <a:r>
                  <a:rPr lang="en-US" dirty="0"/>
                  <a:t>, the </a:t>
                </a:r>
                <a:r>
                  <a:rPr lang="en-US" b="1" dirty="0"/>
                  <a:t>error bound for a population mean </a:t>
                </a:r>
                <a:r>
                  <a:rPr lang="en-US" dirty="0"/>
                  <a:t>is: </a:t>
                </a:r>
                <a:r>
                  <a:rPr lang="en-US" i="1" dirty="0"/>
                  <a:t>EBM = </a:t>
                </a:r>
                <a:r>
                  <a:rPr lang="en-US" dirty="0"/>
                  <a:t>(</a:t>
                </a:r>
                <a:r>
                  <a:rPr lang="en-US" i="1" dirty="0"/>
                  <a:t>t</a:t>
                </a:r>
                <a:r>
                  <a:rPr lang="el-GR" i="1" baseline="-25000" dirty="0"/>
                  <a:t>α</a:t>
                </a:r>
                <a:r>
                  <a:rPr lang="en-US" i="1" baseline="-25000" dirty="0"/>
                  <a:t>/</a:t>
                </a:r>
                <a:r>
                  <a:rPr lang="el-GR" baseline="-25000" dirty="0"/>
                  <a:t>2</a:t>
                </a:r>
                <a:r>
                  <a:rPr lang="en-US" dirty="0"/>
                  <a:t>)(</a:t>
                </a:r>
                <a:r>
                  <a:rPr lang="en-US" i="1" dirty="0"/>
                  <a:t>s</a:t>
                </a:r>
                <a:r>
                  <a:rPr lang="en-US" dirty="0"/>
                  <a:t>/</a:t>
                </a:r>
                <a14:m>
                  <m:oMath xmlns:m="http://schemas.openxmlformats.org/officeDocument/2006/math">
                    <m:rad>
                      <m:radPr>
                        <m:degHide m:val="on"/>
                        <m:ctrlPr>
                          <a:rPr lang="en-US" i="1">
                            <a:latin typeface="Cambria Math" panose="02040503050406030204" pitchFamily="18" charset="0"/>
                          </a:rPr>
                        </m:ctrlPr>
                      </m:radPr>
                      <m:deg/>
                      <m:e>
                        <m:r>
                          <a:rPr lang="en-US" i="1">
                            <a:latin typeface="Cambria Math" panose="02040503050406030204" pitchFamily="18" charset="0"/>
                          </a:rPr>
                          <m:t>𝑛</m:t>
                        </m:r>
                      </m:e>
                    </m:rad>
                  </m:oMath>
                </a14:m>
                <a:r>
                  <a:rPr lang="en-US" dirty="0"/>
                  <a:t>)</a:t>
                </a:r>
              </a:p>
              <a:p>
                <a:endParaRPr lang="en-US" dirty="0"/>
              </a:p>
              <a:p>
                <a:r>
                  <a:rPr lang="en-US" dirty="0"/>
                  <a:t>• </a:t>
                </a:r>
                <a:r>
                  <a:rPr lang="en-US" i="1" dirty="0"/>
                  <a:t>t</a:t>
                </a:r>
                <a:r>
                  <a:rPr lang="el-GR" i="1" baseline="-25000" dirty="0"/>
                  <a:t>α</a:t>
                </a:r>
                <a:r>
                  <a:rPr lang="en-US" i="1" baseline="-25000" dirty="0"/>
                  <a:t>/</a:t>
                </a:r>
                <a:r>
                  <a:rPr lang="el-GR" baseline="-25000" dirty="0"/>
                  <a:t>2</a:t>
                </a:r>
                <a:r>
                  <a:rPr lang="en-US" dirty="0"/>
                  <a:t> is the t-score with area to the right equal to </a:t>
                </a:r>
                <a:r>
                  <a:rPr lang="en-US" i="1" dirty="0"/>
                  <a:t>α/</a:t>
                </a:r>
                <a:r>
                  <a:rPr lang="en-US" dirty="0"/>
                  <a:t>2</a:t>
                </a:r>
              </a:p>
              <a:p>
                <a:r>
                  <a:rPr lang="en-US" dirty="0"/>
                  <a:t>• use </a:t>
                </a:r>
                <a:r>
                  <a:rPr lang="en-US" i="1" dirty="0" err="1"/>
                  <a:t>df</a:t>
                </a:r>
                <a:r>
                  <a:rPr lang="en-US" i="1" dirty="0"/>
                  <a:t> </a:t>
                </a:r>
                <a:r>
                  <a:rPr lang="en-US" dirty="0"/>
                  <a:t>= </a:t>
                </a:r>
                <a:r>
                  <a:rPr lang="en-US" i="1" dirty="0"/>
                  <a:t>n </a:t>
                </a:r>
                <a:r>
                  <a:rPr lang="en-US" dirty="0"/>
                  <a:t>– 1 degrees of freedom, and</a:t>
                </a:r>
              </a:p>
              <a:p>
                <a:r>
                  <a:rPr lang="en-US" dirty="0"/>
                  <a:t>• </a:t>
                </a:r>
                <a:r>
                  <a:rPr lang="en-US" i="1" dirty="0"/>
                  <a:t>s </a:t>
                </a:r>
                <a:r>
                  <a:rPr lang="en-US" dirty="0"/>
                  <a:t>= sample standard deviation.</a:t>
                </a:r>
              </a:p>
              <a:p>
                <a:endParaRPr lang="en-US" b="1" dirty="0"/>
              </a:p>
              <a:p>
                <a:r>
                  <a:rPr lang="en-US" b="1" dirty="0"/>
                  <a:t>The format for the confidence interval is:</a:t>
                </a:r>
              </a:p>
              <a:p>
                <a:pPr algn="ctr"/>
                <a:r>
                  <a:rPr lang="en-US" dirty="0"/>
                  <a:t>(</a:t>
                </a:r>
                <a14:m>
                  <m:oMath xmlns:m="http://schemas.openxmlformats.org/officeDocument/2006/math">
                    <m:acc>
                      <m:accPr>
                        <m:chr m:val="̅"/>
                        <m:ctrlPr>
                          <a:rPr lang="en-US" i="1">
                            <a:latin typeface="Cambria Math" panose="02040503050406030204" pitchFamily="18" charset="0"/>
                          </a:rPr>
                        </m:ctrlPr>
                      </m:accPr>
                      <m:e>
                        <m:r>
                          <a:rPr lang="en-US" i="1">
                            <a:latin typeface="Cambria Math" panose="02040503050406030204" pitchFamily="18" charset="0"/>
                          </a:rPr>
                          <m:t>𝑥</m:t>
                        </m:r>
                      </m:e>
                    </m:acc>
                  </m:oMath>
                </a14:m>
                <a:r>
                  <a:rPr lang="en-US" dirty="0"/>
                  <a:t> – </a:t>
                </a:r>
                <a:r>
                  <a:rPr lang="en-US" i="1" dirty="0"/>
                  <a:t>EBM</a:t>
                </a:r>
                <a:r>
                  <a:rPr lang="en-US" dirty="0"/>
                  <a:t>, </a:t>
                </a:r>
                <a14:m>
                  <m:oMath xmlns:m="http://schemas.openxmlformats.org/officeDocument/2006/math">
                    <m:acc>
                      <m:accPr>
                        <m:chr m:val="̅"/>
                        <m:ctrlPr>
                          <a:rPr lang="en-US" i="1">
                            <a:latin typeface="Cambria Math" panose="02040503050406030204" pitchFamily="18" charset="0"/>
                          </a:rPr>
                        </m:ctrlPr>
                      </m:accPr>
                      <m:e>
                        <m:r>
                          <a:rPr lang="en-US" i="1">
                            <a:latin typeface="Cambria Math" panose="02040503050406030204" pitchFamily="18" charset="0"/>
                          </a:rPr>
                          <m:t>𝑥</m:t>
                        </m:r>
                      </m:e>
                    </m:acc>
                  </m:oMath>
                </a14:m>
                <a:r>
                  <a:rPr lang="en-US" dirty="0"/>
                  <a:t> + </a:t>
                </a:r>
                <a:r>
                  <a:rPr lang="en-US" i="1" dirty="0"/>
                  <a:t>EBM</a:t>
                </a:r>
                <a:r>
                  <a:rPr lang="en-US" dirty="0"/>
                  <a:t>)</a:t>
                </a:r>
              </a:p>
            </p:txBody>
          </p:sp>
        </mc:Choice>
        <mc:Fallback xmlns="">
          <p:sp>
            <p:nvSpPr>
              <p:cNvPr id="7" name="Text Placeholder 6"/>
              <p:cNvSpPr>
                <a:spLocks noGrp="1" noRot="1" noChangeAspect="1" noMove="1" noResize="1" noEditPoints="1" noAdjustHandles="1" noChangeArrowheads="1" noChangeShapeType="1" noTextEdit="1"/>
              </p:cNvSpPr>
              <p:nvPr>
                <p:ph type="body" sz="quarter" idx="14"/>
              </p:nvPr>
            </p:nvSpPr>
            <p:spPr>
              <a:xfrm>
                <a:off x="457200" y="1268963"/>
                <a:ext cx="8062912" cy="4741401"/>
              </a:xfrm>
              <a:blipFill>
                <a:blip r:embed="rId2"/>
                <a:stretch>
                  <a:fillRect l="-756" t="-514"/>
                </a:stretch>
              </a:blipFill>
            </p:spPr>
            <p:txBody>
              <a:bodyPr/>
              <a:lstStyle/>
              <a:p>
                <a:r>
                  <a:rPr lang="en-US">
                    <a:noFill/>
                  </a:rPr>
                  <a:t> </a:t>
                </a:r>
              </a:p>
            </p:txBody>
          </p:sp>
        </mc:Fallback>
      </mc:AlternateContent>
      <p:pic>
        <p:nvPicPr>
          <p:cNvPr id="6" name="Picture 5" descr="OSX-Stacked-TM-RGB-300dpi-2016.jpg" title="&quot; &quot;"/>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610087" y="227959"/>
            <a:ext cx="1226434" cy="833592"/>
          </a:xfrm>
          <a:prstGeom prst="rect">
            <a:avLst/>
          </a:prstGeom>
        </p:spPr>
      </p:pic>
      <p:sp>
        <p:nvSpPr>
          <p:cNvPr id="3" name="Footer Placeholder 2"/>
          <p:cNvSpPr>
            <a:spLocks noGrp="1"/>
          </p:cNvSpPr>
          <p:nvPr>
            <p:ph type="ftr" sz="quarter" idx="11"/>
          </p:nvPr>
        </p:nvSpPr>
        <p:spPr/>
        <p:txBody>
          <a:bodyPr/>
          <a:lstStyle/>
          <a:p>
            <a:r>
              <a:rPr lang="en-US"/>
              <a:t>Prepared for OpenStax Introductory Statistics by River Parishes Community College under CC BY-SA 4.0</a:t>
            </a:r>
          </a:p>
        </p:txBody>
      </p:sp>
    </p:spTree>
    <p:extLst>
      <p:ext uri="{BB962C8B-B14F-4D97-AF65-F5344CB8AC3E}">
        <p14:creationId xmlns:p14="http://schemas.microsoft.com/office/powerpoint/2010/main" val="83512979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241326"/>
            <a:ext cx="8062912" cy="820225"/>
          </a:xfrm>
        </p:spPr>
        <p:txBody>
          <a:bodyPr>
            <a:normAutofit fontScale="90000"/>
          </a:bodyPr>
          <a:lstStyle/>
          <a:p>
            <a:r>
              <a:rPr lang="en-US" b="1" dirty="0"/>
              <a:t>A Single Population Mean using the </a:t>
            </a:r>
            <a:br>
              <a:rPr lang="en-US" b="1" dirty="0"/>
            </a:br>
            <a:r>
              <a:rPr lang="en-US" b="1" dirty="0"/>
              <a:t>Student t Distribution example</a:t>
            </a:r>
            <a:endParaRPr lang="en-US" dirty="0"/>
          </a:p>
        </p:txBody>
      </p:sp>
      <p:pic>
        <p:nvPicPr>
          <p:cNvPr id="6" name="Picture 5" descr="OSX-Stacked-TM-RGB-300dpi-2016.jpg" title="&quot; &quot;"/>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7610087" y="227959"/>
            <a:ext cx="1226434" cy="833592"/>
          </a:xfrm>
          <a:prstGeom prst="rect">
            <a:avLst/>
          </a:prstGeom>
        </p:spPr>
      </p:pic>
      <p:sp>
        <p:nvSpPr>
          <p:cNvPr id="4" name="Footer Placeholder 3"/>
          <p:cNvSpPr>
            <a:spLocks noGrp="1"/>
          </p:cNvSpPr>
          <p:nvPr>
            <p:ph type="ftr" sz="quarter" idx="11"/>
          </p:nvPr>
        </p:nvSpPr>
        <p:spPr/>
        <p:txBody>
          <a:bodyPr/>
          <a:lstStyle/>
          <a:p>
            <a:r>
              <a:rPr lang="en-US"/>
              <a:t>Prepared for OpenStax Introductory Statistics by River Parishes Community College under CC BY-SA 4.0</a:t>
            </a:r>
          </a:p>
        </p:txBody>
      </p:sp>
      <p:sp>
        <p:nvSpPr>
          <p:cNvPr id="7" name="Text Placeholder 6">
            <a:extLst>
              <a:ext uri="{FF2B5EF4-FFF2-40B4-BE49-F238E27FC236}">
                <a16:creationId xmlns:a16="http://schemas.microsoft.com/office/drawing/2014/main" id="{B77604B0-D525-4297-8ED2-9F16AA19D4B8}"/>
              </a:ext>
            </a:extLst>
          </p:cNvPr>
          <p:cNvSpPr>
            <a:spLocks noGrp="1"/>
          </p:cNvSpPr>
          <p:nvPr>
            <p:ph type="body" sz="quarter" idx="14"/>
          </p:nvPr>
        </p:nvSpPr>
        <p:spPr>
          <a:xfrm>
            <a:off x="457200" y="1268963"/>
            <a:ext cx="8062912" cy="4741401"/>
          </a:xfrm>
        </p:spPr>
        <p:txBody>
          <a:bodyPr>
            <a:normAutofit/>
          </a:bodyPr>
          <a:lstStyle/>
          <a:p>
            <a:r>
              <a:rPr lang="en-US" b="1" dirty="0"/>
              <a:t>Example 8.8 </a:t>
            </a:r>
          </a:p>
          <a:p>
            <a:r>
              <a:rPr lang="en-US" dirty="0"/>
              <a:t>Suppose you do a study of acupuncture to determine how effective it is in relieving pain. You measure sensory rates for 15 subjects with the results given. Use the sample data to construct a 95% confidence interval for the mean sensory rate for the population (assumed normal) from which you took the data. </a:t>
            </a:r>
          </a:p>
          <a:p>
            <a:br>
              <a:rPr lang="en-US" dirty="0"/>
            </a:br>
            <a:r>
              <a:rPr lang="en-US" dirty="0"/>
              <a:t>8.6; 9.4; 7.9; 6.8; 8.3; 7.3; 9.2; 9.6; 8.7; 11.4; 10.3; 5.4; 8.1; 5.5; 6.9</a:t>
            </a:r>
          </a:p>
        </p:txBody>
      </p:sp>
    </p:spTree>
    <p:extLst>
      <p:ext uri="{BB962C8B-B14F-4D97-AF65-F5344CB8AC3E}">
        <p14:creationId xmlns:p14="http://schemas.microsoft.com/office/powerpoint/2010/main" val="25141183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241326"/>
            <a:ext cx="8062912" cy="820225"/>
          </a:xfrm>
        </p:spPr>
        <p:txBody>
          <a:bodyPr>
            <a:normAutofit fontScale="90000"/>
          </a:bodyPr>
          <a:lstStyle/>
          <a:p>
            <a:r>
              <a:rPr lang="en-US" b="1" dirty="0"/>
              <a:t>A Single Population Mean using the </a:t>
            </a:r>
            <a:br>
              <a:rPr lang="en-US" b="1" dirty="0"/>
            </a:br>
            <a:r>
              <a:rPr lang="en-US" b="1" dirty="0"/>
              <a:t>Student t Distribution try it</a:t>
            </a:r>
            <a:endParaRPr lang="en-US" dirty="0"/>
          </a:p>
        </p:txBody>
      </p:sp>
      <p:pic>
        <p:nvPicPr>
          <p:cNvPr id="6" name="Picture 5" descr="OSX-Stacked-TM-RGB-300dpi-2016.jpg" title="&quot; &quot;"/>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7610087" y="227959"/>
            <a:ext cx="1226434" cy="833592"/>
          </a:xfrm>
          <a:prstGeom prst="rect">
            <a:avLst/>
          </a:prstGeom>
        </p:spPr>
      </p:pic>
      <p:sp>
        <p:nvSpPr>
          <p:cNvPr id="2" name="Footer Placeholder 1"/>
          <p:cNvSpPr>
            <a:spLocks noGrp="1"/>
          </p:cNvSpPr>
          <p:nvPr>
            <p:ph type="ftr" sz="quarter" idx="11"/>
          </p:nvPr>
        </p:nvSpPr>
        <p:spPr/>
        <p:txBody>
          <a:bodyPr/>
          <a:lstStyle/>
          <a:p>
            <a:r>
              <a:rPr lang="en-US"/>
              <a:t>Prepared for OpenStax Introductory Statistics by River Parishes Community College under CC BY-SA 4.0</a:t>
            </a:r>
          </a:p>
        </p:txBody>
      </p:sp>
      <p:sp>
        <p:nvSpPr>
          <p:cNvPr id="8" name="Text Placeholder 6">
            <a:extLst>
              <a:ext uri="{FF2B5EF4-FFF2-40B4-BE49-F238E27FC236}">
                <a16:creationId xmlns:a16="http://schemas.microsoft.com/office/drawing/2014/main" id="{FEC617CF-1E39-4F75-91A1-96B2CEFD0574}"/>
              </a:ext>
            </a:extLst>
          </p:cNvPr>
          <p:cNvSpPr>
            <a:spLocks noGrp="1"/>
          </p:cNvSpPr>
          <p:nvPr>
            <p:ph type="body" sz="quarter" idx="14"/>
          </p:nvPr>
        </p:nvSpPr>
        <p:spPr>
          <a:xfrm>
            <a:off x="457200" y="1268963"/>
            <a:ext cx="8062912" cy="4741401"/>
          </a:xfrm>
        </p:spPr>
        <p:txBody>
          <a:bodyPr>
            <a:normAutofit/>
          </a:bodyPr>
          <a:lstStyle/>
          <a:p>
            <a:r>
              <a:rPr lang="en-US" b="1" dirty="0"/>
              <a:t>Try It 8.8</a:t>
            </a:r>
          </a:p>
          <a:p>
            <a:r>
              <a:rPr lang="en-US" dirty="0"/>
              <a:t>You do a study of hypnotherapy to determine how effective it is in increasing the number of hours of sleep subjects get each night. You measure hours of sleep for 12 subjects with the following results. </a:t>
            </a:r>
          </a:p>
          <a:p>
            <a:r>
              <a:rPr lang="en-US" dirty="0"/>
              <a:t>Construct a 95% confidence interval for the mean number of hours slept for the population (assumed normal) from which you took the data.</a:t>
            </a:r>
          </a:p>
          <a:p>
            <a:r>
              <a:rPr lang="en-US" dirty="0"/>
              <a:t>8.2; 9.1; 7.7; 8.6; 6.9; 11.2; 10.1; 9.9; 8.9; 9.2; 7.5; 10.5</a:t>
            </a:r>
          </a:p>
        </p:txBody>
      </p:sp>
    </p:spTree>
    <p:extLst>
      <p:ext uri="{BB962C8B-B14F-4D97-AF65-F5344CB8AC3E}">
        <p14:creationId xmlns:p14="http://schemas.microsoft.com/office/powerpoint/2010/main" val="411641779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241326"/>
            <a:ext cx="8062912" cy="820225"/>
          </a:xfrm>
        </p:spPr>
        <p:txBody>
          <a:bodyPr>
            <a:normAutofit fontScale="90000"/>
          </a:bodyPr>
          <a:lstStyle/>
          <a:p>
            <a:r>
              <a:rPr lang="en-US" b="1" dirty="0"/>
              <a:t>A Single Population Mean using the </a:t>
            </a:r>
            <a:br>
              <a:rPr lang="en-US" b="1" dirty="0"/>
            </a:br>
            <a:r>
              <a:rPr lang="en-US" b="1" dirty="0"/>
              <a:t>Student t Distribution calculator</a:t>
            </a:r>
            <a:endParaRPr lang="en-US" dirty="0"/>
          </a:p>
        </p:txBody>
      </p:sp>
      <p:pic>
        <p:nvPicPr>
          <p:cNvPr id="6" name="Picture 5" descr="OSX-Stacked-TM-RGB-300dpi-2016.jpg" title="&quot; &quot;"/>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7610087" y="227959"/>
            <a:ext cx="1226434" cy="833592"/>
          </a:xfrm>
          <a:prstGeom prst="rect">
            <a:avLst/>
          </a:prstGeom>
        </p:spPr>
      </p:pic>
      <p:pic>
        <p:nvPicPr>
          <p:cNvPr id="3" name="Picture 2" descr="Press STAT and arrow over to TESTS.&#10;&#10;Arrow down to 8:TInterval and press ENTER (or you can just press 8).&#10;&#10;Arrow to Data and press ENTER.&#10;&#10;Arrow down to List and enter the list name where you put the data.&#10;&#10;There should be a 1 after Freq.&#10;&#10;Arrow down to C-level and enter 0.95&#10;&#10;Arrow down to Calculate and press ENTER.&#10;&#10;The 95% confidence interval is (7.3006, 9.1527)" title="Using the Graphing Calculator"/>
          <p:cNvPicPr>
            <a:picLocks noChangeAspect="1"/>
          </p:cNvPicPr>
          <p:nvPr/>
        </p:nvPicPr>
        <p:blipFill rotWithShape="1">
          <a:blip r:embed="rId3"/>
          <a:srcRect r="25215"/>
          <a:stretch/>
        </p:blipFill>
        <p:spPr>
          <a:xfrm>
            <a:off x="1890685" y="3429000"/>
            <a:ext cx="6332619" cy="2857500"/>
          </a:xfrm>
          <a:prstGeom prst="rect">
            <a:avLst/>
          </a:prstGeom>
        </p:spPr>
      </p:pic>
      <p:sp>
        <p:nvSpPr>
          <p:cNvPr id="4" name="Footer Placeholder 3"/>
          <p:cNvSpPr>
            <a:spLocks noGrp="1"/>
          </p:cNvSpPr>
          <p:nvPr>
            <p:ph type="ftr" sz="quarter" idx="11"/>
          </p:nvPr>
        </p:nvSpPr>
        <p:spPr/>
        <p:txBody>
          <a:bodyPr/>
          <a:lstStyle/>
          <a:p>
            <a:r>
              <a:rPr lang="en-US"/>
              <a:t>Prepared for OpenStax Introductory Statistics by River Parishes Community College under CC BY-SA 4.0</a:t>
            </a:r>
          </a:p>
        </p:txBody>
      </p:sp>
      <p:pic>
        <p:nvPicPr>
          <p:cNvPr id="7" name="Picture 6" descr="Using the Graphing Calculator&#10;">
            <a:extLst>
              <a:ext uri="{FF2B5EF4-FFF2-40B4-BE49-F238E27FC236}">
                <a16:creationId xmlns:a16="http://schemas.microsoft.com/office/drawing/2014/main" id="{EE69CE55-FB63-4B18-9DC4-BF5B02A53E09}"/>
              </a:ext>
            </a:extLst>
          </p:cNvPr>
          <p:cNvPicPr>
            <a:picLocks noChangeAspect="1"/>
          </p:cNvPicPr>
          <p:nvPr/>
        </p:nvPicPr>
        <p:blipFill rotWithShape="1">
          <a:blip r:embed="rId4"/>
          <a:srcRect r="26439"/>
          <a:stretch/>
        </p:blipFill>
        <p:spPr>
          <a:xfrm>
            <a:off x="205273" y="1363201"/>
            <a:ext cx="6924079" cy="1941377"/>
          </a:xfrm>
          <a:prstGeom prst="rect">
            <a:avLst/>
          </a:prstGeom>
        </p:spPr>
      </p:pic>
    </p:spTree>
    <p:extLst>
      <p:ext uri="{BB962C8B-B14F-4D97-AF65-F5344CB8AC3E}">
        <p14:creationId xmlns:p14="http://schemas.microsoft.com/office/powerpoint/2010/main" val="255228760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71804"/>
            <a:ext cx="8062912" cy="2537927"/>
          </a:xfrm>
        </p:spPr>
        <p:txBody>
          <a:bodyPr>
            <a:noAutofit/>
          </a:bodyPr>
          <a:lstStyle/>
          <a:p>
            <a:pPr algn="ctr"/>
            <a:r>
              <a:rPr lang="en-US" sz="4000" b="1" cap="none" dirty="0">
                <a:solidFill>
                  <a:srgbClr val="212F62"/>
                </a:solidFill>
              </a:rPr>
              <a:t>Chapter 8</a:t>
            </a:r>
            <a:br>
              <a:rPr lang="en-US" sz="4000" b="1" cap="none" dirty="0">
                <a:solidFill>
                  <a:srgbClr val="212F62"/>
                </a:solidFill>
              </a:rPr>
            </a:br>
            <a:br>
              <a:rPr lang="en-US" sz="4000" b="1" cap="none" dirty="0">
                <a:solidFill>
                  <a:srgbClr val="212F62"/>
                </a:solidFill>
              </a:rPr>
            </a:br>
            <a:r>
              <a:rPr lang="en-US" sz="4000" b="1" dirty="0">
                <a:solidFill>
                  <a:srgbClr val="212F62"/>
                </a:solidFill>
              </a:rPr>
              <a:t>confidence intervals</a:t>
            </a:r>
            <a:endParaRPr lang="en-US" sz="4000" dirty="0"/>
          </a:p>
        </p:txBody>
      </p:sp>
      <p:sp>
        <p:nvSpPr>
          <p:cNvPr id="5" name="Title 4"/>
          <p:cNvSpPr txBox="1">
            <a:spLocks/>
          </p:cNvSpPr>
          <p:nvPr/>
        </p:nvSpPr>
        <p:spPr>
          <a:xfrm>
            <a:off x="845052" y="3697089"/>
            <a:ext cx="7287208" cy="1248135"/>
          </a:xfrm>
          <a:prstGeom prst="rect">
            <a:avLst/>
          </a:prstGeom>
        </p:spPr>
        <p:txBody>
          <a:bodyPr vert="horz" lIns="91440" tIns="45720" rIns="91440" bIns="45720" rtlCol="0" anchor="b">
            <a:noAutofit/>
          </a:bodyPr>
          <a:lstStyle>
            <a:lvl1pPr algn="l" defTabSz="914400" rtl="0" eaLnBrk="1" latinLnBrk="0" hangingPunct="1">
              <a:spcBef>
                <a:spcPct val="0"/>
              </a:spcBef>
              <a:buNone/>
              <a:defRPr sz="2400" kern="1200" cap="all" spc="-60" baseline="0">
                <a:solidFill>
                  <a:srgbClr val="6CB255"/>
                </a:solidFill>
                <a:latin typeface="+mj-lt"/>
                <a:ea typeface="+mj-ea"/>
                <a:cs typeface="+mj-cs"/>
              </a:defRPr>
            </a:lvl1pPr>
          </a:lstStyle>
          <a:p>
            <a:pPr algn="ctr"/>
            <a:r>
              <a:rPr lang="en-US" dirty="0"/>
              <a:t>Section 8.1 - </a:t>
            </a:r>
            <a:r>
              <a:rPr lang="en-US" b="1" dirty="0"/>
              <a:t>A Single Population Mean using the Normal</a:t>
            </a:r>
          </a:p>
          <a:p>
            <a:pPr algn="ctr"/>
            <a:r>
              <a:rPr lang="en-US" b="1" dirty="0"/>
              <a:t>Distribution</a:t>
            </a:r>
            <a:endParaRPr lang="en-US" dirty="0"/>
          </a:p>
        </p:txBody>
      </p:sp>
      <p:sp>
        <p:nvSpPr>
          <p:cNvPr id="3" name="Footer Placeholder 2"/>
          <p:cNvSpPr>
            <a:spLocks noGrp="1"/>
          </p:cNvSpPr>
          <p:nvPr>
            <p:ph type="ftr" sz="quarter" idx="11"/>
          </p:nvPr>
        </p:nvSpPr>
        <p:spPr/>
        <p:txBody>
          <a:bodyPr/>
          <a:lstStyle/>
          <a:p>
            <a:r>
              <a:rPr lang="en-US"/>
              <a:t>Prepared for OpenStax Introductory Statistics by River Parishes Community College under CC BY-SA 4.0</a:t>
            </a:r>
          </a:p>
        </p:txBody>
      </p:sp>
      <p:pic>
        <p:nvPicPr>
          <p:cNvPr id="6" name="Picture 5" descr="OSC-Stacked-TM-RGB-1.png" title="&quot; &quot;"/>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7378705" y="5415694"/>
            <a:ext cx="1507110" cy="1077181"/>
          </a:xfrm>
          <a:prstGeom prst="rect">
            <a:avLst/>
          </a:prstGeom>
        </p:spPr>
      </p:pic>
    </p:spTree>
    <p:extLst>
      <p:ext uri="{BB962C8B-B14F-4D97-AF65-F5344CB8AC3E}">
        <p14:creationId xmlns:p14="http://schemas.microsoft.com/office/powerpoint/2010/main" val="166684062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241326"/>
            <a:ext cx="8062912" cy="820225"/>
          </a:xfrm>
        </p:spPr>
        <p:txBody>
          <a:bodyPr>
            <a:normAutofit fontScale="90000"/>
          </a:bodyPr>
          <a:lstStyle/>
          <a:p>
            <a:r>
              <a:rPr lang="en-US" b="1" dirty="0"/>
              <a:t>A Single Population Mean using the </a:t>
            </a:r>
            <a:br>
              <a:rPr lang="en-US" b="1" dirty="0"/>
            </a:br>
            <a:r>
              <a:rPr lang="en-US" b="1" dirty="0"/>
              <a:t>Student t Distribution example 2</a:t>
            </a:r>
            <a:endParaRPr lang="en-US" dirty="0"/>
          </a:p>
        </p:txBody>
      </p:sp>
      <p:pic>
        <p:nvPicPr>
          <p:cNvPr id="6" name="Picture 5" descr="OSX-Stacked-TM-RGB-300dpi-2016.jpg" title="&quot; &quot;"/>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7610087" y="227959"/>
            <a:ext cx="1226434" cy="833592"/>
          </a:xfrm>
          <a:prstGeom prst="rect">
            <a:avLst/>
          </a:prstGeom>
        </p:spPr>
      </p:pic>
      <p:sp>
        <p:nvSpPr>
          <p:cNvPr id="3" name="Footer Placeholder 2"/>
          <p:cNvSpPr>
            <a:spLocks noGrp="1"/>
          </p:cNvSpPr>
          <p:nvPr>
            <p:ph type="ftr" sz="quarter" idx="11"/>
          </p:nvPr>
        </p:nvSpPr>
        <p:spPr/>
        <p:txBody>
          <a:bodyPr/>
          <a:lstStyle/>
          <a:p>
            <a:r>
              <a:rPr lang="en-US"/>
              <a:t>Prepared for OpenStax Introductory Statistics by River Parishes Community College under CC BY-SA 4.0</a:t>
            </a:r>
          </a:p>
        </p:txBody>
      </p:sp>
      <p:pic>
        <p:nvPicPr>
          <p:cNvPr id="4" name="Picture 3" descr="Table 8.3&#10;">
            <a:extLst>
              <a:ext uri="{FF2B5EF4-FFF2-40B4-BE49-F238E27FC236}">
                <a16:creationId xmlns:a16="http://schemas.microsoft.com/office/drawing/2014/main" id="{F57A1845-300E-4252-976D-B3AFD686464F}"/>
              </a:ext>
            </a:extLst>
          </p:cNvPr>
          <p:cNvPicPr>
            <a:picLocks noChangeAspect="1"/>
          </p:cNvPicPr>
          <p:nvPr/>
        </p:nvPicPr>
        <p:blipFill rotWithShape="1">
          <a:blip r:embed="rId3"/>
          <a:srcRect l="27503" t="63440" r="27519" b="3323"/>
          <a:stretch/>
        </p:blipFill>
        <p:spPr>
          <a:xfrm>
            <a:off x="4488656" y="4969166"/>
            <a:ext cx="4132466" cy="1239740"/>
          </a:xfrm>
          <a:prstGeom prst="rect">
            <a:avLst/>
          </a:prstGeom>
        </p:spPr>
      </p:pic>
      <p:sp>
        <p:nvSpPr>
          <p:cNvPr id="7" name="Text Placeholder 6">
            <a:extLst>
              <a:ext uri="{FF2B5EF4-FFF2-40B4-BE49-F238E27FC236}">
                <a16:creationId xmlns:a16="http://schemas.microsoft.com/office/drawing/2014/main" id="{676EC46A-A6C2-42BF-9DDE-606447AAEBF6}"/>
              </a:ext>
            </a:extLst>
          </p:cNvPr>
          <p:cNvSpPr>
            <a:spLocks noGrp="1"/>
          </p:cNvSpPr>
          <p:nvPr>
            <p:ph type="body" sz="quarter" idx="14"/>
          </p:nvPr>
        </p:nvSpPr>
        <p:spPr>
          <a:xfrm>
            <a:off x="457200" y="1268964"/>
            <a:ext cx="8062912" cy="3620278"/>
          </a:xfrm>
        </p:spPr>
        <p:txBody>
          <a:bodyPr>
            <a:normAutofit/>
          </a:bodyPr>
          <a:lstStyle/>
          <a:p>
            <a:r>
              <a:rPr lang="en-US" sz="1600" b="1" dirty="0"/>
              <a:t>Example 8.9 </a:t>
            </a:r>
          </a:p>
          <a:p>
            <a:r>
              <a:rPr lang="en-US" sz="1600" dirty="0"/>
              <a:t>The Human </a:t>
            </a:r>
            <a:r>
              <a:rPr lang="en-US" sz="1600" dirty="0" err="1"/>
              <a:t>Toxome</a:t>
            </a:r>
            <a:r>
              <a:rPr lang="en-US" sz="1600" dirty="0"/>
              <a:t> Project (HTP) is working to understand the scope of industrial pollution in the human body. Industrial chemicals may enter the body through pollution or as ingredients in consumer products. In October 2008, the scientists at HTP tested cord blood samples for 20 newborn infants in the United States. The cord blood of the "In utero/newborn" group was tested for 430 industrial compounds, pollutants, and other chemicals, including chemicals linked to brain and nervous system toxicity, immune system toxicity, and reproductive toxicity, and fertility problems. There are health concerns about the effects of some chemicals on the brain and nervous system. </a:t>
            </a:r>
            <a:r>
              <a:rPr lang="en-US" sz="1600" dirty="0">
                <a:hlinkClick r:id="rId4"/>
              </a:rPr>
              <a:t>Table 8.3</a:t>
            </a:r>
            <a:r>
              <a:rPr lang="en-US" sz="1600" dirty="0"/>
              <a:t> shows how many of the targeted chemicals were found in each infant’s cord blood.</a:t>
            </a:r>
          </a:p>
          <a:p>
            <a:r>
              <a:rPr lang="en-US" sz="1600" dirty="0"/>
              <a:t>Use this sample data to construct a 90% confidence interval for the mean number of targeted industrial chemicals to be found in an in infant’s blood.</a:t>
            </a:r>
          </a:p>
        </p:txBody>
      </p:sp>
    </p:spTree>
    <p:extLst>
      <p:ext uri="{BB962C8B-B14F-4D97-AF65-F5344CB8AC3E}">
        <p14:creationId xmlns:p14="http://schemas.microsoft.com/office/powerpoint/2010/main" val="62274821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241326"/>
            <a:ext cx="8062912" cy="820225"/>
          </a:xfrm>
        </p:spPr>
        <p:txBody>
          <a:bodyPr>
            <a:normAutofit fontScale="90000"/>
          </a:bodyPr>
          <a:lstStyle/>
          <a:p>
            <a:r>
              <a:rPr lang="en-US" b="1" dirty="0"/>
              <a:t>A Single Population Mean using the </a:t>
            </a:r>
            <a:br>
              <a:rPr lang="en-US" b="1" dirty="0"/>
            </a:br>
            <a:r>
              <a:rPr lang="en-US" b="1" dirty="0"/>
              <a:t>Student t Distribution try it 2</a:t>
            </a:r>
            <a:endParaRPr lang="en-US" dirty="0"/>
          </a:p>
        </p:txBody>
      </p:sp>
      <p:pic>
        <p:nvPicPr>
          <p:cNvPr id="6" name="Picture 5" descr="OSX-Stacked-TM-RGB-300dpi-2016.jpg" title="&quot; &quot;"/>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7610087" y="227959"/>
            <a:ext cx="1226434" cy="833592"/>
          </a:xfrm>
          <a:prstGeom prst="rect">
            <a:avLst/>
          </a:prstGeom>
        </p:spPr>
      </p:pic>
      <p:pic>
        <p:nvPicPr>
          <p:cNvPr id="2" name="Picture 1" descr="Table 8.4"/>
          <p:cNvPicPr>
            <a:picLocks noChangeAspect="1"/>
          </p:cNvPicPr>
          <p:nvPr/>
        </p:nvPicPr>
        <p:blipFill rotWithShape="1">
          <a:blip r:embed="rId3"/>
          <a:srcRect l="41414" t="43220" r="40785" b="15333"/>
          <a:stretch/>
        </p:blipFill>
        <p:spPr>
          <a:xfrm>
            <a:off x="6117480" y="3051361"/>
            <a:ext cx="2342956" cy="2257757"/>
          </a:xfrm>
          <a:prstGeom prst="rect">
            <a:avLst/>
          </a:prstGeom>
        </p:spPr>
      </p:pic>
      <p:sp>
        <p:nvSpPr>
          <p:cNvPr id="3" name="Footer Placeholder 2"/>
          <p:cNvSpPr>
            <a:spLocks noGrp="1"/>
          </p:cNvSpPr>
          <p:nvPr>
            <p:ph type="ftr" sz="quarter" idx="11"/>
          </p:nvPr>
        </p:nvSpPr>
        <p:spPr/>
        <p:txBody>
          <a:bodyPr/>
          <a:lstStyle/>
          <a:p>
            <a:r>
              <a:rPr lang="en-US"/>
              <a:t>Prepared for OpenStax Introductory Statistics by River Parishes Community College under CC BY-SA 4.0</a:t>
            </a:r>
          </a:p>
        </p:txBody>
      </p:sp>
      <p:sp>
        <p:nvSpPr>
          <p:cNvPr id="7" name="Text Placeholder 6">
            <a:extLst>
              <a:ext uri="{FF2B5EF4-FFF2-40B4-BE49-F238E27FC236}">
                <a16:creationId xmlns:a16="http://schemas.microsoft.com/office/drawing/2014/main" id="{A4526B7E-E850-40AD-826D-6538671FB201}"/>
              </a:ext>
            </a:extLst>
          </p:cNvPr>
          <p:cNvSpPr>
            <a:spLocks noGrp="1"/>
          </p:cNvSpPr>
          <p:nvPr>
            <p:ph type="body" sz="quarter" idx="14"/>
          </p:nvPr>
        </p:nvSpPr>
        <p:spPr>
          <a:xfrm>
            <a:off x="457200" y="1268964"/>
            <a:ext cx="8062912" cy="1670179"/>
          </a:xfrm>
        </p:spPr>
        <p:txBody>
          <a:bodyPr>
            <a:normAutofit/>
          </a:bodyPr>
          <a:lstStyle/>
          <a:p>
            <a:r>
              <a:rPr lang="en-US" sz="1600" b="1" dirty="0"/>
              <a:t>Try It 8.9</a:t>
            </a:r>
          </a:p>
          <a:p>
            <a:r>
              <a:rPr lang="en-US" sz="1600" dirty="0"/>
              <a:t>A random sample of statistics students were asked to estimate the total number of hours they spend watching television in an average week. The responses are recorded in </a:t>
            </a:r>
            <a:r>
              <a:rPr lang="en-US" sz="1600" dirty="0">
                <a:hlinkClick r:id="rId4"/>
              </a:rPr>
              <a:t>Table 8.4</a:t>
            </a:r>
            <a:r>
              <a:rPr lang="en-US" sz="1600" dirty="0"/>
              <a:t>. Use this sample data to construct a 98% confidence interval for the mean number of hours statistics students will spend watching television in one week. </a:t>
            </a:r>
          </a:p>
        </p:txBody>
      </p:sp>
    </p:spTree>
    <p:extLst>
      <p:ext uri="{BB962C8B-B14F-4D97-AF65-F5344CB8AC3E}">
        <p14:creationId xmlns:p14="http://schemas.microsoft.com/office/powerpoint/2010/main" val="131702008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71804"/>
            <a:ext cx="8062912" cy="2537927"/>
          </a:xfrm>
        </p:spPr>
        <p:txBody>
          <a:bodyPr>
            <a:noAutofit/>
          </a:bodyPr>
          <a:lstStyle/>
          <a:p>
            <a:pPr algn="ctr"/>
            <a:r>
              <a:rPr lang="en-US" sz="4000" b="1" cap="none" dirty="0">
                <a:solidFill>
                  <a:srgbClr val="212F62"/>
                </a:solidFill>
              </a:rPr>
              <a:t>Chapter 8</a:t>
            </a:r>
            <a:br>
              <a:rPr lang="en-US" sz="4000" b="1" cap="none" dirty="0">
                <a:solidFill>
                  <a:srgbClr val="212F62"/>
                </a:solidFill>
              </a:rPr>
            </a:br>
            <a:br>
              <a:rPr lang="en-US" sz="4000" b="1" cap="none" dirty="0">
                <a:solidFill>
                  <a:srgbClr val="212F62"/>
                </a:solidFill>
              </a:rPr>
            </a:br>
            <a:r>
              <a:rPr lang="en-US" sz="4000" b="1" dirty="0">
                <a:solidFill>
                  <a:srgbClr val="212F62"/>
                </a:solidFill>
              </a:rPr>
              <a:t>confidence intervals</a:t>
            </a:r>
            <a:endParaRPr lang="en-US" sz="4000" dirty="0"/>
          </a:p>
        </p:txBody>
      </p:sp>
      <p:sp>
        <p:nvSpPr>
          <p:cNvPr id="5" name="Title 4"/>
          <p:cNvSpPr txBox="1">
            <a:spLocks/>
          </p:cNvSpPr>
          <p:nvPr/>
        </p:nvSpPr>
        <p:spPr>
          <a:xfrm>
            <a:off x="845052" y="3697089"/>
            <a:ext cx="7287208" cy="594993"/>
          </a:xfrm>
          <a:prstGeom prst="rect">
            <a:avLst/>
          </a:prstGeom>
        </p:spPr>
        <p:txBody>
          <a:bodyPr vert="horz" lIns="91440" tIns="45720" rIns="91440" bIns="45720" rtlCol="0" anchor="b">
            <a:noAutofit/>
          </a:bodyPr>
          <a:lstStyle>
            <a:lvl1pPr algn="l" defTabSz="914400" rtl="0" eaLnBrk="1" latinLnBrk="0" hangingPunct="1">
              <a:spcBef>
                <a:spcPct val="0"/>
              </a:spcBef>
              <a:buNone/>
              <a:defRPr sz="2400" kern="1200" cap="all" spc="-60" baseline="0">
                <a:solidFill>
                  <a:srgbClr val="6CB255"/>
                </a:solidFill>
                <a:latin typeface="+mj-lt"/>
                <a:ea typeface="+mj-ea"/>
                <a:cs typeface="+mj-cs"/>
              </a:defRPr>
            </a:lvl1pPr>
          </a:lstStyle>
          <a:p>
            <a:pPr algn="ctr"/>
            <a:r>
              <a:rPr lang="en-US" dirty="0"/>
              <a:t>Section 8.3 - </a:t>
            </a:r>
            <a:r>
              <a:rPr lang="en-US" b="1" dirty="0"/>
              <a:t>A population proportion</a:t>
            </a:r>
            <a:endParaRPr lang="en-US" dirty="0"/>
          </a:p>
        </p:txBody>
      </p:sp>
      <p:sp>
        <p:nvSpPr>
          <p:cNvPr id="3" name="Footer Placeholder 2"/>
          <p:cNvSpPr>
            <a:spLocks noGrp="1"/>
          </p:cNvSpPr>
          <p:nvPr>
            <p:ph type="ftr" sz="quarter" idx="11"/>
          </p:nvPr>
        </p:nvSpPr>
        <p:spPr/>
        <p:txBody>
          <a:bodyPr/>
          <a:lstStyle/>
          <a:p>
            <a:r>
              <a:rPr lang="en-US"/>
              <a:t>Prepared for OpenStax Introductory Statistics by River Parishes Community College under CC BY-SA 4.0</a:t>
            </a:r>
          </a:p>
        </p:txBody>
      </p:sp>
      <p:pic>
        <p:nvPicPr>
          <p:cNvPr id="6" name="Picture 5" descr="OSC-Stacked-TM-RGB-1.png" title="&quot; &quot;"/>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7378705" y="5415694"/>
            <a:ext cx="1507110" cy="1077181"/>
          </a:xfrm>
          <a:prstGeom prst="rect">
            <a:avLst/>
          </a:prstGeom>
        </p:spPr>
      </p:pic>
    </p:spTree>
    <p:extLst>
      <p:ext uri="{BB962C8B-B14F-4D97-AF65-F5344CB8AC3E}">
        <p14:creationId xmlns:p14="http://schemas.microsoft.com/office/powerpoint/2010/main" val="406141211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US" sz="2200" dirty="0"/>
              <a:t>Section 8.3 Learning Objectives</a:t>
            </a:r>
          </a:p>
        </p:txBody>
      </p:sp>
      <p:pic>
        <p:nvPicPr>
          <p:cNvPr id="6" name="Picture 5" descr="OSX-Stacked-TM-RGB-300dpi-2016.jpg" title="&quot; &quot;"/>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7610087" y="227959"/>
            <a:ext cx="1226434" cy="833592"/>
          </a:xfrm>
          <a:prstGeom prst="rect">
            <a:avLst/>
          </a:prstGeom>
        </p:spPr>
      </p:pic>
      <p:sp>
        <p:nvSpPr>
          <p:cNvPr id="2" name="Footer Placeholder 1"/>
          <p:cNvSpPr>
            <a:spLocks noGrp="1"/>
          </p:cNvSpPr>
          <p:nvPr>
            <p:ph type="ftr" sz="quarter" idx="11"/>
          </p:nvPr>
        </p:nvSpPr>
        <p:spPr/>
        <p:txBody>
          <a:bodyPr/>
          <a:lstStyle/>
          <a:p>
            <a:r>
              <a:rPr lang="en-US"/>
              <a:t>Prepared for OpenStax Introductory Statistics by River Parishes Community College under CC BY-SA 4.0</a:t>
            </a:r>
            <a:endParaRPr lang="en-US" dirty="0"/>
          </a:p>
        </p:txBody>
      </p:sp>
      <p:sp>
        <p:nvSpPr>
          <p:cNvPr id="4" name="Rectangle 3">
            <a:extLst>
              <a:ext uri="{FF2B5EF4-FFF2-40B4-BE49-F238E27FC236}">
                <a16:creationId xmlns:a16="http://schemas.microsoft.com/office/drawing/2014/main" id="{82A2C50D-E8A3-0742-836A-717A75EF667C}"/>
              </a:ext>
            </a:extLst>
          </p:cNvPr>
          <p:cNvSpPr/>
          <p:nvPr/>
        </p:nvSpPr>
        <p:spPr>
          <a:xfrm>
            <a:off x="457200" y="1269643"/>
            <a:ext cx="8379321" cy="2585323"/>
          </a:xfrm>
          <a:prstGeom prst="rect">
            <a:avLst/>
          </a:prstGeom>
        </p:spPr>
        <p:txBody>
          <a:bodyPr wrap="square">
            <a:spAutoFit/>
          </a:bodyPr>
          <a:lstStyle/>
          <a:p>
            <a:r>
              <a:rPr lang="en-US" dirty="0"/>
              <a:t>In this section students will:</a:t>
            </a:r>
          </a:p>
          <a:p>
            <a:endParaRPr lang="en-US" dirty="0"/>
          </a:p>
          <a:p>
            <a:pPr marL="285750" indent="-285750">
              <a:buFont typeface="Arial" panose="020B0604020202020204" pitchFamily="34" charset="0"/>
              <a:buChar char="•"/>
            </a:pPr>
            <a:r>
              <a:rPr lang="en-US" dirty="0"/>
              <a:t>Compute the margin of error for proportion using a given level of confidence.</a:t>
            </a:r>
          </a:p>
          <a:p>
            <a:pPr marL="285750" indent="-285750">
              <a:buFont typeface="Arial" panose="020B0604020202020204" pitchFamily="34" charset="0"/>
              <a:buChar char="•"/>
            </a:pPr>
            <a:r>
              <a:rPr lang="en-US" dirty="0"/>
              <a:t>Construct confidence intervals for proportions.</a:t>
            </a:r>
          </a:p>
          <a:p>
            <a:pPr marL="285750" indent="-285750">
              <a:buFont typeface="Arial" panose="020B0604020202020204" pitchFamily="34" charset="0"/>
              <a:buChar char="•"/>
            </a:pPr>
            <a:r>
              <a:rPr lang="en-US" dirty="0"/>
              <a:t>Interpret the results of confidence intervals for proportions</a:t>
            </a:r>
          </a:p>
          <a:p>
            <a:pPr marL="285750" indent="-285750">
              <a:buFont typeface="Arial" panose="020B0604020202020204" pitchFamily="34" charset="0"/>
              <a:buChar char="•"/>
            </a:pPr>
            <a:r>
              <a:rPr lang="en-US" dirty="0"/>
              <a:t>Compute the sample size to be used for estimating a proportion p when we have an estimate for proportions</a:t>
            </a:r>
          </a:p>
          <a:p>
            <a:pPr marL="285750" indent="-285750">
              <a:buFont typeface="Arial" panose="020B0604020202020204" pitchFamily="34" charset="0"/>
              <a:buChar char="•"/>
            </a:pPr>
            <a:r>
              <a:rPr lang="en-US" dirty="0"/>
              <a:t>Compute the sample size to be used for estimating a proportion p when we have no estimate for proportions.</a:t>
            </a:r>
          </a:p>
        </p:txBody>
      </p:sp>
    </p:spTree>
    <p:extLst>
      <p:ext uri="{BB962C8B-B14F-4D97-AF65-F5344CB8AC3E}">
        <p14:creationId xmlns:p14="http://schemas.microsoft.com/office/powerpoint/2010/main" val="240610722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241326"/>
            <a:ext cx="8062912" cy="820225"/>
          </a:xfrm>
        </p:spPr>
        <p:txBody>
          <a:bodyPr>
            <a:normAutofit/>
          </a:bodyPr>
          <a:lstStyle/>
          <a:p>
            <a:r>
              <a:rPr lang="en-US" b="1" dirty="0"/>
              <a:t>A POPULATION PROPORTION</a:t>
            </a:r>
            <a:endParaRPr lang="en-US" dirty="0"/>
          </a:p>
        </p:txBody>
      </p:sp>
      <p:sp>
        <p:nvSpPr>
          <p:cNvPr id="7" name="Text Placeholder 6"/>
          <p:cNvSpPr>
            <a:spLocks noGrp="1"/>
          </p:cNvSpPr>
          <p:nvPr>
            <p:ph type="body" sz="quarter" idx="14"/>
          </p:nvPr>
        </p:nvSpPr>
        <p:spPr>
          <a:xfrm>
            <a:off x="457200" y="1268963"/>
            <a:ext cx="8062912" cy="4741401"/>
          </a:xfrm>
        </p:spPr>
        <p:txBody>
          <a:bodyPr>
            <a:normAutofit/>
          </a:bodyPr>
          <a:lstStyle/>
          <a:p>
            <a:r>
              <a:rPr lang="en-US" sz="1600" b="1" dirty="0"/>
              <a:t>Example</a:t>
            </a:r>
            <a:endParaRPr lang="en-US" sz="1600" dirty="0"/>
          </a:p>
          <a:p>
            <a:r>
              <a:rPr lang="en-US" sz="1600" dirty="0"/>
              <a:t>During an election year, we see articles in the newspaper that state </a:t>
            </a:r>
            <a:r>
              <a:rPr lang="en-US" sz="1600" b="1" dirty="0"/>
              <a:t>confidence intervals</a:t>
            </a:r>
            <a:r>
              <a:rPr lang="en-US" sz="1600" dirty="0"/>
              <a:t> in terms of proportions or percentages. For example, a poll for a particular candidate running for president might show that the candidate has 40% of the vote within three percentage points (if the sample is large enough). Often, election polls are calculated with 95% confidence, so, the pollsters would be 95% confident that the true proportion of voters who favored the candidate would be between 0.37 and 0.43: (0.40 – 0.03,0.40 + 0.03).</a:t>
            </a:r>
          </a:p>
          <a:p>
            <a:endParaRPr lang="en-US" sz="1600" dirty="0"/>
          </a:p>
          <a:p>
            <a:r>
              <a:rPr lang="en-US" sz="1600" dirty="0"/>
              <a:t>The procedure to find the confidence interval, the sample size, the </a:t>
            </a:r>
            <a:r>
              <a:rPr lang="en-US" sz="1600" b="1" dirty="0"/>
              <a:t>error bound</a:t>
            </a:r>
            <a:r>
              <a:rPr lang="en-US" sz="1600" dirty="0"/>
              <a:t>, and the</a:t>
            </a:r>
            <a:r>
              <a:rPr lang="en-US" sz="1600" b="1" dirty="0"/>
              <a:t> confidence level</a:t>
            </a:r>
            <a:r>
              <a:rPr lang="en-US" sz="1600" dirty="0"/>
              <a:t> for a proportion is similar to that for the population mean, but the formulas are different.</a:t>
            </a:r>
          </a:p>
          <a:p>
            <a:endParaRPr lang="en-US" sz="1600" dirty="0"/>
          </a:p>
        </p:txBody>
      </p:sp>
      <p:pic>
        <p:nvPicPr>
          <p:cNvPr id="6" name="Picture 5" descr="OSX-Stacked-TM-RGB-300dpi-2016.jpg" title="&quot; &quot;"/>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7610087" y="227959"/>
            <a:ext cx="1226434" cy="833592"/>
          </a:xfrm>
          <a:prstGeom prst="rect">
            <a:avLst/>
          </a:prstGeom>
        </p:spPr>
      </p:pic>
      <p:sp>
        <p:nvSpPr>
          <p:cNvPr id="2" name="Footer Placeholder 1"/>
          <p:cNvSpPr>
            <a:spLocks noGrp="1"/>
          </p:cNvSpPr>
          <p:nvPr>
            <p:ph type="ftr" sz="quarter" idx="11"/>
          </p:nvPr>
        </p:nvSpPr>
        <p:spPr/>
        <p:txBody>
          <a:bodyPr/>
          <a:lstStyle/>
          <a:p>
            <a:r>
              <a:rPr lang="en-US"/>
              <a:t>Prepared for OpenStax Introductory Statistics by River Parishes Community College under CC BY-SA 4.0</a:t>
            </a:r>
          </a:p>
        </p:txBody>
      </p:sp>
    </p:spTree>
    <p:extLst>
      <p:ext uri="{BB962C8B-B14F-4D97-AF65-F5344CB8AC3E}">
        <p14:creationId xmlns:p14="http://schemas.microsoft.com/office/powerpoint/2010/main" val="257220929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241326"/>
            <a:ext cx="8062912" cy="820225"/>
          </a:xfrm>
        </p:spPr>
        <p:txBody>
          <a:bodyPr>
            <a:normAutofit/>
          </a:bodyPr>
          <a:lstStyle/>
          <a:p>
            <a:r>
              <a:rPr lang="en-US" b="1" dirty="0"/>
              <a:t>POPULATION PROPORTION PROBLEM</a:t>
            </a:r>
            <a:endParaRPr lang="en-US" dirty="0"/>
          </a:p>
        </p:txBody>
      </p:sp>
      <mc:AlternateContent xmlns:mc="http://schemas.openxmlformats.org/markup-compatibility/2006" xmlns:a14="http://schemas.microsoft.com/office/drawing/2010/main">
        <mc:Choice Requires="a14">
          <p:sp>
            <p:nvSpPr>
              <p:cNvPr id="7" name="Text Placeholder 6"/>
              <p:cNvSpPr>
                <a:spLocks noGrp="1"/>
              </p:cNvSpPr>
              <p:nvPr>
                <p:ph type="body" sz="quarter" idx="14"/>
              </p:nvPr>
            </p:nvSpPr>
            <p:spPr>
              <a:xfrm>
                <a:off x="457200" y="1268963"/>
                <a:ext cx="8062912" cy="4741401"/>
              </a:xfrm>
            </p:spPr>
            <p:txBody>
              <a:bodyPr>
                <a:normAutofit/>
              </a:bodyPr>
              <a:lstStyle/>
              <a:p>
                <a:r>
                  <a:rPr lang="en-US" sz="1600" b="1" dirty="0"/>
                  <a:t>How do you know you are dealing with a proportion problem?</a:t>
                </a:r>
                <a:r>
                  <a:rPr lang="en-US" sz="1600" dirty="0"/>
                  <a:t> </a:t>
                </a:r>
                <a:br>
                  <a:rPr lang="en-US" sz="1600" dirty="0"/>
                </a:br>
                <a:endParaRPr lang="en-US" sz="1600" dirty="0"/>
              </a:p>
              <a:p>
                <a:r>
                  <a:rPr lang="en-US" sz="1600" dirty="0"/>
                  <a:t>First, the underlying distribution is a binomial distribution. (There is no mention of a mean or average.) If X is a binomial random variable, then X ~ B(n, p) where n is the number of trials and p is the probability of a success. </a:t>
                </a:r>
              </a:p>
              <a:p>
                <a:endParaRPr lang="en-US" sz="1600" dirty="0"/>
              </a:p>
              <a:p>
                <a:r>
                  <a:rPr lang="en-US" sz="1600" dirty="0"/>
                  <a:t>To form a proportion, take X, the random variable for the number of successes and divide it by n, the number of trials (or the sample size). The random variable p′ (read “p prime") is that proportion,  p′ = x/n</a:t>
                </a:r>
                <a:br>
                  <a:rPr lang="en-US" sz="1600" dirty="0"/>
                </a:br>
                <a:r>
                  <a:rPr lang="en-US" sz="1600" dirty="0"/>
                  <a:t> </a:t>
                </a:r>
              </a:p>
              <a:p>
                <a:r>
                  <a:rPr lang="en-US" sz="1600" dirty="0"/>
                  <a:t>(Sometimes the random variable is denoted as , </a:t>
                </a:r>
                <a14:m>
                  <m:oMath xmlns:m="http://schemas.openxmlformats.org/officeDocument/2006/math">
                    <m:acc>
                      <m:accPr>
                        <m:chr m:val="̂"/>
                        <m:ctrlPr>
                          <a:rPr lang="en-US" sz="1600" i="1" smtClean="0">
                            <a:latin typeface="Cambria Math" panose="02040503050406030204" pitchFamily="18" charset="0"/>
                          </a:rPr>
                        </m:ctrlPr>
                      </m:accPr>
                      <m:e>
                        <m:r>
                          <a:rPr lang="en-US" sz="1600" b="0" i="1" smtClean="0">
                            <a:latin typeface="Cambria Math" panose="02040503050406030204" pitchFamily="18" charset="0"/>
                          </a:rPr>
                          <m:t>𝑝</m:t>
                        </m:r>
                      </m:e>
                    </m:acc>
                  </m:oMath>
                </a14:m>
                <a:r>
                  <a:rPr lang="en-US" sz="1600" dirty="0"/>
                  <a:t>, read “p hat".)</a:t>
                </a:r>
              </a:p>
              <a:p>
                <a:endParaRPr lang="en-US" sz="1600" dirty="0"/>
              </a:p>
            </p:txBody>
          </p:sp>
        </mc:Choice>
        <mc:Fallback xmlns="">
          <p:sp>
            <p:nvSpPr>
              <p:cNvPr id="7" name="Text Placeholder 6"/>
              <p:cNvSpPr>
                <a:spLocks noGrp="1" noRot="1" noChangeAspect="1" noMove="1" noResize="1" noEditPoints="1" noAdjustHandles="1" noChangeArrowheads="1" noChangeShapeType="1" noTextEdit="1"/>
              </p:cNvSpPr>
              <p:nvPr>
                <p:ph type="body" sz="quarter" idx="14"/>
              </p:nvPr>
            </p:nvSpPr>
            <p:spPr>
              <a:xfrm>
                <a:off x="457200" y="1268963"/>
                <a:ext cx="8062912" cy="4741401"/>
              </a:xfrm>
              <a:blipFill>
                <a:blip r:embed="rId2"/>
                <a:stretch>
                  <a:fillRect l="-378" t="-386"/>
                </a:stretch>
              </a:blipFill>
            </p:spPr>
            <p:txBody>
              <a:bodyPr/>
              <a:lstStyle/>
              <a:p>
                <a:r>
                  <a:rPr lang="en-US">
                    <a:noFill/>
                  </a:rPr>
                  <a:t> </a:t>
                </a:r>
              </a:p>
            </p:txBody>
          </p:sp>
        </mc:Fallback>
      </mc:AlternateContent>
      <p:pic>
        <p:nvPicPr>
          <p:cNvPr id="6" name="Picture 5" descr="OSX-Stacked-TM-RGB-300dpi-2016.jpg" title="&quot; &quot;"/>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610087" y="227959"/>
            <a:ext cx="1226434" cy="833592"/>
          </a:xfrm>
          <a:prstGeom prst="rect">
            <a:avLst/>
          </a:prstGeom>
        </p:spPr>
      </p:pic>
      <p:sp>
        <p:nvSpPr>
          <p:cNvPr id="2" name="Footer Placeholder 1"/>
          <p:cNvSpPr>
            <a:spLocks noGrp="1"/>
          </p:cNvSpPr>
          <p:nvPr>
            <p:ph type="ftr" sz="quarter" idx="11"/>
          </p:nvPr>
        </p:nvSpPr>
        <p:spPr/>
        <p:txBody>
          <a:bodyPr/>
          <a:lstStyle/>
          <a:p>
            <a:r>
              <a:rPr lang="en-US"/>
              <a:t>Prepared for OpenStax Introductory Statistics by River Parishes Community College under CC BY-SA 4.0</a:t>
            </a:r>
          </a:p>
        </p:txBody>
      </p:sp>
    </p:spTree>
    <p:extLst>
      <p:ext uri="{BB962C8B-B14F-4D97-AF65-F5344CB8AC3E}">
        <p14:creationId xmlns:p14="http://schemas.microsoft.com/office/powerpoint/2010/main" val="206800510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241326"/>
            <a:ext cx="8062912" cy="820225"/>
          </a:xfrm>
        </p:spPr>
        <p:txBody>
          <a:bodyPr>
            <a:normAutofit/>
          </a:bodyPr>
          <a:lstStyle/>
          <a:p>
            <a:r>
              <a:rPr lang="en-US" b="1" dirty="0"/>
              <a:t>FROM BINOMIAL TO NORMAL</a:t>
            </a:r>
            <a:endParaRPr lang="en-US" dirty="0"/>
          </a:p>
        </p:txBody>
      </p:sp>
      <mc:AlternateContent xmlns:mc="http://schemas.openxmlformats.org/markup-compatibility/2006" xmlns:a14="http://schemas.microsoft.com/office/drawing/2010/main">
        <mc:Choice Requires="a14">
          <p:sp>
            <p:nvSpPr>
              <p:cNvPr id="7" name="Text Placeholder 6"/>
              <p:cNvSpPr>
                <a:spLocks noGrp="1"/>
              </p:cNvSpPr>
              <p:nvPr>
                <p:ph type="body" sz="quarter" idx="14"/>
              </p:nvPr>
            </p:nvSpPr>
            <p:spPr>
              <a:xfrm>
                <a:off x="457200" y="1268963"/>
                <a:ext cx="8062912" cy="5057192"/>
              </a:xfrm>
            </p:spPr>
            <p:txBody>
              <a:bodyPr>
                <a:normAutofit/>
              </a:bodyPr>
              <a:lstStyle/>
              <a:p>
                <a:r>
                  <a:rPr lang="en-US" sz="1600" dirty="0"/>
                  <a:t>When n is large and p is not close to zero or one, we can use the </a:t>
                </a:r>
                <a:r>
                  <a:rPr lang="en-US" sz="1600" b="1" dirty="0"/>
                  <a:t>normal distribution</a:t>
                </a:r>
                <a:r>
                  <a:rPr lang="en-US" sz="1600" dirty="0"/>
                  <a:t> to approximate the binomial.</a:t>
                </a:r>
              </a:p>
              <a:p>
                <a:pPr/>
                <a14:m>
                  <m:oMathPara xmlns:m="http://schemas.openxmlformats.org/officeDocument/2006/math">
                    <m:oMathParaPr>
                      <m:jc m:val="left"/>
                    </m:oMathParaPr>
                    <m:oMath xmlns:m="http://schemas.openxmlformats.org/officeDocument/2006/math">
                      <m:r>
                        <a:rPr lang="en-US" sz="1600" b="0" i="1" smtClean="0">
                          <a:latin typeface="Cambria Math" panose="02040503050406030204" pitchFamily="18" charset="0"/>
                        </a:rPr>
                        <m:t>𝑋</m:t>
                      </m:r>
                      <m:r>
                        <a:rPr lang="en-US" sz="1600" b="0" i="1" smtClean="0">
                          <a:latin typeface="Cambria Math" panose="02040503050406030204" pitchFamily="18" charset="0"/>
                        </a:rPr>
                        <m:t> ~ </m:t>
                      </m:r>
                      <m:r>
                        <a:rPr lang="en-US" sz="1600" i="1">
                          <a:latin typeface="Cambria Math" panose="02040503050406030204" pitchFamily="18" charset="0"/>
                        </a:rPr>
                        <m:t>𝑁</m:t>
                      </m:r>
                      <m:d>
                        <m:dPr>
                          <m:ctrlPr>
                            <a:rPr lang="en-US" sz="1600" i="1">
                              <a:latin typeface="Cambria Math" panose="02040503050406030204" pitchFamily="18" charset="0"/>
                            </a:rPr>
                          </m:ctrlPr>
                        </m:dPr>
                        <m:e>
                          <m:r>
                            <a:rPr lang="en-US" sz="1600" b="0" i="1" smtClean="0">
                              <a:latin typeface="Cambria Math" panose="02040503050406030204" pitchFamily="18" charset="0"/>
                            </a:rPr>
                            <m:t>𝑛𝑝</m:t>
                          </m:r>
                          <m:r>
                            <a:rPr lang="en-US" sz="1600" i="1">
                              <a:latin typeface="Cambria Math" panose="02040503050406030204" pitchFamily="18" charset="0"/>
                            </a:rPr>
                            <m:t>, </m:t>
                          </m:r>
                          <m:rad>
                            <m:radPr>
                              <m:degHide m:val="on"/>
                              <m:ctrlPr>
                                <a:rPr lang="en-US" sz="1600" i="1" smtClean="0">
                                  <a:latin typeface="Cambria Math" panose="02040503050406030204" pitchFamily="18" charset="0"/>
                                </a:rPr>
                              </m:ctrlPr>
                            </m:radPr>
                            <m:deg/>
                            <m:e>
                              <m:r>
                                <a:rPr lang="en-US" sz="1600" b="0" i="1" smtClean="0">
                                  <a:latin typeface="Cambria Math" panose="02040503050406030204" pitchFamily="18" charset="0"/>
                                </a:rPr>
                                <m:t>𝑛𝑝𝑞</m:t>
                              </m:r>
                            </m:e>
                          </m:rad>
                        </m:e>
                      </m:d>
                    </m:oMath>
                  </m:oMathPara>
                </a14:m>
                <a:endParaRPr lang="en-US" sz="1600" dirty="0"/>
              </a:p>
              <a:p>
                <a:endParaRPr lang="en-US" sz="1600" dirty="0"/>
              </a:p>
              <a:p>
                <a:r>
                  <a:rPr lang="en-US" sz="1600" dirty="0"/>
                  <a:t>If we divide the random variable, the mean, and the standard deviation by n, we get a normal distribution of proportions with P′, called the estimated proportion, as the random variable. (Recall that a proportion as the number of successes divided by n.)</a:t>
                </a:r>
              </a:p>
              <a:p>
                <a:pPr/>
                <a14:m>
                  <m:oMathPara xmlns:m="http://schemas.openxmlformats.org/officeDocument/2006/math">
                    <m:oMathParaPr>
                      <m:jc m:val="left"/>
                    </m:oMathParaPr>
                    <m:oMath xmlns:m="http://schemas.openxmlformats.org/officeDocument/2006/math">
                      <m:f>
                        <m:fPr>
                          <m:ctrlPr>
                            <a:rPr lang="en-US" sz="1600" i="1" smtClean="0">
                              <a:latin typeface="Cambria Math" panose="02040503050406030204" pitchFamily="18" charset="0"/>
                            </a:rPr>
                          </m:ctrlPr>
                        </m:fPr>
                        <m:num>
                          <m:r>
                            <a:rPr lang="en-US" sz="1600" b="0" i="1" smtClean="0">
                              <a:latin typeface="Cambria Math" panose="02040503050406030204" pitchFamily="18" charset="0"/>
                            </a:rPr>
                            <m:t>𝑋</m:t>
                          </m:r>
                        </m:num>
                        <m:den>
                          <m:r>
                            <a:rPr lang="en-US" sz="1600" b="0" i="1" smtClean="0">
                              <a:latin typeface="Cambria Math" panose="02040503050406030204" pitchFamily="18" charset="0"/>
                            </a:rPr>
                            <m:t>𝑛</m:t>
                          </m:r>
                        </m:den>
                      </m:f>
                      <m:r>
                        <a:rPr lang="en-US" sz="1600" b="0" i="1" smtClean="0">
                          <a:latin typeface="Cambria Math" panose="02040503050406030204" pitchFamily="18" charset="0"/>
                        </a:rPr>
                        <m:t>=</m:t>
                      </m:r>
                      <m:sSup>
                        <m:sSupPr>
                          <m:ctrlPr>
                            <a:rPr lang="en-US" sz="1600" b="0" i="1" smtClean="0">
                              <a:latin typeface="Cambria Math" panose="02040503050406030204" pitchFamily="18" charset="0"/>
                            </a:rPr>
                          </m:ctrlPr>
                        </m:sSupPr>
                        <m:e>
                          <m:r>
                            <a:rPr lang="en-US" sz="1600" b="0" i="1" smtClean="0">
                              <a:latin typeface="Cambria Math" panose="02040503050406030204" pitchFamily="18" charset="0"/>
                            </a:rPr>
                            <m:t>𝑃</m:t>
                          </m:r>
                        </m:e>
                        <m:sup>
                          <m:r>
                            <a:rPr lang="en-US" sz="1600" b="0" i="1" smtClean="0">
                              <a:latin typeface="Cambria Math" panose="02040503050406030204" pitchFamily="18" charset="0"/>
                            </a:rPr>
                            <m:t>′</m:t>
                          </m:r>
                        </m:sup>
                      </m:sSup>
                      <m:r>
                        <a:rPr lang="en-US" sz="1600" b="0" i="1" smtClean="0">
                          <a:latin typeface="Cambria Math" panose="02040503050406030204" pitchFamily="18" charset="0"/>
                        </a:rPr>
                        <m:t>~ </m:t>
                      </m:r>
                      <m:r>
                        <a:rPr lang="en-US" sz="1600" b="0" i="1" smtClean="0">
                          <a:latin typeface="Cambria Math" panose="02040503050406030204" pitchFamily="18" charset="0"/>
                        </a:rPr>
                        <m:t>𝑁</m:t>
                      </m:r>
                      <m:d>
                        <m:dPr>
                          <m:ctrlPr>
                            <a:rPr lang="en-US" sz="1600" b="0" i="1" smtClean="0">
                              <a:latin typeface="Cambria Math" panose="02040503050406030204" pitchFamily="18" charset="0"/>
                            </a:rPr>
                          </m:ctrlPr>
                        </m:dPr>
                        <m:e>
                          <m:f>
                            <m:fPr>
                              <m:ctrlPr>
                                <a:rPr lang="en-US" sz="1600" b="0" i="1" smtClean="0">
                                  <a:latin typeface="Cambria Math" panose="02040503050406030204" pitchFamily="18" charset="0"/>
                                </a:rPr>
                              </m:ctrlPr>
                            </m:fPr>
                            <m:num>
                              <m:r>
                                <a:rPr lang="en-US" sz="1600" b="0" i="1" smtClean="0">
                                  <a:latin typeface="Cambria Math" panose="02040503050406030204" pitchFamily="18" charset="0"/>
                                </a:rPr>
                                <m:t>𝑛𝑝</m:t>
                              </m:r>
                            </m:num>
                            <m:den>
                              <m:r>
                                <a:rPr lang="en-US" sz="1600" b="0" i="1" smtClean="0">
                                  <a:latin typeface="Cambria Math" panose="02040503050406030204" pitchFamily="18" charset="0"/>
                                </a:rPr>
                                <m:t>𝑛</m:t>
                              </m:r>
                            </m:den>
                          </m:f>
                          <m:r>
                            <a:rPr lang="en-US" sz="1600" b="0" i="1" smtClean="0">
                              <a:latin typeface="Cambria Math" panose="02040503050406030204" pitchFamily="18" charset="0"/>
                            </a:rPr>
                            <m:t>, </m:t>
                          </m:r>
                          <m:f>
                            <m:fPr>
                              <m:ctrlPr>
                                <a:rPr lang="en-US" sz="1600" b="0" i="1" smtClean="0">
                                  <a:latin typeface="Cambria Math" panose="02040503050406030204" pitchFamily="18" charset="0"/>
                                </a:rPr>
                              </m:ctrlPr>
                            </m:fPr>
                            <m:num>
                              <m:rad>
                                <m:radPr>
                                  <m:degHide m:val="on"/>
                                  <m:ctrlPr>
                                    <a:rPr lang="en-US" sz="1600" b="0" i="1" smtClean="0">
                                      <a:latin typeface="Cambria Math" panose="02040503050406030204" pitchFamily="18" charset="0"/>
                                    </a:rPr>
                                  </m:ctrlPr>
                                </m:radPr>
                                <m:deg/>
                                <m:e>
                                  <m:r>
                                    <a:rPr lang="en-US" sz="1600" b="0" i="1" smtClean="0">
                                      <a:latin typeface="Cambria Math" panose="02040503050406030204" pitchFamily="18" charset="0"/>
                                    </a:rPr>
                                    <m:t>𝑛𝑝𝑞</m:t>
                                  </m:r>
                                </m:e>
                              </m:rad>
                            </m:num>
                            <m:den>
                              <m:r>
                                <a:rPr lang="en-US" sz="1600" b="0" i="1" smtClean="0">
                                  <a:latin typeface="Cambria Math" panose="02040503050406030204" pitchFamily="18" charset="0"/>
                                </a:rPr>
                                <m:t>𝑛</m:t>
                              </m:r>
                            </m:den>
                          </m:f>
                        </m:e>
                      </m:d>
                    </m:oMath>
                  </m:oMathPara>
                </a14:m>
                <a:endParaRPr lang="en-US" sz="1600" dirty="0"/>
              </a:p>
              <a:p>
                <a:endParaRPr lang="en-US" sz="1600" dirty="0"/>
              </a:p>
              <a:p>
                <a:r>
                  <a:rPr lang="en-US" sz="1600" i="1" dirty="0"/>
                  <a:t>Below is the algebraic simplified form</a:t>
                </a:r>
              </a:p>
              <a:p>
                <a:r>
                  <a:rPr lang="en-US" sz="1600" b="1" dirty="0"/>
                  <a:t>P′ follows a normal distribution for proportions: </a:t>
                </a:r>
              </a:p>
              <a:p>
                <a:pPr/>
                <a14:m>
                  <m:oMathPara xmlns:m="http://schemas.openxmlformats.org/officeDocument/2006/math">
                    <m:oMathParaPr>
                      <m:jc m:val="centerGroup"/>
                    </m:oMathParaPr>
                    <m:oMath xmlns:m="http://schemas.openxmlformats.org/officeDocument/2006/math">
                      <m:f>
                        <m:fPr>
                          <m:ctrlPr>
                            <a:rPr lang="en-US" sz="1600" i="1">
                              <a:latin typeface="Cambria Math" panose="02040503050406030204" pitchFamily="18" charset="0"/>
                            </a:rPr>
                          </m:ctrlPr>
                        </m:fPr>
                        <m:num>
                          <m:r>
                            <a:rPr lang="en-US" sz="1600" i="1">
                              <a:latin typeface="Cambria Math" panose="02040503050406030204" pitchFamily="18" charset="0"/>
                            </a:rPr>
                            <m:t>𝑋</m:t>
                          </m:r>
                        </m:num>
                        <m:den>
                          <m:r>
                            <a:rPr lang="en-US" sz="1600" i="1">
                              <a:latin typeface="Cambria Math" panose="02040503050406030204" pitchFamily="18" charset="0"/>
                            </a:rPr>
                            <m:t>𝑛</m:t>
                          </m:r>
                        </m:den>
                      </m:f>
                      <m:r>
                        <a:rPr lang="en-US" sz="1600" i="1">
                          <a:latin typeface="Cambria Math" panose="02040503050406030204" pitchFamily="18" charset="0"/>
                        </a:rPr>
                        <m:t>=</m:t>
                      </m:r>
                      <m:sSup>
                        <m:sSupPr>
                          <m:ctrlPr>
                            <a:rPr lang="en-US" sz="1600" i="1">
                              <a:latin typeface="Cambria Math" panose="02040503050406030204" pitchFamily="18" charset="0"/>
                            </a:rPr>
                          </m:ctrlPr>
                        </m:sSupPr>
                        <m:e>
                          <m:r>
                            <a:rPr lang="en-US" sz="1600" i="1">
                              <a:latin typeface="Cambria Math" panose="02040503050406030204" pitchFamily="18" charset="0"/>
                            </a:rPr>
                            <m:t>𝑃</m:t>
                          </m:r>
                        </m:e>
                        <m:sup>
                          <m:r>
                            <a:rPr lang="en-US" sz="1600" i="1">
                              <a:latin typeface="Cambria Math" panose="02040503050406030204" pitchFamily="18" charset="0"/>
                            </a:rPr>
                            <m:t>′</m:t>
                          </m:r>
                        </m:sup>
                      </m:sSup>
                      <m:r>
                        <a:rPr lang="en-US" sz="1600" i="1">
                          <a:latin typeface="Cambria Math" panose="02040503050406030204" pitchFamily="18" charset="0"/>
                        </a:rPr>
                        <m:t>~ </m:t>
                      </m:r>
                      <m:r>
                        <a:rPr lang="en-US" sz="1600" i="1">
                          <a:latin typeface="Cambria Math" panose="02040503050406030204" pitchFamily="18" charset="0"/>
                        </a:rPr>
                        <m:t>𝑁</m:t>
                      </m:r>
                      <m:d>
                        <m:dPr>
                          <m:ctrlPr>
                            <a:rPr lang="en-US" sz="1600" i="1">
                              <a:latin typeface="Cambria Math" panose="02040503050406030204" pitchFamily="18" charset="0"/>
                            </a:rPr>
                          </m:ctrlPr>
                        </m:dPr>
                        <m:e>
                          <m:r>
                            <a:rPr lang="en-US" sz="1600" b="0" i="1" smtClean="0">
                              <a:latin typeface="Cambria Math" panose="02040503050406030204" pitchFamily="18" charset="0"/>
                            </a:rPr>
                            <m:t>𝑝</m:t>
                          </m:r>
                          <m:r>
                            <a:rPr lang="en-US" sz="1600" i="1">
                              <a:latin typeface="Cambria Math" panose="02040503050406030204" pitchFamily="18" charset="0"/>
                            </a:rPr>
                            <m:t>,</m:t>
                          </m:r>
                          <m:rad>
                            <m:radPr>
                              <m:degHide m:val="on"/>
                              <m:ctrlPr>
                                <a:rPr lang="en-US" sz="1600" i="1">
                                  <a:latin typeface="Cambria Math" panose="02040503050406030204" pitchFamily="18" charset="0"/>
                                </a:rPr>
                              </m:ctrlPr>
                            </m:radPr>
                            <m:deg/>
                            <m:e>
                              <m:f>
                                <m:fPr>
                                  <m:ctrlPr>
                                    <a:rPr lang="en-US" sz="1600" i="1" smtClean="0">
                                      <a:latin typeface="Cambria Math" panose="02040503050406030204" pitchFamily="18" charset="0"/>
                                    </a:rPr>
                                  </m:ctrlPr>
                                </m:fPr>
                                <m:num>
                                  <m:r>
                                    <a:rPr lang="en-US" sz="1600" b="0" i="1" smtClean="0">
                                      <a:latin typeface="Cambria Math" panose="02040503050406030204" pitchFamily="18" charset="0"/>
                                    </a:rPr>
                                    <m:t>𝑝𝑞</m:t>
                                  </m:r>
                                </m:num>
                                <m:den>
                                  <m:r>
                                    <a:rPr lang="en-US" sz="1600" b="0" i="1" smtClean="0">
                                      <a:latin typeface="Cambria Math" panose="02040503050406030204" pitchFamily="18" charset="0"/>
                                    </a:rPr>
                                    <m:t>𝑛</m:t>
                                  </m:r>
                                </m:den>
                              </m:f>
                            </m:e>
                          </m:rad>
                        </m:e>
                      </m:d>
                    </m:oMath>
                  </m:oMathPara>
                </a14:m>
                <a:endParaRPr lang="en-US" sz="1600" dirty="0"/>
              </a:p>
            </p:txBody>
          </p:sp>
        </mc:Choice>
        <mc:Fallback xmlns="">
          <p:sp>
            <p:nvSpPr>
              <p:cNvPr id="7" name="Text Placeholder 6"/>
              <p:cNvSpPr>
                <a:spLocks noGrp="1" noRot="1" noChangeAspect="1" noMove="1" noResize="1" noEditPoints="1" noAdjustHandles="1" noChangeArrowheads="1" noChangeShapeType="1" noTextEdit="1"/>
              </p:cNvSpPr>
              <p:nvPr>
                <p:ph type="body" sz="quarter" idx="14"/>
              </p:nvPr>
            </p:nvSpPr>
            <p:spPr>
              <a:xfrm>
                <a:off x="457200" y="1268963"/>
                <a:ext cx="8062912" cy="5057192"/>
              </a:xfrm>
              <a:blipFill>
                <a:blip r:embed="rId2"/>
                <a:stretch>
                  <a:fillRect l="-378" t="-361"/>
                </a:stretch>
              </a:blipFill>
            </p:spPr>
            <p:txBody>
              <a:bodyPr/>
              <a:lstStyle/>
              <a:p>
                <a:r>
                  <a:rPr lang="en-US">
                    <a:noFill/>
                  </a:rPr>
                  <a:t> </a:t>
                </a:r>
              </a:p>
            </p:txBody>
          </p:sp>
        </mc:Fallback>
      </mc:AlternateContent>
      <p:pic>
        <p:nvPicPr>
          <p:cNvPr id="6" name="Picture 5" descr="OSX-Stacked-TM-RGB-300dpi-2016.jpg" title="&quot; &quot;"/>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610087" y="227959"/>
            <a:ext cx="1226434" cy="833592"/>
          </a:xfrm>
          <a:prstGeom prst="rect">
            <a:avLst/>
          </a:prstGeom>
        </p:spPr>
      </p:pic>
      <p:sp>
        <p:nvSpPr>
          <p:cNvPr id="2" name="Footer Placeholder 1"/>
          <p:cNvSpPr>
            <a:spLocks noGrp="1"/>
          </p:cNvSpPr>
          <p:nvPr>
            <p:ph type="ftr" sz="quarter" idx="11"/>
          </p:nvPr>
        </p:nvSpPr>
        <p:spPr/>
        <p:txBody>
          <a:bodyPr/>
          <a:lstStyle/>
          <a:p>
            <a:r>
              <a:rPr lang="en-US"/>
              <a:t>Prepared for OpenStax Introductory Statistics by River Parishes Community College under CC BY-SA 4.0</a:t>
            </a:r>
          </a:p>
        </p:txBody>
      </p:sp>
    </p:spTree>
    <p:extLst>
      <p:ext uri="{BB962C8B-B14F-4D97-AF65-F5344CB8AC3E}">
        <p14:creationId xmlns:p14="http://schemas.microsoft.com/office/powerpoint/2010/main" val="329844169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241326"/>
            <a:ext cx="8062912" cy="820225"/>
          </a:xfrm>
        </p:spPr>
        <p:txBody>
          <a:bodyPr>
            <a:normAutofit/>
          </a:bodyPr>
          <a:lstStyle/>
          <a:p>
            <a:r>
              <a:rPr lang="en-US" sz="2000" b="1" dirty="0"/>
              <a:t>CONFIDENCE INTERVALS FOR PROPORTIONS</a:t>
            </a:r>
            <a:endParaRPr lang="en-US" sz="2000" dirty="0"/>
          </a:p>
        </p:txBody>
      </p:sp>
      <mc:AlternateContent xmlns:mc="http://schemas.openxmlformats.org/markup-compatibility/2006" xmlns:a14="http://schemas.microsoft.com/office/drawing/2010/main">
        <mc:Choice Requires="a14">
          <p:sp>
            <p:nvSpPr>
              <p:cNvPr id="7" name="Text Placeholder 6"/>
              <p:cNvSpPr>
                <a:spLocks noGrp="1"/>
              </p:cNvSpPr>
              <p:nvPr>
                <p:ph type="body" sz="quarter" idx="14"/>
              </p:nvPr>
            </p:nvSpPr>
            <p:spPr>
              <a:xfrm>
                <a:off x="457200" y="1268963"/>
                <a:ext cx="8062912" cy="4741401"/>
              </a:xfrm>
            </p:spPr>
            <p:txBody>
              <a:bodyPr>
                <a:normAutofit/>
              </a:bodyPr>
              <a:lstStyle/>
              <a:p>
                <a:r>
                  <a:rPr lang="en-US" sz="1600" dirty="0"/>
                  <a:t>The confidence interval has the form (p′ – EBP, p′ + EBP). EBP is error bound for the proportion.</a:t>
                </a:r>
              </a:p>
              <a:p>
                <a:br>
                  <a:rPr lang="en-US" sz="1600" dirty="0"/>
                </a:br>
                <a:r>
                  <a:rPr lang="en-US" sz="1600" dirty="0"/>
                  <a:t>p′ = x/n</a:t>
                </a:r>
                <a:br>
                  <a:rPr lang="en-US" sz="1600" dirty="0"/>
                </a:br>
                <a:r>
                  <a:rPr lang="en-US" sz="1600" dirty="0"/>
                  <a:t>p′ = the </a:t>
                </a:r>
                <a:r>
                  <a:rPr lang="en-US" sz="1600" b="1" dirty="0"/>
                  <a:t>estimated proportion</a:t>
                </a:r>
                <a:r>
                  <a:rPr lang="en-US" sz="1600" dirty="0"/>
                  <a:t> of successes (p′ is a </a:t>
                </a:r>
                <a:r>
                  <a:rPr lang="en-US" sz="1600" b="1" dirty="0"/>
                  <a:t>point estimate</a:t>
                </a:r>
                <a:r>
                  <a:rPr lang="en-US" sz="1600" dirty="0"/>
                  <a:t> for p, the true proportion.)</a:t>
                </a:r>
                <a:br>
                  <a:rPr lang="en-US" sz="1600" dirty="0"/>
                </a:br>
                <a:r>
                  <a:rPr lang="en-US" sz="1600" dirty="0"/>
                  <a:t>x = the </a:t>
                </a:r>
                <a:r>
                  <a:rPr lang="en-US" sz="1600" b="1" dirty="0"/>
                  <a:t>number</a:t>
                </a:r>
                <a:r>
                  <a:rPr lang="en-US" sz="1600" dirty="0"/>
                  <a:t> of successes</a:t>
                </a:r>
                <a:br>
                  <a:rPr lang="en-US" sz="1600" dirty="0"/>
                </a:br>
                <a:r>
                  <a:rPr lang="en-US" sz="1600" dirty="0"/>
                  <a:t>n = the size of the sample</a:t>
                </a:r>
              </a:p>
              <a:p>
                <a:br>
                  <a:rPr lang="en-US" sz="1600" dirty="0"/>
                </a:br>
                <a:r>
                  <a:rPr lang="en-US" sz="1600" b="1" dirty="0"/>
                  <a:t>The error bound for a proportion is </a:t>
                </a:r>
              </a:p>
              <a:p>
                <a:pPr algn="ctr"/>
                <a14:m>
                  <m:oMath xmlns:m="http://schemas.openxmlformats.org/officeDocument/2006/math">
                    <m:r>
                      <a:rPr lang="en-US" b="0" i="1" smtClean="0">
                        <a:latin typeface="Cambria Math" panose="02040503050406030204" pitchFamily="18" charset="0"/>
                      </a:rPr>
                      <m:t>𝐸𝐵𝑃</m:t>
                    </m:r>
                    <m:r>
                      <a:rPr lang="en-US" i="1">
                        <a:latin typeface="Cambria Math" panose="02040503050406030204" pitchFamily="18" charset="0"/>
                      </a:rPr>
                      <m:t>=</m:t>
                    </m:r>
                    <m:d>
                      <m:dPr>
                        <m:ctrlPr>
                          <a:rPr lang="en-US" i="1" smtClean="0">
                            <a:latin typeface="Cambria Math" panose="02040503050406030204" pitchFamily="18" charset="0"/>
                          </a:rPr>
                        </m:ctrlPr>
                      </m:dPr>
                      <m:e>
                        <m:sSub>
                          <m:sSubPr>
                            <m:ctrlPr>
                              <a:rPr lang="en-US" i="1" smtClean="0">
                                <a:latin typeface="Cambria Math" panose="02040503050406030204" pitchFamily="18" charset="0"/>
                              </a:rPr>
                            </m:ctrlPr>
                          </m:sSubPr>
                          <m:e>
                            <m:r>
                              <a:rPr lang="en-US" b="0" i="1" smtClean="0">
                                <a:latin typeface="Cambria Math" panose="02040503050406030204" pitchFamily="18" charset="0"/>
                              </a:rPr>
                              <m:t>𝑧</m:t>
                            </m:r>
                          </m:e>
                          <m:sub>
                            <m:r>
                              <a:rPr lang="en-US" i="1" smtClean="0">
                                <a:latin typeface="Cambria Math" panose="02040503050406030204" pitchFamily="18" charset="0"/>
                                <a:ea typeface="Cambria Math" panose="02040503050406030204" pitchFamily="18" charset="0"/>
                              </a:rPr>
                              <m:t>𝛼</m:t>
                            </m:r>
                            <m:r>
                              <a:rPr lang="en-US" b="0" i="1" smtClean="0">
                                <a:latin typeface="Cambria Math" panose="02040503050406030204" pitchFamily="18" charset="0"/>
                                <a:ea typeface="Cambria Math" panose="02040503050406030204" pitchFamily="18" charset="0"/>
                              </a:rPr>
                              <m:t>/2</m:t>
                            </m:r>
                          </m:sub>
                        </m:sSub>
                      </m:e>
                    </m:d>
                    <m:d>
                      <m:dPr>
                        <m:ctrlPr>
                          <a:rPr lang="en-US" i="1">
                            <a:latin typeface="Cambria Math" panose="02040503050406030204" pitchFamily="18" charset="0"/>
                          </a:rPr>
                        </m:ctrlPr>
                      </m:dPr>
                      <m:e>
                        <m:f>
                          <m:fPr>
                            <m:ctrlPr>
                              <a:rPr lang="en-US" i="1">
                                <a:latin typeface="Cambria Math" panose="02040503050406030204" pitchFamily="18" charset="0"/>
                              </a:rPr>
                            </m:ctrlPr>
                          </m:fPr>
                          <m:num>
                            <m:rad>
                              <m:radPr>
                                <m:degHide m:val="on"/>
                                <m:ctrlPr>
                                  <a:rPr lang="en-US" i="1">
                                    <a:latin typeface="Cambria Math" panose="02040503050406030204" pitchFamily="18" charset="0"/>
                                  </a:rPr>
                                </m:ctrlPr>
                              </m:radPr>
                              <m:deg/>
                              <m:e>
                                <m:r>
                                  <a:rPr lang="en-US" i="1">
                                    <a:latin typeface="Cambria Math" panose="02040503050406030204" pitchFamily="18" charset="0"/>
                                  </a:rPr>
                                  <m:t>𝑝</m:t>
                                </m:r>
                                <m:r>
                                  <a:rPr lang="en-US" b="0" i="1" smtClean="0">
                                    <a:latin typeface="Cambria Math" panose="02040503050406030204" pitchFamily="18" charset="0"/>
                                  </a:rPr>
                                  <m:t>′</m:t>
                                </m:r>
                                <m:r>
                                  <a:rPr lang="en-US" i="1">
                                    <a:latin typeface="Cambria Math" panose="02040503050406030204" pitchFamily="18" charset="0"/>
                                  </a:rPr>
                                  <m:t>𝑞</m:t>
                                </m:r>
                                <m:r>
                                  <a:rPr lang="en-US" b="0" i="1" smtClean="0">
                                    <a:latin typeface="Cambria Math" panose="02040503050406030204" pitchFamily="18" charset="0"/>
                                  </a:rPr>
                                  <m:t>′</m:t>
                                </m:r>
                              </m:e>
                            </m:rad>
                          </m:num>
                          <m:den>
                            <m:r>
                              <a:rPr lang="en-US" i="1">
                                <a:latin typeface="Cambria Math" panose="02040503050406030204" pitchFamily="18" charset="0"/>
                              </a:rPr>
                              <m:t>𝑛</m:t>
                            </m:r>
                          </m:den>
                        </m:f>
                      </m:e>
                    </m:d>
                  </m:oMath>
                </a14:m>
                <a:r>
                  <a:rPr lang="en-US" dirty="0"/>
                  <a:t> </a:t>
                </a:r>
              </a:p>
              <a:p>
                <a:pPr algn="ctr"/>
                <a:r>
                  <a:rPr lang="en-US" sz="1600" dirty="0"/>
                  <a:t>where q’ = 1 – p’</a:t>
                </a:r>
              </a:p>
            </p:txBody>
          </p:sp>
        </mc:Choice>
        <mc:Fallback xmlns="">
          <p:sp>
            <p:nvSpPr>
              <p:cNvPr id="7" name="Text Placeholder 6"/>
              <p:cNvSpPr>
                <a:spLocks noGrp="1" noRot="1" noChangeAspect="1" noMove="1" noResize="1" noEditPoints="1" noAdjustHandles="1" noChangeArrowheads="1" noChangeShapeType="1" noTextEdit="1"/>
              </p:cNvSpPr>
              <p:nvPr>
                <p:ph type="body" sz="quarter" idx="14"/>
              </p:nvPr>
            </p:nvSpPr>
            <p:spPr>
              <a:xfrm>
                <a:off x="457200" y="1268963"/>
                <a:ext cx="8062912" cy="4741401"/>
              </a:xfrm>
              <a:blipFill>
                <a:blip r:embed="rId2"/>
                <a:stretch>
                  <a:fillRect l="-378" t="-386"/>
                </a:stretch>
              </a:blipFill>
            </p:spPr>
            <p:txBody>
              <a:bodyPr/>
              <a:lstStyle/>
              <a:p>
                <a:r>
                  <a:rPr lang="en-US">
                    <a:noFill/>
                  </a:rPr>
                  <a:t> </a:t>
                </a:r>
              </a:p>
            </p:txBody>
          </p:sp>
        </mc:Fallback>
      </mc:AlternateContent>
      <p:pic>
        <p:nvPicPr>
          <p:cNvPr id="6" name="Picture 5" descr="OSX-Stacked-TM-RGB-300dpi-2016.jpg" title="&quot; &quot;"/>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610087" y="227959"/>
            <a:ext cx="1226434" cy="833592"/>
          </a:xfrm>
          <a:prstGeom prst="rect">
            <a:avLst/>
          </a:prstGeom>
        </p:spPr>
      </p:pic>
      <p:sp>
        <p:nvSpPr>
          <p:cNvPr id="2" name="Footer Placeholder 1"/>
          <p:cNvSpPr>
            <a:spLocks noGrp="1"/>
          </p:cNvSpPr>
          <p:nvPr>
            <p:ph type="ftr" sz="quarter" idx="11"/>
          </p:nvPr>
        </p:nvSpPr>
        <p:spPr/>
        <p:txBody>
          <a:bodyPr/>
          <a:lstStyle/>
          <a:p>
            <a:r>
              <a:rPr lang="en-US"/>
              <a:t>Prepared for OpenStax Introductory Statistics by River Parishes Community College under CC BY-SA 4.0</a:t>
            </a:r>
          </a:p>
        </p:txBody>
      </p:sp>
    </p:spTree>
    <p:extLst>
      <p:ext uri="{BB962C8B-B14F-4D97-AF65-F5344CB8AC3E}">
        <p14:creationId xmlns:p14="http://schemas.microsoft.com/office/powerpoint/2010/main" val="67235162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241326"/>
            <a:ext cx="8062912" cy="820225"/>
          </a:xfrm>
        </p:spPr>
        <p:txBody>
          <a:bodyPr>
            <a:normAutofit fontScale="90000"/>
          </a:bodyPr>
          <a:lstStyle/>
          <a:p>
            <a:r>
              <a:rPr lang="en-US" b="1" dirty="0"/>
              <a:t>ERROR BOUND FORMULA AND STANDARD DEVIATION</a:t>
            </a:r>
            <a:endParaRPr lang="en-US" dirty="0"/>
          </a:p>
        </p:txBody>
      </p:sp>
      <mc:AlternateContent xmlns:mc="http://schemas.openxmlformats.org/markup-compatibility/2006" xmlns:a14="http://schemas.microsoft.com/office/drawing/2010/main">
        <mc:Choice Requires="a14">
          <p:sp>
            <p:nvSpPr>
              <p:cNvPr id="7" name="Text Placeholder 6"/>
              <p:cNvSpPr>
                <a:spLocks noGrp="1"/>
              </p:cNvSpPr>
              <p:nvPr>
                <p:ph type="body" sz="quarter" idx="14"/>
              </p:nvPr>
            </p:nvSpPr>
            <p:spPr>
              <a:xfrm>
                <a:off x="457200" y="1268963"/>
                <a:ext cx="8062912" cy="4879910"/>
              </a:xfrm>
            </p:spPr>
            <p:txBody>
              <a:bodyPr>
                <a:normAutofit lnSpcReduction="10000"/>
              </a:bodyPr>
              <a:lstStyle/>
              <a:p>
                <a:r>
                  <a:rPr lang="en-US" sz="1600" dirty="0"/>
                  <a:t>This formula is similar to the error bound formula for a mean, except that the "appropriate standard deviation" is different. For a mean, when the population standard deviation is known, the appropriate standard deviation that we use is</a:t>
                </a:r>
                <a:br>
                  <a:rPr lang="en-US" sz="1600" dirty="0"/>
                </a:br>
                <a:endParaRPr lang="en-US" sz="1600" dirty="0"/>
              </a:p>
              <a:p>
                <a:r>
                  <a:rPr lang="en-US" sz="1600" dirty="0"/>
                  <a:t>For a proportion, the appropriate standard deviation is </a:t>
                </a:r>
                <a14:m>
                  <m:oMath xmlns:m="http://schemas.openxmlformats.org/officeDocument/2006/math">
                    <m:rad>
                      <m:radPr>
                        <m:degHide m:val="on"/>
                        <m:ctrlPr>
                          <a:rPr lang="en-US" sz="1600" i="1">
                            <a:latin typeface="Cambria Math" panose="02040503050406030204" pitchFamily="18" charset="0"/>
                          </a:rPr>
                        </m:ctrlPr>
                      </m:radPr>
                      <m:deg/>
                      <m:e>
                        <m:f>
                          <m:fPr>
                            <m:ctrlPr>
                              <a:rPr lang="en-US" sz="1600" i="1">
                                <a:latin typeface="Cambria Math" panose="02040503050406030204" pitchFamily="18" charset="0"/>
                              </a:rPr>
                            </m:ctrlPr>
                          </m:fPr>
                          <m:num>
                            <m:r>
                              <a:rPr lang="en-US" sz="1600" i="1">
                                <a:latin typeface="Cambria Math" panose="02040503050406030204" pitchFamily="18" charset="0"/>
                              </a:rPr>
                              <m:t>𝑝𝑞</m:t>
                            </m:r>
                          </m:num>
                          <m:den>
                            <m:r>
                              <a:rPr lang="en-US" sz="1600" i="1">
                                <a:latin typeface="Cambria Math" panose="02040503050406030204" pitchFamily="18" charset="0"/>
                              </a:rPr>
                              <m:t>𝑛</m:t>
                            </m:r>
                          </m:den>
                        </m:f>
                      </m:e>
                    </m:rad>
                    <m:r>
                      <a:rPr lang="en-US" sz="1600" i="1">
                        <a:latin typeface="Cambria Math" panose="02040503050406030204" pitchFamily="18" charset="0"/>
                      </a:rPr>
                      <m:t> </m:t>
                    </m:r>
                  </m:oMath>
                </a14:m>
                <a:r>
                  <a:rPr lang="en-US" sz="1600" dirty="0"/>
                  <a:t>. However, in the error bound formula, we use </a:t>
                </a:r>
                <a14:m>
                  <m:oMath xmlns:m="http://schemas.openxmlformats.org/officeDocument/2006/math">
                    <m:rad>
                      <m:radPr>
                        <m:degHide m:val="on"/>
                        <m:ctrlPr>
                          <a:rPr lang="en-US" sz="1600" i="1">
                            <a:latin typeface="Cambria Math" panose="02040503050406030204" pitchFamily="18" charset="0"/>
                          </a:rPr>
                        </m:ctrlPr>
                      </m:radPr>
                      <m:deg/>
                      <m:e>
                        <m:f>
                          <m:fPr>
                            <m:ctrlPr>
                              <a:rPr lang="en-US" sz="1600" i="1">
                                <a:latin typeface="Cambria Math" panose="02040503050406030204" pitchFamily="18" charset="0"/>
                              </a:rPr>
                            </m:ctrlPr>
                          </m:fPr>
                          <m:num>
                            <m:r>
                              <a:rPr lang="en-US" sz="1600" i="1">
                                <a:latin typeface="Cambria Math" panose="02040503050406030204" pitchFamily="18" charset="0"/>
                              </a:rPr>
                              <m:t>𝑝</m:t>
                            </m:r>
                            <m:r>
                              <a:rPr lang="en-US" sz="1600" b="0" i="1" smtClean="0">
                                <a:latin typeface="Cambria Math" panose="02040503050406030204" pitchFamily="18" charset="0"/>
                              </a:rPr>
                              <m:t>′</m:t>
                            </m:r>
                            <m:r>
                              <a:rPr lang="en-US" sz="1600" i="1">
                                <a:latin typeface="Cambria Math" panose="02040503050406030204" pitchFamily="18" charset="0"/>
                              </a:rPr>
                              <m:t>𝑞</m:t>
                            </m:r>
                            <m:r>
                              <a:rPr lang="en-US" sz="1600" b="0" i="1" smtClean="0">
                                <a:latin typeface="Cambria Math" panose="02040503050406030204" pitchFamily="18" charset="0"/>
                              </a:rPr>
                              <m:t>′</m:t>
                            </m:r>
                          </m:num>
                          <m:den>
                            <m:r>
                              <a:rPr lang="en-US" sz="1600" i="1">
                                <a:latin typeface="Cambria Math" panose="02040503050406030204" pitchFamily="18" charset="0"/>
                              </a:rPr>
                              <m:t>𝑛</m:t>
                            </m:r>
                          </m:den>
                        </m:f>
                      </m:e>
                    </m:rad>
                    <m:r>
                      <a:rPr lang="en-US" sz="1600" i="1">
                        <a:latin typeface="Cambria Math" panose="02040503050406030204" pitchFamily="18" charset="0"/>
                      </a:rPr>
                      <m:t> </m:t>
                    </m:r>
                  </m:oMath>
                </a14:m>
                <a:r>
                  <a:rPr lang="en-US" sz="1600" dirty="0"/>
                  <a:t> as the standard deviation, instead of </a:t>
                </a:r>
                <a14:m>
                  <m:oMath xmlns:m="http://schemas.openxmlformats.org/officeDocument/2006/math">
                    <m:rad>
                      <m:radPr>
                        <m:degHide m:val="on"/>
                        <m:ctrlPr>
                          <a:rPr lang="en-US" sz="1600" i="1">
                            <a:latin typeface="Cambria Math" panose="02040503050406030204" pitchFamily="18" charset="0"/>
                          </a:rPr>
                        </m:ctrlPr>
                      </m:radPr>
                      <m:deg/>
                      <m:e>
                        <m:f>
                          <m:fPr>
                            <m:ctrlPr>
                              <a:rPr lang="en-US" sz="1600" i="1">
                                <a:latin typeface="Cambria Math" panose="02040503050406030204" pitchFamily="18" charset="0"/>
                              </a:rPr>
                            </m:ctrlPr>
                          </m:fPr>
                          <m:num>
                            <m:r>
                              <a:rPr lang="en-US" sz="1600" i="1">
                                <a:latin typeface="Cambria Math" panose="02040503050406030204" pitchFamily="18" charset="0"/>
                              </a:rPr>
                              <m:t>𝑝𝑞</m:t>
                            </m:r>
                          </m:num>
                          <m:den>
                            <m:r>
                              <a:rPr lang="en-US" sz="1600" i="1">
                                <a:latin typeface="Cambria Math" panose="02040503050406030204" pitchFamily="18" charset="0"/>
                              </a:rPr>
                              <m:t>𝑛</m:t>
                            </m:r>
                          </m:den>
                        </m:f>
                      </m:e>
                    </m:rad>
                  </m:oMath>
                </a14:m>
                <a:endParaRPr lang="en-US" sz="1600" dirty="0"/>
              </a:p>
              <a:p>
                <a:endParaRPr lang="en-US" sz="1600" dirty="0"/>
              </a:p>
              <a:p>
                <a:r>
                  <a:rPr lang="en-US" sz="1600" dirty="0"/>
                  <a:t>In the error bound formula, the </a:t>
                </a:r>
                <a:r>
                  <a:rPr lang="en-US" sz="1600" b="1" dirty="0"/>
                  <a:t>sample proportions p′ and q′ are estimates of the unknown population proportions p and q</a:t>
                </a:r>
                <a:r>
                  <a:rPr lang="en-US" sz="1600" dirty="0"/>
                  <a:t>. The estimated proportions p′ and q′ are used because p and q are not known. The sample proportions p′ and q′ are calculated from the data: p′ is the estimated proportion of successes, and q′ is the estimated proportion of failures.</a:t>
                </a:r>
              </a:p>
              <a:p>
                <a:endParaRPr lang="en-US" sz="1600" dirty="0"/>
              </a:p>
              <a:p>
                <a:r>
                  <a:rPr lang="en-US" sz="1600" b="1" dirty="0"/>
                  <a:t>The confidence interval can be used only if the number of successes np′ and the number of failures nq′ are both greater than five.</a:t>
                </a:r>
                <a:endParaRPr lang="en-US" sz="1600" dirty="0"/>
              </a:p>
              <a:p>
                <a:endParaRPr lang="en-US" sz="1600" dirty="0"/>
              </a:p>
            </p:txBody>
          </p:sp>
        </mc:Choice>
        <mc:Fallback xmlns="">
          <p:sp>
            <p:nvSpPr>
              <p:cNvPr id="7" name="Text Placeholder 6"/>
              <p:cNvSpPr>
                <a:spLocks noGrp="1" noRot="1" noChangeAspect="1" noMove="1" noResize="1" noEditPoints="1" noAdjustHandles="1" noChangeArrowheads="1" noChangeShapeType="1" noTextEdit="1"/>
              </p:cNvSpPr>
              <p:nvPr>
                <p:ph type="body" sz="quarter" idx="14"/>
              </p:nvPr>
            </p:nvSpPr>
            <p:spPr>
              <a:xfrm>
                <a:off x="457200" y="1268963"/>
                <a:ext cx="8062912" cy="4879910"/>
              </a:xfrm>
              <a:blipFill>
                <a:blip r:embed="rId2"/>
                <a:stretch>
                  <a:fillRect l="-378" t="-874" r="-227"/>
                </a:stretch>
              </a:blipFill>
            </p:spPr>
            <p:txBody>
              <a:bodyPr/>
              <a:lstStyle/>
              <a:p>
                <a:r>
                  <a:rPr lang="en-US">
                    <a:noFill/>
                  </a:rPr>
                  <a:t> </a:t>
                </a:r>
              </a:p>
            </p:txBody>
          </p:sp>
        </mc:Fallback>
      </mc:AlternateContent>
      <p:pic>
        <p:nvPicPr>
          <p:cNvPr id="6" name="Picture 5" descr="OSX-Stacked-TM-RGB-300dpi-2016.jpg" title="&quot; &quot;"/>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610087" y="227959"/>
            <a:ext cx="1226434" cy="833592"/>
          </a:xfrm>
          <a:prstGeom prst="rect">
            <a:avLst/>
          </a:prstGeom>
        </p:spPr>
      </p:pic>
      <p:sp>
        <p:nvSpPr>
          <p:cNvPr id="2" name="Footer Placeholder 1"/>
          <p:cNvSpPr>
            <a:spLocks noGrp="1"/>
          </p:cNvSpPr>
          <p:nvPr>
            <p:ph type="ftr" sz="quarter" idx="11"/>
          </p:nvPr>
        </p:nvSpPr>
        <p:spPr/>
        <p:txBody>
          <a:bodyPr/>
          <a:lstStyle/>
          <a:p>
            <a:r>
              <a:rPr lang="en-US"/>
              <a:t>Prepared for OpenStax Introductory Statistics by River Parishes Community College under CC BY-SA 4.0</a:t>
            </a:r>
          </a:p>
        </p:txBody>
      </p:sp>
    </p:spTree>
    <p:extLst>
      <p:ext uri="{BB962C8B-B14F-4D97-AF65-F5344CB8AC3E}">
        <p14:creationId xmlns:p14="http://schemas.microsoft.com/office/powerpoint/2010/main" val="268675375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241326"/>
            <a:ext cx="8062912" cy="820225"/>
          </a:xfrm>
        </p:spPr>
        <p:txBody>
          <a:bodyPr>
            <a:normAutofit/>
          </a:bodyPr>
          <a:lstStyle/>
          <a:p>
            <a:r>
              <a:rPr lang="en-US" b="1" dirty="0"/>
              <a:t>A POPULATION PROPORTION</a:t>
            </a:r>
            <a:endParaRPr lang="en-US" dirty="0"/>
          </a:p>
        </p:txBody>
      </p:sp>
      <p:sp>
        <p:nvSpPr>
          <p:cNvPr id="7" name="Text Placeholder 6"/>
          <p:cNvSpPr>
            <a:spLocks noGrp="1"/>
          </p:cNvSpPr>
          <p:nvPr>
            <p:ph type="body" sz="quarter" idx="14"/>
          </p:nvPr>
        </p:nvSpPr>
        <p:spPr>
          <a:xfrm>
            <a:off x="457200" y="1268963"/>
            <a:ext cx="8062912" cy="4741401"/>
          </a:xfrm>
        </p:spPr>
        <p:txBody>
          <a:bodyPr>
            <a:normAutofit/>
          </a:bodyPr>
          <a:lstStyle/>
          <a:p>
            <a:r>
              <a:rPr lang="en-US" sz="1600" b="1" dirty="0"/>
              <a:t>EXAMPLE </a:t>
            </a:r>
          </a:p>
          <a:p>
            <a:r>
              <a:rPr lang="en-US" sz="1600" dirty="0"/>
              <a:t>Suppose that a market research firm is hired to estimate the percent of adults living in a large city who have cell phones. Five hundred randomly selected adult residents in this city are surveyed to determine whether they have cell phones. Of the 500 people surveyed, 421 responded yes - they own cell phones. Using a 95% confidence level, compute a confidence interval estimate for the true proportion of adult residents of this city who have cell phones.</a:t>
            </a:r>
          </a:p>
        </p:txBody>
      </p:sp>
      <p:pic>
        <p:nvPicPr>
          <p:cNvPr id="6" name="Picture 5" descr="OSX-Stacked-TM-RGB-300dpi-2016.jpg" title="&quot; &quot;"/>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7610087" y="227959"/>
            <a:ext cx="1226434" cy="833592"/>
          </a:xfrm>
          <a:prstGeom prst="rect">
            <a:avLst/>
          </a:prstGeom>
        </p:spPr>
      </p:pic>
      <p:sp>
        <p:nvSpPr>
          <p:cNvPr id="2" name="Footer Placeholder 1"/>
          <p:cNvSpPr>
            <a:spLocks noGrp="1"/>
          </p:cNvSpPr>
          <p:nvPr>
            <p:ph type="ftr" sz="quarter" idx="11"/>
          </p:nvPr>
        </p:nvSpPr>
        <p:spPr/>
        <p:txBody>
          <a:bodyPr/>
          <a:lstStyle/>
          <a:p>
            <a:r>
              <a:rPr lang="en-US"/>
              <a:t>Prepared for OpenStax Introductory Statistics by River Parishes Community College under CC BY-SA 4.0</a:t>
            </a:r>
          </a:p>
        </p:txBody>
      </p:sp>
    </p:spTree>
    <p:extLst>
      <p:ext uri="{BB962C8B-B14F-4D97-AF65-F5344CB8AC3E}">
        <p14:creationId xmlns:p14="http://schemas.microsoft.com/office/powerpoint/2010/main" val="354278753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US" sz="2200" dirty="0"/>
              <a:t>Section 8.1 Learning Objectives</a:t>
            </a:r>
          </a:p>
        </p:txBody>
      </p:sp>
      <p:pic>
        <p:nvPicPr>
          <p:cNvPr id="6" name="Picture 5" descr="OSX-Stacked-TM-RGB-300dpi-2016.jpg" title="&quot; &quot;"/>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7610087" y="227959"/>
            <a:ext cx="1226434" cy="833592"/>
          </a:xfrm>
          <a:prstGeom prst="rect">
            <a:avLst/>
          </a:prstGeom>
        </p:spPr>
      </p:pic>
      <p:sp>
        <p:nvSpPr>
          <p:cNvPr id="2" name="Footer Placeholder 1"/>
          <p:cNvSpPr>
            <a:spLocks noGrp="1"/>
          </p:cNvSpPr>
          <p:nvPr>
            <p:ph type="ftr" sz="quarter" idx="11"/>
          </p:nvPr>
        </p:nvSpPr>
        <p:spPr/>
        <p:txBody>
          <a:bodyPr/>
          <a:lstStyle/>
          <a:p>
            <a:r>
              <a:rPr lang="en-US"/>
              <a:t>Prepared for OpenStax Introductory Statistics by River Parishes Community College under CC BY-SA 4.0</a:t>
            </a:r>
            <a:endParaRPr lang="en-US" dirty="0"/>
          </a:p>
        </p:txBody>
      </p:sp>
      <p:sp>
        <p:nvSpPr>
          <p:cNvPr id="4" name="Rectangle 3">
            <a:extLst>
              <a:ext uri="{FF2B5EF4-FFF2-40B4-BE49-F238E27FC236}">
                <a16:creationId xmlns:a16="http://schemas.microsoft.com/office/drawing/2014/main" id="{82A2C50D-E8A3-0742-836A-717A75EF667C}"/>
              </a:ext>
            </a:extLst>
          </p:cNvPr>
          <p:cNvSpPr/>
          <p:nvPr/>
        </p:nvSpPr>
        <p:spPr>
          <a:xfrm>
            <a:off x="457200" y="1269643"/>
            <a:ext cx="8379321" cy="2585323"/>
          </a:xfrm>
          <a:prstGeom prst="rect">
            <a:avLst/>
          </a:prstGeom>
        </p:spPr>
        <p:txBody>
          <a:bodyPr wrap="square">
            <a:spAutoFit/>
          </a:bodyPr>
          <a:lstStyle/>
          <a:p>
            <a:r>
              <a:rPr lang="en-US" dirty="0"/>
              <a:t>In this section students will:</a:t>
            </a:r>
          </a:p>
          <a:p>
            <a:endParaRPr lang="en-US" dirty="0"/>
          </a:p>
          <a:p>
            <a:pPr marL="285750" indent="-285750">
              <a:buFont typeface="Arial" panose="020B0604020202020204" pitchFamily="34" charset="0"/>
              <a:buChar char="•"/>
            </a:pPr>
            <a:r>
              <a:rPr lang="en-US" dirty="0"/>
              <a:t>Determine the best point estimates for population parameters</a:t>
            </a:r>
          </a:p>
          <a:p>
            <a:pPr marL="285750" indent="-285750">
              <a:buFont typeface="Arial" panose="020B0604020202020204" pitchFamily="34" charset="0"/>
              <a:buChar char="•"/>
            </a:pPr>
            <a:r>
              <a:rPr lang="en-US" dirty="0"/>
              <a:t>Find the critical value corresponding to a given confidence level for a z-intervals</a:t>
            </a:r>
          </a:p>
          <a:p>
            <a:pPr marL="285750" indent="-285750">
              <a:buFont typeface="Arial" panose="020B0604020202020204" pitchFamily="34" charset="0"/>
              <a:buChar char="•"/>
            </a:pPr>
            <a:r>
              <a:rPr lang="en-US" dirty="0"/>
              <a:t>Calculate margins of error for confidence intervals for μ when σ is known.</a:t>
            </a:r>
          </a:p>
          <a:p>
            <a:pPr marL="285750" indent="-285750">
              <a:buFont typeface="Arial" panose="020B0604020202020204" pitchFamily="34" charset="0"/>
              <a:buChar char="•"/>
            </a:pPr>
            <a:r>
              <a:rPr lang="en-US" dirty="0"/>
              <a:t>Construct confidence intervals for μ when σ is known.</a:t>
            </a:r>
          </a:p>
          <a:p>
            <a:pPr marL="285750" indent="-285750">
              <a:buFont typeface="Arial" panose="020B0604020202020204" pitchFamily="34" charset="0"/>
              <a:buChar char="•"/>
            </a:pPr>
            <a:r>
              <a:rPr lang="en-US" dirty="0"/>
              <a:t>Interpret the results of confidence intervals for μ when σ is known.</a:t>
            </a:r>
          </a:p>
          <a:p>
            <a:pPr marL="285750" indent="-285750">
              <a:buFont typeface="Arial" panose="020B0604020202020204" pitchFamily="34" charset="0"/>
              <a:buChar char="•"/>
            </a:pPr>
            <a:r>
              <a:rPr lang="en-US" dirty="0"/>
              <a:t>Compute the sample size to be used for estimating mean μ.</a:t>
            </a:r>
          </a:p>
        </p:txBody>
      </p:sp>
    </p:spTree>
    <p:extLst>
      <p:ext uri="{BB962C8B-B14F-4D97-AF65-F5344CB8AC3E}">
        <p14:creationId xmlns:p14="http://schemas.microsoft.com/office/powerpoint/2010/main" val="189808025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241326"/>
            <a:ext cx="8062912" cy="820225"/>
          </a:xfrm>
        </p:spPr>
        <p:txBody>
          <a:bodyPr>
            <a:normAutofit fontScale="90000"/>
          </a:bodyPr>
          <a:lstStyle/>
          <a:p>
            <a:r>
              <a:rPr lang="en-US" b="1" dirty="0"/>
              <a:t>A POPULATION PROPORTION </a:t>
            </a:r>
            <a:br>
              <a:rPr lang="en-US" b="1" dirty="0"/>
            </a:br>
            <a:r>
              <a:rPr lang="en-US" b="1" dirty="0"/>
              <a:t>ON THE CALCULATOR</a:t>
            </a:r>
            <a:endParaRPr lang="en-US" dirty="0"/>
          </a:p>
        </p:txBody>
      </p:sp>
      <p:sp>
        <p:nvSpPr>
          <p:cNvPr id="7" name="Text Placeholder 6"/>
          <p:cNvSpPr>
            <a:spLocks noGrp="1"/>
          </p:cNvSpPr>
          <p:nvPr>
            <p:ph type="body" sz="quarter" idx="14"/>
          </p:nvPr>
        </p:nvSpPr>
        <p:spPr>
          <a:xfrm>
            <a:off x="457200" y="1268963"/>
            <a:ext cx="8062912" cy="4741401"/>
          </a:xfrm>
        </p:spPr>
        <p:txBody>
          <a:bodyPr>
            <a:normAutofit/>
          </a:bodyPr>
          <a:lstStyle/>
          <a:p>
            <a:r>
              <a:rPr lang="en-US" sz="1600" b="1" dirty="0"/>
              <a:t>USING THE TI-83, 83+, 84, 84+ CALCULATOR</a:t>
            </a:r>
            <a:br>
              <a:rPr lang="en-US" sz="1600" dirty="0"/>
            </a:br>
            <a:endParaRPr lang="en-US" sz="1600" dirty="0"/>
          </a:p>
          <a:p>
            <a:r>
              <a:rPr lang="en-US" sz="1600" dirty="0"/>
              <a:t>Press </a:t>
            </a:r>
            <a:r>
              <a:rPr lang="en-US" sz="1600" b="1" dirty="0"/>
              <a:t>STAT</a:t>
            </a:r>
            <a:r>
              <a:rPr lang="en-US" sz="1600" dirty="0"/>
              <a:t> and arrow over to </a:t>
            </a:r>
            <a:r>
              <a:rPr lang="en-US" sz="1600" b="1" dirty="0"/>
              <a:t>TESTS</a:t>
            </a:r>
            <a:r>
              <a:rPr lang="en-US" sz="1600" dirty="0"/>
              <a:t>.</a:t>
            </a:r>
          </a:p>
          <a:p>
            <a:r>
              <a:rPr lang="en-US" sz="1600" dirty="0"/>
              <a:t>Arrow down to </a:t>
            </a:r>
            <a:r>
              <a:rPr lang="en-US" sz="1600" b="1" dirty="0"/>
              <a:t>A:1-PropZint</a:t>
            </a:r>
            <a:r>
              <a:rPr lang="en-US" sz="1600" dirty="0"/>
              <a:t>. Press </a:t>
            </a:r>
            <a:r>
              <a:rPr lang="en-US" sz="1600" b="1" dirty="0"/>
              <a:t>ENTER.</a:t>
            </a:r>
            <a:endParaRPr lang="en-US" sz="1600" dirty="0"/>
          </a:p>
          <a:p>
            <a:r>
              <a:rPr lang="en-US" sz="1600" dirty="0"/>
              <a:t>Arrow down to x and enter the value.</a:t>
            </a:r>
            <a:br>
              <a:rPr lang="en-US" sz="1600" dirty="0"/>
            </a:br>
            <a:endParaRPr lang="en-US" sz="1600" dirty="0"/>
          </a:p>
          <a:p>
            <a:r>
              <a:rPr lang="en-US" sz="1600" dirty="0"/>
              <a:t>Arrow down to n and enter the sample size.</a:t>
            </a:r>
          </a:p>
          <a:p>
            <a:r>
              <a:rPr lang="en-US" sz="1600" dirty="0"/>
              <a:t>Arrow down to C-Level and enter the level of confidence as a decimal.</a:t>
            </a:r>
          </a:p>
          <a:p>
            <a:r>
              <a:rPr lang="en-US" sz="1600" dirty="0"/>
              <a:t>Arrow down to Calculate and press </a:t>
            </a:r>
            <a:r>
              <a:rPr lang="en-US" sz="1600" b="1" dirty="0"/>
              <a:t>ENTER</a:t>
            </a:r>
            <a:r>
              <a:rPr lang="en-US" sz="1600" dirty="0"/>
              <a:t>.</a:t>
            </a:r>
          </a:p>
        </p:txBody>
      </p:sp>
      <p:pic>
        <p:nvPicPr>
          <p:cNvPr id="6" name="Picture 5" descr="OSX-Stacked-TM-RGB-300dpi-2016.jpg" title="&quot; &quot;"/>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7610087" y="227959"/>
            <a:ext cx="1226434" cy="833592"/>
          </a:xfrm>
          <a:prstGeom prst="rect">
            <a:avLst/>
          </a:prstGeom>
        </p:spPr>
      </p:pic>
      <p:sp>
        <p:nvSpPr>
          <p:cNvPr id="2" name="Footer Placeholder 1"/>
          <p:cNvSpPr>
            <a:spLocks noGrp="1"/>
          </p:cNvSpPr>
          <p:nvPr>
            <p:ph type="ftr" sz="quarter" idx="11"/>
          </p:nvPr>
        </p:nvSpPr>
        <p:spPr/>
        <p:txBody>
          <a:bodyPr/>
          <a:lstStyle/>
          <a:p>
            <a:r>
              <a:rPr lang="en-US"/>
              <a:t>Prepared for OpenStax Introductory Statistics by River Parishes Community College under CC BY-SA 4.0</a:t>
            </a:r>
          </a:p>
        </p:txBody>
      </p:sp>
    </p:spTree>
    <p:extLst>
      <p:ext uri="{BB962C8B-B14F-4D97-AF65-F5344CB8AC3E}">
        <p14:creationId xmlns:p14="http://schemas.microsoft.com/office/powerpoint/2010/main" val="128947044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241326"/>
            <a:ext cx="8062912" cy="820225"/>
          </a:xfrm>
        </p:spPr>
        <p:txBody>
          <a:bodyPr>
            <a:normAutofit/>
          </a:bodyPr>
          <a:lstStyle/>
          <a:p>
            <a:r>
              <a:rPr lang="en-US" b="1" dirty="0"/>
              <a:t>A POPULATION PROPORTION</a:t>
            </a:r>
            <a:endParaRPr lang="en-US" dirty="0"/>
          </a:p>
        </p:txBody>
      </p:sp>
      <p:sp>
        <p:nvSpPr>
          <p:cNvPr id="7" name="Text Placeholder 6"/>
          <p:cNvSpPr>
            <a:spLocks noGrp="1"/>
          </p:cNvSpPr>
          <p:nvPr>
            <p:ph type="body" sz="quarter" idx="14"/>
          </p:nvPr>
        </p:nvSpPr>
        <p:spPr>
          <a:xfrm>
            <a:off x="457200" y="1268963"/>
            <a:ext cx="8062912" cy="4741401"/>
          </a:xfrm>
        </p:spPr>
        <p:txBody>
          <a:bodyPr>
            <a:normAutofit/>
          </a:bodyPr>
          <a:lstStyle/>
          <a:p>
            <a:r>
              <a:rPr lang="en-US" sz="1600" b="1" dirty="0"/>
              <a:t>TRY IT </a:t>
            </a:r>
          </a:p>
          <a:p>
            <a:r>
              <a:rPr lang="en-US" sz="1600" dirty="0"/>
              <a:t>Suppose 250 randomly selected people are surveyed to determine if they own a tablet. Of the 250 surveyed, 98 reported owning a tablet. Using a 95% confidence level, compute a confidence interval estimate for the true proportion of people who own tablets.</a:t>
            </a:r>
          </a:p>
        </p:txBody>
      </p:sp>
      <p:pic>
        <p:nvPicPr>
          <p:cNvPr id="6" name="Picture 5" descr="OSX-Stacked-TM-RGB-300dpi-2016.jpg" title="&quot; &quot;"/>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7610087" y="227959"/>
            <a:ext cx="1226434" cy="833592"/>
          </a:xfrm>
          <a:prstGeom prst="rect">
            <a:avLst/>
          </a:prstGeom>
        </p:spPr>
      </p:pic>
      <p:sp>
        <p:nvSpPr>
          <p:cNvPr id="2" name="Footer Placeholder 1"/>
          <p:cNvSpPr>
            <a:spLocks noGrp="1"/>
          </p:cNvSpPr>
          <p:nvPr>
            <p:ph type="ftr" sz="quarter" idx="11"/>
          </p:nvPr>
        </p:nvSpPr>
        <p:spPr/>
        <p:txBody>
          <a:bodyPr/>
          <a:lstStyle/>
          <a:p>
            <a:r>
              <a:rPr lang="en-US"/>
              <a:t>Prepared for OpenStax Introductory Statistics by River Parishes Community College under CC BY-SA 4.0</a:t>
            </a:r>
          </a:p>
        </p:txBody>
      </p:sp>
    </p:spTree>
    <p:extLst>
      <p:ext uri="{BB962C8B-B14F-4D97-AF65-F5344CB8AC3E}">
        <p14:creationId xmlns:p14="http://schemas.microsoft.com/office/powerpoint/2010/main" val="188334918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241326"/>
            <a:ext cx="8062912" cy="820225"/>
          </a:xfrm>
        </p:spPr>
        <p:txBody>
          <a:bodyPr>
            <a:normAutofit/>
          </a:bodyPr>
          <a:lstStyle/>
          <a:p>
            <a:r>
              <a:rPr lang="en-US" b="1" dirty="0"/>
              <a:t>CALCULATING THE SAMPLE SIZE N</a:t>
            </a:r>
            <a:endParaRPr lang="en-US" dirty="0"/>
          </a:p>
        </p:txBody>
      </p:sp>
      <mc:AlternateContent xmlns:mc="http://schemas.openxmlformats.org/markup-compatibility/2006" xmlns:a14="http://schemas.microsoft.com/office/drawing/2010/main">
        <mc:Choice Requires="a14">
          <p:sp>
            <p:nvSpPr>
              <p:cNvPr id="7" name="Text Placeholder 6"/>
              <p:cNvSpPr>
                <a:spLocks noGrp="1"/>
              </p:cNvSpPr>
              <p:nvPr>
                <p:ph type="body" sz="quarter" idx="14"/>
              </p:nvPr>
            </p:nvSpPr>
            <p:spPr>
              <a:xfrm>
                <a:off x="457200" y="1268963"/>
                <a:ext cx="8062912" cy="4741401"/>
              </a:xfrm>
            </p:spPr>
            <p:txBody>
              <a:bodyPr>
                <a:normAutofit/>
              </a:bodyPr>
              <a:lstStyle/>
              <a:p>
                <a:r>
                  <a:rPr lang="en-US" sz="1600" dirty="0"/>
                  <a:t>If researchers desire a specific margin of error, then they can use the error bound formula to calculate the required sample size.</a:t>
                </a:r>
              </a:p>
              <a:p>
                <a:endParaRPr lang="en-US" sz="1600" dirty="0"/>
              </a:p>
              <a:p>
                <a:r>
                  <a:rPr lang="en-US" sz="1600" dirty="0"/>
                  <a:t>The error bound formula for a population proportion is </a:t>
                </a:r>
                <a14:m>
                  <m:oMath xmlns:m="http://schemas.openxmlformats.org/officeDocument/2006/math">
                    <m:r>
                      <a:rPr lang="en-US" sz="1600" i="1">
                        <a:latin typeface="Cambria Math" panose="02040503050406030204" pitchFamily="18" charset="0"/>
                      </a:rPr>
                      <m:t>𝐸𝐵𝑃</m:t>
                    </m:r>
                    <m:r>
                      <a:rPr lang="en-US" sz="1600" i="1">
                        <a:latin typeface="Cambria Math" panose="02040503050406030204" pitchFamily="18" charset="0"/>
                      </a:rPr>
                      <m:t>=</m:t>
                    </m:r>
                    <m:d>
                      <m:dPr>
                        <m:ctrlPr>
                          <a:rPr lang="en-US" sz="1600" i="1">
                            <a:latin typeface="Cambria Math" panose="02040503050406030204" pitchFamily="18" charset="0"/>
                          </a:rPr>
                        </m:ctrlPr>
                      </m:dPr>
                      <m:e>
                        <m:sSub>
                          <m:sSubPr>
                            <m:ctrlPr>
                              <a:rPr lang="en-US" sz="1600" i="1">
                                <a:latin typeface="Cambria Math" panose="02040503050406030204" pitchFamily="18" charset="0"/>
                              </a:rPr>
                            </m:ctrlPr>
                          </m:sSubPr>
                          <m:e>
                            <m:r>
                              <a:rPr lang="en-US" sz="1600" i="1">
                                <a:latin typeface="Cambria Math" panose="02040503050406030204" pitchFamily="18" charset="0"/>
                              </a:rPr>
                              <m:t>𝑧</m:t>
                            </m:r>
                          </m:e>
                          <m:sub>
                            <m:r>
                              <a:rPr lang="en-US" sz="1600" i="1">
                                <a:latin typeface="Cambria Math" panose="02040503050406030204" pitchFamily="18" charset="0"/>
                                <a:ea typeface="Cambria Math" panose="02040503050406030204" pitchFamily="18" charset="0"/>
                              </a:rPr>
                              <m:t>𝛼</m:t>
                            </m:r>
                            <m:r>
                              <a:rPr lang="en-US" sz="1600" i="1">
                                <a:latin typeface="Cambria Math" panose="02040503050406030204" pitchFamily="18" charset="0"/>
                                <a:ea typeface="Cambria Math" panose="02040503050406030204" pitchFamily="18" charset="0"/>
                              </a:rPr>
                              <m:t>/2</m:t>
                            </m:r>
                          </m:sub>
                        </m:sSub>
                      </m:e>
                    </m:d>
                    <m:d>
                      <m:dPr>
                        <m:ctrlPr>
                          <a:rPr lang="en-US" sz="1600" i="1">
                            <a:latin typeface="Cambria Math" panose="02040503050406030204" pitchFamily="18" charset="0"/>
                          </a:rPr>
                        </m:ctrlPr>
                      </m:dPr>
                      <m:e>
                        <m:f>
                          <m:fPr>
                            <m:ctrlPr>
                              <a:rPr lang="en-US" sz="1600" i="1">
                                <a:latin typeface="Cambria Math" panose="02040503050406030204" pitchFamily="18" charset="0"/>
                              </a:rPr>
                            </m:ctrlPr>
                          </m:fPr>
                          <m:num>
                            <m:rad>
                              <m:radPr>
                                <m:degHide m:val="on"/>
                                <m:ctrlPr>
                                  <a:rPr lang="en-US" sz="1600" i="1">
                                    <a:latin typeface="Cambria Math" panose="02040503050406030204" pitchFamily="18" charset="0"/>
                                  </a:rPr>
                                </m:ctrlPr>
                              </m:radPr>
                              <m:deg/>
                              <m:e>
                                <m:r>
                                  <a:rPr lang="en-US" sz="1600" i="1">
                                    <a:latin typeface="Cambria Math" panose="02040503050406030204" pitchFamily="18" charset="0"/>
                                  </a:rPr>
                                  <m:t>𝑝</m:t>
                                </m:r>
                                <m:r>
                                  <a:rPr lang="en-US" sz="1600" i="1">
                                    <a:latin typeface="Cambria Math" panose="02040503050406030204" pitchFamily="18" charset="0"/>
                                  </a:rPr>
                                  <m:t>′</m:t>
                                </m:r>
                                <m:r>
                                  <a:rPr lang="en-US" sz="1600" i="1">
                                    <a:latin typeface="Cambria Math" panose="02040503050406030204" pitchFamily="18" charset="0"/>
                                  </a:rPr>
                                  <m:t>𝑞</m:t>
                                </m:r>
                                <m:r>
                                  <a:rPr lang="en-US" sz="1600" i="1">
                                    <a:latin typeface="Cambria Math" panose="02040503050406030204" pitchFamily="18" charset="0"/>
                                  </a:rPr>
                                  <m:t>′</m:t>
                                </m:r>
                              </m:e>
                            </m:rad>
                          </m:num>
                          <m:den>
                            <m:r>
                              <a:rPr lang="en-US" sz="1600" i="1">
                                <a:latin typeface="Cambria Math" panose="02040503050406030204" pitchFamily="18" charset="0"/>
                              </a:rPr>
                              <m:t>𝑛</m:t>
                            </m:r>
                          </m:den>
                        </m:f>
                      </m:e>
                    </m:d>
                  </m:oMath>
                </a14:m>
                <a:r>
                  <a:rPr lang="en-US" sz="1600" dirty="0"/>
                  <a:t> </a:t>
                </a:r>
              </a:p>
              <a:p>
                <a:endParaRPr lang="en-US" sz="1600" dirty="0"/>
              </a:p>
              <a:p>
                <a:r>
                  <a:rPr lang="en-US" sz="1600"/>
                  <a:t>Solving </a:t>
                </a:r>
                <a:r>
                  <a:rPr lang="en-US" sz="1600" dirty="0"/>
                  <a:t>for n gives you an equation for the sample </a:t>
                </a:r>
                <a:r>
                  <a:rPr lang="en-US" sz="1600"/>
                  <a:t>size.</a:t>
                </a:r>
                <a:endParaRPr lang="en-US" sz="1600" dirty="0"/>
              </a:p>
              <a:p>
                <a:pPr/>
                <a14:m>
                  <m:oMathPara xmlns:m="http://schemas.openxmlformats.org/officeDocument/2006/math">
                    <m:oMathParaPr>
                      <m:jc m:val="centerGroup"/>
                    </m:oMathParaPr>
                    <m:oMath xmlns:m="http://schemas.openxmlformats.org/officeDocument/2006/math">
                      <m:r>
                        <a:rPr lang="en-US" sz="1600" b="0" i="1" smtClean="0">
                          <a:latin typeface="Cambria Math" panose="02040503050406030204" pitchFamily="18" charset="0"/>
                        </a:rPr>
                        <m:t>𝑛</m:t>
                      </m:r>
                      <m:r>
                        <a:rPr lang="en-US" sz="1600" i="1">
                          <a:latin typeface="Cambria Math" panose="02040503050406030204" pitchFamily="18" charset="0"/>
                        </a:rPr>
                        <m:t>=</m:t>
                      </m:r>
                      <m:f>
                        <m:fPr>
                          <m:ctrlPr>
                            <a:rPr lang="en-US" sz="1600" i="1" smtClean="0">
                              <a:latin typeface="Cambria Math" panose="02040503050406030204" pitchFamily="18" charset="0"/>
                            </a:rPr>
                          </m:ctrlPr>
                        </m:fPr>
                        <m:num>
                          <m:sSup>
                            <m:sSupPr>
                              <m:ctrlPr>
                                <a:rPr lang="en-US" sz="1600" i="1">
                                  <a:latin typeface="Cambria Math" panose="02040503050406030204" pitchFamily="18" charset="0"/>
                                </a:rPr>
                              </m:ctrlPr>
                            </m:sSupPr>
                            <m:e>
                              <m:d>
                                <m:dPr>
                                  <m:ctrlPr>
                                    <a:rPr lang="en-US" sz="1600" i="1">
                                      <a:latin typeface="Cambria Math" panose="02040503050406030204" pitchFamily="18" charset="0"/>
                                    </a:rPr>
                                  </m:ctrlPr>
                                </m:dPr>
                                <m:e>
                                  <m:sSub>
                                    <m:sSubPr>
                                      <m:ctrlPr>
                                        <a:rPr lang="en-US" sz="1600" i="1">
                                          <a:latin typeface="Cambria Math" panose="02040503050406030204" pitchFamily="18" charset="0"/>
                                        </a:rPr>
                                      </m:ctrlPr>
                                    </m:sSubPr>
                                    <m:e>
                                      <m:r>
                                        <a:rPr lang="en-US" sz="1600" i="1">
                                          <a:latin typeface="Cambria Math" panose="02040503050406030204" pitchFamily="18" charset="0"/>
                                        </a:rPr>
                                        <m:t>𝑧</m:t>
                                      </m:r>
                                    </m:e>
                                    <m:sub>
                                      <m:f>
                                        <m:fPr>
                                          <m:ctrlPr>
                                            <a:rPr lang="en-US" sz="1600" i="1">
                                              <a:latin typeface="Cambria Math" panose="02040503050406030204" pitchFamily="18" charset="0"/>
                                              <a:ea typeface="Cambria Math" panose="02040503050406030204" pitchFamily="18" charset="0"/>
                                            </a:rPr>
                                          </m:ctrlPr>
                                        </m:fPr>
                                        <m:num>
                                          <m:r>
                                            <a:rPr lang="en-US" sz="1600" i="1">
                                              <a:latin typeface="Cambria Math" panose="02040503050406030204" pitchFamily="18" charset="0"/>
                                              <a:ea typeface="Cambria Math" panose="02040503050406030204" pitchFamily="18" charset="0"/>
                                            </a:rPr>
                                            <m:t>𝛼</m:t>
                                          </m:r>
                                        </m:num>
                                        <m:den>
                                          <m:r>
                                            <a:rPr lang="en-US" sz="1600" i="1">
                                              <a:latin typeface="Cambria Math" panose="02040503050406030204" pitchFamily="18" charset="0"/>
                                              <a:ea typeface="Cambria Math" panose="02040503050406030204" pitchFamily="18" charset="0"/>
                                            </a:rPr>
                                            <m:t>2</m:t>
                                          </m:r>
                                        </m:den>
                                      </m:f>
                                    </m:sub>
                                  </m:sSub>
                                </m:e>
                              </m:d>
                            </m:e>
                            <m:sup>
                              <m:r>
                                <a:rPr lang="en-US" sz="1600" i="1">
                                  <a:latin typeface="Cambria Math" panose="02040503050406030204" pitchFamily="18" charset="0"/>
                                </a:rPr>
                                <m:t>2</m:t>
                              </m:r>
                            </m:sup>
                          </m:sSup>
                          <m:r>
                            <a:rPr lang="en-US" sz="1600" b="0" i="1" smtClean="0">
                              <a:latin typeface="Cambria Math" panose="02040503050406030204" pitchFamily="18" charset="0"/>
                            </a:rPr>
                            <m:t>(</m:t>
                          </m:r>
                          <m:sSup>
                            <m:sSupPr>
                              <m:ctrlPr>
                                <a:rPr lang="en-US" sz="1600" i="1">
                                  <a:latin typeface="Cambria Math" panose="02040503050406030204" pitchFamily="18" charset="0"/>
                                </a:rPr>
                              </m:ctrlPr>
                            </m:sSupPr>
                            <m:e>
                              <m:r>
                                <a:rPr lang="en-US" sz="1600" i="1">
                                  <a:latin typeface="Cambria Math" panose="02040503050406030204" pitchFamily="18" charset="0"/>
                                </a:rPr>
                                <m:t>𝑝</m:t>
                              </m:r>
                            </m:e>
                            <m:sup>
                              <m:r>
                                <a:rPr lang="en-US" sz="1600" i="1">
                                  <a:latin typeface="Cambria Math" panose="02040503050406030204" pitchFamily="18" charset="0"/>
                                </a:rPr>
                                <m:t>′</m:t>
                              </m:r>
                            </m:sup>
                          </m:sSup>
                          <m:sSup>
                            <m:sSupPr>
                              <m:ctrlPr>
                                <a:rPr lang="en-US" sz="1600" i="1">
                                  <a:latin typeface="Cambria Math" panose="02040503050406030204" pitchFamily="18" charset="0"/>
                                </a:rPr>
                              </m:ctrlPr>
                            </m:sSupPr>
                            <m:e>
                              <m:r>
                                <a:rPr lang="en-US" sz="1600" i="1">
                                  <a:latin typeface="Cambria Math" panose="02040503050406030204" pitchFamily="18" charset="0"/>
                                </a:rPr>
                                <m:t>𝑞</m:t>
                              </m:r>
                            </m:e>
                            <m:sup>
                              <m:r>
                                <a:rPr lang="en-US" sz="1600" i="1">
                                  <a:latin typeface="Cambria Math" panose="02040503050406030204" pitchFamily="18" charset="0"/>
                                </a:rPr>
                                <m:t>′</m:t>
                              </m:r>
                            </m:sup>
                          </m:sSup>
                          <m:r>
                            <a:rPr lang="en-US" sz="1600" b="0" i="1" smtClean="0">
                              <a:latin typeface="Cambria Math" panose="02040503050406030204" pitchFamily="18" charset="0"/>
                            </a:rPr>
                            <m:t>)</m:t>
                          </m:r>
                        </m:num>
                        <m:den>
                          <m:sSup>
                            <m:sSupPr>
                              <m:ctrlPr>
                                <a:rPr lang="en-US" sz="1600" i="1" smtClean="0">
                                  <a:latin typeface="Cambria Math" panose="02040503050406030204" pitchFamily="18" charset="0"/>
                                </a:rPr>
                              </m:ctrlPr>
                            </m:sSupPr>
                            <m:e>
                              <m:r>
                                <a:rPr lang="en-US" sz="1600" b="0" i="1" smtClean="0">
                                  <a:latin typeface="Cambria Math" panose="02040503050406030204" pitchFamily="18" charset="0"/>
                                </a:rPr>
                                <m:t>𝐸𝐵𝑃</m:t>
                              </m:r>
                            </m:e>
                            <m:sup>
                              <m:r>
                                <a:rPr lang="en-US" sz="1600" b="0" i="1" smtClean="0">
                                  <a:latin typeface="Cambria Math" panose="02040503050406030204" pitchFamily="18" charset="0"/>
                                </a:rPr>
                                <m:t>2</m:t>
                              </m:r>
                            </m:sup>
                          </m:sSup>
                        </m:den>
                      </m:f>
                    </m:oMath>
                  </m:oMathPara>
                </a14:m>
                <a:endParaRPr lang="en-US" sz="1600" dirty="0"/>
              </a:p>
              <a:p>
                <a:endParaRPr lang="en-US" sz="1600" dirty="0"/>
              </a:p>
            </p:txBody>
          </p:sp>
        </mc:Choice>
        <mc:Fallback xmlns="">
          <p:sp>
            <p:nvSpPr>
              <p:cNvPr id="7" name="Text Placeholder 6"/>
              <p:cNvSpPr>
                <a:spLocks noGrp="1" noRot="1" noChangeAspect="1" noMove="1" noResize="1" noEditPoints="1" noAdjustHandles="1" noChangeArrowheads="1" noChangeShapeType="1" noTextEdit="1"/>
              </p:cNvSpPr>
              <p:nvPr>
                <p:ph type="body" sz="quarter" idx="14"/>
              </p:nvPr>
            </p:nvSpPr>
            <p:spPr>
              <a:xfrm>
                <a:off x="457200" y="1268963"/>
                <a:ext cx="8062912" cy="4741401"/>
              </a:xfrm>
              <a:blipFill>
                <a:blip r:embed="rId2"/>
                <a:stretch>
                  <a:fillRect l="-378" t="-386"/>
                </a:stretch>
              </a:blipFill>
            </p:spPr>
            <p:txBody>
              <a:bodyPr/>
              <a:lstStyle/>
              <a:p>
                <a:r>
                  <a:rPr lang="en-US">
                    <a:noFill/>
                  </a:rPr>
                  <a:t> </a:t>
                </a:r>
              </a:p>
            </p:txBody>
          </p:sp>
        </mc:Fallback>
      </mc:AlternateContent>
      <p:pic>
        <p:nvPicPr>
          <p:cNvPr id="6" name="Picture 5" descr="OSX-Stacked-TM-RGB-300dpi-2016.jpg" title="&quot; &quot;"/>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610087" y="227959"/>
            <a:ext cx="1226434" cy="833592"/>
          </a:xfrm>
          <a:prstGeom prst="rect">
            <a:avLst/>
          </a:prstGeom>
        </p:spPr>
      </p:pic>
      <p:sp>
        <p:nvSpPr>
          <p:cNvPr id="2" name="Footer Placeholder 1"/>
          <p:cNvSpPr>
            <a:spLocks noGrp="1"/>
          </p:cNvSpPr>
          <p:nvPr>
            <p:ph type="ftr" sz="quarter" idx="11"/>
          </p:nvPr>
        </p:nvSpPr>
        <p:spPr/>
        <p:txBody>
          <a:bodyPr/>
          <a:lstStyle/>
          <a:p>
            <a:r>
              <a:rPr lang="en-US"/>
              <a:t>Prepared for OpenStax Introductory Statistics by River Parishes Community College under CC BY-SA 4.0</a:t>
            </a:r>
          </a:p>
        </p:txBody>
      </p:sp>
    </p:spTree>
    <p:extLst>
      <p:ext uri="{BB962C8B-B14F-4D97-AF65-F5344CB8AC3E}">
        <p14:creationId xmlns:p14="http://schemas.microsoft.com/office/powerpoint/2010/main" val="38899310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241326"/>
            <a:ext cx="8062912" cy="820225"/>
          </a:xfrm>
        </p:spPr>
        <p:txBody>
          <a:bodyPr>
            <a:normAutofit/>
          </a:bodyPr>
          <a:lstStyle/>
          <a:p>
            <a:r>
              <a:rPr lang="en-US" b="1" dirty="0"/>
              <a:t>CALCULATING THE SAMPLE SIZE N</a:t>
            </a:r>
            <a:endParaRPr lang="en-US" dirty="0"/>
          </a:p>
        </p:txBody>
      </p:sp>
      <p:sp>
        <p:nvSpPr>
          <p:cNvPr id="7" name="Text Placeholder 6"/>
          <p:cNvSpPr>
            <a:spLocks noGrp="1"/>
          </p:cNvSpPr>
          <p:nvPr>
            <p:ph type="body" sz="quarter" idx="14"/>
          </p:nvPr>
        </p:nvSpPr>
        <p:spPr>
          <a:xfrm>
            <a:off x="457200" y="1268963"/>
            <a:ext cx="8062912" cy="4741401"/>
          </a:xfrm>
        </p:spPr>
        <p:txBody>
          <a:bodyPr>
            <a:normAutofit/>
          </a:bodyPr>
          <a:lstStyle/>
          <a:p>
            <a:r>
              <a:rPr lang="en-US" sz="1600" b="1" dirty="0"/>
              <a:t>EXAMPLE </a:t>
            </a:r>
            <a:r>
              <a:rPr lang="en-US" sz="1600" dirty="0"/>
              <a:t> </a:t>
            </a:r>
          </a:p>
          <a:p>
            <a:r>
              <a:rPr lang="en-US" sz="1600" dirty="0"/>
              <a:t>Suppose a mobile phone company wants to determine the current percentage of customers aged 50+ who use text messaging on their cell phones. How many customers aged 50+ should the company survey in order to be 90% confident that the estimated (sample) proportion is within three percentage points of the true population proportion of customers aged 50+ who use text messaging on their cell phones.</a:t>
            </a:r>
          </a:p>
        </p:txBody>
      </p:sp>
      <p:pic>
        <p:nvPicPr>
          <p:cNvPr id="6" name="Picture 5" descr="OSX-Stacked-TM-RGB-300dpi-2016.jpg" title="&quot; &quot;"/>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7610087" y="227959"/>
            <a:ext cx="1226434" cy="833592"/>
          </a:xfrm>
          <a:prstGeom prst="rect">
            <a:avLst/>
          </a:prstGeom>
        </p:spPr>
      </p:pic>
      <p:sp>
        <p:nvSpPr>
          <p:cNvPr id="2" name="Footer Placeholder 1"/>
          <p:cNvSpPr>
            <a:spLocks noGrp="1"/>
          </p:cNvSpPr>
          <p:nvPr>
            <p:ph type="ftr" sz="quarter" idx="11"/>
          </p:nvPr>
        </p:nvSpPr>
        <p:spPr/>
        <p:txBody>
          <a:bodyPr/>
          <a:lstStyle/>
          <a:p>
            <a:r>
              <a:rPr lang="en-US"/>
              <a:t>Prepared for OpenStax Introductory Statistics by River Parishes Community College under CC BY-SA 4.0</a:t>
            </a:r>
          </a:p>
        </p:txBody>
      </p:sp>
    </p:spTree>
    <p:extLst>
      <p:ext uri="{BB962C8B-B14F-4D97-AF65-F5344CB8AC3E}">
        <p14:creationId xmlns:p14="http://schemas.microsoft.com/office/powerpoint/2010/main" val="118864482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Acknowledgments</a:t>
            </a:r>
          </a:p>
        </p:txBody>
      </p:sp>
      <p:sp>
        <p:nvSpPr>
          <p:cNvPr id="7" name="Text Placeholder 6"/>
          <p:cNvSpPr>
            <a:spLocks noGrp="1"/>
          </p:cNvSpPr>
          <p:nvPr>
            <p:ph type="body" sz="quarter" idx="14"/>
          </p:nvPr>
        </p:nvSpPr>
        <p:spPr>
          <a:xfrm>
            <a:off x="457200" y="1306286"/>
            <a:ext cx="8062912" cy="5057192"/>
          </a:xfrm>
        </p:spPr>
        <p:txBody>
          <a:bodyPr>
            <a:normAutofit/>
          </a:bodyPr>
          <a:lstStyle/>
          <a:p>
            <a:r>
              <a:rPr lang="en-US" sz="1600" dirty="0"/>
              <a:t>The original PowerPoint file is copyright 2011-2015, Rice University. All Rights Reserved.</a:t>
            </a:r>
          </a:p>
          <a:p>
            <a:endParaRPr lang="en-US" sz="1600" dirty="0"/>
          </a:p>
          <a:p>
            <a:r>
              <a:rPr lang="en-US" sz="1600" dirty="0"/>
              <a:t>This work is a derivative of a text by </a:t>
            </a:r>
            <a:r>
              <a:rPr lang="en-US" sz="1600" u="sng" dirty="0">
                <a:hlinkClick r:id="rId2"/>
              </a:rPr>
              <a:t>OpenStax</a:t>
            </a:r>
            <a:r>
              <a:rPr lang="en-US" sz="1600" dirty="0"/>
              <a:t>, which is licensed under a </a:t>
            </a:r>
            <a:r>
              <a:rPr lang="en-US" sz="1600" dirty="0">
                <a:hlinkClick r:id="rId3"/>
              </a:rPr>
              <a:t>Creative Commons Attribution License 4.0</a:t>
            </a:r>
            <a:r>
              <a:rPr lang="en-US" sz="1600" dirty="0"/>
              <a:t> license.</a:t>
            </a:r>
            <a:endParaRPr lang="en-US" sz="1600" dirty="0">
              <a:solidFill>
                <a:schemeClr val="tx1"/>
              </a:solidFill>
            </a:endParaRPr>
          </a:p>
          <a:p>
            <a:endParaRPr lang="en-US" sz="1600" dirty="0"/>
          </a:p>
          <a:p>
            <a:r>
              <a:rPr lang="en-US" sz="1600" dirty="0">
                <a:solidFill>
                  <a:schemeClr val="tx1"/>
                </a:solidFill>
              </a:rPr>
              <a:t>Material on this PowerPoint was adapted from </a:t>
            </a:r>
            <a:r>
              <a:rPr lang="en-US" sz="1600" i="1" dirty="0" err="1">
                <a:solidFill>
                  <a:schemeClr val="tx1"/>
                </a:solidFill>
              </a:rPr>
              <a:t>Illowsky</a:t>
            </a:r>
            <a:r>
              <a:rPr lang="en-US" sz="1600" i="1" dirty="0">
                <a:solidFill>
                  <a:schemeClr val="tx1"/>
                </a:solidFill>
              </a:rPr>
              <a:t>, Barbara and Dean, Susan. “Chapter 8. Confidence Intervals.” Introductory Statistics. </a:t>
            </a:r>
            <a:r>
              <a:rPr lang="en-US" sz="1600" dirty="0"/>
              <a:t>OpenStax, Introductory Statistics. OpenStax CNX. May 13, 2019 http://cnx.org/contents/30189442-6998-4686-ac05-ed152b91b9de@23.30. </a:t>
            </a:r>
          </a:p>
          <a:p>
            <a:endParaRPr lang="en-US" sz="1600" dirty="0">
              <a:solidFill>
                <a:schemeClr val="tx1"/>
              </a:solidFill>
            </a:endParaRPr>
          </a:p>
          <a:p>
            <a:r>
              <a:rPr lang="en-US" sz="1600" b="1" i="1" dirty="0">
                <a:solidFill>
                  <a:schemeClr val="tx1"/>
                </a:solidFill>
              </a:rPr>
              <a:t>This document has been reviewed for </a:t>
            </a:r>
            <a:r>
              <a:rPr lang="en-US" sz="1600" b="1" i="1">
                <a:solidFill>
                  <a:schemeClr val="tx1"/>
                </a:solidFill>
              </a:rPr>
              <a:t>accessibility.</a:t>
            </a:r>
            <a:endParaRPr lang="en-US" sz="1600" b="1" i="1" dirty="0">
              <a:solidFill>
                <a:schemeClr val="tx1"/>
              </a:solidFill>
            </a:endParaRPr>
          </a:p>
        </p:txBody>
      </p:sp>
      <p:pic>
        <p:nvPicPr>
          <p:cNvPr id="6" name="Picture 5" descr="OSX-Stacked-TM-RGB-300dpi-2016.jpg" title="&quot; &quot;"/>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7610087" y="227959"/>
            <a:ext cx="1226434" cy="833592"/>
          </a:xfrm>
          <a:prstGeom prst="rect">
            <a:avLst/>
          </a:prstGeom>
        </p:spPr>
      </p:pic>
      <p:sp>
        <p:nvSpPr>
          <p:cNvPr id="2" name="Footer Placeholder 1"/>
          <p:cNvSpPr>
            <a:spLocks noGrp="1"/>
          </p:cNvSpPr>
          <p:nvPr>
            <p:ph type="ftr" sz="quarter" idx="11"/>
          </p:nvPr>
        </p:nvSpPr>
        <p:spPr/>
        <p:txBody>
          <a:bodyPr/>
          <a:lstStyle/>
          <a:p>
            <a:r>
              <a:rPr lang="en-US"/>
              <a:t>Prepared for OpenStax Introductory Statistics by River Parishes Community College under CC BY-SA 4.0</a:t>
            </a:r>
          </a:p>
        </p:txBody>
      </p:sp>
    </p:spTree>
    <p:extLst>
      <p:ext uri="{BB962C8B-B14F-4D97-AF65-F5344CB8AC3E}">
        <p14:creationId xmlns:p14="http://schemas.microsoft.com/office/powerpoint/2010/main" val="394652620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241326"/>
            <a:ext cx="8062912" cy="820225"/>
          </a:xfrm>
        </p:spPr>
        <p:txBody>
          <a:bodyPr>
            <a:normAutofit fontScale="90000"/>
          </a:bodyPr>
          <a:lstStyle/>
          <a:p>
            <a:r>
              <a:rPr lang="en-US" b="1" dirty="0"/>
              <a:t>Calculating the Confidence </a:t>
            </a:r>
            <a:br>
              <a:rPr lang="en-US" b="1" dirty="0"/>
            </a:br>
            <a:r>
              <a:rPr lang="en-US" b="1" dirty="0"/>
              <a:t>Interval</a:t>
            </a:r>
            <a:endParaRPr lang="en-US" dirty="0"/>
          </a:p>
        </p:txBody>
      </p:sp>
      <mc:AlternateContent xmlns:mc="http://schemas.openxmlformats.org/markup-compatibility/2006" xmlns:a14="http://schemas.microsoft.com/office/drawing/2010/main">
        <mc:Choice Requires="a14">
          <p:sp>
            <p:nvSpPr>
              <p:cNvPr id="7" name="Text Placeholder 6"/>
              <p:cNvSpPr>
                <a:spLocks noGrp="1"/>
              </p:cNvSpPr>
              <p:nvPr>
                <p:ph type="body" sz="quarter" idx="14"/>
              </p:nvPr>
            </p:nvSpPr>
            <p:spPr>
              <a:xfrm>
                <a:off x="457200" y="1268963"/>
                <a:ext cx="8062912" cy="5159829"/>
              </a:xfrm>
            </p:spPr>
            <p:txBody>
              <a:bodyPr>
                <a:noAutofit/>
              </a:bodyPr>
              <a:lstStyle/>
              <a:p>
                <a:r>
                  <a:rPr lang="en-US" sz="1600" dirty="0"/>
                  <a:t>To construct a confidence interval for a single unknown population mean </a:t>
                </a:r>
                <a:r>
                  <a:rPr lang="en-US" sz="1600" i="1" dirty="0"/>
                  <a:t>μ</a:t>
                </a:r>
                <a:r>
                  <a:rPr lang="en-US" sz="1600" dirty="0"/>
                  <a:t>, </a:t>
                </a:r>
                <a:r>
                  <a:rPr lang="en-US" sz="1600" b="1" dirty="0"/>
                  <a:t>where the population standard deviation, </a:t>
                </a:r>
                <a:r>
                  <a:rPr lang="en-US" sz="1600" b="1" i="1" dirty="0"/>
                  <a:t>σ,</a:t>
                </a:r>
                <a:r>
                  <a:rPr lang="en-US" sz="1600" b="1" dirty="0"/>
                  <a:t> is known</a:t>
                </a:r>
                <a:r>
                  <a:rPr lang="en-US" sz="1600" dirty="0"/>
                  <a:t>, we need </a:t>
                </a:r>
                <a14:m>
                  <m:oMath xmlns:m="http://schemas.openxmlformats.org/officeDocument/2006/math">
                    <m:acc>
                      <m:accPr>
                        <m:chr m:val="̅"/>
                        <m:ctrlPr>
                          <a:rPr lang="en-US" sz="1600" i="1">
                            <a:latin typeface="Cambria Math" panose="02040503050406030204" pitchFamily="18" charset="0"/>
                          </a:rPr>
                        </m:ctrlPr>
                      </m:accPr>
                      <m:e>
                        <m:r>
                          <a:rPr lang="en-US" sz="1600" i="1">
                            <a:latin typeface="Cambria Math" panose="02040503050406030204" pitchFamily="18" charset="0"/>
                          </a:rPr>
                          <m:t>𝑥</m:t>
                        </m:r>
                      </m:e>
                    </m:acc>
                  </m:oMath>
                </a14:m>
                <a:r>
                  <a:rPr lang="en-US" sz="1600" dirty="0"/>
                  <a:t> as an estimate for </a:t>
                </a:r>
                <a:r>
                  <a:rPr lang="en-US" sz="1600" i="1" dirty="0"/>
                  <a:t>μ </a:t>
                </a:r>
                <a:r>
                  <a:rPr lang="en-US" sz="1600" dirty="0"/>
                  <a:t>and we need the margin of error. </a:t>
                </a:r>
              </a:p>
              <a:p>
                <a:endParaRPr lang="en-US" sz="1600" dirty="0"/>
              </a:p>
              <a:p>
                <a:r>
                  <a:rPr lang="en-US" sz="1600" dirty="0"/>
                  <a:t>Here, the margin of error (</a:t>
                </a:r>
                <a:r>
                  <a:rPr lang="en-US" sz="1600" i="1" dirty="0"/>
                  <a:t>EBM</a:t>
                </a:r>
                <a:r>
                  <a:rPr lang="en-US" sz="1600" dirty="0"/>
                  <a:t>) is called the </a:t>
                </a:r>
                <a:r>
                  <a:rPr lang="en-US" sz="1600" b="1" dirty="0"/>
                  <a:t>error bound for a population mean </a:t>
                </a:r>
                <a:r>
                  <a:rPr lang="en-US" sz="1600" dirty="0"/>
                  <a:t>(abbreviated </a:t>
                </a:r>
                <a:r>
                  <a:rPr lang="en-US" sz="1600" b="1" i="1" dirty="0"/>
                  <a:t>EBM</a:t>
                </a:r>
                <a:r>
                  <a:rPr lang="en-US" sz="1600" dirty="0"/>
                  <a:t>). The sample mean </a:t>
                </a:r>
                <a14:m>
                  <m:oMath xmlns:m="http://schemas.openxmlformats.org/officeDocument/2006/math">
                    <m:acc>
                      <m:accPr>
                        <m:chr m:val="̅"/>
                        <m:ctrlPr>
                          <a:rPr lang="en-US" sz="1600" i="1">
                            <a:latin typeface="Cambria Math" panose="02040503050406030204" pitchFamily="18" charset="0"/>
                          </a:rPr>
                        </m:ctrlPr>
                      </m:accPr>
                      <m:e>
                        <m:r>
                          <a:rPr lang="en-US" sz="1600" i="1">
                            <a:latin typeface="Cambria Math" panose="02040503050406030204" pitchFamily="18" charset="0"/>
                          </a:rPr>
                          <m:t>𝑥</m:t>
                        </m:r>
                      </m:e>
                    </m:acc>
                  </m:oMath>
                </a14:m>
                <a:r>
                  <a:rPr lang="en-US" sz="1600" dirty="0"/>
                  <a:t> is the </a:t>
                </a:r>
                <a:r>
                  <a:rPr lang="en-US" sz="1600" b="1" dirty="0"/>
                  <a:t>point estimate </a:t>
                </a:r>
                <a:r>
                  <a:rPr lang="en-US" sz="1600" dirty="0"/>
                  <a:t>of the unknown population mean </a:t>
                </a:r>
                <a:r>
                  <a:rPr lang="el-GR" sz="1600" i="1" dirty="0"/>
                  <a:t>μ</a:t>
                </a:r>
                <a:r>
                  <a:rPr lang="el-GR" sz="1600" dirty="0"/>
                  <a:t>.</a:t>
                </a:r>
                <a:endParaRPr lang="en-US" sz="1600" dirty="0"/>
              </a:p>
              <a:p>
                <a:endParaRPr lang="en-US" sz="1600" dirty="0"/>
              </a:p>
              <a:p>
                <a:r>
                  <a:rPr lang="en-US" sz="1600" dirty="0"/>
                  <a:t>The margin of error (</a:t>
                </a:r>
                <a:r>
                  <a:rPr lang="en-US" sz="1600" i="1" dirty="0"/>
                  <a:t>EBM</a:t>
                </a:r>
                <a:r>
                  <a:rPr lang="en-US" sz="1600" dirty="0"/>
                  <a:t>) depends on the </a:t>
                </a:r>
                <a:r>
                  <a:rPr lang="en-US" sz="1600" b="1" dirty="0"/>
                  <a:t>confidence level </a:t>
                </a:r>
                <a:r>
                  <a:rPr lang="en-US" sz="1600" dirty="0"/>
                  <a:t>(abbreviated </a:t>
                </a:r>
                <a:r>
                  <a:rPr lang="en-US" sz="1600" b="1" i="1" dirty="0"/>
                  <a:t>CL</a:t>
                </a:r>
                <a:r>
                  <a:rPr lang="en-US" sz="1600" dirty="0"/>
                  <a:t>).</a:t>
                </a:r>
              </a:p>
              <a:p>
                <a:endParaRPr lang="el-GR" sz="1600" dirty="0"/>
              </a:p>
              <a:p>
                <a:r>
                  <a:rPr lang="en-US" sz="1600" b="1" dirty="0"/>
                  <a:t>The confidence interval estimate will have the form: </a:t>
                </a:r>
              </a:p>
              <a:p>
                <a:pPr algn="ctr"/>
                <a:r>
                  <a:rPr lang="en-US" sz="1600" dirty="0"/>
                  <a:t>(point estimate - error bound, point estimate + error bound) </a:t>
                </a:r>
              </a:p>
              <a:p>
                <a:pPr algn="ctr"/>
                <a:r>
                  <a:rPr lang="en-US" sz="1600" dirty="0"/>
                  <a:t>or, in symbols, (</a:t>
                </a:r>
                <a14:m>
                  <m:oMath xmlns:m="http://schemas.openxmlformats.org/officeDocument/2006/math">
                    <m:acc>
                      <m:accPr>
                        <m:chr m:val="̅"/>
                        <m:ctrlPr>
                          <a:rPr lang="en-US" sz="1600" i="1">
                            <a:latin typeface="Cambria Math" panose="02040503050406030204" pitchFamily="18" charset="0"/>
                          </a:rPr>
                        </m:ctrlPr>
                      </m:accPr>
                      <m:e>
                        <m:r>
                          <a:rPr lang="en-US" sz="1600" i="1">
                            <a:latin typeface="Cambria Math" panose="02040503050406030204" pitchFamily="18" charset="0"/>
                          </a:rPr>
                          <m:t>𝑥</m:t>
                        </m:r>
                      </m:e>
                    </m:acc>
                  </m:oMath>
                </a14:m>
                <a:r>
                  <a:rPr lang="en-US" sz="1600" dirty="0"/>
                  <a:t> – </a:t>
                </a:r>
                <a:r>
                  <a:rPr lang="en-US" sz="1600" i="1" dirty="0"/>
                  <a:t>EBM</a:t>
                </a:r>
                <a:r>
                  <a:rPr lang="en-US" sz="1600" dirty="0"/>
                  <a:t>, </a:t>
                </a:r>
                <a14:m>
                  <m:oMath xmlns:m="http://schemas.openxmlformats.org/officeDocument/2006/math">
                    <m:acc>
                      <m:accPr>
                        <m:chr m:val="̅"/>
                        <m:ctrlPr>
                          <a:rPr lang="en-US" sz="1600" i="1">
                            <a:latin typeface="Cambria Math" panose="02040503050406030204" pitchFamily="18" charset="0"/>
                          </a:rPr>
                        </m:ctrlPr>
                      </m:accPr>
                      <m:e>
                        <m:r>
                          <a:rPr lang="en-US" sz="1600" i="1">
                            <a:latin typeface="Cambria Math" panose="02040503050406030204" pitchFamily="18" charset="0"/>
                          </a:rPr>
                          <m:t>𝑥</m:t>
                        </m:r>
                      </m:e>
                    </m:acc>
                  </m:oMath>
                </a14:m>
                <a:r>
                  <a:rPr lang="en-US" sz="1600" dirty="0"/>
                  <a:t> +</a:t>
                </a:r>
                <a:r>
                  <a:rPr lang="en-US" sz="1600" i="1" dirty="0"/>
                  <a:t>EBM </a:t>
                </a:r>
                <a:r>
                  <a:rPr lang="en-US" sz="1600" dirty="0"/>
                  <a:t>)</a:t>
                </a:r>
              </a:p>
              <a:p>
                <a:endParaRPr lang="en-US" sz="1600" dirty="0"/>
              </a:p>
            </p:txBody>
          </p:sp>
        </mc:Choice>
        <mc:Fallback xmlns="">
          <p:sp>
            <p:nvSpPr>
              <p:cNvPr id="7" name="Text Placeholder 6"/>
              <p:cNvSpPr>
                <a:spLocks noGrp="1" noRot="1" noChangeAspect="1" noMove="1" noResize="1" noEditPoints="1" noAdjustHandles="1" noChangeArrowheads="1" noChangeShapeType="1" noTextEdit="1"/>
              </p:cNvSpPr>
              <p:nvPr>
                <p:ph type="body" sz="quarter" idx="14"/>
              </p:nvPr>
            </p:nvSpPr>
            <p:spPr>
              <a:xfrm>
                <a:off x="457200" y="1268963"/>
                <a:ext cx="8062912" cy="5159829"/>
              </a:xfrm>
              <a:blipFill>
                <a:blip r:embed="rId2"/>
                <a:stretch>
                  <a:fillRect l="-378" t="-354"/>
                </a:stretch>
              </a:blipFill>
            </p:spPr>
            <p:txBody>
              <a:bodyPr/>
              <a:lstStyle/>
              <a:p>
                <a:r>
                  <a:rPr lang="en-US">
                    <a:noFill/>
                  </a:rPr>
                  <a:t> </a:t>
                </a:r>
              </a:p>
            </p:txBody>
          </p:sp>
        </mc:Fallback>
      </mc:AlternateContent>
      <p:pic>
        <p:nvPicPr>
          <p:cNvPr id="6" name="Picture 5" descr="OSX-Stacked-TM-RGB-300dpi-2016.jpg" title="&quot; &quot;"/>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610087" y="227959"/>
            <a:ext cx="1226434" cy="833592"/>
          </a:xfrm>
          <a:prstGeom prst="rect">
            <a:avLst/>
          </a:prstGeom>
        </p:spPr>
      </p:pic>
      <p:sp>
        <p:nvSpPr>
          <p:cNvPr id="2" name="Footer Placeholder 1"/>
          <p:cNvSpPr>
            <a:spLocks noGrp="1"/>
          </p:cNvSpPr>
          <p:nvPr>
            <p:ph type="ftr" sz="quarter" idx="11"/>
          </p:nvPr>
        </p:nvSpPr>
        <p:spPr/>
        <p:txBody>
          <a:bodyPr/>
          <a:lstStyle/>
          <a:p>
            <a:r>
              <a:rPr lang="en-US"/>
              <a:t>Prepared for OpenStax Introductory Statistics by River Parishes Community College under CC BY-SA 4.0</a:t>
            </a:r>
          </a:p>
        </p:txBody>
      </p:sp>
    </p:spTree>
    <p:extLst>
      <p:ext uri="{BB962C8B-B14F-4D97-AF65-F5344CB8AC3E}">
        <p14:creationId xmlns:p14="http://schemas.microsoft.com/office/powerpoint/2010/main" val="320245753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241326"/>
            <a:ext cx="8062912" cy="820225"/>
          </a:xfrm>
        </p:spPr>
        <p:txBody>
          <a:bodyPr>
            <a:normAutofit fontScale="90000"/>
          </a:bodyPr>
          <a:lstStyle/>
          <a:p>
            <a:r>
              <a:rPr lang="en-US" b="1" dirty="0"/>
              <a:t>Calculating the Confidence </a:t>
            </a:r>
            <a:br>
              <a:rPr lang="en-US" b="1" dirty="0"/>
            </a:br>
            <a:r>
              <a:rPr lang="en-US" b="1" dirty="0"/>
              <a:t>Interval example</a:t>
            </a:r>
            <a:endParaRPr lang="en-US" dirty="0"/>
          </a:p>
        </p:txBody>
      </p:sp>
      <p:pic>
        <p:nvPicPr>
          <p:cNvPr id="6" name="Picture 5" descr="OSX-Stacked-TM-RGB-300dpi-2016.jpg" title="&quot; &quot;"/>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7610087" y="227959"/>
            <a:ext cx="1226434" cy="833592"/>
          </a:xfrm>
          <a:prstGeom prst="rect">
            <a:avLst/>
          </a:prstGeom>
        </p:spPr>
      </p:pic>
      <p:sp>
        <p:nvSpPr>
          <p:cNvPr id="3" name="Footer Placeholder 2"/>
          <p:cNvSpPr>
            <a:spLocks noGrp="1"/>
          </p:cNvSpPr>
          <p:nvPr>
            <p:ph type="ftr" sz="quarter" idx="11"/>
          </p:nvPr>
        </p:nvSpPr>
        <p:spPr/>
        <p:txBody>
          <a:bodyPr/>
          <a:lstStyle/>
          <a:p>
            <a:r>
              <a:rPr lang="en-US"/>
              <a:t>Prepared for OpenStax Introductory Statistics by River Parishes Community College under CC BY-SA 4.0</a:t>
            </a:r>
          </a:p>
        </p:txBody>
      </p:sp>
      <mc:AlternateContent xmlns:mc="http://schemas.openxmlformats.org/markup-compatibility/2006" xmlns:a14="http://schemas.microsoft.com/office/drawing/2010/main">
        <mc:Choice Requires="a14">
          <p:sp>
            <p:nvSpPr>
              <p:cNvPr id="8" name="Text Placeholder 6">
                <a:extLst>
                  <a:ext uri="{FF2B5EF4-FFF2-40B4-BE49-F238E27FC236}">
                    <a16:creationId xmlns:a16="http://schemas.microsoft.com/office/drawing/2014/main" id="{E8BCEEF3-5AB2-4830-9F50-5805A8554D3D}"/>
                  </a:ext>
                </a:extLst>
              </p:cNvPr>
              <p:cNvSpPr>
                <a:spLocks noGrp="1"/>
              </p:cNvSpPr>
              <p:nvPr>
                <p:ph type="body" sz="quarter" idx="14"/>
              </p:nvPr>
            </p:nvSpPr>
            <p:spPr>
              <a:xfrm>
                <a:off x="457200" y="1268963"/>
                <a:ext cx="8062912" cy="5159829"/>
              </a:xfrm>
            </p:spPr>
            <p:txBody>
              <a:bodyPr>
                <a:noAutofit/>
              </a:bodyPr>
              <a:lstStyle/>
              <a:p>
                <a:r>
                  <a:rPr lang="en-US" sz="1600" b="1" dirty="0"/>
                  <a:t>Example 8.1 </a:t>
                </a:r>
              </a:p>
              <a:p>
                <a:r>
                  <a:rPr lang="en-US" sz="1600" dirty="0"/>
                  <a:t>Suppose we have collected data from a sample. We know the sample mean but we do not know the mean for the entire population.</a:t>
                </a:r>
              </a:p>
              <a:p>
                <a:r>
                  <a:rPr lang="en-US" sz="1600" dirty="0"/>
                  <a:t>The sample mean is seven, and the error bound for the mean is 2.5.</a:t>
                </a:r>
              </a:p>
              <a:p>
                <a14:m>
                  <m:oMath xmlns:m="http://schemas.openxmlformats.org/officeDocument/2006/math">
                    <m:acc>
                      <m:accPr>
                        <m:chr m:val="̅"/>
                        <m:ctrlPr>
                          <a:rPr lang="en-US" sz="1600" i="1">
                            <a:latin typeface="Cambria Math" panose="02040503050406030204" pitchFamily="18" charset="0"/>
                          </a:rPr>
                        </m:ctrlPr>
                      </m:accPr>
                      <m:e>
                        <m:r>
                          <a:rPr lang="en-US" sz="1600" i="1">
                            <a:latin typeface="Cambria Math" panose="02040503050406030204" pitchFamily="18" charset="0"/>
                          </a:rPr>
                          <m:t>𝑥</m:t>
                        </m:r>
                      </m:e>
                    </m:acc>
                    <m:r>
                      <a:rPr lang="en-US" sz="1600" b="0" i="1" smtClean="0">
                        <a:latin typeface="Cambria Math" panose="02040503050406030204" pitchFamily="18" charset="0"/>
                      </a:rPr>
                      <m:t>=7</m:t>
                    </m:r>
                  </m:oMath>
                </a14:m>
                <a:r>
                  <a:rPr lang="en-US" sz="1600" dirty="0"/>
                  <a:t> and </a:t>
                </a:r>
                <a:r>
                  <a:rPr lang="en-US" sz="1600" i="1" dirty="0"/>
                  <a:t>EBM</a:t>
                </a:r>
                <a:r>
                  <a:rPr lang="en-US" sz="1600" dirty="0"/>
                  <a:t> = 2.5</a:t>
                </a:r>
              </a:p>
              <a:p>
                <a:r>
                  <a:rPr lang="en-US" sz="1600" dirty="0"/>
                  <a:t>The confidence interval is (7 – 2.5, 7 + 2.5), and calculating the values gives (4.5, 9.5).</a:t>
                </a:r>
              </a:p>
              <a:p>
                <a:r>
                  <a:rPr lang="en-US" sz="1600" dirty="0"/>
                  <a:t>If the confidence level (</a:t>
                </a:r>
                <a:r>
                  <a:rPr lang="en-US" sz="1600" i="1" dirty="0"/>
                  <a:t>CL</a:t>
                </a:r>
                <a:r>
                  <a:rPr lang="en-US" sz="1600" dirty="0"/>
                  <a:t>) is 95%, then we say that, "We estimate with 95% confidence that the true value of the population mean is between 4.5 and 9.5."</a:t>
                </a:r>
              </a:p>
              <a:p>
                <a:endParaRPr lang="en-US" sz="1600" dirty="0"/>
              </a:p>
              <a:p>
                <a:r>
                  <a:rPr lang="en-US" sz="1600" b="1" dirty="0"/>
                  <a:t>Try It 8.1</a:t>
                </a:r>
              </a:p>
              <a:p>
                <a:r>
                  <a:rPr lang="en-US" sz="1600" dirty="0"/>
                  <a:t>Suppose we have data from a sample. The sample mean is 15, and the error bound for the mean is 3.2.</a:t>
                </a:r>
              </a:p>
              <a:p>
                <a:r>
                  <a:rPr lang="en-US" sz="1600" dirty="0"/>
                  <a:t>What is the confidence interval estimate for the population mean?</a:t>
                </a:r>
              </a:p>
              <a:p>
                <a:endParaRPr lang="en-US" sz="1600" dirty="0"/>
              </a:p>
            </p:txBody>
          </p:sp>
        </mc:Choice>
        <mc:Fallback xmlns="">
          <p:sp>
            <p:nvSpPr>
              <p:cNvPr id="8" name="Text Placeholder 6">
                <a:extLst>
                  <a:ext uri="{FF2B5EF4-FFF2-40B4-BE49-F238E27FC236}">
                    <a16:creationId xmlns:a16="http://schemas.microsoft.com/office/drawing/2014/main" id="{E8BCEEF3-5AB2-4830-9F50-5805A8554D3D}"/>
                  </a:ext>
                </a:extLst>
              </p:cNvPr>
              <p:cNvSpPr>
                <a:spLocks noGrp="1" noRot="1" noChangeAspect="1" noMove="1" noResize="1" noEditPoints="1" noAdjustHandles="1" noChangeArrowheads="1" noChangeShapeType="1" noTextEdit="1"/>
              </p:cNvSpPr>
              <p:nvPr>
                <p:ph type="body" sz="quarter" idx="14"/>
              </p:nvPr>
            </p:nvSpPr>
            <p:spPr>
              <a:xfrm>
                <a:off x="457200" y="1268963"/>
                <a:ext cx="8062912" cy="5159829"/>
              </a:xfrm>
              <a:blipFill>
                <a:blip r:embed="rId3"/>
                <a:stretch>
                  <a:fillRect l="-378" t="-354" r="-454"/>
                </a:stretch>
              </a:blipFill>
            </p:spPr>
            <p:txBody>
              <a:bodyPr/>
              <a:lstStyle/>
              <a:p>
                <a:r>
                  <a:rPr lang="en-US">
                    <a:noFill/>
                  </a:rPr>
                  <a:t> </a:t>
                </a:r>
              </a:p>
            </p:txBody>
          </p:sp>
        </mc:Fallback>
      </mc:AlternateContent>
    </p:spTree>
    <p:extLst>
      <p:ext uri="{BB962C8B-B14F-4D97-AF65-F5344CB8AC3E}">
        <p14:creationId xmlns:p14="http://schemas.microsoft.com/office/powerpoint/2010/main" val="156191203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241326"/>
            <a:ext cx="8062912" cy="820225"/>
          </a:xfrm>
        </p:spPr>
        <p:txBody>
          <a:bodyPr>
            <a:normAutofit fontScale="90000"/>
          </a:bodyPr>
          <a:lstStyle/>
          <a:p>
            <a:r>
              <a:rPr lang="en-US" b="1" dirty="0"/>
              <a:t>Calculating the Confidence </a:t>
            </a:r>
            <a:br>
              <a:rPr lang="en-US" b="1" dirty="0"/>
            </a:br>
            <a:r>
              <a:rPr lang="en-US" b="1" dirty="0"/>
              <a:t>Interval (cont.)</a:t>
            </a:r>
            <a:endParaRPr lang="en-US" dirty="0"/>
          </a:p>
        </p:txBody>
      </p:sp>
      <mc:AlternateContent xmlns:mc="http://schemas.openxmlformats.org/markup-compatibility/2006" xmlns:a14="http://schemas.microsoft.com/office/drawing/2010/main">
        <mc:Choice Requires="a14">
          <p:sp>
            <p:nvSpPr>
              <p:cNvPr id="7" name="Text Placeholder 6"/>
              <p:cNvSpPr>
                <a:spLocks noGrp="1"/>
              </p:cNvSpPr>
              <p:nvPr>
                <p:ph type="body" sz="quarter" idx="14"/>
              </p:nvPr>
            </p:nvSpPr>
            <p:spPr>
              <a:xfrm>
                <a:off x="457200" y="1268963"/>
                <a:ext cx="8062912" cy="4741401"/>
              </a:xfrm>
            </p:spPr>
            <p:txBody>
              <a:bodyPr>
                <a:normAutofit/>
              </a:bodyPr>
              <a:lstStyle/>
              <a:p>
                <a:r>
                  <a:rPr lang="en-US" sz="1800" dirty="0"/>
                  <a:t>So what if we aren’t just given </a:t>
                </a:r>
                <a14:m>
                  <m:oMath xmlns:m="http://schemas.openxmlformats.org/officeDocument/2006/math">
                    <m:acc>
                      <m:accPr>
                        <m:chr m:val="̅"/>
                        <m:ctrlPr>
                          <a:rPr lang="en-US" sz="1800" i="1">
                            <a:latin typeface="Cambria Math" panose="02040503050406030204" pitchFamily="18" charset="0"/>
                          </a:rPr>
                        </m:ctrlPr>
                      </m:accPr>
                      <m:e>
                        <m:r>
                          <a:rPr lang="en-US" sz="1800" i="1">
                            <a:latin typeface="Cambria Math" panose="02040503050406030204" pitchFamily="18" charset="0"/>
                          </a:rPr>
                          <m:t>𝑥</m:t>
                        </m:r>
                      </m:e>
                    </m:acc>
                  </m:oMath>
                </a14:m>
                <a:r>
                  <a:rPr lang="en-US" sz="1800" dirty="0"/>
                  <a:t> and the EBM? </a:t>
                </a:r>
              </a:p>
              <a:p>
                <a:endParaRPr lang="en-US" sz="1800" dirty="0"/>
              </a:p>
              <a:p>
                <a:r>
                  <a:rPr lang="en-US" sz="1800" dirty="0"/>
                  <a:t>How do we form (</a:t>
                </a:r>
                <a14:m>
                  <m:oMath xmlns:m="http://schemas.openxmlformats.org/officeDocument/2006/math">
                    <m:acc>
                      <m:accPr>
                        <m:chr m:val="̅"/>
                        <m:ctrlPr>
                          <a:rPr lang="en-US" sz="1800" i="1">
                            <a:latin typeface="Cambria Math" panose="02040503050406030204" pitchFamily="18" charset="0"/>
                          </a:rPr>
                        </m:ctrlPr>
                      </m:accPr>
                      <m:e>
                        <m:r>
                          <a:rPr lang="en-US" sz="1800" i="1">
                            <a:latin typeface="Cambria Math" panose="02040503050406030204" pitchFamily="18" charset="0"/>
                          </a:rPr>
                          <m:t>𝑥</m:t>
                        </m:r>
                      </m:e>
                    </m:acc>
                  </m:oMath>
                </a14:m>
                <a:r>
                  <a:rPr lang="en-US" sz="1800" dirty="0"/>
                  <a:t> – </a:t>
                </a:r>
                <a:r>
                  <a:rPr lang="en-US" sz="1800" i="1" dirty="0"/>
                  <a:t>EBM</a:t>
                </a:r>
                <a:r>
                  <a:rPr lang="en-US" sz="1800" dirty="0"/>
                  <a:t>, </a:t>
                </a:r>
                <a14:m>
                  <m:oMath xmlns:m="http://schemas.openxmlformats.org/officeDocument/2006/math">
                    <m:acc>
                      <m:accPr>
                        <m:chr m:val="̅"/>
                        <m:ctrlPr>
                          <a:rPr lang="en-US" sz="1800" i="1">
                            <a:latin typeface="Cambria Math" panose="02040503050406030204" pitchFamily="18" charset="0"/>
                          </a:rPr>
                        </m:ctrlPr>
                      </m:accPr>
                      <m:e>
                        <m:r>
                          <a:rPr lang="en-US" sz="1800" i="1">
                            <a:latin typeface="Cambria Math" panose="02040503050406030204" pitchFamily="18" charset="0"/>
                          </a:rPr>
                          <m:t>𝑥</m:t>
                        </m:r>
                      </m:e>
                    </m:acc>
                  </m:oMath>
                </a14:m>
                <a:r>
                  <a:rPr lang="en-US" sz="1800" dirty="0"/>
                  <a:t> +</a:t>
                </a:r>
                <a:r>
                  <a:rPr lang="en-US" sz="1800" i="1" dirty="0"/>
                  <a:t>EBM </a:t>
                </a:r>
                <a:r>
                  <a:rPr lang="en-US" sz="1800" dirty="0"/>
                  <a:t>)?</a:t>
                </a:r>
              </a:p>
              <a:p>
                <a:endParaRPr lang="en-US" sz="1800" dirty="0"/>
              </a:p>
              <a:p>
                <a:r>
                  <a:rPr lang="en-US" sz="1800" dirty="0"/>
                  <a:t>We have many ways (preferably using the calculator) to find the sample mean, </a:t>
                </a:r>
                <a14:m>
                  <m:oMath xmlns:m="http://schemas.openxmlformats.org/officeDocument/2006/math">
                    <m:acc>
                      <m:accPr>
                        <m:chr m:val="̅"/>
                        <m:ctrlPr>
                          <a:rPr lang="en-US" sz="1800" i="1">
                            <a:latin typeface="Cambria Math" panose="02040503050406030204" pitchFamily="18" charset="0"/>
                          </a:rPr>
                        </m:ctrlPr>
                      </m:accPr>
                      <m:e>
                        <m:r>
                          <a:rPr lang="en-US" sz="1800" i="1">
                            <a:latin typeface="Cambria Math" panose="02040503050406030204" pitchFamily="18" charset="0"/>
                          </a:rPr>
                          <m:t>𝑥</m:t>
                        </m:r>
                      </m:e>
                    </m:acc>
                  </m:oMath>
                </a14:m>
                <a:r>
                  <a:rPr lang="en-US" sz="1800" dirty="0"/>
                  <a:t>, if it’s not given to us.</a:t>
                </a:r>
              </a:p>
              <a:p>
                <a:endParaRPr lang="en-US" sz="1800" dirty="0"/>
              </a:p>
              <a:p>
                <a:r>
                  <a:rPr lang="en-US" sz="1800" dirty="0"/>
                  <a:t>The </a:t>
                </a:r>
                <a:r>
                  <a:rPr lang="en-US" sz="1800" b="1" dirty="0"/>
                  <a:t>error bound formula </a:t>
                </a:r>
                <a:r>
                  <a:rPr lang="en-US" sz="1800" dirty="0"/>
                  <a:t>for an unknown population mean </a:t>
                </a:r>
                <a:r>
                  <a:rPr lang="en-US" sz="1800" i="1" dirty="0"/>
                  <a:t>μ </a:t>
                </a:r>
                <a:r>
                  <a:rPr lang="en-US" sz="1800" dirty="0"/>
                  <a:t>when the population standard deviation </a:t>
                </a:r>
                <a:r>
                  <a:rPr lang="en-US" sz="1800" b="1" i="1" dirty="0"/>
                  <a:t>σ </a:t>
                </a:r>
                <a:r>
                  <a:rPr lang="en-US" sz="1800" b="1" dirty="0"/>
                  <a:t>is known </a:t>
                </a:r>
                <a:r>
                  <a:rPr lang="en-US" sz="1800" dirty="0"/>
                  <a:t>is:</a:t>
                </a:r>
              </a:p>
              <a:p>
                <a:pPr algn="ctr"/>
                <a:r>
                  <a:rPr lang="en-US" sz="1800" i="1" dirty="0"/>
                  <a:t>EBM = </a:t>
                </a:r>
                <a:r>
                  <a:rPr lang="en-US" sz="1800" dirty="0"/>
                  <a:t>(</a:t>
                </a:r>
                <a:r>
                  <a:rPr lang="en-US" sz="1800" i="1" dirty="0"/>
                  <a:t>z</a:t>
                </a:r>
                <a:r>
                  <a:rPr lang="el-GR" sz="1800" i="1" baseline="-25000" dirty="0"/>
                  <a:t>α</a:t>
                </a:r>
                <a:r>
                  <a:rPr lang="en-US" sz="1800" i="1" baseline="-25000" dirty="0"/>
                  <a:t>/</a:t>
                </a:r>
                <a:r>
                  <a:rPr lang="el-GR" sz="1800" baseline="-25000" dirty="0"/>
                  <a:t>2</a:t>
                </a:r>
                <a:r>
                  <a:rPr lang="en-US" sz="1800" dirty="0"/>
                  <a:t>)(</a:t>
                </a:r>
                <a:r>
                  <a:rPr lang="en-US" sz="1800" i="1" dirty="0"/>
                  <a:t>σ</a:t>
                </a:r>
                <a:r>
                  <a:rPr lang="en-US" sz="1800" dirty="0"/>
                  <a:t>/</a:t>
                </a:r>
                <a14:m>
                  <m:oMath xmlns:m="http://schemas.openxmlformats.org/officeDocument/2006/math">
                    <m:rad>
                      <m:radPr>
                        <m:degHide m:val="on"/>
                        <m:ctrlPr>
                          <a:rPr lang="en-US" sz="1800" i="1">
                            <a:latin typeface="Cambria Math" panose="02040503050406030204" pitchFamily="18" charset="0"/>
                          </a:rPr>
                        </m:ctrlPr>
                      </m:radPr>
                      <m:deg/>
                      <m:e>
                        <m:r>
                          <a:rPr lang="en-US" sz="1800" i="1">
                            <a:latin typeface="Cambria Math" panose="02040503050406030204" pitchFamily="18" charset="0"/>
                          </a:rPr>
                          <m:t>𝑛</m:t>
                        </m:r>
                      </m:e>
                    </m:rad>
                  </m:oMath>
                </a14:m>
                <a:r>
                  <a:rPr lang="en-US" sz="1800" dirty="0"/>
                  <a:t>)</a:t>
                </a:r>
              </a:p>
              <a:p>
                <a:endParaRPr lang="en-US" sz="1800" dirty="0"/>
              </a:p>
              <a:p>
                <a:r>
                  <a:rPr lang="en-US" sz="1800" dirty="0"/>
                  <a:t>Since </a:t>
                </a:r>
                <a:r>
                  <a:rPr lang="en-US" sz="1800" b="1" i="1" dirty="0"/>
                  <a:t>σ </a:t>
                </a:r>
                <a:r>
                  <a:rPr lang="en-US" sz="1800" b="1" dirty="0"/>
                  <a:t>is known</a:t>
                </a:r>
                <a:r>
                  <a:rPr lang="en-US" sz="1800" dirty="0"/>
                  <a:t>, the part that is challenging is finding </a:t>
                </a:r>
                <a:r>
                  <a:rPr lang="en-US" sz="1800" i="1" dirty="0"/>
                  <a:t>z</a:t>
                </a:r>
                <a:r>
                  <a:rPr lang="el-GR" sz="1800" i="1" baseline="-25000" dirty="0"/>
                  <a:t>α</a:t>
                </a:r>
                <a:r>
                  <a:rPr lang="en-US" sz="1800" i="1" baseline="-25000" dirty="0"/>
                  <a:t>/</a:t>
                </a:r>
                <a:r>
                  <a:rPr lang="el-GR" sz="1800" baseline="-25000" dirty="0"/>
                  <a:t>2</a:t>
                </a:r>
                <a:endParaRPr lang="en-US" sz="1800" dirty="0"/>
              </a:p>
              <a:p>
                <a:endParaRPr lang="en-US" sz="1400" dirty="0"/>
              </a:p>
            </p:txBody>
          </p:sp>
        </mc:Choice>
        <mc:Fallback xmlns="">
          <p:sp>
            <p:nvSpPr>
              <p:cNvPr id="7" name="Text Placeholder 6"/>
              <p:cNvSpPr>
                <a:spLocks noGrp="1" noRot="1" noChangeAspect="1" noMove="1" noResize="1" noEditPoints="1" noAdjustHandles="1" noChangeArrowheads="1" noChangeShapeType="1" noTextEdit="1"/>
              </p:cNvSpPr>
              <p:nvPr>
                <p:ph type="body" sz="quarter" idx="14"/>
              </p:nvPr>
            </p:nvSpPr>
            <p:spPr>
              <a:xfrm>
                <a:off x="457200" y="1268963"/>
                <a:ext cx="8062912" cy="4741401"/>
              </a:xfrm>
              <a:blipFill>
                <a:blip r:embed="rId2"/>
                <a:stretch>
                  <a:fillRect l="-605" t="-643"/>
                </a:stretch>
              </a:blipFill>
            </p:spPr>
            <p:txBody>
              <a:bodyPr/>
              <a:lstStyle/>
              <a:p>
                <a:r>
                  <a:rPr lang="en-US">
                    <a:noFill/>
                  </a:rPr>
                  <a:t> </a:t>
                </a:r>
              </a:p>
            </p:txBody>
          </p:sp>
        </mc:Fallback>
      </mc:AlternateContent>
      <p:pic>
        <p:nvPicPr>
          <p:cNvPr id="6" name="Picture 5" descr="OSX-Stacked-TM-RGB-300dpi-2016.jpg" title="&quot; &quot;"/>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610087" y="227959"/>
            <a:ext cx="1226434" cy="833592"/>
          </a:xfrm>
          <a:prstGeom prst="rect">
            <a:avLst/>
          </a:prstGeom>
        </p:spPr>
      </p:pic>
      <p:sp>
        <p:nvSpPr>
          <p:cNvPr id="2" name="Footer Placeholder 1"/>
          <p:cNvSpPr>
            <a:spLocks noGrp="1"/>
          </p:cNvSpPr>
          <p:nvPr>
            <p:ph type="ftr" sz="quarter" idx="11"/>
          </p:nvPr>
        </p:nvSpPr>
        <p:spPr/>
        <p:txBody>
          <a:bodyPr/>
          <a:lstStyle/>
          <a:p>
            <a:r>
              <a:rPr lang="en-US"/>
              <a:t>Prepared for OpenStax Introductory Statistics by River Parishes Community College under CC BY-SA 4.0</a:t>
            </a:r>
          </a:p>
        </p:txBody>
      </p:sp>
    </p:spTree>
    <p:extLst>
      <p:ext uri="{BB962C8B-B14F-4D97-AF65-F5344CB8AC3E}">
        <p14:creationId xmlns:p14="http://schemas.microsoft.com/office/powerpoint/2010/main" val="299863376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241326"/>
            <a:ext cx="8062912" cy="820225"/>
          </a:xfrm>
        </p:spPr>
        <p:txBody>
          <a:bodyPr>
            <a:normAutofit fontScale="90000"/>
          </a:bodyPr>
          <a:lstStyle/>
          <a:p>
            <a:r>
              <a:rPr lang="en-US" b="1" dirty="0"/>
              <a:t>Finding the </a:t>
            </a:r>
            <a:r>
              <a:rPr lang="en-US" b="1" i="1" dirty="0"/>
              <a:t>z</a:t>
            </a:r>
            <a:r>
              <a:rPr lang="en-US" b="1" dirty="0"/>
              <a:t>-score for the Stated Confidence Level</a:t>
            </a:r>
            <a:endParaRPr lang="en-US" dirty="0"/>
          </a:p>
        </p:txBody>
      </p:sp>
      <p:sp>
        <p:nvSpPr>
          <p:cNvPr id="7" name="Text Placeholder 6"/>
          <p:cNvSpPr>
            <a:spLocks noGrp="1"/>
          </p:cNvSpPr>
          <p:nvPr>
            <p:ph type="body" sz="quarter" idx="14"/>
          </p:nvPr>
        </p:nvSpPr>
        <p:spPr>
          <a:xfrm>
            <a:off x="457200" y="1268964"/>
            <a:ext cx="8062912" cy="2937912"/>
          </a:xfrm>
        </p:spPr>
        <p:txBody>
          <a:bodyPr>
            <a:normAutofit/>
          </a:bodyPr>
          <a:lstStyle/>
          <a:p>
            <a:r>
              <a:rPr lang="en-US" sz="1800" dirty="0"/>
              <a:t>Remember, the margin of error (</a:t>
            </a:r>
            <a:r>
              <a:rPr lang="en-US" sz="1800" i="1" dirty="0"/>
              <a:t>EBM</a:t>
            </a:r>
            <a:r>
              <a:rPr lang="en-US" sz="1800" dirty="0"/>
              <a:t>) depends on the </a:t>
            </a:r>
            <a:r>
              <a:rPr lang="en-US" sz="1800" b="1" dirty="0"/>
              <a:t>confidence level </a:t>
            </a:r>
            <a:r>
              <a:rPr lang="en-US" sz="1800" dirty="0"/>
              <a:t>(abbreviated </a:t>
            </a:r>
            <a:r>
              <a:rPr lang="en-US" sz="1800" b="1" i="1" dirty="0"/>
              <a:t>CL</a:t>
            </a:r>
            <a:r>
              <a:rPr lang="en-US" sz="1800" dirty="0"/>
              <a:t>).</a:t>
            </a:r>
          </a:p>
          <a:p>
            <a:endParaRPr lang="en-US" sz="1800" dirty="0"/>
          </a:p>
          <a:p>
            <a:r>
              <a:rPr lang="en-US" sz="1800" dirty="0"/>
              <a:t>The confidence level, </a:t>
            </a:r>
            <a:r>
              <a:rPr lang="en-US" sz="1800" i="1" dirty="0"/>
              <a:t>CL</a:t>
            </a:r>
            <a:r>
              <a:rPr lang="en-US" sz="1800" dirty="0"/>
              <a:t>, is the area in the middle of the standard normal distribution. </a:t>
            </a:r>
            <a:r>
              <a:rPr lang="en-US" sz="1800" i="1" dirty="0"/>
              <a:t>CL </a:t>
            </a:r>
            <a:r>
              <a:rPr lang="en-US" sz="1800" dirty="0"/>
              <a:t>= 1 – </a:t>
            </a:r>
            <a:r>
              <a:rPr lang="en-US" sz="1800" i="1" dirty="0"/>
              <a:t>α</a:t>
            </a:r>
            <a:r>
              <a:rPr lang="en-US" sz="1800" dirty="0"/>
              <a:t>, so </a:t>
            </a:r>
            <a:r>
              <a:rPr lang="en-US" sz="1800" i="1" dirty="0"/>
              <a:t>α </a:t>
            </a:r>
            <a:r>
              <a:rPr lang="en-US" sz="1800" dirty="0"/>
              <a:t>is the area that is split equally between the two tails. Each of the tails contains an area equal to </a:t>
            </a:r>
            <a:r>
              <a:rPr lang="en-US" sz="1800" i="1" dirty="0"/>
              <a:t>α/</a:t>
            </a:r>
            <a:r>
              <a:rPr lang="en-US" sz="1800" dirty="0"/>
              <a:t>2.</a:t>
            </a:r>
          </a:p>
          <a:p>
            <a:endParaRPr lang="en-US" sz="1800" dirty="0"/>
          </a:p>
          <a:p>
            <a:r>
              <a:rPr lang="en-US" sz="1800" dirty="0"/>
              <a:t>The z-score that has an area to the right of </a:t>
            </a:r>
            <a:r>
              <a:rPr lang="en-US" sz="1800" i="1" dirty="0"/>
              <a:t>α/</a:t>
            </a:r>
            <a:r>
              <a:rPr lang="en-US" sz="1800" dirty="0"/>
              <a:t>2 is denoted by </a:t>
            </a:r>
            <a:r>
              <a:rPr lang="en-US" sz="1800" i="1" dirty="0"/>
              <a:t>z</a:t>
            </a:r>
            <a:r>
              <a:rPr lang="el-GR" sz="1800" i="1" baseline="-25000" dirty="0"/>
              <a:t>α</a:t>
            </a:r>
            <a:r>
              <a:rPr lang="en-US" sz="1800" i="1" baseline="-25000" dirty="0"/>
              <a:t>/</a:t>
            </a:r>
            <a:r>
              <a:rPr lang="el-GR" sz="1800" baseline="-25000" dirty="0"/>
              <a:t>2</a:t>
            </a:r>
            <a:r>
              <a:rPr lang="en-US" sz="1800" dirty="0"/>
              <a:t>.</a:t>
            </a:r>
          </a:p>
        </p:txBody>
      </p:sp>
      <p:pic>
        <p:nvPicPr>
          <p:cNvPr id="6" name="Picture 5" descr="OSX-Stacked-TM-RGB-300dpi-2016.jpg" title="&quot; &quot;"/>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7610087" y="227959"/>
            <a:ext cx="1226434" cy="833592"/>
          </a:xfrm>
          <a:prstGeom prst="rect">
            <a:avLst/>
          </a:prstGeom>
        </p:spPr>
      </p:pic>
      <p:sp>
        <p:nvSpPr>
          <p:cNvPr id="2" name="Footer Placeholder 1"/>
          <p:cNvSpPr>
            <a:spLocks noGrp="1"/>
          </p:cNvSpPr>
          <p:nvPr>
            <p:ph type="ftr" sz="quarter" idx="11"/>
          </p:nvPr>
        </p:nvSpPr>
        <p:spPr/>
        <p:txBody>
          <a:bodyPr/>
          <a:lstStyle/>
          <a:p>
            <a:r>
              <a:rPr lang="en-US"/>
              <a:t>Prepared for OpenStax Introductory Statistics by River Parishes Community College under CC BY-SA 4.0</a:t>
            </a:r>
          </a:p>
        </p:txBody>
      </p:sp>
      <p:pic>
        <p:nvPicPr>
          <p:cNvPr id="8" name="Picture 7" descr="Confidence Level" title="Normal Curve">
            <a:extLst>
              <a:ext uri="{FF2B5EF4-FFF2-40B4-BE49-F238E27FC236}">
                <a16:creationId xmlns:a16="http://schemas.microsoft.com/office/drawing/2014/main" id="{02A1CF37-39F0-4860-B103-DD174920EDD8}"/>
              </a:ext>
            </a:extLst>
          </p:cNvPr>
          <p:cNvPicPr>
            <a:picLocks noChangeAspect="1"/>
          </p:cNvPicPr>
          <p:nvPr/>
        </p:nvPicPr>
        <p:blipFill rotWithShape="1">
          <a:blip r:embed="rId3"/>
          <a:srcRect l="29249" r="28089"/>
          <a:stretch/>
        </p:blipFill>
        <p:spPr>
          <a:xfrm>
            <a:off x="5470773" y="4207784"/>
            <a:ext cx="2752531" cy="2286000"/>
          </a:xfrm>
          <a:prstGeom prst="rect">
            <a:avLst/>
          </a:prstGeom>
        </p:spPr>
      </p:pic>
      <p:sp>
        <p:nvSpPr>
          <p:cNvPr id="3" name="Rectangle 2">
            <a:extLst>
              <a:ext uri="{FF2B5EF4-FFF2-40B4-BE49-F238E27FC236}">
                <a16:creationId xmlns:a16="http://schemas.microsoft.com/office/drawing/2014/main" id="{FF3CE9B9-CD57-436A-85FD-0B8C40CD227E}"/>
              </a:ext>
            </a:extLst>
          </p:cNvPr>
          <p:cNvSpPr/>
          <p:nvPr/>
        </p:nvSpPr>
        <p:spPr>
          <a:xfrm>
            <a:off x="457200" y="4550565"/>
            <a:ext cx="4572000" cy="1600438"/>
          </a:xfrm>
          <a:prstGeom prst="rect">
            <a:avLst/>
          </a:prstGeom>
        </p:spPr>
        <p:txBody>
          <a:bodyPr>
            <a:spAutoFit/>
          </a:bodyPr>
          <a:lstStyle/>
          <a:p>
            <a:r>
              <a:rPr lang="en-US" sz="1400" dirty="0"/>
              <a:t>For example, when </a:t>
            </a:r>
            <a:r>
              <a:rPr lang="en-US" sz="1400" i="1" dirty="0"/>
              <a:t>CL </a:t>
            </a:r>
            <a:r>
              <a:rPr lang="en-US" sz="1400" dirty="0"/>
              <a:t>= 0.95, </a:t>
            </a:r>
            <a:r>
              <a:rPr lang="en-US" sz="1400" i="1" dirty="0"/>
              <a:t>α </a:t>
            </a:r>
            <a:r>
              <a:rPr lang="en-US" sz="1400" dirty="0"/>
              <a:t>= 0.05 and </a:t>
            </a:r>
            <a:r>
              <a:rPr lang="en-US" sz="1400" i="1" dirty="0"/>
              <a:t>α/</a:t>
            </a:r>
            <a:r>
              <a:rPr lang="en-US" sz="1400" dirty="0"/>
              <a:t>2 = 0.025; we write </a:t>
            </a:r>
            <a:r>
              <a:rPr lang="en-US" sz="1400" i="1" dirty="0"/>
              <a:t>z</a:t>
            </a:r>
            <a:r>
              <a:rPr lang="el-GR" sz="1400" i="1" baseline="-25000" dirty="0"/>
              <a:t>α</a:t>
            </a:r>
            <a:r>
              <a:rPr lang="en-US" sz="1400" i="1" baseline="-25000" dirty="0"/>
              <a:t>/</a:t>
            </a:r>
            <a:r>
              <a:rPr lang="el-GR" sz="1400" baseline="-25000" dirty="0"/>
              <a:t>2</a:t>
            </a:r>
            <a:r>
              <a:rPr lang="en-US" sz="1400" baseline="-25000" dirty="0"/>
              <a:t> </a:t>
            </a:r>
            <a:r>
              <a:rPr lang="en-US" sz="1400" dirty="0"/>
              <a:t>= </a:t>
            </a:r>
            <a:r>
              <a:rPr lang="en-US" sz="1400" i="1" dirty="0"/>
              <a:t>z</a:t>
            </a:r>
            <a:r>
              <a:rPr lang="en-US" sz="1400" baseline="-25000" dirty="0"/>
              <a:t>0.025</a:t>
            </a:r>
            <a:r>
              <a:rPr lang="en-US" sz="1400" dirty="0"/>
              <a:t>.</a:t>
            </a:r>
          </a:p>
          <a:p>
            <a:endParaRPr lang="en-US" sz="1400" dirty="0"/>
          </a:p>
          <a:p>
            <a:r>
              <a:rPr lang="en-US" sz="1400" dirty="0"/>
              <a:t>The area to the right of </a:t>
            </a:r>
            <a:r>
              <a:rPr lang="en-US" sz="1400" i="1" dirty="0"/>
              <a:t>z</a:t>
            </a:r>
            <a:r>
              <a:rPr lang="en-US" sz="1400" baseline="-25000" dirty="0"/>
              <a:t>0.025</a:t>
            </a:r>
            <a:r>
              <a:rPr lang="en-US" sz="1400" dirty="0"/>
              <a:t> is 0.025 and the area to the left of </a:t>
            </a:r>
            <a:r>
              <a:rPr lang="en-US" sz="1400" i="1" dirty="0"/>
              <a:t>z</a:t>
            </a:r>
            <a:r>
              <a:rPr lang="en-US" sz="1400" baseline="-25000" dirty="0"/>
              <a:t>0.025</a:t>
            </a:r>
            <a:r>
              <a:rPr lang="en-US" sz="1400" dirty="0"/>
              <a:t> is 1 – 0.025 = 0.975.</a:t>
            </a:r>
          </a:p>
          <a:p>
            <a:endParaRPr lang="en-US" sz="1400" dirty="0"/>
          </a:p>
          <a:p>
            <a:r>
              <a:rPr lang="en-US" sz="1400" dirty="0"/>
              <a:t>Using a calculator can actually find the z-score.</a:t>
            </a:r>
          </a:p>
        </p:txBody>
      </p:sp>
    </p:spTree>
    <p:extLst>
      <p:ext uri="{BB962C8B-B14F-4D97-AF65-F5344CB8AC3E}">
        <p14:creationId xmlns:p14="http://schemas.microsoft.com/office/powerpoint/2010/main" val="76818710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241326"/>
            <a:ext cx="8062912" cy="820225"/>
          </a:xfrm>
        </p:spPr>
        <p:txBody>
          <a:bodyPr>
            <a:normAutofit fontScale="90000"/>
          </a:bodyPr>
          <a:lstStyle/>
          <a:p>
            <a:r>
              <a:rPr lang="en-US" b="1" dirty="0"/>
              <a:t>Finding the </a:t>
            </a:r>
            <a:r>
              <a:rPr lang="en-US" b="1" i="1" dirty="0"/>
              <a:t>z</a:t>
            </a:r>
            <a:r>
              <a:rPr lang="en-US" b="1" dirty="0"/>
              <a:t>-score for the Stated Confidence Level Calculator</a:t>
            </a:r>
            <a:endParaRPr lang="en-US" dirty="0"/>
          </a:p>
        </p:txBody>
      </p:sp>
      <p:pic>
        <p:nvPicPr>
          <p:cNvPr id="6" name="Picture 5" descr="OSX-Stacked-TM-RGB-300dpi-2016.jpg" title="&quot; &quot;"/>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7610087" y="227959"/>
            <a:ext cx="1226434" cy="833592"/>
          </a:xfrm>
          <a:prstGeom prst="rect">
            <a:avLst/>
          </a:prstGeom>
        </p:spPr>
      </p:pic>
      <p:sp>
        <p:nvSpPr>
          <p:cNvPr id="2" name="Footer Placeholder 1"/>
          <p:cNvSpPr>
            <a:spLocks noGrp="1"/>
          </p:cNvSpPr>
          <p:nvPr>
            <p:ph type="ftr" sz="quarter" idx="11"/>
          </p:nvPr>
        </p:nvSpPr>
        <p:spPr/>
        <p:txBody>
          <a:bodyPr/>
          <a:lstStyle/>
          <a:p>
            <a:r>
              <a:rPr lang="en-US"/>
              <a:t>Prepared for OpenStax Introductory Statistics by River Parishes Community College under CC BY-SA 4.0</a:t>
            </a:r>
          </a:p>
        </p:txBody>
      </p:sp>
      <p:sp>
        <p:nvSpPr>
          <p:cNvPr id="9" name="Text Placeholder 8">
            <a:extLst>
              <a:ext uri="{FF2B5EF4-FFF2-40B4-BE49-F238E27FC236}">
                <a16:creationId xmlns:a16="http://schemas.microsoft.com/office/drawing/2014/main" id="{C766A2DE-D738-4487-906A-E04454A06CB6}"/>
              </a:ext>
            </a:extLst>
          </p:cNvPr>
          <p:cNvSpPr>
            <a:spLocks noGrp="1"/>
          </p:cNvSpPr>
          <p:nvPr>
            <p:ph type="body" sz="quarter" idx="14"/>
          </p:nvPr>
        </p:nvSpPr>
        <p:spPr>
          <a:xfrm>
            <a:off x="436205" y="1252344"/>
            <a:ext cx="8062912" cy="4784562"/>
          </a:xfrm>
        </p:spPr>
        <p:txBody>
          <a:bodyPr>
            <a:normAutofit lnSpcReduction="10000"/>
          </a:bodyPr>
          <a:lstStyle/>
          <a:p>
            <a:r>
              <a:rPr lang="en-US" dirty="0"/>
              <a:t>When we know the population standard deviation </a:t>
            </a:r>
            <a:r>
              <a:rPr lang="en-US" i="1" dirty="0"/>
              <a:t>σ</a:t>
            </a:r>
            <a:r>
              <a:rPr lang="en-US" dirty="0"/>
              <a:t>, we use a </a:t>
            </a:r>
            <a:r>
              <a:rPr lang="en-US" b="1" dirty="0"/>
              <a:t>standard normal distribution </a:t>
            </a:r>
            <a:r>
              <a:rPr lang="en-US" dirty="0"/>
              <a:t>to calculate the error bound EBM and construct the confidence interval. </a:t>
            </a:r>
          </a:p>
          <a:p>
            <a:r>
              <a:rPr lang="en-US" dirty="0"/>
              <a:t>Remember, this distribution is: </a:t>
            </a:r>
            <a:r>
              <a:rPr lang="en-US" i="1" dirty="0"/>
              <a:t>Z </a:t>
            </a:r>
            <a:r>
              <a:rPr lang="en-US" dirty="0"/>
              <a:t>~ </a:t>
            </a:r>
            <a:r>
              <a:rPr lang="en-US" i="1" dirty="0"/>
              <a:t>N</a:t>
            </a:r>
            <a:r>
              <a:rPr lang="en-US" dirty="0"/>
              <a:t>(0, 1).</a:t>
            </a:r>
          </a:p>
          <a:p>
            <a:endParaRPr lang="en-US" dirty="0"/>
          </a:p>
          <a:p>
            <a:r>
              <a:rPr lang="en-US" b="1" dirty="0"/>
              <a:t>Using the TI-83, 83+, 84, 84+ Calculator</a:t>
            </a:r>
          </a:p>
          <a:p>
            <a:r>
              <a:rPr lang="en-US" dirty="0" err="1"/>
              <a:t>invNorm</a:t>
            </a:r>
            <a:r>
              <a:rPr lang="en-US" dirty="0"/>
              <a:t>(area to left, 0, 1)</a:t>
            </a:r>
          </a:p>
          <a:p>
            <a:endParaRPr lang="en-US" dirty="0"/>
          </a:p>
          <a:p>
            <a:r>
              <a:rPr lang="en-US" b="1" dirty="0"/>
              <a:t>Note</a:t>
            </a:r>
          </a:p>
          <a:p>
            <a:r>
              <a:rPr lang="en-US" dirty="0"/>
              <a:t>Remember to use the area to the LEFT of </a:t>
            </a:r>
            <a:r>
              <a:rPr lang="en-US" i="1" dirty="0"/>
              <a:t>z</a:t>
            </a:r>
            <a:r>
              <a:rPr lang="el-GR" i="1" baseline="-25000" dirty="0"/>
              <a:t>α</a:t>
            </a:r>
            <a:r>
              <a:rPr lang="en-US" i="1" baseline="-25000" dirty="0"/>
              <a:t>/</a:t>
            </a:r>
            <a:r>
              <a:rPr lang="el-GR" baseline="-25000" dirty="0"/>
              <a:t>2</a:t>
            </a:r>
            <a:r>
              <a:rPr lang="en-US" baseline="-25000" dirty="0"/>
              <a:t> </a:t>
            </a:r>
            <a:r>
              <a:rPr lang="en-US" dirty="0"/>
              <a:t>; in this chapter the last two inputs in the </a:t>
            </a:r>
            <a:r>
              <a:rPr lang="en-US" dirty="0" err="1"/>
              <a:t>invNorm</a:t>
            </a:r>
            <a:r>
              <a:rPr lang="en-US" dirty="0"/>
              <a:t> command are 0, 1, because you are using a standard normal distribution </a:t>
            </a:r>
            <a:r>
              <a:rPr lang="en-US" i="1" dirty="0"/>
              <a:t>Z</a:t>
            </a:r>
            <a:r>
              <a:rPr lang="en-US" dirty="0"/>
              <a:t> ~ </a:t>
            </a:r>
            <a:r>
              <a:rPr lang="en-US" i="1" dirty="0"/>
              <a:t>N</a:t>
            </a:r>
            <a:r>
              <a:rPr lang="en-US" dirty="0"/>
              <a:t>(0, 1).</a:t>
            </a:r>
          </a:p>
          <a:p>
            <a:endParaRPr lang="en-US" dirty="0"/>
          </a:p>
          <a:p>
            <a:endParaRPr lang="en-US" dirty="0"/>
          </a:p>
          <a:p>
            <a:endParaRPr lang="en-US" dirty="0"/>
          </a:p>
          <a:p>
            <a:endParaRPr lang="en-US" dirty="0"/>
          </a:p>
        </p:txBody>
      </p:sp>
    </p:spTree>
    <p:extLst>
      <p:ext uri="{BB962C8B-B14F-4D97-AF65-F5344CB8AC3E}">
        <p14:creationId xmlns:p14="http://schemas.microsoft.com/office/powerpoint/2010/main" val="1854166821"/>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ssential">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Essential">
      <a:majorFont>
        <a:latin typeface="Arial Black"/>
        <a:ea typeface=""/>
        <a:cs typeface=""/>
        <a:font script="Jpan" typeface="ＭＳ Ｐゴシック"/>
        <a:font script="Hang" typeface="HY견고딕"/>
        <a:font script="Hans" typeface="微软雅黑"/>
        <a:font script="Hant" typeface="微軟正黑體"/>
        <a:font script="Arab" typeface="Tahoma"/>
        <a:font script="Hebr" typeface="Tahoma"/>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ssential">
      <a:fillStyleLst>
        <a:solidFill>
          <a:schemeClr val="phClr"/>
        </a:solidFill>
        <a:gradFill rotWithShape="1">
          <a:gsLst>
            <a:gs pos="0">
              <a:schemeClr val="phClr">
                <a:tint val="60000"/>
                <a:satMod val="250000"/>
              </a:schemeClr>
            </a:gs>
            <a:gs pos="35000">
              <a:schemeClr val="phClr">
                <a:tint val="47000"/>
                <a:satMod val="275000"/>
              </a:schemeClr>
            </a:gs>
            <a:gs pos="100000">
              <a:schemeClr val="phClr">
                <a:tint val="25000"/>
                <a:satMod val="300000"/>
              </a:schemeClr>
            </a:gs>
          </a:gsLst>
          <a:lin ang="16200000" scaled="1"/>
        </a:gradFill>
        <a:solidFill>
          <a:schemeClr val="phClr">
            <a:satMod val="110000"/>
          </a:schemeClr>
        </a:solidFill>
      </a:fillStyleLst>
      <a:lnStyleLst>
        <a:ln w="12700" cap="flat" cmpd="sng" algn="ctr">
          <a:solidFill>
            <a:schemeClr val="phClr">
              <a:shade val="95000"/>
              <a:satMod val="105000"/>
            </a:schemeClr>
          </a:solidFill>
          <a:prstDash val="solid"/>
        </a:ln>
        <a:ln w="28575" cap="flat" cmpd="sng" algn="ctr">
          <a:solidFill>
            <a:schemeClr val="phClr"/>
          </a:solidFill>
          <a:prstDash val="solid"/>
        </a:ln>
        <a:ln w="41275" cap="flat" cmpd="sng" algn="ctr">
          <a:solidFill>
            <a:schemeClr val="phClr"/>
          </a:solidFill>
          <a:prstDash val="solid"/>
        </a:ln>
      </a:lnStyleLst>
      <a:effectStyleLst>
        <a:effectStyle>
          <a:effectLst/>
        </a:effectStyle>
        <a:effectStyle>
          <a:effectLst>
            <a:outerShdw blurRad="39999" dist="23000" algn="bl" rotWithShape="0">
              <a:srgbClr val="000000">
                <a:alpha val="40000"/>
              </a:srgbClr>
            </a:outerShdw>
          </a:effectLst>
        </a:effectStyle>
        <a:effectStyle>
          <a:effectLst>
            <a:outerShdw blurRad="38100" dist="19050" algn="bl" rotWithShape="0">
              <a:srgbClr val="000000">
                <a:alpha val="60000"/>
              </a:srgbClr>
            </a:outerShdw>
          </a:effectLst>
          <a:scene3d>
            <a:camera prst="orthographicFront">
              <a:rot lat="0" lon="0" rev="0"/>
            </a:camera>
            <a:lightRig rig="balanced" dir="l"/>
          </a:scene3d>
          <a:sp3d prstMaterial="plastic">
            <a:bevelT w="38100" h="31750"/>
          </a:sp3d>
        </a:effectStyle>
      </a:effectStyleLst>
      <a:bgFillStyleLst>
        <a:solidFill>
          <a:schemeClr val="phClr"/>
        </a:solidFill>
        <a:blipFill rotWithShape="1">
          <a:blip xmlns:r="http://schemas.openxmlformats.org/officeDocument/2006/relationships" r:embed="rId1">
            <a:duotone>
              <a:schemeClr val="phClr">
                <a:tint val="96000"/>
              </a:schemeClr>
              <a:schemeClr val="phClr">
                <a:shade val="94000"/>
              </a:schemeClr>
            </a:duotone>
          </a:blip>
          <a:tile tx="0" ty="0" sx="100000" sy="100000" flip="none" algn="tl"/>
        </a:blipFill>
        <a:gradFill rotWithShape="1">
          <a:gsLst>
            <a:gs pos="0">
              <a:schemeClr val="phClr">
                <a:tint val="84000"/>
                <a:satMod val="110000"/>
              </a:schemeClr>
            </a:gs>
            <a:gs pos="44000">
              <a:schemeClr val="phClr">
                <a:tint val="93000"/>
                <a:satMod val="115000"/>
              </a:schemeClr>
            </a:gs>
            <a:gs pos="100000">
              <a:schemeClr val="phClr">
                <a:tint val="100000"/>
                <a:shade val="59000"/>
                <a:satMod val="120000"/>
              </a:schemeClr>
            </a:gs>
          </a:gsLst>
          <a:path path="circle">
            <a:fillToRect l="40000" t="60000" r="60000" b="4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550</TotalTime>
  <Words>3717</Words>
  <Application>Microsoft Office PowerPoint</Application>
  <PresentationFormat>On-screen Show (4:3)</PresentationFormat>
  <Paragraphs>305</Paragraphs>
  <Slides>44</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44</vt:i4>
      </vt:variant>
    </vt:vector>
  </HeadingPairs>
  <TitlesOfParts>
    <vt:vector size="49" baseType="lpstr">
      <vt:lpstr>Arial</vt:lpstr>
      <vt:lpstr>Arial Black</vt:lpstr>
      <vt:lpstr>Calibri</vt:lpstr>
      <vt:lpstr>Cambria Math</vt:lpstr>
      <vt:lpstr>Essential</vt:lpstr>
      <vt:lpstr>Chapter 8  confidence intervals</vt:lpstr>
      <vt:lpstr>Confidence intervals</vt:lpstr>
      <vt:lpstr>Chapter 8  confidence intervals</vt:lpstr>
      <vt:lpstr>Section 8.1 Learning Objectives</vt:lpstr>
      <vt:lpstr>Calculating the Confidence  Interval</vt:lpstr>
      <vt:lpstr>Calculating the Confidence  Interval example</vt:lpstr>
      <vt:lpstr>Calculating the Confidence  Interval (cont.)</vt:lpstr>
      <vt:lpstr>Finding the z-score for the Stated Confidence Level</vt:lpstr>
      <vt:lpstr>Finding the z-score for the Stated Confidence Level Calculator</vt:lpstr>
      <vt:lpstr>Calculating the Confidence  Interval (cont. 2)</vt:lpstr>
      <vt:lpstr>Calculating the Confidence  Interval (Cont. 3)</vt:lpstr>
      <vt:lpstr>Calculating the Confidence  Interval (Cont. 4)</vt:lpstr>
      <vt:lpstr>Calculating the Confidence  Interval example 2</vt:lpstr>
      <vt:lpstr>Calculating the Confidence  Interval try it</vt:lpstr>
      <vt:lpstr>Calculating the Confidence  Interval using the calculator</vt:lpstr>
      <vt:lpstr>Calculating the Confidence  Interval using the calculator example</vt:lpstr>
      <vt:lpstr>Calculating the Confidence  Interval using the calculator try it</vt:lpstr>
      <vt:lpstr>Calculating the Sample Size n</vt:lpstr>
      <vt:lpstr>Calculating the Sample Size n  Example</vt:lpstr>
      <vt:lpstr>Calculating the Sample Size n  Try it</vt:lpstr>
      <vt:lpstr>Chapter 8  confidence intervals</vt:lpstr>
      <vt:lpstr>Section 8.2 Learning Objectives</vt:lpstr>
      <vt:lpstr>A Single Population Mean using the  Student t Distribution</vt:lpstr>
      <vt:lpstr>A Single Population Mean using the  Student t Distribution (Cont.)</vt:lpstr>
      <vt:lpstr>A Single Population Mean using the  Student t Distribution Table</vt:lpstr>
      <vt:lpstr>A Single Population Mean using the  Student t Distribution (Cont. 2)</vt:lpstr>
      <vt:lpstr>A Single Population Mean using the  Student t Distribution example</vt:lpstr>
      <vt:lpstr>A Single Population Mean using the  Student t Distribution try it</vt:lpstr>
      <vt:lpstr>A Single Population Mean using the  Student t Distribution calculator</vt:lpstr>
      <vt:lpstr>A Single Population Mean using the  Student t Distribution example 2</vt:lpstr>
      <vt:lpstr>A Single Population Mean using the  Student t Distribution try it 2</vt:lpstr>
      <vt:lpstr>Chapter 8  confidence intervals</vt:lpstr>
      <vt:lpstr>Section 8.3 Learning Objectives</vt:lpstr>
      <vt:lpstr>A POPULATION PROPORTION</vt:lpstr>
      <vt:lpstr>POPULATION PROPORTION PROBLEM</vt:lpstr>
      <vt:lpstr>FROM BINOMIAL TO NORMAL</vt:lpstr>
      <vt:lpstr>CONFIDENCE INTERVALS FOR PROPORTIONS</vt:lpstr>
      <vt:lpstr>ERROR BOUND FORMULA AND STANDARD DEVIATION</vt:lpstr>
      <vt:lpstr>A POPULATION PROPORTION</vt:lpstr>
      <vt:lpstr>A POPULATION PROPORTION  ON THE CALCULATOR</vt:lpstr>
      <vt:lpstr>A POPULATION PROPORTION</vt:lpstr>
      <vt:lpstr>CALCULATING THE SAMPLE SIZE N</vt:lpstr>
      <vt:lpstr>CALCULATING THE SAMPLE SIZE N</vt:lpstr>
      <vt:lpstr>Acknowledgments</vt:lpstr>
    </vt:vector>
  </TitlesOfParts>
  <Company>WNI</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OpenStax_Statistics_CH08</dc:title>
  <dc:creator>Jared Eusea;Ginny Bradley</dc:creator>
  <cp:lastModifiedBy>jared Eusea</cp:lastModifiedBy>
  <cp:revision>102</cp:revision>
  <dcterms:created xsi:type="dcterms:W3CDTF">2012-06-04T02:13:36Z</dcterms:created>
  <dcterms:modified xsi:type="dcterms:W3CDTF">2019-07-30T19:35:28Z</dcterms:modified>
</cp:coreProperties>
</file>