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60"/>
  </p:notesMasterIdLst>
  <p:handoutMasterIdLst>
    <p:handoutMasterId r:id="rId61"/>
  </p:handoutMasterIdLst>
  <p:sldIdLst>
    <p:sldId id="532" r:id="rId2"/>
    <p:sldId id="678" r:id="rId3"/>
    <p:sldId id="429" r:id="rId4"/>
    <p:sldId id="537" r:id="rId5"/>
    <p:sldId id="538" r:id="rId6"/>
    <p:sldId id="539" r:id="rId7"/>
    <p:sldId id="540" r:id="rId8"/>
    <p:sldId id="541" r:id="rId9"/>
    <p:sldId id="542" r:id="rId10"/>
    <p:sldId id="543" r:id="rId11"/>
    <p:sldId id="544" r:id="rId12"/>
    <p:sldId id="651" r:id="rId13"/>
    <p:sldId id="546" r:id="rId14"/>
    <p:sldId id="652" r:id="rId15"/>
    <p:sldId id="548" r:id="rId16"/>
    <p:sldId id="653" r:id="rId17"/>
    <p:sldId id="550" r:id="rId18"/>
    <p:sldId id="551" r:id="rId19"/>
    <p:sldId id="654" r:id="rId20"/>
    <p:sldId id="655" r:id="rId21"/>
    <p:sldId id="555" r:id="rId22"/>
    <p:sldId id="533" r:id="rId23"/>
    <p:sldId id="679" r:id="rId24"/>
    <p:sldId id="556" r:id="rId25"/>
    <p:sldId id="557" r:id="rId26"/>
    <p:sldId id="656" r:id="rId27"/>
    <p:sldId id="559" r:id="rId28"/>
    <p:sldId id="561" r:id="rId29"/>
    <p:sldId id="658" r:id="rId30"/>
    <p:sldId id="562" r:id="rId31"/>
    <p:sldId id="449" r:id="rId32"/>
    <p:sldId id="659" r:id="rId33"/>
    <p:sldId id="565" r:id="rId34"/>
    <p:sldId id="534" r:id="rId35"/>
    <p:sldId id="680" r:id="rId36"/>
    <p:sldId id="457" r:id="rId37"/>
    <p:sldId id="567" r:id="rId38"/>
    <p:sldId id="569" r:id="rId39"/>
    <p:sldId id="570" r:id="rId40"/>
    <p:sldId id="660" r:id="rId41"/>
    <p:sldId id="571" r:id="rId42"/>
    <p:sldId id="572" r:id="rId43"/>
    <p:sldId id="644" r:id="rId44"/>
    <p:sldId id="661" r:id="rId45"/>
    <p:sldId id="575" r:id="rId46"/>
    <p:sldId id="461" r:id="rId47"/>
    <p:sldId id="576" r:id="rId48"/>
    <p:sldId id="677" r:id="rId49"/>
    <p:sldId id="578" r:id="rId50"/>
    <p:sldId id="663" r:id="rId51"/>
    <p:sldId id="580" r:id="rId52"/>
    <p:sldId id="664" r:id="rId53"/>
    <p:sldId id="582" r:id="rId54"/>
    <p:sldId id="665" r:id="rId55"/>
    <p:sldId id="584" r:id="rId56"/>
    <p:sldId id="586" r:id="rId57"/>
    <p:sldId id="666" r:id="rId58"/>
    <p:sldId id="674" r:id="rId59"/>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824" userDrawn="1">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2" autoAdjust="0"/>
    <p:restoredTop sz="94508" autoAdjust="0"/>
  </p:normalViewPr>
  <p:slideViewPr>
    <p:cSldViewPr snapToGrid="0" snapToObjects="1">
      <p:cViewPr varScale="1">
        <p:scale>
          <a:sx n="81" d="100"/>
          <a:sy n="81" d="100"/>
        </p:scale>
        <p:origin x="1478" y="48"/>
      </p:cViewPr>
      <p:guideLst>
        <p:guide orient="horz" pos="1824"/>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red Eusea" userId="d53880fb-ca46-4d8c-8183-7d25e15fe9dc" providerId="ADAL" clId="{34CB61AF-BDE0-4FC9-BF28-B3624F70ABCB}"/>
    <pc:docChg chg="custSel addSld delSld modSld">
      <pc:chgData name="Jared Eusea" userId="d53880fb-ca46-4d8c-8183-7d25e15fe9dc" providerId="ADAL" clId="{34CB61AF-BDE0-4FC9-BF28-B3624F70ABCB}" dt="2019-06-02T15:22:17.175" v="127" actId="20577"/>
      <pc:docMkLst>
        <pc:docMk/>
      </pc:docMkLst>
      <pc:sldChg chg="del">
        <pc:chgData name="Jared Eusea" userId="d53880fb-ca46-4d8c-8183-7d25e15fe9dc" providerId="ADAL" clId="{34CB61AF-BDE0-4FC9-BF28-B3624F70ABCB}" dt="2019-01-06T18:47:32.016" v="26" actId="2696"/>
        <pc:sldMkLst>
          <pc:docMk/>
          <pc:sldMk cId="885464707" sldId="491"/>
        </pc:sldMkLst>
      </pc:sldChg>
      <pc:sldChg chg="del">
        <pc:chgData name="Jared Eusea" userId="d53880fb-ca46-4d8c-8183-7d25e15fe9dc" providerId="ADAL" clId="{34CB61AF-BDE0-4FC9-BF28-B3624F70ABCB}" dt="2019-01-06T18:47:32.024" v="27" actId="2696"/>
        <pc:sldMkLst>
          <pc:docMk/>
          <pc:sldMk cId="912980046" sldId="535"/>
        </pc:sldMkLst>
      </pc:sldChg>
      <pc:sldChg chg="del">
        <pc:chgData name="Jared Eusea" userId="d53880fb-ca46-4d8c-8183-7d25e15fe9dc" providerId="ADAL" clId="{34CB61AF-BDE0-4FC9-BF28-B3624F70ABCB}" dt="2019-01-06T18:47:31.914" v="24" actId="2696"/>
        <pc:sldMkLst>
          <pc:docMk/>
          <pc:sldMk cId="99982627" sldId="588"/>
        </pc:sldMkLst>
      </pc:sldChg>
      <pc:sldChg chg="del">
        <pc:chgData name="Jared Eusea" userId="d53880fb-ca46-4d8c-8183-7d25e15fe9dc" providerId="ADAL" clId="{34CB61AF-BDE0-4FC9-BF28-B3624F70ABCB}" dt="2019-01-06T18:47:31.910" v="23" actId="2696"/>
        <pc:sldMkLst>
          <pc:docMk/>
          <pc:sldMk cId="4014002554" sldId="589"/>
        </pc:sldMkLst>
      </pc:sldChg>
      <pc:sldChg chg="del">
        <pc:chgData name="Jared Eusea" userId="d53880fb-ca46-4d8c-8183-7d25e15fe9dc" providerId="ADAL" clId="{34CB61AF-BDE0-4FC9-BF28-B3624F70ABCB}" dt="2019-01-06T18:47:31.738" v="21" actId="2696"/>
        <pc:sldMkLst>
          <pc:docMk/>
          <pc:sldMk cId="3426825140" sldId="591"/>
        </pc:sldMkLst>
      </pc:sldChg>
      <pc:sldChg chg="del">
        <pc:chgData name="Jared Eusea" userId="d53880fb-ca46-4d8c-8183-7d25e15fe9dc" providerId="ADAL" clId="{34CB61AF-BDE0-4FC9-BF28-B3624F70ABCB}" dt="2019-01-06T18:47:31.730" v="20" actId="2696"/>
        <pc:sldMkLst>
          <pc:docMk/>
          <pc:sldMk cId="225163455" sldId="594"/>
        </pc:sldMkLst>
      </pc:sldChg>
      <pc:sldChg chg="del">
        <pc:chgData name="Jared Eusea" userId="d53880fb-ca46-4d8c-8183-7d25e15fe9dc" providerId="ADAL" clId="{34CB61AF-BDE0-4FC9-BF28-B3624F70ABCB}" dt="2019-01-06T18:47:31.555" v="18" actId="2696"/>
        <pc:sldMkLst>
          <pc:docMk/>
          <pc:sldMk cId="895895013" sldId="595"/>
        </pc:sldMkLst>
      </pc:sldChg>
      <pc:sldChg chg="del">
        <pc:chgData name="Jared Eusea" userId="d53880fb-ca46-4d8c-8183-7d25e15fe9dc" providerId="ADAL" clId="{34CB61AF-BDE0-4FC9-BF28-B3624F70ABCB}" dt="2019-01-06T18:47:31.312" v="16" actId="2696"/>
        <pc:sldMkLst>
          <pc:docMk/>
          <pc:sldMk cId="3191696650" sldId="597"/>
        </pc:sldMkLst>
      </pc:sldChg>
      <pc:sldChg chg="del">
        <pc:chgData name="Jared Eusea" userId="d53880fb-ca46-4d8c-8183-7d25e15fe9dc" providerId="ADAL" clId="{34CB61AF-BDE0-4FC9-BF28-B3624F70ABCB}" dt="2019-01-06T18:47:31.277" v="14" actId="2696"/>
        <pc:sldMkLst>
          <pc:docMk/>
          <pc:sldMk cId="3354172233" sldId="599"/>
        </pc:sldMkLst>
      </pc:sldChg>
      <pc:sldChg chg="del">
        <pc:chgData name="Jared Eusea" userId="d53880fb-ca46-4d8c-8183-7d25e15fe9dc" providerId="ADAL" clId="{34CB61AF-BDE0-4FC9-BF28-B3624F70ABCB}" dt="2019-01-06T18:47:31.249" v="13" actId="2696"/>
        <pc:sldMkLst>
          <pc:docMk/>
          <pc:sldMk cId="1409304926" sldId="600"/>
        </pc:sldMkLst>
      </pc:sldChg>
      <pc:sldChg chg="del">
        <pc:chgData name="Jared Eusea" userId="d53880fb-ca46-4d8c-8183-7d25e15fe9dc" providerId="ADAL" clId="{34CB61AF-BDE0-4FC9-BF28-B3624F70ABCB}" dt="2019-01-06T18:47:31.078" v="10" actId="2696"/>
        <pc:sldMkLst>
          <pc:docMk/>
          <pc:sldMk cId="1673593114" sldId="603"/>
        </pc:sldMkLst>
      </pc:sldChg>
      <pc:sldChg chg="del">
        <pc:chgData name="Jared Eusea" userId="d53880fb-ca46-4d8c-8183-7d25e15fe9dc" providerId="ADAL" clId="{34CB61AF-BDE0-4FC9-BF28-B3624F70ABCB}" dt="2019-01-06T18:47:31.019" v="9" actId="2696"/>
        <pc:sldMkLst>
          <pc:docMk/>
          <pc:sldMk cId="2286054210" sldId="604"/>
        </pc:sldMkLst>
      </pc:sldChg>
      <pc:sldChg chg="del">
        <pc:chgData name="Jared Eusea" userId="d53880fb-ca46-4d8c-8183-7d25e15fe9dc" providerId="ADAL" clId="{34CB61AF-BDE0-4FC9-BF28-B3624F70ABCB}" dt="2019-01-06T18:47:30.969" v="8" actId="2696"/>
        <pc:sldMkLst>
          <pc:docMk/>
          <pc:sldMk cId="2790564749" sldId="605"/>
        </pc:sldMkLst>
      </pc:sldChg>
      <pc:sldChg chg="del">
        <pc:chgData name="Jared Eusea" userId="d53880fb-ca46-4d8c-8183-7d25e15fe9dc" providerId="ADAL" clId="{34CB61AF-BDE0-4FC9-BF28-B3624F70ABCB}" dt="2019-01-06T18:47:30.823" v="7" actId="2696"/>
        <pc:sldMkLst>
          <pc:docMk/>
          <pc:sldMk cId="2557317244" sldId="606"/>
        </pc:sldMkLst>
      </pc:sldChg>
      <pc:sldChg chg="del">
        <pc:chgData name="Jared Eusea" userId="d53880fb-ca46-4d8c-8183-7d25e15fe9dc" providerId="ADAL" clId="{34CB61AF-BDE0-4FC9-BF28-B3624F70ABCB}" dt="2019-01-06T18:47:30.255" v="5" actId="2696"/>
        <pc:sldMkLst>
          <pc:docMk/>
          <pc:sldMk cId="1892046312" sldId="609"/>
        </pc:sldMkLst>
      </pc:sldChg>
      <pc:sldChg chg="del">
        <pc:chgData name="Jared Eusea" userId="d53880fb-ca46-4d8c-8183-7d25e15fe9dc" providerId="ADAL" clId="{34CB61AF-BDE0-4FC9-BF28-B3624F70ABCB}" dt="2019-01-06T18:47:30.238" v="4" actId="2696"/>
        <pc:sldMkLst>
          <pc:docMk/>
          <pc:sldMk cId="4138439692" sldId="610"/>
        </pc:sldMkLst>
      </pc:sldChg>
      <pc:sldChg chg="del">
        <pc:chgData name="Jared Eusea" userId="d53880fb-ca46-4d8c-8183-7d25e15fe9dc" providerId="ADAL" clId="{34CB61AF-BDE0-4FC9-BF28-B3624F70ABCB}" dt="2019-01-06T18:47:30.114" v="3" actId="2696"/>
        <pc:sldMkLst>
          <pc:docMk/>
          <pc:sldMk cId="3683795512" sldId="611"/>
        </pc:sldMkLst>
      </pc:sldChg>
      <pc:sldChg chg="del">
        <pc:chgData name="Jared Eusea" userId="d53880fb-ca46-4d8c-8183-7d25e15fe9dc" providerId="ADAL" clId="{34CB61AF-BDE0-4FC9-BF28-B3624F70ABCB}" dt="2019-01-06T18:47:29.951" v="2" actId="2696"/>
        <pc:sldMkLst>
          <pc:docMk/>
          <pc:sldMk cId="812921368" sldId="612"/>
        </pc:sldMkLst>
      </pc:sldChg>
      <pc:sldChg chg="del">
        <pc:chgData name="Jared Eusea" userId="d53880fb-ca46-4d8c-8183-7d25e15fe9dc" providerId="ADAL" clId="{34CB61AF-BDE0-4FC9-BF28-B3624F70ABCB}" dt="2019-01-06T18:47:29.766" v="1" actId="2696"/>
        <pc:sldMkLst>
          <pc:docMk/>
          <pc:sldMk cId="3959495141" sldId="613"/>
        </pc:sldMkLst>
      </pc:sldChg>
      <pc:sldChg chg="del">
        <pc:chgData name="Jared Eusea" userId="d53880fb-ca46-4d8c-8183-7d25e15fe9dc" providerId="ADAL" clId="{34CB61AF-BDE0-4FC9-BF28-B3624F70ABCB}" dt="2019-01-06T18:47:31.601" v="19" actId="2696"/>
        <pc:sldMkLst>
          <pc:docMk/>
          <pc:sldMk cId="2794758204" sldId="645"/>
        </pc:sldMkLst>
      </pc:sldChg>
      <pc:sldChg chg="del">
        <pc:chgData name="Jared Eusea" userId="d53880fb-ca46-4d8c-8183-7d25e15fe9dc" providerId="ADAL" clId="{34CB61AF-BDE0-4FC9-BF28-B3624F70ABCB}" dt="2019-06-02T15:21:19.303" v="48" actId="2696"/>
        <pc:sldMkLst>
          <pc:docMk/>
          <pc:sldMk cId="3245779890" sldId="646"/>
        </pc:sldMkLst>
      </pc:sldChg>
      <pc:sldChg chg="del">
        <pc:chgData name="Jared Eusea" userId="d53880fb-ca46-4d8c-8183-7d25e15fe9dc" providerId="ADAL" clId="{34CB61AF-BDE0-4FC9-BF28-B3624F70ABCB}" dt="2019-01-06T18:47:30.508" v="6" actId="2696"/>
        <pc:sldMkLst>
          <pc:docMk/>
          <pc:sldMk cId="915842277" sldId="650"/>
        </pc:sldMkLst>
      </pc:sldChg>
      <pc:sldChg chg="del">
        <pc:chgData name="Jared Eusea" userId="d53880fb-ca46-4d8c-8183-7d25e15fe9dc" providerId="ADAL" clId="{34CB61AF-BDE0-4FC9-BF28-B3624F70ABCB}" dt="2019-01-06T18:47:31.951" v="25" actId="2696"/>
        <pc:sldMkLst>
          <pc:docMk/>
          <pc:sldMk cId="4182538074" sldId="667"/>
        </pc:sldMkLst>
      </pc:sldChg>
      <pc:sldChg chg="del">
        <pc:chgData name="Jared Eusea" userId="d53880fb-ca46-4d8c-8183-7d25e15fe9dc" providerId="ADAL" clId="{34CB61AF-BDE0-4FC9-BF28-B3624F70ABCB}" dt="2019-01-06T18:47:31.784" v="22" actId="2696"/>
        <pc:sldMkLst>
          <pc:docMk/>
          <pc:sldMk cId="1063777608" sldId="668"/>
        </pc:sldMkLst>
      </pc:sldChg>
      <pc:sldChg chg="del">
        <pc:chgData name="Jared Eusea" userId="d53880fb-ca46-4d8c-8183-7d25e15fe9dc" providerId="ADAL" clId="{34CB61AF-BDE0-4FC9-BF28-B3624F70ABCB}" dt="2019-01-06T18:47:31.397" v="17" actId="2696"/>
        <pc:sldMkLst>
          <pc:docMk/>
          <pc:sldMk cId="1393482765" sldId="669"/>
        </pc:sldMkLst>
      </pc:sldChg>
      <pc:sldChg chg="del">
        <pc:chgData name="Jared Eusea" userId="d53880fb-ca46-4d8c-8183-7d25e15fe9dc" providerId="ADAL" clId="{34CB61AF-BDE0-4FC9-BF28-B3624F70ABCB}" dt="2019-01-06T18:47:31.307" v="15" actId="2696"/>
        <pc:sldMkLst>
          <pc:docMk/>
          <pc:sldMk cId="1887562799" sldId="670"/>
        </pc:sldMkLst>
      </pc:sldChg>
      <pc:sldChg chg="del">
        <pc:chgData name="Jared Eusea" userId="d53880fb-ca46-4d8c-8183-7d25e15fe9dc" providerId="ADAL" clId="{34CB61AF-BDE0-4FC9-BF28-B3624F70ABCB}" dt="2019-01-06T18:47:31.100" v="12" actId="2696"/>
        <pc:sldMkLst>
          <pc:docMk/>
          <pc:sldMk cId="867130587" sldId="671"/>
        </pc:sldMkLst>
      </pc:sldChg>
      <pc:sldChg chg="del">
        <pc:chgData name="Jared Eusea" userId="d53880fb-ca46-4d8c-8183-7d25e15fe9dc" providerId="ADAL" clId="{34CB61AF-BDE0-4FC9-BF28-B3624F70ABCB}" dt="2019-01-06T18:47:31.088" v="11" actId="2696"/>
        <pc:sldMkLst>
          <pc:docMk/>
          <pc:sldMk cId="589377278" sldId="672"/>
        </pc:sldMkLst>
      </pc:sldChg>
      <pc:sldChg chg="del">
        <pc:chgData name="Jared Eusea" userId="d53880fb-ca46-4d8c-8183-7d25e15fe9dc" providerId="ADAL" clId="{34CB61AF-BDE0-4FC9-BF28-B3624F70ABCB}" dt="2019-06-02T15:21:25.633" v="49" actId="2696"/>
        <pc:sldMkLst>
          <pc:docMk/>
          <pc:sldMk cId="2755507845" sldId="673"/>
        </pc:sldMkLst>
      </pc:sldChg>
      <pc:sldChg chg="modSp">
        <pc:chgData name="Jared Eusea" userId="d53880fb-ca46-4d8c-8183-7d25e15fe9dc" providerId="ADAL" clId="{34CB61AF-BDE0-4FC9-BF28-B3624F70ABCB}" dt="2019-06-02T15:22:17.175" v="127" actId="20577"/>
        <pc:sldMkLst>
          <pc:docMk/>
          <pc:sldMk cId="2832635775" sldId="674"/>
        </pc:sldMkLst>
        <pc:spChg chg="mod">
          <ac:chgData name="Jared Eusea" userId="d53880fb-ca46-4d8c-8183-7d25e15fe9dc" providerId="ADAL" clId="{34CB61AF-BDE0-4FC9-BF28-B3624F70ABCB}" dt="2019-06-02T15:21:32.971" v="50" actId="20577"/>
          <ac:spMkLst>
            <pc:docMk/>
            <pc:sldMk cId="2832635775" sldId="674"/>
            <ac:spMk id="5" creationId="{00000000-0000-0000-0000-000000000000}"/>
          </ac:spMkLst>
        </pc:spChg>
        <pc:spChg chg="mod">
          <ac:chgData name="Jared Eusea" userId="d53880fb-ca46-4d8c-8183-7d25e15fe9dc" providerId="ADAL" clId="{34CB61AF-BDE0-4FC9-BF28-B3624F70ABCB}" dt="2019-06-02T15:22:17.175" v="127" actId="20577"/>
          <ac:spMkLst>
            <pc:docMk/>
            <pc:sldMk cId="2832635775" sldId="674"/>
            <ac:spMk id="7" creationId="{00000000-0000-0000-0000-000000000000}"/>
          </ac:spMkLst>
        </pc:spChg>
      </pc:sldChg>
      <pc:sldChg chg="del">
        <pc:chgData name="Jared Eusea" userId="d53880fb-ca46-4d8c-8183-7d25e15fe9dc" providerId="ADAL" clId="{34CB61AF-BDE0-4FC9-BF28-B3624F70ABCB}" dt="2019-01-06T18:47:29.738" v="0" actId="2696"/>
        <pc:sldMkLst>
          <pc:docMk/>
          <pc:sldMk cId="3001709630" sldId="675"/>
        </pc:sldMkLst>
      </pc:sldChg>
      <pc:sldChg chg="modSp add">
        <pc:chgData name="Jared Eusea" userId="d53880fb-ca46-4d8c-8183-7d25e15fe9dc" providerId="ADAL" clId="{34CB61AF-BDE0-4FC9-BF28-B3624F70ABCB}" dt="2019-06-01T20:38:26.575" v="37" actId="12"/>
        <pc:sldMkLst>
          <pc:docMk/>
          <pc:sldMk cId="964135534" sldId="678"/>
        </pc:sldMkLst>
        <pc:spChg chg="mod">
          <ac:chgData name="Jared Eusea" userId="d53880fb-ca46-4d8c-8183-7d25e15fe9dc" providerId="ADAL" clId="{34CB61AF-BDE0-4FC9-BF28-B3624F70ABCB}" dt="2019-06-01T20:38:26.575" v="37" actId="12"/>
          <ac:spMkLst>
            <pc:docMk/>
            <pc:sldMk cId="964135534" sldId="678"/>
            <ac:spMk id="4" creationId="{82A2C50D-E8A3-0742-836A-717A75EF667C}"/>
          </ac:spMkLst>
        </pc:spChg>
        <pc:spChg chg="mod">
          <ac:chgData name="Jared Eusea" userId="d53880fb-ca46-4d8c-8183-7d25e15fe9dc" providerId="ADAL" clId="{34CB61AF-BDE0-4FC9-BF28-B3624F70ABCB}" dt="2019-06-01T20:36:10.146" v="35" actId="20577"/>
          <ac:spMkLst>
            <pc:docMk/>
            <pc:sldMk cId="964135534" sldId="678"/>
            <ac:spMk id="5" creationId="{00000000-0000-0000-0000-000000000000}"/>
          </ac:spMkLst>
        </pc:spChg>
      </pc:sldChg>
      <pc:sldChg chg="modSp add">
        <pc:chgData name="Jared Eusea" userId="d53880fb-ca46-4d8c-8183-7d25e15fe9dc" providerId="ADAL" clId="{34CB61AF-BDE0-4FC9-BF28-B3624F70ABCB}" dt="2019-06-01T20:39:01.913" v="42" actId="12"/>
        <pc:sldMkLst>
          <pc:docMk/>
          <pc:sldMk cId="910554789" sldId="679"/>
        </pc:sldMkLst>
        <pc:spChg chg="mod">
          <ac:chgData name="Jared Eusea" userId="d53880fb-ca46-4d8c-8183-7d25e15fe9dc" providerId="ADAL" clId="{34CB61AF-BDE0-4FC9-BF28-B3624F70ABCB}" dt="2019-06-01T20:39:01.913" v="42" actId="12"/>
          <ac:spMkLst>
            <pc:docMk/>
            <pc:sldMk cId="910554789" sldId="679"/>
            <ac:spMk id="4" creationId="{82A2C50D-E8A3-0742-836A-717A75EF667C}"/>
          </ac:spMkLst>
        </pc:spChg>
        <pc:spChg chg="mod">
          <ac:chgData name="Jared Eusea" userId="d53880fb-ca46-4d8c-8183-7d25e15fe9dc" providerId="ADAL" clId="{34CB61AF-BDE0-4FC9-BF28-B3624F70ABCB}" dt="2019-06-01T20:38:36.855" v="40" actId="20577"/>
          <ac:spMkLst>
            <pc:docMk/>
            <pc:sldMk cId="910554789" sldId="679"/>
            <ac:spMk id="5" creationId="{00000000-0000-0000-0000-000000000000}"/>
          </ac:spMkLst>
        </pc:spChg>
      </pc:sldChg>
      <pc:sldChg chg="modSp add">
        <pc:chgData name="Jared Eusea" userId="d53880fb-ca46-4d8c-8183-7d25e15fe9dc" providerId="ADAL" clId="{34CB61AF-BDE0-4FC9-BF28-B3624F70ABCB}" dt="2019-06-01T20:39:48.121" v="47" actId="12"/>
        <pc:sldMkLst>
          <pc:docMk/>
          <pc:sldMk cId="1898080254" sldId="680"/>
        </pc:sldMkLst>
        <pc:spChg chg="mod">
          <ac:chgData name="Jared Eusea" userId="d53880fb-ca46-4d8c-8183-7d25e15fe9dc" providerId="ADAL" clId="{34CB61AF-BDE0-4FC9-BF28-B3624F70ABCB}" dt="2019-06-01T20:39:48.121" v="47" actId="12"/>
          <ac:spMkLst>
            <pc:docMk/>
            <pc:sldMk cId="1898080254" sldId="680"/>
            <ac:spMk id="4" creationId="{82A2C50D-E8A3-0742-836A-717A75EF667C}"/>
          </ac:spMkLst>
        </pc:spChg>
        <pc:spChg chg="mod">
          <ac:chgData name="Jared Eusea" userId="d53880fb-ca46-4d8c-8183-7d25e15fe9dc" providerId="ADAL" clId="{34CB61AF-BDE0-4FC9-BF28-B3624F70ABCB}" dt="2019-06-01T20:39:22.529" v="45" actId="20577"/>
          <ac:spMkLst>
            <pc:docMk/>
            <pc:sldMk cId="1898080254" sldId="680"/>
            <ac:spMk id="5"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748D041A-73BB-E643-A8C7-50D88C2F22F5}" type="datetimeFigureOut">
              <a:rPr lang="en-US" smtClean="0"/>
              <a:t>7/30/2019</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7DE929D0-0F79-47E1-BC05-9447807AB3DF}" type="datetimeFigureOut">
              <a:rPr lang="en-US" smtClean="0"/>
              <a:t>7/30/2019</a:t>
            </a:fld>
            <a:endParaRPr lang="en-US"/>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E7AEF441-65DE-421F-9851-FB0FF18267FF}" type="slidenum">
              <a:rPr lang="en-US" smtClean="0"/>
              <a:t>‹#›</a:t>
            </a:fld>
            <a:endParaRPr lang="en-US"/>
          </a:p>
        </p:txBody>
      </p:sp>
    </p:spTree>
    <p:extLst>
      <p:ext uri="{BB962C8B-B14F-4D97-AF65-F5344CB8AC3E}">
        <p14:creationId xmlns:p14="http://schemas.microsoft.com/office/powerpoint/2010/main" val="10252046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16508AE0-7274-46F9-A619-09D9584CF829}"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Algebra and Trigonometry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146B124-FCA6-4083-9E27-E8189515AEF7}" type="datetime4">
              <a:rPr lang="en-US" smtClean="0"/>
              <a:t>July 30, 2019</a:t>
            </a:fld>
            <a:endParaRPr lang="en-US"/>
          </a:p>
        </p:txBody>
      </p:sp>
      <p:sp>
        <p:nvSpPr>
          <p:cNvPr id="5" name="Footer Placeholder 4"/>
          <p:cNvSpPr>
            <a:spLocks noGrp="1"/>
          </p:cNvSpPr>
          <p:nvPr>
            <p:ph type="ftr" sz="quarter" idx="11"/>
          </p:nvPr>
        </p:nvSpPr>
        <p:spPr/>
        <p:txBody>
          <a:bodyPr/>
          <a:lstStyle/>
          <a:p>
            <a:r>
              <a:rPr lang="en-US"/>
              <a:t>Prepared for OpenStax Algebra and Trigonometry by River Parishes Community College under CC BY-SA 4.0</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FAFC4FFF-522E-4911-9908-E388C44B9AC0}" type="datetime4">
              <a:rPr lang="en-US" smtClean="0"/>
              <a:t>July 30, 2019</a:t>
            </a:fld>
            <a:endParaRPr lang="en-US"/>
          </a:p>
        </p:txBody>
      </p:sp>
      <p:sp>
        <p:nvSpPr>
          <p:cNvPr id="6" name="Footer Placeholder 5"/>
          <p:cNvSpPr>
            <a:spLocks noGrp="1"/>
          </p:cNvSpPr>
          <p:nvPr>
            <p:ph type="ftr" sz="quarter" idx="11"/>
          </p:nvPr>
        </p:nvSpPr>
        <p:spPr/>
        <p:txBody>
          <a:bodyPr/>
          <a:lstStyle/>
          <a:p>
            <a:r>
              <a:rPr lang="en-US"/>
              <a:t>Prepared for OpenStax Algebra and Trigonometry by River Parishes Community College under CC BY-SA 4.0</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E24C071-79D2-4BA7-A447-5BDEFB65C35C}" type="datetime4">
              <a:rPr lang="en-US" smtClean="0"/>
              <a:t>July 30, 2019</a:t>
            </a:fld>
            <a:endParaRPr lang="en-US" dirty="0"/>
          </a:p>
        </p:txBody>
      </p:sp>
      <p:sp>
        <p:nvSpPr>
          <p:cNvPr id="5" name="Footer Placeholder 4"/>
          <p:cNvSpPr>
            <a:spLocks noGrp="1"/>
          </p:cNvSpPr>
          <p:nvPr>
            <p:ph type="ftr" sz="quarter" idx="11"/>
          </p:nvPr>
        </p:nvSpPr>
        <p:spPr/>
        <p:txBody>
          <a:bodyPr/>
          <a:lstStyle/>
          <a:p>
            <a:r>
              <a:rPr lang="en-US"/>
              <a:t>Prepared for OpenStax Algebra and Trigonometry by River Parishes Community College under CC BY-SA 4.0</a:t>
            </a:r>
            <a:endParaRPr lang="en-US" dirty="0"/>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F73BAE52-E6C1-4430-8F43-5980FEF27F7B}" type="datetime4">
              <a:rPr lang="en-US" smtClean="0"/>
              <a:t>July 30, 2019</a:t>
            </a:fld>
            <a:endParaRPr lang="en-US" dirty="0"/>
          </a:p>
        </p:txBody>
      </p:sp>
      <p:sp>
        <p:nvSpPr>
          <p:cNvPr id="5" name="Footer Placeholder 4"/>
          <p:cNvSpPr>
            <a:spLocks noGrp="1"/>
          </p:cNvSpPr>
          <p:nvPr>
            <p:ph type="ftr" sz="quarter" idx="3"/>
          </p:nvPr>
        </p:nvSpPr>
        <p:spPr>
          <a:xfrm>
            <a:off x="457200" y="6492875"/>
            <a:ext cx="3429000" cy="283845"/>
          </a:xfrm>
          <a:prstGeom prst="rect">
            <a:avLst/>
          </a:prstGeom>
        </p:spPr>
        <p:txBody>
          <a:bodyPr vert="horz" lIns="91440" tIns="45720" rIns="91440" bIns="45720" rtlCol="0" anchor="t"/>
          <a:lstStyle>
            <a:lvl1pPr algn="l">
              <a:defRPr sz="1000">
                <a:solidFill>
                  <a:schemeClr val="tx1"/>
                </a:solidFill>
              </a:defRPr>
            </a:lvl1pPr>
          </a:lstStyle>
          <a:p>
            <a:r>
              <a:rPr lang="en-US"/>
              <a:t>Prepared for OpenStax Algebra and Trigonometry by River Parishes Community College under CC BY-SA 4.0</a:t>
            </a:r>
            <a:endParaRPr lang="en-US" dirty="0"/>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0.png"/></Relationships>
</file>

<file path=ppt/slides/_rels/slide2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8.png"/></Relationships>
</file>

<file path=ppt/slides/_rels/slide39.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26.gif"/><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42.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31.png"/></Relationships>
</file>

<file path=ppt/slides/_rels/slide4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28.jpeg"/></Relationships>
</file>

<file path=ppt/slides/_rels/slide4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hyperlink" Target="https://www.openstaxcollege.org/" TargetMode="Externa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10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3600" b="1" cap="none" dirty="0">
                <a:solidFill>
                  <a:srgbClr val="212F62"/>
                </a:solidFill>
              </a:rPr>
              <a:t>Chapter 10</a:t>
            </a:r>
            <a:br>
              <a:rPr lang="en-US" sz="3600" b="1" cap="none" dirty="0">
                <a:solidFill>
                  <a:srgbClr val="212F62"/>
                </a:solidFill>
              </a:rPr>
            </a:br>
            <a:br>
              <a:rPr lang="en-US" sz="3600" b="1" cap="none" dirty="0">
                <a:solidFill>
                  <a:srgbClr val="212F62"/>
                </a:solidFill>
              </a:rPr>
            </a:br>
            <a:r>
              <a:rPr lang="en-US" sz="3600" b="1" dirty="0">
                <a:solidFill>
                  <a:srgbClr val="212F62"/>
                </a:solidFill>
              </a:rPr>
              <a:t>FURTHER APPLICATIONS OF TRIGONOMETRY</a:t>
            </a:r>
            <a:endParaRPr lang="en-US" sz="3600" dirty="0"/>
          </a:p>
        </p:txBody>
      </p:sp>
      <p:sp>
        <p:nvSpPr>
          <p:cNvPr id="5" name="Title 4"/>
          <p:cNvSpPr txBox="1">
            <a:spLocks/>
          </p:cNvSpPr>
          <p:nvPr/>
        </p:nvSpPr>
        <p:spPr>
          <a:xfrm>
            <a:off x="845052" y="3697089"/>
            <a:ext cx="7287208" cy="818927"/>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10.1 – Non-right Triangles: Law of Sines</a:t>
            </a:r>
          </a:p>
        </p:txBody>
      </p:sp>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5182740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1026" name="Picture 2" descr="An oblique triangle with standard labels. Angle alpha is 98 degrees, angle gamma is 43 degrees, and side b is of length 22. Side b is the horizontal base.">
            <a:extLst>
              <a:ext uri="{FF2B5EF4-FFF2-40B4-BE49-F238E27FC236}">
                <a16:creationId xmlns:a16="http://schemas.microsoft.com/office/drawing/2014/main" id="{A42B3252-7E34-6548-A51F-38125A35EFB0}"/>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530414" y="1928680"/>
            <a:ext cx="4306107" cy="218400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a:extLst>
              <a:ext uri="{FF2B5EF4-FFF2-40B4-BE49-F238E27FC236}">
                <a16:creationId xmlns:a16="http://schemas.microsoft.com/office/drawing/2014/main" id="{C98441DA-0F1A-7344-8CC6-1F9A56628BD6}"/>
              </a:ext>
            </a:extLst>
          </p:cNvPr>
          <p:cNvSpPr/>
          <p:nvPr/>
        </p:nvSpPr>
        <p:spPr>
          <a:xfrm>
            <a:off x="457200" y="1363156"/>
            <a:ext cx="8062912" cy="369332"/>
          </a:xfrm>
          <a:prstGeom prst="rect">
            <a:avLst/>
          </a:prstGeom>
        </p:spPr>
        <p:txBody>
          <a:bodyPr wrap="square">
            <a:spAutoFit/>
          </a:bodyPr>
          <a:lstStyle/>
          <a:p>
            <a:r>
              <a:rPr lang="en-US" dirty="0">
                <a:solidFill>
                  <a:srgbClr val="555555"/>
                </a:solidFill>
                <a:latin typeface="Helvetica Neue" panose="02000503000000020004" pitchFamily="2" charset="0"/>
              </a:rPr>
              <a:t>Try It:	Solve the triangle shown in </a:t>
            </a:r>
            <a:r>
              <a:rPr lang="en-US" dirty="0">
                <a:solidFill>
                  <a:srgbClr val="21366B"/>
                </a:solidFill>
                <a:latin typeface="Helvetica Neue" panose="02000503000000020004" pitchFamily="2" charset="0"/>
              </a:rPr>
              <a:t>Figure</a:t>
            </a:r>
            <a:r>
              <a:rPr lang="en-US" dirty="0">
                <a:solidFill>
                  <a:srgbClr val="555555"/>
                </a:solidFill>
                <a:latin typeface="Helvetica Neue" panose="02000503000000020004" pitchFamily="2" charset="0"/>
              </a:rPr>
              <a:t> to the nearest tenth</a:t>
            </a:r>
            <a:endParaRPr lang="en-US" dirty="0"/>
          </a:p>
        </p:txBody>
      </p:sp>
    </p:spTree>
    <p:extLst>
      <p:ext uri="{BB962C8B-B14F-4D97-AF65-F5344CB8AC3E}">
        <p14:creationId xmlns:p14="http://schemas.microsoft.com/office/powerpoint/2010/main" val="41895348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a:t>
            </a:r>
          </a:p>
        </p:txBody>
      </p:sp>
      <p:sp>
        <p:nvSpPr>
          <p:cNvPr id="7" name="Text Placeholder 6"/>
          <p:cNvSpPr>
            <a:spLocks noGrp="1"/>
          </p:cNvSpPr>
          <p:nvPr>
            <p:ph type="body" sz="quarter" idx="14"/>
          </p:nvPr>
        </p:nvSpPr>
        <p:spPr>
          <a:xfrm>
            <a:off x="457200" y="1250303"/>
            <a:ext cx="8062912" cy="1763486"/>
          </a:xfrm>
        </p:spPr>
        <p:txBody>
          <a:bodyPr>
            <a:normAutofit/>
          </a:bodyPr>
          <a:lstStyle/>
          <a:p>
            <a:r>
              <a:rPr lang="en-US" sz="1600" dirty="0"/>
              <a:t>We can use the Law of Sines to solve any oblique triangle, but some solutions may not be straightforward. In some cases, more than one triangle may satisfy the given criteria, which we describe as an </a:t>
            </a:r>
            <a:r>
              <a:rPr lang="en-US" sz="1600" b="1" dirty="0"/>
              <a:t>ambiguous case</a:t>
            </a:r>
            <a:r>
              <a:rPr lang="en-US" sz="1600" dirty="0"/>
              <a:t>. </a:t>
            </a:r>
          </a:p>
          <a:p>
            <a:r>
              <a:rPr lang="en-US" sz="1600" dirty="0"/>
              <a:t>Triangles classified as SSA, those in which we know the lengths of two sides and the measurement of the angle opposite one of the given sides, may result in one or two solutions, or even no solution.</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Four attempted oblique triangles are in a row, all with standard labels. Side c is the horizontal base. In the first attempted triangle, side a is less than the altitude height. Since side a cannot reach side c,  there is no triangle. In the second attempted triangle, side a is equal to the length of the altitude height, so side a forms a right angle with side c. In the third attempted triangle, side a is greater than the altitude height and less than side b, so side a can form either an acute or obtuse angle with side c. In the fourth attempted triangle, side a is greater than or equal to side b, so side a forms an acute angle with side c."/>
          <p:cNvPicPr>
            <a:picLocks noChangeAspect="1"/>
          </p:cNvPicPr>
          <p:nvPr/>
        </p:nvPicPr>
        <p:blipFill rotWithShape="1">
          <a:blip r:embed="rId3"/>
          <a:srcRect t="28203"/>
          <a:stretch/>
        </p:blipFill>
        <p:spPr>
          <a:xfrm>
            <a:off x="792956" y="4568531"/>
            <a:ext cx="7391400" cy="1924344"/>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F16B4479-B77D-5F42-95E5-1AF31B48FA60}"/>
              </a:ext>
            </a:extLst>
          </p:cNvPr>
          <p:cNvSpPr/>
          <p:nvPr/>
        </p:nvSpPr>
        <p:spPr>
          <a:xfrm>
            <a:off x="457201" y="3340308"/>
            <a:ext cx="8062912" cy="1200329"/>
          </a:xfrm>
          <a:prstGeom prst="rect">
            <a:avLst/>
          </a:prstGeom>
        </p:spPr>
        <p:txBody>
          <a:bodyPr wrap="square">
            <a:spAutoFit/>
          </a:bodyPr>
          <a:lstStyle/>
          <a:p>
            <a:r>
              <a:rPr lang="en-US" cap="all" dirty="0">
                <a:solidFill>
                  <a:srgbClr val="555555"/>
                </a:solidFill>
              </a:rPr>
              <a:t>POSSIBLE OUTCOMES FOR SSA TRIANGLES</a:t>
            </a:r>
          </a:p>
          <a:p>
            <a:r>
              <a:rPr lang="en-US" dirty="0">
                <a:solidFill>
                  <a:srgbClr val="555555"/>
                </a:solidFill>
              </a:rPr>
              <a:t>Oblique triangles in the category SSA may have four different outcomes. </a:t>
            </a:r>
            <a:r>
              <a:rPr lang="en-US" dirty="0">
                <a:solidFill>
                  <a:srgbClr val="21366B"/>
                </a:solidFill>
              </a:rPr>
              <a:t>Figure</a:t>
            </a:r>
            <a:r>
              <a:rPr lang="en-US" dirty="0">
                <a:solidFill>
                  <a:srgbClr val="555555"/>
                </a:solidFill>
              </a:rPr>
              <a:t> illustrates the solutions with the known sides </a:t>
            </a:r>
            <a:r>
              <a:rPr lang="en-US" dirty="0">
                <a:solidFill>
                  <a:srgbClr val="555555"/>
                </a:solidFill>
                <a:latin typeface="STIXGeneral-Italic" pitchFamily="2" charset="2"/>
              </a:rPr>
              <a:t>a</a:t>
            </a:r>
            <a:r>
              <a:rPr lang="en-US" dirty="0">
                <a:solidFill>
                  <a:srgbClr val="555555"/>
                </a:solidFill>
              </a:rPr>
              <a:t>  and </a:t>
            </a:r>
            <a:r>
              <a:rPr lang="en-US" dirty="0">
                <a:solidFill>
                  <a:srgbClr val="555555"/>
                </a:solidFill>
                <a:latin typeface="STIXGeneral-Italic" pitchFamily="2" charset="2"/>
              </a:rPr>
              <a:t>b</a:t>
            </a:r>
            <a:r>
              <a:rPr lang="en-US" dirty="0">
                <a:solidFill>
                  <a:srgbClr val="555555"/>
                </a:solidFill>
              </a:rPr>
              <a:t> and known angle </a:t>
            </a:r>
            <a:r>
              <a:rPr lang="el-GR" dirty="0">
                <a:solidFill>
                  <a:srgbClr val="555555"/>
                </a:solidFill>
                <a:latin typeface="STIXGeneral-Italic" pitchFamily="2" charset="2"/>
              </a:rPr>
              <a:t>α</a:t>
            </a:r>
            <a:r>
              <a:rPr lang="el-GR" dirty="0">
                <a:solidFill>
                  <a:srgbClr val="555555"/>
                </a:solidFill>
                <a:latin typeface="STIXGeneral-Regular" pitchFamily="2" charset="2"/>
              </a:rPr>
              <a:t>.</a:t>
            </a:r>
            <a:endParaRPr lang="el-GR" dirty="0">
              <a:solidFill>
                <a:srgbClr val="555555"/>
              </a:solidFill>
            </a:endParaRPr>
          </a:p>
        </p:txBody>
      </p:sp>
    </p:spTree>
    <p:extLst>
      <p:ext uri="{BB962C8B-B14F-4D97-AF65-F5344CB8AC3E}">
        <p14:creationId xmlns:p14="http://schemas.microsoft.com/office/powerpoint/2010/main" val="1145665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example</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Solving an Oblique SSA Triangle</a:t>
            </a:r>
          </a:p>
          <a:p>
            <a:r>
              <a:rPr lang="en-US" sz="1600" dirty="0"/>
              <a:t>Given </a:t>
            </a:r>
            <a:r>
              <a:rPr lang="en-US" sz="1600" i="1" dirty="0"/>
              <a:t>α </a:t>
            </a:r>
            <a:r>
              <a:rPr lang="en-US" sz="1600" dirty="0"/>
              <a:t>= 35°, </a:t>
            </a:r>
            <a:r>
              <a:rPr lang="en-US" sz="1600" i="1" dirty="0"/>
              <a:t>a </a:t>
            </a:r>
            <a:r>
              <a:rPr lang="en-US" sz="1600" dirty="0"/>
              <a:t>= 6, and </a:t>
            </a:r>
            <a:r>
              <a:rPr lang="en-US" sz="1600" i="1" dirty="0"/>
              <a:t>b </a:t>
            </a:r>
            <a:r>
              <a:rPr lang="en-US" sz="1600" dirty="0"/>
              <a:t>= 8, find the missing side and angles. If there is more than one possible solution, show both.</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11" name="Picture 10" descr="&#10;An oblique triangle built from the previous with standard prime labels. Side a is of length 6, side b is of length 8, and angle alpha prime is 35 degrees. An isosceles triangle is attached, using side a as one of its congruent legs and the angle supplementary to angle beta as one of its congruent base angles. The other congruent angle is called beta prime, and the entire new horizontal base, which extends from the original side c, is called c prime. There is a dotted altitude line from angle gamma prime to side c prime.">
            <a:extLst>
              <a:ext uri="{FF2B5EF4-FFF2-40B4-BE49-F238E27FC236}">
                <a16:creationId xmlns:a16="http://schemas.microsoft.com/office/drawing/2014/main" id="{ED4F1611-9566-4B77-AC86-B6CA334B9CA8}"/>
              </a:ext>
            </a:extLst>
          </p:cNvPr>
          <p:cNvPicPr>
            <a:picLocks noChangeAspect="1"/>
          </p:cNvPicPr>
          <p:nvPr/>
        </p:nvPicPr>
        <p:blipFill>
          <a:blip r:embed="rId3"/>
          <a:stretch>
            <a:fillRect/>
          </a:stretch>
        </p:blipFill>
        <p:spPr>
          <a:xfrm>
            <a:off x="5125421" y="4311650"/>
            <a:ext cx="3590925" cy="2181225"/>
          </a:xfrm>
          <a:prstGeom prst="rect">
            <a:avLst/>
          </a:prstGeom>
        </p:spPr>
      </p:pic>
    </p:spTree>
    <p:extLst>
      <p:ext uri="{BB962C8B-B14F-4D97-AF65-F5344CB8AC3E}">
        <p14:creationId xmlns:p14="http://schemas.microsoft.com/office/powerpoint/2010/main" val="22990073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2C25F97D-B0D9-4D40-B0BB-9CE93477B091}"/>
              </a:ext>
            </a:extLst>
          </p:cNvPr>
          <p:cNvSpPr/>
          <p:nvPr/>
        </p:nvSpPr>
        <p:spPr>
          <a:xfrm>
            <a:off x="457200" y="1266736"/>
            <a:ext cx="8379321" cy="646331"/>
          </a:xfrm>
          <a:prstGeom prst="rect">
            <a:avLst/>
          </a:prstGeom>
        </p:spPr>
        <p:txBody>
          <a:bodyPr wrap="square">
            <a:spAutoFit/>
          </a:bodyPr>
          <a:lstStyle/>
          <a:p>
            <a:r>
              <a:rPr lang="en-US" dirty="0">
                <a:solidFill>
                  <a:srgbClr val="555555"/>
                </a:solidFill>
                <a:latin typeface="Helvetica Neue" panose="02000503000000020004" pitchFamily="2" charset="0"/>
              </a:rPr>
              <a:t>Try It:	Given </a:t>
            </a:r>
            <a:r>
              <a:rPr lang="el-GR" dirty="0">
                <a:solidFill>
                  <a:srgbClr val="555555"/>
                </a:solidFill>
                <a:latin typeface="STIXGeneral-Italic" pitchFamily="2" charset="2"/>
              </a:rPr>
              <a:t>α</a:t>
            </a:r>
            <a:r>
              <a:rPr lang="en-US" dirty="0">
                <a:solidFill>
                  <a:srgbClr val="555555"/>
                </a:solidFill>
                <a:latin typeface="STIXGeneral-Italic" pitchFamily="2" charset="2"/>
              </a:rPr>
              <a:t> </a:t>
            </a:r>
            <a:r>
              <a:rPr lang="el-GR" dirty="0">
                <a:solidFill>
                  <a:srgbClr val="555555"/>
                </a:solidFill>
                <a:latin typeface="STIXGeneral-Regular" pitchFamily="2" charset="2"/>
              </a:rPr>
              <a:t>=</a:t>
            </a:r>
            <a:r>
              <a:rPr lang="en-US" dirty="0">
                <a:solidFill>
                  <a:srgbClr val="555555"/>
                </a:solidFill>
                <a:latin typeface="STIXGeneral-Regular" pitchFamily="2" charset="2"/>
              </a:rPr>
              <a:t> </a:t>
            </a:r>
            <a:r>
              <a:rPr lang="el-GR" dirty="0">
                <a:solidFill>
                  <a:srgbClr val="555555"/>
                </a:solidFill>
                <a:latin typeface="STIXGeneral-Regular" pitchFamily="2" charset="2"/>
              </a:rPr>
              <a:t>80°,</a:t>
            </a:r>
            <a:r>
              <a:rPr lang="en-US" dirty="0">
                <a:solidFill>
                  <a:srgbClr val="555555"/>
                </a:solidFill>
                <a:latin typeface="STIXGeneral-Regular" pitchFamily="2" charset="2"/>
              </a:rPr>
              <a:t> </a:t>
            </a:r>
            <a:r>
              <a:rPr lang="en-US" dirty="0">
                <a:solidFill>
                  <a:srgbClr val="555555"/>
                </a:solidFill>
                <a:latin typeface="STIXGeneral-Italic" pitchFamily="2" charset="2"/>
              </a:rPr>
              <a:t>a </a:t>
            </a:r>
            <a:r>
              <a:rPr lang="en-US" dirty="0">
                <a:solidFill>
                  <a:srgbClr val="555555"/>
                </a:solidFill>
                <a:latin typeface="STIXGeneral-Regular" pitchFamily="2" charset="2"/>
              </a:rPr>
              <a:t>= 120, </a:t>
            </a:r>
            <a:r>
              <a:rPr lang="en-US" dirty="0">
                <a:solidFill>
                  <a:srgbClr val="555555"/>
                </a:solidFill>
                <a:latin typeface="Helvetica Neue" panose="02000503000000020004" pitchFamily="2" charset="0"/>
              </a:rPr>
              <a:t>  and </a:t>
            </a:r>
            <a:r>
              <a:rPr lang="en-US" dirty="0">
                <a:solidFill>
                  <a:srgbClr val="555555"/>
                </a:solidFill>
                <a:latin typeface="STIXGeneral-Italic" pitchFamily="2" charset="2"/>
              </a:rPr>
              <a:t>b </a:t>
            </a:r>
            <a:r>
              <a:rPr lang="en-US" dirty="0">
                <a:solidFill>
                  <a:srgbClr val="555555"/>
                </a:solidFill>
                <a:latin typeface="STIXGeneral-Regular" pitchFamily="2" charset="2"/>
              </a:rPr>
              <a:t>= 121, </a:t>
            </a:r>
            <a:r>
              <a:rPr lang="en-US" dirty="0">
                <a:solidFill>
                  <a:srgbClr val="555555"/>
                </a:solidFill>
                <a:latin typeface="Helvetica Neue" panose="02000503000000020004" pitchFamily="2" charset="0"/>
              </a:rPr>
              <a:t>  find the missing side and angles. If there is more than one possible solution, show both.</a:t>
            </a:r>
            <a:endParaRPr lang="en-US" dirty="0"/>
          </a:p>
        </p:txBody>
      </p:sp>
    </p:spTree>
    <p:extLst>
      <p:ext uri="{BB962C8B-B14F-4D97-AF65-F5344CB8AC3E}">
        <p14:creationId xmlns:p14="http://schemas.microsoft.com/office/powerpoint/2010/main" val="3630984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example 2</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Solving an Oblique SSA Triangle</a:t>
            </a:r>
          </a:p>
          <a:p>
            <a:r>
              <a:rPr lang="en-US" sz="1600" dirty="0"/>
              <a:t>In the triangle shown in </a:t>
            </a:r>
            <a:r>
              <a:rPr lang="en-US" sz="1600" b="1" dirty="0"/>
              <a:t>Figure 13</a:t>
            </a:r>
            <a:r>
              <a:rPr lang="en-US" sz="1600" dirty="0"/>
              <a:t>, solve for the unknown side and angles. Round your answers to the nearest tenth.</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3" name="Picture 2" descr="&#10;An oblique triangle with standard labels. Side b is 9, side c is 12, and angle gamma is 85. Angle alpha, angle beta, and side a are unknown.&#10;">
            <a:extLst>
              <a:ext uri="{FF2B5EF4-FFF2-40B4-BE49-F238E27FC236}">
                <a16:creationId xmlns:a16="http://schemas.microsoft.com/office/drawing/2014/main" id="{8A821403-6995-42F6-9BCB-8B25B62E3A0B}"/>
              </a:ext>
            </a:extLst>
          </p:cNvPr>
          <p:cNvPicPr>
            <a:picLocks noChangeAspect="1"/>
          </p:cNvPicPr>
          <p:nvPr/>
        </p:nvPicPr>
        <p:blipFill>
          <a:blip r:embed="rId3"/>
          <a:stretch>
            <a:fillRect/>
          </a:stretch>
        </p:blipFill>
        <p:spPr>
          <a:xfrm>
            <a:off x="5900737" y="2080921"/>
            <a:ext cx="2657475" cy="2266950"/>
          </a:xfrm>
          <a:prstGeom prst="rect">
            <a:avLst/>
          </a:prstGeom>
        </p:spPr>
      </p:pic>
    </p:spTree>
    <p:extLst>
      <p:ext uri="{BB962C8B-B14F-4D97-AF65-F5344CB8AC3E}">
        <p14:creationId xmlns:p14="http://schemas.microsoft.com/office/powerpoint/2010/main" val="3528246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try it 2</a:t>
            </a:r>
          </a:p>
        </p:txBody>
      </p:sp>
      <p:pic>
        <p:nvPicPr>
          <p:cNvPr id="6" name="Picture 5" descr="&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88B12C9D-C6AA-9E4E-AC72-173B3009A914}"/>
              </a:ext>
            </a:extLst>
          </p:cNvPr>
          <p:cNvSpPr/>
          <p:nvPr/>
        </p:nvSpPr>
        <p:spPr>
          <a:xfrm>
            <a:off x="457200" y="1166336"/>
            <a:ext cx="8379321" cy="923330"/>
          </a:xfrm>
          <a:prstGeom prst="rect">
            <a:avLst/>
          </a:prstGeom>
        </p:spPr>
        <p:txBody>
          <a:bodyPr wrap="square">
            <a:spAutoFit/>
          </a:bodyPr>
          <a:lstStyle/>
          <a:p>
            <a:r>
              <a:rPr lang="en-US" dirty="0">
                <a:solidFill>
                  <a:srgbClr val="555555"/>
                </a:solidFill>
                <a:latin typeface="Helvetica Neue" panose="02000503000000020004" pitchFamily="2" charset="0"/>
              </a:rPr>
              <a:t>Try It:	Given </a:t>
            </a:r>
            <a:r>
              <a:rPr lang="el-GR" dirty="0">
                <a:solidFill>
                  <a:srgbClr val="555555"/>
                </a:solidFill>
                <a:latin typeface="STIXGeneral-Italic" pitchFamily="2" charset="2"/>
              </a:rPr>
              <a:t>α</a:t>
            </a:r>
            <a:r>
              <a:rPr lang="en-US" dirty="0">
                <a:solidFill>
                  <a:srgbClr val="555555"/>
                </a:solidFill>
                <a:latin typeface="STIXGeneral-Italic" pitchFamily="2" charset="2"/>
              </a:rPr>
              <a:t> </a:t>
            </a:r>
            <a:r>
              <a:rPr lang="el-GR" dirty="0">
                <a:solidFill>
                  <a:srgbClr val="555555"/>
                </a:solidFill>
                <a:latin typeface="STIXGeneral-Regular" pitchFamily="2" charset="2"/>
              </a:rPr>
              <a:t>=</a:t>
            </a:r>
            <a:r>
              <a:rPr lang="en-US" dirty="0">
                <a:solidFill>
                  <a:srgbClr val="555555"/>
                </a:solidFill>
                <a:latin typeface="STIXGeneral-Regular" pitchFamily="2" charset="2"/>
              </a:rPr>
              <a:t> </a:t>
            </a:r>
            <a:r>
              <a:rPr lang="el-GR" dirty="0">
                <a:solidFill>
                  <a:srgbClr val="555555"/>
                </a:solidFill>
                <a:latin typeface="STIXGeneral-Regular" pitchFamily="2" charset="2"/>
              </a:rPr>
              <a:t>80°,</a:t>
            </a:r>
            <a:r>
              <a:rPr lang="en-US" dirty="0">
                <a:solidFill>
                  <a:srgbClr val="555555"/>
                </a:solidFill>
                <a:latin typeface="STIXGeneral-Regular" pitchFamily="2" charset="2"/>
              </a:rPr>
              <a:t> </a:t>
            </a:r>
            <a:r>
              <a:rPr lang="en-US" dirty="0">
                <a:solidFill>
                  <a:srgbClr val="555555"/>
                </a:solidFill>
                <a:latin typeface="STIXGeneral-Italic" pitchFamily="2" charset="2"/>
              </a:rPr>
              <a:t>a </a:t>
            </a:r>
            <a:r>
              <a:rPr lang="en-US" dirty="0">
                <a:solidFill>
                  <a:srgbClr val="555555"/>
                </a:solidFill>
                <a:latin typeface="STIXGeneral-Regular" pitchFamily="2" charset="2"/>
              </a:rPr>
              <a:t>= 100, </a:t>
            </a:r>
            <a:r>
              <a:rPr lang="en-US" dirty="0">
                <a:solidFill>
                  <a:srgbClr val="555555"/>
                </a:solidFill>
                <a:latin typeface="STIXGeneral-Italic" pitchFamily="2" charset="2"/>
              </a:rPr>
              <a:t>b </a:t>
            </a:r>
            <a:r>
              <a:rPr lang="en-US" dirty="0">
                <a:solidFill>
                  <a:srgbClr val="555555"/>
                </a:solidFill>
                <a:latin typeface="STIXGeneral-Regular" pitchFamily="2" charset="2"/>
              </a:rPr>
              <a:t>= 10</a:t>
            </a:r>
            <a:r>
              <a:rPr lang="en-US" dirty="0">
                <a:solidFill>
                  <a:srgbClr val="555555"/>
                </a:solidFill>
                <a:latin typeface="Helvetica Neue" panose="02000503000000020004" pitchFamily="2" charset="0"/>
              </a:rPr>
              <a:t>,  find the missing side and angles. If there is more than one possible solution, show both. Round your answers to the nearest tenth.</a:t>
            </a:r>
            <a:endParaRPr lang="en-US" dirty="0"/>
          </a:p>
        </p:txBody>
      </p:sp>
    </p:spTree>
    <p:extLst>
      <p:ext uri="{BB962C8B-B14F-4D97-AF65-F5344CB8AC3E}">
        <p14:creationId xmlns:p14="http://schemas.microsoft.com/office/powerpoint/2010/main" val="3574058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example 3</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Finding the Triangles That Meet the Given Criteria</a:t>
            </a:r>
          </a:p>
          <a:p>
            <a:r>
              <a:rPr lang="en-US" sz="1600" dirty="0"/>
              <a:t>Find all possible triangles if one side has length 4 opposite an angle of 50°, and a second side has length 10.</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7710601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SSA Triangles try it 3</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E32E00AE-26D3-6040-A826-589A8BEB34DD}"/>
              </a:ext>
            </a:extLst>
          </p:cNvPr>
          <p:cNvSpPr/>
          <p:nvPr/>
        </p:nvSpPr>
        <p:spPr>
          <a:xfrm>
            <a:off x="317501" y="1341735"/>
            <a:ext cx="8519020" cy="369332"/>
          </a:xfrm>
          <a:prstGeom prst="rect">
            <a:avLst/>
          </a:prstGeom>
        </p:spPr>
        <p:txBody>
          <a:bodyPr wrap="square">
            <a:spAutoFit/>
          </a:bodyPr>
          <a:lstStyle/>
          <a:p>
            <a:r>
              <a:rPr lang="en-US" dirty="0">
                <a:solidFill>
                  <a:srgbClr val="555555"/>
                </a:solidFill>
                <a:latin typeface="Helvetica Neue" panose="02000503000000020004" pitchFamily="2" charset="0"/>
              </a:rPr>
              <a:t>Try It:	Determine the number of triangles possible given </a:t>
            </a:r>
            <a:r>
              <a:rPr lang="en-US" dirty="0">
                <a:solidFill>
                  <a:srgbClr val="555555"/>
                </a:solidFill>
                <a:latin typeface="STIXGeneral-Italic" pitchFamily="2" charset="2"/>
              </a:rPr>
              <a:t>a </a:t>
            </a:r>
            <a:r>
              <a:rPr lang="en-US" dirty="0">
                <a:solidFill>
                  <a:srgbClr val="555555"/>
                </a:solidFill>
                <a:latin typeface="STIXGeneral-Regular" pitchFamily="2" charset="2"/>
              </a:rPr>
              <a:t>= 31, </a:t>
            </a:r>
            <a:r>
              <a:rPr lang="en-US" dirty="0">
                <a:solidFill>
                  <a:srgbClr val="555555"/>
                </a:solidFill>
                <a:latin typeface="STIXGeneral-Italic" pitchFamily="2" charset="2"/>
              </a:rPr>
              <a:t>b </a:t>
            </a:r>
            <a:r>
              <a:rPr lang="en-US" dirty="0">
                <a:solidFill>
                  <a:srgbClr val="555555"/>
                </a:solidFill>
                <a:latin typeface="STIXGeneral-Regular" pitchFamily="2" charset="2"/>
              </a:rPr>
              <a:t>= 26, </a:t>
            </a:r>
            <a:r>
              <a:rPr lang="el-GR" dirty="0">
                <a:solidFill>
                  <a:srgbClr val="555555"/>
                </a:solidFill>
                <a:latin typeface="STIXGeneral-Italic" pitchFamily="2" charset="2"/>
              </a:rPr>
              <a:t>β</a:t>
            </a:r>
            <a:r>
              <a:rPr lang="en-US" dirty="0">
                <a:solidFill>
                  <a:srgbClr val="555555"/>
                </a:solidFill>
                <a:latin typeface="STIXGeneral-Italic" pitchFamily="2" charset="2"/>
              </a:rPr>
              <a:t> </a:t>
            </a:r>
            <a:r>
              <a:rPr lang="el-GR" dirty="0">
                <a:solidFill>
                  <a:srgbClr val="555555"/>
                </a:solidFill>
                <a:latin typeface="STIXGeneral-Regular" pitchFamily="2" charset="2"/>
              </a:rPr>
              <a:t>=</a:t>
            </a:r>
            <a:r>
              <a:rPr lang="en-US" dirty="0">
                <a:solidFill>
                  <a:srgbClr val="555555"/>
                </a:solidFill>
                <a:latin typeface="STIXGeneral-Regular" pitchFamily="2" charset="2"/>
              </a:rPr>
              <a:t> </a:t>
            </a:r>
            <a:r>
              <a:rPr lang="el-GR" dirty="0">
                <a:solidFill>
                  <a:srgbClr val="555555"/>
                </a:solidFill>
                <a:latin typeface="STIXGeneral-Regular" pitchFamily="2" charset="2"/>
              </a:rPr>
              <a:t>48°.</a:t>
            </a:r>
            <a:endParaRPr lang="en-US" dirty="0"/>
          </a:p>
        </p:txBody>
      </p:sp>
    </p:spTree>
    <p:extLst>
      <p:ext uri="{BB962C8B-B14F-4D97-AF65-F5344CB8AC3E}">
        <p14:creationId xmlns:p14="http://schemas.microsoft.com/office/powerpoint/2010/main" val="2645442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Finding the Area of an Oblique Triangle Using the Sine Function</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1EFBCB84-443D-0046-B6A1-F5A122909A17}"/>
              </a:ext>
            </a:extLst>
          </p:cNvPr>
          <p:cNvSpPr/>
          <p:nvPr/>
        </p:nvSpPr>
        <p:spPr>
          <a:xfrm>
            <a:off x="457200" y="1305180"/>
            <a:ext cx="8277516" cy="2585323"/>
          </a:xfrm>
          <a:prstGeom prst="rect">
            <a:avLst/>
          </a:prstGeom>
        </p:spPr>
        <p:txBody>
          <a:bodyPr wrap="square">
            <a:spAutoFit/>
          </a:bodyPr>
          <a:lstStyle/>
          <a:p>
            <a:r>
              <a:rPr lang="en-US" cap="all" dirty="0">
                <a:solidFill>
                  <a:srgbClr val="555555"/>
                </a:solidFill>
              </a:rPr>
              <a:t>AREA OF AN OBLIQUE TRIANGLE</a:t>
            </a:r>
          </a:p>
          <a:p>
            <a:r>
              <a:rPr lang="en-US" dirty="0">
                <a:solidFill>
                  <a:srgbClr val="555555"/>
                </a:solidFill>
              </a:rPr>
              <a:t>The formula for the area of an oblique triangle is given by</a:t>
            </a:r>
          </a:p>
          <a:p>
            <a:endParaRPr lang="en-US" dirty="0">
              <a:solidFill>
                <a:srgbClr val="555555"/>
              </a:solidFill>
            </a:endParaRPr>
          </a:p>
          <a:p>
            <a:pPr algn="ctr"/>
            <a:r>
              <a:rPr lang="en-US" dirty="0">
                <a:latin typeface="STIXGeneral-Regular" pitchFamily="2" charset="2"/>
              </a:rPr>
              <a:t>Area 	=  ½ </a:t>
            </a:r>
            <a:r>
              <a:rPr lang="en-US" dirty="0" err="1">
                <a:latin typeface="STIXGeneral-Italic" pitchFamily="2" charset="2"/>
              </a:rPr>
              <a:t>bc</a:t>
            </a:r>
            <a:r>
              <a:rPr lang="en-US" dirty="0" err="1">
                <a:latin typeface="STIXGeneral-Regular" pitchFamily="2" charset="2"/>
              </a:rPr>
              <a:t>sin</a:t>
            </a:r>
            <a:r>
              <a:rPr lang="en-US" dirty="0">
                <a:latin typeface="STIXGeneral-Regular" pitchFamily="2" charset="2"/>
              </a:rPr>
              <a:t> </a:t>
            </a:r>
            <a:r>
              <a:rPr lang="el-GR" dirty="0">
                <a:latin typeface="STIXGeneral-Italic" pitchFamily="2" charset="2"/>
              </a:rPr>
              <a:t>α</a:t>
            </a:r>
            <a:r>
              <a:rPr lang="en-US" dirty="0">
                <a:latin typeface="STIXGeneral-Italic" pitchFamily="2" charset="2"/>
              </a:rPr>
              <a:t> </a:t>
            </a:r>
          </a:p>
          <a:p>
            <a:pPr algn="ctr"/>
            <a:r>
              <a:rPr lang="en-US" dirty="0">
                <a:latin typeface="STIXGeneral-Regular" pitchFamily="2" charset="2"/>
              </a:rPr>
              <a:t>	</a:t>
            </a:r>
            <a:r>
              <a:rPr lang="el-GR" dirty="0">
                <a:latin typeface="STIXGeneral-Regular" pitchFamily="2" charset="2"/>
              </a:rPr>
              <a:t>=</a:t>
            </a:r>
            <a:r>
              <a:rPr lang="en-US" dirty="0">
                <a:latin typeface="STIXGeneral-Regular" pitchFamily="2" charset="2"/>
              </a:rPr>
              <a:t> ½ </a:t>
            </a:r>
            <a:r>
              <a:rPr lang="en-US" dirty="0" err="1">
                <a:latin typeface="STIXGeneral-Italic" pitchFamily="2" charset="2"/>
              </a:rPr>
              <a:t>ac</a:t>
            </a:r>
            <a:r>
              <a:rPr lang="en-US" dirty="0" err="1">
                <a:latin typeface="STIXGeneral-Regular" pitchFamily="2" charset="2"/>
              </a:rPr>
              <a:t>sin</a:t>
            </a:r>
            <a:r>
              <a:rPr lang="en-US" dirty="0">
                <a:latin typeface="STIXGeneral-Regular" pitchFamily="2" charset="2"/>
              </a:rPr>
              <a:t> </a:t>
            </a:r>
            <a:r>
              <a:rPr lang="el-GR" dirty="0">
                <a:latin typeface="STIXGeneral-Italic" pitchFamily="2" charset="2"/>
              </a:rPr>
              <a:t>β</a:t>
            </a:r>
            <a:r>
              <a:rPr lang="en-US" dirty="0">
                <a:latin typeface="STIXGeneral-Italic" pitchFamily="2" charset="2"/>
              </a:rPr>
              <a:t> </a:t>
            </a:r>
          </a:p>
          <a:p>
            <a:pPr algn="ctr"/>
            <a:r>
              <a:rPr lang="en-US" dirty="0">
                <a:latin typeface="STIXGeneral-Regular" pitchFamily="2" charset="2"/>
              </a:rPr>
              <a:t>	</a:t>
            </a:r>
            <a:r>
              <a:rPr lang="el-GR" dirty="0">
                <a:latin typeface="STIXGeneral-Regular" pitchFamily="2" charset="2"/>
              </a:rPr>
              <a:t>=</a:t>
            </a:r>
            <a:r>
              <a:rPr lang="en-US" dirty="0">
                <a:latin typeface="STIXGeneral-Regular" pitchFamily="2" charset="2"/>
              </a:rPr>
              <a:t> ½ </a:t>
            </a:r>
            <a:r>
              <a:rPr lang="en-US" dirty="0" err="1">
                <a:latin typeface="STIXGeneral-Italic" pitchFamily="2" charset="2"/>
              </a:rPr>
              <a:t>ab</a:t>
            </a:r>
            <a:r>
              <a:rPr lang="en-US" dirty="0" err="1">
                <a:latin typeface="STIXGeneral-Regular" pitchFamily="2" charset="2"/>
              </a:rPr>
              <a:t>sin</a:t>
            </a:r>
            <a:r>
              <a:rPr lang="en-US" dirty="0">
                <a:latin typeface="STIXGeneral-Regular" pitchFamily="2" charset="2"/>
              </a:rPr>
              <a:t> </a:t>
            </a:r>
            <a:r>
              <a:rPr lang="el-GR" dirty="0">
                <a:latin typeface="STIXGeneral-Italic" pitchFamily="2" charset="2"/>
              </a:rPr>
              <a:t>γ</a:t>
            </a:r>
            <a:r>
              <a:rPr lang="en-US" dirty="0">
                <a:latin typeface="STIXGeneral-Italic" pitchFamily="2" charset="2"/>
              </a:rPr>
              <a:t> </a:t>
            </a:r>
          </a:p>
          <a:p>
            <a:endParaRPr lang="en-US" dirty="0">
              <a:solidFill>
                <a:srgbClr val="555555"/>
              </a:solidFill>
            </a:endParaRPr>
          </a:p>
          <a:p>
            <a:r>
              <a:rPr lang="en-US" dirty="0">
                <a:solidFill>
                  <a:srgbClr val="555555"/>
                </a:solidFill>
              </a:rPr>
              <a:t>This is equivalent to one-half of the product of two sides and the sine of their included angle.</a:t>
            </a:r>
            <a:endParaRPr lang="en-US" dirty="0">
              <a:solidFill>
                <a:srgbClr val="555555"/>
              </a:solidFill>
              <a:effectLst/>
            </a:endParaRPr>
          </a:p>
        </p:txBody>
      </p:sp>
    </p:spTree>
    <p:extLst>
      <p:ext uri="{BB962C8B-B14F-4D97-AF65-F5344CB8AC3E}">
        <p14:creationId xmlns:p14="http://schemas.microsoft.com/office/powerpoint/2010/main" val="14666788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Finding the Area of an Oblique Triangle Using the Sine Function example</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Finding the Area of an Oblique Triangle</a:t>
            </a:r>
          </a:p>
          <a:p>
            <a:r>
              <a:rPr lang="en-US" sz="1600" dirty="0"/>
              <a:t>Find the area of a triangle with sides </a:t>
            </a:r>
            <a:r>
              <a:rPr lang="en-US" sz="1600" i="1" dirty="0"/>
              <a:t>a </a:t>
            </a:r>
            <a:r>
              <a:rPr lang="en-US" sz="1600" dirty="0"/>
              <a:t>= 90, </a:t>
            </a:r>
            <a:r>
              <a:rPr lang="en-US" sz="1600" i="1" dirty="0"/>
              <a:t>b </a:t>
            </a:r>
            <a:r>
              <a:rPr lang="en-US" sz="1600" dirty="0"/>
              <a:t>= 52, and angle </a:t>
            </a:r>
            <a:r>
              <a:rPr lang="en-US" sz="1600" i="1" dirty="0"/>
              <a:t>γ </a:t>
            </a:r>
            <a:r>
              <a:rPr lang="en-US" sz="1600" dirty="0"/>
              <a:t>= 102°. Round the area to the nearest integer.</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650717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10.1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Use the Law of Sines to solve oblique triangles.</a:t>
            </a:r>
          </a:p>
          <a:p>
            <a:pPr marL="285750" indent="-285750">
              <a:buFont typeface="Arial" panose="020B0604020202020204" pitchFamily="34" charset="0"/>
              <a:buChar char="•"/>
            </a:pPr>
            <a:r>
              <a:rPr lang="en-US" dirty="0"/>
              <a:t>Find the area of an oblique triangle using the sine function.</a:t>
            </a:r>
          </a:p>
          <a:p>
            <a:pPr marL="285750" indent="-285750">
              <a:buFont typeface="Arial" panose="020B0604020202020204" pitchFamily="34" charset="0"/>
              <a:buChar char="•"/>
            </a:pPr>
            <a:r>
              <a:rPr lang="en-US" dirty="0"/>
              <a:t>Solve applied problems using the Law of Sines.</a:t>
            </a:r>
          </a:p>
        </p:txBody>
      </p:sp>
    </p:spTree>
    <p:extLst>
      <p:ext uri="{BB962C8B-B14F-4D97-AF65-F5344CB8AC3E}">
        <p14:creationId xmlns:p14="http://schemas.microsoft.com/office/powerpoint/2010/main" val="9641355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Solving Applied Problems Using </a:t>
            </a:r>
            <a:br>
              <a:rPr lang="en-US" dirty="0"/>
            </a:br>
            <a:r>
              <a:rPr lang="en-US" dirty="0"/>
              <a:t>the Law of Sines</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Finding an Altitude</a:t>
            </a:r>
          </a:p>
          <a:p>
            <a:r>
              <a:rPr lang="en-US" sz="1600" dirty="0"/>
              <a:t>Find the altitude of the aircraft in the problem introduced at the beginning of this section, shown in </a:t>
            </a:r>
            <a:r>
              <a:rPr lang="en-US" sz="1600" b="1" dirty="0"/>
              <a:t>Figure 16</a:t>
            </a:r>
            <a:r>
              <a:rPr lang="en-US" sz="1600" dirty="0"/>
              <a:t>. Round the altitude to the nearest tenth of a mile.</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3" name="Picture 2" descr="&#10;A diagram of a triangle where the vertices are the first ground station, the second ground station, and the airplane in the air between them. The angle between the first ground station and the plane is 15 degrees, and the angle between the second station and the airplane is 35 degrees. The side between the two stations is of length 20 miles. There is a dotted altitude line perpendicular to the ground side connecting the airplane vertex with the ground.">
            <a:extLst>
              <a:ext uri="{FF2B5EF4-FFF2-40B4-BE49-F238E27FC236}">
                <a16:creationId xmlns:a16="http://schemas.microsoft.com/office/drawing/2014/main" id="{074E518F-3188-4668-9180-A96FE302AC60}"/>
              </a:ext>
            </a:extLst>
          </p:cNvPr>
          <p:cNvPicPr>
            <a:picLocks noChangeAspect="1"/>
          </p:cNvPicPr>
          <p:nvPr/>
        </p:nvPicPr>
        <p:blipFill>
          <a:blip r:embed="rId3"/>
          <a:stretch>
            <a:fillRect/>
          </a:stretch>
        </p:blipFill>
        <p:spPr>
          <a:xfrm>
            <a:off x="5195887" y="2384424"/>
            <a:ext cx="3324225" cy="1362075"/>
          </a:xfrm>
          <a:prstGeom prst="rect">
            <a:avLst/>
          </a:prstGeom>
        </p:spPr>
      </p:pic>
    </p:spTree>
    <p:extLst>
      <p:ext uri="{BB962C8B-B14F-4D97-AF65-F5344CB8AC3E}">
        <p14:creationId xmlns:p14="http://schemas.microsoft.com/office/powerpoint/2010/main" val="31282148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Solving Applied Problems Using </a:t>
            </a:r>
            <a:br>
              <a:rPr lang="en-US" dirty="0"/>
            </a:br>
            <a:r>
              <a:rPr lang="en-US" dirty="0"/>
              <a:t>the Law of Sines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FD3C2FAB-E592-2B40-8622-36FBE57CF609}"/>
              </a:ext>
            </a:extLst>
          </p:cNvPr>
          <p:cNvSpPr/>
          <p:nvPr/>
        </p:nvSpPr>
        <p:spPr>
          <a:xfrm>
            <a:off x="457200" y="1189638"/>
            <a:ext cx="6349999" cy="1754326"/>
          </a:xfrm>
          <a:prstGeom prst="rect">
            <a:avLst/>
          </a:prstGeom>
        </p:spPr>
        <p:txBody>
          <a:bodyPr wrap="square">
            <a:spAutoFit/>
          </a:bodyPr>
          <a:lstStyle/>
          <a:p>
            <a:r>
              <a:rPr lang="en-US" dirty="0">
                <a:solidFill>
                  <a:srgbClr val="555555"/>
                </a:solidFill>
                <a:latin typeface="Helvetica Neue" panose="02000503000000020004" pitchFamily="2" charset="0"/>
              </a:rPr>
              <a:t>Try It:	The diagram shown in </a:t>
            </a:r>
            <a:r>
              <a:rPr lang="en-US" dirty="0">
                <a:solidFill>
                  <a:srgbClr val="21366B"/>
                </a:solidFill>
                <a:latin typeface="Helvetica Neue" panose="02000503000000020004" pitchFamily="2" charset="0"/>
              </a:rPr>
              <a:t>Figure</a:t>
            </a:r>
            <a:r>
              <a:rPr lang="en-US" dirty="0">
                <a:solidFill>
                  <a:srgbClr val="555555"/>
                </a:solidFill>
                <a:latin typeface="Helvetica Neue" panose="02000503000000020004" pitchFamily="2" charset="0"/>
              </a:rPr>
              <a:t> represents the height of a blimp flying over a football stadium. Find the height of the blimp if the angle of elevation at the southern end zone, point A, is 70°, the angle of elevation from the northern end zone, point </a:t>
            </a:r>
            <a:r>
              <a:rPr lang="en-US" dirty="0">
                <a:solidFill>
                  <a:srgbClr val="555555"/>
                </a:solidFill>
                <a:latin typeface="STIXGeneral-Italic" pitchFamily="2" charset="2"/>
              </a:rPr>
              <a:t>B</a:t>
            </a:r>
            <a:r>
              <a:rPr lang="en-US" dirty="0">
                <a:solidFill>
                  <a:srgbClr val="555555"/>
                </a:solidFill>
                <a:latin typeface="STIXGeneral-Regular" pitchFamily="2" charset="2"/>
              </a:rPr>
              <a:t>,</a:t>
            </a:r>
            <a:r>
              <a:rPr lang="en-US" dirty="0">
                <a:solidFill>
                  <a:srgbClr val="555555"/>
                </a:solidFill>
                <a:latin typeface="Helvetica Neue" panose="02000503000000020004" pitchFamily="2" charset="0"/>
              </a:rPr>
              <a:t>   is 62°, and the distance between the viewing points of the two end zones is 145 yards.</a:t>
            </a:r>
            <a:endParaRPr lang="en-US" dirty="0"/>
          </a:p>
        </p:txBody>
      </p:sp>
      <p:pic>
        <p:nvPicPr>
          <p:cNvPr id="3074" name="Picture 2" descr="An oblique triangle formed from three vertices A, B, and C. Verticies A and B are points on the ground, and vertex C is the blimp in the air between them. The distance between A and B is 145 yards. The angle at vertex A is 70 degrees, and the angle at vertex B is 62 degrees.">
            <a:extLst>
              <a:ext uri="{FF2B5EF4-FFF2-40B4-BE49-F238E27FC236}">
                <a16:creationId xmlns:a16="http://schemas.microsoft.com/office/drawing/2014/main" id="{CB60EAC4-CDCC-CE4D-B713-DE2C83CE51E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6508362" y="1356585"/>
            <a:ext cx="2203450" cy="2420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358470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3600" b="1" cap="none" dirty="0">
                <a:solidFill>
                  <a:srgbClr val="212F62"/>
                </a:solidFill>
              </a:rPr>
              <a:t>Chapter 10</a:t>
            </a:r>
            <a:br>
              <a:rPr lang="en-US" sz="3600" b="1" cap="none" dirty="0">
                <a:solidFill>
                  <a:srgbClr val="212F62"/>
                </a:solidFill>
              </a:rPr>
            </a:br>
            <a:br>
              <a:rPr lang="en-US" sz="3600" b="1" cap="none" dirty="0">
                <a:solidFill>
                  <a:srgbClr val="212F62"/>
                </a:solidFill>
              </a:rPr>
            </a:br>
            <a:r>
              <a:rPr lang="en-US" sz="3600" b="1" dirty="0">
                <a:solidFill>
                  <a:srgbClr val="212F62"/>
                </a:solidFill>
              </a:rPr>
              <a:t>FURTHER APPLICATIONS OF TRIGONOMETRY</a:t>
            </a:r>
            <a:endParaRPr lang="en-US" sz="3600" dirty="0"/>
          </a:p>
        </p:txBody>
      </p:sp>
      <p:sp>
        <p:nvSpPr>
          <p:cNvPr id="5" name="Title 4"/>
          <p:cNvSpPr txBox="1">
            <a:spLocks/>
          </p:cNvSpPr>
          <p:nvPr/>
        </p:nvSpPr>
        <p:spPr>
          <a:xfrm>
            <a:off x="845052" y="3697089"/>
            <a:ext cx="7287208" cy="818927"/>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10.2 – Non-right Triangles: Law of Cosines</a:t>
            </a:r>
          </a:p>
        </p:txBody>
      </p:sp>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2664577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10.2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1477328"/>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Use the Law of Cosines to solve oblique triangles.</a:t>
            </a:r>
          </a:p>
          <a:p>
            <a:pPr marL="285750" indent="-285750">
              <a:buFont typeface="Arial" panose="020B0604020202020204" pitchFamily="34" charset="0"/>
              <a:buChar char="•"/>
            </a:pPr>
            <a:r>
              <a:rPr lang="en-US" dirty="0"/>
              <a:t>Solve applied problems using the Law of Cosines.</a:t>
            </a:r>
          </a:p>
          <a:p>
            <a:pPr marL="285750" indent="-285750">
              <a:buFont typeface="Arial" panose="020B0604020202020204" pitchFamily="34" charset="0"/>
              <a:buChar char="•"/>
            </a:pPr>
            <a:r>
              <a:rPr lang="en-US" dirty="0"/>
              <a:t>Use Heron’s formula to ﬁnd the area of a triangle.</a:t>
            </a:r>
          </a:p>
        </p:txBody>
      </p:sp>
    </p:spTree>
    <p:extLst>
      <p:ext uri="{BB962C8B-B14F-4D97-AF65-F5344CB8AC3E}">
        <p14:creationId xmlns:p14="http://schemas.microsoft.com/office/powerpoint/2010/main" val="9105547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Cosines to Solve </a:t>
            </a:r>
            <a:br>
              <a:rPr lang="en-US" dirty="0"/>
            </a:br>
            <a:r>
              <a:rPr lang="en-US" dirty="0"/>
              <a:t>Oblique Triangles</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C270EE2C-2D5D-CD41-B7BD-08840E5B7FE0}"/>
              </a:ext>
            </a:extLst>
          </p:cNvPr>
          <p:cNvSpPr/>
          <p:nvPr/>
        </p:nvSpPr>
        <p:spPr>
          <a:xfrm>
            <a:off x="457200" y="1277541"/>
            <a:ext cx="8062912" cy="2862322"/>
          </a:xfrm>
          <a:prstGeom prst="rect">
            <a:avLst/>
          </a:prstGeom>
        </p:spPr>
        <p:txBody>
          <a:bodyPr wrap="square">
            <a:spAutoFit/>
          </a:bodyPr>
          <a:lstStyle/>
          <a:p>
            <a:r>
              <a:rPr lang="en-US" cap="all" dirty="0">
                <a:solidFill>
                  <a:srgbClr val="555555"/>
                </a:solidFill>
              </a:rPr>
              <a:t>LAW OF COSINES</a:t>
            </a:r>
          </a:p>
          <a:p>
            <a:r>
              <a:rPr lang="en-US" dirty="0">
                <a:solidFill>
                  <a:srgbClr val="555555"/>
                </a:solidFill>
              </a:rPr>
              <a:t>The </a:t>
            </a:r>
            <a:r>
              <a:rPr lang="en-US" b="1" dirty="0">
                <a:solidFill>
                  <a:srgbClr val="555555"/>
                </a:solidFill>
              </a:rPr>
              <a:t>Law of Cosines</a:t>
            </a:r>
            <a:r>
              <a:rPr lang="en-US" dirty="0">
                <a:solidFill>
                  <a:srgbClr val="555555"/>
                </a:solidFill>
              </a:rPr>
              <a:t> states that the square of any side of a triangle is equal to the sum of the squares of the other two sides minus twice the product of the other two sides and the cosine of the included angle. For triangles labeled as in </a:t>
            </a:r>
            <a:r>
              <a:rPr lang="en-US" dirty="0">
                <a:solidFill>
                  <a:srgbClr val="21366B"/>
                </a:solidFill>
              </a:rPr>
              <a:t>Figure</a:t>
            </a:r>
            <a:r>
              <a:rPr lang="en-US" dirty="0">
                <a:solidFill>
                  <a:srgbClr val="555555"/>
                </a:solidFill>
              </a:rPr>
              <a:t>, with angles </a:t>
            </a:r>
            <a:r>
              <a:rPr lang="el-GR" dirty="0">
                <a:solidFill>
                  <a:srgbClr val="555555"/>
                </a:solidFill>
                <a:latin typeface="STIXGeneral-Italic" pitchFamily="2" charset="2"/>
              </a:rPr>
              <a:t>α</a:t>
            </a:r>
            <a:r>
              <a:rPr lang="el-GR" dirty="0">
                <a:solidFill>
                  <a:srgbClr val="555555"/>
                </a:solidFill>
                <a:latin typeface="STIXGeneral-Regular" pitchFamily="2" charset="2"/>
              </a:rPr>
              <a:t>,</a:t>
            </a:r>
            <a:r>
              <a:rPr lang="en-US" dirty="0">
                <a:solidFill>
                  <a:srgbClr val="555555"/>
                </a:solidFill>
                <a:latin typeface="STIXGeneral-Regular" pitchFamily="2" charset="2"/>
              </a:rPr>
              <a:t> </a:t>
            </a:r>
            <a:r>
              <a:rPr lang="el-GR" dirty="0">
                <a:solidFill>
                  <a:srgbClr val="555555"/>
                </a:solidFill>
                <a:latin typeface="STIXGeneral-Italic" pitchFamily="2" charset="2"/>
              </a:rPr>
              <a:t>β</a:t>
            </a:r>
            <a:r>
              <a:rPr lang="el-GR" dirty="0">
                <a:solidFill>
                  <a:srgbClr val="555555"/>
                </a:solidFill>
                <a:latin typeface="STIXGeneral-Regular" pitchFamily="2" charset="2"/>
              </a:rPr>
              <a:t>,</a:t>
            </a:r>
            <a:r>
              <a:rPr lang="el-GR" dirty="0">
                <a:solidFill>
                  <a:srgbClr val="555555"/>
                </a:solidFill>
              </a:rPr>
              <a:t> </a:t>
            </a:r>
            <a:r>
              <a:rPr lang="en-US" dirty="0">
                <a:solidFill>
                  <a:srgbClr val="555555"/>
                </a:solidFill>
              </a:rPr>
              <a:t>and </a:t>
            </a:r>
            <a:r>
              <a:rPr lang="el-GR" dirty="0">
                <a:solidFill>
                  <a:srgbClr val="555555"/>
                </a:solidFill>
                <a:latin typeface="STIXGeneral-Italic" pitchFamily="2" charset="2"/>
              </a:rPr>
              <a:t>γ</a:t>
            </a:r>
            <a:r>
              <a:rPr lang="el-GR" dirty="0">
                <a:solidFill>
                  <a:srgbClr val="555555"/>
                </a:solidFill>
                <a:latin typeface="STIXGeneral-Regular" pitchFamily="2" charset="2"/>
              </a:rPr>
              <a:t>,</a:t>
            </a:r>
            <a:r>
              <a:rPr lang="el-GR" dirty="0">
                <a:solidFill>
                  <a:srgbClr val="555555"/>
                </a:solidFill>
              </a:rPr>
              <a:t>  </a:t>
            </a:r>
            <a:r>
              <a:rPr lang="en-US" dirty="0">
                <a:solidFill>
                  <a:srgbClr val="555555"/>
                </a:solidFill>
              </a:rPr>
              <a:t>and opposite corresponding sides </a:t>
            </a:r>
            <a:r>
              <a:rPr lang="en-US" dirty="0">
                <a:solidFill>
                  <a:srgbClr val="555555"/>
                </a:solidFill>
                <a:latin typeface="STIXGeneral-Italic" pitchFamily="2" charset="2"/>
              </a:rPr>
              <a:t>a</a:t>
            </a:r>
            <a:r>
              <a:rPr lang="en-US" dirty="0">
                <a:solidFill>
                  <a:srgbClr val="555555"/>
                </a:solidFill>
                <a:latin typeface="STIXGeneral-Regular" pitchFamily="2" charset="2"/>
              </a:rPr>
              <a:t>, </a:t>
            </a:r>
            <a:r>
              <a:rPr lang="en-US" dirty="0">
                <a:solidFill>
                  <a:srgbClr val="555555"/>
                </a:solidFill>
                <a:latin typeface="STIXGeneral-Italic" pitchFamily="2" charset="2"/>
              </a:rPr>
              <a:t>b</a:t>
            </a:r>
            <a:r>
              <a:rPr lang="en-US" dirty="0">
                <a:solidFill>
                  <a:srgbClr val="555555"/>
                </a:solidFill>
                <a:latin typeface="STIXGeneral-Regular" pitchFamily="2" charset="2"/>
              </a:rPr>
              <a:t>,</a:t>
            </a:r>
            <a:r>
              <a:rPr lang="en-US" dirty="0">
                <a:solidFill>
                  <a:srgbClr val="555555"/>
                </a:solidFill>
              </a:rPr>
              <a:t>  and </a:t>
            </a:r>
            <a:r>
              <a:rPr lang="en-US" dirty="0">
                <a:solidFill>
                  <a:srgbClr val="555555"/>
                </a:solidFill>
                <a:latin typeface="STIXGeneral-Italic" pitchFamily="2" charset="2"/>
              </a:rPr>
              <a:t>c</a:t>
            </a:r>
            <a:r>
              <a:rPr lang="en-US" dirty="0">
                <a:solidFill>
                  <a:srgbClr val="555555"/>
                </a:solidFill>
                <a:latin typeface="STIXGeneral-Regular" pitchFamily="2" charset="2"/>
              </a:rPr>
              <a:t>,</a:t>
            </a:r>
            <a:r>
              <a:rPr lang="en-US" dirty="0">
                <a:solidFill>
                  <a:srgbClr val="555555"/>
                </a:solidFill>
              </a:rPr>
              <a:t> respectively, the Law of Cosines is given as three equations.</a:t>
            </a:r>
          </a:p>
          <a:p>
            <a:pPr algn="ctr"/>
            <a:endParaRPr lang="en-US" dirty="0">
              <a:latin typeface="STIXGeneral-Italic" pitchFamily="2" charset="2"/>
            </a:endParaRPr>
          </a:p>
          <a:p>
            <a:pPr lvl="1"/>
            <a:r>
              <a:rPr lang="en-US" dirty="0">
                <a:latin typeface="STIXGeneral-Italic" pitchFamily="2" charset="2"/>
              </a:rPr>
              <a:t>a</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b</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c</a:t>
            </a:r>
            <a:r>
              <a:rPr lang="en-US" baseline="30000" dirty="0">
                <a:latin typeface="STIXGeneral-Regular" pitchFamily="2" charset="2"/>
              </a:rPr>
              <a:t>2 </a:t>
            </a:r>
            <a:r>
              <a:rPr lang="en-US" dirty="0">
                <a:latin typeface="STIXGeneral-Regular" pitchFamily="2" charset="2"/>
              </a:rPr>
              <a:t>− 2</a:t>
            </a:r>
            <a:r>
              <a:rPr lang="en-US" dirty="0">
                <a:latin typeface="STIXGeneral-Italic" pitchFamily="2" charset="2"/>
              </a:rPr>
              <a:t>bc </a:t>
            </a:r>
            <a:r>
              <a:rPr lang="en-US" dirty="0">
                <a:latin typeface="STIXGeneral-Regular" pitchFamily="2" charset="2"/>
              </a:rPr>
              <a:t>cos </a:t>
            </a:r>
            <a:r>
              <a:rPr lang="el-GR" dirty="0">
                <a:latin typeface="STIXGeneral-Italic" pitchFamily="2" charset="2"/>
              </a:rPr>
              <a:t>α</a:t>
            </a:r>
            <a:r>
              <a:rPr lang="en-US" dirty="0">
                <a:latin typeface="STIXGeneral-Italic" pitchFamily="2" charset="2"/>
              </a:rPr>
              <a:t> </a:t>
            </a:r>
          </a:p>
          <a:p>
            <a:pPr lvl="1"/>
            <a:r>
              <a:rPr lang="en-US" dirty="0">
                <a:latin typeface="STIXGeneral-Italic" pitchFamily="2" charset="2"/>
              </a:rPr>
              <a:t>b</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a</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c</a:t>
            </a:r>
            <a:r>
              <a:rPr lang="en-US" baseline="30000" dirty="0">
                <a:latin typeface="STIXGeneral-Regular" pitchFamily="2" charset="2"/>
              </a:rPr>
              <a:t>2 </a:t>
            </a:r>
            <a:r>
              <a:rPr lang="en-US" dirty="0">
                <a:latin typeface="STIXGeneral-Regular" pitchFamily="2" charset="2"/>
              </a:rPr>
              <a:t>− 2</a:t>
            </a:r>
            <a:r>
              <a:rPr lang="en-US" dirty="0">
                <a:latin typeface="STIXGeneral-Italic" pitchFamily="2" charset="2"/>
              </a:rPr>
              <a:t>ac </a:t>
            </a:r>
            <a:r>
              <a:rPr lang="en-US" dirty="0">
                <a:latin typeface="STIXGeneral-Regular" pitchFamily="2" charset="2"/>
              </a:rPr>
              <a:t>cos </a:t>
            </a:r>
            <a:r>
              <a:rPr lang="el-GR" dirty="0">
                <a:latin typeface="STIXGeneral-Italic" pitchFamily="2" charset="2"/>
              </a:rPr>
              <a:t>β</a:t>
            </a:r>
            <a:endParaRPr lang="en-US" dirty="0">
              <a:latin typeface="STIXGeneral-Italic" pitchFamily="2" charset="2"/>
            </a:endParaRPr>
          </a:p>
          <a:p>
            <a:pPr lvl="1"/>
            <a:r>
              <a:rPr lang="en-US" dirty="0">
                <a:latin typeface="STIXGeneral-Italic" pitchFamily="2" charset="2"/>
              </a:rPr>
              <a:t>c</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a</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b</a:t>
            </a:r>
            <a:r>
              <a:rPr lang="en-US" baseline="30000" dirty="0">
                <a:latin typeface="STIXGeneral-Regular" pitchFamily="2" charset="2"/>
              </a:rPr>
              <a:t>2 </a:t>
            </a:r>
            <a:r>
              <a:rPr lang="en-US" dirty="0">
                <a:latin typeface="STIXGeneral-Regular" pitchFamily="2" charset="2"/>
              </a:rPr>
              <a:t>− 2</a:t>
            </a:r>
            <a:r>
              <a:rPr lang="en-US" dirty="0">
                <a:latin typeface="STIXGeneral-Italic" pitchFamily="2" charset="2"/>
              </a:rPr>
              <a:t>ab </a:t>
            </a:r>
            <a:r>
              <a:rPr lang="en-US" dirty="0">
                <a:latin typeface="STIXGeneral-Regular" pitchFamily="2" charset="2"/>
              </a:rPr>
              <a:t>cos </a:t>
            </a:r>
            <a:r>
              <a:rPr lang="el-GR" dirty="0">
                <a:latin typeface="STIXGeneral-Italic" pitchFamily="2" charset="2"/>
              </a:rPr>
              <a:t>γ</a:t>
            </a:r>
            <a:endParaRPr lang="el-GR" dirty="0">
              <a:effectLst/>
            </a:endParaRPr>
          </a:p>
        </p:txBody>
      </p:sp>
      <p:pic>
        <p:nvPicPr>
          <p:cNvPr id="4098" name="Picture 2" descr="A triangle with standard labels: angles alpha, beta, and gamma with opposite sides a, b, and c respectively.">
            <a:extLst>
              <a:ext uri="{FF2B5EF4-FFF2-40B4-BE49-F238E27FC236}">
                <a16:creationId xmlns:a16="http://schemas.microsoft.com/office/drawing/2014/main" id="{DE60000A-5D69-FC42-81D4-2AEBD08DE2C9}"/>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5156200" y="3058170"/>
            <a:ext cx="2889304" cy="141795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7" name="Rectangle 6">
                <a:extLst>
                  <a:ext uri="{FF2B5EF4-FFF2-40B4-BE49-F238E27FC236}">
                    <a16:creationId xmlns:a16="http://schemas.microsoft.com/office/drawing/2014/main" id="{B02DC8ED-4C6C-EF4E-9342-1A4889696D2B}"/>
                  </a:ext>
                </a:extLst>
              </p:cNvPr>
              <p:cNvSpPr/>
              <p:nvPr/>
            </p:nvSpPr>
            <p:spPr>
              <a:xfrm>
                <a:off x="368300" y="4570233"/>
                <a:ext cx="8468221" cy="1922642"/>
              </a:xfrm>
              <a:prstGeom prst="rect">
                <a:avLst/>
              </a:prstGeom>
            </p:spPr>
            <p:txBody>
              <a:bodyPr wrap="square">
                <a:spAutoFit/>
              </a:bodyPr>
              <a:lstStyle/>
              <a:p>
                <a:r>
                  <a:rPr lang="en-US" dirty="0">
                    <a:solidFill>
                      <a:srgbClr val="555555"/>
                    </a:solidFill>
                    <a:latin typeface="Helvetica Neue" panose="02000503000000020004" pitchFamily="2" charset="0"/>
                  </a:rPr>
                  <a:t>To solve for a missing side measurement, the corresponding opposite angle measure is needed.</a:t>
                </a:r>
              </a:p>
              <a:p>
                <a:r>
                  <a:rPr lang="en-US" dirty="0">
                    <a:solidFill>
                      <a:srgbClr val="555555"/>
                    </a:solidFill>
                    <a:latin typeface="Helvetica Neue" panose="02000503000000020004" pitchFamily="2" charset="0"/>
                  </a:rPr>
                  <a:t>When solving for an angle, the corresponding opposite side measure is needed. We can use another version of the Law of Cosines to solve for an angle.</a:t>
                </a:r>
              </a:p>
              <a:p>
                <a:pPr algn="ctr"/>
                <a:r>
                  <a:rPr lang="en-US" dirty="0">
                    <a:solidFill>
                      <a:srgbClr val="333333"/>
                    </a:solidFill>
                    <a:latin typeface="STIXGeneral-Regular" pitchFamily="2" charset="2"/>
                  </a:rPr>
                  <a:t>cos </a:t>
                </a:r>
                <a:r>
                  <a:rPr lang="el-GR" dirty="0">
                    <a:solidFill>
                      <a:srgbClr val="333333"/>
                    </a:solidFill>
                    <a:latin typeface="STIXGeneral-Italic" pitchFamily="2" charset="2"/>
                  </a:rPr>
                  <a:t>α</a:t>
                </a:r>
                <a:r>
                  <a:rPr lang="en-US" dirty="0">
                    <a:solidFill>
                      <a:srgbClr val="333333"/>
                    </a:solidFill>
                    <a:latin typeface="STIXGeneral-Italic" pitchFamily="2" charset="2"/>
                  </a:rPr>
                  <a:t> </a:t>
                </a:r>
                <a:r>
                  <a:rPr lang="el-GR" dirty="0">
                    <a:solidFill>
                      <a:srgbClr val="333333"/>
                    </a:solidFill>
                    <a:latin typeface="STIXGeneral-Regular" pitchFamily="2" charset="2"/>
                  </a:rPr>
                  <a:t>=</a:t>
                </a:r>
                <a:r>
                  <a:rPr lang="en-US" dirty="0">
                    <a:solidFill>
                      <a:srgbClr val="333333"/>
                    </a:solidFill>
                    <a:latin typeface="STIXGeneral-Regular" pitchFamily="2" charset="2"/>
                  </a:rPr>
                  <a:t> </a:t>
                </a:r>
                <a14:m>
                  <m:oMath xmlns:m="http://schemas.openxmlformats.org/officeDocument/2006/math">
                    <m:f>
                      <m:fPr>
                        <m:ctrlPr>
                          <a:rPr lang="en-US" i="1" smtClean="0">
                            <a:solidFill>
                              <a:srgbClr val="333333"/>
                            </a:solidFill>
                            <a:latin typeface="Cambria Math" panose="02040503050406030204" pitchFamily="18" charset="0"/>
                          </a:rPr>
                        </m:ctrlPr>
                      </m:fPr>
                      <m:num>
                        <m:r>
                          <m:rPr>
                            <m:nor/>
                          </m:rPr>
                          <a:rPr lang="en-US" dirty="0">
                            <a:solidFill>
                              <a:srgbClr val="333333"/>
                            </a:solidFill>
                            <a:latin typeface="STIXGeneral-Italic" pitchFamily="2" charset="2"/>
                          </a:rPr>
                          <m:t>b</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c</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a</m:t>
                        </m:r>
                        <m:r>
                          <m:rPr>
                            <m:nor/>
                          </m:rPr>
                          <a:rPr lang="en-US" baseline="30000" dirty="0">
                            <a:solidFill>
                              <a:srgbClr val="333333"/>
                            </a:solidFill>
                            <a:latin typeface="STIXGeneral-Regular" pitchFamily="2" charset="2"/>
                          </a:rPr>
                          <m:t>2</m:t>
                        </m:r>
                      </m:num>
                      <m:den>
                        <m:r>
                          <m:rPr>
                            <m:nor/>
                          </m:rPr>
                          <a:rPr lang="en-US" dirty="0">
                            <a:solidFill>
                              <a:srgbClr val="333333"/>
                            </a:solidFill>
                            <a:latin typeface="STIXGeneral-Regular" pitchFamily="2" charset="2"/>
                          </a:rPr>
                          <m:t>2</m:t>
                        </m:r>
                        <m:r>
                          <m:rPr>
                            <m:nor/>
                          </m:rPr>
                          <a:rPr lang="en-US" dirty="0">
                            <a:solidFill>
                              <a:srgbClr val="333333"/>
                            </a:solidFill>
                            <a:latin typeface="STIXGeneral-Italic" pitchFamily="2" charset="2"/>
                          </a:rPr>
                          <m:t>bc</m:t>
                        </m:r>
                      </m:den>
                    </m:f>
                  </m:oMath>
                </a14:m>
                <a:r>
                  <a:rPr lang="en-US" dirty="0">
                    <a:solidFill>
                      <a:srgbClr val="333333"/>
                    </a:solidFill>
                    <a:latin typeface="STIXGeneral-Italic" pitchFamily="2" charset="2"/>
                  </a:rPr>
                  <a:t> 	</a:t>
                </a:r>
                <a:r>
                  <a:rPr lang="en-US" dirty="0">
                    <a:solidFill>
                      <a:srgbClr val="333333"/>
                    </a:solidFill>
                    <a:latin typeface="STIXGeneral-Regular" pitchFamily="2" charset="2"/>
                  </a:rPr>
                  <a:t>cos </a:t>
                </a:r>
                <a:r>
                  <a:rPr lang="el-GR" dirty="0">
                    <a:solidFill>
                      <a:srgbClr val="333333"/>
                    </a:solidFill>
                    <a:latin typeface="STIXGeneral-Italic" pitchFamily="2" charset="2"/>
                  </a:rPr>
                  <a:t>β</a:t>
                </a:r>
                <a:r>
                  <a:rPr lang="el-GR" dirty="0">
                    <a:solidFill>
                      <a:srgbClr val="333333"/>
                    </a:solidFill>
                    <a:latin typeface="STIXGeneral-Regular" pitchFamily="2" charset="2"/>
                  </a:rPr>
                  <a:t>=</a:t>
                </a:r>
                <a:r>
                  <a:rPr lang="en-US" dirty="0">
                    <a:solidFill>
                      <a:srgbClr val="333333"/>
                    </a:solidFill>
                  </a:rPr>
                  <a:t> </a:t>
                </a:r>
                <a14:m>
                  <m:oMath xmlns:m="http://schemas.openxmlformats.org/officeDocument/2006/math">
                    <m:f>
                      <m:fPr>
                        <m:ctrlPr>
                          <a:rPr lang="en-US" i="1">
                            <a:solidFill>
                              <a:srgbClr val="333333"/>
                            </a:solidFill>
                            <a:latin typeface="Cambria Math" panose="02040503050406030204" pitchFamily="18" charset="0"/>
                          </a:rPr>
                        </m:ctrlPr>
                      </m:fPr>
                      <m:num>
                        <m:r>
                          <m:rPr>
                            <m:nor/>
                          </m:rPr>
                          <a:rPr lang="en-US" dirty="0">
                            <a:solidFill>
                              <a:srgbClr val="333333"/>
                            </a:solidFill>
                            <a:latin typeface="STIXGeneral-Italic" pitchFamily="2" charset="2"/>
                          </a:rPr>
                          <m:t>a</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c</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b</m:t>
                        </m:r>
                        <m:r>
                          <m:rPr>
                            <m:nor/>
                          </m:rPr>
                          <a:rPr lang="en-US" baseline="30000" dirty="0">
                            <a:solidFill>
                              <a:srgbClr val="333333"/>
                            </a:solidFill>
                            <a:latin typeface="STIXGeneral-Regular" pitchFamily="2" charset="2"/>
                          </a:rPr>
                          <m:t>2</m:t>
                        </m:r>
                      </m:num>
                      <m:den>
                        <m:r>
                          <m:rPr>
                            <m:nor/>
                          </m:rPr>
                          <a:rPr lang="en-US" dirty="0">
                            <a:solidFill>
                              <a:srgbClr val="333333"/>
                            </a:solidFill>
                            <a:latin typeface="STIXGeneral-Regular" pitchFamily="2" charset="2"/>
                          </a:rPr>
                          <m:t>2</m:t>
                        </m:r>
                        <m:r>
                          <m:rPr>
                            <m:nor/>
                          </m:rPr>
                          <a:rPr lang="en-US" dirty="0">
                            <a:solidFill>
                              <a:srgbClr val="333333"/>
                            </a:solidFill>
                            <a:latin typeface="STIXGeneral-Italic" pitchFamily="2" charset="2"/>
                          </a:rPr>
                          <m:t>ac</m:t>
                        </m:r>
                      </m:den>
                    </m:f>
                    <m:r>
                      <a:rPr lang="en-US" i="1">
                        <a:solidFill>
                          <a:srgbClr val="333333"/>
                        </a:solidFill>
                        <a:latin typeface="Cambria Math" panose="02040503050406030204" pitchFamily="18" charset="0"/>
                      </a:rPr>
                      <m:t> </m:t>
                    </m:r>
                  </m:oMath>
                </a14:m>
                <a:r>
                  <a:rPr lang="en-US" dirty="0">
                    <a:solidFill>
                      <a:srgbClr val="333333"/>
                    </a:solidFill>
                    <a:latin typeface="STIXGeneral-Regular" pitchFamily="2" charset="2"/>
                  </a:rPr>
                  <a:t>		cos </a:t>
                </a:r>
                <a:r>
                  <a:rPr lang="el-GR" dirty="0">
                    <a:solidFill>
                      <a:srgbClr val="333333"/>
                    </a:solidFill>
                    <a:latin typeface="STIXGeneral-Italic" pitchFamily="2" charset="2"/>
                  </a:rPr>
                  <a:t>γ</a:t>
                </a:r>
                <a:r>
                  <a:rPr lang="en-US" dirty="0">
                    <a:solidFill>
                      <a:srgbClr val="333333"/>
                    </a:solidFill>
                    <a:latin typeface="STIXGeneral-Italic" pitchFamily="2" charset="2"/>
                  </a:rPr>
                  <a:t> </a:t>
                </a:r>
                <a:r>
                  <a:rPr lang="el-GR" dirty="0">
                    <a:solidFill>
                      <a:srgbClr val="333333"/>
                    </a:solidFill>
                    <a:latin typeface="STIXGeneral-Regular" pitchFamily="2" charset="2"/>
                  </a:rPr>
                  <a:t>=</a:t>
                </a:r>
                <a:r>
                  <a:rPr lang="en-US" dirty="0">
                    <a:solidFill>
                      <a:srgbClr val="333333"/>
                    </a:solidFill>
                    <a:latin typeface="STIXGeneral-Regular" pitchFamily="2" charset="2"/>
                  </a:rPr>
                  <a:t> </a:t>
                </a:r>
                <a14:m>
                  <m:oMath xmlns:m="http://schemas.openxmlformats.org/officeDocument/2006/math">
                    <m:f>
                      <m:fPr>
                        <m:ctrlPr>
                          <a:rPr lang="en-US" i="1">
                            <a:solidFill>
                              <a:srgbClr val="333333"/>
                            </a:solidFill>
                            <a:latin typeface="Cambria Math" panose="02040503050406030204" pitchFamily="18" charset="0"/>
                          </a:rPr>
                        </m:ctrlPr>
                      </m:fPr>
                      <m:num>
                        <m:r>
                          <m:rPr>
                            <m:nor/>
                          </m:rPr>
                          <a:rPr lang="en-US" dirty="0">
                            <a:solidFill>
                              <a:srgbClr val="333333"/>
                            </a:solidFill>
                            <a:latin typeface="STIXGeneral-Italic" pitchFamily="2" charset="2"/>
                          </a:rPr>
                          <m:t>a</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b</m:t>
                        </m:r>
                        <m:r>
                          <m:rPr>
                            <m:nor/>
                          </m:rPr>
                          <a:rPr lang="en-US" baseline="30000" dirty="0">
                            <a:solidFill>
                              <a:srgbClr val="333333"/>
                            </a:solidFill>
                            <a:latin typeface="STIXGeneral-Regular" pitchFamily="2" charset="2"/>
                          </a:rPr>
                          <m:t>2 </m:t>
                        </m:r>
                        <m:r>
                          <m:rPr>
                            <m:nor/>
                          </m:rPr>
                          <a:rPr lang="en-US" dirty="0">
                            <a:solidFill>
                              <a:srgbClr val="333333"/>
                            </a:solidFill>
                            <a:latin typeface="STIXGeneral-Regular" pitchFamily="2" charset="2"/>
                          </a:rPr>
                          <m:t>− </m:t>
                        </m:r>
                        <m:r>
                          <m:rPr>
                            <m:nor/>
                          </m:rPr>
                          <a:rPr lang="en-US" dirty="0">
                            <a:solidFill>
                              <a:srgbClr val="333333"/>
                            </a:solidFill>
                            <a:latin typeface="STIXGeneral-Italic" pitchFamily="2" charset="2"/>
                          </a:rPr>
                          <m:t>c</m:t>
                        </m:r>
                        <m:r>
                          <m:rPr>
                            <m:nor/>
                          </m:rPr>
                          <a:rPr lang="en-US" baseline="30000" dirty="0">
                            <a:solidFill>
                              <a:srgbClr val="333333"/>
                            </a:solidFill>
                            <a:latin typeface="STIXGeneral-Regular" pitchFamily="2" charset="2"/>
                          </a:rPr>
                          <m:t>2</m:t>
                        </m:r>
                      </m:num>
                      <m:den>
                        <m:r>
                          <m:rPr>
                            <m:nor/>
                          </m:rPr>
                          <a:rPr lang="en-US" dirty="0">
                            <a:solidFill>
                              <a:srgbClr val="333333"/>
                            </a:solidFill>
                            <a:latin typeface="STIXGeneral-Regular" pitchFamily="2" charset="2"/>
                          </a:rPr>
                          <m:t>2</m:t>
                        </m:r>
                        <m:r>
                          <m:rPr>
                            <m:nor/>
                          </m:rPr>
                          <a:rPr lang="en-US" dirty="0">
                            <a:solidFill>
                              <a:srgbClr val="333333"/>
                            </a:solidFill>
                            <a:latin typeface="STIXGeneral-Italic" pitchFamily="2" charset="2"/>
                          </a:rPr>
                          <m:t>ab</m:t>
                        </m:r>
                        <m:r>
                          <m:rPr>
                            <m:nor/>
                          </m:rPr>
                          <a:rPr lang="en-US" dirty="0">
                            <a:solidFill>
                              <a:srgbClr val="333333"/>
                            </a:solidFill>
                            <a:latin typeface="Helvetica Neue" panose="02000503000000020004" pitchFamily="2" charset="0"/>
                          </a:rPr>
                          <m:t> </m:t>
                        </m:r>
                      </m:den>
                    </m:f>
                  </m:oMath>
                </a14:m>
                <a:br>
                  <a:rPr lang="en-US" dirty="0"/>
                </a:br>
                <a:endParaRPr lang="en-US" dirty="0"/>
              </a:p>
            </p:txBody>
          </p:sp>
        </mc:Choice>
        <mc:Fallback xmlns="">
          <p:sp>
            <p:nvSpPr>
              <p:cNvPr id="7" name="Rectangle 6">
                <a:extLst>
                  <a:ext uri="{FF2B5EF4-FFF2-40B4-BE49-F238E27FC236}">
                    <a16:creationId xmlns:a16="http://schemas.microsoft.com/office/drawing/2014/main" id="{B02DC8ED-4C6C-EF4E-9342-1A4889696D2B}"/>
                  </a:ext>
                </a:extLst>
              </p:cNvPr>
              <p:cNvSpPr>
                <a:spLocks noRot="1" noChangeAspect="1" noMove="1" noResize="1" noEditPoints="1" noAdjustHandles="1" noChangeArrowheads="1" noChangeShapeType="1" noTextEdit="1"/>
              </p:cNvSpPr>
              <p:nvPr/>
            </p:nvSpPr>
            <p:spPr>
              <a:xfrm>
                <a:off x="368300" y="4570233"/>
                <a:ext cx="8468221" cy="1922642"/>
              </a:xfrm>
              <a:prstGeom prst="rect">
                <a:avLst/>
              </a:prstGeom>
              <a:blipFill>
                <a:blip r:embed="rId4"/>
                <a:stretch>
                  <a:fillRect l="-599" t="-1987"/>
                </a:stretch>
              </a:blipFill>
            </p:spPr>
            <p:txBody>
              <a:bodyPr/>
              <a:lstStyle/>
              <a:p>
                <a:r>
                  <a:rPr lang="en-US">
                    <a:noFill/>
                  </a:rPr>
                  <a:t> </a:t>
                </a:r>
              </a:p>
            </p:txBody>
          </p:sp>
        </mc:Fallback>
      </mc:AlternateContent>
    </p:spTree>
    <p:extLst>
      <p:ext uri="{BB962C8B-B14F-4D97-AF65-F5344CB8AC3E}">
        <p14:creationId xmlns:p14="http://schemas.microsoft.com/office/powerpoint/2010/main" val="197259550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Cosines to Solve </a:t>
            </a:r>
            <a:br>
              <a:rPr lang="en-US" dirty="0"/>
            </a:br>
            <a:r>
              <a:rPr lang="en-US" dirty="0"/>
              <a:t>Oblique Triangles (Cont.)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C93488D1-065C-BE4A-82B4-0AE4192DFE0A}"/>
              </a:ext>
            </a:extLst>
          </p:cNvPr>
          <p:cNvSpPr/>
          <p:nvPr/>
        </p:nvSpPr>
        <p:spPr>
          <a:xfrm>
            <a:off x="457200" y="1172040"/>
            <a:ext cx="8379321" cy="2308324"/>
          </a:xfrm>
          <a:prstGeom prst="rect">
            <a:avLst/>
          </a:prstGeom>
        </p:spPr>
        <p:txBody>
          <a:bodyPr wrap="square">
            <a:spAutoFit/>
          </a:bodyPr>
          <a:lstStyle/>
          <a:p>
            <a:r>
              <a:rPr lang="en-US" b="1" dirty="0">
                <a:solidFill>
                  <a:srgbClr val="555555"/>
                </a:solidFill>
                <a:latin typeface="Helvetica Neue" panose="02000503000000020004" pitchFamily="2" charset="0"/>
              </a:rPr>
              <a:t>How To:</a:t>
            </a:r>
          </a:p>
          <a:p>
            <a:r>
              <a:rPr lang="en-US" b="1" dirty="0">
                <a:solidFill>
                  <a:srgbClr val="555555"/>
                </a:solidFill>
                <a:latin typeface="Helvetica Neue" panose="02000503000000020004" pitchFamily="2" charset="0"/>
              </a:rPr>
              <a:t>Given two sides and the angle between them (SAS), find the measures of the remaining side and angles of a triangle.</a:t>
            </a:r>
            <a:endParaRPr lang="en-US" dirty="0">
              <a:solidFill>
                <a:srgbClr val="555555"/>
              </a:solidFill>
              <a:latin typeface="Helvetica Neue" panose="02000503000000020004" pitchFamily="2" charset="0"/>
            </a:endParaRPr>
          </a:p>
          <a:p>
            <a:pPr marL="342900" indent="-342900">
              <a:buFont typeface="+mj-lt"/>
              <a:buAutoNum type="arabicPeriod"/>
            </a:pPr>
            <a:r>
              <a:rPr lang="en-US" dirty="0">
                <a:solidFill>
                  <a:srgbClr val="333333"/>
                </a:solidFill>
                <a:latin typeface="Helvetica Neue" panose="02000503000000020004" pitchFamily="2" charset="0"/>
              </a:rPr>
              <a:t>Sketch the triangle. Identify the measures of the known sides and angles. Use variables to represent the measures of the unknown sides and angles.</a:t>
            </a:r>
          </a:p>
          <a:p>
            <a:pPr marL="342900" indent="-342900">
              <a:buFont typeface="+mj-lt"/>
              <a:buAutoNum type="arabicPeriod"/>
            </a:pPr>
            <a:r>
              <a:rPr lang="en-US" dirty="0">
                <a:solidFill>
                  <a:srgbClr val="333333"/>
                </a:solidFill>
                <a:latin typeface="Helvetica Neue" panose="02000503000000020004" pitchFamily="2" charset="0"/>
              </a:rPr>
              <a:t>Apply the Law of Cosines to find the length of the unknown side or angle.</a:t>
            </a:r>
          </a:p>
          <a:p>
            <a:pPr marL="342900" indent="-342900">
              <a:buFont typeface="+mj-lt"/>
              <a:buAutoNum type="arabicPeriod"/>
            </a:pPr>
            <a:r>
              <a:rPr lang="en-US" dirty="0">
                <a:solidFill>
                  <a:srgbClr val="333333"/>
                </a:solidFill>
                <a:latin typeface="Helvetica Neue" panose="02000503000000020004" pitchFamily="2" charset="0"/>
              </a:rPr>
              <a:t>Apply the </a:t>
            </a:r>
            <a:r>
              <a:rPr lang="en-US" b="1" dirty="0">
                <a:solidFill>
                  <a:srgbClr val="333333"/>
                </a:solidFill>
                <a:latin typeface="Helvetica Neue" panose="02000503000000020004" pitchFamily="2" charset="0"/>
              </a:rPr>
              <a:t>Law of Sines</a:t>
            </a:r>
            <a:r>
              <a:rPr lang="en-US" dirty="0">
                <a:solidFill>
                  <a:srgbClr val="333333"/>
                </a:solidFill>
                <a:latin typeface="Helvetica Neue" panose="02000503000000020004" pitchFamily="2" charset="0"/>
              </a:rPr>
              <a:t> or Cosines to find the measure of a second angle.</a:t>
            </a:r>
          </a:p>
          <a:p>
            <a:pPr marL="342900" indent="-342900">
              <a:buFont typeface="+mj-lt"/>
              <a:buAutoNum type="arabicPeriod"/>
            </a:pPr>
            <a:r>
              <a:rPr lang="en-US" dirty="0">
                <a:solidFill>
                  <a:srgbClr val="333333"/>
                </a:solidFill>
                <a:latin typeface="Helvetica Neue" panose="02000503000000020004" pitchFamily="2" charset="0"/>
              </a:rPr>
              <a:t>Compute the measure of the remaining angle.</a:t>
            </a:r>
            <a:endParaRPr lang="en-US" b="0" i="0" u="none" strike="noStrike" dirty="0">
              <a:solidFill>
                <a:srgbClr val="333333"/>
              </a:solidFill>
              <a:effectLst/>
              <a:latin typeface="Helvetica Neue" panose="02000503000000020004" pitchFamily="2" charset="0"/>
            </a:endParaRPr>
          </a:p>
        </p:txBody>
      </p:sp>
    </p:spTree>
    <p:extLst>
      <p:ext uri="{BB962C8B-B14F-4D97-AF65-F5344CB8AC3E}">
        <p14:creationId xmlns:p14="http://schemas.microsoft.com/office/powerpoint/2010/main" val="27820873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Cosines to Solve </a:t>
            </a:r>
            <a:br>
              <a:rPr lang="en-US" dirty="0"/>
            </a:br>
            <a:r>
              <a:rPr lang="en-US" dirty="0"/>
              <a:t>Oblique Triangles example</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Finding the Unknown Side and Angles of a SAS Triangle</a:t>
            </a:r>
          </a:p>
          <a:p>
            <a:r>
              <a:rPr lang="en-US" sz="1600" dirty="0"/>
              <a:t>Find the unknown side and angles of the triangle in </a:t>
            </a:r>
            <a:r>
              <a:rPr lang="en-US" sz="1600" b="1" dirty="0"/>
              <a:t>Figure 4</a:t>
            </a:r>
            <a:r>
              <a:rPr lang="en-US" sz="1600" dirty="0"/>
              <a: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4" name="Picture 3" descr="&#10;A triangle with standard labels. Side a = 10, side c = 12, and angle beta = 30 degrees.">
            <a:extLst>
              <a:ext uri="{FF2B5EF4-FFF2-40B4-BE49-F238E27FC236}">
                <a16:creationId xmlns:a16="http://schemas.microsoft.com/office/drawing/2014/main" id="{0890A9E3-7045-4E70-AB17-6711A011826C}"/>
              </a:ext>
            </a:extLst>
          </p:cNvPr>
          <p:cNvPicPr>
            <a:picLocks noChangeAspect="1"/>
          </p:cNvPicPr>
          <p:nvPr/>
        </p:nvPicPr>
        <p:blipFill>
          <a:blip r:embed="rId3"/>
          <a:stretch>
            <a:fillRect/>
          </a:stretch>
        </p:blipFill>
        <p:spPr>
          <a:xfrm>
            <a:off x="4950321" y="2125128"/>
            <a:ext cx="3886200" cy="2133600"/>
          </a:xfrm>
          <a:prstGeom prst="rect">
            <a:avLst/>
          </a:prstGeom>
        </p:spPr>
      </p:pic>
    </p:spTree>
    <p:extLst>
      <p:ext uri="{BB962C8B-B14F-4D97-AF65-F5344CB8AC3E}">
        <p14:creationId xmlns:p14="http://schemas.microsoft.com/office/powerpoint/2010/main" val="23602761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Cosines to Solve </a:t>
            </a:r>
            <a:br>
              <a:rPr lang="en-US" dirty="0"/>
            </a:br>
            <a:r>
              <a:rPr lang="en-US" dirty="0"/>
              <a:t>Oblique Triangles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4AD27FDB-CFB8-3B4A-9942-083BB25051C6}"/>
              </a:ext>
            </a:extLst>
          </p:cNvPr>
          <p:cNvSpPr/>
          <p:nvPr/>
        </p:nvSpPr>
        <p:spPr>
          <a:xfrm>
            <a:off x="457200" y="1303635"/>
            <a:ext cx="6705600" cy="646331"/>
          </a:xfrm>
          <a:prstGeom prst="rect">
            <a:avLst/>
          </a:prstGeom>
        </p:spPr>
        <p:txBody>
          <a:bodyPr wrap="square">
            <a:spAutoFit/>
          </a:bodyPr>
          <a:lstStyle/>
          <a:p>
            <a:r>
              <a:rPr lang="en-US" dirty="0">
                <a:solidFill>
                  <a:srgbClr val="555555"/>
                </a:solidFill>
                <a:latin typeface="Helvetica Neue" panose="02000503000000020004" pitchFamily="2" charset="0"/>
              </a:rPr>
              <a:t>Try It:	Find the missing side and angles of the given triangle: </a:t>
            </a:r>
            <a:r>
              <a:rPr lang="el-GR" dirty="0">
                <a:solidFill>
                  <a:srgbClr val="555555"/>
                </a:solidFill>
                <a:latin typeface="STIXGeneral-Italic" pitchFamily="2" charset="2"/>
              </a:rPr>
              <a:t>α</a:t>
            </a:r>
            <a:r>
              <a:rPr lang="en-US" dirty="0">
                <a:solidFill>
                  <a:srgbClr val="555555"/>
                </a:solidFill>
                <a:latin typeface="STIXGeneral-Italic" pitchFamily="2" charset="2"/>
              </a:rPr>
              <a:t> </a:t>
            </a:r>
            <a:r>
              <a:rPr lang="el-GR" dirty="0">
                <a:solidFill>
                  <a:srgbClr val="555555"/>
                </a:solidFill>
                <a:latin typeface="STIXGeneral-Regular" pitchFamily="2" charset="2"/>
              </a:rPr>
              <a:t>=</a:t>
            </a:r>
            <a:r>
              <a:rPr lang="en-US" dirty="0">
                <a:solidFill>
                  <a:srgbClr val="555555"/>
                </a:solidFill>
                <a:latin typeface="STIXGeneral-Regular" pitchFamily="2" charset="2"/>
              </a:rPr>
              <a:t> </a:t>
            </a:r>
            <a:r>
              <a:rPr lang="el-GR" dirty="0">
                <a:solidFill>
                  <a:srgbClr val="555555"/>
                </a:solidFill>
                <a:latin typeface="STIXGeneral-Regular" pitchFamily="2" charset="2"/>
              </a:rPr>
              <a:t>30°,</a:t>
            </a:r>
            <a:r>
              <a:rPr lang="en-US" dirty="0">
                <a:solidFill>
                  <a:srgbClr val="555555"/>
                </a:solidFill>
                <a:latin typeface="STIXGeneral-Regular" pitchFamily="2" charset="2"/>
              </a:rPr>
              <a:t> </a:t>
            </a:r>
            <a:r>
              <a:rPr lang="en-US" dirty="0">
                <a:solidFill>
                  <a:srgbClr val="555555"/>
                </a:solidFill>
                <a:latin typeface="STIXGeneral-Italic" pitchFamily="2" charset="2"/>
              </a:rPr>
              <a:t>b </a:t>
            </a:r>
            <a:r>
              <a:rPr lang="en-US" dirty="0">
                <a:solidFill>
                  <a:srgbClr val="555555"/>
                </a:solidFill>
                <a:latin typeface="STIXGeneral-Regular" pitchFamily="2" charset="2"/>
              </a:rPr>
              <a:t>= 12, </a:t>
            </a:r>
            <a:r>
              <a:rPr lang="en-US" dirty="0">
                <a:solidFill>
                  <a:srgbClr val="555555"/>
                </a:solidFill>
                <a:latin typeface="STIXGeneral-Italic" pitchFamily="2" charset="2"/>
              </a:rPr>
              <a:t>c </a:t>
            </a:r>
            <a:r>
              <a:rPr lang="en-US" dirty="0">
                <a:solidFill>
                  <a:srgbClr val="555555"/>
                </a:solidFill>
                <a:latin typeface="STIXGeneral-Regular" pitchFamily="2" charset="2"/>
              </a:rPr>
              <a:t>= 24.</a:t>
            </a:r>
            <a:endParaRPr lang="en-US" dirty="0"/>
          </a:p>
        </p:txBody>
      </p:sp>
    </p:spTree>
    <p:extLst>
      <p:ext uri="{BB962C8B-B14F-4D97-AF65-F5344CB8AC3E}">
        <p14:creationId xmlns:p14="http://schemas.microsoft.com/office/powerpoint/2010/main" val="26735899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Cosines to Solve </a:t>
            </a:r>
            <a:br>
              <a:rPr lang="en-US" dirty="0"/>
            </a:br>
            <a:r>
              <a:rPr lang="en-US" dirty="0"/>
              <a:t>Oblique Triangles try it 2</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95DB9747-69A4-FA4F-9BBB-246DED6D9BC4}"/>
              </a:ext>
            </a:extLst>
          </p:cNvPr>
          <p:cNvSpPr/>
          <p:nvPr/>
        </p:nvSpPr>
        <p:spPr>
          <a:xfrm>
            <a:off x="457200" y="1251635"/>
            <a:ext cx="8062912" cy="369332"/>
          </a:xfrm>
          <a:prstGeom prst="rect">
            <a:avLst/>
          </a:prstGeom>
        </p:spPr>
        <p:txBody>
          <a:bodyPr wrap="square">
            <a:spAutoFit/>
          </a:bodyPr>
          <a:lstStyle/>
          <a:p>
            <a:r>
              <a:rPr lang="en-US" dirty="0">
                <a:solidFill>
                  <a:srgbClr val="555555"/>
                </a:solidFill>
                <a:latin typeface="Helvetica Neue" panose="02000503000000020004" pitchFamily="2" charset="0"/>
              </a:rPr>
              <a:t>Try It:	Given </a:t>
            </a:r>
            <a:r>
              <a:rPr lang="en-US" dirty="0">
                <a:solidFill>
                  <a:srgbClr val="555555"/>
                </a:solidFill>
                <a:latin typeface="STIXGeneral-Italic" pitchFamily="2" charset="2"/>
              </a:rPr>
              <a:t>a </a:t>
            </a:r>
            <a:r>
              <a:rPr lang="en-US" dirty="0">
                <a:solidFill>
                  <a:srgbClr val="555555"/>
                </a:solidFill>
                <a:latin typeface="STIXGeneral-Regular" pitchFamily="2" charset="2"/>
              </a:rPr>
              <a:t>= 5, </a:t>
            </a:r>
            <a:r>
              <a:rPr lang="en-US" dirty="0">
                <a:solidFill>
                  <a:srgbClr val="555555"/>
                </a:solidFill>
                <a:latin typeface="STIXGeneral-Italic" pitchFamily="2" charset="2"/>
              </a:rPr>
              <a:t>b </a:t>
            </a:r>
            <a:r>
              <a:rPr lang="en-US" dirty="0">
                <a:solidFill>
                  <a:srgbClr val="555555"/>
                </a:solidFill>
                <a:latin typeface="STIXGeneral-Regular" pitchFamily="2" charset="2"/>
              </a:rPr>
              <a:t>= 7,</a:t>
            </a:r>
            <a:r>
              <a:rPr lang="en-US" dirty="0">
                <a:solidFill>
                  <a:srgbClr val="555555"/>
                </a:solidFill>
                <a:latin typeface="Helvetica Neue" panose="02000503000000020004" pitchFamily="2" charset="0"/>
              </a:rPr>
              <a:t> </a:t>
            </a:r>
            <a:r>
              <a:rPr lang="en-US" dirty="0">
                <a:solidFill>
                  <a:srgbClr val="555555"/>
                </a:solidFill>
                <a:latin typeface="STIXGeneral-Italic" pitchFamily="2" charset="2"/>
              </a:rPr>
              <a:t>c </a:t>
            </a:r>
            <a:r>
              <a:rPr lang="en-US" dirty="0">
                <a:solidFill>
                  <a:srgbClr val="555555"/>
                </a:solidFill>
                <a:latin typeface="STIXGeneral-Regular" pitchFamily="2" charset="2"/>
              </a:rPr>
              <a:t>= 10,</a:t>
            </a:r>
            <a:r>
              <a:rPr lang="en-US" dirty="0">
                <a:solidFill>
                  <a:srgbClr val="555555"/>
                </a:solidFill>
                <a:latin typeface="Helvetica Neue" panose="02000503000000020004" pitchFamily="2" charset="0"/>
              </a:rPr>
              <a:t>   find the missing angles.</a:t>
            </a:r>
            <a:endParaRPr lang="en-US" dirty="0"/>
          </a:p>
        </p:txBody>
      </p:sp>
    </p:spTree>
    <p:extLst>
      <p:ext uri="{BB962C8B-B14F-4D97-AF65-F5344CB8AC3E}">
        <p14:creationId xmlns:p14="http://schemas.microsoft.com/office/powerpoint/2010/main" val="18353879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Solving Applied Problems Using </a:t>
            </a:r>
            <a:br>
              <a:rPr lang="en-US" dirty="0"/>
            </a:br>
            <a:r>
              <a:rPr lang="en-US" dirty="0"/>
              <a:t>the Law of Cosines</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400" dirty="0">
                <a:solidFill>
                  <a:srgbClr val="0070C0"/>
                </a:solidFill>
              </a:rPr>
              <a:t>Example</a:t>
            </a:r>
            <a:r>
              <a:rPr lang="en-US" sz="1400" dirty="0"/>
              <a:t> </a:t>
            </a:r>
            <a:r>
              <a:rPr lang="en-US" sz="1400" b="1" dirty="0"/>
              <a:t>Using the Law of Cosines to Solve a Communication Problem</a:t>
            </a:r>
          </a:p>
          <a:p>
            <a:r>
              <a:rPr lang="en-US" sz="1400" dirty="0"/>
              <a:t>Suppose there are two cell phone towers within range of a cell phone. The two towers are located 6,000 feet apart along a straight highway, running east to west, and the cell phone is north of the highway. Based on the signal delay, it can be determined that the signal is 5,050 feet from the first tower and 2,420 feet from the second tower. Determine the position of the cell phone north and east of the first tower, and determine how far it is from the highway.</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3" name="Picture 2" descr="&#10;A triangle formed between the two cell phone towers located on am east to west highway and the cellphone between and north of them. The side between the two towers is 6000 feet, the side between the left tower and the phone is 5050 feet, and the side between the right tower and the phone is 2420 feet. The angle between the 5050 and 6000 feet sides is labeled theta.">
            <a:extLst>
              <a:ext uri="{FF2B5EF4-FFF2-40B4-BE49-F238E27FC236}">
                <a16:creationId xmlns:a16="http://schemas.microsoft.com/office/drawing/2014/main" id="{080A59FF-A88E-4BC9-9D97-4ECE74E75973}"/>
              </a:ext>
            </a:extLst>
          </p:cNvPr>
          <p:cNvPicPr>
            <a:picLocks noChangeAspect="1"/>
          </p:cNvPicPr>
          <p:nvPr/>
        </p:nvPicPr>
        <p:blipFill>
          <a:blip r:embed="rId3"/>
          <a:stretch>
            <a:fillRect/>
          </a:stretch>
        </p:blipFill>
        <p:spPr>
          <a:xfrm>
            <a:off x="4402591" y="2739356"/>
            <a:ext cx="4257675" cy="1819275"/>
          </a:xfrm>
          <a:prstGeom prst="rect">
            <a:avLst/>
          </a:prstGeom>
        </p:spPr>
      </p:pic>
    </p:spTree>
    <p:extLst>
      <p:ext uri="{BB962C8B-B14F-4D97-AF65-F5344CB8AC3E}">
        <p14:creationId xmlns:p14="http://schemas.microsoft.com/office/powerpoint/2010/main" val="1324353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a:t>
            </a:r>
          </a:p>
        </p:txBody>
      </p:sp>
      <p:sp>
        <p:nvSpPr>
          <p:cNvPr id="7" name="Text Placeholder 6"/>
          <p:cNvSpPr>
            <a:spLocks noGrp="1"/>
          </p:cNvSpPr>
          <p:nvPr>
            <p:ph type="body" sz="quarter" idx="14"/>
          </p:nvPr>
        </p:nvSpPr>
        <p:spPr>
          <a:xfrm>
            <a:off x="457200" y="1315616"/>
            <a:ext cx="8062912" cy="4870579"/>
          </a:xfrm>
        </p:spPr>
        <p:txBody>
          <a:bodyPr>
            <a:normAutofit/>
          </a:bodyPr>
          <a:lstStyle/>
          <a:p>
            <a:r>
              <a:rPr lang="en-US" dirty="0"/>
              <a:t>It would be preferable, to have methods that we can apply directly to non-right triangles without first having to create right triangles.</a:t>
            </a:r>
          </a:p>
          <a:p>
            <a:endParaRPr lang="en-US" dirty="0"/>
          </a:p>
          <a:p>
            <a:r>
              <a:rPr lang="en-US" dirty="0"/>
              <a:t>Any triangle that is not a right triangle is an </a:t>
            </a:r>
            <a:r>
              <a:rPr lang="en-US" b="1" dirty="0"/>
              <a:t>oblique triangle</a:t>
            </a:r>
            <a:r>
              <a:rPr lang="en-US" dirty="0"/>
              <a:t>. </a:t>
            </a:r>
          </a:p>
          <a:p>
            <a:endParaRPr lang="en-US" dirty="0"/>
          </a:p>
          <a:p>
            <a:r>
              <a:rPr lang="en-US" dirty="0"/>
              <a:t>Solving an oblique triangle means finding the measurements of all three angles and all three sides. </a:t>
            </a:r>
          </a:p>
          <a:p>
            <a:endParaRPr lang="en-US" dirty="0"/>
          </a:p>
          <a:p>
            <a:r>
              <a:rPr lang="en-US" dirty="0"/>
              <a:t>To do so, we need to start with at least three of these values, including at least one of the sides. </a:t>
            </a:r>
          </a:p>
          <a:p>
            <a:endParaRPr lang="en-US" dirty="0"/>
          </a:p>
          <a:p>
            <a:r>
              <a:rPr lang="en-US" dirty="0"/>
              <a:t>We will investigate three possible oblique triangle problem situations</a:t>
            </a:r>
            <a:endParaRPr lang="en-US" sz="1600" dirty="0"/>
          </a:p>
        </p:txBody>
      </p:sp>
      <p:pic>
        <p:nvPicPr>
          <p:cNvPr id="6" name="Picture 5" descr="&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7159376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Solving Applied Problems Using </a:t>
            </a:r>
            <a:br>
              <a:rPr lang="en-US" dirty="0"/>
            </a:br>
            <a:r>
              <a:rPr lang="en-US" dirty="0"/>
              <a:t>the Law of Cosines example</a:t>
            </a:r>
          </a:p>
        </p:txBody>
      </p:sp>
      <p:sp>
        <p:nvSpPr>
          <p:cNvPr id="7" name="Text Placeholder 6"/>
          <p:cNvSpPr>
            <a:spLocks noGrp="1"/>
          </p:cNvSpPr>
          <p:nvPr>
            <p:ph type="body" sz="quarter" idx="14"/>
          </p:nvPr>
        </p:nvSpPr>
        <p:spPr>
          <a:xfrm>
            <a:off x="457200" y="1352550"/>
            <a:ext cx="8062912" cy="4657814"/>
          </a:xfrm>
        </p:spPr>
        <p:txBody>
          <a:bodyPr>
            <a:normAutofit/>
          </a:bodyPr>
          <a:lstStyle/>
          <a:p>
            <a:r>
              <a:rPr lang="en-US" sz="1600" dirty="0">
                <a:solidFill>
                  <a:srgbClr val="0070C0"/>
                </a:solidFill>
              </a:rPr>
              <a:t>Example </a:t>
            </a:r>
            <a:r>
              <a:rPr lang="en-US" sz="1600" b="1" dirty="0">
                <a:solidFill>
                  <a:schemeClr val="tx1"/>
                </a:solidFill>
              </a:rPr>
              <a:t>Calculating Distance Traveled Using a SAS Triangle</a:t>
            </a:r>
          </a:p>
          <a:p>
            <a:r>
              <a:rPr lang="en-US" sz="1600" dirty="0"/>
              <a:t>Suppose a boat leaves port, travels 10 miles, turns 20 degrees, and travels another 8 miles. How far from port is the boat? The diagram is repeated here in </a:t>
            </a:r>
            <a:r>
              <a:rPr lang="en-US" sz="1600" b="1" dirty="0"/>
              <a:t>Figure 8</a:t>
            </a:r>
            <a:r>
              <a:rPr lang="en-US" sz="1600" dirty="0"/>
              <a: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descr="&#10;A triangle whose vertices are the boat, the port, and the turning point of the boat. The side between the port and the turning point is 10 mi, and the side between the turning point and the boat is 8 miles. The side between the port and the turning point is extended in a straight dotted line. The angle between the dotted line and the 8 mile side is 20 degrees."/>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737331" y="2379307"/>
            <a:ext cx="1965667" cy="3340986"/>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681568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Heron’s Formula to Find </a:t>
            </a:r>
            <a:br>
              <a:rPr lang="en-US" dirty="0"/>
            </a:br>
            <a:r>
              <a:rPr lang="en-US" dirty="0"/>
              <a:t>the Area of a Triangle</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0D076C31-69E2-E046-8AF4-F75309D52473}"/>
                  </a:ext>
                </a:extLst>
              </p:cNvPr>
              <p:cNvSpPr/>
              <p:nvPr/>
            </p:nvSpPr>
            <p:spPr>
              <a:xfrm>
                <a:off x="457200" y="1180398"/>
                <a:ext cx="8062912" cy="1978555"/>
              </a:xfrm>
              <a:prstGeom prst="rect">
                <a:avLst/>
              </a:prstGeom>
            </p:spPr>
            <p:txBody>
              <a:bodyPr wrap="square">
                <a:spAutoFit/>
              </a:bodyPr>
              <a:lstStyle/>
              <a:p>
                <a:r>
                  <a:rPr lang="en-US" cap="all" dirty="0">
                    <a:solidFill>
                      <a:srgbClr val="555555"/>
                    </a:solidFill>
                  </a:rPr>
                  <a:t>HERON’S FORMULA</a:t>
                </a:r>
              </a:p>
              <a:p>
                <a:r>
                  <a:rPr lang="en-US" dirty="0">
                    <a:solidFill>
                      <a:srgbClr val="555555"/>
                    </a:solidFill>
                  </a:rPr>
                  <a:t>Heron’s formula finds the area of oblique triangles in which sides </a:t>
                </a:r>
                <a:r>
                  <a:rPr lang="en-US" dirty="0">
                    <a:solidFill>
                      <a:srgbClr val="555555"/>
                    </a:solidFill>
                    <a:latin typeface="STIXGeneral-Italic" pitchFamily="2" charset="2"/>
                  </a:rPr>
                  <a:t>a</a:t>
                </a:r>
                <a:r>
                  <a:rPr lang="en-US" dirty="0">
                    <a:solidFill>
                      <a:srgbClr val="555555"/>
                    </a:solidFill>
                    <a:latin typeface="STIXGeneral-Regular" pitchFamily="2" charset="2"/>
                  </a:rPr>
                  <a:t>, </a:t>
                </a:r>
                <a:r>
                  <a:rPr lang="en-US" dirty="0">
                    <a:solidFill>
                      <a:srgbClr val="555555"/>
                    </a:solidFill>
                    <a:latin typeface="STIXGeneral-Italic" pitchFamily="2" charset="2"/>
                  </a:rPr>
                  <a:t>b</a:t>
                </a:r>
                <a:r>
                  <a:rPr lang="en-US" dirty="0">
                    <a:solidFill>
                      <a:srgbClr val="555555"/>
                    </a:solidFill>
                    <a:latin typeface="STIXGeneral-Regular" pitchFamily="2" charset="2"/>
                  </a:rPr>
                  <a:t>,</a:t>
                </a:r>
                <a:r>
                  <a:rPr lang="en-US" dirty="0">
                    <a:solidFill>
                      <a:srgbClr val="555555"/>
                    </a:solidFill>
                  </a:rPr>
                  <a:t> and </a:t>
                </a:r>
                <a:r>
                  <a:rPr lang="en-US" dirty="0">
                    <a:solidFill>
                      <a:srgbClr val="555555"/>
                    </a:solidFill>
                    <a:latin typeface="STIXGeneral-Italic" pitchFamily="2" charset="2"/>
                  </a:rPr>
                  <a:t>c</a:t>
                </a:r>
                <a:r>
                  <a:rPr lang="en-US" dirty="0">
                    <a:solidFill>
                      <a:srgbClr val="555555"/>
                    </a:solidFill>
                  </a:rPr>
                  <a:t> are known.</a:t>
                </a:r>
              </a:p>
              <a:p>
                <a:pPr algn="ctr"/>
                <a:r>
                  <a:rPr lang="en-US" dirty="0">
                    <a:latin typeface="STIXGeneral-Regular" pitchFamily="2" charset="2"/>
                  </a:rPr>
                  <a:t>Area = </a:t>
                </a:r>
                <a14:m>
                  <m:oMath xmlns:m="http://schemas.openxmlformats.org/officeDocument/2006/math">
                    <m:rad>
                      <m:radPr>
                        <m:degHide m:val="on"/>
                        <m:ctrlPr>
                          <a:rPr lang="en-US" i="1" smtClean="0">
                            <a:latin typeface="Cambria Math" panose="02040503050406030204" pitchFamily="18" charset="0"/>
                          </a:rPr>
                        </m:ctrlPr>
                      </m:radPr>
                      <m:deg/>
                      <m:e>
                        <m:r>
                          <m:rPr>
                            <m:nor/>
                          </m:rPr>
                          <a:rPr lang="en-US" dirty="0">
                            <a:latin typeface="STIXGeneral-Italic" pitchFamily="2" charset="2"/>
                          </a:rPr>
                          <m:t>s</m:t>
                        </m:r>
                        <m:r>
                          <m:rPr>
                            <m:nor/>
                          </m:rPr>
                          <a:rPr lang="en-US" dirty="0">
                            <a:latin typeface="STIXGeneral-Regular" pitchFamily="2" charset="2"/>
                          </a:rPr>
                          <m:t>(</m:t>
                        </m:r>
                        <m:r>
                          <m:rPr>
                            <m:nor/>
                          </m:rPr>
                          <a:rPr lang="en-US" dirty="0">
                            <a:latin typeface="STIXGeneral-Italic" pitchFamily="2" charset="2"/>
                          </a:rPr>
                          <m:t>s</m:t>
                        </m:r>
                        <m:r>
                          <m:rPr>
                            <m:nor/>
                          </m:rPr>
                          <a:rPr lang="en-US" dirty="0">
                            <a:latin typeface="STIXGeneral-Regular" pitchFamily="2" charset="2"/>
                          </a:rPr>
                          <m:t>−</m:t>
                        </m:r>
                        <m:r>
                          <m:rPr>
                            <m:nor/>
                          </m:rPr>
                          <a:rPr lang="en-US" dirty="0">
                            <a:latin typeface="STIXGeneral-Italic" pitchFamily="2" charset="2"/>
                          </a:rPr>
                          <m:t>a</m:t>
                        </m:r>
                        <m:r>
                          <m:rPr>
                            <m:nor/>
                          </m:rPr>
                          <a:rPr lang="en-US" dirty="0">
                            <a:latin typeface="STIXGeneral-Regular" pitchFamily="2" charset="2"/>
                          </a:rPr>
                          <m:t>)(</m:t>
                        </m:r>
                        <m:r>
                          <m:rPr>
                            <m:nor/>
                          </m:rPr>
                          <a:rPr lang="en-US" dirty="0">
                            <a:latin typeface="STIXGeneral-Italic" pitchFamily="2" charset="2"/>
                          </a:rPr>
                          <m:t>s</m:t>
                        </m:r>
                        <m:r>
                          <m:rPr>
                            <m:nor/>
                          </m:rPr>
                          <a:rPr lang="en-US" dirty="0">
                            <a:latin typeface="STIXGeneral-Regular" pitchFamily="2" charset="2"/>
                          </a:rPr>
                          <m:t>−</m:t>
                        </m:r>
                        <m:r>
                          <m:rPr>
                            <m:nor/>
                          </m:rPr>
                          <a:rPr lang="en-US" dirty="0">
                            <a:latin typeface="STIXGeneral-Italic" pitchFamily="2" charset="2"/>
                          </a:rPr>
                          <m:t>b</m:t>
                        </m:r>
                        <m:r>
                          <m:rPr>
                            <m:nor/>
                          </m:rPr>
                          <a:rPr lang="en-US" dirty="0">
                            <a:latin typeface="STIXGeneral-Regular" pitchFamily="2" charset="2"/>
                          </a:rPr>
                          <m:t>)(</m:t>
                        </m:r>
                        <m:r>
                          <m:rPr>
                            <m:nor/>
                          </m:rPr>
                          <a:rPr lang="en-US" dirty="0">
                            <a:latin typeface="STIXGeneral-Italic" pitchFamily="2" charset="2"/>
                          </a:rPr>
                          <m:t>s</m:t>
                        </m:r>
                        <m:r>
                          <m:rPr>
                            <m:nor/>
                          </m:rPr>
                          <a:rPr lang="en-US" dirty="0">
                            <a:latin typeface="STIXGeneral-Regular" pitchFamily="2" charset="2"/>
                          </a:rPr>
                          <m:t>−</m:t>
                        </m:r>
                        <m:r>
                          <m:rPr>
                            <m:nor/>
                          </m:rPr>
                          <a:rPr lang="en-US" dirty="0">
                            <a:latin typeface="STIXGeneral-Italic" pitchFamily="2" charset="2"/>
                          </a:rPr>
                          <m:t>c</m:t>
                        </m:r>
                        <m:r>
                          <m:rPr>
                            <m:nor/>
                          </m:rPr>
                          <a:rPr lang="en-US" dirty="0">
                            <a:latin typeface="STIXGeneral-Regular" pitchFamily="2" charset="2"/>
                          </a:rPr>
                          <m:t>)</m:t>
                        </m:r>
                      </m:e>
                    </m:rad>
                  </m:oMath>
                </a14:m>
                <a:endParaRPr lang="en-US" dirty="0"/>
              </a:p>
              <a:p>
                <a:r>
                  <a:rPr lang="en-US" dirty="0">
                    <a:solidFill>
                      <a:srgbClr val="555555"/>
                    </a:solidFill>
                  </a:rPr>
                  <a:t>where </a:t>
                </a:r>
                <a:r>
                  <a:rPr lang="en-US" dirty="0">
                    <a:solidFill>
                      <a:srgbClr val="555555"/>
                    </a:solidFill>
                    <a:latin typeface="STIXGeneral-Italic" pitchFamily="2" charset="2"/>
                  </a:rPr>
                  <a:t>s </a:t>
                </a:r>
                <a:r>
                  <a:rPr lang="en-US" dirty="0">
                    <a:solidFill>
                      <a:srgbClr val="555555"/>
                    </a:solidFill>
                    <a:latin typeface="STIXGeneral-Regular" pitchFamily="2" charset="2"/>
                  </a:rPr>
                  <a:t>= </a:t>
                </a:r>
                <a14:m>
                  <m:oMath xmlns:m="http://schemas.openxmlformats.org/officeDocument/2006/math">
                    <m:f>
                      <m:fPr>
                        <m:ctrlPr>
                          <a:rPr lang="en-US" i="1" smtClean="0">
                            <a:solidFill>
                              <a:srgbClr val="555555"/>
                            </a:solidFill>
                            <a:latin typeface="Cambria Math" panose="02040503050406030204" pitchFamily="18" charset="0"/>
                          </a:rPr>
                        </m:ctrlPr>
                      </m:fPr>
                      <m:num>
                        <m:r>
                          <m:rPr>
                            <m:nor/>
                          </m:rPr>
                          <a:rPr lang="en-US" dirty="0">
                            <a:solidFill>
                              <a:srgbClr val="555555"/>
                            </a:solidFill>
                            <a:latin typeface="STIXGeneral-Regular" pitchFamily="2" charset="2"/>
                          </a:rPr>
                          <m:t>(</m:t>
                        </m:r>
                        <m:r>
                          <m:rPr>
                            <m:nor/>
                          </m:rPr>
                          <a:rPr lang="en-US" dirty="0">
                            <a:solidFill>
                              <a:srgbClr val="555555"/>
                            </a:solidFill>
                            <a:latin typeface="STIXGeneral-Italic" pitchFamily="2" charset="2"/>
                          </a:rPr>
                          <m:t>a</m:t>
                        </m:r>
                        <m:r>
                          <m:rPr>
                            <m:nor/>
                          </m:rPr>
                          <a:rPr lang="en-US" dirty="0">
                            <a:solidFill>
                              <a:srgbClr val="555555"/>
                            </a:solidFill>
                            <a:latin typeface="STIXGeneral-Regular" pitchFamily="2" charset="2"/>
                          </a:rPr>
                          <m:t>+</m:t>
                        </m:r>
                        <m:r>
                          <m:rPr>
                            <m:nor/>
                          </m:rPr>
                          <a:rPr lang="en-US" dirty="0">
                            <a:solidFill>
                              <a:srgbClr val="555555"/>
                            </a:solidFill>
                            <a:latin typeface="STIXGeneral-Italic" pitchFamily="2" charset="2"/>
                          </a:rPr>
                          <m:t>b</m:t>
                        </m:r>
                        <m:r>
                          <m:rPr>
                            <m:nor/>
                          </m:rPr>
                          <a:rPr lang="en-US" dirty="0">
                            <a:solidFill>
                              <a:srgbClr val="555555"/>
                            </a:solidFill>
                            <a:latin typeface="STIXGeneral-Regular" pitchFamily="2" charset="2"/>
                          </a:rPr>
                          <m:t>+</m:t>
                        </m:r>
                        <m:r>
                          <m:rPr>
                            <m:nor/>
                          </m:rPr>
                          <a:rPr lang="en-US" dirty="0">
                            <a:solidFill>
                              <a:srgbClr val="555555"/>
                            </a:solidFill>
                            <a:latin typeface="STIXGeneral-Italic" pitchFamily="2" charset="2"/>
                          </a:rPr>
                          <m:t>c</m:t>
                        </m:r>
                        <m:r>
                          <m:rPr>
                            <m:nor/>
                          </m:rPr>
                          <a:rPr lang="en-US" dirty="0">
                            <a:solidFill>
                              <a:srgbClr val="555555"/>
                            </a:solidFill>
                            <a:latin typeface="STIXGeneral-Regular" pitchFamily="2" charset="2"/>
                          </a:rPr>
                          <m:t>)</m:t>
                        </m:r>
                      </m:num>
                      <m:den>
                        <m:r>
                          <m:rPr>
                            <m:nor/>
                          </m:rPr>
                          <a:rPr lang="en-US" dirty="0">
                            <a:solidFill>
                              <a:srgbClr val="555555"/>
                            </a:solidFill>
                            <a:latin typeface="STIXGeneral-Regular" pitchFamily="2" charset="2"/>
                          </a:rPr>
                          <m:t>2</m:t>
                        </m:r>
                      </m:den>
                    </m:f>
                  </m:oMath>
                </a14:m>
                <a:r>
                  <a:rPr lang="en-US" dirty="0">
                    <a:solidFill>
                      <a:srgbClr val="555555"/>
                    </a:solidFill>
                  </a:rPr>
                  <a:t>  is one half of the perimeter of the triangle, sometimes called the semi-perimeter.</a:t>
                </a:r>
                <a:endParaRPr lang="en-US" dirty="0">
                  <a:solidFill>
                    <a:srgbClr val="555555"/>
                  </a:solidFill>
                  <a:effectLst/>
                </a:endParaRPr>
              </a:p>
            </p:txBody>
          </p:sp>
        </mc:Choice>
        <mc:Fallback xmlns="">
          <p:sp>
            <p:nvSpPr>
              <p:cNvPr id="4" name="Rectangle 3">
                <a:extLst>
                  <a:ext uri="{FF2B5EF4-FFF2-40B4-BE49-F238E27FC236}">
                    <a16:creationId xmlns:a16="http://schemas.microsoft.com/office/drawing/2014/main" id="{0D076C31-69E2-E046-8AF4-F75309D52473}"/>
                  </a:ext>
                </a:extLst>
              </p:cNvPr>
              <p:cNvSpPr>
                <a:spLocks noRot="1" noChangeAspect="1" noMove="1" noResize="1" noEditPoints="1" noAdjustHandles="1" noChangeArrowheads="1" noChangeShapeType="1" noTextEdit="1"/>
              </p:cNvSpPr>
              <p:nvPr/>
            </p:nvSpPr>
            <p:spPr>
              <a:xfrm>
                <a:off x="457200" y="1180398"/>
                <a:ext cx="8062912" cy="1978555"/>
              </a:xfrm>
              <a:prstGeom prst="rect">
                <a:avLst/>
              </a:prstGeom>
              <a:blipFill>
                <a:blip r:embed="rId3"/>
                <a:stretch>
                  <a:fillRect l="-630" t="-1274" b="-3185"/>
                </a:stretch>
              </a:blipFill>
            </p:spPr>
            <p:txBody>
              <a:bodyPr/>
              <a:lstStyle/>
              <a:p>
                <a:r>
                  <a:rPr lang="en-US">
                    <a:noFill/>
                  </a:rPr>
                  <a:t> </a:t>
                </a:r>
              </a:p>
            </p:txBody>
          </p:sp>
        </mc:Fallback>
      </mc:AlternateContent>
    </p:spTree>
    <p:extLst>
      <p:ext uri="{BB962C8B-B14F-4D97-AF65-F5344CB8AC3E}">
        <p14:creationId xmlns:p14="http://schemas.microsoft.com/office/powerpoint/2010/main" val="11972241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Heron’s Formula to Find </a:t>
            </a:r>
            <a:br>
              <a:rPr lang="en-US" dirty="0"/>
            </a:br>
            <a:r>
              <a:rPr lang="en-US" dirty="0"/>
              <a:t>the Area of a Triangle example</a:t>
            </a:r>
          </a:p>
        </p:txBody>
      </p:sp>
      <p:sp>
        <p:nvSpPr>
          <p:cNvPr id="7" name="Text Placeholder 6"/>
          <p:cNvSpPr>
            <a:spLocks noGrp="1"/>
          </p:cNvSpPr>
          <p:nvPr>
            <p:ph type="body" sz="quarter" idx="14"/>
          </p:nvPr>
        </p:nvSpPr>
        <p:spPr>
          <a:xfrm>
            <a:off x="457200" y="1352550"/>
            <a:ext cx="8062912" cy="4657814"/>
          </a:xfrm>
        </p:spPr>
        <p:txBody>
          <a:bodyPr>
            <a:normAutofit/>
          </a:bodyPr>
          <a:lstStyle/>
          <a:p>
            <a:r>
              <a:rPr lang="en-US" sz="1600" dirty="0">
                <a:solidFill>
                  <a:srgbClr val="0070C0"/>
                </a:solidFill>
              </a:rPr>
              <a:t>Example </a:t>
            </a:r>
            <a:r>
              <a:rPr lang="en-US" sz="1600" b="1" dirty="0"/>
              <a:t>Using Heron’s Formula to Find the Area of a Given Triangle</a:t>
            </a:r>
          </a:p>
          <a:p>
            <a:r>
              <a:rPr lang="en-US" sz="1600" dirty="0"/>
              <a:t>Find the area of the triangle in </a:t>
            </a:r>
            <a:r>
              <a:rPr lang="en-US" sz="1600" b="1" dirty="0"/>
              <a:t>Figure 9 </a:t>
            </a:r>
            <a:r>
              <a:rPr lang="en-US" sz="1600" dirty="0"/>
              <a:t>using Heron’s formula.</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3" name="Picture 2" descr="&#10;A triangle with angles A, B, and C and opposite sides a, b, and c, respectively. Side a = 10, side b - 15, and side c = 7.">
            <a:extLst>
              <a:ext uri="{FF2B5EF4-FFF2-40B4-BE49-F238E27FC236}">
                <a16:creationId xmlns:a16="http://schemas.microsoft.com/office/drawing/2014/main" id="{280959EA-700C-48AB-9AAC-9009FFD8D214}"/>
              </a:ext>
            </a:extLst>
          </p:cNvPr>
          <p:cNvPicPr>
            <a:picLocks noChangeAspect="1"/>
          </p:cNvPicPr>
          <p:nvPr/>
        </p:nvPicPr>
        <p:blipFill>
          <a:blip r:embed="rId3"/>
          <a:stretch>
            <a:fillRect/>
          </a:stretch>
        </p:blipFill>
        <p:spPr>
          <a:xfrm>
            <a:off x="5159871" y="2005057"/>
            <a:ext cx="3676650" cy="1676400"/>
          </a:xfrm>
          <a:prstGeom prst="rect">
            <a:avLst/>
          </a:prstGeom>
        </p:spPr>
      </p:pic>
    </p:spTree>
    <p:extLst>
      <p:ext uri="{BB962C8B-B14F-4D97-AF65-F5344CB8AC3E}">
        <p14:creationId xmlns:p14="http://schemas.microsoft.com/office/powerpoint/2010/main" val="18277388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Heron’s Formula to Find </a:t>
            </a:r>
            <a:br>
              <a:rPr lang="en-US" dirty="0"/>
            </a:br>
            <a:r>
              <a:rPr lang="en-US" dirty="0"/>
              <a:t>the Area of a Triangle example 2</a:t>
            </a:r>
          </a:p>
        </p:txBody>
      </p:sp>
      <p:sp>
        <p:nvSpPr>
          <p:cNvPr id="7" name="Text Placeholder 6"/>
          <p:cNvSpPr>
            <a:spLocks noGrp="1"/>
          </p:cNvSpPr>
          <p:nvPr>
            <p:ph type="body" sz="quarter" idx="14"/>
          </p:nvPr>
        </p:nvSpPr>
        <p:spPr>
          <a:xfrm>
            <a:off x="457200" y="1428750"/>
            <a:ext cx="8062912" cy="4581614"/>
          </a:xfrm>
        </p:spPr>
        <p:txBody>
          <a:bodyPr>
            <a:normAutofit/>
          </a:bodyPr>
          <a:lstStyle/>
          <a:p>
            <a:r>
              <a:rPr lang="en-US" sz="1400" dirty="0">
                <a:solidFill>
                  <a:srgbClr val="0070C0"/>
                </a:solidFill>
              </a:rPr>
              <a:t>Example</a:t>
            </a:r>
            <a:r>
              <a:rPr lang="en-US" sz="1400" dirty="0"/>
              <a:t> </a:t>
            </a:r>
            <a:r>
              <a:rPr lang="en-US" sz="1400" b="1" dirty="0"/>
              <a:t>Applying Heron’s Formula to a Real-World Problem</a:t>
            </a:r>
          </a:p>
          <a:p>
            <a:r>
              <a:rPr lang="en-US" sz="1400" dirty="0"/>
              <a:t>A Chicago city developer wants to construct a building consisting of artist’s lofts on a triangular lot bordered by Rush Street, Wabash Avenue, and Pearson Street. The frontage along Rush Street is approximately 62.4 meters, along Wabash Avenue it is approximately 43.5 meters, and along Pearson Street it is approximately 34.1 meters. How many square meters are available to the developer? See </a:t>
            </a:r>
            <a:r>
              <a:rPr lang="en-US" sz="1400" b="1" dirty="0"/>
              <a:t>Figure 10 </a:t>
            </a:r>
            <a:r>
              <a:rPr lang="en-US" sz="1400" dirty="0"/>
              <a:t>for a view of the city property.</a:t>
            </a:r>
          </a:p>
          <a:p>
            <a:endParaRPr lang="en-US" sz="14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descr="&#10;A triangle formed by sides Rush Street, N. Wabash Ave, and E. Pearson Street with lengths 62.4, 43.5, and 34.1, respectively. "/>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681486" y="3360175"/>
            <a:ext cx="2922601" cy="3017388"/>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7919820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804"/>
            <a:ext cx="8062912" cy="2537927"/>
          </a:xfrm>
        </p:spPr>
        <p:txBody>
          <a:bodyPr>
            <a:noAutofit/>
          </a:bodyPr>
          <a:lstStyle/>
          <a:p>
            <a:pPr algn="ctr"/>
            <a:r>
              <a:rPr lang="en-US" sz="3600" b="1" cap="none" dirty="0">
                <a:solidFill>
                  <a:srgbClr val="212F62"/>
                </a:solidFill>
              </a:rPr>
              <a:t>Chapter 10</a:t>
            </a:r>
            <a:br>
              <a:rPr lang="en-US" sz="3600" b="1" cap="none" dirty="0">
                <a:solidFill>
                  <a:srgbClr val="212F62"/>
                </a:solidFill>
              </a:rPr>
            </a:br>
            <a:br>
              <a:rPr lang="en-US" sz="3600" b="1" cap="none" dirty="0">
                <a:solidFill>
                  <a:srgbClr val="212F62"/>
                </a:solidFill>
              </a:rPr>
            </a:br>
            <a:r>
              <a:rPr lang="en-US" sz="3600" b="1" dirty="0">
                <a:solidFill>
                  <a:srgbClr val="212F62"/>
                </a:solidFill>
              </a:rPr>
              <a:t>FURTHER APPLICATIONS OF TRIGONOMETRY</a:t>
            </a:r>
            <a:endParaRPr lang="en-US" sz="3600" dirty="0"/>
          </a:p>
        </p:txBody>
      </p:sp>
      <p:sp>
        <p:nvSpPr>
          <p:cNvPr id="5" name="Title 4"/>
          <p:cNvSpPr txBox="1">
            <a:spLocks/>
          </p:cNvSpPr>
          <p:nvPr/>
        </p:nvSpPr>
        <p:spPr>
          <a:xfrm>
            <a:off x="845052" y="3697089"/>
            <a:ext cx="7287208" cy="818927"/>
          </a:xfrm>
          <a:prstGeom prst="rect">
            <a:avLst/>
          </a:prstGeom>
        </p:spPr>
        <p:txBody>
          <a:bodyPr vert="horz" lIns="91440" tIns="45720" rIns="91440" bIns="45720" rtlCol="0" anchor="b">
            <a:noAutofit/>
          </a:bodyPr>
          <a:lstStyle>
            <a:lvl1pPr algn="l" defTabSz="914400" rtl="0" eaLnBrk="1" latinLnBrk="0" hangingPunct="1">
              <a:spcBef>
                <a:spcPct val="0"/>
              </a:spcBef>
              <a:buNone/>
              <a:defRPr sz="2400" kern="1200" cap="all" spc="-60" baseline="0">
                <a:solidFill>
                  <a:srgbClr val="6CB255"/>
                </a:solidFill>
                <a:latin typeface="+mj-lt"/>
                <a:ea typeface="+mj-ea"/>
                <a:cs typeface="+mj-cs"/>
              </a:defRPr>
            </a:lvl1pPr>
          </a:lstStyle>
          <a:p>
            <a:pPr algn="ctr"/>
            <a:r>
              <a:rPr lang="en-US" dirty="0"/>
              <a:t>Section 10.3 – Polar Coordinates</a:t>
            </a:r>
          </a:p>
        </p:txBody>
      </p:sp>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378705" y="5415694"/>
            <a:ext cx="1507110" cy="1077181"/>
          </a:xfrm>
          <a:prstGeom prst="rect">
            <a:avLst/>
          </a:prstGeom>
        </p:spPr>
      </p:pic>
    </p:spTree>
    <p:extLst>
      <p:ext uri="{BB962C8B-B14F-4D97-AF65-F5344CB8AC3E}">
        <p14:creationId xmlns:p14="http://schemas.microsoft.com/office/powerpoint/2010/main" val="5156426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2200" dirty="0"/>
              <a:t>Section 10.3 Learning Objectives</a:t>
            </a:r>
          </a:p>
        </p:txBody>
      </p:sp>
      <p:pic>
        <p:nvPicPr>
          <p:cNvPr id="6" name="Picture 5" descr="OSX-Stacked-TM-RGB-300dpi-2016.jpg" title="&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endParaRPr lang="en-US" dirty="0"/>
          </a:p>
        </p:txBody>
      </p:sp>
      <p:sp>
        <p:nvSpPr>
          <p:cNvPr id="4" name="Rectangle 3">
            <a:extLst>
              <a:ext uri="{FF2B5EF4-FFF2-40B4-BE49-F238E27FC236}">
                <a16:creationId xmlns:a16="http://schemas.microsoft.com/office/drawing/2014/main" id="{82A2C50D-E8A3-0742-836A-717A75EF667C}"/>
              </a:ext>
            </a:extLst>
          </p:cNvPr>
          <p:cNvSpPr/>
          <p:nvPr/>
        </p:nvSpPr>
        <p:spPr>
          <a:xfrm>
            <a:off x="457200" y="1269643"/>
            <a:ext cx="8379321" cy="2031325"/>
          </a:xfrm>
          <a:prstGeom prst="rect">
            <a:avLst/>
          </a:prstGeom>
        </p:spPr>
        <p:txBody>
          <a:bodyPr wrap="square">
            <a:spAutoFit/>
          </a:bodyPr>
          <a:lstStyle/>
          <a:p>
            <a:r>
              <a:rPr lang="en-US" dirty="0"/>
              <a:t>In this section students will:</a:t>
            </a:r>
          </a:p>
          <a:p>
            <a:endParaRPr lang="en-US" dirty="0"/>
          </a:p>
          <a:p>
            <a:pPr marL="285750" indent="-285750">
              <a:buFont typeface="Arial" panose="020B0604020202020204" pitchFamily="34" charset="0"/>
              <a:buChar char="•"/>
            </a:pPr>
            <a:r>
              <a:rPr lang="en-US" dirty="0"/>
              <a:t>Plot points using polar coordinates.</a:t>
            </a:r>
          </a:p>
          <a:p>
            <a:pPr marL="285750" indent="-285750">
              <a:buFont typeface="Arial" panose="020B0604020202020204" pitchFamily="34" charset="0"/>
              <a:buChar char="•"/>
            </a:pPr>
            <a:r>
              <a:rPr lang="en-US" dirty="0"/>
              <a:t>Convert from polar coordinates to rectangular coordinates.</a:t>
            </a:r>
          </a:p>
          <a:p>
            <a:pPr marL="285750" indent="-285750">
              <a:buFont typeface="Arial" panose="020B0604020202020204" pitchFamily="34" charset="0"/>
              <a:buChar char="•"/>
            </a:pPr>
            <a:r>
              <a:rPr lang="en-US" dirty="0"/>
              <a:t>Convert from rectangular coordinates to polar coordinates.</a:t>
            </a:r>
          </a:p>
          <a:p>
            <a:pPr marL="285750" indent="-285750">
              <a:buFont typeface="Arial" panose="020B0604020202020204" pitchFamily="34" charset="0"/>
              <a:buChar char="•"/>
            </a:pPr>
            <a:r>
              <a:rPr lang="en-US" dirty="0"/>
              <a:t>Transform equations between polar and rectangular forms.</a:t>
            </a:r>
          </a:p>
          <a:p>
            <a:pPr marL="285750" indent="-285750">
              <a:buFont typeface="Arial" panose="020B0604020202020204" pitchFamily="34" charset="0"/>
              <a:buChar char="•"/>
            </a:pPr>
            <a:r>
              <a:rPr lang="en-US" dirty="0"/>
              <a:t>Identify and graph polar equations by converting to rectangular equations.</a:t>
            </a:r>
          </a:p>
        </p:txBody>
      </p:sp>
    </p:spTree>
    <p:extLst>
      <p:ext uri="{BB962C8B-B14F-4D97-AF65-F5344CB8AC3E}">
        <p14:creationId xmlns:p14="http://schemas.microsoft.com/office/powerpoint/2010/main" val="18980802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a:t>
            </a:r>
          </a:p>
        </p:txBody>
      </p:sp>
      <p:sp>
        <p:nvSpPr>
          <p:cNvPr id="7" name="Text Placeholder 6"/>
          <p:cNvSpPr>
            <a:spLocks noGrp="1"/>
          </p:cNvSpPr>
          <p:nvPr>
            <p:ph type="body" sz="quarter" idx="14"/>
          </p:nvPr>
        </p:nvSpPr>
        <p:spPr>
          <a:xfrm>
            <a:off x="457200" y="1306286"/>
            <a:ext cx="8062912" cy="4704078"/>
          </a:xfrm>
        </p:spPr>
        <p:txBody>
          <a:bodyPr>
            <a:normAutofit/>
          </a:bodyPr>
          <a:lstStyle/>
          <a:p>
            <a:r>
              <a:rPr lang="en-US" dirty="0"/>
              <a:t>When we think about plotting points in the plane, we usually think of rectangular coordinates (</a:t>
            </a:r>
            <a:r>
              <a:rPr lang="en-US" i="1" dirty="0"/>
              <a:t>x</a:t>
            </a:r>
            <a:r>
              <a:rPr lang="en-US" dirty="0"/>
              <a:t>, </a:t>
            </a:r>
            <a:r>
              <a:rPr lang="en-US" i="1" dirty="0"/>
              <a:t>y</a:t>
            </a:r>
            <a:r>
              <a:rPr lang="en-US" dirty="0"/>
              <a:t>) in the Cartesian coordinate plane. </a:t>
            </a:r>
          </a:p>
          <a:p>
            <a:endParaRPr lang="en-US" dirty="0"/>
          </a:p>
          <a:p>
            <a:r>
              <a:rPr lang="en-US" dirty="0"/>
              <a:t>However, there are other ways of writing a coordinate pair and other types of grid systems. </a:t>
            </a:r>
          </a:p>
          <a:p>
            <a:endParaRPr lang="en-US" dirty="0"/>
          </a:p>
          <a:p>
            <a:r>
              <a:rPr lang="en-US" dirty="0"/>
              <a:t>In this section, we introduce to </a:t>
            </a:r>
            <a:r>
              <a:rPr lang="en-US" b="1" dirty="0"/>
              <a:t>polar coordinates</a:t>
            </a:r>
            <a:r>
              <a:rPr lang="en-US" dirty="0"/>
              <a:t>, which are points labeled (</a:t>
            </a:r>
            <a:r>
              <a:rPr lang="en-US" i="1" dirty="0"/>
              <a:t>r</a:t>
            </a:r>
            <a:r>
              <a:rPr lang="en-US" dirty="0"/>
              <a:t>, </a:t>
            </a:r>
            <a:r>
              <a:rPr lang="en-US" i="1" dirty="0"/>
              <a:t>θ</a:t>
            </a:r>
            <a:r>
              <a:rPr lang="en-US" dirty="0"/>
              <a:t>) and plotted on a polar grid. </a:t>
            </a:r>
          </a:p>
          <a:p>
            <a:endParaRPr lang="en-US" dirty="0"/>
          </a:p>
          <a:p>
            <a:r>
              <a:rPr lang="en-US" dirty="0"/>
              <a:t>The polar grid is represented as a series of concentric circles radiating out from the </a:t>
            </a:r>
            <a:r>
              <a:rPr lang="en-US" b="1" dirty="0"/>
              <a:t>pole</a:t>
            </a:r>
            <a:r>
              <a:rPr lang="en-US" dirty="0"/>
              <a:t>, or the origin of the coordinate plane.</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118631145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 (Cont.)</a:t>
            </a:r>
          </a:p>
        </p:txBody>
      </p:sp>
      <p:sp>
        <p:nvSpPr>
          <p:cNvPr id="7" name="Text Placeholder 6"/>
          <p:cNvSpPr>
            <a:spLocks noGrp="1"/>
          </p:cNvSpPr>
          <p:nvPr>
            <p:ph type="body" sz="quarter" idx="14"/>
          </p:nvPr>
        </p:nvSpPr>
        <p:spPr>
          <a:xfrm>
            <a:off x="457200" y="1268963"/>
            <a:ext cx="8062912" cy="4741401"/>
          </a:xfrm>
        </p:spPr>
        <p:txBody>
          <a:bodyPr>
            <a:normAutofit/>
          </a:bodyPr>
          <a:lstStyle/>
          <a:p>
            <a:r>
              <a:rPr lang="en-US" sz="1800" dirty="0"/>
              <a:t>The polar grid is scaled as the unit circle with the positive </a:t>
            </a:r>
            <a:r>
              <a:rPr lang="en-US" sz="1800" i="1" dirty="0"/>
              <a:t>x</a:t>
            </a:r>
            <a:r>
              <a:rPr lang="en-US" sz="1800" dirty="0"/>
              <a:t>-axis now viewed as the </a:t>
            </a:r>
            <a:r>
              <a:rPr lang="en-US" sz="1800" b="1" dirty="0"/>
              <a:t>polar axis </a:t>
            </a:r>
            <a:r>
              <a:rPr lang="en-US" sz="1800" dirty="0"/>
              <a:t>and the origin as the pole.</a:t>
            </a:r>
          </a:p>
          <a:p>
            <a:endParaRPr lang="en-US" sz="1800" dirty="0"/>
          </a:p>
          <a:p>
            <a:r>
              <a:rPr lang="en-US" sz="1800" dirty="0"/>
              <a:t>The first coordinate </a:t>
            </a:r>
            <a:r>
              <a:rPr lang="en-US" sz="1800" i="1" dirty="0"/>
              <a:t>r </a:t>
            </a:r>
            <a:r>
              <a:rPr lang="en-US" sz="1800" dirty="0"/>
              <a:t>is the radius or length of the directed line segment from the pole. </a:t>
            </a:r>
          </a:p>
          <a:p>
            <a:endParaRPr lang="en-US" sz="1800" dirty="0"/>
          </a:p>
          <a:p>
            <a:r>
              <a:rPr lang="en-US" sz="1800" dirty="0"/>
              <a:t>The angle </a:t>
            </a:r>
            <a:r>
              <a:rPr lang="en-US" sz="1800" i="1" dirty="0"/>
              <a:t>θ, </a:t>
            </a:r>
            <a:r>
              <a:rPr lang="en-US" sz="1800" dirty="0"/>
              <a:t>measured in radians, indicates the direction of </a:t>
            </a:r>
            <a:r>
              <a:rPr lang="en-US" sz="1800" i="1" dirty="0"/>
              <a:t>r. </a:t>
            </a:r>
          </a:p>
          <a:p>
            <a:endParaRPr lang="en-US" sz="1800" dirty="0"/>
          </a:p>
          <a:p>
            <a:r>
              <a:rPr lang="en-US" sz="1800" dirty="0"/>
              <a:t>We move counterclockwise from the polar axis by an angle of </a:t>
            </a:r>
            <a:r>
              <a:rPr lang="en-US" sz="1800" i="1" dirty="0"/>
              <a:t>θ, </a:t>
            </a:r>
            <a:r>
              <a:rPr lang="en-US" sz="1800" dirty="0"/>
              <a:t>and measure a directed line segment the length of </a:t>
            </a:r>
            <a:r>
              <a:rPr lang="en-US" sz="1800" i="1" dirty="0"/>
              <a:t>r </a:t>
            </a:r>
            <a:r>
              <a:rPr lang="en-US" sz="1800" dirty="0"/>
              <a:t>in the direction of </a:t>
            </a:r>
            <a:r>
              <a:rPr lang="en-US" sz="1800" i="1" dirty="0"/>
              <a:t>θ. </a:t>
            </a:r>
          </a:p>
          <a:p>
            <a:endParaRPr lang="en-US" sz="1800" dirty="0"/>
          </a:p>
          <a:p>
            <a:r>
              <a:rPr lang="en-US" sz="1800" dirty="0"/>
              <a:t>Even though we measure </a:t>
            </a:r>
            <a:r>
              <a:rPr lang="en-US" sz="1800" i="1" dirty="0"/>
              <a:t>θ </a:t>
            </a:r>
            <a:r>
              <a:rPr lang="en-US" sz="1800" dirty="0"/>
              <a:t>first and then </a:t>
            </a:r>
            <a:r>
              <a:rPr lang="en-US" sz="1800" i="1" dirty="0"/>
              <a:t>r, </a:t>
            </a:r>
            <a:r>
              <a:rPr lang="en-US" sz="1800" dirty="0"/>
              <a:t>the polar point is written with the </a:t>
            </a:r>
            <a:r>
              <a:rPr lang="en-US" sz="1800" i="1" dirty="0"/>
              <a:t>r</a:t>
            </a:r>
            <a:r>
              <a:rPr lang="en-US" sz="1800" dirty="0"/>
              <a:t>-coordinate first.</a:t>
            </a:r>
            <a:endParaRPr lang="en-US" sz="14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170974755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7" name="Picture 2" descr="&#10;&#10;Polar grid ">
            <a:extLst>
              <a:ext uri="{FF2B5EF4-FFF2-40B4-BE49-F238E27FC236}">
                <a16:creationId xmlns:a16="http://schemas.microsoft.com/office/drawing/2014/main" id="{11DB4EE2-9540-49DA-B73D-DE6A9E1AF032}"/>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54760" y="2468054"/>
            <a:ext cx="4193526" cy="402482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3" name="Rectangle 2">
                <a:extLst>
                  <a:ext uri="{FF2B5EF4-FFF2-40B4-BE49-F238E27FC236}">
                    <a16:creationId xmlns:a16="http://schemas.microsoft.com/office/drawing/2014/main" id="{26F015F6-EBDC-EF46-9226-6648BF403CF3}"/>
                  </a:ext>
                </a:extLst>
              </p:cNvPr>
              <p:cNvSpPr/>
              <p:nvPr/>
            </p:nvSpPr>
            <p:spPr>
              <a:xfrm>
                <a:off x="457200" y="1339334"/>
                <a:ext cx="6390423" cy="516873"/>
              </a:xfrm>
              <a:prstGeom prst="rect">
                <a:avLst/>
              </a:prstGeom>
            </p:spPr>
            <p:txBody>
              <a:bodyPr wrap="square">
                <a:spAutoFit/>
              </a:bodyPr>
              <a:lstStyle/>
              <a:p>
                <a:r>
                  <a:rPr lang="en-US" dirty="0">
                    <a:solidFill>
                      <a:srgbClr val="555555"/>
                    </a:solidFill>
                    <a:latin typeface="Helvetica Neue" panose="02000503000000020004" pitchFamily="2" charset="0"/>
                  </a:rPr>
                  <a:t>Try It:	Plot the point </a:t>
                </a:r>
                <a14:m>
                  <m:oMath xmlns:m="http://schemas.openxmlformats.org/officeDocument/2006/math">
                    <m:d>
                      <m:dPr>
                        <m:ctrlPr>
                          <a:rPr lang="en-US" i="1" smtClean="0">
                            <a:solidFill>
                              <a:srgbClr val="555555"/>
                            </a:solidFill>
                            <a:latin typeface="Cambria Math" panose="02040503050406030204" pitchFamily="18" charset="0"/>
                          </a:rPr>
                        </m:ctrlPr>
                      </m:dPr>
                      <m:e>
                        <m:r>
                          <m:rPr>
                            <m:nor/>
                          </m:rPr>
                          <a:rPr lang="en-US" dirty="0">
                            <a:solidFill>
                              <a:srgbClr val="555555"/>
                            </a:solidFill>
                            <a:latin typeface="STIXGeneral-Regular" pitchFamily="2" charset="2"/>
                          </a:rPr>
                          <m:t>2</m:t>
                        </m:r>
                        <m:r>
                          <a:rPr lang="en-US" b="0" i="1" dirty="0" smtClean="0">
                            <a:solidFill>
                              <a:srgbClr val="555555"/>
                            </a:solidFill>
                            <a:latin typeface="Cambria Math" panose="02040503050406030204" pitchFamily="18" charset="0"/>
                          </a:rPr>
                          <m:t>,  </m:t>
                        </m:r>
                        <m:f>
                          <m:fPr>
                            <m:ctrlPr>
                              <a:rPr lang="en-US" i="1" smtClean="0">
                                <a:solidFill>
                                  <a:srgbClr val="555555"/>
                                </a:solidFill>
                                <a:latin typeface="Cambria Math" panose="02040503050406030204" pitchFamily="18" charset="0"/>
                              </a:rPr>
                            </m:ctrlPr>
                          </m:fPr>
                          <m:num>
                            <m:r>
                              <m:rPr>
                                <m:nor/>
                              </m:rPr>
                              <a:rPr lang="el-GR" dirty="0">
                                <a:solidFill>
                                  <a:srgbClr val="555555"/>
                                </a:solidFill>
                                <a:latin typeface="STIXGeneral-Italic" pitchFamily="2" charset="2"/>
                              </a:rPr>
                              <m:t>π</m:t>
                            </m:r>
                          </m:num>
                          <m:den>
                            <m:r>
                              <m:rPr>
                                <m:nor/>
                              </m:rPr>
                              <a:rPr lang="el-GR" dirty="0">
                                <a:solidFill>
                                  <a:srgbClr val="555555"/>
                                </a:solidFill>
                                <a:latin typeface="STIXGeneral-Regular" pitchFamily="2" charset="2"/>
                              </a:rPr>
                              <m:t>3</m:t>
                            </m:r>
                          </m:den>
                        </m:f>
                      </m:e>
                    </m:d>
                    <m:r>
                      <a:rPr lang="en-US" b="0" i="0" smtClean="0">
                        <a:solidFill>
                          <a:srgbClr val="555555"/>
                        </a:solidFill>
                        <a:latin typeface="Cambria Math" panose="02040503050406030204" pitchFamily="18" charset="0"/>
                      </a:rPr>
                      <m:t> </m:t>
                    </m:r>
                  </m:oMath>
                </a14:m>
                <a:r>
                  <a:rPr lang="el-GR" dirty="0">
                    <a:solidFill>
                      <a:srgbClr val="555555"/>
                    </a:solidFill>
                    <a:latin typeface="Helvetica Neue" panose="02000503000000020004" pitchFamily="2" charset="0"/>
                  </a:rPr>
                  <a:t> </a:t>
                </a:r>
                <a:r>
                  <a:rPr lang="en-US" dirty="0">
                    <a:solidFill>
                      <a:srgbClr val="555555"/>
                    </a:solidFill>
                    <a:latin typeface="Helvetica Neue" panose="02000503000000020004" pitchFamily="2" charset="0"/>
                  </a:rPr>
                  <a:t>in the </a:t>
                </a:r>
                <a:r>
                  <a:rPr lang="en-US" b="1" dirty="0">
                    <a:solidFill>
                      <a:srgbClr val="555555"/>
                    </a:solidFill>
                    <a:latin typeface="Helvetica Neue" panose="02000503000000020004" pitchFamily="2" charset="0"/>
                  </a:rPr>
                  <a:t>polar grid</a:t>
                </a:r>
                <a:r>
                  <a:rPr lang="en-US" dirty="0">
                    <a:solidFill>
                      <a:srgbClr val="555555"/>
                    </a:solidFill>
                    <a:latin typeface="Helvetica Neue" panose="02000503000000020004" pitchFamily="2" charset="0"/>
                  </a:rPr>
                  <a:t>.</a:t>
                </a:r>
                <a:endParaRPr lang="en-US" dirty="0"/>
              </a:p>
            </p:txBody>
          </p:sp>
        </mc:Choice>
        <mc:Fallback xmlns="">
          <p:sp>
            <p:nvSpPr>
              <p:cNvPr id="3" name="Rectangle 2">
                <a:extLst>
                  <a:ext uri="{FF2B5EF4-FFF2-40B4-BE49-F238E27FC236}">
                    <a16:creationId xmlns:a16="http://schemas.microsoft.com/office/drawing/2014/main" id="{26F015F6-EBDC-EF46-9226-6648BF403CF3}"/>
                  </a:ext>
                </a:extLst>
              </p:cNvPr>
              <p:cNvSpPr>
                <a:spLocks noRot="1" noChangeAspect="1" noMove="1" noResize="1" noEditPoints="1" noAdjustHandles="1" noChangeArrowheads="1" noChangeShapeType="1" noTextEdit="1"/>
              </p:cNvSpPr>
              <p:nvPr/>
            </p:nvSpPr>
            <p:spPr>
              <a:xfrm>
                <a:off x="457200" y="1339334"/>
                <a:ext cx="6390423" cy="516873"/>
              </a:xfrm>
              <a:prstGeom prst="rect">
                <a:avLst/>
              </a:prstGeom>
              <a:blipFill>
                <a:blip r:embed="rId4"/>
                <a:stretch>
                  <a:fillRect l="-795" b="-2381"/>
                </a:stretch>
              </a:blipFill>
            </p:spPr>
            <p:txBody>
              <a:bodyPr/>
              <a:lstStyle/>
              <a:p>
                <a:r>
                  <a:rPr lang="en-US">
                    <a:noFill/>
                  </a:rPr>
                  <a:t> </a:t>
                </a:r>
              </a:p>
            </p:txBody>
          </p:sp>
        </mc:Fallback>
      </mc:AlternateContent>
    </p:spTree>
    <p:extLst>
      <p:ext uri="{BB962C8B-B14F-4D97-AF65-F5344CB8AC3E}">
        <p14:creationId xmlns:p14="http://schemas.microsoft.com/office/powerpoint/2010/main" val="23117327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 example</a:t>
            </a:r>
          </a:p>
        </p:txBody>
      </p:sp>
      <p:sp>
        <p:nvSpPr>
          <p:cNvPr id="7" name="Text Placeholder 6"/>
          <p:cNvSpPr>
            <a:spLocks noGrp="1"/>
          </p:cNvSpPr>
          <p:nvPr>
            <p:ph type="body" sz="quarter" idx="14"/>
          </p:nvPr>
        </p:nvSpPr>
        <p:spPr>
          <a:xfrm>
            <a:off x="457200" y="1238250"/>
            <a:ext cx="8062912" cy="4772114"/>
          </a:xfrm>
        </p:spPr>
        <p:txBody>
          <a:bodyPr>
            <a:normAutofit/>
          </a:bodyPr>
          <a:lstStyle/>
          <a:p>
            <a:r>
              <a:rPr lang="en-US" sz="1600" dirty="0">
                <a:solidFill>
                  <a:srgbClr val="0070C0"/>
                </a:solidFill>
              </a:rPr>
              <a:t>Example </a:t>
            </a:r>
            <a:r>
              <a:rPr lang="en-US" sz="1600" b="1" dirty="0"/>
              <a:t>Plotting a Point in the Polar Coordinate System with a Negative Component</a:t>
            </a:r>
          </a:p>
          <a:p>
            <a:r>
              <a:rPr lang="en-US" sz="1600" dirty="0"/>
              <a:t>Plot the point (−2, </a:t>
            </a:r>
            <a:r>
              <a:rPr lang="en-US" sz="1600" i="1" dirty="0"/>
              <a:t>π/</a:t>
            </a:r>
            <a:r>
              <a:rPr lang="en-US" sz="1600" dirty="0"/>
              <a:t>6) on the polar grid.</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8" name="Picture 2" descr="Image result for polar grid">
            <a:extLst>
              <a:ext uri="{FF2B5EF4-FFF2-40B4-BE49-F238E27FC236}">
                <a16:creationId xmlns:a16="http://schemas.microsoft.com/office/drawing/2014/main" id="{1B269E1E-9F98-4D26-8658-2DF21407D29D}"/>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54760" y="2468054"/>
            <a:ext cx="4193526" cy="4024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9842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(cont.)</a:t>
            </a:r>
          </a:p>
        </p:txBody>
      </p:sp>
      <p:sp>
        <p:nvSpPr>
          <p:cNvPr id="7" name="Text Placeholder 6"/>
          <p:cNvSpPr>
            <a:spLocks noGrp="1"/>
          </p:cNvSpPr>
          <p:nvPr>
            <p:ph type="body" sz="quarter" idx="14"/>
          </p:nvPr>
        </p:nvSpPr>
        <p:spPr/>
        <p:txBody>
          <a:bodyPr>
            <a:normAutofit/>
          </a:bodyPr>
          <a:lstStyle/>
          <a:p>
            <a:r>
              <a:rPr lang="en-US" sz="1600" b="1" dirty="0"/>
              <a:t>ASA (angle-side-angle) </a:t>
            </a:r>
            <a:r>
              <a:rPr lang="en-US" sz="1600" dirty="0"/>
              <a:t>We know the measurements of two angles and the included side. See </a:t>
            </a:r>
            <a:r>
              <a:rPr lang="en-US" sz="1600" b="1" dirty="0"/>
              <a:t>Figure 2</a:t>
            </a:r>
            <a:r>
              <a:rPr lang="en-US" sz="1600" dirty="0"/>
              <a:t>.</a:t>
            </a:r>
            <a:endParaRPr lang="en-US" sz="12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10;An oblique triangle consisting of angles alpha, beta, and gamma. Alpha and gamma's values are known, as is the side opposite beta, between alpha and gamma."/>
          <p:cNvPicPr>
            <a:picLocks noChangeAspect="1"/>
          </p:cNvPicPr>
          <p:nvPr/>
        </p:nvPicPr>
        <p:blipFill>
          <a:blip r:embed="rId3"/>
          <a:stretch>
            <a:fillRect/>
          </a:stretch>
        </p:blipFill>
        <p:spPr>
          <a:xfrm>
            <a:off x="1995418" y="1692876"/>
            <a:ext cx="5005138" cy="2743200"/>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94785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 example 2</a:t>
            </a:r>
          </a:p>
        </p:txBody>
      </p:sp>
      <p:sp>
        <p:nvSpPr>
          <p:cNvPr id="7" name="Text Placeholder 6"/>
          <p:cNvSpPr>
            <a:spLocks noGrp="1"/>
          </p:cNvSpPr>
          <p:nvPr>
            <p:ph type="body" sz="quarter" idx="14"/>
          </p:nvPr>
        </p:nvSpPr>
        <p:spPr>
          <a:xfrm>
            <a:off x="457200" y="1428750"/>
            <a:ext cx="8062912" cy="4581614"/>
          </a:xfrm>
        </p:spPr>
        <p:txBody>
          <a:bodyPr>
            <a:normAutofit/>
          </a:bodyPr>
          <a:lstStyle/>
          <a:p>
            <a:r>
              <a:rPr lang="en-US" sz="1600" dirty="0">
                <a:solidFill>
                  <a:srgbClr val="0070C0"/>
                </a:solidFill>
              </a:rPr>
              <a:t>Example</a:t>
            </a:r>
            <a:r>
              <a:rPr lang="en-US" sz="1600" dirty="0"/>
              <a:t> </a:t>
            </a:r>
            <a:r>
              <a:rPr lang="en-US" sz="1600" b="1" dirty="0"/>
              <a:t>Plotting a Point on the Polar Grid</a:t>
            </a:r>
          </a:p>
          <a:p>
            <a:r>
              <a:rPr lang="en-US" sz="1600" dirty="0"/>
              <a:t>Plot the point (-3, -</a:t>
            </a:r>
            <a:r>
              <a:rPr lang="en-US" sz="1600" i="1" dirty="0"/>
              <a:t>π/2</a:t>
            </a:r>
            <a:r>
              <a:rPr lang="en-US" sz="1600" dirty="0"/>
              <a:t>) on the polar grid.</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1026" name="Picture 2" descr="Image result for polar grid">
            <a:extLst>
              <a:ext uri="{FF2B5EF4-FFF2-40B4-BE49-F238E27FC236}">
                <a16:creationId xmlns:a16="http://schemas.microsoft.com/office/drawing/2014/main" id="{7D52BD13-2EC5-47AD-B883-3D1A15D5A865}"/>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54760" y="2468054"/>
            <a:ext cx="4193526" cy="40248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0814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Plotting Points Using </a:t>
            </a:r>
            <a:br>
              <a:rPr lang="en-US" dirty="0"/>
            </a:br>
            <a:r>
              <a:rPr lang="en-US" dirty="0"/>
              <a:t>Polar Coordinates try it 2</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pic>
        <p:nvPicPr>
          <p:cNvPr id="7" name="Picture 2" descr="Image result for polar grid">
            <a:extLst>
              <a:ext uri="{FF2B5EF4-FFF2-40B4-BE49-F238E27FC236}">
                <a16:creationId xmlns:a16="http://schemas.microsoft.com/office/drawing/2014/main" id="{271E6FD9-FFA5-4EF6-A435-C6037DE349D8}"/>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254760" y="2468054"/>
            <a:ext cx="4193526" cy="4024821"/>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FD46BFC2-71DC-EF4C-AE3E-905C3D969244}"/>
                  </a:ext>
                </a:extLst>
              </p:cNvPr>
              <p:cNvSpPr/>
              <p:nvPr/>
            </p:nvSpPr>
            <p:spPr>
              <a:xfrm>
                <a:off x="457200" y="1367135"/>
                <a:ext cx="7991086" cy="541880"/>
              </a:xfrm>
              <a:prstGeom prst="rect">
                <a:avLst/>
              </a:prstGeom>
            </p:spPr>
            <p:txBody>
              <a:bodyPr wrap="square">
                <a:spAutoFit/>
              </a:bodyPr>
              <a:lstStyle/>
              <a:p>
                <a:r>
                  <a:rPr lang="en-US" dirty="0">
                    <a:solidFill>
                      <a:srgbClr val="555555"/>
                    </a:solidFill>
                    <a:latin typeface="Helvetica Neue" panose="02000503000000020004" pitchFamily="2" charset="0"/>
                  </a:rPr>
                  <a:t>Try It:	Plot the points </a:t>
                </a:r>
                <a14:m>
                  <m:oMath xmlns:m="http://schemas.openxmlformats.org/officeDocument/2006/math">
                    <m:d>
                      <m:dPr>
                        <m:ctrlPr>
                          <a:rPr lang="en-US" i="1">
                            <a:solidFill>
                              <a:srgbClr val="555555"/>
                            </a:solidFill>
                            <a:latin typeface="Cambria Math" panose="02040503050406030204" pitchFamily="18" charset="0"/>
                          </a:rPr>
                        </m:ctrlPr>
                      </m:dPr>
                      <m:e>
                        <m:r>
                          <m:rPr>
                            <m:nor/>
                          </m:rPr>
                          <a:rPr lang="en-US" dirty="0">
                            <a:solidFill>
                              <a:srgbClr val="555555"/>
                            </a:solidFill>
                            <a:latin typeface="STIXGeneral-Regular" pitchFamily="2" charset="2"/>
                          </a:rPr>
                          <m:t>3</m:t>
                        </m:r>
                        <m:r>
                          <a:rPr lang="en-US" i="1" dirty="0">
                            <a:solidFill>
                              <a:srgbClr val="555555"/>
                            </a:solidFill>
                            <a:latin typeface="Cambria Math" panose="02040503050406030204" pitchFamily="18" charset="0"/>
                          </a:rPr>
                          <m:t>,</m:t>
                        </m:r>
                        <m:r>
                          <m:rPr>
                            <m:nor/>
                          </m:rPr>
                          <a:rPr lang="en-US" dirty="0">
                            <a:solidFill>
                              <a:srgbClr val="555555"/>
                            </a:solidFill>
                            <a:latin typeface="STIXGeneral-Regular" pitchFamily="2" charset="2"/>
                          </a:rPr>
                          <m:t>−</m:t>
                        </m:r>
                        <m:f>
                          <m:fPr>
                            <m:ctrlPr>
                              <a:rPr lang="en-US" i="1">
                                <a:solidFill>
                                  <a:srgbClr val="555555"/>
                                </a:solidFill>
                                <a:latin typeface="Cambria Math" panose="02040503050406030204" pitchFamily="18" charset="0"/>
                              </a:rPr>
                            </m:ctrlPr>
                          </m:fPr>
                          <m:num>
                            <m:r>
                              <m:rPr>
                                <m:nor/>
                              </m:rPr>
                              <a:rPr lang="el-GR" dirty="0">
                                <a:solidFill>
                                  <a:srgbClr val="555555"/>
                                </a:solidFill>
                                <a:latin typeface="STIXGeneral-Italic" pitchFamily="2" charset="2"/>
                              </a:rPr>
                              <m:t>π</m:t>
                            </m:r>
                          </m:num>
                          <m:den>
                            <m:r>
                              <m:rPr>
                                <m:nor/>
                              </m:rPr>
                              <a:rPr lang="el-GR" dirty="0">
                                <a:solidFill>
                                  <a:srgbClr val="555555"/>
                                </a:solidFill>
                                <a:latin typeface="STIXGeneral-Regular" pitchFamily="2" charset="2"/>
                              </a:rPr>
                              <m:t>6</m:t>
                            </m:r>
                          </m:den>
                        </m:f>
                      </m:e>
                    </m:d>
                    <m:r>
                      <a:rPr lang="en-US" b="0" i="0" dirty="0" smtClean="0">
                        <a:solidFill>
                          <a:srgbClr val="555555"/>
                        </a:solidFill>
                        <a:latin typeface="Cambria Math" panose="02040503050406030204" pitchFamily="18" charset="0"/>
                      </a:rPr>
                      <m:t> </m:t>
                    </m:r>
                  </m:oMath>
                </a14:m>
                <a:r>
                  <a:rPr lang="en-US" dirty="0">
                    <a:solidFill>
                      <a:srgbClr val="555555"/>
                    </a:solidFill>
                    <a:latin typeface="Helvetica Neue" panose="02000503000000020004" pitchFamily="2" charset="0"/>
                  </a:rPr>
                  <a:t>and</a:t>
                </a:r>
                <a:r>
                  <a:rPr lang="en-US" dirty="0">
                    <a:solidFill>
                      <a:srgbClr val="555555"/>
                    </a:solidFill>
                  </a:rPr>
                  <a:t> </a:t>
                </a:r>
                <a14:m>
                  <m:oMath xmlns:m="http://schemas.openxmlformats.org/officeDocument/2006/math">
                    <m:d>
                      <m:dPr>
                        <m:ctrlPr>
                          <a:rPr lang="en-US" i="1">
                            <a:solidFill>
                              <a:srgbClr val="555555"/>
                            </a:solidFill>
                            <a:latin typeface="Cambria Math" panose="02040503050406030204" pitchFamily="18" charset="0"/>
                          </a:rPr>
                        </m:ctrlPr>
                      </m:dPr>
                      <m:e>
                        <m:r>
                          <m:rPr>
                            <m:nor/>
                          </m:rPr>
                          <a:rPr lang="en-US" dirty="0">
                            <a:solidFill>
                              <a:srgbClr val="555555"/>
                            </a:solidFill>
                            <a:latin typeface="STIXGeneral-Regular" pitchFamily="2" charset="2"/>
                          </a:rPr>
                          <m:t>2</m:t>
                        </m:r>
                        <m:r>
                          <a:rPr lang="en-US" i="1" dirty="0">
                            <a:solidFill>
                              <a:srgbClr val="555555"/>
                            </a:solidFill>
                            <a:latin typeface="Cambria Math" panose="02040503050406030204" pitchFamily="18" charset="0"/>
                          </a:rPr>
                          <m:t>,  </m:t>
                        </m:r>
                        <m:f>
                          <m:fPr>
                            <m:ctrlPr>
                              <a:rPr lang="en-US" i="1">
                                <a:solidFill>
                                  <a:srgbClr val="555555"/>
                                </a:solidFill>
                                <a:latin typeface="Cambria Math" panose="02040503050406030204" pitchFamily="18" charset="0"/>
                              </a:rPr>
                            </m:ctrlPr>
                          </m:fPr>
                          <m:num>
                            <m:r>
                              <m:rPr>
                                <m:nor/>
                              </m:rPr>
                              <a:rPr lang="en-US" dirty="0">
                                <a:solidFill>
                                  <a:srgbClr val="555555"/>
                                </a:solidFill>
                                <a:latin typeface="STIXGeneral-Regular" pitchFamily="2" charset="2"/>
                              </a:rPr>
                              <m:t>9</m:t>
                            </m:r>
                            <m:r>
                              <m:rPr>
                                <m:nor/>
                              </m:rPr>
                              <a:rPr lang="el-GR" dirty="0">
                                <a:solidFill>
                                  <a:srgbClr val="555555"/>
                                </a:solidFill>
                                <a:latin typeface="STIXGeneral-Italic" pitchFamily="2" charset="2"/>
                              </a:rPr>
                              <m:t>π</m:t>
                            </m:r>
                          </m:num>
                          <m:den>
                            <m:r>
                              <m:rPr>
                                <m:nor/>
                              </m:rPr>
                              <a:rPr lang="el-GR" dirty="0">
                                <a:solidFill>
                                  <a:srgbClr val="555555"/>
                                </a:solidFill>
                                <a:latin typeface="STIXGeneral-Regular" pitchFamily="2" charset="2"/>
                              </a:rPr>
                              <m:t>4</m:t>
                            </m:r>
                          </m:den>
                        </m:f>
                      </m:e>
                    </m:d>
                  </m:oMath>
                </a14:m>
                <a:r>
                  <a:rPr lang="el-GR" dirty="0">
                    <a:solidFill>
                      <a:srgbClr val="555555"/>
                    </a:solidFill>
                    <a:latin typeface="Helvetica Neue" panose="02000503000000020004" pitchFamily="2" charset="0"/>
                  </a:rPr>
                  <a:t> </a:t>
                </a:r>
                <a:r>
                  <a:rPr lang="en-US" dirty="0">
                    <a:solidFill>
                      <a:srgbClr val="555555"/>
                    </a:solidFill>
                    <a:latin typeface="Helvetica Neue" panose="02000503000000020004" pitchFamily="2" charset="0"/>
                  </a:rPr>
                  <a:t>on the same polar grid.</a:t>
                </a:r>
                <a:endParaRPr lang="en-US" dirty="0"/>
              </a:p>
            </p:txBody>
          </p:sp>
        </mc:Choice>
        <mc:Fallback xmlns="">
          <p:sp>
            <p:nvSpPr>
              <p:cNvPr id="4" name="Rectangle 3">
                <a:extLst>
                  <a:ext uri="{FF2B5EF4-FFF2-40B4-BE49-F238E27FC236}">
                    <a16:creationId xmlns:a16="http://schemas.microsoft.com/office/drawing/2014/main" id="{FD46BFC2-71DC-EF4C-AE3E-905C3D969244}"/>
                  </a:ext>
                </a:extLst>
              </p:cNvPr>
              <p:cNvSpPr>
                <a:spLocks noRot="1" noChangeAspect="1" noMove="1" noResize="1" noEditPoints="1" noAdjustHandles="1" noChangeArrowheads="1" noChangeShapeType="1" noTextEdit="1"/>
              </p:cNvSpPr>
              <p:nvPr/>
            </p:nvSpPr>
            <p:spPr>
              <a:xfrm>
                <a:off x="457200" y="1367135"/>
                <a:ext cx="7991086" cy="541880"/>
              </a:xfrm>
              <a:prstGeom prst="rect">
                <a:avLst/>
              </a:prstGeom>
              <a:blipFill>
                <a:blip r:embed="rId4"/>
                <a:stretch>
                  <a:fillRect l="-636" b="-2381"/>
                </a:stretch>
              </a:blipFill>
            </p:spPr>
            <p:txBody>
              <a:bodyPr/>
              <a:lstStyle/>
              <a:p>
                <a:r>
                  <a:rPr lang="en-US">
                    <a:noFill/>
                  </a:rPr>
                  <a:t> </a:t>
                </a:r>
              </a:p>
            </p:txBody>
          </p:sp>
        </mc:Fallback>
      </mc:AlternateContent>
    </p:spTree>
    <p:extLst>
      <p:ext uri="{BB962C8B-B14F-4D97-AF65-F5344CB8AC3E}">
        <p14:creationId xmlns:p14="http://schemas.microsoft.com/office/powerpoint/2010/main" val="89437758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Converting from Polar Coordinates to Rectangular Coordinates</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descr="&#10;Comparison between polar coordinates and rectangular coordinates. There is a right triangle plotted on the x,y axis. The sides are a horizontal line on the x-axis of length x, a vertical line extending from thex-axis to some point in quadrant 1, and a hypotenuse r extending from the origin to that same point in quadrant 1. The vertices are at the origin (0,0), some point along the x-axis at (x,0), and that point in quadrant 1. This last point is (x,y) or (r, theta), depending which system of coordinates you use."/>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2688170" y="3096944"/>
            <a:ext cx="3600972" cy="33186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EBD00E9E-5315-A24C-AE7A-3DF5366F38E5}"/>
                  </a:ext>
                </a:extLst>
              </p:cNvPr>
              <p:cNvSpPr/>
              <p:nvPr/>
            </p:nvSpPr>
            <p:spPr>
              <a:xfrm>
                <a:off x="457200" y="1230265"/>
                <a:ext cx="8062912" cy="1697965"/>
              </a:xfrm>
              <a:prstGeom prst="rect">
                <a:avLst/>
              </a:prstGeom>
            </p:spPr>
            <p:txBody>
              <a:bodyPr wrap="square">
                <a:spAutoFit/>
              </a:bodyPr>
              <a:lstStyle/>
              <a:p>
                <a:r>
                  <a:rPr lang="en-US" cap="all" dirty="0">
                    <a:solidFill>
                      <a:srgbClr val="555555"/>
                    </a:solidFill>
                  </a:rPr>
                  <a:t>CONVERTING FROM POLAR COORDINATES TO RECTANGULAR COORDINATES</a:t>
                </a:r>
              </a:p>
              <a:p>
                <a:r>
                  <a:rPr lang="en-US" dirty="0">
                    <a:solidFill>
                      <a:srgbClr val="555555"/>
                    </a:solidFill>
                  </a:rPr>
                  <a:t>To convert polar coordinates </a:t>
                </a:r>
                <a:r>
                  <a:rPr lang="en-US" dirty="0">
                    <a:solidFill>
                      <a:srgbClr val="555555"/>
                    </a:solidFill>
                    <a:latin typeface="STIXGeneral-Regular" pitchFamily="2" charset="2"/>
                  </a:rPr>
                  <a:t>(</a:t>
                </a:r>
                <a:r>
                  <a:rPr lang="en-US" dirty="0">
                    <a:solidFill>
                      <a:srgbClr val="555555"/>
                    </a:solidFill>
                    <a:latin typeface="STIXGeneral-Italic" pitchFamily="2" charset="2"/>
                  </a:rPr>
                  <a:t>r</a:t>
                </a:r>
                <a:r>
                  <a:rPr lang="en-US" dirty="0">
                    <a:solidFill>
                      <a:srgbClr val="555555"/>
                    </a:solidFill>
                    <a:latin typeface="STIXGeneral-Regular" pitchFamily="2" charset="2"/>
                  </a:rPr>
                  <a:t>,</a:t>
                </a:r>
                <a:r>
                  <a:rPr lang="el-GR" dirty="0">
                    <a:solidFill>
                      <a:srgbClr val="555555"/>
                    </a:solidFill>
                    <a:latin typeface="STIXGeneral-Italic" pitchFamily="2" charset="2"/>
                  </a:rPr>
                  <a:t>θ</a:t>
                </a:r>
                <a:r>
                  <a:rPr lang="el-GR" dirty="0">
                    <a:solidFill>
                      <a:srgbClr val="555555"/>
                    </a:solidFill>
                    <a:latin typeface="STIXGeneral-Regular" pitchFamily="2" charset="2"/>
                  </a:rPr>
                  <a:t>)</a:t>
                </a:r>
                <a:r>
                  <a:rPr lang="el-GR" dirty="0">
                    <a:solidFill>
                      <a:srgbClr val="555555"/>
                    </a:solidFill>
                  </a:rPr>
                  <a:t> </a:t>
                </a:r>
                <a:r>
                  <a:rPr lang="en-US" dirty="0">
                    <a:solidFill>
                      <a:srgbClr val="555555"/>
                    </a:solidFill>
                  </a:rPr>
                  <a:t>to rectangular coordinates </a:t>
                </a:r>
                <a:r>
                  <a:rPr lang="en-US" dirty="0">
                    <a:solidFill>
                      <a:srgbClr val="555555"/>
                    </a:solidFill>
                    <a:latin typeface="STIXGeneral-Regular" pitchFamily="2" charset="2"/>
                  </a:rPr>
                  <a:t>(</a:t>
                </a:r>
                <a:r>
                  <a:rPr lang="en-US" dirty="0" err="1">
                    <a:solidFill>
                      <a:srgbClr val="555555"/>
                    </a:solidFill>
                    <a:latin typeface="STIXGeneral-Italic" pitchFamily="2" charset="2"/>
                  </a:rPr>
                  <a:t>x</a:t>
                </a:r>
                <a:r>
                  <a:rPr lang="en-US" dirty="0" err="1">
                    <a:solidFill>
                      <a:srgbClr val="555555"/>
                    </a:solidFill>
                    <a:latin typeface="STIXGeneral-Regular" pitchFamily="2" charset="2"/>
                  </a:rPr>
                  <a:t>,</a:t>
                </a:r>
                <a:r>
                  <a:rPr lang="en-US" dirty="0" err="1">
                    <a:solidFill>
                      <a:srgbClr val="555555"/>
                    </a:solidFill>
                    <a:latin typeface="STIXGeneral-Italic" pitchFamily="2" charset="2"/>
                  </a:rPr>
                  <a:t>y</a:t>
                </a:r>
                <a:r>
                  <a:rPr lang="en-US" dirty="0">
                    <a:solidFill>
                      <a:srgbClr val="555555"/>
                    </a:solidFill>
                    <a:latin typeface="STIXGeneral-Regular" pitchFamily="2" charset="2"/>
                  </a:rPr>
                  <a:t>),</a:t>
                </a:r>
                <a:r>
                  <a:rPr lang="en-US" dirty="0">
                    <a:solidFill>
                      <a:srgbClr val="555555"/>
                    </a:solidFill>
                  </a:rPr>
                  <a:t>  let</a:t>
                </a:r>
              </a:p>
              <a:p>
                <a:pPr algn="ctr"/>
                <a:r>
                  <a:rPr lang="en-US" dirty="0">
                    <a:latin typeface="STIXGeneral-Regular" pitchFamily="2" charset="2"/>
                  </a:rPr>
                  <a:t>cos</a:t>
                </a:r>
                <a:r>
                  <a:rPr lang="el-GR" dirty="0">
                    <a:latin typeface="STIXGeneral-Italic" pitchFamily="2" charset="2"/>
                  </a:rPr>
                  <a:t>θ</a:t>
                </a:r>
                <a:r>
                  <a:rPr lang="en-US" dirty="0">
                    <a:latin typeface="STIXGeneral-Italic" pitchFamily="2" charset="2"/>
                  </a:rPr>
                  <a:t> </a:t>
                </a:r>
                <a:r>
                  <a:rPr lang="el-GR" dirty="0">
                    <a:latin typeface="STIXGeneral-Regular" pitchFamily="2" charset="2"/>
                  </a:rPr>
                  <a:t>=</a:t>
                </a:r>
                <a:r>
                  <a:rPr lang="en-US" dirty="0">
                    <a:latin typeface="STIXGeneral-Regular" pitchFamily="2" charset="2"/>
                  </a:rPr>
                  <a:t> </a:t>
                </a:r>
                <a14:m>
                  <m:oMath xmlns:m="http://schemas.openxmlformats.org/officeDocument/2006/math">
                    <m:f>
                      <m:fPr>
                        <m:ctrlPr>
                          <a:rPr lang="en-US" i="1" smtClean="0">
                            <a:latin typeface="Cambria Math" panose="02040503050406030204" pitchFamily="18" charset="0"/>
                          </a:rPr>
                        </m:ctrlPr>
                      </m:fPr>
                      <m:num>
                        <m:r>
                          <m:rPr>
                            <m:nor/>
                          </m:rPr>
                          <a:rPr lang="en-US" dirty="0">
                            <a:latin typeface="STIXGeneral-Italic" pitchFamily="2" charset="2"/>
                          </a:rPr>
                          <m:t>x</m:t>
                        </m:r>
                      </m:num>
                      <m:den>
                        <m:r>
                          <m:rPr>
                            <m:nor/>
                          </m:rPr>
                          <a:rPr lang="en-US" dirty="0">
                            <a:latin typeface="STIXGeneral-Italic" pitchFamily="2" charset="2"/>
                          </a:rPr>
                          <m:t>r</m:t>
                        </m:r>
                      </m:den>
                    </m:f>
                    <m:r>
                      <a:rPr lang="en-US" b="0" i="1" smtClean="0">
                        <a:latin typeface="Cambria Math" panose="02040503050406030204" pitchFamily="18" charset="0"/>
                      </a:rPr>
                      <m:t> </m:t>
                    </m:r>
                  </m:oMath>
                </a14:m>
                <a:r>
                  <a:rPr lang="en-US" dirty="0">
                    <a:latin typeface="STIXGeneral-Regular" pitchFamily="2" charset="2"/>
                  </a:rPr>
                  <a:t>→ </a:t>
                </a:r>
                <a:r>
                  <a:rPr lang="en-US" dirty="0">
                    <a:latin typeface="STIXGeneral-Italic" pitchFamily="2" charset="2"/>
                  </a:rPr>
                  <a:t>x </a:t>
                </a:r>
                <a:r>
                  <a:rPr lang="en-US" dirty="0">
                    <a:latin typeface="STIXGeneral-Regular" pitchFamily="2" charset="2"/>
                  </a:rPr>
                  <a:t>= </a:t>
                </a:r>
                <a:r>
                  <a:rPr lang="en-US" dirty="0" err="1">
                    <a:latin typeface="STIXGeneral-Italic" pitchFamily="2" charset="2"/>
                  </a:rPr>
                  <a:t>r</a:t>
                </a:r>
                <a:r>
                  <a:rPr lang="en-US" dirty="0" err="1">
                    <a:latin typeface="STIXGeneral-Regular" pitchFamily="2" charset="2"/>
                  </a:rPr>
                  <a:t>cos</a:t>
                </a:r>
                <a:r>
                  <a:rPr lang="en-US" dirty="0">
                    <a:latin typeface="STIXGeneral-Regular" pitchFamily="2" charset="2"/>
                  </a:rPr>
                  <a:t> </a:t>
                </a:r>
                <a:r>
                  <a:rPr lang="el-GR" dirty="0">
                    <a:latin typeface="STIXGeneral-Italic" pitchFamily="2" charset="2"/>
                  </a:rPr>
                  <a:t>θ</a:t>
                </a:r>
                <a:r>
                  <a:rPr lang="en-US" dirty="0">
                    <a:latin typeface="STIXGeneral-Italic" pitchFamily="2" charset="2"/>
                  </a:rPr>
                  <a:t> </a:t>
                </a:r>
              </a:p>
              <a:p>
                <a:pPr algn="ctr"/>
                <a:r>
                  <a:rPr lang="en-US" dirty="0">
                    <a:latin typeface="STIXGeneral-Regular" pitchFamily="2" charset="2"/>
                  </a:rPr>
                  <a:t>sin</a:t>
                </a:r>
                <a:r>
                  <a:rPr lang="el-GR" dirty="0">
                    <a:latin typeface="STIXGeneral-Italic" pitchFamily="2" charset="2"/>
                  </a:rPr>
                  <a:t>θ</a:t>
                </a:r>
                <a:r>
                  <a:rPr lang="el-GR" dirty="0">
                    <a:latin typeface="STIXGeneral-Regular" pitchFamily="2" charset="2"/>
                  </a:rPr>
                  <a:t> =</a:t>
                </a:r>
                <a:r>
                  <a:rPr lang="en-US" dirty="0">
                    <a:latin typeface="STIXGeneral-Regular" pitchFamily="2" charset="2"/>
                  </a:rPr>
                  <a:t> </a:t>
                </a:r>
                <a14:m>
                  <m:oMath xmlns:m="http://schemas.openxmlformats.org/officeDocument/2006/math">
                    <m:f>
                      <m:fPr>
                        <m:ctrlPr>
                          <a:rPr lang="en-US" i="1">
                            <a:latin typeface="Cambria Math" panose="02040503050406030204" pitchFamily="18" charset="0"/>
                          </a:rPr>
                        </m:ctrlPr>
                      </m:fPr>
                      <m:num>
                        <m:r>
                          <m:rPr>
                            <m:nor/>
                          </m:rPr>
                          <a:rPr lang="en-US" dirty="0">
                            <a:latin typeface="STIXGeneral-Italic" pitchFamily="2" charset="2"/>
                          </a:rPr>
                          <m:t>y</m:t>
                        </m:r>
                      </m:num>
                      <m:den>
                        <m:r>
                          <m:rPr>
                            <m:nor/>
                          </m:rPr>
                          <a:rPr lang="en-US" dirty="0">
                            <a:latin typeface="STIXGeneral-Italic" pitchFamily="2" charset="2"/>
                          </a:rPr>
                          <m:t>r</m:t>
                        </m:r>
                      </m:den>
                    </m:f>
                    <m:r>
                      <a:rPr lang="en-US" i="1" dirty="0">
                        <a:latin typeface="Cambria Math" panose="02040503050406030204" pitchFamily="18" charset="0"/>
                      </a:rPr>
                      <m:t> </m:t>
                    </m:r>
                  </m:oMath>
                </a14:m>
                <a:r>
                  <a:rPr lang="en-US" dirty="0">
                    <a:latin typeface="STIXGeneral-Regular" pitchFamily="2" charset="2"/>
                  </a:rPr>
                  <a:t>→ </a:t>
                </a:r>
                <a:r>
                  <a:rPr lang="en-US" dirty="0">
                    <a:latin typeface="STIXGeneral-Italic" pitchFamily="2" charset="2"/>
                  </a:rPr>
                  <a:t>y </a:t>
                </a:r>
                <a:r>
                  <a:rPr lang="en-US" dirty="0">
                    <a:latin typeface="STIXGeneral-Regular" pitchFamily="2" charset="2"/>
                  </a:rPr>
                  <a:t>= </a:t>
                </a:r>
                <a:r>
                  <a:rPr lang="en-US" dirty="0" err="1">
                    <a:latin typeface="STIXGeneral-Italic" pitchFamily="2" charset="2"/>
                  </a:rPr>
                  <a:t>r</a:t>
                </a:r>
                <a:r>
                  <a:rPr lang="en-US" dirty="0" err="1">
                    <a:latin typeface="STIXGeneral-Regular" pitchFamily="2" charset="2"/>
                  </a:rPr>
                  <a:t>sin</a:t>
                </a:r>
                <a:r>
                  <a:rPr lang="en-US" dirty="0">
                    <a:latin typeface="STIXGeneral-Regular" pitchFamily="2" charset="2"/>
                  </a:rPr>
                  <a:t> </a:t>
                </a:r>
                <a:r>
                  <a:rPr lang="el-GR" dirty="0">
                    <a:latin typeface="STIXGeneral-Italic" pitchFamily="2" charset="2"/>
                  </a:rPr>
                  <a:t>θ</a:t>
                </a:r>
                <a:endParaRPr lang="el-GR" dirty="0"/>
              </a:p>
            </p:txBody>
          </p:sp>
        </mc:Choice>
        <mc:Fallback xmlns="">
          <p:sp>
            <p:nvSpPr>
              <p:cNvPr id="4" name="Rectangle 3">
                <a:extLst>
                  <a:ext uri="{FF2B5EF4-FFF2-40B4-BE49-F238E27FC236}">
                    <a16:creationId xmlns:a16="http://schemas.microsoft.com/office/drawing/2014/main" id="{EBD00E9E-5315-A24C-AE7A-3DF5366F38E5}"/>
                  </a:ext>
                </a:extLst>
              </p:cNvPr>
              <p:cNvSpPr>
                <a:spLocks noRot="1" noChangeAspect="1" noMove="1" noResize="1" noEditPoints="1" noAdjustHandles="1" noChangeArrowheads="1" noChangeShapeType="1" noTextEdit="1"/>
              </p:cNvSpPr>
              <p:nvPr/>
            </p:nvSpPr>
            <p:spPr>
              <a:xfrm>
                <a:off x="457200" y="1230265"/>
                <a:ext cx="8062912" cy="1697965"/>
              </a:xfrm>
              <a:prstGeom prst="rect">
                <a:avLst/>
              </a:prstGeom>
              <a:blipFill>
                <a:blip r:embed="rId4"/>
                <a:stretch>
                  <a:fillRect l="-630" t="-1481" b="-2222"/>
                </a:stretch>
              </a:blipFill>
            </p:spPr>
            <p:txBody>
              <a:bodyPr/>
              <a:lstStyle/>
              <a:p>
                <a:r>
                  <a:rPr lang="en-US">
                    <a:noFill/>
                  </a:rPr>
                  <a:t> </a:t>
                </a:r>
              </a:p>
            </p:txBody>
          </p:sp>
        </mc:Fallback>
      </mc:AlternateContent>
    </p:spTree>
    <p:extLst>
      <p:ext uri="{BB962C8B-B14F-4D97-AF65-F5344CB8AC3E}">
        <p14:creationId xmlns:p14="http://schemas.microsoft.com/office/powerpoint/2010/main" val="34421799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Converting from Polar Coordinates to Rectangular Coordinates (Cont.)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6B8417A7-9D18-1949-9D28-84EBC720B6C2}"/>
              </a:ext>
            </a:extLst>
          </p:cNvPr>
          <p:cNvSpPr/>
          <p:nvPr/>
        </p:nvSpPr>
        <p:spPr>
          <a:xfrm>
            <a:off x="457200" y="1296844"/>
            <a:ext cx="8574833" cy="1754326"/>
          </a:xfrm>
          <a:prstGeom prst="rect">
            <a:avLst/>
          </a:prstGeom>
        </p:spPr>
        <p:txBody>
          <a:bodyPr wrap="square">
            <a:spAutoFit/>
          </a:bodyPr>
          <a:lstStyle/>
          <a:p>
            <a:r>
              <a:rPr lang="en-US" b="1" dirty="0">
                <a:solidFill>
                  <a:srgbClr val="555555"/>
                </a:solidFill>
                <a:latin typeface="Helvetica Neue" panose="02000503000000020004" pitchFamily="2" charset="0"/>
              </a:rPr>
              <a:t>How To:</a:t>
            </a:r>
          </a:p>
          <a:p>
            <a:r>
              <a:rPr lang="en-US" b="1" dirty="0">
                <a:solidFill>
                  <a:srgbClr val="555555"/>
                </a:solidFill>
                <a:latin typeface="Helvetica Neue" panose="02000503000000020004" pitchFamily="2" charset="0"/>
              </a:rPr>
              <a:t>Given polar coordinates, convert to rectangular coordinates.</a:t>
            </a:r>
            <a:endParaRPr lang="en-US" dirty="0">
              <a:solidFill>
                <a:srgbClr val="555555"/>
              </a:solidFill>
              <a:latin typeface="Helvetica Neue" panose="02000503000000020004" pitchFamily="2" charset="0"/>
            </a:endParaRPr>
          </a:p>
          <a:p>
            <a:pPr marL="342900" indent="-342900">
              <a:buFont typeface="+mj-lt"/>
              <a:buAutoNum type="arabicPeriod"/>
            </a:pPr>
            <a:r>
              <a:rPr lang="en-US" dirty="0">
                <a:solidFill>
                  <a:srgbClr val="333333"/>
                </a:solidFill>
                <a:latin typeface="Helvetica Neue" panose="02000503000000020004" pitchFamily="2" charset="0"/>
              </a:rPr>
              <a:t>Given the polar coordinate </a:t>
            </a:r>
            <a:r>
              <a:rPr lang="en-US" dirty="0">
                <a:solidFill>
                  <a:srgbClr val="333333"/>
                </a:solidFill>
                <a:latin typeface="STIXGeneral-Regular" pitchFamily="2" charset="2"/>
              </a:rPr>
              <a:t>(</a:t>
            </a:r>
            <a:r>
              <a:rPr lang="en-US" dirty="0">
                <a:solidFill>
                  <a:srgbClr val="333333"/>
                </a:solidFill>
                <a:latin typeface="STIXGeneral-Italic" pitchFamily="2" charset="2"/>
              </a:rPr>
              <a:t>r</a:t>
            </a:r>
            <a:r>
              <a:rPr lang="en-US" dirty="0">
                <a:solidFill>
                  <a:srgbClr val="333333"/>
                </a:solidFill>
                <a:latin typeface="STIXGeneral-Regular" pitchFamily="2" charset="2"/>
              </a:rPr>
              <a:t>,</a:t>
            </a:r>
            <a:r>
              <a:rPr lang="el-GR" dirty="0">
                <a:solidFill>
                  <a:srgbClr val="333333"/>
                </a:solidFill>
                <a:latin typeface="STIXGeneral-Italic" pitchFamily="2" charset="2"/>
              </a:rPr>
              <a:t>θ</a:t>
            </a:r>
            <a:r>
              <a:rPr lang="el-GR" dirty="0">
                <a:solidFill>
                  <a:srgbClr val="333333"/>
                </a:solidFill>
                <a:latin typeface="STIXGeneral-Regular" pitchFamily="2" charset="2"/>
              </a:rPr>
              <a:t>),</a:t>
            </a:r>
            <a:r>
              <a:rPr lang="el-GR" dirty="0">
                <a:solidFill>
                  <a:srgbClr val="333333"/>
                </a:solidFill>
                <a:latin typeface="Helvetica Neue" panose="02000503000000020004" pitchFamily="2" charset="0"/>
              </a:rPr>
              <a:t>  </a:t>
            </a:r>
            <a:r>
              <a:rPr lang="en-US" dirty="0">
                <a:solidFill>
                  <a:srgbClr val="333333"/>
                </a:solidFill>
                <a:latin typeface="Helvetica Neue" panose="02000503000000020004" pitchFamily="2" charset="0"/>
              </a:rPr>
              <a:t>write </a:t>
            </a:r>
            <a:r>
              <a:rPr lang="en-US" dirty="0">
                <a:solidFill>
                  <a:srgbClr val="333333"/>
                </a:solidFill>
                <a:latin typeface="STIXGeneral-Italic" pitchFamily="2" charset="2"/>
              </a:rPr>
              <a:t>x </a:t>
            </a:r>
            <a:r>
              <a:rPr lang="en-US" dirty="0">
                <a:solidFill>
                  <a:srgbClr val="333333"/>
                </a:solidFill>
                <a:latin typeface="STIXGeneral-Regular" pitchFamily="2" charset="2"/>
              </a:rPr>
              <a:t>= </a:t>
            </a:r>
            <a:r>
              <a:rPr lang="en-US" dirty="0" err="1">
                <a:solidFill>
                  <a:srgbClr val="333333"/>
                </a:solidFill>
                <a:latin typeface="STIXGeneral-Italic" pitchFamily="2" charset="2"/>
              </a:rPr>
              <a:t>r</a:t>
            </a:r>
            <a:r>
              <a:rPr lang="en-US" dirty="0" err="1">
                <a:solidFill>
                  <a:srgbClr val="333333"/>
                </a:solidFill>
                <a:latin typeface="STIXGeneral-Regular" pitchFamily="2" charset="2"/>
              </a:rPr>
              <a:t>cos</a:t>
            </a:r>
            <a:r>
              <a:rPr lang="en-US" dirty="0">
                <a:solidFill>
                  <a:srgbClr val="333333"/>
                </a:solidFill>
                <a:latin typeface="STIXGeneral-Regular" pitchFamily="2" charset="2"/>
              </a:rPr>
              <a:t> </a:t>
            </a:r>
            <a:r>
              <a:rPr lang="el-GR" dirty="0">
                <a:solidFill>
                  <a:srgbClr val="333333"/>
                </a:solidFill>
                <a:latin typeface="STIXGeneral-Italic" pitchFamily="2" charset="2"/>
              </a:rPr>
              <a:t>θ</a:t>
            </a:r>
            <a:r>
              <a:rPr lang="en-US" dirty="0">
                <a:solidFill>
                  <a:srgbClr val="333333"/>
                </a:solidFill>
                <a:latin typeface="STIXGeneral-Italic" pitchFamily="2" charset="2"/>
              </a:rPr>
              <a:t> </a:t>
            </a:r>
            <a:r>
              <a:rPr lang="el-GR" dirty="0">
                <a:solidFill>
                  <a:srgbClr val="333333"/>
                </a:solidFill>
                <a:latin typeface="Helvetica Neue" panose="02000503000000020004" pitchFamily="2" charset="0"/>
              </a:rPr>
              <a:t>  </a:t>
            </a:r>
            <a:r>
              <a:rPr lang="en-US" dirty="0">
                <a:solidFill>
                  <a:srgbClr val="333333"/>
                </a:solidFill>
                <a:latin typeface="Helvetica Neue" panose="02000503000000020004" pitchFamily="2" charset="0"/>
              </a:rPr>
              <a:t>and </a:t>
            </a:r>
            <a:r>
              <a:rPr lang="en-US" dirty="0">
                <a:solidFill>
                  <a:srgbClr val="333333"/>
                </a:solidFill>
                <a:latin typeface="STIXGeneral-Italic" pitchFamily="2" charset="2"/>
              </a:rPr>
              <a:t>y </a:t>
            </a:r>
            <a:r>
              <a:rPr lang="en-US" dirty="0">
                <a:solidFill>
                  <a:srgbClr val="333333"/>
                </a:solidFill>
                <a:latin typeface="STIXGeneral-Regular" pitchFamily="2" charset="2"/>
              </a:rPr>
              <a:t>= </a:t>
            </a:r>
            <a:r>
              <a:rPr lang="en-US" dirty="0" err="1">
                <a:solidFill>
                  <a:srgbClr val="333333"/>
                </a:solidFill>
                <a:latin typeface="STIXGeneral-Italic" pitchFamily="2" charset="2"/>
              </a:rPr>
              <a:t>r</a:t>
            </a:r>
            <a:r>
              <a:rPr lang="en-US" dirty="0" err="1">
                <a:solidFill>
                  <a:srgbClr val="333333"/>
                </a:solidFill>
                <a:latin typeface="STIXGeneral-Regular" pitchFamily="2" charset="2"/>
              </a:rPr>
              <a:t>sin</a:t>
            </a:r>
            <a:r>
              <a:rPr lang="en-US" dirty="0">
                <a:solidFill>
                  <a:srgbClr val="333333"/>
                </a:solidFill>
                <a:latin typeface="STIXGeneral-Regular" pitchFamily="2" charset="2"/>
              </a:rPr>
              <a:t> </a:t>
            </a:r>
            <a:r>
              <a:rPr lang="el-GR" dirty="0">
                <a:solidFill>
                  <a:srgbClr val="333333"/>
                </a:solidFill>
                <a:latin typeface="STIXGeneral-Italic" pitchFamily="2" charset="2"/>
              </a:rPr>
              <a:t>θ</a:t>
            </a:r>
            <a:r>
              <a:rPr lang="el-GR" dirty="0">
                <a:solidFill>
                  <a:srgbClr val="333333"/>
                </a:solidFill>
                <a:latin typeface="STIXGeneral-Regular" pitchFamily="2" charset="2"/>
              </a:rPr>
              <a:t>.</a:t>
            </a:r>
            <a:r>
              <a:rPr lang="el-GR" dirty="0">
                <a:solidFill>
                  <a:srgbClr val="333333"/>
                </a:solidFill>
                <a:latin typeface="Helvetica Neue" panose="02000503000000020004" pitchFamily="2" charset="0"/>
              </a:rPr>
              <a:t> </a:t>
            </a:r>
          </a:p>
          <a:p>
            <a:pPr marL="342900" indent="-342900">
              <a:buFont typeface="+mj-lt"/>
              <a:buAutoNum type="arabicPeriod"/>
            </a:pPr>
            <a:r>
              <a:rPr lang="en-US" dirty="0">
                <a:solidFill>
                  <a:srgbClr val="333333"/>
                </a:solidFill>
                <a:latin typeface="Helvetica Neue" panose="02000503000000020004" pitchFamily="2" charset="0"/>
              </a:rPr>
              <a:t>Evaluate </a:t>
            </a:r>
            <a:r>
              <a:rPr lang="en-US" dirty="0">
                <a:solidFill>
                  <a:srgbClr val="333333"/>
                </a:solidFill>
                <a:latin typeface="STIXGeneral-Regular" pitchFamily="2" charset="2"/>
              </a:rPr>
              <a:t>cos </a:t>
            </a:r>
            <a:r>
              <a:rPr lang="el-GR" dirty="0">
                <a:solidFill>
                  <a:srgbClr val="333333"/>
                </a:solidFill>
                <a:latin typeface="STIXGeneral-Italic" pitchFamily="2" charset="2"/>
              </a:rPr>
              <a:t>θ</a:t>
            </a:r>
            <a:r>
              <a:rPr lang="en-US" dirty="0">
                <a:solidFill>
                  <a:srgbClr val="333333"/>
                </a:solidFill>
                <a:latin typeface="STIXGeneral-Italic" pitchFamily="2" charset="2"/>
              </a:rPr>
              <a:t> </a:t>
            </a:r>
            <a:r>
              <a:rPr lang="el-GR" dirty="0">
                <a:solidFill>
                  <a:srgbClr val="333333"/>
                </a:solidFill>
                <a:latin typeface="Helvetica Neue" panose="02000503000000020004" pitchFamily="2" charset="0"/>
              </a:rPr>
              <a:t>  </a:t>
            </a:r>
            <a:r>
              <a:rPr lang="en-US" dirty="0">
                <a:solidFill>
                  <a:srgbClr val="333333"/>
                </a:solidFill>
                <a:latin typeface="Helvetica Neue" panose="02000503000000020004" pitchFamily="2" charset="0"/>
              </a:rPr>
              <a:t>and </a:t>
            </a:r>
            <a:r>
              <a:rPr lang="en-US" dirty="0">
                <a:solidFill>
                  <a:srgbClr val="333333"/>
                </a:solidFill>
                <a:latin typeface="STIXGeneral-Regular" pitchFamily="2" charset="2"/>
              </a:rPr>
              <a:t>sin </a:t>
            </a:r>
            <a:r>
              <a:rPr lang="el-GR" dirty="0">
                <a:solidFill>
                  <a:srgbClr val="333333"/>
                </a:solidFill>
                <a:latin typeface="STIXGeneral-Italic" pitchFamily="2" charset="2"/>
              </a:rPr>
              <a:t>θ</a:t>
            </a:r>
            <a:r>
              <a:rPr lang="el-GR" dirty="0">
                <a:solidFill>
                  <a:srgbClr val="333333"/>
                </a:solidFill>
                <a:latin typeface="STIXGeneral-Regular" pitchFamily="2" charset="2"/>
              </a:rPr>
              <a:t>.</a:t>
            </a:r>
            <a:r>
              <a:rPr lang="el-GR" dirty="0">
                <a:solidFill>
                  <a:srgbClr val="333333"/>
                </a:solidFill>
                <a:latin typeface="Helvetica Neue" panose="02000503000000020004" pitchFamily="2" charset="0"/>
              </a:rPr>
              <a:t> </a:t>
            </a:r>
          </a:p>
          <a:p>
            <a:pPr marL="342900" indent="-342900">
              <a:buFont typeface="+mj-lt"/>
              <a:buAutoNum type="arabicPeriod"/>
            </a:pPr>
            <a:r>
              <a:rPr lang="en-US" dirty="0">
                <a:solidFill>
                  <a:srgbClr val="333333"/>
                </a:solidFill>
                <a:latin typeface="Helvetica Neue" panose="02000503000000020004" pitchFamily="2" charset="0"/>
              </a:rPr>
              <a:t>Multiply </a:t>
            </a:r>
            <a:r>
              <a:rPr lang="en-US" dirty="0">
                <a:solidFill>
                  <a:srgbClr val="333333"/>
                </a:solidFill>
                <a:latin typeface="STIXGeneral-Regular" pitchFamily="2" charset="2"/>
              </a:rPr>
              <a:t>cos </a:t>
            </a:r>
            <a:r>
              <a:rPr lang="el-GR" dirty="0">
                <a:solidFill>
                  <a:srgbClr val="333333"/>
                </a:solidFill>
                <a:latin typeface="STIXGeneral-Italic" pitchFamily="2" charset="2"/>
              </a:rPr>
              <a:t>θ</a:t>
            </a:r>
            <a:r>
              <a:rPr lang="en-US" dirty="0">
                <a:solidFill>
                  <a:srgbClr val="333333"/>
                </a:solidFill>
                <a:latin typeface="STIXGeneral-Italic" pitchFamily="2" charset="2"/>
              </a:rPr>
              <a:t> </a:t>
            </a:r>
            <a:r>
              <a:rPr lang="el-GR" dirty="0">
                <a:solidFill>
                  <a:srgbClr val="333333"/>
                </a:solidFill>
                <a:latin typeface="Helvetica Neue" panose="02000503000000020004" pitchFamily="2" charset="0"/>
              </a:rPr>
              <a:t>  </a:t>
            </a:r>
            <a:r>
              <a:rPr lang="en-US" dirty="0">
                <a:solidFill>
                  <a:srgbClr val="333333"/>
                </a:solidFill>
                <a:latin typeface="Helvetica Neue" panose="02000503000000020004" pitchFamily="2" charset="0"/>
              </a:rPr>
              <a:t>by </a:t>
            </a:r>
            <a:r>
              <a:rPr lang="en-US" dirty="0">
                <a:solidFill>
                  <a:srgbClr val="333333"/>
                </a:solidFill>
                <a:latin typeface="STIXGeneral-Italic" pitchFamily="2" charset="2"/>
              </a:rPr>
              <a:t>r </a:t>
            </a:r>
            <a:r>
              <a:rPr lang="en-US" dirty="0">
                <a:solidFill>
                  <a:srgbClr val="333333"/>
                </a:solidFill>
                <a:latin typeface="Helvetica Neue" panose="02000503000000020004" pitchFamily="2" charset="0"/>
              </a:rPr>
              <a:t>  to find the </a:t>
            </a:r>
            <a:r>
              <a:rPr lang="en-US" i="1" dirty="0">
                <a:solidFill>
                  <a:srgbClr val="333333"/>
                </a:solidFill>
                <a:latin typeface="Helvetica Neue" panose="02000503000000020004" pitchFamily="2" charset="0"/>
              </a:rPr>
              <a:t>x-</a:t>
            </a:r>
            <a:r>
              <a:rPr lang="en-US" dirty="0">
                <a:solidFill>
                  <a:srgbClr val="333333"/>
                </a:solidFill>
                <a:latin typeface="Helvetica Neue" panose="02000503000000020004" pitchFamily="2" charset="0"/>
              </a:rPr>
              <a:t>coordinate of the rectangular form.</a:t>
            </a:r>
          </a:p>
          <a:p>
            <a:pPr marL="342900" indent="-342900">
              <a:buFont typeface="+mj-lt"/>
              <a:buAutoNum type="arabicPeriod"/>
            </a:pPr>
            <a:r>
              <a:rPr lang="en-US" dirty="0">
                <a:solidFill>
                  <a:srgbClr val="333333"/>
                </a:solidFill>
                <a:latin typeface="Helvetica Neue" panose="02000503000000020004" pitchFamily="2" charset="0"/>
              </a:rPr>
              <a:t>Multiply </a:t>
            </a:r>
            <a:r>
              <a:rPr lang="en-US" dirty="0">
                <a:solidFill>
                  <a:srgbClr val="333333"/>
                </a:solidFill>
                <a:latin typeface="STIXGeneral-Regular" pitchFamily="2" charset="2"/>
              </a:rPr>
              <a:t>sin </a:t>
            </a:r>
            <a:r>
              <a:rPr lang="el-GR" dirty="0">
                <a:solidFill>
                  <a:srgbClr val="333333"/>
                </a:solidFill>
                <a:latin typeface="STIXGeneral-Italic" pitchFamily="2" charset="2"/>
              </a:rPr>
              <a:t>θ</a:t>
            </a:r>
            <a:r>
              <a:rPr lang="en-US" dirty="0">
                <a:solidFill>
                  <a:srgbClr val="333333"/>
                </a:solidFill>
                <a:latin typeface="STIXGeneral-Italic" pitchFamily="2" charset="2"/>
              </a:rPr>
              <a:t> </a:t>
            </a:r>
            <a:r>
              <a:rPr lang="el-GR" dirty="0">
                <a:solidFill>
                  <a:srgbClr val="333333"/>
                </a:solidFill>
                <a:latin typeface="Helvetica Neue" panose="02000503000000020004" pitchFamily="2" charset="0"/>
              </a:rPr>
              <a:t>  </a:t>
            </a:r>
            <a:r>
              <a:rPr lang="en-US" dirty="0">
                <a:solidFill>
                  <a:srgbClr val="333333"/>
                </a:solidFill>
                <a:latin typeface="Helvetica Neue" panose="02000503000000020004" pitchFamily="2" charset="0"/>
              </a:rPr>
              <a:t>by </a:t>
            </a:r>
            <a:r>
              <a:rPr lang="en-US" dirty="0">
                <a:solidFill>
                  <a:srgbClr val="333333"/>
                </a:solidFill>
                <a:latin typeface="STIXGeneral-Italic" pitchFamily="2" charset="2"/>
              </a:rPr>
              <a:t>r </a:t>
            </a:r>
            <a:r>
              <a:rPr lang="en-US" dirty="0">
                <a:solidFill>
                  <a:srgbClr val="333333"/>
                </a:solidFill>
                <a:latin typeface="Helvetica Neue" panose="02000503000000020004" pitchFamily="2" charset="0"/>
              </a:rPr>
              <a:t>  to find the </a:t>
            </a:r>
            <a:r>
              <a:rPr lang="en-US" i="1" dirty="0">
                <a:solidFill>
                  <a:srgbClr val="333333"/>
                </a:solidFill>
                <a:latin typeface="Helvetica Neue" panose="02000503000000020004" pitchFamily="2" charset="0"/>
              </a:rPr>
              <a:t>y-</a:t>
            </a:r>
            <a:r>
              <a:rPr lang="en-US" dirty="0">
                <a:solidFill>
                  <a:srgbClr val="333333"/>
                </a:solidFill>
                <a:latin typeface="Helvetica Neue" panose="02000503000000020004" pitchFamily="2" charset="0"/>
              </a:rPr>
              <a:t>coordinate of the rectangular form.</a:t>
            </a:r>
            <a:endParaRPr lang="en-US" b="0" i="0" u="none" strike="noStrike" dirty="0">
              <a:solidFill>
                <a:srgbClr val="333333"/>
              </a:solidFill>
              <a:effectLst/>
              <a:latin typeface="Helvetica Neue" panose="02000503000000020004" pitchFamily="2" charset="0"/>
            </a:endParaRPr>
          </a:p>
        </p:txBody>
      </p:sp>
    </p:spTree>
    <p:extLst>
      <p:ext uri="{BB962C8B-B14F-4D97-AF65-F5344CB8AC3E}">
        <p14:creationId xmlns:p14="http://schemas.microsoft.com/office/powerpoint/2010/main" val="7193582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Converting from Polar Coordinates to Rectangular Coordinates example</a:t>
            </a:r>
          </a:p>
        </p:txBody>
      </p:sp>
      <p:sp>
        <p:nvSpPr>
          <p:cNvPr id="7" name="Text Placeholder 6"/>
          <p:cNvSpPr>
            <a:spLocks noGrp="1"/>
          </p:cNvSpPr>
          <p:nvPr>
            <p:ph type="body" sz="quarter" idx="14"/>
          </p:nvPr>
        </p:nvSpPr>
        <p:spPr>
          <a:xfrm>
            <a:off x="457200" y="1238250"/>
            <a:ext cx="8062912" cy="4772114"/>
          </a:xfrm>
        </p:spPr>
        <p:txBody>
          <a:bodyPr>
            <a:normAutofit/>
          </a:bodyPr>
          <a:lstStyle/>
          <a:p>
            <a:r>
              <a:rPr lang="en-US" sz="1600" dirty="0">
                <a:solidFill>
                  <a:srgbClr val="0070C0"/>
                </a:solidFill>
              </a:rPr>
              <a:t>Example </a:t>
            </a:r>
            <a:r>
              <a:rPr lang="en-US" sz="1600" b="1" dirty="0"/>
              <a:t>Writing Polar Coordinates as Rectangular Coordinates</a:t>
            </a:r>
          </a:p>
          <a:p>
            <a:r>
              <a:rPr lang="en-US" sz="1600" dirty="0"/>
              <a:t>Write the polar coordinates (3, </a:t>
            </a:r>
            <a:r>
              <a:rPr lang="en-US" sz="1600" i="1" dirty="0"/>
              <a:t>π/2</a:t>
            </a:r>
            <a:r>
              <a:rPr lang="en-US" sz="1600" dirty="0"/>
              <a:t>) as rectangular coordinates.</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25759980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Converting from Polar Coordinates to Rectangular Coordinates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70DB7C2-7F90-CB4B-8CA7-CBBFED5DD990}"/>
                  </a:ext>
                </a:extLst>
              </p:cNvPr>
              <p:cNvSpPr/>
              <p:nvPr/>
            </p:nvSpPr>
            <p:spPr>
              <a:xfrm>
                <a:off x="457200" y="1227435"/>
                <a:ext cx="8062912" cy="541880"/>
              </a:xfrm>
              <a:prstGeom prst="rect">
                <a:avLst/>
              </a:prstGeom>
            </p:spPr>
            <p:txBody>
              <a:bodyPr wrap="square">
                <a:spAutoFit/>
              </a:bodyPr>
              <a:lstStyle/>
              <a:p>
                <a:r>
                  <a:rPr lang="en-US" dirty="0">
                    <a:solidFill>
                      <a:srgbClr val="555555"/>
                    </a:solidFill>
                    <a:latin typeface="Helvetica Neue" panose="02000503000000020004" pitchFamily="2" charset="0"/>
                  </a:rPr>
                  <a:t>Try It:	Write the polar coordinates </a:t>
                </a:r>
                <a14:m>
                  <m:oMath xmlns:m="http://schemas.openxmlformats.org/officeDocument/2006/math">
                    <m:d>
                      <m:dPr>
                        <m:ctrlPr>
                          <a:rPr lang="en-US" i="1">
                            <a:solidFill>
                              <a:srgbClr val="555555"/>
                            </a:solidFill>
                            <a:latin typeface="Cambria Math" panose="02040503050406030204" pitchFamily="18" charset="0"/>
                          </a:rPr>
                        </m:ctrlPr>
                      </m:dPr>
                      <m:e>
                        <m:r>
                          <m:rPr>
                            <m:nor/>
                          </m:rPr>
                          <a:rPr lang="en-US" dirty="0">
                            <a:solidFill>
                              <a:srgbClr val="555555"/>
                            </a:solidFill>
                            <a:latin typeface="STIXGeneral-Regular" pitchFamily="2" charset="2"/>
                          </a:rPr>
                          <m:t>−1</m:t>
                        </m:r>
                        <m:r>
                          <a:rPr lang="en-US" i="1" dirty="0">
                            <a:solidFill>
                              <a:srgbClr val="555555"/>
                            </a:solidFill>
                            <a:latin typeface="Cambria Math" panose="02040503050406030204" pitchFamily="18" charset="0"/>
                          </a:rPr>
                          <m:t>,  </m:t>
                        </m:r>
                        <m:f>
                          <m:fPr>
                            <m:ctrlPr>
                              <a:rPr lang="en-US" i="1">
                                <a:solidFill>
                                  <a:srgbClr val="555555"/>
                                </a:solidFill>
                                <a:latin typeface="Cambria Math" panose="02040503050406030204" pitchFamily="18" charset="0"/>
                              </a:rPr>
                            </m:ctrlPr>
                          </m:fPr>
                          <m:num>
                            <m:r>
                              <m:rPr>
                                <m:nor/>
                              </m:rPr>
                              <a:rPr lang="en-US" dirty="0">
                                <a:solidFill>
                                  <a:srgbClr val="555555"/>
                                </a:solidFill>
                                <a:latin typeface="STIXGeneral-Regular" pitchFamily="2" charset="2"/>
                              </a:rPr>
                              <m:t>2</m:t>
                            </m:r>
                            <m:r>
                              <m:rPr>
                                <m:nor/>
                              </m:rPr>
                              <a:rPr lang="el-GR" dirty="0">
                                <a:solidFill>
                                  <a:srgbClr val="555555"/>
                                </a:solidFill>
                                <a:latin typeface="STIXGeneral-Italic" pitchFamily="2" charset="2"/>
                              </a:rPr>
                              <m:t>π</m:t>
                            </m:r>
                          </m:num>
                          <m:den>
                            <m:r>
                              <m:rPr>
                                <m:nor/>
                              </m:rPr>
                              <a:rPr lang="el-GR" dirty="0">
                                <a:solidFill>
                                  <a:srgbClr val="555555"/>
                                </a:solidFill>
                                <a:latin typeface="STIXGeneral-Regular" pitchFamily="2" charset="2"/>
                              </a:rPr>
                              <m:t>3</m:t>
                            </m:r>
                          </m:den>
                        </m:f>
                      </m:e>
                    </m:d>
                  </m:oMath>
                </a14:m>
                <a:r>
                  <a:rPr lang="en-US" dirty="0">
                    <a:solidFill>
                      <a:srgbClr val="555555"/>
                    </a:solidFill>
                    <a:latin typeface="Helvetica Neue" panose="02000503000000020004" pitchFamily="2" charset="0"/>
                  </a:rPr>
                  <a:t> as rectangular coordinates.</a:t>
                </a:r>
                <a:endParaRPr lang="en-US" dirty="0"/>
              </a:p>
            </p:txBody>
          </p:sp>
        </mc:Choice>
        <mc:Fallback xmlns="">
          <p:sp>
            <p:nvSpPr>
              <p:cNvPr id="4" name="Rectangle 3">
                <a:extLst>
                  <a:ext uri="{FF2B5EF4-FFF2-40B4-BE49-F238E27FC236}">
                    <a16:creationId xmlns:a16="http://schemas.microsoft.com/office/drawing/2014/main" id="{670DB7C2-7F90-CB4B-8CA7-CBBFED5DD990}"/>
                  </a:ext>
                </a:extLst>
              </p:cNvPr>
              <p:cNvSpPr>
                <a:spLocks noRot="1" noChangeAspect="1" noMove="1" noResize="1" noEditPoints="1" noAdjustHandles="1" noChangeArrowheads="1" noChangeShapeType="1" noTextEdit="1"/>
              </p:cNvSpPr>
              <p:nvPr/>
            </p:nvSpPr>
            <p:spPr>
              <a:xfrm>
                <a:off x="457200" y="1227435"/>
                <a:ext cx="8062912" cy="541880"/>
              </a:xfrm>
              <a:prstGeom prst="rect">
                <a:avLst/>
              </a:prstGeom>
              <a:blipFill>
                <a:blip r:embed="rId3"/>
                <a:stretch>
                  <a:fillRect l="-630" b="-2326"/>
                </a:stretch>
              </a:blipFill>
            </p:spPr>
            <p:txBody>
              <a:bodyPr/>
              <a:lstStyle/>
              <a:p>
                <a:r>
                  <a:rPr lang="en-US">
                    <a:noFill/>
                  </a:rPr>
                  <a:t> </a:t>
                </a:r>
              </a:p>
            </p:txBody>
          </p:sp>
        </mc:Fallback>
      </mc:AlternateContent>
    </p:spTree>
    <p:extLst>
      <p:ext uri="{BB962C8B-B14F-4D97-AF65-F5344CB8AC3E}">
        <p14:creationId xmlns:p14="http://schemas.microsoft.com/office/powerpoint/2010/main" val="36797513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Converting from Rectangular </a:t>
            </a:r>
            <a:br>
              <a:rPr lang="en-US" dirty="0"/>
            </a:br>
            <a:r>
              <a:rPr lang="en-US" dirty="0"/>
              <a:t>Coordinates to Polar Coordinates</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69F861DB-4A0F-FC4C-B934-60661B253555}"/>
                  </a:ext>
                </a:extLst>
              </p:cNvPr>
              <p:cNvSpPr/>
              <p:nvPr/>
            </p:nvSpPr>
            <p:spPr>
              <a:xfrm>
                <a:off x="457200" y="1217207"/>
                <a:ext cx="8406450" cy="2916632"/>
              </a:xfrm>
              <a:prstGeom prst="rect">
                <a:avLst/>
              </a:prstGeom>
            </p:spPr>
            <p:txBody>
              <a:bodyPr wrap="square">
                <a:spAutoFit/>
              </a:bodyPr>
              <a:lstStyle/>
              <a:p>
                <a:r>
                  <a:rPr lang="en-US" cap="all" dirty="0">
                    <a:solidFill>
                      <a:srgbClr val="555555"/>
                    </a:solidFill>
                  </a:rPr>
                  <a:t>CONVERTING FROM RECTANGULAR COORDINATES TO POLAR COORDINATES</a:t>
                </a:r>
              </a:p>
              <a:p>
                <a:r>
                  <a:rPr lang="en-US" dirty="0">
                    <a:solidFill>
                      <a:srgbClr val="555555"/>
                    </a:solidFill>
                  </a:rPr>
                  <a:t>Converting from rectangular coordinates to polar coordinates requires the use of one or more of the relationships illustrated in </a:t>
                </a:r>
                <a:r>
                  <a:rPr lang="en-US" dirty="0">
                    <a:solidFill>
                      <a:srgbClr val="21366B"/>
                    </a:solidFill>
                  </a:rPr>
                  <a:t>Figure</a:t>
                </a:r>
                <a:r>
                  <a:rPr lang="en-US" dirty="0">
                    <a:solidFill>
                      <a:srgbClr val="555555"/>
                    </a:solidFill>
                  </a:rPr>
                  <a:t>.</a:t>
                </a:r>
              </a:p>
              <a:p>
                <a:pPr lvl="1"/>
                <a:r>
                  <a:rPr lang="en-US" dirty="0">
                    <a:latin typeface="STIXGeneral-Regular" pitchFamily="2" charset="2"/>
                  </a:rPr>
                  <a:t>cos</a:t>
                </a:r>
                <a:r>
                  <a:rPr lang="el-GR" dirty="0">
                    <a:latin typeface="STIXGeneral-Italic" pitchFamily="2" charset="2"/>
                  </a:rPr>
                  <a:t>θ</a:t>
                </a:r>
                <a:r>
                  <a:rPr lang="en-US" dirty="0">
                    <a:latin typeface="STIXGeneral-Italic" pitchFamily="2" charset="2"/>
                  </a:rPr>
                  <a:t> </a:t>
                </a:r>
                <a:r>
                  <a:rPr lang="el-GR" dirty="0">
                    <a:latin typeface="STIXGeneral-Regular" pitchFamily="2" charset="2"/>
                  </a:rPr>
                  <a:t>=</a:t>
                </a:r>
                <a:r>
                  <a:rPr lang="en-US" dirty="0">
                    <a:latin typeface="STIXGeneral-Regular" pitchFamily="2" charset="2"/>
                  </a:rPr>
                  <a:t> </a:t>
                </a:r>
                <a14:m>
                  <m:oMath xmlns:m="http://schemas.openxmlformats.org/officeDocument/2006/math">
                    <m:f>
                      <m:fPr>
                        <m:ctrlPr>
                          <a:rPr lang="en-US" i="1">
                            <a:latin typeface="Cambria Math" panose="02040503050406030204" pitchFamily="18" charset="0"/>
                          </a:rPr>
                        </m:ctrlPr>
                      </m:fPr>
                      <m:num>
                        <m:r>
                          <m:rPr>
                            <m:nor/>
                          </m:rPr>
                          <a:rPr lang="en-US" dirty="0">
                            <a:latin typeface="STIXGeneral-Italic" pitchFamily="2" charset="2"/>
                          </a:rPr>
                          <m:t>x</m:t>
                        </m:r>
                      </m:num>
                      <m:den>
                        <m:r>
                          <m:rPr>
                            <m:nor/>
                          </m:rPr>
                          <a:rPr lang="en-US" dirty="0">
                            <a:latin typeface="STIXGeneral-Italic" pitchFamily="2" charset="2"/>
                          </a:rPr>
                          <m:t>r</m:t>
                        </m:r>
                      </m:den>
                    </m:f>
                    <m:r>
                      <a:rPr lang="en-US" i="1">
                        <a:latin typeface="Cambria Math" panose="02040503050406030204" pitchFamily="18" charset="0"/>
                      </a:rPr>
                      <m:t> </m:t>
                    </m:r>
                    <m:r>
                      <a:rPr lang="en-US" b="0" i="0" smtClean="0">
                        <a:latin typeface="Cambria Math" panose="02040503050406030204" pitchFamily="18" charset="0"/>
                      </a:rPr>
                      <m:t> </m:t>
                    </m:r>
                    <m:r>
                      <m:rPr>
                        <m:sty m:val="p"/>
                      </m:rPr>
                      <a:rPr lang="en-US" b="0" i="0" smtClean="0">
                        <a:latin typeface="Cambria Math" panose="02040503050406030204" pitchFamily="18" charset="0"/>
                      </a:rPr>
                      <m:t>or</m:t>
                    </m:r>
                  </m:oMath>
                </a14:m>
                <a:r>
                  <a:rPr lang="en-US" dirty="0">
                    <a:latin typeface="STIXGeneral-Regular" pitchFamily="2" charset="2"/>
                  </a:rPr>
                  <a:t> </a:t>
                </a:r>
                <a:r>
                  <a:rPr lang="en-US" dirty="0">
                    <a:latin typeface="STIXGeneral-Italic" pitchFamily="2" charset="2"/>
                  </a:rPr>
                  <a:t>x </a:t>
                </a:r>
                <a:r>
                  <a:rPr lang="en-US" dirty="0">
                    <a:latin typeface="STIXGeneral-Regular" pitchFamily="2" charset="2"/>
                  </a:rPr>
                  <a:t>= </a:t>
                </a:r>
                <a:r>
                  <a:rPr lang="en-US" dirty="0" err="1">
                    <a:latin typeface="STIXGeneral-Italic" pitchFamily="2" charset="2"/>
                  </a:rPr>
                  <a:t>r</a:t>
                </a:r>
                <a:r>
                  <a:rPr lang="en-US" dirty="0" err="1">
                    <a:latin typeface="STIXGeneral-Regular" pitchFamily="2" charset="2"/>
                  </a:rPr>
                  <a:t>cos</a:t>
                </a:r>
                <a:r>
                  <a:rPr lang="en-US" dirty="0">
                    <a:latin typeface="STIXGeneral-Regular" pitchFamily="2" charset="2"/>
                  </a:rPr>
                  <a:t> </a:t>
                </a:r>
                <a:r>
                  <a:rPr lang="el-GR" dirty="0">
                    <a:latin typeface="STIXGeneral-Italic" pitchFamily="2" charset="2"/>
                  </a:rPr>
                  <a:t>θ</a:t>
                </a:r>
                <a:r>
                  <a:rPr lang="en-US" dirty="0">
                    <a:latin typeface="STIXGeneral-Italic" pitchFamily="2" charset="2"/>
                  </a:rPr>
                  <a:t> </a:t>
                </a:r>
              </a:p>
              <a:p>
                <a:pPr lvl="1"/>
                <a:r>
                  <a:rPr lang="en-US" dirty="0">
                    <a:latin typeface="STIXGeneral-Regular" pitchFamily="2" charset="2"/>
                  </a:rPr>
                  <a:t>sin</a:t>
                </a:r>
                <a:r>
                  <a:rPr lang="el-GR" dirty="0">
                    <a:latin typeface="STIXGeneral-Italic" pitchFamily="2" charset="2"/>
                  </a:rPr>
                  <a:t>θ</a:t>
                </a:r>
                <a:r>
                  <a:rPr lang="el-GR" dirty="0">
                    <a:latin typeface="STIXGeneral-Regular" pitchFamily="2" charset="2"/>
                  </a:rPr>
                  <a:t> =</a:t>
                </a:r>
                <a:r>
                  <a:rPr lang="en-US" dirty="0">
                    <a:latin typeface="STIXGeneral-Regular" pitchFamily="2" charset="2"/>
                  </a:rPr>
                  <a:t> </a:t>
                </a:r>
                <a14:m>
                  <m:oMath xmlns:m="http://schemas.openxmlformats.org/officeDocument/2006/math">
                    <m:f>
                      <m:fPr>
                        <m:ctrlPr>
                          <a:rPr lang="en-US" i="1">
                            <a:latin typeface="Cambria Math" panose="02040503050406030204" pitchFamily="18" charset="0"/>
                          </a:rPr>
                        </m:ctrlPr>
                      </m:fPr>
                      <m:num>
                        <m:r>
                          <m:rPr>
                            <m:nor/>
                          </m:rPr>
                          <a:rPr lang="en-US" dirty="0">
                            <a:latin typeface="STIXGeneral-Italic" pitchFamily="2" charset="2"/>
                          </a:rPr>
                          <m:t>y</m:t>
                        </m:r>
                      </m:num>
                      <m:den>
                        <m:r>
                          <m:rPr>
                            <m:nor/>
                          </m:rPr>
                          <a:rPr lang="en-US" dirty="0">
                            <a:latin typeface="STIXGeneral-Italic" pitchFamily="2" charset="2"/>
                          </a:rPr>
                          <m:t>r</m:t>
                        </m:r>
                      </m:den>
                    </m:f>
                    <m:r>
                      <a:rPr lang="en-US" i="1" dirty="0">
                        <a:latin typeface="Cambria Math" panose="02040503050406030204" pitchFamily="18" charset="0"/>
                      </a:rPr>
                      <m:t> </m:t>
                    </m:r>
                  </m:oMath>
                </a14:m>
                <a:r>
                  <a:rPr lang="en-US" dirty="0">
                    <a:latin typeface="STIXGeneral-Regular" pitchFamily="2" charset="2"/>
                  </a:rPr>
                  <a:t> or </a:t>
                </a:r>
                <a:r>
                  <a:rPr lang="en-US" dirty="0">
                    <a:latin typeface="STIXGeneral-Italic" pitchFamily="2" charset="2"/>
                  </a:rPr>
                  <a:t>y </a:t>
                </a:r>
                <a:r>
                  <a:rPr lang="en-US" dirty="0">
                    <a:latin typeface="STIXGeneral-Regular" pitchFamily="2" charset="2"/>
                  </a:rPr>
                  <a:t>= </a:t>
                </a:r>
                <a:r>
                  <a:rPr lang="en-US" dirty="0" err="1">
                    <a:latin typeface="STIXGeneral-Italic" pitchFamily="2" charset="2"/>
                  </a:rPr>
                  <a:t>r</a:t>
                </a:r>
                <a:r>
                  <a:rPr lang="en-US" dirty="0" err="1">
                    <a:latin typeface="STIXGeneral-Regular" pitchFamily="2" charset="2"/>
                  </a:rPr>
                  <a:t>sin</a:t>
                </a:r>
                <a:r>
                  <a:rPr lang="en-US" dirty="0">
                    <a:latin typeface="STIXGeneral-Regular" pitchFamily="2" charset="2"/>
                  </a:rPr>
                  <a:t> </a:t>
                </a:r>
                <a:r>
                  <a:rPr lang="el-GR" dirty="0">
                    <a:latin typeface="STIXGeneral-Italic" pitchFamily="2" charset="2"/>
                  </a:rPr>
                  <a:t>θ</a:t>
                </a:r>
                <a:endParaRPr lang="en-US" dirty="0">
                  <a:latin typeface="STIXGeneral-Italic" pitchFamily="2" charset="2"/>
                </a:endParaRPr>
              </a:p>
              <a:p>
                <a:pPr lvl="1"/>
                <a:r>
                  <a:rPr lang="en-US" dirty="0">
                    <a:latin typeface="STIXGeneral-Italic" pitchFamily="2" charset="2"/>
                  </a:rPr>
                  <a:t>r</a:t>
                </a:r>
                <a:r>
                  <a:rPr lang="en-US" baseline="30000" dirty="0">
                    <a:latin typeface="STIXGeneral-Regular" pitchFamily="2" charset="2"/>
                  </a:rPr>
                  <a:t>2 </a:t>
                </a:r>
                <a:r>
                  <a:rPr lang="en-US" dirty="0">
                    <a:latin typeface="STIXGeneral-Regular" pitchFamily="2" charset="2"/>
                  </a:rPr>
                  <a:t>= </a:t>
                </a:r>
                <a:r>
                  <a:rPr lang="en-US" dirty="0">
                    <a:latin typeface="STIXGeneral-Italic" pitchFamily="2" charset="2"/>
                  </a:rPr>
                  <a:t>x</a:t>
                </a:r>
                <a:r>
                  <a:rPr lang="en-US" baseline="30000" dirty="0">
                    <a:latin typeface="STIXGeneral-Regular" pitchFamily="2" charset="2"/>
                  </a:rPr>
                  <a:t>2</a:t>
                </a:r>
                <a:r>
                  <a:rPr lang="en-US" dirty="0">
                    <a:latin typeface="STIXGeneral-Regular" pitchFamily="2" charset="2"/>
                  </a:rPr>
                  <a:t> + </a:t>
                </a:r>
                <a:r>
                  <a:rPr lang="en-US" dirty="0">
                    <a:latin typeface="STIXGeneral-Italic" pitchFamily="2" charset="2"/>
                  </a:rPr>
                  <a:t>y</a:t>
                </a:r>
                <a:r>
                  <a:rPr lang="en-US" baseline="30000" dirty="0">
                    <a:latin typeface="STIXGeneral-Regular" pitchFamily="2" charset="2"/>
                  </a:rPr>
                  <a:t>2</a:t>
                </a:r>
                <a:r>
                  <a:rPr lang="en-US" dirty="0">
                    <a:latin typeface="STIXGeneral-Regular" pitchFamily="2" charset="2"/>
                  </a:rPr>
                  <a:t> </a:t>
                </a:r>
              </a:p>
              <a:p>
                <a:pPr lvl="1"/>
                <a:r>
                  <a:rPr lang="en-US" dirty="0">
                    <a:latin typeface="STIXGeneral-Regular" pitchFamily="2" charset="2"/>
                  </a:rPr>
                  <a:t>tan </a:t>
                </a:r>
                <a:r>
                  <a:rPr lang="el-GR" dirty="0">
                    <a:latin typeface="STIXGeneral-Italic" pitchFamily="2" charset="2"/>
                  </a:rPr>
                  <a:t>θ</a:t>
                </a:r>
                <a:r>
                  <a:rPr lang="en-US" dirty="0">
                    <a:latin typeface="STIXGeneral-Italic" pitchFamily="2" charset="2"/>
                  </a:rPr>
                  <a:t> </a:t>
                </a:r>
                <a:r>
                  <a:rPr lang="el-GR" dirty="0">
                    <a:latin typeface="STIXGeneral-Regular" pitchFamily="2" charset="2"/>
                  </a:rPr>
                  <a:t>=</a:t>
                </a:r>
                <a:r>
                  <a:rPr lang="en-US" dirty="0">
                    <a:latin typeface="STIXGeneral-Regular" pitchFamily="2" charset="2"/>
                  </a:rPr>
                  <a:t> </a:t>
                </a:r>
                <a14:m>
                  <m:oMath xmlns:m="http://schemas.openxmlformats.org/officeDocument/2006/math">
                    <m:f>
                      <m:fPr>
                        <m:ctrlPr>
                          <a:rPr lang="en-US" i="1">
                            <a:latin typeface="Cambria Math" panose="02040503050406030204" pitchFamily="18" charset="0"/>
                          </a:rPr>
                        </m:ctrlPr>
                      </m:fPr>
                      <m:num>
                        <m:r>
                          <m:rPr>
                            <m:nor/>
                          </m:rPr>
                          <a:rPr lang="en-US" dirty="0">
                            <a:latin typeface="STIXGeneral-Italic" pitchFamily="2" charset="2"/>
                          </a:rPr>
                          <m:t>y</m:t>
                        </m:r>
                      </m:num>
                      <m:den>
                        <m:r>
                          <m:rPr>
                            <m:nor/>
                          </m:rPr>
                          <a:rPr lang="en-US" dirty="0">
                            <a:latin typeface="STIXGeneral-Italic" pitchFamily="2" charset="2"/>
                          </a:rPr>
                          <m:t>x</m:t>
                        </m:r>
                        <m:r>
                          <m:rPr>
                            <m:nor/>
                          </m:rPr>
                          <a:rPr lang="en-US" dirty="0"/>
                          <m:t> </m:t>
                        </m:r>
                      </m:den>
                    </m:f>
                    <m:r>
                      <a:rPr lang="en-US" i="1" dirty="0">
                        <a:latin typeface="Cambria Math" panose="02040503050406030204" pitchFamily="18" charset="0"/>
                      </a:rPr>
                      <m:t> </m:t>
                    </m:r>
                  </m:oMath>
                </a14:m>
                <a:br>
                  <a:rPr lang="en-US" dirty="0"/>
                </a:br>
                <a:endParaRPr lang="en-US" dirty="0"/>
              </a:p>
            </p:txBody>
          </p:sp>
        </mc:Choice>
        <mc:Fallback xmlns="">
          <p:sp>
            <p:nvSpPr>
              <p:cNvPr id="4" name="Rectangle 3">
                <a:extLst>
                  <a:ext uri="{FF2B5EF4-FFF2-40B4-BE49-F238E27FC236}">
                    <a16:creationId xmlns:a16="http://schemas.microsoft.com/office/drawing/2014/main" id="{69F861DB-4A0F-FC4C-B934-60661B253555}"/>
                  </a:ext>
                </a:extLst>
              </p:cNvPr>
              <p:cNvSpPr>
                <a:spLocks noRot="1" noChangeAspect="1" noMove="1" noResize="1" noEditPoints="1" noAdjustHandles="1" noChangeArrowheads="1" noChangeShapeType="1" noTextEdit="1"/>
              </p:cNvSpPr>
              <p:nvPr/>
            </p:nvSpPr>
            <p:spPr>
              <a:xfrm>
                <a:off x="457200" y="1217207"/>
                <a:ext cx="8406450" cy="2916632"/>
              </a:xfrm>
              <a:prstGeom prst="rect">
                <a:avLst/>
              </a:prstGeom>
              <a:blipFill>
                <a:blip r:embed="rId3"/>
                <a:stretch>
                  <a:fillRect l="-604" t="-1310"/>
                </a:stretch>
              </a:blipFill>
            </p:spPr>
            <p:txBody>
              <a:bodyPr/>
              <a:lstStyle/>
              <a:p>
                <a:r>
                  <a:rPr lang="en-US">
                    <a:noFill/>
                  </a:rPr>
                  <a:t> </a:t>
                </a:r>
              </a:p>
            </p:txBody>
          </p:sp>
        </mc:Fallback>
      </mc:AlternateContent>
      <p:pic>
        <p:nvPicPr>
          <p:cNvPr id="5122" name="Picture 2" descr="Right triangle in first quadrant with legs x, y and hypothenuse r with point (x, y) and (r, theta)">
            <a:extLst>
              <a:ext uri="{FF2B5EF4-FFF2-40B4-BE49-F238E27FC236}">
                <a16:creationId xmlns:a16="http://schemas.microsoft.com/office/drawing/2014/main" id="{4BCF3338-62D6-C941-BB83-E15B0639B8AD}"/>
              </a:ext>
            </a:extLst>
          </p:cNvPr>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076700" y="2675523"/>
            <a:ext cx="4252912" cy="26023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35852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1092952"/>
          </a:xfrm>
        </p:spPr>
        <p:txBody>
          <a:bodyPr>
            <a:normAutofit fontScale="90000"/>
          </a:bodyPr>
          <a:lstStyle/>
          <a:p>
            <a:r>
              <a:rPr lang="en-US" dirty="0"/>
              <a:t>Converting from Rectangular </a:t>
            </a:r>
            <a:br>
              <a:rPr lang="en-US" dirty="0"/>
            </a:br>
            <a:r>
              <a:rPr lang="en-US" dirty="0"/>
              <a:t>Coordinates to Polar Coordinates </a:t>
            </a:r>
            <a:br>
              <a:rPr lang="en-US" dirty="0"/>
            </a:br>
            <a:r>
              <a:rPr lang="en-US" dirty="0"/>
              <a:t>example</a:t>
            </a:r>
          </a:p>
        </p:txBody>
      </p:sp>
      <p:sp>
        <p:nvSpPr>
          <p:cNvPr id="7" name="Text Placeholder 6"/>
          <p:cNvSpPr>
            <a:spLocks noGrp="1"/>
          </p:cNvSpPr>
          <p:nvPr>
            <p:ph type="body" sz="quarter" idx="14"/>
          </p:nvPr>
        </p:nvSpPr>
        <p:spPr>
          <a:xfrm>
            <a:off x="457200" y="1502229"/>
            <a:ext cx="8062912" cy="4508135"/>
          </a:xfrm>
        </p:spPr>
        <p:txBody>
          <a:bodyPr>
            <a:normAutofit/>
          </a:bodyPr>
          <a:lstStyle/>
          <a:p>
            <a:r>
              <a:rPr lang="en-US" sz="1600" dirty="0">
                <a:solidFill>
                  <a:srgbClr val="0070C0"/>
                </a:solidFill>
              </a:rPr>
              <a:t>Example</a:t>
            </a:r>
            <a:r>
              <a:rPr lang="en-US" sz="1600" dirty="0"/>
              <a:t> </a:t>
            </a:r>
            <a:r>
              <a:rPr lang="en-US" sz="1600" b="1" dirty="0"/>
              <a:t>Writing Rectangular Coordinates as Polar Coordinates</a:t>
            </a:r>
          </a:p>
          <a:p>
            <a:r>
              <a:rPr lang="en-US" sz="1600" dirty="0"/>
              <a:t>Convert the rectangular coordinates (3, 3) to polar coordinates.</a:t>
            </a:r>
            <a:endParaRPr lang="en-US" sz="1600" u="sng"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291058263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1102282"/>
          </a:xfrm>
        </p:spPr>
        <p:txBody>
          <a:bodyPr>
            <a:normAutofit fontScale="90000"/>
          </a:bodyPr>
          <a:lstStyle/>
          <a:p>
            <a:r>
              <a:rPr lang="en-US" dirty="0"/>
              <a:t>Converting from Rectangular </a:t>
            </a:r>
            <a:br>
              <a:rPr lang="en-US" dirty="0"/>
            </a:br>
            <a:r>
              <a:rPr lang="en-US" dirty="0"/>
              <a:t>Coordinates to Polar Coordinates </a:t>
            </a:r>
            <a:br>
              <a:rPr lang="en-US" dirty="0"/>
            </a:br>
            <a:r>
              <a:rPr lang="en-US" dirty="0"/>
              <a:t>example </a:t>
            </a:r>
          </a:p>
        </p:txBody>
      </p:sp>
      <p:sp>
        <p:nvSpPr>
          <p:cNvPr id="7" name="Text Placeholder 6"/>
          <p:cNvSpPr>
            <a:spLocks noGrp="1"/>
          </p:cNvSpPr>
          <p:nvPr>
            <p:ph type="body" sz="quarter" idx="14"/>
          </p:nvPr>
        </p:nvSpPr>
        <p:spPr>
          <a:xfrm>
            <a:off x="457200" y="1464906"/>
            <a:ext cx="8062912" cy="4545458"/>
          </a:xfrm>
        </p:spPr>
        <p:txBody>
          <a:bodyPr>
            <a:normAutofit/>
          </a:bodyPr>
          <a:lstStyle/>
          <a:p>
            <a:r>
              <a:rPr lang="en-US" sz="1600" dirty="0">
                <a:solidFill>
                  <a:srgbClr val="0070C0"/>
                </a:solidFill>
              </a:rPr>
              <a:t>Example</a:t>
            </a:r>
            <a:r>
              <a:rPr lang="en-US" sz="1600" dirty="0"/>
              <a:t> </a:t>
            </a:r>
            <a:r>
              <a:rPr lang="en-US" sz="1600" b="1" dirty="0"/>
              <a:t>Writing Rectangular Coordinates as Polar Coordinates</a:t>
            </a:r>
          </a:p>
          <a:p>
            <a:r>
              <a:rPr lang="en-US" sz="1600" dirty="0"/>
              <a:t>Convert the rectangular coordinates (-2, 0) to polar coordinates.</a:t>
            </a:r>
            <a:endParaRPr lang="en-US" sz="1600" u="sng" dirty="0"/>
          </a:p>
        </p:txBody>
      </p:sp>
      <p:pic>
        <p:nvPicPr>
          <p:cNvPr id="6" name="Picture 5" descr="&quot; &quot;"/>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16597267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8" name="Text Placeholder 6"/>
          <p:cNvSpPr>
            <a:spLocks noGrp="1"/>
          </p:cNvSpPr>
          <p:nvPr>
            <p:ph type="body" sz="quarter" idx="14"/>
          </p:nvPr>
        </p:nvSpPr>
        <p:spPr>
          <a:xfrm>
            <a:off x="457200" y="1228725"/>
            <a:ext cx="8062912" cy="2615487"/>
          </a:xfrm>
        </p:spPr>
        <p:txBody>
          <a:bodyPr>
            <a:normAutofit/>
          </a:bodyPr>
          <a:lstStyle/>
          <a:p>
            <a:r>
              <a:rPr lang="en-US" sz="1600" dirty="0"/>
              <a:t>We can now convert coordinates between polar and rectangular form. </a:t>
            </a:r>
          </a:p>
          <a:p>
            <a:r>
              <a:rPr lang="en-US" sz="1600" dirty="0"/>
              <a:t>Converting equations can be more difficult, but it can be beneficial to be able to convert between the two forms. </a:t>
            </a:r>
          </a:p>
          <a:p>
            <a:endParaRPr lang="en-US" sz="1600" dirty="0"/>
          </a:p>
          <a:p>
            <a:r>
              <a:rPr lang="en-US" sz="1600" dirty="0"/>
              <a:t>Since there are a number of polar equations that cannot be expressed clearly in Cartesian form, and vice versa, we can use the same procedures we used to convert points between the coordinate systems.</a:t>
            </a:r>
          </a:p>
        </p:txBody>
      </p:sp>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21814456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(cont.2)</a:t>
            </a:r>
          </a:p>
        </p:txBody>
      </p:sp>
      <p:sp>
        <p:nvSpPr>
          <p:cNvPr id="7" name="Text Placeholder 6"/>
          <p:cNvSpPr>
            <a:spLocks noGrp="1"/>
          </p:cNvSpPr>
          <p:nvPr>
            <p:ph type="body" sz="quarter" idx="14"/>
          </p:nvPr>
        </p:nvSpPr>
        <p:spPr/>
        <p:txBody>
          <a:bodyPr>
            <a:normAutofit/>
          </a:bodyPr>
          <a:lstStyle/>
          <a:p>
            <a:r>
              <a:rPr lang="en-US" sz="1600" b="1" dirty="0"/>
              <a:t>AAS (angle-angle-side) </a:t>
            </a:r>
            <a:r>
              <a:rPr lang="en-US" sz="1600" dirty="0"/>
              <a:t>We know the measurements of two angles and a side that is not between the known angles. See </a:t>
            </a:r>
            <a:r>
              <a:rPr lang="en-US" sz="1600" b="1" dirty="0"/>
              <a:t>Figure 3</a:t>
            </a:r>
            <a:r>
              <a:rPr lang="en-US" sz="1600" dirty="0"/>
              <a:t>.</a:t>
            </a:r>
            <a:endParaRPr lang="en-US" sz="12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10;An oblique triangle consisting of angles alpha, beta, and gamma. Alpha and gamma are known, as is the side opposite alpha, between beta and gamma."/>
          <p:cNvPicPr>
            <a:picLocks noChangeAspect="1"/>
          </p:cNvPicPr>
          <p:nvPr/>
        </p:nvPicPr>
        <p:blipFill>
          <a:blip r:embed="rId3"/>
          <a:stretch>
            <a:fillRect/>
          </a:stretch>
        </p:blipFill>
        <p:spPr>
          <a:xfrm>
            <a:off x="1979435" y="1581166"/>
            <a:ext cx="5018442" cy="2743200"/>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40542533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a:t>
            </a:r>
          </a:p>
        </p:txBody>
      </p:sp>
      <p:sp>
        <p:nvSpPr>
          <p:cNvPr id="7"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 </a:t>
            </a:r>
            <a:r>
              <a:rPr lang="en-US" sz="1600" b="1" dirty="0"/>
              <a:t>Rewriting a Cartesian Equation as a Polar Equation</a:t>
            </a:r>
          </a:p>
          <a:p>
            <a:r>
              <a:rPr lang="en-US" sz="1600" dirty="0"/>
              <a:t>Rewrite the Cartesian equation </a:t>
            </a:r>
            <a:r>
              <a:rPr lang="en-US" sz="1600" i="1" dirty="0"/>
              <a:t>x</a:t>
            </a:r>
            <a:r>
              <a:rPr lang="en-US" sz="1600" baseline="30000" dirty="0"/>
              <a:t>2</a:t>
            </a:r>
            <a:r>
              <a:rPr lang="en-US" sz="1600" dirty="0"/>
              <a:t> + </a:t>
            </a:r>
            <a:r>
              <a:rPr lang="en-US" sz="1600" i="1" dirty="0"/>
              <a:t>y</a:t>
            </a:r>
            <a:r>
              <a:rPr lang="en-US" sz="1600" baseline="30000" dirty="0"/>
              <a:t>2</a:t>
            </a:r>
            <a:r>
              <a:rPr lang="en-US" sz="1600" dirty="0"/>
              <a:t> = 9</a:t>
            </a:r>
            <a:r>
              <a:rPr lang="en-US" sz="1600" i="1" dirty="0"/>
              <a:t> </a:t>
            </a:r>
            <a:r>
              <a:rPr lang="en-US" sz="1600" dirty="0"/>
              <a:t>as a polar equation.</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233453733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 2</a:t>
            </a:r>
          </a:p>
        </p:txBody>
      </p:sp>
      <p:sp>
        <p:nvSpPr>
          <p:cNvPr id="7"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a:t>
            </a:r>
            <a:r>
              <a:rPr lang="en-US" sz="1600" dirty="0"/>
              <a:t> </a:t>
            </a:r>
            <a:r>
              <a:rPr lang="en-US" sz="1600" b="1" dirty="0"/>
              <a:t>Rewriting a Cartesian Equation as a Polar Equation</a:t>
            </a:r>
          </a:p>
          <a:p>
            <a:r>
              <a:rPr lang="en-US" sz="1600" dirty="0"/>
              <a:t>Rewrite the Cartesian equation </a:t>
            </a:r>
            <a:r>
              <a:rPr lang="en-US" sz="1600" i="1" dirty="0"/>
              <a:t>x</a:t>
            </a:r>
            <a:r>
              <a:rPr lang="en-US" sz="1600" baseline="30000" dirty="0"/>
              <a:t>2</a:t>
            </a:r>
            <a:r>
              <a:rPr lang="en-US" sz="1600" dirty="0"/>
              <a:t> + </a:t>
            </a:r>
            <a:r>
              <a:rPr lang="en-US" sz="1600" i="1" dirty="0"/>
              <a:t>y</a:t>
            </a:r>
            <a:r>
              <a:rPr lang="en-US" sz="1600" baseline="30000" dirty="0"/>
              <a:t>2</a:t>
            </a:r>
            <a:r>
              <a:rPr lang="en-US" sz="1600" dirty="0"/>
              <a:t> = 6</a:t>
            </a:r>
            <a:r>
              <a:rPr lang="en-US" sz="1600" i="1" dirty="0"/>
              <a:t>y </a:t>
            </a:r>
            <a:r>
              <a:rPr lang="en-US" sz="1600" dirty="0"/>
              <a:t>as a polar equation.</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75401"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48797852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 3</a:t>
            </a:r>
          </a:p>
        </p:txBody>
      </p:sp>
      <p:sp>
        <p:nvSpPr>
          <p:cNvPr id="7"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a:t>
            </a:r>
            <a:r>
              <a:rPr lang="en-US" sz="1600" dirty="0"/>
              <a:t> </a:t>
            </a:r>
            <a:r>
              <a:rPr lang="en-US" sz="1600" b="1" dirty="0"/>
              <a:t>Rewriting a Cartesian Equation as a Polar Equation</a:t>
            </a:r>
          </a:p>
          <a:p>
            <a:r>
              <a:rPr lang="en-US" sz="1600" dirty="0"/>
              <a:t>Rewrite the Cartesian equation </a:t>
            </a:r>
            <a:r>
              <a:rPr lang="en-US" sz="1600" i="1" dirty="0"/>
              <a:t>y</a:t>
            </a:r>
            <a:r>
              <a:rPr lang="en-US" sz="1600" dirty="0"/>
              <a:t> = 3</a:t>
            </a:r>
            <a:r>
              <a:rPr lang="en-US" sz="1600" i="1" dirty="0"/>
              <a:t>x</a:t>
            </a:r>
            <a:r>
              <a:rPr lang="en-US" sz="1600" dirty="0"/>
              <a:t> + 2 as a polar equation.</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84732"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32429642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try it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1B255221-6DFF-8F4D-B646-C06AC2570D17}"/>
              </a:ext>
            </a:extLst>
          </p:cNvPr>
          <p:cNvSpPr/>
          <p:nvPr/>
        </p:nvSpPr>
        <p:spPr>
          <a:xfrm>
            <a:off x="457200" y="1238935"/>
            <a:ext cx="8062912" cy="369332"/>
          </a:xfrm>
          <a:prstGeom prst="rect">
            <a:avLst/>
          </a:prstGeom>
        </p:spPr>
        <p:txBody>
          <a:bodyPr wrap="square">
            <a:spAutoFit/>
          </a:bodyPr>
          <a:lstStyle/>
          <a:p>
            <a:r>
              <a:rPr lang="en-US" dirty="0">
                <a:solidFill>
                  <a:srgbClr val="555555"/>
                </a:solidFill>
                <a:latin typeface="Helvetica Neue" panose="02000503000000020004" pitchFamily="2" charset="0"/>
              </a:rPr>
              <a:t>Try It:	Rewrite the Cartesian equation </a:t>
            </a:r>
            <a:r>
              <a:rPr lang="en-US" dirty="0">
                <a:solidFill>
                  <a:srgbClr val="555555"/>
                </a:solidFill>
                <a:latin typeface="STIXGeneral-Italic" pitchFamily="2" charset="2"/>
              </a:rPr>
              <a:t>y</a:t>
            </a:r>
            <a:r>
              <a:rPr lang="en-US" baseline="30000" dirty="0">
                <a:solidFill>
                  <a:srgbClr val="555555"/>
                </a:solidFill>
                <a:latin typeface="STIXGeneral-Regular" pitchFamily="2" charset="2"/>
              </a:rPr>
              <a:t>2 </a:t>
            </a:r>
            <a:r>
              <a:rPr lang="en-US" dirty="0">
                <a:solidFill>
                  <a:srgbClr val="555555"/>
                </a:solidFill>
                <a:latin typeface="STIXGeneral-Regular" pitchFamily="2" charset="2"/>
              </a:rPr>
              <a:t>= 3 − </a:t>
            </a:r>
            <a:r>
              <a:rPr lang="en-US" dirty="0">
                <a:solidFill>
                  <a:srgbClr val="555555"/>
                </a:solidFill>
                <a:latin typeface="STIXGeneral-Italic" pitchFamily="2" charset="2"/>
              </a:rPr>
              <a:t>x</a:t>
            </a:r>
            <a:r>
              <a:rPr lang="en-US" baseline="30000" dirty="0">
                <a:solidFill>
                  <a:srgbClr val="555555"/>
                </a:solidFill>
                <a:latin typeface="STIXGeneral-Regular" pitchFamily="2" charset="2"/>
              </a:rPr>
              <a:t>2 </a:t>
            </a:r>
            <a:r>
              <a:rPr lang="en-US" dirty="0">
                <a:solidFill>
                  <a:srgbClr val="555555"/>
                </a:solidFill>
                <a:latin typeface="Helvetica Neue" panose="02000503000000020004" pitchFamily="2" charset="0"/>
              </a:rPr>
              <a:t>  in polar form.</a:t>
            </a:r>
            <a:endParaRPr lang="en-US" dirty="0"/>
          </a:p>
        </p:txBody>
      </p:sp>
    </p:spTree>
    <p:extLst>
      <p:ext uri="{BB962C8B-B14F-4D97-AF65-F5344CB8AC3E}">
        <p14:creationId xmlns:p14="http://schemas.microsoft.com/office/powerpoint/2010/main" val="305817138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 4</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84732" y="234642"/>
            <a:ext cx="1226434" cy="833592"/>
          </a:xfrm>
          <a:prstGeom prst="rect">
            <a:avLst/>
          </a:prstGeom>
        </p:spPr>
      </p:pic>
      <p:sp>
        <p:nvSpPr>
          <p:cNvPr id="4"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a:t>
            </a:r>
            <a:r>
              <a:rPr lang="en-US" sz="1600" dirty="0"/>
              <a:t> </a:t>
            </a:r>
            <a:r>
              <a:rPr lang="en-US" sz="1600" b="1" dirty="0"/>
              <a:t>Rewriting a Polar Equation in Cartesian Form</a:t>
            </a:r>
          </a:p>
          <a:p>
            <a:r>
              <a:rPr lang="en-US" sz="1600" dirty="0"/>
              <a:t>Rewrite the polar equation </a:t>
            </a:r>
            <a:r>
              <a:rPr lang="en-US" sz="1600" i="1" dirty="0"/>
              <a:t>r </a:t>
            </a:r>
            <a:r>
              <a:rPr lang="en-US" sz="1600" dirty="0"/>
              <a:t>= 2sec</a:t>
            </a:r>
            <a:r>
              <a:rPr lang="el-GR" sz="1600" i="1" dirty="0"/>
              <a:t>θ</a:t>
            </a:r>
            <a:r>
              <a:rPr lang="en-US" sz="1600" i="1" dirty="0"/>
              <a:t> </a:t>
            </a:r>
            <a:r>
              <a:rPr lang="en-US" sz="1600" dirty="0"/>
              <a:t>to a rectangular equation.</a:t>
            </a:r>
          </a:p>
        </p:txBody>
      </p:sp>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67731876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 5</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84732" y="227959"/>
            <a:ext cx="1226434" cy="833592"/>
          </a:xfrm>
          <a:prstGeom prst="rect">
            <a:avLst/>
          </a:prstGeom>
        </p:spPr>
      </p:pic>
      <p:sp>
        <p:nvSpPr>
          <p:cNvPr id="4"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a:t>
            </a:r>
            <a:r>
              <a:rPr lang="en-US" sz="1600" dirty="0"/>
              <a:t> </a:t>
            </a:r>
            <a:r>
              <a:rPr lang="en-US" sz="1600" b="1" dirty="0"/>
              <a:t>Rewriting a Polar Equation in Cartesian Form</a:t>
            </a:r>
          </a:p>
          <a:p>
            <a:r>
              <a:rPr lang="en-US" sz="1600" dirty="0"/>
              <a:t>Rewrite the polar equation </a:t>
            </a:r>
            <a:r>
              <a:rPr lang="en-US" sz="1600" i="1" dirty="0"/>
              <a:t>r </a:t>
            </a:r>
            <a:r>
              <a:rPr lang="en-US" sz="1600" dirty="0"/>
              <a:t>= 3/(1 − 2cos</a:t>
            </a:r>
            <a:r>
              <a:rPr lang="el-GR" sz="1600" i="1" dirty="0"/>
              <a:t>θ</a:t>
            </a:r>
            <a:r>
              <a:rPr lang="en-US" sz="1600" i="1" dirty="0"/>
              <a:t>) </a:t>
            </a:r>
            <a:r>
              <a:rPr lang="en-US" sz="1600" dirty="0"/>
              <a:t>as a Cartesian equation</a:t>
            </a:r>
            <a:r>
              <a:rPr lang="en-US" sz="1400" dirty="0"/>
              <a:t>.</a:t>
            </a:r>
          </a:p>
        </p:txBody>
      </p:sp>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39458976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try it 2</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
        <p:nvSpPr>
          <p:cNvPr id="4" name="Rectangle 3">
            <a:extLst>
              <a:ext uri="{FF2B5EF4-FFF2-40B4-BE49-F238E27FC236}">
                <a16:creationId xmlns:a16="http://schemas.microsoft.com/office/drawing/2014/main" id="{63C4957D-BC82-694E-86B2-B9C4DF141821}"/>
              </a:ext>
            </a:extLst>
          </p:cNvPr>
          <p:cNvSpPr/>
          <p:nvPr/>
        </p:nvSpPr>
        <p:spPr>
          <a:xfrm>
            <a:off x="457200" y="1289735"/>
            <a:ext cx="7683500" cy="369332"/>
          </a:xfrm>
          <a:prstGeom prst="rect">
            <a:avLst/>
          </a:prstGeom>
        </p:spPr>
        <p:txBody>
          <a:bodyPr wrap="square">
            <a:spAutoFit/>
          </a:bodyPr>
          <a:lstStyle/>
          <a:p>
            <a:r>
              <a:rPr lang="en-US" dirty="0">
                <a:solidFill>
                  <a:srgbClr val="555555"/>
                </a:solidFill>
                <a:latin typeface="Helvetica Neue" panose="02000503000000020004" pitchFamily="2" charset="0"/>
              </a:rPr>
              <a:t>Try It:	Rewrite the polar equation </a:t>
            </a:r>
            <a:r>
              <a:rPr lang="en-US" dirty="0">
                <a:solidFill>
                  <a:srgbClr val="555555"/>
                </a:solidFill>
                <a:latin typeface="STIXGeneral-Italic" pitchFamily="2" charset="2"/>
              </a:rPr>
              <a:t>r </a:t>
            </a:r>
            <a:r>
              <a:rPr lang="en-US" dirty="0">
                <a:solidFill>
                  <a:srgbClr val="555555"/>
                </a:solidFill>
                <a:latin typeface="STIXGeneral-Regular" pitchFamily="2" charset="2"/>
              </a:rPr>
              <a:t>= 2 sin </a:t>
            </a:r>
            <a:r>
              <a:rPr lang="el-GR" dirty="0">
                <a:solidFill>
                  <a:srgbClr val="555555"/>
                </a:solidFill>
                <a:latin typeface="STIXGeneral-Italic" pitchFamily="2" charset="2"/>
              </a:rPr>
              <a:t>θ</a:t>
            </a:r>
            <a:r>
              <a:rPr lang="en-US" dirty="0">
                <a:solidFill>
                  <a:srgbClr val="555555"/>
                </a:solidFill>
                <a:latin typeface="STIXGeneral-Italic" pitchFamily="2" charset="2"/>
              </a:rPr>
              <a:t> </a:t>
            </a:r>
            <a:r>
              <a:rPr lang="el-GR" dirty="0">
                <a:solidFill>
                  <a:srgbClr val="555555"/>
                </a:solidFill>
                <a:latin typeface="Helvetica Neue" panose="02000503000000020004" pitchFamily="2" charset="0"/>
              </a:rPr>
              <a:t>  </a:t>
            </a:r>
            <a:r>
              <a:rPr lang="en-US" dirty="0">
                <a:solidFill>
                  <a:srgbClr val="555555"/>
                </a:solidFill>
                <a:latin typeface="Helvetica Neue" panose="02000503000000020004" pitchFamily="2" charset="0"/>
              </a:rPr>
              <a:t>in Cartesian form.</a:t>
            </a:r>
            <a:endParaRPr lang="en-US" dirty="0"/>
          </a:p>
        </p:txBody>
      </p:sp>
    </p:spTree>
    <p:extLst>
      <p:ext uri="{BB962C8B-B14F-4D97-AF65-F5344CB8AC3E}">
        <p14:creationId xmlns:p14="http://schemas.microsoft.com/office/powerpoint/2010/main" val="1129459230"/>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Transforming Equations between </a:t>
            </a:r>
            <a:br>
              <a:rPr lang="en-US" dirty="0"/>
            </a:br>
            <a:r>
              <a:rPr lang="en-US" dirty="0"/>
              <a:t>Polar and Rectangular Forms example 6</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703393" y="227959"/>
            <a:ext cx="1226434" cy="833592"/>
          </a:xfrm>
          <a:prstGeom prst="rect">
            <a:avLst/>
          </a:prstGeom>
        </p:spPr>
      </p:pic>
      <p:sp>
        <p:nvSpPr>
          <p:cNvPr id="4" name="Text Placeholder 6"/>
          <p:cNvSpPr>
            <a:spLocks noGrp="1"/>
          </p:cNvSpPr>
          <p:nvPr>
            <p:ph type="body" sz="quarter" idx="14"/>
          </p:nvPr>
        </p:nvSpPr>
        <p:spPr>
          <a:xfrm>
            <a:off x="457200" y="1228725"/>
            <a:ext cx="8062912" cy="4781639"/>
          </a:xfrm>
        </p:spPr>
        <p:txBody>
          <a:bodyPr>
            <a:normAutofit/>
          </a:bodyPr>
          <a:lstStyle/>
          <a:p>
            <a:r>
              <a:rPr lang="en-US" sz="1600" dirty="0">
                <a:solidFill>
                  <a:srgbClr val="0070C0"/>
                </a:solidFill>
              </a:rPr>
              <a:t>Example</a:t>
            </a:r>
            <a:r>
              <a:rPr lang="en-US" sz="1600" dirty="0"/>
              <a:t> </a:t>
            </a:r>
            <a:r>
              <a:rPr lang="en-US" sz="1600" b="1" dirty="0"/>
              <a:t>Rewriting a Polar Equation in Cartesian Form</a:t>
            </a:r>
          </a:p>
          <a:p>
            <a:r>
              <a:rPr lang="en-US" sz="1600" dirty="0"/>
              <a:t>Rewrite the polar equation </a:t>
            </a:r>
            <a:r>
              <a:rPr lang="en-US" sz="1600" i="1" dirty="0"/>
              <a:t>r </a:t>
            </a:r>
            <a:r>
              <a:rPr lang="en-US" sz="1600" dirty="0"/>
              <a:t>= sin(2</a:t>
            </a:r>
            <a:r>
              <a:rPr lang="el-GR" sz="1600" i="1" dirty="0"/>
              <a:t>θ</a:t>
            </a:r>
            <a:r>
              <a:rPr lang="en-US" sz="1600" i="1" dirty="0"/>
              <a:t>) </a:t>
            </a:r>
            <a:r>
              <a:rPr lang="en-US" sz="1600" dirty="0"/>
              <a:t>as a Cartesian equation.</a:t>
            </a:r>
          </a:p>
        </p:txBody>
      </p:sp>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24879195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Acknowledgments</a:t>
            </a:r>
          </a:p>
        </p:txBody>
      </p:sp>
      <p:sp>
        <p:nvSpPr>
          <p:cNvPr id="7" name="Text Placeholder 6"/>
          <p:cNvSpPr>
            <a:spLocks noGrp="1"/>
          </p:cNvSpPr>
          <p:nvPr>
            <p:ph type="body" sz="quarter" idx="14"/>
          </p:nvPr>
        </p:nvSpPr>
        <p:spPr>
          <a:xfrm>
            <a:off x="457200" y="1306286"/>
            <a:ext cx="8062912" cy="5001208"/>
          </a:xfrm>
        </p:spPr>
        <p:txBody>
          <a:bodyPr>
            <a:normAutofit/>
          </a:bodyPr>
          <a:lstStyle/>
          <a:p>
            <a:r>
              <a:rPr lang="en-US" sz="1600" dirty="0">
                <a:solidFill>
                  <a:schemeClr val="tx1"/>
                </a:solidFill>
              </a:rPr>
              <a:t>The original PowerPoint file is copyright 2015, Rice University. All Rights Reserved.</a:t>
            </a:r>
          </a:p>
          <a:p>
            <a:endParaRPr lang="en-US" sz="1600" dirty="0">
              <a:solidFill>
                <a:schemeClr val="tx1"/>
              </a:solidFill>
            </a:endParaRPr>
          </a:p>
          <a:p>
            <a:r>
              <a:rPr lang="en-US" sz="1600" dirty="0">
                <a:solidFill>
                  <a:schemeClr val="tx1"/>
                </a:solidFill>
              </a:rPr>
              <a:t>This work is a derivative of a text by </a:t>
            </a:r>
            <a:r>
              <a:rPr lang="en-US" sz="1600" u="sng" dirty="0">
                <a:hlinkClick r:id="rId2"/>
              </a:rPr>
              <a:t>OpenStax</a:t>
            </a:r>
            <a:r>
              <a:rPr lang="en-US" sz="1600" dirty="0">
                <a:solidFill>
                  <a:schemeClr val="tx1"/>
                </a:solidFill>
              </a:rPr>
              <a:t>, which is licensed under a </a:t>
            </a:r>
            <a:r>
              <a:rPr lang="en-US" sz="1600" dirty="0">
                <a:hlinkClick r:id="rId3"/>
              </a:rPr>
              <a:t>Creative Commons Attribution License 4.0</a:t>
            </a:r>
            <a:r>
              <a:rPr lang="en-US" sz="1600" dirty="0"/>
              <a:t> </a:t>
            </a:r>
            <a:r>
              <a:rPr lang="en-US" sz="1600" dirty="0">
                <a:solidFill>
                  <a:schemeClr val="tx1"/>
                </a:solidFill>
              </a:rPr>
              <a:t>license.</a:t>
            </a:r>
          </a:p>
          <a:p>
            <a:endParaRPr lang="en-US" sz="1600" dirty="0">
              <a:solidFill>
                <a:schemeClr val="tx1"/>
              </a:solidFill>
            </a:endParaRPr>
          </a:p>
          <a:p>
            <a:r>
              <a:rPr lang="en-US" sz="1600" dirty="0">
                <a:solidFill>
                  <a:schemeClr val="tx1"/>
                </a:solidFill>
              </a:rPr>
              <a:t>Material on this PowerPoint was adapted from </a:t>
            </a:r>
            <a:r>
              <a:rPr lang="en-US" sz="1600" i="1" dirty="0">
                <a:solidFill>
                  <a:schemeClr val="tx1"/>
                </a:solidFill>
              </a:rPr>
              <a:t>Abramson, Jay. “Chapter 10. Further Applications of Trigonometry.” Algebra and Trigonometry.</a:t>
            </a:r>
            <a:r>
              <a:rPr lang="en-US" sz="1600" dirty="0">
                <a:solidFill>
                  <a:schemeClr val="tx1"/>
                </a:solidFill>
              </a:rPr>
              <a:t> </a:t>
            </a:r>
            <a:r>
              <a:rPr lang="en-US" sz="1600" dirty="0"/>
              <a:t>OpenStax CAT, Algebra and Trigonometry. OpenStax CNX. May 30, 2019 http://cnx.org/contents/13ac107a-f15f-49d2-97e8-60ab2e3b519c@13.63. </a:t>
            </a:r>
          </a:p>
          <a:p>
            <a:endParaRPr lang="en-US" sz="1600" dirty="0"/>
          </a:p>
          <a:p>
            <a:r>
              <a:rPr lang="en-US" sz="1600" b="1" i="1" dirty="0"/>
              <a:t>This document has been reviewed for </a:t>
            </a:r>
            <a:r>
              <a:rPr lang="en-US" sz="1600" b="1" i="1"/>
              <a:t>accessibility.</a:t>
            </a:r>
            <a:endParaRPr lang="en-US" sz="16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28326357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(cont.3)</a:t>
            </a:r>
          </a:p>
        </p:txBody>
      </p:sp>
      <p:sp>
        <p:nvSpPr>
          <p:cNvPr id="7" name="Text Placeholder 6"/>
          <p:cNvSpPr>
            <a:spLocks noGrp="1"/>
          </p:cNvSpPr>
          <p:nvPr>
            <p:ph type="body" sz="quarter" idx="14"/>
          </p:nvPr>
        </p:nvSpPr>
        <p:spPr/>
        <p:txBody>
          <a:bodyPr>
            <a:normAutofit/>
          </a:bodyPr>
          <a:lstStyle/>
          <a:p>
            <a:r>
              <a:rPr lang="en-US" sz="1600" b="1" dirty="0"/>
              <a:t>SSA (side-side-angle) </a:t>
            </a:r>
            <a:r>
              <a:rPr lang="en-US" sz="1600" dirty="0"/>
              <a:t>We know the measurements of two sides and an angle that is not between the known sides. See </a:t>
            </a:r>
            <a:r>
              <a:rPr lang="en-US" sz="1600" b="1" dirty="0"/>
              <a:t>Figure 4</a:t>
            </a:r>
            <a:r>
              <a:rPr lang="en-US" sz="1600" dirty="0"/>
              <a:t>.</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10;An oblique triangle consisting of angles alpha, beta, and gamma. Alpha is the only angle known. Two sides are known. The first is opposite alpha, between beta and gamma, and the second is opposite gamma, between alpha and beta.&#10;"/>
          <p:cNvPicPr>
            <a:picLocks noChangeAspect="1"/>
          </p:cNvPicPr>
          <p:nvPr/>
        </p:nvPicPr>
        <p:blipFill>
          <a:blip r:embed="rId3"/>
          <a:stretch>
            <a:fillRect/>
          </a:stretch>
        </p:blipFill>
        <p:spPr>
          <a:xfrm>
            <a:off x="1863021" y="1662500"/>
            <a:ext cx="5251269" cy="2743200"/>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4034270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(cont.4)</a:t>
            </a:r>
          </a:p>
        </p:txBody>
      </p:sp>
      <p:sp>
        <p:nvSpPr>
          <p:cNvPr id="7" name="Text Placeholder 6"/>
          <p:cNvSpPr>
            <a:spLocks noGrp="1"/>
          </p:cNvSpPr>
          <p:nvPr>
            <p:ph type="body" sz="quarter" idx="14"/>
          </p:nvPr>
        </p:nvSpPr>
        <p:spPr>
          <a:xfrm>
            <a:off x="457200" y="4413380"/>
            <a:ext cx="8062912" cy="1596984"/>
          </a:xfrm>
        </p:spPr>
        <p:txBody>
          <a:bodyPr>
            <a:noAutofit/>
          </a:bodyPr>
          <a:lstStyle/>
          <a:p>
            <a:r>
              <a:rPr lang="en-US" sz="1600" dirty="0"/>
              <a:t>Note the standard way of labeling triangles: angle </a:t>
            </a:r>
            <a:r>
              <a:rPr lang="en-US" sz="1600" i="1" dirty="0"/>
              <a:t>α </a:t>
            </a:r>
            <a:r>
              <a:rPr lang="en-US" sz="1600" dirty="0"/>
              <a:t>(alpha) is opposite side </a:t>
            </a:r>
            <a:r>
              <a:rPr lang="en-US" sz="1600" i="1" dirty="0"/>
              <a:t>a</a:t>
            </a:r>
            <a:r>
              <a:rPr lang="en-US" sz="1600" dirty="0"/>
              <a:t>; angle </a:t>
            </a:r>
            <a:r>
              <a:rPr lang="en-US" sz="1600" i="1" dirty="0"/>
              <a:t>β </a:t>
            </a:r>
            <a:r>
              <a:rPr lang="en-US" sz="1600" dirty="0"/>
              <a:t>(beta) is opposite side </a:t>
            </a:r>
            <a:r>
              <a:rPr lang="en-US" sz="1600" i="1" dirty="0"/>
              <a:t>b</a:t>
            </a:r>
            <a:r>
              <a:rPr lang="en-US" sz="1600" dirty="0"/>
              <a:t>; and angle </a:t>
            </a:r>
            <a:r>
              <a:rPr lang="en-US" sz="1600" i="1" dirty="0"/>
              <a:t>γ </a:t>
            </a:r>
            <a:r>
              <a:rPr lang="en-US" sz="1600" dirty="0"/>
              <a:t>(gamma) is opposite side </a:t>
            </a:r>
            <a:r>
              <a:rPr lang="en-US" sz="1600" i="1" dirty="0"/>
              <a:t>c. </a:t>
            </a:r>
            <a:r>
              <a:rPr lang="en-US" sz="1600" dirty="0"/>
              <a:t>See </a:t>
            </a:r>
            <a:r>
              <a:rPr lang="en-US" sz="1600" b="1" dirty="0"/>
              <a:t>Figure 6</a:t>
            </a:r>
            <a:r>
              <a:rPr lang="en-US" sz="1600" dirty="0"/>
              <a:t>.</a:t>
            </a:r>
          </a:p>
          <a:p>
            <a:r>
              <a:rPr lang="en-US" sz="1600" dirty="0"/>
              <a:t>While calculating angles and sides, be sure to carry the exact values through to the final answer. Generally, final answers are rounded to the nearest tenth, unless otherwise specified.</a:t>
            </a:r>
            <a:endParaRPr lang="en-US" sz="1100" dirty="0"/>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2" name="Picture 1" descr="&#10;A triangle with standard labels."/>
          <p:cNvPicPr>
            <a:picLocks noChangeAspect="1"/>
          </p:cNvPicPr>
          <p:nvPr/>
        </p:nvPicPr>
        <p:blipFill>
          <a:blip r:embed="rId3"/>
          <a:stretch>
            <a:fillRect/>
          </a:stretch>
        </p:blipFill>
        <p:spPr>
          <a:xfrm>
            <a:off x="2016761" y="1365865"/>
            <a:ext cx="4943789" cy="2743200"/>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18844582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formula</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descr="A triangle with standard labels."/>
          <p:cNvPicPr>
            <a:picLocks noChangeAspect="1"/>
          </p:cNvPicPr>
          <p:nvPr/>
        </p:nvPicPr>
        <p:blipFill>
          <a:blip r:embed="rId3"/>
          <a:stretch>
            <a:fillRect/>
          </a:stretch>
        </p:blipFill>
        <p:spPr>
          <a:xfrm>
            <a:off x="5122144" y="4546239"/>
            <a:ext cx="3508223" cy="1946636"/>
          </a:xfrm>
          <a:prstGeom prst="rect">
            <a:avLst/>
          </a:prstGeom>
        </p:spPr>
      </p:pic>
      <p:sp>
        <p:nvSpPr>
          <p:cNvPr id="3" name="Footer Placeholder 2"/>
          <p:cNvSpPr>
            <a:spLocks noGrp="1"/>
          </p:cNvSpPr>
          <p:nvPr>
            <p:ph type="ftr" sz="quarter" idx="11"/>
          </p:nvPr>
        </p:nvSpPr>
        <p:spPr/>
        <p:txBody>
          <a:bodyPr/>
          <a:lstStyle/>
          <a:p>
            <a:r>
              <a:rPr lang="en-US"/>
              <a:t>Prepared for OpenStax Algebra and Trigonometry by River Parishes Community College under CC BY-SA 4.0</a:t>
            </a:r>
          </a:p>
        </p:txBody>
      </p:sp>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12FD8E33-C525-F845-B7E9-FEBE513CE0A7}"/>
                  </a:ext>
                </a:extLst>
              </p:cNvPr>
              <p:cNvSpPr/>
              <p:nvPr/>
            </p:nvSpPr>
            <p:spPr>
              <a:xfrm>
                <a:off x="457200" y="1116178"/>
                <a:ext cx="8280400" cy="3676584"/>
              </a:xfrm>
              <a:prstGeom prst="rect">
                <a:avLst/>
              </a:prstGeom>
            </p:spPr>
            <p:txBody>
              <a:bodyPr wrap="square">
                <a:spAutoFit/>
              </a:bodyPr>
              <a:lstStyle/>
              <a:p>
                <a:r>
                  <a:rPr lang="en-US" cap="all" dirty="0">
                    <a:solidFill>
                      <a:srgbClr val="555555"/>
                    </a:solidFill>
                  </a:rPr>
                  <a:t>LAW OF SINES</a:t>
                </a:r>
              </a:p>
              <a:p>
                <a:r>
                  <a:rPr lang="en-US" dirty="0">
                    <a:solidFill>
                      <a:srgbClr val="555555"/>
                    </a:solidFill>
                  </a:rPr>
                  <a:t>Given a triangle with angles and opposite sides labeled as in </a:t>
                </a:r>
                <a:r>
                  <a:rPr lang="en-US" dirty="0">
                    <a:solidFill>
                      <a:srgbClr val="21366B"/>
                    </a:solidFill>
                  </a:rPr>
                  <a:t>Figure</a:t>
                </a:r>
                <a:r>
                  <a:rPr lang="en-US" dirty="0">
                    <a:solidFill>
                      <a:srgbClr val="555555"/>
                    </a:solidFill>
                  </a:rPr>
                  <a:t>, the ratio of the measurement of an angle to the length of its opposite side will be equal to the other two ratios of angle measure to opposite side. All proportions will be equal. The </a:t>
                </a:r>
                <a:r>
                  <a:rPr lang="en-US" b="1" dirty="0">
                    <a:solidFill>
                      <a:srgbClr val="555555"/>
                    </a:solidFill>
                  </a:rPr>
                  <a:t>Law of Sines</a:t>
                </a:r>
                <a:r>
                  <a:rPr lang="en-US" dirty="0">
                    <a:solidFill>
                      <a:srgbClr val="555555"/>
                    </a:solidFill>
                  </a:rPr>
                  <a:t> is based on proportions and is presented symbolically two ways.</a:t>
                </a:r>
              </a:p>
              <a:p>
                <a:pPr algn="ctr"/>
                <a14:m>
                  <m:oMathPara xmlns:m="http://schemas.openxmlformats.org/officeDocument/2006/math">
                    <m:oMathParaPr>
                      <m:jc m:val="centerGroup"/>
                    </m:oMathParaPr>
                    <m:oMath xmlns:m="http://schemas.openxmlformats.org/officeDocument/2006/math">
                      <m:f>
                        <m:fPr>
                          <m:ctrlPr>
                            <a:rPr lang="en-US" i="1" smtClean="0">
                              <a:latin typeface="Cambria Math" panose="02040503050406030204" pitchFamily="18" charset="0"/>
                            </a:rPr>
                          </m:ctrlPr>
                        </m:fPr>
                        <m:num>
                          <m:r>
                            <m:rPr>
                              <m:nor/>
                            </m:rPr>
                            <a:rPr lang="en-US" dirty="0">
                              <a:latin typeface="STIXGeneral-Regular" pitchFamily="2" charset="2"/>
                            </a:rPr>
                            <m:t>sin</m:t>
                          </m:r>
                          <m:r>
                            <m:rPr>
                              <m:nor/>
                            </m:rPr>
                            <a:rPr lang="en-US" b="0" i="0" dirty="0" smtClean="0">
                              <a:latin typeface="STIXGeneral-Regular" pitchFamily="2" charset="2"/>
                            </a:rPr>
                            <m:t> </m:t>
                          </m:r>
                          <m:r>
                            <m:rPr>
                              <m:nor/>
                            </m:rPr>
                            <a:rPr lang="el-GR" dirty="0">
                              <a:latin typeface="STIXGeneral-Italic" pitchFamily="2" charset="2"/>
                            </a:rPr>
                            <m:t>α</m:t>
                          </m:r>
                        </m:num>
                        <m:den>
                          <m:r>
                            <m:rPr>
                              <m:nor/>
                            </m:rPr>
                            <a:rPr lang="el-GR" dirty="0">
                              <a:latin typeface="STIXGeneral-Italic" pitchFamily="2" charset="2"/>
                            </a:rPr>
                            <m:t>α</m:t>
                          </m:r>
                        </m:den>
                      </m:f>
                      <m:r>
                        <a:rPr lang="en-US" b="0" i="1" smtClean="0">
                          <a:latin typeface="Cambria Math" panose="02040503050406030204" pitchFamily="18" charset="0"/>
                        </a:rPr>
                        <m:t>=</m:t>
                      </m:r>
                      <m:f>
                        <m:fPr>
                          <m:ctrlPr>
                            <a:rPr lang="en-US" b="0" i="1" smtClean="0">
                              <a:latin typeface="Cambria Math" panose="02040503050406030204" pitchFamily="18" charset="0"/>
                            </a:rPr>
                          </m:ctrlPr>
                        </m:fPr>
                        <m:num>
                          <m:r>
                            <m:rPr>
                              <m:nor/>
                            </m:rPr>
                            <a:rPr lang="en-US" dirty="0">
                              <a:latin typeface="STIXGeneral-Regular" pitchFamily="2" charset="2"/>
                            </a:rPr>
                            <m:t>sin</m:t>
                          </m:r>
                          <m:r>
                            <m:rPr>
                              <m:nor/>
                            </m:rPr>
                            <a:rPr lang="en-US" dirty="0">
                              <a:latin typeface="STIXGeneral-Regular" pitchFamily="2" charset="2"/>
                            </a:rPr>
                            <m:t> </m:t>
                          </m:r>
                          <m:r>
                            <m:rPr>
                              <m:nor/>
                            </m:rPr>
                            <a:rPr lang="el-GR" dirty="0">
                              <a:latin typeface="STIXGeneral-Italic" pitchFamily="2" charset="2"/>
                            </a:rPr>
                            <m:t>β</m:t>
                          </m:r>
                        </m:num>
                        <m:den>
                          <m:r>
                            <m:rPr>
                              <m:nor/>
                            </m:rPr>
                            <a:rPr lang="en-US" dirty="0">
                              <a:latin typeface="STIXGeneral-Italic" pitchFamily="2" charset="2"/>
                            </a:rPr>
                            <m:t>b</m:t>
                          </m:r>
                        </m:den>
                      </m:f>
                      <m:r>
                        <a:rPr lang="en-US" b="0" i="1" smtClean="0">
                          <a:latin typeface="Cambria Math" panose="02040503050406030204" pitchFamily="18" charset="0"/>
                        </a:rPr>
                        <m:t>= </m:t>
                      </m:r>
                      <m:f>
                        <m:fPr>
                          <m:ctrlPr>
                            <a:rPr lang="en-US" b="0" i="1" smtClean="0">
                              <a:latin typeface="Cambria Math" panose="02040503050406030204" pitchFamily="18" charset="0"/>
                            </a:rPr>
                          </m:ctrlPr>
                        </m:fPr>
                        <m:num>
                          <m:r>
                            <m:rPr>
                              <m:nor/>
                            </m:rPr>
                            <a:rPr lang="en-US" dirty="0">
                              <a:latin typeface="STIXGeneral-Regular" pitchFamily="2" charset="2"/>
                            </a:rPr>
                            <m:t>sin</m:t>
                          </m:r>
                          <m:r>
                            <m:rPr>
                              <m:nor/>
                            </m:rPr>
                            <a:rPr lang="en-US" dirty="0">
                              <a:latin typeface="STIXGeneral-Regular" pitchFamily="2" charset="2"/>
                            </a:rPr>
                            <m:t> </m:t>
                          </m:r>
                          <m:r>
                            <m:rPr>
                              <m:nor/>
                            </m:rPr>
                            <a:rPr lang="el-GR" dirty="0">
                              <a:latin typeface="STIXGeneral-Italic" pitchFamily="2" charset="2"/>
                            </a:rPr>
                            <m:t>γ</m:t>
                          </m:r>
                        </m:num>
                        <m:den>
                          <m:r>
                            <m:rPr>
                              <m:nor/>
                            </m:rPr>
                            <a:rPr lang="en-US" dirty="0">
                              <a:latin typeface="STIXGeneral-Italic" pitchFamily="2" charset="2"/>
                            </a:rPr>
                            <m:t>c</m:t>
                          </m:r>
                        </m:den>
                      </m:f>
                    </m:oMath>
                  </m:oMathPara>
                </a14:m>
                <a:endParaRPr lang="en-US" dirty="0">
                  <a:latin typeface="STIXGeneral-Italic" pitchFamily="2" charset="2"/>
                </a:endParaRPr>
              </a:p>
              <a:p>
                <a:pPr algn="ctr"/>
                <a:endParaRPr lang="en-US" dirty="0">
                  <a:latin typeface="STIXGeneral-Italic" pitchFamily="2" charset="2"/>
                </a:endParaRPr>
              </a:p>
              <a:p>
                <a:pPr algn="ctr"/>
                <a14:m>
                  <m:oMathPara xmlns:m="http://schemas.openxmlformats.org/officeDocument/2006/math">
                    <m:oMathParaPr>
                      <m:jc m:val="centerGroup"/>
                    </m:oMathParaPr>
                    <m:oMath xmlns:m="http://schemas.openxmlformats.org/officeDocument/2006/math">
                      <m:f>
                        <m:fPr>
                          <m:ctrlPr>
                            <a:rPr lang="en-US" i="1">
                              <a:latin typeface="Cambria Math" panose="02040503050406030204" pitchFamily="18" charset="0"/>
                            </a:rPr>
                          </m:ctrlPr>
                        </m:fPr>
                        <m:num>
                          <m:r>
                            <m:rPr>
                              <m:nor/>
                            </m:rPr>
                            <a:rPr lang="el-GR" dirty="0">
                              <a:latin typeface="STIXGeneral-Italic" pitchFamily="2" charset="2"/>
                            </a:rPr>
                            <m:t>α</m:t>
                          </m:r>
                        </m:num>
                        <m:den>
                          <m:r>
                            <m:rPr>
                              <m:nor/>
                            </m:rPr>
                            <a:rPr lang="en-US" dirty="0">
                              <a:latin typeface="STIXGeneral-Regular" pitchFamily="2" charset="2"/>
                            </a:rPr>
                            <m:t>sin</m:t>
                          </m:r>
                          <m:r>
                            <m:rPr>
                              <m:nor/>
                            </m:rPr>
                            <a:rPr lang="en-US" b="0" i="0" dirty="0" smtClean="0">
                              <a:latin typeface="STIXGeneral-Regular" pitchFamily="2" charset="2"/>
                            </a:rPr>
                            <m:t> </m:t>
                          </m:r>
                          <m:r>
                            <m:rPr>
                              <m:nor/>
                            </m:rPr>
                            <a:rPr lang="el-GR" dirty="0">
                              <a:latin typeface="STIXGeneral-Italic" pitchFamily="2" charset="2"/>
                            </a:rPr>
                            <m:t>α</m:t>
                          </m:r>
                        </m:den>
                      </m:f>
                      <m:r>
                        <a:rPr lang="en-US" i="1">
                          <a:latin typeface="Cambria Math" panose="02040503050406030204" pitchFamily="18" charset="0"/>
                        </a:rPr>
                        <m:t>=</m:t>
                      </m:r>
                      <m:f>
                        <m:fPr>
                          <m:ctrlPr>
                            <a:rPr lang="en-US" i="1">
                              <a:latin typeface="Cambria Math" panose="02040503050406030204" pitchFamily="18" charset="0"/>
                            </a:rPr>
                          </m:ctrlPr>
                        </m:fPr>
                        <m:num>
                          <m:r>
                            <m:rPr>
                              <m:nor/>
                            </m:rPr>
                            <a:rPr lang="en-US" dirty="0">
                              <a:latin typeface="STIXGeneral-Italic" pitchFamily="2" charset="2"/>
                            </a:rPr>
                            <m:t>b</m:t>
                          </m:r>
                        </m:num>
                        <m:den>
                          <m:r>
                            <m:rPr>
                              <m:nor/>
                            </m:rPr>
                            <a:rPr lang="en-US" dirty="0">
                              <a:latin typeface="STIXGeneral-Regular" pitchFamily="2" charset="2"/>
                            </a:rPr>
                            <m:t>sin</m:t>
                          </m:r>
                          <m:r>
                            <m:rPr>
                              <m:nor/>
                            </m:rPr>
                            <a:rPr lang="en-US" dirty="0">
                              <a:latin typeface="STIXGeneral-Regular" pitchFamily="2" charset="2"/>
                            </a:rPr>
                            <m:t> </m:t>
                          </m:r>
                          <m:r>
                            <m:rPr>
                              <m:nor/>
                            </m:rPr>
                            <a:rPr lang="el-GR" dirty="0">
                              <a:latin typeface="STIXGeneral-Italic" pitchFamily="2" charset="2"/>
                            </a:rPr>
                            <m:t>β</m:t>
                          </m:r>
                          <m:r>
                            <m:rPr>
                              <m:nor/>
                            </m:rPr>
                            <a:rPr lang="en-US" b="0" i="0" dirty="0" smtClean="0">
                              <a:latin typeface="STIXGeneral-Italic" pitchFamily="2" charset="2"/>
                            </a:rPr>
                            <m:t> </m:t>
                          </m:r>
                        </m:den>
                      </m:f>
                      <m:r>
                        <a:rPr lang="en-US" i="1">
                          <a:latin typeface="Cambria Math" panose="02040503050406030204" pitchFamily="18" charset="0"/>
                        </a:rPr>
                        <m:t>= </m:t>
                      </m:r>
                      <m:f>
                        <m:fPr>
                          <m:ctrlPr>
                            <a:rPr lang="en-US" i="1">
                              <a:latin typeface="Cambria Math" panose="02040503050406030204" pitchFamily="18" charset="0"/>
                            </a:rPr>
                          </m:ctrlPr>
                        </m:fPr>
                        <m:num>
                          <m:r>
                            <m:rPr>
                              <m:nor/>
                            </m:rPr>
                            <a:rPr lang="en-US" dirty="0">
                              <a:latin typeface="STIXGeneral-Italic" pitchFamily="2" charset="2"/>
                            </a:rPr>
                            <m:t>c</m:t>
                          </m:r>
                        </m:num>
                        <m:den>
                          <m:r>
                            <m:rPr>
                              <m:nor/>
                            </m:rPr>
                            <a:rPr lang="en-US" dirty="0">
                              <a:latin typeface="STIXGeneral-Regular" pitchFamily="2" charset="2"/>
                            </a:rPr>
                            <m:t>sin</m:t>
                          </m:r>
                          <m:r>
                            <m:rPr>
                              <m:nor/>
                            </m:rPr>
                            <a:rPr lang="en-US" dirty="0">
                              <a:latin typeface="STIXGeneral-Regular" pitchFamily="2" charset="2"/>
                            </a:rPr>
                            <m:t> </m:t>
                          </m:r>
                          <m:r>
                            <m:rPr>
                              <m:nor/>
                            </m:rPr>
                            <a:rPr lang="el-GR" dirty="0">
                              <a:latin typeface="STIXGeneral-Italic" pitchFamily="2" charset="2"/>
                            </a:rPr>
                            <m:t>γ</m:t>
                          </m:r>
                          <m:r>
                            <m:rPr>
                              <m:nor/>
                            </m:rPr>
                            <a:rPr lang="en-US" b="0" i="0" dirty="0" smtClean="0">
                              <a:latin typeface="STIXGeneral-Italic" pitchFamily="2" charset="2"/>
                            </a:rPr>
                            <m:t> </m:t>
                          </m:r>
                        </m:den>
                      </m:f>
                    </m:oMath>
                  </m:oMathPara>
                </a14:m>
                <a:endParaRPr lang="en-US" dirty="0">
                  <a:latin typeface="STIXGeneral-Italic" pitchFamily="2" charset="2"/>
                </a:endParaRPr>
              </a:p>
              <a:p>
                <a:pPr algn="ctr"/>
                <a:endParaRPr lang="en-US" dirty="0">
                  <a:latin typeface="STIXGeneral-Italic" pitchFamily="2" charset="2"/>
                </a:endParaRPr>
              </a:p>
              <a:p>
                <a:r>
                  <a:rPr lang="en-US" dirty="0">
                    <a:solidFill>
                      <a:srgbClr val="555555"/>
                    </a:solidFill>
                  </a:rPr>
                  <a:t>To solve an oblique triangle, use any pair of applicable ratios.</a:t>
                </a:r>
                <a:endParaRPr lang="en-US" dirty="0">
                  <a:solidFill>
                    <a:srgbClr val="555555"/>
                  </a:solidFill>
                  <a:effectLst/>
                </a:endParaRPr>
              </a:p>
            </p:txBody>
          </p:sp>
        </mc:Choice>
        <mc:Fallback xmlns="">
          <p:sp>
            <p:nvSpPr>
              <p:cNvPr id="4" name="Rectangle 3">
                <a:extLst>
                  <a:ext uri="{FF2B5EF4-FFF2-40B4-BE49-F238E27FC236}">
                    <a16:creationId xmlns:a16="http://schemas.microsoft.com/office/drawing/2014/main" id="{12FD8E33-C525-F845-B7E9-FEBE513CE0A7}"/>
                  </a:ext>
                </a:extLst>
              </p:cNvPr>
              <p:cNvSpPr>
                <a:spLocks noRot="1" noChangeAspect="1" noMove="1" noResize="1" noEditPoints="1" noAdjustHandles="1" noChangeArrowheads="1" noChangeShapeType="1" noTextEdit="1"/>
              </p:cNvSpPr>
              <p:nvPr/>
            </p:nvSpPr>
            <p:spPr>
              <a:xfrm>
                <a:off x="457200" y="1116178"/>
                <a:ext cx="8280400" cy="3676584"/>
              </a:xfrm>
              <a:prstGeom prst="rect">
                <a:avLst/>
              </a:prstGeom>
              <a:blipFill>
                <a:blip r:embed="rId4"/>
                <a:stretch>
                  <a:fillRect l="-613" t="-690" r="-613" b="-1379"/>
                </a:stretch>
              </a:blipFill>
            </p:spPr>
            <p:txBody>
              <a:bodyPr/>
              <a:lstStyle/>
              <a:p>
                <a:r>
                  <a:rPr lang="en-US">
                    <a:noFill/>
                  </a:rPr>
                  <a:t> </a:t>
                </a:r>
              </a:p>
            </p:txBody>
          </p:sp>
        </mc:Fallback>
      </mc:AlternateContent>
    </p:spTree>
    <p:extLst>
      <p:ext uri="{BB962C8B-B14F-4D97-AF65-F5344CB8AC3E}">
        <p14:creationId xmlns:p14="http://schemas.microsoft.com/office/powerpoint/2010/main" val="20047687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41326"/>
            <a:ext cx="8062912" cy="820225"/>
          </a:xfrm>
        </p:spPr>
        <p:txBody>
          <a:bodyPr>
            <a:normAutofit fontScale="90000"/>
          </a:bodyPr>
          <a:lstStyle/>
          <a:p>
            <a:r>
              <a:rPr lang="en-US" dirty="0"/>
              <a:t>Using the Law of Sines to Solve Oblique Triangles example</a:t>
            </a:r>
          </a:p>
        </p:txBody>
      </p:sp>
      <p:sp>
        <p:nvSpPr>
          <p:cNvPr id="7" name="Text Placeholder 6"/>
          <p:cNvSpPr>
            <a:spLocks noGrp="1"/>
          </p:cNvSpPr>
          <p:nvPr>
            <p:ph type="body" sz="quarter" idx="14"/>
          </p:nvPr>
        </p:nvSpPr>
        <p:spPr>
          <a:xfrm>
            <a:off x="457200" y="1287624"/>
            <a:ext cx="8062912" cy="4722740"/>
          </a:xfrm>
        </p:spPr>
        <p:txBody>
          <a:bodyPr>
            <a:normAutofit/>
          </a:bodyPr>
          <a:lstStyle/>
          <a:p>
            <a:r>
              <a:rPr lang="en-US" sz="1600" dirty="0">
                <a:solidFill>
                  <a:srgbClr val="0070C0"/>
                </a:solidFill>
              </a:rPr>
              <a:t>Example</a:t>
            </a:r>
            <a:r>
              <a:rPr lang="en-US" sz="1600" dirty="0"/>
              <a:t> </a:t>
            </a:r>
            <a:r>
              <a:rPr lang="en-US" sz="1600" b="1" dirty="0"/>
              <a:t>Solving for Two Unknown Sides and Angle of an AAS Triangle</a:t>
            </a:r>
          </a:p>
          <a:p>
            <a:r>
              <a:rPr lang="en-US" sz="1600" dirty="0"/>
              <a:t>Solve the triangle shown in </a:t>
            </a:r>
            <a:r>
              <a:rPr lang="en-US" sz="1600" b="1" dirty="0"/>
              <a:t>Figure 7 </a:t>
            </a:r>
            <a:r>
              <a:rPr lang="en-US" sz="1600" dirty="0"/>
              <a:t>to the nearest tenth.</a:t>
            </a:r>
          </a:p>
        </p:txBody>
      </p:sp>
      <p:pic>
        <p:nvPicPr>
          <p:cNvPr id="6" name="Picture 5" descr="&quot; &quot;">
            <a:extLst>
              <a:ext uri="{C183D7F6-B498-43B3-948B-1728B52AA6E4}">
                <adec:decorative xmlns:adec="http://schemas.microsoft.com/office/drawing/2017/decorative" val="1"/>
              </a:ext>
            </a:extLst>
          </p:cNvPr>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7610087" y="227959"/>
            <a:ext cx="1226434" cy="833592"/>
          </a:xfrm>
          <a:prstGeom prst="rect">
            <a:avLst/>
          </a:prstGeom>
        </p:spPr>
      </p:pic>
      <p:pic>
        <p:nvPicPr>
          <p:cNvPr id="8" name="Picture 7" descr="&#10;An oblique triangle with standard labels. Angle alpha is 50 degrees, angle gamma is 30 degrees, and side a is of length 10. Side b is the horizontal base."/>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793846" y="2071396"/>
            <a:ext cx="3911210" cy="1988892"/>
          </a:xfrm>
          <a:prstGeom prst="rect">
            <a:avLst/>
          </a:prstGeom>
        </p:spPr>
      </p:pic>
      <p:sp>
        <p:nvSpPr>
          <p:cNvPr id="2" name="Footer Placeholder 1"/>
          <p:cNvSpPr>
            <a:spLocks noGrp="1"/>
          </p:cNvSpPr>
          <p:nvPr>
            <p:ph type="ftr" sz="quarter" idx="11"/>
          </p:nvPr>
        </p:nvSpPr>
        <p:spPr/>
        <p:txBody>
          <a:bodyPr/>
          <a:lstStyle/>
          <a:p>
            <a:r>
              <a:rPr lang="en-US"/>
              <a:t>Prepared for OpenStax Algebra and Trigonometry by River Parishes Community College under CC BY-SA 4.0</a:t>
            </a:r>
          </a:p>
        </p:txBody>
      </p:sp>
    </p:spTree>
    <p:extLst>
      <p:ext uri="{BB962C8B-B14F-4D97-AF65-F5344CB8AC3E}">
        <p14:creationId xmlns:p14="http://schemas.microsoft.com/office/powerpoint/2010/main" val="416128087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1033</TotalTime>
  <Words>3099</Words>
  <Application>Microsoft Office PowerPoint</Application>
  <PresentationFormat>On-screen Show (4:3)</PresentationFormat>
  <Paragraphs>287</Paragraphs>
  <Slides>58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58</vt:i4>
      </vt:variant>
    </vt:vector>
  </HeadingPairs>
  <TitlesOfParts>
    <vt:vector size="66" baseType="lpstr">
      <vt:lpstr>Arial</vt:lpstr>
      <vt:lpstr>Arial Black</vt:lpstr>
      <vt:lpstr>Calibri</vt:lpstr>
      <vt:lpstr>Cambria Math</vt:lpstr>
      <vt:lpstr>Helvetica Neue</vt:lpstr>
      <vt:lpstr>STIXGeneral-Italic</vt:lpstr>
      <vt:lpstr>STIXGeneral-Regular</vt:lpstr>
      <vt:lpstr>Essential</vt:lpstr>
      <vt:lpstr>Chapter 10  FURTHER APPLICATIONS OF TRIGONOMETRY</vt:lpstr>
      <vt:lpstr>Section 10.1 Learning Objectives</vt:lpstr>
      <vt:lpstr>Using the Law of Sines to Solve Oblique Triangles</vt:lpstr>
      <vt:lpstr>Using the Law of Sines to Solve Oblique Triangles (cont.)</vt:lpstr>
      <vt:lpstr>Using the Law of Sines to Solve Oblique Triangles (cont.2)</vt:lpstr>
      <vt:lpstr>Using the Law of Sines to Solve Oblique Triangles (cont.3)</vt:lpstr>
      <vt:lpstr>Using the Law of Sines to Solve Oblique Triangles (cont.4)</vt:lpstr>
      <vt:lpstr>Using the Law of Sines to Solve Oblique Triangles formula</vt:lpstr>
      <vt:lpstr>Using the Law of Sines to Solve Oblique Triangles example</vt:lpstr>
      <vt:lpstr>Using the Law of Sines to Solve Oblique Triangles try it</vt:lpstr>
      <vt:lpstr>Using The Law of Sines to Solve SSA Triangles</vt:lpstr>
      <vt:lpstr>Using The Law of Sines to Solve SSA Triangles example</vt:lpstr>
      <vt:lpstr>Using The Law of Sines to Solve SSA Triangles try it</vt:lpstr>
      <vt:lpstr>Using The Law of Sines to Solve SSA Triangles example 2</vt:lpstr>
      <vt:lpstr>Using The Law of Sines to Solve SSA Triangles try it 2</vt:lpstr>
      <vt:lpstr>Using The Law of Sines to Solve SSA Triangles example 3</vt:lpstr>
      <vt:lpstr>Using The Law of Sines to Solve SSA Triangles try it 3</vt:lpstr>
      <vt:lpstr>Finding the Area of an Oblique Triangle Using the Sine Function</vt:lpstr>
      <vt:lpstr>Finding the Area of an Oblique Triangle Using the Sine Function example</vt:lpstr>
      <vt:lpstr>Solving Applied Problems Using  the Law of Sines</vt:lpstr>
      <vt:lpstr>Solving Applied Problems Using  the Law of Sines try it</vt:lpstr>
      <vt:lpstr>Chapter 10  FURTHER APPLICATIONS OF TRIGONOMETRY</vt:lpstr>
      <vt:lpstr>Section 10.2 Learning Objectives</vt:lpstr>
      <vt:lpstr>Using the Law of Cosines to Solve  Oblique Triangles</vt:lpstr>
      <vt:lpstr>Using the Law of Cosines to Solve  Oblique Triangles (Cont.)</vt:lpstr>
      <vt:lpstr>Using the Law of Cosines to Solve  Oblique Triangles example</vt:lpstr>
      <vt:lpstr>Using the Law of Cosines to Solve  Oblique Triangles try it</vt:lpstr>
      <vt:lpstr>Using the Law of Cosines to Solve  Oblique Triangles try it 2</vt:lpstr>
      <vt:lpstr>Solving Applied Problems Using  the Law of Cosines</vt:lpstr>
      <vt:lpstr>Solving Applied Problems Using  the Law of Cosines example</vt:lpstr>
      <vt:lpstr>Using Heron’s Formula to Find  the Area of a Triangle</vt:lpstr>
      <vt:lpstr>Using Heron’s Formula to Find  the Area of a Triangle example</vt:lpstr>
      <vt:lpstr>Using Heron’s Formula to Find  the Area of a Triangle example 2</vt:lpstr>
      <vt:lpstr>Chapter 10  FURTHER APPLICATIONS OF TRIGONOMETRY</vt:lpstr>
      <vt:lpstr>Section 10.3 Learning Objectives</vt:lpstr>
      <vt:lpstr>Plotting Points Using  Polar Coordinates</vt:lpstr>
      <vt:lpstr>Plotting Points Using  Polar Coordinates (Cont.)</vt:lpstr>
      <vt:lpstr>Plotting Points Using  Polar Coordinates try it</vt:lpstr>
      <vt:lpstr>Plotting Points Using  Polar Coordinates example</vt:lpstr>
      <vt:lpstr>Plotting Points Using  Polar Coordinates example 2</vt:lpstr>
      <vt:lpstr>Plotting Points Using  Polar Coordinates try it 2</vt:lpstr>
      <vt:lpstr>Converting from Polar Coordinates to Rectangular Coordinates</vt:lpstr>
      <vt:lpstr>Converting from Polar Coordinates to Rectangular Coordinates (Cont.)</vt:lpstr>
      <vt:lpstr>Converting from Polar Coordinates to Rectangular Coordinates example</vt:lpstr>
      <vt:lpstr>Converting from Polar Coordinates to Rectangular Coordinates try it</vt:lpstr>
      <vt:lpstr>Converting from Rectangular  Coordinates to Polar Coordinates</vt:lpstr>
      <vt:lpstr>Converting from Rectangular  Coordinates to Polar Coordinates  example</vt:lpstr>
      <vt:lpstr>Converting from Rectangular  Coordinates to Polar Coordinates  example </vt:lpstr>
      <vt:lpstr>Transforming Equations between  Polar and Rectangular Forms</vt:lpstr>
      <vt:lpstr>Transforming Equations between  Polar and Rectangular Forms example</vt:lpstr>
      <vt:lpstr>Transforming Equations between  Polar and Rectangular Forms example 2</vt:lpstr>
      <vt:lpstr>Transforming Equations between  Polar and Rectangular Forms example 3</vt:lpstr>
      <vt:lpstr>Transforming Equations between  Polar and Rectangular Forms try it</vt:lpstr>
      <vt:lpstr>Transforming Equations between  Polar and Rectangular Forms example 4</vt:lpstr>
      <vt:lpstr>Transforming Equations between  Polar and Rectangular Forms example 5</vt:lpstr>
      <vt:lpstr>Transforming Equations between  Polar and Rectangular Forms try it 2</vt:lpstr>
      <vt:lpstr>Transforming Equations between  Polar and Rectangular Forms example 6</vt:lpstr>
      <vt:lpstr>Acknowledgments</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OpenStax_AlgebraAndTrigonometry_SEC10.1,10.2,10.3,10.5</dc:title>
  <dc:creator>jeusea@rpcc.edu;gbradley@rpcc.edu</dc:creator>
  <cp:lastModifiedBy>jared Eusea</cp:lastModifiedBy>
  <cp:revision>157</cp:revision>
  <cp:lastPrinted>2017-07-14T15:55:16Z</cp:lastPrinted>
  <dcterms:created xsi:type="dcterms:W3CDTF">2012-06-04T02:13:36Z</dcterms:created>
  <dcterms:modified xsi:type="dcterms:W3CDTF">2019-07-30T19:32:04Z</dcterms:modified>
</cp:coreProperties>
</file>