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5"/>
  </p:notesMasterIdLst>
  <p:handoutMasterIdLst>
    <p:handoutMasterId r:id="rId106"/>
  </p:handoutMasterIdLst>
  <p:sldIdLst>
    <p:sldId id="408" r:id="rId2"/>
    <p:sldId id="503" r:id="rId3"/>
    <p:sldId id="409" r:id="rId4"/>
    <p:sldId id="428" r:id="rId5"/>
    <p:sldId id="357" r:id="rId6"/>
    <p:sldId id="358" r:id="rId7"/>
    <p:sldId id="359" r:id="rId8"/>
    <p:sldId id="410" r:id="rId9"/>
    <p:sldId id="360" r:id="rId10"/>
    <p:sldId id="505" r:id="rId11"/>
    <p:sldId id="361" r:id="rId12"/>
    <p:sldId id="506" r:id="rId13"/>
    <p:sldId id="416" r:id="rId14"/>
    <p:sldId id="363" r:id="rId15"/>
    <p:sldId id="508" r:id="rId16"/>
    <p:sldId id="364" r:id="rId17"/>
    <p:sldId id="365" r:id="rId18"/>
    <p:sldId id="510" r:id="rId19"/>
    <p:sldId id="421" r:id="rId20"/>
    <p:sldId id="511" r:id="rId21"/>
    <p:sldId id="423" r:id="rId22"/>
    <p:sldId id="512" r:id="rId23"/>
    <p:sldId id="513" r:id="rId24"/>
    <p:sldId id="431" r:id="rId25"/>
    <p:sldId id="433" r:id="rId26"/>
    <p:sldId id="371" r:id="rId27"/>
    <p:sldId id="514" r:id="rId28"/>
    <p:sldId id="434" r:id="rId29"/>
    <p:sldId id="515" r:id="rId30"/>
    <p:sldId id="516" r:id="rId31"/>
    <p:sldId id="437" r:id="rId32"/>
    <p:sldId id="438" r:id="rId33"/>
    <p:sldId id="373" r:id="rId34"/>
    <p:sldId id="440" r:id="rId35"/>
    <p:sldId id="441" r:id="rId36"/>
    <p:sldId id="442" r:id="rId37"/>
    <p:sldId id="426" r:id="rId38"/>
    <p:sldId id="533" r:id="rId39"/>
    <p:sldId id="378" r:id="rId40"/>
    <p:sldId id="379" r:id="rId41"/>
    <p:sldId id="443" r:id="rId42"/>
    <p:sldId id="518" r:id="rId43"/>
    <p:sldId id="445" r:id="rId44"/>
    <p:sldId id="380" r:id="rId45"/>
    <p:sldId id="446" r:id="rId46"/>
    <p:sldId id="448" r:id="rId47"/>
    <p:sldId id="449" r:id="rId48"/>
    <p:sldId id="519" r:id="rId49"/>
    <p:sldId id="451" r:id="rId50"/>
    <p:sldId id="475" r:id="rId51"/>
    <p:sldId id="383" r:id="rId52"/>
    <p:sldId id="452" r:id="rId53"/>
    <p:sldId id="384" r:id="rId54"/>
    <p:sldId id="453" r:id="rId55"/>
    <p:sldId id="385" r:id="rId56"/>
    <p:sldId id="454" r:id="rId57"/>
    <p:sldId id="455" r:id="rId58"/>
    <p:sldId id="456" r:id="rId59"/>
    <p:sldId id="520" r:id="rId60"/>
    <p:sldId id="459" r:id="rId61"/>
    <p:sldId id="521" r:id="rId62"/>
    <p:sldId id="462" r:id="rId63"/>
    <p:sldId id="522" r:id="rId64"/>
    <p:sldId id="465" r:id="rId65"/>
    <p:sldId id="467" r:id="rId66"/>
    <p:sldId id="468" r:id="rId67"/>
    <p:sldId id="469" r:id="rId68"/>
    <p:sldId id="470" r:id="rId69"/>
    <p:sldId id="471" r:id="rId70"/>
    <p:sldId id="472" r:id="rId71"/>
    <p:sldId id="473" r:id="rId72"/>
    <p:sldId id="474" r:id="rId73"/>
    <p:sldId id="427" r:id="rId74"/>
    <p:sldId id="534" r:id="rId75"/>
    <p:sldId id="396" r:id="rId76"/>
    <p:sldId id="397" r:id="rId77"/>
    <p:sldId id="399" r:id="rId78"/>
    <p:sldId id="400" r:id="rId79"/>
    <p:sldId id="401" r:id="rId80"/>
    <p:sldId id="476" r:id="rId81"/>
    <p:sldId id="523" r:id="rId82"/>
    <p:sldId id="480" r:id="rId83"/>
    <p:sldId id="524" r:id="rId84"/>
    <p:sldId id="481" r:id="rId85"/>
    <p:sldId id="482" r:id="rId86"/>
    <p:sldId id="483" r:id="rId87"/>
    <p:sldId id="485" r:id="rId88"/>
    <p:sldId id="525" r:id="rId89"/>
    <p:sldId id="486" r:id="rId90"/>
    <p:sldId id="488" r:id="rId91"/>
    <p:sldId id="490" r:id="rId92"/>
    <p:sldId id="489" r:id="rId93"/>
    <p:sldId id="526" r:id="rId94"/>
    <p:sldId id="491" r:id="rId95"/>
    <p:sldId id="527" r:id="rId96"/>
    <p:sldId id="494" r:id="rId97"/>
    <p:sldId id="528" r:id="rId98"/>
    <p:sldId id="529" r:id="rId99"/>
    <p:sldId id="496" r:id="rId100"/>
    <p:sldId id="498" r:id="rId101"/>
    <p:sldId id="530" r:id="rId102"/>
    <p:sldId id="500" r:id="rId103"/>
    <p:sldId id="532"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508" autoAdjust="0"/>
  </p:normalViewPr>
  <p:slideViewPr>
    <p:cSldViewPr snapToGrid="0" snapToObjects="1">
      <p:cViewPr varScale="1">
        <p:scale>
          <a:sx n="81" d="100"/>
          <a:sy n="81" d="100"/>
        </p:scale>
        <p:origin x="1310" y="48"/>
      </p:cViewPr>
      <p:guideLst>
        <p:guide orient="horz" pos="187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d Eusea" userId="c35ac16b14b0c2c6" providerId="LiveId" clId="{D67556D3-20B7-4922-84D0-BADBBAFF1E26}"/>
    <pc:docChg chg="undo custSel modSld">
      <pc:chgData name="jared Eusea" userId="c35ac16b14b0c2c6" providerId="LiveId" clId="{D67556D3-20B7-4922-84D0-BADBBAFF1E26}" dt="2018-08-08T17:06:44.841" v="919" actId="114"/>
      <pc:docMkLst>
        <pc:docMk/>
      </pc:docMkLst>
      <pc:sldChg chg="modSp">
        <pc:chgData name="jared Eusea" userId="c35ac16b14b0c2c6" providerId="LiveId" clId="{D67556D3-20B7-4922-84D0-BADBBAFF1E26}" dt="2018-07-24T14:36:51.718" v="92" actId="962"/>
        <pc:sldMkLst>
          <pc:docMk/>
          <pc:sldMk cId="107033257" sldId="357"/>
        </pc:sldMkLst>
        <pc:picChg chg="mod">
          <ac:chgData name="jared Eusea" userId="c35ac16b14b0c2c6" providerId="LiveId" clId="{D67556D3-20B7-4922-84D0-BADBBAFF1E26}" dt="2018-07-24T14:36:51.718" v="92" actId="962"/>
          <ac:picMkLst>
            <pc:docMk/>
            <pc:sldMk cId="107033257" sldId="357"/>
            <ac:picMk id="6" creationId="{00000000-0000-0000-0000-000000000000}"/>
          </ac:picMkLst>
        </pc:picChg>
      </pc:sldChg>
      <pc:sldChg chg="modSp">
        <pc:chgData name="jared Eusea" userId="c35ac16b14b0c2c6" providerId="LiveId" clId="{D67556D3-20B7-4922-84D0-BADBBAFF1E26}" dt="2018-08-08T16:54:35.862" v="186" actId="27636"/>
        <pc:sldMkLst>
          <pc:docMk/>
          <pc:sldMk cId="1464137860" sldId="358"/>
        </pc:sldMkLst>
        <pc:spChg chg="mod">
          <ac:chgData name="jared Eusea" userId="c35ac16b14b0c2c6" providerId="LiveId" clId="{D67556D3-20B7-4922-84D0-BADBBAFF1E26}" dt="2018-08-08T16:54:35.862" v="186" actId="27636"/>
          <ac:spMkLst>
            <pc:docMk/>
            <pc:sldMk cId="1464137860" sldId="358"/>
            <ac:spMk id="5" creationId="{00000000-0000-0000-0000-000000000000}"/>
          </ac:spMkLst>
        </pc:spChg>
        <pc:picChg chg="mod">
          <ac:chgData name="jared Eusea" userId="c35ac16b14b0c2c6" providerId="LiveId" clId="{D67556D3-20B7-4922-84D0-BADBBAFF1E26}" dt="2018-07-24T14:34:11.635" v="25" actId="962"/>
          <ac:picMkLst>
            <pc:docMk/>
            <pc:sldMk cId="1464137860" sldId="358"/>
            <ac:picMk id="6" creationId="{00000000-0000-0000-0000-000000000000}"/>
          </ac:picMkLst>
        </pc:picChg>
      </pc:sldChg>
      <pc:sldChg chg="modSp">
        <pc:chgData name="jared Eusea" userId="c35ac16b14b0c2c6" providerId="LiveId" clId="{D67556D3-20B7-4922-84D0-BADBBAFF1E26}" dt="2018-08-08T16:54:42.928" v="192" actId="27636"/>
        <pc:sldMkLst>
          <pc:docMk/>
          <pc:sldMk cId="1897385694" sldId="359"/>
        </pc:sldMkLst>
        <pc:spChg chg="mod">
          <ac:chgData name="jared Eusea" userId="c35ac16b14b0c2c6" providerId="LiveId" clId="{D67556D3-20B7-4922-84D0-BADBBAFF1E26}" dt="2018-08-08T16:54:42.928" v="192" actId="27636"/>
          <ac:spMkLst>
            <pc:docMk/>
            <pc:sldMk cId="1897385694" sldId="359"/>
            <ac:spMk id="5" creationId="{00000000-0000-0000-0000-000000000000}"/>
          </ac:spMkLst>
        </pc:spChg>
        <pc:picChg chg="mod">
          <ac:chgData name="jared Eusea" userId="c35ac16b14b0c2c6" providerId="LiveId" clId="{D67556D3-20B7-4922-84D0-BADBBAFF1E26}" dt="2018-07-24T14:36:50.200" v="91" actId="962"/>
          <ac:picMkLst>
            <pc:docMk/>
            <pc:sldMk cId="1897385694" sldId="359"/>
            <ac:picMk id="6" creationId="{00000000-0000-0000-0000-000000000000}"/>
          </ac:picMkLst>
        </pc:picChg>
      </pc:sldChg>
      <pc:sldChg chg="modSp">
        <pc:chgData name="jared Eusea" userId="c35ac16b14b0c2c6" providerId="LiveId" clId="{D67556D3-20B7-4922-84D0-BADBBAFF1E26}" dt="2018-07-24T14:33:50.312" v="12" actId="962"/>
        <pc:sldMkLst>
          <pc:docMk/>
          <pc:sldMk cId="1376684755" sldId="360"/>
        </pc:sldMkLst>
        <pc:picChg chg="mod">
          <ac:chgData name="jared Eusea" userId="c35ac16b14b0c2c6" providerId="LiveId" clId="{D67556D3-20B7-4922-84D0-BADBBAFF1E26}" dt="2018-07-24T14:33:50.312" v="12" actId="962"/>
          <ac:picMkLst>
            <pc:docMk/>
            <pc:sldMk cId="1376684755" sldId="360"/>
            <ac:picMk id="6" creationId="{00000000-0000-0000-0000-000000000000}"/>
          </ac:picMkLst>
        </pc:picChg>
      </pc:sldChg>
      <pc:sldChg chg="modSp">
        <pc:chgData name="jared Eusea" userId="c35ac16b14b0c2c6" providerId="LiveId" clId="{D67556D3-20B7-4922-84D0-BADBBAFF1E26}" dt="2018-08-08T17:01:04.830" v="554" actId="5793"/>
        <pc:sldMkLst>
          <pc:docMk/>
          <pc:sldMk cId="951864507" sldId="361"/>
        </pc:sldMkLst>
        <pc:spChg chg="mod">
          <ac:chgData name="jared Eusea" userId="c35ac16b14b0c2c6" providerId="LiveId" clId="{D67556D3-20B7-4922-84D0-BADBBAFF1E26}" dt="2018-08-08T17:01:04.830" v="554" actId="5793"/>
          <ac:spMkLst>
            <pc:docMk/>
            <pc:sldMk cId="951864507" sldId="361"/>
            <ac:spMk id="4" creationId="{BA1CE482-745E-EA45-A815-B9AEEA413773}"/>
          </ac:spMkLst>
        </pc:spChg>
        <pc:picChg chg="mod">
          <ac:chgData name="jared Eusea" userId="c35ac16b14b0c2c6" providerId="LiveId" clId="{D67556D3-20B7-4922-84D0-BADBBAFF1E26}" dt="2018-07-24T14:34:08.245" v="23" actId="962"/>
          <ac:picMkLst>
            <pc:docMk/>
            <pc:sldMk cId="951864507" sldId="361"/>
            <ac:picMk id="6" creationId="{00000000-0000-0000-0000-000000000000}"/>
          </ac:picMkLst>
        </pc:picChg>
      </pc:sldChg>
      <pc:sldChg chg="modSp">
        <pc:chgData name="jared Eusea" userId="c35ac16b14b0c2c6" providerId="LiveId" clId="{D67556D3-20B7-4922-84D0-BADBBAFF1E26}" dt="2018-08-08T16:55:10.853" v="222" actId="20577"/>
        <pc:sldMkLst>
          <pc:docMk/>
          <pc:sldMk cId="1852774546" sldId="363"/>
        </pc:sldMkLst>
        <pc:spChg chg="mod">
          <ac:chgData name="jared Eusea" userId="c35ac16b14b0c2c6" providerId="LiveId" clId="{D67556D3-20B7-4922-84D0-BADBBAFF1E26}" dt="2018-08-08T16:55:10.853" v="222" actId="20577"/>
          <ac:spMkLst>
            <pc:docMk/>
            <pc:sldMk cId="1852774546" sldId="363"/>
            <ac:spMk id="5" creationId="{00000000-0000-0000-0000-000000000000}"/>
          </ac:spMkLst>
        </pc:spChg>
        <pc:picChg chg="mod">
          <ac:chgData name="jared Eusea" userId="c35ac16b14b0c2c6" providerId="LiveId" clId="{D67556D3-20B7-4922-84D0-BADBBAFF1E26}" dt="2018-07-24T14:34:01.474" v="20" actId="962"/>
          <ac:picMkLst>
            <pc:docMk/>
            <pc:sldMk cId="1852774546" sldId="363"/>
            <ac:picMk id="9" creationId="{00000000-0000-0000-0000-000000000000}"/>
          </ac:picMkLst>
        </pc:picChg>
      </pc:sldChg>
      <pc:sldChg chg="modSp">
        <pc:chgData name="jared Eusea" userId="c35ac16b14b0c2c6" providerId="LiveId" clId="{D67556D3-20B7-4922-84D0-BADBBAFF1E26}" dt="2018-08-08T16:55:30.418" v="237" actId="20577"/>
        <pc:sldMkLst>
          <pc:docMk/>
          <pc:sldMk cId="1068913122" sldId="364"/>
        </pc:sldMkLst>
        <pc:spChg chg="mod">
          <ac:chgData name="jared Eusea" userId="c35ac16b14b0c2c6" providerId="LiveId" clId="{D67556D3-20B7-4922-84D0-BADBBAFF1E26}" dt="2018-08-08T16:55:30.418" v="237" actId="20577"/>
          <ac:spMkLst>
            <pc:docMk/>
            <pc:sldMk cId="1068913122" sldId="364"/>
            <ac:spMk id="5" creationId="{00000000-0000-0000-0000-000000000000}"/>
          </ac:spMkLst>
        </pc:spChg>
        <pc:picChg chg="mod">
          <ac:chgData name="jared Eusea" userId="c35ac16b14b0c2c6" providerId="LiveId" clId="{D67556D3-20B7-4922-84D0-BADBBAFF1E26}" dt="2018-07-24T14:33:58.214" v="18" actId="962"/>
          <ac:picMkLst>
            <pc:docMk/>
            <pc:sldMk cId="1068913122" sldId="364"/>
            <ac:picMk id="6" creationId="{00000000-0000-0000-0000-000000000000}"/>
          </ac:picMkLst>
        </pc:picChg>
      </pc:sldChg>
      <pc:sldChg chg="modSp">
        <pc:chgData name="jared Eusea" userId="c35ac16b14b0c2c6" providerId="LiveId" clId="{D67556D3-20B7-4922-84D0-BADBBAFF1E26}" dt="2018-08-08T16:55:39.311" v="243" actId="20577"/>
        <pc:sldMkLst>
          <pc:docMk/>
          <pc:sldMk cId="1522134299" sldId="365"/>
        </pc:sldMkLst>
        <pc:spChg chg="mod">
          <ac:chgData name="jared Eusea" userId="c35ac16b14b0c2c6" providerId="LiveId" clId="{D67556D3-20B7-4922-84D0-BADBBAFF1E26}" dt="2018-08-08T16:55:39.311" v="243" actId="20577"/>
          <ac:spMkLst>
            <pc:docMk/>
            <pc:sldMk cId="1522134299" sldId="365"/>
            <ac:spMk id="5" creationId="{00000000-0000-0000-0000-000000000000}"/>
          </ac:spMkLst>
        </pc:spChg>
        <pc:picChg chg="mod">
          <ac:chgData name="jared Eusea" userId="c35ac16b14b0c2c6" providerId="LiveId" clId="{D67556D3-20B7-4922-84D0-BADBBAFF1E26}" dt="2018-07-24T14:34:02.509" v="21" actId="962"/>
          <ac:picMkLst>
            <pc:docMk/>
            <pc:sldMk cId="1522134299" sldId="365"/>
            <ac:picMk id="6" creationId="{00000000-0000-0000-0000-000000000000}"/>
          </ac:picMkLst>
        </pc:picChg>
      </pc:sldChg>
      <pc:sldChg chg="modSp">
        <pc:chgData name="jared Eusea" userId="c35ac16b14b0c2c6" providerId="LiveId" clId="{D67556D3-20B7-4922-84D0-BADBBAFF1E26}" dt="2018-07-24T14:34:15.174" v="28" actId="962"/>
        <pc:sldMkLst>
          <pc:docMk/>
          <pc:sldMk cId="1269416639" sldId="371"/>
        </pc:sldMkLst>
        <pc:picChg chg="mod">
          <ac:chgData name="jared Eusea" userId="c35ac16b14b0c2c6" providerId="LiveId" clId="{D67556D3-20B7-4922-84D0-BADBBAFF1E26}" dt="2018-07-24T14:34:15.174" v="28" actId="962"/>
          <ac:picMkLst>
            <pc:docMk/>
            <pc:sldMk cId="1269416639" sldId="371"/>
            <ac:picMk id="6" creationId="{00000000-0000-0000-0000-000000000000}"/>
          </ac:picMkLst>
        </pc:picChg>
      </pc:sldChg>
      <pc:sldChg chg="modSp">
        <pc:chgData name="jared Eusea" userId="c35ac16b14b0c2c6" providerId="LiveId" clId="{D67556D3-20B7-4922-84D0-BADBBAFF1E26}" dt="2018-07-24T14:34:23.741" v="35" actId="962"/>
        <pc:sldMkLst>
          <pc:docMk/>
          <pc:sldMk cId="1988982479" sldId="373"/>
        </pc:sldMkLst>
        <pc:picChg chg="mod">
          <ac:chgData name="jared Eusea" userId="c35ac16b14b0c2c6" providerId="LiveId" clId="{D67556D3-20B7-4922-84D0-BADBBAFF1E26}" dt="2018-07-24T14:34:23.741" v="35" actId="962"/>
          <ac:picMkLst>
            <pc:docMk/>
            <pc:sldMk cId="1988982479" sldId="373"/>
            <ac:picMk id="6" creationId="{00000000-0000-0000-0000-000000000000}"/>
          </ac:picMkLst>
        </pc:picChg>
      </pc:sldChg>
      <pc:sldChg chg="modSp">
        <pc:chgData name="jared Eusea" userId="c35ac16b14b0c2c6" providerId="LiveId" clId="{D67556D3-20B7-4922-84D0-BADBBAFF1E26}" dt="2018-07-24T14:34:31.087" v="42" actId="962"/>
        <pc:sldMkLst>
          <pc:docMk/>
          <pc:sldMk cId="1225983544" sldId="378"/>
        </pc:sldMkLst>
        <pc:picChg chg="mod">
          <ac:chgData name="jared Eusea" userId="c35ac16b14b0c2c6" providerId="LiveId" clId="{D67556D3-20B7-4922-84D0-BADBBAFF1E26}" dt="2018-07-24T14:34:31.087" v="42" actId="962"/>
          <ac:picMkLst>
            <pc:docMk/>
            <pc:sldMk cId="1225983544" sldId="378"/>
            <ac:picMk id="6" creationId="{00000000-0000-0000-0000-000000000000}"/>
          </ac:picMkLst>
        </pc:picChg>
      </pc:sldChg>
      <pc:sldChg chg="modSp">
        <pc:chgData name="jared Eusea" userId="c35ac16b14b0c2c6" providerId="LiveId" clId="{D67556D3-20B7-4922-84D0-BADBBAFF1E26}" dt="2018-07-24T14:34:44.775" v="54" actId="962"/>
        <pc:sldMkLst>
          <pc:docMk/>
          <pc:sldMk cId="2147314690" sldId="379"/>
        </pc:sldMkLst>
        <pc:picChg chg="mod">
          <ac:chgData name="jared Eusea" userId="c35ac16b14b0c2c6" providerId="LiveId" clId="{D67556D3-20B7-4922-84D0-BADBBAFF1E26}" dt="2018-07-24T14:34:44.775" v="54" actId="962"/>
          <ac:picMkLst>
            <pc:docMk/>
            <pc:sldMk cId="2147314690" sldId="379"/>
            <ac:picMk id="7" creationId="{00000000-0000-0000-0000-000000000000}"/>
          </ac:picMkLst>
        </pc:picChg>
      </pc:sldChg>
      <pc:sldChg chg="modSp">
        <pc:chgData name="jared Eusea" userId="c35ac16b14b0c2c6" providerId="LiveId" clId="{D67556D3-20B7-4922-84D0-BADBBAFF1E26}" dt="2018-07-24T14:34:33.703" v="44" actId="962"/>
        <pc:sldMkLst>
          <pc:docMk/>
          <pc:sldMk cId="1455306995" sldId="380"/>
        </pc:sldMkLst>
        <pc:picChg chg="mod">
          <ac:chgData name="jared Eusea" userId="c35ac16b14b0c2c6" providerId="LiveId" clId="{D67556D3-20B7-4922-84D0-BADBBAFF1E26}" dt="2018-07-24T14:34:33.703" v="44" actId="962"/>
          <ac:picMkLst>
            <pc:docMk/>
            <pc:sldMk cId="1455306995" sldId="380"/>
            <ac:picMk id="6" creationId="{00000000-0000-0000-0000-000000000000}"/>
          </ac:picMkLst>
        </pc:picChg>
      </pc:sldChg>
      <pc:sldChg chg="modSp">
        <pc:chgData name="jared Eusea" userId="c35ac16b14b0c2c6" providerId="LiveId" clId="{D67556D3-20B7-4922-84D0-BADBBAFF1E26}" dt="2018-07-24T14:34:39.947" v="50" actId="962"/>
        <pc:sldMkLst>
          <pc:docMk/>
          <pc:sldMk cId="1824632265" sldId="383"/>
        </pc:sldMkLst>
        <pc:picChg chg="mod">
          <ac:chgData name="jared Eusea" userId="c35ac16b14b0c2c6" providerId="LiveId" clId="{D67556D3-20B7-4922-84D0-BADBBAFF1E26}" dt="2018-07-24T14:34:39.947" v="50" actId="962"/>
          <ac:picMkLst>
            <pc:docMk/>
            <pc:sldMk cId="1824632265" sldId="383"/>
            <ac:picMk id="7" creationId="{00000000-0000-0000-0000-000000000000}"/>
          </ac:picMkLst>
        </pc:picChg>
      </pc:sldChg>
      <pc:sldChg chg="modSp">
        <pc:chgData name="jared Eusea" userId="c35ac16b14b0c2c6" providerId="LiveId" clId="{D67556D3-20B7-4922-84D0-BADBBAFF1E26}" dt="2018-08-08T17:04:38.002" v="838" actId="20577"/>
        <pc:sldMkLst>
          <pc:docMk/>
          <pc:sldMk cId="527998695" sldId="384"/>
        </pc:sldMkLst>
        <pc:spChg chg="mod">
          <ac:chgData name="jared Eusea" userId="c35ac16b14b0c2c6" providerId="LiveId" clId="{D67556D3-20B7-4922-84D0-BADBBAFF1E26}" dt="2018-08-08T17:04:38.002" v="838" actId="20577"/>
          <ac:spMkLst>
            <pc:docMk/>
            <pc:sldMk cId="527998695" sldId="384"/>
            <ac:spMk id="5" creationId="{00000000-0000-0000-0000-000000000000}"/>
          </ac:spMkLst>
        </pc:spChg>
        <pc:picChg chg="mod">
          <ac:chgData name="jared Eusea" userId="c35ac16b14b0c2c6" providerId="LiveId" clId="{D67556D3-20B7-4922-84D0-BADBBAFF1E26}" dt="2018-07-24T14:34:49.577" v="58" actId="962"/>
          <ac:picMkLst>
            <pc:docMk/>
            <pc:sldMk cId="527998695" sldId="384"/>
            <ac:picMk id="7" creationId="{00000000-0000-0000-0000-000000000000}"/>
          </ac:picMkLst>
        </pc:picChg>
      </pc:sldChg>
      <pc:sldChg chg="modSp">
        <pc:chgData name="jared Eusea" userId="c35ac16b14b0c2c6" providerId="LiveId" clId="{D67556D3-20B7-4922-84D0-BADBBAFF1E26}" dt="2018-07-24T14:34:48.083" v="57" actId="962"/>
        <pc:sldMkLst>
          <pc:docMk/>
          <pc:sldMk cId="671637461" sldId="385"/>
        </pc:sldMkLst>
        <pc:picChg chg="mod">
          <ac:chgData name="jared Eusea" userId="c35ac16b14b0c2c6" providerId="LiveId" clId="{D67556D3-20B7-4922-84D0-BADBBAFF1E26}" dt="2018-07-24T14:34:48.083" v="57" actId="962"/>
          <ac:picMkLst>
            <pc:docMk/>
            <pc:sldMk cId="671637461" sldId="385"/>
            <ac:picMk id="6" creationId="{00000000-0000-0000-0000-000000000000}"/>
          </ac:picMkLst>
        </pc:picChg>
      </pc:sldChg>
      <pc:sldChg chg="modSp">
        <pc:chgData name="jared Eusea" userId="c35ac16b14b0c2c6" providerId="LiveId" clId="{D67556D3-20B7-4922-84D0-BADBBAFF1E26}" dt="2018-07-24T14:36:19.141" v="83" actId="962"/>
        <pc:sldMkLst>
          <pc:docMk/>
          <pc:sldMk cId="1750393060" sldId="396"/>
        </pc:sldMkLst>
        <pc:picChg chg="mod">
          <ac:chgData name="jared Eusea" userId="c35ac16b14b0c2c6" providerId="LiveId" clId="{D67556D3-20B7-4922-84D0-BADBBAFF1E26}" dt="2018-07-24T14:36:19.141" v="83" actId="962"/>
          <ac:picMkLst>
            <pc:docMk/>
            <pc:sldMk cId="1750393060" sldId="396"/>
            <ac:picMk id="6" creationId="{00000000-0000-0000-0000-000000000000}"/>
          </ac:picMkLst>
        </pc:picChg>
      </pc:sldChg>
      <pc:sldChg chg="modSp">
        <pc:chgData name="jared Eusea" userId="c35ac16b14b0c2c6" providerId="LiveId" clId="{D67556D3-20B7-4922-84D0-BADBBAFF1E26}" dt="2018-08-08T16:58:29.900" v="427" actId="20577"/>
        <pc:sldMkLst>
          <pc:docMk/>
          <pc:sldMk cId="477679167" sldId="397"/>
        </pc:sldMkLst>
        <pc:spChg chg="mod">
          <ac:chgData name="jared Eusea" userId="c35ac16b14b0c2c6" providerId="LiveId" clId="{D67556D3-20B7-4922-84D0-BADBBAFF1E26}" dt="2018-08-08T16:58:29.900" v="427" actId="20577"/>
          <ac:spMkLst>
            <pc:docMk/>
            <pc:sldMk cId="477679167" sldId="397"/>
            <ac:spMk id="5" creationId="{00000000-0000-0000-0000-000000000000}"/>
          </ac:spMkLst>
        </pc:spChg>
        <pc:picChg chg="mod">
          <ac:chgData name="jared Eusea" userId="c35ac16b14b0c2c6" providerId="LiveId" clId="{D67556D3-20B7-4922-84D0-BADBBAFF1E26}" dt="2018-07-24T14:35:34.677" v="79" actId="962"/>
          <ac:picMkLst>
            <pc:docMk/>
            <pc:sldMk cId="477679167" sldId="397"/>
            <ac:picMk id="6" creationId="{00000000-0000-0000-0000-000000000000}"/>
          </ac:picMkLst>
        </pc:picChg>
      </pc:sldChg>
      <pc:sldChg chg="modSp">
        <pc:chgData name="jared Eusea" userId="c35ac16b14b0c2c6" providerId="LiveId" clId="{D67556D3-20B7-4922-84D0-BADBBAFF1E26}" dt="2018-08-08T16:58:37.542" v="438" actId="20577"/>
        <pc:sldMkLst>
          <pc:docMk/>
          <pc:sldMk cId="148713516" sldId="399"/>
        </pc:sldMkLst>
        <pc:spChg chg="mod">
          <ac:chgData name="jared Eusea" userId="c35ac16b14b0c2c6" providerId="LiveId" clId="{D67556D3-20B7-4922-84D0-BADBBAFF1E26}" dt="2018-08-08T16:58:37.542" v="438" actId="20577"/>
          <ac:spMkLst>
            <pc:docMk/>
            <pc:sldMk cId="148713516" sldId="399"/>
            <ac:spMk id="5" creationId="{00000000-0000-0000-0000-000000000000}"/>
          </ac:spMkLst>
        </pc:spChg>
        <pc:picChg chg="mod">
          <ac:chgData name="jared Eusea" userId="c35ac16b14b0c2c6" providerId="LiveId" clId="{D67556D3-20B7-4922-84D0-BADBBAFF1E26}" dt="2018-07-24T14:36:17.402" v="82" actId="962"/>
          <ac:picMkLst>
            <pc:docMk/>
            <pc:sldMk cId="148713516" sldId="399"/>
            <ac:picMk id="6" creationId="{00000000-0000-0000-0000-000000000000}"/>
          </ac:picMkLst>
        </pc:picChg>
      </pc:sldChg>
      <pc:sldChg chg="modSp">
        <pc:chgData name="jared Eusea" userId="c35ac16b14b0c2c6" providerId="LiveId" clId="{D67556D3-20B7-4922-84D0-BADBBAFF1E26}" dt="2018-08-08T16:58:44.496" v="447" actId="20577"/>
        <pc:sldMkLst>
          <pc:docMk/>
          <pc:sldMk cId="1904581951" sldId="400"/>
        </pc:sldMkLst>
        <pc:spChg chg="mod">
          <ac:chgData name="jared Eusea" userId="c35ac16b14b0c2c6" providerId="LiveId" clId="{D67556D3-20B7-4922-84D0-BADBBAFF1E26}" dt="2018-08-08T16:58:44.496" v="447" actId="20577"/>
          <ac:spMkLst>
            <pc:docMk/>
            <pc:sldMk cId="1904581951" sldId="400"/>
            <ac:spMk id="5" creationId="{00000000-0000-0000-0000-000000000000}"/>
          </ac:spMkLst>
        </pc:spChg>
        <pc:picChg chg="mod">
          <ac:chgData name="jared Eusea" userId="c35ac16b14b0c2c6" providerId="LiveId" clId="{D67556D3-20B7-4922-84D0-BADBBAFF1E26}" dt="2018-07-24T14:36:15.411" v="81" actId="962"/>
          <ac:picMkLst>
            <pc:docMk/>
            <pc:sldMk cId="1904581951" sldId="400"/>
            <ac:picMk id="6" creationId="{00000000-0000-0000-0000-000000000000}"/>
          </ac:picMkLst>
        </pc:picChg>
      </pc:sldChg>
      <pc:sldChg chg="modSp">
        <pc:chgData name="jared Eusea" userId="c35ac16b14b0c2c6" providerId="LiveId" clId="{D67556D3-20B7-4922-84D0-BADBBAFF1E26}" dt="2018-08-08T16:58:50.013" v="455" actId="20577"/>
        <pc:sldMkLst>
          <pc:docMk/>
          <pc:sldMk cId="2065091922" sldId="401"/>
        </pc:sldMkLst>
        <pc:spChg chg="mod">
          <ac:chgData name="jared Eusea" userId="c35ac16b14b0c2c6" providerId="LiveId" clId="{D67556D3-20B7-4922-84D0-BADBBAFF1E26}" dt="2018-08-08T16:58:50.013" v="455" actId="20577"/>
          <ac:spMkLst>
            <pc:docMk/>
            <pc:sldMk cId="2065091922" sldId="401"/>
            <ac:spMk id="5" creationId="{00000000-0000-0000-0000-000000000000}"/>
          </ac:spMkLst>
        </pc:spChg>
        <pc:picChg chg="mod">
          <ac:chgData name="jared Eusea" userId="c35ac16b14b0c2c6" providerId="LiveId" clId="{D67556D3-20B7-4922-84D0-BADBBAFF1E26}" dt="2018-07-24T14:37:35.523" v="105" actId="962"/>
          <ac:picMkLst>
            <pc:docMk/>
            <pc:sldMk cId="2065091922" sldId="401"/>
            <ac:picMk id="6" creationId="{00000000-0000-0000-0000-000000000000}"/>
          </ac:picMkLst>
        </pc:picChg>
      </pc:sldChg>
      <pc:sldChg chg="modSp">
        <pc:chgData name="jared Eusea" userId="c35ac16b14b0c2c6" providerId="LiveId" clId="{D67556D3-20B7-4922-84D0-BADBBAFF1E26}" dt="2018-07-24T14:33:02.995" v="9" actId="962"/>
        <pc:sldMkLst>
          <pc:docMk/>
          <pc:sldMk cId="518274023" sldId="408"/>
        </pc:sldMkLst>
        <pc:picChg chg="mod">
          <ac:chgData name="jared Eusea" userId="c35ac16b14b0c2c6" providerId="LiveId" clId="{D67556D3-20B7-4922-84D0-BADBBAFF1E26}" dt="2018-07-24T14:33:02.995" v="9" actId="962"/>
          <ac:picMkLst>
            <pc:docMk/>
            <pc:sldMk cId="518274023" sldId="408"/>
            <ac:picMk id="6" creationId="{00000000-0000-0000-0000-000000000000}"/>
          </ac:picMkLst>
        </pc:picChg>
      </pc:sldChg>
      <pc:sldChg chg="modSp">
        <pc:chgData name="jared Eusea" userId="c35ac16b14b0c2c6" providerId="LiveId" clId="{D67556D3-20B7-4922-84D0-BADBBAFF1E26}" dt="2018-08-08T16:54:17.327" v="173" actId="6549"/>
        <pc:sldMkLst>
          <pc:docMk/>
          <pc:sldMk cId="771718408" sldId="409"/>
        </pc:sldMkLst>
        <pc:spChg chg="mod">
          <ac:chgData name="jared Eusea" userId="c35ac16b14b0c2c6" providerId="LiveId" clId="{D67556D3-20B7-4922-84D0-BADBBAFF1E26}" dt="2018-08-08T16:54:17.327" v="173" actId="6549"/>
          <ac:spMkLst>
            <pc:docMk/>
            <pc:sldMk cId="771718408" sldId="409"/>
            <ac:spMk id="5" creationId="{00000000-0000-0000-0000-000000000000}"/>
          </ac:spMkLst>
        </pc:spChg>
        <pc:picChg chg="mod">
          <ac:chgData name="jared Eusea" userId="c35ac16b14b0c2c6" providerId="LiveId" clId="{D67556D3-20B7-4922-84D0-BADBBAFF1E26}" dt="2018-07-24T14:33:47.120" v="10" actId="962"/>
          <ac:picMkLst>
            <pc:docMk/>
            <pc:sldMk cId="771718408" sldId="409"/>
            <ac:picMk id="9" creationId="{00000000-0000-0000-0000-000000000000}"/>
          </ac:picMkLst>
        </pc:picChg>
      </pc:sldChg>
      <pc:sldChg chg="modSp">
        <pc:chgData name="jared Eusea" userId="c35ac16b14b0c2c6" providerId="LiveId" clId="{D67556D3-20B7-4922-84D0-BADBBAFF1E26}" dt="2018-07-24T14:33:55.724" v="16" actId="962"/>
        <pc:sldMkLst>
          <pc:docMk/>
          <pc:sldMk cId="1344438359" sldId="410"/>
        </pc:sldMkLst>
        <pc:picChg chg="mod">
          <ac:chgData name="jared Eusea" userId="c35ac16b14b0c2c6" providerId="LiveId" clId="{D67556D3-20B7-4922-84D0-BADBBAFF1E26}" dt="2018-07-24T14:33:55.724" v="16" actId="962"/>
          <ac:picMkLst>
            <pc:docMk/>
            <pc:sldMk cId="1344438359" sldId="410"/>
            <ac:picMk id="6" creationId="{00000000-0000-0000-0000-000000000000}"/>
          </ac:picMkLst>
        </pc:picChg>
      </pc:sldChg>
      <pc:sldChg chg="modSp">
        <pc:chgData name="jared Eusea" userId="c35ac16b14b0c2c6" providerId="LiveId" clId="{D67556D3-20B7-4922-84D0-BADBBAFF1E26}" dt="2018-07-24T14:33:54.435" v="15" actId="962"/>
        <pc:sldMkLst>
          <pc:docMk/>
          <pc:sldMk cId="1963532177" sldId="416"/>
        </pc:sldMkLst>
        <pc:picChg chg="mod">
          <ac:chgData name="jared Eusea" userId="c35ac16b14b0c2c6" providerId="LiveId" clId="{D67556D3-20B7-4922-84D0-BADBBAFF1E26}" dt="2018-07-24T14:33:54.435" v="15" actId="962"/>
          <ac:picMkLst>
            <pc:docMk/>
            <pc:sldMk cId="1963532177" sldId="416"/>
            <ac:picMk id="6" creationId="{00000000-0000-0000-0000-000000000000}"/>
          </ac:picMkLst>
        </pc:picChg>
      </pc:sldChg>
      <pc:sldChg chg="modSp">
        <pc:chgData name="jared Eusea" userId="c35ac16b14b0c2c6" providerId="LiveId" clId="{D67556D3-20B7-4922-84D0-BADBBAFF1E26}" dt="2018-08-08T17:01:34.225" v="568" actId="20577"/>
        <pc:sldMkLst>
          <pc:docMk/>
          <pc:sldMk cId="3274432683" sldId="421"/>
        </pc:sldMkLst>
        <pc:spChg chg="mod">
          <ac:chgData name="jared Eusea" userId="c35ac16b14b0c2c6" providerId="LiveId" clId="{D67556D3-20B7-4922-84D0-BADBBAFF1E26}" dt="2018-08-08T17:01:34.225" v="568" actId="20577"/>
          <ac:spMkLst>
            <pc:docMk/>
            <pc:sldMk cId="3274432683" sldId="421"/>
            <ac:spMk id="5" creationId="{00000000-0000-0000-0000-000000000000}"/>
          </ac:spMkLst>
        </pc:spChg>
        <pc:picChg chg="mod">
          <ac:chgData name="jared Eusea" userId="c35ac16b14b0c2c6" providerId="LiveId" clId="{D67556D3-20B7-4922-84D0-BADBBAFF1E26}" dt="2018-07-24T14:34:05.983" v="22" actId="962"/>
          <ac:picMkLst>
            <pc:docMk/>
            <pc:sldMk cId="3274432683" sldId="421"/>
            <ac:picMk id="6" creationId="{00000000-0000-0000-0000-000000000000}"/>
          </ac:picMkLst>
        </pc:picChg>
      </pc:sldChg>
      <pc:sldChg chg="modSp">
        <pc:chgData name="jared Eusea" userId="c35ac16b14b0c2c6" providerId="LiveId" clId="{D67556D3-20B7-4922-84D0-BADBBAFF1E26}" dt="2018-08-08T17:01:50.399" v="585" actId="20577"/>
        <pc:sldMkLst>
          <pc:docMk/>
          <pc:sldMk cId="2500029005" sldId="423"/>
        </pc:sldMkLst>
        <pc:spChg chg="mod">
          <ac:chgData name="jared Eusea" userId="c35ac16b14b0c2c6" providerId="LiveId" clId="{D67556D3-20B7-4922-84D0-BADBBAFF1E26}" dt="2018-08-08T17:01:50.399" v="585" actId="20577"/>
          <ac:spMkLst>
            <pc:docMk/>
            <pc:sldMk cId="2500029005" sldId="423"/>
            <ac:spMk id="5" creationId="{00000000-0000-0000-0000-000000000000}"/>
          </ac:spMkLst>
        </pc:spChg>
        <pc:picChg chg="mod">
          <ac:chgData name="jared Eusea" userId="c35ac16b14b0c2c6" providerId="LiveId" clId="{D67556D3-20B7-4922-84D0-BADBBAFF1E26}" dt="2018-07-24T14:34:10.169" v="24" actId="962"/>
          <ac:picMkLst>
            <pc:docMk/>
            <pc:sldMk cId="2500029005" sldId="423"/>
            <ac:picMk id="6" creationId="{00000000-0000-0000-0000-000000000000}"/>
          </ac:picMkLst>
        </pc:picChg>
      </pc:sldChg>
      <pc:sldChg chg="modSp">
        <pc:chgData name="jared Eusea" userId="c35ac16b14b0c2c6" providerId="LiveId" clId="{D67556D3-20B7-4922-84D0-BADBBAFF1E26}" dt="2018-07-24T14:34:28.676" v="40" actId="962"/>
        <pc:sldMkLst>
          <pc:docMk/>
          <pc:sldMk cId="1216087143" sldId="426"/>
        </pc:sldMkLst>
        <pc:picChg chg="mod">
          <ac:chgData name="jared Eusea" userId="c35ac16b14b0c2c6" providerId="LiveId" clId="{D67556D3-20B7-4922-84D0-BADBBAFF1E26}" dt="2018-07-24T14:34:28.676" v="40" actId="962"/>
          <ac:picMkLst>
            <pc:docMk/>
            <pc:sldMk cId="1216087143" sldId="426"/>
            <ac:picMk id="6" creationId="{00000000-0000-0000-0000-000000000000}"/>
          </ac:picMkLst>
        </pc:picChg>
      </pc:sldChg>
      <pc:sldChg chg="modSp">
        <pc:chgData name="jared Eusea" userId="c35ac16b14b0c2c6" providerId="LiveId" clId="{D67556D3-20B7-4922-84D0-BADBBAFF1E26}" dt="2018-07-24T14:35:33.606" v="78" actId="962"/>
        <pc:sldMkLst>
          <pc:docMk/>
          <pc:sldMk cId="2036624604" sldId="427"/>
        </pc:sldMkLst>
        <pc:picChg chg="mod">
          <ac:chgData name="jared Eusea" userId="c35ac16b14b0c2c6" providerId="LiveId" clId="{D67556D3-20B7-4922-84D0-BADBBAFF1E26}" dt="2018-07-24T14:35:33.606" v="78" actId="962"/>
          <ac:picMkLst>
            <pc:docMk/>
            <pc:sldMk cId="2036624604" sldId="427"/>
            <ac:picMk id="6" creationId="{00000000-0000-0000-0000-000000000000}"/>
          </ac:picMkLst>
        </pc:picChg>
      </pc:sldChg>
      <pc:sldChg chg="modSp">
        <pc:chgData name="jared Eusea" userId="c35ac16b14b0c2c6" providerId="LiveId" clId="{D67556D3-20B7-4922-84D0-BADBBAFF1E26}" dt="2018-08-08T16:54:21.250" v="180" actId="20577"/>
        <pc:sldMkLst>
          <pc:docMk/>
          <pc:sldMk cId="3185321802" sldId="428"/>
        </pc:sldMkLst>
        <pc:spChg chg="mod">
          <ac:chgData name="jared Eusea" userId="c35ac16b14b0c2c6" providerId="LiveId" clId="{D67556D3-20B7-4922-84D0-BADBBAFF1E26}" dt="2018-08-08T16:54:21.250" v="180" actId="20577"/>
          <ac:spMkLst>
            <pc:docMk/>
            <pc:sldMk cId="3185321802" sldId="428"/>
            <ac:spMk id="5" creationId="{00000000-0000-0000-0000-000000000000}"/>
          </ac:spMkLst>
        </pc:spChg>
        <pc:picChg chg="mod">
          <ac:chgData name="jared Eusea" userId="c35ac16b14b0c2c6" providerId="LiveId" clId="{D67556D3-20B7-4922-84D0-BADBBAFF1E26}" dt="2018-07-24T14:33:52.263" v="13" actId="962"/>
          <ac:picMkLst>
            <pc:docMk/>
            <pc:sldMk cId="3185321802" sldId="428"/>
            <ac:picMk id="6" creationId="{00000000-0000-0000-0000-000000000000}"/>
          </ac:picMkLst>
        </pc:picChg>
      </pc:sldChg>
      <pc:sldChg chg="modSp">
        <pc:chgData name="jared Eusea" userId="c35ac16b14b0c2c6" providerId="LiveId" clId="{D67556D3-20B7-4922-84D0-BADBBAFF1E26}" dt="2018-08-08T17:02:31.796" v="630" actId="20577"/>
        <pc:sldMkLst>
          <pc:docMk/>
          <pc:sldMk cId="401180765" sldId="431"/>
        </pc:sldMkLst>
        <pc:spChg chg="mod">
          <ac:chgData name="jared Eusea" userId="c35ac16b14b0c2c6" providerId="LiveId" clId="{D67556D3-20B7-4922-84D0-BADBBAFF1E26}" dt="2018-08-08T17:02:31.796" v="630" actId="20577"/>
          <ac:spMkLst>
            <pc:docMk/>
            <pc:sldMk cId="401180765" sldId="431"/>
            <ac:spMk id="5" creationId="{00000000-0000-0000-0000-000000000000}"/>
          </ac:spMkLst>
        </pc:spChg>
        <pc:picChg chg="mod">
          <ac:chgData name="jared Eusea" userId="c35ac16b14b0c2c6" providerId="LiveId" clId="{D67556D3-20B7-4922-84D0-BADBBAFF1E26}" dt="2018-07-24T14:34:14.180" v="27" actId="962"/>
          <ac:picMkLst>
            <pc:docMk/>
            <pc:sldMk cId="401180765" sldId="431"/>
            <ac:picMk id="6" creationId="{00000000-0000-0000-0000-000000000000}"/>
          </ac:picMkLst>
        </pc:picChg>
      </pc:sldChg>
      <pc:sldChg chg="modSp">
        <pc:chgData name="jared Eusea" userId="c35ac16b14b0c2c6" providerId="LiveId" clId="{D67556D3-20B7-4922-84D0-BADBBAFF1E26}" dt="2018-08-08T17:02:41.578" v="642" actId="20577"/>
        <pc:sldMkLst>
          <pc:docMk/>
          <pc:sldMk cId="4136985104" sldId="433"/>
        </pc:sldMkLst>
        <pc:spChg chg="mod">
          <ac:chgData name="jared Eusea" userId="c35ac16b14b0c2c6" providerId="LiveId" clId="{D67556D3-20B7-4922-84D0-BADBBAFF1E26}" dt="2018-08-08T17:02:41.578" v="642" actId="20577"/>
          <ac:spMkLst>
            <pc:docMk/>
            <pc:sldMk cId="4136985104" sldId="433"/>
            <ac:spMk id="5" creationId="{00000000-0000-0000-0000-000000000000}"/>
          </ac:spMkLst>
        </pc:spChg>
        <pc:picChg chg="mod">
          <ac:chgData name="jared Eusea" userId="c35ac16b14b0c2c6" providerId="LiveId" clId="{D67556D3-20B7-4922-84D0-BADBBAFF1E26}" dt="2018-07-24T14:34:13.074" v="26" actId="962"/>
          <ac:picMkLst>
            <pc:docMk/>
            <pc:sldMk cId="4136985104" sldId="433"/>
            <ac:picMk id="6" creationId="{00000000-0000-0000-0000-000000000000}"/>
          </ac:picMkLst>
        </pc:picChg>
      </pc:sldChg>
      <pc:sldChg chg="modSp">
        <pc:chgData name="jared Eusea" userId="c35ac16b14b0c2c6" providerId="LiveId" clId="{D67556D3-20B7-4922-84D0-BADBBAFF1E26}" dt="2018-08-08T17:02:55.206" v="659" actId="20577"/>
        <pc:sldMkLst>
          <pc:docMk/>
          <pc:sldMk cId="2259217943" sldId="434"/>
        </pc:sldMkLst>
        <pc:spChg chg="mod">
          <ac:chgData name="jared Eusea" userId="c35ac16b14b0c2c6" providerId="LiveId" clId="{D67556D3-20B7-4922-84D0-BADBBAFF1E26}" dt="2018-08-08T17:02:55.206" v="659" actId="20577"/>
          <ac:spMkLst>
            <pc:docMk/>
            <pc:sldMk cId="2259217943" sldId="434"/>
            <ac:spMk id="5" creationId="{00000000-0000-0000-0000-000000000000}"/>
          </ac:spMkLst>
        </pc:spChg>
        <pc:picChg chg="mod">
          <ac:chgData name="jared Eusea" userId="c35ac16b14b0c2c6" providerId="LiveId" clId="{D67556D3-20B7-4922-84D0-BADBBAFF1E26}" dt="2018-07-24T14:34:17.271" v="30" actId="962"/>
          <ac:picMkLst>
            <pc:docMk/>
            <pc:sldMk cId="2259217943" sldId="434"/>
            <ac:picMk id="6" creationId="{00000000-0000-0000-0000-000000000000}"/>
          </ac:picMkLst>
        </pc:picChg>
      </pc:sldChg>
      <pc:sldChg chg="modSp">
        <pc:chgData name="jared Eusea" userId="c35ac16b14b0c2c6" providerId="LiveId" clId="{D67556D3-20B7-4922-84D0-BADBBAFF1E26}" dt="2018-08-08T17:03:15.474" v="689" actId="20577"/>
        <pc:sldMkLst>
          <pc:docMk/>
          <pc:sldMk cId="3325358989" sldId="437"/>
        </pc:sldMkLst>
        <pc:spChg chg="mod">
          <ac:chgData name="jared Eusea" userId="c35ac16b14b0c2c6" providerId="LiveId" clId="{D67556D3-20B7-4922-84D0-BADBBAFF1E26}" dt="2018-08-08T17:03:15.474" v="689" actId="20577"/>
          <ac:spMkLst>
            <pc:docMk/>
            <pc:sldMk cId="3325358989" sldId="437"/>
            <ac:spMk id="5" creationId="{00000000-0000-0000-0000-000000000000}"/>
          </ac:spMkLst>
        </pc:spChg>
        <pc:picChg chg="mod">
          <ac:chgData name="jared Eusea" userId="c35ac16b14b0c2c6" providerId="LiveId" clId="{D67556D3-20B7-4922-84D0-BADBBAFF1E26}" dt="2018-07-24T14:34:19.889" v="32" actId="962"/>
          <ac:picMkLst>
            <pc:docMk/>
            <pc:sldMk cId="3325358989" sldId="437"/>
            <ac:picMk id="6" creationId="{00000000-0000-0000-0000-000000000000}"/>
          </ac:picMkLst>
        </pc:picChg>
      </pc:sldChg>
      <pc:sldChg chg="modSp">
        <pc:chgData name="jared Eusea" userId="c35ac16b14b0c2c6" providerId="LiveId" clId="{D67556D3-20B7-4922-84D0-BADBBAFF1E26}" dt="2018-08-08T17:03:28.820" v="716" actId="20577"/>
        <pc:sldMkLst>
          <pc:docMk/>
          <pc:sldMk cId="2176233438" sldId="438"/>
        </pc:sldMkLst>
        <pc:spChg chg="mod">
          <ac:chgData name="jared Eusea" userId="c35ac16b14b0c2c6" providerId="LiveId" clId="{D67556D3-20B7-4922-84D0-BADBBAFF1E26}" dt="2018-08-08T17:03:28.820" v="716" actId="20577"/>
          <ac:spMkLst>
            <pc:docMk/>
            <pc:sldMk cId="2176233438" sldId="438"/>
            <ac:spMk id="5" creationId="{00000000-0000-0000-0000-000000000000}"/>
          </ac:spMkLst>
        </pc:spChg>
        <pc:picChg chg="mod">
          <ac:chgData name="jared Eusea" userId="c35ac16b14b0c2c6" providerId="LiveId" clId="{D67556D3-20B7-4922-84D0-BADBBAFF1E26}" dt="2018-07-24T14:34:21.929" v="34" actId="962"/>
          <ac:picMkLst>
            <pc:docMk/>
            <pc:sldMk cId="2176233438" sldId="438"/>
            <ac:picMk id="6" creationId="{00000000-0000-0000-0000-000000000000}"/>
          </ac:picMkLst>
        </pc:picChg>
      </pc:sldChg>
      <pc:sldChg chg="modSp">
        <pc:chgData name="jared Eusea" userId="c35ac16b14b0c2c6" providerId="LiveId" clId="{D67556D3-20B7-4922-84D0-BADBBAFF1E26}" dt="2018-08-08T17:03:34.415" v="724" actId="20577"/>
        <pc:sldMkLst>
          <pc:docMk/>
          <pc:sldMk cId="2524170241" sldId="440"/>
        </pc:sldMkLst>
        <pc:spChg chg="mod">
          <ac:chgData name="jared Eusea" userId="c35ac16b14b0c2c6" providerId="LiveId" clId="{D67556D3-20B7-4922-84D0-BADBBAFF1E26}" dt="2018-08-08T17:03:34.415" v="724" actId="20577"/>
          <ac:spMkLst>
            <pc:docMk/>
            <pc:sldMk cId="2524170241" sldId="440"/>
            <ac:spMk id="5" creationId="{00000000-0000-0000-0000-000000000000}"/>
          </ac:spMkLst>
        </pc:spChg>
        <pc:picChg chg="mod">
          <ac:chgData name="jared Eusea" userId="c35ac16b14b0c2c6" providerId="LiveId" clId="{D67556D3-20B7-4922-84D0-BADBBAFF1E26}" dt="2018-07-24T14:34:24.841" v="36" actId="962"/>
          <ac:picMkLst>
            <pc:docMk/>
            <pc:sldMk cId="2524170241" sldId="440"/>
            <ac:picMk id="6" creationId="{00000000-0000-0000-0000-000000000000}"/>
          </ac:picMkLst>
        </pc:picChg>
      </pc:sldChg>
      <pc:sldChg chg="modSp">
        <pc:chgData name="jared Eusea" userId="c35ac16b14b0c2c6" providerId="LiveId" clId="{D67556D3-20B7-4922-84D0-BADBBAFF1E26}" dt="2018-08-08T17:03:39.572" v="732" actId="20577"/>
        <pc:sldMkLst>
          <pc:docMk/>
          <pc:sldMk cId="3604179215" sldId="441"/>
        </pc:sldMkLst>
        <pc:spChg chg="mod">
          <ac:chgData name="jared Eusea" userId="c35ac16b14b0c2c6" providerId="LiveId" clId="{D67556D3-20B7-4922-84D0-BADBBAFF1E26}" dt="2018-08-08T17:03:39.572" v="732" actId="20577"/>
          <ac:spMkLst>
            <pc:docMk/>
            <pc:sldMk cId="3604179215" sldId="441"/>
            <ac:spMk id="3" creationId="{958C9533-0740-4E4A-AF1C-1D42EF899C73}"/>
          </ac:spMkLst>
        </pc:spChg>
        <pc:spChg chg="mod">
          <ac:chgData name="jared Eusea" userId="c35ac16b14b0c2c6" providerId="LiveId" clId="{D67556D3-20B7-4922-84D0-BADBBAFF1E26}" dt="2018-08-08T17:03:38.228" v="731" actId="20577"/>
          <ac:spMkLst>
            <pc:docMk/>
            <pc:sldMk cId="3604179215" sldId="441"/>
            <ac:spMk id="5" creationId="{00000000-0000-0000-0000-000000000000}"/>
          </ac:spMkLst>
        </pc:spChg>
        <pc:picChg chg="mod">
          <ac:chgData name="jared Eusea" userId="c35ac16b14b0c2c6" providerId="LiveId" clId="{D67556D3-20B7-4922-84D0-BADBBAFF1E26}" dt="2018-07-24T14:34:25.675" v="37" actId="962"/>
          <ac:picMkLst>
            <pc:docMk/>
            <pc:sldMk cId="3604179215" sldId="441"/>
            <ac:picMk id="6" creationId="{00000000-0000-0000-0000-000000000000}"/>
          </ac:picMkLst>
        </pc:picChg>
      </pc:sldChg>
      <pc:sldChg chg="modSp">
        <pc:chgData name="jared Eusea" userId="c35ac16b14b0c2c6" providerId="LiveId" clId="{D67556D3-20B7-4922-84D0-BADBBAFF1E26}" dt="2018-08-08T17:03:44.057" v="742" actId="20577"/>
        <pc:sldMkLst>
          <pc:docMk/>
          <pc:sldMk cId="3889755565" sldId="442"/>
        </pc:sldMkLst>
        <pc:spChg chg="mod">
          <ac:chgData name="jared Eusea" userId="c35ac16b14b0c2c6" providerId="LiveId" clId="{D67556D3-20B7-4922-84D0-BADBBAFF1E26}" dt="2018-08-08T17:03:44.057" v="742" actId="20577"/>
          <ac:spMkLst>
            <pc:docMk/>
            <pc:sldMk cId="3889755565" sldId="442"/>
            <ac:spMk id="5" creationId="{00000000-0000-0000-0000-000000000000}"/>
          </ac:spMkLst>
        </pc:spChg>
        <pc:picChg chg="mod">
          <ac:chgData name="jared Eusea" userId="c35ac16b14b0c2c6" providerId="LiveId" clId="{D67556D3-20B7-4922-84D0-BADBBAFF1E26}" dt="2018-07-24T14:34:26.590" v="38" actId="962"/>
          <ac:picMkLst>
            <pc:docMk/>
            <pc:sldMk cId="3889755565" sldId="442"/>
            <ac:picMk id="6" creationId="{00000000-0000-0000-0000-000000000000}"/>
          </ac:picMkLst>
        </pc:picChg>
      </pc:sldChg>
      <pc:sldChg chg="modSp">
        <pc:chgData name="jared Eusea" userId="c35ac16b14b0c2c6" providerId="LiveId" clId="{D67556D3-20B7-4922-84D0-BADBBAFF1E26}" dt="2018-07-24T14:34:30.182" v="41" actId="962"/>
        <pc:sldMkLst>
          <pc:docMk/>
          <pc:sldMk cId="1309079760" sldId="443"/>
        </pc:sldMkLst>
        <pc:picChg chg="mod">
          <ac:chgData name="jared Eusea" userId="c35ac16b14b0c2c6" providerId="LiveId" clId="{D67556D3-20B7-4922-84D0-BADBBAFF1E26}" dt="2018-07-24T14:34:30.182" v="41" actId="962"/>
          <ac:picMkLst>
            <pc:docMk/>
            <pc:sldMk cId="1309079760" sldId="443"/>
            <ac:picMk id="7" creationId="{00000000-0000-0000-0000-000000000000}"/>
          </ac:picMkLst>
        </pc:picChg>
      </pc:sldChg>
      <pc:sldChg chg="modSp">
        <pc:chgData name="jared Eusea" userId="c35ac16b14b0c2c6" providerId="LiveId" clId="{D67556D3-20B7-4922-84D0-BADBBAFF1E26}" dt="2018-08-08T17:03:52.011" v="757" actId="20577"/>
        <pc:sldMkLst>
          <pc:docMk/>
          <pc:sldMk cId="3506383216" sldId="445"/>
        </pc:sldMkLst>
        <pc:spChg chg="mod">
          <ac:chgData name="jared Eusea" userId="c35ac16b14b0c2c6" providerId="LiveId" clId="{D67556D3-20B7-4922-84D0-BADBBAFF1E26}" dt="2018-08-08T17:03:52.011" v="757" actId="20577"/>
          <ac:spMkLst>
            <pc:docMk/>
            <pc:sldMk cId="3506383216" sldId="445"/>
            <ac:spMk id="5" creationId="{00000000-0000-0000-0000-000000000000}"/>
          </ac:spMkLst>
        </pc:spChg>
        <pc:picChg chg="mod">
          <ac:chgData name="jared Eusea" userId="c35ac16b14b0c2c6" providerId="LiveId" clId="{D67556D3-20B7-4922-84D0-BADBBAFF1E26}" dt="2018-07-24T14:34:34.924" v="45" actId="962"/>
          <ac:picMkLst>
            <pc:docMk/>
            <pc:sldMk cId="3506383216" sldId="445"/>
            <ac:picMk id="7" creationId="{00000000-0000-0000-0000-000000000000}"/>
          </ac:picMkLst>
        </pc:picChg>
      </pc:sldChg>
      <pc:sldChg chg="modSp">
        <pc:chgData name="jared Eusea" userId="c35ac16b14b0c2c6" providerId="LiveId" clId="{D67556D3-20B7-4922-84D0-BADBBAFF1E26}" dt="2018-08-08T17:03:59.278" v="779" actId="20577"/>
        <pc:sldMkLst>
          <pc:docMk/>
          <pc:sldMk cId="2385528005" sldId="446"/>
        </pc:sldMkLst>
        <pc:spChg chg="mod">
          <ac:chgData name="jared Eusea" userId="c35ac16b14b0c2c6" providerId="LiveId" clId="{D67556D3-20B7-4922-84D0-BADBBAFF1E26}" dt="2018-08-08T17:03:59.278" v="779" actId="20577"/>
          <ac:spMkLst>
            <pc:docMk/>
            <pc:sldMk cId="2385528005" sldId="446"/>
            <ac:spMk id="5" creationId="{00000000-0000-0000-0000-000000000000}"/>
          </ac:spMkLst>
        </pc:spChg>
        <pc:picChg chg="mod">
          <ac:chgData name="jared Eusea" userId="c35ac16b14b0c2c6" providerId="LiveId" clId="{D67556D3-20B7-4922-84D0-BADBBAFF1E26}" dt="2018-07-24T14:34:35.897" v="46" actId="962"/>
          <ac:picMkLst>
            <pc:docMk/>
            <pc:sldMk cId="2385528005" sldId="446"/>
            <ac:picMk id="6" creationId="{00000000-0000-0000-0000-000000000000}"/>
          </ac:picMkLst>
        </pc:picChg>
      </pc:sldChg>
      <pc:sldChg chg="modSp">
        <pc:chgData name="jared Eusea" userId="c35ac16b14b0c2c6" providerId="LiveId" clId="{D67556D3-20B7-4922-84D0-BADBBAFF1E26}" dt="2018-08-08T17:04:02.622" v="787" actId="20577"/>
        <pc:sldMkLst>
          <pc:docMk/>
          <pc:sldMk cId="2833833188" sldId="448"/>
        </pc:sldMkLst>
        <pc:spChg chg="mod">
          <ac:chgData name="jared Eusea" userId="c35ac16b14b0c2c6" providerId="LiveId" clId="{D67556D3-20B7-4922-84D0-BADBBAFF1E26}" dt="2018-08-08T17:04:02.622" v="787" actId="20577"/>
          <ac:spMkLst>
            <pc:docMk/>
            <pc:sldMk cId="2833833188" sldId="448"/>
            <ac:spMk id="5" creationId="{00000000-0000-0000-0000-000000000000}"/>
          </ac:spMkLst>
        </pc:spChg>
        <pc:picChg chg="mod">
          <ac:chgData name="jared Eusea" userId="c35ac16b14b0c2c6" providerId="LiveId" clId="{D67556D3-20B7-4922-84D0-BADBBAFF1E26}" dt="2018-07-24T14:34:37.730" v="48" actId="962"/>
          <ac:picMkLst>
            <pc:docMk/>
            <pc:sldMk cId="2833833188" sldId="448"/>
            <ac:picMk id="6" creationId="{00000000-0000-0000-0000-000000000000}"/>
          </ac:picMkLst>
        </pc:picChg>
      </pc:sldChg>
      <pc:sldChg chg="modSp">
        <pc:chgData name="jared Eusea" userId="c35ac16b14b0c2c6" providerId="LiveId" clId="{D67556D3-20B7-4922-84D0-BADBBAFF1E26}" dt="2018-08-08T17:04:10.217" v="802" actId="20577"/>
        <pc:sldMkLst>
          <pc:docMk/>
          <pc:sldMk cId="3235190682" sldId="449"/>
        </pc:sldMkLst>
        <pc:spChg chg="mod">
          <ac:chgData name="jared Eusea" userId="c35ac16b14b0c2c6" providerId="LiveId" clId="{D67556D3-20B7-4922-84D0-BADBBAFF1E26}" dt="2018-08-08T17:04:10.217" v="802" actId="20577"/>
          <ac:spMkLst>
            <pc:docMk/>
            <pc:sldMk cId="3235190682" sldId="449"/>
            <ac:spMk id="5" creationId="{00000000-0000-0000-0000-000000000000}"/>
          </ac:spMkLst>
        </pc:spChg>
        <pc:picChg chg="mod">
          <ac:chgData name="jared Eusea" userId="c35ac16b14b0c2c6" providerId="LiveId" clId="{D67556D3-20B7-4922-84D0-BADBBAFF1E26}" dt="2018-07-24T14:34:43.654" v="53" actId="962"/>
          <ac:picMkLst>
            <pc:docMk/>
            <pc:sldMk cId="3235190682" sldId="449"/>
            <ac:picMk id="6" creationId="{00000000-0000-0000-0000-000000000000}"/>
          </ac:picMkLst>
        </pc:picChg>
      </pc:sldChg>
      <pc:sldChg chg="modSp">
        <pc:chgData name="jared Eusea" userId="c35ac16b14b0c2c6" providerId="LiveId" clId="{D67556D3-20B7-4922-84D0-BADBBAFF1E26}" dt="2018-08-08T17:04:18.468" v="819" actId="20577"/>
        <pc:sldMkLst>
          <pc:docMk/>
          <pc:sldMk cId="3413802821" sldId="451"/>
        </pc:sldMkLst>
        <pc:spChg chg="mod">
          <ac:chgData name="jared Eusea" userId="c35ac16b14b0c2c6" providerId="LiveId" clId="{D67556D3-20B7-4922-84D0-BADBBAFF1E26}" dt="2018-08-08T17:04:18.468" v="819" actId="20577"/>
          <ac:spMkLst>
            <pc:docMk/>
            <pc:sldMk cId="3413802821" sldId="451"/>
            <ac:spMk id="5" creationId="{00000000-0000-0000-0000-000000000000}"/>
          </ac:spMkLst>
        </pc:spChg>
        <pc:picChg chg="mod">
          <ac:chgData name="jared Eusea" userId="c35ac16b14b0c2c6" providerId="LiveId" clId="{D67556D3-20B7-4922-84D0-BADBBAFF1E26}" dt="2018-07-24T14:34:38.792" v="49" actId="962"/>
          <ac:picMkLst>
            <pc:docMk/>
            <pc:sldMk cId="3413802821" sldId="451"/>
            <ac:picMk id="6" creationId="{00000000-0000-0000-0000-000000000000}"/>
          </ac:picMkLst>
        </pc:picChg>
      </pc:sldChg>
      <pc:sldChg chg="modSp">
        <pc:chgData name="jared Eusea" userId="c35ac16b14b0c2c6" providerId="LiveId" clId="{D67556D3-20B7-4922-84D0-BADBBAFF1E26}" dt="2018-08-08T17:04:28.345" v="828" actId="20577"/>
        <pc:sldMkLst>
          <pc:docMk/>
          <pc:sldMk cId="1505508965" sldId="452"/>
        </pc:sldMkLst>
        <pc:spChg chg="mod">
          <ac:chgData name="jared Eusea" userId="c35ac16b14b0c2c6" providerId="LiveId" clId="{D67556D3-20B7-4922-84D0-BADBBAFF1E26}" dt="2018-08-08T17:04:28.345" v="828" actId="20577"/>
          <ac:spMkLst>
            <pc:docMk/>
            <pc:sldMk cId="1505508965" sldId="452"/>
            <ac:spMk id="5" creationId="{00000000-0000-0000-0000-000000000000}"/>
          </ac:spMkLst>
        </pc:spChg>
        <pc:picChg chg="mod">
          <ac:chgData name="jared Eusea" userId="c35ac16b14b0c2c6" providerId="LiveId" clId="{D67556D3-20B7-4922-84D0-BADBBAFF1E26}" dt="2018-07-24T14:35:02.172" v="65" actId="962"/>
          <ac:picMkLst>
            <pc:docMk/>
            <pc:sldMk cId="1505508965" sldId="452"/>
            <ac:picMk id="7" creationId="{00000000-0000-0000-0000-000000000000}"/>
          </ac:picMkLst>
        </pc:picChg>
      </pc:sldChg>
      <pc:sldChg chg="modSp">
        <pc:chgData name="jared Eusea" userId="c35ac16b14b0c2c6" providerId="LiveId" clId="{D67556D3-20B7-4922-84D0-BADBBAFF1E26}" dt="2018-08-08T17:04:58.522" v="841" actId="20577"/>
        <pc:sldMkLst>
          <pc:docMk/>
          <pc:sldMk cId="715762267" sldId="453"/>
        </pc:sldMkLst>
        <pc:spChg chg="mod">
          <ac:chgData name="jared Eusea" userId="c35ac16b14b0c2c6" providerId="LiveId" clId="{D67556D3-20B7-4922-84D0-BADBBAFF1E26}" dt="2018-08-08T17:04:58.522" v="841" actId="20577"/>
          <ac:spMkLst>
            <pc:docMk/>
            <pc:sldMk cId="715762267" sldId="453"/>
            <ac:spMk id="5" creationId="{00000000-0000-0000-0000-000000000000}"/>
          </ac:spMkLst>
        </pc:spChg>
        <pc:picChg chg="mod">
          <ac:chgData name="jared Eusea" userId="c35ac16b14b0c2c6" providerId="LiveId" clId="{D67556D3-20B7-4922-84D0-BADBBAFF1E26}" dt="2018-07-24T14:34:47.167" v="56" actId="962"/>
          <ac:picMkLst>
            <pc:docMk/>
            <pc:sldMk cId="715762267" sldId="453"/>
            <ac:picMk id="7" creationId="{00000000-0000-0000-0000-000000000000}"/>
          </ac:picMkLst>
        </pc:picChg>
      </pc:sldChg>
      <pc:sldChg chg="modSp">
        <pc:chgData name="jared Eusea" userId="c35ac16b14b0c2c6" providerId="LiveId" clId="{D67556D3-20B7-4922-84D0-BADBBAFF1E26}" dt="2018-08-08T17:05:22.260" v="873" actId="114"/>
        <pc:sldMkLst>
          <pc:docMk/>
          <pc:sldMk cId="3659606495" sldId="454"/>
        </pc:sldMkLst>
        <pc:spChg chg="mod">
          <ac:chgData name="jared Eusea" userId="c35ac16b14b0c2c6" providerId="LiveId" clId="{D67556D3-20B7-4922-84D0-BADBBAFF1E26}" dt="2018-08-08T17:05:22.260" v="873" actId="114"/>
          <ac:spMkLst>
            <pc:docMk/>
            <pc:sldMk cId="3659606495" sldId="454"/>
            <ac:spMk id="5" creationId="{00000000-0000-0000-0000-000000000000}"/>
          </ac:spMkLst>
        </pc:spChg>
        <pc:picChg chg="mod">
          <ac:chgData name="jared Eusea" userId="c35ac16b14b0c2c6" providerId="LiveId" clId="{D67556D3-20B7-4922-84D0-BADBBAFF1E26}" dt="2018-07-24T14:34:50.586" v="59" actId="962"/>
          <ac:picMkLst>
            <pc:docMk/>
            <pc:sldMk cId="3659606495" sldId="454"/>
            <ac:picMk id="6" creationId="{00000000-0000-0000-0000-000000000000}"/>
          </ac:picMkLst>
        </pc:picChg>
      </pc:sldChg>
      <pc:sldChg chg="modSp">
        <pc:chgData name="jared Eusea" userId="c35ac16b14b0c2c6" providerId="LiveId" clId="{D67556D3-20B7-4922-84D0-BADBBAFF1E26}" dt="2018-08-08T17:05:31.996" v="875" actId="20577"/>
        <pc:sldMkLst>
          <pc:docMk/>
          <pc:sldMk cId="2852340051" sldId="455"/>
        </pc:sldMkLst>
        <pc:spChg chg="mod">
          <ac:chgData name="jared Eusea" userId="c35ac16b14b0c2c6" providerId="LiveId" clId="{D67556D3-20B7-4922-84D0-BADBBAFF1E26}" dt="2018-08-08T17:05:31.996" v="875" actId="20577"/>
          <ac:spMkLst>
            <pc:docMk/>
            <pc:sldMk cId="2852340051" sldId="455"/>
            <ac:spMk id="5" creationId="{00000000-0000-0000-0000-000000000000}"/>
          </ac:spMkLst>
        </pc:spChg>
        <pc:picChg chg="mod">
          <ac:chgData name="jared Eusea" userId="c35ac16b14b0c2c6" providerId="LiveId" clId="{D67556D3-20B7-4922-84D0-BADBBAFF1E26}" dt="2018-07-24T14:34:46.002" v="55" actId="962"/>
          <ac:picMkLst>
            <pc:docMk/>
            <pc:sldMk cId="2852340051" sldId="455"/>
            <ac:picMk id="6" creationId="{00000000-0000-0000-0000-000000000000}"/>
          </ac:picMkLst>
        </pc:picChg>
      </pc:sldChg>
      <pc:sldChg chg="modSp">
        <pc:chgData name="jared Eusea" userId="c35ac16b14b0c2c6" providerId="LiveId" clId="{D67556D3-20B7-4922-84D0-BADBBAFF1E26}" dt="2018-08-08T17:05:36.903" v="877" actId="20577"/>
        <pc:sldMkLst>
          <pc:docMk/>
          <pc:sldMk cId="3085901715" sldId="456"/>
        </pc:sldMkLst>
        <pc:spChg chg="mod">
          <ac:chgData name="jared Eusea" userId="c35ac16b14b0c2c6" providerId="LiveId" clId="{D67556D3-20B7-4922-84D0-BADBBAFF1E26}" dt="2018-08-08T17:05:36.903" v="877" actId="20577"/>
          <ac:spMkLst>
            <pc:docMk/>
            <pc:sldMk cId="3085901715" sldId="456"/>
            <ac:spMk id="5" creationId="{00000000-0000-0000-0000-000000000000}"/>
          </ac:spMkLst>
        </pc:spChg>
        <pc:picChg chg="mod">
          <ac:chgData name="jared Eusea" userId="c35ac16b14b0c2c6" providerId="LiveId" clId="{D67556D3-20B7-4922-84D0-BADBBAFF1E26}" dt="2018-07-24T14:34:59.870" v="63" actId="962"/>
          <ac:picMkLst>
            <pc:docMk/>
            <pc:sldMk cId="3085901715" sldId="456"/>
            <ac:picMk id="6" creationId="{00000000-0000-0000-0000-000000000000}"/>
          </ac:picMkLst>
        </pc:picChg>
      </pc:sldChg>
      <pc:sldChg chg="addSp modSp">
        <pc:chgData name="jared Eusea" userId="c35ac16b14b0c2c6" providerId="LiveId" clId="{D67556D3-20B7-4922-84D0-BADBBAFF1E26}" dt="2018-08-08T17:05:52.928" v="890" actId="20577"/>
        <pc:sldMkLst>
          <pc:docMk/>
          <pc:sldMk cId="3413541612" sldId="459"/>
        </pc:sldMkLst>
        <pc:spChg chg="add mod">
          <ac:chgData name="jared Eusea" userId="c35ac16b14b0c2c6" providerId="LiveId" clId="{D67556D3-20B7-4922-84D0-BADBBAFF1E26}" dt="2018-07-24T14:34:54.896" v="61" actId="962"/>
          <ac:spMkLst>
            <pc:docMk/>
            <pc:sldMk cId="3413541612" sldId="459"/>
            <ac:spMk id="4" creationId="{3C4A22DB-2B07-4C7B-A756-B65F2CC82C9C}"/>
          </ac:spMkLst>
        </pc:spChg>
        <pc:spChg chg="mod">
          <ac:chgData name="jared Eusea" userId="c35ac16b14b0c2c6" providerId="LiveId" clId="{D67556D3-20B7-4922-84D0-BADBBAFF1E26}" dt="2018-08-08T17:05:52.928" v="890" actId="20577"/>
          <ac:spMkLst>
            <pc:docMk/>
            <pc:sldMk cId="3413541612" sldId="459"/>
            <ac:spMk id="5" creationId="{00000000-0000-0000-0000-000000000000}"/>
          </ac:spMkLst>
        </pc:spChg>
        <pc:picChg chg="mod">
          <ac:chgData name="jared Eusea" userId="c35ac16b14b0c2c6" providerId="LiveId" clId="{D67556D3-20B7-4922-84D0-BADBBAFF1E26}" dt="2018-07-24T14:34:58.337" v="62" actId="962"/>
          <ac:picMkLst>
            <pc:docMk/>
            <pc:sldMk cId="3413541612" sldId="459"/>
            <ac:picMk id="6" creationId="{00000000-0000-0000-0000-000000000000}"/>
          </ac:picMkLst>
        </pc:picChg>
      </pc:sldChg>
      <pc:sldChg chg="modSp">
        <pc:chgData name="jared Eusea" userId="c35ac16b14b0c2c6" providerId="LiveId" clId="{D67556D3-20B7-4922-84D0-BADBBAFF1E26}" dt="2018-08-08T17:06:13.071" v="896" actId="20577"/>
        <pc:sldMkLst>
          <pc:docMk/>
          <pc:sldMk cId="2461617231" sldId="462"/>
        </pc:sldMkLst>
        <pc:spChg chg="mod">
          <ac:chgData name="jared Eusea" userId="c35ac16b14b0c2c6" providerId="LiveId" clId="{D67556D3-20B7-4922-84D0-BADBBAFF1E26}" dt="2018-08-08T17:06:13.071" v="896" actId="20577"/>
          <ac:spMkLst>
            <pc:docMk/>
            <pc:sldMk cId="2461617231" sldId="462"/>
            <ac:spMk id="5" creationId="{00000000-0000-0000-0000-000000000000}"/>
          </ac:spMkLst>
        </pc:spChg>
        <pc:picChg chg="mod">
          <ac:chgData name="jared Eusea" userId="c35ac16b14b0c2c6" providerId="LiveId" clId="{D67556D3-20B7-4922-84D0-BADBBAFF1E26}" dt="2018-07-24T14:35:22.183" v="69" actId="962"/>
          <ac:picMkLst>
            <pc:docMk/>
            <pc:sldMk cId="2461617231" sldId="462"/>
            <ac:picMk id="6" creationId="{00000000-0000-0000-0000-000000000000}"/>
          </ac:picMkLst>
        </pc:picChg>
      </pc:sldChg>
      <pc:sldChg chg="modSp">
        <pc:chgData name="jared Eusea" userId="c35ac16b14b0c2c6" providerId="LiveId" clId="{D67556D3-20B7-4922-84D0-BADBBAFF1E26}" dt="2018-08-08T17:06:29.073" v="902" actId="20577"/>
        <pc:sldMkLst>
          <pc:docMk/>
          <pc:sldMk cId="300633026" sldId="465"/>
        </pc:sldMkLst>
        <pc:spChg chg="mod">
          <ac:chgData name="jared Eusea" userId="c35ac16b14b0c2c6" providerId="LiveId" clId="{D67556D3-20B7-4922-84D0-BADBBAFF1E26}" dt="2018-08-08T17:06:29.073" v="902" actId="20577"/>
          <ac:spMkLst>
            <pc:docMk/>
            <pc:sldMk cId="300633026" sldId="465"/>
            <ac:spMk id="5" creationId="{00000000-0000-0000-0000-000000000000}"/>
          </ac:spMkLst>
        </pc:spChg>
        <pc:picChg chg="mod">
          <ac:chgData name="jared Eusea" userId="c35ac16b14b0c2c6" providerId="LiveId" clId="{D67556D3-20B7-4922-84D0-BADBBAFF1E26}" dt="2018-07-24T14:35:04.800" v="67" actId="962"/>
          <ac:picMkLst>
            <pc:docMk/>
            <pc:sldMk cId="300633026" sldId="465"/>
            <ac:picMk id="6" creationId="{00000000-0000-0000-0000-000000000000}"/>
          </ac:picMkLst>
        </pc:picChg>
      </pc:sldChg>
      <pc:sldChg chg="modSp">
        <pc:chgData name="jared Eusea" userId="c35ac16b14b0c2c6" providerId="LiveId" clId="{D67556D3-20B7-4922-84D0-BADBBAFF1E26}" dt="2018-08-08T17:06:44.841" v="919" actId="114"/>
        <pc:sldMkLst>
          <pc:docMk/>
          <pc:sldMk cId="2743730122" sldId="467"/>
        </pc:sldMkLst>
        <pc:spChg chg="mod">
          <ac:chgData name="jared Eusea" userId="c35ac16b14b0c2c6" providerId="LiveId" clId="{D67556D3-20B7-4922-84D0-BADBBAFF1E26}" dt="2018-08-08T17:06:44.841" v="919" actId="114"/>
          <ac:spMkLst>
            <pc:docMk/>
            <pc:sldMk cId="2743730122" sldId="467"/>
            <ac:spMk id="5" creationId="{00000000-0000-0000-0000-000000000000}"/>
          </ac:spMkLst>
        </pc:spChg>
        <pc:picChg chg="mod">
          <ac:chgData name="jared Eusea" userId="c35ac16b14b0c2c6" providerId="LiveId" clId="{D67556D3-20B7-4922-84D0-BADBBAFF1E26}" dt="2018-07-24T14:35:06.536" v="68" actId="962"/>
          <ac:picMkLst>
            <pc:docMk/>
            <pc:sldMk cId="2743730122" sldId="467"/>
            <ac:picMk id="6" creationId="{00000000-0000-0000-0000-000000000000}"/>
          </ac:picMkLst>
        </pc:picChg>
      </pc:sldChg>
      <pc:sldChg chg="modSp">
        <pc:chgData name="jared Eusea" userId="c35ac16b14b0c2c6" providerId="LiveId" clId="{D67556D3-20B7-4922-84D0-BADBBAFF1E26}" dt="2018-07-24T14:35:24.871" v="71" actId="962"/>
        <pc:sldMkLst>
          <pc:docMk/>
          <pc:sldMk cId="682011341" sldId="468"/>
        </pc:sldMkLst>
        <pc:picChg chg="mod">
          <ac:chgData name="jared Eusea" userId="c35ac16b14b0c2c6" providerId="LiveId" clId="{D67556D3-20B7-4922-84D0-BADBBAFF1E26}" dt="2018-07-24T14:35:24.871" v="71" actId="962"/>
          <ac:picMkLst>
            <pc:docMk/>
            <pc:sldMk cId="682011341" sldId="468"/>
            <ac:picMk id="6" creationId="{00000000-0000-0000-0000-000000000000}"/>
          </ac:picMkLst>
        </pc:picChg>
      </pc:sldChg>
      <pc:sldChg chg="modSp">
        <pc:chgData name="jared Eusea" userId="c35ac16b14b0c2c6" providerId="LiveId" clId="{D67556D3-20B7-4922-84D0-BADBBAFF1E26}" dt="2018-08-08T16:59:23.564" v="493" actId="27636"/>
        <pc:sldMkLst>
          <pc:docMk/>
          <pc:sldMk cId="2902120182" sldId="469"/>
        </pc:sldMkLst>
        <pc:spChg chg="mod">
          <ac:chgData name="jared Eusea" userId="c35ac16b14b0c2c6" providerId="LiveId" clId="{D67556D3-20B7-4922-84D0-BADBBAFF1E26}" dt="2018-08-08T16:59:23.564" v="493" actId="27636"/>
          <ac:spMkLst>
            <pc:docMk/>
            <pc:sldMk cId="2902120182" sldId="469"/>
            <ac:spMk id="5" creationId="{00000000-0000-0000-0000-000000000000}"/>
          </ac:spMkLst>
        </pc:spChg>
        <pc:picChg chg="mod">
          <ac:chgData name="jared Eusea" userId="c35ac16b14b0c2c6" providerId="LiveId" clId="{D67556D3-20B7-4922-84D0-BADBBAFF1E26}" dt="2018-07-24T14:35:23.614" v="70" actId="962"/>
          <ac:picMkLst>
            <pc:docMk/>
            <pc:sldMk cId="2902120182" sldId="469"/>
            <ac:picMk id="6" creationId="{00000000-0000-0000-0000-000000000000}"/>
          </ac:picMkLst>
        </pc:picChg>
      </pc:sldChg>
      <pc:sldChg chg="modSp">
        <pc:chgData name="jared Eusea" userId="c35ac16b14b0c2c6" providerId="LiveId" clId="{D67556D3-20B7-4922-84D0-BADBBAFF1E26}" dt="2018-07-24T14:35:27.434" v="73" actId="962"/>
        <pc:sldMkLst>
          <pc:docMk/>
          <pc:sldMk cId="490292401" sldId="470"/>
        </pc:sldMkLst>
        <pc:picChg chg="mod">
          <ac:chgData name="jared Eusea" userId="c35ac16b14b0c2c6" providerId="LiveId" clId="{D67556D3-20B7-4922-84D0-BADBBAFF1E26}" dt="2018-07-24T14:35:27.434" v="73" actId="962"/>
          <ac:picMkLst>
            <pc:docMk/>
            <pc:sldMk cId="490292401" sldId="470"/>
            <ac:picMk id="6" creationId="{00000000-0000-0000-0000-000000000000}"/>
          </ac:picMkLst>
        </pc:picChg>
      </pc:sldChg>
      <pc:sldChg chg="modSp">
        <pc:chgData name="jared Eusea" userId="c35ac16b14b0c2c6" providerId="LiveId" clId="{D67556D3-20B7-4922-84D0-BADBBAFF1E26}" dt="2018-08-08T16:59:40.254" v="505" actId="114"/>
        <pc:sldMkLst>
          <pc:docMk/>
          <pc:sldMk cId="2654209147" sldId="471"/>
        </pc:sldMkLst>
        <pc:spChg chg="mod">
          <ac:chgData name="jared Eusea" userId="c35ac16b14b0c2c6" providerId="LiveId" clId="{D67556D3-20B7-4922-84D0-BADBBAFF1E26}" dt="2018-08-08T16:59:40.254" v="505" actId="114"/>
          <ac:spMkLst>
            <pc:docMk/>
            <pc:sldMk cId="2654209147" sldId="471"/>
            <ac:spMk id="5" creationId="{00000000-0000-0000-0000-000000000000}"/>
          </ac:spMkLst>
        </pc:spChg>
        <pc:picChg chg="mod">
          <ac:chgData name="jared Eusea" userId="c35ac16b14b0c2c6" providerId="LiveId" clId="{D67556D3-20B7-4922-84D0-BADBBAFF1E26}" dt="2018-07-24T14:35:30.913" v="76" actId="962"/>
          <ac:picMkLst>
            <pc:docMk/>
            <pc:sldMk cId="2654209147" sldId="471"/>
            <ac:picMk id="6" creationId="{00000000-0000-0000-0000-000000000000}"/>
          </ac:picMkLst>
        </pc:picChg>
      </pc:sldChg>
      <pc:sldChg chg="modSp">
        <pc:chgData name="jared Eusea" userId="c35ac16b14b0c2c6" providerId="LiveId" clId="{D67556D3-20B7-4922-84D0-BADBBAFF1E26}" dt="2018-08-08T16:59:51.865" v="516" actId="20577"/>
        <pc:sldMkLst>
          <pc:docMk/>
          <pc:sldMk cId="2458487251" sldId="472"/>
        </pc:sldMkLst>
        <pc:spChg chg="mod">
          <ac:chgData name="jared Eusea" userId="c35ac16b14b0c2c6" providerId="LiveId" clId="{D67556D3-20B7-4922-84D0-BADBBAFF1E26}" dt="2018-08-08T16:59:51.865" v="516" actId="20577"/>
          <ac:spMkLst>
            <pc:docMk/>
            <pc:sldMk cId="2458487251" sldId="472"/>
            <ac:spMk id="5" creationId="{00000000-0000-0000-0000-000000000000}"/>
          </ac:spMkLst>
        </pc:spChg>
        <pc:picChg chg="mod">
          <ac:chgData name="jared Eusea" userId="c35ac16b14b0c2c6" providerId="LiveId" clId="{D67556D3-20B7-4922-84D0-BADBBAFF1E26}" dt="2018-07-24T14:35:28.776" v="74" actId="962"/>
          <ac:picMkLst>
            <pc:docMk/>
            <pc:sldMk cId="2458487251" sldId="472"/>
            <ac:picMk id="6" creationId="{00000000-0000-0000-0000-000000000000}"/>
          </ac:picMkLst>
        </pc:picChg>
      </pc:sldChg>
      <pc:sldChg chg="modSp">
        <pc:chgData name="jared Eusea" userId="c35ac16b14b0c2c6" providerId="LiveId" clId="{D67556D3-20B7-4922-84D0-BADBBAFF1E26}" dt="2018-08-08T17:00:14.290" v="528" actId="20577"/>
        <pc:sldMkLst>
          <pc:docMk/>
          <pc:sldMk cId="3937839452" sldId="473"/>
        </pc:sldMkLst>
        <pc:spChg chg="mod">
          <ac:chgData name="jared Eusea" userId="c35ac16b14b0c2c6" providerId="LiveId" clId="{D67556D3-20B7-4922-84D0-BADBBAFF1E26}" dt="2018-08-08T17:00:14.290" v="528" actId="20577"/>
          <ac:spMkLst>
            <pc:docMk/>
            <pc:sldMk cId="3937839452" sldId="473"/>
            <ac:spMk id="5" creationId="{00000000-0000-0000-0000-000000000000}"/>
          </ac:spMkLst>
        </pc:spChg>
        <pc:picChg chg="mod">
          <ac:chgData name="jared Eusea" userId="c35ac16b14b0c2c6" providerId="LiveId" clId="{D67556D3-20B7-4922-84D0-BADBBAFF1E26}" dt="2018-07-24T14:35:32.266" v="77" actId="962"/>
          <ac:picMkLst>
            <pc:docMk/>
            <pc:sldMk cId="3937839452" sldId="473"/>
            <ac:picMk id="6" creationId="{00000000-0000-0000-0000-000000000000}"/>
          </ac:picMkLst>
        </pc:picChg>
      </pc:sldChg>
      <pc:sldChg chg="modSp">
        <pc:chgData name="jared Eusea" userId="c35ac16b14b0c2c6" providerId="LiveId" clId="{D67556D3-20B7-4922-84D0-BADBBAFF1E26}" dt="2018-08-08T17:00:24.901" v="539" actId="20577"/>
        <pc:sldMkLst>
          <pc:docMk/>
          <pc:sldMk cId="2432729537" sldId="474"/>
        </pc:sldMkLst>
        <pc:spChg chg="mod">
          <ac:chgData name="jared Eusea" userId="c35ac16b14b0c2c6" providerId="LiveId" clId="{D67556D3-20B7-4922-84D0-BADBBAFF1E26}" dt="2018-08-08T17:00:24.901" v="539" actId="20577"/>
          <ac:spMkLst>
            <pc:docMk/>
            <pc:sldMk cId="2432729537" sldId="474"/>
            <ac:spMk id="5" creationId="{00000000-0000-0000-0000-000000000000}"/>
          </ac:spMkLst>
        </pc:spChg>
        <pc:picChg chg="mod">
          <ac:chgData name="jared Eusea" userId="c35ac16b14b0c2c6" providerId="LiveId" clId="{D67556D3-20B7-4922-84D0-BADBBAFF1E26}" dt="2018-07-24T14:35:29.779" v="75" actId="962"/>
          <ac:picMkLst>
            <pc:docMk/>
            <pc:sldMk cId="2432729537" sldId="474"/>
            <ac:picMk id="6" creationId="{00000000-0000-0000-0000-000000000000}"/>
          </ac:picMkLst>
        </pc:picChg>
      </pc:sldChg>
      <pc:sldChg chg="modSp">
        <pc:chgData name="jared Eusea" userId="c35ac16b14b0c2c6" providerId="LiveId" clId="{D67556D3-20B7-4922-84D0-BADBBAFF1E26}" dt="2018-07-24T14:34:42.518" v="52" actId="962"/>
        <pc:sldMkLst>
          <pc:docMk/>
          <pc:sldMk cId="1373668248" sldId="475"/>
        </pc:sldMkLst>
        <pc:picChg chg="mod">
          <ac:chgData name="jared Eusea" userId="c35ac16b14b0c2c6" providerId="LiveId" clId="{D67556D3-20B7-4922-84D0-BADBBAFF1E26}" dt="2018-07-24T14:34:42.518" v="52" actId="962"/>
          <ac:picMkLst>
            <pc:docMk/>
            <pc:sldMk cId="1373668248" sldId="475"/>
            <ac:picMk id="6" creationId="{00000000-0000-0000-0000-000000000000}"/>
          </ac:picMkLst>
        </pc:picChg>
      </pc:sldChg>
      <pc:sldChg chg="modSp">
        <pc:chgData name="jared Eusea" userId="c35ac16b14b0c2c6" providerId="LiveId" clId="{D67556D3-20B7-4922-84D0-BADBBAFF1E26}" dt="2018-08-08T16:58:59.952" v="470" actId="20577"/>
        <pc:sldMkLst>
          <pc:docMk/>
          <pc:sldMk cId="3378218597" sldId="476"/>
        </pc:sldMkLst>
        <pc:spChg chg="mod">
          <ac:chgData name="jared Eusea" userId="c35ac16b14b0c2c6" providerId="LiveId" clId="{D67556D3-20B7-4922-84D0-BADBBAFF1E26}" dt="2018-08-08T16:58:59.952" v="470" actId="20577"/>
          <ac:spMkLst>
            <pc:docMk/>
            <pc:sldMk cId="3378218597" sldId="476"/>
            <ac:spMk id="5" creationId="{00000000-0000-0000-0000-000000000000}"/>
          </ac:spMkLst>
        </pc:spChg>
        <pc:picChg chg="mod">
          <ac:chgData name="jared Eusea" userId="c35ac16b14b0c2c6" providerId="LiveId" clId="{D67556D3-20B7-4922-84D0-BADBBAFF1E26}" dt="2018-07-24T14:36:44.659" v="87" actId="962"/>
          <ac:picMkLst>
            <pc:docMk/>
            <pc:sldMk cId="3378218597" sldId="476"/>
            <ac:picMk id="6" creationId="{00000000-0000-0000-0000-000000000000}"/>
          </ac:picMkLst>
        </pc:picChg>
      </pc:sldChg>
      <pc:sldChg chg="modSp">
        <pc:chgData name="jared Eusea" userId="c35ac16b14b0c2c6" providerId="LiveId" clId="{D67556D3-20B7-4922-84D0-BADBBAFF1E26}" dt="2018-07-24T14:36:21.697" v="85" actId="962"/>
        <pc:sldMkLst>
          <pc:docMk/>
          <pc:sldMk cId="735309763" sldId="480"/>
        </pc:sldMkLst>
        <pc:picChg chg="mod">
          <ac:chgData name="jared Eusea" userId="c35ac16b14b0c2c6" providerId="LiveId" clId="{D67556D3-20B7-4922-84D0-BADBBAFF1E26}" dt="2018-07-24T14:36:21.697" v="85" actId="962"/>
          <ac:picMkLst>
            <pc:docMk/>
            <pc:sldMk cId="735309763" sldId="480"/>
            <ac:picMk id="6" creationId="{00000000-0000-0000-0000-000000000000}"/>
          </ac:picMkLst>
        </pc:picChg>
      </pc:sldChg>
      <pc:sldChg chg="modSp">
        <pc:chgData name="jared Eusea" userId="c35ac16b14b0c2c6" providerId="LiveId" clId="{D67556D3-20B7-4922-84D0-BADBBAFF1E26}" dt="2018-08-08T16:58:12.474" v="415" actId="20577"/>
        <pc:sldMkLst>
          <pc:docMk/>
          <pc:sldMk cId="2170539346" sldId="481"/>
        </pc:sldMkLst>
        <pc:spChg chg="mod">
          <ac:chgData name="jared Eusea" userId="c35ac16b14b0c2c6" providerId="LiveId" clId="{D67556D3-20B7-4922-84D0-BADBBAFF1E26}" dt="2018-08-08T16:58:12.474" v="415" actId="20577"/>
          <ac:spMkLst>
            <pc:docMk/>
            <pc:sldMk cId="2170539346" sldId="481"/>
            <ac:spMk id="5" creationId="{00000000-0000-0000-0000-000000000000}"/>
          </ac:spMkLst>
        </pc:spChg>
        <pc:picChg chg="mod">
          <ac:chgData name="jared Eusea" userId="c35ac16b14b0c2c6" providerId="LiveId" clId="{D67556D3-20B7-4922-84D0-BADBBAFF1E26}" dt="2018-07-24T14:36:46" v="88" actId="962"/>
          <ac:picMkLst>
            <pc:docMk/>
            <pc:sldMk cId="2170539346" sldId="481"/>
            <ac:picMk id="6" creationId="{00000000-0000-0000-0000-000000000000}"/>
          </ac:picMkLst>
        </pc:picChg>
      </pc:sldChg>
      <pc:sldChg chg="modSp">
        <pc:chgData name="jared Eusea" userId="c35ac16b14b0c2c6" providerId="LiveId" clId="{D67556D3-20B7-4922-84D0-BADBBAFF1E26}" dt="2018-07-24T14:37:47.553" v="113" actId="962"/>
        <pc:sldMkLst>
          <pc:docMk/>
          <pc:sldMk cId="3864044628" sldId="482"/>
        </pc:sldMkLst>
        <pc:picChg chg="mod">
          <ac:chgData name="jared Eusea" userId="c35ac16b14b0c2c6" providerId="LiveId" clId="{D67556D3-20B7-4922-84D0-BADBBAFF1E26}" dt="2018-07-24T14:37:47.553" v="113" actId="962"/>
          <ac:picMkLst>
            <pc:docMk/>
            <pc:sldMk cId="3864044628" sldId="482"/>
            <ac:picMk id="6" creationId="{00000000-0000-0000-0000-000000000000}"/>
          </ac:picMkLst>
        </pc:picChg>
      </pc:sldChg>
      <pc:sldChg chg="modSp">
        <pc:chgData name="jared Eusea" userId="c35ac16b14b0c2c6" providerId="LiveId" clId="{D67556D3-20B7-4922-84D0-BADBBAFF1E26}" dt="2018-08-08T16:57:32.062" v="367" actId="20577"/>
        <pc:sldMkLst>
          <pc:docMk/>
          <pc:sldMk cId="3124587476" sldId="483"/>
        </pc:sldMkLst>
        <pc:spChg chg="mod">
          <ac:chgData name="jared Eusea" userId="c35ac16b14b0c2c6" providerId="LiveId" clId="{D67556D3-20B7-4922-84D0-BADBBAFF1E26}" dt="2018-08-08T16:57:32.062" v="367" actId="20577"/>
          <ac:spMkLst>
            <pc:docMk/>
            <pc:sldMk cId="3124587476" sldId="483"/>
            <ac:spMk id="5" creationId="{00000000-0000-0000-0000-000000000000}"/>
          </ac:spMkLst>
        </pc:spChg>
        <pc:picChg chg="mod">
          <ac:chgData name="jared Eusea" userId="c35ac16b14b0c2c6" providerId="LiveId" clId="{D67556D3-20B7-4922-84D0-BADBBAFF1E26}" dt="2018-07-24T14:37:40.867" v="109" actId="962"/>
          <ac:picMkLst>
            <pc:docMk/>
            <pc:sldMk cId="3124587476" sldId="483"/>
            <ac:picMk id="6" creationId="{00000000-0000-0000-0000-000000000000}"/>
          </ac:picMkLst>
        </pc:picChg>
      </pc:sldChg>
      <pc:sldChg chg="modSp">
        <pc:chgData name="jared Eusea" userId="c35ac16b14b0c2c6" providerId="LiveId" clId="{D67556D3-20B7-4922-84D0-BADBBAFF1E26}" dt="2018-08-08T16:57:41.688" v="371" actId="20577"/>
        <pc:sldMkLst>
          <pc:docMk/>
          <pc:sldMk cId="795219172" sldId="485"/>
        </pc:sldMkLst>
        <pc:spChg chg="mod">
          <ac:chgData name="jared Eusea" userId="c35ac16b14b0c2c6" providerId="LiveId" clId="{D67556D3-20B7-4922-84D0-BADBBAFF1E26}" dt="2018-08-08T16:57:41.688" v="371" actId="20577"/>
          <ac:spMkLst>
            <pc:docMk/>
            <pc:sldMk cId="795219172" sldId="485"/>
            <ac:spMk id="5" creationId="{00000000-0000-0000-0000-000000000000}"/>
          </ac:spMkLst>
        </pc:spChg>
        <pc:picChg chg="mod">
          <ac:chgData name="jared Eusea" userId="c35ac16b14b0c2c6" providerId="LiveId" clId="{D67556D3-20B7-4922-84D0-BADBBAFF1E26}" dt="2018-07-24T14:36:53.276" v="93" actId="962"/>
          <ac:picMkLst>
            <pc:docMk/>
            <pc:sldMk cId="795219172" sldId="485"/>
            <ac:picMk id="6" creationId="{00000000-0000-0000-0000-000000000000}"/>
          </ac:picMkLst>
        </pc:picChg>
      </pc:sldChg>
      <pc:sldChg chg="modSp">
        <pc:chgData name="jared Eusea" userId="c35ac16b14b0c2c6" providerId="LiveId" clId="{D67556D3-20B7-4922-84D0-BADBBAFF1E26}" dt="2018-08-08T16:58:03.238" v="399" actId="27636"/>
        <pc:sldMkLst>
          <pc:docMk/>
          <pc:sldMk cId="3209556919" sldId="486"/>
        </pc:sldMkLst>
        <pc:spChg chg="mod">
          <ac:chgData name="jared Eusea" userId="c35ac16b14b0c2c6" providerId="LiveId" clId="{D67556D3-20B7-4922-84D0-BADBBAFF1E26}" dt="2018-08-08T16:58:03.238" v="399" actId="27636"/>
          <ac:spMkLst>
            <pc:docMk/>
            <pc:sldMk cId="3209556919" sldId="486"/>
            <ac:spMk id="5" creationId="{00000000-0000-0000-0000-000000000000}"/>
          </ac:spMkLst>
        </pc:spChg>
        <pc:picChg chg="mod">
          <ac:chgData name="jared Eusea" userId="c35ac16b14b0c2c6" providerId="LiveId" clId="{D67556D3-20B7-4922-84D0-BADBBAFF1E26}" dt="2018-07-24T14:37:08.395" v="103" actId="962"/>
          <ac:picMkLst>
            <pc:docMk/>
            <pc:sldMk cId="3209556919" sldId="486"/>
            <ac:picMk id="6" creationId="{00000000-0000-0000-0000-000000000000}"/>
          </ac:picMkLst>
        </pc:picChg>
      </pc:sldChg>
      <pc:sldChg chg="modSp">
        <pc:chgData name="jared Eusea" userId="c35ac16b14b0c2c6" providerId="LiveId" clId="{D67556D3-20B7-4922-84D0-BADBBAFF1E26}" dt="2018-07-24T14:36:54.324" v="94" actId="962"/>
        <pc:sldMkLst>
          <pc:docMk/>
          <pc:sldMk cId="3176598056" sldId="488"/>
        </pc:sldMkLst>
        <pc:picChg chg="mod">
          <ac:chgData name="jared Eusea" userId="c35ac16b14b0c2c6" providerId="LiveId" clId="{D67556D3-20B7-4922-84D0-BADBBAFF1E26}" dt="2018-07-24T14:36:54.324" v="94" actId="962"/>
          <ac:picMkLst>
            <pc:docMk/>
            <pc:sldMk cId="3176598056" sldId="488"/>
            <ac:picMk id="6" creationId="{00000000-0000-0000-0000-000000000000}"/>
          </ac:picMkLst>
        </pc:picChg>
      </pc:sldChg>
      <pc:sldChg chg="modSp">
        <pc:chgData name="jared Eusea" userId="c35ac16b14b0c2c6" providerId="LiveId" clId="{D67556D3-20B7-4922-84D0-BADBBAFF1E26}" dt="2018-08-08T16:56:21.301" v="280" actId="20577"/>
        <pc:sldMkLst>
          <pc:docMk/>
          <pc:sldMk cId="922162172" sldId="489"/>
        </pc:sldMkLst>
        <pc:spChg chg="mod">
          <ac:chgData name="jared Eusea" userId="c35ac16b14b0c2c6" providerId="LiveId" clId="{D67556D3-20B7-4922-84D0-BADBBAFF1E26}" dt="2018-08-08T16:56:21.301" v="280" actId="20577"/>
          <ac:spMkLst>
            <pc:docMk/>
            <pc:sldMk cId="922162172" sldId="489"/>
            <ac:spMk id="5" creationId="{00000000-0000-0000-0000-000000000000}"/>
          </ac:spMkLst>
        </pc:spChg>
        <pc:picChg chg="mod">
          <ac:chgData name="jared Eusea" userId="c35ac16b14b0c2c6" providerId="LiveId" clId="{D67556D3-20B7-4922-84D0-BADBBAFF1E26}" dt="2018-07-24T14:36:59.928" v="98" actId="962"/>
          <ac:picMkLst>
            <pc:docMk/>
            <pc:sldMk cId="922162172" sldId="489"/>
            <ac:picMk id="6" creationId="{00000000-0000-0000-0000-000000000000}"/>
          </ac:picMkLst>
        </pc:picChg>
      </pc:sldChg>
      <pc:sldChg chg="modSp">
        <pc:chgData name="jared Eusea" userId="c35ac16b14b0c2c6" providerId="LiveId" clId="{D67556D3-20B7-4922-84D0-BADBBAFF1E26}" dt="2018-08-08T16:56:12.988" v="270" actId="20577"/>
        <pc:sldMkLst>
          <pc:docMk/>
          <pc:sldMk cId="911309131" sldId="490"/>
        </pc:sldMkLst>
        <pc:spChg chg="mod">
          <ac:chgData name="jared Eusea" userId="c35ac16b14b0c2c6" providerId="LiveId" clId="{D67556D3-20B7-4922-84D0-BADBBAFF1E26}" dt="2018-08-08T16:56:12.988" v="270" actId="20577"/>
          <ac:spMkLst>
            <pc:docMk/>
            <pc:sldMk cId="911309131" sldId="490"/>
            <ac:spMk id="5" creationId="{00000000-0000-0000-0000-000000000000}"/>
          </ac:spMkLst>
        </pc:spChg>
        <pc:picChg chg="mod">
          <ac:chgData name="jared Eusea" userId="c35ac16b14b0c2c6" providerId="LiveId" clId="{D67556D3-20B7-4922-84D0-BADBBAFF1E26}" dt="2018-07-24T14:36:57.355" v="96" actId="962"/>
          <ac:picMkLst>
            <pc:docMk/>
            <pc:sldMk cId="911309131" sldId="490"/>
            <ac:picMk id="6" creationId="{00000000-0000-0000-0000-000000000000}"/>
          </ac:picMkLst>
        </pc:picChg>
      </pc:sldChg>
      <pc:sldChg chg="modSp">
        <pc:chgData name="jared Eusea" userId="c35ac16b14b0c2c6" providerId="LiveId" clId="{D67556D3-20B7-4922-84D0-BADBBAFF1E26}" dt="2018-08-08T16:56:30.944" v="296" actId="20577"/>
        <pc:sldMkLst>
          <pc:docMk/>
          <pc:sldMk cId="2902879235" sldId="491"/>
        </pc:sldMkLst>
        <pc:spChg chg="mod">
          <ac:chgData name="jared Eusea" userId="c35ac16b14b0c2c6" providerId="LiveId" clId="{D67556D3-20B7-4922-84D0-BADBBAFF1E26}" dt="2018-08-08T16:56:30.944" v="296" actId="20577"/>
          <ac:spMkLst>
            <pc:docMk/>
            <pc:sldMk cId="2902879235" sldId="491"/>
            <ac:spMk id="5" creationId="{00000000-0000-0000-0000-000000000000}"/>
          </ac:spMkLst>
        </pc:spChg>
        <pc:picChg chg="mod">
          <ac:chgData name="jared Eusea" userId="c35ac16b14b0c2c6" providerId="LiveId" clId="{D67556D3-20B7-4922-84D0-BADBBAFF1E26}" dt="2018-07-24T14:37:01.613" v="99" actId="962"/>
          <ac:picMkLst>
            <pc:docMk/>
            <pc:sldMk cId="2902879235" sldId="491"/>
            <ac:picMk id="6" creationId="{00000000-0000-0000-0000-000000000000}"/>
          </ac:picMkLst>
        </pc:picChg>
      </pc:sldChg>
      <pc:sldChg chg="modSp">
        <pc:chgData name="jared Eusea" userId="c35ac16b14b0c2c6" providerId="LiveId" clId="{D67556D3-20B7-4922-84D0-BADBBAFF1E26}" dt="2018-08-08T16:56:44.398" v="314" actId="20577"/>
        <pc:sldMkLst>
          <pc:docMk/>
          <pc:sldMk cId="1351527350" sldId="494"/>
        </pc:sldMkLst>
        <pc:spChg chg="mod">
          <ac:chgData name="jared Eusea" userId="c35ac16b14b0c2c6" providerId="LiveId" clId="{D67556D3-20B7-4922-84D0-BADBBAFF1E26}" dt="2018-08-08T16:56:44.398" v="314" actId="20577"/>
          <ac:spMkLst>
            <pc:docMk/>
            <pc:sldMk cId="1351527350" sldId="494"/>
            <ac:spMk id="5" creationId="{00000000-0000-0000-0000-000000000000}"/>
          </ac:spMkLst>
        </pc:spChg>
        <pc:picChg chg="mod">
          <ac:chgData name="jared Eusea" userId="c35ac16b14b0c2c6" providerId="LiveId" clId="{D67556D3-20B7-4922-84D0-BADBBAFF1E26}" dt="2018-07-24T14:36:58.838" v="97" actId="962"/>
          <ac:picMkLst>
            <pc:docMk/>
            <pc:sldMk cId="1351527350" sldId="494"/>
            <ac:picMk id="6" creationId="{00000000-0000-0000-0000-000000000000}"/>
          </ac:picMkLst>
        </pc:picChg>
      </pc:sldChg>
      <pc:sldChg chg="modSp">
        <pc:chgData name="jared Eusea" userId="c35ac16b14b0c2c6" providerId="LiveId" clId="{D67556D3-20B7-4922-84D0-BADBBAFF1E26}" dt="2018-08-08T16:56:53.478" v="329" actId="20577"/>
        <pc:sldMkLst>
          <pc:docMk/>
          <pc:sldMk cId="420554646" sldId="496"/>
        </pc:sldMkLst>
        <pc:spChg chg="mod">
          <ac:chgData name="jared Eusea" userId="c35ac16b14b0c2c6" providerId="LiveId" clId="{D67556D3-20B7-4922-84D0-BADBBAFF1E26}" dt="2018-08-08T16:56:53.478" v="329" actId="20577"/>
          <ac:spMkLst>
            <pc:docMk/>
            <pc:sldMk cId="420554646" sldId="496"/>
            <ac:spMk id="5" creationId="{00000000-0000-0000-0000-000000000000}"/>
          </ac:spMkLst>
        </pc:spChg>
        <pc:picChg chg="mod">
          <ac:chgData name="jared Eusea" userId="c35ac16b14b0c2c6" providerId="LiveId" clId="{D67556D3-20B7-4922-84D0-BADBBAFF1E26}" dt="2018-07-24T14:37:36.904" v="106" actId="962"/>
          <ac:picMkLst>
            <pc:docMk/>
            <pc:sldMk cId="420554646" sldId="496"/>
            <ac:picMk id="6" creationId="{00000000-0000-0000-0000-000000000000}"/>
          </ac:picMkLst>
        </pc:picChg>
      </pc:sldChg>
      <pc:sldChg chg="modSp">
        <pc:chgData name="jared Eusea" userId="c35ac16b14b0c2c6" providerId="LiveId" clId="{D67556D3-20B7-4922-84D0-BADBBAFF1E26}" dt="2018-08-08T16:57:02.542" v="342" actId="20577"/>
        <pc:sldMkLst>
          <pc:docMk/>
          <pc:sldMk cId="273440565" sldId="498"/>
        </pc:sldMkLst>
        <pc:spChg chg="mod">
          <ac:chgData name="jared Eusea" userId="c35ac16b14b0c2c6" providerId="LiveId" clId="{D67556D3-20B7-4922-84D0-BADBBAFF1E26}" dt="2018-08-08T16:57:02.542" v="342" actId="20577"/>
          <ac:spMkLst>
            <pc:docMk/>
            <pc:sldMk cId="273440565" sldId="498"/>
            <ac:spMk id="5" creationId="{00000000-0000-0000-0000-000000000000}"/>
          </ac:spMkLst>
        </pc:spChg>
        <pc:picChg chg="mod">
          <ac:chgData name="jared Eusea" userId="c35ac16b14b0c2c6" providerId="LiveId" clId="{D67556D3-20B7-4922-84D0-BADBBAFF1E26}" dt="2018-07-24T14:37:43.468" v="111" actId="962"/>
          <ac:picMkLst>
            <pc:docMk/>
            <pc:sldMk cId="273440565" sldId="498"/>
            <ac:picMk id="6" creationId="{00000000-0000-0000-0000-000000000000}"/>
          </ac:picMkLst>
        </pc:picChg>
      </pc:sldChg>
      <pc:sldChg chg="modSp">
        <pc:chgData name="jared Eusea" userId="c35ac16b14b0c2c6" providerId="LiveId" clId="{D67556D3-20B7-4922-84D0-BADBBAFF1E26}" dt="2018-08-08T16:57:20.998" v="356" actId="20577"/>
        <pc:sldMkLst>
          <pc:docMk/>
          <pc:sldMk cId="3441845032" sldId="500"/>
        </pc:sldMkLst>
        <pc:spChg chg="mod">
          <ac:chgData name="jared Eusea" userId="c35ac16b14b0c2c6" providerId="LiveId" clId="{D67556D3-20B7-4922-84D0-BADBBAFF1E26}" dt="2018-08-08T16:57:20.998" v="356" actId="20577"/>
          <ac:spMkLst>
            <pc:docMk/>
            <pc:sldMk cId="3441845032" sldId="500"/>
            <ac:spMk id="5" creationId="{00000000-0000-0000-0000-000000000000}"/>
          </ac:spMkLst>
        </pc:spChg>
        <pc:picChg chg="mod">
          <ac:chgData name="jared Eusea" userId="c35ac16b14b0c2c6" providerId="LiveId" clId="{D67556D3-20B7-4922-84D0-BADBBAFF1E26}" dt="2018-07-24T14:37:45.249" v="112" actId="962"/>
          <ac:picMkLst>
            <pc:docMk/>
            <pc:sldMk cId="3441845032" sldId="500"/>
            <ac:picMk id="6" creationId="{00000000-0000-0000-0000-000000000000}"/>
          </ac:picMkLst>
        </pc:picChg>
      </pc:sldChg>
      <pc:sldChg chg="modSp">
        <pc:chgData name="jared Eusea" userId="c35ac16b14b0c2c6" providerId="LiveId" clId="{D67556D3-20B7-4922-84D0-BADBBAFF1E26}" dt="2018-08-08T16:53:51.479" v="152" actId="20577"/>
        <pc:sldMkLst>
          <pc:docMk/>
          <pc:sldMk cId="3245779890" sldId="501"/>
        </pc:sldMkLst>
        <pc:spChg chg="mod">
          <ac:chgData name="jared Eusea" userId="c35ac16b14b0c2c6" providerId="LiveId" clId="{D67556D3-20B7-4922-84D0-BADBBAFF1E26}" dt="2018-08-08T16:53:51.479" v="152" actId="20577"/>
          <ac:spMkLst>
            <pc:docMk/>
            <pc:sldMk cId="3245779890" sldId="501"/>
            <ac:spMk id="5" creationId="{00000000-0000-0000-0000-000000000000}"/>
          </ac:spMkLst>
        </pc:spChg>
        <pc:spChg chg="mod">
          <ac:chgData name="jared Eusea" userId="c35ac16b14b0c2c6" providerId="LiveId" clId="{D67556D3-20B7-4922-84D0-BADBBAFF1E26}" dt="2018-08-08T16:53:20.287" v="125" actId="6549"/>
          <ac:spMkLst>
            <pc:docMk/>
            <pc:sldMk cId="3245779890" sldId="501"/>
            <ac:spMk id="7" creationId="{00000000-0000-0000-0000-000000000000}"/>
          </ac:spMkLst>
        </pc:spChg>
        <pc:picChg chg="mod">
          <ac:chgData name="jared Eusea" userId="c35ac16b14b0c2c6" providerId="LiveId" clId="{D67556D3-20B7-4922-84D0-BADBBAFF1E26}" dt="2018-07-24T14:34:27.516" v="39" actId="962"/>
          <ac:picMkLst>
            <pc:docMk/>
            <pc:sldMk cId="3245779890" sldId="501"/>
            <ac:picMk id="6" creationId="{00000000-0000-0000-0000-000000000000}"/>
          </ac:picMkLst>
        </pc:picChg>
      </pc:sldChg>
      <pc:sldChg chg="modSp">
        <pc:chgData name="jared Eusea" userId="c35ac16b14b0c2c6" providerId="LiveId" clId="{D67556D3-20B7-4922-84D0-BADBBAFF1E26}" dt="2018-08-08T16:54:47.037" v="201" actId="20577"/>
        <pc:sldMkLst>
          <pc:docMk/>
          <pc:sldMk cId="549592907" sldId="505"/>
        </pc:sldMkLst>
        <pc:spChg chg="mod">
          <ac:chgData name="jared Eusea" userId="c35ac16b14b0c2c6" providerId="LiveId" clId="{D67556D3-20B7-4922-84D0-BADBBAFF1E26}" dt="2018-08-08T16:54:47.037" v="201" actId="20577"/>
          <ac:spMkLst>
            <pc:docMk/>
            <pc:sldMk cId="549592907" sldId="505"/>
            <ac:spMk id="5" creationId="{00000000-0000-0000-0000-000000000000}"/>
          </ac:spMkLst>
        </pc:spChg>
        <pc:picChg chg="mod">
          <ac:chgData name="jared Eusea" userId="c35ac16b14b0c2c6" providerId="LiveId" clId="{D67556D3-20B7-4922-84D0-BADBBAFF1E26}" dt="2018-07-24T14:33:48.683" v="11" actId="962"/>
          <ac:picMkLst>
            <pc:docMk/>
            <pc:sldMk cId="549592907" sldId="505"/>
            <ac:picMk id="6" creationId="{00000000-0000-0000-0000-000000000000}"/>
          </ac:picMkLst>
        </pc:picChg>
      </pc:sldChg>
      <pc:sldChg chg="modSp">
        <pc:chgData name="jared Eusea" userId="c35ac16b14b0c2c6" providerId="LiveId" clId="{D67556D3-20B7-4922-84D0-BADBBAFF1E26}" dt="2018-08-08T16:54:52.273" v="210" actId="20577"/>
        <pc:sldMkLst>
          <pc:docMk/>
          <pc:sldMk cId="159973944" sldId="506"/>
        </pc:sldMkLst>
        <pc:spChg chg="mod">
          <ac:chgData name="jared Eusea" userId="c35ac16b14b0c2c6" providerId="LiveId" clId="{D67556D3-20B7-4922-84D0-BADBBAFF1E26}" dt="2018-08-08T16:54:52.273" v="210" actId="20577"/>
          <ac:spMkLst>
            <pc:docMk/>
            <pc:sldMk cId="159973944" sldId="506"/>
            <ac:spMk id="5" creationId="{00000000-0000-0000-0000-000000000000}"/>
          </ac:spMkLst>
        </pc:spChg>
        <pc:picChg chg="mod">
          <ac:chgData name="jared Eusea" userId="c35ac16b14b0c2c6" providerId="LiveId" clId="{D67556D3-20B7-4922-84D0-BADBBAFF1E26}" dt="2018-07-24T14:33:53.309" v="14" actId="962"/>
          <ac:picMkLst>
            <pc:docMk/>
            <pc:sldMk cId="159973944" sldId="506"/>
            <ac:picMk id="6" creationId="{00000000-0000-0000-0000-000000000000}"/>
          </ac:picMkLst>
        </pc:picChg>
      </pc:sldChg>
      <pc:sldChg chg="modSp">
        <pc:chgData name="jared Eusea" userId="c35ac16b14b0c2c6" providerId="LiveId" clId="{D67556D3-20B7-4922-84D0-BADBBAFF1E26}" dt="2018-08-08T16:55:20.120" v="232" actId="20577"/>
        <pc:sldMkLst>
          <pc:docMk/>
          <pc:sldMk cId="2612511265" sldId="508"/>
        </pc:sldMkLst>
        <pc:spChg chg="mod">
          <ac:chgData name="jared Eusea" userId="c35ac16b14b0c2c6" providerId="LiveId" clId="{D67556D3-20B7-4922-84D0-BADBBAFF1E26}" dt="2018-08-08T16:55:20.120" v="232" actId="20577"/>
          <ac:spMkLst>
            <pc:docMk/>
            <pc:sldMk cId="2612511265" sldId="508"/>
            <ac:spMk id="5" creationId="{00000000-0000-0000-0000-000000000000}"/>
          </ac:spMkLst>
        </pc:spChg>
        <pc:picChg chg="mod">
          <ac:chgData name="jared Eusea" userId="c35ac16b14b0c2c6" providerId="LiveId" clId="{D67556D3-20B7-4922-84D0-BADBBAFF1E26}" dt="2018-07-24T14:33:56.780" v="17" actId="962"/>
          <ac:picMkLst>
            <pc:docMk/>
            <pc:sldMk cId="2612511265" sldId="508"/>
            <ac:picMk id="6" creationId="{00000000-0000-0000-0000-000000000000}"/>
          </ac:picMkLst>
        </pc:picChg>
      </pc:sldChg>
      <pc:sldChg chg="modSp">
        <pc:chgData name="jared Eusea" userId="c35ac16b14b0c2c6" providerId="LiveId" clId="{D67556D3-20B7-4922-84D0-BADBBAFF1E26}" dt="2018-08-08T16:55:49.155" v="255" actId="20577"/>
        <pc:sldMkLst>
          <pc:docMk/>
          <pc:sldMk cId="3976133197" sldId="510"/>
        </pc:sldMkLst>
        <pc:spChg chg="mod">
          <ac:chgData name="jared Eusea" userId="c35ac16b14b0c2c6" providerId="LiveId" clId="{D67556D3-20B7-4922-84D0-BADBBAFF1E26}" dt="2018-08-08T16:55:49.155" v="255" actId="20577"/>
          <ac:spMkLst>
            <pc:docMk/>
            <pc:sldMk cId="3976133197" sldId="510"/>
            <ac:spMk id="5" creationId="{00000000-0000-0000-0000-000000000000}"/>
          </ac:spMkLst>
        </pc:spChg>
        <pc:picChg chg="mod">
          <ac:chgData name="jared Eusea" userId="c35ac16b14b0c2c6" providerId="LiveId" clId="{D67556D3-20B7-4922-84D0-BADBBAFF1E26}" dt="2018-07-24T14:34:00.418" v="19" actId="962"/>
          <ac:picMkLst>
            <pc:docMk/>
            <pc:sldMk cId="3976133197" sldId="510"/>
            <ac:picMk id="6" creationId="{00000000-0000-0000-0000-000000000000}"/>
          </ac:picMkLst>
        </pc:picChg>
      </pc:sldChg>
      <pc:sldChg chg="modSp">
        <pc:chgData name="jared Eusea" userId="c35ac16b14b0c2c6" providerId="LiveId" clId="{D67556D3-20B7-4922-84D0-BADBBAFF1E26}" dt="2018-08-08T17:01:42.507" v="577" actId="20577"/>
        <pc:sldMkLst>
          <pc:docMk/>
          <pc:sldMk cId="2208209319" sldId="511"/>
        </pc:sldMkLst>
        <pc:spChg chg="mod">
          <ac:chgData name="jared Eusea" userId="c35ac16b14b0c2c6" providerId="LiveId" clId="{D67556D3-20B7-4922-84D0-BADBBAFF1E26}" dt="2018-08-08T17:01:42.507" v="577" actId="20577"/>
          <ac:spMkLst>
            <pc:docMk/>
            <pc:sldMk cId="2208209319" sldId="511"/>
            <ac:spMk id="5" creationId="{00000000-0000-0000-0000-000000000000}"/>
          </ac:spMkLst>
        </pc:spChg>
        <pc:picChg chg="mod">
          <ac:chgData name="jared Eusea" userId="c35ac16b14b0c2c6" providerId="LiveId" clId="{D67556D3-20B7-4922-84D0-BADBBAFF1E26}" dt="2018-07-24T14:36:48.676" v="90" actId="962"/>
          <ac:picMkLst>
            <pc:docMk/>
            <pc:sldMk cId="2208209319" sldId="511"/>
            <ac:picMk id="6" creationId="{00000000-0000-0000-0000-000000000000}"/>
          </ac:picMkLst>
        </pc:picChg>
      </pc:sldChg>
      <pc:sldChg chg="modSp">
        <pc:chgData name="jared Eusea" userId="c35ac16b14b0c2c6" providerId="LiveId" clId="{D67556D3-20B7-4922-84D0-BADBBAFF1E26}" dt="2018-08-08T17:02:10.308" v="603" actId="20577"/>
        <pc:sldMkLst>
          <pc:docMk/>
          <pc:sldMk cId="3732645975" sldId="512"/>
        </pc:sldMkLst>
        <pc:spChg chg="mod">
          <ac:chgData name="jared Eusea" userId="c35ac16b14b0c2c6" providerId="LiveId" clId="{D67556D3-20B7-4922-84D0-BADBBAFF1E26}" dt="2018-08-08T17:02:10.308" v="603" actId="20577"/>
          <ac:spMkLst>
            <pc:docMk/>
            <pc:sldMk cId="3732645975" sldId="512"/>
            <ac:spMk id="5" creationId="{00000000-0000-0000-0000-000000000000}"/>
          </ac:spMkLst>
        </pc:spChg>
        <pc:picChg chg="mod">
          <ac:chgData name="jared Eusea" userId="c35ac16b14b0c2c6" providerId="LiveId" clId="{D67556D3-20B7-4922-84D0-BADBBAFF1E26}" dt="2018-07-24T14:34:32.361" v="43" actId="962"/>
          <ac:picMkLst>
            <pc:docMk/>
            <pc:sldMk cId="3732645975" sldId="512"/>
            <ac:picMk id="6" creationId="{00000000-0000-0000-0000-000000000000}"/>
          </ac:picMkLst>
        </pc:picChg>
      </pc:sldChg>
      <pc:sldChg chg="modSp">
        <pc:chgData name="jared Eusea" userId="c35ac16b14b0c2c6" providerId="LiveId" clId="{D67556D3-20B7-4922-84D0-BADBBAFF1E26}" dt="2018-08-08T17:02:22.481" v="618" actId="20577"/>
        <pc:sldMkLst>
          <pc:docMk/>
          <pc:sldMk cId="3320648682" sldId="513"/>
        </pc:sldMkLst>
        <pc:spChg chg="mod">
          <ac:chgData name="jared Eusea" userId="c35ac16b14b0c2c6" providerId="LiveId" clId="{D67556D3-20B7-4922-84D0-BADBBAFF1E26}" dt="2018-08-08T17:02:22.481" v="618" actId="20577"/>
          <ac:spMkLst>
            <pc:docMk/>
            <pc:sldMk cId="3320648682" sldId="513"/>
            <ac:spMk id="5" creationId="{00000000-0000-0000-0000-000000000000}"/>
          </ac:spMkLst>
        </pc:spChg>
        <pc:picChg chg="mod">
          <ac:chgData name="jared Eusea" userId="c35ac16b14b0c2c6" providerId="LiveId" clId="{D67556D3-20B7-4922-84D0-BADBBAFF1E26}" dt="2018-07-24T14:36:20.501" v="84" actId="962"/>
          <ac:picMkLst>
            <pc:docMk/>
            <pc:sldMk cId="3320648682" sldId="513"/>
            <ac:picMk id="6" creationId="{00000000-0000-0000-0000-000000000000}"/>
          </ac:picMkLst>
        </pc:picChg>
      </pc:sldChg>
      <pc:sldChg chg="modSp">
        <pc:chgData name="jared Eusea" userId="c35ac16b14b0c2c6" providerId="LiveId" clId="{D67556D3-20B7-4922-84D0-BADBBAFF1E26}" dt="2018-08-08T17:02:48.564" v="651" actId="20577"/>
        <pc:sldMkLst>
          <pc:docMk/>
          <pc:sldMk cId="3907902510" sldId="514"/>
        </pc:sldMkLst>
        <pc:spChg chg="mod">
          <ac:chgData name="jared Eusea" userId="c35ac16b14b0c2c6" providerId="LiveId" clId="{D67556D3-20B7-4922-84D0-BADBBAFF1E26}" dt="2018-08-08T17:02:48.564" v="651" actId="20577"/>
          <ac:spMkLst>
            <pc:docMk/>
            <pc:sldMk cId="3907902510" sldId="514"/>
            <ac:spMk id="5" creationId="{00000000-0000-0000-0000-000000000000}"/>
          </ac:spMkLst>
        </pc:spChg>
        <pc:picChg chg="mod">
          <ac:chgData name="jared Eusea" userId="c35ac16b14b0c2c6" providerId="LiveId" clId="{D67556D3-20B7-4922-84D0-BADBBAFF1E26}" dt="2018-07-24T14:34:16.313" v="29" actId="962"/>
          <ac:picMkLst>
            <pc:docMk/>
            <pc:sldMk cId="3907902510" sldId="514"/>
            <ac:picMk id="6" creationId="{00000000-0000-0000-0000-000000000000}"/>
          </ac:picMkLst>
        </pc:picChg>
      </pc:sldChg>
      <pc:sldChg chg="modSp">
        <pc:chgData name="jared Eusea" userId="c35ac16b14b0c2c6" providerId="LiveId" clId="{D67556D3-20B7-4922-84D0-BADBBAFF1E26}" dt="2018-08-08T17:03:01.363" v="668" actId="20577"/>
        <pc:sldMkLst>
          <pc:docMk/>
          <pc:sldMk cId="2913830308" sldId="515"/>
        </pc:sldMkLst>
        <pc:spChg chg="mod">
          <ac:chgData name="jared Eusea" userId="c35ac16b14b0c2c6" providerId="LiveId" clId="{D67556D3-20B7-4922-84D0-BADBBAFF1E26}" dt="2018-08-08T17:03:01.363" v="668" actId="20577"/>
          <ac:spMkLst>
            <pc:docMk/>
            <pc:sldMk cId="2913830308" sldId="515"/>
            <ac:spMk id="5" creationId="{00000000-0000-0000-0000-000000000000}"/>
          </ac:spMkLst>
        </pc:spChg>
        <pc:picChg chg="mod">
          <ac:chgData name="jared Eusea" userId="c35ac16b14b0c2c6" providerId="LiveId" clId="{D67556D3-20B7-4922-84D0-BADBBAFF1E26}" dt="2018-07-24T14:34:20.881" v="33" actId="962"/>
          <ac:picMkLst>
            <pc:docMk/>
            <pc:sldMk cId="2913830308" sldId="515"/>
            <ac:picMk id="6" creationId="{00000000-0000-0000-0000-000000000000}"/>
          </ac:picMkLst>
        </pc:picChg>
      </pc:sldChg>
      <pc:sldChg chg="modSp">
        <pc:chgData name="jared Eusea" userId="c35ac16b14b0c2c6" providerId="LiveId" clId="{D67556D3-20B7-4922-84D0-BADBBAFF1E26}" dt="2018-08-08T17:03:08.176" v="679" actId="20577"/>
        <pc:sldMkLst>
          <pc:docMk/>
          <pc:sldMk cId="3088458926" sldId="516"/>
        </pc:sldMkLst>
        <pc:spChg chg="mod">
          <ac:chgData name="jared Eusea" userId="c35ac16b14b0c2c6" providerId="LiveId" clId="{D67556D3-20B7-4922-84D0-BADBBAFF1E26}" dt="2018-08-08T17:03:08.176" v="679" actId="20577"/>
          <ac:spMkLst>
            <pc:docMk/>
            <pc:sldMk cId="3088458926" sldId="516"/>
            <ac:spMk id="5" creationId="{00000000-0000-0000-0000-000000000000}"/>
          </ac:spMkLst>
        </pc:spChg>
        <pc:picChg chg="mod">
          <ac:chgData name="jared Eusea" userId="c35ac16b14b0c2c6" providerId="LiveId" clId="{D67556D3-20B7-4922-84D0-BADBBAFF1E26}" dt="2018-07-24T14:34:18.362" v="31" actId="962"/>
          <ac:picMkLst>
            <pc:docMk/>
            <pc:sldMk cId="3088458926" sldId="516"/>
            <ac:picMk id="6" creationId="{00000000-0000-0000-0000-000000000000}"/>
          </ac:picMkLst>
        </pc:picChg>
      </pc:sldChg>
      <pc:sldChg chg="modSp">
        <pc:chgData name="jared Eusea" userId="c35ac16b14b0c2c6" providerId="LiveId" clId="{D67556D3-20B7-4922-84D0-BADBBAFF1E26}" dt="2018-08-08T17:03:48.308" v="750" actId="20577"/>
        <pc:sldMkLst>
          <pc:docMk/>
          <pc:sldMk cId="3279236672" sldId="518"/>
        </pc:sldMkLst>
        <pc:spChg chg="mod">
          <ac:chgData name="jared Eusea" userId="c35ac16b14b0c2c6" providerId="LiveId" clId="{D67556D3-20B7-4922-84D0-BADBBAFF1E26}" dt="2018-08-08T17:03:48.308" v="750" actId="20577"/>
          <ac:spMkLst>
            <pc:docMk/>
            <pc:sldMk cId="3279236672" sldId="518"/>
            <ac:spMk id="5" creationId="{00000000-0000-0000-0000-000000000000}"/>
          </ac:spMkLst>
        </pc:spChg>
        <pc:picChg chg="mod">
          <ac:chgData name="jared Eusea" userId="c35ac16b14b0c2c6" providerId="LiveId" clId="{D67556D3-20B7-4922-84D0-BADBBAFF1E26}" dt="2018-07-24T14:34:36.824" v="47" actId="962"/>
          <ac:picMkLst>
            <pc:docMk/>
            <pc:sldMk cId="3279236672" sldId="518"/>
            <ac:picMk id="6" creationId="{00000000-0000-0000-0000-000000000000}"/>
          </ac:picMkLst>
        </pc:picChg>
      </pc:sldChg>
      <pc:sldChg chg="modSp">
        <pc:chgData name="jared Eusea" userId="c35ac16b14b0c2c6" providerId="LiveId" clId="{D67556D3-20B7-4922-84D0-BADBBAFF1E26}" dt="2018-08-08T17:04:15.249" v="812" actId="20577"/>
        <pc:sldMkLst>
          <pc:docMk/>
          <pc:sldMk cId="2366010196" sldId="519"/>
        </pc:sldMkLst>
        <pc:spChg chg="mod">
          <ac:chgData name="jared Eusea" userId="c35ac16b14b0c2c6" providerId="LiveId" clId="{D67556D3-20B7-4922-84D0-BADBBAFF1E26}" dt="2018-08-08T17:04:15.249" v="812" actId="20577"/>
          <ac:spMkLst>
            <pc:docMk/>
            <pc:sldMk cId="2366010196" sldId="519"/>
            <ac:spMk id="5" creationId="{00000000-0000-0000-0000-000000000000}"/>
          </ac:spMkLst>
        </pc:spChg>
        <pc:picChg chg="mod">
          <ac:chgData name="jared Eusea" userId="c35ac16b14b0c2c6" providerId="LiveId" clId="{D67556D3-20B7-4922-84D0-BADBBAFF1E26}" dt="2018-07-24T14:34:40.998" v="51" actId="962"/>
          <ac:picMkLst>
            <pc:docMk/>
            <pc:sldMk cId="2366010196" sldId="519"/>
            <ac:picMk id="6" creationId="{00000000-0000-0000-0000-000000000000}"/>
          </ac:picMkLst>
        </pc:picChg>
      </pc:sldChg>
      <pc:sldChg chg="modSp">
        <pc:chgData name="jared Eusea" userId="c35ac16b14b0c2c6" providerId="LiveId" clId="{D67556D3-20B7-4922-84D0-BADBBAFF1E26}" dt="2018-08-08T17:05:41.966" v="886" actId="20577"/>
        <pc:sldMkLst>
          <pc:docMk/>
          <pc:sldMk cId="1234440892" sldId="520"/>
        </pc:sldMkLst>
        <pc:spChg chg="mod">
          <ac:chgData name="jared Eusea" userId="c35ac16b14b0c2c6" providerId="LiveId" clId="{D67556D3-20B7-4922-84D0-BADBBAFF1E26}" dt="2018-08-08T17:05:41.966" v="886" actId="20577"/>
          <ac:spMkLst>
            <pc:docMk/>
            <pc:sldMk cId="1234440892" sldId="520"/>
            <ac:spMk id="5" creationId="{00000000-0000-0000-0000-000000000000}"/>
          </ac:spMkLst>
        </pc:spChg>
        <pc:picChg chg="mod">
          <ac:chgData name="jared Eusea" userId="c35ac16b14b0c2c6" providerId="LiveId" clId="{D67556D3-20B7-4922-84D0-BADBBAFF1E26}" dt="2018-07-24T14:35:00.852" v="64" actId="962"/>
          <ac:picMkLst>
            <pc:docMk/>
            <pc:sldMk cId="1234440892" sldId="520"/>
            <ac:picMk id="6" creationId="{00000000-0000-0000-0000-000000000000}"/>
          </ac:picMkLst>
        </pc:picChg>
      </pc:sldChg>
      <pc:sldChg chg="modSp">
        <pc:chgData name="jared Eusea" userId="c35ac16b14b0c2c6" providerId="LiveId" clId="{D67556D3-20B7-4922-84D0-BADBBAFF1E26}" dt="2018-08-08T17:06:04.648" v="893" actId="20577"/>
        <pc:sldMkLst>
          <pc:docMk/>
          <pc:sldMk cId="1331659530" sldId="521"/>
        </pc:sldMkLst>
        <pc:spChg chg="mod">
          <ac:chgData name="jared Eusea" userId="c35ac16b14b0c2c6" providerId="LiveId" clId="{D67556D3-20B7-4922-84D0-BADBBAFF1E26}" dt="2018-08-08T17:06:04.648" v="893" actId="20577"/>
          <ac:spMkLst>
            <pc:docMk/>
            <pc:sldMk cId="1331659530" sldId="521"/>
            <ac:spMk id="5" creationId="{00000000-0000-0000-0000-000000000000}"/>
          </ac:spMkLst>
        </pc:spChg>
        <pc:picChg chg="mod">
          <ac:chgData name="jared Eusea" userId="c35ac16b14b0c2c6" providerId="LiveId" clId="{D67556D3-20B7-4922-84D0-BADBBAFF1E26}" dt="2018-07-24T14:35:26.475" v="72" actId="962"/>
          <ac:picMkLst>
            <pc:docMk/>
            <pc:sldMk cId="1331659530" sldId="521"/>
            <ac:picMk id="6" creationId="{00000000-0000-0000-0000-000000000000}"/>
          </ac:picMkLst>
        </pc:picChg>
      </pc:sldChg>
      <pc:sldChg chg="modSp">
        <pc:chgData name="jared Eusea" userId="c35ac16b14b0c2c6" providerId="LiveId" clId="{D67556D3-20B7-4922-84D0-BADBBAFF1E26}" dt="2018-08-08T17:06:19.931" v="899" actId="20577"/>
        <pc:sldMkLst>
          <pc:docMk/>
          <pc:sldMk cId="2203994203" sldId="522"/>
        </pc:sldMkLst>
        <pc:spChg chg="mod">
          <ac:chgData name="jared Eusea" userId="c35ac16b14b0c2c6" providerId="LiveId" clId="{D67556D3-20B7-4922-84D0-BADBBAFF1E26}" dt="2018-08-08T17:06:19.931" v="899" actId="20577"/>
          <ac:spMkLst>
            <pc:docMk/>
            <pc:sldMk cId="2203994203" sldId="522"/>
            <ac:spMk id="5" creationId="{00000000-0000-0000-0000-000000000000}"/>
          </ac:spMkLst>
        </pc:spChg>
        <pc:picChg chg="mod">
          <ac:chgData name="jared Eusea" userId="c35ac16b14b0c2c6" providerId="LiveId" clId="{D67556D3-20B7-4922-84D0-BADBBAFF1E26}" dt="2018-07-24T14:35:03.412" v="66" actId="962"/>
          <ac:picMkLst>
            <pc:docMk/>
            <pc:sldMk cId="2203994203" sldId="522"/>
            <ac:picMk id="6" creationId="{00000000-0000-0000-0000-000000000000}"/>
          </ac:picMkLst>
        </pc:picChg>
      </pc:sldChg>
      <pc:sldChg chg="modSp">
        <pc:chgData name="jared Eusea" userId="c35ac16b14b0c2c6" providerId="LiveId" clId="{D67556D3-20B7-4922-84D0-BADBBAFF1E26}" dt="2018-08-08T16:59:03.655" v="479" actId="20577"/>
        <pc:sldMkLst>
          <pc:docMk/>
          <pc:sldMk cId="397599158" sldId="523"/>
        </pc:sldMkLst>
        <pc:spChg chg="mod">
          <ac:chgData name="jared Eusea" userId="c35ac16b14b0c2c6" providerId="LiveId" clId="{D67556D3-20B7-4922-84D0-BADBBAFF1E26}" dt="2018-08-08T16:59:03.655" v="479" actId="20577"/>
          <ac:spMkLst>
            <pc:docMk/>
            <pc:sldMk cId="397599158" sldId="523"/>
            <ac:spMk id="5" creationId="{00000000-0000-0000-0000-000000000000}"/>
          </ac:spMkLst>
        </pc:spChg>
        <pc:picChg chg="mod">
          <ac:chgData name="jared Eusea" userId="c35ac16b14b0c2c6" providerId="LiveId" clId="{D67556D3-20B7-4922-84D0-BADBBAFF1E26}" dt="2018-07-24T14:36:23.280" v="86" actId="962"/>
          <ac:picMkLst>
            <pc:docMk/>
            <pc:sldMk cId="397599158" sldId="523"/>
            <ac:picMk id="6" creationId="{00000000-0000-0000-0000-000000000000}"/>
          </ac:picMkLst>
        </pc:picChg>
      </pc:sldChg>
      <pc:sldChg chg="modSp">
        <pc:chgData name="jared Eusea" userId="c35ac16b14b0c2c6" providerId="LiveId" clId="{D67556D3-20B7-4922-84D0-BADBBAFF1E26}" dt="2018-08-08T16:58:08.989" v="408" actId="20577"/>
        <pc:sldMkLst>
          <pc:docMk/>
          <pc:sldMk cId="1136103650" sldId="524"/>
        </pc:sldMkLst>
        <pc:spChg chg="mod">
          <ac:chgData name="jared Eusea" userId="c35ac16b14b0c2c6" providerId="LiveId" clId="{D67556D3-20B7-4922-84D0-BADBBAFF1E26}" dt="2018-08-08T16:58:08.989" v="408" actId="20577"/>
          <ac:spMkLst>
            <pc:docMk/>
            <pc:sldMk cId="1136103650" sldId="524"/>
            <ac:spMk id="5" creationId="{00000000-0000-0000-0000-000000000000}"/>
          </ac:spMkLst>
        </pc:spChg>
        <pc:spChg chg="mod">
          <ac:chgData name="jared Eusea" userId="c35ac16b14b0c2c6" providerId="LiveId" clId="{D67556D3-20B7-4922-84D0-BADBBAFF1E26}" dt="2018-07-24T14:32:54.455" v="2" actId="27636"/>
          <ac:spMkLst>
            <pc:docMk/>
            <pc:sldMk cId="1136103650" sldId="524"/>
            <ac:spMk id="7" creationId="{EE75607A-7B32-49BF-85B8-C5097EA345AD}"/>
          </ac:spMkLst>
        </pc:spChg>
        <pc:picChg chg="mod">
          <ac:chgData name="jared Eusea" userId="c35ac16b14b0c2c6" providerId="LiveId" clId="{D67556D3-20B7-4922-84D0-BADBBAFF1E26}" dt="2018-07-24T14:36:47.300" v="89" actId="962"/>
          <ac:picMkLst>
            <pc:docMk/>
            <pc:sldMk cId="1136103650" sldId="524"/>
            <ac:picMk id="6" creationId="{00000000-0000-0000-0000-000000000000}"/>
          </ac:picMkLst>
        </pc:picChg>
      </pc:sldChg>
      <pc:sldChg chg="addSp delSp modSp">
        <pc:chgData name="jared Eusea" userId="c35ac16b14b0c2c6" providerId="LiveId" clId="{D67556D3-20B7-4922-84D0-BADBBAFF1E26}" dt="2018-08-08T16:57:57.753" v="390" actId="20577"/>
        <pc:sldMkLst>
          <pc:docMk/>
          <pc:sldMk cId="3128752473" sldId="525"/>
        </pc:sldMkLst>
        <pc:spChg chg="add del">
          <ac:chgData name="jared Eusea" userId="c35ac16b14b0c2c6" providerId="LiveId" clId="{D67556D3-20B7-4922-84D0-BADBBAFF1E26}" dt="2018-08-08T16:57:48.392" v="372" actId="478"/>
          <ac:spMkLst>
            <pc:docMk/>
            <pc:sldMk cId="3128752473" sldId="525"/>
            <ac:spMk id="4" creationId="{5083A522-CB0A-4C7E-AF32-DE0CC7181248}"/>
          </ac:spMkLst>
        </pc:spChg>
        <pc:spChg chg="mod">
          <ac:chgData name="jared Eusea" userId="c35ac16b14b0c2c6" providerId="LiveId" clId="{D67556D3-20B7-4922-84D0-BADBBAFF1E26}" dt="2018-08-08T16:57:57.753" v="390" actId="20577"/>
          <ac:spMkLst>
            <pc:docMk/>
            <pc:sldMk cId="3128752473" sldId="525"/>
            <ac:spMk id="5" creationId="{00000000-0000-0000-0000-000000000000}"/>
          </ac:spMkLst>
        </pc:spChg>
        <pc:picChg chg="mod">
          <ac:chgData name="jared Eusea" userId="c35ac16b14b0c2c6" providerId="LiveId" clId="{D67556D3-20B7-4922-84D0-BADBBAFF1E26}" dt="2018-07-24T14:37:10.041" v="104" actId="962"/>
          <ac:picMkLst>
            <pc:docMk/>
            <pc:sldMk cId="3128752473" sldId="525"/>
            <ac:picMk id="6" creationId="{00000000-0000-0000-0000-000000000000}"/>
          </ac:picMkLst>
        </pc:picChg>
      </pc:sldChg>
      <pc:sldChg chg="modSp">
        <pc:chgData name="jared Eusea" userId="c35ac16b14b0c2c6" providerId="LiveId" clId="{D67556D3-20B7-4922-84D0-BADBBAFF1E26}" dt="2018-08-08T16:56:25.411" v="289" actId="20577"/>
        <pc:sldMkLst>
          <pc:docMk/>
          <pc:sldMk cId="2100535707" sldId="526"/>
        </pc:sldMkLst>
        <pc:spChg chg="mod">
          <ac:chgData name="jared Eusea" userId="c35ac16b14b0c2c6" providerId="LiveId" clId="{D67556D3-20B7-4922-84D0-BADBBAFF1E26}" dt="2018-08-08T16:56:25.411" v="289" actId="20577"/>
          <ac:spMkLst>
            <pc:docMk/>
            <pc:sldMk cId="2100535707" sldId="526"/>
            <ac:spMk id="5" creationId="{00000000-0000-0000-0000-000000000000}"/>
          </ac:spMkLst>
        </pc:spChg>
        <pc:picChg chg="mod">
          <ac:chgData name="jared Eusea" userId="c35ac16b14b0c2c6" providerId="LiveId" clId="{D67556D3-20B7-4922-84D0-BADBBAFF1E26}" dt="2018-07-24T14:36:55.625" v="95" actId="962"/>
          <ac:picMkLst>
            <pc:docMk/>
            <pc:sldMk cId="2100535707" sldId="526"/>
            <ac:picMk id="6" creationId="{00000000-0000-0000-0000-000000000000}"/>
          </ac:picMkLst>
        </pc:picChg>
      </pc:sldChg>
      <pc:sldChg chg="modSp">
        <pc:chgData name="jared Eusea" userId="c35ac16b14b0c2c6" providerId="LiveId" clId="{D67556D3-20B7-4922-84D0-BADBBAFF1E26}" dt="2018-08-08T16:56:35.412" v="304" actId="20577"/>
        <pc:sldMkLst>
          <pc:docMk/>
          <pc:sldMk cId="3915926366" sldId="527"/>
        </pc:sldMkLst>
        <pc:spChg chg="mod">
          <ac:chgData name="jared Eusea" userId="c35ac16b14b0c2c6" providerId="LiveId" clId="{D67556D3-20B7-4922-84D0-BADBBAFF1E26}" dt="2018-08-08T16:56:35.412" v="304" actId="20577"/>
          <ac:spMkLst>
            <pc:docMk/>
            <pc:sldMk cId="3915926366" sldId="527"/>
            <ac:spMk id="5" creationId="{00000000-0000-0000-0000-000000000000}"/>
          </ac:spMkLst>
        </pc:spChg>
        <pc:picChg chg="mod">
          <ac:chgData name="jared Eusea" userId="c35ac16b14b0c2c6" providerId="LiveId" clId="{D67556D3-20B7-4922-84D0-BADBBAFF1E26}" dt="2018-07-24T14:37:05.294" v="101" actId="962"/>
          <ac:picMkLst>
            <pc:docMk/>
            <pc:sldMk cId="3915926366" sldId="527"/>
            <ac:picMk id="6" creationId="{00000000-0000-0000-0000-000000000000}"/>
          </ac:picMkLst>
        </pc:picChg>
      </pc:sldChg>
      <pc:sldChg chg="modSp">
        <pc:chgData name="jared Eusea" userId="c35ac16b14b0c2c6" providerId="LiveId" clId="{D67556D3-20B7-4922-84D0-BADBBAFF1E26}" dt="2018-07-24T14:37:39.328" v="108" actId="962"/>
        <pc:sldMkLst>
          <pc:docMk/>
          <pc:sldMk cId="1817372582" sldId="528"/>
        </pc:sldMkLst>
        <pc:picChg chg="mod">
          <ac:chgData name="jared Eusea" userId="c35ac16b14b0c2c6" providerId="LiveId" clId="{D67556D3-20B7-4922-84D0-BADBBAFF1E26}" dt="2018-07-24T14:37:39.328" v="108" actId="962"/>
          <ac:picMkLst>
            <pc:docMk/>
            <pc:sldMk cId="1817372582" sldId="528"/>
            <ac:picMk id="6" creationId="{00000000-0000-0000-0000-000000000000}"/>
          </ac:picMkLst>
        </pc:picChg>
      </pc:sldChg>
      <pc:sldChg chg="modSp">
        <pc:chgData name="jared Eusea" userId="c35ac16b14b0c2c6" providerId="LiveId" clId="{D67556D3-20B7-4922-84D0-BADBBAFF1E26}" dt="2018-08-08T16:56:48.352" v="322" actId="20577"/>
        <pc:sldMkLst>
          <pc:docMk/>
          <pc:sldMk cId="1931632271" sldId="529"/>
        </pc:sldMkLst>
        <pc:spChg chg="mod">
          <ac:chgData name="jared Eusea" userId="c35ac16b14b0c2c6" providerId="LiveId" clId="{D67556D3-20B7-4922-84D0-BADBBAFF1E26}" dt="2018-08-08T16:56:48.352" v="322" actId="20577"/>
          <ac:spMkLst>
            <pc:docMk/>
            <pc:sldMk cId="1931632271" sldId="529"/>
            <ac:spMk id="5" creationId="{00000000-0000-0000-0000-000000000000}"/>
          </ac:spMkLst>
        </pc:spChg>
        <pc:picChg chg="mod">
          <ac:chgData name="jared Eusea" userId="c35ac16b14b0c2c6" providerId="LiveId" clId="{D67556D3-20B7-4922-84D0-BADBBAFF1E26}" dt="2018-07-24T14:37:07.155" v="102" actId="962"/>
          <ac:picMkLst>
            <pc:docMk/>
            <pc:sldMk cId="1931632271" sldId="529"/>
            <ac:picMk id="6" creationId="{00000000-0000-0000-0000-000000000000}"/>
          </ac:picMkLst>
        </pc:picChg>
      </pc:sldChg>
      <pc:sldChg chg="modSp">
        <pc:chgData name="jared Eusea" userId="c35ac16b14b0c2c6" providerId="LiveId" clId="{D67556D3-20B7-4922-84D0-BADBBAFF1E26}" dt="2018-08-08T16:57:11.340" v="352" actId="20577"/>
        <pc:sldMkLst>
          <pc:docMk/>
          <pc:sldMk cId="1043954915" sldId="530"/>
        </pc:sldMkLst>
        <pc:spChg chg="mod">
          <ac:chgData name="jared Eusea" userId="c35ac16b14b0c2c6" providerId="LiveId" clId="{D67556D3-20B7-4922-84D0-BADBBAFF1E26}" dt="2018-08-08T16:57:11.340" v="352" actId="20577"/>
          <ac:spMkLst>
            <pc:docMk/>
            <pc:sldMk cId="1043954915" sldId="530"/>
            <ac:spMk id="5" creationId="{00000000-0000-0000-0000-000000000000}"/>
          </ac:spMkLst>
        </pc:spChg>
        <pc:picChg chg="mod">
          <ac:chgData name="jared Eusea" userId="c35ac16b14b0c2c6" providerId="LiveId" clId="{D67556D3-20B7-4922-84D0-BADBBAFF1E26}" dt="2018-07-24T14:37:38.147" v="107" actId="962"/>
          <ac:picMkLst>
            <pc:docMk/>
            <pc:sldMk cId="1043954915" sldId="530"/>
            <ac:picMk id="6" creationId="{00000000-0000-0000-0000-000000000000}"/>
          </ac:picMkLst>
        </pc:picChg>
      </pc:sldChg>
      <pc:sldChg chg="modSp">
        <pc:chgData name="jared Eusea" userId="c35ac16b14b0c2c6" providerId="LiveId" clId="{D67556D3-20B7-4922-84D0-BADBBAFF1E26}" dt="2018-08-08T16:53:43.806" v="150"/>
        <pc:sldMkLst>
          <pc:docMk/>
          <pc:sldMk cId="2301187106" sldId="531"/>
        </pc:sldMkLst>
        <pc:spChg chg="mod">
          <ac:chgData name="jared Eusea" userId="c35ac16b14b0c2c6" providerId="LiveId" clId="{D67556D3-20B7-4922-84D0-BADBBAFF1E26}" dt="2018-08-08T16:53:41.133" v="149" actId="20577"/>
          <ac:spMkLst>
            <pc:docMk/>
            <pc:sldMk cId="2301187106" sldId="531"/>
            <ac:spMk id="5" creationId="{00000000-0000-0000-0000-000000000000}"/>
          </ac:spMkLst>
        </pc:spChg>
        <pc:spChg chg="mod">
          <ac:chgData name="jared Eusea" userId="c35ac16b14b0c2c6" providerId="LiveId" clId="{D67556D3-20B7-4922-84D0-BADBBAFF1E26}" dt="2018-08-08T16:53:43.806" v="150"/>
          <ac:spMkLst>
            <pc:docMk/>
            <pc:sldMk cId="2301187106" sldId="531"/>
            <ac:spMk id="7" creationId="{00000000-0000-0000-0000-000000000000}"/>
          </ac:spMkLst>
        </pc:spChg>
        <pc:picChg chg="mod">
          <ac:chgData name="jared Eusea" userId="c35ac16b14b0c2c6" providerId="LiveId" clId="{D67556D3-20B7-4922-84D0-BADBBAFF1E26}" dt="2018-07-24T14:36:14.252" v="80" actId="962"/>
          <ac:picMkLst>
            <pc:docMk/>
            <pc:sldMk cId="2301187106" sldId="531"/>
            <ac:picMk id="6" creationId="{00000000-0000-0000-0000-000000000000}"/>
          </ac:picMkLst>
        </pc:picChg>
      </pc:sldChg>
      <pc:sldChg chg="modSp">
        <pc:chgData name="jared Eusea" userId="c35ac16b14b0c2c6" providerId="LiveId" clId="{D67556D3-20B7-4922-84D0-BADBBAFF1E26}" dt="2018-08-08T16:53:59.543" v="165" actId="20577"/>
        <pc:sldMkLst>
          <pc:docMk/>
          <pc:sldMk cId="3750388172" sldId="532"/>
        </pc:sldMkLst>
        <pc:spChg chg="mod">
          <ac:chgData name="jared Eusea" userId="c35ac16b14b0c2c6" providerId="LiveId" clId="{D67556D3-20B7-4922-84D0-BADBBAFF1E26}" dt="2018-08-08T16:53:59.543" v="165" actId="20577"/>
          <ac:spMkLst>
            <pc:docMk/>
            <pc:sldMk cId="3750388172" sldId="532"/>
            <ac:spMk id="5" creationId="{00000000-0000-0000-0000-000000000000}"/>
          </ac:spMkLst>
        </pc:spChg>
        <pc:spChg chg="mod">
          <ac:chgData name="jared Eusea" userId="c35ac16b14b0c2c6" providerId="LiveId" clId="{D67556D3-20B7-4922-84D0-BADBBAFF1E26}" dt="2018-08-08T16:53:56.980" v="153"/>
          <ac:spMkLst>
            <pc:docMk/>
            <pc:sldMk cId="3750388172" sldId="532"/>
            <ac:spMk id="7" creationId="{00000000-0000-0000-0000-000000000000}"/>
          </ac:spMkLst>
        </pc:spChg>
        <pc:picChg chg="mod">
          <ac:chgData name="jared Eusea" userId="c35ac16b14b0c2c6" providerId="LiveId" clId="{D67556D3-20B7-4922-84D0-BADBBAFF1E26}" dt="2018-07-24T14:37:42.031" v="110" actId="962"/>
          <ac:picMkLst>
            <pc:docMk/>
            <pc:sldMk cId="3750388172" sldId="532"/>
            <ac:picMk id="6" creationId="{00000000-0000-0000-0000-000000000000}"/>
          </ac:picMkLst>
        </pc:picChg>
      </pc:sldChg>
    </pc:docChg>
  </pc:docChgLst>
  <pc:docChgLst>
    <pc:chgData name="Jared Eusea" userId="d53880fb-ca46-4d8c-8183-7d25e15fe9dc" providerId="ADAL" clId="{D67556D3-20B7-4922-84D0-BADBBAFF1E26}"/>
    <pc:docChg chg="addSld delSld modSld">
      <pc:chgData name="Jared Eusea" userId="d53880fb-ca46-4d8c-8183-7d25e15fe9dc" providerId="ADAL" clId="{D67556D3-20B7-4922-84D0-BADBBAFF1E26}" dt="2019-06-02T15:19:02.420" v="94" actId="1076"/>
      <pc:docMkLst>
        <pc:docMk/>
      </pc:docMkLst>
      <pc:sldChg chg="modSp">
        <pc:chgData name="Jared Eusea" userId="d53880fb-ca46-4d8c-8183-7d25e15fe9dc" providerId="ADAL" clId="{D67556D3-20B7-4922-84D0-BADBBAFF1E26}" dt="2019-06-02T15:19:02.420" v="94" actId="1076"/>
        <pc:sldMkLst>
          <pc:docMk/>
          <pc:sldMk cId="771718408" sldId="409"/>
        </pc:sldMkLst>
        <pc:picChg chg="mod">
          <ac:chgData name="Jared Eusea" userId="d53880fb-ca46-4d8c-8183-7d25e15fe9dc" providerId="ADAL" clId="{D67556D3-20B7-4922-84D0-BADBBAFF1E26}" dt="2019-06-02T15:19:02.420" v="94" actId="1076"/>
          <ac:picMkLst>
            <pc:docMk/>
            <pc:sldMk cId="771718408" sldId="409"/>
            <ac:picMk id="11" creationId="{00000000-0000-0000-0000-000000000000}"/>
          </ac:picMkLst>
        </pc:picChg>
      </pc:sldChg>
      <pc:sldChg chg="del">
        <pc:chgData name="Jared Eusea" userId="d53880fb-ca46-4d8c-8183-7d25e15fe9dc" providerId="ADAL" clId="{D67556D3-20B7-4922-84D0-BADBBAFF1E26}" dt="2019-06-02T15:17:36.085" v="36" actId="2696"/>
        <pc:sldMkLst>
          <pc:docMk/>
          <pc:sldMk cId="3245779890" sldId="501"/>
        </pc:sldMkLst>
      </pc:sldChg>
      <pc:sldChg chg="modSp add">
        <pc:chgData name="Jared Eusea" userId="d53880fb-ca46-4d8c-8183-7d25e15fe9dc" providerId="ADAL" clId="{D67556D3-20B7-4922-84D0-BADBBAFF1E26}" dt="2019-06-01T20:26:56.958" v="25" actId="6549"/>
        <pc:sldMkLst>
          <pc:docMk/>
          <pc:sldMk cId="3882880312" sldId="503"/>
        </pc:sldMkLst>
        <pc:spChg chg="mod">
          <ac:chgData name="Jared Eusea" userId="d53880fb-ca46-4d8c-8183-7d25e15fe9dc" providerId="ADAL" clId="{D67556D3-20B7-4922-84D0-BADBBAFF1E26}" dt="2019-06-01T20:26:56.958" v="25" actId="6549"/>
          <ac:spMkLst>
            <pc:docMk/>
            <pc:sldMk cId="3882880312" sldId="503"/>
            <ac:spMk id="4" creationId="{82A2C50D-E8A3-0742-836A-717A75EF667C}"/>
          </ac:spMkLst>
        </pc:spChg>
        <pc:spChg chg="mod">
          <ac:chgData name="Jared Eusea" userId="d53880fb-ca46-4d8c-8183-7d25e15fe9dc" providerId="ADAL" clId="{D67556D3-20B7-4922-84D0-BADBBAFF1E26}" dt="2019-06-01T20:26:27.697" v="6" actId="20577"/>
          <ac:spMkLst>
            <pc:docMk/>
            <pc:sldMk cId="3882880312" sldId="503"/>
            <ac:spMk id="5" creationId="{00000000-0000-0000-0000-000000000000}"/>
          </ac:spMkLst>
        </pc:spChg>
      </pc:sldChg>
      <pc:sldChg chg="del">
        <pc:chgData name="Jared Eusea" userId="d53880fb-ca46-4d8c-8183-7d25e15fe9dc" providerId="ADAL" clId="{D67556D3-20B7-4922-84D0-BADBBAFF1E26}" dt="2019-06-02T15:17:42.159" v="37" actId="2696"/>
        <pc:sldMkLst>
          <pc:docMk/>
          <pc:sldMk cId="2301187106" sldId="531"/>
        </pc:sldMkLst>
      </pc:sldChg>
      <pc:sldChg chg="modSp">
        <pc:chgData name="Jared Eusea" userId="d53880fb-ca46-4d8c-8183-7d25e15fe9dc" providerId="ADAL" clId="{D67556D3-20B7-4922-84D0-BADBBAFF1E26}" dt="2019-06-02T15:18:05.914" v="93" actId="6549"/>
        <pc:sldMkLst>
          <pc:docMk/>
          <pc:sldMk cId="3750388172" sldId="532"/>
        </pc:sldMkLst>
        <pc:spChg chg="mod">
          <ac:chgData name="Jared Eusea" userId="d53880fb-ca46-4d8c-8183-7d25e15fe9dc" providerId="ADAL" clId="{D67556D3-20B7-4922-84D0-BADBBAFF1E26}" dt="2019-06-02T15:17:49.524" v="40" actId="20577"/>
          <ac:spMkLst>
            <pc:docMk/>
            <pc:sldMk cId="3750388172" sldId="532"/>
            <ac:spMk id="5" creationId="{00000000-0000-0000-0000-000000000000}"/>
          </ac:spMkLst>
        </pc:spChg>
        <pc:spChg chg="mod">
          <ac:chgData name="Jared Eusea" userId="d53880fb-ca46-4d8c-8183-7d25e15fe9dc" providerId="ADAL" clId="{D67556D3-20B7-4922-84D0-BADBBAFF1E26}" dt="2019-06-02T15:18:05.914" v="93" actId="6549"/>
          <ac:spMkLst>
            <pc:docMk/>
            <pc:sldMk cId="3750388172" sldId="532"/>
            <ac:spMk id="7" creationId="{00000000-0000-0000-0000-000000000000}"/>
          </ac:spMkLst>
        </pc:spChg>
      </pc:sldChg>
      <pc:sldChg chg="modSp add">
        <pc:chgData name="Jared Eusea" userId="d53880fb-ca46-4d8c-8183-7d25e15fe9dc" providerId="ADAL" clId="{D67556D3-20B7-4922-84D0-BADBBAFF1E26}" dt="2019-06-01T20:29:33.703" v="30" actId="12"/>
        <pc:sldMkLst>
          <pc:docMk/>
          <pc:sldMk cId="3946292570" sldId="533"/>
        </pc:sldMkLst>
        <pc:spChg chg="mod">
          <ac:chgData name="Jared Eusea" userId="d53880fb-ca46-4d8c-8183-7d25e15fe9dc" providerId="ADAL" clId="{D67556D3-20B7-4922-84D0-BADBBAFF1E26}" dt="2019-06-01T20:29:33.703" v="30" actId="12"/>
          <ac:spMkLst>
            <pc:docMk/>
            <pc:sldMk cId="3946292570" sldId="533"/>
            <ac:spMk id="4" creationId="{82A2C50D-E8A3-0742-836A-717A75EF667C}"/>
          </ac:spMkLst>
        </pc:spChg>
        <pc:spChg chg="mod">
          <ac:chgData name="Jared Eusea" userId="d53880fb-ca46-4d8c-8183-7d25e15fe9dc" providerId="ADAL" clId="{D67556D3-20B7-4922-84D0-BADBBAFF1E26}" dt="2019-06-01T20:27:12.812" v="28" actId="20577"/>
          <ac:spMkLst>
            <pc:docMk/>
            <pc:sldMk cId="3946292570" sldId="533"/>
            <ac:spMk id="5" creationId="{00000000-0000-0000-0000-000000000000}"/>
          </ac:spMkLst>
        </pc:spChg>
      </pc:sldChg>
      <pc:sldChg chg="modSp add">
        <pc:chgData name="Jared Eusea" userId="d53880fb-ca46-4d8c-8183-7d25e15fe9dc" providerId="ADAL" clId="{D67556D3-20B7-4922-84D0-BADBBAFF1E26}" dt="2019-06-01T20:30:33.418" v="35" actId="12"/>
        <pc:sldMkLst>
          <pc:docMk/>
          <pc:sldMk cId="3456474143" sldId="534"/>
        </pc:sldMkLst>
        <pc:spChg chg="mod">
          <ac:chgData name="Jared Eusea" userId="d53880fb-ca46-4d8c-8183-7d25e15fe9dc" providerId="ADAL" clId="{D67556D3-20B7-4922-84D0-BADBBAFF1E26}" dt="2019-06-01T20:30:33.418" v="35" actId="12"/>
          <ac:spMkLst>
            <pc:docMk/>
            <pc:sldMk cId="3456474143" sldId="534"/>
            <ac:spMk id="4" creationId="{82A2C50D-E8A3-0742-836A-717A75EF667C}"/>
          </ac:spMkLst>
        </pc:spChg>
        <pc:spChg chg="mod">
          <ac:chgData name="Jared Eusea" userId="d53880fb-ca46-4d8c-8183-7d25e15fe9dc" providerId="ADAL" clId="{D67556D3-20B7-4922-84D0-BADBBAFF1E26}" dt="2019-06-01T20:29:51.890" v="33" actId="6549"/>
          <ac:spMkLst>
            <pc:docMk/>
            <pc:sldMk cId="3456474143" sldId="534"/>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8B30F-F633-024C-ABCE-A872CB2C9878}"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57954-7755-784F-8BF6-BE3459DCC8E6}" type="slidenum">
              <a:rPr lang="en-US" smtClean="0"/>
              <a:t>‹#›</a:t>
            </a:fld>
            <a:endParaRPr lang="en-US"/>
          </a:p>
        </p:txBody>
      </p:sp>
    </p:spTree>
    <p:extLst>
      <p:ext uri="{BB962C8B-B14F-4D97-AF65-F5344CB8AC3E}">
        <p14:creationId xmlns:p14="http://schemas.microsoft.com/office/powerpoint/2010/main" val="41582050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57954-7755-784F-8BF6-BE3459DCC8E6}" type="slidenum">
              <a:rPr lang="en-US" smtClean="0"/>
              <a:t>58</a:t>
            </a:fld>
            <a:endParaRPr lang="en-US"/>
          </a:p>
        </p:txBody>
      </p:sp>
    </p:spTree>
    <p:extLst>
      <p:ext uri="{BB962C8B-B14F-4D97-AF65-F5344CB8AC3E}">
        <p14:creationId xmlns:p14="http://schemas.microsoft.com/office/powerpoint/2010/main" val="113432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F10E6179-E68A-4823-9DF2-BC0A1CD822D8}"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567435-C01F-4779-B614-80EF93B9F36C}" type="datetime4">
              <a:rPr lang="en-US" smtClean="0"/>
              <a:t>July 30, 2019</a:t>
            </a:fld>
            <a:endParaRPr lang="en-US"/>
          </a:p>
        </p:txBody>
      </p:sp>
      <p:sp>
        <p:nvSpPr>
          <p:cNvPr id="5" name="Footer Placeholder 4"/>
          <p:cNvSpPr>
            <a:spLocks noGrp="1"/>
          </p:cNvSpPr>
          <p:nvPr>
            <p:ph type="ftr" sz="quarter" idx="11"/>
          </p:nvPr>
        </p:nvSpPr>
        <p:spPr/>
        <p:txBody>
          <a:bodyPr/>
          <a:lstStyle/>
          <a:p>
            <a:r>
              <a:rPr lang="en-US"/>
              <a:t>Prepared for OpenStax Algebra and Trigonometry by River Parishes Community College under CC BY-SA 4.0</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16CBBC4-F6C7-436E-B3E9-EB717502A168}" type="datetime4">
              <a:rPr lang="en-US" smtClean="0"/>
              <a:t>July 30, 2019</a:t>
            </a:fld>
            <a:endParaRPr lang="en-US"/>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C2FFFA-4D4D-44BD-A904-037348EFFB9C}" type="datetime4">
              <a:rPr lang="en-US" smtClean="0"/>
              <a:t>July 30, 2019</a:t>
            </a:fld>
            <a:endParaRPr lang="en-US" dirty="0"/>
          </a:p>
        </p:txBody>
      </p:sp>
      <p:sp>
        <p:nvSpPr>
          <p:cNvPr id="5" name="Footer Placeholder 4"/>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D8439C9-4D74-432F-A71F-2F30300921DE}" type="datetime4">
              <a:rPr lang="en-US" smtClean="0"/>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Prepared for OpenStax Algebra and Trigonometry by River Parishes Community College under CC BY-SA 4.0</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www.openstaxcollege.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periodic functions</a:t>
            </a:r>
            <a:endParaRPr lang="en-US" sz="4000" dirty="0"/>
          </a:p>
        </p:txBody>
      </p:sp>
      <p:sp>
        <p:nvSpPr>
          <p:cNvPr id="5" name="Title 4"/>
          <p:cNvSpPr txBox="1">
            <a:spLocks/>
          </p:cNvSpPr>
          <p:nvPr/>
        </p:nvSpPr>
        <p:spPr>
          <a:xfrm>
            <a:off x="845052" y="3697089"/>
            <a:ext cx="7287208" cy="659535"/>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8.1 – Graphs of the sine and cosine functions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descr="OSC-Stacked-TM-RGB-1.pn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8094" y="5415694"/>
            <a:ext cx="1507110" cy="1077181"/>
          </a:xfrm>
          <a:prstGeom prst="rect">
            <a:avLst/>
          </a:prstGeom>
        </p:spPr>
      </p:pic>
    </p:spTree>
    <p:extLst>
      <p:ext uri="{BB962C8B-B14F-4D97-AF65-F5344CB8AC3E}">
        <p14:creationId xmlns:p14="http://schemas.microsoft.com/office/powerpoint/2010/main" val="51827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Determining the Period of Sinusoidal Functions 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Identifying the Period of a Sine or Cosine Function</a:t>
                </a:r>
              </a:p>
              <a:p>
                <a:r>
                  <a:rPr lang="en-US" sz="1600" dirty="0"/>
                  <a:t>Determine the period of the function </a:t>
                </a:r>
                <a14:m>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e>
                    </m:d>
                    <m:r>
                      <a:rPr lang="en-US" sz="1600" b="0" i="0" smtClean="0">
                        <a:latin typeface="Cambria Math" panose="02040503050406030204" pitchFamily="18" charset="0"/>
                      </a:rPr>
                      <m:t>=</m:t>
                    </m:r>
                    <m:r>
                      <m:rPr>
                        <m:sty m:val="p"/>
                      </m:rPr>
                      <a:rPr lang="en-US" sz="1600" b="0" i="0" smtClean="0">
                        <a:latin typeface="Cambria Math" panose="02040503050406030204" pitchFamily="18" charset="0"/>
                      </a:rPr>
                      <m:t>sin</m:t>
                    </m:r>
                    <m:d>
                      <m:dPr>
                        <m:ctrlPr>
                          <a:rPr lang="en-US" sz="1600" b="0" i="1" smtClean="0">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r>
                              <a:rPr lang="en-US" sz="1600" i="1">
                                <a:latin typeface="Cambria Math" panose="02040503050406030204" pitchFamily="18" charset="0"/>
                              </a:rPr>
                              <m:t>6</m:t>
                            </m:r>
                          </m:den>
                        </m:f>
                        <m:r>
                          <a:rPr lang="en-US" sz="1600" i="1">
                            <a:latin typeface="Cambria Math" panose="02040503050406030204" pitchFamily="18" charset="0"/>
                          </a:rPr>
                          <m:t>𝑥</m:t>
                        </m:r>
                      </m:e>
                    </m:d>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1444851"/>
              </a:xfrm>
              <a:blipFill>
                <a:blip r:embed="rId3"/>
                <a:stretch>
                  <a:fillRect l="-472" t="-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626191B-220F-6640-B9DD-0721E389E802}"/>
                  </a:ext>
                </a:extLst>
              </p:cNvPr>
              <p:cNvSpPr/>
              <p:nvPr/>
            </p:nvSpPr>
            <p:spPr>
              <a:xfrm>
                <a:off x="539750" y="4299537"/>
                <a:ext cx="7897812" cy="461473"/>
              </a:xfrm>
              <a:prstGeom prst="rect">
                <a:avLst/>
              </a:prstGeom>
            </p:spPr>
            <p:txBody>
              <a:bodyPr wrap="square">
                <a:spAutoFit/>
              </a:bodyPr>
              <a:lstStyle/>
              <a:p>
                <a:r>
                  <a:rPr lang="en-US" dirty="0">
                    <a:solidFill>
                      <a:srgbClr val="555555"/>
                    </a:solidFill>
                    <a:latin typeface="Helvetica Neue" panose="02000503000000020004" pitchFamily="2" charset="0"/>
                  </a:rPr>
                  <a:t>Try It:	Determine the period of the function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)=cos</a:t>
                </a:r>
                <a:r>
                  <a:rPr lang="en-US" dirty="0">
                    <a:solidFill>
                      <a:srgbClr val="555555"/>
                    </a:solidFill>
                    <a:latin typeface="STIXSizeOneSym" pitchFamily="2" charset="2"/>
                  </a:rPr>
                  <a:t>(</a:t>
                </a:r>
                <a14:m>
                  <m:oMath xmlns:m="http://schemas.openxmlformats.org/officeDocument/2006/math">
                    <m:f>
                      <m:fPr>
                        <m:ctrlPr>
                          <a:rPr lang="en-US" i="1" dirty="0" smtClean="0">
                            <a:solidFill>
                              <a:srgbClr val="555555"/>
                            </a:solidFill>
                            <a:latin typeface="Cambria Math" panose="02040503050406030204" pitchFamily="18" charset="0"/>
                          </a:rPr>
                        </m:ctrlPr>
                      </m:fPr>
                      <m:num>
                        <m:r>
                          <a:rPr lang="en-US" i="1" dirty="0">
                            <a:solidFill>
                              <a:srgbClr val="555555"/>
                            </a:solidFill>
                            <a:latin typeface="Cambria Math" panose="02040503050406030204" pitchFamily="18" charset="0"/>
                          </a:rPr>
                          <m:t>𝑥</m:t>
                        </m:r>
                      </m:num>
                      <m:den>
                        <m:r>
                          <a:rPr lang="en-US" i="1" dirty="0">
                            <a:solidFill>
                              <a:srgbClr val="555555"/>
                            </a:solidFill>
                            <a:latin typeface="Cambria Math" panose="02040503050406030204" pitchFamily="18" charset="0"/>
                          </a:rPr>
                          <m:t>3</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6626191B-220F-6640-B9DD-0721E389E802}"/>
                  </a:ext>
                </a:extLst>
              </p:cNvPr>
              <p:cNvSpPr>
                <a:spLocks noRot="1" noChangeAspect="1" noMove="1" noResize="1" noEditPoints="1" noAdjustHandles="1" noChangeArrowheads="1" noChangeShapeType="1" noTextEdit="1"/>
              </p:cNvSpPr>
              <p:nvPr/>
            </p:nvSpPr>
            <p:spPr>
              <a:xfrm>
                <a:off x="539750" y="4299537"/>
                <a:ext cx="7897812" cy="461473"/>
              </a:xfrm>
              <a:prstGeom prst="rect">
                <a:avLst/>
              </a:prstGeom>
              <a:blipFill>
                <a:blip r:embed="rId4"/>
                <a:stretch>
                  <a:fillRect l="-643" b="-13514"/>
                </a:stretch>
              </a:blipFill>
            </p:spPr>
            <p:txBody>
              <a:bodyPr/>
              <a:lstStyle/>
              <a:p>
                <a:r>
                  <a:rPr lang="en-US">
                    <a:noFill/>
                  </a:rPr>
                  <a:t> </a:t>
                </a:r>
              </a:p>
            </p:txBody>
          </p:sp>
        </mc:Fallback>
      </mc:AlternateContent>
    </p:spTree>
    <p:extLst>
      <p:ext uri="{BB962C8B-B14F-4D97-AF65-F5344CB8AC3E}">
        <p14:creationId xmlns:p14="http://schemas.microsoft.com/office/powerpoint/2010/main" val="5495929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g </a:t>
            </a:r>
            <a:r>
              <a:rPr lang="en-US" b="1" baseline="30000" dirty="0"/>
              <a:t>−</a:t>
            </a:r>
            <a:r>
              <a:rPr lang="en-US" i="1" baseline="30000" dirty="0"/>
              <a:t>1</a:t>
            </a:r>
            <a:r>
              <a:rPr lang="en-US" dirty="0"/>
              <a:t>(</a:t>
            </a:r>
            <a:r>
              <a:rPr lang="en-US" i="1" dirty="0"/>
              <a:t>x </a:t>
            </a:r>
            <a:r>
              <a:rPr lang="en-US" dirty="0"/>
              <a:t>)) try it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1C1C80B-CCB7-1E47-A2D7-A18B30B8767E}"/>
                  </a:ext>
                </a:extLst>
              </p:cNvPr>
              <p:cNvSpPr/>
              <p:nvPr/>
            </p:nvSpPr>
            <p:spPr>
              <a:xfrm>
                <a:off x="457200" y="1518335"/>
                <a:ext cx="4572000" cy="530273"/>
              </a:xfrm>
              <a:prstGeom prst="rect">
                <a:avLst/>
              </a:prstGeom>
            </p:spPr>
            <p:txBody>
              <a:bodyPr>
                <a:spAutoFit/>
              </a:bodyPr>
              <a:lstStyle/>
              <a:p>
                <a:r>
                  <a:rPr lang="en-US" dirty="0">
                    <a:solidFill>
                      <a:srgbClr val="555555"/>
                    </a:solidFill>
                    <a:latin typeface="Helvetica Neue" panose="02000503000000020004" pitchFamily="2" charset="0"/>
                  </a:rPr>
                  <a:t>Try It:	Evaluate </a:t>
                </a:r>
                <a:r>
                  <a:rPr lang="en-US" dirty="0">
                    <a:solidFill>
                      <a:srgbClr val="555555"/>
                    </a:solidFill>
                    <a:latin typeface="STIXGeneral-Regular" pitchFamily="2" charset="2"/>
                  </a:rPr>
                  <a:t>cos</a:t>
                </a:r>
                <a:r>
                  <a:rPr lang="en-US" dirty="0">
                    <a:solidFill>
                      <a:srgbClr val="555555"/>
                    </a:solidFill>
                    <a:latin typeface="STIXSizeOneSym" pitchFamily="2" charset="2"/>
                  </a:rPr>
                  <a:t>(</a:t>
                </a:r>
                <a:r>
                  <a:rPr lang="en-US" dirty="0">
                    <a:solidFill>
                      <a:srgbClr val="555555"/>
                    </a:solidFill>
                    <a:latin typeface="STIXGeneral-Regular" pitchFamily="2" charset="2"/>
                  </a:rPr>
                  <a:t>sin</a:t>
                </a:r>
                <a:r>
                  <a:rPr lang="en-US" baseline="30000" dirty="0">
                    <a:solidFill>
                      <a:srgbClr val="555555"/>
                    </a:solidFill>
                    <a:latin typeface="STIXGeneral-Regular" pitchFamily="2" charset="2"/>
                  </a:rPr>
                  <a:t>−1</a:t>
                </a:r>
                <a:r>
                  <a:rPr lang="en-US" dirty="0">
                    <a:solidFill>
                      <a:srgbClr val="555555"/>
                    </a:solidFill>
                    <a:latin typeface="STIXSizeOneSym" pitchFamily="2" charset="2"/>
                  </a:rPr>
                  <a:t>(</a:t>
                </a:r>
                <a14:m>
                  <m:oMath xmlns:m="http://schemas.openxmlformats.org/officeDocument/2006/math">
                    <m:f>
                      <m:fPr>
                        <m:ctrlPr>
                          <a:rPr lang="en-US" i="1">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7</m:t>
                        </m:r>
                      </m:num>
                      <m:den>
                        <m:r>
                          <m:rPr>
                            <m:nor/>
                          </m:rPr>
                          <a:rPr lang="en-US" dirty="0">
                            <a:solidFill>
                              <a:srgbClr val="555555"/>
                            </a:solidFill>
                            <a:latin typeface="STIXGeneral-Regular" pitchFamily="2" charset="2"/>
                          </a:rPr>
                          <m:t>9</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81C1C80B-CCB7-1E47-A2D7-A18B30B8767E}"/>
                  </a:ext>
                </a:extLst>
              </p:cNvPr>
              <p:cNvSpPr>
                <a:spLocks noRot="1" noChangeAspect="1" noMove="1" noResize="1" noEditPoints="1" noAdjustHandles="1" noChangeArrowheads="1" noChangeShapeType="1" noTextEdit="1"/>
              </p:cNvSpPr>
              <p:nvPr/>
            </p:nvSpPr>
            <p:spPr>
              <a:xfrm>
                <a:off x="457200" y="1518335"/>
                <a:ext cx="4572000" cy="530273"/>
              </a:xfrm>
              <a:prstGeom prst="rect">
                <a:avLst/>
              </a:prstGeom>
              <a:blipFill>
                <a:blip r:embed="rId3"/>
                <a:stretch>
                  <a:fillRect l="-1111" b="-12195"/>
                </a:stretch>
              </a:blipFill>
            </p:spPr>
            <p:txBody>
              <a:bodyPr/>
              <a:lstStyle/>
              <a:p>
                <a:r>
                  <a:rPr lang="en-US">
                    <a:noFill/>
                  </a:rPr>
                  <a:t> </a:t>
                </a:r>
              </a:p>
            </p:txBody>
          </p:sp>
        </mc:Fallback>
      </mc:AlternateContent>
    </p:spTree>
    <p:extLst>
      <p:ext uri="{BB962C8B-B14F-4D97-AF65-F5344CB8AC3E}">
        <p14:creationId xmlns:p14="http://schemas.microsoft.com/office/powerpoint/2010/main" val="2734405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g</a:t>
            </a:r>
            <a:r>
              <a:rPr lang="en-US" b="1" baseline="30000" dirty="0"/>
              <a:t> −</a:t>
            </a:r>
            <a:r>
              <a:rPr lang="en-US" i="1" baseline="30000" dirty="0"/>
              <a:t>1</a:t>
            </a:r>
            <a:r>
              <a:rPr lang="en-US" dirty="0"/>
              <a:t>(</a:t>
            </a:r>
            <a:r>
              <a:rPr lang="en-US" i="1" dirty="0"/>
              <a:t>x </a:t>
            </a:r>
            <a:r>
              <a:rPr lang="en-US" dirty="0"/>
              <a:t>)) 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 </a:t>
                </a:r>
                <a:r>
                  <a:rPr lang="en-US" sz="1600" b="1" dirty="0"/>
                  <a:t>Finding the Cosine of the Inverse Sine of an Algebraic Expression</a:t>
                </a:r>
              </a:p>
              <a:p>
                <a:r>
                  <a:rPr lang="en-US" sz="1600" dirty="0"/>
                  <a:t>Find s simplified expression for cos(sin</a:t>
                </a:r>
                <a:r>
                  <a:rPr lang="en-US" sz="1600" baseline="30000" dirty="0"/>
                  <a:t> −1</a:t>
                </a:r>
                <a14:m>
                  <m:oMath xmlns:m="http://schemas.openxmlformats.org/officeDocument/2006/math">
                    <m:d>
                      <m:dPr>
                        <m:ctrlPr>
                          <a:rPr lang="en-US" sz="1600" i="1" smtClean="0">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𝑥</m:t>
                            </m:r>
                          </m:num>
                          <m:den>
                            <m:r>
                              <a:rPr lang="en-US" sz="1600" b="0" i="1" smtClean="0">
                                <a:latin typeface="Cambria Math" panose="02040503050406030204" pitchFamily="18" charset="0"/>
                              </a:rPr>
                              <m:t>3</m:t>
                            </m:r>
                          </m:den>
                        </m:f>
                      </m:e>
                    </m:d>
                  </m:oMath>
                </a14:m>
                <a:r>
                  <a:rPr lang="en-US" sz="1600" dirty="0"/>
                  <a:t>) for -3 ≤ x ≤ 3</a:t>
                </a:r>
                <a:endParaRPr lang="el-GR"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0439549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g </a:t>
            </a:r>
            <a:r>
              <a:rPr lang="en-US" b="1" baseline="30000" dirty="0"/>
              <a:t>−</a:t>
            </a:r>
            <a:r>
              <a:rPr lang="en-US" i="1" baseline="30000" dirty="0"/>
              <a:t>1</a:t>
            </a:r>
            <a:r>
              <a:rPr lang="en-US" dirty="0"/>
              <a:t>(</a:t>
            </a:r>
            <a:r>
              <a:rPr lang="en-US" i="1" dirty="0"/>
              <a:t>x </a:t>
            </a:r>
            <a:r>
              <a:rPr lang="en-US" dirty="0"/>
              <a:t>)) try it 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1DA9D3-CC6D-494D-B70F-7B23CB792619}"/>
                  </a:ext>
                </a:extLst>
              </p:cNvPr>
              <p:cNvSpPr/>
              <p:nvPr/>
            </p:nvSpPr>
            <p:spPr>
              <a:xfrm>
                <a:off x="457200" y="1558836"/>
                <a:ext cx="7821612" cy="533544"/>
              </a:xfrm>
              <a:prstGeom prst="rect">
                <a:avLst/>
              </a:prstGeom>
            </p:spPr>
            <p:txBody>
              <a:bodyPr wrap="square">
                <a:spAutoFit/>
              </a:bodyPr>
              <a:lstStyle/>
              <a:p>
                <a:r>
                  <a:rPr lang="en-US" dirty="0">
                    <a:solidFill>
                      <a:srgbClr val="555555"/>
                    </a:solidFill>
                    <a:latin typeface="Helvetica Neue" panose="02000503000000020004" pitchFamily="2" charset="0"/>
                  </a:rPr>
                  <a:t>Try It:	Find a simplified expression for </a:t>
                </a:r>
                <a:r>
                  <a:rPr lang="en-US" dirty="0">
                    <a:solidFill>
                      <a:srgbClr val="555555"/>
                    </a:solidFill>
                    <a:latin typeface="STIXGeneral-Regular" pitchFamily="2" charset="2"/>
                  </a:rPr>
                  <a:t>sin</a:t>
                </a:r>
                <a:r>
                  <a:rPr lang="en-US" dirty="0">
                    <a:solidFill>
                      <a:srgbClr val="555555"/>
                    </a:solidFill>
                    <a:latin typeface="STIXSizeOneSym" pitchFamily="2" charset="2"/>
                  </a:rPr>
                  <a:t>(</a:t>
                </a:r>
                <a:r>
                  <a:rPr lang="en-US" dirty="0">
                    <a:solidFill>
                      <a:srgbClr val="555555"/>
                    </a:solidFill>
                    <a:latin typeface="STIXGeneral-Regular" pitchFamily="2" charset="2"/>
                  </a:rPr>
                  <a:t>tan</a:t>
                </a:r>
                <a:r>
                  <a:rPr lang="en-US" baseline="30000" dirty="0">
                    <a:solidFill>
                      <a:srgbClr val="555555"/>
                    </a:solidFill>
                    <a:latin typeface="STIXGeneral-Regular" pitchFamily="2" charset="2"/>
                  </a:rPr>
                  <a:t>−1</a:t>
                </a:r>
                <a:r>
                  <a:rPr lang="en-US" dirty="0">
                    <a:solidFill>
                      <a:srgbClr val="555555"/>
                    </a:solidFill>
                    <a:latin typeface="STIXGeneral-Regular" pitchFamily="2" charset="2"/>
                  </a:rPr>
                  <a:t>(4</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STIXSizeOneSym" pitchFamily="2" charset="2"/>
                  </a:rPr>
                  <a:t>)</a:t>
                </a:r>
                <a:r>
                  <a:rPr lang="en-US" dirty="0">
                    <a:solidFill>
                      <a:srgbClr val="555555"/>
                    </a:solidFill>
                    <a:latin typeface="Helvetica Neue" panose="02000503000000020004" pitchFamily="2" charset="0"/>
                  </a:rPr>
                  <a:t>  for </a:t>
                </a:r>
                <a:r>
                  <a:rPr lang="en-US" dirty="0">
                    <a:solidFill>
                      <a:srgbClr val="555555"/>
                    </a:solidFill>
                    <a:latin typeface="STIXGeneral-Regular" pitchFamily="2" charset="2"/>
                  </a:rPr>
                  <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1</m:t>
                        </m:r>
                      </m:num>
                      <m:den>
                        <m:r>
                          <m:rPr>
                            <m:nor/>
                          </m:rPr>
                          <a:rPr lang="en-US" dirty="0">
                            <a:solidFill>
                              <a:srgbClr val="555555"/>
                            </a:solidFill>
                            <a:latin typeface="STIXGeneral-Regular" pitchFamily="2" charset="2"/>
                          </a:rPr>
                          <m:t>4</m:t>
                        </m:r>
                      </m:den>
                    </m:f>
                  </m:oMath>
                </a14:m>
                <a:r>
                  <a:rPr lang="en-US" dirty="0">
                    <a:solidFill>
                      <a:srgbClr val="555555"/>
                    </a:solidFill>
                    <a:latin typeface="STIXGeneral-Regular" pitchFamily="2" charset="2"/>
                  </a:rPr>
                  <a:t> ≤ </a:t>
                </a:r>
                <a:r>
                  <a:rPr lang="en-US" dirty="0">
                    <a:solidFill>
                      <a:srgbClr val="555555"/>
                    </a:solidFill>
                    <a:latin typeface="STIXGeneral-Italic" pitchFamily="2" charset="2"/>
                  </a:rPr>
                  <a:t>x </a:t>
                </a:r>
                <a:r>
                  <a:rPr lang="en-US" dirty="0">
                    <a:solidFill>
                      <a:srgbClr val="555555"/>
                    </a:solidFill>
                    <a:latin typeface="STIXGeneral-Regular" pitchFamily="2" charset="2"/>
                  </a:rPr>
                  <a:t>≤  </a:t>
                </a:r>
                <a14:m>
                  <m:oMath xmlns:m="http://schemas.openxmlformats.org/officeDocument/2006/math">
                    <m:f>
                      <m:fPr>
                        <m:ctrlPr>
                          <a:rPr lang="en-US" i="1">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1</m:t>
                        </m:r>
                      </m:num>
                      <m:den>
                        <m:r>
                          <m:rPr>
                            <m:nor/>
                          </m:rPr>
                          <a:rPr lang="en-US" dirty="0">
                            <a:solidFill>
                              <a:srgbClr val="555555"/>
                            </a:solidFill>
                            <a:latin typeface="STIXGeneral-Regular" pitchFamily="2" charset="2"/>
                          </a:rPr>
                          <m:t>4</m:t>
                        </m:r>
                      </m:den>
                    </m:f>
                  </m:oMath>
                </a14:m>
                <a:r>
                  <a:rPr lang="en-US"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B21DA9D3-CC6D-494D-B70F-7B23CB792619}"/>
                  </a:ext>
                </a:extLst>
              </p:cNvPr>
              <p:cNvSpPr>
                <a:spLocks noRot="1" noChangeAspect="1" noMove="1" noResize="1" noEditPoints="1" noAdjustHandles="1" noChangeArrowheads="1" noChangeShapeType="1" noTextEdit="1"/>
              </p:cNvSpPr>
              <p:nvPr/>
            </p:nvSpPr>
            <p:spPr>
              <a:xfrm>
                <a:off x="457200" y="1558836"/>
                <a:ext cx="7821612" cy="533544"/>
              </a:xfrm>
              <a:prstGeom prst="rect">
                <a:avLst/>
              </a:prstGeom>
              <a:blipFill>
                <a:blip r:embed="rId3"/>
                <a:stretch>
                  <a:fillRect l="-649" b="-9302"/>
                </a:stretch>
              </a:blipFill>
            </p:spPr>
            <p:txBody>
              <a:bodyPr/>
              <a:lstStyle/>
              <a:p>
                <a:r>
                  <a:rPr lang="en-US">
                    <a:noFill/>
                  </a:rPr>
                  <a:t> </a:t>
                </a:r>
              </a:p>
            </p:txBody>
          </p:sp>
        </mc:Fallback>
      </mc:AlternateContent>
    </p:spTree>
    <p:extLst>
      <p:ext uri="{BB962C8B-B14F-4D97-AF65-F5344CB8AC3E}">
        <p14:creationId xmlns:p14="http://schemas.microsoft.com/office/powerpoint/2010/main" val="34418450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Acknowledgments</a:t>
            </a:r>
          </a:p>
        </p:txBody>
      </p:sp>
      <p:sp>
        <p:nvSpPr>
          <p:cNvPr id="7" name="Text Placeholder 6"/>
          <p:cNvSpPr>
            <a:spLocks noGrp="1"/>
          </p:cNvSpPr>
          <p:nvPr>
            <p:ph type="body" sz="quarter" idx="14"/>
          </p:nvPr>
        </p:nvSpPr>
        <p:spPr>
          <a:xfrm>
            <a:off x="457200" y="1306286"/>
            <a:ext cx="8062912" cy="5010538"/>
          </a:xfrm>
        </p:spPr>
        <p:txBody>
          <a:bodyPr>
            <a:normAutofit/>
          </a:bodyPr>
          <a:lstStyle/>
          <a:p>
            <a:r>
              <a:rPr lang="en-US" sz="1600" dirty="0">
                <a:solidFill>
                  <a:schemeClr val="tx1"/>
                </a:solidFill>
              </a:rPr>
              <a:t>The original PowerPoint file is copyright 2015, Rice University. All Rights Reserved.</a:t>
            </a:r>
          </a:p>
          <a:p>
            <a:endParaRPr lang="en-US" sz="1600" dirty="0">
              <a:solidFill>
                <a:schemeClr val="tx1"/>
              </a:solidFill>
            </a:endParaRPr>
          </a:p>
          <a:p>
            <a:r>
              <a:rPr lang="en-US" sz="1600" dirty="0">
                <a:solidFill>
                  <a:schemeClr val="tx1"/>
                </a:solidFill>
              </a:rPr>
              <a:t>This work is a derivative of a text by </a:t>
            </a:r>
            <a:r>
              <a:rPr lang="en-US" sz="1600" u="sng" dirty="0">
                <a:hlinkClick r:id="rId2"/>
              </a:rPr>
              <a:t>OpenStax</a:t>
            </a:r>
            <a:r>
              <a:rPr lang="en-US" sz="1600" dirty="0">
                <a:solidFill>
                  <a:schemeClr val="tx1"/>
                </a:solidFill>
              </a:rPr>
              <a:t>, which is licensed under a </a:t>
            </a:r>
            <a:r>
              <a:rPr lang="en-US" sz="1600" dirty="0">
                <a:hlinkClick r:id="rId3"/>
              </a:rPr>
              <a:t>Creative Commons Attribution License 4.0</a:t>
            </a:r>
            <a:r>
              <a:rPr lang="en-US" sz="1600" dirty="0"/>
              <a:t> </a:t>
            </a:r>
            <a:r>
              <a:rPr lang="en-US" sz="1600" dirty="0">
                <a:solidFill>
                  <a:schemeClr val="tx1"/>
                </a:solidFill>
              </a:rPr>
              <a:t>license.</a:t>
            </a:r>
          </a:p>
          <a:p>
            <a:endParaRPr lang="en-US" sz="1600" dirty="0">
              <a:solidFill>
                <a:schemeClr val="tx1"/>
              </a:solidFill>
            </a:endParaRPr>
          </a:p>
          <a:p>
            <a:r>
              <a:rPr lang="en-US" sz="1600" dirty="0">
                <a:solidFill>
                  <a:schemeClr val="tx1"/>
                </a:solidFill>
              </a:rPr>
              <a:t>Material on this PowerPoint was adapted from </a:t>
            </a:r>
            <a:r>
              <a:rPr lang="en-US" sz="1600" i="1" dirty="0">
                <a:solidFill>
                  <a:schemeClr val="tx1"/>
                </a:solidFill>
              </a:rPr>
              <a:t>Abramson, Jay. “Chapter 8. Periodic Functions.” Algebra and Trigonometry.</a:t>
            </a:r>
            <a:r>
              <a:rPr lang="en-US" sz="1600" dirty="0">
                <a:solidFill>
                  <a:schemeClr val="tx1"/>
                </a:solidFill>
              </a:rPr>
              <a:t> </a:t>
            </a:r>
            <a:r>
              <a:rPr lang="en-US" sz="1600" dirty="0"/>
              <a:t>OpenStax CAT, Algebra and Trigonometry. OpenStax CNX. May 30, 2019 http://cnx.org/contents/13ac107a-f15f-49d2-97e8-60ab2e3b519c@13.63. </a:t>
            </a:r>
          </a:p>
          <a:p>
            <a:endParaRPr lang="en-US" sz="1600" dirty="0"/>
          </a:p>
          <a:p>
            <a:r>
              <a:rPr lang="en-US" sz="1600" b="1" i="1" dirty="0"/>
              <a:t>This document has been reviewed for </a:t>
            </a:r>
            <a:r>
              <a:rPr lang="en-US" sz="1600" b="1" i="1"/>
              <a:t>accessibility.</a:t>
            </a:r>
            <a:endParaRPr lang="en-US" sz="16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750388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Determining Amplitude</a:t>
            </a:r>
          </a:p>
        </p:txBody>
      </p:sp>
      <p:pic>
        <p:nvPicPr>
          <p:cNvPr id="3" name="Picture 2" descr="&#10;A graph with four items. The x-axis ranges from -6pi to 6pi. The y-axis ranges from -4 to 4. The first item is the graph of sin(x), which has an amplitude of 1. The second is a graph of 2sin(x), which has amplitude of 2. The third is a graph of 3sin(x), which has an amplitude of 3. The fourth is a graph of 4 sin(x) with an amplitude of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29684" y="3816221"/>
            <a:ext cx="6711064" cy="2579686"/>
          </a:xfrm>
          <a:prstGeom prst="rect">
            <a:avLst/>
          </a:prstGeom>
        </p:spPr>
      </p:pic>
      <p:pic>
        <p:nvPicPr>
          <p:cNvPr id="6" name="Picture 5" descr="OSX-Stacked-TM-RGB-300dpi-2016.jpg" title="&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4" name="Rectangle 3">
            <a:extLst>
              <a:ext uri="{FF2B5EF4-FFF2-40B4-BE49-F238E27FC236}">
                <a16:creationId xmlns:a16="http://schemas.microsoft.com/office/drawing/2014/main" id="{BA1CE482-745E-EA45-A815-B9AEEA413773}"/>
              </a:ext>
            </a:extLst>
          </p:cNvPr>
          <p:cNvSpPr/>
          <p:nvPr/>
        </p:nvSpPr>
        <p:spPr>
          <a:xfrm>
            <a:off x="457200" y="1230898"/>
            <a:ext cx="8062912" cy="2308324"/>
          </a:xfrm>
          <a:prstGeom prst="rect">
            <a:avLst/>
          </a:prstGeom>
        </p:spPr>
        <p:txBody>
          <a:bodyPr wrap="square">
            <a:spAutoFit/>
          </a:bodyPr>
          <a:lstStyle/>
          <a:p>
            <a:r>
              <a:rPr lang="en-US" cap="all" dirty="0">
                <a:solidFill>
                  <a:srgbClr val="555555"/>
                </a:solidFill>
              </a:rPr>
              <a:t>AMPLITUDE OF SINUSOIDAL FUNCTIONS</a:t>
            </a:r>
          </a:p>
          <a:p>
            <a:r>
              <a:rPr lang="en-US" dirty="0">
                <a:solidFill>
                  <a:srgbClr val="555555"/>
                </a:solidFill>
              </a:rPr>
              <a:t>If we let </a:t>
            </a:r>
            <a:r>
              <a:rPr lang="en-US" dirty="0">
                <a:solidFill>
                  <a:srgbClr val="555555"/>
                </a:solidFill>
                <a:latin typeface="STIXGeneral-Italic" pitchFamily="2" charset="2"/>
              </a:rPr>
              <a:t>C </a:t>
            </a:r>
            <a:r>
              <a:rPr lang="en-US" dirty="0">
                <a:solidFill>
                  <a:srgbClr val="555555"/>
                </a:solidFill>
                <a:latin typeface="STIXGeneral-Regular" pitchFamily="2" charset="2"/>
              </a:rPr>
              <a:t>= 0</a:t>
            </a:r>
            <a:r>
              <a:rPr lang="en-US" dirty="0">
                <a:solidFill>
                  <a:srgbClr val="555555"/>
                </a:solidFill>
              </a:rPr>
              <a:t> and </a:t>
            </a:r>
            <a:r>
              <a:rPr lang="en-US" dirty="0">
                <a:solidFill>
                  <a:srgbClr val="555555"/>
                </a:solidFill>
                <a:latin typeface="STIXGeneral-Italic" pitchFamily="2" charset="2"/>
              </a:rPr>
              <a:t>D </a:t>
            </a:r>
            <a:r>
              <a:rPr lang="en-US" dirty="0">
                <a:solidFill>
                  <a:srgbClr val="555555"/>
                </a:solidFill>
                <a:latin typeface="STIXGeneral-Regular" pitchFamily="2" charset="2"/>
              </a:rPr>
              <a:t>= 0</a:t>
            </a:r>
            <a:r>
              <a:rPr lang="en-US" dirty="0">
                <a:solidFill>
                  <a:srgbClr val="555555"/>
                </a:solidFill>
              </a:rPr>
              <a:t>  in the general form equations of the sine and cosine functions, we obtain the forms</a:t>
            </a:r>
          </a:p>
          <a:p>
            <a:pPr algn="ctr"/>
            <a:r>
              <a:rPr lang="en-US" dirty="0">
                <a:latin typeface="STIXGeneral-Regular" pitchFamily="2" charset="2"/>
              </a:rPr>
              <a:t>y = </a:t>
            </a:r>
            <a:r>
              <a:rPr lang="en-US" dirty="0">
                <a:latin typeface="STIXGeneral-Italic" pitchFamily="2" charset="2"/>
              </a:rPr>
              <a:t>A </a:t>
            </a:r>
            <a:r>
              <a:rPr lang="en-US" dirty="0">
                <a:latin typeface="STIXGeneral-Regular" pitchFamily="2" charset="2"/>
              </a:rPr>
              <a:t>sin (</a:t>
            </a:r>
            <a:r>
              <a:rPr lang="en-US" dirty="0" err="1">
                <a:latin typeface="STIXGeneral-Italic" pitchFamily="2" charset="2"/>
              </a:rPr>
              <a:t>Bx</a:t>
            </a:r>
            <a:r>
              <a:rPr lang="en-US" dirty="0">
                <a:latin typeface="STIXGeneral-Regular" pitchFamily="2" charset="2"/>
              </a:rPr>
              <a:t>) and </a:t>
            </a:r>
            <a:r>
              <a:rPr lang="en-US" dirty="0">
                <a:latin typeface="STIXGeneral-Italic" pitchFamily="2" charset="2"/>
              </a:rPr>
              <a:t>y </a:t>
            </a:r>
            <a:r>
              <a:rPr lang="en-US" dirty="0">
                <a:latin typeface="STIXGeneral-Regular" pitchFamily="2" charset="2"/>
              </a:rPr>
              <a:t>= </a:t>
            </a:r>
            <a:r>
              <a:rPr lang="en-US" dirty="0">
                <a:latin typeface="STIXGeneral-Italic" pitchFamily="2" charset="2"/>
              </a:rPr>
              <a:t>A </a:t>
            </a:r>
            <a:r>
              <a:rPr lang="en-US" dirty="0">
                <a:latin typeface="STIXGeneral-Regular" pitchFamily="2" charset="2"/>
              </a:rPr>
              <a:t>cos(</a:t>
            </a:r>
            <a:r>
              <a:rPr lang="en-US" dirty="0" err="1">
                <a:latin typeface="STIXGeneral-Italic" pitchFamily="2" charset="2"/>
              </a:rPr>
              <a:t>Bx</a:t>
            </a:r>
            <a:r>
              <a:rPr lang="en-US" dirty="0">
                <a:latin typeface="STIXGeneral-Regular" pitchFamily="2" charset="2"/>
              </a:rPr>
              <a:t>) </a:t>
            </a:r>
          </a:p>
          <a:p>
            <a:endParaRPr lang="en-US" dirty="0">
              <a:solidFill>
                <a:srgbClr val="555555"/>
              </a:solidFill>
            </a:endParaRPr>
          </a:p>
          <a:p>
            <a:r>
              <a:rPr lang="en-US" dirty="0">
                <a:solidFill>
                  <a:srgbClr val="555555"/>
                </a:solidFill>
              </a:rPr>
              <a:t>The </a:t>
            </a:r>
            <a:r>
              <a:rPr lang="en-US" b="1" dirty="0">
                <a:solidFill>
                  <a:srgbClr val="555555"/>
                </a:solidFill>
              </a:rPr>
              <a:t>amplitude</a:t>
            </a:r>
            <a:r>
              <a:rPr lang="en-US" dirty="0">
                <a:solidFill>
                  <a:srgbClr val="555555"/>
                </a:solidFill>
              </a:rPr>
              <a:t> is </a:t>
            </a:r>
            <a:r>
              <a:rPr lang="en-US" dirty="0">
                <a:solidFill>
                  <a:srgbClr val="555555"/>
                </a:solidFill>
                <a:latin typeface="STIXGeneral-Italic" pitchFamily="2" charset="2"/>
              </a:rPr>
              <a:t>A</a:t>
            </a:r>
            <a:r>
              <a:rPr lang="en-US" dirty="0">
                <a:solidFill>
                  <a:srgbClr val="555555"/>
                </a:solidFill>
                <a:latin typeface="STIXGeneral-Regular" pitchFamily="2" charset="2"/>
              </a:rPr>
              <a:t>,</a:t>
            </a:r>
            <a:r>
              <a:rPr lang="en-US" dirty="0">
                <a:solidFill>
                  <a:srgbClr val="555555"/>
                </a:solidFill>
              </a:rPr>
              <a:t> and the vertical height from the </a:t>
            </a:r>
            <a:r>
              <a:rPr lang="en-US" b="1" dirty="0">
                <a:solidFill>
                  <a:srgbClr val="555555"/>
                </a:solidFill>
              </a:rPr>
              <a:t>midline</a:t>
            </a:r>
            <a:r>
              <a:rPr lang="en-US" dirty="0">
                <a:solidFill>
                  <a:srgbClr val="555555"/>
                </a:solidFill>
              </a:rPr>
              <a:t> is </a:t>
            </a:r>
            <a:r>
              <a:rPr lang="en-US" dirty="0">
                <a:solidFill>
                  <a:srgbClr val="555555"/>
                </a:solidFill>
                <a:latin typeface="STIXVariants" pitchFamily="2" charset="2"/>
              </a:rPr>
              <a:t>| </a:t>
            </a:r>
            <a:r>
              <a:rPr lang="en-US" dirty="0">
                <a:solidFill>
                  <a:srgbClr val="555555"/>
                </a:solidFill>
                <a:latin typeface="STIXGeneral-Italic" pitchFamily="2" charset="2"/>
              </a:rPr>
              <a:t>A </a:t>
            </a:r>
            <a:r>
              <a:rPr lang="en-US" dirty="0">
                <a:solidFill>
                  <a:srgbClr val="555555"/>
                </a:solidFill>
                <a:latin typeface="STIXVariants" pitchFamily="2" charset="2"/>
              </a:rPr>
              <a:t>|</a:t>
            </a:r>
            <a:r>
              <a:rPr lang="en-US" dirty="0">
                <a:solidFill>
                  <a:srgbClr val="555555"/>
                </a:solidFill>
                <a:latin typeface="STIXGeneral-Regular" pitchFamily="2" charset="2"/>
              </a:rPr>
              <a:t>.</a:t>
            </a:r>
            <a:r>
              <a:rPr lang="en-US" dirty="0">
                <a:solidFill>
                  <a:srgbClr val="555555"/>
                </a:solidFill>
              </a:rPr>
              <a:t>  In addition, notice in the example that</a:t>
            </a:r>
          </a:p>
          <a:p>
            <a:pPr algn="ct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 = amplitude = ½</a:t>
            </a:r>
            <a:r>
              <a:rPr lang="en-US" dirty="0">
                <a:latin typeface="STIXVariants" pitchFamily="2" charset="2"/>
              </a:rPr>
              <a:t>|</a:t>
            </a:r>
            <a:r>
              <a:rPr lang="en-US" dirty="0">
                <a:latin typeface="STIXGeneral-Regular" pitchFamily="2" charset="2"/>
              </a:rPr>
              <a:t>maximum − minimum</a:t>
            </a:r>
            <a:r>
              <a:rPr lang="en-US" dirty="0">
                <a:latin typeface="STIXVariants" pitchFamily="2" charset="2"/>
              </a:rPr>
              <a:t>|</a:t>
            </a:r>
            <a:endParaRPr lang="en-US" dirty="0"/>
          </a:p>
        </p:txBody>
      </p:sp>
    </p:spTree>
    <p:extLst>
      <p:ext uri="{BB962C8B-B14F-4D97-AF65-F5344CB8AC3E}">
        <p14:creationId xmlns:p14="http://schemas.microsoft.com/office/powerpoint/2010/main" val="951864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Determining Amplitude 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989679"/>
          </a:xfrm>
        </p:spPr>
        <p:txBody>
          <a:bodyPr>
            <a:normAutofit/>
          </a:bodyPr>
          <a:lstStyle/>
          <a:p>
            <a:r>
              <a:rPr lang="en-US" sz="1600" dirty="0">
                <a:solidFill>
                  <a:schemeClr val="tx2"/>
                </a:solidFill>
              </a:rPr>
              <a:t>Example</a:t>
            </a:r>
            <a:r>
              <a:rPr lang="en-US" sz="1600" dirty="0"/>
              <a:t> </a:t>
            </a:r>
            <a:r>
              <a:rPr lang="en-US" sz="1600" b="1" dirty="0"/>
              <a:t>Identifying the Amplitude of a Sine or Cosine Function</a:t>
            </a:r>
          </a:p>
          <a:p>
            <a:r>
              <a:rPr lang="en-US" sz="1600" dirty="0"/>
              <a:t>What is the amplitude of the sinusoidal function </a:t>
            </a:r>
            <a:r>
              <a:rPr lang="en-US" sz="1600" i="1" dirty="0"/>
              <a:t>f </a:t>
            </a:r>
            <a:r>
              <a:rPr lang="en-US" sz="1600" dirty="0"/>
              <a:t>(</a:t>
            </a:r>
            <a:r>
              <a:rPr lang="en-US" sz="1600" i="1" dirty="0"/>
              <a:t>x</a:t>
            </a:r>
            <a:r>
              <a:rPr lang="en-US" sz="1600" dirty="0"/>
              <a:t>) = 2cos(</a:t>
            </a:r>
            <a:r>
              <a:rPr lang="en-US" sz="1600" i="1" dirty="0"/>
              <a:t>x</a:t>
            </a:r>
            <a:r>
              <a:rPr lang="en-US" sz="1600" dirty="0"/>
              <a:t>)? Is the function stretched or compressed vertically?</a:t>
            </a:r>
          </a:p>
        </p:txBody>
      </p:sp>
      <p:sp>
        <p:nvSpPr>
          <p:cNvPr id="10" name="Text Placeholder 6">
            <a:extLst>
              <a:ext uri="{FF2B5EF4-FFF2-40B4-BE49-F238E27FC236}">
                <a16:creationId xmlns:a16="http://schemas.microsoft.com/office/drawing/2014/main" id="{53AD8AE5-D8BD-4265-B9F3-263F5C49EF72}"/>
              </a:ext>
            </a:extLst>
          </p:cNvPr>
          <p:cNvSpPr txBox="1">
            <a:spLocks/>
          </p:cNvSpPr>
          <p:nvPr/>
        </p:nvSpPr>
        <p:spPr>
          <a:xfrm>
            <a:off x="457200" y="4286610"/>
            <a:ext cx="8062912" cy="98765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chemeClr val="tx2"/>
                </a:solidFill>
              </a:rPr>
              <a:t>Example</a:t>
            </a:r>
            <a:r>
              <a:rPr lang="en-US" sz="1600" dirty="0"/>
              <a:t> </a:t>
            </a:r>
            <a:r>
              <a:rPr lang="en-US" sz="1600" b="1" dirty="0"/>
              <a:t>Identifying the Amplitude of a Sine or Cosine Function</a:t>
            </a:r>
          </a:p>
          <a:p>
            <a:r>
              <a:rPr lang="en-US" sz="1600" dirty="0"/>
              <a:t>What is the amplitude of the sinusoidal function </a:t>
            </a:r>
            <a:r>
              <a:rPr lang="en-US" sz="1600" i="1" dirty="0"/>
              <a:t>f </a:t>
            </a:r>
            <a:r>
              <a:rPr lang="en-US" sz="1600" dirty="0"/>
              <a:t>(</a:t>
            </a:r>
            <a:r>
              <a:rPr lang="en-US" sz="1600" i="1" dirty="0"/>
              <a:t>x</a:t>
            </a:r>
            <a:r>
              <a:rPr lang="en-US" sz="1600" dirty="0"/>
              <a:t>) = -4sin(</a:t>
            </a:r>
            <a:r>
              <a:rPr lang="en-US" sz="1600" i="1" dirty="0"/>
              <a:t>x</a:t>
            </a:r>
            <a:r>
              <a:rPr lang="en-US" sz="1600" dirty="0"/>
              <a:t>)? Is the function stretched or compressed vertically?</a:t>
            </a:r>
          </a:p>
        </p:txBody>
      </p:sp>
      <p:sp>
        <p:nvSpPr>
          <p:cNvPr id="3" name="Rectangle 2">
            <a:extLst>
              <a:ext uri="{FF2B5EF4-FFF2-40B4-BE49-F238E27FC236}">
                <a16:creationId xmlns:a16="http://schemas.microsoft.com/office/drawing/2014/main" id="{9F14C3DA-16EC-E647-99CA-5B330475A2A8}"/>
              </a:ext>
            </a:extLst>
          </p:cNvPr>
          <p:cNvSpPr/>
          <p:nvPr/>
        </p:nvSpPr>
        <p:spPr>
          <a:xfrm>
            <a:off x="457200" y="2968819"/>
            <a:ext cx="8062912" cy="646331"/>
          </a:xfrm>
          <a:prstGeom prst="rect">
            <a:avLst/>
          </a:prstGeom>
        </p:spPr>
        <p:txBody>
          <a:bodyPr wrap="square">
            <a:spAutoFit/>
          </a:bodyPr>
          <a:lstStyle/>
          <a:p>
            <a:r>
              <a:rPr lang="en-US" dirty="0">
                <a:solidFill>
                  <a:srgbClr val="555555"/>
                </a:solidFill>
                <a:latin typeface="Helvetica Neue" panose="02000503000000020004" pitchFamily="2" charset="0"/>
              </a:rPr>
              <a:t>Try It:	What is the amplitude of the sinusoidal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½ sin(</a:t>
            </a:r>
            <a:r>
              <a:rPr lang="en-US" dirty="0">
                <a:solidFill>
                  <a:srgbClr val="555555"/>
                </a:solidFill>
                <a:latin typeface="STIXGeneral-Italic" pitchFamily="2" charset="2"/>
              </a:rPr>
              <a:t>x</a:t>
            </a:r>
            <a:r>
              <a:rPr lang="en-US" dirty="0">
                <a:solidFill>
                  <a:srgbClr val="555555"/>
                </a:solidFill>
                <a:latin typeface="STIXGeneral-Regular" pitchFamily="2" charset="2"/>
              </a:rPr>
              <a:t>)?  </a:t>
            </a:r>
            <a:r>
              <a:rPr lang="en-US" dirty="0">
                <a:solidFill>
                  <a:srgbClr val="555555"/>
                </a:solidFill>
                <a:latin typeface="Helvetica Neue" panose="02000503000000020004" pitchFamily="2" charset="0"/>
              </a:rPr>
              <a:t>  Is the function stretched or compressed vertically?</a:t>
            </a:r>
            <a:endParaRPr lang="en-US" dirty="0"/>
          </a:p>
        </p:txBody>
      </p:sp>
      <p:sp>
        <p:nvSpPr>
          <p:cNvPr id="4" name="Rectangle 3">
            <a:extLst>
              <a:ext uri="{FF2B5EF4-FFF2-40B4-BE49-F238E27FC236}">
                <a16:creationId xmlns:a16="http://schemas.microsoft.com/office/drawing/2014/main" id="{580FDF84-4203-4A44-9B1A-1671C3449466}"/>
              </a:ext>
            </a:extLst>
          </p:cNvPr>
          <p:cNvSpPr/>
          <p:nvPr/>
        </p:nvSpPr>
        <p:spPr>
          <a:xfrm>
            <a:off x="457200" y="5969655"/>
            <a:ext cx="7200899" cy="523220"/>
          </a:xfrm>
          <a:prstGeom prst="rect">
            <a:avLst/>
          </a:prstGeom>
        </p:spPr>
        <p:txBody>
          <a:bodyPr wrap="square">
            <a:spAutoFit/>
          </a:bodyPr>
          <a:lstStyle/>
          <a:p>
            <a:r>
              <a:rPr lang="en-US" sz="1400" dirty="0">
                <a:solidFill>
                  <a:srgbClr val="333333"/>
                </a:solidFill>
                <a:latin typeface="Helvetica Neue" panose="02000503000000020004" pitchFamily="2" charset="0"/>
              </a:rPr>
              <a:t>Analysis</a:t>
            </a:r>
          </a:p>
          <a:p>
            <a:r>
              <a:rPr lang="en-US" sz="1400" dirty="0">
                <a:solidFill>
                  <a:srgbClr val="555555"/>
                </a:solidFill>
                <a:latin typeface="Helvetica Neue" panose="02000503000000020004" pitchFamily="2" charset="0"/>
              </a:rPr>
              <a:t>The negative value of </a:t>
            </a:r>
            <a:r>
              <a:rPr lang="en-US" sz="1400" dirty="0">
                <a:solidFill>
                  <a:srgbClr val="555555"/>
                </a:solidFill>
                <a:latin typeface="STIXGeneral-Italic" pitchFamily="2" charset="2"/>
              </a:rPr>
              <a:t>A</a:t>
            </a:r>
            <a:r>
              <a:rPr lang="en-US" sz="1400" dirty="0">
                <a:solidFill>
                  <a:srgbClr val="555555"/>
                </a:solidFill>
                <a:latin typeface="Helvetica Neue" panose="02000503000000020004" pitchFamily="2" charset="0"/>
              </a:rPr>
              <a:t>  results in a reflection across the </a:t>
            </a:r>
            <a:r>
              <a:rPr lang="en-US" sz="1400" i="1" dirty="0">
                <a:solidFill>
                  <a:srgbClr val="555555"/>
                </a:solidFill>
                <a:latin typeface="Helvetica Neue" panose="02000503000000020004" pitchFamily="2" charset="0"/>
              </a:rPr>
              <a:t>x</a:t>
            </a:r>
            <a:r>
              <a:rPr lang="en-US" sz="1400" dirty="0">
                <a:solidFill>
                  <a:srgbClr val="555555"/>
                </a:solidFill>
                <a:latin typeface="Helvetica Neue" panose="02000503000000020004" pitchFamily="2" charset="0"/>
              </a:rPr>
              <a:t>-axis of the </a:t>
            </a:r>
            <a:r>
              <a:rPr lang="en-US" sz="1400" b="1" dirty="0">
                <a:solidFill>
                  <a:srgbClr val="555555"/>
                </a:solidFill>
                <a:latin typeface="Helvetica Neue" panose="02000503000000020004" pitchFamily="2" charset="0"/>
              </a:rPr>
              <a:t>sine function.</a:t>
            </a:r>
            <a:endParaRPr lang="en-US" sz="1400" b="0" i="0" u="none" strike="noStrike" dirty="0">
              <a:solidFill>
                <a:srgbClr val="555555"/>
              </a:solidFill>
              <a:effectLst/>
              <a:latin typeface="Helvetica Neue" panose="02000503000000020004" pitchFamily="2" charset="0"/>
            </a:endParaRPr>
          </a:p>
        </p:txBody>
      </p:sp>
    </p:spTree>
    <p:extLst>
      <p:ext uri="{BB962C8B-B14F-4D97-AF65-F5344CB8AC3E}">
        <p14:creationId xmlns:p14="http://schemas.microsoft.com/office/powerpoint/2010/main" val="15997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endParaRPr lang="en-US" dirty="0"/>
          </a:p>
        </p:txBody>
      </p:sp>
      <p:sp>
        <p:nvSpPr>
          <p:cNvPr id="7" name="Text Placeholder 6"/>
          <p:cNvSpPr>
            <a:spLocks noGrp="1"/>
          </p:cNvSpPr>
          <p:nvPr>
            <p:ph type="body" sz="quarter" idx="14"/>
          </p:nvPr>
        </p:nvSpPr>
        <p:spPr>
          <a:xfrm>
            <a:off x="457200" y="1410317"/>
            <a:ext cx="8062912" cy="1166382"/>
          </a:xfrm>
        </p:spPr>
        <p:txBody>
          <a:bodyPr>
            <a:normAutofit/>
          </a:bodyPr>
          <a:lstStyle/>
          <a:p>
            <a:r>
              <a:rPr lang="en-US" sz="1600" dirty="0"/>
              <a:t>Now that we understand how </a:t>
            </a:r>
            <a:r>
              <a:rPr lang="en-US" sz="1600" i="1" dirty="0"/>
              <a:t>A </a:t>
            </a:r>
            <a:r>
              <a:rPr lang="en-US" sz="1600" dirty="0"/>
              <a:t>and </a:t>
            </a:r>
            <a:r>
              <a:rPr lang="en-US" sz="1600" i="1" dirty="0"/>
              <a:t>B </a:t>
            </a:r>
            <a:r>
              <a:rPr lang="en-US" sz="1600" dirty="0"/>
              <a:t>relate to the general form equation for the sine and cosine functions, we will explore the variables </a:t>
            </a:r>
            <a:r>
              <a:rPr lang="en-US" sz="1600" i="1" dirty="0"/>
              <a:t>C </a:t>
            </a:r>
            <a:r>
              <a:rPr lang="en-US" sz="1600" dirty="0"/>
              <a:t>and </a:t>
            </a:r>
            <a:r>
              <a:rPr lang="en-US" sz="1600" i="1" dirty="0"/>
              <a:t>D</a:t>
            </a:r>
            <a:r>
              <a:rPr lang="en-US" sz="1600" dirty="0"/>
              <a:t>. </a:t>
            </a:r>
          </a:p>
          <a:p>
            <a:r>
              <a:rPr lang="en-US" sz="1600" dirty="0"/>
              <a:t>Recall the general form:</a:t>
            </a:r>
            <a:endParaRPr lang="en-US" sz="12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Picture of the formulas:&#10;f(x) = A sin (Bx − C) + D  or f(x) = A cos (Bx − C) + D,  &quot;C&quot; /&quot;B&quot;  "/>
          <p:cNvPicPr>
            <a:picLocks noChangeAspect="1"/>
          </p:cNvPicPr>
          <p:nvPr/>
        </p:nvPicPr>
        <p:blipFill>
          <a:blip r:embed="rId3"/>
          <a:stretch>
            <a:fillRect/>
          </a:stretch>
        </p:blipFill>
        <p:spPr>
          <a:xfrm>
            <a:off x="640764" y="2633662"/>
            <a:ext cx="7605455" cy="1817040"/>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3AD7575-E63C-124A-9E21-4DF97BD0D525}"/>
                  </a:ext>
                </a:extLst>
              </p:cNvPr>
              <p:cNvSpPr/>
              <p:nvPr/>
            </p:nvSpPr>
            <p:spPr>
              <a:xfrm>
                <a:off x="258762" y="5092027"/>
                <a:ext cx="8459788" cy="1085233"/>
              </a:xfrm>
              <a:prstGeom prst="rect">
                <a:avLst/>
              </a:prstGeom>
            </p:spPr>
            <p:txBody>
              <a:bodyPr wrap="square">
                <a:spAutoFit/>
              </a:bodyPr>
              <a:lstStyle/>
              <a:p>
                <a:r>
                  <a:rPr lang="en-US" cap="all" dirty="0">
                    <a:solidFill>
                      <a:srgbClr val="555555"/>
                    </a:solidFill>
                  </a:rPr>
                  <a:t>VARIATIONS OF SINE AND COSINE FUNCTIONS</a:t>
                </a:r>
              </a:p>
              <a:p>
                <a:r>
                  <a:rPr lang="en-US" dirty="0">
                    <a:solidFill>
                      <a:srgbClr val="555555"/>
                    </a:solidFill>
                  </a:rPr>
                  <a:t>Given an equation in the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a:solidFill>
                      <a:srgbClr val="555555"/>
                    </a:solidFill>
                    <a:latin typeface="STIXGeneral-Regular" pitchFamily="2" charset="2"/>
                  </a:rPr>
                  <a:t>sin (</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latin typeface="STIXGeneral-Regular" pitchFamily="2" charset="2"/>
                  </a:rPr>
                  <a:t>) + </a:t>
                </a:r>
                <a:r>
                  <a:rPr lang="en-US" dirty="0">
                    <a:solidFill>
                      <a:srgbClr val="555555"/>
                    </a:solidFill>
                    <a:latin typeface="STIXGeneral-Italic" pitchFamily="2" charset="2"/>
                  </a:rPr>
                  <a:t>D</a:t>
                </a:r>
                <a:r>
                  <a:rPr lang="en-US" dirty="0">
                    <a:solidFill>
                      <a:srgbClr val="555555"/>
                    </a:solidFill>
                  </a:rPr>
                  <a:t>  or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a:solidFill>
                      <a:srgbClr val="555555"/>
                    </a:solidFill>
                    <a:latin typeface="STIXGeneral-Regular" pitchFamily="2" charset="2"/>
                  </a:rPr>
                  <a:t>cos (</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latin typeface="STIXGeneral-Regular" pitchFamily="2" charset="2"/>
                  </a:rPr>
                  <a:t>) + </a:t>
                </a:r>
                <a:r>
                  <a:rPr lang="en-US" dirty="0">
                    <a:solidFill>
                      <a:srgbClr val="555555"/>
                    </a:solidFill>
                    <a:latin typeface="STIXGeneral-Italic" pitchFamily="2" charset="2"/>
                  </a:rPr>
                  <a:t>D</a:t>
                </a:r>
                <a:r>
                  <a:rPr lang="en-US" dirty="0">
                    <a:solidFill>
                      <a:srgbClr val="555555"/>
                    </a:solidFill>
                    <a:latin typeface="STIXGeneral-Regular" pitchFamily="2" charset="2"/>
                  </a:rPr>
                  <a:t>, </a:t>
                </a:r>
                <a:r>
                  <a:rPr lang="en-US" dirty="0">
                    <a:solidFill>
                      <a:srgbClr val="555555"/>
                    </a:solidFill>
                  </a:rPr>
                  <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Italic" pitchFamily="2" charset="2"/>
                          </a:rPr>
                          <m:t>C</m:t>
                        </m:r>
                      </m:num>
                      <m:den>
                        <m:r>
                          <m:rPr>
                            <m:nor/>
                          </m:rPr>
                          <a:rPr lang="en-US" dirty="0">
                            <a:solidFill>
                              <a:srgbClr val="555555"/>
                            </a:solidFill>
                            <a:latin typeface="STIXGeneral-Italic" pitchFamily="2" charset="2"/>
                          </a:rPr>
                          <m:t>B</m:t>
                        </m:r>
                      </m:den>
                    </m:f>
                  </m:oMath>
                </a14:m>
                <a:r>
                  <a:rPr lang="en-US" dirty="0">
                    <a:solidFill>
                      <a:srgbClr val="555555"/>
                    </a:solidFill>
                    <a:latin typeface="STIXGeneral-Italic" pitchFamily="2" charset="2"/>
                  </a:rPr>
                  <a:t> </a:t>
                </a:r>
                <a:r>
                  <a:rPr lang="en-US" dirty="0">
                    <a:solidFill>
                      <a:srgbClr val="555555"/>
                    </a:solidFill>
                  </a:rPr>
                  <a:t> is the </a:t>
                </a:r>
                <a:r>
                  <a:rPr lang="en-US" b="1" dirty="0">
                    <a:solidFill>
                      <a:srgbClr val="555555"/>
                    </a:solidFill>
                  </a:rPr>
                  <a:t>phase shift</a:t>
                </a:r>
                <a:r>
                  <a:rPr lang="en-US" dirty="0">
                    <a:solidFill>
                      <a:srgbClr val="555555"/>
                    </a:solidFill>
                  </a:rPr>
                  <a:t> and </a:t>
                </a:r>
                <a:r>
                  <a:rPr lang="en-US" dirty="0">
                    <a:solidFill>
                      <a:srgbClr val="555555"/>
                    </a:solidFill>
                    <a:latin typeface="STIXGeneral-Italic" pitchFamily="2" charset="2"/>
                  </a:rPr>
                  <a:t>D</a:t>
                </a:r>
                <a:r>
                  <a:rPr lang="en-US" dirty="0">
                    <a:solidFill>
                      <a:srgbClr val="555555"/>
                    </a:solidFill>
                  </a:rPr>
                  <a:t> is the </a:t>
                </a:r>
                <a:r>
                  <a:rPr lang="en-US" b="1" dirty="0">
                    <a:solidFill>
                      <a:srgbClr val="555555"/>
                    </a:solidFill>
                  </a:rPr>
                  <a:t>vertical shift</a:t>
                </a:r>
                <a:r>
                  <a:rPr lang="en-US" dirty="0">
                    <a:solidFill>
                      <a:srgbClr val="555555"/>
                    </a:solidFill>
                  </a:rPr>
                  <a:t>.</a:t>
                </a:r>
                <a:endParaRPr lang="en-US" dirty="0">
                  <a:solidFill>
                    <a:srgbClr val="555555"/>
                  </a:solidFill>
                  <a:effectLst/>
                </a:endParaRPr>
              </a:p>
            </p:txBody>
          </p:sp>
        </mc:Choice>
        <mc:Fallback xmlns="">
          <p:sp>
            <p:nvSpPr>
              <p:cNvPr id="4" name="Rectangle 3">
                <a:extLst>
                  <a:ext uri="{FF2B5EF4-FFF2-40B4-BE49-F238E27FC236}">
                    <a16:creationId xmlns:a16="http://schemas.microsoft.com/office/drawing/2014/main" id="{23AD7575-E63C-124A-9E21-4DF97BD0D525}"/>
                  </a:ext>
                </a:extLst>
              </p:cNvPr>
              <p:cNvSpPr>
                <a:spLocks noRot="1" noChangeAspect="1" noMove="1" noResize="1" noEditPoints="1" noAdjustHandles="1" noChangeArrowheads="1" noChangeShapeType="1" noTextEdit="1"/>
              </p:cNvSpPr>
              <p:nvPr/>
            </p:nvSpPr>
            <p:spPr>
              <a:xfrm>
                <a:off x="258762" y="5092027"/>
                <a:ext cx="8459788" cy="1085233"/>
              </a:xfrm>
              <a:prstGeom prst="rect">
                <a:avLst/>
              </a:prstGeom>
              <a:blipFill>
                <a:blip r:embed="rId4"/>
                <a:stretch>
                  <a:fillRect l="-449" t="-2326" r="-749" b="-4651"/>
                </a:stretch>
              </a:blipFill>
            </p:spPr>
            <p:txBody>
              <a:bodyPr/>
              <a:lstStyle/>
              <a:p>
                <a:r>
                  <a:rPr lang="en-US">
                    <a:noFill/>
                  </a:rPr>
                  <a:t> </a:t>
                </a:r>
              </a:p>
            </p:txBody>
          </p:sp>
        </mc:Fallback>
      </mc:AlternateContent>
    </p:spTree>
    <p:extLst>
      <p:ext uri="{BB962C8B-B14F-4D97-AF65-F5344CB8AC3E}">
        <p14:creationId xmlns:p14="http://schemas.microsoft.com/office/powerpoint/2010/main" val="196353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  </a:t>
            </a:r>
            <a:r>
              <a:rPr lang="en-US" dirty="0"/>
              <a:t>(cont.)</a:t>
            </a:r>
          </a:p>
        </p:txBody>
      </p:sp>
      <p:sp>
        <p:nvSpPr>
          <p:cNvPr id="7" name="Text Placeholder 6"/>
          <p:cNvSpPr>
            <a:spLocks noGrp="1"/>
          </p:cNvSpPr>
          <p:nvPr>
            <p:ph type="body" sz="quarter" idx="14"/>
          </p:nvPr>
        </p:nvSpPr>
        <p:spPr>
          <a:xfrm>
            <a:off x="457200" y="4534678"/>
            <a:ext cx="8062912" cy="1082351"/>
          </a:xfrm>
        </p:spPr>
        <p:txBody>
          <a:bodyPr>
            <a:noAutofit/>
          </a:bodyPr>
          <a:lstStyle/>
          <a:p>
            <a:r>
              <a:rPr lang="en-US" sz="1600" b="1" dirty="0"/>
              <a:t>Figure 11 </a:t>
            </a:r>
            <a:r>
              <a:rPr lang="en-US" sz="1600" dirty="0"/>
              <a:t>shows that the graph of </a:t>
            </a:r>
            <a:r>
              <a:rPr lang="en-US" sz="1600" i="1" dirty="0"/>
              <a:t>f </a:t>
            </a:r>
            <a:r>
              <a:rPr lang="en-US" sz="1600" dirty="0"/>
              <a:t>(</a:t>
            </a:r>
            <a:r>
              <a:rPr lang="en-US" sz="1600" i="1" dirty="0"/>
              <a:t>x</a:t>
            </a:r>
            <a:r>
              <a:rPr lang="en-US" sz="1600" dirty="0"/>
              <a:t>) = sin(</a:t>
            </a:r>
            <a:r>
              <a:rPr lang="en-US" sz="1600" i="1" dirty="0"/>
              <a:t>x </a:t>
            </a:r>
            <a:r>
              <a:rPr lang="en-US" sz="1600" dirty="0"/>
              <a:t>− </a:t>
            </a:r>
            <a:r>
              <a:rPr lang="en-US" sz="1600" i="1" dirty="0"/>
              <a:t>π</a:t>
            </a:r>
            <a:r>
              <a:rPr lang="en-US" sz="1600" dirty="0"/>
              <a:t>) shifts to the right by </a:t>
            </a:r>
            <a:r>
              <a:rPr lang="en-US" sz="1600" i="1" dirty="0"/>
              <a:t>π </a:t>
            </a:r>
            <a:r>
              <a:rPr lang="en-US" sz="1600" dirty="0"/>
              <a:t>units, which</a:t>
            </a:r>
          </a:p>
          <a:p>
            <a:r>
              <a:rPr lang="en-US" sz="1600" dirty="0"/>
              <a:t>is more than we see in the graph of </a:t>
            </a:r>
            <a:r>
              <a:rPr lang="en-US" sz="1600" i="1" dirty="0"/>
              <a:t>f </a:t>
            </a:r>
            <a:r>
              <a:rPr lang="en-US" sz="1600" dirty="0"/>
              <a:t>(</a:t>
            </a:r>
            <a:r>
              <a:rPr lang="en-US" sz="1600" i="1" dirty="0"/>
              <a:t>x</a:t>
            </a:r>
            <a:r>
              <a:rPr lang="en-US" sz="1600" dirty="0"/>
              <a:t>) = sin(</a:t>
            </a:r>
            <a:r>
              <a:rPr lang="en-US" sz="1600" i="1" dirty="0"/>
              <a:t>x </a:t>
            </a:r>
            <a:r>
              <a:rPr lang="en-US" sz="1600" dirty="0"/>
              <a:t>− </a:t>
            </a:r>
            <a:r>
              <a:rPr lang="en-US" sz="1600" i="1" dirty="0"/>
              <a:t>π/</a:t>
            </a:r>
            <a:r>
              <a:rPr lang="en-US" sz="1600" dirty="0"/>
              <a:t>4), which shifts to the right by </a:t>
            </a:r>
            <a:r>
              <a:rPr lang="en-US" sz="1600" i="1" dirty="0"/>
              <a:t>π/4 </a:t>
            </a:r>
            <a:r>
              <a:rPr lang="en-US" sz="1600" dirty="0"/>
              <a:t>units.</a:t>
            </a:r>
            <a:endParaRPr lang="en-US" sz="1200" dirty="0"/>
          </a:p>
        </p:txBody>
      </p:sp>
      <p:pic>
        <p:nvPicPr>
          <p:cNvPr id="3" name="Picture 2" descr="&#10;A graph with three items. The first item is a graph of sin(x). The second item is a graph of sin(x-pi/4), which is the same as sin(x) except shifted to the right by pi/4. The third item is a graph of sin(x-pi), which is the same as sin(x) except shifted to the right by p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2178" y="1318768"/>
            <a:ext cx="5852795" cy="2806700"/>
          </a:xfrm>
          <a:prstGeom prst="rect">
            <a:avLst/>
          </a:prstGeom>
        </p:spPr>
      </p:pic>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85277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  </a:t>
            </a:r>
            <a:r>
              <a:rPr lang="en-US" dirty="0"/>
              <a:t>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1"/>
                <a:ext cx="8062912" cy="894344"/>
              </a:xfrm>
            </p:spPr>
            <p:txBody>
              <a:bodyPr>
                <a:normAutofit/>
              </a:bodyPr>
              <a:lstStyle/>
              <a:p>
                <a:r>
                  <a:rPr lang="en-US" sz="1600" dirty="0">
                    <a:solidFill>
                      <a:schemeClr val="tx2"/>
                    </a:solidFill>
                  </a:rPr>
                  <a:t>Example</a:t>
                </a:r>
                <a:r>
                  <a:rPr lang="en-US" sz="1600" dirty="0"/>
                  <a:t> </a:t>
                </a:r>
                <a:r>
                  <a:rPr lang="en-US" sz="1600" b="1" dirty="0"/>
                  <a:t>Identifying the Phase Shift of a Function</a:t>
                </a:r>
              </a:p>
              <a:p>
                <a:r>
                  <a:rPr lang="en-US" sz="1600" dirty="0"/>
                  <a:t>Determine the direction and magnitude of the phase shift for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𝑥</m:t>
                        </m:r>
                      </m:e>
                    </m:d>
                    <m:r>
                      <a:rPr lang="en-US" sz="1600">
                        <a:latin typeface="Cambria Math" panose="02040503050406030204" pitchFamily="18" charset="0"/>
                      </a:rPr>
                      <m:t>=</m:t>
                    </m:r>
                    <m:r>
                      <m:rPr>
                        <m:sty m:val="p"/>
                      </m:rPr>
                      <a:rPr lang="en-US" sz="1600">
                        <a:latin typeface="Cambria Math" panose="02040503050406030204" pitchFamily="18" charset="0"/>
                      </a:rPr>
                      <m:t>sin</m:t>
                    </m:r>
                    <m:d>
                      <m:dPr>
                        <m:ctrlPr>
                          <a:rPr lang="en-US" sz="1600" i="1">
                            <a:latin typeface="Cambria Math" panose="02040503050406030204" pitchFamily="18" charset="0"/>
                          </a:rPr>
                        </m:ctrlPr>
                      </m:dPr>
                      <m:e>
                        <m:r>
                          <a:rPr lang="en-US" sz="1600" i="1">
                            <a:latin typeface="Cambria Math" panose="02040503050406030204" pitchFamily="18" charset="0"/>
                          </a:rPr>
                          <m:t>𝑥</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i="1">
                                <a:latin typeface="Cambria Math" panose="02040503050406030204" pitchFamily="18" charset="0"/>
                              </a:rPr>
                              <m:t>6</m:t>
                            </m:r>
                          </m:den>
                        </m:f>
                      </m:e>
                    </m:d>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1"/>
                <a:ext cx="8062912" cy="894344"/>
              </a:xfrm>
              <a:blipFill>
                <a:blip r:embed="rId3"/>
                <a:stretch>
                  <a:fillRect l="-472"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6">
                <a:extLst>
                  <a:ext uri="{FF2B5EF4-FFF2-40B4-BE49-F238E27FC236}">
                    <a16:creationId xmlns:a16="http://schemas.microsoft.com/office/drawing/2014/main" id="{FF217C9C-BCA4-4976-9B81-90B038C9B093}"/>
                  </a:ext>
                </a:extLst>
              </p:cNvPr>
              <p:cNvSpPr txBox="1">
                <a:spLocks/>
              </p:cNvSpPr>
              <p:nvPr/>
            </p:nvSpPr>
            <p:spPr>
              <a:xfrm>
                <a:off x="457200" y="3027073"/>
                <a:ext cx="8062912" cy="94818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solidFill>
                      <a:schemeClr val="tx2"/>
                    </a:solidFill>
                  </a:rPr>
                  <a:t>Example</a:t>
                </a:r>
                <a:r>
                  <a:rPr lang="en-US" sz="1600" dirty="0"/>
                  <a:t> </a:t>
                </a:r>
                <a:r>
                  <a:rPr lang="en-US" sz="1600" b="1" dirty="0"/>
                  <a:t>Identifying the Phase Shift of a Function</a:t>
                </a:r>
              </a:p>
              <a:p>
                <a:r>
                  <a:rPr lang="en-US" sz="1600" dirty="0"/>
                  <a:t>Determine the direction and magnitude of the phase shift for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𝑥</m:t>
                        </m:r>
                      </m:e>
                    </m:d>
                    <m:r>
                      <a:rPr lang="en-US" sz="1600">
                        <a:latin typeface="Cambria Math" panose="02040503050406030204" pitchFamily="18" charset="0"/>
                      </a:rPr>
                      <m:t>=</m:t>
                    </m:r>
                    <m:r>
                      <m:rPr>
                        <m:sty m:val="p"/>
                      </m:rPr>
                      <a:rPr lang="en-US" sz="1600">
                        <a:latin typeface="Cambria Math" panose="02040503050406030204" pitchFamily="18" charset="0"/>
                      </a:rPr>
                      <m:t>sin</m:t>
                    </m:r>
                    <m:d>
                      <m:dPr>
                        <m:ctrlPr>
                          <a:rPr lang="en-US" sz="1600" i="1">
                            <a:latin typeface="Cambria Math" panose="02040503050406030204" pitchFamily="18" charset="0"/>
                          </a:rPr>
                        </m:ctrlPr>
                      </m:dPr>
                      <m:e>
                        <m:r>
                          <a:rPr lang="en-US" sz="1600" i="1" smtClean="0">
                            <a:latin typeface="Cambria Math" panose="02040503050406030204" pitchFamily="18" charset="0"/>
                          </a:rPr>
                          <m:t>3</m:t>
                        </m:r>
                        <m:r>
                          <a:rPr lang="en-US" sz="1600" i="1">
                            <a:latin typeface="Cambria Math" panose="02040503050406030204" pitchFamily="18" charset="0"/>
                          </a:rPr>
                          <m:t>𝑥</m:t>
                        </m:r>
                        <m:r>
                          <a:rPr lang="en-US" sz="1600" i="1" smtClean="0">
                            <a:latin typeface="Cambria Math" panose="02040503050406030204" pitchFamily="18" charset="0"/>
                          </a:rPr>
                          <m:t>−</m:t>
                        </m:r>
                        <m:f>
                          <m:fPr>
                            <m:ctrlPr>
                              <a:rPr lang="en-US" sz="1600" i="1">
                                <a:latin typeface="Cambria Math" panose="02040503050406030204" pitchFamily="18" charset="0"/>
                              </a:rPr>
                            </m:ctrlPr>
                          </m:fPr>
                          <m:num>
                            <m:r>
                              <a:rPr lang="en-US" sz="1600" i="1" smtClean="0">
                                <a:latin typeface="Cambria Math" panose="02040503050406030204" pitchFamily="18" charset="0"/>
                              </a:rPr>
                              <m:t>3</m:t>
                            </m:r>
                            <m:r>
                              <a:rPr lang="en-US" sz="1600" i="1">
                                <a:latin typeface="Cambria Math" panose="02040503050406030204" pitchFamily="18" charset="0"/>
                                <a:ea typeface="Cambria Math" panose="02040503050406030204" pitchFamily="18" charset="0"/>
                              </a:rPr>
                              <m:t>𝜋</m:t>
                            </m:r>
                          </m:num>
                          <m:den>
                            <m:r>
                              <a:rPr lang="en-US" sz="1600" i="1" smtClean="0">
                                <a:latin typeface="Cambria Math" panose="02040503050406030204" pitchFamily="18" charset="0"/>
                              </a:rPr>
                              <m:t>2</m:t>
                            </m:r>
                          </m:den>
                        </m:f>
                      </m:e>
                    </m:d>
                  </m:oMath>
                </a14:m>
                <a:r>
                  <a:rPr lang="en-US" sz="1600" dirty="0"/>
                  <a:t>.</a:t>
                </a:r>
              </a:p>
            </p:txBody>
          </p:sp>
        </mc:Choice>
        <mc:Fallback xmlns="">
          <p:sp>
            <p:nvSpPr>
              <p:cNvPr id="8" name="Text Placeholder 6">
                <a:extLst>
                  <a:ext uri="{FF2B5EF4-FFF2-40B4-BE49-F238E27FC236}">
                    <a16:creationId xmlns:a16="http://schemas.microsoft.com/office/drawing/2014/main" id="{FF217C9C-BCA4-4976-9B81-90B038C9B093}"/>
                  </a:ext>
                </a:extLst>
              </p:cNvPr>
              <p:cNvSpPr txBox="1">
                <a:spLocks noRot="1" noChangeAspect="1" noMove="1" noResize="1" noEditPoints="1" noAdjustHandles="1" noChangeArrowheads="1" noChangeShapeType="1" noTextEdit="1"/>
              </p:cNvSpPr>
              <p:nvPr/>
            </p:nvSpPr>
            <p:spPr>
              <a:xfrm>
                <a:off x="457200" y="3027073"/>
                <a:ext cx="8062912" cy="948189"/>
              </a:xfrm>
              <a:prstGeom prst="rect">
                <a:avLst/>
              </a:prstGeom>
              <a:blipFill>
                <a:blip r:embed="rId4"/>
                <a:stretch>
                  <a:fillRect l="-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CEC8DAF-308C-7C49-AFA3-76C5FA9EF62B}"/>
                  </a:ext>
                </a:extLst>
              </p:cNvPr>
              <p:cNvSpPr/>
              <p:nvPr/>
            </p:nvSpPr>
            <p:spPr>
              <a:xfrm>
                <a:off x="457200" y="5004198"/>
                <a:ext cx="8062912" cy="736740"/>
              </a:xfrm>
              <a:prstGeom prst="rect">
                <a:avLst/>
              </a:prstGeom>
            </p:spPr>
            <p:txBody>
              <a:bodyPr wrap="square">
                <a:spAutoFit/>
              </a:bodyPr>
              <a:lstStyle/>
              <a:p>
                <a:r>
                  <a:rPr lang="en-US" dirty="0">
                    <a:solidFill>
                      <a:srgbClr val="555555"/>
                    </a:solidFill>
                    <a:latin typeface="Helvetica Neue" panose="02000503000000020004" pitchFamily="2" charset="0"/>
                  </a:rPr>
                  <a:t>Try It:	Determine the direction and magnitude of the phase shift for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3cos</a:t>
                </a:r>
                <a:r>
                  <a:rPr lang="en-US" dirty="0">
                    <a:solidFill>
                      <a:srgbClr val="555555"/>
                    </a:solidFill>
                    <a:latin typeface="STIXSizeOneSym"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l-GR" i="1" dirty="0" smtClean="0">
                            <a:solidFill>
                              <a:srgbClr val="555555"/>
                            </a:solidFill>
                            <a:latin typeface="Cambria Math" panose="02040503050406030204" pitchFamily="18" charset="0"/>
                          </a:rPr>
                          <m:t>2</m:t>
                        </m:r>
                      </m:den>
                    </m:f>
                  </m:oMath>
                </a14:m>
                <a:r>
                  <a:rPr lang="el-GR" dirty="0">
                    <a:solidFill>
                      <a:srgbClr val="555555"/>
                    </a:solidFill>
                    <a:latin typeface="STIXSizeOneSym" pitchFamily="2" charset="2"/>
                  </a:rPr>
                  <a:t>)</a:t>
                </a:r>
                <a:r>
                  <a:rPr lang="el-GR"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DCEC8DAF-308C-7C49-AFA3-76C5FA9EF62B}"/>
                  </a:ext>
                </a:extLst>
              </p:cNvPr>
              <p:cNvSpPr>
                <a:spLocks noRot="1" noChangeAspect="1" noMove="1" noResize="1" noEditPoints="1" noAdjustHandles="1" noChangeArrowheads="1" noChangeShapeType="1" noTextEdit="1"/>
              </p:cNvSpPr>
              <p:nvPr/>
            </p:nvSpPr>
            <p:spPr>
              <a:xfrm>
                <a:off x="457200" y="5004198"/>
                <a:ext cx="8062912" cy="736740"/>
              </a:xfrm>
              <a:prstGeom prst="rect">
                <a:avLst/>
              </a:prstGeom>
              <a:blipFill>
                <a:blip r:embed="rId5"/>
                <a:stretch>
                  <a:fillRect l="-630" t="-6780" b="-6780"/>
                </a:stretch>
              </a:blipFill>
            </p:spPr>
            <p:txBody>
              <a:bodyPr/>
              <a:lstStyle/>
              <a:p>
                <a:r>
                  <a:rPr lang="en-US">
                    <a:noFill/>
                  </a:rPr>
                  <a:t> </a:t>
                </a:r>
              </a:p>
            </p:txBody>
          </p:sp>
        </mc:Fallback>
      </mc:AlternateContent>
    </p:spTree>
    <p:extLst>
      <p:ext uri="{BB962C8B-B14F-4D97-AF65-F5344CB8AC3E}">
        <p14:creationId xmlns:p14="http://schemas.microsoft.com/office/powerpoint/2010/main" val="261251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  </a:t>
            </a:r>
            <a:r>
              <a:rPr lang="en-US" dirty="0"/>
              <a:t>(cont.2)</a:t>
            </a:r>
          </a:p>
        </p:txBody>
      </p:sp>
      <p:sp>
        <p:nvSpPr>
          <p:cNvPr id="7" name="Text Placeholder 6"/>
          <p:cNvSpPr>
            <a:spLocks noGrp="1"/>
          </p:cNvSpPr>
          <p:nvPr>
            <p:ph type="body" sz="quarter" idx="14"/>
          </p:nvPr>
        </p:nvSpPr>
        <p:spPr/>
        <p:txBody>
          <a:bodyPr>
            <a:noAutofit/>
          </a:bodyPr>
          <a:lstStyle/>
          <a:p>
            <a:r>
              <a:rPr lang="en-US" sz="1600" dirty="0"/>
              <a:t>While </a:t>
            </a:r>
            <a:r>
              <a:rPr lang="en-US" sz="1600" i="1" dirty="0"/>
              <a:t>C </a:t>
            </a:r>
            <a:r>
              <a:rPr lang="en-US" sz="1600" dirty="0"/>
              <a:t>relates to the horizontal shift, </a:t>
            </a:r>
            <a:r>
              <a:rPr lang="en-US" sz="1600" i="1" dirty="0"/>
              <a:t>D </a:t>
            </a:r>
            <a:r>
              <a:rPr lang="en-US" sz="1600" dirty="0"/>
              <a:t>indicates the vertical shift from the midline in the general formula for a sinusoidal function. </a:t>
            </a:r>
          </a:p>
          <a:p>
            <a:r>
              <a:rPr lang="en-US" sz="1600" dirty="0"/>
              <a:t>See </a:t>
            </a:r>
            <a:r>
              <a:rPr lang="en-US" sz="1600" b="1" dirty="0"/>
              <a:t>Figure 12</a:t>
            </a:r>
            <a:r>
              <a:rPr lang="en-US" sz="1600" dirty="0"/>
              <a:t>. The function </a:t>
            </a:r>
            <a:r>
              <a:rPr lang="en-US" sz="1600" i="1" dirty="0"/>
              <a:t>y </a:t>
            </a:r>
            <a:r>
              <a:rPr lang="en-US" sz="1600" dirty="0"/>
              <a:t>= cos(</a:t>
            </a:r>
            <a:r>
              <a:rPr lang="en-US" sz="1600" i="1" dirty="0"/>
              <a:t>x</a:t>
            </a:r>
            <a:r>
              <a:rPr lang="en-US" sz="1600" dirty="0"/>
              <a:t>) + </a:t>
            </a:r>
            <a:r>
              <a:rPr lang="en-US" sz="1600" i="1" dirty="0"/>
              <a:t>D </a:t>
            </a:r>
            <a:r>
              <a:rPr lang="en-US" sz="1600" dirty="0"/>
              <a:t>has its midline at </a:t>
            </a:r>
            <a:r>
              <a:rPr lang="en-US" sz="1600" i="1" dirty="0"/>
              <a:t>y </a:t>
            </a:r>
            <a:r>
              <a:rPr lang="en-US" sz="1600" dirty="0"/>
              <a:t>= </a:t>
            </a:r>
            <a:r>
              <a:rPr lang="en-US" sz="1600" i="1" dirty="0"/>
              <a:t>D</a:t>
            </a:r>
            <a:r>
              <a:rPr lang="en-US" sz="1600" dirty="0"/>
              <a:t>.</a:t>
            </a:r>
            <a:endParaRPr lang="en-US" sz="1200" dirty="0"/>
          </a:p>
        </p:txBody>
      </p:sp>
      <p:pic>
        <p:nvPicPr>
          <p:cNvPr id="3" name="Picture 2" descr="&#10; &#10;y&#10;=&#10;D&#10;.&#10;A graph of y=Asin(x)+D. Graph shows the midline of the function at y=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1912" y="1375156"/>
            <a:ext cx="6480175" cy="2773680"/>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068913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  </a:t>
            </a:r>
            <a:r>
              <a:rPr lang="en-US" dirty="0"/>
              <a:t>(cont. 3)</a:t>
            </a:r>
          </a:p>
        </p:txBody>
      </p:sp>
      <p:sp>
        <p:nvSpPr>
          <p:cNvPr id="7" name="Text Placeholder 6"/>
          <p:cNvSpPr>
            <a:spLocks noGrp="1"/>
          </p:cNvSpPr>
          <p:nvPr>
            <p:ph type="body" sz="quarter" idx="14"/>
          </p:nvPr>
        </p:nvSpPr>
        <p:spPr/>
        <p:txBody>
          <a:bodyPr>
            <a:normAutofit/>
          </a:bodyPr>
          <a:lstStyle/>
          <a:p>
            <a:r>
              <a:rPr lang="en-US" sz="1600" dirty="0"/>
              <a:t>Any value of </a:t>
            </a:r>
            <a:r>
              <a:rPr lang="en-US" sz="1600" i="1" dirty="0"/>
              <a:t>D </a:t>
            </a:r>
            <a:r>
              <a:rPr lang="en-US" sz="1600" dirty="0"/>
              <a:t>other than zero shifts the graph up or down. </a:t>
            </a:r>
          </a:p>
          <a:p>
            <a:r>
              <a:rPr lang="en-US" sz="1600" b="1" dirty="0"/>
              <a:t>Figure 13 </a:t>
            </a:r>
            <a:r>
              <a:rPr lang="en-US" sz="1600" dirty="0"/>
              <a:t>compares </a:t>
            </a:r>
            <a:r>
              <a:rPr lang="en-US" sz="1600" i="1" dirty="0"/>
              <a:t>f </a:t>
            </a:r>
            <a:r>
              <a:rPr lang="en-US" sz="1600" dirty="0"/>
              <a:t>(</a:t>
            </a:r>
            <a:r>
              <a:rPr lang="en-US" sz="1600" i="1" dirty="0"/>
              <a:t>x</a:t>
            </a:r>
            <a:r>
              <a:rPr lang="en-US" sz="1600" dirty="0"/>
              <a:t>) = sin </a:t>
            </a:r>
            <a:r>
              <a:rPr lang="en-US" sz="1600" i="1" dirty="0"/>
              <a:t>x </a:t>
            </a:r>
            <a:r>
              <a:rPr lang="en-US" sz="1600" dirty="0"/>
              <a:t>with </a:t>
            </a:r>
            <a:r>
              <a:rPr lang="en-US" sz="1600" i="1" dirty="0"/>
              <a:t>f </a:t>
            </a:r>
            <a:r>
              <a:rPr lang="en-US" sz="1600" dirty="0"/>
              <a:t>(</a:t>
            </a:r>
            <a:r>
              <a:rPr lang="en-US" sz="1600" i="1" dirty="0"/>
              <a:t>x</a:t>
            </a:r>
            <a:r>
              <a:rPr lang="en-US" sz="1600" dirty="0"/>
              <a:t>) = sin </a:t>
            </a:r>
            <a:r>
              <a:rPr lang="en-US" sz="1600" i="1" dirty="0"/>
              <a:t>x </a:t>
            </a:r>
            <a:r>
              <a:rPr lang="en-US" sz="1600" dirty="0"/>
              <a:t>+ 2, which is shifted 2 units up on a graph.</a:t>
            </a:r>
            <a:endParaRPr lang="en-US" sz="1200" dirty="0"/>
          </a:p>
        </p:txBody>
      </p:sp>
      <p:pic>
        <p:nvPicPr>
          <p:cNvPr id="4" name="Picture 3" descr="&#10;A graph with two items. The first item is a graph of sin(x). The second item is a graph of sin(x)+2, which is the same as sin(x) except shifted up by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28929" y="1101853"/>
            <a:ext cx="5968365" cy="3128645"/>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4311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52213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  </a:t>
            </a:r>
            <a:r>
              <a:rPr lang="en-US" dirty="0"/>
              <a:t>examples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Identifying the Vertical Shift of a Function</a:t>
                </a:r>
              </a:p>
              <a:p>
                <a:r>
                  <a:rPr lang="en-US" sz="1600" dirty="0"/>
                  <a:t>Determine the direction and magnitude of the vertical shift for </a:t>
                </a:r>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r>
                          <a:rPr lang="en-US" sz="1600" i="1">
                            <a:latin typeface="Cambria Math" panose="02040503050406030204" pitchFamily="18" charset="0"/>
                          </a:rPr>
                          <m:t>𝑥</m:t>
                        </m:r>
                      </m:e>
                    </m:d>
                    <m:r>
                      <a:rPr lang="en-US" sz="1600">
                        <a:latin typeface="Cambria Math" panose="02040503050406030204" pitchFamily="18" charset="0"/>
                      </a:rPr>
                      <m:t>=</m:t>
                    </m:r>
                    <m:r>
                      <m:rPr>
                        <m:sty m:val="p"/>
                      </m:rPr>
                      <a:rPr lang="en-US" sz="1600" b="0" i="0" smtClean="0">
                        <a:latin typeface="Cambria Math" panose="02040503050406030204" pitchFamily="18" charset="0"/>
                      </a:rPr>
                      <m:t>cos</m:t>
                    </m:r>
                    <m:d>
                      <m:dPr>
                        <m:ctrlPr>
                          <a:rPr lang="en-US" sz="1600" i="1">
                            <a:latin typeface="Cambria Math" panose="02040503050406030204" pitchFamily="18" charset="0"/>
                          </a:rPr>
                        </m:ctrlPr>
                      </m:dPr>
                      <m:e>
                        <m:r>
                          <a:rPr lang="en-US" sz="1600" b="0" i="1" smtClean="0">
                            <a:latin typeface="Cambria Math" panose="02040503050406030204" pitchFamily="18" charset="0"/>
                          </a:rPr>
                          <m:t>𝑥</m:t>
                        </m:r>
                      </m:e>
                    </m:d>
                    <m:r>
                      <a:rPr lang="en-US" sz="1600" b="0" i="1" smtClean="0">
                        <a:latin typeface="Cambria Math" panose="02040503050406030204" pitchFamily="18" charset="0"/>
                      </a:rPr>
                      <m:t>−3</m:t>
                    </m:r>
                  </m:oMath>
                </a14:m>
                <a:r>
                  <a:rPr lang="en-US" sz="1600" dirty="0"/>
                  <a:t>. Graph the original function and the new function to compare.</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1444851"/>
              </a:xfrm>
              <a:blipFill>
                <a:blip r:embed="rId3"/>
                <a:stretch>
                  <a:fillRect l="-472" t="-870" r="-15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717460E-BEAF-E54D-B1B1-8936B1DC61CD}"/>
              </a:ext>
            </a:extLst>
          </p:cNvPr>
          <p:cNvSpPr/>
          <p:nvPr/>
        </p:nvSpPr>
        <p:spPr>
          <a:xfrm>
            <a:off x="584200" y="4161038"/>
            <a:ext cx="7935912" cy="923330"/>
          </a:xfrm>
          <a:prstGeom prst="rect">
            <a:avLst/>
          </a:prstGeom>
        </p:spPr>
        <p:txBody>
          <a:bodyPr wrap="square">
            <a:spAutoFit/>
          </a:bodyPr>
          <a:lstStyle/>
          <a:p>
            <a:r>
              <a:rPr lang="en-US" dirty="0">
                <a:solidFill>
                  <a:srgbClr val="555555"/>
                </a:solidFill>
                <a:latin typeface="Helvetica Neue" panose="02000503000000020004" pitchFamily="2" charset="0"/>
              </a:rPr>
              <a:t>Try It:	Determine the direction and magnitude of the vertical shift for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3sin(</a:t>
            </a:r>
            <a:r>
              <a:rPr lang="en-US" dirty="0">
                <a:solidFill>
                  <a:srgbClr val="555555"/>
                </a:solidFill>
                <a:latin typeface="STIXGeneral-Italic" pitchFamily="2" charset="2"/>
              </a:rPr>
              <a:t>x</a:t>
            </a:r>
            <a:r>
              <a:rPr lang="en-US" dirty="0">
                <a:solidFill>
                  <a:srgbClr val="555555"/>
                </a:solidFill>
                <a:latin typeface="STIXGeneral-Regular" pitchFamily="2" charset="2"/>
              </a:rPr>
              <a:t>) + 2.</a:t>
            </a:r>
            <a:br>
              <a:rPr lang="en-US" dirty="0"/>
            </a:br>
            <a:endParaRPr lang="en-US" dirty="0"/>
          </a:p>
        </p:txBody>
      </p:sp>
    </p:spTree>
    <p:extLst>
      <p:ext uri="{BB962C8B-B14F-4D97-AF65-F5344CB8AC3E}">
        <p14:creationId xmlns:p14="http://schemas.microsoft.com/office/powerpoint/2010/main" val="397613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r>
              <a:rPr lang="en-US" dirty="0"/>
              <a:t>  (cont.3)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9545864-C418-D04A-B136-A086799D8773}"/>
                  </a:ext>
                </a:extLst>
              </p:cNvPr>
              <p:cNvSpPr/>
              <p:nvPr/>
            </p:nvSpPr>
            <p:spPr>
              <a:xfrm>
                <a:off x="470390" y="1293574"/>
                <a:ext cx="8366131" cy="2932341"/>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sinusoidal function in the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a:solidFill>
                      <a:srgbClr val="555555"/>
                    </a:solidFill>
                    <a:latin typeface="STIXGeneral-Regular" pitchFamily="2" charset="2"/>
                  </a:rPr>
                  <a:t>sin(</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latin typeface="STIXGeneral-Regular" pitchFamily="2" charset="2"/>
                  </a:rPr>
                  <a:t>) + </a:t>
                </a:r>
                <a:r>
                  <a:rPr lang="en-US" dirty="0">
                    <a:solidFill>
                      <a:srgbClr val="555555"/>
                    </a:solidFill>
                    <a:latin typeface="STIXGeneral-Italic" pitchFamily="2" charset="2"/>
                  </a:rPr>
                  <a:t>D</a:t>
                </a:r>
                <a:r>
                  <a:rPr lang="en-US" dirty="0">
                    <a:solidFill>
                      <a:srgbClr val="555555"/>
                    </a:solidFill>
                    <a:latin typeface="STIXGeneral-Regular" pitchFamily="2" charset="2"/>
                  </a:rPr>
                  <a:t>, </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identify the midline, amplitude, period, and phase shift.</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Determine the amplitude as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Determine the period as </a:t>
                </a:r>
                <a:r>
                  <a:rPr lang="en-US" dirty="0">
                    <a:solidFill>
                      <a:srgbClr val="333333"/>
                    </a:solidFill>
                    <a:latin typeface="STIXGeneral-Italic" pitchFamily="2" charset="2"/>
                  </a:rPr>
                  <a:t>P </a:t>
                </a:r>
                <a:r>
                  <a:rPr lang="en-US" dirty="0">
                    <a:solidFill>
                      <a:srgbClr val="333333"/>
                    </a:solidFill>
                    <a:latin typeface="STIXGeneral-Regular" pitchFamily="2" charset="2"/>
                  </a:rPr>
                  <a:t>= </a:t>
                </a:r>
                <a14:m>
                  <m:oMath xmlns:m="http://schemas.openxmlformats.org/officeDocument/2006/math">
                    <m:f>
                      <m:fPr>
                        <m:ctrlPr>
                          <a:rPr lang="en-US" i="1" smtClean="0">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2</m:t>
                        </m:r>
                        <m:r>
                          <m:rPr>
                            <m:nor/>
                          </m:rPr>
                          <a:rPr lang="el-GR" dirty="0">
                            <a:solidFill>
                              <a:srgbClr val="333333"/>
                            </a:solidFill>
                            <a:latin typeface="STIXGeneral-Italic" pitchFamily="2" charset="2"/>
                          </a:rPr>
                          <m:t>π</m:t>
                        </m:r>
                      </m:num>
                      <m:den>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oMath>
                </a14:m>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Determine the phase shift as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oMath>
                </a14:m>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Determine the midline as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D</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br>
                  <a:rPr lang="en-US" dirty="0"/>
                </a:br>
                <a:endParaRPr lang="en-US" dirty="0"/>
              </a:p>
            </p:txBody>
          </p:sp>
        </mc:Choice>
        <mc:Fallback xmlns="">
          <p:sp>
            <p:nvSpPr>
              <p:cNvPr id="3" name="Rectangle 2">
                <a:extLst>
                  <a:ext uri="{FF2B5EF4-FFF2-40B4-BE49-F238E27FC236}">
                    <a16:creationId xmlns:a16="http://schemas.microsoft.com/office/drawing/2014/main" id="{19545864-C418-D04A-B136-A086799D8773}"/>
                  </a:ext>
                </a:extLst>
              </p:cNvPr>
              <p:cNvSpPr>
                <a:spLocks noRot="1" noChangeAspect="1" noMove="1" noResize="1" noEditPoints="1" noAdjustHandles="1" noChangeArrowheads="1" noChangeShapeType="1" noTextEdit="1"/>
              </p:cNvSpPr>
              <p:nvPr/>
            </p:nvSpPr>
            <p:spPr>
              <a:xfrm>
                <a:off x="470390" y="1293574"/>
                <a:ext cx="8366131" cy="2932341"/>
              </a:xfrm>
              <a:prstGeom prst="rect">
                <a:avLst/>
              </a:prstGeom>
              <a:blipFill>
                <a:blip r:embed="rId3"/>
                <a:stretch>
                  <a:fillRect l="-455" t="-862"/>
                </a:stretch>
              </a:blipFill>
            </p:spPr>
            <p:txBody>
              <a:bodyPr/>
              <a:lstStyle/>
              <a:p>
                <a:r>
                  <a:rPr lang="en-US">
                    <a:noFill/>
                  </a:rPr>
                  <a:t> </a:t>
                </a:r>
              </a:p>
            </p:txBody>
          </p:sp>
        </mc:Fallback>
      </mc:AlternateContent>
    </p:spTree>
    <p:extLst>
      <p:ext uri="{BB962C8B-B14F-4D97-AF65-F5344CB8AC3E}">
        <p14:creationId xmlns:p14="http://schemas.microsoft.com/office/powerpoint/2010/main" val="327443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8.1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1200329"/>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Graph variations of  y=sin(x) and y=cos(x).</a:t>
            </a:r>
          </a:p>
          <a:p>
            <a:pPr marL="285750" indent="-285750">
              <a:buFont typeface="Arial" panose="020B0604020202020204" pitchFamily="34" charset="0"/>
              <a:buChar char="•"/>
            </a:pPr>
            <a:r>
              <a:rPr lang="en-US" dirty="0"/>
              <a:t>Use phase shifts of sine and cosine curves.</a:t>
            </a:r>
          </a:p>
        </p:txBody>
      </p:sp>
    </p:spTree>
    <p:extLst>
      <p:ext uri="{BB962C8B-B14F-4D97-AF65-F5344CB8AC3E}">
        <p14:creationId xmlns:p14="http://schemas.microsoft.com/office/powerpoint/2010/main" val="3882880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r>
              <a:rPr lang="en-US" dirty="0"/>
              <a:t>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1"/>
                <a:ext cx="8280400" cy="1041820"/>
              </a:xfrm>
            </p:spPr>
            <p:txBody>
              <a:bodyPr>
                <a:normAutofit/>
              </a:bodyPr>
              <a:lstStyle/>
              <a:p>
                <a:r>
                  <a:rPr lang="en-US" sz="1600" dirty="0">
                    <a:solidFill>
                      <a:schemeClr val="tx2"/>
                    </a:solidFill>
                  </a:rPr>
                  <a:t>Example</a:t>
                </a:r>
                <a:r>
                  <a:rPr lang="en-US" sz="1600" dirty="0"/>
                  <a:t> </a:t>
                </a:r>
                <a:r>
                  <a:rPr lang="en-US" sz="1600" b="1" dirty="0"/>
                  <a:t>Identifying the Variations of a Sinusoidal Function from an Equation</a:t>
                </a:r>
              </a:p>
              <a:p>
                <a:r>
                  <a:rPr lang="en-US" sz="1600" dirty="0"/>
                  <a:t>Determine the midline, amplitude, period, and phase shift of the function </a:t>
                </a:r>
                <a14:m>
                  <m:oMath xmlns:m="http://schemas.openxmlformats.org/officeDocument/2006/math">
                    <m:r>
                      <m:rPr>
                        <m:sty m:val="p"/>
                      </m:rPr>
                      <a:rPr lang="en-US" sz="1600" b="0" i="0" smtClean="0">
                        <a:latin typeface="Cambria Math" panose="02040503050406030204" pitchFamily="18" charset="0"/>
                      </a:rPr>
                      <m:t>y</m:t>
                    </m:r>
                    <m:r>
                      <a:rPr lang="en-US" sz="1600">
                        <a:latin typeface="Cambria Math" panose="02040503050406030204" pitchFamily="18" charset="0"/>
                      </a:rPr>
                      <m:t>=</m:t>
                    </m:r>
                    <m:r>
                      <a:rPr lang="en-US" sz="1600" b="0" i="0" smtClean="0">
                        <a:latin typeface="Cambria Math" panose="02040503050406030204" pitchFamily="18" charset="0"/>
                      </a:rPr>
                      <m:t>3</m:t>
                    </m:r>
                    <m:r>
                      <m:rPr>
                        <m:sty m:val="p"/>
                      </m:rPr>
                      <a:rPr lang="en-US" sz="1600" b="0" i="0" smtClean="0">
                        <a:latin typeface="Cambria Math" panose="02040503050406030204" pitchFamily="18" charset="0"/>
                      </a:rPr>
                      <m:t>sin</m:t>
                    </m:r>
                    <m:d>
                      <m:dPr>
                        <m:ctrlPr>
                          <a:rPr lang="en-US" sz="1600" i="1">
                            <a:latin typeface="Cambria Math" panose="02040503050406030204" pitchFamily="18" charset="0"/>
                          </a:rPr>
                        </m:ctrlPr>
                      </m:dPr>
                      <m:e>
                        <m:r>
                          <a:rPr lang="en-US" sz="1600" b="0" i="1" smtClean="0">
                            <a:latin typeface="Cambria Math" panose="02040503050406030204" pitchFamily="18" charset="0"/>
                          </a:rPr>
                          <m:t>2</m:t>
                        </m:r>
                        <m:r>
                          <a:rPr lang="en-US" sz="1600" b="0" i="1" smtClean="0">
                            <a:latin typeface="Cambria Math" panose="02040503050406030204" pitchFamily="18" charset="0"/>
                          </a:rPr>
                          <m:t>𝑥</m:t>
                        </m:r>
                      </m:e>
                    </m:d>
                    <m:r>
                      <a:rPr lang="en-US" sz="1600" b="0" i="1" smtClean="0">
                        <a:latin typeface="Cambria Math" panose="02040503050406030204" pitchFamily="18" charset="0"/>
                      </a:rPr>
                      <m:t>+1</m:t>
                    </m:r>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1"/>
                <a:ext cx="8280400" cy="1041820"/>
              </a:xfrm>
              <a:blipFill>
                <a:blip r:embed="rId3"/>
                <a:stretch>
                  <a:fillRect l="-460" t="-1205"/>
                </a:stretch>
              </a:blipFill>
            </p:spPr>
            <p:txBody>
              <a:bodyPr/>
              <a:lstStyle/>
              <a:p>
                <a:r>
                  <a:rPr lang="en-US">
                    <a:noFill/>
                  </a:rPr>
                  <a:t> </a:t>
                </a:r>
              </a:p>
            </p:txBody>
          </p:sp>
        </mc:Fallback>
      </mc:AlternateContent>
    </p:spTree>
    <p:extLst>
      <p:ext uri="{BB962C8B-B14F-4D97-AF65-F5344CB8AC3E}">
        <p14:creationId xmlns:p14="http://schemas.microsoft.com/office/powerpoint/2010/main" val="2208209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r>
              <a:rPr lang="en-US" dirty="0"/>
              <a:t>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F2CC571-39DA-F247-BBDA-B6499A8D574F}"/>
                  </a:ext>
                </a:extLst>
              </p:cNvPr>
              <p:cNvSpPr/>
              <p:nvPr/>
            </p:nvSpPr>
            <p:spPr>
              <a:xfrm>
                <a:off x="457200" y="1342936"/>
                <a:ext cx="8062912" cy="757708"/>
              </a:xfrm>
              <a:prstGeom prst="rect">
                <a:avLst/>
              </a:prstGeom>
            </p:spPr>
            <p:txBody>
              <a:bodyPr wrap="square">
                <a:spAutoFit/>
              </a:bodyPr>
              <a:lstStyle/>
              <a:p>
                <a:r>
                  <a:rPr lang="en-US" dirty="0">
                    <a:solidFill>
                      <a:srgbClr val="555555"/>
                    </a:solidFill>
                    <a:latin typeface="Helvetica Neue" panose="02000503000000020004" pitchFamily="2" charset="0"/>
                  </a:rPr>
                  <a:t>Try It:	Determine the midline, amplitude, period, and phase shift of the function </a:t>
                </a:r>
                <a:r>
                  <a:rPr lang="en-US" dirty="0">
                    <a:solidFill>
                      <a:srgbClr val="555555"/>
                    </a:solidFill>
                    <a:latin typeface="STIXGeneral-Italic" pitchFamily="2" charset="2"/>
                  </a:rPr>
                  <a:t>y </a:t>
                </a:r>
                <a:r>
                  <a:rPr lang="en-US" dirty="0">
                    <a:solidFill>
                      <a:srgbClr val="555555"/>
                    </a:solidFill>
                    <a:latin typeface="STIXGeneral-Regular" pitchFamily="2" charset="2"/>
                  </a:rPr>
                  <a:t>= ½ cos</a:t>
                </a:r>
                <a:r>
                  <a:rPr lang="en-US" dirty="0">
                    <a:solidFill>
                      <a:srgbClr val="555555"/>
                    </a:solidFill>
                    <a:latin typeface="STIXSizeOneSym" pitchFamily="2" charset="2"/>
                  </a:rPr>
                  <a:t>(</a:t>
                </a:r>
                <a14:m>
                  <m:oMath xmlns:m="http://schemas.openxmlformats.org/officeDocument/2006/math">
                    <m:f>
                      <m:fPr>
                        <m:ctrlPr>
                          <a:rPr lang="el-GR" i="1" smtClean="0">
                            <a:solidFill>
                              <a:srgbClr val="555555"/>
                            </a:solidFill>
                            <a:latin typeface="Cambria Math" panose="02040503050406030204" pitchFamily="18" charset="0"/>
                          </a:rPr>
                        </m:ctrlPr>
                      </m:fPr>
                      <m:num>
                        <m:r>
                          <m:rPr>
                            <m:nor/>
                          </m:rPr>
                          <a:rPr lang="en-US" dirty="0">
                            <a:solidFill>
                              <a:srgbClr val="555555"/>
                            </a:solidFill>
                            <a:latin typeface="STIXGeneral-Italic" pitchFamily="2" charset="2"/>
                          </a:rPr>
                          <m:t>x</m:t>
                        </m:r>
                      </m:num>
                      <m:den>
                        <m:r>
                          <a:rPr lang="en-US" b="0" i="1" smtClean="0">
                            <a:solidFill>
                              <a:srgbClr val="555555"/>
                            </a:solidFill>
                            <a:latin typeface="Cambria Math" panose="02040503050406030204" pitchFamily="18" charset="0"/>
                          </a:rPr>
                          <m:t>3</m:t>
                        </m:r>
                      </m:den>
                    </m:f>
                  </m:oMath>
                </a14:m>
                <a:r>
                  <a:rPr lang="en-US" dirty="0">
                    <a:solidFill>
                      <a:srgbClr val="555555"/>
                    </a:solidFill>
                    <a:latin typeface="STIXGeneral-Regular" pitchFamily="2" charset="2"/>
                  </a:rPr>
                  <a:t> −</a:t>
                </a:r>
                <a:r>
                  <a:rPr lang="el-GR" dirty="0">
                    <a:solidFill>
                      <a:srgbClr val="555555"/>
                    </a:solidFill>
                  </a:rPr>
                  <a:t> </a:t>
                </a:r>
                <a14:m>
                  <m:oMath xmlns:m="http://schemas.openxmlformats.org/officeDocument/2006/math">
                    <m:f>
                      <m:fPr>
                        <m:ctrlPr>
                          <a:rPr lang="el-GR" i="1">
                            <a:solidFill>
                              <a:srgbClr val="555555"/>
                            </a:solidFill>
                            <a:latin typeface="Cambria Math" panose="02040503050406030204" pitchFamily="18" charset="0"/>
                          </a:rPr>
                        </m:ctrlPr>
                      </m:fPr>
                      <m:num>
                        <m:r>
                          <a:rPr lang="el-GR" i="1">
                            <a:solidFill>
                              <a:srgbClr val="555555"/>
                            </a:solidFill>
                            <a:latin typeface="Cambria Math" panose="02040503050406030204" pitchFamily="18" charset="0"/>
                          </a:rPr>
                          <m:t>𝜋</m:t>
                        </m:r>
                      </m:num>
                      <m:den>
                        <m:r>
                          <a:rPr lang="en-US" b="0" i="1" smtClean="0">
                            <a:solidFill>
                              <a:srgbClr val="555555"/>
                            </a:solidFill>
                            <a:latin typeface="Cambria Math" panose="02040503050406030204" pitchFamily="18" charset="0"/>
                          </a:rPr>
                          <m:t>3</m:t>
                        </m:r>
                      </m:den>
                    </m:f>
                    <m:r>
                      <a:rPr lang="el-GR" i="1">
                        <a:solidFill>
                          <a:srgbClr val="555555"/>
                        </a:solidFill>
                        <a:latin typeface="Cambria Math" panose="02040503050406030204" pitchFamily="18" charset="0"/>
                      </a:rPr>
                      <m:t> </m:t>
                    </m:r>
                  </m:oMath>
                </a14:m>
                <a:r>
                  <a:rPr lang="el-GR" dirty="0">
                    <a:solidFill>
                      <a:srgbClr val="555555"/>
                    </a:solidFill>
                    <a:latin typeface="STIXSizeOneSym" pitchFamily="2" charset="2"/>
                  </a:rPr>
                  <a:t>)</a:t>
                </a:r>
                <a:r>
                  <a:rPr lang="el-GR"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AF2CC571-39DA-F247-BBDA-B6499A8D574F}"/>
                  </a:ext>
                </a:extLst>
              </p:cNvPr>
              <p:cNvSpPr>
                <a:spLocks noRot="1" noChangeAspect="1" noMove="1" noResize="1" noEditPoints="1" noAdjustHandles="1" noChangeArrowheads="1" noChangeShapeType="1" noTextEdit="1"/>
              </p:cNvSpPr>
              <p:nvPr/>
            </p:nvSpPr>
            <p:spPr>
              <a:xfrm>
                <a:off x="457200" y="1342936"/>
                <a:ext cx="8062912" cy="757708"/>
              </a:xfrm>
              <a:prstGeom prst="rect">
                <a:avLst/>
              </a:prstGeom>
              <a:blipFill>
                <a:blip r:embed="rId3"/>
                <a:stretch>
                  <a:fillRect l="-630" t="-3333" b="-8333"/>
                </a:stretch>
              </a:blipFill>
            </p:spPr>
            <p:txBody>
              <a:bodyPr/>
              <a:lstStyle/>
              <a:p>
                <a:r>
                  <a:rPr lang="en-US">
                    <a:noFill/>
                  </a:rPr>
                  <a:t> </a:t>
                </a:r>
              </a:p>
            </p:txBody>
          </p:sp>
        </mc:Fallback>
      </mc:AlternateContent>
    </p:spTree>
    <p:extLst>
      <p:ext uri="{BB962C8B-B14F-4D97-AF65-F5344CB8AC3E}">
        <p14:creationId xmlns:p14="http://schemas.microsoft.com/office/powerpoint/2010/main" val="250002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  </a:t>
            </a:r>
            <a:r>
              <a:rPr lang="en-US" dirty="0"/>
              <a:t>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1"/>
            <a:ext cx="8062912" cy="851320"/>
          </a:xfrm>
        </p:spPr>
        <p:txBody>
          <a:bodyPr>
            <a:normAutofit/>
          </a:bodyPr>
          <a:lstStyle/>
          <a:p>
            <a:r>
              <a:rPr lang="en-US" sz="1600" dirty="0">
                <a:solidFill>
                  <a:schemeClr val="tx2"/>
                </a:solidFill>
              </a:rPr>
              <a:t>Example</a:t>
            </a:r>
            <a:r>
              <a:rPr lang="en-US" sz="1600" dirty="0"/>
              <a:t> </a:t>
            </a:r>
            <a:r>
              <a:rPr lang="en-US" sz="1600" b="1" dirty="0"/>
              <a:t>Identifying the Equation for a Sinusoidal Function from a Graph</a:t>
            </a:r>
          </a:p>
          <a:p>
            <a:r>
              <a:rPr lang="en-US" sz="1600" dirty="0"/>
              <a:t>Determine the formula for the cosine function.</a:t>
            </a:r>
          </a:p>
        </p:txBody>
      </p:sp>
      <p:pic>
        <p:nvPicPr>
          <p:cNvPr id="3" name="Picture 2" descr="&#10;A graph of -0.5cos(x)+0.5. The graph has an amplitude of 0.5. The graph has a period of 2pi. The graph has a range of [0, 1]. The graph is also reflected about the x-axis from the parent function cos(x).">
            <a:extLst>
              <a:ext uri="{FF2B5EF4-FFF2-40B4-BE49-F238E27FC236}">
                <a16:creationId xmlns:a16="http://schemas.microsoft.com/office/drawing/2014/main" id="{4E0B96BF-E127-40CB-B422-324CE42CCF86}"/>
              </a:ext>
            </a:extLst>
          </p:cNvPr>
          <p:cNvPicPr>
            <a:picLocks noChangeAspect="1"/>
          </p:cNvPicPr>
          <p:nvPr/>
        </p:nvPicPr>
        <p:blipFill>
          <a:blip r:embed="rId3"/>
          <a:stretch>
            <a:fillRect/>
          </a:stretch>
        </p:blipFill>
        <p:spPr>
          <a:xfrm>
            <a:off x="3554088" y="2030105"/>
            <a:ext cx="5114925" cy="2095500"/>
          </a:xfrm>
          <a:prstGeom prst="rect">
            <a:avLst/>
          </a:prstGeom>
        </p:spPr>
      </p:pic>
    </p:spTree>
    <p:extLst>
      <p:ext uri="{BB962C8B-B14F-4D97-AF65-F5344CB8AC3E}">
        <p14:creationId xmlns:p14="http://schemas.microsoft.com/office/powerpoint/2010/main" val="373264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r>
              <a:rPr lang="en-US" dirty="0"/>
              <a:t>  Example 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Identifying the Equation for a Sinusoidal Function from a Graph</a:t>
            </a:r>
          </a:p>
          <a:p>
            <a:r>
              <a:rPr lang="en-US" sz="1600" dirty="0"/>
              <a:t>Determine the formula for the sine function.</a:t>
            </a:r>
          </a:p>
        </p:txBody>
      </p:sp>
      <p:pic>
        <p:nvPicPr>
          <p:cNvPr id="1026" name="Picture 2" descr="A graph of 3cos(pi/3x-pi/3)-2. Graph has amplitude of 3, period of 6, range of [-5,1].">
            <a:extLst>
              <a:ext uri="{FF2B5EF4-FFF2-40B4-BE49-F238E27FC236}">
                <a16:creationId xmlns:a16="http://schemas.microsoft.com/office/drawing/2014/main" id="{F3F5D0F1-22BE-DC44-87CF-DD879ECAEC6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7420" y="1787331"/>
            <a:ext cx="4229101" cy="326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4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r>
              <a:rPr lang="en-US" dirty="0"/>
              <a:t>  Try It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F8E84664-50CE-5743-8597-82F6E9CC5EB5}"/>
              </a:ext>
            </a:extLst>
          </p:cNvPr>
          <p:cNvSpPr/>
          <p:nvPr/>
        </p:nvSpPr>
        <p:spPr>
          <a:xfrm>
            <a:off x="457200" y="1315512"/>
            <a:ext cx="7275803" cy="369332"/>
          </a:xfrm>
          <a:prstGeom prst="rect">
            <a:avLst/>
          </a:prstGeom>
        </p:spPr>
        <p:txBody>
          <a:bodyPr wrap="square">
            <a:spAutoFit/>
          </a:bodyPr>
          <a:lstStyle/>
          <a:p>
            <a:r>
              <a:rPr lang="en-US" dirty="0">
                <a:solidFill>
                  <a:srgbClr val="555555"/>
                </a:solidFill>
                <a:latin typeface="Helvetica Neue" panose="02000503000000020004" pitchFamily="2" charset="0"/>
              </a:rPr>
              <a:t>Try It:	Determine the formula for the sine function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a:t>
            </a:r>
            <a:endParaRPr lang="en-US" dirty="0"/>
          </a:p>
        </p:txBody>
      </p:sp>
      <p:pic>
        <p:nvPicPr>
          <p:cNvPr id="2050" name="Picture 2" descr="A graph of sin(x)+2. Period of 2pi, amplitude of 1, and range of [1, 3].">
            <a:extLst>
              <a:ext uri="{FF2B5EF4-FFF2-40B4-BE49-F238E27FC236}">
                <a16:creationId xmlns:a16="http://schemas.microsoft.com/office/drawing/2014/main" id="{C62A7ADC-85E2-C84A-A279-AFF22B363F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85" r="14330"/>
          <a:stretch/>
        </p:blipFill>
        <p:spPr bwMode="auto">
          <a:xfrm>
            <a:off x="3880497" y="1873935"/>
            <a:ext cx="44831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Graphs of Variations of </a:t>
            </a:r>
            <a:br>
              <a:rPr lang="en-US" dirty="0"/>
            </a:br>
            <a:r>
              <a:rPr lang="en-US" i="1" dirty="0"/>
              <a:t>y </a:t>
            </a:r>
            <a:r>
              <a:rPr lang="en-US" dirty="0"/>
              <a:t>= sin </a:t>
            </a:r>
            <a:r>
              <a:rPr lang="en-US" i="1" dirty="0"/>
              <a:t>x </a:t>
            </a:r>
            <a:r>
              <a:rPr lang="en-US" dirty="0"/>
              <a:t>and </a:t>
            </a:r>
            <a:r>
              <a:rPr lang="en-US" i="1" dirty="0"/>
              <a:t>y </a:t>
            </a:r>
            <a:r>
              <a:rPr lang="en-US" dirty="0"/>
              <a:t>= cos </a:t>
            </a:r>
            <a:r>
              <a:rPr lang="en-US" i="1" dirty="0"/>
              <a:t>x</a:t>
            </a:r>
            <a:r>
              <a:rPr lang="en-US" dirty="0"/>
              <a:t>  Try IT 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124CCCC8-AB10-C24C-83D7-745F2C480CBF}"/>
              </a:ext>
            </a:extLst>
          </p:cNvPr>
          <p:cNvSpPr/>
          <p:nvPr/>
        </p:nvSpPr>
        <p:spPr>
          <a:xfrm>
            <a:off x="457200" y="1230415"/>
            <a:ext cx="8062912" cy="369332"/>
          </a:xfrm>
          <a:prstGeom prst="rect">
            <a:avLst/>
          </a:prstGeom>
        </p:spPr>
        <p:txBody>
          <a:bodyPr wrap="square">
            <a:spAutoFit/>
          </a:bodyPr>
          <a:lstStyle/>
          <a:p>
            <a:r>
              <a:rPr lang="en-US" dirty="0">
                <a:solidFill>
                  <a:srgbClr val="555555"/>
                </a:solidFill>
                <a:latin typeface="Helvetica Neue" panose="02000503000000020004" pitchFamily="2" charset="0"/>
              </a:rPr>
              <a:t>Try It:	Write a formula for the function graphed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a:t>
            </a:r>
            <a:endParaRPr lang="en-US" dirty="0"/>
          </a:p>
        </p:txBody>
      </p:sp>
      <p:pic>
        <p:nvPicPr>
          <p:cNvPr id="3074" name="Picture 2" descr="A graph of 4sin((pi/5)x-pi/5)+4. Graph has period of 10, amplitude of 4, range of [0,8].">
            <a:extLst>
              <a:ext uri="{FF2B5EF4-FFF2-40B4-BE49-F238E27FC236}">
                <a16:creationId xmlns:a16="http://schemas.microsoft.com/office/drawing/2014/main" id="{DAEE450D-92C1-6F47-A4F8-58C0E994A31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6603" y="1768610"/>
            <a:ext cx="3813510" cy="229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985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B4CD891-623D-3243-8D41-7FE4B491648D}"/>
                  </a:ext>
                </a:extLst>
              </p:cNvPr>
              <p:cNvSpPr/>
              <p:nvPr/>
            </p:nvSpPr>
            <p:spPr>
              <a:xfrm>
                <a:off x="457200" y="1074918"/>
                <a:ext cx="7899211" cy="4283609"/>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function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a:solidFill>
                      <a:srgbClr val="555555"/>
                    </a:solidFill>
                    <a:latin typeface="STIXGeneral-Italic" pitchFamily="2" charset="2"/>
                  </a:rPr>
                  <a:t>A </a:t>
                </a:r>
                <a:r>
                  <a:rPr lang="en-US" dirty="0">
                    <a:solidFill>
                      <a:srgbClr val="555555"/>
                    </a:solidFill>
                    <a:latin typeface="STIXGeneral-Regular" pitchFamily="2" charset="2"/>
                  </a:rPr>
                  <a:t>sin (</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sketch its graph.</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the amplitude, </a:t>
                </a:r>
                <a:r>
                  <a:rPr lang="en-US" dirty="0">
                    <a:solidFill>
                      <a:srgbClr val="333333"/>
                    </a:solidFill>
                    <a:latin typeface="STIXVariants" pitchFamily="2" charset="2"/>
                  </a:rPr>
                  <a:t>|</a:t>
                </a:r>
                <a:r>
                  <a:rPr lang="en-US" dirty="0">
                    <a:solidFill>
                      <a:srgbClr val="333333"/>
                    </a:solidFill>
                    <a:latin typeface="STIXGeneral-Italic" pitchFamily="2" charset="2"/>
                  </a:rPr>
                  <a:t>A </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period, </a:t>
                </a:r>
                <a:r>
                  <a:rPr lang="en-US" dirty="0">
                    <a:solidFill>
                      <a:srgbClr val="333333"/>
                    </a:solidFill>
                    <a:latin typeface="STIXGeneral-Italic" pitchFamily="2" charset="2"/>
                  </a:rPr>
                  <a:t>P </a:t>
                </a:r>
                <a:r>
                  <a:rPr lang="en-US" dirty="0">
                    <a:solidFill>
                      <a:srgbClr val="333333"/>
                    </a:solidFill>
                    <a:latin typeface="STIXGeneral-Regular" pitchFamily="2" charset="2"/>
                  </a:rPr>
                  <a:t> =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2</m:t>
                        </m:r>
                        <m:r>
                          <m:rPr>
                            <m:nor/>
                          </m:rPr>
                          <a:rPr lang="el-GR" dirty="0">
                            <a:solidFill>
                              <a:srgbClr val="333333"/>
                            </a:solidFill>
                            <a:latin typeface="STIXGeneral-Italic" pitchFamily="2" charset="2"/>
                          </a:rPr>
                          <m:t>π</m:t>
                        </m:r>
                      </m:num>
                      <m:den>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oMath>
                </a14:m>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Start at the origin, with the function increasing to the right if </a:t>
                </a:r>
                <a:r>
                  <a:rPr lang="en-US" dirty="0">
                    <a:solidFill>
                      <a:srgbClr val="333333"/>
                    </a:solidFill>
                    <a:latin typeface="STIXGeneral-Italic" pitchFamily="2" charset="2"/>
                  </a:rPr>
                  <a:t>A</a:t>
                </a:r>
                <a:r>
                  <a:rPr lang="en-US" dirty="0">
                    <a:solidFill>
                      <a:srgbClr val="333333"/>
                    </a:solidFill>
                    <a:latin typeface="Helvetica Neue" panose="02000503000000020004" pitchFamily="2" charset="0"/>
                  </a:rPr>
                  <a:t>   is positive or decreasing if </a:t>
                </a:r>
                <a:r>
                  <a:rPr lang="en-US" dirty="0">
                    <a:solidFill>
                      <a:srgbClr val="333333"/>
                    </a:solidFill>
                    <a:latin typeface="STIXGeneral-Italic" pitchFamily="2" charset="2"/>
                  </a:rPr>
                  <a:t>A</a:t>
                </a:r>
                <a:r>
                  <a:rPr lang="en-US" dirty="0">
                    <a:solidFill>
                      <a:srgbClr val="333333"/>
                    </a:solidFill>
                    <a:latin typeface="Helvetica Neue" panose="02000503000000020004" pitchFamily="2" charset="0"/>
                  </a:rPr>
                  <a:t>   is negative.</a:t>
                </a:r>
              </a:p>
              <a:p>
                <a:pPr marL="342900" indent="-342900">
                  <a:buFont typeface="+mj-lt"/>
                  <a:buAutoNum type="arabicPeriod"/>
                </a:pPr>
                <a:r>
                  <a:rPr lang="en-US" dirty="0">
                    <a:solidFill>
                      <a:srgbClr val="333333"/>
                    </a:solidFill>
                    <a:latin typeface="Helvetica Neue" panose="02000503000000020004" pitchFamily="2" charset="0"/>
                  </a:rPr>
                  <a:t>At </a:t>
                </a:r>
                <a:r>
                  <a:rPr lang="en-US" dirty="0">
                    <a:solidFill>
                      <a:srgbClr val="333333"/>
                    </a:solidFill>
                    <a:latin typeface="STIXGeneral-Italic" pitchFamily="2" charset="2"/>
                  </a:rPr>
                  <a:t>x </a:t>
                </a:r>
                <a:r>
                  <a:rPr lang="en-US" dirty="0">
                    <a:solidFill>
                      <a:srgbClr val="333333"/>
                    </a:solidFill>
                    <a:latin typeface="STIXGeneral-Regular" pitchFamily="2" charset="2"/>
                  </a:rPr>
                  <a:t> = </a:t>
                </a:r>
                <a14:m>
                  <m:oMath xmlns:m="http://schemas.openxmlformats.org/officeDocument/2006/math">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Italic" pitchFamily="2" charset="2"/>
                          </a:rPr>
                          <m:t>π</m:t>
                        </m:r>
                      </m:num>
                      <m:den>
                        <m:r>
                          <m:rPr>
                            <m:nor/>
                          </m:rPr>
                          <a:rPr lang="en-US" dirty="0">
                            <a:solidFill>
                              <a:srgbClr val="333333"/>
                            </a:solidFill>
                            <a:latin typeface="STIXGeneral-Regular" pitchFamily="2" charset="2"/>
                          </a:rPr>
                          <m:t>2</m:t>
                        </m:r>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r>
                      <a:rPr lang="en-US" i="1" dirty="0">
                        <a:solidFill>
                          <a:srgbClr val="333333"/>
                        </a:solidFill>
                        <a:latin typeface="Cambria Math" panose="02040503050406030204" pitchFamily="18" charset="0"/>
                      </a:rPr>
                      <m:t> </m:t>
                    </m:r>
                    <m:r>
                      <a:rPr lang="en-US" b="0" i="0" dirty="0" smtClean="0">
                        <a:solidFill>
                          <a:srgbClr val="333333"/>
                        </a:solidFill>
                        <a:latin typeface="Cambria Math" panose="02040503050406030204" pitchFamily="18" charset="0"/>
                      </a:rPr>
                      <m:t> </m:t>
                    </m:r>
                  </m:oMath>
                </a14:m>
                <a:r>
                  <a:rPr lang="en-US" dirty="0">
                    <a:solidFill>
                      <a:srgbClr val="333333"/>
                    </a:solidFill>
                    <a:latin typeface="Helvetica Neue" panose="02000503000000020004" pitchFamily="2" charset="0"/>
                  </a:rPr>
                  <a:t> there is a local maximum for </a:t>
                </a:r>
                <a:r>
                  <a:rPr lang="en-US" dirty="0">
                    <a:solidFill>
                      <a:srgbClr val="333333"/>
                    </a:solidFill>
                    <a:latin typeface="STIXGeneral-Italic" pitchFamily="2" charset="2"/>
                  </a:rPr>
                  <a:t>A </a:t>
                </a:r>
                <a:r>
                  <a:rPr lang="en-US" dirty="0">
                    <a:solidFill>
                      <a:srgbClr val="333333"/>
                    </a:solidFill>
                    <a:latin typeface="STIXGeneral-Regular" pitchFamily="2" charset="2"/>
                  </a:rPr>
                  <a:t>&gt; 0 </a:t>
                </a:r>
                <a:r>
                  <a:rPr lang="en-US" dirty="0">
                    <a:solidFill>
                      <a:srgbClr val="333333"/>
                    </a:solidFill>
                    <a:latin typeface="Helvetica Neue" panose="02000503000000020004" pitchFamily="2" charset="0"/>
                  </a:rPr>
                  <a:t>  or a minimum for </a:t>
                </a:r>
                <a:r>
                  <a:rPr lang="en-US" dirty="0">
                    <a:solidFill>
                      <a:srgbClr val="333333"/>
                    </a:solidFill>
                    <a:latin typeface="STIXGeneral-Italic" pitchFamily="2" charset="2"/>
                  </a:rPr>
                  <a:t>A </a:t>
                </a:r>
                <a:r>
                  <a:rPr lang="en-US" dirty="0">
                    <a:solidFill>
                      <a:srgbClr val="333333"/>
                    </a:solidFill>
                    <a:latin typeface="STIXGeneral-Regular" pitchFamily="2" charset="2"/>
                  </a:rPr>
                  <a:t>&lt; 0</a:t>
                </a:r>
                <a:r>
                  <a:rPr lang="en-US" dirty="0">
                    <a:solidFill>
                      <a:srgbClr val="333333"/>
                    </a:solidFill>
                    <a:latin typeface="Helvetica Neue" panose="02000503000000020004" pitchFamily="2" charset="0"/>
                  </a:rPr>
                  <a:t>,  with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The curve returns to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 at </a:t>
                </a:r>
                <a:r>
                  <a:rPr lang="en-US" dirty="0">
                    <a:solidFill>
                      <a:srgbClr val="333333"/>
                    </a:solidFill>
                    <a:latin typeface="STIXGeneral-Italic" pitchFamily="2" charset="2"/>
                  </a:rPr>
                  <a:t>x </a:t>
                </a:r>
                <a:r>
                  <a:rPr lang="en-US" dirty="0">
                    <a:solidFill>
                      <a:srgbClr val="333333"/>
                    </a:solidFill>
                    <a:latin typeface="STIXGeneral-Regular" pitchFamily="2" charset="2"/>
                  </a:rPr>
                  <a:t>=</a:t>
                </a:r>
                <a14:m>
                  <m:oMath xmlns:m="http://schemas.openxmlformats.org/officeDocument/2006/math">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Italic" pitchFamily="2" charset="2"/>
                          </a:rPr>
                          <m:t>π</m:t>
                        </m:r>
                      </m:num>
                      <m:den>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oMath>
                </a14:m>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There is a local minimum for </a:t>
                </a:r>
                <a:r>
                  <a:rPr lang="en-US" dirty="0">
                    <a:solidFill>
                      <a:srgbClr val="333333"/>
                    </a:solidFill>
                    <a:latin typeface="STIXGeneral-Italic" pitchFamily="2" charset="2"/>
                  </a:rPr>
                  <a:t>A </a:t>
                </a:r>
                <a:r>
                  <a:rPr lang="en-US" dirty="0">
                    <a:solidFill>
                      <a:srgbClr val="333333"/>
                    </a:solidFill>
                    <a:latin typeface="STIXGeneral-Regular" pitchFamily="2" charset="2"/>
                  </a:rPr>
                  <a:t>&gt; 0 </a:t>
                </a:r>
                <a:r>
                  <a:rPr lang="en-US" dirty="0">
                    <a:solidFill>
                      <a:srgbClr val="333333"/>
                    </a:solidFill>
                    <a:latin typeface="Helvetica Neue" panose="02000503000000020004" pitchFamily="2" charset="0"/>
                  </a:rPr>
                  <a:t>  (maximum for </a:t>
                </a:r>
                <a:r>
                  <a:rPr lang="en-US" dirty="0">
                    <a:solidFill>
                      <a:srgbClr val="333333"/>
                    </a:solidFill>
                    <a:latin typeface="STIXGeneral-Italic" pitchFamily="2" charset="2"/>
                  </a:rPr>
                  <a:t>A </a:t>
                </a:r>
                <a:r>
                  <a:rPr lang="en-US" dirty="0">
                    <a:solidFill>
                      <a:srgbClr val="333333"/>
                    </a:solidFill>
                    <a:latin typeface="STIXGeneral-Regular" pitchFamily="2" charset="2"/>
                  </a:rPr>
                  <a:t>&lt; 0 </a:t>
                </a:r>
                <a:r>
                  <a:rPr lang="en-US" dirty="0">
                    <a:solidFill>
                      <a:srgbClr val="333333"/>
                    </a:solidFill>
                    <a:latin typeface="Helvetica Neue" panose="02000503000000020004" pitchFamily="2" charset="0"/>
                  </a:rPr>
                  <a:t> ) at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3</m:t>
                        </m:r>
                        <m:r>
                          <m:rPr>
                            <m:nor/>
                          </m:rPr>
                          <a:rPr lang="el-GR" dirty="0">
                            <a:solidFill>
                              <a:srgbClr val="333333"/>
                            </a:solidFill>
                            <a:latin typeface="STIXGeneral-Italic" pitchFamily="2" charset="2"/>
                          </a:rPr>
                          <m:t>π</m:t>
                        </m:r>
                      </m:num>
                      <m:den>
                        <m:r>
                          <m:rPr>
                            <m:nor/>
                          </m:rPr>
                          <a:rPr lang="en-US" dirty="0">
                            <a:solidFill>
                              <a:srgbClr val="333333"/>
                            </a:solidFill>
                            <a:latin typeface="STIXGeneral-Regular" pitchFamily="2" charset="2"/>
                          </a:rPr>
                          <m:t>2</m:t>
                        </m:r>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r>
                      <a:rPr lang="en-US" i="1" dirty="0">
                        <a:solidFill>
                          <a:srgbClr val="333333"/>
                        </a:solidFill>
                        <a:latin typeface="Cambria Math" panose="02040503050406030204" pitchFamily="18" charset="0"/>
                      </a:rPr>
                      <m:t> </m:t>
                    </m:r>
                    <m:r>
                      <a:rPr lang="en-US" b="0" i="0" dirty="0" smtClean="0">
                        <a:solidFill>
                          <a:srgbClr val="333333"/>
                        </a:solidFill>
                        <a:latin typeface="Cambria Math" panose="02040503050406030204" pitchFamily="18" charset="0"/>
                      </a:rPr>
                      <m:t> </m:t>
                    </m:r>
                  </m:oMath>
                </a14:m>
                <a:r>
                  <a:rPr lang="en-US" dirty="0">
                    <a:solidFill>
                      <a:srgbClr val="333333"/>
                    </a:solidFill>
                    <a:latin typeface="Helvetica Neue" panose="02000503000000020004" pitchFamily="2" charset="0"/>
                  </a:rPr>
                  <a:t> with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The curve returns again to the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-axis at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l-GR" dirty="0">
                            <a:solidFill>
                              <a:srgbClr val="333333"/>
                            </a:solidFill>
                            <a:latin typeface="STIXGeneral-Italic" pitchFamily="2" charset="2"/>
                          </a:rPr>
                          <m:t>π</m:t>
                        </m:r>
                      </m:num>
                      <m:den>
                        <m:r>
                          <m:rPr>
                            <m:nor/>
                          </m:rPr>
                          <a:rPr lang="en-US" dirty="0">
                            <a:solidFill>
                              <a:srgbClr val="333333"/>
                            </a:solidFill>
                            <a:latin typeface="STIXGeneral-Regular" pitchFamily="2" charset="2"/>
                          </a:rPr>
                          <m:t>2</m:t>
                        </m:r>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oMath>
                </a14:m>
                <a:endParaRPr lang="en-US" dirty="0">
                  <a:solidFill>
                    <a:srgbClr val="333333"/>
                  </a:solidFill>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5B4CD891-623D-3243-8D41-7FE4B491648D}"/>
                  </a:ext>
                </a:extLst>
              </p:cNvPr>
              <p:cNvSpPr>
                <a:spLocks noRot="1" noChangeAspect="1" noMove="1" noResize="1" noEditPoints="1" noAdjustHandles="1" noChangeArrowheads="1" noChangeShapeType="1" noTextEdit="1"/>
              </p:cNvSpPr>
              <p:nvPr/>
            </p:nvSpPr>
            <p:spPr>
              <a:xfrm>
                <a:off x="457200" y="1074918"/>
                <a:ext cx="7899211" cy="4283609"/>
              </a:xfrm>
              <a:prstGeom prst="rect">
                <a:avLst/>
              </a:prstGeom>
              <a:blipFill>
                <a:blip r:embed="rId3"/>
                <a:stretch>
                  <a:fillRect l="-643" t="-592" r="-965"/>
                </a:stretch>
              </a:blipFill>
            </p:spPr>
            <p:txBody>
              <a:bodyPr/>
              <a:lstStyle/>
              <a:p>
                <a:r>
                  <a:rPr lang="en-US">
                    <a:noFill/>
                  </a:rPr>
                  <a:t> </a:t>
                </a:r>
              </a:p>
            </p:txBody>
          </p:sp>
        </mc:Fallback>
      </mc:AlternateContent>
    </p:spTree>
    <p:extLst>
      <p:ext uri="{BB962C8B-B14F-4D97-AF65-F5344CB8AC3E}">
        <p14:creationId xmlns:p14="http://schemas.microsoft.com/office/powerpoint/2010/main" val="1269416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  </a:t>
            </a:r>
            <a:r>
              <a:rPr lang="en-US" dirty="0"/>
              <a:t>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Graphing a Function</a:t>
                </a:r>
              </a:p>
              <a:p>
                <a:r>
                  <a:rPr lang="en-US" sz="1600" dirty="0"/>
                  <a:t>Sketch a graph of </a:t>
                </a:r>
                <a14:m>
                  <m:oMath xmlns:m="http://schemas.openxmlformats.org/officeDocument/2006/math">
                    <m:r>
                      <a:rPr lang="en-US" sz="1600" i="1" dirty="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r>
                      <a:rPr lang="en-US" sz="1600">
                        <a:latin typeface="Cambria Math" panose="02040503050406030204" pitchFamily="18" charset="0"/>
                      </a:rPr>
                      <m:t>=</m:t>
                    </m:r>
                    <m:r>
                      <a:rPr lang="en-US" sz="1600" b="0" i="0" smtClean="0">
                        <a:latin typeface="Cambria Math" panose="02040503050406030204" pitchFamily="18" charset="0"/>
                      </a:rPr>
                      <m:t>−2</m:t>
                    </m:r>
                    <m:r>
                      <m:rPr>
                        <m:sty m:val="p"/>
                      </m:rPr>
                      <a:rPr lang="en-US" sz="1600" b="0" i="0" smtClean="0">
                        <a:latin typeface="Cambria Math" panose="02040503050406030204" pitchFamily="18" charset="0"/>
                      </a:rPr>
                      <m:t>sin</m:t>
                    </m:r>
                    <m:d>
                      <m:dPr>
                        <m:ctrlPr>
                          <a:rPr lang="en-US" sz="1600" i="1">
                            <a:latin typeface="Cambria Math" panose="02040503050406030204" pitchFamily="18" charset="0"/>
                          </a:rPr>
                        </m:ctrlPr>
                      </m:dPr>
                      <m:e>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𝑥</m:t>
                        </m:r>
                      </m:e>
                    </m:d>
                  </m:oMath>
                </a14:m>
                <a:r>
                  <a:rPr lang="en-US" sz="1600" dirty="0"/>
                  <a:t>. Determine the midline, amplitude, period, and phase shift.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1444851"/>
              </a:xfrm>
              <a:blipFill>
                <a:blip r:embed="rId3"/>
                <a:stretch>
                  <a:fillRect l="-472" t="-870"/>
                </a:stretch>
              </a:blipFill>
            </p:spPr>
            <p:txBody>
              <a:bodyPr/>
              <a:lstStyle/>
              <a:p>
                <a:r>
                  <a:rPr lang="en-US">
                    <a:noFill/>
                  </a:rPr>
                  <a:t> </a:t>
                </a:r>
              </a:p>
            </p:txBody>
          </p:sp>
        </mc:Fallback>
      </mc:AlternateContent>
    </p:spTree>
    <p:extLst>
      <p:ext uri="{BB962C8B-B14F-4D97-AF65-F5344CB8AC3E}">
        <p14:creationId xmlns:p14="http://schemas.microsoft.com/office/powerpoint/2010/main" val="390790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03123"/>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a:t>
            </a:r>
            <a:r>
              <a:rPr lang="en-US" dirty="0"/>
              <a:t>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3A3C70DB-9456-4645-93B1-498B0D218045}"/>
              </a:ext>
            </a:extLst>
          </p:cNvPr>
          <p:cNvSpPr/>
          <p:nvPr/>
        </p:nvSpPr>
        <p:spPr>
          <a:xfrm>
            <a:off x="457200" y="1228636"/>
            <a:ext cx="8485672" cy="646331"/>
          </a:xfrm>
          <a:prstGeom prst="rect">
            <a:avLst/>
          </a:prstGeom>
        </p:spPr>
        <p:txBody>
          <a:bodyPr wrap="square">
            <a:spAutoFit/>
          </a:bodyPr>
          <a:lstStyle/>
          <a:p>
            <a:r>
              <a:rPr lang="en-US" dirty="0">
                <a:solidFill>
                  <a:srgbClr val="555555"/>
                </a:solidFill>
                <a:latin typeface="Helvetica Neue" panose="02000503000000020004" pitchFamily="2" charset="0"/>
              </a:rPr>
              <a:t>Try It:	Sketch a graph of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−0.8cos(2</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Determine the midline, amplitude, period, and phase shift.</a:t>
            </a:r>
            <a:endParaRPr lang="en-US" dirty="0"/>
          </a:p>
        </p:txBody>
      </p:sp>
    </p:spTree>
    <p:extLst>
      <p:ext uri="{BB962C8B-B14F-4D97-AF65-F5344CB8AC3E}">
        <p14:creationId xmlns:p14="http://schemas.microsoft.com/office/powerpoint/2010/main" val="225921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  </a:t>
            </a:r>
            <a:r>
              <a:rPr lang="en-US" dirty="0"/>
              <a:t>(cont.)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70186B9-7334-1D44-97FF-64F540DE5F79}"/>
                  </a:ext>
                </a:extLst>
              </p:cNvPr>
              <p:cNvSpPr/>
              <p:nvPr/>
            </p:nvSpPr>
            <p:spPr>
              <a:xfrm>
                <a:off x="457200" y="1313412"/>
                <a:ext cx="8088915" cy="3393942"/>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sinusoidal function with a phase shift and a vertical shift, sketch its graph.</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function in the general form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sin(</a:t>
                </a:r>
                <a:r>
                  <a:rPr lang="en-US" dirty="0" err="1">
                    <a:solidFill>
                      <a:srgbClr val="333333"/>
                    </a:solidFill>
                    <a:latin typeface="STIXGeneral-Italic" pitchFamily="2" charset="2"/>
                  </a:rPr>
                  <a:t>Bx</a:t>
                </a:r>
                <a:r>
                  <a:rPr lang="en-US" dirty="0">
                    <a:solidFill>
                      <a:srgbClr val="333333"/>
                    </a:solidFill>
                    <a:latin typeface="STIXGeneral-Italic" pitchFamily="2" charset="2"/>
                  </a:rPr>
                  <a:t> </a:t>
                </a:r>
                <a:r>
                  <a:rPr lang="en-US" dirty="0">
                    <a:solidFill>
                      <a:srgbClr val="333333"/>
                    </a:solidFill>
                    <a:latin typeface="STIXGeneral-Regular" pitchFamily="2" charset="2"/>
                  </a:rPr>
                  <a:t>− </a:t>
                </a:r>
                <a:r>
                  <a:rPr lang="en-US" dirty="0">
                    <a:solidFill>
                      <a:srgbClr val="333333"/>
                    </a:solidFill>
                    <a:latin typeface="STIXGeneral-Italic" pitchFamily="2" charset="2"/>
                  </a:rPr>
                  <a:t>C</a:t>
                </a:r>
                <a:r>
                  <a:rPr lang="en-US" dirty="0">
                    <a:solidFill>
                      <a:srgbClr val="333333"/>
                    </a:solidFill>
                    <a:latin typeface="STIXGeneral-Regular" pitchFamily="2" charset="2"/>
                  </a:rPr>
                  <a:t>) + </a:t>
                </a:r>
                <a:r>
                  <a:rPr lang="en-US" dirty="0">
                    <a:solidFill>
                      <a:srgbClr val="333333"/>
                    </a:solidFill>
                    <a:latin typeface="STIXGeneral-Italic" pitchFamily="2" charset="2"/>
                  </a:rPr>
                  <a:t>D</a:t>
                </a:r>
                <a:r>
                  <a:rPr lang="en-US" dirty="0">
                    <a:solidFill>
                      <a:srgbClr val="333333"/>
                    </a:solidFill>
                    <a:latin typeface="STIXGeneral-Regular" pitchFamily="2" charset="2"/>
                  </a:rPr>
                  <a:t> or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cos(</a:t>
                </a:r>
                <a:r>
                  <a:rPr lang="en-US" dirty="0" err="1">
                    <a:solidFill>
                      <a:srgbClr val="333333"/>
                    </a:solidFill>
                    <a:latin typeface="STIXGeneral-Italic" pitchFamily="2" charset="2"/>
                  </a:rPr>
                  <a:t>Bx</a:t>
                </a:r>
                <a:r>
                  <a:rPr lang="en-US" dirty="0">
                    <a:solidFill>
                      <a:srgbClr val="333333"/>
                    </a:solidFill>
                    <a:latin typeface="STIXGeneral-Italic" pitchFamily="2" charset="2"/>
                  </a:rPr>
                  <a:t> </a:t>
                </a:r>
                <a:r>
                  <a:rPr lang="en-US" dirty="0">
                    <a:solidFill>
                      <a:srgbClr val="333333"/>
                    </a:solidFill>
                    <a:latin typeface="STIXGeneral-Regular" pitchFamily="2" charset="2"/>
                  </a:rPr>
                  <a:t>− </a:t>
                </a:r>
                <a:r>
                  <a:rPr lang="en-US" dirty="0">
                    <a:solidFill>
                      <a:srgbClr val="333333"/>
                    </a:solidFill>
                    <a:latin typeface="STIXGeneral-Italic" pitchFamily="2" charset="2"/>
                  </a:rPr>
                  <a:t>C</a:t>
                </a:r>
                <a:r>
                  <a:rPr lang="en-US" dirty="0">
                    <a:solidFill>
                      <a:srgbClr val="333333"/>
                    </a:solidFill>
                    <a:latin typeface="STIXGeneral-Regular" pitchFamily="2" charset="2"/>
                  </a:rPr>
                  <a:t>) + </a:t>
                </a:r>
                <a:r>
                  <a:rPr lang="en-US" dirty="0">
                    <a:solidFill>
                      <a:srgbClr val="333333"/>
                    </a:solidFill>
                    <a:latin typeface="STIXGeneral-Italic" pitchFamily="2" charset="2"/>
                  </a:rPr>
                  <a:t>D</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amplitude, </a:t>
                </a:r>
                <a:r>
                  <a:rPr lang="en-US" dirty="0">
                    <a:solidFill>
                      <a:srgbClr val="333333"/>
                    </a:solidFill>
                    <a:latin typeface="STIXVariants" pitchFamily="2" charset="2"/>
                  </a:rPr>
                  <a:t>| </a:t>
                </a:r>
                <a:r>
                  <a:rPr lang="en-US" dirty="0">
                    <a:solidFill>
                      <a:srgbClr val="333333"/>
                    </a:solidFill>
                    <a:latin typeface="STIXGeneral-Italic" pitchFamily="2" charset="2"/>
                  </a:rPr>
                  <a:t>A </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period, </a:t>
                </a:r>
                <a:r>
                  <a:rPr lang="en-US" dirty="0">
                    <a:solidFill>
                      <a:srgbClr val="333333"/>
                    </a:solidFill>
                    <a:latin typeface="STIXGeneral-Italic" pitchFamily="2" charset="2"/>
                  </a:rPr>
                  <a:t>P</a:t>
                </a:r>
                <a:r>
                  <a:rPr lang="en-US" dirty="0">
                    <a:solidFill>
                      <a:srgbClr val="333333"/>
                    </a:solidFill>
                    <a:latin typeface="STIXGeneral-Regular" pitchFamily="2" charset="2"/>
                  </a:rPr>
                  <a:t>= =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Regular" pitchFamily="2" charset="2"/>
                          </a:rPr>
                          <m:t>2</m:t>
                        </m:r>
                        <m:r>
                          <m:rPr>
                            <m:nor/>
                          </m:rPr>
                          <a:rPr lang="el-GR" dirty="0">
                            <a:solidFill>
                              <a:srgbClr val="333333"/>
                            </a:solidFill>
                            <a:latin typeface="STIXGeneral-Italic" pitchFamily="2" charset="2"/>
                          </a:rPr>
                          <m:t>π</m:t>
                        </m:r>
                      </m:num>
                      <m:den>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r>
                          <m:rPr>
                            <m:nor/>
                          </m:rPr>
                          <a:rPr lang="en-US" dirty="0">
                            <a:solidFill>
                              <a:srgbClr val="333333"/>
                            </a:solidFill>
                            <a:latin typeface="STIXGeneral-Regular" pitchFamily="2" charset="2"/>
                          </a:rPr>
                          <m:t>.</m:t>
                        </m:r>
                      </m:den>
                    </m:f>
                  </m:oMath>
                </a14:m>
                <a:endParaRPr lang="en-US" dirty="0">
                  <a:solidFill>
                    <a:srgbClr val="333333"/>
                  </a:solidFill>
                  <a:latin typeface="STIXGeneral-Regular" pitchFamily="2" charset="2"/>
                </a:endParaRPr>
              </a:p>
              <a:p>
                <a:pPr marL="342900" indent="-342900">
                  <a:buFont typeface="+mj-lt"/>
                  <a:buAutoNum type="arabicPeriod"/>
                </a:pPr>
                <a:r>
                  <a:rPr lang="en-US" dirty="0">
                    <a:solidFill>
                      <a:srgbClr val="333333"/>
                    </a:solidFill>
                    <a:latin typeface="Helvetica Neue" panose="02000503000000020004" pitchFamily="2" charset="0"/>
                  </a:rPr>
                  <a:t>Identify the phase shift,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oMath>
                </a14:m>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A </a:t>
                </a:r>
                <a:r>
                  <a:rPr lang="en-US" dirty="0">
                    <a:solidFill>
                      <a:srgbClr val="333333"/>
                    </a:solidFill>
                    <a:latin typeface="STIXGeneral-Regular" pitchFamily="2" charset="2"/>
                  </a:rPr>
                  <a:t>sin(</a:t>
                </a:r>
                <a:r>
                  <a:rPr lang="en-US" dirty="0" err="1">
                    <a:solidFill>
                      <a:srgbClr val="333333"/>
                    </a:solidFill>
                    <a:latin typeface="STIXGeneral-Italic" pitchFamily="2" charset="2"/>
                  </a:rPr>
                  <a:t>Bx</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shifted to the right or left by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oMath>
                </a14:m>
                <a:r>
                  <a:rPr lang="en-US" dirty="0">
                    <a:solidFill>
                      <a:srgbClr val="333333"/>
                    </a:solidFill>
                    <a:latin typeface="Helvetica Neue" panose="02000503000000020004" pitchFamily="2" charset="0"/>
                  </a:rPr>
                  <a:t> and up or down by </a:t>
                </a:r>
                <a:r>
                  <a:rPr lang="en-US" dirty="0">
                    <a:solidFill>
                      <a:srgbClr val="333333"/>
                    </a:solidFill>
                    <a:latin typeface="STIXGeneral-Italic" pitchFamily="2" charset="2"/>
                  </a:rPr>
                  <a:t>D</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970186B9-7334-1D44-97FF-64F540DE5F79}"/>
                  </a:ext>
                </a:extLst>
              </p:cNvPr>
              <p:cNvSpPr>
                <a:spLocks noRot="1" noChangeAspect="1" noMove="1" noResize="1" noEditPoints="1" noAdjustHandles="1" noChangeArrowheads="1" noChangeShapeType="1" noTextEdit="1"/>
              </p:cNvSpPr>
              <p:nvPr/>
            </p:nvSpPr>
            <p:spPr>
              <a:xfrm>
                <a:off x="457200" y="1313412"/>
                <a:ext cx="8088915" cy="3393942"/>
              </a:xfrm>
              <a:prstGeom prst="rect">
                <a:avLst/>
              </a:prstGeom>
              <a:blipFill>
                <a:blip r:embed="rId3"/>
                <a:stretch>
                  <a:fillRect l="-628" t="-372" r="-471" b="-2230"/>
                </a:stretch>
              </a:blipFill>
            </p:spPr>
            <p:txBody>
              <a:bodyPr/>
              <a:lstStyle/>
              <a:p>
                <a:r>
                  <a:rPr lang="en-US">
                    <a:noFill/>
                  </a:rPr>
                  <a:t> </a:t>
                </a:r>
              </a:p>
            </p:txBody>
          </p:sp>
        </mc:Fallback>
      </mc:AlternateContent>
    </p:spTree>
    <p:extLst>
      <p:ext uri="{BB962C8B-B14F-4D97-AF65-F5344CB8AC3E}">
        <p14:creationId xmlns:p14="http://schemas.microsoft.com/office/powerpoint/2010/main" val="291383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Graphing Sine Functions</a:t>
            </a:r>
          </a:p>
        </p:txBody>
      </p:sp>
      <p:sp>
        <p:nvSpPr>
          <p:cNvPr id="7" name="Text Placeholder 6"/>
          <p:cNvSpPr>
            <a:spLocks noGrp="1"/>
          </p:cNvSpPr>
          <p:nvPr>
            <p:ph type="body" sz="quarter" idx="14"/>
          </p:nvPr>
        </p:nvSpPr>
        <p:spPr>
          <a:xfrm>
            <a:off x="440726" y="1224368"/>
            <a:ext cx="8062912" cy="893682"/>
          </a:xfrm>
        </p:spPr>
        <p:txBody>
          <a:bodyPr>
            <a:noAutofit/>
          </a:bodyPr>
          <a:lstStyle/>
          <a:p>
            <a:r>
              <a:rPr lang="en-US" sz="1600" dirty="0"/>
              <a:t>Recall that the sine and cosine functions relate real number values to the </a:t>
            </a:r>
            <a:r>
              <a:rPr lang="en-US" sz="1600" i="1" dirty="0"/>
              <a:t>x</a:t>
            </a:r>
            <a:r>
              <a:rPr lang="en-US" sz="1600" dirty="0"/>
              <a:t>- and </a:t>
            </a:r>
            <a:r>
              <a:rPr lang="en-US" sz="1600" i="1" dirty="0"/>
              <a:t>y</a:t>
            </a:r>
            <a:r>
              <a:rPr lang="en-US" sz="1600" dirty="0"/>
              <a:t>-coordinates of a point on the unit circle. We can create a table of values and use them to sketch a graph. </a:t>
            </a:r>
            <a:r>
              <a:rPr lang="en-US" sz="1600" b="1" dirty="0"/>
              <a:t>Table 1 </a:t>
            </a:r>
            <a:r>
              <a:rPr lang="en-US" sz="1600" dirty="0"/>
              <a:t>lists some of the values for the sine function on a unit circle.</a:t>
            </a:r>
          </a:p>
        </p:txBody>
      </p:sp>
      <p:pic>
        <p:nvPicPr>
          <p:cNvPr id="9" name="Picture 8"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6" name="Picture 5" descr="Table showing angles in degrees radians and the value of the sine at each angle."/>
          <p:cNvPicPr/>
          <p:nvPr/>
        </p:nvPicPr>
        <p:blipFill>
          <a:blip r:embed="rId3"/>
          <a:stretch>
            <a:fillRect/>
          </a:stretch>
        </p:blipFill>
        <p:spPr>
          <a:xfrm>
            <a:off x="2029408" y="2118050"/>
            <a:ext cx="4885548" cy="1231641"/>
          </a:xfrm>
          <a:prstGeom prst="rect">
            <a:avLst/>
          </a:prstGeom>
        </p:spPr>
      </p:pic>
      <p:sp>
        <p:nvSpPr>
          <p:cNvPr id="10" name="Text Placeholder 6"/>
          <p:cNvSpPr txBox="1">
            <a:spLocks/>
          </p:cNvSpPr>
          <p:nvPr/>
        </p:nvSpPr>
        <p:spPr>
          <a:xfrm>
            <a:off x="457200" y="3419175"/>
            <a:ext cx="8062912" cy="69526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Plotting the points from the table and continuing along the </a:t>
            </a:r>
            <a:r>
              <a:rPr lang="en-US" sz="1600" i="1" dirty="0"/>
              <a:t>x</a:t>
            </a:r>
            <a:r>
              <a:rPr lang="en-US" sz="1600" dirty="0"/>
              <a:t>-axis gives the shape of the sine function. See </a:t>
            </a:r>
            <a:r>
              <a:rPr lang="en-US" sz="1600" b="1" dirty="0"/>
              <a:t>Figure 2</a:t>
            </a:r>
            <a:r>
              <a:rPr lang="en-US" sz="1600" dirty="0"/>
              <a:t>.</a:t>
            </a:r>
            <a:endParaRPr lang="en-US" sz="1200" dirty="0"/>
          </a:p>
        </p:txBody>
      </p:sp>
      <p:pic>
        <p:nvPicPr>
          <p:cNvPr id="11" name="Picture 10" descr="&#10;A graph of sin(x). Local maximum at (pi/2, 1). Local minimum at (3pi/2, -1). Period of 2p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6200" y="3766808"/>
            <a:ext cx="3756544" cy="2670804"/>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771718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a:t>
            </a:r>
            <a:r>
              <a:rPr lang="en-US" dirty="0"/>
              <a:t>  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1"/>
                <a:ext cx="8062912" cy="1206920"/>
              </a:xfrm>
            </p:spPr>
            <p:txBody>
              <a:bodyPr>
                <a:normAutofit/>
              </a:bodyPr>
              <a:lstStyle/>
              <a:p>
                <a:r>
                  <a:rPr lang="en-US" sz="1600" dirty="0">
                    <a:solidFill>
                      <a:schemeClr val="tx2"/>
                    </a:solidFill>
                  </a:rPr>
                  <a:t>Example</a:t>
                </a:r>
                <a:r>
                  <a:rPr lang="en-US" sz="1600" dirty="0"/>
                  <a:t> </a:t>
                </a:r>
                <a:r>
                  <a:rPr lang="en-US" sz="1600" b="1" dirty="0"/>
                  <a:t>Graphing a Function</a:t>
                </a:r>
              </a:p>
              <a:p>
                <a:r>
                  <a:rPr lang="en-US" sz="1600" dirty="0"/>
                  <a:t>Sketch a graph of </a:t>
                </a:r>
                <a14:m>
                  <m:oMath xmlns:m="http://schemas.openxmlformats.org/officeDocument/2006/math">
                    <m:r>
                      <a:rPr lang="en-US" sz="1600" i="1" dirty="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r>
                      <a:rPr lang="en-US" sz="1600">
                        <a:latin typeface="Cambria Math" panose="02040503050406030204" pitchFamily="18" charset="0"/>
                      </a:rPr>
                      <m:t>=</m:t>
                    </m:r>
                    <m:r>
                      <a:rPr lang="en-US" sz="1600" b="0" i="0" smtClean="0">
                        <a:latin typeface="Cambria Math" panose="02040503050406030204" pitchFamily="18" charset="0"/>
                      </a:rPr>
                      <m:t>3</m:t>
                    </m:r>
                    <m:r>
                      <m:rPr>
                        <m:sty m:val="p"/>
                      </m:rPr>
                      <a:rPr lang="en-US" sz="1600" b="0" i="0" smtClean="0">
                        <a:latin typeface="Cambria Math" panose="02040503050406030204" pitchFamily="18" charset="0"/>
                      </a:rPr>
                      <m:t>sin</m:t>
                    </m:r>
                    <m:d>
                      <m:dPr>
                        <m:ctrlPr>
                          <a:rPr lang="en-US" sz="1600" i="1">
                            <a:latin typeface="Cambria Math" panose="02040503050406030204" pitchFamily="18" charset="0"/>
                          </a:rPr>
                        </m:ctrlPr>
                      </m:dPr>
                      <m:e>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𝑥</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i="1">
                                <a:latin typeface="Cambria Math" panose="02040503050406030204" pitchFamily="18" charset="0"/>
                              </a:rPr>
                              <m:t>4</m:t>
                            </m:r>
                          </m:den>
                        </m:f>
                      </m:e>
                    </m:d>
                  </m:oMath>
                </a14:m>
                <a:r>
                  <a:rPr lang="en-US" sz="1600" dirty="0"/>
                  <a:t>. Determine the midline, amplitude, period, and phase shift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1"/>
                <a:ext cx="8062912" cy="1206920"/>
              </a:xfrm>
              <a:blipFill>
                <a:blip r:embed="rId3"/>
                <a:stretch>
                  <a:fillRect l="-472" t="-1042"/>
                </a:stretch>
              </a:blipFill>
            </p:spPr>
            <p:txBody>
              <a:bodyPr/>
              <a:lstStyle/>
              <a:p>
                <a:r>
                  <a:rPr lang="en-US">
                    <a:noFill/>
                  </a:rPr>
                  <a:t> </a:t>
                </a:r>
              </a:p>
            </p:txBody>
          </p:sp>
        </mc:Fallback>
      </mc:AlternateContent>
    </p:spTree>
    <p:extLst>
      <p:ext uri="{BB962C8B-B14F-4D97-AF65-F5344CB8AC3E}">
        <p14:creationId xmlns:p14="http://schemas.microsoft.com/office/powerpoint/2010/main" val="3088458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03123"/>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  </a:t>
            </a:r>
            <a:r>
              <a:rPr lang="en-US" dirty="0"/>
              <a:t>try it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E2AAEED-564B-B541-AF18-0A3E38D60D34}"/>
                  </a:ext>
                </a:extLst>
              </p:cNvPr>
              <p:cNvSpPr/>
              <p:nvPr/>
            </p:nvSpPr>
            <p:spPr>
              <a:xfrm>
                <a:off x="457201" y="1266736"/>
                <a:ext cx="8379320" cy="738472"/>
              </a:xfrm>
              <a:prstGeom prst="rect">
                <a:avLst/>
              </a:prstGeom>
            </p:spPr>
            <p:txBody>
              <a:bodyPr wrap="square">
                <a:spAutoFit/>
              </a:bodyPr>
              <a:lstStyle/>
              <a:p>
                <a:r>
                  <a:rPr lang="en-US" dirty="0">
                    <a:solidFill>
                      <a:srgbClr val="555555"/>
                    </a:solidFill>
                    <a:latin typeface="Helvetica Neue" panose="02000503000000020004" pitchFamily="2" charset="0"/>
                  </a:rPr>
                  <a:t>Try It:	Draw a graph of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−2cos</a:t>
                </a:r>
                <a:r>
                  <a:rPr lang="en-US" dirty="0">
                    <a:solidFill>
                      <a:srgbClr val="555555"/>
                    </a:solidFill>
                    <a:latin typeface="STIXSizeOne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3</m:t>
                        </m:r>
                      </m:den>
                    </m:f>
                  </m:oMath>
                </a14:m>
                <a:r>
                  <a:rPr lang="en-US" dirty="0">
                    <a:solidFill>
                      <a:srgbClr val="555555"/>
                    </a:solidFill>
                    <a:latin typeface="STIXGeneral-Italic" pitchFamily="2" charset="2"/>
                  </a:rPr>
                  <a:t>x</a:t>
                </a:r>
                <a:r>
                  <a:rPr lang="en-US" dirty="0">
                    <a:solidFill>
                      <a:srgbClr val="555555"/>
                    </a:solidFill>
                    <a:latin typeface="STIXGeneral-Regular"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6</m:t>
                        </m:r>
                      </m:den>
                    </m:f>
                  </m:oMath>
                </a14:m>
                <a:r>
                  <a:rPr lang="el-GR" dirty="0">
                    <a:solidFill>
                      <a:srgbClr val="555555"/>
                    </a:solidFill>
                    <a:latin typeface="STIXSizeOneSym" pitchFamily="2" charset="2"/>
                  </a:rPr>
                  <a:t>)</a:t>
                </a:r>
                <a:r>
                  <a:rPr lang="el-GR" dirty="0">
                    <a:solidFill>
                      <a:srgbClr val="555555"/>
                    </a:solidFill>
                    <a:latin typeface="Helvetica Neue" panose="02000503000000020004" pitchFamily="2" charset="0"/>
                  </a:rPr>
                  <a:t>.</a:t>
                </a:r>
                <a:r>
                  <a:rPr lang="en-US" dirty="0">
                    <a:solidFill>
                      <a:srgbClr val="555555"/>
                    </a:solidFill>
                    <a:latin typeface="Helvetica Neue" panose="02000503000000020004" pitchFamily="2" charset="0"/>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Determine the midline, amplitude, period, and phase shift.</a:t>
                </a:r>
                <a:endParaRPr lang="en-US" dirty="0"/>
              </a:p>
            </p:txBody>
          </p:sp>
        </mc:Choice>
        <mc:Fallback xmlns="">
          <p:sp>
            <p:nvSpPr>
              <p:cNvPr id="3" name="Rectangle 2">
                <a:extLst>
                  <a:ext uri="{FF2B5EF4-FFF2-40B4-BE49-F238E27FC236}">
                    <a16:creationId xmlns:a16="http://schemas.microsoft.com/office/drawing/2014/main" id="{2E2AAEED-564B-B541-AF18-0A3E38D60D34}"/>
                  </a:ext>
                </a:extLst>
              </p:cNvPr>
              <p:cNvSpPr>
                <a:spLocks noRot="1" noChangeAspect="1" noMove="1" noResize="1" noEditPoints="1" noAdjustHandles="1" noChangeArrowheads="1" noChangeShapeType="1" noTextEdit="1"/>
              </p:cNvSpPr>
              <p:nvPr/>
            </p:nvSpPr>
            <p:spPr>
              <a:xfrm>
                <a:off x="457201" y="1266736"/>
                <a:ext cx="8379320" cy="738472"/>
              </a:xfrm>
              <a:prstGeom prst="rect">
                <a:avLst/>
              </a:prstGeom>
              <a:blipFill>
                <a:blip r:embed="rId3"/>
                <a:stretch>
                  <a:fillRect l="-606" r="-758" b="-10169"/>
                </a:stretch>
              </a:blipFill>
            </p:spPr>
            <p:txBody>
              <a:bodyPr/>
              <a:lstStyle/>
              <a:p>
                <a:r>
                  <a:rPr lang="en-US">
                    <a:noFill/>
                  </a:rPr>
                  <a:t> </a:t>
                </a:r>
              </a:p>
            </p:txBody>
          </p:sp>
        </mc:Fallback>
      </mc:AlternateContent>
    </p:spTree>
    <p:extLst>
      <p:ext uri="{BB962C8B-B14F-4D97-AF65-F5344CB8AC3E}">
        <p14:creationId xmlns:p14="http://schemas.microsoft.com/office/powerpoint/2010/main" val="3325358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03123"/>
          </a:xfrm>
        </p:spPr>
        <p:txBody>
          <a:bodyPr>
            <a:normAutofit fontScale="90000"/>
          </a:bodyPr>
          <a:lstStyle/>
          <a:p>
            <a:r>
              <a:rPr lang="en-US" dirty="0"/>
              <a:t>Graphing Variations of </a:t>
            </a:r>
            <a:br>
              <a:rPr lang="en-US" dirty="0"/>
            </a:br>
            <a:r>
              <a:rPr lang="en-US" i="1" dirty="0"/>
              <a:t>y </a:t>
            </a:r>
            <a:r>
              <a:rPr lang="en-US" b="1" dirty="0"/>
              <a:t>= </a:t>
            </a:r>
            <a:r>
              <a:rPr lang="en-US" dirty="0"/>
              <a:t>sin </a:t>
            </a:r>
            <a:r>
              <a:rPr lang="en-US" i="1" dirty="0"/>
              <a:t>x </a:t>
            </a:r>
            <a:r>
              <a:rPr lang="en-US" dirty="0"/>
              <a:t>and </a:t>
            </a:r>
            <a:r>
              <a:rPr lang="en-US" i="1" dirty="0"/>
              <a:t>y </a:t>
            </a:r>
            <a:r>
              <a:rPr lang="en-US" b="1" dirty="0"/>
              <a:t>= </a:t>
            </a:r>
            <a:r>
              <a:rPr lang="en-US" dirty="0"/>
              <a:t>cos </a:t>
            </a:r>
            <a:r>
              <a:rPr lang="en-US" i="1" dirty="0"/>
              <a:t>x  </a:t>
            </a:r>
            <a:r>
              <a:rPr lang="en-US" dirty="0"/>
              <a:t>example 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8" name="Text Placeholder 6"/>
              <p:cNvSpPr>
                <a:spLocks noGrp="1"/>
              </p:cNvSpPr>
              <p:nvPr>
                <p:ph type="body" sz="quarter" idx="14"/>
              </p:nvPr>
            </p:nvSpPr>
            <p:spPr>
              <a:xfrm>
                <a:off x="457200" y="1259633"/>
                <a:ext cx="8062912" cy="4750731"/>
              </a:xfrm>
            </p:spPr>
            <p:txBody>
              <a:bodyPr>
                <a:normAutofit/>
              </a:bodyPr>
              <a:lstStyle/>
              <a:p>
                <a:r>
                  <a:rPr lang="en-US" sz="1600" dirty="0">
                    <a:solidFill>
                      <a:srgbClr val="0070C0"/>
                    </a:solidFill>
                  </a:rPr>
                  <a:t>Example</a:t>
                </a:r>
                <a:r>
                  <a:rPr lang="en-US" sz="1600" dirty="0"/>
                  <a:t> </a:t>
                </a:r>
                <a:r>
                  <a:rPr lang="en-US" sz="1600" b="1" dirty="0"/>
                  <a:t>Identifying the Properties of a Sinusoidal Function</a:t>
                </a:r>
              </a:p>
              <a:p>
                <a:r>
                  <a:rPr lang="en-US" sz="1600" dirty="0"/>
                  <a:t>Given </a:t>
                </a:r>
                <a:r>
                  <a:rPr lang="en-US" sz="1600" i="1" dirty="0"/>
                  <a:t>y </a:t>
                </a:r>
                <a:r>
                  <a:rPr lang="en-US" sz="1600" dirty="0"/>
                  <a:t>= −2cos(</a:t>
                </a:r>
                <a14:m>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2</m:t>
                        </m:r>
                      </m:den>
                    </m:f>
                  </m:oMath>
                </a14:m>
                <a:r>
                  <a:rPr lang="en-US" sz="1600" i="1" dirty="0"/>
                  <a:t>x </a:t>
                </a:r>
                <a:r>
                  <a:rPr lang="en-US" sz="1600" dirty="0"/>
                  <a:t>+ </a:t>
                </a:r>
                <a14:m>
                  <m:oMath xmlns:m="http://schemas.openxmlformats.org/officeDocument/2006/math">
                    <m:r>
                      <a:rPr lang="en-US" sz="1600" i="1">
                        <a:latin typeface="Cambria Math" panose="02040503050406030204" pitchFamily="18" charset="0"/>
                        <a:ea typeface="Cambria Math" panose="02040503050406030204" pitchFamily="18" charset="0"/>
                      </a:rPr>
                      <m:t>𝜋</m:t>
                    </m:r>
                  </m:oMath>
                </a14:m>
                <a:r>
                  <a:rPr lang="en-US" sz="1600" dirty="0"/>
                  <a:t>) + 3, determine the amplitude, period, phase shift, and horizontal shift. Then graph the function.</a:t>
                </a:r>
              </a:p>
            </p:txBody>
          </p:sp>
        </mc:Choice>
        <mc:Fallback xmlns="">
          <p:sp>
            <p:nvSpPr>
              <p:cNvPr id="8" name="Text Placeholder 6"/>
              <p:cNvSpPr>
                <a:spLocks noGrp="1" noRot="1" noChangeAspect="1" noMove="1" noResize="1" noEditPoints="1" noAdjustHandles="1" noChangeArrowheads="1" noChangeShapeType="1" noTextEdit="1"/>
              </p:cNvSpPr>
              <p:nvPr>
                <p:ph type="body" sz="quarter" idx="14"/>
              </p:nvPr>
            </p:nvSpPr>
            <p:spPr>
              <a:xfrm>
                <a:off x="457200" y="1259633"/>
                <a:ext cx="8062912" cy="4750731"/>
              </a:xfrm>
              <a:blipFill>
                <a:blip r:embed="rId3"/>
                <a:stretch>
                  <a:fillRect l="-472" t="-267"/>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176233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Transformations of </a:t>
            </a:r>
            <a:br>
              <a:rPr lang="en-US" dirty="0"/>
            </a:br>
            <a:r>
              <a:rPr lang="en-US" dirty="0"/>
              <a:t>Sine and Cosine Functions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a:spLocks noGrp="1"/>
          </p:cNvSpPr>
          <p:nvPr>
            <p:ph type="body" sz="quarter" idx="14"/>
          </p:nvPr>
        </p:nvSpPr>
        <p:spPr>
          <a:xfrm>
            <a:off x="457200" y="1380931"/>
            <a:ext cx="8062912" cy="4629433"/>
          </a:xfrm>
        </p:spPr>
        <p:txBody>
          <a:bodyPr>
            <a:normAutofit/>
          </a:bodyPr>
          <a:lstStyle/>
          <a:p>
            <a:r>
              <a:rPr lang="en-US" sz="1600" dirty="0">
                <a:solidFill>
                  <a:srgbClr val="0070C0"/>
                </a:solidFill>
              </a:rPr>
              <a:t>Example </a:t>
            </a:r>
            <a:r>
              <a:rPr lang="en-US" sz="1600" b="1" dirty="0"/>
              <a:t>Finding the Vertical Component of Circular Motion</a:t>
            </a:r>
          </a:p>
          <a:p>
            <a:r>
              <a:rPr lang="en-US" sz="1600" dirty="0"/>
              <a:t>A point rotates around a circle of radius 3 centered at the origin. Sketch a graph of the </a:t>
            </a:r>
            <a:r>
              <a:rPr lang="en-US" sz="1600" i="1" dirty="0"/>
              <a:t>y</a:t>
            </a:r>
            <a:r>
              <a:rPr lang="en-US" sz="1600" dirty="0"/>
              <a:t>-coordinate of the point as a function of the angle of rotation.</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98898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Transformations of </a:t>
            </a:r>
            <a:br>
              <a:rPr lang="en-US" dirty="0"/>
            </a:br>
            <a:r>
              <a:rPr lang="en-US" dirty="0"/>
              <a:t>Sine and Cosine Functions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a:spLocks noGrp="1"/>
          </p:cNvSpPr>
          <p:nvPr>
            <p:ph type="body" sz="quarter" idx="14"/>
          </p:nvPr>
        </p:nvSpPr>
        <p:spPr>
          <a:xfrm>
            <a:off x="457200" y="1240971"/>
            <a:ext cx="8062912" cy="4769393"/>
          </a:xfrm>
        </p:spPr>
        <p:txBody>
          <a:bodyPr>
            <a:normAutofit/>
          </a:bodyPr>
          <a:lstStyle/>
          <a:p>
            <a:r>
              <a:rPr lang="en-US" sz="1400" dirty="0">
                <a:solidFill>
                  <a:srgbClr val="0070C0"/>
                </a:solidFill>
              </a:rPr>
              <a:t>Example</a:t>
            </a:r>
            <a:r>
              <a:rPr lang="en-US" sz="1400" dirty="0"/>
              <a:t> </a:t>
            </a:r>
            <a:r>
              <a:rPr lang="en-US" sz="1400" b="1" dirty="0"/>
              <a:t>Finding the Vertical Component of Circular Motion</a:t>
            </a:r>
          </a:p>
          <a:p>
            <a:r>
              <a:rPr lang="en-US" sz="1400" dirty="0"/>
              <a:t>A circle with radius 3 </a:t>
            </a:r>
            <a:r>
              <a:rPr lang="en-US" sz="1400" dirty="0" err="1"/>
              <a:t>ft</a:t>
            </a:r>
            <a:r>
              <a:rPr lang="en-US" sz="1400" dirty="0"/>
              <a:t> is mounted with its center 4 </a:t>
            </a:r>
            <a:r>
              <a:rPr lang="en-US" sz="1400" dirty="0" err="1"/>
              <a:t>ft</a:t>
            </a:r>
            <a:r>
              <a:rPr lang="en-US" sz="1400" dirty="0"/>
              <a:t> off the ground. The point closest to the ground is labeled </a:t>
            </a:r>
            <a:r>
              <a:rPr lang="en-US" sz="1400" i="1" dirty="0"/>
              <a:t>P</a:t>
            </a:r>
            <a:r>
              <a:rPr lang="en-US" sz="1400" dirty="0"/>
              <a:t>, as shown in </a:t>
            </a:r>
            <a:r>
              <a:rPr lang="en-US" sz="1400" b="1" dirty="0"/>
              <a:t>Figure 23</a:t>
            </a:r>
            <a:r>
              <a:rPr lang="en-US" sz="1400" dirty="0"/>
              <a:t>. Sketch a graph of the height above the ground of the point </a:t>
            </a:r>
            <a:r>
              <a:rPr lang="en-US" sz="1400" i="1" dirty="0"/>
              <a:t>P </a:t>
            </a:r>
            <a:r>
              <a:rPr lang="en-US" sz="1400" dirty="0"/>
              <a:t>as the circle is rotated; then find a function that gives the height in terms of the angle of rotation.</a:t>
            </a:r>
          </a:p>
        </p:txBody>
      </p:sp>
      <p:pic>
        <p:nvPicPr>
          <p:cNvPr id="7" name="Picture 6" descr="&#10;An illustration of a circle lifted 4 feet off the ground. Circle has radius of 3 ft. There is a point P labeled on the circle's circumferenc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0800" y="2611548"/>
            <a:ext cx="2435721" cy="1980261"/>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52417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Transformations of </a:t>
            </a:r>
            <a:br>
              <a:rPr lang="en-US" dirty="0"/>
            </a:br>
            <a:r>
              <a:rPr lang="en-US" dirty="0"/>
              <a:t>Sine and Cosine Functions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958C9533-0740-4E4A-AF1C-1D42EF899C73}"/>
              </a:ext>
            </a:extLst>
          </p:cNvPr>
          <p:cNvSpPr/>
          <p:nvPr/>
        </p:nvSpPr>
        <p:spPr>
          <a:xfrm>
            <a:off x="457200" y="1074918"/>
            <a:ext cx="8305800" cy="1754326"/>
          </a:xfrm>
          <a:prstGeom prst="rect">
            <a:avLst/>
          </a:prstGeom>
        </p:spPr>
        <p:txBody>
          <a:bodyPr wrap="square">
            <a:spAutoFit/>
          </a:bodyPr>
          <a:lstStyle/>
          <a:p>
            <a:r>
              <a:rPr lang="en-US" dirty="0">
                <a:solidFill>
                  <a:srgbClr val="555555"/>
                </a:solidFill>
                <a:latin typeface="Helvetica Neue" panose="02000503000000020004" pitchFamily="2" charset="0"/>
              </a:rPr>
              <a:t>Try It:	A weight is attached to a spring that is then hung from a board, as shown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As the spring oscillates up and down, the position </a:t>
            </a:r>
            <a:r>
              <a:rPr lang="en-US" dirty="0">
                <a:solidFill>
                  <a:srgbClr val="555555"/>
                </a:solidFill>
                <a:latin typeface="STIXGeneral-Italic" pitchFamily="2" charset="2"/>
              </a:rPr>
              <a:t>y </a:t>
            </a:r>
            <a:r>
              <a:rPr lang="en-US" dirty="0">
                <a:solidFill>
                  <a:srgbClr val="555555"/>
                </a:solidFill>
                <a:latin typeface="Helvetica Neue" panose="02000503000000020004" pitchFamily="2" charset="0"/>
              </a:rPr>
              <a:t> of the weight relative to the board ranges from </a:t>
            </a:r>
            <a:r>
              <a:rPr lang="en-US" dirty="0">
                <a:solidFill>
                  <a:srgbClr val="555555"/>
                </a:solidFill>
                <a:latin typeface="STIXGeneral-Regular" pitchFamily="2" charset="2"/>
              </a:rPr>
              <a:t>–1</a:t>
            </a:r>
            <a:r>
              <a:rPr lang="en-US" dirty="0">
                <a:solidFill>
                  <a:srgbClr val="555555"/>
                </a:solidFill>
                <a:latin typeface="Helvetica Neue" panose="02000503000000020004" pitchFamily="2" charset="0"/>
              </a:rPr>
              <a:t>  in. (at time </a:t>
            </a:r>
            <a:r>
              <a:rPr lang="en-US" dirty="0">
                <a:solidFill>
                  <a:srgbClr val="555555"/>
                </a:solidFill>
                <a:latin typeface="STIXGeneral-Italic" pitchFamily="2" charset="2"/>
              </a:rPr>
              <a:t>x </a:t>
            </a:r>
            <a:r>
              <a:rPr lang="en-US" dirty="0">
                <a:solidFill>
                  <a:srgbClr val="555555"/>
                </a:solidFill>
                <a:latin typeface="STIXGeneral-Regular" pitchFamily="2" charset="2"/>
              </a:rPr>
              <a:t>= 0)</a:t>
            </a:r>
            <a:r>
              <a:rPr lang="en-US" dirty="0">
                <a:solidFill>
                  <a:srgbClr val="555555"/>
                </a:solidFill>
                <a:latin typeface="Helvetica Neue" panose="02000503000000020004" pitchFamily="2" charset="0"/>
              </a:rPr>
              <a:t>  to </a:t>
            </a:r>
            <a:r>
              <a:rPr lang="en-US" dirty="0">
                <a:solidFill>
                  <a:srgbClr val="555555"/>
                </a:solidFill>
                <a:latin typeface="STIXGeneral-Regular" pitchFamily="2" charset="2"/>
              </a:rPr>
              <a:t>–7</a:t>
            </a:r>
            <a:r>
              <a:rPr lang="en-US" dirty="0">
                <a:solidFill>
                  <a:srgbClr val="555555"/>
                </a:solidFill>
                <a:latin typeface="Helvetica Neue" panose="02000503000000020004" pitchFamily="2" charset="0"/>
              </a:rPr>
              <a:t>  in. (at time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 </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below the board. Assume the position of </a:t>
            </a:r>
            <a:r>
              <a:rPr lang="en-US" dirty="0">
                <a:solidFill>
                  <a:srgbClr val="555555"/>
                </a:solidFill>
                <a:latin typeface="STIXGeneral-Italic" pitchFamily="2" charset="2"/>
              </a:rPr>
              <a:t>y</a:t>
            </a:r>
            <a:r>
              <a:rPr lang="en-US" dirty="0">
                <a:solidFill>
                  <a:srgbClr val="555555"/>
                </a:solidFill>
                <a:latin typeface="Helvetica Neue" panose="02000503000000020004" pitchFamily="2" charset="0"/>
              </a:rPr>
              <a:t>   is given as a sinusoidal function of </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Sketch a graph of the function, and then find a cosine function that gives the position </a:t>
            </a:r>
            <a:r>
              <a:rPr lang="en-US" dirty="0">
                <a:solidFill>
                  <a:srgbClr val="555555"/>
                </a:solidFill>
                <a:latin typeface="STIXGeneral-Italic" pitchFamily="2" charset="2"/>
              </a:rPr>
              <a:t>y </a:t>
            </a:r>
            <a:r>
              <a:rPr lang="en-US" dirty="0">
                <a:solidFill>
                  <a:srgbClr val="555555"/>
                </a:solidFill>
                <a:latin typeface="Helvetica Neue" panose="02000503000000020004" pitchFamily="2" charset="0"/>
              </a:rPr>
              <a:t>  in terms of </a:t>
            </a:r>
            <a:r>
              <a:rPr lang="en-US" dirty="0">
                <a:solidFill>
                  <a:srgbClr val="555555"/>
                </a:solidFill>
                <a:latin typeface="STIXGeneral-Italic" pitchFamily="2" charset="2"/>
              </a:rPr>
              <a:t>x</a:t>
            </a:r>
            <a:r>
              <a:rPr lang="en-US" dirty="0">
                <a:solidFill>
                  <a:srgbClr val="555555"/>
                </a:solidFill>
                <a:latin typeface="STIXGeneral-Regular" pitchFamily="2" charset="2"/>
              </a:rPr>
              <a:t>.</a:t>
            </a:r>
            <a:endParaRPr lang="en-US" dirty="0"/>
          </a:p>
        </p:txBody>
      </p:sp>
      <p:pic>
        <p:nvPicPr>
          <p:cNvPr id="4098" name="Picture 2" descr="An illustration of a spring with length y.">
            <a:extLst>
              <a:ext uri="{FF2B5EF4-FFF2-40B4-BE49-F238E27FC236}">
                <a16:creationId xmlns:a16="http://schemas.microsoft.com/office/drawing/2014/main" id="{AA363878-94E5-2E4E-88E7-D584F9A4FF7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80100" y="2673350"/>
            <a:ext cx="2749549" cy="198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79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Using Transformations of </a:t>
            </a:r>
            <a:br>
              <a:rPr lang="en-US" dirty="0"/>
            </a:br>
            <a:r>
              <a:rPr lang="en-US" dirty="0"/>
              <a:t>Sine and Cosine Functions 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a:spLocks noGrp="1"/>
          </p:cNvSpPr>
          <p:nvPr>
            <p:ph type="body" sz="quarter" idx="14"/>
          </p:nvPr>
        </p:nvSpPr>
        <p:spPr>
          <a:xfrm>
            <a:off x="457200" y="1380931"/>
            <a:ext cx="8062912" cy="4629433"/>
          </a:xfrm>
        </p:spPr>
        <p:txBody>
          <a:bodyPr>
            <a:normAutofit/>
          </a:bodyPr>
          <a:lstStyle/>
          <a:p>
            <a:r>
              <a:rPr lang="en-US" sz="1600" dirty="0">
                <a:solidFill>
                  <a:srgbClr val="0070C0"/>
                </a:solidFill>
              </a:rPr>
              <a:t>Example</a:t>
            </a:r>
            <a:r>
              <a:rPr lang="en-US" sz="1600" dirty="0"/>
              <a:t> </a:t>
            </a:r>
            <a:r>
              <a:rPr lang="en-US" sz="1600" b="1" dirty="0"/>
              <a:t>Determining a Rider’s Height on a Ferris Wheel</a:t>
            </a:r>
          </a:p>
          <a:p>
            <a:r>
              <a:rPr lang="en-US" sz="1600" dirty="0"/>
              <a:t>The London Eye is a huge Ferris wheel with a diameter of 135 meters (443 feet). It completes one rotation every 30 minutes. Riders board from a platform 2 meters above the ground. Express a rider’s height above ground as a function of time in minutes.</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889755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periodic functions</a:t>
            </a:r>
            <a:endParaRPr lang="en-US" sz="4000" dirty="0"/>
          </a:p>
        </p:txBody>
      </p:sp>
      <p:sp>
        <p:nvSpPr>
          <p:cNvPr id="5" name="Title 4"/>
          <p:cNvSpPr txBox="1">
            <a:spLocks/>
          </p:cNvSpPr>
          <p:nvPr/>
        </p:nvSpPr>
        <p:spPr>
          <a:xfrm>
            <a:off x="845052" y="3697089"/>
            <a:ext cx="7287208" cy="659535"/>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8.2 – Graphs of the other trigonometric functions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1216087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8.2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308324"/>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Analyze the graph of  y=tan x.</a:t>
            </a:r>
          </a:p>
          <a:p>
            <a:pPr marL="285750" indent="-285750">
              <a:buFont typeface="Arial" panose="020B0604020202020204" pitchFamily="34" charset="0"/>
              <a:buChar char="•"/>
            </a:pPr>
            <a:r>
              <a:rPr lang="en-US" dirty="0"/>
              <a:t>Graph variations of  y=tan x.</a:t>
            </a:r>
          </a:p>
          <a:p>
            <a:pPr marL="285750" indent="-285750">
              <a:buFont typeface="Arial" panose="020B0604020202020204" pitchFamily="34" charset="0"/>
              <a:buChar char="•"/>
            </a:pPr>
            <a:r>
              <a:rPr lang="en-US" dirty="0"/>
              <a:t>Analyze the graphs of  y=sec x  and  y=</a:t>
            </a:r>
            <a:r>
              <a:rPr lang="en-US" dirty="0" err="1"/>
              <a:t>csc</a:t>
            </a:r>
            <a:r>
              <a:rPr lang="en-US" dirty="0"/>
              <a:t> x.</a:t>
            </a:r>
          </a:p>
          <a:p>
            <a:pPr marL="285750" indent="-285750">
              <a:buFont typeface="Arial" panose="020B0604020202020204" pitchFamily="34" charset="0"/>
              <a:buChar char="•"/>
            </a:pPr>
            <a:r>
              <a:rPr lang="en-US" dirty="0"/>
              <a:t>Graph variations of  y=sec x  and  y=</a:t>
            </a:r>
            <a:r>
              <a:rPr lang="en-US" dirty="0" err="1"/>
              <a:t>csc</a:t>
            </a:r>
            <a:r>
              <a:rPr lang="en-US" dirty="0"/>
              <a:t> x.</a:t>
            </a:r>
          </a:p>
          <a:p>
            <a:pPr marL="285750" indent="-285750">
              <a:buFont typeface="Arial" panose="020B0604020202020204" pitchFamily="34" charset="0"/>
              <a:buChar char="•"/>
            </a:pPr>
            <a:r>
              <a:rPr lang="en-US" dirty="0"/>
              <a:t>Analyze the graph of  y=cot x.</a:t>
            </a:r>
          </a:p>
          <a:p>
            <a:pPr marL="285750" indent="-285750">
              <a:buFont typeface="Arial" panose="020B0604020202020204" pitchFamily="34" charset="0"/>
              <a:buChar char="•"/>
            </a:pPr>
            <a:r>
              <a:rPr lang="en-US" dirty="0"/>
              <a:t>Graph variations of  y=cot x.</a:t>
            </a:r>
          </a:p>
        </p:txBody>
      </p:sp>
    </p:spTree>
    <p:extLst>
      <p:ext uri="{BB962C8B-B14F-4D97-AF65-F5344CB8AC3E}">
        <p14:creationId xmlns:p14="http://schemas.microsoft.com/office/powerpoint/2010/main" val="3946292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Analyzing the Graph of </a:t>
            </a:r>
            <a:r>
              <a:rPr lang="en-US" i="1" dirty="0"/>
              <a:t>y </a:t>
            </a:r>
            <a:r>
              <a:rPr lang="en-US" b="1" dirty="0"/>
              <a:t>= </a:t>
            </a:r>
            <a:r>
              <a:rPr lang="en-US" dirty="0"/>
              <a:t>tan </a:t>
            </a:r>
            <a:r>
              <a:rPr lang="en-US" i="1" dirty="0"/>
              <a:t>x</a:t>
            </a:r>
            <a:endParaRPr lang="en-US" dirty="0"/>
          </a:p>
        </p:txBody>
      </p:sp>
      <p:sp>
        <p:nvSpPr>
          <p:cNvPr id="7" name="Text Placeholder 6"/>
          <p:cNvSpPr>
            <a:spLocks noGrp="1"/>
          </p:cNvSpPr>
          <p:nvPr>
            <p:ph type="body" sz="quarter" idx="14"/>
          </p:nvPr>
        </p:nvSpPr>
        <p:spPr>
          <a:xfrm>
            <a:off x="457200" y="1335672"/>
            <a:ext cx="8062912" cy="1166382"/>
          </a:xfrm>
        </p:spPr>
        <p:txBody>
          <a:bodyPr>
            <a:noAutofit/>
          </a:bodyPr>
          <a:lstStyle/>
          <a:p>
            <a:r>
              <a:rPr lang="en-US" sz="1600" dirty="0"/>
              <a:t>We will begin with the graph of the tangent function, plotting points as we did for the sine and cosine functions. </a:t>
            </a:r>
          </a:p>
          <a:p>
            <a:r>
              <a:rPr lang="en-US" sz="1600" dirty="0"/>
              <a:t>We can further analyze the graphical behavior of the tangent function by looking at values for some of the special angles, as listed in </a:t>
            </a:r>
            <a:r>
              <a:rPr lang="en-US" sz="1600" b="1" dirty="0"/>
              <a:t>Table 1.</a:t>
            </a:r>
            <a:endParaRPr lang="en-US" sz="12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Table of the special angles in radian measure and the cooresponding tangent values. "/>
          <p:cNvPicPr/>
          <p:nvPr/>
        </p:nvPicPr>
        <p:blipFill>
          <a:blip r:embed="rId3"/>
          <a:stretch>
            <a:fillRect/>
          </a:stretch>
        </p:blipFill>
        <p:spPr>
          <a:xfrm>
            <a:off x="317241" y="2565499"/>
            <a:ext cx="6055567" cy="1316235"/>
          </a:xfrm>
          <a:prstGeom prst="rect">
            <a:avLst/>
          </a:prstGeom>
        </p:spPr>
      </p:pic>
      <p:sp>
        <p:nvSpPr>
          <p:cNvPr id="2" name="Rectangle 1"/>
          <p:cNvSpPr/>
          <p:nvPr/>
        </p:nvSpPr>
        <p:spPr>
          <a:xfrm>
            <a:off x="317241" y="4145482"/>
            <a:ext cx="4404049" cy="2031325"/>
          </a:xfrm>
          <a:prstGeom prst="rect">
            <a:avLst/>
          </a:prstGeom>
        </p:spPr>
        <p:txBody>
          <a:bodyPr wrap="square">
            <a:spAutoFit/>
          </a:bodyPr>
          <a:lstStyle/>
          <a:p>
            <a:r>
              <a:rPr lang="en-US" sz="1400" dirty="0"/>
              <a:t>As </a:t>
            </a:r>
            <a:r>
              <a:rPr lang="en-US" sz="1400" i="1" dirty="0"/>
              <a:t>x </a:t>
            </a:r>
            <a:r>
              <a:rPr lang="en-US" sz="1400" dirty="0"/>
              <a:t>approaches </a:t>
            </a:r>
            <a:r>
              <a:rPr lang="el-GR" sz="1400" i="1" dirty="0"/>
              <a:t>π</a:t>
            </a:r>
            <a:r>
              <a:rPr lang="en-US" sz="1400" i="1" dirty="0"/>
              <a:t>/</a:t>
            </a:r>
            <a:r>
              <a:rPr lang="en-US" sz="1400" dirty="0"/>
              <a:t>2, the outputs of the function get larger and larger.</a:t>
            </a:r>
          </a:p>
          <a:p>
            <a:endParaRPr lang="en-US" sz="1400" dirty="0"/>
          </a:p>
          <a:p>
            <a:r>
              <a:rPr lang="en-US" sz="1400" dirty="0"/>
              <a:t>We can see that, as </a:t>
            </a:r>
            <a:r>
              <a:rPr lang="en-US" sz="1400" i="1" dirty="0"/>
              <a:t>x </a:t>
            </a:r>
            <a:r>
              <a:rPr lang="en-US" sz="1400" dirty="0"/>
              <a:t>approaches − </a:t>
            </a:r>
            <a:r>
              <a:rPr lang="en-US" sz="1400" i="1" dirty="0"/>
              <a:t>π/</a:t>
            </a:r>
            <a:r>
              <a:rPr lang="en-US" sz="1400" dirty="0"/>
              <a:t>2, the outputs get smaller and smaller.</a:t>
            </a:r>
          </a:p>
          <a:p>
            <a:endParaRPr lang="en-US" sz="1400" dirty="0"/>
          </a:p>
          <a:p>
            <a:r>
              <a:rPr lang="en-US" sz="1400" dirty="0"/>
              <a:t>At these values, the graph of the tangent has vertical asymptotes. </a:t>
            </a:r>
            <a:r>
              <a:rPr lang="en-US" sz="1400" b="1" dirty="0"/>
              <a:t>Figure 1 </a:t>
            </a:r>
            <a:r>
              <a:rPr lang="en-US" sz="1400" dirty="0"/>
              <a:t>represents the graph of </a:t>
            </a:r>
            <a:r>
              <a:rPr lang="en-US" sz="1400" i="1" dirty="0"/>
              <a:t>y </a:t>
            </a:r>
            <a:r>
              <a:rPr lang="en-US" sz="1400" dirty="0"/>
              <a:t>= tan(</a:t>
            </a:r>
            <a:r>
              <a:rPr lang="en-US" sz="1400" i="1" dirty="0"/>
              <a:t>x</a:t>
            </a:r>
            <a:r>
              <a:rPr lang="en-US" sz="1400" dirty="0"/>
              <a:t>).</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5122" name="Picture 2" descr="A graph of y=tangent of x. Asymptotes at -pi over 2 and pi over 2.">
            <a:extLst>
              <a:ext uri="{FF2B5EF4-FFF2-40B4-BE49-F238E27FC236}">
                <a16:creationId xmlns:a16="http://schemas.microsoft.com/office/drawing/2014/main" id="{F6949DA1-BB47-C046-B4CB-5EB19C1F670B}"/>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7945" r="19363"/>
          <a:stretch/>
        </p:blipFill>
        <p:spPr bwMode="auto">
          <a:xfrm>
            <a:off x="5803899" y="3587941"/>
            <a:ext cx="2806701" cy="29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8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Graphing cosine Functions</a:t>
            </a:r>
          </a:p>
        </p:txBody>
      </p:sp>
      <p:sp>
        <p:nvSpPr>
          <p:cNvPr id="7" name="Text Placeholder 6"/>
          <p:cNvSpPr>
            <a:spLocks noGrp="1"/>
          </p:cNvSpPr>
          <p:nvPr>
            <p:ph type="body" sz="quarter" idx="14"/>
          </p:nvPr>
        </p:nvSpPr>
        <p:spPr>
          <a:xfrm>
            <a:off x="457200" y="1194228"/>
            <a:ext cx="8062912" cy="1166382"/>
          </a:xfrm>
        </p:spPr>
        <p:txBody>
          <a:bodyPr>
            <a:normAutofit/>
          </a:bodyPr>
          <a:lstStyle/>
          <a:p>
            <a:r>
              <a:rPr lang="en-US" sz="1600" dirty="0"/>
              <a:t>Now let’s take a similar look at the cosine function. Again, we can create a table of values and use them to sketch a graph. </a:t>
            </a:r>
          </a:p>
          <a:p>
            <a:r>
              <a:rPr lang="en-US" sz="1600" b="1" dirty="0"/>
              <a:t>Table 2 </a:t>
            </a:r>
            <a:r>
              <a:rPr lang="en-US" sz="1600" dirty="0"/>
              <a:t>lists some of the values for the cosine function on a unit circle.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Table showing angles in degrees radians and the value of the cosine at each angle."/>
          <p:cNvPicPr/>
          <p:nvPr/>
        </p:nvPicPr>
        <p:blipFill>
          <a:blip r:embed="rId3"/>
          <a:stretch>
            <a:fillRect/>
          </a:stretch>
        </p:blipFill>
        <p:spPr>
          <a:xfrm>
            <a:off x="1827949" y="2371987"/>
            <a:ext cx="5321413" cy="1279526"/>
          </a:xfrm>
          <a:prstGeom prst="rect">
            <a:avLst/>
          </a:prstGeom>
        </p:spPr>
      </p:pic>
      <p:sp>
        <p:nvSpPr>
          <p:cNvPr id="9" name="Text Placeholder 6"/>
          <p:cNvSpPr txBox="1">
            <a:spLocks/>
          </p:cNvSpPr>
          <p:nvPr/>
        </p:nvSpPr>
        <p:spPr>
          <a:xfrm>
            <a:off x="540544" y="3754832"/>
            <a:ext cx="8062912" cy="63055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a:t>As with the sine function, we can plots points to create a graph of the cosine function as in </a:t>
            </a:r>
            <a:r>
              <a:rPr lang="en-US" sz="1600" b="1"/>
              <a:t>Figure 4.</a:t>
            </a:r>
            <a:endParaRPr lang="en-US" sz="1200" dirty="0"/>
          </a:p>
        </p:txBody>
      </p:sp>
      <p:pic>
        <p:nvPicPr>
          <p:cNvPr id="10" name="Picture 9" descr="&#10;A graph of cos(x). Local maxima at (0,1) and (2pi, 1). Local minimum at (pi, -1). Period of 2p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55964" y="4474007"/>
            <a:ext cx="4982806" cy="152415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185321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Graphing Variations of </a:t>
            </a:r>
            <a:r>
              <a:rPr lang="en-US" i="1" dirty="0"/>
              <a:t>y </a:t>
            </a:r>
            <a:r>
              <a:rPr lang="en-US" b="1" dirty="0"/>
              <a:t>= </a:t>
            </a:r>
            <a:r>
              <a:rPr lang="en-US" dirty="0"/>
              <a:t>tan </a:t>
            </a:r>
            <a:r>
              <a:rPr lang="en-US" i="1" dirty="0"/>
              <a:t>x</a:t>
            </a:r>
            <a:endParaRPr lang="en-US" dirty="0"/>
          </a:p>
        </p:txBody>
      </p:sp>
      <p:sp>
        <p:nvSpPr>
          <p:cNvPr id="4" name="Text Placeholder 3"/>
          <p:cNvSpPr>
            <a:spLocks noGrp="1"/>
          </p:cNvSpPr>
          <p:nvPr>
            <p:ph type="body" sz="quarter" idx="14"/>
          </p:nvPr>
        </p:nvSpPr>
        <p:spPr>
          <a:xfrm>
            <a:off x="457200" y="1233035"/>
            <a:ext cx="8062912" cy="689071"/>
          </a:xfrm>
        </p:spPr>
        <p:txBody>
          <a:bodyPr>
            <a:normAutofit/>
          </a:bodyPr>
          <a:lstStyle/>
          <a:p>
            <a:r>
              <a:rPr lang="en-US" sz="1600" dirty="0"/>
              <a:t>As with the sine and cosine functions, the tangent function can be described by a general equation.</a:t>
            </a:r>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y = A tan (Bx)"/>
          <p:cNvPicPr>
            <a:picLocks noChangeAspect="1"/>
          </p:cNvPicPr>
          <p:nvPr/>
        </p:nvPicPr>
        <p:blipFill>
          <a:blip r:embed="rId3"/>
          <a:stretch>
            <a:fillRect/>
          </a:stretch>
        </p:blipFill>
        <p:spPr>
          <a:xfrm>
            <a:off x="3281362" y="1733125"/>
            <a:ext cx="1666875" cy="390525"/>
          </a:xfrm>
          <a:prstGeom prst="rect">
            <a:avLst/>
          </a:prstGeom>
        </p:spPr>
      </p:pic>
      <p:sp>
        <p:nvSpPr>
          <p:cNvPr id="3" name="Rectangle 2"/>
          <p:cNvSpPr/>
          <p:nvPr/>
        </p:nvSpPr>
        <p:spPr>
          <a:xfrm>
            <a:off x="457200" y="2245385"/>
            <a:ext cx="8062912" cy="1354217"/>
          </a:xfrm>
          <a:prstGeom prst="rect">
            <a:avLst/>
          </a:prstGeom>
        </p:spPr>
        <p:txBody>
          <a:bodyPr wrap="square">
            <a:spAutoFit/>
          </a:bodyPr>
          <a:lstStyle/>
          <a:p>
            <a:r>
              <a:rPr lang="en-US" sz="1600" dirty="0"/>
              <a:t>Because there are no maximum or minimum values of a tangent function, the term </a:t>
            </a:r>
            <a:r>
              <a:rPr lang="en-US" sz="1600" i="1" dirty="0"/>
              <a:t>amplitude </a:t>
            </a:r>
            <a:r>
              <a:rPr lang="en-US" sz="1600" dirty="0"/>
              <a:t>cannot be interpreted as it is for the sine and cosine functions. </a:t>
            </a:r>
          </a:p>
          <a:p>
            <a:endParaRPr lang="en-US" sz="1600" dirty="0"/>
          </a:p>
          <a:p>
            <a:r>
              <a:rPr lang="en-US" sz="1600" dirty="0"/>
              <a:t>Instead, we will use the phrase </a:t>
            </a:r>
            <a:r>
              <a:rPr lang="en-US" sz="1600" i="1" dirty="0"/>
              <a:t>stretching/compressing factor </a:t>
            </a:r>
            <a:r>
              <a:rPr lang="en-US" sz="1600" dirty="0"/>
              <a:t>when referring</a:t>
            </a:r>
          </a:p>
          <a:p>
            <a:r>
              <a:rPr lang="en-US" sz="1600" dirty="0"/>
              <a:t>to the constant </a:t>
            </a:r>
            <a:r>
              <a:rPr lang="en-US" sz="1600" i="1" dirty="0"/>
              <a:t>A</a:t>
            </a:r>
            <a:r>
              <a:rPr lang="en-US" sz="1600" dirty="0"/>
              <a:t>.</a:t>
            </a:r>
          </a:p>
        </p:txBody>
      </p:sp>
      <p:sp>
        <p:nvSpPr>
          <p:cNvPr id="6" name="Footer Placeholder 5"/>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5A6891D-22E8-294B-855D-29247D911F78}"/>
                  </a:ext>
                </a:extLst>
              </p:cNvPr>
              <p:cNvSpPr/>
              <p:nvPr/>
            </p:nvSpPr>
            <p:spPr>
              <a:xfrm>
                <a:off x="266701" y="3867249"/>
                <a:ext cx="8569820" cy="2299347"/>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a:t>
                </a:r>
                <a:r>
                  <a:rPr lang="en-US" cap="all" dirty="0">
                    <a:solidFill>
                      <a:srgbClr val="555555"/>
                    </a:solidFill>
                  </a:rPr>
                  <a:t>TAN(</a:t>
                </a:r>
                <a:r>
                  <a:rPr lang="en-US" i="1" cap="all" dirty="0">
                    <a:solidFill>
                      <a:srgbClr val="555555"/>
                    </a:solidFill>
                  </a:rPr>
                  <a:t>BX</a:t>
                </a:r>
                <a:r>
                  <a:rPr lang="en-US" cap="all" dirty="0">
                    <a:solidFill>
                      <a:srgbClr val="555555"/>
                    </a:solidFill>
                  </a:rPr>
                  <a:t>)</a:t>
                </a:r>
              </a:p>
              <a:p>
                <a:pPr marL="285750" indent="-285750">
                  <a:buFont typeface="Arial" panose="020B0604020202020204" pitchFamily="34" charset="0"/>
                  <a:buChar char="•"/>
                </a:pPr>
                <a:r>
                  <a:rPr lang="en-US" dirty="0"/>
                  <a:t>The stretching factor is </a:t>
                </a:r>
                <a:r>
                  <a:rPr lang="en-US" dirty="0">
                    <a:latin typeface="STIXVariants" pitchFamily="2" charset="2"/>
                  </a:rPr>
                  <a:t>| </a:t>
                </a:r>
                <a:r>
                  <a:rPr lang="en-US" dirty="0">
                    <a:latin typeface="STIXGeneral-Italic" pitchFamily="2" charset="2"/>
                  </a:rPr>
                  <a:t>A </a:t>
                </a:r>
                <a:r>
                  <a:rPr lang="en-US" dirty="0">
                    <a:latin typeface="STIXVariants" pitchFamily="2" charset="2"/>
                  </a:rPr>
                  <a:t>|</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period is </a:t>
                </a:r>
                <a:r>
                  <a:rPr lang="en-US" dirty="0">
                    <a:latin typeface="STIXGeneral-Italic" pitchFamily="2" charset="2"/>
                  </a:rPr>
                  <a:t>P </a:t>
                </a:r>
                <a:r>
                  <a:rPr lang="en-US" dirty="0">
                    <a:latin typeface="STIXGeneral-Regular" pitchFamily="2" charset="2"/>
                  </a:rPr>
                  <a:t>= </a:t>
                </a:r>
                <a14:m>
                  <m:oMath xmlns:m="http://schemas.openxmlformats.org/officeDocument/2006/math">
                    <m:f>
                      <m:fPr>
                        <m:ctrlPr>
                          <a:rPr lang="el-GR" i="1" dirty="0" smtClean="0">
                            <a:latin typeface="Cambria Math" panose="02040503050406030204" pitchFamily="18" charset="0"/>
                          </a:rPr>
                        </m:ctrlPr>
                      </m:fPr>
                      <m:num>
                        <m:r>
                          <a:rPr lang="el-GR" i="1" dirty="0" smtClean="0">
                            <a:latin typeface="Cambria Math" panose="02040503050406030204" pitchFamily="18" charset="0"/>
                          </a:rPr>
                          <m:t>𝜋</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r>
                          <m:rPr>
                            <m:nor/>
                          </m:rPr>
                          <a:rPr lang="en-US" dirty="0">
                            <a:latin typeface="STIXGeneral-Regular" pitchFamily="2" charset="2"/>
                          </a:rPr>
                          <m:t>.</m:t>
                        </m:r>
                      </m:den>
                    </m:f>
                  </m:oMath>
                </a14:m>
                <a:r>
                  <a:rPr lang="en-US" dirty="0"/>
                  <a:t> </a:t>
                </a:r>
              </a:p>
              <a:p>
                <a:pPr marL="285750" indent="-285750">
                  <a:buFont typeface="Arial" panose="020B0604020202020204" pitchFamily="34" charset="0"/>
                  <a:buChar char="•"/>
                </a:pPr>
                <a:r>
                  <a:rPr lang="en-US" dirty="0"/>
                  <a:t>The domain is all real numbers </a:t>
                </a:r>
                <a:r>
                  <a:rPr lang="en-US" dirty="0">
                    <a:latin typeface="STIXGeneral-Italic" pitchFamily="2" charset="2"/>
                  </a:rPr>
                  <a:t>x</a:t>
                </a:r>
                <a:r>
                  <a:rPr lang="en-US" dirty="0">
                    <a:latin typeface="STIXGeneral-Regular" pitchFamily="2" charset="2"/>
                  </a:rPr>
                  <a:t>,</a:t>
                </a:r>
                <a:r>
                  <a:rPr lang="en-US" dirty="0"/>
                  <a:t> where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n-US" b="0" i="0" dirty="0" smtClean="0">
                            <a:latin typeface="Cambria Math" panose="02040503050406030204" pitchFamily="18" charset="0"/>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Regular" pitchFamily="2" charset="2"/>
                  </a:rPr>
                  <a:t>+</a:t>
                </a:r>
                <a:r>
                  <a:rPr lang="el-GR" dirty="0"/>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b="0" i="1" dirty="0" smtClean="0">
                        <a:latin typeface="Cambria Math" panose="02040503050406030204" pitchFamily="18" charset="0"/>
                      </a:rPr>
                      <m:t> </m:t>
                    </m:r>
                  </m:oMath>
                </a14:m>
                <a:r>
                  <a:rPr lang="en-US" dirty="0">
                    <a:latin typeface="STIXGeneral-Italic" pitchFamily="2" charset="2"/>
                  </a:rPr>
                  <a:t>k</a:t>
                </a:r>
                <a:r>
                  <a:rPr lang="en-US" dirty="0"/>
                  <a:t>  such that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 range is</a:t>
                </a:r>
                <a:r>
                  <a:rPr lang="en-US" dirty="0">
                    <a:latin typeface="STIXGeneral-Regular" pitchFamily="2" charset="2"/>
                  </a:rPr>
                  <a:t>(−∞,∞)</a:t>
                </a:r>
                <a:r>
                  <a:rPr lang="en-US" dirty="0"/>
                  <a:t>.</a:t>
                </a:r>
              </a:p>
              <a:p>
                <a:pPr marL="285750" indent="-285750">
                  <a:buFont typeface="Arial" panose="020B0604020202020204" pitchFamily="34" charset="0"/>
                  <a:buChar char="•"/>
                </a:pPr>
                <a:r>
                  <a:rPr lang="en-US" dirty="0"/>
                  <a:t>The asymptotes occur at </a:t>
                </a:r>
                <a:r>
                  <a:rPr lang="en-US" dirty="0">
                    <a:latin typeface="STIXGeneral-Italic" pitchFamily="2" charset="2"/>
                  </a:rPr>
                  <a:t>x </a:t>
                </a:r>
                <a:r>
                  <a:rPr lang="en-US" dirty="0">
                    <a:latin typeface="STIXGeneral-Regular" pitchFamily="2" charset="2"/>
                  </a:rPr>
                  <a:t>= </a:t>
                </a:r>
                <a:r>
                  <a:rPr lang="el-GR" dirty="0">
                    <a:latin typeface="STIXGeneral-Italic" pitchFamily="2" charset="2"/>
                  </a:rPr>
                  <a:t>π</a:t>
                </a:r>
                <a:r>
                  <a:rPr lang="el-GR" dirty="0">
                    <a:latin typeface="STIXGeneral-Regular" pitchFamily="2" charset="2"/>
                  </a:rPr>
                  <a:t>2</a:t>
                </a:r>
                <a:r>
                  <a:rPr lang="el-GR" dirty="0">
                    <a:latin typeface="STIXVariants" pitchFamily="2" charset="2"/>
                  </a:rPr>
                  <a:t>|</a:t>
                </a:r>
                <a:r>
                  <a:rPr lang="en-US" dirty="0">
                    <a:latin typeface="STIXGeneral-Italic" pitchFamily="2" charset="2"/>
                  </a:rPr>
                  <a:t>B</a:t>
                </a:r>
                <a:r>
                  <a:rPr lang="en-US" dirty="0">
                    <a:latin typeface="STIXVariants" pitchFamily="2" charset="2"/>
                  </a:rPr>
                  <a:t>|</a:t>
                </a:r>
                <a:r>
                  <a:rPr lang="en-US" dirty="0">
                    <a:latin typeface="STIXGeneral-Regular" pitchFamily="2" charset="2"/>
                  </a:rPr>
                  <a:t>+</a:t>
                </a:r>
                <a:r>
                  <a:rPr lang="el-GR" dirty="0">
                    <a:latin typeface="STIXGeneral-Italic" pitchFamily="2" charset="2"/>
                  </a:rPr>
                  <a:t>π</a:t>
                </a:r>
                <a:r>
                  <a:rPr lang="el-GR" dirty="0">
                    <a:latin typeface="STIXVariants" pitchFamily="2" charset="2"/>
                  </a:rPr>
                  <a:t>|</a:t>
                </a:r>
                <a:r>
                  <a:rPr lang="en-US" dirty="0">
                    <a:latin typeface="STIXGeneral-Italic" pitchFamily="2" charset="2"/>
                  </a:rPr>
                  <a:t>B</a:t>
                </a:r>
                <a:r>
                  <a:rPr lang="en-US" dirty="0">
                    <a:latin typeface="STIXVariants" pitchFamily="2" charset="2"/>
                  </a:rPr>
                  <a:t>| </a:t>
                </a:r>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a:latin typeface="STIXGeneral-Italic" pitchFamily="2" charset="2"/>
                  </a:rPr>
                  <a:t>A </a:t>
                </a:r>
                <a:r>
                  <a:rPr lang="en-US" dirty="0">
                    <a:latin typeface="STIXGeneral-Regular" pitchFamily="2" charset="2"/>
                  </a:rPr>
                  <a:t>tan (</a:t>
                </a:r>
                <a:r>
                  <a:rPr lang="en-US" dirty="0" err="1">
                    <a:latin typeface="STIXGeneral-Italic" pitchFamily="2" charset="2"/>
                  </a:rPr>
                  <a:t>Bx</a:t>
                </a:r>
                <a:r>
                  <a:rPr lang="en-US" dirty="0">
                    <a:latin typeface="STIXGeneral-Regular" pitchFamily="2" charset="2"/>
                  </a:rPr>
                  <a:t>)</a:t>
                </a:r>
                <a:r>
                  <a:rPr lang="en-US" dirty="0"/>
                  <a:t> is an odd function.</a:t>
                </a:r>
                <a:endParaRPr lang="en-US" dirty="0">
                  <a:effectLst/>
                </a:endParaRPr>
              </a:p>
            </p:txBody>
          </p:sp>
        </mc:Choice>
        <mc:Fallback xmlns="">
          <p:sp>
            <p:nvSpPr>
              <p:cNvPr id="9" name="Rectangle 8">
                <a:extLst>
                  <a:ext uri="{FF2B5EF4-FFF2-40B4-BE49-F238E27FC236}">
                    <a16:creationId xmlns:a16="http://schemas.microsoft.com/office/drawing/2014/main" id="{75A6891D-22E8-294B-855D-29247D911F78}"/>
                  </a:ext>
                </a:extLst>
              </p:cNvPr>
              <p:cNvSpPr>
                <a:spLocks noRot="1" noChangeAspect="1" noMove="1" noResize="1" noEditPoints="1" noAdjustHandles="1" noChangeArrowheads="1" noChangeShapeType="1" noTextEdit="1"/>
              </p:cNvSpPr>
              <p:nvPr/>
            </p:nvSpPr>
            <p:spPr>
              <a:xfrm>
                <a:off x="266701" y="3867249"/>
                <a:ext cx="8569820" cy="2299347"/>
              </a:xfrm>
              <a:prstGeom prst="rect">
                <a:avLst/>
              </a:prstGeom>
              <a:blipFill>
                <a:blip r:embed="rId4"/>
                <a:stretch>
                  <a:fillRect l="-592" t="-1099" r="-444" b="-3297"/>
                </a:stretch>
              </a:blipFill>
            </p:spPr>
            <p:txBody>
              <a:bodyPr/>
              <a:lstStyle/>
              <a:p>
                <a:r>
                  <a:rPr lang="en-US">
                    <a:noFill/>
                  </a:rPr>
                  <a:t> </a:t>
                </a:r>
              </a:p>
            </p:txBody>
          </p:sp>
        </mc:Fallback>
      </mc:AlternateContent>
    </p:spTree>
    <p:extLst>
      <p:ext uri="{BB962C8B-B14F-4D97-AF65-F5344CB8AC3E}">
        <p14:creationId xmlns:p14="http://schemas.microsoft.com/office/powerpoint/2010/main" val="2147314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Stretched or Compressed Tangent Function</a:t>
            </a:r>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1EFB68E-A707-9648-AEF2-5495ECC5A7A1}"/>
                  </a:ext>
                </a:extLst>
              </p:cNvPr>
              <p:cNvSpPr/>
              <p:nvPr/>
            </p:nvSpPr>
            <p:spPr>
              <a:xfrm>
                <a:off x="457200" y="1187893"/>
                <a:ext cx="8379321" cy="3037113"/>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function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err="1">
                    <a:solidFill>
                      <a:srgbClr val="555555"/>
                    </a:solidFill>
                    <a:latin typeface="STIXGeneral-Italic" pitchFamily="2" charset="2"/>
                  </a:rPr>
                  <a:t>A</a:t>
                </a:r>
                <a:r>
                  <a:rPr lang="en-US" dirty="0" err="1">
                    <a:solidFill>
                      <a:srgbClr val="555555"/>
                    </a:solidFill>
                    <a:latin typeface="STIXGeneral-Regular" pitchFamily="2" charset="2"/>
                  </a:rPr>
                  <a:t>tan</a:t>
                </a:r>
                <a:r>
                  <a:rPr lang="en-US" dirty="0">
                    <a:solidFill>
                      <a:srgbClr val="555555"/>
                    </a:solidFill>
                    <a:latin typeface="STIXGeneral-Regular" pitchFamily="2" charset="2"/>
                  </a:rPr>
                  <a:t>(</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the stretching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B</a:t>
                </a:r>
                <a:r>
                  <a:rPr lang="en-US" dirty="0">
                    <a:solidFill>
                      <a:srgbClr val="333333"/>
                    </a:solidFill>
                    <a:latin typeface="Helvetica Neue" panose="02000503000000020004" pitchFamily="2" charset="0"/>
                  </a:rPr>
                  <a:t>   and determine the period,</a:t>
                </a:r>
                <a:r>
                  <a:rPr lang="en-US" dirty="0">
                    <a:latin typeface="STIXGeneral-Italic" pitchFamily="2" charset="2"/>
                  </a:rPr>
                  <a:t> P </a:t>
                </a:r>
                <a:r>
                  <a:rPr lang="en-US" dirty="0">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b="0" i="1" dirty="0" smtClean="0">
                        <a:latin typeface="Cambria Math" panose="02040503050406030204" pitchFamily="18" charset="0"/>
                      </a:rPr>
                      <m:t>.</m:t>
                    </m:r>
                  </m:oMath>
                </a14:m>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Draw vertical asymptotes at </a:t>
                </a:r>
                <a:r>
                  <a:rPr lang="en-US" dirty="0">
                    <a:solidFill>
                      <a:srgbClr val="333333"/>
                    </a:solidFill>
                    <a:latin typeface="STIXGeneral-Italic" pitchFamily="2" charset="2"/>
                  </a:rPr>
                  <a:t>x </a:t>
                </a:r>
                <a:r>
                  <a:rPr lang="en-US" dirty="0">
                    <a:solidFill>
                      <a:srgbClr val="333333"/>
                    </a:solidFill>
                    <a:latin typeface="STIXGeneral-Regular" pitchFamily="2" charset="2"/>
                  </a:rPr>
                  <a:t>= − </a:t>
                </a:r>
                <a14:m>
                  <m:oMath xmlns:m="http://schemas.openxmlformats.org/officeDocument/2006/math">
                    <m:f>
                      <m:fPr>
                        <m:ctrlPr>
                          <a:rPr lang="en-US" i="1" smtClean="0">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P</m:t>
                        </m:r>
                      </m:num>
                      <m:den>
                        <m:r>
                          <m:rPr>
                            <m:nor/>
                          </m:rPr>
                          <a:rPr lang="en-US" dirty="0">
                            <a:solidFill>
                              <a:srgbClr val="333333"/>
                            </a:solidFill>
                            <a:latin typeface="STIXGeneral-Regular" pitchFamily="2" charset="2"/>
                          </a:rPr>
                          <m:t>2</m:t>
                        </m:r>
                      </m:den>
                    </m:f>
                  </m:oMath>
                </a14:m>
                <a:r>
                  <a:rPr lang="en-US" dirty="0">
                    <a:solidFill>
                      <a:srgbClr val="333333"/>
                    </a:solidFill>
                    <a:latin typeface="STIXGeneral-Italic" pitchFamily="2" charset="2"/>
                  </a:rPr>
                  <a:t> </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P</m:t>
                        </m:r>
                      </m:num>
                      <m:den>
                        <m:r>
                          <m:rPr>
                            <m:nor/>
                          </m:rPr>
                          <a:rPr lang="en-US" dirty="0">
                            <a:solidFill>
                              <a:srgbClr val="333333"/>
                            </a:solidFill>
                            <a:latin typeface="STIXGeneral-Regular" pitchFamily="2" charset="2"/>
                          </a:rPr>
                          <m:t>2</m:t>
                        </m:r>
                      </m:den>
                    </m:f>
                  </m:oMath>
                </a14:m>
                <a:r>
                  <a:rPr lang="en-US" dirty="0">
                    <a:solidFill>
                      <a:srgbClr val="333333"/>
                    </a:solidFill>
                    <a:latin typeface="STIXGeneral-Italic" pitchFamily="2" charset="2"/>
                  </a:rPr>
                  <a:t> </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For </a:t>
                </a:r>
                <a:r>
                  <a:rPr lang="en-US" dirty="0">
                    <a:solidFill>
                      <a:srgbClr val="333333"/>
                    </a:solidFill>
                    <a:latin typeface="STIXGeneral-Italic" pitchFamily="2" charset="2"/>
                  </a:rPr>
                  <a:t>A </a:t>
                </a:r>
                <a:r>
                  <a:rPr lang="en-US" dirty="0">
                    <a:solidFill>
                      <a:srgbClr val="333333"/>
                    </a:solidFill>
                    <a:latin typeface="STIXGeneral-Regular" pitchFamily="2" charset="2"/>
                  </a:rPr>
                  <a:t>&gt; 0</a:t>
                </a:r>
                <a:r>
                  <a:rPr lang="en-US" dirty="0">
                    <a:solidFill>
                      <a:srgbClr val="333333"/>
                    </a:solidFill>
                    <a:latin typeface="Helvetica Neue" panose="02000503000000020004" pitchFamily="2" charset="0"/>
                  </a:rPr>
                  <a:t>,  the graph approaches the left asymptote at negative output values and the right asymptote at positive output values (reverse for </a:t>
                </a:r>
                <a:r>
                  <a:rPr lang="en-US" dirty="0">
                    <a:solidFill>
                      <a:srgbClr val="333333"/>
                    </a:solidFill>
                    <a:latin typeface="STIXGeneral-Italic" pitchFamily="2" charset="2"/>
                  </a:rPr>
                  <a:t>A </a:t>
                </a:r>
                <a:r>
                  <a:rPr lang="en-US" dirty="0">
                    <a:solidFill>
                      <a:srgbClr val="333333"/>
                    </a:solidFill>
                    <a:latin typeface="STIXGeneral-Regular" pitchFamily="2" charset="2"/>
                  </a:rPr>
                  <a:t>&lt; 0 </a:t>
                </a:r>
                <a:r>
                  <a:rPr lang="en-US" dirty="0">
                    <a:solidFill>
                      <a:srgbClr val="333333"/>
                    </a:solidFill>
                    <a:latin typeface="Helvetica Neue" panose="02000503000000020004" pitchFamily="2" charset="0"/>
                  </a:rPr>
                  <a:t>).</a:t>
                </a:r>
              </a:p>
              <a:p>
                <a:pPr marL="342900" indent="-342900">
                  <a:buFont typeface="+mj-lt"/>
                  <a:buAutoNum type="arabicPeriod"/>
                </a:pPr>
                <a:r>
                  <a:rPr lang="en-US" dirty="0">
                    <a:solidFill>
                      <a:srgbClr val="333333"/>
                    </a:solidFill>
                    <a:latin typeface="Helvetica Neue" panose="02000503000000020004" pitchFamily="2" charset="0"/>
                  </a:rPr>
                  <a:t>Plot reference points at</a:t>
                </a:r>
                <a:r>
                  <a:rPr lang="en-US" dirty="0">
                    <a:solidFill>
                      <a:srgbClr val="333333"/>
                    </a:solidFill>
                    <a:latin typeface="STIXSizeOneSym" pitchFamily="2" charset="2"/>
                  </a:rPr>
                  <a:t>(</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P</m:t>
                        </m:r>
                      </m:num>
                      <m:den>
                        <m:r>
                          <m:rPr>
                            <m:nor/>
                          </m:rPr>
                          <a:rPr lang="en-US" dirty="0">
                            <a:solidFill>
                              <a:srgbClr val="333333"/>
                            </a:solidFill>
                            <a:latin typeface="STIXGeneral-Regular" pitchFamily="2" charset="2"/>
                          </a:rPr>
                          <m:t>4</m:t>
                        </m:r>
                      </m:den>
                    </m:f>
                  </m:oMath>
                </a14:m>
                <a:r>
                  <a:rPr lang="en-US" dirty="0">
                    <a:solidFill>
                      <a:srgbClr val="333333"/>
                    </a:solidFill>
                    <a:latin typeface="STIXGeneral-Regular" pitchFamily="2" charset="2"/>
                  </a:rPr>
                  <a:t>, </a:t>
                </a:r>
                <a:r>
                  <a:rPr lang="en-US" dirty="0">
                    <a:solidFill>
                      <a:srgbClr val="333333"/>
                    </a:solidFill>
                    <a:latin typeface="STIXGeneral-Italic" pitchFamily="2" charset="2"/>
                  </a:rPr>
                  <a:t>A</a:t>
                </a:r>
                <a:r>
                  <a:rPr lang="en-US" dirty="0">
                    <a:solidFill>
                      <a:srgbClr val="333333"/>
                    </a:solidFill>
                    <a:latin typeface="STIXSizeOneSym" pitchFamily="2" charset="2"/>
                  </a:rPr>
                  <a:t>)</a:t>
                </a:r>
                <a:r>
                  <a:rPr lang="en-US" dirty="0">
                    <a:solidFill>
                      <a:srgbClr val="333333"/>
                    </a:solidFill>
                    <a:latin typeface="Helvetica Neue" panose="02000503000000020004" pitchFamily="2" charset="0"/>
                  </a:rPr>
                  <a:t>,  </a:t>
                </a:r>
                <a:r>
                  <a:rPr lang="en-US" dirty="0">
                    <a:solidFill>
                      <a:srgbClr val="333333"/>
                    </a:solidFill>
                    <a:latin typeface="STIXGeneral-Regular" pitchFamily="2" charset="2"/>
                  </a:rPr>
                  <a:t>(0,0),</a:t>
                </a:r>
                <a:r>
                  <a:rPr lang="en-US" dirty="0">
                    <a:solidFill>
                      <a:srgbClr val="333333"/>
                    </a:solidFill>
                    <a:latin typeface="Helvetica Neue" panose="02000503000000020004" pitchFamily="2" charset="0"/>
                  </a:rPr>
                  <a:t>  and </a:t>
                </a:r>
                <a:r>
                  <a:rPr lang="en-US" dirty="0">
                    <a:solidFill>
                      <a:srgbClr val="333333"/>
                    </a:solidFill>
                    <a:latin typeface="STIXSizeOneSym" pitchFamily="2" charset="2"/>
                  </a:rPr>
                  <a:t>(</a:t>
                </a:r>
                <a:r>
                  <a:rPr lang="en-US" dirty="0">
                    <a:solidFill>
                      <a:srgbClr val="333333"/>
                    </a:solidFill>
                    <a:latin typeface="STIXGeneral-Regular" pitchFamily="2" charset="2"/>
                  </a:rPr>
                  <a:t>−</a:t>
                </a:r>
                <a:r>
                  <a:rPr lang="en-US" dirty="0">
                    <a:solidFill>
                      <a:srgbClr val="333333"/>
                    </a:solidFill>
                  </a:rPr>
                  <a:t> </a:t>
                </a:r>
                <a14:m>
                  <m:oMath xmlns:m="http://schemas.openxmlformats.org/officeDocument/2006/math">
                    <m:f>
                      <m:fPr>
                        <m:ctrlPr>
                          <a:rPr lang="en-US" i="1">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P</m:t>
                        </m:r>
                      </m:num>
                      <m:den>
                        <m:r>
                          <m:rPr>
                            <m:nor/>
                          </m:rPr>
                          <a:rPr lang="en-US" dirty="0">
                            <a:solidFill>
                              <a:srgbClr val="333333"/>
                            </a:solidFill>
                            <a:latin typeface="STIXGeneral-Regular" pitchFamily="2" charset="2"/>
                          </a:rPr>
                          <m:t>4</m:t>
                        </m:r>
                      </m:den>
                    </m:f>
                    <m:r>
                      <a:rPr lang="en-US" i="1" dirty="0">
                        <a:solidFill>
                          <a:srgbClr val="333333"/>
                        </a:solidFill>
                        <a:latin typeface="Cambria Math" panose="02040503050406030204" pitchFamily="18" charset="0"/>
                      </a:rPr>
                      <m:t> </m:t>
                    </m:r>
                  </m:oMath>
                </a14:m>
                <a:r>
                  <a:rPr lang="en-US" dirty="0">
                    <a:solidFill>
                      <a:srgbClr val="333333"/>
                    </a:solidFill>
                    <a:latin typeface="STIXGeneral-Regular" pitchFamily="2" charset="2"/>
                  </a:rPr>
                  <a:t>, −</a:t>
                </a:r>
                <a:r>
                  <a:rPr lang="en-US" dirty="0">
                    <a:solidFill>
                      <a:srgbClr val="333333"/>
                    </a:solidFill>
                    <a:latin typeface="STIXGeneral-Italic" pitchFamily="2" charset="2"/>
                  </a:rPr>
                  <a:t>A</a:t>
                </a:r>
                <a:r>
                  <a:rPr lang="en-US" dirty="0">
                    <a:solidFill>
                      <a:srgbClr val="333333"/>
                    </a:solidFill>
                    <a:latin typeface="STIXSizeOneSym" pitchFamily="2" charset="2"/>
                  </a:rPr>
                  <a:t>)</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and draw the graph through these points.</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41EFB68E-A707-9648-AEF2-5495ECC5A7A1}"/>
                  </a:ext>
                </a:extLst>
              </p:cNvPr>
              <p:cNvSpPr>
                <a:spLocks noRot="1" noChangeAspect="1" noMove="1" noResize="1" noEditPoints="1" noAdjustHandles="1" noChangeArrowheads="1" noChangeShapeType="1" noTextEdit="1"/>
              </p:cNvSpPr>
              <p:nvPr/>
            </p:nvSpPr>
            <p:spPr>
              <a:xfrm>
                <a:off x="457200" y="1187893"/>
                <a:ext cx="8379321" cy="3037113"/>
              </a:xfrm>
              <a:prstGeom prst="rect">
                <a:avLst/>
              </a:prstGeom>
              <a:blipFill>
                <a:blip r:embed="rId3"/>
                <a:stretch>
                  <a:fillRect l="-606" t="-833" r="-1061" b="-2083"/>
                </a:stretch>
              </a:blipFill>
            </p:spPr>
            <p:txBody>
              <a:bodyPr/>
              <a:lstStyle/>
              <a:p>
                <a:r>
                  <a:rPr lang="en-US">
                    <a:noFill/>
                  </a:rPr>
                  <a:t> </a:t>
                </a:r>
              </a:p>
            </p:txBody>
          </p:sp>
        </mc:Fallback>
      </mc:AlternateContent>
    </p:spTree>
    <p:extLst>
      <p:ext uri="{BB962C8B-B14F-4D97-AF65-F5344CB8AC3E}">
        <p14:creationId xmlns:p14="http://schemas.microsoft.com/office/powerpoint/2010/main" val="1309079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Stretched or Compressed Tangent Function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947005"/>
              </a:xfrm>
            </p:spPr>
            <p:txBody>
              <a:bodyPr>
                <a:normAutofit/>
              </a:bodyPr>
              <a:lstStyle/>
              <a:p>
                <a:r>
                  <a:rPr lang="en-US" sz="1600" dirty="0">
                    <a:solidFill>
                      <a:schemeClr val="tx2"/>
                    </a:solidFill>
                  </a:rPr>
                  <a:t>Example</a:t>
                </a:r>
                <a:r>
                  <a:rPr lang="en-US" sz="1600" dirty="0"/>
                  <a:t> </a:t>
                </a:r>
                <a:r>
                  <a:rPr lang="en-US" sz="1600" b="1" dirty="0"/>
                  <a:t>Sketching a Compressed Tangent</a:t>
                </a:r>
              </a:p>
              <a:p>
                <a:r>
                  <a:rPr lang="en-US" sz="1600" dirty="0"/>
                  <a:t>Sketch a graph of one period of the function </a:t>
                </a:r>
                <a14:m>
                  <m:oMath xmlns:m="http://schemas.openxmlformats.org/officeDocument/2006/math">
                    <m:r>
                      <a:rPr lang="en-US" sz="1600" i="1" dirty="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r>
                      <a:rPr lang="en-US" sz="1600">
                        <a:latin typeface="Cambria Math" panose="02040503050406030204" pitchFamily="18" charset="0"/>
                      </a:rPr>
                      <m:t>=</m:t>
                    </m:r>
                    <m:r>
                      <a:rPr lang="en-US" sz="1600" b="0" i="0" smtClean="0">
                        <a:latin typeface="Cambria Math" panose="02040503050406030204" pitchFamily="18" charset="0"/>
                      </a:rPr>
                      <m:t>0.5</m:t>
                    </m:r>
                    <m:r>
                      <m:rPr>
                        <m:sty m:val="p"/>
                      </m:rPr>
                      <a:rPr lang="en-US" sz="1600" b="0" i="0" smtClean="0">
                        <a:latin typeface="Cambria Math" panose="02040503050406030204" pitchFamily="18" charset="0"/>
                      </a:rPr>
                      <m:t>tan</m:t>
                    </m:r>
                    <m:d>
                      <m:dPr>
                        <m:ctrlPr>
                          <a:rPr lang="en-US" sz="1600" i="1">
                            <a:latin typeface="Cambria Math" panose="02040503050406030204" pitchFamily="18" charset="0"/>
                          </a:rPr>
                        </m:ctrlPr>
                      </m:dPr>
                      <m:e>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𝑥</m:t>
                        </m:r>
                      </m:e>
                    </m:d>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947005"/>
              </a:xfrm>
              <a:blipFill>
                <a:blip r:embed="rId3"/>
                <a:stretch>
                  <a:fillRect l="-472" t="-1316"/>
                </a:stretch>
              </a:blipFill>
            </p:spPr>
            <p:txBody>
              <a:bodyPr/>
              <a:lstStyle/>
              <a:p>
                <a:r>
                  <a:rPr lang="en-US">
                    <a:noFill/>
                  </a:rPr>
                  <a:t> </a:t>
                </a:r>
              </a:p>
            </p:txBody>
          </p:sp>
        </mc:Fallback>
      </mc:AlternateContent>
    </p:spTree>
    <p:extLst>
      <p:ext uri="{BB962C8B-B14F-4D97-AF65-F5344CB8AC3E}">
        <p14:creationId xmlns:p14="http://schemas.microsoft.com/office/powerpoint/2010/main" val="3279236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Stretched or Compressed Tangent Function try it</a:t>
            </a:r>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E2D3298-2DEA-D24F-944C-A5C4CE5CF2E2}"/>
                  </a:ext>
                </a:extLst>
              </p:cNvPr>
              <p:cNvSpPr/>
              <p:nvPr/>
            </p:nvSpPr>
            <p:spPr>
              <a:xfrm>
                <a:off x="457200" y="1289561"/>
                <a:ext cx="6920630" cy="736740"/>
              </a:xfrm>
              <a:prstGeom prst="rect">
                <a:avLst/>
              </a:prstGeom>
            </p:spPr>
            <p:txBody>
              <a:bodyPr wrap="square">
                <a:spAutoFit/>
              </a:bodyPr>
              <a:lstStyle/>
              <a:p>
                <a:r>
                  <a:rPr lang="en-US" dirty="0">
                    <a:solidFill>
                      <a:srgbClr val="555555"/>
                    </a:solidFill>
                    <a:latin typeface="Helvetica Neue" panose="02000503000000020004" pitchFamily="2" charset="0"/>
                  </a:rPr>
                  <a:t>Try It:	Sketch a graph of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3tan</a:t>
                </a:r>
                <a:r>
                  <a:rPr lang="en-US" dirty="0">
                    <a:solidFill>
                      <a:srgbClr val="555555"/>
                    </a:solidFill>
                    <a:latin typeface="STIXSizeOne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m:rPr>
                            <m:nor/>
                          </m:rPr>
                          <a:rPr lang="el-GR" dirty="0">
                            <a:solidFill>
                              <a:srgbClr val="555555"/>
                            </a:solidFill>
                            <a:latin typeface="STIXGeneral-Regular" pitchFamily="2" charset="2"/>
                          </a:rPr>
                          <m:t>6</m:t>
                        </m:r>
                      </m:den>
                    </m:f>
                  </m:oMath>
                </a14:m>
                <a:r>
                  <a:rPr lang="en-US" dirty="0">
                    <a:solidFill>
                      <a:srgbClr val="555555"/>
                    </a:solidFill>
                    <a:latin typeface="STIXGeneral-Italic" pitchFamily="2" charset="2"/>
                  </a:rPr>
                  <a:t>x</a:t>
                </a:r>
                <a:r>
                  <a:rPr lang="en-US" dirty="0">
                    <a:solidFill>
                      <a:srgbClr val="555555"/>
                    </a:solidFill>
                    <a:latin typeface="STIXSizeOneSym" pitchFamily="2" charset="2"/>
                  </a:rPr>
                  <a:t>)</a:t>
                </a:r>
                <a:r>
                  <a:rPr lang="en-US" dirty="0">
                    <a:solidFill>
                      <a:srgbClr val="555555"/>
                    </a:solidFill>
                    <a:latin typeface="STIXGeneral-Regular" pitchFamily="2" charset="2"/>
                  </a:rPr>
                  <a:t>.</a:t>
                </a:r>
                <a:br>
                  <a:rPr lang="en-US" dirty="0"/>
                </a:br>
                <a:endParaRPr lang="en-US" dirty="0"/>
              </a:p>
            </p:txBody>
          </p:sp>
        </mc:Choice>
        <mc:Fallback xmlns="">
          <p:sp>
            <p:nvSpPr>
              <p:cNvPr id="3" name="Rectangle 2">
                <a:extLst>
                  <a:ext uri="{FF2B5EF4-FFF2-40B4-BE49-F238E27FC236}">
                    <a16:creationId xmlns:a16="http://schemas.microsoft.com/office/drawing/2014/main" id="{CE2D3298-2DEA-D24F-944C-A5C4CE5CF2E2}"/>
                  </a:ext>
                </a:extLst>
              </p:cNvPr>
              <p:cNvSpPr>
                <a:spLocks noRot="1" noChangeAspect="1" noMove="1" noResize="1" noEditPoints="1" noAdjustHandles="1" noChangeArrowheads="1" noChangeShapeType="1" noTextEdit="1"/>
              </p:cNvSpPr>
              <p:nvPr/>
            </p:nvSpPr>
            <p:spPr>
              <a:xfrm>
                <a:off x="457200" y="1289561"/>
                <a:ext cx="6920630" cy="736740"/>
              </a:xfrm>
              <a:prstGeom prst="rect">
                <a:avLst/>
              </a:prstGeom>
              <a:blipFill>
                <a:blip r:embed="rId3"/>
                <a:stretch>
                  <a:fillRect l="-734"/>
                </a:stretch>
              </a:blipFill>
            </p:spPr>
            <p:txBody>
              <a:bodyPr/>
              <a:lstStyle/>
              <a:p>
                <a:r>
                  <a:rPr lang="en-US">
                    <a:noFill/>
                  </a:rPr>
                  <a:t> </a:t>
                </a:r>
              </a:p>
            </p:txBody>
          </p:sp>
        </mc:Fallback>
      </mc:AlternateContent>
    </p:spTree>
    <p:extLst>
      <p:ext uri="{BB962C8B-B14F-4D97-AF65-F5344CB8AC3E}">
        <p14:creationId xmlns:p14="http://schemas.microsoft.com/office/powerpoint/2010/main" val="3506383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Shifted </a:t>
            </a:r>
            <a:br>
              <a:rPr lang="en-US" dirty="0"/>
            </a:br>
            <a:r>
              <a:rPr lang="en-US" dirty="0"/>
              <a:t>Tangent Function</a:t>
            </a:r>
          </a:p>
        </p:txBody>
      </p:sp>
      <p:sp>
        <p:nvSpPr>
          <p:cNvPr id="7" name="Text Placeholder 6"/>
          <p:cNvSpPr>
            <a:spLocks noGrp="1"/>
          </p:cNvSpPr>
          <p:nvPr>
            <p:ph type="body" sz="quarter" idx="14"/>
          </p:nvPr>
        </p:nvSpPr>
        <p:spPr>
          <a:xfrm>
            <a:off x="457200" y="1382325"/>
            <a:ext cx="8062912" cy="866353"/>
          </a:xfrm>
        </p:spPr>
        <p:txBody>
          <a:bodyPr>
            <a:noAutofit/>
          </a:bodyPr>
          <a:lstStyle/>
          <a:p>
            <a:r>
              <a:rPr lang="en-US" sz="1600" dirty="0"/>
              <a:t>Now that we can graph a tangent function that is stretched or compressed, we will add a vertical and/or horizontal (or phase) shift. In this case, we add </a:t>
            </a:r>
            <a:r>
              <a:rPr lang="en-US" sz="1600" i="1" dirty="0"/>
              <a:t>C </a:t>
            </a:r>
            <a:r>
              <a:rPr lang="en-US" sz="1600" dirty="0"/>
              <a:t>and </a:t>
            </a:r>
            <a:r>
              <a:rPr lang="en-US" sz="1600" i="1" dirty="0"/>
              <a:t>D </a:t>
            </a:r>
            <a:r>
              <a:rPr lang="en-US" sz="1600" dirty="0"/>
              <a:t>to the general form of the tangent function.</a:t>
            </a:r>
            <a:endParaRPr lang="en-US" sz="1200"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f(x) = A tan (Bx - C) + D"/>
          <p:cNvPicPr>
            <a:picLocks noChangeAspect="1"/>
          </p:cNvPicPr>
          <p:nvPr/>
        </p:nvPicPr>
        <p:blipFill>
          <a:blip r:embed="rId3"/>
          <a:stretch>
            <a:fillRect/>
          </a:stretch>
        </p:blipFill>
        <p:spPr>
          <a:xfrm>
            <a:off x="2821052" y="2248678"/>
            <a:ext cx="2886075" cy="504825"/>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FFCDBFA-0F2E-174D-B76E-580B28C21EA4}"/>
                  </a:ext>
                </a:extLst>
              </p:cNvPr>
              <p:cNvSpPr/>
              <p:nvPr/>
            </p:nvSpPr>
            <p:spPr>
              <a:xfrm>
                <a:off x="457200" y="2939615"/>
                <a:ext cx="7968967" cy="3043141"/>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a:t>
                </a:r>
                <a:r>
                  <a:rPr lang="en-US" cap="all" dirty="0">
                    <a:solidFill>
                      <a:srgbClr val="555555"/>
                    </a:solidFill>
                  </a:rPr>
                  <a:t>TAN(</a:t>
                </a:r>
                <a:r>
                  <a:rPr lang="en-US" i="1" cap="all" dirty="0">
                    <a:solidFill>
                      <a:srgbClr val="555555"/>
                    </a:solidFill>
                  </a:rPr>
                  <a:t>BX</a:t>
                </a:r>
                <a:r>
                  <a:rPr lang="en-US" cap="all" dirty="0">
                    <a:solidFill>
                      <a:srgbClr val="555555"/>
                    </a:solidFill>
                  </a:rPr>
                  <a:t>−</a:t>
                </a:r>
                <a:r>
                  <a:rPr lang="en-US" i="1" cap="all" dirty="0">
                    <a:solidFill>
                      <a:srgbClr val="555555"/>
                    </a:solidFill>
                  </a:rPr>
                  <a:t>C</a:t>
                </a:r>
                <a:r>
                  <a:rPr lang="en-US" cap="all" dirty="0">
                    <a:solidFill>
                      <a:srgbClr val="555555"/>
                    </a:solidFill>
                  </a:rPr>
                  <a:t>)+</a:t>
                </a:r>
                <a:r>
                  <a:rPr lang="en-US" i="1" cap="all" dirty="0">
                    <a:solidFill>
                      <a:srgbClr val="555555"/>
                    </a:solidFill>
                  </a:rPr>
                  <a:t>D</a:t>
                </a:r>
                <a:endParaRPr lang="en-US" cap="all" dirty="0">
                  <a:solidFill>
                    <a:srgbClr val="555555"/>
                  </a:solidFill>
                </a:endParaRP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period is</a:t>
                </a:r>
                <a:r>
                  <a:rPr lang="el-GR" dirty="0"/>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m:rPr>
                            <m:nor/>
                          </m:rPr>
                          <a:rPr lang="en-US" dirty="0">
                            <a:latin typeface="STIXGeneral-Italic" pitchFamily="2" charset="2"/>
                          </a:rPr>
                          <m:t>C</m:t>
                        </m:r>
                      </m:num>
                      <m:den>
                        <m:r>
                          <m:rPr>
                            <m:nor/>
                          </m:rPr>
                          <a:rPr lang="en-US" dirty="0">
                            <a:latin typeface="STIXGeneral-Italic" pitchFamily="2" charset="2"/>
                          </a:rPr>
                          <m:t>B</m:t>
                        </m:r>
                      </m:den>
                    </m:f>
                    <m:r>
                      <a:rPr lang="en-US" i="1" dirty="0">
                        <a:latin typeface="Cambria Math" panose="02040503050406030204" pitchFamily="18" charset="0"/>
                      </a:rPr>
                      <m:t> </m:t>
                    </m:r>
                  </m:oMath>
                </a14:m>
                <a:r>
                  <a:rPr lang="en-US" dirty="0">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 range is</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vertical asymptotes occur at </a:t>
                </a:r>
                <a:r>
                  <a:rPr lang="en-US" dirty="0">
                    <a:latin typeface="STIXGeneral-Italic" pitchFamily="2" charset="2"/>
                  </a:rPr>
                  <a:t>x </a:t>
                </a:r>
                <a:r>
                  <a:rPr lang="en-US" dirty="0">
                    <a:latin typeface="STIXGeneral-Regular" pitchFamily="2" charset="2"/>
                  </a:rPr>
                  <a:t>=</a:t>
                </a:r>
                <a:r>
                  <a:rPr lang="el-GR" dirty="0"/>
                  <a:t> </a:t>
                </a:r>
                <a14:m>
                  <m:oMath xmlns:m="http://schemas.openxmlformats.org/officeDocument/2006/math">
                    <m:f>
                      <m:fPr>
                        <m:ctrlPr>
                          <a:rPr lang="el-GR" i="1" dirty="0">
                            <a:latin typeface="Cambria Math" panose="02040503050406030204" pitchFamily="18" charset="0"/>
                          </a:rPr>
                        </m:ctrlPr>
                      </m:fPr>
                      <m:num>
                        <m:r>
                          <m:rPr>
                            <m:nor/>
                          </m:rPr>
                          <a:rPr lang="en-US" dirty="0">
                            <a:latin typeface="STIXGeneral-Italic" pitchFamily="2" charset="2"/>
                          </a:rPr>
                          <m:t>C</m:t>
                        </m:r>
                      </m:num>
                      <m:den>
                        <m:r>
                          <m:rPr>
                            <m:nor/>
                          </m:rPr>
                          <a:rPr lang="en-US" dirty="0">
                            <a:latin typeface="STIXGeneral-Italic" pitchFamily="2" charset="2"/>
                          </a:rPr>
                          <m:t>B</m:t>
                        </m:r>
                      </m:den>
                    </m:f>
                    <m:r>
                      <a:rPr lang="en-US" i="1" dirty="0">
                        <a:latin typeface="Cambria Math" panose="02040503050406030204" pitchFamily="18" charset="0"/>
                      </a:rPr>
                      <m:t> </m:t>
                    </m:r>
                  </m:oMath>
                </a14:m>
                <a:r>
                  <a:rPr lang="en-US" dirty="0">
                    <a:latin typeface="STIXGeneral-Regular" pitchFamily="2" charset="2"/>
                  </a:rPr>
                  <a:t>+</a:t>
                </a:r>
                <a:r>
                  <a:rPr lang="el-GR" dirty="0"/>
                  <a:t> </a:t>
                </a:r>
                <a14:m>
                  <m:oMath xmlns:m="http://schemas.openxmlformats.org/officeDocument/2006/math">
                    <m:r>
                      <a:rPr lang="en-US" b="0" i="0" dirty="0" smtClean="0">
                        <a:latin typeface="Cambria Math" panose="02040503050406030204" pitchFamily="18" charset="0"/>
                      </a:rPr>
                      <m:t> </m:t>
                    </m:r>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n-US" b="0" i="0" dirty="0" smtClean="0">
                            <a:latin typeface="Cambria Math" panose="02040503050406030204" pitchFamily="18" charset="0"/>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odd integer.</a:t>
                </a:r>
              </a:p>
              <a:p>
                <a:pPr marL="285750" indent="-285750">
                  <a:buFont typeface="Arial" panose="020B0604020202020204" pitchFamily="34" charset="0"/>
                  <a:buChar char="•"/>
                </a:pPr>
                <a:r>
                  <a:rPr lang="en-US" dirty="0"/>
                  <a:t>There is no amplitude.</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a:latin typeface="STIXGeneral-Italic" pitchFamily="2" charset="2"/>
                  </a:rPr>
                  <a:t>A </a:t>
                </a:r>
                <a:r>
                  <a:rPr lang="en-US" dirty="0">
                    <a:latin typeface="STIXGeneral-Regular" pitchFamily="2" charset="2"/>
                  </a:rPr>
                  <a:t>tan(</a:t>
                </a:r>
                <a:r>
                  <a:rPr lang="en-US" dirty="0" err="1">
                    <a:latin typeface="STIXGeneral-Italic" pitchFamily="2" charset="2"/>
                  </a:rPr>
                  <a:t>Bx</a:t>
                </a:r>
                <a:r>
                  <a:rPr lang="en-US" dirty="0">
                    <a:latin typeface="STIXGeneral-Regular" pitchFamily="2" charset="2"/>
                  </a:rPr>
                  <a:t>−</a:t>
                </a:r>
                <a:r>
                  <a:rPr lang="en-US" dirty="0">
                    <a:latin typeface="STIXGeneral-Italic" pitchFamily="2" charset="2"/>
                  </a:rPr>
                  <a:t>C</a:t>
                </a:r>
                <a:r>
                  <a:rPr lang="en-US" dirty="0">
                    <a:latin typeface="STIXGeneral-Regular" pitchFamily="2" charset="2"/>
                  </a:rPr>
                  <a:t>) + </a:t>
                </a:r>
                <a:r>
                  <a:rPr lang="en-US" dirty="0">
                    <a:latin typeface="STIXGeneral-Italic" pitchFamily="2" charset="2"/>
                  </a:rPr>
                  <a:t>D </a:t>
                </a:r>
                <a:r>
                  <a:rPr lang="en-US" dirty="0"/>
                  <a:t>is an odd function because it is the quotient of odd and even functions (sine and cosine respectively).</a:t>
                </a:r>
                <a:endParaRPr lang="en-US" dirty="0">
                  <a:effectLst/>
                </a:endParaRPr>
              </a:p>
            </p:txBody>
          </p:sp>
        </mc:Choice>
        <mc:Fallback xmlns="">
          <p:sp>
            <p:nvSpPr>
              <p:cNvPr id="4" name="Rectangle 3">
                <a:extLst>
                  <a:ext uri="{FF2B5EF4-FFF2-40B4-BE49-F238E27FC236}">
                    <a16:creationId xmlns:a16="http://schemas.microsoft.com/office/drawing/2014/main" id="{CFFCDBFA-0F2E-174D-B76E-580B28C21EA4}"/>
                  </a:ext>
                </a:extLst>
              </p:cNvPr>
              <p:cNvSpPr>
                <a:spLocks noRot="1" noChangeAspect="1" noMove="1" noResize="1" noEditPoints="1" noAdjustHandles="1" noChangeArrowheads="1" noChangeShapeType="1" noTextEdit="1"/>
              </p:cNvSpPr>
              <p:nvPr/>
            </p:nvSpPr>
            <p:spPr>
              <a:xfrm>
                <a:off x="457200" y="2939615"/>
                <a:ext cx="7968967" cy="3043141"/>
              </a:xfrm>
              <a:prstGeom prst="rect">
                <a:avLst/>
              </a:prstGeom>
              <a:blipFill>
                <a:blip r:embed="rId4"/>
                <a:stretch>
                  <a:fillRect l="-638" t="-415" b="-2075"/>
                </a:stretch>
              </a:blipFill>
            </p:spPr>
            <p:txBody>
              <a:bodyPr/>
              <a:lstStyle/>
              <a:p>
                <a:r>
                  <a:rPr lang="en-US">
                    <a:noFill/>
                  </a:rPr>
                  <a:t> </a:t>
                </a:r>
              </a:p>
            </p:txBody>
          </p:sp>
        </mc:Fallback>
      </mc:AlternateContent>
    </p:spTree>
    <p:extLst>
      <p:ext uri="{BB962C8B-B14F-4D97-AF65-F5344CB8AC3E}">
        <p14:creationId xmlns:p14="http://schemas.microsoft.com/office/powerpoint/2010/main" val="1455306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Shifted </a:t>
            </a:r>
            <a:br>
              <a:rPr lang="en-US" dirty="0"/>
            </a:br>
            <a:r>
              <a:rPr lang="en-US" dirty="0"/>
              <a:t>Tangent Function (Cont.)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3CD35B6-6DA2-EF47-AA49-CB28E6DEB5F2}"/>
                  </a:ext>
                </a:extLst>
              </p:cNvPr>
              <p:cNvSpPr/>
              <p:nvPr/>
            </p:nvSpPr>
            <p:spPr>
              <a:xfrm>
                <a:off x="401297" y="1163990"/>
                <a:ext cx="8695730" cy="361605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function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err="1">
                    <a:solidFill>
                      <a:srgbClr val="555555"/>
                    </a:solidFill>
                    <a:latin typeface="STIXGeneral-Italic" pitchFamily="2" charset="2"/>
                  </a:rPr>
                  <a:t>A</a:t>
                </a:r>
                <a:r>
                  <a:rPr lang="en-US" dirty="0" err="1">
                    <a:solidFill>
                      <a:srgbClr val="555555"/>
                    </a:solidFill>
                    <a:latin typeface="STIXGeneral-Regular" pitchFamily="2" charset="2"/>
                  </a:rPr>
                  <a:t>tan</a:t>
                </a:r>
                <a:r>
                  <a:rPr lang="en-US" dirty="0">
                    <a:solidFill>
                      <a:srgbClr val="555555"/>
                    </a:solidFill>
                    <a:latin typeface="STIXGeneral-Regular" pitchFamily="2" charset="2"/>
                  </a:rPr>
                  <a:t>(</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latin typeface="STIXGeneral-Regular" pitchFamily="2" charset="2"/>
                  </a:rPr>
                  <a:t>) + </a:t>
                </a:r>
                <a:r>
                  <a:rPr lang="en-US" dirty="0">
                    <a:solidFill>
                      <a:srgbClr val="555555"/>
                    </a:solidFill>
                    <a:latin typeface="STIXGeneral-Italic" pitchFamily="2" charset="2"/>
                  </a:rPr>
                  <a:t>D</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sketch the graph of one period.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function given in the form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err="1">
                    <a:solidFill>
                      <a:srgbClr val="333333"/>
                    </a:solidFill>
                    <a:latin typeface="STIXGeneral-Italic" pitchFamily="2" charset="2"/>
                  </a:rPr>
                  <a:t>A</a:t>
                </a:r>
                <a:r>
                  <a:rPr lang="en-US" dirty="0" err="1">
                    <a:solidFill>
                      <a:srgbClr val="333333"/>
                    </a:solidFill>
                    <a:latin typeface="STIXGeneral-Regular" pitchFamily="2" charset="2"/>
                  </a:rPr>
                  <a:t>tan</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Italic" pitchFamily="2" charset="2"/>
                  </a:rPr>
                  <a:t> </a:t>
                </a:r>
                <a:r>
                  <a:rPr lang="en-US" dirty="0">
                    <a:solidFill>
                      <a:srgbClr val="333333"/>
                    </a:solidFill>
                    <a:latin typeface="STIXGeneral-Regular" pitchFamily="2" charset="2"/>
                  </a:rPr>
                  <a:t>− </a:t>
                </a:r>
                <a:r>
                  <a:rPr lang="en-US" dirty="0">
                    <a:solidFill>
                      <a:srgbClr val="333333"/>
                    </a:solidFill>
                    <a:latin typeface="STIXGeneral-Italic" pitchFamily="2" charset="2"/>
                  </a:rPr>
                  <a:t>C</a:t>
                </a:r>
                <a:r>
                  <a:rPr lang="en-US" dirty="0">
                    <a:solidFill>
                      <a:srgbClr val="333333"/>
                    </a:solidFill>
                    <a:latin typeface="STIXGeneral-Regular" pitchFamily="2" charset="2"/>
                  </a:rPr>
                  <a:t>) + </a:t>
                </a:r>
                <a:r>
                  <a:rPr lang="en-US" dirty="0">
                    <a:solidFill>
                      <a:srgbClr val="333333"/>
                    </a:solidFill>
                    <a:latin typeface="STIXGeneral-Italic" pitchFamily="2" charset="2"/>
                  </a:rPr>
                  <a:t>D</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a:t>
                </a:r>
                <a:r>
                  <a:rPr lang="en-US" b="1" dirty="0">
                    <a:solidFill>
                      <a:srgbClr val="333333"/>
                    </a:solidFill>
                    <a:latin typeface="Helvetica Neue" panose="02000503000000020004" pitchFamily="2" charset="0"/>
                  </a:rPr>
                  <a:t>stretching/compressing factor</a:t>
                </a:r>
                <a:r>
                  <a:rPr lang="en-US" dirty="0">
                    <a:solidFill>
                      <a:srgbClr val="333333"/>
                    </a:solidFill>
                    <a:latin typeface="Helvetica Neue" panose="02000503000000020004" pitchFamily="2" charset="0"/>
                  </a:rPr>
                  <a:t>,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B </a:t>
                </a:r>
                <a:r>
                  <a:rPr lang="en-US" dirty="0">
                    <a:solidFill>
                      <a:srgbClr val="333333"/>
                    </a:solidFill>
                    <a:latin typeface="Helvetica Neue" panose="02000503000000020004" pitchFamily="2" charset="0"/>
                  </a:rPr>
                  <a:t>  and determine the period, </a:t>
                </a:r>
                <a:r>
                  <a:rPr lang="en-US" dirty="0">
                    <a:solidFill>
                      <a:srgbClr val="333333"/>
                    </a:solidFill>
                    <a:latin typeface="STIXGeneral-Italic" pitchFamily="2" charset="2"/>
                  </a:rPr>
                  <a:t>P</a:t>
                </a:r>
                <a:r>
                  <a:rPr lang="en-US" dirty="0">
                    <a:solidFill>
                      <a:srgbClr val="333333"/>
                    </a:solidFill>
                    <a:latin typeface="STIXGeneral-Regular" pitchFamily="2" charset="2"/>
                  </a:rPr>
                  <a:t>=</a:t>
                </a:r>
                <a:r>
                  <a:rPr lang="el-GR" dirty="0"/>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C </a:t>
                </a:r>
                <a:r>
                  <a:rPr lang="en-US" dirty="0">
                    <a:solidFill>
                      <a:srgbClr val="333333"/>
                    </a:solidFill>
                    <a:latin typeface="Helvetica Neue" panose="02000503000000020004" pitchFamily="2" charset="0"/>
                  </a:rPr>
                  <a:t>  and determine the phase shift,</a:t>
                </a:r>
                <a:r>
                  <a:rPr lang="el-GR" dirty="0"/>
                  <a:t> </a:t>
                </a:r>
                <a14:m>
                  <m:oMath xmlns:m="http://schemas.openxmlformats.org/officeDocument/2006/math">
                    <m:f>
                      <m:fPr>
                        <m:ctrlPr>
                          <a:rPr lang="el-GR" i="1" dirty="0">
                            <a:latin typeface="Cambria Math" panose="02040503050406030204" pitchFamily="18" charset="0"/>
                          </a:rPr>
                        </m:ctrlPr>
                      </m:fPr>
                      <m:num>
                        <m:r>
                          <m:rPr>
                            <m:nor/>
                          </m:rPr>
                          <a:rPr lang="en-US" dirty="0">
                            <a:latin typeface="STIXGeneral-Italic" pitchFamily="2" charset="2"/>
                          </a:rPr>
                          <m:t>C</m:t>
                        </m:r>
                      </m:num>
                      <m:den>
                        <m:r>
                          <m:rPr>
                            <m:nor/>
                          </m:rPr>
                          <a:rPr lang="en-US" dirty="0">
                            <a:latin typeface="STIXGeneral-Italic" pitchFamily="2" charset="2"/>
                          </a:rPr>
                          <m:t>B</m:t>
                        </m:r>
                      </m:den>
                    </m:f>
                  </m:oMath>
                </a14:m>
                <a:r>
                  <a:rPr lang="en-US" dirty="0">
                    <a:solidFill>
                      <a:srgbClr val="333333"/>
                    </a:solidFill>
                    <a:latin typeface="Helvetica Neue" panose="02000503000000020004" pitchFamily="2" charset="0"/>
                  </a:rPr>
                  <a:t>.</a:t>
                </a:r>
              </a:p>
              <a:p>
                <a:pPr marL="342900" indent="-342900">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err="1">
                    <a:solidFill>
                      <a:srgbClr val="333333"/>
                    </a:solidFill>
                    <a:latin typeface="STIXGeneral-Italic" pitchFamily="2" charset="2"/>
                  </a:rPr>
                  <a:t>A</a:t>
                </a:r>
                <a:r>
                  <a:rPr lang="en-US" dirty="0" err="1">
                    <a:solidFill>
                      <a:srgbClr val="333333"/>
                    </a:solidFill>
                    <a:latin typeface="STIXGeneral-Regular" pitchFamily="2" charset="2"/>
                  </a:rPr>
                  <a:t>tan</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shifted to the right by </a:t>
                </a:r>
                <a14:m>
                  <m:oMath xmlns:m="http://schemas.openxmlformats.org/officeDocument/2006/math">
                    <m:f>
                      <m:fPr>
                        <m:ctrlPr>
                          <a:rPr lang="el-GR" i="1" dirty="0">
                            <a:latin typeface="Cambria Math" panose="02040503050406030204" pitchFamily="18" charset="0"/>
                          </a:rPr>
                        </m:ctrlPr>
                      </m:fPr>
                      <m:num>
                        <m:r>
                          <m:rPr>
                            <m:nor/>
                          </m:rPr>
                          <a:rPr lang="en-US" dirty="0">
                            <a:latin typeface="STIXGeneral-Italic" pitchFamily="2" charset="2"/>
                          </a:rPr>
                          <m:t>C</m:t>
                        </m:r>
                      </m:num>
                      <m:den>
                        <m:r>
                          <m:rPr>
                            <m:nor/>
                          </m:rPr>
                          <a:rPr lang="en-US" dirty="0">
                            <a:latin typeface="STIXGeneral-Italic" pitchFamily="2" charset="2"/>
                          </a:rPr>
                          <m:t>B</m:t>
                        </m:r>
                      </m:den>
                    </m:f>
                    <m:r>
                      <a:rPr lang="en-US" i="1" dirty="0">
                        <a:latin typeface="Cambria Math" panose="02040503050406030204" pitchFamily="18" charset="0"/>
                      </a:rPr>
                      <m:t> </m:t>
                    </m:r>
                    <m:r>
                      <a:rPr lang="en-US" b="0" i="0" dirty="0" smtClean="0">
                        <a:latin typeface="Cambria Math" panose="02040503050406030204" pitchFamily="18" charset="0"/>
                      </a:rPr>
                      <m:t> </m:t>
                    </m:r>
                  </m:oMath>
                </a14:m>
                <a:r>
                  <a:rPr lang="en-US" dirty="0">
                    <a:solidFill>
                      <a:srgbClr val="333333"/>
                    </a:solidFill>
                    <a:latin typeface="Helvetica Neue" panose="02000503000000020004" pitchFamily="2" charset="0"/>
                  </a:rPr>
                  <a:t> and up by </a:t>
                </a:r>
                <a:r>
                  <a:rPr lang="en-US" dirty="0">
                    <a:solidFill>
                      <a:srgbClr val="333333"/>
                    </a:solidFill>
                    <a:latin typeface="STIXGeneral-Italic" pitchFamily="2" charset="2"/>
                  </a:rPr>
                  <a:t>D</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Sketch the vertical asymptotes, which occur at</a:t>
                </a:r>
                <a:r>
                  <a:rPr lang="en-US" dirty="0">
                    <a:solidFill>
                      <a:srgbClr val="333333"/>
                    </a:solidFill>
                    <a:latin typeface="STIXGeneral-Regular" pitchFamily="2" charset="2"/>
                  </a:rPr>
                  <a:t>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m:rPr>
                            <m:nor/>
                          </m:rPr>
                          <a:rPr lang="en-US" dirty="0">
                            <a:latin typeface="STIXGeneral-Italic" pitchFamily="2" charset="2"/>
                          </a:rPr>
                          <m:t>C</m:t>
                        </m:r>
                      </m:num>
                      <m:den>
                        <m:r>
                          <m:rPr>
                            <m:nor/>
                          </m:rPr>
                          <a:rPr lang="en-US" dirty="0">
                            <a:latin typeface="STIXGeneral-Italic" pitchFamily="2" charset="2"/>
                          </a:rPr>
                          <m:t>B</m:t>
                        </m:r>
                      </m:den>
                    </m:f>
                    <m:r>
                      <a:rPr lang="en-US" i="1" dirty="0">
                        <a:latin typeface="Cambria Math" panose="02040503050406030204" pitchFamily="18" charset="0"/>
                      </a:rPr>
                      <m:t> </m:t>
                    </m:r>
                  </m:oMath>
                </a14:m>
                <a:r>
                  <a:rPr lang="en-US" dirty="0">
                    <a:solidFill>
                      <a:srgbClr val="333333"/>
                    </a:solidFill>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m:rPr>
                            <m:nor/>
                          </m:rPr>
                          <a:rPr lang="en-US" b="0" i="0" dirty="0" smtClean="0">
                            <a:latin typeface="Cambria Math" panose="02040503050406030204" pitchFamily="18" charset="0"/>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solidFill>
                      <a:srgbClr val="333333"/>
                    </a:solidFill>
                    <a:latin typeface="STIXGeneral-Italic" pitchFamily="2" charset="2"/>
                  </a:rPr>
                  <a:t>k</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where</a:t>
                </a:r>
                <a:r>
                  <a:rPr lang="en-US" dirty="0">
                    <a:solidFill>
                      <a:srgbClr val="333333"/>
                    </a:solidFill>
                    <a:latin typeface="STIXGeneral-Regular" pitchFamily="2" charset="2"/>
                  </a:rPr>
                  <a:t> </a:t>
                </a:r>
                <a:r>
                  <a:rPr lang="en-US" dirty="0">
                    <a:solidFill>
                      <a:srgbClr val="333333"/>
                    </a:solidFill>
                    <a:latin typeface="STIXGeneral-Italic" pitchFamily="2" charset="2"/>
                  </a:rPr>
                  <a:t>k</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is an odd integer.</a:t>
                </a:r>
              </a:p>
              <a:p>
                <a:pPr marL="342900" indent="-342900">
                  <a:buFont typeface="+mj-lt"/>
                  <a:buAutoNum type="arabicPeriod"/>
                </a:pPr>
                <a:r>
                  <a:rPr lang="en-US" dirty="0">
                    <a:solidFill>
                      <a:srgbClr val="333333"/>
                    </a:solidFill>
                    <a:latin typeface="Helvetica Neue" panose="02000503000000020004" pitchFamily="2" charset="0"/>
                  </a:rPr>
                  <a:t>Plot any three reference points and draw the graph through these points.</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93CD35B6-6DA2-EF47-AA49-CB28E6DEB5F2}"/>
                  </a:ext>
                </a:extLst>
              </p:cNvPr>
              <p:cNvSpPr>
                <a:spLocks noRot="1" noChangeAspect="1" noMove="1" noResize="1" noEditPoints="1" noAdjustHandles="1" noChangeArrowheads="1" noChangeShapeType="1" noTextEdit="1"/>
              </p:cNvSpPr>
              <p:nvPr/>
            </p:nvSpPr>
            <p:spPr>
              <a:xfrm>
                <a:off x="401297" y="1163990"/>
                <a:ext cx="8695730" cy="3616055"/>
              </a:xfrm>
              <a:prstGeom prst="rect">
                <a:avLst/>
              </a:prstGeom>
              <a:blipFill>
                <a:blip r:embed="rId3"/>
                <a:stretch>
                  <a:fillRect l="-584" t="-702" r="-1022"/>
                </a:stretch>
              </a:blipFill>
            </p:spPr>
            <p:txBody>
              <a:bodyPr/>
              <a:lstStyle/>
              <a:p>
                <a:r>
                  <a:rPr lang="en-US">
                    <a:noFill/>
                  </a:rPr>
                  <a:t> </a:t>
                </a:r>
              </a:p>
            </p:txBody>
          </p:sp>
        </mc:Fallback>
      </mc:AlternateContent>
    </p:spTree>
    <p:extLst>
      <p:ext uri="{BB962C8B-B14F-4D97-AF65-F5344CB8AC3E}">
        <p14:creationId xmlns:p14="http://schemas.microsoft.com/office/powerpoint/2010/main" val="2385528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Shifted </a:t>
            </a:r>
            <a:br>
              <a:rPr lang="en-US" dirty="0"/>
            </a:br>
            <a:r>
              <a:rPr lang="en-US" dirty="0"/>
              <a:t>Tangent Function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324947"/>
            <a:ext cx="8062912" cy="4685417"/>
          </a:xfrm>
        </p:spPr>
        <p:txBody>
          <a:bodyPr>
            <a:normAutofit/>
          </a:bodyPr>
          <a:lstStyle/>
          <a:p>
            <a:r>
              <a:rPr lang="en-US" sz="1600" dirty="0">
                <a:solidFill>
                  <a:srgbClr val="0070C0"/>
                </a:solidFill>
              </a:rPr>
              <a:t>Example </a:t>
            </a:r>
            <a:r>
              <a:rPr lang="en-US" sz="1600" b="1" dirty="0"/>
              <a:t>Graphing One Period of a Shifted Tangent Function</a:t>
            </a:r>
          </a:p>
          <a:p>
            <a:r>
              <a:rPr lang="en-US" sz="1600" dirty="0"/>
              <a:t>Graph one period of the function </a:t>
            </a:r>
            <a:r>
              <a:rPr lang="en-US" sz="1600" i="1" dirty="0"/>
              <a:t>y </a:t>
            </a:r>
            <a:r>
              <a:rPr lang="en-US" sz="1600" dirty="0"/>
              <a:t>= −2tan(</a:t>
            </a:r>
            <a:r>
              <a:rPr lang="en-US" sz="1600" i="1" dirty="0"/>
              <a:t>πx </a:t>
            </a:r>
            <a:r>
              <a:rPr lang="en-US" sz="1600" dirty="0"/>
              <a:t>+ </a:t>
            </a:r>
            <a:r>
              <a:rPr lang="en-US" sz="1600" i="1" dirty="0"/>
              <a:t>π</a:t>
            </a:r>
            <a:r>
              <a:rPr lang="en-US" sz="1600" dirty="0"/>
              <a:t>) − 1.</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83383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Shifted </a:t>
            </a:r>
            <a:br>
              <a:rPr lang="en-US" dirty="0"/>
            </a:br>
            <a:r>
              <a:rPr lang="en-US" dirty="0"/>
              <a:t>Tangent Function (cont.2)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A458305-FFE4-4149-9A51-E078902D7441}"/>
                  </a:ext>
                </a:extLst>
              </p:cNvPr>
              <p:cNvSpPr/>
              <p:nvPr/>
            </p:nvSpPr>
            <p:spPr>
              <a:xfrm>
                <a:off x="457200" y="1277087"/>
                <a:ext cx="8211850" cy="2952731"/>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the graph of a tangent function, identify horizontal and vertical stretches.</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the period </a:t>
                </a:r>
                <a:r>
                  <a:rPr lang="en-US" dirty="0">
                    <a:solidFill>
                      <a:srgbClr val="333333"/>
                    </a:solidFill>
                    <a:latin typeface="STIXGeneral-Italic" pitchFamily="2" charset="2"/>
                  </a:rPr>
                  <a:t>P</a:t>
                </a:r>
                <a:r>
                  <a:rPr lang="en-US" dirty="0">
                    <a:solidFill>
                      <a:srgbClr val="333333"/>
                    </a:solidFill>
                    <a:latin typeface="Helvetica Neue" panose="02000503000000020004" pitchFamily="2" charset="0"/>
                  </a:rPr>
                  <a:t>   from the spacing between successive vertical asymptotes or </a:t>
                </a:r>
                <a:r>
                  <a:rPr lang="en-US" i="1" dirty="0">
                    <a:solidFill>
                      <a:srgbClr val="333333"/>
                    </a:solidFill>
                    <a:latin typeface="Helvetica Neue" panose="02000503000000020004" pitchFamily="2" charset="0"/>
                  </a:rPr>
                  <a:t>x</a:t>
                </a:r>
                <a:r>
                  <a:rPr lang="en-US" dirty="0">
                    <a:solidFill>
                      <a:srgbClr val="333333"/>
                    </a:solidFill>
                    <a:latin typeface="Helvetica Neue" panose="02000503000000020004" pitchFamily="2" charset="0"/>
                  </a:rPr>
                  <a:t>-intercepts.</a:t>
                </a:r>
              </a:p>
              <a:p>
                <a:pPr marL="342900" indent="-342900">
                  <a:buFont typeface="+mj-lt"/>
                  <a:buAutoNum type="arabicPeriod"/>
                </a:pPr>
                <a:r>
                  <a:rPr lang="en-US" dirty="0">
                    <a:solidFill>
                      <a:srgbClr val="333333"/>
                    </a:solidFill>
                    <a:latin typeface="Helvetica Neue" panose="02000503000000020004" pitchFamily="2" charset="0"/>
                  </a:rPr>
                  <a:t>Write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a:t>
                </a:r>
                <a:r>
                  <a:rPr lang="en-US" dirty="0" err="1">
                    <a:solidFill>
                      <a:srgbClr val="333333"/>
                    </a:solidFill>
                    <a:latin typeface="STIXGeneral-Italic" pitchFamily="2" charset="2"/>
                  </a:rPr>
                  <a:t>A</a:t>
                </a:r>
                <a:r>
                  <a:rPr lang="en-US" dirty="0" err="1">
                    <a:solidFill>
                      <a:srgbClr val="333333"/>
                    </a:solidFill>
                    <a:latin typeface="STIXGeneral-Regular" pitchFamily="2" charset="2"/>
                  </a:rPr>
                  <a:t>tan</a:t>
                </a:r>
                <a:r>
                  <a:rPr lang="en-US" dirty="0">
                    <a:solidFill>
                      <a:srgbClr val="333333"/>
                    </a:solidFill>
                    <a:latin typeface="STIXSizeOneSym" pitchFamily="2" charset="2"/>
                  </a:rPr>
                  <a:t>(</a:t>
                </a:r>
                <a14:m>
                  <m:oMath xmlns:m="http://schemas.openxmlformats.org/officeDocument/2006/math">
                    <m:f>
                      <m:fPr>
                        <m:ctrlPr>
                          <a:rPr lang="el-GR" i="1" smtClean="0">
                            <a:solidFill>
                              <a:srgbClr val="333333"/>
                            </a:solidFill>
                            <a:latin typeface="Cambria Math" panose="02040503050406030204" pitchFamily="18" charset="0"/>
                          </a:rPr>
                        </m:ctrlPr>
                      </m:fPr>
                      <m:num>
                        <m:r>
                          <a:rPr lang="el-GR" i="1" smtClean="0">
                            <a:solidFill>
                              <a:srgbClr val="333333"/>
                            </a:solidFill>
                            <a:latin typeface="Cambria Math" panose="02040503050406030204" pitchFamily="18" charset="0"/>
                          </a:rPr>
                          <m:t>𝜋</m:t>
                        </m:r>
                      </m:num>
                      <m:den>
                        <m:r>
                          <m:rPr>
                            <m:nor/>
                          </m:rPr>
                          <a:rPr lang="en-US" dirty="0">
                            <a:solidFill>
                              <a:srgbClr val="333333"/>
                            </a:solidFill>
                            <a:latin typeface="STIXGeneral-Italic" pitchFamily="2" charset="2"/>
                          </a:rPr>
                          <m:t>P</m:t>
                        </m:r>
                      </m:den>
                    </m:f>
                  </m:oMath>
                </a14:m>
                <a:r>
                  <a:rPr lang="en-US" dirty="0">
                    <a:solidFill>
                      <a:srgbClr val="333333"/>
                    </a:solidFill>
                    <a:latin typeface="STIXGeneral-Italic" pitchFamily="2" charset="2"/>
                  </a:rPr>
                  <a:t>x</a:t>
                </a:r>
                <a:r>
                  <a:rPr lang="en-US" dirty="0">
                    <a:solidFill>
                      <a:srgbClr val="333333"/>
                    </a:solidFill>
                    <a:latin typeface="STIXSizeOneSym"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Determine a convenient point</a:t>
                </a:r>
                <a:r>
                  <a:rPr lang="en-US" dirty="0">
                    <a:solidFill>
                      <a:srgbClr val="333333"/>
                    </a:solidFill>
                    <a:latin typeface="STIXGeneral-Regular" pitchFamily="2" charset="2"/>
                  </a:rPr>
                  <a:t>(</a:t>
                </a:r>
                <a:r>
                  <a:rPr lang="en-US" dirty="0" err="1">
                    <a:solidFill>
                      <a:srgbClr val="333333"/>
                    </a:solidFill>
                    <a:latin typeface="STIXGeneral-Italic" pitchFamily="2" charset="2"/>
                  </a:rPr>
                  <a:t>x</a:t>
                </a:r>
                <a:r>
                  <a:rPr lang="en-US" dirty="0" err="1">
                    <a:solidFill>
                      <a:srgbClr val="333333"/>
                    </a:solidFill>
                    <a:latin typeface="STIXGeneral-Regular" pitchFamily="2" charset="2"/>
                  </a:rPr>
                  <a:t>,</a:t>
                </a:r>
                <a:r>
                  <a:rPr lang="en-US" dirty="0" err="1">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on the given graph and use it to determine </a:t>
                </a:r>
                <a:r>
                  <a:rPr lang="en-US" dirty="0">
                    <a:solidFill>
                      <a:srgbClr val="333333"/>
                    </a:solidFill>
                    <a:latin typeface="STIXGeneral-Italic" pitchFamily="2" charset="2"/>
                  </a:rPr>
                  <a:t>A</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br>
                  <a:rPr lang="en-US" dirty="0"/>
                </a:br>
                <a:endParaRPr lang="en-US" dirty="0"/>
              </a:p>
            </p:txBody>
          </p:sp>
        </mc:Choice>
        <mc:Fallback xmlns="">
          <p:sp>
            <p:nvSpPr>
              <p:cNvPr id="3" name="Rectangle 2">
                <a:extLst>
                  <a:ext uri="{FF2B5EF4-FFF2-40B4-BE49-F238E27FC236}">
                    <a16:creationId xmlns:a16="http://schemas.microsoft.com/office/drawing/2014/main" id="{3A458305-FFE4-4149-9A51-E078902D7441}"/>
                  </a:ext>
                </a:extLst>
              </p:cNvPr>
              <p:cNvSpPr>
                <a:spLocks noRot="1" noChangeAspect="1" noMove="1" noResize="1" noEditPoints="1" noAdjustHandles="1" noChangeArrowheads="1" noChangeShapeType="1" noTextEdit="1"/>
              </p:cNvSpPr>
              <p:nvPr/>
            </p:nvSpPr>
            <p:spPr>
              <a:xfrm>
                <a:off x="457200" y="1277087"/>
                <a:ext cx="8211850" cy="2952731"/>
              </a:xfrm>
              <a:prstGeom prst="rect">
                <a:avLst/>
              </a:prstGeom>
              <a:blipFill>
                <a:blip r:embed="rId3"/>
                <a:stretch>
                  <a:fillRect l="-618" t="-858"/>
                </a:stretch>
              </a:blipFill>
            </p:spPr>
            <p:txBody>
              <a:bodyPr/>
              <a:lstStyle/>
              <a:p>
                <a:r>
                  <a:rPr lang="en-US">
                    <a:noFill/>
                  </a:rPr>
                  <a:t> </a:t>
                </a:r>
              </a:p>
            </p:txBody>
          </p:sp>
        </mc:Fallback>
      </mc:AlternateContent>
    </p:spTree>
    <p:extLst>
      <p:ext uri="{BB962C8B-B14F-4D97-AF65-F5344CB8AC3E}">
        <p14:creationId xmlns:p14="http://schemas.microsoft.com/office/powerpoint/2010/main" val="3235190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Shifted </a:t>
            </a:r>
            <a:br>
              <a:rPr lang="en-US" dirty="0"/>
            </a:br>
            <a:r>
              <a:rPr lang="en-US" dirty="0"/>
              <a:t>Tangent Function 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324947"/>
            <a:ext cx="8062912" cy="4685417"/>
          </a:xfrm>
        </p:spPr>
        <p:txBody>
          <a:bodyPr>
            <a:normAutofit/>
          </a:bodyPr>
          <a:lstStyle/>
          <a:p>
            <a:r>
              <a:rPr lang="en-US" sz="1600" dirty="0">
                <a:solidFill>
                  <a:srgbClr val="0070C0"/>
                </a:solidFill>
              </a:rPr>
              <a:t>Example </a:t>
            </a:r>
            <a:r>
              <a:rPr lang="en-US" sz="1600" b="1" dirty="0"/>
              <a:t>Identifying the Graph of a Stretched Tangent</a:t>
            </a:r>
          </a:p>
          <a:p>
            <a:r>
              <a:rPr lang="en-US" sz="1600" dirty="0"/>
              <a:t>Find a formula for the function graphed in </a:t>
            </a:r>
            <a:r>
              <a:rPr lang="en-US" sz="1600" b="1" dirty="0"/>
              <a:t>Figure 4</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3" name="Picture 2" descr="&#10;A graph of two periods of a modified tangent function, with asymptotes at x=-4 and x=4.">
            <a:extLst>
              <a:ext uri="{FF2B5EF4-FFF2-40B4-BE49-F238E27FC236}">
                <a16:creationId xmlns:a16="http://schemas.microsoft.com/office/drawing/2014/main" id="{ACAABFBB-6D29-4200-B012-1493BE8FFF50}"/>
              </a:ext>
            </a:extLst>
          </p:cNvPr>
          <p:cNvPicPr>
            <a:picLocks noChangeAspect="1"/>
          </p:cNvPicPr>
          <p:nvPr/>
        </p:nvPicPr>
        <p:blipFill>
          <a:blip r:embed="rId3"/>
          <a:stretch>
            <a:fillRect/>
          </a:stretch>
        </p:blipFill>
        <p:spPr>
          <a:xfrm>
            <a:off x="4842588" y="1945530"/>
            <a:ext cx="3677524" cy="3049432"/>
          </a:xfrm>
          <a:prstGeom prst="rect">
            <a:avLst/>
          </a:prstGeom>
        </p:spPr>
      </p:pic>
    </p:spTree>
    <p:extLst>
      <p:ext uri="{BB962C8B-B14F-4D97-AF65-F5344CB8AC3E}">
        <p14:creationId xmlns:p14="http://schemas.microsoft.com/office/powerpoint/2010/main" val="2366010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One Period of a Shifted </a:t>
            </a:r>
            <a:br>
              <a:rPr lang="en-US" dirty="0"/>
            </a:br>
            <a:r>
              <a:rPr lang="en-US" dirty="0"/>
              <a:t>Tangent Function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0A6EAA26-6A0A-7249-AC6E-197653637511}"/>
              </a:ext>
            </a:extLst>
          </p:cNvPr>
          <p:cNvSpPr/>
          <p:nvPr/>
        </p:nvSpPr>
        <p:spPr>
          <a:xfrm>
            <a:off x="457200" y="1298525"/>
            <a:ext cx="5165838" cy="369332"/>
          </a:xfrm>
          <a:prstGeom prst="rect">
            <a:avLst/>
          </a:prstGeom>
        </p:spPr>
        <p:txBody>
          <a:bodyPr wrap="none">
            <a:spAutoFit/>
          </a:bodyPr>
          <a:lstStyle/>
          <a:p>
            <a:r>
              <a:rPr lang="en-US" dirty="0">
                <a:solidFill>
                  <a:srgbClr val="555555"/>
                </a:solidFill>
                <a:latin typeface="Helvetica Neue" panose="02000503000000020004" pitchFamily="2" charset="0"/>
              </a:rPr>
              <a:t>Try It:	Find a formula for the function in </a:t>
            </a:r>
            <a:r>
              <a:rPr lang="en-US" dirty="0">
                <a:solidFill>
                  <a:srgbClr val="21366B"/>
                </a:solidFill>
                <a:latin typeface="Helvetica Neue" panose="02000503000000020004" pitchFamily="2" charset="0"/>
              </a:rPr>
              <a:t>Figure</a:t>
            </a:r>
            <a:endParaRPr lang="en-US" dirty="0"/>
          </a:p>
        </p:txBody>
      </p:sp>
      <p:pic>
        <p:nvPicPr>
          <p:cNvPr id="6146" name="Picture 2" descr="A graph of four periods of a modified tangent function, Vertical asymptotes at -3pi/4, -pi/4, pi/4, and 3pi/4.">
            <a:extLst>
              <a:ext uri="{FF2B5EF4-FFF2-40B4-BE49-F238E27FC236}">
                <a16:creationId xmlns:a16="http://schemas.microsoft.com/office/drawing/2014/main" id="{98A3CD76-7F7C-A845-B6CC-E2E1130A6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096" y="1667857"/>
            <a:ext cx="4761016" cy="307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0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Graphing Sine and Cosine Functions</a:t>
            </a:r>
          </a:p>
        </p:txBody>
      </p:sp>
      <p:sp>
        <p:nvSpPr>
          <p:cNvPr id="7" name="Text Placeholder 6"/>
          <p:cNvSpPr>
            <a:spLocks noGrp="1"/>
          </p:cNvSpPr>
          <p:nvPr>
            <p:ph type="body" sz="quarter" idx="14"/>
          </p:nvPr>
        </p:nvSpPr>
        <p:spPr>
          <a:xfrm>
            <a:off x="457200" y="1326340"/>
            <a:ext cx="8062912" cy="2359251"/>
          </a:xfrm>
        </p:spPr>
        <p:txBody>
          <a:bodyPr>
            <a:noAutofit/>
          </a:bodyPr>
          <a:lstStyle/>
          <a:p>
            <a:r>
              <a:rPr lang="en-US" sz="1600" dirty="0"/>
              <a:t>In both graphs, the shape of the graph repeats after 2</a:t>
            </a:r>
            <a:r>
              <a:rPr lang="en-US" sz="1600" i="1" dirty="0"/>
              <a:t>π</a:t>
            </a:r>
            <a:r>
              <a:rPr lang="en-US" sz="1600" dirty="0"/>
              <a:t>, which means the functions are periodic with a period of 2</a:t>
            </a:r>
            <a:r>
              <a:rPr lang="en-US" sz="1600" i="1" dirty="0"/>
              <a:t>π</a:t>
            </a:r>
            <a:r>
              <a:rPr lang="en-US" sz="1600" dirty="0"/>
              <a:t>.</a:t>
            </a:r>
          </a:p>
          <a:p>
            <a:r>
              <a:rPr lang="en-US" sz="1600" dirty="0"/>
              <a:t>A </a:t>
            </a:r>
            <a:r>
              <a:rPr lang="en-US" sz="1600" b="1" dirty="0"/>
              <a:t>periodic function </a:t>
            </a:r>
            <a:r>
              <a:rPr lang="en-US" sz="1600" dirty="0"/>
              <a:t>is a function for which a specific horizontal shift, </a:t>
            </a:r>
            <a:r>
              <a:rPr lang="en-US" sz="1600" i="1" dirty="0"/>
              <a:t>P</a:t>
            </a:r>
            <a:r>
              <a:rPr lang="en-US" sz="1600" dirty="0"/>
              <a:t>, results in a function equal to the original function: </a:t>
            </a:r>
            <a:r>
              <a:rPr lang="en-US" sz="1600" i="1" dirty="0"/>
              <a:t>f </a:t>
            </a:r>
            <a:r>
              <a:rPr lang="en-US" sz="1600" dirty="0"/>
              <a:t>(</a:t>
            </a:r>
            <a:r>
              <a:rPr lang="en-US" sz="1600" i="1" dirty="0"/>
              <a:t>x </a:t>
            </a:r>
            <a:r>
              <a:rPr lang="en-US" sz="1600" dirty="0"/>
              <a:t>+ </a:t>
            </a:r>
            <a:r>
              <a:rPr lang="en-US" sz="1600" i="1" dirty="0"/>
              <a:t>P</a:t>
            </a:r>
            <a:r>
              <a:rPr lang="en-US" sz="1600" dirty="0"/>
              <a:t>) = </a:t>
            </a:r>
            <a:r>
              <a:rPr lang="en-US" sz="1600" i="1" dirty="0"/>
              <a:t>f </a:t>
            </a:r>
            <a:r>
              <a:rPr lang="en-US" sz="1600" dirty="0"/>
              <a:t>(</a:t>
            </a:r>
            <a:r>
              <a:rPr lang="en-US" sz="1600" i="1" dirty="0"/>
              <a:t>x</a:t>
            </a:r>
            <a:r>
              <a:rPr lang="en-US" sz="1600" dirty="0"/>
              <a:t>) for all values of </a:t>
            </a:r>
            <a:r>
              <a:rPr lang="en-US" sz="1600" i="1" dirty="0"/>
              <a:t>x </a:t>
            </a:r>
            <a:r>
              <a:rPr lang="en-US" sz="1600" dirty="0"/>
              <a:t>in the domain of </a:t>
            </a:r>
            <a:r>
              <a:rPr lang="en-US" sz="1600" i="1" dirty="0"/>
              <a:t>f </a:t>
            </a:r>
            <a:r>
              <a:rPr lang="en-US" sz="1600" dirty="0"/>
              <a:t>. </a:t>
            </a:r>
          </a:p>
          <a:p>
            <a:r>
              <a:rPr lang="en-US" sz="1600" dirty="0"/>
              <a:t>When this occurs, we call the smallest such horizontal shift with </a:t>
            </a:r>
            <a:r>
              <a:rPr lang="en-US" sz="1600" i="1" dirty="0"/>
              <a:t>P </a:t>
            </a:r>
            <a:r>
              <a:rPr lang="en-US" sz="1600" dirty="0"/>
              <a:t>&gt; 0 the period of the function. </a:t>
            </a:r>
            <a:r>
              <a:rPr lang="en-US" sz="1600" b="1" dirty="0"/>
              <a:t>Figure 5 </a:t>
            </a:r>
            <a:r>
              <a:rPr lang="en-US" sz="1600" dirty="0"/>
              <a:t>shows several periods of the sine and cosine functions.</a:t>
            </a:r>
            <a:endParaRPr lang="en-US" sz="1100" dirty="0"/>
          </a:p>
        </p:txBody>
      </p:sp>
      <p:pic>
        <p:nvPicPr>
          <p:cNvPr id="3" name="Picture 2" descr="&#10;Side-by-side graphs of sin(x) and cos(x). Graphs show period lengths for both functions, which is 2pi."/>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0245" y="3564293"/>
            <a:ext cx="6616821" cy="2952962"/>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07033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83621"/>
          </a:xfrm>
        </p:spPr>
        <p:txBody>
          <a:bodyPr>
            <a:normAutofit fontScale="90000"/>
          </a:bodyPr>
          <a:lstStyle/>
          <a:p>
            <a:r>
              <a:rPr lang="en-US" dirty="0"/>
              <a:t>Using the Graphs of Trigonometric Functions to Solve Real-World </a:t>
            </a:r>
            <a:br>
              <a:rPr lang="en-US" dirty="0"/>
            </a:br>
            <a:r>
              <a:rPr lang="en-US" dirty="0"/>
              <a:t>Problems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400" dirty="0">
                    <a:solidFill>
                      <a:srgbClr val="0070C0"/>
                    </a:solidFill>
                  </a:rPr>
                  <a:t>Example </a:t>
                </a:r>
                <a:r>
                  <a:rPr lang="en-US" sz="1400" b="1" dirty="0"/>
                  <a:t>Using Trigonometric Functions to Solve Real-World Scenarios</a:t>
                </a:r>
              </a:p>
              <a:p>
                <a:r>
                  <a:rPr lang="en-US" sz="1400" dirty="0"/>
                  <a:t>Suppose the function </a:t>
                </a:r>
                <a:r>
                  <a:rPr lang="en-US" sz="1400" i="1" dirty="0"/>
                  <a:t>y </a:t>
                </a:r>
                <a:r>
                  <a:rPr lang="en-US" sz="1400" dirty="0"/>
                  <a:t>= 5tan(</a:t>
                </a:r>
                <a14:m>
                  <m:oMath xmlns:m="http://schemas.openxmlformats.org/officeDocument/2006/math">
                    <m:f>
                      <m:fPr>
                        <m:ctrlPr>
                          <a:rPr lang="en-US" sz="1400" i="1">
                            <a:latin typeface="Cambria Math" panose="02040503050406030204" pitchFamily="18" charset="0"/>
                          </a:rPr>
                        </m:ctrlPr>
                      </m:fPr>
                      <m:num>
                        <m:r>
                          <a:rPr lang="en-US" sz="1400" b="0" i="1">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4</m:t>
                        </m:r>
                      </m:den>
                    </m:f>
                  </m:oMath>
                </a14:m>
                <a:r>
                  <a:rPr lang="en-US" sz="1400" i="1" dirty="0"/>
                  <a:t>t</a:t>
                </a:r>
                <a:r>
                  <a:rPr lang="en-US" sz="1400" dirty="0"/>
                  <a:t>) marks the distance in the movement of a light beam from the top of a police car across a wall where </a:t>
                </a:r>
                <a:r>
                  <a:rPr lang="en-US" sz="1400" i="1" dirty="0"/>
                  <a:t>t </a:t>
                </a:r>
                <a:r>
                  <a:rPr lang="en-US" sz="1400" dirty="0"/>
                  <a:t>is the time in seconds and </a:t>
                </a:r>
                <a:r>
                  <a:rPr lang="en-US" sz="1400" i="1" dirty="0"/>
                  <a:t>y </a:t>
                </a:r>
                <a:r>
                  <a:rPr lang="en-US" sz="1400" dirty="0"/>
                  <a:t>is the distance in feet from a point on the wall directly across from the police car.</a:t>
                </a:r>
              </a:p>
              <a:p>
                <a:r>
                  <a:rPr lang="en-US" sz="1400" dirty="0"/>
                  <a:t>a. Find and interpret the stretching factor and period.</a:t>
                </a:r>
              </a:p>
              <a:p>
                <a:r>
                  <a:rPr lang="en-US" sz="1400" dirty="0"/>
                  <a:t>b. Graph on the interval [0, 5].</a:t>
                </a:r>
              </a:p>
              <a:p>
                <a:r>
                  <a:rPr lang="en-US" sz="1400" dirty="0"/>
                  <a:t>c. Evaluate </a:t>
                </a:r>
                <a:r>
                  <a:rPr lang="en-US" sz="1400" i="1" dirty="0"/>
                  <a:t>f </a:t>
                </a:r>
                <a:r>
                  <a:rPr lang="en-US" sz="1400" dirty="0"/>
                  <a:t>(1) and discuss the function’s value at that input.</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227" t="-267"/>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37366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the Graphs of </a:t>
            </a:r>
            <a:br>
              <a:rPr lang="en-US" dirty="0"/>
            </a:br>
            <a:r>
              <a:rPr lang="en-US" i="1" dirty="0"/>
              <a:t>y </a:t>
            </a:r>
            <a:r>
              <a:rPr lang="en-US" dirty="0"/>
              <a:t>= sec </a:t>
            </a:r>
            <a:r>
              <a:rPr lang="en-US" i="1" dirty="0"/>
              <a:t>x </a:t>
            </a:r>
            <a:r>
              <a:rPr lang="en-US" dirty="0"/>
              <a:t>and </a:t>
            </a:r>
            <a:r>
              <a:rPr lang="en-US" i="1" dirty="0"/>
              <a:t>y </a:t>
            </a:r>
            <a:r>
              <a:rPr lang="en-US" dirty="0"/>
              <a:t>= </a:t>
            </a:r>
            <a:r>
              <a:rPr lang="en-US" dirty="0" err="1"/>
              <a:t>csc</a:t>
            </a:r>
            <a:r>
              <a:rPr lang="en-US" dirty="0"/>
              <a:t> </a:t>
            </a:r>
            <a:r>
              <a:rPr lang="en-US" i="1" dirty="0"/>
              <a:t>x</a:t>
            </a:r>
            <a:endParaRPr lang="en-US" dirty="0"/>
          </a:p>
        </p:txBody>
      </p:sp>
      <p:pic>
        <p:nvPicPr>
          <p:cNvPr id="3" name="Picture 2" descr="&#10;A graph of cosine of x and secant of x. Asymptotes for secant of x shown at -3pi/2, -pi/2, pi/2, and 3pi/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83605" y="3411470"/>
            <a:ext cx="3779103" cy="2969841"/>
          </a:xfrm>
          <a:prstGeom prst="rect">
            <a:avLst/>
          </a:prstGeom>
        </p:spPr>
      </p:pic>
      <p:sp>
        <p:nvSpPr>
          <p:cNvPr id="6" name="Text Placeholder 6"/>
          <p:cNvSpPr>
            <a:spLocks noGrp="1"/>
          </p:cNvSpPr>
          <p:nvPr>
            <p:ph type="body" sz="quarter" idx="14"/>
          </p:nvPr>
        </p:nvSpPr>
        <p:spPr>
          <a:xfrm>
            <a:off x="531845" y="1210130"/>
            <a:ext cx="8062912" cy="2201340"/>
          </a:xfrm>
        </p:spPr>
        <p:txBody>
          <a:bodyPr>
            <a:noAutofit/>
          </a:bodyPr>
          <a:lstStyle/>
          <a:p>
            <a:r>
              <a:rPr lang="en-US" sz="1600" dirty="0"/>
              <a:t>We can graph </a:t>
            </a:r>
            <a:r>
              <a:rPr lang="en-US" sz="1600" i="1" dirty="0"/>
              <a:t>y </a:t>
            </a:r>
            <a:r>
              <a:rPr lang="en-US" sz="1600" dirty="0"/>
              <a:t>= sec </a:t>
            </a:r>
            <a:r>
              <a:rPr lang="en-US" sz="1600" i="1" dirty="0"/>
              <a:t>x </a:t>
            </a:r>
            <a:r>
              <a:rPr lang="en-US" sz="1600" dirty="0"/>
              <a:t>by observing the graph of the cosine function because these two functions are reciprocals of one another. See </a:t>
            </a:r>
            <a:r>
              <a:rPr lang="en-US" sz="1600" b="1" dirty="0"/>
              <a:t>Figure 6</a:t>
            </a:r>
            <a:r>
              <a:rPr lang="en-US" sz="1600" dirty="0"/>
              <a:t>. </a:t>
            </a:r>
          </a:p>
          <a:p>
            <a:r>
              <a:rPr lang="en-US" sz="1600" dirty="0"/>
              <a:t>The graph of the cosine is shown as a blue wave so we can see the relationship. </a:t>
            </a:r>
          </a:p>
          <a:p>
            <a:r>
              <a:rPr lang="en-US" sz="1600" dirty="0"/>
              <a:t>Where the graph of the cosine function decreases, the graph of the secant function increases. Where the graph of the cosine function increases, the graph of the secant function decreases. </a:t>
            </a:r>
          </a:p>
          <a:p>
            <a:r>
              <a:rPr lang="en-US" sz="1600" dirty="0"/>
              <a:t>When the cosine function is zero, the secant is undefined.</a:t>
            </a:r>
            <a:endParaRPr lang="en-US" sz="1400" i="1" dirty="0"/>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 Placeholder 6"/>
          <p:cNvSpPr txBox="1">
            <a:spLocks/>
          </p:cNvSpPr>
          <p:nvPr/>
        </p:nvSpPr>
        <p:spPr>
          <a:xfrm>
            <a:off x="328261" y="3812338"/>
            <a:ext cx="4467674" cy="214095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The secant graph has vertical asymptotes at each value of </a:t>
            </a:r>
            <a:r>
              <a:rPr lang="en-US" sz="1600" i="1" dirty="0"/>
              <a:t>x </a:t>
            </a:r>
            <a:r>
              <a:rPr lang="en-US" sz="1600" dirty="0"/>
              <a:t>where the cosine graph crosses the </a:t>
            </a:r>
            <a:r>
              <a:rPr lang="en-US" sz="1600" i="1" dirty="0"/>
              <a:t>x</a:t>
            </a:r>
            <a:r>
              <a:rPr lang="en-US" sz="1600" dirty="0"/>
              <a:t>-axis.</a:t>
            </a:r>
          </a:p>
          <a:p>
            <a:r>
              <a:rPr lang="en-US" sz="1600" dirty="0"/>
              <a:t>We show these in the graph below with dashed vertical lines, but will not show all the asymptotes explicitly on all later graphs involving the secant and cosecant.</a:t>
            </a:r>
            <a:endParaRPr lang="en-US" sz="1600" i="1"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824632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the Graphs of </a:t>
            </a:r>
            <a:br>
              <a:rPr lang="en-US" dirty="0"/>
            </a:br>
            <a:r>
              <a:rPr lang="en-US" i="1" dirty="0"/>
              <a:t>y </a:t>
            </a:r>
            <a:r>
              <a:rPr lang="en-US" dirty="0"/>
              <a:t>= sec </a:t>
            </a:r>
            <a:r>
              <a:rPr lang="en-US" i="1" dirty="0"/>
              <a:t>x </a:t>
            </a:r>
            <a:r>
              <a:rPr lang="en-US" dirty="0"/>
              <a:t>and </a:t>
            </a:r>
            <a:r>
              <a:rPr lang="en-US" i="1" dirty="0"/>
              <a:t>y </a:t>
            </a:r>
            <a:r>
              <a:rPr lang="en-US" dirty="0"/>
              <a:t>= </a:t>
            </a:r>
            <a:r>
              <a:rPr lang="en-US" dirty="0" err="1"/>
              <a:t>csc</a:t>
            </a:r>
            <a:r>
              <a:rPr lang="en-US" dirty="0"/>
              <a:t> </a:t>
            </a:r>
            <a:r>
              <a:rPr lang="en-US" i="1" dirty="0"/>
              <a:t>x</a:t>
            </a:r>
            <a:r>
              <a:rPr lang="en-US" dirty="0"/>
              <a:t>  (cont.)</a:t>
            </a:r>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AD09BBF-6399-F644-AB64-7A96734B0B95}"/>
                  </a:ext>
                </a:extLst>
              </p:cNvPr>
              <p:cNvSpPr/>
              <p:nvPr/>
            </p:nvSpPr>
            <p:spPr>
              <a:xfrm>
                <a:off x="457199" y="1305342"/>
                <a:ext cx="8285967" cy="2817246"/>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a:t>
                </a:r>
                <a:r>
                  <a:rPr lang="en-US" cap="all" dirty="0">
                    <a:solidFill>
                      <a:srgbClr val="555555"/>
                    </a:solidFill>
                  </a:rPr>
                  <a:t>SEC(</a:t>
                </a:r>
                <a:r>
                  <a:rPr lang="en-US" i="1" cap="all" dirty="0">
                    <a:solidFill>
                      <a:srgbClr val="555555"/>
                    </a:solidFill>
                  </a:rPr>
                  <a:t>BX</a:t>
                </a:r>
                <a:r>
                  <a:rPr lang="en-US" cap="all" dirty="0">
                    <a:solidFill>
                      <a:srgbClr val="555555"/>
                    </a:solidFill>
                  </a:rPr>
                  <a:t>)</a:t>
                </a: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period is </a:t>
                </a:r>
                <a14:m>
                  <m:oMath xmlns:m="http://schemas.openxmlformats.org/officeDocument/2006/math">
                    <m:f>
                      <m:fPr>
                        <m:ctrlPr>
                          <a:rPr lang="en-US" i="1" smtClean="0">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r>
                          <m:rPr>
                            <m:nor/>
                          </m:rPr>
                          <a:rPr lang="en-US" dirty="0">
                            <a:latin typeface="STIXGeneral-Regular" pitchFamily="2" charset="2"/>
                          </a:rPr>
                          <m:t>.</m:t>
                        </m:r>
                      </m:den>
                    </m:f>
                  </m:oMath>
                </a14:m>
                <a:r>
                  <a:rPr lang="en-US" dirty="0"/>
                  <a:t> </a:t>
                </a:r>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n-US" dirty="0">
                            <a:latin typeface="STIXGeneral-Regular" pitchFamily="2" charset="2"/>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r>
                          <m:rPr>
                            <m:nor/>
                          </m:rPr>
                          <a:rPr lang="en-US" dirty="0">
                            <a:latin typeface="STIXGeneral-Regular"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 </a:t>
                </a:r>
                <a:r>
                  <a:rPr lang="en-US" dirty="0"/>
                  <a:t> where </a:t>
                </a:r>
                <a:r>
                  <a:rPr lang="en-US" dirty="0">
                    <a:latin typeface="STIXGeneral-Italic" pitchFamily="2" charset="2"/>
                  </a:rPr>
                  <a:t>k</a:t>
                </a:r>
                <a:r>
                  <a:rPr lang="en-US" dirty="0"/>
                  <a:t>  is an odd integer.</a:t>
                </a:r>
              </a:p>
              <a:p>
                <a:pPr marL="285750" indent="-285750">
                  <a:buFont typeface="Arial" panose="020B0604020202020204" pitchFamily="34" charset="0"/>
                  <a:buChar char="•"/>
                </a:pPr>
                <a:r>
                  <a:rPr lang="en-US" dirty="0"/>
                  <a:t>The range is</a:t>
                </a:r>
                <a:r>
                  <a:rPr lang="en-US" dirty="0">
                    <a:latin typeface="STIXGeneral-Regular" pitchFamily="2" charset="2"/>
                  </a:rPr>
                  <a:t>(−∞,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 ∪ [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 ).</a:t>
                </a:r>
                <a:r>
                  <a:rPr lang="en-US" dirty="0"/>
                  <a:t> </a:t>
                </a:r>
              </a:p>
              <a:p>
                <a:pPr marL="285750" indent="-285750">
                  <a:buFont typeface="Arial" panose="020B0604020202020204" pitchFamily="34" charset="0"/>
                  <a:buChar char="•"/>
                </a:pPr>
                <a:r>
                  <a:rPr lang="en-US" dirty="0"/>
                  <a:t>The vertical asymptotes occur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n-US" dirty="0">
                            <a:latin typeface="STIXGeneral-Regular" pitchFamily="2" charset="2"/>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t>, where </a:t>
                </a:r>
                <a:r>
                  <a:rPr lang="en-US" dirty="0">
                    <a:latin typeface="STIXGeneral-Italic" pitchFamily="2" charset="2"/>
                  </a:rPr>
                  <a:t>k</a:t>
                </a:r>
                <a:r>
                  <a:rPr lang="en-US" dirty="0"/>
                  <a:t> is an odd integer.</a:t>
                </a:r>
              </a:p>
              <a:p>
                <a:pPr marL="285750" indent="-285750">
                  <a:buFont typeface="Arial" panose="020B0604020202020204" pitchFamily="34" charset="0"/>
                  <a:buChar char="•"/>
                </a:pPr>
                <a:r>
                  <a:rPr lang="en-US" dirty="0"/>
                  <a:t>There is no amplitude.</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err="1">
                    <a:latin typeface="STIXGeneral-Italic" pitchFamily="2" charset="2"/>
                  </a:rPr>
                  <a:t>A</a:t>
                </a:r>
                <a:r>
                  <a:rPr lang="en-US" dirty="0" err="1">
                    <a:latin typeface="STIXGeneral-Regular" pitchFamily="2" charset="2"/>
                  </a:rPr>
                  <a:t>sec</a:t>
                </a:r>
                <a:r>
                  <a:rPr lang="en-US" dirty="0">
                    <a:latin typeface="STIXGeneral-Regular" pitchFamily="2" charset="2"/>
                  </a:rPr>
                  <a:t>(</a:t>
                </a:r>
                <a:r>
                  <a:rPr lang="en-US" dirty="0" err="1">
                    <a:latin typeface="STIXGeneral-Italic" pitchFamily="2" charset="2"/>
                  </a:rPr>
                  <a:t>Bx</a:t>
                </a:r>
                <a:r>
                  <a:rPr lang="en-US" dirty="0">
                    <a:latin typeface="STIXGeneral-Regular" pitchFamily="2" charset="2"/>
                  </a:rPr>
                  <a:t>)</a:t>
                </a:r>
                <a:r>
                  <a:rPr lang="en-US" dirty="0"/>
                  <a:t> is an even function because cosine is an even function.</a:t>
                </a:r>
                <a:endParaRPr lang="en-US" dirty="0">
                  <a:effectLst/>
                </a:endParaRPr>
              </a:p>
            </p:txBody>
          </p:sp>
        </mc:Choice>
        <mc:Fallback xmlns="">
          <p:sp>
            <p:nvSpPr>
              <p:cNvPr id="3" name="Rectangle 2">
                <a:extLst>
                  <a:ext uri="{FF2B5EF4-FFF2-40B4-BE49-F238E27FC236}">
                    <a16:creationId xmlns:a16="http://schemas.microsoft.com/office/drawing/2014/main" id="{1AD09BBF-6399-F644-AB64-7A96734B0B95}"/>
                  </a:ext>
                </a:extLst>
              </p:cNvPr>
              <p:cNvSpPr>
                <a:spLocks noRot="1" noChangeAspect="1" noMove="1" noResize="1" noEditPoints="1" noAdjustHandles="1" noChangeArrowheads="1" noChangeShapeType="1" noTextEdit="1"/>
              </p:cNvSpPr>
              <p:nvPr/>
            </p:nvSpPr>
            <p:spPr>
              <a:xfrm>
                <a:off x="457199" y="1305342"/>
                <a:ext cx="8285967" cy="2817246"/>
              </a:xfrm>
              <a:prstGeom prst="rect">
                <a:avLst/>
              </a:prstGeom>
              <a:blipFill>
                <a:blip r:embed="rId3"/>
                <a:stretch>
                  <a:fillRect l="-613" t="-897" b="-2691"/>
                </a:stretch>
              </a:blipFill>
            </p:spPr>
            <p:txBody>
              <a:bodyPr/>
              <a:lstStyle/>
              <a:p>
                <a:r>
                  <a:rPr lang="en-US">
                    <a:noFill/>
                  </a:rPr>
                  <a:t> </a:t>
                </a:r>
              </a:p>
            </p:txBody>
          </p:sp>
        </mc:Fallback>
      </mc:AlternateContent>
    </p:spTree>
    <p:extLst>
      <p:ext uri="{BB962C8B-B14F-4D97-AF65-F5344CB8AC3E}">
        <p14:creationId xmlns:p14="http://schemas.microsoft.com/office/powerpoint/2010/main" val="1505508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the Graphs of </a:t>
            </a:r>
            <a:br>
              <a:rPr lang="en-US" dirty="0"/>
            </a:br>
            <a:r>
              <a:rPr lang="en-US" i="1" dirty="0"/>
              <a:t>y </a:t>
            </a:r>
            <a:r>
              <a:rPr lang="en-US" dirty="0"/>
              <a:t>= sec </a:t>
            </a:r>
            <a:r>
              <a:rPr lang="en-US" i="1" dirty="0"/>
              <a:t>x </a:t>
            </a:r>
            <a:r>
              <a:rPr lang="en-US" dirty="0"/>
              <a:t>and </a:t>
            </a:r>
            <a:r>
              <a:rPr lang="en-US" i="1" dirty="0"/>
              <a:t>y </a:t>
            </a:r>
            <a:r>
              <a:rPr lang="en-US" dirty="0"/>
              <a:t>= </a:t>
            </a:r>
            <a:r>
              <a:rPr lang="en-US" dirty="0" err="1"/>
              <a:t>csc</a:t>
            </a:r>
            <a:r>
              <a:rPr lang="en-US" dirty="0"/>
              <a:t> </a:t>
            </a:r>
            <a:r>
              <a:rPr lang="en-US" i="1" dirty="0"/>
              <a:t>x  </a:t>
            </a:r>
            <a:r>
              <a:rPr lang="en-US" dirty="0"/>
              <a:t>(cont.2)</a:t>
            </a:r>
          </a:p>
        </p:txBody>
      </p:sp>
      <p:pic>
        <p:nvPicPr>
          <p:cNvPr id="3" name="Picture 2" descr="&#10;A graph of cosecant of x and sin of x. Five vertical asymptotes shown at multiples of pi.&#10;The graph of the cosecant function,f(x)=cscx=1sinx&#10;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9670" y="3148522"/>
            <a:ext cx="3783453" cy="2926080"/>
          </a:xfrm>
          <a:prstGeom prst="rect">
            <a:avLst/>
          </a:prstGeom>
        </p:spPr>
      </p:pic>
      <p:sp>
        <p:nvSpPr>
          <p:cNvPr id="6" name="Text Placeholder 6"/>
          <p:cNvSpPr txBox="1">
            <a:spLocks/>
          </p:cNvSpPr>
          <p:nvPr/>
        </p:nvSpPr>
        <p:spPr>
          <a:xfrm>
            <a:off x="574897" y="1364299"/>
            <a:ext cx="8062912" cy="206936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We can graph </a:t>
            </a:r>
            <a:r>
              <a:rPr lang="en-US" sz="1600" i="1" dirty="0"/>
              <a:t>y </a:t>
            </a:r>
            <a:r>
              <a:rPr lang="en-US" sz="1600" dirty="0"/>
              <a:t>= </a:t>
            </a:r>
            <a:r>
              <a:rPr lang="en-US" sz="1600" dirty="0" err="1"/>
              <a:t>csc</a:t>
            </a:r>
            <a:r>
              <a:rPr lang="en-US" sz="1600" dirty="0"/>
              <a:t> </a:t>
            </a:r>
            <a:r>
              <a:rPr lang="en-US" sz="1600" i="1" dirty="0"/>
              <a:t>x </a:t>
            </a:r>
            <a:r>
              <a:rPr lang="en-US" sz="1600" dirty="0"/>
              <a:t>by observing the graph of the sine function because these two functions are reciprocals of one another. See </a:t>
            </a:r>
            <a:r>
              <a:rPr lang="en-US" sz="1600" b="1" dirty="0"/>
              <a:t>Figure 7</a:t>
            </a:r>
            <a:r>
              <a:rPr lang="en-US" sz="1600" dirty="0"/>
              <a:t>. </a:t>
            </a:r>
          </a:p>
          <a:p>
            <a:r>
              <a:rPr lang="en-US" sz="1600" dirty="0"/>
              <a:t>The graph of sine is shown as a blue wave so we can see the relationship. </a:t>
            </a:r>
          </a:p>
          <a:p>
            <a:r>
              <a:rPr lang="en-US" sz="1600" dirty="0"/>
              <a:t>Where the graph of the sine function decreases, the graph of the cosecant function increases. Where the graph of the sine function increases, the graph of the cosecant function decreases.</a:t>
            </a:r>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347670" y="3736413"/>
            <a:ext cx="4572000" cy="1754326"/>
          </a:xfrm>
          <a:prstGeom prst="rect">
            <a:avLst/>
          </a:prstGeom>
        </p:spPr>
        <p:txBody>
          <a:bodyPr>
            <a:spAutoFit/>
          </a:bodyPr>
          <a:lstStyle/>
          <a:p>
            <a:r>
              <a:rPr lang="en-US" dirty="0"/>
              <a:t>The cosecant graph has vertical asymptotes at each value of </a:t>
            </a:r>
            <a:r>
              <a:rPr lang="en-US" i="1" dirty="0"/>
              <a:t>x </a:t>
            </a:r>
            <a:r>
              <a:rPr lang="en-US" dirty="0"/>
              <a:t>where the sine graph crosses the </a:t>
            </a:r>
            <a:r>
              <a:rPr lang="en-US" i="1" dirty="0"/>
              <a:t>x</a:t>
            </a:r>
            <a:r>
              <a:rPr lang="en-US" dirty="0"/>
              <a:t>-axis.</a:t>
            </a:r>
          </a:p>
          <a:p>
            <a:endParaRPr lang="en-US" dirty="0"/>
          </a:p>
          <a:p>
            <a:r>
              <a:rPr lang="en-US" dirty="0"/>
              <a:t>We show these in the graph below with dashed vertical lines.</a:t>
            </a:r>
            <a:endParaRPr lang="en-US" sz="1400" i="1" dirty="0"/>
          </a:p>
        </p:txBody>
      </p:sp>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527998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the Graphs of </a:t>
            </a:r>
            <a:br>
              <a:rPr lang="en-US" dirty="0"/>
            </a:br>
            <a:r>
              <a:rPr lang="en-US" i="1" dirty="0"/>
              <a:t>y </a:t>
            </a:r>
            <a:r>
              <a:rPr lang="en-US" dirty="0"/>
              <a:t>= sec </a:t>
            </a:r>
            <a:r>
              <a:rPr lang="en-US" i="1" dirty="0"/>
              <a:t>x </a:t>
            </a:r>
            <a:r>
              <a:rPr lang="en-US" dirty="0"/>
              <a:t>and </a:t>
            </a:r>
            <a:r>
              <a:rPr lang="en-US" i="1" dirty="0"/>
              <a:t>y </a:t>
            </a:r>
            <a:r>
              <a:rPr lang="en-US" dirty="0"/>
              <a:t>= </a:t>
            </a:r>
            <a:r>
              <a:rPr lang="en-US" dirty="0" err="1"/>
              <a:t>csc</a:t>
            </a:r>
            <a:r>
              <a:rPr lang="en-US" dirty="0"/>
              <a:t> </a:t>
            </a:r>
            <a:r>
              <a:rPr lang="en-US" i="1" dirty="0"/>
              <a:t>x  </a:t>
            </a:r>
            <a:r>
              <a:rPr lang="en-US" dirty="0"/>
              <a:t>(cont.3)</a:t>
            </a:r>
          </a:p>
        </p:txBody>
      </p:sp>
      <p:pic>
        <p:nvPicPr>
          <p:cNvPr id="7" name="Picture 6"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21F1366-E3C2-114E-8083-CC210ADED4B0}"/>
                  </a:ext>
                </a:extLst>
              </p:cNvPr>
              <p:cNvSpPr/>
              <p:nvPr/>
            </p:nvSpPr>
            <p:spPr>
              <a:xfrm>
                <a:off x="457199" y="1720840"/>
                <a:ext cx="8173233" cy="2540247"/>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a:t>
                </a:r>
                <a:r>
                  <a:rPr lang="en-US" cap="all" dirty="0">
                    <a:solidFill>
                      <a:srgbClr val="555555"/>
                    </a:solidFill>
                  </a:rPr>
                  <a:t>CSC(</a:t>
                </a:r>
                <a:r>
                  <a:rPr lang="en-US" i="1" cap="all" dirty="0">
                    <a:solidFill>
                      <a:srgbClr val="555555"/>
                    </a:solidFill>
                  </a:rPr>
                  <a:t>BX</a:t>
                </a:r>
                <a:r>
                  <a:rPr lang="en-US" cap="all" dirty="0">
                    <a:solidFill>
                      <a:srgbClr val="555555"/>
                    </a:solidFill>
                  </a:rPr>
                  <a:t>)</a:t>
                </a: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endParaRPr lang="en-US" dirty="0"/>
              </a:p>
              <a:p>
                <a:pPr marL="285750" indent="-285750">
                  <a:buFont typeface="Arial" panose="020B0604020202020204" pitchFamily="34" charset="0"/>
                  <a:buChar char="•"/>
                </a:pPr>
                <a:r>
                  <a:rPr lang="en-US" dirty="0"/>
                  <a:t>The period is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r>
                          <m:rPr>
                            <m:nor/>
                          </m:rPr>
                          <a:rPr lang="en-US" dirty="0">
                            <a:latin typeface="STIXGeneral-Regular" pitchFamily="2" charset="2"/>
                          </a:rPr>
                          <m:t>.</m:t>
                        </m:r>
                      </m:den>
                    </m:f>
                  </m:oMath>
                </a14:m>
                <a:endParaRPr lang="en-US" dirty="0"/>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 range is </a:t>
                </a:r>
                <a:r>
                  <a:rPr lang="en-US" dirty="0">
                    <a:latin typeface="STIXGeneral-Regular" pitchFamily="2" charset="2"/>
                  </a:rPr>
                  <a:t>(−∞,−</a:t>
                </a:r>
                <a:r>
                  <a:rPr lang="en-US" dirty="0">
                    <a:latin typeface="STIXVariants" pitchFamily="2" charset="2"/>
                  </a:rPr>
                  <a:t>|</a:t>
                </a:r>
                <a:r>
                  <a:rPr lang="en-US" dirty="0">
                    <a:latin typeface="STIXGeneral-Italic" pitchFamily="2" charset="2"/>
                  </a:rPr>
                  <a:t>A</a:t>
                </a:r>
                <a:r>
                  <a:rPr lang="en-US" dirty="0">
                    <a:latin typeface="STIXVariants" pitchFamily="2" charset="2"/>
                  </a:rPr>
                  <a:t>| </a:t>
                </a:r>
                <a:r>
                  <a:rPr lang="en-US" dirty="0">
                    <a:latin typeface="STIXGeneral-Regular" pitchFamily="2" charset="2"/>
                  </a:rPr>
                  <a:t>] ∪ [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 ∞ ).</a:t>
                </a:r>
                <a:endParaRPr lang="en-US" dirty="0"/>
              </a:p>
              <a:p>
                <a:pPr marL="285750" indent="-285750">
                  <a:buFont typeface="Arial" panose="020B0604020202020204" pitchFamily="34" charset="0"/>
                  <a:buChar char="•"/>
                </a:pPr>
                <a:r>
                  <a:rPr lang="en-US" dirty="0"/>
                  <a:t>The asymptotes occur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err="1">
                    <a:latin typeface="STIXGeneral-Italic" pitchFamily="2" charset="2"/>
                  </a:rPr>
                  <a:t>A</a:t>
                </a:r>
                <a:r>
                  <a:rPr lang="en-US" dirty="0" err="1">
                    <a:latin typeface="STIXGeneral-Regular" pitchFamily="2" charset="2"/>
                  </a:rPr>
                  <a:t>csc</a:t>
                </a:r>
                <a:r>
                  <a:rPr lang="en-US" dirty="0">
                    <a:latin typeface="STIXGeneral-Regular" pitchFamily="2" charset="2"/>
                  </a:rPr>
                  <a:t>(</a:t>
                </a:r>
                <a:r>
                  <a:rPr lang="en-US" dirty="0" err="1">
                    <a:latin typeface="STIXGeneral-Italic" pitchFamily="2" charset="2"/>
                  </a:rPr>
                  <a:t>Bx</a:t>
                </a:r>
                <a:r>
                  <a:rPr lang="en-US" dirty="0">
                    <a:latin typeface="STIXGeneral-Regular" pitchFamily="2" charset="2"/>
                  </a:rPr>
                  <a:t>)</a:t>
                </a:r>
                <a:r>
                  <a:rPr lang="en-US" dirty="0"/>
                  <a:t> is an odd function because sine is an odd function.</a:t>
                </a:r>
                <a:endParaRPr lang="en-US" dirty="0">
                  <a:effectLst/>
                </a:endParaRPr>
              </a:p>
            </p:txBody>
          </p:sp>
        </mc:Choice>
        <mc:Fallback xmlns="">
          <p:sp>
            <p:nvSpPr>
              <p:cNvPr id="3" name="Rectangle 2">
                <a:extLst>
                  <a:ext uri="{FF2B5EF4-FFF2-40B4-BE49-F238E27FC236}">
                    <a16:creationId xmlns:a16="http://schemas.microsoft.com/office/drawing/2014/main" id="{F21F1366-E3C2-114E-8083-CC210ADED4B0}"/>
                  </a:ext>
                </a:extLst>
              </p:cNvPr>
              <p:cNvSpPr>
                <a:spLocks noRot="1" noChangeAspect="1" noMove="1" noResize="1" noEditPoints="1" noAdjustHandles="1" noChangeArrowheads="1" noChangeShapeType="1" noTextEdit="1"/>
              </p:cNvSpPr>
              <p:nvPr/>
            </p:nvSpPr>
            <p:spPr>
              <a:xfrm>
                <a:off x="457199" y="1720840"/>
                <a:ext cx="8173233" cy="2540247"/>
              </a:xfrm>
              <a:prstGeom prst="rect">
                <a:avLst/>
              </a:prstGeom>
              <a:blipFill>
                <a:blip r:embed="rId3"/>
                <a:stretch>
                  <a:fillRect l="-621" t="-495" b="-2970"/>
                </a:stretch>
              </a:blipFill>
            </p:spPr>
            <p:txBody>
              <a:bodyPr/>
              <a:lstStyle/>
              <a:p>
                <a:r>
                  <a:rPr lang="en-US">
                    <a:noFill/>
                  </a:rPr>
                  <a:t> </a:t>
                </a:r>
              </a:p>
            </p:txBody>
          </p:sp>
        </mc:Fallback>
      </mc:AlternateContent>
    </p:spTree>
    <p:extLst>
      <p:ext uri="{BB962C8B-B14F-4D97-AF65-F5344CB8AC3E}">
        <p14:creationId xmlns:p14="http://schemas.microsoft.com/office/powerpoint/2010/main" val="715762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a:t>
            </a:r>
            <a:endParaRPr lang="en-US" dirty="0"/>
          </a:p>
        </p:txBody>
      </p:sp>
      <p:sp>
        <p:nvSpPr>
          <p:cNvPr id="2" name="Text Placeholder 1"/>
          <p:cNvSpPr>
            <a:spLocks noGrp="1"/>
          </p:cNvSpPr>
          <p:nvPr>
            <p:ph type="body" sz="quarter" idx="14"/>
          </p:nvPr>
        </p:nvSpPr>
        <p:spPr>
          <a:xfrm>
            <a:off x="457200" y="1438309"/>
            <a:ext cx="8062912" cy="1090287"/>
          </a:xfrm>
        </p:spPr>
        <p:txBody>
          <a:bodyPr>
            <a:normAutofit/>
          </a:bodyPr>
          <a:lstStyle/>
          <a:p>
            <a:r>
              <a:rPr lang="en-US" sz="1600" dirty="0"/>
              <a:t>For shifted, compressed, and/or stretched versions of the secant and cosecant functions, we can follow similar methods to those we used for tangent and cotangent.</a:t>
            </a:r>
          </a:p>
          <a:p>
            <a:r>
              <a:rPr lang="en-US" sz="1600" dirty="0"/>
              <a:t>The equations become the following:</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4" name="Picture 3" descr="y = A sec (Bx-C)+D and y = A csc(Bx-C)+D"/>
          <p:cNvPicPr>
            <a:picLocks noChangeAspect="1"/>
          </p:cNvPicPr>
          <p:nvPr/>
        </p:nvPicPr>
        <p:blipFill>
          <a:blip r:embed="rId3"/>
          <a:stretch>
            <a:fillRect/>
          </a:stretch>
        </p:blipFill>
        <p:spPr>
          <a:xfrm>
            <a:off x="1602581" y="2528596"/>
            <a:ext cx="5772150" cy="466725"/>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671637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(cont.)</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EA2BC22-ABD5-7A4C-B101-C1DEB2037DBF}"/>
                  </a:ext>
                </a:extLst>
              </p:cNvPr>
              <p:cNvSpPr/>
              <p:nvPr/>
            </p:nvSpPr>
            <p:spPr>
              <a:xfrm>
                <a:off x="457200" y="1391937"/>
                <a:ext cx="7943915" cy="2836226"/>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ASEC</a:t>
                </a:r>
                <a:r>
                  <a:rPr lang="en-US" cap="all" dirty="0">
                    <a:solidFill>
                      <a:srgbClr val="555555"/>
                    </a:solidFill>
                  </a:rPr>
                  <a:t>(</a:t>
                </a:r>
                <a:r>
                  <a:rPr lang="en-US" i="1" cap="all" dirty="0">
                    <a:solidFill>
                      <a:srgbClr val="555555"/>
                    </a:solidFill>
                  </a:rPr>
                  <a:t>BX-C</a:t>
                </a:r>
                <a:r>
                  <a:rPr lang="en-US" cap="all" dirty="0">
                    <a:solidFill>
                      <a:srgbClr val="555555"/>
                    </a:solidFill>
                  </a:rPr>
                  <a:t>)+D</a:t>
                </a: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endParaRPr lang="en-US" dirty="0"/>
              </a:p>
              <a:p>
                <a:pPr marL="285750" indent="-285750">
                  <a:buFont typeface="Arial" panose="020B0604020202020204" pitchFamily="34" charset="0"/>
                  <a:buChar char="•"/>
                </a:pPr>
                <a:r>
                  <a:rPr lang="en-US" dirty="0"/>
                  <a:t>The period is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r>
                          <m:rPr>
                            <m:nor/>
                          </m:rPr>
                          <a:rPr lang="en-US" dirty="0">
                            <a:latin typeface="STIXGeneral-Regular" pitchFamily="2" charset="2"/>
                          </a:rPr>
                          <m:t>.</m:t>
                        </m:r>
                      </m:den>
                    </m:f>
                  </m:oMath>
                </a14:m>
                <a:endParaRPr lang="en-US" dirty="0"/>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𝐵</m:t>
                        </m:r>
                      </m:den>
                    </m:f>
                    <m:r>
                      <a:rPr lang="en-US" b="0" i="1" smtClean="0">
                        <a:latin typeface="Cambria Math" panose="02040503050406030204" pitchFamily="18" charset="0"/>
                      </a:rPr>
                      <m:t>+ </m:t>
                    </m:r>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n-US" b="0" i="0" dirty="0" smtClean="0">
                            <a:latin typeface="Cambria Math" panose="02040503050406030204" pitchFamily="18" charset="0"/>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odd integer.</a:t>
                </a:r>
              </a:p>
              <a:p>
                <a:pPr marL="285750" indent="-285750">
                  <a:buFont typeface="Arial" panose="020B0604020202020204" pitchFamily="34" charset="0"/>
                  <a:buChar char="•"/>
                </a:pPr>
                <a:r>
                  <a:rPr lang="en-US" dirty="0"/>
                  <a:t>The range is </a:t>
                </a:r>
                <a:r>
                  <a:rPr lang="en-US" dirty="0">
                    <a:latin typeface="STIXGeneral-Regular" pitchFamily="2" charset="2"/>
                  </a:rPr>
                  <a:t>(−∞, −</a:t>
                </a:r>
                <a:r>
                  <a:rPr lang="en-US" dirty="0">
                    <a:latin typeface="STIXVariants" pitchFamily="2" charset="2"/>
                  </a:rPr>
                  <a:t>|</a:t>
                </a:r>
                <a:r>
                  <a:rPr lang="en-US" dirty="0">
                    <a:latin typeface="STIXGeneral-Italic" pitchFamily="2" charset="2"/>
                  </a:rPr>
                  <a:t>A</a:t>
                </a:r>
                <a:r>
                  <a:rPr lang="en-US" dirty="0">
                    <a:latin typeface="STIXVariants" pitchFamily="2" charset="2"/>
                  </a:rPr>
                  <a:t>| + D </a:t>
                </a:r>
                <a:r>
                  <a:rPr lang="en-US" dirty="0">
                    <a:latin typeface="STIXGeneral-Regular" pitchFamily="2" charset="2"/>
                  </a:rPr>
                  <a:t>] ∪ [ </a:t>
                </a:r>
                <a:r>
                  <a:rPr lang="en-US" dirty="0">
                    <a:latin typeface="STIXVariants" pitchFamily="2" charset="2"/>
                  </a:rPr>
                  <a:t>|</a:t>
                </a:r>
                <a:r>
                  <a:rPr lang="en-US" dirty="0">
                    <a:latin typeface="STIXGeneral-Italic" pitchFamily="2" charset="2"/>
                  </a:rPr>
                  <a:t>A</a:t>
                </a:r>
                <a:r>
                  <a:rPr lang="en-US" dirty="0">
                    <a:latin typeface="STIXVariants" pitchFamily="2" charset="2"/>
                  </a:rPr>
                  <a:t>| + D</a:t>
                </a:r>
                <a:r>
                  <a:rPr lang="en-US" dirty="0">
                    <a:latin typeface="STIXGeneral-Regular" pitchFamily="2" charset="2"/>
                  </a:rPr>
                  <a:t>, ∞ ).</a:t>
                </a:r>
                <a:endParaRPr lang="en-US" dirty="0"/>
              </a:p>
              <a:p>
                <a:pPr marL="285750" indent="-285750">
                  <a:buFont typeface="Arial" panose="020B0604020202020204" pitchFamily="34" charset="0"/>
                  <a:buChar char="•"/>
                </a:pPr>
                <a:r>
                  <a:rPr lang="en-US" dirty="0"/>
                  <a:t>The asymptotes occur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m:t>
                        </m:r>
                      </m:num>
                      <m:den>
                        <m:r>
                          <a:rPr lang="en-US" i="1">
                            <a:latin typeface="Cambria Math" panose="02040503050406030204" pitchFamily="18" charset="0"/>
                          </a:rPr>
                          <m:t>𝐵</m:t>
                        </m:r>
                      </m:den>
                    </m:f>
                    <m:r>
                      <a:rPr lang="en-US" i="1">
                        <a:latin typeface="Cambria Math" panose="02040503050406030204" pitchFamily="18" charset="0"/>
                      </a:rPr>
                      <m:t>+ </m:t>
                    </m:r>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n-US" dirty="0">
                            <a:latin typeface="Cambria Math" panose="02040503050406030204" pitchFamily="18" charset="0"/>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r>
                  <a:rPr lang="en-US" dirty="0">
                    <a:latin typeface="STIXGeneral-Regular" pitchFamily="2" charset="2"/>
                  </a:rPr>
                  <a:t>,</a:t>
                </a:r>
                <a:r>
                  <a:rPr lang="en-US" dirty="0"/>
                  <a:t>  where </a:t>
                </a:r>
                <a:r>
                  <a:rPr lang="en-US" dirty="0">
                    <a:latin typeface="STIXGeneral-Italic" pitchFamily="2" charset="2"/>
                  </a:rPr>
                  <a:t>k</a:t>
                </a:r>
                <a:r>
                  <a:rPr lang="en-US" dirty="0"/>
                  <a:t>  is an odd integer.</a:t>
                </a:r>
              </a:p>
              <a:p>
                <a:pPr marL="285750" indent="-285750">
                  <a:buFont typeface="Arial" panose="020B0604020202020204" pitchFamily="34" charset="0"/>
                  <a:buChar char="•"/>
                </a:pPr>
                <a:r>
                  <a:rPr lang="en-US" dirty="0"/>
                  <a:t>There is no amplitude.</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err="1">
                    <a:latin typeface="STIXGeneral-Italic" pitchFamily="2" charset="2"/>
                  </a:rPr>
                  <a:t>A</a:t>
                </a:r>
                <a:r>
                  <a:rPr lang="en-US" dirty="0" err="1">
                    <a:latin typeface="STIXGeneral-Regular" pitchFamily="2" charset="2"/>
                  </a:rPr>
                  <a:t>sec</a:t>
                </a:r>
                <a:r>
                  <a:rPr lang="en-US" dirty="0">
                    <a:latin typeface="STIXGeneral-Regular" pitchFamily="2" charset="2"/>
                  </a:rPr>
                  <a:t>(</a:t>
                </a:r>
                <a:r>
                  <a:rPr lang="en-US" dirty="0" err="1">
                    <a:latin typeface="STIXGeneral-Italic" pitchFamily="2" charset="2"/>
                  </a:rPr>
                  <a:t>Bx</a:t>
                </a:r>
                <a:r>
                  <a:rPr lang="en-US" dirty="0">
                    <a:latin typeface="STIXGeneral-Regular" pitchFamily="2" charset="2"/>
                  </a:rPr>
                  <a:t>)</a:t>
                </a:r>
                <a:r>
                  <a:rPr lang="en-US" dirty="0"/>
                  <a:t> is an even function because cosine is an even function.</a:t>
                </a:r>
              </a:p>
            </p:txBody>
          </p:sp>
        </mc:Choice>
        <mc:Fallback xmlns="">
          <p:sp>
            <p:nvSpPr>
              <p:cNvPr id="3" name="Rectangle 2">
                <a:extLst>
                  <a:ext uri="{FF2B5EF4-FFF2-40B4-BE49-F238E27FC236}">
                    <a16:creationId xmlns:a16="http://schemas.microsoft.com/office/drawing/2014/main" id="{3EA2BC22-ABD5-7A4C-B101-C1DEB2037DBF}"/>
                  </a:ext>
                </a:extLst>
              </p:cNvPr>
              <p:cNvSpPr>
                <a:spLocks noRot="1" noChangeAspect="1" noMove="1" noResize="1" noEditPoints="1" noAdjustHandles="1" noChangeArrowheads="1" noChangeShapeType="1" noTextEdit="1"/>
              </p:cNvSpPr>
              <p:nvPr/>
            </p:nvSpPr>
            <p:spPr>
              <a:xfrm>
                <a:off x="457200" y="1391937"/>
                <a:ext cx="7943915" cy="2836226"/>
              </a:xfrm>
              <a:prstGeom prst="rect">
                <a:avLst/>
              </a:prstGeom>
              <a:blipFill>
                <a:blip r:embed="rId3"/>
                <a:stretch>
                  <a:fillRect l="-639" t="-893" b="-2679"/>
                </a:stretch>
              </a:blipFill>
            </p:spPr>
            <p:txBody>
              <a:bodyPr/>
              <a:lstStyle/>
              <a:p>
                <a:r>
                  <a:rPr lang="en-US">
                    <a:noFill/>
                  </a:rPr>
                  <a:t> </a:t>
                </a:r>
              </a:p>
            </p:txBody>
          </p:sp>
        </mc:Fallback>
      </mc:AlternateContent>
    </p:spTree>
    <p:extLst>
      <p:ext uri="{BB962C8B-B14F-4D97-AF65-F5344CB8AC3E}">
        <p14:creationId xmlns:p14="http://schemas.microsoft.com/office/powerpoint/2010/main" val="3659606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(cont.2)</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EB67563-C111-7F43-B30A-91A4D89A9206}"/>
                  </a:ext>
                </a:extLst>
              </p:cNvPr>
              <p:cNvSpPr/>
              <p:nvPr/>
            </p:nvSpPr>
            <p:spPr>
              <a:xfrm>
                <a:off x="457200" y="1177232"/>
                <a:ext cx="8210811" cy="2836226"/>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err="1">
                    <a:solidFill>
                      <a:srgbClr val="555555"/>
                    </a:solidFill>
                  </a:rPr>
                  <a:t>Acsc</a:t>
                </a:r>
                <a:r>
                  <a:rPr lang="en-US" cap="all" dirty="0">
                    <a:solidFill>
                      <a:srgbClr val="555555"/>
                    </a:solidFill>
                  </a:rPr>
                  <a:t>(</a:t>
                </a:r>
                <a:r>
                  <a:rPr lang="en-US" i="1" cap="all" dirty="0">
                    <a:solidFill>
                      <a:srgbClr val="555555"/>
                    </a:solidFill>
                  </a:rPr>
                  <a:t>BX-C</a:t>
                </a:r>
                <a:r>
                  <a:rPr lang="en-US" cap="all" dirty="0">
                    <a:solidFill>
                      <a:srgbClr val="555555"/>
                    </a:solidFill>
                  </a:rPr>
                  <a:t>)+D</a:t>
                </a: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endParaRPr lang="en-US" dirty="0"/>
              </a:p>
              <a:p>
                <a:pPr marL="285750" indent="-285750">
                  <a:buFont typeface="Arial" panose="020B0604020202020204" pitchFamily="34" charset="0"/>
                  <a:buChar char="•"/>
                </a:pPr>
                <a:r>
                  <a:rPr lang="en-US" dirty="0"/>
                  <a:t>The period is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b="0" i="1" dirty="0" smtClean="0">
                        <a:latin typeface="Cambria Math" panose="02040503050406030204" pitchFamily="18" charset="0"/>
                      </a:rPr>
                      <m:t>.</m:t>
                    </m:r>
                  </m:oMath>
                </a14:m>
                <a:endParaRPr lang="en-US" dirty="0"/>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m:t>
                        </m:r>
                      </m:num>
                      <m:den>
                        <m:r>
                          <a:rPr lang="en-US" i="1">
                            <a:latin typeface="Cambria Math" panose="02040503050406030204" pitchFamily="18" charset="0"/>
                          </a:rPr>
                          <m:t>𝐵</m:t>
                        </m:r>
                      </m:den>
                    </m:f>
                    <m:r>
                      <a:rPr lang="en-US" i="1">
                        <a:latin typeface="Cambria Math" panose="02040503050406030204" pitchFamily="18" charset="0"/>
                      </a:rPr>
                      <m:t>+ </m:t>
                    </m:r>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 range is </a:t>
                </a:r>
                <a:r>
                  <a:rPr lang="en-US" dirty="0">
                    <a:latin typeface="STIXGeneral-Regular" pitchFamily="2" charset="2"/>
                  </a:rPr>
                  <a:t>(−∞, −</a:t>
                </a:r>
                <a:r>
                  <a:rPr lang="en-US" dirty="0">
                    <a:latin typeface="STIXVariants" pitchFamily="2" charset="2"/>
                  </a:rPr>
                  <a:t>|</a:t>
                </a:r>
                <a:r>
                  <a:rPr lang="en-US" dirty="0">
                    <a:latin typeface="STIXGeneral-Italic" pitchFamily="2" charset="2"/>
                  </a:rPr>
                  <a:t>A</a:t>
                </a:r>
                <a:r>
                  <a:rPr lang="en-US" dirty="0">
                    <a:latin typeface="STIXVariants" pitchFamily="2" charset="2"/>
                  </a:rPr>
                  <a:t>| + D </a:t>
                </a:r>
                <a:r>
                  <a:rPr lang="en-US" dirty="0">
                    <a:latin typeface="STIXGeneral-Regular" pitchFamily="2" charset="2"/>
                  </a:rPr>
                  <a:t>] ∪ [ </a:t>
                </a:r>
                <a:r>
                  <a:rPr lang="en-US" dirty="0">
                    <a:latin typeface="STIXVariants" pitchFamily="2" charset="2"/>
                  </a:rPr>
                  <a:t>|</a:t>
                </a:r>
                <a:r>
                  <a:rPr lang="en-US" dirty="0">
                    <a:latin typeface="STIXGeneral-Italic" pitchFamily="2" charset="2"/>
                  </a:rPr>
                  <a:t>A</a:t>
                </a:r>
                <a:r>
                  <a:rPr lang="en-US" dirty="0">
                    <a:latin typeface="STIXVariants" pitchFamily="2" charset="2"/>
                  </a:rPr>
                  <a:t>| + D</a:t>
                </a:r>
                <a:r>
                  <a:rPr lang="en-US" dirty="0">
                    <a:latin typeface="STIXGeneral-Regular" pitchFamily="2" charset="2"/>
                  </a:rPr>
                  <a:t>, ∞ ).</a:t>
                </a:r>
                <a:endParaRPr lang="en-US" dirty="0"/>
              </a:p>
              <a:p>
                <a:pPr marL="285750" indent="-285750">
                  <a:buFont typeface="Arial" panose="020B0604020202020204" pitchFamily="34" charset="0"/>
                  <a:buChar char="•"/>
                </a:pPr>
                <a:r>
                  <a:rPr lang="en-US" dirty="0"/>
                  <a:t>The asymptotes occur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m:t>
                        </m:r>
                      </m:num>
                      <m:den>
                        <m:r>
                          <a:rPr lang="en-US" i="1">
                            <a:latin typeface="Cambria Math" panose="02040503050406030204" pitchFamily="18" charset="0"/>
                          </a:rPr>
                          <m:t>𝐵</m:t>
                        </m:r>
                      </m:den>
                    </m:f>
                    <m:r>
                      <a:rPr lang="en-US" i="1">
                        <a:latin typeface="Cambria Math" panose="02040503050406030204" pitchFamily="18" charset="0"/>
                      </a:rPr>
                      <m:t>+ </m:t>
                    </m:r>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There is no amplitude.</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err="1">
                    <a:latin typeface="STIXGeneral-Italic" pitchFamily="2" charset="2"/>
                  </a:rPr>
                  <a:t>A</a:t>
                </a:r>
                <a:r>
                  <a:rPr lang="en-US" dirty="0" err="1">
                    <a:latin typeface="STIXGeneral-Regular" pitchFamily="2" charset="2"/>
                  </a:rPr>
                  <a:t>csc</a:t>
                </a:r>
                <a:r>
                  <a:rPr lang="en-US" dirty="0">
                    <a:latin typeface="STIXGeneral-Regular" pitchFamily="2" charset="2"/>
                  </a:rPr>
                  <a:t>(</a:t>
                </a:r>
                <a:r>
                  <a:rPr lang="en-US" dirty="0" err="1">
                    <a:latin typeface="STIXGeneral-Italic" pitchFamily="2" charset="2"/>
                  </a:rPr>
                  <a:t>Bx</a:t>
                </a:r>
                <a:r>
                  <a:rPr lang="en-US" dirty="0">
                    <a:latin typeface="STIXGeneral-Regular" pitchFamily="2" charset="2"/>
                  </a:rPr>
                  <a:t>)</a:t>
                </a:r>
                <a:r>
                  <a:rPr lang="en-US" dirty="0"/>
                  <a:t> is an odd function because sine is an odd function.</a:t>
                </a:r>
              </a:p>
            </p:txBody>
          </p:sp>
        </mc:Choice>
        <mc:Fallback xmlns="">
          <p:sp>
            <p:nvSpPr>
              <p:cNvPr id="3" name="Rectangle 2">
                <a:extLst>
                  <a:ext uri="{FF2B5EF4-FFF2-40B4-BE49-F238E27FC236}">
                    <a16:creationId xmlns:a16="http://schemas.microsoft.com/office/drawing/2014/main" id="{BEB67563-C111-7F43-B30A-91A4D89A9206}"/>
                  </a:ext>
                </a:extLst>
              </p:cNvPr>
              <p:cNvSpPr>
                <a:spLocks noRot="1" noChangeAspect="1" noMove="1" noResize="1" noEditPoints="1" noAdjustHandles="1" noChangeArrowheads="1" noChangeShapeType="1" noTextEdit="1"/>
              </p:cNvSpPr>
              <p:nvPr/>
            </p:nvSpPr>
            <p:spPr>
              <a:xfrm>
                <a:off x="457200" y="1177232"/>
                <a:ext cx="8210811" cy="2836226"/>
              </a:xfrm>
              <a:prstGeom prst="rect">
                <a:avLst/>
              </a:prstGeom>
              <a:blipFill>
                <a:blip r:embed="rId3"/>
                <a:stretch>
                  <a:fillRect l="-618" t="-893" b="-2679"/>
                </a:stretch>
              </a:blipFill>
            </p:spPr>
            <p:txBody>
              <a:bodyPr/>
              <a:lstStyle/>
              <a:p>
                <a:r>
                  <a:rPr lang="en-US">
                    <a:noFill/>
                  </a:rPr>
                  <a:t> </a:t>
                </a:r>
              </a:p>
            </p:txBody>
          </p:sp>
        </mc:Fallback>
      </mc:AlternateContent>
    </p:spTree>
    <p:extLst>
      <p:ext uri="{BB962C8B-B14F-4D97-AF65-F5344CB8AC3E}">
        <p14:creationId xmlns:p14="http://schemas.microsoft.com/office/powerpoint/2010/main" val="2852340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(cont.3)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9204F05-73F7-4C4E-9D68-562F79F480F3}"/>
                  </a:ext>
                </a:extLst>
              </p:cNvPr>
              <p:cNvSpPr/>
              <p:nvPr/>
            </p:nvSpPr>
            <p:spPr>
              <a:xfrm>
                <a:off x="479413" y="1248303"/>
                <a:ext cx="8357108" cy="334713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function of the form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err="1">
                    <a:solidFill>
                      <a:srgbClr val="555555"/>
                    </a:solidFill>
                    <a:latin typeface="STIXGeneral-Italic" pitchFamily="2" charset="2"/>
                  </a:rPr>
                  <a:t>A</a:t>
                </a:r>
                <a:r>
                  <a:rPr lang="en-US" dirty="0" err="1">
                    <a:solidFill>
                      <a:srgbClr val="555555"/>
                    </a:solidFill>
                    <a:latin typeface="STIXGeneral-Regular" pitchFamily="2" charset="2"/>
                  </a:rPr>
                  <a:t>sec</a:t>
                </a:r>
                <a:r>
                  <a:rPr lang="en-US" dirty="0">
                    <a:solidFill>
                      <a:srgbClr val="555555"/>
                    </a:solidFill>
                    <a:latin typeface="STIXGeneral-Regular" pitchFamily="2" charset="2"/>
                  </a:rPr>
                  <a:t>(</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p>
              <a:p>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function given in the form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err="1">
                    <a:solidFill>
                      <a:srgbClr val="333333"/>
                    </a:solidFill>
                    <a:latin typeface="STIXGeneral-Italic" pitchFamily="2" charset="2"/>
                  </a:rPr>
                  <a:t>A</a:t>
                </a:r>
                <a:r>
                  <a:rPr lang="en-US" dirty="0" err="1">
                    <a:solidFill>
                      <a:srgbClr val="333333"/>
                    </a:solidFill>
                    <a:latin typeface="STIXGeneral-Regular" pitchFamily="2" charset="2"/>
                  </a:rPr>
                  <a:t>sec</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stretching/compressing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B</a:t>
                </a:r>
                <a:r>
                  <a:rPr lang="en-US" dirty="0">
                    <a:solidFill>
                      <a:srgbClr val="333333"/>
                    </a:solidFill>
                    <a:latin typeface="Helvetica Neue" panose="02000503000000020004" pitchFamily="2" charset="0"/>
                  </a:rPr>
                  <a:t>   and determine the period, </a:t>
                </a:r>
                <a:r>
                  <a:rPr lang="en-US" dirty="0">
                    <a:solidFill>
                      <a:srgbClr val="333333"/>
                    </a:solidFill>
                    <a:latin typeface="STIXGeneral-Italic" pitchFamily="2" charset="2"/>
                  </a:rPr>
                  <a:t>P </a:t>
                </a:r>
                <a:r>
                  <a:rPr lang="en-US" dirty="0">
                    <a:solidFill>
                      <a:srgbClr val="333333"/>
                    </a:solidFill>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r>
                  <a:rPr lang="en-US" dirty="0">
                    <a:solidFill>
                      <a:srgbClr val="333333"/>
                    </a:solidFill>
                    <a:latin typeface="Helvetica Neue" panose="02000503000000020004" pitchFamily="2" charset="0"/>
                  </a:rPr>
                  <a:t>.</a:t>
                </a:r>
              </a:p>
              <a:p>
                <a:pPr marL="342900" indent="-342900">
                  <a:buFont typeface="+mj-lt"/>
                  <a:buAutoNum type="arabicPeriod"/>
                </a:pPr>
                <a:r>
                  <a:rPr lang="en-US" dirty="0">
                    <a:solidFill>
                      <a:srgbClr val="333333"/>
                    </a:solidFill>
                    <a:latin typeface="Helvetica Neue" panose="02000503000000020004" pitchFamily="2" charset="0"/>
                  </a:rPr>
                  <a:t>Sketch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err="1">
                    <a:solidFill>
                      <a:srgbClr val="333333"/>
                    </a:solidFill>
                    <a:latin typeface="STIXGeneral-Italic" pitchFamily="2" charset="2"/>
                  </a:rPr>
                  <a:t>A</a:t>
                </a:r>
                <a:r>
                  <a:rPr lang="en-US" dirty="0" err="1">
                    <a:solidFill>
                      <a:srgbClr val="333333"/>
                    </a:solidFill>
                    <a:latin typeface="STIXGeneral-Regular" pitchFamily="2" charset="2"/>
                  </a:rPr>
                  <a:t>cos</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Use the reciprocal relationship between </a:t>
                </a:r>
                <a:r>
                  <a:rPr lang="en-US" dirty="0">
                    <a:solidFill>
                      <a:srgbClr val="333333"/>
                    </a:solidFill>
                    <a:latin typeface="STIXGeneral-Italic" pitchFamily="2" charset="2"/>
                  </a:rPr>
                  <a:t>y </a:t>
                </a:r>
                <a:r>
                  <a:rPr lang="en-US" dirty="0">
                    <a:solidFill>
                      <a:srgbClr val="333333"/>
                    </a:solidFill>
                    <a:latin typeface="STIXGeneral-Regular" pitchFamily="2" charset="2"/>
                  </a:rPr>
                  <a:t>= cos </a:t>
                </a:r>
                <a:r>
                  <a:rPr lang="en-US" dirty="0">
                    <a:solidFill>
                      <a:srgbClr val="333333"/>
                    </a:solidFill>
                    <a:latin typeface="STIXGeneral-Italic" pitchFamily="2" charset="2"/>
                  </a:rPr>
                  <a:t>x </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y </a:t>
                </a:r>
                <a:r>
                  <a:rPr lang="en-US" dirty="0">
                    <a:solidFill>
                      <a:srgbClr val="333333"/>
                    </a:solidFill>
                    <a:latin typeface="STIXGeneral-Regular" pitchFamily="2" charset="2"/>
                  </a:rPr>
                  <a:t>= sec </a:t>
                </a:r>
                <a:r>
                  <a:rPr lang="en-US" dirty="0">
                    <a:solidFill>
                      <a:srgbClr val="333333"/>
                    </a:solidFill>
                    <a:latin typeface="STIXGeneral-Italic" pitchFamily="2" charset="2"/>
                  </a:rPr>
                  <a:t>x </a:t>
                </a:r>
                <a:r>
                  <a:rPr lang="en-US" dirty="0">
                    <a:solidFill>
                      <a:srgbClr val="333333"/>
                    </a:solidFill>
                    <a:latin typeface="Helvetica Neue" panose="02000503000000020004" pitchFamily="2" charset="0"/>
                  </a:rPr>
                  <a:t>  to 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err="1">
                    <a:solidFill>
                      <a:srgbClr val="333333"/>
                    </a:solidFill>
                    <a:latin typeface="STIXGeneral-Italic" pitchFamily="2" charset="2"/>
                  </a:rPr>
                  <a:t>A</a:t>
                </a:r>
                <a:r>
                  <a:rPr lang="en-US" dirty="0" err="1">
                    <a:solidFill>
                      <a:srgbClr val="333333"/>
                    </a:solidFill>
                    <a:latin typeface="STIXGeneral-Regular" pitchFamily="2" charset="2"/>
                  </a:rPr>
                  <a:t>sec</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Sketch the asymptotes.</a:t>
                </a:r>
              </a:p>
              <a:p>
                <a:pPr marL="342900" indent="-342900">
                  <a:buFont typeface="+mj-lt"/>
                  <a:buAutoNum type="arabicPeriod"/>
                </a:pPr>
                <a:r>
                  <a:rPr lang="en-US" dirty="0">
                    <a:solidFill>
                      <a:srgbClr val="333333"/>
                    </a:solidFill>
                    <a:latin typeface="Helvetica Neue" panose="02000503000000020004" pitchFamily="2" charset="0"/>
                  </a:rPr>
                  <a:t>Plot any two reference points and draw the graph through these points.</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39204F05-73F7-4C4E-9D68-562F79F480F3}"/>
                  </a:ext>
                </a:extLst>
              </p:cNvPr>
              <p:cNvSpPr>
                <a:spLocks noRot="1" noChangeAspect="1" noMove="1" noResize="1" noEditPoints="1" noAdjustHandles="1" noChangeArrowheads="1" noChangeShapeType="1" noTextEdit="1"/>
              </p:cNvSpPr>
              <p:nvPr/>
            </p:nvSpPr>
            <p:spPr>
              <a:xfrm>
                <a:off x="479413" y="1248303"/>
                <a:ext cx="8357108" cy="3347135"/>
              </a:xfrm>
              <a:prstGeom prst="rect">
                <a:avLst/>
              </a:prstGeom>
              <a:blipFill>
                <a:blip r:embed="rId4"/>
                <a:stretch>
                  <a:fillRect l="-607" t="-377" b="-188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5E0D6AA-0E50-A545-B067-F98C491D148B}"/>
              </a:ext>
            </a:extLst>
          </p:cNvPr>
          <p:cNvSpPr/>
          <p:nvPr/>
        </p:nvSpPr>
        <p:spPr>
          <a:xfrm>
            <a:off x="468306" y="5382793"/>
            <a:ext cx="8040700" cy="923330"/>
          </a:xfrm>
          <a:prstGeom prst="rect">
            <a:avLst/>
          </a:prstGeom>
        </p:spPr>
        <p:txBody>
          <a:bodyPr wrap="square">
            <a:spAutoFit/>
          </a:bodyPr>
          <a:lstStyle/>
          <a:p>
            <a:r>
              <a:rPr lang="en-US" b="1" dirty="0">
                <a:solidFill>
                  <a:srgbClr val="555555"/>
                </a:solidFill>
                <a:latin typeface="Helvetica Neue" panose="02000503000000020004" pitchFamily="2" charset="0"/>
              </a:rPr>
              <a:t>Q &amp; A..</a:t>
            </a:r>
          </a:p>
          <a:p>
            <a:r>
              <a:rPr lang="en-US" b="1" dirty="0">
                <a:solidFill>
                  <a:srgbClr val="555555"/>
                </a:solidFill>
                <a:latin typeface="Helvetica Neue" panose="02000503000000020004" pitchFamily="2" charset="0"/>
              </a:rPr>
              <a:t>Do the vertical shift and stretch/compression affect the secant’s range?</a:t>
            </a:r>
            <a:endParaRPr lang="en-US" dirty="0">
              <a:solidFill>
                <a:srgbClr val="555555"/>
              </a:solidFill>
              <a:latin typeface="Helvetica Neue" panose="02000503000000020004" pitchFamily="2" charset="0"/>
            </a:endParaRPr>
          </a:p>
          <a:p>
            <a:r>
              <a:rPr lang="en-US" i="1" dirty="0">
                <a:solidFill>
                  <a:srgbClr val="555555"/>
                </a:solidFill>
                <a:latin typeface="Helvetica Neue" panose="02000503000000020004" pitchFamily="2" charset="0"/>
              </a:rPr>
              <a:t>Yes. The range of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err="1">
                <a:solidFill>
                  <a:srgbClr val="555555"/>
                </a:solidFill>
                <a:latin typeface="STIXGeneral-Italic" pitchFamily="2" charset="2"/>
              </a:rPr>
              <a:t>A</a:t>
            </a:r>
            <a:r>
              <a:rPr lang="en-US" dirty="0" err="1">
                <a:solidFill>
                  <a:srgbClr val="555555"/>
                </a:solidFill>
                <a:latin typeface="STIXGeneral-Regular" pitchFamily="2" charset="2"/>
              </a:rPr>
              <a:t>sec</a:t>
            </a:r>
            <a:r>
              <a:rPr lang="en-US" dirty="0">
                <a:solidFill>
                  <a:srgbClr val="555555"/>
                </a:solidFill>
                <a:latin typeface="STIXGeneral-Regular" pitchFamily="2" charset="2"/>
              </a:rPr>
              <a:t>(</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latin typeface="STIXGeneral-Regular" pitchFamily="2" charset="2"/>
              </a:rPr>
              <a:t>) + </a:t>
            </a:r>
            <a:r>
              <a:rPr lang="en-US" dirty="0">
                <a:solidFill>
                  <a:srgbClr val="555555"/>
                </a:solidFill>
                <a:latin typeface="STIXGeneral-Italic" pitchFamily="2" charset="2"/>
              </a:rPr>
              <a:t>D </a:t>
            </a:r>
            <a:r>
              <a:rPr lang="en-US" dirty="0">
                <a:solidFill>
                  <a:srgbClr val="555555"/>
                </a:solidFill>
                <a:latin typeface="Helvetica Neue" panose="02000503000000020004" pitchFamily="2" charset="0"/>
              </a:rPr>
              <a:t>  </a:t>
            </a:r>
            <a:r>
              <a:rPr lang="en-US" i="1" dirty="0">
                <a:solidFill>
                  <a:srgbClr val="555555"/>
                </a:solidFill>
                <a:latin typeface="Helvetica Neue" panose="02000503000000020004" pitchFamily="2" charset="0"/>
              </a:rPr>
              <a:t>is </a:t>
            </a:r>
            <a:r>
              <a:rPr lang="en-US" dirty="0">
                <a:solidFill>
                  <a:srgbClr val="555555"/>
                </a:solidFill>
                <a:latin typeface="STIXGeneral-Regular" pitchFamily="2" charset="2"/>
              </a:rPr>
              <a:t>( −∞, −</a:t>
            </a:r>
            <a:r>
              <a:rPr lang="en-US" dirty="0">
                <a:solidFill>
                  <a:srgbClr val="555555"/>
                </a:solidFill>
                <a:latin typeface="STIXVariants" pitchFamily="2" charset="2"/>
              </a:rPr>
              <a:t>|</a:t>
            </a:r>
            <a:r>
              <a:rPr lang="en-US" dirty="0">
                <a:solidFill>
                  <a:srgbClr val="555555"/>
                </a:solidFill>
                <a:latin typeface="STIXGeneral-Italic" pitchFamily="2" charset="2"/>
              </a:rPr>
              <a:t>A</a:t>
            </a:r>
            <a:r>
              <a:rPr lang="en-US" dirty="0">
                <a:solidFill>
                  <a:srgbClr val="555555"/>
                </a:solidFill>
                <a:latin typeface="STIXVariants"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D</a:t>
            </a:r>
            <a:r>
              <a:rPr lang="en-US" dirty="0">
                <a:solidFill>
                  <a:srgbClr val="555555"/>
                </a:solidFill>
                <a:latin typeface="STIXGeneral-Regular" pitchFamily="2" charset="2"/>
              </a:rPr>
              <a:t>] ∪ [ </a:t>
            </a:r>
            <a:r>
              <a:rPr lang="en-US" dirty="0">
                <a:solidFill>
                  <a:srgbClr val="555555"/>
                </a:solidFill>
                <a:latin typeface="STIXVariants" pitchFamily="2" charset="2"/>
              </a:rPr>
              <a:t>|</a:t>
            </a:r>
            <a:r>
              <a:rPr lang="en-US" dirty="0">
                <a:solidFill>
                  <a:srgbClr val="555555"/>
                </a:solidFill>
                <a:latin typeface="STIXGeneral-Italic" pitchFamily="2" charset="2"/>
              </a:rPr>
              <a:t>A</a:t>
            </a:r>
            <a:r>
              <a:rPr lang="en-US" dirty="0">
                <a:solidFill>
                  <a:srgbClr val="555555"/>
                </a:solidFill>
                <a:latin typeface="STIXVariants"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D</a:t>
            </a:r>
            <a:r>
              <a:rPr lang="en-US" dirty="0">
                <a:solidFill>
                  <a:srgbClr val="555555"/>
                </a:solidFill>
                <a:latin typeface="STIXGeneral-Regular" pitchFamily="2" charset="2"/>
              </a:rPr>
              <a:t>, ∞ ).</a:t>
            </a:r>
            <a:endParaRPr lang="en-US" dirty="0">
              <a:solidFill>
                <a:srgbClr val="555555"/>
              </a:solidFill>
              <a:latin typeface="Helvetica Neue" panose="02000503000000020004" pitchFamily="2" charset="0"/>
            </a:endParaRPr>
          </a:p>
        </p:txBody>
      </p:sp>
    </p:spTree>
    <p:extLst>
      <p:ext uri="{BB962C8B-B14F-4D97-AF65-F5344CB8AC3E}">
        <p14:creationId xmlns:p14="http://schemas.microsoft.com/office/powerpoint/2010/main" val="3085901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Graphing a Variation of the Secant Function</a:t>
                </a:r>
              </a:p>
              <a:p>
                <a:r>
                  <a:rPr lang="en-US" sz="1600" dirty="0"/>
                  <a:t>Sketch a graph of one period of the function </a:t>
                </a:r>
                <a14:m>
                  <m:oMath xmlns:m="http://schemas.openxmlformats.org/officeDocument/2006/math">
                    <m:r>
                      <a:rPr lang="en-US" sz="1600" i="1" dirty="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r>
                      <a:rPr lang="en-US" sz="1600" b="0" i="0" dirty="0" smtClean="0">
                        <a:latin typeface="Cambria Math" panose="02040503050406030204" pitchFamily="18" charset="0"/>
                      </a:rPr>
                      <m:t>=2</m:t>
                    </m:r>
                    <m:r>
                      <a:rPr lang="en-US" sz="1600" b="0" i="0" smtClean="0">
                        <a:latin typeface="Cambria Math" panose="02040503050406030204" pitchFamily="18" charset="0"/>
                      </a:rPr>
                      <m:t>.5</m:t>
                    </m:r>
                    <m:r>
                      <m:rPr>
                        <m:sty m:val="p"/>
                      </m:rPr>
                      <a:rPr lang="en-US" sz="1600" b="0" i="0" smtClean="0">
                        <a:latin typeface="Cambria Math" panose="02040503050406030204" pitchFamily="18" charset="0"/>
                      </a:rPr>
                      <m:t>sec</m:t>
                    </m:r>
                    <m:d>
                      <m:dPr>
                        <m:ctrlPr>
                          <a:rPr lang="en-US" sz="1600" i="1">
                            <a:latin typeface="Cambria Math" panose="02040503050406030204" pitchFamily="18" charset="0"/>
                          </a:rPr>
                        </m:ctrlPr>
                      </m:dPr>
                      <m:e>
                        <m:r>
                          <a:rPr lang="en-US" sz="1600" b="0" i="1" smtClean="0">
                            <a:latin typeface="Cambria Math" panose="02040503050406030204" pitchFamily="18" charset="0"/>
                          </a:rPr>
                          <m:t>0.4</m:t>
                        </m:r>
                        <m:r>
                          <a:rPr lang="en-US" sz="1600" b="0" i="1" smtClean="0">
                            <a:latin typeface="Cambria Math" panose="02040503050406030204" pitchFamily="18" charset="0"/>
                          </a:rPr>
                          <m:t>𝑥</m:t>
                        </m:r>
                      </m:e>
                    </m:d>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1444851"/>
              </a:xfrm>
              <a:blipFill>
                <a:blip r:embed="rId3"/>
                <a:stretch>
                  <a:fillRect l="-472" t="-870"/>
                </a:stretch>
              </a:blipFill>
            </p:spPr>
            <p:txBody>
              <a:bodyPr/>
              <a:lstStyle/>
              <a:p>
                <a:r>
                  <a:rPr lang="en-US">
                    <a:noFill/>
                  </a:rPr>
                  <a:t> </a:t>
                </a:r>
              </a:p>
            </p:txBody>
          </p:sp>
        </mc:Fallback>
      </mc:AlternateContent>
    </p:spTree>
    <p:extLst>
      <p:ext uri="{BB962C8B-B14F-4D97-AF65-F5344CB8AC3E}">
        <p14:creationId xmlns:p14="http://schemas.microsoft.com/office/powerpoint/2010/main" val="123444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Graphing Sine and Cosine Functions </a:t>
            </a:r>
            <a:br>
              <a:rPr lang="en-US" dirty="0"/>
            </a:br>
            <a:r>
              <a:rPr lang="en-US" dirty="0"/>
              <a:t>(2)</a:t>
            </a:r>
          </a:p>
        </p:txBody>
      </p:sp>
      <p:sp>
        <p:nvSpPr>
          <p:cNvPr id="7" name="Text Placeholder 6"/>
          <p:cNvSpPr>
            <a:spLocks noGrp="1"/>
          </p:cNvSpPr>
          <p:nvPr>
            <p:ph type="body" sz="quarter" idx="14"/>
          </p:nvPr>
        </p:nvSpPr>
        <p:spPr>
          <a:xfrm>
            <a:off x="457200" y="1287623"/>
            <a:ext cx="8267732" cy="3004457"/>
          </a:xfrm>
        </p:spPr>
        <p:txBody>
          <a:bodyPr>
            <a:normAutofit/>
          </a:bodyPr>
          <a:lstStyle/>
          <a:p>
            <a:r>
              <a:rPr lang="en-US" sz="1600" dirty="0"/>
              <a:t>As we can see in </a:t>
            </a:r>
            <a:r>
              <a:rPr lang="en-US" sz="1600" b="1" dirty="0"/>
              <a:t>Figure 6</a:t>
            </a:r>
            <a:r>
              <a:rPr lang="en-US" sz="1600" dirty="0"/>
              <a:t>, the sine function is symmetric about the origin. </a:t>
            </a:r>
          </a:p>
          <a:p>
            <a:r>
              <a:rPr lang="en-US" sz="1600" dirty="0"/>
              <a:t>We determined from the unit circle that the sine function is an odd function because sin(−</a:t>
            </a:r>
            <a:r>
              <a:rPr lang="en-US" sz="1600" i="1" dirty="0"/>
              <a:t>x</a:t>
            </a:r>
            <a:r>
              <a:rPr lang="en-US" sz="1600" dirty="0"/>
              <a:t>) = −sin </a:t>
            </a:r>
            <a:r>
              <a:rPr lang="en-US" sz="1600" i="1" dirty="0"/>
              <a:t>x</a:t>
            </a:r>
            <a:r>
              <a:rPr lang="en-US" sz="1600" dirty="0"/>
              <a:t>. </a:t>
            </a:r>
          </a:p>
          <a:p>
            <a:r>
              <a:rPr lang="en-US" sz="1600" dirty="0"/>
              <a:t>Now we can clearly see this property from the graph.</a:t>
            </a:r>
          </a:p>
          <a:p>
            <a:endParaRPr lang="en-US" sz="1600" dirty="0"/>
          </a:p>
          <a:p>
            <a:r>
              <a:rPr lang="en-US" sz="1600" b="1" dirty="0"/>
              <a:t>Figure 7 </a:t>
            </a:r>
            <a:r>
              <a:rPr lang="en-US" sz="1600" dirty="0"/>
              <a:t>shows that the cosine function is symmetric about the </a:t>
            </a:r>
            <a:r>
              <a:rPr lang="en-US" sz="1600" i="1" dirty="0"/>
              <a:t>y</a:t>
            </a:r>
            <a:r>
              <a:rPr lang="en-US" sz="1600" dirty="0"/>
              <a:t>-axis. </a:t>
            </a:r>
          </a:p>
          <a:p>
            <a:r>
              <a:rPr lang="en-US" sz="1600" dirty="0"/>
              <a:t>Again, we determined that the cosine function is an even function. </a:t>
            </a:r>
          </a:p>
          <a:p>
            <a:r>
              <a:rPr lang="en-US" sz="1600" dirty="0"/>
              <a:t>Now we can see from the graph that cos(−</a:t>
            </a:r>
            <a:r>
              <a:rPr lang="en-US" sz="1600" i="1" dirty="0"/>
              <a:t>x</a:t>
            </a:r>
            <a:r>
              <a:rPr lang="en-US" sz="1600" dirty="0"/>
              <a:t>) = cos </a:t>
            </a:r>
            <a:r>
              <a:rPr lang="en-US" sz="1600" i="1" dirty="0"/>
              <a:t>x</a:t>
            </a:r>
            <a:r>
              <a:rPr lang="en-US" sz="1600" dirty="0"/>
              <a:t>.</a:t>
            </a:r>
          </a:p>
        </p:txBody>
      </p:sp>
      <p:pic>
        <p:nvPicPr>
          <p:cNvPr id="3" name="Picture 2" descr="&#10;A graph of sin(x) that shows that sin(x) is an odd function due to the odd symmetry of the graph."/>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8969" y="4292082"/>
            <a:ext cx="4021642" cy="2153452"/>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8" name="Picture 7" descr="&#10; A graph of cos(x) that shows that cos(x) is an even function due to the even symmetry of the graph."/>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60611" y="4292083"/>
            <a:ext cx="4536605" cy="215345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464137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(cont.4)</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F317DA-0042-DD42-8DD4-6C4FE3BE4120}"/>
                  </a:ext>
                </a:extLst>
              </p:cNvPr>
              <p:cNvSpPr/>
              <p:nvPr/>
            </p:nvSpPr>
            <p:spPr>
              <a:xfrm>
                <a:off x="472134" y="1304195"/>
                <a:ext cx="7941501" cy="327884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function of the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a:solidFill>
                      <a:srgbClr val="555555"/>
                    </a:solidFill>
                    <a:latin typeface="STIXGeneral-Regular" pitchFamily="2" charset="2"/>
                  </a:rPr>
                  <a:t>sec(</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STIXGeneral-Italic" pitchFamily="2" charset="2"/>
                  </a:rPr>
                  <a:t>C</a:t>
                </a:r>
                <a:r>
                  <a:rPr lang="en-US" dirty="0">
                    <a:solidFill>
                      <a:srgbClr val="555555"/>
                    </a:solidFill>
                    <a:latin typeface="STIXGeneral-Regular" pitchFamily="2" charset="2"/>
                  </a:rPr>
                  <a:t>)+</a:t>
                </a:r>
                <a:r>
                  <a:rPr lang="en-US" dirty="0">
                    <a:solidFill>
                      <a:srgbClr val="555555"/>
                    </a:solidFill>
                    <a:latin typeface="STIXGeneral-Italic" pitchFamily="2" charset="2"/>
                  </a:rPr>
                  <a:t>D</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endParaRPr lang="en-US" dirty="0">
                  <a:solidFill>
                    <a:srgbClr val="555555"/>
                  </a:solidFill>
                  <a:latin typeface="Helvetica Neue" panose="02000503000000020004" pitchFamily="2" charset="0"/>
                </a:endParaRPr>
              </a:p>
              <a:p>
                <a:pPr>
                  <a:buFont typeface="+mj-lt"/>
                  <a:buAutoNum type="arabicPeriod"/>
                </a:pPr>
                <a:r>
                  <a:rPr lang="en-US" dirty="0">
                    <a:solidFill>
                      <a:srgbClr val="333333"/>
                    </a:solidFill>
                    <a:latin typeface="Helvetica Neue" panose="02000503000000020004" pitchFamily="2" charset="0"/>
                  </a:rPr>
                  <a:t>Express the function given in the form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sec(</a:t>
                </a:r>
                <a:r>
                  <a:rPr lang="en-US" dirty="0" err="1">
                    <a:solidFill>
                      <a:srgbClr val="333333"/>
                    </a:solidFill>
                    <a:latin typeface="STIXGeneral-Italic" pitchFamily="2" charset="2"/>
                  </a:rPr>
                  <a:t>Bx</a:t>
                </a:r>
                <a:r>
                  <a:rPr lang="en-US" dirty="0">
                    <a:solidFill>
                      <a:srgbClr val="333333"/>
                    </a:solidFill>
                    <a:latin typeface="STIXGeneral-Italic" pitchFamily="2" charset="2"/>
                  </a:rPr>
                  <a:t> </a:t>
                </a:r>
                <a:r>
                  <a:rPr lang="en-US" dirty="0">
                    <a:solidFill>
                      <a:srgbClr val="333333"/>
                    </a:solidFill>
                    <a:latin typeface="STIXGeneral-Regular" pitchFamily="2" charset="2"/>
                  </a:rPr>
                  <a:t>− </a:t>
                </a:r>
                <a:r>
                  <a:rPr lang="en-US" dirty="0">
                    <a:solidFill>
                      <a:srgbClr val="333333"/>
                    </a:solidFill>
                    <a:latin typeface="STIXGeneral-Italic" pitchFamily="2" charset="2"/>
                  </a:rPr>
                  <a:t>C</a:t>
                </a:r>
                <a:r>
                  <a:rPr lang="en-US" dirty="0">
                    <a:solidFill>
                      <a:srgbClr val="333333"/>
                    </a:solidFill>
                    <a:latin typeface="STIXGeneral-Regular" pitchFamily="2" charset="2"/>
                  </a:rPr>
                  <a:t>) + </a:t>
                </a:r>
                <a:r>
                  <a:rPr lang="en-US" dirty="0">
                    <a:solidFill>
                      <a:srgbClr val="333333"/>
                    </a:solidFill>
                    <a:latin typeface="STIXGeneral-Italic" pitchFamily="2" charset="2"/>
                  </a:rPr>
                  <a:t>D</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a:t>
                </a:r>
              </a:p>
              <a:p>
                <a:pPr>
                  <a:buFont typeface="+mj-lt"/>
                  <a:buAutoNum type="arabicPeriod"/>
                </a:pPr>
                <a:r>
                  <a:rPr lang="en-US" dirty="0">
                    <a:solidFill>
                      <a:srgbClr val="333333"/>
                    </a:solidFill>
                    <a:latin typeface="Helvetica Neue" panose="02000503000000020004" pitchFamily="2" charset="0"/>
                  </a:rPr>
                  <a:t>Identify the stretching/compressing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B</a:t>
                </a:r>
                <a:r>
                  <a:rPr lang="en-US" dirty="0">
                    <a:solidFill>
                      <a:srgbClr val="333333"/>
                    </a:solidFill>
                    <a:latin typeface="Helvetica Neue" panose="02000503000000020004" pitchFamily="2" charset="0"/>
                  </a:rPr>
                  <a:t>   and determine the period,</a:t>
                </a:r>
                <a:r>
                  <a:rPr lang="en-US" dirty="0"/>
                  <a:t>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solidFill>
                      <a:srgbClr val="333333"/>
                    </a:solidFill>
                    <a:latin typeface="Helvetica Neue" panose="02000503000000020004" pitchFamily="2" charset="0"/>
                  </a:rPr>
                  <a:t>.</a:t>
                </a:r>
              </a:p>
              <a:p>
                <a:pPr>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C </a:t>
                </a:r>
                <a:r>
                  <a:rPr lang="en-US" dirty="0">
                    <a:solidFill>
                      <a:srgbClr val="333333"/>
                    </a:solidFill>
                    <a:latin typeface="Helvetica Neue" panose="02000503000000020004" pitchFamily="2" charset="0"/>
                  </a:rPr>
                  <a:t> and determine the phase shift,</a:t>
                </a:r>
                <a:r>
                  <a:rPr lang="en-US" dirty="0"/>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oMath>
                </a14:m>
                <a:r>
                  <a:rPr lang="en-US" dirty="0">
                    <a:solidFill>
                      <a:srgbClr val="333333"/>
                    </a:solidFill>
                    <a:latin typeface="Helvetica Neue" panose="02000503000000020004" pitchFamily="2" charset="0"/>
                  </a:rPr>
                  <a:t>.</a:t>
                </a:r>
              </a:p>
              <a:p>
                <a:pPr>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sec(</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 but shift it to the right by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r>
                      <a:rPr lang="en-US" b="0" i="0" dirty="0" smtClean="0">
                        <a:solidFill>
                          <a:srgbClr val="333333"/>
                        </a:solidFill>
                        <a:latin typeface="Cambria Math" panose="02040503050406030204" pitchFamily="18" charset="0"/>
                      </a:rPr>
                      <m:t> </m:t>
                    </m:r>
                  </m:oMath>
                </a14:m>
                <a:r>
                  <a:rPr lang="en-US" dirty="0">
                    <a:solidFill>
                      <a:srgbClr val="333333"/>
                    </a:solidFill>
                    <a:latin typeface="Helvetica Neue" panose="02000503000000020004" pitchFamily="2" charset="0"/>
                  </a:rPr>
                  <a:t> and up by </a:t>
                </a:r>
                <a:r>
                  <a:rPr lang="en-US" dirty="0">
                    <a:solidFill>
                      <a:srgbClr val="333333"/>
                    </a:solidFill>
                    <a:latin typeface="STIXGeneral-Italic" pitchFamily="2" charset="2"/>
                  </a:rPr>
                  <a:t>D</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a:buFont typeface="+mj-lt"/>
                  <a:buAutoNum type="arabicPeriod"/>
                </a:pPr>
                <a:r>
                  <a:rPr lang="en-US" dirty="0">
                    <a:solidFill>
                      <a:srgbClr val="333333"/>
                    </a:solidFill>
                    <a:latin typeface="Helvetica Neue" panose="02000503000000020004" pitchFamily="2" charset="0"/>
                  </a:rPr>
                  <a:t>Sketch the vertical asymptotes, which occur at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r>
                      <a:rPr lang="en-US" b="0" i="0" dirty="0" smtClean="0">
                        <a:solidFill>
                          <a:srgbClr val="333333"/>
                        </a:solidFill>
                        <a:latin typeface="Cambria Math" panose="02040503050406030204" pitchFamily="18" charset="0"/>
                      </a:rPr>
                      <m:t> </m:t>
                    </m:r>
                  </m:oMath>
                </a14:m>
                <a:r>
                  <a:rPr lang="en-US" dirty="0">
                    <a:solidFill>
                      <a:srgbClr val="333333"/>
                    </a:solidFill>
                    <a:latin typeface="STIXGeneral-Regular" pitchFamily="2" charset="2"/>
                  </a:rPr>
                  <a:t>+</a:t>
                </a:r>
                <a:r>
                  <a:rPr lang="en-US" dirty="0"/>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n-US" dirty="0">
                            <a:latin typeface="STIXGeneral-Regular" pitchFamily="2" charset="2"/>
                          </a:rPr>
                          <m:t>2</m:t>
                        </m:r>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r>
                  <a:rPr lang="en-US" dirty="0">
                    <a:solidFill>
                      <a:srgbClr val="333333"/>
                    </a:solidFill>
                    <a:latin typeface="STIXGeneral-Italic" pitchFamily="2" charset="2"/>
                  </a:rPr>
                  <a:t>k</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where </a:t>
                </a:r>
                <a:r>
                  <a:rPr lang="en-US" dirty="0">
                    <a:solidFill>
                      <a:srgbClr val="333333"/>
                    </a:solidFill>
                    <a:latin typeface="STIXGeneral-Italic" pitchFamily="2" charset="2"/>
                  </a:rPr>
                  <a:t>k </a:t>
                </a:r>
                <a:r>
                  <a:rPr lang="en-US" dirty="0">
                    <a:solidFill>
                      <a:srgbClr val="333333"/>
                    </a:solidFill>
                    <a:latin typeface="Helvetica Neue" panose="02000503000000020004" pitchFamily="2" charset="0"/>
                  </a:rPr>
                  <a:t>  is an odd integer.</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7CF317DA-0042-DD42-8DD4-6C4FE3BE4120}"/>
                  </a:ext>
                </a:extLst>
              </p:cNvPr>
              <p:cNvSpPr>
                <a:spLocks noRot="1" noChangeAspect="1" noMove="1" noResize="1" noEditPoints="1" noAdjustHandles="1" noChangeArrowheads="1" noChangeShapeType="1" noTextEdit="1"/>
              </p:cNvSpPr>
              <p:nvPr/>
            </p:nvSpPr>
            <p:spPr>
              <a:xfrm>
                <a:off x="472134" y="1304195"/>
                <a:ext cx="7941501" cy="3278846"/>
              </a:xfrm>
              <a:prstGeom prst="rect">
                <a:avLst/>
              </a:prstGeom>
              <a:blipFill>
                <a:blip r:embed="rId3"/>
                <a:stretch>
                  <a:fillRect l="-479" t="-772" b="-1931"/>
                </a:stretch>
              </a:blipFill>
            </p:spPr>
            <p:txBody>
              <a:bodyPr/>
              <a:lstStyle/>
              <a:p>
                <a:r>
                  <a:rPr lang="en-US">
                    <a:noFill/>
                  </a:rPr>
                  <a:t> </a:t>
                </a:r>
              </a:p>
            </p:txBody>
          </p:sp>
        </mc:Fallback>
      </mc:AlternateContent>
      <p:sp>
        <p:nvSpPr>
          <p:cNvPr id="4" name="Rectangle 3" title="&quot; &quot;">
            <a:extLst>
              <a:ext uri="{FF2B5EF4-FFF2-40B4-BE49-F238E27FC236}">
                <a16:creationId xmlns:a16="http://schemas.microsoft.com/office/drawing/2014/main" id="{3C4A22DB-2B07-4C7B-A756-B65F2CC82C9C}"/>
              </a:ext>
            </a:extLst>
          </p:cNvPr>
          <p:cNvSpPr/>
          <p:nvPr/>
        </p:nvSpPr>
        <p:spPr>
          <a:xfrm>
            <a:off x="4365854" y="3244334"/>
            <a:ext cx="412292"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413541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Graphing a Variation of the Secant Function</a:t>
                </a:r>
              </a:p>
              <a:p>
                <a:r>
                  <a:rPr lang="en-US" sz="1600" dirty="0"/>
                  <a:t>Sketch a graph of one period of the function </a:t>
                </a:r>
                <a14:m>
                  <m:oMath xmlns:m="http://schemas.openxmlformats.org/officeDocument/2006/math">
                    <m:r>
                      <a:rPr lang="en-US" sz="1600" i="1" dirty="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r>
                      <a:rPr lang="en-US" sz="1600" b="0" i="0" dirty="0" smtClean="0">
                        <a:latin typeface="Cambria Math" panose="02040503050406030204" pitchFamily="18" charset="0"/>
                      </a:rPr>
                      <m:t>=4</m:t>
                    </m:r>
                    <m:r>
                      <m:rPr>
                        <m:sty m:val="p"/>
                      </m:rPr>
                      <a:rPr lang="en-US" sz="1600" b="0" i="0" smtClean="0">
                        <a:latin typeface="Cambria Math" panose="02040503050406030204" pitchFamily="18" charset="0"/>
                      </a:rPr>
                      <m:t>sec</m:t>
                    </m:r>
                    <m:d>
                      <m:dPr>
                        <m:ctrlPr>
                          <a:rPr lang="en-US" sz="1600" i="1">
                            <a:latin typeface="Cambria Math" panose="02040503050406030204" pitchFamily="18" charset="0"/>
                          </a:rPr>
                        </m:ctrlPr>
                      </m:dPr>
                      <m:e>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𝑥</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e>
                    </m:d>
                    <m:r>
                      <a:rPr lang="en-US" sz="1600" b="0" i="1" smtClean="0">
                        <a:latin typeface="Cambria Math" panose="02040503050406030204" pitchFamily="18" charset="0"/>
                      </a:rPr>
                      <m:t>+1</m:t>
                    </m:r>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1444851"/>
              </a:xfrm>
              <a:blipFill>
                <a:blip r:embed="rId3"/>
                <a:stretch>
                  <a:fillRect l="-472" t="-870"/>
                </a:stretch>
              </a:blipFill>
            </p:spPr>
            <p:txBody>
              <a:bodyPr/>
              <a:lstStyle/>
              <a:p>
                <a:r>
                  <a:rPr lang="en-US">
                    <a:noFill/>
                  </a:rPr>
                  <a:t> </a:t>
                </a:r>
              </a:p>
            </p:txBody>
          </p:sp>
        </mc:Fallback>
      </mc:AlternateContent>
    </p:spTree>
    <p:extLst>
      <p:ext uri="{BB962C8B-B14F-4D97-AF65-F5344CB8AC3E}">
        <p14:creationId xmlns:p14="http://schemas.microsoft.com/office/powerpoint/2010/main" val="1331659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(cont.5)</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8B6D850-7F6E-AB4C-A8D7-9850F58CE9B3}"/>
                  </a:ext>
                </a:extLst>
              </p:cNvPr>
              <p:cNvSpPr/>
              <p:nvPr/>
            </p:nvSpPr>
            <p:spPr>
              <a:xfrm>
                <a:off x="558800" y="1305342"/>
                <a:ext cx="7961312" cy="307013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function of the form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a:solidFill>
                      <a:srgbClr val="555555"/>
                    </a:solidFill>
                    <a:latin typeface="STIXGeneral-Italic" pitchFamily="2" charset="2"/>
                  </a:rPr>
                  <a:t>A </a:t>
                </a:r>
                <a:r>
                  <a:rPr lang="en-US" dirty="0" err="1">
                    <a:solidFill>
                      <a:srgbClr val="555555"/>
                    </a:solidFill>
                    <a:latin typeface="STIXGeneral-Regular" pitchFamily="2" charset="2"/>
                  </a:rPr>
                  <a:t>csc</a:t>
                </a:r>
                <a:r>
                  <a:rPr lang="en-US" dirty="0">
                    <a:solidFill>
                      <a:srgbClr val="555555"/>
                    </a:solidFill>
                    <a:latin typeface="STIXGeneral-Regular" pitchFamily="2" charset="2"/>
                  </a:rPr>
                  <a:t>(</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function given in the form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err="1">
                    <a:solidFill>
                      <a:srgbClr val="333333"/>
                    </a:solidFill>
                    <a:latin typeface="STIXGeneral-Regular" pitchFamily="2" charset="2"/>
                  </a:rPr>
                  <a:t>csc</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stretching/compressing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B</a:t>
                </a:r>
                <a:r>
                  <a:rPr lang="en-US" dirty="0">
                    <a:solidFill>
                      <a:srgbClr val="333333"/>
                    </a:solidFill>
                    <a:latin typeface="Helvetica Neue" panose="02000503000000020004" pitchFamily="2" charset="0"/>
                  </a:rPr>
                  <a:t>   and determine the period,</a:t>
                </a:r>
                <a:r>
                  <a:rPr lang="en-US" dirty="0"/>
                  <a:t>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solidFill>
                      <a:srgbClr val="333333"/>
                    </a:solidFill>
                    <a:latin typeface="Helvetica Neue" panose="02000503000000020004" pitchFamily="2" charset="0"/>
                  </a:rPr>
                  <a:t>.</a:t>
                </a:r>
              </a:p>
              <a:p>
                <a:pPr marL="342900" indent="-342900">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sin(</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Use the reciprocal relationship between </a:t>
                </a:r>
                <a:r>
                  <a:rPr lang="en-US" dirty="0">
                    <a:solidFill>
                      <a:srgbClr val="333333"/>
                    </a:solidFill>
                    <a:latin typeface="STIXGeneral-Italic" pitchFamily="2" charset="2"/>
                  </a:rPr>
                  <a:t>y </a:t>
                </a:r>
                <a:r>
                  <a:rPr lang="en-US" dirty="0">
                    <a:solidFill>
                      <a:srgbClr val="333333"/>
                    </a:solidFill>
                    <a:latin typeface="STIXGeneral-Regular" pitchFamily="2" charset="2"/>
                  </a:rPr>
                  <a:t>= sin </a:t>
                </a:r>
                <a:r>
                  <a:rPr lang="en-US" dirty="0">
                    <a:solidFill>
                      <a:srgbClr val="333333"/>
                    </a:solidFill>
                    <a:latin typeface="STIXGeneral-Italic" pitchFamily="2" charset="2"/>
                  </a:rPr>
                  <a:t>x </a:t>
                </a:r>
                <a:r>
                  <a:rPr lang="en-US" dirty="0">
                    <a:solidFill>
                      <a:srgbClr val="333333"/>
                    </a:solidFill>
                    <a:latin typeface="Helvetica Neue" panose="02000503000000020004" pitchFamily="2" charset="0"/>
                  </a:rPr>
                  <a:t> and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err="1">
                    <a:solidFill>
                      <a:srgbClr val="333333"/>
                    </a:solidFill>
                    <a:latin typeface="STIXGeneral-Regular" pitchFamily="2" charset="2"/>
                  </a:rPr>
                  <a:t>csc</a:t>
                </a:r>
                <a:r>
                  <a:rPr lang="en-US" dirty="0">
                    <a:solidFill>
                      <a:srgbClr val="333333"/>
                    </a:solidFill>
                    <a:latin typeface="STIXGeneral-Regular" pitchFamily="2" charset="2"/>
                  </a:rPr>
                  <a:t> </a:t>
                </a:r>
                <a:r>
                  <a:rPr lang="en-US" dirty="0">
                    <a:solidFill>
                      <a:srgbClr val="333333"/>
                    </a:solidFill>
                    <a:latin typeface="STIXGeneral-Italic" pitchFamily="2" charset="2"/>
                  </a:rPr>
                  <a:t>x </a:t>
                </a:r>
                <a:r>
                  <a:rPr lang="en-US" dirty="0">
                    <a:solidFill>
                      <a:srgbClr val="333333"/>
                    </a:solidFill>
                    <a:latin typeface="Helvetica Neue" panose="02000503000000020004" pitchFamily="2" charset="0"/>
                  </a:rPr>
                  <a:t> to 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err="1">
                    <a:solidFill>
                      <a:srgbClr val="333333"/>
                    </a:solidFill>
                    <a:latin typeface="STIXGeneral-Regular" pitchFamily="2" charset="2"/>
                  </a:rPr>
                  <a:t>csc</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Sketch the asymptotes.</a:t>
                </a:r>
              </a:p>
              <a:p>
                <a:pPr marL="342900" indent="-342900">
                  <a:buFont typeface="+mj-lt"/>
                  <a:buAutoNum type="arabicPeriod"/>
                </a:pPr>
                <a:r>
                  <a:rPr lang="en-US" dirty="0">
                    <a:solidFill>
                      <a:srgbClr val="333333"/>
                    </a:solidFill>
                    <a:latin typeface="Helvetica Neue" panose="02000503000000020004" pitchFamily="2" charset="0"/>
                  </a:rPr>
                  <a:t>Plot any two reference points and draw the graph through these points.</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18B6D850-7F6E-AB4C-A8D7-9850F58CE9B3}"/>
                  </a:ext>
                </a:extLst>
              </p:cNvPr>
              <p:cNvSpPr>
                <a:spLocks noRot="1" noChangeAspect="1" noMove="1" noResize="1" noEditPoints="1" noAdjustHandles="1" noChangeArrowheads="1" noChangeShapeType="1" noTextEdit="1"/>
              </p:cNvSpPr>
              <p:nvPr/>
            </p:nvSpPr>
            <p:spPr>
              <a:xfrm>
                <a:off x="558800" y="1305342"/>
                <a:ext cx="7961312" cy="3070136"/>
              </a:xfrm>
              <a:prstGeom prst="rect">
                <a:avLst/>
              </a:prstGeom>
              <a:blipFill>
                <a:blip r:embed="rId3"/>
                <a:stretch>
                  <a:fillRect l="-637" t="-823" b="-1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DD4B08C-23BC-6548-90FB-930EAA04C291}"/>
                  </a:ext>
                </a:extLst>
              </p:cNvPr>
              <p:cNvSpPr/>
              <p:nvPr/>
            </p:nvSpPr>
            <p:spPr>
              <a:xfrm>
                <a:off x="457200" y="4710901"/>
                <a:ext cx="8166100" cy="1575496"/>
              </a:xfrm>
              <a:prstGeom prst="rect">
                <a:avLst/>
              </a:prstGeom>
            </p:spPr>
            <p:txBody>
              <a:bodyPr wrap="square">
                <a:spAutoFit/>
              </a:bodyPr>
              <a:lstStyle/>
              <a:p>
                <a:r>
                  <a:rPr lang="en-US" b="1" dirty="0">
                    <a:solidFill>
                      <a:srgbClr val="555555"/>
                    </a:solidFill>
                    <a:latin typeface="Helvetica Neue" panose="02000503000000020004" pitchFamily="2" charset="0"/>
                  </a:rPr>
                  <a:t>Q &amp; A….</a:t>
                </a:r>
              </a:p>
              <a:p>
                <a:r>
                  <a:rPr lang="en-US" sz="1400" b="1" dirty="0">
                    <a:solidFill>
                      <a:srgbClr val="555555"/>
                    </a:solidFill>
                    <a:latin typeface="Helvetica Neue" panose="02000503000000020004" pitchFamily="2" charset="0"/>
                  </a:rPr>
                  <a:t>The domain of </a:t>
                </a:r>
                <a:r>
                  <a:rPr lang="en-US" sz="1400" dirty="0" err="1">
                    <a:solidFill>
                      <a:srgbClr val="555555"/>
                    </a:solidFill>
                    <a:latin typeface="STIXGeneral-Regular" pitchFamily="2" charset="2"/>
                  </a:rPr>
                  <a:t>csc</a:t>
                </a:r>
                <a:r>
                  <a:rPr lang="en-US" sz="1400" dirty="0">
                    <a:solidFill>
                      <a:srgbClr val="555555"/>
                    </a:solidFill>
                    <a:latin typeface="STIXGeneral-Regular" pitchFamily="2" charset="2"/>
                  </a:rPr>
                  <a:t> </a:t>
                </a:r>
                <a:r>
                  <a:rPr lang="en-US" sz="1400" dirty="0">
                    <a:solidFill>
                      <a:srgbClr val="555555"/>
                    </a:solidFill>
                    <a:latin typeface="STIXGeneral-Italic" pitchFamily="2" charset="2"/>
                  </a:rPr>
                  <a:t>x </a:t>
                </a:r>
                <a:r>
                  <a:rPr lang="en-US" sz="1400" dirty="0">
                    <a:solidFill>
                      <a:srgbClr val="555555"/>
                    </a:solidFill>
                    <a:latin typeface="Helvetica Neue" panose="02000503000000020004" pitchFamily="2" charset="0"/>
                  </a:rPr>
                  <a:t>  </a:t>
                </a:r>
                <a:r>
                  <a:rPr lang="en-US" sz="1400" b="1" dirty="0">
                    <a:solidFill>
                      <a:srgbClr val="555555"/>
                    </a:solidFill>
                    <a:latin typeface="Helvetica Neue" panose="02000503000000020004" pitchFamily="2" charset="0"/>
                  </a:rPr>
                  <a:t>was given to be all </a:t>
                </a:r>
                <a:r>
                  <a:rPr lang="en-US" sz="1400" dirty="0">
                    <a:solidFill>
                      <a:srgbClr val="555555"/>
                    </a:solidFill>
                    <a:latin typeface="STIXGeneral-Italic" pitchFamily="2" charset="2"/>
                  </a:rPr>
                  <a:t>x </a:t>
                </a:r>
                <a:r>
                  <a:rPr lang="en-US" sz="1400" dirty="0">
                    <a:solidFill>
                      <a:srgbClr val="555555"/>
                    </a:solidFill>
                    <a:latin typeface="Helvetica Neue" panose="02000503000000020004" pitchFamily="2" charset="0"/>
                  </a:rPr>
                  <a:t>  </a:t>
                </a:r>
                <a:r>
                  <a:rPr lang="en-US" sz="1400" b="1" dirty="0">
                    <a:solidFill>
                      <a:srgbClr val="555555"/>
                    </a:solidFill>
                    <a:latin typeface="Helvetica Neue" panose="02000503000000020004" pitchFamily="2" charset="0"/>
                  </a:rPr>
                  <a:t>such that </a:t>
                </a:r>
                <a:r>
                  <a:rPr lang="en-US" sz="1400" dirty="0">
                    <a:solidFill>
                      <a:srgbClr val="555555"/>
                    </a:solidFill>
                    <a:latin typeface="STIXGeneral-Italic" pitchFamily="2" charset="2"/>
                  </a:rPr>
                  <a:t>x </a:t>
                </a:r>
                <a:r>
                  <a:rPr lang="en-US" sz="1400" dirty="0">
                    <a:solidFill>
                      <a:srgbClr val="555555"/>
                    </a:solidFill>
                    <a:latin typeface="STIXGeneral-Regular" pitchFamily="2" charset="2"/>
                  </a:rPr>
                  <a:t>≠ </a:t>
                </a:r>
                <a:r>
                  <a:rPr lang="en-US" sz="1400" dirty="0">
                    <a:solidFill>
                      <a:srgbClr val="555555"/>
                    </a:solidFill>
                    <a:latin typeface="STIXGeneral-Italic" pitchFamily="2" charset="2"/>
                  </a:rPr>
                  <a:t>k</a:t>
                </a:r>
                <a:r>
                  <a:rPr lang="el-GR" sz="1400" dirty="0">
                    <a:solidFill>
                      <a:srgbClr val="555555"/>
                    </a:solidFill>
                    <a:latin typeface="STIXGeneral-Italic" pitchFamily="2" charset="2"/>
                  </a:rPr>
                  <a:t>π</a:t>
                </a:r>
                <a:r>
                  <a:rPr lang="el-GR" sz="1400" dirty="0">
                    <a:solidFill>
                      <a:srgbClr val="555555"/>
                    </a:solidFill>
                    <a:latin typeface="Helvetica Neue" panose="02000503000000020004" pitchFamily="2" charset="0"/>
                  </a:rPr>
                  <a:t> </a:t>
                </a:r>
                <a:r>
                  <a:rPr lang="en-US" sz="1400" dirty="0">
                    <a:solidFill>
                      <a:srgbClr val="555555"/>
                    </a:solidFill>
                    <a:latin typeface="Helvetica Neue" panose="02000503000000020004" pitchFamily="2" charset="0"/>
                  </a:rPr>
                  <a:t> </a:t>
                </a:r>
                <a:r>
                  <a:rPr lang="el-GR" sz="1400" dirty="0">
                    <a:solidFill>
                      <a:srgbClr val="555555"/>
                    </a:solidFill>
                    <a:latin typeface="Helvetica Neue" panose="02000503000000020004" pitchFamily="2" charset="0"/>
                  </a:rPr>
                  <a:t> </a:t>
                </a:r>
                <a:r>
                  <a:rPr lang="en-US" sz="1400" b="1" dirty="0">
                    <a:solidFill>
                      <a:srgbClr val="555555"/>
                    </a:solidFill>
                    <a:latin typeface="Helvetica Neue" panose="02000503000000020004" pitchFamily="2" charset="0"/>
                  </a:rPr>
                  <a:t>for any integer </a:t>
                </a:r>
                <a:r>
                  <a:rPr lang="en-US" sz="1400" dirty="0">
                    <a:solidFill>
                      <a:srgbClr val="555555"/>
                    </a:solidFill>
                    <a:latin typeface="STIXGeneral-Italic" pitchFamily="2" charset="2"/>
                  </a:rPr>
                  <a:t>k</a:t>
                </a:r>
                <a:r>
                  <a:rPr lang="en-US" sz="1400" dirty="0">
                    <a:solidFill>
                      <a:srgbClr val="555555"/>
                    </a:solidFill>
                    <a:latin typeface="STIXGeneral-Regular" pitchFamily="2" charset="2"/>
                  </a:rPr>
                  <a:t>.</a:t>
                </a:r>
                <a:r>
                  <a:rPr lang="en-US" sz="1400" dirty="0">
                    <a:solidFill>
                      <a:srgbClr val="555555"/>
                    </a:solidFill>
                    <a:latin typeface="Helvetica Neue" panose="02000503000000020004" pitchFamily="2" charset="0"/>
                  </a:rPr>
                  <a:t>   </a:t>
                </a:r>
                <a:r>
                  <a:rPr lang="en-US" sz="1400" b="1" dirty="0">
                    <a:solidFill>
                      <a:srgbClr val="555555"/>
                    </a:solidFill>
                    <a:latin typeface="Helvetica Neue" panose="02000503000000020004" pitchFamily="2" charset="0"/>
                  </a:rPr>
                  <a:t>Would the domain of </a:t>
                </a:r>
                <a:r>
                  <a:rPr lang="en-US" sz="1400" dirty="0">
                    <a:solidFill>
                      <a:srgbClr val="555555"/>
                    </a:solidFill>
                    <a:latin typeface="STIXGeneral-Italic" pitchFamily="2" charset="2"/>
                  </a:rPr>
                  <a:t>y </a:t>
                </a:r>
                <a:r>
                  <a:rPr lang="en-US" sz="1400" dirty="0">
                    <a:solidFill>
                      <a:srgbClr val="555555"/>
                    </a:solidFill>
                    <a:latin typeface="STIXGeneral-Regular" pitchFamily="2" charset="2"/>
                  </a:rPr>
                  <a:t>= </a:t>
                </a:r>
                <a:r>
                  <a:rPr lang="en-US" sz="1400" dirty="0">
                    <a:solidFill>
                      <a:srgbClr val="555555"/>
                    </a:solidFill>
                    <a:latin typeface="STIXGeneral-Italic" pitchFamily="2" charset="2"/>
                  </a:rPr>
                  <a:t>A </a:t>
                </a:r>
                <a:r>
                  <a:rPr lang="en-US" sz="1400" dirty="0" err="1">
                    <a:solidFill>
                      <a:srgbClr val="555555"/>
                    </a:solidFill>
                    <a:latin typeface="STIXGeneral-Regular" pitchFamily="2" charset="2"/>
                  </a:rPr>
                  <a:t>csc</a:t>
                </a:r>
                <a:r>
                  <a:rPr lang="en-US" sz="1400" dirty="0">
                    <a:solidFill>
                      <a:srgbClr val="555555"/>
                    </a:solidFill>
                    <a:latin typeface="STIXGeneral-Regular" pitchFamily="2" charset="2"/>
                  </a:rPr>
                  <a:t>(</a:t>
                </a:r>
                <a:r>
                  <a:rPr lang="en-US" sz="1400" dirty="0" err="1">
                    <a:solidFill>
                      <a:srgbClr val="555555"/>
                    </a:solidFill>
                    <a:latin typeface="STIXGeneral-Italic" pitchFamily="2" charset="2"/>
                  </a:rPr>
                  <a:t>Bx</a:t>
                </a:r>
                <a:r>
                  <a:rPr lang="en-US" sz="1400" dirty="0">
                    <a:solidFill>
                      <a:srgbClr val="555555"/>
                    </a:solidFill>
                    <a:latin typeface="STIXGeneral-Regular" pitchFamily="2" charset="2"/>
                  </a:rPr>
                  <a:t>−</a:t>
                </a:r>
                <a:r>
                  <a:rPr lang="en-US" sz="1400" dirty="0">
                    <a:solidFill>
                      <a:srgbClr val="555555"/>
                    </a:solidFill>
                    <a:latin typeface="STIXGeneral-Italic" pitchFamily="2" charset="2"/>
                  </a:rPr>
                  <a:t>C</a:t>
                </a:r>
                <a:r>
                  <a:rPr lang="en-US" sz="1400" dirty="0">
                    <a:solidFill>
                      <a:srgbClr val="555555"/>
                    </a:solidFill>
                    <a:latin typeface="STIXGeneral-Regular" pitchFamily="2" charset="2"/>
                  </a:rPr>
                  <a:t>) + </a:t>
                </a:r>
                <a:r>
                  <a:rPr lang="en-US" sz="1400" dirty="0">
                    <a:solidFill>
                      <a:srgbClr val="555555"/>
                    </a:solidFill>
                    <a:latin typeface="STIXGeneral-Italic" pitchFamily="2" charset="2"/>
                  </a:rPr>
                  <a:t>D </a:t>
                </a:r>
                <a:r>
                  <a:rPr lang="en-US" sz="1400" dirty="0">
                    <a:solidFill>
                      <a:srgbClr val="555555"/>
                    </a:solidFill>
                    <a:latin typeface="STIXGeneral-Regular" pitchFamily="2" charset="2"/>
                  </a:rPr>
                  <a:t>be </a:t>
                </a:r>
                <a:r>
                  <a:rPr lang="en-US" sz="1400" dirty="0">
                    <a:solidFill>
                      <a:srgbClr val="555555"/>
                    </a:solidFill>
                    <a:latin typeface="STIXGeneral-Italic" pitchFamily="2" charset="2"/>
                  </a:rPr>
                  <a:t>x </a:t>
                </a:r>
                <a:r>
                  <a:rPr lang="en-US" sz="1400" dirty="0">
                    <a:solidFill>
                      <a:srgbClr val="555555"/>
                    </a:solidFill>
                    <a:latin typeface="STIXGeneral-Regular" pitchFamily="2" charset="2"/>
                  </a:rPr>
                  <a:t>≠ </a:t>
                </a:r>
                <a14:m>
                  <m:oMath xmlns:m="http://schemas.openxmlformats.org/officeDocument/2006/math">
                    <m:f>
                      <m:fPr>
                        <m:ctrlPr>
                          <a:rPr lang="en-US" sz="1400" i="1" smtClean="0">
                            <a:solidFill>
                              <a:srgbClr val="555555"/>
                            </a:solidFill>
                            <a:latin typeface="Cambria Math" panose="02040503050406030204" pitchFamily="18" charset="0"/>
                          </a:rPr>
                        </m:ctrlPr>
                      </m:fPr>
                      <m:num>
                        <m:r>
                          <m:rPr>
                            <m:nor/>
                          </m:rPr>
                          <a:rPr lang="en-US" sz="1400" dirty="0">
                            <a:solidFill>
                              <a:srgbClr val="555555"/>
                            </a:solidFill>
                            <a:latin typeface="STIXGeneral-Italic" pitchFamily="2" charset="2"/>
                          </a:rPr>
                          <m:t>C</m:t>
                        </m:r>
                        <m:r>
                          <m:rPr>
                            <m:nor/>
                          </m:rPr>
                          <a:rPr lang="en-US" sz="1400" dirty="0">
                            <a:solidFill>
                              <a:srgbClr val="555555"/>
                            </a:solidFill>
                            <a:latin typeface="STIXGeneral-Italic" pitchFamily="2" charset="2"/>
                          </a:rPr>
                          <m:t> </m:t>
                        </m:r>
                        <m:r>
                          <m:rPr>
                            <m:nor/>
                          </m:rPr>
                          <a:rPr lang="en-US" sz="1400" dirty="0">
                            <a:solidFill>
                              <a:srgbClr val="555555"/>
                            </a:solidFill>
                            <a:latin typeface="STIXGeneral-Regular" pitchFamily="2" charset="2"/>
                          </a:rPr>
                          <m:t>+ </m:t>
                        </m:r>
                        <m:r>
                          <m:rPr>
                            <m:nor/>
                          </m:rPr>
                          <a:rPr lang="en-US" sz="1400" dirty="0">
                            <a:solidFill>
                              <a:srgbClr val="555555"/>
                            </a:solidFill>
                            <a:latin typeface="STIXGeneral-Italic" pitchFamily="2" charset="2"/>
                          </a:rPr>
                          <m:t>k</m:t>
                        </m:r>
                        <m:r>
                          <m:rPr>
                            <m:nor/>
                          </m:rPr>
                          <a:rPr lang="el-GR" sz="1400" dirty="0">
                            <a:solidFill>
                              <a:srgbClr val="555555"/>
                            </a:solidFill>
                            <a:latin typeface="STIXGeneral-Italic" pitchFamily="2" charset="2"/>
                          </a:rPr>
                          <m:t>π</m:t>
                        </m:r>
                      </m:num>
                      <m:den>
                        <m:r>
                          <m:rPr>
                            <m:nor/>
                          </m:rPr>
                          <a:rPr lang="en-US" sz="1400" dirty="0">
                            <a:solidFill>
                              <a:srgbClr val="555555"/>
                            </a:solidFill>
                            <a:latin typeface="STIXGeneral-Italic" pitchFamily="2" charset="2"/>
                          </a:rPr>
                          <m:t>B</m:t>
                        </m:r>
                      </m:den>
                    </m:f>
                  </m:oMath>
                </a14:m>
                <a:r>
                  <a:rPr lang="en-US" sz="1400" dirty="0">
                    <a:solidFill>
                      <a:srgbClr val="555555"/>
                    </a:solidFill>
                    <a:latin typeface="STIXGeneral-Regular" pitchFamily="2" charset="2"/>
                  </a:rPr>
                  <a:t>?</a:t>
                </a:r>
                <a:r>
                  <a:rPr lang="en-US" sz="1400" dirty="0">
                    <a:solidFill>
                      <a:srgbClr val="555555"/>
                    </a:solidFill>
                    <a:latin typeface="Helvetica Neue" panose="02000503000000020004" pitchFamily="2" charset="0"/>
                  </a:rPr>
                  <a:t> </a:t>
                </a:r>
              </a:p>
              <a:p>
                <a:r>
                  <a:rPr lang="en-US" sz="1400" i="1" dirty="0">
                    <a:solidFill>
                      <a:srgbClr val="555555"/>
                    </a:solidFill>
                    <a:latin typeface="Helvetica Neue" panose="02000503000000020004" pitchFamily="2" charset="0"/>
                  </a:rPr>
                  <a:t>Yes. The excluded points of the domain follow the vertical asymptotes. Their locations show the horizontal shift and compression or expansion implied by the transformation to the original function’s input.</a:t>
                </a:r>
                <a:endParaRPr lang="en-US" sz="1400" b="0" i="0" u="none" strike="noStrike" dirty="0">
                  <a:solidFill>
                    <a:srgbClr val="555555"/>
                  </a:solidFill>
                  <a:effectLst/>
                  <a:latin typeface="Helvetica Neue" panose="02000503000000020004" pitchFamily="2" charset="0"/>
                </a:endParaRPr>
              </a:p>
            </p:txBody>
          </p:sp>
        </mc:Choice>
        <mc:Fallback xmlns="">
          <p:sp>
            <p:nvSpPr>
              <p:cNvPr id="4" name="Rectangle 3">
                <a:extLst>
                  <a:ext uri="{FF2B5EF4-FFF2-40B4-BE49-F238E27FC236}">
                    <a16:creationId xmlns:a16="http://schemas.microsoft.com/office/drawing/2014/main" id="{6DD4B08C-23BC-6548-90FB-930EAA04C291}"/>
                  </a:ext>
                </a:extLst>
              </p:cNvPr>
              <p:cNvSpPr>
                <a:spLocks noRot="1" noChangeAspect="1" noMove="1" noResize="1" noEditPoints="1" noAdjustHandles="1" noChangeArrowheads="1" noChangeShapeType="1" noTextEdit="1"/>
              </p:cNvSpPr>
              <p:nvPr/>
            </p:nvSpPr>
            <p:spPr>
              <a:xfrm>
                <a:off x="457200" y="4710901"/>
                <a:ext cx="8166100" cy="1575496"/>
              </a:xfrm>
              <a:prstGeom prst="rect">
                <a:avLst/>
              </a:prstGeom>
              <a:blipFill>
                <a:blip r:embed="rId4"/>
                <a:stretch>
                  <a:fillRect l="-622" t="-1600" b="-3200"/>
                </a:stretch>
              </a:blipFill>
            </p:spPr>
            <p:txBody>
              <a:bodyPr/>
              <a:lstStyle/>
              <a:p>
                <a:r>
                  <a:rPr lang="en-US">
                    <a:noFill/>
                  </a:rPr>
                  <a:t> </a:t>
                </a:r>
              </a:p>
            </p:txBody>
          </p:sp>
        </mc:Fallback>
      </mc:AlternateContent>
    </p:spTree>
    <p:extLst>
      <p:ext uri="{BB962C8B-B14F-4D97-AF65-F5344CB8AC3E}">
        <p14:creationId xmlns:p14="http://schemas.microsoft.com/office/powerpoint/2010/main" val="24616172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example 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A57B9E35-B5BA-4352-8C7B-E3275BE892C8}"/>
                  </a:ext>
                </a:extLst>
              </p:cNvPr>
              <p:cNvSpPr>
                <a:spLocks noGrp="1"/>
              </p:cNvSpPr>
              <p:nvPr>
                <p:ph type="body" sz="quarter" idx="14"/>
              </p:nvPr>
            </p:nvSpPr>
            <p:spPr>
              <a:xfrm>
                <a:off x="457200" y="1307680"/>
                <a:ext cx="8062912" cy="1444851"/>
              </a:xfrm>
            </p:spPr>
            <p:txBody>
              <a:bodyPr>
                <a:normAutofit/>
              </a:bodyPr>
              <a:lstStyle/>
              <a:p>
                <a:r>
                  <a:rPr lang="en-US" sz="1600" dirty="0">
                    <a:solidFill>
                      <a:schemeClr val="tx2"/>
                    </a:solidFill>
                  </a:rPr>
                  <a:t>Example</a:t>
                </a:r>
                <a:r>
                  <a:rPr lang="en-US" sz="1600" dirty="0"/>
                  <a:t> </a:t>
                </a:r>
                <a:r>
                  <a:rPr lang="en-US" sz="1600" b="1" dirty="0"/>
                  <a:t>Graphing a Variation of the Cosecant Function</a:t>
                </a:r>
              </a:p>
              <a:p>
                <a:r>
                  <a:rPr lang="en-US" sz="1600" dirty="0"/>
                  <a:t>Sketch a graph of one period of the function </a:t>
                </a:r>
                <a14:m>
                  <m:oMath xmlns:m="http://schemas.openxmlformats.org/officeDocument/2006/math">
                    <m:r>
                      <a:rPr lang="en-US" sz="1600" i="1" dirty="0">
                        <a:latin typeface="Cambria Math" panose="02040503050406030204" pitchFamily="18" charset="0"/>
                      </a:rPr>
                      <m:t>𝑓</m:t>
                    </m:r>
                    <m:d>
                      <m:dPr>
                        <m:ctrlPr>
                          <a:rPr lang="en-US" sz="1600" b="0" i="1" dirty="0" smtClean="0">
                            <a:latin typeface="Cambria Math" panose="02040503050406030204" pitchFamily="18" charset="0"/>
                          </a:rPr>
                        </m:ctrlPr>
                      </m:dPr>
                      <m:e>
                        <m:r>
                          <a:rPr lang="en-US" sz="1600" b="0" i="1" dirty="0" smtClean="0">
                            <a:latin typeface="Cambria Math" panose="02040503050406030204" pitchFamily="18" charset="0"/>
                          </a:rPr>
                          <m:t>𝑥</m:t>
                        </m:r>
                      </m:e>
                    </m:d>
                    <m:r>
                      <a:rPr lang="en-US" sz="1600" b="0" i="0" dirty="0" smtClean="0">
                        <a:latin typeface="Cambria Math" panose="02040503050406030204" pitchFamily="18" charset="0"/>
                      </a:rPr>
                      <m:t>=−3</m:t>
                    </m:r>
                    <m:r>
                      <m:rPr>
                        <m:sty m:val="p"/>
                      </m:rPr>
                      <a:rPr lang="en-US" sz="1600" b="0" i="0" dirty="0" smtClean="0">
                        <a:latin typeface="Cambria Math" panose="02040503050406030204" pitchFamily="18" charset="0"/>
                      </a:rPr>
                      <m:t>csc</m:t>
                    </m:r>
                    <m:d>
                      <m:dPr>
                        <m:ctrlPr>
                          <a:rPr lang="en-US" sz="1600" i="1">
                            <a:latin typeface="Cambria Math" panose="02040503050406030204" pitchFamily="18" charset="0"/>
                          </a:rPr>
                        </m:ctrlPr>
                      </m:dPr>
                      <m:e>
                        <m:r>
                          <a:rPr lang="en-US" sz="1600" b="0" i="1" smtClean="0">
                            <a:latin typeface="Cambria Math" panose="02040503050406030204" pitchFamily="18" charset="0"/>
                          </a:rPr>
                          <m:t>4</m:t>
                        </m:r>
                        <m:r>
                          <a:rPr lang="en-US" sz="1600" b="0" i="1" smtClean="0">
                            <a:latin typeface="Cambria Math" panose="02040503050406030204" pitchFamily="18" charset="0"/>
                          </a:rPr>
                          <m:t>𝑥</m:t>
                        </m:r>
                      </m:e>
                    </m:d>
                  </m:oMath>
                </a14:m>
                <a:r>
                  <a:rPr lang="en-US" sz="1600" dirty="0"/>
                  <a:t>.</a:t>
                </a:r>
              </a:p>
            </p:txBody>
          </p:sp>
        </mc:Choice>
        <mc:Fallback xmlns="">
          <p:sp>
            <p:nvSpPr>
              <p:cNvPr id="7" name="Text Placeholder 6">
                <a:extLst>
                  <a:ext uri="{FF2B5EF4-FFF2-40B4-BE49-F238E27FC236}">
                    <a16:creationId xmlns:a16="http://schemas.microsoft.com/office/drawing/2014/main" id="{A57B9E35-B5BA-4352-8C7B-E3275BE892C8}"/>
                  </a:ext>
                </a:extLst>
              </p:cNvPr>
              <p:cNvSpPr>
                <a:spLocks noGrp="1" noRot="1" noChangeAspect="1" noMove="1" noResize="1" noEditPoints="1" noAdjustHandles="1" noChangeArrowheads="1" noChangeShapeType="1" noTextEdit="1"/>
              </p:cNvSpPr>
              <p:nvPr>
                <p:ph type="body" sz="quarter" idx="14"/>
              </p:nvPr>
            </p:nvSpPr>
            <p:spPr>
              <a:xfrm>
                <a:off x="457200" y="1307680"/>
                <a:ext cx="8062912" cy="1444851"/>
              </a:xfrm>
              <a:blipFill>
                <a:blip r:embed="rId3"/>
                <a:stretch>
                  <a:fillRect l="-472" t="-870"/>
                </a:stretch>
              </a:blipFill>
            </p:spPr>
            <p:txBody>
              <a:bodyPr/>
              <a:lstStyle/>
              <a:p>
                <a:r>
                  <a:rPr lang="en-US">
                    <a:noFill/>
                  </a:rPr>
                  <a:t> </a:t>
                </a:r>
              </a:p>
            </p:txBody>
          </p:sp>
        </mc:Fallback>
      </mc:AlternateContent>
    </p:spTree>
    <p:extLst>
      <p:ext uri="{BB962C8B-B14F-4D97-AF65-F5344CB8AC3E}">
        <p14:creationId xmlns:p14="http://schemas.microsoft.com/office/powerpoint/2010/main" val="2203994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(cont.6)</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32AAF8-BF77-A740-8CAE-F90D1F0CAA47}"/>
                  </a:ext>
                </a:extLst>
              </p:cNvPr>
              <p:cNvSpPr/>
              <p:nvPr/>
            </p:nvSpPr>
            <p:spPr>
              <a:xfrm>
                <a:off x="351961" y="1232605"/>
                <a:ext cx="8296740" cy="327884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function of the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err="1">
                    <a:solidFill>
                      <a:srgbClr val="555555"/>
                    </a:solidFill>
                    <a:latin typeface="STIXGeneral-Regular" pitchFamily="2" charset="2"/>
                  </a:rPr>
                  <a:t>csc</a:t>
                </a:r>
                <a:r>
                  <a:rPr lang="en-US" dirty="0">
                    <a:solidFill>
                      <a:srgbClr val="555555"/>
                    </a:solidFill>
                    <a:latin typeface="STIXGeneral-Regular" pitchFamily="2" charset="2"/>
                  </a:rPr>
                  <a:t>(</a:t>
                </a:r>
                <a:r>
                  <a:rPr lang="en-US" dirty="0" err="1">
                    <a:solidFill>
                      <a:srgbClr val="555555"/>
                    </a:solidFill>
                    <a:latin typeface="STIXGeneral-Italic" pitchFamily="2" charset="2"/>
                  </a:rPr>
                  <a:t>Bx</a:t>
                </a:r>
                <a:r>
                  <a:rPr lang="en-US" dirty="0">
                    <a:solidFill>
                      <a:srgbClr val="555555"/>
                    </a:solidFill>
                    <a:latin typeface="STIXGeneral-Italic" pitchFamily="2" charset="2"/>
                  </a:rPr>
                  <a:t> </a:t>
                </a:r>
                <a:r>
                  <a:rPr lang="en-US" dirty="0">
                    <a:solidFill>
                      <a:srgbClr val="555555"/>
                    </a:solidFill>
                    <a:latin typeface="STIXGeneral-Regular" pitchFamily="2" charset="2"/>
                  </a:rPr>
                  <a:t>− </a:t>
                </a:r>
                <a:r>
                  <a:rPr lang="en-US" dirty="0">
                    <a:solidFill>
                      <a:srgbClr val="555555"/>
                    </a:solidFill>
                    <a:latin typeface="STIXGeneral-Italic" pitchFamily="2" charset="2"/>
                  </a:rPr>
                  <a:t>C</a:t>
                </a:r>
                <a:r>
                  <a:rPr lang="en-US" dirty="0">
                    <a:solidFill>
                      <a:srgbClr val="555555"/>
                    </a:solidFill>
                    <a:latin typeface="STIXGeneral-Regular" pitchFamily="2" charset="2"/>
                  </a:rPr>
                  <a:t>) + </a:t>
                </a:r>
                <a:r>
                  <a:rPr lang="en-US" dirty="0">
                    <a:solidFill>
                      <a:srgbClr val="555555"/>
                    </a:solidFill>
                    <a:latin typeface="STIXGeneral-Italic" pitchFamily="2" charset="2"/>
                  </a:rPr>
                  <a:t>D</a:t>
                </a:r>
                <a:r>
                  <a:rPr lang="en-US" dirty="0">
                    <a:solidFill>
                      <a:srgbClr val="555555"/>
                    </a:solidFill>
                    <a:latin typeface="STIXGeneral-Regular" pitchFamily="2" charset="2"/>
                  </a:rPr>
                  <a:t>, </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function given in the form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err="1">
                    <a:solidFill>
                      <a:srgbClr val="333333"/>
                    </a:solidFill>
                    <a:latin typeface="STIXGeneral-Regular" pitchFamily="2" charset="2"/>
                  </a:rPr>
                  <a:t>csc</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Italic" pitchFamily="2" charset="2"/>
                  </a:rPr>
                  <a:t> </a:t>
                </a:r>
                <a:r>
                  <a:rPr lang="en-US" dirty="0">
                    <a:solidFill>
                      <a:srgbClr val="333333"/>
                    </a:solidFill>
                    <a:latin typeface="STIXGeneral-Regular" pitchFamily="2" charset="2"/>
                  </a:rPr>
                  <a:t>− </a:t>
                </a:r>
                <a:r>
                  <a:rPr lang="en-US" dirty="0">
                    <a:solidFill>
                      <a:srgbClr val="333333"/>
                    </a:solidFill>
                    <a:latin typeface="STIXGeneral-Italic" pitchFamily="2" charset="2"/>
                  </a:rPr>
                  <a:t>C</a:t>
                </a:r>
                <a:r>
                  <a:rPr lang="en-US" dirty="0">
                    <a:solidFill>
                      <a:srgbClr val="333333"/>
                    </a:solidFill>
                    <a:latin typeface="STIXGeneral-Regular" pitchFamily="2" charset="2"/>
                  </a:rPr>
                  <a:t>) + </a:t>
                </a:r>
                <a:r>
                  <a:rPr lang="en-US" dirty="0">
                    <a:solidFill>
                      <a:srgbClr val="333333"/>
                    </a:solidFill>
                    <a:latin typeface="STIXGeneral-Italic" pitchFamily="2" charset="2"/>
                  </a:rPr>
                  <a:t>D</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stretching/compressing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B </a:t>
                </a:r>
                <a:r>
                  <a:rPr lang="en-US" dirty="0">
                    <a:solidFill>
                      <a:srgbClr val="333333"/>
                    </a:solidFill>
                    <a:latin typeface="Helvetica Neue" panose="02000503000000020004" pitchFamily="2" charset="0"/>
                  </a:rPr>
                  <a:t>  and determine the period,</a:t>
                </a:r>
                <a:r>
                  <a:rPr lang="en-US" dirty="0"/>
                  <a:t> </a:t>
                </a:r>
                <a14:m>
                  <m:oMath xmlns:m="http://schemas.openxmlformats.org/officeDocument/2006/math">
                    <m:f>
                      <m:fPr>
                        <m:ctrlPr>
                          <a:rPr lang="en-US" i="1">
                            <a:latin typeface="Cambria Math" panose="02040503050406030204" pitchFamily="18" charset="0"/>
                          </a:rPr>
                        </m:ctrlPr>
                      </m:fPr>
                      <m:num>
                        <m:r>
                          <m:rPr>
                            <m:nor/>
                          </m:rPr>
                          <a:rPr lang="en-US" dirty="0">
                            <a:latin typeface="STIXGeneral-Regular" pitchFamily="2" charset="2"/>
                          </a:rPr>
                          <m:t>2</m:t>
                        </m:r>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r>
                  <a:rPr lang="en-US" dirty="0">
                    <a:solidFill>
                      <a:srgbClr val="333333"/>
                    </a:solidFill>
                    <a:latin typeface="Helvetica Neue" panose="02000503000000020004" pitchFamily="2" charset="0"/>
                  </a:rPr>
                  <a:t>.</a:t>
                </a:r>
              </a:p>
              <a:p>
                <a:pPr marL="342900" indent="-342900">
                  <a:buFont typeface="+mj-lt"/>
                  <a:buAutoNum type="arabicPeriod"/>
                </a:pPr>
                <a:r>
                  <a:rPr lang="en-US" dirty="0">
                    <a:solidFill>
                      <a:srgbClr val="333333"/>
                    </a:solidFill>
                    <a:latin typeface="Helvetica Neue" panose="02000503000000020004" pitchFamily="2" charset="0"/>
                  </a:rPr>
                  <a:t>Identify </a:t>
                </a:r>
                <a:r>
                  <a:rPr lang="en-US" dirty="0">
                    <a:solidFill>
                      <a:srgbClr val="333333"/>
                    </a:solidFill>
                    <a:latin typeface="STIXGeneral-Italic" pitchFamily="2" charset="2"/>
                  </a:rPr>
                  <a:t>C </a:t>
                </a:r>
                <a:r>
                  <a:rPr lang="en-US" dirty="0">
                    <a:solidFill>
                      <a:srgbClr val="333333"/>
                    </a:solidFill>
                    <a:latin typeface="Helvetica Neue" panose="02000503000000020004" pitchFamily="2" charset="0"/>
                  </a:rPr>
                  <a:t>  and determine the phase shift,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oMath>
                </a14:m>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err="1">
                    <a:solidFill>
                      <a:srgbClr val="333333"/>
                    </a:solidFill>
                    <a:latin typeface="STIXGeneral-Regular" pitchFamily="2" charset="2"/>
                  </a:rPr>
                  <a:t>csc</a:t>
                </a:r>
                <a:r>
                  <a:rPr lang="en-US" dirty="0">
                    <a:solidFill>
                      <a:srgbClr val="333333"/>
                    </a:solidFill>
                    <a:latin typeface="STIXGeneral-Regular" pitchFamily="2" charset="2"/>
                  </a:rPr>
                  <a:t>(</a:t>
                </a:r>
                <a:r>
                  <a:rPr lang="en-US" dirty="0" err="1">
                    <a:solidFill>
                      <a:srgbClr val="333333"/>
                    </a:solidFill>
                    <a:latin typeface="STIXGeneral-Italic" pitchFamily="2" charset="2"/>
                  </a:rPr>
                  <a:t>Bx</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but shift it to the right by </a:t>
                </a:r>
                <a:r>
                  <a:rPr lang="en-US" dirty="0"/>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oMath>
                </a14:m>
                <a:r>
                  <a:rPr lang="en-US" dirty="0">
                    <a:solidFill>
                      <a:srgbClr val="333333"/>
                    </a:solidFill>
                    <a:latin typeface="Helvetica Neue" panose="02000503000000020004" pitchFamily="2" charset="0"/>
                  </a:rPr>
                  <a:t> and up by </a:t>
                </a:r>
                <a:r>
                  <a:rPr lang="en-US" dirty="0">
                    <a:solidFill>
                      <a:srgbClr val="333333"/>
                    </a:solidFill>
                    <a:latin typeface="STIXGeneral-Italic" pitchFamily="2" charset="2"/>
                  </a:rPr>
                  <a:t>D</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Sketch the vertical asymptotes, which occur at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r>
                      <a:rPr lang="en-US" b="0" i="0" dirty="0" smtClean="0">
                        <a:solidFill>
                          <a:srgbClr val="333333"/>
                        </a:solidFill>
                        <a:latin typeface="Cambria Math" panose="02040503050406030204" pitchFamily="18" charset="0"/>
                      </a:rPr>
                      <m:t> </m:t>
                    </m:r>
                  </m:oMath>
                </a14:m>
                <a:r>
                  <a:rPr lang="en-US" dirty="0">
                    <a:solidFill>
                      <a:srgbClr val="333333"/>
                    </a:solidFill>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solidFill>
                              <a:srgbClr val="333333"/>
                            </a:solidFill>
                            <a:latin typeface="STIXGeneral-Italic" pitchFamily="2" charset="2"/>
                          </a:rPr>
                          <m:t>π</m:t>
                        </m:r>
                      </m:num>
                      <m:den>
                        <m:r>
                          <m:rPr>
                            <m:nor/>
                          </m:rPr>
                          <a:rPr lang="el-GR" dirty="0">
                            <a:solidFill>
                              <a:srgbClr val="333333"/>
                            </a:solidFill>
                            <a:latin typeface="STIXVariants" pitchFamily="2" charset="2"/>
                          </a:rPr>
                          <m:t>|</m:t>
                        </m:r>
                        <m:r>
                          <m:rPr>
                            <m:nor/>
                          </m:rPr>
                          <a:rPr lang="en-US" dirty="0">
                            <a:solidFill>
                              <a:srgbClr val="333333"/>
                            </a:solidFill>
                            <a:latin typeface="STIXGeneral-Italic" pitchFamily="2" charset="2"/>
                          </a:rPr>
                          <m:t>B</m:t>
                        </m:r>
                        <m:r>
                          <m:rPr>
                            <m:nor/>
                          </m:rPr>
                          <a:rPr lang="en-US" dirty="0">
                            <a:solidFill>
                              <a:srgbClr val="333333"/>
                            </a:solidFill>
                            <a:latin typeface="STIXVariants" pitchFamily="2" charset="2"/>
                          </a:rPr>
                          <m:t>|</m:t>
                        </m:r>
                      </m:den>
                    </m:f>
                    <m:r>
                      <a:rPr lang="en-US" b="0" i="0" dirty="0" smtClean="0">
                        <a:solidFill>
                          <a:srgbClr val="333333"/>
                        </a:solidFill>
                        <a:latin typeface="Cambria Math" panose="02040503050406030204" pitchFamily="18" charset="0"/>
                      </a:rPr>
                      <m:t> </m:t>
                    </m:r>
                  </m:oMath>
                </a14:m>
                <a:r>
                  <a:rPr lang="en-US" dirty="0">
                    <a:solidFill>
                      <a:srgbClr val="333333"/>
                    </a:solidFill>
                    <a:latin typeface="STIXGeneral-Italic" pitchFamily="2" charset="2"/>
                  </a:rPr>
                  <a:t>k</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where </a:t>
                </a:r>
                <a:r>
                  <a:rPr lang="en-US" dirty="0">
                    <a:solidFill>
                      <a:srgbClr val="333333"/>
                    </a:solidFill>
                    <a:latin typeface="STIXGeneral-Italic" pitchFamily="2" charset="2"/>
                  </a:rPr>
                  <a:t>k </a:t>
                </a:r>
                <a:r>
                  <a:rPr lang="en-US" dirty="0">
                    <a:solidFill>
                      <a:srgbClr val="333333"/>
                    </a:solidFill>
                    <a:latin typeface="Helvetica Neue" panose="02000503000000020004" pitchFamily="2" charset="0"/>
                  </a:rPr>
                  <a:t>  is an integer.</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B232AAF8-BF77-A740-8CAE-F90D1F0CAA47}"/>
                  </a:ext>
                </a:extLst>
              </p:cNvPr>
              <p:cNvSpPr>
                <a:spLocks noRot="1" noChangeAspect="1" noMove="1" noResize="1" noEditPoints="1" noAdjustHandles="1" noChangeArrowheads="1" noChangeShapeType="1" noTextEdit="1"/>
              </p:cNvSpPr>
              <p:nvPr/>
            </p:nvSpPr>
            <p:spPr>
              <a:xfrm>
                <a:off x="351961" y="1232605"/>
                <a:ext cx="8296740" cy="3278846"/>
              </a:xfrm>
              <a:prstGeom prst="rect">
                <a:avLst/>
              </a:prstGeom>
              <a:blipFill>
                <a:blip r:embed="rId3"/>
                <a:stretch>
                  <a:fillRect l="-612" t="-386" b="-1931"/>
                </a:stretch>
              </a:blipFill>
            </p:spPr>
            <p:txBody>
              <a:bodyPr/>
              <a:lstStyle/>
              <a:p>
                <a:r>
                  <a:rPr lang="en-US">
                    <a:noFill/>
                  </a:rPr>
                  <a:t> </a:t>
                </a:r>
              </a:p>
            </p:txBody>
          </p:sp>
        </mc:Fallback>
      </mc:AlternateContent>
    </p:spTree>
    <p:extLst>
      <p:ext uri="{BB962C8B-B14F-4D97-AF65-F5344CB8AC3E}">
        <p14:creationId xmlns:p14="http://schemas.microsoft.com/office/powerpoint/2010/main" val="300633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br>
              <a:rPr lang="en-US" dirty="0"/>
            </a:br>
            <a:r>
              <a:rPr lang="en-US" i="1" dirty="0"/>
              <a:t>y </a:t>
            </a:r>
            <a:r>
              <a:rPr lang="en-US" b="1" dirty="0"/>
              <a:t>= </a:t>
            </a:r>
            <a:r>
              <a:rPr lang="en-US" dirty="0"/>
              <a:t>sec </a:t>
            </a:r>
            <a:r>
              <a:rPr lang="en-US" i="1" dirty="0"/>
              <a:t>x </a:t>
            </a:r>
            <a:r>
              <a:rPr lang="en-US" dirty="0"/>
              <a:t>and </a:t>
            </a:r>
            <a:r>
              <a:rPr lang="en-US" i="1" dirty="0"/>
              <a:t>y </a:t>
            </a:r>
            <a:r>
              <a:rPr lang="en-US" b="1" dirty="0"/>
              <a:t>= </a:t>
            </a:r>
            <a:r>
              <a:rPr lang="en-US" dirty="0" err="1"/>
              <a:t>csc</a:t>
            </a:r>
            <a:r>
              <a:rPr lang="en-US" dirty="0"/>
              <a:t> </a:t>
            </a:r>
            <a:r>
              <a:rPr lang="en-US" i="1" dirty="0"/>
              <a:t>x  </a:t>
            </a:r>
            <a:r>
              <a:rPr lang="en-US" dirty="0"/>
              <a:t>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E28A839-0EF3-9144-A8C8-90D5AE5E2CB8}"/>
                  </a:ext>
                </a:extLst>
              </p:cNvPr>
              <p:cNvSpPr/>
              <p:nvPr/>
            </p:nvSpPr>
            <p:spPr>
              <a:xfrm>
                <a:off x="457200" y="1251126"/>
                <a:ext cx="8062912" cy="827150"/>
              </a:xfrm>
              <a:prstGeom prst="rect">
                <a:avLst/>
              </a:prstGeom>
            </p:spPr>
            <p:txBody>
              <a:bodyPr wrap="square">
                <a:spAutoFit/>
              </a:bodyPr>
              <a:lstStyle/>
              <a:p>
                <a:r>
                  <a:rPr lang="en-US" dirty="0">
                    <a:solidFill>
                      <a:srgbClr val="555555"/>
                    </a:solidFill>
                    <a:latin typeface="Helvetica Neue" panose="02000503000000020004" pitchFamily="2" charset="0"/>
                  </a:rPr>
                  <a:t>Try It:	Given the graph of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2cos</a:t>
                </a:r>
                <a:r>
                  <a:rPr lang="en-US" dirty="0">
                    <a:solidFill>
                      <a:srgbClr val="555555"/>
                    </a:solidFill>
                    <a:latin typeface="STIXSizeOne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l-GR" i="1" dirty="0" smtClean="0">
                            <a:solidFill>
                              <a:srgbClr val="555555"/>
                            </a:solidFill>
                            <a:latin typeface="Cambria Math" panose="02040503050406030204" pitchFamily="18" charset="0"/>
                          </a:rPr>
                          <m:t>2</m:t>
                        </m:r>
                      </m:den>
                    </m:f>
                  </m:oMath>
                </a14:m>
                <a:r>
                  <a:rPr lang="en-US" dirty="0">
                    <a:solidFill>
                      <a:srgbClr val="555555"/>
                    </a:solidFill>
                    <a:latin typeface="STIXGeneral-Italic" pitchFamily="2" charset="2"/>
                  </a:rPr>
                  <a:t>x</a:t>
                </a:r>
                <a:r>
                  <a:rPr lang="en-US" dirty="0">
                    <a:solidFill>
                      <a:srgbClr val="555555"/>
                    </a:solidFill>
                    <a:latin typeface="STIXSizeOneSym" pitchFamily="2" charset="2"/>
                  </a:rPr>
                  <a:t>)</a:t>
                </a:r>
                <a:r>
                  <a:rPr lang="en-US" dirty="0">
                    <a:solidFill>
                      <a:srgbClr val="555555"/>
                    </a:solidFill>
                    <a:latin typeface="STIXGeneral-Regular" pitchFamily="2" charset="2"/>
                  </a:rPr>
                  <a:t>+1</a:t>
                </a:r>
                <a:r>
                  <a:rPr lang="en-US" dirty="0">
                    <a:solidFill>
                      <a:srgbClr val="555555"/>
                    </a:solidFill>
                    <a:latin typeface="Helvetica Neue" panose="02000503000000020004" pitchFamily="2" charset="0"/>
                  </a:rPr>
                  <a:t>   shown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sketch the graph of </a:t>
                </a:r>
                <a:r>
                  <a:rPr lang="en-US" dirty="0">
                    <a:solidFill>
                      <a:srgbClr val="555555"/>
                    </a:solidFill>
                    <a:latin typeface="STIXGeneral-Italic" pitchFamily="2" charset="2"/>
                  </a:rPr>
                  <a:t>g</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2sec</a:t>
                </a:r>
                <a:r>
                  <a:rPr lang="en-US" dirty="0">
                    <a:solidFill>
                      <a:srgbClr val="555555"/>
                    </a:solidFill>
                    <a:latin typeface="STIXSizeOneSym" pitchFamily="2" charset="2"/>
                  </a:rPr>
                  <a:t>(</a:t>
                </a:r>
                <a14:m>
                  <m:oMath xmlns:m="http://schemas.openxmlformats.org/officeDocument/2006/math">
                    <m:f>
                      <m:fPr>
                        <m:ctrlPr>
                          <a:rPr lang="el-GR" i="1" dirty="0">
                            <a:solidFill>
                              <a:srgbClr val="555555"/>
                            </a:solidFill>
                            <a:latin typeface="Cambria Math" panose="02040503050406030204" pitchFamily="18" charset="0"/>
                          </a:rPr>
                        </m:ctrlPr>
                      </m:fPr>
                      <m:num>
                        <m:r>
                          <a:rPr lang="el-GR" i="1" dirty="0">
                            <a:solidFill>
                              <a:srgbClr val="555555"/>
                            </a:solidFill>
                            <a:latin typeface="Cambria Math" panose="02040503050406030204" pitchFamily="18" charset="0"/>
                          </a:rPr>
                          <m:t>𝜋</m:t>
                        </m:r>
                      </m:num>
                      <m:den>
                        <m:r>
                          <a:rPr lang="el-GR" i="1" dirty="0">
                            <a:solidFill>
                              <a:srgbClr val="555555"/>
                            </a:solidFill>
                            <a:latin typeface="Cambria Math" panose="02040503050406030204" pitchFamily="18" charset="0"/>
                          </a:rPr>
                          <m:t>2</m:t>
                        </m:r>
                      </m:den>
                    </m:f>
                    <m:r>
                      <a:rPr lang="el-GR" i="1" dirty="0">
                        <a:solidFill>
                          <a:srgbClr val="555555"/>
                        </a:solidFill>
                        <a:latin typeface="Cambria Math" panose="02040503050406030204" pitchFamily="18" charset="0"/>
                      </a:rPr>
                      <m:t> </m:t>
                    </m:r>
                  </m:oMath>
                </a14:m>
                <a:r>
                  <a:rPr lang="en-US" dirty="0">
                    <a:solidFill>
                      <a:srgbClr val="555555"/>
                    </a:solidFill>
                    <a:latin typeface="STIXGeneral-Italic" pitchFamily="2" charset="2"/>
                  </a:rPr>
                  <a:t>x</a:t>
                </a:r>
                <a:r>
                  <a:rPr lang="en-US" dirty="0">
                    <a:solidFill>
                      <a:srgbClr val="555555"/>
                    </a:solidFill>
                    <a:latin typeface="STIXSizeOneSym" pitchFamily="2" charset="2"/>
                  </a:rPr>
                  <a:t>)</a:t>
                </a:r>
                <a:r>
                  <a:rPr lang="en-US" dirty="0">
                    <a:solidFill>
                      <a:srgbClr val="555555"/>
                    </a:solidFill>
                    <a:latin typeface="STIXGeneral-Regular" pitchFamily="2" charset="2"/>
                  </a:rPr>
                  <a:t>+1</a:t>
                </a:r>
                <a:r>
                  <a:rPr lang="en-US" dirty="0">
                    <a:solidFill>
                      <a:srgbClr val="555555"/>
                    </a:solidFill>
                    <a:latin typeface="Helvetica Neue" panose="02000503000000020004" pitchFamily="2" charset="0"/>
                  </a:rPr>
                  <a:t>  on the same axes.</a:t>
                </a:r>
                <a:endParaRPr lang="en-US" dirty="0"/>
              </a:p>
            </p:txBody>
          </p:sp>
        </mc:Choice>
        <mc:Fallback xmlns="">
          <p:sp>
            <p:nvSpPr>
              <p:cNvPr id="3" name="Rectangle 2">
                <a:extLst>
                  <a:ext uri="{FF2B5EF4-FFF2-40B4-BE49-F238E27FC236}">
                    <a16:creationId xmlns:a16="http://schemas.microsoft.com/office/drawing/2014/main" id="{2E28A839-0EF3-9144-A8C8-90D5AE5E2CB8}"/>
                  </a:ext>
                </a:extLst>
              </p:cNvPr>
              <p:cNvSpPr>
                <a:spLocks noRot="1" noChangeAspect="1" noMove="1" noResize="1" noEditPoints="1" noAdjustHandles="1" noChangeArrowheads="1" noChangeShapeType="1" noTextEdit="1"/>
              </p:cNvSpPr>
              <p:nvPr/>
            </p:nvSpPr>
            <p:spPr>
              <a:xfrm>
                <a:off x="457200" y="1251126"/>
                <a:ext cx="8062912" cy="827150"/>
              </a:xfrm>
              <a:prstGeom prst="rect">
                <a:avLst/>
              </a:prstGeom>
              <a:blipFill>
                <a:blip r:embed="rId3"/>
                <a:stretch>
                  <a:fillRect l="-630" b="-6061"/>
                </a:stretch>
              </a:blipFill>
            </p:spPr>
            <p:txBody>
              <a:bodyPr/>
              <a:lstStyle/>
              <a:p>
                <a:r>
                  <a:rPr lang="en-US">
                    <a:noFill/>
                  </a:rPr>
                  <a:t> </a:t>
                </a:r>
              </a:p>
            </p:txBody>
          </p:sp>
        </mc:Fallback>
      </mc:AlternateContent>
      <p:pic>
        <p:nvPicPr>
          <p:cNvPr id="1026" name="Picture 2" descr="A graph of two periods of a modified cosine function. Range is [-1,3], graphed from x=-4 to x=4.">
            <a:extLst>
              <a:ext uri="{FF2B5EF4-FFF2-40B4-BE49-F238E27FC236}">
                <a16:creationId xmlns:a16="http://schemas.microsoft.com/office/drawing/2014/main" id="{A5FB420F-F8C9-1C42-A5DC-B7B3DFE56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486" y="2262840"/>
            <a:ext cx="5300065" cy="413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30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Analyzing the Graph of </a:t>
            </a:r>
            <a:r>
              <a:rPr lang="en-US" i="1" dirty="0"/>
              <a:t>y </a:t>
            </a:r>
            <a:r>
              <a:rPr lang="en-US" b="1" dirty="0"/>
              <a:t>= </a:t>
            </a:r>
            <a:r>
              <a:rPr lang="en-US" dirty="0"/>
              <a:t>cot </a:t>
            </a:r>
            <a:r>
              <a:rPr lang="en-US" i="1" dirty="0"/>
              <a:t>x</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278294"/>
            <a:ext cx="8062912" cy="2360645"/>
          </a:xfrm>
        </p:spPr>
        <p:txBody>
          <a:bodyPr>
            <a:noAutofit/>
          </a:bodyPr>
          <a:lstStyle/>
          <a:p>
            <a:r>
              <a:rPr lang="en-US" sz="1600" dirty="0"/>
              <a:t>The last trigonometric function we need to explore is cotangent.</a:t>
            </a:r>
          </a:p>
          <a:p>
            <a:r>
              <a:rPr lang="en-US" sz="1600" dirty="0"/>
              <a:t>Notice that the function is undefined when the tangent function is 0, leading to a vertical asymptote in the graph at 0, </a:t>
            </a:r>
            <a:r>
              <a:rPr lang="en-US" sz="1600" i="1" dirty="0"/>
              <a:t>π</a:t>
            </a:r>
            <a:r>
              <a:rPr lang="en-US" sz="1600" dirty="0"/>
              <a:t>, etc. Since the output of the tangent function is all real numbers, the output of the cotangent function is also all real numbers.</a:t>
            </a:r>
          </a:p>
          <a:p>
            <a:r>
              <a:rPr lang="en-US" sz="1600" dirty="0"/>
              <a:t>We can graph </a:t>
            </a:r>
            <a:r>
              <a:rPr lang="en-US" sz="1600" i="1" dirty="0"/>
              <a:t>y </a:t>
            </a:r>
            <a:r>
              <a:rPr lang="en-US" sz="1600" dirty="0"/>
              <a:t>= cot </a:t>
            </a:r>
            <a:r>
              <a:rPr lang="en-US" sz="1600" i="1" dirty="0"/>
              <a:t>x </a:t>
            </a:r>
            <a:r>
              <a:rPr lang="en-US" sz="1600" dirty="0"/>
              <a:t>by observing the graph of the tangent function because these two functions are reciprocals of one another. See </a:t>
            </a:r>
            <a:r>
              <a:rPr lang="en-US" sz="1600" b="1" dirty="0"/>
              <a:t>Figure 13. </a:t>
            </a:r>
            <a:r>
              <a:rPr lang="en-US" sz="1600" dirty="0"/>
              <a:t>Where the graph of the tangent function decreases, the graph of the cotangent function increases. Where the graph of the tangent function increases, the graph of the cotangent function decreases.</a:t>
            </a:r>
          </a:p>
        </p:txBody>
      </p:sp>
      <p:pic>
        <p:nvPicPr>
          <p:cNvPr id="2" name="Picture 1" descr="&#10;A graph of cotangent of x, with vertical asymptotes at multiples of pi.">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235736" y="3638939"/>
            <a:ext cx="3371850" cy="2743200"/>
          </a:xfrm>
          <a:prstGeom prst="rect">
            <a:avLst/>
          </a:prstGeom>
        </p:spPr>
      </p:pic>
      <p:sp>
        <p:nvSpPr>
          <p:cNvPr id="3" name="Rectangle 2"/>
          <p:cNvSpPr/>
          <p:nvPr/>
        </p:nvSpPr>
        <p:spPr>
          <a:xfrm>
            <a:off x="457200" y="3855682"/>
            <a:ext cx="4572000" cy="2308324"/>
          </a:xfrm>
          <a:prstGeom prst="rect">
            <a:avLst/>
          </a:prstGeom>
        </p:spPr>
        <p:txBody>
          <a:bodyPr>
            <a:spAutoFit/>
          </a:bodyPr>
          <a:lstStyle/>
          <a:p>
            <a:r>
              <a:rPr lang="en-US" sz="1600" dirty="0"/>
              <a:t>The cotangent graph has vertical asymptotes at each value of </a:t>
            </a:r>
            <a:r>
              <a:rPr lang="en-US" sz="1600" i="1" dirty="0"/>
              <a:t>x </a:t>
            </a:r>
            <a:r>
              <a:rPr lang="en-US" sz="1600" dirty="0"/>
              <a:t>where tan </a:t>
            </a:r>
            <a:r>
              <a:rPr lang="en-US" sz="1600" i="1" dirty="0"/>
              <a:t>x </a:t>
            </a:r>
            <a:r>
              <a:rPr lang="en-US" sz="1600" dirty="0"/>
              <a:t>= 0.</a:t>
            </a:r>
          </a:p>
          <a:p>
            <a:endParaRPr lang="en-US" sz="1600" dirty="0"/>
          </a:p>
          <a:p>
            <a:r>
              <a:rPr lang="en-US" sz="1600" dirty="0"/>
              <a:t>We show these in the graph below with dashed lines. Since the cotangent is the reciprocal of the tangent, cot </a:t>
            </a:r>
            <a:r>
              <a:rPr lang="en-US" sz="1600" i="1" dirty="0"/>
              <a:t>x </a:t>
            </a:r>
            <a:r>
              <a:rPr lang="en-US" sz="1600" dirty="0"/>
              <a:t>has vertical asymptotes at all values of </a:t>
            </a:r>
            <a:r>
              <a:rPr lang="en-US" sz="1600" i="1" dirty="0"/>
              <a:t>x </a:t>
            </a:r>
            <a:r>
              <a:rPr lang="en-US" sz="1600" dirty="0"/>
              <a:t>where tan </a:t>
            </a:r>
            <a:r>
              <a:rPr lang="en-US" sz="1600" i="1" dirty="0"/>
              <a:t>x </a:t>
            </a:r>
            <a:r>
              <a:rPr lang="en-US" sz="1600" dirty="0"/>
              <a:t>= 0, and cot </a:t>
            </a:r>
            <a:r>
              <a:rPr lang="en-US" sz="1600" i="1" dirty="0"/>
              <a:t>x </a:t>
            </a:r>
            <a:r>
              <a:rPr lang="en-US" sz="1600" dirty="0"/>
              <a:t>= 0 at all values of </a:t>
            </a:r>
            <a:r>
              <a:rPr lang="en-US" sz="1600" i="1" dirty="0"/>
              <a:t>x </a:t>
            </a:r>
            <a:r>
              <a:rPr lang="en-US" sz="1600" dirty="0"/>
              <a:t>where tan </a:t>
            </a:r>
            <a:r>
              <a:rPr lang="en-US" sz="1600" i="1" dirty="0"/>
              <a:t>x </a:t>
            </a:r>
            <a:r>
              <a:rPr lang="en-US" sz="1600" dirty="0"/>
              <a:t>has its vertical asymptotes.</a:t>
            </a:r>
            <a:endParaRPr lang="en-US" sz="1200" dirty="0"/>
          </a:p>
        </p:txBody>
      </p:sp>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682011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Analyzing the Graph of </a:t>
            </a:r>
            <a:r>
              <a:rPr lang="en-US" i="1" dirty="0"/>
              <a:t>y </a:t>
            </a:r>
            <a:r>
              <a:rPr lang="en-US" b="1" dirty="0"/>
              <a:t>= </a:t>
            </a:r>
            <a:r>
              <a:rPr lang="en-US" dirty="0"/>
              <a:t>cot </a:t>
            </a:r>
            <a:r>
              <a:rPr lang="en-US" i="1" dirty="0"/>
              <a:t>x</a:t>
            </a:r>
            <a:r>
              <a:rPr lang="en-US" dirty="0"/>
              <a:t> </a:t>
            </a:r>
            <a:br>
              <a:rPr lang="en-US" dirty="0"/>
            </a:br>
            <a:r>
              <a:rPr lang="en-US" dirty="0"/>
              <a:t>(cont.)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E5FD536-42A7-AB40-9D0E-F4ABA60B841B}"/>
                  </a:ext>
                </a:extLst>
              </p:cNvPr>
              <p:cNvSpPr/>
              <p:nvPr/>
            </p:nvSpPr>
            <p:spPr>
              <a:xfrm>
                <a:off x="457200" y="1313297"/>
                <a:ext cx="8379321" cy="2540247"/>
              </a:xfrm>
              <a:prstGeom prst="rect">
                <a:avLst/>
              </a:prstGeom>
            </p:spPr>
            <p:txBody>
              <a:bodyPr wrap="square">
                <a:spAutoFit/>
              </a:bodyPr>
              <a:lstStyle/>
              <a:p>
                <a:r>
                  <a:rPr lang="en-US" cap="all" dirty="0">
                    <a:solidFill>
                      <a:srgbClr val="555555"/>
                    </a:solidFill>
                  </a:rPr>
                  <a:t>FEATURES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a:t>
                </a:r>
                <a:r>
                  <a:rPr lang="en-US" cap="all" dirty="0">
                    <a:solidFill>
                      <a:srgbClr val="555555"/>
                    </a:solidFill>
                  </a:rPr>
                  <a:t>COT(</a:t>
                </a:r>
                <a:r>
                  <a:rPr lang="en-US" i="1" cap="all" dirty="0">
                    <a:solidFill>
                      <a:srgbClr val="555555"/>
                    </a:solidFill>
                  </a:rPr>
                  <a:t>BX</a:t>
                </a:r>
                <a:r>
                  <a:rPr lang="en-US" cap="all" dirty="0">
                    <a:solidFill>
                      <a:srgbClr val="555555"/>
                    </a:solidFill>
                  </a:rPr>
                  <a:t>)</a:t>
                </a: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period is </a:t>
                </a:r>
                <a:r>
                  <a:rPr lang="en-US" dirty="0">
                    <a:latin typeface="STIXGeneral-Italic" pitchFamily="2" charset="2"/>
                  </a:rPr>
                  <a:t>P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 range is </a:t>
                </a:r>
                <a:r>
                  <a:rPr lang="en-US" dirty="0">
                    <a:latin typeface="STIXGeneral-Regular" pitchFamily="2" charset="2"/>
                  </a:rPr>
                  <a:t>(</a:t>
                </a:r>
                <a:r>
                  <a:rPr lang="en-US" dirty="0">
                    <a:latin typeface="STIXGeneral-Italic" pitchFamily="2" charset="2"/>
                  </a:rPr>
                  <a:t>−</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asymptotes occur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a:latin typeface="STIXGeneral-Italic" pitchFamily="2" charset="2"/>
                  </a:rPr>
                  <a:t>A </a:t>
                </a:r>
                <a:r>
                  <a:rPr lang="en-US" dirty="0">
                    <a:latin typeface="STIXGeneral-Regular" pitchFamily="2" charset="2"/>
                  </a:rPr>
                  <a:t>cot(</a:t>
                </a:r>
                <a:r>
                  <a:rPr lang="en-US" dirty="0" err="1">
                    <a:latin typeface="STIXGeneral-Italic" pitchFamily="2" charset="2"/>
                  </a:rPr>
                  <a:t>Bx</a:t>
                </a:r>
                <a:r>
                  <a:rPr lang="en-US" dirty="0">
                    <a:latin typeface="STIXGeneral-Regular" pitchFamily="2" charset="2"/>
                  </a:rPr>
                  <a:t>)</a:t>
                </a:r>
                <a:r>
                  <a:rPr lang="en-US" dirty="0"/>
                  <a:t> is an odd function.</a:t>
                </a:r>
                <a:endParaRPr lang="en-US" dirty="0">
                  <a:effectLst/>
                </a:endParaRPr>
              </a:p>
            </p:txBody>
          </p:sp>
        </mc:Choice>
        <mc:Fallback xmlns="">
          <p:sp>
            <p:nvSpPr>
              <p:cNvPr id="3" name="Rectangle 2">
                <a:extLst>
                  <a:ext uri="{FF2B5EF4-FFF2-40B4-BE49-F238E27FC236}">
                    <a16:creationId xmlns:a16="http://schemas.microsoft.com/office/drawing/2014/main" id="{9E5FD536-42A7-AB40-9D0E-F4ABA60B841B}"/>
                  </a:ext>
                </a:extLst>
              </p:cNvPr>
              <p:cNvSpPr>
                <a:spLocks noRot="1" noChangeAspect="1" noMove="1" noResize="1" noEditPoints="1" noAdjustHandles="1" noChangeArrowheads="1" noChangeShapeType="1" noTextEdit="1"/>
              </p:cNvSpPr>
              <p:nvPr/>
            </p:nvSpPr>
            <p:spPr>
              <a:xfrm>
                <a:off x="457200" y="1313297"/>
                <a:ext cx="8379321" cy="2540247"/>
              </a:xfrm>
              <a:prstGeom prst="rect">
                <a:avLst/>
              </a:prstGeom>
              <a:blipFill>
                <a:blip r:embed="rId3"/>
                <a:stretch>
                  <a:fillRect l="-606" t="-498" b="-1493"/>
                </a:stretch>
              </a:blipFill>
            </p:spPr>
            <p:txBody>
              <a:bodyPr/>
              <a:lstStyle/>
              <a:p>
                <a:r>
                  <a:rPr lang="en-US">
                    <a:noFill/>
                  </a:rPr>
                  <a:t> </a:t>
                </a:r>
              </a:p>
            </p:txBody>
          </p:sp>
        </mc:Fallback>
      </mc:AlternateContent>
    </p:spTree>
    <p:extLst>
      <p:ext uri="{BB962C8B-B14F-4D97-AF65-F5344CB8AC3E}">
        <p14:creationId xmlns:p14="http://schemas.microsoft.com/office/powerpoint/2010/main" val="2902120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a:bodyPr>
          <a:lstStyle/>
          <a:p>
            <a:r>
              <a:rPr lang="en-US" dirty="0"/>
              <a:t>Graphing Variations of </a:t>
            </a:r>
            <a:r>
              <a:rPr lang="en-US" i="1" dirty="0"/>
              <a:t>y </a:t>
            </a:r>
            <a:r>
              <a:rPr lang="en-US" b="1" dirty="0"/>
              <a:t>= </a:t>
            </a:r>
            <a:r>
              <a:rPr lang="en-US" dirty="0"/>
              <a:t>cot </a:t>
            </a:r>
            <a:r>
              <a:rPr lang="en-US" i="1" dirty="0"/>
              <a:t>x</a:t>
            </a:r>
            <a:endParaRPr lang="en-US" dirty="0"/>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7ACDB19-51F4-E746-95B4-6104E0E55452}"/>
                  </a:ext>
                </a:extLst>
              </p:cNvPr>
              <p:cNvSpPr/>
              <p:nvPr/>
            </p:nvSpPr>
            <p:spPr>
              <a:xfrm>
                <a:off x="546100" y="1305342"/>
                <a:ext cx="7974012" cy="3036985"/>
              </a:xfrm>
              <a:prstGeom prst="rect">
                <a:avLst/>
              </a:prstGeom>
            </p:spPr>
            <p:txBody>
              <a:bodyPr wrap="square">
                <a:spAutoFit/>
              </a:bodyPr>
              <a:lstStyle/>
              <a:p>
                <a:r>
                  <a:rPr lang="en-US" cap="all" dirty="0">
                    <a:solidFill>
                      <a:srgbClr val="555555"/>
                    </a:solidFill>
                  </a:rPr>
                  <a:t>PROPERTIES OF THE GRAPH OF </a:t>
                </a:r>
                <a:r>
                  <a:rPr lang="en-US" i="1" cap="all" dirty="0">
                    <a:solidFill>
                      <a:srgbClr val="555555"/>
                    </a:solidFill>
                  </a:rPr>
                  <a:t>Y</a:t>
                </a:r>
                <a:r>
                  <a:rPr lang="en-US" cap="all" dirty="0">
                    <a:solidFill>
                      <a:srgbClr val="555555"/>
                    </a:solidFill>
                  </a:rPr>
                  <a:t> = </a:t>
                </a:r>
                <a:r>
                  <a:rPr lang="en-US" i="1" cap="all" dirty="0">
                    <a:solidFill>
                      <a:srgbClr val="555555"/>
                    </a:solidFill>
                  </a:rPr>
                  <a:t>A</a:t>
                </a:r>
                <a:r>
                  <a:rPr lang="en-US" cap="all" dirty="0">
                    <a:solidFill>
                      <a:srgbClr val="555555"/>
                    </a:solidFill>
                  </a:rPr>
                  <a:t>COT(</a:t>
                </a:r>
                <a:r>
                  <a:rPr lang="en-US" i="1" cap="all" dirty="0">
                    <a:solidFill>
                      <a:srgbClr val="555555"/>
                    </a:solidFill>
                  </a:rPr>
                  <a:t>BX</a:t>
                </a:r>
                <a:r>
                  <a:rPr lang="en-US" cap="all" dirty="0">
                    <a:solidFill>
                      <a:srgbClr val="555555"/>
                    </a:solidFill>
                  </a:rPr>
                  <a:t>−C)+</a:t>
                </a:r>
                <a:r>
                  <a:rPr lang="en-US" i="1" cap="all" dirty="0">
                    <a:solidFill>
                      <a:srgbClr val="555555"/>
                    </a:solidFill>
                  </a:rPr>
                  <a:t>D</a:t>
                </a:r>
                <a:endParaRPr lang="en-US" cap="all" dirty="0">
                  <a:solidFill>
                    <a:srgbClr val="555555"/>
                  </a:solidFill>
                </a:endParaRPr>
              </a:p>
              <a:p>
                <a:pPr marL="285750" indent="-285750">
                  <a:buFont typeface="Arial" panose="020B0604020202020204" pitchFamily="34" charset="0"/>
                  <a:buChar char="•"/>
                </a:pPr>
                <a:r>
                  <a:rPr lang="en-US" dirty="0"/>
                  <a:t>The stretching factor is </a:t>
                </a:r>
                <a:r>
                  <a:rPr lang="en-US" dirty="0">
                    <a:latin typeface="STIXVariants" pitchFamily="2" charset="2"/>
                  </a:rPr>
                  <a:t>|</a:t>
                </a:r>
                <a:r>
                  <a:rPr lang="en-US" dirty="0">
                    <a:latin typeface="STIXGeneral-Italic" pitchFamily="2" charset="2"/>
                  </a:rPr>
                  <a:t>A</a:t>
                </a:r>
                <a:r>
                  <a:rPr lang="en-US" dirty="0">
                    <a:latin typeface="STIXVariants" pitchFamily="2" charset="2"/>
                  </a:rPr>
                  <a:t>|</a:t>
                </a:r>
                <a:r>
                  <a:rPr lang="en-US" dirty="0">
                    <a:latin typeface="STIXGeneral-Regular" pitchFamily="2" charset="2"/>
                  </a:rPr>
                  <a:t>.</a:t>
                </a:r>
                <a:endParaRPr lang="en-US" dirty="0"/>
              </a:p>
              <a:p>
                <a:pPr marL="285750" indent="-285750">
                  <a:buFont typeface="Arial" panose="020B0604020202020204" pitchFamily="34" charset="0"/>
                  <a:buChar char="•"/>
                </a:pPr>
                <a:r>
                  <a:rPr lang="en-US" dirty="0"/>
                  <a:t>The period is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endParaRPr lang="en-US" dirty="0"/>
              </a:p>
              <a:p>
                <a:pPr marL="285750" indent="-285750">
                  <a:buFont typeface="Arial" panose="020B0604020202020204" pitchFamily="34" charset="0"/>
                  <a:buChar char="•"/>
                </a:pPr>
                <a:r>
                  <a:rPr lang="en-US" dirty="0"/>
                  <a:t>The domain is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oMath>
                </a14:m>
                <a:r>
                  <a:rPr lang="en-US" dirty="0">
                    <a:latin typeface="STIXGeneral-Regular" pitchFamily="2" charset="2"/>
                  </a:rPr>
                  <a:t>+</a:t>
                </a:r>
                <a:r>
                  <a:rPr lang="en-US" dirty="0"/>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 range is </a:t>
                </a:r>
                <a:r>
                  <a:rPr lang="en-US" dirty="0">
                    <a:latin typeface="STIXGeneral-Regular" pitchFamily="2" charset="2"/>
                  </a:rPr>
                  <a:t>(−∞,∞).</a:t>
                </a:r>
                <a:r>
                  <a:rPr lang="en-US" dirty="0"/>
                  <a:t> </a:t>
                </a:r>
              </a:p>
              <a:p>
                <a:pPr marL="285750" indent="-285750">
                  <a:buFont typeface="Arial" panose="020B0604020202020204" pitchFamily="34" charset="0"/>
                  <a:buChar char="•"/>
                </a:pPr>
                <a:r>
                  <a:rPr lang="en-US" dirty="0"/>
                  <a:t>The vertical asymptotes occur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r>
                      <a:rPr lang="en-US" b="0" i="0" dirty="0" smtClean="0">
                        <a:solidFill>
                          <a:srgbClr val="333333"/>
                        </a:solidFill>
                        <a:latin typeface="Cambria Math" panose="02040503050406030204" pitchFamily="18" charset="0"/>
                      </a:rPr>
                      <m:t> </m:t>
                    </m:r>
                  </m:oMath>
                </a14:m>
                <a:r>
                  <a:rPr lang="en-US" dirty="0">
                    <a:latin typeface="STIXGeneral-Regular" pitchFamily="2" charset="2"/>
                  </a:rPr>
                  <a:t>+</a:t>
                </a:r>
                <a:r>
                  <a:rPr lang="en-US" dirty="0"/>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latin typeface="STIXGeneral-Italic" pitchFamily="2" charset="2"/>
                  </a:rPr>
                  <a:t>k</a:t>
                </a:r>
                <a:r>
                  <a:rPr lang="en-US" dirty="0">
                    <a:latin typeface="STIXGeneral-Regular" pitchFamily="2" charset="2"/>
                  </a:rPr>
                  <a:t>,</a:t>
                </a:r>
                <a:r>
                  <a:rPr lang="en-US" dirty="0"/>
                  <a:t> where </a:t>
                </a:r>
                <a:r>
                  <a:rPr lang="en-US" dirty="0">
                    <a:latin typeface="STIXGeneral-Italic" pitchFamily="2" charset="2"/>
                  </a:rPr>
                  <a:t>k</a:t>
                </a:r>
                <a:r>
                  <a:rPr lang="en-US" dirty="0"/>
                  <a:t>  is an integer.</a:t>
                </a:r>
              </a:p>
              <a:p>
                <a:pPr marL="285750" indent="-285750">
                  <a:buFont typeface="Arial" panose="020B0604020202020204" pitchFamily="34" charset="0"/>
                  <a:buChar char="•"/>
                </a:pPr>
                <a:r>
                  <a:rPr lang="en-US" dirty="0"/>
                  <a:t>There is no amplitude.</a:t>
                </a:r>
              </a:p>
              <a:p>
                <a:pPr marL="285750" indent="-285750">
                  <a:buFont typeface="Arial" panose="020B0604020202020204" pitchFamily="34" charset="0"/>
                  <a:buChar char="•"/>
                </a:pPr>
                <a:r>
                  <a:rPr lang="en-US" dirty="0">
                    <a:latin typeface="STIXGeneral-Italic" pitchFamily="2" charset="2"/>
                  </a:rPr>
                  <a:t>y </a:t>
                </a:r>
                <a:r>
                  <a:rPr lang="en-US" dirty="0">
                    <a:latin typeface="STIXGeneral-Regular" pitchFamily="2" charset="2"/>
                  </a:rPr>
                  <a:t>= </a:t>
                </a:r>
                <a:r>
                  <a:rPr lang="en-US" dirty="0" err="1">
                    <a:latin typeface="STIXGeneral-Italic" pitchFamily="2" charset="2"/>
                  </a:rPr>
                  <a:t>A</a:t>
                </a:r>
                <a:r>
                  <a:rPr lang="en-US" dirty="0" err="1">
                    <a:latin typeface="STIXGeneral-Regular" pitchFamily="2" charset="2"/>
                  </a:rPr>
                  <a:t>cot</a:t>
                </a:r>
                <a:r>
                  <a:rPr lang="en-US" dirty="0">
                    <a:latin typeface="STIXGeneral-Regular" pitchFamily="2" charset="2"/>
                  </a:rPr>
                  <a:t> (</a:t>
                </a:r>
                <a:r>
                  <a:rPr lang="en-US" dirty="0" err="1">
                    <a:latin typeface="STIXGeneral-Italic" pitchFamily="2" charset="2"/>
                  </a:rPr>
                  <a:t>Bx</a:t>
                </a:r>
                <a:r>
                  <a:rPr lang="en-US" dirty="0">
                    <a:latin typeface="STIXGeneral-Regular" pitchFamily="2" charset="2"/>
                  </a:rPr>
                  <a:t>) </a:t>
                </a:r>
                <a:r>
                  <a:rPr lang="en-US" dirty="0"/>
                  <a:t> is an odd function because it is the quotient of even and odd functions (cosine and sine, respectively)</a:t>
                </a:r>
                <a:endParaRPr lang="en-US" dirty="0">
                  <a:effectLst/>
                </a:endParaRPr>
              </a:p>
            </p:txBody>
          </p:sp>
        </mc:Choice>
        <mc:Fallback xmlns="">
          <p:sp>
            <p:nvSpPr>
              <p:cNvPr id="3" name="Rectangle 2">
                <a:extLst>
                  <a:ext uri="{FF2B5EF4-FFF2-40B4-BE49-F238E27FC236}">
                    <a16:creationId xmlns:a16="http://schemas.microsoft.com/office/drawing/2014/main" id="{07ACDB19-51F4-E746-95B4-6104E0E55452}"/>
                  </a:ext>
                </a:extLst>
              </p:cNvPr>
              <p:cNvSpPr>
                <a:spLocks noRot="1" noChangeAspect="1" noMove="1" noResize="1" noEditPoints="1" noAdjustHandles="1" noChangeArrowheads="1" noChangeShapeType="1" noTextEdit="1"/>
              </p:cNvSpPr>
              <p:nvPr/>
            </p:nvSpPr>
            <p:spPr>
              <a:xfrm>
                <a:off x="546100" y="1305342"/>
                <a:ext cx="7974012" cy="3036985"/>
              </a:xfrm>
              <a:prstGeom prst="rect">
                <a:avLst/>
              </a:prstGeom>
              <a:blipFill>
                <a:blip r:embed="rId3"/>
                <a:stretch>
                  <a:fillRect l="-636" t="-833" r="-318" b="-2500"/>
                </a:stretch>
              </a:blipFill>
            </p:spPr>
            <p:txBody>
              <a:bodyPr/>
              <a:lstStyle/>
              <a:p>
                <a:r>
                  <a:rPr lang="en-US">
                    <a:noFill/>
                  </a:rPr>
                  <a:t> </a:t>
                </a:r>
              </a:p>
            </p:txBody>
          </p:sp>
        </mc:Fallback>
      </mc:AlternateContent>
    </p:spTree>
    <p:extLst>
      <p:ext uri="{BB962C8B-B14F-4D97-AF65-F5344CB8AC3E}">
        <p14:creationId xmlns:p14="http://schemas.microsoft.com/office/powerpoint/2010/main" val="490292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r>
              <a:rPr lang="en-US" i="1" dirty="0"/>
              <a:t>y </a:t>
            </a:r>
            <a:r>
              <a:rPr lang="en-US" b="1" dirty="0"/>
              <a:t>= </a:t>
            </a:r>
            <a:r>
              <a:rPr lang="en-US" dirty="0"/>
              <a:t>cot </a:t>
            </a:r>
            <a:r>
              <a:rPr lang="en-US" i="1" dirty="0"/>
              <a:t>x</a:t>
            </a:r>
            <a:br>
              <a:rPr lang="en-US" i="1" dirty="0"/>
            </a:br>
            <a:r>
              <a:rPr lang="en-US" dirty="0"/>
              <a:t>(cont.)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1B1EF7-1379-9544-A8AB-C40A87424327}"/>
                  </a:ext>
                </a:extLst>
              </p:cNvPr>
              <p:cNvSpPr/>
              <p:nvPr/>
            </p:nvSpPr>
            <p:spPr>
              <a:xfrm>
                <a:off x="457200" y="1135077"/>
                <a:ext cx="7948612" cy="3289875"/>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modified cotangent function of the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a:solidFill>
                      <a:srgbClr val="555555"/>
                    </a:solidFill>
                    <a:latin typeface="STIXGeneral-Regular" pitchFamily="2" charset="2"/>
                  </a:rPr>
                  <a:t>cot (</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Express the function in the form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A </a:t>
                </a:r>
                <a:r>
                  <a:rPr lang="en-US" dirty="0">
                    <a:solidFill>
                      <a:srgbClr val="333333"/>
                    </a:solidFill>
                    <a:latin typeface="STIXGeneral-Regular" pitchFamily="2" charset="2"/>
                  </a:rPr>
                  <a:t>cot(</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Identify the stretching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Identify the period, </a:t>
                </a:r>
                <a:r>
                  <a:rPr lang="en-US" dirty="0">
                    <a:solidFill>
                      <a:srgbClr val="333333"/>
                    </a:solidFill>
                    <a:latin typeface="STIXGeneral-Italic" pitchFamily="2" charset="2"/>
                  </a:rPr>
                  <a:t>P </a:t>
                </a:r>
                <a:r>
                  <a:rPr lang="en-US" dirty="0">
                    <a:solidFill>
                      <a:srgbClr val="333333"/>
                    </a:solidFill>
                    <a:latin typeface="STIXGeneral-Regular" pitchFamily="2" charset="2"/>
                  </a:rPr>
                  <a:t>=</a:t>
                </a:r>
                <a:r>
                  <a:rPr lang="en-US" dirty="0"/>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tan(</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Plot any two reference points.</a:t>
                </a:r>
              </a:p>
              <a:p>
                <a:pPr marL="342900" indent="-342900">
                  <a:buFont typeface="+mj-lt"/>
                  <a:buAutoNum type="arabicPeriod"/>
                </a:pPr>
                <a:r>
                  <a:rPr lang="en-US" dirty="0">
                    <a:solidFill>
                      <a:srgbClr val="333333"/>
                    </a:solidFill>
                    <a:latin typeface="Helvetica Neue" panose="02000503000000020004" pitchFamily="2" charset="0"/>
                  </a:rPr>
                  <a:t>Use the reciprocal relationship between tangent and cotangent to 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cot (</a:t>
                </a:r>
                <a:r>
                  <a:rPr lang="en-US" dirty="0" err="1">
                    <a:solidFill>
                      <a:srgbClr val="333333"/>
                    </a:solidFill>
                    <a:latin typeface="STIXGeneral-Italic" pitchFamily="2" charset="2"/>
                  </a:rPr>
                  <a:t>Bx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Sketch the asymptotes.</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C61B1EF7-1379-9544-A8AB-C40A87424327}"/>
                  </a:ext>
                </a:extLst>
              </p:cNvPr>
              <p:cNvSpPr>
                <a:spLocks noRot="1" noChangeAspect="1" noMove="1" noResize="1" noEditPoints="1" noAdjustHandles="1" noChangeArrowheads="1" noChangeShapeType="1" noTextEdit="1"/>
              </p:cNvSpPr>
              <p:nvPr/>
            </p:nvSpPr>
            <p:spPr>
              <a:xfrm>
                <a:off x="457200" y="1135077"/>
                <a:ext cx="7948612" cy="3289875"/>
              </a:xfrm>
              <a:prstGeom prst="rect">
                <a:avLst/>
              </a:prstGeom>
              <a:blipFill>
                <a:blip r:embed="rId3"/>
                <a:stretch>
                  <a:fillRect l="-639" t="-385" b="-1923"/>
                </a:stretch>
              </a:blipFill>
            </p:spPr>
            <p:txBody>
              <a:bodyPr/>
              <a:lstStyle/>
              <a:p>
                <a:r>
                  <a:rPr lang="en-US">
                    <a:noFill/>
                  </a:rPr>
                  <a:t> </a:t>
                </a:r>
              </a:p>
            </p:txBody>
          </p:sp>
        </mc:Fallback>
      </mc:AlternateContent>
    </p:spTree>
    <p:extLst>
      <p:ext uri="{BB962C8B-B14F-4D97-AF65-F5344CB8AC3E}">
        <p14:creationId xmlns:p14="http://schemas.microsoft.com/office/powerpoint/2010/main" val="265420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Graphing Sine and Cosine Functions </a:t>
            </a:r>
            <a:br>
              <a:rPr lang="en-US" dirty="0"/>
            </a:br>
            <a:r>
              <a:rPr lang="en-US" dirty="0"/>
              <a:t>(3)</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7BDE6A8C-5A27-A54C-9B2D-23BF5F03D432}"/>
              </a:ext>
            </a:extLst>
          </p:cNvPr>
          <p:cNvSpPr/>
          <p:nvPr/>
        </p:nvSpPr>
        <p:spPr>
          <a:xfrm>
            <a:off x="457200" y="1305342"/>
            <a:ext cx="8062912" cy="2308324"/>
          </a:xfrm>
          <a:prstGeom prst="rect">
            <a:avLst/>
          </a:prstGeom>
        </p:spPr>
        <p:txBody>
          <a:bodyPr wrap="square">
            <a:spAutoFit/>
          </a:bodyPr>
          <a:lstStyle/>
          <a:p>
            <a:r>
              <a:rPr lang="en-US" cap="all" dirty="0">
                <a:solidFill>
                  <a:srgbClr val="555555"/>
                </a:solidFill>
              </a:rPr>
              <a:t>CHARACTERISTICS OF SINE AND COSINE FUNCTIONS</a:t>
            </a:r>
          </a:p>
          <a:p>
            <a:r>
              <a:rPr lang="en-US" dirty="0">
                <a:solidFill>
                  <a:srgbClr val="555555"/>
                </a:solidFill>
              </a:rPr>
              <a:t>The sine and cosine functions have several distinct characteristics:</a:t>
            </a:r>
          </a:p>
          <a:p>
            <a:pPr marL="285750" indent="-285750">
              <a:buFont typeface="Arial" panose="020B0604020202020204" pitchFamily="34" charset="0"/>
              <a:buChar char="•"/>
            </a:pPr>
            <a:r>
              <a:rPr lang="en-US" dirty="0"/>
              <a:t>They are periodic functions with a period of </a:t>
            </a:r>
            <a:r>
              <a:rPr lang="en-US" dirty="0">
                <a:latin typeface="STIXGeneral-Regular" pitchFamily="2" charset="2"/>
              </a:rPr>
              <a:t>2</a:t>
            </a:r>
            <a:r>
              <a:rPr lang="el-GR" dirty="0">
                <a:latin typeface="STIXGeneral-Italic" pitchFamily="2" charset="2"/>
              </a:rPr>
              <a:t>π</a:t>
            </a:r>
            <a:r>
              <a:rPr lang="el-GR" dirty="0">
                <a:latin typeface="STIXGeneral-Regular" pitchFamily="2" charset="2"/>
              </a:rPr>
              <a:t>.</a:t>
            </a:r>
            <a:endParaRPr lang="el-GR" dirty="0"/>
          </a:p>
          <a:p>
            <a:pPr marL="285750" indent="-285750">
              <a:buFont typeface="Arial" panose="020B0604020202020204" pitchFamily="34" charset="0"/>
              <a:buChar char="•"/>
            </a:pPr>
            <a:r>
              <a:rPr lang="en-US" dirty="0"/>
              <a:t>The domain of each function is </a:t>
            </a:r>
            <a:r>
              <a:rPr lang="en-US" dirty="0">
                <a:latin typeface="STIXGeneral-Regular" pitchFamily="2" charset="2"/>
              </a:rPr>
              <a:t>(−∞,∞)</a:t>
            </a:r>
            <a:r>
              <a:rPr lang="en-US" dirty="0"/>
              <a:t>  and the range is </a:t>
            </a:r>
            <a:r>
              <a:rPr lang="en-US" dirty="0">
                <a:latin typeface="STIXGeneral-Regular" pitchFamily="2" charset="2"/>
              </a:rPr>
              <a:t>[−1,1].</a:t>
            </a:r>
            <a:r>
              <a:rPr lang="en-US" dirty="0"/>
              <a:t> </a:t>
            </a:r>
          </a:p>
          <a:p>
            <a:pPr marL="285750" indent="-285750">
              <a:buFont typeface="Arial" panose="020B0604020202020204" pitchFamily="34" charset="0"/>
              <a:buChar char="•"/>
            </a:pPr>
            <a:r>
              <a:rPr lang="en-US" dirty="0"/>
              <a:t>The graph of </a:t>
            </a:r>
            <a:r>
              <a:rPr lang="en-US" dirty="0">
                <a:latin typeface="STIXGeneral-Italic" pitchFamily="2" charset="2"/>
              </a:rPr>
              <a:t>y </a:t>
            </a:r>
            <a:r>
              <a:rPr lang="en-US" dirty="0">
                <a:latin typeface="STIXGeneral-Regular" pitchFamily="2" charset="2"/>
              </a:rPr>
              <a:t>= sin </a:t>
            </a:r>
            <a:r>
              <a:rPr lang="en-US" dirty="0">
                <a:latin typeface="STIXGeneral-Italic" pitchFamily="2" charset="2"/>
              </a:rPr>
              <a:t>x</a:t>
            </a:r>
            <a:r>
              <a:rPr lang="en-US" dirty="0"/>
              <a:t>  is symmetric about the origin, because it is an odd function.</a:t>
            </a:r>
          </a:p>
          <a:p>
            <a:pPr marL="285750" indent="-285750">
              <a:buFont typeface="Arial" panose="020B0604020202020204" pitchFamily="34" charset="0"/>
              <a:buChar char="•"/>
            </a:pPr>
            <a:r>
              <a:rPr lang="en-US" dirty="0"/>
              <a:t>The graph of </a:t>
            </a:r>
            <a:r>
              <a:rPr lang="en-US" dirty="0">
                <a:latin typeface="STIXGeneral-Italic" pitchFamily="2" charset="2"/>
              </a:rPr>
              <a:t>y </a:t>
            </a:r>
            <a:r>
              <a:rPr lang="en-US" dirty="0">
                <a:latin typeface="STIXGeneral-Regular" pitchFamily="2" charset="2"/>
              </a:rPr>
              <a:t>= cos </a:t>
            </a:r>
            <a:r>
              <a:rPr lang="en-US" dirty="0">
                <a:latin typeface="STIXGeneral-Italic" pitchFamily="2" charset="2"/>
              </a:rPr>
              <a:t>x</a:t>
            </a:r>
            <a:r>
              <a:rPr lang="en-US" dirty="0"/>
              <a:t>  is symmetric about the</a:t>
            </a:r>
            <a:r>
              <a:rPr lang="en-US" dirty="0">
                <a:latin typeface="STIXGeneral-Italic" pitchFamily="2" charset="2"/>
              </a:rPr>
              <a:t>y</a:t>
            </a:r>
            <a:r>
              <a:rPr lang="en-US" dirty="0">
                <a:latin typeface="STIXGeneral-Regular" pitchFamily="2" charset="2"/>
              </a:rPr>
              <a:t>-</a:t>
            </a:r>
            <a:r>
              <a:rPr lang="en-US" dirty="0"/>
              <a:t> y-axis, because it is an even function.</a:t>
            </a:r>
            <a:endParaRPr lang="en-US" dirty="0">
              <a:effectLst/>
            </a:endParaRPr>
          </a:p>
        </p:txBody>
      </p:sp>
    </p:spTree>
    <p:extLst>
      <p:ext uri="{BB962C8B-B14F-4D97-AF65-F5344CB8AC3E}">
        <p14:creationId xmlns:p14="http://schemas.microsoft.com/office/powerpoint/2010/main" val="18973856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r>
              <a:rPr lang="en-US" i="1" dirty="0"/>
              <a:t>y </a:t>
            </a:r>
            <a:r>
              <a:rPr lang="en-US" b="1" dirty="0"/>
              <a:t>= </a:t>
            </a:r>
            <a:r>
              <a:rPr lang="en-US" dirty="0"/>
              <a:t>cot </a:t>
            </a:r>
            <a:r>
              <a:rPr lang="en-US" i="1" dirty="0"/>
              <a:t>x</a:t>
            </a:r>
            <a:br>
              <a:rPr lang="en-US" i="1" dirty="0"/>
            </a:br>
            <a:r>
              <a:rPr lang="en-US" dirty="0"/>
              <a:t>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a:t>
            </a:r>
            <a:r>
              <a:rPr lang="en-US" sz="1600" dirty="0"/>
              <a:t> </a:t>
            </a:r>
            <a:r>
              <a:rPr lang="en-US" sz="1600" b="1" dirty="0"/>
              <a:t>Graphing Variations of the Cotangent Function</a:t>
            </a:r>
          </a:p>
          <a:p>
            <a:r>
              <a:rPr lang="en-US" sz="1600" dirty="0"/>
              <a:t>Determine the stretching factor, period, and phase shift of </a:t>
            </a:r>
            <a:r>
              <a:rPr lang="en-US" sz="1600" i="1" dirty="0"/>
              <a:t>y </a:t>
            </a:r>
            <a:r>
              <a:rPr lang="en-US" sz="1600" dirty="0"/>
              <a:t>= 3cot(4</a:t>
            </a:r>
            <a:r>
              <a:rPr lang="en-US" sz="1600" i="1" dirty="0"/>
              <a:t>x</a:t>
            </a:r>
            <a:r>
              <a:rPr lang="en-US" sz="1600" dirty="0"/>
              <a:t>), and then sketch a graph.</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458487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r>
              <a:rPr lang="en-US" i="1" dirty="0"/>
              <a:t>y </a:t>
            </a:r>
            <a:r>
              <a:rPr lang="en-US" b="1" dirty="0"/>
              <a:t>= </a:t>
            </a:r>
            <a:r>
              <a:rPr lang="en-US" dirty="0"/>
              <a:t>cot </a:t>
            </a:r>
            <a:r>
              <a:rPr lang="en-US" i="1" dirty="0"/>
              <a:t>x</a:t>
            </a:r>
            <a:br>
              <a:rPr lang="en-US" i="1" dirty="0"/>
            </a:br>
            <a:r>
              <a:rPr lang="en-US" dirty="0"/>
              <a:t>(Cont.2)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E393D2B-1022-0F47-B523-D2926DE36E9F}"/>
                  </a:ext>
                </a:extLst>
              </p:cNvPr>
              <p:cNvSpPr/>
              <p:nvPr/>
            </p:nvSpPr>
            <p:spPr>
              <a:xfrm>
                <a:off x="457200" y="1184810"/>
                <a:ext cx="8062912" cy="3487237"/>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modified cotangent function of the form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n-US" dirty="0">
                    <a:solidFill>
                      <a:srgbClr val="555555"/>
                    </a:solidFill>
                    <a:latin typeface="STIXGeneral-Italic" pitchFamily="2" charset="2"/>
                  </a:rPr>
                  <a:t>x</a:t>
                </a:r>
                <a:r>
                  <a:rPr lang="en-US" dirty="0">
                    <a:solidFill>
                      <a:srgbClr val="555555"/>
                    </a:solidFill>
                    <a:latin typeface="STIXGeneral-Regular" pitchFamily="2" charset="2"/>
                  </a:rPr>
                  <a:t>) = </a:t>
                </a:r>
                <a:r>
                  <a:rPr lang="en-US" dirty="0">
                    <a:solidFill>
                      <a:srgbClr val="555555"/>
                    </a:solidFill>
                    <a:latin typeface="STIXGeneral-Italic" pitchFamily="2" charset="2"/>
                  </a:rPr>
                  <a:t>A </a:t>
                </a:r>
                <a:r>
                  <a:rPr lang="en-US" dirty="0">
                    <a:solidFill>
                      <a:srgbClr val="555555"/>
                    </a:solidFill>
                    <a:latin typeface="STIXGeneral-Regular" pitchFamily="2" charset="2"/>
                  </a:rPr>
                  <a:t>cot (</a:t>
                </a:r>
                <a:r>
                  <a:rPr lang="en-US" dirty="0" err="1">
                    <a:solidFill>
                      <a:srgbClr val="555555"/>
                    </a:solidFill>
                    <a:latin typeface="STIXGeneral-Italic" pitchFamily="2" charset="2"/>
                  </a:rPr>
                  <a:t>Bx</a:t>
                </a:r>
                <a:r>
                  <a:rPr lang="en-US" dirty="0">
                    <a:solidFill>
                      <a:srgbClr val="555555"/>
                    </a:solidFill>
                    <a:latin typeface="STIXGeneral-Regular" pitchFamily="2" charset="2"/>
                  </a:rPr>
                  <a:t>−</a:t>
                </a:r>
                <a:r>
                  <a:rPr lang="en-US" dirty="0">
                    <a:solidFill>
                      <a:srgbClr val="555555"/>
                    </a:solidFill>
                    <a:latin typeface="STIXGeneral-Italic" pitchFamily="2" charset="2"/>
                  </a:rPr>
                  <a:t>C</a:t>
                </a:r>
                <a:r>
                  <a:rPr lang="en-US" dirty="0">
                    <a:solidFill>
                      <a:srgbClr val="555555"/>
                    </a:solidFill>
                    <a:latin typeface="STIXGeneral-Regular" pitchFamily="2" charset="2"/>
                  </a:rPr>
                  <a:t>)+</a:t>
                </a:r>
                <a:r>
                  <a:rPr lang="en-US" dirty="0">
                    <a:solidFill>
                      <a:srgbClr val="555555"/>
                    </a:solidFill>
                    <a:latin typeface="STIXGeneral-Italic" pitchFamily="2" charset="2"/>
                  </a:rPr>
                  <a:t>D</a:t>
                </a:r>
                <a:r>
                  <a:rPr lang="en-US" dirty="0">
                    <a:solidFill>
                      <a:srgbClr val="555555"/>
                    </a:solidFill>
                    <a:latin typeface="STIXGeneral-Regular" pitchFamily="2" charset="2"/>
                  </a:rPr>
                  <a:t>,</a:t>
                </a:r>
                <a:r>
                  <a:rPr lang="en-US"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graph one period.</a:t>
                </a:r>
                <a:endParaRPr lang="en-US" dirty="0">
                  <a:solidFill>
                    <a:srgbClr val="555555"/>
                  </a:solidFill>
                  <a:latin typeface="Helvetica Neue" panose="02000503000000020004" pitchFamily="2" charset="0"/>
                </a:endParaRPr>
              </a:p>
              <a:p>
                <a:pPr>
                  <a:buFont typeface="+mj-lt"/>
                  <a:buAutoNum type="arabicPeriod"/>
                </a:pPr>
                <a:r>
                  <a:rPr lang="en-US" dirty="0">
                    <a:solidFill>
                      <a:srgbClr val="333333"/>
                    </a:solidFill>
                    <a:latin typeface="Helvetica Neue" panose="02000503000000020004" pitchFamily="2" charset="0"/>
                  </a:rPr>
                  <a:t>Express the function in the form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n-US" dirty="0">
                    <a:solidFill>
                      <a:srgbClr val="333333"/>
                    </a:solidFill>
                    <a:latin typeface="STIXGeneral-Italic" pitchFamily="2" charset="2"/>
                  </a:rPr>
                  <a:t>x</a:t>
                </a:r>
                <a:r>
                  <a:rPr lang="en-US" dirty="0">
                    <a:solidFill>
                      <a:srgbClr val="333333"/>
                    </a:solidFill>
                    <a:latin typeface="STIXGeneral-Regular" pitchFamily="2" charset="2"/>
                  </a:rPr>
                  <a:t>) = </a:t>
                </a:r>
                <a:r>
                  <a:rPr lang="en-US" dirty="0">
                    <a:solidFill>
                      <a:srgbClr val="333333"/>
                    </a:solidFill>
                    <a:latin typeface="STIXGeneral-Italic" pitchFamily="2" charset="2"/>
                  </a:rPr>
                  <a:t>A </a:t>
                </a:r>
                <a:r>
                  <a:rPr lang="en-US" dirty="0">
                    <a:solidFill>
                      <a:srgbClr val="333333"/>
                    </a:solidFill>
                    <a:latin typeface="STIXGeneral-Regular" pitchFamily="2" charset="2"/>
                  </a:rPr>
                  <a:t>cot (</a:t>
                </a:r>
                <a:r>
                  <a:rPr lang="en-US" dirty="0" err="1">
                    <a:solidFill>
                      <a:srgbClr val="333333"/>
                    </a:solidFill>
                    <a:latin typeface="STIXGeneral-Italic" pitchFamily="2" charset="2"/>
                  </a:rPr>
                  <a:t>Bx</a:t>
                </a:r>
                <a:r>
                  <a:rPr lang="en-US" dirty="0">
                    <a:solidFill>
                      <a:srgbClr val="333333"/>
                    </a:solidFill>
                    <a:latin typeface="STIXGeneral-Italic" pitchFamily="2" charset="2"/>
                  </a:rPr>
                  <a:t> </a:t>
                </a:r>
                <a:r>
                  <a:rPr lang="en-US" dirty="0">
                    <a:solidFill>
                      <a:srgbClr val="333333"/>
                    </a:solidFill>
                    <a:latin typeface="STIXGeneral-Regular" pitchFamily="2" charset="2"/>
                  </a:rPr>
                  <a:t>− </a:t>
                </a:r>
                <a:r>
                  <a:rPr lang="en-US" dirty="0">
                    <a:solidFill>
                      <a:srgbClr val="333333"/>
                    </a:solidFill>
                    <a:latin typeface="STIXGeneral-Italic" pitchFamily="2" charset="2"/>
                  </a:rPr>
                  <a:t>C</a:t>
                </a:r>
                <a:r>
                  <a:rPr lang="en-US" dirty="0">
                    <a:solidFill>
                      <a:srgbClr val="333333"/>
                    </a:solidFill>
                    <a:latin typeface="STIXGeneral-Regular" pitchFamily="2" charset="2"/>
                  </a:rPr>
                  <a:t>) + </a:t>
                </a:r>
                <a:r>
                  <a:rPr lang="en-US" dirty="0">
                    <a:solidFill>
                      <a:srgbClr val="333333"/>
                    </a:solidFill>
                    <a:latin typeface="STIXGeneral-Italic" pitchFamily="2" charset="2"/>
                  </a:rPr>
                  <a:t>D</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a:buFont typeface="+mj-lt"/>
                  <a:buAutoNum type="arabicPeriod"/>
                </a:pPr>
                <a:r>
                  <a:rPr lang="en-US" dirty="0">
                    <a:solidFill>
                      <a:srgbClr val="333333"/>
                    </a:solidFill>
                    <a:latin typeface="Helvetica Neue" panose="02000503000000020004" pitchFamily="2" charset="0"/>
                  </a:rPr>
                  <a:t>Identify the stretching factor, </a:t>
                </a:r>
                <a:r>
                  <a:rPr lang="en-US" dirty="0">
                    <a:solidFill>
                      <a:srgbClr val="333333"/>
                    </a:solidFill>
                    <a:latin typeface="STIXVariants" pitchFamily="2" charset="2"/>
                  </a:rPr>
                  <a:t>|</a:t>
                </a:r>
                <a:r>
                  <a:rPr lang="en-US" dirty="0">
                    <a:solidFill>
                      <a:srgbClr val="333333"/>
                    </a:solidFill>
                    <a:latin typeface="STIXGeneral-Italic" pitchFamily="2" charset="2"/>
                  </a:rPr>
                  <a:t>A</a:t>
                </a:r>
                <a:r>
                  <a:rPr lang="en-US" dirty="0">
                    <a:solidFill>
                      <a:srgbClr val="333333"/>
                    </a:solidFill>
                    <a:latin typeface="STIXVariants" pitchFamily="2" charset="2"/>
                  </a:rPr>
                  <a:t>|</a:t>
                </a:r>
                <a:r>
                  <a:rPr lang="en-US" dirty="0">
                    <a:solidFill>
                      <a:srgbClr val="333333"/>
                    </a:solidFill>
                    <a:latin typeface="STIXGeneral-Regular" pitchFamily="2" charset="2"/>
                  </a:rPr>
                  <a:t>.</a:t>
                </a:r>
                <a:endParaRPr lang="en-US" dirty="0">
                  <a:solidFill>
                    <a:srgbClr val="333333"/>
                  </a:solidFill>
                  <a:latin typeface="Helvetica Neue" panose="02000503000000020004" pitchFamily="2" charset="0"/>
                </a:endParaRPr>
              </a:p>
              <a:p>
                <a:pPr>
                  <a:buFont typeface="+mj-lt"/>
                  <a:buAutoNum type="arabicPeriod"/>
                </a:pPr>
                <a:r>
                  <a:rPr lang="en-US" dirty="0">
                    <a:solidFill>
                      <a:srgbClr val="333333"/>
                    </a:solidFill>
                    <a:latin typeface="Helvetica Neue" panose="02000503000000020004" pitchFamily="2" charset="0"/>
                  </a:rPr>
                  <a:t>Identify the period, </a:t>
                </a:r>
                <a:r>
                  <a:rPr lang="en-US" dirty="0">
                    <a:solidFill>
                      <a:srgbClr val="333333"/>
                    </a:solidFill>
                    <a:latin typeface="STIXGeneral-Italic" pitchFamily="2" charset="2"/>
                  </a:rPr>
                  <a:t>P </a:t>
                </a:r>
                <a:r>
                  <a:rPr lang="en-US" dirty="0">
                    <a:solidFill>
                      <a:srgbClr val="333333"/>
                    </a:solidFill>
                    <a:latin typeface="STIXGeneral-Regular" pitchFamily="2" charset="2"/>
                  </a:rPr>
                  <a:t>= </a:t>
                </a:r>
                <a:r>
                  <a:rPr lang="en-US" dirty="0"/>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oMath>
                </a14:m>
                <a:endParaRPr lang="en-US" dirty="0">
                  <a:solidFill>
                    <a:srgbClr val="333333"/>
                  </a:solidFill>
                  <a:latin typeface="Helvetica Neue" panose="02000503000000020004" pitchFamily="2" charset="0"/>
                </a:endParaRPr>
              </a:p>
              <a:p>
                <a:pPr>
                  <a:buFont typeface="+mj-lt"/>
                  <a:buAutoNum type="arabicPeriod"/>
                </a:pPr>
                <a:r>
                  <a:rPr lang="en-US" dirty="0">
                    <a:solidFill>
                      <a:srgbClr val="333333"/>
                    </a:solidFill>
                    <a:latin typeface="Helvetica Neue" panose="02000503000000020004" pitchFamily="2" charset="0"/>
                  </a:rPr>
                  <a:t>Identify the phase shift,</a:t>
                </a:r>
                <a:r>
                  <a:rPr lang="en-US" dirty="0"/>
                  <a:t>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oMath>
                </a14:m>
                <a:r>
                  <a:rPr lang="en-US" dirty="0">
                    <a:solidFill>
                      <a:srgbClr val="333333"/>
                    </a:solidFill>
                    <a:latin typeface="Helvetica Neue" panose="02000503000000020004" pitchFamily="2" charset="0"/>
                  </a:rPr>
                  <a:t>.</a:t>
                </a:r>
              </a:p>
              <a:p>
                <a:pPr>
                  <a:buFont typeface="+mj-lt"/>
                  <a:buAutoNum type="arabicPeriod"/>
                </a:pPr>
                <a:r>
                  <a:rPr lang="en-US" dirty="0">
                    <a:solidFill>
                      <a:srgbClr val="333333"/>
                    </a:solidFill>
                    <a:latin typeface="Helvetica Neue" panose="02000503000000020004" pitchFamily="2" charset="0"/>
                  </a:rPr>
                  <a:t>Draw the graph of </a:t>
                </a:r>
                <a:r>
                  <a:rPr lang="en-US" dirty="0">
                    <a:solidFill>
                      <a:srgbClr val="333333"/>
                    </a:solidFill>
                    <a:latin typeface="STIXGeneral-Italic" pitchFamily="2" charset="2"/>
                  </a:rPr>
                  <a:t>y </a:t>
                </a:r>
                <a:r>
                  <a:rPr lang="en-US" dirty="0">
                    <a:solidFill>
                      <a:srgbClr val="333333"/>
                    </a:solidFill>
                    <a:latin typeface="STIXGeneral-Regular" pitchFamily="2" charset="2"/>
                  </a:rPr>
                  <a:t>= </a:t>
                </a:r>
                <a:r>
                  <a:rPr lang="en-US" dirty="0">
                    <a:solidFill>
                      <a:srgbClr val="333333"/>
                    </a:solidFill>
                    <a:latin typeface="STIXGeneral-Italic" pitchFamily="2" charset="2"/>
                  </a:rPr>
                  <a:t>A </a:t>
                </a:r>
                <a:r>
                  <a:rPr lang="en-US" dirty="0">
                    <a:solidFill>
                      <a:srgbClr val="333333"/>
                    </a:solidFill>
                    <a:latin typeface="STIXGeneral-Regular" pitchFamily="2" charset="2"/>
                  </a:rPr>
                  <a:t>tan (</a:t>
                </a:r>
                <a:r>
                  <a:rPr lang="en-US" dirty="0" err="1">
                    <a:solidFill>
                      <a:srgbClr val="333333"/>
                    </a:solidFill>
                    <a:latin typeface="STIXGeneral-Italic" pitchFamily="2" charset="2"/>
                  </a:rPr>
                  <a:t>Bx</a:t>
                </a:r>
                <a:r>
                  <a:rPr lang="en-US" dirty="0">
                    <a:solidFill>
                      <a:srgbClr val="333333"/>
                    </a:solidFill>
                    <a:latin typeface="STIXGeneral-Regular" pitchFamily="2" charset="2"/>
                  </a:rPr>
                  <a:t>) </a:t>
                </a:r>
                <a:r>
                  <a:rPr lang="en-US" dirty="0">
                    <a:solidFill>
                      <a:srgbClr val="333333"/>
                    </a:solidFill>
                    <a:latin typeface="Helvetica Neue" panose="02000503000000020004" pitchFamily="2" charset="0"/>
                  </a:rPr>
                  <a:t>  shifted to the right by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r>
                      <a:rPr lang="en-US" i="1" dirty="0">
                        <a:solidFill>
                          <a:srgbClr val="333333"/>
                        </a:solidFill>
                        <a:latin typeface="Cambria Math" panose="02040503050406030204" pitchFamily="18" charset="0"/>
                      </a:rPr>
                      <m:t> </m:t>
                    </m:r>
                  </m:oMath>
                </a14:m>
                <a:r>
                  <a:rPr lang="en-US" dirty="0">
                    <a:solidFill>
                      <a:srgbClr val="333333"/>
                    </a:solidFill>
                    <a:latin typeface="Helvetica Neue" panose="02000503000000020004" pitchFamily="2" charset="0"/>
                  </a:rPr>
                  <a:t>   and up by </a:t>
                </a:r>
                <a:r>
                  <a:rPr lang="en-US" dirty="0">
                    <a:solidFill>
                      <a:srgbClr val="333333"/>
                    </a:solidFill>
                    <a:latin typeface="STIXGeneral-Italic" pitchFamily="2" charset="2"/>
                  </a:rPr>
                  <a:t>D</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a:buFont typeface="+mj-lt"/>
                  <a:buAutoNum type="arabicPeriod"/>
                </a:pPr>
                <a:r>
                  <a:rPr lang="en-US" dirty="0">
                    <a:solidFill>
                      <a:srgbClr val="333333"/>
                    </a:solidFill>
                    <a:latin typeface="Helvetica Neue" panose="02000503000000020004" pitchFamily="2" charset="0"/>
                  </a:rPr>
                  <a:t>Sketch the asymptotes </a:t>
                </a:r>
                <a:r>
                  <a:rPr lang="en-US" dirty="0">
                    <a:solidFill>
                      <a:srgbClr val="333333"/>
                    </a:solidFill>
                    <a:latin typeface="STIXGeneral-Italic" pitchFamily="2" charset="2"/>
                  </a:rPr>
                  <a:t>x </a:t>
                </a:r>
                <a:r>
                  <a:rPr lang="en-US" dirty="0">
                    <a:solidFill>
                      <a:srgbClr val="333333"/>
                    </a:solidFill>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n-US" dirty="0">
                            <a:solidFill>
                              <a:srgbClr val="333333"/>
                            </a:solidFill>
                            <a:latin typeface="STIXGeneral-Italic" pitchFamily="2" charset="2"/>
                          </a:rPr>
                          <m:t>C</m:t>
                        </m:r>
                      </m:num>
                      <m:den>
                        <m:r>
                          <m:rPr>
                            <m:nor/>
                          </m:rPr>
                          <a:rPr lang="en-US" dirty="0">
                            <a:solidFill>
                              <a:srgbClr val="333333"/>
                            </a:solidFill>
                            <a:latin typeface="STIXGeneral-Italic" pitchFamily="2" charset="2"/>
                          </a:rPr>
                          <m:t>B</m:t>
                        </m:r>
                      </m:den>
                    </m:f>
                  </m:oMath>
                </a14:m>
                <a:r>
                  <a:rPr lang="en-US" dirty="0">
                    <a:solidFill>
                      <a:srgbClr val="333333"/>
                    </a:solidFill>
                    <a:latin typeface="STIXGeneral-Italic" pitchFamily="2" charset="2"/>
                  </a:rPr>
                  <a:t> </a:t>
                </a:r>
                <a:r>
                  <a:rPr lang="en-US" dirty="0">
                    <a:solidFill>
                      <a:srgbClr val="333333"/>
                    </a:solidFill>
                    <a:latin typeface="STIXGeneral-Regular" pitchFamily="2" charset="2"/>
                  </a:rPr>
                  <a:t>+ </a:t>
                </a:r>
                <a14:m>
                  <m:oMath xmlns:m="http://schemas.openxmlformats.org/officeDocument/2006/math">
                    <m:f>
                      <m:fPr>
                        <m:ctrlPr>
                          <a:rPr lang="en-US" i="1">
                            <a:latin typeface="Cambria Math" panose="02040503050406030204" pitchFamily="18" charset="0"/>
                          </a:rPr>
                        </m:ctrlPr>
                      </m:fPr>
                      <m:num>
                        <m:r>
                          <m:rPr>
                            <m:nor/>
                          </m:rPr>
                          <a:rPr lang="el-GR" dirty="0">
                            <a:latin typeface="STIXGeneral-Italic" pitchFamily="2" charset="2"/>
                          </a:rPr>
                          <m:t>π</m:t>
                        </m:r>
                      </m:num>
                      <m:den>
                        <m:r>
                          <m:rPr>
                            <m:nor/>
                          </m:rPr>
                          <a:rPr lang="el-GR" dirty="0">
                            <a:latin typeface="STIXVariants" pitchFamily="2" charset="2"/>
                          </a:rPr>
                          <m:t>|</m:t>
                        </m:r>
                        <m:r>
                          <m:rPr>
                            <m:nor/>
                          </m:rPr>
                          <a:rPr lang="en-US" dirty="0">
                            <a:latin typeface="STIXGeneral-Italic" pitchFamily="2" charset="2"/>
                          </a:rPr>
                          <m:t>B</m:t>
                        </m:r>
                        <m:r>
                          <m:rPr>
                            <m:nor/>
                          </m:rPr>
                          <a:rPr lang="en-US" dirty="0">
                            <a:latin typeface="STIXVariants" pitchFamily="2" charset="2"/>
                          </a:rPr>
                          <m:t>|</m:t>
                        </m:r>
                      </m:den>
                    </m:f>
                    <m:r>
                      <a:rPr lang="en-US" i="1" dirty="0">
                        <a:latin typeface="Cambria Math" panose="02040503050406030204" pitchFamily="18" charset="0"/>
                      </a:rPr>
                      <m:t> </m:t>
                    </m:r>
                  </m:oMath>
                </a14:m>
                <a:r>
                  <a:rPr lang="en-US" dirty="0">
                    <a:solidFill>
                      <a:srgbClr val="333333"/>
                    </a:solidFill>
                    <a:latin typeface="STIXGeneral-Italic" pitchFamily="2" charset="2"/>
                  </a:rPr>
                  <a:t>k</a:t>
                </a:r>
                <a:r>
                  <a:rPr lang="en-US" dirty="0">
                    <a:solidFill>
                      <a:srgbClr val="333333"/>
                    </a:solidFill>
                    <a:latin typeface="Helvetica Neue" panose="02000503000000020004" pitchFamily="2" charset="0"/>
                  </a:rPr>
                  <a:t>, where </a:t>
                </a:r>
                <a:r>
                  <a:rPr lang="en-US" dirty="0">
                    <a:solidFill>
                      <a:srgbClr val="333333"/>
                    </a:solidFill>
                    <a:latin typeface="STIXGeneral-Italic" pitchFamily="2" charset="2"/>
                  </a:rPr>
                  <a:t>k </a:t>
                </a:r>
                <a:r>
                  <a:rPr lang="en-US" dirty="0">
                    <a:solidFill>
                      <a:srgbClr val="333333"/>
                    </a:solidFill>
                    <a:latin typeface="Helvetica Neue" panose="02000503000000020004" pitchFamily="2" charset="0"/>
                  </a:rPr>
                  <a:t>  is an integer.</a:t>
                </a:r>
              </a:p>
              <a:p>
                <a:pPr>
                  <a:buFont typeface="+mj-lt"/>
                  <a:buAutoNum type="arabicPeriod"/>
                </a:pPr>
                <a:r>
                  <a:rPr lang="en-US" dirty="0">
                    <a:solidFill>
                      <a:srgbClr val="333333"/>
                    </a:solidFill>
                    <a:latin typeface="Helvetica Neue" panose="02000503000000020004" pitchFamily="2" charset="0"/>
                  </a:rPr>
                  <a:t>Plot any three reference points and draw the graph through these points.</a:t>
                </a:r>
                <a:endParaRPr lang="en-US" b="0" i="0" u="none" strike="noStrike" dirty="0">
                  <a:solidFill>
                    <a:srgbClr val="333333"/>
                  </a:solidFill>
                  <a:effectLst/>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BE393D2B-1022-0F47-B523-D2926DE36E9F}"/>
                  </a:ext>
                </a:extLst>
              </p:cNvPr>
              <p:cNvSpPr>
                <a:spLocks noRot="1" noChangeAspect="1" noMove="1" noResize="1" noEditPoints="1" noAdjustHandles="1" noChangeArrowheads="1" noChangeShapeType="1" noTextEdit="1"/>
              </p:cNvSpPr>
              <p:nvPr/>
            </p:nvSpPr>
            <p:spPr>
              <a:xfrm>
                <a:off x="457200" y="1184810"/>
                <a:ext cx="8062912" cy="3487237"/>
              </a:xfrm>
              <a:prstGeom prst="rect">
                <a:avLst/>
              </a:prstGeom>
              <a:blipFill>
                <a:blip r:embed="rId3"/>
                <a:stretch>
                  <a:fillRect l="-630" t="-362" b="-1812"/>
                </a:stretch>
              </a:blipFill>
            </p:spPr>
            <p:txBody>
              <a:bodyPr/>
              <a:lstStyle/>
              <a:p>
                <a:r>
                  <a:rPr lang="en-US">
                    <a:noFill/>
                  </a:rPr>
                  <a:t> </a:t>
                </a:r>
              </a:p>
            </p:txBody>
          </p:sp>
        </mc:Fallback>
      </mc:AlternateContent>
    </p:spTree>
    <p:extLst>
      <p:ext uri="{BB962C8B-B14F-4D97-AF65-F5344CB8AC3E}">
        <p14:creationId xmlns:p14="http://schemas.microsoft.com/office/powerpoint/2010/main" val="39378394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Graphing Variations of </a:t>
            </a:r>
            <a:r>
              <a:rPr lang="en-US" i="1" dirty="0"/>
              <a:t>y </a:t>
            </a:r>
            <a:r>
              <a:rPr lang="en-US" b="1" dirty="0"/>
              <a:t>= </a:t>
            </a:r>
            <a:r>
              <a:rPr lang="en-US" dirty="0"/>
              <a:t>cot </a:t>
            </a:r>
            <a:r>
              <a:rPr lang="en-US" i="1" dirty="0"/>
              <a:t>x</a:t>
            </a:r>
            <a:br>
              <a:rPr lang="en-US" i="1" dirty="0"/>
            </a:br>
            <a:r>
              <a:rPr lang="en-US" dirty="0"/>
              <a:t>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a:t>
                </a:r>
                <a:r>
                  <a:rPr lang="en-US" sz="1600" dirty="0"/>
                  <a:t> </a:t>
                </a:r>
                <a:r>
                  <a:rPr lang="en-US" sz="1600" b="1" dirty="0"/>
                  <a:t>Graphing a Modified Cotangent</a:t>
                </a:r>
              </a:p>
              <a:p>
                <a:r>
                  <a:rPr lang="en-US" sz="1600" dirty="0"/>
                  <a:t>Sketch a graph of one period of the function </a:t>
                </a:r>
                <a:r>
                  <a:rPr lang="en-US" sz="1600" i="1" dirty="0"/>
                  <a:t>f (x</a:t>
                </a:r>
                <a:r>
                  <a:rPr lang="en-US" sz="1600" dirty="0"/>
                  <a:t>) = 4cot(</a:t>
                </a:r>
                <a14:m>
                  <m:oMath xmlns:m="http://schemas.openxmlformats.org/officeDocument/2006/math">
                    <m:f>
                      <m:fPr>
                        <m:ctrlPr>
                          <a:rPr lang="en-US" sz="1600" i="1" smtClean="0">
                            <a:latin typeface="Cambria Math" panose="02040503050406030204" pitchFamily="18" charset="0"/>
                          </a:rPr>
                        </m:ctrlPr>
                      </m:fPr>
                      <m:num>
                        <m:r>
                          <a:rPr lang="en-US" sz="160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8</m:t>
                        </m:r>
                      </m:den>
                    </m:f>
                  </m:oMath>
                </a14:m>
                <a:r>
                  <a:rPr lang="en-US" sz="1600" i="1" dirty="0"/>
                  <a:t>x </a:t>
                </a:r>
                <a:r>
                  <a:rPr lang="en-US" sz="1600" dirty="0"/>
                  <a: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oMath>
                </a14:m>
                <a:r>
                  <a:rPr lang="en-US" sz="1600" dirty="0"/>
                  <a:t>) − 2.</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432729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804"/>
            <a:ext cx="8062912" cy="2537927"/>
          </a:xfrm>
        </p:spPr>
        <p:txBody>
          <a:bodyPr>
            <a:noAutofit/>
          </a:bodyPr>
          <a:lstStyle/>
          <a:p>
            <a:pPr algn="ctr"/>
            <a:r>
              <a:rPr lang="en-US" sz="4000" b="1" cap="none" dirty="0">
                <a:solidFill>
                  <a:srgbClr val="212F62"/>
                </a:solidFill>
              </a:rPr>
              <a:t>Chapter 8</a:t>
            </a:r>
            <a:br>
              <a:rPr lang="en-US" sz="4000" b="1" cap="none" dirty="0">
                <a:solidFill>
                  <a:srgbClr val="212F62"/>
                </a:solidFill>
              </a:rPr>
            </a:br>
            <a:br>
              <a:rPr lang="en-US" sz="4000" b="1" cap="none" dirty="0">
                <a:solidFill>
                  <a:srgbClr val="212F62"/>
                </a:solidFill>
              </a:rPr>
            </a:br>
            <a:r>
              <a:rPr lang="en-US" sz="4000" b="1" dirty="0">
                <a:solidFill>
                  <a:srgbClr val="212F62"/>
                </a:solidFill>
              </a:rPr>
              <a:t>periodic functions</a:t>
            </a:r>
            <a:endParaRPr lang="en-US" sz="4000" dirty="0"/>
          </a:p>
        </p:txBody>
      </p:sp>
      <p:sp>
        <p:nvSpPr>
          <p:cNvPr id="5" name="Title 4"/>
          <p:cNvSpPr txBox="1">
            <a:spLocks/>
          </p:cNvSpPr>
          <p:nvPr/>
        </p:nvSpPr>
        <p:spPr>
          <a:xfrm>
            <a:off x="845052" y="3697089"/>
            <a:ext cx="7287208" cy="659535"/>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ctr"/>
            <a:r>
              <a:rPr lang="en-US" sz="3200" dirty="0"/>
              <a:t>Section 8.3 – inverse trigonometric functions</a:t>
            </a:r>
          </a:p>
        </p:txBody>
      </p:sp>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8705" y="5415694"/>
            <a:ext cx="1507110" cy="1077181"/>
          </a:xfrm>
          <a:prstGeom prst="rect">
            <a:avLst/>
          </a:prstGeom>
        </p:spPr>
      </p:pic>
    </p:spTree>
    <p:extLst>
      <p:ext uri="{BB962C8B-B14F-4D97-AF65-F5344CB8AC3E}">
        <p14:creationId xmlns:p14="http://schemas.microsoft.com/office/powerpoint/2010/main" val="20366246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a:t>Section 8.3 Learning Objectives</a:t>
            </a:r>
          </a:p>
        </p:txBody>
      </p:sp>
      <p:pic>
        <p:nvPicPr>
          <p:cNvPr id="6" name="Picture 5" descr="OSX-Stacked-TM-RGB-300dpi-2016.jpg" title="&quot; &quo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endParaRPr lang="en-US" dirty="0"/>
          </a:p>
        </p:txBody>
      </p:sp>
      <p:sp>
        <p:nvSpPr>
          <p:cNvPr id="4" name="Rectangle 3">
            <a:extLst>
              <a:ext uri="{FF2B5EF4-FFF2-40B4-BE49-F238E27FC236}">
                <a16:creationId xmlns:a16="http://schemas.microsoft.com/office/drawing/2014/main" id="{82A2C50D-E8A3-0742-836A-717A75EF667C}"/>
              </a:ext>
            </a:extLst>
          </p:cNvPr>
          <p:cNvSpPr/>
          <p:nvPr/>
        </p:nvSpPr>
        <p:spPr>
          <a:xfrm>
            <a:off x="457200" y="1269643"/>
            <a:ext cx="8379321" cy="2031325"/>
          </a:xfrm>
          <a:prstGeom prst="rect">
            <a:avLst/>
          </a:prstGeom>
        </p:spPr>
        <p:txBody>
          <a:bodyPr wrap="square">
            <a:spAutoFit/>
          </a:bodyPr>
          <a:lstStyle/>
          <a:p>
            <a:r>
              <a:rPr lang="en-US" dirty="0"/>
              <a:t>In this section students will:</a:t>
            </a:r>
          </a:p>
          <a:p>
            <a:endParaRPr lang="en-US" dirty="0"/>
          </a:p>
          <a:p>
            <a:pPr marL="285750" indent="-285750">
              <a:buFont typeface="Arial" panose="020B0604020202020204" pitchFamily="34" charset="0"/>
              <a:buChar char="•"/>
            </a:pPr>
            <a:r>
              <a:rPr lang="en-US" dirty="0"/>
              <a:t>Understand and use the inverse sine, cosine, and tangent functions.</a:t>
            </a:r>
          </a:p>
          <a:p>
            <a:pPr marL="285750" indent="-285750">
              <a:buFont typeface="Arial" panose="020B0604020202020204" pitchFamily="34" charset="0"/>
              <a:buChar char="•"/>
            </a:pPr>
            <a:r>
              <a:rPr lang="en-US" dirty="0"/>
              <a:t>Find the exact value of expressions involving the inverse sine, cosine, and tangent functions.</a:t>
            </a:r>
          </a:p>
          <a:p>
            <a:pPr marL="285750" indent="-285750">
              <a:buFont typeface="Arial" panose="020B0604020202020204" pitchFamily="34" charset="0"/>
              <a:buChar char="•"/>
            </a:pPr>
            <a:r>
              <a:rPr lang="en-US" dirty="0"/>
              <a:t>Use a calculator to evaluate inverse trigonometric functions.</a:t>
            </a:r>
          </a:p>
          <a:p>
            <a:pPr marL="285750" indent="-285750">
              <a:buFont typeface="Arial" panose="020B0604020202020204" pitchFamily="34" charset="0"/>
              <a:buChar char="•"/>
            </a:pPr>
            <a:r>
              <a:rPr lang="en-US" dirty="0"/>
              <a:t>Find exact values of composite functions with inverse trigonometric functions.</a:t>
            </a:r>
          </a:p>
        </p:txBody>
      </p:sp>
    </p:spTree>
    <p:extLst>
      <p:ext uri="{BB962C8B-B14F-4D97-AF65-F5344CB8AC3E}">
        <p14:creationId xmlns:p14="http://schemas.microsoft.com/office/powerpoint/2010/main" val="3456474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102282"/>
          </a:xfrm>
        </p:spPr>
        <p:txBody>
          <a:bodyPr>
            <a:normAutofit fontScale="90000"/>
          </a:bodyPr>
          <a:lstStyle/>
          <a:p>
            <a:r>
              <a:rPr lang="en-US" dirty="0"/>
              <a:t>Understanding and Using the </a:t>
            </a:r>
            <a:br>
              <a:rPr lang="en-US" dirty="0"/>
            </a:br>
            <a:r>
              <a:rPr lang="en-US" dirty="0"/>
              <a:t>Inverse Sine, Cosine, and Tangent </a:t>
            </a:r>
            <a:br>
              <a:rPr lang="en-US" dirty="0"/>
            </a:br>
            <a:r>
              <a:rPr lang="en-US" dirty="0"/>
              <a:t>Functions</a:t>
            </a:r>
          </a:p>
        </p:txBody>
      </p:sp>
      <p:sp>
        <p:nvSpPr>
          <p:cNvPr id="7" name="Text Placeholder 6"/>
          <p:cNvSpPr>
            <a:spLocks noGrp="1"/>
          </p:cNvSpPr>
          <p:nvPr>
            <p:ph type="body" sz="quarter" idx="14"/>
          </p:nvPr>
        </p:nvSpPr>
        <p:spPr>
          <a:xfrm>
            <a:off x="457200" y="1630009"/>
            <a:ext cx="8062912" cy="1398198"/>
          </a:xfrm>
        </p:spPr>
        <p:txBody>
          <a:bodyPr>
            <a:normAutofit lnSpcReduction="10000"/>
          </a:bodyPr>
          <a:lstStyle/>
          <a:p>
            <a:r>
              <a:rPr lang="en-US" sz="1600" dirty="0"/>
              <a:t>In order to use inverse trigonometric functions, we need to understand that an inverse trigonometric function “undoes” what the original trigonometric function “does,” as is the case with any other function and its inverse. </a:t>
            </a:r>
          </a:p>
          <a:p>
            <a:r>
              <a:rPr lang="en-US" sz="1600" dirty="0"/>
              <a:t>In other words the domain of the inverse function is the range of the original function, and vice versa, as summarized in </a:t>
            </a:r>
            <a:r>
              <a:rPr lang="en-US" sz="1600" b="1" dirty="0"/>
              <a:t>Figure 1.</a:t>
            </a:r>
            <a:endParaRPr lang="en-US" sz="1600" dirty="0"/>
          </a:p>
        </p:txBody>
      </p:sp>
      <p:pic>
        <p:nvPicPr>
          <p:cNvPr id="3" name="Picture 2" descr="&#10;A chart that says “Trig Functinos”, “Inverse Trig Functions”, “Domain: Measure of an angle”, “Domain: Ratio”, “Range: Ratio”, and “Range: Measure of an angl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321" y="3314608"/>
            <a:ext cx="6884670" cy="1015365"/>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750393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68530"/>
          </a:xfrm>
        </p:spPr>
        <p:txBody>
          <a:bodyPr>
            <a:normAutofit fontScale="90000"/>
          </a:bodyPr>
          <a:lstStyle/>
          <a:p>
            <a:r>
              <a:rPr lang="en-US" dirty="0"/>
              <a:t>Understanding and Using the </a:t>
            </a:r>
            <a:br>
              <a:rPr lang="en-US" dirty="0"/>
            </a:br>
            <a:r>
              <a:rPr lang="en-US" dirty="0"/>
              <a:t>Inverse Sine, Cosine, and Tangent </a:t>
            </a:r>
            <a:br>
              <a:rPr lang="en-US" dirty="0"/>
            </a:br>
            <a:r>
              <a:rPr lang="en-US" dirty="0"/>
              <a:t>Functions (cont.)</a:t>
            </a:r>
          </a:p>
        </p:txBody>
      </p:sp>
      <mc:AlternateContent xmlns:mc="http://schemas.openxmlformats.org/markup-compatibility/2006" xmlns:a14="http://schemas.microsoft.com/office/drawing/2010/main">
        <mc:Choice Requires="a14">
          <p:sp>
            <p:nvSpPr>
              <p:cNvPr id="7" name="Text Placeholder 6" descr="(a) Sine function on a restricted domain of[−π/2,π/2];&#10; &#10;(b) Cosine function on a restricted domain of[0,π&#10;(c) Tangent function on a restricted domain of(−π/2,π/2)"/>
              <p:cNvSpPr>
                <a:spLocks noGrp="1"/>
              </p:cNvSpPr>
              <p:nvPr>
                <p:ph type="body" sz="quarter" idx="14"/>
              </p:nvPr>
            </p:nvSpPr>
            <p:spPr>
              <a:xfrm>
                <a:off x="457200" y="5179361"/>
                <a:ext cx="5689600" cy="1306863"/>
              </a:xfrm>
            </p:spPr>
            <p:txBody>
              <a:bodyPr>
                <a:normAutofit fontScale="92500" lnSpcReduction="10000"/>
              </a:bodyPr>
              <a:lstStyle/>
              <a:p>
                <a:pPr marL="342900" indent="-342900">
                  <a:buAutoNum type="alphaLcParenBoth"/>
                </a:pPr>
                <a:r>
                  <a:rPr lang="en-US" sz="1600" dirty="0"/>
                  <a:t>Sine function on a restricted domain of </a:t>
                </a:r>
                <a14:m>
                  <m:oMath xmlns:m="http://schemas.openxmlformats.org/officeDocument/2006/math">
                    <m:d>
                      <m:dPr>
                        <m:begChr m:val="["/>
                        <m:endChr m:val="]"/>
                        <m:ctrlPr>
                          <a:rPr lang="en-US" sz="1600" i="1" dirty="0" smtClean="0">
                            <a:latin typeface="Cambria Math" panose="02040503050406030204" pitchFamily="18" charset="0"/>
                          </a:rPr>
                        </m:ctrlPr>
                      </m:dPr>
                      <m:e>
                        <m:r>
                          <a:rPr lang="en-US" sz="1600" i="1" dirty="0" smtClean="0">
                            <a:latin typeface="Cambria Math"/>
                            <a:ea typeface="Cambria Math"/>
                          </a:rPr>
                          <m:t>−</m:t>
                        </m:r>
                        <m:f>
                          <m:fPr>
                            <m:ctrlPr>
                              <a:rPr lang="el-GR" sz="1600" i="1" dirty="0" smtClean="0">
                                <a:latin typeface="Cambria Math" panose="02040503050406030204" pitchFamily="18" charset="0"/>
                                <a:ea typeface="Cambria Math"/>
                              </a:rPr>
                            </m:ctrlPr>
                          </m:fPr>
                          <m:num>
                            <m:r>
                              <a:rPr lang="el-GR" sz="1600" i="1" dirty="0" smtClean="0">
                                <a:latin typeface="Cambria Math"/>
                                <a:ea typeface="Cambria Math"/>
                              </a:rPr>
                              <m:t>𝜋</m:t>
                            </m:r>
                          </m:num>
                          <m:den>
                            <m:r>
                              <a:rPr lang="el-GR" sz="1600" i="1" dirty="0" smtClean="0">
                                <a:latin typeface="Cambria Math"/>
                                <a:ea typeface="Cambria Math"/>
                              </a:rPr>
                              <m:t>2</m:t>
                            </m:r>
                          </m:den>
                        </m:f>
                        <m:r>
                          <a:rPr lang="en-US" sz="1600" b="0" i="1" dirty="0" smtClean="0">
                            <a:latin typeface="Cambria Math"/>
                            <a:ea typeface="Cambria Math"/>
                          </a:rPr>
                          <m:t>, </m:t>
                        </m:r>
                        <m:f>
                          <m:fPr>
                            <m:ctrlPr>
                              <a:rPr lang="el-GR" sz="1600" b="0" i="1" dirty="0" smtClean="0">
                                <a:latin typeface="Cambria Math" panose="02040503050406030204" pitchFamily="18" charset="0"/>
                                <a:ea typeface="Cambria Math"/>
                              </a:rPr>
                            </m:ctrlPr>
                          </m:fPr>
                          <m:num>
                            <m:r>
                              <a:rPr lang="el-GR" sz="1600" b="0" i="1" dirty="0" smtClean="0">
                                <a:latin typeface="Cambria Math"/>
                                <a:ea typeface="Cambria Math"/>
                              </a:rPr>
                              <m:t>𝜋</m:t>
                            </m:r>
                          </m:num>
                          <m:den>
                            <m:r>
                              <a:rPr lang="el-GR" sz="1600" b="0" i="1" dirty="0" smtClean="0">
                                <a:latin typeface="Cambria Math"/>
                                <a:ea typeface="Cambria Math"/>
                              </a:rPr>
                              <m:t>2</m:t>
                            </m:r>
                          </m:den>
                        </m:f>
                      </m:e>
                    </m:d>
                  </m:oMath>
                </a14:m>
                <a:r>
                  <a:rPr lang="en-US" sz="1600" dirty="0"/>
                  <a:t>;</a:t>
                </a:r>
              </a:p>
              <a:p>
                <a:pPr marL="342900" indent="-342900">
                  <a:buAutoNum type="alphaLcParenBoth"/>
                </a:pPr>
                <a:r>
                  <a:rPr lang="en-US" sz="1600" dirty="0"/>
                  <a:t>Cosine function on a restricted domain of </a:t>
                </a:r>
                <a14:m>
                  <m:oMath xmlns:m="http://schemas.openxmlformats.org/officeDocument/2006/math">
                    <m:r>
                      <a:rPr lang="el-GR" sz="1600" i="1" dirty="0" smtClean="0">
                        <a:latin typeface="Cambria Math"/>
                      </a:rPr>
                      <m:t>[</m:t>
                    </m:r>
                    <m:r>
                      <a:rPr lang="el-GR" sz="1600" i="1" dirty="0">
                        <a:latin typeface="Cambria Math"/>
                      </a:rPr>
                      <m:t>0, </m:t>
                    </m:r>
                    <m:r>
                      <a:rPr lang="el-GR" sz="1600" i="1" dirty="0">
                        <a:latin typeface="Cambria Math"/>
                      </a:rPr>
                      <m:t>𝜋</m:t>
                    </m:r>
                    <m:r>
                      <a:rPr lang="el-GR" sz="1600" i="1" dirty="0">
                        <a:latin typeface="Cambria Math"/>
                      </a:rPr>
                      <m:t>]</m:t>
                    </m:r>
                  </m:oMath>
                </a14:m>
                <a:endParaRPr lang="en-US" sz="1600" dirty="0"/>
              </a:p>
              <a:p>
                <a:pPr marL="342900" indent="-342900">
                  <a:buFont typeface="Arial" pitchFamily="34" charset="0"/>
                  <a:buAutoNum type="alphaLcParenBoth"/>
                </a:pPr>
                <a:r>
                  <a:rPr lang="en-US" sz="1600" dirty="0"/>
                  <a:t>Tangent function on a restricted domain of </a:t>
                </a:r>
                <a14:m>
                  <m:oMath xmlns:m="http://schemas.openxmlformats.org/officeDocument/2006/math">
                    <m:d>
                      <m:dPr>
                        <m:ctrlPr>
                          <a:rPr lang="en-US" sz="1600" i="1">
                            <a:latin typeface="Cambria Math" panose="02040503050406030204" pitchFamily="18" charset="0"/>
                          </a:rPr>
                        </m:ctrlPr>
                      </m:dPr>
                      <m:e>
                        <m:r>
                          <a:rPr lang="en-US" sz="1600" i="1">
                            <a:latin typeface="Cambria Math"/>
                            <a:ea typeface="Cambria Math"/>
                          </a:rPr>
                          <m:t>−</m:t>
                        </m:r>
                        <m:f>
                          <m:fPr>
                            <m:ctrlPr>
                              <a:rPr lang="el-GR" sz="1600" i="1">
                                <a:latin typeface="Cambria Math" panose="02040503050406030204" pitchFamily="18" charset="0"/>
                                <a:ea typeface="Cambria Math"/>
                              </a:rPr>
                            </m:ctrlPr>
                          </m:fPr>
                          <m:num>
                            <m:r>
                              <a:rPr lang="el-GR" sz="1600" i="1">
                                <a:latin typeface="Cambria Math"/>
                                <a:ea typeface="Cambria Math"/>
                              </a:rPr>
                              <m:t>𝜋</m:t>
                            </m:r>
                          </m:num>
                          <m:den>
                            <m:r>
                              <a:rPr lang="el-GR" sz="1600" i="1">
                                <a:latin typeface="Cambria Math"/>
                                <a:ea typeface="Cambria Math"/>
                              </a:rPr>
                              <m:t>2</m:t>
                            </m:r>
                          </m:den>
                        </m:f>
                        <m:r>
                          <a:rPr lang="en-US" sz="1600" i="1">
                            <a:latin typeface="Cambria Math"/>
                            <a:ea typeface="Cambria Math"/>
                          </a:rPr>
                          <m:t>, </m:t>
                        </m:r>
                        <m:f>
                          <m:fPr>
                            <m:ctrlPr>
                              <a:rPr lang="el-GR" sz="1600" i="1">
                                <a:latin typeface="Cambria Math" panose="02040503050406030204" pitchFamily="18" charset="0"/>
                                <a:ea typeface="Cambria Math"/>
                              </a:rPr>
                            </m:ctrlPr>
                          </m:fPr>
                          <m:num>
                            <m:r>
                              <a:rPr lang="el-GR" sz="1600" i="1">
                                <a:latin typeface="Cambria Math"/>
                                <a:ea typeface="Cambria Math"/>
                              </a:rPr>
                              <m:t>𝜋</m:t>
                            </m:r>
                          </m:num>
                          <m:den>
                            <m:r>
                              <a:rPr lang="el-GR" sz="1600" i="1">
                                <a:latin typeface="Cambria Math"/>
                                <a:ea typeface="Cambria Math"/>
                              </a:rPr>
                              <m:t>2</m:t>
                            </m:r>
                          </m:den>
                        </m:f>
                      </m:e>
                    </m:d>
                  </m:oMath>
                </a14:m>
                <a:endParaRPr lang="en-US" sz="1600" dirty="0"/>
              </a:p>
              <a:p>
                <a:pPr marL="342900" indent="-342900">
                  <a:buAutoNum type="alphaLcParenBoth"/>
                </a:pPr>
                <a:endParaRPr lang="en-US" sz="1600" dirty="0"/>
              </a:p>
            </p:txBody>
          </p:sp>
        </mc:Choice>
        <mc:Fallback xmlns="">
          <p:sp>
            <p:nvSpPr>
              <p:cNvPr id="7" name="Text Placeholder 6" descr="(a) Sine function on a restricted domain of[−π/2,π/2];&#10; &#10;(b) Cosine function on a restricted domain of[0,π&#10;(c) Tangent function on a restricted domain of(−π/2,π/2)"/>
              <p:cNvSpPr>
                <a:spLocks noGrp="1" noRot="1" noChangeAspect="1" noMove="1" noResize="1" noEditPoints="1" noAdjustHandles="1" noChangeArrowheads="1" noChangeShapeType="1" noTextEdit="1"/>
              </p:cNvSpPr>
              <p:nvPr>
                <p:ph type="body" sz="quarter" idx="14"/>
              </p:nvPr>
            </p:nvSpPr>
            <p:spPr>
              <a:xfrm>
                <a:off x="457200" y="5179361"/>
                <a:ext cx="5689600" cy="1306863"/>
              </a:xfrm>
              <a:blipFill>
                <a:blip r:embed="rId2"/>
                <a:stretch>
                  <a:fillRect l="-446"/>
                </a:stretch>
              </a:blipFill>
            </p:spPr>
            <p:txBody>
              <a:bodyPr/>
              <a:lstStyle/>
              <a:p>
                <a:r>
                  <a:rPr lang="en-US">
                    <a:noFill/>
                  </a:rPr>
                  <a:t> </a:t>
                </a:r>
              </a:p>
            </p:txBody>
          </p:sp>
        </mc:Fallback>
      </mc:AlternateContent>
      <p:pic>
        <p:nvPicPr>
          <p:cNvPr id="3" name="Picture 2" descr="&#10;Two side-by-side graphs. The first graph, graph A, shows half of a period of the function sine of x. The second graph, graph B, shows half a period of the function cosine of x."/>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918" y="2502587"/>
            <a:ext cx="5495731" cy="2325588"/>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Rectangle 1"/>
          <p:cNvSpPr/>
          <p:nvPr/>
        </p:nvSpPr>
        <p:spPr>
          <a:xfrm>
            <a:off x="559836" y="1320404"/>
            <a:ext cx="8089641" cy="830997"/>
          </a:xfrm>
          <a:prstGeom prst="rect">
            <a:avLst/>
          </a:prstGeom>
        </p:spPr>
        <p:txBody>
          <a:bodyPr wrap="square">
            <a:spAutoFit/>
          </a:bodyPr>
          <a:lstStyle/>
          <a:p>
            <a:r>
              <a:rPr lang="en-US" sz="1600" dirty="0"/>
              <a:t>Bear in mind that the sine, cosine, and tangent functions are not one-to-one functions. As with other functions that are not one-to-one, we will need to restrict the domain of each function to yield a new function that is one-to-one.</a:t>
            </a:r>
          </a:p>
        </p:txBody>
      </p:sp>
      <p:pic>
        <p:nvPicPr>
          <p:cNvPr id="8" name="Picture 7" descr="&#10;A graph of one period of tangent of x, from -pi/2 to pi/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57192" y="2437273"/>
            <a:ext cx="2886023" cy="2468696"/>
          </a:xfrm>
          <a:prstGeom prst="rect">
            <a:avLst/>
          </a:prstGeom>
        </p:spPr>
      </p:pic>
      <p:sp>
        <p:nvSpPr>
          <p:cNvPr id="4" name="Footer Placeholder 3"/>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477679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5"/>
            <a:ext cx="8062912" cy="1115603"/>
          </a:xfrm>
        </p:spPr>
        <p:txBody>
          <a:bodyPr>
            <a:normAutofit/>
          </a:bodyPr>
          <a:lstStyle/>
          <a:p>
            <a:r>
              <a:rPr lang="en-US" dirty="0"/>
              <a:t>Understanding and Using the </a:t>
            </a:r>
            <a:br>
              <a:rPr lang="en-US" dirty="0"/>
            </a:br>
            <a:r>
              <a:rPr lang="en-US" dirty="0"/>
              <a:t>Inverse Sine function</a:t>
            </a:r>
          </a:p>
        </p:txBody>
      </p:sp>
      <p:sp>
        <p:nvSpPr>
          <p:cNvPr id="7" name="Text Placeholder 6"/>
          <p:cNvSpPr>
            <a:spLocks noGrp="1"/>
          </p:cNvSpPr>
          <p:nvPr>
            <p:ph type="body" sz="quarter" idx="14"/>
          </p:nvPr>
        </p:nvSpPr>
        <p:spPr>
          <a:xfrm>
            <a:off x="457200" y="5194206"/>
            <a:ext cx="8062912" cy="768055"/>
          </a:xfrm>
        </p:spPr>
        <p:txBody>
          <a:bodyPr>
            <a:normAutofit/>
          </a:bodyPr>
          <a:lstStyle/>
          <a:p>
            <a:r>
              <a:rPr lang="en-US" sz="1600" dirty="0"/>
              <a:t>The </a:t>
            </a:r>
            <a:r>
              <a:rPr lang="en-US" sz="1600" b="1" dirty="0"/>
              <a:t>inverse sine function </a:t>
            </a:r>
            <a:r>
              <a:rPr lang="en-US" sz="1600" i="1" dirty="0"/>
              <a:t>y </a:t>
            </a:r>
            <a:r>
              <a:rPr lang="en-US" sz="1600" dirty="0"/>
              <a:t>= sin</a:t>
            </a:r>
            <a:r>
              <a:rPr lang="en-US" sz="1600" baseline="30000" dirty="0"/>
              <a:t>−1</a:t>
            </a:r>
            <a:r>
              <a:rPr lang="en-US" sz="1600" i="1" dirty="0"/>
              <a:t>x </a:t>
            </a:r>
            <a:r>
              <a:rPr lang="en-US" sz="1600" dirty="0"/>
              <a:t>means </a:t>
            </a:r>
            <a:r>
              <a:rPr lang="en-US" sz="1600" i="1" dirty="0"/>
              <a:t>x </a:t>
            </a:r>
            <a:r>
              <a:rPr lang="en-US" sz="1600" dirty="0"/>
              <a:t>= sin </a:t>
            </a:r>
            <a:r>
              <a:rPr lang="en-US" sz="1600" i="1" dirty="0"/>
              <a:t>y</a:t>
            </a:r>
            <a:r>
              <a:rPr lang="en-US" sz="1600" dirty="0"/>
              <a:t>. The inverse sine function is sometimes called the </a:t>
            </a:r>
            <a:r>
              <a:rPr lang="en-US" sz="1600" b="1" dirty="0"/>
              <a:t>arcsine function</a:t>
            </a:r>
            <a:r>
              <a:rPr lang="en-US" sz="1600" dirty="0"/>
              <a:t>, and notated </a:t>
            </a:r>
            <a:r>
              <a:rPr lang="en-US" sz="1600" dirty="0" err="1"/>
              <a:t>arcsin</a:t>
            </a:r>
            <a:r>
              <a:rPr lang="en-US" sz="1600" i="1" dirty="0" err="1"/>
              <a:t>x</a:t>
            </a:r>
            <a:r>
              <a:rPr lang="en-US" sz="1600" dirty="0"/>
              <a:t>.</a:t>
            </a:r>
            <a:endParaRPr lang="en-US" sz="1200" dirty="0"/>
          </a:p>
        </p:txBody>
      </p:sp>
      <p:pic>
        <p:nvPicPr>
          <p:cNvPr id="3" name="Picture 2" descr="&#10; A graph of the functions of sine of x and arc sine of x. There is a dotted line y=x between the two graphs, to show inverse nature of the two func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81751" y="1356929"/>
            <a:ext cx="3813810" cy="3681730"/>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48713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55629"/>
          </a:xfrm>
        </p:spPr>
        <p:txBody>
          <a:bodyPr>
            <a:normAutofit/>
          </a:bodyPr>
          <a:lstStyle/>
          <a:p>
            <a:r>
              <a:rPr lang="en-US" dirty="0"/>
              <a:t>Understanding and Using the </a:t>
            </a:r>
            <a:br>
              <a:rPr lang="en-US" dirty="0"/>
            </a:br>
            <a:r>
              <a:rPr lang="en-US" dirty="0"/>
              <a:t>Inverse Cosine Function</a:t>
            </a:r>
          </a:p>
        </p:txBody>
      </p:sp>
      <p:sp>
        <p:nvSpPr>
          <p:cNvPr id="7" name="Text Placeholder 6"/>
          <p:cNvSpPr>
            <a:spLocks noGrp="1"/>
          </p:cNvSpPr>
          <p:nvPr>
            <p:ph type="body" sz="quarter" idx="14"/>
          </p:nvPr>
        </p:nvSpPr>
        <p:spPr>
          <a:xfrm>
            <a:off x="457200" y="5281128"/>
            <a:ext cx="8062912" cy="1231640"/>
          </a:xfrm>
        </p:spPr>
        <p:txBody>
          <a:bodyPr>
            <a:normAutofit/>
          </a:bodyPr>
          <a:lstStyle/>
          <a:p>
            <a:r>
              <a:rPr lang="en-US" sz="1600" dirty="0"/>
              <a:t>The </a:t>
            </a:r>
            <a:r>
              <a:rPr lang="en-US" sz="1600" b="1" dirty="0"/>
              <a:t>inverse cosine function </a:t>
            </a:r>
            <a:r>
              <a:rPr lang="en-US" sz="1600" i="1" dirty="0"/>
              <a:t>y </a:t>
            </a:r>
            <a:r>
              <a:rPr lang="en-US" sz="1600" dirty="0"/>
              <a:t>= cos</a:t>
            </a:r>
            <a:r>
              <a:rPr lang="en-US" sz="1600" baseline="30000" dirty="0"/>
              <a:t>−1</a:t>
            </a:r>
            <a:r>
              <a:rPr lang="en-US" sz="1600" i="1" dirty="0"/>
              <a:t>x </a:t>
            </a:r>
            <a:r>
              <a:rPr lang="en-US" sz="1600" dirty="0"/>
              <a:t>means </a:t>
            </a:r>
            <a:r>
              <a:rPr lang="en-US" sz="1600" i="1" dirty="0"/>
              <a:t>x </a:t>
            </a:r>
            <a:r>
              <a:rPr lang="en-US" sz="1600" dirty="0"/>
              <a:t>= cos </a:t>
            </a:r>
            <a:r>
              <a:rPr lang="en-US" sz="1600" i="1" dirty="0"/>
              <a:t>y</a:t>
            </a:r>
            <a:r>
              <a:rPr lang="en-US" sz="1600" dirty="0"/>
              <a:t>. The inverse cosine function is sometimes called the </a:t>
            </a:r>
            <a:r>
              <a:rPr lang="en-US" sz="1600" b="1" dirty="0"/>
              <a:t>arccosine </a:t>
            </a:r>
            <a:r>
              <a:rPr lang="en-US" sz="1600" dirty="0"/>
              <a:t>function, and notated </a:t>
            </a:r>
            <a:r>
              <a:rPr lang="en-US" sz="1600" dirty="0" err="1"/>
              <a:t>arccos</a:t>
            </a:r>
            <a:r>
              <a:rPr lang="en-US" sz="1600" dirty="0"/>
              <a:t> </a:t>
            </a:r>
            <a:r>
              <a:rPr lang="en-US" sz="1600" i="1" dirty="0"/>
              <a:t>x</a:t>
            </a:r>
            <a:r>
              <a:rPr lang="en-US" sz="1600" dirty="0"/>
              <a:t>.</a:t>
            </a:r>
            <a:endParaRPr lang="en-US" sz="1200" dirty="0"/>
          </a:p>
        </p:txBody>
      </p:sp>
      <p:pic>
        <p:nvPicPr>
          <p:cNvPr id="3" name="Picture 2" descr="&#10;A graph of the functions of cosine of x and arc cosine of x. There is a dotted line at y=x to show the inverse nature of the two functions.&#10;The cosine function and inverse cosine (or arccosine) function&#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56999" y="1310322"/>
            <a:ext cx="4065099" cy="3776794"/>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9045819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Understanding and Using the </a:t>
            </a:r>
            <a:br>
              <a:rPr lang="en-US" dirty="0"/>
            </a:br>
            <a:r>
              <a:rPr lang="en-US" dirty="0"/>
              <a:t>Inverse Tangent Function</a:t>
            </a:r>
          </a:p>
        </p:txBody>
      </p:sp>
      <p:sp>
        <p:nvSpPr>
          <p:cNvPr id="7" name="Text Placeholder 6"/>
          <p:cNvSpPr>
            <a:spLocks noGrp="1"/>
          </p:cNvSpPr>
          <p:nvPr>
            <p:ph type="body" sz="quarter" idx="14"/>
          </p:nvPr>
        </p:nvSpPr>
        <p:spPr>
          <a:xfrm>
            <a:off x="457200" y="5209319"/>
            <a:ext cx="8062912" cy="744557"/>
          </a:xfrm>
        </p:spPr>
        <p:txBody>
          <a:bodyPr>
            <a:normAutofit/>
          </a:bodyPr>
          <a:lstStyle/>
          <a:p>
            <a:r>
              <a:rPr lang="en-US" sz="1600" dirty="0"/>
              <a:t>The </a:t>
            </a:r>
            <a:r>
              <a:rPr lang="en-US" sz="1600" b="1" dirty="0"/>
              <a:t>inverse tangent function </a:t>
            </a:r>
            <a:r>
              <a:rPr lang="en-US" sz="1600" i="1" dirty="0"/>
              <a:t>y </a:t>
            </a:r>
            <a:r>
              <a:rPr lang="en-US" sz="1600" dirty="0"/>
              <a:t>= tan</a:t>
            </a:r>
            <a:r>
              <a:rPr lang="en-US" sz="1600" baseline="30000" dirty="0"/>
              <a:t>−1</a:t>
            </a:r>
            <a:r>
              <a:rPr lang="en-US" sz="1600" i="1" dirty="0"/>
              <a:t>x </a:t>
            </a:r>
            <a:r>
              <a:rPr lang="en-US" sz="1600" dirty="0"/>
              <a:t>means </a:t>
            </a:r>
            <a:r>
              <a:rPr lang="en-US" sz="1600" i="1" dirty="0"/>
              <a:t>x </a:t>
            </a:r>
            <a:r>
              <a:rPr lang="en-US" sz="1600" dirty="0"/>
              <a:t>= tan </a:t>
            </a:r>
            <a:r>
              <a:rPr lang="en-US" sz="1600" i="1" dirty="0"/>
              <a:t>y</a:t>
            </a:r>
            <a:r>
              <a:rPr lang="en-US" sz="1600" dirty="0"/>
              <a:t>. The inverse tangent function is sometimes called the </a:t>
            </a:r>
            <a:r>
              <a:rPr lang="en-US" sz="1600" b="1" dirty="0"/>
              <a:t>arctangent </a:t>
            </a:r>
            <a:r>
              <a:rPr lang="en-US" sz="1600" dirty="0"/>
              <a:t>function, and notated arctan </a:t>
            </a:r>
            <a:r>
              <a:rPr lang="en-US" sz="1600" i="1" dirty="0"/>
              <a:t>x</a:t>
            </a:r>
            <a:r>
              <a:rPr lang="en-US" sz="1600" dirty="0"/>
              <a:t>.</a:t>
            </a:r>
            <a:endParaRPr lang="en-US" sz="1200" dirty="0"/>
          </a:p>
        </p:txBody>
      </p:sp>
      <p:pic>
        <p:nvPicPr>
          <p:cNvPr id="3" name="Picture 2" descr="&#10;A graph of the functions of tangent of x and arc tangent of x. There is a dotted line at y=x to show the inverse nature of the two func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1760" y="1349941"/>
            <a:ext cx="3484508" cy="3484508"/>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06509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Investigating Sinusoidal Functions</a:t>
            </a:r>
          </a:p>
        </p:txBody>
      </p:sp>
      <p:sp>
        <p:nvSpPr>
          <p:cNvPr id="7" name="Text Placeholder 6"/>
          <p:cNvSpPr>
            <a:spLocks noGrp="1"/>
          </p:cNvSpPr>
          <p:nvPr>
            <p:ph type="body" sz="quarter" idx="14"/>
          </p:nvPr>
        </p:nvSpPr>
        <p:spPr>
          <a:xfrm>
            <a:off x="457200" y="1307680"/>
            <a:ext cx="8062912" cy="1444851"/>
          </a:xfrm>
        </p:spPr>
        <p:txBody>
          <a:bodyPr>
            <a:normAutofit/>
          </a:bodyPr>
          <a:lstStyle/>
          <a:p>
            <a:r>
              <a:rPr lang="en-US" sz="1600" dirty="0"/>
              <a:t>A function that has the same general shape as a sine or cosine function is known as a</a:t>
            </a:r>
          </a:p>
          <a:p>
            <a:r>
              <a:rPr lang="en-US" sz="1600" b="1" dirty="0"/>
              <a:t>sinusoidal function</a:t>
            </a:r>
            <a:r>
              <a:rPr lang="en-US" sz="1600" dirty="0"/>
              <a:t>. </a:t>
            </a:r>
          </a:p>
          <a:p>
            <a:endParaRPr lang="en-US" sz="1600" dirty="0"/>
          </a:p>
          <a:p>
            <a:r>
              <a:rPr lang="en-US" sz="1600" dirty="0"/>
              <a:t>The general forms of sinusoidal functions are: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pic>
        <p:nvPicPr>
          <p:cNvPr id="2" name="Picture 1" descr="y=Asin(Bx−C)+D              andy=Acos(Bx−C)+D&#10;"/>
          <p:cNvPicPr>
            <a:picLocks noChangeAspect="1"/>
          </p:cNvPicPr>
          <p:nvPr/>
        </p:nvPicPr>
        <p:blipFill>
          <a:blip r:embed="rId3"/>
          <a:stretch>
            <a:fillRect/>
          </a:stretch>
        </p:blipFill>
        <p:spPr>
          <a:xfrm>
            <a:off x="2571891" y="3159350"/>
            <a:ext cx="3776521" cy="1799642"/>
          </a:xfrm>
          <a:prstGeom prst="rect">
            <a:avLst/>
          </a:prstGeom>
        </p:spPr>
      </p:pic>
      <p:sp>
        <p:nvSpPr>
          <p:cNvPr id="3" name="Footer Placeholder 2"/>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344438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Understanding and Using the </a:t>
            </a:r>
            <a:br>
              <a:rPr lang="en-US" dirty="0"/>
            </a:br>
            <a:r>
              <a:rPr lang="en-US" dirty="0"/>
              <a:t>Inverse Sine, Cosine, and Tangent </a:t>
            </a:r>
            <a:br>
              <a:rPr lang="en-US" dirty="0"/>
            </a:br>
            <a:r>
              <a:rPr lang="en-US" dirty="0"/>
              <a:t>Functions (cont.2)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5C8F7B9-9341-8941-8826-72F9E97B7B57}"/>
                  </a:ext>
                </a:extLst>
              </p:cNvPr>
              <p:cNvSpPr/>
              <p:nvPr/>
            </p:nvSpPr>
            <p:spPr>
              <a:xfrm>
                <a:off x="457200" y="1582341"/>
                <a:ext cx="8062912" cy="2212144"/>
              </a:xfrm>
              <a:prstGeom prst="rect">
                <a:avLst/>
              </a:prstGeom>
            </p:spPr>
            <p:txBody>
              <a:bodyPr wrap="square">
                <a:spAutoFit/>
              </a:bodyPr>
              <a:lstStyle/>
              <a:p>
                <a:r>
                  <a:rPr lang="en-US" cap="all" dirty="0">
                    <a:solidFill>
                      <a:srgbClr val="555555"/>
                    </a:solidFill>
                  </a:rPr>
                  <a:t>RELATIONS FOR INVERSE SINE, COSINE, AND TANGENT FUNCTIONS</a:t>
                </a:r>
              </a:p>
              <a:p>
                <a:endParaRPr lang="en-US" dirty="0">
                  <a:solidFill>
                    <a:srgbClr val="555555"/>
                  </a:solidFill>
                </a:endParaRPr>
              </a:p>
              <a:p>
                <a:r>
                  <a:rPr lang="en-US" dirty="0">
                    <a:solidFill>
                      <a:srgbClr val="555555"/>
                    </a:solidFill>
                  </a:rPr>
                  <a:t>For angles in the interval </a:t>
                </a:r>
                <a:r>
                  <a:rPr lang="en-US" dirty="0">
                    <a:solidFill>
                      <a:srgbClr val="555555"/>
                    </a:solidFill>
                    <a:latin typeface="STIXSizeOneSym" pitchFamily="2" charset="2"/>
                  </a:rPr>
                  <a:t>[</a:t>
                </a:r>
                <a:r>
                  <a:rPr lang="en-US" dirty="0">
                    <a:solidFill>
                      <a:srgbClr val="555555"/>
                    </a:solidFill>
                    <a:latin typeface="STIXGeneral-Regular" pitchFamily="2" charset="2"/>
                  </a:rPr>
                  <a:t>−</a:t>
                </a:r>
                <a14:m>
                  <m:oMath xmlns:m="http://schemas.openxmlformats.org/officeDocument/2006/math">
                    <m:r>
                      <a:rPr lang="en-US" b="0" i="0" dirty="0" smtClean="0">
                        <a:solidFill>
                          <a:srgbClr val="555555"/>
                        </a:solidFill>
                        <a:latin typeface="Cambria Math" panose="02040503050406030204" pitchFamily="18" charset="0"/>
                      </a:rPr>
                      <m:t> </m:t>
                    </m:r>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r>
                          <a:rPr lang="en-US" b="0" i="1" dirty="0" smtClean="0">
                            <a:solidFill>
                              <a:srgbClr val="555555"/>
                            </a:solidFill>
                            <a:latin typeface="Cambria Math" panose="02040503050406030204" pitchFamily="18" charset="0"/>
                          </a:rPr>
                          <m:t> </m:t>
                        </m:r>
                      </m:num>
                      <m:den>
                        <m:r>
                          <a:rPr lang="el-GR" i="1" dirty="0" smtClean="0">
                            <a:solidFill>
                              <a:srgbClr val="555555"/>
                            </a:solidFill>
                            <a:latin typeface="Cambria Math" panose="02040503050406030204" pitchFamily="18" charset="0"/>
                          </a:rPr>
                          <m:t>2</m:t>
                        </m:r>
                      </m:den>
                    </m:f>
                  </m:oMath>
                </a14:m>
                <a:r>
                  <a:rPr lang="el-GR" dirty="0">
                    <a:solidFill>
                      <a:srgbClr val="555555"/>
                    </a:solidFill>
                    <a:latin typeface="STIXGeneral-Regular" pitchFamily="2" charset="2"/>
                  </a:rPr>
                  <a:t>,</a:t>
                </a:r>
                <a:r>
                  <a:rPr lang="en-US" dirty="0">
                    <a:solidFill>
                      <a:srgbClr val="555555"/>
                    </a:solidFill>
                    <a:latin typeface="STIXGeneral-Regular" pitchFamily="2" charset="2"/>
                  </a:rPr>
                  <a:t> </a:t>
                </a:r>
                <a14:m>
                  <m:oMath xmlns:m="http://schemas.openxmlformats.org/officeDocument/2006/math">
                    <m:f>
                      <m:fPr>
                        <m:ctrlPr>
                          <a:rPr lang="el-GR" i="1" dirty="0">
                            <a:solidFill>
                              <a:srgbClr val="555555"/>
                            </a:solidFill>
                            <a:latin typeface="Cambria Math" panose="02040503050406030204" pitchFamily="18" charset="0"/>
                          </a:rPr>
                        </m:ctrlPr>
                      </m:fPr>
                      <m:num>
                        <m:r>
                          <a:rPr lang="el-GR" i="1" dirty="0">
                            <a:solidFill>
                              <a:srgbClr val="555555"/>
                            </a:solidFill>
                            <a:latin typeface="Cambria Math" panose="02040503050406030204" pitchFamily="18" charset="0"/>
                          </a:rPr>
                          <m:t>𝜋</m:t>
                        </m:r>
                        <m:r>
                          <a:rPr lang="en-US" i="1" dirty="0">
                            <a:solidFill>
                              <a:srgbClr val="555555"/>
                            </a:solidFill>
                            <a:latin typeface="Cambria Math" panose="02040503050406030204" pitchFamily="18" charset="0"/>
                          </a:rPr>
                          <m:t> </m:t>
                        </m:r>
                      </m:num>
                      <m:den>
                        <m:r>
                          <a:rPr lang="el-GR" i="1" dirty="0">
                            <a:solidFill>
                              <a:srgbClr val="555555"/>
                            </a:solidFill>
                            <a:latin typeface="Cambria Math" panose="02040503050406030204" pitchFamily="18" charset="0"/>
                          </a:rPr>
                          <m:t>2</m:t>
                        </m:r>
                      </m:den>
                    </m:f>
                  </m:oMath>
                </a14:m>
                <a:r>
                  <a:rPr lang="el-GR" dirty="0">
                    <a:solidFill>
                      <a:srgbClr val="555555"/>
                    </a:solidFill>
                    <a:latin typeface="STIXSizeOneSym" pitchFamily="2" charset="2"/>
                  </a:rPr>
                  <a:t>]</a:t>
                </a:r>
                <a:r>
                  <a:rPr lang="el-GR" dirty="0">
                    <a:solidFill>
                      <a:srgbClr val="555555"/>
                    </a:solidFill>
                    <a:latin typeface="STIXGeneral-Regular" pitchFamily="2" charset="2"/>
                  </a:rPr>
                  <a:t>,</a:t>
                </a:r>
                <a:r>
                  <a:rPr lang="el-GR" dirty="0">
                    <a:solidFill>
                      <a:srgbClr val="555555"/>
                    </a:solidFill>
                  </a:rPr>
                  <a:t>  </a:t>
                </a:r>
                <a:r>
                  <a:rPr lang="en-US" dirty="0">
                    <a:solidFill>
                      <a:srgbClr val="555555"/>
                    </a:solidFill>
                  </a:rPr>
                  <a:t>if </a:t>
                </a:r>
                <a:r>
                  <a:rPr lang="en-US" dirty="0">
                    <a:solidFill>
                      <a:srgbClr val="555555"/>
                    </a:solidFill>
                    <a:latin typeface="STIXGeneral-Regular" pitchFamily="2" charset="2"/>
                  </a:rPr>
                  <a:t>sin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then </a:t>
                </a:r>
                <a:r>
                  <a:rPr lang="en-US" dirty="0">
                    <a:solidFill>
                      <a:srgbClr val="555555"/>
                    </a:solidFill>
                    <a:latin typeface="STIXGeneral-Regular" pitchFamily="2" charset="2"/>
                  </a:rPr>
                  <a:t>sin</a:t>
                </a:r>
                <a:r>
                  <a:rPr lang="en-US" baseline="30000" dirty="0">
                    <a:solidFill>
                      <a:srgbClr val="555555"/>
                    </a:solidFill>
                    <a:latin typeface="STIXGeneral-Regular" pitchFamily="2" charset="2"/>
                  </a:rPr>
                  <a:t>−1</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a:t>
                </a:r>
                <a:endParaRPr lang="en-US" dirty="0">
                  <a:solidFill>
                    <a:srgbClr val="555555"/>
                  </a:solidFill>
                </a:endParaRPr>
              </a:p>
              <a:p>
                <a:r>
                  <a:rPr lang="en-US" dirty="0">
                    <a:solidFill>
                      <a:srgbClr val="555555"/>
                    </a:solidFill>
                  </a:rPr>
                  <a:t>For angles in the interval </a:t>
                </a:r>
                <a:r>
                  <a:rPr lang="en-US" dirty="0">
                    <a:solidFill>
                      <a:srgbClr val="555555"/>
                    </a:solidFill>
                    <a:latin typeface="STIXGeneral-Regular" pitchFamily="2" charset="2"/>
                  </a:rPr>
                  <a:t>[0, </a:t>
                </a:r>
                <a:r>
                  <a:rPr lang="el-GR" dirty="0">
                    <a:solidFill>
                      <a:srgbClr val="555555"/>
                    </a:solidFill>
                    <a:latin typeface="STIXGeneral-Italic" pitchFamily="2" charset="2"/>
                  </a:rPr>
                  <a:t>π</a:t>
                </a:r>
                <a:r>
                  <a:rPr lang="el-GR" dirty="0">
                    <a:solidFill>
                      <a:srgbClr val="555555"/>
                    </a:solidFill>
                    <a:latin typeface="STIXGeneral-Regular" pitchFamily="2" charset="2"/>
                  </a:rPr>
                  <a:t>],</a:t>
                </a:r>
                <a:r>
                  <a:rPr lang="el-GR" dirty="0">
                    <a:solidFill>
                      <a:srgbClr val="555555"/>
                    </a:solidFill>
                  </a:rPr>
                  <a:t> </a:t>
                </a:r>
                <a:r>
                  <a:rPr lang="en-US" dirty="0">
                    <a:solidFill>
                      <a:srgbClr val="555555"/>
                    </a:solidFill>
                  </a:rPr>
                  <a:t>if </a:t>
                </a:r>
                <a:r>
                  <a:rPr lang="en-US" dirty="0">
                    <a:solidFill>
                      <a:srgbClr val="555555"/>
                    </a:solidFill>
                    <a:latin typeface="STIXGeneral-Regular" pitchFamily="2" charset="2"/>
                  </a:rPr>
                  <a:t>cos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then </a:t>
                </a:r>
                <a:r>
                  <a:rPr lang="en-US" dirty="0">
                    <a:solidFill>
                      <a:srgbClr val="555555"/>
                    </a:solidFill>
                    <a:latin typeface="STIXGeneral-Regular" pitchFamily="2" charset="2"/>
                  </a:rPr>
                  <a:t>cos</a:t>
                </a:r>
                <a:r>
                  <a:rPr lang="en-US" baseline="30000" dirty="0">
                    <a:solidFill>
                      <a:srgbClr val="555555"/>
                    </a:solidFill>
                    <a:latin typeface="STIXGeneral-Regular" pitchFamily="2" charset="2"/>
                  </a:rPr>
                  <a:t>−1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a:t>
                </a:r>
                <a:r>
                  <a:rPr lang="en-US" dirty="0">
                    <a:solidFill>
                      <a:srgbClr val="555555"/>
                    </a:solidFill>
                  </a:rPr>
                  <a:t> </a:t>
                </a:r>
              </a:p>
              <a:p>
                <a:r>
                  <a:rPr lang="en-US" dirty="0">
                    <a:solidFill>
                      <a:srgbClr val="555555"/>
                    </a:solidFill>
                  </a:rPr>
                  <a:t>For angles in the interval</a:t>
                </a:r>
                <a:r>
                  <a:rPr lang="en-US" dirty="0">
                    <a:solidFill>
                      <a:srgbClr val="555555"/>
                    </a:solidFill>
                    <a:latin typeface="STIXSizeOneSym" pitchFamily="2" charset="2"/>
                  </a:rPr>
                  <a:t>(</a:t>
                </a:r>
                <a:r>
                  <a:rPr lang="en-US" dirty="0">
                    <a:solidFill>
                      <a:srgbClr val="555555"/>
                    </a:solidFill>
                    <a:latin typeface="STIXGeneral-Regular" pitchFamily="2" charset="2"/>
                  </a:rPr>
                  <a:t>−</a:t>
                </a:r>
                <a14:m>
                  <m:oMath xmlns:m="http://schemas.openxmlformats.org/officeDocument/2006/math">
                    <m:r>
                      <a:rPr lang="en-US" dirty="0">
                        <a:solidFill>
                          <a:srgbClr val="555555"/>
                        </a:solidFill>
                        <a:latin typeface="Cambria Math" panose="02040503050406030204" pitchFamily="18" charset="0"/>
                      </a:rPr>
                      <m:t> </m:t>
                    </m:r>
                    <m:f>
                      <m:fPr>
                        <m:ctrlPr>
                          <a:rPr lang="el-GR" i="1" dirty="0">
                            <a:solidFill>
                              <a:srgbClr val="555555"/>
                            </a:solidFill>
                            <a:latin typeface="Cambria Math" panose="02040503050406030204" pitchFamily="18" charset="0"/>
                          </a:rPr>
                        </m:ctrlPr>
                      </m:fPr>
                      <m:num>
                        <m:r>
                          <a:rPr lang="el-GR" i="1" dirty="0">
                            <a:solidFill>
                              <a:srgbClr val="555555"/>
                            </a:solidFill>
                            <a:latin typeface="Cambria Math" panose="02040503050406030204" pitchFamily="18" charset="0"/>
                          </a:rPr>
                          <m:t>𝜋</m:t>
                        </m:r>
                        <m:r>
                          <a:rPr lang="en-US" i="1" dirty="0">
                            <a:solidFill>
                              <a:srgbClr val="555555"/>
                            </a:solidFill>
                            <a:latin typeface="Cambria Math" panose="02040503050406030204" pitchFamily="18" charset="0"/>
                          </a:rPr>
                          <m:t> </m:t>
                        </m:r>
                      </m:num>
                      <m:den>
                        <m:r>
                          <a:rPr lang="el-GR" i="1" dirty="0">
                            <a:solidFill>
                              <a:srgbClr val="555555"/>
                            </a:solidFill>
                            <a:latin typeface="Cambria Math" panose="02040503050406030204" pitchFamily="18" charset="0"/>
                          </a:rPr>
                          <m:t>2</m:t>
                        </m:r>
                      </m:den>
                    </m:f>
                  </m:oMath>
                </a14:m>
                <a:r>
                  <a:rPr lang="el-GR" dirty="0">
                    <a:solidFill>
                      <a:srgbClr val="555555"/>
                    </a:solidFill>
                    <a:latin typeface="STIXGeneral-Regular" pitchFamily="2" charset="2"/>
                  </a:rPr>
                  <a:t>,</a:t>
                </a:r>
                <a:r>
                  <a:rPr lang="en-US" dirty="0">
                    <a:solidFill>
                      <a:srgbClr val="555555"/>
                    </a:solidFill>
                    <a:latin typeface="STIXGeneral-Regular" pitchFamily="2" charset="2"/>
                  </a:rPr>
                  <a:t> </a:t>
                </a:r>
                <a14:m>
                  <m:oMath xmlns:m="http://schemas.openxmlformats.org/officeDocument/2006/math">
                    <m:f>
                      <m:fPr>
                        <m:ctrlPr>
                          <a:rPr lang="el-GR" i="1" dirty="0">
                            <a:solidFill>
                              <a:srgbClr val="555555"/>
                            </a:solidFill>
                            <a:latin typeface="Cambria Math" panose="02040503050406030204" pitchFamily="18" charset="0"/>
                          </a:rPr>
                        </m:ctrlPr>
                      </m:fPr>
                      <m:num>
                        <m:r>
                          <a:rPr lang="el-GR" i="1" dirty="0">
                            <a:solidFill>
                              <a:srgbClr val="555555"/>
                            </a:solidFill>
                            <a:latin typeface="Cambria Math" panose="02040503050406030204" pitchFamily="18" charset="0"/>
                          </a:rPr>
                          <m:t>𝜋</m:t>
                        </m:r>
                        <m:r>
                          <a:rPr lang="en-US" i="1" dirty="0">
                            <a:solidFill>
                              <a:srgbClr val="555555"/>
                            </a:solidFill>
                            <a:latin typeface="Cambria Math" panose="02040503050406030204" pitchFamily="18" charset="0"/>
                          </a:rPr>
                          <m:t> </m:t>
                        </m:r>
                      </m:num>
                      <m:den>
                        <m:r>
                          <a:rPr lang="el-GR" i="1" dirty="0">
                            <a:solidFill>
                              <a:srgbClr val="555555"/>
                            </a:solidFill>
                            <a:latin typeface="Cambria Math" panose="02040503050406030204" pitchFamily="18" charset="0"/>
                          </a:rPr>
                          <m:t>2</m:t>
                        </m:r>
                      </m:den>
                    </m:f>
                  </m:oMath>
                </a14:m>
                <a:r>
                  <a:rPr lang="el-GR" dirty="0">
                    <a:solidFill>
                      <a:srgbClr val="555555"/>
                    </a:solidFill>
                    <a:latin typeface="STIXSizeOneSym" pitchFamily="2" charset="2"/>
                  </a:rPr>
                  <a:t>)</a:t>
                </a:r>
                <a:r>
                  <a:rPr lang="el-GR" dirty="0">
                    <a:solidFill>
                      <a:srgbClr val="555555"/>
                    </a:solidFill>
                    <a:latin typeface="STIXGeneral-Regular" pitchFamily="2" charset="2"/>
                  </a:rPr>
                  <a:t>,</a:t>
                </a:r>
                <a:r>
                  <a:rPr lang="el-GR" dirty="0">
                    <a:solidFill>
                      <a:srgbClr val="555555"/>
                    </a:solidFill>
                  </a:rPr>
                  <a:t>  </a:t>
                </a:r>
                <a:r>
                  <a:rPr lang="en-US" dirty="0">
                    <a:solidFill>
                      <a:srgbClr val="555555"/>
                    </a:solidFill>
                  </a:rPr>
                  <a:t>if </a:t>
                </a:r>
                <a:r>
                  <a:rPr lang="en-US" dirty="0">
                    <a:solidFill>
                      <a:srgbClr val="555555"/>
                    </a:solidFill>
                    <a:latin typeface="STIXGeneral-Regular" pitchFamily="2" charset="2"/>
                  </a:rPr>
                  <a:t>tan </a:t>
                </a:r>
                <a:r>
                  <a:rPr lang="en-US" dirty="0">
                    <a:solidFill>
                      <a:srgbClr val="555555"/>
                    </a:solidFill>
                    <a:latin typeface="STIXGeneral-Italic" pitchFamily="2" charset="2"/>
                  </a:rPr>
                  <a:t>y </a:t>
                </a:r>
                <a:r>
                  <a:rPr lang="en-US" dirty="0">
                    <a:solidFill>
                      <a:srgbClr val="555555"/>
                    </a:solidFill>
                    <a:latin typeface="STIXGeneral-Regular" pitchFamily="2" charset="2"/>
                  </a:rPr>
                  <a:t>= </a:t>
                </a:r>
                <a:r>
                  <a:rPr lang="en-US" dirty="0">
                    <a:solidFill>
                      <a:srgbClr val="555555"/>
                    </a:solidFill>
                    <a:latin typeface="STIXGeneral-Italic" pitchFamily="2" charset="2"/>
                  </a:rPr>
                  <a:t>x</a:t>
                </a:r>
                <a:r>
                  <a:rPr lang="en-US" dirty="0">
                    <a:solidFill>
                      <a:srgbClr val="555555"/>
                    </a:solidFill>
                    <a:latin typeface="STIXGeneral-Regular" pitchFamily="2" charset="2"/>
                  </a:rPr>
                  <a:t>,</a:t>
                </a:r>
                <a:r>
                  <a:rPr lang="en-US" dirty="0">
                    <a:solidFill>
                      <a:srgbClr val="555555"/>
                    </a:solidFill>
                  </a:rPr>
                  <a:t> then </a:t>
                </a:r>
                <a:r>
                  <a:rPr lang="en-US" dirty="0">
                    <a:solidFill>
                      <a:srgbClr val="555555"/>
                    </a:solidFill>
                    <a:latin typeface="STIXGeneral-Regular" pitchFamily="2" charset="2"/>
                  </a:rPr>
                  <a:t>tan</a:t>
                </a:r>
                <a:r>
                  <a:rPr lang="en-US" baseline="30000" dirty="0">
                    <a:solidFill>
                      <a:srgbClr val="555555"/>
                    </a:solidFill>
                    <a:latin typeface="STIXGeneral-Regular" pitchFamily="2" charset="2"/>
                  </a:rPr>
                  <a:t>−1</a:t>
                </a:r>
                <a:r>
                  <a:rPr lang="en-US" dirty="0">
                    <a:solidFill>
                      <a:srgbClr val="555555"/>
                    </a:solidFill>
                    <a:latin typeface="STIXGeneral-Regular" pitchFamily="2" charset="2"/>
                  </a:rPr>
                  <a:t> </a:t>
                </a:r>
                <a:r>
                  <a:rPr lang="en-US" dirty="0">
                    <a:solidFill>
                      <a:srgbClr val="555555"/>
                    </a:solidFill>
                    <a:latin typeface="STIXGeneral-Italic" pitchFamily="2" charset="2"/>
                  </a:rPr>
                  <a:t>x </a:t>
                </a:r>
                <a:r>
                  <a:rPr lang="en-US" dirty="0">
                    <a:solidFill>
                      <a:srgbClr val="555555"/>
                    </a:solidFill>
                    <a:latin typeface="STIXGeneral-Regular" pitchFamily="2" charset="2"/>
                  </a:rPr>
                  <a:t>= </a:t>
                </a:r>
                <a:r>
                  <a:rPr lang="en-US" dirty="0">
                    <a:solidFill>
                      <a:srgbClr val="555555"/>
                    </a:solidFill>
                    <a:latin typeface="STIXGeneral-Italic" pitchFamily="2" charset="2"/>
                  </a:rPr>
                  <a:t>y</a:t>
                </a:r>
                <a:r>
                  <a:rPr lang="en-US" dirty="0">
                    <a:solidFill>
                      <a:srgbClr val="555555"/>
                    </a:solidFill>
                    <a:latin typeface="STIXGeneral-Regular" pitchFamily="2" charset="2"/>
                  </a:rPr>
                  <a:t>.</a:t>
                </a:r>
                <a:endParaRPr lang="en-US" dirty="0">
                  <a:solidFill>
                    <a:srgbClr val="555555"/>
                  </a:solidFill>
                </a:endParaRPr>
              </a:p>
              <a:p>
                <a:br>
                  <a:rPr lang="en-US" dirty="0"/>
                </a:br>
                <a:endParaRPr lang="en-US" dirty="0"/>
              </a:p>
            </p:txBody>
          </p:sp>
        </mc:Choice>
        <mc:Fallback xmlns="">
          <p:sp>
            <p:nvSpPr>
              <p:cNvPr id="3" name="Rectangle 2">
                <a:extLst>
                  <a:ext uri="{FF2B5EF4-FFF2-40B4-BE49-F238E27FC236}">
                    <a16:creationId xmlns:a16="http://schemas.microsoft.com/office/drawing/2014/main" id="{85C8F7B9-9341-8941-8826-72F9E97B7B57}"/>
                  </a:ext>
                </a:extLst>
              </p:cNvPr>
              <p:cNvSpPr>
                <a:spLocks noRot="1" noChangeAspect="1" noMove="1" noResize="1" noEditPoints="1" noAdjustHandles="1" noChangeArrowheads="1" noChangeShapeType="1" noTextEdit="1"/>
              </p:cNvSpPr>
              <p:nvPr/>
            </p:nvSpPr>
            <p:spPr>
              <a:xfrm>
                <a:off x="457200" y="1582341"/>
                <a:ext cx="8062912" cy="2212144"/>
              </a:xfrm>
              <a:prstGeom prst="rect">
                <a:avLst/>
              </a:prstGeom>
              <a:blipFill>
                <a:blip r:embed="rId3"/>
                <a:stretch>
                  <a:fillRect l="-630" t="-1143"/>
                </a:stretch>
              </a:blipFill>
            </p:spPr>
            <p:txBody>
              <a:bodyPr/>
              <a:lstStyle/>
              <a:p>
                <a:r>
                  <a:rPr lang="en-US">
                    <a:noFill/>
                  </a:rPr>
                  <a:t> </a:t>
                </a:r>
              </a:p>
            </p:txBody>
          </p:sp>
        </mc:Fallback>
      </mc:AlternateContent>
    </p:spTree>
    <p:extLst>
      <p:ext uri="{BB962C8B-B14F-4D97-AF65-F5344CB8AC3E}">
        <p14:creationId xmlns:p14="http://schemas.microsoft.com/office/powerpoint/2010/main" val="33782185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102282"/>
          </a:xfrm>
        </p:spPr>
        <p:txBody>
          <a:bodyPr>
            <a:normAutofit fontScale="90000"/>
          </a:bodyPr>
          <a:lstStyle/>
          <a:p>
            <a:r>
              <a:rPr lang="en-US" dirty="0"/>
              <a:t>Understanding and Using the </a:t>
            </a:r>
            <a:br>
              <a:rPr lang="en-US" dirty="0"/>
            </a:br>
            <a:r>
              <a:rPr lang="en-US" dirty="0"/>
              <a:t>Inverse Sine, Cosine, and Tangent </a:t>
            </a:r>
            <a:br>
              <a:rPr lang="en-US" dirty="0"/>
            </a:br>
            <a:r>
              <a:rPr lang="en-US" dirty="0"/>
              <a:t>Functions 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9" name="Text Placeholder 6">
                <a:extLst>
                  <a:ext uri="{FF2B5EF4-FFF2-40B4-BE49-F238E27FC236}">
                    <a16:creationId xmlns:a16="http://schemas.microsoft.com/office/drawing/2014/main" id="{9B967934-FFA2-4B95-B83A-B272A2B130F1}"/>
                  </a:ext>
                </a:extLst>
              </p:cNvPr>
              <p:cNvSpPr>
                <a:spLocks noGrp="1"/>
              </p:cNvSpPr>
              <p:nvPr>
                <p:ph type="body" sz="quarter" idx="14"/>
              </p:nvPr>
            </p:nvSpPr>
            <p:spPr>
              <a:xfrm>
                <a:off x="457200" y="1446246"/>
                <a:ext cx="8062912" cy="942392"/>
              </a:xfrm>
            </p:spPr>
            <p:txBody>
              <a:bodyPr>
                <a:normAutofit/>
              </a:bodyPr>
              <a:lstStyle/>
              <a:p>
                <a:r>
                  <a:rPr lang="en-US" sz="1600" dirty="0">
                    <a:solidFill>
                      <a:srgbClr val="0070C0"/>
                    </a:solidFill>
                  </a:rPr>
                  <a:t>Example</a:t>
                </a:r>
                <a:r>
                  <a:rPr lang="en-US" sz="1600" dirty="0"/>
                  <a:t> </a:t>
                </a:r>
                <a:r>
                  <a:rPr lang="en-US" sz="1600" b="1" dirty="0"/>
                  <a:t>Writing a Relation for an Inverse Function</a:t>
                </a:r>
              </a:p>
              <a:p>
                <a:r>
                  <a:rPr lang="en-US" sz="1600" dirty="0"/>
                  <a:t>Given </a:t>
                </a:r>
                <a14:m>
                  <m:oMath xmlns:m="http://schemas.openxmlformats.org/officeDocument/2006/math">
                    <m:r>
                      <m:rPr>
                        <m:sty m:val="p"/>
                      </m:rPr>
                      <a:rPr lang="en-US" sz="1600" b="0" i="0" smtClean="0">
                        <a:latin typeface="Cambria Math" panose="02040503050406030204" pitchFamily="18" charset="0"/>
                      </a:rPr>
                      <m:t>sin</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12</m:t>
                            </m:r>
                          </m:den>
                        </m:f>
                      </m:e>
                    </m:d>
                    <m:r>
                      <a:rPr lang="en-US" sz="1600" b="0" i="1" smtClean="0">
                        <a:latin typeface="Cambria Math" panose="02040503050406030204" pitchFamily="18" charset="0"/>
                        <a:ea typeface="Cambria Math" panose="02040503050406030204" pitchFamily="18" charset="0"/>
                      </a:rPr>
                      <m:t>≈0.96593</m:t>
                    </m:r>
                  </m:oMath>
                </a14:m>
                <a:r>
                  <a:rPr lang="en-US" sz="1600" dirty="0"/>
                  <a:t>, write a relation involving the inverse sine.</a:t>
                </a:r>
              </a:p>
            </p:txBody>
          </p:sp>
        </mc:Choice>
        <mc:Fallback xmlns="">
          <p:sp>
            <p:nvSpPr>
              <p:cNvPr id="9" name="Text Placeholder 6">
                <a:extLst>
                  <a:ext uri="{FF2B5EF4-FFF2-40B4-BE49-F238E27FC236}">
                    <a16:creationId xmlns:a16="http://schemas.microsoft.com/office/drawing/2014/main" id="{9B967934-FFA2-4B95-B83A-B272A2B130F1}"/>
                  </a:ext>
                </a:extLst>
              </p:cNvPr>
              <p:cNvSpPr>
                <a:spLocks noGrp="1" noRot="1" noChangeAspect="1" noMove="1" noResize="1" noEditPoints="1" noAdjustHandles="1" noChangeArrowheads="1" noChangeShapeType="1" noTextEdit="1"/>
              </p:cNvSpPr>
              <p:nvPr>
                <p:ph type="body" sz="quarter" idx="14"/>
              </p:nvPr>
            </p:nvSpPr>
            <p:spPr>
              <a:xfrm>
                <a:off x="457200" y="1446246"/>
                <a:ext cx="8062912" cy="942392"/>
              </a:xfrm>
              <a:blipFill>
                <a:blip r:embed="rId3"/>
                <a:stretch>
                  <a:fillRect l="-472" t="-133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E3B6D3D-99B8-2444-917F-CB27532FC7F4}"/>
              </a:ext>
            </a:extLst>
          </p:cNvPr>
          <p:cNvSpPr/>
          <p:nvPr/>
        </p:nvSpPr>
        <p:spPr>
          <a:xfrm>
            <a:off x="457200" y="4256090"/>
            <a:ext cx="8062912" cy="369332"/>
          </a:xfrm>
          <a:prstGeom prst="rect">
            <a:avLst/>
          </a:prstGeom>
        </p:spPr>
        <p:txBody>
          <a:bodyPr wrap="square">
            <a:spAutoFit/>
          </a:bodyPr>
          <a:lstStyle/>
          <a:p>
            <a:r>
              <a:rPr lang="en-US" dirty="0">
                <a:solidFill>
                  <a:srgbClr val="555555"/>
                </a:solidFill>
                <a:latin typeface="Helvetica Neue" panose="02000503000000020004" pitchFamily="2" charset="0"/>
              </a:rPr>
              <a:t>Try It:	Given </a:t>
            </a:r>
            <a:r>
              <a:rPr lang="en-US" dirty="0">
                <a:solidFill>
                  <a:srgbClr val="555555"/>
                </a:solidFill>
                <a:latin typeface="STIXGeneral-Regular" pitchFamily="2" charset="2"/>
              </a:rPr>
              <a:t>cos (0.5) ≈ 0.8776,</a:t>
            </a:r>
            <a:r>
              <a:rPr lang="en-US" dirty="0">
                <a:solidFill>
                  <a:srgbClr val="555555"/>
                </a:solidFill>
                <a:latin typeface="Helvetica Neue" panose="02000503000000020004" pitchFamily="2" charset="0"/>
              </a:rPr>
              <a:t>  write a relation involving the inverse cosine.</a:t>
            </a:r>
            <a:endParaRPr lang="en-US" dirty="0"/>
          </a:p>
        </p:txBody>
      </p:sp>
    </p:spTree>
    <p:extLst>
      <p:ext uri="{BB962C8B-B14F-4D97-AF65-F5344CB8AC3E}">
        <p14:creationId xmlns:p14="http://schemas.microsoft.com/office/powerpoint/2010/main" val="397599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Finding the Exact Value of Expressions Involving the Inverse Sine, Cosine, and Tangent Functions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95987B4A-25DF-594D-A65C-E90FB0431EF0}"/>
              </a:ext>
            </a:extLst>
          </p:cNvPr>
          <p:cNvSpPr/>
          <p:nvPr/>
        </p:nvSpPr>
        <p:spPr>
          <a:xfrm>
            <a:off x="457200" y="1720840"/>
            <a:ext cx="8062912" cy="2308324"/>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 “special” input value, evaluate an inverse trigonometric function.</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Find angle </a:t>
            </a:r>
            <a:r>
              <a:rPr lang="en-US" dirty="0">
                <a:solidFill>
                  <a:srgbClr val="333333"/>
                </a:solidFill>
                <a:latin typeface="STIXGeneral-Italic" pitchFamily="2" charset="2"/>
              </a:rPr>
              <a:t>x</a:t>
            </a:r>
            <a:r>
              <a:rPr lang="en-US" dirty="0">
                <a:solidFill>
                  <a:srgbClr val="333333"/>
                </a:solidFill>
                <a:latin typeface="Helvetica Neue" panose="02000503000000020004" pitchFamily="2" charset="0"/>
              </a:rPr>
              <a:t>   for which the original trigonometric function has an output equal to the given input for the inverse trigonometric function.</a:t>
            </a:r>
          </a:p>
          <a:p>
            <a:pPr marL="342900" indent="-342900">
              <a:buFont typeface="+mj-lt"/>
              <a:buAutoNum type="arabicPeriod"/>
            </a:pPr>
            <a:r>
              <a:rPr lang="en-US" dirty="0">
                <a:solidFill>
                  <a:srgbClr val="333333"/>
                </a:solidFill>
                <a:latin typeface="Helvetica Neue" panose="02000503000000020004" pitchFamily="2" charset="0"/>
              </a:rPr>
              <a:t>If </a:t>
            </a:r>
            <a:r>
              <a:rPr lang="en-US" dirty="0">
                <a:solidFill>
                  <a:srgbClr val="333333"/>
                </a:solidFill>
                <a:latin typeface="STIXGeneral-Italic" pitchFamily="2" charset="2"/>
              </a:rPr>
              <a:t>x </a:t>
            </a:r>
            <a:r>
              <a:rPr lang="en-US" dirty="0">
                <a:solidFill>
                  <a:srgbClr val="333333"/>
                </a:solidFill>
                <a:latin typeface="Helvetica Neue" panose="02000503000000020004" pitchFamily="2" charset="0"/>
              </a:rPr>
              <a:t>  is not in the defined range of the inverse, find another angle </a:t>
            </a:r>
            <a:r>
              <a:rPr lang="en-US" dirty="0">
                <a:solidFill>
                  <a:srgbClr val="333333"/>
                </a:solidFill>
                <a:latin typeface="STIXGeneral-Italic" pitchFamily="2" charset="2"/>
              </a:rPr>
              <a:t>y </a:t>
            </a:r>
            <a:r>
              <a:rPr lang="en-US" dirty="0">
                <a:solidFill>
                  <a:srgbClr val="333333"/>
                </a:solidFill>
                <a:latin typeface="Helvetica Neue" panose="02000503000000020004" pitchFamily="2" charset="0"/>
              </a:rPr>
              <a:t>  that is in the defined range and has the same sine, cosine, or tangent as </a:t>
            </a:r>
            <a:r>
              <a:rPr lang="en-US" dirty="0">
                <a:solidFill>
                  <a:srgbClr val="333333"/>
                </a:solidFill>
                <a:latin typeface="STIXGeneral-Italic" pitchFamily="2" charset="2"/>
              </a:rPr>
              <a:t>x</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depending on which corresponds to the given inverse function.</a:t>
            </a:r>
            <a:endParaRPr lang="en-US" b="0" i="0" u="none" strike="noStrike"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735309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Finding the Exact Value of Expressions Involving the Inverse Sine, Cosine, and Tangent Functions 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EE75607A-7B32-49BF-85B8-C5097EA345AD}"/>
                  </a:ext>
                </a:extLst>
              </p:cNvPr>
              <p:cNvSpPr>
                <a:spLocks noGrp="1"/>
              </p:cNvSpPr>
              <p:nvPr>
                <p:ph type="body" sz="quarter" idx="14"/>
              </p:nvPr>
            </p:nvSpPr>
            <p:spPr>
              <a:xfrm>
                <a:off x="457200" y="1446245"/>
                <a:ext cx="8062912" cy="1287623"/>
              </a:xfrm>
            </p:spPr>
            <p:txBody>
              <a:bodyPr>
                <a:normAutofit lnSpcReduction="10000"/>
              </a:bodyPr>
              <a:lstStyle/>
              <a:p>
                <a:r>
                  <a:rPr lang="en-US" sz="1600" dirty="0">
                    <a:solidFill>
                      <a:srgbClr val="0070C0"/>
                    </a:solidFill>
                  </a:rPr>
                  <a:t>Example</a:t>
                </a:r>
                <a:r>
                  <a:rPr lang="en-US" sz="1600" dirty="0"/>
                  <a:t> </a:t>
                </a:r>
                <a:r>
                  <a:rPr lang="en-US" sz="1600" b="1" dirty="0"/>
                  <a:t>Evaluating Inverse Trigonometric Functions for Special Input Values</a:t>
                </a:r>
              </a:p>
              <a:p>
                <a:r>
                  <a:rPr lang="en-US" sz="1600" dirty="0"/>
                  <a:t>Evaluate each of the following:</a:t>
                </a:r>
              </a:p>
              <a:p>
                <a:r>
                  <a:rPr lang="en-US" sz="1600" b="0" dirty="0"/>
                  <a:t>a. </a:t>
                </a:r>
                <a14:m>
                  <m:oMath xmlns:m="http://schemas.openxmlformats.org/officeDocument/2006/math">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sin</m:t>
                        </m:r>
                      </m:e>
                      <m:sup>
                        <m:r>
                          <a:rPr lang="en-US" sz="1600" b="0" i="1" smtClean="0">
                            <a:latin typeface="Cambria Math" panose="02040503050406030204" pitchFamily="18" charset="0"/>
                          </a:rPr>
                          <m:t>−1</m:t>
                        </m:r>
                      </m:sup>
                    </m:sSup>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e>
                    </m:d>
                  </m:oMath>
                </a14:m>
                <a:r>
                  <a:rPr lang="en-US" sz="1600" dirty="0"/>
                  <a:t>		b. </a:t>
                </a:r>
                <a14:m>
                  <m:oMath xmlns:m="http://schemas.openxmlformats.org/officeDocument/2006/math">
                    <m:sSup>
                      <m:sSupPr>
                        <m:ctrlPr>
                          <a:rPr lang="en-US" sz="1600" i="1">
                            <a:latin typeface="Cambria Math" panose="02040503050406030204" pitchFamily="18" charset="0"/>
                          </a:rPr>
                        </m:ctrlPr>
                      </m:sSupPr>
                      <m:e>
                        <m:r>
                          <m:rPr>
                            <m:sty m:val="p"/>
                          </m:rPr>
                          <a:rPr lang="en-US" sz="1600">
                            <a:latin typeface="Cambria Math" panose="02040503050406030204" pitchFamily="18" charset="0"/>
                          </a:rPr>
                          <m:t>sin</m:t>
                        </m:r>
                      </m:e>
                      <m:sup>
                        <m:r>
                          <a:rPr lang="en-US" sz="1600" i="1">
                            <a:latin typeface="Cambria Math" panose="02040503050406030204" pitchFamily="18" charset="0"/>
                          </a:rPr>
                          <m:t>−1</m:t>
                        </m:r>
                      </m:sup>
                    </m:sSup>
                    <m:d>
                      <m:dPr>
                        <m:ctrlPr>
                          <a:rPr lang="en-US" sz="1600" i="1">
                            <a:latin typeface="Cambria Math" panose="02040503050406030204" pitchFamily="18" charset="0"/>
                          </a:rPr>
                        </m:ctrlPr>
                      </m:dPr>
                      <m:e>
                        <m:r>
                          <a:rPr lang="en-US" sz="1600" b="0" i="1" smtClean="0">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2</m:t>
                                </m:r>
                              </m:e>
                            </m:rad>
                          </m:num>
                          <m:den>
                            <m:r>
                              <a:rPr lang="en-US" sz="1600" i="1">
                                <a:latin typeface="Cambria Math" panose="02040503050406030204" pitchFamily="18" charset="0"/>
                              </a:rPr>
                              <m:t>2</m:t>
                            </m:r>
                          </m:den>
                        </m:f>
                      </m:e>
                    </m:d>
                  </m:oMath>
                </a14:m>
                <a:r>
                  <a:rPr lang="en-US" sz="1600" dirty="0"/>
                  <a:t>	c. </a:t>
                </a:r>
                <a14:m>
                  <m:oMath xmlns:m="http://schemas.openxmlformats.org/officeDocument/2006/math">
                    <m:sSup>
                      <m:sSupPr>
                        <m:ctrlPr>
                          <a:rPr lang="en-US" sz="1600" i="1">
                            <a:latin typeface="Cambria Math" panose="02040503050406030204" pitchFamily="18" charset="0"/>
                          </a:rPr>
                        </m:ctrlPr>
                      </m:sSupPr>
                      <m:e>
                        <m:r>
                          <m:rPr>
                            <m:sty m:val="p"/>
                          </m:rPr>
                          <a:rPr lang="en-US" sz="1600" b="0" i="0" smtClean="0">
                            <a:latin typeface="Cambria Math" panose="02040503050406030204" pitchFamily="18" charset="0"/>
                          </a:rPr>
                          <m:t>cos</m:t>
                        </m:r>
                      </m:e>
                      <m:sup>
                        <m:r>
                          <a:rPr lang="en-US" sz="1600" i="1">
                            <a:latin typeface="Cambria Math" panose="02040503050406030204" pitchFamily="18" charset="0"/>
                          </a:rPr>
                          <m:t>−1</m:t>
                        </m:r>
                      </m:sup>
                    </m:sSup>
                    <m:d>
                      <m:dPr>
                        <m:ctrlPr>
                          <a:rPr lang="en-US" sz="1600" i="1">
                            <a:latin typeface="Cambria Math" panose="02040503050406030204" pitchFamily="18" charset="0"/>
                          </a:rPr>
                        </m:ctrlPr>
                      </m:dPr>
                      <m:e>
                        <m:r>
                          <a:rPr lang="en-US" sz="1600" b="0" i="1" smtClean="0">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3</m:t>
                                </m:r>
                              </m:e>
                            </m:rad>
                          </m:num>
                          <m:den>
                            <m:r>
                              <a:rPr lang="en-US" sz="1600" i="1">
                                <a:latin typeface="Cambria Math" panose="02040503050406030204" pitchFamily="18" charset="0"/>
                              </a:rPr>
                              <m:t>2</m:t>
                            </m:r>
                          </m:den>
                        </m:f>
                      </m:e>
                    </m:d>
                  </m:oMath>
                </a14:m>
                <a:r>
                  <a:rPr lang="en-US" sz="1600" dirty="0"/>
                  <a:t>	d. </a:t>
                </a:r>
                <a14:m>
                  <m:oMath xmlns:m="http://schemas.openxmlformats.org/officeDocument/2006/math">
                    <m:sSup>
                      <m:sSupPr>
                        <m:ctrlPr>
                          <a:rPr lang="en-US" sz="1600" i="1">
                            <a:latin typeface="Cambria Math" panose="02040503050406030204" pitchFamily="18" charset="0"/>
                          </a:rPr>
                        </m:ctrlPr>
                      </m:sSupPr>
                      <m:e>
                        <m:r>
                          <m:rPr>
                            <m:sty m:val="p"/>
                          </m:rPr>
                          <a:rPr lang="en-US" sz="1600" b="0" i="0" smtClean="0">
                            <a:latin typeface="Cambria Math" panose="02040503050406030204" pitchFamily="18" charset="0"/>
                          </a:rPr>
                          <m:t>tan</m:t>
                        </m:r>
                      </m:e>
                      <m:sup>
                        <m:r>
                          <a:rPr lang="en-US" sz="1600" i="1">
                            <a:latin typeface="Cambria Math" panose="02040503050406030204" pitchFamily="18" charset="0"/>
                          </a:rPr>
                          <m:t>−1</m:t>
                        </m:r>
                      </m:sup>
                    </m:sSup>
                    <m:d>
                      <m:dPr>
                        <m:ctrlPr>
                          <a:rPr lang="en-US" sz="1600" i="1">
                            <a:latin typeface="Cambria Math" panose="02040503050406030204" pitchFamily="18" charset="0"/>
                          </a:rPr>
                        </m:ctrlPr>
                      </m:dPr>
                      <m:e>
                        <m:r>
                          <a:rPr lang="en-US" sz="1600" b="0" i="1" smtClean="0">
                            <a:latin typeface="Cambria Math" panose="02040503050406030204" pitchFamily="18" charset="0"/>
                          </a:rPr>
                          <m:t>1</m:t>
                        </m:r>
                      </m:e>
                    </m:d>
                  </m:oMath>
                </a14:m>
                <a:endParaRPr lang="en-US" sz="1600" dirty="0"/>
              </a:p>
            </p:txBody>
          </p:sp>
        </mc:Choice>
        <mc:Fallback xmlns="">
          <p:sp>
            <p:nvSpPr>
              <p:cNvPr id="7" name="Text Placeholder 6">
                <a:extLst>
                  <a:ext uri="{FF2B5EF4-FFF2-40B4-BE49-F238E27FC236}">
                    <a16:creationId xmlns:a16="http://schemas.microsoft.com/office/drawing/2014/main" id="{EE75607A-7B32-49BF-85B8-C5097EA345AD}"/>
                  </a:ext>
                </a:extLst>
              </p:cNvPr>
              <p:cNvSpPr>
                <a:spLocks noGrp="1" noRot="1" noChangeAspect="1" noMove="1" noResize="1" noEditPoints="1" noAdjustHandles="1" noChangeArrowheads="1" noChangeShapeType="1" noTextEdit="1"/>
              </p:cNvSpPr>
              <p:nvPr>
                <p:ph type="body" sz="quarter" idx="14"/>
              </p:nvPr>
            </p:nvSpPr>
            <p:spPr>
              <a:xfrm>
                <a:off x="457200" y="1446245"/>
                <a:ext cx="8062912" cy="1287623"/>
              </a:xfrm>
              <a:blipFill>
                <a:blip r:embed="rId3"/>
                <a:stretch>
                  <a:fillRect l="-378" t="-3318"/>
                </a:stretch>
              </a:blipFill>
            </p:spPr>
            <p:txBody>
              <a:bodyPr/>
              <a:lstStyle/>
              <a:p>
                <a:r>
                  <a:rPr lang="en-US">
                    <a:noFill/>
                  </a:rPr>
                  <a:t> </a:t>
                </a:r>
              </a:p>
            </p:txBody>
          </p:sp>
        </mc:Fallback>
      </mc:AlternateContent>
    </p:spTree>
    <p:extLst>
      <p:ext uri="{BB962C8B-B14F-4D97-AF65-F5344CB8AC3E}">
        <p14:creationId xmlns:p14="http://schemas.microsoft.com/office/powerpoint/2010/main" val="11361036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Finding the Exact Value of Expressions Involving the Inverse Sine, Cosine, and Tangent Functions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416851BC-6DEA-7B4E-92C8-D9104A211503}"/>
              </a:ext>
            </a:extLst>
          </p:cNvPr>
          <p:cNvSpPr/>
          <p:nvPr/>
        </p:nvSpPr>
        <p:spPr>
          <a:xfrm>
            <a:off x="457200" y="1336574"/>
            <a:ext cx="6647627" cy="4524315"/>
          </a:xfrm>
          <a:prstGeom prst="rect">
            <a:avLst/>
          </a:prstGeom>
        </p:spPr>
        <p:txBody>
          <a:bodyPr wrap="square">
            <a:spAutoFit/>
          </a:bodyPr>
          <a:lstStyle/>
          <a:p>
            <a:r>
              <a:rPr lang="en-US" dirty="0">
                <a:solidFill>
                  <a:srgbClr val="555555"/>
                </a:solidFill>
                <a:latin typeface="Helvetica Neue" panose="02000503000000020004" pitchFamily="2" charset="0"/>
              </a:rPr>
              <a:t>Try It:	Evaluate each of the following.</a:t>
            </a:r>
          </a:p>
          <a:p>
            <a:pPr marL="342900" indent="-342900">
              <a:buFont typeface="+mj-lt"/>
              <a:buAutoNum type="alphaLcPeriod"/>
            </a:pPr>
            <a:r>
              <a:rPr lang="en-US" dirty="0">
                <a:solidFill>
                  <a:srgbClr val="333333"/>
                </a:solidFill>
                <a:latin typeface="STIXGeneral-Regular" pitchFamily="2" charset="2"/>
              </a:rPr>
              <a:t>sin</a:t>
            </a:r>
            <a:r>
              <a:rPr lang="en-US" baseline="30000" dirty="0">
                <a:solidFill>
                  <a:srgbClr val="333333"/>
                </a:solidFill>
                <a:latin typeface="STIXGeneral-Regular" pitchFamily="2" charset="2"/>
              </a:rPr>
              <a:t>−1</a:t>
            </a:r>
            <a:r>
              <a:rPr lang="en-US" dirty="0">
                <a:solidFill>
                  <a:srgbClr val="333333"/>
                </a:solidFill>
                <a:latin typeface="STIXGeneral-Regular" pitchFamily="2" charset="2"/>
              </a:rPr>
              <a:t>(−1)</a:t>
            </a:r>
          </a:p>
          <a:p>
            <a:pPr marL="342900" indent="-342900">
              <a:buFont typeface="+mj-lt"/>
              <a:buAutoNum type="alphaLcPeriod"/>
            </a:pPr>
            <a:endParaRPr lang="en-US" dirty="0">
              <a:solidFill>
                <a:srgbClr val="333333"/>
              </a:solidFill>
              <a:latin typeface="STIXGeneral-Regular" pitchFamily="2" charset="2"/>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r>
              <a:rPr lang="en-US" dirty="0">
                <a:solidFill>
                  <a:srgbClr val="333333"/>
                </a:solidFill>
                <a:latin typeface="STIXGeneral-Regular" pitchFamily="2" charset="2"/>
              </a:rPr>
              <a:t>tan</a:t>
            </a:r>
            <a:r>
              <a:rPr lang="en-US" baseline="30000" dirty="0">
                <a:solidFill>
                  <a:srgbClr val="333333"/>
                </a:solidFill>
                <a:latin typeface="STIXGeneral-Regular" pitchFamily="2" charset="2"/>
              </a:rPr>
              <a:t>−1</a:t>
            </a:r>
            <a:r>
              <a:rPr lang="en-US" dirty="0">
                <a:solidFill>
                  <a:srgbClr val="333333"/>
                </a:solidFill>
                <a:latin typeface="STIXGeneral-Regular" pitchFamily="2" charset="2"/>
              </a:rPr>
              <a:t>(−1)</a:t>
            </a:r>
          </a:p>
          <a:p>
            <a:pPr marL="342900" indent="-342900">
              <a:buFont typeface="+mj-lt"/>
              <a:buAutoNum type="alphaLcPeriod"/>
            </a:pPr>
            <a:endParaRPr lang="en-US" dirty="0">
              <a:solidFill>
                <a:srgbClr val="333333"/>
              </a:solidFill>
              <a:latin typeface="STIXGeneral-Regular" pitchFamily="2" charset="2"/>
            </a:endParaRPr>
          </a:p>
          <a:p>
            <a:pPr marL="342900" indent="-342900">
              <a:buFont typeface="+mj-lt"/>
              <a:buAutoNum type="alphaLcPeriod"/>
            </a:pPr>
            <a:endParaRPr lang="en-US" dirty="0">
              <a:solidFill>
                <a:srgbClr val="333333"/>
              </a:solidFill>
              <a:latin typeface="STIXGeneral-Regular" pitchFamily="2" charset="2"/>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r>
              <a:rPr lang="en-US" dirty="0">
                <a:solidFill>
                  <a:srgbClr val="333333"/>
                </a:solidFill>
                <a:latin typeface="STIXGeneral-Regular" pitchFamily="2" charset="2"/>
              </a:rPr>
              <a:t>cos</a:t>
            </a:r>
            <a:r>
              <a:rPr lang="en-US" baseline="30000" dirty="0">
                <a:solidFill>
                  <a:srgbClr val="333333"/>
                </a:solidFill>
                <a:latin typeface="STIXGeneral-Regular" pitchFamily="2" charset="2"/>
              </a:rPr>
              <a:t>−1</a:t>
            </a:r>
            <a:r>
              <a:rPr lang="en-US" dirty="0">
                <a:solidFill>
                  <a:srgbClr val="333333"/>
                </a:solidFill>
                <a:latin typeface="STIXGeneral-Regular" pitchFamily="2" charset="2"/>
              </a:rPr>
              <a:t>(−1)</a:t>
            </a:r>
          </a:p>
          <a:p>
            <a:pPr marL="342900" indent="-342900">
              <a:buFont typeface="+mj-lt"/>
              <a:buAutoNum type="alphaLcPeriod"/>
            </a:pPr>
            <a:endParaRPr lang="en-US" dirty="0">
              <a:solidFill>
                <a:srgbClr val="333333"/>
              </a:solidFill>
              <a:latin typeface="STIXGeneral-Regular" pitchFamily="2" charset="2"/>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endParaRPr lang="en-US" dirty="0">
              <a:solidFill>
                <a:srgbClr val="333333"/>
              </a:solidFill>
              <a:latin typeface="Helvetica Neue" panose="02000503000000020004" pitchFamily="2" charset="0"/>
            </a:endParaRPr>
          </a:p>
          <a:p>
            <a:pPr marL="342900" indent="-342900">
              <a:buFont typeface="+mj-lt"/>
              <a:buAutoNum type="alphaLcPeriod"/>
            </a:pPr>
            <a:r>
              <a:rPr lang="en-US" dirty="0">
                <a:solidFill>
                  <a:srgbClr val="333333"/>
                </a:solidFill>
                <a:latin typeface="STIXGeneral-Regular" pitchFamily="2" charset="2"/>
              </a:rPr>
              <a:t>cos</a:t>
            </a:r>
            <a:r>
              <a:rPr lang="en-US" baseline="30000" dirty="0">
                <a:solidFill>
                  <a:srgbClr val="333333"/>
                </a:solidFill>
                <a:latin typeface="STIXGeneral-Regular" pitchFamily="2" charset="2"/>
              </a:rPr>
              <a:t>−1</a:t>
            </a:r>
            <a:r>
              <a:rPr lang="en-US" dirty="0">
                <a:solidFill>
                  <a:srgbClr val="333333"/>
                </a:solidFill>
                <a:latin typeface="STIXSizeOneSym" pitchFamily="2" charset="2"/>
              </a:rPr>
              <a:t>(</a:t>
            </a:r>
            <a:r>
              <a:rPr lang="en-US" dirty="0">
                <a:solidFill>
                  <a:srgbClr val="333333"/>
                </a:solidFill>
                <a:latin typeface="STIXGeneral-Regular" pitchFamily="2" charset="2"/>
              </a:rPr>
              <a:t>½</a:t>
            </a:r>
            <a:r>
              <a:rPr lang="en-US" dirty="0">
                <a:solidFill>
                  <a:srgbClr val="333333"/>
                </a:solidFill>
                <a:latin typeface="STIXSizeOneSym" pitchFamily="2" charset="2"/>
              </a:rPr>
              <a:t>)</a:t>
            </a:r>
            <a:endParaRPr lang="en-US" dirty="0">
              <a:solidFill>
                <a:srgbClr val="333333"/>
              </a:solidFill>
              <a:latin typeface="Helvetica Neue" panose="02000503000000020004" pitchFamily="2" charset="0"/>
            </a:endParaRPr>
          </a:p>
          <a:p>
            <a:br>
              <a:rPr lang="en-US" dirty="0"/>
            </a:br>
            <a:endParaRPr lang="en-US" dirty="0"/>
          </a:p>
        </p:txBody>
      </p:sp>
    </p:spTree>
    <p:extLst>
      <p:ext uri="{BB962C8B-B14F-4D97-AF65-F5344CB8AC3E}">
        <p14:creationId xmlns:p14="http://schemas.microsoft.com/office/powerpoint/2010/main" val="21705393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Using a Calculator to Evaluate </a:t>
            </a:r>
            <a:br>
              <a:rPr lang="en-US" dirty="0"/>
            </a:br>
            <a:r>
              <a:rPr lang="en-US" dirty="0"/>
              <a:t>Inverse Trigonometric Functions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446245"/>
            <a:ext cx="8062912" cy="3433665"/>
          </a:xfrm>
        </p:spPr>
        <p:txBody>
          <a:bodyPr>
            <a:normAutofit/>
          </a:bodyPr>
          <a:lstStyle/>
          <a:p>
            <a:r>
              <a:rPr lang="en-US" sz="1600" dirty="0"/>
              <a:t>To evaluate inverse trigonometric functions that do not involve the special angles discussed previously, we will need to use a calculator or other type of technology. </a:t>
            </a:r>
          </a:p>
          <a:p>
            <a:r>
              <a:rPr lang="en-US" sz="1600" dirty="0"/>
              <a:t>Most scientific calculators and calculator-emulating applications have specific keys or buttons for the inverse sine, cosine, and tangent functions. These may be labeled, for example, </a:t>
            </a:r>
            <a:r>
              <a:rPr lang="en-US" sz="1600" b="1" dirty="0"/>
              <a:t>SIN</a:t>
            </a:r>
            <a:r>
              <a:rPr lang="en-US" sz="1600" b="1" baseline="30000" dirty="0"/>
              <a:t>-1</a:t>
            </a:r>
            <a:r>
              <a:rPr lang="en-US" sz="1600" dirty="0"/>
              <a:t>, </a:t>
            </a:r>
            <a:r>
              <a:rPr lang="en-US" sz="1600" b="1" dirty="0"/>
              <a:t>ARCSIN</a:t>
            </a:r>
            <a:r>
              <a:rPr lang="en-US" sz="1600" dirty="0"/>
              <a:t>, or </a:t>
            </a:r>
            <a:r>
              <a:rPr lang="en-US" sz="1600" b="1" dirty="0"/>
              <a:t>ASIN</a:t>
            </a:r>
            <a:r>
              <a:rPr lang="en-US" sz="1600" dirty="0"/>
              <a:t>.</a:t>
            </a:r>
          </a:p>
          <a:p>
            <a:endParaRPr lang="en-US" sz="1600" dirty="0"/>
          </a:p>
          <a:p>
            <a:r>
              <a:rPr lang="en-US" sz="1600" dirty="0"/>
              <a:t>In the previous chapter, we worked with trigonometry on a right triangle to solve for the sides of a triangle given one side and an additional angle. </a:t>
            </a:r>
          </a:p>
          <a:p>
            <a:r>
              <a:rPr lang="en-US" sz="1600" dirty="0"/>
              <a:t>Using the inverse trigonometric functions, we can solve for the angles of a right triangle given two sides, and we can use a calculator to find the values to several decimal places.</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864044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Using a Calculator to Evaluate </a:t>
            </a:r>
            <a:br>
              <a:rPr lang="en-US" dirty="0"/>
            </a:br>
            <a:r>
              <a:rPr lang="en-US" dirty="0"/>
              <a:t>Inverse Trigonometric Functions </a:t>
            </a:r>
            <a:br>
              <a:rPr lang="en-US" dirty="0"/>
            </a:br>
            <a:r>
              <a:rPr lang="en-US" dirty="0"/>
              <a:t>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446245"/>
            <a:ext cx="8062912" cy="895739"/>
          </a:xfrm>
        </p:spPr>
        <p:txBody>
          <a:bodyPr>
            <a:normAutofit/>
          </a:bodyPr>
          <a:lstStyle/>
          <a:p>
            <a:r>
              <a:rPr lang="en-US" sz="1600" dirty="0">
                <a:solidFill>
                  <a:srgbClr val="0070C0"/>
                </a:solidFill>
              </a:rPr>
              <a:t>Example </a:t>
            </a:r>
            <a:r>
              <a:rPr lang="en-US" sz="1600" b="1" dirty="0"/>
              <a:t>Evaluating the Inverse Sine on a Calculator</a:t>
            </a:r>
          </a:p>
          <a:p>
            <a:r>
              <a:rPr lang="en-US" sz="1600" dirty="0"/>
              <a:t>Evaluate sin</a:t>
            </a:r>
            <a:r>
              <a:rPr lang="en-US" sz="1600" baseline="30000" dirty="0"/>
              <a:t>−1</a:t>
            </a:r>
            <a:r>
              <a:rPr lang="en-US" sz="1600" dirty="0"/>
              <a:t>(0.97) using a calculator.</a:t>
            </a:r>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45617028-E85E-6141-A272-912D9092C8C0}"/>
              </a:ext>
            </a:extLst>
          </p:cNvPr>
          <p:cNvSpPr/>
          <p:nvPr/>
        </p:nvSpPr>
        <p:spPr>
          <a:xfrm>
            <a:off x="457200" y="4232763"/>
            <a:ext cx="6400800" cy="369332"/>
          </a:xfrm>
          <a:prstGeom prst="rect">
            <a:avLst/>
          </a:prstGeom>
        </p:spPr>
        <p:txBody>
          <a:bodyPr wrap="square">
            <a:spAutoFit/>
          </a:bodyPr>
          <a:lstStyle/>
          <a:p>
            <a:r>
              <a:rPr lang="en-US" dirty="0">
                <a:solidFill>
                  <a:srgbClr val="555555"/>
                </a:solidFill>
                <a:latin typeface="Helvetica Neue" panose="02000503000000020004" pitchFamily="2" charset="0"/>
              </a:rPr>
              <a:t>Try It:	Evaluate </a:t>
            </a:r>
            <a:r>
              <a:rPr lang="en-US" dirty="0">
                <a:solidFill>
                  <a:srgbClr val="555555"/>
                </a:solidFill>
                <a:latin typeface="STIXGeneral-Regular" pitchFamily="2" charset="2"/>
              </a:rPr>
              <a:t>cos</a:t>
            </a:r>
            <a:r>
              <a:rPr lang="en-US" baseline="30000" dirty="0">
                <a:solidFill>
                  <a:srgbClr val="555555"/>
                </a:solidFill>
                <a:latin typeface="STIXGeneral-Regular" pitchFamily="2" charset="2"/>
              </a:rPr>
              <a:t>−1 </a:t>
            </a:r>
            <a:r>
              <a:rPr lang="en-US" dirty="0">
                <a:solidFill>
                  <a:srgbClr val="555555"/>
                </a:solidFill>
                <a:latin typeface="STIXGeneral-Regular" pitchFamily="2" charset="2"/>
              </a:rPr>
              <a:t>(−0.4) </a:t>
            </a:r>
            <a:r>
              <a:rPr lang="en-US" dirty="0">
                <a:solidFill>
                  <a:srgbClr val="555555"/>
                </a:solidFill>
                <a:latin typeface="Helvetica Neue" panose="02000503000000020004" pitchFamily="2" charset="0"/>
              </a:rPr>
              <a:t>  using a calculator.</a:t>
            </a:r>
            <a:endParaRPr lang="en-US" dirty="0"/>
          </a:p>
        </p:txBody>
      </p:sp>
    </p:spTree>
    <p:extLst>
      <p:ext uri="{BB962C8B-B14F-4D97-AF65-F5344CB8AC3E}">
        <p14:creationId xmlns:p14="http://schemas.microsoft.com/office/powerpoint/2010/main" val="31245874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Using a Calculator to Evaluate </a:t>
            </a:r>
            <a:br>
              <a:rPr lang="en-US" dirty="0"/>
            </a:br>
            <a:r>
              <a:rPr lang="en-US" dirty="0"/>
              <a:t>Inverse Trigonometric Functions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C5213C1E-8501-7948-AE56-17DF5C1E8834}"/>
              </a:ext>
            </a:extLst>
          </p:cNvPr>
          <p:cNvSpPr/>
          <p:nvPr/>
        </p:nvSpPr>
        <p:spPr>
          <a:xfrm>
            <a:off x="457200" y="1675144"/>
            <a:ext cx="8137556" cy="923330"/>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two sides of a right triangle like the one shown in </a:t>
            </a:r>
            <a:r>
              <a:rPr lang="en-US" b="1" dirty="0">
                <a:solidFill>
                  <a:srgbClr val="21366B"/>
                </a:solidFill>
                <a:latin typeface="Helvetica Neue" panose="02000503000000020004" pitchFamily="2" charset="0"/>
              </a:rPr>
              <a:t>Figure</a:t>
            </a:r>
            <a:r>
              <a:rPr lang="en-US" b="1" dirty="0">
                <a:solidFill>
                  <a:srgbClr val="555555"/>
                </a:solidFill>
                <a:latin typeface="Helvetica Neue" panose="02000503000000020004" pitchFamily="2" charset="0"/>
              </a:rPr>
              <a:t>, find an angle.</a:t>
            </a:r>
            <a:endParaRPr lang="en-US" dirty="0"/>
          </a:p>
        </p:txBody>
      </p:sp>
      <p:pic>
        <p:nvPicPr>
          <p:cNvPr id="2050" name="Picture 2" descr="An illustration of a right triangle with an angle theta. Adjacent to theta is the side a, opposite theta is the side p, and the hypoteneuse is side h.">
            <a:extLst>
              <a:ext uri="{FF2B5EF4-FFF2-40B4-BE49-F238E27FC236}">
                <a16:creationId xmlns:a16="http://schemas.microsoft.com/office/drawing/2014/main" id="{9B608D96-EDF5-F544-A903-74D1611F474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7300" y="2319500"/>
            <a:ext cx="3734415" cy="19017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B20059F-6666-F54C-8DDD-1A5F118ACCF1}"/>
                  </a:ext>
                </a:extLst>
              </p:cNvPr>
              <p:cNvSpPr/>
              <p:nvPr/>
            </p:nvSpPr>
            <p:spPr>
              <a:xfrm>
                <a:off x="457200" y="4147741"/>
                <a:ext cx="8137556" cy="2072875"/>
              </a:xfrm>
              <a:prstGeom prst="rect">
                <a:avLst/>
              </a:prstGeom>
            </p:spPr>
            <p:txBody>
              <a:bodyPr wrap="square">
                <a:spAutoFit/>
              </a:bodyPr>
              <a:lstStyle/>
              <a:p>
                <a:pPr marL="342900" indent="-342900">
                  <a:buFont typeface="+mj-lt"/>
                  <a:buAutoNum type="arabicPeriod"/>
                </a:pPr>
                <a:r>
                  <a:rPr lang="en-US" dirty="0">
                    <a:solidFill>
                      <a:srgbClr val="333333"/>
                    </a:solidFill>
                    <a:latin typeface="Helvetica Neue" panose="02000503000000020004" pitchFamily="2" charset="0"/>
                  </a:rPr>
                  <a:t>If one given side is the hypotenuse of length </a:t>
                </a:r>
                <a:r>
                  <a:rPr lang="en-US" dirty="0">
                    <a:solidFill>
                      <a:srgbClr val="333333"/>
                    </a:solidFill>
                    <a:latin typeface="STIXGeneral-Italic" pitchFamily="2" charset="2"/>
                  </a:rPr>
                  <a:t>h </a:t>
                </a:r>
                <a:r>
                  <a:rPr lang="en-US" dirty="0">
                    <a:solidFill>
                      <a:srgbClr val="333333"/>
                    </a:solidFill>
                    <a:latin typeface="Helvetica Neue" panose="02000503000000020004" pitchFamily="2" charset="0"/>
                  </a:rPr>
                  <a:t>  and the side of length </a:t>
                </a:r>
                <a:r>
                  <a:rPr lang="en-US" dirty="0">
                    <a:solidFill>
                      <a:srgbClr val="333333"/>
                    </a:solidFill>
                    <a:latin typeface="STIXGeneral-Italic" pitchFamily="2" charset="2"/>
                  </a:rPr>
                  <a:t>a </a:t>
                </a:r>
                <a:r>
                  <a:rPr lang="en-US" dirty="0">
                    <a:solidFill>
                      <a:srgbClr val="333333"/>
                    </a:solidFill>
                    <a:latin typeface="Helvetica Neue" panose="02000503000000020004" pitchFamily="2" charset="0"/>
                  </a:rPr>
                  <a:t>   adjacent to the desired angle is given, use the equation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cos</a:t>
                </a:r>
                <a:r>
                  <a:rPr lang="en-US" baseline="30000" dirty="0">
                    <a:solidFill>
                      <a:srgbClr val="333333"/>
                    </a:solidFill>
                    <a:latin typeface="STIXGeneral-Regular" pitchFamily="2" charset="2"/>
                  </a:rPr>
                  <a:t>−1</a:t>
                </a:r>
                <a:r>
                  <a:rPr lang="en-US" dirty="0">
                    <a:solidFill>
                      <a:srgbClr val="333333"/>
                    </a:solidFill>
                    <a:latin typeface="STIXSizeOneSym" pitchFamily="2" charset="2"/>
                  </a:rPr>
                  <a:t>(</a:t>
                </a:r>
                <a14:m>
                  <m:oMath xmlns:m="http://schemas.openxmlformats.org/officeDocument/2006/math">
                    <m:f>
                      <m:fPr>
                        <m:ctrlPr>
                          <a:rPr lang="en-US" i="1" dirty="0" smtClean="0">
                            <a:solidFill>
                              <a:srgbClr val="333333"/>
                            </a:solidFill>
                            <a:latin typeface="Cambria Math" panose="02040503050406030204" pitchFamily="18" charset="0"/>
                          </a:rPr>
                        </m:ctrlPr>
                      </m:fPr>
                      <m:num>
                        <m:r>
                          <a:rPr lang="en-US" i="1" dirty="0">
                            <a:solidFill>
                              <a:srgbClr val="333333"/>
                            </a:solidFill>
                            <a:latin typeface="Cambria Math" panose="02040503050406030204" pitchFamily="18" charset="0"/>
                          </a:rPr>
                          <m:t>𝑎</m:t>
                        </m:r>
                      </m:num>
                      <m:den>
                        <m:r>
                          <a:rPr lang="en-US" i="1" dirty="0">
                            <a:solidFill>
                              <a:srgbClr val="333333"/>
                            </a:solidFill>
                            <a:latin typeface="Cambria Math" panose="02040503050406030204" pitchFamily="18" charset="0"/>
                          </a:rPr>
                          <m:t>h</m:t>
                        </m:r>
                      </m:den>
                    </m:f>
                  </m:oMath>
                </a14:m>
                <a:r>
                  <a:rPr lang="en-US" dirty="0">
                    <a:solidFill>
                      <a:srgbClr val="333333"/>
                    </a:solidFill>
                    <a:latin typeface="STIXSizeOneSym"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If one given side is the hypotenuse of length </a:t>
                </a:r>
                <a:r>
                  <a:rPr lang="en-US" dirty="0">
                    <a:solidFill>
                      <a:srgbClr val="333333"/>
                    </a:solidFill>
                    <a:latin typeface="STIXGeneral-Italic" pitchFamily="2" charset="2"/>
                  </a:rPr>
                  <a:t>h </a:t>
                </a:r>
                <a:r>
                  <a:rPr lang="en-US" dirty="0">
                    <a:solidFill>
                      <a:srgbClr val="333333"/>
                    </a:solidFill>
                    <a:latin typeface="Helvetica Neue" panose="02000503000000020004" pitchFamily="2" charset="0"/>
                  </a:rPr>
                  <a:t>  and the side of length </a:t>
                </a:r>
                <a:r>
                  <a:rPr lang="en-US" dirty="0">
                    <a:solidFill>
                      <a:srgbClr val="333333"/>
                    </a:solidFill>
                    <a:latin typeface="STIXGeneral-Italic" pitchFamily="2" charset="2"/>
                  </a:rPr>
                  <a:t>p </a:t>
                </a:r>
                <a:r>
                  <a:rPr lang="en-US" dirty="0">
                    <a:solidFill>
                      <a:srgbClr val="333333"/>
                    </a:solidFill>
                    <a:latin typeface="Helvetica Neue" panose="02000503000000020004" pitchFamily="2" charset="0"/>
                  </a:rPr>
                  <a:t>  opposite to the desired angle is given, use the equation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sin</a:t>
                </a:r>
                <a:r>
                  <a:rPr lang="en-US" baseline="30000" dirty="0">
                    <a:solidFill>
                      <a:srgbClr val="333333"/>
                    </a:solidFill>
                    <a:latin typeface="STIXGeneral-Regular" pitchFamily="2" charset="2"/>
                  </a:rPr>
                  <a:t>−1</a:t>
                </a:r>
                <a:r>
                  <a:rPr lang="en-US" dirty="0">
                    <a:solidFill>
                      <a:srgbClr val="333333"/>
                    </a:solidFill>
                    <a:latin typeface="STIXSizeOneSym" pitchFamily="2" charset="2"/>
                  </a:rPr>
                  <a:t>(</a:t>
                </a:r>
                <a14:m>
                  <m:oMath xmlns:m="http://schemas.openxmlformats.org/officeDocument/2006/math">
                    <m:f>
                      <m:fPr>
                        <m:ctrlPr>
                          <a:rPr lang="en-US" i="1" dirty="0">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p</m:t>
                        </m:r>
                      </m:num>
                      <m:den>
                        <m:r>
                          <a:rPr lang="en-US" i="1" dirty="0">
                            <a:solidFill>
                              <a:srgbClr val="333333"/>
                            </a:solidFill>
                            <a:latin typeface="Cambria Math" panose="02040503050406030204" pitchFamily="18" charset="0"/>
                          </a:rPr>
                          <m:t>h</m:t>
                        </m:r>
                      </m:den>
                    </m:f>
                  </m:oMath>
                </a14:m>
                <a:r>
                  <a:rPr lang="en-US" dirty="0">
                    <a:solidFill>
                      <a:srgbClr val="333333"/>
                    </a:solidFill>
                    <a:latin typeface="STIXSizeOneSym" pitchFamily="2" charset="2"/>
                  </a:rPr>
                  <a:t>)</a:t>
                </a:r>
                <a:r>
                  <a:rPr lang="en-US" dirty="0">
                    <a:solidFill>
                      <a:srgbClr val="333333"/>
                    </a:solidFill>
                    <a:latin typeface="STIXGeneral-Regular" pitchFamily="2" charset="2"/>
                  </a:rPr>
                  <a:t>.</a:t>
                </a:r>
                <a:r>
                  <a:rPr lang="en-US"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If the two legs (the sides adjacent to the right angle) are given, then use the equation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tan</a:t>
                </a:r>
                <a:r>
                  <a:rPr lang="en-US" baseline="30000" dirty="0">
                    <a:solidFill>
                      <a:srgbClr val="333333"/>
                    </a:solidFill>
                    <a:latin typeface="STIXGeneral-Regular" pitchFamily="2" charset="2"/>
                  </a:rPr>
                  <a:t>−1</a:t>
                </a:r>
                <a:r>
                  <a:rPr lang="en-US" dirty="0">
                    <a:solidFill>
                      <a:srgbClr val="333333"/>
                    </a:solidFill>
                    <a:latin typeface="STIXSizeOneSym" pitchFamily="2" charset="2"/>
                  </a:rPr>
                  <a:t>(</a:t>
                </a:r>
                <a14:m>
                  <m:oMath xmlns:m="http://schemas.openxmlformats.org/officeDocument/2006/math">
                    <m:f>
                      <m:fPr>
                        <m:ctrlPr>
                          <a:rPr lang="en-US" i="1" dirty="0">
                            <a:solidFill>
                              <a:srgbClr val="333333"/>
                            </a:solidFill>
                            <a:latin typeface="Cambria Math" panose="02040503050406030204" pitchFamily="18" charset="0"/>
                          </a:rPr>
                        </m:ctrlPr>
                      </m:fPr>
                      <m:num>
                        <m:r>
                          <m:rPr>
                            <m:nor/>
                          </m:rPr>
                          <a:rPr lang="en-US" dirty="0">
                            <a:solidFill>
                              <a:srgbClr val="333333"/>
                            </a:solidFill>
                            <a:latin typeface="STIXGeneral-Italic" pitchFamily="2" charset="2"/>
                          </a:rPr>
                          <m:t>p</m:t>
                        </m:r>
                      </m:num>
                      <m:den>
                        <m:r>
                          <m:rPr>
                            <m:nor/>
                          </m:rPr>
                          <a:rPr lang="en-US" dirty="0">
                            <a:solidFill>
                              <a:srgbClr val="333333"/>
                            </a:solidFill>
                            <a:latin typeface="STIXGeneral-Italic" pitchFamily="2" charset="2"/>
                          </a:rPr>
                          <m:t>a</m:t>
                        </m:r>
                      </m:den>
                    </m:f>
                    <m:r>
                      <a:rPr lang="en-US" i="1" dirty="0">
                        <a:solidFill>
                          <a:srgbClr val="333333"/>
                        </a:solidFill>
                        <a:latin typeface="Cambria Math" panose="02040503050406030204" pitchFamily="18" charset="0"/>
                      </a:rPr>
                      <m:t> </m:t>
                    </m:r>
                  </m:oMath>
                </a14:m>
                <a:r>
                  <a:rPr lang="en-US" dirty="0">
                    <a:solidFill>
                      <a:srgbClr val="333333"/>
                    </a:solidFill>
                    <a:latin typeface="STIXSizeOneSym" pitchFamily="2" charset="2"/>
                  </a:rPr>
                  <a:t>)</a:t>
                </a:r>
                <a:r>
                  <a:rPr lang="en-US" dirty="0">
                    <a:solidFill>
                      <a:srgbClr val="333333"/>
                    </a:solidFill>
                    <a:latin typeface="STIXGeneral-Regular" pitchFamily="2" charset="2"/>
                  </a:rPr>
                  <a:t>.</a:t>
                </a:r>
                <a:endParaRPr lang="en-US" dirty="0"/>
              </a:p>
            </p:txBody>
          </p:sp>
        </mc:Choice>
        <mc:Fallback xmlns="">
          <p:sp>
            <p:nvSpPr>
              <p:cNvPr id="4" name="Rectangle 3">
                <a:extLst>
                  <a:ext uri="{FF2B5EF4-FFF2-40B4-BE49-F238E27FC236}">
                    <a16:creationId xmlns:a16="http://schemas.microsoft.com/office/drawing/2014/main" id="{AB20059F-6666-F54C-8DDD-1A5F118ACCF1}"/>
                  </a:ext>
                </a:extLst>
              </p:cNvPr>
              <p:cNvSpPr>
                <a:spLocks noRot="1" noChangeAspect="1" noMove="1" noResize="1" noEditPoints="1" noAdjustHandles="1" noChangeArrowheads="1" noChangeShapeType="1" noTextEdit="1"/>
              </p:cNvSpPr>
              <p:nvPr/>
            </p:nvSpPr>
            <p:spPr>
              <a:xfrm>
                <a:off x="457200" y="4147741"/>
                <a:ext cx="8137556" cy="2072875"/>
              </a:xfrm>
              <a:prstGeom prst="rect">
                <a:avLst/>
              </a:prstGeom>
              <a:blipFill>
                <a:blip r:embed="rId4"/>
                <a:stretch>
                  <a:fillRect l="-624" t="-2439" b="-1829"/>
                </a:stretch>
              </a:blipFill>
            </p:spPr>
            <p:txBody>
              <a:bodyPr/>
              <a:lstStyle/>
              <a:p>
                <a:r>
                  <a:rPr lang="en-US">
                    <a:noFill/>
                  </a:rPr>
                  <a:t> </a:t>
                </a:r>
              </a:p>
            </p:txBody>
          </p:sp>
        </mc:Fallback>
      </mc:AlternateContent>
    </p:spTree>
    <p:extLst>
      <p:ext uri="{BB962C8B-B14F-4D97-AF65-F5344CB8AC3E}">
        <p14:creationId xmlns:p14="http://schemas.microsoft.com/office/powerpoint/2010/main" val="795219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Using a Calculator to Evaluate </a:t>
            </a:r>
            <a:br>
              <a:rPr lang="en-US" dirty="0"/>
            </a:br>
            <a:r>
              <a:rPr lang="en-US" dirty="0"/>
              <a:t>Inverse Trigonometric Functions </a:t>
            </a:r>
            <a:br>
              <a:rPr lang="en-US" dirty="0"/>
            </a:br>
            <a:r>
              <a:rPr lang="en-US" dirty="0"/>
              <a:t>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 Placeholder 6"/>
          <p:cNvSpPr>
            <a:spLocks noGrp="1"/>
          </p:cNvSpPr>
          <p:nvPr>
            <p:ph type="body" sz="quarter" idx="14"/>
          </p:nvPr>
        </p:nvSpPr>
        <p:spPr>
          <a:xfrm>
            <a:off x="457200" y="1446245"/>
            <a:ext cx="8062912" cy="895739"/>
          </a:xfrm>
        </p:spPr>
        <p:txBody>
          <a:bodyPr>
            <a:normAutofit/>
          </a:bodyPr>
          <a:lstStyle/>
          <a:p>
            <a:r>
              <a:rPr lang="en-US" sz="1600" dirty="0">
                <a:solidFill>
                  <a:srgbClr val="0070C0"/>
                </a:solidFill>
              </a:rPr>
              <a:t>Example </a:t>
            </a:r>
            <a:r>
              <a:rPr lang="en-US" sz="1600" b="1" dirty="0"/>
              <a:t>Applying the Inverse Cosine to a Right Triangle</a:t>
            </a:r>
          </a:p>
          <a:p>
            <a:r>
              <a:rPr lang="en-US" sz="1600" dirty="0"/>
              <a:t>Solve the triangle in </a:t>
            </a:r>
            <a:r>
              <a:rPr lang="en-US" sz="1600" b="1" dirty="0"/>
              <a:t>Figure 8</a:t>
            </a:r>
            <a:r>
              <a:rPr lang="en-US" sz="1600" dirty="0"/>
              <a:t> for the angle </a:t>
            </a:r>
            <a:r>
              <a:rPr lang="el-GR" sz="1600" dirty="0"/>
              <a:t>θ</a:t>
            </a:r>
            <a:endParaRPr lang="en-US" sz="1600" dirty="0"/>
          </a:p>
        </p:txBody>
      </p:sp>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pic>
        <p:nvPicPr>
          <p:cNvPr id="3" name="Picture 2" descr="&#10; An illustration of a right triangle with the angle theta. Adjacent to the angle theta is a side with a length of 9 and a hypoteneuse of length 12.">
            <a:extLst>
              <a:ext uri="{FF2B5EF4-FFF2-40B4-BE49-F238E27FC236}">
                <a16:creationId xmlns:a16="http://schemas.microsoft.com/office/drawing/2014/main" id="{58EAD102-2717-49F6-9799-485EA40B74ED}"/>
              </a:ext>
            </a:extLst>
          </p:cNvPr>
          <p:cNvPicPr>
            <a:picLocks noChangeAspect="1"/>
          </p:cNvPicPr>
          <p:nvPr/>
        </p:nvPicPr>
        <p:blipFill>
          <a:blip r:embed="rId3"/>
          <a:stretch>
            <a:fillRect/>
          </a:stretch>
        </p:blipFill>
        <p:spPr>
          <a:xfrm>
            <a:off x="5843003" y="1446245"/>
            <a:ext cx="2085975" cy="2533650"/>
          </a:xfrm>
          <a:prstGeom prst="rect">
            <a:avLst/>
          </a:prstGeom>
        </p:spPr>
      </p:pic>
    </p:spTree>
    <p:extLst>
      <p:ext uri="{BB962C8B-B14F-4D97-AF65-F5344CB8AC3E}">
        <p14:creationId xmlns:p14="http://schemas.microsoft.com/office/powerpoint/2010/main" val="31287524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fontScale="90000"/>
          </a:bodyPr>
          <a:lstStyle/>
          <a:p>
            <a:r>
              <a:rPr lang="en-US" dirty="0"/>
              <a:t>Using a Calculator to Evaluate </a:t>
            </a:r>
            <a:br>
              <a:rPr lang="en-US" dirty="0"/>
            </a:br>
            <a:r>
              <a:rPr lang="en-US" dirty="0"/>
              <a:t>Inverse Trigonometric Functions </a:t>
            </a:r>
            <a:br>
              <a:rPr lang="en-US" dirty="0"/>
            </a:br>
            <a:r>
              <a:rPr lang="en-US" dirty="0"/>
              <a:t>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
        <p:nvSpPr>
          <p:cNvPr id="3" name="Rectangle 2">
            <a:extLst>
              <a:ext uri="{FF2B5EF4-FFF2-40B4-BE49-F238E27FC236}">
                <a16:creationId xmlns:a16="http://schemas.microsoft.com/office/drawing/2014/main" id="{95228712-9D2E-E24F-A47A-93B34ED9E5F4}"/>
              </a:ext>
            </a:extLst>
          </p:cNvPr>
          <p:cNvSpPr/>
          <p:nvPr/>
        </p:nvSpPr>
        <p:spPr>
          <a:xfrm>
            <a:off x="457200" y="1607235"/>
            <a:ext cx="6362700" cy="369332"/>
          </a:xfrm>
          <a:prstGeom prst="rect">
            <a:avLst/>
          </a:prstGeom>
        </p:spPr>
        <p:txBody>
          <a:bodyPr wrap="square">
            <a:spAutoFit/>
          </a:bodyPr>
          <a:lstStyle/>
          <a:p>
            <a:r>
              <a:rPr lang="en-US" dirty="0">
                <a:solidFill>
                  <a:srgbClr val="555555"/>
                </a:solidFill>
                <a:latin typeface="Helvetica Neue" panose="02000503000000020004" pitchFamily="2" charset="0"/>
              </a:rPr>
              <a:t>Try It:	Solve the triangle in </a:t>
            </a:r>
            <a:r>
              <a:rPr lang="en-US" dirty="0">
                <a:solidFill>
                  <a:srgbClr val="21366B"/>
                </a:solidFill>
                <a:latin typeface="Helvetica Neue" panose="02000503000000020004" pitchFamily="2" charset="0"/>
              </a:rPr>
              <a:t>Figure</a:t>
            </a:r>
            <a:r>
              <a:rPr lang="en-US" dirty="0">
                <a:solidFill>
                  <a:srgbClr val="555555"/>
                </a:solidFill>
                <a:latin typeface="Helvetica Neue" panose="02000503000000020004" pitchFamily="2" charset="0"/>
              </a:rPr>
              <a:t> for the angle </a:t>
            </a:r>
            <a:r>
              <a:rPr lang="el-GR" dirty="0">
                <a:solidFill>
                  <a:srgbClr val="555555"/>
                </a:solidFill>
                <a:latin typeface="STIXGeneral-Italic" pitchFamily="2" charset="2"/>
              </a:rPr>
              <a:t>θ</a:t>
            </a:r>
            <a:r>
              <a:rPr lang="el-GR" dirty="0">
                <a:solidFill>
                  <a:srgbClr val="555555"/>
                </a:solidFill>
                <a:latin typeface="STIXGeneral-Regular" pitchFamily="2" charset="2"/>
              </a:rPr>
              <a:t>.</a:t>
            </a:r>
            <a:endParaRPr lang="en-US" dirty="0"/>
          </a:p>
        </p:txBody>
      </p:sp>
      <p:pic>
        <p:nvPicPr>
          <p:cNvPr id="3074" name="Picture 2" descr="An illustration of a right triangle with the angle theta. Opposite to the angle theta is a side with a length of 6 and a hypoteneuse of length 10.">
            <a:extLst>
              <a:ext uri="{FF2B5EF4-FFF2-40B4-BE49-F238E27FC236}">
                <a16:creationId xmlns:a16="http://schemas.microsoft.com/office/drawing/2014/main" id="{FA12E532-D2C9-2C40-99A4-1C1A71268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61" r="25360"/>
          <a:stretch/>
        </p:blipFill>
        <p:spPr bwMode="auto">
          <a:xfrm>
            <a:off x="5713412" y="2247228"/>
            <a:ext cx="28067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56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820225"/>
          </a:xfrm>
        </p:spPr>
        <p:txBody>
          <a:bodyPr>
            <a:normAutofit fontScale="90000"/>
          </a:bodyPr>
          <a:lstStyle/>
          <a:p>
            <a:r>
              <a:rPr lang="en-US" dirty="0"/>
              <a:t>Determining the Period of Sinusoidal Functions</a:t>
            </a:r>
          </a:p>
        </p:txBody>
      </p:sp>
      <p:pic>
        <p:nvPicPr>
          <p:cNvPr id="3" name="Picture 2" descr="&#10; &#10;|&#10;B&#10;|&#10;.&#10; A graph with three items. The x-axis ranges from 0 to 2pi. The y-axis ranges from -1 to 1. The first item is the graph of sin(x) for one full period. The second is the graph of sin(2x) over two periods. The third is the graph of sin(x/2) for one half of a perio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9097" y="3848699"/>
            <a:ext cx="4742920" cy="2588362"/>
          </a:xfrm>
          <a:prstGeom prst="rect">
            <a:avLst/>
          </a:prstGeom>
        </p:spPr>
      </p:pic>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E23E062-5F8A-BC46-9692-D506F49E38F5}"/>
                  </a:ext>
                </a:extLst>
              </p:cNvPr>
              <p:cNvSpPr/>
              <p:nvPr/>
            </p:nvSpPr>
            <p:spPr>
              <a:xfrm>
                <a:off x="457200" y="1162463"/>
                <a:ext cx="8062912" cy="2516138"/>
              </a:xfrm>
              <a:prstGeom prst="rect">
                <a:avLst/>
              </a:prstGeom>
            </p:spPr>
            <p:txBody>
              <a:bodyPr wrap="square">
                <a:spAutoFit/>
              </a:bodyPr>
              <a:lstStyle/>
              <a:p>
                <a:r>
                  <a:rPr lang="en-US" cap="all" dirty="0">
                    <a:solidFill>
                      <a:srgbClr val="555555"/>
                    </a:solidFill>
                  </a:rPr>
                  <a:t>PERIOD OF SINUSOIDAL FUNCTIONS</a:t>
                </a:r>
              </a:p>
              <a:p>
                <a:r>
                  <a:rPr lang="en-US" dirty="0">
                    <a:solidFill>
                      <a:srgbClr val="555555"/>
                    </a:solidFill>
                  </a:rPr>
                  <a:t>If we let </a:t>
                </a:r>
                <a:r>
                  <a:rPr lang="en-US" dirty="0">
                    <a:solidFill>
                      <a:srgbClr val="555555"/>
                    </a:solidFill>
                    <a:latin typeface="STIXGeneral-Italic" pitchFamily="2" charset="2"/>
                  </a:rPr>
                  <a:t>C </a:t>
                </a:r>
                <a:r>
                  <a:rPr lang="en-US" dirty="0">
                    <a:solidFill>
                      <a:srgbClr val="555555"/>
                    </a:solidFill>
                    <a:latin typeface="STIXGeneral-Regular" pitchFamily="2" charset="2"/>
                  </a:rPr>
                  <a:t>= 0</a:t>
                </a:r>
                <a:r>
                  <a:rPr lang="en-US" dirty="0">
                    <a:solidFill>
                      <a:srgbClr val="555555"/>
                    </a:solidFill>
                  </a:rPr>
                  <a:t>  and </a:t>
                </a:r>
                <a:r>
                  <a:rPr lang="en-US" dirty="0">
                    <a:solidFill>
                      <a:srgbClr val="555555"/>
                    </a:solidFill>
                    <a:latin typeface="STIXGeneral-Italic" pitchFamily="2" charset="2"/>
                  </a:rPr>
                  <a:t>D </a:t>
                </a:r>
                <a:r>
                  <a:rPr lang="en-US" dirty="0">
                    <a:solidFill>
                      <a:srgbClr val="555555"/>
                    </a:solidFill>
                    <a:latin typeface="STIXGeneral-Regular" pitchFamily="2" charset="2"/>
                  </a:rPr>
                  <a:t>= 0</a:t>
                </a:r>
                <a:r>
                  <a:rPr lang="en-US" dirty="0">
                    <a:solidFill>
                      <a:srgbClr val="555555"/>
                    </a:solidFill>
                  </a:rPr>
                  <a:t>  in the general form equations of the sine and cosine functions, we obtain the forms</a:t>
                </a:r>
              </a:p>
              <a:p>
                <a:pPr algn="ctr"/>
                <a:r>
                  <a:rPr lang="en-US" dirty="0">
                    <a:latin typeface="STIXGeneral-Italic" pitchFamily="2" charset="2"/>
                  </a:rPr>
                  <a:t>y </a:t>
                </a:r>
                <a:r>
                  <a:rPr lang="en-US" dirty="0">
                    <a:latin typeface="STIXGeneral-Regular" pitchFamily="2" charset="2"/>
                  </a:rPr>
                  <a:t>= </a:t>
                </a:r>
                <a:r>
                  <a:rPr lang="en-US" dirty="0">
                    <a:latin typeface="STIXGeneral-Italic" pitchFamily="2" charset="2"/>
                  </a:rPr>
                  <a:t>A </a:t>
                </a:r>
                <a:r>
                  <a:rPr lang="en-US" dirty="0">
                    <a:latin typeface="STIXGeneral-Regular" pitchFamily="2" charset="2"/>
                  </a:rPr>
                  <a:t>sin (</a:t>
                </a:r>
                <a:r>
                  <a:rPr lang="en-US" dirty="0" err="1">
                    <a:latin typeface="STIXGeneral-Italic" pitchFamily="2" charset="2"/>
                  </a:rPr>
                  <a:t>Bx</a:t>
                </a:r>
                <a:r>
                  <a:rPr lang="en-US" dirty="0">
                    <a:latin typeface="STIXGeneral-Regular" pitchFamily="2" charset="2"/>
                  </a:rPr>
                  <a:t>)</a:t>
                </a:r>
                <a:endParaRPr lang="en-US" dirty="0"/>
              </a:p>
              <a:p>
                <a:pPr algn="ctr"/>
                <a:r>
                  <a:rPr lang="en-US" dirty="0">
                    <a:latin typeface="STIXGeneral-Italic" pitchFamily="2" charset="2"/>
                  </a:rPr>
                  <a:t>y </a:t>
                </a:r>
                <a:r>
                  <a:rPr lang="en-US" dirty="0">
                    <a:latin typeface="STIXGeneral-Regular" pitchFamily="2" charset="2"/>
                  </a:rPr>
                  <a:t>= </a:t>
                </a:r>
                <a:r>
                  <a:rPr lang="en-US" dirty="0">
                    <a:latin typeface="STIXGeneral-Italic" pitchFamily="2" charset="2"/>
                  </a:rPr>
                  <a:t>A </a:t>
                </a:r>
                <a:r>
                  <a:rPr lang="en-US" dirty="0">
                    <a:latin typeface="STIXGeneral-Regular" pitchFamily="2" charset="2"/>
                  </a:rPr>
                  <a:t>cos (</a:t>
                </a:r>
                <a:r>
                  <a:rPr lang="en-US" dirty="0" err="1">
                    <a:latin typeface="STIXGeneral-Italic" pitchFamily="2" charset="2"/>
                  </a:rPr>
                  <a:t>Bx</a:t>
                </a:r>
                <a:r>
                  <a:rPr lang="en-US" dirty="0">
                    <a:latin typeface="STIXGeneral-Regular" pitchFamily="2" charset="2"/>
                  </a:rPr>
                  <a:t>)</a:t>
                </a:r>
                <a:endParaRPr lang="en-US" dirty="0"/>
              </a:p>
              <a:p>
                <a:r>
                  <a:rPr lang="en-US" dirty="0">
                    <a:solidFill>
                      <a:srgbClr val="555555"/>
                    </a:solidFill>
                  </a:rPr>
                  <a:t>The period is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2</m:t>
                        </m:r>
                        <m:r>
                          <m:rPr>
                            <m:nor/>
                          </m:rPr>
                          <a:rPr lang="el-GR" dirty="0">
                            <a:solidFill>
                              <a:srgbClr val="555555"/>
                            </a:solidFill>
                            <a:latin typeface="STIXGeneral-Italic" pitchFamily="2" charset="2"/>
                          </a:rPr>
                          <m:t>π</m:t>
                        </m:r>
                      </m:num>
                      <m:den>
                        <m:r>
                          <m:rPr>
                            <m:nor/>
                          </m:rPr>
                          <a:rPr lang="el-GR" dirty="0">
                            <a:solidFill>
                              <a:srgbClr val="555555"/>
                            </a:solidFill>
                            <a:latin typeface="STIXVariants" pitchFamily="2" charset="2"/>
                          </a:rPr>
                          <m:t>|</m:t>
                        </m:r>
                        <m:r>
                          <m:rPr>
                            <m:nor/>
                          </m:rPr>
                          <a:rPr lang="en-US" dirty="0">
                            <a:solidFill>
                              <a:srgbClr val="555555"/>
                            </a:solidFill>
                            <a:latin typeface="STIXGeneral-Italic" pitchFamily="2" charset="2"/>
                          </a:rPr>
                          <m:t>B</m:t>
                        </m:r>
                        <m:r>
                          <m:rPr>
                            <m:nor/>
                          </m:rPr>
                          <a:rPr lang="en-US" dirty="0">
                            <a:solidFill>
                              <a:srgbClr val="555555"/>
                            </a:solidFill>
                            <a:latin typeface="STIXVariants" pitchFamily="2" charset="2"/>
                          </a:rPr>
                          <m:t>|</m:t>
                        </m:r>
                        <m:r>
                          <m:rPr>
                            <m:nor/>
                          </m:rPr>
                          <a:rPr lang="en-US" dirty="0">
                            <a:solidFill>
                              <a:srgbClr val="555555"/>
                            </a:solidFill>
                            <a:latin typeface="STIXGeneral-Regular" pitchFamily="2" charset="2"/>
                          </a:rPr>
                          <m:t>.</m:t>
                        </m:r>
                      </m:den>
                    </m:f>
                  </m:oMath>
                </a14:m>
                <a:endParaRPr lang="en-US" dirty="0">
                  <a:solidFill>
                    <a:srgbClr val="555555"/>
                  </a:solidFill>
                </a:endParaRPr>
              </a:p>
              <a:p>
                <a:br>
                  <a:rPr lang="en-US" dirty="0"/>
                </a:br>
                <a:endParaRPr lang="en-US" dirty="0"/>
              </a:p>
            </p:txBody>
          </p:sp>
        </mc:Choice>
        <mc:Fallback xmlns="">
          <p:sp>
            <p:nvSpPr>
              <p:cNvPr id="4" name="Rectangle 3">
                <a:extLst>
                  <a:ext uri="{FF2B5EF4-FFF2-40B4-BE49-F238E27FC236}">
                    <a16:creationId xmlns:a16="http://schemas.microsoft.com/office/drawing/2014/main" id="{3E23E062-5F8A-BC46-9692-D506F49E38F5}"/>
                  </a:ext>
                </a:extLst>
              </p:cNvPr>
              <p:cNvSpPr>
                <a:spLocks noRot="1" noChangeAspect="1" noMove="1" noResize="1" noEditPoints="1" noAdjustHandles="1" noChangeArrowheads="1" noChangeShapeType="1" noTextEdit="1"/>
              </p:cNvSpPr>
              <p:nvPr/>
            </p:nvSpPr>
            <p:spPr>
              <a:xfrm>
                <a:off x="457200" y="1162463"/>
                <a:ext cx="8062912" cy="2516138"/>
              </a:xfrm>
              <a:prstGeom prst="rect">
                <a:avLst/>
              </a:prstGeom>
              <a:blipFill>
                <a:blip r:embed="rId4"/>
                <a:stretch>
                  <a:fillRect l="-630" t="-1005" r="-472"/>
                </a:stretch>
              </a:blipFill>
            </p:spPr>
            <p:txBody>
              <a:bodyPr/>
              <a:lstStyle/>
              <a:p>
                <a:r>
                  <a:rPr lang="en-US">
                    <a:noFill/>
                  </a:rPr>
                  <a:t> </a:t>
                </a:r>
              </a:p>
            </p:txBody>
          </p:sp>
        </mc:Fallback>
      </mc:AlternateContent>
    </p:spTree>
    <p:extLst>
      <p:ext uri="{BB962C8B-B14F-4D97-AF65-F5344CB8AC3E}">
        <p14:creationId xmlns:p14="http://schemas.microsoft.com/office/powerpoint/2010/main" val="1376684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f </a:t>
            </a:r>
            <a:r>
              <a:rPr lang="en-US" b="1" baseline="30000" dirty="0"/>
              <a:t>−</a:t>
            </a:r>
            <a:r>
              <a:rPr lang="en-US" i="1" baseline="30000" dirty="0"/>
              <a:t>1</a:t>
            </a:r>
            <a:r>
              <a:rPr lang="en-US" dirty="0"/>
              <a:t>(</a:t>
            </a:r>
            <a:r>
              <a:rPr lang="en-US" i="1" dirty="0"/>
              <a:t>y </a:t>
            </a:r>
            <a:r>
              <a:rPr lang="en-US" dirty="0"/>
              <a:t>)) and </a:t>
            </a:r>
            <a:r>
              <a:rPr lang="en-US" i="1" dirty="0"/>
              <a:t>f </a:t>
            </a:r>
            <a:r>
              <a:rPr lang="en-US" b="1" baseline="30000" dirty="0"/>
              <a:t>−</a:t>
            </a:r>
            <a:r>
              <a:rPr lang="en-US" i="1" baseline="30000" dirty="0"/>
              <a:t>1</a:t>
            </a:r>
            <a:r>
              <a:rPr lang="en-US" dirty="0"/>
              <a:t>(</a:t>
            </a:r>
            <a:r>
              <a:rPr lang="en-US" i="1" dirty="0"/>
              <a:t>f </a:t>
            </a:r>
            <a:r>
              <a:rPr lang="en-US" dirty="0"/>
              <a:t>(</a:t>
            </a:r>
            <a:r>
              <a:rPr lang="en-US" i="1" dirty="0"/>
              <a:t>x </a:t>
            </a:r>
            <a:r>
              <a:rPr lang="en-US" dirty="0"/>
              <a: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48FF15-71A2-3A4A-8B3F-50574E4E6584}"/>
                  </a:ext>
                </a:extLst>
              </p:cNvPr>
              <p:cNvSpPr/>
              <p:nvPr/>
            </p:nvSpPr>
            <p:spPr>
              <a:xfrm>
                <a:off x="457200" y="1582341"/>
                <a:ext cx="8062912" cy="2766142"/>
              </a:xfrm>
              <a:prstGeom prst="rect">
                <a:avLst/>
              </a:prstGeom>
            </p:spPr>
            <p:txBody>
              <a:bodyPr wrap="square">
                <a:spAutoFit/>
              </a:bodyPr>
              <a:lstStyle/>
              <a:p>
                <a:r>
                  <a:rPr lang="en-US" cap="all" dirty="0">
                    <a:solidFill>
                      <a:srgbClr val="555555"/>
                    </a:solidFill>
                  </a:rPr>
                  <a:t>COMPOSITIONS OF A TRIGONOMETRIC FUNCTION AND ITS INVERSE</a:t>
                </a:r>
              </a:p>
              <a:p>
                <a:endParaRPr lang="en-US" cap="all" dirty="0">
                  <a:solidFill>
                    <a:srgbClr val="555555"/>
                  </a:solidFill>
                </a:endParaRPr>
              </a:p>
              <a:p>
                <a:pPr algn="ctr"/>
                <a:r>
                  <a:rPr lang="en-US" dirty="0">
                    <a:latin typeface="STIXGeneral-Regular" pitchFamily="2" charset="2"/>
                  </a:rPr>
                  <a:t>sin(sin</a:t>
                </a:r>
                <a:r>
                  <a:rPr lang="en-US" baseline="30000" dirty="0">
                    <a:latin typeface="STIXGeneral-Regular" pitchFamily="2" charset="2"/>
                  </a:rPr>
                  <a:t>−1 </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x </a:t>
                </a:r>
                <a:r>
                  <a:rPr lang="en-US" dirty="0">
                    <a:latin typeface="STIXGeneral-Regular" pitchFamily="2" charset="2"/>
                  </a:rPr>
                  <a:t>for −1 ≤ </a:t>
                </a:r>
                <a:r>
                  <a:rPr lang="en-US" dirty="0">
                    <a:latin typeface="STIXGeneral-Italic" pitchFamily="2" charset="2"/>
                  </a:rPr>
                  <a:t>x </a:t>
                </a:r>
                <a:r>
                  <a:rPr lang="en-US" dirty="0">
                    <a:latin typeface="STIXGeneral-Regular" pitchFamily="2" charset="2"/>
                  </a:rPr>
                  <a:t>≤ 1 </a:t>
                </a:r>
              </a:p>
              <a:p>
                <a:pPr algn="ctr"/>
                <a:r>
                  <a:rPr lang="en-US" dirty="0">
                    <a:latin typeface="STIXGeneral-Regular" pitchFamily="2" charset="2"/>
                  </a:rPr>
                  <a:t>cos(cos</a:t>
                </a:r>
                <a:r>
                  <a:rPr lang="en-US" baseline="30000" dirty="0">
                    <a:latin typeface="STIXGeneral-Regular" pitchFamily="2" charset="2"/>
                  </a:rPr>
                  <a:t>−1 </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x </a:t>
                </a:r>
                <a:r>
                  <a:rPr lang="en-US" dirty="0">
                    <a:latin typeface="STIXGeneral-Regular" pitchFamily="2" charset="2"/>
                  </a:rPr>
                  <a:t>for −1 ≤ </a:t>
                </a:r>
                <a:r>
                  <a:rPr lang="en-US" dirty="0">
                    <a:latin typeface="STIXGeneral-Italic" pitchFamily="2" charset="2"/>
                  </a:rPr>
                  <a:t>x </a:t>
                </a:r>
                <a:r>
                  <a:rPr lang="en-US" dirty="0">
                    <a:latin typeface="STIXGeneral-Regular" pitchFamily="2" charset="2"/>
                  </a:rPr>
                  <a:t>≤ 1 </a:t>
                </a:r>
              </a:p>
              <a:p>
                <a:pPr algn="ctr"/>
                <a:r>
                  <a:rPr lang="en-US" dirty="0">
                    <a:latin typeface="STIXGeneral-Regular" pitchFamily="2" charset="2"/>
                  </a:rPr>
                  <a:t>tan(tan</a:t>
                </a:r>
                <a:r>
                  <a:rPr lang="en-US" baseline="30000" dirty="0">
                    <a:latin typeface="STIXGeneral-Regular" pitchFamily="2" charset="2"/>
                  </a:rPr>
                  <a:t>−1 </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x </a:t>
                </a:r>
                <a:r>
                  <a:rPr lang="en-US" dirty="0">
                    <a:latin typeface="STIXGeneral-Regular" pitchFamily="2" charset="2"/>
                  </a:rPr>
                  <a:t>for −∞ &lt; </a:t>
                </a:r>
                <a:r>
                  <a:rPr lang="en-US" dirty="0">
                    <a:latin typeface="STIXGeneral-Italic" pitchFamily="2" charset="2"/>
                  </a:rPr>
                  <a:t>x </a:t>
                </a:r>
                <a:r>
                  <a:rPr lang="en-US" dirty="0">
                    <a:latin typeface="STIXGeneral-Regular" pitchFamily="2" charset="2"/>
                  </a:rPr>
                  <a:t>&lt; ∞</a:t>
                </a:r>
                <a:r>
                  <a:rPr lang="en-US" dirty="0"/>
                  <a:t>  </a:t>
                </a:r>
                <a:br>
                  <a:rPr lang="en-US" dirty="0"/>
                </a:br>
                <a:endParaRPr lang="en-US" dirty="0"/>
              </a:p>
              <a:p>
                <a:pPr algn="ctr"/>
                <a:r>
                  <a:rPr lang="en-US" dirty="0">
                    <a:latin typeface="STIXGeneral-Regular" pitchFamily="2" charset="2"/>
                  </a:rPr>
                  <a:t>sin</a:t>
                </a:r>
                <a:r>
                  <a:rPr lang="en-US" baseline="30000" dirty="0">
                    <a:latin typeface="STIXGeneral-Regular" pitchFamily="2" charset="2"/>
                  </a:rPr>
                  <a:t>−1</a:t>
                </a:r>
                <a:r>
                  <a:rPr lang="en-US" dirty="0">
                    <a:latin typeface="STIXGeneral-Regular" pitchFamily="2" charset="2"/>
                  </a:rPr>
                  <a:t>(sin </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x </a:t>
                </a:r>
                <a:r>
                  <a:rPr lang="en-US" dirty="0">
                    <a:latin typeface="STIXGeneral-Regular" pitchFamily="2" charset="2"/>
                  </a:rPr>
                  <a:t>only for −</a:t>
                </a:r>
                <a14:m>
                  <m:oMath xmlns:m="http://schemas.openxmlformats.org/officeDocument/2006/math">
                    <m:r>
                      <a:rPr lang="en-US" b="0" i="0" dirty="0" smtClean="0">
                        <a:latin typeface="Cambria Math" panose="02040503050406030204" pitchFamily="18" charset="0"/>
                      </a:rPr>
                      <m:t> </m:t>
                    </m:r>
                    <m:f>
                      <m:fPr>
                        <m:ctrlPr>
                          <a:rPr lang="el-GR" i="1" dirty="0" smtClean="0">
                            <a:latin typeface="Cambria Math" panose="02040503050406030204" pitchFamily="18" charset="0"/>
                          </a:rPr>
                        </m:ctrlPr>
                      </m:fPr>
                      <m:num>
                        <m:r>
                          <a:rPr lang="el-GR" i="1" dirty="0" smtClean="0">
                            <a:latin typeface="Cambria Math" panose="02040503050406030204" pitchFamily="18" charset="0"/>
                          </a:rPr>
                          <m:t>𝜋</m:t>
                        </m:r>
                      </m:num>
                      <m:den>
                        <m:r>
                          <a:rPr lang="en-US" b="0" i="1" dirty="0" smtClean="0">
                            <a:latin typeface="Cambria Math" panose="02040503050406030204" pitchFamily="18" charset="0"/>
                          </a:rPr>
                          <m:t> </m:t>
                        </m:r>
                        <m:r>
                          <a:rPr lang="el-GR" i="1" dirty="0" smtClean="0">
                            <a:latin typeface="Cambria Math" panose="02040503050406030204" pitchFamily="18" charset="0"/>
                          </a:rPr>
                          <m:t>2</m:t>
                        </m:r>
                      </m:den>
                    </m:f>
                  </m:oMath>
                </a14:m>
                <a:r>
                  <a:rPr lang="en-US" dirty="0">
                    <a:latin typeface="STIXGeneral-Regular" pitchFamily="2" charset="2"/>
                  </a:rPr>
                  <a:t> </a:t>
                </a:r>
                <a:r>
                  <a:rPr lang="el-GR" dirty="0">
                    <a:latin typeface="STIXGeneral-Regular" pitchFamily="2" charset="2"/>
                  </a:rPr>
                  <a:t>≤</a:t>
                </a:r>
                <a:r>
                  <a:rPr lang="en-US" dirty="0">
                    <a:latin typeface="STIXGeneral-Regular" pitchFamily="2" charset="2"/>
                  </a:rPr>
                  <a:t> </a:t>
                </a:r>
                <a:r>
                  <a:rPr lang="en-US" dirty="0">
                    <a:latin typeface="STIXGeneral-Italic" pitchFamily="2" charset="2"/>
                  </a:rPr>
                  <a:t>x </a:t>
                </a:r>
                <a:r>
                  <a:rPr lang="en-US" dirty="0">
                    <a:latin typeface="STIXGeneral-Regular" pitchFamily="2" charset="2"/>
                  </a:rPr>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a:rPr lang="en-US" i="1" dirty="0">
                            <a:latin typeface="Cambria Math" panose="02040503050406030204" pitchFamily="18" charset="0"/>
                          </a:rPr>
                          <m:t> </m:t>
                        </m:r>
                        <m:r>
                          <a:rPr lang="el-GR" i="1" dirty="0">
                            <a:latin typeface="Cambria Math" panose="02040503050406030204" pitchFamily="18" charset="0"/>
                          </a:rPr>
                          <m:t>2</m:t>
                        </m:r>
                      </m:den>
                    </m:f>
                    <m:r>
                      <a:rPr lang="el-GR" i="1" dirty="0">
                        <a:latin typeface="Cambria Math" panose="02040503050406030204" pitchFamily="18" charset="0"/>
                      </a:rPr>
                      <m:t> </m:t>
                    </m:r>
                  </m:oMath>
                </a14:m>
                <a:r>
                  <a:rPr lang="en-US" dirty="0">
                    <a:latin typeface="STIXGeneral-Regular" pitchFamily="2" charset="2"/>
                  </a:rPr>
                  <a:t> </a:t>
                </a:r>
              </a:p>
              <a:p>
                <a:pPr algn="ctr"/>
                <a:r>
                  <a:rPr lang="en-US" dirty="0">
                    <a:latin typeface="STIXGeneral-Regular" pitchFamily="2" charset="2"/>
                  </a:rPr>
                  <a:t>cos</a:t>
                </a:r>
                <a:r>
                  <a:rPr lang="en-US" baseline="30000" dirty="0">
                    <a:latin typeface="STIXGeneral-Regular" pitchFamily="2" charset="2"/>
                  </a:rPr>
                  <a:t>−1</a:t>
                </a:r>
                <a:r>
                  <a:rPr lang="en-US" dirty="0">
                    <a:latin typeface="STIXGeneral-Regular" pitchFamily="2" charset="2"/>
                  </a:rPr>
                  <a:t>(cos </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x </a:t>
                </a:r>
                <a:r>
                  <a:rPr lang="en-US" dirty="0">
                    <a:latin typeface="STIXGeneral-Regular" pitchFamily="2" charset="2"/>
                  </a:rPr>
                  <a:t>only for 0 ≤ </a:t>
                </a:r>
                <a:r>
                  <a:rPr lang="en-US" dirty="0">
                    <a:latin typeface="STIXGeneral-Italic" pitchFamily="2" charset="2"/>
                  </a:rPr>
                  <a:t>x </a:t>
                </a:r>
                <a:r>
                  <a:rPr lang="en-US" dirty="0">
                    <a:latin typeface="STIXGeneral-Regular" pitchFamily="2" charset="2"/>
                  </a:rPr>
                  <a:t>≤ </a:t>
                </a:r>
                <a:r>
                  <a:rPr lang="el-GR" dirty="0">
                    <a:latin typeface="STIXGeneral-Italic" pitchFamily="2" charset="2"/>
                  </a:rPr>
                  <a:t>π</a:t>
                </a:r>
                <a:r>
                  <a:rPr lang="en-US" dirty="0">
                    <a:latin typeface="STIXGeneral-Italic" pitchFamily="2" charset="2"/>
                  </a:rPr>
                  <a:t> </a:t>
                </a:r>
              </a:p>
              <a:p>
                <a:pPr algn="ctr"/>
                <a:r>
                  <a:rPr lang="en-US" dirty="0">
                    <a:latin typeface="STIXGeneral-Regular" pitchFamily="2" charset="2"/>
                  </a:rPr>
                  <a:t>tan</a:t>
                </a:r>
                <a:r>
                  <a:rPr lang="en-US" baseline="30000" dirty="0">
                    <a:latin typeface="STIXGeneral-Regular" pitchFamily="2" charset="2"/>
                  </a:rPr>
                  <a:t>−1</a:t>
                </a:r>
                <a:r>
                  <a:rPr lang="en-US" dirty="0">
                    <a:latin typeface="STIXGeneral-Regular" pitchFamily="2" charset="2"/>
                  </a:rPr>
                  <a:t>(tan </a:t>
                </a:r>
                <a:r>
                  <a:rPr lang="en-US" dirty="0">
                    <a:latin typeface="STIXGeneral-Italic" pitchFamily="2" charset="2"/>
                  </a:rPr>
                  <a:t>x</a:t>
                </a:r>
                <a:r>
                  <a:rPr lang="en-US" dirty="0">
                    <a:latin typeface="STIXGeneral-Regular" pitchFamily="2" charset="2"/>
                  </a:rPr>
                  <a:t>) = </a:t>
                </a:r>
                <a:r>
                  <a:rPr lang="en-US" dirty="0">
                    <a:latin typeface="STIXGeneral-Italic" pitchFamily="2" charset="2"/>
                  </a:rPr>
                  <a:t>x </a:t>
                </a:r>
                <a:r>
                  <a:rPr lang="en-US" dirty="0">
                    <a:latin typeface="STIXGeneral-Regular" pitchFamily="2" charset="2"/>
                  </a:rPr>
                  <a:t>only for −</a:t>
                </a:r>
                <a:r>
                  <a:rPr lang="el-GR" dirty="0"/>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a:rPr lang="en-US" i="1" dirty="0">
                            <a:latin typeface="Cambria Math" panose="02040503050406030204" pitchFamily="18" charset="0"/>
                          </a:rPr>
                          <m:t> </m:t>
                        </m:r>
                        <m:r>
                          <a:rPr lang="el-GR" i="1" dirty="0">
                            <a:latin typeface="Cambria Math" panose="02040503050406030204" pitchFamily="18" charset="0"/>
                          </a:rPr>
                          <m:t>2</m:t>
                        </m:r>
                      </m:den>
                    </m:f>
                    <m:r>
                      <a:rPr lang="el-GR" i="1" dirty="0">
                        <a:latin typeface="Cambria Math" panose="02040503050406030204" pitchFamily="18" charset="0"/>
                      </a:rPr>
                      <m:t> </m:t>
                    </m:r>
                  </m:oMath>
                </a14:m>
                <a:r>
                  <a:rPr lang="el-GR" dirty="0">
                    <a:latin typeface="STIXGeneral-Regular" pitchFamily="2" charset="2"/>
                  </a:rPr>
                  <a:t>&lt;</a:t>
                </a:r>
                <a:r>
                  <a:rPr lang="en-US" dirty="0">
                    <a:latin typeface="STIXGeneral-Regular" pitchFamily="2" charset="2"/>
                  </a:rPr>
                  <a:t> </a:t>
                </a:r>
                <a:r>
                  <a:rPr lang="en-US" dirty="0">
                    <a:latin typeface="STIXGeneral-Italic" pitchFamily="2" charset="2"/>
                  </a:rPr>
                  <a:t>x </a:t>
                </a:r>
                <a:r>
                  <a:rPr lang="en-US" dirty="0">
                    <a:latin typeface="STIXGeneral-Regular" pitchFamily="2" charset="2"/>
                  </a:rPr>
                  <a:t>&lt;</a:t>
                </a:r>
                <a:r>
                  <a:rPr lang="el-GR" dirty="0"/>
                  <a:t> </a:t>
                </a:r>
                <a14:m>
                  <m:oMath xmlns:m="http://schemas.openxmlformats.org/officeDocument/2006/math">
                    <m:f>
                      <m:fPr>
                        <m:ctrlPr>
                          <a:rPr lang="el-GR" i="1" dirty="0">
                            <a:latin typeface="Cambria Math" panose="02040503050406030204" pitchFamily="18" charset="0"/>
                          </a:rPr>
                        </m:ctrlPr>
                      </m:fPr>
                      <m:num>
                        <m:r>
                          <a:rPr lang="el-GR" i="1" dirty="0">
                            <a:latin typeface="Cambria Math" panose="02040503050406030204" pitchFamily="18" charset="0"/>
                          </a:rPr>
                          <m:t>𝜋</m:t>
                        </m:r>
                      </m:num>
                      <m:den>
                        <m:r>
                          <a:rPr lang="en-US" i="1" dirty="0">
                            <a:latin typeface="Cambria Math" panose="02040503050406030204" pitchFamily="18" charset="0"/>
                          </a:rPr>
                          <m:t> </m:t>
                        </m:r>
                        <m:r>
                          <a:rPr lang="el-GR" i="1" dirty="0">
                            <a:latin typeface="Cambria Math" panose="02040503050406030204" pitchFamily="18" charset="0"/>
                          </a:rPr>
                          <m:t>2</m:t>
                        </m:r>
                      </m:den>
                    </m:f>
                    <m:r>
                      <a:rPr lang="el-GR" i="1" dirty="0">
                        <a:latin typeface="Cambria Math" panose="02040503050406030204" pitchFamily="18" charset="0"/>
                      </a:rPr>
                      <m:t> </m:t>
                    </m:r>
                  </m:oMath>
                </a14:m>
                <a:endParaRPr lang="el-GR" dirty="0"/>
              </a:p>
            </p:txBody>
          </p:sp>
        </mc:Choice>
        <mc:Fallback xmlns="">
          <p:sp>
            <p:nvSpPr>
              <p:cNvPr id="3" name="Rectangle 2">
                <a:extLst>
                  <a:ext uri="{FF2B5EF4-FFF2-40B4-BE49-F238E27FC236}">
                    <a16:creationId xmlns:a16="http://schemas.microsoft.com/office/drawing/2014/main" id="{CA48FF15-71A2-3A4A-8B3F-50574E4E6584}"/>
                  </a:ext>
                </a:extLst>
              </p:cNvPr>
              <p:cNvSpPr>
                <a:spLocks noRot="1" noChangeAspect="1" noMove="1" noResize="1" noEditPoints="1" noAdjustHandles="1" noChangeArrowheads="1" noChangeShapeType="1" noTextEdit="1"/>
              </p:cNvSpPr>
              <p:nvPr/>
            </p:nvSpPr>
            <p:spPr>
              <a:xfrm>
                <a:off x="457200" y="1582341"/>
                <a:ext cx="8062912" cy="2766142"/>
              </a:xfrm>
              <a:prstGeom prst="rect">
                <a:avLst/>
              </a:prstGeom>
              <a:blipFill>
                <a:blip r:embed="rId3"/>
                <a:stretch>
                  <a:fillRect l="-630" t="-917" b="-1835"/>
                </a:stretch>
              </a:blipFill>
            </p:spPr>
            <p:txBody>
              <a:bodyPr/>
              <a:lstStyle/>
              <a:p>
                <a:r>
                  <a:rPr lang="en-US">
                    <a:noFill/>
                  </a:rPr>
                  <a:t> </a:t>
                </a:r>
              </a:p>
            </p:txBody>
          </p:sp>
        </mc:Fallback>
      </mc:AlternateContent>
    </p:spTree>
    <p:extLst>
      <p:ext uri="{BB962C8B-B14F-4D97-AF65-F5344CB8AC3E}">
        <p14:creationId xmlns:p14="http://schemas.microsoft.com/office/powerpoint/2010/main" val="3176598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f </a:t>
            </a:r>
            <a:r>
              <a:rPr lang="en-US" b="1" baseline="30000" dirty="0"/>
              <a:t>−</a:t>
            </a:r>
            <a:r>
              <a:rPr lang="en-US" i="1" baseline="30000" dirty="0"/>
              <a:t>1</a:t>
            </a:r>
            <a:r>
              <a:rPr lang="en-US" dirty="0"/>
              <a:t>(</a:t>
            </a:r>
            <a:r>
              <a:rPr lang="en-US" i="1" dirty="0"/>
              <a:t>y </a:t>
            </a:r>
            <a:r>
              <a:rPr lang="en-US" dirty="0"/>
              <a:t>)) and </a:t>
            </a:r>
            <a:r>
              <a:rPr lang="en-US" i="1" dirty="0"/>
              <a:t>f </a:t>
            </a:r>
            <a:r>
              <a:rPr lang="en-US" b="1" baseline="30000" dirty="0"/>
              <a:t>−</a:t>
            </a:r>
            <a:r>
              <a:rPr lang="en-US" i="1" baseline="30000" dirty="0"/>
              <a:t>1</a:t>
            </a:r>
            <a:r>
              <a:rPr lang="en-US" dirty="0"/>
              <a:t>(</a:t>
            </a:r>
            <a:r>
              <a:rPr lang="en-US" i="1" dirty="0"/>
              <a:t>f </a:t>
            </a:r>
            <a:r>
              <a:rPr lang="en-US" dirty="0"/>
              <a:t>(</a:t>
            </a:r>
            <a:r>
              <a:rPr lang="en-US" i="1" dirty="0"/>
              <a:t>x </a:t>
            </a:r>
            <a:r>
              <a:rPr lang="en-US" dirty="0"/>
              <a:t>)) (cont.)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7095078-2046-1D4C-A8F4-4FDF64BCE919}"/>
                  </a:ext>
                </a:extLst>
              </p:cNvPr>
              <p:cNvSpPr/>
              <p:nvPr/>
            </p:nvSpPr>
            <p:spPr>
              <a:xfrm>
                <a:off x="457199" y="1582341"/>
                <a:ext cx="8379321" cy="1832425"/>
              </a:xfrm>
              <a:prstGeom prst="rect">
                <a:avLst/>
              </a:prstGeom>
            </p:spPr>
            <p:txBody>
              <a:bodyPr wrap="square">
                <a:spAutoFit/>
              </a:bodyPr>
              <a:lstStyle/>
              <a:p>
                <a:r>
                  <a:rPr lang="en-US" sz="1600" b="1" dirty="0">
                    <a:solidFill>
                      <a:srgbClr val="555555"/>
                    </a:solidFill>
                    <a:latin typeface="Helvetica Neue" panose="02000503000000020004" pitchFamily="2" charset="0"/>
                  </a:rPr>
                  <a:t>Q &amp; A…</a:t>
                </a:r>
              </a:p>
              <a:p>
                <a:r>
                  <a:rPr lang="en-US" sz="1600" b="1" dirty="0">
                    <a:solidFill>
                      <a:srgbClr val="555555"/>
                    </a:solidFill>
                    <a:latin typeface="Helvetica Neue" panose="02000503000000020004" pitchFamily="2" charset="0"/>
                  </a:rPr>
                  <a:t>Is it correct that </a:t>
                </a:r>
                <a:r>
                  <a:rPr lang="en-US" sz="1600" dirty="0">
                    <a:solidFill>
                      <a:srgbClr val="555555"/>
                    </a:solidFill>
                    <a:latin typeface="STIXGeneral-Regular" pitchFamily="2" charset="2"/>
                  </a:rPr>
                  <a:t>sin</a:t>
                </a:r>
                <a:r>
                  <a:rPr lang="en-US" sz="1600" baseline="30000" dirty="0">
                    <a:solidFill>
                      <a:srgbClr val="555555"/>
                    </a:solidFill>
                    <a:latin typeface="STIXGeneral-Regular" pitchFamily="2" charset="2"/>
                  </a:rPr>
                  <a:t>−1</a:t>
                </a:r>
                <a:r>
                  <a:rPr lang="en-US" sz="1600" dirty="0">
                    <a:solidFill>
                      <a:srgbClr val="555555"/>
                    </a:solidFill>
                    <a:latin typeface="STIXGeneral-Regular" pitchFamily="2" charset="2"/>
                  </a:rPr>
                  <a:t>(sin </a:t>
                </a:r>
                <a:r>
                  <a:rPr lang="en-US" sz="1600" dirty="0">
                    <a:solidFill>
                      <a:srgbClr val="555555"/>
                    </a:solidFill>
                    <a:latin typeface="STIXGeneral-Italic" pitchFamily="2" charset="2"/>
                  </a:rPr>
                  <a:t>x</a:t>
                </a:r>
                <a:r>
                  <a:rPr lang="en-US" sz="1600" dirty="0">
                    <a:solidFill>
                      <a:srgbClr val="555555"/>
                    </a:solidFill>
                    <a:latin typeface="STIXGeneral-Regular" pitchFamily="2" charset="2"/>
                  </a:rPr>
                  <a:t>) = </a:t>
                </a:r>
                <a:r>
                  <a:rPr lang="en-US" sz="1600" dirty="0">
                    <a:solidFill>
                      <a:srgbClr val="555555"/>
                    </a:solidFill>
                    <a:latin typeface="STIXGeneral-Italic" pitchFamily="2" charset="2"/>
                  </a:rPr>
                  <a:t>x</a:t>
                </a:r>
                <a:r>
                  <a:rPr lang="en-US" sz="1600" dirty="0">
                    <a:solidFill>
                      <a:srgbClr val="555555"/>
                    </a:solidFill>
                    <a:latin typeface="STIXGeneral-Regular" pitchFamily="2" charset="2"/>
                  </a:rPr>
                  <a:t>?</a:t>
                </a:r>
                <a:r>
                  <a:rPr lang="en-US" sz="1600" dirty="0">
                    <a:solidFill>
                      <a:srgbClr val="555555"/>
                    </a:solidFill>
                    <a:latin typeface="Helvetica Neue" panose="02000503000000020004" pitchFamily="2" charset="0"/>
                  </a:rPr>
                  <a:t> </a:t>
                </a:r>
              </a:p>
              <a:p>
                <a:r>
                  <a:rPr lang="en-US" sz="1600" i="1" dirty="0">
                    <a:solidFill>
                      <a:srgbClr val="555555"/>
                    </a:solidFill>
                    <a:latin typeface="Helvetica Neue" panose="02000503000000020004" pitchFamily="2" charset="0"/>
                  </a:rPr>
                  <a:t>No. This equation is correct if </a:t>
                </a:r>
                <a:r>
                  <a:rPr lang="en-US" sz="1600" dirty="0">
                    <a:solidFill>
                      <a:srgbClr val="555555"/>
                    </a:solidFill>
                    <a:latin typeface="STIXGeneral-Italic" pitchFamily="2" charset="2"/>
                  </a:rPr>
                  <a:t>x </a:t>
                </a:r>
                <a:r>
                  <a:rPr lang="en-US" sz="1600" dirty="0">
                    <a:solidFill>
                      <a:srgbClr val="555555"/>
                    </a:solidFill>
                    <a:latin typeface="Helvetica Neue" panose="02000503000000020004" pitchFamily="2" charset="0"/>
                  </a:rPr>
                  <a:t>  </a:t>
                </a:r>
                <a:r>
                  <a:rPr lang="en-US" sz="1600" i="1" dirty="0">
                    <a:solidFill>
                      <a:srgbClr val="555555"/>
                    </a:solidFill>
                    <a:latin typeface="Helvetica Neue" panose="02000503000000020004" pitchFamily="2" charset="0"/>
                  </a:rPr>
                  <a:t>belongs to the restricted domain</a:t>
                </a:r>
                <a:r>
                  <a:rPr lang="en-US" sz="1600" dirty="0">
                    <a:solidFill>
                      <a:srgbClr val="555555"/>
                    </a:solidFill>
                    <a:latin typeface="STIXSizeOneSym" pitchFamily="2" charset="2"/>
                  </a:rPr>
                  <a:t>[</a:t>
                </a:r>
                <a:r>
                  <a:rPr lang="en-US" sz="1600" dirty="0">
                    <a:solidFill>
                      <a:srgbClr val="555555"/>
                    </a:solidFill>
                    <a:latin typeface="STIXGeneral-Regular" pitchFamily="2" charset="2"/>
                  </a:rPr>
                  <a:t>− </a:t>
                </a:r>
                <a14:m>
                  <m:oMath xmlns:m="http://schemas.openxmlformats.org/officeDocument/2006/math">
                    <m:f>
                      <m:fPr>
                        <m:ctrlPr>
                          <a:rPr lang="el-GR" sz="1600" i="1" smtClean="0">
                            <a:solidFill>
                              <a:srgbClr val="555555"/>
                            </a:solidFill>
                            <a:latin typeface="Cambria Math" panose="02040503050406030204" pitchFamily="18" charset="0"/>
                          </a:rPr>
                        </m:ctrlPr>
                      </m:fPr>
                      <m:num>
                        <m:r>
                          <a:rPr lang="el-GR" sz="1600" i="1" smtClean="0">
                            <a:solidFill>
                              <a:srgbClr val="555555"/>
                            </a:solidFill>
                            <a:latin typeface="Cambria Math" panose="02040503050406030204" pitchFamily="18" charset="0"/>
                          </a:rPr>
                          <m:t>𝜋</m:t>
                        </m:r>
                      </m:num>
                      <m:den>
                        <m:r>
                          <a:rPr lang="el-GR" sz="1600" i="1" smtClean="0">
                            <a:solidFill>
                              <a:srgbClr val="555555"/>
                            </a:solidFill>
                            <a:latin typeface="Cambria Math" panose="02040503050406030204" pitchFamily="18" charset="0"/>
                          </a:rPr>
                          <m:t>2</m:t>
                        </m:r>
                      </m:den>
                    </m:f>
                  </m:oMath>
                </a14:m>
                <a:r>
                  <a:rPr lang="el-GR" sz="1600" dirty="0">
                    <a:solidFill>
                      <a:srgbClr val="555555"/>
                    </a:solidFill>
                    <a:latin typeface="STIXGeneral-Regular" pitchFamily="2" charset="2"/>
                  </a:rPr>
                  <a:t>,</a:t>
                </a:r>
                <a:r>
                  <a:rPr lang="en-US" sz="1600" dirty="0">
                    <a:solidFill>
                      <a:srgbClr val="555555"/>
                    </a:solidFill>
                    <a:latin typeface="STIXGeneral-Regular" pitchFamily="2" charset="2"/>
                  </a:rPr>
                  <a:t> </a:t>
                </a:r>
                <a14:m>
                  <m:oMath xmlns:m="http://schemas.openxmlformats.org/officeDocument/2006/math">
                    <m:f>
                      <m:fPr>
                        <m:ctrlPr>
                          <a:rPr lang="el-GR" sz="1600" i="1">
                            <a:solidFill>
                              <a:srgbClr val="555555"/>
                            </a:solidFill>
                            <a:latin typeface="Cambria Math" panose="02040503050406030204" pitchFamily="18" charset="0"/>
                          </a:rPr>
                        </m:ctrlPr>
                      </m:fPr>
                      <m:num>
                        <m:r>
                          <a:rPr lang="el-GR" sz="1600" i="1">
                            <a:solidFill>
                              <a:srgbClr val="555555"/>
                            </a:solidFill>
                            <a:latin typeface="Cambria Math" panose="02040503050406030204" pitchFamily="18" charset="0"/>
                          </a:rPr>
                          <m:t>𝜋</m:t>
                        </m:r>
                      </m:num>
                      <m:den>
                        <m:r>
                          <a:rPr lang="el-GR" sz="1600" i="1">
                            <a:solidFill>
                              <a:srgbClr val="555555"/>
                            </a:solidFill>
                            <a:latin typeface="Cambria Math" panose="02040503050406030204" pitchFamily="18" charset="0"/>
                          </a:rPr>
                          <m:t>2</m:t>
                        </m:r>
                      </m:den>
                    </m:f>
                  </m:oMath>
                </a14:m>
                <a:r>
                  <a:rPr lang="el-GR" sz="1600" dirty="0">
                    <a:solidFill>
                      <a:srgbClr val="555555"/>
                    </a:solidFill>
                    <a:latin typeface="STIXSizeOneSym" pitchFamily="2" charset="2"/>
                  </a:rPr>
                  <a:t>]</a:t>
                </a:r>
                <a:r>
                  <a:rPr lang="el-GR" sz="1600" dirty="0">
                    <a:solidFill>
                      <a:srgbClr val="555555"/>
                    </a:solidFill>
                    <a:latin typeface="STIXGeneral-Regular" pitchFamily="2" charset="2"/>
                  </a:rPr>
                  <a:t>,</a:t>
                </a:r>
                <a:r>
                  <a:rPr lang="el-GR" sz="1600" dirty="0">
                    <a:solidFill>
                      <a:srgbClr val="555555"/>
                    </a:solidFill>
                    <a:latin typeface="Helvetica Neue" panose="02000503000000020004" pitchFamily="2" charset="0"/>
                  </a:rPr>
                  <a:t> </a:t>
                </a:r>
                <a:r>
                  <a:rPr lang="en-US" sz="1600" dirty="0">
                    <a:solidFill>
                      <a:srgbClr val="555555"/>
                    </a:solidFill>
                    <a:latin typeface="Helvetica Neue" panose="02000503000000020004" pitchFamily="2" charset="0"/>
                  </a:rPr>
                  <a:t> </a:t>
                </a:r>
                <a:r>
                  <a:rPr lang="el-GR" sz="1600" dirty="0">
                    <a:solidFill>
                      <a:srgbClr val="555555"/>
                    </a:solidFill>
                    <a:latin typeface="Helvetica Neue" panose="02000503000000020004" pitchFamily="2" charset="0"/>
                  </a:rPr>
                  <a:t> </a:t>
                </a:r>
                <a:r>
                  <a:rPr lang="en-US" sz="1600" i="1" dirty="0">
                    <a:solidFill>
                      <a:srgbClr val="555555"/>
                    </a:solidFill>
                    <a:latin typeface="Helvetica Neue" panose="02000503000000020004" pitchFamily="2" charset="0"/>
                  </a:rPr>
                  <a:t>but sine is defined for all real input values, and for </a:t>
                </a:r>
                <a:r>
                  <a:rPr lang="en-US" sz="1600" dirty="0">
                    <a:solidFill>
                      <a:srgbClr val="555555"/>
                    </a:solidFill>
                    <a:latin typeface="STIXGeneral-Italic" pitchFamily="2" charset="2"/>
                  </a:rPr>
                  <a:t>x </a:t>
                </a:r>
                <a:r>
                  <a:rPr lang="en-US" sz="1600" dirty="0">
                    <a:solidFill>
                      <a:srgbClr val="555555"/>
                    </a:solidFill>
                    <a:latin typeface="Helvetica Neue" panose="02000503000000020004" pitchFamily="2" charset="0"/>
                  </a:rPr>
                  <a:t>  </a:t>
                </a:r>
                <a:r>
                  <a:rPr lang="en-US" sz="1600" i="1" dirty="0">
                    <a:solidFill>
                      <a:srgbClr val="555555"/>
                    </a:solidFill>
                    <a:latin typeface="Helvetica Neue" panose="02000503000000020004" pitchFamily="2" charset="0"/>
                  </a:rPr>
                  <a:t>outside the restricted interval, the equation is not correct because its inverse always returns a value in</a:t>
                </a:r>
                <a:r>
                  <a:rPr lang="en-US" sz="1600" dirty="0">
                    <a:solidFill>
                      <a:srgbClr val="555555"/>
                    </a:solidFill>
                    <a:latin typeface="STIXSizeOneSym" pitchFamily="2" charset="2"/>
                  </a:rPr>
                  <a:t>[</a:t>
                </a:r>
                <a:r>
                  <a:rPr lang="en-US" sz="1600" dirty="0">
                    <a:solidFill>
                      <a:srgbClr val="555555"/>
                    </a:solidFill>
                    <a:latin typeface="STIXGeneral-Regular" pitchFamily="2" charset="2"/>
                  </a:rPr>
                  <a:t>− </a:t>
                </a:r>
                <a14:m>
                  <m:oMath xmlns:m="http://schemas.openxmlformats.org/officeDocument/2006/math">
                    <m:f>
                      <m:fPr>
                        <m:ctrlPr>
                          <a:rPr lang="el-GR" sz="1600" i="1">
                            <a:solidFill>
                              <a:srgbClr val="555555"/>
                            </a:solidFill>
                            <a:latin typeface="Cambria Math" panose="02040503050406030204" pitchFamily="18" charset="0"/>
                          </a:rPr>
                        </m:ctrlPr>
                      </m:fPr>
                      <m:num>
                        <m:r>
                          <a:rPr lang="el-GR" sz="1600" i="1">
                            <a:solidFill>
                              <a:srgbClr val="555555"/>
                            </a:solidFill>
                            <a:latin typeface="Cambria Math" panose="02040503050406030204" pitchFamily="18" charset="0"/>
                          </a:rPr>
                          <m:t>𝜋</m:t>
                        </m:r>
                      </m:num>
                      <m:den>
                        <m:r>
                          <a:rPr lang="el-GR" sz="1600" i="1">
                            <a:solidFill>
                              <a:srgbClr val="555555"/>
                            </a:solidFill>
                            <a:latin typeface="Cambria Math" panose="02040503050406030204" pitchFamily="18" charset="0"/>
                          </a:rPr>
                          <m:t>2</m:t>
                        </m:r>
                      </m:den>
                    </m:f>
                    <m:r>
                      <a:rPr lang="el-GR" sz="1600" i="1">
                        <a:solidFill>
                          <a:srgbClr val="555555"/>
                        </a:solidFill>
                        <a:latin typeface="Cambria Math" panose="02040503050406030204" pitchFamily="18" charset="0"/>
                      </a:rPr>
                      <m:t> </m:t>
                    </m:r>
                  </m:oMath>
                </a14:m>
                <a:r>
                  <a:rPr lang="el-GR" sz="1600" dirty="0">
                    <a:solidFill>
                      <a:srgbClr val="555555"/>
                    </a:solidFill>
                    <a:latin typeface="STIXGeneral-Regular" pitchFamily="2" charset="2"/>
                  </a:rPr>
                  <a:t>,</a:t>
                </a:r>
                <a:r>
                  <a:rPr lang="en-US" sz="1600" dirty="0">
                    <a:solidFill>
                      <a:srgbClr val="555555"/>
                    </a:solidFill>
                    <a:latin typeface="STIXGeneral-Regular" pitchFamily="2" charset="2"/>
                  </a:rPr>
                  <a:t> </a:t>
                </a:r>
                <a14:m>
                  <m:oMath xmlns:m="http://schemas.openxmlformats.org/officeDocument/2006/math">
                    <m:f>
                      <m:fPr>
                        <m:ctrlPr>
                          <a:rPr lang="el-GR" sz="1600" i="1">
                            <a:solidFill>
                              <a:srgbClr val="555555"/>
                            </a:solidFill>
                            <a:latin typeface="Cambria Math" panose="02040503050406030204" pitchFamily="18" charset="0"/>
                          </a:rPr>
                        </m:ctrlPr>
                      </m:fPr>
                      <m:num>
                        <m:r>
                          <a:rPr lang="el-GR" sz="1600" i="1">
                            <a:solidFill>
                              <a:srgbClr val="555555"/>
                            </a:solidFill>
                            <a:latin typeface="Cambria Math" panose="02040503050406030204" pitchFamily="18" charset="0"/>
                          </a:rPr>
                          <m:t>𝜋</m:t>
                        </m:r>
                      </m:num>
                      <m:den>
                        <m:r>
                          <a:rPr lang="el-GR" sz="1600" i="1">
                            <a:solidFill>
                              <a:srgbClr val="555555"/>
                            </a:solidFill>
                            <a:latin typeface="Cambria Math" panose="02040503050406030204" pitchFamily="18" charset="0"/>
                          </a:rPr>
                          <m:t>2</m:t>
                        </m:r>
                      </m:den>
                    </m:f>
                  </m:oMath>
                </a14:m>
                <a:r>
                  <a:rPr lang="el-GR" sz="1600" dirty="0">
                    <a:solidFill>
                      <a:srgbClr val="555555"/>
                    </a:solidFill>
                    <a:latin typeface="STIXSizeOneSym" pitchFamily="2" charset="2"/>
                  </a:rPr>
                  <a:t>]</a:t>
                </a:r>
                <a:r>
                  <a:rPr lang="el-GR" sz="1600" dirty="0">
                    <a:solidFill>
                      <a:srgbClr val="555555"/>
                    </a:solidFill>
                    <a:latin typeface="STIXGeneral-Regular" pitchFamily="2" charset="2"/>
                  </a:rPr>
                  <a:t>.</a:t>
                </a:r>
                <a:r>
                  <a:rPr lang="el-GR" sz="1600" dirty="0">
                    <a:solidFill>
                      <a:srgbClr val="555555"/>
                    </a:solidFill>
                    <a:latin typeface="Helvetica Neue" panose="02000503000000020004" pitchFamily="2" charset="0"/>
                  </a:rPr>
                  <a:t> </a:t>
                </a:r>
                <a:r>
                  <a:rPr lang="en-US" sz="1600" dirty="0">
                    <a:solidFill>
                      <a:srgbClr val="555555"/>
                    </a:solidFill>
                    <a:latin typeface="Helvetica Neue" panose="02000503000000020004" pitchFamily="2" charset="0"/>
                  </a:rPr>
                  <a:t>  </a:t>
                </a:r>
                <a:r>
                  <a:rPr lang="en-US" sz="1600" i="1" dirty="0">
                    <a:solidFill>
                      <a:srgbClr val="555555"/>
                    </a:solidFill>
                    <a:latin typeface="Helvetica Neue" panose="02000503000000020004" pitchFamily="2" charset="0"/>
                  </a:rPr>
                  <a:t>The situation is similar for cosine and tangent and their inverses. For example, </a:t>
                </a:r>
                <a:r>
                  <a:rPr lang="en-US" sz="1600" dirty="0">
                    <a:solidFill>
                      <a:srgbClr val="555555"/>
                    </a:solidFill>
                    <a:latin typeface="STIXGeneral-Regular" pitchFamily="2" charset="2"/>
                  </a:rPr>
                  <a:t>sin</a:t>
                </a:r>
                <a:r>
                  <a:rPr lang="en-US" sz="1600" baseline="30000" dirty="0">
                    <a:solidFill>
                      <a:srgbClr val="555555"/>
                    </a:solidFill>
                    <a:latin typeface="STIXGeneral-Regular" pitchFamily="2" charset="2"/>
                  </a:rPr>
                  <a:t>−1</a:t>
                </a:r>
                <a:r>
                  <a:rPr lang="en-US" sz="1600" dirty="0">
                    <a:solidFill>
                      <a:srgbClr val="555555"/>
                    </a:solidFill>
                    <a:latin typeface="STIXSizeOneSym" pitchFamily="2" charset="2"/>
                  </a:rPr>
                  <a:t>(</a:t>
                </a:r>
                <a:r>
                  <a:rPr lang="en-US" sz="1600" dirty="0">
                    <a:solidFill>
                      <a:srgbClr val="555555"/>
                    </a:solidFill>
                    <a:latin typeface="STIXGeneral-Regular" pitchFamily="2" charset="2"/>
                  </a:rPr>
                  <a:t>sin</a:t>
                </a:r>
                <a:r>
                  <a:rPr lang="en-US" sz="1600" dirty="0">
                    <a:solidFill>
                      <a:srgbClr val="555555"/>
                    </a:solidFill>
                    <a:latin typeface="STIXSizeOneSym" pitchFamily="2" charset="2"/>
                  </a:rPr>
                  <a:t>(</a:t>
                </a:r>
                <a14:m>
                  <m:oMath xmlns:m="http://schemas.openxmlformats.org/officeDocument/2006/math">
                    <m:f>
                      <m:fPr>
                        <m:ctrlPr>
                          <a:rPr lang="el-GR" sz="1600" i="1">
                            <a:solidFill>
                              <a:srgbClr val="555555"/>
                            </a:solidFill>
                            <a:latin typeface="Cambria Math" panose="02040503050406030204" pitchFamily="18" charset="0"/>
                          </a:rPr>
                        </m:ctrlPr>
                      </m:fPr>
                      <m:num>
                        <m:r>
                          <a:rPr lang="en-US" sz="1600" b="0" i="1" smtClean="0">
                            <a:solidFill>
                              <a:srgbClr val="555555"/>
                            </a:solidFill>
                            <a:latin typeface="Cambria Math" panose="02040503050406030204" pitchFamily="18" charset="0"/>
                          </a:rPr>
                          <m:t>3</m:t>
                        </m:r>
                        <m:r>
                          <a:rPr lang="el-GR" sz="1600" i="1">
                            <a:solidFill>
                              <a:srgbClr val="555555"/>
                            </a:solidFill>
                            <a:latin typeface="Cambria Math" panose="02040503050406030204" pitchFamily="18" charset="0"/>
                          </a:rPr>
                          <m:t>𝜋</m:t>
                        </m:r>
                      </m:num>
                      <m:den>
                        <m:r>
                          <a:rPr lang="en-US" sz="1600" b="0" i="1" smtClean="0">
                            <a:solidFill>
                              <a:srgbClr val="555555"/>
                            </a:solidFill>
                            <a:latin typeface="Cambria Math" panose="02040503050406030204" pitchFamily="18" charset="0"/>
                          </a:rPr>
                          <m:t>4</m:t>
                        </m:r>
                      </m:den>
                    </m:f>
                    <m:r>
                      <a:rPr lang="el-GR" sz="1600" i="1">
                        <a:solidFill>
                          <a:srgbClr val="555555"/>
                        </a:solidFill>
                        <a:latin typeface="Cambria Math" panose="02040503050406030204" pitchFamily="18" charset="0"/>
                      </a:rPr>
                      <m:t> </m:t>
                    </m:r>
                  </m:oMath>
                </a14:m>
                <a:r>
                  <a:rPr lang="el-GR" sz="1600" dirty="0">
                    <a:solidFill>
                      <a:srgbClr val="555555"/>
                    </a:solidFill>
                    <a:latin typeface="STIXSizeOneSym" pitchFamily="2" charset="2"/>
                  </a:rPr>
                  <a:t>))</a:t>
                </a:r>
                <a:r>
                  <a:rPr lang="el-GR" sz="1600" dirty="0">
                    <a:solidFill>
                      <a:srgbClr val="555555"/>
                    </a:solidFill>
                    <a:latin typeface="STIXGeneral-Regular" pitchFamily="2" charset="2"/>
                  </a:rPr>
                  <a:t>=</a:t>
                </a:r>
                <a:r>
                  <a:rPr lang="el-GR" sz="1600" dirty="0">
                    <a:solidFill>
                      <a:srgbClr val="555555"/>
                    </a:solidFill>
                  </a:rPr>
                  <a:t> </a:t>
                </a:r>
                <a14:m>
                  <m:oMath xmlns:m="http://schemas.openxmlformats.org/officeDocument/2006/math">
                    <m:f>
                      <m:fPr>
                        <m:ctrlPr>
                          <a:rPr lang="el-GR" sz="1600" i="1">
                            <a:solidFill>
                              <a:srgbClr val="555555"/>
                            </a:solidFill>
                            <a:latin typeface="Cambria Math" panose="02040503050406030204" pitchFamily="18" charset="0"/>
                          </a:rPr>
                        </m:ctrlPr>
                      </m:fPr>
                      <m:num>
                        <m:r>
                          <a:rPr lang="el-GR" sz="1600" i="1">
                            <a:solidFill>
                              <a:srgbClr val="555555"/>
                            </a:solidFill>
                            <a:latin typeface="Cambria Math" panose="02040503050406030204" pitchFamily="18" charset="0"/>
                          </a:rPr>
                          <m:t>𝜋</m:t>
                        </m:r>
                      </m:num>
                      <m:den>
                        <m:r>
                          <a:rPr lang="en-US" sz="1600" b="0" i="1" smtClean="0">
                            <a:solidFill>
                              <a:srgbClr val="555555"/>
                            </a:solidFill>
                            <a:latin typeface="Cambria Math" panose="02040503050406030204" pitchFamily="18" charset="0"/>
                          </a:rPr>
                          <m:t>4</m:t>
                        </m:r>
                      </m:den>
                    </m:f>
                    <m:r>
                      <a:rPr lang="el-GR" sz="1600" i="1">
                        <a:solidFill>
                          <a:srgbClr val="555555"/>
                        </a:solidFill>
                        <a:latin typeface="Cambria Math" panose="02040503050406030204" pitchFamily="18" charset="0"/>
                      </a:rPr>
                      <m:t> </m:t>
                    </m:r>
                  </m:oMath>
                </a14:m>
                <a:r>
                  <a:rPr lang="el-GR" sz="1600" dirty="0">
                    <a:solidFill>
                      <a:srgbClr val="555555"/>
                    </a:solidFill>
                    <a:latin typeface="STIXGeneral-Regular" pitchFamily="2" charset="2"/>
                  </a:rPr>
                  <a:t>.</a:t>
                </a:r>
                <a:endParaRPr lang="el-GR" sz="1600" dirty="0">
                  <a:solidFill>
                    <a:srgbClr val="555555"/>
                  </a:solidFill>
                  <a:latin typeface="Helvetica Neue" panose="02000503000000020004" pitchFamily="2" charset="0"/>
                </a:endParaRPr>
              </a:p>
            </p:txBody>
          </p:sp>
        </mc:Choice>
        <mc:Fallback xmlns="">
          <p:sp>
            <p:nvSpPr>
              <p:cNvPr id="3" name="Rectangle 2">
                <a:extLst>
                  <a:ext uri="{FF2B5EF4-FFF2-40B4-BE49-F238E27FC236}">
                    <a16:creationId xmlns:a16="http://schemas.microsoft.com/office/drawing/2014/main" id="{47095078-2046-1D4C-A8F4-4FDF64BCE919}"/>
                  </a:ext>
                </a:extLst>
              </p:cNvPr>
              <p:cNvSpPr>
                <a:spLocks noRot="1" noChangeAspect="1" noMove="1" noResize="1" noEditPoints="1" noAdjustHandles="1" noChangeArrowheads="1" noChangeShapeType="1" noTextEdit="1"/>
              </p:cNvSpPr>
              <p:nvPr/>
            </p:nvSpPr>
            <p:spPr>
              <a:xfrm>
                <a:off x="457199" y="1582341"/>
                <a:ext cx="8379321" cy="1832425"/>
              </a:xfrm>
              <a:prstGeom prst="rect">
                <a:avLst/>
              </a:prstGeom>
              <a:blipFill>
                <a:blip r:embed="rId3"/>
                <a:stretch>
                  <a:fillRect l="-455" t="-690" r="-152" b="-206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C37351C-E778-D649-9E50-E02B104411B3}"/>
              </a:ext>
            </a:extLst>
          </p:cNvPr>
          <p:cNvSpPr/>
          <p:nvPr/>
        </p:nvSpPr>
        <p:spPr>
          <a:xfrm>
            <a:off x="457199" y="4076657"/>
            <a:ext cx="8379322" cy="1754326"/>
          </a:xfrm>
          <a:prstGeom prst="rect">
            <a:avLst/>
          </a:prstGeom>
        </p:spPr>
        <p:txBody>
          <a:bodyPr wrap="square">
            <a:spAutoFit/>
          </a:bodyPr>
          <a:lstStyle/>
          <a:p>
            <a:r>
              <a:rPr lang="en-US" b="1" dirty="0">
                <a:solidFill>
                  <a:srgbClr val="555555"/>
                </a:solidFill>
                <a:latin typeface="Helvetica Neue" panose="02000503000000020004" pitchFamily="2" charset="0"/>
              </a:rPr>
              <a:t>How To:</a:t>
            </a:r>
          </a:p>
          <a:p>
            <a:r>
              <a:rPr lang="en-US" b="1" dirty="0">
                <a:solidFill>
                  <a:srgbClr val="555555"/>
                </a:solidFill>
                <a:latin typeface="Helvetica Neue" panose="02000503000000020004" pitchFamily="2" charset="0"/>
              </a:rPr>
              <a:t>Given an expression of the form f</a:t>
            </a:r>
            <a:r>
              <a:rPr lang="en-US" b="1" baseline="30000" dirty="0">
                <a:solidFill>
                  <a:srgbClr val="555555"/>
                </a:solidFill>
                <a:latin typeface="Helvetica Neue" panose="02000503000000020004" pitchFamily="2" charset="0"/>
              </a:rPr>
              <a:t>−1</a:t>
            </a:r>
            <a:r>
              <a:rPr lang="en-US" b="1" dirty="0">
                <a:solidFill>
                  <a:srgbClr val="555555"/>
                </a:solidFill>
                <a:latin typeface="Helvetica Neue" panose="02000503000000020004" pitchFamily="2" charset="0"/>
              </a:rPr>
              <a:t>(f(</a:t>
            </a:r>
            <a:r>
              <a:rPr lang="el-GR" b="1" dirty="0">
                <a:solidFill>
                  <a:srgbClr val="555555"/>
                </a:solidFill>
                <a:latin typeface="Helvetica Neue" panose="02000503000000020004" pitchFamily="2" charset="0"/>
              </a:rPr>
              <a:t>θ)) </a:t>
            </a:r>
            <a:r>
              <a:rPr lang="en-US" b="1" dirty="0">
                <a:solidFill>
                  <a:srgbClr val="555555"/>
                </a:solidFill>
                <a:latin typeface="Helvetica Neue" panose="02000503000000020004" pitchFamily="2" charset="0"/>
              </a:rPr>
              <a:t>where </a:t>
            </a:r>
            <a:r>
              <a:rPr lang="en-US" dirty="0">
                <a:solidFill>
                  <a:srgbClr val="555555"/>
                </a:solidFill>
                <a:latin typeface="STIXGeneral-Italic" pitchFamily="2" charset="2"/>
              </a:rPr>
              <a:t>f</a:t>
            </a:r>
            <a:r>
              <a:rPr lang="en-US" dirty="0">
                <a:solidFill>
                  <a:srgbClr val="555555"/>
                </a:solidFill>
                <a:latin typeface="STIXGeneral-Regular" pitchFamily="2" charset="2"/>
              </a:rPr>
              <a:t>(</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n-US" dirty="0">
                <a:solidFill>
                  <a:srgbClr val="555555"/>
                </a:solidFill>
                <a:latin typeface="STIXGeneral-Regular" pitchFamily="2" charset="2"/>
              </a:rPr>
              <a:t> </a:t>
            </a:r>
            <a:r>
              <a:rPr lang="el-GR" dirty="0">
                <a:solidFill>
                  <a:srgbClr val="555555"/>
                </a:solidFill>
                <a:latin typeface="STIXGeneral-Regular" pitchFamily="2" charset="2"/>
              </a:rPr>
              <a:t>=</a:t>
            </a:r>
            <a:r>
              <a:rPr lang="en-US" dirty="0">
                <a:solidFill>
                  <a:srgbClr val="555555"/>
                </a:solidFill>
                <a:latin typeface="STIXGeneral-Regular" pitchFamily="2" charset="2"/>
              </a:rPr>
              <a:t> sin </a:t>
            </a:r>
            <a:r>
              <a:rPr lang="el-GR" dirty="0">
                <a:solidFill>
                  <a:srgbClr val="555555"/>
                </a:solidFill>
                <a:latin typeface="STIXGeneral-Italic" pitchFamily="2" charset="2"/>
              </a:rPr>
              <a:t>θ</a:t>
            </a:r>
            <a:r>
              <a:rPr lang="el-GR" dirty="0">
                <a:solidFill>
                  <a:srgbClr val="555555"/>
                </a:solidFill>
                <a:latin typeface="STIXGeneral-Regular" pitchFamily="2" charset="2"/>
              </a:rPr>
              <a:t>, </a:t>
            </a:r>
            <a:r>
              <a:rPr lang="en-US" dirty="0">
                <a:solidFill>
                  <a:srgbClr val="555555"/>
                </a:solidFill>
                <a:latin typeface="STIXGeneral-Regular" pitchFamily="2" charset="2"/>
              </a:rPr>
              <a:t>cos</a:t>
            </a:r>
            <a:r>
              <a:rPr lang="el-GR" dirty="0">
                <a:solidFill>
                  <a:srgbClr val="555555"/>
                </a:solidFill>
                <a:latin typeface="STIXGeneral-Italic" pitchFamily="2" charset="2"/>
              </a:rPr>
              <a:t>θ</a:t>
            </a:r>
            <a:r>
              <a:rPr lang="el-GR" dirty="0">
                <a:solidFill>
                  <a:srgbClr val="555555"/>
                </a:solidFill>
                <a:latin typeface="STIXGeneral-Regular" pitchFamily="2" charset="2"/>
              </a:rPr>
              <a:t>, </a:t>
            </a:r>
            <a:r>
              <a:rPr lang="en-US" dirty="0">
                <a:solidFill>
                  <a:srgbClr val="555555"/>
                </a:solidFill>
                <a:latin typeface="STIXGeneral-Regular" pitchFamily="2" charset="2"/>
              </a:rPr>
              <a:t>or tan</a:t>
            </a:r>
            <a:r>
              <a:rPr lang="el-GR" dirty="0">
                <a:solidFill>
                  <a:srgbClr val="555555"/>
                </a:solidFill>
                <a:latin typeface="STIXGeneral-Italic" pitchFamily="2" charset="2"/>
              </a:rPr>
              <a:t>θ</a:t>
            </a:r>
            <a:r>
              <a:rPr lang="el-GR" dirty="0">
                <a:solidFill>
                  <a:srgbClr val="555555"/>
                </a:solidFill>
                <a:latin typeface="STIXGeneral-Regular" pitchFamily="2" charset="2"/>
              </a:rPr>
              <a:t>,</a:t>
            </a:r>
            <a:r>
              <a:rPr lang="el-GR" dirty="0">
                <a:solidFill>
                  <a:srgbClr val="555555"/>
                </a:solidFill>
                <a:latin typeface="Helvetica Neue" panose="02000503000000020004" pitchFamily="2" charset="0"/>
              </a:rPr>
              <a:t> </a:t>
            </a:r>
            <a:r>
              <a:rPr lang="en-US" dirty="0">
                <a:solidFill>
                  <a:srgbClr val="555555"/>
                </a:solidFill>
                <a:latin typeface="Helvetica Neue" panose="02000503000000020004" pitchFamily="2" charset="0"/>
              </a:rPr>
              <a:t> </a:t>
            </a:r>
            <a:r>
              <a:rPr lang="el-GR" dirty="0">
                <a:solidFill>
                  <a:srgbClr val="555555"/>
                </a:solidFill>
                <a:latin typeface="Helvetica Neue" panose="02000503000000020004" pitchFamily="2" charset="0"/>
              </a:rPr>
              <a:t> </a:t>
            </a:r>
            <a:r>
              <a:rPr lang="en-US" b="1" dirty="0">
                <a:solidFill>
                  <a:srgbClr val="555555"/>
                </a:solidFill>
                <a:latin typeface="Helvetica Neue" panose="02000503000000020004" pitchFamily="2" charset="0"/>
              </a:rPr>
              <a:t>evaluate.</a:t>
            </a:r>
            <a:endParaRPr lang="en-US" dirty="0">
              <a:solidFill>
                <a:srgbClr val="555555"/>
              </a:solidFill>
              <a:latin typeface="Helvetica Neue" panose="02000503000000020004" pitchFamily="2" charset="0"/>
            </a:endParaRPr>
          </a:p>
          <a:p>
            <a:pPr marL="342900" indent="-342900">
              <a:buFont typeface="+mj-lt"/>
              <a:buAutoNum type="arabicPeriod"/>
            </a:pPr>
            <a:r>
              <a:rPr lang="en-US" dirty="0">
                <a:solidFill>
                  <a:srgbClr val="333333"/>
                </a:solidFill>
                <a:latin typeface="Helvetica Neue" panose="02000503000000020004" pitchFamily="2" charset="0"/>
              </a:rPr>
              <a:t>If </a:t>
            </a:r>
            <a:r>
              <a:rPr lang="el-GR" dirty="0">
                <a:solidFill>
                  <a:srgbClr val="333333"/>
                </a:solidFill>
                <a:latin typeface="STIXGeneral-Italic" pitchFamily="2" charset="2"/>
              </a:rPr>
              <a:t>θ</a:t>
            </a:r>
            <a:r>
              <a:rPr lang="en-US" dirty="0">
                <a:solidFill>
                  <a:srgbClr val="333333"/>
                </a:solidFill>
                <a:latin typeface="STIXGeneral-Italic" pitchFamily="2" charset="2"/>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is in the restricted domain of </a:t>
            </a:r>
            <a:r>
              <a:rPr lang="en-US" dirty="0">
                <a:solidFill>
                  <a:srgbClr val="333333"/>
                </a:solidFill>
                <a:latin typeface="STIXGeneral-Italic" pitchFamily="2" charset="2"/>
              </a:rPr>
              <a:t>f</a:t>
            </a:r>
            <a:r>
              <a:rPr lang="en-US" dirty="0">
                <a:solidFill>
                  <a:srgbClr val="333333"/>
                </a:solidFill>
                <a:latin typeface="STIXGeneral-Regular" pitchFamily="2" charset="2"/>
              </a:rPr>
              <a:t>, then </a:t>
            </a:r>
            <a:r>
              <a:rPr lang="en-US" dirty="0">
                <a:solidFill>
                  <a:srgbClr val="333333"/>
                </a:solidFill>
                <a:latin typeface="STIXGeneral-Italic" pitchFamily="2" charset="2"/>
              </a:rPr>
              <a:t>f</a:t>
            </a:r>
            <a:r>
              <a:rPr lang="en-US" baseline="30000" dirty="0">
                <a:solidFill>
                  <a:srgbClr val="333333"/>
                </a:solidFill>
                <a:latin typeface="STIXGeneral-Regular" pitchFamily="2" charset="2"/>
              </a:rPr>
              <a:t>−1</a:t>
            </a:r>
            <a:r>
              <a:rPr lang="en-US" dirty="0">
                <a:solidFill>
                  <a:srgbClr val="333333"/>
                </a:solidFill>
                <a:latin typeface="STIXGeneral-Regular" pitchFamily="2" charset="2"/>
              </a:rPr>
              <a:t>(</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l-GR" dirty="0">
                <a:solidFill>
                  <a:srgbClr val="333333"/>
                </a:solidFill>
                <a:latin typeface="STIXGeneral-Italic" pitchFamily="2" charset="2"/>
              </a:rPr>
              <a:t>θ</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Italic" pitchFamily="2" charset="2"/>
              </a:rPr>
              <a:t>θ</a:t>
            </a:r>
            <a:r>
              <a:rPr lang="el-GR" dirty="0">
                <a:solidFill>
                  <a:srgbClr val="333333"/>
                </a:solidFill>
                <a:latin typeface="STIXGeneral-Regular" pitchFamily="2" charset="2"/>
              </a:rPr>
              <a:t>.</a:t>
            </a:r>
            <a:r>
              <a:rPr lang="el-GR" dirty="0">
                <a:solidFill>
                  <a:srgbClr val="333333"/>
                </a:solidFill>
                <a:latin typeface="Helvetica Neue" panose="02000503000000020004" pitchFamily="2" charset="0"/>
              </a:rPr>
              <a:t> </a:t>
            </a:r>
          </a:p>
          <a:p>
            <a:pPr marL="342900" indent="-342900">
              <a:buFont typeface="+mj-lt"/>
              <a:buAutoNum type="arabicPeriod"/>
            </a:pPr>
            <a:r>
              <a:rPr lang="en-US" dirty="0">
                <a:solidFill>
                  <a:srgbClr val="333333"/>
                </a:solidFill>
                <a:latin typeface="Helvetica Neue" panose="02000503000000020004" pitchFamily="2" charset="0"/>
              </a:rPr>
              <a:t>If not, then find an angle </a:t>
            </a:r>
            <a:r>
              <a:rPr lang="el-GR" dirty="0" err="1">
                <a:solidFill>
                  <a:srgbClr val="333333"/>
                </a:solidFill>
                <a:latin typeface="STIXGeneral-Italic" pitchFamily="2" charset="2"/>
              </a:rPr>
              <a:t>ϕ</a:t>
            </a:r>
            <a:r>
              <a:rPr lang="en-US" dirty="0">
                <a:solidFill>
                  <a:srgbClr val="333333"/>
                </a:solidFill>
                <a:latin typeface="STIXGeneral-Italic" pitchFamily="2" charset="2"/>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within the restricted domain of </a:t>
            </a:r>
            <a:r>
              <a:rPr lang="en-US" dirty="0">
                <a:solidFill>
                  <a:srgbClr val="333333"/>
                </a:solidFill>
                <a:latin typeface="STIXGeneral-Italic" pitchFamily="2" charset="2"/>
              </a:rPr>
              <a:t>f </a:t>
            </a:r>
            <a:r>
              <a:rPr lang="en-US" dirty="0">
                <a:solidFill>
                  <a:srgbClr val="333333"/>
                </a:solidFill>
                <a:latin typeface="Helvetica Neue" panose="02000503000000020004" pitchFamily="2" charset="0"/>
              </a:rPr>
              <a:t>  such that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l-GR" dirty="0" err="1">
                <a:solidFill>
                  <a:srgbClr val="333333"/>
                </a:solidFill>
                <a:latin typeface="STIXGeneral-Italic" pitchFamily="2" charset="2"/>
              </a:rPr>
              <a:t>ϕ</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l-GR" dirty="0">
                <a:solidFill>
                  <a:srgbClr val="333333"/>
                </a:solidFill>
                <a:latin typeface="STIXGeneral-Italic" pitchFamily="2" charset="2"/>
              </a:rPr>
              <a:t>θ</a:t>
            </a:r>
            <a:r>
              <a:rPr lang="el-GR" dirty="0">
                <a:solidFill>
                  <a:srgbClr val="333333"/>
                </a:solidFill>
                <a:latin typeface="STIXGeneral-Regular" pitchFamily="2" charset="2"/>
              </a:rPr>
              <a:t>).</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  </a:t>
            </a:r>
            <a:r>
              <a:rPr lang="el-GR" dirty="0">
                <a:solidFill>
                  <a:srgbClr val="333333"/>
                </a:solidFill>
                <a:latin typeface="Helvetica Neue" panose="02000503000000020004" pitchFamily="2" charset="0"/>
              </a:rPr>
              <a:t> </a:t>
            </a:r>
            <a:r>
              <a:rPr lang="en-US" dirty="0">
                <a:solidFill>
                  <a:srgbClr val="333333"/>
                </a:solidFill>
                <a:latin typeface="Helvetica Neue" panose="02000503000000020004" pitchFamily="2" charset="0"/>
              </a:rPr>
              <a:t>Then </a:t>
            </a:r>
            <a:r>
              <a:rPr lang="en-US" dirty="0">
                <a:solidFill>
                  <a:srgbClr val="333333"/>
                </a:solidFill>
                <a:latin typeface="STIXGeneral-Italic" pitchFamily="2" charset="2"/>
              </a:rPr>
              <a:t>f</a:t>
            </a:r>
            <a:r>
              <a:rPr lang="en-US" baseline="30000" dirty="0">
                <a:solidFill>
                  <a:srgbClr val="333333"/>
                </a:solidFill>
                <a:latin typeface="STIXGeneral-Regular" pitchFamily="2" charset="2"/>
              </a:rPr>
              <a:t>−1</a:t>
            </a:r>
            <a:r>
              <a:rPr lang="en-US" dirty="0">
                <a:solidFill>
                  <a:srgbClr val="333333"/>
                </a:solidFill>
                <a:latin typeface="STIXGeneral-Regular" pitchFamily="2" charset="2"/>
              </a:rPr>
              <a:t>(</a:t>
            </a:r>
            <a:r>
              <a:rPr lang="en-US" dirty="0">
                <a:solidFill>
                  <a:srgbClr val="333333"/>
                </a:solidFill>
                <a:latin typeface="STIXGeneral-Italic" pitchFamily="2" charset="2"/>
              </a:rPr>
              <a:t>f</a:t>
            </a:r>
            <a:r>
              <a:rPr lang="en-US" dirty="0">
                <a:solidFill>
                  <a:srgbClr val="333333"/>
                </a:solidFill>
                <a:latin typeface="STIXGeneral-Regular" pitchFamily="2" charset="2"/>
              </a:rPr>
              <a:t>(</a:t>
            </a:r>
            <a:r>
              <a:rPr lang="el-GR" dirty="0">
                <a:solidFill>
                  <a:srgbClr val="333333"/>
                </a:solidFill>
                <a:latin typeface="STIXGeneral-Italic" pitchFamily="2" charset="2"/>
              </a:rPr>
              <a:t>θ</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a:solidFill>
                  <a:srgbClr val="333333"/>
                </a:solidFill>
                <a:latin typeface="STIXGeneral-Regular" pitchFamily="2" charset="2"/>
              </a:rPr>
              <a:t>=</a:t>
            </a:r>
            <a:r>
              <a:rPr lang="en-US" dirty="0">
                <a:solidFill>
                  <a:srgbClr val="333333"/>
                </a:solidFill>
                <a:latin typeface="STIXGeneral-Regular" pitchFamily="2" charset="2"/>
              </a:rPr>
              <a:t> </a:t>
            </a:r>
            <a:r>
              <a:rPr lang="el-GR" dirty="0" err="1">
                <a:solidFill>
                  <a:srgbClr val="333333"/>
                </a:solidFill>
                <a:latin typeface="STIXGeneral-Italic" pitchFamily="2" charset="2"/>
              </a:rPr>
              <a:t>ϕ</a:t>
            </a:r>
            <a:r>
              <a:rPr lang="el-GR" dirty="0">
                <a:solidFill>
                  <a:srgbClr val="333333"/>
                </a:solidFill>
                <a:latin typeface="STIXGeneral-Regular" pitchFamily="2" charset="2"/>
              </a:rPr>
              <a:t>.</a:t>
            </a:r>
            <a:endParaRPr lang="el-GR" dirty="0">
              <a:solidFill>
                <a:srgbClr val="333333"/>
              </a:solidFill>
              <a:latin typeface="Helvetica Neue" panose="02000503000000020004" pitchFamily="2" charset="0"/>
            </a:endParaRPr>
          </a:p>
        </p:txBody>
      </p:sp>
    </p:spTree>
    <p:extLst>
      <p:ext uri="{BB962C8B-B14F-4D97-AF65-F5344CB8AC3E}">
        <p14:creationId xmlns:p14="http://schemas.microsoft.com/office/powerpoint/2010/main" val="9113091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f </a:t>
            </a:r>
            <a:r>
              <a:rPr lang="en-US" b="1" baseline="30000" dirty="0"/>
              <a:t>−</a:t>
            </a:r>
            <a:r>
              <a:rPr lang="en-US" i="1" baseline="30000" dirty="0"/>
              <a:t>1</a:t>
            </a:r>
            <a:r>
              <a:rPr lang="en-US" dirty="0"/>
              <a:t>(</a:t>
            </a:r>
            <a:r>
              <a:rPr lang="en-US" i="1" dirty="0"/>
              <a:t>y </a:t>
            </a:r>
            <a:r>
              <a:rPr lang="en-US" dirty="0"/>
              <a:t>)) and </a:t>
            </a:r>
            <a:r>
              <a:rPr lang="en-US" i="1" dirty="0"/>
              <a:t>f </a:t>
            </a:r>
            <a:r>
              <a:rPr lang="en-US" b="1" baseline="30000" dirty="0"/>
              <a:t>−</a:t>
            </a:r>
            <a:r>
              <a:rPr lang="en-US" i="1" baseline="30000" dirty="0"/>
              <a:t>1</a:t>
            </a:r>
            <a:r>
              <a:rPr lang="en-US" dirty="0"/>
              <a:t>(</a:t>
            </a:r>
            <a:r>
              <a:rPr lang="en-US" i="1" dirty="0"/>
              <a:t>f </a:t>
            </a:r>
            <a:r>
              <a:rPr lang="en-US" dirty="0"/>
              <a:t>(</a:t>
            </a:r>
            <a:r>
              <a:rPr lang="en-US" i="1" dirty="0"/>
              <a:t>x </a:t>
            </a:r>
            <a:r>
              <a:rPr lang="en-US" dirty="0"/>
              <a:t>))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 </a:t>
                </a:r>
                <a:r>
                  <a:rPr lang="en-US" sz="1600" b="1" dirty="0"/>
                  <a:t>Using Inverse Trigonometric Functions</a:t>
                </a:r>
              </a:p>
              <a:p>
                <a:r>
                  <a:rPr lang="en-US" sz="1600" dirty="0"/>
                  <a:t>Evaluate the following:	</a:t>
                </a:r>
              </a:p>
              <a:p>
                <a:r>
                  <a:rPr lang="en-US" sz="1600" dirty="0"/>
                  <a:t>a. sin</a:t>
                </a:r>
                <a:r>
                  <a:rPr lang="en-US" sz="1600" baseline="30000" dirty="0"/>
                  <a:t>−1</a:t>
                </a:r>
                <a:r>
                  <a:rPr lang="en-US" sz="1600" dirty="0"/>
                  <a:t>(sin</a:t>
                </a:r>
                <a14:m>
                  <m:oMath xmlns:m="http://schemas.openxmlformats.org/officeDocument/2006/math">
                    <m:d>
                      <m:dPr>
                        <m:ctrlPr>
                          <a:rPr lang="en-US" sz="1600" i="1" smtClean="0">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i="1">
                                <a:latin typeface="Cambria Math" panose="02040503050406030204" pitchFamily="18" charset="0"/>
                                <a:ea typeface="Cambria Math" panose="02040503050406030204" pitchFamily="18" charset="0"/>
                              </a:rPr>
                              <m:t>3</m:t>
                            </m:r>
                          </m:den>
                        </m:f>
                      </m:e>
                    </m:d>
                  </m:oMath>
                </a14:m>
                <a:r>
                  <a:rPr lang="en-US" sz="1600" dirty="0"/>
                  <a:t>)			b. cos</a:t>
                </a:r>
                <a:r>
                  <a:rPr lang="en-US" sz="1600" baseline="30000" dirty="0"/>
                  <a:t>−1</a:t>
                </a:r>
                <a:r>
                  <a:rPr lang="en-US" sz="1600" dirty="0"/>
                  <a:t>(cos</a:t>
                </a:r>
                <a14:m>
                  <m:oMath xmlns:m="http://schemas.openxmlformats.org/officeDocument/2006/math">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𝜋</m:t>
                            </m:r>
                          </m:num>
                          <m:den>
                            <m:r>
                              <a:rPr lang="en-US" sz="1600" i="1">
                                <a:latin typeface="Cambria Math" panose="02040503050406030204" pitchFamily="18" charset="0"/>
                                <a:ea typeface="Cambria Math" panose="02040503050406030204" pitchFamily="18" charset="0"/>
                              </a:rPr>
                              <m:t>3</m:t>
                            </m:r>
                          </m:den>
                        </m:f>
                      </m:e>
                    </m:d>
                  </m:oMath>
                </a14:m>
                <a:r>
                  <a:rPr lang="en-US" sz="1600" dirty="0"/>
                  <a:t>)</a:t>
                </a:r>
                <a:endParaRPr lang="el-GR"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922162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f </a:t>
            </a:r>
            <a:r>
              <a:rPr lang="en-US" b="1" baseline="30000" dirty="0"/>
              <a:t>−</a:t>
            </a:r>
            <a:r>
              <a:rPr lang="en-US" i="1" baseline="30000" dirty="0"/>
              <a:t>1</a:t>
            </a:r>
            <a:r>
              <a:rPr lang="en-US" dirty="0"/>
              <a:t>(</a:t>
            </a:r>
            <a:r>
              <a:rPr lang="en-US" i="1" dirty="0"/>
              <a:t>y </a:t>
            </a:r>
            <a:r>
              <a:rPr lang="en-US" dirty="0"/>
              <a:t>)) and </a:t>
            </a:r>
            <a:r>
              <a:rPr lang="en-US" i="1" dirty="0"/>
              <a:t>f </a:t>
            </a:r>
            <a:r>
              <a:rPr lang="en-US" b="1" baseline="30000" dirty="0"/>
              <a:t>−</a:t>
            </a:r>
            <a:r>
              <a:rPr lang="en-US" i="1" baseline="30000" dirty="0"/>
              <a:t>1</a:t>
            </a:r>
            <a:r>
              <a:rPr lang="en-US" dirty="0"/>
              <a:t>(</a:t>
            </a:r>
            <a:r>
              <a:rPr lang="en-US" i="1" dirty="0"/>
              <a:t>f </a:t>
            </a:r>
            <a:r>
              <a:rPr lang="en-US" dirty="0"/>
              <a:t>(</a:t>
            </a:r>
            <a:r>
              <a:rPr lang="en-US" i="1" dirty="0"/>
              <a:t>x </a:t>
            </a:r>
            <a:r>
              <a:rPr lang="en-US" dirty="0"/>
              <a:t>)) examples</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 </a:t>
                </a:r>
                <a:r>
                  <a:rPr lang="en-US" sz="1600" b="1" dirty="0"/>
                  <a:t>Using Inverse Trigonometric Functions</a:t>
                </a:r>
              </a:p>
              <a:p>
                <a:r>
                  <a:rPr lang="en-US" sz="1600" dirty="0"/>
                  <a:t>Evaluate the following:	</a:t>
                </a:r>
              </a:p>
              <a:p>
                <a:r>
                  <a:rPr lang="en-US" sz="1600" dirty="0"/>
                  <a:t>a. sin</a:t>
                </a:r>
                <a:r>
                  <a:rPr lang="en-US" sz="1600" baseline="30000" dirty="0"/>
                  <a:t>−1</a:t>
                </a:r>
                <a:r>
                  <a:rPr lang="en-US" sz="1600" dirty="0"/>
                  <a:t>(sin</a:t>
                </a:r>
                <a14:m>
                  <m:oMath xmlns:m="http://schemas.openxmlformats.org/officeDocument/2006/math">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𝜋</m:t>
                            </m:r>
                          </m:num>
                          <m:den>
                            <m:r>
                              <a:rPr lang="en-US" sz="1600" i="1">
                                <a:latin typeface="Cambria Math" panose="02040503050406030204" pitchFamily="18" charset="0"/>
                                <a:ea typeface="Cambria Math" panose="02040503050406030204" pitchFamily="18" charset="0"/>
                              </a:rPr>
                              <m:t>3</m:t>
                            </m:r>
                          </m:den>
                        </m:f>
                      </m:e>
                    </m:d>
                  </m:oMath>
                </a14:m>
                <a:r>
                  <a:rPr lang="en-US" sz="1600" dirty="0"/>
                  <a:t>)			b. cos</a:t>
                </a:r>
                <a:r>
                  <a:rPr lang="en-US" sz="1600" baseline="30000" dirty="0"/>
                  <a:t>−1</a:t>
                </a:r>
                <a:r>
                  <a:rPr lang="en-US" sz="1600" dirty="0"/>
                  <a:t>(cos</a:t>
                </a:r>
                <a14:m>
                  <m:oMath xmlns:m="http://schemas.openxmlformats.org/officeDocument/2006/math">
                    <m:d>
                      <m:dPr>
                        <m:ctrlPr>
                          <a:rPr lang="en-US" sz="1600" i="1">
                            <a:latin typeface="Cambria Math" panose="02040503050406030204" pitchFamily="18" charset="0"/>
                          </a:rPr>
                        </m:ctrlPr>
                      </m:dPr>
                      <m:e>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𝜋</m:t>
                            </m:r>
                          </m:num>
                          <m:den>
                            <m:r>
                              <a:rPr lang="en-US" sz="1600" i="1">
                                <a:latin typeface="Cambria Math" panose="02040503050406030204" pitchFamily="18" charset="0"/>
                                <a:ea typeface="Cambria Math" panose="02040503050406030204" pitchFamily="18" charset="0"/>
                              </a:rPr>
                              <m:t>3</m:t>
                            </m:r>
                          </m:den>
                        </m:f>
                      </m:e>
                    </m:d>
                  </m:oMath>
                </a14:m>
                <a:r>
                  <a:rPr lang="en-US" sz="1600" dirty="0"/>
                  <a:t>)</a:t>
                </a:r>
                <a:endParaRPr lang="el-GR"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21005357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f </a:t>
            </a:r>
            <a:r>
              <a:rPr lang="en-US" b="1" baseline="30000" dirty="0"/>
              <a:t>−</a:t>
            </a:r>
            <a:r>
              <a:rPr lang="en-US" i="1" baseline="30000" dirty="0"/>
              <a:t>1</a:t>
            </a:r>
            <a:r>
              <a:rPr lang="en-US" dirty="0"/>
              <a:t>(</a:t>
            </a:r>
            <a:r>
              <a:rPr lang="en-US" i="1" dirty="0"/>
              <a:t>y </a:t>
            </a:r>
            <a:r>
              <a:rPr lang="en-US" dirty="0"/>
              <a:t>)) and </a:t>
            </a:r>
            <a:r>
              <a:rPr lang="en-US" i="1" dirty="0"/>
              <a:t>f </a:t>
            </a:r>
            <a:r>
              <a:rPr lang="en-US" b="1" baseline="30000" dirty="0"/>
              <a:t>−</a:t>
            </a:r>
            <a:r>
              <a:rPr lang="en-US" i="1" baseline="30000" dirty="0"/>
              <a:t>1</a:t>
            </a:r>
            <a:r>
              <a:rPr lang="en-US" dirty="0"/>
              <a:t>(</a:t>
            </a:r>
            <a:r>
              <a:rPr lang="en-US" i="1" dirty="0"/>
              <a:t>f </a:t>
            </a:r>
            <a:r>
              <a:rPr lang="en-US" dirty="0"/>
              <a:t>(</a:t>
            </a:r>
            <a:r>
              <a:rPr lang="en-US" i="1" dirty="0"/>
              <a:t>x </a:t>
            </a:r>
            <a:r>
              <a:rPr lang="en-US" dirty="0"/>
              <a:t>))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5BC9C03-B007-3F48-A5B8-CC8E299C7AAD}"/>
                  </a:ext>
                </a:extLst>
              </p:cNvPr>
              <p:cNvSpPr/>
              <p:nvPr/>
            </p:nvSpPr>
            <p:spPr>
              <a:xfrm>
                <a:off x="457200" y="1519535"/>
                <a:ext cx="7264400" cy="484941"/>
              </a:xfrm>
              <a:prstGeom prst="rect">
                <a:avLst/>
              </a:prstGeom>
            </p:spPr>
            <p:txBody>
              <a:bodyPr wrap="square">
                <a:spAutoFit/>
              </a:bodyPr>
              <a:lstStyle/>
              <a:p>
                <a:r>
                  <a:rPr lang="en-US" dirty="0">
                    <a:solidFill>
                      <a:srgbClr val="555555"/>
                    </a:solidFill>
                    <a:latin typeface="Helvetica Neue" panose="02000503000000020004" pitchFamily="2" charset="0"/>
                  </a:rPr>
                  <a:t>Try It:	Evaluate </a:t>
                </a:r>
                <a:r>
                  <a:rPr lang="en-US" dirty="0">
                    <a:solidFill>
                      <a:srgbClr val="555555"/>
                    </a:solidFill>
                    <a:latin typeface="STIXGeneral-Regular" pitchFamily="2" charset="2"/>
                  </a:rPr>
                  <a:t>tan</a:t>
                </a:r>
                <a:r>
                  <a:rPr lang="en-US" baseline="30000" dirty="0">
                    <a:solidFill>
                      <a:srgbClr val="555555"/>
                    </a:solidFill>
                    <a:latin typeface="STIXGeneral-Regular" pitchFamily="2" charset="2"/>
                  </a:rPr>
                  <a:t>−1</a:t>
                </a:r>
                <a:r>
                  <a:rPr lang="en-US" dirty="0">
                    <a:solidFill>
                      <a:srgbClr val="555555"/>
                    </a:solidFill>
                    <a:latin typeface="STIXSizeOneSym" pitchFamily="2" charset="2"/>
                  </a:rPr>
                  <a:t>(</a:t>
                </a:r>
                <a:r>
                  <a:rPr lang="en-US" dirty="0">
                    <a:solidFill>
                      <a:srgbClr val="555555"/>
                    </a:solidFill>
                    <a:latin typeface="STIXGeneral-Regular" pitchFamily="2" charset="2"/>
                  </a:rPr>
                  <a:t>tan</a:t>
                </a:r>
                <a:r>
                  <a:rPr lang="en-US" dirty="0">
                    <a:solidFill>
                      <a:srgbClr val="555555"/>
                    </a:solidFill>
                    <a:latin typeface="STIXSizeOneSym" pitchFamily="2" charset="2"/>
                  </a:rPr>
                  <a:t>(</a:t>
                </a:r>
                <a14:m>
                  <m:oMath xmlns:m="http://schemas.openxmlformats.org/officeDocument/2006/math">
                    <m:f>
                      <m:fPr>
                        <m:ctrlPr>
                          <a:rPr lang="el-GR" i="1" dirty="0" smtClean="0">
                            <a:solidFill>
                              <a:srgbClr val="555555"/>
                            </a:solidFill>
                            <a:latin typeface="Cambria Math" panose="02040503050406030204" pitchFamily="18" charset="0"/>
                          </a:rPr>
                        </m:ctrlPr>
                      </m:fPr>
                      <m:num>
                        <m:r>
                          <a:rPr lang="el-GR" i="1" dirty="0" smtClean="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8</m:t>
                        </m:r>
                      </m:den>
                    </m:f>
                  </m:oMath>
                </a14:m>
                <a:r>
                  <a:rPr lang="el-GR" dirty="0">
                    <a:solidFill>
                      <a:srgbClr val="555555"/>
                    </a:solidFill>
                    <a:latin typeface="STIXSizeOneSym" pitchFamily="2" charset="2"/>
                  </a:rPr>
                  <a:t>))</a:t>
                </a:r>
                <a:r>
                  <a:rPr lang="en-US" dirty="0">
                    <a:solidFill>
                      <a:srgbClr val="555555"/>
                    </a:solidFill>
                    <a:latin typeface="STIXGeneral-Regular" pitchFamily="2" charset="2"/>
                  </a:rPr>
                  <a:t>and tan</a:t>
                </a:r>
                <a:r>
                  <a:rPr lang="en-US" baseline="30000" dirty="0">
                    <a:solidFill>
                      <a:srgbClr val="555555"/>
                    </a:solidFill>
                    <a:latin typeface="STIXGeneral-Regular" pitchFamily="2" charset="2"/>
                  </a:rPr>
                  <a:t>−1</a:t>
                </a:r>
                <a:r>
                  <a:rPr lang="en-US" dirty="0">
                    <a:solidFill>
                      <a:srgbClr val="555555"/>
                    </a:solidFill>
                    <a:latin typeface="STIXSizeOneSym" pitchFamily="2" charset="2"/>
                  </a:rPr>
                  <a:t>(</a:t>
                </a:r>
                <a:r>
                  <a:rPr lang="en-US" dirty="0">
                    <a:solidFill>
                      <a:srgbClr val="555555"/>
                    </a:solidFill>
                    <a:latin typeface="STIXGeneral-Regular" pitchFamily="2" charset="2"/>
                  </a:rPr>
                  <a:t>tan</a:t>
                </a:r>
                <a:r>
                  <a:rPr lang="en-US" dirty="0">
                    <a:solidFill>
                      <a:srgbClr val="555555"/>
                    </a:solidFill>
                    <a:latin typeface="STIXSizeOneSym" pitchFamily="2" charset="2"/>
                  </a:rPr>
                  <a:t>(</a:t>
                </a:r>
                <a14:m>
                  <m:oMath xmlns:m="http://schemas.openxmlformats.org/officeDocument/2006/math">
                    <m:f>
                      <m:fPr>
                        <m:ctrlPr>
                          <a:rPr lang="el-GR" i="1" dirty="0">
                            <a:solidFill>
                              <a:srgbClr val="555555"/>
                            </a:solidFill>
                            <a:latin typeface="Cambria Math" panose="02040503050406030204" pitchFamily="18" charset="0"/>
                          </a:rPr>
                        </m:ctrlPr>
                      </m:fPr>
                      <m:num>
                        <m:r>
                          <a:rPr lang="en-US" b="0" i="1" dirty="0" smtClean="0">
                            <a:solidFill>
                              <a:srgbClr val="555555"/>
                            </a:solidFill>
                            <a:latin typeface="Cambria Math" panose="02040503050406030204" pitchFamily="18" charset="0"/>
                          </a:rPr>
                          <m:t>11</m:t>
                        </m:r>
                        <m:r>
                          <a:rPr lang="el-GR" i="1" dirty="0">
                            <a:solidFill>
                              <a:srgbClr val="555555"/>
                            </a:solidFill>
                            <a:latin typeface="Cambria Math" panose="02040503050406030204" pitchFamily="18" charset="0"/>
                          </a:rPr>
                          <m:t>𝜋</m:t>
                        </m:r>
                      </m:num>
                      <m:den>
                        <m:r>
                          <a:rPr lang="en-US" b="0" i="1" dirty="0" smtClean="0">
                            <a:solidFill>
                              <a:srgbClr val="555555"/>
                            </a:solidFill>
                            <a:latin typeface="Cambria Math" panose="02040503050406030204" pitchFamily="18" charset="0"/>
                          </a:rPr>
                          <m:t>9</m:t>
                        </m:r>
                      </m:den>
                    </m:f>
                    <m:r>
                      <a:rPr lang="en-US" i="1" dirty="0">
                        <a:solidFill>
                          <a:srgbClr val="555555"/>
                        </a:solidFill>
                        <a:latin typeface="Cambria Math" panose="02040503050406030204" pitchFamily="18" charset="0"/>
                      </a:rPr>
                      <m:t> </m:t>
                    </m:r>
                  </m:oMath>
                </a14:m>
                <a:r>
                  <a:rPr lang="el-GR" dirty="0">
                    <a:solidFill>
                      <a:srgbClr val="555555"/>
                    </a:solidFill>
                    <a:latin typeface="STIXSizeOneSym" pitchFamily="2" charset="2"/>
                  </a:rPr>
                  <a:t>))</a:t>
                </a:r>
                <a:r>
                  <a:rPr lang="el-GR"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15BC9C03-B007-3F48-A5B8-CC8E299C7AAD}"/>
                  </a:ext>
                </a:extLst>
              </p:cNvPr>
              <p:cNvSpPr>
                <a:spLocks noRot="1" noChangeAspect="1" noMove="1" noResize="1" noEditPoints="1" noAdjustHandles="1" noChangeArrowheads="1" noChangeShapeType="1" noTextEdit="1"/>
              </p:cNvSpPr>
              <p:nvPr/>
            </p:nvSpPr>
            <p:spPr>
              <a:xfrm>
                <a:off x="457200" y="1519535"/>
                <a:ext cx="7264400" cy="484941"/>
              </a:xfrm>
              <a:prstGeom prst="rect">
                <a:avLst/>
              </a:prstGeom>
              <a:blipFill>
                <a:blip r:embed="rId3"/>
                <a:stretch>
                  <a:fillRect l="-699" b="-10526"/>
                </a:stretch>
              </a:blipFill>
            </p:spPr>
            <p:txBody>
              <a:bodyPr/>
              <a:lstStyle/>
              <a:p>
                <a:r>
                  <a:rPr lang="en-US">
                    <a:noFill/>
                  </a:rPr>
                  <a:t> </a:t>
                </a:r>
              </a:p>
            </p:txBody>
          </p:sp>
        </mc:Fallback>
      </mc:AlternateContent>
    </p:spTree>
    <p:extLst>
      <p:ext uri="{BB962C8B-B14F-4D97-AF65-F5344CB8AC3E}">
        <p14:creationId xmlns:p14="http://schemas.microsoft.com/office/powerpoint/2010/main" val="29028792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b="1" baseline="30000" dirty="0"/>
              <a:t>−</a:t>
            </a:r>
            <a:r>
              <a:rPr lang="en-US" i="1" baseline="30000" dirty="0"/>
              <a:t>1</a:t>
            </a:r>
            <a:r>
              <a:rPr lang="en-US" dirty="0"/>
              <a:t>(</a:t>
            </a:r>
            <a:r>
              <a:rPr lang="en-US" i="1" dirty="0"/>
              <a:t>g </a:t>
            </a:r>
            <a:r>
              <a:rPr lang="en-US" dirty="0"/>
              <a:t>(</a:t>
            </a:r>
            <a:r>
              <a:rPr lang="en-US" i="1" dirty="0"/>
              <a:t>x </a:t>
            </a:r>
            <a:r>
              <a:rPr lang="en-US" dirty="0"/>
              <a:t>))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 </a:t>
                </a:r>
                <a:r>
                  <a:rPr lang="en-US" sz="1600" b="1" dirty="0"/>
                  <a:t>Evaluating the Composition of an Inverse Sine with a Cosine</a:t>
                </a:r>
              </a:p>
              <a:p>
                <a:r>
                  <a:rPr lang="en-US" sz="1600" dirty="0"/>
                  <a:t>Evaluate sin</a:t>
                </a:r>
                <a:r>
                  <a:rPr lang="en-US" sz="1600" baseline="30000" dirty="0"/>
                  <a:t>−1</a:t>
                </a:r>
                <a:r>
                  <a:rPr lang="en-US" sz="1600" dirty="0"/>
                  <a:t>(cos</a:t>
                </a:r>
                <a14:m>
                  <m:oMath xmlns:m="http://schemas.openxmlformats.org/officeDocument/2006/math">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13</m:t>
                            </m:r>
                            <m:r>
                              <a:rPr lang="en-US" sz="1600" i="1">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6</m:t>
                            </m:r>
                          </m:den>
                        </m:f>
                      </m:e>
                    </m:d>
                  </m:oMath>
                </a14:m>
                <a:r>
                  <a:rPr lang="en-US" sz="1600" dirty="0"/>
                  <a:t>)</a:t>
                </a:r>
                <a:endParaRPr lang="el-GR"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39159263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b="1" baseline="30000" dirty="0"/>
              <a:t>−</a:t>
            </a:r>
            <a:r>
              <a:rPr lang="en-US" i="1" baseline="30000" dirty="0"/>
              <a:t>1</a:t>
            </a:r>
            <a:r>
              <a:rPr lang="en-US" dirty="0"/>
              <a:t>(</a:t>
            </a:r>
            <a:r>
              <a:rPr lang="en-US" i="1" dirty="0"/>
              <a:t>g </a:t>
            </a:r>
            <a:r>
              <a:rPr lang="en-US" dirty="0"/>
              <a:t>(</a:t>
            </a:r>
            <a:r>
              <a:rPr lang="en-US" i="1" dirty="0"/>
              <a:t>x </a:t>
            </a:r>
            <a:r>
              <a:rPr lang="en-US" dirty="0"/>
              <a:t>)) example 2</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005B35C-E951-DA4D-92DA-A63BEA651104}"/>
                  </a:ext>
                </a:extLst>
              </p:cNvPr>
              <p:cNvSpPr/>
              <p:nvPr/>
            </p:nvSpPr>
            <p:spPr>
              <a:xfrm>
                <a:off x="457200" y="1492935"/>
                <a:ext cx="6400800" cy="533544"/>
              </a:xfrm>
              <a:prstGeom prst="rect">
                <a:avLst/>
              </a:prstGeom>
            </p:spPr>
            <p:txBody>
              <a:bodyPr wrap="square">
                <a:spAutoFit/>
              </a:bodyPr>
              <a:lstStyle/>
              <a:p>
                <a:r>
                  <a:rPr lang="en-US" dirty="0">
                    <a:solidFill>
                      <a:srgbClr val="555555"/>
                    </a:solidFill>
                    <a:latin typeface="Helvetica Neue" panose="02000503000000020004" pitchFamily="2" charset="0"/>
                  </a:rPr>
                  <a:t>Try It:	Evaluate </a:t>
                </a:r>
                <a:r>
                  <a:rPr lang="en-US" dirty="0">
                    <a:solidFill>
                      <a:srgbClr val="555555"/>
                    </a:solidFill>
                    <a:latin typeface="STIXGeneral-Regular" pitchFamily="2" charset="2"/>
                  </a:rPr>
                  <a:t>cos</a:t>
                </a:r>
                <a:r>
                  <a:rPr lang="en-US" baseline="30000" dirty="0">
                    <a:solidFill>
                      <a:srgbClr val="555555"/>
                    </a:solidFill>
                    <a:latin typeface="STIXGeneral-Regular" pitchFamily="2" charset="2"/>
                  </a:rPr>
                  <a:t>−1</a:t>
                </a:r>
                <a:r>
                  <a:rPr lang="en-US" dirty="0">
                    <a:solidFill>
                      <a:srgbClr val="555555"/>
                    </a:solidFill>
                    <a:latin typeface="STIXSizeOneSym" pitchFamily="2" charset="2"/>
                  </a:rPr>
                  <a:t>(</a:t>
                </a:r>
                <a:r>
                  <a:rPr lang="en-US" dirty="0">
                    <a:solidFill>
                      <a:srgbClr val="555555"/>
                    </a:solidFill>
                    <a:latin typeface="STIXGeneral-Regular" pitchFamily="2" charset="2"/>
                  </a:rPr>
                  <a:t>sin</a:t>
                </a:r>
                <a:r>
                  <a:rPr lang="en-US" dirty="0">
                    <a:solidFill>
                      <a:srgbClr val="555555"/>
                    </a:solidFill>
                    <a:latin typeface="STIXSizeOneSym" pitchFamily="2" charset="2"/>
                  </a:rPr>
                  <a:t>(</a:t>
                </a:r>
                <a:r>
                  <a:rPr lang="en-US" dirty="0">
                    <a:solidFill>
                      <a:srgbClr val="555555"/>
                    </a:solidFill>
                    <a:latin typeface="STIXGeneral-Regular" pitchFamily="2" charset="2"/>
                  </a:rPr>
                  <a:t>− </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11</m:t>
                        </m:r>
                        <m:r>
                          <m:rPr>
                            <m:nor/>
                          </m:rPr>
                          <a:rPr lang="el-GR" dirty="0">
                            <a:solidFill>
                              <a:srgbClr val="555555"/>
                            </a:solidFill>
                            <a:latin typeface="STIXGeneral-Italic" pitchFamily="2" charset="2"/>
                          </a:rPr>
                          <m:t>π</m:t>
                        </m:r>
                      </m:num>
                      <m:den>
                        <m:r>
                          <m:rPr>
                            <m:nor/>
                          </m:rPr>
                          <a:rPr lang="el-GR" dirty="0">
                            <a:solidFill>
                              <a:srgbClr val="555555"/>
                            </a:solidFill>
                            <a:latin typeface="STIXGeneral-Regular" pitchFamily="2" charset="2"/>
                          </a:rPr>
                          <m:t>4</m:t>
                        </m:r>
                      </m:den>
                    </m:f>
                  </m:oMath>
                </a14:m>
                <a:r>
                  <a:rPr lang="el-GR" dirty="0">
                    <a:solidFill>
                      <a:srgbClr val="555555"/>
                    </a:solidFill>
                    <a:latin typeface="STIXSizeOneSym" pitchFamily="2" charset="2"/>
                  </a:rPr>
                  <a:t>))</a:t>
                </a:r>
                <a:r>
                  <a:rPr lang="el-GR"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9005B35C-E951-DA4D-92DA-A63BEA651104}"/>
                  </a:ext>
                </a:extLst>
              </p:cNvPr>
              <p:cNvSpPr>
                <a:spLocks noRot="1" noChangeAspect="1" noMove="1" noResize="1" noEditPoints="1" noAdjustHandles="1" noChangeArrowheads="1" noChangeShapeType="1" noTextEdit="1"/>
              </p:cNvSpPr>
              <p:nvPr/>
            </p:nvSpPr>
            <p:spPr>
              <a:xfrm>
                <a:off x="457200" y="1492935"/>
                <a:ext cx="6400800" cy="533544"/>
              </a:xfrm>
              <a:prstGeom prst="rect">
                <a:avLst/>
              </a:prstGeom>
              <a:blipFill>
                <a:blip r:embed="rId3"/>
                <a:stretch>
                  <a:fillRect l="-794" b="-9302"/>
                </a:stretch>
              </a:blipFill>
            </p:spPr>
            <p:txBody>
              <a:bodyPr/>
              <a:lstStyle/>
              <a:p>
                <a:r>
                  <a:rPr lang="en-US">
                    <a:noFill/>
                  </a:rPr>
                  <a:t> </a:t>
                </a:r>
              </a:p>
            </p:txBody>
          </p:sp>
        </mc:Fallback>
      </mc:AlternateContent>
    </p:spTree>
    <p:extLst>
      <p:ext uri="{BB962C8B-B14F-4D97-AF65-F5344CB8AC3E}">
        <p14:creationId xmlns:p14="http://schemas.microsoft.com/office/powerpoint/2010/main" val="13515273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g</a:t>
            </a:r>
            <a:r>
              <a:rPr lang="en-US" b="1" baseline="30000" dirty="0"/>
              <a:t> −</a:t>
            </a:r>
            <a:r>
              <a:rPr lang="en-US" i="1" baseline="30000" dirty="0"/>
              <a:t>1</a:t>
            </a:r>
            <a:r>
              <a:rPr lang="en-US" dirty="0"/>
              <a:t>(</a:t>
            </a:r>
            <a:r>
              <a:rPr lang="en-US" i="1" dirty="0"/>
              <a:t>x </a:t>
            </a:r>
            <a:r>
              <a:rPr lang="en-US" dirty="0"/>
              <a: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 </a:t>
                </a:r>
                <a:r>
                  <a:rPr lang="en-US" sz="1600" b="1" dirty="0"/>
                  <a:t>Evaluating the Composition of an Inverse Sine with a Cosine</a:t>
                </a:r>
              </a:p>
              <a:p>
                <a:r>
                  <a:rPr lang="en-US" sz="1600" dirty="0"/>
                  <a:t>Find an exact value for sin(cos</a:t>
                </a:r>
                <a:r>
                  <a:rPr lang="en-US" sz="1600" baseline="30000" dirty="0"/>
                  <a:t> −1</a:t>
                </a:r>
                <a14:m>
                  <m:oMath xmlns:m="http://schemas.openxmlformats.org/officeDocument/2006/math">
                    <m:d>
                      <m:dPr>
                        <m:ctrlPr>
                          <a:rPr lang="en-US" sz="1600" i="1" smtClean="0">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4</m:t>
                            </m:r>
                          </m:num>
                          <m:den>
                            <m:r>
                              <a:rPr lang="en-US" sz="1600" i="1">
                                <a:latin typeface="Cambria Math" panose="02040503050406030204" pitchFamily="18" charset="0"/>
                                <a:ea typeface="Cambria Math" panose="02040503050406030204" pitchFamily="18" charset="0"/>
                              </a:rPr>
                              <m:t>5</m:t>
                            </m:r>
                          </m:den>
                        </m:f>
                      </m:e>
                    </m:d>
                  </m:oMath>
                </a14:m>
                <a:r>
                  <a:rPr lang="en-US" sz="1600" dirty="0"/>
                  <a:t>)</a:t>
                </a:r>
                <a:endParaRPr lang="el-GR"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8173725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g</a:t>
            </a:r>
            <a:r>
              <a:rPr lang="en-US" b="1" baseline="30000" dirty="0"/>
              <a:t> −</a:t>
            </a:r>
            <a:r>
              <a:rPr lang="en-US" i="1" baseline="30000" dirty="0"/>
              <a:t>1</a:t>
            </a:r>
            <a:r>
              <a:rPr lang="en-US" dirty="0"/>
              <a:t>(</a:t>
            </a:r>
            <a:r>
              <a:rPr lang="en-US" i="1" dirty="0"/>
              <a:t>x </a:t>
            </a:r>
            <a:r>
              <a:rPr lang="en-US" dirty="0"/>
              <a:t>)) example</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a:xfrm>
                <a:off x="457200" y="1446245"/>
                <a:ext cx="8062912" cy="4564119"/>
              </a:xfrm>
            </p:spPr>
            <p:txBody>
              <a:bodyPr>
                <a:normAutofit/>
              </a:bodyPr>
              <a:lstStyle/>
              <a:p>
                <a:r>
                  <a:rPr lang="en-US" sz="1600" dirty="0">
                    <a:solidFill>
                      <a:srgbClr val="0070C0"/>
                    </a:solidFill>
                  </a:rPr>
                  <a:t>Example </a:t>
                </a:r>
                <a:r>
                  <a:rPr lang="en-US" sz="1600" b="1" dirty="0"/>
                  <a:t>Evaluating the Composition of an Inverse Sine with a Tangent</a:t>
                </a:r>
              </a:p>
              <a:p>
                <a:r>
                  <a:rPr lang="en-US" sz="1600" dirty="0"/>
                  <a:t>Find an exact value for sin(tan</a:t>
                </a:r>
                <a:r>
                  <a:rPr lang="en-US" sz="1600" baseline="30000" dirty="0"/>
                  <a:t> −1</a:t>
                </a:r>
                <a14:m>
                  <m:oMath xmlns:m="http://schemas.openxmlformats.org/officeDocument/2006/math">
                    <m:d>
                      <m:dPr>
                        <m:ctrlPr>
                          <a:rPr lang="en-US" sz="1600" i="1" smtClean="0">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7</m:t>
                            </m:r>
                          </m:num>
                          <m:den>
                            <m:r>
                              <a:rPr lang="en-US" sz="1600" b="0" i="1" smtClean="0">
                                <a:latin typeface="Cambria Math" panose="02040503050406030204" pitchFamily="18" charset="0"/>
                              </a:rPr>
                              <m:t>4</m:t>
                            </m:r>
                          </m:den>
                        </m:f>
                      </m:e>
                    </m:d>
                  </m:oMath>
                </a14:m>
                <a:r>
                  <a:rPr lang="en-US" sz="1600" dirty="0"/>
                  <a:t>)</a:t>
                </a:r>
                <a:endParaRPr lang="el-GR"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xfrm>
                <a:off x="457200" y="1446245"/>
                <a:ext cx="8062912" cy="4564119"/>
              </a:xfrm>
              <a:blipFill>
                <a:blip r:embed="rId3"/>
                <a:stretch>
                  <a:fillRect l="-472" t="-27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p:spTree>
    <p:extLst>
      <p:ext uri="{BB962C8B-B14F-4D97-AF65-F5344CB8AC3E}">
        <p14:creationId xmlns:p14="http://schemas.microsoft.com/office/powerpoint/2010/main" val="19316322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1326"/>
            <a:ext cx="8062912" cy="1095248"/>
          </a:xfrm>
        </p:spPr>
        <p:txBody>
          <a:bodyPr>
            <a:normAutofit/>
          </a:bodyPr>
          <a:lstStyle/>
          <a:p>
            <a:r>
              <a:rPr lang="en-US" dirty="0"/>
              <a:t>Evaluating Compositions of the </a:t>
            </a:r>
            <a:br>
              <a:rPr lang="en-US" dirty="0"/>
            </a:br>
            <a:r>
              <a:rPr lang="en-US" dirty="0"/>
              <a:t>Form </a:t>
            </a:r>
            <a:r>
              <a:rPr lang="en-US" i="1" dirty="0"/>
              <a:t>f </a:t>
            </a:r>
            <a:r>
              <a:rPr lang="en-US" dirty="0"/>
              <a:t>(</a:t>
            </a:r>
            <a:r>
              <a:rPr lang="en-US" i="1" dirty="0"/>
              <a:t>g </a:t>
            </a:r>
            <a:r>
              <a:rPr lang="en-US" b="1" baseline="30000" dirty="0"/>
              <a:t>−</a:t>
            </a:r>
            <a:r>
              <a:rPr lang="en-US" i="1" baseline="30000" dirty="0"/>
              <a:t>1</a:t>
            </a:r>
            <a:r>
              <a:rPr lang="en-US" dirty="0"/>
              <a:t>(</a:t>
            </a:r>
            <a:r>
              <a:rPr lang="en-US" i="1" dirty="0"/>
              <a:t>x </a:t>
            </a:r>
            <a:r>
              <a:rPr lang="en-US" dirty="0"/>
              <a:t>)) try it</a:t>
            </a:r>
          </a:p>
        </p:txBody>
      </p:sp>
      <p:pic>
        <p:nvPicPr>
          <p:cNvPr id="6" name="Picture 5" title="&quot; &quot;">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2" name="Footer Placeholder 1"/>
          <p:cNvSpPr>
            <a:spLocks noGrp="1"/>
          </p:cNvSpPr>
          <p:nvPr>
            <p:ph type="ftr" sz="quarter" idx="11"/>
          </p:nvPr>
        </p:nvSpPr>
        <p:spPr/>
        <p:txBody>
          <a:bodyPr/>
          <a:lstStyle/>
          <a:p>
            <a:r>
              <a:rPr lang="en-US"/>
              <a:t>Prepared for OpenStax Algebra and Trigonometry by River Parishes Community College under CC BY-SA 4.0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BA3B8EA-34ED-0542-9182-27B173664FEC}"/>
                  </a:ext>
                </a:extLst>
              </p:cNvPr>
              <p:cNvSpPr/>
              <p:nvPr/>
            </p:nvSpPr>
            <p:spPr>
              <a:xfrm>
                <a:off x="457200" y="1543735"/>
                <a:ext cx="4572000" cy="536301"/>
              </a:xfrm>
              <a:prstGeom prst="rect">
                <a:avLst/>
              </a:prstGeom>
            </p:spPr>
            <p:txBody>
              <a:bodyPr>
                <a:spAutoFit/>
              </a:bodyPr>
              <a:lstStyle/>
              <a:p>
                <a:r>
                  <a:rPr lang="en-US" dirty="0">
                    <a:solidFill>
                      <a:srgbClr val="555555"/>
                    </a:solidFill>
                    <a:latin typeface="Helvetica Neue" panose="02000503000000020004" pitchFamily="2" charset="0"/>
                  </a:rPr>
                  <a:t>Try It:	Evaluate </a:t>
                </a:r>
                <a:r>
                  <a:rPr lang="en-US" dirty="0">
                    <a:solidFill>
                      <a:srgbClr val="555555"/>
                    </a:solidFill>
                    <a:latin typeface="STIXGeneral-Regular" pitchFamily="2" charset="2"/>
                  </a:rPr>
                  <a:t>cos</a:t>
                </a:r>
                <a:r>
                  <a:rPr lang="en-US" dirty="0">
                    <a:solidFill>
                      <a:srgbClr val="555555"/>
                    </a:solidFill>
                    <a:latin typeface="STIXSizeOneSym" pitchFamily="2" charset="2"/>
                  </a:rPr>
                  <a:t>(</a:t>
                </a:r>
                <a:r>
                  <a:rPr lang="en-US" dirty="0">
                    <a:solidFill>
                      <a:srgbClr val="555555"/>
                    </a:solidFill>
                    <a:latin typeface="STIXGeneral-Regular" pitchFamily="2" charset="2"/>
                  </a:rPr>
                  <a:t>tan</a:t>
                </a:r>
                <a:r>
                  <a:rPr lang="en-US" baseline="30000" dirty="0">
                    <a:solidFill>
                      <a:srgbClr val="555555"/>
                    </a:solidFill>
                    <a:latin typeface="STIXGeneral-Regular" pitchFamily="2" charset="2"/>
                  </a:rPr>
                  <a:t>−1</a:t>
                </a:r>
                <a:r>
                  <a:rPr lang="en-US" dirty="0">
                    <a:solidFill>
                      <a:srgbClr val="555555"/>
                    </a:solidFill>
                    <a:latin typeface="STIXSizeOneSym" pitchFamily="2" charset="2"/>
                  </a:rPr>
                  <a:t>(</a:t>
                </a:r>
                <a14:m>
                  <m:oMath xmlns:m="http://schemas.openxmlformats.org/officeDocument/2006/math">
                    <m:f>
                      <m:fPr>
                        <m:ctrlPr>
                          <a:rPr lang="en-US" i="1" smtClean="0">
                            <a:solidFill>
                              <a:srgbClr val="555555"/>
                            </a:solidFill>
                            <a:latin typeface="Cambria Math" panose="02040503050406030204" pitchFamily="18" charset="0"/>
                          </a:rPr>
                        </m:ctrlPr>
                      </m:fPr>
                      <m:num>
                        <m:r>
                          <m:rPr>
                            <m:nor/>
                          </m:rPr>
                          <a:rPr lang="en-US" dirty="0">
                            <a:solidFill>
                              <a:srgbClr val="555555"/>
                            </a:solidFill>
                            <a:latin typeface="STIXGeneral-Regular" pitchFamily="2" charset="2"/>
                          </a:rPr>
                          <m:t>5</m:t>
                        </m:r>
                      </m:num>
                      <m:den>
                        <m:r>
                          <m:rPr>
                            <m:nor/>
                          </m:rPr>
                          <a:rPr lang="en-US" dirty="0">
                            <a:solidFill>
                              <a:srgbClr val="555555"/>
                            </a:solidFill>
                            <a:latin typeface="STIXGeneral-Regular" pitchFamily="2" charset="2"/>
                          </a:rPr>
                          <m:t>12</m:t>
                        </m:r>
                      </m:den>
                    </m:f>
                  </m:oMath>
                </a14:m>
                <a:r>
                  <a:rPr lang="en-US" dirty="0">
                    <a:solidFill>
                      <a:srgbClr val="555555"/>
                    </a:solidFill>
                    <a:latin typeface="STIXSizeOneSym" pitchFamily="2" charset="2"/>
                  </a:rPr>
                  <a:t>))</a:t>
                </a:r>
                <a:r>
                  <a:rPr lang="en-US" dirty="0">
                    <a:solidFill>
                      <a:srgbClr val="555555"/>
                    </a:solidFill>
                    <a:latin typeface="STIXGeneral-Regular" pitchFamily="2" charset="2"/>
                  </a:rPr>
                  <a:t>.</a:t>
                </a:r>
                <a:endParaRPr lang="en-US" dirty="0"/>
              </a:p>
            </p:txBody>
          </p:sp>
        </mc:Choice>
        <mc:Fallback xmlns="">
          <p:sp>
            <p:nvSpPr>
              <p:cNvPr id="3" name="Rectangle 2">
                <a:extLst>
                  <a:ext uri="{FF2B5EF4-FFF2-40B4-BE49-F238E27FC236}">
                    <a16:creationId xmlns:a16="http://schemas.microsoft.com/office/drawing/2014/main" id="{0BA3B8EA-34ED-0542-9182-27B173664FEC}"/>
                  </a:ext>
                </a:extLst>
              </p:cNvPr>
              <p:cNvSpPr>
                <a:spLocks noRot="1" noChangeAspect="1" noMove="1" noResize="1" noEditPoints="1" noAdjustHandles="1" noChangeArrowheads="1" noChangeShapeType="1" noTextEdit="1"/>
              </p:cNvSpPr>
              <p:nvPr/>
            </p:nvSpPr>
            <p:spPr>
              <a:xfrm>
                <a:off x="457200" y="1543735"/>
                <a:ext cx="4572000" cy="536301"/>
              </a:xfrm>
              <a:prstGeom prst="rect">
                <a:avLst/>
              </a:prstGeom>
              <a:blipFill>
                <a:blip r:embed="rId3"/>
                <a:stretch>
                  <a:fillRect l="-1111" b="-11628"/>
                </a:stretch>
              </a:blipFill>
            </p:spPr>
            <p:txBody>
              <a:bodyPr/>
              <a:lstStyle/>
              <a:p>
                <a:r>
                  <a:rPr lang="en-US">
                    <a:noFill/>
                  </a:rPr>
                  <a:t> </a:t>
                </a:r>
              </a:p>
            </p:txBody>
          </p:sp>
        </mc:Fallback>
      </mc:AlternateContent>
    </p:spTree>
    <p:extLst>
      <p:ext uri="{BB962C8B-B14F-4D97-AF65-F5344CB8AC3E}">
        <p14:creationId xmlns:p14="http://schemas.microsoft.com/office/powerpoint/2010/main" val="420554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1238</TotalTime>
  <Words>5552</Words>
  <Application>Microsoft Office PowerPoint</Application>
  <PresentationFormat>On-screen Show (4:3)</PresentationFormat>
  <Paragraphs>637</Paragraphs>
  <Slides>103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Arial</vt:lpstr>
      <vt:lpstr>Arial Black</vt:lpstr>
      <vt:lpstr>Calibri</vt:lpstr>
      <vt:lpstr>Cambria Math</vt:lpstr>
      <vt:lpstr>Helvetica Neue</vt:lpstr>
      <vt:lpstr>STIXGeneral-Italic</vt:lpstr>
      <vt:lpstr>STIXGeneral-Regular</vt:lpstr>
      <vt:lpstr>STIXSizeOneSym</vt:lpstr>
      <vt:lpstr>STIXVariants</vt:lpstr>
      <vt:lpstr>Essential</vt:lpstr>
      <vt:lpstr>Chapter 8  periodic functions</vt:lpstr>
      <vt:lpstr>Section 8.1 Learning Objectives</vt:lpstr>
      <vt:lpstr>Graphing Sine Functions</vt:lpstr>
      <vt:lpstr>Graphing cosine Functions</vt:lpstr>
      <vt:lpstr>Graphing Sine and Cosine Functions</vt:lpstr>
      <vt:lpstr>Graphing Sine and Cosine Functions  (2)</vt:lpstr>
      <vt:lpstr>Graphing Sine and Cosine Functions  (3)</vt:lpstr>
      <vt:lpstr>Investigating Sinusoidal Functions</vt:lpstr>
      <vt:lpstr>Determining the Period of Sinusoidal Functions</vt:lpstr>
      <vt:lpstr>Determining the Period of Sinusoidal Functions examples</vt:lpstr>
      <vt:lpstr>Determining Amplitude</vt:lpstr>
      <vt:lpstr>Determining Amplitude examples</vt:lpstr>
      <vt:lpstr>Analyzing Graphs of Variations of  y = sin x and y = cos x</vt:lpstr>
      <vt:lpstr>Analyzing Graphs of Variations of  y = sin x and y = cos x  (cont.)</vt:lpstr>
      <vt:lpstr>Analyzing Graphs of Variations of  y = sin x and y = cos x  examples</vt:lpstr>
      <vt:lpstr>Analyzing Graphs of Variations of  y = sin x and y = cos x  (cont.2)</vt:lpstr>
      <vt:lpstr>Analyzing Graphs of Variations of  y = sin x and y = cos x  (cont. 3)</vt:lpstr>
      <vt:lpstr>Analyzing Graphs of Variations of  y = sin x and y = cos x  examples 2</vt:lpstr>
      <vt:lpstr>Analyzing Graphs of Variations of  y = sin x and y = cos x  (cont.3)</vt:lpstr>
      <vt:lpstr>Analyzing Graphs of Variations of  y = sin x and y = cos x  example</vt:lpstr>
      <vt:lpstr>Analyzing Graphs of Variations of  y = sin x and y = cos x  try it</vt:lpstr>
      <vt:lpstr>Analyzing Graphs of Variations of  y = sin x and y = cos x  example 2</vt:lpstr>
      <vt:lpstr>Analyzing Graphs of Variations of  y = sin x and y = cos x  Example 3</vt:lpstr>
      <vt:lpstr>Analyzing Graphs of Variations of  y = sin x and y = cos x  Try It 2</vt:lpstr>
      <vt:lpstr>Analyzing Graphs of Variations of  y = sin x and y = cos x  Try IT 3</vt:lpstr>
      <vt:lpstr>Graphing Variations of  y = sin x and y = cos x</vt:lpstr>
      <vt:lpstr>Graphing Variations of  y = sin x and y = cos x  Example</vt:lpstr>
      <vt:lpstr>Graphing Variations of  y = sin x and y = cos x  try it</vt:lpstr>
      <vt:lpstr>Graphing Variations of  y = sin x and y = cos x  (cont.)</vt:lpstr>
      <vt:lpstr>Graphing Variations of  y = sin x and y = cos x  example 2</vt:lpstr>
      <vt:lpstr>Graphing Variations of  y = sin x and y = cos x  try it 2</vt:lpstr>
      <vt:lpstr>Graphing Variations of  y = sin x and y = cos x  example 3</vt:lpstr>
      <vt:lpstr>Using Transformations of  Sine and Cosine Functions</vt:lpstr>
      <vt:lpstr>Using Transformations of  Sine and Cosine Functions example</vt:lpstr>
      <vt:lpstr>Using Transformations of  Sine and Cosine Functions try it</vt:lpstr>
      <vt:lpstr>Using Transformations of  Sine and Cosine Functions example 2</vt:lpstr>
      <vt:lpstr>Chapter 8  periodic functions</vt:lpstr>
      <vt:lpstr>Section 8.2 Learning Objectives</vt:lpstr>
      <vt:lpstr>Analyzing the Graph of y = tan x</vt:lpstr>
      <vt:lpstr>Graphing Variations of y = tan x</vt:lpstr>
      <vt:lpstr>Graphing One Period of a Stretched or Compressed Tangent Function</vt:lpstr>
      <vt:lpstr>Graphing One Period of a Stretched or Compressed Tangent Function example</vt:lpstr>
      <vt:lpstr>Graphing One Period of a Stretched or Compressed Tangent Function try it</vt:lpstr>
      <vt:lpstr>Graphing One Period of a Shifted  Tangent Function</vt:lpstr>
      <vt:lpstr>Graphing One Period of a Shifted  Tangent Function (Cont.)</vt:lpstr>
      <vt:lpstr>Graphing One Period of a Shifted  Tangent Function example</vt:lpstr>
      <vt:lpstr>Graphing One Period of a Shifted  Tangent Function (cont.2)</vt:lpstr>
      <vt:lpstr>Graphing One Period of a Shifted  Tangent Function example 2</vt:lpstr>
      <vt:lpstr>Graphing One Period of a Shifted  Tangent Function try it</vt:lpstr>
      <vt:lpstr>Using the Graphs of Trigonometric Functions to Solve Real-World  Problems</vt:lpstr>
      <vt:lpstr>Analyzing the Graphs of  y = sec x and y = csc x</vt:lpstr>
      <vt:lpstr>Analyzing the Graphs of  y = sec x and y = csc x  (cont.)</vt:lpstr>
      <vt:lpstr>Analyzing the Graphs of  y = sec x and y = csc x  (cont.2)</vt:lpstr>
      <vt:lpstr>Analyzing the Graphs of  y = sec x and y = csc x  (cont.3)</vt:lpstr>
      <vt:lpstr>Graphing Variations of  y = sec x and y = csc x</vt:lpstr>
      <vt:lpstr>Graphing Variations of  y = sec x and y = csc x  (cont.)</vt:lpstr>
      <vt:lpstr>Graphing Variations of  y = sec x and y = csc x  (cont.2)</vt:lpstr>
      <vt:lpstr>Graphing Variations of  y = sec x and y = csc x  (cont.3)</vt:lpstr>
      <vt:lpstr>Graphing Variations of  y = sec x and y = csc x  example</vt:lpstr>
      <vt:lpstr>Graphing Variations of  y = sec x and y = csc x  (cont.4)</vt:lpstr>
      <vt:lpstr>Graphing Variations of  y = sec x and y = csc x  example 2</vt:lpstr>
      <vt:lpstr>Graphing Variations of  y = sec x and y = csc x  (cont.5)</vt:lpstr>
      <vt:lpstr>Graphing Variations of  y = sec x and y = csc x  example 3</vt:lpstr>
      <vt:lpstr>Graphing Variations of  y = sec x and y = csc x  (cont.6)</vt:lpstr>
      <vt:lpstr>Graphing Variations of  y = sec x and y = csc x  try it</vt:lpstr>
      <vt:lpstr>Analyzing the Graph of y = cot x</vt:lpstr>
      <vt:lpstr>Analyzing the Graph of y = cot x  (cont.)</vt:lpstr>
      <vt:lpstr>Graphing Variations of y = cot x</vt:lpstr>
      <vt:lpstr>Graphing Variations of y = cot x (cont.)</vt:lpstr>
      <vt:lpstr>Graphing Variations of y = cot x Example</vt:lpstr>
      <vt:lpstr>Graphing Variations of y = cot x (Cont.2)</vt:lpstr>
      <vt:lpstr>Graphing Variations of y = cot x Example 2</vt:lpstr>
      <vt:lpstr>Chapter 8  periodic functions</vt:lpstr>
      <vt:lpstr>Section 8.3 Learning Objectives</vt:lpstr>
      <vt:lpstr>Understanding and Using the  Inverse Sine, Cosine, and Tangent  Functions</vt:lpstr>
      <vt:lpstr>Understanding and Using the  Inverse Sine, Cosine, and Tangent  Functions (cont.)</vt:lpstr>
      <vt:lpstr>Understanding and Using the  Inverse Sine function</vt:lpstr>
      <vt:lpstr>Understanding and Using the  Inverse Cosine Function</vt:lpstr>
      <vt:lpstr>Understanding and Using the  Inverse Tangent Function</vt:lpstr>
      <vt:lpstr>Understanding and Using the  Inverse Sine, Cosine, and Tangent  Functions (cont.2)</vt:lpstr>
      <vt:lpstr>Understanding and Using the  Inverse Sine, Cosine, and Tangent  Functions examples</vt:lpstr>
      <vt:lpstr>Finding the Exact Value of Expressions Involving the Inverse Sine, Cosine, and Tangent Functions</vt:lpstr>
      <vt:lpstr>Finding the Exact Value of Expressions Involving the Inverse Sine, Cosine, and Tangent Functions examples</vt:lpstr>
      <vt:lpstr>Finding the Exact Value of Expressions Involving the Inverse Sine, Cosine, and Tangent Functions try it</vt:lpstr>
      <vt:lpstr>Using a Calculator to Evaluate  Inverse Trigonometric Functions</vt:lpstr>
      <vt:lpstr>Using a Calculator to Evaluate  Inverse Trigonometric Functions  examples</vt:lpstr>
      <vt:lpstr>Using a Calculator to Evaluate  Inverse Trigonometric Functions (2)</vt:lpstr>
      <vt:lpstr>Using a Calculator to Evaluate  Inverse Trigonometric Functions  example 2</vt:lpstr>
      <vt:lpstr>Using a Calculator to Evaluate  Inverse Trigonometric Functions  try it</vt:lpstr>
      <vt:lpstr>Evaluating Compositions of the  Form f (f −1(y )) and f −1(f (x ))</vt:lpstr>
      <vt:lpstr>Evaluating Compositions of the  Form f (f −1(y )) and f −1(f (x )) (cont.)</vt:lpstr>
      <vt:lpstr>Evaluating Compositions of the  Form f (f −1(y )) and f −1(f (x )) example</vt:lpstr>
      <vt:lpstr>Evaluating Compositions of the  Form f (f −1(y )) and f −1(f (x )) examples</vt:lpstr>
      <vt:lpstr>Evaluating Compositions of the  Form f (f −1(y )) and f −1(f (x )) try it</vt:lpstr>
      <vt:lpstr>Evaluating Compositions of the  Form f −1(g (x )) example</vt:lpstr>
      <vt:lpstr>Evaluating Compositions of the  Form f −1(g (x )) example 2</vt:lpstr>
      <vt:lpstr>Evaluating Compositions of the  Form f (g −1(x ))</vt:lpstr>
      <vt:lpstr>Evaluating Compositions of the  Form f (g −1(x )) example</vt:lpstr>
      <vt:lpstr>Evaluating Compositions of the  Form f (g −1(x )) try it</vt:lpstr>
      <vt:lpstr>Evaluating Compositions of the  Form f (g −1(x )) try it 2</vt:lpstr>
      <vt:lpstr>Evaluating Compositions of the  Form f (g −1(x )) example 2</vt:lpstr>
      <vt:lpstr>Evaluating Compositions of the  Form f (g −1(x )) try it 3</vt:lpstr>
      <vt:lpstr>Acknowledgments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OpenStax_AlgebraAndTrigonometry_CH08</dc:title>
  <dc:creator>jeusea@rpcc.edu;gbradley@rpcc.edu</dc:creator>
  <cp:lastModifiedBy>jared Eusea</cp:lastModifiedBy>
  <cp:revision>151</cp:revision>
  <dcterms:created xsi:type="dcterms:W3CDTF">2012-06-04T02:13:36Z</dcterms:created>
  <dcterms:modified xsi:type="dcterms:W3CDTF">2019-07-30T19:31:34Z</dcterms:modified>
</cp:coreProperties>
</file>