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91"/>
  </p:notesMasterIdLst>
  <p:handoutMasterIdLst>
    <p:handoutMasterId r:id="rId92"/>
  </p:handoutMasterIdLst>
  <p:sldIdLst>
    <p:sldId id="541" r:id="rId2"/>
    <p:sldId id="501" r:id="rId3"/>
    <p:sldId id="277" r:id="rId4"/>
    <p:sldId id="545" r:id="rId5"/>
    <p:sldId id="400" r:id="rId6"/>
    <p:sldId id="578" r:id="rId7"/>
    <p:sldId id="579" r:id="rId8"/>
    <p:sldId id="403" r:id="rId9"/>
    <p:sldId id="546" r:id="rId10"/>
    <p:sldId id="404" r:id="rId11"/>
    <p:sldId id="405" r:id="rId12"/>
    <p:sldId id="580" r:id="rId13"/>
    <p:sldId id="547" r:id="rId14"/>
    <p:sldId id="495" r:id="rId15"/>
    <p:sldId id="407" r:id="rId16"/>
    <p:sldId id="548" r:id="rId17"/>
    <p:sldId id="496" r:id="rId18"/>
    <p:sldId id="549" r:id="rId19"/>
    <p:sldId id="550" r:id="rId20"/>
    <p:sldId id="498" r:id="rId21"/>
    <p:sldId id="552" r:id="rId22"/>
    <p:sldId id="556" r:id="rId23"/>
    <p:sldId id="551" r:id="rId24"/>
    <p:sldId id="413" r:id="rId25"/>
    <p:sldId id="542" r:id="rId26"/>
    <p:sldId id="584" r:id="rId27"/>
    <p:sldId id="553" r:id="rId28"/>
    <p:sldId id="554" r:id="rId29"/>
    <p:sldId id="416" r:id="rId30"/>
    <p:sldId id="418" r:id="rId31"/>
    <p:sldId id="555" r:id="rId32"/>
    <p:sldId id="581" r:id="rId33"/>
    <p:sldId id="420" r:id="rId34"/>
    <p:sldId id="557" r:id="rId35"/>
    <p:sldId id="500" r:id="rId36"/>
    <p:sldId id="558" r:id="rId37"/>
    <p:sldId id="502" r:id="rId38"/>
    <p:sldId id="559" r:id="rId39"/>
    <p:sldId id="504" r:id="rId40"/>
    <p:sldId id="423" r:id="rId41"/>
    <p:sldId id="560" r:id="rId42"/>
    <p:sldId id="425" r:id="rId43"/>
    <p:sldId id="561" r:id="rId44"/>
    <p:sldId id="562" r:id="rId45"/>
    <p:sldId id="563" r:id="rId46"/>
    <p:sldId id="427" r:id="rId47"/>
    <p:sldId id="564" r:id="rId48"/>
    <p:sldId id="509" r:id="rId49"/>
    <p:sldId id="543" r:id="rId50"/>
    <p:sldId id="585" r:id="rId51"/>
    <p:sldId id="429" r:id="rId52"/>
    <p:sldId id="565" r:id="rId53"/>
    <p:sldId id="532" r:id="rId54"/>
    <p:sldId id="566" r:id="rId55"/>
    <p:sldId id="512" r:id="rId56"/>
    <p:sldId id="531" r:id="rId57"/>
    <p:sldId id="436" r:id="rId58"/>
    <p:sldId id="582" r:id="rId59"/>
    <p:sldId id="567" r:id="rId60"/>
    <p:sldId id="437" r:id="rId61"/>
    <p:sldId id="439" r:id="rId62"/>
    <p:sldId id="440" r:id="rId63"/>
    <p:sldId id="568" r:id="rId64"/>
    <p:sldId id="441" r:id="rId65"/>
    <p:sldId id="569" r:id="rId66"/>
    <p:sldId id="514" r:id="rId67"/>
    <p:sldId id="442" r:id="rId68"/>
    <p:sldId id="570" r:id="rId69"/>
    <p:sldId id="444" r:id="rId70"/>
    <p:sldId id="544" r:id="rId71"/>
    <p:sldId id="586" r:id="rId72"/>
    <p:sldId id="460" r:id="rId73"/>
    <p:sldId id="461" r:id="rId74"/>
    <p:sldId id="571" r:id="rId75"/>
    <p:sldId id="466" r:id="rId76"/>
    <p:sldId id="467" r:id="rId77"/>
    <p:sldId id="572" r:id="rId78"/>
    <p:sldId id="518" r:id="rId79"/>
    <p:sldId id="573" r:id="rId80"/>
    <p:sldId id="583" r:id="rId81"/>
    <p:sldId id="574" r:id="rId82"/>
    <p:sldId id="534" r:id="rId83"/>
    <p:sldId id="575" r:id="rId84"/>
    <p:sldId id="535" r:id="rId85"/>
    <p:sldId id="576" r:id="rId86"/>
    <p:sldId id="536" r:id="rId87"/>
    <p:sldId id="471" r:id="rId88"/>
    <p:sldId id="577" r:id="rId89"/>
    <p:sldId id="540"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508" autoAdjust="0"/>
  </p:normalViewPr>
  <p:slideViewPr>
    <p:cSldViewPr snapToGrid="0" snapToObjects="1">
      <p:cViewPr varScale="1">
        <p:scale>
          <a:sx n="81" d="100"/>
          <a:sy n="81" d="100"/>
        </p:scale>
        <p:origin x="127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Eusea" userId="c35ac16b14b0c2c6" providerId="LiveId" clId="{0BB718E6-3BC4-4590-A005-61DD3728D538}"/>
    <pc:docChg chg="undo custSel modSld">
      <pc:chgData name="jared Eusea" userId="c35ac16b14b0c2c6" providerId="LiveId" clId="{0BB718E6-3BC4-4590-A005-61DD3728D538}" dt="2018-08-08T16:48:33.799" v="706" actId="27636"/>
      <pc:docMkLst>
        <pc:docMk/>
      </pc:docMkLst>
      <pc:sldChg chg="modSp">
        <pc:chgData name="jared Eusea" userId="c35ac16b14b0c2c6" providerId="LiveId" clId="{0BB718E6-3BC4-4590-A005-61DD3728D538}" dt="2018-08-08T16:39:51.704" v="87" actId="962"/>
        <pc:sldMkLst>
          <pc:docMk/>
          <pc:sldMk cId="1039996947" sldId="277"/>
        </pc:sldMkLst>
        <pc:picChg chg="mod">
          <ac:chgData name="jared Eusea" userId="c35ac16b14b0c2c6" providerId="LiveId" clId="{0BB718E6-3BC4-4590-A005-61DD3728D538}" dt="2018-08-08T16:39:51.704" v="87" actId="962"/>
          <ac:picMkLst>
            <pc:docMk/>
            <pc:sldMk cId="1039996947" sldId="277"/>
            <ac:picMk id="6" creationId="{00000000-0000-0000-0000-000000000000}"/>
          </ac:picMkLst>
        </pc:picChg>
      </pc:sldChg>
      <pc:sldChg chg="modSp">
        <pc:chgData name="jared Eusea" userId="c35ac16b14b0c2c6" providerId="LiveId" clId="{0BB718E6-3BC4-4590-A005-61DD3728D538}" dt="2018-08-08T16:39:24.091" v="65" actId="962"/>
        <pc:sldMkLst>
          <pc:docMk/>
          <pc:sldMk cId="255983321" sldId="400"/>
        </pc:sldMkLst>
        <pc:picChg chg="mod">
          <ac:chgData name="jared Eusea" userId="c35ac16b14b0c2c6" providerId="LiveId" clId="{0BB718E6-3BC4-4590-A005-61DD3728D538}" dt="2018-08-08T16:39:24.091" v="65" actId="962"/>
          <ac:picMkLst>
            <pc:docMk/>
            <pc:sldMk cId="255983321" sldId="400"/>
            <ac:picMk id="6" creationId="{00000000-0000-0000-0000-000000000000}"/>
          </ac:picMkLst>
        </pc:picChg>
      </pc:sldChg>
      <pc:sldChg chg="modSp">
        <pc:chgData name="jared Eusea" userId="c35ac16b14b0c2c6" providerId="LiveId" clId="{0BB718E6-3BC4-4590-A005-61DD3728D538}" dt="2018-08-08T16:39:25.200" v="66" actId="962"/>
        <pc:sldMkLst>
          <pc:docMk/>
          <pc:sldMk cId="1590769160" sldId="403"/>
        </pc:sldMkLst>
        <pc:picChg chg="mod">
          <ac:chgData name="jared Eusea" userId="c35ac16b14b0c2c6" providerId="LiveId" clId="{0BB718E6-3BC4-4590-A005-61DD3728D538}" dt="2018-08-08T16:39:25.200" v="66" actId="962"/>
          <ac:picMkLst>
            <pc:docMk/>
            <pc:sldMk cId="1590769160" sldId="403"/>
            <ac:picMk id="5" creationId="{00000000-0000-0000-0000-000000000000}"/>
          </ac:picMkLst>
        </pc:picChg>
      </pc:sldChg>
      <pc:sldChg chg="modSp">
        <pc:chgData name="jared Eusea" userId="c35ac16b14b0c2c6" providerId="LiveId" clId="{0BB718E6-3BC4-4590-A005-61DD3728D538}" dt="2018-08-08T16:43:04.547" v="240" actId="20577"/>
        <pc:sldMkLst>
          <pc:docMk/>
          <pc:sldMk cId="2033350617" sldId="404"/>
        </pc:sldMkLst>
        <pc:spChg chg="mod">
          <ac:chgData name="jared Eusea" userId="c35ac16b14b0c2c6" providerId="LiveId" clId="{0BB718E6-3BC4-4590-A005-61DD3728D538}" dt="2018-08-08T16:43:04.547" v="240" actId="20577"/>
          <ac:spMkLst>
            <pc:docMk/>
            <pc:sldMk cId="2033350617" sldId="404"/>
            <ac:spMk id="5" creationId="{00000000-0000-0000-0000-000000000000}"/>
          </ac:spMkLst>
        </pc:spChg>
        <pc:picChg chg="mod">
          <ac:chgData name="jared Eusea" userId="c35ac16b14b0c2c6" providerId="LiveId" clId="{0BB718E6-3BC4-4590-A005-61DD3728D538}" dt="2018-08-08T16:39:48.391" v="84" actId="962"/>
          <ac:picMkLst>
            <pc:docMk/>
            <pc:sldMk cId="2033350617" sldId="404"/>
            <ac:picMk id="6" creationId="{00000000-0000-0000-0000-000000000000}"/>
          </ac:picMkLst>
        </pc:picChg>
      </pc:sldChg>
      <pc:sldChg chg="modSp">
        <pc:chgData name="jared Eusea" userId="c35ac16b14b0c2c6" providerId="LiveId" clId="{0BB718E6-3BC4-4590-A005-61DD3728D538}" dt="2018-08-08T16:39:30.638" v="70" actId="962"/>
        <pc:sldMkLst>
          <pc:docMk/>
          <pc:sldMk cId="1616545208" sldId="405"/>
        </pc:sldMkLst>
        <pc:picChg chg="mod">
          <ac:chgData name="jared Eusea" userId="c35ac16b14b0c2c6" providerId="LiveId" clId="{0BB718E6-3BC4-4590-A005-61DD3728D538}" dt="2018-08-08T16:39:30.638" v="70" actId="962"/>
          <ac:picMkLst>
            <pc:docMk/>
            <pc:sldMk cId="1616545208" sldId="405"/>
            <ac:picMk id="6" creationId="{00000000-0000-0000-0000-000000000000}"/>
          </ac:picMkLst>
        </pc:picChg>
      </pc:sldChg>
      <pc:sldChg chg="modSp">
        <pc:chgData name="jared Eusea" userId="c35ac16b14b0c2c6" providerId="LiveId" clId="{0BB718E6-3BC4-4590-A005-61DD3728D538}" dt="2018-08-08T16:39:33.326" v="72" actId="962"/>
        <pc:sldMkLst>
          <pc:docMk/>
          <pc:sldMk cId="201336485" sldId="407"/>
        </pc:sldMkLst>
        <pc:picChg chg="mod">
          <ac:chgData name="jared Eusea" userId="c35ac16b14b0c2c6" providerId="LiveId" clId="{0BB718E6-3BC4-4590-A005-61DD3728D538}" dt="2018-08-08T16:39:33.326" v="72" actId="962"/>
          <ac:picMkLst>
            <pc:docMk/>
            <pc:sldMk cId="201336485" sldId="407"/>
            <ac:picMk id="6" creationId="{00000000-0000-0000-0000-000000000000}"/>
          </ac:picMkLst>
        </pc:picChg>
      </pc:sldChg>
      <pc:sldChg chg="modSp">
        <pc:chgData name="jared Eusea" userId="c35ac16b14b0c2c6" providerId="LiveId" clId="{0BB718E6-3BC4-4590-A005-61DD3728D538}" dt="2018-08-08T16:44:28.525" v="460" actId="6549"/>
        <pc:sldMkLst>
          <pc:docMk/>
          <pc:sldMk cId="1431939181" sldId="413"/>
        </pc:sldMkLst>
        <pc:spChg chg="mod">
          <ac:chgData name="jared Eusea" userId="c35ac16b14b0c2c6" providerId="LiveId" clId="{0BB718E6-3BC4-4590-A005-61DD3728D538}" dt="2018-08-08T16:44:28.525" v="460" actId="6549"/>
          <ac:spMkLst>
            <pc:docMk/>
            <pc:sldMk cId="1431939181" sldId="413"/>
            <ac:spMk id="5" creationId="{00000000-0000-0000-0000-000000000000}"/>
          </ac:spMkLst>
        </pc:spChg>
        <pc:picChg chg="mod">
          <ac:chgData name="jared Eusea" userId="c35ac16b14b0c2c6" providerId="LiveId" clId="{0BB718E6-3BC4-4590-A005-61DD3728D538}" dt="2018-08-08T16:39:49.563" v="85" actId="962"/>
          <ac:picMkLst>
            <pc:docMk/>
            <pc:sldMk cId="1431939181" sldId="413"/>
            <ac:picMk id="6" creationId="{00000000-0000-0000-0000-000000000000}"/>
          </ac:picMkLst>
        </pc:picChg>
      </pc:sldChg>
      <pc:sldChg chg="modSp">
        <pc:chgData name="jared Eusea" userId="c35ac16b14b0c2c6" providerId="LiveId" clId="{0BB718E6-3BC4-4590-A005-61DD3728D538}" dt="2018-08-08T16:41:10.112" v="143" actId="962"/>
        <pc:sldMkLst>
          <pc:docMk/>
          <pc:sldMk cId="996778945" sldId="416"/>
        </pc:sldMkLst>
        <pc:picChg chg="mod">
          <ac:chgData name="jared Eusea" userId="c35ac16b14b0c2c6" providerId="LiveId" clId="{0BB718E6-3BC4-4590-A005-61DD3728D538}" dt="2018-08-08T16:41:10.112" v="143" actId="962"/>
          <ac:picMkLst>
            <pc:docMk/>
            <pc:sldMk cId="996778945" sldId="416"/>
            <ac:picMk id="9" creationId="{00000000-0000-0000-0000-000000000000}"/>
          </ac:picMkLst>
        </pc:picChg>
      </pc:sldChg>
      <pc:sldChg chg="modSp">
        <pc:chgData name="jared Eusea" userId="c35ac16b14b0c2c6" providerId="LiveId" clId="{0BB718E6-3BC4-4590-A005-61DD3728D538}" dt="2018-08-08T16:44:34.604" v="465" actId="20577"/>
        <pc:sldMkLst>
          <pc:docMk/>
          <pc:sldMk cId="1488160546" sldId="418"/>
        </pc:sldMkLst>
        <pc:spChg chg="mod">
          <ac:chgData name="jared Eusea" userId="c35ac16b14b0c2c6" providerId="LiveId" clId="{0BB718E6-3BC4-4590-A005-61DD3728D538}" dt="2018-08-08T16:44:34.604" v="465" actId="20577"/>
          <ac:spMkLst>
            <pc:docMk/>
            <pc:sldMk cId="1488160546" sldId="418"/>
            <ac:spMk id="5" creationId="{00000000-0000-0000-0000-000000000000}"/>
          </ac:spMkLst>
        </pc:spChg>
        <pc:picChg chg="mod">
          <ac:chgData name="jared Eusea" userId="c35ac16b14b0c2c6" providerId="LiveId" clId="{0BB718E6-3BC4-4590-A005-61DD3728D538}" dt="2018-08-08T16:41:13.456" v="146" actId="962"/>
          <ac:picMkLst>
            <pc:docMk/>
            <pc:sldMk cId="1488160546" sldId="418"/>
            <ac:picMk id="6" creationId="{00000000-0000-0000-0000-000000000000}"/>
          </ac:picMkLst>
        </pc:picChg>
      </pc:sldChg>
      <pc:sldChg chg="modSp">
        <pc:chgData name="jared Eusea" userId="c35ac16b14b0c2c6" providerId="LiveId" clId="{0BB718E6-3BC4-4590-A005-61DD3728D538}" dt="2018-08-08T16:44:43.747" v="476" actId="20577"/>
        <pc:sldMkLst>
          <pc:docMk/>
          <pc:sldMk cId="1337381092" sldId="420"/>
        </pc:sldMkLst>
        <pc:spChg chg="mod">
          <ac:chgData name="jared Eusea" userId="c35ac16b14b0c2c6" providerId="LiveId" clId="{0BB718E6-3BC4-4590-A005-61DD3728D538}" dt="2018-08-08T16:44:43.747" v="476" actId="20577"/>
          <ac:spMkLst>
            <pc:docMk/>
            <pc:sldMk cId="1337381092" sldId="420"/>
            <ac:spMk id="5" creationId="{00000000-0000-0000-0000-000000000000}"/>
          </ac:spMkLst>
        </pc:spChg>
        <pc:picChg chg="mod">
          <ac:chgData name="jared Eusea" userId="c35ac16b14b0c2c6" providerId="LiveId" clId="{0BB718E6-3BC4-4590-A005-61DD3728D538}" dt="2018-08-08T16:41:04.268" v="139" actId="962"/>
          <ac:picMkLst>
            <pc:docMk/>
            <pc:sldMk cId="1337381092" sldId="420"/>
            <ac:picMk id="6" creationId="{00000000-0000-0000-0000-000000000000}"/>
          </ac:picMkLst>
        </pc:picChg>
      </pc:sldChg>
      <pc:sldChg chg="modSp">
        <pc:chgData name="jared Eusea" userId="c35ac16b14b0c2c6" providerId="LiveId" clId="{0BB718E6-3BC4-4590-A005-61DD3728D538}" dt="2018-08-08T16:41:00.829" v="136" actId="962"/>
        <pc:sldMkLst>
          <pc:docMk/>
          <pc:sldMk cId="1971831026" sldId="423"/>
        </pc:sldMkLst>
        <pc:picChg chg="mod">
          <ac:chgData name="jared Eusea" userId="c35ac16b14b0c2c6" providerId="LiveId" clId="{0BB718E6-3BC4-4590-A005-61DD3728D538}" dt="2018-08-08T16:41:00.829" v="136" actId="962"/>
          <ac:picMkLst>
            <pc:docMk/>
            <pc:sldMk cId="1971831026" sldId="423"/>
            <ac:picMk id="6" creationId="{00000000-0000-0000-0000-000000000000}"/>
          </ac:picMkLst>
        </pc:picChg>
      </pc:sldChg>
      <pc:sldChg chg="modSp">
        <pc:chgData name="jared Eusea" userId="c35ac16b14b0c2c6" providerId="LiveId" clId="{0BB718E6-3BC4-4590-A005-61DD3728D538}" dt="2018-08-08T16:45:18.924" v="520" actId="20577"/>
        <pc:sldMkLst>
          <pc:docMk/>
          <pc:sldMk cId="1615144197" sldId="425"/>
        </pc:sldMkLst>
        <pc:spChg chg="mod">
          <ac:chgData name="jared Eusea" userId="c35ac16b14b0c2c6" providerId="LiveId" clId="{0BB718E6-3BC4-4590-A005-61DD3728D538}" dt="2018-08-08T16:45:18.924" v="520" actId="20577"/>
          <ac:spMkLst>
            <pc:docMk/>
            <pc:sldMk cId="1615144197" sldId="425"/>
            <ac:spMk id="5" creationId="{00000000-0000-0000-0000-000000000000}"/>
          </ac:spMkLst>
        </pc:spChg>
        <pc:picChg chg="mod">
          <ac:chgData name="jared Eusea" userId="c35ac16b14b0c2c6" providerId="LiveId" clId="{0BB718E6-3BC4-4590-A005-61DD3728D538}" dt="2018-08-08T16:40:54.659" v="131" actId="962"/>
          <ac:picMkLst>
            <pc:docMk/>
            <pc:sldMk cId="1615144197" sldId="425"/>
            <ac:picMk id="6" creationId="{00000000-0000-0000-0000-000000000000}"/>
          </ac:picMkLst>
        </pc:picChg>
      </pc:sldChg>
      <pc:sldChg chg="modSp">
        <pc:chgData name="jared Eusea" userId="c35ac16b14b0c2c6" providerId="LiveId" clId="{0BB718E6-3BC4-4590-A005-61DD3728D538}" dt="2018-08-08T16:45:55.195" v="540" actId="20577"/>
        <pc:sldMkLst>
          <pc:docMk/>
          <pc:sldMk cId="441630788" sldId="427"/>
        </pc:sldMkLst>
        <pc:spChg chg="mod">
          <ac:chgData name="jared Eusea" userId="c35ac16b14b0c2c6" providerId="LiveId" clId="{0BB718E6-3BC4-4590-A005-61DD3728D538}" dt="2018-08-08T16:45:55.195" v="540" actId="20577"/>
          <ac:spMkLst>
            <pc:docMk/>
            <pc:sldMk cId="441630788" sldId="427"/>
            <ac:spMk id="5" creationId="{00000000-0000-0000-0000-000000000000}"/>
          </ac:spMkLst>
        </pc:spChg>
        <pc:picChg chg="mod">
          <ac:chgData name="jared Eusea" userId="c35ac16b14b0c2c6" providerId="LiveId" clId="{0BB718E6-3BC4-4590-A005-61DD3728D538}" dt="2018-08-08T16:40:50.705" v="128" actId="962"/>
          <ac:picMkLst>
            <pc:docMk/>
            <pc:sldMk cId="441630788" sldId="427"/>
            <ac:picMk id="6" creationId="{00000000-0000-0000-0000-000000000000}"/>
          </ac:picMkLst>
        </pc:picChg>
      </pc:sldChg>
      <pc:sldChg chg="modSp">
        <pc:chgData name="jared Eusea" userId="c35ac16b14b0c2c6" providerId="LiveId" clId="{0BB718E6-3BC4-4590-A005-61DD3728D538}" dt="2018-08-08T16:40:53.127" v="130" actId="962"/>
        <pc:sldMkLst>
          <pc:docMk/>
          <pc:sldMk cId="63229573" sldId="429"/>
        </pc:sldMkLst>
        <pc:picChg chg="mod">
          <ac:chgData name="jared Eusea" userId="c35ac16b14b0c2c6" providerId="LiveId" clId="{0BB718E6-3BC4-4590-A005-61DD3728D538}" dt="2018-08-08T16:40:53.127" v="130" actId="962"/>
          <ac:picMkLst>
            <pc:docMk/>
            <pc:sldMk cId="63229573" sldId="429"/>
            <ac:picMk id="6" creationId="{00000000-0000-0000-0000-000000000000}"/>
          </ac:picMkLst>
        </pc:picChg>
      </pc:sldChg>
      <pc:sldChg chg="modSp">
        <pc:chgData name="jared Eusea" userId="c35ac16b14b0c2c6" providerId="LiveId" clId="{0BB718E6-3BC4-4590-A005-61DD3728D538}" dt="2018-08-08T16:40:38.721" v="117" actId="962"/>
        <pc:sldMkLst>
          <pc:docMk/>
          <pc:sldMk cId="2137156042" sldId="436"/>
        </pc:sldMkLst>
        <pc:picChg chg="mod">
          <ac:chgData name="jared Eusea" userId="c35ac16b14b0c2c6" providerId="LiveId" clId="{0BB718E6-3BC4-4590-A005-61DD3728D538}" dt="2018-08-08T16:40:38.721" v="117" actId="962"/>
          <ac:picMkLst>
            <pc:docMk/>
            <pc:sldMk cId="2137156042" sldId="436"/>
            <ac:picMk id="6" creationId="{00000000-0000-0000-0000-000000000000}"/>
          </ac:picMkLst>
        </pc:picChg>
      </pc:sldChg>
      <pc:sldChg chg="modSp">
        <pc:chgData name="jared Eusea" userId="c35ac16b14b0c2c6" providerId="LiveId" clId="{0BB718E6-3BC4-4590-A005-61DD3728D538}" dt="2018-08-08T16:47:06.677" v="598" actId="20577"/>
        <pc:sldMkLst>
          <pc:docMk/>
          <pc:sldMk cId="370118172" sldId="437"/>
        </pc:sldMkLst>
        <pc:spChg chg="mod">
          <ac:chgData name="jared Eusea" userId="c35ac16b14b0c2c6" providerId="LiveId" clId="{0BB718E6-3BC4-4590-A005-61DD3728D538}" dt="2018-08-08T16:47:06.677" v="598" actId="20577"/>
          <ac:spMkLst>
            <pc:docMk/>
            <pc:sldMk cId="370118172" sldId="437"/>
            <ac:spMk id="5" creationId="{00000000-0000-0000-0000-000000000000}"/>
          </ac:spMkLst>
        </pc:spChg>
        <pc:picChg chg="mod">
          <ac:chgData name="jared Eusea" userId="c35ac16b14b0c2c6" providerId="LiveId" clId="{0BB718E6-3BC4-4590-A005-61DD3728D538}" dt="2018-08-08T16:40:25.876" v="112" actId="962"/>
          <ac:picMkLst>
            <pc:docMk/>
            <pc:sldMk cId="370118172" sldId="437"/>
            <ac:picMk id="6" creationId="{00000000-0000-0000-0000-000000000000}"/>
          </ac:picMkLst>
        </pc:picChg>
      </pc:sldChg>
      <pc:sldChg chg="modSp">
        <pc:chgData name="jared Eusea" userId="c35ac16b14b0c2c6" providerId="LiveId" clId="{0BB718E6-3BC4-4590-A005-61DD3728D538}" dt="2018-08-08T16:40:49.663" v="127" actId="962"/>
        <pc:sldMkLst>
          <pc:docMk/>
          <pc:sldMk cId="1495662153" sldId="439"/>
        </pc:sldMkLst>
        <pc:picChg chg="mod">
          <ac:chgData name="jared Eusea" userId="c35ac16b14b0c2c6" providerId="LiveId" clId="{0BB718E6-3BC4-4590-A005-61DD3728D538}" dt="2018-08-08T16:40:49.663" v="127" actId="962"/>
          <ac:picMkLst>
            <pc:docMk/>
            <pc:sldMk cId="1495662153" sldId="439"/>
            <ac:picMk id="5" creationId="{00000000-0000-0000-0000-000000000000}"/>
          </ac:picMkLst>
        </pc:picChg>
      </pc:sldChg>
      <pc:sldChg chg="modSp">
        <pc:chgData name="jared Eusea" userId="c35ac16b14b0c2c6" providerId="LiveId" clId="{0BB718E6-3BC4-4590-A005-61DD3728D538}" dt="2018-08-08T16:40:24.569" v="111" actId="962"/>
        <pc:sldMkLst>
          <pc:docMk/>
          <pc:sldMk cId="1297717336" sldId="440"/>
        </pc:sldMkLst>
        <pc:picChg chg="mod">
          <ac:chgData name="jared Eusea" userId="c35ac16b14b0c2c6" providerId="LiveId" clId="{0BB718E6-3BC4-4590-A005-61DD3728D538}" dt="2018-08-08T16:40:24.569" v="111" actId="962"/>
          <ac:picMkLst>
            <pc:docMk/>
            <pc:sldMk cId="1297717336" sldId="440"/>
            <ac:picMk id="6" creationId="{00000000-0000-0000-0000-000000000000}"/>
          </ac:picMkLst>
        </pc:picChg>
      </pc:sldChg>
      <pc:sldChg chg="modSp">
        <pc:chgData name="jared Eusea" userId="c35ac16b14b0c2c6" providerId="LiveId" clId="{0BB718E6-3BC4-4590-A005-61DD3728D538}" dt="2018-08-08T16:40:20.052" v="107" actId="962"/>
        <pc:sldMkLst>
          <pc:docMk/>
          <pc:sldMk cId="891347220" sldId="441"/>
        </pc:sldMkLst>
        <pc:picChg chg="mod">
          <ac:chgData name="jared Eusea" userId="c35ac16b14b0c2c6" providerId="LiveId" clId="{0BB718E6-3BC4-4590-A005-61DD3728D538}" dt="2018-08-08T16:40:20.052" v="107" actId="962"/>
          <ac:picMkLst>
            <pc:docMk/>
            <pc:sldMk cId="891347220" sldId="441"/>
            <ac:picMk id="6" creationId="{00000000-0000-0000-0000-000000000000}"/>
          </ac:picMkLst>
        </pc:picChg>
      </pc:sldChg>
      <pc:sldChg chg="modSp">
        <pc:chgData name="jared Eusea" userId="c35ac16b14b0c2c6" providerId="LiveId" clId="{0BB718E6-3BC4-4590-A005-61DD3728D538}" dt="2018-08-08T16:40:17.349" v="105" actId="962"/>
        <pc:sldMkLst>
          <pc:docMk/>
          <pc:sldMk cId="26805068" sldId="442"/>
        </pc:sldMkLst>
        <pc:picChg chg="mod">
          <ac:chgData name="jared Eusea" userId="c35ac16b14b0c2c6" providerId="LiveId" clId="{0BB718E6-3BC4-4590-A005-61DD3728D538}" dt="2018-08-08T16:40:17.349" v="105" actId="962"/>
          <ac:picMkLst>
            <pc:docMk/>
            <pc:sldMk cId="26805068" sldId="442"/>
            <ac:picMk id="6" creationId="{00000000-0000-0000-0000-000000000000}"/>
          </ac:picMkLst>
        </pc:picChg>
      </pc:sldChg>
      <pc:sldChg chg="modSp">
        <pc:chgData name="jared Eusea" userId="c35ac16b14b0c2c6" providerId="LiveId" clId="{0BB718E6-3BC4-4590-A005-61DD3728D538}" dt="2018-08-08T16:47:35.150" v="640" actId="20577"/>
        <pc:sldMkLst>
          <pc:docMk/>
          <pc:sldMk cId="763961219" sldId="444"/>
        </pc:sldMkLst>
        <pc:spChg chg="mod">
          <ac:chgData name="jared Eusea" userId="c35ac16b14b0c2c6" providerId="LiveId" clId="{0BB718E6-3BC4-4590-A005-61DD3728D538}" dt="2018-08-08T16:47:35.150" v="640" actId="20577"/>
          <ac:spMkLst>
            <pc:docMk/>
            <pc:sldMk cId="763961219" sldId="444"/>
            <ac:spMk id="5" creationId="{00000000-0000-0000-0000-000000000000}"/>
          </ac:spMkLst>
        </pc:spChg>
        <pc:picChg chg="mod">
          <ac:chgData name="jared Eusea" userId="c35ac16b14b0c2c6" providerId="LiveId" clId="{0BB718E6-3BC4-4590-A005-61DD3728D538}" dt="2018-08-08T16:39:22.758" v="64" actId="962"/>
          <ac:picMkLst>
            <pc:docMk/>
            <pc:sldMk cId="763961219" sldId="444"/>
            <ac:picMk id="6" creationId="{00000000-0000-0000-0000-000000000000}"/>
          </ac:picMkLst>
        </pc:picChg>
      </pc:sldChg>
      <pc:sldChg chg="modSp">
        <pc:chgData name="jared Eusea" userId="c35ac16b14b0c2c6" providerId="LiveId" clId="{0BB718E6-3BC4-4590-A005-61DD3728D538}" dt="2018-08-08T16:40:12.161" v="101" actId="962"/>
        <pc:sldMkLst>
          <pc:docMk/>
          <pc:sldMk cId="715308126" sldId="460"/>
        </pc:sldMkLst>
        <pc:picChg chg="mod">
          <ac:chgData name="jared Eusea" userId="c35ac16b14b0c2c6" providerId="LiveId" clId="{0BB718E6-3BC4-4590-A005-61DD3728D538}" dt="2018-08-08T16:40:12.161" v="101" actId="962"/>
          <ac:picMkLst>
            <pc:docMk/>
            <pc:sldMk cId="715308126" sldId="460"/>
            <ac:picMk id="6" creationId="{00000000-0000-0000-0000-000000000000}"/>
          </ac:picMkLst>
        </pc:picChg>
      </pc:sldChg>
      <pc:sldChg chg="modSp">
        <pc:chgData name="jared Eusea" userId="c35ac16b14b0c2c6" providerId="LiveId" clId="{0BB718E6-3BC4-4590-A005-61DD3728D538}" dt="2018-08-08T16:40:10.473" v="100" actId="962"/>
        <pc:sldMkLst>
          <pc:docMk/>
          <pc:sldMk cId="570217776" sldId="461"/>
        </pc:sldMkLst>
        <pc:picChg chg="mod">
          <ac:chgData name="jared Eusea" userId="c35ac16b14b0c2c6" providerId="LiveId" clId="{0BB718E6-3BC4-4590-A005-61DD3728D538}" dt="2018-08-08T16:40:10.473" v="100" actId="962"/>
          <ac:picMkLst>
            <pc:docMk/>
            <pc:sldMk cId="570217776" sldId="461"/>
            <ac:picMk id="6" creationId="{00000000-0000-0000-0000-000000000000}"/>
          </ac:picMkLst>
        </pc:picChg>
      </pc:sldChg>
      <pc:sldChg chg="modSp">
        <pc:chgData name="jared Eusea" userId="c35ac16b14b0c2c6" providerId="LiveId" clId="{0BB718E6-3BC4-4590-A005-61DD3728D538}" dt="2018-08-08T16:47:42.354" v="646" actId="20577"/>
        <pc:sldMkLst>
          <pc:docMk/>
          <pc:sldMk cId="521475877" sldId="466"/>
        </pc:sldMkLst>
        <pc:spChg chg="mod">
          <ac:chgData name="jared Eusea" userId="c35ac16b14b0c2c6" providerId="LiveId" clId="{0BB718E6-3BC4-4590-A005-61DD3728D538}" dt="2018-08-08T16:47:42.354" v="646" actId="20577"/>
          <ac:spMkLst>
            <pc:docMk/>
            <pc:sldMk cId="521475877" sldId="466"/>
            <ac:spMk id="5" creationId="{00000000-0000-0000-0000-000000000000}"/>
          </ac:spMkLst>
        </pc:spChg>
        <pc:picChg chg="mod">
          <ac:chgData name="jared Eusea" userId="c35ac16b14b0c2c6" providerId="LiveId" clId="{0BB718E6-3BC4-4590-A005-61DD3728D538}" dt="2018-08-08T16:40:23.319" v="110" actId="962"/>
          <ac:picMkLst>
            <pc:docMk/>
            <pc:sldMk cId="521475877" sldId="466"/>
            <ac:picMk id="6" creationId="{00000000-0000-0000-0000-000000000000}"/>
          </ac:picMkLst>
        </pc:picChg>
      </pc:sldChg>
      <pc:sldChg chg="modSp">
        <pc:chgData name="jared Eusea" userId="c35ac16b14b0c2c6" providerId="LiveId" clId="{0BB718E6-3BC4-4590-A005-61DD3728D538}" dt="2018-08-08T16:40:06.940" v="97" actId="962"/>
        <pc:sldMkLst>
          <pc:docMk/>
          <pc:sldMk cId="564301332" sldId="467"/>
        </pc:sldMkLst>
        <pc:picChg chg="mod">
          <ac:chgData name="jared Eusea" userId="c35ac16b14b0c2c6" providerId="LiveId" clId="{0BB718E6-3BC4-4590-A005-61DD3728D538}" dt="2018-08-08T16:40:06.940" v="97" actId="962"/>
          <ac:picMkLst>
            <pc:docMk/>
            <pc:sldMk cId="564301332" sldId="467"/>
            <ac:picMk id="9" creationId="{00000000-0000-0000-0000-000000000000}"/>
          </ac:picMkLst>
        </pc:picChg>
      </pc:sldChg>
      <pc:sldChg chg="modSp">
        <pc:chgData name="jared Eusea" userId="c35ac16b14b0c2c6" providerId="LiveId" clId="{0BB718E6-3BC4-4590-A005-61DD3728D538}" dt="2018-08-08T16:41:19.066" v="150" actId="962"/>
        <pc:sldMkLst>
          <pc:docMk/>
          <pc:sldMk cId="786791096" sldId="471"/>
        </pc:sldMkLst>
        <pc:picChg chg="mod">
          <ac:chgData name="jared Eusea" userId="c35ac16b14b0c2c6" providerId="LiveId" clId="{0BB718E6-3BC4-4590-A005-61DD3728D538}" dt="2018-08-08T16:41:19.066" v="150" actId="962"/>
          <ac:picMkLst>
            <pc:docMk/>
            <pc:sldMk cId="786791096" sldId="471"/>
            <ac:picMk id="6" creationId="{00000000-0000-0000-0000-000000000000}"/>
          </ac:picMkLst>
        </pc:picChg>
      </pc:sldChg>
      <pc:sldChg chg="modSp">
        <pc:chgData name="jared Eusea" userId="c35ac16b14b0c2c6" providerId="LiveId" clId="{0BB718E6-3BC4-4590-A005-61DD3728D538}" dt="2018-08-08T16:43:19.307" v="256" actId="20577"/>
        <pc:sldMkLst>
          <pc:docMk/>
          <pc:sldMk cId="749440881" sldId="495"/>
        </pc:sldMkLst>
        <pc:spChg chg="mod">
          <ac:chgData name="jared Eusea" userId="c35ac16b14b0c2c6" providerId="LiveId" clId="{0BB718E6-3BC4-4590-A005-61DD3728D538}" dt="2018-08-08T16:43:19.307" v="256" actId="20577"/>
          <ac:spMkLst>
            <pc:docMk/>
            <pc:sldMk cId="749440881" sldId="495"/>
            <ac:spMk id="5" creationId="{00000000-0000-0000-0000-000000000000}"/>
          </ac:spMkLst>
        </pc:spChg>
        <pc:picChg chg="mod">
          <ac:chgData name="jared Eusea" userId="c35ac16b14b0c2c6" providerId="LiveId" clId="{0BB718E6-3BC4-4590-A005-61DD3728D538}" dt="2018-08-08T16:39:34.326" v="73" actId="962"/>
          <ac:picMkLst>
            <pc:docMk/>
            <pc:sldMk cId="749440881" sldId="495"/>
            <ac:picMk id="6" creationId="{00000000-0000-0000-0000-000000000000}"/>
          </ac:picMkLst>
        </pc:picChg>
      </pc:sldChg>
      <pc:sldChg chg="modSp">
        <pc:chgData name="jared Eusea" userId="c35ac16b14b0c2c6" providerId="LiveId" clId="{0BB718E6-3BC4-4590-A005-61DD3728D538}" dt="2018-08-08T16:39:35.327" v="74" actId="962"/>
        <pc:sldMkLst>
          <pc:docMk/>
          <pc:sldMk cId="1862876449" sldId="496"/>
        </pc:sldMkLst>
        <pc:picChg chg="mod">
          <ac:chgData name="jared Eusea" userId="c35ac16b14b0c2c6" providerId="LiveId" clId="{0BB718E6-3BC4-4590-A005-61DD3728D538}" dt="2018-08-08T16:39:35.327" v="74" actId="962"/>
          <ac:picMkLst>
            <pc:docMk/>
            <pc:sldMk cId="1862876449" sldId="496"/>
            <ac:picMk id="6" creationId="{00000000-0000-0000-0000-000000000000}"/>
          </ac:picMkLst>
        </pc:picChg>
      </pc:sldChg>
      <pc:sldChg chg="modSp">
        <pc:chgData name="jared Eusea" userId="c35ac16b14b0c2c6" providerId="LiveId" clId="{0BB718E6-3BC4-4590-A005-61DD3728D538}" dt="2018-08-08T16:43:30.392" v="276" actId="20577"/>
        <pc:sldMkLst>
          <pc:docMk/>
          <pc:sldMk cId="1293711177" sldId="498"/>
        </pc:sldMkLst>
        <pc:spChg chg="mod">
          <ac:chgData name="jared Eusea" userId="c35ac16b14b0c2c6" providerId="LiveId" clId="{0BB718E6-3BC4-4590-A005-61DD3728D538}" dt="2018-08-08T16:43:30.392" v="276" actId="20577"/>
          <ac:spMkLst>
            <pc:docMk/>
            <pc:sldMk cId="1293711177" sldId="498"/>
            <ac:spMk id="5" creationId="{00000000-0000-0000-0000-000000000000}"/>
          </ac:spMkLst>
        </pc:spChg>
        <pc:picChg chg="mod">
          <ac:chgData name="jared Eusea" userId="c35ac16b14b0c2c6" providerId="LiveId" clId="{0BB718E6-3BC4-4590-A005-61DD3728D538}" dt="2018-08-08T16:39:37.702" v="76" actId="962"/>
          <ac:picMkLst>
            <pc:docMk/>
            <pc:sldMk cId="1293711177" sldId="498"/>
            <ac:picMk id="6" creationId="{00000000-0000-0000-0000-000000000000}"/>
          </ac:picMkLst>
        </pc:picChg>
      </pc:sldChg>
      <pc:sldChg chg="modSp">
        <pc:chgData name="jared Eusea" userId="c35ac16b14b0c2c6" providerId="LiveId" clId="{0BB718E6-3BC4-4590-A005-61DD3728D538}" dt="2018-08-08T16:44:57.343" v="486" actId="1076"/>
        <pc:sldMkLst>
          <pc:docMk/>
          <pc:sldMk cId="1711102238" sldId="500"/>
        </pc:sldMkLst>
        <pc:spChg chg="mod">
          <ac:chgData name="jared Eusea" userId="c35ac16b14b0c2c6" providerId="LiveId" clId="{0BB718E6-3BC4-4590-A005-61DD3728D538}" dt="2018-08-08T16:44:55.092" v="485" actId="14100"/>
          <ac:spMkLst>
            <pc:docMk/>
            <pc:sldMk cId="1711102238" sldId="500"/>
            <ac:spMk id="5" creationId="{00000000-0000-0000-0000-000000000000}"/>
          </ac:spMkLst>
        </pc:spChg>
        <pc:spChg chg="mod">
          <ac:chgData name="jared Eusea" userId="c35ac16b14b0c2c6" providerId="LiveId" clId="{0BB718E6-3BC4-4590-A005-61DD3728D538}" dt="2018-08-08T16:44:57.343" v="486" actId="1076"/>
          <ac:spMkLst>
            <pc:docMk/>
            <pc:sldMk cId="1711102238" sldId="500"/>
            <ac:spMk id="7" creationId="{359A5940-E88C-4747-B60F-73951D3E9F8D}"/>
          </ac:spMkLst>
        </pc:spChg>
        <pc:picChg chg="mod">
          <ac:chgData name="jared Eusea" userId="c35ac16b14b0c2c6" providerId="LiveId" clId="{0BB718E6-3BC4-4590-A005-61DD3728D538}" dt="2018-08-08T16:41:01.798" v="137" actId="962"/>
          <ac:picMkLst>
            <pc:docMk/>
            <pc:sldMk cId="1711102238" sldId="500"/>
            <ac:picMk id="6" creationId="{00000000-0000-0000-0000-000000000000}"/>
          </ac:picMkLst>
        </pc:picChg>
      </pc:sldChg>
      <pc:sldChg chg="modSp">
        <pc:chgData name="jared Eusea" userId="c35ac16b14b0c2c6" providerId="LiveId" clId="{0BB718E6-3BC4-4590-A005-61DD3728D538}" dt="2018-08-08T16:45:00.983" v="492" actId="20577"/>
        <pc:sldMkLst>
          <pc:docMk/>
          <pc:sldMk cId="611666372" sldId="502"/>
        </pc:sldMkLst>
        <pc:spChg chg="mod">
          <ac:chgData name="jared Eusea" userId="c35ac16b14b0c2c6" providerId="LiveId" clId="{0BB718E6-3BC4-4590-A005-61DD3728D538}" dt="2018-08-08T16:45:00.983" v="492" actId="20577"/>
          <ac:spMkLst>
            <pc:docMk/>
            <pc:sldMk cId="611666372" sldId="502"/>
            <ac:spMk id="5" creationId="{00000000-0000-0000-0000-000000000000}"/>
          </ac:spMkLst>
        </pc:spChg>
        <pc:picChg chg="mod">
          <ac:chgData name="jared Eusea" userId="c35ac16b14b0c2c6" providerId="LiveId" clId="{0BB718E6-3BC4-4590-A005-61DD3728D538}" dt="2018-08-08T16:40:57.675" v="133" actId="962"/>
          <ac:picMkLst>
            <pc:docMk/>
            <pc:sldMk cId="611666372" sldId="502"/>
            <ac:picMk id="6" creationId="{00000000-0000-0000-0000-000000000000}"/>
          </ac:picMkLst>
        </pc:picChg>
      </pc:sldChg>
      <pc:sldChg chg="modSp">
        <pc:chgData name="jared Eusea" userId="c35ac16b14b0c2c6" providerId="LiveId" clId="{0BB718E6-3BC4-4590-A005-61DD3728D538}" dt="2018-08-08T16:45:10.751" v="507" actId="20577"/>
        <pc:sldMkLst>
          <pc:docMk/>
          <pc:sldMk cId="1487125068" sldId="504"/>
        </pc:sldMkLst>
        <pc:spChg chg="mod">
          <ac:chgData name="jared Eusea" userId="c35ac16b14b0c2c6" providerId="LiveId" clId="{0BB718E6-3BC4-4590-A005-61DD3728D538}" dt="2018-08-08T16:45:10.751" v="507" actId="20577"/>
          <ac:spMkLst>
            <pc:docMk/>
            <pc:sldMk cId="1487125068" sldId="504"/>
            <ac:spMk id="5" creationId="{00000000-0000-0000-0000-000000000000}"/>
          </ac:spMkLst>
        </pc:spChg>
        <pc:picChg chg="mod">
          <ac:chgData name="jared Eusea" userId="c35ac16b14b0c2c6" providerId="LiveId" clId="{0BB718E6-3BC4-4590-A005-61DD3728D538}" dt="2018-08-08T16:41:09.081" v="142" actId="962"/>
          <ac:picMkLst>
            <pc:docMk/>
            <pc:sldMk cId="1487125068" sldId="504"/>
            <ac:picMk id="6" creationId="{00000000-0000-0000-0000-000000000000}"/>
          </ac:picMkLst>
        </pc:picChg>
      </pc:sldChg>
      <pc:sldChg chg="modSp">
        <pc:chgData name="jared Eusea" userId="c35ac16b14b0c2c6" providerId="LiveId" clId="{0BB718E6-3BC4-4590-A005-61DD3728D538}" dt="2018-08-08T16:46:15.153" v="553" actId="1076"/>
        <pc:sldMkLst>
          <pc:docMk/>
          <pc:sldMk cId="1366393629" sldId="509"/>
        </pc:sldMkLst>
        <pc:spChg chg="mod">
          <ac:chgData name="jared Eusea" userId="c35ac16b14b0c2c6" providerId="LiveId" clId="{0BB718E6-3BC4-4590-A005-61DD3728D538}" dt="2018-08-08T16:46:12.747" v="552" actId="1076"/>
          <ac:spMkLst>
            <pc:docMk/>
            <pc:sldMk cId="1366393629" sldId="509"/>
            <ac:spMk id="4" creationId="{33C2807F-A376-8C46-A0EA-A137EBCF6D1C}"/>
          </ac:spMkLst>
        </pc:spChg>
        <pc:spChg chg="mod">
          <ac:chgData name="jared Eusea" userId="c35ac16b14b0c2c6" providerId="LiveId" clId="{0BB718E6-3BC4-4590-A005-61DD3728D538}" dt="2018-08-08T16:46:15.153" v="553" actId="1076"/>
          <ac:spMkLst>
            <pc:docMk/>
            <pc:sldMk cId="1366393629" sldId="509"/>
            <ac:spMk id="5" creationId="{00000000-0000-0000-0000-000000000000}"/>
          </ac:spMkLst>
        </pc:spChg>
        <pc:picChg chg="mod">
          <ac:chgData name="jared Eusea" userId="c35ac16b14b0c2c6" providerId="LiveId" clId="{0BB718E6-3BC4-4590-A005-61DD3728D538}" dt="2018-08-08T16:40:44.513" v="122" actId="962"/>
          <ac:picMkLst>
            <pc:docMk/>
            <pc:sldMk cId="1366393629" sldId="509"/>
            <ac:picMk id="6" creationId="{00000000-0000-0000-0000-000000000000}"/>
          </ac:picMkLst>
        </pc:picChg>
      </pc:sldChg>
      <pc:sldChg chg="modSp">
        <pc:chgData name="jared Eusea" userId="c35ac16b14b0c2c6" providerId="LiveId" clId="{0BB718E6-3BC4-4590-A005-61DD3728D538}" dt="2018-08-08T16:40:46.624" v="124" actId="962"/>
        <pc:sldMkLst>
          <pc:docMk/>
          <pc:sldMk cId="2042083942" sldId="512"/>
        </pc:sldMkLst>
        <pc:picChg chg="mod">
          <ac:chgData name="jared Eusea" userId="c35ac16b14b0c2c6" providerId="LiveId" clId="{0BB718E6-3BC4-4590-A005-61DD3728D538}" dt="2018-08-08T16:40:46.624" v="124" actId="962"/>
          <ac:picMkLst>
            <pc:docMk/>
            <pc:sldMk cId="2042083942" sldId="512"/>
            <ac:picMk id="6" creationId="{00000000-0000-0000-0000-000000000000}"/>
          </ac:picMkLst>
        </pc:picChg>
      </pc:sldChg>
      <pc:sldChg chg="modSp">
        <pc:chgData name="jared Eusea" userId="c35ac16b14b0c2c6" providerId="LiveId" clId="{0BB718E6-3BC4-4590-A005-61DD3728D538}" dt="2018-08-08T16:47:27.274" v="627" actId="27636"/>
        <pc:sldMkLst>
          <pc:docMk/>
          <pc:sldMk cId="33959046" sldId="514"/>
        </pc:sldMkLst>
        <pc:spChg chg="mod">
          <ac:chgData name="jared Eusea" userId="c35ac16b14b0c2c6" providerId="LiveId" clId="{0BB718E6-3BC4-4590-A005-61DD3728D538}" dt="2018-08-08T16:47:27.274" v="627" actId="27636"/>
          <ac:spMkLst>
            <pc:docMk/>
            <pc:sldMk cId="33959046" sldId="514"/>
            <ac:spMk id="5" creationId="{00000000-0000-0000-0000-000000000000}"/>
          </ac:spMkLst>
        </pc:spChg>
        <pc:picChg chg="mod">
          <ac:chgData name="jared Eusea" userId="c35ac16b14b0c2c6" providerId="LiveId" clId="{0BB718E6-3BC4-4590-A005-61DD3728D538}" dt="2018-08-08T16:40:45.447" v="123" actId="962"/>
          <ac:picMkLst>
            <pc:docMk/>
            <pc:sldMk cId="33959046" sldId="514"/>
            <ac:picMk id="6" creationId="{00000000-0000-0000-0000-000000000000}"/>
          </ac:picMkLst>
        </pc:picChg>
      </pc:sldChg>
      <pc:sldChg chg="modSp">
        <pc:chgData name="jared Eusea" userId="c35ac16b14b0c2c6" providerId="LiveId" clId="{0BB718E6-3BC4-4590-A005-61DD3728D538}" dt="2018-08-08T16:47:48.214" v="652" actId="20577"/>
        <pc:sldMkLst>
          <pc:docMk/>
          <pc:sldMk cId="816949268" sldId="518"/>
        </pc:sldMkLst>
        <pc:spChg chg="mod">
          <ac:chgData name="jared Eusea" userId="c35ac16b14b0c2c6" providerId="LiveId" clId="{0BB718E6-3BC4-4590-A005-61DD3728D538}" dt="2018-08-08T16:47:48.214" v="652" actId="20577"/>
          <ac:spMkLst>
            <pc:docMk/>
            <pc:sldMk cId="816949268" sldId="518"/>
            <ac:spMk id="5" creationId="{00000000-0000-0000-0000-000000000000}"/>
          </ac:spMkLst>
        </pc:spChg>
        <pc:picChg chg="mod">
          <ac:chgData name="jared Eusea" userId="c35ac16b14b0c2c6" providerId="LiveId" clId="{0BB718E6-3BC4-4590-A005-61DD3728D538}" dt="2018-08-08T16:40:02.237" v="93" actId="962"/>
          <ac:picMkLst>
            <pc:docMk/>
            <pc:sldMk cId="816949268" sldId="518"/>
            <ac:picMk id="9" creationId="{00000000-0000-0000-0000-000000000000}"/>
          </ac:picMkLst>
        </pc:picChg>
      </pc:sldChg>
      <pc:sldChg chg="modSp">
        <pc:chgData name="jared Eusea" userId="c35ac16b14b0c2c6" providerId="LiveId" clId="{0BB718E6-3BC4-4590-A005-61DD3728D538}" dt="2018-08-08T16:46:51.909" v="582" actId="20577"/>
        <pc:sldMkLst>
          <pc:docMk/>
          <pc:sldMk cId="381515211" sldId="531"/>
        </pc:sldMkLst>
        <pc:spChg chg="mod">
          <ac:chgData name="jared Eusea" userId="c35ac16b14b0c2c6" providerId="LiveId" clId="{0BB718E6-3BC4-4590-A005-61DD3728D538}" dt="2018-08-08T16:46:51.909" v="582" actId="20577"/>
          <ac:spMkLst>
            <pc:docMk/>
            <pc:sldMk cId="381515211" sldId="531"/>
            <ac:spMk id="5" creationId="{00000000-0000-0000-0000-000000000000}"/>
          </ac:spMkLst>
        </pc:spChg>
        <pc:picChg chg="mod">
          <ac:chgData name="jared Eusea" userId="c35ac16b14b0c2c6" providerId="LiveId" clId="{0BB718E6-3BC4-4590-A005-61DD3728D538}" dt="2018-08-08T16:40:36.017" v="115" actId="962"/>
          <ac:picMkLst>
            <pc:docMk/>
            <pc:sldMk cId="381515211" sldId="531"/>
            <ac:picMk id="6" creationId="{00000000-0000-0000-0000-000000000000}"/>
          </ac:picMkLst>
        </pc:picChg>
      </pc:sldChg>
      <pc:sldChg chg="modSp">
        <pc:chgData name="jared Eusea" userId="c35ac16b14b0c2c6" providerId="LiveId" clId="{0BB718E6-3BC4-4590-A005-61DD3728D538}" dt="2018-08-08T16:46:34.516" v="567" actId="20577"/>
        <pc:sldMkLst>
          <pc:docMk/>
          <pc:sldMk cId="1997076222" sldId="532"/>
        </pc:sldMkLst>
        <pc:spChg chg="mod">
          <ac:chgData name="jared Eusea" userId="c35ac16b14b0c2c6" providerId="LiveId" clId="{0BB718E6-3BC4-4590-A005-61DD3728D538}" dt="2018-08-08T16:46:34.516" v="567" actId="20577"/>
          <ac:spMkLst>
            <pc:docMk/>
            <pc:sldMk cId="1997076222" sldId="532"/>
            <ac:spMk id="5" creationId="{00000000-0000-0000-0000-000000000000}"/>
          </ac:spMkLst>
        </pc:spChg>
        <pc:picChg chg="mod">
          <ac:chgData name="jared Eusea" userId="c35ac16b14b0c2c6" providerId="LiveId" clId="{0BB718E6-3BC4-4590-A005-61DD3728D538}" dt="2018-08-08T16:40:42.096" v="120" actId="962"/>
          <ac:picMkLst>
            <pc:docMk/>
            <pc:sldMk cId="1997076222" sldId="532"/>
            <ac:picMk id="6" creationId="{00000000-0000-0000-0000-000000000000}"/>
          </ac:picMkLst>
        </pc:picChg>
      </pc:sldChg>
      <pc:sldChg chg="modSp">
        <pc:chgData name="jared Eusea" userId="c35ac16b14b0c2c6" providerId="LiveId" clId="{0BB718E6-3BC4-4590-A005-61DD3728D538}" dt="2018-08-08T16:48:06.608" v="674" actId="20577"/>
        <pc:sldMkLst>
          <pc:docMk/>
          <pc:sldMk cId="3275363603" sldId="534"/>
        </pc:sldMkLst>
        <pc:spChg chg="mod">
          <ac:chgData name="jared Eusea" userId="c35ac16b14b0c2c6" providerId="LiveId" clId="{0BB718E6-3BC4-4590-A005-61DD3728D538}" dt="2018-08-08T16:48:06.608" v="674" actId="20577"/>
          <ac:spMkLst>
            <pc:docMk/>
            <pc:sldMk cId="3275363603" sldId="534"/>
            <ac:spMk id="5" creationId="{00000000-0000-0000-0000-000000000000}"/>
          </ac:spMkLst>
        </pc:spChg>
        <pc:picChg chg="mod">
          <ac:chgData name="jared Eusea" userId="c35ac16b14b0c2c6" providerId="LiveId" clId="{0BB718E6-3BC4-4590-A005-61DD3728D538}" dt="2018-08-08T16:40:00.908" v="92" actId="962"/>
          <ac:picMkLst>
            <pc:docMk/>
            <pc:sldMk cId="3275363603" sldId="534"/>
            <ac:picMk id="6" creationId="{00000000-0000-0000-0000-000000000000}"/>
          </ac:picMkLst>
        </pc:picChg>
      </pc:sldChg>
      <pc:sldChg chg="modSp">
        <pc:chgData name="jared Eusea" userId="c35ac16b14b0c2c6" providerId="LiveId" clId="{0BB718E6-3BC4-4590-A005-61DD3728D538}" dt="2018-08-08T16:48:11.921" v="680" actId="20577"/>
        <pc:sldMkLst>
          <pc:docMk/>
          <pc:sldMk cId="2978601877" sldId="535"/>
        </pc:sldMkLst>
        <pc:spChg chg="mod">
          <ac:chgData name="jared Eusea" userId="c35ac16b14b0c2c6" providerId="LiveId" clId="{0BB718E6-3BC4-4590-A005-61DD3728D538}" dt="2018-08-08T16:48:11.921" v="680" actId="20577"/>
          <ac:spMkLst>
            <pc:docMk/>
            <pc:sldMk cId="2978601877" sldId="535"/>
            <ac:spMk id="5" creationId="{00000000-0000-0000-0000-000000000000}"/>
          </ac:spMkLst>
        </pc:spChg>
        <pc:picChg chg="mod">
          <ac:chgData name="jared Eusea" userId="c35ac16b14b0c2c6" providerId="LiveId" clId="{0BB718E6-3BC4-4590-A005-61DD3728D538}" dt="2018-08-08T16:39:58.424" v="90" actId="962"/>
          <ac:picMkLst>
            <pc:docMk/>
            <pc:sldMk cId="2978601877" sldId="535"/>
            <ac:picMk id="6" creationId="{00000000-0000-0000-0000-000000000000}"/>
          </ac:picMkLst>
        </pc:picChg>
      </pc:sldChg>
      <pc:sldChg chg="modSp">
        <pc:chgData name="jared Eusea" userId="c35ac16b14b0c2c6" providerId="LiveId" clId="{0BB718E6-3BC4-4590-A005-61DD3728D538}" dt="2018-08-08T16:48:26.626" v="695" actId="20577"/>
        <pc:sldMkLst>
          <pc:docMk/>
          <pc:sldMk cId="1933204733" sldId="536"/>
        </pc:sldMkLst>
        <pc:spChg chg="mod">
          <ac:chgData name="jared Eusea" userId="c35ac16b14b0c2c6" providerId="LiveId" clId="{0BB718E6-3BC4-4590-A005-61DD3728D538}" dt="2018-08-08T16:48:26.626" v="695" actId="20577"/>
          <ac:spMkLst>
            <pc:docMk/>
            <pc:sldMk cId="1933204733" sldId="536"/>
            <ac:spMk id="5" creationId="{00000000-0000-0000-0000-000000000000}"/>
          </ac:spMkLst>
        </pc:spChg>
        <pc:picChg chg="mod">
          <ac:chgData name="jared Eusea" userId="c35ac16b14b0c2c6" providerId="LiveId" clId="{0BB718E6-3BC4-4590-A005-61DD3728D538}" dt="2018-08-08T16:40:33.482" v="113" actId="962"/>
          <ac:picMkLst>
            <pc:docMk/>
            <pc:sldMk cId="1933204733" sldId="536"/>
            <ac:picMk id="6" creationId="{00000000-0000-0000-0000-000000000000}"/>
          </ac:picMkLst>
        </pc:picChg>
      </pc:sldChg>
      <pc:sldChg chg="modSp">
        <pc:chgData name="jared Eusea" userId="c35ac16b14b0c2c6" providerId="LiveId" clId="{0BB718E6-3BC4-4590-A005-61DD3728D538}" dt="2018-08-08T16:41:54.949" v="172" actId="20577"/>
        <pc:sldMkLst>
          <pc:docMk/>
          <pc:sldMk cId="4180517933" sldId="537"/>
        </pc:sldMkLst>
        <pc:spChg chg="mod">
          <ac:chgData name="jared Eusea" userId="c35ac16b14b0c2c6" providerId="LiveId" clId="{0BB718E6-3BC4-4590-A005-61DD3728D538}" dt="2018-08-08T16:41:35.928" v="163" actId="20577"/>
          <ac:spMkLst>
            <pc:docMk/>
            <pc:sldMk cId="4180517933" sldId="537"/>
            <ac:spMk id="5" creationId="{00000000-0000-0000-0000-000000000000}"/>
          </ac:spMkLst>
        </pc:spChg>
        <pc:spChg chg="mod">
          <ac:chgData name="jared Eusea" userId="c35ac16b14b0c2c6" providerId="LiveId" clId="{0BB718E6-3BC4-4590-A005-61DD3728D538}" dt="2018-08-08T16:41:54.949" v="172" actId="20577"/>
          <ac:spMkLst>
            <pc:docMk/>
            <pc:sldMk cId="4180517933" sldId="537"/>
            <ac:spMk id="14" creationId="{00000000-0000-0000-0000-000000000000}"/>
          </ac:spMkLst>
        </pc:spChg>
        <pc:picChg chg="mod">
          <ac:chgData name="jared Eusea" userId="c35ac16b14b0c2c6" providerId="LiveId" clId="{0BB718E6-3BC4-4590-A005-61DD3728D538}" dt="2018-08-08T16:39:47.438" v="83" actId="962"/>
          <ac:picMkLst>
            <pc:docMk/>
            <pc:sldMk cId="4180517933" sldId="537"/>
            <ac:picMk id="6" creationId="{00000000-0000-0000-0000-000000000000}"/>
          </ac:picMkLst>
        </pc:picChg>
      </pc:sldChg>
      <pc:sldChg chg="modSp">
        <pc:chgData name="jared Eusea" userId="c35ac16b14b0c2c6" providerId="LiveId" clId="{0BB718E6-3BC4-4590-A005-61DD3728D538}" dt="2018-08-08T16:42:12.812" v="185"/>
        <pc:sldMkLst>
          <pc:docMk/>
          <pc:sldMk cId="253367994" sldId="538"/>
        </pc:sldMkLst>
        <pc:spChg chg="mod">
          <ac:chgData name="jared Eusea" userId="c35ac16b14b0c2c6" providerId="LiveId" clId="{0BB718E6-3BC4-4590-A005-61DD3728D538}" dt="2018-08-08T16:42:10.873" v="184" actId="20577"/>
          <ac:spMkLst>
            <pc:docMk/>
            <pc:sldMk cId="253367994" sldId="538"/>
            <ac:spMk id="5" creationId="{00000000-0000-0000-0000-000000000000}"/>
          </ac:spMkLst>
        </pc:spChg>
        <pc:spChg chg="mod">
          <ac:chgData name="jared Eusea" userId="c35ac16b14b0c2c6" providerId="LiveId" clId="{0BB718E6-3BC4-4590-A005-61DD3728D538}" dt="2018-08-08T16:42:12.812" v="185"/>
          <ac:spMkLst>
            <pc:docMk/>
            <pc:sldMk cId="253367994" sldId="538"/>
            <ac:spMk id="14" creationId="{00000000-0000-0000-0000-000000000000}"/>
          </ac:spMkLst>
        </pc:spChg>
        <pc:picChg chg="mod">
          <ac:chgData name="jared Eusea" userId="c35ac16b14b0c2c6" providerId="LiveId" clId="{0BB718E6-3BC4-4590-A005-61DD3728D538}" dt="2018-08-08T16:40:43.300" v="121" actId="962"/>
          <ac:picMkLst>
            <pc:docMk/>
            <pc:sldMk cId="253367994" sldId="538"/>
            <ac:picMk id="6" creationId="{00000000-0000-0000-0000-000000000000}"/>
          </ac:picMkLst>
        </pc:picChg>
      </pc:sldChg>
      <pc:sldChg chg="modSp">
        <pc:chgData name="jared Eusea" userId="c35ac16b14b0c2c6" providerId="LiveId" clId="{0BB718E6-3BC4-4590-A005-61DD3728D538}" dt="2018-08-08T16:42:22.110" v="198" actId="20577"/>
        <pc:sldMkLst>
          <pc:docMk/>
          <pc:sldMk cId="151089261" sldId="539"/>
        </pc:sldMkLst>
        <pc:spChg chg="mod">
          <ac:chgData name="jared Eusea" userId="c35ac16b14b0c2c6" providerId="LiveId" clId="{0BB718E6-3BC4-4590-A005-61DD3728D538}" dt="2018-08-08T16:42:22.110" v="198" actId="20577"/>
          <ac:spMkLst>
            <pc:docMk/>
            <pc:sldMk cId="151089261" sldId="539"/>
            <ac:spMk id="5" creationId="{00000000-0000-0000-0000-000000000000}"/>
          </ac:spMkLst>
        </pc:spChg>
        <pc:spChg chg="mod">
          <ac:chgData name="jared Eusea" userId="c35ac16b14b0c2c6" providerId="LiveId" clId="{0BB718E6-3BC4-4590-A005-61DD3728D538}" dt="2018-08-08T16:42:19.438" v="186"/>
          <ac:spMkLst>
            <pc:docMk/>
            <pc:sldMk cId="151089261" sldId="539"/>
            <ac:spMk id="14" creationId="{00000000-0000-0000-0000-000000000000}"/>
          </ac:spMkLst>
        </pc:spChg>
        <pc:picChg chg="mod">
          <ac:chgData name="jared Eusea" userId="c35ac16b14b0c2c6" providerId="LiveId" clId="{0BB718E6-3BC4-4590-A005-61DD3728D538}" dt="2018-08-08T16:40:16.271" v="104" actId="962"/>
          <ac:picMkLst>
            <pc:docMk/>
            <pc:sldMk cId="151089261" sldId="539"/>
            <ac:picMk id="6" creationId="{00000000-0000-0000-0000-000000000000}"/>
          </ac:picMkLst>
        </pc:picChg>
      </pc:sldChg>
      <pc:sldChg chg="modSp">
        <pc:chgData name="jared Eusea" userId="c35ac16b14b0c2c6" providerId="LiveId" clId="{0BB718E6-3BC4-4590-A005-61DD3728D538}" dt="2018-08-08T16:42:30.986" v="211"/>
        <pc:sldMkLst>
          <pc:docMk/>
          <pc:sldMk cId="4175498946" sldId="540"/>
        </pc:sldMkLst>
        <pc:spChg chg="mod">
          <ac:chgData name="jared Eusea" userId="c35ac16b14b0c2c6" providerId="LiveId" clId="{0BB718E6-3BC4-4590-A005-61DD3728D538}" dt="2018-08-08T16:42:28.533" v="210" actId="20577"/>
          <ac:spMkLst>
            <pc:docMk/>
            <pc:sldMk cId="4175498946" sldId="540"/>
            <ac:spMk id="5" creationId="{00000000-0000-0000-0000-000000000000}"/>
          </ac:spMkLst>
        </pc:spChg>
        <pc:spChg chg="mod">
          <ac:chgData name="jared Eusea" userId="c35ac16b14b0c2c6" providerId="LiveId" clId="{0BB718E6-3BC4-4590-A005-61DD3728D538}" dt="2018-08-08T16:42:30.986" v="211"/>
          <ac:spMkLst>
            <pc:docMk/>
            <pc:sldMk cId="4175498946" sldId="540"/>
            <ac:spMk id="14" creationId="{00000000-0000-0000-0000-000000000000}"/>
          </ac:spMkLst>
        </pc:spChg>
        <pc:picChg chg="mod">
          <ac:chgData name="jared Eusea" userId="c35ac16b14b0c2c6" providerId="LiveId" clId="{0BB718E6-3BC4-4590-A005-61DD3728D538}" dt="2018-08-08T16:41:20.535" v="151" actId="962"/>
          <ac:picMkLst>
            <pc:docMk/>
            <pc:sldMk cId="4175498946" sldId="540"/>
            <ac:picMk id="6" creationId="{00000000-0000-0000-0000-000000000000}"/>
          </ac:picMkLst>
        </pc:picChg>
      </pc:sldChg>
      <pc:sldChg chg="modSp">
        <pc:chgData name="jared Eusea" userId="c35ac16b14b0c2c6" providerId="LiveId" clId="{0BB718E6-3BC4-4590-A005-61DD3728D538}" dt="2018-08-08T16:39:53.392" v="88" actId="962"/>
        <pc:sldMkLst>
          <pc:docMk/>
          <pc:sldMk cId="505349667" sldId="541"/>
        </pc:sldMkLst>
        <pc:picChg chg="mod">
          <ac:chgData name="jared Eusea" userId="c35ac16b14b0c2c6" providerId="LiveId" clId="{0BB718E6-3BC4-4590-A005-61DD3728D538}" dt="2018-08-08T16:39:53.392" v="88" actId="962"/>
          <ac:picMkLst>
            <pc:docMk/>
            <pc:sldMk cId="505349667" sldId="541"/>
            <ac:picMk id="6" creationId="{00000000-0000-0000-0000-000000000000}"/>
          </ac:picMkLst>
        </pc:picChg>
      </pc:sldChg>
      <pc:sldChg chg="modSp">
        <pc:chgData name="jared Eusea" userId="c35ac16b14b0c2c6" providerId="LiveId" clId="{0BB718E6-3BC4-4590-A005-61DD3728D538}" dt="2018-08-08T16:41:16.191" v="148" actId="962"/>
        <pc:sldMkLst>
          <pc:docMk/>
          <pc:sldMk cId="1934029110" sldId="542"/>
        </pc:sldMkLst>
        <pc:picChg chg="mod">
          <ac:chgData name="jared Eusea" userId="c35ac16b14b0c2c6" providerId="LiveId" clId="{0BB718E6-3BC4-4590-A005-61DD3728D538}" dt="2018-08-08T16:41:16.191" v="148" actId="962"/>
          <ac:picMkLst>
            <pc:docMk/>
            <pc:sldMk cId="1934029110" sldId="542"/>
            <ac:picMk id="6" creationId="{00000000-0000-0000-0000-000000000000}"/>
          </ac:picMkLst>
        </pc:picChg>
      </pc:sldChg>
      <pc:sldChg chg="modSp">
        <pc:chgData name="jared Eusea" userId="c35ac16b14b0c2c6" providerId="LiveId" clId="{0BB718E6-3BC4-4590-A005-61DD3728D538}" dt="2018-08-08T16:40:47.583" v="125" actId="962"/>
        <pc:sldMkLst>
          <pc:docMk/>
          <pc:sldMk cId="2066874927" sldId="543"/>
        </pc:sldMkLst>
        <pc:picChg chg="mod">
          <ac:chgData name="jared Eusea" userId="c35ac16b14b0c2c6" providerId="LiveId" clId="{0BB718E6-3BC4-4590-A005-61DD3728D538}" dt="2018-08-08T16:40:47.583" v="125" actId="962"/>
          <ac:picMkLst>
            <pc:docMk/>
            <pc:sldMk cId="2066874927" sldId="543"/>
            <ac:picMk id="6" creationId="{00000000-0000-0000-0000-000000000000}"/>
          </ac:picMkLst>
        </pc:picChg>
      </pc:sldChg>
      <pc:sldChg chg="modSp">
        <pc:chgData name="jared Eusea" userId="c35ac16b14b0c2c6" providerId="LiveId" clId="{0BB718E6-3BC4-4590-A005-61DD3728D538}" dt="2018-08-08T16:40:13.754" v="102" actId="962"/>
        <pc:sldMkLst>
          <pc:docMk/>
          <pc:sldMk cId="1949671042" sldId="544"/>
        </pc:sldMkLst>
        <pc:picChg chg="mod">
          <ac:chgData name="jared Eusea" userId="c35ac16b14b0c2c6" providerId="LiveId" clId="{0BB718E6-3BC4-4590-A005-61DD3728D538}" dt="2018-08-08T16:40:13.754" v="102" actId="962"/>
          <ac:picMkLst>
            <pc:docMk/>
            <pc:sldMk cId="1949671042" sldId="544"/>
            <ac:picMk id="6" creationId="{00000000-0000-0000-0000-000000000000}"/>
          </ac:picMkLst>
        </pc:picChg>
      </pc:sldChg>
      <pc:sldChg chg="modSp">
        <pc:chgData name="jared Eusea" userId="c35ac16b14b0c2c6" providerId="LiveId" clId="{0BB718E6-3BC4-4590-A005-61DD3728D538}" dt="2018-08-08T16:39:27.841" v="68" actId="962"/>
        <pc:sldMkLst>
          <pc:docMk/>
          <pc:sldMk cId="2789774767" sldId="545"/>
        </pc:sldMkLst>
        <pc:picChg chg="mod">
          <ac:chgData name="jared Eusea" userId="c35ac16b14b0c2c6" providerId="LiveId" clId="{0BB718E6-3BC4-4590-A005-61DD3728D538}" dt="2018-08-08T16:39:27.841" v="68" actId="962"/>
          <ac:picMkLst>
            <pc:docMk/>
            <pc:sldMk cId="2789774767" sldId="545"/>
            <ac:picMk id="6" creationId="{00000000-0000-0000-0000-000000000000}"/>
          </ac:picMkLst>
        </pc:picChg>
      </pc:sldChg>
      <pc:sldChg chg="modSp">
        <pc:chgData name="jared Eusea" userId="c35ac16b14b0c2c6" providerId="LiveId" clId="{0BB718E6-3BC4-4590-A005-61DD3728D538}" dt="2018-08-08T16:43:01.031" v="233" actId="20577"/>
        <pc:sldMkLst>
          <pc:docMk/>
          <pc:sldMk cId="2758023554" sldId="546"/>
        </pc:sldMkLst>
        <pc:spChg chg="mod">
          <ac:chgData name="jared Eusea" userId="c35ac16b14b0c2c6" providerId="LiveId" clId="{0BB718E6-3BC4-4590-A005-61DD3728D538}" dt="2018-08-08T16:43:01.031" v="233" actId="20577"/>
          <ac:spMkLst>
            <pc:docMk/>
            <pc:sldMk cId="2758023554" sldId="546"/>
            <ac:spMk id="6" creationId="{00000000-0000-0000-0000-000000000000}"/>
          </ac:spMkLst>
        </pc:spChg>
        <pc:picChg chg="mod">
          <ac:chgData name="jared Eusea" userId="c35ac16b14b0c2c6" providerId="LiveId" clId="{0BB718E6-3BC4-4590-A005-61DD3728D538}" dt="2018-08-08T16:39:50.563" v="86" actId="962"/>
          <ac:picMkLst>
            <pc:docMk/>
            <pc:sldMk cId="2758023554" sldId="546"/>
            <ac:picMk id="5" creationId="{00000000-0000-0000-0000-000000000000}"/>
          </ac:picMkLst>
        </pc:picChg>
      </pc:sldChg>
      <pc:sldChg chg="modSp">
        <pc:chgData name="jared Eusea" userId="c35ac16b14b0c2c6" providerId="LiveId" clId="{0BB718E6-3BC4-4590-A005-61DD3728D538}" dt="2018-08-08T16:43:15.775" v="250" actId="20577"/>
        <pc:sldMkLst>
          <pc:docMk/>
          <pc:sldMk cId="934322067" sldId="547"/>
        </pc:sldMkLst>
        <pc:spChg chg="mod">
          <ac:chgData name="jared Eusea" userId="c35ac16b14b0c2c6" providerId="LiveId" clId="{0BB718E6-3BC4-4590-A005-61DD3728D538}" dt="2018-08-08T16:43:15.775" v="250" actId="20577"/>
          <ac:spMkLst>
            <pc:docMk/>
            <pc:sldMk cId="934322067" sldId="547"/>
            <ac:spMk id="5" creationId="{00000000-0000-0000-0000-000000000000}"/>
          </ac:spMkLst>
        </pc:spChg>
        <pc:picChg chg="mod">
          <ac:chgData name="jared Eusea" userId="c35ac16b14b0c2c6" providerId="LiveId" clId="{0BB718E6-3BC4-4590-A005-61DD3728D538}" dt="2018-08-08T16:39:31.717" v="71" actId="962"/>
          <ac:picMkLst>
            <pc:docMk/>
            <pc:sldMk cId="934322067" sldId="547"/>
            <ac:picMk id="6" creationId="{00000000-0000-0000-0000-000000000000}"/>
          </ac:picMkLst>
        </pc:picChg>
      </pc:sldChg>
      <pc:sldChg chg="modSp">
        <pc:chgData name="jared Eusea" userId="c35ac16b14b0c2c6" providerId="LiveId" clId="{0BB718E6-3BC4-4590-A005-61DD3728D538}" dt="2018-08-08T16:43:23.079" v="263" actId="20577"/>
        <pc:sldMkLst>
          <pc:docMk/>
          <pc:sldMk cId="1773274312" sldId="548"/>
        </pc:sldMkLst>
        <pc:spChg chg="mod">
          <ac:chgData name="jared Eusea" userId="c35ac16b14b0c2c6" providerId="LiveId" clId="{0BB718E6-3BC4-4590-A005-61DD3728D538}" dt="2018-08-08T16:43:23.079" v="263" actId="20577"/>
          <ac:spMkLst>
            <pc:docMk/>
            <pc:sldMk cId="1773274312" sldId="548"/>
            <ac:spMk id="5" creationId="{00000000-0000-0000-0000-000000000000}"/>
          </ac:spMkLst>
        </pc:spChg>
        <pc:picChg chg="mod">
          <ac:chgData name="jared Eusea" userId="c35ac16b14b0c2c6" providerId="LiveId" clId="{0BB718E6-3BC4-4590-A005-61DD3728D538}" dt="2018-08-08T16:39:43.921" v="80" actId="962"/>
          <ac:picMkLst>
            <pc:docMk/>
            <pc:sldMk cId="1773274312" sldId="548"/>
            <ac:picMk id="6" creationId="{00000000-0000-0000-0000-000000000000}"/>
          </ac:picMkLst>
        </pc:picChg>
      </pc:sldChg>
      <pc:sldChg chg="modSp">
        <pc:chgData name="jared Eusea" userId="c35ac16b14b0c2c6" providerId="LiveId" clId="{0BB718E6-3BC4-4590-A005-61DD3728D538}" dt="2018-08-08T16:43:27.189" v="270" actId="20577"/>
        <pc:sldMkLst>
          <pc:docMk/>
          <pc:sldMk cId="1910035287" sldId="549"/>
        </pc:sldMkLst>
        <pc:spChg chg="mod">
          <ac:chgData name="jared Eusea" userId="c35ac16b14b0c2c6" providerId="LiveId" clId="{0BB718E6-3BC4-4590-A005-61DD3728D538}" dt="2018-08-08T16:43:27.189" v="270" actId="20577"/>
          <ac:spMkLst>
            <pc:docMk/>
            <pc:sldMk cId="1910035287" sldId="549"/>
            <ac:spMk id="5" creationId="{00000000-0000-0000-0000-000000000000}"/>
          </ac:spMkLst>
        </pc:spChg>
        <pc:picChg chg="mod">
          <ac:chgData name="jared Eusea" userId="c35ac16b14b0c2c6" providerId="LiveId" clId="{0BB718E6-3BC4-4590-A005-61DD3728D538}" dt="2018-08-08T16:39:38.796" v="77" actId="962"/>
          <ac:picMkLst>
            <pc:docMk/>
            <pc:sldMk cId="1910035287" sldId="549"/>
            <ac:picMk id="6" creationId="{00000000-0000-0000-0000-000000000000}"/>
          </ac:picMkLst>
        </pc:picChg>
      </pc:sldChg>
      <pc:sldChg chg="modSp">
        <pc:chgData name="jared Eusea" userId="c35ac16b14b0c2c6" providerId="LiveId" clId="{0BB718E6-3BC4-4590-A005-61DD3728D538}" dt="2018-08-08T16:39:42.484" v="79" actId="962"/>
        <pc:sldMkLst>
          <pc:docMk/>
          <pc:sldMk cId="218597969" sldId="550"/>
        </pc:sldMkLst>
        <pc:picChg chg="mod">
          <ac:chgData name="jared Eusea" userId="c35ac16b14b0c2c6" providerId="LiveId" clId="{0BB718E6-3BC4-4590-A005-61DD3728D538}" dt="2018-08-08T16:39:42.484" v="79" actId="962"/>
          <ac:picMkLst>
            <pc:docMk/>
            <pc:sldMk cId="218597969" sldId="550"/>
            <ac:picMk id="6" creationId="{00000000-0000-0000-0000-000000000000}"/>
          </ac:picMkLst>
        </pc:picChg>
      </pc:sldChg>
      <pc:sldChg chg="modSp">
        <pc:chgData name="jared Eusea" userId="c35ac16b14b0c2c6" providerId="LiveId" clId="{0BB718E6-3BC4-4590-A005-61DD3728D538}" dt="2018-08-08T16:44:09.226" v="345" actId="20577"/>
        <pc:sldMkLst>
          <pc:docMk/>
          <pc:sldMk cId="3447634594" sldId="551"/>
        </pc:sldMkLst>
        <pc:spChg chg="mod">
          <ac:chgData name="jared Eusea" userId="c35ac16b14b0c2c6" providerId="LiveId" clId="{0BB718E6-3BC4-4590-A005-61DD3728D538}" dt="2018-08-08T16:44:09.226" v="345" actId="20577"/>
          <ac:spMkLst>
            <pc:docMk/>
            <pc:sldMk cId="3447634594" sldId="551"/>
            <ac:spMk id="5" creationId="{00000000-0000-0000-0000-000000000000}"/>
          </ac:spMkLst>
        </pc:spChg>
        <pc:picChg chg="mod">
          <ac:chgData name="jared Eusea" userId="c35ac16b14b0c2c6" providerId="LiveId" clId="{0BB718E6-3BC4-4590-A005-61DD3728D538}" dt="2018-08-08T16:39:46.375" v="82" actId="962"/>
          <ac:picMkLst>
            <pc:docMk/>
            <pc:sldMk cId="3447634594" sldId="551"/>
            <ac:picMk id="6" creationId="{00000000-0000-0000-0000-000000000000}"/>
          </ac:picMkLst>
        </pc:picChg>
      </pc:sldChg>
      <pc:sldChg chg="modSp">
        <pc:chgData name="jared Eusea" userId="c35ac16b14b0c2c6" providerId="LiveId" clId="{0BB718E6-3BC4-4590-A005-61DD3728D538}" dt="2018-08-08T16:44:02.584" v="334" actId="20577"/>
        <pc:sldMkLst>
          <pc:docMk/>
          <pc:sldMk cId="4284359780" sldId="552"/>
        </pc:sldMkLst>
        <pc:spChg chg="mod">
          <ac:chgData name="jared Eusea" userId="c35ac16b14b0c2c6" providerId="LiveId" clId="{0BB718E6-3BC4-4590-A005-61DD3728D538}" dt="2018-08-08T16:44:02.584" v="334" actId="20577"/>
          <ac:spMkLst>
            <pc:docMk/>
            <pc:sldMk cId="4284359780" sldId="552"/>
            <ac:spMk id="5" creationId="{00000000-0000-0000-0000-000000000000}"/>
          </ac:spMkLst>
        </pc:spChg>
        <pc:picChg chg="mod">
          <ac:chgData name="jared Eusea" userId="c35ac16b14b0c2c6" providerId="LiveId" clId="{0BB718E6-3BC4-4590-A005-61DD3728D538}" dt="2018-08-08T16:39:44.859" v="81" actId="962"/>
          <ac:picMkLst>
            <pc:docMk/>
            <pc:sldMk cId="4284359780" sldId="552"/>
            <ac:picMk id="6" creationId="{00000000-0000-0000-0000-000000000000}"/>
          </ac:picMkLst>
        </pc:picChg>
      </pc:sldChg>
      <pc:sldChg chg="modSp">
        <pc:chgData name="jared Eusea" userId="c35ac16b14b0c2c6" providerId="LiveId" clId="{0BB718E6-3BC4-4590-A005-61DD3728D538}" dt="2018-08-08T16:39:54.970" v="89" actId="962"/>
        <pc:sldMkLst>
          <pc:docMk/>
          <pc:sldMk cId="997151681" sldId="553"/>
        </pc:sldMkLst>
        <pc:picChg chg="mod">
          <ac:chgData name="jared Eusea" userId="c35ac16b14b0c2c6" providerId="LiveId" clId="{0BB718E6-3BC4-4590-A005-61DD3728D538}" dt="2018-08-08T16:39:54.970" v="89" actId="962"/>
          <ac:picMkLst>
            <pc:docMk/>
            <pc:sldMk cId="997151681" sldId="553"/>
            <ac:picMk id="6" creationId="{00000000-0000-0000-0000-000000000000}"/>
          </ac:picMkLst>
        </pc:picChg>
      </pc:sldChg>
      <pc:sldChg chg="modSp">
        <pc:chgData name="jared Eusea" userId="c35ac16b14b0c2c6" providerId="LiveId" clId="{0BB718E6-3BC4-4590-A005-61DD3728D538}" dt="2018-08-08T16:41:14.769" v="147" actId="962"/>
        <pc:sldMkLst>
          <pc:docMk/>
          <pc:sldMk cId="2325016117" sldId="554"/>
        </pc:sldMkLst>
        <pc:picChg chg="mod">
          <ac:chgData name="jared Eusea" userId="c35ac16b14b0c2c6" providerId="LiveId" clId="{0BB718E6-3BC4-4590-A005-61DD3728D538}" dt="2018-08-08T16:41:14.769" v="147" actId="962"/>
          <ac:picMkLst>
            <pc:docMk/>
            <pc:sldMk cId="2325016117" sldId="554"/>
            <ac:picMk id="6" creationId="{00000000-0000-0000-0000-000000000000}"/>
          </ac:picMkLst>
        </pc:picChg>
      </pc:sldChg>
      <pc:sldChg chg="modSp">
        <pc:chgData name="jared Eusea" userId="c35ac16b14b0c2c6" providerId="LiveId" clId="{0BB718E6-3BC4-4590-A005-61DD3728D538}" dt="2018-08-08T16:44:37.995" v="472" actId="20577"/>
        <pc:sldMkLst>
          <pc:docMk/>
          <pc:sldMk cId="2339710475" sldId="555"/>
        </pc:sldMkLst>
        <pc:spChg chg="mod">
          <ac:chgData name="jared Eusea" userId="c35ac16b14b0c2c6" providerId="LiveId" clId="{0BB718E6-3BC4-4590-A005-61DD3728D538}" dt="2018-08-08T16:44:37.995" v="472" actId="20577"/>
          <ac:spMkLst>
            <pc:docMk/>
            <pc:sldMk cId="2339710475" sldId="555"/>
            <ac:spMk id="5" creationId="{00000000-0000-0000-0000-000000000000}"/>
          </ac:spMkLst>
        </pc:spChg>
        <pc:picChg chg="mod">
          <ac:chgData name="jared Eusea" userId="c35ac16b14b0c2c6" providerId="LiveId" clId="{0BB718E6-3BC4-4590-A005-61DD3728D538}" dt="2018-08-08T16:41:06.018" v="140" actId="962"/>
          <ac:picMkLst>
            <pc:docMk/>
            <pc:sldMk cId="2339710475" sldId="555"/>
            <ac:picMk id="6" creationId="{00000000-0000-0000-0000-000000000000}"/>
          </ac:picMkLst>
        </pc:picChg>
      </pc:sldChg>
      <pc:sldChg chg="modSp">
        <pc:chgData name="jared Eusea" userId="c35ac16b14b0c2c6" providerId="LiveId" clId="{0BB718E6-3BC4-4590-A005-61DD3728D538}" dt="2018-08-08T16:43:59.537" v="326" actId="20577"/>
        <pc:sldMkLst>
          <pc:docMk/>
          <pc:sldMk cId="4003623001" sldId="556"/>
        </pc:sldMkLst>
        <pc:spChg chg="mod">
          <ac:chgData name="jared Eusea" userId="c35ac16b14b0c2c6" providerId="LiveId" clId="{0BB718E6-3BC4-4590-A005-61DD3728D538}" dt="2018-08-08T16:43:59.537" v="326" actId="20577"/>
          <ac:spMkLst>
            <pc:docMk/>
            <pc:sldMk cId="4003623001" sldId="556"/>
            <ac:spMk id="5" creationId="{00000000-0000-0000-0000-000000000000}"/>
          </ac:spMkLst>
        </pc:spChg>
        <pc:picChg chg="mod">
          <ac:chgData name="jared Eusea" userId="c35ac16b14b0c2c6" providerId="LiveId" clId="{0BB718E6-3BC4-4590-A005-61DD3728D538}" dt="2018-08-08T16:39:40.546" v="78" actId="962"/>
          <ac:picMkLst>
            <pc:docMk/>
            <pc:sldMk cId="4003623001" sldId="556"/>
            <ac:picMk id="6" creationId="{00000000-0000-0000-0000-000000000000}"/>
          </ac:picMkLst>
        </pc:picChg>
      </pc:sldChg>
      <pc:sldChg chg="modSp">
        <pc:chgData name="jared Eusea" userId="c35ac16b14b0c2c6" providerId="LiveId" clId="{0BB718E6-3BC4-4590-A005-61DD3728D538}" dt="2018-08-08T16:41:07.814" v="141" actId="962"/>
        <pc:sldMkLst>
          <pc:docMk/>
          <pc:sldMk cId="2383888270" sldId="557"/>
        </pc:sldMkLst>
        <pc:picChg chg="mod">
          <ac:chgData name="jared Eusea" userId="c35ac16b14b0c2c6" providerId="LiveId" clId="{0BB718E6-3BC4-4590-A005-61DD3728D538}" dt="2018-08-08T16:41:07.814" v="141" actId="962"/>
          <ac:picMkLst>
            <pc:docMk/>
            <pc:sldMk cId="2383888270" sldId="557"/>
            <ac:picMk id="6" creationId="{00000000-0000-0000-0000-000000000000}"/>
          </ac:picMkLst>
        </pc:picChg>
      </pc:sldChg>
      <pc:sldChg chg="modSp">
        <pc:chgData name="jared Eusea" userId="c35ac16b14b0c2c6" providerId="LiveId" clId="{0BB718E6-3BC4-4590-A005-61DD3728D538}" dt="2018-08-08T16:41:12.503" v="145" actId="962"/>
        <pc:sldMkLst>
          <pc:docMk/>
          <pc:sldMk cId="3016373965" sldId="558"/>
        </pc:sldMkLst>
        <pc:picChg chg="mod">
          <ac:chgData name="jared Eusea" userId="c35ac16b14b0c2c6" providerId="LiveId" clId="{0BB718E6-3BC4-4590-A005-61DD3728D538}" dt="2018-08-08T16:41:12.503" v="145" actId="962"/>
          <ac:picMkLst>
            <pc:docMk/>
            <pc:sldMk cId="3016373965" sldId="558"/>
            <ac:picMk id="6" creationId="{00000000-0000-0000-0000-000000000000}"/>
          </ac:picMkLst>
        </pc:picChg>
      </pc:sldChg>
      <pc:sldChg chg="modSp">
        <pc:chgData name="jared Eusea" userId="c35ac16b14b0c2c6" providerId="LiveId" clId="{0BB718E6-3BC4-4590-A005-61DD3728D538}" dt="2018-08-08T16:45:04.968" v="499" actId="20577"/>
        <pc:sldMkLst>
          <pc:docMk/>
          <pc:sldMk cId="834895187" sldId="559"/>
        </pc:sldMkLst>
        <pc:spChg chg="mod">
          <ac:chgData name="jared Eusea" userId="c35ac16b14b0c2c6" providerId="LiveId" clId="{0BB718E6-3BC4-4590-A005-61DD3728D538}" dt="2018-08-08T16:45:04.968" v="499" actId="20577"/>
          <ac:spMkLst>
            <pc:docMk/>
            <pc:sldMk cId="834895187" sldId="559"/>
            <ac:spMk id="5" creationId="{00000000-0000-0000-0000-000000000000}"/>
          </ac:spMkLst>
        </pc:spChg>
        <pc:picChg chg="mod">
          <ac:chgData name="jared Eusea" userId="c35ac16b14b0c2c6" providerId="LiveId" clId="{0BB718E6-3BC4-4590-A005-61DD3728D538}" dt="2018-08-08T16:40:55.924" v="132" actId="962"/>
          <ac:picMkLst>
            <pc:docMk/>
            <pc:sldMk cId="834895187" sldId="559"/>
            <ac:picMk id="6" creationId="{00000000-0000-0000-0000-000000000000}"/>
          </ac:picMkLst>
        </pc:picChg>
      </pc:sldChg>
      <pc:sldChg chg="modSp">
        <pc:chgData name="jared Eusea" userId="c35ac16b14b0c2c6" providerId="LiveId" clId="{0BB718E6-3BC4-4590-A005-61DD3728D538}" dt="2018-08-08T16:45:14.954" v="514" actId="20577"/>
        <pc:sldMkLst>
          <pc:docMk/>
          <pc:sldMk cId="2460546476" sldId="560"/>
        </pc:sldMkLst>
        <pc:spChg chg="mod">
          <ac:chgData name="jared Eusea" userId="c35ac16b14b0c2c6" providerId="LiveId" clId="{0BB718E6-3BC4-4590-A005-61DD3728D538}" dt="2018-08-08T16:45:14.954" v="514" actId="20577"/>
          <ac:spMkLst>
            <pc:docMk/>
            <pc:sldMk cId="2460546476" sldId="560"/>
            <ac:spMk id="5" creationId="{00000000-0000-0000-0000-000000000000}"/>
          </ac:spMkLst>
        </pc:spChg>
        <pc:picChg chg="mod">
          <ac:chgData name="jared Eusea" userId="c35ac16b14b0c2c6" providerId="LiveId" clId="{0BB718E6-3BC4-4590-A005-61DD3728D538}" dt="2018-08-08T16:40:59.722" v="135" actId="962"/>
          <ac:picMkLst>
            <pc:docMk/>
            <pc:sldMk cId="2460546476" sldId="560"/>
            <ac:picMk id="6" creationId="{00000000-0000-0000-0000-000000000000}"/>
          </ac:picMkLst>
        </pc:picChg>
      </pc:sldChg>
      <pc:sldChg chg="modSp">
        <pc:chgData name="jared Eusea" userId="c35ac16b14b0c2c6" providerId="LiveId" clId="{0BB718E6-3BC4-4590-A005-61DD3728D538}" dt="2018-08-08T16:40:58.721" v="134" actId="962"/>
        <pc:sldMkLst>
          <pc:docMk/>
          <pc:sldMk cId="1483033567" sldId="561"/>
        </pc:sldMkLst>
        <pc:picChg chg="mod">
          <ac:chgData name="jared Eusea" userId="c35ac16b14b0c2c6" providerId="LiveId" clId="{0BB718E6-3BC4-4590-A005-61DD3728D538}" dt="2018-08-08T16:40:58.721" v="134" actId="962"/>
          <ac:picMkLst>
            <pc:docMk/>
            <pc:sldMk cId="1483033567" sldId="561"/>
            <ac:picMk id="6" creationId="{00000000-0000-0000-0000-000000000000}"/>
          </ac:picMkLst>
        </pc:picChg>
      </pc:sldChg>
      <pc:sldChg chg="modSp">
        <pc:chgData name="jared Eusea" userId="c35ac16b14b0c2c6" providerId="LiveId" clId="{0BB718E6-3BC4-4590-A005-61DD3728D538}" dt="2018-08-08T16:45:26.956" v="526" actId="20577"/>
        <pc:sldMkLst>
          <pc:docMk/>
          <pc:sldMk cId="828531798" sldId="562"/>
        </pc:sldMkLst>
        <pc:spChg chg="mod">
          <ac:chgData name="jared Eusea" userId="c35ac16b14b0c2c6" providerId="LiveId" clId="{0BB718E6-3BC4-4590-A005-61DD3728D538}" dt="2018-08-08T16:45:26.956" v="526" actId="20577"/>
          <ac:spMkLst>
            <pc:docMk/>
            <pc:sldMk cId="828531798" sldId="562"/>
            <ac:spMk id="5" creationId="{00000000-0000-0000-0000-000000000000}"/>
          </ac:spMkLst>
        </pc:spChg>
        <pc:picChg chg="mod">
          <ac:chgData name="jared Eusea" userId="c35ac16b14b0c2c6" providerId="LiveId" clId="{0BB718E6-3BC4-4590-A005-61DD3728D538}" dt="2018-08-08T16:40:52.142" v="129" actId="962"/>
          <ac:picMkLst>
            <pc:docMk/>
            <pc:sldMk cId="828531798" sldId="562"/>
            <ac:picMk id="6" creationId="{00000000-0000-0000-0000-000000000000}"/>
          </ac:picMkLst>
        </pc:picChg>
      </pc:sldChg>
      <pc:sldChg chg="modSp">
        <pc:chgData name="jared Eusea" userId="c35ac16b14b0c2c6" providerId="LiveId" clId="{0BB718E6-3BC4-4590-A005-61DD3728D538}" dt="2018-08-08T16:45:41.474" v="534" actId="20577"/>
        <pc:sldMkLst>
          <pc:docMk/>
          <pc:sldMk cId="1147180719" sldId="563"/>
        </pc:sldMkLst>
        <pc:spChg chg="mod">
          <ac:chgData name="jared Eusea" userId="c35ac16b14b0c2c6" providerId="LiveId" clId="{0BB718E6-3BC4-4590-A005-61DD3728D538}" dt="2018-08-08T16:45:41.474" v="534" actId="20577"/>
          <ac:spMkLst>
            <pc:docMk/>
            <pc:sldMk cId="1147180719" sldId="563"/>
            <ac:spMk id="5" creationId="{00000000-0000-0000-0000-000000000000}"/>
          </ac:spMkLst>
        </pc:spChg>
        <pc:picChg chg="mod">
          <ac:chgData name="jared Eusea" userId="c35ac16b14b0c2c6" providerId="LiveId" clId="{0BB718E6-3BC4-4590-A005-61DD3728D538}" dt="2018-08-08T16:40:48.662" v="126" actId="962"/>
          <ac:picMkLst>
            <pc:docMk/>
            <pc:sldMk cId="1147180719" sldId="563"/>
            <ac:picMk id="6" creationId="{00000000-0000-0000-0000-000000000000}"/>
          </ac:picMkLst>
        </pc:picChg>
      </pc:sldChg>
      <pc:sldChg chg="modSp">
        <pc:chgData name="jared Eusea" userId="c35ac16b14b0c2c6" providerId="LiveId" clId="{0BB718E6-3BC4-4590-A005-61DD3728D538}" dt="2018-08-08T16:46:02.401" v="543" actId="20577"/>
        <pc:sldMkLst>
          <pc:docMk/>
          <pc:sldMk cId="4062409327" sldId="564"/>
        </pc:sldMkLst>
        <pc:spChg chg="mod">
          <ac:chgData name="jared Eusea" userId="c35ac16b14b0c2c6" providerId="LiveId" clId="{0BB718E6-3BC4-4590-A005-61DD3728D538}" dt="2018-08-08T16:46:02.401" v="543" actId="20577"/>
          <ac:spMkLst>
            <pc:docMk/>
            <pc:sldMk cId="4062409327" sldId="564"/>
            <ac:spMk id="5" creationId="{00000000-0000-0000-0000-000000000000}"/>
          </ac:spMkLst>
        </pc:spChg>
        <pc:picChg chg="mod">
          <ac:chgData name="jared Eusea" userId="c35ac16b14b0c2c6" providerId="LiveId" clId="{0BB718E6-3BC4-4590-A005-61DD3728D538}" dt="2018-08-08T16:41:11.050" v="144" actId="962"/>
          <ac:picMkLst>
            <pc:docMk/>
            <pc:sldMk cId="4062409327" sldId="564"/>
            <ac:picMk id="6" creationId="{00000000-0000-0000-0000-000000000000}"/>
          </ac:picMkLst>
        </pc:picChg>
      </pc:sldChg>
      <pc:sldChg chg="modSp">
        <pc:chgData name="jared Eusea" userId="c35ac16b14b0c2c6" providerId="LiveId" clId="{0BB718E6-3BC4-4590-A005-61DD3728D538}" dt="2018-08-08T16:40:41.065" v="119" actId="962"/>
        <pc:sldMkLst>
          <pc:docMk/>
          <pc:sldMk cId="3052220754" sldId="565"/>
        </pc:sldMkLst>
        <pc:picChg chg="mod">
          <ac:chgData name="jared Eusea" userId="c35ac16b14b0c2c6" providerId="LiveId" clId="{0BB718E6-3BC4-4590-A005-61DD3728D538}" dt="2018-08-08T16:40:41.065" v="119" actId="962"/>
          <ac:picMkLst>
            <pc:docMk/>
            <pc:sldMk cId="3052220754" sldId="565"/>
            <ac:picMk id="6" creationId="{00000000-0000-0000-0000-000000000000}"/>
          </ac:picMkLst>
        </pc:picChg>
      </pc:sldChg>
      <pc:sldChg chg="modSp">
        <pc:chgData name="jared Eusea" userId="c35ac16b14b0c2c6" providerId="LiveId" clId="{0BB718E6-3BC4-4590-A005-61DD3728D538}" dt="2018-08-08T16:46:37.579" v="569" actId="20577"/>
        <pc:sldMkLst>
          <pc:docMk/>
          <pc:sldMk cId="4045896227" sldId="566"/>
        </pc:sldMkLst>
        <pc:spChg chg="mod">
          <ac:chgData name="jared Eusea" userId="c35ac16b14b0c2c6" providerId="LiveId" clId="{0BB718E6-3BC4-4590-A005-61DD3728D538}" dt="2018-08-08T16:46:37.579" v="569" actId="20577"/>
          <ac:spMkLst>
            <pc:docMk/>
            <pc:sldMk cId="4045896227" sldId="566"/>
            <ac:spMk id="5" creationId="{00000000-0000-0000-0000-000000000000}"/>
          </ac:spMkLst>
        </pc:spChg>
        <pc:picChg chg="mod">
          <ac:chgData name="jared Eusea" userId="c35ac16b14b0c2c6" providerId="LiveId" clId="{0BB718E6-3BC4-4590-A005-61DD3728D538}" dt="2018-08-08T16:40:37.518" v="116" actId="962"/>
          <ac:picMkLst>
            <pc:docMk/>
            <pc:sldMk cId="4045896227" sldId="566"/>
            <ac:picMk id="6" creationId="{00000000-0000-0000-0000-000000000000}"/>
          </ac:picMkLst>
        </pc:picChg>
      </pc:sldChg>
      <pc:sldChg chg="modSp">
        <pc:chgData name="jared Eusea" userId="c35ac16b14b0c2c6" providerId="LiveId" clId="{0BB718E6-3BC4-4590-A005-61DD3728D538}" dt="2018-08-08T16:47:02.630" v="592" actId="20577"/>
        <pc:sldMkLst>
          <pc:docMk/>
          <pc:sldMk cId="3683351047" sldId="567"/>
        </pc:sldMkLst>
        <pc:spChg chg="mod">
          <ac:chgData name="jared Eusea" userId="c35ac16b14b0c2c6" providerId="LiveId" clId="{0BB718E6-3BC4-4590-A005-61DD3728D538}" dt="2018-08-08T16:47:02.630" v="592" actId="20577"/>
          <ac:spMkLst>
            <pc:docMk/>
            <pc:sldMk cId="3683351047" sldId="567"/>
            <ac:spMk id="5" creationId="{00000000-0000-0000-0000-000000000000}"/>
          </ac:spMkLst>
        </pc:spChg>
        <pc:picChg chg="mod">
          <ac:chgData name="jared Eusea" userId="c35ac16b14b0c2c6" providerId="LiveId" clId="{0BB718E6-3BC4-4590-A005-61DD3728D538}" dt="2018-08-08T16:40:34.798" v="114" actId="962"/>
          <ac:picMkLst>
            <pc:docMk/>
            <pc:sldMk cId="3683351047" sldId="567"/>
            <ac:picMk id="9" creationId="{00000000-0000-0000-0000-000000000000}"/>
          </ac:picMkLst>
        </pc:picChg>
      </pc:sldChg>
      <pc:sldChg chg="addSp delSp modSp">
        <pc:chgData name="jared Eusea" userId="c35ac16b14b0c2c6" providerId="LiveId" clId="{0BB718E6-3BC4-4590-A005-61DD3728D538}" dt="2018-08-08T16:47:15.585" v="609" actId="20577"/>
        <pc:sldMkLst>
          <pc:docMk/>
          <pc:sldMk cId="4065447538" sldId="568"/>
        </pc:sldMkLst>
        <pc:spChg chg="add del">
          <ac:chgData name="jared Eusea" userId="c35ac16b14b0c2c6" providerId="LiveId" clId="{0BB718E6-3BC4-4590-A005-61DD3728D538}" dt="2018-08-08T16:39:12.878" v="62"/>
          <ac:spMkLst>
            <pc:docMk/>
            <pc:sldMk cId="4065447538" sldId="568"/>
            <ac:spMk id="3" creationId="{99C748AD-FF1E-48BE-ACD1-7428CE5030D3}"/>
          </ac:spMkLst>
        </pc:spChg>
        <pc:spChg chg="mod">
          <ac:chgData name="jared Eusea" userId="c35ac16b14b0c2c6" providerId="LiveId" clId="{0BB718E6-3BC4-4590-A005-61DD3728D538}" dt="2018-08-08T16:47:15.585" v="609" actId="20577"/>
          <ac:spMkLst>
            <pc:docMk/>
            <pc:sldMk cId="4065447538" sldId="568"/>
            <ac:spMk id="5" creationId="{00000000-0000-0000-0000-000000000000}"/>
          </ac:spMkLst>
        </pc:spChg>
        <pc:picChg chg="mod">
          <ac:chgData name="jared Eusea" userId="c35ac16b14b0c2c6" providerId="LiveId" clId="{0BB718E6-3BC4-4590-A005-61DD3728D538}" dt="2018-08-08T16:40:21.037" v="108" actId="962"/>
          <ac:picMkLst>
            <pc:docMk/>
            <pc:sldMk cId="4065447538" sldId="568"/>
            <ac:picMk id="6" creationId="{00000000-0000-0000-0000-000000000000}"/>
          </ac:picMkLst>
        </pc:picChg>
      </pc:sldChg>
      <pc:sldChg chg="modSp">
        <pc:chgData name="jared Eusea" userId="c35ac16b14b0c2c6" providerId="LiveId" clId="{0BB718E6-3BC4-4590-A005-61DD3728D538}" dt="2018-08-08T16:47:21.257" v="619" actId="27636"/>
        <pc:sldMkLst>
          <pc:docMk/>
          <pc:sldMk cId="1336299141" sldId="569"/>
        </pc:sldMkLst>
        <pc:spChg chg="mod">
          <ac:chgData name="jared Eusea" userId="c35ac16b14b0c2c6" providerId="LiveId" clId="{0BB718E6-3BC4-4590-A005-61DD3728D538}" dt="2018-08-08T16:47:21.257" v="619" actId="27636"/>
          <ac:spMkLst>
            <pc:docMk/>
            <pc:sldMk cId="1336299141" sldId="569"/>
            <ac:spMk id="5" creationId="{00000000-0000-0000-0000-000000000000}"/>
          </ac:spMkLst>
        </pc:spChg>
        <pc:picChg chg="mod">
          <ac:chgData name="jared Eusea" userId="c35ac16b14b0c2c6" providerId="LiveId" clId="{0BB718E6-3BC4-4590-A005-61DD3728D538}" dt="2018-08-08T16:40:18.849" v="106" actId="962"/>
          <ac:picMkLst>
            <pc:docMk/>
            <pc:sldMk cId="1336299141" sldId="569"/>
            <ac:picMk id="6" creationId="{00000000-0000-0000-0000-000000000000}"/>
          </ac:picMkLst>
        </pc:picChg>
      </pc:sldChg>
      <pc:sldChg chg="modSp">
        <pc:chgData name="jared Eusea" userId="c35ac16b14b0c2c6" providerId="LiveId" clId="{0BB718E6-3BC4-4590-A005-61DD3728D538}" dt="2018-08-08T16:47:31.665" v="634" actId="20577"/>
        <pc:sldMkLst>
          <pc:docMk/>
          <pc:sldMk cId="2739906644" sldId="570"/>
        </pc:sldMkLst>
        <pc:spChg chg="mod">
          <ac:chgData name="jared Eusea" userId="c35ac16b14b0c2c6" providerId="LiveId" clId="{0BB718E6-3BC4-4590-A005-61DD3728D538}" dt="2018-08-08T16:47:31.665" v="634" actId="20577"/>
          <ac:spMkLst>
            <pc:docMk/>
            <pc:sldMk cId="2739906644" sldId="570"/>
            <ac:spMk id="5" creationId="{00000000-0000-0000-0000-000000000000}"/>
          </ac:spMkLst>
        </pc:spChg>
        <pc:picChg chg="mod">
          <ac:chgData name="jared Eusea" userId="c35ac16b14b0c2c6" providerId="LiveId" clId="{0BB718E6-3BC4-4590-A005-61DD3728D538}" dt="2018-08-08T16:40:22.115" v="109" actId="962"/>
          <ac:picMkLst>
            <pc:docMk/>
            <pc:sldMk cId="2739906644" sldId="570"/>
            <ac:picMk id="6" creationId="{00000000-0000-0000-0000-000000000000}"/>
          </ac:picMkLst>
        </pc:picChg>
      </pc:sldChg>
      <pc:sldChg chg="modSp">
        <pc:chgData name="jared Eusea" userId="c35ac16b14b0c2c6" providerId="LiveId" clId="{0BB718E6-3BC4-4590-A005-61DD3728D538}" dt="2018-08-08T16:40:15.067" v="103" actId="962"/>
        <pc:sldMkLst>
          <pc:docMk/>
          <pc:sldMk cId="1436661213" sldId="571"/>
        </pc:sldMkLst>
        <pc:picChg chg="mod">
          <ac:chgData name="jared Eusea" userId="c35ac16b14b0c2c6" providerId="LiveId" clId="{0BB718E6-3BC4-4590-A005-61DD3728D538}" dt="2018-08-08T16:40:15.067" v="103" actId="962"/>
          <ac:picMkLst>
            <pc:docMk/>
            <pc:sldMk cId="1436661213" sldId="571"/>
            <ac:picMk id="6" creationId="{00000000-0000-0000-0000-000000000000}"/>
          </ac:picMkLst>
        </pc:picChg>
      </pc:sldChg>
      <pc:sldChg chg="modSp">
        <pc:chgData name="jared Eusea" userId="c35ac16b14b0c2c6" providerId="LiveId" clId="{0BB718E6-3BC4-4590-A005-61DD3728D538}" dt="2018-08-08T16:40:05.628" v="96" actId="962"/>
        <pc:sldMkLst>
          <pc:docMk/>
          <pc:sldMk cId="4251940827" sldId="572"/>
        </pc:sldMkLst>
        <pc:picChg chg="mod">
          <ac:chgData name="jared Eusea" userId="c35ac16b14b0c2c6" providerId="LiveId" clId="{0BB718E6-3BC4-4590-A005-61DD3728D538}" dt="2018-08-08T16:40:05.628" v="96" actId="962"/>
          <ac:picMkLst>
            <pc:docMk/>
            <pc:sldMk cId="4251940827" sldId="572"/>
            <ac:picMk id="9" creationId="{00000000-0000-0000-0000-000000000000}"/>
          </ac:picMkLst>
        </pc:picChg>
      </pc:sldChg>
      <pc:sldChg chg="modSp">
        <pc:chgData name="jared Eusea" userId="c35ac16b14b0c2c6" providerId="LiveId" clId="{0BB718E6-3BC4-4590-A005-61DD3728D538}" dt="2018-08-08T16:40:09.332" v="99" actId="962"/>
        <pc:sldMkLst>
          <pc:docMk/>
          <pc:sldMk cId="3313883930" sldId="573"/>
        </pc:sldMkLst>
        <pc:picChg chg="mod">
          <ac:chgData name="jared Eusea" userId="c35ac16b14b0c2c6" providerId="LiveId" clId="{0BB718E6-3BC4-4590-A005-61DD3728D538}" dt="2018-08-08T16:40:09.332" v="99" actId="962"/>
          <ac:picMkLst>
            <pc:docMk/>
            <pc:sldMk cId="3313883930" sldId="573"/>
            <ac:picMk id="9" creationId="{00000000-0000-0000-0000-000000000000}"/>
          </ac:picMkLst>
        </pc:picChg>
      </pc:sldChg>
      <pc:sldChg chg="modSp">
        <pc:chgData name="jared Eusea" userId="c35ac16b14b0c2c6" providerId="LiveId" clId="{0BB718E6-3BC4-4590-A005-61DD3728D538}" dt="2018-08-08T16:48:03.123" v="668" actId="20577"/>
        <pc:sldMkLst>
          <pc:docMk/>
          <pc:sldMk cId="469899369" sldId="574"/>
        </pc:sldMkLst>
        <pc:spChg chg="mod">
          <ac:chgData name="jared Eusea" userId="c35ac16b14b0c2c6" providerId="LiveId" clId="{0BB718E6-3BC4-4590-A005-61DD3728D538}" dt="2018-08-08T16:48:03.123" v="668" actId="20577"/>
          <ac:spMkLst>
            <pc:docMk/>
            <pc:sldMk cId="469899369" sldId="574"/>
            <ac:spMk id="5" creationId="{00000000-0000-0000-0000-000000000000}"/>
          </ac:spMkLst>
        </pc:spChg>
        <pc:picChg chg="mod">
          <ac:chgData name="jared Eusea" userId="c35ac16b14b0c2c6" providerId="LiveId" clId="{0BB718E6-3BC4-4590-A005-61DD3728D538}" dt="2018-08-08T16:40:03.424" v="94" actId="962"/>
          <ac:picMkLst>
            <pc:docMk/>
            <pc:sldMk cId="469899369" sldId="574"/>
            <ac:picMk id="6" creationId="{00000000-0000-0000-0000-000000000000}"/>
          </ac:picMkLst>
        </pc:picChg>
      </pc:sldChg>
      <pc:sldChg chg="modSp">
        <pc:chgData name="jared Eusea" userId="c35ac16b14b0c2c6" providerId="LiveId" clId="{0BB718E6-3BC4-4590-A005-61DD3728D538}" dt="2018-08-08T16:40:08.222" v="98" actId="962"/>
        <pc:sldMkLst>
          <pc:docMk/>
          <pc:sldMk cId="1326913991" sldId="575"/>
        </pc:sldMkLst>
        <pc:picChg chg="mod">
          <ac:chgData name="jared Eusea" userId="c35ac16b14b0c2c6" providerId="LiveId" clId="{0BB718E6-3BC4-4590-A005-61DD3728D538}" dt="2018-08-08T16:40:08.222" v="98" actId="962"/>
          <ac:picMkLst>
            <pc:docMk/>
            <pc:sldMk cId="1326913991" sldId="575"/>
            <ac:picMk id="6" creationId="{00000000-0000-0000-0000-000000000000}"/>
          </ac:picMkLst>
        </pc:picChg>
      </pc:sldChg>
      <pc:sldChg chg="modSp">
        <pc:chgData name="jared Eusea" userId="c35ac16b14b0c2c6" providerId="LiveId" clId="{0BB718E6-3BC4-4590-A005-61DD3728D538}" dt="2018-08-08T16:48:16.922" v="687" actId="20577"/>
        <pc:sldMkLst>
          <pc:docMk/>
          <pc:sldMk cId="3223157549" sldId="576"/>
        </pc:sldMkLst>
        <pc:spChg chg="mod">
          <ac:chgData name="jared Eusea" userId="c35ac16b14b0c2c6" providerId="LiveId" clId="{0BB718E6-3BC4-4590-A005-61DD3728D538}" dt="2018-08-08T16:48:16.922" v="687" actId="20577"/>
          <ac:spMkLst>
            <pc:docMk/>
            <pc:sldMk cId="3223157549" sldId="576"/>
            <ac:spMk id="5" creationId="{00000000-0000-0000-0000-000000000000}"/>
          </ac:spMkLst>
        </pc:spChg>
        <pc:picChg chg="mod">
          <ac:chgData name="jared Eusea" userId="c35ac16b14b0c2c6" providerId="LiveId" clId="{0BB718E6-3BC4-4590-A005-61DD3728D538}" dt="2018-08-08T16:40:04.440" v="95" actId="962"/>
          <ac:picMkLst>
            <pc:docMk/>
            <pc:sldMk cId="3223157549" sldId="576"/>
            <ac:picMk id="6" creationId="{00000000-0000-0000-0000-000000000000}"/>
          </ac:picMkLst>
        </pc:picChg>
      </pc:sldChg>
      <pc:sldChg chg="modSp">
        <pc:chgData name="jared Eusea" userId="c35ac16b14b0c2c6" providerId="LiveId" clId="{0BB718E6-3BC4-4590-A005-61DD3728D538}" dt="2018-08-08T16:48:33.799" v="706" actId="27636"/>
        <pc:sldMkLst>
          <pc:docMk/>
          <pc:sldMk cId="2921537222" sldId="577"/>
        </pc:sldMkLst>
        <pc:spChg chg="mod">
          <ac:chgData name="jared Eusea" userId="c35ac16b14b0c2c6" providerId="LiveId" clId="{0BB718E6-3BC4-4590-A005-61DD3728D538}" dt="2018-08-08T16:48:33.799" v="706" actId="27636"/>
          <ac:spMkLst>
            <pc:docMk/>
            <pc:sldMk cId="2921537222" sldId="577"/>
            <ac:spMk id="5" creationId="{00000000-0000-0000-0000-000000000000}"/>
          </ac:spMkLst>
        </pc:spChg>
        <pc:picChg chg="mod">
          <ac:chgData name="jared Eusea" userId="c35ac16b14b0c2c6" providerId="LiveId" clId="{0BB718E6-3BC4-4590-A005-61DD3728D538}" dt="2018-08-08T16:41:17.348" v="149" actId="962"/>
          <ac:picMkLst>
            <pc:docMk/>
            <pc:sldMk cId="2921537222" sldId="577"/>
            <ac:picMk id="6" creationId="{00000000-0000-0000-0000-000000000000}"/>
          </ac:picMkLst>
        </pc:picChg>
      </pc:sldChg>
      <pc:sldChg chg="modSp">
        <pc:chgData name="jared Eusea" userId="c35ac16b14b0c2c6" providerId="LiveId" clId="{0BB718E6-3BC4-4590-A005-61DD3728D538}" dt="2018-08-08T16:42:48.957" v="214" actId="20577"/>
        <pc:sldMkLst>
          <pc:docMk/>
          <pc:sldMk cId="958240377" sldId="578"/>
        </pc:sldMkLst>
        <pc:spChg chg="mod">
          <ac:chgData name="jared Eusea" userId="c35ac16b14b0c2c6" providerId="LiveId" clId="{0BB718E6-3BC4-4590-A005-61DD3728D538}" dt="2018-08-08T16:42:48.957" v="214" actId="20577"/>
          <ac:spMkLst>
            <pc:docMk/>
            <pc:sldMk cId="958240377" sldId="578"/>
            <ac:spMk id="5" creationId="{00000000-0000-0000-0000-000000000000}"/>
          </ac:spMkLst>
        </pc:spChg>
        <pc:picChg chg="mod">
          <ac:chgData name="jared Eusea" userId="c35ac16b14b0c2c6" providerId="LiveId" clId="{0BB718E6-3BC4-4590-A005-61DD3728D538}" dt="2018-08-08T16:39:26.372" v="67" actId="962"/>
          <ac:picMkLst>
            <pc:docMk/>
            <pc:sldMk cId="958240377" sldId="578"/>
            <ac:picMk id="6" creationId="{00000000-0000-0000-0000-000000000000}"/>
          </ac:picMkLst>
        </pc:picChg>
      </pc:sldChg>
      <pc:sldChg chg="modSp">
        <pc:chgData name="jared Eusea" userId="c35ac16b14b0c2c6" providerId="LiveId" clId="{0BB718E6-3BC4-4590-A005-61DD3728D538}" dt="2018-08-08T16:42:52.583" v="221" actId="20577"/>
        <pc:sldMkLst>
          <pc:docMk/>
          <pc:sldMk cId="3554962098" sldId="579"/>
        </pc:sldMkLst>
        <pc:spChg chg="mod">
          <ac:chgData name="jared Eusea" userId="c35ac16b14b0c2c6" providerId="LiveId" clId="{0BB718E6-3BC4-4590-A005-61DD3728D538}" dt="2018-08-08T16:42:52.583" v="221" actId="20577"/>
          <ac:spMkLst>
            <pc:docMk/>
            <pc:sldMk cId="3554962098" sldId="579"/>
            <ac:spMk id="5" creationId="{00000000-0000-0000-0000-000000000000}"/>
          </ac:spMkLst>
        </pc:spChg>
        <pc:picChg chg="mod">
          <ac:chgData name="jared Eusea" userId="c35ac16b14b0c2c6" providerId="LiveId" clId="{0BB718E6-3BC4-4590-A005-61DD3728D538}" dt="2018-08-08T16:39:29.107" v="69" actId="962"/>
          <ac:picMkLst>
            <pc:docMk/>
            <pc:sldMk cId="3554962098" sldId="579"/>
            <ac:picMk id="6" creationId="{00000000-0000-0000-0000-000000000000}"/>
          </ac:picMkLst>
        </pc:picChg>
      </pc:sldChg>
      <pc:sldChg chg="modSp">
        <pc:chgData name="jared Eusea" userId="c35ac16b14b0c2c6" providerId="LiveId" clId="{0BB718E6-3BC4-4590-A005-61DD3728D538}" dt="2018-08-08T16:43:09.642" v="243" actId="20577"/>
        <pc:sldMkLst>
          <pc:docMk/>
          <pc:sldMk cId="383269368" sldId="580"/>
        </pc:sldMkLst>
        <pc:spChg chg="mod">
          <ac:chgData name="jared Eusea" userId="c35ac16b14b0c2c6" providerId="LiveId" clId="{0BB718E6-3BC4-4590-A005-61DD3728D538}" dt="2018-08-08T16:43:09.642" v="243" actId="20577"/>
          <ac:spMkLst>
            <pc:docMk/>
            <pc:sldMk cId="383269368" sldId="580"/>
            <ac:spMk id="5" creationId="{00000000-0000-0000-0000-000000000000}"/>
          </ac:spMkLst>
        </pc:spChg>
        <pc:picChg chg="mod">
          <ac:chgData name="jared Eusea" userId="c35ac16b14b0c2c6" providerId="LiveId" clId="{0BB718E6-3BC4-4590-A005-61DD3728D538}" dt="2018-08-08T16:39:36.577" v="75" actId="962"/>
          <ac:picMkLst>
            <pc:docMk/>
            <pc:sldMk cId="383269368" sldId="580"/>
            <ac:picMk id="6" creationId="{00000000-0000-0000-0000-000000000000}"/>
          </ac:picMkLst>
        </pc:picChg>
      </pc:sldChg>
      <pc:sldChg chg="modSp">
        <pc:chgData name="jared Eusea" userId="c35ac16b14b0c2c6" providerId="LiveId" clId="{0BB718E6-3BC4-4590-A005-61DD3728D538}" dt="2018-08-08T16:41:03.017" v="138" actId="962"/>
        <pc:sldMkLst>
          <pc:docMk/>
          <pc:sldMk cId="3199350231" sldId="581"/>
        </pc:sldMkLst>
        <pc:picChg chg="mod">
          <ac:chgData name="jared Eusea" userId="c35ac16b14b0c2c6" providerId="LiveId" clId="{0BB718E6-3BC4-4590-A005-61DD3728D538}" dt="2018-08-08T16:41:03.017" v="138" actId="962"/>
          <ac:picMkLst>
            <pc:docMk/>
            <pc:sldMk cId="3199350231" sldId="581"/>
            <ac:picMk id="6" creationId="{00000000-0000-0000-0000-000000000000}"/>
          </ac:picMkLst>
        </pc:picChg>
      </pc:sldChg>
      <pc:sldChg chg="modSp">
        <pc:chgData name="jared Eusea" userId="c35ac16b14b0c2c6" providerId="LiveId" clId="{0BB718E6-3BC4-4590-A005-61DD3728D538}" dt="2018-08-08T16:46:56.910" v="585" actId="20577"/>
        <pc:sldMkLst>
          <pc:docMk/>
          <pc:sldMk cId="1837465633" sldId="582"/>
        </pc:sldMkLst>
        <pc:spChg chg="mod">
          <ac:chgData name="jared Eusea" userId="c35ac16b14b0c2c6" providerId="LiveId" clId="{0BB718E6-3BC4-4590-A005-61DD3728D538}" dt="2018-08-08T16:46:56.910" v="585" actId="20577"/>
          <ac:spMkLst>
            <pc:docMk/>
            <pc:sldMk cId="1837465633" sldId="582"/>
            <ac:spMk id="5" creationId="{00000000-0000-0000-0000-000000000000}"/>
          </ac:spMkLst>
        </pc:spChg>
        <pc:picChg chg="mod">
          <ac:chgData name="jared Eusea" userId="c35ac16b14b0c2c6" providerId="LiveId" clId="{0BB718E6-3BC4-4590-A005-61DD3728D538}" dt="2018-08-08T16:40:39.815" v="118" actId="962"/>
          <ac:picMkLst>
            <pc:docMk/>
            <pc:sldMk cId="1837465633" sldId="582"/>
            <ac:picMk id="6" creationId="{00000000-0000-0000-0000-000000000000}"/>
          </ac:picMkLst>
        </pc:picChg>
      </pc:sldChg>
      <pc:sldChg chg="modSp">
        <pc:chgData name="jared Eusea" userId="c35ac16b14b0c2c6" providerId="LiveId" clId="{0BB718E6-3BC4-4590-A005-61DD3728D538}" dt="2018-08-08T16:47:52.137" v="659" actId="20577"/>
        <pc:sldMkLst>
          <pc:docMk/>
          <pc:sldMk cId="1506658581" sldId="583"/>
        </pc:sldMkLst>
        <pc:spChg chg="mod">
          <ac:chgData name="jared Eusea" userId="c35ac16b14b0c2c6" providerId="LiveId" clId="{0BB718E6-3BC4-4590-A005-61DD3728D538}" dt="2018-08-08T16:47:52.137" v="659" actId="20577"/>
          <ac:spMkLst>
            <pc:docMk/>
            <pc:sldMk cId="1506658581" sldId="583"/>
            <ac:spMk id="5" creationId="{00000000-0000-0000-0000-000000000000}"/>
          </ac:spMkLst>
        </pc:spChg>
        <pc:picChg chg="mod">
          <ac:chgData name="jared Eusea" userId="c35ac16b14b0c2c6" providerId="LiveId" clId="{0BB718E6-3BC4-4590-A005-61DD3728D538}" dt="2018-08-08T16:39:59.767" v="91" actId="962"/>
          <ac:picMkLst>
            <pc:docMk/>
            <pc:sldMk cId="1506658581" sldId="583"/>
            <ac:picMk id="9" creationId="{00000000-0000-0000-0000-000000000000}"/>
          </ac:picMkLst>
        </pc:picChg>
      </pc:sldChg>
    </pc:docChg>
  </pc:docChgLst>
  <pc:docChgLst>
    <pc:chgData name="Jared Eusea" userId="d53880fb-ca46-4d8c-8183-7d25e15fe9dc" providerId="ADAL" clId="{0BB718E6-3BC4-4590-A005-61DD3728D538}"/>
    <pc:docChg chg="addSld delSld modSld">
      <pc:chgData name="Jared Eusea" userId="d53880fb-ca46-4d8c-8183-7d25e15fe9dc" providerId="ADAL" clId="{0BB718E6-3BC4-4590-A005-61DD3728D538}" dt="2019-06-02T15:09:24.762" v="104" actId="6549"/>
      <pc:docMkLst>
        <pc:docMk/>
      </pc:docMkLst>
      <pc:sldChg chg="modSp add">
        <pc:chgData name="Jared Eusea" userId="d53880fb-ca46-4d8c-8183-7d25e15fe9dc" providerId="ADAL" clId="{0BB718E6-3BC4-4590-A005-61DD3728D538}" dt="2019-06-01T20:01:55.337" v="8" actId="12"/>
        <pc:sldMkLst>
          <pc:docMk/>
          <pc:sldMk cId="1061852495" sldId="501"/>
        </pc:sldMkLst>
        <pc:spChg chg="mod">
          <ac:chgData name="Jared Eusea" userId="d53880fb-ca46-4d8c-8183-7d25e15fe9dc" providerId="ADAL" clId="{0BB718E6-3BC4-4590-A005-61DD3728D538}" dt="2019-06-01T20:01:55.337" v="8" actId="12"/>
          <ac:spMkLst>
            <pc:docMk/>
            <pc:sldMk cId="1061852495" sldId="501"/>
            <ac:spMk id="4" creationId="{82A2C50D-E8A3-0742-836A-717A75EF667C}"/>
          </ac:spMkLst>
        </pc:spChg>
        <pc:spChg chg="mod">
          <ac:chgData name="Jared Eusea" userId="d53880fb-ca46-4d8c-8183-7d25e15fe9dc" providerId="ADAL" clId="{0BB718E6-3BC4-4590-A005-61DD3728D538}" dt="2019-06-01T20:01:29.502" v="6" actId="6549"/>
          <ac:spMkLst>
            <pc:docMk/>
            <pc:sldMk cId="1061852495" sldId="501"/>
            <ac:spMk id="5" creationId="{00000000-0000-0000-0000-000000000000}"/>
          </ac:spMkLst>
        </pc:spChg>
      </pc:sldChg>
      <pc:sldChg chg="del">
        <pc:chgData name="Jared Eusea" userId="d53880fb-ca46-4d8c-8183-7d25e15fe9dc" providerId="ADAL" clId="{0BB718E6-3BC4-4590-A005-61DD3728D538}" dt="2019-06-02T15:08:44.628" v="27" actId="2696"/>
        <pc:sldMkLst>
          <pc:docMk/>
          <pc:sldMk cId="4180517933" sldId="537"/>
        </pc:sldMkLst>
      </pc:sldChg>
      <pc:sldChg chg="del">
        <pc:chgData name="Jared Eusea" userId="d53880fb-ca46-4d8c-8183-7d25e15fe9dc" providerId="ADAL" clId="{0BB718E6-3BC4-4590-A005-61DD3728D538}" dt="2019-06-02T15:08:51.541" v="28" actId="2696"/>
        <pc:sldMkLst>
          <pc:docMk/>
          <pc:sldMk cId="253367994" sldId="538"/>
        </pc:sldMkLst>
      </pc:sldChg>
      <pc:sldChg chg="del">
        <pc:chgData name="Jared Eusea" userId="d53880fb-ca46-4d8c-8183-7d25e15fe9dc" providerId="ADAL" clId="{0BB718E6-3BC4-4590-A005-61DD3728D538}" dt="2019-06-02T15:08:59.897" v="29" actId="2696"/>
        <pc:sldMkLst>
          <pc:docMk/>
          <pc:sldMk cId="151089261" sldId="539"/>
        </pc:sldMkLst>
      </pc:sldChg>
      <pc:sldChg chg="modSp">
        <pc:chgData name="Jared Eusea" userId="d53880fb-ca46-4d8c-8183-7d25e15fe9dc" providerId="ADAL" clId="{0BB718E6-3BC4-4590-A005-61DD3728D538}" dt="2019-06-02T15:09:24.762" v="104" actId="6549"/>
        <pc:sldMkLst>
          <pc:docMk/>
          <pc:sldMk cId="4175498946" sldId="540"/>
        </pc:sldMkLst>
        <pc:spChg chg="mod">
          <ac:chgData name="Jared Eusea" userId="d53880fb-ca46-4d8c-8183-7d25e15fe9dc" providerId="ADAL" clId="{0BB718E6-3BC4-4590-A005-61DD3728D538}" dt="2019-06-02T15:09:09.162" v="42" actId="6549"/>
          <ac:spMkLst>
            <pc:docMk/>
            <pc:sldMk cId="4175498946" sldId="540"/>
            <ac:spMk id="5" creationId="{00000000-0000-0000-0000-000000000000}"/>
          </ac:spMkLst>
        </pc:spChg>
        <pc:spChg chg="mod">
          <ac:chgData name="Jared Eusea" userId="d53880fb-ca46-4d8c-8183-7d25e15fe9dc" providerId="ADAL" clId="{0BB718E6-3BC4-4590-A005-61DD3728D538}" dt="2019-06-02T15:09:24.762" v="104" actId="6549"/>
          <ac:spMkLst>
            <pc:docMk/>
            <pc:sldMk cId="4175498946" sldId="540"/>
            <ac:spMk id="14" creationId="{00000000-0000-0000-0000-000000000000}"/>
          </ac:spMkLst>
        </pc:spChg>
      </pc:sldChg>
      <pc:sldChg chg="modSp add">
        <pc:chgData name="Jared Eusea" userId="d53880fb-ca46-4d8c-8183-7d25e15fe9dc" providerId="ADAL" clId="{0BB718E6-3BC4-4590-A005-61DD3728D538}" dt="2019-06-01T20:02:32.336" v="13" actId="12"/>
        <pc:sldMkLst>
          <pc:docMk/>
          <pc:sldMk cId="1870413137" sldId="584"/>
        </pc:sldMkLst>
        <pc:spChg chg="mod">
          <ac:chgData name="Jared Eusea" userId="d53880fb-ca46-4d8c-8183-7d25e15fe9dc" providerId="ADAL" clId="{0BB718E6-3BC4-4590-A005-61DD3728D538}" dt="2019-06-01T20:02:32.336" v="13" actId="12"/>
          <ac:spMkLst>
            <pc:docMk/>
            <pc:sldMk cId="1870413137" sldId="584"/>
            <ac:spMk id="4" creationId="{82A2C50D-E8A3-0742-836A-717A75EF667C}"/>
          </ac:spMkLst>
        </pc:spChg>
        <pc:spChg chg="mod">
          <ac:chgData name="Jared Eusea" userId="d53880fb-ca46-4d8c-8183-7d25e15fe9dc" providerId="ADAL" clId="{0BB718E6-3BC4-4590-A005-61DD3728D538}" dt="2019-06-01T20:02:10.764" v="11" actId="20577"/>
          <ac:spMkLst>
            <pc:docMk/>
            <pc:sldMk cId="1870413137" sldId="584"/>
            <ac:spMk id="5" creationId="{00000000-0000-0000-0000-000000000000}"/>
          </ac:spMkLst>
        </pc:spChg>
      </pc:sldChg>
      <pc:sldChg chg="modSp add">
        <pc:chgData name="Jared Eusea" userId="d53880fb-ca46-4d8c-8183-7d25e15fe9dc" providerId="ADAL" clId="{0BB718E6-3BC4-4590-A005-61DD3728D538}" dt="2019-06-01T20:03:11.358" v="21" actId="12"/>
        <pc:sldMkLst>
          <pc:docMk/>
          <pc:sldMk cId="211804333" sldId="585"/>
        </pc:sldMkLst>
        <pc:spChg chg="mod">
          <ac:chgData name="Jared Eusea" userId="d53880fb-ca46-4d8c-8183-7d25e15fe9dc" providerId="ADAL" clId="{0BB718E6-3BC4-4590-A005-61DD3728D538}" dt="2019-06-01T20:03:11.358" v="21" actId="12"/>
          <ac:spMkLst>
            <pc:docMk/>
            <pc:sldMk cId="211804333" sldId="585"/>
            <ac:spMk id="4" creationId="{82A2C50D-E8A3-0742-836A-717A75EF667C}"/>
          </ac:spMkLst>
        </pc:spChg>
        <pc:spChg chg="mod">
          <ac:chgData name="Jared Eusea" userId="d53880fb-ca46-4d8c-8183-7d25e15fe9dc" providerId="ADAL" clId="{0BB718E6-3BC4-4590-A005-61DD3728D538}" dt="2019-06-01T20:02:44.016" v="16" actId="6549"/>
          <ac:spMkLst>
            <pc:docMk/>
            <pc:sldMk cId="211804333" sldId="585"/>
            <ac:spMk id="5" creationId="{00000000-0000-0000-0000-000000000000}"/>
          </ac:spMkLst>
        </pc:spChg>
      </pc:sldChg>
      <pc:sldChg chg="modSp add">
        <pc:chgData name="Jared Eusea" userId="d53880fb-ca46-4d8c-8183-7d25e15fe9dc" providerId="ADAL" clId="{0BB718E6-3BC4-4590-A005-61DD3728D538}" dt="2019-06-01T20:04:03.058" v="26" actId="12"/>
        <pc:sldMkLst>
          <pc:docMk/>
          <pc:sldMk cId="3057818275" sldId="586"/>
        </pc:sldMkLst>
        <pc:spChg chg="mod">
          <ac:chgData name="Jared Eusea" userId="d53880fb-ca46-4d8c-8183-7d25e15fe9dc" providerId="ADAL" clId="{0BB718E6-3BC4-4590-A005-61DD3728D538}" dt="2019-06-01T20:04:03.058" v="26" actId="12"/>
          <ac:spMkLst>
            <pc:docMk/>
            <pc:sldMk cId="3057818275" sldId="586"/>
            <ac:spMk id="4" creationId="{82A2C50D-E8A3-0742-836A-717A75EF667C}"/>
          </ac:spMkLst>
        </pc:spChg>
        <pc:spChg chg="mod">
          <ac:chgData name="Jared Eusea" userId="d53880fb-ca46-4d8c-8183-7d25e15fe9dc" providerId="ADAL" clId="{0BB718E6-3BC4-4590-A005-61DD3728D538}" dt="2019-06-01T20:03:40.938" v="24" actId="6549"/>
          <ac:spMkLst>
            <pc:docMk/>
            <pc:sldMk cId="3057818275" sldId="58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58D0C-A71B-B44D-9982-B5F53FF1F740}" type="datetimeFigureOut">
              <a:rPr lang="en-US" smtClean="0"/>
              <a:t>7/30/2019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47039-9066-6C4B-9D68-CE7E4CBFD148}" type="slidenum">
              <a:rPr lang="en-US" smtClean="0"/>
              <a:t>‹#›</a:t>
            </a:fld>
            <a:endParaRPr lang="en-US" dirty="0"/>
          </a:p>
        </p:txBody>
      </p:sp>
    </p:spTree>
    <p:extLst>
      <p:ext uri="{BB962C8B-B14F-4D97-AF65-F5344CB8AC3E}">
        <p14:creationId xmlns:p14="http://schemas.microsoft.com/office/powerpoint/2010/main" val="24982858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7553-50CA-1944-AF4B-971CF698E2E7}" type="slidenum">
              <a:rPr lang="en-US" smtClean="0"/>
              <a:t>16</a:t>
            </a:fld>
            <a:endParaRPr lang="en-US"/>
          </a:p>
        </p:txBody>
      </p:sp>
    </p:spTree>
    <p:extLst>
      <p:ext uri="{BB962C8B-B14F-4D97-AF65-F5344CB8AC3E}">
        <p14:creationId xmlns:p14="http://schemas.microsoft.com/office/powerpoint/2010/main" val="211075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6C55EE68-5C41-40AC-BBA2-B8CAED2C5B1C}" type="datetime4">
              <a:rPr lang="en-US" smtClean="0"/>
              <a:t>July 30, 2019</a:t>
            </a:fld>
            <a:endParaRPr lang="en-US" dirty="0"/>
          </a:p>
        </p:txBody>
      </p:sp>
      <p:sp>
        <p:nvSpPr>
          <p:cNvPr id="6" name="Footer Placeholder 5"/>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70072C-EED7-4B76-AA63-1688D39A15B7}" type="datetime4">
              <a:rPr lang="en-US" smtClean="0"/>
              <a:t>July 30, 2019</a:t>
            </a:fld>
            <a:endParaRPr lang="en-US" dirty="0"/>
          </a:p>
        </p:txBody>
      </p:sp>
      <p:sp>
        <p:nvSpPr>
          <p:cNvPr id="5" name="Footer Placeholder 4"/>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C2E9393-D943-48FC-81EC-95E6C74A8A4E}" type="datetime4">
              <a:rPr lang="en-US" smtClean="0"/>
              <a:t>July 30, 2019</a:t>
            </a:fld>
            <a:endParaRPr lang="en-US" dirty="0"/>
          </a:p>
        </p:txBody>
      </p:sp>
      <p:sp>
        <p:nvSpPr>
          <p:cNvPr id="6" name="Footer Placeholder 5"/>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E79D5E-F855-4FAF-B27E-3312437EFAA8}" type="datetime4">
              <a:rPr lang="en-US" smtClean="0"/>
              <a:t>July 30, 2019</a:t>
            </a:fld>
            <a:endParaRPr lang="en-US" dirty="0"/>
          </a:p>
        </p:txBody>
      </p:sp>
      <p:sp>
        <p:nvSpPr>
          <p:cNvPr id="5" name="Footer Placeholder 4"/>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0554788-05DE-49F0-A509-78A2A20F62F0}" type="datetime4">
              <a:rPr lang="en-US" smtClean="0"/>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Prepared for OpenStax College Algebra by River Parishes Community College under CC BY-SA 4.0</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9.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www.openstaxcollege.org/"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5</a:t>
            </a:r>
            <a:br>
              <a:rPr lang="en-US" sz="4000" b="1" cap="none" dirty="0">
                <a:solidFill>
                  <a:srgbClr val="212F62"/>
                </a:solidFill>
              </a:rPr>
            </a:br>
            <a:br>
              <a:rPr lang="en-US" sz="4000" b="1" cap="none" dirty="0">
                <a:solidFill>
                  <a:srgbClr val="212F62"/>
                </a:solidFill>
              </a:rPr>
            </a:br>
            <a:r>
              <a:rPr lang="en-US" sz="4000" b="1" dirty="0">
                <a:solidFill>
                  <a:srgbClr val="212F62"/>
                </a:solidFill>
              </a:rPr>
              <a:t>polynomial and rational functions</a:t>
            </a:r>
            <a:endParaRPr lang="en-US" sz="4000" dirty="0"/>
          </a:p>
        </p:txBody>
      </p:sp>
      <p:sp>
        <p:nvSpPr>
          <p:cNvPr id="5" name="Title 4"/>
          <p:cNvSpPr txBox="1">
            <a:spLocks/>
          </p:cNvSpPr>
          <p:nvPr/>
        </p:nvSpPr>
        <p:spPr>
          <a:xfrm>
            <a:off x="845052" y="3697089"/>
            <a:ext cx="7287208" cy="659535"/>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5.1 – Quadratic Functions</a:t>
            </a:r>
          </a:p>
        </p:txBody>
      </p:sp>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53017"/>
            <a:ext cx="1507110" cy="1077181"/>
          </a:xfrm>
          <a:prstGeom prst="rect">
            <a:avLst/>
          </a:prstGeom>
        </p:spPr>
      </p:pic>
    </p:spTree>
    <p:extLst>
      <p:ext uri="{BB962C8B-B14F-4D97-AF65-F5344CB8AC3E}">
        <p14:creationId xmlns:p14="http://schemas.microsoft.com/office/powerpoint/2010/main" val="50534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1130274"/>
          </a:xfrm>
        </p:spPr>
        <p:txBody>
          <a:bodyPr>
            <a:normAutofit fontScale="90000"/>
          </a:bodyPr>
          <a:lstStyle/>
          <a:p>
            <a:r>
              <a:rPr lang="en-US" dirty="0"/>
              <a:t>Understanding How the Graphs of Parabolas are Related to Their Quadratic Functions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6255F957-A9D6-9547-B865-DE705063F846}"/>
              </a:ext>
            </a:extLst>
          </p:cNvPr>
          <p:cNvSpPr/>
          <p:nvPr/>
        </p:nvSpPr>
        <p:spPr>
          <a:xfrm>
            <a:off x="457200" y="1571536"/>
            <a:ext cx="8135471" cy="646331"/>
          </a:xfrm>
          <a:prstGeom prst="rect">
            <a:avLst/>
          </a:prstGeom>
        </p:spPr>
        <p:txBody>
          <a:bodyPr wrap="square">
            <a:spAutoFit/>
          </a:bodyPr>
          <a:lstStyle/>
          <a:p>
            <a:r>
              <a:rPr lang="en-US" dirty="0">
                <a:solidFill>
                  <a:srgbClr val="555555"/>
                </a:solidFill>
                <a:latin typeface="Helvetica Neue" panose="02000503000000020004" pitchFamily="2" charset="0"/>
              </a:rPr>
              <a:t>Try It:	Given the equation </a:t>
            </a:r>
            <a:r>
              <a:rPr lang="en-US" dirty="0">
                <a:solidFill>
                  <a:srgbClr val="555555"/>
                </a:solidFill>
                <a:latin typeface="STIXGeneral-Italic" pitchFamily="2" charset="2"/>
              </a:rPr>
              <a:t>g</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13 + </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2</a:t>
            </a:r>
            <a:r>
              <a:rPr lang="en-US" dirty="0">
                <a:solidFill>
                  <a:srgbClr val="555555"/>
                </a:solidFill>
                <a:latin typeface="STIXGeneral-Regular" pitchFamily="2" charset="2"/>
              </a:rPr>
              <a:t> − 6</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write the equation in general form and then in standard form.</a:t>
            </a:r>
            <a:endParaRPr lang="en-US" dirty="0"/>
          </a:p>
        </p:txBody>
      </p:sp>
    </p:spTree>
    <p:extLst>
      <p:ext uri="{BB962C8B-B14F-4D97-AF65-F5344CB8AC3E}">
        <p14:creationId xmlns:p14="http://schemas.microsoft.com/office/powerpoint/2010/main" val="203335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Finding the Domain and Range of a Quadratic Function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6E656BE-ACD1-8A44-AED5-141B7FA3E65E}"/>
                  </a:ext>
                </a:extLst>
              </p:cNvPr>
              <p:cNvSpPr/>
              <p:nvPr/>
            </p:nvSpPr>
            <p:spPr>
              <a:xfrm>
                <a:off x="457199" y="1340346"/>
                <a:ext cx="8315847" cy="3228191"/>
              </a:xfrm>
              <a:prstGeom prst="rect">
                <a:avLst/>
              </a:prstGeom>
            </p:spPr>
            <p:txBody>
              <a:bodyPr wrap="square">
                <a:spAutoFit/>
              </a:bodyPr>
              <a:lstStyle/>
              <a:p>
                <a:r>
                  <a:rPr lang="en-US" cap="all" dirty="0">
                    <a:solidFill>
                      <a:srgbClr val="555555"/>
                    </a:solidFill>
                  </a:rPr>
                  <a:t>DOMAIN AND RANGE OF A QUADRATIC FUNCTION</a:t>
                </a:r>
              </a:p>
              <a:p>
                <a:r>
                  <a:rPr lang="en-US" dirty="0">
                    <a:solidFill>
                      <a:srgbClr val="555555"/>
                    </a:solidFill>
                  </a:rPr>
                  <a:t>The domain of any </a:t>
                </a:r>
                <a:r>
                  <a:rPr lang="en-US" b="1" dirty="0">
                    <a:solidFill>
                      <a:srgbClr val="555555"/>
                    </a:solidFill>
                  </a:rPr>
                  <a:t>quadratic function</a:t>
                </a:r>
                <a:r>
                  <a:rPr lang="en-US" dirty="0">
                    <a:solidFill>
                      <a:srgbClr val="555555"/>
                    </a:solidFill>
                  </a:rPr>
                  <a:t> is all real numbers unless the context of the function presents some restrictions.</a:t>
                </a:r>
              </a:p>
              <a:p>
                <a:r>
                  <a:rPr lang="en-US" dirty="0">
                    <a:solidFill>
                      <a:srgbClr val="555555"/>
                    </a:solidFill>
                  </a:rPr>
                  <a:t>The range of a quadratic function written in general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ax</a:t>
                </a:r>
                <a:r>
                  <a:rPr lang="en-US" baseline="30000" dirty="0">
                    <a:solidFill>
                      <a:srgbClr val="555555"/>
                    </a:solidFill>
                    <a:latin typeface="STIXGeneral-Regular" pitchFamily="2" charset="2"/>
                  </a:rPr>
                  <a:t>2</a:t>
                </a:r>
                <a:r>
                  <a:rPr lang="en-US" dirty="0">
                    <a:solidFill>
                      <a:srgbClr val="555555"/>
                    </a:solidFill>
                    <a:latin typeface="STIXGeneral-Regular" pitchFamily="2" charset="2"/>
                  </a:rPr>
                  <a:t> + </a:t>
                </a:r>
                <a:r>
                  <a:rPr lang="en-US" dirty="0" err="1">
                    <a:solidFill>
                      <a:srgbClr val="555555"/>
                    </a:solidFill>
                    <a:latin typeface="STIXGeneral-Italic" pitchFamily="2" charset="2"/>
                  </a:rPr>
                  <a:t>bx</a:t>
                </a:r>
                <a:r>
                  <a:rPr lang="en-US" dirty="0">
                    <a:solidFill>
                      <a:srgbClr val="555555"/>
                    </a:solidFill>
                    <a:latin typeface="STIXGeneral-Italic"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c </a:t>
                </a:r>
                <a:r>
                  <a:rPr lang="en-US" dirty="0">
                    <a:solidFill>
                      <a:srgbClr val="555555"/>
                    </a:solidFill>
                  </a:rPr>
                  <a:t> with a positive </a:t>
                </a:r>
                <a:r>
                  <a:rPr lang="en-US" dirty="0">
                    <a:solidFill>
                      <a:srgbClr val="555555"/>
                    </a:solidFill>
                    <a:latin typeface="STIXGeneral-Italic" pitchFamily="2" charset="2"/>
                  </a:rPr>
                  <a:t>a</a:t>
                </a:r>
                <a:r>
                  <a:rPr lang="en-US" dirty="0">
                    <a:solidFill>
                      <a:srgbClr val="555555"/>
                    </a:solidFill>
                  </a:rPr>
                  <a:t>  value is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f </a:t>
                </a:r>
                <a:r>
                  <a:rPr lang="en-US" dirty="0">
                    <a:solidFill>
                      <a:srgbClr val="555555"/>
                    </a:solidFill>
                    <a:latin typeface="STIXSizeOneSym" pitchFamily="2" charset="2"/>
                  </a:rPr>
                  <a:t>(</a:t>
                </a:r>
                <a14:m>
                  <m:oMath xmlns:m="http://schemas.openxmlformats.org/officeDocument/2006/math">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𝑏</m:t>
                        </m:r>
                      </m:num>
                      <m:den>
                        <m:r>
                          <a:rPr lang="en-US" i="1" dirty="0">
                            <a:latin typeface="Cambria Math" panose="02040503050406030204" pitchFamily="18" charset="0"/>
                          </a:rPr>
                          <m:t>2</m:t>
                        </m:r>
                        <m:r>
                          <a:rPr lang="en-US" i="1" dirty="0">
                            <a:latin typeface="Cambria Math" panose="02040503050406030204" pitchFamily="18" charset="0"/>
                          </a:rPr>
                          <m:t>𝑎</m:t>
                        </m:r>
                      </m:den>
                    </m:f>
                  </m:oMath>
                </a14:m>
                <a:r>
                  <a:rPr lang="en-US" dirty="0">
                    <a:solidFill>
                      <a:srgbClr val="555555"/>
                    </a:solidFill>
                    <a:latin typeface="STIXSizeOneSym" pitchFamily="2" charset="2"/>
                  </a:rPr>
                  <a:t>)</a:t>
                </a:r>
                <a:r>
                  <a:rPr lang="en-US" dirty="0">
                    <a:solidFill>
                      <a:srgbClr val="555555"/>
                    </a:solidFill>
                    <a:latin typeface="STIXGeneral-Regular" pitchFamily="2" charset="2"/>
                  </a:rPr>
                  <a:t>,</a:t>
                </a:r>
                <a:r>
                  <a:rPr lang="en-US" dirty="0">
                    <a:solidFill>
                      <a:srgbClr val="555555"/>
                    </a:solidFill>
                  </a:rPr>
                  <a:t>  or </a:t>
                </a:r>
                <a:r>
                  <a:rPr lang="en-US" dirty="0">
                    <a:solidFill>
                      <a:srgbClr val="555555"/>
                    </a:solidFill>
                    <a:latin typeface="STIXSizeOneSym" pitchFamily="2" charset="2"/>
                  </a:rPr>
                  <a:t>[</a:t>
                </a:r>
                <a:r>
                  <a:rPr lang="en-US" dirty="0">
                    <a:solidFill>
                      <a:srgbClr val="555555"/>
                    </a:solidFill>
                    <a:latin typeface="STIXGeneral-Italic" pitchFamily="2" charset="2"/>
                  </a:rPr>
                  <a:t>f</a:t>
                </a:r>
                <a:r>
                  <a:rPr lang="en-US" dirty="0">
                    <a:solidFill>
                      <a:srgbClr val="555555"/>
                    </a:solidFill>
                    <a:latin typeface="STIXSizeOneSym" pitchFamily="2" charset="2"/>
                  </a:rPr>
                  <a:t>(</a:t>
                </a:r>
                <a14:m>
                  <m:oMath xmlns:m="http://schemas.openxmlformats.org/officeDocument/2006/math">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𝑏</m:t>
                        </m:r>
                      </m:num>
                      <m:den>
                        <m:r>
                          <a:rPr lang="en-US" i="1" dirty="0">
                            <a:latin typeface="Cambria Math" panose="02040503050406030204" pitchFamily="18" charset="0"/>
                          </a:rPr>
                          <m:t>2</m:t>
                        </m:r>
                        <m:r>
                          <a:rPr lang="en-US" i="1" dirty="0">
                            <a:latin typeface="Cambria Math" panose="02040503050406030204" pitchFamily="18" charset="0"/>
                          </a:rPr>
                          <m:t>𝑎</m:t>
                        </m:r>
                      </m:den>
                    </m:f>
                  </m:oMath>
                </a14:m>
                <a:r>
                  <a:rPr lang="en-US" dirty="0">
                    <a:solidFill>
                      <a:srgbClr val="555555"/>
                    </a:solidFill>
                    <a:latin typeface="STIXSizeOneSym" pitchFamily="2" charset="2"/>
                  </a:rPr>
                  <a:t>)</a:t>
                </a:r>
                <a:r>
                  <a:rPr lang="en-US" dirty="0">
                    <a:solidFill>
                      <a:srgbClr val="555555"/>
                    </a:solidFill>
                    <a:latin typeface="STIXGeneral-Regular" pitchFamily="2" charset="2"/>
                  </a:rPr>
                  <a:t>,∞</a:t>
                </a:r>
                <a:r>
                  <a:rPr lang="en-US" dirty="0">
                    <a:solidFill>
                      <a:srgbClr val="555555"/>
                    </a:solidFill>
                    <a:latin typeface="STIXSizeOneSym" pitchFamily="2" charset="2"/>
                  </a:rPr>
                  <a:t>)</a:t>
                </a:r>
                <a:r>
                  <a:rPr lang="en-US" dirty="0">
                    <a:solidFill>
                      <a:srgbClr val="555555"/>
                    </a:solidFill>
                    <a:latin typeface="STIXGeneral-Regular" pitchFamily="2" charset="2"/>
                  </a:rPr>
                  <a:t>;</a:t>
                </a:r>
                <a:r>
                  <a:rPr lang="en-US" dirty="0">
                    <a:solidFill>
                      <a:srgbClr val="555555"/>
                    </a:solidFill>
                  </a:rPr>
                  <a:t>  the range of a quadratic function written in general form with a negative </a:t>
                </a:r>
                <a:r>
                  <a:rPr lang="en-US" dirty="0">
                    <a:solidFill>
                      <a:srgbClr val="555555"/>
                    </a:solidFill>
                    <a:latin typeface="STIXGeneral-Italic" pitchFamily="2" charset="2"/>
                  </a:rPr>
                  <a:t>a</a:t>
                </a:r>
                <a:r>
                  <a:rPr lang="en-US" dirty="0">
                    <a:solidFill>
                      <a:srgbClr val="555555"/>
                    </a:solidFill>
                  </a:rPr>
                  <a:t>  value is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f </a:t>
                </a:r>
                <a:r>
                  <a:rPr lang="en-US" dirty="0">
                    <a:solidFill>
                      <a:srgbClr val="555555"/>
                    </a:solidFill>
                    <a:latin typeface="STIXSizeOneSym" pitchFamily="2" charset="2"/>
                  </a:rPr>
                  <a:t>(</a:t>
                </a:r>
                <a14:m>
                  <m:oMath xmlns:m="http://schemas.openxmlformats.org/officeDocument/2006/math">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𝑏</m:t>
                        </m:r>
                      </m:num>
                      <m:den>
                        <m:r>
                          <a:rPr lang="en-US" i="1" dirty="0">
                            <a:latin typeface="Cambria Math" panose="02040503050406030204" pitchFamily="18" charset="0"/>
                          </a:rPr>
                          <m:t>2</m:t>
                        </m:r>
                        <m:r>
                          <a:rPr lang="en-US" i="1" dirty="0">
                            <a:latin typeface="Cambria Math" panose="02040503050406030204" pitchFamily="18" charset="0"/>
                          </a:rPr>
                          <m:t>𝑎</m:t>
                        </m:r>
                      </m:den>
                    </m:f>
                  </m:oMath>
                </a14:m>
                <a:r>
                  <a:rPr lang="en-US" dirty="0">
                    <a:solidFill>
                      <a:srgbClr val="555555"/>
                    </a:solidFill>
                    <a:latin typeface="STIXSizeOneSym" pitchFamily="2" charset="2"/>
                  </a:rPr>
                  <a:t>)</a:t>
                </a:r>
                <a:r>
                  <a:rPr lang="en-US" dirty="0">
                    <a:solidFill>
                      <a:srgbClr val="555555"/>
                    </a:solidFill>
                    <a:latin typeface="STIXGeneral-Regular" pitchFamily="2" charset="2"/>
                  </a:rPr>
                  <a:t>,</a:t>
                </a:r>
                <a:r>
                  <a:rPr lang="en-US" dirty="0">
                    <a:solidFill>
                      <a:srgbClr val="555555"/>
                    </a:solidFill>
                  </a:rPr>
                  <a:t>  or </a:t>
                </a:r>
                <a:r>
                  <a:rPr lang="en-US" dirty="0">
                    <a:solidFill>
                      <a:srgbClr val="555555"/>
                    </a:solidFill>
                    <a:latin typeface="STIXSizeOneSym" pitchFamily="2" charset="2"/>
                  </a:rPr>
                  <a:t>(</a:t>
                </a:r>
                <a:r>
                  <a:rPr lang="en-US" dirty="0">
                    <a:solidFill>
                      <a:srgbClr val="555555"/>
                    </a:solidFill>
                    <a:latin typeface="STIXGeneral-Regular" pitchFamily="2" charset="2"/>
                  </a:rPr>
                  <a:t>−∞, </a:t>
                </a:r>
                <a:r>
                  <a:rPr lang="en-US" dirty="0">
                    <a:solidFill>
                      <a:srgbClr val="555555"/>
                    </a:solidFill>
                    <a:latin typeface="STIXGeneral-Italic" pitchFamily="2" charset="2"/>
                  </a:rPr>
                  <a:t>f</a:t>
                </a:r>
                <a:r>
                  <a:rPr lang="en-US" dirty="0">
                    <a:solidFill>
                      <a:srgbClr val="555555"/>
                    </a:solidFill>
                    <a:latin typeface="STIXSizeOneSym" pitchFamily="2" charset="2"/>
                  </a:rPr>
                  <a:t>(</a:t>
                </a:r>
                <a14:m>
                  <m:oMath xmlns:m="http://schemas.openxmlformats.org/officeDocument/2006/math">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𝑏</m:t>
                        </m:r>
                      </m:num>
                      <m:den>
                        <m:r>
                          <a:rPr lang="en-US" i="1" dirty="0">
                            <a:latin typeface="Cambria Math" panose="02040503050406030204" pitchFamily="18" charset="0"/>
                          </a:rPr>
                          <m:t>2</m:t>
                        </m:r>
                        <m:r>
                          <a:rPr lang="en-US" i="1" dirty="0">
                            <a:latin typeface="Cambria Math" panose="02040503050406030204" pitchFamily="18" charset="0"/>
                          </a:rPr>
                          <m:t>𝑎</m:t>
                        </m:r>
                      </m:den>
                    </m:f>
                  </m:oMath>
                </a14:m>
                <a:r>
                  <a:rPr lang="en-US" dirty="0">
                    <a:solidFill>
                      <a:srgbClr val="555555"/>
                    </a:solidFill>
                    <a:latin typeface="STIXSizeOneSym" pitchFamily="2" charset="2"/>
                  </a:rPr>
                  <a:t>)]</a:t>
                </a:r>
                <a:r>
                  <a:rPr lang="en-US" dirty="0">
                    <a:solidFill>
                      <a:srgbClr val="555555"/>
                    </a:solidFill>
                    <a:latin typeface="STIXGeneral-Regular" pitchFamily="2" charset="2"/>
                  </a:rPr>
                  <a:t>.</a:t>
                </a:r>
                <a:r>
                  <a:rPr lang="en-US" dirty="0">
                    <a:solidFill>
                      <a:srgbClr val="555555"/>
                    </a:solidFill>
                  </a:rPr>
                  <a:t> </a:t>
                </a:r>
              </a:p>
              <a:p>
                <a:r>
                  <a:rPr lang="en-US" dirty="0">
                    <a:solidFill>
                      <a:srgbClr val="555555"/>
                    </a:solidFill>
                  </a:rPr>
                  <a:t>The range of a quadratic function written in standard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a:t>
                </a:r>
                <a:r>
                  <a:rPr lang="en-US" dirty="0">
                    <a:solidFill>
                      <a:srgbClr val="555555"/>
                    </a:solidFill>
                    <a:latin typeface="STIXGeneral-Regular" pitchFamily="2" charset="2"/>
                  </a:rPr>
                  <a:t>(</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h</a:t>
                </a:r>
                <a:r>
                  <a:rPr lang="en-US" dirty="0">
                    <a:solidFill>
                      <a:srgbClr val="555555"/>
                    </a:solidFill>
                    <a:latin typeface="STIXGeneral-Regular" pitchFamily="2" charset="2"/>
                  </a:rPr>
                  <a:t>)</a:t>
                </a:r>
                <a:r>
                  <a:rPr lang="en-US" baseline="30000" dirty="0">
                    <a:solidFill>
                      <a:srgbClr val="555555"/>
                    </a:solidFill>
                    <a:latin typeface="STIXGeneral-Regular" pitchFamily="2" charset="2"/>
                  </a:rPr>
                  <a:t>2 </a:t>
                </a:r>
                <a:r>
                  <a:rPr lang="en-US" dirty="0">
                    <a:solidFill>
                      <a:srgbClr val="555555"/>
                    </a:solidFill>
                    <a:latin typeface="STIXGeneral-Regular" pitchFamily="2" charset="2"/>
                  </a:rPr>
                  <a:t>+ </a:t>
                </a:r>
                <a:r>
                  <a:rPr lang="en-US" dirty="0">
                    <a:solidFill>
                      <a:srgbClr val="555555"/>
                    </a:solidFill>
                    <a:latin typeface="STIXGeneral-Italic" pitchFamily="2" charset="2"/>
                  </a:rPr>
                  <a:t>k </a:t>
                </a:r>
                <a:r>
                  <a:rPr lang="en-US" dirty="0">
                    <a:solidFill>
                      <a:srgbClr val="555555"/>
                    </a:solidFill>
                  </a:rPr>
                  <a:t>  with a positive </a:t>
                </a:r>
                <a:r>
                  <a:rPr lang="en-US" dirty="0">
                    <a:solidFill>
                      <a:srgbClr val="555555"/>
                    </a:solidFill>
                    <a:latin typeface="STIXGeneral-Italic" pitchFamily="2" charset="2"/>
                  </a:rPr>
                  <a:t>a</a:t>
                </a:r>
                <a:r>
                  <a:rPr lang="en-US" dirty="0">
                    <a:solidFill>
                      <a:srgbClr val="555555"/>
                    </a:solidFill>
                  </a:rPr>
                  <a:t>  value is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k</a:t>
                </a:r>
                <a:r>
                  <a:rPr lang="en-US" dirty="0">
                    <a:solidFill>
                      <a:srgbClr val="555555"/>
                    </a:solidFill>
                    <a:latin typeface="STIXGeneral-Regular" pitchFamily="2" charset="2"/>
                  </a:rPr>
                  <a:t>;</a:t>
                </a:r>
                <a:r>
                  <a:rPr lang="en-US" dirty="0">
                    <a:solidFill>
                      <a:srgbClr val="555555"/>
                    </a:solidFill>
                  </a:rPr>
                  <a:t>  the range of a quadratic function written in standard form with a negative </a:t>
                </a:r>
                <a:r>
                  <a:rPr lang="en-US" dirty="0">
                    <a:solidFill>
                      <a:srgbClr val="555555"/>
                    </a:solidFill>
                    <a:latin typeface="STIXGeneral-Italic" pitchFamily="2" charset="2"/>
                  </a:rPr>
                  <a:t>a</a:t>
                </a:r>
                <a:r>
                  <a:rPr lang="en-US" dirty="0">
                    <a:solidFill>
                      <a:srgbClr val="555555"/>
                    </a:solidFill>
                  </a:rPr>
                  <a:t>  value is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k</a:t>
                </a:r>
                <a:r>
                  <a:rPr lang="en-US" dirty="0">
                    <a:solidFill>
                      <a:srgbClr val="555555"/>
                    </a:solidFill>
                    <a:latin typeface="STIXGeneral-Regular" pitchFamily="2" charset="2"/>
                  </a:rPr>
                  <a:t>.</a:t>
                </a:r>
                <a:endParaRPr lang="en-US" dirty="0">
                  <a:solidFill>
                    <a:srgbClr val="555555"/>
                  </a:solidFill>
                </a:endParaRPr>
              </a:p>
            </p:txBody>
          </p:sp>
        </mc:Choice>
        <mc:Fallback xmlns="">
          <p:sp>
            <p:nvSpPr>
              <p:cNvPr id="7" name="Rectangle 6">
                <a:extLst>
                  <a:ext uri="{FF2B5EF4-FFF2-40B4-BE49-F238E27FC236}">
                    <a16:creationId xmlns:a16="http://schemas.microsoft.com/office/drawing/2014/main" id="{C6E656BE-ACD1-8A44-AED5-141B7FA3E65E}"/>
                  </a:ext>
                </a:extLst>
              </p:cNvPr>
              <p:cNvSpPr>
                <a:spLocks noRot="1" noChangeAspect="1" noMove="1" noResize="1" noEditPoints="1" noAdjustHandles="1" noChangeArrowheads="1" noChangeShapeType="1" noTextEdit="1"/>
              </p:cNvSpPr>
              <p:nvPr/>
            </p:nvSpPr>
            <p:spPr>
              <a:xfrm>
                <a:off x="457199" y="1340346"/>
                <a:ext cx="8315847" cy="3228191"/>
              </a:xfrm>
              <a:prstGeom prst="rect">
                <a:avLst/>
              </a:prstGeom>
              <a:blipFill>
                <a:blip r:embed="rId3"/>
                <a:stretch>
                  <a:fillRect l="-611" t="-784" r="-153" b="-2353"/>
                </a:stretch>
              </a:blipFill>
            </p:spPr>
            <p:txBody>
              <a:bodyPr/>
              <a:lstStyle/>
              <a:p>
                <a:r>
                  <a:rPr lang="en-US">
                    <a:noFill/>
                  </a:rPr>
                  <a:t> </a:t>
                </a:r>
              </a:p>
            </p:txBody>
          </p:sp>
        </mc:Fallback>
      </mc:AlternateContent>
    </p:spTree>
    <p:extLst>
      <p:ext uri="{BB962C8B-B14F-4D97-AF65-F5344CB8AC3E}">
        <p14:creationId xmlns:p14="http://schemas.microsoft.com/office/powerpoint/2010/main" val="161654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Finding the Domain and Range of a Quadratic Function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07A0300F-F718-6B49-8E2A-A645502F6CC3}"/>
              </a:ext>
            </a:extLst>
          </p:cNvPr>
          <p:cNvSpPr/>
          <p:nvPr/>
        </p:nvSpPr>
        <p:spPr>
          <a:xfrm>
            <a:off x="571499" y="1166843"/>
            <a:ext cx="8265021" cy="2308324"/>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quadratic function, find the domain and range.</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the domain of any quadratic function as all real numbers.</a:t>
            </a:r>
          </a:p>
          <a:p>
            <a:pPr marL="342900" indent="-342900">
              <a:buFont typeface="+mj-lt"/>
              <a:buAutoNum type="arabicPeriod"/>
            </a:pPr>
            <a:r>
              <a:rPr lang="en-US" dirty="0">
                <a:solidFill>
                  <a:srgbClr val="333333"/>
                </a:solidFill>
                <a:latin typeface="Helvetica Neue" panose="02000503000000020004" pitchFamily="2" charset="0"/>
              </a:rPr>
              <a:t>Determine whether </a:t>
            </a:r>
            <a:r>
              <a:rPr lang="en-US" dirty="0">
                <a:solidFill>
                  <a:srgbClr val="333333"/>
                </a:solidFill>
                <a:latin typeface="STIXGeneral-Italic" pitchFamily="2" charset="2"/>
              </a:rPr>
              <a:t>a</a:t>
            </a:r>
            <a:r>
              <a:rPr lang="en-US" dirty="0">
                <a:solidFill>
                  <a:srgbClr val="333333"/>
                </a:solidFill>
                <a:latin typeface="Helvetica Neue" panose="02000503000000020004" pitchFamily="2" charset="0"/>
              </a:rPr>
              <a:t>   is positive or negative.  If </a:t>
            </a:r>
            <a:r>
              <a:rPr lang="en-US" dirty="0">
                <a:solidFill>
                  <a:srgbClr val="333333"/>
                </a:solidFill>
                <a:latin typeface="STIXGeneral-Italic" pitchFamily="2" charset="2"/>
              </a:rPr>
              <a:t>a</a:t>
            </a:r>
            <a:r>
              <a:rPr lang="en-US" dirty="0">
                <a:solidFill>
                  <a:srgbClr val="333333"/>
                </a:solidFill>
                <a:latin typeface="Helvetica Neue" panose="02000503000000020004" pitchFamily="2" charset="0"/>
              </a:rPr>
              <a:t>   is positive, the parabola has a minimum. If </a:t>
            </a:r>
            <a:r>
              <a:rPr lang="en-US" dirty="0">
                <a:solidFill>
                  <a:srgbClr val="333333"/>
                </a:solidFill>
                <a:latin typeface="STIXGeneral-Italic" pitchFamily="2" charset="2"/>
              </a:rPr>
              <a:t>a </a:t>
            </a:r>
            <a:r>
              <a:rPr lang="en-US" dirty="0">
                <a:solidFill>
                  <a:srgbClr val="333333"/>
                </a:solidFill>
                <a:latin typeface="Helvetica Neue" panose="02000503000000020004" pitchFamily="2" charset="0"/>
              </a:rPr>
              <a:t>  is negative, the parabola has a maximum.</a:t>
            </a:r>
          </a:p>
          <a:p>
            <a:pPr marL="342900" indent="-342900">
              <a:buFont typeface="+mj-lt"/>
              <a:buAutoNum type="arabicPeriod"/>
            </a:pPr>
            <a:r>
              <a:rPr lang="en-US" dirty="0">
                <a:solidFill>
                  <a:srgbClr val="333333"/>
                </a:solidFill>
                <a:latin typeface="Helvetica Neue" panose="02000503000000020004" pitchFamily="2" charset="0"/>
              </a:rPr>
              <a:t>Determine the maximum or minimum value of the parabola, </a:t>
            </a:r>
            <a:r>
              <a:rPr lang="en-US" dirty="0">
                <a:solidFill>
                  <a:srgbClr val="333333"/>
                </a:solidFill>
                <a:latin typeface="STIXGeneral-Italic" pitchFamily="2" charset="2"/>
              </a:rPr>
              <a:t>k</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If the parabola has a minimum, the range is given by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a:t>
            </a:r>
            <a:r>
              <a:rPr lang="en-US" dirty="0">
                <a:solidFill>
                  <a:srgbClr val="333333"/>
                </a:solidFill>
                <a:latin typeface="STIXGeneral-Italic" pitchFamily="2" charset="2"/>
              </a:rPr>
              <a:t>k</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or </a:t>
            </a:r>
            <a:r>
              <a:rPr lang="en-US" dirty="0">
                <a:solidFill>
                  <a:srgbClr val="333333"/>
                </a:solidFill>
                <a:latin typeface="STIXGeneral-Regular" pitchFamily="2" charset="2"/>
              </a:rPr>
              <a:t>[</a:t>
            </a:r>
            <a:r>
              <a:rPr lang="en-US" dirty="0">
                <a:solidFill>
                  <a:srgbClr val="333333"/>
                </a:solidFill>
                <a:latin typeface="STIXGeneral-Italic" pitchFamily="2" charset="2"/>
              </a:rPr>
              <a:t>k</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If the parabola has a maximum, the range is given by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a:t>
            </a:r>
            <a:r>
              <a:rPr lang="en-US" dirty="0">
                <a:solidFill>
                  <a:srgbClr val="333333"/>
                </a:solidFill>
                <a:latin typeface="STIXGeneral-Italic" pitchFamily="2" charset="2"/>
              </a:rPr>
              <a:t>k</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or </a:t>
            </a:r>
            <a:r>
              <a:rPr lang="en-US" dirty="0">
                <a:solidFill>
                  <a:srgbClr val="333333"/>
                </a:solidFill>
                <a:latin typeface="STIXGeneral-Regular" pitchFamily="2" charset="2"/>
              </a:rPr>
              <a:t>(−∞,</a:t>
            </a:r>
            <a:r>
              <a:rPr lang="en-US" dirty="0">
                <a:solidFill>
                  <a:srgbClr val="333333"/>
                </a:solidFill>
                <a:latin typeface="STIXGeneral-Italic" pitchFamily="2" charset="2"/>
              </a:rPr>
              <a:t>k</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p:txBody>
      </p:sp>
    </p:spTree>
    <p:extLst>
      <p:ext uri="{BB962C8B-B14F-4D97-AF65-F5344CB8AC3E}">
        <p14:creationId xmlns:p14="http://schemas.microsoft.com/office/powerpoint/2010/main" val="38326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Finding the Domain and Range of a Quadratic Function example</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303598"/>
                <a:ext cx="8062912" cy="1166382"/>
              </a:xfrm>
            </p:spPr>
            <p:txBody>
              <a:bodyPr>
                <a:normAutofit/>
              </a:bodyPr>
              <a:lstStyle/>
              <a:p>
                <a:r>
                  <a:rPr lang="en-US" sz="1800" dirty="0">
                    <a:solidFill>
                      <a:srgbClr val="0091BF"/>
                    </a:solidFill>
                    <a:latin typeface="HelveticaNeueLTPro" charset="0"/>
                  </a:rPr>
                  <a:t>Example </a:t>
                </a:r>
                <a:r>
                  <a:rPr lang="en-US" sz="1800" b="1" dirty="0">
                    <a:latin typeface="HelveticaNeueLTPro" charset="0"/>
                  </a:rPr>
                  <a:t>Finding the Domain and Range of a Quadratic Function </a:t>
                </a:r>
                <a:endParaRPr lang="en-US" sz="1800" dirty="0"/>
              </a:p>
              <a:p>
                <a:r>
                  <a:rPr lang="en-US" sz="1800" dirty="0">
                    <a:latin typeface="MinionPro" charset="0"/>
                  </a:rPr>
                  <a:t>Find the domain and range of </a:t>
                </a:r>
                <a14:m>
                  <m:oMath xmlns:m="http://schemas.openxmlformats.org/officeDocument/2006/math">
                    <m:r>
                      <a:rPr lang="en-US" sz="1800" i="1" dirty="0" smtClean="0">
                        <a:latin typeface="Cambria Math" charset="0"/>
                      </a:rPr>
                      <m:t>𝑓</m:t>
                    </m:r>
                    <m:d>
                      <m:dPr>
                        <m:ctrlPr>
                          <a:rPr lang="en-US" sz="1800" i="1" dirty="0" smtClean="0">
                            <a:latin typeface="Cambria Math" panose="02040503050406030204" pitchFamily="18" charset="0"/>
                          </a:rPr>
                        </m:ctrlPr>
                      </m:dPr>
                      <m:e>
                        <m:r>
                          <a:rPr lang="en-US" sz="1800" i="1" dirty="0" smtClean="0">
                            <a:latin typeface="Cambria Math" charset="0"/>
                          </a:rPr>
                          <m:t>𝑥</m:t>
                        </m:r>
                      </m:e>
                    </m:d>
                    <m:r>
                      <a:rPr lang="en-US" sz="1800" i="1" dirty="0" smtClean="0">
                        <a:latin typeface="Cambria Math" charset="0"/>
                      </a:rPr>
                      <m:t>= −</m:t>
                    </m:r>
                    <m:sSup>
                      <m:sSupPr>
                        <m:ctrlPr>
                          <a:rPr lang="is-IS" sz="1800" i="1" dirty="0" smtClean="0">
                            <a:latin typeface="Cambria Math" panose="02040503050406030204" pitchFamily="18" charset="0"/>
                          </a:rPr>
                        </m:ctrlPr>
                      </m:sSupPr>
                      <m:e>
                        <m:r>
                          <a:rPr lang="is-IS" sz="1800" i="1" dirty="0" smtClean="0">
                            <a:latin typeface="Cambria Math" charset="0"/>
                          </a:rPr>
                          <m:t>𝑥</m:t>
                        </m:r>
                      </m:e>
                      <m:sup>
                        <m:r>
                          <a:rPr lang="is-IS" sz="1800" i="1" dirty="0" smtClean="0">
                            <a:latin typeface="Cambria Math" charset="0"/>
                          </a:rPr>
                          <m:t>2</m:t>
                        </m:r>
                      </m:sup>
                    </m:sSup>
                    <m:r>
                      <a:rPr lang="en-US" sz="1800" i="1" dirty="0" smtClean="0">
                        <a:latin typeface="Cambria Math" charset="0"/>
                      </a:rPr>
                      <m:t> +</m:t>
                    </m:r>
                    <m:r>
                      <a:rPr lang="en-US" sz="1800" b="0" i="1" dirty="0" smtClean="0">
                        <a:latin typeface="Cambria Math" charset="0"/>
                      </a:rPr>
                      <m:t>4</m:t>
                    </m:r>
                    <m:r>
                      <a:rPr lang="en-US" sz="1800" i="1" dirty="0" smtClean="0">
                        <a:latin typeface="Cambria Math" charset="0"/>
                      </a:rPr>
                      <m:t>𝑥</m:t>
                    </m:r>
                    <m:r>
                      <a:rPr lang="en-US" sz="1800" b="0" i="1" dirty="0" smtClean="0">
                        <a:latin typeface="Cambria Math" charset="0"/>
                      </a:rPr>
                      <m:t>+3</m:t>
                    </m:r>
                  </m:oMath>
                </a14:m>
                <a:r>
                  <a:rPr lang="en-US" sz="1800" dirty="0">
                    <a:latin typeface="MinionPro" charset="0"/>
                  </a:rPr>
                  <a:t>. </a:t>
                </a:r>
                <a:endParaRPr lang="en-US" sz="18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303598"/>
                <a:ext cx="8062912" cy="1166382"/>
              </a:xfrm>
              <a:blipFill>
                <a:blip r:embed="rId2"/>
                <a:stretch>
                  <a:fillRect l="-630" t="-2174"/>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2">
            <a:extLst>
              <a:ext uri="{FF2B5EF4-FFF2-40B4-BE49-F238E27FC236}">
                <a16:creationId xmlns:a16="http://schemas.microsoft.com/office/drawing/2014/main" id="{FA471E30-04C3-4399-8D38-D2451616C4CF}"/>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93432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Finding the Domain and Range of a Quadratic Function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6BDF18A-D123-3348-A6D0-03A34164207A}"/>
                  </a:ext>
                </a:extLst>
              </p:cNvPr>
              <p:cNvSpPr/>
              <p:nvPr/>
            </p:nvSpPr>
            <p:spPr>
              <a:xfrm>
                <a:off x="457200" y="1481435"/>
                <a:ext cx="7594600" cy="838563"/>
              </a:xfrm>
              <a:prstGeom prst="rect">
                <a:avLst/>
              </a:prstGeom>
            </p:spPr>
            <p:txBody>
              <a:bodyPr wrap="square">
                <a:spAutoFit/>
              </a:bodyPr>
              <a:lstStyle/>
              <a:p>
                <a:r>
                  <a:rPr lang="en-US" dirty="0">
                    <a:solidFill>
                      <a:srgbClr val="555555"/>
                    </a:solidFill>
                    <a:latin typeface="Helvetica Neue" panose="02000503000000020004" pitchFamily="2" charset="0"/>
                  </a:rPr>
                  <a:t>Try It:	Find the domain and range of </a:t>
                </a:r>
                <a14:m>
                  <m:oMath xmlns:m="http://schemas.openxmlformats.org/officeDocument/2006/math">
                    <m:r>
                      <a:rPr lang="en-US" i="1" dirty="0" smtClean="0">
                        <a:solidFill>
                          <a:srgbClr val="555555"/>
                        </a:solidFill>
                        <a:latin typeface="Cambria Math" panose="02040503050406030204" pitchFamily="18" charset="0"/>
                      </a:rPr>
                      <m:t>𝑓</m:t>
                    </m:r>
                    <m:r>
                      <a:rPr lang="en-US" i="1" dirty="0">
                        <a:solidFill>
                          <a:srgbClr val="555555"/>
                        </a:solidFill>
                        <a:latin typeface="Cambria Math" panose="02040503050406030204" pitchFamily="18" charset="0"/>
                      </a:rPr>
                      <m:t>(</m:t>
                    </m:r>
                    <m:r>
                      <a:rPr lang="en-US" i="1" dirty="0">
                        <a:solidFill>
                          <a:srgbClr val="555555"/>
                        </a:solidFill>
                        <a:latin typeface="Cambria Math" panose="02040503050406030204" pitchFamily="18" charset="0"/>
                      </a:rPr>
                      <m:t>𝑥</m:t>
                    </m:r>
                    <m:r>
                      <a:rPr lang="en-US" i="1" dirty="0" smtClean="0">
                        <a:solidFill>
                          <a:srgbClr val="555555"/>
                        </a:solidFill>
                        <a:latin typeface="Cambria Math" panose="02040503050406030204" pitchFamily="18" charset="0"/>
                      </a:rPr>
                      <m:t>) = 2</m:t>
                    </m:r>
                    <m:sSup>
                      <m:sSupPr>
                        <m:ctrlPr>
                          <a:rPr lang="en-US" i="1" dirty="0" smtClean="0">
                            <a:solidFill>
                              <a:srgbClr val="555555"/>
                            </a:solidFill>
                            <a:latin typeface="Cambria Math" panose="02040503050406030204" pitchFamily="18" charset="0"/>
                          </a:rPr>
                        </m:ctrlPr>
                      </m:sSupPr>
                      <m:e>
                        <m:d>
                          <m:dPr>
                            <m:ctrlPr>
                              <a:rPr lang="en-US" i="1" dirty="0" smtClean="0">
                                <a:solidFill>
                                  <a:srgbClr val="555555"/>
                                </a:solidFill>
                                <a:latin typeface="Cambria Math" panose="02040503050406030204" pitchFamily="18" charset="0"/>
                              </a:rPr>
                            </m:ctrlPr>
                          </m:dPr>
                          <m:e>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 − </m:t>
                            </m:r>
                            <m:f>
                              <m:fPr>
                                <m:ctrlPr>
                                  <a:rPr lang="en-US" i="1" dirty="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4</m:t>
                                </m:r>
                              </m:num>
                              <m:den>
                                <m:r>
                                  <a:rPr lang="en-US" i="1" dirty="0">
                                    <a:solidFill>
                                      <a:srgbClr val="555555"/>
                                    </a:solidFill>
                                    <a:latin typeface="Cambria Math" panose="02040503050406030204" pitchFamily="18" charset="0"/>
                                  </a:rPr>
                                  <m:t>7</m:t>
                                </m:r>
                              </m:den>
                            </m:f>
                          </m:e>
                        </m:d>
                      </m:e>
                      <m:sup>
                        <m:r>
                          <a:rPr lang="en-US" i="1" dirty="0" smtClean="0">
                            <a:solidFill>
                              <a:srgbClr val="555555"/>
                            </a:solidFill>
                            <a:latin typeface="Cambria Math" panose="02040503050406030204" pitchFamily="18" charset="0"/>
                          </a:rPr>
                          <m:t>2</m:t>
                        </m:r>
                      </m:sup>
                    </m:sSup>
                    <m:r>
                      <a:rPr lang="en-US" i="1" dirty="0" smtClean="0">
                        <a:solidFill>
                          <a:srgbClr val="555555"/>
                        </a:solidFill>
                        <a:latin typeface="Cambria Math" panose="02040503050406030204" pitchFamily="18" charset="0"/>
                      </a:rPr>
                      <m:t>+ </m:t>
                    </m:r>
                    <m:f>
                      <m:fPr>
                        <m:ctrlPr>
                          <a:rPr lang="en-US" i="1" dirty="0" smtClean="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8</m:t>
                        </m:r>
                      </m:num>
                      <m:den>
                        <m:r>
                          <a:rPr lang="en-US" i="1" dirty="0">
                            <a:solidFill>
                              <a:srgbClr val="555555"/>
                            </a:solidFill>
                            <a:latin typeface="Cambria Math" panose="02040503050406030204" pitchFamily="18" charset="0"/>
                          </a:rPr>
                          <m:t>11</m:t>
                        </m:r>
                      </m:den>
                    </m:f>
                  </m:oMath>
                </a14:m>
                <a:r>
                  <a:rPr lang="en-US" dirty="0">
                    <a:solidFill>
                      <a:srgbClr val="555555"/>
                    </a:solidFill>
                    <a:latin typeface="STIXGeneral-Regular" pitchFamily="2" charset="2"/>
                  </a:rPr>
                  <a:t>.</a:t>
                </a:r>
                <a:br>
                  <a:rPr lang="en-US" dirty="0"/>
                </a:br>
                <a:endParaRPr lang="en-US" dirty="0"/>
              </a:p>
            </p:txBody>
          </p:sp>
        </mc:Choice>
        <mc:Fallback xmlns="">
          <p:sp>
            <p:nvSpPr>
              <p:cNvPr id="4" name="Rectangle 3">
                <a:extLst>
                  <a:ext uri="{FF2B5EF4-FFF2-40B4-BE49-F238E27FC236}">
                    <a16:creationId xmlns:a16="http://schemas.microsoft.com/office/drawing/2014/main" id="{F6BDF18A-D123-3348-A6D0-03A34164207A}"/>
                  </a:ext>
                </a:extLst>
              </p:cNvPr>
              <p:cNvSpPr>
                <a:spLocks noRot="1" noChangeAspect="1" noMove="1" noResize="1" noEditPoints="1" noAdjustHandles="1" noChangeArrowheads="1" noChangeShapeType="1" noTextEdit="1"/>
              </p:cNvSpPr>
              <p:nvPr/>
            </p:nvSpPr>
            <p:spPr>
              <a:xfrm>
                <a:off x="457200" y="1481435"/>
                <a:ext cx="7594600" cy="838563"/>
              </a:xfrm>
              <a:prstGeom prst="rect">
                <a:avLst/>
              </a:prstGeom>
              <a:blipFill>
                <a:blip r:embed="rId3"/>
                <a:stretch>
                  <a:fillRect l="-669"/>
                </a:stretch>
              </a:blipFill>
            </p:spPr>
            <p:txBody>
              <a:bodyPr/>
              <a:lstStyle/>
              <a:p>
                <a:r>
                  <a:rPr lang="en-US">
                    <a:noFill/>
                  </a:rPr>
                  <a:t> </a:t>
                </a:r>
              </a:p>
            </p:txBody>
          </p:sp>
        </mc:Fallback>
      </mc:AlternateContent>
    </p:spTree>
    <p:extLst>
      <p:ext uri="{BB962C8B-B14F-4D97-AF65-F5344CB8AC3E}">
        <p14:creationId xmlns:p14="http://schemas.microsoft.com/office/powerpoint/2010/main" val="74944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1076486"/>
          </a:xfrm>
        </p:spPr>
        <p:txBody>
          <a:bodyPr>
            <a:normAutofit fontScale="90000"/>
          </a:bodyPr>
          <a:lstStyle/>
          <a:p>
            <a:r>
              <a:rPr lang="en-US" dirty="0"/>
              <a:t>Determining the Maximum and Minimum Values of Quadratic Functions </a:t>
            </a:r>
          </a:p>
        </p:txBody>
      </p:sp>
      <p:pic>
        <p:nvPicPr>
          <p:cNvPr id="4" name="Picture 3" descr="Picture of two graphs.  The graph on the left opens up illustrating the vertex is a minimum. The graph on the rigth opens down showing the vertex is a maximum." title="Max/ Min Illustratio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0960" y="1889813"/>
            <a:ext cx="7815219" cy="3680562"/>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20133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Determining the Maximum and Minimum Values of Quadratic Functions example</a:t>
            </a:r>
          </a:p>
        </p:txBody>
      </p:sp>
      <p:sp>
        <p:nvSpPr>
          <p:cNvPr id="3" name="Text Placeholder 2"/>
          <p:cNvSpPr>
            <a:spLocks noGrp="1"/>
          </p:cNvSpPr>
          <p:nvPr>
            <p:ph type="body" sz="quarter" idx="14"/>
          </p:nvPr>
        </p:nvSpPr>
        <p:spPr>
          <a:xfrm>
            <a:off x="457200" y="1230406"/>
            <a:ext cx="8062912" cy="1378323"/>
          </a:xfrm>
        </p:spPr>
        <p:txBody>
          <a:bodyPr>
            <a:noAutofit/>
          </a:bodyPr>
          <a:lstStyle/>
          <a:p>
            <a:r>
              <a:rPr lang="en-US" sz="1800" dirty="0">
                <a:solidFill>
                  <a:srgbClr val="0091BF"/>
                </a:solidFill>
                <a:latin typeface="HelveticaNeueLTPro" charset="0"/>
              </a:rPr>
              <a:t>Example </a:t>
            </a:r>
            <a:r>
              <a:rPr lang="en-US" sz="1800" b="1" dirty="0">
                <a:latin typeface="HelveticaNeueLTPro" charset="0"/>
              </a:rPr>
              <a:t>Finding the Maximum Value of a Quadratic Function </a:t>
            </a:r>
            <a:endParaRPr lang="en-US" sz="1800" dirty="0"/>
          </a:p>
          <a:p>
            <a:r>
              <a:rPr lang="en-US" sz="1800" dirty="0">
                <a:latin typeface="MinionPro" charset="0"/>
              </a:rPr>
              <a:t>Find the dimensions of the rectangular corral producing the greatest enclosed area given 200 feet of fencing.</a:t>
            </a:r>
            <a:br>
              <a:rPr lang="en-US" sz="1400" dirty="0">
                <a:latin typeface="MinionPro" charset="0"/>
              </a:rPr>
            </a:br>
            <a:endParaRPr lang="en-US" sz="1400" dirty="0"/>
          </a:p>
          <a:p>
            <a:endParaRPr lang="en-US" sz="1200"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Footer Placeholder 2">
            <a:extLst>
              <a:ext uri="{FF2B5EF4-FFF2-40B4-BE49-F238E27FC236}">
                <a16:creationId xmlns:a16="http://schemas.microsoft.com/office/drawing/2014/main" id="{673ED5B2-56BD-4A1E-A6F5-F4AAAB8575CC}"/>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77327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55462"/>
          </a:xfrm>
        </p:spPr>
        <p:txBody>
          <a:bodyPr>
            <a:normAutofit/>
          </a:bodyPr>
          <a:lstStyle/>
          <a:p>
            <a:r>
              <a:rPr lang="en-US"/>
              <a:t>Finding the x- and y-Intercepts of a Quadratic Function </a:t>
            </a:r>
          </a:p>
        </p:txBody>
      </p:sp>
      <p:pic>
        <p:nvPicPr>
          <p:cNvPr id="4" name="Picture 3" descr="3 Graphs.  On left shows a parabola with no x intercepts.  the middle graph show a parabola with one x intercept.  the right graph show a parabola with two x intercepts." title="Intercepts illustratio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6772" y="1321861"/>
            <a:ext cx="7673340" cy="3086100"/>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86287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55462"/>
          </a:xfrm>
        </p:spPr>
        <p:txBody>
          <a:bodyPr>
            <a:normAutofit/>
          </a:bodyPr>
          <a:lstStyle/>
          <a:p>
            <a:r>
              <a:rPr lang="en-US" dirty="0"/>
              <a:t>Finding the x- and y-Intercepts of a Quadratic Function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57200" y="2733460"/>
                <a:ext cx="8062912" cy="923330"/>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Finding the </a:t>
                </a:r>
                <a:r>
                  <a:rPr lang="en-US" b="1" i="1" dirty="0">
                    <a:latin typeface="HelveticaNeueLTPro" charset="0"/>
                  </a:rPr>
                  <a:t>y</a:t>
                </a:r>
                <a:r>
                  <a:rPr lang="en-US" b="1" dirty="0">
                    <a:latin typeface="HelveticaNeueLTPro" charset="0"/>
                  </a:rPr>
                  <a:t>- and </a:t>
                </a:r>
                <a:r>
                  <a:rPr lang="en-US" b="1" i="1" dirty="0">
                    <a:latin typeface="HelveticaNeueLTPro" charset="0"/>
                  </a:rPr>
                  <a:t>x</a:t>
                </a:r>
                <a:r>
                  <a:rPr lang="en-US" b="1" dirty="0">
                    <a:latin typeface="HelveticaNeueLTPro" charset="0"/>
                  </a:rPr>
                  <a:t>-Intercepts of a Parabola </a:t>
                </a:r>
              </a:p>
              <a:p>
                <a:endParaRPr lang="en-US" b="1" dirty="0">
                  <a:latin typeface="HelveticaNeueLTPro" charset="0"/>
                </a:endParaRPr>
              </a:p>
              <a:p>
                <a:r>
                  <a:rPr lang="en-US" dirty="0">
                    <a:latin typeface="MinionPro" charset="0"/>
                  </a:rPr>
                  <a:t>Find the </a:t>
                </a:r>
                <a:r>
                  <a:rPr lang="en-US" i="1" dirty="0">
                    <a:latin typeface="MinionPro" charset="0"/>
                  </a:rPr>
                  <a:t>y</a:t>
                </a:r>
                <a:r>
                  <a:rPr lang="en-US" dirty="0">
                    <a:latin typeface="MinionPro" charset="0"/>
                  </a:rPr>
                  <a:t>- and </a:t>
                </a:r>
                <a:r>
                  <a:rPr lang="en-US" i="1" dirty="0">
                    <a:latin typeface="MinionPro" charset="0"/>
                  </a:rPr>
                  <a:t>x</a:t>
                </a:r>
                <a:r>
                  <a:rPr lang="en-US" dirty="0">
                    <a:latin typeface="MinionPro" charset="0"/>
                  </a:rPr>
                  <a:t>-intercepts of the quadratic </a:t>
                </a:r>
                <a14:m>
                  <m:oMath xmlns:m="http://schemas.openxmlformats.org/officeDocument/2006/math">
                    <m:r>
                      <a:rPr lang="en-US" i="1" dirty="0" smtClean="0">
                        <a:latin typeface="Cambria Math" charset="0"/>
                      </a:rPr>
                      <m:t>𝑓</m:t>
                    </m:r>
                    <m:d>
                      <m:dPr>
                        <m:ctrlPr>
                          <a:rPr lang="en-US" i="1" dirty="0" smtClean="0">
                            <a:latin typeface="Cambria Math" panose="02040503050406030204" pitchFamily="18" charset="0"/>
                          </a:rPr>
                        </m:ctrlPr>
                      </m:dPr>
                      <m:e>
                        <m:r>
                          <a:rPr lang="en-US" i="1" dirty="0" smtClean="0">
                            <a:latin typeface="Cambria Math" charset="0"/>
                          </a:rPr>
                          <m:t>𝑥</m:t>
                        </m:r>
                      </m:e>
                    </m:d>
                    <m:r>
                      <a:rPr lang="en-US" i="1" dirty="0" smtClean="0">
                        <a:latin typeface="Cambria Math" charset="0"/>
                      </a:rPr>
                      <m:t>= </m:t>
                    </m:r>
                    <m:sSup>
                      <m:sSupPr>
                        <m:ctrlPr>
                          <a:rPr lang="is-IS" i="1" dirty="0" smtClean="0">
                            <a:latin typeface="Cambria Math" panose="02040503050406030204" pitchFamily="18" charset="0"/>
                          </a:rPr>
                        </m:ctrlPr>
                      </m:sSupPr>
                      <m:e>
                        <m:r>
                          <a:rPr lang="is-IS" i="1" dirty="0" smtClean="0">
                            <a:latin typeface="Cambria Math" charset="0"/>
                          </a:rPr>
                          <m:t>𝑥</m:t>
                        </m:r>
                      </m:e>
                      <m:sup>
                        <m:r>
                          <a:rPr lang="is-IS" i="1" dirty="0" smtClean="0">
                            <a:latin typeface="Cambria Math" charset="0"/>
                          </a:rPr>
                          <m:t>2</m:t>
                        </m:r>
                      </m:sup>
                    </m:sSup>
                    <m:r>
                      <a:rPr lang="en-US" i="1" dirty="0" smtClean="0">
                        <a:latin typeface="Cambria Math" charset="0"/>
                      </a:rPr>
                      <m:t> </m:t>
                    </m:r>
                    <m:r>
                      <a:rPr lang="en-US" b="0" i="1" dirty="0" smtClean="0">
                        <a:latin typeface="Cambria Math" charset="0"/>
                      </a:rPr>
                      <m:t>−</m:t>
                    </m:r>
                    <m:r>
                      <a:rPr lang="en-US" i="1" dirty="0" smtClean="0">
                        <a:latin typeface="Cambria Math" charset="0"/>
                      </a:rPr>
                      <m:t> 5</m:t>
                    </m:r>
                    <m:r>
                      <a:rPr lang="en-US" i="1" dirty="0" smtClean="0">
                        <a:latin typeface="Cambria Math" charset="0"/>
                      </a:rPr>
                      <m:t>𝑥</m:t>
                    </m:r>
                    <m:r>
                      <a:rPr lang="en-US" b="0" i="1" dirty="0" smtClean="0">
                        <a:latin typeface="Cambria Math" charset="0"/>
                      </a:rPr>
                      <m:t>+6</m:t>
                    </m:r>
                    <m:r>
                      <a:rPr lang="en-US" i="1" dirty="0" smtClean="0">
                        <a:latin typeface="Cambria Math" charset="0"/>
                      </a:rPr>
                      <m:t> </m:t>
                    </m:r>
                  </m:oMath>
                </a14:m>
                <a:r>
                  <a:rPr lang="en-US" sz="1400" dirty="0">
                    <a:latin typeface="MinionPro" charset="0"/>
                  </a:rPr>
                  <a:t>. </a:t>
                </a:r>
                <a:endParaRPr lang="en-US" sz="1400" dirty="0"/>
              </a:p>
            </p:txBody>
          </p:sp>
        </mc:Choice>
        <mc:Fallback xmlns="">
          <p:sp>
            <p:nvSpPr>
              <p:cNvPr id="8" name="Rectangle 7"/>
              <p:cNvSpPr>
                <a:spLocks noRot="1" noChangeAspect="1" noMove="1" noResize="1" noEditPoints="1" noAdjustHandles="1" noChangeArrowheads="1" noChangeShapeType="1" noTextEdit="1"/>
              </p:cNvSpPr>
              <p:nvPr/>
            </p:nvSpPr>
            <p:spPr>
              <a:xfrm>
                <a:off x="457200" y="2733460"/>
                <a:ext cx="8062912" cy="923330"/>
              </a:xfrm>
              <a:prstGeom prst="rect">
                <a:avLst/>
              </a:prstGeom>
              <a:blipFill>
                <a:blip r:embed="rId3"/>
                <a:stretch>
                  <a:fillRect l="-630" t="-1351" b="-9459"/>
                </a:stretch>
              </a:blipFill>
            </p:spPr>
            <p:txBody>
              <a:bodyPr/>
              <a:lstStyle/>
              <a:p>
                <a:r>
                  <a:rPr lang="en-US">
                    <a:noFill/>
                  </a:rPr>
                  <a:t> </a:t>
                </a:r>
              </a:p>
            </p:txBody>
          </p:sp>
        </mc:Fallback>
      </mc:AlternateContent>
      <p:sp>
        <p:nvSpPr>
          <p:cNvPr id="9" name="Footer Placeholder 2">
            <a:extLst>
              <a:ext uri="{FF2B5EF4-FFF2-40B4-BE49-F238E27FC236}">
                <a16:creationId xmlns:a16="http://schemas.microsoft.com/office/drawing/2014/main" id="{4C384866-3C35-4E1A-947E-EA27501C18D4}"/>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8A5FCF0C-51A6-7F4B-A0CF-DFDAB2002C26}"/>
              </a:ext>
            </a:extLst>
          </p:cNvPr>
          <p:cNvSpPr/>
          <p:nvPr/>
        </p:nvSpPr>
        <p:spPr>
          <a:xfrm>
            <a:off x="457200" y="1295871"/>
            <a:ext cx="8062912" cy="1200329"/>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quadratic function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find the</a:t>
            </a:r>
            <a:r>
              <a:rPr lang="en-US" b="1" dirty="0">
                <a:solidFill>
                  <a:srgbClr val="555555"/>
                </a:solidFill>
                <a:latin typeface="STIXGeneral-Italic" pitchFamily="2" charset="2"/>
              </a:rPr>
              <a:t> </a:t>
            </a:r>
            <a:r>
              <a:rPr lang="en-US" dirty="0">
                <a:solidFill>
                  <a:srgbClr val="555555"/>
                </a:solidFill>
                <a:latin typeface="Helvetica Neue" panose="02000503000000020004" pitchFamily="2" charset="0"/>
              </a:rPr>
              <a:t> y-</a:t>
            </a:r>
            <a:r>
              <a:rPr lang="en-US" b="1" dirty="0">
                <a:solidFill>
                  <a:srgbClr val="555555"/>
                </a:solidFill>
                <a:latin typeface="Helvetica Neue" panose="02000503000000020004" pitchFamily="2" charset="0"/>
              </a:rPr>
              <a:t> and </a:t>
            </a:r>
            <a:r>
              <a:rPr lang="en-US" b="1" i="1" dirty="0">
                <a:solidFill>
                  <a:srgbClr val="555555"/>
                </a:solidFill>
                <a:latin typeface="Helvetica Neue" panose="02000503000000020004" pitchFamily="2" charset="0"/>
              </a:rPr>
              <a:t>x</a:t>
            </a:r>
            <a:r>
              <a:rPr lang="en-US" b="1" dirty="0">
                <a:solidFill>
                  <a:srgbClr val="555555"/>
                </a:solidFill>
                <a:latin typeface="Helvetica Neue" panose="02000503000000020004" pitchFamily="2" charset="0"/>
              </a:rPr>
              <a:t>-intercepts.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Evaluate </a:t>
            </a:r>
            <a:r>
              <a:rPr lang="en-US" dirty="0">
                <a:solidFill>
                  <a:srgbClr val="333333"/>
                </a:solidFill>
                <a:latin typeface="STIXGeneral-Italic" pitchFamily="2" charset="2"/>
              </a:rPr>
              <a:t>f</a:t>
            </a:r>
            <a:r>
              <a:rPr lang="en-US" dirty="0">
                <a:solidFill>
                  <a:srgbClr val="333333"/>
                </a:solidFill>
                <a:latin typeface="STIXGeneral-Regular" pitchFamily="2" charset="2"/>
              </a:rPr>
              <a:t>(0)</a:t>
            </a:r>
            <a:r>
              <a:rPr lang="en-US" dirty="0">
                <a:solidFill>
                  <a:srgbClr val="333333"/>
                </a:solidFill>
                <a:latin typeface="Helvetica Neue" panose="02000503000000020004" pitchFamily="2" charset="0"/>
              </a:rPr>
              <a:t>   to find the </a:t>
            </a:r>
            <a:r>
              <a:rPr lang="en-US" i="1" dirty="0">
                <a:solidFill>
                  <a:srgbClr val="333333"/>
                </a:solidFill>
                <a:latin typeface="Helvetica Neue" panose="02000503000000020004" pitchFamily="2" charset="0"/>
              </a:rPr>
              <a:t>y</a:t>
            </a:r>
            <a:r>
              <a:rPr lang="en-US" dirty="0">
                <a:solidFill>
                  <a:srgbClr val="333333"/>
                </a:solidFill>
                <a:latin typeface="Helvetica Neue" panose="02000503000000020004" pitchFamily="2" charset="0"/>
              </a:rPr>
              <a:t>-intercept.</a:t>
            </a:r>
          </a:p>
          <a:p>
            <a:pPr marL="342900" indent="-342900">
              <a:buFont typeface="+mj-lt"/>
              <a:buAutoNum type="arabicPeriod"/>
            </a:pPr>
            <a:r>
              <a:rPr lang="en-US" dirty="0">
                <a:solidFill>
                  <a:srgbClr val="333333"/>
                </a:solidFill>
                <a:latin typeface="Helvetica Neue" panose="02000503000000020004" pitchFamily="2" charset="0"/>
              </a:rPr>
              <a:t>Solve the quadratic equation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0 </a:t>
            </a:r>
            <a:r>
              <a:rPr lang="en-US" dirty="0">
                <a:solidFill>
                  <a:srgbClr val="333333"/>
                </a:solidFill>
                <a:latin typeface="Helvetica Neue" panose="02000503000000020004" pitchFamily="2" charset="0"/>
              </a:rPr>
              <a:t> to find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-intercepts.</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91003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260904"/>
          </a:xfrm>
        </p:spPr>
        <p:txBody>
          <a:bodyPr>
            <a:normAutofit/>
          </a:bodyPr>
          <a:lstStyle/>
          <a:p>
            <a:r>
              <a:rPr lang="en-US" dirty="0"/>
              <a:t>Finding the x- and y-Intercepts of a Quadratic Function </a:t>
            </a:r>
            <a:br>
              <a:rPr lang="en-US" dirty="0"/>
            </a:b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57200" y="1502230"/>
                <a:ext cx="8062912" cy="923330"/>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Finding the </a:t>
                </a:r>
                <a:r>
                  <a:rPr lang="en-US" b="1" i="1" dirty="0">
                    <a:latin typeface="HelveticaNeueLTPro" charset="0"/>
                  </a:rPr>
                  <a:t>x</a:t>
                </a:r>
                <a:r>
                  <a:rPr lang="en-US" b="1" dirty="0">
                    <a:latin typeface="HelveticaNeueLTPro" charset="0"/>
                  </a:rPr>
                  <a:t>-Intercepts of a Parabola</a:t>
                </a:r>
              </a:p>
              <a:p>
                <a:br>
                  <a:rPr lang="en-US" b="1" dirty="0">
                    <a:latin typeface="HelveticaNeueLTPro" charset="0"/>
                  </a:rPr>
                </a:br>
                <a:r>
                  <a:rPr lang="en-US" dirty="0">
                    <a:latin typeface="MinionPro" charset="0"/>
                  </a:rPr>
                  <a:t>Find the </a:t>
                </a:r>
                <a:r>
                  <a:rPr lang="en-US" i="1" dirty="0">
                    <a:latin typeface="MinionPro" charset="0"/>
                  </a:rPr>
                  <a:t>y</a:t>
                </a:r>
                <a:r>
                  <a:rPr lang="en-US" dirty="0">
                    <a:latin typeface="MinionPro" charset="0"/>
                  </a:rPr>
                  <a:t>- and </a:t>
                </a:r>
                <a:r>
                  <a:rPr lang="en-US" i="1" dirty="0">
                    <a:latin typeface="MinionPro" charset="0"/>
                  </a:rPr>
                  <a:t>x</a:t>
                </a:r>
                <a:r>
                  <a:rPr lang="en-US" dirty="0">
                    <a:latin typeface="MinionPro" charset="0"/>
                  </a:rPr>
                  <a:t>-intercepts of the quadratic function </a:t>
                </a:r>
                <a14:m>
                  <m:oMath xmlns:m="http://schemas.openxmlformats.org/officeDocument/2006/math">
                    <m:r>
                      <a:rPr lang="en-US" i="1" dirty="0" smtClean="0">
                        <a:latin typeface="Cambria Math" charset="0"/>
                      </a:rPr>
                      <m:t>𝑓</m:t>
                    </m:r>
                    <m:r>
                      <a:rPr lang="en-US" i="1" dirty="0" smtClean="0">
                        <a:latin typeface="Cambria Math" charset="0"/>
                      </a:rPr>
                      <m:t> </m:t>
                    </m:r>
                    <m:d>
                      <m:dPr>
                        <m:ctrlPr>
                          <a:rPr lang="en-US" i="1" dirty="0" smtClean="0">
                            <a:latin typeface="Cambria Math" panose="02040503050406030204" pitchFamily="18" charset="0"/>
                          </a:rPr>
                        </m:ctrlPr>
                      </m:dPr>
                      <m:e>
                        <m:r>
                          <a:rPr lang="en-US" i="1" dirty="0" smtClean="0">
                            <a:latin typeface="Cambria Math" charset="0"/>
                          </a:rPr>
                          <m:t>𝑥</m:t>
                        </m:r>
                      </m:e>
                    </m:d>
                    <m:r>
                      <a:rPr lang="en-US" i="1" dirty="0" smtClean="0">
                        <a:latin typeface="Cambria Math" charset="0"/>
                      </a:rPr>
                      <m:t>=</m:t>
                    </m:r>
                    <m:r>
                      <a:rPr lang="en-US" b="0" i="1" dirty="0" smtClean="0">
                        <a:latin typeface="Cambria Math" charset="0"/>
                      </a:rPr>
                      <m:t>4</m:t>
                    </m:r>
                    <m:sSup>
                      <m:sSupPr>
                        <m:ctrlPr>
                          <a:rPr lang="is-IS" b="0" i="1" dirty="0" smtClean="0">
                            <a:latin typeface="Cambria Math" panose="02040503050406030204" pitchFamily="18" charset="0"/>
                          </a:rPr>
                        </m:ctrlPr>
                      </m:sSupPr>
                      <m:e>
                        <m:r>
                          <a:rPr lang="is-IS" b="0" i="1" dirty="0" smtClean="0">
                            <a:latin typeface="Cambria Math" charset="0"/>
                          </a:rPr>
                          <m:t>𝑥</m:t>
                        </m:r>
                      </m:e>
                      <m:sup>
                        <m:r>
                          <a:rPr lang="is-IS" b="0" i="1" dirty="0" smtClean="0">
                            <a:latin typeface="Cambria Math" charset="0"/>
                          </a:rPr>
                          <m:t>2</m:t>
                        </m:r>
                      </m:sup>
                    </m:sSup>
                    <m:r>
                      <a:rPr lang="en-US" i="1" dirty="0" smtClean="0">
                        <a:latin typeface="Cambria Math" charset="0"/>
                      </a:rPr>
                      <m:t> </m:t>
                    </m:r>
                    <m:r>
                      <a:rPr lang="en-US" b="0" i="1" dirty="0" smtClean="0">
                        <a:latin typeface="Cambria Math" charset="0"/>
                      </a:rPr>
                      <m:t>−12</m:t>
                    </m:r>
                    <m:r>
                      <a:rPr lang="en-US" i="1" dirty="0" smtClean="0">
                        <a:latin typeface="Cambria Math" charset="0"/>
                      </a:rPr>
                      <m:t>𝑥</m:t>
                    </m:r>
                    <m:r>
                      <a:rPr lang="en-US" i="1" dirty="0" smtClean="0">
                        <a:latin typeface="Cambria Math" charset="0"/>
                      </a:rPr>
                      <m:t> −3</m:t>
                    </m:r>
                  </m:oMath>
                </a14:m>
                <a:r>
                  <a:rPr lang="en-US" dirty="0">
                    <a:latin typeface="MinionPro" charset="0"/>
                  </a:rPr>
                  <a:t>. </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57200" y="1502230"/>
                <a:ext cx="8062912" cy="923330"/>
              </a:xfrm>
              <a:prstGeom prst="rect">
                <a:avLst/>
              </a:prstGeom>
              <a:blipFill>
                <a:blip r:embed="rId3"/>
                <a:stretch>
                  <a:fillRect l="-630" t="-1351" b="-9459"/>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B4F2692F-29B0-44F8-B6D2-5BC7ACCC1178}"/>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21859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5.1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754326"/>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Recognize characteristics of parabolas.</a:t>
            </a:r>
          </a:p>
          <a:p>
            <a:pPr marL="285750" indent="-285750">
              <a:buFont typeface="Arial" panose="020B0604020202020204" pitchFamily="34" charset="0"/>
              <a:buChar char="•"/>
            </a:pPr>
            <a:r>
              <a:rPr lang="en-US" dirty="0"/>
              <a:t>Understand how the graph of a parabola is related to its quadratic function.</a:t>
            </a:r>
          </a:p>
          <a:p>
            <a:pPr marL="285750" indent="-285750">
              <a:buFont typeface="Arial" panose="020B0604020202020204" pitchFamily="34" charset="0"/>
              <a:buChar char="•"/>
            </a:pPr>
            <a:r>
              <a:rPr lang="en-US" dirty="0"/>
              <a:t>Determine a quadratic function’s minimum or maximum value.</a:t>
            </a:r>
          </a:p>
          <a:p>
            <a:pPr marL="285750" indent="-285750">
              <a:buFont typeface="Arial" panose="020B0604020202020204" pitchFamily="34" charset="0"/>
              <a:buChar char="•"/>
            </a:pPr>
            <a:r>
              <a:rPr lang="en-US" dirty="0"/>
              <a:t>Solve problems involving a quadratic function’s minimum or maximum value.</a:t>
            </a:r>
          </a:p>
        </p:txBody>
      </p:sp>
    </p:spTree>
    <p:extLst>
      <p:ext uri="{BB962C8B-B14F-4D97-AF65-F5344CB8AC3E}">
        <p14:creationId xmlns:p14="http://schemas.microsoft.com/office/powerpoint/2010/main" val="106185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5"/>
            <a:ext cx="7947212" cy="1103381"/>
          </a:xfrm>
        </p:spPr>
        <p:txBody>
          <a:bodyPr>
            <a:normAutofit/>
          </a:bodyPr>
          <a:lstStyle/>
          <a:p>
            <a:r>
              <a:rPr lang="en-US" dirty="0"/>
              <a:t>Finding the x- and y-Intercepts of a Quadratic Function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C1E25A1F-DEC5-D441-8227-BF776E796121}"/>
              </a:ext>
            </a:extLst>
          </p:cNvPr>
          <p:cNvSpPr/>
          <p:nvPr/>
        </p:nvSpPr>
        <p:spPr>
          <a:xfrm>
            <a:off x="457200" y="1508036"/>
            <a:ext cx="8280400" cy="646331"/>
          </a:xfrm>
          <a:prstGeom prst="rect">
            <a:avLst/>
          </a:prstGeom>
        </p:spPr>
        <p:txBody>
          <a:bodyPr wrap="square">
            <a:spAutoFit/>
          </a:bodyPr>
          <a:lstStyle/>
          <a:p>
            <a:r>
              <a:rPr lang="en-US" dirty="0">
                <a:solidFill>
                  <a:srgbClr val="555555"/>
                </a:solidFill>
                <a:latin typeface="Helvetica Neue" panose="02000503000000020004" pitchFamily="2" charset="0"/>
              </a:rPr>
              <a:t>Try It:	In a </a:t>
            </a:r>
            <a:r>
              <a:rPr lang="en-US" dirty="0">
                <a:solidFill>
                  <a:srgbClr val="21366B"/>
                </a:solidFill>
                <a:latin typeface="Helvetica Neue" panose="02000503000000020004" pitchFamily="2" charset="0"/>
              </a:rPr>
              <a:t>Try It</a:t>
            </a:r>
            <a:r>
              <a:rPr lang="en-US" dirty="0">
                <a:solidFill>
                  <a:srgbClr val="555555"/>
                </a:solidFill>
                <a:latin typeface="Helvetica Neue" panose="02000503000000020004" pitchFamily="2" charset="0"/>
              </a:rPr>
              <a:t>, we found the standard and general form for the function </a:t>
            </a:r>
            <a:r>
              <a:rPr lang="en-US" dirty="0">
                <a:solidFill>
                  <a:srgbClr val="555555"/>
                </a:solidFill>
                <a:latin typeface="STIXGeneral-Italic" pitchFamily="2" charset="2"/>
              </a:rPr>
              <a:t>g</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13 + </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2</a:t>
            </a:r>
            <a:r>
              <a:rPr lang="en-US" dirty="0">
                <a:solidFill>
                  <a:srgbClr val="555555"/>
                </a:solidFill>
                <a:latin typeface="STIXGeneral-Regular" pitchFamily="2" charset="2"/>
              </a:rPr>
              <a:t> − 6</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Now find the </a:t>
            </a:r>
            <a:r>
              <a:rPr lang="en-US" i="1" dirty="0">
                <a:solidFill>
                  <a:srgbClr val="555555"/>
                </a:solidFill>
                <a:latin typeface="Helvetica Neue" panose="02000503000000020004" pitchFamily="2" charset="0"/>
              </a:rPr>
              <a:t>y</a:t>
            </a:r>
            <a:r>
              <a:rPr lang="en-US" dirty="0">
                <a:solidFill>
                  <a:srgbClr val="555555"/>
                </a:solidFill>
                <a:latin typeface="Helvetica Neue" panose="02000503000000020004" pitchFamily="2" charset="0"/>
              </a:rPr>
              <a:t>- and </a:t>
            </a:r>
            <a:r>
              <a:rPr lang="en-US" i="1" dirty="0">
                <a:solidFill>
                  <a:srgbClr val="555555"/>
                </a:solidFill>
                <a:latin typeface="Helvetica Neue" panose="02000503000000020004" pitchFamily="2" charset="0"/>
              </a:rPr>
              <a:t>x</a:t>
            </a:r>
            <a:r>
              <a:rPr lang="en-US" dirty="0">
                <a:solidFill>
                  <a:srgbClr val="555555"/>
                </a:solidFill>
                <a:latin typeface="Helvetica Neue" panose="02000503000000020004" pitchFamily="2" charset="0"/>
              </a:rPr>
              <a:t>-intercepts (if any).</a:t>
            </a:r>
            <a:endParaRPr lang="en-US" dirty="0"/>
          </a:p>
        </p:txBody>
      </p:sp>
    </p:spTree>
    <p:extLst>
      <p:ext uri="{BB962C8B-B14F-4D97-AF65-F5344CB8AC3E}">
        <p14:creationId xmlns:p14="http://schemas.microsoft.com/office/powerpoint/2010/main" val="129371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Graphing quadratics example</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303598"/>
                <a:ext cx="8062912" cy="767798"/>
              </a:xfrm>
            </p:spPr>
            <p:txBody>
              <a:bodyPr>
                <a:noAutofit/>
              </a:bodyPr>
              <a:lstStyle/>
              <a:p>
                <a:r>
                  <a:rPr lang="en-US" sz="1800" dirty="0">
                    <a:solidFill>
                      <a:srgbClr val="0091BF"/>
                    </a:solidFill>
                    <a:latin typeface="HelveticaNeueLTPro" charset="0"/>
                  </a:rPr>
                  <a:t>Example </a:t>
                </a:r>
                <a:r>
                  <a:rPr lang="en-US" sz="1800" b="1" dirty="0">
                    <a:latin typeface="HelveticaNeueLTPro" charset="0"/>
                  </a:rPr>
                  <a:t>Graphing Quadratic Functions</a:t>
                </a:r>
                <a:endParaRPr lang="en-US" sz="1800" dirty="0"/>
              </a:p>
              <a:p>
                <a:r>
                  <a:rPr lang="en-US" sz="1800" dirty="0">
                    <a:latin typeface="MinionPro" charset="0"/>
                  </a:rPr>
                  <a:t>Graph </a:t>
                </a:r>
                <a14:m>
                  <m:oMath xmlns:m="http://schemas.openxmlformats.org/officeDocument/2006/math">
                    <m:r>
                      <a:rPr lang="en-US" sz="1800" i="1" dirty="0" smtClean="0">
                        <a:latin typeface="Cambria Math" charset="0"/>
                      </a:rPr>
                      <m:t>𝑓</m:t>
                    </m:r>
                    <m:d>
                      <m:dPr>
                        <m:ctrlPr>
                          <a:rPr lang="en-US" sz="1800" i="1" dirty="0" smtClean="0">
                            <a:latin typeface="Cambria Math" panose="02040503050406030204" pitchFamily="18" charset="0"/>
                          </a:rPr>
                        </m:ctrlPr>
                      </m:dPr>
                      <m:e>
                        <m:r>
                          <a:rPr lang="en-US" sz="1800" i="1" dirty="0" smtClean="0">
                            <a:latin typeface="Cambria Math" charset="0"/>
                          </a:rPr>
                          <m:t>𝑥</m:t>
                        </m:r>
                      </m:e>
                    </m:d>
                    <m:r>
                      <a:rPr lang="en-US" sz="1800" i="1" dirty="0" smtClean="0">
                        <a:latin typeface="Cambria Math" charset="0"/>
                      </a:rPr>
                      <m:t>= </m:t>
                    </m:r>
                    <m:sSup>
                      <m:sSupPr>
                        <m:ctrlPr>
                          <a:rPr lang="is-IS" sz="1800" i="1" dirty="0" smtClean="0">
                            <a:latin typeface="Cambria Math" panose="02040503050406030204" pitchFamily="18" charset="0"/>
                          </a:rPr>
                        </m:ctrlPr>
                      </m:sSupPr>
                      <m:e>
                        <m:r>
                          <a:rPr lang="is-IS" sz="1800" i="1" dirty="0" smtClean="0">
                            <a:latin typeface="Cambria Math" charset="0"/>
                          </a:rPr>
                          <m:t>𝑥</m:t>
                        </m:r>
                      </m:e>
                      <m:sup>
                        <m:r>
                          <a:rPr lang="is-IS" sz="1800" i="1" dirty="0" smtClean="0">
                            <a:latin typeface="Cambria Math" charset="0"/>
                          </a:rPr>
                          <m:t>2</m:t>
                        </m:r>
                      </m:sup>
                    </m:sSup>
                    <m:r>
                      <a:rPr lang="en-US" sz="1800" i="1" dirty="0" smtClean="0">
                        <a:latin typeface="Cambria Math" charset="0"/>
                      </a:rPr>
                      <m:t> </m:t>
                    </m:r>
                    <m:r>
                      <a:rPr lang="en-US" sz="1800" b="0" i="1" dirty="0" smtClean="0">
                        <a:latin typeface="Cambria Math" panose="02040503050406030204" pitchFamily="18" charset="0"/>
                      </a:rPr>
                      <m:t>−6</m:t>
                    </m:r>
                    <m:r>
                      <a:rPr lang="en-US" sz="1800" i="1" dirty="0" smtClean="0">
                        <a:latin typeface="Cambria Math" charset="0"/>
                      </a:rPr>
                      <m:t>𝑥</m:t>
                    </m:r>
                    <m:r>
                      <a:rPr lang="en-US" sz="1800" b="0" i="1" dirty="0" smtClean="0">
                        <a:latin typeface="Cambria Math" charset="0"/>
                      </a:rPr>
                      <m:t>+3</m:t>
                    </m:r>
                  </m:oMath>
                </a14:m>
                <a:r>
                  <a:rPr lang="en-US" sz="1800" dirty="0">
                    <a:latin typeface="MinionPro" charset="0"/>
                  </a:rPr>
                  <a:t>. </a:t>
                </a:r>
                <a:endParaRPr lang="en-US" sz="18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303598"/>
                <a:ext cx="8062912" cy="767798"/>
              </a:xfrm>
              <a:blipFill>
                <a:blip r:embed="rId2"/>
                <a:stretch>
                  <a:fillRect l="-630" t="-3279" b="-13115"/>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title="Blank coordinate plane"/>
          <p:cNvPicPr>
            <a:picLocks noChangeAspect="1"/>
          </p:cNvPicPr>
          <p:nvPr/>
        </p:nvPicPr>
        <p:blipFill>
          <a:blip r:embed="rId4"/>
          <a:stretch>
            <a:fillRect/>
          </a:stretch>
        </p:blipFill>
        <p:spPr>
          <a:xfrm>
            <a:off x="5513293" y="2622096"/>
            <a:ext cx="3222065" cy="2886174"/>
          </a:xfrm>
          <a:prstGeom prst="rect">
            <a:avLst/>
          </a:prstGeom>
        </p:spPr>
      </p:pic>
      <p:sp>
        <p:nvSpPr>
          <p:cNvPr id="9" name="Footer Placeholder 2">
            <a:extLst>
              <a:ext uri="{FF2B5EF4-FFF2-40B4-BE49-F238E27FC236}">
                <a16:creationId xmlns:a16="http://schemas.microsoft.com/office/drawing/2014/main" id="{1444AA01-41F1-47F9-B94A-E778662B96E2}"/>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428435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Graphing quadratics example 2</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303598"/>
                <a:ext cx="8062912" cy="767798"/>
              </a:xfrm>
            </p:spPr>
            <p:txBody>
              <a:bodyPr>
                <a:noAutofit/>
              </a:bodyPr>
              <a:lstStyle/>
              <a:p>
                <a:r>
                  <a:rPr lang="en-US" sz="1800" dirty="0">
                    <a:solidFill>
                      <a:srgbClr val="0091BF"/>
                    </a:solidFill>
                    <a:latin typeface="HelveticaNeueLTPro" charset="0"/>
                  </a:rPr>
                  <a:t>Example </a:t>
                </a:r>
                <a:r>
                  <a:rPr lang="en-US" sz="1800" b="1" dirty="0">
                    <a:latin typeface="HelveticaNeueLTPro" charset="0"/>
                  </a:rPr>
                  <a:t>Graphing Quadratic Functions</a:t>
                </a:r>
                <a:endParaRPr lang="en-US" sz="1800" dirty="0"/>
              </a:p>
              <a:p>
                <a:r>
                  <a:rPr lang="en-US" sz="1800" dirty="0">
                    <a:latin typeface="MinionPro" charset="0"/>
                  </a:rPr>
                  <a:t>Graph </a:t>
                </a:r>
                <a14:m>
                  <m:oMath xmlns:m="http://schemas.openxmlformats.org/officeDocument/2006/math">
                    <m:r>
                      <a:rPr lang="en-US" sz="1800" i="1" dirty="0" smtClean="0">
                        <a:latin typeface="Cambria Math" charset="0"/>
                      </a:rPr>
                      <m:t>𝑓</m:t>
                    </m:r>
                    <m:d>
                      <m:dPr>
                        <m:ctrlPr>
                          <a:rPr lang="en-US" sz="1800" i="1" dirty="0" smtClean="0">
                            <a:latin typeface="Cambria Math" panose="02040503050406030204" pitchFamily="18" charset="0"/>
                          </a:rPr>
                        </m:ctrlPr>
                      </m:dPr>
                      <m:e>
                        <m:r>
                          <a:rPr lang="en-US" sz="1800" i="1" dirty="0" smtClean="0">
                            <a:latin typeface="Cambria Math" charset="0"/>
                          </a:rPr>
                          <m:t>𝑥</m:t>
                        </m:r>
                      </m:e>
                    </m:d>
                    <m:r>
                      <a:rPr lang="en-US" sz="1800" i="1" dirty="0" smtClean="0">
                        <a:latin typeface="Cambria Math" charset="0"/>
                      </a:rPr>
                      <m:t>= </m:t>
                    </m:r>
                    <m:sSup>
                      <m:sSupPr>
                        <m:ctrlPr>
                          <a:rPr lang="is-IS" sz="1800" i="1" dirty="0" smtClean="0">
                            <a:latin typeface="Cambria Math" panose="02040503050406030204" pitchFamily="18" charset="0"/>
                          </a:rPr>
                        </m:ctrlPr>
                      </m:sSupPr>
                      <m:e>
                        <m:r>
                          <a:rPr lang="en-US" sz="1800" b="0" i="1" dirty="0" smtClean="0">
                            <a:latin typeface="Cambria Math" panose="02040503050406030204" pitchFamily="18" charset="0"/>
                          </a:rPr>
                          <m:t>−2</m:t>
                        </m:r>
                        <m:r>
                          <a:rPr lang="is-IS" sz="1800" i="1" dirty="0" smtClean="0">
                            <a:latin typeface="Cambria Math" charset="0"/>
                          </a:rPr>
                          <m:t>𝑥</m:t>
                        </m:r>
                      </m:e>
                      <m:sup>
                        <m:r>
                          <a:rPr lang="is-IS" sz="1800" i="1" dirty="0" smtClean="0">
                            <a:latin typeface="Cambria Math" charset="0"/>
                          </a:rPr>
                          <m:t>2</m:t>
                        </m:r>
                      </m:sup>
                    </m:sSup>
                    <m:r>
                      <a:rPr lang="en-US" sz="1800" b="0" i="1" dirty="0" smtClean="0">
                        <a:latin typeface="Cambria Math" panose="02040503050406030204" pitchFamily="18" charset="0"/>
                      </a:rPr>
                      <m:t>+8</m:t>
                    </m:r>
                    <m:r>
                      <a:rPr lang="en-US" sz="1800" i="1" dirty="0" smtClean="0">
                        <a:latin typeface="Cambria Math" charset="0"/>
                      </a:rPr>
                      <m:t>𝑥</m:t>
                    </m:r>
                    <m:r>
                      <a:rPr lang="en-US" sz="1800" b="0" i="1" dirty="0" smtClean="0">
                        <a:latin typeface="Cambria Math" panose="02040503050406030204" pitchFamily="18" charset="0"/>
                      </a:rPr>
                      <m:t>−8</m:t>
                    </m:r>
                  </m:oMath>
                </a14:m>
                <a:r>
                  <a:rPr lang="en-US" sz="1800" dirty="0">
                    <a:latin typeface="MinionPro" charset="0"/>
                  </a:rPr>
                  <a:t>. </a:t>
                </a:r>
                <a:endParaRPr lang="en-US" sz="18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303598"/>
                <a:ext cx="8062912" cy="767798"/>
              </a:xfrm>
              <a:blipFill>
                <a:blip r:embed="rId2"/>
                <a:stretch>
                  <a:fillRect l="-630" t="-3279" b="-13115"/>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title="&quot; &quot;"/>
          <p:cNvPicPr>
            <a:picLocks noChangeAspect="1"/>
          </p:cNvPicPr>
          <p:nvPr/>
        </p:nvPicPr>
        <p:blipFill>
          <a:blip r:embed="rId4"/>
          <a:stretch>
            <a:fillRect/>
          </a:stretch>
        </p:blipFill>
        <p:spPr>
          <a:xfrm>
            <a:off x="5513293" y="2622096"/>
            <a:ext cx="3222065" cy="2886174"/>
          </a:xfrm>
          <a:prstGeom prst="rect">
            <a:avLst/>
          </a:prstGeom>
        </p:spPr>
      </p:pic>
      <p:sp>
        <p:nvSpPr>
          <p:cNvPr id="9" name="Footer Placeholder 2">
            <a:extLst>
              <a:ext uri="{FF2B5EF4-FFF2-40B4-BE49-F238E27FC236}">
                <a16:creationId xmlns:a16="http://schemas.microsoft.com/office/drawing/2014/main" id="{E9617A08-CB56-4A4E-B18C-2440B8670610}"/>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400362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Finding the x- and y-Intercepts of a Quadratic Function application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457200" y="1226723"/>
                <a:ext cx="8062912" cy="2646030"/>
              </a:xfrm>
            </p:spPr>
            <p:txBody>
              <a:bodyPr>
                <a:normAutofit/>
              </a:bodyPr>
              <a:lstStyle/>
              <a:p>
                <a:r>
                  <a:rPr lang="en-US" sz="1800" dirty="0">
                    <a:solidFill>
                      <a:srgbClr val="0091BF"/>
                    </a:solidFill>
                    <a:latin typeface="HelveticaNeueLTPro" charset="0"/>
                  </a:rPr>
                  <a:t>Example  </a:t>
                </a:r>
                <a:r>
                  <a:rPr lang="en-US" sz="1800" b="1" dirty="0">
                    <a:latin typeface="HelveticaNeueLTPro" charset="0"/>
                  </a:rPr>
                  <a:t>Applying the Vertex and </a:t>
                </a:r>
                <a:r>
                  <a:rPr lang="en-US" sz="1800" b="1" i="1" dirty="0">
                    <a:latin typeface="HelveticaNeueLTPro" charset="0"/>
                  </a:rPr>
                  <a:t>x</a:t>
                </a:r>
                <a:r>
                  <a:rPr lang="en-US" sz="1800" b="1" dirty="0">
                    <a:latin typeface="HelveticaNeueLTPro" charset="0"/>
                  </a:rPr>
                  <a:t>-Intercepts of a Parabola</a:t>
                </a:r>
                <a:br>
                  <a:rPr lang="en-US" sz="1800" b="1" dirty="0">
                    <a:latin typeface="HelveticaNeueLTPro" charset="0"/>
                  </a:rPr>
                </a:br>
                <a:endParaRPr lang="en-US" sz="1800" b="1" dirty="0">
                  <a:latin typeface="HelveticaNeueLTPro" charset="0"/>
                </a:endParaRPr>
              </a:p>
              <a:p>
                <a:r>
                  <a:rPr lang="en-US" sz="1800" dirty="0">
                    <a:latin typeface="MinionPro" charset="0"/>
                  </a:rPr>
                  <a:t>A ball is thrown upward from the top of a building. The ball’s height above ground can be modeled by the equation </a:t>
                </a:r>
                <a14:m>
                  <m:oMath xmlns:m="http://schemas.openxmlformats.org/officeDocument/2006/math">
                    <m:r>
                      <a:rPr lang="en-US" sz="1800" i="1" dirty="0" smtClean="0">
                        <a:latin typeface="Cambria Math" charset="0"/>
                      </a:rPr>
                      <m:t>𝐻</m:t>
                    </m:r>
                    <m:r>
                      <a:rPr lang="en-US" sz="1800" i="1" dirty="0" smtClean="0">
                        <a:latin typeface="Cambria Math" charset="0"/>
                      </a:rPr>
                      <m:t>(</m:t>
                    </m:r>
                    <m:r>
                      <a:rPr lang="en-US" sz="1800" i="1" dirty="0" smtClean="0">
                        <a:latin typeface="Cambria Math" charset="0"/>
                      </a:rPr>
                      <m:t>𝑡</m:t>
                    </m:r>
                    <m:r>
                      <a:rPr lang="en-US" sz="1800" i="1" dirty="0" smtClean="0">
                        <a:latin typeface="Cambria Math" charset="0"/>
                      </a:rPr>
                      <m:t>) = −4.9</m:t>
                    </m:r>
                    <m:sSup>
                      <m:sSupPr>
                        <m:ctrlPr>
                          <a:rPr lang="en-US" sz="1800" b="0" i="1" dirty="0" smtClean="0">
                            <a:latin typeface="Cambria Math" panose="02040503050406030204" pitchFamily="18" charset="0"/>
                          </a:rPr>
                        </m:ctrlPr>
                      </m:sSupPr>
                      <m:e>
                        <m:r>
                          <a:rPr lang="en-US" sz="1800" b="0" i="1" dirty="0" smtClean="0">
                            <a:latin typeface="Cambria Math" charset="0"/>
                          </a:rPr>
                          <m:t>𝑡</m:t>
                        </m:r>
                      </m:e>
                      <m:sup>
                        <m:r>
                          <a:rPr lang="en-US" sz="1800" b="0" i="1" dirty="0" smtClean="0">
                            <a:latin typeface="Cambria Math" charset="0"/>
                          </a:rPr>
                          <m:t>2</m:t>
                        </m:r>
                      </m:sup>
                    </m:sSup>
                    <m:r>
                      <a:rPr lang="en-US" sz="1800" i="1" dirty="0" smtClean="0">
                        <a:latin typeface="Cambria Math" charset="0"/>
                      </a:rPr>
                      <m:t> +</m:t>
                    </m:r>
                    <m:r>
                      <a:rPr lang="en-US" sz="1800" b="0" i="1" dirty="0" smtClean="0">
                        <a:latin typeface="Cambria Math" charset="0"/>
                      </a:rPr>
                      <m:t>24</m:t>
                    </m:r>
                    <m:r>
                      <a:rPr lang="en-US" sz="1800" i="1" dirty="0" smtClean="0">
                        <a:latin typeface="Cambria Math" charset="0"/>
                      </a:rPr>
                      <m:t>𝑡</m:t>
                    </m:r>
                    <m:r>
                      <a:rPr lang="en-US" sz="1800" i="1" dirty="0" smtClean="0">
                        <a:latin typeface="Cambria Math" charset="0"/>
                      </a:rPr>
                      <m:t> +8. </m:t>
                    </m:r>
                  </m:oMath>
                </a14:m>
                <a:endParaRPr lang="en-US" sz="1800" dirty="0"/>
              </a:p>
              <a:p>
                <a:pPr>
                  <a:buFont typeface="+mj-lt"/>
                  <a:buAutoNum type="arabicPeriod"/>
                </a:pPr>
                <a:r>
                  <a:rPr lang="en-US" sz="1800" dirty="0">
                    <a:latin typeface="MinionPro" charset="0"/>
                  </a:rPr>
                  <a:t>When does the ball reach the maximum height? </a:t>
                </a:r>
              </a:p>
              <a:p>
                <a:pPr>
                  <a:buFont typeface="+mj-lt"/>
                  <a:buAutoNum type="arabicPeriod"/>
                </a:pPr>
                <a:r>
                  <a:rPr lang="en-US" sz="1800" dirty="0">
                    <a:latin typeface="MinionPro" charset="0"/>
                  </a:rPr>
                  <a:t>What is the maximum height of the ball? </a:t>
                </a:r>
              </a:p>
              <a:p>
                <a:pPr>
                  <a:buFont typeface="+mj-lt"/>
                  <a:buAutoNum type="arabicPeriod"/>
                </a:pPr>
                <a:r>
                  <a:rPr lang="en-US" sz="1800" dirty="0">
                    <a:latin typeface="MinionPro" charset="0"/>
                  </a:rPr>
                  <a:t>When does the ball hit the ground? </a:t>
                </a:r>
              </a:p>
              <a:p>
                <a:endParaRPr lang="en-US" sz="1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457200" y="1226723"/>
                <a:ext cx="8062912" cy="2646030"/>
              </a:xfrm>
              <a:blipFill>
                <a:blip r:embed="rId2"/>
                <a:stretch>
                  <a:fillRect l="-630" t="-957"/>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Footer Placeholder 2">
            <a:extLst>
              <a:ext uri="{FF2B5EF4-FFF2-40B4-BE49-F238E27FC236}">
                <a16:creationId xmlns:a16="http://schemas.microsoft.com/office/drawing/2014/main" id="{EF7AFEDF-E10E-4F62-90BA-33DC19EA39EF}"/>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344763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42015"/>
          </a:xfrm>
        </p:spPr>
        <p:txBody>
          <a:bodyPr>
            <a:normAutofit/>
          </a:bodyPr>
          <a:lstStyle/>
          <a:p>
            <a:r>
              <a:rPr lang="en-US" dirty="0"/>
              <a:t>Quadratic function application</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FC4E37CC-4139-804E-A4BD-463C5AF4A98D}"/>
              </a:ext>
            </a:extLst>
          </p:cNvPr>
          <p:cNvSpPr/>
          <p:nvPr/>
        </p:nvSpPr>
        <p:spPr>
          <a:xfrm>
            <a:off x="457200" y="1322524"/>
            <a:ext cx="8323071" cy="3416320"/>
          </a:xfrm>
          <a:prstGeom prst="rect">
            <a:avLst/>
          </a:prstGeom>
        </p:spPr>
        <p:txBody>
          <a:bodyPr wrap="square">
            <a:spAutoFit/>
          </a:bodyPr>
          <a:lstStyle/>
          <a:p>
            <a:r>
              <a:rPr lang="en-US" dirty="0">
                <a:solidFill>
                  <a:srgbClr val="555555"/>
                </a:solidFill>
                <a:latin typeface="Helvetica Neue" panose="02000503000000020004" pitchFamily="2" charset="0"/>
              </a:rPr>
              <a:t>Try It:	A rock is thrown upward from the top of a 112-foot high cliff overlooking the ocean at a speed of 96 feet per second. The rock’s height above ocean can be modeled by the equation </a:t>
            </a:r>
            <a:r>
              <a:rPr lang="en-US" dirty="0">
                <a:solidFill>
                  <a:srgbClr val="555555"/>
                </a:solidFill>
                <a:latin typeface="STIXGeneral-Italic" pitchFamily="2" charset="2"/>
              </a:rPr>
              <a:t>H</a:t>
            </a:r>
            <a:r>
              <a:rPr lang="en-US" dirty="0">
                <a:solidFill>
                  <a:srgbClr val="555555"/>
                </a:solidFill>
                <a:latin typeface="STIXGeneral-Regular" pitchFamily="2" charset="2"/>
              </a:rPr>
              <a:t>(</a:t>
            </a:r>
            <a:r>
              <a:rPr lang="en-US" dirty="0">
                <a:solidFill>
                  <a:srgbClr val="555555"/>
                </a:solidFill>
                <a:latin typeface="STIXGeneral-Italic" pitchFamily="2" charset="2"/>
              </a:rPr>
              <a:t>t</a:t>
            </a:r>
            <a:r>
              <a:rPr lang="en-US" dirty="0">
                <a:solidFill>
                  <a:srgbClr val="555555"/>
                </a:solidFill>
                <a:latin typeface="STIXGeneral-Regular" pitchFamily="2" charset="2"/>
              </a:rPr>
              <a:t>) = −16</a:t>
            </a:r>
            <a:r>
              <a:rPr lang="en-US" dirty="0">
                <a:solidFill>
                  <a:srgbClr val="555555"/>
                </a:solidFill>
                <a:latin typeface="STIXGeneral-Italic" pitchFamily="2" charset="2"/>
              </a:rPr>
              <a:t>t</a:t>
            </a:r>
            <a:r>
              <a:rPr lang="en-US" baseline="30000" dirty="0">
                <a:solidFill>
                  <a:srgbClr val="555555"/>
                </a:solidFill>
                <a:latin typeface="STIXGeneral-Regular" pitchFamily="2" charset="2"/>
              </a:rPr>
              <a:t>2</a:t>
            </a:r>
            <a:r>
              <a:rPr lang="en-US" dirty="0">
                <a:solidFill>
                  <a:srgbClr val="555555"/>
                </a:solidFill>
                <a:latin typeface="STIXGeneral-Regular" pitchFamily="2" charset="2"/>
              </a:rPr>
              <a:t> + 96</a:t>
            </a:r>
            <a:r>
              <a:rPr lang="en-US" dirty="0">
                <a:solidFill>
                  <a:srgbClr val="555555"/>
                </a:solidFill>
                <a:latin typeface="STIXGeneral-Italic" pitchFamily="2" charset="2"/>
              </a:rPr>
              <a:t>t </a:t>
            </a:r>
            <a:r>
              <a:rPr lang="en-US" dirty="0">
                <a:solidFill>
                  <a:srgbClr val="555555"/>
                </a:solidFill>
                <a:latin typeface="STIXGeneral-Regular" pitchFamily="2" charset="2"/>
              </a:rPr>
              <a:t>+ 112.</a:t>
            </a:r>
            <a:r>
              <a:rPr lang="en-US" dirty="0">
                <a:solidFill>
                  <a:srgbClr val="555555"/>
                </a:solidFill>
                <a:latin typeface="Helvetica Neue" panose="02000503000000020004" pitchFamily="2" charset="0"/>
              </a:rPr>
              <a:t> </a:t>
            </a:r>
          </a:p>
          <a:p>
            <a:pPr marL="342900" indent="-342900">
              <a:buFont typeface="+mj-lt"/>
              <a:buAutoNum type="alphaLcPeriod"/>
            </a:pPr>
            <a:r>
              <a:rPr lang="en-US" dirty="0">
                <a:solidFill>
                  <a:srgbClr val="333333"/>
                </a:solidFill>
                <a:latin typeface="Helvetica Neue" panose="02000503000000020004" pitchFamily="2" charset="0"/>
              </a:rPr>
              <a:t>When does the rock reach the maximum height?</a:t>
            </a: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r>
              <a:rPr lang="en-US" dirty="0">
                <a:solidFill>
                  <a:srgbClr val="333333"/>
                </a:solidFill>
                <a:latin typeface="Helvetica Neue" panose="02000503000000020004" pitchFamily="2" charset="0"/>
              </a:rPr>
              <a:t>What is the maximum height of the rock?</a:t>
            </a: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r>
              <a:rPr lang="en-US" dirty="0">
                <a:solidFill>
                  <a:srgbClr val="333333"/>
                </a:solidFill>
                <a:latin typeface="Helvetica Neue" panose="02000503000000020004" pitchFamily="2" charset="0"/>
              </a:rPr>
              <a:t>When does the rock hit the ocean?</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43193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5</a:t>
            </a:r>
            <a:br>
              <a:rPr lang="en-US" sz="4000" b="1" cap="none" dirty="0">
                <a:solidFill>
                  <a:srgbClr val="212F62"/>
                </a:solidFill>
              </a:rPr>
            </a:br>
            <a:br>
              <a:rPr lang="en-US" sz="4000" b="1" cap="none" dirty="0">
                <a:solidFill>
                  <a:srgbClr val="212F62"/>
                </a:solidFill>
              </a:rPr>
            </a:br>
            <a:r>
              <a:rPr lang="en-US" sz="4000" b="1" dirty="0">
                <a:solidFill>
                  <a:srgbClr val="212F62"/>
                </a:solidFill>
              </a:rPr>
              <a:t>polynomial and rational functions</a:t>
            </a:r>
            <a:endParaRPr lang="en-US" sz="4000" dirty="0"/>
          </a:p>
        </p:txBody>
      </p:sp>
      <p:sp>
        <p:nvSpPr>
          <p:cNvPr id="5" name="Title 4"/>
          <p:cNvSpPr txBox="1">
            <a:spLocks/>
          </p:cNvSpPr>
          <p:nvPr/>
        </p:nvSpPr>
        <p:spPr>
          <a:xfrm>
            <a:off x="845052" y="3697089"/>
            <a:ext cx="7287208" cy="800266"/>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5.2 – POWER FUNCTIONS AND POLYNOMIAL FUNCTIONS </a:t>
            </a:r>
          </a:p>
        </p:txBody>
      </p:sp>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53017"/>
            <a:ext cx="1507110" cy="1077181"/>
          </a:xfrm>
          <a:prstGeom prst="rect">
            <a:avLst/>
          </a:prstGeom>
        </p:spPr>
      </p:pic>
    </p:spTree>
    <p:extLst>
      <p:ext uri="{BB962C8B-B14F-4D97-AF65-F5344CB8AC3E}">
        <p14:creationId xmlns:p14="http://schemas.microsoft.com/office/powerpoint/2010/main" val="1934029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5.2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754326"/>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Identify power functions.</a:t>
            </a:r>
          </a:p>
          <a:p>
            <a:pPr marL="285750" indent="-285750">
              <a:buFont typeface="Arial" panose="020B0604020202020204" pitchFamily="34" charset="0"/>
              <a:buChar char="•"/>
            </a:pPr>
            <a:r>
              <a:rPr lang="en-US" dirty="0"/>
              <a:t>Identify end behavior of power functions.</a:t>
            </a:r>
          </a:p>
          <a:p>
            <a:pPr marL="285750" indent="-285750">
              <a:buFont typeface="Arial" panose="020B0604020202020204" pitchFamily="34" charset="0"/>
              <a:buChar char="•"/>
            </a:pPr>
            <a:r>
              <a:rPr lang="en-US" dirty="0"/>
              <a:t>Identify polynomial functions.</a:t>
            </a:r>
          </a:p>
          <a:p>
            <a:pPr marL="285750" indent="-285750">
              <a:buFont typeface="Arial" panose="020B0604020202020204" pitchFamily="34" charset="0"/>
              <a:buChar char="•"/>
            </a:pPr>
            <a:r>
              <a:rPr lang="en-US" dirty="0"/>
              <a:t>Identify the degree and leading coefficient of polynomial functions.</a:t>
            </a:r>
          </a:p>
        </p:txBody>
      </p:sp>
    </p:spTree>
    <p:extLst>
      <p:ext uri="{BB962C8B-B14F-4D97-AF65-F5344CB8AC3E}">
        <p14:creationId xmlns:p14="http://schemas.microsoft.com/office/powerpoint/2010/main" val="1870413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1926"/>
            <a:ext cx="8062912" cy="914399"/>
          </a:xfrm>
        </p:spPr>
        <p:txBody>
          <a:bodyPr>
            <a:normAutofit/>
          </a:bodyPr>
          <a:lstStyle/>
          <a:p>
            <a:r>
              <a:rPr lang="en-US" dirty="0"/>
              <a:t>5.2 POWER FUNCTIONS AND POLYNOMIAL FUNCTIONS </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2581515"/>
                <a:ext cx="8256494" cy="3917830"/>
              </a:xfrm>
            </p:spPr>
            <p:txBody>
              <a:bodyPr>
                <a:noAutofit/>
              </a:bodyPr>
              <a:lstStyle/>
              <a:p>
                <a:r>
                  <a:rPr lang="en-US" sz="1600" dirty="0">
                    <a:solidFill>
                      <a:srgbClr val="0091BF"/>
                    </a:solidFill>
                    <a:latin typeface="HelveticaNeueLTPro" charset="0"/>
                  </a:rPr>
                  <a:t>Example  </a:t>
                </a:r>
                <a:r>
                  <a:rPr lang="en-US" sz="1600" b="1" dirty="0">
                    <a:latin typeface="HelveticaNeueLTPro" charset="0"/>
                  </a:rPr>
                  <a:t>Identifying Power Functions</a:t>
                </a:r>
              </a:p>
              <a:p>
                <a:r>
                  <a:rPr lang="en-US" sz="1600" dirty="0">
                    <a:latin typeface="MinionPro" charset="0"/>
                  </a:rPr>
                  <a:t>Which of the following functions are power functions? </a:t>
                </a:r>
                <a:endParaRPr lang="en-US" sz="1600" dirty="0"/>
              </a:p>
              <a:p>
                <a14:m>
                  <m:oMath xmlns:m="http://schemas.openxmlformats.org/officeDocument/2006/math">
                    <m:r>
                      <a:rPr lang="en-US" sz="1600" i="1" dirty="0" smtClean="0">
                        <a:latin typeface="Cambria Math" charset="0"/>
                      </a:rPr>
                      <m:t>𝑓</m:t>
                    </m:r>
                    <m:r>
                      <a:rPr lang="en-US" sz="1600" i="1" dirty="0" smtClean="0">
                        <a:latin typeface="Cambria Math" charset="0"/>
                      </a:rPr>
                      <m:t>(</m:t>
                    </m:r>
                    <m:r>
                      <a:rPr lang="en-US" sz="1600" i="1" dirty="0" smtClean="0">
                        <a:latin typeface="Cambria Math" charset="0"/>
                      </a:rPr>
                      <m:t>𝑥</m:t>
                    </m:r>
                    <m:r>
                      <a:rPr lang="en-US" sz="1600" i="1" dirty="0">
                        <a:latin typeface="Cambria Math" charset="0"/>
                      </a:rPr>
                      <m:t>)=1</m:t>
                    </m:r>
                  </m:oMath>
                </a14:m>
                <a:r>
                  <a:rPr lang="en-US" sz="1600" dirty="0">
                    <a:latin typeface="MinionPro" charset="0"/>
                  </a:rPr>
                  <a:t> 		Constant function </a:t>
                </a:r>
                <a:endParaRPr lang="en-US" sz="1600" dirty="0"/>
              </a:p>
              <a:p>
                <a14:m>
                  <m:oMath xmlns:m="http://schemas.openxmlformats.org/officeDocument/2006/math">
                    <m:r>
                      <a:rPr lang="en-US" sz="1600" i="1" dirty="0" smtClean="0">
                        <a:latin typeface="Cambria Math" charset="0"/>
                      </a:rPr>
                      <m:t>𝑓</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 </m:t>
                    </m:r>
                  </m:oMath>
                </a14:m>
                <a:r>
                  <a:rPr lang="en-US" sz="1600" i="1" dirty="0">
                    <a:latin typeface="MinionPro" charset="0"/>
                  </a:rPr>
                  <a:t>		</a:t>
                </a:r>
                <a:r>
                  <a:rPr lang="en-US" sz="1600" dirty="0">
                    <a:latin typeface="MinionPro" charset="0"/>
                  </a:rPr>
                  <a:t>Identify function </a:t>
                </a:r>
                <a:endParaRPr lang="en-US" sz="1600" dirty="0"/>
              </a:p>
              <a:p>
                <a14:m>
                  <m:oMath xmlns:m="http://schemas.openxmlformats.org/officeDocument/2006/math">
                    <m:r>
                      <a:rPr lang="en-US" sz="1600" i="1" dirty="0" smtClean="0">
                        <a:latin typeface="Cambria Math" charset="0"/>
                      </a:rPr>
                      <m:t>𝑓</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m:t>
                    </m:r>
                    <m:sSup>
                      <m:sSupPr>
                        <m:ctrlPr>
                          <a:rPr lang="is-IS" sz="1600" i="1" dirty="0" smtClean="0">
                            <a:latin typeface="Cambria Math" panose="02040503050406030204" pitchFamily="18" charset="0"/>
                          </a:rPr>
                        </m:ctrlPr>
                      </m:sSupPr>
                      <m:e>
                        <m:r>
                          <a:rPr lang="is-IS" sz="1600" i="1" dirty="0" smtClean="0">
                            <a:latin typeface="Cambria Math" charset="0"/>
                          </a:rPr>
                          <m:t>𝑥</m:t>
                        </m:r>
                      </m:e>
                      <m:sup>
                        <m:r>
                          <a:rPr lang="is-IS" sz="1600" i="1" dirty="0" smtClean="0">
                            <a:latin typeface="Cambria Math" charset="0"/>
                          </a:rPr>
                          <m:t>2</m:t>
                        </m:r>
                      </m:sup>
                    </m:sSup>
                    <m:r>
                      <a:rPr lang="en-US" sz="1600" i="1" dirty="0" smtClean="0">
                        <a:latin typeface="Cambria Math" charset="0"/>
                      </a:rPr>
                      <m:t> </m:t>
                    </m:r>
                  </m:oMath>
                </a14:m>
                <a:r>
                  <a:rPr lang="en-US" sz="1600" dirty="0">
                    <a:latin typeface="MinionPro" charset="0"/>
                  </a:rPr>
                  <a:t>	Quadratic function </a:t>
                </a:r>
                <a:endParaRPr lang="en-US" sz="1600" dirty="0"/>
              </a:p>
              <a:p>
                <a14:m>
                  <m:oMath xmlns:m="http://schemas.openxmlformats.org/officeDocument/2006/math">
                    <m:r>
                      <a:rPr lang="en-US" sz="1600" i="1" dirty="0" smtClean="0">
                        <a:latin typeface="Cambria Math" charset="0"/>
                      </a:rPr>
                      <m:t>𝑓</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 	</m:t>
                    </m:r>
                    <m:sSup>
                      <m:sSupPr>
                        <m:ctrlPr>
                          <a:rPr lang="en-US" sz="1600" i="1" dirty="0" smtClean="0">
                            <a:latin typeface="Cambria Math" panose="02040503050406030204" pitchFamily="18" charset="0"/>
                          </a:rPr>
                        </m:ctrlPr>
                      </m:sSupPr>
                      <m:e>
                        <m:r>
                          <a:rPr lang="en-US" sz="1600" b="0" i="1" dirty="0" smtClean="0">
                            <a:latin typeface="Cambria Math" charset="0"/>
                          </a:rPr>
                          <m:t>𝑥</m:t>
                        </m:r>
                      </m:e>
                      <m:sup>
                        <m:r>
                          <a:rPr lang="en-US" sz="1600" b="0" i="1" dirty="0" smtClean="0">
                            <a:latin typeface="Cambria Math" charset="0"/>
                          </a:rPr>
                          <m:t>3</m:t>
                        </m:r>
                      </m:sup>
                    </m:sSup>
                  </m:oMath>
                </a14:m>
                <a:r>
                  <a:rPr lang="en-US" sz="1600" dirty="0">
                    <a:latin typeface="Tahoma" charset="0"/>
                  </a:rPr>
                  <a:t>	</a:t>
                </a:r>
                <a:r>
                  <a:rPr lang="en-US" sz="1600" dirty="0">
                    <a:latin typeface="MinionPro" charset="0"/>
                  </a:rPr>
                  <a:t>Cubic function </a:t>
                </a:r>
                <a:endParaRPr lang="en-US" sz="1600" dirty="0"/>
              </a:p>
              <a:p>
                <a14:m>
                  <m:oMath xmlns:m="http://schemas.openxmlformats.org/officeDocument/2006/math">
                    <m:r>
                      <a:rPr lang="en-US" sz="1600" i="1" dirty="0" smtClean="0">
                        <a:latin typeface="Cambria Math" charset="0"/>
                      </a:rPr>
                      <m:t>𝑓</m:t>
                    </m:r>
                    <m:r>
                      <a:rPr lang="en-US" sz="1600" i="1" dirty="0" smtClean="0">
                        <a:latin typeface="Cambria Math" charset="0"/>
                      </a:rPr>
                      <m:t>(</m:t>
                    </m:r>
                    <m:r>
                      <a:rPr lang="en-US" sz="1600" i="1" dirty="0" smtClean="0">
                        <a:latin typeface="Cambria Math" charset="0"/>
                      </a:rPr>
                      <m:t>𝑥</m:t>
                    </m:r>
                    <m:r>
                      <a:rPr lang="en-US" sz="1600" i="1" dirty="0">
                        <a:latin typeface="Cambria Math" charset="0"/>
                      </a:rPr>
                      <m:t>) = </m:t>
                    </m:r>
                    <m:f>
                      <m:fPr>
                        <m:ctrlPr>
                          <a:rPr lang="mr-IN" sz="1600" i="1" dirty="0" smtClean="0">
                            <a:latin typeface="Cambria Math" panose="02040503050406030204" pitchFamily="18" charset="0"/>
                          </a:rPr>
                        </m:ctrlPr>
                      </m:fPr>
                      <m:num>
                        <m:r>
                          <a:rPr lang="en-US" sz="1600" b="0" i="1" dirty="0" smtClean="0">
                            <a:latin typeface="Cambria Math" charset="0"/>
                          </a:rPr>
                          <m:t>1</m:t>
                        </m:r>
                      </m:num>
                      <m:den>
                        <m:r>
                          <a:rPr lang="en-US" sz="1600" b="0" i="1" dirty="0" smtClean="0">
                            <a:latin typeface="Cambria Math" charset="0"/>
                          </a:rPr>
                          <m:t>𝑥</m:t>
                        </m:r>
                      </m:den>
                    </m:f>
                    <m:r>
                      <a:rPr lang="en-US" sz="1600" i="1" dirty="0">
                        <a:latin typeface="Cambria Math" charset="0"/>
                      </a:rPr>
                      <m:t> </m:t>
                    </m:r>
                  </m:oMath>
                </a14:m>
                <a:r>
                  <a:rPr lang="en-US" sz="1600" i="1" dirty="0">
                    <a:latin typeface="MinionPro" charset="0"/>
                  </a:rPr>
                  <a:t>		</a:t>
                </a:r>
                <a:r>
                  <a:rPr lang="en-US" sz="1600" dirty="0">
                    <a:latin typeface="MinionPro" charset="0"/>
                  </a:rPr>
                  <a:t>Reciprocal function </a:t>
                </a:r>
                <a:endParaRPr lang="en-US" sz="1600" dirty="0"/>
              </a:p>
              <a:p>
                <a14:m>
                  <m:oMath xmlns:m="http://schemas.openxmlformats.org/officeDocument/2006/math">
                    <m:r>
                      <a:rPr lang="en-US" sz="1600" i="1" dirty="0" smtClean="0">
                        <a:latin typeface="Cambria Math" charset="0"/>
                      </a:rPr>
                      <m:t>𝑓</m:t>
                    </m:r>
                    <m:r>
                      <a:rPr lang="en-US" sz="1600" i="1" dirty="0" smtClean="0">
                        <a:latin typeface="Cambria Math" charset="0"/>
                      </a:rPr>
                      <m:t>(</m:t>
                    </m:r>
                    <m:r>
                      <a:rPr lang="en-US" sz="1600" i="1" dirty="0" smtClean="0">
                        <a:latin typeface="Cambria Math" charset="0"/>
                      </a:rPr>
                      <m:t>𝑥</m:t>
                    </m:r>
                    <m:r>
                      <a:rPr lang="en-US" sz="1600" i="1" dirty="0">
                        <a:latin typeface="Cambria Math" charset="0"/>
                      </a:rPr>
                      <m:t>)=</m:t>
                    </m:r>
                    <m:f>
                      <m:fPr>
                        <m:ctrlPr>
                          <a:rPr lang="mr-IN" sz="1600" i="1" dirty="0" smtClean="0">
                            <a:latin typeface="Cambria Math" panose="02040503050406030204" pitchFamily="18" charset="0"/>
                          </a:rPr>
                        </m:ctrlPr>
                      </m:fPr>
                      <m:num>
                        <m:r>
                          <a:rPr lang="en-US" sz="1600" b="0" i="1" dirty="0" smtClean="0">
                            <a:latin typeface="Cambria Math" charset="0"/>
                          </a:rPr>
                          <m:t>1</m:t>
                        </m:r>
                      </m:num>
                      <m:den>
                        <m:sSup>
                          <m:sSupPr>
                            <m:ctrlPr>
                              <a:rPr lang="is-IS" sz="1600" i="1" dirty="0" smtClean="0">
                                <a:latin typeface="Cambria Math" panose="02040503050406030204" pitchFamily="18" charset="0"/>
                              </a:rPr>
                            </m:ctrlPr>
                          </m:sSupPr>
                          <m:e>
                            <m:r>
                              <a:rPr lang="is-IS" sz="1600" i="1" dirty="0" smtClean="0">
                                <a:latin typeface="Cambria Math" charset="0"/>
                              </a:rPr>
                              <m:t>𝑥</m:t>
                            </m:r>
                          </m:e>
                          <m:sup>
                            <m:r>
                              <a:rPr lang="is-IS" sz="1600" i="1" dirty="0" smtClean="0">
                                <a:latin typeface="Cambria Math" charset="0"/>
                              </a:rPr>
                              <m:t>2</m:t>
                            </m:r>
                          </m:sup>
                        </m:sSup>
                      </m:den>
                    </m:f>
                  </m:oMath>
                </a14:m>
                <a:r>
                  <a:rPr lang="en-US" sz="1600" dirty="0">
                    <a:latin typeface="MinionPro" charset="0"/>
                  </a:rPr>
                  <a:t>		Reciprocal squared function </a:t>
                </a:r>
                <a:endParaRPr lang="en-US" sz="1600" dirty="0"/>
              </a:p>
              <a:p>
                <a14:m>
                  <m:oMath xmlns:m="http://schemas.openxmlformats.org/officeDocument/2006/math">
                    <m:r>
                      <a:rPr lang="en-US" sz="1600" i="1" dirty="0" smtClean="0">
                        <a:latin typeface="Cambria Math" charset="0"/>
                      </a:rPr>
                      <m:t>𝑓</m:t>
                    </m:r>
                    <m:r>
                      <a:rPr lang="en-US" sz="1600" i="1" dirty="0" smtClean="0">
                        <a:latin typeface="Cambria Math" charset="0"/>
                      </a:rPr>
                      <m:t> ( </m:t>
                    </m:r>
                    <m:r>
                      <a:rPr lang="en-US" sz="1600" i="1" dirty="0">
                        <a:latin typeface="Cambria Math" charset="0"/>
                      </a:rPr>
                      <m:t>𝑥</m:t>
                    </m:r>
                    <m:r>
                      <a:rPr lang="en-US" sz="1600" i="1" dirty="0">
                        <a:latin typeface="Cambria Math" charset="0"/>
                      </a:rPr>
                      <m:t> ) = </m:t>
                    </m:r>
                    <m:rad>
                      <m:radPr>
                        <m:degHide m:val="on"/>
                        <m:ctrlPr>
                          <a:rPr lang="en-US" sz="1600" i="1" dirty="0" smtClean="0">
                            <a:latin typeface="Cambria Math" panose="02040503050406030204" pitchFamily="18" charset="0"/>
                          </a:rPr>
                        </m:ctrlPr>
                      </m:radPr>
                      <m:deg/>
                      <m:e>
                        <m:r>
                          <a:rPr lang="en-US" sz="1600" b="0" i="1" dirty="0" smtClean="0">
                            <a:latin typeface="Cambria Math" charset="0"/>
                          </a:rPr>
                          <m:t>𝑥</m:t>
                        </m:r>
                      </m:e>
                    </m:rad>
                    <m:r>
                      <a:rPr lang="en-US" sz="1600" i="1" dirty="0">
                        <a:latin typeface="Cambria Math" charset="0"/>
                      </a:rPr>
                      <m:t> </m:t>
                    </m:r>
                  </m:oMath>
                </a14:m>
                <a:r>
                  <a:rPr lang="en-US" sz="1600" i="1" dirty="0">
                    <a:latin typeface="MinionPro" charset="0"/>
                  </a:rPr>
                  <a:t>	</a:t>
                </a:r>
                <a:r>
                  <a:rPr lang="en-US" sz="1600" dirty="0">
                    <a:latin typeface="MinionPro" charset="0"/>
                  </a:rPr>
                  <a:t>Square root function </a:t>
                </a:r>
                <a:endParaRPr lang="en-US" sz="1600" dirty="0"/>
              </a:p>
              <a:p>
                <a14:m>
                  <m:oMath xmlns:m="http://schemas.openxmlformats.org/officeDocument/2006/math">
                    <m:r>
                      <a:rPr lang="en-US" sz="1600" i="1" dirty="0" smtClean="0">
                        <a:latin typeface="Cambria Math" charset="0"/>
                      </a:rPr>
                      <m:t>𝑓</m:t>
                    </m:r>
                    <m:r>
                      <a:rPr lang="en-US" sz="1600" i="1" dirty="0" smtClean="0">
                        <a:latin typeface="Cambria Math" charset="0"/>
                      </a:rPr>
                      <m:t> ( </m:t>
                    </m:r>
                    <m:r>
                      <a:rPr lang="en-US" sz="1600" i="1" dirty="0" smtClean="0">
                        <a:latin typeface="Cambria Math" charset="0"/>
                      </a:rPr>
                      <m:t>𝑥</m:t>
                    </m:r>
                    <m:r>
                      <a:rPr lang="en-US" sz="1600" i="1" dirty="0" smtClean="0">
                        <a:latin typeface="Cambria Math" charset="0"/>
                      </a:rPr>
                      <m:t> ) = </m:t>
                    </m:r>
                    <m:rad>
                      <m:radPr>
                        <m:ctrlPr>
                          <a:rPr lang="mr-IN" sz="1600" i="1" dirty="0" smtClean="0">
                            <a:latin typeface="Cambria Math" panose="02040503050406030204" pitchFamily="18" charset="0"/>
                          </a:rPr>
                        </m:ctrlPr>
                      </m:radPr>
                      <m:deg>
                        <m:r>
                          <a:rPr lang="mr-IN" sz="1600" i="1" dirty="0" smtClean="0">
                            <a:latin typeface="Cambria Math" charset="0"/>
                          </a:rPr>
                          <m:t>3</m:t>
                        </m:r>
                      </m:deg>
                      <m:e>
                        <m:r>
                          <a:rPr lang="en-US" sz="1600" b="0" i="1" dirty="0" smtClean="0">
                            <a:latin typeface="Cambria Math" charset="0"/>
                          </a:rPr>
                          <m:t>𝑥</m:t>
                        </m:r>
                      </m:e>
                    </m:rad>
                  </m:oMath>
                </a14:m>
                <a:r>
                  <a:rPr lang="en-US" sz="1600" i="1" dirty="0">
                    <a:latin typeface="MinionPro" charset="0"/>
                  </a:rPr>
                  <a:t>	</a:t>
                </a:r>
                <a:r>
                  <a:rPr lang="en-US" sz="1600" dirty="0">
                    <a:latin typeface="MinionPro" charset="0"/>
                  </a:rPr>
                  <a:t>Cube root function</a:t>
                </a:r>
                <a:br>
                  <a:rPr lang="en-US" sz="1400" i="1" dirty="0">
                    <a:latin typeface="MinionPro" charset="0"/>
                  </a:rPr>
                </a:br>
                <a:endParaRPr lang="en-US" sz="1400" dirty="0"/>
              </a:p>
              <a:p>
                <a:endParaRPr lang="en-US" sz="14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2581515"/>
                <a:ext cx="8256494" cy="3917830"/>
              </a:xfrm>
              <a:blipFill>
                <a:blip r:embed="rId2"/>
                <a:stretch>
                  <a:fillRect l="-462" b="-1290"/>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2">
            <a:extLst>
              <a:ext uri="{FF2B5EF4-FFF2-40B4-BE49-F238E27FC236}">
                <a16:creationId xmlns:a16="http://schemas.microsoft.com/office/drawing/2014/main" id="{B368301A-4746-45CB-93FA-E3112341DA6E}"/>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2AF7B701-271B-D448-9076-BD9728982B5E}"/>
              </a:ext>
            </a:extLst>
          </p:cNvPr>
          <p:cNvSpPr/>
          <p:nvPr/>
        </p:nvSpPr>
        <p:spPr>
          <a:xfrm>
            <a:off x="457200" y="1267346"/>
            <a:ext cx="8256494" cy="1200329"/>
          </a:xfrm>
          <a:prstGeom prst="rect">
            <a:avLst/>
          </a:prstGeom>
        </p:spPr>
        <p:txBody>
          <a:bodyPr wrap="square">
            <a:spAutoFit/>
          </a:bodyPr>
          <a:lstStyle/>
          <a:p>
            <a:r>
              <a:rPr lang="en-US" cap="all" dirty="0">
                <a:solidFill>
                  <a:srgbClr val="555555"/>
                </a:solidFill>
              </a:rPr>
              <a:t>POWER FUNCTION</a:t>
            </a:r>
          </a:p>
          <a:p>
            <a:r>
              <a:rPr lang="en-US" dirty="0">
                <a:solidFill>
                  <a:srgbClr val="555555"/>
                </a:solidFill>
              </a:rPr>
              <a:t>A </a:t>
            </a:r>
            <a:r>
              <a:rPr lang="en-US" b="1" dirty="0">
                <a:solidFill>
                  <a:srgbClr val="555555"/>
                </a:solidFill>
              </a:rPr>
              <a:t>power function</a:t>
            </a:r>
            <a:r>
              <a:rPr lang="en-US" dirty="0">
                <a:solidFill>
                  <a:srgbClr val="555555"/>
                </a:solidFill>
              </a:rPr>
              <a:t> is a function that can be represented in the form</a:t>
            </a:r>
          </a:p>
          <a:p>
            <a:pPr algn="ctr"/>
            <a:r>
              <a:rPr lang="en-US" dirty="0">
                <a:latin typeface="STIXGeneral-Italic" pitchFamily="2" charset="2"/>
              </a:rPr>
              <a:t>f</a:t>
            </a:r>
            <a:r>
              <a:rPr lang="en-US" dirty="0">
                <a:latin typeface="STIXGeneral-Regular" pitchFamily="2" charset="2"/>
              </a:rPr>
              <a:t>(</a:t>
            </a:r>
            <a:r>
              <a:rPr lang="en-US" dirty="0">
                <a:latin typeface="STIXGeneral-Italic" pitchFamily="2" charset="2"/>
              </a:rPr>
              <a:t>x</a:t>
            </a:r>
            <a:r>
              <a:rPr lang="en-US" dirty="0">
                <a:latin typeface="STIXGeneral-Regular" pitchFamily="2" charset="2"/>
              </a:rPr>
              <a:t>) = </a:t>
            </a:r>
            <a:r>
              <a:rPr lang="en-US" dirty="0" err="1">
                <a:latin typeface="STIXGeneral-Italic" pitchFamily="2" charset="2"/>
              </a:rPr>
              <a:t>kx</a:t>
            </a:r>
            <a:r>
              <a:rPr lang="en-US" baseline="30000" dirty="0" err="1">
                <a:latin typeface="STIXGeneral-Italic" pitchFamily="2" charset="2"/>
              </a:rPr>
              <a:t>p</a:t>
            </a:r>
            <a:endParaRPr lang="en-US" baseline="30000" dirty="0"/>
          </a:p>
          <a:p>
            <a:r>
              <a:rPr lang="en-US" dirty="0">
                <a:solidFill>
                  <a:srgbClr val="555555"/>
                </a:solidFill>
              </a:rPr>
              <a:t>where </a:t>
            </a:r>
            <a:r>
              <a:rPr lang="en-US" dirty="0">
                <a:solidFill>
                  <a:srgbClr val="555555"/>
                </a:solidFill>
                <a:latin typeface="STIXGeneral-Italic" pitchFamily="2" charset="2"/>
              </a:rPr>
              <a:t>k</a:t>
            </a:r>
            <a:r>
              <a:rPr lang="en-US" dirty="0">
                <a:solidFill>
                  <a:srgbClr val="555555"/>
                </a:solidFill>
              </a:rPr>
              <a:t>   and </a:t>
            </a:r>
            <a:r>
              <a:rPr lang="en-US" dirty="0">
                <a:solidFill>
                  <a:srgbClr val="555555"/>
                </a:solidFill>
                <a:latin typeface="STIXGeneral-Italic" pitchFamily="2" charset="2"/>
              </a:rPr>
              <a:t>p</a:t>
            </a:r>
            <a:r>
              <a:rPr lang="en-US" dirty="0">
                <a:solidFill>
                  <a:srgbClr val="555555"/>
                </a:solidFill>
              </a:rPr>
              <a:t>  are real numbers, and </a:t>
            </a:r>
            <a:r>
              <a:rPr lang="en-US" dirty="0">
                <a:solidFill>
                  <a:srgbClr val="555555"/>
                </a:solidFill>
                <a:latin typeface="STIXGeneral-Italic" pitchFamily="2" charset="2"/>
              </a:rPr>
              <a:t>k</a:t>
            </a:r>
            <a:r>
              <a:rPr lang="en-US" dirty="0">
                <a:solidFill>
                  <a:srgbClr val="555555"/>
                </a:solidFill>
              </a:rPr>
              <a:t>  is known as the </a:t>
            </a:r>
            <a:r>
              <a:rPr lang="en-US" b="1" dirty="0">
                <a:solidFill>
                  <a:srgbClr val="555555"/>
                </a:solidFill>
              </a:rPr>
              <a:t>coefficient</a:t>
            </a:r>
            <a:r>
              <a:rPr lang="en-US" dirty="0">
                <a:solidFill>
                  <a:srgbClr val="555555"/>
                </a:solidFill>
              </a:rPr>
              <a:t>.</a:t>
            </a:r>
            <a:endParaRPr lang="en-US" dirty="0">
              <a:solidFill>
                <a:srgbClr val="555555"/>
              </a:solidFill>
              <a:effectLst/>
            </a:endParaRPr>
          </a:p>
        </p:txBody>
      </p:sp>
    </p:spTree>
    <p:extLst>
      <p:ext uri="{BB962C8B-B14F-4D97-AF65-F5344CB8AC3E}">
        <p14:creationId xmlns:p14="http://schemas.microsoft.com/office/powerpoint/2010/main" val="99715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Identifying Power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Footer Placeholder 2">
            <a:extLst>
              <a:ext uri="{FF2B5EF4-FFF2-40B4-BE49-F238E27FC236}">
                <a16:creationId xmlns:a16="http://schemas.microsoft.com/office/drawing/2014/main" id="{8C441F7B-159E-4542-A2F1-0513A967421C}"/>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C04BE4A-5396-4D4F-8F07-33E9273DB697}"/>
                  </a:ext>
                </a:extLst>
              </p:cNvPr>
              <p:cNvSpPr/>
              <p:nvPr/>
            </p:nvSpPr>
            <p:spPr>
              <a:xfrm>
                <a:off x="457200" y="1281837"/>
                <a:ext cx="8288849" cy="1316514"/>
              </a:xfrm>
              <a:prstGeom prst="rect">
                <a:avLst/>
              </a:prstGeom>
            </p:spPr>
            <p:txBody>
              <a:bodyPr wrap="square">
                <a:spAutoFit/>
              </a:bodyPr>
              <a:lstStyle/>
              <a:p>
                <a:r>
                  <a:rPr lang="en-US" dirty="0">
                    <a:solidFill>
                      <a:srgbClr val="555555"/>
                    </a:solidFill>
                    <a:latin typeface="Helvetica Neue" panose="02000503000000020004" pitchFamily="2" charset="0"/>
                  </a:rPr>
                  <a:t>Try It:	Which functions are power functions?</a:t>
                </a:r>
              </a:p>
              <a:p>
                <a:endParaRPr lang="en-US" dirty="0">
                  <a:solidFill>
                    <a:srgbClr val="333333"/>
                  </a:solidFill>
                  <a:latin typeface="Helvetica Neue" panose="02000503000000020004" pitchFamily="2" charset="0"/>
                </a:endParaRPr>
              </a:p>
              <a:p>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2</a:t>
                </a:r>
                <a:r>
                  <a:rPr lang="en-US" dirty="0">
                    <a:solidFill>
                      <a:srgbClr val="555555"/>
                    </a:solidFill>
                    <a:latin typeface="STIXGeneral-Italic" pitchFamily="2" charset="2"/>
                  </a:rPr>
                  <a:t>x</a:t>
                </a:r>
                <a:r>
                  <a:rPr lang="en-US" dirty="0">
                    <a:solidFill>
                      <a:srgbClr val="555555"/>
                    </a:solidFill>
                    <a:latin typeface="STIXGeneral-Regular" pitchFamily="2" charset="2"/>
                  </a:rPr>
                  <a:t>⋅4</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3		</a:t>
                </a:r>
                <a:r>
                  <a:rPr lang="en-US" dirty="0">
                    <a:solidFill>
                      <a:srgbClr val="555555"/>
                    </a:solidFill>
                    <a:latin typeface="STIXGeneral-Italic" pitchFamily="2" charset="2"/>
                  </a:rPr>
                  <a:t>g</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5</a:t>
                </a:r>
                <a:r>
                  <a:rPr lang="en-US" dirty="0">
                    <a:solidFill>
                      <a:srgbClr val="555555"/>
                    </a:solidFill>
                    <a:latin typeface="STIXGeneral-Regular" pitchFamily="2" charset="2"/>
                  </a:rPr>
                  <a:t>+5</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3</a:t>
                </a:r>
                <a:r>
                  <a:rPr lang="en-US" dirty="0">
                    <a:solidFill>
                      <a:srgbClr val="555555"/>
                    </a:solidFill>
                    <a:latin typeface="STIXGeneral-Regular" pitchFamily="2" charset="2"/>
                  </a:rPr>
                  <a:t> 		</a:t>
                </a:r>
                <a14:m>
                  <m:oMath xmlns:m="http://schemas.openxmlformats.org/officeDocument/2006/math">
                    <m:r>
                      <a:rPr lang="en-US" i="1" dirty="0" smtClean="0">
                        <a:solidFill>
                          <a:srgbClr val="555555"/>
                        </a:solidFill>
                        <a:latin typeface="Cambria Math" panose="02040503050406030204" pitchFamily="18" charset="0"/>
                      </a:rPr>
                      <m:t>h</m:t>
                    </m:r>
                    <m:r>
                      <a:rPr lang="en-US" i="1" dirty="0">
                        <a:solidFill>
                          <a:srgbClr val="555555"/>
                        </a:solidFill>
                        <a:latin typeface="Cambria Math" panose="02040503050406030204" pitchFamily="18" charset="0"/>
                      </a:rPr>
                      <m:t>(</m:t>
                    </m:r>
                    <m:r>
                      <a:rPr lang="en-US" i="1" dirty="0" smtClean="0">
                        <a:solidFill>
                          <a:srgbClr val="555555"/>
                        </a:solidFill>
                        <a:latin typeface="Cambria Math" panose="02040503050406030204" pitchFamily="18" charset="0"/>
                      </a:rPr>
                      <m:t>𝑥</m:t>
                    </m:r>
                    <m:r>
                      <a:rPr lang="en-US" i="1" dirty="0" smtClean="0">
                        <a:solidFill>
                          <a:srgbClr val="555555"/>
                        </a:solidFill>
                        <a:latin typeface="Cambria Math" panose="02040503050406030204" pitchFamily="18" charset="0"/>
                      </a:rPr>
                      <m:t>) = </m:t>
                    </m:r>
                    <m:f>
                      <m:fPr>
                        <m:ctrlPr>
                          <a:rPr lang="en-US" i="1" dirty="0" smtClean="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2</m:t>
                        </m:r>
                        <m:r>
                          <a:rPr lang="en-US" i="1" dirty="0">
                            <a:solidFill>
                              <a:srgbClr val="555555"/>
                            </a:solidFill>
                            <a:latin typeface="Cambria Math" panose="02040503050406030204" pitchFamily="18" charset="0"/>
                          </a:rPr>
                          <m:t>𝑥</m:t>
                        </m:r>
                        <m:r>
                          <a:rPr lang="en-US" i="1" baseline="30000" dirty="0">
                            <a:solidFill>
                              <a:srgbClr val="555555"/>
                            </a:solidFill>
                            <a:latin typeface="Cambria Math" panose="02040503050406030204" pitchFamily="18" charset="0"/>
                          </a:rPr>
                          <m:t>5</m:t>
                        </m:r>
                        <m:r>
                          <a:rPr lang="en-US" i="1" dirty="0">
                            <a:solidFill>
                              <a:srgbClr val="555555"/>
                            </a:solidFill>
                            <a:latin typeface="Cambria Math" panose="02040503050406030204" pitchFamily="18" charset="0"/>
                          </a:rPr>
                          <m:t>−1</m:t>
                        </m:r>
                      </m:num>
                      <m:den>
                        <m:r>
                          <a:rPr lang="en-US" i="1" dirty="0">
                            <a:solidFill>
                              <a:srgbClr val="555555"/>
                            </a:solidFill>
                            <a:latin typeface="Cambria Math" panose="02040503050406030204" pitchFamily="18" charset="0"/>
                          </a:rPr>
                          <m:t>3</m:t>
                        </m:r>
                        <m:r>
                          <a:rPr lang="en-US" i="1" dirty="0">
                            <a:solidFill>
                              <a:srgbClr val="555555"/>
                            </a:solidFill>
                            <a:latin typeface="Cambria Math" panose="02040503050406030204" pitchFamily="18" charset="0"/>
                          </a:rPr>
                          <m:t>𝑥</m:t>
                        </m:r>
                        <m:r>
                          <a:rPr lang="en-US" i="1" baseline="30000" dirty="0">
                            <a:solidFill>
                              <a:srgbClr val="555555"/>
                            </a:solidFill>
                            <a:latin typeface="Cambria Math" panose="02040503050406030204" pitchFamily="18" charset="0"/>
                          </a:rPr>
                          <m:t>2</m:t>
                        </m:r>
                        <m:r>
                          <a:rPr lang="en-US" i="1" dirty="0">
                            <a:solidFill>
                              <a:srgbClr val="555555"/>
                            </a:solidFill>
                            <a:latin typeface="Cambria Math" panose="02040503050406030204" pitchFamily="18" charset="0"/>
                          </a:rPr>
                          <m:t>+4</m:t>
                        </m:r>
                        <m:r>
                          <m:rPr>
                            <m:nor/>
                          </m:rPr>
                          <a:rPr lang="en-US" dirty="0">
                            <a:solidFill>
                              <a:srgbClr val="555555"/>
                            </a:solidFill>
                            <a:latin typeface="Helvetica Neue" panose="02000503000000020004" pitchFamily="2" charset="0"/>
                          </a:rPr>
                          <m:t> </m:t>
                        </m:r>
                      </m:den>
                    </m:f>
                  </m:oMath>
                </a14:m>
                <a:br>
                  <a:rPr lang="en-US" dirty="0"/>
                </a:br>
                <a:endParaRPr lang="en-US" dirty="0"/>
              </a:p>
            </p:txBody>
          </p:sp>
        </mc:Choice>
        <mc:Fallback xmlns="">
          <p:sp>
            <p:nvSpPr>
              <p:cNvPr id="2" name="Rectangle 1">
                <a:extLst>
                  <a:ext uri="{FF2B5EF4-FFF2-40B4-BE49-F238E27FC236}">
                    <a16:creationId xmlns:a16="http://schemas.microsoft.com/office/drawing/2014/main" id="{6C04BE4A-5396-4D4F-8F07-33E9273DB697}"/>
                  </a:ext>
                </a:extLst>
              </p:cNvPr>
              <p:cNvSpPr>
                <a:spLocks noRot="1" noChangeAspect="1" noMove="1" noResize="1" noEditPoints="1" noAdjustHandles="1" noChangeArrowheads="1" noChangeShapeType="1" noTextEdit="1"/>
              </p:cNvSpPr>
              <p:nvPr/>
            </p:nvSpPr>
            <p:spPr>
              <a:xfrm>
                <a:off x="457200" y="1281837"/>
                <a:ext cx="8288849" cy="1316514"/>
              </a:xfrm>
              <a:prstGeom prst="rect">
                <a:avLst/>
              </a:prstGeom>
              <a:blipFill>
                <a:blip r:embed="rId3"/>
                <a:stretch>
                  <a:fillRect l="-613" t="-1905"/>
                </a:stretch>
              </a:blipFill>
            </p:spPr>
            <p:txBody>
              <a:bodyPr/>
              <a:lstStyle/>
              <a:p>
                <a:r>
                  <a:rPr lang="en-US">
                    <a:noFill/>
                  </a:rPr>
                  <a:t> </a:t>
                </a:r>
              </a:p>
            </p:txBody>
          </p:sp>
        </mc:Fallback>
      </mc:AlternateContent>
    </p:spTree>
    <p:extLst>
      <p:ext uri="{BB962C8B-B14F-4D97-AF65-F5344CB8AC3E}">
        <p14:creationId xmlns:p14="http://schemas.microsoft.com/office/powerpoint/2010/main" val="2325016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46487"/>
          </a:xfrm>
        </p:spPr>
        <p:txBody>
          <a:bodyPr>
            <a:normAutofit/>
          </a:bodyPr>
          <a:lstStyle/>
          <a:p>
            <a:r>
              <a:rPr lang="en-US" dirty="0"/>
              <a:t>Identifying End Behavior of Power Functions </a:t>
            </a:r>
          </a:p>
        </p:txBody>
      </p:sp>
      <p:pic>
        <p:nvPicPr>
          <p:cNvPr id="6" name="Picture 5" descr="Graph of 3 different even power functions illustrating end behavior" title="Even Power Functio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389497"/>
            <a:ext cx="3581400" cy="3352800"/>
          </a:xfrm>
          <a:prstGeom prst="rect">
            <a:avLst/>
          </a:prstGeom>
        </p:spPr>
      </p:pic>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Graph of 3 different odd power functions showing end behavior goes in opposite directions." title="Odd Power Functi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69894" y="1464427"/>
            <a:ext cx="3153410" cy="3202940"/>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3" name="Rectangle 2">
            <a:extLst>
              <a:ext uri="{FF2B5EF4-FFF2-40B4-BE49-F238E27FC236}">
                <a16:creationId xmlns:a16="http://schemas.microsoft.com/office/drawing/2014/main" id="{C6F3125A-F4B5-E346-A1EE-2CF2221FD8A3}"/>
              </a:ext>
            </a:extLst>
          </p:cNvPr>
          <p:cNvSpPr/>
          <p:nvPr/>
        </p:nvSpPr>
        <p:spPr>
          <a:xfrm>
            <a:off x="457200" y="4843981"/>
            <a:ext cx="8178800" cy="1477328"/>
          </a:xfrm>
          <a:prstGeom prst="rect">
            <a:avLst/>
          </a:prstGeom>
        </p:spPr>
        <p:txBody>
          <a:bodyPr wrap="square">
            <a:spAutoFit/>
          </a:bodyPr>
          <a:lstStyle/>
          <a:p>
            <a:r>
              <a:rPr lang="en-US" b="1" dirty="0">
                <a:solidFill>
                  <a:srgbClr val="555555"/>
                </a:solidFill>
                <a:latin typeface="Helvetica Neue" panose="02000503000000020004" pitchFamily="2" charset="0"/>
              </a:rPr>
              <a:t>Given a power function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err="1">
                <a:solidFill>
                  <a:srgbClr val="555555"/>
                </a:solidFill>
                <a:latin typeface="STIXGeneral-Italic" pitchFamily="2" charset="2"/>
              </a:rPr>
              <a:t>kx</a:t>
            </a:r>
            <a:r>
              <a:rPr lang="en-US" baseline="30000" dirty="0" err="1">
                <a:solidFill>
                  <a:srgbClr val="555555"/>
                </a:solidFill>
                <a:latin typeface="STIXGeneral-Italic" pitchFamily="2" charset="2"/>
              </a:rPr>
              <a:t>n</a:t>
            </a:r>
            <a:r>
              <a:rPr lang="en-US" dirty="0">
                <a:solidFill>
                  <a:srgbClr val="555555"/>
                </a:solidFill>
                <a:latin typeface="STIXGeneral-Italic" pitchFamily="2" charset="2"/>
              </a:rPr>
              <a:t> </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where </a:t>
            </a:r>
            <a:r>
              <a:rPr lang="en-US" dirty="0">
                <a:solidFill>
                  <a:srgbClr val="555555"/>
                </a:solidFill>
                <a:latin typeface="STIXGeneral-Italic" pitchFamily="2" charset="2"/>
              </a:rPr>
              <a:t>n </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is a non-negative integer, identify the end behavior.</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Determine whether the power is even or odd.</a:t>
            </a:r>
          </a:p>
          <a:p>
            <a:pPr marL="342900" indent="-342900">
              <a:buFont typeface="+mj-lt"/>
              <a:buAutoNum type="arabicPeriod"/>
            </a:pPr>
            <a:r>
              <a:rPr lang="en-US" dirty="0">
                <a:solidFill>
                  <a:srgbClr val="333333"/>
                </a:solidFill>
                <a:latin typeface="Helvetica Neue" panose="02000503000000020004" pitchFamily="2" charset="0"/>
              </a:rPr>
              <a:t>Determine whether the constant is positive or negative.</a:t>
            </a:r>
          </a:p>
          <a:p>
            <a:pPr marL="342900" indent="-342900">
              <a:buFont typeface="+mj-lt"/>
              <a:buAutoNum type="arabicPeriod"/>
            </a:pPr>
            <a:r>
              <a:rPr lang="en-US" dirty="0">
                <a:solidFill>
                  <a:srgbClr val="333333"/>
                </a:solidFill>
                <a:latin typeface="Helvetica Neue" panose="02000503000000020004" pitchFamily="2" charset="0"/>
              </a:rPr>
              <a:t>Use </a:t>
            </a:r>
            <a:r>
              <a:rPr lang="en-US" dirty="0">
                <a:solidFill>
                  <a:srgbClr val="21366B"/>
                </a:solidFill>
                <a:latin typeface="Helvetica Neue" panose="02000503000000020004" pitchFamily="2" charset="0"/>
              </a:rPr>
              <a:t>Figure</a:t>
            </a:r>
            <a:r>
              <a:rPr lang="en-US" dirty="0">
                <a:solidFill>
                  <a:srgbClr val="333333"/>
                </a:solidFill>
                <a:latin typeface="Helvetica Neue" panose="02000503000000020004" pitchFamily="2" charset="0"/>
              </a:rPr>
              <a:t> to identify the end behavior.</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99677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41773"/>
            <a:ext cx="8062912" cy="1439556"/>
          </a:xfrm>
        </p:spPr>
        <p:txBody>
          <a:bodyPr>
            <a:normAutofit fontScale="90000"/>
          </a:bodyPr>
          <a:lstStyle/>
          <a:p>
            <a:r>
              <a:rPr lang="en-US" sz="2700" dirty="0"/>
              <a:t>5.1 Quadratic Functions</a:t>
            </a:r>
            <a:br>
              <a:rPr lang="en-US" dirty="0"/>
            </a:br>
            <a:r>
              <a:rPr lang="en-US" dirty="0"/>
              <a:t>Recognizing Characteristics of Parabolas </a:t>
            </a:r>
            <a:br>
              <a:rPr lang="en-US" dirty="0"/>
            </a:b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Graph of a parabola pointing out the vertex, axis of symmetry and x and y intercepts" title="Graph of a parabol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29200" y="1895143"/>
            <a:ext cx="3789045" cy="3508375"/>
          </a:xfrm>
          <a:prstGeom prst="rect">
            <a:avLst/>
          </a:prstGeom>
        </p:spPr>
      </p:pic>
      <p:sp>
        <p:nvSpPr>
          <p:cNvPr id="9" name="Rectangle 8"/>
          <p:cNvSpPr/>
          <p:nvPr/>
        </p:nvSpPr>
        <p:spPr>
          <a:xfrm>
            <a:off x="672353" y="1781329"/>
            <a:ext cx="4356847" cy="4247317"/>
          </a:xfrm>
          <a:prstGeom prst="rect">
            <a:avLst/>
          </a:prstGeom>
        </p:spPr>
        <p:txBody>
          <a:bodyPr wrap="square">
            <a:spAutoFit/>
          </a:bodyPr>
          <a:lstStyle/>
          <a:p>
            <a:r>
              <a:rPr lang="en-US" dirty="0">
                <a:latin typeface="MinionPro" charset="0"/>
              </a:rPr>
              <a:t>The graph of a quadratic function is a U-shaped curve called a parabola. </a:t>
            </a:r>
          </a:p>
          <a:p>
            <a:endParaRPr lang="en-US" dirty="0">
              <a:latin typeface="MinionPro" charset="0"/>
            </a:endParaRPr>
          </a:p>
          <a:p>
            <a:r>
              <a:rPr lang="en-US" dirty="0">
                <a:latin typeface="MinionPro" charset="0"/>
              </a:rPr>
              <a:t>The </a:t>
            </a:r>
            <a:r>
              <a:rPr lang="en-US" b="1" dirty="0">
                <a:latin typeface="MinionPro" charset="0"/>
              </a:rPr>
              <a:t>vertex</a:t>
            </a:r>
            <a:r>
              <a:rPr lang="en-US" dirty="0">
                <a:latin typeface="MinionPro" charset="0"/>
              </a:rPr>
              <a:t> is a turning point on the graph.</a:t>
            </a:r>
          </a:p>
          <a:p>
            <a:endParaRPr lang="en-US" dirty="0">
              <a:latin typeface="MinionPro" charset="0"/>
            </a:endParaRPr>
          </a:p>
          <a:p>
            <a:r>
              <a:rPr lang="en-US" dirty="0">
                <a:latin typeface="MinionPro" charset="0"/>
              </a:rPr>
              <a:t>If the parabola opens up, the vertex represents the minimum value of the quadratic function. </a:t>
            </a:r>
          </a:p>
          <a:p>
            <a:endParaRPr lang="en-US" dirty="0">
              <a:latin typeface="MinionPro" charset="0"/>
            </a:endParaRPr>
          </a:p>
          <a:p>
            <a:r>
              <a:rPr lang="en-US" dirty="0">
                <a:latin typeface="MinionPro" charset="0"/>
              </a:rPr>
              <a:t>If the parabola opens down, the vertex represents the maximum value. </a:t>
            </a:r>
          </a:p>
          <a:p>
            <a:endParaRPr lang="en-US" dirty="0">
              <a:latin typeface="MinionPro" charset="0"/>
            </a:endParaRPr>
          </a:p>
          <a:p>
            <a:r>
              <a:rPr lang="en-US" dirty="0">
                <a:latin typeface="MinionPro" charset="0"/>
              </a:rPr>
              <a:t>The graph is also symmetric with a vertical line drawn through the vertex, called the </a:t>
            </a:r>
            <a:r>
              <a:rPr lang="en-US" b="1" dirty="0">
                <a:latin typeface="MinionPro" charset="0"/>
              </a:rPr>
              <a:t>axis of symmetry</a:t>
            </a:r>
            <a:r>
              <a:rPr lang="en-US" dirty="0">
                <a:latin typeface="MinionPro" charset="0"/>
              </a:rPr>
              <a:t>. </a:t>
            </a:r>
            <a:endParaRPr lang="en-US" dirty="0">
              <a:effectLst/>
              <a:latin typeface="MinionPro" charset="0"/>
            </a:endParaRPr>
          </a:p>
        </p:txBody>
      </p:sp>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Identifying End Behavior of Power Functions chart</a:t>
            </a:r>
          </a:p>
        </p:txBody>
      </p:sp>
      <p:pic>
        <p:nvPicPr>
          <p:cNvPr id="9" name="Picture 8" descr="Table shows the effect of a positive leading coefficient and negative leading coefficient on end behavior&#10;If k&gt;0, then even function, ends both go up, if odd function, left end goes down while right end goes up.&#10;If k&lt;0, then even functionm ends both go down, if odd function, left end goes up right end goes down." title="Table of Power Functi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4114" y="1262484"/>
            <a:ext cx="7306790" cy="4785392"/>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488160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68909"/>
          </a:xfrm>
        </p:spPr>
        <p:txBody>
          <a:bodyPr>
            <a:normAutofit/>
          </a:bodyPr>
          <a:lstStyle/>
          <a:p>
            <a:r>
              <a:rPr lang="en-US" dirty="0"/>
              <a:t>Identifying End Behavior of Power Functions example</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334300"/>
                <a:ext cx="8062912" cy="1166382"/>
              </a:xfrm>
            </p:spPr>
            <p:txBody>
              <a:bodyPr>
                <a:normAutofit/>
              </a:bodyPr>
              <a:lstStyle/>
              <a:p>
                <a:r>
                  <a:rPr lang="en-US" sz="1600" dirty="0">
                    <a:solidFill>
                      <a:srgbClr val="0091BF"/>
                    </a:solidFill>
                    <a:latin typeface="HelveticaNeueLTPro" charset="0"/>
                  </a:rPr>
                  <a:t>Example </a:t>
                </a:r>
                <a:r>
                  <a:rPr lang="en-US" sz="1600" b="1" dirty="0">
                    <a:latin typeface="HelveticaNeueLTPro" charset="0"/>
                  </a:rPr>
                  <a:t>Identifying the End Behavior of a Power Function </a:t>
                </a:r>
                <a:endParaRPr lang="en-US" sz="1600" dirty="0"/>
              </a:p>
              <a:p>
                <a:r>
                  <a:rPr lang="en-US" sz="1600" dirty="0">
                    <a:latin typeface="MinionPro" charset="0"/>
                  </a:rPr>
                  <a:t>Describe the end behavior of the graph of </a:t>
                </a:r>
                <a14:m>
                  <m:oMath xmlns:m="http://schemas.openxmlformats.org/officeDocument/2006/math">
                    <m:r>
                      <a:rPr lang="en-US" sz="1600" i="1" dirty="0" smtClean="0">
                        <a:latin typeface="Cambria Math" charset="0"/>
                      </a:rPr>
                      <m:t>𝑓</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 = </m:t>
                    </m:r>
                    <m:sSup>
                      <m:sSupPr>
                        <m:ctrlPr>
                          <a:rPr lang="en-US" sz="1600" i="1" dirty="0" smtClean="0">
                            <a:latin typeface="Cambria Math" panose="02040503050406030204" pitchFamily="18" charset="0"/>
                          </a:rPr>
                        </m:ctrlPr>
                      </m:sSupPr>
                      <m:e>
                        <m:r>
                          <a:rPr lang="en-US" sz="1600" b="0" i="1" dirty="0" smtClean="0">
                            <a:latin typeface="Cambria Math" charset="0"/>
                          </a:rPr>
                          <m:t>𝑥</m:t>
                        </m:r>
                      </m:e>
                      <m:sup>
                        <m:r>
                          <a:rPr lang="en-US" sz="1600" b="0" i="1" dirty="0" smtClean="0">
                            <a:latin typeface="Cambria Math" charset="0"/>
                          </a:rPr>
                          <m:t>6</m:t>
                        </m:r>
                      </m:sup>
                    </m:sSup>
                  </m:oMath>
                </a14:m>
                <a:r>
                  <a:rPr lang="en-US" sz="1600" dirty="0">
                    <a:latin typeface="MinionPro" charset="0"/>
                  </a:rPr>
                  <a:t>. </a:t>
                </a:r>
                <a:endParaRPr lang="en-US" sz="1600" dirty="0"/>
              </a:p>
              <a:p>
                <a:endParaRPr lang="en-US" sz="12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334300"/>
                <a:ext cx="8062912" cy="1166382"/>
              </a:xfrm>
              <a:blipFill>
                <a:blip r:embed="rId2"/>
                <a:stretch>
                  <a:fillRect l="-472" t="-1075"/>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Text Placeholder 6"/>
              <p:cNvSpPr txBox="1">
                <a:spLocks/>
              </p:cNvSpPr>
              <p:nvPr/>
            </p:nvSpPr>
            <p:spPr>
              <a:xfrm>
                <a:off x="457200" y="2730515"/>
                <a:ext cx="8062912" cy="116638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91BF"/>
                    </a:solidFill>
                    <a:latin typeface="HelveticaNeueLTPro" charset="0"/>
                  </a:rPr>
                  <a:t>Example </a:t>
                </a:r>
                <a:r>
                  <a:rPr lang="en-US" sz="1600" b="1" dirty="0">
                    <a:latin typeface="HelveticaNeueLTPro" charset="0"/>
                  </a:rPr>
                  <a:t>Identifying the End Behavior of a Power Function </a:t>
                </a:r>
                <a:endParaRPr lang="en-US" sz="1600" dirty="0"/>
              </a:p>
              <a:p>
                <a:r>
                  <a:rPr lang="en-US" sz="1600" dirty="0">
                    <a:latin typeface="MinionPro" charset="0"/>
                  </a:rPr>
                  <a:t>Describe the end behavior of the graph of </a:t>
                </a:r>
                <a14:m>
                  <m:oMath xmlns:m="http://schemas.openxmlformats.org/officeDocument/2006/math">
                    <m:r>
                      <a:rPr lang="en-US" sz="1600" i="1" dirty="0" smtClean="0">
                        <a:latin typeface="Cambria Math" charset="0"/>
                      </a:rPr>
                      <m:t>𝑓</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 = </m:t>
                    </m:r>
                    <m:sSup>
                      <m:sSupPr>
                        <m:ctrlPr>
                          <a:rPr lang="en-US" sz="1600" i="1" dirty="0" smtClean="0">
                            <a:latin typeface="Cambria Math" panose="02040503050406030204" pitchFamily="18" charset="0"/>
                          </a:rPr>
                        </m:ctrlPr>
                      </m:sSupPr>
                      <m:e>
                        <m:r>
                          <a:rPr lang="en-US" sz="1600" i="1" dirty="0" smtClean="0">
                            <a:latin typeface="Cambria Math" charset="0"/>
                          </a:rPr>
                          <m:t>−</m:t>
                        </m:r>
                        <m:r>
                          <a:rPr lang="en-US" sz="1600" i="1" dirty="0" smtClean="0">
                            <a:latin typeface="Cambria Math" charset="0"/>
                          </a:rPr>
                          <m:t>𝑥</m:t>
                        </m:r>
                      </m:e>
                      <m:sup>
                        <m:r>
                          <a:rPr lang="en-US" sz="1600" i="1" dirty="0" smtClean="0">
                            <a:latin typeface="Cambria Math" charset="0"/>
                          </a:rPr>
                          <m:t>7</m:t>
                        </m:r>
                      </m:sup>
                    </m:sSup>
                  </m:oMath>
                </a14:m>
                <a:r>
                  <a:rPr lang="en-US" sz="1600" dirty="0">
                    <a:latin typeface="MinionPro" charset="0"/>
                  </a:rPr>
                  <a:t>. </a:t>
                </a:r>
                <a:endParaRPr lang="en-US" sz="1600" dirty="0"/>
              </a:p>
            </p:txBody>
          </p:sp>
        </mc:Choice>
        <mc:Fallback xmlns="">
          <p:sp>
            <p:nvSpPr>
              <p:cNvPr id="8" name="Text Placeholder 6"/>
              <p:cNvSpPr txBox="1">
                <a:spLocks noRot="1" noChangeAspect="1" noMove="1" noResize="1" noEditPoints="1" noAdjustHandles="1" noChangeArrowheads="1" noChangeShapeType="1" noTextEdit="1"/>
              </p:cNvSpPr>
              <p:nvPr/>
            </p:nvSpPr>
            <p:spPr>
              <a:xfrm>
                <a:off x="457200" y="2730515"/>
                <a:ext cx="8062912" cy="1166382"/>
              </a:xfrm>
              <a:prstGeom prst="rect">
                <a:avLst/>
              </a:prstGeom>
              <a:blipFill>
                <a:blip r:embed="rId4"/>
                <a:stretch>
                  <a:fillRect l="-472" t="-1075"/>
                </a:stretch>
              </a:blipFill>
            </p:spPr>
            <p:txBody>
              <a:bodyPr/>
              <a:lstStyle/>
              <a:p>
                <a:r>
                  <a:rPr lang="en-US">
                    <a:noFill/>
                  </a:rPr>
                  <a:t> </a:t>
                </a:r>
              </a:p>
            </p:txBody>
          </p:sp>
        </mc:Fallback>
      </mc:AlternateContent>
      <p:sp>
        <p:nvSpPr>
          <p:cNvPr id="10" name="Footer Placeholder 2">
            <a:extLst>
              <a:ext uri="{FF2B5EF4-FFF2-40B4-BE49-F238E27FC236}">
                <a16:creationId xmlns:a16="http://schemas.microsoft.com/office/drawing/2014/main" id="{58FA2125-39D3-4C29-8271-7F6451B23C8C}"/>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96AAD546-73FC-8B45-B347-9E7FE97917F2}"/>
              </a:ext>
            </a:extLst>
          </p:cNvPr>
          <p:cNvSpPr/>
          <p:nvPr/>
        </p:nvSpPr>
        <p:spPr>
          <a:xfrm>
            <a:off x="457200" y="4634995"/>
            <a:ext cx="7785100" cy="646331"/>
          </a:xfrm>
          <a:prstGeom prst="rect">
            <a:avLst/>
          </a:prstGeom>
        </p:spPr>
        <p:txBody>
          <a:bodyPr wrap="square">
            <a:spAutoFit/>
          </a:bodyPr>
          <a:lstStyle/>
          <a:p>
            <a:r>
              <a:rPr lang="en-US" dirty="0">
                <a:solidFill>
                  <a:srgbClr val="555555"/>
                </a:solidFill>
                <a:latin typeface="Helvetica Neue" panose="02000503000000020004" pitchFamily="2" charset="0"/>
              </a:rPr>
              <a:t>Try It:	Describe in words and symbols the end behavior of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−5</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4</a:t>
            </a:r>
            <a:r>
              <a:rPr lang="en-US" dirty="0">
                <a:solidFill>
                  <a:srgbClr val="555555"/>
                </a:solidFill>
                <a:latin typeface="STIXGeneral-Regular" pitchFamily="2" charset="2"/>
              </a:rPr>
              <a:t>.</a:t>
            </a:r>
            <a:br>
              <a:rPr lang="en-US" dirty="0"/>
            </a:br>
            <a:endParaRPr lang="en-US" dirty="0"/>
          </a:p>
        </p:txBody>
      </p:sp>
    </p:spTree>
    <p:extLst>
      <p:ext uri="{BB962C8B-B14F-4D97-AF65-F5344CB8AC3E}">
        <p14:creationId xmlns:p14="http://schemas.microsoft.com/office/powerpoint/2010/main" val="2339710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Identifying Polynomial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CB7F8C7F-0B0D-B949-86C4-194CAC55E1FF}"/>
              </a:ext>
            </a:extLst>
          </p:cNvPr>
          <p:cNvSpPr/>
          <p:nvPr/>
        </p:nvSpPr>
        <p:spPr>
          <a:xfrm>
            <a:off x="457200" y="1061551"/>
            <a:ext cx="8062912" cy="2031325"/>
          </a:xfrm>
          <a:prstGeom prst="rect">
            <a:avLst/>
          </a:prstGeom>
        </p:spPr>
        <p:txBody>
          <a:bodyPr wrap="square">
            <a:spAutoFit/>
          </a:bodyPr>
          <a:lstStyle/>
          <a:p>
            <a:r>
              <a:rPr lang="en-US" cap="all" dirty="0">
                <a:solidFill>
                  <a:srgbClr val="555555"/>
                </a:solidFill>
              </a:rPr>
              <a:t>POLYNOMIAL FUNCTIONS</a:t>
            </a:r>
          </a:p>
          <a:p>
            <a:r>
              <a:rPr lang="en-US" dirty="0">
                <a:solidFill>
                  <a:srgbClr val="555555"/>
                </a:solidFill>
              </a:rPr>
              <a:t>Let </a:t>
            </a:r>
            <a:r>
              <a:rPr lang="en-US" dirty="0">
                <a:solidFill>
                  <a:srgbClr val="555555"/>
                </a:solidFill>
                <a:latin typeface="STIXGeneral-Italic" pitchFamily="2" charset="2"/>
              </a:rPr>
              <a:t>n</a:t>
            </a:r>
            <a:r>
              <a:rPr lang="en-US" dirty="0">
                <a:solidFill>
                  <a:srgbClr val="555555"/>
                </a:solidFill>
              </a:rPr>
              <a:t>  be a non-negative integer. A </a:t>
            </a:r>
            <a:r>
              <a:rPr lang="en-US" b="1" dirty="0">
                <a:solidFill>
                  <a:srgbClr val="555555"/>
                </a:solidFill>
              </a:rPr>
              <a:t>polynomial function</a:t>
            </a:r>
            <a:r>
              <a:rPr lang="en-US" dirty="0">
                <a:solidFill>
                  <a:srgbClr val="555555"/>
                </a:solidFill>
              </a:rPr>
              <a:t> is a function that can be written in the form</a:t>
            </a:r>
          </a:p>
          <a:p>
            <a:pPr algn="ctr"/>
            <a:r>
              <a:rPr lang="en-US" dirty="0">
                <a:latin typeface="STIXGeneral-Italic" pitchFamily="2" charset="2"/>
              </a:rPr>
              <a:t>f</a:t>
            </a:r>
            <a:r>
              <a:rPr lang="en-US" dirty="0">
                <a:latin typeface="STIXGeneral-Regular" pitchFamily="2" charset="2"/>
              </a:rPr>
              <a:t>(</a:t>
            </a:r>
            <a:r>
              <a:rPr lang="en-US" dirty="0">
                <a:latin typeface="STIXGeneral-Italic" pitchFamily="2" charset="2"/>
              </a:rPr>
              <a:t>x</a:t>
            </a:r>
            <a:r>
              <a:rPr lang="en-US" dirty="0">
                <a:latin typeface="STIXGeneral-Regular" pitchFamily="2" charset="2"/>
              </a:rPr>
              <a:t>) = </a:t>
            </a:r>
            <a:r>
              <a:rPr lang="en-US" dirty="0" err="1">
                <a:latin typeface="STIXGeneral-Italic" pitchFamily="2" charset="2"/>
              </a:rPr>
              <a:t>a</a:t>
            </a:r>
            <a:r>
              <a:rPr lang="en-US" baseline="-25000" dirty="0" err="1">
                <a:latin typeface="STIXGeneral-Italic" pitchFamily="2" charset="2"/>
              </a:rPr>
              <a:t>n</a:t>
            </a:r>
            <a:r>
              <a:rPr lang="en-US" dirty="0" err="1">
                <a:latin typeface="STIXGeneral-Italic" pitchFamily="2" charset="2"/>
              </a:rPr>
              <a:t>x</a:t>
            </a:r>
            <a:r>
              <a:rPr lang="en-US" baseline="-25000" dirty="0" err="1">
                <a:latin typeface="STIXGeneral-Italic" pitchFamily="2" charset="2"/>
              </a:rPr>
              <a:t>n</a:t>
            </a:r>
            <a:r>
              <a:rPr lang="en-US" dirty="0">
                <a:latin typeface="STIXGeneral-Regular" pitchFamily="2" charset="2"/>
              </a:rPr>
              <a:t>+...+</a:t>
            </a:r>
            <a:r>
              <a:rPr lang="en-US" dirty="0">
                <a:latin typeface="STIXGeneral-Italic" pitchFamily="2" charset="2"/>
              </a:rPr>
              <a:t>a</a:t>
            </a:r>
            <a:r>
              <a:rPr lang="en-US" baseline="-25000" dirty="0">
                <a:latin typeface="STIXGeneral-Regular" pitchFamily="2" charset="2"/>
              </a:rPr>
              <a:t>2</a:t>
            </a:r>
            <a:r>
              <a:rPr lang="en-US" dirty="0">
                <a:latin typeface="STIXGeneral-Italic" pitchFamily="2" charset="2"/>
              </a:rPr>
              <a:t>x</a:t>
            </a:r>
            <a:r>
              <a:rPr lang="en-US" baseline="-25000" dirty="0">
                <a:latin typeface="STIXGeneral-Regular" pitchFamily="2" charset="2"/>
              </a:rPr>
              <a:t>2</a:t>
            </a:r>
            <a:r>
              <a:rPr lang="en-US" dirty="0">
                <a:latin typeface="STIXGeneral-Regular" pitchFamily="2" charset="2"/>
              </a:rPr>
              <a:t>+</a:t>
            </a:r>
            <a:r>
              <a:rPr lang="en-US" dirty="0">
                <a:latin typeface="STIXGeneral-Italic" pitchFamily="2" charset="2"/>
              </a:rPr>
              <a:t>a</a:t>
            </a:r>
            <a:r>
              <a:rPr lang="en-US" baseline="-25000" dirty="0">
                <a:latin typeface="STIXGeneral-Regular" pitchFamily="2" charset="2"/>
              </a:rPr>
              <a:t>1</a:t>
            </a:r>
            <a:r>
              <a:rPr lang="en-US" dirty="0">
                <a:latin typeface="STIXGeneral-Italic" pitchFamily="2" charset="2"/>
              </a:rPr>
              <a:t>x</a:t>
            </a:r>
            <a:r>
              <a:rPr lang="en-US" dirty="0">
                <a:latin typeface="STIXGeneral-Regular" pitchFamily="2" charset="2"/>
              </a:rPr>
              <a:t>+</a:t>
            </a:r>
            <a:r>
              <a:rPr lang="en-US" dirty="0">
                <a:latin typeface="STIXGeneral-Italic" pitchFamily="2" charset="2"/>
              </a:rPr>
              <a:t>a</a:t>
            </a:r>
            <a:r>
              <a:rPr lang="en-US" baseline="-25000" dirty="0">
                <a:latin typeface="STIXGeneral-Regular" pitchFamily="2" charset="2"/>
              </a:rPr>
              <a:t>0</a:t>
            </a:r>
          </a:p>
          <a:p>
            <a:r>
              <a:rPr lang="en-US" dirty="0">
                <a:solidFill>
                  <a:srgbClr val="555555"/>
                </a:solidFill>
              </a:rPr>
              <a:t>This is called the general form of a polynomial function. Each </a:t>
            </a:r>
            <a:r>
              <a:rPr lang="en-US" dirty="0" err="1">
                <a:solidFill>
                  <a:srgbClr val="555555"/>
                </a:solidFill>
                <a:latin typeface="STIXGeneral-Italic" pitchFamily="2" charset="2"/>
              </a:rPr>
              <a:t>a</a:t>
            </a:r>
            <a:r>
              <a:rPr lang="en-US" baseline="-25000" dirty="0" err="1">
                <a:solidFill>
                  <a:srgbClr val="555555"/>
                </a:solidFill>
                <a:latin typeface="STIXGeneral-Italic" pitchFamily="2" charset="2"/>
              </a:rPr>
              <a:t>i</a:t>
            </a:r>
            <a:r>
              <a:rPr lang="en-US" dirty="0">
                <a:solidFill>
                  <a:srgbClr val="555555"/>
                </a:solidFill>
              </a:rPr>
              <a:t>  is a coefficient and can be any real number, but </a:t>
            </a:r>
            <a:r>
              <a:rPr lang="en-US" dirty="0">
                <a:solidFill>
                  <a:srgbClr val="555555"/>
                </a:solidFill>
                <a:latin typeface="STIXGeneral-Italic" pitchFamily="2" charset="2"/>
              </a:rPr>
              <a:t>a</a:t>
            </a:r>
            <a:r>
              <a:rPr lang="en-US" baseline="-25000" dirty="0">
                <a:solidFill>
                  <a:srgbClr val="555555"/>
                </a:solidFill>
                <a:latin typeface="STIXGeneral-Italic" pitchFamily="2" charset="2"/>
              </a:rPr>
              <a:t>n</a:t>
            </a:r>
            <a:r>
              <a:rPr lang="en-US" dirty="0">
                <a:solidFill>
                  <a:srgbClr val="555555"/>
                </a:solidFill>
              </a:rPr>
              <a:t>  cannot = 0. Each expression </a:t>
            </a:r>
            <a:r>
              <a:rPr lang="en-US" dirty="0" err="1">
                <a:solidFill>
                  <a:srgbClr val="555555"/>
                </a:solidFill>
                <a:latin typeface="STIXGeneral-Italic" pitchFamily="2" charset="2"/>
              </a:rPr>
              <a:t>a</a:t>
            </a:r>
            <a:r>
              <a:rPr lang="en-US" baseline="-25000" dirty="0" err="1">
                <a:solidFill>
                  <a:srgbClr val="555555"/>
                </a:solidFill>
                <a:latin typeface="STIXGeneral-Italic" pitchFamily="2" charset="2"/>
              </a:rPr>
              <a:t>i</a:t>
            </a:r>
            <a:r>
              <a:rPr lang="en-US" dirty="0" err="1">
                <a:solidFill>
                  <a:srgbClr val="555555"/>
                </a:solidFill>
                <a:latin typeface="STIXGeneral-Italic" pitchFamily="2" charset="2"/>
              </a:rPr>
              <a:t>x</a:t>
            </a:r>
            <a:r>
              <a:rPr lang="en-US" baseline="-25000" dirty="0" err="1">
                <a:solidFill>
                  <a:srgbClr val="555555"/>
                </a:solidFill>
                <a:latin typeface="STIXGeneral-Italic" pitchFamily="2" charset="2"/>
              </a:rPr>
              <a:t>i</a:t>
            </a:r>
            <a:r>
              <a:rPr lang="en-US" dirty="0">
                <a:solidFill>
                  <a:srgbClr val="555555"/>
                </a:solidFill>
              </a:rPr>
              <a:t>  is a </a:t>
            </a:r>
            <a:r>
              <a:rPr lang="en-US" b="1" dirty="0">
                <a:solidFill>
                  <a:srgbClr val="555555"/>
                </a:solidFill>
              </a:rPr>
              <a:t>term of a polynomial function</a:t>
            </a:r>
            <a:r>
              <a:rPr lang="en-US" dirty="0">
                <a:solidFill>
                  <a:srgbClr val="555555"/>
                </a:solidFill>
              </a:rPr>
              <a:t>.</a:t>
            </a:r>
            <a:endParaRPr lang="en-US" dirty="0">
              <a:solidFill>
                <a:srgbClr val="555555"/>
              </a:solidFill>
              <a:effectLst/>
            </a:endParaRPr>
          </a:p>
        </p:txBody>
      </p:sp>
    </p:spTree>
    <p:extLst>
      <p:ext uri="{BB962C8B-B14F-4D97-AF65-F5344CB8AC3E}">
        <p14:creationId xmlns:p14="http://schemas.microsoft.com/office/powerpoint/2010/main" val="3199350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Identifying Polynomial Functions (2)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19997A5B-6950-8A4C-A608-2FBEC1DCC4A2}"/>
              </a:ext>
            </a:extLst>
          </p:cNvPr>
          <p:cNvSpPr/>
          <p:nvPr/>
        </p:nvSpPr>
        <p:spPr>
          <a:xfrm>
            <a:off x="457200" y="1061551"/>
            <a:ext cx="8118180" cy="646331"/>
          </a:xfrm>
          <a:prstGeom prst="rect">
            <a:avLst/>
          </a:prstGeom>
        </p:spPr>
        <p:txBody>
          <a:bodyPr wrap="square">
            <a:spAutoFit/>
          </a:bodyPr>
          <a:lstStyle/>
          <a:p>
            <a:r>
              <a:rPr lang="en-US" cap="all" dirty="0">
                <a:solidFill>
                  <a:srgbClr val="555555"/>
                </a:solidFill>
              </a:rPr>
              <a:t>TERMINOLOGY OF POLYNOMIAL FUNCTIONS</a:t>
            </a:r>
          </a:p>
          <a:p>
            <a:r>
              <a:rPr lang="en-US" dirty="0">
                <a:solidFill>
                  <a:srgbClr val="555555"/>
                </a:solidFill>
              </a:rPr>
              <a:t>We often rearrange polynomials so that the powers are descending.</a:t>
            </a:r>
            <a:endParaRPr lang="en-US" dirty="0">
              <a:solidFill>
                <a:srgbClr val="555555"/>
              </a:solidFill>
              <a:effectLst/>
            </a:endParaRPr>
          </a:p>
        </p:txBody>
      </p:sp>
      <p:pic>
        <p:nvPicPr>
          <p:cNvPr id="2050" name="Picture 2" descr="Diagram to show what the components of the leading term in a function are. The leading coefficient is a_n and the degree of the variable is the exponent in x^n. Both the leading coefficient and highest degree variable make up the leading term. So the function looks like f(x)=a_nx^n +…+a_2x^2+a_1x+a_0.">
            <a:extLst>
              <a:ext uri="{FF2B5EF4-FFF2-40B4-BE49-F238E27FC236}">
                <a16:creationId xmlns:a16="http://schemas.microsoft.com/office/drawing/2014/main" id="{91587298-EAFD-AC42-B026-6274F17BD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83" y="1794168"/>
            <a:ext cx="5176945" cy="15626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B1A934A-08A2-C34D-9D2A-85D1E5B7B803}"/>
              </a:ext>
            </a:extLst>
          </p:cNvPr>
          <p:cNvSpPr/>
          <p:nvPr/>
        </p:nvSpPr>
        <p:spPr>
          <a:xfrm>
            <a:off x="547476" y="3338265"/>
            <a:ext cx="7882360" cy="369332"/>
          </a:xfrm>
          <a:prstGeom prst="rect">
            <a:avLst/>
          </a:prstGeom>
        </p:spPr>
        <p:txBody>
          <a:bodyPr wrap="square">
            <a:spAutoFit/>
          </a:bodyPr>
          <a:lstStyle/>
          <a:p>
            <a:r>
              <a:rPr lang="en-US" dirty="0">
                <a:solidFill>
                  <a:srgbClr val="555555"/>
                </a:solidFill>
                <a:latin typeface="Helvetica Neue" panose="02000503000000020004" pitchFamily="2" charset="0"/>
              </a:rPr>
              <a:t>When a polynomial is written in this way, we say that it is in general form.</a:t>
            </a:r>
            <a:endParaRPr lang="en-US" dirty="0"/>
          </a:p>
        </p:txBody>
      </p:sp>
      <p:sp>
        <p:nvSpPr>
          <p:cNvPr id="9" name="Rectangle 8">
            <a:extLst>
              <a:ext uri="{FF2B5EF4-FFF2-40B4-BE49-F238E27FC236}">
                <a16:creationId xmlns:a16="http://schemas.microsoft.com/office/drawing/2014/main" id="{CCEE03EB-73D7-6643-8888-CDA6CC7BA6F6}"/>
              </a:ext>
            </a:extLst>
          </p:cNvPr>
          <p:cNvSpPr/>
          <p:nvPr/>
        </p:nvSpPr>
        <p:spPr>
          <a:xfrm>
            <a:off x="547476" y="4223073"/>
            <a:ext cx="7972636" cy="1754326"/>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polynomial function, identify the degree and leading coefficient.</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Find the highest power of </a:t>
            </a:r>
            <a:r>
              <a:rPr lang="en-US" dirty="0">
                <a:solidFill>
                  <a:srgbClr val="333333"/>
                </a:solidFill>
                <a:latin typeface="STIXGeneral-Italic" pitchFamily="2" charset="2"/>
              </a:rPr>
              <a:t>x</a:t>
            </a:r>
            <a:r>
              <a:rPr lang="en-US" dirty="0">
                <a:solidFill>
                  <a:srgbClr val="333333"/>
                </a:solidFill>
                <a:latin typeface="Helvetica Neue" panose="02000503000000020004" pitchFamily="2" charset="0"/>
              </a:rPr>
              <a:t>   to determine the degree function.</a:t>
            </a:r>
          </a:p>
          <a:p>
            <a:pPr marL="342900" indent="-342900">
              <a:buFont typeface="+mj-lt"/>
              <a:buAutoNum type="arabicPeriod"/>
            </a:pPr>
            <a:r>
              <a:rPr lang="en-US" dirty="0">
                <a:solidFill>
                  <a:srgbClr val="333333"/>
                </a:solidFill>
                <a:latin typeface="Helvetica Neue" panose="02000503000000020004" pitchFamily="2" charset="0"/>
              </a:rPr>
              <a:t>Identify the term containing the highest power of </a:t>
            </a:r>
            <a:r>
              <a:rPr lang="en-US" dirty="0">
                <a:solidFill>
                  <a:srgbClr val="333333"/>
                </a:solidFill>
                <a:latin typeface="STIXGeneral-Italic" pitchFamily="2" charset="2"/>
              </a:rPr>
              <a:t>x</a:t>
            </a:r>
            <a:r>
              <a:rPr lang="en-US" dirty="0">
                <a:solidFill>
                  <a:srgbClr val="333333"/>
                </a:solidFill>
                <a:latin typeface="Helvetica Neue" panose="02000503000000020004" pitchFamily="2" charset="0"/>
              </a:rPr>
              <a:t>   to find the leading term.</a:t>
            </a:r>
          </a:p>
          <a:p>
            <a:pPr marL="342900" indent="-342900">
              <a:buFont typeface="+mj-lt"/>
              <a:buAutoNum type="arabicPeriod"/>
            </a:pPr>
            <a:r>
              <a:rPr lang="en-US" dirty="0">
                <a:solidFill>
                  <a:srgbClr val="333333"/>
                </a:solidFill>
                <a:latin typeface="Helvetica Neue" panose="02000503000000020004" pitchFamily="2" charset="0"/>
              </a:rPr>
              <a:t>Identify the coefficient of the leading term.</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337381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the Degree and Leading Coefficient of a Polynomial Function </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199828"/>
                <a:ext cx="8062912" cy="4078228"/>
              </a:xfrm>
            </p:spPr>
            <p:txBody>
              <a:bodyPr>
                <a:noAutofit/>
              </a:bodyPr>
              <a:lstStyle/>
              <a:p>
                <a:r>
                  <a:rPr lang="en-US" sz="1800" dirty="0">
                    <a:solidFill>
                      <a:srgbClr val="0091BF"/>
                    </a:solidFill>
                    <a:latin typeface="HelveticaNeueLTPro" charset="0"/>
                  </a:rPr>
                  <a:t>Example </a:t>
                </a:r>
                <a:r>
                  <a:rPr lang="en-US" sz="1800" b="1" dirty="0">
                    <a:latin typeface="HelveticaNeueLTPro" charset="0"/>
                  </a:rPr>
                  <a:t>Identifying the Degree and Leading Coefficient of a Polynomial Function </a:t>
                </a:r>
              </a:p>
              <a:p>
                <a:r>
                  <a:rPr lang="en-US" sz="1800" dirty="0">
                    <a:latin typeface="MinionPro" charset="0"/>
                  </a:rPr>
                  <a:t>Identify the degree, leading term, and leading coefficient of the following polynomial functions. </a:t>
                </a:r>
              </a:p>
              <a:p>
                <a:endParaRPr lang="en-US" sz="1800" dirty="0"/>
              </a:p>
              <a:p>
                <a:pPr/>
                <a14:m>
                  <m:oMathPara xmlns:m="http://schemas.openxmlformats.org/officeDocument/2006/math">
                    <m:oMathParaPr>
                      <m:jc m:val="left"/>
                    </m:oMathParaPr>
                    <m:oMath xmlns:m="http://schemas.openxmlformats.org/officeDocument/2006/math">
                      <m:r>
                        <a:rPr lang="en-US" sz="1800" i="1" dirty="0" smtClean="0">
                          <a:latin typeface="Cambria Math" charset="0"/>
                        </a:rPr>
                        <m:t>𝑓</m:t>
                      </m:r>
                      <m:r>
                        <a:rPr lang="en-US" sz="1800" i="1" dirty="0" smtClean="0">
                          <a:latin typeface="Cambria Math" charset="0"/>
                        </a:rPr>
                        <m:t>(</m:t>
                      </m:r>
                      <m:r>
                        <a:rPr lang="en-US" sz="1800" i="1" dirty="0" smtClean="0">
                          <a:latin typeface="Cambria Math" charset="0"/>
                        </a:rPr>
                        <m:t>𝑥</m:t>
                      </m:r>
                      <m:r>
                        <a:rPr lang="en-US" sz="1800" i="1" dirty="0" smtClean="0">
                          <a:latin typeface="Cambria Math" charset="0"/>
                        </a:rPr>
                        <m:t>)=4+</m:t>
                      </m:r>
                      <m:sSup>
                        <m:sSupPr>
                          <m:ctrlPr>
                            <a:rPr lang="is-IS" sz="1800" i="1" dirty="0" smtClean="0">
                              <a:latin typeface="Cambria Math" panose="02040503050406030204" pitchFamily="18" charset="0"/>
                            </a:rPr>
                          </m:ctrlPr>
                        </m:sSupPr>
                        <m:e>
                          <m:r>
                            <a:rPr lang="is-IS" sz="1800" i="1" dirty="0" smtClean="0">
                              <a:latin typeface="Cambria Math" charset="0"/>
                            </a:rPr>
                            <m:t>𝑥</m:t>
                          </m:r>
                        </m:e>
                        <m:sup>
                          <m:r>
                            <a:rPr lang="is-IS" sz="1800" i="1" dirty="0" smtClean="0">
                              <a:latin typeface="Cambria Math" charset="0"/>
                            </a:rPr>
                            <m:t>2</m:t>
                          </m:r>
                        </m:sup>
                      </m:sSup>
                      <m:r>
                        <a:rPr lang="en-US" sz="1800" i="1" dirty="0" smtClean="0">
                          <a:latin typeface="Cambria Math" charset="0"/>
                        </a:rPr>
                        <m:t> −</m:t>
                      </m:r>
                      <m:r>
                        <a:rPr lang="en-US" sz="1800" b="0" i="1" dirty="0" smtClean="0">
                          <a:latin typeface="Cambria Math" charset="0"/>
                        </a:rPr>
                        <m:t>5</m:t>
                      </m:r>
                      <m:sSup>
                        <m:sSupPr>
                          <m:ctrlPr>
                            <a:rPr lang="en-US" sz="1800" b="0" i="1" dirty="0" smtClean="0">
                              <a:latin typeface="Cambria Math" panose="02040503050406030204" pitchFamily="18" charset="0"/>
                            </a:rPr>
                          </m:ctrlPr>
                        </m:sSupPr>
                        <m:e>
                          <m:r>
                            <a:rPr lang="en-US" sz="1800" b="0" i="1" dirty="0" smtClean="0">
                              <a:latin typeface="Cambria Math" charset="0"/>
                            </a:rPr>
                            <m:t>𝑥</m:t>
                          </m:r>
                        </m:e>
                        <m:sup>
                          <m:r>
                            <a:rPr lang="en-US" sz="1800" b="0" i="1" dirty="0" smtClean="0">
                              <a:latin typeface="Cambria Math" charset="0"/>
                            </a:rPr>
                            <m:t>3</m:t>
                          </m:r>
                        </m:sup>
                      </m:sSup>
                      <m:r>
                        <a:rPr lang="en-US" sz="1800" i="1" dirty="0" smtClean="0">
                          <a:latin typeface="Cambria Math" charset="0"/>
                        </a:rPr>
                        <m:t> </m:t>
                      </m:r>
                    </m:oMath>
                  </m:oMathPara>
                </a14:m>
                <a:endParaRPr lang="en-US" sz="1800" dirty="0">
                  <a:latin typeface="MinionPro" charset="0"/>
                </a:endParaRPr>
              </a:p>
              <a:p>
                <a:endParaRPr lang="en-US" sz="1800" dirty="0">
                  <a:latin typeface="MinionPro" charset="0"/>
                </a:endParaRPr>
              </a:p>
              <a:p>
                <a:endParaRPr lang="en-US" sz="1800" dirty="0">
                  <a:latin typeface="MinionPro" charset="0"/>
                </a:endParaRPr>
              </a:p>
              <a:p>
                <a:pPr/>
                <a14:m>
                  <m:oMathPara xmlns:m="http://schemas.openxmlformats.org/officeDocument/2006/math">
                    <m:oMathParaPr>
                      <m:jc m:val="left"/>
                    </m:oMathParaPr>
                    <m:oMath xmlns:m="http://schemas.openxmlformats.org/officeDocument/2006/math">
                      <m:r>
                        <a:rPr lang="en-US" sz="1800" i="1" dirty="0" smtClean="0">
                          <a:latin typeface="Cambria Math" charset="0"/>
                        </a:rPr>
                        <m:t>𝑔</m:t>
                      </m:r>
                      <m:r>
                        <a:rPr lang="en-US" sz="1800" i="1" dirty="0" smtClean="0">
                          <a:latin typeface="Cambria Math" charset="0"/>
                        </a:rPr>
                        <m:t>(</m:t>
                      </m:r>
                      <m:r>
                        <a:rPr lang="en-US" sz="1800" i="1" dirty="0" smtClean="0">
                          <a:latin typeface="Cambria Math" charset="0"/>
                        </a:rPr>
                        <m:t>𝑡</m:t>
                      </m:r>
                      <m:r>
                        <a:rPr lang="en-US" sz="1800" i="1" dirty="0">
                          <a:latin typeface="Cambria Math" charset="0"/>
                        </a:rPr>
                        <m:t>)=</m:t>
                      </m:r>
                      <m:r>
                        <a:rPr lang="en-US" sz="1800" b="0" i="1" dirty="0" smtClean="0">
                          <a:latin typeface="Cambria Math" charset="0"/>
                        </a:rPr>
                        <m:t>6</m:t>
                      </m:r>
                      <m:sSup>
                        <m:sSupPr>
                          <m:ctrlPr>
                            <a:rPr lang="en-US" sz="1800" b="0" i="1" dirty="0" smtClean="0">
                              <a:latin typeface="Cambria Math" panose="02040503050406030204" pitchFamily="18" charset="0"/>
                            </a:rPr>
                          </m:ctrlPr>
                        </m:sSupPr>
                        <m:e>
                          <m:r>
                            <a:rPr lang="en-US" sz="1800" b="0" i="1" dirty="0" smtClean="0">
                              <a:latin typeface="Cambria Math" charset="0"/>
                            </a:rPr>
                            <m:t>𝑡</m:t>
                          </m:r>
                        </m:e>
                        <m:sup>
                          <m:r>
                            <a:rPr lang="en-US" sz="1800" b="0" i="1" dirty="0" smtClean="0">
                              <a:latin typeface="Cambria Math" charset="0"/>
                            </a:rPr>
                            <m:t>6</m:t>
                          </m:r>
                        </m:sup>
                      </m:sSup>
                      <m:r>
                        <a:rPr lang="en-US" sz="1800" i="1" dirty="0">
                          <a:latin typeface="Cambria Math" charset="0"/>
                        </a:rPr>
                        <m:t> −</m:t>
                      </m:r>
                      <m:r>
                        <a:rPr lang="en-US" sz="1800" b="0" i="1" dirty="0" smtClean="0">
                          <a:latin typeface="Cambria Math" charset="0"/>
                        </a:rPr>
                        <m:t>3</m:t>
                      </m:r>
                      <m:sSup>
                        <m:sSupPr>
                          <m:ctrlPr>
                            <a:rPr lang="en-US" sz="1800" i="1" dirty="0" smtClean="0">
                              <a:latin typeface="Cambria Math" panose="02040503050406030204" pitchFamily="18" charset="0"/>
                            </a:rPr>
                          </m:ctrlPr>
                        </m:sSupPr>
                        <m:e>
                          <m:r>
                            <a:rPr lang="en-US" sz="1800" b="0" i="1" dirty="0" smtClean="0">
                              <a:latin typeface="Cambria Math" charset="0"/>
                            </a:rPr>
                            <m:t>𝑡</m:t>
                          </m:r>
                        </m:e>
                        <m:sup>
                          <m:r>
                            <a:rPr lang="en-US" sz="1800" b="0" i="1" dirty="0" smtClean="0">
                              <a:latin typeface="Cambria Math" charset="0"/>
                            </a:rPr>
                            <m:t>2</m:t>
                          </m:r>
                        </m:sup>
                      </m:sSup>
                      <m:r>
                        <a:rPr lang="en-US" sz="1800" i="1" dirty="0">
                          <a:latin typeface="Cambria Math" charset="0"/>
                        </a:rPr>
                        <m:t> +</m:t>
                      </m:r>
                      <m:r>
                        <a:rPr lang="en-US" sz="1800" b="0" i="1" dirty="0" smtClean="0">
                          <a:latin typeface="Cambria Math" charset="0"/>
                        </a:rPr>
                        <m:t>8</m:t>
                      </m:r>
                      <m:r>
                        <a:rPr lang="en-US" sz="1800" i="1" dirty="0">
                          <a:latin typeface="Cambria Math" charset="0"/>
                        </a:rPr>
                        <m:t>𝑡</m:t>
                      </m:r>
                      <m:r>
                        <a:rPr lang="en-US" sz="1800" i="1" dirty="0">
                          <a:latin typeface="Cambria Math" charset="0"/>
                        </a:rPr>
                        <m:t> </m:t>
                      </m:r>
                    </m:oMath>
                  </m:oMathPara>
                </a14:m>
                <a:endParaRPr lang="en-US" sz="1800" dirty="0"/>
              </a:p>
              <a:p>
                <a:endParaRPr lang="en-US" sz="1800" i="1" dirty="0">
                  <a:latin typeface="Cambria Math" charset="0"/>
                </a:endParaRPr>
              </a:p>
              <a:p>
                <a:endParaRPr lang="en-US" sz="1800" i="1" dirty="0">
                  <a:latin typeface="Cambria Math" charset="0"/>
                </a:endParaRPr>
              </a:p>
              <a:p>
                <a:pPr/>
                <a14:m>
                  <m:oMathPara xmlns:m="http://schemas.openxmlformats.org/officeDocument/2006/math">
                    <m:oMathParaPr>
                      <m:jc m:val="left"/>
                    </m:oMathParaPr>
                    <m:oMath xmlns:m="http://schemas.openxmlformats.org/officeDocument/2006/math">
                      <m:r>
                        <a:rPr lang="en-US" sz="1800" i="1" dirty="0" smtClean="0">
                          <a:latin typeface="Cambria Math" charset="0"/>
                        </a:rPr>
                        <m:t>h</m:t>
                      </m:r>
                      <m:r>
                        <a:rPr lang="en-US" sz="1800" i="1" dirty="0" smtClean="0">
                          <a:latin typeface="Cambria Math" charset="0"/>
                        </a:rPr>
                        <m:t>(</m:t>
                      </m:r>
                      <m:r>
                        <a:rPr lang="en-US" sz="1800" i="1" dirty="0" smtClean="0">
                          <a:latin typeface="Cambria Math" charset="0"/>
                        </a:rPr>
                        <m:t>𝑝</m:t>
                      </m:r>
                      <m:r>
                        <a:rPr lang="en-US" sz="1800" i="1" dirty="0" smtClean="0">
                          <a:latin typeface="Cambria Math" charset="0"/>
                        </a:rPr>
                        <m:t>)=3</m:t>
                      </m:r>
                      <m:r>
                        <a:rPr lang="en-US" sz="1800" i="1" dirty="0" smtClean="0">
                          <a:latin typeface="Cambria Math" charset="0"/>
                        </a:rPr>
                        <m:t>𝑝</m:t>
                      </m:r>
                      <m:r>
                        <a:rPr lang="en-US" sz="1800" i="1" dirty="0" smtClean="0">
                          <a:latin typeface="Cambria Math" charset="0"/>
                        </a:rPr>
                        <m:t>−4</m:t>
                      </m:r>
                      <m:sSup>
                        <m:sSupPr>
                          <m:ctrlPr>
                            <a:rPr lang="en-US" sz="1800" b="0" i="1" dirty="0" smtClean="0">
                              <a:latin typeface="Cambria Math" panose="02040503050406030204" pitchFamily="18" charset="0"/>
                            </a:rPr>
                          </m:ctrlPr>
                        </m:sSupPr>
                        <m:e>
                          <m:r>
                            <a:rPr lang="en-US" sz="1800" b="0" i="1" dirty="0" smtClean="0">
                              <a:latin typeface="Cambria Math" charset="0"/>
                            </a:rPr>
                            <m:t>𝑝</m:t>
                          </m:r>
                        </m:e>
                        <m:sup>
                          <m:r>
                            <a:rPr lang="en-US" sz="1800" b="0" i="1" dirty="0" smtClean="0">
                              <a:latin typeface="Cambria Math" charset="0"/>
                            </a:rPr>
                            <m:t>3</m:t>
                          </m:r>
                        </m:sup>
                      </m:sSup>
                      <m:r>
                        <a:rPr lang="en-US" sz="1800" i="1" dirty="0" smtClean="0">
                          <a:latin typeface="Cambria Math" charset="0"/>
                        </a:rPr>
                        <m:t> −</m:t>
                      </m:r>
                      <m:r>
                        <a:rPr lang="en-US" sz="1800" b="0" i="1" dirty="0" smtClean="0">
                          <a:latin typeface="Cambria Math" charset="0"/>
                        </a:rPr>
                        <m:t>5</m:t>
                      </m:r>
                    </m:oMath>
                  </m:oMathPara>
                </a14:m>
                <a:endParaRPr lang="en-US" sz="1800" dirty="0">
                  <a:latin typeface="MinionPro" charset="0"/>
                </a:endParaRP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199828"/>
                <a:ext cx="8062912" cy="4078228"/>
              </a:xfrm>
              <a:blipFill>
                <a:blip r:embed="rId2"/>
                <a:stretch>
                  <a:fillRect l="-630" t="-310" b="-9288"/>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2">
            <a:extLst>
              <a:ext uri="{FF2B5EF4-FFF2-40B4-BE49-F238E27FC236}">
                <a16:creationId xmlns:a16="http://schemas.microsoft.com/office/drawing/2014/main" id="{C48DB474-513A-4848-8A76-8FFD9AD07EB2}"/>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2383888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01779"/>
          </a:xfrm>
        </p:spPr>
        <p:txBody>
          <a:bodyPr>
            <a:normAutofit fontScale="90000"/>
          </a:bodyPr>
          <a:lstStyle/>
          <a:p>
            <a:r>
              <a:rPr lang="en-US" dirty="0"/>
              <a:t>Identifying the Degree and Leading Coefficient of a Polynomial Function </a:t>
            </a:r>
            <a:br>
              <a:rPr lang="en-US" dirty="0"/>
            </a:br>
            <a:r>
              <a:rPr lang="en-US" dirty="0"/>
              <a:t>try it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146936"/>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7" name="Rectangle 6">
            <a:extLst>
              <a:ext uri="{FF2B5EF4-FFF2-40B4-BE49-F238E27FC236}">
                <a16:creationId xmlns:a16="http://schemas.microsoft.com/office/drawing/2014/main" id="{359A5940-E88C-4747-B60F-73951D3E9F8D}"/>
              </a:ext>
            </a:extLst>
          </p:cNvPr>
          <p:cNvSpPr/>
          <p:nvPr/>
        </p:nvSpPr>
        <p:spPr>
          <a:xfrm>
            <a:off x="457200" y="1491361"/>
            <a:ext cx="8062912" cy="923330"/>
          </a:xfrm>
          <a:prstGeom prst="rect">
            <a:avLst/>
          </a:prstGeom>
        </p:spPr>
        <p:txBody>
          <a:bodyPr wrap="square">
            <a:spAutoFit/>
          </a:bodyPr>
          <a:lstStyle/>
          <a:p>
            <a:r>
              <a:rPr lang="en-US" dirty="0">
                <a:solidFill>
                  <a:srgbClr val="555555"/>
                </a:solidFill>
                <a:latin typeface="Helvetica Neue" panose="02000503000000020004" pitchFamily="2" charset="0"/>
              </a:rPr>
              <a:t>Try It:	Identify the degree, leading term, and leading coefficient of the polynomial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4</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2</a:t>
            </a:r>
            <a:r>
              <a:rPr lang="en-US" dirty="0">
                <a:solidFill>
                  <a:srgbClr val="555555"/>
                </a:solidFill>
                <a:latin typeface="STIXGeneral-Regular" pitchFamily="2" charset="2"/>
              </a:rPr>
              <a:t> − </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6</a:t>
            </a:r>
            <a:r>
              <a:rPr lang="en-US" dirty="0">
                <a:solidFill>
                  <a:srgbClr val="555555"/>
                </a:solidFill>
                <a:latin typeface="STIXGeneral-Regular" pitchFamily="2" charset="2"/>
              </a:rPr>
              <a:t> + 2</a:t>
            </a:r>
            <a:r>
              <a:rPr lang="en-US" dirty="0">
                <a:solidFill>
                  <a:srgbClr val="555555"/>
                </a:solidFill>
                <a:latin typeface="STIXGeneral-Italic" pitchFamily="2" charset="2"/>
              </a:rPr>
              <a:t>x </a:t>
            </a:r>
            <a:r>
              <a:rPr lang="en-US" dirty="0">
                <a:solidFill>
                  <a:srgbClr val="555555"/>
                </a:solidFill>
                <a:latin typeface="STIXGeneral-Regular" pitchFamily="2" charset="2"/>
              </a:rPr>
              <a:t>− 6.</a:t>
            </a:r>
            <a:br>
              <a:rPr lang="en-US" dirty="0"/>
            </a:br>
            <a:endParaRPr lang="en-US" dirty="0"/>
          </a:p>
        </p:txBody>
      </p:sp>
    </p:spTree>
    <p:extLst>
      <p:ext uri="{BB962C8B-B14F-4D97-AF65-F5344CB8AC3E}">
        <p14:creationId xmlns:p14="http://schemas.microsoft.com/office/powerpoint/2010/main" val="1711102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End Behavior of Polynomial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Rectangle 1"/>
          <p:cNvSpPr/>
          <p:nvPr/>
        </p:nvSpPr>
        <p:spPr>
          <a:xfrm>
            <a:off x="457200" y="1209872"/>
            <a:ext cx="8062912" cy="1415772"/>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Identifying End Behavior and Degree of a Polynomial Function</a:t>
            </a:r>
          </a:p>
          <a:p>
            <a:endParaRPr lang="en-US" dirty="0">
              <a:latin typeface="MinionPro" charset="0"/>
            </a:endParaRPr>
          </a:p>
          <a:p>
            <a:r>
              <a:rPr lang="en-US" dirty="0">
                <a:latin typeface="MinionPro" charset="0"/>
              </a:rPr>
              <a:t>Describe the end behavior and determine a possible degree of the polynomial function </a:t>
            </a:r>
            <a:endParaRPr lang="en-US" dirty="0"/>
          </a:p>
          <a:p>
            <a:endParaRPr lang="en-US" sz="1400" dirty="0"/>
          </a:p>
        </p:txBody>
      </p:sp>
      <p:pic>
        <p:nvPicPr>
          <p:cNvPr id="4" name="Picture 3" descr="Polynomial graph with x intercepts at x= 1.5 and x=3 with y intercept at (0,3) with end behavior rising left and right" title="Polynomial graph"/>
          <p:cNvPicPr>
            <a:picLocks noChangeAspect="1"/>
          </p:cNvPicPr>
          <p:nvPr/>
        </p:nvPicPr>
        <p:blipFill>
          <a:blip r:embed="rId3"/>
          <a:stretch>
            <a:fillRect/>
          </a:stretch>
        </p:blipFill>
        <p:spPr>
          <a:xfrm>
            <a:off x="5175304" y="2612838"/>
            <a:ext cx="3048000" cy="3111500"/>
          </a:xfrm>
          <a:prstGeom prst="rect">
            <a:avLst/>
          </a:prstGeom>
        </p:spPr>
      </p:pic>
      <p:pic>
        <p:nvPicPr>
          <p:cNvPr id="7" name="Picture 6" descr="Graph of a parabola opening up" title="Polynomial graph"/>
          <p:cNvPicPr>
            <a:picLocks noChangeAspect="1"/>
          </p:cNvPicPr>
          <p:nvPr/>
        </p:nvPicPr>
        <p:blipFill>
          <a:blip r:embed="rId4"/>
          <a:stretch>
            <a:fillRect/>
          </a:stretch>
        </p:blipFill>
        <p:spPr>
          <a:xfrm>
            <a:off x="783292" y="2562038"/>
            <a:ext cx="3086100" cy="3162300"/>
          </a:xfrm>
          <a:prstGeom prst="rect">
            <a:avLst/>
          </a:prstGeom>
        </p:spPr>
      </p:pic>
      <p:sp>
        <p:nvSpPr>
          <p:cNvPr id="8" name="Footer Placeholder 2">
            <a:extLst>
              <a:ext uri="{FF2B5EF4-FFF2-40B4-BE49-F238E27FC236}">
                <a16:creationId xmlns:a16="http://schemas.microsoft.com/office/drawing/2014/main" id="{AFFE89F8-8AA3-434D-BBFB-60AF07267100}"/>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3016373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End Behavior of Polynomial Functions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78797D7B-0359-F943-A2E8-2AC4F2DD9488}"/>
              </a:ext>
            </a:extLst>
          </p:cNvPr>
          <p:cNvSpPr/>
          <p:nvPr/>
        </p:nvSpPr>
        <p:spPr>
          <a:xfrm>
            <a:off x="457200" y="1219086"/>
            <a:ext cx="8062912" cy="646331"/>
          </a:xfrm>
          <a:prstGeom prst="rect">
            <a:avLst/>
          </a:prstGeom>
        </p:spPr>
        <p:txBody>
          <a:bodyPr wrap="square">
            <a:spAutoFit/>
          </a:bodyPr>
          <a:lstStyle/>
          <a:p>
            <a:r>
              <a:rPr lang="en-US" dirty="0">
                <a:solidFill>
                  <a:srgbClr val="555555"/>
                </a:solidFill>
                <a:latin typeface="Helvetica Neue" panose="02000503000000020004" pitchFamily="2" charset="0"/>
              </a:rPr>
              <a:t>Try It:	Describe the end behavior, and determine a possible degree of the polynomial function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a:t>
            </a:r>
            <a:endParaRPr lang="en-US" dirty="0"/>
          </a:p>
        </p:txBody>
      </p:sp>
      <p:pic>
        <p:nvPicPr>
          <p:cNvPr id="3074" name="Picture 2" descr="Graph of an even-degree polynomial.">
            <a:extLst>
              <a:ext uri="{FF2B5EF4-FFF2-40B4-BE49-F238E27FC236}">
                <a16:creationId xmlns:a16="http://schemas.microsoft.com/office/drawing/2014/main" id="{2AE49766-4654-734F-A510-035B49F63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504" y="1865417"/>
            <a:ext cx="4895608" cy="44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66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End Behavior of Polynomial Functions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57199" y="1074918"/>
                <a:ext cx="8379321" cy="1477328"/>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Identifying End Behavior and Degree of a Polynomial Function </a:t>
                </a:r>
              </a:p>
              <a:p>
                <a:endParaRPr lang="en-US" dirty="0"/>
              </a:p>
              <a:p>
                <a:r>
                  <a:rPr lang="en-US" dirty="0">
                    <a:latin typeface="MinionPro" charset="0"/>
                  </a:rPr>
                  <a:t>Given the function </a:t>
                </a:r>
                <a14:m>
                  <m:oMath xmlns:m="http://schemas.openxmlformats.org/officeDocument/2006/math">
                    <m:r>
                      <a:rPr lang="en-US" i="1" dirty="0" smtClean="0">
                        <a:latin typeface="Cambria Math" charset="0"/>
                      </a:rPr>
                      <m:t>𝑓</m:t>
                    </m:r>
                    <m:r>
                      <a:rPr lang="en-US" i="1" dirty="0" smtClean="0">
                        <a:latin typeface="Cambria Math" charset="0"/>
                      </a:rPr>
                      <m:t>(</m:t>
                    </m:r>
                    <m:r>
                      <a:rPr lang="en-US" i="1" dirty="0" smtClean="0">
                        <a:latin typeface="Cambria Math" charset="0"/>
                      </a:rPr>
                      <m:t>𝑥</m:t>
                    </m:r>
                    <m:r>
                      <a:rPr lang="en-US" i="1" dirty="0" smtClean="0">
                        <a:latin typeface="Cambria Math" charset="0"/>
                      </a:rPr>
                      <m:t>) = −2</m:t>
                    </m:r>
                    <m:sSup>
                      <m:sSupPr>
                        <m:ctrlPr>
                          <a:rPr lang="is-IS" i="1" dirty="0" smtClean="0">
                            <a:latin typeface="Cambria Math" panose="02040503050406030204" pitchFamily="18" charset="0"/>
                          </a:rPr>
                        </m:ctrlPr>
                      </m:sSupPr>
                      <m:e>
                        <m:r>
                          <a:rPr lang="is-IS" i="1" dirty="0" smtClean="0">
                            <a:latin typeface="Cambria Math" charset="0"/>
                          </a:rPr>
                          <m:t>𝑥</m:t>
                        </m:r>
                      </m:e>
                      <m:sup>
                        <m:r>
                          <a:rPr lang="is-IS" i="1" dirty="0" smtClean="0">
                            <a:latin typeface="Cambria Math" charset="0"/>
                          </a:rPr>
                          <m:t>2</m:t>
                        </m:r>
                      </m:sup>
                    </m:sSup>
                    <m:r>
                      <a:rPr lang="en-US" i="1" dirty="0" smtClean="0">
                        <a:latin typeface="Cambria Math" charset="0"/>
                      </a:rPr>
                      <m:t>(</m:t>
                    </m:r>
                    <m:r>
                      <a:rPr lang="en-US" i="1" dirty="0" smtClean="0">
                        <a:latin typeface="Cambria Math" charset="0"/>
                      </a:rPr>
                      <m:t>𝑥</m:t>
                    </m:r>
                    <m:r>
                      <a:rPr lang="en-US" i="1" dirty="0" smtClean="0">
                        <a:latin typeface="Cambria Math" charset="0"/>
                      </a:rPr>
                      <m:t> −2)(</m:t>
                    </m:r>
                    <m:r>
                      <a:rPr lang="en-US" i="1" dirty="0" smtClean="0">
                        <a:latin typeface="Cambria Math" charset="0"/>
                      </a:rPr>
                      <m:t>𝑥</m:t>
                    </m:r>
                    <m:r>
                      <a:rPr lang="en-US" i="1" dirty="0" smtClean="0">
                        <a:latin typeface="Cambria Math" charset="0"/>
                      </a:rPr>
                      <m:t> +3), </m:t>
                    </m:r>
                  </m:oMath>
                </a14:m>
                <a:r>
                  <a:rPr lang="en-US" dirty="0">
                    <a:latin typeface="MinionPro" charset="0"/>
                  </a:rPr>
                  <a:t>express the function as a polynomial in general form, and determine the leading term, degree, and end behavior of the function.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57199" y="1074918"/>
                <a:ext cx="8379321" cy="1477328"/>
              </a:xfrm>
              <a:prstGeom prst="rect">
                <a:avLst/>
              </a:prstGeom>
              <a:blipFill>
                <a:blip r:embed="rId3"/>
                <a:stretch>
                  <a:fillRect l="-606" t="-1709" b="-5128"/>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582270FA-E209-4AE6-99CE-7789B0F26926}"/>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834895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End Behavior of Polynomial Functions try it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0862074B-FB25-0441-A8AC-FBB2F8A32C8D}"/>
              </a:ext>
            </a:extLst>
          </p:cNvPr>
          <p:cNvSpPr/>
          <p:nvPr/>
        </p:nvSpPr>
        <p:spPr>
          <a:xfrm>
            <a:off x="457200" y="1256266"/>
            <a:ext cx="8379321" cy="923330"/>
          </a:xfrm>
          <a:prstGeom prst="rect">
            <a:avLst/>
          </a:prstGeom>
        </p:spPr>
        <p:txBody>
          <a:bodyPr wrap="square">
            <a:spAutoFit/>
          </a:bodyPr>
          <a:lstStyle/>
          <a:p>
            <a:r>
              <a:rPr lang="en-US" dirty="0">
                <a:solidFill>
                  <a:srgbClr val="555555"/>
                </a:solidFill>
                <a:latin typeface="Helvetica Neue" panose="02000503000000020004" pitchFamily="2" charset="0"/>
              </a:rPr>
              <a:t>Try It:	Given the function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0.2(</a:t>
            </a:r>
            <a:r>
              <a:rPr lang="en-US" dirty="0">
                <a:solidFill>
                  <a:srgbClr val="555555"/>
                </a:solidFill>
                <a:latin typeface="STIXGeneral-Italic" pitchFamily="2" charset="2"/>
              </a:rPr>
              <a:t>x</a:t>
            </a:r>
            <a:r>
              <a:rPr lang="en-US" dirty="0">
                <a:solidFill>
                  <a:srgbClr val="555555"/>
                </a:solidFill>
                <a:latin typeface="STIXGeneral-Regular" pitchFamily="2" charset="2"/>
              </a:rPr>
              <a:t>−2)(</a:t>
            </a:r>
            <a:r>
              <a:rPr lang="en-US" dirty="0">
                <a:solidFill>
                  <a:srgbClr val="555555"/>
                </a:solidFill>
                <a:latin typeface="STIXGeneral-Italic" pitchFamily="2" charset="2"/>
              </a:rPr>
              <a:t>x</a:t>
            </a:r>
            <a:r>
              <a:rPr lang="en-US" dirty="0">
                <a:solidFill>
                  <a:srgbClr val="555555"/>
                </a:solidFill>
                <a:latin typeface="STIXGeneral-Regular" pitchFamily="2" charset="2"/>
              </a:rPr>
              <a:t>+1)(</a:t>
            </a:r>
            <a:r>
              <a:rPr lang="en-US" dirty="0">
                <a:solidFill>
                  <a:srgbClr val="555555"/>
                </a:solidFill>
                <a:latin typeface="STIXGeneral-Italic" pitchFamily="2" charset="2"/>
              </a:rPr>
              <a:t>x</a:t>
            </a:r>
            <a:r>
              <a:rPr lang="en-US" dirty="0">
                <a:solidFill>
                  <a:srgbClr val="555555"/>
                </a:solidFill>
                <a:latin typeface="STIXGeneral-Regular" pitchFamily="2" charset="2"/>
              </a:rPr>
              <a:t>−5),</a:t>
            </a:r>
            <a:r>
              <a:rPr lang="en-US" dirty="0">
                <a:solidFill>
                  <a:srgbClr val="555555"/>
                </a:solidFill>
                <a:latin typeface="Helvetica Neue" panose="02000503000000020004" pitchFamily="2" charset="0"/>
              </a:rPr>
              <a:t>   express the function as a polynomial in general form and determine the leading term, degree, and end behavior of the function. </a:t>
            </a:r>
          </a:p>
        </p:txBody>
      </p:sp>
    </p:spTree>
    <p:extLst>
      <p:ext uri="{BB962C8B-B14F-4D97-AF65-F5344CB8AC3E}">
        <p14:creationId xmlns:p14="http://schemas.microsoft.com/office/powerpoint/2010/main" val="148712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81060"/>
          </a:xfrm>
        </p:spPr>
        <p:txBody>
          <a:bodyPr>
            <a:normAutofit/>
          </a:bodyPr>
          <a:lstStyle/>
          <a:p>
            <a:r>
              <a:rPr lang="en-US"/>
              <a:t>Recognizing Characteristics of Parabolas </a:t>
            </a:r>
          </a:p>
        </p:txBody>
      </p:sp>
      <p:sp>
        <p:nvSpPr>
          <p:cNvPr id="7" name="Text Placeholder 6"/>
          <p:cNvSpPr>
            <a:spLocks noGrp="1"/>
          </p:cNvSpPr>
          <p:nvPr>
            <p:ph type="body" sz="quarter" idx="14"/>
          </p:nvPr>
        </p:nvSpPr>
        <p:spPr>
          <a:xfrm>
            <a:off x="457200" y="1135752"/>
            <a:ext cx="8062912" cy="1416947"/>
          </a:xfrm>
        </p:spPr>
        <p:txBody>
          <a:bodyPr>
            <a:noAutofit/>
          </a:bodyPr>
          <a:lstStyle/>
          <a:p>
            <a:r>
              <a:rPr lang="en-US" sz="1800" dirty="0">
                <a:solidFill>
                  <a:srgbClr val="0091BF"/>
                </a:solidFill>
                <a:latin typeface="HelveticaNeueLTPro" charset="0"/>
              </a:rPr>
              <a:t>Example </a:t>
            </a:r>
            <a:r>
              <a:rPr lang="en-US" sz="1800" b="1" dirty="0">
                <a:latin typeface="HelveticaNeueLTPro" charset="0"/>
              </a:rPr>
              <a:t>Identifying the Characteristics of a Parabola</a:t>
            </a:r>
          </a:p>
          <a:p>
            <a:br>
              <a:rPr lang="en-US" sz="1800" b="1" dirty="0">
                <a:latin typeface="HelveticaNeueLTPro" charset="0"/>
              </a:rPr>
            </a:br>
            <a:r>
              <a:rPr lang="en-US" sz="1800" dirty="0">
                <a:latin typeface="MinionPro" charset="0"/>
              </a:rPr>
              <a:t>Determine the vertex, axis of symmetry, zeros, and </a:t>
            </a:r>
            <a:r>
              <a:rPr lang="en-US" sz="1800" i="1" dirty="0">
                <a:latin typeface="MinionPro" charset="0"/>
              </a:rPr>
              <a:t>y</a:t>
            </a:r>
            <a:r>
              <a:rPr lang="en-US" sz="1800" dirty="0">
                <a:latin typeface="MinionPro" charset="0"/>
              </a:rPr>
              <a:t>-intercept of the parabola shown</a:t>
            </a:r>
            <a:endParaRPr lang="en-US" sz="1800"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4" name="Picture 3" descr="Graph of a parabola opening down with a vertex of (-1,8) and y intercept of (0,6)" title="Graph of a parabola"/>
          <p:cNvPicPr>
            <a:picLocks noChangeAspect="1"/>
          </p:cNvPicPr>
          <p:nvPr/>
        </p:nvPicPr>
        <p:blipFill>
          <a:blip r:embed="rId3"/>
          <a:stretch>
            <a:fillRect/>
          </a:stretch>
        </p:blipFill>
        <p:spPr>
          <a:xfrm>
            <a:off x="4488656" y="2305599"/>
            <a:ext cx="4152900" cy="4076700"/>
          </a:xfrm>
          <a:prstGeom prst="rect">
            <a:avLst/>
          </a:prstGeom>
        </p:spPr>
      </p:pic>
      <p:sp>
        <p:nvSpPr>
          <p:cNvPr id="8" name="Footer Placeholder 2">
            <a:extLst>
              <a:ext uri="{FF2B5EF4-FFF2-40B4-BE49-F238E27FC236}">
                <a16:creationId xmlns:a16="http://schemas.microsoft.com/office/drawing/2014/main" id="{F29BEFB0-F3B0-4B7A-A67F-57F3EBA873D0}"/>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2789774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Identifying Local Behavior of Polynomial Functions </a:t>
            </a:r>
          </a:p>
        </p:txBody>
      </p:sp>
      <p:pic>
        <p:nvPicPr>
          <p:cNvPr id="3" name="Picture 2" descr="Graph showing a turning point and x intercepts&#10;&#10;" title="Turning Point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02313" y="2700096"/>
            <a:ext cx="3862653" cy="3191417"/>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7" name="Rectangle 6">
            <a:extLst>
              <a:ext uri="{FF2B5EF4-FFF2-40B4-BE49-F238E27FC236}">
                <a16:creationId xmlns:a16="http://schemas.microsoft.com/office/drawing/2014/main" id="{AF21F36B-3C0C-9B47-8329-A6F34830C736}"/>
              </a:ext>
            </a:extLst>
          </p:cNvPr>
          <p:cNvSpPr/>
          <p:nvPr/>
        </p:nvSpPr>
        <p:spPr>
          <a:xfrm>
            <a:off x="457199" y="1222769"/>
            <a:ext cx="8379321" cy="1477328"/>
          </a:xfrm>
          <a:prstGeom prst="rect">
            <a:avLst/>
          </a:prstGeom>
        </p:spPr>
        <p:txBody>
          <a:bodyPr wrap="square">
            <a:spAutoFit/>
          </a:bodyPr>
          <a:lstStyle/>
          <a:p>
            <a:r>
              <a:rPr lang="en-US" cap="all" dirty="0">
                <a:solidFill>
                  <a:srgbClr val="555555"/>
                </a:solidFill>
              </a:rPr>
              <a:t>INTERCEPTS AND TURNING POINTS OF POLYNOMIAL FUNCTIONS</a:t>
            </a:r>
          </a:p>
          <a:p>
            <a:r>
              <a:rPr lang="en-US" dirty="0">
                <a:solidFill>
                  <a:srgbClr val="555555"/>
                </a:solidFill>
              </a:rPr>
              <a:t>A </a:t>
            </a:r>
            <a:r>
              <a:rPr lang="en-US" b="1" dirty="0">
                <a:solidFill>
                  <a:srgbClr val="555555"/>
                </a:solidFill>
              </a:rPr>
              <a:t>turning point</a:t>
            </a:r>
            <a:r>
              <a:rPr lang="en-US" dirty="0">
                <a:solidFill>
                  <a:srgbClr val="555555"/>
                </a:solidFill>
              </a:rPr>
              <a:t> of a graph is a point at which the graph changes direction from increasing to decreasing or decreasing to increasing. The </a:t>
            </a:r>
            <a:r>
              <a:rPr lang="en-US" i="1" dirty="0">
                <a:solidFill>
                  <a:srgbClr val="555555"/>
                </a:solidFill>
              </a:rPr>
              <a:t>y-</a:t>
            </a:r>
            <a:r>
              <a:rPr lang="en-US" dirty="0">
                <a:solidFill>
                  <a:srgbClr val="555555"/>
                </a:solidFill>
              </a:rPr>
              <a:t>intercept is the point at which the function has an input value of zero. The </a:t>
            </a:r>
            <a:r>
              <a:rPr lang="en-US" i="1" dirty="0">
                <a:solidFill>
                  <a:srgbClr val="555555"/>
                </a:solidFill>
              </a:rPr>
              <a:t>x</a:t>
            </a:r>
            <a:r>
              <a:rPr lang="en-US" dirty="0">
                <a:solidFill>
                  <a:srgbClr val="555555"/>
                </a:solidFill>
              </a:rPr>
              <a:t>-intercepts are the points at which the output value is zero.</a:t>
            </a:r>
            <a:endParaRPr lang="en-US" dirty="0">
              <a:solidFill>
                <a:srgbClr val="555555"/>
              </a:solidFill>
              <a:effectLst/>
            </a:endParaRPr>
          </a:p>
        </p:txBody>
      </p:sp>
      <p:sp>
        <p:nvSpPr>
          <p:cNvPr id="8" name="Rectangle 7">
            <a:extLst>
              <a:ext uri="{FF2B5EF4-FFF2-40B4-BE49-F238E27FC236}">
                <a16:creationId xmlns:a16="http://schemas.microsoft.com/office/drawing/2014/main" id="{E5C9D18A-FAC4-A84A-99EE-9F9D3B13AA89}"/>
              </a:ext>
            </a:extLst>
          </p:cNvPr>
          <p:cNvSpPr/>
          <p:nvPr/>
        </p:nvSpPr>
        <p:spPr>
          <a:xfrm>
            <a:off x="457199" y="3003143"/>
            <a:ext cx="4566215" cy="2585323"/>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polynomial function, determine the intercepts.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Determine the </a:t>
            </a:r>
            <a:r>
              <a:rPr lang="en-US" i="1" dirty="0">
                <a:solidFill>
                  <a:srgbClr val="333333"/>
                </a:solidFill>
                <a:latin typeface="Helvetica Neue" panose="02000503000000020004" pitchFamily="2" charset="0"/>
              </a:rPr>
              <a:t>y-</a:t>
            </a:r>
            <a:r>
              <a:rPr lang="en-US" dirty="0">
                <a:solidFill>
                  <a:srgbClr val="333333"/>
                </a:solidFill>
                <a:latin typeface="Helvetica Neue" panose="02000503000000020004" pitchFamily="2" charset="0"/>
              </a:rPr>
              <a:t>intercept by setting </a:t>
            </a:r>
            <a:r>
              <a:rPr lang="en-US" dirty="0">
                <a:solidFill>
                  <a:srgbClr val="333333"/>
                </a:solidFill>
                <a:latin typeface="STIXGeneral-Italic" pitchFamily="2" charset="2"/>
              </a:rPr>
              <a:t>x </a:t>
            </a:r>
            <a:r>
              <a:rPr lang="en-US" dirty="0">
                <a:solidFill>
                  <a:srgbClr val="333333"/>
                </a:solidFill>
                <a:latin typeface="STIXGeneral-Regular" pitchFamily="2" charset="2"/>
              </a:rPr>
              <a:t>= 0</a:t>
            </a:r>
            <a:r>
              <a:rPr lang="en-US" dirty="0">
                <a:solidFill>
                  <a:srgbClr val="333333"/>
                </a:solidFill>
                <a:latin typeface="Helvetica Neue" panose="02000503000000020004" pitchFamily="2" charset="0"/>
              </a:rPr>
              <a:t>   and finding the corresponding output value.</a:t>
            </a:r>
          </a:p>
          <a:p>
            <a:pPr marL="342900" indent="-342900">
              <a:buFont typeface="+mj-lt"/>
              <a:buAutoNum type="arabicPeriod"/>
            </a:pPr>
            <a:r>
              <a:rPr lang="en-US" dirty="0">
                <a:solidFill>
                  <a:srgbClr val="333333"/>
                </a:solidFill>
                <a:latin typeface="Helvetica Neue" panose="02000503000000020004" pitchFamily="2" charset="0"/>
              </a:rPr>
              <a:t>Determine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-intercepts by solving for the input values that yield an output value of zero.</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971831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0200" y="241326"/>
            <a:ext cx="6919912" cy="820225"/>
          </a:xfrm>
        </p:spPr>
        <p:txBody>
          <a:bodyPr>
            <a:normAutofit fontScale="90000"/>
          </a:bodyPr>
          <a:lstStyle/>
          <a:p>
            <a:r>
              <a:rPr lang="en-US" dirty="0"/>
              <a:t>Identifying Local Behavior of Polynomial Functions example</a:t>
            </a:r>
            <a:endParaRPr lang="en-US" sz="2400" dirty="0">
              <a:solidFill>
                <a:srgbClr val="6CB255"/>
              </a:solidFill>
            </a:endParaRP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0823" y="227959"/>
            <a:ext cx="1226434" cy="83359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70822" y="1240577"/>
                <a:ext cx="8249289" cy="1200329"/>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Determining the Intercepts of a Polynomial Function</a:t>
                </a:r>
              </a:p>
              <a:p>
                <a:r>
                  <a:rPr lang="en-US" b="1" dirty="0">
                    <a:latin typeface="HelveticaNeueLTPro" charset="0"/>
                  </a:rPr>
                  <a:t> </a:t>
                </a:r>
                <a:endParaRPr lang="en-US" dirty="0"/>
              </a:p>
              <a:p>
                <a:r>
                  <a:rPr lang="en-US" dirty="0">
                    <a:latin typeface="MinionPro" charset="0"/>
                  </a:rPr>
                  <a:t>Given the polynomial function </a:t>
                </a:r>
                <a14:m>
                  <m:oMath xmlns:m="http://schemas.openxmlformats.org/officeDocument/2006/math">
                    <m:r>
                      <a:rPr lang="en-US" i="1" dirty="0" smtClean="0">
                        <a:latin typeface="Cambria Math" charset="0"/>
                      </a:rPr>
                      <m:t>𝑓</m:t>
                    </m:r>
                    <m:r>
                      <a:rPr lang="en-US" i="1" dirty="0" smtClean="0">
                        <a:latin typeface="Cambria Math" charset="0"/>
                      </a:rPr>
                      <m:t>(</m:t>
                    </m:r>
                    <m:r>
                      <a:rPr lang="en-US" i="1" dirty="0" smtClean="0">
                        <a:latin typeface="Cambria Math" charset="0"/>
                      </a:rPr>
                      <m:t>𝑥</m:t>
                    </m:r>
                    <m:r>
                      <a:rPr lang="en-US" i="1" dirty="0" smtClean="0">
                        <a:latin typeface="Cambria Math" charset="0"/>
                      </a:rPr>
                      <m:t>) =2(</m:t>
                    </m:r>
                    <m:r>
                      <a:rPr lang="en-US" i="1" dirty="0" smtClean="0">
                        <a:latin typeface="Cambria Math" charset="0"/>
                      </a:rPr>
                      <m:t>𝑥</m:t>
                    </m:r>
                    <m:r>
                      <a:rPr lang="en-US" i="1" dirty="0" smtClean="0">
                        <a:latin typeface="Cambria Math" charset="0"/>
                      </a:rPr>
                      <m:t> −1)(</m:t>
                    </m:r>
                    <m:r>
                      <a:rPr lang="en-US" i="1" dirty="0" smtClean="0">
                        <a:latin typeface="Cambria Math" charset="0"/>
                      </a:rPr>
                      <m:t>𝑥</m:t>
                    </m:r>
                    <m:r>
                      <a:rPr lang="en-US" i="1" dirty="0" smtClean="0">
                        <a:latin typeface="Cambria Math" charset="0"/>
                      </a:rPr>
                      <m:t> +2)(</m:t>
                    </m:r>
                    <m:r>
                      <a:rPr lang="en-US" i="1" dirty="0" smtClean="0">
                        <a:latin typeface="Cambria Math" charset="0"/>
                      </a:rPr>
                      <m:t>𝑥</m:t>
                    </m:r>
                    <m:r>
                      <a:rPr lang="en-US" i="1" dirty="0" smtClean="0">
                        <a:latin typeface="Cambria Math" charset="0"/>
                      </a:rPr>
                      <m:t> −3), </m:t>
                    </m:r>
                  </m:oMath>
                </a14:m>
                <a:r>
                  <a:rPr lang="en-US" dirty="0">
                    <a:latin typeface="MinionPro" charset="0"/>
                  </a:rPr>
                  <a:t>written in factored form for your convenience, determine the </a:t>
                </a:r>
                <a:r>
                  <a:rPr lang="en-US" i="1" dirty="0">
                    <a:latin typeface="MinionPro" charset="0"/>
                  </a:rPr>
                  <a:t>y</a:t>
                </a:r>
                <a:r>
                  <a:rPr lang="en-US" dirty="0">
                    <a:latin typeface="MinionPro" charset="0"/>
                  </a:rPr>
                  <a:t>- and </a:t>
                </a:r>
                <a:r>
                  <a:rPr lang="en-US" i="1" dirty="0">
                    <a:latin typeface="MinionPro" charset="0"/>
                  </a:rPr>
                  <a:t>x</a:t>
                </a:r>
                <a:r>
                  <a:rPr lang="en-US" dirty="0">
                    <a:latin typeface="MinionPro" charset="0"/>
                  </a:rPr>
                  <a:t>-intercepts.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70822" y="1240577"/>
                <a:ext cx="8249289" cy="1200329"/>
              </a:xfrm>
              <a:prstGeom prst="rect">
                <a:avLst/>
              </a:prstGeom>
              <a:blipFill>
                <a:blip r:embed="rId3"/>
                <a:stretch>
                  <a:fillRect l="-461" t="-2105" b="-7368"/>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6555CE2C-24DB-45EA-ACE9-5FC6D500C069}"/>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2460546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Identifying Local Behavior of Polynomial Functions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D58DE4C5-28ED-3F4D-AA9A-149E486CA5A2}"/>
              </a:ext>
            </a:extLst>
          </p:cNvPr>
          <p:cNvSpPr/>
          <p:nvPr/>
        </p:nvSpPr>
        <p:spPr>
          <a:xfrm>
            <a:off x="457200" y="1289006"/>
            <a:ext cx="8211928" cy="646331"/>
          </a:xfrm>
          <a:prstGeom prst="rect">
            <a:avLst/>
          </a:prstGeom>
        </p:spPr>
        <p:txBody>
          <a:bodyPr wrap="square">
            <a:spAutoFit/>
          </a:bodyPr>
          <a:lstStyle/>
          <a:p>
            <a:r>
              <a:rPr lang="en-US" dirty="0">
                <a:solidFill>
                  <a:srgbClr val="555555"/>
                </a:solidFill>
                <a:latin typeface="Helvetica Neue" panose="02000503000000020004" pitchFamily="2" charset="0"/>
              </a:rPr>
              <a:t>Try It:	Given the polynomial function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2</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3</a:t>
            </a:r>
            <a:r>
              <a:rPr lang="en-US" dirty="0">
                <a:solidFill>
                  <a:srgbClr val="555555"/>
                </a:solidFill>
                <a:latin typeface="STIXGeneral-Regular" pitchFamily="2" charset="2"/>
              </a:rPr>
              <a:t> − 6</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2</a:t>
            </a:r>
            <a:r>
              <a:rPr lang="en-US" dirty="0">
                <a:solidFill>
                  <a:srgbClr val="555555"/>
                </a:solidFill>
                <a:latin typeface="STIXGeneral-Regular" pitchFamily="2" charset="2"/>
              </a:rPr>
              <a:t> − 20</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determine the </a:t>
            </a:r>
            <a:r>
              <a:rPr lang="en-US" i="1" dirty="0">
                <a:solidFill>
                  <a:srgbClr val="555555"/>
                </a:solidFill>
                <a:latin typeface="Helvetica Neue" panose="02000503000000020004" pitchFamily="2" charset="0"/>
              </a:rPr>
              <a:t>y</a:t>
            </a:r>
            <a:r>
              <a:rPr lang="en-US" dirty="0">
                <a:solidFill>
                  <a:srgbClr val="555555"/>
                </a:solidFill>
                <a:latin typeface="Helvetica Neue" panose="02000503000000020004" pitchFamily="2" charset="0"/>
              </a:rPr>
              <a:t>- and </a:t>
            </a:r>
            <a:r>
              <a:rPr lang="en-US" i="1" dirty="0">
                <a:solidFill>
                  <a:srgbClr val="555555"/>
                </a:solidFill>
                <a:latin typeface="Helvetica Neue" panose="02000503000000020004" pitchFamily="2" charset="0"/>
              </a:rPr>
              <a:t>x</a:t>
            </a:r>
            <a:r>
              <a:rPr lang="en-US" dirty="0">
                <a:solidFill>
                  <a:srgbClr val="555555"/>
                </a:solidFill>
                <a:latin typeface="Helvetica Neue" panose="02000503000000020004" pitchFamily="2" charset="0"/>
              </a:rPr>
              <a:t>-intercepts.</a:t>
            </a:r>
            <a:endParaRPr lang="en-US" dirty="0"/>
          </a:p>
        </p:txBody>
      </p:sp>
    </p:spTree>
    <p:extLst>
      <p:ext uri="{BB962C8B-B14F-4D97-AF65-F5344CB8AC3E}">
        <p14:creationId xmlns:p14="http://schemas.microsoft.com/office/powerpoint/2010/main" val="1615144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Comparing Smooth and Continuous Graphs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57198" y="2299240"/>
                <a:ext cx="8379321" cy="1757404"/>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Determining the Number of Intercepts and Turning Points of a Polynomial</a:t>
                </a:r>
              </a:p>
              <a:p>
                <a:br>
                  <a:rPr lang="en-US" b="1" dirty="0">
                    <a:latin typeface="HelveticaNeueLTPro" charset="0"/>
                  </a:rPr>
                </a:br>
                <a:r>
                  <a:rPr lang="en-US" dirty="0">
                    <a:latin typeface="MinionPro" charset="0"/>
                  </a:rPr>
                  <a:t>Without graphing the function, determine the local behavior of the function by finding the maximum number of </a:t>
                </a:r>
                <a:r>
                  <a:rPr lang="en-US" i="1" dirty="0">
                    <a:latin typeface="MinionPro" charset="0"/>
                  </a:rPr>
                  <a:t>x</a:t>
                </a:r>
                <a:r>
                  <a:rPr lang="en-US" dirty="0">
                    <a:latin typeface="MinionPro" charset="0"/>
                  </a:rPr>
                  <a:t>-intercepts and turning points for</a:t>
                </a:r>
              </a:p>
              <a:p>
                <a:pPr algn="ctr"/>
                <a:r>
                  <a:rPr lang="en-US" dirty="0">
                    <a:latin typeface="MinionPro" charset="0"/>
                  </a:rPr>
                  <a:t> </a:t>
                </a:r>
                <a14:m>
                  <m:oMath xmlns:m="http://schemas.openxmlformats.org/officeDocument/2006/math">
                    <m:r>
                      <a:rPr lang="en-US" i="1" dirty="0" smtClean="0">
                        <a:latin typeface="Cambria Math" charset="0"/>
                      </a:rPr>
                      <m:t>𝑓</m:t>
                    </m:r>
                    <m:r>
                      <a:rPr lang="en-US" i="1" dirty="0" smtClean="0">
                        <a:latin typeface="Cambria Math" charset="0"/>
                      </a:rPr>
                      <m:t>(</m:t>
                    </m:r>
                    <m:r>
                      <a:rPr lang="en-US" i="1" dirty="0" smtClean="0">
                        <a:latin typeface="Cambria Math" charset="0"/>
                      </a:rPr>
                      <m:t>𝑥</m:t>
                    </m:r>
                    <m:r>
                      <a:rPr lang="en-US" i="1" dirty="0" smtClean="0">
                        <a:latin typeface="Cambria Math" charset="0"/>
                      </a:rPr>
                      <m:t>) = −5</m:t>
                    </m:r>
                    <m:sSup>
                      <m:sSupPr>
                        <m:ctrlPr>
                          <a:rPr lang="en-US" b="0" i="1" dirty="0" smtClean="0">
                            <a:latin typeface="Cambria Math" panose="02040503050406030204" pitchFamily="18" charset="0"/>
                          </a:rPr>
                        </m:ctrlPr>
                      </m:sSupPr>
                      <m:e>
                        <m:r>
                          <a:rPr lang="en-US" b="0" i="1" dirty="0" smtClean="0">
                            <a:latin typeface="Cambria Math" charset="0"/>
                          </a:rPr>
                          <m:t>𝑥</m:t>
                        </m:r>
                      </m:e>
                      <m:sup>
                        <m:r>
                          <a:rPr lang="en-US" b="0" i="1" dirty="0" smtClean="0">
                            <a:latin typeface="Cambria Math" charset="0"/>
                          </a:rPr>
                          <m:t>10</m:t>
                        </m:r>
                      </m:sup>
                    </m:sSup>
                    <m:r>
                      <a:rPr lang="en-US" i="1" dirty="0" smtClean="0">
                        <a:latin typeface="Cambria Math" charset="0"/>
                      </a:rPr>
                      <m:t> + 4</m:t>
                    </m:r>
                    <m:sSup>
                      <m:sSupPr>
                        <m:ctrlPr>
                          <a:rPr lang="en-US" i="1" dirty="0" smtClean="0">
                            <a:latin typeface="Cambria Math" panose="02040503050406030204" pitchFamily="18" charset="0"/>
                          </a:rPr>
                        </m:ctrlPr>
                      </m:sSupPr>
                      <m:e>
                        <m:r>
                          <a:rPr lang="en-US" b="0" i="1" dirty="0" smtClean="0">
                            <a:latin typeface="Cambria Math" charset="0"/>
                          </a:rPr>
                          <m:t>𝑥</m:t>
                        </m:r>
                      </m:e>
                      <m:sup>
                        <m:r>
                          <a:rPr lang="en-US" b="0" i="1" dirty="0" smtClean="0">
                            <a:latin typeface="Cambria Math" charset="0"/>
                          </a:rPr>
                          <m:t>6</m:t>
                        </m:r>
                      </m:sup>
                    </m:sSup>
                    <m:r>
                      <a:rPr lang="en-US" i="1" dirty="0" smtClean="0">
                        <a:latin typeface="Cambria Math" charset="0"/>
                      </a:rPr>
                      <m:t> −</m:t>
                    </m:r>
                    <m:r>
                      <a:rPr lang="en-US" b="0" i="1" dirty="0" smtClean="0">
                        <a:latin typeface="Cambria Math" charset="0"/>
                      </a:rPr>
                      <m:t>2</m:t>
                    </m:r>
                    <m:sSup>
                      <m:sSupPr>
                        <m:ctrlPr>
                          <a:rPr lang="en-US" i="1" dirty="0" smtClean="0">
                            <a:latin typeface="Cambria Math" panose="02040503050406030204" pitchFamily="18" charset="0"/>
                          </a:rPr>
                        </m:ctrlPr>
                      </m:sSupPr>
                      <m:e>
                        <m:r>
                          <a:rPr lang="en-US" b="0" i="1" dirty="0" smtClean="0">
                            <a:latin typeface="Cambria Math" charset="0"/>
                          </a:rPr>
                          <m:t>𝑥</m:t>
                        </m:r>
                      </m:e>
                      <m:sup>
                        <m:r>
                          <a:rPr lang="en-US" b="0" i="1" dirty="0" smtClean="0">
                            <a:latin typeface="Cambria Math" charset="0"/>
                          </a:rPr>
                          <m:t>5</m:t>
                        </m:r>
                      </m:sup>
                    </m:sSup>
                    <m:r>
                      <a:rPr lang="en-US" i="1" dirty="0" smtClean="0">
                        <a:latin typeface="Cambria Math" charset="0"/>
                      </a:rPr>
                      <m:t> +</m:t>
                    </m:r>
                    <m:r>
                      <a:rPr lang="en-US" b="0" i="1" dirty="0" smtClean="0">
                        <a:latin typeface="Cambria Math" charset="0"/>
                      </a:rPr>
                      <m:t>3</m:t>
                    </m:r>
                    <m:sSup>
                      <m:sSupPr>
                        <m:ctrlPr>
                          <a:rPr lang="en-US" i="1" dirty="0" smtClean="0">
                            <a:latin typeface="Cambria Math" panose="02040503050406030204" pitchFamily="18" charset="0"/>
                          </a:rPr>
                        </m:ctrlPr>
                      </m:sSupPr>
                      <m:e>
                        <m:r>
                          <a:rPr lang="en-US" b="0" i="1" dirty="0" smtClean="0">
                            <a:latin typeface="Cambria Math" charset="0"/>
                          </a:rPr>
                          <m:t>𝑥</m:t>
                        </m:r>
                      </m:e>
                      <m:sup>
                        <m:r>
                          <a:rPr lang="en-US" b="0" i="1" dirty="0" smtClean="0">
                            <a:latin typeface="Cambria Math" charset="0"/>
                          </a:rPr>
                          <m:t>3</m:t>
                        </m:r>
                      </m:sup>
                    </m:sSup>
                    <m:r>
                      <a:rPr lang="en-US" i="1" dirty="0" smtClean="0">
                        <a:latin typeface="Cambria Math" charset="0"/>
                      </a:rPr>
                      <m:t>.</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57198" y="2299240"/>
                <a:ext cx="8379321" cy="1757404"/>
              </a:xfrm>
              <a:prstGeom prst="rect">
                <a:avLst/>
              </a:prstGeom>
              <a:blipFill>
                <a:blip r:embed="rId3"/>
                <a:stretch>
                  <a:fillRect l="-606" t="-719" b="-2878"/>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4829A65B-8B95-4843-997C-C1AC81C3CF12}"/>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BF4A2435-8318-EA4D-B5E7-9DDD036402E4}"/>
              </a:ext>
            </a:extLst>
          </p:cNvPr>
          <p:cNvSpPr/>
          <p:nvPr/>
        </p:nvSpPr>
        <p:spPr>
          <a:xfrm>
            <a:off x="457198" y="1251083"/>
            <a:ext cx="8212239" cy="923330"/>
          </a:xfrm>
          <a:prstGeom prst="rect">
            <a:avLst/>
          </a:prstGeom>
        </p:spPr>
        <p:txBody>
          <a:bodyPr wrap="square">
            <a:spAutoFit/>
          </a:bodyPr>
          <a:lstStyle/>
          <a:p>
            <a:r>
              <a:rPr lang="en-US" cap="all" dirty="0">
                <a:solidFill>
                  <a:srgbClr val="555555"/>
                </a:solidFill>
              </a:rPr>
              <a:t>INTERCEPTS AND TURNING POINTS OF POLYNOMIALS</a:t>
            </a:r>
          </a:p>
          <a:p>
            <a:r>
              <a:rPr lang="en-US" dirty="0">
                <a:solidFill>
                  <a:srgbClr val="555555"/>
                </a:solidFill>
              </a:rPr>
              <a:t>A polynomial of degree </a:t>
            </a:r>
            <a:r>
              <a:rPr lang="en-US" dirty="0">
                <a:solidFill>
                  <a:srgbClr val="555555"/>
                </a:solidFill>
                <a:latin typeface="STIXGeneral-Italic" pitchFamily="2" charset="2"/>
              </a:rPr>
              <a:t>n</a:t>
            </a:r>
            <a:r>
              <a:rPr lang="en-US" dirty="0">
                <a:solidFill>
                  <a:srgbClr val="555555"/>
                </a:solidFill>
              </a:rPr>
              <a:t>  will have, at most, </a:t>
            </a:r>
            <a:r>
              <a:rPr lang="en-US" dirty="0">
                <a:solidFill>
                  <a:srgbClr val="555555"/>
                </a:solidFill>
                <a:latin typeface="STIXGeneral-Italic" pitchFamily="2" charset="2"/>
              </a:rPr>
              <a:t>n</a:t>
            </a:r>
            <a:r>
              <a:rPr lang="en-US" dirty="0">
                <a:solidFill>
                  <a:srgbClr val="555555"/>
                </a:solidFill>
              </a:rPr>
              <a:t> </a:t>
            </a:r>
            <a:r>
              <a:rPr lang="en-US" i="1" dirty="0">
                <a:solidFill>
                  <a:srgbClr val="555555"/>
                </a:solidFill>
              </a:rPr>
              <a:t>x</a:t>
            </a:r>
            <a:r>
              <a:rPr lang="en-US" dirty="0">
                <a:solidFill>
                  <a:srgbClr val="555555"/>
                </a:solidFill>
              </a:rPr>
              <a:t>-intercepts and </a:t>
            </a:r>
            <a:r>
              <a:rPr lang="en-US" dirty="0">
                <a:solidFill>
                  <a:srgbClr val="555555"/>
                </a:solidFill>
                <a:latin typeface="STIXGeneral-Italic" pitchFamily="2" charset="2"/>
              </a:rPr>
              <a:t>n</a:t>
            </a:r>
            <a:r>
              <a:rPr lang="en-US" dirty="0">
                <a:solidFill>
                  <a:srgbClr val="555555"/>
                </a:solidFill>
                <a:latin typeface="STIXGeneral-Regular" pitchFamily="2" charset="2"/>
              </a:rPr>
              <a:t>−1</a:t>
            </a:r>
            <a:r>
              <a:rPr lang="en-US" dirty="0">
                <a:solidFill>
                  <a:srgbClr val="555555"/>
                </a:solidFill>
              </a:rPr>
              <a:t>  turning points.</a:t>
            </a:r>
            <a:endParaRPr lang="en-US" dirty="0">
              <a:solidFill>
                <a:srgbClr val="555555"/>
              </a:solidFill>
              <a:effectLst/>
            </a:endParaRPr>
          </a:p>
        </p:txBody>
      </p:sp>
    </p:spTree>
    <p:extLst>
      <p:ext uri="{BB962C8B-B14F-4D97-AF65-F5344CB8AC3E}">
        <p14:creationId xmlns:p14="http://schemas.microsoft.com/office/powerpoint/2010/main" val="1483033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Comparing Smooth and Continuous Graphs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Footer Placeholder 2">
            <a:extLst>
              <a:ext uri="{FF2B5EF4-FFF2-40B4-BE49-F238E27FC236}">
                <a16:creationId xmlns:a16="http://schemas.microsoft.com/office/drawing/2014/main" id="{1949C52F-B39F-4312-9661-D1BEC26B0BA2}"/>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3" name="Rectangle 2">
            <a:extLst>
              <a:ext uri="{FF2B5EF4-FFF2-40B4-BE49-F238E27FC236}">
                <a16:creationId xmlns:a16="http://schemas.microsoft.com/office/drawing/2014/main" id="{F95A0CD8-52DB-A646-ABE8-17423ACF4776}"/>
              </a:ext>
            </a:extLst>
          </p:cNvPr>
          <p:cNvSpPr/>
          <p:nvPr/>
        </p:nvSpPr>
        <p:spPr>
          <a:xfrm>
            <a:off x="457200" y="1324523"/>
            <a:ext cx="8348574" cy="923330"/>
          </a:xfrm>
          <a:prstGeom prst="rect">
            <a:avLst/>
          </a:prstGeom>
        </p:spPr>
        <p:txBody>
          <a:bodyPr wrap="square">
            <a:spAutoFit/>
          </a:bodyPr>
          <a:lstStyle/>
          <a:p>
            <a:r>
              <a:rPr lang="en-US" dirty="0">
                <a:solidFill>
                  <a:srgbClr val="555555"/>
                </a:solidFill>
                <a:latin typeface="Helvetica Neue" panose="02000503000000020004" pitchFamily="2" charset="0"/>
              </a:rPr>
              <a:t>Try It:	Without graphing the function, determine the maximum number of </a:t>
            </a:r>
            <a:r>
              <a:rPr lang="en-US" i="1" dirty="0">
                <a:solidFill>
                  <a:srgbClr val="555555"/>
                </a:solidFill>
                <a:latin typeface="Helvetica Neue" panose="02000503000000020004" pitchFamily="2" charset="0"/>
              </a:rPr>
              <a:t>x</a:t>
            </a:r>
            <a:r>
              <a:rPr lang="en-US" dirty="0">
                <a:solidFill>
                  <a:srgbClr val="555555"/>
                </a:solidFill>
                <a:latin typeface="Helvetica Neue" panose="02000503000000020004" pitchFamily="2" charset="0"/>
              </a:rPr>
              <a:t>-intercepts and turning points for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108 − 13</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9</a:t>
            </a:r>
            <a:r>
              <a:rPr lang="en-US" dirty="0">
                <a:solidFill>
                  <a:srgbClr val="555555"/>
                </a:solidFill>
                <a:latin typeface="STIXGeneral-Regular" pitchFamily="2" charset="2"/>
              </a:rPr>
              <a:t> − 8</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4</a:t>
            </a:r>
            <a:r>
              <a:rPr lang="en-US" dirty="0">
                <a:solidFill>
                  <a:srgbClr val="555555"/>
                </a:solidFill>
                <a:latin typeface="STIXGeneral-Regular" pitchFamily="2" charset="2"/>
              </a:rPr>
              <a:t> + 14</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12</a:t>
            </a:r>
            <a:r>
              <a:rPr lang="en-US" dirty="0">
                <a:solidFill>
                  <a:srgbClr val="555555"/>
                </a:solidFill>
                <a:latin typeface="STIXGeneral-Regular" pitchFamily="2" charset="2"/>
              </a:rPr>
              <a:t> + 2</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3</a:t>
            </a:r>
            <a:r>
              <a:rPr lang="en-US" dirty="0">
                <a:solidFill>
                  <a:srgbClr val="555555"/>
                </a:solidFill>
                <a:latin typeface="STIXGeneral-Regular" pitchFamily="2" charset="2"/>
              </a:rPr>
              <a:t>.</a:t>
            </a:r>
            <a:br>
              <a:rPr lang="en-US" dirty="0"/>
            </a:br>
            <a:endParaRPr lang="en-US" dirty="0"/>
          </a:p>
        </p:txBody>
      </p:sp>
    </p:spTree>
    <p:extLst>
      <p:ext uri="{BB962C8B-B14F-4D97-AF65-F5344CB8AC3E}">
        <p14:creationId xmlns:p14="http://schemas.microsoft.com/office/powerpoint/2010/main" val="828531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a Polynomial Function graphs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Rectangle 1"/>
          <p:cNvSpPr/>
          <p:nvPr/>
        </p:nvSpPr>
        <p:spPr>
          <a:xfrm>
            <a:off x="457200" y="1061551"/>
            <a:ext cx="8229600" cy="1477328"/>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Drawing Conclusions about a Polynomial Function from the Graph </a:t>
            </a:r>
          </a:p>
          <a:p>
            <a:endParaRPr lang="en-US" dirty="0"/>
          </a:p>
          <a:p>
            <a:r>
              <a:rPr lang="en-US" dirty="0">
                <a:latin typeface="MinionPro" charset="0"/>
              </a:rPr>
              <a:t>What can we conclude about the polynomial represented by the graph shown based on its intercepts and turning points? </a:t>
            </a:r>
            <a:endParaRPr lang="en-US" dirty="0"/>
          </a:p>
        </p:txBody>
      </p:sp>
      <p:pic>
        <p:nvPicPr>
          <p:cNvPr id="4" name="Picture 3" descr="Graph has end behavior of going down on the left and rising on the right" title="Graph of Polynomial Function"/>
          <p:cNvPicPr>
            <a:picLocks noChangeAspect="1"/>
          </p:cNvPicPr>
          <p:nvPr/>
        </p:nvPicPr>
        <p:blipFill>
          <a:blip r:embed="rId3"/>
          <a:stretch>
            <a:fillRect/>
          </a:stretch>
        </p:blipFill>
        <p:spPr>
          <a:xfrm>
            <a:off x="4913623" y="2473511"/>
            <a:ext cx="3922898" cy="4019363"/>
          </a:xfrm>
          <a:prstGeom prst="rect">
            <a:avLst/>
          </a:prstGeom>
        </p:spPr>
      </p:pic>
      <p:sp>
        <p:nvSpPr>
          <p:cNvPr id="7" name="Footer Placeholder 2">
            <a:extLst>
              <a:ext uri="{FF2B5EF4-FFF2-40B4-BE49-F238E27FC236}">
                <a16:creationId xmlns:a16="http://schemas.microsoft.com/office/drawing/2014/main" id="{F2DFF14E-EDF8-4B27-89CB-C3AAB0150F09}"/>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147180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a Polynomial Function graphs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987CEA63-0239-3347-8C70-EA3509D635E0}"/>
              </a:ext>
            </a:extLst>
          </p:cNvPr>
          <p:cNvSpPr/>
          <p:nvPr/>
        </p:nvSpPr>
        <p:spPr>
          <a:xfrm>
            <a:off x="366508" y="1173656"/>
            <a:ext cx="8244296" cy="646331"/>
          </a:xfrm>
          <a:prstGeom prst="rect">
            <a:avLst/>
          </a:prstGeom>
        </p:spPr>
        <p:txBody>
          <a:bodyPr wrap="square">
            <a:spAutoFit/>
          </a:bodyPr>
          <a:lstStyle/>
          <a:p>
            <a:r>
              <a:rPr lang="en-US" dirty="0">
                <a:solidFill>
                  <a:srgbClr val="555555"/>
                </a:solidFill>
                <a:latin typeface="Helvetica Neue" panose="02000503000000020004" pitchFamily="2" charset="0"/>
              </a:rPr>
              <a:t>Try It:	What can we conclude about the polynomial represented by the graph shown in </a:t>
            </a:r>
            <a:r>
              <a:rPr lang="en-US" dirty="0">
                <a:solidFill>
                  <a:srgbClr val="21366B"/>
                </a:solidFill>
                <a:latin typeface="Helvetica Neue" panose="02000503000000020004" pitchFamily="2" charset="0"/>
              </a:rPr>
              <a:t>Figure </a:t>
            </a:r>
            <a:r>
              <a:rPr lang="en-US" dirty="0">
                <a:solidFill>
                  <a:srgbClr val="555555"/>
                </a:solidFill>
                <a:latin typeface="Helvetica Neue" panose="02000503000000020004" pitchFamily="2" charset="0"/>
              </a:rPr>
              <a:t>based on its intercepts and turning points?</a:t>
            </a:r>
            <a:endParaRPr lang="en-US" dirty="0"/>
          </a:p>
        </p:txBody>
      </p:sp>
      <p:pic>
        <p:nvPicPr>
          <p:cNvPr id="4098" name="Picture 2" descr="Graph of an odd-degree polynomial.">
            <a:extLst>
              <a:ext uri="{FF2B5EF4-FFF2-40B4-BE49-F238E27FC236}">
                <a16:creationId xmlns:a16="http://schemas.microsoft.com/office/drawing/2014/main" id="{BE352E5E-DA19-5144-82D0-3790024A5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398" y="2215453"/>
            <a:ext cx="4712906" cy="427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30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the Degree and Leading Coefficient of a Polynomial Function (2)</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199829"/>
                <a:ext cx="8062912" cy="1166382"/>
              </a:xfrm>
            </p:spPr>
            <p:txBody>
              <a:bodyPr>
                <a:normAutofit/>
              </a:bodyPr>
              <a:lstStyle/>
              <a:p>
                <a:r>
                  <a:rPr lang="en-US" sz="1800" dirty="0">
                    <a:solidFill>
                      <a:srgbClr val="0091BF"/>
                    </a:solidFill>
                    <a:latin typeface="HelveticaNeueLTPro" charset="0"/>
                  </a:rPr>
                  <a:t>Example </a:t>
                </a:r>
                <a:r>
                  <a:rPr lang="en-US" sz="1800" b="1" dirty="0">
                    <a:latin typeface="HelveticaNeueLTPro" charset="0"/>
                  </a:rPr>
                  <a:t>Drawing Conclusions about a Polynomial Function from the Factors </a:t>
                </a:r>
                <a:endParaRPr lang="en-US" sz="1800" dirty="0"/>
              </a:p>
              <a:p>
                <a:r>
                  <a:rPr lang="en-US" sz="1800" dirty="0">
                    <a:latin typeface="MinionPro" charset="0"/>
                  </a:rPr>
                  <a:t>Given the function </a:t>
                </a:r>
                <a14:m>
                  <m:oMath xmlns:m="http://schemas.openxmlformats.org/officeDocument/2006/math">
                    <m:r>
                      <a:rPr lang="en-US" sz="1800" i="1" dirty="0" smtClean="0">
                        <a:latin typeface="Cambria Math" charset="0"/>
                      </a:rPr>
                      <m:t>𝑓</m:t>
                    </m:r>
                    <m:r>
                      <a:rPr lang="en-US" sz="1800" i="1" dirty="0" smtClean="0">
                        <a:latin typeface="Cambria Math" charset="0"/>
                      </a:rPr>
                      <m:t>(</m:t>
                    </m:r>
                    <m:r>
                      <a:rPr lang="en-US" sz="1800" i="1" dirty="0" smtClean="0">
                        <a:latin typeface="Cambria Math" charset="0"/>
                      </a:rPr>
                      <m:t>𝑥</m:t>
                    </m:r>
                    <m:r>
                      <a:rPr lang="en-US" sz="1800" i="1" dirty="0" smtClean="0">
                        <a:latin typeface="Cambria Math" charset="0"/>
                      </a:rPr>
                      <m:t>) = −2</m:t>
                    </m:r>
                    <m:r>
                      <a:rPr lang="en-US" sz="1800" i="1" dirty="0" smtClean="0">
                        <a:latin typeface="Cambria Math" charset="0"/>
                      </a:rPr>
                      <m:t>𝑥</m:t>
                    </m:r>
                    <m:r>
                      <a:rPr lang="en-US" sz="1800" i="1" dirty="0" smtClean="0">
                        <a:latin typeface="Cambria Math" charset="0"/>
                      </a:rPr>
                      <m:t>(</m:t>
                    </m:r>
                    <m:r>
                      <a:rPr lang="en-US" sz="1800" i="1" dirty="0" smtClean="0">
                        <a:latin typeface="Cambria Math" charset="0"/>
                      </a:rPr>
                      <m:t>𝑥</m:t>
                    </m:r>
                    <m:r>
                      <a:rPr lang="en-US" sz="1800" i="1" dirty="0" smtClean="0">
                        <a:latin typeface="Cambria Math" charset="0"/>
                      </a:rPr>
                      <m:t> −2)(</m:t>
                    </m:r>
                    <m:r>
                      <a:rPr lang="en-US" sz="1800" i="1" dirty="0" smtClean="0">
                        <a:latin typeface="Cambria Math" charset="0"/>
                      </a:rPr>
                      <m:t>𝑥</m:t>
                    </m:r>
                    <m:r>
                      <a:rPr lang="en-US" sz="1800" b="0" i="1" dirty="0" smtClean="0">
                        <a:latin typeface="Cambria Math" charset="0"/>
                      </a:rPr>
                      <m:t>+3</m:t>
                    </m:r>
                  </m:oMath>
                </a14:m>
                <a:r>
                  <a:rPr lang="en-US" sz="1800" dirty="0">
                    <a:latin typeface="MinionPro" charset="0"/>
                  </a:rPr>
                  <a:t>), determine the local behavior. </a:t>
                </a:r>
                <a:endParaRPr lang="en-US" sz="1800" dirty="0"/>
              </a:p>
              <a:p>
                <a:endParaRPr lang="en-US" sz="14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199829"/>
                <a:ext cx="8062912" cy="1166382"/>
              </a:xfrm>
              <a:blipFill>
                <a:blip r:embed="rId2"/>
                <a:stretch>
                  <a:fillRect l="-630" t="-1075"/>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2">
            <a:extLst>
              <a:ext uri="{FF2B5EF4-FFF2-40B4-BE49-F238E27FC236}">
                <a16:creationId xmlns:a16="http://schemas.microsoft.com/office/drawing/2014/main" id="{A5FD9683-33AB-4381-84BF-2ABB6571D258}"/>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4062409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9463"/>
            <a:ext cx="8062912" cy="978232"/>
          </a:xfrm>
        </p:spPr>
        <p:txBody>
          <a:bodyPr>
            <a:normAutofit fontScale="90000"/>
          </a:bodyPr>
          <a:lstStyle/>
          <a:p>
            <a:r>
              <a:rPr lang="en-US" dirty="0"/>
              <a:t>Identifying the Degree and Leading Coefficient of a Polynomial Function </a:t>
            </a:r>
            <a:br>
              <a:rPr lang="en-US" dirty="0"/>
            </a:br>
            <a:r>
              <a:rPr lang="en-US" dirty="0"/>
              <a:t>try it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33C2807F-A376-8C46-A0EA-A137EBCF6D1C}"/>
              </a:ext>
            </a:extLst>
          </p:cNvPr>
          <p:cNvSpPr/>
          <p:nvPr/>
        </p:nvSpPr>
        <p:spPr>
          <a:xfrm>
            <a:off x="457200" y="1493839"/>
            <a:ext cx="8062912" cy="646331"/>
          </a:xfrm>
          <a:prstGeom prst="rect">
            <a:avLst/>
          </a:prstGeom>
        </p:spPr>
        <p:txBody>
          <a:bodyPr wrap="square">
            <a:spAutoFit/>
          </a:bodyPr>
          <a:lstStyle/>
          <a:p>
            <a:r>
              <a:rPr lang="en-US" dirty="0">
                <a:solidFill>
                  <a:srgbClr val="555555"/>
                </a:solidFill>
                <a:latin typeface="Helvetica Neue" panose="02000503000000020004" pitchFamily="2" charset="0"/>
              </a:rPr>
              <a:t>Try It:	</a:t>
            </a:r>
          </a:p>
          <a:p>
            <a:r>
              <a:rPr lang="en-US" dirty="0">
                <a:solidFill>
                  <a:srgbClr val="555555"/>
                </a:solidFill>
                <a:latin typeface="Helvetica Neue" panose="02000503000000020004" pitchFamily="2" charset="0"/>
              </a:rPr>
              <a:t>Given the function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0.2(</a:t>
            </a:r>
            <a:r>
              <a:rPr lang="en-US" dirty="0">
                <a:solidFill>
                  <a:srgbClr val="555555"/>
                </a:solidFill>
                <a:latin typeface="STIXGeneral-Italic" pitchFamily="2" charset="2"/>
              </a:rPr>
              <a:t>x</a:t>
            </a:r>
            <a:r>
              <a:rPr lang="en-US" dirty="0">
                <a:solidFill>
                  <a:srgbClr val="555555"/>
                </a:solidFill>
                <a:latin typeface="STIXGeneral-Regular" pitchFamily="2" charset="2"/>
              </a:rPr>
              <a:t>−2)(</a:t>
            </a:r>
            <a:r>
              <a:rPr lang="en-US" dirty="0">
                <a:solidFill>
                  <a:srgbClr val="555555"/>
                </a:solidFill>
                <a:latin typeface="STIXGeneral-Italic" pitchFamily="2" charset="2"/>
              </a:rPr>
              <a:t>x</a:t>
            </a:r>
            <a:r>
              <a:rPr lang="en-US" dirty="0">
                <a:solidFill>
                  <a:srgbClr val="555555"/>
                </a:solidFill>
                <a:latin typeface="STIXGeneral-Regular" pitchFamily="2" charset="2"/>
              </a:rPr>
              <a:t>+1)(</a:t>
            </a:r>
            <a:r>
              <a:rPr lang="en-US" dirty="0">
                <a:solidFill>
                  <a:srgbClr val="555555"/>
                </a:solidFill>
                <a:latin typeface="STIXGeneral-Italic" pitchFamily="2" charset="2"/>
              </a:rPr>
              <a:t>x</a:t>
            </a:r>
            <a:r>
              <a:rPr lang="en-US" dirty="0">
                <a:solidFill>
                  <a:srgbClr val="555555"/>
                </a:solidFill>
                <a:latin typeface="STIXGeneral-Regular" pitchFamily="2" charset="2"/>
              </a:rPr>
              <a:t>−5),</a:t>
            </a:r>
            <a:r>
              <a:rPr lang="en-US" dirty="0">
                <a:solidFill>
                  <a:srgbClr val="555555"/>
                </a:solidFill>
                <a:latin typeface="Helvetica Neue" panose="02000503000000020004" pitchFamily="2" charset="0"/>
              </a:rPr>
              <a:t>  determine the local behavior.</a:t>
            </a:r>
            <a:endParaRPr lang="en-US" dirty="0"/>
          </a:p>
        </p:txBody>
      </p:sp>
    </p:spTree>
    <p:extLst>
      <p:ext uri="{BB962C8B-B14F-4D97-AF65-F5344CB8AC3E}">
        <p14:creationId xmlns:p14="http://schemas.microsoft.com/office/powerpoint/2010/main" val="1366393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5</a:t>
            </a:r>
            <a:br>
              <a:rPr lang="en-US" sz="4000" b="1" cap="none" dirty="0">
                <a:solidFill>
                  <a:srgbClr val="212F62"/>
                </a:solidFill>
              </a:rPr>
            </a:br>
            <a:br>
              <a:rPr lang="en-US" sz="4000" b="1" cap="none" dirty="0">
                <a:solidFill>
                  <a:srgbClr val="212F62"/>
                </a:solidFill>
              </a:rPr>
            </a:br>
            <a:r>
              <a:rPr lang="en-US" sz="4000" b="1" dirty="0">
                <a:solidFill>
                  <a:srgbClr val="212F62"/>
                </a:solidFill>
              </a:rPr>
              <a:t>polynomial and rational functions</a:t>
            </a:r>
            <a:endParaRPr lang="en-US" sz="4000" dirty="0"/>
          </a:p>
        </p:txBody>
      </p:sp>
      <p:sp>
        <p:nvSpPr>
          <p:cNvPr id="5" name="Title 4"/>
          <p:cNvSpPr txBox="1">
            <a:spLocks/>
          </p:cNvSpPr>
          <p:nvPr/>
        </p:nvSpPr>
        <p:spPr>
          <a:xfrm>
            <a:off x="845052" y="3697089"/>
            <a:ext cx="7287208" cy="800266"/>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5.3 – GRAPHS OF POLYNOMIAL FUNCTIONS </a:t>
            </a:r>
          </a:p>
        </p:txBody>
      </p:sp>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53017"/>
            <a:ext cx="1507110" cy="1077181"/>
          </a:xfrm>
          <a:prstGeom prst="rect">
            <a:avLst/>
          </a:prstGeom>
        </p:spPr>
      </p:pic>
    </p:spTree>
    <p:extLst>
      <p:ext uri="{BB962C8B-B14F-4D97-AF65-F5344CB8AC3E}">
        <p14:creationId xmlns:p14="http://schemas.microsoft.com/office/powerpoint/2010/main" val="206687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1170615"/>
          </a:xfrm>
        </p:spPr>
        <p:txBody>
          <a:bodyPr>
            <a:normAutofit fontScale="90000"/>
          </a:bodyPr>
          <a:lstStyle/>
          <a:p>
            <a:r>
              <a:rPr lang="en-US" dirty="0"/>
              <a:t>Understanding How the Graphs of Parabolas are Related to Their Quadratic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9A3E19F-8FF6-4C4D-A666-045CB67F0045}"/>
                  </a:ext>
                </a:extLst>
              </p:cNvPr>
              <p:cNvSpPr/>
              <p:nvPr/>
            </p:nvSpPr>
            <p:spPr>
              <a:xfrm>
                <a:off x="457199" y="1559342"/>
                <a:ext cx="8379321" cy="2557239"/>
              </a:xfrm>
              <a:prstGeom prst="rect">
                <a:avLst/>
              </a:prstGeom>
            </p:spPr>
            <p:txBody>
              <a:bodyPr wrap="square">
                <a:spAutoFit/>
              </a:bodyPr>
              <a:lstStyle/>
              <a:p>
                <a:r>
                  <a:rPr lang="en-US" cap="all" dirty="0">
                    <a:solidFill>
                      <a:srgbClr val="555555"/>
                    </a:solidFill>
                  </a:rPr>
                  <a:t>FORMS OF QUADRATIC FUNCTIONS</a:t>
                </a:r>
              </a:p>
              <a:p>
                <a:r>
                  <a:rPr lang="en-US" dirty="0">
                    <a:solidFill>
                      <a:srgbClr val="555555"/>
                    </a:solidFill>
                  </a:rPr>
                  <a:t>A quadratic function is a polynomial function of degree two. The graph of a </a:t>
                </a:r>
                <a:r>
                  <a:rPr lang="en-US" b="1" dirty="0">
                    <a:solidFill>
                      <a:srgbClr val="555555"/>
                    </a:solidFill>
                  </a:rPr>
                  <a:t>quadratic function</a:t>
                </a:r>
                <a:r>
                  <a:rPr lang="en-US" dirty="0">
                    <a:solidFill>
                      <a:srgbClr val="555555"/>
                    </a:solidFill>
                  </a:rPr>
                  <a:t> is a parabola.</a:t>
                </a:r>
              </a:p>
              <a:p>
                <a:r>
                  <a:rPr lang="en-US" dirty="0">
                    <a:solidFill>
                      <a:srgbClr val="555555"/>
                    </a:solidFill>
                  </a:rPr>
                  <a:t>The </a:t>
                </a:r>
                <a:r>
                  <a:rPr lang="en-US" b="1" dirty="0">
                    <a:solidFill>
                      <a:srgbClr val="555555"/>
                    </a:solidFill>
                  </a:rPr>
                  <a:t>general form of a quadratic function</a:t>
                </a:r>
                <a:r>
                  <a:rPr lang="en-US" dirty="0">
                    <a:solidFill>
                      <a:srgbClr val="555555"/>
                    </a:solidFill>
                  </a:rPr>
                  <a:t> is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ax</a:t>
                </a:r>
                <a:r>
                  <a:rPr lang="en-US" baseline="30000" dirty="0">
                    <a:solidFill>
                      <a:srgbClr val="555555"/>
                    </a:solidFill>
                    <a:latin typeface="STIXGeneral-Regular" pitchFamily="2" charset="2"/>
                  </a:rPr>
                  <a:t>2 </a:t>
                </a:r>
                <a:r>
                  <a:rPr lang="en-US" dirty="0">
                    <a:solidFill>
                      <a:srgbClr val="555555"/>
                    </a:solidFill>
                    <a:latin typeface="STIXGeneral-Regular" pitchFamily="2" charset="2"/>
                  </a:rPr>
                  <a:t>+ </a:t>
                </a:r>
                <a:r>
                  <a:rPr lang="en-US" dirty="0" err="1">
                    <a:solidFill>
                      <a:srgbClr val="555555"/>
                    </a:solidFill>
                    <a:latin typeface="STIXGeneral-Italic" pitchFamily="2" charset="2"/>
                  </a:rPr>
                  <a:t>bx</a:t>
                </a:r>
                <a:r>
                  <a:rPr lang="en-US" dirty="0">
                    <a:solidFill>
                      <a:srgbClr val="555555"/>
                    </a:solidFill>
                    <a:latin typeface="STIXGeneral-Italic"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c</a:t>
                </a:r>
                <a:r>
                  <a:rPr lang="en-US" dirty="0">
                    <a:solidFill>
                      <a:srgbClr val="555555"/>
                    </a:solidFill>
                  </a:rPr>
                  <a:t>  where </a:t>
                </a:r>
                <a:r>
                  <a:rPr lang="en-US" dirty="0">
                    <a:solidFill>
                      <a:srgbClr val="555555"/>
                    </a:solidFill>
                    <a:latin typeface="STIXGeneral-Italic" pitchFamily="2" charset="2"/>
                  </a:rPr>
                  <a:t>a</a:t>
                </a:r>
                <a:r>
                  <a:rPr lang="en-US" dirty="0">
                    <a:solidFill>
                      <a:srgbClr val="555555"/>
                    </a:solidFill>
                    <a:latin typeface="STIXGeneral-Regular" pitchFamily="2" charset="2"/>
                  </a:rPr>
                  <a:t>, </a:t>
                </a:r>
                <a:r>
                  <a:rPr lang="en-US" dirty="0">
                    <a:solidFill>
                      <a:srgbClr val="555555"/>
                    </a:solidFill>
                    <a:latin typeface="STIXGeneral-Italic" pitchFamily="2" charset="2"/>
                  </a:rPr>
                  <a:t>b</a:t>
                </a:r>
                <a:r>
                  <a:rPr lang="en-US" dirty="0">
                    <a:solidFill>
                      <a:srgbClr val="555555"/>
                    </a:solidFill>
                    <a:latin typeface="STIXGeneral-Regular" pitchFamily="2" charset="2"/>
                  </a:rPr>
                  <a:t>, </a:t>
                </a:r>
                <a:r>
                  <a:rPr lang="en-US" dirty="0">
                    <a:solidFill>
                      <a:srgbClr val="555555"/>
                    </a:solidFill>
                  </a:rPr>
                  <a:t> and </a:t>
                </a:r>
                <a:r>
                  <a:rPr lang="en-US" dirty="0">
                    <a:solidFill>
                      <a:srgbClr val="555555"/>
                    </a:solidFill>
                    <a:latin typeface="STIXGeneral-Italic" pitchFamily="2" charset="2"/>
                  </a:rPr>
                  <a:t>c</a:t>
                </a:r>
                <a:r>
                  <a:rPr lang="en-US" dirty="0">
                    <a:solidFill>
                      <a:srgbClr val="555555"/>
                    </a:solidFill>
                  </a:rPr>
                  <a:t>  are real numbers and </a:t>
                </a:r>
                <a:r>
                  <a:rPr lang="en-US" dirty="0">
                    <a:solidFill>
                      <a:srgbClr val="555555"/>
                    </a:solidFill>
                    <a:latin typeface="STIXGeneral-Italic" pitchFamily="2" charset="2"/>
                  </a:rPr>
                  <a:t>a </a:t>
                </a:r>
                <a:r>
                  <a:rPr lang="en-US" dirty="0">
                    <a:solidFill>
                      <a:srgbClr val="555555"/>
                    </a:solidFill>
                    <a:latin typeface="STIXGeneral-Regular" pitchFamily="2" charset="2"/>
                  </a:rPr>
                  <a:t>≠ 0.</a:t>
                </a:r>
                <a:r>
                  <a:rPr lang="en-US" dirty="0">
                    <a:solidFill>
                      <a:srgbClr val="555555"/>
                    </a:solidFill>
                  </a:rPr>
                  <a:t> </a:t>
                </a:r>
              </a:p>
              <a:p>
                <a:r>
                  <a:rPr lang="en-US" dirty="0">
                    <a:solidFill>
                      <a:srgbClr val="555555"/>
                    </a:solidFill>
                  </a:rPr>
                  <a:t>The </a:t>
                </a:r>
                <a:r>
                  <a:rPr lang="en-US" b="1" dirty="0">
                    <a:solidFill>
                      <a:srgbClr val="555555"/>
                    </a:solidFill>
                  </a:rPr>
                  <a:t>standard form of a quadratic function</a:t>
                </a:r>
                <a:r>
                  <a:rPr lang="en-US" dirty="0">
                    <a:solidFill>
                      <a:srgbClr val="555555"/>
                    </a:solidFill>
                  </a:rPr>
                  <a:t> is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a:t>
                </a:r>
                <a:r>
                  <a:rPr lang="en-US" dirty="0">
                    <a:solidFill>
                      <a:srgbClr val="555555"/>
                    </a:solidFill>
                    <a:latin typeface="STIXGeneral-Regular" pitchFamily="2" charset="2"/>
                  </a:rPr>
                  <a:t>(</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h</a:t>
                </a:r>
                <a:r>
                  <a:rPr lang="en-US" dirty="0">
                    <a:solidFill>
                      <a:srgbClr val="555555"/>
                    </a:solidFill>
                    <a:latin typeface="STIXGeneral-Regular" pitchFamily="2" charset="2"/>
                  </a:rPr>
                  <a:t>)</a:t>
                </a:r>
                <a:r>
                  <a:rPr lang="en-US" baseline="30000" dirty="0">
                    <a:solidFill>
                      <a:srgbClr val="555555"/>
                    </a:solidFill>
                    <a:latin typeface="STIXGeneral-Regular" pitchFamily="2" charset="2"/>
                  </a:rPr>
                  <a:t>2 </a:t>
                </a:r>
                <a:r>
                  <a:rPr lang="en-US" dirty="0">
                    <a:solidFill>
                      <a:srgbClr val="555555"/>
                    </a:solidFill>
                    <a:latin typeface="STIXGeneral-Regular" pitchFamily="2" charset="2"/>
                  </a:rPr>
                  <a:t>+ </a:t>
                </a:r>
                <a:r>
                  <a:rPr lang="en-US" dirty="0">
                    <a:solidFill>
                      <a:srgbClr val="555555"/>
                    </a:solidFill>
                    <a:latin typeface="STIXGeneral-Italic" pitchFamily="2" charset="2"/>
                  </a:rPr>
                  <a:t>k </a:t>
                </a:r>
                <a:r>
                  <a:rPr lang="en-US" dirty="0">
                    <a:solidFill>
                      <a:srgbClr val="555555"/>
                    </a:solidFill>
                  </a:rPr>
                  <a:t>  where </a:t>
                </a:r>
                <a:r>
                  <a:rPr lang="en-US" dirty="0">
                    <a:solidFill>
                      <a:srgbClr val="555555"/>
                    </a:solidFill>
                    <a:latin typeface="STIXGeneral-Italic" pitchFamily="2" charset="2"/>
                  </a:rPr>
                  <a:t>a </a:t>
                </a:r>
                <a:r>
                  <a:rPr lang="en-US" dirty="0">
                    <a:solidFill>
                      <a:srgbClr val="555555"/>
                    </a:solidFill>
                    <a:latin typeface="STIXGeneral-Regular" pitchFamily="2" charset="2"/>
                  </a:rPr>
                  <a:t>≠ 0.</a:t>
                </a:r>
                <a:r>
                  <a:rPr lang="en-US" dirty="0">
                    <a:solidFill>
                      <a:srgbClr val="555555"/>
                    </a:solidFill>
                  </a:rPr>
                  <a:t> </a:t>
                </a:r>
              </a:p>
              <a:p>
                <a:r>
                  <a:rPr lang="en-US" dirty="0">
                    <a:solidFill>
                      <a:srgbClr val="555555"/>
                    </a:solidFill>
                  </a:rPr>
                  <a:t>The vertex </a:t>
                </a:r>
                <a:r>
                  <a:rPr lang="en-US" dirty="0">
                    <a:solidFill>
                      <a:srgbClr val="555555"/>
                    </a:solidFill>
                    <a:latin typeface="STIXGeneral-Regular" pitchFamily="2" charset="2"/>
                  </a:rPr>
                  <a:t>(</a:t>
                </a:r>
                <a:r>
                  <a:rPr lang="en-US" dirty="0">
                    <a:solidFill>
                      <a:srgbClr val="555555"/>
                    </a:solidFill>
                    <a:latin typeface="STIXGeneral-Italic" pitchFamily="2" charset="2"/>
                  </a:rPr>
                  <a:t>h</a:t>
                </a:r>
                <a:r>
                  <a:rPr lang="en-US" dirty="0">
                    <a:solidFill>
                      <a:srgbClr val="555555"/>
                    </a:solidFill>
                    <a:latin typeface="STIXGeneral-Regular" pitchFamily="2" charset="2"/>
                  </a:rPr>
                  <a:t>, </a:t>
                </a:r>
                <a:r>
                  <a:rPr lang="en-US" dirty="0">
                    <a:solidFill>
                      <a:srgbClr val="555555"/>
                    </a:solidFill>
                    <a:latin typeface="STIXGeneral-Italic" pitchFamily="2" charset="2"/>
                  </a:rPr>
                  <a:t>k</a:t>
                </a:r>
                <a:r>
                  <a:rPr lang="en-US" dirty="0">
                    <a:solidFill>
                      <a:srgbClr val="555555"/>
                    </a:solidFill>
                    <a:latin typeface="STIXGeneral-Regular" pitchFamily="2" charset="2"/>
                  </a:rPr>
                  <a:t>)</a:t>
                </a:r>
                <a:r>
                  <a:rPr lang="en-US" dirty="0">
                    <a:solidFill>
                      <a:srgbClr val="555555"/>
                    </a:solidFill>
                  </a:rPr>
                  <a:t>  is located at</a:t>
                </a:r>
              </a:p>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𝑏</m:t>
                          </m:r>
                        </m:num>
                        <m:den>
                          <m:r>
                            <a:rPr lang="en-US" i="1" dirty="0">
                              <a:latin typeface="Cambria Math" panose="02040503050406030204" pitchFamily="18" charset="0"/>
                            </a:rPr>
                            <m:t>2</m:t>
                          </m:r>
                          <m:r>
                            <a:rPr lang="en-US" i="1" dirty="0">
                              <a:latin typeface="Cambria Math" panose="02040503050406030204" pitchFamily="18" charset="0"/>
                            </a:rPr>
                            <m:t>𝑎</m:t>
                          </m:r>
                        </m:den>
                      </m:f>
                      <m:r>
                        <a:rPr lang="en-US" i="1" dirty="0" smtClean="0">
                          <a:latin typeface="Cambria Math" panose="02040503050406030204" pitchFamily="18" charset="0"/>
                        </a:rPr>
                        <m:t> </m:t>
                      </m:r>
                      <m:r>
                        <a:rPr lang="en-US" b="0" i="1" dirty="0" smtClean="0">
                          <a:latin typeface="Cambria Math" panose="02040503050406030204" pitchFamily="18" charset="0"/>
                        </a:rPr>
                        <m:t>,  </m:t>
                      </m:r>
                      <m:r>
                        <a:rPr lang="en-US" i="1" dirty="0" smtClean="0">
                          <a:latin typeface="Cambria Math" panose="02040503050406030204" pitchFamily="18" charset="0"/>
                        </a:rPr>
                        <m:t>𝑘</m:t>
                      </m:r>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𝑏</m:t>
                          </m:r>
                        </m:num>
                        <m:den>
                          <m:r>
                            <a:rPr lang="en-US" i="1" dirty="0">
                              <a:latin typeface="Cambria Math" panose="02040503050406030204" pitchFamily="18" charset="0"/>
                            </a:rPr>
                            <m:t>2</m:t>
                          </m:r>
                          <m:r>
                            <a:rPr lang="en-US" i="1" dirty="0">
                              <a:latin typeface="Cambria Math" panose="02040503050406030204" pitchFamily="18" charset="0"/>
                            </a:rPr>
                            <m:t>𝑎</m:t>
                          </m:r>
                        </m:den>
                      </m:f>
                      <m:r>
                        <a:rPr lang="en-US" i="1" dirty="0" smtClean="0">
                          <a:latin typeface="Cambria Math" panose="02040503050406030204" pitchFamily="18" charset="0"/>
                        </a:rPr>
                        <m:t>𝑎</m:t>
                      </m:r>
                      <m:r>
                        <a:rPr lang="en-US" i="1" dirty="0" smtClean="0">
                          <a:latin typeface="Cambria Math" panose="02040503050406030204" pitchFamily="18" charset="0"/>
                        </a:rPr>
                        <m:t>)</m:t>
                      </m:r>
                    </m:oMath>
                  </m:oMathPara>
                </a14:m>
                <a:endParaRPr lang="en-US" dirty="0"/>
              </a:p>
            </p:txBody>
          </p:sp>
        </mc:Choice>
        <mc:Fallback xmlns="">
          <p:sp>
            <p:nvSpPr>
              <p:cNvPr id="4" name="Rectangle 3">
                <a:extLst>
                  <a:ext uri="{FF2B5EF4-FFF2-40B4-BE49-F238E27FC236}">
                    <a16:creationId xmlns:a16="http://schemas.microsoft.com/office/drawing/2014/main" id="{19A3E19F-8FF6-4C4D-A666-045CB67F0045}"/>
                  </a:ext>
                </a:extLst>
              </p:cNvPr>
              <p:cNvSpPr>
                <a:spLocks noRot="1" noChangeAspect="1" noMove="1" noResize="1" noEditPoints="1" noAdjustHandles="1" noChangeArrowheads="1" noChangeShapeType="1" noTextEdit="1"/>
              </p:cNvSpPr>
              <p:nvPr/>
            </p:nvSpPr>
            <p:spPr>
              <a:xfrm>
                <a:off x="457199" y="1559342"/>
                <a:ext cx="8379321" cy="2557239"/>
              </a:xfrm>
              <a:prstGeom prst="rect">
                <a:avLst/>
              </a:prstGeom>
              <a:blipFill>
                <a:blip r:embed="rId3"/>
                <a:stretch>
                  <a:fillRect l="-606" t="-990"/>
                </a:stretch>
              </a:blipFill>
            </p:spPr>
            <p:txBody>
              <a:bodyPr/>
              <a:lstStyle/>
              <a:p>
                <a:r>
                  <a:rPr lang="en-US">
                    <a:noFill/>
                  </a:rPr>
                  <a:t> </a:t>
                </a:r>
              </a:p>
            </p:txBody>
          </p:sp>
        </mc:Fallback>
      </mc:AlternateContent>
    </p:spTree>
    <p:extLst>
      <p:ext uri="{BB962C8B-B14F-4D97-AF65-F5344CB8AC3E}">
        <p14:creationId xmlns:p14="http://schemas.microsoft.com/office/powerpoint/2010/main" val="255983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5.3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585323"/>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Recognize characteristics of graphs of polynomial functions.</a:t>
            </a:r>
          </a:p>
          <a:p>
            <a:pPr marL="285750" indent="-285750">
              <a:buFont typeface="Arial" panose="020B0604020202020204" pitchFamily="34" charset="0"/>
              <a:buChar char="•"/>
            </a:pPr>
            <a:r>
              <a:rPr lang="en-US" dirty="0"/>
              <a:t>Use factoring to ﬁnd zeros of polynomial functions.</a:t>
            </a:r>
          </a:p>
          <a:p>
            <a:pPr marL="285750" indent="-285750">
              <a:buFont typeface="Arial" panose="020B0604020202020204" pitchFamily="34" charset="0"/>
              <a:buChar char="•"/>
            </a:pPr>
            <a:r>
              <a:rPr lang="en-US" dirty="0"/>
              <a:t>Identify zeros and their multiplicities.</a:t>
            </a:r>
          </a:p>
          <a:p>
            <a:pPr marL="285750" indent="-285750">
              <a:buFont typeface="Arial" panose="020B0604020202020204" pitchFamily="34" charset="0"/>
              <a:buChar char="•"/>
            </a:pPr>
            <a:r>
              <a:rPr lang="en-US" dirty="0"/>
              <a:t>Determine end behavior.</a:t>
            </a:r>
          </a:p>
          <a:p>
            <a:pPr marL="285750" indent="-285750">
              <a:buFont typeface="Arial" panose="020B0604020202020204" pitchFamily="34" charset="0"/>
              <a:buChar char="•"/>
            </a:pPr>
            <a:r>
              <a:rPr lang="en-US" dirty="0"/>
              <a:t>Understand the relationship between degree and turning points.</a:t>
            </a:r>
          </a:p>
          <a:p>
            <a:pPr marL="285750" indent="-285750">
              <a:buFont typeface="Arial" panose="020B0604020202020204" pitchFamily="34" charset="0"/>
              <a:buChar char="•"/>
            </a:pPr>
            <a:r>
              <a:rPr lang="en-US" dirty="0"/>
              <a:t>Graph polynomial functions.</a:t>
            </a:r>
          </a:p>
          <a:p>
            <a:pPr marL="285750" indent="-285750">
              <a:buFont typeface="Arial" panose="020B0604020202020204" pitchFamily="34" charset="0"/>
              <a:buChar char="•"/>
            </a:pPr>
            <a:r>
              <a:rPr lang="en-US" dirty="0"/>
              <a:t>Use the Intermediate Value Theorem.</a:t>
            </a:r>
          </a:p>
        </p:txBody>
      </p:sp>
    </p:spTree>
    <p:extLst>
      <p:ext uri="{BB962C8B-B14F-4D97-AF65-F5344CB8AC3E}">
        <p14:creationId xmlns:p14="http://schemas.microsoft.com/office/powerpoint/2010/main" val="211804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5.3 GRAPHS OF POLYNOMIAL FUNCTIONS </a:t>
            </a:r>
          </a:p>
        </p:txBody>
      </p:sp>
      <p:sp>
        <p:nvSpPr>
          <p:cNvPr id="7" name="Text Placeholder 6"/>
          <p:cNvSpPr>
            <a:spLocks noGrp="1"/>
          </p:cNvSpPr>
          <p:nvPr>
            <p:ph type="body" sz="quarter" idx="14"/>
          </p:nvPr>
        </p:nvSpPr>
        <p:spPr>
          <a:xfrm>
            <a:off x="457200" y="1194374"/>
            <a:ext cx="8229600" cy="1943991"/>
          </a:xfrm>
        </p:spPr>
        <p:txBody>
          <a:bodyPr>
            <a:normAutofit fontScale="77500" lnSpcReduction="20000"/>
          </a:bodyPr>
          <a:lstStyle/>
          <a:p>
            <a:r>
              <a:rPr lang="en-US" sz="3200" dirty="0">
                <a:solidFill>
                  <a:srgbClr val="F26D21"/>
                </a:solidFill>
                <a:latin typeface="HelveticaNeueLTPro" charset="0"/>
              </a:rPr>
              <a:t>Recognizing Characteristics of Graphs of Polynomial Functions </a:t>
            </a:r>
            <a:endParaRPr lang="en-US" sz="3200" dirty="0"/>
          </a:p>
          <a:p>
            <a:r>
              <a:rPr lang="en-US" sz="2300" dirty="0">
                <a:latin typeface="MinionPro" charset="0"/>
              </a:rPr>
              <a:t>Polynomial functions of degree 2 or more have graphs that do not have sharp corners. Polynomial functions also display graphs that have no breaks. Curves with no breaks are called continuous. </a:t>
            </a:r>
            <a:r>
              <a:rPr lang="en-US" sz="2300" b="1" dirty="0">
                <a:latin typeface="MinionPro" charset="0"/>
              </a:rPr>
              <a:t>Figure 1 </a:t>
            </a:r>
            <a:r>
              <a:rPr lang="en-US" sz="2300" dirty="0">
                <a:latin typeface="MinionPro" charset="0"/>
              </a:rPr>
              <a:t>shows a graph that represents a polynomial function and a graph that represents a function that is not a polynomial. </a:t>
            </a:r>
            <a:endParaRPr lang="en-US" sz="2300" dirty="0"/>
          </a:p>
          <a:p>
            <a:endParaRPr lang="en-US" sz="1600" dirty="0"/>
          </a:p>
        </p:txBody>
      </p:sp>
      <p:pic>
        <p:nvPicPr>
          <p:cNvPr id="3" name="Picture 2" descr="graph that represents a polynomial function and a graph that represents a function that is not a polynomial.&#10;Graph of f(x)=x^3-0.01x.&#10;" title="Graph of polynomial and non polynomial functi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1806" y="3138365"/>
            <a:ext cx="5473700" cy="2825750"/>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63229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26"/>
            <a:ext cx="8062912" cy="900581"/>
          </a:xfrm>
        </p:spPr>
        <p:txBody>
          <a:bodyPr>
            <a:normAutofit/>
          </a:bodyPr>
          <a:lstStyle/>
          <a:p>
            <a:r>
              <a:rPr lang="en-US" dirty="0"/>
              <a:t>Recognizing Characteristics of Graphs of Polynomial Functions </a:t>
            </a:r>
          </a:p>
        </p:txBody>
      </p:sp>
      <p:pic>
        <p:nvPicPr>
          <p:cNvPr id="4" name="Picture 3" descr="Which of the graphs in Figure represents a polynomial function?&#10;Two graphs in which one has a polynomial function and the other has a function closely resembling a polynomial but is not.&#10;" title="Graphs of 4 different functi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20409" y="2271460"/>
            <a:ext cx="3736494" cy="3712481"/>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Rectangle 1"/>
          <p:cNvSpPr/>
          <p:nvPr/>
        </p:nvSpPr>
        <p:spPr>
          <a:xfrm>
            <a:off x="457199" y="1290628"/>
            <a:ext cx="8379321" cy="923330"/>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Recognizing Polynomial Functions</a:t>
            </a:r>
          </a:p>
          <a:p>
            <a:br>
              <a:rPr lang="en-US" b="1" dirty="0">
                <a:latin typeface="HelveticaNeueLTPro" charset="0"/>
              </a:rPr>
            </a:br>
            <a:r>
              <a:rPr lang="en-US" dirty="0">
                <a:latin typeface="MinionPro" charset="0"/>
              </a:rPr>
              <a:t>Which of the graphs</a:t>
            </a:r>
            <a:r>
              <a:rPr lang="en-US" b="1" dirty="0">
                <a:latin typeface="MinionPro" charset="0"/>
              </a:rPr>
              <a:t> </a:t>
            </a:r>
            <a:r>
              <a:rPr lang="en-US" dirty="0">
                <a:latin typeface="MinionPro" charset="0"/>
              </a:rPr>
              <a:t>represent a polynomial function? </a:t>
            </a:r>
            <a:endParaRPr lang="en-US" dirty="0"/>
          </a:p>
        </p:txBody>
      </p:sp>
      <p:sp>
        <p:nvSpPr>
          <p:cNvPr id="7" name="Footer Placeholder 2">
            <a:extLst>
              <a:ext uri="{FF2B5EF4-FFF2-40B4-BE49-F238E27FC236}">
                <a16:creationId xmlns:a16="http://schemas.microsoft.com/office/drawing/2014/main" id="{ECF932D7-A424-4B3F-BC38-A601D6C386FA}"/>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3052220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55462"/>
          </a:xfrm>
        </p:spPr>
        <p:txBody>
          <a:bodyPr>
            <a:normAutofit/>
          </a:bodyPr>
          <a:lstStyle/>
          <a:p>
            <a:r>
              <a:rPr lang="en-US" dirty="0"/>
              <a:t>Using Factoring to Find Zeros of Polynomial Functions example</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68456"/>
                <a:ext cx="8062912" cy="812271"/>
              </a:xfrm>
            </p:spPr>
            <p:txBody>
              <a:bodyPr>
                <a:normAutofit fontScale="92500" lnSpcReduction="10000"/>
              </a:bodyPr>
              <a:lstStyle/>
              <a:p>
                <a:r>
                  <a:rPr lang="en-US" sz="1800" dirty="0">
                    <a:solidFill>
                      <a:srgbClr val="0091BF"/>
                    </a:solidFill>
                    <a:latin typeface="HelveticaNeueLTPro" charset="0"/>
                  </a:rPr>
                  <a:t>Example </a:t>
                </a:r>
                <a:r>
                  <a:rPr lang="en-US" sz="1800" b="1" dirty="0">
                    <a:latin typeface="HelveticaNeueLTPro" charset="0"/>
                  </a:rPr>
                  <a:t>Finding the x-Intercepts of a Polynomial Function Using a Graph </a:t>
                </a:r>
                <a:endParaRPr lang="en-US" sz="1800" dirty="0"/>
              </a:p>
              <a:p>
                <a:r>
                  <a:rPr lang="en-US" sz="1800" dirty="0">
                    <a:latin typeface="MinionPro" charset="0"/>
                  </a:rPr>
                  <a:t>Find the </a:t>
                </a:r>
                <a:r>
                  <a:rPr lang="en-US" sz="1800" i="1" dirty="0">
                    <a:latin typeface="MinionPro" charset="0"/>
                  </a:rPr>
                  <a:t>x</a:t>
                </a:r>
                <a:r>
                  <a:rPr lang="en-US" sz="1800" dirty="0">
                    <a:latin typeface="MinionPro" charset="0"/>
                  </a:rPr>
                  <a:t>-intercepts of </a:t>
                </a:r>
                <a14:m>
                  <m:oMath xmlns:m="http://schemas.openxmlformats.org/officeDocument/2006/math">
                    <m:r>
                      <a:rPr lang="en-US" sz="1800" i="1" dirty="0" smtClean="0">
                        <a:latin typeface="Cambria Math" charset="0"/>
                      </a:rPr>
                      <m:t>h</m:t>
                    </m:r>
                    <m:r>
                      <a:rPr lang="en-US" sz="1800" i="1" dirty="0" smtClean="0">
                        <a:latin typeface="Cambria Math" charset="0"/>
                      </a:rPr>
                      <m:t>(</m:t>
                    </m:r>
                    <m:r>
                      <a:rPr lang="en-US" sz="1800" i="1" dirty="0" smtClean="0">
                        <a:latin typeface="Cambria Math" charset="0"/>
                      </a:rPr>
                      <m:t>𝑥</m:t>
                    </m:r>
                    <m:r>
                      <a:rPr lang="en-US" sz="1800" i="1" dirty="0" smtClean="0">
                        <a:latin typeface="Cambria Math" charset="0"/>
                      </a:rPr>
                      <m:t>) = </m:t>
                    </m:r>
                    <m:sSup>
                      <m:sSupPr>
                        <m:ctrlPr>
                          <a:rPr lang="en-US" sz="1800" i="1" dirty="0" smtClean="0">
                            <a:latin typeface="Cambria Math" panose="02040503050406030204" pitchFamily="18" charset="0"/>
                          </a:rPr>
                        </m:ctrlPr>
                      </m:sSupPr>
                      <m:e>
                        <m:r>
                          <a:rPr lang="en-US" sz="1800" b="0" i="1" dirty="0" smtClean="0">
                            <a:latin typeface="Cambria Math" charset="0"/>
                          </a:rPr>
                          <m:t>𝑥</m:t>
                        </m:r>
                      </m:e>
                      <m:sup>
                        <m:r>
                          <a:rPr lang="en-US" sz="1800" b="0" i="1" dirty="0" smtClean="0">
                            <a:latin typeface="Cambria Math" charset="0"/>
                          </a:rPr>
                          <m:t>3</m:t>
                        </m:r>
                      </m:sup>
                    </m:sSup>
                    <m:r>
                      <a:rPr lang="en-US" sz="1800" i="1" dirty="0" smtClean="0">
                        <a:latin typeface="Cambria Math" charset="0"/>
                      </a:rPr>
                      <m:t> + 4</m:t>
                    </m:r>
                    <m:sSup>
                      <m:sSupPr>
                        <m:ctrlPr>
                          <a:rPr lang="is-IS" sz="1800" i="1" dirty="0" smtClean="0">
                            <a:latin typeface="Cambria Math" panose="02040503050406030204" pitchFamily="18" charset="0"/>
                          </a:rPr>
                        </m:ctrlPr>
                      </m:sSupPr>
                      <m:e>
                        <m:r>
                          <a:rPr lang="is-IS" sz="1800" i="1" dirty="0" smtClean="0">
                            <a:latin typeface="Cambria Math" charset="0"/>
                          </a:rPr>
                          <m:t>𝑥</m:t>
                        </m:r>
                      </m:e>
                      <m:sup>
                        <m:r>
                          <a:rPr lang="is-IS" sz="1800" i="1" dirty="0" smtClean="0">
                            <a:latin typeface="Cambria Math" charset="0"/>
                          </a:rPr>
                          <m:t>2</m:t>
                        </m:r>
                      </m:sup>
                    </m:sSup>
                    <m:r>
                      <a:rPr lang="en-US" sz="1800" i="1" dirty="0" smtClean="0">
                        <a:latin typeface="Cambria Math" charset="0"/>
                      </a:rPr>
                      <m:t> + </m:t>
                    </m:r>
                    <m:r>
                      <a:rPr lang="en-US" sz="1800" i="1" dirty="0" smtClean="0">
                        <a:latin typeface="Cambria Math" charset="0"/>
                      </a:rPr>
                      <m:t>𝑥</m:t>
                    </m:r>
                    <m:r>
                      <a:rPr lang="en-US" sz="1800" i="1" dirty="0" smtClean="0">
                        <a:latin typeface="Cambria Math" charset="0"/>
                      </a:rPr>
                      <m:t> − 6</m:t>
                    </m:r>
                  </m:oMath>
                </a14:m>
                <a:r>
                  <a:rPr lang="en-US" sz="1800" dirty="0">
                    <a:latin typeface="MinionPro" charset="0"/>
                  </a:rPr>
                  <a:t>. </a:t>
                </a:r>
                <a:endParaRPr lang="en-US" sz="1800" dirty="0"/>
              </a:p>
              <a:p>
                <a:endParaRPr lang="en-US" sz="14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68456"/>
                <a:ext cx="8062912" cy="812271"/>
              </a:xfrm>
              <a:blipFill>
                <a:blip r:embed="rId2"/>
                <a:stretch>
                  <a:fillRect l="-472" t="-6154"/>
                </a:stretch>
              </a:blipFill>
            </p:spPr>
            <p:txBody>
              <a:bodyPr/>
              <a:lstStyle/>
              <a:p>
                <a:r>
                  <a:rPr lang="en-US">
                    <a:noFill/>
                  </a:rPr>
                  <a:t> </a:t>
                </a:r>
              </a:p>
            </p:txBody>
          </p:sp>
        </mc:Fallback>
      </mc:AlternateContent>
      <p:pic>
        <p:nvPicPr>
          <p:cNvPr id="3" name="Picture 2" descr="&#10;" title="Graph of h(x) = x^3 +4x^2 +x+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76975" y="2152394"/>
            <a:ext cx="4225703" cy="4074785"/>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997076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Using Factoring to Find Zeros of Polynomial Functions example 2</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183261"/>
                <a:ext cx="8062912" cy="1425468"/>
              </a:xfrm>
            </p:spPr>
            <p:txBody>
              <a:bodyPr>
                <a:normAutofit/>
              </a:bodyPr>
              <a:lstStyle/>
              <a:p>
                <a:r>
                  <a:rPr lang="en-US" sz="1800" dirty="0">
                    <a:solidFill>
                      <a:srgbClr val="0091BF"/>
                    </a:solidFill>
                    <a:latin typeface="HelveticaNeueLTPro" charset="0"/>
                  </a:rPr>
                  <a:t>Example </a:t>
                </a:r>
                <a:r>
                  <a:rPr lang="en-US" sz="1800" b="1" dirty="0">
                    <a:latin typeface="HelveticaNeueLTPro" charset="0"/>
                  </a:rPr>
                  <a:t>Finding the y- and x-Intercepts of a Polynomial in Factored Form </a:t>
                </a:r>
              </a:p>
              <a:p>
                <a:r>
                  <a:rPr lang="en-US" sz="1800" dirty="0">
                    <a:latin typeface="MinionPro" charset="0"/>
                  </a:rPr>
                  <a:t>Find the </a:t>
                </a:r>
                <a:r>
                  <a:rPr lang="en-US" sz="1800" i="1" dirty="0">
                    <a:latin typeface="MinionPro" charset="0"/>
                  </a:rPr>
                  <a:t>y</a:t>
                </a:r>
                <a:r>
                  <a:rPr lang="en-US" sz="1800" dirty="0">
                    <a:latin typeface="MinionPro" charset="0"/>
                  </a:rPr>
                  <a:t>- and </a:t>
                </a:r>
                <a:r>
                  <a:rPr lang="en-US" sz="1800" i="1" dirty="0">
                    <a:latin typeface="MinionPro" charset="0"/>
                  </a:rPr>
                  <a:t>x</a:t>
                </a:r>
                <a:r>
                  <a:rPr lang="en-US" sz="1800" dirty="0">
                    <a:latin typeface="MinionPro" charset="0"/>
                  </a:rPr>
                  <a:t>-intercepts of </a:t>
                </a:r>
                <a14:m>
                  <m:oMath xmlns:m="http://schemas.openxmlformats.org/officeDocument/2006/math">
                    <m:r>
                      <a:rPr lang="en-US" sz="1800" i="1" dirty="0" smtClean="0">
                        <a:latin typeface="Cambria Math" charset="0"/>
                      </a:rPr>
                      <m:t>𝑔</m:t>
                    </m:r>
                    <m:r>
                      <a:rPr lang="en-US" sz="1800" i="1" dirty="0" smtClean="0">
                        <a:latin typeface="Cambria Math" charset="0"/>
                      </a:rPr>
                      <m:t>(</m:t>
                    </m:r>
                    <m:r>
                      <a:rPr lang="en-US" sz="1800" i="1" dirty="0" smtClean="0">
                        <a:latin typeface="Cambria Math" charset="0"/>
                      </a:rPr>
                      <m:t>𝑥</m:t>
                    </m:r>
                    <m:r>
                      <a:rPr lang="en-US" sz="1800" i="1" dirty="0" smtClean="0">
                        <a:latin typeface="Cambria Math" charset="0"/>
                      </a:rPr>
                      <m:t>) = </m:t>
                    </m:r>
                    <m:sSup>
                      <m:sSupPr>
                        <m:ctrlPr>
                          <a:rPr lang="en-US" sz="1800" i="1" dirty="0" smtClean="0">
                            <a:latin typeface="Cambria Math" panose="02040503050406030204" pitchFamily="18" charset="0"/>
                          </a:rPr>
                        </m:ctrlPr>
                      </m:sSupPr>
                      <m:e>
                        <m:d>
                          <m:dPr>
                            <m:ctrlPr>
                              <a:rPr lang="mr-IN" sz="1800" i="1" dirty="0" smtClean="0">
                                <a:latin typeface="Cambria Math" panose="02040503050406030204" pitchFamily="18" charset="0"/>
                              </a:rPr>
                            </m:ctrlPr>
                          </m:dPr>
                          <m:e>
                            <m:r>
                              <a:rPr lang="en-US" sz="1800" b="0" i="1" dirty="0" smtClean="0">
                                <a:latin typeface="Cambria Math" charset="0"/>
                              </a:rPr>
                              <m:t>𝑥</m:t>
                            </m:r>
                            <m:r>
                              <a:rPr lang="en-US" sz="1800" b="0" i="1" dirty="0" smtClean="0">
                                <a:latin typeface="Cambria Math" charset="0"/>
                              </a:rPr>
                              <m:t>+3</m:t>
                            </m:r>
                          </m:e>
                        </m:d>
                      </m:e>
                      <m:sup>
                        <m:r>
                          <a:rPr lang="en-US" sz="1800" b="0" i="1" dirty="0" smtClean="0">
                            <a:latin typeface="Cambria Math" charset="0"/>
                          </a:rPr>
                          <m:t>2</m:t>
                        </m:r>
                      </m:sup>
                    </m:sSup>
                    <m:r>
                      <a:rPr lang="en-US" sz="1800" i="1" dirty="0" smtClean="0">
                        <a:latin typeface="Cambria Math" charset="0"/>
                      </a:rPr>
                      <m:t>(</m:t>
                    </m:r>
                    <m:r>
                      <a:rPr lang="en-US" sz="1800" i="1" dirty="0" smtClean="0">
                        <a:latin typeface="Cambria Math" charset="0"/>
                      </a:rPr>
                      <m:t>𝑥</m:t>
                    </m:r>
                    <m:r>
                      <a:rPr lang="en-US" sz="1800" i="1" dirty="0" smtClean="0">
                        <a:latin typeface="Cambria Math" charset="0"/>
                      </a:rPr>
                      <m:t> −2).</m:t>
                    </m:r>
                  </m:oMath>
                </a14:m>
                <a:endParaRPr lang="en-US" sz="18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183261"/>
                <a:ext cx="8062912" cy="1425468"/>
              </a:xfrm>
              <a:blipFill>
                <a:blip r:embed="rId2"/>
                <a:stretch>
                  <a:fillRect l="-630" t="-885"/>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2">
            <a:extLst>
              <a:ext uri="{FF2B5EF4-FFF2-40B4-BE49-F238E27FC236}">
                <a16:creationId xmlns:a16="http://schemas.microsoft.com/office/drawing/2014/main" id="{891F0775-D4F8-43F1-9B4F-708BA75EF27B}"/>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4045896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14450"/>
          </a:xfrm>
        </p:spPr>
        <p:txBody>
          <a:bodyPr>
            <a:normAutofit/>
          </a:bodyPr>
          <a:lstStyle/>
          <a:p>
            <a:r>
              <a:rPr lang="en-US" dirty="0"/>
              <a:t>Using Factoring to Find Zeros of Polynomial Functions </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18C7B4A6-C2E7-BA46-B0FB-A0355EC349BD}"/>
              </a:ext>
            </a:extLst>
          </p:cNvPr>
          <p:cNvSpPr/>
          <p:nvPr/>
        </p:nvSpPr>
        <p:spPr>
          <a:xfrm>
            <a:off x="457200" y="1382947"/>
            <a:ext cx="7957595" cy="203132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polynomial function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find the </a:t>
            </a:r>
            <a:r>
              <a:rPr lang="en-US" b="1" i="1" dirty="0">
                <a:solidFill>
                  <a:srgbClr val="555555"/>
                </a:solidFill>
                <a:latin typeface="Helvetica Neue" panose="02000503000000020004" pitchFamily="2" charset="0"/>
              </a:rPr>
              <a:t>x</a:t>
            </a:r>
            <a:r>
              <a:rPr lang="en-US" b="1" dirty="0">
                <a:solidFill>
                  <a:srgbClr val="555555"/>
                </a:solidFill>
                <a:latin typeface="Helvetica Neue" panose="02000503000000020004" pitchFamily="2" charset="0"/>
              </a:rPr>
              <a:t>-intercepts by factoring.</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Set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0.</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If the polynomial function is not given in factored form:</a:t>
            </a:r>
          </a:p>
          <a:p>
            <a:pPr marL="800100" lvl="1" indent="-342900">
              <a:buFont typeface="+mj-lt"/>
              <a:buAutoNum type="alphaLcPeriod"/>
            </a:pPr>
            <a:r>
              <a:rPr lang="en-US" dirty="0">
                <a:solidFill>
                  <a:srgbClr val="333333"/>
                </a:solidFill>
                <a:latin typeface="Helvetica Neue" panose="02000503000000020004" pitchFamily="2" charset="0"/>
              </a:rPr>
              <a:t>Factor out any common monomial factors.</a:t>
            </a:r>
          </a:p>
          <a:p>
            <a:pPr marL="800100" lvl="1" indent="-342900">
              <a:buFont typeface="+mj-lt"/>
              <a:buAutoNum type="alphaLcPeriod"/>
            </a:pPr>
            <a:r>
              <a:rPr lang="en-US" dirty="0">
                <a:solidFill>
                  <a:srgbClr val="333333"/>
                </a:solidFill>
                <a:latin typeface="Helvetica Neue" panose="02000503000000020004" pitchFamily="2" charset="0"/>
              </a:rPr>
              <a:t>Factor any factorable binomials or trinomials.</a:t>
            </a:r>
          </a:p>
          <a:p>
            <a:pPr marL="342900" indent="-342900">
              <a:buFont typeface="+mj-lt"/>
              <a:buAutoNum type="arabicPeriod"/>
            </a:pPr>
            <a:r>
              <a:rPr lang="en-US" dirty="0">
                <a:solidFill>
                  <a:srgbClr val="333333"/>
                </a:solidFill>
                <a:latin typeface="Helvetica Neue" panose="02000503000000020004" pitchFamily="2" charset="0"/>
              </a:rPr>
              <a:t>Set each factor equal to zero and solve to find the</a:t>
            </a:r>
            <a:r>
              <a:rPr lang="en-US" dirty="0">
                <a:solidFill>
                  <a:srgbClr val="333333"/>
                </a:solidFill>
                <a:latin typeface="STIXGeneral-Italic" pitchFamily="2" charset="2"/>
              </a:rPr>
              <a:t> </a:t>
            </a:r>
            <a:r>
              <a:rPr lang="en-US" dirty="0">
                <a:solidFill>
                  <a:srgbClr val="333333"/>
                </a:solidFill>
                <a:latin typeface="Helvetica Neue" panose="02000503000000020004" pitchFamily="2" charset="0"/>
              </a:rPr>
              <a:t> x-intercepts.</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2042083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Factoring to Find Zeros of Polynomial Functions example 3</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392159"/>
                <a:ext cx="8062912" cy="1166382"/>
              </a:xfrm>
            </p:spPr>
            <p:txBody>
              <a:bodyPr>
                <a:normAutofit/>
              </a:bodyPr>
              <a:lstStyle/>
              <a:p>
                <a:r>
                  <a:rPr lang="en-US" sz="1800" dirty="0">
                    <a:solidFill>
                      <a:srgbClr val="0091BF"/>
                    </a:solidFill>
                    <a:latin typeface="HelveticaNeueLTPro" charset="0"/>
                  </a:rPr>
                  <a:t>Example </a:t>
                </a:r>
                <a:r>
                  <a:rPr lang="en-US" sz="1800" b="1" dirty="0">
                    <a:latin typeface="HelveticaNeueLTPro" charset="0"/>
                  </a:rPr>
                  <a:t>Finding the x-Intercepts of a Polynomial Function by Factoring </a:t>
                </a:r>
                <a:endParaRPr lang="en-US" sz="1800" dirty="0"/>
              </a:p>
              <a:p>
                <a:r>
                  <a:rPr lang="en-US" sz="1800" dirty="0">
                    <a:latin typeface="MinionPro" charset="0"/>
                  </a:rPr>
                  <a:t>Find the </a:t>
                </a:r>
                <a:r>
                  <a:rPr lang="en-US" sz="1800" i="1" dirty="0">
                    <a:latin typeface="MinionPro" charset="0"/>
                  </a:rPr>
                  <a:t>x</a:t>
                </a:r>
                <a:r>
                  <a:rPr lang="en-US" sz="1800" dirty="0">
                    <a:latin typeface="MinionPro" charset="0"/>
                  </a:rPr>
                  <a:t>-intercepts of </a:t>
                </a:r>
                <a14:m>
                  <m:oMath xmlns:m="http://schemas.openxmlformats.org/officeDocument/2006/math">
                    <m:r>
                      <a:rPr lang="en-US" sz="1800" i="1" dirty="0" smtClean="0">
                        <a:latin typeface="Cambria Math" charset="0"/>
                      </a:rPr>
                      <m:t>𝑓</m:t>
                    </m:r>
                    <m:d>
                      <m:dPr>
                        <m:ctrlPr>
                          <a:rPr lang="en-US" sz="1800" i="1" dirty="0" smtClean="0">
                            <a:latin typeface="Cambria Math" panose="02040503050406030204" pitchFamily="18" charset="0"/>
                          </a:rPr>
                        </m:ctrlPr>
                      </m:dPr>
                      <m:e>
                        <m:r>
                          <a:rPr lang="en-US" sz="1800" i="1" dirty="0" smtClean="0">
                            <a:latin typeface="Cambria Math" charset="0"/>
                          </a:rPr>
                          <m:t>𝑥</m:t>
                        </m:r>
                      </m:e>
                    </m:d>
                    <m:r>
                      <a:rPr lang="en-US" sz="1800" i="1" dirty="0" smtClean="0">
                        <a:latin typeface="Cambria Math" charset="0"/>
                      </a:rPr>
                      <m:t>= </m:t>
                    </m:r>
                    <m:sSup>
                      <m:sSupPr>
                        <m:ctrlPr>
                          <a:rPr lang="en-US" sz="1800" i="1" dirty="0" smtClean="0">
                            <a:latin typeface="Cambria Math" panose="02040503050406030204" pitchFamily="18" charset="0"/>
                          </a:rPr>
                        </m:ctrlPr>
                      </m:sSupPr>
                      <m:e>
                        <m:r>
                          <a:rPr lang="en-US" sz="1800" b="0" i="1" dirty="0" smtClean="0">
                            <a:latin typeface="Cambria Math" charset="0"/>
                          </a:rPr>
                          <m:t>𝑥</m:t>
                        </m:r>
                      </m:e>
                      <m:sup>
                        <m:r>
                          <a:rPr lang="en-US" sz="1800" b="0" i="1" dirty="0" smtClean="0">
                            <a:latin typeface="Cambria Math" charset="0"/>
                          </a:rPr>
                          <m:t>3</m:t>
                        </m:r>
                      </m:sup>
                    </m:sSup>
                    <m:r>
                      <a:rPr lang="en-US" sz="1800" b="0" i="1" dirty="0" smtClean="0">
                        <a:latin typeface="Cambria Math" charset="0"/>
                      </a:rPr>
                      <m:t>+2</m:t>
                    </m:r>
                    <m:sSup>
                      <m:sSupPr>
                        <m:ctrlPr>
                          <a:rPr lang="is-IS" sz="1800" b="0" i="1" dirty="0" smtClean="0">
                            <a:latin typeface="Cambria Math" panose="02040503050406030204" pitchFamily="18" charset="0"/>
                          </a:rPr>
                        </m:ctrlPr>
                      </m:sSupPr>
                      <m:e>
                        <m:r>
                          <a:rPr lang="is-IS" sz="1800" b="0" i="1" dirty="0" smtClean="0">
                            <a:latin typeface="Cambria Math" charset="0"/>
                          </a:rPr>
                          <m:t>𝑥</m:t>
                        </m:r>
                      </m:e>
                      <m:sup>
                        <m:r>
                          <a:rPr lang="is-IS" sz="1800" b="0" i="1" dirty="0" smtClean="0">
                            <a:latin typeface="Cambria Math" charset="0"/>
                          </a:rPr>
                          <m:t>2</m:t>
                        </m:r>
                      </m:sup>
                    </m:sSup>
                    <m:r>
                      <a:rPr lang="en-US" sz="1800" i="1" dirty="0" smtClean="0">
                        <a:latin typeface="Cambria Math" charset="0"/>
                      </a:rPr>
                      <m:t> −</m:t>
                    </m:r>
                    <m:r>
                      <a:rPr lang="en-US" sz="1800" b="0" i="1" dirty="0" smtClean="0">
                        <a:latin typeface="Cambria Math" charset="0"/>
                      </a:rPr>
                      <m:t>9</m:t>
                    </m:r>
                    <m:r>
                      <a:rPr lang="en-US" sz="1800" i="1" dirty="0" smtClean="0">
                        <a:latin typeface="Cambria Math" charset="0"/>
                      </a:rPr>
                      <m:t>𝑥</m:t>
                    </m:r>
                    <m:r>
                      <a:rPr lang="en-US" sz="1800" i="1" dirty="0" smtClean="0">
                        <a:latin typeface="Cambria Math" charset="0"/>
                      </a:rPr>
                      <m:t> −18</m:t>
                    </m:r>
                  </m:oMath>
                </a14:m>
                <a:r>
                  <a:rPr lang="en-US" sz="1800" dirty="0">
                    <a:latin typeface="MinionPro" charset="0"/>
                  </a:rPr>
                  <a:t>.</a:t>
                </a:r>
                <a:endParaRPr lang="en-US" sz="18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392159"/>
                <a:ext cx="8062912" cy="1166382"/>
              </a:xfrm>
              <a:blipFill>
                <a:blip r:embed="rId2"/>
                <a:stretch>
                  <a:fillRect l="-630" t="-2174"/>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381515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a:t>Identifying Zeros and Their Multiplicities </a:t>
            </a: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7" name="Rectangle 6">
            <a:extLst>
              <a:ext uri="{FF2B5EF4-FFF2-40B4-BE49-F238E27FC236}">
                <a16:creationId xmlns:a16="http://schemas.microsoft.com/office/drawing/2014/main" id="{207D1F37-72D8-0949-BB2F-C0274912C331}"/>
              </a:ext>
            </a:extLst>
          </p:cNvPr>
          <p:cNvSpPr/>
          <p:nvPr/>
        </p:nvSpPr>
        <p:spPr>
          <a:xfrm>
            <a:off x="457200" y="1225482"/>
            <a:ext cx="8379321" cy="2031325"/>
          </a:xfrm>
          <a:prstGeom prst="rect">
            <a:avLst/>
          </a:prstGeom>
        </p:spPr>
        <p:txBody>
          <a:bodyPr wrap="square">
            <a:spAutoFit/>
          </a:bodyPr>
          <a:lstStyle/>
          <a:p>
            <a:r>
              <a:rPr lang="en-US" cap="all" dirty="0">
                <a:solidFill>
                  <a:srgbClr val="555555"/>
                </a:solidFill>
              </a:rPr>
              <a:t>GRAPHICAL BEHAVIOR OF POLYNOMIALS AT </a:t>
            </a:r>
            <a:r>
              <a:rPr lang="en-US" i="1" cap="all" dirty="0">
                <a:solidFill>
                  <a:srgbClr val="555555"/>
                </a:solidFill>
              </a:rPr>
              <a:t>X</a:t>
            </a:r>
            <a:r>
              <a:rPr lang="en-US" cap="all" dirty="0">
                <a:solidFill>
                  <a:srgbClr val="555555"/>
                </a:solidFill>
              </a:rPr>
              <a:t>-INTERCEPTS</a:t>
            </a:r>
          </a:p>
          <a:p>
            <a:r>
              <a:rPr lang="en-US" dirty="0">
                <a:solidFill>
                  <a:srgbClr val="555555"/>
                </a:solidFill>
              </a:rPr>
              <a:t>If a polynomial contains a factor of the form </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STIXGeneral-Italic" pitchFamily="2" charset="2"/>
              </a:rPr>
              <a:t>h</a:t>
            </a:r>
            <a:r>
              <a:rPr lang="en-US" dirty="0">
                <a:solidFill>
                  <a:srgbClr val="555555"/>
                </a:solidFill>
                <a:latin typeface="STIXGeneral-Regular" pitchFamily="2" charset="2"/>
              </a:rPr>
              <a:t>)</a:t>
            </a:r>
            <a:r>
              <a:rPr lang="en-US" baseline="30000" dirty="0">
                <a:solidFill>
                  <a:srgbClr val="555555"/>
                </a:solidFill>
                <a:latin typeface="STIXGeneral-Italic" pitchFamily="2" charset="2"/>
              </a:rPr>
              <a:t>p</a:t>
            </a:r>
            <a:r>
              <a:rPr lang="en-US" dirty="0">
                <a:solidFill>
                  <a:srgbClr val="555555"/>
                </a:solidFill>
                <a:latin typeface="STIXGeneral-Regular" pitchFamily="2" charset="2"/>
              </a:rPr>
              <a:t>,</a:t>
            </a:r>
            <a:r>
              <a:rPr lang="en-US" dirty="0">
                <a:solidFill>
                  <a:srgbClr val="555555"/>
                </a:solidFill>
              </a:rPr>
              <a:t>  the behavior near the x-intercept </a:t>
            </a:r>
            <a:r>
              <a:rPr lang="en-US" dirty="0">
                <a:solidFill>
                  <a:srgbClr val="555555"/>
                </a:solidFill>
                <a:latin typeface="STIXGeneral-Italic" pitchFamily="2" charset="2"/>
              </a:rPr>
              <a:t>h</a:t>
            </a:r>
            <a:r>
              <a:rPr lang="en-US" dirty="0">
                <a:solidFill>
                  <a:srgbClr val="555555"/>
                </a:solidFill>
              </a:rPr>
              <a:t>  is determined by the power </a:t>
            </a:r>
            <a:r>
              <a:rPr lang="en-US" dirty="0">
                <a:solidFill>
                  <a:srgbClr val="555555"/>
                </a:solidFill>
                <a:latin typeface="STIXGeneral-Italic" pitchFamily="2" charset="2"/>
              </a:rPr>
              <a:t>p</a:t>
            </a:r>
            <a:r>
              <a:rPr lang="en-US" dirty="0">
                <a:solidFill>
                  <a:srgbClr val="555555"/>
                </a:solidFill>
                <a:latin typeface="STIXGeneral-Regular" pitchFamily="2" charset="2"/>
              </a:rPr>
              <a:t>.</a:t>
            </a:r>
            <a:r>
              <a:rPr lang="en-US" dirty="0">
                <a:solidFill>
                  <a:srgbClr val="555555"/>
                </a:solidFill>
              </a:rPr>
              <a:t>   We say that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h</a:t>
            </a:r>
            <a:r>
              <a:rPr lang="en-US" dirty="0">
                <a:solidFill>
                  <a:srgbClr val="555555"/>
                </a:solidFill>
              </a:rPr>
              <a:t>  is a zero of </a:t>
            </a:r>
            <a:r>
              <a:rPr lang="en-US" b="1" dirty="0">
                <a:solidFill>
                  <a:srgbClr val="555555"/>
                </a:solidFill>
              </a:rPr>
              <a:t>multiplicity </a:t>
            </a:r>
            <a:r>
              <a:rPr lang="en-US" dirty="0">
                <a:solidFill>
                  <a:srgbClr val="555555"/>
                </a:solidFill>
                <a:latin typeface="STIXGeneral-Italic" pitchFamily="2" charset="2"/>
              </a:rPr>
              <a:t>p</a:t>
            </a:r>
            <a:r>
              <a:rPr lang="en-US" dirty="0">
                <a:solidFill>
                  <a:srgbClr val="555555"/>
                </a:solidFill>
                <a:latin typeface="STIXGeneral-Regular" pitchFamily="2" charset="2"/>
              </a:rPr>
              <a:t>.</a:t>
            </a:r>
            <a:r>
              <a:rPr lang="en-US" dirty="0">
                <a:solidFill>
                  <a:srgbClr val="555555"/>
                </a:solidFill>
              </a:rPr>
              <a:t> </a:t>
            </a:r>
          </a:p>
          <a:p>
            <a:r>
              <a:rPr lang="en-US" dirty="0">
                <a:solidFill>
                  <a:srgbClr val="555555"/>
                </a:solidFill>
              </a:rPr>
              <a:t>The graph of a polynomial function will touch the </a:t>
            </a:r>
            <a:r>
              <a:rPr lang="en-US" i="1" dirty="0">
                <a:solidFill>
                  <a:srgbClr val="555555"/>
                </a:solidFill>
              </a:rPr>
              <a:t>x</a:t>
            </a:r>
            <a:r>
              <a:rPr lang="en-US" dirty="0">
                <a:solidFill>
                  <a:srgbClr val="555555"/>
                </a:solidFill>
              </a:rPr>
              <a:t>-axis at zeros with even multiplicities. The graph will cross the </a:t>
            </a:r>
            <a:r>
              <a:rPr lang="en-US" i="1" dirty="0">
                <a:solidFill>
                  <a:srgbClr val="555555"/>
                </a:solidFill>
              </a:rPr>
              <a:t>x</a:t>
            </a:r>
            <a:r>
              <a:rPr lang="en-US" dirty="0">
                <a:solidFill>
                  <a:srgbClr val="555555"/>
                </a:solidFill>
              </a:rPr>
              <a:t>-axis at zeros with odd multiplicities.</a:t>
            </a:r>
          </a:p>
          <a:p>
            <a:r>
              <a:rPr lang="en-US" dirty="0">
                <a:solidFill>
                  <a:srgbClr val="555555"/>
                </a:solidFill>
              </a:rPr>
              <a:t>The sum of the multiplicities is the degree of the polynomial function.</a:t>
            </a:r>
            <a:endParaRPr lang="en-US" dirty="0">
              <a:solidFill>
                <a:srgbClr val="555555"/>
              </a:solidFill>
              <a:effectLst/>
            </a:endParaRPr>
          </a:p>
        </p:txBody>
      </p:sp>
    </p:spTree>
    <p:extLst>
      <p:ext uri="{BB962C8B-B14F-4D97-AF65-F5344CB8AC3E}">
        <p14:creationId xmlns:p14="http://schemas.microsoft.com/office/powerpoint/2010/main" val="2137156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Identifying Zeros and Their Multiplicities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8" name="Rectangle 7">
            <a:extLst>
              <a:ext uri="{FF2B5EF4-FFF2-40B4-BE49-F238E27FC236}">
                <a16:creationId xmlns:a16="http://schemas.microsoft.com/office/drawing/2014/main" id="{2D4791ED-25C7-044F-AF29-966D60067694}"/>
              </a:ext>
            </a:extLst>
          </p:cNvPr>
          <p:cNvSpPr/>
          <p:nvPr/>
        </p:nvSpPr>
        <p:spPr>
          <a:xfrm>
            <a:off x="457200" y="1074918"/>
            <a:ext cx="8119641" cy="3139321"/>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graph of a polynomial function of degree </a:t>
            </a:r>
            <a:r>
              <a:rPr lang="en-US" dirty="0">
                <a:solidFill>
                  <a:srgbClr val="555555"/>
                </a:solidFill>
                <a:latin typeface="STIXGeneral-Italic" pitchFamily="2" charset="2"/>
              </a:rPr>
              <a:t>n</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identify the zeros and their multiplicities.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If the graph crosses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-axis and appears almost linear at the intercept, it is a single zero.</a:t>
            </a:r>
          </a:p>
          <a:p>
            <a:pPr marL="342900" indent="-342900">
              <a:buFont typeface="+mj-lt"/>
              <a:buAutoNum type="arabicPeriod"/>
            </a:pPr>
            <a:r>
              <a:rPr lang="en-US" dirty="0">
                <a:solidFill>
                  <a:srgbClr val="333333"/>
                </a:solidFill>
                <a:latin typeface="Helvetica Neue" panose="02000503000000020004" pitchFamily="2" charset="0"/>
              </a:rPr>
              <a:t>If the graph touches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-axis and bounces off of the axis, it is a zero with even multiplicity.</a:t>
            </a:r>
          </a:p>
          <a:p>
            <a:pPr marL="342900" indent="-342900">
              <a:buFont typeface="+mj-lt"/>
              <a:buAutoNum type="arabicPeriod"/>
            </a:pPr>
            <a:r>
              <a:rPr lang="en-US" dirty="0">
                <a:solidFill>
                  <a:srgbClr val="333333"/>
                </a:solidFill>
                <a:latin typeface="Helvetica Neue" panose="02000503000000020004" pitchFamily="2" charset="0"/>
              </a:rPr>
              <a:t>If the graph crosses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-axis at a zero, it is a zero with odd multiplicity.</a:t>
            </a:r>
          </a:p>
          <a:p>
            <a:pPr marL="342900" indent="-342900">
              <a:buFont typeface="+mj-lt"/>
              <a:buAutoNum type="arabicPeriod"/>
            </a:pPr>
            <a:r>
              <a:rPr lang="en-US" dirty="0">
                <a:solidFill>
                  <a:srgbClr val="333333"/>
                </a:solidFill>
                <a:latin typeface="Helvetica Neue" panose="02000503000000020004" pitchFamily="2" charset="0"/>
              </a:rPr>
              <a:t>The sum of the multiplicities is </a:t>
            </a:r>
            <a:r>
              <a:rPr lang="en-US" dirty="0">
                <a:solidFill>
                  <a:srgbClr val="333333"/>
                </a:solidFill>
                <a:latin typeface="STIXGeneral-Italic" pitchFamily="2" charset="2"/>
              </a:rPr>
              <a:t>n</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br>
              <a:rPr lang="en-US" dirty="0"/>
            </a:br>
            <a:endParaRPr lang="en-US" dirty="0"/>
          </a:p>
        </p:txBody>
      </p:sp>
      <p:pic>
        <p:nvPicPr>
          <p:cNvPr id="5122" name="Picture 2" descr="Graph of f(x)=(x+3)(x-2)^2(x+1)^3.">
            <a:extLst>
              <a:ext uri="{FF2B5EF4-FFF2-40B4-BE49-F238E27FC236}">
                <a16:creationId xmlns:a16="http://schemas.microsoft.com/office/drawing/2014/main" id="{7F7D476A-A916-2442-BC06-C0EB8312909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1608" y="3712298"/>
            <a:ext cx="7501696" cy="278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65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820225"/>
          </a:xfrm>
        </p:spPr>
        <p:txBody>
          <a:bodyPr>
            <a:normAutofit fontScale="90000"/>
          </a:bodyPr>
          <a:lstStyle/>
          <a:p>
            <a:r>
              <a:rPr lang="en-US" dirty="0"/>
              <a:t>Identifying Zeros and Their Multiplicities example</a:t>
            </a:r>
          </a:p>
        </p:txBody>
      </p:sp>
      <p:sp>
        <p:nvSpPr>
          <p:cNvPr id="7" name="Text Placeholder 6"/>
          <p:cNvSpPr>
            <a:spLocks noGrp="1"/>
          </p:cNvSpPr>
          <p:nvPr>
            <p:ph type="body" sz="quarter" idx="14"/>
          </p:nvPr>
        </p:nvSpPr>
        <p:spPr>
          <a:xfrm>
            <a:off x="457200" y="1230069"/>
            <a:ext cx="8062912" cy="1166382"/>
          </a:xfrm>
        </p:spPr>
        <p:txBody>
          <a:bodyPr>
            <a:normAutofit/>
          </a:bodyPr>
          <a:lstStyle/>
          <a:p>
            <a:r>
              <a:rPr lang="en-US" sz="1800" dirty="0">
                <a:solidFill>
                  <a:srgbClr val="0091BF"/>
                </a:solidFill>
                <a:latin typeface="HelveticaNeueLTPro" charset="0"/>
              </a:rPr>
              <a:t>Example </a:t>
            </a:r>
            <a:r>
              <a:rPr lang="en-US" sz="1800" b="1" dirty="0">
                <a:latin typeface="HelveticaNeueLTPro" charset="0"/>
              </a:rPr>
              <a:t>Identifying Zeros and Their Multiplicities </a:t>
            </a:r>
            <a:endParaRPr lang="en-US" sz="1800" dirty="0"/>
          </a:p>
          <a:p>
            <a:r>
              <a:rPr lang="en-US" sz="1800" dirty="0">
                <a:latin typeface="MinionPro" charset="0"/>
              </a:rPr>
              <a:t>Use the graph of the function of degree 5</a:t>
            </a:r>
            <a:r>
              <a:rPr lang="en-US" sz="1800" b="1" dirty="0">
                <a:latin typeface="MinionPro" charset="0"/>
              </a:rPr>
              <a:t> </a:t>
            </a:r>
            <a:r>
              <a:rPr lang="en-US" sz="1800" dirty="0">
                <a:latin typeface="MinionPro" charset="0"/>
              </a:rPr>
              <a:t>to identify the zeros of the function and their possible multiplicities. </a:t>
            </a:r>
            <a:endParaRPr lang="en-US" sz="1800" dirty="0"/>
          </a:p>
        </p:txBody>
      </p:sp>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title="5th degree polynomial graph"/>
          <p:cNvPicPr>
            <a:picLocks noChangeAspect="1"/>
          </p:cNvPicPr>
          <p:nvPr/>
        </p:nvPicPr>
        <p:blipFill>
          <a:blip r:embed="rId3"/>
          <a:stretch>
            <a:fillRect/>
          </a:stretch>
        </p:blipFill>
        <p:spPr>
          <a:xfrm>
            <a:off x="4716503" y="2479611"/>
            <a:ext cx="3803609" cy="3712322"/>
          </a:xfrm>
          <a:prstGeom prst="rect">
            <a:avLst/>
          </a:prstGeom>
        </p:spPr>
      </p:pic>
      <p:sp>
        <p:nvSpPr>
          <p:cNvPr id="6" name="Footer Placeholder 2">
            <a:extLst>
              <a:ext uri="{FF2B5EF4-FFF2-40B4-BE49-F238E27FC236}">
                <a16:creationId xmlns:a16="http://schemas.microsoft.com/office/drawing/2014/main" id="{06814E3D-A5F7-4833-817A-4528CF4FC4EB}"/>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368335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1170615"/>
          </a:xfrm>
        </p:spPr>
        <p:txBody>
          <a:bodyPr>
            <a:normAutofit fontScale="90000"/>
          </a:bodyPr>
          <a:lstStyle/>
          <a:p>
            <a:r>
              <a:rPr lang="en-US" dirty="0"/>
              <a:t>Understanding How the Graphs of Parabolas are Related to Their Quadratic Functions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8" name="Rectangle 7">
            <a:extLst>
              <a:ext uri="{FF2B5EF4-FFF2-40B4-BE49-F238E27FC236}">
                <a16:creationId xmlns:a16="http://schemas.microsoft.com/office/drawing/2014/main" id="{6EECD15F-FDE1-C44C-8990-3D51E78C96AE}"/>
              </a:ext>
            </a:extLst>
          </p:cNvPr>
          <p:cNvSpPr/>
          <p:nvPr/>
        </p:nvSpPr>
        <p:spPr>
          <a:xfrm>
            <a:off x="457200" y="1563881"/>
            <a:ext cx="8379321" cy="3139321"/>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graph of a quadratic function, write the equation of the function in general form.</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the horizontal shift of the parabola; this value is </a:t>
            </a:r>
            <a:r>
              <a:rPr lang="en-US" dirty="0">
                <a:solidFill>
                  <a:srgbClr val="333333"/>
                </a:solidFill>
                <a:latin typeface="STIXGeneral-Italic" pitchFamily="2" charset="2"/>
              </a:rPr>
              <a:t>h</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Identify the vertical shift of the parabola; this value is </a:t>
            </a:r>
            <a:r>
              <a:rPr lang="en-US" dirty="0">
                <a:solidFill>
                  <a:srgbClr val="333333"/>
                </a:solidFill>
                <a:latin typeface="STIXGeneral-Italic" pitchFamily="2" charset="2"/>
              </a:rPr>
              <a:t>k</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Substitute the values of the horizontal and vertical shift for </a:t>
            </a:r>
            <a:r>
              <a:rPr lang="en-US" dirty="0">
                <a:solidFill>
                  <a:srgbClr val="333333"/>
                </a:solidFill>
                <a:latin typeface="STIXGeneral-Italic" pitchFamily="2" charset="2"/>
              </a:rPr>
              <a:t>h</a:t>
            </a:r>
            <a:r>
              <a:rPr lang="en-US" dirty="0">
                <a:solidFill>
                  <a:srgbClr val="333333"/>
                </a:solidFill>
                <a:latin typeface="Helvetica Neue" panose="02000503000000020004" pitchFamily="2" charset="0"/>
              </a:rPr>
              <a:t>   and </a:t>
            </a:r>
            <a:r>
              <a:rPr lang="en-US" dirty="0">
                <a:solidFill>
                  <a:srgbClr val="333333"/>
                </a:solidFill>
                <a:latin typeface="STIXGeneral-Italic" pitchFamily="2" charset="2"/>
              </a:rPr>
              <a:t>k</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in the function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a:t>
            </a:r>
            <a:r>
              <a:rPr lang="en-US" dirty="0">
                <a:solidFill>
                  <a:srgbClr val="333333"/>
                </a:solidFill>
                <a:latin typeface="STIXGeneral-Italic" pitchFamily="2" charset="2"/>
              </a:rPr>
              <a:t>a</a:t>
            </a:r>
            <a:r>
              <a:rPr lang="en-US" dirty="0">
                <a:solidFill>
                  <a:srgbClr val="333333"/>
                </a:solidFill>
                <a:latin typeface="STIXGeneral-Regular" pitchFamily="2" charset="2"/>
              </a:rPr>
              <a:t>(</a:t>
            </a:r>
            <a:r>
              <a:rPr lang="en-US" dirty="0">
                <a:solidFill>
                  <a:srgbClr val="333333"/>
                </a:solidFill>
                <a:latin typeface="STIXGeneral-Italic" pitchFamily="2" charset="2"/>
              </a:rPr>
              <a:t>x </a:t>
            </a:r>
            <a:r>
              <a:rPr lang="en-US" dirty="0">
                <a:solidFill>
                  <a:srgbClr val="333333"/>
                </a:solidFill>
                <a:latin typeface="STIXGeneral-Regular" pitchFamily="2" charset="2"/>
              </a:rPr>
              <a:t>– </a:t>
            </a:r>
            <a:r>
              <a:rPr lang="en-US" dirty="0">
                <a:solidFill>
                  <a:srgbClr val="333333"/>
                </a:solidFill>
                <a:latin typeface="STIXGeneral-Italic" pitchFamily="2" charset="2"/>
              </a:rPr>
              <a:t>h</a:t>
            </a:r>
            <a:r>
              <a:rPr lang="en-US" dirty="0">
                <a:solidFill>
                  <a:srgbClr val="333333"/>
                </a:solidFill>
                <a:latin typeface="STIXGeneral-Regular" pitchFamily="2" charset="2"/>
              </a:rPr>
              <a:t>)</a:t>
            </a:r>
            <a:r>
              <a:rPr lang="en-US" baseline="30000" dirty="0">
                <a:solidFill>
                  <a:srgbClr val="333333"/>
                </a:solidFill>
                <a:latin typeface="STIXGeneral-Regular" pitchFamily="2" charset="2"/>
              </a:rPr>
              <a:t>2</a:t>
            </a:r>
            <a:r>
              <a:rPr lang="en-US" dirty="0">
                <a:solidFill>
                  <a:srgbClr val="333333"/>
                </a:solidFill>
                <a:latin typeface="STIXGeneral-Regular" pitchFamily="2" charset="2"/>
              </a:rPr>
              <a:t> + </a:t>
            </a:r>
            <a:r>
              <a:rPr lang="en-US" dirty="0">
                <a:solidFill>
                  <a:srgbClr val="333333"/>
                </a:solidFill>
                <a:latin typeface="STIXGeneral-Italic" pitchFamily="2" charset="2"/>
              </a:rPr>
              <a:t>k</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Substitute the values of any point, other than the vertex, on the graph of the parabola for </a:t>
            </a:r>
            <a:r>
              <a:rPr lang="en-US" dirty="0">
                <a:solidFill>
                  <a:srgbClr val="333333"/>
                </a:solidFill>
                <a:latin typeface="STIXGeneral-Italic" pitchFamily="2" charset="2"/>
              </a:rPr>
              <a:t>x</a:t>
            </a:r>
            <a:r>
              <a:rPr lang="en-US" dirty="0">
                <a:solidFill>
                  <a:srgbClr val="333333"/>
                </a:solidFill>
                <a:latin typeface="Helvetica Neue" panose="02000503000000020004" pitchFamily="2" charset="0"/>
              </a:rPr>
              <a:t>   and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Solve for the stretch factor,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Expand and simplify to write in general form.</a:t>
            </a:r>
          </a:p>
        </p:txBody>
      </p:sp>
    </p:spTree>
    <p:extLst>
      <p:ext uri="{BB962C8B-B14F-4D97-AF65-F5344CB8AC3E}">
        <p14:creationId xmlns:p14="http://schemas.microsoft.com/office/powerpoint/2010/main" val="958240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26"/>
            <a:ext cx="7152887" cy="915121"/>
          </a:xfrm>
        </p:spPr>
        <p:txBody>
          <a:bodyPr>
            <a:normAutofit/>
          </a:bodyPr>
          <a:lstStyle/>
          <a:p>
            <a:r>
              <a:rPr lang="en-US" dirty="0"/>
              <a:t>Identifying Zeros and Their Multiplicities try it</a:t>
            </a:r>
            <a:endParaRPr lang="en-US" sz="2400" dirty="0">
              <a:solidFill>
                <a:srgbClr val="6CB255"/>
              </a:solidFill>
            </a:endParaRP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0E392FFE-5B78-7B45-BDA4-AE1D1B29E487}"/>
              </a:ext>
            </a:extLst>
          </p:cNvPr>
          <p:cNvSpPr/>
          <p:nvPr/>
        </p:nvSpPr>
        <p:spPr>
          <a:xfrm>
            <a:off x="457200" y="1300581"/>
            <a:ext cx="8170632" cy="646331"/>
          </a:xfrm>
          <a:prstGeom prst="rect">
            <a:avLst/>
          </a:prstGeom>
        </p:spPr>
        <p:txBody>
          <a:bodyPr wrap="square">
            <a:spAutoFit/>
          </a:bodyPr>
          <a:lstStyle/>
          <a:p>
            <a:r>
              <a:rPr lang="en-US" dirty="0">
                <a:solidFill>
                  <a:srgbClr val="555555"/>
                </a:solidFill>
                <a:latin typeface="Helvetica Neue" panose="02000503000000020004" pitchFamily="2" charset="0"/>
              </a:rPr>
              <a:t>Try It:	Use the graph of the function of degree 9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 to identify the zeros of the function and their multiplicities.</a:t>
            </a:r>
            <a:endParaRPr lang="en-US" dirty="0"/>
          </a:p>
        </p:txBody>
      </p:sp>
      <p:pic>
        <p:nvPicPr>
          <p:cNvPr id="6146" name="Picture 2" descr="Graph of an even-degree polynomial with degree 6.">
            <a:extLst>
              <a:ext uri="{FF2B5EF4-FFF2-40B4-BE49-F238E27FC236}">
                <a16:creationId xmlns:a16="http://schemas.microsoft.com/office/drawing/2014/main" id="{C61E4FF5-492C-934E-9042-EDC8A440C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694" y="2185942"/>
            <a:ext cx="5653138" cy="293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81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41326"/>
            <a:ext cx="8062912" cy="659535"/>
          </a:xfrm>
        </p:spPr>
        <p:txBody>
          <a:bodyPr/>
          <a:lstStyle/>
          <a:p>
            <a:r>
              <a:rPr lang="en-US" dirty="0"/>
              <a:t>Determining End Behavior </a:t>
            </a:r>
          </a:p>
        </p:txBody>
      </p:sp>
      <p:pic>
        <p:nvPicPr>
          <p:cNvPr id="5" name="Picture 4"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pic>
        <p:nvPicPr>
          <p:cNvPr id="9" name="Picture 8" descr="End Behavior Chart&#10;&#10;If positive leading coefficient and even degree, end behavior rises left and right.&#10;If positive leading coefficient and odd degree, end behavior falls left and rises right.&#10;If negative leading coefficient and odd degree, end behavior falls left and right.&#10;If negative leading coefficient and odd degree, end behavior rises left and falls right.">
            <a:extLst>
              <a:ext uri="{FF2B5EF4-FFF2-40B4-BE49-F238E27FC236}">
                <a16:creationId xmlns:a16="http://schemas.microsoft.com/office/drawing/2014/main" id="{39199328-3AD8-7944-A21D-CF446BDE26E0}"/>
              </a:ext>
            </a:extLst>
          </p:cNvPr>
          <p:cNvPicPr>
            <a:picLocks noChangeAspect="1"/>
          </p:cNvPicPr>
          <p:nvPr/>
        </p:nvPicPr>
        <p:blipFill>
          <a:blip r:embed="rId3"/>
          <a:stretch>
            <a:fillRect/>
          </a:stretch>
        </p:blipFill>
        <p:spPr>
          <a:xfrm>
            <a:off x="2407534" y="1078443"/>
            <a:ext cx="4580960" cy="5414431"/>
          </a:xfrm>
          <a:prstGeom prst="rect">
            <a:avLst/>
          </a:prstGeom>
        </p:spPr>
      </p:pic>
    </p:spTree>
    <p:extLst>
      <p:ext uri="{BB962C8B-B14F-4D97-AF65-F5344CB8AC3E}">
        <p14:creationId xmlns:p14="http://schemas.microsoft.com/office/powerpoint/2010/main" val="1495662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1089933"/>
          </a:xfrm>
        </p:spPr>
        <p:txBody>
          <a:bodyPr>
            <a:normAutofit/>
          </a:bodyPr>
          <a:lstStyle/>
          <a:p>
            <a:r>
              <a:rPr lang="en-US" dirty="0"/>
              <a:t>Understanding the Relationship Between Degree and Turning Points </a:t>
            </a:r>
          </a:p>
        </p:txBody>
      </p:sp>
      <p:pic>
        <p:nvPicPr>
          <p:cNvPr id="3" name="Picture 2" title="Graph showing turning points of a polynomial functio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9203" y="2811234"/>
            <a:ext cx="4037330" cy="3199130"/>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7" name="Rectangle 6">
            <a:extLst>
              <a:ext uri="{FF2B5EF4-FFF2-40B4-BE49-F238E27FC236}">
                <a16:creationId xmlns:a16="http://schemas.microsoft.com/office/drawing/2014/main" id="{B281FED8-E5E5-EE49-B8D9-1EC2AB5A3237}"/>
              </a:ext>
            </a:extLst>
          </p:cNvPr>
          <p:cNvSpPr/>
          <p:nvPr/>
        </p:nvSpPr>
        <p:spPr>
          <a:xfrm>
            <a:off x="471547" y="1344626"/>
            <a:ext cx="8364974" cy="1200329"/>
          </a:xfrm>
          <a:prstGeom prst="rect">
            <a:avLst/>
          </a:prstGeom>
        </p:spPr>
        <p:txBody>
          <a:bodyPr wrap="square">
            <a:spAutoFit/>
          </a:bodyPr>
          <a:lstStyle/>
          <a:p>
            <a:r>
              <a:rPr lang="en-US" cap="all" dirty="0">
                <a:solidFill>
                  <a:srgbClr val="555555"/>
                </a:solidFill>
              </a:rPr>
              <a:t>INTERPRETING TURNING POINTS</a:t>
            </a:r>
          </a:p>
          <a:p>
            <a:r>
              <a:rPr lang="en-US" dirty="0">
                <a:solidFill>
                  <a:srgbClr val="555555"/>
                </a:solidFill>
              </a:rPr>
              <a:t>A </a:t>
            </a:r>
            <a:r>
              <a:rPr lang="en-US" b="1" dirty="0">
                <a:solidFill>
                  <a:srgbClr val="555555"/>
                </a:solidFill>
              </a:rPr>
              <a:t>turning point</a:t>
            </a:r>
            <a:r>
              <a:rPr lang="en-US" dirty="0">
                <a:solidFill>
                  <a:srgbClr val="555555"/>
                </a:solidFill>
              </a:rPr>
              <a:t> is a point of the graph where the graph changes from increasing to decreasing (rising to falling) or decreasing to increasing (falling to rising).</a:t>
            </a:r>
          </a:p>
          <a:p>
            <a:r>
              <a:rPr lang="en-US" dirty="0">
                <a:solidFill>
                  <a:srgbClr val="555555"/>
                </a:solidFill>
              </a:rPr>
              <a:t>A polynomial of degree </a:t>
            </a:r>
            <a:r>
              <a:rPr lang="en-US" dirty="0">
                <a:solidFill>
                  <a:srgbClr val="555555"/>
                </a:solidFill>
                <a:latin typeface="STIXGeneral-Italic" pitchFamily="2" charset="2"/>
              </a:rPr>
              <a:t>n </a:t>
            </a:r>
            <a:r>
              <a:rPr lang="en-US" dirty="0">
                <a:solidFill>
                  <a:srgbClr val="555555"/>
                </a:solidFill>
              </a:rPr>
              <a:t> will have at most </a:t>
            </a:r>
            <a:r>
              <a:rPr lang="en-US" dirty="0">
                <a:solidFill>
                  <a:srgbClr val="555555"/>
                </a:solidFill>
                <a:latin typeface="STIXGeneral-Italic" pitchFamily="2" charset="2"/>
              </a:rPr>
              <a:t>n</a:t>
            </a:r>
            <a:r>
              <a:rPr lang="en-US" dirty="0">
                <a:solidFill>
                  <a:srgbClr val="555555"/>
                </a:solidFill>
                <a:latin typeface="STIXGeneral-Regular" pitchFamily="2" charset="2"/>
              </a:rPr>
              <a:t>−1</a:t>
            </a:r>
            <a:r>
              <a:rPr lang="en-US" dirty="0">
                <a:solidFill>
                  <a:srgbClr val="555555"/>
                </a:solidFill>
              </a:rPr>
              <a:t> turning points.</a:t>
            </a:r>
            <a:endParaRPr lang="en-US" dirty="0">
              <a:solidFill>
                <a:srgbClr val="555555"/>
              </a:solidFill>
              <a:effectLst/>
            </a:endParaRPr>
          </a:p>
        </p:txBody>
      </p:sp>
    </p:spTree>
    <p:extLst>
      <p:ext uri="{BB962C8B-B14F-4D97-AF65-F5344CB8AC3E}">
        <p14:creationId xmlns:p14="http://schemas.microsoft.com/office/powerpoint/2010/main" val="1297717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103380"/>
          </a:xfrm>
        </p:spPr>
        <p:txBody>
          <a:bodyPr>
            <a:normAutofit fontScale="90000"/>
          </a:bodyPr>
          <a:lstStyle/>
          <a:p>
            <a:r>
              <a:rPr lang="en-US" dirty="0"/>
              <a:t>Understanding the Relationship </a:t>
            </a:r>
            <a:br>
              <a:rPr lang="en-US" dirty="0"/>
            </a:br>
            <a:r>
              <a:rPr lang="en-US" dirty="0"/>
              <a:t>Between Degree and Turning Points </a:t>
            </a:r>
            <a:br>
              <a:rPr lang="en-US" dirty="0"/>
            </a:br>
            <a:r>
              <a:rPr lang="en-US" dirty="0"/>
              <a:t>example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57199" y="1578551"/>
                <a:ext cx="8379321" cy="1757404"/>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Finding the Maximum Number of Turning Points Using the Degree of a Polynomial Function </a:t>
                </a:r>
              </a:p>
              <a:p>
                <a:endParaRPr lang="en-US" b="1" dirty="0">
                  <a:latin typeface="HelveticaNeueLTPro" charset="0"/>
                </a:endParaRPr>
              </a:p>
              <a:p>
                <a:r>
                  <a:rPr lang="en-US" dirty="0">
                    <a:latin typeface="MinionPro" charset="0"/>
                  </a:rPr>
                  <a:t>Find the maximum number of turning points of each polynomial function. </a:t>
                </a:r>
              </a:p>
              <a:p>
                <a:endParaRPr lang="en-US" dirty="0"/>
              </a:p>
              <a:p>
                <a:r>
                  <a:rPr lang="en-US" b="1" dirty="0">
                    <a:latin typeface="MinionPro" charset="0"/>
                  </a:rPr>
                  <a:t>a. </a:t>
                </a:r>
                <a14:m>
                  <m:oMath xmlns:m="http://schemas.openxmlformats.org/officeDocument/2006/math">
                    <m:r>
                      <a:rPr lang="en-US" i="1" dirty="0" smtClean="0">
                        <a:latin typeface="Cambria Math" charset="0"/>
                      </a:rPr>
                      <m:t>𝑓</m:t>
                    </m:r>
                    <m:d>
                      <m:dPr>
                        <m:ctrlPr>
                          <a:rPr lang="en-US" i="1" dirty="0" smtClean="0">
                            <a:latin typeface="Cambria Math" panose="02040503050406030204" pitchFamily="18" charset="0"/>
                          </a:rPr>
                        </m:ctrlPr>
                      </m:dPr>
                      <m:e>
                        <m:r>
                          <a:rPr lang="en-US" i="1" dirty="0" smtClean="0">
                            <a:latin typeface="Cambria Math" charset="0"/>
                          </a:rPr>
                          <m:t>𝑥</m:t>
                        </m:r>
                      </m:e>
                    </m:d>
                    <m:r>
                      <a:rPr lang="en-US" i="1" dirty="0">
                        <a:latin typeface="Cambria Math" charset="0"/>
                      </a:rPr>
                      <m:t>=−</m:t>
                    </m:r>
                    <m:sSup>
                      <m:sSupPr>
                        <m:ctrlPr>
                          <a:rPr lang="en-US" i="1" dirty="0" smtClean="0">
                            <a:latin typeface="Cambria Math" panose="02040503050406030204" pitchFamily="18" charset="0"/>
                          </a:rPr>
                        </m:ctrlPr>
                      </m:sSupPr>
                      <m:e>
                        <m:r>
                          <a:rPr lang="en-US" b="0" i="1" dirty="0" smtClean="0">
                            <a:latin typeface="Cambria Math" charset="0"/>
                          </a:rPr>
                          <m:t>𝑥</m:t>
                        </m:r>
                      </m:e>
                      <m:sup>
                        <m:r>
                          <a:rPr lang="en-US" b="0" i="1" dirty="0" smtClean="0">
                            <a:latin typeface="Cambria Math" charset="0"/>
                          </a:rPr>
                          <m:t>3</m:t>
                        </m:r>
                      </m:sup>
                    </m:sSup>
                    <m:r>
                      <a:rPr lang="en-US" i="1" dirty="0">
                        <a:latin typeface="Cambria Math" charset="0"/>
                      </a:rPr>
                      <m:t> +</m:t>
                    </m:r>
                    <m:r>
                      <a:rPr lang="en-US" b="0" i="1" dirty="0" smtClean="0">
                        <a:latin typeface="Cambria Math" charset="0"/>
                      </a:rPr>
                      <m:t>5</m:t>
                    </m:r>
                    <m:sSup>
                      <m:sSupPr>
                        <m:ctrlPr>
                          <a:rPr lang="en-US" b="0" i="1" dirty="0" smtClean="0">
                            <a:latin typeface="Cambria Math" panose="02040503050406030204" pitchFamily="18" charset="0"/>
                          </a:rPr>
                        </m:ctrlPr>
                      </m:sSupPr>
                      <m:e>
                        <m:r>
                          <a:rPr lang="en-US" b="0" i="1" dirty="0" smtClean="0">
                            <a:latin typeface="Cambria Math" charset="0"/>
                          </a:rPr>
                          <m:t>𝑥</m:t>
                        </m:r>
                      </m:e>
                      <m:sup>
                        <m:r>
                          <a:rPr lang="en-US" b="0" i="1" dirty="0" smtClean="0">
                            <a:latin typeface="Cambria Math" charset="0"/>
                          </a:rPr>
                          <m:t>5</m:t>
                        </m:r>
                      </m:sup>
                    </m:sSup>
                    <m:r>
                      <a:rPr lang="en-US" b="0" i="1" dirty="0" smtClean="0">
                        <a:latin typeface="Cambria Math" charset="0"/>
                      </a:rPr>
                      <m:t>+4</m:t>
                    </m:r>
                    <m:sSup>
                      <m:sSupPr>
                        <m:ctrlPr>
                          <a:rPr lang="is-IS" b="0" i="1" dirty="0" smtClean="0">
                            <a:latin typeface="Cambria Math" panose="02040503050406030204" pitchFamily="18" charset="0"/>
                          </a:rPr>
                        </m:ctrlPr>
                      </m:sSupPr>
                      <m:e>
                        <m:r>
                          <a:rPr lang="is-IS" b="0" i="1" dirty="0" smtClean="0">
                            <a:latin typeface="Cambria Math" charset="0"/>
                          </a:rPr>
                          <m:t>𝑥</m:t>
                        </m:r>
                      </m:e>
                      <m:sup>
                        <m:r>
                          <a:rPr lang="is-IS" b="0" i="1" dirty="0" smtClean="0">
                            <a:latin typeface="Cambria Math" charset="0"/>
                          </a:rPr>
                          <m:t>2</m:t>
                        </m:r>
                      </m:sup>
                    </m:sSup>
                    <m:r>
                      <a:rPr lang="en-US" i="1" dirty="0">
                        <a:latin typeface="Cambria Math" charset="0"/>
                      </a:rPr>
                      <m:t> +</m:t>
                    </m:r>
                    <m:r>
                      <a:rPr lang="en-US" b="0" i="1" dirty="0" smtClean="0">
                        <a:latin typeface="Cambria Math" charset="0"/>
                      </a:rPr>
                      <m:t>9</m:t>
                    </m:r>
                  </m:oMath>
                </a14:m>
                <a:r>
                  <a:rPr lang="en-US" b="1" dirty="0">
                    <a:latin typeface="MinionPro" charset="0"/>
                  </a:rPr>
                  <a:t>		b. </a:t>
                </a:r>
                <a14:m>
                  <m:oMath xmlns:m="http://schemas.openxmlformats.org/officeDocument/2006/math">
                    <m:r>
                      <a:rPr lang="en-US" i="1" dirty="0" smtClean="0">
                        <a:latin typeface="Cambria Math" charset="0"/>
                      </a:rPr>
                      <m:t>𝑓</m:t>
                    </m:r>
                    <m:r>
                      <a:rPr lang="en-US" i="1" dirty="0" smtClean="0">
                        <a:latin typeface="Cambria Math" charset="0"/>
                      </a:rPr>
                      <m:t>(</m:t>
                    </m:r>
                    <m:r>
                      <a:rPr lang="en-US" i="1" dirty="0" smtClean="0">
                        <a:latin typeface="Cambria Math" charset="0"/>
                      </a:rPr>
                      <m:t>𝑥</m:t>
                    </m:r>
                    <m:r>
                      <a:rPr lang="en-US" i="1" dirty="0">
                        <a:latin typeface="Cambria Math" charset="0"/>
                      </a:rPr>
                      <m:t>)=−</m:t>
                    </m:r>
                    <m:sSup>
                      <m:sSupPr>
                        <m:ctrlPr>
                          <a:rPr lang="en-US" i="1" dirty="0" smtClean="0">
                            <a:latin typeface="Cambria Math" panose="02040503050406030204" pitchFamily="18" charset="0"/>
                          </a:rPr>
                        </m:ctrlPr>
                      </m:sSupPr>
                      <m:e>
                        <m:r>
                          <a:rPr lang="en-US" b="0" i="1" dirty="0" smtClean="0">
                            <a:latin typeface="Cambria Math" charset="0"/>
                          </a:rPr>
                          <m:t>(</m:t>
                        </m:r>
                        <m:r>
                          <a:rPr lang="en-US" b="0" i="1" dirty="0" smtClean="0">
                            <a:latin typeface="Cambria Math" charset="0"/>
                          </a:rPr>
                          <m:t>𝑥</m:t>
                        </m:r>
                        <m:r>
                          <a:rPr lang="en-US" b="0" i="1" dirty="0" smtClean="0">
                            <a:latin typeface="Cambria Math" charset="0"/>
                          </a:rPr>
                          <m:t>+2)</m:t>
                        </m:r>
                      </m:e>
                      <m:sup>
                        <m:r>
                          <a:rPr lang="en-US" b="0" i="1" dirty="0" smtClean="0">
                            <a:latin typeface="Cambria Math" charset="0"/>
                          </a:rPr>
                          <m:t>2</m:t>
                        </m:r>
                      </m:sup>
                    </m:sSup>
                    <m:d>
                      <m:dPr>
                        <m:ctrlPr>
                          <a:rPr lang="mr-IN" i="1" dirty="0" smtClean="0">
                            <a:latin typeface="Cambria Math" panose="02040503050406030204" pitchFamily="18" charset="0"/>
                          </a:rPr>
                        </m:ctrlPr>
                      </m:dPr>
                      <m:e>
                        <m:r>
                          <a:rPr lang="en-US" b="0" i="1" dirty="0" smtClean="0">
                            <a:latin typeface="Cambria Math" charset="0"/>
                          </a:rPr>
                          <m:t>1+3</m:t>
                        </m:r>
                        <m:sSup>
                          <m:sSupPr>
                            <m:ctrlPr>
                              <a:rPr lang="is-IS" b="0" i="1" dirty="0" smtClean="0">
                                <a:latin typeface="Cambria Math" panose="02040503050406030204" pitchFamily="18" charset="0"/>
                              </a:rPr>
                            </m:ctrlPr>
                          </m:sSupPr>
                          <m:e>
                            <m:r>
                              <a:rPr lang="is-IS" b="0" i="1" dirty="0" smtClean="0">
                                <a:latin typeface="Cambria Math" charset="0"/>
                              </a:rPr>
                              <m:t>𝑥</m:t>
                            </m:r>
                          </m:e>
                          <m:sup>
                            <m:r>
                              <a:rPr lang="is-IS" b="0" i="1" dirty="0" smtClean="0">
                                <a:latin typeface="Cambria Math" charset="0"/>
                              </a:rPr>
                              <m:t>2</m:t>
                            </m:r>
                          </m:sup>
                        </m:sSup>
                      </m:e>
                    </m:d>
                    <m:r>
                      <a:rPr lang="en-US" i="1" dirty="0">
                        <a:latin typeface="Cambria Math" charset="0"/>
                      </a:rPr>
                      <m:t> </m:t>
                    </m:r>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57199" y="1578551"/>
                <a:ext cx="8379321" cy="1757404"/>
              </a:xfrm>
              <a:prstGeom prst="rect">
                <a:avLst/>
              </a:prstGeom>
              <a:blipFill>
                <a:blip r:embed="rId3"/>
                <a:stretch>
                  <a:fillRect l="-606" t="-1429" r="-152" b="-4286"/>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31DDBA90-A668-45E8-8BF5-CDA0F50B0CF4}"/>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4065447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Graphing Polynomial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253B36DE-DFCD-DE47-B8C3-0FEDC1E12F92}"/>
              </a:ext>
            </a:extLst>
          </p:cNvPr>
          <p:cNvSpPr/>
          <p:nvPr/>
        </p:nvSpPr>
        <p:spPr>
          <a:xfrm>
            <a:off x="457199" y="1061551"/>
            <a:ext cx="8270111" cy="3416320"/>
          </a:xfrm>
          <a:prstGeom prst="rect">
            <a:avLst/>
          </a:prstGeom>
        </p:spPr>
        <p:txBody>
          <a:bodyPr wrap="square">
            <a:spAutoFit/>
          </a:bodyPr>
          <a:lstStyle/>
          <a:p>
            <a:r>
              <a:rPr lang="en-US" b="1" dirty="0">
                <a:solidFill>
                  <a:srgbClr val="555555"/>
                </a:solidFill>
                <a:latin typeface="Helvetica Neue" panose="02000503000000020004" pitchFamily="2" charset="0"/>
              </a:rPr>
              <a:t>Given a polynomial function, sketch the graph.</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Find the intercepts.</a:t>
            </a:r>
          </a:p>
          <a:p>
            <a:pPr marL="342900" indent="-342900">
              <a:buFont typeface="+mj-lt"/>
              <a:buAutoNum type="arabicPeriod"/>
            </a:pPr>
            <a:r>
              <a:rPr lang="en-US" dirty="0">
                <a:solidFill>
                  <a:srgbClr val="333333"/>
                </a:solidFill>
                <a:latin typeface="Helvetica Neue" panose="02000503000000020004" pitchFamily="2" charset="0"/>
              </a:rPr>
              <a:t>Check for symmetry. If the function is an even function, its graph is symmetrical about the</a:t>
            </a:r>
            <a:r>
              <a:rPr lang="en-US" dirty="0">
                <a:solidFill>
                  <a:srgbClr val="333333"/>
                </a:solidFill>
                <a:latin typeface="STIXGeneral-Italic" pitchFamily="2" charset="2"/>
              </a:rPr>
              <a:t>y</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y-axis, that is,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If a function is an odd function, its graph is symmetrical about the origin, that is,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Use the multiplicities of the zeros to determine the behavior of the polynomial at the </a:t>
            </a:r>
            <a:r>
              <a:rPr lang="en-US" dirty="0">
                <a:solidFill>
                  <a:srgbClr val="333333"/>
                </a:solidFill>
                <a:latin typeface="STIXGeneral-Italic" pitchFamily="2" charset="2"/>
              </a:rPr>
              <a:t>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intercepts.</a:t>
            </a:r>
          </a:p>
          <a:p>
            <a:pPr marL="342900" indent="-342900">
              <a:buFont typeface="+mj-lt"/>
              <a:buAutoNum type="arabicPeriod"/>
            </a:pPr>
            <a:r>
              <a:rPr lang="en-US" dirty="0">
                <a:solidFill>
                  <a:srgbClr val="333333"/>
                </a:solidFill>
                <a:latin typeface="Helvetica Neue" panose="02000503000000020004" pitchFamily="2" charset="0"/>
              </a:rPr>
              <a:t>Determine the end behavior by examining the leading term.</a:t>
            </a:r>
          </a:p>
          <a:p>
            <a:pPr marL="342900" indent="-342900">
              <a:buFont typeface="+mj-lt"/>
              <a:buAutoNum type="arabicPeriod"/>
            </a:pPr>
            <a:r>
              <a:rPr lang="en-US" dirty="0">
                <a:solidFill>
                  <a:srgbClr val="333333"/>
                </a:solidFill>
                <a:latin typeface="Helvetica Neue" panose="02000503000000020004" pitchFamily="2" charset="0"/>
              </a:rPr>
              <a:t>Use the end behavior and the behavior at the intercepts to sketch a graph.</a:t>
            </a:r>
          </a:p>
          <a:p>
            <a:pPr marL="342900" indent="-342900">
              <a:buFont typeface="+mj-lt"/>
              <a:buAutoNum type="arabicPeriod"/>
            </a:pPr>
            <a:r>
              <a:rPr lang="en-US" dirty="0">
                <a:solidFill>
                  <a:srgbClr val="333333"/>
                </a:solidFill>
                <a:latin typeface="Helvetica Neue" panose="02000503000000020004" pitchFamily="2" charset="0"/>
              </a:rPr>
              <a:t>Ensure that the number of turning points does not exceed one less than the degree of the polynomial.</a:t>
            </a:r>
          </a:p>
          <a:p>
            <a:pPr marL="342900" indent="-342900">
              <a:buFont typeface="+mj-lt"/>
              <a:buAutoNum type="arabicPeriod"/>
            </a:pPr>
            <a:r>
              <a:rPr lang="en-US" dirty="0">
                <a:solidFill>
                  <a:srgbClr val="333333"/>
                </a:solidFill>
                <a:latin typeface="Helvetica Neue" panose="02000503000000020004" pitchFamily="2" charset="0"/>
              </a:rPr>
              <a:t>Optionally, use technology to check the graph.</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891347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Graphing Polynomial Functions </a:t>
            </a:r>
            <a:br>
              <a:rPr lang="en-US" dirty="0"/>
            </a:br>
            <a:r>
              <a:rPr lang="en-US" dirty="0"/>
              <a:t>example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57200" y="1061551"/>
                <a:ext cx="8175812" cy="923330"/>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Sketching the Graph of a Polynomial Function</a:t>
                </a:r>
              </a:p>
              <a:p>
                <a:r>
                  <a:rPr lang="en-US" b="1" dirty="0">
                    <a:latin typeface="HelveticaNeueLTPro" charset="0"/>
                  </a:rPr>
                  <a:t> </a:t>
                </a:r>
                <a:endParaRPr lang="en-US" dirty="0"/>
              </a:p>
              <a:p>
                <a:r>
                  <a:rPr lang="en-US" dirty="0">
                    <a:latin typeface="MinionPro" charset="0"/>
                  </a:rPr>
                  <a:t>Sketch a graph of </a:t>
                </a:r>
                <a14:m>
                  <m:oMath xmlns:m="http://schemas.openxmlformats.org/officeDocument/2006/math">
                    <m:r>
                      <a:rPr lang="en-US" i="1" dirty="0" smtClean="0">
                        <a:latin typeface="Cambria Math" charset="0"/>
                      </a:rPr>
                      <m:t>𝑓</m:t>
                    </m:r>
                    <m:r>
                      <a:rPr lang="en-US" i="1" dirty="0" smtClean="0">
                        <a:latin typeface="Cambria Math" charset="0"/>
                      </a:rPr>
                      <m:t> (</m:t>
                    </m:r>
                    <m:r>
                      <a:rPr lang="en-US" i="1" dirty="0" smtClean="0">
                        <a:latin typeface="Cambria Math" charset="0"/>
                      </a:rPr>
                      <m:t>𝑥</m:t>
                    </m:r>
                    <m:r>
                      <a:rPr lang="en-US" i="1" dirty="0" smtClean="0">
                        <a:latin typeface="Cambria Math" charset="0"/>
                      </a:rPr>
                      <m:t>) = −</m:t>
                    </m:r>
                    <m:sSup>
                      <m:sSupPr>
                        <m:ctrlPr>
                          <a:rPr lang="en-US" i="1" dirty="0" smtClean="0">
                            <a:latin typeface="Cambria Math" panose="02040503050406030204" pitchFamily="18" charset="0"/>
                          </a:rPr>
                        </m:ctrlPr>
                      </m:sSupPr>
                      <m:e>
                        <m:d>
                          <m:dPr>
                            <m:ctrlPr>
                              <a:rPr lang="mr-IN" i="1" dirty="0" smtClean="0">
                                <a:latin typeface="Cambria Math" panose="02040503050406030204" pitchFamily="18" charset="0"/>
                              </a:rPr>
                            </m:ctrlPr>
                          </m:dPr>
                          <m:e>
                            <m:r>
                              <a:rPr lang="en-US" b="0" i="1" dirty="0" smtClean="0">
                                <a:latin typeface="Cambria Math" charset="0"/>
                              </a:rPr>
                              <m:t>𝑥</m:t>
                            </m:r>
                            <m:r>
                              <a:rPr lang="en-US" b="0" i="1" dirty="0" smtClean="0">
                                <a:latin typeface="Cambria Math" charset="0"/>
                              </a:rPr>
                              <m:t>+1</m:t>
                            </m:r>
                          </m:e>
                        </m:d>
                      </m:e>
                      <m:sup>
                        <m:r>
                          <a:rPr lang="en-US" b="0" i="1" dirty="0" smtClean="0">
                            <a:latin typeface="Cambria Math" charset="0"/>
                          </a:rPr>
                          <m:t>2</m:t>
                        </m:r>
                      </m:sup>
                    </m:sSup>
                    <m:r>
                      <a:rPr lang="en-US" i="1" dirty="0" smtClean="0">
                        <a:latin typeface="Cambria Math" charset="0"/>
                      </a:rPr>
                      <m:t>(</m:t>
                    </m:r>
                    <m:r>
                      <a:rPr lang="en-US" i="1" dirty="0" smtClean="0">
                        <a:latin typeface="Cambria Math" charset="0"/>
                      </a:rPr>
                      <m:t>𝑥</m:t>
                    </m:r>
                    <m:r>
                      <a:rPr lang="en-US" i="1" dirty="0" smtClean="0">
                        <a:latin typeface="Cambria Math" charset="0"/>
                      </a:rPr>
                      <m:t> −4). </m:t>
                    </m:r>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57200" y="1061551"/>
                <a:ext cx="8175812" cy="923330"/>
              </a:xfrm>
              <a:prstGeom prst="rect">
                <a:avLst/>
              </a:prstGeom>
              <a:blipFill>
                <a:blip r:embed="rId3"/>
                <a:stretch>
                  <a:fillRect l="-621" t="-4167" b="-9722"/>
                </a:stretch>
              </a:blipFill>
            </p:spPr>
            <p:txBody>
              <a:bodyPr/>
              <a:lstStyle/>
              <a:p>
                <a:r>
                  <a:rPr lang="en-US">
                    <a:noFill/>
                  </a:rPr>
                  <a:t> </a:t>
                </a:r>
              </a:p>
            </p:txBody>
          </p:sp>
        </mc:Fallback>
      </mc:AlternateContent>
      <p:pic>
        <p:nvPicPr>
          <p:cNvPr id="4" name="Picture 3" title="&quot; &quot;"/>
          <p:cNvPicPr>
            <a:picLocks noChangeAspect="1"/>
          </p:cNvPicPr>
          <p:nvPr/>
        </p:nvPicPr>
        <p:blipFill>
          <a:blip r:embed="rId4"/>
          <a:stretch>
            <a:fillRect/>
          </a:stretch>
        </p:blipFill>
        <p:spPr>
          <a:xfrm>
            <a:off x="5043472" y="3185459"/>
            <a:ext cx="3589540" cy="3215341"/>
          </a:xfrm>
          <a:prstGeom prst="rect">
            <a:avLst/>
          </a:prstGeom>
        </p:spPr>
      </p:pic>
      <p:sp>
        <p:nvSpPr>
          <p:cNvPr id="7" name="Footer Placeholder 2">
            <a:extLst>
              <a:ext uri="{FF2B5EF4-FFF2-40B4-BE49-F238E27FC236}">
                <a16:creationId xmlns:a16="http://schemas.microsoft.com/office/drawing/2014/main" id="{5A624B0E-B8C6-4713-9700-4AD169EA97CF}"/>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336299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Graphing Polynomial Functions </a:t>
            </a:r>
            <a:br>
              <a:rPr lang="en-US" dirty="0"/>
            </a:br>
            <a:r>
              <a:rPr lang="en-US" dirty="0"/>
              <a:t>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4" name="Picture 3" title="&quot; &quot;"/>
          <p:cNvPicPr>
            <a:picLocks noChangeAspect="1"/>
          </p:cNvPicPr>
          <p:nvPr/>
        </p:nvPicPr>
        <p:blipFill>
          <a:blip r:embed="rId3"/>
          <a:stretch>
            <a:fillRect/>
          </a:stretch>
        </p:blipFill>
        <p:spPr>
          <a:xfrm>
            <a:off x="5043472" y="3185459"/>
            <a:ext cx="3589540" cy="3215341"/>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B3B22C5-60E5-AB48-AC6F-89C3063C8D49}"/>
                  </a:ext>
                </a:extLst>
              </p:cNvPr>
              <p:cNvSpPr/>
              <p:nvPr/>
            </p:nvSpPr>
            <p:spPr>
              <a:xfrm>
                <a:off x="457200" y="1061551"/>
                <a:ext cx="6400800" cy="785536"/>
              </a:xfrm>
              <a:prstGeom prst="rect">
                <a:avLst/>
              </a:prstGeom>
            </p:spPr>
            <p:txBody>
              <a:bodyPr wrap="square">
                <a:spAutoFit/>
              </a:bodyPr>
              <a:lstStyle/>
              <a:p>
                <a:r>
                  <a:rPr lang="en-US" dirty="0">
                    <a:solidFill>
                      <a:srgbClr val="555555"/>
                    </a:solidFill>
                    <a:latin typeface="Helvetica Neue" panose="02000503000000020004" pitchFamily="2" charset="0"/>
                  </a:rPr>
                  <a:t>Try It:	Sketch a graph of </a:t>
                </a:r>
                <a14:m>
                  <m:oMath xmlns:m="http://schemas.openxmlformats.org/officeDocument/2006/math">
                    <m:r>
                      <a:rPr lang="en-US" i="1" dirty="0" smtClean="0">
                        <a:solidFill>
                          <a:srgbClr val="555555"/>
                        </a:solidFill>
                        <a:latin typeface="Cambria Math" panose="02040503050406030204" pitchFamily="18" charset="0"/>
                      </a:rPr>
                      <m:t>𝑓</m:t>
                    </m:r>
                    <m:r>
                      <a:rPr lang="en-US" i="1" dirty="0">
                        <a:solidFill>
                          <a:srgbClr val="555555"/>
                        </a:solidFill>
                        <a:latin typeface="Cambria Math" panose="02040503050406030204" pitchFamily="18" charset="0"/>
                      </a:rPr>
                      <m:t>(</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m:t>
                    </m:r>
                    <m:f>
                      <m:fPr>
                        <m:ctrlPr>
                          <a:rPr lang="en-US" i="1" dirty="0" smtClean="0">
                            <a:solidFill>
                              <a:srgbClr val="555555"/>
                            </a:solidFill>
                            <a:latin typeface="Cambria Math" panose="02040503050406030204" pitchFamily="18" charset="0"/>
                          </a:rPr>
                        </m:ctrlPr>
                      </m:fPr>
                      <m:num>
                        <m:r>
                          <a:rPr lang="en-US" b="0" i="1" dirty="0" smtClean="0">
                            <a:solidFill>
                              <a:srgbClr val="555555"/>
                            </a:solidFill>
                            <a:latin typeface="Cambria Math" panose="02040503050406030204" pitchFamily="18" charset="0"/>
                          </a:rPr>
                          <m:t>1</m:t>
                        </m:r>
                      </m:num>
                      <m:den>
                        <m:r>
                          <a:rPr lang="en-US" b="0" i="1" dirty="0" smtClean="0">
                            <a:solidFill>
                              <a:srgbClr val="555555"/>
                            </a:solidFill>
                            <a:latin typeface="Cambria Math" panose="02040503050406030204" pitchFamily="18" charset="0"/>
                          </a:rPr>
                          <m:t>4</m:t>
                        </m:r>
                      </m:den>
                    </m:f>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−1)4(</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+3)3</m:t>
                    </m:r>
                  </m:oMath>
                </a14:m>
                <a:r>
                  <a:rPr lang="en-US" dirty="0">
                    <a:solidFill>
                      <a:srgbClr val="555555"/>
                    </a:solidFill>
                    <a:latin typeface="STIXGeneral-Regular" pitchFamily="2" charset="2"/>
                  </a:rPr>
                  <a:t>.</a:t>
                </a:r>
                <a:br>
                  <a:rPr lang="en-US" dirty="0"/>
                </a:br>
                <a:endParaRPr lang="en-US" dirty="0"/>
              </a:p>
            </p:txBody>
          </p:sp>
        </mc:Choice>
        <mc:Fallback xmlns="">
          <p:sp>
            <p:nvSpPr>
              <p:cNvPr id="7" name="Rectangle 6">
                <a:extLst>
                  <a:ext uri="{FF2B5EF4-FFF2-40B4-BE49-F238E27FC236}">
                    <a16:creationId xmlns:a16="http://schemas.microsoft.com/office/drawing/2014/main" id="{BB3B22C5-60E5-AB48-AC6F-89C3063C8D49}"/>
                  </a:ext>
                </a:extLst>
              </p:cNvPr>
              <p:cNvSpPr>
                <a:spLocks noRot="1" noChangeAspect="1" noMove="1" noResize="1" noEditPoints="1" noAdjustHandles="1" noChangeArrowheads="1" noChangeShapeType="1" noTextEdit="1"/>
              </p:cNvSpPr>
              <p:nvPr/>
            </p:nvSpPr>
            <p:spPr>
              <a:xfrm>
                <a:off x="457200" y="1061551"/>
                <a:ext cx="6400800" cy="785536"/>
              </a:xfrm>
              <a:prstGeom prst="rect">
                <a:avLst/>
              </a:prstGeom>
              <a:blipFill>
                <a:blip r:embed="rId4"/>
                <a:stretch>
                  <a:fillRect l="-794"/>
                </a:stretch>
              </a:blipFill>
            </p:spPr>
            <p:txBody>
              <a:bodyPr/>
              <a:lstStyle/>
              <a:p>
                <a:r>
                  <a:rPr lang="en-US">
                    <a:noFill/>
                  </a:rPr>
                  <a:t> </a:t>
                </a:r>
              </a:p>
            </p:txBody>
          </p:sp>
        </mc:Fallback>
      </mc:AlternateContent>
    </p:spTree>
    <p:extLst>
      <p:ext uri="{BB962C8B-B14F-4D97-AF65-F5344CB8AC3E}">
        <p14:creationId xmlns:p14="http://schemas.microsoft.com/office/powerpoint/2010/main" val="33959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70109"/>
          </a:xfrm>
        </p:spPr>
        <p:txBody>
          <a:bodyPr>
            <a:normAutofit/>
          </a:bodyPr>
          <a:lstStyle/>
          <a:p>
            <a:r>
              <a:rPr lang="en-US" dirty="0"/>
              <a:t>Writing Formulas for Polynomial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6EDB3B48-AE9D-F741-8D79-E07568F500D4}"/>
              </a:ext>
            </a:extLst>
          </p:cNvPr>
          <p:cNvSpPr/>
          <p:nvPr/>
        </p:nvSpPr>
        <p:spPr>
          <a:xfrm>
            <a:off x="457200" y="1413878"/>
            <a:ext cx="8062912" cy="4801314"/>
          </a:xfrm>
          <a:prstGeom prst="rect">
            <a:avLst/>
          </a:prstGeom>
        </p:spPr>
        <p:txBody>
          <a:bodyPr wrap="square">
            <a:spAutoFit/>
          </a:bodyPr>
          <a:lstStyle/>
          <a:p>
            <a:r>
              <a:rPr lang="en-US" cap="all" dirty="0">
                <a:solidFill>
                  <a:srgbClr val="555555"/>
                </a:solidFill>
                <a:latin typeface="Helvetica Neue" panose="02000503000000020004" pitchFamily="2" charset="0"/>
              </a:rPr>
              <a:t>FACTORED FORM OF POLYNOMIALS</a:t>
            </a:r>
          </a:p>
          <a:p>
            <a:r>
              <a:rPr lang="en-US" dirty="0">
                <a:solidFill>
                  <a:srgbClr val="555555"/>
                </a:solidFill>
                <a:latin typeface="Helvetica Neue" panose="02000503000000020004" pitchFamily="2" charset="0"/>
              </a:rPr>
              <a:t>If a polynomial of lowest degree </a:t>
            </a:r>
            <a:r>
              <a:rPr lang="en-US" dirty="0">
                <a:solidFill>
                  <a:srgbClr val="555555"/>
                </a:solidFill>
                <a:latin typeface="STIXGeneral-Italic" pitchFamily="2" charset="2"/>
              </a:rPr>
              <a:t>p</a:t>
            </a:r>
            <a:r>
              <a:rPr lang="en-US" dirty="0">
                <a:solidFill>
                  <a:srgbClr val="555555"/>
                </a:solidFill>
                <a:latin typeface="Helvetica Neue" panose="02000503000000020004" pitchFamily="2" charset="0"/>
              </a:rPr>
              <a:t>   has horizontal intercepts at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x</a:t>
            </a:r>
            <a:r>
              <a:rPr lang="en-US" baseline="-25000" dirty="0">
                <a:solidFill>
                  <a:srgbClr val="555555"/>
                </a:solidFill>
                <a:latin typeface="STIXGeneral-Regular" pitchFamily="2" charset="2"/>
              </a:rPr>
              <a:t>1</a:t>
            </a:r>
            <a:r>
              <a:rPr lang="en-US" dirty="0">
                <a:solidFill>
                  <a:srgbClr val="555555"/>
                </a:solidFill>
                <a:latin typeface="STIXGeneral-Regular" pitchFamily="2" charset="2"/>
              </a:rPr>
              <a:t>, </a:t>
            </a:r>
            <a:r>
              <a:rPr lang="en-US" dirty="0">
                <a:solidFill>
                  <a:srgbClr val="555555"/>
                </a:solidFill>
                <a:latin typeface="STIXGeneral-Italic" pitchFamily="2" charset="2"/>
              </a:rPr>
              <a:t>x</a:t>
            </a:r>
            <a:r>
              <a:rPr lang="en-US" baseline="-25000" dirty="0">
                <a:solidFill>
                  <a:srgbClr val="555555"/>
                </a:solidFill>
                <a:latin typeface="STIXGeneral-Regular" pitchFamily="2" charset="2"/>
              </a:rPr>
              <a:t>2</a:t>
            </a:r>
            <a:r>
              <a:rPr lang="en-US" dirty="0">
                <a:solidFill>
                  <a:srgbClr val="555555"/>
                </a:solidFill>
                <a:latin typeface="STIXGeneral-Regular" pitchFamily="2" charset="2"/>
              </a:rPr>
              <a:t>, …,</a:t>
            </a:r>
            <a:r>
              <a:rPr lang="en-US" dirty="0" err="1">
                <a:solidFill>
                  <a:srgbClr val="555555"/>
                </a:solidFill>
                <a:latin typeface="STIXGeneral-Italic" pitchFamily="2" charset="2"/>
              </a:rPr>
              <a:t>x</a:t>
            </a:r>
            <a:r>
              <a:rPr lang="en-US" baseline="-25000" dirty="0" err="1">
                <a:solidFill>
                  <a:srgbClr val="555555"/>
                </a:solidFill>
                <a:latin typeface="STIXGeneral-Italic" pitchFamily="2" charset="2"/>
              </a:rPr>
              <a:t>n</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then the polynomial can be written in the factored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a:t>
            </a:r>
            <a:r>
              <a:rPr lang="en-US" dirty="0">
                <a:solidFill>
                  <a:srgbClr val="555555"/>
                </a:solidFill>
                <a:latin typeface="STIXGeneral-Regular" pitchFamily="2" charset="2"/>
              </a:rPr>
              <a:t>(</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x</a:t>
            </a:r>
            <a:r>
              <a:rPr lang="en-US" baseline="-25000" dirty="0">
                <a:solidFill>
                  <a:srgbClr val="555555"/>
                </a:solidFill>
                <a:latin typeface="STIXGeneral-Regular" pitchFamily="2" charset="2"/>
              </a:rPr>
              <a:t>1</a:t>
            </a:r>
            <a:r>
              <a:rPr lang="en-US" dirty="0">
                <a:solidFill>
                  <a:srgbClr val="555555"/>
                </a:solidFill>
                <a:latin typeface="STIXGeneral-Regular" pitchFamily="2" charset="2"/>
              </a:rPr>
              <a:t>)</a:t>
            </a:r>
            <a:r>
              <a:rPr lang="en-US" baseline="30000" dirty="0">
                <a:solidFill>
                  <a:srgbClr val="555555"/>
                </a:solidFill>
                <a:latin typeface="STIXGeneral-Italic" pitchFamily="2" charset="2"/>
              </a:rPr>
              <a:t>p</a:t>
            </a:r>
            <a:r>
              <a:rPr lang="en-US" baseline="30000" dirty="0">
                <a:solidFill>
                  <a:srgbClr val="555555"/>
                </a:solidFill>
                <a:latin typeface="STIXGeneral-Regular" pitchFamily="2" charset="2"/>
              </a:rPr>
              <a:t>1</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baseline="-25000" dirty="0">
                <a:solidFill>
                  <a:srgbClr val="555555"/>
                </a:solidFill>
                <a:latin typeface="STIXGeneral-Regular" pitchFamily="2" charset="2"/>
              </a:rPr>
              <a:t>2</a:t>
            </a:r>
            <a:r>
              <a:rPr lang="en-US" dirty="0">
                <a:solidFill>
                  <a:srgbClr val="555555"/>
                </a:solidFill>
                <a:latin typeface="STIXGeneral-Regular" pitchFamily="2" charset="2"/>
              </a:rPr>
              <a:t>)</a:t>
            </a:r>
            <a:r>
              <a:rPr lang="en-US" baseline="30000" dirty="0">
                <a:solidFill>
                  <a:srgbClr val="555555"/>
                </a:solidFill>
                <a:latin typeface="STIXGeneral-Italic" pitchFamily="2" charset="2"/>
              </a:rPr>
              <a:t>p</a:t>
            </a:r>
            <a:r>
              <a:rPr lang="en-US" baseline="30000" dirty="0">
                <a:solidFill>
                  <a:srgbClr val="555555"/>
                </a:solidFill>
                <a:latin typeface="STIXGeneral-Regular" pitchFamily="2" charset="2"/>
              </a:rPr>
              <a:t>2</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err="1">
                <a:solidFill>
                  <a:srgbClr val="555555"/>
                </a:solidFill>
                <a:latin typeface="STIXGeneral-Italic" pitchFamily="2" charset="2"/>
              </a:rPr>
              <a:t>x</a:t>
            </a:r>
            <a:r>
              <a:rPr lang="en-US" baseline="-25000" dirty="0" err="1">
                <a:solidFill>
                  <a:srgbClr val="555555"/>
                </a:solidFill>
                <a:latin typeface="STIXGeneral-Italic" pitchFamily="2" charset="2"/>
              </a:rPr>
              <a:t>n</a:t>
            </a:r>
            <a:r>
              <a:rPr lang="en-US" dirty="0">
                <a:solidFill>
                  <a:srgbClr val="555555"/>
                </a:solidFill>
                <a:latin typeface="STIXGeneral-Regular" pitchFamily="2" charset="2"/>
              </a:rPr>
              <a:t>)</a:t>
            </a:r>
            <a:r>
              <a:rPr lang="en-US" baseline="30000" dirty="0" err="1">
                <a:solidFill>
                  <a:srgbClr val="555555"/>
                </a:solidFill>
                <a:latin typeface="STIXGeneral-Italic" pitchFamily="2" charset="2"/>
              </a:rPr>
              <a:t>pn</a:t>
            </a:r>
            <a:r>
              <a:rPr lang="en-US" dirty="0">
                <a:solidFill>
                  <a:srgbClr val="555555"/>
                </a:solidFill>
                <a:latin typeface="Helvetica Neue" panose="02000503000000020004" pitchFamily="2" charset="0"/>
              </a:rPr>
              <a:t>    where the powers </a:t>
            </a:r>
            <a:r>
              <a:rPr lang="en-US" dirty="0">
                <a:solidFill>
                  <a:srgbClr val="555555"/>
                </a:solidFill>
                <a:latin typeface="STIXGeneral-Italic" pitchFamily="2" charset="2"/>
              </a:rPr>
              <a:t>pi</a:t>
            </a:r>
            <a:r>
              <a:rPr lang="en-US" dirty="0">
                <a:solidFill>
                  <a:srgbClr val="555555"/>
                </a:solidFill>
                <a:latin typeface="Helvetica Neue" panose="02000503000000020004" pitchFamily="2" charset="0"/>
              </a:rPr>
              <a:t>   on each factor can be determined by the behavior of the graph at the corresponding intercept, and the stretch factor </a:t>
            </a:r>
            <a:r>
              <a:rPr lang="en-US" dirty="0">
                <a:solidFill>
                  <a:srgbClr val="555555"/>
                </a:solidFill>
                <a:latin typeface="STIXGeneral-Italic" pitchFamily="2" charset="2"/>
              </a:rPr>
              <a:t>a </a:t>
            </a:r>
            <a:r>
              <a:rPr lang="en-US" dirty="0">
                <a:solidFill>
                  <a:srgbClr val="555555"/>
                </a:solidFill>
                <a:latin typeface="Helvetica Neue" panose="02000503000000020004" pitchFamily="2" charset="0"/>
              </a:rPr>
              <a:t>  can be determined given a value of the function other than the </a:t>
            </a:r>
            <a:r>
              <a:rPr lang="en-US" i="1" dirty="0">
                <a:solidFill>
                  <a:srgbClr val="555555"/>
                </a:solidFill>
                <a:latin typeface="Helvetica Neue" panose="02000503000000020004" pitchFamily="2" charset="0"/>
              </a:rPr>
              <a:t>x</a:t>
            </a:r>
            <a:r>
              <a:rPr lang="en-US" dirty="0">
                <a:solidFill>
                  <a:srgbClr val="555555"/>
                </a:solidFill>
                <a:latin typeface="Helvetica Neue" panose="02000503000000020004" pitchFamily="2" charset="0"/>
              </a:rPr>
              <a:t>-intercept.</a:t>
            </a:r>
          </a:p>
          <a:p>
            <a:endParaRPr lang="en-US" b="1" dirty="0">
              <a:solidFill>
                <a:srgbClr val="555555"/>
              </a:solidFill>
              <a:latin typeface="Helvetica Neue" panose="02000503000000020004" pitchFamily="2" charset="0"/>
            </a:endParaRPr>
          </a:p>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graph of a polynomial function, write a formula for the function.</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-intercepts of the graph to find the factors of the polynomial.</a:t>
            </a:r>
          </a:p>
          <a:p>
            <a:pPr marL="342900" indent="-342900">
              <a:buFont typeface="+mj-lt"/>
              <a:buAutoNum type="arabicPeriod"/>
            </a:pPr>
            <a:r>
              <a:rPr lang="en-US" dirty="0">
                <a:solidFill>
                  <a:srgbClr val="333333"/>
                </a:solidFill>
                <a:latin typeface="Helvetica Neue" panose="02000503000000020004" pitchFamily="2" charset="0"/>
              </a:rPr>
              <a:t>Examine the behavior of the graph at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-intercepts to determine the multiplicity of each factor.</a:t>
            </a:r>
          </a:p>
          <a:p>
            <a:pPr marL="342900" indent="-342900">
              <a:buFont typeface="+mj-lt"/>
              <a:buAutoNum type="arabicPeriod"/>
            </a:pPr>
            <a:r>
              <a:rPr lang="en-US" dirty="0">
                <a:solidFill>
                  <a:srgbClr val="333333"/>
                </a:solidFill>
                <a:latin typeface="Helvetica Neue" panose="02000503000000020004" pitchFamily="2" charset="0"/>
              </a:rPr>
              <a:t>Find the polynomial of least degree containing all the factors found in the previous step.</a:t>
            </a:r>
          </a:p>
          <a:p>
            <a:pPr marL="342900" indent="-342900">
              <a:buFont typeface="+mj-lt"/>
              <a:buAutoNum type="arabicPeriod"/>
            </a:pPr>
            <a:r>
              <a:rPr lang="en-US" dirty="0">
                <a:solidFill>
                  <a:srgbClr val="333333"/>
                </a:solidFill>
                <a:latin typeface="Helvetica Neue" panose="02000503000000020004" pitchFamily="2" charset="0"/>
              </a:rPr>
              <a:t>Use any other point on the graph (the </a:t>
            </a:r>
            <a:r>
              <a:rPr lang="en-US" i="1" dirty="0">
                <a:solidFill>
                  <a:srgbClr val="333333"/>
                </a:solidFill>
                <a:latin typeface="Helvetica Neue" panose="02000503000000020004" pitchFamily="2" charset="0"/>
              </a:rPr>
              <a:t>y</a:t>
            </a:r>
            <a:r>
              <a:rPr lang="en-US" dirty="0">
                <a:solidFill>
                  <a:srgbClr val="333333"/>
                </a:solidFill>
                <a:latin typeface="Helvetica Neue" panose="02000503000000020004" pitchFamily="2" charset="0"/>
              </a:rPr>
              <a:t>-intercept may be easiest) to determine the stretch factor.</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26805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04109"/>
          </a:xfrm>
        </p:spPr>
        <p:txBody>
          <a:bodyPr>
            <a:normAutofit/>
          </a:bodyPr>
          <a:lstStyle/>
          <a:p>
            <a:r>
              <a:rPr lang="en-US" dirty="0"/>
              <a:t>Writing Formulas for Polynomial Functions example</a:t>
            </a:r>
          </a:p>
        </p:txBody>
      </p:sp>
      <p:sp>
        <p:nvSpPr>
          <p:cNvPr id="7" name="Text Placeholder 6"/>
          <p:cNvSpPr>
            <a:spLocks noGrp="1"/>
          </p:cNvSpPr>
          <p:nvPr>
            <p:ph type="body" sz="quarter" idx="14"/>
          </p:nvPr>
        </p:nvSpPr>
        <p:spPr>
          <a:xfrm>
            <a:off x="457200" y="1158802"/>
            <a:ext cx="8062912" cy="1166382"/>
          </a:xfrm>
        </p:spPr>
        <p:txBody>
          <a:bodyPr>
            <a:normAutofit/>
          </a:bodyPr>
          <a:lstStyle/>
          <a:p>
            <a:r>
              <a:rPr lang="en-US" sz="1800" dirty="0">
                <a:solidFill>
                  <a:srgbClr val="0091BF"/>
                </a:solidFill>
                <a:latin typeface="HelveticaNeueLTPro" charset="0"/>
              </a:rPr>
              <a:t>Example </a:t>
            </a:r>
            <a:r>
              <a:rPr lang="en-US" sz="1800" b="1" dirty="0">
                <a:latin typeface="HelveticaNeueLTPro" charset="0"/>
              </a:rPr>
              <a:t>Writing a Formula for a Polynomial Function from the Graph </a:t>
            </a:r>
          </a:p>
          <a:p>
            <a:r>
              <a:rPr lang="en-US" sz="1800" dirty="0">
                <a:latin typeface="MinionPro" charset="0"/>
              </a:rPr>
              <a:t>Write a formula for the polynomial function shown. </a:t>
            </a:r>
            <a:endParaRPr lang="en-US" sz="1800"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Graph of polynomial function with end behavior falling left and right with x intercepts at (-3,0), (-2,0) (3,0) and (4,0) and y intercept at (0,3)" title="Graph of polynomial function"/>
          <p:cNvPicPr>
            <a:picLocks noChangeAspect="1"/>
          </p:cNvPicPr>
          <p:nvPr/>
        </p:nvPicPr>
        <p:blipFill>
          <a:blip r:embed="rId3"/>
          <a:stretch>
            <a:fillRect/>
          </a:stretch>
        </p:blipFill>
        <p:spPr>
          <a:xfrm>
            <a:off x="4449208" y="2338551"/>
            <a:ext cx="4070904" cy="4039100"/>
          </a:xfrm>
          <a:prstGeom prst="rect">
            <a:avLst/>
          </a:prstGeom>
        </p:spPr>
      </p:pic>
      <p:sp>
        <p:nvSpPr>
          <p:cNvPr id="8" name="Footer Placeholder 2">
            <a:extLst>
              <a:ext uri="{FF2B5EF4-FFF2-40B4-BE49-F238E27FC236}">
                <a16:creationId xmlns:a16="http://schemas.microsoft.com/office/drawing/2014/main" id="{66F9DC53-224C-4847-B2B4-5485A4F152D7}"/>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2739906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52942"/>
          </a:xfrm>
        </p:spPr>
        <p:txBody>
          <a:bodyPr>
            <a:normAutofit/>
          </a:bodyPr>
          <a:lstStyle/>
          <a:p>
            <a:r>
              <a:rPr lang="en-US" dirty="0"/>
              <a:t>Writing Formulas for Polynomial Functions try it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3A6C8549-B4A5-6C41-9495-7468A97BDB7F}"/>
              </a:ext>
            </a:extLst>
          </p:cNvPr>
          <p:cNvSpPr/>
          <p:nvPr/>
        </p:nvSpPr>
        <p:spPr>
          <a:xfrm>
            <a:off x="457200" y="1427148"/>
            <a:ext cx="8306270" cy="646331"/>
          </a:xfrm>
          <a:prstGeom prst="rect">
            <a:avLst/>
          </a:prstGeom>
        </p:spPr>
        <p:txBody>
          <a:bodyPr wrap="square">
            <a:spAutoFit/>
          </a:bodyPr>
          <a:lstStyle/>
          <a:p>
            <a:r>
              <a:rPr lang="en-US" dirty="0">
                <a:solidFill>
                  <a:srgbClr val="555555"/>
                </a:solidFill>
                <a:latin typeface="Helvetica Neue" panose="02000503000000020004" pitchFamily="2" charset="0"/>
              </a:rPr>
              <a:t>Try It:	Given the graph shown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 write a formula for the function shown.</a:t>
            </a:r>
            <a:endParaRPr lang="en-US" dirty="0"/>
          </a:p>
        </p:txBody>
      </p:sp>
      <p:pic>
        <p:nvPicPr>
          <p:cNvPr id="7170" name="Picture 2" descr="Graph of a negative even-degree polynomial with zeros at x=-1, 2, 4 and y=-4.">
            <a:extLst>
              <a:ext uri="{FF2B5EF4-FFF2-40B4-BE49-F238E27FC236}">
                <a16:creationId xmlns:a16="http://schemas.microsoft.com/office/drawing/2014/main" id="{3D36C5F8-D1C3-F84D-8871-135915764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129" y="2206359"/>
            <a:ext cx="5245341" cy="313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6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7152887" cy="1170615"/>
          </a:xfrm>
        </p:spPr>
        <p:txBody>
          <a:bodyPr>
            <a:normAutofit fontScale="90000"/>
          </a:bodyPr>
          <a:lstStyle/>
          <a:p>
            <a:r>
              <a:rPr lang="en-US" dirty="0"/>
              <a:t>Understanding How the Graphs of Parabolas are Related to Their Quadratic Functions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7DB0C6AF-DF2D-D145-8FD1-C13E3B5816BA}"/>
              </a:ext>
            </a:extLst>
          </p:cNvPr>
          <p:cNvSpPr/>
          <p:nvPr/>
        </p:nvSpPr>
        <p:spPr>
          <a:xfrm>
            <a:off x="457200" y="1524338"/>
            <a:ext cx="8191500" cy="1200329"/>
          </a:xfrm>
          <a:prstGeom prst="rect">
            <a:avLst/>
          </a:prstGeom>
        </p:spPr>
        <p:txBody>
          <a:bodyPr wrap="square">
            <a:spAutoFit/>
          </a:bodyPr>
          <a:lstStyle/>
          <a:p>
            <a:r>
              <a:rPr lang="en-US" dirty="0">
                <a:solidFill>
                  <a:srgbClr val="333333"/>
                </a:solidFill>
                <a:latin typeface="Helvetica Neue" panose="02000503000000020004" pitchFamily="2" charset="0"/>
              </a:rPr>
              <a:t>Example:	Writing the Equation of a Quadratic Function from the Graph</a:t>
            </a:r>
          </a:p>
          <a:p>
            <a:r>
              <a:rPr lang="en-US" dirty="0">
                <a:solidFill>
                  <a:srgbClr val="555555"/>
                </a:solidFill>
                <a:latin typeface="Helvetica Neue" panose="02000503000000020004" pitchFamily="2" charset="0"/>
              </a:rPr>
              <a:t>Write an equation for the quadratic function </a:t>
            </a:r>
            <a:r>
              <a:rPr lang="en-US" dirty="0">
                <a:solidFill>
                  <a:srgbClr val="555555"/>
                </a:solidFill>
                <a:latin typeface="STIXGeneral-Italic" pitchFamily="2" charset="2"/>
              </a:rPr>
              <a:t>g </a:t>
            </a:r>
            <a:r>
              <a:rPr lang="en-US" dirty="0">
                <a:solidFill>
                  <a:srgbClr val="555555"/>
                </a:solidFill>
                <a:latin typeface="Helvetica Neue" panose="02000503000000020004" pitchFamily="2" charset="0"/>
              </a:rPr>
              <a:t>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 as a transformation of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x</a:t>
            </a:r>
            <a:r>
              <a:rPr lang="en-US" baseline="30000" dirty="0">
                <a:solidFill>
                  <a:srgbClr val="555555"/>
                </a:solidFill>
                <a:latin typeface="STIXGeneral-Regular" pitchFamily="2" charset="2"/>
              </a:rPr>
              <a:t>2</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and then expand the formula, and simplify terms to write the equation in general form.</a:t>
            </a:r>
            <a:endParaRPr lang="en-US" b="0" i="0" u="none" strike="noStrike" dirty="0">
              <a:solidFill>
                <a:srgbClr val="555555"/>
              </a:solidFill>
              <a:effectLst/>
              <a:latin typeface="Helvetica Neue" panose="02000503000000020004" pitchFamily="2" charset="0"/>
            </a:endParaRPr>
          </a:p>
        </p:txBody>
      </p:sp>
      <p:pic>
        <p:nvPicPr>
          <p:cNvPr id="1026" name="Picture 2" descr="Graph of a parabola with its vertex at (-2, -3).">
            <a:extLst>
              <a:ext uri="{FF2B5EF4-FFF2-40B4-BE49-F238E27FC236}">
                <a16:creationId xmlns:a16="http://schemas.microsoft.com/office/drawing/2014/main" id="{4223FE64-6AE6-FD43-ADD4-0C02C381D6F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38700" y="2724667"/>
            <a:ext cx="3810000" cy="346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620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5</a:t>
            </a:r>
            <a:br>
              <a:rPr lang="en-US" sz="4000" b="1" cap="none" dirty="0">
                <a:solidFill>
                  <a:srgbClr val="212F62"/>
                </a:solidFill>
              </a:rPr>
            </a:br>
            <a:br>
              <a:rPr lang="en-US" sz="4000" b="1" cap="none" dirty="0">
                <a:solidFill>
                  <a:srgbClr val="212F62"/>
                </a:solidFill>
              </a:rPr>
            </a:br>
            <a:r>
              <a:rPr lang="en-US" sz="4000" b="1" dirty="0">
                <a:solidFill>
                  <a:srgbClr val="212F62"/>
                </a:solidFill>
              </a:rPr>
              <a:t>polynomial and rational functions</a:t>
            </a:r>
            <a:endParaRPr lang="en-US" sz="4000" dirty="0"/>
          </a:p>
        </p:txBody>
      </p:sp>
      <p:sp>
        <p:nvSpPr>
          <p:cNvPr id="5" name="Title 4"/>
          <p:cNvSpPr txBox="1">
            <a:spLocks/>
          </p:cNvSpPr>
          <p:nvPr/>
        </p:nvSpPr>
        <p:spPr>
          <a:xfrm>
            <a:off x="845052" y="3697089"/>
            <a:ext cx="7287208" cy="800266"/>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5.6 – rational functions</a:t>
            </a:r>
          </a:p>
        </p:txBody>
      </p:sp>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53017"/>
            <a:ext cx="1507110" cy="1077181"/>
          </a:xfrm>
          <a:prstGeom prst="rect">
            <a:avLst/>
          </a:prstGeom>
        </p:spPr>
      </p:pic>
    </p:spTree>
    <p:extLst>
      <p:ext uri="{BB962C8B-B14F-4D97-AF65-F5344CB8AC3E}">
        <p14:creationId xmlns:p14="http://schemas.microsoft.com/office/powerpoint/2010/main" val="19496710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5.6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308324"/>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Use arrow notation.</a:t>
            </a:r>
          </a:p>
          <a:p>
            <a:pPr marL="285750" indent="-285750">
              <a:buFont typeface="Arial" panose="020B0604020202020204" pitchFamily="34" charset="0"/>
              <a:buChar char="•"/>
            </a:pPr>
            <a:r>
              <a:rPr lang="en-US" dirty="0"/>
              <a:t>Solve applied problems involving rational functions.</a:t>
            </a:r>
          </a:p>
          <a:p>
            <a:pPr marL="285750" indent="-285750">
              <a:buFont typeface="Arial" panose="020B0604020202020204" pitchFamily="34" charset="0"/>
              <a:buChar char="•"/>
            </a:pPr>
            <a:r>
              <a:rPr lang="en-US" dirty="0"/>
              <a:t>Find the domains of rational functions.</a:t>
            </a:r>
          </a:p>
          <a:p>
            <a:pPr marL="285750" indent="-285750">
              <a:buFont typeface="Arial" panose="020B0604020202020204" pitchFamily="34" charset="0"/>
              <a:buChar char="•"/>
            </a:pPr>
            <a:r>
              <a:rPr lang="en-US" dirty="0"/>
              <a:t>Identify vertical asymptotes.</a:t>
            </a:r>
          </a:p>
          <a:p>
            <a:pPr marL="285750" indent="-285750">
              <a:buFont typeface="Arial" panose="020B0604020202020204" pitchFamily="34" charset="0"/>
              <a:buChar char="•"/>
            </a:pPr>
            <a:r>
              <a:rPr lang="en-US" dirty="0"/>
              <a:t>Identify horizontal asymptotes.</a:t>
            </a:r>
          </a:p>
          <a:p>
            <a:pPr marL="285750" indent="-285750">
              <a:buFont typeface="Arial" panose="020B0604020202020204" pitchFamily="34" charset="0"/>
              <a:buChar char="•"/>
            </a:pPr>
            <a:r>
              <a:rPr lang="en-US" dirty="0"/>
              <a:t>Graph rational functions.</a:t>
            </a:r>
          </a:p>
        </p:txBody>
      </p:sp>
    </p:spTree>
    <p:extLst>
      <p:ext uri="{BB962C8B-B14F-4D97-AF65-F5344CB8AC3E}">
        <p14:creationId xmlns:p14="http://schemas.microsoft.com/office/powerpoint/2010/main" val="3057818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5.6 RATIONAL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Symbol Meaning&#10;x→a−&#10;x approaches a from the left (x&lt;a but close to a)&#10;x→a+&#10;x approaches a from the right (x&gt;a but close to a)&#10;x→∞  x approaches infinity (x increases without bound)&#10;x→−∞&#10;x approaches negative infinity (x decreases without bound)&#10;f(x)→∞&#10;the output approaches infinity (the output increases without bound)&#10;f(x)→−∞&#10;he output approaches negative infinity (the output decreases without bound)&#10;f(x)→a&#10;he output approaches a" title="Notation and meaning"/>
          <p:cNvPicPr>
            <a:picLocks noChangeAspect="1"/>
          </p:cNvPicPr>
          <p:nvPr/>
        </p:nvPicPr>
        <p:blipFill>
          <a:blip r:embed="rId3"/>
          <a:stretch>
            <a:fillRect/>
          </a:stretch>
        </p:blipFill>
        <p:spPr>
          <a:xfrm>
            <a:off x="457200" y="4096978"/>
            <a:ext cx="8379321" cy="2469593"/>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pic>
        <p:nvPicPr>
          <p:cNvPr id="8194" name="Picture 2" descr="Graph of f(x)=1/x which denotes the end behavior. As x goes to negative infinity, f(x) goes to 0, and as x goes to 0^-, f(x) goes to negative infinity. As x goes to positive infinity, f(x) goes to 0, and as x goes to 0^+, f(x) goes to positive infinity.">
            <a:extLst>
              <a:ext uri="{FF2B5EF4-FFF2-40B4-BE49-F238E27FC236}">
                <a16:creationId xmlns:a16="http://schemas.microsoft.com/office/drawing/2014/main" id="{DDA38571-5533-F64A-BD1B-6238BCA8FE9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01041" y="1080388"/>
            <a:ext cx="4375229" cy="283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308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Arrow Notation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Footer Placeholder 6"/>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9" name="Rectangle 8">
            <a:extLst>
              <a:ext uri="{FF2B5EF4-FFF2-40B4-BE49-F238E27FC236}">
                <a16:creationId xmlns:a16="http://schemas.microsoft.com/office/drawing/2014/main" id="{F0BBF8B8-72FE-8F42-B974-39C2C13BD2CC}"/>
              </a:ext>
            </a:extLst>
          </p:cNvPr>
          <p:cNvSpPr/>
          <p:nvPr/>
        </p:nvSpPr>
        <p:spPr>
          <a:xfrm>
            <a:off x="457200" y="972087"/>
            <a:ext cx="8281686" cy="1200329"/>
          </a:xfrm>
          <a:prstGeom prst="rect">
            <a:avLst/>
          </a:prstGeom>
        </p:spPr>
        <p:txBody>
          <a:bodyPr wrap="square">
            <a:spAutoFit/>
          </a:bodyPr>
          <a:lstStyle/>
          <a:p>
            <a:r>
              <a:rPr lang="en-US" cap="all" dirty="0">
                <a:solidFill>
                  <a:srgbClr val="555555"/>
                </a:solidFill>
              </a:rPr>
              <a:t>VERTICAL ASYMPTOTE</a:t>
            </a:r>
          </a:p>
          <a:p>
            <a:r>
              <a:rPr lang="en-US" dirty="0">
                <a:solidFill>
                  <a:srgbClr val="555555"/>
                </a:solidFill>
              </a:rPr>
              <a:t>A </a:t>
            </a:r>
            <a:r>
              <a:rPr lang="en-US" b="1" dirty="0">
                <a:solidFill>
                  <a:srgbClr val="555555"/>
                </a:solidFill>
              </a:rPr>
              <a:t>vertical asymptote</a:t>
            </a:r>
            <a:r>
              <a:rPr lang="en-US" dirty="0">
                <a:solidFill>
                  <a:srgbClr val="555555"/>
                </a:solidFill>
              </a:rPr>
              <a:t> of a graph is a vertical line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a</a:t>
            </a:r>
            <a:r>
              <a:rPr lang="en-US" dirty="0">
                <a:solidFill>
                  <a:srgbClr val="555555"/>
                </a:solidFill>
              </a:rPr>
              <a:t>  where the graph tends toward positive or negative infinity as the inputs approach </a:t>
            </a:r>
            <a:r>
              <a:rPr lang="en-US" dirty="0">
                <a:solidFill>
                  <a:srgbClr val="555555"/>
                </a:solidFill>
                <a:latin typeface="STIXGeneral-Italic" pitchFamily="2" charset="2"/>
              </a:rPr>
              <a:t>a</a:t>
            </a:r>
            <a:r>
              <a:rPr lang="en-US" dirty="0">
                <a:solidFill>
                  <a:srgbClr val="555555"/>
                </a:solidFill>
                <a:latin typeface="STIXGeneral-Regular" pitchFamily="2" charset="2"/>
              </a:rPr>
              <a:t>.</a:t>
            </a:r>
            <a:r>
              <a:rPr lang="en-US" dirty="0">
                <a:solidFill>
                  <a:srgbClr val="555555"/>
                </a:solidFill>
              </a:rPr>
              <a:t>  We write</a:t>
            </a:r>
          </a:p>
          <a:p>
            <a:pPr algn="ctr"/>
            <a:r>
              <a:rPr lang="en-US" dirty="0">
                <a:latin typeface="STIXGeneral-Regular" pitchFamily="2" charset="2"/>
              </a:rPr>
              <a:t>As </a:t>
            </a:r>
            <a:r>
              <a:rPr lang="en-US" dirty="0">
                <a:latin typeface="STIXGeneral-Italic" pitchFamily="2" charset="2"/>
              </a:rPr>
              <a:t>x </a:t>
            </a:r>
            <a:r>
              <a:rPr lang="en-US" dirty="0">
                <a:latin typeface="STIXGeneral-Regular" pitchFamily="2" charset="2"/>
              </a:rPr>
              <a:t>→ </a:t>
            </a:r>
            <a:r>
              <a:rPr lang="en-US" dirty="0">
                <a:latin typeface="STIXGeneral-Italic" pitchFamily="2" charset="2"/>
              </a:rPr>
              <a:t>a</a:t>
            </a:r>
            <a:r>
              <a:rPr lang="en-US" dirty="0">
                <a:latin typeface="STIXGeneral-Regular" pitchFamily="2" charset="2"/>
              </a:rPr>
              <a:t>, </a:t>
            </a:r>
            <a:r>
              <a:rPr lang="en-US" dirty="0">
                <a:latin typeface="STIXGeneral-Italic" pitchFamily="2" charset="2"/>
              </a:rPr>
              <a:t>f</a:t>
            </a:r>
            <a:r>
              <a:rPr lang="en-US" dirty="0">
                <a:latin typeface="STIXGeneral-Regular" pitchFamily="2" charset="2"/>
              </a:rPr>
              <a:t>(</a:t>
            </a:r>
            <a:r>
              <a:rPr lang="en-US" dirty="0">
                <a:latin typeface="STIXGeneral-Italic" pitchFamily="2" charset="2"/>
              </a:rPr>
              <a:t>x</a:t>
            </a:r>
            <a:r>
              <a:rPr lang="en-US" dirty="0">
                <a:latin typeface="STIXGeneral-Regular" pitchFamily="2" charset="2"/>
              </a:rPr>
              <a:t>) → ∞, or as </a:t>
            </a:r>
            <a:r>
              <a:rPr lang="en-US" dirty="0">
                <a:latin typeface="STIXGeneral-Italic" pitchFamily="2" charset="2"/>
              </a:rPr>
              <a:t>x </a:t>
            </a:r>
            <a:r>
              <a:rPr lang="en-US" dirty="0">
                <a:latin typeface="STIXGeneral-Regular" pitchFamily="2" charset="2"/>
              </a:rPr>
              <a:t>→ </a:t>
            </a:r>
            <a:r>
              <a:rPr lang="en-US" dirty="0">
                <a:latin typeface="STIXGeneral-Italic" pitchFamily="2" charset="2"/>
              </a:rPr>
              <a:t>a</a:t>
            </a:r>
            <a:r>
              <a:rPr lang="en-US" dirty="0">
                <a:latin typeface="STIXGeneral-Regular" pitchFamily="2" charset="2"/>
              </a:rPr>
              <a:t>, </a:t>
            </a:r>
            <a:r>
              <a:rPr lang="en-US" dirty="0">
                <a:latin typeface="STIXGeneral-Italic" pitchFamily="2" charset="2"/>
              </a:rPr>
              <a:t>f</a:t>
            </a:r>
            <a:r>
              <a:rPr lang="en-US" dirty="0">
                <a:latin typeface="STIXGeneral-Regular" pitchFamily="2" charset="2"/>
              </a:rPr>
              <a:t>(</a:t>
            </a:r>
            <a:r>
              <a:rPr lang="en-US" dirty="0">
                <a:latin typeface="STIXGeneral-Italic" pitchFamily="2" charset="2"/>
              </a:rPr>
              <a:t>x</a:t>
            </a:r>
            <a:r>
              <a:rPr lang="en-US" dirty="0">
                <a:latin typeface="STIXGeneral-Regular" pitchFamily="2" charset="2"/>
              </a:rPr>
              <a:t>) → −∞.</a:t>
            </a:r>
            <a:endParaRPr lang="en-US" dirty="0"/>
          </a:p>
        </p:txBody>
      </p:sp>
      <p:sp>
        <p:nvSpPr>
          <p:cNvPr id="10" name="Rectangle 9">
            <a:extLst>
              <a:ext uri="{FF2B5EF4-FFF2-40B4-BE49-F238E27FC236}">
                <a16:creationId xmlns:a16="http://schemas.microsoft.com/office/drawing/2014/main" id="{A3ECB6F0-E813-9B4D-BD35-CB78353ECD06}"/>
              </a:ext>
            </a:extLst>
          </p:cNvPr>
          <p:cNvSpPr/>
          <p:nvPr/>
        </p:nvSpPr>
        <p:spPr>
          <a:xfrm>
            <a:off x="457200" y="2274838"/>
            <a:ext cx="8062912" cy="1477328"/>
          </a:xfrm>
          <a:prstGeom prst="rect">
            <a:avLst/>
          </a:prstGeom>
        </p:spPr>
        <p:txBody>
          <a:bodyPr wrap="square">
            <a:spAutoFit/>
          </a:bodyPr>
          <a:lstStyle/>
          <a:p>
            <a:r>
              <a:rPr lang="en-US" cap="all" dirty="0">
                <a:solidFill>
                  <a:srgbClr val="555555"/>
                </a:solidFill>
              </a:rPr>
              <a:t>HORIZONTAL ASYMPTOTE</a:t>
            </a:r>
          </a:p>
          <a:p>
            <a:r>
              <a:rPr lang="en-US" dirty="0">
                <a:solidFill>
                  <a:srgbClr val="555555"/>
                </a:solidFill>
              </a:rPr>
              <a:t>A </a:t>
            </a:r>
            <a:r>
              <a:rPr lang="en-US" b="1" dirty="0">
                <a:solidFill>
                  <a:srgbClr val="555555"/>
                </a:solidFill>
              </a:rPr>
              <a:t>horizontal asymptote</a:t>
            </a:r>
            <a:r>
              <a:rPr lang="en-US" dirty="0">
                <a:solidFill>
                  <a:srgbClr val="555555"/>
                </a:solidFill>
              </a:rPr>
              <a:t> of a graph is a horizontal line </a:t>
            </a:r>
            <a:r>
              <a:rPr lang="en-US" dirty="0">
                <a:solidFill>
                  <a:srgbClr val="555555"/>
                </a:solidFill>
                <a:latin typeface="STIXGeneral-Italic" pitchFamily="2" charset="2"/>
              </a:rPr>
              <a:t>y </a:t>
            </a:r>
            <a:r>
              <a:rPr lang="en-US" dirty="0">
                <a:solidFill>
                  <a:srgbClr val="555555"/>
                </a:solidFill>
                <a:latin typeface="STIXGeneral-Regular" pitchFamily="2" charset="2"/>
              </a:rPr>
              <a:t>= </a:t>
            </a:r>
            <a:r>
              <a:rPr lang="en-US" dirty="0">
                <a:solidFill>
                  <a:srgbClr val="555555"/>
                </a:solidFill>
                <a:latin typeface="STIXGeneral-Italic" pitchFamily="2" charset="2"/>
              </a:rPr>
              <a:t>b</a:t>
            </a:r>
            <a:r>
              <a:rPr lang="en-US" dirty="0">
                <a:solidFill>
                  <a:srgbClr val="555555"/>
                </a:solidFill>
              </a:rPr>
              <a:t>  where the graph approaches the line as the inputs increase or decrease without bound. We write</a:t>
            </a:r>
          </a:p>
          <a:p>
            <a:pPr algn="ctr"/>
            <a:r>
              <a:rPr lang="en-US" dirty="0">
                <a:latin typeface="STIXGeneral-Regular" pitchFamily="2" charset="2"/>
              </a:rPr>
              <a:t>As </a:t>
            </a:r>
            <a:r>
              <a:rPr lang="en-US" dirty="0">
                <a:latin typeface="STIXGeneral-Italic" pitchFamily="2" charset="2"/>
              </a:rPr>
              <a:t>x </a:t>
            </a:r>
            <a:r>
              <a:rPr lang="en-US" dirty="0">
                <a:latin typeface="STIXGeneral-Regular" pitchFamily="2" charset="2"/>
              </a:rPr>
              <a:t>→ ∞ or </a:t>
            </a:r>
            <a:r>
              <a:rPr lang="en-US" dirty="0">
                <a:latin typeface="STIXGeneral-Italic" pitchFamily="2" charset="2"/>
              </a:rPr>
              <a:t>x </a:t>
            </a:r>
            <a:r>
              <a:rPr lang="en-US" dirty="0">
                <a:latin typeface="STIXGeneral-Regular" pitchFamily="2" charset="2"/>
              </a:rPr>
              <a:t>→ −∞,  </a:t>
            </a:r>
            <a:r>
              <a:rPr lang="en-US" dirty="0">
                <a:latin typeface="STIXGeneral-Italic" pitchFamily="2" charset="2"/>
              </a:rPr>
              <a:t>f</a:t>
            </a:r>
            <a:r>
              <a:rPr lang="en-US" dirty="0">
                <a:latin typeface="STIXGeneral-Regular" pitchFamily="2" charset="2"/>
              </a:rPr>
              <a:t>(</a:t>
            </a:r>
            <a:r>
              <a:rPr lang="en-US" dirty="0">
                <a:latin typeface="STIXGeneral-Italic" pitchFamily="2" charset="2"/>
              </a:rPr>
              <a:t>x</a:t>
            </a:r>
            <a:r>
              <a:rPr lang="en-US" dirty="0">
                <a:latin typeface="STIXGeneral-Regular" pitchFamily="2" charset="2"/>
              </a:rPr>
              <a:t>) → </a:t>
            </a:r>
            <a:r>
              <a:rPr lang="en-US" dirty="0">
                <a:latin typeface="STIXGeneral-Italic" pitchFamily="2" charset="2"/>
              </a:rPr>
              <a:t>b</a:t>
            </a:r>
            <a:r>
              <a:rPr lang="en-US" dirty="0">
                <a:latin typeface="STIXGeneral-Regular" pitchFamily="2" charset="2"/>
              </a:rPr>
              <a:t>.</a:t>
            </a:r>
            <a:endParaRPr lang="en-US" dirty="0"/>
          </a:p>
        </p:txBody>
      </p:sp>
      <p:pic>
        <p:nvPicPr>
          <p:cNvPr id="9218" name="Picture 2" descr="Graph of f(x)=1/x with its vertical asymptote at x=0 and its horizontal asymptote at y=0.">
            <a:extLst>
              <a:ext uri="{FF2B5EF4-FFF2-40B4-BE49-F238E27FC236}">
                <a16:creationId xmlns:a16="http://schemas.microsoft.com/office/drawing/2014/main" id="{F2D53273-B688-C543-860D-AE62BA0C306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7498" y="3801301"/>
            <a:ext cx="3601089" cy="269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2177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Rational Functions</a:t>
            </a:r>
          </a:p>
        </p:txBody>
      </p:sp>
      <p:sp>
        <p:nvSpPr>
          <p:cNvPr id="7" name="Text Placeholder 6"/>
          <p:cNvSpPr>
            <a:spLocks noGrp="1"/>
          </p:cNvSpPr>
          <p:nvPr>
            <p:ph type="body" sz="quarter" idx="14"/>
          </p:nvPr>
        </p:nvSpPr>
        <p:spPr>
          <a:xfrm>
            <a:off x="457200" y="1074918"/>
            <a:ext cx="8062912" cy="1166382"/>
          </a:xfrm>
        </p:spPr>
        <p:txBody>
          <a:bodyPr>
            <a:noAutofit/>
          </a:bodyPr>
          <a:lstStyle/>
          <a:p>
            <a:r>
              <a:rPr lang="en-US" sz="1800" dirty="0">
                <a:solidFill>
                  <a:srgbClr val="0091BF"/>
                </a:solidFill>
                <a:latin typeface="HelveticaNeueLTPro" charset="0"/>
              </a:rPr>
              <a:t>Example </a:t>
            </a:r>
            <a:r>
              <a:rPr lang="en-US" sz="1800" b="1" dirty="0">
                <a:latin typeface="HelveticaNeueLTPro" charset="0"/>
              </a:rPr>
              <a:t>Using Transformations to Graph a Rational Function</a:t>
            </a:r>
            <a:br>
              <a:rPr lang="en-US" sz="1800" b="1" dirty="0">
                <a:latin typeface="HelveticaNeueLTPro" charset="0"/>
              </a:rPr>
            </a:br>
            <a:endParaRPr lang="en-US" sz="1800" b="1" dirty="0">
              <a:latin typeface="HelveticaNeueLTPro" charset="0"/>
            </a:endParaRPr>
          </a:p>
          <a:p>
            <a:r>
              <a:rPr lang="en-US" sz="1800" dirty="0">
                <a:latin typeface="MinionPro" charset="0"/>
              </a:rPr>
              <a:t>Sketch a graph of the reciprocal function shifted down one unit and left three units. Identify the horizontal and vertical asymptotes of the graph, if any. </a:t>
            </a:r>
            <a:endParaRPr lang="en-US" sz="1800"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title="&quot; &quot;"/>
          <p:cNvPicPr>
            <a:picLocks noChangeAspect="1"/>
          </p:cNvPicPr>
          <p:nvPr/>
        </p:nvPicPr>
        <p:blipFill>
          <a:blip r:embed="rId3"/>
          <a:stretch>
            <a:fillRect/>
          </a:stretch>
        </p:blipFill>
        <p:spPr>
          <a:xfrm>
            <a:off x="4488656" y="2415357"/>
            <a:ext cx="3961653" cy="3548662"/>
          </a:xfrm>
          <a:prstGeom prst="rect">
            <a:avLst/>
          </a:prstGeom>
        </p:spPr>
      </p:pic>
      <p:sp>
        <p:nvSpPr>
          <p:cNvPr id="8" name="Footer Placeholder 2">
            <a:extLst>
              <a:ext uri="{FF2B5EF4-FFF2-40B4-BE49-F238E27FC236}">
                <a16:creationId xmlns:a16="http://schemas.microsoft.com/office/drawing/2014/main" id="{223E3BD2-2239-4D48-96B8-9F9657D2C3B7}"/>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436661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Rational Functions graph</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title="&quot; &quot;"/>
          <p:cNvPicPr>
            <a:picLocks noChangeAspect="1"/>
          </p:cNvPicPr>
          <p:nvPr/>
        </p:nvPicPr>
        <p:blipFill>
          <a:blip r:embed="rId3"/>
          <a:stretch>
            <a:fillRect/>
          </a:stretch>
        </p:blipFill>
        <p:spPr>
          <a:xfrm>
            <a:off x="4488656" y="2415357"/>
            <a:ext cx="3961653" cy="354866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F3F6200B-AB94-5640-9BA4-03A22E66D940}"/>
              </a:ext>
            </a:extLst>
          </p:cNvPr>
          <p:cNvSpPr/>
          <p:nvPr/>
        </p:nvSpPr>
        <p:spPr>
          <a:xfrm>
            <a:off x="457200" y="1196444"/>
            <a:ext cx="8062912" cy="923330"/>
          </a:xfrm>
          <a:prstGeom prst="rect">
            <a:avLst/>
          </a:prstGeom>
        </p:spPr>
        <p:txBody>
          <a:bodyPr wrap="square">
            <a:spAutoFit/>
          </a:bodyPr>
          <a:lstStyle/>
          <a:p>
            <a:r>
              <a:rPr lang="en-US" dirty="0">
                <a:solidFill>
                  <a:srgbClr val="555555"/>
                </a:solidFill>
                <a:latin typeface="Helvetica Neue" panose="02000503000000020004" pitchFamily="2" charset="0"/>
              </a:rPr>
              <a:t>Try It:	Sketch the graph, and find the horizontal and vertical asymptotes of the reciprocal squared function that has been shifted right 3 units and down 4 units.</a:t>
            </a:r>
            <a:endParaRPr lang="en-US" dirty="0"/>
          </a:p>
        </p:txBody>
      </p:sp>
    </p:spTree>
    <p:extLst>
      <p:ext uri="{BB962C8B-B14F-4D97-AF65-F5344CB8AC3E}">
        <p14:creationId xmlns:p14="http://schemas.microsoft.com/office/powerpoint/2010/main" val="521475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a:t>Solving Applied Problems Involving Rational Functions </a:t>
            </a:r>
          </a:p>
        </p:txBody>
      </p:sp>
      <p:pic>
        <p:nvPicPr>
          <p:cNvPr id="4" name="Picture 3" title="Graph of shifted reciprocal fun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444" y="2715111"/>
            <a:ext cx="4106424" cy="3307120"/>
          </a:xfrm>
          <a:prstGeom prst="rect">
            <a:avLst/>
          </a:prstGeom>
        </p:spPr>
      </p:pic>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009E23C-FD27-1E42-AE57-6BED1C896951}"/>
                  </a:ext>
                </a:extLst>
              </p:cNvPr>
              <p:cNvSpPr/>
              <p:nvPr/>
            </p:nvSpPr>
            <p:spPr>
              <a:xfrm>
                <a:off x="457200" y="1215020"/>
                <a:ext cx="8379321" cy="1500091"/>
              </a:xfrm>
              <a:prstGeom prst="rect">
                <a:avLst/>
              </a:prstGeom>
            </p:spPr>
            <p:txBody>
              <a:bodyPr wrap="square">
                <a:spAutoFit/>
              </a:bodyPr>
              <a:lstStyle/>
              <a:p>
                <a:r>
                  <a:rPr lang="en-US" cap="all" dirty="0">
                    <a:solidFill>
                      <a:srgbClr val="555555"/>
                    </a:solidFill>
                  </a:rPr>
                  <a:t>RATIONAL FUNCTION</a:t>
                </a:r>
              </a:p>
              <a:p>
                <a:r>
                  <a:rPr lang="en-US" dirty="0">
                    <a:solidFill>
                      <a:srgbClr val="555555"/>
                    </a:solidFill>
                  </a:rPr>
                  <a:t>A </a:t>
                </a:r>
                <a:r>
                  <a:rPr lang="en-US" b="1" dirty="0">
                    <a:solidFill>
                      <a:srgbClr val="555555"/>
                    </a:solidFill>
                  </a:rPr>
                  <a:t>rational function</a:t>
                </a:r>
                <a:r>
                  <a:rPr lang="en-US" dirty="0">
                    <a:solidFill>
                      <a:srgbClr val="555555"/>
                    </a:solidFill>
                  </a:rPr>
                  <a:t> is a function that can be written as the quotient of two polynomial functions </a:t>
                </a:r>
                <a:r>
                  <a:rPr lang="en-US" dirty="0">
                    <a:solidFill>
                      <a:srgbClr val="555555"/>
                    </a:solidFill>
                    <a:latin typeface="STIXGeneral-Italic" pitchFamily="2" charset="2"/>
                  </a:rPr>
                  <a:t>P</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and </a:t>
                </a:r>
                <a:r>
                  <a:rPr lang="en-US" dirty="0">
                    <a:solidFill>
                      <a:srgbClr val="555555"/>
                    </a:solidFill>
                    <a:latin typeface="STIXGeneral-Italic" pitchFamily="2" charset="2"/>
                  </a:rPr>
                  <a:t>Q</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endParaRPr lang="en-US" dirty="0">
                  <a:solidFill>
                    <a:srgbClr val="555555"/>
                  </a:solidFill>
                </a:endParaRPr>
              </a:p>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num>
                        <m:den>
                          <m:r>
                            <a:rPr lang="en-US" i="1" dirty="0">
                              <a:latin typeface="Cambria Math" panose="02040503050406030204" pitchFamily="18" charset="0"/>
                            </a:rPr>
                            <m:t>𝑄</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a:latin typeface="Cambria Math" panose="02040503050406030204" pitchFamily="18" charset="0"/>
                            </a:rPr>
                            <m:t>𝑎</m:t>
                          </m:r>
                          <m:r>
                            <a:rPr lang="en-US" i="1" baseline="-25000" dirty="0">
                              <a:latin typeface="Cambria Math" panose="02040503050406030204" pitchFamily="18" charset="0"/>
                            </a:rPr>
                            <m:t>𝑝</m:t>
                          </m:r>
                          <m:r>
                            <a:rPr lang="en-US" i="1" dirty="0">
                              <a:latin typeface="Cambria Math" panose="02040503050406030204" pitchFamily="18" charset="0"/>
                            </a:rPr>
                            <m:t>𝑥</m:t>
                          </m:r>
                          <m:r>
                            <a:rPr lang="en-US" i="1" baseline="30000"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𝑎𝑝</m:t>
                          </m:r>
                          <m:r>
                            <a:rPr lang="en-US" i="1" baseline="-25000" dirty="0">
                              <a:latin typeface="Cambria Math" panose="02040503050406030204" pitchFamily="18" charset="0"/>
                            </a:rPr>
                            <m:t>−1</m:t>
                          </m:r>
                          <m:r>
                            <a:rPr lang="en-US" i="1" dirty="0">
                              <a:latin typeface="Cambria Math" panose="02040503050406030204" pitchFamily="18" charset="0"/>
                            </a:rPr>
                            <m:t>𝑥</m:t>
                          </m:r>
                          <m:r>
                            <a:rPr lang="en-US" i="1" baseline="30000" dirty="0">
                              <a:latin typeface="Cambria Math" panose="02040503050406030204" pitchFamily="18" charset="0"/>
                            </a:rPr>
                            <m:t>𝑝</m:t>
                          </m:r>
                          <m:r>
                            <a:rPr lang="en-US" i="1" baseline="30000" dirty="0">
                              <a:latin typeface="Cambria Math" panose="02040503050406030204" pitchFamily="18" charset="0"/>
                            </a:rPr>
                            <m:t>−1+…+</m:t>
                          </m:r>
                          <m:r>
                            <a:rPr lang="en-US" i="1" dirty="0">
                              <a:latin typeface="Cambria Math" panose="02040503050406030204" pitchFamily="18" charset="0"/>
                            </a:rPr>
                            <m:t>𝑎</m:t>
                          </m:r>
                          <m:r>
                            <a:rPr lang="en-US" i="1" baseline="-25000" dirty="0">
                              <a:latin typeface="Cambria Math" panose="02040503050406030204" pitchFamily="18" charset="0"/>
                            </a:rPr>
                            <m:t>1</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𝑎</m:t>
                          </m:r>
                          <m:r>
                            <a:rPr lang="en-US" i="1" baseline="-25000" dirty="0">
                              <a:latin typeface="Cambria Math" panose="02040503050406030204" pitchFamily="18" charset="0"/>
                            </a:rPr>
                            <m:t>0</m:t>
                          </m:r>
                        </m:num>
                        <m:den>
                          <m:r>
                            <a:rPr lang="en-US" i="1" dirty="0">
                              <a:latin typeface="Cambria Math" panose="02040503050406030204" pitchFamily="18" charset="0"/>
                            </a:rPr>
                            <m:t>𝑏</m:t>
                          </m:r>
                          <m:r>
                            <a:rPr lang="en-US" i="1" baseline="-25000" dirty="0">
                              <a:latin typeface="Cambria Math" panose="02040503050406030204" pitchFamily="18" charset="0"/>
                            </a:rPr>
                            <m:t>𝑞</m:t>
                          </m:r>
                          <m:r>
                            <a:rPr lang="en-US" i="1" dirty="0">
                              <a:latin typeface="Cambria Math" panose="02040503050406030204" pitchFamily="18" charset="0"/>
                            </a:rPr>
                            <m:t>𝑥</m:t>
                          </m:r>
                          <m:r>
                            <a:rPr lang="en-US" i="1" baseline="30000" dirty="0">
                              <a:latin typeface="Cambria Math" panose="02040503050406030204" pitchFamily="18" charset="0"/>
                            </a:rPr>
                            <m:t>𝑞</m:t>
                          </m:r>
                          <m:r>
                            <a:rPr lang="en-US" i="1" dirty="0">
                              <a:latin typeface="Cambria Math" panose="02040503050406030204" pitchFamily="18" charset="0"/>
                            </a:rPr>
                            <m:t>+</m:t>
                          </m:r>
                          <m:r>
                            <a:rPr lang="en-US" i="1" dirty="0">
                              <a:latin typeface="Cambria Math" panose="02040503050406030204" pitchFamily="18" charset="0"/>
                            </a:rPr>
                            <m:t>𝑏𝑞</m:t>
                          </m:r>
                          <m:r>
                            <a:rPr lang="en-US" i="1" baseline="-25000" dirty="0">
                              <a:latin typeface="Cambria Math" panose="02040503050406030204" pitchFamily="18" charset="0"/>
                            </a:rPr>
                            <m:t>−1</m:t>
                          </m:r>
                          <m:r>
                            <a:rPr lang="en-US" i="1" dirty="0">
                              <a:latin typeface="Cambria Math" panose="02040503050406030204" pitchFamily="18" charset="0"/>
                            </a:rPr>
                            <m:t>𝑥</m:t>
                          </m:r>
                          <m:r>
                            <a:rPr lang="en-US" i="1" baseline="30000" dirty="0">
                              <a:latin typeface="Cambria Math" panose="02040503050406030204" pitchFamily="18" charset="0"/>
                            </a:rPr>
                            <m:t>𝑞</m:t>
                          </m:r>
                          <m:r>
                            <a:rPr lang="en-US" i="1" baseline="30000" dirty="0">
                              <a:latin typeface="Cambria Math" panose="02040503050406030204" pitchFamily="18" charset="0"/>
                            </a:rPr>
                            <m:t>−1+…+ </m:t>
                          </m:r>
                          <m:r>
                            <a:rPr lang="en-US" i="1" dirty="0">
                              <a:latin typeface="Cambria Math" panose="02040503050406030204" pitchFamily="18" charset="0"/>
                            </a:rPr>
                            <m:t>𝑏</m:t>
                          </m:r>
                          <m:r>
                            <a:rPr lang="en-US" i="1" baseline="-25000" dirty="0">
                              <a:latin typeface="Cambria Math" panose="02040503050406030204" pitchFamily="18" charset="0"/>
                            </a:rPr>
                            <m:t>1</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𝑏</m:t>
                          </m:r>
                          <m:r>
                            <a:rPr lang="en-US" i="1" baseline="-25000" dirty="0">
                              <a:latin typeface="Cambria Math" panose="02040503050406030204" pitchFamily="18" charset="0"/>
                            </a:rPr>
                            <m:t>0</m:t>
                          </m:r>
                        </m:den>
                      </m:f>
                      <m:r>
                        <a:rPr lang="en-US" i="1" dirty="0" smtClean="0">
                          <a:latin typeface="Cambria Math" panose="02040503050406030204" pitchFamily="18" charset="0"/>
                        </a:rPr>
                        <m:t>, </m:t>
                      </m:r>
                      <m:r>
                        <a:rPr lang="en-US" i="1" dirty="0" smtClean="0">
                          <a:latin typeface="Cambria Math" panose="02040503050406030204" pitchFamily="18" charset="0"/>
                        </a:rPr>
                        <m:t>𝑄</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)≠0</m:t>
                      </m:r>
                    </m:oMath>
                  </m:oMathPara>
                </a14:m>
                <a:endParaRPr lang="en-US" dirty="0"/>
              </a:p>
            </p:txBody>
          </p:sp>
        </mc:Choice>
        <mc:Fallback xmlns="">
          <p:sp>
            <p:nvSpPr>
              <p:cNvPr id="6" name="Rectangle 5">
                <a:extLst>
                  <a:ext uri="{FF2B5EF4-FFF2-40B4-BE49-F238E27FC236}">
                    <a16:creationId xmlns:a16="http://schemas.microsoft.com/office/drawing/2014/main" id="{0009E23C-FD27-1E42-AE57-6BED1C896951}"/>
                  </a:ext>
                </a:extLst>
              </p:cNvPr>
              <p:cNvSpPr>
                <a:spLocks noRot="1" noChangeAspect="1" noMove="1" noResize="1" noEditPoints="1" noAdjustHandles="1" noChangeArrowheads="1" noChangeShapeType="1" noTextEdit="1"/>
              </p:cNvSpPr>
              <p:nvPr/>
            </p:nvSpPr>
            <p:spPr>
              <a:xfrm>
                <a:off x="457200" y="1215020"/>
                <a:ext cx="8379321" cy="1500091"/>
              </a:xfrm>
              <a:prstGeom prst="rect">
                <a:avLst/>
              </a:prstGeom>
              <a:blipFill>
                <a:blip r:embed="rId4"/>
                <a:stretch>
                  <a:fillRect l="-606" t="-2542" b="-3390"/>
                </a:stretch>
              </a:blipFill>
            </p:spPr>
            <p:txBody>
              <a:bodyPr/>
              <a:lstStyle/>
              <a:p>
                <a:r>
                  <a:rPr lang="en-US">
                    <a:noFill/>
                  </a:rPr>
                  <a:t> </a:t>
                </a:r>
              </a:p>
            </p:txBody>
          </p:sp>
        </mc:Fallback>
      </mc:AlternateContent>
    </p:spTree>
    <p:extLst>
      <p:ext uri="{BB962C8B-B14F-4D97-AF65-F5344CB8AC3E}">
        <p14:creationId xmlns:p14="http://schemas.microsoft.com/office/powerpoint/2010/main" val="564301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Finding the Domains of Rational Functions </a:t>
            </a:r>
          </a:p>
        </p:txBody>
      </p:sp>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57199" y="4274395"/>
                <a:ext cx="8379321" cy="1038939"/>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Finding the Domain of a Rational Function</a:t>
                </a:r>
              </a:p>
              <a:p>
                <a:r>
                  <a:rPr lang="en-US" dirty="0">
                    <a:latin typeface="Tahoma" charset="0"/>
                  </a:rPr>
                  <a:t> </a:t>
                </a:r>
                <a:endParaRPr lang="en-US" dirty="0"/>
              </a:p>
              <a:p>
                <a:r>
                  <a:rPr lang="en-US" dirty="0">
                    <a:latin typeface="MinionPro" charset="0"/>
                  </a:rPr>
                  <a:t>Find the domain of </a:t>
                </a:r>
                <a14:m>
                  <m:oMath xmlns:m="http://schemas.openxmlformats.org/officeDocument/2006/math">
                    <m:r>
                      <a:rPr lang="en-US" i="1" dirty="0" smtClean="0">
                        <a:latin typeface="Cambria Math" charset="0"/>
                      </a:rPr>
                      <m:t>𝑓</m:t>
                    </m:r>
                    <m:r>
                      <a:rPr lang="en-US" i="1" dirty="0" smtClean="0">
                        <a:latin typeface="Cambria Math" charset="0"/>
                      </a:rPr>
                      <m:t> (</m:t>
                    </m:r>
                    <m:r>
                      <a:rPr lang="en-US" i="1" dirty="0" smtClean="0">
                        <a:latin typeface="Cambria Math" charset="0"/>
                      </a:rPr>
                      <m:t>𝑥</m:t>
                    </m:r>
                    <m:r>
                      <a:rPr lang="en-US" i="1" dirty="0" smtClean="0">
                        <a:latin typeface="Cambria Math" charset="0"/>
                      </a:rPr>
                      <m:t>) = </m:t>
                    </m:r>
                    <m:f>
                      <m:fPr>
                        <m:ctrlPr>
                          <a:rPr lang="mr-IN" i="1" dirty="0" smtClean="0">
                            <a:latin typeface="Cambria Math" panose="02040503050406030204" pitchFamily="18" charset="0"/>
                          </a:rPr>
                        </m:ctrlPr>
                      </m:fPr>
                      <m:num>
                        <m:r>
                          <a:rPr lang="en-US" b="0" i="1" dirty="0" smtClean="0">
                            <a:latin typeface="Cambria Math" charset="0"/>
                          </a:rPr>
                          <m:t>𝑥</m:t>
                        </m:r>
                        <m:r>
                          <a:rPr lang="en-US" b="0" i="1" dirty="0" smtClean="0">
                            <a:latin typeface="Cambria Math" charset="0"/>
                          </a:rPr>
                          <m:t>+1</m:t>
                        </m:r>
                      </m:num>
                      <m:den>
                        <m:sSup>
                          <m:sSupPr>
                            <m:ctrlPr>
                              <a:rPr lang="is-IS" i="1" dirty="0" smtClean="0">
                                <a:latin typeface="Cambria Math" panose="02040503050406030204" pitchFamily="18" charset="0"/>
                              </a:rPr>
                            </m:ctrlPr>
                          </m:sSupPr>
                          <m:e>
                            <m:r>
                              <a:rPr lang="is-IS" i="1" dirty="0" smtClean="0">
                                <a:latin typeface="Cambria Math" charset="0"/>
                              </a:rPr>
                              <m:t>𝑥</m:t>
                            </m:r>
                          </m:e>
                          <m:sup>
                            <m:r>
                              <a:rPr lang="is-IS" i="1" dirty="0" smtClean="0">
                                <a:latin typeface="Cambria Math" charset="0"/>
                              </a:rPr>
                              <m:t>2</m:t>
                            </m:r>
                          </m:sup>
                        </m:sSup>
                        <m:r>
                          <a:rPr lang="en-US" b="0" i="1" dirty="0" smtClean="0">
                            <a:latin typeface="Cambria Math" charset="0"/>
                          </a:rPr>
                          <m:t>−1</m:t>
                        </m:r>
                      </m:den>
                    </m:f>
                    <m:r>
                      <a:rPr lang="en-US" i="1" dirty="0" smtClean="0">
                        <a:latin typeface="Cambria Math" charset="0"/>
                      </a:rPr>
                      <m:t> </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57199" y="4274395"/>
                <a:ext cx="8379321" cy="1038939"/>
              </a:xfrm>
              <a:prstGeom prst="rect">
                <a:avLst/>
              </a:prstGeom>
              <a:blipFill>
                <a:blip r:embed="rId3"/>
                <a:stretch>
                  <a:fillRect l="-606" t="-2439" b="-3659"/>
                </a:stretch>
              </a:blipFill>
            </p:spPr>
            <p:txBody>
              <a:bodyPr/>
              <a:lstStyle/>
              <a:p>
                <a:r>
                  <a:rPr lang="en-US">
                    <a:noFill/>
                  </a:rPr>
                  <a:t> </a:t>
                </a:r>
              </a:p>
            </p:txBody>
          </p:sp>
        </mc:Fallback>
      </mc:AlternateContent>
      <p:sp>
        <p:nvSpPr>
          <p:cNvPr id="6" name="Footer Placeholder 2">
            <a:extLst>
              <a:ext uri="{FF2B5EF4-FFF2-40B4-BE49-F238E27FC236}">
                <a16:creationId xmlns:a16="http://schemas.microsoft.com/office/drawing/2014/main" id="{0C81EF59-4876-460F-A2F0-6C88B2AB0ECC}"/>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2252DDFA-FD1F-FD4F-98E8-1C9851BC07D9}"/>
              </a:ext>
            </a:extLst>
          </p:cNvPr>
          <p:cNvSpPr/>
          <p:nvPr/>
        </p:nvSpPr>
        <p:spPr>
          <a:xfrm>
            <a:off x="457199" y="1183261"/>
            <a:ext cx="8258538" cy="923330"/>
          </a:xfrm>
          <a:prstGeom prst="rect">
            <a:avLst/>
          </a:prstGeom>
        </p:spPr>
        <p:txBody>
          <a:bodyPr wrap="square">
            <a:spAutoFit/>
          </a:bodyPr>
          <a:lstStyle/>
          <a:p>
            <a:r>
              <a:rPr lang="en-US" cap="all" dirty="0">
                <a:solidFill>
                  <a:srgbClr val="555555"/>
                </a:solidFill>
              </a:rPr>
              <a:t>DOMAIN OF A RATIONAL FUNCTION</a:t>
            </a:r>
          </a:p>
          <a:p>
            <a:r>
              <a:rPr lang="en-US" dirty="0">
                <a:solidFill>
                  <a:srgbClr val="555555"/>
                </a:solidFill>
              </a:rPr>
              <a:t>The domain of a rational function includes all real numbers except those that cause the denominator to equal zero</a:t>
            </a:r>
            <a:endParaRPr lang="en-US" dirty="0">
              <a:solidFill>
                <a:srgbClr val="555555"/>
              </a:solidFill>
              <a:effectLst/>
            </a:endParaRPr>
          </a:p>
        </p:txBody>
      </p:sp>
      <p:sp>
        <p:nvSpPr>
          <p:cNvPr id="7" name="Rectangle 6">
            <a:extLst>
              <a:ext uri="{FF2B5EF4-FFF2-40B4-BE49-F238E27FC236}">
                <a16:creationId xmlns:a16="http://schemas.microsoft.com/office/drawing/2014/main" id="{E60C554A-C896-3A46-A8BA-4D0FE6AD1C34}"/>
              </a:ext>
            </a:extLst>
          </p:cNvPr>
          <p:cNvSpPr/>
          <p:nvPr/>
        </p:nvSpPr>
        <p:spPr>
          <a:xfrm>
            <a:off x="457199" y="2451829"/>
            <a:ext cx="8258538" cy="1477328"/>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rational function, find the domain.</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Set the denominator equal to zero.</a:t>
            </a:r>
          </a:p>
          <a:p>
            <a:pPr marL="342900" indent="-342900">
              <a:buFont typeface="+mj-lt"/>
              <a:buAutoNum type="arabicPeriod"/>
            </a:pPr>
            <a:r>
              <a:rPr lang="en-US" dirty="0">
                <a:solidFill>
                  <a:srgbClr val="333333"/>
                </a:solidFill>
                <a:latin typeface="Helvetica Neue" panose="02000503000000020004" pitchFamily="2" charset="0"/>
              </a:rPr>
              <a:t>Solve to find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-values that cause the denominator to equal zero.</a:t>
            </a:r>
          </a:p>
          <a:p>
            <a:pPr marL="342900" indent="-342900">
              <a:buFont typeface="+mj-lt"/>
              <a:buAutoNum type="arabicPeriod"/>
            </a:pPr>
            <a:r>
              <a:rPr lang="en-US" dirty="0">
                <a:solidFill>
                  <a:srgbClr val="333333"/>
                </a:solidFill>
                <a:latin typeface="Helvetica Neue" panose="02000503000000020004" pitchFamily="2" charset="0"/>
              </a:rPr>
              <a:t>The domain is all real numbers except those found in Step 2.</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4251940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Finding the Domains of Rational Functions try it</a:t>
            </a:r>
          </a:p>
        </p:txBody>
      </p:sp>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B6F0EA2-4026-6E41-8528-83D1E51E3B91}"/>
                  </a:ext>
                </a:extLst>
              </p:cNvPr>
              <p:cNvSpPr/>
              <p:nvPr/>
            </p:nvSpPr>
            <p:spPr>
              <a:xfrm>
                <a:off x="457200" y="1358058"/>
                <a:ext cx="6400800" cy="520079"/>
              </a:xfrm>
              <a:prstGeom prst="rect">
                <a:avLst/>
              </a:prstGeom>
            </p:spPr>
            <p:txBody>
              <a:bodyPr wrap="square">
                <a:spAutoFit/>
              </a:bodyPr>
              <a:lstStyle/>
              <a:p>
                <a:r>
                  <a:rPr lang="en-US" dirty="0">
                    <a:solidFill>
                      <a:srgbClr val="555555"/>
                    </a:solidFill>
                    <a:latin typeface="Helvetica Neue" panose="02000503000000020004" pitchFamily="2" charset="0"/>
                  </a:rPr>
                  <a:t>Try It:	Find the domain of </a:t>
                </a:r>
                <a14:m>
                  <m:oMath xmlns:m="http://schemas.openxmlformats.org/officeDocument/2006/math">
                    <m:r>
                      <a:rPr lang="en-US" i="1" dirty="0" smtClean="0">
                        <a:solidFill>
                          <a:srgbClr val="555555"/>
                        </a:solidFill>
                        <a:latin typeface="Cambria Math" panose="02040503050406030204" pitchFamily="18" charset="0"/>
                      </a:rPr>
                      <m:t>𝑓</m:t>
                    </m:r>
                    <m:r>
                      <a:rPr lang="en-US" i="1" dirty="0">
                        <a:solidFill>
                          <a:srgbClr val="555555"/>
                        </a:solidFill>
                        <a:latin typeface="Cambria Math" panose="02040503050406030204" pitchFamily="18" charset="0"/>
                      </a:rPr>
                      <m:t>(</m:t>
                    </m:r>
                    <m:r>
                      <a:rPr lang="en-US" i="1" dirty="0">
                        <a:solidFill>
                          <a:srgbClr val="555555"/>
                        </a:solidFill>
                        <a:latin typeface="Cambria Math" panose="02040503050406030204" pitchFamily="18" charset="0"/>
                      </a:rPr>
                      <m:t>𝑥</m:t>
                    </m:r>
                    <m:r>
                      <a:rPr lang="en-US" i="1" dirty="0" smtClean="0">
                        <a:solidFill>
                          <a:srgbClr val="555555"/>
                        </a:solidFill>
                        <a:latin typeface="Cambria Math" panose="02040503050406030204" pitchFamily="18" charset="0"/>
                      </a:rPr>
                      <m:t>) = </m:t>
                    </m:r>
                    <m:f>
                      <m:fPr>
                        <m:ctrlPr>
                          <a:rPr lang="en-US" i="1" dirty="0" smtClean="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4</m:t>
                        </m:r>
                        <m:r>
                          <a:rPr lang="en-US" i="1" dirty="0">
                            <a:solidFill>
                              <a:srgbClr val="555555"/>
                            </a:solidFill>
                            <a:latin typeface="Cambria Math" panose="02040503050406030204" pitchFamily="18" charset="0"/>
                          </a:rPr>
                          <m:t>𝑥</m:t>
                        </m:r>
                      </m:num>
                      <m:den>
                        <m:r>
                          <a:rPr lang="en-US" i="1" dirty="0">
                            <a:solidFill>
                              <a:srgbClr val="555555"/>
                            </a:solidFill>
                            <a:latin typeface="Cambria Math" panose="02040503050406030204" pitchFamily="18" charset="0"/>
                          </a:rPr>
                          <m:t>5(</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−1)(</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−5).</m:t>
                        </m:r>
                      </m:den>
                    </m:f>
                  </m:oMath>
                </a14:m>
                <a:endParaRPr lang="en-US" dirty="0"/>
              </a:p>
            </p:txBody>
          </p:sp>
        </mc:Choice>
        <mc:Fallback xmlns="">
          <p:sp>
            <p:nvSpPr>
              <p:cNvPr id="3" name="Rectangle 2">
                <a:extLst>
                  <a:ext uri="{FF2B5EF4-FFF2-40B4-BE49-F238E27FC236}">
                    <a16:creationId xmlns:a16="http://schemas.microsoft.com/office/drawing/2014/main" id="{5B6F0EA2-4026-6E41-8528-83D1E51E3B91}"/>
                  </a:ext>
                </a:extLst>
              </p:cNvPr>
              <p:cNvSpPr>
                <a:spLocks noRot="1" noChangeAspect="1" noMove="1" noResize="1" noEditPoints="1" noAdjustHandles="1" noChangeArrowheads="1" noChangeShapeType="1" noTextEdit="1"/>
              </p:cNvSpPr>
              <p:nvPr/>
            </p:nvSpPr>
            <p:spPr>
              <a:xfrm>
                <a:off x="457200" y="1358058"/>
                <a:ext cx="6400800" cy="520079"/>
              </a:xfrm>
              <a:prstGeom prst="rect">
                <a:avLst/>
              </a:prstGeom>
              <a:blipFill>
                <a:blip r:embed="rId3"/>
                <a:stretch>
                  <a:fillRect l="-794" b="-2381"/>
                </a:stretch>
              </a:blipFill>
            </p:spPr>
            <p:txBody>
              <a:bodyPr/>
              <a:lstStyle/>
              <a:p>
                <a:r>
                  <a:rPr lang="en-US">
                    <a:noFill/>
                  </a:rPr>
                  <a:t> </a:t>
                </a:r>
              </a:p>
            </p:txBody>
          </p:sp>
        </mc:Fallback>
      </mc:AlternateContent>
    </p:spTree>
    <p:extLst>
      <p:ext uri="{BB962C8B-B14F-4D97-AF65-F5344CB8AC3E}">
        <p14:creationId xmlns:p14="http://schemas.microsoft.com/office/powerpoint/2010/main" val="816949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Identifying Vertical Asymptotes of Rational Functions </a:t>
            </a:r>
          </a:p>
        </p:txBody>
      </p:sp>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57199" y="4303112"/>
                <a:ext cx="8379321" cy="1017202"/>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Identifying Vertical Asymptotes</a:t>
                </a:r>
              </a:p>
              <a:p>
                <a:br>
                  <a:rPr lang="en-US" b="1" dirty="0">
                    <a:latin typeface="HelveticaNeueLTPro" charset="0"/>
                  </a:rPr>
                </a:br>
                <a:r>
                  <a:rPr lang="en-US" dirty="0">
                    <a:latin typeface="MinionPro" charset="0"/>
                  </a:rPr>
                  <a:t>Find the vertical asymptotes of the graph of </a:t>
                </a:r>
                <a14:m>
                  <m:oMath xmlns:m="http://schemas.openxmlformats.org/officeDocument/2006/math">
                    <m:r>
                      <a:rPr lang="en-US" i="1" dirty="0" smtClean="0">
                        <a:latin typeface="Cambria Math" charset="0"/>
                      </a:rPr>
                      <m:t>𝑘</m:t>
                    </m:r>
                    <m:r>
                      <a:rPr lang="en-US" i="1" dirty="0" smtClean="0">
                        <a:latin typeface="Cambria Math" charset="0"/>
                      </a:rPr>
                      <m:t>(</m:t>
                    </m:r>
                    <m:r>
                      <a:rPr lang="en-US" i="1" dirty="0" smtClean="0">
                        <a:latin typeface="Cambria Math" charset="0"/>
                      </a:rPr>
                      <m:t>𝑥</m:t>
                    </m:r>
                    <m:r>
                      <a:rPr lang="en-US" i="1" dirty="0" smtClean="0">
                        <a:latin typeface="Cambria Math" charset="0"/>
                      </a:rPr>
                      <m:t>) =</m:t>
                    </m:r>
                    <m:f>
                      <m:fPr>
                        <m:ctrlPr>
                          <a:rPr lang="mr-IN" i="1" dirty="0" smtClean="0">
                            <a:latin typeface="Cambria Math" panose="02040503050406030204" pitchFamily="18" charset="0"/>
                          </a:rPr>
                        </m:ctrlPr>
                      </m:fPr>
                      <m:num>
                        <m:r>
                          <a:rPr lang="en-US" b="0" i="1" dirty="0" smtClean="0">
                            <a:latin typeface="Cambria Math" charset="0"/>
                          </a:rPr>
                          <m:t>𝑥</m:t>
                        </m:r>
                      </m:num>
                      <m:den>
                        <m:sSup>
                          <m:sSupPr>
                            <m:ctrlPr>
                              <a:rPr lang="is-IS" i="1" dirty="0" smtClean="0">
                                <a:latin typeface="Cambria Math" panose="02040503050406030204" pitchFamily="18" charset="0"/>
                              </a:rPr>
                            </m:ctrlPr>
                          </m:sSupPr>
                          <m:e>
                            <m:r>
                              <a:rPr lang="is-IS" i="1" dirty="0" smtClean="0">
                                <a:latin typeface="Cambria Math" charset="0"/>
                              </a:rPr>
                              <m:t>𝑥</m:t>
                            </m:r>
                          </m:e>
                          <m:sup>
                            <m:r>
                              <a:rPr lang="is-IS" i="1" dirty="0" smtClean="0">
                                <a:latin typeface="Cambria Math" charset="0"/>
                              </a:rPr>
                              <m:t>2</m:t>
                            </m:r>
                          </m:sup>
                        </m:sSup>
                        <m:r>
                          <a:rPr lang="en-US" b="0" i="1" dirty="0" smtClean="0">
                            <a:latin typeface="Cambria Math" charset="0"/>
                          </a:rPr>
                          <m:t>+5</m:t>
                        </m:r>
                        <m:r>
                          <a:rPr lang="en-US" b="0" i="1" dirty="0" smtClean="0">
                            <a:latin typeface="Cambria Math" charset="0"/>
                          </a:rPr>
                          <m:t>𝑥</m:t>
                        </m:r>
                        <m:r>
                          <a:rPr lang="en-US" b="0" i="1" dirty="0" smtClean="0">
                            <a:latin typeface="Cambria Math" charset="0"/>
                          </a:rPr>
                          <m:t>−36</m:t>
                        </m:r>
                      </m:den>
                    </m:f>
                    <m:r>
                      <a:rPr lang="en-US" i="1" dirty="0" smtClean="0">
                        <a:latin typeface="Cambria Math" charset="0"/>
                      </a:rPr>
                      <m:t>  </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57199" y="4303112"/>
                <a:ext cx="8379321" cy="1017202"/>
              </a:xfrm>
              <a:prstGeom prst="rect">
                <a:avLst/>
              </a:prstGeom>
              <a:blipFill>
                <a:blip r:embed="rId3"/>
                <a:stretch>
                  <a:fillRect l="-606" t="-2469" b="-2469"/>
                </a:stretch>
              </a:blipFill>
            </p:spPr>
            <p:txBody>
              <a:bodyPr/>
              <a:lstStyle/>
              <a:p>
                <a:r>
                  <a:rPr lang="en-US">
                    <a:noFill/>
                  </a:rPr>
                  <a:t> </a:t>
                </a:r>
              </a:p>
            </p:txBody>
          </p:sp>
        </mc:Fallback>
      </mc:AlternateContent>
      <p:pic>
        <p:nvPicPr>
          <p:cNvPr id="6" name="Picture 5" descr="Graph of k(x) = x/ (x^2+5x-36)" title="Graph of Rational Function"/>
          <p:cNvPicPr>
            <a:picLocks noChangeAspect="1"/>
          </p:cNvPicPr>
          <p:nvPr/>
        </p:nvPicPr>
        <p:blipFill>
          <a:blip r:embed="rId4"/>
          <a:stretch>
            <a:fillRect/>
          </a:stretch>
        </p:blipFill>
        <p:spPr>
          <a:xfrm>
            <a:off x="6007753" y="4493559"/>
            <a:ext cx="2512359" cy="1964208"/>
          </a:xfrm>
          <a:prstGeom prst="rect">
            <a:avLst/>
          </a:prstGeom>
        </p:spPr>
      </p:pic>
      <p:sp>
        <p:nvSpPr>
          <p:cNvPr id="7" name="Footer Placeholder 2">
            <a:extLst>
              <a:ext uri="{FF2B5EF4-FFF2-40B4-BE49-F238E27FC236}">
                <a16:creationId xmlns:a16="http://schemas.microsoft.com/office/drawing/2014/main" id="{04EF17D2-C6B1-4657-B0F2-B04AF4FF28E8}"/>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0D00DB54-3708-8D40-8014-612A2714A83C}"/>
              </a:ext>
            </a:extLst>
          </p:cNvPr>
          <p:cNvSpPr/>
          <p:nvPr/>
        </p:nvSpPr>
        <p:spPr>
          <a:xfrm>
            <a:off x="457199" y="1305342"/>
            <a:ext cx="8062913" cy="2862322"/>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rational function, identify any vertical asymptotes of its graph.</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Factor the numerator and denominator.</a:t>
            </a:r>
          </a:p>
          <a:p>
            <a:pPr marL="342900" indent="-342900">
              <a:buFont typeface="+mj-lt"/>
              <a:buAutoNum type="arabicPeriod"/>
            </a:pPr>
            <a:r>
              <a:rPr lang="en-US" dirty="0">
                <a:solidFill>
                  <a:srgbClr val="333333"/>
                </a:solidFill>
                <a:latin typeface="Helvetica Neue" panose="02000503000000020004" pitchFamily="2" charset="0"/>
              </a:rPr>
              <a:t>Note any restrictions in the domain of the function.</a:t>
            </a:r>
          </a:p>
          <a:p>
            <a:pPr marL="342900" indent="-342900">
              <a:buFont typeface="+mj-lt"/>
              <a:buAutoNum type="arabicPeriod"/>
            </a:pPr>
            <a:r>
              <a:rPr lang="en-US" dirty="0">
                <a:solidFill>
                  <a:srgbClr val="333333"/>
                </a:solidFill>
                <a:latin typeface="Helvetica Neue" panose="02000503000000020004" pitchFamily="2" charset="0"/>
              </a:rPr>
              <a:t>Reduce the expression by canceling common factors in the numerator and the denominator.</a:t>
            </a:r>
          </a:p>
          <a:p>
            <a:pPr marL="342900" indent="-342900">
              <a:buFont typeface="+mj-lt"/>
              <a:buAutoNum type="arabicPeriod"/>
            </a:pPr>
            <a:r>
              <a:rPr lang="en-US" dirty="0">
                <a:solidFill>
                  <a:srgbClr val="333333"/>
                </a:solidFill>
                <a:latin typeface="Helvetica Neue" panose="02000503000000020004" pitchFamily="2" charset="0"/>
              </a:rPr>
              <a:t>Note any values that cause the denominator to be zero in this simplified version. These are where the vertical asymptotes occur.</a:t>
            </a:r>
          </a:p>
          <a:p>
            <a:pPr marL="342900" indent="-342900">
              <a:buFont typeface="+mj-lt"/>
              <a:buAutoNum type="arabicPeriod"/>
            </a:pPr>
            <a:r>
              <a:rPr lang="en-US" dirty="0">
                <a:solidFill>
                  <a:srgbClr val="333333"/>
                </a:solidFill>
                <a:latin typeface="Helvetica Neue" panose="02000503000000020004" pitchFamily="2" charset="0"/>
              </a:rPr>
              <a:t>Note any restrictions in the domain where asymptotes do not occur. These are removable discontinuities, or “holes.”</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31388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41326"/>
            <a:ext cx="8062912" cy="1210956"/>
          </a:xfrm>
        </p:spPr>
        <p:txBody>
          <a:bodyPr>
            <a:normAutofit/>
          </a:bodyPr>
          <a:lstStyle/>
          <a:p>
            <a:r>
              <a:rPr lang="en-US" dirty="0"/>
              <a:t>Understanding How the Graphs of Parabolas are Related to Their Quadratic Functions</a:t>
            </a:r>
            <a:endParaRPr lang="en-US" sz="2400" dirty="0">
              <a:solidFill>
                <a:srgbClr val="6CB255"/>
              </a:solidFill>
            </a:endParaRPr>
          </a:p>
        </p:txBody>
      </p:sp>
      <p:pic>
        <p:nvPicPr>
          <p:cNvPr id="5" name="Picture 4"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E35D751-332C-C94A-B71E-5E95C82B879F}"/>
                  </a:ext>
                </a:extLst>
              </p:cNvPr>
              <p:cNvSpPr/>
              <p:nvPr/>
            </p:nvSpPr>
            <p:spPr>
              <a:xfrm>
                <a:off x="457200" y="1576964"/>
                <a:ext cx="8062912" cy="2552237"/>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quadratic function in general form, find the vertex of the parabola.</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a</a:t>
                </a:r>
                <a:r>
                  <a:rPr lang="en-US" dirty="0">
                    <a:solidFill>
                      <a:srgbClr val="333333"/>
                    </a:solidFill>
                    <a:latin typeface="STIXGeneral-Regular" pitchFamily="2" charset="2"/>
                  </a:rPr>
                  <a:t>, </a:t>
                </a:r>
                <a:r>
                  <a:rPr lang="en-US" dirty="0">
                    <a:solidFill>
                      <a:srgbClr val="333333"/>
                    </a:solidFill>
                    <a:latin typeface="STIXGeneral-Italic" pitchFamily="2" charset="2"/>
                  </a:rPr>
                  <a:t>b</a:t>
                </a:r>
                <a:r>
                  <a:rPr lang="en-US" dirty="0">
                    <a:solidFill>
                      <a:srgbClr val="333333"/>
                    </a:solidFill>
                    <a:latin typeface="STIXGeneral-Regular" pitchFamily="2" charset="2"/>
                  </a:rPr>
                  <a:t>, and </a:t>
                </a:r>
                <a:r>
                  <a:rPr lang="en-US" dirty="0">
                    <a:solidFill>
                      <a:srgbClr val="333333"/>
                    </a:solidFill>
                    <a:latin typeface="STIXGeneral-Italic" pitchFamily="2" charset="2"/>
                  </a:rPr>
                  <a:t>c</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Find </a:t>
                </a:r>
                <a:r>
                  <a:rPr lang="en-US" dirty="0">
                    <a:solidFill>
                      <a:srgbClr val="333333"/>
                    </a:solidFill>
                    <a:latin typeface="STIXGeneral-Italic" pitchFamily="2" charset="2"/>
                  </a:rPr>
                  <a:t>h</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-coordinate of the vertex, by substituting </a:t>
                </a:r>
                <a:r>
                  <a:rPr lang="en-US" dirty="0">
                    <a:solidFill>
                      <a:srgbClr val="333333"/>
                    </a:solidFill>
                    <a:latin typeface="STIXGeneral-Italic" pitchFamily="2" charset="2"/>
                  </a:rPr>
                  <a:t>a</a:t>
                </a:r>
                <a:r>
                  <a:rPr lang="en-US" dirty="0">
                    <a:solidFill>
                      <a:srgbClr val="333333"/>
                    </a:solidFill>
                    <a:latin typeface="Helvetica Neue" panose="02000503000000020004" pitchFamily="2" charset="0"/>
                  </a:rPr>
                  <a:t>   and </a:t>
                </a:r>
                <a:r>
                  <a:rPr lang="en-US" dirty="0">
                    <a:solidFill>
                      <a:srgbClr val="333333"/>
                    </a:solidFill>
                    <a:latin typeface="STIXGeneral-Italic" pitchFamily="2" charset="2"/>
                  </a:rPr>
                  <a:t>b</a:t>
                </a:r>
                <a:r>
                  <a:rPr lang="en-US" dirty="0">
                    <a:solidFill>
                      <a:srgbClr val="333333"/>
                    </a:solidFill>
                    <a:latin typeface="Helvetica Neue" panose="02000503000000020004" pitchFamily="2" charset="0"/>
                  </a:rPr>
                  <a:t>   into </a:t>
                </a:r>
                <a14:m>
                  <m:oMath xmlns:m="http://schemas.openxmlformats.org/officeDocument/2006/math">
                    <m:r>
                      <a:rPr lang="en-US" i="1" dirty="0">
                        <a:latin typeface="Cambria Math" panose="02040503050406030204" pitchFamily="18" charset="0"/>
                      </a:rPr>
                      <m:t>h</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𝑏</m:t>
                        </m:r>
                      </m:num>
                      <m:den>
                        <m:r>
                          <a:rPr lang="en-US" i="1" dirty="0">
                            <a:latin typeface="Cambria Math" panose="02040503050406030204" pitchFamily="18" charset="0"/>
                          </a:rPr>
                          <m:t>2</m:t>
                        </m:r>
                        <m:r>
                          <a:rPr lang="en-US" i="1" dirty="0">
                            <a:latin typeface="Cambria Math" panose="02040503050406030204" pitchFamily="18" charset="0"/>
                          </a:rPr>
                          <m:t>𝑎</m:t>
                        </m:r>
                      </m:den>
                    </m:f>
                  </m:oMath>
                </a14:m>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Find </a:t>
                </a:r>
                <a:r>
                  <a:rPr lang="en-US" dirty="0">
                    <a:solidFill>
                      <a:srgbClr val="333333"/>
                    </a:solidFill>
                    <a:latin typeface="STIXGeneral-Italic" pitchFamily="2" charset="2"/>
                  </a:rPr>
                  <a:t>k</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the </a:t>
                </a:r>
                <a:r>
                  <a:rPr lang="en-US" i="1" dirty="0">
                    <a:solidFill>
                      <a:srgbClr val="333333"/>
                    </a:solidFill>
                    <a:latin typeface="Helvetica Neue" panose="02000503000000020004" pitchFamily="2" charset="0"/>
                  </a:rPr>
                  <a:t>y</a:t>
                </a:r>
                <a:r>
                  <a:rPr lang="en-US" dirty="0">
                    <a:solidFill>
                      <a:srgbClr val="333333"/>
                    </a:solidFill>
                    <a:latin typeface="Helvetica Neue" panose="02000503000000020004" pitchFamily="2" charset="0"/>
                  </a:rPr>
                  <a:t>-coordinate of the vertex, by evaluating </a:t>
                </a:r>
                <a:r>
                  <a:rPr lang="en-US" dirty="0">
                    <a:solidFill>
                      <a:srgbClr val="333333"/>
                    </a:solidFill>
                    <a:latin typeface="STIXGeneral-Italic" pitchFamily="2" charset="2"/>
                  </a:rPr>
                  <a:t>k </a:t>
                </a:r>
                <a:r>
                  <a:rPr lang="en-US" dirty="0">
                    <a:solidFill>
                      <a:srgbClr val="333333"/>
                    </a:solidFill>
                    <a:latin typeface="STIXGeneral-Regular" pitchFamily="2" charset="2"/>
                  </a:rPr>
                  <a:t>=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h</a:t>
                </a:r>
                <a:r>
                  <a:rPr lang="en-US" dirty="0">
                    <a:solidFill>
                      <a:srgbClr val="333333"/>
                    </a:solidFill>
                    <a:latin typeface="STIXGeneral-Regular" pitchFamily="2" charset="2"/>
                  </a:rPr>
                  <a:t>) = </a:t>
                </a:r>
                <a:r>
                  <a:rPr lang="en-US" dirty="0">
                    <a:solidFill>
                      <a:srgbClr val="333333"/>
                    </a:solidFill>
                    <a:latin typeface="STIXGeneral-Italic" pitchFamily="2" charset="2"/>
                  </a:rPr>
                  <a:t>f</a:t>
                </a:r>
                <a14:m>
                  <m:oMath xmlns:m="http://schemas.openxmlformats.org/officeDocument/2006/math">
                    <m:r>
                      <a:rPr lang="en-US" i="1" dirty="0">
                        <a:latin typeface="Cambria Math" panose="02040503050406030204" pitchFamily="18" charset="0"/>
                      </a:rPr>
                      <m:t> </m:t>
                    </m:r>
                  </m:oMath>
                </a14:m>
                <a:r>
                  <a:rPr lang="en-US" dirty="0">
                    <a:solidFill>
                      <a:srgbClr val="333333"/>
                    </a:solidFill>
                    <a:latin typeface="STIXSizeOneSym" pitchFamily="2" charset="2"/>
                  </a:rPr>
                  <a:t>(</a:t>
                </a:r>
                <a14:m>
                  <m:oMath xmlns:m="http://schemas.openxmlformats.org/officeDocument/2006/math">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𝑏</m:t>
                        </m:r>
                      </m:num>
                      <m:den>
                        <m:r>
                          <a:rPr lang="en-US" i="1" dirty="0">
                            <a:latin typeface="Cambria Math" panose="02040503050406030204" pitchFamily="18" charset="0"/>
                          </a:rPr>
                          <m:t>2</m:t>
                        </m:r>
                        <m:r>
                          <a:rPr lang="en-US" i="1" dirty="0">
                            <a:latin typeface="Cambria Math" panose="02040503050406030204" pitchFamily="18" charset="0"/>
                          </a:rPr>
                          <m:t>𝑎</m:t>
                        </m:r>
                      </m:den>
                    </m:f>
                  </m:oMath>
                </a14:m>
                <a:r>
                  <a:rPr lang="en-US" dirty="0">
                    <a:solidFill>
                      <a:srgbClr val="333333"/>
                    </a:solidFill>
                    <a:latin typeface="STIXSizeOneSym" pitchFamily="2" charset="2"/>
                  </a:rPr>
                  <a:t>)</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br>
                  <a:rPr lang="en-US" dirty="0"/>
                </a:br>
                <a:endParaRPr lang="en-US" dirty="0"/>
              </a:p>
            </p:txBody>
          </p:sp>
        </mc:Choice>
        <mc:Fallback xmlns="">
          <p:sp>
            <p:nvSpPr>
              <p:cNvPr id="4" name="Rectangle 3">
                <a:extLst>
                  <a:ext uri="{FF2B5EF4-FFF2-40B4-BE49-F238E27FC236}">
                    <a16:creationId xmlns:a16="http://schemas.microsoft.com/office/drawing/2014/main" id="{1E35D751-332C-C94A-B71E-5E95C82B879F}"/>
                  </a:ext>
                </a:extLst>
              </p:cNvPr>
              <p:cNvSpPr>
                <a:spLocks noRot="1" noChangeAspect="1" noMove="1" noResize="1" noEditPoints="1" noAdjustHandles="1" noChangeArrowheads="1" noChangeShapeType="1" noTextEdit="1"/>
              </p:cNvSpPr>
              <p:nvPr/>
            </p:nvSpPr>
            <p:spPr>
              <a:xfrm>
                <a:off x="457200" y="1576964"/>
                <a:ext cx="8062912" cy="2552237"/>
              </a:xfrm>
              <a:prstGeom prst="rect">
                <a:avLst/>
              </a:prstGeom>
              <a:blipFill>
                <a:blip r:embed="rId3"/>
                <a:stretch>
                  <a:fillRect l="-630" t="-990"/>
                </a:stretch>
              </a:blipFill>
            </p:spPr>
            <p:txBody>
              <a:bodyPr/>
              <a:lstStyle/>
              <a:p>
                <a:r>
                  <a:rPr lang="en-US">
                    <a:noFill/>
                  </a:rPr>
                  <a:t> </a:t>
                </a:r>
              </a:p>
            </p:txBody>
          </p:sp>
        </mc:Fallback>
      </mc:AlternateContent>
    </p:spTree>
    <p:extLst>
      <p:ext uri="{BB962C8B-B14F-4D97-AF65-F5344CB8AC3E}">
        <p14:creationId xmlns:p14="http://schemas.microsoft.com/office/powerpoint/2010/main" val="15907691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928568"/>
          </a:xfrm>
        </p:spPr>
        <p:txBody>
          <a:bodyPr>
            <a:normAutofit/>
          </a:bodyPr>
          <a:lstStyle/>
          <a:p>
            <a:r>
              <a:rPr lang="en-US" dirty="0"/>
              <a:t>Identifying Vertical Asymptotes of Rational Functions example</a:t>
            </a:r>
          </a:p>
        </p:txBody>
      </p:sp>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57200" y="1305923"/>
                <a:ext cx="8379321" cy="1017202"/>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Identifying Vertical Asymptotes</a:t>
                </a:r>
              </a:p>
              <a:p>
                <a:br>
                  <a:rPr lang="en-US" b="1" dirty="0">
                    <a:latin typeface="HelveticaNeueLTPro" charset="0"/>
                  </a:rPr>
                </a:br>
                <a:r>
                  <a:rPr lang="en-US" dirty="0">
                    <a:latin typeface="MinionPro" charset="0"/>
                  </a:rPr>
                  <a:t>Find the vertical asymptotes of the graph of </a:t>
                </a:r>
                <a14:m>
                  <m:oMath xmlns:m="http://schemas.openxmlformats.org/officeDocument/2006/math">
                    <m:r>
                      <a:rPr lang="en-US" i="1" dirty="0" smtClean="0">
                        <a:latin typeface="Cambria Math" charset="0"/>
                      </a:rPr>
                      <m:t>𝑘</m:t>
                    </m:r>
                    <m:r>
                      <a:rPr lang="en-US" i="1" dirty="0" smtClean="0">
                        <a:latin typeface="Cambria Math" charset="0"/>
                      </a:rPr>
                      <m:t>(</m:t>
                    </m:r>
                    <m:r>
                      <a:rPr lang="en-US" i="1" dirty="0" smtClean="0">
                        <a:latin typeface="Cambria Math" charset="0"/>
                      </a:rPr>
                      <m:t>𝑥</m:t>
                    </m:r>
                    <m:r>
                      <a:rPr lang="en-US" i="1" dirty="0" smtClean="0">
                        <a:latin typeface="Cambria Math" charset="0"/>
                      </a:rPr>
                      <m:t>) =</m:t>
                    </m:r>
                    <m:f>
                      <m:fPr>
                        <m:ctrlPr>
                          <a:rPr lang="mr-IN" i="1" dirty="0" smtClean="0">
                            <a:latin typeface="Cambria Math" panose="02040503050406030204" pitchFamily="18" charset="0"/>
                          </a:rPr>
                        </m:ctrlPr>
                      </m:fPr>
                      <m:num>
                        <m:r>
                          <a:rPr lang="en-US" b="0" i="1" dirty="0" smtClean="0">
                            <a:latin typeface="Cambria Math" charset="0"/>
                          </a:rPr>
                          <m:t>𝑥</m:t>
                        </m:r>
                      </m:num>
                      <m:den>
                        <m:sSup>
                          <m:sSupPr>
                            <m:ctrlPr>
                              <a:rPr lang="is-IS" i="1" dirty="0" smtClean="0">
                                <a:latin typeface="Cambria Math" panose="02040503050406030204" pitchFamily="18" charset="0"/>
                              </a:rPr>
                            </m:ctrlPr>
                          </m:sSupPr>
                          <m:e>
                            <m:r>
                              <a:rPr lang="is-IS" i="1" dirty="0" smtClean="0">
                                <a:latin typeface="Cambria Math" charset="0"/>
                              </a:rPr>
                              <m:t>𝑥</m:t>
                            </m:r>
                          </m:e>
                          <m:sup>
                            <m:r>
                              <a:rPr lang="is-IS" i="1" dirty="0" smtClean="0">
                                <a:latin typeface="Cambria Math" charset="0"/>
                              </a:rPr>
                              <m:t>2</m:t>
                            </m:r>
                          </m:sup>
                        </m:sSup>
                        <m:r>
                          <a:rPr lang="en-US" b="0" i="1" dirty="0" smtClean="0">
                            <a:latin typeface="Cambria Math" charset="0"/>
                          </a:rPr>
                          <m:t>+5</m:t>
                        </m:r>
                        <m:r>
                          <a:rPr lang="en-US" b="0" i="1" dirty="0" smtClean="0">
                            <a:latin typeface="Cambria Math" charset="0"/>
                          </a:rPr>
                          <m:t>𝑥</m:t>
                        </m:r>
                        <m:r>
                          <a:rPr lang="en-US" b="0" i="1" dirty="0" smtClean="0">
                            <a:latin typeface="Cambria Math" charset="0"/>
                          </a:rPr>
                          <m:t>−36</m:t>
                        </m:r>
                      </m:den>
                    </m:f>
                    <m:r>
                      <a:rPr lang="en-US" i="1" dirty="0" smtClean="0">
                        <a:latin typeface="Cambria Math" charset="0"/>
                      </a:rPr>
                      <m:t>  </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57200" y="1305923"/>
                <a:ext cx="8379321" cy="1017202"/>
              </a:xfrm>
              <a:prstGeom prst="rect">
                <a:avLst/>
              </a:prstGeom>
              <a:blipFill>
                <a:blip r:embed="rId3"/>
                <a:stretch>
                  <a:fillRect l="-606" t="-2469" b="-2469"/>
                </a:stretch>
              </a:blipFill>
            </p:spPr>
            <p:txBody>
              <a:bodyPr/>
              <a:lstStyle/>
              <a:p>
                <a:r>
                  <a:rPr lang="en-US">
                    <a:noFill/>
                  </a:rPr>
                  <a:t> </a:t>
                </a:r>
              </a:p>
            </p:txBody>
          </p:sp>
        </mc:Fallback>
      </mc:AlternateContent>
      <p:pic>
        <p:nvPicPr>
          <p:cNvPr id="6" name="Picture 5" descr="Graph of k(x) = x/ (x^2+5x-36)" title="Graph of Rational Function"/>
          <p:cNvPicPr>
            <a:picLocks noChangeAspect="1"/>
          </p:cNvPicPr>
          <p:nvPr/>
        </p:nvPicPr>
        <p:blipFill>
          <a:blip r:embed="rId4"/>
          <a:stretch>
            <a:fillRect/>
          </a:stretch>
        </p:blipFill>
        <p:spPr>
          <a:xfrm>
            <a:off x="5344415" y="2711057"/>
            <a:ext cx="3002078" cy="2347079"/>
          </a:xfrm>
          <a:prstGeom prst="rect">
            <a:avLst/>
          </a:prstGeom>
        </p:spPr>
      </p:pic>
      <p:sp>
        <p:nvSpPr>
          <p:cNvPr id="7" name="Footer Placeholder 2">
            <a:extLst>
              <a:ext uri="{FF2B5EF4-FFF2-40B4-BE49-F238E27FC236}">
                <a16:creationId xmlns:a16="http://schemas.microsoft.com/office/drawing/2014/main" id="{04EF17D2-C6B1-4657-B0F2-B04AF4FF28E8}"/>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15066585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797469"/>
          </a:xfrm>
        </p:spPr>
        <p:txBody>
          <a:bodyPr>
            <a:normAutofit fontScale="90000"/>
          </a:bodyPr>
          <a:lstStyle/>
          <a:p>
            <a:r>
              <a:rPr lang="en-US" dirty="0"/>
              <a:t>Identifying Vertical Asymptotes of Rational Functions example 2</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3387772"/>
                <a:ext cx="8062912" cy="1868837"/>
              </a:xfrm>
            </p:spPr>
            <p:txBody>
              <a:bodyPr>
                <a:noAutofit/>
              </a:bodyPr>
              <a:lstStyle/>
              <a:p>
                <a:r>
                  <a:rPr lang="en-US" sz="1800" dirty="0">
                    <a:solidFill>
                      <a:srgbClr val="0091BF"/>
                    </a:solidFill>
                    <a:latin typeface="HelveticaNeueLTPro" charset="0"/>
                  </a:rPr>
                  <a:t>Example </a:t>
                </a:r>
                <a:r>
                  <a:rPr lang="en-US" sz="1800" b="1" dirty="0">
                    <a:latin typeface="HelveticaNeueLTPro" charset="0"/>
                  </a:rPr>
                  <a:t>Identifying Vertical Asymptotes and Removable Discontinuities for a Graph </a:t>
                </a:r>
                <a:endParaRPr lang="en-US" sz="1800" dirty="0"/>
              </a:p>
              <a:p>
                <a:r>
                  <a:rPr lang="en-US" sz="1800" dirty="0">
                    <a:latin typeface="MinionPro" charset="0"/>
                  </a:rPr>
                  <a:t>Find the vertical asymptotes and removable discontinuities of the graph of </a:t>
                </a:r>
                <a14:m>
                  <m:oMath xmlns:m="http://schemas.openxmlformats.org/officeDocument/2006/math">
                    <m:r>
                      <a:rPr lang="en-US" sz="1800" b="0" i="0" dirty="0" smtClean="0">
                        <a:latin typeface="Cambria Math" charset="0"/>
                      </a:rPr>
                      <m:t> </m:t>
                    </m:r>
                  </m:oMath>
                </a14:m>
                <a:endParaRPr lang="en-US" sz="1800" b="0" i="0" dirty="0">
                  <a:latin typeface="Cambria Math" charset="0"/>
                </a:endParaRPr>
              </a:p>
              <a:p>
                <a:pPr/>
                <a14:m>
                  <m:oMathPara xmlns:m="http://schemas.openxmlformats.org/officeDocument/2006/math">
                    <m:oMathParaPr>
                      <m:jc m:val="centerGroup"/>
                    </m:oMathParaPr>
                    <m:oMath xmlns:m="http://schemas.openxmlformats.org/officeDocument/2006/math">
                      <m:r>
                        <a:rPr lang="en-US" sz="1800" i="1" dirty="0" smtClean="0">
                          <a:latin typeface="Cambria Math" charset="0"/>
                        </a:rPr>
                        <m:t>𝑘</m:t>
                      </m:r>
                      <m:r>
                        <a:rPr lang="en-US" sz="1800" i="1" dirty="0" smtClean="0">
                          <a:latin typeface="Cambria Math" charset="0"/>
                        </a:rPr>
                        <m:t>(</m:t>
                      </m:r>
                      <m:r>
                        <a:rPr lang="en-US" sz="1800" i="1" dirty="0" smtClean="0">
                          <a:latin typeface="Cambria Math" charset="0"/>
                        </a:rPr>
                        <m:t>𝑥</m:t>
                      </m:r>
                      <m:r>
                        <a:rPr lang="en-US" sz="1800" i="1" dirty="0" smtClean="0">
                          <a:latin typeface="Cambria Math" charset="0"/>
                        </a:rPr>
                        <m:t>) =</m:t>
                      </m:r>
                      <m:f>
                        <m:fPr>
                          <m:ctrlPr>
                            <a:rPr lang="mr-IN" sz="1800" i="1" dirty="0" smtClean="0">
                              <a:latin typeface="Cambria Math" panose="02040503050406030204" pitchFamily="18" charset="0"/>
                            </a:rPr>
                          </m:ctrlPr>
                        </m:fPr>
                        <m:num>
                          <m:r>
                            <a:rPr lang="en-US" sz="1800" b="0" i="1" dirty="0" smtClean="0">
                              <a:latin typeface="Cambria Math" charset="0"/>
                            </a:rPr>
                            <m:t>𝑥</m:t>
                          </m:r>
                          <m:r>
                            <a:rPr lang="en-US" sz="1800" b="0" i="1" dirty="0" smtClean="0">
                              <a:latin typeface="Cambria Math" charset="0"/>
                            </a:rPr>
                            <m:t>+5</m:t>
                          </m:r>
                        </m:num>
                        <m:den>
                          <m:sSup>
                            <m:sSupPr>
                              <m:ctrlPr>
                                <a:rPr lang="is-IS" sz="1800" i="1" dirty="0" smtClean="0">
                                  <a:latin typeface="Cambria Math" panose="02040503050406030204" pitchFamily="18" charset="0"/>
                                </a:rPr>
                              </m:ctrlPr>
                            </m:sSupPr>
                            <m:e>
                              <m:r>
                                <a:rPr lang="is-IS" sz="1800" i="1" dirty="0" smtClean="0">
                                  <a:latin typeface="Cambria Math" charset="0"/>
                                </a:rPr>
                                <m:t>𝑥</m:t>
                              </m:r>
                            </m:e>
                            <m:sup>
                              <m:r>
                                <a:rPr lang="is-IS" sz="1800" i="1" dirty="0" smtClean="0">
                                  <a:latin typeface="Cambria Math" charset="0"/>
                                </a:rPr>
                                <m:t>2</m:t>
                              </m:r>
                            </m:sup>
                          </m:sSup>
                          <m:r>
                            <a:rPr lang="en-US" sz="1800" b="0" i="1" dirty="0" smtClean="0">
                              <a:latin typeface="Cambria Math" charset="0"/>
                            </a:rPr>
                            <m:t>−25</m:t>
                          </m:r>
                        </m:den>
                      </m:f>
                      <m:r>
                        <a:rPr lang="en-US" sz="1800" i="1" dirty="0" smtClean="0">
                          <a:latin typeface="Cambria Math" charset="0"/>
                        </a:rPr>
                        <m:t> </m:t>
                      </m:r>
                    </m:oMath>
                  </m:oMathPara>
                </a14:m>
                <a:endParaRPr lang="en-US" sz="18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3387772"/>
                <a:ext cx="8062912" cy="1868837"/>
              </a:xfrm>
              <a:blipFill>
                <a:blip r:embed="rId2"/>
                <a:stretch>
                  <a:fillRect l="-630" t="-1351" r="-315"/>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Footer Placeholder 2">
            <a:extLst>
              <a:ext uri="{FF2B5EF4-FFF2-40B4-BE49-F238E27FC236}">
                <a16:creationId xmlns:a16="http://schemas.microsoft.com/office/drawing/2014/main" id="{6259F540-312E-4FFA-A89E-7C097044629E}"/>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3" name="Rectangle 2">
            <a:extLst>
              <a:ext uri="{FF2B5EF4-FFF2-40B4-BE49-F238E27FC236}">
                <a16:creationId xmlns:a16="http://schemas.microsoft.com/office/drawing/2014/main" id="{4ED71F78-43AD-D842-8D57-81F12C5C3A48}"/>
              </a:ext>
            </a:extLst>
          </p:cNvPr>
          <p:cNvSpPr/>
          <p:nvPr/>
        </p:nvSpPr>
        <p:spPr>
          <a:xfrm>
            <a:off x="567159" y="1166843"/>
            <a:ext cx="8148578" cy="2092881"/>
          </a:xfrm>
          <a:prstGeom prst="rect">
            <a:avLst/>
          </a:prstGeom>
        </p:spPr>
        <p:txBody>
          <a:bodyPr wrap="square">
            <a:spAutoFit/>
          </a:bodyPr>
          <a:lstStyle/>
          <a:p>
            <a:r>
              <a:rPr lang="en-US" cap="all" dirty="0">
                <a:solidFill>
                  <a:srgbClr val="555555"/>
                </a:solidFill>
              </a:rPr>
              <a:t>REMOVABLE DISCONTINUITIES OF RATIONAL FUNCTIONS</a:t>
            </a:r>
          </a:p>
          <a:p>
            <a:r>
              <a:rPr lang="en-US" sz="1600" dirty="0">
                <a:solidFill>
                  <a:srgbClr val="555555"/>
                </a:solidFill>
              </a:rPr>
              <a:t>A </a:t>
            </a:r>
            <a:r>
              <a:rPr lang="en-US" sz="1600" b="1" dirty="0">
                <a:solidFill>
                  <a:srgbClr val="555555"/>
                </a:solidFill>
              </a:rPr>
              <a:t>removable discontinuity</a:t>
            </a:r>
            <a:r>
              <a:rPr lang="en-US" sz="1600" dirty="0">
                <a:solidFill>
                  <a:srgbClr val="555555"/>
                </a:solidFill>
              </a:rPr>
              <a:t> occurs in the graph of a rational function at </a:t>
            </a:r>
            <a:r>
              <a:rPr lang="en-US" sz="1600" dirty="0">
                <a:solidFill>
                  <a:srgbClr val="555555"/>
                </a:solidFill>
                <a:latin typeface="STIXGeneral-Italic" pitchFamily="2" charset="2"/>
              </a:rPr>
              <a:t>x </a:t>
            </a:r>
            <a:r>
              <a:rPr lang="en-US" sz="1600" dirty="0">
                <a:solidFill>
                  <a:srgbClr val="555555"/>
                </a:solidFill>
                <a:latin typeface="STIXGeneral-Regular" pitchFamily="2" charset="2"/>
              </a:rPr>
              <a:t>= </a:t>
            </a:r>
            <a:r>
              <a:rPr lang="en-US" sz="1600" dirty="0">
                <a:solidFill>
                  <a:srgbClr val="555555"/>
                </a:solidFill>
                <a:latin typeface="STIXGeneral-Italic" pitchFamily="2" charset="2"/>
              </a:rPr>
              <a:t>a</a:t>
            </a:r>
            <a:r>
              <a:rPr lang="en-US" sz="1600" dirty="0">
                <a:solidFill>
                  <a:srgbClr val="555555"/>
                </a:solidFill>
              </a:rPr>
              <a:t>  if </a:t>
            </a:r>
            <a:r>
              <a:rPr lang="en-US" sz="1600" dirty="0">
                <a:solidFill>
                  <a:srgbClr val="555555"/>
                </a:solidFill>
                <a:latin typeface="STIXGeneral-Italic" pitchFamily="2" charset="2"/>
              </a:rPr>
              <a:t>a</a:t>
            </a:r>
            <a:r>
              <a:rPr lang="en-US" sz="1600" dirty="0">
                <a:solidFill>
                  <a:srgbClr val="555555"/>
                </a:solidFill>
              </a:rPr>
              <a:t>  is a zero for a factor in the denominator that is common with a factor in the numerator. We factor the numerator and denominator and check for common factors. If we find any, we set the common factor equal to 0 and solve. This is the location of the removable discontinuity. This is true if the multiplicity of this factor is greater than or equal to that in the denominator. If the multiplicity of this factor is greater in the denominator, then there is still an asymptote at that value.</a:t>
            </a:r>
            <a:endParaRPr lang="en-US" sz="1600" dirty="0">
              <a:solidFill>
                <a:srgbClr val="555555"/>
              </a:solidFill>
              <a:effectLst/>
            </a:endParaRPr>
          </a:p>
        </p:txBody>
      </p:sp>
    </p:spTree>
    <p:extLst>
      <p:ext uri="{BB962C8B-B14F-4D97-AF65-F5344CB8AC3E}">
        <p14:creationId xmlns:p14="http://schemas.microsoft.com/office/powerpoint/2010/main" val="4698993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Title 4"/>
          <p:cNvSpPr>
            <a:spLocks noGrp="1"/>
          </p:cNvSpPr>
          <p:nvPr>
            <p:ph type="title"/>
          </p:nvPr>
        </p:nvSpPr>
        <p:spPr>
          <a:xfrm>
            <a:off x="457200" y="241326"/>
            <a:ext cx="7152887" cy="797469"/>
          </a:xfrm>
        </p:spPr>
        <p:txBody>
          <a:bodyPr>
            <a:normAutofit fontScale="90000"/>
          </a:bodyPr>
          <a:lstStyle/>
          <a:p>
            <a:r>
              <a:rPr lang="en-US" dirty="0"/>
              <a:t>Identifying Vertical Asymptotes of Rational Functions try it</a:t>
            </a:r>
          </a:p>
        </p:txBody>
      </p:sp>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9882057-713D-AE40-9EE0-89AC5428F6C5}"/>
                  </a:ext>
                </a:extLst>
              </p:cNvPr>
              <p:cNvSpPr/>
              <p:nvPr/>
            </p:nvSpPr>
            <p:spPr>
              <a:xfrm>
                <a:off x="457200" y="1370028"/>
                <a:ext cx="8270111" cy="785536"/>
              </a:xfrm>
              <a:prstGeom prst="rect">
                <a:avLst/>
              </a:prstGeom>
            </p:spPr>
            <p:txBody>
              <a:bodyPr wrap="square">
                <a:spAutoFit/>
              </a:bodyPr>
              <a:lstStyle/>
              <a:p>
                <a:r>
                  <a:rPr lang="en-US" dirty="0">
                    <a:solidFill>
                      <a:srgbClr val="555555"/>
                    </a:solidFill>
                    <a:latin typeface="Helvetica Neue" panose="02000503000000020004" pitchFamily="2" charset="0"/>
                  </a:rPr>
                  <a:t>Try It:	Find the vertical asymptotes and removable discontinuities of the graph of </a:t>
                </a:r>
                <a14:m>
                  <m:oMath xmlns:m="http://schemas.openxmlformats.org/officeDocument/2006/math">
                    <m:r>
                      <a:rPr lang="en-US" i="1" dirty="0" smtClean="0">
                        <a:solidFill>
                          <a:srgbClr val="555555"/>
                        </a:solidFill>
                        <a:latin typeface="Cambria Math" panose="02040503050406030204" pitchFamily="18" charset="0"/>
                      </a:rPr>
                      <m:t>𝑓</m:t>
                    </m:r>
                    <m:r>
                      <a:rPr lang="en-US" i="1" dirty="0">
                        <a:solidFill>
                          <a:srgbClr val="555555"/>
                        </a:solidFill>
                        <a:latin typeface="Cambria Math" panose="02040503050406030204" pitchFamily="18" charset="0"/>
                      </a:rPr>
                      <m:t>(</m:t>
                    </m:r>
                    <m:r>
                      <a:rPr lang="en-US" i="1" dirty="0">
                        <a:solidFill>
                          <a:srgbClr val="555555"/>
                        </a:solidFill>
                        <a:latin typeface="Cambria Math" panose="02040503050406030204" pitchFamily="18" charset="0"/>
                      </a:rPr>
                      <m:t>𝑥</m:t>
                    </m:r>
                    <m:r>
                      <a:rPr lang="en-US" i="1" dirty="0" smtClean="0">
                        <a:solidFill>
                          <a:srgbClr val="555555"/>
                        </a:solidFill>
                        <a:latin typeface="Cambria Math" panose="02040503050406030204" pitchFamily="18" charset="0"/>
                      </a:rPr>
                      <m:t>) = </m:t>
                    </m:r>
                    <m:f>
                      <m:fPr>
                        <m:ctrlPr>
                          <a:rPr lang="en-US" i="1" dirty="0" smtClean="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𝑥</m:t>
                        </m:r>
                        <m:r>
                          <a:rPr lang="en-US" i="1" baseline="30000" dirty="0">
                            <a:solidFill>
                              <a:srgbClr val="555555"/>
                            </a:solidFill>
                            <a:latin typeface="Cambria Math" panose="02040503050406030204" pitchFamily="18" charset="0"/>
                          </a:rPr>
                          <m:t>2</m:t>
                        </m:r>
                        <m:r>
                          <a:rPr lang="en-US" i="1" dirty="0">
                            <a:solidFill>
                              <a:srgbClr val="555555"/>
                            </a:solidFill>
                            <a:latin typeface="Cambria Math" panose="02040503050406030204" pitchFamily="18" charset="0"/>
                          </a:rPr>
                          <m:t>−25</m:t>
                        </m:r>
                      </m:num>
                      <m:den>
                        <m:r>
                          <a:rPr lang="en-US" i="1" dirty="0">
                            <a:solidFill>
                              <a:srgbClr val="555555"/>
                            </a:solidFill>
                            <a:latin typeface="Cambria Math" panose="02040503050406030204" pitchFamily="18" charset="0"/>
                          </a:rPr>
                          <m:t>𝑥</m:t>
                        </m:r>
                        <m:r>
                          <a:rPr lang="en-US" i="1" baseline="30000" dirty="0">
                            <a:solidFill>
                              <a:srgbClr val="555555"/>
                            </a:solidFill>
                            <a:latin typeface="Cambria Math" panose="02040503050406030204" pitchFamily="18" charset="0"/>
                          </a:rPr>
                          <m:t>3</m:t>
                        </m:r>
                        <m:r>
                          <a:rPr lang="en-US" i="1" dirty="0">
                            <a:solidFill>
                              <a:srgbClr val="555555"/>
                            </a:solidFill>
                            <a:latin typeface="Cambria Math" panose="02040503050406030204" pitchFamily="18" charset="0"/>
                          </a:rPr>
                          <m:t>−6</m:t>
                        </m:r>
                        <m:r>
                          <a:rPr lang="en-US" i="1" dirty="0">
                            <a:solidFill>
                              <a:srgbClr val="555555"/>
                            </a:solidFill>
                            <a:latin typeface="Cambria Math" panose="02040503050406030204" pitchFamily="18" charset="0"/>
                          </a:rPr>
                          <m:t>𝑥</m:t>
                        </m:r>
                        <m:r>
                          <a:rPr lang="en-US" i="1" baseline="30000" dirty="0">
                            <a:solidFill>
                              <a:srgbClr val="555555"/>
                            </a:solidFill>
                            <a:latin typeface="Cambria Math" panose="02040503050406030204" pitchFamily="18" charset="0"/>
                          </a:rPr>
                          <m:t>2</m:t>
                        </m:r>
                        <m:r>
                          <a:rPr lang="en-US" i="1" dirty="0">
                            <a:solidFill>
                              <a:srgbClr val="555555"/>
                            </a:solidFill>
                            <a:latin typeface="Cambria Math" panose="02040503050406030204" pitchFamily="18" charset="0"/>
                          </a:rPr>
                          <m:t>+5</m:t>
                        </m:r>
                        <m:r>
                          <a:rPr lang="en-US" i="1" dirty="0">
                            <a:solidFill>
                              <a:srgbClr val="555555"/>
                            </a:solidFill>
                            <a:latin typeface="Cambria Math" panose="02040503050406030204" pitchFamily="18" charset="0"/>
                          </a:rPr>
                          <m:t>𝑥</m:t>
                        </m:r>
                      </m:den>
                    </m:f>
                  </m:oMath>
                </a14:m>
                <a:r>
                  <a:rPr lang="en-US"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49882057-713D-AE40-9EE0-89AC5428F6C5}"/>
                  </a:ext>
                </a:extLst>
              </p:cNvPr>
              <p:cNvSpPr>
                <a:spLocks noRot="1" noChangeAspect="1" noMove="1" noResize="1" noEditPoints="1" noAdjustHandles="1" noChangeArrowheads="1" noChangeShapeType="1" noTextEdit="1"/>
              </p:cNvSpPr>
              <p:nvPr/>
            </p:nvSpPr>
            <p:spPr>
              <a:xfrm>
                <a:off x="457200" y="1370028"/>
                <a:ext cx="8270111" cy="785536"/>
              </a:xfrm>
              <a:prstGeom prst="rect">
                <a:avLst/>
              </a:prstGeom>
              <a:blipFill>
                <a:blip r:embed="rId3"/>
                <a:stretch>
                  <a:fillRect l="-614" t="-4839" b="-3226"/>
                </a:stretch>
              </a:blipFill>
            </p:spPr>
            <p:txBody>
              <a:bodyPr/>
              <a:lstStyle/>
              <a:p>
                <a:r>
                  <a:rPr lang="en-US">
                    <a:noFill/>
                  </a:rPr>
                  <a:t> </a:t>
                </a:r>
              </a:p>
            </p:txBody>
          </p:sp>
        </mc:Fallback>
      </mc:AlternateContent>
    </p:spTree>
    <p:extLst>
      <p:ext uri="{BB962C8B-B14F-4D97-AF65-F5344CB8AC3E}">
        <p14:creationId xmlns:p14="http://schemas.microsoft.com/office/powerpoint/2010/main" val="3275363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a:t>Identifying Horizontal Asymptotes of Rational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57199" y="3347255"/>
                <a:ext cx="8292887" cy="2937022"/>
              </a:xfrm>
              <a:prstGeom prst="rect">
                <a:avLst/>
              </a:prstGeom>
            </p:spPr>
            <p:txBody>
              <a:bodyPr wrap="square">
                <a:spAutoFit/>
              </a:bodyPr>
              <a:lstStyle/>
              <a:p>
                <a:r>
                  <a:rPr lang="en-US" sz="1600" dirty="0">
                    <a:solidFill>
                      <a:srgbClr val="0091BF"/>
                    </a:solidFill>
                    <a:latin typeface="HelveticaNeueLTPro" charset="0"/>
                  </a:rPr>
                  <a:t>Example </a:t>
                </a:r>
                <a:r>
                  <a:rPr lang="en-US" sz="1600" b="1" dirty="0">
                    <a:latin typeface="HelveticaNeueLTPro" charset="0"/>
                  </a:rPr>
                  <a:t>Identifying Horizontal and Slant Asymptotes</a:t>
                </a:r>
              </a:p>
              <a:p>
                <a:br>
                  <a:rPr lang="en-US" sz="1600" b="1" dirty="0">
                    <a:latin typeface="HelveticaNeueLTPro" charset="0"/>
                  </a:rPr>
                </a:br>
                <a:r>
                  <a:rPr lang="en-US" sz="1600" dirty="0">
                    <a:latin typeface="MinionPro" charset="0"/>
                  </a:rPr>
                  <a:t>For the functions listed, identify the horizontal or slant asymptote. </a:t>
                </a:r>
              </a:p>
              <a:p>
                <a:endParaRPr lang="en-US" sz="1600" dirty="0"/>
              </a:p>
              <a:p>
                <a:r>
                  <a:rPr lang="en-US" sz="1600" b="1" dirty="0">
                    <a:latin typeface="MinionPro" charset="0"/>
                  </a:rPr>
                  <a:t>a. </a:t>
                </a:r>
                <a14:m>
                  <m:oMath xmlns:m="http://schemas.openxmlformats.org/officeDocument/2006/math">
                    <m:r>
                      <a:rPr lang="en-US" sz="1600" i="1" dirty="0" smtClean="0">
                        <a:latin typeface="Cambria Math" charset="0"/>
                      </a:rPr>
                      <m:t>𝑔</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 = </m:t>
                    </m:r>
                    <m:f>
                      <m:fPr>
                        <m:ctrlPr>
                          <a:rPr lang="mr-IN" sz="1600" i="1" dirty="0" smtClean="0">
                            <a:latin typeface="Cambria Math" panose="02040503050406030204" pitchFamily="18" charset="0"/>
                          </a:rPr>
                        </m:ctrlPr>
                      </m:fPr>
                      <m:num>
                        <m:r>
                          <a:rPr lang="en-US" sz="1600" b="0" i="1" dirty="0" smtClean="0">
                            <a:latin typeface="Cambria Math" charset="0"/>
                          </a:rPr>
                          <m:t>5</m:t>
                        </m:r>
                        <m:sSup>
                          <m:sSupPr>
                            <m:ctrlPr>
                              <a:rPr lang="en-US" sz="1600" b="0" i="1" dirty="0" smtClean="0">
                                <a:latin typeface="Cambria Math" panose="02040503050406030204" pitchFamily="18" charset="0"/>
                              </a:rPr>
                            </m:ctrlPr>
                          </m:sSupPr>
                          <m:e>
                            <m:r>
                              <a:rPr lang="en-US" sz="1600" b="0" i="1" dirty="0" smtClean="0">
                                <a:latin typeface="Cambria Math" charset="0"/>
                              </a:rPr>
                              <m:t>𝑥</m:t>
                            </m:r>
                          </m:e>
                          <m:sup>
                            <m:r>
                              <a:rPr lang="en-US" sz="1600" b="0" i="1" dirty="0" smtClean="0">
                                <a:latin typeface="Cambria Math" charset="0"/>
                              </a:rPr>
                              <m:t>3</m:t>
                            </m:r>
                          </m:sup>
                        </m:sSup>
                        <m:r>
                          <a:rPr lang="en-US" sz="1600" b="0" i="1" dirty="0" smtClean="0">
                            <a:latin typeface="Cambria Math" charset="0"/>
                          </a:rPr>
                          <m:t>−12</m:t>
                        </m:r>
                      </m:num>
                      <m:den>
                        <m:sSup>
                          <m:sSupPr>
                            <m:ctrlPr>
                              <a:rPr lang="mr-IN" sz="1600" i="1" dirty="0" smtClean="0">
                                <a:latin typeface="Cambria Math" panose="02040503050406030204" pitchFamily="18" charset="0"/>
                              </a:rPr>
                            </m:ctrlPr>
                          </m:sSupPr>
                          <m:e>
                            <m:r>
                              <a:rPr lang="en-US" sz="1600" b="0" i="1" dirty="0" smtClean="0">
                                <a:latin typeface="Cambria Math" charset="0"/>
                              </a:rPr>
                              <m:t>10</m:t>
                            </m:r>
                            <m:r>
                              <a:rPr lang="en-US" sz="1600" b="0" i="1" dirty="0" smtClean="0">
                                <a:latin typeface="Cambria Math" charset="0"/>
                              </a:rPr>
                              <m:t>𝑥</m:t>
                            </m:r>
                          </m:e>
                          <m:sup>
                            <m:r>
                              <a:rPr lang="en-US" sz="1600" b="0" i="1" dirty="0" smtClean="0">
                                <a:latin typeface="Cambria Math" charset="0"/>
                              </a:rPr>
                              <m:t>3</m:t>
                            </m:r>
                          </m:sup>
                        </m:sSup>
                        <m:r>
                          <a:rPr lang="en-US" sz="1600" b="0" i="1" dirty="0" smtClean="0">
                            <a:latin typeface="Cambria Math" charset="0"/>
                          </a:rPr>
                          <m:t>−</m:t>
                        </m:r>
                        <m:r>
                          <a:rPr lang="en-US" sz="1600" b="0" i="1" dirty="0" smtClean="0">
                            <a:latin typeface="Cambria Math" charset="0"/>
                          </a:rPr>
                          <m:t>𝑥</m:t>
                        </m:r>
                      </m:den>
                    </m:f>
                    <m:r>
                      <a:rPr lang="en-US" sz="1600" i="1" dirty="0" smtClean="0">
                        <a:latin typeface="Cambria Math" charset="0"/>
                      </a:rPr>
                      <m:t> </m:t>
                    </m:r>
                  </m:oMath>
                </a14:m>
                <a:r>
                  <a:rPr lang="en-US" sz="1600" dirty="0"/>
                  <a:t>		</a:t>
                </a:r>
                <a:r>
                  <a:rPr lang="en-US" sz="1600" b="1" dirty="0">
                    <a:latin typeface="MinionPro" charset="0"/>
                  </a:rPr>
                  <a:t> </a:t>
                </a:r>
              </a:p>
              <a:p>
                <a:endParaRPr lang="en-US" sz="1600" b="1" dirty="0">
                  <a:latin typeface="MinionPro" charset="0"/>
                </a:endParaRPr>
              </a:p>
              <a:p>
                <a:r>
                  <a:rPr lang="en-US" sz="1600" b="1" dirty="0">
                    <a:latin typeface="MinionPro" charset="0"/>
                  </a:rPr>
                  <a:t>b. </a:t>
                </a:r>
                <a14:m>
                  <m:oMath xmlns:m="http://schemas.openxmlformats.org/officeDocument/2006/math">
                    <m:r>
                      <a:rPr lang="en-US" sz="1600" i="1" dirty="0" smtClean="0">
                        <a:latin typeface="Cambria Math" charset="0"/>
                      </a:rPr>
                      <m:t>h</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 = </m:t>
                    </m:r>
                    <m:f>
                      <m:fPr>
                        <m:ctrlPr>
                          <a:rPr lang="mr-IN" sz="1600" i="1" dirty="0" smtClean="0">
                            <a:latin typeface="Cambria Math" panose="02040503050406030204" pitchFamily="18" charset="0"/>
                          </a:rPr>
                        </m:ctrlPr>
                      </m:fPr>
                      <m:num>
                        <m:sSup>
                          <m:sSupPr>
                            <m:ctrlPr>
                              <a:rPr lang="is-IS" sz="1600" i="1" dirty="0" smtClean="0">
                                <a:latin typeface="Cambria Math" panose="02040503050406030204" pitchFamily="18" charset="0"/>
                              </a:rPr>
                            </m:ctrlPr>
                          </m:sSupPr>
                          <m:e>
                            <m:r>
                              <a:rPr lang="is-IS" sz="1600" i="1" dirty="0" smtClean="0">
                                <a:latin typeface="Cambria Math" charset="0"/>
                              </a:rPr>
                              <m:t>𝑥</m:t>
                            </m:r>
                          </m:e>
                          <m:sup>
                            <m:r>
                              <a:rPr lang="is-IS" sz="1600" i="1" dirty="0" smtClean="0">
                                <a:latin typeface="Cambria Math" charset="0"/>
                              </a:rPr>
                              <m:t>2</m:t>
                            </m:r>
                          </m:sup>
                        </m:sSup>
                        <m:r>
                          <a:rPr lang="en-US" sz="1600" b="0" i="1" dirty="0" smtClean="0">
                            <a:latin typeface="Cambria Math" charset="0"/>
                          </a:rPr>
                          <m:t>−3</m:t>
                        </m:r>
                        <m:r>
                          <a:rPr lang="en-US" sz="1600" b="0" i="1" dirty="0" smtClean="0">
                            <a:latin typeface="Cambria Math" charset="0"/>
                          </a:rPr>
                          <m:t>𝑥</m:t>
                        </m:r>
                        <m:r>
                          <a:rPr lang="en-US" sz="1600" b="0" i="1" dirty="0" smtClean="0">
                            <a:latin typeface="Cambria Math" charset="0"/>
                          </a:rPr>
                          <m:t>+2</m:t>
                        </m:r>
                      </m:num>
                      <m:den>
                        <m:r>
                          <a:rPr lang="en-US" sz="1600" b="0" i="1" dirty="0" smtClean="0">
                            <a:latin typeface="Cambria Math" charset="0"/>
                          </a:rPr>
                          <m:t>𝑥</m:t>
                        </m:r>
                        <m:r>
                          <a:rPr lang="en-US" sz="1600" b="0" i="1" dirty="0" smtClean="0">
                            <a:latin typeface="Cambria Math" charset="0"/>
                          </a:rPr>
                          <m:t>−2</m:t>
                        </m:r>
                      </m:den>
                    </m:f>
                    <m:r>
                      <a:rPr lang="en-US" sz="1600" i="1" dirty="0" smtClean="0">
                        <a:latin typeface="Cambria Math" charset="0"/>
                      </a:rPr>
                      <m:t> </m:t>
                    </m:r>
                  </m:oMath>
                </a14:m>
                <a:r>
                  <a:rPr lang="en-US" sz="1600" i="1" dirty="0">
                    <a:latin typeface="MinionPro" charset="0"/>
                  </a:rPr>
                  <a:t>	</a:t>
                </a:r>
              </a:p>
              <a:p>
                <a:endParaRPr lang="en-US" sz="1600" i="1" dirty="0">
                  <a:latin typeface="MinionPro" charset="0"/>
                </a:endParaRPr>
              </a:p>
              <a:p>
                <a:r>
                  <a:rPr lang="en-US" sz="1600" b="1" dirty="0">
                    <a:latin typeface="MinionPro" charset="0"/>
                  </a:rPr>
                  <a:t>c. </a:t>
                </a:r>
                <a14:m>
                  <m:oMath xmlns:m="http://schemas.openxmlformats.org/officeDocument/2006/math">
                    <m:r>
                      <a:rPr lang="en-US" sz="1600" i="1" dirty="0" smtClean="0">
                        <a:latin typeface="Cambria Math" charset="0"/>
                      </a:rPr>
                      <m:t>𝑘</m:t>
                    </m:r>
                    <m:r>
                      <a:rPr lang="en-US" sz="1600" i="1" dirty="0" smtClean="0">
                        <a:latin typeface="Cambria Math" charset="0"/>
                      </a:rPr>
                      <m:t>(</m:t>
                    </m:r>
                    <m:r>
                      <a:rPr lang="en-US" sz="1600" i="1" dirty="0" smtClean="0">
                        <a:latin typeface="Cambria Math" charset="0"/>
                      </a:rPr>
                      <m:t>𝑥</m:t>
                    </m:r>
                    <m:r>
                      <a:rPr lang="en-US" sz="1600" i="1" dirty="0" smtClean="0">
                        <a:latin typeface="Cambria Math" charset="0"/>
                      </a:rPr>
                      <m:t>) = </m:t>
                    </m:r>
                    <m:f>
                      <m:fPr>
                        <m:ctrlPr>
                          <a:rPr lang="mr-IN" sz="1600" i="1" dirty="0" smtClean="0">
                            <a:latin typeface="Cambria Math" panose="02040503050406030204" pitchFamily="18" charset="0"/>
                          </a:rPr>
                        </m:ctrlPr>
                      </m:fPr>
                      <m:num>
                        <m:sSup>
                          <m:sSupPr>
                            <m:ctrlPr>
                              <a:rPr lang="is-IS" sz="1600" i="1" dirty="0" smtClean="0">
                                <a:latin typeface="Cambria Math" panose="02040503050406030204" pitchFamily="18" charset="0"/>
                              </a:rPr>
                            </m:ctrlPr>
                          </m:sSupPr>
                          <m:e>
                            <m:r>
                              <a:rPr lang="is-IS" sz="1600" i="1" dirty="0" smtClean="0">
                                <a:latin typeface="Cambria Math" charset="0"/>
                              </a:rPr>
                              <m:t>𝑥</m:t>
                            </m:r>
                          </m:e>
                          <m:sup>
                            <m:r>
                              <a:rPr lang="is-IS" sz="1600" i="1" dirty="0" smtClean="0">
                                <a:latin typeface="Cambria Math" charset="0"/>
                              </a:rPr>
                              <m:t>2</m:t>
                            </m:r>
                          </m:sup>
                        </m:sSup>
                        <m:r>
                          <a:rPr lang="en-US" sz="1600" b="0" i="1" dirty="0" smtClean="0">
                            <a:latin typeface="Cambria Math" charset="0"/>
                          </a:rPr>
                          <m:t>+</m:t>
                        </m:r>
                        <m:r>
                          <a:rPr lang="en-US" sz="1600" b="0" i="1" dirty="0" smtClean="0">
                            <a:latin typeface="Cambria Math" charset="0"/>
                          </a:rPr>
                          <m:t>𝑥</m:t>
                        </m:r>
                      </m:num>
                      <m:den>
                        <m:sSup>
                          <m:sSupPr>
                            <m:ctrlPr>
                              <a:rPr lang="mr-IN" sz="1600" i="1" dirty="0" smtClean="0">
                                <a:latin typeface="Cambria Math" panose="02040503050406030204" pitchFamily="18" charset="0"/>
                              </a:rPr>
                            </m:ctrlPr>
                          </m:sSupPr>
                          <m:e>
                            <m:r>
                              <a:rPr lang="en-US" sz="1600" b="0" i="1" dirty="0" smtClean="0">
                                <a:latin typeface="Cambria Math" charset="0"/>
                              </a:rPr>
                              <m:t>𝑥</m:t>
                            </m:r>
                          </m:e>
                          <m:sup>
                            <m:r>
                              <a:rPr lang="en-US" sz="1600" b="0" i="1" dirty="0" smtClean="0">
                                <a:latin typeface="Cambria Math" charset="0"/>
                              </a:rPr>
                              <m:t>3</m:t>
                            </m:r>
                          </m:sup>
                        </m:sSup>
                        <m:r>
                          <a:rPr lang="en-US" sz="1600" b="0" i="1" dirty="0" smtClean="0">
                            <a:latin typeface="Cambria Math" charset="0"/>
                          </a:rPr>
                          <m:t>−1</m:t>
                        </m:r>
                      </m:den>
                    </m:f>
                    <m:r>
                      <a:rPr lang="en-US" sz="1600" i="1" dirty="0" smtClean="0">
                        <a:latin typeface="Cambria Math" charset="0"/>
                      </a:rPr>
                      <m:t> </m:t>
                    </m:r>
                  </m:oMath>
                </a14:m>
                <a:endParaRPr lang="en-US" sz="1600" dirty="0"/>
              </a:p>
              <a:p>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457199" y="3347255"/>
                <a:ext cx="8292887" cy="2937022"/>
              </a:xfrm>
              <a:prstGeom prst="rect">
                <a:avLst/>
              </a:prstGeom>
              <a:blipFill>
                <a:blip r:embed="rId3"/>
                <a:stretch>
                  <a:fillRect l="-459" t="-866"/>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5CDF1203-4CDE-437F-9094-27A80F52ED57}"/>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84707F7A-F8FA-C741-A5C4-9B2C26F62C57}"/>
              </a:ext>
            </a:extLst>
          </p:cNvPr>
          <p:cNvSpPr/>
          <p:nvPr/>
        </p:nvSpPr>
        <p:spPr>
          <a:xfrm>
            <a:off x="457199" y="1201169"/>
            <a:ext cx="8379322" cy="2062103"/>
          </a:xfrm>
          <a:prstGeom prst="rect">
            <a:avLst/>
          </a:prstGeom>
        </p:spPr>
        <p:txBody>
          <a:bodyPr wrap="square">
            <a:spAutoFit/>
          </a:bodyPr>
          <a:lstStyle/>
          <a:p>
            <a:r>
              <a:rPr lang="en-US" sz="1600" cap="all" dirty="0">
                <a:solidFill>
                  <a:srgbClr val="555555"/>
                </a:solidFill>
              </a:rPr>
              <a:t>HORIZONTAL ASYMPTOTES OF RATIONAL FUNCTIONS</a:t>
            </a:r>
          </a:p>
          <a:p>
            <a:r>
              <a:rPr lang="en-US" sz="1600" dirty="0">
                <a:solidFill>
                  <a:srgbClr val="555555"/>
                </a:solidFill>
              </a:rPr>
              <a:t>The </a:t>
            </a:r>
            <a:r>
              <a:rPr lang="en-US" sz="1600" b="1" dirty="0">
                <a:solidFill>
                  <a:srgbClr val="555555"/>
                </a:solidFill>
              </a:rPr>
              <a:t>horizontal asymptote</a:t>
            </a:r>
            <a:r>
              <a:rPr lang="en-US" sz="1600" dirty="0">
                <a:solidFill>
                  <a:srgbClr val="555555"/>
                </a:solidFill>
              </a:rPr>
              <a:t> of a rational function can be determined by looking at the degrees of the numerator and denominator.</a:t>
            </a:r>
          </a:p>
          <a:p>
            <a:pPr marL="285750" indent="-285750">
              <a:buFont typeface="Arial" panose="020B0604020202020204" pitchFamily="34" charset="0"/>
              <a:buChar char="•"/>
            </a:pPr>
            <a:r>
              <a:rPr lang="en-US" sz="1600" dirty="0"/>
              <a:t>Degree of numerator </a:t>
            </a:r>
            <a:r>
              <a:rPr lang="en-US" sz="1600" i="1" dirty="0"/>
              <a:t>is less than</a:t>
            </a:r>
            <a:r>
              <a:rPr lang="en-US" sz="1600" dirty="0"/>
              <a:t> degree of denominator: horizontal asymptote at </a:t>
            </a:r>
            <a:r>
              <a:rPr lang="en-US" sz="1600" dirty="0">
                <a:latin typeface="STIXGeneral-Italic" pitchFamily="2" charset="2"/>
              </a:rPr>
              <a:t>y</a:t>
            </a:r>
            <a:r>
              <a:rPr lang="en-US" sz="1600" dirty="0">
                <a:latin typeface="STIXGeneral-Regular" pitchFamily="2" charset="2"/>
              </a:rPr>
              <a:t>=0.</a:t>
            </a:r>
            <a:r>
              <a:rPr lang="en-US" sz="1600" dirty="0"/>
              <a:t> </a:t>
            </a:r>
          </a:p>
          <a:p>
            <a:pPr marL="285750" indent="-285750">
              <a:buFont typeface="Arial" panose="020B0604020202020204" pitchFamily="34" charset="0"/>
              <a:buChar char="•"/>
            </a:pPr>
            <a:r>
              <a:rPr lang="en-US" sz="1600" dirty="0"/>
              <a:t>Degree of numerator </a:t>
            </a:r>
            <a:r>
              <a:rPr lang="en-US" sz="1600" i="1" dirty="0"/>
              <a:t>is greater than degree of denominator by one</a:t>
            </a:r>
            <a:r>
              <a:rPr lang="en-US" sz="1600" dirty="0"/>
              <a:t>: no horizontal asymptote; slant asymptote.</a:t>
            </a:r>
          </a:p>
          <a:p>
            <a:pPr marL="285750" indent="-285750">
              <a:buFont typeface="Arial" panose="020B0604020202020204" pitchFamily="34" charset="0"/>
              <a:buChar char="•"/>
            </a:pPr>
            <a:r>
              <a:rPr lang="en-US" sz="1600" dirty="0"/>
              <a:t>Degree of numerator </a:t>
            </a:r>
            <a:r>
              <a:rPr lang="en-US" sz="1600" i="1" dirty="0"/>
              <a:t>is equal to</a:t>
            </a:r>
            <a:r>
              <a:rPr lang="en-US" sz="1600" dirty="0"/>
              <a:t> degree of denominator: horizontal asymptote at ratio of leading coefficients.</a:t>
            </a:r>
            <a:endParaRPr lang="en-US" sz="1600" dirty="0">
              <a:effectLst/>
            </a:endParaRPr>
          </a:p>
        </p:txBody>
      </p:sp>
    </p:spTree>
    <p:extLst>
      <p:ext uri="{BB962C8B-B14F-4D97-AF65-F5344CB8AC3E}">
        <p14:creationId xmlns:p14="http://schemas.microsoft.com/office/powerpoint/2010/main" val="1326913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Horizontal Asymptotes of Rational Functions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143D223-E35B-C14A-96B0-F994F7888B51}"/>
                  </a:ext>
                </a:extLst>
              </p:cNvPr>
              <p:cNvSpPr/>
              <p:nvPr/>
            </p:nvSpPr>
            <p:spPr>
              <a:xfrm>
                <a:off x="457200" y="1289800"/>
                <a:ext cx="8062912" cy="946156"/>
              </a:xfrm>
              <a:prstGeom prst="rect">
                <a:avLst/>
              </a:prstGeom>
            </p:spPr>
            <p:txBody>
              <a:bodyPr wrap="square">
                <a:spAutoFit/>
              </a:bodyPr>
              <a:lstStyle/>
              <a:p>
                <a:r>
                  <a:rPr lang="en-US" dirty="0">
                    <a:solidFill>
                      <a:srgbClr val="555555"/>
                    </a:solidFill>
                    <a:latin typeface="Helvetica Neue" panose="02000503000000020004" pitchFamily="2" charset="0"/>
                  </a:rPr>
                  <a:t>Try It:	Find the vertical and horizontal asymptotes of the function:</a:t>
                </a:r>
              </a:p>
              <a:p>
                <a:pPr/>
                <a14:m>
                  <m:oMathPara xmlns:m="http://schemas.openxmlformats.org/officeDocument/2006/math">
                    <m:oMathParaPr>
                      <m:jc m:val="centerGroup"/>
                    </m:oMathParaPr>
                    <m:oMath xmlns:m="http://schemas.openxmlformats.org/officeDocument/2006/math">
                      <m:r>
                        <a:rPr lang="en-US" i="1" dirty="0" smtClean="0">
                          <a:solidFill>
                            <a:srgbClr val="555555"/>
                          </a:solidFill>
                          <a:latin typeface="Cambria Math" panose="02040503050406030204" pitchFamily="18" charset="0"/>
                        </a:rPr>
                        <m:t>𝑓</m:t>
                      </m:r>
                      <m:r>
                        <a:rPr lang="en-US" i="1" dirty="0" smtClean="0">
                          <a:solidFill>
                            <a:srgbClr val="555555"/>
                          </a:solidFill>
                          <a:latin typeface="Cambria Math" panose="02040503050406030204" pitchFamily="18" charset="0"/>
                        </a:rPr>
                        <m:t>(</m:t>
                      </m:r>
                      <m:r>
                        <a:rPr lang="en-US" i="1" dirty="0" smtClean="0">
                          <a:solidFill>
                            <a:srgbClr val="555555"/>
                          </a:solidFill>
                          <a:latin typeface="Cambria Math" panose="02040503050406030204" pitchFamily="18" charset="0"/>
                        </a:rPr>
                        <m:t>𝑥</m:t>
                      </m:r>
                      <m:r>
                        <a:rPr lang="en-US" i="1" dirty="0" smtClean="0">
                          <a:solidFill>
                            <a:srgbClr val="555555"/>
                          </a:solidFill>
                          <a:latin typeface="Cambria Math" panose="02040503050406030204" pitchFamily="18" charset="0"/>
                        </a:rPr>
                        <m:t>) = </m:t>
                      </m:r>
                      <m:f>
                        <m:fPr>
                          <m:ctrlPr>
                            <a:rPr lang="en-US" i="1" dirty="0" smtClean="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(2</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−1)(2</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+1)</m:t>
                          </m:r>
                        </m:num>
                        <m:den>
                          <m:r>
                            <a:rPr lang="en-US" i="1" dirty="0">
                              <a:solidFill>
                                <a:srgbClr val="555555"/>
                              </a:solidFill>
                              <a:latin typeface="Cambria Math" panose="02040503050406030204" pitchFamily="18" charset="0"/>
                            </a:rPr>
                            <m:t>(</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−2)(</m:t>
                          </m:r>
                          <m:r>
                            <a:rPr lang="en-US" i="1" dirty="0">
                              <a:solidFill>
                                <a:srgbClr val="555555"/>
                              </a:solidFill>
                              <a:latin typeface="Cambria Math" panose="02040503050406030204" pitchFamily="18" charset="0"/>
                            </a:rPr>
                            <m:t>𝑥</m:t>
                          </m:r>
                          <m:r>
                            <a:rPr lang="en-US" i="1" dirty="0">
                              <a:solidFill>
                                <a:srgbClr val="555555"/>
                              </a:solidFill>
                              <a:latin typeface="Cambria Math" panose="02040503050406030204" pitchFamily="18" charset="0"/>
                            </a:rPr>
                            <m:t>+3)</m:t>
                          </m:r>
                          <m:r>
                            <m:rPr>
                              <m:nor/>
                            </m:rPr>
                            <a:rPr lang="en-US" dirty="0">
                              <a:solidFill>
                                <a:srgbClr val="555555"/>
                              </a:solidFill>
                              <a:latin typeface="Helvetica Neue" panose="02000503000000020004" pitchFamily="2" charset="0"/>
                            </a:rPr>
                            <m:t> </m:t>
                          </m:r>
                        </m:den>
                      </m:f>
                    </m:oMath>
                  </m:oMathPara>
                </a14:m>
                <a:br>
                  <a:rPr lang="en-US" dirty="0"/>
                </a:br>
                <a:endParaRPr lang="en-US" dirty="0"/>
              </a:p>
            </p:txBody>
          </p:sp>
        </mc:Choice>
        <mc:Fallback xmlns="">
          <p:sp>
            <p:nvSpPr>
              <p:cNvPr id="3" name="Rectangle 2">
                <a:extLst>
                  <a:ext uri="{FF2B5EF4-FFF2-40B4-BE49-F238E27FC236}">
                    <a16:creationId xmlns:a16="http://schemas.microsoft.com/office/drawing/2014/main" id="{4143D223-E35B-C14A-96B0-F994F7888B51}"/>
                  </a:ext>
                </a:extLst>
              </p:cNvPr>
              <p:cNvSpPr>
                <a:spLocks noRot="1" noChangeAspect="1" noMove="1" noResize="1" noEditPoints="1" noAdjustHandles="1" noChangeArrowheads="1" noChangeShapeType="1" noTextEdit="1"/>
              </p:cNvSpPr>
              <p:nvPr/>
            </p:nvSpPr>
            <p:spPr>
              <a:xfrm>
                <a:off x="457200" y="1289800"/>
                <a:ext cx="8062912" cy="946156"/>
              </a:xfrm>
              <a:prstGeom prst="rect">
                <a:avLst/>
              </a:prstGeom>
              <a:blipFill>
                <a:blip r:embed="rId3"/>
                <a:stretch>
                  <a:fillRect l="-630" t="-2667" b="-6667"/>
                </a:stretch>
              </a:blipFill>
            </p:spPr>
            <p:txBody>
              <a:bodyPr/>
              <a:lstStyle/>
              <a:p>
                <a:r>
                  <a:rPr lang="en-US">
                    <a:noFill/>
                  </a:rPr>
                  <a:t> </a:t>
                </a:r>
              </a:p>
            </p:txBody>
          </p:sp>
        </mc:Fallback>
      </mc:AlternateContent>
    </p:spTree>
    <p:extLst>
      <p:ext uri="{BB962C8B-B14F-4D97-AF65-F5344CB8AC3E}">
        <p14:creationId xmlns:p14="http://schemas.microsoft.com/office/powerpoint/2010/main" val="29786018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Horizontal Asymptotes of Rational Functions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57199" y="3608740"/>
                <a:ext cx="8292887" cy="1058944"/>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Finding Intercepts</a:t>
                </a:r>
              </a:p>
              <a:p>
                <a:br>
                  <a:rPr lang="en-US" b="1" dirty="0">
                    <a:latin typeface="HelveticaNeueLTPro" charset="0"/>
                  </a:rPr>
                </a:br>
                <a:r>
                  <a:rPr lang="en-US" dirty="0">
                    <a:latin typeface="MinionPro" charset="0"/>
                  </a:rPr>
                  <a:t>Find the intercepts of </a:t>
                </a:r>
                <a:r>
                  <a:rPr lang="en-US" dirty="0"/>
                  <a:t> </a:t>
                </a:r>
                <a14:m>
                  <m:oMath xmlns:m="http://schemas.openxmlformats.org/officeDocument/2006/math">
                    <m:r>
                      <a:rPr lang="en-US" b="0" i="1" dirty="0" smtClean="0">
                        <a:latin typeface="Cambria Math" charset="0"/>
                      </a:rPr>
                      <m:t>𝑓</m:t>
                    </m:r>
                    <m:d>
                      <m:dPr>
                        <m:ctrlPr>
                          <a:rPr lang="en-US" b="0" i="1" dirty="0" smtClean="0">
                            <a:latin typeface="Cambria Math" panose="02040503050406030204" pitchFamily="18" charset="0"/>
                          </a:rPr>
                        </m:ctrlPr>
                      </m:dPr>
                      <m:e>
                        <m:r>
                          <a:rPr lang="en-US" b="0" i="1" dirty="0" smtClean="0">
                            <a:latin typeface="Cambria Math" charset="0"/>
                          </a:rPr>
                          <m:t>𝑥</m:t>
                        </m:r>
                      </m:e>
                    </m:d>
                    <m:r>
                      <a:rPr lang="en-US" b="0" i="1" dirty="0" smtClean="0">
                        <a:latin typeface="Cambria Math" charset="0"/>
                      </a:rPr>
                      <m:t>=</m:t>
                    </m:r>
                    <m:r>
                      <a:rPr lang="en-US" i="1" dirty="0" smtClean="0">
                        <a:latin typeface="Cambria Math" charset="0"/>
                      </a:rPr>
                      <m:t> </m:t>
                    </m:r>
                    <m:f>
                      <m:fPr>
                        <m:ctrlPr>
                          <a:rPr lang="mr-IN" i="1" dirty="0" smtClean="0">
                            <a:latin typeface="Cambria Math" panose="02040503050406030204" pitchFamily="18" charset="0"/>
                          </a:rPr>
                        </m:ctrlPr>
                      </m:fPr>
                      <m:num>
                        <m:d>
                          <m:dPr>
                            <m:ctrlPr>
                              <a:rPr lang="mr-IN" i="1" dirty="0" smtClean="0">
                                <a:latin typeface="Cambria Math" panose="02040503050406030204" pitchFamily="18" charset="0"/>
                              </a:rPr>
                            </m:ctrlPr>
                          </m:dPr>
                          <m:e>
                            <m:r>
                              <a:rPr lang="en-US" b="0" i="1" dirty="0" smtClean="0">
                                <a:latin typeface="Cambria Math" charset="0"/>
                              </a:rPr>
                              <m:t>𝑥</m:t>
                            </m:r>
                            <m:r>
                              <a:rPr lang="en-US" b="0" i="1" dirty="0" smtClean="0">
                                <a:latin typeface="Cambria Math" charset="0"/>
                              </a:rPr>
                              <m:t>−1</m:t>
                            </m:r>
                          </m:e>
                        </m:d>
                        <m:d>
                          <m:dPr>
                            <m:ctrlPr>
                              <a:rPr lang="mr-IN" i="1" dirty="0" smtClean="0">
                                <a:latin typeface="Cambria Math" panose="02040503050406030204" pitchFamily="18" charset="0"/>
                              </a:rPr>
                            </m:ctrlPr>
                          </m:dPr>
                          <m:e>
                            <m:r>
                              <a:rPr lang="en-US" b="0" i="1" dirty="0" smtClean="0">
                                <a:latin typeface="Cambria Math" charset="0"/>
                              </a:rPr>
                              <m:t>𝑥</m:t>
                            </m:r>
                            <m:r>
                              <a:rPr lang="en-US" b="0" i="1" dirty="0" smtClean="0">
                                <a:latin typeface="Cambria Math" charset="0"/>
                              </a:rPr>
                              <m:t>+3</m:t>
                            </m:r>
                          </m:e>
                        </m:d>
                      </m:num>
                      <m:den>
                        <m:r>
                          <a:rPr lang="en-US" i="1" dirty="0" smtClean="0">
                            <a:latin typeface="Cambria Math" panose="02040503050406030204" pitchFamily="18" charset="0"/>
                          </a:rPr>
                          <m:t>𝑥</m:t>
                        </m:r>
                        <m:r>
                          <a:rPr lang="en-US" b="0" i="1" dirty="0" smtClean="0">
                            <a:latin typeface="Cambria Math" panose="02040503050406030204" pitchFamily="18" charset="0"/>
                          </a:rPr>
                          <m:t>−4</m:t>
                        </m:r>
                      </m:den>
                    </m:f>
                    <m:r>
                      <a:rPr lang="en-US" i="1" dirty="0" smtClean="0">
                        <a:latin typeface="Cambria Math" charset="0"/>
                      </a:rPr>
                      <m:t> </m:t>
                    </m:r>
                  </m:oMath>
                </a14:m>
                <a:r>
                  <a:rPr lang="en-US" sz="1400" dirty="0"/>
                  <a:t>		</a:t>
                </a:r>
              </a:p>
            </p:txBody>
          </p:sp>
        </mc:Choice>
        <mc:Fallback xmlns="">
          <p:sp>
            <p:nvSpPr>
              <p:cNvPr id="7" name="Rectangle 6"/>
              <p:cNvSpPr>
                <a:spLocks noRot="1" noChangeAspect="1" noMove="1" noResize="1" noEditPoints="1" noAdjustHandles="1" noChangeArrowheads="1" noChangeShapeType="1" noTextEdit="1"/>
              </p:cNvSpPr>
              <p:nvPr/>
            </p:nvSpPr>
            <p:spPr>
              <a:xfrm>
                <a:off x="457199" y="3608740"/>
                <a:ext cx="8292887" cy="1058944"/>
              </a:xfrm>
              <a:prstGeom prst="rect">
                <a:avLst/>
              </a:prstGeom>
              <a:blipFill>
                <a:blip r:embed="rId3"/>
                <a:stretch>
                  <a:fillRect l="-613" t="-1176" b="-2353"/>
                </a:stretch>
              </a:blipFill>
            </p:spPr>
            <p:txBody>
              <a:bodyPr/>
              <a:lstStyle/>
              <a:p>
                <a:r>
                  <a:rPr lang="en-US">
                    <a:noFill/>
                  </a:rPr>
                  <a:t> </a:t>
                </a:r>
              </a:p>
            </p:txBody>
          </p:sp>
        </mc:Fallback>
      </mc:AlternateContent>
      <p:sp>
        <p:nvSpPr>
          <p:cNvPr id="8" name="Footer Placeholder 2">
            <a:extLst>
              <a:ext uri="{FF2B5EF4-FFF2-40B4-BE49-F238E27FC236}">
                <a16:creationId xmlns:a16="http://schemas.microsoft.com/office/drawing/2014/main" id="{9EDFCD9A-DAEF-42F4-BD6C-B6ADC4AC6574}"/>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
        <p:nvSpPr>
          <p:cNvPr id="2" name="Rectangle 1">
            <a:extLst>
              <a:ext uri="{FF2B5EF4-FFF2-40B4-BE49-F238E27FC236}">
                <a16:creationId xmlns:a16="http://schemas.microsoft.com/office/drawing/2014/main" id="{EDAA611F-4A66-964B-842C-13FD2596B1D5}"/>
              </a:ext>
            </a:extLst>
          </p:cNvPr>
          <p:cNvSpPr/>
          <p:nvPr/>
        </p:nvSpPr>
        <p:spPr>
          <a:xfrm>
            <a:off x="457199" y="1083364"/>
            <a:ext cx="8379321" cy="2308324"/>
          </a:xfrm>
          <a:prstGeom prst="rect">
            <a:avLst/>
          </a:prstGeom>
        </p:spPr>
        <p:txBody>
          <a:bodyPr wrap="square">
            <a:spAutoFit/>
          </a:bodyPr>
          <a:lstStyle/>
          <a:p>
            <a:r>
              <a:rPr lang="en-US" cap="all" dirty="0">
                <a:solidFill>
                  <a:srgbClr val="555555"/>
                </a:solidFill>
                <a:latin typeface="Helvetica Neue" panose="02000503000000020004" pitchFamily="2" charset="0"/>
              </a:rPr>
              <a:t>INTERCEPTS OF RATIONAL FUNCTIONS</a:t>
            </a:r>
          </a:p>
          <a:p>
            <a:r>
              <a:rPr lang="en-US" dirty="0">
                <a:solidFill>
                  <a:srgbClr val="555555"/>
                </a:solidFill>
                <a:latin typeface="Helvetica Neue" panose="02000503000000020004" pitchFamily="2" charset="0"/>
              </a:rPr>
              <a:t>A </a:t>
            </a:r>
            <a:r>
              <a:rPr lang="en-US" b="1" dirty="0">
                <a:solidFill>
                  <a:srgbClr val="555555"/>
                </a:solidFill>
                <a:latin typeface="Helvetica Neue" panose="02000503000000020004" pitchFamily="2" charset="0"/>
              </a:rPr>
              <a:t>rational function</a:t>
            </a:r>
            <a:r>
              <a:rPr lang="en-US" dirty="0">
                <a:solidFill>
                  <a:srgbClr val="555555"/>
                </a:solidFill>
                <a:latin typeface="Helvetica Neue" panose="02000503000000020004" pitchFamily="2" charset="0"/>
              </a:rPr>
              <a:t> will have a </a:t>
            </a:r>
            <a:r>
              <a:rPr lang="en-US" i="1" dirty="0">
                <a:solidFill>
                  <a:srgbClr val="555555"/>
                </a:solidFill>
                <a:latin typeface="Helvetica Neue" panose="02000503000000020004" pitchFamily="2" charset="0"/>
              </a:rPr>
              <a:t>y</a:t>
            </a:r>
            <a:r>
              <a:rPr lang="en-US" dirty="0">
                <a:solidFill>
                  <a:srgbClr val="555555"/>
                </a:solidFill>
                <a:latin typeface="Helvetica Neue" panose="02000503000000020004" pitchFamily="2" charset="0"/>
              </a:rPr>
              <a:t>-intercept at </a:t>
            </a:r>
            <a:r>
              <a:rPr lang="en-US" dirty="0">
                <a:solidFill>
                  <a:srgbClr val="555555"/>
                </a:solidFill>
                <a:latin typeface="STIXGeneral-Italic" pitchFamily="2" charset="2"/>
              </a:rPr>
              <a:t>f</a:t>
            </a:r>
            <a:r>
              <a:rPr lang="en-US" dirty="0">
                <a:solidFill>
                  <a:srgbClr val="555555"/>
                </a:solidFill>
                <a:latin typeface="STIXGeneral-Regular" pitchFamily="2" charset="2"/>
              </a:rPr>
              <a:t>(0)</a:t>
            </a:r>
            <a:r>
              <a:rPr lang="en-US" dirty="0">
                <a:solidFill>
                  <a:srgbClr val="555555"/>
                </a:solidFill>
                <a:latin typeface="Helvetica Neue" panose="02000503000000020004" pitchFamily="2" charset="0"/>
              </a:rPr>
              <a:t> , if the function is defined at zero. A rational function will not have a </a:t>
            </a:r>
            <a:r>
              <a:rPr lang="en-US" i="1" dirty="0">
                <a:solidFill>
                  <a:srgbClr val="555555"/>
                </a:solidFill>
                <a:latin typeface="Helvetica Neue" panose="02000503000000020004" pitchFamily="2" charset="0"/>
              </a:rPr>
              <a:t>y</a:t>
            </a:r>
            <a:r>
              <a:rPr lang="en-US" dirty="0">
                <a:solidFill>
                  <a:srgbClr val="555555"/>
                </a:solidFill>
                <a:latin typeface="Helvetica Neue" panose="02000503000000020004" pitchFamily="2" charset="0"/>
              </a:rPr>
              <a:t>-intercept if the function is not defined at zero.</a:t>
            </a:r>
          </a:p>
          <a:p>
            <a:r>
              <a:rPr lang="en-US" dirty="0">
                <a:solidFill>
                  <a:srgbClr val="555555"/>
                </a:solidFill>
                <a:latin typeface="Helvetica Neue" panose="02000503000000020004" pitchFamily="2" charset="0"/>
              </a:rPr>
              <a:t>Likewise, a rational function will have </a:t>
            </a:r>
            <a:r>
              <a:rPr lang="en-US" i="1" dirty="0">
                <a:solidFill>
                  <a:srgbClr val="555555"/>
                </a:solidFill>
                <a:latin typeface="Helvetica Neue" panose="02000503000000020004" pitchFamily="2" charset="0"/>
              </a:rPr>
              <a:t>x</a:t>
            </a:r>
            <a:r>
              <a:rPr lang="en-US" dirty="0">
                <a:solidFill>
                  <a:srgbClr val="555555"/>
                </a:solidFill>
                <a:latin typeface="Helvetica Neue" panose="02000503000000020004" pitchFamily="2" charset="0"/>
              </a:rPr>
              <a:t>-intercepts at the inputs that cause the output to be zero. Since a fraction is only equal to zero when the numerator is zero, </a:t>
            </a:r>
            <a:r>
              <a:rPr lang="en-US" i="1" dirty="0">
                <a:solidFill>
                  <a:srgbClr val="555555"/>
                </a:solidFill>
                <a:latin typeface="Helvetica Neue" panose="02000503000000020004" pitchFamily="2" charset="0"/>
              </a:rPr>
              <a:t>x</a:t>
            </a:r>
            <a:r>
              <a:rPr lang="en-US" dirty="0">
                <a:solidFill>
                  <a:srgbClr val="555555"/>
                </a:solidFill>
                <a:latin typeface="Helvetica Neue" panose="02000503000000020004" pitchFamily="2" charset="0"/>
              </a:rPr>
              <a:t>-intercepts can only occur when the numerator of the rational function is equal to zero.</a:t>
            </a:r>
          </a:p>
        </p:txBody>
      </p:sp>
    </p:spTree>
    <p:extLst>
      <p:ext uri="{BB962C8B-B14F-4D97-AF65-F5344CB8AC3E}">
        <p14:creationId xmlns:p14="http://schemas.microsoft.com/office/powerpoint/2010/main" val="3223157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Identifying Horizontal Asymptotes of Rational Functions try it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3" name="Rectangle 2">
            <a:extLst>
              <a:ext uri="{FF2B5EF4-FFF2-40B4-BE49-F238E27FC236}">
                <a16:creationId xmlns:a16="http://schemas.microsoft.com/office/drawing/2014/main" id="{320C5311-0966-3648-BCCB-DD060393EA40}"/>
              </a:ext>
            </a:extLst>
          </p:cNvPr>
          <p:cNvSpPr/>
          <p:nvPr/>
        </p:nvSpPr>
        <p:spPr>
          <a:xfrm>
            <a:off x="457200" y="1255869"/>
            <a:ext cx="8212238" cy="923330"/>
          </a:xfrm>
          <a:prstGeom prst="rect">
            <a:avLst/>
          </a:prstGeom>
        </p:spPr>
        <p:txBody>
          <a:bodyPr wrap="square">
            <a:spAutoFit/>
          </a:bodyPr>
          <a:lstStyle/>
          <a:p>
            <a:r>
              <a:rPr lang="en-US" dirty="0">
                <a:solidFill>
                  <a:srgbClr val="555555"/>
                </a:solidFill>
                <a:latin typeface="Helvetica Neue" panose="02000503000000020004" pitchFamily="2" charset="0"/>
              </a:rPr>
              <a:t>Try It:	Given the reciprocal squared function that is shifted right 3 units and down 4 units, write this as a rational function. Then, find the </a:t>
            </a:r>
            <a:r>
              <a:rPr lang="en-US" i="1" dirty="0">
                <a:solidFill>
                  <a:srgbClr val="555555"/>
                </a:solidFill>
                <a:latin typeface="Helvetica Neue" panose="02000503000000020004" pitchFamily="2" charset="0"/>
              </a:rPr>
              <a:t>x</a:t>
            </a:r>
            <a:r>
              <a:rPr lang="en-US" dirty="0">
                <a:solidFill>
                  <a:srgbClr val="555555"/>
                </a:solidFill>
                <a:latin typeface="Helvetica Neue" panose="02000503000000020004" pitchFamily="2" charset="0"/>
              </a:rPr>
              <a:t>- and </a:t>
            </a:r>
            <a:r>
              <a:rPr lang="en-US" i="1" dirty="0">
                <a:solidFill>
                  <a:srgbClr val="555555"/>
                </a:solidFill>
                <a:latin typeface="Helvetica Neue" panose="02000503000000020004" pitchFamily="2" charset="0"/>
              </a:rPr>
              <a:t>y</a:t>
            </a:r>
            <a:r>
              <a:rPr lang="en-US" dirty="0">
                <a:solidFill>
                  <a:srgbClr val="555555"/>
                </a:solidFill>
                <a:latin typeface="Helvetica Neue" panose="02000503000000020004" pitchFamily="2" charset="0"/>
              </a:rPr>
              <a:t>-intercepts and the horizontal and vertical asymptotes.</a:t>
            </a:r>
          </a:p>
        </p:txBody>
      </p:sp>
    </p:spTree>
    <p:extLst>
      <p:ext uri="{BB962C8B-B14F-4D97-AF65-F5344CB8AC3E}">
        <p14:creationId xmlns:p14="http://schemas.microsoft.com/office/powerpoint/2010/main" val="19332047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Graphing Rational Functions </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College Algebra by River Parishes Community College under CC BY-SA 4.0</a:t>
            </a:r>
            <a:endParaRPr lang="en-US" dirty="0"/>
          </a:p>
        </p:txBody>
      </p:sp>
      <p:sp>
        <p:nvSpPr>
          <p:cNvPr id="4" name="Rectangle 3">
            <a:extLst>
              <a:ext uri="{FF2B5EF4-FFF2-40B4-BE49-F238E27FC236}">
                <a16:creationId xmlns:a16="http://schemas.microsoft.com/office/drawing/2014/main" id="{BA9D1E0E-8ECC-DA44-8705-9C1C705555B0}"/>
              </a:ext>
            </a:extLst>
          </p:cNvPr>
          <p:cNvSpPr/>
          <p:nvPr/>
        </p:nvSpPr>
        <p:spPr>
          <a:xfrm>
            <a:off x="457200" y="1061551"/>
            <a:ext cx="8062912" cy="5078313"/>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rational function, sketch a graph.</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Evaluate the function at 0 to find the </a:t>
            </a:r>
            <a:r>
              <a:rPr lang="en-US" i="1" dirty="0">
                <a:solidFill>
                  <a:srgbClr val="333333"/>
                </a:solidFill>
                <a:latin typeface="Helvetica Neue" panose="02000503000000020004" pitchFamily="2" charset="0"/>
              </a:rPr>
              <a:t>y</a:t>
            </a:r>
            <a:r>
              <a:rPr lang="en-US" dirty="0">
                <a:solidFill>
                  <a:srgbClr val="333333"/>
                </a:solidFill>
                <a:latin typeface="Helvetica Neue" panose="02000503000000020004" pitchFamily="2" charset="0"/>
              </a:rPr>
              <a:t>-intercept.</a:t>
            </a:r>
          </a:p>
          <a:p>
            <a:pPr marL="342900" indent="-342900">
              <a:buFont typeface="+mj-lt"/>
              <a:buAutoNum type="arabicPeriod"/>
            </a:pPr>
            <a:r>
              <a:rPr lang="en-US" dirty="0">
                <a:solidFill>
                  <a:srgbClr val="333333"/>
                </a:solidFill>
                <a:latin typeface="Helvetica Neue" panose="02000503000000020004" pitchFamily="2" charset="0"/>
              </a:rPr>
              <a:t>Factor the numerator and denominator.</a:t>
            </a:r>
          </a:p>
          <a:p>
            <a:pPr marL="342900" indent="-342900">
              <a:buFont typeface="+mj-lt"/>
              <a:buAutoNum type="arabicPeriod"/>
            </a:pPr>
            <a:r>
              <a:rPr lang="en-US" dirty="0">
                <a:solidFill>
                  <a:srgbClr val="333333"/>
                </a:solidFill>
                <a:latin typeface="Helvetica Neue" panose="02000503000000020004" pitchFamily="2" charset="0"/>
              </a:rPr>
              <a:t>For factors in the numerator not common to the denominator, determine where each factor of the numerator is zero to find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-intercepts.</a:t>
            </a:r>
          </a:p>
          <a:p>
            <a:pPr marL="342900" indent="-342900">
              <a:buFont typeface="+mj-lt"/>
              <a:buAutoNum type="arabicPeriod"/>
            </a:pPr>
            <a:r>
              <a:rPr lang="en-US" dirty="0">
                <a:solidFill>
                  <a:srgbClr val="333333"/>
                </a:solidFill>
                <a:latin typeface="Helvetica Neue" panose="02000503000000020004" pitchFamily="2" charset="0"/>
              </a:rPr>
              <a:t>Find the multiplicities of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-intercepts to determine the behavior of the graph at those points.</a:t>
            </a:r>
          </a:p>
          <a:p>
            <a:pPr marL="342900" indent="-342900">
              <a:buFont typeface="+mj-lt"/>
              <a:buAutoNum type="arabicPeriod"/>
            </a:pPr>
            <a:r>
              <a:rPr lang="en-US" dirty="0">
                <a:solidFill>
                  <a:srgbClr val="333333"/>
                </a:solidFill>
                <a:latin typeface="Helvetica Neue" panose="02000503000000020004" pitchFamily="2" charset="0"/>
              </a:rPr>
              <a:t>For factors in the denominator, note the multiplicities of the zeros to determine the local behavior. For those factors not common to the numerator, find the vertical asymptotes by setting those factors equal to zero and then solve.</a:t>
            </a:r>
          </a:p>
          <a:p>
            <a:pPr marL="342900" indent="-342900">
              <a:buFont typeface="+mj-lt"/>
              <a:buAutoNum type="arabicPeriod"/>
            </a:pPr>
            <a:r>
              <a:rPr lang="en-US" dirty="0">
                <a:solidFill>
                  <a:srgbClr val="333333"/>
                </a:solidFill>
                <a:latin typeface="Helvetica Neue" panose="02000503000000020004" pitchFamily="2" charset="0"/>
              </a:rPr>
              <a:t>For factors in the denominator common to factors in the numerator, find the removable discontinuities by setting those factors equal to 0 and then solve.</a:t>
            </a:r>
          </a:p>
          <a:p>
            <a:pPr marL="342900" indent="-342900">
              <a:buFont typeface="+mj-lt"/>
              <a:buAutoNum type="arabicPeriod"/>
            </a:pPr>
            <a:r>
              <a:rPr lang="en-US" dirty="0">
                <a:solidFill>
                  <a:srgbClr val="333333"/>
                </a:solidFill>
                <a:latin typeface="Helvetica Neue" panose="02000503000000020004" pitchFamily="2" charset="0"/>
              </a:rPr>
              <a:t>Compare the degrees of the numerator and the denominator to determine the horizontal or slant asymptotes.</a:t>
            </a:r>
          </a:p>
          <a:p>
            <a:pPr marL="342900" indent="-342900">
              <a:buFont typeface="+mj-lt"/>
              <a:buAutoNum type="arabicPeriod"/>
            </a:pPr>
            <a:r>
              <a:rPr lang="en-US" dirty="0">
                <a:solidFill>
                  <a:srgbClr val="333333"/>
                </a:solidFill>
                <a:latin typeface="Helvetica Neue" panose="02000503000000020004" pitchFamily="2" charset="0"/>
              </a:rPr>
              <a:t>Sketch the graph.</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7867910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Graphing Rational </a:t>
            </a:r>
            <a:r>
              <a:rPr lang="en-US"/>
              <a:t>Functions </a:t>
            </a:r>
            <a:br>
              <a:rPr lang="en-US"/>
            </a:br>
            <a:r>
              <a:rPr lang="en-US"/>
              <a:t>example</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172935"/>
                <a:ext cx="8062912" cy="1166382"/>
              </a:xfrm>
            </p:spPr>
            <p:txBody>
              <a:bodyPr>
                <a:noAutofit/>
              </a:bodyPr>
              <a:lstStyle/>
              <a:p>
                <a:r>
                  <a:rPr lang="en-US" sz="1800" dirty="0">
                    <a:solidFill>
                      <a:srgbClr val="0091BF"/>
                    </a:solidFill>
                    <a:latin typeface="HelveticaNeueLTPro" charset="0"/>
                  </a:rPr>
                  <a:t>Example </a:t>
                </a:r>
                <a:r>
                  <a:rPr lang="en-US" sz="1800" b="1" dirty="0">
                    <a:latin typeface="HelveticaNeueLTPro" charset="0"/>
                  </a:rPr>
                  <a:t>Graphing a Rational Function </a:t>
                </a:r>
                <a:endParaRPr lang="en-US" sz="1800" dirty="0"/>
              </a:p>
              <a:p>
                <a:r>
                  <a:rPr lang="en-US" sz="1800" dirty="0">
                    <a:latin typeface="MinionPro" charset="0"/>
                  </a:rPr>
                  <a:t>Sketch a graph of </a:t>
                </a:r>
                <a14:m>
                  <m:oMath xmlns:m="http://schemas.openxmlformats.org/officeDocument/2006/math">
                    <m:r>
                      <a:rPr lang="en-US" sz="1800" i="1" dirty="0" smtClean="0">
                        <a:latin typeface="Cambria Math" charset="0"/>
                      </a:rPr>
                      <m:t>𝑓</m:t>
                    </m:r>
                    <m:r>
                      <a:rPr lang="en-US" sz="1800" i="1" dirty="0" smtClean="0">
                        <a:latin typeface="Cambria Math" charset="0"/>
                      </a:rPr>
                      <m:t>(</m:t>
                    </m:r>
                    <m:r>
                      <a:rPr lang="en-US" sz="1800" i="1" dirty="0" smtClean="0">
                        <a:latin typeface="Cambria Math" charset="0"/>
                      </a:rPr>
                      <m:t>𝑥</m:t>
                    </m:r>
                    <m:r>
                      <a:rPr lang="en-US" sz="1800" i="1" dirty="0" smtClean="0">
                        <a:latin typeface="Cambria Math" charset="0"/>
                      </a:rPr>
                      <m:t>) = </m:t>
                    </m:r>
                    <m:f>
                      <m:fPr>
                        <m:ctrlPr>
                          <a:rPr lang="mr-IN" sz="1800" i="1" dirty="0" smtClean="0">
                            <a:latin typeface="Cambria Math" panose="02040503050406030204" pitchFamily="18" charset="0"/>
                          </a:rPr>
                        </m:ctrlPr>
                      </m:fPr>
                      <m:num>
                        <m:sSup>
                          <m:sSupPr>
                            <m:ctrlPr>
                              <a:rPr lang="is-IS" sz="1800" i="1" dirty="0" smtClean="0">
                                <a:latin typeface="Cambria Math" panose="02040503050406030204" pitchFamily="18" charset="0"/>
                              </a:rPr>
                            </m:ctrlPr>
                          </m:sSupPr>
                          <m:e>
                            <m:r>
                              <a:rPr lang="is-IS" sz="1800" i="1" dirty="0" smtClean="0">
                                <a:latin typeface="Cambria Math" charset="0"/>
                              </a:rPr>
                              <m:t>𝑥</m:t>
                            </m:r>
                          </m:e>
                          <m:sup>
                            <m:r>
                              <a:rPr lang="is-IS" sz="1800" i="1" dirty="0" smtClean="0">
                                <a:latin typeface="Cambria Math" charset="0"/>
                              </a:rPr>
                              <m:t>2</m:t>
                            </m:r>
                          </m:sup>
                        </m:sSup>
                        <m:r>
                          <a:rPr lang="en-US" sz="1800" b="0" i="1" dirty="0" smtClean="0">
                            <a:latin typeface="Cambria Math" charset="0"/>
                          </a:rPr>
                          <m:t>−</m:t>
                        </m:r>
                        <m:r>
                          <a:rPr lang="en-US" sz="1800" b="0" i="1" dirty="0" smtClean="0">
                            <a:latin typeface="Cambria Math" charset="0"/>
                          </a:rPr>
                          <m:t>𝑥</m:t>
                        </m:r>
                        <m:r>
                          <a:rPr lang="en-US" sz="1800" b="0" i="1" dirty="0" smtClean="0">
                            <a:latin typeface="Cambria Math" charset="0"/>
                          </a:rPr>
                          <m:t>−6</m:t>
                        </m:r>
                      </m:num>
                      <m:den>
                        <m:sSup>
                          <m:sSupPr>
                            <m:ctrlPr>
                              <a:rPr lang="is-IS" sz="1800" i="1" dirty="0" smtClean="0">
                                <a:latin typeface="Cambria Math" panose="02040503050406030204" pitchFamily="18" charset="0"/>
                              </a:rPr>
                            </m:ctrlPr>
                          </m:sSupPr>
                          <m:e>
                            <m:r>
                              <a:rPr lang="is-IS" sz="1800" i="1" dirty="0" smtClean="0">
                                <a:latin typeface="Cambria Math" charset="0"/>
                              </a:rPr>
                              <m:t>𝑥</m:t>
                            </m:r>
                          </m:e>
                          <m:sup>
                            <m:r>
                              <a:rPr lang="is-IS" sz="1800" i="1" dirty="0" smtClean="0">
                                <a:latin typeface="Cambria Math" charset="0"/>
                              </a:rPr>
                              <m:t>2</m:t>
                            </m:r>
                          </m:sup>
                        </m:sSup>
                        <m:r>
                          <a:rPr lang="en-US" sz="1800" b="0" i="1" dirty="0" smtClean="0">
                            <a:latin typeface="Cambria Math" charset="0"/>
                          </a:rPr>
                          <m:t>−4</m:t>
                        </m:r>
                      </m:den>
                    </m:f>
                    <m:r>
                      <a:rPr lang="en-US" sz="1800" i="1" dirty="0" smtClean="0">
                        <a:latin typeface="Cambria Math" charset="0"/>
                      </a:rPr>
                      <m:t> </m:t>
                    </m:r>
                  </m:oMath>
                </a14:m>
                <a:endParaRPr lang="en-US" sz="18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172935"/>
                <a:ext cx="8062912" cy="1166382"/>
              </a:xfrm>
              <a:blipFill>
                <a:blip r:embed="rId2"/>
                <a:stretch>
                  <a:fillRect l="-630" t="-1075"/>
                </a:stretch>
              </a:blipFill>
            </p:spPr>
            <p:txBody>
              <a:bodyPr/>
              <a:lstStyle/>
              <a:p>
                <a:r>
                  <a:rPr lang="en-US">
                    <a:noFill/>
                  </a:rPr>
                  <a:t> </a:t>
                </a:r>
              </a:p>
            </p:txBody>
          </p:sp>
        </mc:Fallback>
      </mc:AlternateContent>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title="&quot; &quot;"/>
          <p:cNvPicPr>
            <a:picLocks noChangeAspect="1"/>
          </p:cNvPicPr>
          <p:nvPr/>
        </p:nvPicPr>
        <p:blipFill>
          <a:blip r:embed="rId4"/>
          <a:stretch>
            <a:fillRect/>
          </a:stretch>
        </p:blipFill>
        <p:spPr>
          <a:xfrm>
            <a:off x="5126884" y="2916518"/>
            <a:ext cx="3709637" cy="3322918"/>
          </a:xfrm>
          <a:prstGeom prst="rect">
            <a:avLst/>
          </a:prstGeom>
        </p:spPr>
      </p:pic>
      <p:sp>
        <p:nvSpPr>
          <p:cNvPr id="8" name="Footer Placeholder 2">
            <a:extLst>
              <a:ext uri="{FF2B5EF4-FFF2-40B4-BE49-F238E27FC236}">
                <a16:creationId xmlns:a16="http://schemas.microsoft.com/office/drawing/2014/main" id="{DAE3B1CE-70F8-4C9D-A3B5-FD20C8EDAE0E}"/>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29215372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Acknowledgements</a:t>
            </a:r>
          </a:p>
        </p:txBody>
      </p:sp>
      <p:sp>
        <p:nvSpPr>
          <p:cNvPr id="14" name="Text Placeholder 13"/>
          <p:cNvSpPr>
            <a:spLocks noGrp="1"/>
          </p:cNvSpPr>
          <p:nvPr>
            <p:ph type="body" sz="quarter" idx="14"/>
          </p:nvPr>
        </p:nvSpPr>
        <p:spPr>
          <a:xfrm>
            <a:off x="457200" y="1079194"/>
            <a:ext cx="8062912" cy="5256973"/>
          </a:xfrm>
        </p:spPr>
        <p:txBody>
          <a:bodyPr anchor="ctr">
            <a:noAutofit/>
          </a:bodyPr>
          <a:lstStyle/>
          <a:p>
            <a:r>
              <a:rPr lang="en-US" sz="1600" dirty="0">
                <a:solidFill>
                  <a:schemeClr val="tx1"/>
                </a:solidFill>
              </a:rPr>
              <a:t>The original PowerPoint file is copyright 2016, Rice University. All Rights Reserved.</a:t>
            </a:r>
          </a:p>
          <a:p>
            <a:endParaRPr lang="en-US" sz="1600" dirty="0">
              <a:solidFill>
                <a:schemeClr val="tx1"/>
              </a:solidFill>
            </a:endParaRPr>
          </a:p>
          <a:p>
            <a:r>
              <a:rPr lang="en-US" sz="1600" dirty="0">
                <a:solidFill>
                  <a:schemeClr val="tx1"/>
                </a:solidFill>
              </a:rPr>
              <a:t>This work is a derivative of a text by </a:t>
            </a:r>
            <a:r>
              <a:rPr lang="en-US" sz="1600" u="sng" dirty="0">
                <a:hlinkClick r:id="rId2"/>
              </a:rPr>
              <a:t>OpenStax</a:t>
            </a:r>
            <a:r>
              <a:rPr lang="en-US" sz="1600" dirty="0">
                <a:solidFill>
                  <a:schemeClr val="tx1"/>
                </a:solidFill>
              </a:rPr>
              <a:t>, which is licensed under a </a:t>
            </a:r>
            <a:r>
              <a:rPr lang="en-US" sz="1600" dirty="0">
                <a:hlinkClick r:id="rId3"/>
              </a:rPr>
              <a:t>Creative Commons Attribution License 4.0</a:t>
            </a:r>
            <a:r>
              <a:rPr lang="en-US" sz="1600" dirty="0"/>
              <a:t> </a:t>
            </a:r>
            <a:r>
              <a:rPr lang="en-US" sz="1600" dirty="0">
                <a:solidFill>
                  <a:schemeClr val="tx1"/>
                </a:solidFill>
              </a:rPr>
              <a:t>license.</a:t>
            </a:r>
          </a:p>
          <a:p>
            <a:endParaRPr lang="en-US" sz="1600" dirty="0">
              <a:solidFill>
                <a:schemeClr val="tx1"/>
              </a:solidFill>
            </a:endParaRPr>
          </a:p>
          <a:p>
            <a:r>
              <a:rPr lang="en-US" sz="1600" dirty="0">
                <a:solidFill>
                  <a:schemeClr val="tx1"/>
                </a:solidFill>
              </a:rPr>
              <a:t>Material on this PowerPoint was adapted from </a:t>
            </a:r>
            <a:r>
              <a:rPr lang="en-US" sz="1600" i="1" dirty="0">
                <a:solidFill>
                  <a:schemeClr val="tx1"/>
                </a:solidFill>
              </a:rPr>
              <a:t>Abramson, Jay. “Chapter 5: Polynomial and Rational Functions.” College Algebra. </a:t>
            </a:r>
            <a:r>
              <a:rPr lang="nl-NL" sz="1600" dirty="0">
                <a:solidFill>
                  <a:schemeClr val="tx1"/>
                </a:solidFill>
              </a:rPr>
              <a:t>OpenStax College Algebra, College Algebra. OpenStax CNX. May 30, 2019 http://cnx.org/contents/9b08c294-057f-4201-9f48-5d6ad992740d@8.73. </a:t>
            </a:r>
          </a:p>
          <a:p>
            <a:endParaRPr lang="en-US" sz="1600" dirty="0">
              <a:solidFill>
                <a:schemeClr val="tx1"/>
              </a:solidFill>
            </a:endParaRPr>
          </a:p>
          <a:p>
            <a:r>
              <a:rPr lang="en-US" sz="1600" b="1" i="1" dirty="0">
                <a:solidFill>
                  <a:schemeClr val="tx1"/>
                </a:solidFill>
              </a:rPr>
              <a:t>This document has been reviewed for </a:t>
            </a:r>
            <a:r>
              <a:rPr lang="en-US" sz="1600" b="1" i="1">
                <a:solidFill>
                  <a:schemeClr val="tx1"/>
                </a:solidFill>
              </a:rPr>
              <a:t>accessibility.</a:t>
            </a:r>
            <a:endParaRPr lang="en-US" sz="1600" b="1" i="1" dirty="0">
              <a:solidFill>
                <a:schemeClr val="tx1"/>
              </a:solidFill>
            </a:endParaRP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0824" y="227959"/>
            <a:ext cx="1226434" cy="833592"/>
          </a:xfrm>
          <a:prstGeom prst="rect">
            <a:avLst/>
          </a:prstGeom>
        </p:spPr>
      </p:pic>
      <p:sp>
        <p:nvSpPr>
          <p:cNvPr id="2" name="Footer Placeholder 1"/>
          <p:cNvSpPr>
            <a:spLocks noGrp="1"/>
          </p:cNvSpPr>
          <p:nvPr>
            <p:ph type="ftr" sz="quarter" idx="11"/>
          </p:nvPr>
        </p:nvSpPr>
        <p:spPr/>
        <p:txBody>
          <a:bodyPr/>
          <a:lstStyle/>
          <a:p>
            <a:r>
              <a:rPr lang="en-US" dirty="0"/>
              <a:t>Prepared for OpenStax College Algebra by River Parishes Community College under CC BY-SA 4.0</a:t>
            </a:r>
          </a:p>
        </p:txBody>
      </p:sp>
    </p:spTree>
    <p:extLst>
      <p:ext uri="{BB962C8B-B14F-4D97-AF65-F5344CB8AC3E}">
        <p14:creationId xmlns:p14="http://schemas.microsoft.com/office/powerpoint/2010/main" val="417549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41326"/>
            <a:ext cx="8062912" cy="1210956"/>
          </a:xfrm>
        </p:spPr>
        <p:txBody>
          <a:bodyPr>
            <a:normAutofit/>
          </a:bodyPr>
          <a:lstStyle/>
          <a:p>
            <a:r>
              <a:rPr lang="en-US" dirty="0"/>
              <a:t>Understanding How the Graphs of Parabolas are Related to Their Quadratic Functions example 2</a:t>
            </a:r>
            <a:endParaRPr lang="en-US" sz="2400" dirty="0">
              <a:solidFill>
                <a:srgbClr val="6CB255"/>
              </a:solidFill>
            </a:endParaRPr>
          </a:p>
        </p:txBody>
      </p:sp>
      <p:pic>
        <p:nvPicPr>
          <p:cNvPr id="5" name="Picture 4"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57200" y="1671832"/>
                <a:ext cx="8062912" cy="1200329"/>
              </a:xfrm>
              <a:prstGeom prst="rect">
                <a:avLst/>
              </a:prstGeom>
            </p:spPr>
            <p:txBody>
              <a:bodyPr wrap="square">
                <a:spAutoFit/>
              </a:bodyPr>
              <a:lstStyle/>
              <a:p>
                <a:r>
                  <a:rPr lang="en-US" dirty="0">
                    <a:solidFill>
                      <a:srgbClr val="0091BF"/>
                    </a:solidFill>
                    <a:latin typeface="HelveticaNeueLTPro" charset="0"/>
                  </a:rPr>
                  <a:t>Example </a:t>
                </a:r>
                <a:r>
                  <a:rPr lang="en-US" b="1" dirty="0">
                    <a:latin typeface="HelveticaNeueLTPro" charset="0"/>
                  </a:rPr>
                  <a:t>Finding the Vertex of a Quadratic Function</a:t>
                </a:r>
              </a:p>
              <a:p>
                <a:br>
                  <a:rPr lang="en-US" b="1" dirty="0">
                    <a:latin typeface="HelveticaNeueLTPro" charset="0"/>
                  </a:rPr>
                </a:br>
                <a:r>
                  <a:rPr lang="en-US" dirty="0">
                    <a:latin typeface="MinionPro" charset="0"/>
                  </a:rPr>
                  <a:t>Find the vertex of the quadratic function </a:t>
                </a:r>
                <a14:m>
                  <m:oMath xmlns:m="http://schemas.openxmlformats.org/officeDocument/2006/math">
                    <m:r>
                      <a:rPr lang="en-US" i="1" dirty="0" smtClean="0">
                        <a:latin typeface="Cambria Math" charset="0"/>
                      </a:rPr>
                      <m:t>𝑓</m:t>
                    </m:r>
                    <m:d>
                      <m:dPr>
                        <m:ctrlPr>
                          <a:rPr lang="en-US" i="1" dirty="0" smtClean="0">
                            <a:latin typeface="Cambria Math" panose="02040503050406030204" pitchFamily="18" charset="0"/>
                          </a:rPr>
                        </m:ctrlPr>
                      </m:dPr>
                      <m:e>
                        <m:r>
                          <a:rPr lang="en-US" i="1" dirty="0" smtClean="0">
                            <a:latin typeface="Cambria Math" charset="0"/>
                          </a:rPr>
                          <m:t>𝑥</m:t>
                        </m:r>
                      </m:e>
                    </m:d>
                    <m:r>
                      <a:rPr lang="en-US" i="1" dirty="0" smtClean="0">
                        <a:latin typeface="Cambria Math" charset="0"/>
                      </a:rPr>
                      <m:t>=</m:t>
                    </m:r>
                    <m:r>
                      <a:rPr lang="en-US" b="0" i="1" dirty="0" smtClean="0">
                        <a:latin typeface="Cambria Math" charset="0"/>
                      </a:rPr>
                      <m:t>3</m:t>
                    </m:r>
                    <m:sSup>
                      <m:sSupPr>
                        <m:ctrlPr>
                          <a:rPr lang="is-IS" b="0" i="1" dirty="0" smtClean="0">
                            <a:latin typeface="Cambria Math" panose="02040503050406030204" pitchFamily="18" charset="0"/>
                          </a:rPr>
                        </m:ctrlPr>
                      </m:sSupPr>
                      <m:e>
                        <m:r>
                          <a:rPr lang="is-IS" b="0" i="1" dirty="0" smtClean="0">
                            <a:latin typeface="Cambria Math" charset="0"/>
                          </a:rPr>
                          <m:t>𝑥</m:t>
                        </m:r>
                      </m:e>
                      <m:sup>
                        <m:r>
                          <a:rPr lang="is-IS" b="0" i="1" dirty="0" smtClean="0">
                            <a:latin typeface="Cambria Math" charset="0"/>
                          </a:rPr>
                          <m:t>2</m:t>
                        </m:r>
                      </m:sup>
                    </m:sSup>
                    <m:r>
                      <a:rPr lang="en-US" i="1" dirty="0" smtClean="0">
                        <a:latin typeface="Cambria Math" charset="0"/>
                      </a:rPr>
                      <m:t> −</m:t>
                    </m:r>
                    <m:r>
                      <a:rPr lang="en-US" b="0" i="1" dirty="0" smtClean="0">
                        <a:latin typeface="Cambria Math" charset="0"/>
                      </a:rPr>
                      <m:t>5</m:t>
                    </m:r>
                    <m:r>
                      <a:rPr lang="en-US" i="1" dirty="0" smtClean="0">
                        <a:latin typeface="Cambria Math" charset="0"/>
                      </a:rPr>
                      <m:t>𝑥</m:t>
                    </m:r>
                    <m:r>
                      <a:rPr lang="en-US" i="1" dirty="0" smtClean="0">
                        <a:latin typeface="Cambria Math" charset="0"/>
                      </a:rPr>
                      <m:t> −1</m:t>
                    </m:r>
                  </m:oMath>
                </a14:m>
                <a:r>
                  <a:rPr lang="en-US" dirty="0">
                    <a:latin typeface="MinionPro" charset="0"/>
                  </a:rPr>
                  <a:t>. Rewrite the quadratic in standard form (vertex form). </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57200" y="1671832"/>
                <a:ext cx="8062912" cy="1200329"/>
              </a:xfrm>
              <a:prstGeom prst="rect">
                <a:avLst/>
              </a:prstGeom>
              <a:blipFill>
                <a:blip r:embed="rId3"/>
                <a:stretch>
                  <a:fillRect l="-630" t="-3191" b="-7447"/>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6BD59C42-8484-40F3-B596-ABE81BC7B14B}"/>
              </a:ext>
            </a:extLst>
          </p:cNvPr>
          <p:cNvSpPr>
            <a:spLocks noGrp="1"/>
          </p:cNvSpPr>
          <p:nvPr>
            <p:ph type="ftr" sz="quarter" idx="11"/>
          </p:nvPr>
        </p:nvSpPr>
        <p:spPr>
          <a:xfrm>
            <a:off x="457200" y="6492875"/>
            <a:ext cx="3429000" cy="283845"/>
          </a:xfrm>
        </p:spPr>
        <p:txBody>
          <a:bodyPr/>
          <a:lstStyle/>
          <a:p>
            <a:r>
              <a:rPr lang="en-US"/>
              <a:t>Prepared for OpenStax College Algebra by River Parishes Community College under CC BY-SA 4.0</a:t>
            </a:r>
            <a:endParaRPr lang="en-US" dirty="0"/>
          </a:p>
        </p:txBody>
      </p:sp>
    </p:spTree>
    <p:extLst>
      <p:ext uri="{BB962C8B-B14F-4D97-AF65-F5344CB8AC3E}">
        <p14:creationId xmlns:p14="http://schemas.microsoft.com/office/powerpoint/2010/main" val="2758023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3759</TotalTime>
  <Words>3577</Words>
  <Application>Microsoft Office PowerPoint</Application>
  <PresentationFormat>On-screen Show (4:3)</PresentationFormat>
  <Paragraphs>515</Paragraphs>
  <Slides>89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89</vt:i4>
      </vt:variant>
    </vt:vector>
  </HeadingPairs>
  <TitlesOfParts>
    <vt:vector size="102" baseType="lpstr">
      <vt:lpstr>Arial</vt:lpstr>
      <vt:lpstr>Arial Black</vt:lpstr>
      <vt:lpstr>Calibri</vt:lpstr>
      <vt:lpstr>Cambria Math</vt:lpstr>
      <vt:lpstr>Helvetica Neue</vt:lpstr>
      <vt:lpstr>HelveticaNeueLTPro</vt:lpstr>
      <vt:lpstr>MinionPro</vt:lpstr>
      <vt:lpstr>STIXGeneral-Italic</vt:lpstr>
      <vt:lpstr>STIXGeneral-Regular</vt:lpstr>
      <vt:lpstr>STIXSizeOneSym</vt:lpstr>
      <vt:lpstr>STIXVariants</vt:lpstr>
      <vt:lpstr>Tahoma</vt:lpstr>
      <vt:lpstr>Essential</vt:lpstr>
      <vt:lpstr>Chapter 5  polynomial and rational functions</vt:lpstr>
      <vt:lpstr>Section 5.1 Learning Objectives</vt:lpstr>
      <vt:lpstr>5.1 Quadratic Functions Recognizing Characteristics of Parabolas  </vt:lpstr>
      <vt:lpstr>Recognizing Characteristics of Parabolas </vt:lpstr>
      <vt:lpstr>Understanding How the Graphs of Parabolas are Related to Their Quadratic Functions </vt:lpstr>
      <vt:lpstr>Understanding How the Graphs of Parabolas are Related to Their Quadratic Functions (2)</vt:lpstr>
      <vt:lpstr>Understanding How the Graphs of Parabolas are Related to Their Quadratic Functions example</vt:lpstr>
      <vt:lpstr>Understanding How the Graphs of Parabolas are Related to Their Quadratic Functions</vt:lpstr>
      <vt:lpstr>Understanding How the Graphs of Parabolas are Related to Their Quadratic Functions example 2</vt:lpstr>
      <vt:lpstr>Understanding How the Graphs of Parabolas are Related to Their Quadratic Functions try it</vt:lpstr>
      <vt:lpstr>Finding the Domain and Range of a Quadratic Function </vt:lpstr>
      <vt:lpstr>Finding the Domain and Range of a Quadratic Function (2)</vt:lpstr>
      <vt:lpstr>Finding the Domain and Range of a Quadratic Function example</vt:lpstr>
      <vt:lpstr>Finding the Domain and Range of a Quadratic Function try it</vt:lpstr>
      <vt:lpstr>Determining the Maximum and Minimum Values of Quadratic Functions </vt:lpstr>
      <vt:lpstr>Determining the Maximum and Minimum Values of Quadratic Functions example</vt:lpstr>
      <vt:lpstr>Finding the x- and y-Intercepts of a Quadratic Function </vt:lpstr>
      <vt:lpstr>Finding the x- and y-Intercepts of a Quadratic Function example</vt:lpstr>
      <vt:lpstr>Finding the x- and y-Intercepts of a Quadratic Function  </vt:lpstr>
      <vt:lpstr>Finding the x- and y-Intercepts of a Quadratic Function try it</vt:lpstr>
      <vt:lpstr>Graphing quadratics example</vt:lpstr>
      <vt:lpstr>Graphing quadratics example 2</vt:lpstr>
      <vt:lpstr>Finding the x- and y-Intercepts of a Quadratic Function application</vt:lpstr>
      <vt:lpstr>Quadratic function application</vt:lpstr>
      <vt:lpstr>Chapter 5  polynomial and rational functions</vt:lpstr>
      <vt:lpstr>Section 5.2 Learning Objectives</vt:lpstr>
      <vt:lpstr>5.2 POWER FUNCTIONS AND POLYNOMIAL FUNCTIONS </vt:lpstr>
      <vt:lpstr>Identifying Power Functions </vt:lpstr>
      <vt:lpstr>Identifying End Behavior of Power Functions </vt:lpstr>
      <vt:lpstr>Identifying End Behavior of Power Functions chart</vt:lpstr>
      <vt:lpstr>Identifying End Behavior of Power Functions example</vt:lpstr>
      <vt:lpstr>Identifying Polynomial Functions </vt:lpstr>
      <vt:lpstr>Identifying Polynomial Functions (2) </vt:lpstr>
      <vt:lpstr>Identifying the Degree and Leading Coefficient of a Polynomial Function </vt:lpstr>
      <vt:lpstr>Identifying the Degree and Leading Coefficient of a Polynomial Function  try it </vt:lpstr>
      <vt:lpstr>Identifying End Behavior of Polynomial Functions </vt:lpstr>
      <vt:lpstr>Identifying End Behavior of Polynomial Functions try it</vt:lpstr>
      <vt:lpstr>Identifying End Behavior of Polynomial Functions example</vt:lpstr>
      <vt:lpstr>Identifying End Behavior of Polynomial Functions try it 2</vt:lpstr>
      <vt:lpstr>Identifying Local Behavior of Polynomial Functions </vt:lpstr>
      <vt:lpstr>Identifying Local Behavior of Polynomial Functions example</vt:lpstr>
      <vt:lpstr>Identifying Local Behavior of Polynomial Functions try it</vt:lpstr>
      <vt:lpstr>Comparing Smooth and Continuous Graphs </vt:lpstr>
      <vt:lpstr>Comparing Smooth and Continuous Graphs try it</vt:lpstr>
      <vt:lpstr>a Polynomial Function graphs</vt:lpstr>
      <vt:lpstr>a Polynomial Function graphs (2)</vt:lpstr>
      <vt:lpstr>Identifying the Degree and Leading Coefficient of a Polynomial Function (2)</vt:lpstr>
      <vt:lpstr>Identifying the Degree and Leading Coefficient of a Polynomial Function  try it</vt:lpstr>
      <vt:lpstr>Chapter 5  polynomial and rational functions</vt:lpstr>
      <vt:lpstr>Section 5.3 Learning Objectives</vt:lpstr>
      <vt:lpstr>5.3 GRAPHS OF POLYNOMIAL FUNCTIONS </vt:lpstr>
      <vt:lpstr>Recognizing Characteristics of Graphs of Polynomial Functions </vt:lpstr>
      <vt:lpstr>Using Factoring to Find Zeros of Polynomial Functions example</vt:lpstr>
      <vt:lpstr>Using Factoring to Find Zeros of Polynomial Functions example 2</vt:lpstr>
      <vt:lpstr>Using Factoring to Find Zeros of Polynomial Functions </vt:lpstr>
      <vt:lpstr>Using Factoring to Find Zeros of Polynomial Functions example 3</vt:lpstr>
      <vt:lpstr>Identifying Zeros and Their Multiplicities </vt:lpstr>
      <vt:lpstr>Identifying Zeros and Their Multiplicities (2)</vt:lpstr>
      <vt:lpstr>Identifying Zeros and Their Multiplicities example</vt:lpstr>
      <vt:lpstr>Identifying Zeros and Their Multiplicities try it</vt:lpstr>
      <vt:lpstr>Determining End Behavior </vt:lpstr>
      <vt:lpstr>Understanding the Relationship Between Degree and Turning Points </vt:lpstr>
      <vt:lpstr>Understanding the Relationship  Between Degree and Turning Points  example </vt:lpstr>
      <vt:lpstr>Graphing Polynomial Functions </vt:lpstr>
      <vt:lpstr>Graphing Polynomial Functions  example </vt:lpstr>
      <vt:lpstr>Graphing Polynomial Functions  try it</vt:lpstr>
      <vt:lpstr>Writing Formulas for Polynomial Functions </vt:lpstr>
      <vt:lpstr>Writing Formulas for Polynomial Functions example</vt:lpstr>
      <vt:lpstr>Writing Formulas for Polynomial Functions try it</vt:lpstr>
      <vt:lpstr>Chapter 5  polynomial and rational functions</vt:lpstr>
      <vt:lpstr>Section 5.6 Learning Objectives</vt:lpstr>
      <vt:lpstr>5.6 RATIONAL FUNCTIONS </vt:lpstr>
      <vt:lpstr>Using Arrow Notation </vt:lpstr>
      <vt:lpstr>Rational Functions</vt:lpstr>
      <vt:lpstr>Rational Functions graph</vt:lpstr>
      <vt:lpstr>Solving Applied Problems Involving Rational Functions </vt:lpstr>
      <vt:lpstr>Finding the Domains of Rational Functions </vt:lpstr>
      <vt:lpstr>Finding the Domains of Rational Functions try it</vt:lpstr>
      <vt:lpstr>Identifying Vertical Asymptotes of Rational Functions </vt:lpstr>
      <vt:lpstr>Identifying Vertical Asymptotes of Rational Functions example</vt:lpstr>
      <vt:lpstr>Identifying Vertical Asymptotes of Rational Functions example 2</vt:lpstr>
      <vt:lpstr>Identifying Vertical Asymptotes of Rational Functions try it</vt:lpstr>
      <vt:lpstr>Identifying Horizontal Asymptotes of Rational Functions </vt:lpstr>
      <vt:lpstr>Identifying Horizontal Asymptotes of Rational Functions try it</vt:lpstr>
      <vt:lpstr>Identifying Horizontal Asymptotes of Rational Functions example</vt:lpstr>
      <vt:lpstr>Identifying Horizontal Asymptotes of Rational Functions try it 2</vt:lpstr>
      <vt:lpstr>Graphing Rational Functions </vt:lpstr>
      <vt:lpstr>Graphing Rational Functions  example</vt:lpstr>
      <vt:lpstr>Acknowledgements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OpenStax_CollegeAlgebra_SEC5.1,5.2,5.3,5.6</dc:title>
  <dc:creator>Jared Eusea;Ginny Bradley</dc:creator>
  <cp:lastModifiedBy>jared Eusea</cp:lastModifiedBy>
  <cp:revision>246</cp:revision>
  <cp:lastPrinted>2017-05-22T19:21:56Z</cp:lastPrinted>
  <dcterms:created xsi:type="dcterms:W3CDTF">2012-06-04T02:13:36Z</dcterms:created>
  <dcterms:modified xsi:type="dcterms:W3CDTF">2019-07-30T19:34:12Z</dcterms:modified>
</cp:coreProperties>
</file>