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61"/>
  </p:notesMasterIdLst>
  <p:handoutMasterIdLst>
    <p:handoutMasterId r:id="rId62"/>
  </p:handoutMasterIdLst>
  <p:sldIdLst>
    <p:sldId id="650" r:id="rId2"/>
    <p:sldId id="673" r:id="rId3"/>
    <p:sldId id="460" r:id="rId4"/>
    <p:sldId id="579" r:id="rId5"/>
    <p:sldId id="461" r:id="rId6"/>
    <p:sldId id="581" r:id="rId7"/>
    <p:sldId id="654" r:id="rId8"/>
    <p:sldId id="655" r:id="rId9"/>
    <p:sldId id="634" r:id="rId10"/>
    <p:sldId id="586" r:id="rId11"/>
    <p:sldId id="587" r:id="rId12"/>
    <p:sldId id="464" r:id="rId13"/>
    <p:sldId id="465" r:id="rId14"/>
    <p:sldId id="592" r:id="rId15"/>
    <p:sldId id="594" r:id="rId16"/>
    <p:sldId id="651" r:id="rId17"/>
    <p:sldId id="674" r:id="rId18"/>
    <p:sldId id="657" r:id="rId19"/>
    <p:sldId id="656" r:id="rId20"/>
    <p:sldId id="658" r:id="rId21"/>
    <p:sldId id="601" r:id="rId22"/>
    <p:sldId id="480" r:id="rId23"/>
    <p:sldId id="659" r:id="rId24"/>
    <p:sldId id="635" r:id="rId25"/>
    <p:sldId id="602" r:id="rId26"/>
    <p:sldId id="603" r:id="rId27"/>
    <p:sldId id="484" r:id="rId28"/>
    <p:sldId id="486" r:id="rId29"/>
    <p:sldId id="488" r:id="rId30"/>
    <p:sldId id="489" r:id="rId31"/>
    <p:sldId id="494" r:id="rId32"/>
    <p:sldId id="624" r:id="rId33"/>
    <p:sldId id="495" r:id="rId34"/>
    <p:sldId id="607" r:id="rId35"/>
    <p:sldId id="637" r:id="rId36"/>
    <p:sldId id="662" r:id="rId37"/>
    <p:sldId id="660" r:id="rId38"/>
    <p:sldId id="668" r:id="rId39"/>
    <p:sldId id="666" r:id="rId40"/>
    <p:sldId id="667" r:id="rId41"/>
    <p:sldId id="663" r:id="rId42"/>
    <p:sldId id="664" r:id="rId43"/>
    <p:sldId id="665" r:id="rId44"/>
    <p:sldId id="653" r:id="rId45"/>
    <p:sldId id="675" r:id="rId46"/>
    <p:sldId id="669" r:id="rId47"/>
    <p:sldId id="509" r:id="rId48"/>
    <p:sldId id="670" r:id="rId49"/>
    <p:sldId id="511" r:id="rId50"/>
    <p:sldId id="671" r:id="rId51"/>
    <p:sldId id="612" r:id="rId52"/>
    <p:sldId id="512" r:id="rId53"/>
    <p:sldId id="519" r:id="rId54"/>
    <p:sldId id="520" r:id="rId55"/>
    <p:sldId id="639" r:id="rId56"/>
    <p:sldId id="672" r:id="rId57"/>
    <p:sldId id="616" r:id="rId58"/>
    <p:sldId id="526" r:id="rId59"/>
    <p:sldId id="646" r:id="rId6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D419"/>
    <a:srgbClr val="6CB255"/>
    <a:srgbClr val="212F62"/>
    <a:srgbClr val="72A510"/>
    <a:srgbClr val="A4EC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94695" autoAdjust="0"/>
  </p:normalViewPr>
  <p:slideViewPr>
    <p:cSldViewPr snapToGrid="0" snapToObjects="1">
      <p:cViewPr varScale="1">
        <p:scale>
          <a:sx n="81" d="100"/>
          <a:sy n="81" d="100"/>
        </p:scale>
        <p:origin x="1435" y="53"/>
      </p:cViewPr>
      <p:guideLst>
        <p:guide orient="horz" pos="1920"/>
        <p:guide pos="2880"/>
      </p:guideLst>
    </p:cSldViewPr>
  </p:slideViewPr>
  <p:outlineViewPr>
    <p:cViewPr>
      <p:scale>
        <a:sx n="33" d="100"/>
        <a:sy n="33" d="100"/>
      </p:scale>
      <p:origin x="0" y="1537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red Eusea" userId="c35ac16b14b0c2c6" providerId="LiveId" clId="{B639B053-CAD0-478F-B500-C1D5D37A1E3B}"/>
    <pc:docChg chg="custSel modSld">
      <pc:chgData name="jared Eusea" userId="c35ac16b14b0c2c6" providerId="LiveId" clId="{B639B053-CAD0-478F-B500-C1D5D37A1E3B}" dt="2018-08-08T16:13:18.997" v="324" actId="20577"/>
      <pc:docMkLst>
        <pc:docMk/>
      </pc:docMkLst>
      <pc:sldChg chg="modSp">
        <pc:chgData name="jared Eusea" userId="c35ac16b14b0c2c6" providerId="LiveId" clId="{B639B053-CAD0-478F-B500-C1D5D37A1E3B}" dt="2018-08-08T16:07:07.232" v="3" actId="962"/>
        <pc:sldMkLst>
          <pc:docMk/>
          <pc:sldMk cId="1559682308" sldId="460"/>
        </pc:sldMkLst>
        <pc:picChg chg="mod">
          <ac:chgData name="jared Eusea" userId="c35ac16b14b0c2c6" providerId="LiveId" clId="{B639B053-CAD0-478F-B500-C1D5D37A1E3B}" dt="2018-08-08T16:07:07.232" v="3" actId="962"/>
          <ac:picMkLst>
            <pc:docMk/>
            <pc:sldMk cId="1559682308" sldId="460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08.857" v="4" actId="962"/>
        <pc:sldMkLst>
          <pc:docMk/>
          <pc:sldMk cId="1395155274" sldId="461"/>
        </pc:sldMkLst>
        <pc:picChg chg="mod">
          <ac:chgData name="jared Eusea" userId="c35ac16b14b0c2c6" providerId="LiveId" clId="{B639B053-CAD0-478F-B500-C1D5D37A1E3B}" dt="2018-08-08T16:07:08.857" v="4" actId="962"/>
          <ac:picMkLst>
            <pc:docMk/>
            <pc:sldMk cId="1395155274" sldId="461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17.717" v="9" actId="962"/>
        <pc:sldMkLst>
          <pc:docMk/>
          <pc:sldMk cId="693357752" sldId="464"/>
        </pc:sldMkLst>
        <pc:picChg chg="mod">
          <ac:chgData name="jared Eusea" userId="c35ac16b14b0c2c6" providerId="LiveId" clId="{B639B053-CAD0-478F-B500-C1D5D37A1E3B}" dt="2018-08-08T16:07:17.717" v="9" actId="962"/>
          <ac:picMkLst>
            <pc:docMk/>
            <pc:sldMk cId="693357752" sldId="464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20.218" v="10" actId="962"/>
        <pc:sldMkLst>
          <pc:docMk/>
          <pc:sldMk cId="1017469242" sldId="465"/>
        </pc:sldMkLst>
        <pc:picChg chg="mod">
          <ac:chgData name="jared Eusea" userId="c35ac16b14b0c2c6" providerId="LiveId" clId="{B639B053-CAD0-478F-B500-C1D5D37A1E3B}" dt="2018-08-08T16:07:20.218" v="10" actId="962"/>
          <ac:picMkLst>
            <pc:docMk/>
            <pc:sldMk cId="1017469242" sldId="465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57.717" v="38" actId="962"/>
        <pc:sldMkLst>
          <pc:docMk/>
          <pc:sldMk cId="611675711" sldId="480"/>
        </pc:sldMkLst>
        <pc:picChg chg="mod">
          <ac:chgData name="jared Eusea" userId="c35ac16b14b0c2c6" providerId="LiveId" clId="{B639B053-CAD0-478F-B500-C1D5D37A1E3B}" dt="2018-08-08T16:07:57.717" v="38" actId="962"/>
          <ac:picMkLst>
            <pc:docMk/>
            <pc:sldMk cId="611675711" sldId="480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37.230" v="22" actId="962"/>
        <pc:sldMkLst>
          <pc:docMk/>
          <pc:sldMk cId="1169347023" sldId="484"/>
        </pc:sldMkLst>
        <pc:picChg chg="mod">
          <ac:chgData name="jared Eusea" userId="c35ac16b14b0c2c6" providerId="LiveId" clId="{B639B053-CAD0-478F-B500-C1D5D37A1E3B}" dt="2018-08-08T16:07:37.230" v="22" actId="962"/>
          <ac:picMkLst>
            <pc:docMk/>
            <pc:sldMk cId="1169347023" sldId="484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1:41.105" v="195" actId="20577"/>
        <pc:sldMkLst>
          <pc:docMk/>
          <pc:sldMk cId="2098555687" sldId="486"/>
        </pc:sldMkLst>
        <pc:spChg chg="mod">
          <ac:chgData name="jared Eusea" userId="c35ac16b14b0c2c6" providerId="LiveId" clId="{B639B053-CAD0-478F-B500-C1D5D37A1E3B}" dt="2018-08-08T16:11:41.105" v="195" actId="20577"/>
          <ac:spMkLst>
            <pc:docMk/>
            <pc:sldMk cId="2098555687" sldId="486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43.106" v="26" actId="962"/>
          <ac:picMkLst>
            <pc:docMk/>
            <pc:sldMk cId="2098555687" sldId="486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1:47.653" v="202" actId="20577"/>
        <pc:sldMkLst>
          <pc:docMk/>
          <pc:sldMk cId="780057732" sldId="488"/>
        </pc:sldMkLst>
        <pc:spChg chg="mod">
          <ac:chgData name="jared Eusea" userId="c35ac16b14b0c2c6" providerId="LiveId" clId="{B639B053-CAD0-478F-B500-C1D5D37A1E3B}" dt="2018-08-08T16:11:47.653" v="202" actId="20577"/>
          <ac:spMkLst>
            <pc:docMk/>
            <pc:sldMk cId="780057732" sldId="488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41.684" v="25" actId="962"/>
          <ac:picMkLst>
            <pc:docMk/>
            <pc:sldMk cId="780057732" sldId="488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1:55.202" v="210" actId="20577"/>
        <pc:sldMkLst>
          <pc:docMk/>
          <pc:sldMk cId="42636789" sldId="489"/>
        </pc:sldMkLst>
        <pc:spChg chg="mod">
          <ac:chgData name="jared Eusea" userId="c35ac16b14b0c2c6" providerId="LiveId" clId="{B639B053-CAD0-478F-B500-C1D5D37A1E3B}" dt="2018-08-08T16:11:55.202" v="210" actId="20577"/>
          <ac:spMkLst>
            <pc:docMk/>
            <pc:sldMk cId="42636789" sldId="489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40.449" v="24" actId="962"/>
          <ac:picMkLst>
            <pc:docMk/>
            <pc:sldMk cId="42636789" sldId="489"/>
            <ac:picMk id="9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48.122" v="30" actId="962"/>
        <pc:sldMkLst>
          <pc:docMk/>
          <pc:sldMk cId="617735622" sldId="494"/>
        </pc:sldMkLst>
        <pc:picChg chg="mod">
          <ac:chgData name="jared Eusea" userId="c35ac16b14b0c2c6" providerId="LiveId" clId="{B639B053-CAD0-478F-B500-C1D5D37A1E3B}" dt="2018-08-08T16:07:48.122" v="30" actId="962"/>
          <ac:picMkLst>
            <pc:docMk/>
            <pc:sldMk cId="617735622" sldId="494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2:17.815" v="227" actId="20577"/>
        <pc:sldMkLst>
          <pc:docMk/>
          <pc:sldMk cId="1346649356" sldId="495"/>
        </pc:sldMkLst>
        <pc:spChg chg="mod">
          <ac:chgData name="jared Eusea" userId="c35ac16b14b0c2c6" providerId="LiveId" clId="{B639B053-CAD0-478F-B500-C1D5D37A1E3B}" dt="2018-08-08T16:12:17.815" v="227" actId="20577"/>
          <ac:spMkLst>
            <pc:docMk/>
            <pc:sldMk cId="1346649356" sldId="495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44.121" v="27" actId="962"/>
          <ac:picMkLst>
            <pc:docMk/>
            <pc:sldMk cId="1346649356" sldId="495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8:11.975" v="49" actId="962"/>
        <pc:sldMkLst>
          <pc:docMk/>
          <pc:sldMk cId="810388982" sldId="509"/>
        </pc:sldMkLst>
        <pc:picChg chg="mod">
          <ac:chgData name="jared Eusea" userId="c35ac16b14b0c2c6" providerId="LiveId" clId="{B639B053-CAD0-478F-B500-C1D5D37A1E3B}" dt="2018-08-08T16:08:11.975" v="49" actId="962"/>
          <ac:picMkLst>
            <pc:docMk/>
            <pc:sldMk cId="810388982" sldId="509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8:07.131" v="45" actId="962"/>
        <pc:sldMkLst>
          <pc:docMk/>
          <pc:sldMk cId="489351740" sldId="511"/>
        </pc:sldMkLst>
        <pc:picChg chg="mod">
          <ac:chgData name="jared Eusea" userId="c35ac16b14b0c2c6" providerId="LiveId" clId="{B639B053-CAD0-478F-B500-C1D5D37A1E3B}" dt="2018-08-08T16:08:07.131" v="45" actId="962"/>
          <ac:picMkLst>
            <pc:docMk/>
            <pc:sldMk cId="489351740" sldId="511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8:10.444" v="48" actId="962"/>
        <pc:sldMkLst>
          <pc:docMk/>
          <pc:sldMk cId="1819809817" sldId="512"/>
        </pc:sldMkLst>
        <pc:picChg chg="mod">
          <ac:chgData name="jared Eusea" userId="c35ac16b14b0c2c6" providerId="LiveId" clId="{B639B053-CAD0-478F-B500-C1D5D37A1E3B}" dt="2018-08-08T16:08:10.444" v="48" actId="962"/>
          <ac:picMkLst>
            <pc:docMk/>
            <pc:sldMk cId="1819809817" sldId="512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8:17.914" v="53" actId="962"/>
        <pc:sldMkLst>
          <pc:docMk/>
          <pc:sldMk cId="910789110" sldId="519"/>
        </pc:sldMkLst>
        <pc:picChg chg="mod">
          <ac:chgData name="jared Eusea" userId="c35ac16b14b0c2c6" providerId="LiveId" clId="{B639B053-CAD0-478F-B500-C1D5D37A1E3B}" dt="2018-08-08T16:08:17.914" v="53" actId="962"/>
          <ac:picMkLst>
            <pc:docMk/>
            <pc:sldMk cId="910789110" sldId="519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3:11.308" v="311" actId="20577"/>
        <pc:sldMkLst>
          <pc:docMk/>
          <pc:sldMk cId="369135954" sldId="520"/>
        </pc:sldMkLst>
        <pc:spChg chg="mod">
          <ac:chgData name="jared Eusea" userId="c35ac16b14b0c2c6" providerId="LiveId" clId="{B639B053-CAD0-478F-B500-C1D5D37A1E3B}" dt="2018-08-08T16:13:11.308" v="311" actId="20577"/>
          <ac:spMkLst>
            <pc:docMk/>
            <pc:sldMk cId="369135954" sldId="520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8:16.477" v="52" actId="962"/>
          <ac:picMkLst>
            <pc:docMk/>
            <pc:sldMk cId="369135954" sldId="520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8:23.571" v="57" actId="962"/>
        <pc:sldMkLst>
          <pc:docMk/>
          <pc:sldMk cId="284076412" sldId="526"/>
        </pc:sldMkLst>
        <pc:picChg chg="mod">
          <ac:chgData name="jared Eusea" userId="c35ac16b14b0c2c6" providerId="LiveId" clId="{B639B053-CAD0-478F-B500-C1D5D37A1E3B}" dt="2018-08-08T16:08:23.571" v="57" actId="962"/>
          <ac:picMkLst>
            <pc:docMk/>
            <pc:sldMk cId="284076412" sldId="526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10.342" v="5" actId="962"/>
        <pc:sldMkLst>
          <pc:docMk/>
          <pc:sldMk cId="1885944852" sldId="579"/>
        </pc:sldMkLst>
        <pc:picChg chg="mod">
          <ac:chgData name="jared Eusea" userId="c35ac16b14b0c2c6" providerId="LiveId" clId="{B639B053-CAD0-478F-B500-C1D5D37A1E3B}" dt="2018-08-08T16:07:10.342" v="5" actId="962"/>
          <ac:picMkLst>
            <pc:docMk/>
            <pc:sldMk cId="1885944852" sldId="579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0:07.293" v="115" actId="20577"/>
        <pc:sldMkLst>
          <pc:docMk/>
          <pc:sldMk cId="986318011" sldId="581"/>
        </pc:sldMkLst>
        <pc:spChg chg="mod">
          <ac:chgData name="jared Eusea" userId="c35ac16b14b0c2c6" providerId="LiveId" clId="{B639B053-CAD0-478F-B500-C1D5D37A1E3B}" dt="2018-08-08T16:10:07.293" v="115" actId="20577"/>
          <ac:spMkLst>
            <pc:docMk/>
            <pc:sldMk cId="986318011" sldId="581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11.529" v="6" actId="962"/>
          <ac:picMkLst>
            <pc:docMk/>
            <pc:sldMk cId="986318011" sldId="581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24.609" v="13" actId="962"/>
        <pc:sldMkLst>
          <pc:docMk/>
          <pc:sldMk cId="774073198" sldId="586"/>
        </pc:sldMkLst>
        <pc:picChg chg="mod">
          <ac:chgData name="jared Eusea" userId="c35ac16b14b0c2c6" providerId="LiveId" clId="{B639B053-CAD0-478F-B500-C1D5D37A1E3B}" dt="2018-08-08T16:07:24.609" v="13" actId="962"/>
          <ac:picMkLst>
            <pc:docMk/>
            <pc:sldMk cId="774073198" sldId="586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23.312" v="12" actId="962"/>
        <pc:sldMkLst>
          <pc:docMk/>
          <pc:sldMk cId="12299011" sldId="587"/>
        </pc:sldMkLst>
        <pc:picChg chg="mod">
          <ac:chgData name="jared Eusea" userId="c35ac16b14b0c2c6" providerId="LiveId" clId="{B639B053-CAD0-478F-B500-C1D5D37A1E3B}" dt="2018-08-08T16:07:23.312" v="12" actId="962"/>
          <ac:picMkLst>
            <pc:docMk/>
            <pc:sldMk cId="12299011" sldId="587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0:57.598" v="157" actId="20577"/>
        <pc:sldMkLst>
          <pc:docMk/>
          <pc:sldMk cId="1470344276" sldId="592"/>
        </pc:sldMkLst>
        <pc:spChg chg="mod">
          <ac:chgData name="jared Eusea" userId="c35ac16b14b0c2c6" providerId="LiveId" clId="{B639B053-CAD0-478F-B500-C1D5D37A1E3B}" dt="2018-08-08T16:10:57.598" v="157" actId="20577"/>
          <ac:spMkLst>
            <pc:docMk/>
            <pc:sldMk cId="1470344276" sldId="592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21.499" v="11" actId="962"/>
          <ac:picMkLst>
            <pc:docMk/>
            <pc:sldMk cId="1470344276" sldId="592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30.750" v="18" actId="962"/>
        <pc:sldMkLst>
          <pc:docMk/>
          <pc:sldMk cId="150941645" sldId="594"/>
        </pc:sldMkLst>
        <pc:picChg chg="mod">
          <ac:chgData name="jared Eusea" userId="c35ac16b14b0c2c6" providerId="LiveId" clId="{B639B053-CAD0-478F-B500-C1D5D37A1E3B}" dt="2018-08-08T16:07:30.750" v="18" actId="962"/>
          <ac:picMkLst>
            <pc:docMk/>
            <pc:sldMk cId="150941645" sldId="594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8:19.117" v="54" actId="962"/>
        <pc:sldMkLst>
          <pc:docMk/>
          <pc:sldMk cId="191910224" sldId="601"/>
        </pc:sldMkLst>
        <pc:picChg chg="mod">
          <ac:chgData name="jared Eusea" userId="c35ac16b14b0c2c6" providerId="LiveId" clId="{B639B053-CAD0-478F-B500-C1D5D37A1E3B}" dt="2018-08-08T16:08:19.117" v="54" actId="962"/>
          <ac:picMkLst>
            <pc:docMk/>
            <pc:sldMk cId="191910224" sldId="601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1:31.369" v="182" actId="20577"/>
        <pc:sldMkLst>
          <pc:docMk/>
          <pc:sldMk cId="1553633225" sldId="602"/>
        </pc:sldMkLst>
        <pc:spChg chg="mod">
          <ac:chgData name="jared Eusea" userId="c35ac16b14b0c2c6" providerId="LiveId" clId="{B639B053-CAD0-478F-B500-C1D5D37A1E3B}" dt="2018-08-08T16:11:31.369" v="182" actId="20577"/>
          <ac:spMkLst>
            <pc:docMk/>
            <pc:sldMk cId="1553633225" sldId="602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39.402" v="23" actId="962"/>
          <ac:picMkLst>
            <pc:docMk/>
            <pc:sldMk cId="1553633225" sldId="602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1:35.401" v="189" actId="20577"/>
        <pc:sldMkLst>
          <pc:docMk/>
          <pc:sldMk cId="933518785" sldId="603"/>
        </pc:sldMkLst>
        <pc:spChg chg="mod">
          <ac:chgData name="jared Eusea" userId="c35ac16b14b0c2c6" providerId="LiveId" clId="{B639B053-CAD0-478F-B500-C1D5D37A1E3B}" dt="2018-08-08T16:11:35.401" v="189" actId="20577"/>
          <ac:spMkLst>
            <pc:docMk/>
            <pc:sldMk cId="933518785" sldId="603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34.667" v="21" actId="962"/>
          <ac:picMkLst>
            <pc:docMk/>
            <pc:sldMk cId="933518785" sldId="603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2:24.003" v="235" actId="20577"/>
        <pc:sldMkLst>
          <pc:docMk/>
          <pc:sldMk cId="1503079854" sldId="607"/>
        </pc:sldMkLst>
        <pc:spChg chg="mod">
          <ac:chgData name="jared Eusea" userId="c35ac16b14b0c2c6" providerId="LiveId" clId="{B639B053-CAD0-478F-B500-C1D5D37A1E3B}" dt="2018-08-08T16:12:24.003" v="235" actId="20577"/>
          <ac:spMkLst>
            <pc:docMk/>
            <pc:sldMk cId="1503079854" sldId="607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46.637" v="29" actId="962"/>
          <ac:picMkLst>
            <pc:docMk/>
            <pc:sldMk cId="1503079854" sldId="607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3:07.260" v="305" actId="20577"/>
        <pc:sldMkLst>
          <pc:docMk/>
          <pc:sldMk cId="1816657593" sldId="612"/>
        </pc:sldMkLst>
        <pc:spChg chg="mod">
          <ac:chgData name="jared Eusea" userId="c35ac16b14b0c2c6" providerId="LiveId" clId="{B639B053-CAD0-478F-B500-C1D5D37A1E3B}" dt="2018-08-08T16:13:07.260" v="305" actId="20577"/>
          <ac:spMkLst>
            <pc:docMk/>
            <pc:sldMk cId="1816657593" sldId="612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8:06.022" v="44" actId="962"/>
          <ac:picMkLst>
            <pc:docMk/>
            <pc:sldMk cId="1816657593" sldId="612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3:18.997" v="324" actId="20577"/>
        <pc:sldMkLst>
          <pc:docMk/>
          <pc:sldMk cId="786667442" sldId="616"/>
        </pc:sldMkLst>
        <pc:spChg chg="mod">
          <ac:chgData name="jared Eusea" userId="c35ac16b14b0c2c6" providerId="LiveId" clId="{B639B053-CAD0-478F-B500-C1D5D37A1E3B}" dt="2018-08-08T16:13:18.997" v="324" actId="20577"/>
          <ac:spMkLst>
            <pc:docMk/>
            <pc:sldMk cId="786667442" sldId="616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8:22.055" v="56" actId="962"/>
          <ac:picMkLst>
            <pc:docMk/>
            <pc:sldMk cId="786667442" sldId="616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2:13.142" v="221" actId="20577"/>
        <pc:sldMkLst>
          <pc:docMk/>
          <pc:sldMk cId="508855439" sldId="624"/>
        </pc:sldMkLst>
        <pc:spChg chg="mod">
          <ac:chgData name="jared Eusea" userId="c35ac16b14b0c2c6" providerId="LiveId" clId="{B639B053-CAD0-478F-B500-C1D5D37A1E3B}" dt="2018-08-08T16:12:13.142" v="221" actId="20577"/>
          <ac:spMkLst>
            <pc:docMk/>
            <pc:sldMk cId="508855439" sldId="624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45.372" v="28" actId="962"/>
          <ac:picMkLst>
            <pc:docMk/>
            <pc:sldMk cId="508855439" sldId="624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0:19.935" v="134" actId="20577"/>
        <pc:sldMkLst>
          <pc:docMk/>
          <pc:sldMk cId="860765912" sldId="634"/>
        </pc:sldMkLst>
        <pc:spChg chg="mod">
          <ac:chgData name="jared Eusea" userId="c35ac16b14b0c2c6" providerId="LiveId" clId="{B639B053-CAD0-478F-B500-C1D5D37A1E3B}" dt="2018-08-08T16:10:19.935" v="134" actId="20577"/>
          <ac:spMkLst>
            <pc:docMk/>
            <pc:sldMk cId="860765912" sldId="634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32.261" v="19" actId="962"/>
          <ac:picMkLst>
            <pc:docMk/>
            <pc:sldMk cId="860765912" sldId="634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52.872" v="34" actId="962"/>
        <pc:sldMkLst>
          <pc:docMk/>
          <pc:sldMk cId="1479682869" sldId="635"/>
        </pc:sldMkLst>
        <pc:picChg chg="mod">
          <ac:chgData name="jared Eusea" userId="c35ac16b14b0c2c6" providerId="LiveId" clId="{B639B053-CAD0-478F-B500-C1D5D37A1E3B}" dt="2018-08-08T16:07:52.872" v="34" actId="962"/>
          <ac:picMkLst>
            <pc:docMk/>
            <pc:sldMk cId="1479682869" sldId="635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51.341" v="33" actId="962"/>
        <pc:sldMkLst>
          <pc:docMk/>
          <pc:sldMk cId="1810245719" sldId="637"/>
        </pc:sldMkLst>
        <pc:picChg chg="mod">
          <ac:chgData name="jared Eusea" userId="c35ac16b14b0c2c6" providerId="LiveId" clId="{B639B053-CAD0-478F-B500-C1D5D37A1E3B}" dt="2018-08-08T16:07:51.341" v="33" actId="962"/>
          <ac:picMkLst>
            <pc:docMk/>
            <pc:sldMk cId="1810245719" sldId="637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8:15.445" v="51" actId="962"/>
        <pc:sldMkLst>
          <pc:docMk/>
          <pc:sldMk cId="1546373788" sldId="639"/>
        </pc:sldMkLst>
        <pc:picChg chg="mod">
          <ac:chgData name="jared Eusea" userId="c35ac16b14b0c2c6" providerId="LiveId" clId="{B639B053-CAD0-478F-B500-C1D5D37A1E3B}" dt="2018-08-08T16:08:15.445" v="51" actId="962"/>
          <ac:picMkLst>
            <pc:docMk/>
            <pc:sldMk cId="1546373788" sldId="639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9:13.230" v="80" actId="20577"/>
        <pc:sldMkLst>
          <pc:docMk/>
          <pc:sldMk cId="3827651426" sldId="643"/>
        </pc:sldMkLst>
        <pc:spChg chg="mod">
          <ac:chgData name="jared Eusea" userId="c35ac16b14b0c2c6" providerId="LiveId" clId="{B639B053-CAD0-478F-B500-C1D5D37A1E3B}" dt="2018-08-08T16:09:13.230" v="80" actId="20577"/>
          <ac:spMkLst>
            <pc:docMk/>
            <pc:sldMk cId="3827651426" sldId="643"/>
            <ac:spMk id="5" creationId="{00000000-0000-0000-0000-000000000000}"/>
          </ac:spMkLst>
        </pc:spChg>
        <pc:spChg chg="mod">
          <ac:chgData name="jared Eusea" userId="c35ac16b14b0c2c6" providerId="LiveId" clId="{B639B053-CAD0-478F-B500-C1D5D37A1E3B}" dt="2018-08-08T16:09:06.557" v="68" actId="20577"/>
          <ac:spMkLst>
            <pc:docMk/>
            <pc:sldMk cId="3827651426" sldId="643"/>
            <ac:spMk id="14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26.671" v="15" actId="962"/>
          <ac:picMkLst>
            <pc:docMk/>
            <pc:sldMk cId="3827651426" sldId="643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9:28.732" v="93" actId="20577"/>
        <pc:sldMkLst>
          <pc:docMk/>
          <pc:sldMk cId="3284182817" sldId="644"/>
        </pc:sldMkLst>
        <pc:spChg chg="mod">
          <ac:chgData name="jared Eusea" userId="c35ac16b14b0c2c6" providerId="LiveId" clId="{B639B053-CAD0-478F-B500-C1D5D37A1E3B}" dt="2018-08-08T16:09:28.732" v="93" actId="20577"/>
          <ac:spMkLst>
            <pc:docMk/>
            <pc:sldMk cId="3284182817" sldId="644"/>
            <ac:spMk id="5" creationId="{00000000-0000-0000-0000-000000000000}"/>
          </ac:spMkLst>
        </pc:spChg>
        <pc:spChg chg="mod">
          <ac:chgData name="jared Eusea" userId="c35ac16b14b0c2c6" providerId="LiveId" clId="{B639B053-CAD0-478F-B500-C1D5D37A1E3B}" dt="2018-08-08T16:09:24.028" v="81"/>
          <ac:spMkLst>
            <pc:docMk/>
            <pc:sldMk cId="3284182817" sldId="644"/>
            <ac:spMk id="14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8:09.272" v="47" actId="962"/>
          <ac:picMkLst>
            <pc:docMk/>
            <pc:sldMk cId="3284182817" sldId="644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9:41.640" v="106"/>
        <pc:sldMkLst>
          <pc:docMk/>
          <pc:sldMk cId="2100507555" sldId="646"/>
        </pc:sldMkLst>
        <pc:spChg chg="mod">
          <ac:chgData name="jared Eusea" userId="c35ac16b14b0c2c6" providerId="LiveId" clId="{B639B053-CAD0-478F-B500-C1D5D37A1E3B}" dt="2018-08-08T16:09:39.952" v="105" actId="20577"/>
          <ac:spMkLst>
            <pc:docMk/>
            <pc:sldMk cId="2100507555" sldId="646"/>
            <ac:spMk id="5" creationId="{00000000-0000-0000-0000-000000000000}"/>
          </ac:spMkLst>
        </pc:spChg>
        <pc:spChg chg="mod">
          <ac:chgData name="jared Eusea" userId="c35ac16b14b0c2c6" providerId="LiveId" clId="{B639B053-CAD0-478F-B500-C1D5D37A1E3B}" dt="2018-08-08T16:09:41.640" v="106"/>
          <ac:spMkLst>
            <pc:docMk/>
            <pc:sldMk cId="2100507555" sldId="646"/>
            <ac:spMk id="14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8:26.775" v="59" actId="962"/>
          <ac:picMkLst>
            <pc:docMk/>
            <pc:sldMk cId="2100507555" sldId="646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03.888" v="2" actId="962"/>
        <pc:sldMkLst>
          <pc:docMk/>
          <pc:sldMk cId="1779150528" sldId="650"/>
        </pc:sldMkLst>
        <pc:picChg chg="mod">
          <ac:chgData name="jared Eusea" userId="c35ac16b14b0c2c6" providerId="LiveId" clId="{B639B053-CAD0-478F-B500-C1D5D37A1E3B}" dt="2018-08-08T16:07:03.888" v="2" actId="962"/>
          <ac:picMkLst>
            <pc:docMk/>
            <pc:sldMk cId="1779150528" sldId="650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25.624" v="14" actId="962"/>
        <pc:sldMkLst>
          <pc:docMk/>
          <pc:sldMk cId="2050664734" sldId="651"/>
        </pc:sldMkLst>
        <pc:picChg chg="mod">
          <ac:chgData name="jared Eusea" userId="c35ac16b14b0c2c6" providerId="LiveId" clId="{B639B053-CAD0-478F-B500-C1D5D37A1E3B}" dt="2018-08-08T16:07:25.624" v="14" actId="962"/>
          <ac:picMkLst>
            <pc:docMk/>
            <pc:sldMk cId="2050664734" sldId="651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59.029" v="39" actId="962"/>
        <pc:sldMkLst>
          <pc:docMk/>
          <pc:sldMk cId="3233980959" sldId="653"/>
        </pc:sldMkLst>
        <pc:picChg chg="mod">
          <ac:chgData name="jared Eusea" userId="c35ac16b14b0c2c6" providerId="LiveId" clId="{B639B053-CAD0-478F-B500-C1D5D37A1E3B}" dt="2018-08-08T16:07:59.029" v="39" actId="962"/>
          <ac:picMkLst>
            <pc:docMk/>
            <pc:sldMk cId="3233980959" sldId="653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0:52.003" v="150" actId="20577"/>
        <pc:sldMkLst>
          <pc:docMk/>
          <pc:sldMk cId="1380525461" sldId="654"/>
        </pc:sldMkLst>
        <pc:spChg chg="mod">
          <ac:chgData name="jared Eusea" userId="c35ac16b14b0c2c6" providerId="LiveId" clId="{B639B053-CAD0-478F-B500-C1D5D37A1E3B}" dt="2018-08-08T16:10:52.003" v="150" actId="20577"/>
          <ac:spMkLst>
            <pc:docMk/>
            <pc:sldMk cId="1380525461" sldId="654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13.060" v="7" actId="962"/>
          <ac:picMkLst>
            <pc:docMk/>
            <pc:sldMk cId="1380525461" sldId="654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0:49.722" v="148" actId="20577"/>
        <pc:sldMkLst>
          <pc:docMk/>
          <pc:sldMk cId="1077174008" sldId="655"/>
        </pc:sldMkLst>
        <pc:spChg chg="mod">
          <ac:chgData name="jared Eusea" userId="c35ac16b14b0c2c6" providerId="LiveId" clId="{B639B053-CAD0-478F-B500-C1D5D37A1E3B}" dt="2018-08-08T16:10:49.722" v="148" actId="20577"/>
          <ac:spMkLst>
            <pc:docMk/>
            <pc:sldMk cId="1077174008" sldId="655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14.186" v="8" actId="962"/>
          <ac:picMkLst>
            <pc:docMk/>
            <pc:sldMk cId="1077174008" sldId="655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1:12.475" v="158" actId="6549"/>
        <pc:sldMkLst>
          <pc:docMk/>
          <pc:sldMk cId="3093654550" sldId="656"/>
        </pc:sldMkLst>
        <pc:spChg chg="mod">
          <ac:chgData name="jared Eusea" userId="c35ac16b14b0c2c6" providerId="LiveId" clId="{B639B053-CAD0-478F-B500-C1D5D37A1E3B}" dt="2018-08-08T16:11:12.475" v="158" actId="6549"/>
          <ac:spMkLst>
            <pc:docMk/>
            <pc:sldMk cId="3093654550" sldId="656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29.531" v="17" actId="962"/>
          <ac:picMkLst>
            <pc:docMk/>
            <pc:sldMk cId="3093654550" sldId="656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28.062" v="16" actId="962"/>
        <pc:sldMkLst>
          <pc:docMk/>
          <pc:sldMk cId="1409607408" sldId="657"/>
        </pc:sldMkLst>
        <pc:picChg chg="mod">
          <ac:chgData name="jared Eusea" userId="c35ac16b14b0c2c6" providerId="LiveId" clId="{B639B053-CAD0-478F-B500-C1D5D37A1E3B}" dt="2018-08-08T16:07:28.062" v="16" actId="962"/>
          <ac:picMkLst>
            <pc:docMk/>
            <pc:sldMk cId="1409607408" sldId="657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1:22.149" v="167" actId="20577"/>
        <pc:sldMkLst>
          <pc:docMk/>
          <pc:sldMk cId="1136131163" sldId="658"/>
        </pc:sldMkLst>
        <pc:spChg chg="mod">
          <ac:chgData name="jared Eusea" userId="c35ac16b14b0c2c6" providerId="LiveId" clId="{B639B053-CAD0-478F-B500-C1D5D37A1E3B}" dt="2018-08-08T16:11:22.149" v="167" actId="20577"/>
          <ac:spMkLst>
            <pc:docMk/>
            <pc:sldMk cId="1136131163" sldId="658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8:20.680" v="55" actId="962"/>
          <ac:picMkLst>
            <pc:docMk/>
            <pc:sldMk cId="1136131163" sldId="658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1:26.743" v="175" actId="20577"/>
        <pc:sldMkLst>
          <pc:docMk/>
          <pc:sldMk cId="3753848109" sldId="659"/>
        </pc:sldMkLst>
        <pc:spChg chg="mod">
          <ac:chgData name="jared Eusea" userId="c35ac16b14b0c2c6" providerId="LiveId" clId="{B639B053-CAD0-478F-B500-C1D5D37A1E3B}" dt="2018-08-08T16:11:26.743" v="175" actId="20577"/>
          <ac:spMkLst>
            <pc:docMk/>
            <pc:sldMk cId="3753848109" sldId="659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33.636" v="20" actId="962"/>
          <ac:picMkLst>
            <pc:docMk/>
            <pc:sldMk cId="3753848109" sldId="659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2:34.677" v="252" actId="20577"/>
        <pc:sldMkLst>
          <pc:docMk/>
          <pc:sldMk cId="2235182403" sldId="660"/>
        </pc:sldMkLst>
        <pc:spChg chg="mod">
          <ac:chgData name="jared Eusea" userId="c35ac16b14b0c2c6" providerId="LiveId" clId="{B639B053-CAD0-478F-B500-C1D5D37A1E3B}" dt="2018-08-08T16:12:34.677" v="252" actId="20577"/>
          <ac:spMkLst>
            <pc:docMk/>
            <pc:sldMk cId="2235182403" sldId="660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49.200" v="31" actId="962"/>
          <ac:picMkLst>
            <pc:docMk/>
            <pc:sldMk cId="2235182403" sldId="660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2:31.067" v="244" actId="20577"/>
        <pc:sldMkLst>
          <pc:docMk/>
          <pc:sldMk cId="3692481071" sldId="662"/>
        </pc:sldMkLst>
        <pc:spChg chg="mod">
          <ac:chgData name="jared Eusea" userId="c35ac16b14b0c2c6" providerId="LiveId" clId="{B639B053-CAD0-478F-B500-C1D5D37A1E3B}" dt="2018-08-08T16:12:31.067" v="244" actId="20577"/>
          <ac:spMkLst>
            <pc:docMk/>
            <pc:sldMk cId="3692481071" sldId="662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7:50.279" v="32" actId="962"/>
          <ac:picMkLst>
            <pc:docMk/>
            <pc:sldMk cId="3692481071" sldId="662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54.170" v="35" actId="962"/>
        <pc:sldMkLst>
          <pc:docMk/>
          <pc:sldMk cId="836291225" sldId="663"/>
        </pc:sldMkLst>
        <pc:picChg chg="mod">
          <ac:chgData name="jared Eusea" userId="c35ac16b14b0c2c6" providerId="LiveId" clId="{B639B053-CAD0-478F-B500-C1D5D37A1E3B}" dt="2018-08-08T16:07:54.170" v="35" actId="962"/>
          <ac:picMkLst>
            <pc:docMk/>
            <pc:sldMk cId="836291225" sldId="663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2:46.632" v="272" actId="20577"/>
        <pc:sldMkLst>
          <pc:docMk/>
          <pc:sldMk cId="3571759206" sldId="664"/>
        </pc:sldMkLst>
        <pc:spChg chg="mod">
          <ac:chgData name="jared Eusea" userId="c35ac16b14b0c2c6" providerId="LiveId" clId="{B639B053-CAD0-478F-B500-C1D5D37A1E3B}" dt="2018-08-08T16:12:46.632" v="272" actId="20577"/>
          <ac:spMkLst>
            <pc:docMk/>
            <pc:sldMk cId="3571759206" sldId="664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8:14.195" v="50" actId="962"/>
          <ac:picMkLst>
            <pc:docMk/>
            <pc:sldMk cId="3571759206" sldId="664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2:54.024" v="281" actId="20577"/>
        <pc:sldMkLst>
          <pc:docMk/>
          <pc:sldMk cId="1298686633" sldId="665"/>
        </pc:sldMkLst>
        <pc:spChg chg="mod">
          <ac:chgData name="jared Eusea" userId="c35ac16b14b0c2c6" providerId="LiveId" clId="{B639B053-CAD0-478F-B500-C1D5D37A1E3B}" dt="2018-08-08T16:12:54.024" v="281" actId="20577"/>
          <ac:spMkLst>
            <pc:docMk/>
            <pc:sldMk cId="1298686633" sldId="665"/>
            <ac:spMk id="8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8:00.280" v="40" actId="962"/>
          <ac:picMkLst>
            <pc:docMk/>
            <pc:sldMk cId="1298686633" sldId="665"/>
            <ac:picMk id="5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55.248" v="36" actId="962"/>
        <pc:sldMkLst>
          <pc:docMk/>
          <pc:sldMk cId="833167611" sldId="666"/>
        </pc:sldMkLst>
        <pc:picChg chg="mod">
          <ac:chgData name="jared Eusea" userId="c35ac16b14b0c2c6" providerId="LiveId" clId="{B639B053-CAD0-478F-B500-C1D5D37A1E3B}" dt="2018-08-08T16:07:55.248" v="36" actId="962"/>
          <ac:picMkLst>
            <pc:docMk/>
            <pc:sldMk cId="833167611" sldId="666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2:42.256" v="262" actId="20577"/>
        <pc:sldMkLst>
          <pc:docMk/>
          <pc:sldMk cId="2570709187" sldId="667"/>
        </pc:sldMkLst>
        <pc:spChg chg="mod">
          <ac:chgData name="jared Eusea" userId="c35ac16b14b0c2c6" providerId="LiveId" clId="{B639B053-CAD0-478F-B500-C1D5D37A1E3B}" dt="2018-08-08T16:12:42.256" v="262" actId="20577"/>
          <ac:spMkLst>
            <pc:docMk/>
            <pc:sldMk cId="2570709187" sldId="667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8:01.932" v="41" actId="962"/>
          <ac:picMkLst>
            <pc:docMk/>
            <pc:sldMk cId="2570709187" sldId="667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7:56.357" v="37" actId="962"/>
        <pc:sldMkLst>
          <pc:docMk/>
          <pc:sldMk cId="2486422509" sldId="668"/>
        </pc:sldMkLst>
        <pc:picChg chg="mod">
          <ac:chgData name="jared Eusea" userId="c35ac16b14b0c2c6" providerId="LiveId" clId="{B639B053-CAD0-478F-B500-C1D5D37A1E3B}" dt="2018-08-08T16:07:56.357" v="37" actId="962"/>
          <ac:picMkLst>
            <pc:docMk/>
            <pc:sldMk cId="2486422509" sldId="668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08:08.225" v="46" actId="962"/>
        <pc:sldMkLst>
          <pc:docMk/>
          <pc:sldMk cId="1981675794" sldId="669"/>
        </pc:sldMkLst>
        <pc:picChg chg="mod">
          <ac:chgData name="jared Eusea" userId="c35ac16b14b0c2c6" providerId="LiveId" clId="{B639B053-CAD0-478F-B500-C1D5D37A1E3B}" dt="2018-08-08T16:08:08.225" v="46" actId="962"/>
          <ac:picMkLst>
            <pc:docMk/>
            <pc:sldMk cId="1981675794" sldId="669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2:58.634" v="288" actId="20577"/>
        <pc:sldMkLst>
          <pc:docMk/>
          <pc:sldMk cId="146554962" sldId="670"/>
        </pc:sldMkLst>
        <pc:spChg chg="mod">
          <ac:chgData name="jared Eusea" userId="c35ac16b14b0c2c6" providerId="LiveId" clId="{B639B053-CAD0-478F-B500-C1D5D37A1E3B}" dt="2018-08-08T16:12:58.634" v="288" actId="20577"/>
          <ac:spMkLst>
            <pc:docMk/>
            <pc:sldMk cId="146554962" sldId="670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8:04.928" v="43" actId="962"/>
          <ac:picMkLst>
            <pc:docMk/>
            <pc:sldMk cId="146554962" sldId="670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3:04.619" v="298" actId="20577"/>
        <pc:sldMkLst>
          <pc:docMk/>
          <pc:sldMk cId="3138866500" sldId="671"/>
        </pc:sldMkLst>
        <pc:spChg chg="mod">
          <ac:chgData name="jared Eusea" userId="c35ac16b14b0c2c6" providerId="LiveId" clId="{B639B053-CAD0-478F-B500-C1D5D37A1E3B}" dt="2018-08-08T16:13:04.619" v="298" actId="20577"/>
          <ac:spMkLst>
            <pc:docMk/>
            <pc:sldMk cId="3138866500" sldId="671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8:03.928" v="42" actId="962"/>
          <ac:picMkLst>
            <pc:docMk/>
            <pc:sldMk cId="3138866500" sldId="671"/>
            <ac:picMk id="6" creationId="{00000000-0000-0000-0000-000000000000}"/>
          </ac:picMkLst>
        </pc:picChg>
      </pc:sldChg>
      <pc:sldChg chg="modSp">
        <pc:chgData name="jared Eusea" userId="c35ac16b14b0c2c6" providerId="LiveId" clId="{B639B053-CAD0-478F-B500-C1D5D37A1E3B}" dt="2018-08-08T16:13:15.425" v="318" actId="20577"/>
        <pc:sldMkLst>
          <pc:docMk/>
          <pc:sldMk cId="60378664" sldId="672"/>
        </pc:sldMkLst>
        <pc:spChg chg="mod">
          <ac:chgData name="jared Eusea" userId="c35ac16b14b0c2c6" providerId="LiveId" clId="{B639B053-CAD0-478F-B500-C1D5D37A1E3B}" dt="2018-08-08T16:13:15.425" v="318" actId="20577"/>
          <ac:spMkLst>
            <pc:docMk/>
            <pc:sldMk cId="60378664" sldId="672"/>
            <ac:spMk id="5" creationId="{00000000-0000-0000-0000-000000000000}"/>
          </ac:spMkLst>
        </pc:spChg>
        <pc:picChg chg="mod">
          <ac:chgData name="jared Eusea" userId="c35ac16b14b0c2c6" providerId="LiveId" clId="{B639B053-CAD0-478F-B500-C1D5D37A1E3B}" dt="2018-08-08T16:08:25.025" v="58" actId="962"/>
          <ac:picMkLst>
            <pc:docMk/>
            <pc:sldMk cId="60378664" sldId="672"/>
            <ac:picMk id="6" creationId="{00000000-0000-0000-0000-000000000000}"/>
          </ac:picMkLst>
        </pc:picChg>
      </pc:sldChg>
    </pc:docChg>
  </pc:docChgLst>
  <pc:docChgLst>
    <pc:chgData name="Jared Eusea" userId="d53880fb-ca46-4d8c-8183-7d25e15fe9dc" providerId="ADAL" clId="{B639B053-CAD0-478F-B500-C1D5D37A1E3B}"/>
    <pc:docChg chg="addSld delSld modSld">
      <pc:chgData name="Jared Eusea" userId="d53880fb-ca46-4d8c-8183-7d25e15fe9dc" providerId="ADAL" clId="{B639B053-CAD0-478F-B500-C1D5D37A1E3B}" dt="2019-06-02T15:06:54.340" v="93" actId="6549"/>
      <pc:docMkLst>
        <pc:docMk/>
      </pc:docMkLst>
      <pc:sldChg chg="del">
        <pc:chgData name="Jared Eusea" userId="d53880fb-ca46-4d8c-8183-7d25e15fe9dc" providerId="ADAL" clId="{B639B053-CAD0-478F-B500-C1D5D37A1E3B}" dt="2019-06-02T15:06:26.267" v="39" actId="2696"/>
        <pc:sldMkLst>
          <pc:docMk/>
          <pc:sldMk cId="3827651426" sldId="643"/>
        </pc:sldMkLst>
      </pc:sldChg>
      <pc:sldChg chg="del">
        <pc:chgData name="Jared Eusea" userId="d53880fb-ca46-4d8c-8183-7d25e15fe9dc" providerId="ADAL" clId="{B639B053-CAD0-478F-B500-C1D5D37A1E3B}" dt="2019-06-02T15:06:32.607" v="40" actId="2696"/>
        <pc:sldMkLst>
          <pc:docMk/>
          <pc:sldMk cId="3284182817" sldId="644"/>
        </pc:sldMkLst>
      </pc:sldChg>
      <pc:sldChg chg="modSp">
        <pc:chgData name="Jared Eusea" userId="d53880fb-ca46-4d8c-8183-7d25e15fe9dc" providerId="ADAL" clId="{B639B053-CAD0-478F-B500-C1D5D37A1E3B}" dt="2019-06-02T15:06:54.340" v="93" actId="6549"/>
        <pc:sldMkLst>
          <pc:docMk/>
          <pc:sldMk cId="2100507555" sldId="646"/>
        </pc:sldMkLst>
        <pc:spChg chg="mod">
          <ac:chgData name="Jared Eusea" userId="d53880fb-ca46-4d8c-8183-7d25e15fe9dc" providerId="ADAL" clId="{B639B053-CAD0-478F-B500-C1D5D37A1E3B}" dt="2019-06-02T15:06:39.453" v="53" actId="6549"/>
          <ac:spMkLst>
            <pc:docMk/>
            <pc:sldMk cId="2100507555" sldId="646"/>
            <ac:spMk id="5" creationId="{00000000-0000-0000-0000-000000000000}"/>
          </ac:spMkLst>
        </pc:spChg>
        <pc:spChg chg="mod">
          <ac:chgData name="Jared Eusea" userId="d53880fb-ca46-4d8c-8183-7d25e15fe9dc" providerId="ADAL" clId="{B639B053-CAD0-478F-B500-C1D5D37A1E3B}" dt="2019-06-02T15:06:54.340" v="93" actId="6549"/>
          <ac:spMkLst>
            <pc:docMk/>
            <pc:sldMk cId="2100507555" sldId="646"/>
            <ac:spMk id="14" creationId="{00000000-0000-0000-0000-000000000000}"/>
          </ac:spMkLst>
        </pc:spChg>
      </pc:sldChg>
      <pc:sldChg chg="modSp add">
        <pc:chgData name="Jared Eusea" userId="d53880fb-ca46-4d8c-8183-7d25e15fe9dc" providerId="ADAL" clId="{B639B053-CAD0-478F-B500-C1D5D37A1E3B}" dt="2019-06-01T19:55:48.007" v="4" actId="12"/>
        <pc:sldMkLst>
          <pc:docMk/>
          <pc:sldMk cId="1597502492" sldId="673"/>
        </pc:sldMkLst>
        <pc:spChg chg="mod">
          <ac:chgData name="Jared Eusea" userId="d53880fb-ca46-4d8c-8183-7d25e15fe9dc" providerId="ADAL" clId="{B639B053-CAD0-478F-B500-C1D5D37A1E3B}" dt="2019-06-01T19:55:48.007" v="4" actId="12"/>
          <ac:spMkLst>
            <pc:docMk/>
            <pc:sldMk cId="1597502492" sldId="673"/>
            <ac:spMk id="4" creationId="{82A2C50D-E8A3-0742-836A-717A75EF667C}"/>
          </ac:spMkLst>
        </pc:spChg>
        <pc:spChg chg="mod">
          <ac:chgData name="Jared Eusea" userId="d53880fb-ca46-4d8c-8183-7d25e15fe9dc" providerId="ADAL" clId="{B639B053-CAD0-478F-B500-C1D5D37A1E3B}" dt="2019-06-01T19:55:22.971" v="2" actId="6549"/>
          <ac:spMkLst>
            <pc:docMk/>
            <pc:sldMk cId="1597502492" sldId="673"/>
            <ac:spMk id="5" creationId="{00000000-0000-0000-0000-000000000000}"/>
          </ac:spMkLst>
        </pc:spChg>
      </pc:sldChg>
      <pc:sldChg chg="modSp add">
        <pc:chgData name="Jared Eusea" userId="d53880fb-ca46-4d8c-8183-7d25e15fe9dc" providerId="ADAL" clId="{B639B053-CAD0-478F-B500-C1D5D37A1E3B}" dt="2019-06-01T19:56:48.951" v="33" actId="6549"/>
        <pc:sldMkLst>
          <pc:docMk/>
          <pc:sldMk cId="1669136986" sldId="674"/>
        </pc:sldMkLst>
        <pc:spChg chg="mod">
          <ac:chgData name="Jared Eusea" userId="d53880fb-ca46-4d8c-8183-7d25e15fe9dc" providerId="ADAL" clId="{B639B053-CAD0-478F-B500-C1D5D37A1E3B}" dt="2019-06-01T19:56:48.951" v="33" actId="6549"/>
          <ac:spMkLst>
            <pc:docMk/>
            <pc:sldMk cId="1669136986" sldId="674"/>
            <ac:spMk id="4" creationId="{82A2C50D-E8A3-0742-836A-717A75EF667C}"/>
          </ac:spMkLst>
        </pc:spChg>
        <pc:spChg chg="mod">
          <ac:chgData name="Jared Eusea" userId="d53880fb-ca46-4d8c-8183-7d25e15fe9dc" providerId="ADAL" clId="{B639B053-CAD0-478F-B500-C1D5D37A1E3B}" dt="2019-06-01T19:56:09.717" v="7" actId="6549"/>
          <ac:spMkLst>
            <pc:docMk/>
            <pc:sldMk cId="1669136986" sldId="674"/>
            <ac:spMk id="5" creationId="{00000000-0000-0000-0000-000000000000}"/>
          </ac:spMkLst>
        </pc:spChg>
      </pc:sldChg>
      <pc:sldChg chg="modSp add">
        <pc:chgData name="Jared Eusea" userId="d53880fb-ca46-4d8c-8183-7d25e15fe9dc" providerId="ADAL" clId="{B639B053-CAD0-478F-B500-C1D5D37A1E3B}" dt="2019-06-01T19:57:36.354" v="38" actId="12"/>
        <pc:sldMkLst>
          <pc:docMk/>
          <pc:sldMk cId="4008859772" sldId="675"/>
        </pc:sldMkLst>
        <pc:spChg chg="mod">
          <ac:chgData name="Jared Eusea" userId="d53880fb-ca46-4d8c-8183-7d25e15fe9dc" providerId="ADAL" clId="{B639B053-CAD0-478F-B500-C1D5D37A1E3B}" dt="2019-06-01T19:57:36.354" v="38" actId="12"/>
          <ac:spMkLst>
            <pc:docMk/>
            <pc:sldMk cId="4008859772" sldId="675"/>
            <ac:spMk id="4" creationId="{82A2C50D-E8A3-0742-836A-717A75EF667C}"/>
          </ac:spMkLst>
        </pc:spChg>
        <pc:spChg chg="mod">
          <ac:chgData name="Jared Eusea" userId="d53880fb-ca46-4d8c-8183-7d25e15fe9dc" providerId="ADAL" clId="{B639B053-CAD0-478F-B500-C1D5D37A1E3B}" dt="2019-06-01T19:57:10.435" v="36" actId="6549"/>
          <ac:spMkLst>
            <pc:docMk/>
            <pc:sldMk cId="4008859772" sldId="675"/>
            <ac:spMk id="5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8D041A-73BB-E643-A8C7-50D88C2F22F5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6EFEC5-3018-A548-B247-453C6EC1EC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572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2DDAC4-25B5-E84D-80C2-3B450C56669D}" type="datetimeFigureOut">
              <a:rPr lang="en-US" smtClean="0"/>
              <a:t>7/30/2019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ED085-CE11-8443-9F15-D9F3F3DD55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465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93341-ADD4-4B9A-A2EC-4AC85F64601E}" type="datetime4">
              <a:rPr lang="en-US" smtClean="0"/>
              <a:t>July 30,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07618"/>
            <a:ext cx="4031619" cy="4607689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606925" y="1107618"/>
            <a:ext cx="3913188" cy="4607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212F62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5D82A4-0BC7-4E07-BBCD-86427536F997}" type="datetime4">
              <a:rPr lang="en-US" smtClean="0"/>
              <a:t>July 30, 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  <p:sp>
        <p:nvSpPr>
          <p:cNvPr id="8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199" y="1122386"/>
            <a:ext cx="8062913" cy="35000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457200" y="4843982"/>
            <a:ext cx="8062912" cy="1166382"/>
          </a:xfrm>
        </p:spPr>
        <p:txBody>
          <a:bodyPr/>
          <a:lstStyle>
            <a:lvl1pPr>
              <a:buClr>
                <a:srgbClr val="6CB255"/>
              </a:buClr>
              <a:defRPr>
                <a:solidFill>
                  <a:srgbClr val="000000"/>
                </a:solidFill>
              </a:defRPr>
            </a:lvl1pPr>
            <a:lvl2pPr marL="731520" indent="-4572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2pPr>
            <a:lvl3pPr marL="12573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3pPr>
            <a:lvl4pPr marL="17145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4pPr>
            <a:lvl5pPr marL="2171700" indent="-342900">
              <a:buClr>
                <a:srgbClr val="6CB255"/>
              </a:buClr>
              <a:buFont typeface="+mj-lt"/>
              <a:buAutoNum type="alphaLcParenR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00200"/>
            <a:ext cx="5111750" cy="4480560"/>
          </a:xfrm>
        </p:spPr>
        <p:txBody>
          <a:bodyPr/>
          <a:lstStyle>
            <a:lvl1pPr>
              <a:defRPr sz="3200"/>
            </a:lvl1pPr>
            <a:lvl2pPr marL="788670" indent="-514350">
              <a:buFont typeface="+mj-lt"/>
              <a:buAutoNum type="alphaLcParenR"/>
              <a:defRPr sz="2800"/>
            </a:lvl2pPr>
            <a:lvl3pPr marL="1371600" indent="-457200">
              <a:buFont typeface="+mj-lt"/>
              <a:buAutoNum type="alphaLcParenR"/>
              <a:defRPr sz="2400"/>
            </a:lvl3pPr>
            <a:lvl4pPr marL="1828800" indent="-457200">
              <a:buFont typeface="+mj-lt"/>
              <a:buAutoNum type="alphaLcParenR"/>
              <a:defRPr sz="2000"/>
            </a:lvl4pPr>
            <a:lvl5pPr marL="2286000" indent="-457200">
              <a:buFont typeface="+mj-lt"/>
              <a:buAutoNum type="alphaLcParenR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00200"/>
            <a:ext cx="3008313" cy="448056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11DDF-F652-48C1-A76A-3993C845CA21}" type="datetime4">
              <a:rPr lang="en-US" smtClean="0"/>
              <a:t>July 30, 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F745-7D3F-47F4-83A3-874385CFAA6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659535"/>
          </a:xfrm>
        </p:spPr>
        <p:txBody>
          <a:bodyPr/>
          <a:lstStyle/>
          <a:p>
            <a:r>
              <a:rPr lang="en-US" dirty="0"/>
              <a:t>Click to edit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D51A73-DA5C-455B-BB12-2E11F31A814E}" type="datetime4">
              <a:rPr lang="en-US" smtClean="0"/>
              <a:t>July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0" y="789677"/>
            <a:ext cx="9144000" cy="7091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500" dirty="0"/>
              <a:t>College Physics</a:t>
            </a:r>
          </a:p>
          <a:p>
            <a:pPr algn="ctr"/>
            <a:endParaRPr lang="en-US" sz="1800" cap="none" dirty="0">
              <a:solidFill>
                <a:schemeClr val="accent3">
                  <a:lumMod val="20000"/>
                  <a:lumOff val="80000"/>
                </a:schemeClr>
              </a:solidFill>
              <a:latin typeface="+mn-lt"/>
            </a:endParaRPr>
          </a:p>
          <a:p>
            <a:pPr algn="ctr"/>
            <a:r>
              <a:rPr lang="en-US" sz="2000" b="1" cap="none" dirty="0">
                <a:solidFill>
                  <a:srgbClr val="212F62"/>
                </a:solidFill>
                <a:latin typeface="+mn-lt"/>
              </a:rPr>
              <a:t>Chapter # Chapter Title</a:t>
            </a:r>
          </a:p>
          <a:p>
            <a:pPr algn="ctr"/>
            <a:r>
              <a:rPr lang="en-US" sz="1600" cap="none" dirty="0">
                <a:solidFill>
                  <a:schemeClr val="tx1"/>
                </a:solidFill>
                <a:latin typeface="+mn-lt"/>
              </a:rPr>
              <a:t>PowerPoint Image Slideshow</a:t>
            </a:r>
          </a:p>
        </p:txBody>
      </p:sp>
      <p:pic>
        <p:nvPicPr>
          <p:cNvPr id="9" name="Picture 8" descr="medium_covers_Page_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2758" y="2517424"/>
            <a:ext cx="2010682" cy="2603836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  <a:scene3d>
            <a:camera prst="obliqueTopLeft"/>
            <a:lightRig rig="threePt" dir="t"/>
          </a:scene3d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5791200" cy="1371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76200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172201"/>
            <a:ext cx="3429000" cy="304800"/>
          </a:xfrm>
          <a:prstGeom prst="rect">
            <a:avLst/>
          </a:prstGeom>
        </p:spPr>
        <p:txBody>
          <a:bodyPr vert="horz" lIns="91440" tIns="45720" rIns="91440" bIns="0" rtlCol="0" anchor="b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fld id="{0BC67413-C790-42CC-B846-FA142CA49559}" type="datetime4">
              <a:rPr lang="en-US" smtClean="0"/>
              <a:t>July 30, 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492875"/>
            <a:ext cx="3429000" cy="28384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 rot="16200000">
            <a:off x="8044814" y="683895"/>
            <a:ext cx="13157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 b="1">
                <a:solidFill>
                  <a:srgbClr val="FFFFFF"/>
                </a:solidFill>
              </a:defRPr>
            </a:lvl1pPr>
          </a:lstStyle>
          <a:p>
            <a:fld id="{F38DF745-7D3F-47F4-83A3-874385CFAA6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4" r:id="rId2"/>
    <p:sldLayoutId id="2147483920" r:id="rId3"/>
    <p:sldLayoutId id="2147483913" r:id="rId4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2400" kern="1200" cap="all" spc="-60" baseline="0">
          <a:solidFill>
            <a:srgbClr val="6CB255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spcAft>
          <a:spcPts val="600"/>
        </a:spcAft>
        <a:buClr>
          <a:srgbClr val="6CB255"/>
        </a:buClr>
        <a:buFont typeface="Arial" pitchFamily="34" charset="0"/>
        <a:buNone/>
        <a:defRPr sz="20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20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6CB255"/>
        </a:buClr>
        <a:buFont typeface="Arial" pitchFamily="34" charset="0"/>
        <a:buChar char="•"/>
        <a:defRPr sz="1800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2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tif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tif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tif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/4.0/" TargetMode="External"/><Relationship Id="rId2" Type="http://schemas.openxmlformats.org/officeDocument/2006/relationships/hyperlink" Target="https://www.openstaxcollege.org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1804"/>
            <a:ext cx="8062912" cy="2537927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>
                <a:solidFill>
                  <a:srgbClr val="212F62"/>
                </a:solidFill>
              </a:rPr>
              <a:t>Chapter 3</a:t>
            </a:r>
            <a:br>
              <a:rPr lang="en-US" sz="4000" b="1" cap="none" dirty="0">
                <a:solidFill>
                  <a:srgbClr val="212F62"/>
                </a:solidFill>
              </a:rPr>
            </a:br>
            <a:br>
              <a:rPr lang="en-US" sz="4000" b="1" cap="none" dirty="0">
                <a:solidFill>
                  <a:srgbClr val="212F62"/>
                </a:solidFill>
              </a:rPr>
            </a:br>
            <a:r>
              <a:rPr lang="en-US" sz="4000" b="1" dirty="0">
                <a:solidFill>
                  <a:srgbClr val="212F62"/>
                </a:solidFill>
              </a:rPr>
              <a:t>functions</a:t>
            </a:r>
            <a:endParaRPr lang="en-US" sz="40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845052" y="3697089"/>
            <a:ext cx="7287208" cy="6595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Section 3.4 – composition of functions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5" y="5415694"/>
            <a:ext cx="1507110" cy="10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1505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Evaluating Composite Functions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pic>
        <p:nvPicPr>
          <p:cNvPr id="2" name="Picture 1" descr="x    f(x)   g(x)&#10;1 6 3&#10;2 8 5&#10;3 3 2&#10;4 1 7&#10;" title="Try It # 3 Tabl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5039" y="2066357"/>
            <a:ext cx="4292600" cy="194310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73761F-A369-9E4D-998D-4F3213083524}"/>
              </a:ext>
            </a:extLst>
          </p:cNvPr>
          <p:cNvSpPr/>
          <p:nvPr/>
        </p:nvSpPr>
        <p:spPr>
          <a:xfrm>
            <a:off x="457200" y="1114277"/>
            <a:ext cx="7442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Try It:	Using </a:t>
            </a:r>
            <a:r>
              <a:rPr lang="en-US" dirty="0">
                <a:solidFill>
                  <a:srgbClr val="21366B"/>
                </a:solidFill>
                <a:latin typeface="Helvetica Neue" panose="02000503000000020004" pitchFamily="2" charset="0"/>
              </a:rPr>
              <a:t>Table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, evaluate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(1))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 and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(4)).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40731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Evaluating Composite Functions Using Graphs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pic>
        <p:nvPicPr>
          <p:cNvPr id="8" name="Picture Placeholder 1" descr="Graph g(x) is a parabola opening up and f(x) is a parabola opening down." title="Figure 1 for Try It #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4570" y="3287732"/>
            <a:ext cx="4763929" cy="3205143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CDD7EB7-E371-E746-818F-9C1278212C8D}"/>
              </a:ext>
            </a:extLst>
          </p:cNvPr>
          <p:cNvSpPr/>
          <p:nvPr/>
        </p:nvSpPr>
        <p:spPr>
          <a:xfrm>
            <a:off x="457199" y="1251336"/>
            <a:ext cx="80629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555555"/>
                </a:solidFill>
                <a:latin typeface="Helvetica Neue" panose="02000503000000020004" pitchFamily="2" charset="0"/>
              </a:rPr>
              <a:t>How To:</a:t>
            </a:r>
          </a:p>
          <a:p>
            <a:r>
              <a:rPr lang="en-US" sz="1600" b="1" dirty="0">
                <a:solidFill>
                  <a:srgbClr val="555555"/>
                </a:solidFill>
                <a:latin typeface="Helvetica Neue" panose="02000503000000020004" pitchFamily="2" charset="0"/>
              </a:rPr>
              <a:t>Given a composite function and graphs of its individual functions, evaluate it using the information provided by the graphs. </a:t>
            </a:r>
            <a:endParaRPr lang="en-US" sz="1600" dirty="0">
              <a:solidFill>
                <a:srgbClr val="555555"/>
              </a:solidFill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Locate the given input to the inner function on the </a:t>
            </a:r>
            <a:r>
              <a:rPr lang="en-US" sz="1600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-axis of its graph.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Read off the output of the inner function from the</a:t>
            </a:r>
            <a:r>
              <a:rPr lang="en-US" sz="1600" dirty="0">
                <a:solidFill>
                  <a:srgbClr val="333333"/>
                </a:solidFill>
                <a:latin typeface="STIXGeneral-Italic" pitchFamily="2" charset="2"/>
              </a:rPr>
              <a:t> </a:t>
            </a: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 y-axis of its graph.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Locate the inner function output on the </a:t>
            </a:r>
            <a:r>
              <a:rPr lang="en-US" sz="1600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sz="1600" dirty="0">
                <a:solidFill>
                  <a:srgbClr val="333333"/>
                </a:solidFill>
                <a:latin typeface="STIXGeneral-Regular" pitchFamily="2" charset="2"/>
              </a:rPr>
              <a:t>-</a:t>
            </a: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 axis of the graph of the outer function.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Read the output of the outer function from the</a:t>
            </a:r>
            <a:r>
              <a:rPr lang="en-US" sz="1600" dirty="0">
                <a:solidFill>
                  <a:srgbClr val="333333"/>
                </a:solidFill>
                <a:latin typeface="STIXGeneral-Italic" pitchFamily="2" charset="2"/>
              </a:rPr>
              <a:t> </a:t>
            </a:r>
            <a:r>
              <a:rPr lang="en-US" sz="1600" dirty="0">
                <a:solidFill>
                  <a:srgbClr val="333333"/>
                </a:solidFill>
                <a:latin typeface="Helvetica Neue" panose="02000503000000020004" pitchFamily="2" charset="0"/>
              </a:rPr>
              <a:t> y-axis of its graph. This is the output of the composite function.</a:t>
            </a:r>
            <a:endParaRPr lang="en-US" sz="1600" b="0" i="0" u="none" strike="noStrike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37C971-6260-6048-A46F-C46B25355471}"/>
              </a:ext>
            </a:extLst>
          </p:cNvPr>
          <p:cNvSpPr/>
          <p:nvPr/>
        </p:nvSpPr>
        <p:spPr>
          <a:xfrm>
            <a:off x="457199" y="3594656"/>
            <a:ext cx="32639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Try It:	</a:t>
            </a:r>
          </a:p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Using </a:t>
            </a:r>
            <a:r>
              <a:rPr lang="en-US" dirty="0">
                <a:solidFill>
                  <a:srgbClr val="21366B"/>
                </a:solidFill>
                <a:latin typeface="Helvetica Neue" panose="02000503000000020004" pitchFamily="2" charset="0"/>
              </a:rPr>
              <a:t>Figure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, evaluate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(2)).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90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20225"/>
          </a:xfrm>
        </p:spPr>
        <p:txBody>
          <a:bodyPr>
            <a:normAutofit fontScale="90000"/>
          </a:bodyPr>
          <a:lstStyle/>
          <a:p>
            <a:r>
              <a:rPr lang="en-US"/>
              <a:t>Evaluating Composite Functions Using Formulas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F523CC3-1593-2541-9B12-D8F41EA5937D}"/>
              </a:ext>
            </a:extLst>
          </p:cNvPr>
          <p:cNvSpPr/>
          <p:nvPr/>
        </p:nvSpPr>
        <p:spPr>
          <a:xfrm>
            <a:off x="480136" y="1233180"/>
            <a:ext cx="7962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How To:</a:t>
            </a:r>
          </a:p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Given a formula for a composite function, evaluate the function.</a:t>
            </a:r>
            <a:endParaRPr lang="en-US" dirty="0">
              <a:solidFill>
                <a:srgbClr val="555555"/>
              </a:solidFill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Evaluate the inside function using the input value or variable provided.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Use the resulting output as the input to the outside function.</a:t>
            </a:r>
            <a:endParaRPr lang="en-US" b="0" i="0" u="none" strike="noStrike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CFE40FB-B634-E344-A7FE-3F19FB79F2E5}"/>
              </a:ext>
            </a:extLst>
          </p:cNvPr>
          <p:cNvSpPr/>
          <p:nvPr/>
        </p:nvSpPr>
        <p:spPr>
          <a:xfrm>
            <a:off x="480136" y="2761550"/>
            <a:ext cx="79629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Try It:	Given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t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t</a:t>
            </a:r>
            <a:r>
              <a:rPr lang="en-US" baseline="30000" dirty="0">
                <a:solidFill>
                  <a:srgbClr val="555555"/>
                </a:solidFill>
                <a:latin typeface="STIXGeneral-Regular" pitchFamily="2" charset="2"/>
              </a:rPr>
              <a:t>2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−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t 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 and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h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3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+ 2 ,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evaluate </a:t>
            </a:r>
          </a:p>
          <a:p>
            <a:pPr>
              <a:buFont typeface="+mj-lt"/>
              <a:buAutoNum type="alphaLcPeriod"/>
            </a:pP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  h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(2))</a:t>
            </a:r>
          </a:p>
          <a:p>
            <a:pPr>
              <a:buFont typeface="+mj-lt"/>
              <a:buAutoNum type="alphaLcPeriod"/>
            </a:pPr>
            <a:endParaRPr lang="en-US" dirty="0">
              <a:solidFill>
                <a:srgbClr val="333333"/>
              </a:solidFill>
              <a:latin typeface="STIXGeneral-Regular" pitchFamily="2" charset="2"/>
            </a:endParaRPr>
          </a:p>
          <a:p>
            <a:pPr>
              <a:buFont typeface="+mj-lt"/>
              <a:buAutoNum type="alphaLcPeriod"/>
            </a:pPr>
            <a:endParaRPr lang="en-US" dirty="0">
              <a:solidFill>
                <a:srgbClr val="333333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lphaLcPeriod"/>
            </a:pPr>
            <a:endParaRPr lang="en-US" dirty="0">
              <a:solidFill>
                <a:srgbClr val="333333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lphaLcPeriod"/>
            </a:pPr>
            <a:endParaRPr lang="en-US" dirty="0">
              <a:solidFill>
                <a:srgbClr val="333333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lphaLcPeriod"/>
            </a:pP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  h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(−2))</a:t>
            </a:r>
            <a:endParaRPr lang="en-US" dirty="0">
              <a:solidFill>
                <a:srgbClr val="333333"/>
              </a:solidFill>
              <a:latin typeface="Helvetica Neue" panose="02000503000000020004" pitchFamily="2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357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918495"/>
          </a:xfrm>
        </p:spPr>
        <p:txBody>
          <a:bodyPr>
            <a:normAutofit/>
          </a:bodyPr>
          <a:lstStyle/>
          <a:p>
            <a:r>
              <a:rPr lang="en-US" dirty="0"/>
              <a:t>Finding the Domain of a Composite Function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0011C5-48E9-C547-957A-62F27CA6A2BA}"/>
              </a:ext>
            </a:extLst>
          </p:cNvPr>
          <p:cNvSpPr/>
          <p:nvPr/>
        </p:nvSpPr>
        <p:spPr>
          <a:xfrm>
            <a:off x="457200" y="1326640"/>
            <a:ext cx="8255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555555"/>
                </a:solidFill>
              </a:rPr>
              <a:t>DOMAIN OF A COMPOSITE FUNCTION</a:t>
            </a:r>
          </a:p>
          <a:p>
            <a:r>
              <a:rPr lang="en-US" dirty="0">
                <a:solidFill>
                  <a:srgbClr val="555555"/>
                </a:solidFill>
              </a:rPr>
              <a:t>The domain of a composite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))</a:t>
            </a:r>
            <a:r>
              <a:rPr lang="en-US" dirty="0">
                <a:solidFill>
                  <a:srgbClr val="555555"/>
                </a:solidFill>
              </a:rPr>
              <a:t> is the set of those inputs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</a:rPr>
              <a:t>  in the domain of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</a:rPr>
              <a:t> for which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</a:t>
            </a:r>
            <a:r>
              <a:rPr lang="en-US" dirty="0">
                <a:solidFill>
                  <a:srgbClr val="555555"/>
                </a:solidFill>
              </a:rPr>
              <a:t>  is in the domain of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.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3D2E45-24AB-3C4D-95D2-704643E969FF}"/>
              </a:ext>
            </a:extLst>
          </p:cNvPr>
          <p:cNvSpPr/>
          <p:nvPr/>
        </p:nvSpPr>
        <p:spPr>
          <a:xfrm>
            <a:off x="457200" y="2416789"/>
            <a:ext cx="787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How To:</a:t>
            </a:r>
          </a:p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Given a function composition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)),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</a:t>
            </a:r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determine its domain.</a:t>
            </a:r>
            <a:endParaRPr lang="en-US" dirty="0">
              <a:solidFill>
                <a:srgbClr val="555555"/>
              </a:solidFill>
              <a:latin typeface="Helvetica Neue" panose="02000503000000020004" pitchFamily="2" charset="0"/>
            </a:endParaRP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Find the domain of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Find the domain of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</a:t>
            </a:r>
          </a:p>
          <a:p>
            <a:pPr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Find those inputs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 in the domain of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 for which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)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 is in the domain of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  That is, exclude those inputs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 from the domain of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 for which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)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 is not in the domain of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  The resulting set is the domain of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 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∘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.</a:t>
            </a:r>
            <a:endParaRPr lang="en-US" dirty="0">
              <a:solidFill>
                <a:srgbClr val="333333"/>
              </a:solidFill>
              <a:latin typeface="Helvetica Neue" panose="02000503000000020004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7469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918495"/>
          </a:xfrm>
        </p:spPr>
        <p:txBody>
          <a:bodyPr>
            <a:normAutofit/>
          </a:bodyPr>
          <a:lstStyle/>
          <a:p>
            <a:r>
              <a:rPr lang="en-US" dirty="0"/>
              <a:t>Finding the Domain of a Composite Function try it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378D7E-8AAA-BD42-AAA5-F0E1FB39C371}"/>
                  </a:ext>
                </a:extLst>
              </p:cNvPr>
              <p:cNvSpPr/>
              <p:nvPr/>
            </p:nvSpPr>
            <p:spPr>
              <a:xfrm>
                <a:off x="457200" y="1306036"/>
                <a:ext cx="8062912" cy="82137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Try It:	</a:t>
                </a:r>
              </a:p>
              <a:p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Find the domain of 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333333"/>
                    </a:solidFill>
                    <a:latin typeface="STIXGeneral-Italic" pitchFamily="2" charset="2"/>
                  </a:rPr>
                  <a:t>f 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∘ </a:t>
                </a:r>
                <a:r>
                  <a:rPr lang="en-US" dirty="0">
                    <a:solidFill>
                      <a:srgbClr val="333333"/>
                    </a:solidFill>
                    <a:latin typeface="STIXGeneral-Italic" pitchFamily="2" charset="2"/>
                  </a:rPr>
                  <a:t>g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)(</a:t>
                </a:r>
                <a:r>
                  <a:rPr lang="en-US" dirty="0">
                    <a:solidFill>
                      <a:srgbClr val="333333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)  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333333"/>
                            </a:solidFill>
                            <a:latin typeface="STIXGeneral-Regular" pitchFamily="2" charset="2"/>
                          </a:rPr>
                          <m:t> </m:t>
                        </m:r>
                      </m:den>
                    </m:f>
                    <m:r>
                      <a:rPr lang="en-US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 and  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) =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333333"/>
                            </a:solidFill>
                            <a:latin typeface="Cambria Math" panose="02040503050406030204" pitchFamily="18" charset="0"/>
                          </a:rPr>
                          <m:t>+4</m:t>
                        </m:r>
                      </m:e>
                    </m:rad>
                    <m:r>
                      <a:rPr lang="en-US" i="1" dirty="0" smtClean="0">
                        <a:solidFill>
                          <a:srgbClr val="333333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>
                  <a:solidFill>
                    <a:srgbClr val="333333"/>
                  </a:solidFill>
                  <a:latin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C378D7E-8AAA-BD42-AAA5-F0E1FB39C3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306036"/>
                <a:ext cx="8062912" cy="821379"/>
              </a:xfrm>
              <a:prstGeom prst="rect">
                <a:avLst/>
              </a:prstGeom>
              <a:blipFill>
                <a:blip r:embed="rId3"/>
                <a:stretch>
                  <a:fillRect l="-630" t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0344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820225"/>
          </a:xfrm>
        </p:spPr>
        <p:txBody>
          <a:bodyPr>
            <a:normAutofit fontScale="90000"/>
          </a:bodyPr>
          <a:lstStyle/>
          <a:p>
            <a:r>
              <a:rPr lang="en-US"/>
              <a:t>Decomposing a Composite Function into its Component Functions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383062F-A063-344B-B9FF-A0A7B254A837}"/>
                  </a:ext>
                </a:extLst>
              </p:cNvPr>
              <p:cNvSpPr/>
              <p:nvPr/>
            </p:nvSpPr>
            <p:spPr>
              <a:xfrm>
                <a:off x="457200" y="1251635"/>
                <a:ext cx="8267700" cy="4964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Try It:	Write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3−</m:t>
                        </m:r>
                        <m:rad>
                          <m:radPr>
                            <m:degHide m:val="on"/>
                            <m:ctrlPr>
                              <a:rPr lang="en-US" i="1" dirty="0" smtClean="0">
                                <a:solidFill>
                                  <a:srgbClr val="555555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i="1" dirty="0">
                                <a:solidFill>
                                  <a:srgbClr val="555555"/>
                                </a:solidFill>
                                <a:latin typeface="Cambria Math" panose="02040503050406030204" pitchFamily="18" charset="0"/>
                              </a:rPr>
                              <m:t>4+</m:t>
                            </m:r>
                            <m:r>
                              <a:rPr lang="en-US" i="1" dirty="0">
                                <a:solidFill>
                                  <a:srgbClr val="555555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 baseline="30000" dirty="0">
                                <a:solidFill>
                                  <a:srgbClr val="555555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  <m:r>
                      <a:rPr lang="en-US" i="1" dirty="0" smtClean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 as the composition of two functions.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383062F-A063-344B-B9FF-A0A7B254A83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51635"/>
                <a:ext cx="8267700" cy="496418"/>
              </a:xfrm>
              <a:prstGeom prst="rect">
                <a:avLst/>
              </a:prstGeom>
              <a:blipFill>
                <a:blip r:embed="rId3"/>
                <a:stretch>
                  <a:fillRect l="-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9416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1804"/>
            <a:ext cx="8062912" cy="2537927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>
                <a:solidFill>
                  <a:srgbClr val="212F62"/>
                </a:solidFill>
              </a:rPr>
              <a:t>Chapter 3</a:t>
            </a:r>
            <a:br>
              <a:rPr lang="en-US" sz="4000" b="1" cap="none" dirty="0">
                <a:solidFill>
                  <a:srgbClr val="212F62"/>
                </a:solidFill>
              </a:rPr>
            </a:br>
            <a:br>
              <a:rPr lang="en-US" sz="4000" b="1" cap="none" dirty="0">
                <a:solidFill>
                  <a:srgbClr val="212F62"/>
                </a:solidFill>
              </a:rPr>
            </a:br>
            <a:r>
              <a:rPr lang="en-US" sz="4000" b="1" dirty="0">
                <a:solidFill>
                  <a:srgbClr val="212F62"/>
                </a:solidFill>
              </a:rPr>
              <a:t>functions</a:t>
            </a:r>
            <a:endParaRPr lang="en-US" sz="40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845052" y="3697089"/>
            <a:ext cx="7287208" cy="6595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Section 3.5 – transformation of functions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5" y="5415694"/>
            <a:ext cx="1507110" cy="10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664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Section 3.5 Learning Objectives</a:t>
            </a:r>
          </a:p>
        </p:txBody>
      </p:sp>
      <p:pic>
        <p:nvPicPr>
          <p:cNvPr id="6" name="Picture 5" descr="OSX-Stacked-TM-RGB-300dpi-2016.jpg" title="&quot; 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2C50D-E8A3-0742-836A-717A75EF667C}"/>
              </a:ext>
            </a:extLst>
          </p:cNvPr>
          <p:cNvSpPr/>
          <p:nvPr/>
        </p:nvSpPr>
        <p:spPr>
          <a:xfrm>
            <a:off x="457200" y="1269643"/>
            <a:ext cx="83793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this section students will: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 functions using vertical and horizontal shifts.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 functions using reflections about the x-axis and the y-axis.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 whether a function is even, odd, or neither from its graph.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Graph functions using compressions and stretches.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transformations.</a:t>
            </a:r>
          </a:p>
        </p:txBody>
      </p:sp>
    </p:spTree>
    <p:extLst>
      <p:ext uri="{BB962C8B-B14F-4D97-AF65-F5344CB8AC3E}">
        <p14:creationId xmlns:p14="http://schemas.microsoft.com/office/powerpoint/2010/main" val="16691369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1511274"/>
          </a:xfrm>
        </p:spPr>
        <p:txBody>
          <a:bodyPr>
            <a:normAutofit/>
          </a:bodyPr>
          <a:lstStyle/>
          <a:p>
            <a:r>
              <a:rPr lang="en-US" dirty="0"/>
              <a:t>3.5 Transformation of functions</a:t>
            </a:r>
            <a:br>
              <a:rPr lang="en-US" dirty="0"/>
            </a:br>
            <a:r>
              <a:rPr lang="en-US" sz="2200" dirty="0"/>
              <a:t>Graphing Functions Using Vertical and Horizontal Shifts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B338AA91-DF4B-4731-9758-892374076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2F3CAB1-6360-C748-8365-02C1D1296CD5}"/>
              </a:ext>
            </a:extLst>
          </p:cNvPr>
          <p:cNvSpPr/>
          <p:nvPr/>
        </p:nvSpPr>
        <p:spPr>
          <a:xfrm>
            <a:off x="457199" y="1508178"/>
            <a:ext cx="8229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555555"/>
                </a:solidFill>
              </a:rPr>
              <a:t>VERTICAL SHIFT</a:t>
            </a:r>
          </a:p>
          <a:p>
            <a:r>
              <a:rPr lang="en-US" dirty="0">
                <a:solidFill>
                  <a:srgbClr val="555555"/>
                </a:solidFill>
              </a:rPr>
              <a:t>Given a function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),</a:t>
            </a:r>
            <a:r>
              <a:rPr lang="en-US" dirty="0">
                <a:solidFill>
                  <a:srgbClr val="555555"/>
                </a:solidFill>
              </a:rPr>
              <a:t> a new function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+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k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,</a:t>
            </a:r>
            <a:r>
              <a:rPr lang="en-US" dirty="0">
                <a:solidFill>
                  <a:srgbClr val="555555"/>
                </a:solidFill>
              </a:rPr>
              <a:t> where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k</a:t>
            </a:r>
            <a:r>
              <a:rPr lang="en-US" dirty="0">
                <a:solidFill>
                  <a:srgbClr val="555555"/>
                </a:solidFill>
              </a:rPr>
              <a:t>  is a constant, is a </a:t>
            </a:r>
            <a:r>
              <a:rPr lang="en-US" b="1" dirty="0">
                <a:solidFill>
                  <a:srgbClr val="555555"/>
                </a:solidFill>
              </a:rPr>
              <a:t>vertical shift </a:t>
            </a:r>
            <a:r>
              <a:rPr lang="en-US" dirty="0">
                <a:solidFill>
                  <a:srgbClr val="555555"/>
                </a:solidFill>
              </a:rPr>
              <a:t>of the function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). </a:t>
            </a:r>
            <a:r>
              <a:rPr lang="en-US" dirty="0">
                <a:solidFill>
                  <a:srgbClr val="555555"/>
                </a:solidFill>
              </a:rPr>
              <a:t> All the output values change by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k</a:t>
            </a:r>
            <a:r>
              <a:rPr lang="en-US" dirty="0">
                <a:solidFill>
                  <a:srgbClr val="555555"/>
                </a:solidFill>
              </a:rPr>
              <a:t> units. If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k</a:t>
            </a:r>
            <a:r>
              <a:rPr lang="en-US" dirty="0">
                <a:solidFill>
                  <a:srgbClr val="555555"/>
                </a:solidFill>
              </a:rPr>
              <a:t> is positive, the graph will shift up. If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k</a:t>
            </a:r>
            <a:r>
              <a:rPr lang="en-US" dirty="0">
                <a:solidFill>
                  <a:srgbClr val="555555"/>
                </a:solidFill>
              </a:rPr>
              <a:t> is negative, the graph will shift down.</a:t>
            </a:r>
            <a:endParaRPr lang="en-US" dirty="0">
              <a:solidFill>
                <a:srgbClr val="555555"/>
              </a:solidFill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E97E204-D473-1640-AABA-604229234555}"/>
              </a:ext>
            </a:extLst>
          </p:cNvPr>
          <p:cNvSpPr/>
          <p:nvPr/>
        </p:nvSpPr>
        <p:spPr>
          <a:xfrm>
            <a:off x="457198" y="2927072"/>
            <a:ext cx="82296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555555"/>
                </a:solidFill>
              </a:rPr>
              <a:t>HORIZONTAL SHIFT</a:t>
            </a:r>
          </a:p>
          <a:p>
            <a:r>
              <a:rPr lang="en-US" dirty="0">
                <a:solidFill>
                  <a:srgbClr val="555555"/>
                </a:solidFill>
              </a:rPr>
              <a:t>Given a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,</a:t>
            </a:r>
            <a:r>
              <a:rPr lang="en-US" dirty="0">
                <a:solidFill>
                  <a:srgbClr val="555555"/>
                </a:solidFill>
              </a:rPr>
              <a:t>  a new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−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h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),</a:t>
            </a:r>
            <a:r>
              <a:rPr lang="en-US" dirty="0">
                <a:solidFill>
                  <a:srgbClr val="555555"/>
                </a:solidFill>
              </a:rPr>
              <a:t>  where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h</a:t>
            </a:r>
            <a:r>
              <a:rPr lang="en-US" dirty="0">
                <a:solidFill>
                  <a:srgbClr val="555555"/>
                </a:solidFill>
              </a:rPr>
              <a:t>  is a constant, is a </a:t>
            </a:r>
            <a:r>
              <a:rPr lang="en-US" b="1" dirty="0">
                <a:solidFill>
                  <a:srgbClr val="555555"/>
                </a:solidFill>
              </a:rPr>
              <a:t>horizontal shift </a:t>
            </a:r>
            <a:r>
              <a:rPr lang="en-US" dirty="0">
                <a:solidFill>
                  <a:srgbClr val="555555"/>
                </a:solidFill>
              </a:rPr>
              <a:t>of the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555555"/>
                </a:solidFill>
              </a:rPr>
              <a:t>  If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h</a:t>
            </a:r>
            <a:r>
              <a:rPr lang="en-US" dirty="0">
                <a:solidFill>
                  <a:srgbClr val="555555"/>
                </a:solidFill>
              </a:rPr>
              <a:t>  is positive, the graph will shift right. If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h</a:t>
            </a:r>
            <a:r>
              <a:rPr lang="en-US" dirty="0">
                <a:solidFill>
                  <a:srgbClr val="555555"/>
                </a:solidFill>
              </a:rPr>
              <a:t>  is negative, the graph will shift left.</a:t>
            </a:r>
            <a:endParaRPr lang="en-US" dirty="0">
              <a:solidFill>
                <a:srgbClr val="55555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096074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1511274"/>
          </a:xfrm>
        </p:spPr>
        <p:txBody>
          <a:bodyPr>
            <a:normAutofit/>
          </a:bodyPr>
          <a:lstStyle/>
          <a:p>
            <a:r>
              <a:rPr lang="en-US" dirty="0"/>
              <a:t>Transformation of functions</a:t>
            </a:r>
            <a:br>
              <a:rPr lang="en-US" dirty="0"/>
            </a:br>
            <a:r>
              <a:rPr lang="en-US" sz="2200" dirty="0"/>
              <a:t>Graphing Functions Using Vertical and Horizontal Shifts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199" y="1631981"/>
                <a:ext cx="8379321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b="1" dirty="0">
                    <a:latin typeface="HelveticaNeueLTPro" charset="0"/>
                  </a:rPr>
                  <a:t>Adding a Constant to a Function</a:t>
                </a:r>
              </a:p>
              <a:p>
                <a:endParaRPr lang="en-US" b="1" dirty="0">
                  <a:latin typeface="HelveticaNeueLTPro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mr-IN" i="1" dirty="0" smtClean="0">
                        <a:latin typeface="Cambria Math" charset="0"/>
                      </a:rPr>
                      <m:t>𝑔</m:t>
                    </m:r>
                    <m:r>
                      <a:rPr lang="mr-IN" i="1" dirty="0">
                        <a:latin typeface="Cambria Math" charset="0"/>
                      </a:rPr>
                      <m:t>(</m:t>
                    </m:r>
                    <m:r>
                      <a:rPr lang="mr-IN" i="1" dirty="0" err="1">
                        <a:latin typeface="Cambria Math" charset="0"/>
                      </a:rPr>
                      <m:t>𝑥</m:t>
                    </m:r>
                    <m:r>
                      <a:rPr lang="mr-IN" i="1" dirty="0">
                        <a:latin typeface="Cambria Math" charset="0"/>
                      </a:rPr>
                      <m:t>)=</m:t>
                    </m:r>
                    <m:r>
                      <a:rPr lang="mr-IN" i="1" dirty="0" err="1">
                        <a:latin typeface="Cambria Math" charset="0"/>
                      </a:rPr>
                      <m:t>𝑓</m:t>
                    </m:r>
                    <m:r>
                      <a:rPr lang="mr-IN" i="1" dirty="0">
                        <a:latin typeface="Cambria Math" charset="0"/>
                      </a:rPr>
                      <m:t>(</m:t>
                    </m:r>
                    <m:r>
                      <a:rPr lang="mr-IN" i="1" dirty="0" err="1">
                        <a:latin typeface="Cambria Math" charset="0"/>
                      </a:rPr>
                      <m:t>𝑥</m:t>
                    </m:r>
                    <m:r>
                      <a:rPr lang="mr-IN" i="1" dirty="0">
                        <a:latin typeface="Cambria Math" charset="0"/>
                      </a:rPr>
                      <m:t>)−2 </m:t>
                    </m:r>
                  </m:oMath>
                </a14:m>
                <a:r>
                  <a:rPr lang="en-US" dirty="0"/>
                  <a:t>	                  </a:t>
                </a:r>
                <a14:m>
                  <m:oMath xmlns:m="http://schemas.openxmlformats.org/officeDocument/2006/math">
                    <m:r>
                      <a:rPr lang="mr-IN" i="1" dirty="0">
                        <a:latin typeface="Cambria Math" charset="0"/>
                      </a:rPr>
                      <m:t>𝑔</m:t>
                    </m:r>
                    <m:r>
                      <a:rPr lang="mr-IN" i="1" dirty="0">
                        <a:latin typeface="Cambria Math" charset="0"/>
                      </a:rPr>
                      <m:t>(</m:t>
                    </m:r>
                    <m:r>
                      <a:rPr lang="mr-IN" i="1" dirty="0" err="1">
                        <a:latin typeface="Cambria Math" charset="0"/>
                      </a:rPr>
                      <m:t>𝑥</m:t>
                    </m:r>
                    <m:r>
                      <a:rPr lang="mr-IN" i="1" dirty="0">
                        <a:latin typeface="Cambria Math" charset="0"/>
                      </a:rPr>
                      <m:t>)=</m:t>
                    </m:r>
                    <m:r>
                      <a:rPr lang="mr-IN" i="1" dirty="0" err="1">
                        <a:latin typeface="Cambria Math" charset="0"/>
                      </a:rPr>
                      <m:t>𝑓</m:t>
                    </m:r>
                    <m:r>
                      <a:rPr lang="mr-IN" i="1" dirty="0">
                        <a:latin typeface="Cambria Math" charset="0"/>
                      </a:rPr>
                      <m:t>(</m:t>
                    </m:r>
                    <m:r>
                      <a:rPr lang="mr-IN" i="1" dirty="0" err="1">
                        <a:latin typeface="Cambria Math" charset="0"/>
                      </a:rPr>
                      <m:t>𝑥</m:t>
                    </m:r>
                    <m:r>
                      <a:rPr lang="en-US" i="1" dirty="0">
                        <a:latin typeface="Cambria Math" charset="0"/>
                      </a:rPr>
                      <m:t>−2</m:t>
                    </m:r>
                    <m:r>
                      <a:rPr lang="mr-IN" i="1" dirty="0">
                        <a:latin typeface="Cambria Math" charset="0"/>
                      </a:rPr>
                      <m:t>)</m:t>
                    </m:r>
                  </m:oMath>
                </a14:m>
                <a:endParaRPr lang="mr-IN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631981"/>
                <a:ext cx="8379321" cy="923330"/>
              </a:xfrm>
              <a:prstGeom prst="rect">
                <a:avLst/>
              </a:prstGeom>
              <a:blipFill>
                <a:blip r:embed="rId3"/>
                <a:stretch>
                  <a:fillRect l="-606" t="-2740" b="-109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title="graph of a wa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871" y="3109309"/>
            <a:ext cx="3263900" cy="3009900"/>
          </a:xfrm>
          <a:prstGeom prst="rect">
            <a:avLst/>
          </a:prstGeom>
        </p:spPr>
      </p:pic>
      <p:pic>
        <p:nvPicPr>
          <p:cNvPr id="7" name="Picture 6" title="graph of a wav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2571" y="3109309"/>
            <a:ext cx="3263900" cy="3009900"/>
          </a:xfrm>
          <a:prstGeom prst="rect">
            <a:avLst/>
          </a:prstGeom>
        </p:spPr>
      </p:pic>
      <p:sp>
        <p:nvSpPr>
          <p:cNvPr id="10" name="Footer Placeholder 2">
            <a:extLst>
              <a:ext uri="{FF2B5EF4-FFF2-40B4-BE49-F238E27FC236}">
                <a16:creationId xmlns:a16="http://schemas.microsoft.com/office/drawing/2014/main" id="{3D480468-A21A-41DD-BB42-1ED10B8128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36545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Section 3.4 Learning Objectives</a:t>
            </a:r>
          </a:p>
        </p:txBody>
      </p:sp>
      <p:pic>
        <p:nvPicPr>
          <p:cNvPr id="6" name="Picture 5" descr="OSX-Stacked-TM-RGB-300dpi-2016.jpg" title="&quot; 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2C50D-E8A3-0742-836A-717A75EF667C}"/>
              </a:ext>
            </a:extLst>
          </p:cNvPr>
          <p:cNvSpPr/>
          <p:nvPr/>
        </p:nvSpPr>
        <p:spPr>
          <a:xfrm>
            <a:off x="457200" y="1269643"/>
            <a:ext cx="83793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this section students will: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Combine functions using algebraic operations.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Create a new function by composition of functions.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Evaluate composite functions.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the domain of a composite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Decompose a composite function into its component functions.</a:t>
            </a:r>
          </a:p>
        </p:txBody>
      </p:sp>
    </p:spTree>
    <p:extLst>
      <p:ext uri="{BB962C8B-B14F-4D97-AF65-F5344CB8AC3E}">
        <p14:creationId xmlns:p14="http://schemas.microsoft.com/office/powerpoint/2010/main" val="15975024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1152266"/>
          </a:xfrm>
        </p:spPr>
        <p:txBody>
          <a:bodyPr>
            <a:normAutofit/>
          </a:bodyPr>
          <a:lstStyle/>
          <a:p>
            <a:r>
              <a:rPr lang="en-US" sz="2200" dirty="0"/>
              <a:t>Graphing Functions Using Vertical and Horizontal Shifts example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199" y="1393592"/>
                <a:ext cx="8379321" cy="2031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b="1" dirty="0">
                    <a:latin typeface="HelveticaNeueLTPro" charset="0"/>
                  </a:rPr>
                  <a:t>Shifting a Tabular Function Vertically </a:t>
                </a:r>
              </a:p>
              <a:p>
                <a:endParaRPr lang="en-US" dirty="0"/>
              </a:p>
              <a:p>
                <a:r>
                  <a:rPr lang="en-US" dirty="0">
                    <a:latin typeface="MinionPro" charset="0"/>
                  </a:rPr>
                  <a:t>A function </a:t>
                </a:r>
                <a:r>
                  <a:rPr lang="en-US" i="1" dirty="0">
                    <a:latin typeface="MinionPro" charset="0"/>
                  </a:rPr>
                  <a:t>f </a:t>
                </a:r>
                <a:r>
                  <a:rPr lang="en-US" dirty="0">
                    <a:latin typeface="MinionPro" charset="0"/>
                  </a:rPr>
                  <a:t>(</a:t>
                </a:r>
                <a:r>
                  <a:rPr lang="en-US" i="1" dirty="0">
                    <a:latin typeface="MinionPro" charset="0"/>
                  </a:rPr>
                  <a:t>x</a:t>
                </a:r>
                <a:r>
                  <a:rPr lang="en-US" dirty="0">
                    <a:latin typeface="MinionPro" charset="0"/>
                  </a:rPr>
                  <a:t>) is given in the table below. </a:t>
                </a:r>
              </a:p>
              <a:p>
                <a:endParaRPr lang="en-US" dirty="0">
                  <a:latin typeface="MinionPro" charset="0"/>
                </a:endParaRPr>
              </a:p>
              <a:p>
                <a:r>
                  <a:rPr lang="en-US" dirty="0">
                    <a:latin typeface="MinionPro" charset="0"/>
                  </a:rPr>
                  <a:t>Create a table for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charset="0"/>
                      </a:rPr>
                      <m:t>= </m:t>
                    </m:r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+</m:t>
                    </m:r>
                    <m:r>
                      <a:rPr lang="en-US" i="1" dirty="0" smtClean="0">
                        <a:latin typeface="Cambria Math" charset="0"/>
                      </a:rPr>
                      <m:t> 3. 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>
                    <a:latin typeface="MinionPro" charset="0"/>
                  </a:rPr>
                  <a:t>Create a table for the function </a:t>
                </a:r>
                <a:r>
                  <a:rPr lang="en-US" i="1" dirty="0">
                    <a:latin typeface="MinionPro" charset="0"/>
                  </a:rPr>
                  <a:t>g</a:t>
                </a:r>
                <a:r>
                  <a:rPr lang="en-US" dirty="0">
                    <a:latin typeface="MinionPro" charset="0"/>
                  </a:rPr>
                  <a:t>(</a:t>
                </a:r>
                <a:r>
                  <a:rPr lang="en-US" i="1" dirty="0">
                    <a:latin typeface="MinionPro" charset="0"/>
                  </a:rPr>
                  <a:t>x</a:t>
                </a:r>
                <a:r>
                  <a:rPr lang="en-US" dirty="0">
                    <a:latin typeface="MinionPro" charset="0"/>
                  </a:rPr>
                  <a:t>) </a:t>
                </a:r>
                <a:r>
                  <a:rPr lang="en-US" dirty="0">
                    <a:latin typeface="UniMath" charset="0"/>
                  </a:rPr>
                  <a:t>= </a:t>
                </a:r>
                <a:r>
                  <a:rPr lang="en-US" i="1" dirty="0">
                    <a:latin typeface="MinionPro" charset="0"/>
                  </a:rPr>
                  <a:t>f</a:t>
                </a:r>
                <a:r>
                  <a:rPr lang="en-US" dirty="0">
                    <a:latin typeface="MinionPro" charset="0"/>
                  </a:rPr>
                  <a:t>(</a:t>
                </a:r>
                <a:r>
                  <a:rPr lang="en-US" i="1" dirty="0">
                    <a:latin typeface="MinionPro" charset="0"/>
                  </a:rPr>
                  <a:t>x </a:t>
                </a:r>
                <a:r>
                  <a:rPr lang="en-US" dirty="0">
                    <a:latin typeface="UniMath" charset="0"/>
                  </a:rPr>
                  <a:t>+ </a:t>
                </a:r>
                <a:r>
                  <a:rPr lang="en-US" dirty="0">
                    <a:latin typeface="MinionPro" charset="0"/>
                  </a:rPr>
                  <a:t>3).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393592"/>
                <a:ext cx="8379321" cy="2031325"/>
              </a:xfrm>
              <a:prstGeom prst="rect">
                <a:avLst/>
              </a:prstGeom>
              <a:blipFill>
                <a:blip r:embed="rId3"/>
                <a:stretch>
                  <a:fillRect l="-606" t="-1242" b="-37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&#10;x    2     4    6       8&#10;f(x)  1 3 7 11" title="table of a func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49" y="5003650"/>
            <a:ext cx="4064000" cy="825500"/>
          </a:xfrm>
          <a:prstGeom prst="rect">
            <a:avLst/>
          </a:prstGeom>
        </p:spPr>
      </p:pic>
      <p:pic>
        <p:nvPicPr>
          <p:cNvPr id="7" name="Picture 6" descr="x&#10;  2 4 6 8&#10;f(x)&#10;&#10;1 3 7 11" title="table of a func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249" y="3527283"/>
            <a:ext cx="4064000" cy="825500"/>
          </a:xfrm>
          <a:prstGeom prst="rect">
            <a:avLst/>
          </a:prstGeom>
        </p:spPr>
      </p:pic>
      <p:sp>
        <p:nvSpPr>
          <p:cNvPr id="9" name="Footer Placeholder 2">
            <a:extLst>
              <a:ext uri="{FF2B5EF4-FFF2-40B4-BE49-F238E27FC236}">
                <a16:creationId xmlns:a16="http://schemas.microsoft.com/office/drawing/2014/main" id="{77635E63-E80D-4A6E-BFFE-4CA1537D55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1311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1152266"/>
          </a:xfrm>
        </p:spPr>
        <p:txBody>
          <a:bodyPr>
            <a:normAutofit/>
          </a:bodyPr>
          <a:lstStyle/>
          <a:p>
            <a:r>
              <a:rPr lang="en-US" sz="2200"/>
              <a:t>Graphing </a:t>
            </a:r>
            <a:r>
              <a:rPr lang="en-US" sz="2200" dirty="0"/>
              <a:t>Functions Using Vertical and Horizontal Shifts 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pic>
        <p:nvPicPr>
          <p:cNvPr id="7" name="Picture 6" title="Blank coordinate pla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33797" y="2568221"/>
            <a:ext cx="3402724" cy="3048000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AB35F2D-8AA7-A64E-B8F6-2FFBC12D9960}"/>
              </a:ext>
            </a:extLst>
          </p:cNvPr>
          <p:cNvSpPr/>
          <p:nvPr/>
        </p:nvSpPr>
        <p:spPr>
          <a:xfrm>
            <a:off x="457200" y="1153939"/>
            <a:ext cx="837932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Given the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</a:t>
            </a:r>
            <a:r>
              <a:rPr lang="en-US" dirty="0">
                <a:solidFill>
                  <a:srgbClr val="555555"/>
                </a:solidFill>
                <a:latin typeface="STIXVariants" pitchFamily="2" charset="2"/>
              </a:rPr>
              <a:t> √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,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 graph the original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 and the transformation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+ 2) 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 on the same axes. Is this a horizontal or a vertical shift? Which way is the graph shifted and by how many units?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910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1004769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Combining vertical and horizontal shifts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70C463-284B-7A40-84A4-8A9AC2EC5C25}"/>
              </a:ext>
            </a:extLst>
          </p:cNvPr>
          <p:cNvSpPr/>
          <p:nvPr/>
        </p:nvSpPr>
        <p:spPr>
          <a:xfrm>
            <a:off x="457199" y="1443841"/>
            <a:ext cx="837932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How To:</a:t>
            </a:r>
          </a:p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Given a function and both a vertical and a horizontal shift, sketch the graph.</a:t>
            </a:r>
            <a:endParaRPr lang="en-US" dirty="0">
              <a:solidFill>
                <a:srgbClr val="555555"/>
              </a:solidFill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Identify the vertical and horizontal shifts from the formula.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The vertical shift results from a constant added to the output. Move the graph up for a positive constant and down for a negative constant.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The horizontal shift results from a constant added to the input. Move the graph left for a positive constant and right for a negative constant.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Apply the shifts to the graph in either order.</a:t>
            </a:r>
            <a:endParaRPr lang="en-US" b="0" i="0" u="none" strike="noStrike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6757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1004769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Combining vertical and horizontal shifts example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57200" y="1171576"/>
                <a:ext cx="8229600" cy="914400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sz="1800" b="1" dirty="0">
                    <a:latin typeface="HelveticaNeueLTPro" charset="0"/>
                  </a:rPr>
                  <a:t>Graphing Combined Vertical and Horizontal Shifts </a:t>
                </a:r>
                <a:endParaRPr lang="en-US" sz="1800" dirty="0"/>
              </a:p>
              <a:p>
                <a:r>
                  <a:rPr lang="en-US" sz="1800" dirty="0">
                    <a:latin typeface="MinionPro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charset="0"/>
                      </a:rPr>
                      <m:t>𝑓</m:t>
                    </m:r>
                    <m:r>
                      <a:rPr lang="en-US" sz="1800" i="1" dirty="0" smtClean="0">
                        <a:latin typeface="Cambria Math" charset="0"/>
                      </a:rPr>
                      <m:t>(</m:t>
                    </m:r>
                    <m:r>
                      <a:rPr lang="en-US" sz="1800" i="1" dirty="0" smtClean="0">
                        <a:latin typeface="Cambria Math" charset="0"/>
                      </a:rPr>
                      <m:t>𝑥</m:t>
                    </m:r>
                    <m:r>
                      <a:rPr lang="en-US" sz="1800" i="1" dirty="0" smtClean="0">
                        <a:latin typeface="Cambria Math" charset="0"/>
                      </a:rPr>
                      <m:t>) = </m:t>
                    </m:r>
                    <m:rad>
                      <m:radPr>
                        <m:degHide m:val="on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US" sz="1800" dirty="0">
                    <a:latin typeface="MinionPro" charset="0"/>
                  </a:rPr>
                  <a:t>, sketch a graph of</a:t>
                </a:r>
                <a14:m>
                  <m:oMath xmlns:m="http://schemas.openxmlformats.org/officeDocument/2006/math"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1800" i="1" dirty="0" smtClean="0">
                        <a:latin typeface="Cambria Math" charset="0"/>
                      </a:rPr>
                      <m:t>h</m:t>
                    </m:r>
                    <m:d>
                      <m:dPr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1800" i="1" dirty="0" smtClean="0">
                        <a:latin typeface="Cambria Math" charset="0"/>
                      </a:rPr>
                      <m:t>= </m:t>
                    </m:r>
                    <m:rad>
                      <m:radPr>
                        <m:degHide m:val="on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 dirty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  <m:r>
                      <a:rPr lang="en-US" sz="1800" b="0" i="1" dirty="0" smtClean="0">
                        <a:latin typeface="Cambria Math" charset="0"/>
                      </a:rPr>
                      <m:t>+</m:t>
                    </m:r>
                    <m:r>
                      <a:rPr lang="en-US" sz="1800" i="1" dirty="0" smtClean="0">
                        <a:latin typeface="Cambria Math" charset="0"/>
                      </a:rPr>
                      <m:t> 3. 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57200" y="1171576"/>
                <a:ext cx="8229600" cy="914400"/>
              </a:xfrm>
              <a:blipFill>
                <a:blip r:embed="rId3"/>
                <a:stretch>
                  <a:fillRect l="-617" t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Picture 8" title="Blank Coordinate pla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84076" y="3128835"/>
            <a:ext cx="3402724" cy="3048000"/>
          </a:xfrm>
          <a:prstGeom prst="rect">
            <a:avLst/>
          </a:prstGeom>
        </p:spPr>
      </p:pic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90C45DB9-D1E8-430B-AC60-378C87223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8481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659535"/>
          </a:xfrm>
        </p:spPr>
        <p:txBody>
          <a:bodyPr>
            <a:normAutofit fontScale="90000"/>
          </a:bodyPr>
          <a:lstStyle/>
          <a:p>
            <a:r>
              <a:rPr lang="en-US"/>
              <a:t>Combining vertical and horizontal shifts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57200" y="1061551"/>
                <a:ext cx="8062912" cy="785910"/>
              </a:xfrm>
            </p:spPr>
            <p:txBody>
              <a:bodyPr>
                <a:noAutofit/>
              </a:bodyPr>
              <a:lstStyle/>
              <a:p>
                <a:r>
                  <a:rPr lang="en-US" sz="1800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sz="1800" b="1" dirty="0">
                    <a:latin typeface="HelveticaNeueLTPro" charset="0"/>
                  </a:rPr>
                  <a:t>Identifying Combined Vertical and Horizontal Shifts </a:t>
                </a:r>
                <a:endParaRPr lang="en-US" sz="1800" dirty="0"/>
              </a:p>
              <a:p>
                <a:r>
                  <a:rPr lang="en-US" sz="1800" dirty="0">
                    <a:latin typeface="MinionPro" charset="0"/>
                  </a:rPr>
                  <a:t>Write a formula for the graph shown below, which is a transformation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charset="0"/>
                      </a:rPr>
                      <m:t>𝑓</m:t>
                    </m:r>
                    <m:r>
                      <a:rPr lang="en-US" sz="1800" i="1" dirty="0">
                        <a:latin typeface="Cambria Math" charset="0"/>
                      </a:rPr>
                      <m:t>(</m:t>
                    </m:r>
                    <m:r>
                      <a:rPr lang="en-US" sz="1800" i="1" dirty="0">
                        <a:latin typeface="Cambria Math" charset="0"/>
                      </a:rPr>
                      <m:t>𝑥</m:t>
                    </m:r>
                    <m:r>
                      <a:rPr lang="en-US" sz="1800" i="1" dirty="0">
                        <a:latin typeface="Cambria Math" charset="0"/>
                      </a:rPr>
                      <m:t>) = </m:t>
                    </m:r>
                    <m:sSup>
                      <m:sSupPr>
                        <m:ctrlPr>
                          <a:rPr lang="is-IS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s-IS" sz="1800" i="1" dirty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is-IS" sz="1800" i="1" dirty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1800" dirty="0">
                    <a:latin typeface="MinionPro" charset="0"/>
                  </a:rPr>
                  <a:t>.</a:t>
                </a:r>
                <a:endParaRPr lang="en-US" sz="1800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57200" y="1061551"/>
                <a:ext cx="8062912" cy="785910"/>
              </a:xfrm>
              <a:blipFill>
                <a:blip r:embed="rId2"/>
                <a:stretch>
                  <a:fillRect l="-630" t="-4918" b="-47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pic>
        <p:nvPicPr>
          <p:cNvPr id="8" name="Picture 7" descr="parabola opens up with a vertex at (1,-3)" title="Graph of parabol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2811" y="2109398"/>
            <a:ext cx="4173710" cy="4121539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</p:spTree>
    <p:extLst>
      <p:ext uri="{BB962C8B-B14F-4D97-AF65-F5344CB8AC3E}">
        <p14:creationId xmlns:p14="http://schemas.microsoft.com/office/powerpoint/2010/main" val="14796828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1004769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Combining vertical and horizontal shifts try it</a:t>
            </a:r>
            <a:br>
              <a:rPr lang="en-US" dirty="0"/>
            </a:br>
            <a:endParaRPr lang="en-US" dirty="0"/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pic>
        <p:nvPicPr>
          <p:cNvPr id="9" name="Picture 8" title="Blank coordinate pla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5476" y="2176335"/>
            <a:ext cx="3402724" cy="30480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78977A-12A0-5A4B-A3E1-4EE9D4C06BB8}"/>
              </a:ext>
            </a:extLst>
          </p:cNvPr>
          <p:cNvSpPr/>
          <p:nvPr/>
        </p:nvSpPr>
        <p:spPr>
          <a:xfrm>
            <a:off x="457200" y="1246095"/>
            <a:ext cx="64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Try It:	Given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</a:t>
            </a:r>
            <a:r>
              <a:rPr lang="en-US" dirty="0">
                <a:solidFill>
                  <a:srgbClr val="555555"/>
                </a:solidFill>
                <a:latin typeface="STIXVariants" pitchFamily="2" charset="2"/>
              </a:rPr>
              <a:t>|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Variants" pitchFamily="2" charset="2"/>
              </a:rPr>
              <a:t>|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,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 sketch a graph of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h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− 2) + 4.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3322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659535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Combining vertical and horizontal shifts try it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pic>
        <p:nvPicPr>
          <p:cNvPr id="7" name="Picture 6" title="Blank coordinate pla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6926" y="2881185"/>
            <a:ext cx="3402724" cy="30480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5FA54A-EB77-264B-BABA-1E3A1E2C7668}"/>
                  </a:ext>
                </a:extLst>
              </p:cNvPr>
              <p:cNvSpPr/>
              <p:nvPr/>
            </p:nvSpPr>
            <p:spPr>
              <a:xfrm>
                <a:off x="457200" y="1289773"/>
                <a:ext cx="8172450" cy="76194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Try It:	Write a formula for a transformation of the toolkit reciprocal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 dirty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f>
                      <m:fPr>
                        <m:ctrlPr>
                          <a:rPr lang="en-US" i="1" dirty="0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dirty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i="1" dirty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den>
                    </m:f>
                    <m:r>
                      <a:rPr lang="en-US" i="1" dirty="0" smtClean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  that shifts the function’s graph one unit to the right and one unit up.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4B5FA54A-EB77-264B-BABA-1E3A1E2C76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89773"/>
                <a:ext cx="8172450" cy="761940"/>
              </a:xfrm>
              <a:prstGeom prst="rect">
                <a:avLst/>
              </a:prstGeom>
              <a:blipFill>
                <a:blip r:embed="rId4"/>
                <a:stretch>
                  <a:fillRect l="-621" t="-3279" b="-1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5187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Graphing Functions Using Reflections about the Axes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15F7EF-56D3-0140-A4E6-7167A2662AC3}"/>
              </a:ext>
            </a:extLst>
          </p:cNvPr>
          <p:cNvSpPr/>
          <p:nvPr/>
        </p:nvSpPr>
        <p:spPr>
          <a:xfrm>
            <a:off x="457200" y="1720840"/>
            <a:ext cx="8062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555555"/>
                </a:solidFill>
              </a:rPr>
              <a:t>REFLECTIONS</a:t>
            </a:r>
          </a:p>
          <a:p>
            <a:r>
              <a:rPr lang="en-US" dirty="0">
                <a:solidFill>
                  <a:srgbClr val="555555"/>
                </a:solidFill>
              </a:rPr>
              <a:t>Given a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),</a:t>
            </a:r>
            <a:r>
              <a:rPr lang="en-US" dirty="0">
                <a:solidFill>
                  <a:srgbClr val="555555"/>
                </a:solidFill>
              </a:rPr>
              <a:t>  a new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−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</a:t>
            </a:r>
            <a:r>
              <a:rPr lang="en-US" dirty="0">
                <a:solidFill>
                  <a:srgbClr val="555555"/>
                </a:solidFill>
              </a:rPr>
              <a:t>  is a </a:t>
            </a:r>
            <a:r>
              <a:rPr lang="en-US" b="1" dirty="0">
                <a:solidFill>
                  <a:srgbClr val="555555"/>
                </a:solidFill>
              </a:rPr>
              <a:t>vertical reflection</a:t>
            </a:r>
            <a:r>
              <a:rPr lang="en-US" dirty="0">
                <a:solidFill>
                  <a:srgbClr val="555555"/>
                </a:solidFill>
              </a:rPr>
              <a:t> of the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),</a:t>
            </a:r>
            <a:r>
              <a:rPr lang="en-US" dirty="0">
                <a:solidFill>
                  <a:srgbClr val="555555"/>
                </a:solidFill>
              </a:rPr>
              <a:t>  sometimes called a reflection about (or over, or through) the </a:t>
            </a:r>
            <a:r>
              <a:rPr lang="en-US" i="1" dirty="0">
                <a:solidFill>
                  <a:srgbClr val="555555"/>
                </a:solidFill>
              </a:rPr>
              <a:t>x</a:t>
            </a:r>
            <a:r>
              <a:rPr lang="en-US" dirty="0">
                <a:solidFill>
                  <a:srgbClr val="555555"/>
                </a:solidFill>
              </a:rPr>
              <a:t>-axis.</a:t>
            </a:r>
          </a:p>
          <a:p>
            <a:r>
              <a:rPr lang="en-US" dirty="0">
                <a:solidFill>
                  <a:srgbClr val="555555"/>
                </a:solidFill>
              </a:rPr>
              <a:t>Given a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),</a:t>
            </a:r>
            <a:r>
              <a:rPr lang="en-US" dirty="0">
                <a:solidFill>
                  <a:srgbClr val="555555"/>
                </a:solidFill>
              </a:rPr>
              <a:t>  a new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(−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</a:t>
            </a:r>
            <a:r>
              <a:rPr lang="en-US" dirty="0">
                <a:solidFill>
                  <a:srgbClr val="555555"/>
                </a:solidFill>
              </a:rPr>
              <a:t>  is a </a:t>
            </a:r>
            <a:r>
              <a:rPr lang="en-US" b="1" dirty="0">
                <a:solidFill>
                  <a:srgbClr val="555555"/>
                </a:solidFill>
              </a:rPr>
              <a:t>horizontal reflection</a:t>
            </a:r>
            <a:r>
              <a:rPr lang="en-US" dirty="0">
                <a:solidFill>
                  <a:srgbClr val="555555"/>
                </a:solidFill>
              </a:rPr>
              <a:t> of the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),</a:t>
            </a:r>
            <a:r>
              <a:rPr lang="en-US" dirty="0">
                <a:solidFill>
                  <a:srgbClr val="555555"/>
                </a:solidFill>
              </a:rPr>
              <a:t>  sometimes called a reflection about the </a:t>
            </a:r>
            <a:r>
              <a:rPr lang="en-US" i="1" dirty="0">
                <a:solidFill>
                  <a:srgbClr val="555555"/>
                </a:solidFill>
              </a:rPr>
              <a:t>y</a:t>
            </a:r>
            <a:r>
              <a:rPr lang="en-US" dirty="0">
                <a:solidFill>
                  <a:srgbClr val="555555"/>
                </a:solidFill>
              </a:rPr>
              <a:t>-axis.</a:t>
            </a:r>
            <a:endParaRPr lang="en-US" dirty="0">
              <a:solidFill>
                <a:srgbClr val="555555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ECEBF09-E547-EA48-B282-04CD3EA8E864}"/>
              </a:ext>
            </a:extLst>
          </p:cNvPr>
          <p:cNvSpPr/>
          <p:nvPr/>
        </p:nvSpPr>
        <p:spPr>
          <a:xfrm>
            <a:off x="457200" y="3829858"/>
            <a:ext cx="8062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How To:</a:t>
            </a:r>
          </a:p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Given a function, reflect the graph both vertically and horizontally.</a:t>
            </a:r>
            <a:endParaRPr lang="en-US" dirty="0">
              <a:solidFill>
                <a:srgbClr val="555555"/>
              </a:solidFill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Multiply all outputs by –1 for a vertical reflection. The new graph is a reflection of the original graph about the </a:t>
            </a:r>
            <a:r>
              <a:rPr lang="en-US" i="1" dirty="0">
                <a:solidFill>
                  <a:srgbClr val="333333"/>
                </a:solidFill>
                <a:latin typeface="Helvetica Neue" panose="02000503000000020004" pitchFamily="2" charset="0"/>
              </a:rPr>
              <a:t>x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-axis.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Multiply all inputs by –1 for a horizontal reflection. The new graph is a reflection of the original graph about the </a:t>
            </a:r>
            <a:r>
              <a:rPr lang="en-US" i="1" dirty="0">
                <a:solidFill>
                  <a:srgbClr val="333333"/>
                </a:solidFill>
                <a:latin typeface="Helvetica Neue" panose="02000503000000020004" pitchFamily="2" charset="0"/>
              </a:rPr>
              <a:t>y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-axis.</a:t>
            </a:r>
            <a:endParaRPr lang="en-US" b="0" i="0" u="none" strike="noStrike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34702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Graphing Functions Using Reflections about the Axes try it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pic>
        <p:nvPicPr>
          <p:cNvPr id="9" name="Picture 8" title="Blank coordinate pla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026784"/>
            <a:ext cx="2755900" cy="2468606"/>
          </a:xfrm>
          <a:prstGeom prst="rect">
            <a:avLst/>
          </a:prstGeom>
        </p:spPr>
      </p:pic>
      <p:pic>
        <p:nvPicPr>
          <p:cNvPr id="10" name="Picture 9" title="Blank coordinate pla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0621" y="3026784"/>
            <a:ext cx="2755900" cy="246860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7AE82E-8353-A643-8D19-58228A4B12CD}"/>
              </a:ext>
            </a:extLst>
          </p:cNvPr>
          <p:cNvSpPr/>
          <p:nvPr/>
        </p:nvSpPr>
        <p:spPr>
          <a:xfrm>
            <a:off x="457200" y="1381107"/>
            <a:ext cx="806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Try It:	Reflect the graph of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)=∣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−1∣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 (a) vertically and (b) horizontally.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556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Graphing Functions Using Reflections about the Axes example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pic>
        <p:nvPicPr>
          <p:cNvPr id="8" name="Picture 7" descr="&#10;x&#10;−2 0 2 4&#10;f(x)&#10;&#10;5 10 15 20"/>
          <p:cNvPicPr>
            <a:picLocks noChangeAspect="1"/>
          </p:cNvPicPr>
          <p:nvPr/>
        </p:nvPicPr>
        <p:blipFill rotWithShape="1">
          <a:blip r:embed="rId3"/>
          <a:srcRect l="31972" t="28265" r="30904" b="39427"/>
          <a:stretch/>
        </p:blipFill>
        <p:spPr>
          <a:xfrm>
            <a:off x="3136900" y="1866900"/>
            <a:ext cx="3111500" cy="7493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3E6D675-FB7E-2549-8469-2FAB0E150AA6}"/>
              </a:ext>
            </a:extLst>
          </p:cNvPr>
          <p:cNvSpPr/>
          <p:nvPr/>
        </p:nvSpPr>
        <p:spPr>
          <a:xfrm>
            <a:off x="457200" y="1280626"/>
            <a:ext cx="8062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A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  is given as </a:t>
            </a:r>
            <a:r>
              <a:rPr lang="en-US" dirty="0">
                <a:solidFill>
                  <a:srgbClr val="21366B"/>
                </a:solidFill>
                <a:latin typeface="Helvetica Neue" panose="02000503000000020004" pitchFamily="2" charset="0"/>
              </a:rPr>
              <a:t>Table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. Create a table for the functions below.</a:t>
            </a:r>
          </a:p>
          <a:p>
            <a:pPr marL="342900" indent="-342900">
              <a:buFont typeface="+mj-lt"/>
              <a:buAutoNum type="alphaLcPeriod"/>
            </a:pP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) = −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)</a:t>
            </a:r>
            <a:endParaRPr lang="en-US" dirty="0">
              <a:solidFill>
                <a:srgbClr val="333333"/>
              </a:solidFill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lphaLcPeriod"/>
            </a:pP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h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) =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− x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)</a:t>
            </a:r>
            <a:endParaRPr lang="en-US" dirty="0">
              <a:solidFill>
                <a:srgbClr val="333333"/>
              </a:solidFill>
              <a:latin typeface="Helvetica Neue" panose="02000503000000020004" pitchFamily="2" charset="0"/>
            </a:endParaRPr>
          </a:p>
          <a:p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05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1358874"/>
          </a:xfrm>
        </p:spPr>
        <p:txBody>
          <a:bodyPr>
            <a:normAutofit fontScale="90000"/>
          </a:bodyPr>
          <a:lstStyle/>
          <a:p>
            <a:r>
              <a:rPr lang="en-US" dirty="0"/>
              <a:t>3.4 composition of Functions</a:t>
            </a:r>
            <a:br>
              <a:rPr lang="en-US" dirty="0"/>
            </a:br>
            <a:r>
              <a:rPr lang="en-US" sz="2200" dirty="0"/>
              <a:t>Combining Functions Using Algebraic Operations </a:t>
            </a:r>
            <a:br>
              <a:rPr lang="en-US" sz="2200" dirty="0"/>
            </a:br>
            <a:endParaRPr lang="en-US" sz="2200" dirty="0"/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A428BC-4DCE-B54F-8A62-19C320CE9EE4}"/>
                  </a:ext>
                </a:extLst>
              </p:cNvPr>
              <p:cNvSpPr/>
              <p:nvPr/>
            </p:nvSpPr>
            <p:spPr>
              <a:xfrm>
                <a:off x="457200" y="1567808"/>
                <a:ext cx="8115300" cy="19674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For two functions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)</a:t>
                </a:r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   and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g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)</a:t>
                </a:r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   with real number outputs, we define new functions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 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+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g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,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 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−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g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,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 g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, and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f/g </a:t>
                </a:r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  by the relations</a:t>
                </a:r>
              </a:p>
              <a:p>
                <a:pPr algn="ctr"/>
                <a:r>
                  <a:rPr lang="en-US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(</a:t>
                </a:r>
                <a:r>
                  <a:rPr lang="en-US" i="1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f </a:t>
                </a:r>
                <a:r>
                  <a:rPr lang="en-US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+ </a:t>
                </a:r>
                <a:r>
                  <a:rPr lang="en-US" i="1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g </a:t>
                </a:r>
                <a:r>
                  <a:rPr lang="en-US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)(</a:t>
                </a:r>
                <a:r>
                  <a:rPr lang="en-US" i="1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x</a:t>
                </a:r>
                <a:r>
                  <a:rPr lang="en-US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) 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=</a:t>
                </a:r>
                <a:r>
                  <a:rPr lang="en-US" dirty="0">
                    <a:solidFill>
                      <a:srgbClr val="333333"/>
                    </a:solidFill>
                    <a:latin typeface="STIXGeneral-Italic" pitchFamily="2" charset="2"/>
                  </a:rPr>
                  <a:t>f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333333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)+</a:t>
                </a:r>
                <a:r>
                  <a:rPr lang="en-US" dirty="0">
                    <a:solidFill>
                      <a:srgbClr val="333333"/>
                    </a:solidFill>
                    <a:latin typeface="STIXGeneral-Italic" pitchFamily="2" charset="2"/>
                  </a:rPr>
                  <a:t>g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333333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) </a:t>
                </a:r>
                <a:endParaRPr lang="en-US" dirty="0">
                  <a:latin typeface="STIXGeneral" pitchFamily="2" charset="2"/>
                  <a:ea typeface="STIXGeneral" pitchFamily="2" charset="2"/>
                  <a:cs typeface="STIXGeneral" pitchFamily="2" charset="2"/>
                </a:endParaRPr>
              </a:p>
              <a:p>
                <a:pPr algn="ctr"/>
                <a:r>
                  <a:rPr lang="en-US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(</a:t>
                </a:r>
                <a:r>
                  <a:rPr lang="en-US" i="1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f </a:t>
                </a:r>
                <a:r>
                  <a:rPr lang="en-US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− </a:t>
                </a:r>
                <a:r>
                  <a:rPr lang="en-US" i="1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g </a:t>
                </a:r>
                <a:r>
                  <a:rPr lang="en-US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)(</a:t>
                </a:r>
                <a:r>
                  <a:rPr lang="en-US" i="1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x</a:t>
                </a:r>
                <a:r>
                  <a:rPr lang="en-US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) 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  = </a:t>
                </a:r>
                <a:r>
                  <a:rPr lang="en-US" dirty="0">
                    <a:solidFill>
                      <a:srgbClr val="333333"/>
                    </a:solidFill>
                    <a:latin typeface="STIXGeneral-Italic" pitchFamily="2" charset="2"/>
                  </a:rPr>
                  <a:t>f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333333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)−</a:t>
                </a:r>
                <a:r>
                  <a:rPr lang="en-US" dirty="0">
                    <a:solidFill>
                      <a:srgbClr val="333333"/>
                    </a:solidFill>
                    <a:latin typeface="STIXGeneral-Italic" pitchFamily="2" charset="2"/>
                  </a:rPr>
                  <a:t>g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333333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mr-IN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charset="0"/>
                            </a:rPr>
                            <m:t>𝑓𝑔</m:t>
                          </m:r>
                        </m:e>
                      </m:d>
                      <m:r>
                        <a:rPr lang="mr-IN" i="1" dirty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i="1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33333"/>
                          </a:solidFill>
                          <a:latin typeface="STIXGeneral-Regular" pitchFamily="2" charset="2"/>
                        </a:rPr>
                        <m:t> 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33333"/>
                          </a:solidFill>
                          <a:latin typeface="STIXGeneral-Italic" pitchFamily="2" charset="2"/>
                        </a:rPr>
                        <m:t>f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33333"/>
                          </a:solidFill>
                          <a:latin typeface="STIXGeneral-Regular" pitchFamily="2" charset="2"/>
                        </a:rPr>
                        <m:t>(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33333"/>
                          </a:solidFill>
                          <a:latin typeface="STIXGeneral-Italic" pitchFamily="2" charset="2"/>
                        </a:rPr>
                        <m:t>x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33333"/>
                          </a:solidFill>
                          <a:latin typeface="STIXGeneral-Regular" pitchFamily="2" charset="2"/>
                        </a:rPr>
                        <m:t>)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33333"/>
                          </a:solidFill>
                          <a:latin typeface="STIXGeneral-Italic" pitchFamily="2" charset="2"/>
                        </a:rPr>
                        <m:t>g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33333"/>
                          </a:solidFill>
                          <a:latin typeface="STIXGeneral-Regular" pitchFamily="2" charset="2"/>
                        </a:rPr>
                        <m:t>(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33333"/>
                          </a:solidFill>
                          <a:latin typeface="STIXGeneral-Italic" pitchFamily="2" charset="2"/>
                        </a:rPr>
                        <m:t>x</m:t>
                      </m:r>
                      <m:r>
                        <m:rPr>
                          <m:nor/>
                        </m:rPr>
                        <a:rPr lang="en-US" dirty="0">
                          <a:solidFill>
                            <a:srgbClr val="333333"/>
                          </a:solidFill>
                          <a:latin typeface="STIXGeneral-Regular" pitchFamily="2" charset="2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STIXGeneral" pitchFamily="2" charset="2"/>
                  <a:ea typeface="STIXGeneral" pitchFamily="2" charset="2"/>
                  <a:cs typeface="STIXGeneral" pitchFamily="2" charset="2"/>
                </a:endParaRPr>
              </a:p>
              <a:p>
                <a:pPr algn="ctr"/>
                <a14:m>
                  <m:oMath xmlns:m="http://schemas.openxmlformats.org/officeDocument/2006/math">
                    <m:d>
                      <m:dPr>
                        <m:ctrlPr>
                          <a:rPr lang="mr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i="1" dirty="0">
                                <a:latin typeface="Cambria Math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r>
                      <a:rPr lang="mr-IN" i="1" dirty="0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en-US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333333"/>
                            </a:solidFill>
                            <a:latin typeface="STIXGeneral-Italic" pitchFamily="2" charset="2"/>
                          </a:rPr>
                          <m:t>f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333333"/>
                            </a:solidFill>
                            <a:latin typeface="STIXGeneral-Regular" pitchFamily="2" charset="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333333"/>
                            </a:solidFill>
                            <a:latin typeface="STIXGeneral-Italic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333333"/>
                            </a:solidFill>
                            <a:latin typeface="STIXGeneral-Regular" pitchFamily="2" charset="2"/>
                          </a:rPr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333333"/>
                            </a:solidFill>
                            <a:latin typeface="STIXGeneral-Italic" pitchFamily="2" charset="2"/>
                          </a:rPr>
                          <m:t>g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333333"/>
                            </a:solidFill>
                            <a:latin typeface="STIXGeneral-Regular" pitchFamily="2" charset="2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333333"/>
                            </a:solidFill>
                            <a:latin typeface="STIXGeneral-Italic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dirty="0">
                            <a:solidFill>
                              <a:srgbClr val="333333"/>
                            </a:solidFill>
                            <a:latin typeface="STIXGeneral-Regular" pitchFamily="2" charset="2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dirty="0">
                    <a:latin typeface="STIXGeneral" pitchFamily="2" charset="2"/>
                    <a:ea typeface="STIXGeneral" pitchFamily="2" charset="2"/>
                    <a:cs typeface="STIXGeneral" pitchFamily="2" charset="2"/>
                  </a:rPr>
                  <a:t>, 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where </a:t>
                </a:r>
                <a:r>
                  <a:rPr lang="en-US" dirty="0">
                    <a:solidFill>
                      <a:srgbClr val="333333"/>
                    </a:solidFill>
                    <a:latin typeface="STIXGeneral-Italic" pitchFamily="2" charset="2"/>
                  </a:rPr>
                  <a:t>g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333333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333333"/>
                    </a:solidFill>
                    <a:latin typeface="STIXGeneral-Regular" pitchFamily="2" charset="2"/>
                  </a:rPr>
                  <a:t>) ≠ 0 </a:t>
                </a:r>
                <a:endParaRPr lang="en-US" b="0" i="0" u="none" strike="noStrike" dirty="0">
                  <a:solidFill>
                    <a:srgbClr val="333333"/>
                  </a:solidFill>
                  <a:effectLst/>
                  <a:latin typeface="Helvetica Neue" panose="02000503000000020004" pitchFamily="2" charset="0"/>
                </a:endParaRPr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F9A428BC-4DCE-B54F-8A62-19C320CE9E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567808"/>
                <a:ext cx="8115300" cy="1967462"/>
              </a:xfrm>
              <a:prstGeom prst="rect">
                <a:avLst/>
              </a:prstGeom>
              <a:blipFill>
                <a:blip r:embed="rId3"/>
                <a:stretch>
                  <a:fillRect l="-626" t="-1923" b="-6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59682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Graphing Functions Using Reflections about the Axes try it 2</a:t>
            </a:r>
          </a:p>
        </p:txBody>
      </p:sp>
      <p:pic>
        <p:nvPicPr>
          <p:cNvPr id="9" name="Picture 8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pic>
        <p:nvPicPr>
          <p:cNvPr id="10" name="Picture 9" title="Blank coordinate pla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4212" y="2848984"/>
            <a:ext cx="2755900" cy="2468606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795C2FF-A160-8448-8487-339A42423C6A}"/>
              </a:ext>
            </a:extLst>
          </p:cNvPr>
          <p:cNvSpPr/>
          <p:nvPr/>
        </p:nvSpPr>
        <p:spPr>
          <a:xfrm>
            <a:off x="457200" y="1308936"/>
            <a:ext cx="8062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Try It:	Given the toolkit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baseline="30000" dirty="0">
                <a:solidFill>
                  <a:srgbClr val="555555"/>
                </a:solidFill>
                <a:latin typeface="STIXGeneral-Regular" pitchFamily="2" charset="2"/>
              </a:rPr>
              <a:t>2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, 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graph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−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 and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h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(−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).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  Take note of any surprising behavior for these functions.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327900" cy="751709"/>
          </a:xfrm>
        </p:spPr>
        <p:txBody>
          <a:bodyPr>
            <a:normAutofit fontScale="90000"/>
          </a:bodyPr>
          <a:lstStyle/>
          <a:p>
            <a:r>
              <a:rPr lang="en-US"/>
              <a:t>Graphing Functions Using Stretches and Compressions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880F0DF-C397-9D4D-B59B-103B7C185E9D}"/>
              </a:ext>
            </a:extLst>
          </p:cNvPr>
          <p:cNvSpPr/>
          <p:nvPr/>
        </p:nvSpPr>
        <p:spPr>
          <a:xfrm>
            <a:off x="457200" y="1277541"/>
            <a:ext cx="83793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555555"/>
                </a:solidFill>
              </a:rPr>
              <a:t>VERTICAL STRETCHES AND COMPRESSIONS</a:t>
            </a:r>
          </a:p>
          <a:p>
            <a:r>
              <a:rPr lang="en-US" dirty="0">
                <a:solidFill>
                  <a:srgbClr val="555555"/>
                </a:solidFill>
              </a:rPr>
              <a:t>Given a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),</a:t>
            </a:r>
            <a:r>
              <a:rPr lang="en-US" dirty="0">
                <a:solidFill>
                  <a:srgbClr val="555555"/>
                </a:solidFill>
              </a:rPr>
              <a:t>  a new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a 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), </a:t>
            </a:r>
            <a:r>
              <a:rPr lang="en-US" dirty="0">
                <a:solidFill>
                  <a:srgbClr val="555555"/>
                </a:solidFill>
              </a:rPr>
              <a:t> where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a</a:t>
            </a:r>
            <a:r>
              <a:rPr lang="en-US" dirty="0">
                <a:solidFill>
                  <a:srgbClr val="555555"/>
                </a:solidFill>
              </a:rPr>
              <a:t>  is a constant, is a </a:t>
            </a:r>
            <a:r>
              <a:rPr lang="en-US" b="1" dirty="0">
                <a:solidFill>
                  <a:srgbClr val="555555"/>
                </a:solidFill>
              </a:rPr>
              <a:t>vertical stretch</a:t>
            </a:r>
            <a:r>
              <a:rPr lang="en-US" dirty="0">
                <a:solidFill>
                  <a:srgbClr val="555555"/>
                </a:solidFill>
              </a:rPr>
              <a:t> or </a:t>
            </a:r>
            <a:r>
              <a:rPr lang="en-US" b="1" dirty="0">
                <a:solidFill>
                  <a:srgbClr val="555555"/>
                </a:solidFill>
              </a:rPr>
              <a:t>vertical compression</a:t>
            </a:r>
            <a:r>
              <a:rPr lang="en-US" dirty="0">
                <a:solidFill>
                  <a:srgbClr val="555555"/>
                </a:solidFill>
              </a:rPr>
              <a:t> of the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).</a:t>
            </a:r>
            <a:r>
              <a:rPr lang="en-US" dirty="0">
                <a:solidFill>
                  <a:srgbClr val="555555"/>
                </a:solidFill>
              </a:rPr>
              <a:t> 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>
                <a:latin typeface="STIXGeneral-Italic" pitchFamily="2" charset="2"/>
              </a:rPr>
              <a:t>a </a:t>
            </a:r>
            <a:r>
              <a:rPr lang="en-US" dirty="0">
                <a:latin typeface="STIXGeneral-Regular" pitchFamily="2" charset="2"/>
              </a:rPr>
              <a:t>&gt; 1,</a:t>
            </a:r>
            <a:r>
              <a:rPr lang="en-US" dirty="0"/>
              <a:t>  then the graph will be stretched.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>
                <a:latin typeface="STIXGeneral-Regular" pitchFamily="2" charset="2"/>
              </a:rPr>
              <a:t>0 &lt; </a:t>
            </a:r>
            <a:r>
              <a:rPr lang="en-US" dirty="0">
                <a:latin typeface="STIXGeneral-Italic" pitchFamily="2" charset="2"/>
              </a:rPr>
              <a:t>a </a:t>
            </a:r>
            <a:r>
              <a:rPr lang="en-US" dirty="0">
                <a:latin typeface="STIXGeneral-Regular" pitchFamily="2" charset="2"/>
              </a:rPr>
              <a:t>&lt; 1,</a:t>
            </a:r>
            <a:r>
              <a:rPr lang="en-US" dirty="0"/>
              <a:t>  then the graph will be compressed.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If </a:t>
            </a:r>
            <a:r>
              <a:rPr lang="en-US" dirty="0">
                <a:latin typeface="STIXGeneral-Italic" pitchFamily="2" charset="2"/>
              </a:rPr>
              <a:t>a </a:t>
            </a:r>
            <a:r>
              <a:rPr lang="en-US" dirty="0">
                <a:latin typeface="STIXGeneral-Regular" pitchFamily="2" charset="2"/>
              </a:rPr>
              <a:t>&lt; 0,</a:t>
            </a:r>
            <a:r>
              <a:rPr lang="en-US" dirty="0"/>
              <a:t>  then there will be combination of a vertical stretch or compression with a vertical reflection.</a:t>
            </a:r>
            <a:endParaRPr lang="en-US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61773562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327900" cy="751709"/>
          </a:xfrm>
        </p:spPr>
        <p:txBody>
          <a:bodyPr>
            <a:normAutofit fontScale="90000"/>
          </a:bodyPr>
          <a:lstStyle/>
          <a:p>
            <a:r>
              <a:rPr lang="en-US" dirty="0"/>
              <a:t>Graphing Functions Using Stretches and Compressions (Cont.)</a:t>
            </a:r>
          </a:p>
        </p:txBody>
      </p:sp>
      <p:pic>
        <p:nvPicPr>
          <p:cNvPr id="2" name="Picture Placeholder 1" descr="Graph showing the effects of vertical stretches and compression and relating it to the equation." title="Graph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6017" y="3462870"/>
            <a:ext cx="4190971" cy="3103131"/>
          </a:xfrm>
        </p:spPr>
      </p:pic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5B531E1-CF7B-8C47-A26F-1EC689AC5E46}"/>
              </a:ext>
            </a:extLst>
          </p:cNvPr>
          <p:cNvSpPr/>
          <p:nvPr/>
        </p:nvSpPr>
        <p:spPr>
          <a:xfrm>
            <a:off x="457200" y="1061551"/>
            <a:ext cx="824978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Given a function, graph its vertical stretch.</a:t>
            </a:r>
            <a:endParaRPr lang="en-US" dirty="0">
              <a:solidFill>
                <a:srgbClr val="555555"/>
              </a:solidFill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Identify the value of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a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Multiply all range values by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a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If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a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&gt; 1,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   the graph is stretched by a factor of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a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If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0 &lt;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a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&lt; 1,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 the graph is compressed by a factor of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a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If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a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&lt; 0,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 the graph is either stretched or compressed and also reflected about the </a:t>
            </a:r>
            <a:r>
              <a:rPr lang="en-US" i="1" dirty="0">
                <a:solidFill>
                  <a:srgbClr val="555555"/>
                </a:solidFill>
                <a:latin typeface="Helvetica Neue" panose="02000503000000020004" pitchFamily="2" charset="0"/>
              </a:rPr>
              <a:t>x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-axis</a:t>
            </a:r>
            <a:endParaRPr lang="en-US" b="0" i="0" u="none" strike="noStrike" dirty="0">
              <a:solidFill>
                <a:srgbClr val="555555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85543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Graphing Functions Using Stretches and Compressions try it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pic>
        <p:nvPicPr>
          <p:cNvPr id="7" name="Picture 6" descr="&#10;&#10;x&#10;2 4 6 8&#10;f(x)&#10;12 16 20 0&#10;"/>
          <p:cNvPicPr>
            <a:picLocks noChangeAspect="1"/>
          </p:cNvPicPr>
          <p:nvPr/>
        </p:nvPicPr>
        <p:blipFill rotWithShape="1">
          <a:blip r:embed="rId3"/>
          <a:srcRect l="35023" t="44846" r="35716" b="18134"/>
          <a:stretch/>
        </p:blipFill>
        <p:spPr>
          <a:xfrm>
            <a:off x="4381499" y="3895941"/>
            <a:ext cx="3717133" cy="943728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71EB401-2B50-E147-8FFF-0DEBD076C2C9}"/>
              </a:ext>
            </a:extLst>
          </p:cNvPr>
          <p:cNvSpPr/>
          <p:nvPr/>
        </p:nvSpPr>
        <p:spPr>
          <a:xfrm>
            <a:off x="517990" y="1210968"/>
            <a:ext cx="8255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How To:</a:t>
            </a:r>
          </a:p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Given a tabular function and assuming that the transformation is a vertical stretch or compression, create a table for a vertical compression.</a:t>
            </a:r>
            <a:endParaRPr lang="en-US" dirty="0">
              <a:solidFill>
                <a:srgbClr val="555555"/>
              </a:solidFill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Determine the value of 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a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Multiply all of the output values by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a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.</a:t>
            </a:r>
            <a:endParaRPr lang="en-US" dirty="0">
              <a:solidFill>
                <a:srgbClr val="333333"/>
              </a:solidFill>
              <a:latin typeface="Helvetica Neue" panose="02000503000000020004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E4AEFB8-3416-D84C-B9A8-E5CF2DFCF5A1}"/>
                  </a:ext>
                </a:extLst>
              </p:cNvPr>
              <p:cNvSpPr/>
              <p:nvPr/>
            </p:nvSpPr>
            <p:spPr>
              <a:xfrm>
                <a:off x="458555" y="2996783"/>
                <a:ext cx="8315790" cy="106253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Try It:	</a:t>
                </a:r>
              </a:p>
              <a:p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A function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 </a:t>
                </a:r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  is given as </a:t>
                </a:r>
                <a:r>
                  <a:rPr lang="en-US" dirty="0">
                    <a:solidFill>
                      <a:srgbClr val="21366B"/>
                    </a:solidFill>
                    <a:latin typeface="Helvetica Neue" panose="02000503000000020004" pitchFamily="2" charset="0"/>
                  </a:rPr>
                  <a:t>Table</a:t>
                </a:r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. Create a table for the function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g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)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b="0" i="1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).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0E4AEFB8-3416-D84C-B9A8-E5CF2DFCF5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555" y="2996783"/>
                <a:ext cx="8315790" cy="1062535"/>
              </a:xfrm>
              <a:prstGeom prst="rect">
                <a:avLst/>
              </a:prstGeom>
              <a:blipFill>
                <a:blip r:embed="rId4"/>
                <a:stretch>
                  <a:fillRect l="-611" t="-23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6493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Graphing Functions Using Stretches and Compressions try it 2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pic>
        <p:nvPicPr>
          <p:cNvPr id="7" name="Picture 6" title="Graph of a cubic function"/>
          <p:cNvPicPr>
            <a:picLocks noGrp="1"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543" y="2434895"/>
            <a:ext cx="3442335" cy="3574415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8303CC-33FF-0D45-BD20-73C4A17EB325}"/>
              </a:ext>
            </a:extLst>
          </p:cNvPr>
          <p:cNvSpPr/>
          <p:nvPr/>
        </p:nvSpPr>
        <p:spPr>
          <a:xfrm>
            <a:off x="457200" y="1286558"/>
            <a:ext cx="7972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Try It:	Write the formula for the function that we get when we stretch the identity toolkit function by a factor of 3, and then shift it down by 2 units.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079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Performing a Sequence of Transformations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" y="2835330"/>
                <a:ext cx="8379320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b="1" dirty="0">
                    <a:latin typeface="HelveticaNeueLTPro" charset="0"/>
                  </a:rPr>
                  <a:t>Finding a Triple Transformation of a Tabular Function</a:t>
                </a:r>
                <a:br>
                  <a:rPr lang="en-US" b="1" dirty="0">
                    <a:latin typeface="HelveticaNeueLTPro" charset="0"/>
                  </a:rPr>
                </a:br>
                <a:endParaRPr lang="en-US" b="1" dirty="0">
                  <a:latin typeface="HelveticaNeueLTPro" charset="0"/>
                </a:endParaRPr>
              </a:p>
              <a:p>
                <a:r>
                  <a:rPr lang="en-US" dirty="0">
                    <a:latin typeface="MinionPro" charset="0"/>
                  </a:rPr>
                  <a:t>Given </a:t>
                </a:r>
                <a:r>
                  <a:rPr lang="en-US" b="1" dirty="0">
                    <a:latin typeface="MinionPro" charset="0"/>
                  </a:rPr>
                  <a:t>Table 15 </a:t>
                </a:r>
                <a:r>
                  <a:rPr lang="en-US" dirty="0">
                    <a:latin typeface="MinionPro" charset="0"/>
                  </a:rPr>
                  <a:t>for the function </a:t>
                </a:r>
                <a:r>
                  <a:rPr lang="en-US" i="1" dirty="0">
                    <a:latin typeface="MinionPro" charset="0"/>
                  </a:rPr>
                  <a:t>f </a:t>
                </a:r>
                <a:r>
                  <a:rPr lang="en-US" dirty="0">
                    <a:latin typeface="MinionPro" charset="0"/>
                  </a:rPr>
                  <a:t>(</a:t>
                </a:r>
                <a:r>
                  <a:rPr lang="en-US" i="1" dirty="0">
                    <a:latin typeface="MinionPro" charset="0"/>
                  </a:rPr>
                  <a:t>x</a:t>
                </a:r>
                <a:r>
                  <a:rPr lang="en-US" dirty="0">
                    <a:latin typeface="MinionPro" charset="0"/>
                  </a:rPr>
                  <a:t>), create a table of values for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</a:rPr>
                      <m:t>−3</m:t>
                    </m:r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b="0" i="1" dirty="0" smtClean="0">
                        <a:latin typeface="Cambria Math" charset="0"/>
                      </a:rPr>
                      <m:t>−2</m:t>
                    </m:r>
                    <m:r>
                      <a:rPr lang="en-US" i="1" dirty="0" smtClean="0">
                        <a:latin typeface="Cambria Math" charset="0"/>
                      </a:rPr>
                      <m:t>.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2835330"/>
                <a:ext cx="8379320" cy="1200329"/>
              </a:xfrm>
              <a:prstGeom prst="rect">
                <a:avLst/>
              </a:prstGeom>
              <a:blipFill>
                <a:blip r:embed="rId3"/>
                <a:stretch>
                  <a:fillRect l="-606" t="-1042" b="-4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 descr="x&#10;  6 12 18 24&#10;f(x)&#10;10 14 15 17" title="table of a function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38994" y="3923760"/>
            <a:ext cx="4216400" cy="876300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45CBBA-BDDB-8148-ACD7-2590B1A7B4AD}"/>
              </a:ext>
            </a:extLst>
          </p:cNvPr>
          <p:cNvSpPr/>
          <p:nvPr/>
        </p:nvSpPr>
        <p:spPr>
          <a:xfrm>
            <a:off x="457200" y="1209776"/>
            <a:ext cx="837932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555555"/>
                </a:solidFill>
              </a:rPr>
              <a:t>COMBINING TRANSFORMATIONS</a:t>
            </a:r>
          </a:p>
          <a:p>
            <a:r>
              <a:rPr lang="en-US" dirty="0">
                <a:solidFill>
                  <a:srgbClr val="555555"/>
                </a:solidFill>
              </a:rPr>
              <a:t>When combining vertical transformations written in the form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a 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+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k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,</a:t>
            </a:r>
            <a:r>
              <a:rPr lang="en-US" dirty="0">
                <a:solidFill>
                  <a:srgbClr val="555555"/>
                </a:solidFill>
              </a:rPr>
              <a:t>  first vertically stretch by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a</a:t>
            </a:r>
            <a:r>
              <a:rPr lang="en-US" dirty="0">
                <a:solidFill>
                  <a:srgbClr val="555555"/>
                </a:solidFill>
              </a:rPr>
              <a:t>  and then vertically shift by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k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555555"/>
                </a:solidFill>
              </a:rPr>
              <a:t>  </a:t>
            </a:r>
          </a:p>
          <a:p>
            <a:r>
              <a:rPr lang="en-US" dirty="0">
                <a:solidFill>
                  <a:srgbClr val="555555"/>
                </a:solidFill>
              </a:rPr>
              <a:t>Horizontal and vertical transformations are independent. It does not matter whether horizontal or vertical transformations are performed first.</a:t>
            </a:r>
            <a:endParaRPr lang="en-US" dirty="0">
              <a:solidFill>
                <a:srgbClr val="555555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102457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Graphing Functions Using Reflections about the Axes example 2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1202694"/>
                <a:ext cx="8062912" cy="113877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b="1" dirty="0">
                    <a:latin typeface="HelveticaNeueLTPro" charset="0"/>
                  </a:rPr>
                  <a:t>Multiple transformations</a:t>
                </a:r>
              </a:p>
              <a:p>
                <a:endParaRPr lang="en-US" dirty="0">
                  <a:latin typeface="HelveticaNeueLTPro" charset="0"/>
                </a:endParaRPr>
              </a:p>
              <a:p>
                <a:r>
                  <a:rPr lang="en-US" dirty="0">
                    <a:latin typeface="HelveticaNeueLTPro" charset="0"/>
                  </a:rPr>
                  <a:t>Sketch a graph of </a:t>
                </a:r>
                <a14:m>
                  <m:oMath xmlns:m="http://schemas.openxmlformats.org/officeDocument/2006/math">
                    <m:r>
                      <a:rPr lang="mr-IN" i="1" dirty="0" smtClean="0">
                        <a:latin typeface="Cambria Math" charset="0"/>
                      </a:rPr>
                      <m:t>h</m:t>
                    </m:r>
                    <m:r>
                      <a:rPr lang="mr-IN" i="1" dirty="0">
                        <a:latin typeface="Cambria Math" charset="0"/>
                      </a:rPr>
                      <m:t>(</m:t>
                    </m:r>
                    <m:r>
                      <a:rPr lang="mr-IN" i="1" dirty="0" err="1">
                        <a:latin typeface="Cambria Math" charset="0"/>
                      </a:rPr>
                      <m:t>𝑥</m:t>
                    </m:r>
                    <m:r>
                      <a:rPr lang="mr-IN" i="1" dirty="0">
                        <a:latin typeface="Cambria Math" charset="0"/>
                      </a:rPr>
                      <m:t>)=−2∣ </m:t>
                    </m:r>
                    <m:r>
                      <a:rPr lang="mr-IN" i="1" dirty="0">
                        <a:latin typeface="Cambria Math" charset="0"/>
                      </a:rPr>
                      <m:t>𝑥</m:t>
                    </m:r>
                    <m:r>
                      <a:rPr lang="mr-IN" i="1" dirty="0">
                        <a:latin typeface="Cambria Math" charset="0"/>
                      </a:rPr>
                      <m:t>−4∣+3 </m:t>
                    </m:r>
                  </m:oMath>
                </a14:m>
                <a:endParaRPr lang="mr-IN" dirty="0"/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02694"/>
                <a:ext cx="8062912" cy="1138773"/>
              </a:xfrm>
              <a:prstGeom prst="rect">
                <a:avLst/>
              </a:prstGeom>
              <a:blipFill>
                <a:blip r:embed="rId3"/>
                <a:stretch>
                  <a:fillRect l="-630" t="-2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 title="Blank coordinate plane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4212" y="2848984"/>
            <a:ext cx="2755900" cy="2468606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A2DAD5CF-003D-44D0-8F82-E2942D1C1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4810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659535"/>
          </a:xfrm>
        </p:spPr>
        <p:txBody>
          <a:bodyPr>
            <a:normAutofit fontScale="90000"/>
          </a:bodyPr>
          <a:lstStyle/>
          <a:p>
            <a:r>
              <a:rPr lang="en-US" dirty="0"/>
              <a:t>Combining vertical and horizontal shifts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Placeholder 6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57200" y="1061551"/>
                <a:ext cx="8062912" cy="910124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sz="1800" b="1" dirty="0">
                    <a:latin typeface="HelveticaNeueLTPro" charset="0"/>
                  </a:rPr>
                  <a:t>Identifying Combined Vertical and Horizontal Shifts </a:t>
                </a:r>
                <a:endParaRPr lang="en-US" sz="1800" dirty="0"/>
              </a:p>
              <a:p>
                <a:r>
                  <a:rPr lang="en-US" sz="1800" dirty="0">
                    <a:latin typeface="MinionPro" charset="0"/>
                  </a:rPr>
                  <a:t>Write a formula for the graph shown below, which is a transformation of </a:t>
                </a:r>
                <a14:m>
                  <m:oMath xmlns:m="http://schemas.openxmlformats.org/officeDocument/2006/math">
                    <m:r>
                      <a:rPr lang="en-US" sz="1800" i="1" dirty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 dirty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1800" i="1" dirty="0">
                        <a:latin typeface="Cambria Math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180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b="0" i="0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1800" dirty="0"/>
              </a:p>
            </p:txBody>
          </p:sp>
        </mc:Choice>
        <mc:Fallback xmlns="">
          <p:sp>
            <p:nvSpPr>
              <p:cNvPr id="7" name="Text Placeholder 6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57200" y="1061551"/>
                <a:ext cx="8062912" cy="910124"/>
              </a:xfrm>
              <a:blipFill>
                <a:blip r:embed="rId2"/>
                <a:stretch>
                  <a:fillRect l="-630" t="-42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pic>
        <p:nvPicPr>
          <p:cNvPr id="4" name="Picture 3" descr="compressed absolute value function with a vertex at (-2,2)" title="graph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0212" y="2489200"/>
            <a:ext cx="3009900" cy="2946400"/>
          </a:xfrm>
          <a:prstGeom prst="rect">
            <a:avLst/>
          </a:prstGeom>
        </p:spPr>
      </p:pic>
      <p:sp>
        <p:nvSpPr>
          <p:cNvPr id="8" name="Footer Placeholder 2">
            <a:extLst>
              <a:ext uri="{FF2B5EF4-FFF2-40B4-BE49-F238E27FC236}">
                <a16:creationId xmlns:a16="http://schemas.microsoft.com/office/drawing/2014/main" id="{E7FAAA8A-3FBA-4463-9CA7-E7B849847E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18240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Graphing an Absolute Value Function </a:t>
            </a:r>
          </a:p>
        </p:txBody>
      </p:sp>
      <p:pic>
        <p:nvPicPr>
          <p:cNvPr id="2" name="Picture Placeholder 1" title="Absolute Value Graph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31" y="1061551"/>
            <a:ext cx="3615690" cy="343408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>
            <a:normAutofit/>
          </a:bodyPr>
          <a:lstStyle/>
          <a:p>
            <a:r>
              <a:rPr lang="en-US" sz="1800" dirty="0">
                <a:latin typeface="MinionPro" charset="0"/>
              </a:rPr>
              <a:t>The most significant feature of the absolute value graph is the corner point at which the graph changes direction. </a:t>
            </a:r>
          </a:p>
          <a:p>
            <a:endParaRPr lang="en-US" sz="1600" dirty="0"/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pic>
        <p:nvPicPr>
          <p:cNvPr id="8" name="Picture Placeholder 3" descr="Several absolute value graphs on one plane showing the effects of transformations on the graph and equation." title="Absolute Value Graph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0" y="1074918"/>
            <a:ext cx="5303306" cy="3420713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</p:spTree>
    <p:extLst>
      <p:ext uri="{BB962C8B-B14F-4D97-AF65-F5344CB8AC3E}">
        <p14:creationId xmlns:p14="http://schemas.microsoft.com/office/powerpoint/2010/main" val="248642250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an Absolute Value Equation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DD9E273-02D6-AA41-A4D3-3722ACB408A9}"/>
              </a:ext>
            </a:extLst>
          </p:cNvPr>
          <p:cNvSpPr/>
          <p:nvPr/>
        </p:nvSpPr>
        <p:spPr>
          <a:xfrm>
            <a:off x="457200" y="1111544"/>
            <a:ext cx="828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555555"/>
                </a:solidFill>
                <a:latin typeface="Helvetica Neue" panose="02000503000000020004" pitchFamily="2" charset="0"/>
              </a:rPr>
              <a:t>SOLUTIONS TO ABSOLUTE VALUE EQUATIONS</a:t>
            </a:r>
          </a:p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For real numbers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A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 and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B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, an equation of the form </a:t>
            </a:r>
            <a:r>
              <a:rPr lang="en-US" dirty="0">
                <a:solidFill>
                  <a:srgbClr val="555555"/>
                </a:solidFill>
                <a:latin typeface="STIXVariants" pitchFamily="2" charset="2"/>
              </a:rPr>
              <a:t>|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A</a:t>
            </a:r>
            <a:r>
              <a:rPr lang="en-US" dirty="0">
                <a:solidFill>
                  <a:srgbClr val="555555"/>
                </a:solidFill>
                <a:latin typeface="STIXVariants" pitchFamily="2" charset="2"/>
              </a:rPr>
              <a:t>|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=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B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,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 with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B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≥ 0,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  will have solutions when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A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=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B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  or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A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= −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B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  </a:t>
            </a:r>
          </a:p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If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B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&lt; 0,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 the equation </a:t>
            </a:r>
            <a:r>
              <a:rPr lang="en-US" dirty="0">
                <a:solidFill>
                  <a:srgbClr val="555555"/>
                </a:solidFill>
                <a:latin typeface="STIXVariants" pitchFamily="2" charset="2"/>
              </a:rPr>
              <a:t>|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A</a:t>
            </a:r>
            <a:r>
              <a:rPr lang="en-US" dirty="0">
                <a:solidFill>
                  <a:srgbClr val="555555"/>
                </a:solidFill>
                <a:latin typeface="STIXVariants" pitchFamily="2" charset="2"/>
              </a:rPr>
              <a:t>|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=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B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 has no solution.</a:t>
            </a:r>
          </a:p>
          <a:p>
            <a:endParaRPr lang="en-US" b="0" i="0" u="none" strike="noStrike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CDC0E52-046D-9048-B474-C3BCF7D95B4B}"/>
              </a:ext>
            </a:extLst>
          </p:cNvPr>
          <p:cNvSpPr/>
          <p:nvPr/>
        </p:nvSpPr>
        <p:spPr>
          <a:xfrm>
            <a:off x="457200" y="2799555"/>
            <a:ext cx="8062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Given the formula for an absolute value function, find the horizontal intercepts of its graph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Isolate the absolute value term.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Use </a:t>
            </a:r>
            <a:r>
              <a:rPr lang="en-US" dirty="0">
                <a:solidFill>
                  <a:srgbClr val="333333"/>
                </a:solidFill>
                <a:latin typeface="STIXVariants" pitchFamily="2" charset="2"/>
              </a:rPr>
              <a:t>|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A</a:t>
            </a:r>
            <a:r>
              <a:rPr lang="en-US" dirty="0">
                <a:solidFill>
                  <a:srgbClr val="333333"/>
                </a:solidFill>
                <a:latin typeface="STIXVariants" pitchFamily="2" charset="2"/>
              </a:rPr>
              <a:t>| 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=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B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 to write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A 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=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B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 or 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−A =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B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,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 assuming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B 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&gt; 0.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Solve for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.</a:t>
            </a:r>
            <a:endParaRPr lang="en-US" dirty="0">
              <a:solidFill>
                <a:srgbClr val="333333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3167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990574"/>
          </a:xfrm>
        </p:spPr>
        <p:txBody>
          <a:bodyPr>
            <a:normAutofit/>
          </a:bodyPr>
          <a:lstStyle/>
          <a:p>
            <a:r>
              <a:rPr lang="en-US" sz="2200" dirty="0"/>
              <a:t>Combining Functions Using Algebraic Operations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200" y="1472623"/>
                <a:ext cx="7632700" cy="1362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b="1" dirty="0">
                    <a:latin typeface="HelveticaNeueLTPro" charset="0"/>
                  </a:rPr>
                  <a:t>Performing Algebraic Operations on Functions</a:t>
                </a:r>
                <a:br>
                  <a:rPr lang="en-US" b="1" dirty="0">
                    <a:latin typeface="HelveticaNeueLTPro" charset="0"/>
                  </a:rPr>
                </a:br>
                <a:endParaRPr lang="en-US" b="1" dirty="0">
                  <a:latin typeface="HelveticaNeueLTPro" charset="0"/>
                </a:endParaRPr>
              </a:p>
              <a:p>
                <a:r>
                  <a:rPr lang="en-US" dirty="0">
                    <a:latin typeface="MinionPro" charset="0"/>
                  </a:rPr>
                  <a:t>Find and simplify the functions (</a:t>
                </a:r>
                <a:r>
                  <a:rPr lang="en-US" i="1" dirty="0">
                    <a:latin typeface="MinionPro" charset="0"/>
                  </a:rPr>
                  <a:t>g </a:t>
                </a:r>
                <a:r>
                  <a:rPr lang="en-US" dirty="0">
                    <a:latin typeface="UniMath" charset="0"/>
                  </a:rPr>
                  <a:t>+ </a:t>
                </a:r>
                <a:r>
                  <a:rPr lang="en-US" i="1" dirty="0">
                    <a:latin typeface="MinionPro" charset="0"/>
                  </a:rPr>
                  <a:t>f </a:t>
                </a:r>
                <a:r>
                  <a:rPr lang="en-US" dirty="0">
                    <a:latin typeface="MinionPro" charset="0"/>
                  </a:rPr>
                  <a:t>)(</a:t>
                </a:r>
                <a:r>
                  <a:rPr lang="en-US" i="1" dirty="0">
                    <a:latin typeface="MinionPro" charset="0"/>
                  </a:rPr>
                  <a:t>x</a:t>
                </a:r>
                <a:r>
                  <a:rPr lang="en-US" dirty="0">
                    <a:latin typeface="MinionPro" charset="0"/>
                  </a:rPr>
                  <a:t>) , (</a:t>
                </a:r>
                <a:r>
                  <a:rPr lang="en-US" i="1" dirty="0">
                    <a:latin typeface="MinionPro" charset="0"/>
                  </a:rPr>
                  <a:t>g </a:t>
                </a:r>
                <a:r>
                  <a:rPr lang="en-US" dirty="0">
                    <a:latin typeface="UniMath" charset="0"/>
                  </a:rPr>
                  <a:t>− </a:t>
                </a:r>
                <a:r>
                  <a:rPr lang="en-US" i="1" dirty="0">
                    <a:latin typeface="MinionPro" charset="0"/>
                  </a:rPr>
                  <a:t>f </a:t>
                </a:r>
                <a:r>
                  <a:rPr lang="en-US" dirty="0">
                    <a:latin typeface="MinionPro" charset="0"/>
                  </a:rPr>
                  <a:t>)(</a:t>
                </a:r>
                <a:r>
                  <a:rPr lang="en-US" i="1" dirty="0">
                    <a:latin typeface="MinionPro" charset="0"/>
                  </a:rPr>
                  <a:t>x</a:t>
                </a:r>
                <a:r>
                  <a:rPr lang="en-US" dirty="0">
                    <a:latin typeface="MinionPro" charset="0"/>
                  </a:rPr>
                  <a:t>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mr-IN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latin typeface="Cambria Math" charset="0"/>
                          </a:rPr>
                          <m:t>𝑓𝑔</m:t>
                        </m:r>
                      </m:e>
                    </m:d>
                    <m:r>
                      <a:rPr lang="mr-IN" i="1" dirty="0">
                        <a:latin typeface="Cambria Math" charset="0"/>
                      </a:rPr>
                      <m:t> </m:t>
                    </m:r>
                    <m:r>
                      <a:rPr lang="en-US" i="1" dirty="0">
                        <a:latin typeface="Cambria Math" charset="0"/>
                      </a:rPr>
                      <m:t>(</m:t>
                    </m:r>
                    <m:r>
                      <a:rPr lang="en-US" i="1" dirty="0">
                        <a:latin typeface="Cambria Math" charset="0"/>
                      </a:rPr>
                      <m:t>𝑥</m:t>
                    </m:r>
                    <m:r>
                      <a:rPr lang="en-US" i="1" dirty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latin typeface="MinionPro" charset="0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mr-IN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mr-IN" i="1" dirty="0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dirty="0" smtClean="0">
                                <a:latin typeface="Cambria Math" charset="0"/>
                              </a:rPr>
                              <m:t>𝑓</m:t>
                            </m:r>
                          </m:num>
                          <m:den>
                            <m:r>
                              <a:rPr lang="en-US" b="0" i="1" dirty="0" smtClean="0">
                                <a:latin typeface="Cambria Math" charset="0"/>
                              </a:rPr>
                              <m:t>𝑔</m:t>
                            </m:r>
                          </m:den>
                        </m:f>
                      </m:e>
                    </m:d>
                    <m:r>
                      <a:rPr lang="mr-IN" i="1" dirty="0" smtClean="0">
                        <a:latin typeface="Cambria Math" charset="0"/>
                      </a:rPr>
                      <m:t> </m:t>
                    </m:r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)</m:t>
                    </m:r>
                  </m:oMath>
                </a14:m>
                <a:r>
                  <a:rPr lang="en-US" dirty="0">
                    <a:latin typeface="MinionPro" charset="0"/>
                  </a:rPr>
                  <a:t>, </a:t>
                </a:r>
              </a:p>
              <a:p>
                <a:r>
                  <a:rPr lang="en-US" dirty="0">
                    <a:latin typeface="MinionPro" charset="0"/>
                  </a:rPr>
                  <a:t>given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charset="0"/>
                      </a:rPr>
                      <m:t>= </m:t>
                    </m:r>
                    <m:sSup>
                      <m:sSupPr>
                        <m:ctrlPr>
                          <a:rPr lang="is-I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s-IS" i="1" dirty="0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is-IS" i="1" dirty="0" smtClean="0">
                            <a:latin typeface="Cambria Math" charset="0"/>
                          </a:rPr>
                          <m:t>2</m:t>
                        </m:r>
                      </m:sup>
                    </m:sSup>
                    <m:r>
                      <a:rPr lang="en-US" b="0" i="1" dirty="0" smtClean="0">
                        <a:latin typeface="Cambria Math" charset="0"/>
                      </a:rPr>
                      <m:t>+2</m:t>
                    </m:r>
                    <m:r>
                      <a:rPr lang="en-US" b="0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  </m:t>
                    </m:r>
                  </m:oMath>
                </a14:m>
                <a:r>
                  <a:rPr lang="en-US" dirty="0">
                    <a:latin typeface="MinionPro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𝑔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</a:rPr>
                      <m:t>6−</m:t>
                    </m:r>
                    <m:sSup>
                      <m:sSupPr>
                        <m:ctrlPr>
                          <a:rPr lang="is-I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is-IS" b="0" i="1" dirty="0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is-IS" b="0" i="1" dirty="0" smtClean="0">
                            <a:latin typeface="Cambria Math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>
                    <a:latin typeface="MinionPro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472623"/>
                <a:ext cx="7632700" cy="1362617"/>
              </a:xfrm>
              <a:prstGeom prst="rect">
                <a:avLst/>
              </a:prstGeom>
              <a:blipFill>
                <a:blip r:embed="rId3"/>
                <a:stretch>
                  <a:fillRect l="-666" t="-1852" b="-55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</p:spTree>
    <p:extLst>
      <p:ext uri="{BB962C8B-B14F-4D97-AF65-F5344CB8AC3E}">
        <p14:creationId xmlns:p14="http://schemas.microsoft.com/office/powerpoint/2010/main" val="188594485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Solving an Absolute Value Equation </a:t>
            </a:r>
            <a:br>
              <a:rPr lang="en-US" dirty="0"/>
            </a:br>
            <a:r>
              <a:rPr lang="en-US" dirty="0"/>
              <a:t>example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pic>
        <p:nvPicPr>
          <p:cNvPr id="7" name="Picture 6" title="Blank coordinate plan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5200" y="2848983"/>
            <a:ext cx="3744912" cy="335451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D9E397-F48F-224F-93B3-18B829410D9D}"/>
              </a:ext>
            </a:extLst>
          </p:cNvPr>
          <p:cNvSpPr/>
          <p:nvPr/>
        </p:nvSpPr>
        <p:spPr>
          <a:xfrm>
            <a:off x="457200" y="1065735"/>
            <a:ext cx="806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For the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</a:t>
            </a:r>
            <a:r>
              <a:rPr lang="en-US" dirty="0">
                <a:solidFill>
                  <a:srgbClr val="555555"/>
                </a:solidFill>
                <a:latin typeface="STIXVariants" pitchFamily="2" charset="2"/>
              </a:rPr>
              <a:t>|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−1</a:t>
            </a:r>
            <a:r>
              <a:rPr lang="en-US" dirty="0">
                <a:solidFill>
                  <a:srgbClr val="555555"/>
                </a:solidFill>
                <a:latin typeface="STIXVariants" pitchFamily="2" charset="2"/>
              </a:rPr>
              <a:t>|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−3,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find the values of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 such that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0.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709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Determining Even and Odd Functions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E11FEB1-DAC9-E645-B496-F1F37D14F46B}"/>
              </a:ext>
            </a:extLst>
          </p:cNvPr>
          <p:cNvSpPr/>
          <p:nvPr/>
        </p:nvSpPr>
        <p:spPr>
          <a:xfrm>
            <a:off x="457200" y="1061551"/>
            <a:ext cx="839115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555555"/>
                </a:solidFill>
              </a:rPr>
              <a:t>EVEN AND ODD FUNCTIONS</a:t>
            </a:r>
          </a:p>
          <a:p>
            <a:r>
              <a:rPr lang="en-US" dirty="0">
                <a:solidFill>
                  <a:srgbClr val="555555"/>
                </a:solidFill>
              </a:rPr>
              <a:t>A function is called an </a:t>
            </a:r>
            <a:r>
              <a:rPr lang="en-US" b="1" dirty="0">
                <a:solidFill>
                  <a:srgbClr val="555555"/>
                </a:solidFill>
              </a:rPr>
              <a:t>even function</a:t>
            </a:r>
            <a:r>
              <a:rPr lang="en-US" dirty="0">
                <a:solidFill>
                  <a:srgbClr val="555555"/>
                </a:solidFill>
              </a:rPr>
              <a:t> if for every input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</a:rPr>
              <a:t> </a:t>
            </a:r>
          </a:p>
          <a:p>
            <a:pPr algn="ctr"/>
            <a:r>
              <a:rPr lang="en-US" dirty="0">
                <a:latin typeface="STIXGeneral-Italic" pitchFamily="2" charset="2"/>
              </a:rPr>
              <a:t>f</a:t>
            </a:r>
            <a:r>
              <a:rPr lang="en-US" dirty="0">
                <a:latin typeface="STIXGeneral-Regular" pitchFamily="2" charset="2"/>
              </a:rPr>
              <a:t>(</a:t>
            </a:r>
            <a:r>
              <a:rPr lang="en-US" dirty="0">
                <a:latin typeface="STIXGeneral-Italic" pitchFamily="2" charset="2"/>
              </a:rPr>
              <a:t>x</a:t>
            </a:r>
            <a:r>
              <a:rPr lang="en-US" dirty="0">
                <a:latin typeface="STIXGeneral-Regular" pitchFamily="2" charset="2"/>
              </a:rPr>
              <a:t>) = </a:t>
            </a:r>
            <a:r>
              <a:rPr lang="en-US" dirty="0">
                <a:latin typeface="STIXGeneral-Italic" pitchFamily="2" charset="2"/>
              </a:rPr>
              <a:t>f</a:t>
            </a:r>
            <a:r>
              <a:rPr lang="en-US" dirty="0">
                <a:latin typeface="STIXGeneral-Regular" pitchFamily="2" charset="2"/>
              </a:rPr>
              <a:t>(−</a:t>
            </a:r>
            <a:r>
              <a:rPr lang="en-US" dirty="0">
                <a:latin typeface="STIXGeneral-Italic" pitchFamily="2" charset="2"/>
              </a:rPr>
              <a:t>x</a:t>
            </a:r>
            <a:r>
              <a:rPr lang="en-US" dirty="0">
                <a:latin typeface="STIXGeneral-Regular" pitchFamily="2" charset="2"/>
              </a:rPr>
              <a:t>)</a:t>
            </a:r>
            <a:endParaRPr lang="en-US" dirty="0"/>
          </a:p>
          <a:p>
            <a:r>
              <a:rPr lang="en-US" dirty="0">
                <a:solidFill>
                  <a:srgbClr val="555555"/>
                </a:solidFill>
              </a:rPr>
              <a:t>The graph of an even function is symmetric about the y-axis.</a:t>
            </a:r>
          </a:p>
          <a:p>
            <a:r>
              <a:rPr lang="en-US" dirty="0">
                <a:solidFill>
                  <a:srgbClr val="555555"/>
                </a:solidFill>
              </a:rPr>
              <a:t>A function is called an </a:t>
            </a:r>
            <a:r>
              <a:rPr lang="en-US" b="1" dirty="0">
                <a:solidFill>
                  <a:srgbClr val="555555"/>
                </a:solidFill>
              </a:rPr>
              <a:t>odd function</a:t>
            </a:r>
            <a:r>
              <a:rPr lang="en-US" dirty="0">
                <a:solidFill>
                  <a:srgbClr val="555555"/>
                </a:solidFill>
              </a:rPr>
              <a:t> if for every input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</a:rPr>
              <a:t> </a:t>
            </a:r>
          </a:p>
          <a:p>
            <a:pPr algn="ctr"/>
            <a:r>
              <a:rPr lang="en-US" dirty="0">
                <a:latin typeface="STIXGeneral-Italic" pitchFamily="2" charset="2"/>
              </a:rPr>
              <a:t>f</a:t>
            </a:r>
            <a:r>
              <a:rPr lang="en-US" dirty="0">
                <a:latin typeface="STIXGeneral-Regular" pitchFamily="2" charset="2"/>
              </a:rPr>
              <a:t>(</a:t>
            </a:r>
            <a:r>
              <a:rPr lang="en-US" dirty="0">
                <a:latin typeface="STIXGeneral-Italic" pitchFamily="2" charset="2"/>
              </a:rPr>
              <a:t>x</a:t>
            </a:r>
            <a:r>
              <a:rPr lang="en-US" dirty="0">
                <a:latin typeface="STIXGeneral-Regular" pitchFamily="2" charset="2"/>
              </a:rPr>
              <a:t>) = −</a:t>
            </a:r>
            <a:r>
              <a:rPr lang="en-US" dirty="0">
                <a:latin typeface="STIXGeneral-Italic" pitchFamily="2" charset="2"/>
              </a:rPr>
              <a:t>f</a:t>
            </a:r>
            <a:r>
              <a:rPr lang="en-US" dirty="0">
                <a:latin typeface="STIXGeneral-Regular" pitchFamily="2" charset="2"/>
              </a:rPr>
              <a:t>(−</a:t>
            </a:r>
            <a:r>
              <a:rPr lang="en-US" dirty="0">
                <a:latin typeface="STIXGeneral-Italic" pitchFamily="2" charset="2"/>
              </a:rPr>
              <a:t>x</a:t>
            </a:r>
            <a:r>
              <a:rPr lang="en-US" dirty="0">
                <a:latin typeface="STIXGeneral-Regular" pitchFamily="2" charset="2"/>
              </a:rPr>
              <a:t>)</a:t>
            </a:r>
            <a:endParaRPr lang="en-US" dirty="0"/>
          </a:p>
          <a:p>
            <a:r>
              <a:rPr lang="en-US" dirty="0">
                <a:solidFill>
                  <a:srgbClr val="555555"/>
                </a:solidFill>
              </a:rPr>
              <a:t>The graph of an odd function is symmetric about the origin.</a:t>
            </a:r>
            <a:endParaRPr lang="en-US" dirty="0">
              <a:solidFill>
                <a:srgbClr val="555555"/>
              </a:solidFill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DD68BAC-4BBC-A64A-959E-28A0F408FD46}"/>
              </a:ext>
            </a:extLst>
          </p:cNvPr>
          <p:cNvSpPr/>
          <p:nvPr/>
        </p:nvSpPr>
        <p:spPr>
          <a:xfrm>
            <a:off x="457200" y="3495476"/>
            <a:ext cx="80629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How To:</a:t>
            </a:r>
          </a:p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Given the formula for a function, determine if the function is even, odd, or neither.</a:t>
            </a:r>
            <a:endParaRPr lang="en-US" dirty="0">
              <a:solidFill>
                <a:srgbClr val="555555"/>
              </a:solidFill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Determine whether the function satisfies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) =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(−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).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  If it does, it is even.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Determine whether the function satisfies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) = −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(−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).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  If it does, it is odd.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If the function does not satisfy either rule, it is neither even nor odd.</a:t>
            </a:r>
            <a:endParaRPr lang="en-US" b="0" i="0" u="none" strike="noStrike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29122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Determining Even and Odd Functions examples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4"/>
              </p:nvPr>
            </p:nvSpPr>
            <p:spPr>
              <a:xfrm>
                <a:off x="457200" y="1074917"/>
                <a:ext cx="8062912" cy="5106807"/>
              </a:xfrm>
            </p:spPr>
            <p:txBody>
              <a:bodyPr>
                <a:normAutofit/>
              </a:bodyPr>
              <a:lstStyle/>
              <a:p>
                <a:r>
                  <a:rPr lang="en-US" sz="1800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sz="1800" b="1" dirty="0">
                    <a:latin typeface="HelveticaNeueLTPro" charset="0"/>
                  </a:rPr>
                  <a:t>Determining whether a Function Is Even, Odd, or Neither </a:t>
                </a:r>
                <a:endParaRPr lang="en-US" sz="1800" dirty="0"/>
              </a:p>
              <a:p>
                <a:r>
                  <a:rPr lang="en-US" sz="1800" dirty="0">
                    <a:latin typeface="MinionPro" charset="0"/>
                  </a:rPr>
                  <a:t>Are the functions even, odd, or neither? </a:t>
                </a:r>
              </a:p>
              <a:p>
                <a:endParaRPr lang="en-US" sz="1800" dirty="0">
                  <a:latin typeface="MinionPro" charset="0"/>
                </a:endParaRPr>
              </a:p>
              <a:p>
                <a:r>
                  <a:rPr lang="en-US" sz="1800" dirty="0">
                    <a:latin typeface="MinionPro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charset="0"/>
                      </a:rPr>
                      <m:t>=2</m:t>
                    </m:r>
                    <m:r>
                      <a:rPr lang="en-US" sz="1800" b="0" i="1" smtClean="0">
                        <a:latin typeface="Cambria Math" charset="0"/>
                      </a:rPr>
                      <m:t>𝑥</m:t>
                    </m:r>
                    <m:r>
                      <a:rPr lang="en-US" sz="1800" b="0" i="1" smtClean="0">
                        <a:latin typeface="Cambria Math" charset="0"/>
                      </a:rPr>
                      <m:t>−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en-US" sz="1800" b="0" i="1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sz="1800" dirty="0"/>
                  <a:t>		</a:t>
                </a:r>
              </a:p>
              <a:p>
                <a:endParaRPr lang="en-US" sz="18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18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sz="1800" dirty="0">
                    <a:latin typeface="Cambria Math" charset="0"/>
                    <a:ea typeface="Cambria Math" charset="0"/>
                    <a:cs typeface="Cambria Math" charset="0"/>
                  </a:rPr>
                  <a:t>b. 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𝑔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=3</m:t>
                    </m:r>
                    <m:sSup>
                      <m:sSupPr>
                        <m:ctrlPr>
                          <a:rPr lang="is-IS" sz="1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sSupPr>
                      <m:e>
                        <m:r>
                          <a:rPr lang="is-IS" sz="1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4</m:t>
                        </m:r>
                      </m:sup>
                    </m:sSup>
                  </m:oMath>
                </a14:m>
                <a:r>
                  <a:rPr lang="en-US" sz="1800" dirty="0">
                    <a:latin typeface="Cambria Math" charset="0"/>
                    <a:ea typeface="Cambria Math" charset="0"/>
                    <a:cs typeface="Cambria Math" charset="0"/>
                  </a:rPr>
                  <a:t>		</a:t>
                </a:r>
              </a:p>
              <a:p>
                <a:endParaRPr lang="en-US" sz="18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18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r>
                  <a:rPr lang="en-US" sz="1800" dirty="0">
                    <a:latin typeface="Cambria Math" charset="0"/>
                    <a:ea typeface="Cambria Math" charset="0"/>
                    <a:cs typeface="Cambria Math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h</m:t>
                    </m:r>
                    <m:d>
                      <m:dPr>
                        <m:ctrlPr>
                          <a:rPr lang="en-US" sz="1800" b="0" i="1" smtClean="0">
                            <a:latin typeface="Cambria Math" panose="02040503050406030204" pitchFamily="18" charset="0"/>
                            <a:ea typeface="Cambria Math" charset="0"/>
                            <a:cs typeface="Cambria Math" charset="0"/>
                          </a:rPr>
                        </m:ctrlPr>
                      </m:dPr>
                      <m:e>
                        <m:r>
                          <a:rPr lang="en-US" sz="1800" b="0" i="1" smtClean="0">
                            <a:latin typeface="Cambria Math" charset="0"/>
                            <a:ea typeface="Cambria Math" charset="0"/>
                            <a:cs typeface="Cambria Math" charset="0"/>
                          </a:rPr>
                          <m:t>𝑥</m:t>
                        </m:r>
                      </m:e>
                    </m:d>
                    <m:r>
                      <a:rPr lang="en-US" sz="1800" b="0" i="1" smtClean="0">
                        <a:latin typeface="Cambria Math" charset="0"/>
                        <a:ea typeface="Cambria Math" charset="0"/>
                        <a:cs typeface="Cambria Math" charset="0"/>
                      </a:rPr>
                      <m:t>=</m:t>
                    </m:r>
                    <m:sSup>
                      <m:sSup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i="1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sz="1800" i="1">
                            <a:latin typeface="Cambria Math" charset="0"/>
                          </a:rPr>
                          <m:t>3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lang="en-US" sz="1800" dirty="0">
                  <a:latin typeface="Cambria Math" charset="0"/>
                  <a:ea typeface="Cambria Math" charset="0"/>
                  <a:cs typeface="Cambria Math" charset="0"/>
                </a:endParaRPr>
              </a:p>
              <a:p>
                <a:endParaRPr lang="en-US" sz="1400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4"/>
              </p:nvPr>
            </p:nvSpPr>
            <p:spPr>
              <a:xfrm>
                <a:off x="457200" y="1074917"/>
                <a:ext cx="8062912" cy="5106807"/>
              </a:xfrm>
              <a:blipFill>
                <a:blip r:embed="rId3"/>
                <a:stretch>
                  <a:fillRect l="-630" t="-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CD4838BE-BAF2-4B4F-8C02-3AD9AD4E1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7592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Determining Even and Odd Functions </a:t>
            </a:r>
            <a:br>
              <a:rPr lang="en-US" dirty="0"/>
            </a:br>
            <a:r>
              <a:rPr lang="en-US" dirty="0"/>
              <a:t>try it </a:t>
            </a:r>
          </a:p>
        </p:txBody>
      </p:sp>
      <p:pic>
        <p:nvPicPr>
          <p:cNvPr id="5" name="Picture 4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5E6EDD0-BEEA-0946-893F-8303A28F0ED7}"/>
              </a:ext>
            </a:extLst>
          </p:cNvPr>
          <p:cNvSpPr/>
          <p:nvPr/>
        </p:nvSpPr>
        <p:spPr>
          <a:xfrm>
            <a:off x="457200" y="1214735"/>
            <a:ext cx="80629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Try It:	Is the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s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s</a:t>
            </a:r>
            <a:r>
              <a:rPr lang="en-US" baseline="30000" dirty="0">
                <a:solidFill>
                  <a:srgbClr val="555555"/>
                </a:solidFill>
                <a:latin typeface="STIXGeneral-Regular" pitchFamily="2" charset="2"/>
              </a:rPr>
              <a:t>4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+ 3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s</a:t>
            </a:r>
            <a:r>
              <a:rPr lang="en-US" baseline="30000" dirty="0">
                <a:solidFill>
                  <a:srgbClr val="555555"/>
                </a:solidFill>
                <a:latin typeface="STIXGeneral-Regular" pitchFamily="2" charset="2"/>
              </a:rPr>
              <a:t>2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+ 7 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 even, odd, or neither?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686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71804"/>
            <a:ext cx="8062912" cy="2537927"/>
          </a:xfrm>
        </p:spPr>
        <p:txBody>
          <a:bodyPr>
            <a:noAutofit/>
          </a:bodyPr>
          <a:lstStyle/>
          <a:p>
            <a:pPr algn="ctr"/>
            <a:r>
              <a:rPr lang="en-US" sz="4000" b="1" cap="none" dirty="0">
                <a:solidFill>
                  <a:srgbClr val="212F62"/>
                </a:solidFill>
              </a:rPr>
              <a:t>Chapter 3</a:t>
            </a:r>
            <a:br>
              <a:rPr lang="en-US" sz="4000" b="1" cap="none" dirty="0">
                <a:solidFill>
                  <a:srgbClr val="212F62"/>
                </a:solidFill>
              </a:rPr>
            </a:br>
            <a:br>
              <a:rPr lang="en-US" sz="4000" b="1" cap="none" dirty="0">
                <a:solidFill>
                  <a:srgbClr val="212F62"/>
                </a:solidFill>
              </a:rPr>
            </a:br>
            <a:r>
              <a:rPr lang="en-US" sz="4000" b="1" dirty="0">
                <a:solidFill>
                  <a:srgbClr val="212F62"/>
                </a:solidFill>
              </a:rPr>
              <a:t>functions</a:t>
            </a:r>
            <a:endParaRPr lang="en-US" sz="4000" dirty="0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845052" y="3697089"/>
            <a:ext cx="7287208" cy="659535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 cap="all" spc="-60" baseline="0">
                <a:solidFill>
                  <a:srgbClr val="6CB255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/>
              <a:t>Section 3.7 – inverse functions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705" y="5415694"/>
            <a:ext cx="1507110" cy="1077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98095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/>
              <a:t>Section 3.7 Learning Objectives</a:t>
            </a:r>
          </a:p>
        </p:txBody>
      </p:sp>
      <p:pic>
        <p:nvPicPr>
          <p:cNvPr id="6" name="Picture 5" descr="OSX-Stacked-TM-RGB-300dpi-2016.jpg" title="&quot; &quot;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A2C50D-E8A3-0742-836A-717A75EF667C}"/>
              </a:ext>
            </a:extLst>
          </p:cNvPr>
          <p:cNvSpPr/>
          <p:nvPr/>
        </p:nvSpPr>
        <p:spPr>
          <a:xfrm>
            <a:off x="457200" y="1269643"/>
            <a:ext cx="83793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In this section students will: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Verify inverse functions.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Determine the domain and range of an inverse function, and restrict the domain of a function to make it one-to-one.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Find or evaluate the inverse of a function.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Use the graph of a one-to-one function to graph its inverse function on the same axes.</a:t>
            </a:r>
          </a:p>
        </p:txBody>
      </p:sp>
    </p:spTree>
    <p:extLst>
      <p:ext uri="{BB962C8B-B14F-4D97-AF65-F5344CB8AC3E}">
        <p14:creationId xmlns:p14="http://schemas.microsoft.com/office/powerpoint/2010/main" val="400885977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3.7 Inverse functions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57200" y="4352941"/>
            <a:ext cx="8379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1BF"/>
                </a:solidFill>
                <a:latin typeface="HelveticaNeueLTPro" charset="0"/>
              </a:rPr>
              <a:t>Example </a:t>
            </a:r>
            <a:r>
              <a:rPr lang="en-US" b="1" dirty="0">
                <a:latin typeface="HelveticaNeueLTPro" charset="0"/>
              </a:rPr>
              <a:t>Identifying an Inverse Function for a Given Input-Output Pair </a:t>
            </a:r>
            <a:endParaRPr lang="en-US" dirty="0"/>
          </a:p>
          <a:p>
            <a:endParaRPr lang="en-US" dirty="0">
              <a:latin typeface="MinionPro" charset="0"/>
            </a:endParaRPr>
          </a:p>
          <a:p>
            <a:r>
              <a:rPr lang="en-US" dirty="0">
                <a:latin typeface="MinionPro" charset="0"/>
              </a:rPr>
              <a:t>If for a particular one-to-one function </a:t>
            </a:r>
            <a:r>
              <a:rPr lang="en-US" i="1" dirty="0">
                <a:latin typeface="MinionPro" charset="0"/>
              </a:rPr>
              <a:t>f </a:t>
            </a:r>
            <a:r>
              <a:rPr lang="en-US" dirty="0">
                <a:latin typeface="MinionPro" charset="0"/>
              </a:rPr>
              <a:t>(2) </a:t>
            </a:r>
            <a:r>
              <a:rPr lang="en-US" dirty="0">
                <a:latin typeface="UniMath" charset="0"/>
              </a:rPr>
              <a:t>= </a:t>
            </a:r>
            <a:r>
              <a:rPr lang="en-US" dirty="0">
                <a:latin typeface="MinionPro" charset="0"/>
              </a:rPr>
              <a:t>4 and </a:t>
            </a:r>
            <a:r>
              <a:rPr lang="en-US" i="1" dirty="0">
                <a:latin typeface="MinionPro" charset="0"/>
              </a:rPr>
              <a:t>f </a:t>
            </a:r>
            <a:r>
              <a:rPr lang="en-US" dirty="0">
                <a:latin typeface="MinionPro" charset="0"/>
              </a:rPr>
              <a:t>(5) </a:t>
            </a:r>
            <a:r>
              <a:rPr lang="en-US" dirty="0">
                <a:latin typeface="UniMath" charset="0"/>
              </a:rPr>
              <a:t>= </a:t>
            </a:r>
            <a:r>
              <a:rPr lang="en-US" dirty="0">
                <a:latin typeface="MinionPro" charset="0"/>
              </a:rPr>
              <a:t>12, what are the corresponding input and output values for the inverse function? </a:t>
            </a:r>
            <a:endParaRPr lang="en-US" dirty="0"/>
          </a:p>
        </p:txBody>
      </p:sp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36E82D7B-D4B7-4FEF-BCCA-3B15DBE9C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446D137-8D41-D34A-930A-AAFF31EE42BC}"/>
                  </a:ext>
                </a:extLst>
              </p:cNvPr>
              <p:cNvSpPr/>
              <p:nvPr/>
            </p:nvSpPr>
            <p:spPr>
              <a:xfrm>
                <a:off x="509347" y="966897"/>
                <a:ext cx="8275024" cy="315432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cap="all" dirty="0">
                    <a:solidFill>
                      <a:srgbClr val="555555"/>
                    </a:solidFill>
                  </a:rPr>
                  <a:t>INVERSE FUNCTION</a:t>
                </a:r>
              </a:p>
              <a:p>
                <a:r>
                  <a:rPr lang="en-US" dirty="0">
                    <a:solidFill>
                      <a:srgbClr val="555555"/>
                    </a:solidFill>
                  </a:rPr>
                  <a:t>For any </a:t>
                </a:r>
                <a:r>
                  <a:rPr lang="en-US" b="1" dirty="0">
                    <a:solidFill>
                      <a:srgbClr val="555555"/>
                    </a:solidFill>
                  </a:rPr>
                  <a:t>one-to-one function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) =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y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,</a:t>
                </a:r>
                <a:r>
                  <a:rPr lang="en-US" dirty="0">
                    <a:solidFill>
                      <a:srgbClr val="555555"/>
                    </a:solidFill>
                  </a:rPr>
                  <a:t>  a function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baseline="30000" dirty="0">
                    <a:solidFill>
                      <a:srgbClr val="555555"/>
                    </a:solidFill>
                    <a:latin typeface="STIXGeneral-Regular" pitchFamily="2" charset="2"/>
                  </a:rPr>
                  <a:t>−1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)</a:t>
                </a:r>
                <a:r>
                  <a:rPr lang="en-US" dirty="0">
                    <a:solidFill>
                      <a:srgbClr val="555555"/>
                    </a:solidFill>
                  </a:rPr>
                  <a:t>  is an </a:t>
                </a:r>
                <a:r>
                  <a:rPr lang="en-US" b="1" dirty="0">
                    <a:solidFill>
                      <a:srgbClr val="555555"/>
                    </a:solidFill>
                  </a:rPr>
                  <a:t>inverse function</a:t>
                </a:r>
                <a:r>
                  <a:rPr lang="en-US" dirty="0">
                    <a:solidFill>
                      <a:srgbClr val="555555"/>
                    </a:solidFill>
                  </a:rPr>
                  <a:t> of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dirty="0">
                    <a:solidFill>
                      <a:srgbClr val="555555"/>
                    </a:solidFill>
                  </a:rPr>
                  <a:t>  if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baseline="30000" dirty="0">
                    <a:solidFill>
                      <a:srgbClr val="555555"/>
                    </a:solidFill>
                    <a:latin typeface="STIXGeneral-Regular" pitchFamily="2" charset="2"/>
                  </a:rPr>
                  <a:t>−1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y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) =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.</a:t>
                </a:r>
                <a:r>
                  <a:rPr lang="en-US" dirty="0">
                    <a:solidFill>
                      <a:srgbClr val="555555"/>
                    </a:solidFill>
                  </a:rPr>
                  <a:t>  This can also be written as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baseline="30000" dirty="0">
                    <a:solidFill>
                      <a:srgbClr val="555555"/>
                    </a:solidFill>
                    <a:latin typeface="STIXGeneral-Regular" pitchFamily="2" charset="2"/>
                  </a:rPr>
                  <a:t>−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1(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)) =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</a:rPr>
                  <a:t>  for all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</a:rPr>
                  <a:t>  in the domain of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.</a:t>
                </a:r>
                <a:r>
                  <a:rPr lang="en-US" dirty="0">
                    <a:solidFill>
                      <a:srgbClr val="555555"/>
                    </a:solidFill>
                  </a:rPr>
                  <a:t>  It also follows that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baseline="30000" dirty="0">
                    <a:solidFill>
                      <a:srgbClr val="555555"/>
                    </a:solidFill>
                    <a:latin typeface="STIXGeneral-Regular" pitchFamily="2" charset="2"/>
                  </a:rPr>
                  <a:t>−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1(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)) =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</a:rPr>
                  <a:t>  for all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</a:rPr>
                  <a:t>  in the domain of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baseline="30000" dirty="0">
                    <a:solidFill>
                      <a:srgbClr val="555555"/>
                    </a:solidFill>
                    <a:latin typeface="STIXGeneral-Regular" pitchFamily="2" charset="2"/>
                  </a:rPr>
                  <a:t>−1</a:t>
                </a:r>
                <a:r>
                  <a:rPr lang="en-US" dirty="0">
                    <a:solidFill>
                      <a:srgbClr val="555555"/>
                    </a:solidFill>
                  </a:rPr>
                  <a:t>  if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baseline="30000" dirty="0">
                    <a:solidFill>
                      <a:srgbClr val="555555"/>
                    </a:solidFill>
                    <a:latin typeface="STIXGeneral-Regular" pitchFamily="2" charset="2"/>
                  </a:rPr>
                  <a:t>−1</a:t>
                </a:r>
                <a:r>
                  <a:rPr lang="en-US" dirty="0">
                    <a:solidFill>
                      <a:srgbClr val="555555"/>
                    </a:solidFill>
                  </a:rPr>
                  <a:t>  is the inverse of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.</a:t>
                </a:r>
                <a:r>
                  <a:rPr lang="en-US" dirty="0">
                    <a:solidFill>
                      <a:srgbClr val="555555"/>
                    </a:solidFill>
                  </a:rPr>
                  <a:t>  </a:t>
                </a:r>
              </a:p>
              <a:p>
                <a:r>
                  <a:rPr lang="en-US" dirty="0">
                    <a:solidFill>
                      <a:srgbClr val="555555"/>
                    </a:solidFill>
                  </a:rPr>
                  <a:t>The notation 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baseline="30000" dirty="0">
                    <a:solidFill>
                      <a:srgbClr val="555555"/>
                    </a:solidFill>
                    <a:latin typeface="STIXGeneral-Regular" pitchFamily="2" charset="2"/>
                  </a:rPr>
                  <a:t>−1</a:t>
                </a:r>
                <a:r>
                  <a:rPr lang="en-US" dirty="0">
                    <a:solidFill>
                      <a:srgbClr val="555555"/>
                    </a:solidFill>
                  </a:rPr>
                  <a:t> is read 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“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dirty="0">
                    <a:solidFill>
                      <a:srgbClr val="555555"/>
                    </a:solidFill>
                  </a:rPr>
                  <a:t> inverse.” Like any other function, we can use any variable name as the input for 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baseline="30000" dirty="0">
                    <a:solidFill>
                      <a:srgbClr val="555555"/>
                    </a:solidFill>
                    <a:latin typeface="STIXGeneral-Regular" pitchFamily="2" charset="2"/>
                  </a:rPr>
                  <a:t>−1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,</a:t>
                </a:r>
                <a:r>
                  <a:rPr lang="en-US" dirty="0">
                    <a:solidFill>
                      <a:srgbClr val="555555"/>
                    </a:solidFill>
                  </a:rPr>
                  <a:t> so we will often write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baseline="30000" dirty="0">
                    <a:solidFill>
                      <a:srgbClr val="555555"/>
                    </a:solidFill>
                    <a:latin typeface="STIXGeneral-Regular" pitchFamily="2" charset="2"/>
                  </a:rPr>
                  <a:t>−1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),</a:t>
                </a:r>
                <a:r>
                  <a:rPr lang="en-US" dirty="0">
                    <a:solidFill>
                      <a:srgbClr val="555555"/>
                    </a:solidFill>
                  </a:rPr>
                  <a:t> which we read as 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“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dirty="0">
                    <a:solidFill>
                      <a:srgbClr val="555555"/>
                    </a:solidFill>
                  </a:rPr>
                  <a:t> inverse of 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.”</a:t>
                </a:r>
                <a:r>
                  <a:rPr lang="en-US" dirty="0">
                    <a:solidFill>
                      <a:srgbClr val="555555"/>
                    </a:solidFill>
                  </a:rPr>
                  <a:t> Keep in mind that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i="1" baseline="30000" dirty="0">
                          <a:latin typeface="Cambria Math" panose="02040503050406030204" pitchFamily="18" charset="0"/>
                        </a:rPr>
                        <m:t>−1</m:t>
                      </m:r>
                      <m:d>
                        <m:dPr>
                          <m:ctrlPr>
                            <a:rPr lang="en-US" i="1" baseline="30000" dirty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≠ </m:t>
                      </m:r>
                      <m:f>
                        <m:f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 dirty="0">
                              <a:latin typeface="Cambria Math" panose="02040503050406030204" pitchFamily="18" charset="0"/>
                            </a:rPr>
                            <m:t>𝑓</m:t>
                          </m:r>
                          <m:d>
                            <m:dPr>
                              <m:ctrlPr>
                                <a:rPr lang="en-US" i="1" dirty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 dirty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  <m:r>
                            <m:rPr>
                              <m:nor/>
                            </m:rPr>
                            <a:rPr lang="en-US" dirty="0"/>
                            <m:t> </m:t>
                          </m:r>
                        </m:den>
                      </m:f>
                    </m:oMath>
                  </m:oMathPara>
                </a14:m>
                <a:endParaRPr lang="en-US" dirty="0"/>
              </a:p>
              <a:p>
                <a:r>
                  <a:rPr lang="en-US" dirty="0">
                    <a:solidFill>
                      <a:srgbClr val="555555"/>
                    </a:solidFill>
                  </a:rPr>
                  <a:t>and not all functions have inverses.</a:t>
                </a:r>
                <a:endParaRPr lang="en-US" dirty="0">
                  <a:solidFill>
                    <a:srgbClr val="555555"/>
                  </a:solidFill>
                  <a:effectLst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446D137-8D41-D34A-930A-AAFF31EE42B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9347" y="966897"/>
                <a:ext cx="8275024" cy="3154325"/>
              </a:xfrm>
              <a:prstGeom prst="rect">
                <a:avLst/>
              </a:prstGeom>
              <a:blipFill>
                <a:blip r:embed="rId3"/>
                <a:stretch>
                  <a:fillRect l="-459" t="-800" b="-16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167579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Verifying That Two Functions Are Inverse Functions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87690AB-33DB-0D4E-81B1-4B34CA461D6E}"/>
              </a:ext>
            </a:extLst>
          </p:cNvPr>
          <p:cNvSpPr/>
          <p:nvPr/>
        </p:nvSpPr>
        <p:spPr>
          <a:xfrm>
            <a:off x="457200" y="1368336"/>
            <a:ext cx="837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Given that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h</a:t>
            </a:r>
            <a:r>
              <a:rPr lang="en-US" baseline="30000" dirty="0">
                <a:solidFill>
                  <a:srgbClr val="555555"/>
                </a:solidFill>
                <a:latin typeface="STIXGeneral-Regular" pitchFamily="2" charset="2"/>
              </a:rPr>
              <a:t>−1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(6)=2,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 what are the corresponding input and output values of the original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h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3889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968207"/>
          </a:xfrm>
        </p:spPr>
        <p:txBody>
          <a:bodyPr>
            <a:normAutofit/>
          </a:bodyPr>
          <a:lstStyle/>
          <a:p>
            <a:r>
              <a:rPr lang="en-US" dirty="0"/>
              <a:t>Verifying That Two Functions Are Inverse Functions example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457198" y="3326057"/>
                <a:ext cx="8379321" cy="10433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b="1" dirty="0">
                    <a:latin typeface="HelveticaNeueLTPro" charset="0"/>
                  </a:rPr>
                  <a:t>Testing Inverse Relationships Algebraically</a:t>
                </a:r>
              </a:p>
              <a:p>
                <a:r>
                  <a:rPr lang="en-US" b="1" dirty="0">
                    <a:latin typeface="HelveticaNeueLTPro" charset="0"/>
                  </a:rPr>
                  <a:t> </a:t>
                </a:r>
                <a:endParaRPr lang="en-US" dirty="0"/>
              </a:p>
              <a:p>
                <a:r>
                  <a:rPr lang="en-US" dirty="0">
                    <a:latin typeface="MinionPro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r>
                      <a:rPr lang="en-US" b="0" i="1" dirty="0" smtClean="0">
                        <a:latin typeface="Cambria Math" charset="0"/>
                      </a:rPr>
                      <m:t>−3</m:t>
                    </m:r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 +5 </m:t>
                    </m:r>
                  </m:oMath>
                </a14:m>
                <a:r>
                  <a:rPr lang="en-US" dirty="0">
                    <a:latin typeface="MinionPro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𝑔</m:t>
                    </m:r>
                    <m:r>
                      <a:rPr lang="en-US" i="1" dirty="0" smtClean="0">
                        <a:latin typeface="Cambria Math" charset="0"/>
                      </a:rPr>
                      <m:t> (</m:t>
                    </m:r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) = </m:t>
                    </m:r>
                    <m:f>
                      <m:fPr>
                        <m:ctrlPr>
                          <a:rPr lang="mr-I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−5</m:t>
                        </m:r>
                      </m:num>
                      <m:den>
                        <m:r>
                          <a:rPr lang="en-US" b="0" i="1" dirty="0" smtClean="0">
                            <a:latin typeface="Cambria Math" charset="0"/>
                          </a:rPr>
                          <m:t>−3</m:t>
                        </m:r>
                      </m:den>
                    </m:f>
                    <m:r>
                      <a:rPr lang="en-US" i="1" dirty="0" smtClean="0">
                        <a:latin typeface="Cambria Math" charset="0"/>
                      </a:rPr>
                      <m:t>, </m:t>
                    </m:r>
                  </m:oMath>
                </a14:m>
                <a:r>
                  <a:rPr lang="en-US" dirty="0">
                    <a:latin typeface="MinionPro" charset="0"/>
                  </a:rPr>
                  <a:t>is </a:t>
                </a:r>
                <a14:m>
                  <m:oMath xmlns:m="http://schemas.openxmlformats.org/officeDocument/2006/math">
                    <m:r>
                      <a:rPr lang="en-US" i="1" dirty="0">
                        <a:latin typeface="Cambria Math" charset="0"/>
                      </a:rPr>
                      <m:t>𝑔</m:t>
                    </m:r>
                    <m:r>
                      <a:rPr lang="en-US" i="1" dirty="0">
                        <a:latin typeface="Cambria Math" charset="0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MinionPro" charset="0"/>
                  </a:rPr>
                  <a:t>? </a:t>
                </a:r>
                <a:endParaRPr lang="en-US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8" y="3326057"/>
                <a:ext cx="8379321" cy="1043363"/>
              </a:xfrm>
              <a:prstGeom prst="rect">
                <a:avLst/>
              </a:prstGeom>
              <a:blipFill>
                <a:blip r:embed="rId3"/>
                <a:stretch>
                  <a:fillRect l="-606" t="-2410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6060888-6755-419B-BB60-FABB3CD96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99EFB10-9176-BE46-AA5C-BFA14CD8F0B1}"/>
              </a:ext>
            </a:extLst>
          </p:cNvPr>
          <p:cNvSpPr/>
          <p:nvPr/>
        </p:nvSpPr>
        <p:spPr>
          <a:xfrm>
            <a:off x="457198" y="1316641"/>
            <a:ext cx="8379321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How To:</a:t>
            </a:r>
          </a:p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Given two functions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   </a:t>
            </a:r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and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),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 </a:t>
            </a:r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test whether the functions are inverses of each other.</a:t>
            </a:r>
            <a:endParaRPr lang="en-US" dirty="0">
              <a:solidFill>
                <a:srgbClr val="555555"/>
              </a:solidFill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Determine whether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)) =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 or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)) =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If either statement is true, then both are true, and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g 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=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baseline="30000" dirty="0">
                <a:solidFill>
                  <a:srgbClr val="333333"/>
                </a:solidFill>
                <a:latin typeface="STIXGeneral-Regular" pitchFamily="2" charset="2"/>
              </a:rPr>
              <a:t>−1 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and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 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=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g</a:t>
            </a:r>
            <a:r>
              <a:rPr lang="en-US" baseline="30000" dirty="0">
                <a:solidFill>
                  <a:srgbClr val="333333"/>
                </a:solidFill>
                <a:latin typeface="STIXGeneral-Regular" pitchFamily="2" charset="2"/>
              </a:rPr>
              <a:t>−1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   If either statement is false, then both are false, and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g 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≠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</a:t>
            </a:r>
            <a:r>
              <a:rPr lang="en-US" baseline="30000" dirty="0">
                <a:solidFill>
                  <a:srgbClr val="333333"/>
                </a:solidFill>
                <a:latin typeface="STIXGeneral-Regular" pitchFamily="2" charset="2"/>
              </a:rPr>
              <a:t>−1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  and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f 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≠ </a:t>
            </a:r>
            <a:r>
              <a:rPr lang="en-US" dirty="0">
                <a:solidFill>
                  <a:srgbClr val="333333"/>
                </a:solidFill>
                <a:latin typeface="STIXGeneral-Italic" pitchFamily="2" charset="2"/>
              </a:rPr>
              <a:t>g</a:t>
            </a:r>
            <a:r>
              <a:rPr lang="en-US" baseline="30000" dirty="0">
                <a:solidFill>
                  <a:srgbClr val="333333"/>
                </a:solidFill>
                <a:latin typeface="STIXGeneral-Regular" pitchFamily="2" charset="2"/>
              </a:rPr>
              <a:t>−1</a:t>
            </a:r>
            <a:r>
              <a:rPr lang="en-US" dirty="0">
                <a:solidFill>
                  <a:srgbClr val="333333"/>
                </a:solidFill>
                <a:latin typeface="STIXGeneral-Regular" pitchFamily="2" charset="2"/>
              </a:rPr>
              <a:t>.</a:t>
            </a:r>
            <a:endParaRPr lang="en-US" dirty="0">
              <a:solidFill>
                <a:srgbClr val="333333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55496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751709"/>
          </a:xfrm>
        </p:spPr>
        <p:txBody>
          <a:bodyPr>
            <a:normAutofit fontScale="90000"/>
          </a:bodyPr>
          <a:lstStyle/>
          <a:p>
            <a:r>
              <a:rPr lang="en-US" dirty="0"/>
              <a:t>Verifying That Two Functions Are </a:t>
            </a:r>
            <a:r>
              <a:rPr lang="en-US"/>
              <a:t>Inverse Functions</a:t>
            </a:r>
            <a:endParaRPr lang="en-US" dirty="0"/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7DCA0A-AC9A-9B46-B339-6ACC98E35119}"/>
                  </a:ext>
                </a:extLst>
              </p:cNvPr>
              <p:cNvSpPr/>
              <p:nvPr/>
            </p:nvSpPr>
            <p:spPr>
              <a:xfrm>
                <a:off x="457200" y="1252835"/>
                <a:ext cx="8379321" cy="39260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Try It:	If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) =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baseline="30000" dirty="0">
                    <a:solidFill>
                      <a:srgbClr val="555555"/>
                    </a:solidFill>
                    <a:latin typeface="STIXGeneral-Regular" pitchFamily="2" charset="2"/>
                  </a:rPr>
                  <a:t>3 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− 4</a:t>
                </a:r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   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ad>
                      <m:radPr>
                        <m:ctrlPr>
                          <a:rPr lang="en-US" i="1" dirty="0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 dirty="0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i="1" dirty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 dirty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 + 4</m:t>
                        </m:r>
                      </m:e>
                    </m:rad>
                  </m:oMath>
                </a14:m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,</a:t>
                </a:r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  is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g 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=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baseline="30000" dirty="0">
                    <a:solidFill>
                      <a:srgbClr val="555555"/>
                    </a:solidFill>
                    <a:latin typeface="STIXGeneral-Regular" pitchFamily="2" charset="2"/>
                  </a:rPr>
                  <a:t>−1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4C7DCA0A-AC9A-9B46-B339-6ACC98E351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52835"/>
                <a:ext cx="8379321" cy="392608"/>
              </a:xfrm>
              <a:prstGeom prst="rect">
                <a:avLst/>
              </a:prstGeom>
              <a:blipFill>
                <a:blip r:embed="rId3"/>
                <a:stretch>
                  <a:fillRect l="-606" t="-6250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9351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20225"/>
          </a:xfrm>
        </p:spPr>
        <p:txBody>
          <a:bodyPr>
            <a:normAutofit fontScale="90000"/>
          </a:bodyPr>
          <a:lstStyle/>
          <a:p>
            <a:r>
              <a:rPr lang="en-US"/>
              <a:t>Create a Function by Composition of Functions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E365C98-2F78-8743-B2A8-0761EA241E8A}"/>
              </a:ext>
            </a:extLst>
          </p:cNvPr>
          <p:cNvSpPr/>
          <p:nvPr/>
        </p:nvSpPr>
        <p:spPr>
          <a:xfrm>
            <a:off x="457200" y="1208544"/>
            <a:ext cx="8379321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555555"/>
                </a:solidFill>
              </a:rPr>
              <a:t>COMPOSITION OF FUNCTIONS</a:t>
            </a:r>
          </a:p>
          <a:p>
            <a:r>
              <a:rPr lang="en-US" dirty="0">
                <a:solidFill>
                  <a:srgbClr val="555555"/>
                </a:solidFill>
              </a:rPr>
              <a:t>When the output of one function is used as the input of another, we call the entire operation a composition of functions. For any input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</a:rPr>
              <a:t>  and functions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</a:rPr>
              <a:t>  and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,</a:t>
            </a:r>
            <a:r>
              <a:rPr lang="en-US" dirty="0">
                <a:solidFill>
                  <a:srgbClr val="555555"/>
                </a:solidFill>
              </a:rPr>
              <a:t>  this action defines a </a:t>
            </a:r>
            <a:r>
              <a:rPr lang="en-US" b="1" dirty="0">
                <a:solidFill>
                  <a:srgbClr val="555555"/>
                </a:solidFill>
              </a:rPr>
              <a:t>composite function</a:t>
            </a:r>
            <a:r>
              <a:rPr lang="en-US" dirty="0">
                <a:solidFill>
                  <a:srgbClr val="555555"/>
                </a:solidFill>
              </a:rPr>
              <a:t>, which we write as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∘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</a:rPr>
              <a:t>  such that</a:t>
            </a:r>
          </a:p>
          <a:p>
            <a:pPr algn="ctr"/>
            <a:r>
              <a:rPr lang="en-US" dirty="0">
                <a:latin typeface="STIXGeneral-Regular" pitchFamily="2" charset="2"/>
              </a:rPr>
              <a:t>(</a:t>
            </a:r>
            <a:r>
              <a:rPr lang="en-US" dirty="0">
                <a:latin typeface="STIXGeneral-Italic" pitchFamily="2" charset="2"/>
              </a:rPr>
              <a:t>f </a:t>
            </a:r>
            <a:r>
              <a:rPr lang="en-US" dirty="0">
                <a:latin typeface="STIXGeneral-Regular" pitchFamily="2" charset="2"/>
              </a:rPr>
              <a:t>∘ </a:t>
            </a:r>
            <a:r>
              <a:rPr lang="en-US" dirty="0">
                <a:latin typeface="STIXGeneral-Italic" pitchFamily="2" charset="2"/>
              </a:rPr>
              <a:t>g</a:t>
            </a:r>
            <a:r>
              <a:rPr lang="en-US" dirty="0">
                <a:latin typeface="STIXGeneral-Regular" pitchFamily="2" charset="2"/>
              </a:rPr>
              <a:t>)(</a:t>
            </a:r>
            <a:r>
              <a:rPr lang="en-US" dirty="0">
                <a:latin typeface="STIXGeneral-Italic" pitchFamily="2" charset="2"/>
              </a:rPr>
              <a:t>x</a:t>
            </a:r>
            <a:r>
              <a:rPr lang="en-US" dirty="0">
                <a:latin typeface="STIXGeneral-Regular" pitchFamily="2" charset="2"/>
              </a:rPr>
              <a:t>) = </a:t>
            </a:r>
            <a:r>
              <a:rPr lang="en-US" dirty="0">
                <a:latin typeface="STIXGeneral-Italic" pitchFamily="2" charset="2"/>
              </a:rPr>
              <a:t>f</a:t>
            </a:r>
            <a:r>
              <a:rPr lang="en-US" dirty="0">
                <a:latin typeface="STIXGeneral-Regular" pitchFamily="2" charset="2"/>
              </a:rPr>
              <a:t>(</a:t>
            </a:r>
            <a:r>
              <a:rPr lang="en-US" dirty="0">
                <a:latin typeface="STIXGeneral-Italic" pitchFamily="2" charset="2"/>
              </a:rPr>
              <a:t>g</a:t>
            </a:r>
            <a:r>
              <a:rPr lang="en-US" dirty="0">
                <a:latin typeface="STIXGeneral-Regular" pitchFamily="2" charset="2"/>
              </a:rPr>
              <a:t>(</a:t>
            </a:r>
            <a:r>
              <a:rPr lang="en-US" dirty="0">
                <a:latin typeface="STIXGeneral-Italic" pitchFamily="2" charset="2"/>
              </a:rPr>
              <a:t>x</a:t>
            </a:r>
            <a:r>
              <a:rPr lang="en-US" dirty="0">
                <a:latin typeface="STIXGeneral-Regular" pitchFamily="2" charset="2"/>
              </a:rPr>
              <a:t>))</a:t>
            </a:r>
            <a:endParaRPr lang="en-US" dirty="0"/>
          </a:p>
          <a:p>
            <a:r>
              <a:rPr lang="en-US" dirty="0">
                <a:solidFill>
                  <a:srgbClr val="555555"/>
                </a:solidFill>
              </a:rPr>
              <a:t>The domain of the composite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∘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</a:rPr>
              <a:t>  is all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</a:rPr>
              <a:t>  such that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</a:rPr>
              <a:t>  is in the domain of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</a:rPr>
              <a:t> and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</a:t>
            </a:r>
            <a:r>
              <a:rPr lang="en-US" dirty="0">
                <a:solidFill>
                  <a:srgbClr val="555555"/>
                </a:solidFill>
              </a:rPr>
              <a:t> is in the domain of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.</a:t>
            </a:r>
            <a:r>
              <a:rPr lang="en-US" dirty="0">
                <a:solidFill>
                  <a:srgbClr val="555555"/>
                </a:solidFill>
              </a:rPr>
              <a:t> </a:t>
            </a:r>
          </a:p>
          <a:p>
            <a:r>
              <a:rPr lang="en-US" dirty="0">
                <a:solidFill>
                  <a:srgbClr val="555555"/>
                </a:solidFill>
              </a:rPr>
              <a:t>It is important to realize that the product of functions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 g </a:t>
            </a:r>
            <a:r>
              <a:rPr lang="en-US" dirty="0">
                <a:solidFill>
                  <a:srgbClr val="555555"/>
                </a:solidFill>
              </a:rPr>
              <a:t> is not the same as the function composition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)),</a:t>
            </a:r>
            <a:r>
              <a:rPr lang="en-US" dirty="0">
                <a:solidFill>
                  <a:srgbClr val="555555"/>
                </a:solidFill>
              </a:rPr>
              <a:t>  because, in general,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≠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)).</a:t>
            </a:r>
            <a:endParaRPr lang="en-US" dirty="0">
              <a:solidFill>
                <a:srgbClr val="555555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5527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751709"/>
          </a:xfrm>
        </p:spPr>
        <p:txBody>
          <a:bodyPr>
            <a:normAutofit fontScale="90000"/>
          </a:bodyPr>
          <a:lstStyle/>
          <a:p>
            <a:r>
              <a:rPr lang="en-US" dirty="0"/>
              <a:t>Verifying That Two Functions Are Inverse Functions example 2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1160790"/>
                <a:ext cx="8280400" cy="10391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b="1" dirty="0">
                    <a:latin typeface="HelveticaNeueLTPro" charset="0"/>
                  </a:rPr>
                  <a:t>Determining Inverse Relationships for Power Functions </a:t>
                </a:r>
                <a:br>
                  <a:rPr lang="en-US" dirty="0">
                    <a:latin typeface="Tahoma" charset="0"/>
                  </a:rPr>
                </a:br>
                <a:endParaRPr lang="en-US" dirty="0">
                  <a:latin typeface="Tahoma" charset="0"/>
                </a:endParaRPr>
              </a:p>
              <a:p>
                <a:r>
                  <a:rPr lang="en-US" dirty="0">
                    <a:latin typeface="MinionPro" charset="0"/>
                  </a:rPr>
                  <a:t>If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) =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5</m:t>
                        </m:r>
                      </m:sup>
                    </m:sSup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  <m:r>
                      <a:rPr lang="en-US" b="0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latin typeface="MinionPro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𝑔</m:t>
                    </m:r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) = </m:t>
                    </m:r>
                    <m:f>
                      <m:fPr>
                        <m:ctrlPr>
                          <a:rPr lang="mr-I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charset="0"/>
                          </a:rPr>
                          <m:t>5</m:t>
                        </m:r>
                      </m:den>
                    </m:f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</m:oMath>
                </a14:m>
                <a:r>
                  <a:rPr lang="en-US" dirty="0">
                    <a:latin typeface="MinionPro" charset="0"/>
                  </a:rPr>
                  <a:t>, is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𝑔</m:t>
                    </m:r>
                    <m:r>
                      <a:rPr lang="en-US" i="1" dirty="0" smtClean="0">
                        <a:latin typeface="Cambria Math" charset="0"/>
                      </a:rPr>
                      <m:t> =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𝑓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en-US" dirty="0">
                    <a:latin typeface="MinionPro" charset="0"/>
                  </a:rPr>
                  <a:t>?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60790"/>
                <a:ext cx="8280400" cy="1039195"/>
              </a:xfrm>
              <a:prstGeom prst="rect">
                <a:avLst/>
              </a:prstGeom>
              <a:blipFill>
                <a:blip r:embed="rId3"/>
                <a:stretch>
                  <a:fillRect l="-613" t="-1205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EB065F3D-A684-4107-A03A-5A5BF70E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866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751709"/>
          </a:xfrm>
        </p:spPr>
        <p:txBody>
          <a:bodyPr>
            <a:normAutofit fontScale="90000"/>
          </a:bodyPr>
          <a:lstStyle/>
          <a:p>
            <a:r>
              <a:rPr lang="en-US" dirty="0"/>
              <a:t>Verifying That Two Functions Are Inverse Functions try it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AD3D94-F16D-2B41-A1FF-AD1DD63F2995}"/>
                  </a:ext>
                </a:extLst>
              </p:cNvPr>
              <p:cNvSpPr/>
              <p:nvPr/>
            </p:nvSpPr>
            <p:spPr>
              <a:xfrm>
                <a:off x="457200" y="1278235"/>
                <a:ext cx="8181134" cy="37241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Try It:	 If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) = (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x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−1)</a:t>
                </a:r>
                <a:r>
                  <a:rPr lang="en-US" baseline="30000" dirty="0">
                    <a:solidFill>
                      <a:srgbClr val="555555"/>
                    </a:solidFill>
                    <a:latin typeface="STIXGeneral-Regular" pitchFamily="2" charset="2"/>
                  </a:rPr>
                  <a:t>3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𝑔</m:t>
                    </m:r>
                    <m:r>
                      <a:rPr lang="en-US" i="1" dirty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 dirty="0" smtClean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) = </m:t>
                    </m:r>
                    <m:rad>
                      <m:radPr>
                        <m:ctrlPr>
                          <a:rPr lang="en-US" i="1" dirty="0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>
                        <m:r>
                          <a:rPr lang="en-US" i="1" dirty="0" smtClean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g>
                      <m:e>
                        <m:r>
                          <a:rPr lang="en-US" i="1" dirty="0">
                            <a:solidFill>
                              <a:srgbClr val="555555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rad>
                    <m:r>
                      <a:rPr lang="en-US" i="1" dirty="0">
                        <a:solidFill>
                          <a:srgbClr val="555555"/>
                        </a:solidFill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,</a:t>
                </a:r>
                <a:r>
                  <a:rPr lang="en-US" dirty="0">
                    <a:solidFill>
                      <a:srgbClr val="555555"/>
                    </a:solidFill>
                    <a:latin typeface="Helvetica Neue" panose="02000503000000020004" pitchFamily="2" charset="0"/>
                  </a:rPr>
                  <a:t>   is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g 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= </a:t>
                </a:r>
                <a:r>
                  <a:rPr lang="en-US" dirty="0">
                    <a:solidFill>
                      <a:srgbClr val="555555"/>
                    </a:solidFill>
                    <a:latin typeface="STIXGeneral-Italic" pitchFamily="2" charset="2"/>
                  </a:rPr>
                  <a:t>f</a:t>
                </a:r>
                <a:r>
                  <a:rPr lang="en-US" baseline="30000" dirty="0">
                    <a:solidFill>
                      <a:srgbClr val="555555"/>
                    </a:solidFill>
                    <a:latin typeface="STIXGeneral-Regular" pitchFamily="2" charset="2"/>
                  </a:rPr>
                  <a:t>−1</a:t>
                </a:r>
                <a:r>
                  <a:rPr lang="en-US" dirty="0">
                    <a:solidFill>
                      <a:srgbClr val="555555"/>
                    </a:solidFill>
                    <a:latin typeface="STIXGeneral-Regular" pitchFamily="2" charset="2"/>
                  </a:rPr>
                  <a:t>?</a:t>
                </a:r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32AD3D94-F16D-2B41-A1FF-AD1DD63F299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278235"/>
                <a:ext cx="8181134" cy="372410"/>
              </a:xfrm>
              <a:prstGeom prst="rect">
                <a:avLst/>
              </a:prstGeom>
              <a:blipFill>
                <a:blip r:embed="rId3"/>
                <a:stretch>
                  <a:fillRect l="-621" t="-13333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665759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814429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Domain and Range of Inverse Functions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pic>
        <p:nvPicPr>
          <p:cNvPr id="7" name="Picture 6" descr="List of toolkit functions: constant, identity, quadratic, cubic, reciprocal, reciprocal squared, cube root, square root, absolute value" title="Toolkit function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4666351"/>
            <a:ext cx="8318450" cy="2110369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678540A-32C7-944F-8DBB-0E4349872BC3}"/>
              </a:ext>
            </a:extLst>
          </p:cNvPr>
          <p:cNvSpPr/>
          <p:nvPr/>
        </p:nvSpPr>
        <p:spPr>
          <a:xfrm>
            <a:off x="457200" y="1152226"/>
            <a:ext cx="82169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cap="all" dirty="0">
                <a:solidFill>
                  <a:srgbClr val="555555"/>
                </a:solidFill>
              </a:rPr>
              <a:t>DOMAIN AND RANGE OF INVERSE FUNCTIONS</a:t>
            </a:r>
          </a:p>
          <a:p>
            <a:r>
              <a:rPr lang="en-US" dirty="0">
                <a:solidFill>
                  <a:srgbClr val="555555"/>
                </a:solidFill>
              </a:rPr>
              <a:t>The range of a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</a:t>
            </a:r>
            <a:r>
              <a:rPr lang="en-US" dirty="0">
                <a:solidFill>
                  <a:srgbClr val="555555"/>
                </a:solidFill>
              </a:rPr>
              <a:t>  is the domain of the inverse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baseline="30000" dirty="0">
                <a:solidFill>
                  <a:srgbClr val="555555"/>
                </a:solidFill>
                <a:latin typeface="STIXGeneral-Regular" pitchFamily="2" charset="2"/>
              </a:rPr>
              <a:t>−1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).</a:t>
            </a:r>
            <a:r>
              <a:rPr lang="en-US" dirty="0">
                <a:solidFill>
                  <a:srgbClr val="555555"/>
                </a:solidFill>
              </a:rPr>
              <a:t> </a:t>
            </a:r>
          </a:p>
          <a:p>
            <a:r>
              <a:rPr lang="en-US" dirty="0">
                <a:solidFill>
                  <a:srgbClr val="555555"/>
                </a:solidFill>
              </a:rPr>
              <a:t>The domain of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</a:t>
            </a:r>
            <a:r>
              <a:rPr lang="en-US" dirty="0">
                <a:solidFill>
                  <a:srgbClr val="555555"/>
                </a:solidFill>
              </a:rPr>
              <a:t>  is the range of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baseline="30000" dirty="0">
                <a:solidFill>
                  <a:srgbClr val="555555"/>
                </a:solidFill>
                <a:latin typeface="STIXGeneral-Regular" pitchFamily="2" charset="2"/>
              </a:rPr>
              <a:t>−1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).</a:t>
            </a:r>
            <a:endParaRPr lang="en-US" dirty="0">
              <a:solidFill>
                <a:srgbClr val="555555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765E17B-8A1B-1644-8B14-1E9DB869FC95}"/>
              </a:ext>
            </a:extLst>
          </p:cNvPr>
          <p:cNvSpPr/>
          <p:nvPr/>
        </p:nvSpPr>
        <p:spPr>
          <a:xfrm>
            <a:off x="457200" y="2358027"/>
            <a:ext cx="82169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How To:</a:t>
            </a:r>
          </a:p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Given a function, find the domain and range of its inverse.</a:t>
            </a:r>
            <a:endParaRPr lang="en-US" dirty="0">
              <a:solidFill>
                <a:srgbClr val="555555"/>
              </a:solidFill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If the function is one-to-one, write the range of the original function as the domain of the inverse, and write the domain of the original function as the range of the inverse.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If the domain of the original function needs to be restricted to make it one-to-one, then this restricted domain becomes the range of the inverse function.</a:t>
            </a:r>
            <a:endParaRPr lang="en-US" b="0" i="0" u="none" strike="noStrike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098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and Evaluating Inverse Functions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pic>
        <p:nvPicPr>
          <p:cNvPr id="4" name="Picture 3" descr="&#10;t (minutes)&#10;&#10;30 50 60 70 90&#10;f(t) (miles)&#10;&#10;20 40 50 60 70&#10;"/>
          <p:cNvPicPr>
            <a:picLocks noChangeAspect="1"/>
          </p:cNvPicPr>
          <p:nvPr/>
        </p:nvPicPr>
        <p:blipFill rotWithShape="1">
          <a:blip r:embed="rId3"/>
          <a:srcRect l="24633" t="34522" r="24716" b="18708"/>
          <a:stretch/>
        </p:blipFill>
        <p:spPr>
          <a:xfrm>
            <a:off x="4341812" y="4101053"/>
            <a:ext cx="4178300" cy="95250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11769DB-8B49-0A4B-8D59-AD32ECF5B3ED}"/>
              </a:ext>
            </a:extLst>
          </p:cNvPr>
          <p:cNvSpPr/>
          <p:nvPr/>
        </p:nvSpPr>
        <p:spPr>
          <a:xfrm>
            <a:off x="457200" y="1286072"/>
            <a:ext cx="8062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Try It:	The domain of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 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is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(1,∞)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 and the range of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 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 is 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(−∞,−2).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  Find the domain and range of the inverse function.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3601918-C32B-A74A-8585-390A6B41554F}"/>
              </a:ext>
            </a:extLst>
          </p:cNvPr>
          <p:cNvSpPr/>
          <p:nvPr/>
        </p:nvSpPr>
        <p:spPr>
          <a:xfrm>
            <a:off x="457200" y="3594422"/>
            <a:ext cx="824909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Try It:	Using </a:t>
            </a:r>
            <a:r>
              <a:rPr lang="en-US" dirty="0">
                <a:solidFill>
                  <a:srgbClr val="21366B"/>
                </a:solidFill>
                <a:latin typeface="Helvetica Neue" panose="02000503000000020004" pitchFamily="2" charset="0"/>
              </a:rPr>
              <a:t>Table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, find and interpret (a)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(60),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 and (b)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 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baseline="30000" dirty="0">
                <a:solidFill>
                  <a:srgbClr val="555555"/>
                </a:solidFill>
                <a:latin typeface="STIXGeneral-Regular" pitchFamily="2" charset="2"/>
              </a:rPr>
              <a:t>−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1(60)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07891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Finding and Evaluating Inverse Functions try it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pic>
        <p:nvPicPr>
          <p:cNvPr id="7" name="Picture Placeholder 1" descr="Graph of an exponential type function" title="Graph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8089" y="3410464"/>
            <a:ext cx="3960111" cy="3231636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43F976-E65D-5340-B9B0-6CE85DDD938A}"/>
              </a:ext>
            </a:extLst>
          </p:cNvPr>
          <p:cNvSpPr/>
          <p:nvPr/>
        </p:nvSpPr>
        <p:spPr>
          <a:xfrm>
            <a:off x="457199" y="1218905"/>
            <a:ext cx="8379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How To:</a:t>
            </a:r>
          </a:p>
          <a:p>
            <a:r>
              <a:rPr lang="en-US" b="1" dirty="0">
                <a:solidFill>
                  <a:srgbClr val="555555"/>
                </a:solidFill>
                <a:latin typeface="Helvetica Neue" panose="02000503000000020004" pitchFamily="2" charset="0"/>
              </a:rPr>
              <a:t>Given the graph of a function, evaluate its inverse at specific points.</a:t>
            </a:r>
            <a:endParaRPr lang="en-US" dirty="0">
              <a:solidFill>
                <a:srgbClr val="555555"/>
              </a:solidFill>
              <a:latin typeface="Helvetica Neue" panose="02000503000000020004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Find the desired input on the </a:t>
            </a:r>
            <a:r>
              <a:rPr lang="en-US" i="1" dirty="0">
                <a:solidFill>
                  <a:srgbClr val="333333"/>
                </a:solidFill>
                <a:latin typeface="Helvetica Neue" panose="02000503000000020004" pitchFamily="2" charset="0"/>
              </a:rPr>
              <a:t>y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-axis of the given graph.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Read the inverse function’s output from the </a:t>
            </a:r>
            <a:r>
              <a:rPr lang="en-US" i="1" dirty="0">
                <a:solidFill>
                  <a:srgbClr val="333333"/>
                </a:solidFill>
                <a:latin typeface="Helvetica Neue" panose="02000503000000020004" pitchFamily="2" charset="0"/>
              </a:rPr>
              <a:t>x</a:t>
            </a:r>
            <a:r>
              <a:rPr lang="en-US" dirty="0">
                <a:solidFill>
                  <a:srgbClr val="333333"/>
                </a:solidFill>
                <a:latin typeface="Helvetica Neue" panose="02000503000000020004" pitchFamily="2" charset="0"/>
              </a:rPr>
              <a:t>-axis of the given graph.</a:t>
            </a:r>
            <a:endParaRPr lang="en-US" b="0" i="0" u="none" strike="noStrike" dirty="0">
              <a:solidFill>
                <a:srgbClr val="333333"/>
              </a:solidFill>
              <a:effectLst/>
              <a:latin typeface="Helvetica Neue" panose="02000503000000020004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7D9B5D9-2324-9D42-A80F-8803B3E1E365}"/>
              </a:ext>
            </a:extLst>
          </p:cNvPr>
          <p:cNvSpPr/>
          <p:nvPr/>
        </p:nvSpPr>
        <p:spPr>
          <a:xfrm>
            <a:off x="457199" y="2889489"/>
            <a:ext cx="80010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Try It:	Using the graph in </a:t>
            </a:r>
            <a:r>
              <a:rPr lang="en-US" dirty="0">
                <a:solidFill>
                  <a:srgbClr val="21366B"/>
                </a:solidFill>
                <a:latin typeface="Helvetica Neue" panose="02000503000000020004" pitchFamily="2" charset="0"/>
              </a:rPr>
              <a:t>Figure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, (a) find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baseline="30000" dirty="0">
                <a:solidFill>
                  <a:srgbClr val="555555"/>
                </a:solidFill>
                <a:latin typeface="STIXGeneral-Regular" pitchFamily="2" charset="2"/>
              </a:rPr>
              <a:t>−1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(1)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, and (b) estimate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g</a:t>
            </a:r>
            <a:r>
              <a:rPr lang="en-US" baseline="30000" dirty="0">
                <a:solidFill>
                  <a:srgbClr val="555555"/>
                </a:solidFill>
                <a:latin typeface="STIXGeneral-Regular" pitchFamily="2" charset="2"/>
              </a:rPr>
              <a:t>−1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(4).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13595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937904"/>
          </a:xfrm>
        </p:spPr>
        <p:txBody>
          <a:bodyPr>
            <a:normAutofit/>
          </a:bodyPr>
          <a:lstStyle/>
          <a:p>
            <a:r>
              <a:rPr lang="en-US"/>
              <a:t>Finding Inverses of Functions Represented by Formulas 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1192596"/>
                <a:ext cx="8062912" cy="10388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b="1" dirty="0">
                    <a:latin typeface="HelveticaNeueLTPro" charset="0"/>
                  </a:rPr>
                  <a:t>Solving to Find an Inverse Function </a:t>
                </a:r>
                <a:br>
                  <a:rPr lang="en-US" dirty="0">
                    <a:latin typeface="MinionPro" charset="0"/>
                  </a:rPr>
                </a:br>
                <a:endParaRPr lang="en-US" dirty="0">
                  <a:latin typeface="MinionPro" charset="0"/>
                </a:endParaRPr>
              </a:p>
              <a:p>
                <a:r>
                  <a:rPr lang="en-US" dirty="0">
                    <a:latin typeface="MinionPro" charset="0"/>
                  </a:rPr>
                  <a:t>Find the inverse of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charset="0"/>
                      </a:rPr>
                      <m:t>= 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−5</m:t>
                    </m:r>
                  </m:oMath>
                </a14:m>
                <a:r>
                  <a:rPr lang="en-US" dirty="0">
                    <a:latin typeface="MinionPro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2596"/>
                <a:ext cx="8062912" cy="1038874"/>
              </a:xfrm>
              <a:prstGeom prst="rect">
                <a:avLst/>
              </a:prstGeom>
              <a:blipFill>
                <a:blip r:embed="rId3"/>
                <a:stretch>
                  <a:fillRect l="-630" t="-3614" b="-2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</p:spTree>
    <p:extLst>
      <p:ext uri="{BB962C8B-B14F-4D97-AF65-F5344CB8AC3E}">
        <p14:creationId xmlns:p14="http://schemas.microsoft.com/office/powerpoint/2010/main" val="154637378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937904"/>
          </a:xfrm>
        </p:spPr>
        <p:txBody>
          <a:bodyPr>
            <a:normAutofit/>
          </a:bodyPr>
          <a:lstStyle/>
          <a:p>
            <a:r>
              <a:rPr lang="en-US" dirty="0"/>
              <a:t>Finding Inverses of Functions Represented by Formulas example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200" y="1192596"/>
                <a:ext cx="8062912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b="1" dirty="0">
                    <a:latin typeface="HelveticaNeueLTPro" charset="0"/>
                  </a:rPr>
                  <a:t>Solving to Find an Inverse with Radicals</a:t>
                </a:r>
              </a:p>
              <a:p>
                <a:br>
                  <a:rPr lang="en-US" b="1" dirty="0">
                    <a:latin typeface="HelveticaNeueLTPro" charset="0"/>
                  </a:rPr>
                </a:br>
                <a:r>
                  <a:rPr lang="en-US" dirty="0">
                    <a:latin typeface="MinionPro" charset="0"/>
                  </a:rPr>
                  <a:t>Find the inverse of the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 smtClean="0">
                            <a:latin typeface="Cambria Math" charset="0"/>
                          </a:rPr>
                          <m:t>𝑥</m:t>
                        </m:r>
                      </m:e>
                    </m:d>
                    <m:r>
                      <a:rPr lang="en-US" i="1" dirty="0" smtClean="0">
                        <a:latin typeface="Cambria Math" charset="0"/>
                      </a:rPr>
                      <m:t>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−2</m:t>
                    </m:r>
                  </m:oMath>
                </a14:m>
                <a:r>
                  <a:rPr lang="en-US" dirty="0">
                    <a:latin typeface="MinionPro" charset="0"/>
                  </a:rPr>
                  <a:t>. </a:t>
                </a:r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192596"/>
                <a:ext cx="8062912" cy="923330"/>
              </a:xfrm>
              <a:prstGeom prst="rect">
                <a:avLst/>
              </a:prstGeom>
              <a:blipFill>
                <a:blip r:embed="rId3"/>
                <a:stretch>
                  <a:fillRect l="-630" t="-2703" b="-8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6721C501-8295-4400-AD09-AC965C213A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37866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937904"/>
          </a:xfrm>
        </p:spPr>
        <p:txBody>
          <a:bodyPr>
            <a:normAutofit/>
          </a:bodyPr>
          <a:lstStyle/>
          <a:p>
            <a:r>
              <a:rPr lang="en-US"/>
              <a:t>Finding Inverses of Functions Represented by Formulas try it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E060E31-8EE5-EC4F-B1EC-EF52ED114F39}"/>
              </a:ext>
            </a:extLst>
          </p:cNvPr>
          <p:cNvSpPr/>
          <p:nvPr/>
        </p:nvSpPr>
        <p:spPr>
          <a:xfrm>
            <a:off x="457199" y="1192597"/>
            <a:ext cx="83793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Try It:	What is the inverse of the function 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f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(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) = 2 − </a:t>
            </a:r>
            <a:r>
              <a:rPr lang="en-US" dirty="0">
                <a:solidFill>
                  <a:srgbClr val="555555"/>
                </a:solidFill>
                <a:latin typeface="STIXVariants" pitchFamily="2" charset="2"/>
              </a:rPr>
              <a:t>√</a:t>
            </a:r>
            <a:r>
              <a:rPr lang="en-US" dirty="0">
                <a:solidFill>
                  <a:srgbClr val="555555"/>
                </a:solidFill>
                <a:latin typeface="STIXGeneral-Italic" pitchFamily="2" charset="2"/>
              </a:rPr>
              <a:t>x</a:t>
            </a:r>
            <a:r>
              <a:rPr lang="en-US" dirty="0">
                <a:solidFill>
                  <a:srgbClr val="555555"/>
                </a:solidFill>
                <a:latin typeface="STIXGeneral-Regular" pitchFamily="2" charset="2"/>
              </a:rPr>
              <a:t>? </a:t>
            </a:r>
            <a:r>
              <a:rPr lang="en-US" dirty="0">
                <a:solidFill>
                  <a:srgbClr val="555555"/>
                </a:solidFill>
                <a:latin typeface="Helvetica Neue" panose="02000503000000020004" pitchFamily="2" charset="0"/>
              </a:rPr>
              <a:t>  State the domains of both the function and the inverse function.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667442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7152887" cy="987118"/>
          </a:xfrm>
        </p:spPr>
        <p:txBody>
          <a:bodyPr>
            <a:normAutofit/>
          </a:bodyPr>
          <a:lstStyle/>
          <a:p>
            <a:r>
              <a:rPr lang="en-US"/>
              <a:t>Finding Inverse Functions and Their Graphs </a:t>
            </a:r>
            <a:endParaRPr lang="en-US" dirty="0"/>
          </a:p>
        </p:txBody>
      </p:sp>
      <p:pic>
        <p:nvPicPr>
          <p:cNvPr id="2" name="Picture Placeholder 1" descr="Graph of a log type function" title="Graph"/>
          <p:cNvPicPr>
            <a:picLocks noGrp="1" noChangeAspect="1"/>
          </p:cNvPicPr>
          <p:nvPr>
            <p:ph type="pic" sz="quarter" idx="13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7281" y="2421560"/>
            <a:ext cx="4029240" cy="391574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>
          <a:xfrm>
            <a:off x="457200" y="1241811"/>
            <a:ext cx="8062912" cy="1179749"/>
          </a:xfrm>
        </p:spPr>
        <p:txBody>
          <a:bodyPr>
            <a:noAutofit/>
          </a:bodyPr>
          <a:lstStyle/>
          <a:p>
            <a:r>
              <a:rPr lang="en-US" sz="1800" dirty="0">
                <a:solidFill>
                  <a:srgbClr val="0091BF"/>
                </a:solidFill>
                <a:latin typeface="HelveticaNeueLTPro" charset="0"/>
              </a:rPr>
              <a:t>Example </a:t>
            </a:r>
            <a:r>
              <a:rPr lang="en-US" sz="1800" b="1" dirty="0">
                <a:latin typeface="HelveticaNeueLTPro" charset="0"/>
              </a:rPr>
              <a:t>Finding the Inverse of a Function Using Reflection about the Identity Line </a:t>
            </a:r>
          </a:p>
          <a:p>
            <a:r>
              <a:rPr lang="en-US" sz="1800" dirty="0">
                <a:latin typeface="MinionPro" charset="0"/>
              </a:rPr>
              <a:t>Given the graph of </a:t>
            </a:r>
            <a:r>
              <a:rPr lang="en-US" sz="1800" i="1" dirty="0">
                <a:latin typeface="MinionPro" charset="0"/>
              </a:rPr>
              <a:t>f </a:t>
            </a:r>
            <a:r>
              <a:rPr lang="en-US" sz="1800" dirty="0">
                <a:latin typeface="MinionPro" charset="0"/>
              </a:rPr>
              <a:t>(</a:t>
            </a:r>
            <a:r>
              <a:rPr lang="en-US" sz="1800" i="1" dirty="0">
                <a:latin typeface="MinionPro" charset="0"/>
              </a:rPr>
              <a:t>x</a:t>
            </a:r>
            <a:r>
              <a:rPr lang="en-US" sz="1800" dirty="0">
                <a:latin typeface="MinionPro" charset="0"/>
              </a:rPr>
              <a:t>) below sketch a graph of </a:t>
            </a:r>
            <a:r>
              <a:rPr lang="en-US" sz="1800" i="1" dirty="0">
                <a:latin typeface="MinionPro" charset="0"/>
              </a:rPr>
              <a:t>f </a:t>
            </a:r>
            <a:r>
              <a:rPr lang="en-US" sz="1800" baseline="30000" dirty="0">
                <a:latin typeface="UniMath" charset="0"/>
              </a:rPr>
              <a:t>−</a:t>
            </a:r>
            <a:r>
              <a:rPr lang="en-US" sz="1800" baseline="30000" dirty="0">
                <a:latin typeface="MinionPro" charset="0"/>
              </a:rPr>
              <a:t>1</a:t>
            </a:r>
            <a:r>
              <a:rPr lang="en-US" sz="1800" dirty="0">
                <a:latin typeface="MinionPro" charset="0"/>
              </a:rPr>
              <a:t>(</a:t>
            </a:r>
            <a:r>
              <a:rPr lang="en-US" sz="1800" i="1" dirty="0">
                <a:latin typeface="MinionPro" charset="0"/>
              </a:rPr>
              <a:t>x</a:t>
            </a:r>
            <a:r>
              <a:rPr lang="en-US" sz="1800" dirty="0">
                <a:latin typeface="MinionPro" charset="0"/>
              </a:rPr>
              <a:t>). </a:t>
            </a:r>
            <a:endParaRPr lang="en-US" sz="1800" dirty="0"/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</p:spTree>
    <p:extLst>
      <p:ext uri="{BB962C8B-B14F-4D97-AF65-F5344CB8AC3E}">
        <p14:creationId xmlns:p14="http://schemas.microsoft.com/office/powerpoint/2010/main" val="28407641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en-US" sz="2400" dirty="0">
                <a:solidFill>
                  <a:srgbClr val="6CB255"/>
                </a:solidFill>
              </a:rPr>
              <a:t>Acknowledgements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/>
          </p:nvPr>
        </p:nvSpPr>
        <p:spPr>
          <a:xfrm>
            <a:off x="457200" y="1079194"/>
            <a:ext cx="8062912" cy="5256973"/>
          </a:xfrm>
        </p:spPr>
        <p:txBody>
          <a:bodyPr anchor="ctr">
            <a:no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The original PowerPoint file is copyright 2016, Rice University. All Rights Reserved.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This work is a derivative of a text by </a:t>
            </a:r>
            <a:r>
              <a:rPr lang="en-US" sz="1600" u="sng" dirty="0">
                <a:hlinkClick r:id="rId2"/>
              </a:rPr>
              <a:t>OpenStax</a:t>
            </a:r>
            <a:r>
              <a:rPr lang="en-US" sz="1600" dirty="0">
                <a:solidFill>
                  <a:schemeClr val="tx1"/>
                </a:solidFill>
              </a:rPr>
              <a:t>, which is licensed under a </a:t>
            </a:r>
            <a:r>
              <a:rPr lang="en-US" sz="1600" dirty="0">
                <a:hlinkClick r:id="rId3"/>
              </a:rPr>
              <a:t>Creative Commons Attribution License 4.0</a:t>
            </a:r>
            <a:r>
              <a:rPr lang="en-US" sz="1600" dirty="0"/>
              <a:t> </a:t>
            </a:r>
            <a:r>
              <a:rPr lang="en-US" sz="1600" dirty="0">
                <a:solidFill>
                  <a:schemeClr val="tx1"/>
                </a:solidFill>
              </a:rPr>
              <a:t>license.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Material on this PowerPoint was adapted from </a:t>
            </a:r>
            <a:r>
              <a:rPr lang="en-US" sz="1600" i="1" dirty="0">
                <a:solidFill>
                  <a:schemeClr val="tx1"/>
                </a:solidFill>
              </a:rPr>
              <a:t>Abramson, Jay. “Chapter 3: Functions.” College Algebra. </a:t>
            </a:r>
            <a:r>
              <a:rPr lang="nl-NL" sz="1600" dirty="0">
                <a:solidFill>
                  <a:schemeClr val="tx1"/>
                </a:solidFill>
              </a:rPr>
              <a:t>OpenStax College Algebra, College Algebra. OpenStax CNX. May 30, 2019 http://cnx.org/contents/9b08c294-057f-4201-9f48-5d6ad992740d@8.73.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b="1" i="1" dirty="0">
                <a:solidFill>
                  <a:schemeClr val="tx1"/>
                </a:solidFill>
              </a:rPr>
              <a:t>This document has been reviewed for </a:t>
            </a:r>
            <a:r>
              <a:rPr lang="en-US" sz="1600" b="1" i="1">
                <a:solidFill>
                  <a:schemeClr val="tx1"/>
                </a:solidFill>
              </a:rPr>
              <a:t>accessibility.</a:t>
            </a:r>
            <a:endParaRPr lang="en-US" sz="1600" b="1" i="1" dirty="0">
              <a:solidFill>
                <a:schemeClr val="tx1"/>
              </a:solidFill>
            </a:endParaRP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24" y="227959"/>
            <a:ext cx="1226434" cy="833592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Prepared for OpenStax College Algebra by River Parishes Community College under CC BY-SA 4.0</a:t>
            </a:r>
          </a:p>
        </p:txBody>
      </p:sp>
    </p:spTree>
    <p:extLst>
      <p:ext uri="{BB962C8B-B14F-4D97-AF65-F5344CB8AC3E}">
        <p14:creationId xmlns:p14="http://schemas.microsoft.com/office/powerpoint/2010/main" val="2100507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Create a Function by Composition of Functions example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199" y="1074918"/>
                <a:ext cx="8379321" cy="17925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b="1" dirty="0">
                    <a:latin typeface="HelveticaNeueLTPro" charset="0"/>
                  </a:rPr>
                  <a:t>Determining whether Composition of Functions is Commutative </a:t>
                </a:r>
                <a:endParaRPr lang="en-US" dirty="0"/>
              </a:p>
              <a:p>
                <a:endParaRPr lang="en-US" dirty="0">
                  <a:latin typeface="MinionPro" charset="0"/>
                </a:endParaRPr>
              </a:p>
              <a:p>
                <a:r>
                  <a:rPr lang="en-US" dirty="0">
                    <a:latin typeface="MinionPro" charset="0"/>
                  </a:rPr>
                  <a:t>Using the functions provided, find </a:t>
                </a:r>
                <a:r>
                  <a:rPr lang="en-US" i="1" dirty="0">
                    <a:latin typeface="MinionPro" charset="0"/>
                  </a:rPr>
                  <a:t>f</a:t>
                </a:r>
                <a:r>
                  <a:rPr lang="en-US" dirty="0">
                    <a:latin typeface="MinionPro" charset="0"/>
                  </a:rPr>
                  <a:t>(</a:t>
                </a:r>
                <a:r>
                  <a:rPr lang="en-US" i="1" dirty="0">
                    <a:latin typeface="MinionPro" charset="0"/>
                  </a:rPr>
                  <a:t>g</a:t>
                </a:r>
                <a:r>
                  <a:rPr lang="en-US" dirty="0">
                    <a:latin typeface="MinionPro" charset="0"/>
                  </a:rPr>
                  <a:t>(</a:t>
                </a:r>
                <a:r>
                  <a:rPr lang="en-US" i="1" dirty="0">
                    <a:latin typeface="MinionPro" charset="0"/>
                  </a:rPr>
                  <a:t>x</a:t>
                </a:r>
                <a:r>
                  <a:rPr lang="en-US" dirty="0">
                    <a:latin typeface="MinionPro" charset="0"/>
                  </a:rPr>
                  <a:t>)) and </a:t>
                </a:r>
                <a:r>
                  <a:rPr lang="en-US" i="1" dirty="0">
                    <a:latin typeface="MinionPro" charset="0"/>
                  </a:rPr>
                  <a:t>g</a:t>
                </a:r>
                <a:r>
                  <a:rPr lang="en-US" dirty="0">
                    <a:latin typeface="MinionPro" charset="0"/>
                  </a:rPr>
                  <a:t>(</a:t>
                </a:r>
                <a:r>
                  <a:rPr lang="en-US" i="1" dirty="0">
                    <a:latin typeface="MinionPro" charset="0"/>
                  </a:rPr>
                  <a:t>f</a:t>
                </a:r>
                <a:r>
                  <a:rPr lang="en-US" dirty="0">
                    <a:latin typeface="MinionPro" charset="0"/>
                  </a:rPr>
                  <a:t>(</a:t>
                </a:r>
                <a:r>
                  <a:rPr lang="en-US" i="1" dirty="0">
                    <a:latin typeface="MinionPro" charset="0"/>
                  </a:rPr>
                  <a:t>x</a:t>
                </a:r>
                <a:r>
                  <a:rPr lang="en-US" dirty="0">
                    <a:latin typeface="MinionPro" charset="0"/>
                  </a:rPr>
                  <a:t>)). Determine whether the composition of the functions is commutative. </a:t>
                </a:r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𝑓</m:t>
                      </m:r>
                      <m:r>
                        <a:rPr lang="en-US" i="1" dirty="0" smtClean="0">
                          <a:latin typeface="Cambria Math" charset="0"/>
                        </a:rPr>
                        <m:t> </m:t>
                      </m:r>
                      <m:d>
                        <m:dPr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 dirty="0" smtClean="0">
                              <a:latin typeface="Cambria Math" charset="0"/>
                            </a:rPr>
                            <m:t>𝑥</m:t>
                          </m:r>
                        </m:e>
                      </m:d>
                      <m:r>
                        <a:rPr lang="en-US" i="1" dirty="0" smtClean="0">
                          <a:latin typeface="Cambria Math" charset="0"/>
                        </a:rPr>
                        <m:t>= </m:t>
                      </m:r>
                      <m:sSup>
                        <m:sSupPr>
                          <m:ctrlPr>
                            <a:rPr lang="is-IS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is-IS" i="1" dirty="0" smtClean="0">
                              <a:latin typeface="Cambria Math" charset="0"/>
                            </a:rPr>
                            <m:t>𝑥</m:t>
                          </m:r>
                        </m:e>
                        <m:sup>
                          <m:r>
                            <a:rPr lang="is-IS" i="1" dirty="0" smtClean="0">
                              <a:latin typeface="Cambria Math" charset="0"/>
                            </a:rPr>
                            <m:t>2</m:t>
                          </m:r>
                        </m:sup>
                      </m:sSup>
                      <m:r>
                        <a:rPr lang="en-US" i="1" dirty="0" smtClean="0">
                          <a:latin typeface="Cambria Math" charset="0"/>
                        </a:rPr>
                        <m:t> +</m:t>
                      </m:r>
                      <m:r>
                        <a:rPr lang="en-US" b="0" i="1" dirty="0" smtClean="0">
                          <a:latin typeface="Cambria Math" charset="0"/>
                        </a:rPr>
                        <m:t>9</m:t>
                      </m:r>
                      <m:r>
                        <a:rPr lang="en-US" i="1" dirty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i="1" dirty="0">
                  <a:latin typeface="Cambria Math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charset="0"/>
                        </a:rPr>
                        <m:t>𝑔</m:t>
                      </m:r>
                      <m:r>
                        <a:rPr lang="en-US" i="1" dirty="0" smtClean="0">
                          <a:latin typeface="Cambria Math" charset="0"/>
                        </a:rPr>
                        <m:t>(</m:t>
                      </m:r>
                      <m:r>
                        <a:rPr lang="en-US" i="1" dirty="0" smtClean="0">
                          <a:latin typeface="Cambria Math" charset="0"/>
                        </a:rPr>
                        <m:t>𝑥</m:t>
                      </m:r>
                      <m:r>
                        <a:rPr lang="en-US" i="1" dirty="0" smtClean="0">
                          <a:latin typeface="Cambria Math" charset="0"/>
                        </a:rPr>
                        <m:t>) = </m:t>
                      </m:r>
                      <m:rad>
                        <m:radPr>
                          <m:degHide m:val="on"/>
                          <m:ctrlPr>
                            <a:rPr lang="en-US" i="1" dirty="0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dirty="0" smtClean="0">
                              <a:latin typeface="Cambria Math" charset="0"/>
                            </a:rPr>
                            <m:t>𝑥</m:t>
                          </m:r>
                          <m:r>
                            <a:rPr lang="en-US" b="0" i="1" dirty="0" smtClean="0">
                              <a:latin typeface="Cambria Math" charset="0"/>
                            </a:rPr>
                            <m:t>+5</m:t>
                          </m:r>
                        </m:e>
                      </m:rad>
                      <m:r>
                        <a:rPr lang="en-US" i="1" dirty="0" smtClean="0">
                          <a:latin typeface="Cambria Math" charset="0"/>
                        </a:rPr>
                        <m:t>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074918"/>
                <a:ext cx="8379321" cy="1792542"/>
              </a:xfrm>
              <a:prstGeom prst="rect">
                <a:avLst/>
              </a:prstGeom>
              <a:blipFill>
                <a:blip r:embed="rId3"/>
                <a:stretch>
                  <a:fillRect l="-606" t="-1408" b="-281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</p:spTree>
    <p:extLst>
      <p:ext uri="{BB962C8B-B14F-4D97-AF65-F5344CB8AC3E}">
        <p14:creationId xmlns:p14="http://schemas.microsoft.com/office/powerpoint/2010/main" val="9863180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918495"/>
          </a:xfrm>
        </p:spPr>
        <p:txBody>
          <a:bodyPr>
            <a:normAutofit/>
          </a:bodyPr>
          <a:lstStyle/>
          <a:p>
            <a:r>
              <a:rPr lang="en-US" dirty="0"/>
              <a:t>Finding the Domain of a Composite Function example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199" y="1173188"/>
                <a:ext cx="8379321" cy="103893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b="1" dirty="0">
                    <a:latin typeface="HelveticaNeueLTPro" charset="0"/>
                  </a:rPr>
                  <a:t>Finding the Composite Function </a:t>
                </a:r>
                <a:endParaRPr lang="en-US" dirty="0"/>
              </a:p>
              <a:p>
                <a:endParaRPr lang="en-US" dirty="0">
                  <a:latin typeface="MinionPro" charset="0"/>
                </a:endParaRPr>
              </a:p>
              <a:p>
                <a:r>
                  <a:rPr lang="en-US" dirty="0">
                    <a:latin typeface="MinionPro" charset="0"/>
                  </a:rPr>
                  <a:t>Find (</a:t>
                </a:r>
                <a:r>
                  <a:rPr lang="en-US" i="1" dirty="0">
                    <a:latin typeface="MinionPro" charset="0"/>
                  </a:rPr>
                  <a:t>f</a:t>
                </a:r>
                <a:r>
                  <a:rPr lang="en-US" dirty="0">
                    <a:latin typeface="UniMath" charset="0"/>
                  </a:rPr>
                  <a:t> </a:t>
                </a:r>
                <a:r>
                  <a:rPr lang="en-US" dirty="0">
                    <a:latin typeface="MathematicalPiLTStd" charset="0"/>
                  </a:rPr>
                  <a:t>∘</a:t>
                </a:r>
                <a:r>
                  <a:rPr lang="en-US" dirty="0">
                    <a:latin typeface="UniMath" charset="0"/>
                  </a:rPr>
                  <a:t> </a:t>
                </a:r>
                <a:r>
                  <a:rPr lang="en-US" i="1" dirty="0">
                    <a:latin typeface="MinionPro" charset="0"/>
                  </a:rPr>
                  <a:t>g</a:t>
                </a:r>
                <a:r>
                  <a:rPr lang="en-US" dirty="0">
                    <a:latin typeface="MinionPro" charset="0"/>
                  </a:rPr>
                  <a:t>)(</a:t>
                </a:r>
                <a:r>
                  <a:rPr lang="en-US" i="1" dirty="0">
                    <a:latin typeface="MinionPro" charset="0"/>
                  </a:rPr>
                  <a:t>x</a:t>
                </a:r>
                <a:r>
                  <a:rPr lang="en-US" dirty="0">
                    <a:latin typeface="MinionPro" charset="0"/>
                  </a:rPr>
                  <a:t>)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) = </m:t>
                    </m:r>
                    <m:f>
                      <m:fPr>
                        <m:ctrlPr>
                          <a:rPr lang="mr-IN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charset="0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is-IS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is-IS" i="1" dirty="0" smtClean="0">
                                <a:latin typeface="Cambria Math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is-IS" i="1" dirty="0" smtClean="0">
                                <a:latin typeface="Cambria Math" charset="0"/>
                              </a:rPr>
                              <m:t>2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charset="0"/>
                          </a:rPr>
                          <m:t>+1</m:t>
                        </m:r>
                      </m:den>
                    </m:f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r>
                  <a:rPr lang="en-US" dirty="0">
                    <a:latin typeface="MinionPro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𝑔</m:t>
                    </m:r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) = 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charset="0"/>
                          </a:rPr>
                          <m:t>4</m:t>
                        </m:r>
                      </m:sup>
                    </m:sSup>
                    <m:r>
                      <a:rPr lang="en-US" i="1" dirty="0" smtClean="0">
                        <a:latin typeface="Cambria Math" charset="0"/>
                      </a:rPr>
                      <m:t>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173188"/>
                <a:ext cx="8379321" cy="1038939"/>
              </a:xfrm>
              <a:prstGeom prst="rect">
                <a:avLst/>
              </a:prstGeom>
              <a:blipFill>
                <a:blip r:embed="rId3"/>
                <a:stretch>
                  <a:fillRect l="-606" t="-1205" b="-36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98B3624-AAC9-4FC8-94E0-BCDA3E0746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0525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918495"/>
          </a:xfrm>
        </p:spPr>
        <p:txBody>
          <a:bodyPr>
            <a:normAutofit/>
          </a:bodyPr>
          <a:lstStyle/>
          <a:p>
            <a:r>
              <a:rPr lang="en-US" dirty="0"/>
              <a:t>Finding the Domain of a Composite Function example 2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57199" y="1173188"/>
                <a:ext cx="8379321" cy="9466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dirty="0">
                    <a:solidFill>
                      <a:srgbClr val="0091BF"/>
                    </a:solidFill>
                    <a:latin typeface="HelveticaNeueLTPro" charset="0"/>
                  </a:rPr>
                  <a:t>Example </a:t>
                </a:r>
                <a:r>
                  <a:rPr lang="en-US" b="1" dirty="0">
                    <a:latin typeface="HelveticaNeueLTPro" charset="0"/>
                  </a:rPr>
                  <a:t>Finding the Composite Function</a:t>
                </a:r>
              </a:p>
              <a:p>
                <a:endParaRPr lang="en-US" dirty="0">
                  <a:latin typeface="MinionPro" charset="0"/>
                </a:endParaRPr>
              </a:p>
              <a:p>
                <a:r>
                  <a:rPr lang="en-US" dirty="0">
                    <a:latin typeface="MinionPro" charset="0"/>
                  </a:rPr>
                  <a:t>Find (</a:t>
                </a:r>
                <a:r>
                  <a:rPr lang="en-US" i="1" dirty="0">
                    <a:latin typeface="MinionPro" charset="0"/>
                  </a:rPr>
                  <a:t>g</a:t>
                </a:r>
                <a:r>
                  <a:rPr lang="en-US" dirty="0">
                    <a:latin typeface="UniMath" charset="0"/>
                  </a:rPr>
                  <a:t> </a:t>
                </a:r>
                <a:r>
                  <a:rPr lang="en-US" dirty="0">
                    <a:latin typeface="MathematicalPiLTStd" charset="0"/>
                  </a:rPr>
                  <a:t>∘</a:t>
                </a:r>
                <a:r>
                  <a:rPr lang="en-US" dirty="0">
                    <a:latin typeface="UniMath" charset="0"/>
                  </a:rPr>
                  <a:t> </a:t>
                </a:r>
                <a:r>
                  <a:rPr lang="en-US" i="1" dirty="0">
                    <a:latin typeface="UniMath" charset="0"/>
                  </a:rPr>
                  <a:t>f</a:t>
                </a:r>
                <a:r>
                  <a:rPr lang="en-US" dirty="0">
                    <a:latin typeface="MinionPro" charset="0"/>
                  </a:rPr>
                  <a:t>)(</a:t>
                </a:r>
                <a:r>
                  <a:rPr lang="en-US" i="1" dirty="0">
                    <a:latin typeface="MinionPro" charset="0"/>
                  </a:rPr>
                  <a:t>x</a:t>
                </a:r>
                <a:r>
                  <a:rPr lang="en-US" dirty="0">
                    <a:latin typeface="MinionPro" charset="0"/>
                  </a:rPr>
                  <a:t>) where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𝑓</m:t>
                    </m:r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) = </m:t>
                    </m:r>
                    <m:rad>
                      <m:radPr>
                        <m:degHide m:val="on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dirty="0" smtClean="0">
                            <a:latin typeface="Cambria Math" charset="0"/>
                          </a:rPr>
                          <m:t>𝑥</m:t>
                        </m:r>
                        <m:r>
                          <a:rPr lang="en-US" b="0" i="1" dirty="0" smtClean="0">
                            <a:latin typeface="Cambria Math" charset="0"/>
                          </a:rPr>
                          <m:t>+4</m:t>
                        </m:r>
                      </m:e>
                    </m:rad>
                  </m:oMath>
                </a14:m>
                <a:r>
                  <a:rPr lang="en-US" dirty="0">
                    <a:latin typeface="MinionPro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charset="0"/>
                      </a:rPr>
                      <m:t>𝑔</m:t>
                    </m:r>
                    <m:r>
                      <a:rPr lang="en-US" i="1" dirty="0" smtClean="0">
                        <a:latin typeface="Cambria Math" charset="0"/>
                      </a:rPr>
                      <m:t>(</m:t>
                    </m:r>
                    <m:r>
                      <a:rPr lang="en-US" i="1" dirty="0" smtClean="0">
                        <a:latin typeface="Cambria Math" charset="0"/>
                      </a:rPr>
                      <m:t>𝑥</m:t>
                    </m:r>
                    <m:r>
                      <a:rPr lang="en-US" i="1" dirty="0" smtClean="0">
                        <a:latin typeface="Cambria Math" charset="0"/>
                      </a:rPr>
                      <m:t>) =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99" y="1173188"/>
                <a:ext cx="8379321" cy="946606"/>
              </a:xfrm>
              <a:prstGeom prst="rect">
                <a:avLst/>
              </a:prstGeom>
              <a:blipFill>
                <a:blip r:embed="rId3"/>
                <a:stretch>
                  <a:fillRect l="-606" t="-1316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Footer Placeholder 2">
            <a:extLst>
              <a:ext uri="{FF2B5EF4-FFF2-40B4-BE49-F238E27FC236}">
                <a16:creationId xmlns:a16="http://schemas.microsoft.com/office/drawing/2014/main" id="{08A48018-EF59-4FBA-88C7-292F6D127B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7200" y="6492875"/>
            <a:ext cx="3429000" cy="283845"/>
          </a:xfrm>
        </p:spPr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1740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41326"/>
            <a:ext cx="8062912" cy="820225"/>
          </a:xfrm>
        </p:spPr>
        <p:txBody>
          <a:bodyPr>
            <a:normAutofit fontScale="90000"/>
          </a:bodyPr>
          <a:lstStyle/>
          <a:p>
            <a:r>
              <a:rPr lang="en-US" dirty="0"/>
              <a:t>Create a Function by Composition of Functions example 2</a:t>
            </a:r>
          </a:p>
        </p:txBody>
      </p:sp>
      <p:pic>
        <p:nvPicPr>
          <p:cNvPr id="6" name="Picture 5" title="&quot; &quot;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087" y="227959"/>
            <a:ext cx="1226434" cy="83359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57199" y="1074918"/>
            <a:ext cx="837932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91BF"/>
                </a:solidFill>
                <a:latin typeface="HelveticaNeueLTPro" charset="0"/>
              </a:rPr>
              <a:t>Example </a:t>
            </a:r>
            <a:r>
              <a:rPr lang="en-US" b="1" dirty="0">
                <a:latin typeface="HelveticaNeueLTPro" charset="0"/>
              </a:rPr>
              <a:t>Interpreting Composite Functions</a:t>
            </a:r>
            <a:br>
              <a:rPr lang="en-US" b="1" dirty="0">
                <a:latin typeface="HelveticaNeueLTPro" charset="0"/>
              </a:rPr>
            </a:br>
            <a:endParaRPr lang="en-US" b="1" dirty="0">
              <a:latin typeface="HelveticaNeueLTPro" charset="0"/>
            </a:endParaRPr>
          </a:p>
          <a:p>
            <a:r>
              <a:rPr lang="en-US" dirty="0">
                <a:latin typeface="HelveticaNeueLTPro" charset="0"/>
              </a:rPr>
              <a:t>Th</a:t>
            </a:r>
            <a:r>
              <a:rPr lang="en-US" dirty="0">
                <a:latin typeface="MinionPro" charset="0"/>
              </a:rPr>
              <a:t>e function </a:t>
            </a:r>
            <a:r>
              <a:rPr lang="en-US" i="1" dirty="0">
                <a:latin typeface="MinionPro" charset="0"/>
              </a:rPr>
              <a:t>c</a:t>
            </a:r>
            <a:r>
              <a:rPr lang="en-US" dirty="0">
                <a:latin typeface="MinionPro" charset="0"/>
              </a:rPr>
              <a:t>(</a:t>
            </a:r>
            <a:r>
              <a:rPr lang="en-US" i="1" dirty="0">
                <a:latin typeface="MinionPro" charset="0"/>
              </a:rPr>
              <a:t>s</a:t>
            </a:r>
            <a:r>
              <a:rPr lang="en-US" dirty="0">
                <a:latin typeface="MinionPro" charset="0"/>
              </a:rPr>
              <a:t>) gives the number of calories burned completing </a:t>
            </a:r>
            <a:r>
              <a:rPr lang="en-US" i="1" dirty="0">
                <a:latin typeface="MinionPro" charset="0"/>
              </a:rPr>
              <a:t>s </a:t>
            </a:r>
            <a:r>
              <a:rPr lang="en-US" dirty="0">
                <a:latin typeface="MinionPro" charset="0"/>
              </a:rPr>
              <a:t>sit-ups, and </a:t>
            </a:r>
            <a:r>
              <a:rPr lang="en-US" i="1" dirty="0">
                <a:latin typeface="MinionPro" charset="0"/>
              </a:rPr>
              <a:t>s</a:t>
            </a:r>
            <a:r>
              <a:rPr lang="en-US" dirty="0">
                <a:latin typeface="MinionPro" charset="0"/>
              </a:rPr>
              <a:t>(</a:t>
            </a:r>
            <a:r>
              <a:rPr lang="en-US" i="1" dirty="0">
                <a:latin typeface="MinionPro" charset="0"/>
              </a:rPr>
              <a:t>t</a:t>
            </a:r>
            <a:r>
              <a:rPr lang="en-US" dirty="0">
                <a:latin typeface="MinionPro" charset="0"/>
              </a:rPr>
              <a:t>) gives the number of sit-ups a person can complete in </a:t>
            </a:r>
            <a:r>
              <a:rPr lang="en-US" i="1" dirty="0">
                <a:latin typeface="MinionPro" charset="0"/>
              </a:rPr>
              <a:t>t </a:t>
            </a:r>
            <a:r>
              <a:rPr lang="en-US" dirty="0">
                <a:latin typeface="MinionPro" charset="0"/>
              </a:rPr>
              <a:t>minutes. Interpret </a:t>
            </a:r>
            <a:r>
              <a:rPr lang="en-US" i="1" dirty="0">
                <a:latin typeface="MinionPro" charset="0"/>
              </a:rPr>
              <a:t>c</a:t>
            </a:r>
            <a:r>
              <a:rPr lang="en-US" dirty="0">
                <a:latin typeface="MinionPro" charset="0"/>
              </a:rPr>
              <a:t>(</a:t>
            </a:r>
            <a:r>
              <a:rPr lang="en-US" i="1" dirty="0">
                <a:latin typeface="MinionPro" charset="0"/>
              </a:rPr>
              <a:t>s</a:t>
            </a:r>
            <a:r>
              <a:rPr lang="en-US" dirty="0">
                <a:latin typeface="MinionPro" charset="0"/>
              </a:rPr>
              <a:t>(5)).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Prepared for OpenStax College Algebra by River Parishes Community College under CC BY-SA 4.0</a:t>
            </a:r>
          </a:p>
        </p:txBody>
      </p:sp>
    </p:spTree>
    <p:extLst>
      <p:ext uri="{BB962C8B-B14F-4D97-AF65-F5344CB8AC3E}">
        <p14:creationId xmlns:p14="http://schemas.microsoft.com/office/powerpoint/2010/main" val="86076591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ssentia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4127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6000"/>
              </a:schemeClr>
              <a:schemeClr val="phClr">
                <a:shade val="94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84000"/>
                <a:satMod val="110000"/>
              </a:schemeClr>
            </a:gs>
            <a:gs pos="44000">
              <a:schemeClr val="phClr">
                <a:tint val="93000"/>
                <a:satMod val="115000"/>
              </a:schemeClr>
            </a:gs>
            <a:gs pos="100000">
              <a:schemeClr val="phClr">
                <a:tint val="100000"/>
                <a:shade val="59000"/>
                <a:satMod val="120000"/>
              </a:schemeClr>
            </a:gs>
          </a:gsLst>
          <a:path path="circle">
            <a:fillToRect l="40000" t="60000" r="60000" b="4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6599</TotalTime>
  <Words>2554</Words>
  <Application>Microsoft Office PowerPoint</Application>
  <PresentationFormat>On-screen Show (4:3)</PresentationFormat>
  <Paragraphs>346</Paragraphs>
  <Slides>59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74" baseType="lpstr">
      <vt:lpstr>Arial</vt:lpstr>
      <vt:lpstr>Arial Black</vt:lpstr>
      <vt:lpstr>Calibri</vt:lpstr>
      <vt:lpstr>Cambria Math</vt:lpstr>
      <vt:lpstr>Helvetica Neue</vt:lpstr>
      <vt:lpstr>HelveticaNeueLTPro</vt:lpstr>
      <vt:lpstr>MathematicalPiLTStd</vt:lpstr>
      <vt:lpstr>MinionPro</vt:lpstr>
      <vt:lpstr>STIXGeneral</vt:lpstr>
      <vt:lpstr>STIXGeneral-Italic</vt:lpstr>
      <vt:lpstr>STIXGeneral-Regular</vt:lpstr>
      <vt:lpstr>STIXVariants</vt:lpstr>
      <vt:lpstr>Tahoma</vt:lpstr>
      <vt:lpstr>UniMath</vt:lpstr>
      <vt:lpstr>Essential</vt:lpstr>
      <vt:lpstr>Chapter 3  functions</vt:lpstr>
      <vt:lpstr>Section 3.4 Learning Objectives</vt:lpstr>
      <vt:lpstr>3.4 composition of Functions Combining Functions Using Algebraic Operations  </vt:lpstr>
      <vt:lpstr>Combining Functions Using Algebraic Operations </vt:lpstr>
      <vt:lpstr>Create a Function by Composition of Functions </vt:lpstr>
      <vt:lpstr>Create a Function by Composition of Functions example</vt:lpstr>
      <vt:lpstr>Finding the Domain of a Composite Function example</vt:lpstr>
      <vt:lpstr>Finding the Domain of a Composite Function example 2</vt:lpstr>
      <vt:lpstr>Create a Function by Composition of Functions example 2</vt:lpstr>
      <vt:lpstr>Evaluating Composite Functions </vt:lpstr>
      <vt:lpstr>Evaluating Composite Functions Using Graphs </vt:lpstr>
      <vt:lpstr>Evaluating Composite Functions Using Formulas </vt:lpstr>
      <vt:lpstr>Finding the Domain of a Composite Function</vt:lpstr>
      <vt:lpstr>Finding the Domain of a Composite Function try it</vt:lpstr>
      <vt:lpstr>Decomposing a Composite Function into its Component Functions </vt:lpstr>
      <vt:lpstr>Chapter 3  functions</vt:lpstr>
      <vt:lpstr>Section 3.5 Learning Objectives</vt:lpstr>
      <vt:lpstr>3.5 Transformation of functions Graphing Functions Using Vertical and Horizontal Shifts  </vt:lpstr>
      <vt:lpstr>Transformation of functions Graphing Functions Using Vertical and Horizontal Shifts  </vt:lpstr>
      <vt:lpstr>Graphing Functions Using Vertical and Horizontal Shifts example </vt:lpstr>
      <vt:lpstr>Graphing Functions Using Vertical and Horizontal Shifts  </vt:lpstr>
      <vt:lpstr>Combining vertical and horizontal shifts </vt:lpstr>
      <vt:lpstr>Combining vertical and horizontal shifts example </vt:lpstr>
      <vt:lpstr>Combining vertical and horizontal shifts</vt:lpstr>
      <vt:lpstr>Combining vertical and horizontal shifts try it </vt:lpstr>
      <vt:lpstr>Combining vertical and horizontal shifts try it</vt:lpstr>
      <vt:lpstr>Graphing Functions Using Reflections about the Axes </vt:lpstr>
      <vt:lpstr>Graphing Functions Using Reflections about the Axes try it</vt:lpstr>
      <vt:lpstr>Graphing Functions Using Reflections about the Axes example</vt:lpstr>
      <vt:lpstr>Graphing Functions Using Reflections about the Axes try it 2</vt:lpstr>
      <vt:lpstr>Graphing Functions Using Stretches and Compressions </vt:lpstr>
      <vt:lpstr>Graphing Functions Using Stretches and Compressions (Cont.)</vt:lpstr>
      <vt:lpstr>Graphing Functions Using Stretches and Compressions try it</vt:lpstr>
      <vt:lpstr>Graphing Functions Using Stretches and Compressions try it 2</vt:lpstr>
      <vt:lpstr>Performing a Sequence of Transformations </vt:lpstr>
      <vt:lpstr>Graphing Functions Using Reflections about the Axes example 2</vt:lpstr>
      <vt:lpstr>Combining vertical and horizontal shifts example</vt:lpstr>
      <vt:lpstr>Graphing an Absolute Value Function </vt:lpstr>
      <vt:lpstr>Solving an Absolute Value Equation </vt:lpstr>
      <vt:lpstr>Solving an Absolute Value Equation  example </vt:lpstr>
      <vt:lpstr>Determining Even and Odd Functions </vt:lpstr>
      <vt:lpstr>Determining Even and Odd Functions examples </vt:lpstr>
      <vt:lpstr>Determining Even and Odd Functions  try it </vt:lpstr>
      <vt:lpstr>Chapter 3  functions</vt:lpstr>
      <vt:lpstr>Section 3.7 Learning Objectives</vt:lpstr>
      <vt:lpstr>3.7 Inverse functions</vt:lpstr>
      <vt:lpstr>Verifying That Two Functions Are Inverse Functions </vt:lpstr>
      <vt:lpstr>Verifying That Two Functions Are Inverse Functions example</vt:lpstr>
      <vt:lpstr>Verifying That Two Functions Are Inverse Functions</vt:lpstr>
      <vt:lpstr>Verifying That Two Functions Are Inverse Functions example 2</vt:lpstr>
      <vt:lpstr>Verifying That Two Functions Are Inverse Functions try it</vt:lpstr>
      <vt:lpstr>Finding Domain and Range of Inverse Functions </vt:lpstr>
      <vt:lpstr>Finding and Evaluating Inverse Functions </vt:lpstr>
      <vt:lpstr>Finding and Evaluating Inverse Functions try it</vt:lpstr>
      <vt:lpstr>Finding Inverses of Functions Represented by Formulas </vt:lpstr>
      <vt:lpstr>Finding Inverses of Functions Represented by Formulas example</vt:lpstr>
      <vt:lpstr>Finding Inverses of Functions Represented by Formulas try it</vt:lpstr>
      <vt:lpstr>Finding Inverse Functions and Their Graphs </vt:lpstr>
      <vt:lpstr>Acknowledgements</vt:lpstr>
    </vt:vector>
  </TitlesOfParts>
  <Company>WNI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OpenStax_CollegeAlgebra_SEC3.4,3.5,3.7</dc:title>
  <dc:creator>Jared Eusea;Ginny Bradley</dc:creator>
  <cp:lastModifiedBy>jared Eusea</cp:lastModifiedBy>
  <cp:revision>220</cp:revision>
  <cp:lastPrinted>2017-05-18T19:31:57Z</cp:lastPrinted>
  <dcterms:created xsi:type="dcterms:W3CDTF">2012-06-04T02:13:36Z</dcterms:created>
  <dcterms:modified xsi:type="dcterms:W3CDTF">2019-07-30T19:33:38Z</dcterms:modified>
</cp:coreProperties>
</file>