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275" r:id="rId2"/>
    <p:sldId id="256" r:id="rId3"/>
    <p:sldId id="299" r:id="rId4"/>
    <p:sldId id="298" r:id="rId5"/>
    <p:sldId id="279" r:id="rId6"/>
    <p:sldId id="294" r:id="rId7"/>
    <p:sldId id="278" r:id="rId8"/>
    <p:sldId id="280" r:id="rId9"/>
    <p:sldId id="281" r:id="rId10"/>
    <p:sldId id="282" r:id="rId11"/>
    <p:sldId id="283" r:id="rId12"/>
    <p:sldId id="284" r:id="rId13"/>
    <p:sldId id="285" r:id="rId14"/>
    <p:sldId id="286" r:id="rId15"/>
    <p:sldId id="287" r:id="rId16"/>
    <p:sldId id="288" r:id="rId17"/>
    <p:sldId id="289" r:id="rId18"/>
    <p:sldId id="290" r:id="rId19"/>
    <p:sldId id="296" r:id="rId20"/>
    <p:sldId id="297" r:id="rId21"/>
    <p:sldId id="291" r:id="rId22"/>
    <p:sldId id="292" r:id="rId23"/>
    <p:sldId id="295" r:id="rId24"/>
  </p:sldIdLst>
  <p:sldSz cx="9144000" cy="6858000" type="screen4x3"/>
  <p:notesSz cx="6989763" cy="927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ggy Cordero" initials="PC" lastIdx="1" clrIdx="0">
    <p:extLst>
      <p:ext uri="{19B8F6BF-5375-455C-9EA6-DF929625EA0E}">
        <p15:presenceInfo xmlns:p15="http://schemas.microsoft.com/office/powerpoint/2012/main" userId="S-1-5-21-1292428093-1060284298-839522115-11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60739" autoAdjust="0"/>
  </p:normalViewPr>
  <p:slideViewPr>
    <p:cSldViewPr>
      <p:cViewPr varScale="1">
        <p:scale>
          <a:sx n="70" d="100"/>
          <a:sy n="70" d="100"/>
        </p:scale>
        <p:origin x="1204"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897" cy="463788"/>
          </a:xfrm>
          <a:prstGeom prst="rect">
            <a:avLst/>
          </a:prstGeom>
        </p:spPr>
        <p:txBody>
          <a:bodyPr vert="horz" lIns="92940" tIns="46470" rIns="92940" bIns="46470" rtlCol="0"/>
          <a:lstStyle>
            <a:lvl1pPr algn="l">
              <a:defRPr sz="1200"/>
            </a:lvl1pPr>
          </a:lstStyle>
          <a:p>
            <a:endParaRPr lang="en-US"/>
          </a:p>
        </p:txBody>
      </p:sp>
      <p:sp>
        <p:nvSpPr>
          <p:cNvPr id="3" name="Date Placeholder 2"/>
          <p:cNvSpPr>
            <a:spLocks noGrp="1"/>
          </p:cNvSpPr>
          <p:nvPr>
            <p:ph type="dt" idx="1"/>
          </p:nvPr>
        </p:nvSpPr>
        <p:spPr>
          <a:xfrm>
            <a:off x="3959248" y="0"/>
            <a:ext cx="3028897" cy="463788"/>
          </a:xfrm>
          <a:prstGeom prst="rect">
            <a:avLst/>
          </a:prstGeom>
        </p:spPr>
        <p:txBody>
          <a:bodyPr vert="horz" lIns="92940" tIns="46470" rIns="92940" bIns="46470" rtlCol="0"/>
          <a:lstStyle>
            <a:lvl1pPr algn="r">
              <a:defRPr sz="1200"/>
            </a:lvl1pPr>
          </a:lstStyle>
          <a:p>
            <a:fld id="{57E86B95-D604-4ADE-A05D-25178E100B06}" type="datetimeFigureOut">
              <a:rPr lang="en-US" smtClean="0"/>
              <a:t>7/29/2019</a:t>
            </a:fld>
            <a:endParaRPr lang="en-US"/>
          </a:p>
        </p:txBody>
      </p:sp>
      <p:sp>
        <p:nvSpPr>
          <p:cNvPr id="4" name="Slide Image Placeholder 3"/>
          <p:cNvSpPr>
            <a:spLocks noGrp="1" noRot="1" noChangeAspect="1"/>
          </p:cNvSpPr>
          <p:nvPr>
            <p:ph type="sldImg" idx="2"/>
          </p:nvPr>
        </p:nvSpPr>
        <p:spPr>
          <a:xfrm>
            <a:off x="1176338" y="695325"/>
            <a:ext cx="4637087" cy="3478213"/>
          </a:xfrm>
          <a:prstGeom prst="rect">
            <a:avLst/>
          </a:prstGeom>
          <a:noFill/>
          <a:ln w="12700">
            <a:solidFill>
              <a:prstClr val="black"/>
            </a:solidFill>
          </a:ln>
        </p:spPr>
        <p:txBody>
          <a:bodyPr vert="horz" lIns="92940" tIns="46470" rIns="92940" bIns="46470" rtlCol="0" anchor="ctr"/>
          <a:lstStyle/>
          <a:p>
            <a:endParaRPr lang="en-US"/>
          </a:p>
        </p:txBody>
      </p:sp>
      <p:sp>
        <p:nvSpPr>
          <p:cNvPr id="5" name="Notes Placeholder 4"/>
          <p:cNvSpPr>
            <a:spLocks noGrp="1"/>
          </p:cNvSpPr>
          <p:nvPr>
            <p:ph type="body" sz="quarter" idx="3"/>
          </p:nvPr>
        </p:nvSpPr>
        <p:spPr>
          <a:xfrm>
            <a:off x="698977" y="4405988"/>
            <a:ext cx="5591810" cy="4174093"/>
          </a:xfrm>
          <a:prstGeom prst="rect">
            <a:avLst/>
          </a:prstGeom>
        </p:spPr>
        <p:txBody>
          <a:bodyPr vert="horz" lIns="92940" tIns="46470" rIns="92940" bIns="464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0365"/>
            <a:ext cx="3028897" cy="463788"/>
          </a:xfrm>
          <a:prstGeom prst="rect">
            <a:avLst/>
          </a:prstGeom>
        </p:spPr>
        <p:txBody>
          <a:bodyPr vert="horz" lIns="92940" tIns="46470" rIns="92940" bIns="46470" rtlCol="0" anchor="b"/>
          <a:lstStyle>
            <a:lvl1pPr algn="l">
              <a:defRPr sz="1200"/>
            </a:lvl1pPr>
          </a:lstStyle>
          <a:p>
            <a:endParaRPr lang="en-US"/>
          </a:p>
        </p:txBody>
      </p:sp>
      <p:sp>
        <p:nvSpPr>
          <p:cNvPr id="7" name="Slide Number Placeholder 6"/>
          <p:cNvSpPr>
            <a:spLocks noGrp="1"/>
          </p:cNvSpPr>
          <p:nvPr>
            <p:ph type="sldNum" sz="quarter" idx="5"/>
          </p:nvPr>
        </p:nvSpPr>
        <p:spPr>
          <a:xfrm>
            <a:off x="3959248" y="8810365"/>
            <a:ext cx="3028897" cy="463788"/>
          </a:xfrm>
          <a:prstGeom prst="rect">
            <a:avLst/>
          </a:prstGeom>
        </p:spPr>
        <p:txBody>
          <a:bodyPr vert="horz" lIns="92940" tIns="46470" rIns="92940" bIns="46470" rtlCol="0" anchor="b"/>
          <a:lstStyle>
            <a:lvl1pPr algn="r">
              <a:defRPr sz="1200"/>
            </a:lvl1pPr>
          </a:lstStyle>
          <a:p>
            <a:fld id="{F1A6BB06-A46A-49D2-915E-60669DF2ED28}" type="slidenum">
              <a:rPr lang="en-US" smtClean="0"/>
              <a:t>‹#›</a:t>
            </a:fld>
            <a:endParaRPr lang="en-US"/>
          </a:p>
        </p:txBody>
      </p:sp>
    </p:spTree>
    <p:extLst>
      <p:ext uri="{BB962C8B-B14F-4D97-AF65-F5344CB8AC3E}">
        <p14:creationId xmlns:p14="http://schemas.microsoft.com/office/powerpoint/2010/main" val="103902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a:t>
            </a:r>
            <a:r>
              <a:rPr lang="en-US" baseline="0" dirty="0"/>
              <a:t> 2 second animated, branded Core 3.0 eLearning intro (can have simple sound effect) </a:t>
            </a:r>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Provide each team with the Referral and Initial Investigation section of the vignette that applies to their group.  This will start the referral for one family.  Have each team identify the key assessment issues, child maltreatment issues, and cultural factors based on the information they received.  Teams will then complete the SDM Safety Assessment.  Encourage teams to use the Safety Assessment Worksheet and MSLC standards to help them think through their decision making for this family.  Remember to encourage the supervisors to act in a supervisor role during the completion of the assessment.</a:t>
            </a:r>
          </a:p>
          <a:p>
            <a:pPr lvl="0"/>
            <a:r>
              <a:rPr lang="en-US" sz="1200" kern="1200" dirty="0">
                <a:solidFill>
                  <a:schemeClr val="tx1"/>
                </a:solidFill>
                <a:effectLst/>
                <a:latin typeface="+mn-lt"/>
                <a:ea typeface="+mn-ea"/>
                <a:cs typeface="+mn-cs"/>
              </a:rPr>
              <a:t>Give teams 20 minutes to complete the Safety Assessment. Direct participants to use the Safety Assessment Worksheet in the participant guide (page 12). </a:t>
            </a:r>
          </a:p>
        </p:txBody>
      </p:sp>
      <p:sp>
        <p:nvSpPr>
          <p:cNvPr id="4" name="Slide Number Placeholder 3"/>
          <p:cNvSpPr>
            <a:spLocks noGrp="1"/>
          </p:cNvSpPr>
          <p:nvPr>
            <p:ph type="sldNum" sz="quarter" idx="10"/>
          </p:nvPr>
        </p:nvSpPr>
        <p:spPr/>
        <p:txBody>
          <a:bodyPr/>
          <a:lstStyle/>
          <a:p>
            <a:fld id="{F1A6BB06-A46A-49D2-915E-60669DF2ED28}" type="slidenum">
              <a:rPr lang="en-US" smtClean="0"/>
              <a:t>11</a:t>
            </a:fld>
            <a:endParaRPr lang="en-US"/>
          </a:p>
        </p:txBody>
      </p:sp>
    </p:spTree>
    <p:extLst>
      <p:ext uri="{BB962C8B-B14F-4D97-AF65-F5344CB8AC3E}">
        <p14:creationId xmlns:p14="http://schemas.microsoft.com/office/powerpoint/2010/main" val="331422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Bring teams back together for discussion about the vignette.  Have teams share the cultural factors, key assessment issues, and child maltreatment issues that were in the vignette.  Have them share their Safety Decision – safe, safe with a plan, or unsafe.  Allow teams to discuss why the differences occurred amongst the teams.  Trainers should highlight areas of the discussion that focus on bias, key assessment, or child maltreatment identification.  Trainers should also reinforce using the definitions of SDM to help minimize bias in our assessment and ask about the importance of consultation with the supervisor.</a:t>
            </a:r>
          </a:p>
          <a:p>
            <a:pPr lvl="0"/>
            <a:r>
              <a:rPr lang="en-US" sz="1200" kern="1200" dirty="0">
                <a:solidFill>
                  <a:schemeClr val="tx1"/>
                </a:solidFill>
                <a:effectLst/>
                <a:latin typeface="+mn-lt"/>
                <a:ea typeface="+mn-ea"/>
                <a:cs typeface="+mn-cs"/>
              </a:rPr>
              <a:t>Who did you identify as part of the family’s support network?</a:t>
            </a:r>
          </a:p>
          <a:p>
            <a:pPr lvl="0"/>
            <a:r>
              <a:rPr lang="en-US" sz="1200" kern="1200" dirty="0">
                <a:solidFill>
                  <a:schemeClr val="tx1"/>
                </a:solidFill>
                <a:effectLst/>
                <a:latin typeface="+mn-lt"/>
                <a:ea typeface="+mn-ea"/>
                <a:cs typeface="+mn-cs"/>
              </a:rPr>
              <a:t>What safety threats did you identify?</a:t>
            </a:r>
          </a:p>
          <a:p>
            <a:pPr lvl="0"/>
            <a:r>
              <a:rPr lang="en-US" sz="1200" kern="1200" dirty="0">
                <a:solidFill>
                  <a:schemeClr val="tx1"/>
                </a:solidFill>
                <a:effectLst/>
                <a:latin typeface="+mn-lt"/>
                <a:ea typeface="+mn-ea"/>
                <a:cs typeface="+mn-cs"/>
              </a:rPr>
              <a:t>Were you able to safety plan with the family?  What is the safety plan?</a:t>
            </a:r>
          </a:p>
          <a:p>
            <a:pPr lvl="0"/>
            <a:r>
              <a:rPr lang="en-US" sz="1200" kern="1200" dirty="0">
                <a:solidFill>
                  <a:schemeClr val="tx1"/>
                </a:solidFill>
                <a:effectLst/>
                <a:latin typeface="+mn-lt"/>
                <a:ea typeface="+mn-ea"/>
                <a:cs typeface="+mn-cs"/>
              </a:rPr>
              <a:t>What are your Danger statements?</a:t>
            </a:r>
          </a:p>
          <a:p>
            <a:r>
              <a:rPr lang="en-US" sz="1200" kern="1200" dirty="0">
                <a:solidFill>
                  <a:schemeClr val="tx1"/>
                </a:solidFill>
                <a:effectLst/>
                <a:latin typeface="+mn-lt"/>
                <a:ea typeface="+mn-ea"/>
                <a:cs typeface="+mn-cs"/>
              </a:rPr>
              <a:t>Highlight differences in network members identified, safety threats identified, and ability to safety plan</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12</a:t>
            </a:fld>
            <a:endParaRPr lang="en-US"/>
          </a:p>
        </p:txBody>
      </p:sp>
    </p:spTree>
    <p:extLst>
      <p:ext uri="{BB962C8B-B14F-4D97-AF65-F5344CB8AC3E}">
        <p14:creationId xmlns:p14="http://schemas.microsoft.com/office/powerpoint/2010/main" val="2312687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Provide each team with the Further Investigation section of the vignette that applies to their group with more information about the referral for the family.  Have each team identify the key assessment issues, child maltreatment issues, and cultural factors based on the information they received.  Teams will then complete the SDM Risk Assessment.  Encourage teams to use the Risk Assessment Worksheet and MSLC standards to help them think through their decision making for this family.  Remember to encourage the supervisors to act in a supervisor role during the completion of the assessment.</a:t>
            </a:r>
          </a:p>
          <a:p>
            <a:r>
              <a:rPr lang="en-US" sz="1200" kern="1200" dirty="0">
                <a:solidFill>
                  <a:schemeClr val="tx1"/>
                </a:solidFill>
                <a:effectLst/>
                <a:latin typeface="+mn-lt"/>
                <a:ea typeface="+mn-ea"/>
                <a:cs typeface="+mn-cs"/>
              </a:rPr>
              <a:t>Give teams 20 minutes to complete the Risk Assessment. Direct participants to use the Risk Assessment Worksheet in the participant guide (page 13).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13</a:t>
            </a:fld>
            <a:endParaRPr lang="en-US"/>
          </a:p>
        </p:txBody>
      </p:sp>
    </p:spTree>
    <p:extLst>
      <p:ext uri="{BB962C8B-B14F-4D97-AF65-F5344CB8AC3E}">
        <p14:creationId xmlns:p14="http://schemas.microsoft.com/office/powerpoint/2010/main" val="975803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Bring teams back together for discussion about the vignette.  Have teams share the cultural factors, key assessment issues, and child maltreatment issues that were in the vignette.  Have them share their Risk Level – low, moderate, high, or very high.  Ask teams what decision they made about promoting this to a case. Allow teams to discuss why the differences occurred amongst the teams.  Trainers should highlight areas of the discussion that focus on bias, key assessment, or child maltreatment identification.  Trainers should also reinforce using the definitions of SDM to help minimize bias in our assessment and ask about the importance of consultation with the supervisor.</a:t>
            </a:r>
          </a:p>
          <a:p>
            <a:pPr lvl="0"/>
            <a:r>
              <a:rPr lang="en-US" sz="1200" kern="1200" dirty="0">
                <a:solidFill>
                  <a:schemeClr val="tx1"/>
                </a:solidFill>
                <a:effectLst/>
                <a:latin typeface="+mn-lt"/>
                <a:ea typeface="+mn-ea"/>
                <a:cs typeface="+mn-cs"/>
              </a:rPr>
              <a:t>What happened to this family as a result of our safety assessment?</a:t>
            </a:r>
          </a:p>
          <a:p>
            <a:pPr lvl="0"/>
            <a:r>
              <a:rPr lang="en-US" sz="1200" kern="1200" dirty="0">
                <a:solidFill>
                  <a:schemeClr val="tx1"/>
                </a:solidFill>
                <a:effectLst/>
                <a:latin typeface="+mn-lt"/>
                <a:ea typeface="+mn-ea"/>
                <a:cs typeface="+mn-cs"/>
              </a:rPr>
              <a:t>Did you add any new Danger statements?</a:t>
            </a:r>
          </a:p>
          <a:p>
            <a:pPr lvl="0"/>
            <a:r>
              <a:rPr lang="en-US" sz="1200" kern="1200" dirty="0">
                <a:solidFill>
                  <a:schemeClr val="tx1"/>
                </a:solidFill>
                <a:effectLst/>
                <a:latin typeface="+mn-lt"/>
                <a:ea typeface="+mn-ea"/>
                <a:cs typeface="+mn-cs"/>
              </a:rPr>
              <a:t>What differences exist in where the children are placed?</a:t>
            </a:r>
          </a:p>
          <a:p>
            <a:pPr lvl="0"/>
            <a:r>
              <a:rPr lang="en-US" sz="1200" kern="1200" dirty="0">
                <a:solidFill>
                  <a:schemeClr val="tx1"/>
                </a:solidFill>
                <a:effectLst/>
                <a:latin typeface="+mn-lt"/>
                <a:ea typeface="+mn-ea"/>
                <a:cs typeface="+mn-cs"/>
              </a:rPr>
              <a:t>What is the risk level for this family?</a:t>
            </a:r>
          </a:p>
          <a:p>
            <a:r>
              <a:rPr lang="en-US" sz="1200" kern="1200" dirty="0">
                <a:solidFill>
                  <a:schemeClr val="tx1"/>
                </a:solidFill>
                <a:effectLst/>
                <a:latin typeface="+mn-lt"/>
                <a:ea typeface="+mn-ea"/>
                <a:cs typeface="+mn-cs"/>
              </a:rPr>
              <a:t>Point out that although all of the teams have the same risk level and all decided to promote to a case, we still might get very different outcomes for this family because we have missed other key areas of assessment.</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14</a:t>
            </a:fld>
            <a:endParaRPr lang="en-US"/>
          </a:p>
        </p:txBody>
      </p:sp>
    </p:spTree>
    <p:extLst>
      <p:ext uri="{BB962C8B-B14F-4D97-AF65-F5344CB8AC3E}">
        <p14:creationId xmlns:p14="http://schemas.microsoft.com/office/powerpoint/2010/main" val="93366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Provide each team with the Case Planning section of the vignette that applies to their group with more information about the case for the family.  Have each team identify the key assessment issues, child maltreatment issues, and cultural factors based on the information they received.  Teams will then complete the SDM Family Strengths and Needs Assessment.  Encourage teams to use the Family Strengths and Needs Assessment Worksheet and MSLC standards to help them think through their decision making for this family.  Remember to encourage the supervisors to act in a supervisor role during the completion of the assessment.</a:t>
            </a:r>
          </a:p>
          <a:p>
            <a:r>
              <a:rPr lang="en-US" sz="1200" kern="1200" dirty="0">
                <a:solidFill>
                  <a:schemeClr val="tx1"/>
                </a:solidFill>
                <a:effectLst/>
                <a:latin typeface="+mn-lt"/>
                <a:ea typeface="+mn-ea"/>
                <a:cs typeface="+mn-cs"/>
              </a:rPr>
              <a:t>Give teams 30 minutes to complete the FSNA. Direct participants to use the FSNA Assessment Worksheet in the participant guide (page 14).</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15</a:t>
            </a:fld>
            <a:endParaRPr lang="en-US"/>
          </a:p>
        </p:txBody>
      </p:sp>
    </p:spTree>
    <p:extLst>
      <p:ext uri="{BB962C8B-B14F-4D97-AF65-F5344CB8AC3E}">
        <p14:creationId xmlns:p14="http://schemas.microsoft.com/office/powerpoint/2010/main" val="4266537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Bring teams back together for discussion about the vignette.  Have teams share the cultural factors, key assessment issues, and child maltreatment issues that were in the vignette.  Have them share their priority needs identified for the family.  Allow teams to discuss why the differences occurred amongst the teams.  Trainers should highlight areas of the discussion that focus on bias, key assessment issues, or child maltreatment identification.  Trainers should also reinforce using the definitions of SDM to help minimize bias in our assessment and ask about the importance of consultation with the supervisor.</a:t>
            </a:r>
          </a:p>
          <a:p>
            <a:pPr lvl="0"/>
            <a:r>
              <a:rPr lang="en-US" sz="1200" kern="1200" dirty="0">
                <a:solidFill>
                  <a:schemeClr val="tx1"/>
                </a:solidFill>
                <a:effectLst/>
                <a:latin typeface="+mn-lt"/>
                <a:ea typeface="+mn-ea"/>
                <a:cs typeface="+mn-cs"/>
              </a:rPr>
              <a:t>What are the priority needs for the parents identified in the case plan?</a:t>
            </a:r>
          </a:p>
          <a:p>
            <a:pPr lvl="0"/>
            <a:r>
              <a:rPr lang="en-US" sz="1200" kern="1200" dirty="0">
                <a:solidFill>
                  <a:schemeClr val="tx1"/>
                </a:solidFill>
                <a:effectLst/>
                <a:latin typeface="+mn-lt"/>
                <a:ea typeface="+mn-ea"/>
                <a:cs typeface="+mn-cs"/>
              </a:rPr>
              <a:t>What are the priority needs identified for the children in the case plan?</a:t>
            </a:r>
          </a:p>
          <a:p>
            <a:pPr lvl="0"/>
            <a:r>
              <a:rPr lang="en-US" sz="1200" kern="1200" dirty="0">
                <a:solidFill>
                  <a:schemeClr val="tx1"/>
                </a:solidFill>
                <a:effectLst/>
                <a:latin typeface="+mn-lt"/>
                <a:ea typeface="+mn-ea"/>
                <a:cs typeface="+mn-cs"/>
              </a:rPr>
              <a:t>What services will the children receive?</a:t>
            </a:r>
          </a:p>
          <a:p>
            <a:r>
              <a:rPr lang="en-US" sz="1200" kern="1200" dirty="0">
                <a:solidFill>
                  <a:schemeClr val="tx1"/>
                </a:solidFill>
                <a:effectLst/>
                <a:latin typeface="+mn-lt"/>
                <a:ea typeface="+mn-ea"/>
                <a:cs typeface="+mn-cs"/>
              </a:rPr>
              <a:t>What does visitation look like with each parent?</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16</a:t>
            </a:fld>
            <a:endParaRPr lang="en-US"/>
          </a:p>
        </p:txBody>
      </p:sp>
    </p:spTree>
    <p:extLst>
      <p:ext uri="{BB962C8B-B14F-4D97-AF65-F5344CB8AC3E}">
        <p14:creationId xmlns:p14="http://schemas.microsoft.com/office/powerpoint/2010/main" val="338048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Provide each team with the 6 month review section of the vignette that applies to their group with more information about the ongoing case for the family.  Have each team identify the key assessment issues, child maltreatment issues, and cultural factors based on the information they received.  Teams will then complete the SDM Reunification Reassessment.  Encourage teams to use the Reassessment Worksheet and MSLC standards to help them think through their decision making for this family.  Remember to encourage the supervisors to act in a supervisor role during the completion of the assessment.</a:t>
            </a:r>
          </a:p>
          <a:p>
            <a:r>
              <a:rPr lang="en-US" sz="1200" kern="1200" dirty="0">
                <a:solidFill>
                  <a:schemeClr val="tx1"/>
                </a:solidFill>
                <a:effectLst/>
                <a:latin typeface="+mn-lt"/>
                <a:ea typeface="+mn-ea"/>
                <a:cs typeface="+mn-cs"/>
              </a:rPr>
              <a:t>Give teams 25 minutes to complete the Reunification Reassessment.  Encourage them to use the Reunification Reassessment worksheet on page 15 of the Trainee Guide.</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17</a:t>
            </a:fld>
            <a:endParaRPr lang="en-US"/>
          </a:p>
        </p:txBody>
      </p:sp>
    </p:spTree>
    <p:extLst>
      <p:ext uri="{BB962C8B-B14F-4D97-AF65-F5344CB8AC3E}">
        <p14:creationId xmlns:p14="http://schemas.microsoft.com/office/powerpoint/2010/main" val="175619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Bring teams back together for discussion about the vignette.  Have teams share the cultural factors, key assessment issues, and child maltreatment issues that were in the vignette.  Have them share their final risk level for the family.  What decision did they make about reunification or case closure? Allow teams to discuss why the differences occurred amongst the teams.  Trainers should highlight areas of the discussion that focus on bias, key assessment issues, or child maltreatment identification.  Trainers should also reinforce using the definitions of SDM to help minimize bias in our assessment and ask about the importance of consultation with the supervisor.</a:t>
            </a:r>
          </a:p>
          <a:p>
            <a:pPr lvl="0"/>
            <a:r>
              <a:rPr lang="en-US" sz="1200" kern="1200" dirty="0">
                <a:solidFill>
                  <a:schemeClr val="tx1"/>
                </a:solidFill>
                <a:effectLst/>
                <a:latin typeface="+mn-lt"/>
                <a:ea typeface="+mn-ea"/>
                <a:cs typeface="+mn-cs"/>
              </a:rPr>
              <a:t>What are the outcomes for this family? Do the children reunify?</a:t>
            </a:r>
          </a:p>
          <a:p>
            <a:pPr lvl="0"/>
            <a:r>
              <a:rPr lang="en-US" sz="1200" kern="1200" dirty="0">
                <a:solidFill>
                  <a:schemeClr val="tx1"/>
                </a:solidFill>
                <a:effectLst/>
                <a:latin typeface="+mn-lt"/>
                <a:ea typeface="+mn-ea"/>
                <a:cs typeface="+mn-cs"/>
              </a:rPr>
              <a:t>How is the family using their network?</a:t>
            </a:r>
          </a:p>
          <a:p>
            <a:pPr lvl="0"/>
            <a:r>
              <a:rPr lang="en-US" sz="1200" kern="1200" dirty="0">
                <a:solidFill>
                  <a:schemeClr val="tx1"/>
                </a:solidFill>
                <a:effectLst/>
                <a:latin typeface="+mn-lt"/>
                <a:ea typeface="+mn-ea"/>
                <a:cs typeface="+mn-cs"/>
              </a:rPr>
              <a:t>What progress have the parents made?</a:t>
            </a:r>
          </a:p>
          <a:p>
            <a:pPr lvl="0"/>
            <a:r>
              <a:rPr lang="en-US" sz="1200" kern="1200" dirty="0">
                <a:solidFill>
                  <a:schemeClr val="tx1"/>
                </a:solidFill>
                <a:effectLst/>
                <a:latin typeface="+mn-lt"/>
                <a:ea typeface="+mn-ea"/>
                <a:cs typeface="+mn-cs"/>
              </a:rPr>
              <a:t>What is visitation looking like?</a:t>
            </a:r>
          </a:p>
          <a:p>
            <a:pPr lvl="0"/>
            <a:r>
              <a:rPr lang="en-US" sz="1200" kern="1200" dirty="0">
                <a:solidFill>
                  <a:schemeClr val="tx1"/>
                </a:solidFill>
                <a:effectLst/>
                <a:latin typeface="+mn-lt"/>
                <a:ea typeface="+mn-ea"/>
                <a:cs typeface="+mn-cs"/>
              </a:rPr>
              <a:t>What was the recommendation on the reunification reassessment?</a:t>
            </a:r>
          </a:p>
          <a:p>
            <a:r>
              <a:rPr lang="en-US" sz="1200" kern="1200" dirty="0">
                <a:solidFill>
                  <a:schemeClr val="tx1"/>
                </a:solidFill>
                <a:effectLst/>
                <a:latin typeface="+mn-lt"/>
                <a:ea typeface="+mn-ea"/>
                <a:cs typeface="+mn-cs"/>
              </a:rPr>
              <a:t>Did anyone use any overrides? If so, how did you come to that decision?</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18</a:t>
            </a:fld>
            <a:endParaRPr lang="en-US"/>
          </a:p>
        </p:txBody>
      </p:sp>
    </p:spTree>
    <p:extLst>
      <p:ext uri="{BB962C8B-B14F-4D97-AF65-F5344CB8AC3E}">
        <p14:creationId xmlns:p14="http://schemas.microsoft.com/office/powerpoint/2010/main" val="1526055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Provide each team with the 12 month review section of the vignette that applies to their group with more information about the ongoing case for the family.  Have each team identify the key assessment issues, child maltreatment issues, and cultural factors based on the information they received.  Teams will then complete the SDM Risk Reassessment or Reunification Reassessment.  The Best Practice (Blue) and Not Culturally </a:t>
            </a:r>
            <a:r>
              <a:rPr lang="en-US" sz="1200" kern="1200" dirty="0" err="1">
                <a:solidFill>
                  <a:schemeClr val="tx1"/>
                </a:solidFill>
                <a:effectLst/>
                <a:latin typeface="+mn-lt"/>
                <a:ea typeface="+mn-ea"/>
                <a:cs typeface="+mn-cs"/>
              </a:rPr>
              <a:t>Responsiven</a:t>
            </a:r>
            <a:r>
              <a:rPr lang="en-US" sz="1200" kern="1200" dirty="0">
                <a:solidFill>
                  <a:schemeClr val="tx1"/>
                </a:solidFill>
                <a:effectLst/>
                <a:latin typeface="+mn-lt"/>
                <a:ea typeface="+mn-ea"/>
                <a:cs typeface="+mn-cs"/>
              </a:rPr>
              <a:t> (Orange) groups will complete the Risk Reassessment.  The Missing Key Assessment Issues (Green) and Missing Child Maltreatment Issues (Purple) group will complete the Reunification Reassessment.  Encourage teams to use the Reassessment Worksheet and MSLC standards to help them think through their decision making for this family.  Remember to encourage the supervisors to act in a supervisor role during the completion of the assessment.</a:t>
            </a:r>
          </a:p>
          <a:p>
            <a:r>
              <a:rPr lang="en-US" sz="1200" kern="1200" dirty="0">
                <a:solidFill>
                  <a:schemeClr val="tx1"/>
                </a:solidFill>
                <a:effectLst/>
                <a:latin typeface="+mn-lt"/>
                <a:ea typeface="+mn-ea"/>
                <a:cs typeface="+mn-cs"/>
              </a:rPr>
              <a:t>Give teams 25 minutes to complete the Reunification or Risk Reassessment.  Encourage them to use the Reunification/Risk Reassessment worksheet on page 16 of the Trainee Guide.</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19</a:t>
            </a:fld>
            <a:endParaRPr lang="en-US"/>
          </a:p>
        </p:txBody>
      </p:sp>
    </p:spTree>
    <p:extLst>
      <p:ext uri="{BB962C8B-B14F-4D97-AF65-F5344CB8AC3E}">
        <p14:creationId xmlns:p14="http://schemas.microsoft.com/office/powerpoint/2010/main" val="3384175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Bring teams back together for discussion about the vignette.  Have teams share the cultural factors, key assessment issues, and child maltreatment issues that were in the vignette.  Have them share their final risk level for the family.  What decision did they make about reunification or case closure? Allow teams to discuss why the differences occurred amongst the teams.  Trainers should highlight areas of the discussion that focus on bias, key assessment issues, or child maltreatment identification.  Trainers should also reinforce using the definitions of SDM to help minimize bias in our assessment and ask about the importance of consultation with the supervisor.</a:t>
            </a:r>
          </a:p>
          <a:p>
            <a:pPr lvl="0"/>
            <a:r>
              <a:rPr lang="en-US" sz="1200" kern="1200" dirty="0">
                <a:solidFill>
                  <a:schemeClr val="tx1"/>
                </a:solidFill>
                <a:effectLst/>
                <a:latin typeface="+mn-lt"/>
                <a:ea typeface="+mn-ea"/>
                <a:cs typeface="+mn-cs"/>
              </a:rPr>
              <a:t>What are the outcomes for this family? </a:t>
            </a:r>
          </a:p>
          <a:p>
            <a:pPr lvl="0"/>
            <a:r>
              <a:rPr lang="en-US" sz="1200" kern="1200" dirty="0">
                <a:solidFill>
                  <a:schemeClr val="tx1"/>
                </a:solidFill>
                <a:effectLst/>
                <a:latin typeface="+mn-lt"/>
                <a:ea typeface="+mn-ea"/>
                <a:cs typeface="+mn-cs"/>
              </a:rPr>
              <a:t>Do the children reunify?</a:t>
            </a:r>
          </a:p>
          <a:p>
            <a:pPr lvl="0"/>
            <a:r>
              <a:rPr lang="en-US" sz="1200" kern="1200" dirty="0">
                <a:solidFill>
                  <a:schemeClr val="tx1"/>
                </a:solidFill>
                <a:effectLst/>
                <a:latin typeface="+mn-lt"/>
                <a:ea typeface="+mn-ea"/>
                <a:cs typeface="+mn-cs"/>
              </a:rPr>
              <a:t>Does the case get closed?</a:t>
            </a:r>
          </a:p>
          <a:p>
            <a:pPr lvl="0"/>
            <a:r>
              <a:rPr lang="en-US" sz="1200" kern="1200" dirty="0">
                <a:solidFill>
                  <a:schemeClr val="tx1"/>
                </a:solidFill>
                <a:effectLst/>
                <a:latin typeface="+mn-lt"/>
                <a:ea typeface="+mn-ea"/>
                <a:cs typeface="+mn-cs"/>
              </a:rPr>
              <a:t>How is the family using their network?</a:t>
            </a:r>
          </a:p>
          <a:p>
            <a:pPr lvl="0"/>
            <a:r>
              <a:rPr lang="en-US" sz="1200" kern="1200" dirty="0">
                <a:solidFill>
                  <a:schemeClr val="tx1"/>
                </a:solidFill>
                <a:effectLst/>
                <a:latin typeface="+mn-lt"/>
                <a:ea typeface="+mn-ea"/>
                <a:cs typeface="+mn-cs"/>
              </a:rPr>
              <a:t>What progress have the parents made?</a:t>
            </a:r>
          </a:p>
          <a:p>
            <a:pPr lvl="0"/>
            <a:r>
              <a:rPr lang="en-US" sz="1200" kern="1200" dirty="0">
                <a:solidFill>
                  <a:schemeClr val="tx1"/>
                </a:solidFill>
                <a:effectLst/>
                <a:latin typeface="+mn-lt"/>
                <a:ea typeface="+mn-ea"/>
                <a:cs typeface="+mn-cs"/>
              </a:rPr>
              <a:t>What is visitation looking like?</a:t>
            </a:r>
          </a:p>
          <a:p>
            <a:pPr lvl="0"/>
            <a:r>
              <a:rPr lang="en-US" sz="1200" kern="1200" dirty="0">
                <a:solidFill>
                  <a:schemeClr val="tx1"/>
                </a:solidFill>
                <a:effectLst/>
                <a:latin typeface="+mn-lt"/>
                <a:ea typeface="+mn-ea"/>
                <a:cs typeface="+mn-cs"/>
              </a:rPr>
              <a:t>What was the recommendation on the reunification reassessment?</a:t>
            </a:r>
          </a:p>
          <a:p>
            <a:r>
              <a:rPr lang="en-US" sz="1200" kern="1200" dirty="0">
                <a:solidFill>
                  <a:schemeClr val="tx1"/>
                </a:solidFill>
                <a:effectLst/>
                <a:latin typeface="+mn-lt"/>
                <a:ea typeface="+mn-ea"/>
                <a:cs typeface="+mn-cs"/>
              </a:rPr>
              <a:t>Did anyone use any overrides? If so, how did you come to that decision?</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20</a:t>
            </a:fld>
            <a:endParaRPr lang="en-US"/>
          </a:p>
        </p:txBody>
      </p:sp>
    </p:spTree>
    <p:extLst>
      <p:ext uri="{BB962C8B-B14F-4D97-AF65-F5344CB8AC3E}">
        <p14:creationId xmlns:p14="http://schemas.microsoft.com/office/powerpoint/2010/main" val="83492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Introduce yourself</a:t>
            </a:r>
            <a:r>
              <a:rPr lang="en-US" sz="1200" kern="1200" baseline="0" dirty="0">
                <a:solidFill>
                  <a:schemeClr val="tx1"/>
                </a:solidFill>
                <a:effectLst/>
                <a:latin typeface="+mn-lt"/>
                <a:ea typeface="+mn-ea"/>
                <a:cs typeface="+mn-cs"/>
              </a:rPr>
              <a:t> and take a few minutes for the class to introduce themselves.  Provide a brief o</a:t>
            </a:r>
            <a:r>
              <a:rPr lang="en-US" sz="1200" kern="1200" dirty="0">
                <a:solidFill>
                  <a:schemeClr val="tx1"/>
                </a:solidFill>
                <a:effectLst/>
                <a:latin typeface="+mn-lt"/>
                <a:ea typeface="+mn-ea"/>
                <a:cs typeface="+mn-cs"/>
              </a:rPr>
              <a:t>rientation to the Child Welfare Training System in California</a:t>
            </a:r>
            <a:r>
              <a:rPr lang="en-US" sz="1200" kern="1200" baseline="0" dirty="0">
                <a:solidFill>
                  <a:schemeClr val="tx1"/>
                </a:solidFill>
                <a:effectLst/>
                <a:latin typeface="+mn-lt"/>
                <a:ea typeface="+mn-ea"/>
                <a:cs typeface="+mn-cs"/>
              </a:rPr>
              <a:t> and e</a:t>
            </a:r>
            <a:r>
              <a:rPr lang="en-US" sz="1200" kern="1200" dirty="0">
                <a:solidFill>
                  <a:schemeClr val="tx1"/>
                </a:solidFill>
                <a:effectLst/>
                <a:latin typeface="+mn-lt"/>
                <a:ea typeface="+mn-ea"/>
                <a:cs typeface="+mn-cs"/>
              </a:rPr>
              <a:t>xplain the 200 Level curriculum.</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a:t>
            </a:fld>
            <a:endParaRPr lang="en-US"/>
          </a:p>
        </p:txBody>
      </p:sp>
    </p:spTree>
    <p:extLst>
      <p:ext uri="{BB962C8B-B14F-4D97-AF65-F5344CB8AC3E}">
        <p14:creationId xmlns:p14="http://schemas.microsoft.com/office/powerpoint/2010/main" val="3547412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a:t>
            </a:r>
            <a:r>
              <a:rPr lang="en-US" baseline="0" dirty="0"/>
              <a:t> up the day with a discussion about the final outcomes of the case.  Have participants identify key cultural factors and the role of bias in cases.  Help workers understand the importance of accurately identifying child development and child maltreatment issues.  Encourage staff to focus on the importance of consultation both with their supervisor and with others.  Highlight the role that SDM can play in helping to increase consistency and accuracy of our decision making.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21</a:t>
            </a:fld>
            <a:endParaRPr lang="en-US"/>
          </a:p>
        </p:txBody>
      </p:sp>
    </p:spTree>
    <p:extLst>
      <p:ext uri="{BB962C8B-B14F-4D97-AF65-F5344CB8AC3E}">
        <p14:creationId xmlns:p14="http://schemas.microsoft.com/office/powerpoint/2010/main" val="2028334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participants</a:t>
            </a:r>
            <a:r>
              <a:rPr lang="en-US" baseline="0" dirty="0"/>
              <a:t> through the activity to help them identify a transfer of learning plan for themselves.  Have them work with a partner, preferably someone in their same office, who will hold them accountable to their action plan.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22</a:t>
            </a:fld>
            <a:endParaRPr lang="en-US"/>
          </a:p>
        </p:txBody>
      </p:sp>
    </p:spTree>
    <p:extLst>
      <p:ext uri="{BB962C8B-B14F-4D97-AF65-F5344CB8AC3E}">
        <p14:creationId xmlns:p14="http://schemas.microsoft.com/office/powerpoint/2010/main" val="268418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 collaborative</a:t>
            </a:r>
          </a:p>
          <a:p>
            <a:r>
              <a:rPr lang="en-US" sz="1200" dirty="0"/>
              <a:t>Ask lots of questions – let us know what you think</a:t>
            </a:r>
          </a:p>
          <a:p>
            <a:r>
              <a:rPr lang="en-US" sz="1200" dirty="0"/>
              <a:t>Be</a:t>
            </a:r>
            <a:r>
              <a:rPr lang="en-US" sz="1200" baseline="0" dirty="0"/>
              <a:t> open to trying new things</a:t>
            </a:r>
            <a:endParaRPr lang="en-US" sz="1200" dirty="0"/>
          </a:p>
          <a:p>
            <a:r>
              <a:rPr lang="en-US" sz="1200" dirty="0"/>
              <a:t>Be willing to make mistakes</a:t>
            </a:r>
          </a:p>
          <a:p>
            <a:r>
              <a:rPr lang="en-US" sz="1200" dirty="0"/>
              <a:t>Maintain confidentiality</a:t>
            </a:r>
          </a:p>
          <a:p>
            <a:r>
              <a:rPr lang="en-US" sz="1200" dirty="0"/>
              <a:t>Be responsible for your own learning</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a:t>
            </a:fld>
            <a:endParaRPr lang="en-US" dirty="0"/>
          </a:p>
        </p:txBody>
      </p:sp>
    </p:spTree>
    <p:extLst>
      <p:ext uri="{BB962C8B-B14F-4D97-AF65-F5344CB8AC3E}">
        <p14:creationId xmlns:p14="http://schemas.microsoft.com/office/powerpoint/2010/main" val="15698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learning objectives for the course</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5</a:t>
            </a:fld>
            <a:endParaRPr lang="en-US"/>
          </a:p>
        </p:txBody>
      </p:sp>
    </p:spTree>
    <p:extLst>
      <p:ext uri="{BB962C8B-B14F-4D97-AF65-F5344CB8AC3E}">
        <p14:creationId xmlns:p14="http://schemas.microsoft.com/office/powerpoint/2010/main" val="227780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A6BB06-A46A-49D2-915E-60669DF2ED28}" type="slidenum">
              <a:rPr lang="en-US" smtClean="0"/>
              <a:t>6</a:t>
            </a:fld>
            <a:endParaRPr lang="en-US"/>
          </a:p>
        </p:txBody>
      </p:sp>
    </p:spTree>
    <p:extLst>
      <p:ext uri="{BB962C8B-B14F-4D97-AF65-F5344CB8AC3E}">
        <p14:creationId xmlns:p14="http://schemas.microsoft.com/office/powerpoint/2010/main" val="341247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Explain the logistics for the day Participants will be working with the Polk/Hernandez vignette.  Once they have completed the individual assessment of skill, they will be placed into teams.  The teams will select a supervisor who will take on the role of the supervisor for the day.  Each team will receive information about the Polk/Hernandez family. Although the generics of the scenario are the same, each team will have different details.  Some teams will have all of the information about the family whereas others may be missing cultural factors, child maltreatment issues, and key assessment issues. Participants will analyze the factors in each case. Supervisors will coach staff, be the voice of SDM, ask additional questions, and provide guidance to the team.  Participants will complete each of the SDM tools based on the decision at hand in the scenario.  After completing the SDM tools, the teams will share their outcomes with one another and talk about the discrepancies in the decision making.  The goal will be to highlight the importance of identifying the impact of bias and understanding how key assessment and child maltreatment are critical to a full assessment of a family.</a:t>
            </a:r>
          </a:p>
          <a:p>
            <a:r>
              <a:rPr lang="en-US" sz="1200" kern="1200" dirty="0">
                <a:solidFill>
                  <a:schemeClr val="tx1"/>
                </a:solidFill>
                <a:effectLst/>
                <a:latin typeface="+mn-lt"/>
                <a:ea typeface="+mn-ea"/>
                <a:cs typeface="+mn-cs"/>
              </a:rPr>
              <a:t>Introduce the class to the materials for the day. Review the trainee guide, especially the worksheets they will be using for each activity.  Review the MSLC standards as well as the SDM Policy and Procedures Manual.</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7</a:t>
            </a:fld>
            <a:endParaRPr lang="en-US"/>
          </a:p>
        </p:txBody>
      </p:sp>
    </p:spTree>
    <p:extLst>
      <p:ext uri="{BB962C8B-B14F-4D97-AF65-F5344CB8AC3E}">
        <p14:creationId xmlns:p14="http://schemas.microsoft.com/office/powerpoint/2010/main" val="53656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trainees to access the quiz on page 8-10 in the Trainee Guide and work independently to complete it.  Once participants have finished the quiz, provide them with the correct answers and have them score their own quiz. Debrief any questions about the answers to the skill assessment.</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8</a:t>
            </a:fld>
            <a:endParaRPr lang="en-US"/>
          </a:p>
        </p:txBody>
      </p:sp>
    </p:spTree>
    <p:extLst>
      <p:ext uri="{BB962C8B-B14F-4D97-AF65-F5344CB8AC3E}">
        <p14:creationId xmlns:p14="http://schemas.microsoft.com/office/powerpoint/2010/main" val="25557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Split the class into teams.  Ideally teams should have a mix of students from various program areas, such as Investigations, Court, Family Reunification, Adoptions.  This will ensure that at various decision making points throughout the day, students with experience from different programs can contribute to the assessment of the Polk/Hernandez family.</a:t>
            </a:r>
          </a:p>
          <a:p>
            <a:r>
              <a:rPr lang="en-US" sz="1200" kern="1200" dirty="0">
                <a:solidFill>
                  <a:schemeClr val="tx1"/>
                </a:solidFill>
                <a:effectLst/>
                <a:latin typeface="+mn-lt"/>
                <a:ea typeface="+mn-ea"/>
                <a:cs typeface="+mn-cs"/>
              </a:rPr>
              <a:t>The teams should reinforce the learning from the 100 level curriculum with each other.  Once the teams have had time to debate, ask the teams which questions raised the most debate in the group.  Trainers should be prepared to address any issues related to bias, as well as providing an explanation for answers based on what was taught in the 100 Level curriculum.</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9</a:t>
            </a:fld>
            <a:endParaRPr lang="en-US"/>
          </a:p>
        </p:txBody>
      </p:sp>
    </p:spTree>
    <p:extLst>
      <p:ext uri="{BB962C8B-B14F-4D97-AF65-F5344CB8AC3E}">
        <p14:creationId xmlns:p14="http://schemas.microsoft.com/office/powerpoint/2010/main" val="168670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teams have been formed, explain the methodology for the training again.  Students should understand that each team will represent a type of worker.  They will all be working on the referral and case of the same family.  However, their outcomes for the family may be different based on the information they gather.  Some teams will have all of the information while others may be missing certain information about cultural factors, key assessment issues, and child maltreatment.  This can happen during real cases if workers are not aware of each of these key areas of assessment.  Each team will also have a supervisor.  The role of the supervisor will rotate throughout the day so that each person has an opportunity to practice being the supervisor.  Have teams select who will be the first supervisor.  The supervisor for each team will truly act as the supervisor for that unit, asking questions, being the voice of SDM, and providing guidance throughout the life of a case with the family. Refer participants to the Training Methodology section of their guide (page 11).</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10</a:t>
            </a:fld>
            <a:endParaRPr lang="en-US"/>
          </a:p>
        </p:txBody>
      </p:sp>
    </p:spTree>
    <p:extLst>
      <p:ext uri="{BB962C8B-B14F-4D97-AF65-F5344CB8AC3E}">
        <p14:creationId xmlns:p14="http://schemas.microsoft.com/office/powerpoint/2010/main" val="273800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1DEE5C-8EAC-476A-8EDC-F1D01A085EC4}"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423708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120884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28348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286949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DEE5C-8EAC-476A-8EDC-F1D01A085EC4}"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151945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1DEE5C-8EAC-476A-8EDC-F1D01A085EC4}"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372655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1DEE5C-8EAC-476A-8EDC-F1D01A085EC4}" type="datetimeFigureOut">
              <a:rPr lang="en-US" smtClean="0"/>
              <a:t>7/29/2019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306177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1DEE5C-8EAC-476A-8EDC-F1D01A085EC4}" type="datetimeFigureOut">
              <a:rPr lang="en-US" smtClean="0"/>
              <a:t>7/29/2019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142815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EE5C-8EAC-476A-8EDC-F1D01A085EC4}" type="datetimeFigureOut">
              <a:rPr lang="en-US" smtClean="0"/>
              <a:t>7/29/2019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45583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DEE5C-8EAC-476A-8EDC-F1D01A085EC4}"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14642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DEE5C-8EAC-476A-8EDC-F1D01A085EC4}"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314455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DEE5C-8EAC-476A-8EDC-F1D01A085EC4}" type="datetimeFigureOut">
              <a:rPr lang="en-US" smtClean="0"/>
              <a:t>7/29/2019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357DE-2CFF-4E4A-B892-1FAFF8444DB6}" type="slidenum">
              <a:rPr lang="en-US" smtClean="0"/>
              <a:t>‹#›</a:t>
            </a:fld>
            <a:endParaRPr lang="en-US"/>
          </a:p>
        </p:txBody>
      </p:sp>
    </p:spTree>
    <p:extLst>
      <p:ext uri="{BB962C8B-B14F-4D97-AF65-F5344CB8AC3E}">
        <p14:creationId xmlns:p14="http://schemas.microsoft.com/office/powerpoint/2010/main" val="56328482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lock Arc 18"/>
          <p:cNvSpPr/>
          <p:nvPr/>
        </p:nvSpPr>
        <p:spPr>
          <a:xfrm>
            <a:off x="2663913" y="1408606"/>
            <a:ext cx="5645338" cy="5645338"/>
          </a:xfrm>
          <a:prstGeom prst="blockArc">
            <a:avLst>
              <a:gd name="adj1" fmla="val 10193080"/>
              <a:gd name="adj2" fmla="val 1503768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1749338" y="-195948"/>
            <a:ext cx="5645338" cy="5645338"/>
          </a:xfrm>
          <a:prstGeom prst="blockArc">
            <a:avLst>
              <a:gd name="adj1" fmla="val 2955016"/>
              <a:gd name="adj2" fmla="val 784501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834748" y="1408611"/>
            <a:ext cx="5645338" cy="5645338"/>
          </a:xfrm>
          <a:prstGeom prst="blockArc">
            <a:avLst>
              <a:gd name="adj1" fmla="val 17362297"/>
              <a:gd name="adj2" fmla="val 606930"/>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3265902" y="2363229"/>
            <a:ext cx="2594595" cy="2594595"/>
            <a:chOff x="3236602" y="2369656"/>
            <a:chExt cx="2594595" cy="2594595"/>
          </a:xfrm>
        </p:grpSpPr>
        <p:sp>
          <p:nvSpPr>
            <p:cNvPr id="32" name="Oval 31"/>
            <p:cNvSpPr/>
            <p:nvPr/>
          </p:nvSpPr>
          <p:spPr>
            <a:xfrm>
              <a:off x="3236602" y="2369656"/>
              <a:ext cx="2594595" cy="259459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7"/>
            <p:cNvSpPr/>
            <p:nvPr/>
          </p:nvSpPr>
          <p:spPr>
            <a:xfrm>
              <a:off x="3660063" y="2749627"/>
              <a:ext cx="1834655" cy="1834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1600200" fontAlgn="auto">
                <a:lnSpc>
                  <a:spcPct val="90000"/>
                </a:lnSpc>
                <a:spcAft>
                  <a:spcPct val="35000"/>
                </a:spcAft>
              </a:pPr>
              <a:r>
                <a:rPr lang="en-US" sz="3600" dirty="0">
                  <a:solidFill>
                    <a:prstClr val="white"/>
                  </a:solidFill>
                </a:rPr>
                <a:t>Common Core 3.0</a:t>
              </a:r>
            </a:p>
          </p:txBody>
        </p:sp>
      </p:grpSp>
      <p:grpSp>
        <p:nvGrpSpPr>
          <p:cNvPr id="23" name="Group 22"/>
          <p:cNvGrpSpPr/>
          <p:nvPr/>
        </p:nvGrpSpPr>
        <p:grpSpPr>
          <a:xfrm>
            <a:off x="3663883" y="721985"/>
            <a:ext cx="1816216" cy="1816216"/>
            <a:chOff x="3634583" y="728412"/>
            <a:chExt cx="1816216" cy="1816216"/>
          </a:xfrm>
        </p:grpSpPr>
        <p:sp>
          <p:nvSpPr>
            <p:cNvPr id="30" name="Oval 29"/>
            <p:cNvSpPr/>
            <p:nvPr/>
          </p:nvSpPr>
          <p:spPr>
            <a:xfrm>
              <a:off x="3634583" y="728412"/>
              <a:ext cx="1816216" cy="1816216"/>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9"/>
            <p:cNvSpPr/>
            <p:nvPr/>
          </p:nvSpPr>
          <p:spPr>
            <a:xfrm>
              <a:off x="3900562" y="994391"/>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Online Learning</a:t>
              </a:r>
            </a:p>
          </p:txBody>
        </p:sp>
      </p:grpSp>
      <p:grpSp>
        <p:nvGrpSpPr>
          <p:cNvPr id="24" name="Group 23"/>
          <p:cNvGrpSpPr/>
          <p:nvPr/>
        </p:nvGrpSpPr>
        <p:grpSpPr>
          <a:xfrm>
            <a:off x="5463734" y="3807443"/>
            <a:ext cx="1816216" cy="1816216"/>
            <a:chOff x="5434434" y="3813870"/>
            <a:chExt cx="1816216" cy="1816216"/>
          </a:xfrm>
        </p:grpSpPr>
        <p:sp>
          <p:nvSpPr>
            <p:cNvPr id="28" name="Oval 27"/>
            <p:cNvSpPr/>
            <p:nvPr/>
          </p:nvSpPr>
          <p:spPr>
            <a:xfrm>
              <a:off x="5434434" y="3813870"/>
              <a:ext cx="1816216" cy="18162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1"/>
            <p:cNvSpPr/>
            <p:nvPr/>
          </p:nvSpPr>
          <p:spPr>
            <a:xfrm>
              <a:off x="5700413" y="4079849"/>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Classroom Skill Building</a:t>
              </a: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449390"/>
            <a:ext cx="1346032" cy="698413"/>
          </a:xfrm>
          <a:prstGeom prst="rect">
            <a:avLst/>
          </a:prstGeom>
        </p:spPr>
      </p:pic>
      <p:grpSp>
        <p:nvGrpSpPr>
          <p:cNvPr id="25" name="Group 24"/>
          <p:cNvGrpSpPr/>
          <p:nvPr/>
        </p:nvGrpSpPr>
        <p:grpSpPr>
          <a:xfrm>
            <a:off x="1864048" y="3807429"/>
            <a:ext cx="1816216" cy="1816216"/>
            <a:chOff x="1834748" y="3813856"/>
            <a:chExt cx="1816216" cy="1816216"/>
          </a:xfrm>
        </p:grpSpPr>
        <p:sp>
          <p:nvSpPr>
            <p:cNvPr id="26" name="Oval 25"/>
            <p:cNvSpPr/>
            <p:nvPr/>
          </p:nvSpPr>
          <p:spPr>
            <a:xfrm>
              <a:off x="1834748" y="3813856"/>
              <a:ext cx="1816216" cy="1816216"/>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13"/>
            <p:cNvSpPr/>
            <p:nvPr/>
          </p:nvSpPr>
          <p:spPr>
            <a:xfrm>
              <a:off x="2100727" y="4079835"/>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Field Activities</a:t>
              </a:r>
            </a:p>
          </p:txBody>
        </p:sp>
      </p:grpSp>
    </p:spTree>
    <p:extLst>
      <p:ext uri="{BB962C8B-B14F-4D97-AF65-F5344CB8AC3E}">
        <p14:creationId xmlns:p14="http://schemas.microsoft.com/office/powerpoint/2010/main" val="30882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a Case</a:t>
            </a:r>
          </a:p>
        </p:txBody>
      </p:sp>
      <p:sp>
        <p:nvSpPr>
          <p:cNvPr id="3" name="Content Placeholder 2"/>
          <p:cNvSpPr>
            <a:spLocks noGrp="1"/>
          </p:cNvSpPr>
          <p:nvPr>
            <p:ph idx="1"/>
          </p:nvPr>
        </p:nvSpPr>
        <p:spPr/>
        <p:txBody>
          <a:bodyPr>
            <a:normAutofit fontScale="92500" lnSpcReduction="10000"/>
          </a:bodyPr>
          <a:lstStyle/>
          <a:p>
            <a:r>
              <a:rPr lang="en-US" dirty="0"/>
              <a:t>Your team will begin to receive information about the Polk/Hernandez family.  </a:t>
            </a:r>
          </a:p>
          <a:p>
            <a:r>
              <a:rPr lang="en-US" dirty="0"/>
              <a:t>At each step of the case, you will be asked to identify any cultural factors, key assessment issues, and child maltreatment issues in the case and complete the corresponding SDM assessment.</a:t>
            </a:r>
          </a:p>
          <a:p>
            <a:r>
              <a:rPr lang="en-US" dirty="0"/>
              <a:t>Supervisors will take on the role of asking questions, coaching, being the voice of SDM, and providing guidance on the case.</a:t>
            </a:r>
          </a:p>
        </p:txBody>
      </p:sp>
    </p:spTree>
    <p:extLst>
      <p:ext uri="{BB962C8B-B14F-4D97-AF65-F5344CB8AC3E}">
        <p14:creationId xmlns:p14="http://schemas.microsoft.com/office/powerpoint/2010/main" val="178456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Polk/Hernandez Safety Decision</a:t>
            </a:r>
          </a:p>
        </p:txBody>
      </p:sp>
      <p:sp>
        <p:nvSpPr>
          <p:cNvPr id="3" name="Content Placeholder 2"/>
          <p:cNvSpPr>
            <a:spLocks noGrp="1"/>
          </p:cNvSpPr>
          <p:nvPr>
            <p:ph idx="1"/>
          </p:nvPr>
        </p:nvSpPr>
        <p:spPr>
          <a:xfrm>
            <a:off x="457200" y="1600200"/>
            <a:ext cx="5181600" cy="4876800"/>
          </a:xfrm>
        </p:spPr>
        <p:txBody>
          <a:bodyPr>
            <a:normAutofit/>
          </a:bodyPr>
          <a:lstStyle/>
          <a:p>
            <a:r>
              <a:rPr lang="en-US" dirty="0"/>
              <a:t>Read the beginning of the referral for the Polk/Hernandez family</a:t>
            </a:r>
          </a:p>
          <a:p>
            <a:r>
              <a:rPr lang="en-US" dirty="0"/>
              <a:t>Use the Safety Assessment Handouts</a:t>
            </a:r>
          </a:p>
          <a:p>
            <a:pPr marL="341313" lvl="1">
              <a:buFont typeface="Arial" panose="020B0604020202020204" pitchFamily="34" charset="0"/>
              <a:buChar char="•"/>
            </a:pPr>
            <a:r>
              <a:rPr lang="en-US" sz="3200" dirty="0"/>
              <a:t>Complete the SDM Safety Assessment</a:t>
            </a:r>
          </a:p>
          <a:p>
            <a:pPr marL="341313" lvl="1">
              <a:buFont typeface="Arial" panose="020B0604020202020204" pitchFamily="34" charset="0"/>
              <a:buChar char="•"/>
            </a:pPr>
            <a:r>
              <a:rPr lang="en-US" sz="3200" dirty="0"/>
              <a:t>Voice of SDM – Remember your role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620" y="1828800"/>
            <a:ext cx="3435068" cy="2286000"/>
          </a:xfrm>
          <a:prstGeom prst="rect">
            <a:avLst/>
          </a:prstGeom>
        </p:spPr>
      </p:pic>
    </p:spTree>
    <p:extLst>
      <p:ext uri="{BB962C8B-B14F-4D97-AF65-F5344CB8AC3E}">
        <p14:creationId xmlns:p14="http://schemas.microsoft.com/office/powerpoint/2010/main" val="41450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Polk/Hernandez Safety Decision</a:t>
            </a:r>
          </a:p>
        </p:txBody>
      </p:sp>
      <p:sp>
        <p:nvSpPr>
          <p:cNvPr id="3" name="Content Placeholder 2"/>
          <p:cNvSpPr>
            <a:spLocks noGrp="1"/>
          </p:cNvSpPr>
          <p:nvPr>
            <p:ph idx="1"/>
          </p:nvPr>
        </p:nvSpPr>
        <p:spPr/>
        <p:txBody>
          <a:bodyPr/>
          <a:lstStyle/>
          <a:p>
            <a:r>
              <a:rPr lang="en-US" dirty="0"/>
              <a:t>What were the cultural factors, key assessment issues, and child maltreatment issues identified by your team?</a:t>
            </a:r>
          </a:p>
          <a:p>
            <a:r>
              <a:rPr lang="en-US" dirty="0"/>
              <a:t>What was your safety decision – safe, safe with a plan, or unsafe?</a:t>
            </a:r>
          </a:p>
          <a:p>
            <a:r>
              <a:rPr lang="en-US" dirty="0"/>
              <a:t>What do you think contributed to differences in our decision-making on this case?</a:t>
            </a:r>
          </a:p>
        </p:txBody>
      </p:sp>
    </p:spTree>
    <p:extLst>
      <p:ext uri="{BB962C8B-B14F-4D97-AF65-F5344CB8AC3E}">
        <p14:creationId xmlns:p14="http://schemas.microsoft.com/office/powerpoint/2010/main" val="116051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Polk/Hernandez Case Opening Decision</a:t>
            </a:r>
          </a:p>
        </p:txBody>
      </p:sp>
      <p:sp>
        <p:nvSpPr>
          <p:cNvPr id="3" name="Content Placeholder 2"/>
          <p:cNvSpPr>
            <a:spLocks noGrp="1"/>
          </p:cNvSpPr>
          <p:nvPr>
            <p:ph idx="1"/>
          </p:nvPr>
        </p:nvSpPr>
        <p:spPr>
          <a:xfrm>
            <a:off x="4038600" y="1600200"/>
            <a:ext cx="4648200" cy="4953000"/>
          </a:xfrm>
        </p:spPr>
        <p:txBody>
          <a:bodyPr>
            <a:normAutofit/>
          </a:bodyPr>
          <a:lstStyle/>
          <a:p>
            <a:r>
              <a:rPr lang="en-US" dirty="0"/>
              <a:t>Read the next section of the referral for the Polk/Hernandez family</a:t>
            </a:r>
          </a:p>
          <a:p>
            <a:pPr marL="341313" lvl="1">
              <a:buFont typeface="Arial" panose="020B0604020202020204" pitchFamily="34" charset="0"/>
              <a:buChar char="•"/>
            </a:pPr>
            <a:r>
              <a:rPr lang="en-US" sz="3200" dirty="0"/>
              <a:t>Use the Risk Assessment worksheet</a:t>
            </a:r>
          </a:p>
          <a:p>
            <a:pPr marL="341313" lvl="1">
              <a:buFont typeface="Arial" panose="020B0604020202020204" pitchFamily="34" charset="0"/>
              <a:buChar char="•"/>
            </a:pPr>
            <a:r>
              <a:rPr lang="en-US" sz="3200" dirty="0"/>
              <a:t>Complete the SDM Risk Assessment</a:t>
            </a:r>
          </a:p>
          <a:p>
            <a:pPr marL="341313" lvl="1">
              <a:buFont typeface="Arial" panose="020B0604020202020204" pitchFamily="34" charset="0"/>
              <a:buChar char="•"/>
            </a:pPr>
            <a:r>
              <a:rPr lang="en-US" sz="3200" dirty="0"/>
              <a:t>Voice of SDM – Remember your role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4800" y="2133600"/>
            <a:ext cx="3657263" cy="2437278"/>
          </a:xfrm>
          <a:prstGeom prst="rect">
            <a:avLst/>
          </a:prstGeom>
        </p:spPr>
      </p:pic>
    </p:spTree>
    <p:extLst>
      <p:ext uri="{BB962C8B-B14F-4D97-AF65-F5344CB8AC3E}">
        <p14:creationId xmlns:p14="http://schemas.microsoft.com/office/powerpoint/2010/main" val="96654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Polk/Hernandez Case Opening Decision</a:t>
            </a:r>
          </a:p>
        </p:txBody>
      </p:sp>
      <p:sp>
        <p:nvSpPr>
          <p:cNvPr id="3" name="Content Placeholder 2"/>
          <p:cNvSpPr>
            <a:spLocks noGrp="1"/>
          </p:cNvSpPr>
          <p:nvPr>
            <p:ph idx="1"/>
          </p:nvPr>
        </p:nvSpPr>
        <p:spPr/>
        <p:txBody>
          <a:bodyPr>
            <a:normAutofit lnSpcReduction="10000"/>
          </a:bodyPr>
          <a:lstStyle/>
          <a:p>
            <a:r>
              <a:rPr lang="en-US" dirty="0"/>
              <a:t>What were the cultural factors, key assessment issues, and child maltreatment issues identified by your team?</a:t>
            </a:r>
          </a:p>
          <a:p>
            <a:r>
              <a:rPr lang="en-US" dirty="0"/>
              <a:t>What was your risk level – low, moderate, high, very high?</a:t>
            </a:r>
          </a:p>
          <a:p>
            <a:r>
              <a:rPr lang="en-US" dirty="0"/>
              <a:t>What decision did you make about promoting this to a case?</a:t>
            </a:r>
          </a:p>
          <a:p>
            <a:r>
              <a:rPr lang="en-US" dirty="0"/>
              <a:t>What do you think contributed to differences in our decision-making on this case?</a:t>
            </a:r>
          </a:p>
        </p:txBody>
      </p:sp>
    </p:spTree>
    <p:extLst>
      <p:ext uri="{BB962C8B-B14F-4D97-AF65-F5344CB8AC3E}">
        <p14:creationId xmlns:p14="http://schemas.microsoft.com/office/powerpoint/2010/main" val="231009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Polk/Hernandez Case Planning</a:t>
            </a:r>
          </a:p>
        </p:txBody>
      </p:sp>
      <p:sp>
        <p:nvSpPr>
          <p:cNvPr id="3" name="Content Placeholder 2"/>
          <p:cNvSpPr>
            <a:spLocks noGrp="1"/>
          </p:cNvSpPr>
          <p:nvPr>
            <p:ph idx="1"/>
          </p:nvPr>
        </p:nvSpPr>
        <p:spPr>
          <a:xfrm>
            <a:off x="76200" y="1295400"/>
            <a:ext cx="8839200" cy="3352800"/>
          </a:xfrm>
        </p:spPr>
        <p:txBody>
          <a:bodyPr>
            <a:normAutofit fontScale="92500" lnSpcReduction="10000"/>
          </a:bodyPr>
          <a:lstStyle/>
          <a:p>
            <a:r>
              <a:rPr lang="en-US" dirty="0"/>
              <a:t>Read the next section of the case for the Polk/Hernandez family</a:t>
            </a:r>
          </a:p>
          <a:p>
            <a:r>
              <a:rPr lang="en-US" dirty="0"/>
              <a:t>Use the Family Strengths and Needs Assessment Worksheet</a:t>
            </a:r>
          </a:p>
          <a:p>
            <a:pPr marL="341313" lvl="1">
              <a:buFont typeface="Arial" panose="020B0604020202020204" pitchFamily="34" charset="0"/>
              <a:buChar char="•"/>
            </a:pPr>
            <a:r>
              <a:rPr lang="en-US" sz="3200" dirty="0"/>
              <a:t>Complete the SDM Family Strengths and Needs Assessment</a:t>
            </a:r>
          </a:p>
          <a:p>
            <a:pPr marL="341313" lvl="1">
              <a:buFont typeface="Arial" panose="020B0604020202020204" pitchFamily="34" charset="0"/>
              <a:buChar char="•"/>
            </a:pPr>
            <a:r>
              <a:rPr lang="en-US" sz="3200" dirty="0"/>
              <a:t>Voice of SDM – Remember your role</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648199"/>
            <a:ext cx="3048000" cy="2074315"/>
          </a:xfrm>
          <a:prstGeom prst="rect">
            <a:avLst/>
          </a:prstGeom>
        </p:spPr>
      </p:pic>
    </p:spTree>
    <p:extLst>
      <p:ext uri="{BB962C8B-B14F-4D97-AF65-F5344CB8AC3E}">
        <p14:creationId xmlns:p14="http://schemas.microsoft.com/office/powerpoint/2010/main" val="94812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Polk/Hernandez Case Planning</a:t>
            </a:r>
          </a:p>
        </p:txBody>
      </p:sp>
      <p:sp>
        <p:nvSpPr>
          <p:cNvPr id="3" name="Content Placeholder 2"/>
          <p:cNvSpPr>
            <a:spLocks noGrp="1"/>
          </p:cNvSpPr>
          <p:nvPr>
            <p:ph idx="1"/>
          </p:nvPr>
        </p:nvSpPr>
        <p:spPr/>
        <p:txBody>
          <a:bodyPr>
            <a:normAutofit/>
          </a:bodyPr>
          <a:lstStyle/>
          <a:p>
            <a:r>
              <a:rPr lang="en-US" dirty="0"/>
              <a:t>What were the cultural factors, key assessment issues, and child maltreatment issues identified by your team?</a:t>
            </a:r>
          </a:p>
          <a:p>
            <a:r>
              <a:rPr lang="en-US" dirty="0"/>
              <a:t>What were the priority needs identified for this family?</a:t>
            </a:r>
          </a:p>
          <a:p>
            <a:r>
              <a:rPr lang="en-US" dirty="0"/>
              <a:t>What do you think contributed to differences in our decision-making on this case?</a:t>
            </a:r>
          </a:p>
        </p:txBody>
      </p:sp>
    </p:spTree>
    <p:extLst>
      <p:ext uri="{BB962C8B-B14F-4D97-AF65-F5344CB8AC3E}">
        <p14:creationId xmlns:p14="http://schemas.microsoft.com/office/powerpoint/2010/main" val="1710705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Polk/Hernandez Reunification Decision</a:t>
            </a:r>
          </a:p>
        </p:txBody>
      </p:sp>
      <p:sp>
        <p:nvSpPr>
          <p:cNvPr id="3" name="Content Placeholder 2"/>
          <p:cNvSpPr>
            <a:spLocks noGrp="1"/>
          </p:cNvSpPr>
          <p:nvPr>
            <p:ph idx="1"/>
          </p:nvPr>
        </p:nvSpPr>
        <p:spPr>
          <a:xfrm>
            <a:off x="76200" y="1600200"/>
            <a:ext cx="5334000" cy="5029200"/>
          </a:xfrm>
        </p:spPr>
        <p:txBody>
          <a:bodyPr>
            <a:normAutofit/>
          </a:bodyPr>
          <a:lstStyle/>
          <a:p>
            <a:r>
              <a:rPr lang="en-US" dirty="0"/>
              <a:t>Read the next section of the case for the Polk/Hernandez family.</a:t>
            </a:r>
          </a:p>
          <a:p>
            <a:pPr marL="341313" lvl="1">
              <a:buFont typeface="Arial" panose="020B0604020202020204" pitchFamily="34" charset="0"/>
              <a:buChar char="•"/>
            </a:pPr>
            <a:r>
              <a:rPr lang="en-US" sz="3200" dirty="0"/>
              <a:t>Use the Reunification Worksheet </a:t>
            </a:r>
          </a:p>
          <a:p>
            <a:pPr marL="341313" lvl="1">
              <a:buFont typeface="Arial" panose="020B0604020202020204" pitchFamily="34" charset="0"/>
              <a:buChar char="•"/>
            </a:pPr>
            <a:r>
              <a:rPr lang="en-US" sz="3200" dirty="0"/>
              <a:t>Complete the SDM Reunification Reassessment </a:t>
            </a:r>
          </a:p>
          <a:p>
            <a:pPr marL="341313" lvl="1">
              <a:buFont typeface="Arial" panose="020B0604020202020204" pitchFamily="34" charset="0"/>
              <a:buChar char="•"/>
            </a:pPr>
            <a:r>
              <a:rPr lang="en-US" sz="3200" dirty="0"/>
              <a:t>Voice of SDM – Remember your role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514600"/>
            <a:ext cx="3778576" cy="2514600"/>
          </a:xfrm>
          <a:prstGeom prst="rect">
            <a:avLst/>
          </a:prstGeom>
        </p:spPr>
      </p:pic>
    </p:spTree>
    <p:extLst>
      <p:ext uri="{BB962C8B-B14F-4D97-AF65-F5344CB8AC3E}">
        <p14:creationId xmlns:p14="http://schemas.microsoft.com/office/powerpoint/2010/main" val="246856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Polk/Hernandez Reunification Decision</a:t>
            </a:r>
          </a:p>
        </p:txBody>
      </p:sp>
      <p:sp>
        <p:nvSpPr>
          <p:cNvPr id="3" name="Content Placeholder 2"/>
          <p:cNvSpPr>
            <a:spLocks noGrp="1"/>
          </p:cNvSpPr>
          <p:nvPr>
            <p:ph idx="1"/>
          </p:nvPr>
        </p:nvSpPr>
        <p:spPr/>
        <p:txBody>
          <a:bodyPr>
            <a:normAutofit/>
          </a:bodyPr>
          <a:lstStyle/>
          <a:p>
            <a:r>
              <a:rPr lang="en-US" dirty="0"/>
              <a:t>What were the cultural factors, key assessment issues, and child maltreatment issues identified by your team?</a:t>
            </a:r>
          </a:p>
          <a:p>
            <a:r>
              <a:rPr lang="en-US" dirty="0"/>
              <a:t>What is the final risk level?</a:t>
            </a:r>
          </a:p>
          <a:p>
            <a:r>
              <a:rPr lang="en-US" dirty="0"/>
              <a:t>Did you decide to reunify the children?</a:t>
            </a:r>
          </a:p>
          <a:p>
            <a:r>
              <a:rPr lang="en-US" dirty="0"/>
              <a:t>What do you think contributed to differences in our decision-making on this case?</a:t>
            </a:r>
          </a:p>
        </p:txBody>
      </p:sp>
    </p:spTree>
    <p:extLst>
      <p:ext uri="{BB962C8B-B14F-4D97-AF65-F5344CB8AC3E}">
        <p14:creationId xmlns:p14="http://schemas.microsoft.com/office/powerpoint/2010/main" val="262996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Polk/Hernandez Reunification/Case Closure Decision</a:t>
            </a:r>
          </a:p>
        </p:txBody>
      </p:sp>
      <p:sp>
        <p:nvSpPr>
          <p:cNvPr id="3" name="Content Placeholder 2"/>
          <p:cNvSpPr>
            <a:spLocks noGrp="1"/>
          </p:cNvSpPr>
          <p:nvPr>
            <p:ph idx="1"/>
          </p:nvPr>
        </p:nvSpPr>
        <p:spPr>
          <a:xfrm>
            <a:off x="76200" y="1600200"/>
            <a:ext cx="5029200" cy="5029200"/>
          </a:xfrm>
        </p:spPr>
        <p:txBody>
          <a:bodyPr>
            <a:normAutofit lnSpcReduction="10000"/>
          </a:bodyPr>
          <a:lstStyle/>
          <a:p>
            <a:r>
              <a:rPr lang="en-US" dirty="0"/>
              <a:t>Read the next section of the case for the Polk/Hernandez family.</a:t>
            </a:r>
          </a:p>
          <a:p>
            <a:pPr marL="341313" lvl="1">
              <a:buFont typeface="Arial" panose="020B0604020202020204" pitchFamily="34" charset="0"/>
              <a:buChar char="•"/>
            </a:pPr>
            <a:r>
              <a:rPr lang="en-US" sz="3200" dirty="0"/>
              <a:t>Use the worksheet</a:t>
            </a:r>
          </a:p>
          <a:p>
            <a:pPr marL="341313" lvl="1">
              <a:buFont typeface="Arial" panose="020B0604020202020204" pitchFamily="34" charset="0"/>
              <a:buChar char="•"/>
            </a:pPr>
            <a:r>
              <a:rPr lang="en-US" sz="3200" dirty="0"/>
              <a:t>Complete the SDM Reunification Reassessment or Risk Reassessment</a:t>
            </a:r>
          </a:p>
          <a:p>
            <a:pPr marL="341313" lvl="1">
              <a:buFont typeface="Arial" panose="020B0604020202020204" pitchFamily="34" charset="0"/>
              <a:buChar char="•"/>
            </a:pPr>
            <a:r>
              <a:rPr lang="en-US" sz="3200" dirty="0"/>
              <a:t>Voice of SDM – Remember your role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209800"/>
            <a:ext cx="4267200" cy="2839774"/>
          </a:xfrm>
          <a:prstGeom prst="rect">
            <a:avLst/>
          </a:prstGeom>
        </p:spPr>
      </p:pic>
    </p:spTree>
    <p:extLst>
      <p:ext uri="{BB962C8B-B14F-4D97-AF65-F5344CB8AC3E}">
        <p14:creationId xmlns:p14="http://schemas.microsoft.com/office/powerpoint/2010/main" val="372712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915400" cy="3276600"/>
          </a:xfrm>
        </p:spPr>
        <p:txBody>
          <a:bodyPr>
            <a:normAutofit/>
          </a:bodyPr>
          <a:lstStyle/>
          <a:p>
            <a:pPr algn="l"/>
            <a:r>
              <a:rPr lang="en-US" sz="4000" b="1" dirty="0"/>
              <a:t>Structured Decision Making Assessment Knowledge and Skills Reinforcement Lab</a:t>
            </a:r>
            <a:br>
              <a:rPr lang="en-US" sz="4000" b="1" dirty="0"/>
            </a:br>
            <a:r>
              <a:rPr lang="en-US" sz="2800" b="1" dirty="0"/>
              <a:t>200 Level Assessment Block</a:t>
            </a:r>
            <a:r>
              <a:rPr lang="en-US" b="1" dirty="0"/>
              <a:t/>
            </a:r>
            <a:br>
              <a:rPr lang="en-US" b="1" dirty="0"/>
            </a:br>
            <a:r>
              <a:rPr lang="en-US" b="1" dirty="0"/>
              <a:t/>
            </a:r>
            <a:br>
              <a:rPr lang="en-US" b="1" dirty="0"/>
            </a:br>
            <a:r>
              <a:rPr lang="en-US" sz="3100" b="1" dirty="0"/>
              <a:t>California Common Core</a:t>
            </a:r>
            <a:br>
              <a:rPr lang="en-US" sz="3100" b="1" dirty="0"/>
            </a:br>
            <a:r>
              <a:rPr lang="en-US" sz="2400" b="1" dirty="0"/>
              <a:t>April 30, 2019</a:t>
            </a:r>
            <a:endParaRPr lang="en-US" sz="2400" dirty="0"/>
          </a:p>
        </p:txBody>
      </p:sp>
    </p:spTree>
    <p:extLst>
      <p:ext uri="{BB962C8B-B14F-4D97-AF65-F5344CB8AC3E}">
        <p14:creationId xmlns:p14="http://schemas.microsoft.com/office/powerpoint/2010/main" val="49292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Polk/Hernandez Reunification/Case Closure Decision</a:t>
            </a:r>
          </a:p>
        </p:txBody>
      </p:sp>
      <p:sp>
        <p:nvSpPr>
          <p:cNvPr id="3" name="Content Placeholder 2"/>
          <p:cNvSpPr>
            <a:spLocks noGrp="1"/>
          </p:cNvSpPr>
          <p:nvPr>
            <p:ph idx="1"/>
          </p:nvPr>
        </p:nvSpPr>
        <p:spPr/>
        <p:txBody>
          <a:bodyPr>
            <a:normAutofit/>
          </a:bodyPr>
          <a:lstStyle/>
          <a:p>
            <a:r>
              <a:rPr lang="en-US" dirty="0"/>
              <a:t>What were the cultural factors, key assessment issues, and child maltreatment issues identified by your team?</a:t>
            </a:r>
          </a:p>
          <a:p>
            <a:r>
              <a:rPr lang="en-US" dirty="0"/>
              <a:t>What is the final risk level?</a:t>
            </a:r>
          </a:p>
          <a:p>
            <a:r>
              <a:rPr lang="en-US" dirty="0"/>
              <a:t>Did you decide to reunify the children or close the case?</a:t>
            </a:r>
          </a:p>
          <a:p>
            <a:r>
              <a:rPr lang="en-US" dirty="0"/>
              <a:t>What do you think contributed to differences in our decision-making on this case?</a:t>
            </a:r>
          </a:p>
        </p:txBody>
      </p:sp>
    </p:spTree>
    <p:extLst>
      <p:ext uri="{BB962C8B-B14F-4D97-AF65-F5344CB8AC3E}">
        <p14:creationId xmlns:p14="http://schemas.microsoft.com/office/powerpoint/2010/main" val="215221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a:t>Key Issues in Assessment</a:t>
            </a:r>
          </a:p>
        </p:txBody>
      </p:sp>
      <p:sp>
        <p:nvSpPr>
          <p:cNvPr id="3" name="Content Placeholder 2"/>
          <p:cNvSpPr>
            <a:spLocks noGrp="1"/>
          </p:cNvSpPr>
          <p:nvPr>
            <p:ph idx="1"/>
          </p:nvPr>
        </p:nvSpPr>
        <p:spPr>
          <a:xfrm>
            <a:off x="457200" y="1871162"/>
            <a:ext cx="8229600" cy="4525963"/>
          </a:xfrm>
        </p:spPr>
        <p:txBody>
          <a:bodyPr>
            <a:normAutofit fontScale="92500" lnSpcReduction="20000"/>
          </a:bodyPr>
          <a:lstStyle/>
          <a:p>
            <a:r>
              <a:rPr lang="en-US" dirty="0"/>
              <a:t>How do you feel about the outcome of our work with the Polk/Hernandez family?</a:t>
            </a:r>
          </a:p>
          <a:p>
            <a:r>
              <a:rPr lang="en-US" dirty="0"/>
              <a:t>What did you notice about the role of bias and misidentifying cultural factors?</a:t>
            </a:r>
          </a:p>
          <a:p>
            <a:r>
              <a:rPr lang="en-US" dirty="0"/>
              <a:t>What are some of the critical assessment and child maltreatment issues that need to be identified in our cases?</a:t>
            </a:r>
          </a:p>
          <a:p>
            <a:r>
              <a:rPr lang="en-US" dirty="0"/>
              <a:t>What role can your supervisor and others play in assisting with consultation?</a:t>
            </a:r>
          </a:p>
          <a:p>
            <a:r>
              <a:rPr lang="en-US" dirty="0"/>
              <a:t>How might we use SDM to better guide our decision making on cases?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76200"/>
            <a:ext cx="2385060" cy="1587231"/>
          </a:xfrm>
          <a:prstGeom prst="rect">
            <a:avLst/>
          </a:prstGeom>
        </p:spPr>
      </p:pic>
    </p:spTree>
    <p:extLst>
      <p:ext uri="{BB962C8B-B14F-4D97-AF65-F5344CB8AC3E}">
        <p14:creationId xmlns:p14="http://schemas.microsoft.com/office/powerpoint/2010/main" val="83759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own Assessment</a:t>
            </a:r>
          </a:p>
        </p:txBody>
      </p:sp>
      <p:sp>
        <p:nvSpPr>
          <p:cNvPr id="3" name="Content Placeholder 2"/>
          <p:cNvSpPr>
            <a:spLocks noGrp="1"/>
          </p:cNvSpPr>
          <p:nvPr>
            <p:ph idx="1"/>
          </p:nvPr>
        </p:nvSpPr>
        <p:spPr/>
        <p:txBody>
          <a:bodyPr/>
          <a:lstStyle/>
          <a:p>
            <a:r>
              <a:rPr lang="en-US" dirty="0"/>
              <a:t>What is one thing you heard or discussed today that you already do in your practice?</a:t>
            </a:r>
          </a:p>
          <a:p>
            <a:r>
              <a:rPr lang="en-US" dirty="0"/>
              <a:t>What is one thing you heard or discussed today that you would like to do more of in your practice? Write it down.</a:t>
            </a:r>
          </a:p>
          <a:p>
            <a:r>
              <a:rPr lang="en-US" dirty="0"/>
              <a:t>Find a partner and identify with them one thing you will do tomorrow to begin to enhance your assessment skills.</a:t>
            </a:r>
          </a:p>
        </p:txBody>
      </p:sp>
    </p:spTree>
    <p:extLst>
      <p:ext uri="{BB962C8B-B14F-4D97-AF65-F5344CB8AC3E}">
        <p14:creationId xmlns:p14="http://schemas.microsoft.com/office/powerpoint/2010/main" val="356032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Block Exam	</a:t>
            </a:r>
          </a:p>
        </p:txBody>
      </p:sp>
      <p:pic>
        <p:nvPicPr>
          <p:cNvPr id="1026" name="Picture 2" descr="C:\Users\Owner\AppData\Local\Microsoft\Windows\Temporary Internet Files\Content.IE5\0J5EG41V\examination-154709_640[1].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36019" y="1600200"/>
            <a:ext cx="467196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69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Day</a:t>
            </a:r>
          </a:p>
        </p:txBody>
      </p:sp>
      <p:sp>
        <p:nvSpPr>
          <p:cNvPr id="3" name="Content Placeholder 2"/>
          <p:cNvSpPr>
            <a:spLocks noGrp="1"/>
          </p:cNvSpPr>
          <p:nvPr>
            <p:ph idx="1"/>
          </p:nvPr>
        </p:nvSpPr>
        <p:spPr>
          <a:xfrm>
            <a:off x="457200" y="1417638"/>
            <a:ext cx="8229600" cy="5211762"/>
          </a:xfrm>
        </p:spPr>
        <p:txBody>
          <a:bodyPr>
            <a:normAutofit fontScale="85000" lnSpcReduction="20000"/>
          </a:bodyPr>
          <a:lstStyle/>
          <a:p>
            <a:pPr lvl="0"/>
            <a:r>
              <a:rPr lang="en-US" sz="3600" b="1" dirty="0"/>
              <a:t>Welcome and Introductions</a:t>
            </a:r>
          </a:p>
          <a:p>
            <a:pPr lvl="0"/>
            <a:r>
              <a:rPr lang="en-US" sz="3600" b="1" dirty="0"/>
              <a:t>Group Agreements </a:t>
            </a:r>
          </a:p>
          <a:p>
            <a:pPr lvl="0"/>
            <a:r>
              <a:rPr lang="en-US" sz="3600" b="1" dirty="0"/>
              <a:t>Learning Objectives</a:t>
            </a:r>
          </a:p>
          <a:p>
            <a:pPr lvl="0"/>
            <a:r>
              <a:rPr lang="en-US" sz="3600" b="1" dirty="0"/>
              <a:t>Individual Assessment of Skill</a:t>
            </a:r>
          </a:p>
          <a:p>
            <a:pPr lvl="0"/>
            <a:r>
              <a:rPr lang="en-US" sz="3600" b="1" dirty="0"/>
              <a:t>Safety Decision</a:t>
            </a:r>
          </a:p>
          <a:p>
            <a:pPr lvl="0"/>
            <a:r>
              <a:rPr lang="en-US" sz="3600" b="1" dirty="0"/>
              <a:t>Case Opening</a:t>
            </a:r>
          </a:p>
          <a:p>
            <a:pPr lvl="0"/>
            <a:r>
              <a:rPr lang="en-US" sz="3600" b="1" dirty="0"/>
              <a:t>Case Planning</a:t>
            </a:r>
          </a:p>
          <a:p>
            <a:pPr lvl="0"/>
            <a:r>
              <a:rPr lang="en-US" sz="3600" b="1" dirty="0"/>
              <a:t>Reunification</a:t>
            </a:r>
          </a:p>
          <a:p>
            <a:pPr lvl="0"/>
            <a:r>
              <a:rPr lang="en-US" sz="3600" b="1" dirty="0"/>
              <a:t>Case Closure</a:t>
            </a:r>
          </a:p>
          <a:p>
            <a:r>
              <a:rPr lang="en-US" sz="3600" b="1" dirty="0"/>
              <a:t>Wrap-Up </a:t>
            </a:r>
          </a:p>
          <a:p>
            <a:pPr lvl="0"/>
            <a:r>
              <a:rPr lang="en-US" sz="3600" b="1" dirty="0"/>
              <a:t>End of Block Evaluations</a:t>
            </a:r>
          </a:p>
          <a:p>
            <a:endParaRPr lang="en-US" dirty="0"/>
          </a:p>
        </p:txBody>
      </p:sp>
    </p:spTree>
    <p:extLst>
      <p:ext uri="{BB962C8B-B14F-4D97-AF65-F5344CB8AC3E}">
        <p14:creationId xmlns:p14="http://schemas.microsoft.com/office/powerpoint/2010/main" val="373179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Agreements</a:t>
            </a:r>
          </a:p>
        </p:txBody>
      </p:sp>
      <p:pic>
        <p:nvPicPr>
          <p:cNvPr id="1026" name="Picture 2" descr="C:\Users\Owner\AppData\Local\Microsoft\Windows\Temporary Internet Files\Content.IE5\87PSJEBN\clip-art0020[1].jpg"/>
          <p:cNvPicPr>
            <a:picLocks noGrp="1" noChangeAspect="1" noChangeArrowheads="1"/>
          </p:cNvPicPr>
          <p:nvPr>
            <p:ph idx="1"/>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2209800"/>
            <a:ext cx="3527977" cy="28979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4</a:t>
            </a:fld>
            <a:endParaRPr lang="en-US" dirty="0"/>
          </a:p>
        </p:txBody>
      </p:sp>
    </p:spTree>
    <p:extLst>
      <p:ext uri="{BB962C8B-B14F-4D97-AF65-F5344CB8AC3E}">
        <p14:creationId xmlns:p14="http://schemas.microsoft.com/office/powerpoint/2010/main" val="142011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228600" y="1417638"/>
            <a:ext cx="8458200" cy="5059362"/>
          </a:xfrm>
        </p:spPr>
        <p:txBody>
          <a:bodyPr>
            <a:normAutofit fontScale="25000" lnSpcReduction="20000"/>
          </a:bodyPr>
          <a:lstStyle/>
          <a:p>
            <a:pPr>
              <a:lnSpc>
                <a:spcPct val="120000"/>
              </a:lnSpc>
              <a:spcBef>
                <a:spcPts val="0"/>
              </a:spcBef>
              <a:spcAft>
                <a:spcPts val="600"/>
              </a:spcAft>
            </a:pPr>
            <a:r>
              <a:rPr lang="en-US" sz="8000" dirty="0"/>
              <a:t>Describe a process to analyze and synthesize information from multiple sources when conducting a child welfare assessment.</a:t>
            </a:r>
          </a:p>
          <a:p>
            <a:pPr>
              <a:lnSpc>
                <a:spcPct val="120000"/>
              </a:lnSpc>
              <a:spcBef>
                <a:spcPts val="0"/>
              </a:spcBef>
              <a:spcAft>
                <a:spcPts val="600"/>
              </a:spcAft>
            </a:pPr>
            <a:r>
              <a:rPr lang="en-US" sz="8000" dirty="0"/>
              <a:t>Identify how assessment can be impacted by contributing factors of: Individual, familial and historical trauma; Caregiver substance abuse; Mental health issues; Intimate partner violence; Poverty and deprivation.</a:t>
            </a:r>
          </a:p>
          <a:p>
            <a:pPr>
              <a:lnSpc>
                <a:spcPct val="120000"/>
              </a:lnSpc>
              <a:spcBef>
                <a:spcPts val="0"/>
              </a:spcBef>
              <a:spcAft>
                <a:spcPts val="600"/>
              </a:spcAft>
            </a:pPr>
            <a:r>
              <a:rPr lang="en-US" sz="8000" dirty="0"/>
              <a:t>Identify a process for recognizing and addressing potential bias and understanding child welfare assessment from a cultural humility framework.</a:t>
            </a:r>
          </a:p>
          <a:p>
            <a:pPr>
              <a:lnSpc>
                <a:spcPct val="120000"/>
              </a:lnSpc>
              <a:spcBef>
                <a:spcPts val="0"/>
              </a:spcBef>
              <a:spcAft>
                <a:spcPts val="600"/>
              </a:spcAft>
            </a:pPr>
            <a:r>
              <a:rPr lang="en-US" sz="8000" b="1" dirty="0"/>
              <a:t> I</a:t>
            </a:r>
            <a:r>
              <a:rPr lang="en-US" sz="8000" dirty="0"/>
              <a:t>dentify child maltreatment in a vignette. </a:t>
            </a:r>
          </a:p>
          <a:p>
            <a:pPr>
              <a:lnSpc>
                <a:spcPct val="120000"/>
              </a:lnSpc>
              <a:spcBef>
                <a:spcPts val="0"/>
              </a:spcBef>
              <a:spcAft>
                <a:spcPts val="600"/>
              </a:spcAft>
            </a:pPr>
            <a:r>
              <a:rPr lang="en-US" sz="8000" dirty="0"/>
              <a:t>Apply SDM definitions and complete the following tools using a vignette:</a:t>
            </a:r>
          </a:p>
          <a:p>
            <a:pPr lvl="1">
              <a:lnSpc>
                <a:spcPct val="120000"/>
              </a:lnSpc>
              <a:spcBef>
                <a:spcPts val="0"/>
              </a:spcBef>
              <a:spcAft>
                <a:spcPts val="600"/>
              </a:spcAft>
            </a:pPr>
            <a:r>
              <a:rPr lang="en-US" sz="8000" dirty="0"/>
              <a:t>SDM Safety Assessment Tool</a:t>
            </a:r>
          </a:p>
          <a:p>
            <a:pPr lvl="1">
              <a:lnSpc>
                <a:spcPct val="120000"/>
              </a:lnSpc>
              <a:spcBef>
                <a:spcPts val="0"/>
              </a:spcBef>
              <a:spcAft>
                <a:spcPts val="600"/>
              </a:spcAft>
            </a:pPr>
            <a:r>
              <a:rPr lang="en-US" sz="8000" dirty="0"/>
              <a:t>SDM Risk Assessment Tool</a:t>
            </a:r>
          </a:p>
          <a:p>
            <a:pPr lvl="1">
              <a:lnSpc>
                <a:spcPct val="120000"/>
              </a:lnSpc>
              <a:spcBef>
                <a:spcPts val="0"/>
              </a:spcBef>
              <a:spcAft>
                <a:spcPts val="600"/>
              </a:spcAft>
            </a:pPr>
            <a:r>
              <a:rPr lang="en-US" sz="8000" dirty="0"/>
              <a:t>SDM Family Strengths and Needs Tool</a:t>
            </a:r>
          </a:p>
          <a:p>
            <a:endParaRPr lang="en-US" sz="4800" dirty="0"/>
          </a:p>
        </p:txBody>
      </p:sp>
    </p:spTree>
    <p:extLst>
      <p:ext uri="{BB962C8B-B14F-4D97-AF65-F5344CB8AC3E}">
        <p14:creationId xmlns:p14="http://schemas.microsoft.com/office/powerpoint/2010/main" val="172099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pPr lvl="0">
              <a:lnSpc>
                <a:spcPct val="120000"/>
              </a:lnSpc>
              <a:spcBef>
                <a:spcPts val="0"/>
              </a:spcBef>
              <a:spcAft>
                <a:spcPts val="600"/>
              </a:spcAft>
            </a:pPr>
            <a:r>
              <a:rPr lang="en-US" dirty="0"/>
              <a:t>Identify your own reactions and feelings and how to manage them and examine how feelings and reactions may impact children/families in the assessment process.</a:t>
            </a:r>
          </a:p>
          <a:p>
            <a:pPr lvl="0">
              <a:lnSpc>
                <a:spcPct val="120000"/>
              </a:lnSpc>
              <a:spcBef>
                <a:spcPts val="0"/>
              </a:spcBef>
              <a:spcAft>
                <a:spcPts val="600"/>
              </a:spcAft>
            </a:pPr>
            <a:r>
              <a:rPr lang="en-US" dirty="0"/>
              <a:t>Identify and have process strategies to address your feelings/reactions and reflect and integrate into practice via the vignette.</a:t>
            </a:r>
          </a:p>
          <a:p>
            <a:pPr>
              <a:lnSpc>
                <a:spcPct val="120000"/>
              </a:lnSpc>
              <a:spcBef>
                <a:spcPts val="0"/>
              </a:spcBef>
              <a:spcAft>
                <a:spcPts val="600"/>
              </a:spcAft>
            </a:pPr>
            <a:r>
              <a:rPr lang="en-US" b="1" dirty="0"/>
              <a:t>Va</a:t>
            </a:r>
            <a:r>
              <a:rPr lang="en-US" dirty="0"/>
              <a:t>lue obtaining consultation and fact checking as needed to conduct an effective assessment.</a:t>
            </a:r>
          </a:p>
          <a:p>
            <a:pPr>
              <a:lnSpc>
                <a:spcPct val="120000"/>
              </a:lnSpc>
              <a:spcBef>
                <a:spcPts val="0"/>
              </a:spcBef>
              <a:spcAft>
                <a:spcPts val="600"/>
              </a:spcAft>
            </a:pPr>
            <a:r>
              <a:rPr lang="en-US" b="1" dirty="0"/>
              <a:t>V</a:t>
            </a:r>
            <a:r>
              <a:rPr lang="en-US" dirty="0"/>
              <a:t>alue being sensitive to factors that affect assessment such as fair, careful, and transparent use of authority, establishing productive relationships with families, and the possible interplay of individual, familial and historical trauma experienced by the family.</a:t>
            </a:r>
          </a:p>
          <a:p>
            <a:pPr>
              <a:lnSpc>
                <a:spcPct val="120000"/>
              </a:lnSpc>
              <a:spcBef>
                <a:spcPts val="0"/>
              </a:spcBef>
              <a:spcAft>
                <a:spcPts val="600"/>
              </a:spcAft>
            </a:pPr>
            <a:r>
              <a:rPr lang="en-US" b="1" dirty="0"/>
              <a:t>V</a:t>
            </a:r>
            <a:r>
              <a:rPr lang="en-US" dirty="0"/>
              <a:t>alue assessment as an ongoing collaborative process with families, tribes and their support networks / family teams.</a:t>
            </a:r>
          </a:p>
        </p:txBody>
      </p:sp>
    </p:spTree>
    <p:extLst>
      <p:ext uri="{BB962C8B-B14F-4D97-AF65-F5344CB8AC3E}">
        <p14:creationId xmlns:p14="http://schemas.microsoft.com/office/powerpoint/2010/main" val="3387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Methodology for the Day</a:t>
            </a:r>
          </a:p>
        </p:txBody>
      </p:sp>
      <p:sp>
        <p:nvSpPr>
          <p:cNvPr id="3" name="Content Placeholder 2"/>
          <p:cNvSpPr>
            <a:spLocks noGrp="1"/>
          </p:cNvSpPr>
          <p:nvPr>
            <p:ph idx="1"/>
          </p:nvPr>
        </p:nvSpPr>
        <p:spPr/>
        <p:txBody>
          <a:bodyPr>
            <a:normAutofit lnSpcReduction="10000"/>
          </a:bodyPr>
          <a:lstStyle/>
          <a:p>
            <a:r>
              <a:rPr lang="en-US" dirty="0"/>
              <a:t>The Vignette: Polk/Hernandez Family</a:t>
            </a:r>
          </a:p>
          <a:p>
            <a:r>
              <a:rPr lang="en-US" dirty="0"/>
              <a:t>You will be put into teams.  Team members will rotate the role of the supervisor.</a:t>
            </a:r>
          </a:p>
          <a:p>
            <a:r>
              <a:rPr lang="en-US" dirty="0"/>
              <a:t>Each team will receive information throughout the day about the Polk/Hernandez family.</a:t>
            </a:r>
          </a:p>
          <a:p>
            <a:r>
              <a:rPr lang="en-US" dirty="0"/>
              <a:t>You will identify the key assessment issues, child maltreatment issues, and cultural factors for this family and use those to make decisions about safety, risk, and case planning.</a:t>
            </a:r>
          </a:p>
        </p:txBody>
      </p:sp>
    </p:spTree>
    <p:extLst>
      <p:ext uri="{BB962C8B-B14F-4D97-AF65-F5344CB8AC3E}">
        <p14:creationId xmlns:p14="http://schemas.microsoft.com/office/powerpoint/2010/main" val="219028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895600"/>
            <a:ext cx="4686502" cy="3118815"/>
          </a:xfrm>
          <a:prstGeom prst="rect">
            <a:avLst/>
          </a:prstGeom>
        </p:spPr>
      </p:pic>
      <p:sp>
        <p:nvSpPr>
          <p:cNvPr id="2" name="Title 1"/>
          <p:cNvSpPr>
            <a:spLocks noGrp="1"/>
          </p:cNvSpPr>
          <p:nvPr>
            <p:ph type="title"/>
          </p:nvPr>
        </p:nvSpPr>
        <p:spPr/>
        <p:txBody>
          <a:bodyPr/>
          <a:lstStyle/>
          <a:p>
            <a:r>
              <a:rPr lang="en-US" dirty="0"/>
              <a:t>Individual Assessment</a:t>
            </a:r>
          </a:p>
        </p:txBody>
      </p:sp>
      <p:sp>
        <p:nvSpPr>
          <p:cNvPr id="3" name="Content Placeholder 2"/>
          <p:cNvSpPr>
            <a:spLocks noGrp="1"/>
          </p:cNvSpPr>
          <p:nvPr>
            <p:ph idx="1"/>
          </p:nvPr>
        </p:nvSpPr>
        <p:spPr/>
        <p:txBody>
          <a:bodyPr>
            <a:normAutofit lnSpcReduction="10000"/>
          </a:bodyPr>
          <a:lstStyle/>
          <a:p>
            <a:r>
              <a:rPr lang="en-US" dirty="0"/>
              <a:t>Take about 15 minutes to complete the short skill assessment related to the 100 Level curriculum:</a:t>
            </a:r>
          </a:p>
          <a:p>
            <a:pPr lvl="1"/>
            <a:r>
              <a:rPr lang="en-US" dirty="0"/>
              <a:t>Critical Thinking</a:t>
            </a:r>
          </a:p>
          <a:p>
            <a:pPr lvl="1"/>
            <a:r>
              <a:rPr lang="en-US" dirty="0"/>
              <a:t>Assessment Skills</a:t>
            </a:r>
          </a:p>
          <a:p>
            <a:pPr lvl="1"/>
            <a:r>
              <a:rPr lang="en-US" dirty="0"/>
              <a:t>Child Maltreatment </a:t>
            </a:r>
          </a:p>
          <a:p>
            <a:pPr marL="457200" lvl="1" indent="0">
              <a:buNone/>
            </a:pPr>
            <a:r>
              <a:rPr lang="en-US" dirty="0"/>
              <a:t>Identification</a:t>
            </a:r>
          </a:p>
          <a:p>
            <a:pPr lvl="1"/>
            <a:r>
              <a:rPr lang="en-US" dirty="0"/>
              <a:t>Assessing Key Issues </a:t>
            </a:r>
          </a:p>
          <a:p>
            <a:pPr marL="457200" lvl="1" indent="0">
              <a:buNone/>
            </a:pPr>
            <a:r>
              <a:rPr lang="en-US" dirty="0"/>
              <a:t>in Child Welfare</a:t>
            </a:r>
          </a:p>
        </p:txBody>
      </p:sp>
    </p:spTree>
    <p:extLst>
      <p:ext uri="{BB962C8B-B14F-4D97-AF65-F5344CB8AC3E}">
        <p14:creationId xmlns:p14="http://schemas.microsoft.com/office/powerpoint/2010/main" val="215243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Teams</a:t>
            </a:r>
          </a:p>
        </p:txBody>
      </p:sp>
      <p:sp>
        <p:nvSpPr>
          <p:cNvPr id="3" name="Content Placeholder 2"/>
          <p:cNvSpPr>
            <a:spLocks noGrp="1"/>
          </p:cNvSpPr>
          <p:nvPr>
            <p:ph idx="1"/>
          </p:nvPr>
        </p:nvSpPr>
        <p:spPr>
          <a:xfrm>
            <a:off x="3581400" y="1600200"/>
            <a:ext cx="5105400" cy="4724400"/>
          </a:xfrm>
        </p:spPr>
        <p:txBody>
          <a:bodyPr>
            <a:normAutofit lnSpcReduction="10000"/>
          </a:bodyPr>
          <a:lstStyle/>
          <a:p>
            <a:r>
              <a:rPr lang="en-US" dirty="0"/>
              <a:t>You will be assigned to one of four teams.  </a:t>
            </a:r>
          </a:p>
          <a:p>
            <a:r>
              <a:rPr lang="en-US" dirty="0"/>
              <a:t>Teams will ideally have a mixture of staff working in different programs. </a:t>
            </a:r>
          </a:p>
          <a:p>
            <a:r>
              <a:rPr lang="en-US" dirty="0"/>
              <a:t>Identify who will take on the role of the supervisor first.  Everyone will have the opportunity to be the supervisor at some point.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362200"/>
            <a:ext cx="3082290" cy="2259330"/>
          </a:xfrm>
          <a:prstGeom prst="rect">
            <a:avLst/>
          </a:prstGeom>
        </p:spPr>
      </p:pic>
    </p:spTree>
    <p:extLst>
      <p:ext uri="{BB962C8B-B14F-4D97-AF65-F5344CB8AC3E}">
        <p14:creationId xmlns:p14="http://schemas.microsoft.com/office/powerpoint/2010/main" val="1422374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3846</TotalTime>
  <Words>3466</Words>
  <Application>Microsoft Office PowerPoint</Application>
  <PresentationFormat>On-screen Show (4:3)</PresentationFormat>
  <Paragraphs>195</Paragraphs>
  <Slides>23</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Structured Decision Making Assessment Knowledge and Skills Reinforcement Lab 200 Level Assessment Block  California Common Core April 30, 2019</vt:lpstr>
      <vt:lpstr>Overview of the Day</vt:lpstr>
      <vt:lpstr>Group Agreements</vt:lpstr>
      <vt:lpstr>Learning Objectives</vt:lpstr>
      <vt:lpstr>Learning Objectives</vt:lpstr>
      <vt:lpstr>Training Methodology for the Day</vt:lpstr>
      <vt:lpstr>Individual Assessment</vt:lpstr>
      <vt:lpstr>Teams</vt:lpstr>
      <vt:lpstr>Working a Case</vt:lpstr>
      <vt:lpstr>Polk/Hernandez Safety Decision</vt:lpstr>
      <vt:lpstr>Polk/Hernandez Safety Decision</vt:lpstr>
      <vt:lpstr>Polk/Hernandez Case Opening Decision</vt:lpstr>
      <vt:lpstr>Polk/Hernandez Case Opening Decision</vt:lpstr>
      <vt:lpstr>Polk/Hernandez Case Planning</vt:lpstr>
      <vt:lpstr>Polk/Hernandez Case Planning</vt:lpstr>
      <vt:lpstr>Polk/Hernandez Reunification Decision</vt:lpstr>
      <vt:lpstr>Polk/Hernandez Reunification Decision</vt:lpstr>
      <vt:lpstr>Polk/Hernandez Reunification/Case Closure Decision</vt:lpstr>
      <vt:lpstr>Polk/Hernandez Reunification/Case Closure Decision</vt:lpstr>
      <vt:lpstr>Key Issues in Assessment</vt:lpstr>
      <vt:lpstr>Your own Assessment</vt:lpstr>
      <vt:lpstr>End of Block Exam </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 Connelly</dc:creator>
  <cp:lastModifiedBy>Jason M Borucki</cp:lastModifiedBy>
  <cp:revision>131</cp:revision>
  <cp:lastPrinted>2013-07-26T01:06:19Z</cp:lastPrinted>
  <dcterms:created xsi:type="dcterms:W3CDTF">2013-07-19T18:41:24Z</dcterms:created>
  <dcterms:modified xsi:type="dcterms:W3CDTF">2019-07-29T21:00:24Z</dcterms:modified>
</cp:coreProperties>
</file>