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5" r:id="rId10"/>
    <p:sldId id="267" r:id="rId11"/>
    <p:sldId id="264" r:id="rId12"/>
    <p:sldId id="262" r:id="rId13"/>
    <p:sldId id="266" r:id="rId14"/>
    <p:sldId id="268" r:id="rId15"/>
    <p:sldId id="269" r:id="rId16"/>
    <p:sldId id="273" r:id="rId17"/>
    <p:sldId id="274" r:id="rId18"/>
    <p:sldId id="276" r:id="rId19"/>
    <p:sldId id="277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6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C5759-75A7-4547-A3B0-AE9BB7A1A626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3F44-D4E0-D442-A5ED-11D23B293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9AB59-C534-694B-A737-DA22BDC56036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DEBE-528A-0A46-91E7-ECE59D36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DEBE-528A-0A46-91E7-ECE59D3683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93A1-A53A-4F47-AF7A-3B558FAC5023}" type="datetimeFigureOut">
              <a:rPr lang="en-US" smtClean="0"/>
              <a:pPr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5B7B-6444-B046-87E0-7B8C8F472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br>
              <a:rPr lang="en-US" sz="4000" b="1" dirty="0"/>
            </a:br>
            <a:r>
              <a:rPr lang="en-US" sz="4000" b="1" dirty="0"/>
              <a:t>Solar Sense:  Sun Angle &amp; Radiant Energy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Science Standards: SC.8.11.6.A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err="1"/>
              <a:t>Rylan</a:t>
            </a:r>
            <a:r>
              <a:rPr lang="en-US" dirty="0"/>
              <a:t> Cheney,  Deb </a:t>
            </a:r>
            <a:r>
              <a:rPr lang="en-US" dirty="0" err="1"/>
              <a:t>Harkless</a:t>
            </a:r>
            <a:r>
              <a:rPr lang="en-US" dirty="0"/>
              <a:t>,  Alison </a:t>
            </a:r>
            <a:r>
              <a:rPr lang="en-US" dirty="0" err="1"/>
              <a:t>Kluthe</a:t>
            </a:r>
            <a:endParaRPr lang="en-US" dirty="0"/>
          </a:p>
        </p:txBody>
      </p:sp>
      <p:pic>
        <p:nvPicPr>
          <p:cNvPr id="6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225140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ight:Shadow Graph Screen 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5032" r="-15032"/>
          <a:stretch>
            <a:fillRect/>
          </a:stretch>
        </p:blipFill>
        <p:spPr>
          <a:xfrm>
            <a:off x="-915124" y="552240"/>
            <a:ext cx="11034092" cy="6068325"/>
          </a:xfrm>
        </p:spPr>
      </p:pic>
      <p:pic>
        <p:nvPicPr>
          <p:cNvPr id="6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858565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n Angle Measurer DSCN324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990365" y="2463468"/>
            <a:ext cx="7859865" cy="4322623"/>
          </a:xfrm>
        </p:spPr>
      </p:pic>
      <p:pic>
        <p:nvPicPr>
          <p:cNvPr id="5" name="Picture 4" descr="Sun Angle Measurer Screen Sho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109" y="100426"/>
            <a:ext cx="3554783" cy="51906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955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Sun angle measurer . . .</a:t>
            </a:r>
          </a:p>
        </p:txBody>
      </p:sp>
      <p:pic>
        <p:nvPicPr>
          <p:cNvPr id="8" name="il_fi" descr="http://www.unforgettablebrands.com/images/PLT_Sun_1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836" y="149266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42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Measuring Sun Angles . . .</a:t>
            </a:r>
          </a:p>
        </p:txBody>
      </p:sp>
      <p:pic>
        <p:nvPicPr>
          <p:cNvPr id="6" name="Content Placeholder 5" descr="Sun Angle DSCN368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2678798" y="734368"/>
            <a:ext cx="7509199" cy="4129770"/>
          </a:xfrm>
        </p:spPr>
      </p:pic>
      <p:pic>
        <p:nvPicPr>
          <p:cNvPr id="13" name="Picture 12" descr="Sun Angle DSCN36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54" y="3139150"/>
            <a:ext cx="4999892" cy="3749919"/>
          </a:xfrm>
          <a:prstGeom prst="rect">
            <a:avLst/>
          </a:prstGeom>
        </p:spPr>
      </p:pic>
      <p:pic>
        <p:nvPicPr>
          <p:cNvPr id="14" name="Picture 13" descr="Sun Angle DSCN37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33" y="2060065"/>
            <a:ext cx="4377468" cy="3283101"/>
          </a:xfrm>
          <a:prstGeom prst="rect">
            <a:avLst/>
          </a:prstGeom>
        </p:spPr>
      </p:pic>
      <p:pic>
        <p:nvPicPr>
          <p:cNvPr id="15" name="il_fi" descr="http://www.unforgettablebrands.com/images/PLT_Sun_11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9742" y="91879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1722"/>
            <a:ext cx="8229600" cy="1143000"/>
          </a:xfrm>
        </p:spPr>
        <p:txBody>
          <a:bodyPr/>
          <a:lstStyle/>
          <a:p>
            <a:r>
              <a:rPr lang="en-US" dirty="0"/>
              <a:t>Sun Angle graph</a:t>
            </a:r>
          </a:p>
        </p:txBody>
      </p:sp>
      <p:pic>
        <p:nvPicPr>
          <p:cNvPr id="4" name="Content Placeholder 3" descr="SA Graph (pencil) Screen 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66208" r="-66208"/>
          <a:stretch>
            <a:fillRect/>
          </a:stretch>
        </p:blipFill>
        <p:spPr>
          <a:xfrm>
            <a:off x="-909496" y="776090"/>
            <a:ext cx="11058793" cy="6081910"/>
          </a:xfrm>
        </p:spPr>
      </p:pic>
      <p:pic>
        <p:nvPicPr>
          <p:cNvPr id="5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509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n Angle Graph Screen 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0" y="215900"/>
            <a:ext cx="8712200" cy="6642100"/>
          </a:xfrm>
          <a:prstGeom prst="rect">
            <a:avLst/>
          </a:prstGeom>
        </p:spPr>
      </p:pic>
      <p:pic>
        <p:nvPicPr>
          <p:cNvPr id="5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700" y="5745163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ylight Graph Screen 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9547" r="-19547"/>
          <a:stretch>
            <a:fillRect/>
          </a:stretch>
        </p:blipFill>
        <p:spPr>
          <a:xfrm>
            <a:off x="-1071963" y="262314"/>
            <a:ext cx="11635715" cy="6399195"/>
          </a:xfrm>
        </p:spPr>
      </p:pic>
      <p:pic>
        <p:nvPicPr>
          <p:cNvPr id="5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626" y="13024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16" y="273050"/>
            <a:ext cx="3217698" cy="116205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What causes Earth’s Seasons?</a:t>
            </a:r>
          </a:p>
        </p:txBody>
      </p:sp>
      <p:pic>
        <p:nvPicPr>
          <p:cNvPr id="8" name="Content Placeholder 7" descr="orbit.gif"/>
          <p:cNvPicPr>
            <a:picLocks noGrp="1" noChangeAspect="1"/>
          </p:cNvPicPr>
          <p:nvPr>
            <p:ph idx="1"/>
          </p:nvPr>
        </p:nvPicPr>
        <p:blipFill>
          <a:blip r:embed="rId2"/>
          <a:srcRect t="-30021" b="-30021"/>
          <a:stretch>
            <a:fillRect/>
          </a:stretch>
        </p:blipFill>
        <p:spPr>
          <a:xfrm>
            <a:off x="3855742" y="273050"/>
            <a:ext cx="5040725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55742" cy="5315928"/>
          </a:xfrm>
        </p:spPr>
        <p:txBody>
          <a:bodyPr>
            <a:normAutofit/>
          </a:bodyPr>
          <a:lstStyle/>
          <a:p>
            <a:r>
              <a:rPr lang="en-US" sz="2400" dirty="0"/>
              <a:t>Earth’s rotation causes day and night, but another important motion is Earth’s yearly revolution around the sun.  If Earth’s orbit was a circle it would maintain a constant distance from the sun.  But this is not the case.  The sun is closest to the earth Jan. 3</a:t>
            </a:r>
            <a:r>
              <a:rPr lang="en-US" sz="2400" baseline="30000" dirty="0"/>
              <a:t>rd</a:t>
            </a:r>
            <a:r>
              <a:rPr lang="en-US" sz="2400" dirty="0"/>
              <a:t> and farthest from the earth July 6</a:t>
            </a:r>
            <a:r>
              <a:rPr lang="en-US" sz="2400" baseline="30000" dirty="0"/>
              <a:t>th</a:t>
            </a:r>
            <a:r>
              <a:rPr lang="en-US" sz="2400" dirty="0"/>
              <a:t>.  The earth’s elliptical orbit does not cause the seasons.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970" y="6381696"/>
            <a:ext cx="150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john-</a:t>
            </a:r>
            <a:r>
              <a:rPr lang="en-US" dirty="0" err="1"/>
              <a:t>daly.com</a:t>
            </a:r>
            <a:endParaRPr lang="en-US" dirty="0"/>
          </a:p>
        </p:txBody>
      </p:sp>
      <p:pic>
        <p:nvPicPr>
          <p:cNvPr id="6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915" y="5745163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Tilted Axis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8" y="1600200"/>
            <a:ext cx="7881875" cy="4809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0503" y="6516514"/>
            <a:ext cx="24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enchantedlearning.com</a:t>
            </a:r>
            <a:endParaRPr lang="en-US" dirty="0"/>
          </a:p>
        </p:txBody>
      </p:sp>
      <p:pic>
        <p:nvPicPr>
          <p:cNvPr id="9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6463" y="27463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Tilted Axis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4207655" cy="4525963"/>
          </a:xfrm>
        </p:spPr>
        <p:txBody>
          <a:bodyPr/>
          <a:lstStyle/>
          <a:p>
            <a:r>
              <a:rPr lang="en-US" dirty="0"/>
              <a:t>Earth’s axis is tilted 23.5° from a line drawn perpendicular to the plane of its orbit.</a:t>
            </a:r>
          </a:p>
          <a:p>
            <a:r>
              <a:rPr lang="en-US" dirty="0"/>
              <a:t>It is this tilt that causes seasons.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0503" y="6516514"/>
            <a:ext cx="173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en.wikipedia.org</a:t>
            </a:r>
            <a:endParaRPr lang="en-US" dirty="0"/>
          </a:p>
        </p:txBody>
      </p:sp>
      <p:pic>
        <p:nvPicPr>
          <p:cNvPr id="9" name="Picture 8" descr="mid-Earth_seen_from_the_sun.og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06" y="2283992"/>
            <a:ext cx="5122894" cy="3842171"/>
          </a:xfrm>
          <a:prstGeom prst="rect">
            <a:avLst/>
          </a:prstGeom>
        </p:spPr>
      </p:pic>
      <p:pic>
        <p:nvPicPr>
          <p:cNvPr id="10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0244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Tilted Axis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36345" y="1417638"/>
            <a:ext cx="420765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Daylight hours are longer for the hemisphere tilted toward the sun.</a:t>
            </a:r>
          </a:p>
          <a:p>
            <a:r>
              <a:rPr lang="en-US" dirty="0"/>
              <a:t>The longer period of sunlight per day is one reason summer is warmer than winter, but not the only reason.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17" y="5943601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astronomy.org</a:t>
            </a:r>
            <a:endParaRPr lang="en-US" dirty="0"/>
          </a:p>
        </p:txBody>
      </p:sp>
      <p:pic>
        <p:nvPicPr>
          <p:cNvPr id="10" name="Picture 9" descr="09reasons-for-seasons-closeup-summ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7" y="1912949"/>
            <a:ext cx="4793327" cy="4030652"/>
          </a:xfrm>
          <a:prstGeom prst="rect">
            <a:avLst/>
          </a:prstGeom>
        </p:spPr>
      </p:pic>
      <p:pic>
        <p:nvPicPr>
          <p:cNvPr id="9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700" y="5562601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49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Height / Shadows,</a:t>
            </a:r>
            <a:br>
              <a:rPr lang="en-US" b="1" dirty="0"/>
            </a:br>
            <a:r>
              <a:rPr lang="en-US" b="1" dirty="0"/>
              <a:t>Sun Angle,</a:t>
            </a:r>
            <a:br>
              <a:rPr lang="en-US" b="1" dirty="0"/>
            </a:br>
            <a:r>
              <a:rPr lang="en-US" b="1" dirty="0"/>
              <a:t>Sunrise / Sunset Times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494"/>
            <a:ext cx="8229600" cy="4237669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year-long observations, measurements, </a:t>
            </a:r>
          </a:p>
          <a:p>
            <a:pPr algn="ctr">
              <a:buNone/>
            </a:pPr>
            <a:r>
              <a:rPr lang="en-US" dirty="0"/>
              <a:t>data collection, and graphing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l_fi" descr="http://www.unforgettablebrands.com/images/PLT_Sun_1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266700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earth’s tilt causes the sun’s radiation to strike the hemispheres at different angles.  </a:t>
            </a:r>
          </a:p>
          <a:p>
            <a:r>
              <a:rPr lang="en-US" dirty="0"/>
              <a:t>The hemisphere tilted toward the sun receives more direct rays, while the hemisphere tilted away from the sun receives less direct or indirect rays.</a:t>
            </a:r>
          </a:p>
          <a:p>
            <a:r>
              <a:rPr lang="en-US" dirty="0"/>
              <a:t>The Direct sun radiation delivers more energy to the surface of the earth.</a:t>
            </a:r>
          </a:p>
        </p:txBody>
      </p:sp>
      <p:pic>
        <p:nvPicPr>
          <p:cNvPr id="4" name="il_fi" descr="http://www.unforgettablebrands.com/images/PLT_Sun_1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764" y="463201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7650"/>
          </a:xfrm>
        </p:spPr>
        <p:txBody>
          <a:bodyPr/>
          <a:lstStyle/>
          <a:p>
            <a:r>
              <a:rPr lang="en-US" dirty="0"/>
              <a:t>Thanks for attending</a:t>
            </a:r>
            <a:br>
              <a:rPr lang="en-US" dirty="0"/>
            </a:br>
            <a:r>
              <a:rPr lang="en-US" dirty="0"/>
              <a:t>Solar Sense!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Rylan</a:t>
            </a:r>
            <a:r>
              <a:rPr lang="en-US" dirty="0"/>
              <a:t>, Deb, and Alison</a:t>
            </a:r>
          </a:p>
        </p:txBody>
      </p:sp>
      <p:pic>
        <p:nvPicPr>
          <p:cNvPr id="3" name="il_fi" descr="http://www.unforgettablebrands.com/images/PLT_Sun_1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2825241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44" y="1600200"/>
            <a:ext cx="8753256" cy="5257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measure beginning- and end-of-year height in cm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monthly . . .</a:t>
            </a:r>
          </a:p>
          <a:p>
            <a:r>
              <a:rPr lang="en-US" dirty="0"/>
              <a:t>measure Sun angle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measure length of shadow in cm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determine hours and minutes of daylight</a:t>
            </a:r>
          </a:p>
          <a:p>
            <a:endParaRPr lang="en-US" dirty="0"/>
          </a:p>
        </p:txBody>
      </p:sp>
      <p:pic>
        <p:nvPicPr>
          <p:cNvPr id="5" name="il_fi" descr="http://www.unforgettablebrands.com/images/PLT_Sun_1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144712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200 cm tape measure (on classroom wall)</a:t>
            </a:r>
          </a:p>
          <a:p>
            <a:r>
              <a:rPr lang="en-US" dirty="0"/>
              <a:t>index cards</a:t>
            </a:r>
          </a:p>
          <a:p>
            <a:r>
              <a:rPr lang="en-US" dirty="0"/>
              <a:t>pencils</a:t>
            </a:r>
          </a:p>
          <a:p>
            <a:r>
              <a:rPr lang="en-US" dirty="0"/>
              <a:t>Sun angle measurers (specialized protractor)</a:t>
            </a:r>
          </a:p>
          <a:p>
            <a:r>
              <a:rPr lang="en-US" dirty="0"/>
              <a:t>100 cm tape measures</a:t>
            </a:r>
          </a:p>
          <a:p>
            <a:r>
              <a:rPr lang="en-US" dirty="0"/>
              <a:t>data pages</a:t>
            </a:r>
          </a:p>
          <a:p>
            <a:r>
              <a:rPr lang="en-US" dirty="0"/>
              <a:t>graph paper</a:t>
            </a:r>
          </a:p>
        </p:txBody>
      </p:sp>
      <p:pic>
        <p:nvPicPr>
          <p:cNvPr id="4" name="il_fi" descr="http://www.unforgettablebrands.com/images/PLT_Sun_1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141763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53"/>
            <a:ext cx="8229600" cy="1143000"/>
          </a:xfrm>
        </p:spPr>
        <p:txBody>
          <a:bodyPr/>
          <a:lstStyle/>
          <a:p>
            <a:r>
              <a:rPr lang="en-US" dirty="0"/>
              <a:t>Data Page</a:t>
            </a:r>
          </a:p>
        </p:txBody>
      </p:sp>
      <p:pic>
        <p:nvPicPr>
          <p:cNvPr id="6" name="Content Placeholder 5" descr="Data Page (pencil) Screen 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180" r="-20180"/>
          <a:stretch>
            <a:fillRect/>
          </a:stretch>
        </p:blipFill>
        <p:spPr>
          <a:xfrm>
            <a:off x="-1016008" y="718360"/>
            <a:ext cx="11222967" cy="6172200"/>
          </a:xfrm>
        </p:spPr>
      </p:pic>
      <p:pic>
        <p:nvPicPr>
          <p:cNvPr id="8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12" y="9768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53"/>
            <a:ext cx="8229600" cy="1143000"/>
          </a:xfrm>
        </p:spPr>
        <p:txBody>
          <a:bodyPr/>
          <a:lstStyle/>
          <a:p>
            <a:r>
              <a:rPr lang="en-US" dirty="0"/>
              <a:t>Data Page--sample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659467" y="3031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Content Placeholder 11" descr="Data Page Sample Screen 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459" r="-20459"/>
          <a:stretch>
            <a:fillRect/>
          </a:stretch>
        </p:blipFill>
        <p:spPr>
          <a:xfrm>
            <a:off x="-894157" y="719245"/>
            <a:ext cx="11183949" cy="6150741"/>
          </a:xfrm>
        </p:spPr>
      </p:pic>
      <p:pic>
        <p:nvPicPr>
          <p:cNvPr id="13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3" y="4884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5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Measuring shadows . . .</a:t>
            </a:r>
          </a:p>
        </p:txBody>
      </p:sp>
      <p:pic>
        <p:nvPicPr>
          <p:cNvPr id="5" name="Picture 4" descr="Shadow DSCN3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84" y="2942334"/>
            <a:ext cx="5356352" cy="4017264"/>
          </a:xfrm>
          <a:prstGeom prst="rect">
            <a:avLst/>
          </a:prstGeom>
        </p:spPr>
      </p:pic>
      <p:pic>
        <p:nvPicPr>
          <p:cNvPr id="6" name="Picture 5" descr="Shadow DSCN37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36" y="972969"/>
            <a:ext cx="4347158" cy="32603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 descr="Shadow DSCN3699.JPG"/>
          <p:cNvPicPr>
            <a:picLocks noChangeAspect="1"/>
          </p:cNvPicPr>
          <p:nvPr/>
        </p:nvPicPr>
        <p:blipFill>
          <a:blip r:embed="rId4"/>
          <a:srcRect l="-71221" r="-71221"/>
          <a:stretch>
            <a:fillRect/>
          </a:stretch>
        </p:blipFill>
        <p:spPr>
          <a:xfrm>
            <a:off x="-2620622" y="1062045"/>
            <a:ext cx="8229600" cy="4525963"/>
          </a:xfrm>
          <a:prstGeom prst="rect">
            <a:avLst/>
          </a:prstGeom>
        </p:spPr>
      </p:pic>
      <p:pic>
        <p:nvPicPr>
          <p:cNvPr id="9" name="il_fi" descr="http://www.unforgettablebrands.com/images/PLT_Sun_11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2620" y="1481669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inter Solstice Sun southernmost:lowest image.tiff"/>
          <p:cNvPicPr>
            <a:picLocks noChangeAspect="1"/>
          </p:cNvPicPr>
          <p:nvPr/>
        </p:nvPicPr>
        <p:blipFill>
          <a:blip r:embed="rId2"/>
          <a:srcRect l="-5110" r="-5110"/>
          <a:stretch>
            <a:fillRect/>
          </a:stretch>
        </p:blipFill>
        <p:spPr>
          <a:xfrm>
            <a:off x="-1025709" y="-1041154"/>
            <a:ext cx="8229600" cy="4525963"/>
          </a:xfrm>
          <a:prstGeom prst="rect">
            <a:avLst/>
          </a:prstGeom>
        </p:spPr>
      </p:pic>
      <p:pic>
        <p:nvPicPr>
          <p:cNvPr id="9" name="Picture 8" descr="Summer Solstice 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369" y="2688948"/>
            <a:ext cx="7554537" cy="460270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192"/>
            <a:ext cx="8229600" cy="1143000"/>
          </a:xfrm>
        </p:spPr>
        <p:txBody>
          <a:bodyPr/>
          <a:lstStyle/>
          <a:p>
            <a:r>
              <a:rPr lang="en-US" dirty="0"/>
              <a:t>Height &amp; Shadows graph</a:t>
            </a:r>
          </a:p>
        </p:txBody>
      </p:sp>
      <p:pic>
        <p:nvPicPr>
          <p:cNvPr id="5" name="Content Placeholder 4" descr="H:S Graph (pencil) Screen 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66379" r="-66379"/>
          <a:stretch>
            <a:fillRect/>
          </a:stretch>
        </p:blipFill>
        <p:spPr>
          <a:xfrm>
            <a:off x="-992326" y="776090"/>
            <a:ext cx="11058793" cy="6081910"/>
          </a:xfrm>
        </p:spPr>
      </p:pic>
      <p:pic>
        <p:nvPicPr>
          <p:cNvPr id="6" name="il_fi" descr="http://www.unforgettablebrands.com/images/PLT_Sun_1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029" y="5766780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323</Words>
  <Application>Microsoft Macintosh PowerPoint</Application>
  <PresentationFormat>On-screen Show (4:3)</PresentationFormat>
  <Paragraphs>62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Solar Sense:  Sun Angle &amp; Radiant Energy </vt:lpstr>
      <vt:lpstr> Height / Shadows, Sun Angle, Sunrise / Sunset Times </vt:lpstr>
      <vt:lpstr>Procedure</vt:lpstr>
      <vt:lpstr>Materials</vt:lpstr>
      <vt:lpstr>Data Page</vt:lpstr>
      <vt:lpstr>Data Page--sample</vt:lpstr>
      <vt:lpstr>Measuring shadows . . .</vt:lpstr>
      <vt:lpstr>PowerPoint Presentation</vt:lpstr>
      <vt:lpstr>Height &amp; Shadows graph</vt:lpstr>
      <vt:lpstr>PowerPoint Presentation</vt:lpstr>
      <vt:lpstr>PowerPoint Presentation</vt:lpstr>
      <vt:lpstr>Measuring Sun Angles . . .</vt:lpstr>
      <vt:lpstr>Sun Angle graph</vt:lpstr>
      <vt:lpstr>PowerPoint Presentation</vt:lpstr>
      <vt:lpstr>PowerPoint Presentation</vt:lpstr>
      <vt:lpstr>What causes Earth’s Seasons?</vt:lpstr>
      <vt:lpstr>A Tilted Axis</vt:lpstr>
      <vt:lpstr>A Tilted Axis</vt:lpstr>
      <vt:lpstr>A Tilted Axis</vt:lpstr>
      <vt:lpstr>Radiation from the sun</vt:lpstr>
      <vt:lpstr>Thanks for attending Solar Sense!   Rylan, Deb, and Alison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LPS</dc:creator>
  <cp:lastModifiedBy>Rylan Cheney</cp:lastModifiedBy>
  <cp:revision>23</cp:revision>
  <cp:lastPrinted>2012-09-17T13:05:56Z</cp:lastPrinted>
  <dcterms:created xsi:type="dcterms:W3CDTF">2012-09-18T16:25:50Z</dcterms:created>
  <dcterms:modified xsi:type="dcterms:W3CDTF">2019-07-24T18:59:51Z</dcterms:modified>
</cp:coreProperties>
</file>