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36.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56" r:id="rId1"/>
  </p:sldMasterIdLst>
  <p:notesMasterIdLst>
    <p:notesMasterId r:id="rId41"/>
  </p:notesMasterIdLst>
  <p:sldIdLst>
    <p:sldId id="275" r:id="rId2"/>
    <p:sldId id="256" r:id="rId3"/>
    <p:sldId id="341" r:id="rId4"/>
    <p:sldId id="288" r:id="rId5"/>
    <p:sldId id="287" r:id="rId6"/>
    <p:sldId id="342" r:id="rId7"/>
    <p:sldId id="281" r:id="rId8"/>
    <p:sldId id="343" r:id="rId9"/>
    <p:sldId id="305" r:id="rId10"/>
    <p:sldId id="290" r:id="rId11"/>
    <p:sldId id="307" r:id="rId12"/>
    <p:sldId id="308" r:id="rId13"/>
    <p:sldId id="358" r:id="rId14"/>
    <p:sldId id="302" r:id="rId15"/>
    <p:sldId id="291" r:id="rId16"/>
    <p:sldId id="348" r:id="rId17"/>
    <p:sldId id="332" r:id="rId18"/>
    <p:sldId id="334" r:id="rId19"/>
    <p:sldId id="336" r:id="rId20"/>
    <p:sldId id="346" r:id="rId21"/>
    <p:sldId id="278" r:id="rId22"/>
    <p:sldId id="356" r:id="rId23"/>
    <p:sldId id="330" r:id="rId24"/>
    <p:sldId id="322" r:id="rId25"/>
    <p:sldId id="323" r:id="rId26"/>
    <p:sldId id="324" r:id="rId27"/>
    <p:sldId id="357" r:id="rId28"/>
    <p:sldId id="359" r:id="rId29"/>
    <p:sldId id="337" r:id="rId30"/>
    <p:sldId id="329" r:id="rId31"/>
    <p:sldId id="319" r:id="rId32"/>
    <p:sldId id="344" r:id="rId33"/>
    <p:sldId id="340" r:id="rId34"/>
    <p:sldId id="325" r:id="rId35"/>
    <p:sldId id="313" r:id="rId36"/>
    <p:sldId id="314" r:id="rId37"/>
    <p:sldId id="361" r:id="rId38"/>
    <p:sldId id="362" r:id="rId39"/>
    <p:sldId id="363" r:id="rId40"/>
  </p:sldIdLst>
  <p:sldSz cx="9144000" cy="6858000" type="screen4x3"/>
  <p:notesSz cx="6989763" cy="9275763"/>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08"/>
    <p:restoredTop sz="76607" autoAdjust="0"/>
  </p:normalViewPr>
  <p:slideViewPr>
    <p:cSldViewPr>
      <p:cViewPr varScale="1">
        <p:scale>
          <a:sx n="53" d="100"/>
          <a:sy n="53" d="100"/>
        </p:scale>
        <p:origin x="1660" y="52"/>
      </p:cViewPr>
      <p:guideLst>
        <p:guide orient="horz" pos="2160"/>
        <p:guide pos="2880"/>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viewProps" Target="viewProps.xml"/></Relationships>
</file>

<file path=ppt/diagrams/_rels/data3.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image" Target="../media/image27.png"/></Relationships>
</file>

<file path=ppt/diagrams/_rels/drawing3.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image" Target="../media/image27.png"/></Relationships>
</file>

<file path=ppt/diagrams/colors1.xml><?xml version="1.0" encoding="utf-8"?>
<dgm:colorsDef xmlns:dgm="http://schemas.openxmlformats.org/drawingml/2006/diagram" xmlns:a="http://schemas.openxmlformats.org/drawingml/2006/main" uniqueId="urn:microsoft.com/office/officeart/2005/8/colors/accent3_2">
  <dgm:title val=""/>
  <dgm:desc val=""/>
  <dgm:catLst>
    <dgm:cat type="accent3" pri="11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D21C55F1-6334-A747-8D7D-488CD5B1EE1D}" type="doc">
      <dgm:prSet loTypeId="urn:microsoft.com/office/officeart/2005/8/layout/cycle5" loCatId="" qsTypeId="urn:microsoft.com/office/officeart/2005/8/quickstyle/simple4" qsCatId="simple" csTypeId="urn:microsoft.com/office/officeart/2005/8/colors/accent3_2" csCatId="accent3" phldr="1"/>
      <dgm:spPr/>
      <dgm:t>
        <a:bodyPr/>
        <a:lstStyle/>
        <a:p>
          <a:endParaRPr lang="en-US"/>
        </a:p>
      </dgm:t>
    </dgm:pt>
    <dgm:pt modelId="{DEDB1CBA-7661-7340-BB40-9C3C807706D6}">
      <dgm:prSet phldrT="[Text]"/>
      <dgm:spPr/>
      <dgm:t>
        <a:bodyPr/>
        <a:lstStyle/>
        <a:p>
          <a:r>
            <a:rPr lang="en-US" b="1" dirty="0" err="1">
              <a:solidFill>
                <a:srgbClr val="000000"/>
              </a:solidFill>
            </a:rPr>
            <a:t>Precontemplation</a:t>
          </a:r>
          <a:endParaRPr lang="en-US" b="1" dirty="0">
            <a:solidFill>
              <a:srgbClr val="000000"/>
            </a:solidFill>
          </a:endParaRPr>
        </a:p>
      </dgm:t>
    </dgm:pt>
    <dgm:pt modelId="{DC52104F-D687-2545-A0AE-997EE5AABCA0}" type="parTrans" cxnId="{07F6460D-34AD-2A41-84F3-130AA5BE1C65}">
      <dgm:prSet/>
      <dgm:spPr/>
      <dgm:t>
        <a:bodyPr/>
        <a:lstStyle/>
        <a:p>
          <a:endParaRPr lang="en-US"/>
        </a:p>
      </dgm:t>
    </dgm:pt>
    <dgm:pt modelId="{73641BD7-9B9C-2540-8870-B29B40046572}" type="sibTrans" cxnId="{07F6460D-34AD-2A41-84F3-130AA5BE1C65}">
      <dgm:prSet/>
      <dgm:spPr/>
      <dgm:t>
        <a:bodyPr/>
        <a:lstStyle/>
        <a:p>
          <a:endParaRPr lang="en-US"/>
        </a:p>
      </dgm:t>
    </dgm:pt>
    <dgm:pt modelId="{336DF808-EB4C-E34E-AD44-93AA5ECEAAA0}">
      <dgm:prSet phldrT="[Text]"/>
      <dgm:spPr/>
      <dgm:t>
        <a:bodyPr/>
        <a:lstStyle/>
        <a:p>
          <a:r>
            <a:rPr lang="en-US" b="1" dirty="0">
              <a:solidFill>
                <a:srgbClr val="000000"/>
              </a:solidFill>
            </a:rPr>
            <a:t>Contemplation</a:t>
          </a:r>
        </a:p>
      </dgm:t>
    </dgm:pt>
    <dgm:pt modelId="{EF4C16F4-647C-5848-BD74-26796EF45C38}" type="parTrans" cxnId="{BD04BF1C-0444-2E4F-A49D-488E6CA6A481}">
      <dgm:prSet/>
      <dgm:spPr/>
      <dgm:t>
        <a:bodyPr/>
        <a:lstStyle/>
        <a:p>
          <a:endParaRPr lang="en-US"/>
        </a:p>
      </dgm:t>
    </dgm:pt>
    <dgm:pt modelId="{92E929F5-70E3-2244-8974-45413FD79B7A}" type="sibTrans" cxnId="{BD04BF1C-0444-2E4F-A49D-488E6CA6A481}">
      <dgm:prSet/>
      <dgm:spPr/>
      <dgm:t>
        <a:bodyPr/>
        <a:lstStyle/>
        <a:p>
          <a:endParaRPr lang="en-US"/>
        </a:p>
      </dgm:t>
    </dgm:pt>
    <dgm:pt modelId="{B60DF423-BACF-3B4E-8B24-5AA5CE9762F2}">
      <dgm:prSet phldrT="[Text]"/>
      <dgm:spPr/>
      <dgm:t>
        <a:bodyPr/>
        <a:lstStyle/>
        <a:p>
          <a:r>
            <a:rPr lang="en-US" b="1" dirty="0">
              <a:solidFill>
                <a:srgbClr val="000000"/>
              </a:solidFill>
            </a:rPr>
            <a:t>Determination</a:t>
          </a:r>
        </a:p>
      </dgm:t>
    </dgm:pt>
    <dgm:pt modelId="{09D25C4A-1096-6D4F-B559-74D4DD6ACADD}" type="parTrans" cxnId="{2DAE4DF8-5FD9-7349-B265-05E91E36F978}">
      <dgm:prSet/>
      <dgm:spPr/>
      <dgm:t>
        <a:bodyPr/>
        <a:lstStyle/>
        <a:p>
          <a:endParaRPr lang="en-US"/>
        </a:p>
      </dgm:t>
    </dgm:pt>
    <dgm:pt modelId="{CBE08678-AF1F-FD4D-B338-4289048AC63C}" type="sibTrans" cxnId="{2DAE4DF8-5FD9-7349-B265-05E91E36F978}">
      <dgm:prSet/>
      <dgm:spPr/>
      <dgm:t>
        <a:bodyPr/>
        <a:lstStyle/>
        <a:p>
          <a:endParaRPr lang="en-US"/>
        </a:p>
      </dgm:t>
    </dgm:pt>
    <dgm:pt modelId="{BF6AF88A-9BC9-7140-81DF-539E1AE1D617}">
      <dgm:prSet phldrT="[Text]"/>
      <dgm:spPr/>
      <dgm:t>
        <a:bodyPr/>
        <a:lstStyle/>
        <a:p>
          <a:r>
            <a:rPr lang="en-US" b="1" dirty="0">
              <a:solidFill>
                <a:srgbClr val="000000"/>
              </a:solidFill>
            </a:rPr>
            <a:t>Action</a:t>
          </a:r>
        </a:p>
      </dgm:t>
    </dgm:pt>
    <dgm:pt modelId="{11FB6E55-98D0-1F41-A930-5B18F4A97FA4}" type="parTrans" cxnId="{643EB62B-95FE-EE4F-A82C-FFBBB8E32DE3}">
      <dgm:prSet/>
      <dgm:spPr/>
      <dgm:t>
        <a:bodyPr/>
        <a:lstStyle/>
        <a:p>
          <a:endParaRPr lang="en-US"/>
        </a:p>
      </dgm:t>
    </dgm:pt>
    <dgm:pt modelId="{49AF90AD-4447-9441-9372-E3452D977222}" type="sibTrans" cxnId="{643EB62B-95FE-EE4F-A82C-FFBBB8E32DE3}">
      <dgm:prSet/>
      <dgm:spPr/>
      <dgm:t>
        <a:bodyPr/>
        <a:lstStyle/>
        <a:p>
          <a:endParaRPr lang="en-US"/>
        </a:p>
      </dgm:t>
    </dgm:pt>
    <dgm:pt modelId="{D6225F33-41FC-C34F-8520-E36F7E8DD6ED}">
      <dgm:prSet phldrT="[Text]"/>
      <dgm:spPr/>
      <dgm:t>
        <a:bodyPr/>
        <a:lstStyle/>
        <a:p>
          <a:r>
            <a:rPr lang="en-US" b="1" dirty="0">
              <a:solidFill>
                <a:schemeClr val="bg1"/>
              </a:solidFill>
            </a:rPr>
            <a:t>Maintenance</a:t>
          </a:r>
        </a:p>
      </dgm:t>
    </dgm:pt>
    <dgm:pt modelId="{9588FEBA-5694-414F-B0FA-A337333839F0}" type="parTrans" cxnId="{9CF37234-A148-9942-BF70-1C2F84FD9F4D}">
      <dgm:prSet/>
      <dgm:spPr/>
      <dgm:t>
        <a:bodyPr/>
        <a:lstStyle/>
        <a:p>
          <a:endParaRPr lang="en-US"/>
        </a:p>
      </dgm:t>
    </dgm:pt>
    <dgm:pt modelId="{DF12946D-6414-4243-9E0B-7F6B3256865D}" type="sibTrans" cxnId="{9CF37234-A148-9942-BF70-1C2F84FD9F4D}">
      <dgm:prSet/>
      <dgm:spPr/>
      <dgm:t>
        <a:bodyPr/>
        <a:lstStyle/>
        <a:p>
          <a:endParaRPr lang="en-US"/>
        </a:p>
      </dgm:t>
    </dgm:pt>
    <dgm:pt modelId="{D537F8BA-DE52-544A-B773-0F77FCC73DCC}" type="pres">
      <dgm:prSet presAssocID="{D21C55F1-6334-A747-8D7D-488CD5B1EE1D}" presName="cycle" presStyleCnt="0">
        <dgm:presLayoutVars>
          <dgm:dir/>
          <dgm:resizeHandles val="exact"/>
        </dgm:presLayoutVars>
      </dgm:prSet>
      <dgm:spPr/>
      <dgm:t>
        <a:bodyPr/>
        <a:lstStyle/>
        <a:p>
          <a:endParaRPr lang="en-US"/>
        </a:p>
      </dgm:t>
    </dgm:pt>
    <dgm:pt modelId="{177AFD47-7D96-C345-98E6-7BDBD2A75D03}" type="pres">
      <dgm:prSet presAssocID="{DEDB1CBA-7661-7340-BB40-9C3C807706D6}" presName="node" presStyleLbl="node1" presStyleIdx="0" presStyleCnt="5">
        <dgm:presLayoutVars>
          <dgm:bulletEnabled val="1"/>
        </dgm:presLayoutVars>
      </dgm:prSet>
      <dgm:spPr/>
      <dgm:t>
        <a:bodyPr/>
        <a:lstStyle/>
        <a:p>
          <a:endParaRPr lang="en-US"/>
        </a:p>
      </dgm:t>
    </dgm:pt>
    <dgm:pt modelId="{94B9C648-FE5C-CE40-83DF-F20E351FA9CB}" type="pres">
      <dgm:prSet presAssocID="{DEDB1CBA-7661-7340-BB40-9C3C807706D6}" presName="spNode" presStyleCnt="0"/>
      <dgm:spPr/>
    </dgm:pt>
    <dgm:pt modelId="{E8E788B9-9FA9-BB4C-A3A2-B6B7D49B1D3A}" type="pres">
      <dgm:prSet presAssocID="{73641BD7-9B9C-2540-8870-B29B40046572}" presName="sibTrans" presStyleLbl="sibTrans1D1" presStyleIdx="0" presStyleCnt="5"/>
      <dgm:spPr/>
      <dgm:t>
        <a:bodyPr/>
        <a:lstStyle/>
        <a:p>
          <a:endParaRPr lang="en-US"/>
        </a:p>
      </dgm:t>
    </dgm:pt>
    <dgm:pt modelId="{D7E44240-B4EF-A24F-91DF-DBDB4F75EBF7}" type="pres">
      <dgm:prSet presAssocID="{336DF808-EB4C-E34E-AD44-93AA5ECEAAA0}" presName="node" presStyleLbl="node1" presStyleIdx="1" presStyleCnt="5">
        <dgm:presLayoutVars>
          <dgm:bulletEnabled val="1"/>
        </dgm:presLayoutVars>
      </dgm:prSet>
      <dgm:spPr/>
      <dgm:t>
        <a:bodyPr/>
        <a:lstStyle/>
        <a:p>
          <a:endParaRPr lang="en-US"/>
        </a:p>
      </dgm:t>
    </dgm:pt>
    <dgm:pt modelId="{F71CEFA5-546B-BB4B-AB9B-4447C2299130}" type="pres">
      <dgm:prSet presAssocID="{336DF808-EB4C-E34E-AD44-93AA5ECEAAA0}" presName="spNode" presStyleCnt="0"/>
      <dgm:spPr/>
    </dgm:pt>
    <dgm:pt modelId="{6B6A69B7-EDC9-4E4B-A75A-CC4F9A0EB12C}" type="pres">
      <dgm:prSet presAssocID="{92E929F5-70E3-2244-8974-45413FD79B7A}" presName="sibTrans" presStyleLbl="sibTrans1D1" presStyleIdx="1" presStyleCnt="5"/>
      <dgm:spPr/>
      <dgm:t>
        <a:bodyPr/>
        <a:lstStyle/>
        <a:p>
          <a:endParaRPr lang="en-US"/>
        </a:p>
      </dgm:t>
    </dgm:pt>
    <dgm:pt modelId="{E0946A33-2D2F-AB46-884C-56176B211C5A}" type="pres">
      <dgm:prSet presAssocID="{B60DF423-BACF-3B4E-8B24-5AA5CE9762F2}" presName="node" presStyleLbl="node1" presStyleIdx="2" presStyleCnt="5">
        <dgm:presLayoutVars>
          <dgm:bulletEnabled val="1"/>
        </dgm:presLayoutVars>
      </dgm:prSet>
      <dgm:spPr/>
      <dgm:t>
        <a:bodyPr/>
        <a:lstStyle/>
        <a:p>
          <a:endParaRPr lang="en-US"/>
        </a:p>
      </dgm:t>
    </dgm:pt>
    <dgm:pt modelId="{46E8FB02-1FD1-EA4A-800B-A694FA59745D}" type="pres">
      <dgm:prSet presAssocID="{B60DF423-BACF-3B4E-8B24-5AA5CE9762F2}" presName="spNode" presStyleCnt="0"/>
      <dgm:spPr/>
    </dgm:pt>
    <dgm:pt modelId="{D34EB8E2-0167-6E46-9441-8F4C4EAFBD0F}" type="pres">
      <dgm:prSet presAssocID="{CBE08678-AF1F-FD4D-B338-4289048AC63C}" presName="sibTrans" presStyleLbl="sibTrans1D1" presStyleIdx="2" presStyleCnt="5"/>
      <dgm:spPr/>
      <dgm:t>
        <a:bodyPr/>
        <a:lstStyle/>
        <a:p>
          <a:endParaRPr lang="en-US"/>
        </a:p>
      </dgm:t>
    </dgm:pt>
    <dgm:pt modelId="{B45BCB47-62AA-6E4D-B35B-4B812D270DE6}" type="pres">
      <dgm:prSet presAssocID="{BF6AF88A-9BC9-7140-81DF-539E1AE1D617}" presName="node" presStyleLbl="node1" presStyleIdx="3" presStyleCnt="5">
        <dgm:presLayoutVars>
          <dgm:bulletEnabled val="1"/>
        </dgm:presLayoutVars>
      </dgm:prSet>
      <dgm:spPr/>
      <dgm:t>
        <a:bodyPr/>
        <a:lstStyle/>
        <a:p>
          <a:endParaRPr lang="en-US"/>
        </a:p>
      </dgm:t>
    </dgm:pt>
    <dgm:pt modelId="{5F4C2CD2-5023-DD46-A135-F37DC57D4C4D}" type="pres">
      <dgm:prSet presAssocID="{BF6AF88A-9BC9-7140-81DF-539E1AE1D617}" presName="spNode" presStyleCnt="0"/>
      <dgm:spPr/>
    </dgm:pt>
    <dgm:pt modelId="{ED88C3F8-756F-BE44-B83F-383883624F2A}" type="pres">
      <dgm:prSet presAssocID="{49AF90AD-4447-9441-9372-E3452D977222}" presName="sibTrans" presStyleLbl="sibTrans1D1" presStyleIdx="3" presStyleCnt="5"/>
      <dgm:spPr/>
      <dgm:t>
        <a:bodyPr/>
        <a:lstStyle/>
        <a:p>
          <a:endParaRPr lang="en-US"/>
        </a:p>
      </dgm:t>
    </dgm:pt>
    <dgm:pt modelId="{2A121E3F-EFB7-1F41-B813-5AC6116969F4}" type="pres">
      <dgm:prSet presAssocID="{D6225F33-41FC-C34F-8520-E36F7E8DD6ED}" presName="node" presStyleLbl="node1" presStyleIdx="4" presStyleCnt="5">
        <dgm:presLayoutVars>
          <dgm:bulletEnabled val="1"/>
        </dgm:presLayoutVars>
      </dgm:prSet>
      <dgm:spPr/>
      <dgm:t>
        <a:bodyPr/>
        <a:lstStyle/>
        <a:p>
          <a:endParaRPr lang="en-US"/>
        </a:p>
      </dgm:t>
    </dgm:pt>
    <dgm:pt modelId="{E1A902BE-DD0C-EA43-83B2-2E5AB704411F}" type="pres">
      <dgm:prSet presAssocID="{D6225F33-41FC-C34F-8520-E36F7E8DD6ED}" presName="spNode" presStyleCnt="0"/>
      <dgm:spPr/>
    </dgm:pt>
    <dgm:pt modelId="{C52B780A-F8D2-5D49-904C-4025B933361A}" type="pres">
      <dgm:prSet presAssocID="{DF12946D-6414-4243-9E0B-7F6B3256865D}" presName="sibTrans" presStyleLbl="sibTrans1D1" presStyleIdx="4" presStyleCnt="5"/>
      <dgm:spPr/>
      <dgm:t>
        <a:bodyPr/>
        <a:lstStyle/>
        <a:p>
          <a:endParaRPr lang="en-US"/>
        </a:p>
      </dgm:t>
    </dgm:pt>
  </dgm:ptLst>
  <dgm:cxnLst>
    <dgm:cxn modelId="{2DAE4DF8-5FD9-7349-B265-05E91E36F978}" srcId="{D21C55F1-6334-A747-8D7D-488CD5B1EE1D}" destId="{B60DF423-BACF-3B4E-8B24-5AA5CE9762F2}" srcOrd="2" destOrd="0" parTransId="{09D25C4A-1096-6D4F-B559-74D4DD6ACADD}" sibTransId="{CBE08678-AF1F-FD4D-B338-4289048AC63C}"/>
    <dgm:cxn modelId="{569E7A56-458F-478D-BAF0-A2D82FB57D33}" type="presOf" srcId="{92E929F5-70E3-2244-8974-45413FD79B7A}" destId="{6B6A69B7-EDC9-4E4B-A75A-CC4F9A0EB12C}" srcOrd="0" destOrd="0" presId="urn:microsoft.com/office/officeart/2005/8/layout/cycle5"/>
    <dgm:cxn modelId="{9FF1B06C-5CEA-4079-8089-621F52FD88E8}" type="presOf" srcId="{49AF90AD-4447-9441-9372-E3452D977222}" destId="{ED88C3F8-756F-BE44-B83F-383883624F2A}" srcOrd="0" destOrd="0" presId="urn:microsoft.com/office/officeart/2005/8/layout/cycle5"/>
    <dgm:cxn modelId="{0CED2B12-FC87-4F2C-85B6-B28DD5446495}" type="presOf" srcId="{CBE08678-AF1F-FD4D-B338-4289048AC63C}" destId="{D34EB8E2-0167-6E46-9441-8F4C4EAFBD0F}" srcOrd="0" destOrd="0" presId="urn:microsoft.com/office/officeart/2005/8/layout/cycle5"/>
    <dgm:cxn modelId="{9F73AC8B-EFA7-4A70-8BCB-3982DA19FE48}" type="presOf" srcId="{73641BD7-9B9C-2540-8870-B29B40046572}" destId="{E8E788B9-9FA9-BB4C-A3A2-B6B7D49B1D3A}" srcOrd="0" destOrd="0" presId="urn:microsoft.com/office/officeart/2005/8/layout/cycle5"/>
    <dgm:cxn modelId="{2ABFE4D9-5BB8-411D-A323-C520D43627C0}" type="presOf" srcId="{BF6AF88A-9BC9-7140-81DF-539E1AE1D617}" destId="{B45BCB47-62AA-6E4D-B35B-4B812D270DE6}" srcOrd="0" destOrd="0" presId="urn:microsoft.com/office/officeart/2005/8/layout/cycle5"/>
    <dgm:cxn modelId="{E842C84D-780B-4845-A9ED-E625B7B7FA6E}" type="presOf" srcId="{B60DF423-BACF-3B4E-8B24-5AA5CE9762F2}" destId="{E0946A33-2D2F-AB46-884C-56176B211C5A}" srcOrd="0" destOrd="0" presId="urn:microsoft.com/office/officeart/2005/8/layout/cycle5"/>
    <dgm:cxn modelId="{9CF37234-A148-9942-BF70-1C2F84FD9F4D}" srcId="{D21C55F1-6334-A747-8D7D-488CD5B1EE1D}" destId="{D6225F33-41FC-C34F-8520-E36F7E8DD6ED}" srcOrd="4" destOrd="0" parTransId="{9588FEBA-5694-414F-B0FA-A337333839F0}" sibTransId="{DF12946D-6414-4243-9E0B-7F6B3256865D}"/>
    <dgm:cxn modelId="{E23AC362-B333-4131-90E5-25E9731486DF}" type="presOf" srcId="{D21C55F1-6334-A747-8D7D-488CD5B1EE1D}" destId="{D537F8BA-DE52-544A-B773-0F77FCC73DCC}" srcOrd="0" destOrd="0" presId="urn:microsoft.com/office/officeart/2005/8/layout/cycle5"/>
    <dgm:cxn modelId="{16D6699D-D14C-4FEE-9510-3616DC3D72FD}" type="presOf" srcId="{DEDB1CBA-7661-7340-BB40-9C3C807706D6}" destId="{177AFD47-7D96-C345-98E6-7BDBD2A75D03}" srcOrd="0" destOrd="0" presId="urn:microsoft.com/office/officeart/2005/8/layout/cycle5"/>
    <dgm:cxn modelId="{07F6460D-34AD-2A41-84F3-130AA5BE1C65}" srcId="{D21C55F1-6334-A747-8D7D-488CD5B1EE1D}" destId="{DEDB1CBA-7661-7340-BB40-9C3C807706D6}" srcOrd="0" destOrd="0" parTransId="{DC52104F-D687-2545-A0AE-997EE5AABCA0}" sibTransId="{73641BD7-9B9C-2540-8870-B29B40046572}"/>
    <dgm:cxn modelId="{83B04F90-F223-4F69-B517-F4AAC1DB0C52}" type="presOf" srcId="{336DF808-EB4C-E34E-AD44-93AA5ECEAAA0}" destId="{D7E44240-B4EF-A24F-91DF-DBDB4F75EBF7}" srcOrd="0" destOrd="0" presId="urn:microsoft.com/office/officeart/2005/8/layout/cycle5"/>
    <dgm:cxn modelId="{643EB62B-95FE-EE4F-A82C-FFBBB8E32DE3}" srcId="{D21C55F1-6334-A747-8D7D-488CD5B1EE1D}" destId="{BF6AF88A-9BC9-7140-81DF-539E1AE1D617}" srcOrd="3" destOrd="0" parTransId="{11FB6E55-98D0-1F41-A930-5B18F4A97FA4}" sibTransId="{49AF90AD-4447-9441-9372-E3452D977222}"/>
    <dgm:cxn modelId="{CFEFA723-9AF4-402A-A268-9809646C98A4}" type="presOf" srcId="{DF12946D-6414-4243-9E0B-7F6B3256865D}" destId="{C52B780A-F8D2-5D49-904C-4025B933361A}" srcOrd="0" destOrd="0" presId="urn:microsoft.com/office/officeart/2005/8/layout/cycle5"/>
    <dgm:cxn modelId="{BD04BF1C-0444-2E4F-A49D-488E6CA6A481}" srcId="{D21C55F1-6334-A747-8D7D-488CD5B1EE1D}" destId="{336DF808-EB4C-E34E-AD44-93AA5ECEAAA0}" srcOrd="1" destOrd="0" parTransId="{EF4C16F4-647C-5848-BD74-26796EF45C38}" sibTransId="{92E929F5-70E3-2244-8974-45413FD79B7A}"/>
    <dgm:cxn modelId="{043EFFFA-AAE4-4C30-B9B0-B3F849F19BB7}" type="presOf" srcId="{D6225F33-41FC-C34F-8520-E36F7E8DD6ED}" destId="{2A121E3F-EFB7-1F41-B813-5AC6116969F4}" srcOrd="0" destOrd="0" presId="urn:microsoft.com/office/officeart/2005/8/layout/cycle5"/>
    <dgm:cxn modelId="{7E583D33-D0E1-4327-B088-50AC08B34D29}" type="presParOf" srcId="{D537F8BA-DE52-544A-B773-0F77FCC73DCC}" destId="{177AFD47-7D96-C345-98E6-7BDBD2A75D03}" srcOrd="0" destOrd="0" presId="urn:microsoft.com/office/officeart/2005/8/layout/cycle5"/>
    <dgm:cxn modelId="{0E74CA28-723C-47C4-A6C5-31A398C10BBD}" type="presParOf" srcId="{D537F8BA-DE52-544A-B773-0F77FCC73DCC}" destId="{94B9C648-FE5C-CE40-83DF-F20E351FA9CB}" srcOrd="1" destOrd="0" presId="urn:microsoft.com/office/officeart/2005/8/layout/cycle5"/>
    <dgm:cxn modelId="{85FE16A7-DAB5-4B0D-AE05-C61C81D19661}" type="presParOf" srcId="{D537F8BA-DE52-544A-B773-0F77FCC73DCC}" destId="{E8E788B9-9FA9-BB4C-A3A2-B6B7D49B1D3A}" srcOrd="2" destOrd="0" presId="urn:microsoft.com/office/officeart/2005/8/layout/cycle5"/>
    <dgm:cxn modelId="{1C7476B4-DC4D-4FFE-A1CD-B09DFE70916D}" type="presParOf" srcId="{D537F8BA-DE52-544A-B773-0F77FCC73DCC}" destId="{D7E44240-B4EF-A24F-91DF-DBDB4F75EBF7}" srcOrd="3" destOrd="0" presId="urn:microsoft.com/office/officeart/2005/8/layout/cycle5"/>
    <dgm:cxn modelId="{4387B847-AD32-490B-B0D7-E55F78D2071B}" type="presParOf" srcId="{D537F8BA-DE52-544A-B773-0F77FCC73DCC}" destId="{F71CEFA5-546B-BB4B-AB9B-4447C2299130}" srcOrd="4" destOrd="0" presId="urn:microsoft.com/office/officeart/2005/8/layout/cycle5"/>
    <dgm:cxn modelId="{4F46721B-0A78-4945-B33B-A177C8A62E68}" type="presParOf" srcId="{D537F8BA-DE52-544A-B773-0F77FCC73DCC}" destId="{6B6A69B7-EDC9-4E4B-A75A-CC4F9A0EB12C}" srcOrd="5" destOrd="0" presId="urn:microsoft.com/office/officeart/2005/8/layout/cycle5"/>
    <dgm:cxn modelId="{3CB95BEF-4887-467E-92B6-58B0DF3B99C1}" type="presParOf" srcId="{D537F8BA-DE52-544A-B773-0F77FCC73DCC}" destId="{E0946A33-2D2F-AB46-884C-56176B211C5A}" srcOrd="6" destOrd="0" presId="urn:microsoft.com/office/officeart/2005/8/layout/cycle5"/>
    <dgm:cxn modelId="{2D4ACEEB-8BCA-4D52-BAE6-A1737C7A0DC7}" type="presParOf" srcId="{D537F8BA-DE52-544A-B773-0F77FCC73DCC}" destId="{46E8FB02-1FD1-EA4A-800B-A694FA59745D}" srcOrd="7" destOrd="0" presId="urn:microsoft.com/office/officeart/2005/8/layout/cycle5"/>
    <dgm:cxn modelId="{6C98FA80-5D5B-419A-8CC1-A71F07DF9FC6}" type="presParOf" srcId="{D537F8BA-DE52-544A-B773-0F77FCC73DCC}" destId="{D34EB8E2-0167-6E46-9441-8F4C4EAFBD0F}" srcOrd="8" destOrd="0" presId="urn:microsoft.com/office/officeart/2005/8/layout/cycle5"/>
    <dgm:cxn modelId="{05980D66-4B72-4DDF-99FF-FFB74C517274}" type="presParOf" srcId="{D537F8BA-DE52-544A-B773-0F77FCC73DCC}" destId="{B45BCB47-62AA-6E4D-B35B-4B812D270DE6}" srcOrd="9" destOrd="0" presId="urn:microsoft.com/office/officeart/2005/8/layout/cycle5"/>
    <dgm:cxn modelId="{011DAC4C-60EE-4E9B-B913-253969959D61}" type="presParOf" srcId="{D537F8BA-DE52-544A-B773-0F77FCC73DCC}" destId="{5F4C2CD2-5023-DD46-A135-F37DC57D4C4D}" srcOrd="10" destOrd="0" presId="urn:microsoft.com/office/officeart/2005/8/layout/cycle5"/>
    <dgm:cxn modelId="{448FD72E-AF72-43F8-BEB3-537DC7490A7C}" type="presParOf" srcId="{D537F8BA-DE52-544A-B773-0F77FCC73DCC}" destId="{ED88C3F8-756F-BE44-B83F-383883624F2A}" srcOrd="11" destOrd="0" presId="urn:microsoft.com/office/officeart/2005/8/layout/cycle5"/>
    <dgm:cxn modelId="{70F9F30A-FC8E-4FEB-9796-0A211B58AB88}" type="presParOf" srcId="{D537F8BA-DE52-544A-B773-0F77FCC73DCC}" destId="{2A121E3F-EFB7-1F41-B813-5AC6116969F4}" srcOrd="12" destOrd="0" presId="urn:microsoft.com/office/officeart/2005/8/layout/cycle5"/>
    <dgm:cxn modelId="{271DE362-9920-48BA-863B-18C85A8323C1}" type="presParOf" srcId="{D537F8BA-DE52-544A-B773-0F77FCC73DCC}" destId="{E1A902BE-DD0C-EA43-83B2-2E5AB704411F}" srcOrd="13" destOrd="0" presId="urn:microsoft.com/office/officeart/2005/8/layout/cycle5"/>
    <dgm:cxn modelId="{EA6EECB3-B0AA-44A3-86DF-7DE99C0A0D3C}" type="presParOf" srcId="{D537F8BA-DE52-544A-B773-0F77FCC73DCC}" destId="{C52B780A-F8D2-5D49-904C-4025B933361A}" srcOrd="14" destOrd="0" presId="urn:microsoft.com/office/officeart/2005/8/layout/cycle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0CE09B9E-CEEA-4423-BE28-665DFBFA3018}" type="doc">
      <dgm:prSet loTypeId="urn:microsoft.com/office/officeart/2005/8/layout/StepDownProcess" loCatId="process" qsTypeId="urn:microsoft.com/office/officeart/2005/8/quickstyle/simple1" qsCatId="simple" csTypeId="urn:microsoft.com/office/officeart/2005/8/colors/colorful1" csCatId="colorful" phldr="1"/>
      <dgm:spPr/>
      <dgm:t>
        <a:bodyPr/>
        <a:lstStyle/>
        <a:p>
          <a:endParaRPr lang="en-US"/>
        </a:p>
      </dgm:t>
    </dgm:pt>
    <dgm:pt modelId="{5E866EF6-C4AC-460A-AE50-020EC494B0E7}">
      <dgm:prSet/>
      <dgm:spPr/>
      <dgm:t>
        <a:bodyPr/>
        <a:lstStyle/>
        <a:p>
          <a:pPr rtl="0"/>
          <a:r>
            <a:rPr lang="en-US" dirty="0"/>
            <a:t>Turn to Personal Learning Planning your Trainee Guide </a:t>
          </a:r>
        </a:p>
      </dgm:t>
    </dgm:pt>
    <dgm:pt modelId="{3E96D121-71D9-41BB-9B31-F3CD22888FD8}" type="parTrans" cxnId="{D0F474E5-3553-455D-92EB-BF9EE163D45C}">
      <dgm:prSet/>
      <dgm:spPr/>
      <dgm:t>
        <a:bodyPr/>
        <a:lstStyle/>
        <a:p>
          <a:endParaRPr lang="en-US"/>
        </a:p>
      </dgm:t>
    </dgm:pt>
    <dgm:pt modelId="{D540EC52-A2CA-4E9E-A2B1-6574D2B3F98E}" type="sibTrans" cxnId="{D0F474E5-3553-455D-92EB-BF9EE163D45C}">
      <dgm:prSet/>
      <dgm:spPr/>
      <dgm:t>
        <a:bodyPr/>
        <a:lstStyle/>
        <a:p>
          <a:endParaRPr lang="en-US"/>
        </a:p>
      </dgm:t>
    </dgm:pt>
    <dgm:pt modelId="{4E29245B-4D29-4272-B92A-27BBEDFCF349}">
      <dgm:prSet/>
      <dgm:spPr/>
      <dgm:t>
        <a:bodyPr/>
        <a:lstStyle/>
        <a:p>
          <a:pPr rtl="0"/>
          <a:r>
            <a:rPr lang="en-US" dirty="0"/>
            <a:t>Individually answer the questions</a:t>
          </a:r>
        </a:p>
      </dgm:t>
    </dgm:pt>
    <dgm:pt modelId="{C444C945-073C-43D3-B5C2-8CC928B3999F}" type="parTrans" cxnId="{F2362853-C9C3-4CF9-8D0B-9838E0073F44}">
      <dgm:prSet/>
      <dgm:spPr/>
      <dgm:t>
        <a:bodyPr/>
        <a:lstStyle/>
        <a:p>
          <a:endParaRPr lang="en-US"/>
        </a:p>
      </dgm:t>
    </dgm:pt>
    <dgm:pt modelId="{FF0ABBF5-11C4-4DB3-9710-9EF7BDBBE683}" type="sibTrans" cxnId="{F2362853-C9C3-4CF9-8D0B-9838E0073F44}">
      <dgm:prSet/>
      <dgm:spPr/>
      <dgm:t>
        <a:bodyPr/>
        <a:lstStyle/>
        <a:p>
          <a:endParaRPr lang="en-US"/>
        </a:p>
      </dgm:t>
    </dgm:pt>
    <dgm:pt modelId="{241A66E3-35BF-4AFC-A6A9-81CAA67B43D3}" type="pres">
      <dgm:prSet presAssocID="{0CE09B9E-CEEA-4423-BE28-665DFBFA3018}" presName="rootnode" presStyleCnt="0">
        <dgm:presLayoutVars>
          <dgm:chMax/>
          <dgm:chPref/>
          <dgm:dir/>
          <dgm:animLvl val="lvl"/>
        </dgm:presLayoutVars>
      </dgm:prSet>
      <dgm:spPr/>
      <dgm:t>
        <a:bodyPr/>
        <a:lstStyle/>
        <a:p>
          <a:endParaRPr lang="en-US"/>
        </a:p>
      </dgm:t>
    </dgm:pt>
    <dgm:pt modelId="{9AC54B21-EA35-46A4-A852-688713E87EDF}" type="pres">
      <dgm:prSet presAssocID="{5E866EF6-C4AC-460A-AE50-020EC494B0E7}" presName="composite" presStyleCnt="0"/>
      <dgm:spPr/>
    </dgm:pt>
    <dgm:pt modelId="{025C62E3-4D10-4429-A897-341BC96FEA99}" type="pres">
      <dgm:prSet presAssocID="{5E866EF6-C4AC-460A-AE50-020EC494B0E7}" presName="bentUpArrow1" presStyleLbl="alignImgPlace1" presStyleIdx="0" presStyleCnt="1"/>
      <dgm:spPr/>
    </dgm:pt>
    <dgm:pt modelId="{EFACC414-E7F6-442B-831D-413641419F77}" type="pres">
      <dgm:prSet presAssocID="{5E866EF6-C4AC-460A-AE50-020EC494B0E7}" presName="ParentText" presStyleLbl="node1" presStyleIdx="0" presStyleCnt="2">
        <dgm:presLayoutVars>
          <dgm:chMax val="1"/>
          <dgm:chPref val="1"/>
          <dgm:bulletEnabled val="1"/>
        </dgm:presLayoutVars>
      </dgm:prSet>
      <dgm:spPr/>
      <dgm:t>
        <a:bodyPr/>
        <a:lstStyle/>
        <a:p>
          <a:endParaRPr lang="en-US"/>
        </a:p>
      </dgm:t>
    </dgm:pt>
    <dgm:pt modelId="{DD8B91EA-643E-4E22-B525-DB909B5984D8}" type="pres">
      <dgm:prSet presAssocID="{5E866EF6-C4AC-460A-AE50-020EC494B0E7}" presName="ChildText" presStyleLbl="revTx" presStyleIdx="0" presStyleCnt="1">
        <dgm:presLayoutVars>
          <dgm:chMax val="0"/>
          <dgm:chPref val="0"/>
          <dgm:bulletEnabled val="1"/>
        </dgm:presLayoutVars>
      </dgm:prSet>
      <dgm:spPr/>
    </dgm:pt>
    <dgm:pt modelId="{E37EE679-3EE9-4902-958C-E5132B7B822E}" type="pres">
      <dgm:prSet presAssocID="{D540EC52-A2CA-4E9E-A2B1-6574D2B3F98E}" presName="sibTrans" presStyleCnt="0"/>
      <dgm:spPr/>
    </dgm:pt>
    <dgm:pt modelId="{222CA4F2-CFD0-4B52-B2EC-4FCC982B6FD2}" type="pres">
      <dgm:prSet presAssocID="{4E29245B-4D29-4272-B92A-27BBEDFCF349}" presName="composite" presStyleCnt="0"/>
      <dgm:spPr/>
    </dgm:pt>
    <dgm:pt modelId="{C5BB49B6-887F-46DE-8897-B6683D87F039}" type="pres">
      <dgm:prSet presAssocID="{4E29245B-4D29-4272-B92A-27BBEDFCF349}" presName="ParentText" presStyleLbl="node1" presStyleIdx="1" presStyleCnt="2">
        <dgm:presLayoutVars>
          <dgm:chMax val="1"/>
          <dgm:chPref val="1"/>
          <dgm:bulletEnabled val="1"/>
        </dgm:presLayoutVars>
      </dgm:prSet>
      <dgm:spPr/>
      <dgm:t>
        <a:bodyPr/>
        <a:lstStyle/>
        <a:p>
          <a:endParaRPr lang="en-US"/>
        </a:p>
      </dgm:t>
    </dgm:pt>
  </dgm:ptLst>
  <dgm:cxnLst>
    <dgm:cxn modelId="{F2362853-C9C3-4CF9-8D0B-9838E0073F44}" srcId="{0CE09B9E-CEEA-4423-BE28-665DFBFA3018}" destId="{4E29245B-4D29-4272-B92A-27BBEDFCF349}" srcOrd="1" destOrd="0" parTransId="{C444C945-073C-43D3-B5C2-8CC928B3999F}" sibTransId="{FF0ABBF5-11C4-4DB3-9710-9EF7BDBBE683}"/>
    <dgm:cxn modelId="{736C5E7B-13CC-4902-B706-A6704597A85F}" type="presOf" srcId="{0CE09B9E-CEEA-4423-BE28-665DFBFA3018}" destId="{241A66E3-35BF-4AFC-A6A9-81CAA67B43D3}" srcOrd="0" destOrd="0" presId="urn:microsoft.com/office/officeart/2005/8/layout/StepDownProcess"/>
    <dgm:cxn modelId="{839E5016-952E-4521-A952-F18363A1C078}" type="presOf" srcId="{4E29245B-4D29-4272-B92A-27BBEDFCF349}" destId="{C5BB49B6-887F-46DE-8897-B6683D87F039}" srcOrd="0" destOrd="0" presId="urn:microsoft.com/office/officeart/2005/8/layout/StepDownProcess"/>
    <dgm:cxn modelId="{F438D68E-7E6A-4B61-BD39-AE40F9312F45}" type="presOf" srcId="{5E866EF6-C4AC-460A-AE50-020EC494B0E7}" destId="{EFACC414-E7F6-442B-831D-413641419F77}" srcOrd="0" destOrd="0" presId="urn:microsoft.com/office/officeart/2005/8/layout/StepDownProcess"/>
    <dgm:cxn modelId="{D0F474E5-3553-455D-92EB-BF9EE163D45C}" srcId="{0CE09B9E-CEEA-4423-BE28-665DFBFA3018}" destId="{5E866EF6-C4AC-460A-AE50-020EC494B0E7}" srcOrd="0" destOrd="0" parTransId="{3E96D121-71D9-41BB-9B31-F3CD22888FD8}" sibTransId="{D540EC52-A2CA-4E9E-A2B1-6574D2B3F98E}"/>
    <dgm:cxn modelId="{964876D1-B82B-42AB-8CE6-7471802F5E3B}" type="presParOf" srcId="{241A66E3-35BF-4AFC-A6A9-81CAA67B43D3}" destId="{9AC54B21-EA35-46A4-A852-688713E87EDF}" srcOrd="0" destOrd="0" presId="urn:microsoft.com/office/officeart/2005/8/layout/StepDownProcess"/>
    <dgm:cxn modelId="{CB2B446D-11CC-443E-9349-6A81AE615AE4}" type="presParOf" srcId="{9AC54B21-EA35-46A4-A852-688713E87EDF}" destId="{025C62E3-4D10-4429-A897-341BC96FEA99}" srcOrd="0" destOrd="0" presId="urn:microsoft.com/office/officeart/2005/8/layout/StepDownProcess"/>
    <dgm:cxn modelId="{17E5840C-E9F2-470D-BDAB-969DAD731377}" type="presParOf" srcId="{9AC54B21-EA35-46A4-A852-688713E87EDF}" destId="{EFACC414-E7F6-442B-831D-413641419F77}" srcOrd="1" destOrd="0" presId="urn:microsoft.com/office/officeart/2005/8/layout/StepDownProcess"/>
    <dgm:cxn modelId="{4BF697B8-C7A8-4EA4-8CD9-3CE8D5EB8D25}" type="presParOf" srcId="{9AC54B21-EA35-46A4-A852-688713E87EDF}" destId="{DD8B91EA-643E-4E22-B525-DB909B5984D8}" srcOrd="2" destOrd="0" presId="urn:microsoft.com/office/officeart/2005/8/layout/StepDownProcess"/>
    <dgm:cxn modelId="{E50F555A-3397-4AD9-A5B9-82A948FE90F9}" type="presParOf" srcId="{241A66E3-35BF-4AFC-A6A9-81CAA67B43D3}" destId="{E37EE679-3EE9-4902-958C-E5132B7B822E}" srcOrd="1" destOrd="0" presId="urn:microsoft.com/office/officeart/2005/8/layout/StepDownProcess"/>
    <dgm:cxn modelId="{D28A1EF3-5F66-4148-8A48-8E982A00230D}" type="presParOf" srcId="{241A66E3-35BF-4AFC-A6A9-81CAA67B43D3}" destId="{222CA4F2-CFD0-4B52-B2EC-4FCC982B6FD2}" srcOrd="2" destOrd="0" presId="urn:microsoft.com/office/officeart/2005/8/layout/StepDownProcess"/>
    <dgm:cxn modelId="{F70B0B35-05AB-4BA3-B3A9-058EC73B3611}" type="presParOf" srcId="{222CA4F2-CFD0-4B52-B2EC-4FCC982B6FD2}" destId="{C5BB49B6-887F-46DE-8897-B6683D87F039}" srcOrd="0" destOrd="0" presId="urn:microsoft.com/office/officeart/2005/8/layout/StepDownProcess"/>
  </dgm:cxnLst>
  <dgm:bg>
    <a:noFill/>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BE14BF68-75D8-4634-9EB8-4AB68A879A6E}" type="doc">
      <dgm:prSet loTypeId="urn:microsoft.com/office/officeart/2005/8/layout/vList3" loCatId="list" qsTypeId="urn:microsoft.com/office/officeart/2005/8/quickstyle/simple1" qsCatId="simple" csTypeId="urn:microsoft.com/office/officeart/2005/8/colors/colorful1" csCatId="colorful" phldr="1"/>
      <dgm:spPr/>
      <dgm:t>
        <a:bodyPr/>
        <a:lstStyle/>
        <a:p>
          <a:endParaRPr lang="en-US"/>
        </a:p>
      </dgm:t>
    </dgm:pt>
    <dgm:pt modelId="{51801C53-E83F-4555-AFE2-49932503CDEF}">
      <dgm:prSet/>
      <dgm:spPr/>
      <dgm:t>
        <a:bodyPr/>
        <a:lstStyle/>
        <a:p>
          <a:pPr rtl="0"/>
          <a:r>
            <a:rPr lang="en-US" dirty="0"/>
            <a:t>What did you learn today that you are most excited about implementing when you get back to the office? </a:t>
          </a:r>
        </a:p>
      </dgm:t>
    </dgm:pt>
    <dgm:pt modelId="{4D6BFB7C-1A7E-48DB-A7D5-0F361D6F794A}" type="parTrans" cxnId="{0C328C4E-80F4-4896-91AF-20052C975BF6}">
      <dgm:prSet/>
      <dgm:spPr/>
      <dgm:t>
        <a:bodyPr/>
        <a:lstStyle/>
        <a:p>
          <a:endParaRPr lang="en-US"/>
        </a:p>
      </dgm:t>
    </dgm:pt>
    <dgm:pt modelId="{C8A67158-5204-4861-BCAF-C0DA0DACC869}" type="sibTrans" cxnId="{0C328C4E-80F4-4896-91AF-20052C975BF6}">
      <dgm:prSet/>
      <dgm:spPr/>
      <dgm:t>
        <a:bodyPr/>
        <a:lstStyle/>
        <a:p>
          <a:endParaRPr lang="en-US"/>
        </a:p>
      </dgm:t>
    </dgm:pt>
    <dgm:pt modelId="{2A6B67BE-9700-4DA2-AD98-D3892BD65CBF}">
      <dgm:prSet/>
      <dgm:spPr/>
      <dgm:t>
        <a:bodyPr/>
        <a:lstStyle/>
        <a:p>
          <a:pPr rtl="0"/>
          <a:r>
            <a:rPr lang="en-US" dirty="0"/>
            <a:t>What worries you about </a:t>
          </a:r>
          <a:br>
            <a:rPr lang="en-US" dirty="0"/>
          </a:br>
          <a:r>
            <a:rPr lang="en-US" dirty="0"/>
            <a:t>returning to the office?</a:t>
          </a:r>
        </a:p>
      </dgm:t>
    </dgm:pt>
    <dgm:pt modelId="{5EA83CE5-A1EA-483E-B9A6-A50ECE9BA70B}" type="parTrans" cxnId="{8308E80A-7C93-474C-AA72-B5F238CF6326}">
      <dgm:prSet/>
      <dgm:spPr/>
      <dgm:t>
        <a:bodyPr/>
        <a:lstStyle/>
        <a:p>
          <a:endParaRPr lang="en-US"/>
        </a:p>
      </dgm:t>
    </dgm:pt>
    <dgm:pt modelId="{4EBE2BDB-C3DD-461A-AE2D-870DD5BF1A69}" type="sibTrans" cxnId="{8308E80A-7C93-474C-AA72-B5F238CF6326}">
      <dgm:prSet/>
      <dgm:spPr/>
      <dgm:t>
        <a:bodyPr/>
        <a:lstStyle/>
        <a:p>
          <a:endParaRPr lang="en-US"/>
        </a:p>
      </dgm:t>
    </dgm:pt>
    <dgm:pt modelId="{D5974A19-39C8-4BD0-8F25-77996B81BFEF}" type="pres">
      <dgm:prSet presAssocID="{BE14BF68-75D8-4634-9EB8-4AB68A879A6E}" presName="linearFlow" presStyleCnt="0">
        <dgm:presLayoutVars>
          <dgm:dir/>
          <dgm:resizeHandles val="exact"/>
        </dgm:presLayoutVars>
      </dgm:prSet>
      <dgm:spPr/>
      <dgm:t>
        <a:bodyPr/>
        <a:lstStyle/>
        <a:p>
          <a:endParaRPr lang="en-US"/>
        </a:p>
      </dgm:t>
    </dgm:pt>
    <dgm:pt modelId="{D7E71EB2-391F-46B8-8A0F-AE5AE5321291}" type="pres">
      <dgm:prSet presAssocID="{51801C53-E83F-4555-AFE2-49932503CDEF}" presName="composite" presStyleCnt="0"/>
      <dgm:spPr/>
    </dgm:pt>
    <dgm:pt modelId="{47D695D3-D25F-4333-A172-2E028C3A9BD5}" type="pres">
      <dgm:prSet presAssocID="{51801C53-E83F-4555-AFE2-49932503CDEF}" presName="imgShp" presStyleLbl="fgImgPlace1" presStyleIdx="0" presStyleCnt="2"/>
      <dgm:spPr>
        <a:blipFill rotWithShape="1">
          <a:blip xmlns:r="http://schemas.openxmlformats.org/officeDocument/2006/relationships" r:embed="rId1"/>
          <a:stretch>
            <a:fillRect/>
          </a:stretch>
        </a:blipFill>
      </dgm:spPr>
    </dgm:pt>
    <dgm:pt modelId="{56DA73E3-BB11-4072-8B7A-F6F8F70AC113}" type="pres">
      <dgm:prSet presAssocID="{51801C53-E83F-4555-AFE2-49932503CDEF}" presName="txShp" presStyleLbl="node1" presStyleIdx="0" presStyleCnt="2">
        <dgm:presLayoutVars>
          <dgm:bulletEnabled val="1"/>
        </dgm:presLayoutVars>
      </dgm:prSet>
      <dgm:spPr/>
      <dgm:t>
        <a:bodyPr/>
        <a:lstStyle/>
        <a:p>
          <a:endParaRPr lang="en-US"/>
        </a:p>
      </dgm:t>
    </dgm:pt>
    <dgm:pt modelId="{CD9656CF-7937-4F17-A632-8DF9561D915D}" type="pres">
      <dgm:prSet presAssocID="{C8A67158-5204-4861-BCAF-C0DA0DACC869}" presName="spacing" presStyleCnt="0"/>
      <dgm:spPr/>
    </dgm:pt>
    <dgm:pt modelId="{8C39E41B-5632-4C8A-A26D-9142F280B0F8}" type="pres">
      <dgm:prSet presAssocID="{2A6B67BE-9700-4DA2-AD98-D3892BD65CBF}" presName="composite" presStyleCnt="0"/>
      <dgm:spPr/>
    </dgm:pt>
    <dgm:pt modelId="{1339F99F-173B-4EB0-B2D7-4D3F08457785}" type="pres">
      <dgm:prSet presAssocID="{2A6B67BE-9700-4DA2-AD98-D3892BD65CBF}" presName="imgShp" presStyleLbl="fgImgPlace1" presStyleIdx="1" presStyleCnt="2"/>
      <dgm:spPr>
        <a:blipFill>
          <a:blip xmlns:r="http://schemas.openxmlformats.org/officeDocument/2006/relationships" r:embed="rId2" cstate="print">
            <a:extLst>
              <a:ext uri="{28A0092B-C50C-407E-A947-70E740481C1C}">
                <a14:useLocalDpi xmlns:a14="http://schemas.microsoft.com/office/drawing/2010/main" val="0"/>
              </a:ext>
            </a:extLst>
          </a:blip>
          <a:srcRect/>
          <a:stretch>
            <a:fillRect l="-3000" r="-3000"/>
          </a:stretch>
        </a:blipFill>
      </dgm:spPr>
    </dgm:pt>
    <dgm:pt modelId="{17FA154C-1C7A-4FEE-A642-89A5C82FA8C3}" type="pres">
      <dgm:prSet presAssocID="{2A6B67BE-9700-4DA2-AD98-D3892BD65CBF}" presName="txShp" presStyleLbl="node1" presStyleIdx="1" presStyleCnt="2">
        <dgm:presLayoutVars>
          <dgm:bulletEnabled val="1"/>
        </dgm:presLayoutVars>
      </dgm:prSet>
      <dgm:spPr/>
      <dgm:t>
        <a:bodyPr/>
        <a:lstStyle/>
        <a:p>
          <a:endParaRPr lang="en-US"/>
        </a:p>
      </dgm:t>
    </dgm:pt>
  </dgm:ptLst>
  <dgm:cxnLst>
    <dgm:cxn modelId="{BAA32A47-9E96-4398-A964-9A6BA5C65E15}" type="presOf" srcId="{BE14BF68-75D8-4634-9EB8-4AB68A879A6E}" destId="{D5974A19-39C8-4BD0-8F25-77996B81BFEF}" srcOrd="0" destOrd="0" presId="urn:microsoft.com/office/officeart/2005/8/layout/vList3"/>
    <dgm:cxn modelId="{8308E80A-7C93-474C-AA72-B5F238CF6326}" srcId="{BE14BF68-75D8-4634-9EB8-4AB68A879A6E}" destId="{2A6B67BE-9700-4DA2-AD98-D3892BD65CBF}" srcOrd="1" destOrd="0" parTransId="{5EA83CE5-A1EA-483E-B9A6-A50ECE9BA70B}" sibTransId="{4EBE2BDB-C3DD-461A-AE2D-870DD5BF1A69}"/>
    <dgm:cxn modelId="{498F29CF-E6DC-4ADF-85A9-43143A1CEAD0}" type="presOf" srcId="{51801C53-E83F-4555-AFE2-49932503CDEF}" destId="{56DA73E3-BB11-4072-8B7A-F6F8F70AC113}" srcOrd="0" destOrd="0" presId="urn:microsoft.com/office/officeart/2005/8/layout/vList3"/>
    <dgm:cxn modelId="{BBF5C342-303B-4046-95AE-A12EA657A554}" type="presOf" srcId="{2A6B67BE-9700-4DA2-AD98-D3892BD65CBF}" destId="{17FA154C-1C7A-4FEE-A642-89A5C82FA8C3}" srcOrd="0" destOrd="0" presId="urn:microsoft.com/office/officeart/2005/8/layout/vList3"/>
    <dgm:cxn modelId="{0C328C4E-80F4-4896-91AF-20052C975BF6}" srcId="{BE14BF68-75D8-4634-9EB8-4AB68A879A6E}" destId="{51801C53-E83F-4555-AFE2-49932503CDEF}" srcOrd="0" destOrd="0" parTransId="{4D6BFB7C-1A7E-48DB-A7D5-0F361D6F794A}" sibTransId="{C8A67158-5204-4861-BCAF-C0DA0DACC869}"/>
    <dgm:cxn modelId="{60CE8B04-56F1-4EEC-A997-FFA80799D85B}" type="presParOf" srcId="{D5974A19-39C8-4BD0-8F25-77996B81BFEF}" destId="{D7E71EB2-391F-46B8-8A0F-AE5AE5321291}" srcOrd="0" destOrd="0" presId="urn:microsoft.com/office/officeart/2005/8/layout/vList3"/>
    <dgm:cxn modelId="{DC48F896-489A-455E-90FC-872005EFF7CF}" type="presParOf" srcId="{D7E71EB2-391F-46B8-8A0F-AE5AE5321291}" destId="{47D695D3-D25F-4333-A172-2E028C3A9BD5}" srcOrd="0" destOrd="0" presId="urn:microsoft.com/office/officeart/2005/8/layout/vList3"/>
    <dgm:cxn modelId="{8481B2A3-9F24-402D-B328-5CEEAE10D598}" type="presParOf" srcId="{D7E71EB2-391F-46B8-8A0F-AE5AE5321291}" destId="{56DA73E3-BB11-4072-8B7A-F6F8F70AC113}" srcOrd="1" destOrd="0" presId="urn:microsoft.com/office/officeart/2005/8/layout/vList3"/>
    <dgm:cxn modelId="{B48176CB-DF6C-47E3-B7A5-1B0A29057E1F}" type="presParOf" srcId="{D5974A19-39C8-4BD0-8F25-77996B81BFEF}" destId="{CD9656CF-7937-4F17-A632-8DF9561D915D}" srcOrd="1" destOrd="0" presId="urn:microsoft.com/office/officeart/2005/8/layout/vList3"/>
    <dgm:cxn modelId="{617BEA3A-4AD5-4F14-8E90-3E4A5A5B82E5}" type="presParOf" srcId="{D5974A19-39C8-4BD0-8F25-77996B81BFEF}" destId="{8C39E41B-5632-4C8A-A26D-9142F280B0F8}" srcOrd="2" destOrd="0" presId="urn:microsoft.com/office/officeart/2005/8/layout/vList3"/>
    <dgm:cxn modelId="{963C9DD6-C069-415A-B4C0-1295EEE2C892}" type="presParOf" srcId="{8C39E41B-5632-4C8A-A26D-9142F280B0F8}" destId="{1339F99F-173B-4EB0-B2D7-4D3F08457785}" srcOrd="0" destOrd="0" presId="urn:microsoft.com/office/officeart/2005/8/layout/vList3"/>
    <dgm:cxn modelId="{4C93E6BF-84B8-473C-8982-C084B64D6F1B}" type="presParOf" srcId="{8C39E41B-5632-4C8A-A26D-9142F280B0F8}" destId="{17FA154C-1C7A-4FEE-A642-89A5C82FA8C3}" srcOrd="1" destOrd="0" presId="urn:microsoft.com/office/officeart/2005/8/layout/vList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77AFD47-7D96-C345-98E6-7BDBD2A75D03}">
      <dsp:nvSpPr>
        <dsp:cNvPr id="0" name=""/>
        <dsp:cNvSpPr/>
      </dsp:nvSpPr>
      <dsp:spPr>
        <a:xfrm>
          <a:off x="3480234" y="2840"/>
          <a:ext cx="1726331" cy="1122115"/>
        </a:xfrm>
        <a:prstGeom prst="roundRect">
          <a:avLst/>
        </a:prstGeom>
        <a:gradFill rotWithShape="0">
          <a:gsLst>
            <a:gs pos="0">
              <a:schemeClr val="accent3">
                <a:hueOff val="0"/>
                <a:satOff val="0"/>
                <a:lumOff val="0"/>
                <a:alphaOff val="0"/>
                <a:shade val="51000"/>
                <a:satMod val="130000"/>
              </a:schemeClr>
            </a:gs>
            <a:gs pos="80000">
              <a:schemeClr val="accent3">
                <a:hueOff val="0"/>
                <a:satOff val="0"/>
                <a:lumOff val="0"/>
                <a:alphaOff val="0"/>
                <a:shade val="93000"/>
                <a:satMod val="130000"/>
              </a:schemeClr>
            </a:gs>
            <a:gs pos="100000">
              <a:schemeClr val="accent3">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57150" tIns="57150" rIns="57150" bIns="57150" numCol="1" spcCol="1270" anchor="ctr" anchorCtr="0">
          <a:noAutofit/>
        </a:bodyPr>
        <a:lstStyle/>
        <a:p>
          <a:pPr lvl="0" algn="ctr" defTabSz="666750">
            <a:lnSpc>
              <a:spcPct val="90000"/>
            </a:lnSpc>
            <a:spcBef>
              <a:spcPct val="0"/>
            </a:spcBef>
            <a:spcAft>
              <a:spcPct val="35000"/>
            </a:spcAft>
          </a:pPr>
          <a:r>
            <a:rPr lang="en-US" sz="1500" b="1" kern="1200" dirty="0" err="1">
              <a:solidFill>
                <a:srgbClr val="000000"/>
              </a:solidFill>
            </a:rPr>
            <a:t>Precontemplation</a:t>
          </a:r>
          <a:endParaRPr lang="en-US" sz="1500" b="1" kern="1200" dirty="0">
            <a:solidFill>
              <a:srgbClr val="000000"/>
            </a:solidFill>
          </a:endParaRPr>
        </a:p>
      </dsp:txBody>
      <dsp:txXfrm>
        <a:off x="3535011" y="57617"/>
        <a:ext cx="1616777" cy="1012561"/>
      </dsp:txXfrm>
    </dsp:sp>
    <dsp:sp modelId="{E8E788B9-9FA9-BB4C-A3A2-B6B7D49B1D3A}">
      <dsp:nvSpPr>
        <dsp:cNvPr id="0" name=""/>
        <dsp:cNvSpPr/>
      </dsp:nvSpPr>
      <dsp:spPr>
        <a:xfrm>
          <a:off x="2101449" y="563898"/>
          <a:ext cx="4483900" cy="4483900"/>
        </a:xfrm>
        <a:custGeom>
          <a:avLst/>
          <a:gdLst/>
          <a:ahLst/>
          <a:cxnLst/>
          <a:rect l="0" t="0" r="0" b="0"/>
          <a:pathLst>
            <a:path>
              <a:moveTo>
                <a:pt x="3336406" y="285293"/>
              </a:moveTo>
              <a:arcTo wR="2241950" hR="2241950" stAng="17953229" swAng="1211867"/>
            </a:path>
          </a:pathLst>
        </a:custGeom>
        <a:noFill/>
        <a:ln w="9525" cap="flat" cmpd="sng" algn="ctr">
          <a:solidFill>
            <a:schemeClr val="accent3">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sp>
    <dsp:sp modelId="{D7E44240-B4EF-A24F-91DF-DBDB4F75EBF7}">
      <dsp:nvSpPr>
        <dsp:cNvPr id="0" name=""/>
        <dsp:cNvSpPr/>
      </dsp:nvSpPr>
      <dsp:spPr>
        <a:xfrm>
          <a:off x="5612455" y="1551990"/>
          <a:ext cx="1726331" cy="1122115"/>
        </a:xfrm>
        <a:prstGeom prst="roundRect">
          <a:avLst/>
        </a:prstGeom>
        <a:gradFill rotWithShape="0">
          <a:gsLst>
            <a:gs pos="0">
              <a:schemeClr val="accent3">
                <a:hueOff val="0"/>
                <a:satOff val="0"/>
                <a:lumOff val="0"/>
                <a:alphaOff val="0"/>
                <a:shade val="51000"/>
                <a:satMod val="130000"/>
              </a:schemeClr>
            </a:gs>
            <a:gs pos="80000">
              <a:schemeClr val="accent3">
                <a:hueOff val="0"/>
                <a:satOff val="0"/>
                <a:lumOff val="0"/>
                <a:alphaOff val="0"/>
                <a:shade val="93000"/>
                <a:satMod val="130000"/>
              </a:schemeClr>
            </a:gs>
            <a:gs pos="100000">
              <a:schemeClr val="accent3">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57150" tIns="57150" rIns="57150" bIns="57150" numCol="1" spcCol="1270" anchor="ctr" anchorCtr="0">
          <a:noAutofit/>
        </a:bodyPr>
        <a:lstStyle/>
        <a:p>
          <a:pPr lvl="0" algn="ctr" defTabSz="666750">
            <a:lnSpc>
              <a:spcPct val="90000"/>
            </a:lnSpc>
            <a:spcBef>
              <a:spcPct val="0"/>
            </a:spcBef>
            <a:spcAft>
              <a:spcPct val="35000"/>
            </a:spcAft>
          </a:pPr>
          <a:r>
            <a:rPr lang="en-US" sz="1500" b="1" kern="1200" dirty="0">
              <a:solidFill>
                <a:srgbClr val="000000"/>
              </a:solidFill>
            </a:rPr>
            <a:t>Contemplation</a:t>
          </a:r>
        </a:p>
      </dsp:txBody>
      <dsp:txXfrm>
        <a:off x="5667232" y="1606767"/>
        <a:ext cx="1616777" cy="1012561"/>
      </dsp:txXfrm>
    </dsp:sp>
    <dsp:sp modelId="{6B6A69B7-EDC9-4E4B-A75A-CC4F9A0EB12C}">
      <dsp:nvSpPr>
        <dsp:cNvPr id="0" name=""/>
        <dsp:cNvSpPr/>
      </dsp:nvSpPr>
      <dsp:spPr>
        <a:xfrm>
          <a:off x="2101449" y="563898"/>
          <a:ext cx="4483900" cy="4483900"/>
        </a:xfrm>
        <a:custGeom>
          <a:avLst/>
          <a:gdLst/>
          <a:ahLst/>
          <a:cxnLst/>
          <a:rect l="0" t="0" r="0" b="0"/>
          <a:pathLst>
            <a:path>
              <a:moveTo>
                <a:pt x="4478527" y="2397075"/>
              </a:moveTo>
              <a:arcTo wR="2241950" hR="2241950" stAng="21838054" swAng="1359980"/>
            </a:path>
          </a:pathLst>
        </a:custGeom>
        <a:noFill/>
        <a:ln w="9525" cap="flat" cmpd="sng" algn="ctr">
          <a:solidFill>
            <a:schemeClr val="accent3">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sp>
    <dsp:sp modelId="{E0946A33-2D2F-AB46-884C-56176B211C5A}">
      <dsp:nvSpPr>
        <dsp:cNvPr id="0" name=""/>
        <dsp:cNvSpPr/>
      </dsp:nvSpPr>
      <dsp:spPr>
        <a:xfrm>
          <a:off x="4798019" y="4058567"/>
          <a:ext cx="1726331" cy="1122115"/>
        </a:xfrm>
        <a:prstGeom prst="roundRect">
          <a:avLst/>
        </a:prstGeom>
        <a:gradFill rotWithShape="0">
          <a:gsLst>
            <a:gs pos="0">
              <a:schemeClr val="accent3">
                <a:hueOff val="0"/>
                <a:satOff val="0"/>
                <a:lumOff val="0"/>
                <a:alphaOff val="0"/>
                <a:shade val="51000"/>
                <a:satMod val="130000"/>
              </a:schemeClr>
            </a:gs>
            <a:gs pos="80000">
              <a:schemeClr val="accent3">
                <a:hueOff val="0"/>
                <a:satOff val="0"/>
                <a:lumOff val="0"/>
                <a:alphaOff val="0"/>
                <a:shade val="93000"/>
                <a:satMod val="130000"/>
              </a:schemeClr>
            </a:gs>
            <a:gs pos="100000">
              <a:schemeClr val="accent3">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57150" tIns="57150" rIns="57150" bIns="57150" numCol="1" spcCol="1270" anchor="ctr" anchorCtr="0">
          <a:noAutofit/>
        </a:bodyPr>
        <a:lstStyle/>
        <a:p>
          <a:pPr lvl="0" algn="ctr" defTabSz="666750">
            <a:lnSpc>
              <a:spcPct val="90000"/>
            </a:lnSpc>
            <a:spcBef>
              <a:spcPct val="0"/>
            </a:spcBef>
            <a:spcAft>
              <a:spcPct val="35000"/>
            </a:spcAft>
          </a:pPr>
          <a:r>
            <a:rPr lang="en-US" sz="1500" b="1" kern="1200" dirty="0">
              <a:solidFill>
                <a:srgbClr val="000000"/>
              </a:solidFill>
            </a:rPr>
            <a:t>Determination</a:t>
          </a:r>
        </a:p>
      </dsp:txBody>
      <dsp:txXfrm>
        <a:off x="4852796" y="4113344"/>
        <a:ext cx="1616777" cy="1012561"/>
      </dsp:txXfrm>
    </dsp:sp>
    <dsp:sp modelId="{D34EB8E2-0167-6E46-9441-8F4C4EAFBD0F}">
      <dsp:nvSpPr>
        <dsp:cNvPr id="0" name=""/>
        <dsp:cNvSpPr/>
      </dsp:nvSpPr>
      <dsp:spPr>
        <a:xfrm>
          <a:off x="2101449" y="563898"/>
          <a:ext cx="4483900" cy="4483900"/>
        </a:xfrm>
        <a:custGeom>
          <a:avLst/>
          <a:gdLst/>
          <a:ahLst/>
          <a:cxnLst/>
          <a:rect l="0" t="0" r="0" b="0"/>
          <a:pathLst>
            <a:path>
              <a:moveTo>
                <a:pt x="2517200" y="4466940"/>
              </a:moveTo>
              <a:arcTo wR="2241950" hR="2241950" stAng="4976871" swAng="846258"/>
            </a:path>
          </a:pathLst>
        </a:custGeom>
        <a:noFill/>
        <a:ln w="9525" cap="flat" cmpd="sng" algn="ctr">
          <a:solidFill>
            <a:schemeClr val="accent3">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sp>
    <dsp:sp modelId="{B45BCB47-62AA-6E4D-B35B-4B812D270DE6}">
      <dsp:nvSpPr>
        <dsp:cNvPr id="0" name=""/>
        <dsp:cNvSpPr/>
      </dsp:nvSpPr>
      <dsp:spPr>
        <a:xfrm>
          <a:off x="2162448" y="4058567"/>
          <a:ext cx="1726331" cy="1122115"/>
        </a:xfrm>
        <a:prstGeom prst="roundRect">
          <a:avLst/>
        </a:prstGeom>
        <a:gradFill rotWithShape="0">
          <a:gsLst>
            <a:gs pos="0">
              <a:schemeClr val="accent3">
                <a:hueOff val="0"/>
                <a:satOff val="0"/>
                <a:lumOff val="0"/>
                <a:alphaOff val="0"/>
                <a:shade val="51000"/>
                <a:satMod val="130000"/>
              </a:schemeClr>
            </a:gs>
            <a:gs pos="80000">
              <a:schemeClr val="accent3">
                <a:hueOff val="0"/>
                <a:satOff val="0"/>
                <a:lumOff val="0"/>
                <a:alphaOff val="0"/>
                <a:shade val="93000"/>
                <a:satMod val="130000"/>
              </a:schemeClr>
            </a:gs>
            <a:gs pos="100000">
              <a:schemeClr val="accent3">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57150" tIns="57150" rIns="57150" bIns="57150" numCol="1" spcCol="1270" anchor="ctr" anchorCtr="0">
          <a:noAutofit/>
        </a:bodyPr>
        <a:lstStyle/>
        <a:p>
          <a:pPr lvl="0" algn="ctr" defTabSz="666750">
            <a:lnSpc>
              <a:spcPct val="90000"/>
            </a:lnSpc>
            <a:spcBef>
              <a:spcPct val="0"/>
            </a:spcBef>
            <a:spcAft>
              <a:spcPct val="35000"/>
            </a:spcAft>
          </a:pPr>
          <a:r>
            <a:rPr lang="en-US" sz="1500" b="1" kern="1200" dirty="0">
              <a:solidFill>
                <a:srgbClr val="000000"/>
              </a:solidFill>
            </a:rPr>
            <a:t>Action</a:t>
          </a:r>
        </a:p>
      </dsp:txBody>
      <dsp:txXfrm>
        <a:off x="2217225" y="4113344"/>
        <a:ext cx="1616777" cy="1012561"/>
      </dsp:txXfrm>
    </dsp:sp>
    <dsp:sp modelId="{ED88C3F8-756F-BE44-B83F-383883624F2A}">
      <dsp:nvSpPr>
        <dsp:cNvPr id="0" name=""/>
        <dsp:cNvSpPr/>
      </dsp:nvSpPr>
      <dsp:spPr>
        <a:xfrm>
          <a:off x="2101449" y="563898"/>
          <a:ext cx="4483900" cy="4483900"/>
        </a:xfrm>
        <a:custGeom>
          <a:avLst/>
          <a:gdLst/>
          <a:ahLst/>
          <a:cxnLst/>
          <a:rect l="0" t="0" r="0" b="0"/>
          <a:pathLst>
            <a:path>
              <a:moveTo>
                <a:pt x="237895" y="3246990"/>
              </a:moveTo>
              <a:arcTo wR="2241950" hR="2241950" stAng="9201966" swAng="1359980"/>
            </a:path>
          </a:pathLst>
        </a:custGeom>
        <a:noFill/>
        <a:ln w="9525" cap="flat" cmpd="sng" algn="ctr">
          <a:solidFill>
            <a:schemeClr val="accent3">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sp>
    <dsp:sp modelId="{2A121E3F-EFB7-1F41-B813-5AC6116969F4}">
      <dsp:nvSpPr>
        <dsp:cNvPr id="0" name=""/>
        <dsp:cNvSpPr/>
      </dsp:nvSpPr>
      <dsp:spPr>
        <a:xfrm>
          <a:off x="1348012" y="1551990"/>
          <a:ext cx="1726331" cy="1122115"/>
        </a:xfrm>
        <a:prstGeom prst="roundRect">
          <a:avLst/>
        </a:prstGeom>
        <a:gradFill rotWithShape="0">
          <a:gsLst>
            <a:gs pos="0">
              <a:schemeClr val="accent3">
                <a:hueOff val="0"/>
                <a:satOff val="0"/>
                <a:lumOff val="0"/>
                <a:alphaOff val="0"/>
                <a:shade val="51000"/>
                <a:satMod val="130000"/>
              </a:schemeClr>
            </a:gs>
            <a:gs pos="80000">
              <a:schemeClr val="accent3">
                <a:hueOff val="0"/>
                <a:satOff val="0"/>
                <a:lumOff val="0"/>
                <a:alphaOff val="0"/>
                <a:shade val="93000"/>
                <a:satMod val="130000"/>
              </a:schemeClr>
            </a:gs>
            <a:gs pos="100000">
              <a:schemeClr val="accent3">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57150" tIns="57150" rIns="57150" bIns="57150" numCol="1" spcCol="1270" anchor="ctr" anchorCtr="0">
          <a:noAutofit/>
        </a:bodyPr>
        <a:lstStyle/>
        <a:p>
          <a:pPr lvl="0" algn="ctr" defTabSz="666750">
            <a:lnSpc>
              <a:spcPct val="90000"/>
            </a:lnSpc>
            <a:spcBef>
              <a:spcPct val="0"/>
            </a:spcBef>
            <a:spcAft>
              <a:spcPct val="35000"/>
            </a:spcAft>
          </a:pPr>
          <a:r>
            <a:rPr lang="en-US" sz="1500" b="1" kern="1200" dirty="0">
              <a:solidFill>
                <a:schemeClr val="bg1"/>
              </a:solidFill>
            </a:rPr>
            <a:t>Maintenance</a:t>
          </a:r>
        </a:p>
      </dsp:txBody>
      <dsp:txXfrm>
        <a:off x="1402789" y="1606767"/>
        <a:ext cx="1616777" cy="1012561"/>
      </dsp:txXfrm>
    </dsp:sp>
    <dsp:sp modelId="{C52B780A-F8D2-5D49-904C-4025B933361A}">
      <dsp:nvSpPr>
        <dsp:cNvPr id="0" name=""/>
        <dsp:cNvSpPr/>
      </dsp:nvSpPr>
      <dsp:spPr>
        <a:xfrm>
          <a:off x="2101449" y="563898"/>
          <a:ext cx="4483900" cy="4483900"/>
        </a:xfrm>
        <a:custGeom>
          <a:avLst/>
          <a:gdLst/>
          <a:ahLst/>
          <a:cxnLst/>
          <a:rect l="0" t="0" r="0" b="0"/>
          <a:pathLst>
            <a:path>
              <a:moveTo>
                <a:pt x="539236" y="783489"/>
              </a:moveTo>
              <a:arcTo wR="2241950" hR="2241950" stAng="13234905" swAng="1211867"/>
            </a:path>
          </a:pathLst>
        </a:custGeom>
        <a:noFill/>
        <a:ln w="9525" cap="flat" cmpd="sng" algn="ctr">
          <a:solidFill>
            <a:schemeClr val="accent3">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25C62E3-4D10-4429-A897-341BC96FEA99}">
      <dsp:nvSpPr>
        <dsp:cNvPr id="0" name=""/>
        <dsp:cNvSpPr/>
      </dsp:nvSpPr>
      <dsp:spPr>
        <a:xfrm rot="5400000">
          <a:off x="2258112" y="2230406"/>
          <a:ext cx="1994686" cy="2270880"/>
        </a:xfrm>
        <a:prstGeom prst="bentUpArrow">
          <a:avLst>
            <a:gd name="adj1" fmla="val 32840"/>
            <a:gd name="adj2" fmla="val 25000"/>
            <a:gd name="adj3" fmla="val 35780"/>
          </a:avLst>
        </a:prstGeom>
        <a:solidFill>
          <a:schemeClr val="accent1">
            <a:tint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EFACC414-E7F6-442B-831D-413641419F77}">
      <dsp:nvSpPr>
        <dsp:cNvPr id="0" name=""/>
        <dsp:cNvSpPr/>
      </dsp:nvSpPr>
      <dsp:spPr>
        <a:xfrm>
          <a:off x="1729641" y="19256"/>
          <a:ext cx="3357878" cy="2350405"/>
        </a:xfrm>
        <a:prstGeom prst="roundRect">
          <a:avLst>
            <a:gd name="adj" fmla="val 16670"/>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5730" tIns="125730" rIns="125730" bIns="125730" numCol="1" spcCol="1270" anchor="ctr" anchorCtr="0">
          <a:noAutofit/>
        </a:bodyPr>
        <a:lstStyle/>
        <a:p>
          <a:pPr lvl="0" algn="ctr" defTabSz="1466850" rtl="0">
            <a:lnSpc>
              <a:spcPct val="90000"/>
            </a:lnSpc>
            <a:spcBef>
              <a:spcPct val="0"/>
            </a:spcBef>
            <a:spcAft>
              <a:spcPct val="35000"/>
            </a:spcAft>
          </a:pPr>
          <a:r>
            <a:rPr lang="en-US" sz="3300" kern="1200" dirty="0"/>
            <a:t>Turn to Personal Learning Planning your Trainee Guide </a:t>
          </a:r>
        </a:p>
      </dsp:txBody>
      <dsp:txXfrm>
        <a:off x="1844399" y="134014"/>
        <a:ext cx="3128362" cy="2120889"/>
      </dsp:txXfrm>
    </dsp:sp>
    <dsp:sp modelId="{DD8B91EA-643E-4E22-B525-DB909B5984D8}">
      <dsp:nvSpPr>
        <dsp:cNvPr id="0" name=""/>
        <dsp:cNvSpPr/>
      </dsp:nvSpPr>
      <dsp:spPr>
        <a:xfrm>
          <a:off x="5087520" y="243421"/>
          <a:ext cx="2442200" cy="1899701"/>
        </a:xfrm>
        <a:prstGeom prst="rect">
          <a:avLst/>
        </a:prstGeom>
        <a:noFill/>
        <a:ln>
          <a:noFill/>
        </a:ln>
        <a:effectLst/>
      </dsp:spPr>
      <dsp:style>
        <a:lnRef idx="0">
          <a:scrgbClr r="0" g="0" b="0"/>
        </a:lnRef>
        <a:fillRef idx="0">
          <a:scrgbClr r="0" g="0" b="0"/>
        </a:fillRef>
        <a:effectRef idx="0">
          <a:scrgbClr r="0" g="0" b="0"/>
        </a:effectRef>
        <a:fontRef idx="minor"/>
      </dsp:style>
    </dsp:sp>
    <dsp:sp modelId="{C5BB49B6-887F-46DE-8897-B6683D87F039}">
      <dsp:nvSpPr>
        <dsp:cNvPr id="0" name=""/>
        <dsp:cNvSpPr/>
      </dsp:nvSpPr>
      <dsp:spPr>
        <a:xfrm>
          <a:off x="4513679" y="2659537"/>
          <a:ext cx="3357878" cy="2350405"/>
        </a:xfrm>
        <a:prstGeom prst="roundRect">
          <a:avLst>
            <a:gd name="adj" fmla="val 16670"/>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5730" tIns="125730" rIns="125730" bIns="125730" numCol="1" spcCol="1270" anchor="ctr" anchorCtr="0">
          <a:noAutofit/>
        </a:bodyPr>
        <a:lstStyle/>
        <a:p>
          <a:pPr lvl="0" algn="ctr" defTabSz="1466850" rtl="0">
            <a:lnSpc>
              <a:spcPct val="90000"/>
            </a:lnSpc>
            <a:spcBef>
              <a:spcPct val="0"/>
            </a:spcBef>
            <a:spcAft>
              <a:spcPct val="35000"/>
            </a:spcAft>
          </a:pPr>
          <a:r>
            <a:rPr lang="en-US" sz="3300" kern="1200" dirty="0"/>
            <a:t>Individually answer the questions</a:t>
          </a:r>
        </a:p>
      </dsp:txBody>
      <dsp:txXfrm>
        <a:off x="4628437" y="2774295"/>
        <a:ext cx="3128362" cy="2120889"/>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6DA73E3-BB11-4072-8B7A-F6F8F70AC113}">
      <dsp:nvSpPr>
        <dsp:cNvPr id="0" name=""/>
        <dsp:cNvSpPr/>
      </dsp:nvSpPr>
      <dsp:spPr>
        <a:xfrm rot="10800000">
          <a:off x="1943841" y="869"/>
          <a:ext cx="5776722" cy="1955208"/>
        </a:xfrm>
        <a:prstGeom prst="homePlate">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62193" tIns="114300" rIns="213360" bIns="114300" numCol="1" spcCol="1270" anchor="ctr" anchorCtr="0">
          <a:noAutofit/>
        </a:bodyPr>
        <a:lstStyle/>
        <a:p>
          <a:pPr lvl="0" algn="ctr" defTabSz="1333500" rtl="0">
            <a:lnSpc>
              <a:spcPct val="90000"/>
            </a:lnSpc>
            <a:spcBef>
              <a:spcPct val="0"/>
            </a:spcBef>
            <a:spcAft>
              <a:spcPct val="35000"/>
            </a:spcAft>
          </a:pPr>
          <a:r>
            <a:rPr lang="en-US" sz="3000" kern="1200" dirty="0"/>
            <a:t>What did you learn today that you are most excited about implementing when you get back to the office? </a:t>
          </a:r>
        </a:p>
      </dsp:txBody>
      <dsp:txXfrm rot="10800000">
        <a:off x="2432643" y="869"/>
        <a:ext cx="5287920" cy="1955208"/>
      </dsp:txXfrm>
    </dsp:sp>
    <dsp:sp modelId="{47D695D3-D25F-4333-A172-2E028C3A9BD5}">
      <dsp:nvSpPr>
        <dsp:cNvPr id="0" name=""/>
        <dsp:cNvSpPr/>
      </dsp:nvSpPr>
      <dsp:spPr>
        <a:xfrm>
          <a:off x="966236" y="869"/>
          <a:ext cx="1955208" cy="1955208"/>
        </a:xfrm>
        <a:prstGeom prst="ellipse">
          <a:avLst/>
        </a:prstGeom>
        <a:blipFill rotWithShape="1">
          <a:blip xmlns:r="http://schemas.openxmlformats.org/officeDocument/2006/relationships" r:embed="rId1"/>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17FA154C-1C7A-4FEE-A642-89A5C82FA8C3}">
      <dsp:nvSpPr>
        <dsp:cNvPr id="0" name=""/>
        <dsp:cNvSpPr/>
      </dsp:nvSpPr>
      <dsp:spPr>
        <a:xfrm rot="10800000">
          <a:off x="1943841" y="2539722"/>
          <a:ext cx="5776722" cy="1955208"/>
        </a:xfrm>
        <a:prstGeom prst="homePlate">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62193" tIns="114300" rIns="213360" bIns="114300" numCol="1" spcCol="1270" anchor="ctr" anchorCtr="0">
          <a:noAutofit/>
        </a:bodyPr>
        <a:lstStyle/>
        <a:p>
          <a:pPr lvl="0" algn="ctr" defTabSz="1333500" rtl="0">
            <a:lnSpc>
              <a:spcPct val="90000"/>
            </a:lnSpc>
            <a:spcBef>
              <a:spcPct val="0"/>
            </a:spcBef>
            <a:spcAft>
              <a:spcPct val="35000"/>
            </a:spcAft>
          </a:pPr>
          <a:r>
            <a:rPr lang="en-US" sz="3000" kern="1200" dirty="0"/>
            <a:t>What worries you about </a:t>
          </a:r>
          <a:br>
            <a:rPr lang="en-US" sz="3000" kern="1200" dirty="0"/>
          </a:br>
          <a:r>
            <a:rPr lang="en-US" sz="3000" kern="1200" dirty="0"/>
            <a:t>returning to the office?</a:t>
          </a:r>
        </a:p>
      </dsp:txBody>
      <dsp:txXfrm rot="10800000">
        <a:off x="2432643" y="2539722"/>
        <a:ext cx="5287920" cy="1955208"/>
      </dsp:txXfrm>
    </dsp:sp>
    <dsp:sp modelId="{1339F99F-173B-4EB0-B2D7-4D3F08457785}">
      <dsp:nvSpPr>
        <dsp:cNvPr id="0" name=""/>
        <dsp:cNvSpPr/>
      </dsp:nvSpPr>
      <dsp:spPr>
        <a:xfrm>
          <a:off x="966236" y="2539722"/>
          <a:ext cx="1955208" cy="1955208"/>
        </a:xfrm>
        <a:prstGeom prst="ellipse">
          <a:avLst/>
        </a:prstGeom>
        <a:blipFill>
          <a:blip xmlns:r="http://schemas.openxmlformats.org/officeDocument/2006/relationships" r:embed="rId2" cstate="print">
            <a:extLst>
              <a:ext uri="{28A0092B-C50C-407E-A947-70E740481C1C}">
                <a14:useLocalDpi xmlns:a14="http://schemas.microsoft.com/office/drawing/2010/main" val="0"/>
              </a:ext>
            </a:extLst>
          </a:blip>
          <a:srcRect/>
          <a:stretch>
            <a:fillRect l="-3000" r="-3000"/>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cycle5">
  <dgm:title val=""/>
  <dgm:desc val=""/>
  <dgm:catLst>
    <dgm:cat type="cycle" pri="3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hoose name="Name9">
      <dgm:if name="Name10" func="var" arg="dir" op="equ" val="norm">
        <dgm:constrLst>
          <dgm:constr type="w" for="ch" forName="node" refType="w"/>
          <dgm:constr type="w" for="ch" ptType="sibTrans" refType="w" refFor="ch" refForName="node" op="equ" fact="0.3"/>
          <dgm:constr type="diam" for="ch" ptType="sibTrans" refType="diam" op="equ"/>
          <dgm:constr type="sibSp" refType="w" refFor="ch" refForName="node" op="equ" fact="0.15"/>
          <dgm:constr type="w" for="ch" forName="spNode" refType="sibSp" fact="1.6"/>
          <dgm:constr type="primFontSz" for="ch" forName="node" op="equ" val="65"/>
        </dgm:constrLst>
      </dgm:if>
      <dgm:else name="Name11">
        <dgm:constrLst>
          <dgm:constr type="w" for="ch" forName="node" refType="w"/>
          <dgm:constr type="w" for="ch" ptType="sibTrans" refType="w" refFor="ch" refForName="node" op="equ" fact="0.3"/>
          <dgm:constr type="diam" for="ch" ptType="sibTrans" refType="diam" fact="-1"/>
          <dgm:constr type="diam" for="ch" refType="diam" op="equ" fact="-1"/>
          <dgm:constr type="sibSp" refType="w" refFor="ch" refForName="node" op="equ" fact="0.15"/>
          <dgm:constr type="w" for="ch" forName="spNode" refType="sibSp" fact="1.6"/>
          <dgm:constr type="primFontSz" for="ch" forName="node" op="equ" val="65"/>
        </dgm:constrLst>
      </dgm:else>
    </dgm:choose>
    <dgm:ruleLst/>
    <dgm:forEach name="Name12" axis="ch" ptType="node">
      <dgm:layoutNode name="node">
        <dgm:varLst>
          <dgm:bulletEnabled val="1"/>
        </dgm:varLst>
        <dgm:alg type="tx"/>
        <dgm:shape xmlns:r="http://schemas.openxmlformats.org/officeDocument/2006/relationships" type="roundRect" r:blip="">
          <dgm:adjLst/>
        </dgm:shape>
        <dgm:presOf axis="desOrSelf" ptType="node"/>
        <dgm:constrLst>
          <dgm:constr type="h" refType="w" fact="0.65"/>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3">
        <dgm:if name="Name14" axis="par ch" ptType="doc node" func="cnt" op="gt" val="1">
          <dgm:layoutNode name="spNode">
            <dgm:alg type="sp"/>
            <dgm:shape xmlns:r="http://schemas.openxmlformats.org/officeDocument/2006/relationships" r:blip="">
              <dgm:adjLst/>
            </dgm:shape>
            <dgm:presOf/>
            <dgm:constrLst>
              <dgm:constr type="h" refType="w"/>
            </dgm:constrLst>
            <dgm:ruleLst/>
          </dgm:layoutNode>
          <dgm:forEach name="Name15" axis="followSib" ptType="sibTrans" hideLastTrans="0" cnt="1">
            <dgm:layoutNode name="sibTrans">
              <dgm:alg type="conn">
                <dgm:param type="dim" val="1D"/>
                <dgm:param type="connRout" val="curve"/>
                <dgm:param type="begPts" val="radial"/>
                <dgm:param type="endPts" val="radial"/>
              </dgm:alg>
              <dgm:shape xmlns:r="http://schemas.openxmlformats.org/officeDocument/2006/relationships" type="conn" r:blip="">
                <dgm:adjLst/>
              </dgm:shape>
              <dgm:presOf axis="self"/>
              <dgm:constrLst>
                <dgm:constr type="h" refType="w" fact="0.65"/>
                <dgm:constr type="connDist"/>
                <dgm:constr type="begPad" refType="connDist" fact="0.2"/>
                <dgm:constr type="endPad" refType="connDist" fact="0.2"/>
              </dgm:constrLst>
              <dgm:ruleLst/>
            </dgm:layoutNode>
          </dgm:forEach>
        </dgm:if>
        <dgm:else name="Name16"/>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StepDownProcess">
  <dgm:title val=""/>
  <dgm:desc val=""/>
  <dgm:catLst>
    <dgm:cat type="process" pri="16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60" srcId="0" destId="10" srcOrd="0" destOrd="0"/>
        <dgm:cxn modelId="12" srcId="10" destId="11" srcOrd="0" destOrd="0"/>
        <dgm:cxn modelId="70" srcId="0" destId="20" srcOrd="1" destOrd="0"/>
        <dgm:cxn modelId="22" srcId="20" destId="21" srcOrd="0" destOrd="0"/>
        <dgm:cxn modelId="80" srcId="0" destId="30" srcOrd="2" destOrd="0"/>
        <dgm:cxn modelId="32" srcId="30" destId="31" srcOrd="0"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rootnode">
    <dgm:varLst>
      <dgm:chMax/>
      <dgm:chPref/>
      <dgm:dir/>
      <dgm:animLvl val="lvl"/>
    </dgm:varLst>
    <dgm:choose name="Name0">
      <dgm:if name="Name1" func="var" arg="dir" op="equ" val="norm">
        <dgm:alg type="snake">
          <dgm:param type="grDir" val="tL"/>
          <dgm:param type="flowDir" val="row"/>
          <dgm:param type="off" val="off"/>
          <dgm:param type="bkpt" val="fixed"/>
          <dgm:param type="bkPtFixedVal" val="1"/>
        </dgm:alg>
      </dgm:if>
      <dgm:else name="Name2">
        <dgm:alg type="snake">
          <dgm:param type="grDir" val="tR"/>
          <dgm:param type="flowDir" val="row"/>
          <dgm:param type="off" val="off"/>
          <dgm:param type="bkpt" val="fixed"/>
          <dgm:param type="bkPtFixedVal" val="1"/>
        </dgm:alg>
      </dgm:else>
    </dgm:choose>
    <dgm:shape xmlns:r="http://schemas.openxmlformats.org/officeDocument/2006/relationships" r:blip="">
      <dgm:adjLst/>
    </dgm:shape>
    <dgm:choose name="Name3">
      <dgm:if name="Name4" func="var" arg="dir" op="equ" val="norm">
        <dgm:constrLst>
          <dgm:constr type="alignOff" forName="rootnode" val="0.48"/>
          <dgm:constr type="primFontSz" for="des" forName="ParentText" val="65"/>
          <dgm:constr type="primFontSz" for="des" forName="ChildText" refType="primFontSz" refFor="des" refForName="ParentText" op="lte"/>
          <dgm:constr type="w" for="ch" forName="composite" refType="w"/>
          <dgm:constr type="h" for="ch" forName="composite" refType="h"/>
          <dgm:constr type="sp" refType="h" refFor="ch" refForName="composite" op="equ" fact="-0.38"/>
        </dgm:constrLst>
      </dgm:if>
      <dgm:else name="Name5">
        <dgm:constrLst>
          <dgm:constr type="alignOff" forName="rootnode" val="0.48"/>
          <dgm:constr type="primFontSz" for="des" forName="ParentText" val="65"/>
          <dgm:constr type="primFontSz" for="des" forName="ChildText" refType="primFontSz" refFor="des" refForName="ParentText" op="lte"/>
          <dgm:constr type="w" for="ch" forName="composite" refType="w"/>
          <dgm:constr type="h" for="ch" forName="composite" refType="h"/>
          <dgm:constr type="sp" refType="h" refFor="ch" refForName="composite" op="equ" fact="-0.38"/>
        </dgm:constrLst>
      </dgm:else>
    </dgm:choose>
    <dgm:forEach name="nodesForEach" axis="ch" ptType="node">
      <dgm:layoutNode name="composite">
        <dgm:alg type="composite">
          <dgm:param type="ar" val="1.2439"/>
        </dgm:alg>
        <dgm:shape xmlns:r="http://schemas.openxmlformats.org/officeDocument/2006/relationships" r:blip="">
          <dgm:adjLst/>
        </dgm:shape>
        <dgm:choose name="Name6">
          <dgm:if name="Name7" func="var" arg="dir" op="equ" val="norm">
            <dgm:constrLst>
              <dgm:constr type="l" for="ch" forName="bentUpArrow1" refType="w" fact="0.07"/>
              <dgm:constr type="t" for="ch" forName="bentUpArrow1" refType="h" fact="0.524"/>
              <dgm:constr type="w" for="ch" forName="bentUpArrow1" refType="w" fact="0.3844"/>
              <dgm:constr type="h" for="ch" forName="bentUpArrow1" refType="h" fact="0.42"/>
              <dgm:constr type="l" for="ch" forName="ParentText" refType="w" fact="0"/>
              <dgm:constr type="t" for="ch" forName="ParentText" refType="h" fact="0"/>
              <dgm:constr type="w" for="ch" forName="ParentText" refType="w" fact="0.5684"/>
              <dgm:constr type="h" for="ch" forName="ParentText" refType="h" fact="0.4949"/>
              <dgm:constr type="l" for="ch" forName="ChildText" refType="w" refFor="ch" refForName="ParentText"/>
              <dgm:constr type="t" for="ch" forName="ChildText" refType="h" fact="0.05"/>
              <dgm:constr type="w" for="ch" forName="ChildText" refType="w" fact="0.4134"/>
              <dgm:constr type="h" for="ch" forName="ChildText" refType="h" fact="0.4"/>
              <dgm:constr type="l" for="ch" forName="FinalChildText" refType="w" refFor="ch" refForName="ParentText"/>
              <dgm:constr type="t" for="ch" forName="FinalChildText" refType="h" fact="0.05"/>
              <dgm:constr type="w" for="ch" forName="FinalChildText" refType="w" fact="0.4134"/>
              <dgm:constr type="h" for="ch" forName="FinalChildText" refType="h" fact="0.4"/>
            </dgm:constrLst>
          </dgm:if>
          <dgm:else name="Name8">
            <dgm:constrLst>
              <dgm:constr type="r" for="ch" forName="bentUpArrow1" refType="w" fact="0.97"/>
              <dgm:constr type="t" for="ch" forName="bentUpArrow1" refType="h" fact="0.524"/>
              <dgm:constr type="w" for="ch" forName="bentUpArrow1" refType="w" fact="0.3844"/>
              <dgm:constr type="h" for="ch" forName="bentUpArrow1" refType="h" fact="0.42"/>
              <dgm:constr type="l" for="ch" forName="ParentText" refType="w" fact="0.4316"/>
              <dgm:constr type="t" for="ch" forName="ParentText" refType="h" fact="0"/>
              <dgm:constr type="w" for="ch" forName="ParentText" refType="w" fact="0.5684"/>
              <dgm:constr type="h" for="ch" forName="ParentText" refType="h" fact="0.4949"/>
              <dgm:constr type="l" for="ch" forName="ChildText" refType="w" fact="0"/>
              <dgm:constr type="t" for="ch" forName="ChildText" refType="h" fact="0.05"/>
              <dgm:constr type="w" for="ch" forName="ChildText" refType="w" fact="0.4134"/>
              <dgm:constr type="h" for="ch" forName="ChildText" refType="h" fact="0.4"/>
              <dgm:constr type="l" for="ch" forName="FinalChildText" refType="w" fact="0"/>
              <dgm:constr type="t" for="ch" forName="FinalChildText" refType="h" fact="0.05"/>
              <dgm:constr type="w" for="ch" forName="FinalChildText" refType="w" fact="0.4134"/>
              <dgm:constr type="h" for="ch" forName="FinalChildText" refType="h" fact="0.4"/>
            </dgm:constrLst>
          </dgm:else>
        </dgm:choose>
        <dgm:choose name="Name9">
          <dgm:if name="Name10" axis="followSib" ptType="node" func="cnt" op="gte" val="1">
            <dgm:layoutNode name="bentUpArrow1" styleLbl="alignImgPlace1">
              <dgm:alg type="sp"/>
              <dgm:choose name="Name11">
                <dgm:if name="Name12" func="var" arg="dir" op="equ" val="norm">
                  <dgm:shape xmlns:r="http://schemas.openxmlformats.org/officeDocument/2006/relationships" rot="90" type="bentUpArrow" r:blip="">
                    <dgm:adjLst>
                      <dgm:adj idx="1" val="0.3284"/>
                      <dgm:adj idx="2" val="0.25"/>
                      <dgm:adj idx="3" val="0.3578"/>
                    </dgm:adjLst>
                  </dgm:shape>
                </dgm:if>
                <dgm:else name="Name13">
                  <dgm:shape xmlns:r="http://schemas.openxmlformats.org/officeDocument/2006/relationships" rot="180" type="bentArrow" r:blip="">
                    <dgm:adjLst>
                      <dgm:adj idx="1" val="0.3284"/>
                      <dgm:adj idx="2" val="0.25"/>
                      <dgm:adj idx="3" val="0.3578"/>
                      <dgm:adj idx="4" val="0"/>
                    </dgm:adjLst>
                  </dgm:shape>
                </dgm:else>
              </dgm:choose>
              <dgm:presOf/>
            </dgm:layoutNode>
          </dgm:if>
          <dgm:else name="Name14"/>
        </dgm:choose>
        <dgm:layoutNode name="ParentText" styleLbl="node1">
          <dgm:varLst>
            <dgm:chMax val="1"/>
            <dgm:chPref val="1"/>
            <dgm:bulletEnabled val="1"/>
          </dgm:varLst>
          <dgm:alg type="tx"/>
          <dgm:shape xmlns:r="http://schemas.openxmlformats.org/officeDocument/2006/relationships" type="roundRect" r:blip="">
            <dgm:adjLst>
              <dgm:adj idx="1" val="0.1667"/>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choose name="Name15">
          <dgm:if name="Name16" axis="followSib" ptType="node" func="cnt" op="equ" val="0">
            <dgm:choose name="Name17">
              <dgm:if name="Name18" axis="ch" ptType="node" func="cnt" op="gte" val="1">
                <dgm:layoutNode name="FinalChildText" styleLbl="revTx">
                  <dgm:varLst>
                    <dgm:chMax val="0"/>
                    <dgm:chPref val="0"/>
                    <dgm:bulletEnabled val="1"/>
                  </dgm:varLst>
                  <dgm:alg type="tx">
                    <dgm:param type="stBulletLvl" val="1"/>
                    <dgm:param type="txAnchorVertCh" val="mid"/>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9"/>
            </dgm:choose>
          </dgm:if>
          <dgm:else name="Name20">
            <dgm:layoutNode name="ChildText" styleLbl="revTx">
              <dgm:varLst>
                <dgm:chMax val="0"/>
                <dgm:chPref val="0"/>
                <dgm:bulletEnabled val="1"/>
              </dgm:varLst>
              <dgm:alg type="tx">
                <dgm:param type="stBulletLvl" val="1"/>
                <dgm:param type="txAnchorVertCh" val="mid"/>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vList3">
  <dgm:title val=""/>
  <dgm:desc val=""/>
  <dgm:catLst>
    <dgm:cat type="list" pri="14000"/>
    <dgm:cat type="convert" pri="3000"/>
    <dgm:cat type="picture" pri="27000"/>
    <dgm:cat type="pictureconvert" pri="27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28897" cy="463788"/>
          </a:xfrm>
          <a:prstGeom prst="rect">
            <a:avLst/>
          </a:prstGeom>
        </p:spPr>
        <p:txBody>
          <a:bodyPr vert="horz" lIns="92940" tIns="46470" rIns="92940" bIns="46470" rtlCol="0"/>
          <a:lstStyle>
            <a:lvl1pPr algn="l">
              <a:defRPr sz="1200"/>
            </a:lvl1pPr>
          </a:lstStyle>
          <a:p>
            <a:endParaRPr lang="en-US" dirty="0"/>
          </a:p>
        </p:txBody>
      </p:sp>
      <p:sp>
        <p:nvSpPr>
          <p:cNvPr id="3" name="Date Placeholder 2"/>
          <p:cNvSpPr>
            <a:spLocks noGrp="1"/>
          </p:cNvSpPr>
          <p:nvPr>
            <p:ph type="dt" idx="1"/>
          </p:nvPr>
        </p:nvSpPr>
        <p:spPr>
          <a:xfrm>
            <a:off x="3959248" y="0"/>
            <a:ext cx="3028897" cy="463788"/>
          </a:xfrm>
          <a:prstGeom prst="rect">
            <a:avLst/>
          </a:prstGeom>
        </p:spPr>
        <p:txBody>
          <a:bodyPr vert="horz" lIns="92940" tIns="46470" rIns="92940" bIns="46470" rtlCol="0"/>
          <a:lstStyle>
            <a:lvl1pPr algn="r">
              <a:defRPr sz="1200"/>
            </a:lvl1pPr>
          </a:lstStyle>
          <a:p>
            <a:fld id="{57E86B95-D604-4ADE-A05D-25178E100B06}" type="datetimeFigureOut">
              <a:rPr lang="en-US" smtClean="0"/>
              <a:t>7/24/2019</a:t>
            </a:fld>
            <a:endParaRPr lang="en-US" dirty="0"/>
          </a:p>
        </p:txBody>
      </p:sp>
      <p:sp>
        <p:nvSpPr>
          <p:cNvPr id="4" name="Slide Image Placeholder 3"/>
          <p:cNvSpPr>
            <a:spLocks noGrp="1" noRot="1" noChangeAspect="1"/>
          </p:cNvSpPr>
          <p:nvPr>
            <p:ph type="sldImg" idx="2"/>
          </p:nvPr>
        </p:nvSpPr>
        <p:spPr>
          <a:xfrm>
            <a:off x="1176338" y="695325"/>
            <a:ext cx="4637087" cy="3478213"/>
          </a:xfrm>
          <a:prstGeom prst="rect">
            <a:avLst/>
          </a:prstGeom>
          <a:noFill/>
          <a:ln w="12700">
            <a:solidFill>
              <a:prstClr val="black"/>
            </a:solidFill>
          </a:ln>
        </p:spPr>
        <p:txBody>
          <a:bodyPr vert="horz" lIns="92940" tIns="46470" rIns="92940" bIns="46470" rtlCol="0" anchor="ctr"/>
          <a:lstStyle/>
          <a:p>
            <a:endParaRPr lang="en-US" dirty="0"/>
          </a:p>
        </p:txBody>
      </p:sp>
      <p:sp>
        <p:nvSpPr>
          <p:cNvPr id="5" name="Notes Placeholder 4"/>
          <p:cNvSpPr>
            <a:spLocks noGrp="1"/>
          </p:cNvSpPr>
          <p:nvPr>
            <p:ph type="body" sz="quarter" idx="3"/>
          </p:nvPr>
        </p:nvSpPr>
        <p:spPr>
          <a:xfrm>
            <a:off x="698977" y="4405988"/>
            <a:ext cx="5591810" cy="4174093"/>
          </a:xfrm>
          <a:prstGeom prst="rect">
            <a:avLst/>
          </a:prstGeom>
        </p:spPr>
        <p:txBody>
          <a:bodyPr vert="horz" lIns="92940" tIns="46470" rIns="92940" bIns="4647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10365"/>
            <a:ext cx="3028897" cy="463788"/>
          </a:xfrm>
          <a:prstGeom prst="rect">
            <a:avLst/>
          </a:prstGeom>
        </p:spPr>
        <p:txBody>
          <a:bodyPr vert="horz" lIns="92940" tIns="46470" rIns="92940" bIns="4647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59248" y="8810365"/>
            <a:ext cx="3028897" cy="463788"/>
          </a:xfrm>
          <a:prstGeom prst="rect">
            <a:avLst/>
          </a:prstGeom>
        </p:spPr>
        <p:txBody>
          <a:bodyPr vert="horz" lIns="92940" tIns="46470" rIns="92940" bIns="46470" rtlCol="0" anchor="b"/>
          <a:lstStyle>
            <a:lvl1pPr algn="r">
              <a:defRPr sz="1200"/>
            </a:lvl1pPr>
          </a:lstStyle>
          <a:p>
            <a:fld id="{F1A6BB06-A46A-49D2-915E-60669DF2ED28}" type="slidenum">
              <a:rPr lang="en-US" smtClean="0"/>
              <a:t>‹#›</a:t>
            </a:fld>
            <a:endParaRPr lang="en-US" dirty="0"/>
          </a:p>
        </p:txBody>
      </p:sp>
    </p:spTree>
    <p:extLst>
      <p:ext uri="{BB962C8B-B14F-4D97-AF65-F5344CB8AC3E}">
        <p14:creationId xmlns:p14="http://schemas.microsoft.com/office/powerpoint/2010/main" val="103902252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sz="1200" kern="1200" dirty="0">
                <a:solidFill>
                  <a:schemeClr val="tx1"/>
                </a:solidFill>
                <a:effectLst/>
                <a:latin typeface="+mn-lt"/>
                <a:ea typeface="+mn-ea"/>
                <a:cs typeface="+mn-cs"/>
              </a:rPr>
              <a:t>Welcome the participants to the training and introduce yourself.  </a:t>
            </a:r>
          </a:p>
          <a:p>
            <a:pPr lvl="0"/>
            <a:endParaRPr lang="en-US" sz="1200" kern="1200" dirty="0">
              <a:solidFill>
                <a:schemeClr val="tx1"/>
              </a:solidFill>
              <a:effectLst/>
              <a:latin typeface="+mn-lt"/>
              <a:ea typeface="+mn-ea"/>
              <a:cs typeface="+mn-cs"/>
            </a:endParaRPr>
          </a:p>
          <a:p>
            <a:pPr lvl="0"/>
            <a:r>
              <a:rPr lang="en-US" sz="1200" kern="1200" dirty="0">
                <a:solidFill>
                  <a:schemeClr val="tx1"/>
                </a:solidFill>
                <a:effectLst/>
                <a:latin typeface="+mn-lt"/>
                <a:ea typeface="+mn-ea"/>
                <a:cs typeface="+mn-cs"/>
              </a:rPr>
              <a:t>Discuss logistics related to the training site (parking, bathrooms, etc.).</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Review any housekeeping items</a:t>
            </a:r>
            <a:endParaRPr lang="en-US" dirty="0"/>
          </a:p>
        </p:txBody>
      </p:sp>
      <p:sp>
        <p:nvSpPr>
          <p:cNvPr id="4" name="Slide Number Placeholder 3"/>
          <p:cNvSpPr>
            <a:spLocks noGrp="1"/>
          </p:cNvSpPr>
          <p:nvPr>
            <p:ph type="sldNum" sz="quarter" idx="10"/>
          </p:nvPr>
        </p:nvSpPr>
        <p:spPr/>
        <p:txBody>
          <a:bodyPr/>
          <a:lstStyle/>
          <a:p>
            <a:fld id="{6F6457F5-D67F-42E4-8D6D-51EEC0FC940C}" type="slidenum">
              <a:rPr lang="en-US" smtClean="0">
                <a:solidFill>
                  <a:prstClr val="black"/>
                </a:solidFill>
              </a:rPr>
              <a:pPr/>
              <a:t>1</a:t>
            </a:fld>
            <a:endParaRPr lang="en-US" dirty="0">
              <a:solidFill>
                <a:prstClr val="black"/>
              </a:solidFill>
            </a:endParaRPr>
          </a:p>
        </p:txBody>
      </p:sp>
    </p:spTree>
    <p:extLst>
      <p:ext uri="{BB962C8B-B14F-4D97-AF65-F5344CB8AC3E}">
        <p14:creationId xmlns:p14="http://schemas.microsoft.com/office/powerpoint/2010/main" val="266062881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3554"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dirty="0"/>
              <a:t>Briefly review the definitions of child trauma</a:t>
            </a:r>
          </a:p>
        </p:txBody>
      </p:sp>
      <p:sp>
        <p:nvSpPr>
          <p:cNvPr id="23555"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Calibri" panose="020F0502020204030204" pitchFamily="34" charset="0"/>
                <a:ea typeface="MS PGothic" panose="020B0600070205080204" pitchFamily="34" charset="-128"/>
              </a:defRPr>
            </a:lvl1pPr>
            <a:lvl2pPr marL="744807" indent="-286464">
              <a:defRPr sz="2400">
                <a:solidFill>
                  <a:schemeClr val="tx1"/>
                </a:solidFill>
                <a:latin typeface="Calibri" panose="020F0502020204030204" pitchFamily="34" charset="0"/>
                <a:ea typeface="MS PGothic" panose="020B0600070205080204" pitchFamily="34" charset="-128"/>
              </a:defRPr>
            </a:lvl2pPr>
            <a:lvl3pPr marL="1145858" indent="-229172">
              <a:defRPr sz="2400">
                <a:solidFill>
                  <a:schemeClr val="tx1"/>
                </a:solidFill>
                <a:latin typeface="Calibri" panose="020F0502020204030204" pitchFamily="34" charset="0"/>
                <a:ea typeface="MS PGothic" panose="020B0600070205080204" pitchFamily="34" charset="-128"/>
              </a:defRPr>
            </a:lvl3pPr>
            <a:lvl4pPr marL="1604201" indent="-229172">
              <a:defRPr sz="2400">
                <a:solidFill>
                  <a:schemeClr val="tx1"/>
                </a:solidFill>
                <a:latin typeface="Calibri" panose="020F0502020204030204" pitchFamily="34" charset="0"/>
                <a:ea typeface="MS PGothic" panose="020B0600070205080204" pitchFamily="34" charset="-128"/>
              </a:defRPr>
            </a:lvl4pPr>
            <a:lvl5pPr marL="2062544" indent="-229172">
              <a:defRPr sz="2400">
                <a:solidFill>
                  <a:schemeClr val="tx1"/>
                </a:solidFill>
                <a:latin typeface="Calibri" panose="020F0502020204030204" pitchFamily="34" charset="0"/>
                <a:ea typeface="MS PGothic" panose="020B0600070205080204" pitchFamily="34" charset="-128"/>
              </a:defRPr>
            </a:lvl5pPr>
            <a:lvl6pPr marL="2520887" indent="-229172"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79230" indent="-229172"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37573" indent="-229172"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95916" indent="-229172"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fld id="{C8CD3928-CF22-4231-B632-C70433FEECAC}" type="slidenum">
              <a:rPr lang="en-US" altLang="en-US" sz="1200"/>
              <a:pPr/>
              <a:t>10</a:t>
            </a:fld>
            <a:endParaRPr lang="en-US" altLang="en-US" sz="1200" dirty="0"/>
          </a:p>
        </p:txBody>
      </p:sp>
    </p:spTree>
    <p:extLst>
      <p:ext uri="{BB962C8B-B14F-4D97-AF65-F5344CB8AC3E}">
        <p14:creationId xmlns:p14="http://schemas.microsoft.com/office/powerpoint/2010/main" val="36361908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sz="1200" kern="1200" dirty="0">
                <a:solidFill>
                  <a:schemeClr val="tx1"/>
                </a:solidFill>
                <a:effectLst/>
                <a:latin typeface="+mn-lt"/>
                <a:ea typeface="+mn-ea"/>
                <a:cs typeface="+mn-cs"/>
              </a:rPr>
              <a:t>Ask for a participant to read the definition of Trauma Informed Practice from the slide</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Ask for any volunteers if there is anything they feel should be added to this definition for consideration moving forward.</a:t>
            </a:r>
            <a:endParaRPr lang="en-US" dirty="0"/>
          </a:p>
        </p:txBody>
      </p:sp>
      <p:sp>
        <p:nvSpPr>
          <p:cNvPr id="4" name="Slide Number Placeholder 3"/>
          <p:cNvSpPr>
            <a:spLocks noGrp="1"/>
          </p:cNvSpPr>
          <p:nvPr>
            <p:ph type="sldNum" sz="quarter" idx="10"/>
          </p:nvPr>
        </p:nvSpPr>
        <p:spPr/>
        <p:txBody>
          <a:bodyPr/>
          <a:lstStyle/>
          <a:p>
            <a:fld id="{F1A6BB06-A46A-49D2-915E-60669DF2ED28}" type="slidenum">
              <a:rPr lang="en-US" smtClean="0"/>
              <a:t>11</a:t>
            </a:fld>
            <a:endParaRPr lang="en-US" dirty="0"/>
          </a:p>
        </p:txBody>
      </p:sp>
    </p:spTree>
    <p:extLst>
      <p:ext uri="{BB962C8B-B14F-4D97-AF65-F5344CB8AC3E}">
        <p14:creationId xmlns:p14="http://schemas.microsoft.com/office/powerpoint/2010/main" val="245865274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sz="1200" kern="1200" dirty="0">
                <a:solidFill>
                  <a:schemeClr val="tx1"/>
                </a:solidFill>
                <a:effectLst/>
                <a:latin typeface="+mn-lt"/>
                <a:ea typeface="+mn-ea"/>
                <a:cs typeface="+mn-cs"/>
              </a:rPr>
              <a:t>Now that trauma has been defined and the working definition for trauma-informed practice has been established, review SAMHSA's concept for a trauma-informed approach from and organizational/system standpoint as illustrated on the slide.</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Before moving to the next slide, ask participants for some examples of acute trauma and chronic trauma. Do not correct a participant yet if they are not getting it right. This can be used more constructively in the following slides instead.</a:t>
            </a:r>
            <a:endParaRPr lang="en-US" dirty="0"/>
          </a:p>
        </p:txBody>
      </p:sp>
      <p:sp>
        <p:nvSpPr>
          <p:cNvPr id="4" name="Slide Number Placeholder 3"/>
          <p:cNvSpPr>
            <a:spLocks noGrp="1"/>
          </p:cNvSpPr>
          <p:nvPr>
            <p:ph type="sldNum" sz="quarter" idx="10"/>
          </p:nvPr>
        </p:nvSpPr>
        <p:spPr/>
        <p:txBody>
          <a:bodyPr/>
          <a:lstStyle/>
          <a:p>
            <a:fld id="{586E9F06-6916-4551-898D-5778A3588105}" type="slidenum">
              <a:rPr lang="en-US" smtClean="0"/>
              <a:t>12</a:t>
            </a:fld>
            <a:endParaRPr lang="en-US" dirty="0"/>
          </a:p>
        </p:txBody>
      </p:sp>
    </p:spTree>
    <p:extLst>
      <p:ext uri="{BB962C8B-B14F-4D97-AF65-F5344CB8AC3E}">
        <p14:creationId xmlns:p14="http://schemas.microsoft.com/office/powerpoint/2010/main" val="218151402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sz="1200" kern="1200" dirty="0">
                <a:solidFill>
                  <a:schemeClr val="tx1"/>
                </a:solidFill>
                <a:effectLst/>
                <a:latin typeface="+mn-lt"/>
                <a:ea typeface="+mn-ea"/>
                <a:cs typeface="+mn-cs"/>
              </a:rPr>
              <a:t>Briefly review types of trauma. Remind trainees that they can follow along in their trainee guides “Review of Key Concepts” (beginning at page 7) and ask them to give examples of each type of trauma (from page 8). </a:t>
            </a:r>
          </a:p>
          <a:p>
            <a:pPr lvl="0"/>
            <a:endParaRPr lang="en-US" sz="1200" kern="1200" dirty="0">
              <a:solidFill>
                <a:schemeClr val="tx1"/>
              </a:solidFill>
              <a:effectLst/>
              <a:latin typeface="+mn-lt"/>
              <a:ea typeface="+mn-ea"/>
              <a:cs typeface="+mn-cs"/>
            </a:endParaRPr>
          </a:p>
          <a:p>
            <a:pPr lvl="0"/>
            <a:r>
              <a:rPr lang="en-US" sz="1200" kern="1200" dirty="0">
                <a:solidFill>
                  <a:schemeClr val="tx1"/>
                </a:solidFill>
                <a:effectLst/>
                <a:latin typeface="+mn-lt"/>
                <a:ea typeface="+mn-ea"/>
                <a:cs typeface="+mn-cs"/>
              </a:rPr>
              <a:t>Ask participants to review acute traumatic events.</a:t>
            </a:r>
          </a:p>
          <a:p>
            <a:pPr lvl="0"/>
            <a:endParaRPr lang="en-US" sz="1200" kern="1200" dirty="0">
              <a:solidFill>
                <a:schemeClr val="tx1"/>
              </a:solidFill>
              <a:effectLst/>
              <a:latin typeface="+mn-lt"/>
              <a:ea typeface="+mn-ea"/>
              <a:cs typeface="+mn-cs"/>
            </a:endParaRPr>
          </a:p>
          <a:p>
            <a:pPr lvl="0"/>
            <a:r>
              <a:rPr lang="en-US" sz="1200" kern="1200" dirty="0">
                <a:solidFill>
                  <a:schemeClr val="tx1"/>
                </a:solidFill>
                <a:effectLst/>
                <a:latin typeface="+mn-lt"/>
                <a:ea typeface="+mn-ea"/>
                <a:cs typeface="+mn-cs"/>
              </a:rPr>
              <a:t>Recall previous answers to participants' examples of acute trauma and try to make the link here. Ask participants if they have any additions for the list.</a:t>
            </a:r>
          </a:p>
          <a:p>
            <a:pPr lvl="0"/>
            <a:endParaRPr lang="en-US" dirty="0">
              <a:effectLst/>
            </a:endParaRPr>
          </a:p>
          <a:p>
            <a:pPr lvl="0"/>
            <a:r>
              <a:rPr lang="en-US" dirty="0">
                <a:effectLst/>
              </a:rPr>
              <a:t>Ask participants to review chronic traumatic events (page 8 of their trainee guide).</a:t>
            </a:r>
          </a:p>
          <a:p>
            <a:pPr lvl="1"/>
            <a:r>
              <a:rPr lang="en-US" dirty="0">
                <a:effectLst/>
              </a:rPr>
              <a:t>Recall previous answers to participants' examples of chronic trauma and try to make the link here. </a:t>
            </a:r>
          </a:p>
          <a:p>
            <a:pPr lvl="1"/>
            <a:r>
              <a:rPr lang="en-US" sz="1200" kern="1200" dirty="0">
                <a:solidFill>
                  <a:schemeClr val="tx1"/>
                </a:solidFill>
                <a:effectLst/>
                <a:latin typeface="+mn-lt"/>
                <a:ea typeface="+mn-ea"/>
                <a:cs typeface="+mn-cs"/>
              </a:rPr>
              <a:t>Review In Utero experience with participants, explaining that ongoing exposure to domestic violence even in utero causes distinct symptoms in babies in their first year of life including nightmares, being bothered by loud noises and bright lights, avoiding physical contact, having trouble experiencing joy and a startling response.  </a:t>
            </a:r>
            <a:endParaRPr lang="en-US" dirty="0">
              <a:effectLst/>
            </a:endParaRPr>
          </a:p>
          <a:p>
            <a:pPr lvl="1"/>
            <a:r>
              <a:rPr lang="en-US" sz="1200" kern="1200" dirty="0">
                <a:solidFill>
                  <a:schemeClr val="tx1"/>
                </a:solidFill>
                <a:effectLst/>
                <a:latin typeface="+mn-lt"/>
                <a:ea typeface="+mn-ea"/>
                <a:cs typeface="+mn-cs"/>
              </a:rPr>
              <a:t>Discuss the differences between gang zones (where gangs are active in a community or area where children reside); war zones (a region or area where war is ongoing, where structures are damaged due to military conflict; and combat zones (the forward part of the military operation including the front line during a war).  </a:t>
            </a:r>
            <a:endParaRPr lang="en-US" dirty="0">
              <a:effectLst/>
            </a:endParaRPr>
          </a:p>
          <a:p>
            <a:pPr lvl="0"/>
            <a:endParaRPr lang="en-US" sz="1200" kern="1200" dirty="0">
              <a:solidFill>
                <a:schemeClr val="tx1"/>
              </a:solidFill>
              <a:effectLst/>
              <a:latin typeface="+mn-lt"/>
              <a:ea typeface="+mn-ea"/>
              <a:cs typeface="+mn-cs"/>
            </a:endParaRPr>
          </a:p>
          <a:p>
            <a:pPr lvl="0"/>
            <a:r>
              <a:rPr lang="en-US" sz="1200" kern="1200" dirty="0">
                <a:solidFill>
                  <a:schemeClr val="tx1"/>
                </a:solidFill>
                <a:effectLst/>
                <a:latin typeface="+mn-lt"/>
                <a:ea typeface="+mn-ea"/>
                <a:cs typeface="+mn-cs"/>
              </a:rPr>
              <a:t>Discuss PTSD in the context of trauma: Ask participants how key issues impact children and families who experience PTSD. </a:t>
            </a:r>
            <a:endParaRPr lang="en-US" dirty="0">
              <a:effectLst/>
            </a:endParaRPr>
          </a:p>
          <a:p>
            <a:pPr lvl="1"/>
            <a:r>
              <a:rPr lang="en-US" sz="1200" kern="1200" dirty="0">
                <a:solidFill>
                  <a:schemeClr val="tx1"/>
                </a:solidFill>
                <a:effectLst/>
                <a:latin typeface="+mn-lt"/>
                <a:ea typeface="+mn-ea"/>
                <a:cs typeface="+mn-cs"/>
              </a:rPr>
              <a:t>Guide the discussion around how people who experience trauma learn to cope in the moment to survive, but emphasize that these coping mechanisms can get in the way when they are trying to be a safe parent to their children.</a:t>
            </a:r>
            <a:endParaRPr lang="en-US" dirty="0">
              <a:effectLst/>
            </a:endParaRPr>
          </a:p>
          <a:p>
            <a:pPr lvl="0"/>
            <a:endParaRPr lang="en-US" sz="1200" kern="1200" dirty="0">
              <a:solidFill>
                <a:schemeClr val="tx1"/>
              </a:solidFill>
              <a:effectLst/>
              <a:latin typeface="+mn-lt"/>
              <a:ea typeface="+mn-ea"/>
              <a:cs typeface="+mn-cs"/>
            </a:endParaRPr>
          </a:p>
          <a:p>
            <a:pPr lvl="0"/>
            <a:r>
              <a:rPr lang="en-US" sz="1200" kern="1200" dirty="0">
                <a:solidFill>
                  <a:schemeClr val="tx1"/>
                </a:solidFill>
                <a:effectLst/>
                <a:latin typeface="+mn-lt"/>
                <a:ea typeface="+mn-ea"/>
                <a:cs typeface="+mn-cs"/>
              </a:rPr>
              <a:t>Dig deeper with participants about how they view parents who experience key issues</a:t>
            </a:r>
            <a:endParaRPr lang="en-US" dirty="0">
              <a:effectLst/>
            </a:endParaRPr>
          </a:p>
          <a:p>
            <a:pPr lvl="1"/>
            <a:r>
              <a:rPr lang="en-US" sz="1200" kern="1200" dirty="0">
                <a:solidFill>
                  <a:schemeClr val="tx1"/>
                </a:solidFill>
                <a:effectLst/>
                <a:latin typeface="+mn-lt"/>
                <a:ea typeface="+mn-ea"/>
                <a:cs typeface="+mn-cs"/>
              </a:rPr>
              <a:t>Is a parent choosing to do this; or are they still trying to survive their trauma history? </a:t>
            </a:r>
            <a:endParaRPr lang="en-US" dirty="0">
              <a:effectLst/>
            </a:endParaRPr>
          </a:p>
          <a:p>
            <a:pPr lvl="0"/>
            <a:endParaRPr lang="en-US" sz="1200" kern="1200" dirty="0">
              <a:solidFill>
                <a:schemeClr val="tx1"/>
              </a:solidFill>
              <a:effectLst/>
              <a:latin typeface="+mn-lt"/>
              <a:ea typeface="+mn-ea"/>
              <a:cs typeface="+mn-cs"/>
            </a:endParaRPr>
          </a:p>
          <a:p>
            <a:pPr lvl="0"/>
            <a:r>
              <a:rPr lang="en-US" sz="1200" kern="1200" dirty="0">
                <a:solidFill>
                  <a:schemeClr val="tx1"/>
                </a:solidFill>
                <a:effectLst/>
                <a:latin typeface="+mn-lt"/>
                <a:ea typeface="+mn-ea"/>
                <a:cs typeface="+mn-cs"/>
              </a:rPr>
              <a:t>Ask participants to review historical trauma on pages 8-9 of their trainee guide</a:t>
            </a:r>
            <a:endParaRPr lang="en-US" dirty="0">
              <a:effectLst/>
            </a:endParaRPr>
          </a:p>
          <a:p>
            <a:pPr lvl="1"/>
            <a:r>
              <a:rPr lang="en-US" sz="1200" kern="1200" dirty="0">
                <a:solidFill>
                  <a:schemeClr val="tx1"/>
                </a:solidFill>
                <a:effectLst/>
                <a:latin typeface="+mn-lt"/>
                <a:ea typeface="+mn-ea"/>
                <a:cs typeface="+mn-cs"/>
              </a:rPr>
              <a:t>Review the examples provided and ask participants for specific examples of historical trauma. </a:t>
            </a:r>
            <a:endParaRPr lang="en-US" dirty="0">
              <a:effectLst/>
            </a:endParaRPr>
          </a:p>
          <a:p>
            <a:pPr lvl="1"/>
            <a:r>
              <a:rPr lang="en-US" sz="1200" kern="1200" dirty="0">
                <a:solidFill>
                  <a:schemeClr val="tx1"/>
                </a:solidFill>
                <a:effectLst/>
                <a:latin typeface="+mn-lt"/>
                <a:ea typeface="+mn-ea"/>
                <a:cs typeface="+mn-cs"/>
              </a:rPr>
              <a:t>Ask participants how they would recognize that historical trauma has played a part with a family they are working with. </a:t>
            </a:r>
            <a:endParaRPr lang="en-US" dirty="0">
              <a:effectLst/>
            </a:endParaRPr>
          </a:p>
          <a:p>
            <a:pPr lvl="1"/>
            <a:r>
              <a:rPr lang="en-US" sz="1200" kern="1200" dirty="0">
                <a:solidFill>
                  <a:schemeClr val="tx1"/>
                </a:solidFill>
                <a:effectLst/>
                <a:latin typeface="+mn-lt"/>
                <a:ea typeface="+mn-ea"/>
                <a:cs typeface="+mn-cs"/>
              </a:rPr>
              <a:t>Guide the discussion around cultural humility. </a:t>
            </a:r>
            <a:endParaRPr lang="en-US" dirty="0">
              <a:effectLst/>
            </a:endParaRPr>
          </a:p>
        </p:txBody>
      </p:sp>
      <p:sp>
        <p:nvSpPr>
          <p:cNvPr id="4" name="Slide Number Placeholder 3"/>
          <p:cNvSpPr>
            <a:spLocks noGrp="1"/>
          </p:cNvSpPr>
          <p:nvPr>
            <p:ph type="sldNum" sz="quarter" idx="10"/>
          </p:nvPr>
        </p:nvSpPr>
        <p:spPr/>
        <p:txBody>
          <a:bodyPr/>
          <a:lstStyle/>
          <a:p>
            <a:fld id="{F1A6BB06-A46A-49D2-915E-60669DF2ED28}" type="slidenum">
              <a:rPr lang="en-US" smtClean="0"/>
              <a:t>13</a:t>
            </a:fld>
            <a:endParaRPr lang="en-US" dirty="0"/>
          </a:p>
        </p:txBody>
      </p:sp>
    </p:spTree>
    <p:extLst>
      <p:ext uri="{BB962C8B-B14F-4D97-AF65-F5344CB8AC3E}">
        <p14:creationId xmlns:p14="http://schemas.microsoft.com/office/powerpoint/2010/main" val="292861800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8213">
              <a:spcBef>
                <a:spcPct val="30000"/>
              </a:spcBef>
              <a:defRPr sz="1200">
                <a:solidFill>
                  <a:schemeClr val="tx1"/>
                </a:solidFill>
                <a:latin typeface="Arial" panose="020B0604020202020204" pitchFamily="34" charset="0"/>
              </a:defRPr>
            </a:lvl1pPr>
            <a:lvl2pPr marL="765175" indent="-293688" defTabSz="938213">
              <a:spcBef>
                <a:spcPct val="30000"/>
              </a:spcBef>
              <a:defRPr sz="1200">
                <a:solidFill>
                  <a:schemeClr val="tx1"/>
                </a:solidFill>
                <a:latin typeface="Arial" panose="020B0604020202020204" pitchFamily="34" charset="0"/>
              </a:defRPr>
            </a:lvl2pPr>
            <a:lvl3pPr marL="1177925" indent="-234950" defTabSz="938213">
              <a:spcBef>
                <a:spcPct val="30000"/>
              </a:spcBef>
              <a:defRPr sz="1200">
                <a:solidFill>
                  <a:schemeClr val="tx1"/>
                </a:solidFill>
                <a:latin typeface="Arial" panose="020B0604020202020204" pitchFamily="34" charset="0"/>
              </a:defRPr>
            </a:lvl3pPr>
            <a:lvl4pPr marL="1649413" indent="-234950" defTabSz="938213">
              <a:spcBef>
                <a:spcPct val="30000"/>
              </a:spcBef>
              <a:defRPr sz="1200">
                <a:solidFill>
                  <a:schemeClr val="tx1"/>
                </a:solidFill>
                <a:latin typeface="Arial" panose="020B0604020202020204" pitchFamily="34" charset="0"/>
              </a:defRPr>
            </a:lvl4pPr>
            <a:lvl5pPr marL="2120900" indent="-234950" defTabSz="938213">
              <a:spcBef>
                <a:spcPct val="30000"/>
              </a:spcBef>
              <a:defRPr sz="1200">
                <a:solidFill>
                  <a:schemeClr val="tx1"/>
                </a:solidFill>
                <a:latin typeface="Arial" panose="020B0604020202020204" pitchFamily="34" charset="0"/>
              </a:defRPr>
            </a:lvl5pPr>
            <a:lvl6pPr marL="2578100" indent="-234950" defTabSz="938213" eaLnBrk="0" fontAlgn="base" hangingPunct="0">
              <a:spcBef>
                <a:spcPct val="30000"/>
              </a:spcBef>
              <a:spcAft>
                <a:spcPct val="0"/>
              </a:spcAft>
              <a:defRPr sz="1200">
                <a:solidFill>
                  <a:schemeClr val="tx1"/>
                </a:solidFill>
                <a:latin typeface="Arial" panose="020B0604020202020204" pitchFamily="34" charset="0"/>
              </a:defRPr>
            </a:lvl6pPr>
            <a:lvl7pPr marL="3035300" indent="-234950" defTabSz="938213" eaLnBrk="0" fontAlgn="base" hangingPunct="0">
              <a:spcBef>
                <a:spcPct val="30000"/>
              </a:spcBef>
              <a:spcAft>
                <a:spcPct val="0"/>
              </a:spcAft>
              <a:defRPr sz="1200">
                <a:solidFill>
                  <a:schemeClr val="tx1"/>
                </a:solidFill>
                <a:latin typeface="Arial" panose="020B0604020202020204" pitchFamily="34" charset="0"/>
              </a:defRPr>
            </a:lvl7pPr>
            <a:lvl8pPr marL="3492500" indent="-234950" defTabSz="938213" eaLnBrk="0" fontAlgn="base" hangingPunct="0">
              <a:spcBef>
                <a:spcPct val="30000"/>
              </a:spcBef>
              <a:spcAft>
                <a:spcPct val="0"/>
              </a:spcAft>
              <a:defRPr sz="1200">
                <a:solidFill>
                  <a:schemeClr val="tx1"/>
                </a:solidFill>
                <a:latin typeface="Arial" panose="020B0604020202020204" pitchFamily="34" charset="0"/>
              </a:defRPr>
            </a:lvl8pPr>
            <a:lvl9pPr marL="3949700" indent="-234950" defTabSz="938213"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5D288EEE-D6A2-48E1-AA0F-45BDEE33B438}" type="slidenum">
              <a:rPr lang="en-US" altLang="en-US" smtClean="0"/>
              <a:pPr>
                <a:spcBef>
                  <a:spcPct val="0"/>
                </a:spcBef>
              </a:pPr>
              <a:t>14</a:t>
            </a:fld>
            <a:endParaRPr lang="en-US" altLang="en-US" dirty="0"/>
          </a:p>
        </p:txBody>
      </p:sp>
      <p:sp>
        <p:nvSpPr>
          <p:cNvPr id="26627" name="Rectangle 2"/>
          <p:cNvSpPr>
            <a:spLocks noGrp="1" noRot="1" noChangeAspect="1" noChangeArrowheads="1" noTextEdit="1"/>
          </p:cNvSpPr>
          <p:nvPr>
            <p:ph type="sldImg"/>
          </p:nvPr>
        </p:nvSpPr>
        <p:spPr>
          <a:ln/>
        </p:spPr>
      </p:sp>
      <p:sp>
        <p:nvSpPr>
          <p:cNvPr id="2662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lvl="0"/>
            <a:r>
              <a:rPr lang="en-US" dirty="0">
                <a:effectLst/>
              </a:rPr>
              <a:t>Briefly review the definition of complex trauma, commonly seen in children in child welfare.</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Ask participants if they have any additional thoughts or questions about complex trauma </a:t>
            </a:r>
            <a:endParaRPr lang="en-US" altLang="en-US" dirty="0">
              <a:latin typeface="Arial" panose="020B0604020202020204" pitchFamily="34" charset="0"/>
            </a:endParaRPr>
          </a:p>
        </p:txBody>
      </p:sp>
    </p:spTree>
    <p:extLst>
      <p:ext uri="{BB962C8B-B14F-4D97-AF65-F5344CB8AC3E}">
        <p14:creationId xmlns:p14="http://schemas.microsoft.com/office/powerpoint/2010/main" val="144189881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sz="1200" kern="1200" dirty="0">
                <a:solidFill>
                  <a:schemeClr val="tx1"/>
                </a:solidFill>
                <a:effectLst/>
                <a:latin typeface="+mn-lt"/>
                <a:ea typeface="+mn-ea"/>
                <a:cs typeface="+mn-cs"/>
              </a:rPr>
              <a:t>It is important to remember that any level of involvement with CWS has the potential to cause trauma for a family. </a:t>
            </a:r>
          </a:p>
          <a:p>
            <a:pPr lvl="0"/>
            <a:endParaRPr lang="en-US" sz="1200" kern="1200" dirty="0">
              <a:solidFill>
                <a:schemeClr val="tx1"/>
              </a:solidFill>
              <a:effectLst/>
              <a:latin typeface="+mn-lt"/>
              <a:ea typeface="+mn-ea"/>
              <a:cs typeface="+mn-cs"/>
            </a:endParaRPr>
          </a:p>
          <a:p>
            <a:pPr lvl="0"/>
            <a:r>
              <a:rPr lang="en-US" sz="1200" kern="1200" dirty="0">
                <a:solidFill>
                  <a:schemeClr val="tx1"/>
                </a:solidFill>
                <a:effectLst/>
                <a:latin typeface="+mn-lt"/>
                <a:ea typeface="+mn-ea"/>
                <a:cs typeface="+mn-cs"/>
              </a:rPr>
              <a:t>Explain that the social worker can be the single most important tool in a parent’s recovery by making a connection. Parents with trauma histories have difficulty trusting and a worker who recognizes a parent’s trauma and engages and connects with the parent can have a significant impact. Or, the reverse can happen: workers who are not engaged or who have bias can get in the way of helping families. It can be the key difference between re-traumatizing families and helping them heal.  </a:t>
            </a:r>
          </a:p>
          <a:p>
            <a:pPr lvl="0"/>
            <a:endParaRPr lang="en-US" sz="1200" kern="1200" dirty="0">
              <a:solidFill>
                <a:schemeClr val="tx1"/>
              </a:solidFill>
              <a:effectLst/>
              <a:latin typeface="+mn-lt"/>
              <a:ea typeface="+mn-ea"/>
              <a:cs typeface="+mn-cs"/>
            </a:endParaRPr>
          </a:p>
          <a:p>
            <a:pPr lvl="0"/>
            <a:r>
              <a:rPr lang="en-US" sz="1200" kern="1200" dirty="0">
                <a:solidFill>
                  <a:schemeClr val="tx1"/>
                </a:solidFill>
                <a:effectLst/>
                <a:latin typeface="+mn-lt"/>
                <a:ea typeface="+mn-ea"/>
                <a:cs typeface="+mn-cs"/>
              </a:rPr>
              <a:t>Ask trainees to for some strategies they might take to lessen the traumatic impact of their intervention in the lives of the children and families they work with. </a:t>
            </a:r>
          </a:p>
          <a:p>
            <a:endParaRPr lang="en-US" dirty="0"/>
          </a:p>
        </p:txBody>
      </p:sp>
      <p:sp>
        <p:nvSpPr>
          <p:cNvPr id="4" name="Slide Number Placeholder 3"/>
          <p:cNvSpPr>
            <a:spLocks noGrp="1"/>
          </p:cNvSpPr>
          <p:nvPr>
            <p:ph type="sldNum" sz="quarter" idx="10"/>
          </p:nvPr>
        </p:nvSpPr>
        <p:spPr/>
        <p:txBody>
          <a:bodyPr/>
          <a:lstStyle/>
          <a:p>
            <a:fld id="{F1A6BB06-A46A-49D2-915E-60669DF2ED28}" type="slidenum">
              <a:rPr lang="en-US" smtClean="0"/>
              <a:t>15</a:t>
            </a:fld>
            <a:endParaRPr lang="en-US" dirty="0"/>
          </a:p>
        </p:txBody>
      </p:sp>
    </p:spTree>
    <p:extLst>
      <p:ext uri="{BB962C8B-B14F-4D97-AF65-F5344CB8AC3E}">
        <p14:creationId xmlns:p14="http://schemas.microsoft.com/office/powerpoint/2010/main" val="252641851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3"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5234"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lvl="0"/>
            <a:r>
              <a:rPr lang="en-US" dirty="0">
                <a:effectLst/>
              </a:rPr>
              <a:t>Provide a brief review of secondary traumatic stress in the context of child welfare, including a definition of secondary traumatic stress.</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Make the connection between STS and the work of a child welfare social worker.</a:t>
            </a:r>
            <a:endParaRPr lang="en-US" altLang="en-US" dirty="0"/>
          </a:p>
        </p:txBody>
      </p:sp>
      <p:sp>
        <p:nvSpPr>
          <p:cNvPr id="95235"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Calibri" panose="020F0502020204030204" pitchFamily="34" charset="0"/>
                <a:ea typeface="MS PGothic" panose="020B0600070205080204" pitchFamily="34" charset="-128"/>
              </a:defRPr>
            </a:lvl1pPr>
            <a:lvl2pPr marL="744807" indent="-286464">
              <a:defRPr sz="2400">
                <a:solidFill>
                  <a:schemeClr val="tx1"/>
                </a:solidFill>
                <a:latin typeface="Calibri" panose="020F0502020204030204" pitchFamily="34" charset="0"/>
                <a:ea typeface="MS PGothic" panose="020B0600070205080204" pitchFamily="34" charset="-128"/>
              </a:defRPr>
            </a:lvl2pPr>
            <a:lvl3pPr marL="1145858" indent="-229172">
              <a:defRPr sz="2400">
                <a:solidFill>
                  <a:schemeClr val="tx1"/>
                </a:solidFill>
                <a:latin typeface="Calibri" panose="020F0502020204030204" pitchFamily="34" charset="0"/>
                <a:ea typeface="MS PGothic" panose="020B0600070205080204" pitchFamily="34" charset="-128"/>
              </a:defRPr>
            </a:lvl3pPr>
            <a:lvl4pPr marL="1604201" indent="-229172">
              <a:defRPr sz="2400">
                <a:solidFill>
                  <a:schemeClr val="tx1"/>
                </a:solidFill>
                <a:latin typeface="Calibri" panose="020F0502020204030204" pitchFamily="34" charset="0"/>
                <a:ea typeface="MS PGothic" panose="020B0600070205080204" pitchFamily="34" charset="-128"/>
              </a:defRPr>
            </a:lvl4pPr>
            <a:lvl5pPr marL="2062544" indent="-229172">
              <a:defRPr sz="2400">
                <a:solidFill>
                  <a:schemeClr val="tx1"/>
                </a:solidFill>
                <a:latin typeface="Calibri" panose="020F0502020204030204" pitchFamily="34" charset="0"/>
                <a:ea typeface="MS PGothic" panose="020B0600070205080204" pitchFamily="34" charset="-128"/>
              </a:defRPr>
            </a:lvl5pPr>
            <a:lvl6pPr marL="2520887" indent="-229172"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79230" indent="-229172"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37573" indent="-229172"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95916" indent="-229172"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fld id="{1B30FB88-4BE0-4CD7-B5FD-869FE444287D}" type="slidenum">
              <a:rPr lang="en-US" altLang="en-US" sz="1200"/>
              <a:pPr/>
              <a:t>16</a:t>
            </a:fld>
            <a:endParaRPr lang="en-US" altLang="en-US" sz="1200" dirty="0"/>
          </a:p>
        </p:txBody>
      </p:sp>
    </p:spTree>
    <p:extLst>
      <p:ext uri="{BB962C8B-B14F-4D97-AF65-F5344CB8AC3E}">
        <p14:creationId xmlns:p14="http://schemas.microsoft.com/office/powerpoint/2010/main" val="23478034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1" name="Rectangle 2"/>
          <p:cNvSpPr>
            <a:spLocks noGrp="1" noRot="1" noChangeAspect="1" noChangeArrowheads="1" noTextEdit="1"/>
          </p:cNvSpPr>
          <p:nvPr>
            <p:ph type="sldImg"/>
          </p:nvPr>
        </p:nvSpPr>
        <p:spPr>
          <a:ln/>
        </p:spPr>
      </p:sp>
      <p:sp>
        <p:nvSpPr>
          <p:cNvPr id="117762" name="Rectangle 3"/>
          <p:cNvSpPr>
            <a:spLocks noGrp="1" noChangeArrowheads="1"/>
          </p:cNvSpPr>
          <p:nvPr>
            <p:ph type="body" idx="1"/>
          </p:nvPr>
        </p:nvSpPr>
        <p:spPr>
          <a:noFill/>
        </p:spPr>
        <p:txBody>
          <a:bodyPr/>
          <a:lstStyle/>
          <a:p>
            <a:pPr lvl="0"/>
            <a:r>
              <a:rPr lang="en-US" sz="1200" kern="1200" dirty="0">
                <a:solidFill>
                  <a:schemeClr val="tx1"/>
                </a:solidFill>
                <a:effectLst/>
                <a:latin typeface="+mn-lt"/>
                <a:ea typeface="+mn-ea"/>
                <a:cs typeface="+mn-cs"/>
              </a:rPr>
              <a:t>Discuss with participants the impacts that trauma has on the brain for children and how this can carry into adulthood. </a:t>
            </a:r>
            <a:endParaRPr lang="en-US" dirty="0">
              <a:effectLst/>
            </a:endParaRPr>
          </a:p>
          <a:p>
            <a:pPr lvl="0"/>
            <a:endParaRPr lang="en-US" sz="1200" kern="1200" dirty="0">
              <a:solidFill>
                <a:schemeClr val="tx1"/>
              </a:solidFill>
              <a:effectLst/>
              <a:latin typeface="+mn-lt"/>
              <a:ea typeface="+mn-ea"/>
              <a:cs typeface="+mn-cs"/>
            </a:endParaRPr>
          </a:p>
          <a:p>
            <a:pPr lvl="0"/>
            <a:r>
              <a:rPr lang="en-US" sz="1200" kern="1200" dirty="0">
                <a:solidFill>
                  <a:schemeClr val="tx1"/>
                </a:solidFill>
                <a:effectLst/>
                <a:latin typeface="+mn-lt"/>
                <a:ea typeface="+mn-ea"/>
                <a:cs typeface="+mn-cs"/>
              </a:rPr>
              <a:t>Parents and children impacted by trauma who come into contact with child welfare may have a heightened sense of fear based on past traumatic experiences, which creates a constant level of stress hormones. It is as if the child or parent is anticipating the next traumatic event. </a:t>
            </a:r>
            <a:endParaRPr lang="en-US" dirty="0">
              <a:effectLst/>
            </a:endParaRP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Neuroplasticity is the ability of the brain to change based on continuing the same behavior or feelings. This ingrains those trauma experiences, but neuroplasticity can also help create new ways of behaving or feeling.</a:t>
            </a:r>
            <a:endParaRPr lang="en-US" dirty="0">
              <a:ea typeface="ＭＳ Ｐゴシック"/>
              <a:cs typeface="ＭＳ Ｐゴシック"/>
            </a:endParaRPr>
          </a:p>
        </p:txBody>
      </p:sp>
    </p:spTree>
    <p:extLst>
      <p:ext uri="{BB962C8B-B14F-4D97-AF65-F5344CB8AC3E}">
        <p14:creationId xmlns:p14="http://schemas.microsoft.com/office/powerpoint/2010/main" val="374876926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5649" name="Rectangle 7"/>
          <p:cNvSpPr>
            <a:spLocks noGrp="1" noChangeArrowheads="1"/>
          </p:cNvSpPr>
          <p:nvPr>
            <p:ph type="sldNum" sz="quarter" idx="5"/>
          </p:nvPr>
        </p:nvSpPr>
        <p:spPr>
          <a:noFill/>
          <a:ln>
            <a:miter lim="800000"/>
            <a:headEnd/>
            <a:tailEnd/>
          </a:ln>
        </p:spPr>
        <p:txBody>
          <a:bodyPr/>
          <a:lstStyle/>
          <a:p>
            <a:fld id="{5F8E32A9-123D-4CCA-9E1D-9606E31B6304}" type="slidenum">
              <a:rPr lang="en-US" smtClean="0">
                <a:solidFill>
                  <a:srgbClr val="000000"/>
                </a:solidFill>
                <a:latin typeface="Arial" charset="0"/>
                <a:ea typeface="ＭＳ Ｐゴシック"/>
                <a:cs typeface="ＭＳ Ｐゴシック"/>
              </a:rPr>
              <a:pPr/>
              <a:t>18</a:t>
            </a:fld>
            <a:endParaRPr lang="en-US" dirty="0">
              <a:solidFill>
                <a:srgbClr val="000000"/>
              </a:solidFill>
              <a:latin typeface="Arial" charset="0"/>
              <a:ea typeface="ＭＳ Ｐゴシック"/>
              <a:cs typeface="ＭＳ Ｐゴシック"/>
            </a:endParaRPr>
          </a:p>
        </p:txBody>
      </p:sp>
      <p:sp>
        <p:nvSpPr>
          <p:cNvPr id="155650" name="Rectangle 2"/>
          <p:cNvSpPr>
            <a:spLocks noGrp="1" noRot="1" noChangeAspect="1" noChangeArrowheads="1" noTextEdit="1"/>
          </p:cNvSpPr>
          <p:nvPr>
            <p:ph type="sldImg"/>
          </p:nvPr>
        </p:nvSpPr>
        <p:spPr>
          <a:ln/>
        </p:spPr>
      </p:sp>
      <p:sp>
        <p:nvSpPr>
          <p:cNvPr id="155651" name="Rectangle 3"/>
          <p:cNvSpPr>
            <a:spLocks noGrp="1" noChangeArrowheads="1"/>
          </p:cNvSpPr>
          <p:nvPr>
            <p:ph type="body" idx="1"/>
          </p:nvPr>
        </p:nvSpPr>
        <p:spPr>
          <a:noFill/>
        </p:spPr>
        <p:txBody>
          <a:bodyPr/>
          <a:lstStyle/>
          <a:p>
            <a:pPr eaLnBrk="1" hangingPunct="1"/>
            <a:r>
              <a:rPr lang="en-US" sz="1200" kern="1200" dirty="0">
                <a:solidFill>
                  <a:schemeClr val="tx1"/>
                </a:solidFill>
                <a:effectLst/>
                <a:latin typeface="+mn-lt"/>
                <a:ea typeface="+mn-ea"/>
                <a:cs typeface="+mn-cs"/>
              </a:rPr>
              <a:t>Remind participants of the impacts trauma has on the development of children and as they grow into adulthood. Discuss the points on the slide and ask the participants what they will see in children they work with. Lead the discussion to make the point that if all of this energy is being expended trying to cope with trauma, can we, their teachers or caregivers, expect them to master developmental tasks, school performance, </a:t>
            </a:r>
            <a:r>
              <a:rPr lang="en-US" sz="1200" kern="1200" dirty="0" err="1">
                <a:solidFill>
                  <a:schemeClr val="tx1"/>
                </a:solidFill>
                <a:effectLst/>
                <a:latin typeface="+mn-lt"/>
                <a:ea typeface="+mn-ea"/>
                <a:cs typeface="+mn-cs"/>
              </a:rPr>
              <a:t>potty</a:t>
            </a:r>
            <a:r>
              <a:rPr lang="en-US" sz="1200" kern="1200" dirty="0">
                <a:solidFill>
                  <a:schemeClr val="tx1"/>
                </a:solidFill>
                <a:effectLst/>
                <a:latin typeface="+mn-lt"/>
                <a:ea typeface="+mn-ea"/>
                <a:cs typeface="+mn-cs"/>
              </a:rPr>
              <a:t> training, etc.?</a:t>
            </a:r>
            <a:endParaRPr lang="en-US" dirty="0">
              <a:ea typeface="ＭＳ Ｐゴシック"/>
              <a:cs typeface="ＭＳ Ｐゴシック"/>
            </a:endParaRPr>
          </a:p>
        </p:txBody>
      </p:sp>
    </p:spTree>
    <p:extLst>
      <p:ext uri="{BB962C8B-B14F-4D97-AF65-F5344CB8AC3E}">
        <p14:creationId xmlns:p14="http://schemas.microsoft.com/office/powerpoint/2010/main" val="399449572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6417" name="Slide Image Placeholder 1"/>
          <p:cNvSpPr>
            <a:spLocks noGrp="1" noRot="1" noChangeAspect="1" noTextEdit="1"/>
          </p:cNvSpPr>
          <p:nvPr>
            <p:ph type="sldImg"/>
          </p:nvPr>
        </p:nvSpPr>
        <p:spPr>
          <a:ln/>
        </p:spPr>
      </p:sp>
      <p:sp>
        <p:nvSpPr>
          <p:cNvPr id="316418" name="Notes Placeholder 2"/>
          <p:cNvSpPr>
            <a:spLocks noGrp="1"/>
          </p:cNvSpPr>
          <p:nvPr>
            <p:ph type="body" idx="1"/>
          </p:nvPr>
        </p:nvSpPr>
        <p:spPr>
          <a:noFill/>
        </p:spPr>
        <p:txBody>
          <a:bodyPr/>
          <a:lstStyle/>
          <a:p>
            <a:pPr lvl="0"/>
            <a:r>
              <a:rPr lang="en-US" sz="1200" kern="1200" dirty="0">
                <a:solidFill>
                  <a:schemeClr val="tx1"/>
                </a:solidFill>
                <a:effectLst/>
                <a:latin typeface="+mn-lt"/>
                <a:ea typeface="+mn-ea"/>
                <a:cs typeface="+mn-cs"/>
              </a:rPr>
              <a:t>Inform trainees that we will be talking about parents who have trauma histories. </a:t>
            </a:r>
            <a:endParaRPr lang="en-US" dirty="0">
              <a:effectLst/>
            </a:endParaRPr>
          </a:p>
          <a:p>
            <a:pPr lvl="0"/>
            <a:endParaRPr lang="en-US" sz="1200" kern="1200" dirty="0">
              <a:solidFill>
                <a:schemeClr val="tx1"/>
              </a:solidFill>
              <a:effectLst/>
              <a:latin typeface="+mn-lt"/>
              <a:ea typeface="+mn-ea"/>
              <a:cs typeface="+mn-cs"/>
            </a:endParaRPr>
          </a:p>
          <a:p>
            <a:pPr lvl="0"/>
            <a:r>
              <a:rPr lang="en-US" sz="1200" kern="1200" dirty="0">
                <a:solidFill>
                  <a:schemeClr val="tx1"/>
                </a:solidFill>
                <a:effectLst/>
                <a:latin typeface="+mn-lt"/>
                <a:ea typeface="+mn-ea"/>
                <a:cs typeface="+mn-cs"/>
              </a:rPr>
              <a:t>Discuss how parents' trauma histories influences how they parent.</a:t>
            </a:r>
            <a:endParaRPr lang="en-US" dirty="0">
              <a:effectLst/>
            </a:endParaRP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Working with parents with trauma histories can create situations where parents will avoid trauma triggers, and this can get in the way of the parent seeing red flags in their children. They may minimize or deny the child’s experience. </a:t>
            </a:r>
            <a:endParaRPr lang="en-US" i="1" dirty="0">
              <a:ea typeface="ＭＳ Ｐゴシック"/>
              <a:cs typeface="ＭＳ Ｐゴシック"/>
            </a:endParaRPr>
          </a:p>
        </p:txBody>
      </p:sp>
      <p:sp>
        <p:nvSpPr>
          <p:cNvPr id="316419" name="Slide Number Placeholder 3"/>
          <p:cNvSpPr>
            <a:spLocks noGrp="1"/>
          </p:cNvSpPr>
          <p:nvPr>
            <p:ph type="sldNum" sz="quarter" idx="5"/>
          </p:nvPr>
        </p:nvSpPr>
        <p:spPr>
          <a:noFill/>
          <a:ln>
            <a:miter lim="800000"/>
            <a:headEnd/>
            <a:tailEnd/>
          </a:ln>
        </p:spPr>
        <p:txBody>
          <a:bodyPr/>
          <a:lstStyle/>
          <a:p>
            <a:fld id="{97B90DA2-C6A4-4D46-A853-FF542F8094B2}" type="slidenum">
              <a:rPr lang="en-US" smtClean="0">
                <a:latin typeface="Arial" charset="0"/>
                <a:ea typeface="ＭＳ Ｐゴシック"/>
                <a:cs typeface="ＭＳ Ｐゴシック"/>
              </a:rPr>
              <a:pPr/>
              <a:t>19</a:t>
            </a:fld>
            <a:endParaRPr lang="en-US" dirty="0">
              <a:latin typeface="Arial" charset="0"/>
              <a:ea typeface="ＭＳ Ｐゴシック"/>
              <a:cs typeface="ＭＳ Ｐゴシック"/>
            </a:endParaRPr>
          </a:p>
        </p:txBody>
      </p:sp>
    </p:spTree>
    <p:extLst>
      <p:ext uri="{BB962C8B-B14F-4D97-AF65-F5344CB8AC3E}">
        <p14:creationId xmlns:p14="http://schemas.microsoft.com/office/powerpoint/2010/main" val="379116956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endParaRPr lang="en-US" dirty="0"/>
          </a:p>
        </p:txBody>
      </p:sp>
      <p:sp>
        <p:nvSpPr>
          <p:cNvPr id="4" name="Slide Number Placeholder 3"/>
          <p:cNvSpPr>
            <a:spLocks noGrp="1"/>
          </p:cNvSpPr>
          <p:nvPr>
            <p:ph type="sldNum" sz="quarter" idx="10"/>
          </p:nvPr>
        </p:nvSpPr>
        <p:spPr/>
        <p:txBody>
          <a:bodyPr/>
          <a:lstStyle/>
          <a:p>
            <a:fld id="{F1A6BB06-A46A-49D2-915E-60669DF2ED28}" type="slidenum">
              <a:rPr lang="en-US" smtClean="0"/>
              <a:t>2</a:t>
            </a:fld>
            <a:endParaRPr lang="en-US" dirty="0"/>
          </a:p>
        </p:txBody>
      </p:sp>
    </p:spTree>
    <p:extLst>
      <p:ext uri="{BB962C8B-B14F-4D97-AF65-F5344CB8AC3E}">
        <p14:creationId xmlns:p14="http://schemas.microsoft.com/office/powerpoint/2010/main" val="64432023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09"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8610"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lvl="0"/>
            <a:r>
              <a:rPr lang="en-US" sz="1200" kern="1200" dirty="0">
                <a:solidFill>
                  <a:schemeClr val="tx1"/>
                </a:solidFill>
                <a:effectLst/>
                <a:latin typeface="+mn-lt"/>
                <a:ea typeface="+mn-ea"/>
                <a:cs typeface="+mn-cs"/>
              </a:rPr>
              <a:t>Being trauma informed can have a significant positive impact. Most of these points are review, but remind the participants of the previous trauma training they have had. </a:t>
            </a:r>
            <a:endParaRPr lang="en-US" dirty="0">
              <a:effectLst/>
            </a:endParaRPr>
          </a:p>
          <a:p>
            <a:pPr lvl="0"/>
            <a:endParaRPr lang="en-US" sz="1200" kern="1200" dirty="0">
              <a:solidFill>
                <a:schemeClr val="tx1"/>
              </a:solidFill>
              <a:effectLst/>
              <a:latin typeface="+mn-lt"/>
              <a:ea typeface="+mn-ea"/>
              <a:cs typeface="+mn-cs"/>
            </a:endParaRPr>
          </a:p>
          <a:p>
            <a:pPr lvl="0"/>
            <a:r>
              <a:rPr lang="en-US" sz="1200" kern="1200" dirty="0">
                <a:solidFill>
                  <a:schemeClr val="tx1"/>
                </a:solidFill>
                <a:effectLst/>
                <a:latin typeface="+mn-lt"/>
                <a:ea typeface="+mn-ea"/>
                <a:cs typeface="+mn-cs"/>
              </a:rPr>
              <a:t>Discuss physical and psychological safety being paramount. </a:t>
            </a:r>
            <a:endParaRPr lang="en-US" dirty="0">
              <a:effectLst/>
            </a:endParaRPr>
          </a:p>
          <a:p>
            <a:pPr lvl="0"/>
            <a:endParaRPr lang="en-US" sz="1200" kern="1200" dirty="0">
              <a:solidFill>
                <a:schemeClr val="tx1"/>
              </a:solidFill>
              <a:effectLst/>
              <a:latin typeface="+mn-lt"/>
              <a:ea typeface="+mn-ea"/>
              <a:cs typeface="+mn-cs"/>
            </a:endParaRPr>
          </a:p>
          <a:p>
            <a:pPr lvl="0"/>
            <a:r>
              <a:rPr lang="en-US" sz="1200" kern="1200" dirty="0">
                <a:solidFill>
                  <a:schemeClr val="tx1"/>
                </a:solidFill>
                <a:effectLst/>
                <a:latin typeface="+mn-lt"/>
                <a:ea typeface="+mn-ea"/>
                <a:cs typeface="+mn-cs"/>
              </a:rPr>
              <a:t>Discuss that the worker may know a situation is safe but children may not feel they are.  </a:t>
            </a:r>
            <a:endParaRPr lang="en-US" dirty="0">
              <a:effectLst/>
            </a:endParaRPr>
          </a:p>
          <a:p>
            <a:pPr lvl="0"/>
            <a:endParaRPr lang="en-US" sz="1200" kern="1200" dirty="0">
              <a:solidFill>
                <a:schemeClr val="tx1"/>
              </a:solidFill>
              <a:effectLst/>
              <a:latin typeface="+mn-lt"/>
              <a:ea typeface="+mn-ea"/>
              <a:cs typeface="+mn-cs"/>
            </a:endParaRPr>
          </a:p>
          <a:p>
            <a:pPr lvl="0"/>
            <a:r>
              <a:rPr lang="en-US" sz="1200" kern="1200" dirty="0">
                <a:solidFill>
                  <a:schemeClr val="tx1"/>
                </a:solidFill>
                <a:effectLst/>
                <a:latin typeface="+mn-lt"/>
                <a:ea typeface="+mn-ea"/>
                <a:cs typeface="+mn-cs"/>
              </a:rPr>
              <a:t>Ask participants to imagine working with a child who has experienced traumatic stress and is now going to a resource home. Ask volunteers to anticipate what they might do or say to help this child feel physically and psychologically safe. </a:t>
            </a:r>
            <a:endParaRPr lang="en-US" dirty="0">
              <a:effectLst/>
            </a:endParaRPr>
          </a:p>
          <a:p>
            <a:pPr eaLnBrk="1" hangingPunct="1">
              <a:spcBef>
                <a:spcPct val="0"/>
              </a:spcBef>
            </a:pPr>
            <a:endParaRPr lang="en-US" altLang="en-US" dirty="0"/>
          </a:p>
        </p:txBody>
      </p:sp>
      <p:sp>
        <p:nvSpPr>
          <p:cNvPr id="68611"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Calibri" panose="020F0502020204030204" pitchFamily="34" charset="0"/>
                <a:ea typeface="MS PGothic" panose="020B0600070205080204" pitchFamily="34" charset="-128"/>
              </a:defRPr>
            </a:lvl1pPr>
            <a:lvl2pPr marL="744807" indent="-286464">
              <a:defRPr sz="2400">
                <a:solidFill>
                  <a:schemeClr val="tx1"/>
                </a:solidFill>
                <a:latin typeface="Calibri" panose="020F0502020204030204" pitchFamily="34" charset="0"/>
                <a:ea typeface="MS PGothic" panose="020B0600070205080204" pitchFamily="34" charset="-128"/>
              </a:defRPr>
            </a:lvl2pPr>
            <a:lvl3pPr marL="1145858" indent="-229172">
              <a:defRPr sz="2400">
                <a:solidFill>
                  <a:schemeClr val="tx1"/>
                </a:solidFill>
                <a:latin typeface="Calibri" panose="020F0502020204030204" pitchFamily="34" charset="0"/>
                <a:ea typeface="MS PGothic" panose="020B0600070205080204" pitchFamily="34" charset="-128"/>
              </a:defRPr>
            </a:lvl3pPr>
            <a:lvl4pPr marL="1604201" indent="-229172">
              <a:defRPr sz="2400">
                <a:solidFill>
                  <a:schemeClr val="tx1"/>
                </a:solidFill>
                <a:latin typeface="Calibri" panose="020F0502020204030204" pitchFamily="34" charset="0"/>
                <a:ea typeface="MS PGothic" panose="020B0600070205080204" pitchFamily="34" charset="-128"/>
              </a:defRPr>
            </a:lvl4pPr>
            <a:lvl5pPr marL="2062544" indent="-229172">
              <a:defRPr sz="2400">
                <a:solidFill>
                  <a:schemeClr val="tx1"/>
                </a:solidFill>
                <a:latin typeface="Calibri" panose="020F0502020204030204" pitchFamily="34" charset="0"/>
                <a:ea typeface="MS PGothic" panose="020B0600070205080204" pitchFamily="34" charset="-128"/>
              </a:defRPr>
            </a:lvl5pPr>
            <a:lvl6pPr marL="2520887" indent="-229172"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79230" indent="-229172"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37573" indent="-229172"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95916" indent="-229172"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fld id="{A782B089-4D01-4FEC-A30A-C8210C055142}" type="slidenum">
              <a:rPr lang="en-US" altLang="en-US" sz="1200"/>
              <a:pPr/>
              <a:t>20</a:t>
            </a:fld>
            <a:endParaRPr lang="en-US" altLang="en-US" sz="1200" dirty="0"/>
          </a:p>
        </p:txBody>
      </p:sp>
    </p:spTree>
    <p:extLst>
      <p:ext uri="{BB962C8B-B14F-4D97-AF65-F5344CB8AC3E}">
        <p14:creationId xmlns:p14="http://schemas.microsoft.com/office/powerpoint/2010/main" val="69642383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sz="1200" kern="1200" dirty="0">
                <a:solidFill>
                  <a:schemeClr val="tx1"/>
                </a:solidFill>
                <a:effectLst/>
                <a:latin typeface="+mn-lt"/>
                <a:ea typeface="+mn-ea"/>
                <a:cs typeface="+mn-cs"/>
              </a:rPr>
              <a:t>Ask trainees to turn to page 13 of their Trainee guide, which is where the key issues portion of the review begins.</a:t>
            </a:r>
          </a:p>
          <a:p>
            <a:pPr lvl="0"/>
            <a:endParaRPr lang="en-US" sz="1200" kern="1200" dirty="0">
              <a:solidFill>
                <a:schemeClr val="tx1"/>
              </a:solidFill>
              <a:effectLst/>
              <a:latin typeface="+mn-lt"/>
              <a:ea typeface="+mn-ea"/>
              <a:cs typeface="+mn-cs"/>
            </a:endParaRPr>
          </a:p>
          <a:p>
            <a:pPr lvl="0"/>
            <a:r>
              <a:rPr lang="en-US" sz="1200" kern="1200" dirty="0">
                <a:solidFill>
                  <a:schemeClr val="tx1"/>
                </a:solidFill>
                <a:effectLst/>
                <a:latin typeface="+mn-lt"/>
                <a:ea typeface="+mn-ea"/>
                <a:cs typeface="+mn-cs"/>
              </a:rPr>
              <a:t>Why is it important to have an understanding of these key issues as a child welfare social worker?</a:t>
            </a:r>
            <a:r>
              <a:rPr lang="en-US" sz="1200" kern="1200" baseline="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Is there anything new in the guide that was not covered in previous classes?</a:t>
            </a:r>
          </a:p>
          <a:p>
            <a:endParaRPr lang="en-US" sz="1200" b="1" i="1" kern="1200" dirty="0">
              <a:solidFill>
                <a:schemeClr val="tx1"/>
              </a:solidFill>
              <a:effectLst/>
              <a:latin typeface="+mn-lt"/>
              <a:ea typeface="+mn-ea"/>
              <a:cs typeface="+mn-cs"/>
            </a:endParaRPr>
          </a:p>
          <a:p>
            <a:r>
              <a:rPr lang="en-US" sz="1200" b="1" i="1" kern="1200" dirty="0">
                <a:solidFill>
                  <a:schemeClr val="tx1"/>
                </a:solidFill>
                <a:effectLst/>
                <a:latin typeface="+mn-lt"/>
                <a:ea typeface="+mn-ea"/>
                <a:cs typeface="+mn-cs"/>
              </a:rPr>
              <a:t>Behavioral health issues</a:t>
            </a:r>
            <a:r>
              <a:rPr lang="en-US" sz="1200" kern="1200" dirty="0">
                <a:solidFill>
                  <a:schemeClr val="tx1"/>
                </a:solidFill>
                <a:effectLst/>
                <a:latin typeface="+mn-lt"/>
                <a:ea typeface="+mn-ea"/>
                <a:cs typeface="+mn-cs"/>
              </a:rPr>
              <a:t>:</a:t>
            </a:r>
          </a:p>
          <a:p>
            <a:pPr lvl="0"/>
            <a:r>
              <a:rPr lang="en-US" sz="1200" kern="1200" dirty="0">
                <a:solidFill>
                  <a:schemeClr val="tx1"/>
                </a:solidFill>
                <a:effectLst/>
                <a:latin typeface="+mn-lt"/>
                <a:ea typeface="+mn-ea"/>
                <a:cs typeface="+mn-cs"/>
              </a:rPr>
              <a:t>Behavioral health issues express themselves very differently from person-to-person. Two individuals suffering from the same condition, for example, can vary enormously in terms of their ability to handle day-to-day demands. </a:t>
            </a:r>
          </a:p>
          <a:p>
            <a:pPr lvl="0"/>
            <a:r>
              <a:rPr lang="en-US" sz="1200" kern="1200" dirty="0">
                <a:solidFill>
                  <a:schemeClr val="tx1"/>
                </a:solidFill>
                <a:effectLst/>
                <a:latin typeface="+mn-lt"/>
                <a:ea typeface="+mn-ea"/>
                <a:cs typeface="+mn-cs"/>
              </a:rPr>
              <a:t>It is clear that behavioral health concerns are linked to increased risk of child maltreatment; however, social workers should not automatically identify children as being at risk based on the presence of a behavioral health concern. </a:t>
            </a:r>
          </a:p>
          <a:p>
            <a:pPr lvl="0"/>
            <a:r>
              <a:rPr lang="en-US" sz="1200" kern="1200" dirty="0">
                <a:solidFill>
                  <a:schemeClr val="tx1"/>
                </a:solidFill>
                <a:effectLst/>
                <a:latin typeface="+mn-lt"/>
                <a:ea typeface="+mn-ea"/>
                <a:cs typeface="+mn-cs"/>
              </a:rPr>
              <a:t>Discuss how Protective factors fit in.  </a:t>
            </a:r>
          </a:p>
          <a:p>
            <a:pPr lvl="0"/>
            <a:r>
              <a:rPr lang="en-US" sz="1200" kern="1200" dirty="0">
                <a:solidFill>
                  <a:schemeClr val="tx1"/>
                </a:solidFill>
                <a:effectLst/>
                <a:latin typeface="+mn-lt"/>
                <a:ea typeface="+mn-ea"/>
                <a:cs typeface="+mn-cs"/>
              </a:rPr>
              <a:t>Check for any questions to try and verify this is mostly review content for the trainees.</a:t>
            </a:r>
          </a:p>
          <a:p>
            <a:endParaRPr lang="en-US" sz="1200" b="1" i="1" kern="1200" dirty="0">
              <a:solidFill>
                <a:schemeClr val="tx1"/>
              </a:solidFill>
              <a:effectLst/>
              <a:latin typeface="+mn-lt"/>
              <a:ea typeface="+mn-ea"/>
              <a:cs typeface="+mn-cs"/>
            </a:endParaRPr>
          </a:p>
          <a:p>
            <a:r>
              <a:rPr lang="en-US" sz="1200" b="1" i="1" kern="1200" dirty="0">
                <a:solidFill>
                  <a:schemeClr val="tx1"/>
                </a:solidFill>
                <a:effectLst/>
                <a:latin typeface="+mn-lt"/>
                <a:ea typeface="+mn-ea"/>
                <a:cs typeface="+mn-cs"/>
              </a:rPr>
              <a:t>Substance use disorders:</a:t>
            </a:r>
            <a:endParaRPr lang="en-US" sz="1200" kern="1200" dirty="0">
              <a:solidFill>
                <a:schemeClr val="tx1"/>
              </a:solidFill>
              <a:effectLst/>
              <a:latin typeface="+mn-lt"/>
              <a:ea typeface="+mn-ea"/>
              <a:cs typeface="+mn-cs"/>
            </a:endParaRPr>
          </a:p>
          <a:p>
            <a:pPr lvl="0"/>
            <a:r>
              <a:rPr lang="en-US" sz="1200" kern="1200" dirty="0">
                <a:solidFill>
                  <a:schemeClr val="tx1"/>
                </a:solidFill>
                <a:effectLst/>
                <a:latin typeface="+mn-lt"/>
                <a:ea typeface="+mn-ea"/>
                <a:cs typeface="+mn-cs"/>
              </a:rPr>
              <a:t> About 80% of families’ participants will work with are affected by substance use disorders.  </a:t>
            </a:r>
          </a:p>
          <a:p>
            <a:pPr lvl="0"/>
            <a:r>
              <a:rPr lang="en-US" sz="1200" kern="1200" dirty="0">
                <a:solidFill>
                  <a:schemeClr val="tx1"/>
                </a:solidFill>
                <a:effectLst/>
                <a:latin typeface="+mn-lt"/>
                <a:ea typeface="+mn-ea"/>
                <a:cs typeface="+mn-cs"/>
              </a:rPr>
              <a:t>Substance use disorders impact the way people live, how they function, how they interact with others, and how they parent their children.</a:t>
            </a:r>
          </a:p>
          <a:p>
            <a:pPr lvl="0"/>
            <a:r>
              <a:rPr lang="en-US" sz="1200" kern="1200" dirty="0">
                <a:solidFill>
                  <a:schemeClr val="tx1"/>
                </a:solidFill>
                <a:effectLst/>
                <a:latin typeface="+mn-lt"/>
                <a:ea typeface="+mn-ea"/>
                <a:cs typeface="+mn-cs"/>
              </a:rPr>
              <a:t>Substance use disorders can influence parental discipline choices and child-rearing choices, which may have a negative impact on children. </a:t>
            </a:r>
          </a:p>
          <a:p>
            <a:pPr lvl="0"/>
            <a:r>
              <a:rPr lang="en-US" sz="1200" kern="1200" dirty="0">
                <a:solidFill>
                  <a:schemeClr val="tx1"/>
                </a:solidFill>
                <a:effectLst/>
                <a:latin typeface="+mn-lt"/>
                <a:ea typeface="+mn-ea"/>
                <a:cs typeface="+mn-cs"/>
              </a:rPr>
              <a:t>Point out that because a person uses drugs (legal or illegal), does not necessarily mean that the drug use is having an impact on their children.</a:t>
            </a:r>
          </a:p>
          <a:p>
            <a:pPr lvl="0"/>
            <a:r>
              <a:rPr lang="en-US" sz="1200" kern="1200" dirty="0">
                <a:solidFill>
                  <a:schemeClr val="tx1"/>
                </a:solidFill>
                <a:effectLst/>
                <a:latin typeface="+mn-lt"/>
                <a:ea typeface="+mn-ea"/>
                <a:cs typeface="+mn-cs"/>
              </a:rPr>
              <a:t>We must recognize and be able to articulate when the substance use impacts parenting to where a child is unsafe.  </a:t>
            </a:r>
          </a:p>
          <a:p>
            <a:endParaRPr lang="en-US" sz="1200" b="1" i="1" kern="1200" dirty="0">
              <a:solidFill>
                <a:schemeClr val="tx1"/>
              </a:solidFill>
              <a:effectLst/>
              <a:latin typeface="+mn-lt"/>
              <a:ea typeface="+mn-ea"/>
              <a:cs typeface="+mn-cs"/>
            </a:endParaRPr>
          </a:p>
          <a:p>
            <a:r>
              <a:rPr lang="en-US" sz="1200" b="1" i="1" kern="1200" dirty="0">
                <a:solidFill>
                  <a:schemeClr val="tx1"/>
                </a:solidFill>
                <a:effectLst/>
                <a:latin typeface="+mn-lt"/>
                <a:ea typeface="+mn-ea"/>
                <a:cs typeface="+mn-cs"/>
              </a:rPr>
              <a:t>Intimate partner violence:</a:t>
            </a:r>
            <a:endParaRPr lang="en-US" sz="1200" kern="1200" dirty="0">
              <a:solidFill>
                <a:schemeClr val="tx1"/>
              </a:solidFill>
              <a:effectLst/>
              <a:latin typeface="+mn-lt"/>
              <a:ea typeface="+mn-ea"/>
              <a:cs typeface="+mn-cs"/>
            </a:endParaRPr>
          </a:p>
          <a:p>
            <a:pPr lvl="0"/>
            <a:r>
              <a:rPr lang="en-US" sz="1200" kern="1200" dirty="0">
                <a:solidFill>
                  <a:schemeClr val="tx1"/>
                </a:solidFill>
                <a:effectLst/>
                <a:latin typeface="+mn-lt"/>
                <a:ea typeface="+mn-ea"/>
                <a:cs typeface="+mn-cs"/>
              </a:rPr>
              <a:t>Safety first for adult survivors and children</a:t>
            </a:r>
          </a:p>
          <a:p>
            <a:pPr lvl="0"/>
            <a:r>
              <a:rPr lang="en-US" sz="1200" kern="1200" dirty="0">
                <a:solidFill>
                  <a:schemeClr val="tx1"/>
                </a:solidFill>
                <a:effectLst/>
                <a:latin typeface="+mn-lt"/>
                <a:ea typeface="+mn-ea"/>
                <a:cs typeface="+mn-cs"/>
              </a:rPr>
              <a:t>Hold the person who batters accountable</a:t>
            </a:r>
          </a:p>
          <a:p>
            <a:pPr lvl="0"/>
            <a:r>
              <a:rPr lang="en-US" sz="1200" kern="1200" dirty="0">
                <a:solidFill>
                  <a:schemeClr val="tx1"/>
                </a:solidFill>
                <a:effectLst/>
                <a:latin typeface="+mn-lt"/>
                <a:ea typeface="+mn-ea"/>
                <a:cs typeface="+mn-cs"/>
              </a:rPr>
              <a:t>Child being a witness is a traumatic and serious event</a:t>
            </a:r>
          </a:p>
          <a:p>
            <a:pPr lvl="0"/>
            <a:r>
              <a:rPr lang="en-US" sz="1200" kern="1200" dirty="0">
                <a:solidFill>
                  <a:schemeClr val="tx1"/>
                </a:solidFill>
                <a:effectLst/>
                <a:latin typeface="+mn-lt"/>
                <a:ea typeface="+mn-ea"/>
                <a:cs typeface="+mn-cs"/>
              </a:rPr>
              <a:t>IPV is a learned behavior - It’s about power and control</a:t>
            </a:r>
          </a:p>
          <a:p>
            <a:pPr lvl="0"/>
            <a:r>
              <a:rPr lang="en-US" sz="1200" kern="1200" dirty="0">
                <a:solidFill>
                  <a:schemeClr val="tx1"/>
                </a:solidFill>
                <a:effectLst/>
                <a:latin typeface="+mn-lt"/>
                <a:ea typeface="+mn-ea"/>
                <a:cs typeface="+mn-cs"/>
              </a:rPr>
              <a:t>Acknowledge survivor’s right to choice</a:t>
            </a:r>
          </a:p>
          <a:p>
            <a:pPr lvl="0"/>
            <a:r>
              <a:rPr lang="en-US" sz="1200" kern="1200" dirty="0">
                <a:solidFill>
                  <a:schemeClr val="tx1"/>
                </a:solidFill>
                <a:effectLst/>
                <a:latin typeface="+mn-lt"/>
                <a:ea typeface="+mn-ea"/>
                <a:cs typeface="+mn-cs"/>
              </a:rPr>
              <a:t>Emphasize the importance of safety planning</a:t>
            </a:r>
          </a:p>
          <a:p>
            <a:endParaRPr lang="en-US" baseline="0" dirty="0"/>
          </a:p>
        </p:txBody>
      </p:sp>
      <p:sp>
        <p:nvSpPr>
          <p:cNvPr id="4" name="Slide Number Placeholder 3"/>
          <p:cNvSpPr>
            <a:spLocks noGrp="1"/>
          </p:cNvSpPr>
          <p:nvPr>
            <p:ph type="sldNum" sz="quarter" idx="10"/>
          </p:nvPr>
        </p:nvSpPr>
        <p:spPr/>
        <p:txBody>
          <a:bodyPr/>
          <a:lstStyle/>
          <a:p>
            <a:fld id="{F1A6BB06-A46A-49D2-915E-60669DF2ED28}" type="slidenum">
              <a:rPr lang="en-US" smtClean="0"/>
              <a:t>21</a:t>
            </a:fld>
            <a:endParaRPr lang="en-US" dirty="0"/>
          </a:p>
        </p:txBody>
      </p:sp>
    </p:spTree>
    <p:extLst>
      <p:ext uri="{BB962C8B-B14F-4D97-AF65-F5344CB8AC3E}">
        <p14:creationId xmlns:p14="http://schemas.microsoft.com/office/powerpoint/2010/main" val="147850416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sz="1200" kern="1200" dirty="0">
                <a:solidFill>
                  <a:schemeClr val="tx1"/>
                </a:solidFill>
                <a:effectLst/>
                <a:latin typeface="+mn-lt"/>
                <a:ea typeface="+mn-ea"/>
                <a:cs typeface="+mn-cs"/>
              </a:rPr>
              <a:t>Remind trainees of the stages of change (briefly review). Inform trainees that a more detailed breakdown of the stages of change is available on page 14 of their Trainee guides.</a:t>
            </a:r>
            <a:endParaRPr lang="en-US" dirty="0">
              <a:effectLst/>
            </a:endParaRPr>
          </a:p>
          <a:p>
            <a:pPr lvl="0"/>
            <a:endParaRPr lang="en-US" sz="1200" kern="1200" dirty="0">
              <a:solidFill>
                <a:schemeClr val="tx1"/>
              </a:solidFill>
              <a:effectLst/>
              <a:latin typeface="+mn-lt"/>
              <a:ea typeface="+mn-ea"/>
              <a:cs typeface="+mn-cs"/>
            </a:endParaRPr>
          </a:p>
          <a:p>
            <a:pPr lvl="0"/>
            <a:r>
              <a:rPr lang="en-US" sz="1200" kern="1200" dirty="0">
                <a:solidFill>
                  <a:schemeClr val="tx1"/>
                </a:solidFill>
                <a:effectLst/>
                <a:latin typeface="+mn-lt"/>
                <a:ea typeface="+mn-ea"/>
                <a:cs typeface="+mn-cs"/>
              </a:rPr>
              <a:t>Why is it important to understand the stages of change when working with families in child welfare?</a:t>
            </a:r>
            <a:endParaRPr lang="en-US" dirty="0">
              <a:effectLst/>
            </a:endParaRP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Remember that relapse is a normal part of the recovery process</a:t>
            </a:r>
            <a:endParaRPr lang="en-US" dirty="0"/>
          </a:p>
        </p:txBody>
      </p:sp>
      <p:sp>
        <p:nvSpPr>
          <p:cNvPr id="4" name="Slide Number Placeholder 3"/>
          <p:cNvSpPr>
            <a:spLocks noGrp="1"/>
          </p:cNvSpPr>
          <p:nvPr>
            <p:ph type="sldNum" sz="quarter" idx="10"/>
          </p:nvPr>
        </p:nvSpPr>
        <p:spPr/>
        <p:txBody>
          <a:bodyPr/>
          <a:lstStyle/>
          <a:p>
            <a:fld id="{F1A6BB06-A46A-49D2-915E-60669DF2ED28}" type="slidenum">
              <a:rPr lang="en-US" smtClean="0"/>
              <a:t>22</a:t>
            </a:fld>
            <a:endParaRPr lang="en-US"/>
          </a:p>
        </p:txBody>
      </p:sp>
    </p:spTree>
    <p:extLst>
      <p:ext uri="{BB962C8B-B14F-4D97-AF65-F5344CB8AC3E}">
        <p14:creationId xmlns:p14="http://schemas.microsoft.com/office/powerpoint/2010/main" val="211066537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dirty="0">
                <a:effectLst/>
              </a:rPr>
              <a:t>Ask participants to form into table groups to briefly discuss how they feel the key issues intersect with trauma and prepare to report out some of the examples they came up with. Give them about five minutes to discuss.</a:t>
            </a:r>
          </a:p>
          <a:p>
            <a:r>
              <a:rPr lang="en-US" dirty="0">
                <a:effectLst/>
              </a:rPr>
              <a:t> </a:t>
            </a:r>
          </a:p>
          <a:p>
            <a:pPr lvl="0"/>
            <a:r>
              <a:rPr lang="en-US" dirty="0">
                <a:effectLst/>
              </a:rPr>
              <a:t>Spend about five minutes having groups report out some examples of how key issues intersect with trauma.</a:t>
            </a:r>
          </a:p>
          <a:p>
            <a:pPr lvl="0"/>
            <a:endParaRPr lang="en-US" sz="1200" kern="1200" dirty="0">
              <a:solidFill>
                <a:schemeClr val="tx1"/>
              </a:solidFill>
              <a:effectLst/>
              <a:latin typeface="+mn-lt"/>
              <a:ea typeface="+mn-ea"/>
              <a:cs typeface="+mn-cs"/>
            </a:endParaRPr>
          </a:p>
          <a:p>
            <a:pPr lvl="0"/>
            <a:r>
              <a:rPr lang="en-US" sz="1200" kern="1200" dirty="0">
                <a:solidFill>
                  <a:schemeClr val="tx1"/>
                </a:solidFill>
                <a:effectLst/>
                <a:latin typeface="+mn-lt"/>
                <a:ea typeface="+mn-ea"/>
                <a:cs typeface="+mn-cs"/>
              </a:rPr>
              <a:t>Ask participants how they perceive the interconnectedness with both parents and children.</a:t>
            </a:r>
          </a:p>
          <a:p>
            <a:r>
              <a:rPr lang="en-US" sz="1200" kern="1200" dirty="0">
                <a:solidFill>
                  <a:schemeClr val="tx1"/>
                </a:solidFill>
                <a:effectLst/>
                <a:latin typeface="+mn-lt"/>
                <a:ea typeface="+mn-ea"/>
                <a:cs typeface="+mn-cs"/>
              </a:rPr>
              <a:t> </a:t>
            </a:r>
          </a:p>
          <a:p>
            <a:pPr lvl="0"/>
            <a:r>
              <a:rPr lang="en-US" sz="1200" kern="1200" dirty="0">
                <a:solidFill>
                  <a:schemeClr val="tx1"/>
                </a:solidFill>
                <a:effectLst/>
                <a:latin typeface="+mn-lt"/>
                <a:ea typeface="+mn-ea"/>
                <a:cs typeface="+mn-cs"/>
              </a:rPr>
              <a:t>If volunteer responses and/or follow up discussion does not materialize toward this organically, emphasize the fact that to help parents or children make positive behavioral changes, the trauma must be addressed. The expectation that workers sometimes have is that if the substance use is addressed then the children will be safe; but what is the underlying issue that created the substance use, or other coping strategies that are now impairing the parent or child’s ability to function?  “What happened to you vs. what is wrong with you?” </a:t>
            </a:r>
          </a:p>
          <a:p>
            <a:pPr lvl="0"/>
            <a:endParaRPr lang="en-US" sz="1200" kern="1200" dirty="0">
              <a:solidFill>
                <a:schemeClr val="tx1"/>
              </a:solidFill>
              <a:effectLst/>
              <a:latin typeface="+mn-lt"/>
              <a:ea typeface="+mn-ea"/>
              <a:cs typeface="+mn-cs"/>
            </a:endParaRPr>
          </a:p>
          <a:p>
            <a:pPr lvl="0"/>
            <a:r>
              <a:rPr lang="en-US" sz="1200" kern="1200" dirty="0">
                <a:solidFill>
                  <a:schemeClr val="tx1"/>
                </a:solidFill>
                <a:effectLst/>
                <a:latin typeface="+mn-lt"/>
                <a:ea typeface="+mn-ea"/>
                <a:cs typeface="+mn-cs"/>
              </a:rPr>
              <a:t>Trainer examples of how key issues intersect with trauma:</a:t>
            </a:r>
          </a:p>
          <a:p>
            <a:pPr lvl="0"/>
            <a:r>
              <a:rPr lang="en-US" sz="1200" kern="1200" dirty="0">
                <a:solidFill>
                  <a:schemeClr val="tx1"/>
                </a:solidFill>
                <a:effectLst/>
                <a:latin typeface="+mn-lt"/>
                <a:ea typeface="+mn-ea"/>
                <a:cs typeface="+mn-cs"/>
              </a:rPr>
              <a:t>When IPV is experienced, it is related with depression, suicidality, generalized anxiety disorder, and PTSD.</a:t>
            </a:r>
          </a:p>
          <a:p>
            <a:pPr lvl="0"/>
            <a:r>
              <a:rPr lang="en-US" sz="1200" kern="1200" dirty="0">
                <a:solidFill>
                  <a:schemeClr val="tx1"/>
                </a:solidFill>
                <a:effectLst/>
                <a:latin typeface="+mn-lt"/>
                <a:ea typeface="+mn-ea"/>
                <a:cs typeface="+mn-cs"/>
              </a:rPr>
              <a:t>IPV is associated with increased substance use, and increased substance use is associated with an increased risk of IPV.</a:t>
            </a:r>
          </a:p>
          <a:p>
            <a:pPr lvl="0"/>
            <a:endParaRPr lang="en-US" sz="1200" kern="1200" dirty="0">
              <a:solidFill>
                <a:schemeClr val="tx1"/>
              </a:solidFill>
              <a:effectLst/>
              <a:latin typeface="+mn-lt"/>
              <a:ea typeface="+mn-ea"/>
              <a:cs typeface="+mn-cs"/>
            </a:endParaRPr>
          </a:p>
          <a:p>
            <a:pPr lvl="0"/>
            <a:r>
              <a:rPr lang="en-US" sz="1200" kern="1200" dirty="0">
                <a:solidFill>
                  <a:schemeClr val="tx1"/>
                </a:solidFill>
                <a:effectLst/>
                <a:latin typeface="+mn-lt"/>
                <a:ea typeface="+mn-ea"/>
                <a:cs typeface="+mn-cs"/>
              </a:rPr>
              <a:t>It is recommended that interventions for IPV, substance use disorders, and behavioral health issues be integrated and trauma informed.</a:t>
            </a:r>
          </a:p>
          <a:p>
            <a:pPr lvl="0"/>
            <a:endParaRPr lang="en-US" sz="1200" kern="1200" dirty="0">
              <a:solidFill>
                <a:schemeClr val="tx1"/>
              </a:solidFill>
              <a:effectLst/>
              <a:latin typeface="+mn-lt"/>
              <a:ea typeface="+mn-ea"/>
              <a:cs typeface="+mn-cs"/>
            </a:endParaRPr>
          </a:p>
          <a:p>
            <a:pPr lvl="0"/>
            <a:r>
              <a:rPr lang="en-US" sz="1200" kern="1200" dirty="0">
                <a:solidFill>
                  <a:schemeClr val="tx1"/>
                </a:solidFill>
                <a:effectLst/>
                <a:latin typeface="+mn-lt"/>
                <a:ea typeface="+mn-ea"/>
                <a:cs typeface="+mn-cs"/>
              </a:rPr>
              <a:t>Co-occurring disorders: Behavioral health issues and substance use disorders are often co-occurring. We will take a closer look at co-occurring disorders later on today. </a:t>
            </a:r>
          </a:p>
          <a:p>
            <a:pPr lvl="0"/>
            <a:endParaRPr lang="en-US" sz="1200" kern="1200" dirty="0">
              <a:solidFill>
                <a:schemeClr val="tx1"/>
              </a:solidFill>
              <a:effectLst/>
              <a:latin typeface="+mn-lt"/>
              <a:ea typeface="+mn-ea"/>
              <a:cs typeface="+mn-cs"/>
            </a:endParaRPr>
          </a:p>
          <a:p>
            <a:pPr lvl="0"/>
            <a:r>
              <a:rPr lang="en-US" sz="1200" kern="1200" dirty="0">
                <a:solidFill>
                  <a:schemeClr val="tx1"/>
                </a:solidFill>
                <a:effectLst/>
                <a:latin typeface="+mn-lt"/>
                <a:ea typeface="+mn-ea"/>
                <a:cs typeface="+mn-cs"/>
              </a:rPr>
              <a:t>Development of strong social networks have been reported to be helpful.</a:t>
            </a:r>
          </a:p>
          <a:p>
            <a:pPr lvl="0"/>
            <a:endParaRPr lang="en-US" sz="1200" kern="1200" dirty="0">
              <a:solidFill>
                <a:schemeClr val="tx1"/>
              </a:solidFill>
              <a:effectLst/>
              <a:latin typeface="+mn-lt"/>
              <a:ea typeface="+mn-ea"/>
              <a:cs typeface="+mn-cs"/>
            </a:endParaRPr>
          </a:p>
          <a:p>
            <a:pPr lvl="0"/>
            <a:r>
              <a:rPr lang="en-US" sz="1200" kern="1200" dirty="0">
                <a:solidFill>
                  <a:schemeClr val="tx1"/>
                </a:solidFill>
                <a:effectLst/>
                <a:latin typeface="+mn-lt"/>
                <a:ea typeface="+mn-ea"/>
                <a:cs typeface="+mn-cs"/>
              </a:rPr>
              <a:t>Ask trainees: What comes first…..the key issues? Or the trauma? </a:t>
            </a:r>
          </a:p>
          <a:p>
            <a:pPr lvl="0"/>
            <a:endParaRPr lang="en-US" sz="1200" kern="1200" dirty="0">
              <a:solidFill>
                <a:schemeClr val="tx1"/>
              </a:solidFill>
              <a:effectLst/>
              <a:latin typeface="+mn-lt"/>
              <a:ea typeface="+mn-ea"/>
              <a:cs typeface="+mn-cs"/>
            </a:endParaRPr>
          </a:p>
          <a:p>
            <a:pPr lvl="0"/>
            <a:r>
              <a:rPr lang="en-US" sz="1200" kern="1200" dirty="0">
                <a:solidFill>
                  <a:schemeClr val="tx1"/>
                </a:solidFill>
                <a:effectLst/>
                <a:latin typeface="+mn-lt"/>
                <a:ea typeface="+mn-ea"/>
                <a:cs typeface="+mn-cs"/>
              </a:rPr>
              <a:t>Remind trainees about the ACEs study (more information is available to them on page 8 of the Trainee guide).</a:t>
            </a:r>
          </a:p>
          <a:p>
            <a:endParaRPr lang="en-US" dirty="0"/>
          </a:p>
        </p:txBody>
      </p:sp>
      <p:sp>
        <p:nvSpPr>
          <p:cNvPr id="4" name="Slide Number Placeholder 3"/>
          <p:cNvSpPr>
            <a:spLocks noGrp="1"/>
          </p:cNvSpPr>
          <p:nvPr>
            <p:ph type="sldNum" sz="quarter" idx="10"/>
          </p:nvPr>
        </p:nvSpPr>
        <p:spPr/>
        <p:txBody>
          <a:bodyPr/>
          <a:lstStyle/>
          <a:p>
            <a:fld id="{F1A6BB06-A46A-49D2-915E-60669DF2ED28}" type="slidenum">
              <a:rPr lang="en-US" smtClean="0"/>
              <a:t>23</a:t>
            </a:fld>
            <a:endParaRPr lang="en-US" dirty="0"/>
          </a:p>
        </p:txBody>
      </p:sp>
    </p:spTree>
    <p:extLst>
      <p:ext uri="{BB962C8B-B14F-4D97-AF65-F5344CB8AC3E}">
        <p14:creationId xmlns:p14="http://schemas.microsoft.com/office/powerpoint/2010/main" val="137850004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sz="1200" kern="1200" dirty="0">
                <a:solidFill>
                  <a:schemeClr val="tx1"/>
                </a:solidFill>
                <a:effectLst/>
                <a:latin typeface="+mn-lt"/>
                <a:ea typeface="+mn-ea"/>
                <a:cs typeface="+mn-cs"/>
              </a:rPr>
              <a:t>The first step is to create groups of 4 participants with varying levels of expertise (you can have a few groups of 3 rather than a few groups of 5). </a:t>
            </a:r>
          </a:p>
          <a:p>
            <a:pPr lvl="0"/>
            <a:r>
              <a:rPr lang="en-US" sz="1200" kern="1200" dirty="0">
                <a:solidFill>
                  <a:schemeClr val="tx1"/>
                </a:solidFill>
                <a:effectLst/>
                <a:latin typeface="+mn-lt"/>
                <a:ea typeface="+mn-ea"/>
                <a:cs typeface="+mn-cs"/>
              </a:rPr>
              <a:t>To do this you will ask the participants to physically stand/place themselves along a wall according to the scaling question, </a:t>
            </a:r>
            <a:r>
              <a:rPr lang="en-US" sz="1200" i="1" kern="1200" dirty="0">
                <a:solidFill>
                  <a:schemeClr val="tx1"/>
                </a:solidFill>
                <a:effectLst/>
                <a:latin typeface="+mn-lt"/>
                <a:ea typeface="+mn-ea"/>
                <a:cs typeface="+mn-cs"/>
              </a:rPr>
              <a:t>“How much experience do you have in working with parents with trauma histories”. </a:t>
            </a:r>
            <a:r>
              <a:rPr lang="en-US" sz="1200" kern="1200" dirty="0">
                <a:solidFill>
                  <a:schemeClr val="tx1"/>
                </a:solidFill>
                <a:effectLst/>
                <a:latin typeface="+mn-lt"/>
                <a:ea typeface="+mn-ea"/>
                <a:cs typeface="+mn-cs"/>
              </a:rPr>
              <a:t>The scale will be 1-10; 1= very little experience and 10 = a great deal of experience.  </a:t>
            </a:r>
          </a:p>
          <a:p>
            <a:pPr lvl="0"/>
            <a:endParaRPr lang="en-US" sz="1200" kern="1200" dirty="0">
              <a:solidFill>
                <a:schemeClr val="tx1"/>
              </a:solidFill>
              <a:effectLst/>
              <a:latin typeface="+mn-lt"/>
              <a:ea typeface="+mn-ea"/>
              <a:cs typeface="+mn-cs"/>
            </a:endParaRPr>
          </a:p>
          <a:p>
            <a:pPr lvl="0"/>
            <a:r>
              <a:rPr lang="en-US" sz="1200" kern="1200" dirty="0">
                <a:solidFill>
                  <a:schemeClr val="tx1"/>
                </a:solidFill>
                <a:effectLst/>
                <a:latin typeface="+mn-lt"/>
                <a:ea typeface="+mn-ea"/>
                <a:cs typeface="+mn-cs"/>
              </a:rPr>
              <a:t>Establish one side of the wall (for example, the east side will be where participants who describe themselves as a “1” will stand and opposite side of the wall will be where the “10”s stand, with everyone else somewhere in between.</a:t>
            </a:r>
          </a:p>
          <a:p>
            <a:pPr lvl="0"/>
            <a:endParaRPr lang="en-US" sz="1200" kern="1200" dirty="0">
              <a:solidFill>
                <a:schemeClr val="tx1"/>
              </a:solidFill>
              <a:effectLst/>
              <a:latin typeface="+mn-lt"/>
              <a:ea typeface="+mn-ea"/>
              <a:cs typeface="+mn-cs"/>
            </a:endParaRPr>
          </a:p>
          <a:p>
            <a:pPr lvl="0"/>
            <a:r>
              <a:rPr lang="en-US" sz="1200" kern="1200" dirty="0">
                <a:solidFill>
                  <a:schemeClr val="tx1"/>
                </a:solidFill>
                <a:effectLst/>
                <a:latin typeface="+mn-lt"/>
                <a:ea typeface="+mn-ea"/>
                <a:cs typeface="+mn-cs"/>
              </a:rPr>
              <a:t>At this point, you will have the participants’ number themselves off such that there are groups of 4. For example, if there are 20 participants they will number themselves 1-5; and all of the “1’s” will form a group and so on and so forth. </a:t>
            </a:r>
          </a:p>
          <a:p>
            <a:pPr lvl="0"/>
            <a:endParaRPr lang="en-US" sz="1200" kern="1200" dirty="0">
              <a:solidFill>
                <a:schemeClr val="tx1"/>
              </a:solidFill>
              <a:effectLst/>
              <a:latin typeface="+mn-lt"/>
              <a:ea typeface="+mn-ea"/>
              <a:cs typeface="+mn-cs"/>
            </a:endParaRPr>
          </a:p>
          <a:p>
            <a:pPr lvl="0"/>
            <a:r>
              <a:rPr lang="en-US" sz="1200" kern="1200" dirty="0">
                <a:solidFill>
                  <a:schemeClr val="tx1"/>
                </a:solidFill>
                <a:effectLst/>
                <a:latin typeface="+mn-lt"/>
                <a:ea typeface="+mn-ea"/>
                <a:cs typeface="+mn-cs"/>
              </a:rPr>
              <a:t>Ask the teams to sit together.</a:t>
            </a:r>
          </a:p>
          <a:p>
            <a:pPr lvl="0"/>
            <a:endParaRPr lang="en-US" sz="1200" kern="1200" dirty="0">
              <a:solidFill>
                <a:schemeClr val="tx1"/>
              </a:solidFill>
              <a:effectLst/>
              <a:latin typeface="+mn-lt"/>
              <a:ea typeface="+mn-ea"/>
              <a:cs typeface="+mn-cs"/>
            </a:endParaRPr>
          </a:p>
          <a:p>
            <a:pPr lvl="0"/>
            <a:r>
              <a:rPr lang="en-US" sz="1200" kern="1200" dirty="0">
                <a:solidFill>
                  <a:schemeClr val="tx1"/>
                </a:solidFill>
                <a:effectLst/>
                <a:latin typeface="+mn-lt"/>
                <a:ea typeface="+mn-ea"/>
                <a:cs typeface="+mn-cs"/>
              </a:rPr>
              <a:t>Ask the teams how it felt to be moved to another group and have to physically get up and move their items after being in one spot for most of the day. Note the parallel process of how children experience this every time they have to move placements. </a:t>
            </a:r>
          </a:p>
          <a:p>
            <a:pPr lvl="0"/>
            <a:endParaRPr lang="en-US" sz="1200" kern="1200" dirty="0">
              <a:solidFill>
                <a:schemeClr val="tx1"/>
              </a:solidFill>
              <a:effectLst/>
              <a:latin typeface="+mn-lt"/>
              <a:ea typeface="+mn-ea"/>
              <a:cs typeface="+mn-cs"/>
            </a:endParaRPr>
          </a:p>
          <a:p>
            <a:pPr lvl="0"/>
            <a:r>
              <a:rPr lang="en-US" sz="1200" kern="1200" dirty="0">
                <a:solidFill>
                  <a:schemeClr val="tx1"/>
                </a:solidFill>
                <a:effectLst/>
                <a:latin typeface="+mn-lt"/>
                <a:ea typeface="+mn-ea"/>
                <a:cs typeface="+mn-cs"/>
              </a:rPr>
              <a:t>Each team should create a “Team Name” for themselves. Go around the room and ask for the team names and write them on a white board or flipchart paper.</a:t>
            </a:r>
          </a:p>
          <a:p>
            <a:pPr lvl="0"/>
            <a:endParaRPr lang="en-US" sz="1200" kern="1200" dirty="0">
              <a:solidFill>
                <a:schemeClr val="tx1"/>
              </a:solidFill>
              <a:effectLst/>
              <a:latin typeface="+mn-lt"/>
              <a:ea typeface="+mn-ea"/>
              <a:cs typeface="+mn-cs"/>
            </a:endParaRPr>
          </a:p>
          <a:p>
            <a:pPr lvl="0"/>
            <a:r>
              <a:rPr lang="en-US" sz="1200" kern="1200" dirty="0">
                <a:solidFill>
                  <a:schemeClr val="tx1"/>
                </a:solidFill>
                <a:effectLst/>
                <a:latin typeface="+mn-lt"/>
                <a:ea typeface="+mn-ea"/>
                <a:cs typeface="+mn-cs"/>
              </a:rPr>
              <a:t>Refer trainees to page 19 of the trainee's guide containing the article: </a:t>
            </a:r>
            <a:r>
              <a:rPr lang="en-US" sz="1200" i="1" kern="1200" dirty="0">
                <a:solidFill>
                  <a:schemeClr val="tx1"/>
                </a:solidFill>
                <a:effectLst/>
                <a:latin typeface="+mn-lt"/>
                <a:ea typeface="+mn-ea"/>
                <a:cs typeface="+mn-cs"/>
              </a:rPr>
              <a:t>Birth Parents with Trauma Histories and the Child Welfare System.</a:t>
            </a:r>
            <a:endParaRPr lang="en-US" sz="1200" kern="1200" dirty="0">
              <a:solidFill>
                <a:schemeClr val="tx1"/>
              </a:solidFill>
              <a:effectLst/>
              <a:latin typeface="+mn-lt"/>
              <a:ea typeface="+mn-ea"/>
              <a:cs typeface="+mn-cs"/>
            </a:endParaRPr>
          </a:p>
          <a:p>
            <a:pPr lvl="0"/>
            <a:endParaRPr lang="en-US" sz="1200" kern="1200" dirty="0">
              <a:solidFill>
                <a:schemeClr val="tx1"/>
              </a:solidFill>
              <a:effectLst/>
              <a:latin typeface="+mn-lt"/>
              <a:ea typeface="+mn-ea"/>
              <a:cs typeface="+mn-cs"/>
            </a:endParaRPr>
          </a:p>
          <a:p>
            <a:pPr lvl="0"/>
            <a:r>
              <a:rPr lang="en-US" sz="1200" kern="1200" dirty="0">
                <a:solidFill>
                  <a:schemeClr val="tx1"/>
                </a:solidFill>
                <a:effectLst/>
                <a:latin typeface="+mn-lt"/>
                <a:ea typeface="+mn-ea"/>
                <a:cs typeface="+mn-cs"/>
              </a:rPr>
              <a:t>Remind trainees that they have seen this article in a previous Core class, but they may have a different lens now that they have worked in the field for a while, so we are revisiting this article to explore the trauma histories of birth parents involved in the child welfare system. </a:t>
            </a:r>
          </a:p>
          <a:p>
            <a:pPr lvl="0"/>
            <a:endParaRPr lang="en-US" sz="1200" kern="1200" dirty="0">
              <a:solidFill>
                <a:schemeClr val="tx1"/>
              </a:solidFill>
              <a:effectLst/>
              <a:latin typeface="+mn-lt"/>
              <a:ea typeface="+mn-ea"/>
              <a:cs typeface="+mn-cs"/>
            </a:endParaRPr>
          </a:p>
          <a:p>
            <a:pPr lvl="0"/>
            <a:r>
              <a:rPr lang="en-US" sz="1200" kern="1200" dirty="0">
                <a:solidFill>
                  <a:schemeClr val="tx1"/>
                </a:solidFill>
                <a:effectLst/>
                <a:latin typeface="+mn-lt"/>
                <a:ea typeface="+mn-ea"/>
                <a:cs typeface="+mn-cs"/>
              </a:rPr>
              <a:t>Stress to the participants that the purpose of this activity is to generate a rich conversation. This means they will take the test on the reading individually, and then, as a group, they will decide what the correct answer is. How they come to consensus around the correct answer will be up to them. Also tell trainees that they may find some questions vague, and to follow the instructions of “what of the below is the BEST option.”</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Tell trainees to complete the reading now and to then take the test on the following page (22) immediately after. Let them know they will have 15 minutes to complete the reading and test.</a:t>
            </a:r>
          </a:p>
          <a:p>
            <a:pPr lvl="0"/>
            <a:endParaRPr lang="en-US" sz="1200" kern="1200" dirty="0">
              <a:solidFill>
                <a:schemeClr val="tx1"/>
              </a:solidFill>
              <a:effectLst/>
              <a:latin typeface="+mn-lt"/>
              <a:ea typeface="+mn-ea"/>
              <a:cs typeface="+mn-cs"/>
            </a:endParaRPr>
          </a:p>
          <a:p>
            <a:pPr lvl="0"/>
            <a:r>
              <a:rPr lang="en-US" sz="1200" kern="1200" dirty="0">
                <a:solidFill>
                  <a:schemeClr val="tx1"/>
                </a:solidFill>
                <a:effectLst/>
                <a:latin typeface="+mn-lt"/>
                <a:ea typeface="+mn-ea"/>
                <a:cs typeface="+mn-cs"/>
              </a:rPr>
              <a:t>Pass out the TRAT scorecards, one per group. If you do not have the TRAT Score Cards, please refer to the optional scoring instructions above.</a:t>
            </a:r>
          </a:p>
          <a:p>
            <a:pPr lvl="0"/>
            <a:endParaRPr lang="en-US" sz="1200" kern="1200" dirty="0">
              <a:solidFill>
                <a:schemeClr val="tx1"/>
              </a:solidFill>
              <a:effectLst/>
              <a:latin typeface="+mn-lt"/>
              <a:ea typeface="+mn-ea"/>
              <a:cs typeface="+mn-cs"/>
            </a:endParaRPr>
          </a:p>
          <a:p>
            <a:pPr lvl="0"/>
            <a:r>
              <a:rPr lang="en-US" sz="1200" kern="1200" dirty="0">
                <a:solidFill>
                  <a:schemeClr val="tx1"/>
                </a:solidFill>
                <a:effectLst/>
                <a:latin typeface="+mn-lt"/>
                <a:ea typeface="+mn-ea"/>
                <a:cs typeface="+mn-cs"/>
              </a:rPr>
              <a:t>Stress to the trainees that the purpose of this activity is to generate critical thinking and a rich conversation. They will have the opportunity to compare their individual answers, discuss, and decide what the best answer is as a group. </a:t>
            </a:r>
          </a:p>
          <a:p>
            <a:pPr lvl="0"/>
            <a:endParaRPr lang="en-US" sz="1200" kern="1200" dirty="0">
              <a:solidFill>
                <a:schemeClr val="tx1"/>
              </a:solidFill>
              <a:effectLst/>
              <a:latin typeface="+mn-lt"/>
              <a:ea typeface="+mn-ea"/>
              <a:cs typeface="+mn-cs"/>
            </a:endParaRPr>
          </a:p>
          <a:p>
            <a:pPr lvl="0"/>
            <a:r>
              <a:rPr lang="en-US" sz="1200" kern="1200" dirty="0">
                <a:solidFill>
                  <a:schemeClr val="tx1"/>
                </a:solidFill>
                <a:effectLst/>
                <a:latin typeface="+mn-lt"/>
                <a:ea typeface="+mn-ea"/>
                <a:cs typeface="+mn-cs"/>
              </a:rPr>
              <a:t>Remind trainees that they may find some questions seem to have more than one right answer based on the information, and they should choose what they believe to be the one best answer.</a:t>
            </a:r>
          </a:p>
          <a:p>
            <a:pPr lvl="0"/>
            <a:endParaRPr lang="en-US" sz="1200" kern="1200" dirty="0">
              <a:solidFill>
                <a:schemeClr val="tx1"/>
              </a:solidFill>
              <a:effectLst/>
              <a:latin typeface="+mn-lt"/>
              <a:ea typeface="+mn-ea"/>
              <a:cs typeface="+mn-cs"/>
            </a:endParaRPr>
          </a:p>
          <a:p>
            <a:pPr lvl="0"/>
            <a:r>
              <a:rPr lang="en-US" sz="1200" kern="1200" dirty="0">
                <a:solidFill>
                  <a:schemeClr val="tx1"/>
                </a:solidFill>
                <a:effectLst/>
                <a:latin typeface="+mn-lt"/>
                <a:ea typeface="+mn-ea"/>
                <a:cs typeface="+mn-cs"/>
              </a:rPr>
              <a:t>Instruct each group to review the IRAT questions, compare their individual answers, and collaboratively form one team answer for each question. Using the scorecards, they will scratch off their first answer. If it is the correct answer they will see a star under the scratched off area. If it is not the correct answer they will decide their second guess, and then scratch that off. They should keep doing this until they find the right answer, even if it is the only one left. As they do this, they should award themselves points based on how quickly they chose the right answer. The scoring format is as follows:</a:t>
            </a:r>
          </a:p>
          <a:p>
            <a:pPr lvl="0"/>
            <a:endParaRPr lang="en-US" sz="1200" kern="1200" dirty="0">
              <a:solidFill>
                <a:schemeClr val="tx1"/>
              </a:solidFill>
              <a:effectLst/>
              <a:latin typeface="+mn-lt"/>
              <a:ea typeface="+mn-ea"/>
              <a:cs typeface="+mn-cs"/>
            </a:endParaRPr>
          </a:p>
          <a:p>
            <a:pPr lvl="0"/>
            <a:r>
              <a:rPr lang="en-US" sz="1200" kern="1200" dirty="0">
                <a:solidFill>
                  <a:schemeClr val="tx1"/>
                </a:solidFill>
                <a:effectLst/>
                <a:latin typeface="+mn-lt"/>
                <a:ea typeface="+mn-ea"/>
                <a:cs typeface="+mn-cs"/>
              </a:rPr>
              <a:t>First try: 4 points</a:t>
            </a:r>
            <a:endParaRPr lang="en-US" dirty="0">
              <a:effectLst/>
            </a:endParaRPr>
          </a:p>
          <a:p>
            <a:pPr lvl="0"/>
            <a:r>
              <a:rPr lang="en-US" sz="1200" kern="1200" dirty="0">
                <a:solidFill>
                  <a:schemeClr val="tx1"/>
                </a:solidFill>
                <a:effectLst/>
                <a:latin typeface="+mn-lt"/>
                <a:ea typeface="+mn-ea"/>
                <a:cs typeface="+mn-cs"/>
              </a:rPr>
              <a:t>Second try: 3 points</a:t>
            </a:r>
            <a:endParaRPr lang="en-US" dirty="0">
              <a:effectLst/>
            </a:endParaRPr>
          </a:p>
          <a:p>
            <a:pPr lvl="0"/>
            <a:r>
              <a:rPr lang="en-US" sz="1200" kern="1200" dirty="0">
                <a:solidFill>
                  <a:schemeClr val="tx1"/>
                </a:solidFill>
                <a:effectLst/>
                <a:latin typeface="+mn-lt"/>
                <a:ea typeface="+mn-ea"/>
                <a:cs typeface="+mn-cs"/>
              </a:rPr>
              <a:t>Third try: 2 points</a:t>
            </a:r>
            <a:endParaRPr lang="en-US" dirty="0">
              <a:effectLst/>
            </a:endParaRPr>
          </a:p>
          <a:p>
            <a:pPr lvl="0"/>
            <a:r>
              <a:rPr lang="en-US" sz="1200" kern="1200" dirty="0">
                <a:solidFill>
                  <a:schemeClr val="tx1"/>
                </a:solidFill>
                <a:effectLst/>
                <a:latin typeface="+mn-lt"/>
                <a:ea typeface="+mn-ea"/>
                <a:cs typeface="+mn-cs"/>
              </a:rPr>
              <a:t>Fourth try: 1 point</a:t>
            </a:r>
            <a:endParaRPr lang="en-US" dirty="0">
              <a:effectLst/>
            </a:endParaRPr>
          </a:p>
          <a:p>
            <a:pPr lvl="0"/>
            <a:endParaRPr lang="en-US" sz="1200" kern="1200" dirty="0">
              <a:solidFill>
                <a:schemeClr val="tx1"/>
              </a:solidFill>
              <a:effectLst/>
              <a:latin typeface="+mn-lt"/>
              <a:ea typeface="+mn-ea"/>
              <a:cs typeface="+mn-cs"/>
            </a:endParaRPr>
          </a:p>
          <a:p>
            <a:pPr lvl="0"/>
            <a:r>
              <a:rPr lang="en-US" sz="1200" kern="1200" dirty="0">
                <a:solidFill>
                  <a:schemeClr val="tx1"/>
                </a:solidFill>
                <a:effectLst/>
                <a:latin typeface="+mn-lt"/>
                <a:ea typeface="+mn-ea"/>
                <a:cs typeface="+mn-cs"/>
              </a:rPr>
              <a:t>Remind groups to mark their FIRST guess on the answer card (see sample on following slide) and how many points they get for their answer. </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Give the group 15 minutes to complete this activity. Periodically go around the room and give trainees a 10 minute and 5 minute warning to help them stay on task and complete the activity timely.</a:t>
            </a:r>
          </a:p>
          <a:p>
            <a:pPr lvl="0"/>
            <a:endParaRPr lang="en-US" sz="1200" kern="1200" dirty="0">
              <a:solidFill>
                <a:schemeClr val="tx1"/>
              </a:solidFill>
              <a:effectLst/>
              <a:latin typeface="+mn-lt"/>
              <a:ea typeface="+mn-ea"/>
              <a:cs typeface="+mn-cs"/>
            </a:endParaRPr>
          </a:p>
          <a:p>
            <a:pPr lvl="0"/>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108A22A1-408A-4EF4-806D-006E4C81E46C}" type="slidenum">
              <a:rPr lang="en-US" smtClean="0"/>
              <a:t>24</a:t>
            </a:fld>
            <a:endParaRPr lang="en-US" dirty="0"/>
          </a:p>
        </p:txBody>
      </p:sp>
      <p:sp>
        <p:nvSpPr>
          <p:cNvPr id="5" name="Date Placeholder 4"/>
          <p:cNvSpPr>
            <a:spLocks noGrp="1"/>
          </p:cNvSpPr>
          <p:nvPr>
            <p:ph type="dt" idx="11"/>
          </p:nvPr>
        </p:nvSpPr>
        <p:spPr/>
        <p:txBody>
          <a:bodyPr/>
          <a:lstStyle/>
          <a:p>
            <a:r>
              <a:rPr lang="en-US" dirty="0"/>
              <a:t>131/133 SKILS Week 1</a:t>
            </a:r>
          </a:p>
        </p:txBody>
      </p:sp>
      <p:sp>
        <p:nvSpPr>
          <p:cNvPr id="6" name="Footer Placeholder 5"/>
          <p:cNvSpPr>
            <a:spLocks noGrp="1"/>
          </p:cNvSpPr>
          <p:nvPr>
            <p:ph type="ftr" sz="quarter" idx="12"/>
          </p:nvPr>
        </p:nvSpPr>
        <p:spPr/>
        <p:txBody>
          <a:bodyPr/>
          <a:lstStyle/>
          <a:p>
            <a:r>
              <a:rPr lang="en-US" dirty="0"/>
              <a:t>September 2016</a:t>
            </a:r>
          </a:p>
        </p:txBody>
      </p:sp>
    </p:spTree>
    <p:extLst>
      <p:ext uri="{BB962C8B-B14F-4D97-AF65-F5344CB8AC3E}">
        <p14:creationId xmlns:p14="http://schemas.microsoft.com/office/powerpoint/2010/main" val="53689591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sz="1200" kern="1200" dirty="0">
                <a:solidFill>
                  <a:schemeClr val="tx1"/>
                </a:solidFill>
                <a:effectLst/>
                <a:latin typeface="+mn-lt"/>
                <a:ea typeface="+mn-ea"/>
                <a:cs typeface="+mn-cs"/>
              </a:rPr>
              <a:t>While the discussion takes place, switch to the slide showing the score card for reference and repeat the scoring information if anyone needs clarification</a:t>
            </a:r>
          </a:p>
          <a:p>
            <a:pPr lvl="0"/>
            <a:endParaRPr lang="en-US" sz="1200" kern="1200" dirty="0">
              <a:solidFill>
                <a:schemeClr val="tx1"/>
              </a:solidFill>
              <a:effectLst/>
              <a:latin typeface="+mn-lt"/>
              <a:ea typeface="+mn-ea"/>
              <a:cs typeface="+mn-cs"/>
            </a:endParaRPr>
          </a:p>
          <a:p>
            <a:pPr lvl="0"/>
            <a:r>
              <a:rPr lang="en-US" sz="1200" kern="1200" dirty="0">
                <a:solidFill>
                  <a:schemeClr val="tx1"/>
                </a:solidFill>
                <a:effectLst/>
                <a:latin typeface="+mn-lt"/>
                <a:ea typeface="+mn-ea"/>
                <a:cs typeface="+mn-cs"/>
              </a:rPr>
              <a:t>Also, they should mark their first response in the 2</a:t>
            </a:r>
            <a:r>
              <a:rPr lang="en-US" sz="1200" kern="1200" baseline="30000" dirty="0">
                <a:solidFill>
                  <a:schemeClr val="tx1"/>
                </a:solidFill>
                <a:effectLst/>
                <a:latin typeface="+mn-lt"/>
                <a:ea typeface="+mn-ea"/>
                <a:cs typeface="+mn-cs"/>
              </a:rPr>
              <a:t>nd</a:t>
            </a:r>
            <a:r>
              <a:rPr lang="en-US" sz="1200" kern="1200" dirty="0">
                <a:solidFill>
                  <a:schemeClr val="tx1"/>
                </a:solidFill>
                <a:effectLst/>
                <a:latin typeface="+mn-lt"/>
                <a:ea typeface="+mn-ea"/>
                <a:cs typeface="+mn-cs"/>
              </a:rPr>
              <a:t> column, for the purposes of the group debrief. </a:t>
            </a:r>
          </a:p>
          <a:p>
            <a:pPr lvl="0"/>
            <a:endParaRPr lang="en-US" sz="1200" kern="1200" dirty="0">
              <a:solidFill>
                <a:schemeClr val="tx1"/>
              </a:solidFill>
              <a:effectLst/>
              <a:latin typeface="+mn-lt"/>
              <a:ea typeface="+mn-ea"/>
              <a:cs typeface="+mn-cs"/>
            </a:endParaRPr>
          </a:p>
          <a:p>
            <a:pPr lvl="0"/>
            <a:r>
              <a:rPr lang="en-US" sz="1200" kern="1200" dirty="0">
                <a:solidFill>
                  <a:schemeClr val="tx1"/>
                </a:solidFill>
                <a:effectLst/>
                <a:latin typeface="+mn-lt"/>
                <a:ea typeface="+mn-ea"/>
                <a:cs typeface="+mn-cs"/>
              </a:rPr>
              <a:t>While the trainees are engaging in the activity, move about the room and be available for any comments or even complaints about the answers, but do not help anyone with the "right" answer. Ideally, the arguments you hear from the trainees during this period will be useful for facilitating the upcoming discussion.</a:t>
            </a:r>
          </a:p>
          <a:p>
            <a:pPr lvl="0"/>
            <a:endParaRPr lang="en-US" sz="1200" kern="1200" dirty="0">
              <a:solidFill>
                <a:schemeClr val="tx1"/>
              </a:solidFill>
              <a:effectLst/>
              <a:latin typeface="+mn-lt"/>
              <a:ea typeface="+mn-ea"/>
              <a:cs typeface="+mn-cs"/>
            </a:endParaRPr>
          </a:p>
          <a:p>
            <a:pPr lvl="0"/>
            <a:r>
              <a:rPr lang="en-US" sz="1200" kern="1200" dirty="0">
                <a:solidFill>
                  <a:schemeClr val="tx1"/>
                </a:solidFill>
                <a:effectLst/>
                <a:latin typeface="+mn-lt"/>
                <a:ea typeface="+mn-ea"/>
                <a:cs typeface="+mn-cs"/>
              </a:rPr>
              <a:t>As the groups are working, pass out the letter card sets (A, B, C, D), one to each group.</a:t>
            </a:r>
          </a:p>
        </p:txBody>
      </p:sp>
      <p:sp>
        <p:nvSpPr>
          <p:cNvPr id="4" name="Slide Number Placeholder 3"/>
          <p:cNvSpPr>
            <a:spLocks noGrp="1"/>
          </p:cNvSpPr>
          <p:nvPr>
            <p:ph type="sldNum" sz="quarter" idx="10"/>
          </p:nvPr>
        </p:nvSpPr>
        <p:spPr/>
        <p:txBody>
          <a:bodyPr/>
          <a:lstStyle/>
          <a:p>
            <a:fld id="{108A22A1-408A-4EF4-806D-006E4C81E46C}" type="slidenum">
              <a:rPr lang="en-US" smtClean="0">
                <a:solidFill>
                  <a:prstClr val="black"/>
                </a:solidFill>
              </a:rPr>
              <a:pPr/>
              <a:t>25</a:t>
            </a:fld>
            <a:endParaRPr lang="en-US" dirty="0">
              <a:solidFill>
                <a:prstClr val="black"/>
              </a:solidFill>
            </a:endParaRPr>
          </a:p>
        </p:txBody>
      </p:sp>
      <p:sp>
        <p:nvSpPr>
          <p:cNvPr id="5" name="Date Placeholder 4"/>
          <p:cNvSpPr>
            <a:spLocks noGrp="1"/>
          </p:cNvSpPr>
          <p:nvPr>
            <p:ph type="dt" idx="11"/>
          </p:nvPr>
        </p:nvSpPr>
        <p:spPr/>
        <p:txBody>
          <a:bodyPr/>
          <a:lstStyle/>
          <a:p>
            <a:r>
              <a:rPr lang="en-US" dirty="0"/>
              <a:t>131/133 SKILS Week 1</a:t>
            </a:r>
          </a:p>
        </p:txBody>
      </p:sp>
      <p:sp>
        <p:nvSpPr>
          <p:cNvPr id="6" name="Footer Placeholder 5"/>
          <p:cNvSpPr>
            <a:spLocks noGrp="1"/>
          </p:cNvSpPr>
          <p:nvPr>
            <p:ph type="ftr" sz="quarter" idx="12"/>
          </p:nvPr>
        </p:nvSpPr>
        <p:spPr/>
        <p:txBody>
          <a:bodyPr/>
          <a:lstStyle/>
          <a:p>
            <a:r>
              <a:rPr lang="en-US" dirty="0"/>
              <a:t>September 2016</a:t>
            </a:r>
          </a:p>
        </p:txBody>
      </p:sp>
    </p:spTree>
    <p:extLst>
      <p:ext uri="{BB962C8B-B14F-4D97-AF65-F5344CB8AC3E}">
        <p14:creationId xmlns:p14="http://schemas.microsoft.com/office/powerpoint/2010/main" val="225019119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sz="1200" kern="1200" dirty="0">
                <a:solidFill>
                  <a:schemeClr val="tx1"/>
                </a:solidFill>
                <a:effectLst/>
                <a:latin typeface="+mn-lt"/>
                <a:ea typeface="+mn-ea"/>
                <a:cs typeface="+mn-cs"/>
              </a:rPr>
              <a:t>Once 15 minutes are up and the teams appear to have finished answering the questions, explain to the participants that you will now have the groups share the answers chosen for each question on the Readiness Assurance Test. </a:t>
            </a:r>
          </a:p>
          <a:p>
            <a:pPr lvl="0"/>
            <a:endParaRPr lang="en-US" sz="1200" kern="1200" dirty="0">
              <a:solidFill>
                <a:schemeClr val="tx1"/>
              </a:solidFill>
              <a:effectLst/>
              <a:latin typeface="+mn-lt"/>
              <a:ea typeface="+mn-ea"/>
              <a:cs typeface="+mn-cs"/>
            </a:endParaRPr>
          </a:p>
          <a:p>
            <a:pPr lvl="0"/>
            <a:r>
              <a:rPr lang="en-US" sz="1200" kern="1200" dirty="0">
                <a:solidFill>
                  <a:schemeClr val="tx1"/>
                </a:solidFill>
                <a:effectLst/>
                <a:latin typeface="+mn-lt"/>
                <a:ea typeface="+mn-ea"/>
                <a:cs typeface="+mn-cs"/>
              </a:rPr>
              <a:t>Go through each question on the Team Readiness Assurance test and have the teams share their answers by raising the letter card that represents their first answer. </a:t>
            </a:r>
          </a:p>
          <a:p>
            <a:pPr lvl="0"/>
            <a:endParaRPr lang="en-US" sz="1200" kern="1200" dirty="0">
              <a:solidFill>
                <a:schemeClr val="tx1"/>
              </a:solidFill>
              <a:effectLst/>
              <a:latin typeface="+mn-lt"/>
              <a:ea typeface="+mn-ea"/>
              <a:cs typeface="+mn-cs"/>
            </a:endParaRPr>
          </a:p>
          <a:p>
            <a:pPr lvl="0"/>
            <a:r>
              <a:rPr lang="en-US" sz="1200" kern="1200" dirty="0">
                <a:solidFill>
                  <a:schemeClr val="tx1"/>
                </a:solidFill>
                <a:effectLst/>
                <a:latin typeface="+mn-lt"/>
                <a:ea typeface="+mn-ea"/>
                <a:cs typeface="+mn-cs"/>
              </a:rPr>
              <a:t>On the white board or flip chart paper that lists the team names, write a 1, 2, 3, and 4 under each team name to correlate with each question of the test (based on whether they guessed the correct answer during their first, second, third or fourth try; see scoring information above). As you debrief each test question, write the score of each team next to each question (1-4). Once you have debriefed all of the questions, total each teams score to determine which team has the highest score. </a:t>
            </a:r>
          </a:p>
          <a:p>
            <a:pPr lvl="0"/>
            <a:endParaRPr lang="en-US" sz="1200" kern="1200" dirty="0">
              <a:solidFill>
                <a:schemeClr val="tx1"/>
              </a:solidFill>
              <a:effectLst/>
              <a:latin typeface="+mn-lt"/>
              <a:ea typeface="+mn-ea"/>
              <a:cs typeface="+mn-cs"/>
            </a:endParaRPr>
          </a:p>
          <a:p>
            <a:pPr lvl="0"/>
            <a:r>
              <a:rPr lang="en-US" sz="1200" kern="1200" dirty="0">
                <a:solidFill>
                  <a:schemeClr val="tx1"/>
                </a:solidFill>
                <a:effectLst/>
                <a:latin typeface="+mn-lt"/>
                <a:ea typeface="+mn-ea"/>
                <a:cs typeface="+mn-cs"/>
              </a:rPr>
              <a:t>As you facilitate group discussion around the test questions, try to rely on the groups to defend their answers. Do not defend the questions if they present a scenario for choosing a different answer based on stipulations or other considerations they have for choosing a different answer, but rather encourage them for thinking critically and be prepared to award points if it's clear that based on their argument, their answer would indeed have been best.</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Remind the groups that they can make a case for why their answer is the best answer, and that this could change their final score and thus the results of the team rankings. </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This should help inspire participation moving forward.</a:t>
            </a:r>
            <a:endParaRPr lang="en-US" baseline="0" dirty="0"/>
          </a:p>
        </p:txBody>
      </p:sp>
      <p:sp>
        <p:nvSpPr>
          <p:cNvPr id="4" name="Slide Number Placeholder 3"/>
          <p:cNvSpPr>
            <a:spLocks noGrp="1"/>
          </p:cNvSpPr>
          <p:nvPr>
            <p:ph type="sldNum" sz="quarter" idx="10"/>
          </p:nvPr>
        </p:nvSpPr>
        <p:spPr/>
        <p:txBody>
          <a:bodyPr/>
          <a:lstStyle/>
          <a:p>
            <a:fld id="{108A22A1-408A-4EF4-806D-006E4C81E46C}" type="slidenum">
              <a:rPr lang="en-US" smtClean="0"/>
              <a:t>26</a:t>
            </a:fld>
            <a:endParaRPr lang="en-US" dirty="0"/>
          </a:p>
        </p:txBody>
      </p:sp>
      <p:sp>
        <p:nvSpPr>
          <p:cNvPr id="5" name="Date Placeholder 4"/>
          <p:cNvSpPr>
            <a:spLocks noGrp="1"/>
          </p:cNvSpPr>
          <p:nvPr>
            <p:ph type="dt" idx="11"/>
          </p:nvPr>
        </p:nvSpPr>
        <p:spPr/>
        <p:txBody>
          <a:bodyPr/>
          <a:lstStyle/>
          <a:p>
            <a:r>
              <a:rPr lang="en-US" dirty="0"/>
              <a:t>131/133 SKILS Week 1</a:t>
            </a:r>
          </a:p>
        </p:txBody>
      </p:sp>
      <p:sp>
        <p:nvSpPr>
          <p:cNvPr id="6" name="Footer Placeholder 5"/>
          <p:cNvSpPr>
            <a:spLocks noGrp="1"/>
          </p:cNvSpPr>
          <p:nvPr>
            <p:ph type="ftr" sz="quarter" idx="12"/>
          </p:nvPr>
        </p:nvSpPr>
        <p:spPr/>
        <p:txBody>
          <a:bodyPr/>
          <a:lstStyle/>
          <a:p>
            <a:r>
              <a:rPr lang="en-US" dirty="0"/>
              <a:t>September 2016</a:t>
            </a:r>
          </a:p>
        </p:txBody>
      </p:sp>
    </p:spTree>
    <p:extLst>
      <p:ext uri="{BB962C8B-B14F-4D97-AF65-F5344CB8AC3E}">
        <p14:creationId xmlns:p14="http://schemas.microsoft.com/office/powerpoint/2010/main" val="4005381042"/>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sz="1200" kern="1200" dirty="0">
                <a:solidFill>
                  <a:schemeClr val="tx1"/>
                </a:solidFill>
                <a:effectLst/>
                <a:latin typeface="+mn-lt"/>
                <a:ea typeface="+mn-ea"/>
                <a:cs typeface="+mn-cs"/>
              </a:rPr>
              <a:t>Introduce the next topic: Supporting parents with co-occurring disorders (COD) (also known as Dual Diagnosis). </a:t>
            </a:r>
          </a:p>
          <a:p>
            <a:pPr lvl="0"/>
            <a:endParaRPr lang="en-US" sz="1200" kern="1200" dirty="0">
              <a:solidFill>
                <a:schemeClr val="tx1"/>
              </a:solidFill>
              <a:effectLst/>
              <a:latin typeface="+mn-lt"/>
              <a:ea typeface="+mn-ea"/>
              <a:cs typeface="+mn-cs"/>
            </a:endParaRPr>
          </a:p>
          <a:p>
            <a:pPr lvl="0"/>
            <a:r>
              <a:rPr lang="en-US" sz="1200" kern="1200" dirty="0">
                <a:solidFill>
                  <a:schemeClr val="tx1"/>
                </a:solidFill>
                <a:effectLst/>
                <a:latin typeface="+mn-lt"/>
                <a:ea typeface="+mn-ea"/>
                <a:cs typeface="+mn-cs"/>
              </a:rPr>
              <a:t>Let trainees know that we will now be watching a series of videos that introduce the concept of co-occurring disorders – the presence of both a behavioral health issue AND a substance use disorder, which is very common among parents in child welfare. </a:t>
            </a:r>
          </a:p>
          <a:p>
            <a:pPr lvl="0"/>
            <a:endParaRPr lang="en-US" sz="1200" kern="1200" dirty="0">
              <a:solidFill>
                <a:schemeClr val="tx1"/>
              </a:solidFill>
              <a:effectLst/>
              <a:latin typeface="+mn-lt"/>
              <a:ea typeface="+mn-ea"/>
              <a:cs typeface="+mn-cs"/>
            </a:endParaRPr>
          </a:p>
          <a:p>
            <a:pPr lvl="0"/>
            <a:r>
              <a:rPr lang="en-US" sz="1200" kern="1200" dirty="0">
                <a:solidFill>
                  <a:schemeClr val="tx1"/>
                </a:solidFill>
                <a:effectLst/>
                <a:latin typeface="+mn-lt"/>
                <a:ea typeface="+mn-ea"/>
                <a:cs typeface="+mn-cs"/>
              </a:rPr>
              <a:t>Note that Intimate Partner Violence may also be present in families with COD due to complex behavioral issues and stressors that can be present in the home. </a:t>
            </a:r>
          </a:p>
          <a:p>
            <a:pPr lvl="0"/>
            <a:endParaRPr lang="en-US" sz="1200" kern="1200" dirty="0">
              <a:solidFill>
                <a:schemeClr val="tx1"/>
              </a:solidFill>
              <a:effectLst/>
              <a:latin typeface="+mn-lt"/>
              <a:ea typeface="+mn-ea"/>
              <a:cs typeface="+mn-cs"/>
            </a:endParaRPr>
          </a:p>
          <a:p>
            <a:pPr lvl="0"/>
            <a:r>
              <a:rPr lang="en-US" sz="1200" kern="1200" dirty="0">
                <a:solidFill>
                  <a:schemeClr val="tx1"/>
                </a:solidFill>
                <a:effectLst/>
                <a:latin typeface="+mn-lt"/>
                <a:ea typeface="+mn-ea"/>
                <a:cs typeface="+mn-cs"/>
              </a:rPr>
              <a:t>It is important to be aware of how to identify, assess and treat COD due to its prevalence in child welfare and complex nature. </a:t>
            </a:r>
          </a:p>
          <a:p>
            <a:pPr lvl="0"/>
            <a:endParaRPr lang="en-US" sz="1200" kern="1200" dirty="0">
              <a:solidFill>
                <a:schemeClr val="tx1"/>
              </a:solidFill>
              <a:effectLst/>
              <a:latin typeface="+mn-lt"/>
              <a:ea typeface="+mn-ea"/>
              <a:cs typeface="+mn-cs"/>
            </a:endParaRPr>
          </a:p>
          <a:p>
            <a:pPr lvl="0"/>
            <a:r>
              <a:rPr lang="en-US" sz="1200" kern="1200" dirty="0">
                <a:solidFill>
                  <a:schemeClr val="tx1"/>
                </a:solidFill>
                <a:effectLst/>
                <a:latin typeface="+mn-lt"/>
                <a:ea typeface="+mn-ea"/>
                <a:cs typeface="+mn-cs"/>
              </a:rPr>
              <a:t>Instruct trainees to turn to page 26 of the trainee's guide for a list of discussion questions. Inform them that they will now watch a 6-minute minute video on supporting parents with COD, after which they will be asked to discuss these discussion questions in groups. Encourage them to review the questions briefly before watching the video so that they can consider their responses. We will take a short break between each video to discuss and debrief the questions.</a:t>
            </a:r>
          </a:p>
          <a:p>
            <a:pPr lvl="0"/>
            <a:endParaRPr lang="en-US" sz="1200" kern="1200" dirty="0">
              <a:solidFill>
                <a:schemeClr val="tx1"/>
              </a:solidFill>
              <a:effectLst/>
              <a:latin typeface="+mn-lt"/>
              <a:ea typeface="+mn-ea"/>
              <a:cs typeface="+mn-cs"/>
            </a:endParaRPr>
          </a:p>
          <a:p>
            <a:pPr lvl="0"/>
            <a:r>
              <a:rPr lang="en-US" sz="1200" kern="1200" dirty="0">
                <a:solidFill>
                  <a:schemeClr val="tx1"/>
                </a:solidFill>
                <a:effectLst/>
                <a:latin typeface="+mn-lt"/>
                <a:ea typeface="+mn-ea"/>
                <a:cs typeface="+mn-cs"/>
              </a:rPr>
              <a:t>Show the trainees the video “Supporting parents with co-occurring disorders in child welfare” created by the Center for Advanced Studies in Child Welfare.  See the link above for the URL. </a:t>
            </a:r>
          </a:p>
          <a:p>
            <a:pPr lvl="0"/>
            <a:endParaRPr lang="en-US" sz="1200" kern="1200" dirty="0">
              <a:solidFill>
                <a:schemeClr val="tx1"/>
              </a:solidFill>
              <a:effectLst/>
              <a:latin typeface="+mn-lt"/>
              <a:ea typeface="+mn-ea"/>
              <a:cs typeface="+mn-cs"/>
            </a:endParaRPr>
          </a:p>
          <a:p>
            <a:pPr lvl="0"/>
            <a:r>
              <a:rPr lang="en-US" sz="1200" kern="1200" dirty="0">
                <a:solidFill>
                  <a:schemeClr val="tx1"/>
                </a:solidFill>
                <a:effectLst/>
                <a:latin typeface="+mn-lt"/>
                <a:ea typeface="+mn-ea"/>
                <a:cs typeface="+mn-cs"/>
              </a:rPr>
              <a:t>Once the video is completed, instruct trainees to work as a group at their tables to complete the discussion questions for this video. Let them know that they will have about 10 minutes to form their answers, after which time they'll be asked to share some of their responses with the larger group.</a:t>
            </a:r>
          </a:p>
          <a:p>
            <a:pPr lvl="0"/>
            <a:endParaRPr lang="en-US" sz="1200" kern="1200" dirty="0">
              <a:solidFill>
                <a:schemeClr val="tx1"/>
              </a:solidFill>
              <a:effectLst/>
              <a:latin typeface="+mn-lt"/>
              <a:ea typeface="+mn-ea"/>
              <a:cs typeface="+mn-cs"/>
            </a:endParaRPr>
          </a:p>
          <a:p>
            <a:pPr lvl="0"/>
            <a:r>
              <a:rPr lang="en-US" sz="1200" kern="1200" dirty="0">
                <a:solidFill>
                  <a:schemeClr val="tx1"/>
                </a:solidFill>
                <a:effectLst/>
                <a:latin typeface="+mn-lt"/>
                <a:ea typeface="+mn-ea"/>
                <a:cs typeface="+mn-cs"/>
              </a:rPr>
              <a:t>Once 10 minutes are up, invite groups to volunteer their answers to each of the questions. </a:t>
            </a:r>
          </a:p>
          <a:p>
            <a:pPr lvl="0"/>
            <a:endParaRPr lang="en-US" sz="1200" kern="1200" dirty="0">
              <a:solidFill>
                <a:schemeClr val="tx1"/>
              </a:solidFill>
              <a:effectLst/>
              <a:latin typeface="+mn-lt"/>
              <a:ea typeface="+mn-ea"/>
              <a:cs typeface="+mn-cs"/>
            </a:endParaRPr>
          </a:p>
          <a:p>
            <a:pPr lvl="0"/>
            <a:r>
              <a:rPr lang="en-US" sz="1200" kern="1200" dirty="0">
                <a:solidFill>
                  <a:schemeClr val="tx1"/>
                </a:solidFill>
                <a:effectLst/>
                <a:latin typeface="+mn-lt"/>
                <a:ea typeface="+mn-ea"/>
                <a:cs typeface="+mn-cs"/>
              </a:rPr>
              <a:t>Answer each of the questions and ensure a different group answers each question. Debrief each question to ensure trainees understand the concepts presented in the video.  </a:t>
            </a:r>
          </a:p>
          <a:p>
            <a:r>
              <a:rPr lang="en-US" sz="1200" kern="1200" dirty="0">
                <a:solidFill>
                  <a:schemeClr val="tx1"/>
                </a:solidFill>
                <a:effectLst/>
                <a:latin typeface="+mn-lt"/>
                <a:ea typeface="+mn-ea"/>
                <a:cs typeface="+mn-cs"/>
              </a:rPr>
              <a:t> </a:t>
            </a:r>
          </a:p>
          <a:p>
            <a:pPr lvl="0"/>
            <a:r>
              <a:rPr lang="en-US" sz="1200" kern="1200" dirty="0">
                <a:solidFill>
                  <a:schemeClr val="tx1"/>
                </a:solidFill>
                <a:effectLst/>
                <a:latin typeface="+mn-lt"/>
                <a:ea typeface="+mn-ea"/>
                <a:cs typeface="+mn-cs"/>
              </a:rPr>
              <a:t>Trainer prompts for debrief of Video #1 questions:</a:t>
            </a:r>
          </a:p>
          <a:p>
            <a:r>
              <a:rPr lang="en-US" sz="1200" kern="1200" dirty="0">
                <a:solidFill>
                  <a:schemeClr val="tx1"/>
                </a:solidFill>
                <a:effectLst/>
                <a:latin typeface="+mn-lt"/>
                <a:ea typeface="+mn-ea"/>
                <a:cs typeface="+mn-cs"/>
              </a:rPr>
              <a:t> </a:t>
            </a:r>
          </a:p>
          <a:p>
            <a:pPr lvl="0"/>
            <a:r>
              <a:rPr lang="en-US" sz="1200" b="1" kern="1200" dirty="0">
                <a:solidFill>
                  <a:schemeClr val="tx1"/>
                </a:solidFill>
                <a:effectLst/>
                <a:latin typeface="+mn-lt"/>
                <a:ea typeface="+mn-ea"/>
                <a:cs typeface="+mn-cs"/>
              </a:rPr>
              <a:t>What are “co-occurring disorders (COD)?”</a:t>
            </a:r>
            <a:endParaRPr lang="en-US" sz="1200" kern="1200" dirty="0">
              <a:solidFill>
                <a:schemeClr val="tx1"/>
              </a:solidFill>
              <a:effectLst/>
              <a:latin typeface="+mn-lt"/>
              <a:ea typeface="+mn-ea"/>
              <a:cs typeface="+mn-cs"/>
            </a:endParaRPr>
          </a:p>
          <a:p>
            <a:pPr lvl="1"/>
            <a:r>
              <a:rPr lang="en-US" sz="1200" kern="1200" dirty="0">
                <a:solidFill>
                  <a:schemeClr val="tx1"/>
                </a:solidFill>
                <a:effectLst/>
                <a:latin typeface="+mn-lt"/>
                <a:ea typeface="+mn-ea"/>
                <a:cs typeface="+mn-cs"/>
              </a:rPr>
              <a:t>Co-occurring substance use disorder and behavioral health issues</a:t>
            </a:r>
          </a:p>
          <a:p>
            <a:pPr lvl="0"/>
            <a:r>
              <a:rPr lang="en-US" sz="1200" b="1" kern="1200" dirty="0">
                <a:solidFill>
                  <a:schemeClr val="tx1"/>
                </a:solidFill>
                <a:effectLst/>
                <a:latin typeface="+mn-lt"/>
                <a:ea typeface="+mn-ea"/>
                <a:cs typeface="+mn-cs"/>
              </a:rPr>
              <a:t>Why is it important to understand how to identify and treat COD in child welfare?</a:t>
            </a:r>
            <a:endParaRPr lang="en-US" sz="1200" kern="1200" dirty="0">
              <a:solidFill>
                <a:schemeClr val="tx1"/>
              </a:solidFill>
              <a:effectLst/>
              <a:latin typeface="+mn-lt"/>
              <a:ea typeface="+mn-ea"/>
              <a:cs typeface="+mn-cs"/>
            </a:endParaRPr>
          </a:p>
          <a:p>
            <a:pPr lvl="1"/>
            <a:r>
              <a:rPr lang="en-US" sz="1200" kern="1200" dirty="0">
                <a:solidFill>
                  <a:schemeClr val="tx1"/>
                </a:solidFill>
                <a:effectLst/>
                <a:latin typeface="+mn-lt"/>
                <a:ea typeface="+mn-ea"/>
                <a:cs typeface="+mn-cs"/>
              </a:rPr>
              <a:t>50-80% of people struggling with either BH or Substance use disorders may actually have COD</a:t>
            </a:r>
          </a:p>
          <a:p>
            <a:pPr lvl="1"/>
            <a:r>
              <a:rPr lang="en-US" sz="1200" kern="1200" dirty="0">
                <a:solidFill>
                  <a:schemeClr val="tx1"/>
                </a:solidFill>
                <a:effectLst/>
                <a:latin typeface="+mn-lt"/>
                <a:ea typeface="+mn-ea"/>
                <a:cs typeface="+mn-cs"/>
              </a:rPr>
              <a:t>It is estimated 70-80% of parents involved with CWS have COD (per the video)</a:t>
            </a:r>
          </a:p>
          <a:p>
            <a:pPr lvl="1"/>
            <a:r>
              <a:rPr lang="en-US" sz="1200" kern="1200" dirty="0">
                <a:solidFill>
                  <a:schemeClr val="tx1"/>
                </a:solidFill>
                <a:effectLst/>
                <a:latin typeface="+mn-lt"/>
                <a:ea typeface="+mn-ea"/>
                <a:cs typeface="+mn-cs"/>
              </a:rPr>
              <a:t>COD can be complex and required knowledge and creative case planning</a:t>
            </a:r>
          </a:p>
          <a:p>
            <a:r>
              <a:rPr lang="en-US" sz="1200" kern="1200" dirty="0">
                <a:solidFill>
                  <a:schemeClr val="tx1"/>
                </a:solidFill>
                <a:effectLst/>
                <a:latin typeface="+mn-lt"/>
                <a:ea typeface="+mn-ea"/>
                <a:cs typeface="+mn-cs"/>
              </a:rPr>
              <a:t> </a:t>
            </a:r>
          </a:p>
          <a:p>
            <a:pPr lvl="0"/>
            <a:r>
              <a:rPr lang="en-US" sz="1200" b="1" kern="1200" dirty="0">
                <a:solidFill>
                  <a:schemeClr val="tx1"/>
                </a:solidFill>
                <a:effectLst/>
                <a:latin typeface="+mn-lt"/>
                <a:ea typeface="+mn-ea"/>
                <a:cs typeface="+mn-cs"/>
              </a:rPr>
              <a:t>What are some ways that COD impact children and families receiving child welfare services?</a:t>
            </a:r>
            <a:endParaRPr lang="en-US" sz="1200" kern="1200" dirty="0">
              <a:solidFill>
                <a:schemeClr val="tx1"/>
              </a:solidFill>
              <a:effectLst/>
              <a:latin typeface="+mn-lt"/>
              <a:ea typeface="+mn-ea"/>
              <a:cs typeface="+mn-cs"/>
            </a:endParaRPr>
          </a:p>
          <a:p>
            <a:pPr lvl="1"/>
            <a:r>
              <a:rPr lang="en-US" sz="1200" kern="1200" dirty="0">
                <a:solidFill>
                  <a:schemeClr val="tx1"/>
                </a:solidFill>
                <a:effectLst/>
                <a:latin typeface="+mn-lt"/>
                <a:ea typeface="+mn-ea"/>
                <a:cs typeface="+mn-cs"/>
              </a:rPr>
              <a:t>Essential to understand how they impact each other and what the underlying behaviors and symptoms are</a:t>
            </a:r>
          </a:p>
          <a:p>
            <a:pPr lvl="1"/>
            <a:r>
              <a:rPr lang="en-US" sz="1200" kern="1200" dirty="0">
                <a:solidFill>
                  <a:schemeClr val="tx1"/>
                </a:solidFill>
                <a:effectLst/>
                <a:latin typeface="+mn-lt"/>
                <a:ea typeface="+mn-ea"/>
                <a:cs typeface="+mn-cs"/>
              </a:rPr>
              <a:t>This is a complex intersection…..is the substance use leading to behavioral health issues? Is the parent using substances to help cope with the BH issue?</a:t>
            </a:r>
          </a:p>
          <a:p>
            <a:r>
              <a:rPr lang="en-US" sz="1200" kern="1200" dirty="0">
                <a:solidFill>
                  <a:schemeClr val="tx1"/>
                </a:solidFill>
                <a:effectLst/>
                <a:latin typeface="+mn-lt"/>
                <a:ea typeface="+mn-ea"/>
                <a:cs typeface="+mn-cs"/>
              </a:rPr>
              <a:t> </a:t>
            </a:r>
          </a:p>
          <a:p>
            <a:pPr lvl="0"/>
            <a:r>
              <a:rPr lang="en-US" sz="1200" b="1" kern="1200" dirty="0">
                <a:solidFill>
                  <a:schemeClr val="tx1"/>
                </a:solidFill>
                <a:effectLst/>
                <a:latin typeface="+mn-lt"/>
                <a:ea typeface="+mn-ea"/>
                <a:cs typeface="+mn-cs"/>
              </a:rPr>
              <a:t>What are some strategies described in the video to work effectively with parents who have COD?</a:t>
            </a:r>
            <a:endParaRPr lang="en-US" sz="1200" kern="1200" dirty="0">
              <a:solidFill>
                <a:schemeClr val="tx1"/>
              </a:solidFill>
              <a:effectLst/>
              <a:latin typeface="+mn-lt"/>
              <a:ea typeface="+mn-ea"/>
              <a:cs typeface="+mn-cs"/>
            </a:endParaRPr>
          </a:p>
          <a:p>
            <a:pPr lvl="1"/>
            <a:r>
              <a:rPr lang="en-US" sz="1200" kern="1200" dirty="0">
                <a:solidFill>
                  <a:schemeClr val="tx1"/>
                </a:solidFill>
                <a:effectLst/>
                <a:latin typeface="+mn-lt"/>
                <a:ea typeface="+mn-ea"/>
                <a:cs typeface="+mn-cs"/>
              </a:rPr>
              <a:t>Proper identification / watching for signs:</a:t>
            </a:r>
          </a:p>
          <a:p>
            <a:pPr lvl="2"/>
            <a:r>
              <a:rPr lang="en-US" sz="1200" kern="1200" dirty="0">
                <a:solidFill>
                  <a:schemeClr val="tx1"/>
                </a:solidFill>
                <a:effectLst/>
                <a:latin typeface="+mn-lt"/>
                <a:ea typeface="+mn-ea"/>
                <a:cs typeface="+mn-cs"/>
              </a:rPr>
              <a:t>Presenting symptom: Substance abuse, then realize they have mental health issues they are dealing with…using to medicate</a:t>
            </a:r>
          </a:p>
          <a:p>
            <a:pPr lvl="2"/>
            <a:r>
              <a:rPr lang="en-US" sz="1200" kern="1200" dirty="0">
                <a:solidFill>
                  <a:schemeClr val="tx1"/>
                </a:solidFill>
                <a:effectLst/>
                <a:latin typeface="+mn-lt"/>
                <a:ea typeface="+mn-ea"/>
                <a:cs typeface="+mn-cs"/>
              </a:rPr>
              <a:t>Kids not supervised…missing school</a:t>
            </a:r>
          </a:p>
          <a:p>
            <a:pPr lvl="1"/>
            <a:r>
              <a:rPr lang="en-US" sz="1200" kern="1200" dirty="0">
                <a:solidFill>
                  <a:schemeClr val="tx1"/>
                </a:solidFill>
                <a:effectLst/>
                <a:latin typeface="+mn-lt"/>
                <a:ea typeface="+mn-ea"/>
                <a:cs typeface="+mn-cs"/>
              </a:rPr>
              <a:t>Consult with a mental health professional or substance use treatment provider</a:t>
            </a:r>
          </a:p>
          <a:p>
            <a:pPr lvl="1"/>
            <a:r>
              <a:rPr lang="en-US" sz="1200" kern="1200" dirty="0">
                <a:solidFill>
                  <a:schemeClr val="tx1"/>
                </a:solidFill>
                <a:effectLst/>
                <a:latin typeface="+mn-lt"/>
                <a:ea typeface="+mn-ea"/>
                <a:cs typeface="+mn-cs"/>
              </a:rPr>
              <a:t>Build a relationship with the person – allow the person to tell their story in a safe space. Be an ally, a good listener, someone they can trust</a:t>
            </a:r>
          </a:p>
          <a:p>
            <a:pPr lvl="1"/>
            <a:r>
              <a:rPr lang="en-US" sz="1200" kern="1200" dirty="0">
                <a:solidFill>
                  <a:schemeClr val="tx1"/>
                </a:solidFill>
                <a:effectLst/>
                <a:latin typeface="+mn-lt"/>
                <a:ea typeface="+mn-ea"/>
                <a:cs typeface="+mn-cs"/>
              </a:rPr>
              <a:t>Anticipate barriers to recovery such as relapse….recovery timelines look different for each person. Be open to learning about personal and systemic barriers</a:t>
            </a:r>
          </a:p>
          <a:p>
            <a:pPr lvl="1"/>
            <a:r>
              <a:rPr lang="en-US" sz="1200" kern="1200" dirty="0">
                <a:solidFill>
                  <a:schemeClr val="tx1"/>
                </a:solidFill>
                <a:effectLst/>
                <a:latin typeface="+mn-lt"/>
                <a:ea typeface="+mn-ea"/>
                <a:cs typeface="+mn-cs"/>
              </a:rPr>
              <a:t>Creative and individualized case planning</a:t>
            </a:r>
          </a:p>
          <a:p>
            <a:pPr lvl="1"/>
            <a:r>
              <a:rPr lang="en-US" sz="1200" kern="1200" dirty="0">
                <a:solidFill>
                  <a:schemeClr val="tx1"/>
                </a:solidFill>
                <a:effectLst/>
                <a:latin typeface="+mn-lt"/>
                <a:ea typeface="+mn-ea"/>
                <a:cs typeface="+mn-cs"/>
              </a:rPr>
              <a:t>Check for biases!</a:t>
            </a:r>
          </a:p>
          <a:p>
            <a:pPr lvl="1"/>
            <a:r>
              <a:rPr lang="en-US" sz="1200" kern="1200" dirty="0">
                <a:solidFill>
                  <a:schemeClr val="tx1"/>
                </a:solidFill>
                <a:effectLst/>
                <a:latin typeface="+mn-lt"/>
                <a:ea typeface="+mn-ea"/>
                <a:cs typeface="+mn-cs"/>
              </a:rPr>
              <a:t>Bring hope to the family</a:t>
            </a:r>
          </a:p>
          <a:p>
            <a:pPr lvl="1"/>
            <a:r>
              <a:rPr lang="en-US" sz="1200" kern="1200" dirty="0">
                <a:solidFill>
                  <a:schemeClr val="tx1"/>
                </a:solidFill>
                <a:effectLst/>
                <a:latin typeface="+mn-lt"/>
                <a:ea typeface="+mn-ea"/>
                <a:cs typeface="+mn-cs"/>
              </a:rPr>
              <a:t>Build strong support networks</a:t>
            </a:r>
          </a:p>
          <a:p>
            <a:pPr lvl="1"/>
            <a:r>
              <a:rPr lang="en-US" sz="1200" kern="1200" dirty="0">
                <a:solidFill>
                  <a:schemeClr val="tx1"/>
                </a:solidFill>
                <a:effectLst/>
                <a:latin typeface="+mn-lt"/>
                <a:ea typeface="+mn-ea"/>
                <a:cs typeface="+mn-cs"/>
              </a:rPr>
              <a:t>Be aware of cultural factors</a:t>
            </a:r>
          </a:p>
          <a:p>
            <a:pPr lvl="1"/>
            <a:r>
              <a:rPr lang="en-US" sz="1200" kern="1200" dirty="0">
                <a:solidFill>
                  <a:schemeClr val="tx1"/>
                </a:solidFill>
                <a:effectLst/>
                <a:latin typeface="+mn-lt"/>
                <a:ea typeface="+mn-ea"/>
                <a:cs typeface="+mn-cs"/>
              </a:rPr>
              <a:t>Treat the parent as experts of their own lives</a:t>
            </a:r>
          </a:p>
          <a:p>
            <a:pPr lvl="1"/>
            <a:r>
              <a:rPr lang="en-US" sz="1200" kern="1200" dirty="0">
                <a:solidFill>
                  <a:schemeClr val="tx1"/>
                </a:solidFill>
                <a:effectLst/>
                <a:latin typeface="+mn-lt"/>
                <a:ea typeface="+mn-ea"/>
                <a:cs typeface="+mn-cs"/>
              </a:rPr>
              <a:t>Celebrate small successes!!! Very important! (See next question)</a:t>
            </a:r>
          </a:p>
          <a:p>
            <a:r>
              <a:rPr lang="en-US" sz="1200" kern="1200" dirty="0">
                <a:solidFill>
                  <a:schemeClr val="tx1"/>
                </a:solidFill>
                <a:effectLst/>
                <a:latin typeface="+mn-lt"/>
                <a:ea typeface="+mn-ea"/>
                <a:cs typeface="+mn-cs"/>
              </a:rPr>
              <a:t> </a:t>
            </a:r>
          </a:p>
          <a:p>
            <a:pPr lvl="0"/>
            <a:r>
              <a:rPr lang="en-US" sz="1200" b="1" kern="1200" dirty="0">
                <a:solidFill>
                  <a:schemeClr val="tx1"/>
                </a:solidFill>
                <a:effectLst/>
                <a:latin typeface="+mn-lt"/>
                <a:ea typeface="+mn-ea"/>
                <a:cs typeface="+mn-cs"/>
              </a:rPr>
              <a:t>Why is it important to celebrate small successes along the way? </a:t>
            </a:r>
            <a:endParaRPr lang="en-US" sz="1200" kern="1200" dirty="0">
              <a:solidFill>
                <a:schemeClr val="tx1"/>
              </a:solidFill>
              <a:effectLst/>
              <a:latin typeface="+mn-lt"/>
              <a:ea typeface="+mn-ea"/>
              <a:cs typeface="+mn-cs"/>
            </a:endParaRPr>
          </a:p>
          <a:p>
            <a:pPr lvl="1"/>
            <a:r>
              <a:rPr lang="en-US" sz="1200" kern="1200" dirty="0">
                <a:solidFill>
                  <a:schemeClr val="tx1"/>
                </a:solidFill>
                <a:effectLst/>
                <a:latin typeface="+mn-lt"/>
                <a:ea typeface="+mn-ea"/>
                <a:cs typeface="+mn-cs"/>
              </a:rPr>
              <a:t>Brings hope to the family and shows support, every small success is a step in the right direction and can be built upon (strengths – based practice and appreciative inquiry)</a:t>
            </a:r>
          </a:p>
          <a:p>
            <a:r>
              <a:rPr lang="en-US" sz="1200" kern="1200" dirty="0">
                <a:solidFill>
                  <a:schemeClr val="tx1"/>
                </a:solidFill>
                <a:effectLst/>
                <a:latin typeface="+mn-lt"/>
                <a:ea typeface="+mn-ea"/>
                <a:cs typeface="+mn-cs"/>
              </a:rPr>
              <a:t> </a:t>
            </a:r>
          </a:p>
          <a:p>
            <a:pPr lvl="0"/>
            <a:r>
              <a:rPr lang="en-US" sz="1200" kern="1200" dirty="0">
                <a:solidFill>
                  <a:schemeClr val="tx1"/>
                </a:solidFill>
                <a:effectLst/>
                <a:latin typeface="+mn-lt"/>
                <a:ea typeface="+mn-ea"/>
                <a:cs typeface="+mn-cs"/>
              </a:rPr>
              <a:t>Next, show trainees the second video: “Case planning that supports the path to recovery” created by the Center for Advanced Studies in Child Welfare.  See the link above for the URL.</a:t>
            </a:r>
          </a:p>
          <a:p>
            <a:pPr lvl="0"/>
            <a:r>
              <a:rPr lang="en-US" sz="1200" kern="1200" dirty="0">
                <a:solidFill>
                  <a:schemeClr val="tx1"/>
                </a:solidFill>
                <a:effectLst/>
                <a:latin typeface="+mn-lt"/>
                <a:ea typeface="+mn-ea"/>
                <a:cs typeface="+mn-cs"/>
              </a:rPr>
              <a:t>Have trainees follow the same steps as outlined above, this time using the questions on the following page (27) of their guides.   </a:t>
            </a:r>
          </a:p>
          <a:p>
            <a:pPr lvl="0"/>
            <a:r>
              <a:rPr lang="en-US" sz="1200" kern="1200" dirty="0">
                <a:solidFill>
                  <a:schemeClr val="tx1"/>
                </a:solidFill>
                <a:effectLst/>
                <a:latin typeface="+mn-lt"/>
                <a:ea typeface="+mn-ea"/>
                <a:cs typeface="+mn-cs"/>
              </a:rPr>
              <a:t>Trainer prompts for debrief of Video #2 questions:</a:t>
            </a:r>
          </a:p>
          <a:p>
            <a:r>
              <a:rPr lang="en-US" sz="1200" kern="1200" dirty="0">
                <a:solidFill>
                  <a:schemeClr val="tx1"/>
                </a:solidFill>
                <a:effectLst/>
                <a:latin typeface="+mn-lt"/>
                <a:ea typeface="+mn-ea"/>
                <a:cs typeface="+mn-cs"/>
              </a:rPr>
              <a:t> </a:t>
            </a:r>
          </a:p>
          <a:p>
            <a:pPr lvl="0"/>
            <a:r>
              <a:rPr lang="en-US" sz="1200" b="1" kern="1200" dirty="0">
                <a:solidFill>
                  <a:schemeClr val="tx1"/>
                </a:solidFill>
                <a:effectLst/>
                <a:latin typeface="+mn-lt"/>
                <a:ea typeface="+mn-ea"/>
                <a:cs typeface="+mn-cs"/>
              </a:rPr>
              <a:t>What are some strategies used to treat co-occurring disorders in families as outlined in the video?</a:t>
            </a:r>
            <a:endParaRPr lang="en-US" sz="1200" kern="1200" dirty="0">
              <a:solidFill>
                <a:schemeClr val="tx1"/>
              </a:solidFill>
              <a:effectLst/>
              <a:latin typeface="+mn-lt"/>
              <a:ea typeface="+mn-ea"/>
              <a:cs typeface="+mn-cs"/>
            </a:endParaRPr>
          </a:p>
          <a:p>
            <a:pPr lvl="1"/>
            <a:r>
              <a:rPr lang="en-US" sz="1200" kern="1200" dirty="0">
                <a:solidFill>
                  <a:schemeClr val="tx1"/>
                </a:solidFill>
                <a:effectLst/>
                <a:latin typeface="+mn-lt"/>
                <a:ea typeface="+mn-ea"/>
                <a:cs typeface="+mn-cs"/>
              </a:rPr>
              <a:t>An integrated approach – both behavioral health AND substance use treatment together</a:t>
            </a:r>
          </a:p>
          <a:p>
            <a:pPr lvl="1"/>
            <a:r>
              <a:rPr lang="en-US" sz="1200" kern="1200" dirty="0">
                <a:solidFill>
                  <a:schemeClr val="tx1"/>
                </a:solidFill>
                <a:effectLst/>
                <a:latin typeface="+mn-lt"/>
                <a:ea typeface="+mn-ea"/>
                <a:cs typeface="+mn-cs"/>
              </a:rPr>
              <a:t>Collaborative case planning with support network and all providers</a:t>
            </a:r>
          </a:p>
          <a:p>
            <a:pPr lvl="0"/>
            <a:r>
              <a:rPr lang="en-US" sz="1200" b="1" kern="1200" dirty="0">
                <a:solidFill>
                  <a:schemeClr val="tx1"/>
                </a:solidFill>
                <a:effectLst/>
                <a:latin typeface="+mn-lt"/>
                <a:ea typeface="+mn-ea"/>
                <a:cs typeface="+mn-cs"/>
              </a:rPr>
              <a:t>Are these strategies similar or different to those used in your county and/or agency?</a:t>
            </a:r>
            <a:endParaRPr lang="en-US" sz="1200" kern="1200" dirty="0">
              <a:solidFill>
                <a:schemeClr val="tx1"/>
              </a:solidFill>
              <a:effectLst/>
              <a:latin typeface="+mn-lt"/>
              <a:ea typeface="+mn-ea"/>
              <a:cs typeface="+mn-cs"/>
            </a:endParaRPr>
          </a:p>
          <a:p>
            <a:pPr lvl="1"/>
            <a:r>
              <a:rPr lang="en-US" sz="1200" kern="1200" dirty="0">
                <a:solidFill>
                  <a:schemeClr val="tx1"/>
                </a:solidFill>
                <a:effectLst/>
                <a:latin typeface="+mn-lt"/>
                <a:ea typeface="+mn-ea"/>
                <a:cs typeface="+mn-cs"/>
              </a:rPr>
              <a:t>In California counties, it is common to hold Family Team Meetings and/or Child and Family Team Meetings to invite all service providers to the table for collaborative safety and case planning</a:t>
            </a:r>
          </a:p>
          <a:p>
            <a:pPr lvl="0"/>
            <a:r>
              <a:rPr lang="en-US" sz="1200" b="1" kern="1200" dirty="0">
                <a:solidFill>
                  <a:schemeClr val="tx1"/>
                </a:solidFill>
                <a:effectLst/>
                <a:latin typeface="+mn-lt"/>
                <a:ea typeface="+mn-ea"/>
                <a:cs typeface="+mn-cs"/>
              </a:rPr>
              <a:t>After a co-occurring disorder is identified, what are some next steps for social workers working with the family?</a:t>
            </a:r>
            <a:endParaRPr lang="en-US" sz="1200" kern="1200" dirty="0">
              <a:solidFill>
                <a:schemeClr val="tx1"/>
              </a:solidFill>
              <a:effectLst/>
              <a:latin typeface="+mn-lt"/>
              <a:ea typeface="+mn-ea"/>
              <a:cs typeface="+mn-cs"/>
            </a:endParaRPr>
          </a:p>
          <a:p>
            <a:pPr lvl="1"/>
            <a:r>
              <a:rPr lang="en-US" sz="1200" kern="1200" dirty="0">
                <a:solidFill>
                  <a:schemeClr val="tx1"/>
                </a:solidFill>
                <a:effectLst/>
                <a:latin typeface="+mn-lt"/>
                <a:ea typeface="+mn-ea"/>
                <a:cs typeface="+mn-cs"/>
              </a:rPr>
              <a:t>Identifying the right resources</a:t>
            </a:r>
          </a:p>
          <a:p>
            <a:pPr lvl="1"/>
            <a:r>
              <a:rPr lang="en-US" sz="1200" kern="1200" dirty="0">
                <a:solidFill>
                  <a:schemeClr val="tx1"/>
                </a:solidFill>
                <a:effectLst/>
                <a:latin typeface="+mn-lt"/>
                <a:ea typeface="+mn-ea"/>
                <a:cs typeface="+mn-cs"/>
              </a:rPr>
              <a:t>Creating a welcoming and safe environment</a:t>
            </a:r>
          </a:p>
          <a:p>
            <a:pPr lvl="1"/>
            <a:r>
              <a:rPr lang="en-US" sz="1200" kern="1200" dirty="0">
                <a:solidFill>
                  <a:schemeClr val="tx1"/>
                </a:solidFill>
                <a:effectLst/>
                <a:latin typeface="+mn-lt"/>
                <a:ea typeface="+mn-ea"/>
                <a:cs typeface="+mn-cs"/>
              </a:rPr>
              <a:t>Learning about the individual’s perspective of their situation</a:t>
            </a:r>
          </a:p>
          <a:p>
            <a:pPr lvl="1"/>
            <a:r>
              <a:rPr lang="en-US" sz="1200" kern="1200" dirty="0">
                <a:solidFill>
                  <a:schemeClr val="tx1"/>
                </a:solidFill>
                <a:effectLst/>
                <a:latin typeface="+mn-lt"/>
                <a:ea typeface="+mn-ea"/>
                <a:cs typeface="+mn-cs"/>
              </a:rPr>
              <a:t>These are often the toughest cases and required extra time and care to learn how to best support the family.</a:t>
            </a:r>
          </a:p>
          <a:p>
            <a:pPr lvl="1"/>
            <a:r>
              <a:rPr lang="en-US" sz="1200" kern="1200" dirty="0">
                <a:solidFill>
                  <a:schemeClr val="tx1"/>
                </a:solidFill>
                <a:effectLst/>
                <a:latin typeface="+mn-lt"/>
                <a:ea typeface="+mn-ea"/>
                <a:cs typeface="+mn-cs"/>
              </a:rPr>
              <a:t>Develop an individualized case plan that will match the parent’s motivation and perceptions and what should happen next</a:t>
            </a:r>
          </a:p>
          <a:p>
            <a:pPr lvl="1"/>
            <a:r>
              <a:rPr lang="en-US" sz="1200" kern="1200" dirty="0">
                <a:solidFill>
                  <a:schemeClr val="tx1"/>
                </a:solidFill>
                <a:effectLst/>
                <a:latin typeface="+mn-lt"/>
                <a:ea typeface="+mn-ea"/>
                <a:cs typeface="+mn-cs"/>
              </a:rPr>
              <a:t>Key to trust building – follow through with what you say you will do</a:t>
            </a:r>
          </a:p>
          <a:p>
            <a:r>
              <a:rPr lang="en-US" sz="1200" kern="1200" dirty="0">
                <a:solidFill>
                  <a:schemeClr val="tx1"/>
                </a:solidFill>
                <a:effectLst/>
                <a:latin typeface="+mn-lt"/>
                <a:ea typeface="+mn-ea"/>
                <a:cs typeface="+mn-cs"/>
              </a:rPr>
              <a:t> </a:t>
            </a:r>
          </a:p>
          <a:p>
            <a:pPr lvl="0"/>
            <a:r>
              <a:rPr lang="en-US" sz="1200" b="1" kern="1200" dirty="0">
                <a:solidFill>
                  <a:schemeClr val="tx1"/>
                </a:solidFill>
                <a:effectLst/>
                <a:latin typeface="+mn-lt"/>
                <a:ea typeface="+mn-ea"/>
                <a:cs typeface="+mn-cs"/>
              </a:rPr>
              <a:t>What are the benefits of collaborative case planning?</a:t>
            </a:r>
            <a:endParaRPr lang="en-US" sz="1200" kern="1200" dirty="0">
              <a:solidFill>
                <a:schemeClr val="tx1"/>
              </a:solidFill>
              <a:effectLst/>
              <a:latin typeface="+mn-lt"/>
              <a:ea typeface="+mn-ea"/>
              <a:cs typeface="+mn-cs"/>
            </a:endParaRPr>
          </a:p>
          <a:p>
            <a:pPr lvl="1"/>
            <a:r>
              <a:rPr lang="en-US" sz="1200" kern="1200" dirty="0">
                <a:solidFill>
                  <a:schemeClr val="tx1"/>
                </a:solidFill>
                <a:effectLst/>
                <a:latin typeface="+mn-lt"/>
                <a:ea typeface="+mn-ea"/>
                <a:cs typeface="+mn-cs"/>
              </a:rPr>
              <a:t>Helps workers receive helpful and neutral advice, guidance and support</a:t>
            </a:r>
          </a:p>
          <a:p>
            <a:pPr lvl="1"/>
            <a:r>
              <a:rPr lang="en-US" sz="1200" kern="1200" dirty="0">
                <a:solidFill>
                  <a:schemeClr val="tx1"/>
                </a:solidFill>
                <a:effectLst/>
                <a:latin typeface="+mn-lt"/>
                <a:ea typeface="+mn-ea"/>
                <a:cs typeface="+mn-cs"/>
              </a:rPr>
              <a:t>Engaging the family and support network in safety planning</a:t>
            </a:r>
          </a:p>
          <a:p>
            <a:pPr lvl="1"/>
            <a:r>
              <a:rPr lang="en-US" sz="1200" kern="1200" dirty="0">
                <a:solidFill>
                  <a:schemeClr val="tx1"/>
                </a:solidFill>
                <a:effectLst/>
                <a:latin typeface="+mn-lt"/>
                <a:ea typeface="+mn-ea"/>
                <a:cs typeface="+mn-cs"/>
              </a:rPr>
              <a:t>Looking at strengths and complicating factors, early warning signs and triggers in order to develop a comprehensive safety plan</a:t>
            </a:r>
          </a:p>
          <a:p>
            <a:pPr lvl="1"/>
            <a:r>
              <a:rPr lang="en-US" sz="1200" kern="1200" dirty="0">
                <a:solidFill>
                  <a:schemeClr val="tx1"/>
                </a:solidFill>
                <a:effectLst/>
                <a:latin typeface="+mn-lt"/>
                <a:ea typeface="+mn-ea"/>
                <a:cs typeface="+mn-cs"/>
              </a:rPr>
              <a:t>Help brainstorm coping strategies with the family – what will help them when they feel triggered</a:t>
            </a:r>
          </a:p>
          <a:p>
            <a:pPr lvl="2"/>
            <a:r>
              <a:rPr lang="en-US" sz="1200" kern="1200" dirty="0">
                <a:solidFill>
                  <a:schemeClr val="tx1"/>
                </a:solidFill>
                <a:effectLst/>
                <a:latin typeface="+mn-lt"/>
                <a:ea typeface="+mn-ea"/>
                <a:cs typeface="+mn-cs"/>
              </a:rPr>
              <a:t>Who in their network can they call?</a:t>
            </a:r>
          </a:p>
          <a:p>
            <a:pPr lvl="1"/>
            <a:r>
              <a:rPr lang="en-US" sz="1200" kern="1200" dirty="0">
                <a:solidFill>
                  <a:schemeClr val="tx1"/>
                </a:solidFill>
                <a:effectLst/>
                <a:latin typeface="+mn-lt"/>
                <a:ea typeface="+mn-ea"/>
                <a:cs typeface="+mn-cs"/>
              </a:rPr>
              <a:t>Create the safety plan with the support network</a:t>
            </a:r>
          </a:p>
          <a:p>
            <a:pPr lvl="2"/>
            <a:r>
              <a:rPr lang="en-US" sz="1200" kern="1200" dirty="0">
                <a:solidFill>
                  <a:schemeClr val="tx1"/>
                </a:solidFill>
                <a:effectLst/>
                <a:latin typeface="+mn-lt"/>
                <a:ea typeface="+mn-ea"/>
                <a:cs typeface="+mn-cs"/>
              </a:rPr>
              <a:t>Work with the support network to identify strategies that will help when they see warning signs of triggers and relapse</a:t>
            </a:r>
          </a:p>
          <a:p>
            <a:pPr lvl="2"/>
            <a:r>
              <a:rPr lang="en-US" sz="1200" kern="1200" dirty="0">
                <a:solidFill>
                  <a:schemeClr val="tx1"/>
                </a:solidFill>
                <a:effectLst/>
                <a:latin typeface="+mn-lt"/>
                <a:ea typeface="+mn-ea"/>
                <a:cs typeface="+mn-cs"/>
              </a:rPr>
              <a:t>List specific behaviors of each network member</a:t>
            </a:r>
          </a:p>
          <a:p>
            <a:pPr lvl="2"/>
            <a:r>
              <a:rPr lang="en-US" sz="1200" kern="1200" dirty="0">
                <a:solidFill>
                  <a:schemeClr val="tx1"/>
                </a:solidFill>
                <a:effectLst/>
                <a:latin typeface="+mn-lt"/>
                <a:ea typeface="+mn-ea"/>
                <a:cs typeface="+mn-cs"/>
              </a:rPr>
              <a:t>Practice and role play the safety plan to increase the confidence of all family and network members that the plan will be successful</a:t>
            </a:r>
          </a:p>
          <a:p>
            <a:pPr lvl="2"/>
            <a:r>
              <a:rPr lang="en-US" sz="1200" kern="1200" dirty="0">
                <a:solidFill>
                  <a:schemeClr val="tx1"/>
                </a:solidFill>
                <a:effectLst/>
                <a:latin typeface="+mn-lt"/>
                <a:ea typeface="+mn-ea"/>
                <a:cs typeface="+mn-cs"/>
              </a:rPr>
              <a:t>Ensure the family has necessary resources and support to make the plan work successfully (individualized and trauma informed)</a:t>
            </a:r>
          </a:p>
          <a:p>
            <a:r>
              <a:rPr lang="en-US" sz="1200" kern="1200" dirty="0">
                <a:solidFill>
                  <a:schemeClr val="tx1"/>
                </a:solidFill>
                <a:effectLst/>
                <a:latin typeface="+mn-lt"/>
                <a:ea typeface="+mn-ea"/>
                <a:cs typeface="+mn-cs"/>
              </a:rPr>
              <a:t> </a:t>
            </a:r>
          </a:p>
          <a:p>
            <a:pPr lvl="0"/>
            <a:r>
              <a:rPr lang="en-US" sz="1200" b="1" kern="1200" dirty="0">
                <a:solidFill>
                  <a:schemeClr val="tx1"/>
                </a:solidFill>
                <a:effectLst/>
                <a:latin typeface="+mn-lt"/>
                <a:ea typeface="+mn-ea"/>
                <a:cs typeface="+mn-cs"/>
              </a:rPr>
              <a:t>Does your agency or community use integrated approaches as outlined in the video? If so, what are they and how can you partner with them to support the families you are working with? If not, how can you be creative in helping to use these concepts to help families? How can you enhance your current programs and services using a trauma lens?</a:t>
            </a:r>
            <a:endParaRPr lang="en-US" sz="1200" kern="1200" dirty="0">
              <a:solidFill>
                <a:schemeClr val="tx1"/>
              </a:solidFill>
              <a:effectLst/>
              <a:latin typeface="+mn-lt"/>
              <a:ea typeface="+mn-ea"/>
              <a:cs typeface="+mn-cs"/>
            </a:endParaRPr>
          </a:p>
          <a:p>
            <a:pPr lvl="1"/>
            <a:r>
              <a:rPr lang="en-US" sz="1200" kern="1200" dirty="0">
                <a:solidFill>
                  <a:schemeClr val="tx1"/>
                </a:solidFill>
                <a:effectLst/>
                <a:latin typeface="+mn-lt"/>
                <a:ea typeface="+mn-ea"/>
                <a:cs typeface="+mn-cs"/>
              </a:rPr>
              <a:t>Integrated service providers? Family Team Meetings?</a:t>
            </a:r>
          </a:p>
          <a:p>
            <a:r>
              <a:rPr lang="en-US" sz="1200" kern="1200" dirty="0">
                <a:solidFill>
                  <a:schemeClr val="tx1"/>
                </a:solidFill>
                <a:effectLst/>
                <a:latin typeface="+mn-lt"/>
                <a:ea typeface="+mn-ea"/>
                <a:cs typeface="+mn-cs"/>
              </a:rPr>
              <a:t> </a:t>
            </a:r>
            <a:endParaRPr lang="en-US" dirty="0"/>
          </a:p>
        </p:txBody>
      </p:sp>
      <p:sp>
        <p:nvSpPr>
          <p:cNvPr id="4" name="Slide Number Placeholder 3"/>
          <p:cNvSpPr>
            <a:spLocks noGrp="1"/>
          </p:cNvSpPr>
          <p:nvPr>
            <p:ph type="sldNum" sz="quarter" idx="10"/>
          </p:nvPr>
        </p:nvSpPr>
        <p:spPr/>
        <p:txBody>
          <a:bodyPr/>
          <a:lstStyle/>
          <a:p>
            <a:fld id="{F1A6BB06-A46A-49D2-915E-60669DF2ED28}" type="slidenum">
              <a:rPr lang="en-US" smtClean="0"/>
              <a:t>27</a:t>
            </a:fld>
            <a:endParaRPr lang="en-US" dirty="0"/>
          </a:p>
        </p:txBody>
      </p:sp>
    </p:spTree>
    <p:extLst>
      <p:ext uri="{BB962C8B-B14F-4D97-AF65-F5344CB8AC3E}">
        <p14:creationId xmlns:p14="http://schemas.microsoft.com/office/powerpoint/2010/main" val="1339030112"/>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 </a:t>
            </a:r>
          </a:p>
          <a:p>
            <a:pPr lvl="0"/>
            <a:r>
              <a:rPr lang="en-US" sz="1200" kern="1200" dirty="0">
                <a:solidFill>
                  <a:schemeClr val="tx1"/>
                </a:solidFill>
                <a:effectLst/>
                <a:latin typeface="+mn-lt"/>
                <a:ea typeface="+mn-ea"/>
                <a:cs typeface="+mn-cs"/>
              </a:rPr>
              <a:t>Inform trainees that they will now be watching a video about integrated approaches, bias and meeting parents where they are and will relate the concepts from the video to examine their own bias and culture and how that impacts their ability to meet parents where they are in a trauma informed way.</a:t>
            </a:r>
          </a:p>
          <a:p>
            <a:pPr lvl="0"/>
            <a:endParaRPr lang="en-US" sz="1200" kern="1200" dirty="0">
              <a:solidFill>
                <a:schemeClr val="tx1"/>
              </a:solidFill>
              <a:effectLst/>
              <a:latin typeface="+mn-lt"/>
              <a:ea typeface="+mn-ea"/>
              <a:cs typeface="+mn-cs"/>
            </a:endParaRPr>
          </a:p>
          <a:p>
            <a:pPr lvl="0"/>
            <a:r>
              <a:rPr lang="en-US" sz="1200" kern="1200" dirty="0">
                <a:solidFill>
                  <a:schemeClr val="tx1"/>
                </a:solidFill>
                <a:effectLst/>
                <a:latin typeface="+mn-lt"/>
                <a:ea typeface="+mn-ea"/>
                <a:cs typeface="+mn-cs"/>
              </a:rPr>
              <a:t>Instruct trainees to turn to page xx of the trainee's guide for a list of discussion questions. Inform them that they will now watch a 7-minute minute video, after which they will be asked to discuss these discussion questions in groups. Encourage them to review the questions briefly before watching the video so that they can consider their responses. </a:t>
            </a:r>
          </a:p>
          <a:p>
            <a:pPr lvl="0"/>
            <a:endParaRPr lang="en-US" sz="1200" kern="1200" dirty="0">
              <a:solidFill>
                <a:schemeClr val="tx1"/>
              </a:solidFill>
              <a:effectLst/>
              <a:latin typeface="+mn-lt"/>
              <a:ea typeface="+mn-ea"/>
              <a:cs typeface="+mn-cs"/>
            </a:endParaRPr>
          </a:p>
          <a:p>
            <a:pPr lvl="0"/>
            <a:r>
              <a:rPr lang="en-US" sz="1200" kern="1200" dirty="0">
                <a:solidFill>
                  <a:schemeClr val="tx1"/>
                </a:solidFill>
                <a:effectLst/>
                <a:latin typeface="+mn-lt"/>
                <a:ea typeface="+mn-ea"/>
                <a:cs typeface="+mn-cs"/>
              </a:rPr>
              <a:t>Show the trainees the video “Supporting parents with co-occurring disorders in child welfare” created by the Center for Advanced Studies in Child Welfare.  See the link above for the URL. </a:t>
            </a:r>
          </a:p>
          <a:p>
            <a:pPr lvl="0"/>
            <a:endParaRPr lang="en-US" sz="1200" kern="1200" dirty="0">
              <a:solidFill>
                <a:schemeClr val="tx1"/>
              </a:solidFill>
              <a:effectLst/>
              <a:latin typeface="+mn-lt"/>
              <a:ea typeface="+mn-ea"/>
              <a:cs typeface="+mn-cs"/>
            </a:endParaRPr>
          </a:p>
          <a:p>
            <a:pPr lvl="0"/>
            <a:r>
              <a:rPr lang="en-US" sz="1200" kern="1200" dirty="0">
                <a:solidFill>
                  <a:schemeClr val="tx1"/>
                </a:solidFill>
                <a:effectLst/>
                <a:latin typeface="+mn-lt"/>
                <a:ea typeface="+mn-ea"/>
                <a:cs typeface="+mn-cs"/>
              </a:rPr>
              <a:t>Once the video is completed, instruct trainees to work as a group at their tables to complete the discussion questions for this video. Let them know that they will have about 5 minutes to form their answers, after which time they'll be asked to share some of their responses with the larger group.</a:t>
            </a:r>
          </a:p>
          <a:p>
            <a:pPr lvl="0"/>
            <a:endParaRPr lang="en-US" sz="1200" kern="1200" dirty="0">
              <a:solidFill>
                <a:schemeClr val="tx1"/>
              </a:solidFill>
              <a:effectLst/>
              <a:latin typeface="+mn-lt"/>
              <a:ea typeface="+mn-ea"/>
              <a:cs typeface="+mn-cs"/>
            </a:endParaRPr>
          </a:p>
          <a:p>
            <a:pPr lvl="0"/>
            <a:r>
              <a:rPr lang="en-US" sz="1200" kern="1200" dirty="0">
                <a:solidFill>
                  <a:schemeClr val="tx1"/>
                </a:solidFill>
                <a:effectLst/>
                <a:latin typeface="+mn-lt"/>
                <a:ea typeface="+mn-ea"/>
                <a:cs typeface="+mn-cs"/>
              </a:rPr>
              <a:t>Once 5 minutes are up, invite groups to volunteer their answers to each of the questions. </a:t>
            </a:r>
          </a:p>
          <a:p>
            <a:pPr lvl="0"/>
            <a:endParaRPr lang="en-US" sz="1200" kern="1200" dirty="0">
              <a:solidFill>
                <a:schemeClr val="tx1"/>
              </a:solidFill>
              <a:effectLst/>
              <a:latin typeface="+mn-lt"/>
              <a:ea typeface="+mn-ea"/>
              <a:cs typeface="+mn-cs"/>
            </a:endParaRPr>
          </a:p>
          <a:p>
            <a:pPr lvl="0"/>
            <a:r>
              <a:rPr lang="en-US" sz="1200" kern="1200" dirty="0">
                <a:solidFill>
                  <a:schemeClr val="tx1"/>
                </a:solidFill>
                <a:effectLst/>
                <a:latin typeface="+mn-lt"/>
                <a:ea typeface="+mn-ea"/>
                <a:cs typeface="+mn-cs"/>
              </a:rPr>
              <a:t>Answer each of the questions on the worksheet, ensuring a different group answers each question. </a:t>
            </a:r>
          </a:p>
          <a:p>
            <a:pPr lvl="0"/>
            <a:endParaRPr lang="en-US" sz="1200" kern="1200" dirty="0">
              <a:solidFill>
                <a:schemeClr val="tx1"/>
              </a:solidFill>
              <a:effectLst/>
              <a:latin typeface="+mn-lt"/>
              <a:ea typeface="+mn-ea"/>
              <a:cs typeface="+mn-cs"/>
            </a:endParaRPr>
          </a:p>
          <a:p>
            <a:pPr lvl="0"/>
            <a:r>
              <a:rPr lang="en-US" sz="1200" kern="1200" dirty="0">
                <a:solidFill>
                  <a:schemeClr val="tx1"/>
                </a:solidFill>
                <a:effectLst/>
                <a:latin typeface="+mn-lt"/>
                <a:ea typeface="+mn-ea"/>
                <a:cs typeface="+mn-cs"/>
              </a:rPr>
              <a:t>Debrief (5 minutes) each question to ensure trainees understand the concepts presented in the video.  </a:t>
            </a:r>
          </a:p>
          <a:p>
            <a:r>
              <a:rPr lang="en-US" sz="1200" kern="1200" dirty="0">
                <a:solidFill>
                  <a:schemeClr val="tx1"/>
                </a:solidFill>
                <a:effectLst/>
                <a:latin typeface="+mn-lt"/>
                <a:ea typeface="+mn-ea"/>
                <a:cs typeface="+mn-cs"/>
              </a:rPr>
              <a:t> </a:t>
            </a:r>
          </a:p>
          <a:p>
            <a:pPr lvl="0"/>
            <a:r>
              <a:rPr lang="en-US" sz="1200" kern="1200" dirty="0">
                <a:solidFill>
                  <a:schemeClr val="tx1"/>
                </a:solidFill>
                <a:effectLst/>
                <a:latin typeface="+mn-lt"/>
                <a:ea typeface="+mn-ea"/>
                <a:cs typeface="+mn-cs"/>
              </a:rPr>
              <a:t>Trainer prompts for debrief of video questions:</a:t>
            </a:r>
          </a:p>
          <a:p>
            <a:r>
              <a:rPr lang="en-US" sz="1200" kern="1200" dirty="0">
                <a:solidFill>
                  <a:schemeClr val="tx1"/>
                </a:solidFill>
                <a:effectLst/>
                <a:latin typeface="+mn-lt"/>
                <a:ea typeface="+mn-ea"/>
                <a:cs typeface="+mn-cs"/>
              </a:rPr>
              <a:t> </a:t>
            </a:r>
          </a:p>
          <a:p>
            <a:pPr lvl="0"/>
            <a:r>
              <a:rPr lang="en-US" sz="1200" b="1" kern="1200" dirty="0">
                <a:solidFill>
                  <a:schemeClr val="tx1"/>
                </a:solidFill>
                <a:effectLst/>
                <a:latin typeface="+mn-lt"/>
                <a:ea typeface="+mn-ea"/>
                <a:cs typeface="+mn-cs"/>
              </a:rPr>
              <a:t>What are some potential barriers to successful recovery for individuals with COD?</a:t>
            </a:r>
            <a:endParaRPr lang="en-US" sz="1200" kern="1200" dirty="0">
              <a:solidFill>
                <a:schemeClr val="tx1"/>
              </a:solidFill>
              <a:effectLst/>
              <a:latin typeface="+mn-lt"/>
              <a:ea typeface="+mn-ea"/>
              <a:cs typeface="+mn-cs"/>
            </a:endParaRPr>
          </a:p>
          <a:p>
            <a:pPr lvl="1"/>
            <a:r>
              <a:rPr lang="en-US" sz="1200" kern="1200" dirty="0">
                <a:solidFill>
                  <a:schemeClr val="tx1"/>
                </a:solidFill>
                <a:effectLst/>
                <a:latin typeface="+mn-lt"/>
                <a:ea typeface="+mn-ea"/>
                <a:cs typeface="+mn-cs"/>
              </a:rPr>
              <a:t>Potential bias or misunderstandings can start to shape the way we view families with COD (or any of the key issues)</a:t>
            </a:r>
          </a:p>
          <a:p>
            <a:pPr lvl="1"/>
            <a:r>
              <a:rPr lang="en-US" sz="1200" kern="1200" dirty="0">
                <a:solidFill>
                  <a:schemeClr val="tx1"/>
                </a:solidFill>
                <a:effectLst/>
                <a:latin typeface="+mn-lt"/>
                <a:ea typeface="+mn-ea"/>
                <a:cs typeface="+mn-cs"/>
              </a:rPr>
              <a:t>Parents may feel looked down upon, judged, misunderstood or unheard</a:t>
            </a:r>
          </a:p>
          <a:p>
            <a:r>
              <a:rPr lang="en-US" sz="1200" kern="1200" dirty="0">
                <a:solidFill>
                  <a:schemeClr val="tx1"/>
                </a:solidFill>
                <a:effectLst/>
                <a:latin typeface="+mn-lt"/>
                <a:ea typeface="+mn-ea"/>
                <a:cs typeface="+mn-cs"/>
              </a:rPr>
              <a:t> </a:t>
            </a:r>
          </a:p>
          <a:p>
            <a:pPr lvl="0"/>
            <a:r>
              <a:rPr lang="en-US" sz="1200" b="1" kern="1200" dirty="0">
                <a:solidFill>
                  <a:schemeClr val="tx1"/>
                </a:solidFill>
                <a:effectLst/>
                <a:latin typeface="+mn-lt"/>
                <a:ea typeface="+mn-ea"/>
                <a:cs typeface="+mn-cs"/>
              </a:rPr>
              <a:t>What are some suggestions in the video for ways to avoid or manage bias when working with individuals with COD?</a:t>
            </a:r>
            <a:endParaRPr lang="en-US" sz="1200" kern="1200" dirty="0">
              <a:solidFill>
                <a:schemeClr val="tx1"/>
              </a:solidFill>
              <a:effectLst/>
              <a:latin typeface="+mn-lt"/>
              <a:ea typeface="+mn-ea"/>
              <a:cs typeface="+mn-cs"/>
            </a:endParaRPr>
          </a:p>
          <a:p>
            <a:pPr lvl="1"/>
            <a:r>
              <a:rPr lang="en-US" sz="1200" kern="1200" dirty="0">
                <a:solidFill>
                  <a:schemeClr val="tx1"/>
                </a:solidFill>
                <a:effectLst/>
                <a:latin typeface="+mn-lt"/>
                <a:ea typeface="+mn-ea"/>
                <a:cs typeface="+mn-cs"/>
              </a:rPr>
              <a:t>Be aware of your own potential biases and judgments based on your own personal history of trauma, etc. </a:t>
            </a:r>
          </a:p>
          <a:p>
            <a:pPr lvl="1"/>
            <a:r>
              <a:rPr lang="en-US" sz="1200" kern="1200" dirty="0">
                <a:solidFill>
                  <a:schemeClr val="tx1"/>
                </a:solidFill>
                <a:effectLst/>
                <a:latin typeface="+mn-lt"/>
                <a:ea typeface="+mn-ea"/>
                <a:cs typeface="+mn-cs"/>
              </a:rPr>
              <a:t>Remember they are human</a:t>
            </a:r>
          </a:p>
          <a:p>
            <a:pPr lvl="1"/>
            <a:r>
              <a:rPr lang="en-US" sz="1200" kern="1200" dirty="0">
                <a:solidFill>
                  <a:schemeClr val="tx1"/>
                </a:solidFill>
                <a:effectLst/>
                <a:latin typeface="+mn-lt"/>
                <a:ea typeface="+mn-ea"/>
                <a:cs typeface="+mn-cs"/>
              </a:rPr>
              <a:t>Don’t pre-judge….really get to know the person</a:t>
            </a:r>
          </a:p>
          <a:p>
            <a:pPr lvl="1"/>
            <a:r>
              <a:rPr lang="en-US" sz="1200" kern="1200" dirty="0">
                <a:solidFill>
                  <a:schemeClr val="tx1"/>
                </a:solidFill>
                <a:effectLst/>
                <a:latin typeface="+mn-lt"/>
                <a:ea typeface="+mn-ea"/>
                <a:cs typeface="+mn-cs"/>
              </a:rPr>
              <a:t>Accept and meet them exactly where they are</a:t>
            </a:r>
          </a:p>
          <a:p>
            <a:pPr lvl="1"/>
            <a:r>
              <a:rPr lang="en-US" sz="1200" kern="1200" dirty="0">
                <a:solidFill>
                  <a:schemeClr val="tx1"/>
                </a:solidFill>
                <a:effectLst/>
                <a:latin typeface="+mn-lt"/>
                <a:ea typeface="+mn-ea"/>
                <a:cs typeface="+mn-cs"/>
              </a:rPr>
              <a:t>Focus on individual behaviors vs. the diagnoses</a:t>
            </a:r>
          </a:p>
          <a:p>
            <a:pPr lvl="1"/>
            <a:r>
              <a:rPr lang="en-US" sz="1200" kern="1200" dirty="0">
                <a:solidFill>
                  <a:schemeClr val="tx1"/>
                </a:solidFill>
                <a:effectLst/>
                <a:latin typeface="+mn-lt"/>
                <a:ea typeface="+mn-ea"/>
                <a:cs typeface="+mn-cs"/>
              </a:rPr>
              <a:t>Revisit and update the case plan as needed</a:t>
            </a:r>
          </a:p>
          <a:p>
            <a:pPr lvl="1"/>
            <a:r>
              <a:rPr lang="en-US" sz="1200" kern="1200" dirty="0">
                <a:solidFill>
                  <a:schemeClr val="tx1"/>
                </a:solidFill>
                <a:effectLst/>
                <a:latin typeface="+mn-lt"/>
                <a:ea typeface="+mn-ea"/>
                <a:cs typeface="+mn-cs"/>
              </a:rPr>
              <a:t>Refer parents to service providers that take an integrated approach</a:t>
            </a:r>
          </a:p>
          <a:p>
            <a:r>
              <a:rPr lang="en-US" sz="1200" kern="1200" dirty="0">
                <a:solidFill>
                  <a:schemeClr val="tx1"/>
                </a:solidFill>
                <a:effectLst/>
                <a:latin typeface="+mn-lt"/>
                <a:ea typeface="+mn-ea"/>
                <a:cs typeface="+mn-cs"/>
              </a:rPr>
              <a:t> </a:t>
            </a:r>
          </a:p>
          <a:p>
            <a:pPr lvl="0"/>
            <a:r>
              <a:rPr lang="en-US" sz="1200" b="1" kern="1200" dirty="0">
                <a:solidFill>
                  <a:schemeClr val="tx1"/>
                </a:solidFill>
                <a:effectLst/>
                <a:latin typeface="+mn-lt"/>
                <a:ea typeface="+mn-ea"/>
                <a:cs typeface="+mn-cs"/>
              </a:rPr>
              <a:t>What are the benefits of an integrated approach to case planning and service delivery?</a:t>
            </a:r>
            <a:endParaRPr lang="en-US" sz="1200" kern="1200" dirty="0">
              <a:solidFill>
                <a:schemeClr val="tx1"/>
              </a:solidFill>
              <a:effectLst/>
              <a:latin typeface="+mn-lt"/>
              <a:ea typeface="+mn-ea"/>
              <a:cs typeface="+mn-cs"/>
            </a:endParaRPr>
          </a:p>
          <a:p>
            <a:pPr lvl="1"/>
            <a:r>
              <a:rPr lang="en-US" sz="1200" kern="1200" dirty="0">
                <a:solidFill>
                  <a:schemeClr val="tx1"/>
                </a:solidFill>
                <a:effectLst/>
                <a:latin typeface="+mn-lt"/>
                <a:ea typeface="+mn-ea"/>
                <a:cs typeface="+mn-cs"/>
              </a:rPr>
              <a:t>Helps us meet the families where they are at </a:t>
            </a:r>
          </a:p>
          <a:p>
            <a:pPr lvl="1"/>
            <a:r>
              <a:rPr lang="en-US" sz="1200" kern="1200" dirty="0">
                <a:solidFill>
                  <a:schemeClr val="tx1"/>
                </a:solidFill>
                <a:effectLst/>
                <a:latin typeface="+mn-lt"/>
                <a:ea typeface="+mn-ea"/>
                <a:cs typeface="+mn-cs"/>
              </a:rPr>
              <a:t>Helps us focus on individual behaviors vs. the diagnoses</a:t>
            </a:r>
          </a:p>
          <a:p>
            <a:pPr lvl="1"/>
            <a:r>
              <a:rPr lang="en-US" sz="1200" kern="1200" dirty="0">
                <a:solidFill>
                  <a:schemeClr val="tx1"/>
                </a:solidFill>
                <a:effectLst/>
                <a:latin typeface="+mn-lt"/>
                <a:ea typeface="+mn-ea"/>
                <a:cs typeface="+mn-cs"/>
              </a:rPr>
              <a:t>Helps build buy – in….families feel heard and understood</a:t>
            </a:r>
          </a:p>
          <a:p>
            <a:r>
              <a:rPr lang="en-US" sz="1200" kern="1200" dirty="0">
                <a:solidFill>
                  <a:schemeClr val="tx1"/>
                </a:solidFill>
                <a:effectLst/>
                <a:latin typeface="+mn-lt"/>
                <a:ea typeface="+mn-ea"/>
                <a:cs typeface="+mn-cs"/>
              </a:rPr>
              <a:t> </a:t>
            </a:r>
          </a:p>
          <a:p>
            <a:pPr lvl="0"/>
            <a:r>
              <a:rPr lang="en-US" sz="1200" kern="1200" dirty="0">
                <a:solidFill>
                  <a:schemeClr val="tx1"/>
                </a:solidFill>
                <a:effectLst/>
                <a:latin typeface="+mn-lt"/>
                <a:ea typeface="+mn-ea"/>
                <a:cs typeface="+mn-cs"/>
              </a:rPr>
              <a:t>Ask trainees: what else helps us meet families where they are at?</a:t>
            </a:r>
          </a:p>
          <a:p>
            <a:pPr lvl="0"/>
            <a:endParaRPr lang="en-US" sz="1200" kern="1200" dirty="0">
              <a:solidFill>
                <a:schemeClr val="tx1"/>
              </a:solidFill>
              <a:effectLst/>
              <a:latin typeface="+mn-lt"/>
              <a:ea typeface="+mn-ea"/>
              <a:cs typeface="+mn-cs"/>
            </a:endParaRPr>
          </a:p>
          <a:p>
            <a:pPr lvl="0"/>
            <a:r>
              <a:rPr lang="en-US" sz="1200" kern="1200" dirty="0">
                <a:solidFill>
                  <a:schemeClr val="tx1"/>
                </a:solidFill>
                <a:effectLst/>
                <a:latin typeface="+mn-lt"/>
                <a:ea typeface="+mn-ea"/>
                <a:cs typeface="+mn-cs"/>
              </a:rPr>
              <a:t>Answer: an understanding of their culture and how it may impact their experiences of trauma. </a:t>
            </a:r>
          </a:p>
        </p:txBody>
      </p:sp>
      <p:sp>
        <p:nvSpPr>
          <p:cNvPr id="4" name="Slide Number Placeholder 3"/>
          <p:cNvSpPr>
            <a:spLocks noGrp="1"/>
          </p:cNvSpPr>
          <p:nvPr>
            <p:ph type="sldNum" sz="quarter" idx="10"/>
          </p:nvPr>
        </p:nvSpPr>
        <p:spPr/>
        <p:txBody>
          <a:bodyPr/>
          <a:lstStyle/>
          <a:p>
            <a:fld id="{F1A6BB06-A46A-49D2-915E-60669DF2ED28}" type="slidenum">
              <a:rPr lang="en-US" smtClean="0"/>
              <a:t>28</a:t>
            </a:fld>
            <a:endParaRPr lang="en-US" dirty="0"/>
          </a:p>
        </p:txBody>
      </p:sp>
    </p:spTree>
    <p:extLst>
      <p:ext uri="{BB962C8B-B14F-4D97-AF65-F5344CB8AC3E}">
        <p14:creationId xmlns:p14="http://schemas.microsoft.com/office/powerpoint/2010/main" val="1424688807"/>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5585" name="Rectangle 7"/>
          <p:cNvSpPr>
            <a:spLocks noGrp="1" noChangeArrowheads="1"/>
          </p:cNvSpPr>
          <p:nvPr>
            <p:ph type="sldNum" sz="quarter" idx="5"/>
          </p:nvPr>
        </p:nvSpPr>
        <p:spPr>
          <a:noFill/>
          <a:ln>
            <a:miter lim="800000"/>
            <a:headEnd/>
            <a:tailEnd/>
          </a:ln>
        </p:spPr>
        <p:txBody>
          <a:bodyPr/>
          <a:lstStyle/>
          <a:p>
            <a:pPr defTabSz="922338"/>
            <a:fld id="{0B2FB956-9447-43D0-AD3F-63EE3250AE90}" type="slidenum">
              <a:rPr lang="en-US" smtClean="0">
                <a:solidFill>
                  <a:srgbClr val="000000"/>
                </a:solidFill>
                <a:latin typeface="Arial" charset="0"/>
                <a:ea typeface="ＭＳ Ｐゴシック"/>
                <a:cs typeface="ＭＳ Ｐゴシック"/>
              </a:rPr>
              <a:pPr defTabSz="922338"/>
              <a:t>29</a:t>
            </a:fld>
            <a:endParaRPr lang="en-US" dirty="0">
              <a:solidFill>
                <a:srgbClr val="000000"/>
              </a:solidFill>
              <a:latin typeface="Arial" charset="0"/>
              <a:ea typeface="ＭＳ Ｐゴシック"/>
              <a:cs typeface="ＭＳ Ｐゴシック"/>
            </a:endParaRPr>
          </a:p>
        </p:txBody>
      </p:sp>
      <p:sp>
        <p:nvSpPr>
          <p:cNvPr id="195586" name="Rectangle 2"/>
          <p:cNvSpPr>
            <a:spLocks noGrp="1" noRot="1" noChangeAspect="1" noChangeArrowheads="1" noTextEdit="1"/>
          </p:cNvSpPr>
          <p:nvPr>
            <p:ph type="sldImg"/>
          </p:nvPr>
        </p:nvSpPr>
        <p:spPr>
          <a:ln/>
        </p:spPr>
      </p:sp>
      <p:sp>
        <p:nvSpPr>
          <p:cNvPr id="195587" name="Rectangle 3"/>
          <p:cNvSpPr>
            <a:spLocks noGrp="1" noChangeArrowheads="1"/>
          </p:cNvSpPr>
          <p:nvPr>
            <p:ph type="body" idx="1"/>
          </p:nvPr>
        </p:nvSpPr>
        <p:spPr>
          <a:noFill/>
        </p:spPr>
        <p:txBody>
          <a:bodyPr/>
          <a:lstStyle/>
          <a:p>
            <a:pPr lvl="0"/>
            <a:r>
              <a:rPr lang="en-US" sz="1200" kern="1200" dirty="0">
                <a:solidFill>
                  <a:schemeClr val="tx1"/>
                </a:solidFill>
                <a:effectLst/>
                <a:latin typeface="+mn-lt"/>
                <a:ea typeface="+mn-ea"/>
                <a:cs typeface="+mn-cs"/>
              </a:rPr>
              <a:t>Discuss the influences that culture can have on trauma.  All trauma is not the same and all people do not experience trauma in the same ways.  Culture is significant in understanding how individuals react and cope with trauma.  </a:t>
            </a:r>
          </a:p>
          <a:p>
            <a:r>
              <a:rPr lang="en-US" sz="1200" kern="1200" dirty="0">
                <a:solidFill>
                  <a:schemeClr val="tx1"/>
                </a:solidFill>
                <a:effectLst/>
                <a:latin typeface="+mn-lt"/>
                <a:ea typeface="+mn-ea"/>
                <a:cs typeface="+mn-cs"/>
              </a:rPr>
              <a:t> </a:t>
            </a:r>
          </a:p>
          <a:p>
            <a:pPr lvl="0"/>
            <a:r>
              <a:rPr lang="en-US" sz="1200" kern="1200" dirty="0">
                <a:solidFill>
                  <a:schemeClr val="tx1"/>
                </a:solidFill>
                <a:effectLst/>
                <a:latin typeface="+mn-lt"/>
                <a:ea typeface="+mn-ea"/>
                <a:cs typeface="+mn-cs"/>
              </a:rPr>
              <a:t>Examples:</a:t>
            </a:r>
          </a:p>
          <a:p>
            <a:pPr lvl="0"/>
            <a:r>
              <a:rPr lang="en-US" sz="1200" kern="1200" dirty="0">
                <a:solidFill>
                  <a:schemeClr val="tx1"/>
                </a:solidFill>
                <a:effectLst/>
                <a:latin typeface="+mn-lt"/>
                <a:ea typeface="+mn-ea"/>
                <a:cs typeface="+mn-cs"/>
              </a:rPr>
              <a:t>Children from minority backgrounds are at increased risk for trauma exposure and subsequent development of PTSD.</a:t>
            </a:r>
          </a:p>
          <a:p>
            <a:pPr lvl="0"/>
            <a:endParaRPr lang="en-US" sz="1200" kern="1200" dirty="0">
              <a:solidFill>
                <a:schemeClr val="tx1"/>
              </a:solidFill>
              <a:effectLst/>
              <a:latin typeface="+mn-lt"/>
              <a:ea typeface="+mn-ea"/>
              <a:cs typeface="+mn-cs"/>
            </a:endParaRPr>
          </a:p>
          <a:p>
            <a:pPr lvl="0"/>
            <a:r>
              <a:rPr lang="en-US" sz="1200" kern="1200" dirty="0">
                <a:solidFill>
                  <a:schemeClr val="tx1"/>
                </a:solidFill>
                <a:effectLst/>
                <a:latin typeface="+mn-lt"/>
                <a:ea typeface="+mn-ea"/>
                <a:cs typeface="+mn-cs"/>
              </a:rPr>
              <a:t>Lesbian, gay, bisexual, transgender, or questioning (LGBTQ) adolescents contend with violence directed at them in response to suspicion about or declaration of their sexual orientation and gender identity. </a:t>
            </a:r>
          </a:p>
          <a:p>
            <a:pPr lvl="0"/>
            <a:endParaRPr lang="en-US" sz="1200" kern="1200" dirty="0">
              <a:solidFill>
                <a:schemeClr val="tx1"/>
              </a:solidFill>
              <a:effectLst/>
              <a:latin typeface="+mn-lt"/>
              <a:ea typeface="+mn-ea"/>
              <a:cs typeface="+mn-cs"/>
            </a:endParaRPr>
          </a:p>
          <a:p>
            <a:pPr lvl="0"/>
            <a:r>
              <a:rPr lang="en-US" sz="1200" kern="1200" dirty="0">
                <a:solidFill>
                  <a:schemeClr val="tx1"/>
                </a:solidFill>
                <a:effectLst/>
                <a:latin typeface="+mn-lt"/>
                <a:ea typeface="+mn-ea"/>
                <a:cs typeface="+mn-cs"/>
              </a:rPr>
              <a:t>Immigrant and refugee families often face additional traumas and stressors, especially when they are undocumented. </a:t>
            </a:r>
          </a:p>
          <a:p>
            <a:pPr lvl="0"/>
            <a:endParaRPr lang="en-US" sz="1200" kern="1200" dirty="0">
              <a:solidFill>
                <a:schemeClr val="tx1"/>
              </a:solidFill>
              <a:effectLst/>
              <a:latin typeface="+mn-lt"/>
              <a:ea typeface="+mn-ea"/>
              <a:cs typeface="+mn-cs"/>
            </a:endParaRPr>
          </a:p>
          <a:p>
            <a:pPr lvl="0"/>
            <a:r>
              <a:rPr lang="en-US" sz="1200" kern="1200" dirty="0">
                <a:solidFill>
                  <a:schemeClr val="tx1"/>
                </a:solidFill>
                <a:effectLst/>
                <a:latin typeface="+mn-lt"/>
                <a:ea typeface="+mn-ea"/>
                <a:cs typeface="+mn-cs"/>
              </a:rPr>
              <a:t>Shame is a culturally universal response to child sexual abuse, but the victim’s experience of shame and the way it is handled by others (including family members) varies with culture. </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Ask trainees: how does our understanding of culture intersect with our biases?</a:t>
            </a:r>
            <a:endParaRPr lang="en-US" dirty="0">
              <a:ea typeface="ＭＳ Ｐゴシック"/>
              <a:cs typeface="ＭＳ Ｐゴシック"/>
            </a:endParaRPr>
          </a:p>
        </p:txBody>
      </p:sp>
    </p:spTree>
    <p:extLst>
      <p:ext uri="{BB962C8B-B14F-4D97-AF65-F5344CB8AC3E}">
        <p14:creationId xmlns:p14="http://schemas.microsoft.com/office/powerpoint/2010/main" val="246712351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Provide an overview of the agenda for the day. Let participants know there is a written agenda on page 5 of the trainee's guide.</a:t>
            </a:r>
          </a:p>
          <a:p>
            <a:endParaRPr lang="en-US" dirty="0"/>
          </a:p>
        </p:txBody>
      </p:sp>
      <p:sp>
        <p:nvSpPr>
          <p:cNvPr id="4" name="Slide Number Placeholder 3"/>
          <p:cNvSpPr>
            <a:spLocks noGrp="1"/>
          </p:cNvSpPr>
          <p:nvPr>
            <p:ph type="sldNum" sz="quarter" idx="10"/>
          </p:nvPr>
        </p:nvSpPr>
        <p:spPr/>
        <p:txBody>
          <a:bodyPr/>
          <a:lstStyle/>
          <a:p>
            <a:fld id="{F1A6BB06-A46A-49D2-915E-60669DF2ED28}" type="slidenum">
              <a:rPr lang="en-US" smtClean="0"/>
              <a:t>3</a:t>
            </a:fld>
            <a:endParaRPr lang="en-US" dirty="0"/>
          </a:p>
        </p:txBody>
      </p:sp>
    </p:spTree>
    <p:extLst>
      <p:ext uri="{BB962C8B-B14F-4D97-AF65-F5344CB8AC3E}">
        <p14:creationId xmlns:p14="http://schemas.microsoft.com/office/powerpoint/2010/main" val="4012006005"/>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sz="1200" kern="1200" dirty="0">
                <a:solidFill>
                  <a:schemeClr val="tx1"/>
                </a:solidFill>
                <a:effectLst/>
                <a:latin typeface="+mn-lt"/>
                <a:ea typeface="+mn-ea"/>
                <a:cs typeface="+mn-cs"/>
              </a:rPr>
              <a:t>Emphasize that in addition to utilizing a strength-based approach to child welfare practice, it is essential that we consider the family in the context of the family’s own culture. When interviewing and engaging with the family and family’s network, for example, it is important to assess: </a:t>
            </a:r>
          </a:p>
          <a:p>
            <a:pPr lvl="0"/>
            <a:endParaRPr lang="en-US" sz="1200" kern="1200" dirty="0">
              <a:solidFill>
                <a:schemeClr val="tx1"/>
              </a:solidFill>
              <a:effectLst/>
              <a:latin typeface="+mn-lt"/>
              <a:ea typeface="+mn-ea"/>
              <a:cs typeface="+mn-cs"/>
            </a:endParaRPr>
          </a:p>
          <a:p>
            <a:pPr lvl="0"/>
            <a:r>
              <a:rPr lang="en-US" sz="1200" kern="1200" dirty="0">
                <a:solidFill>
                  <a:schemeClr val="tx1"/>
                </a:solidFill>
                <a:effectLst/>
                <a:latin typeface="+mn-lt"/>
                <a:ea typeface="+mn-ea"/>
                <a:cs typeface="+mn-cs"/>
              </a:rPr>
              <a:t>The family’s cultural background; </a:t>
            </a:r>
          </a:p>
          <a:p>
            <a:pPr lvl="0"/>
            <a:endParaRPr lang="en-US" sz="1200" kern="1200" dirty="0">
              <a:solidFill>
                <a:schemeClr val="tx1"/>
              </a:solidFill>
              <a:effectLst/>
              <a:latin typeface="+mn-lt"/>
              <a:ea typeface="+mn-ea"/>
              <a:cs typeface="+mn-cs"/>
            </a:endParaRPr>
          </a:p>
          <a:p>
            <a:pPr lvl="0"/>
            <a:r>
              <a:rPr lang="en-US" sz="1200" kern="1200" dirty="0">
                <a:solidFill>
                  <a:schemeClr val="tx1"/>
                </a:solidFill>
                <a:effectLst/>
                <a:latin typeface="+mn-lt"/>
                <a:ea typeface="+mn-ea"/>
                <a:cs typeface="+mn-cs"/>
              </a:rPr>
              <a:t>The family’s immigration or acculturation status; (be sure to explain that the trainee should talk with the family about the purpose of this inquiry, and confidentiality protections in place not to share this information with immigration authorities.)</a:t>
            </a:r>
          </a:p>
          <a:p>
            <a:pPr lvl="0"/>
            <a:endParaRPr lang="en-US" sz="1200" kern="1200" dirty="0">
              <a:solidFill>
                <a:schemeClr val="tx1"/>
              </a:solidFill>
              <a:effectLst/>
              <a:latin typeface="+mn-lt"/>
              <a:ea typeface="+mn-ea"/>
              <a:cs typeface="+mn-cs"/>
            </a:endParaRPr>
          </a:p>
          <a:p>
            <a:pPr lvl="0"/>
            <a:r>
              <a:rPr lang="en-US" sz="1200" kern="1200" dirty="0">
                <a:solidFill>
                  <a:schemeClr val="tx1"/>
                </a:solidFill>
                <a:effectLst/>
                <a:latin typeface="+mn-lt"/>
                <a:ea typeface="+mn-ea"/>
                <a:cs typeface="+mn-cs"/>
              </a:rPr>
              <a:t>The family’s ethnicity, religion, socioeconomic status, age, gender, gender expression, sexual orientation, and geographic location (rural or urban). </a:t>
            </a:r>
          </a:p>
          <a:p>
            <a:pPr lvl="0"/>
            <a:endParaRPr lang="en-US" sz="1200" kern="1200" dirty="0">
              <a:solidFill>
                <a:schemeClr val="tx1"/>
              </a:solidFill>
              <a:effectLst/>
              <a:latin typeface="+mn-lt"/>
              <a:ea typeface="+mn-ea"/>
              <a:cs typeface="+mn-cs"/>
            </a:endParaRPr>
          </a:p>
          <a:p>
            <a:pPr lvl="0"/>
            <a:r>
              <a:rPr lang="en-US" sz="1200" kern="1200" dirty="0">
                <a:solidFill>
                  <a:schemeClr val="tx1"/>
                </a:solidFill>
                <a:effectLst/>
                <a:latin typeface="+mn-lt"/>
                <a:ea typeface="+mn-ea"/>
                <a:cs typeface="+mn-cs"/>
              </a:rPr>
              <a:t>Trauma experiences</a:t>
            </a:r>
          </a:p>
          <a:p>
            <a:pPr lvl="0"/>
            <a:endParaRPr lang="en-US" sz="1200" kern="1200" dirty="0">
              <a:solidFill>
                <a:schemeClr val="tx1"/>
              </a:solidFill>
              <a:effectLst/>
              <a:latin typeface="+mn-lt"/>
              <a:ea typeface="+mn-ea"/>
              <a:cs typeface="+mn-cs"/>
            </a:endParaRPr>
          </a:p>
          <a:p>
            <a:pPr lvl="0"/>
            <a:r>
              <a:rPr lang="en-US" sz="1200" kern="1200" dirty="0">
                <a:solidFill>
                  <a:schemeClr val="tx1"/>
                </a:solidFill>
                <a:effectLst/>
                <a:latin typeface="+mn-lt"/>
                <a:ea typeface="+mn-ea"/>
                <a:cs typeface="+mn-cs"/>
              </a:rPr>
              <a:t>Resiliency </a:t>
            </a:r>
          </a:p>
          <a:p>
            <a:r>
              <a:rPr lang="en-US" sz="1200" kern="1200" dirty="0">
                <a:solidFill>
                  <a:schemeClr val="tx1"/>
                </a:solidFill>
                <a:effectLst/>
                <a:latin typeface="+mn-lt"/>
                <a:ea typeface="+mn-ea"/>
                <a:cs typeface="+mn-cs"/>
              </a:rPr>
              <a:t> </a:t>
            </a:r>
          </a:p>
          <a:p>
            <a:pPr lvl="0"/>
            <a:r>
              <a:rPr lang="en-US" sz="1200" kern="1200" dirty="0">
                <a:solidFill>
                  <a:schemeClr val="tx1"/>
                </a:solidFill>
                <a:effectLst/>
                <a:latin typeface="+mn-lt"/>
                <a:ea typeface="+mn-ea"/>
                <a:cs typeface="+mn-cs"/>
              </a:rPr>
              <a:t>Remind participants of the online module on key issues and the issues that culture plays in families they will work with.  </a:t>
            </a:r>
          </a:p>
          <a:p>
            <a:pPr lvl="0"/>
            <a:endParaRPr lang="en-US" sz="1200" kern="1200" dirty="0">
              <a:solidFill>
                <a:schemeClr val="tx1"/>
              </a:solidFill>
              <a:effectLst/>
              <a:latin typeface="+mn-lt"/>
              <a:ea typeface="+mn-ea"/>
              <a:cs typeface="+mn-cs"/>
            </a:endParaRPr>
          </a:p>
          <a:p>
            <a:pPr lvl="0"/>
            <a:r>
              <a:rPr lang="en-US" sz="1200" kern="1200" dirty="0">
                <a:solidFill>
                  <a:schemeClr val="tx1"/>
                </a:solidFill>
                <a:effectLst/>
                <a:latin typeface="+mn-lt"/>
                <a:ea typeface="+mn-ea"/>
                <a:cs typeface="+mn-cs"/>
              </a:rPr>
              <a:t>Ask participants to consider how each cultural consideration listed on the slide could have an influence on trauma. </a:t>
            </a:r>
          </a:p>
          <a:p>
            <a:pPr lvl="0"/>
            <a:endParaRPr lang="en-US" sz="1200" kern="1200" dirty="0">
              <a:solidFill>
                <a:schemeClr val="tx1"/>
              </a:solidFill>
              <a:effectLst/>
              <a:latin typeface="+mn-lt"/>
              <a:ea typeface="+mn-ea"/>
              <a:cs typeface="+mn-cs"/>
            </a:endParaRPr>
          </a:p>
          <a:p>
            <a:pPr lvl="0"/>
            <a:r>
              <a:rPr lang="en-US" sz="1200" kern="1200" dirty="0">
                <a:solidFill>
                  <a:schemeClr val="tx1"/>
                </a:solidFill>
                <a:effectLst/>
                <a:latin typeface="+mn-lt"/>
                <a:ea typeface="+mn-ea"/>
                <a:cs typeface="+mn-cs"/>
              </a:rPr>
              <a:t>Trainer should be prepared to provide examples of differences in the way people experience trauma and cope with trauma. Add trainer notes to provide examples, stories that reflect the differences in the way people experience trauma and cope with trauma.</a:t>
            </a:r>
          </a:p>
          <a:p>
            <a:pPr lvl="1"/>
            <a:r>
              <a:rPr lang="en-US" sz="1200" kern="1200" dirty="0">
                <a:solidFill>
                  <a:schemeClr val="tx1"/>
                </a:solidFill>
                <a:effectLst/>
                <a:latin typeface="+mn-lt"/>
                <a:ea typeface="+mn-ea"/>
                <a:cs typeface="+mn-cs"/>
              </a:rPr>
              <a:t>Ask them to think about where they came from, their family, their place in society and their culture.  </a:t>
            </a:r>
          </a:p>
          <a:p>
            <a:pPr lvl="1"/>
            <a:r>
              <a:rPr lang="en-US" sz="1200" kern="1200" dirty="0">
                <a:solidFill>
                  <a:schemeClr val="tx1"/>
                </a:solidFill>
                <a:effectLst/>
                <a:latin typeface="+mn-lt"/>
                <a:ea typeface="+mn-ea"/>
                <a:cs typeface="+mn-cs"/>
              </a:rPr>
              <a:t>Ask how these influence their view of the families they work with and how understanding someone’s culture can help them understand how to help them make behavior change. </a:t>
            </a:r>
          </a:p>
          <a:p>
            <a:pPr lvl="1"/>
            <a:r>
              <a:rPr lang="en-US" sz="1200" kern="1200" dirty="0">
                <a:solidFill>
                  <a:schemeClr val="tx1"/>
                </a:solidFill>
                <a:effectLst/>
                <a:latin typeface="+mn-lt"/>
                <a:ea typeface="+mn-ea"/>
                <a:cs typeface="+mn-cs"/>
              </a:rPr>
              <a:t>Ask them if different disciplines have a specific culture.  For example, does law enforcement have a culture? Do lawyers? Social workers?</a:t>
            </a:r>
          </a:p>
          <a:p>
            <a:endParaRPr lang="en-US" dirty="0"/>
          </a:p>
        </p:txBody>
      </p:sp>
      <p:sp>
        <p:nvSpPr>
          <p:cNvPr id="4" name="Slide Number Placeholder 3"/>
          <p:cNvSpPr>
            <a:spLocks noGrp="1"/>
          </p:cNvSpPr>
          <p:nvPr>
            <p:ph type="sldNum" sz="quarter" idx="10"/>
          </p:nvPr>
        </p:nvSpPr>
        <p:spPr/>
        <p:txBody>
          <a:bodyPr/>
          <a:lstStyle/>
          <a:p>
            <a:fld id="{4C262114-69EB-49F9-A151-5DB35295D916}" type="slidenum">
              <a:rPr lang="en-US" smtClean="0"/>
              <a:t>30</a:t>
            </a:fld>
            <a:endParaRPr lang="en-US" dirty="0"/>
          </a:p>
        </p:txBody>
      </p:sp>
    </p:spTree>
    <p:extLst>
      <p:ext uri="{BB962C8B-B14F-4D97-AF65-F5344CB8AC3E}">
        <p14:creationId xmlns:p14="http://schemas.microsoft.com/office/powerpoint/2010/main" val="1637623367"/>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686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lvl="0"/>
            <a:r>
              <a:rPr lang="en-US" sz="1200" kern="1200" dirty="0">
                <a:solidFill>
                  <a:schemeClr val="tx1"/>
                </a:solidFill>
                <a:effectLst/>
                <a:latin typeface="+mn-lt"/>
                <a:ea typeface="+mn-ea"/>
                <a:cs typeface="+mn-cs"/>
              </a:rPr>
              <a:t>Have the trainees get into pairs. Once they are in their groups, ask them to review the Cultural Iceberg handout on page 29 of the trainee's guide. Instruct the trainees to choose one component from their surface culture and one component from their deep culture to share with their partner. </a:t>
            </a:r>
          </a:p>
          <a:p>
            <a:pPr lvl="0"/>
            <a:endParaRPr lang="en-US" sz="1200" kern="1200" dirty="0">
              <a:solidFill>
                <a:schemeClr val="tx1"/>
              </a:solidFill>
              <a:effectLst/>
              <a:latin typeface="+mn-lt"/>
              <a:ea typeface="+mn-ea"/>
              <a:cs typeface="+mn-cs"/>
            </a:endParaRPr>
          </a:p>
          <a:p>
            <a:pPr lvl="0"/>
            <a:r>
              <a:rPr lang="en-US" sz="1200" kern="1200" dirty="0">
                <a:solidFill>
                  <a:schemeClr val="tx1"/>
                </a:solidFill>
                <a:effectLst/>
                <a:latin typeface="+mn-lt"/>
                <a:ea typeface="+mn-ea"/>
                <a:cs typeface="+mn-cs"/>
              </a:rPr>
              <a:t>Give them about 5 minutes total.</a:t>
            </a:r>
          </a:p>
          <a:p>
            <a:pPr lvl="0"/>
            <a:endParaRPr lang="en-US" sz="1200" kern="1200" dirty="0">
              <a:solidFill>
                <a:schemeClr val="tx1"/>
              </a:solidFill>
              <a:effectLst/>
              <a:latin typeface="+mn-lt"/>
              <a:ea typeface="+mn-ea"/>
              <a:cs typeface="+mn-cs"/>
            </a:endParaRPr>
          </a:p>
          <a:p>
            <a:pPr lvl="0"/>
            <a:r>
              <a:rPr lang="en-US" sz="1200" kern="1200" dirty="0">
                <a:solidFill>
                  <a:schemeClr val="tx1"/>
                </a:solidFill>
                <a:effectLst/>
                <a:latin typeface="+mn-lt"/>
                <a:ea typeface="+mn-ea"/>
                <a:cs typeface="+mn-cs"/>
              </a:rPr>
              <a:t>After 5 minutes have passed, reconvene the larger group. Briefly review the Surface Culture, those things that we see, and then move on to Deep Culture, things that we do not see but are implied.</a:t>
            </a:r>
          </a:p>
          <a:p>
            <a:pPr lvl="0"/>
            <a:endParaRPr lang="en-US" sz="1200" kern="1200" dirty="0">
              <a:solidFill>
                <a:schemeClr val="tx1"/>
              </a:solidFill>
              <a:effectLst/>
              <a:latin typeface="+mn-lt"/>
              <a:ea typeface="+mn-ea"/>
              <a:cs typeface="+mn-cs"/>
            </a:endParaRPr>
          </a:p>
          <a:p>
            <a:pPr lvl="0"/>
            <a:r>
              <a:rPr lang="en-US" sz="1200" kern="1200" dirty="0">
                <a:solidFill>
                  <a:schemeClr val="tx1"/>
                </a:solidFill>
                <a:effectLst/>
                <a:latin typeface="+mn-lt"/>
                <a:ea typeface="+mn-ea"/>
                <a:cs typeface="+mn-cs"/>
              </a:rPr>
              <a:t>Ask trainees to share some examples from cultures that they work with. Ideally, participants will drive this discussion. Below are some examples to add if necessary.</a:t>
            </a:r>
          </a:p>
          <a:p>
            <a:pPr lvl="1"/>
            <a:r>
              <a:rPr lang="en-US" sz="1200" kern="1200" dirty="0">
                <a:solidFill>
                  <a:schemeClr val="tx1"/>
                </a:solidFill>
                <a:effectLst/>
                <a:latin typeface="+mn-lt"/>
                <a:ea typeface="+mn-ea"/>
                <a:cs typeface="+mn-cs"/>
              </a:rPr>
              <a:t>Concept of time: in the city, 2:00 is on time; in rural areas 2:15-2:20 is on time. In some other communities, 1:55 is on time.</a:t>
            </a:r>
          </a:p>
          <a:p>
            <a:pPr lvl="1"/>
            <a:r>
              <a:rPr lang="en-US" sz="1200" kern="1200" dirty="0">
                <a:solidFill>
                  <a:schemeClr val="tx1"/>
                </a:solidFill>
                <a:effectLst/>
                <a:latin typeface="+mn-lt"/>
                <a:ea typeface="+mn-ea"/>
                <a:cs typeface="+mn-cs"/>
              </a:rPr>
              <a:t>In Native cultures:</a:t>
            </a:r>
          </a:p>
          <a:p>
            <a:pPr lvl="2"/>
            <a:r>
              <a:rPr lang="en-US" sz="1200" kern="1200" dirty="0">
                <a:solidFill>
                  <a:schemeClr val="tx1"/>
                </a:solidFill>
                <a:effectLst/>
                <a:latin typeface="+mn-lt"/>
                <a:ea typeface="+mn-ea"/>
                <a:cs typeface="+mn-cs"/>
              </a:rPr>
              <a:t>Facial expressions: Raised eyebrows in </a:t>
            </a:r>
            <a:r>
              <a:rPr lang="en-US" sz="1200" kern="1200" dirty="0" err="1">
                <a:solidFill>
                  <a:schemeClr val="tx1"/>
                </a:solidFill>
                <a:effectLst/>
                <a:latin typeface="+mn-lt"/>
                <a:ea typeface="+mn-ea"/>
                <a:cs typeface="+mn-cs"/>
              </a:rPr>
              <a:t>Yup’ik</a:t>
            </a:r>
            <a:r>
              <a:rPr lang="en-US" sz="1200" kern="1200" dirty="0">
                <a:solidFill>
                  <a:schemeClr val="tx1"/>
                </a:solidFill>
                <a:effectLst/>
                <a:latin typeface="+mn-lt"/>
                <a:ea typeface="+mn-ea"/>
                <a:cs typeface="+mn-cs"/>
              </a:rPr>
              <a:t> is an affirmative response or hello.  </a:t>
            </a:r>
          </a:p>
          <a:p>
            <a:pPr lvl="2"/>
            <a:r>
              <a:rPr lang="en-US" sz="1200" kern="1200" dirty="0">
                <a:solidFill>
                  <a:schemeClr val="tx1"/>
                </a:solidFill>
                <a:effectLst/>
                <a:latin typeface="+mn-lt"/>
                <a:ea typeface="+mn-ea"/>
                <a:cs typeface="+mn-cs"/>
              </a:rPr>
              <a:t>Relationship to animals: Pets vs. subsistence</a:t>
            </a:r>
          </a:p>
          <a:p>
            <a:pPr lvl="1"/>
            <a:r>
              <a:rPr lang="en-US" sz="1200" kern="1200" dirty="0">
                <a:solidFill>
                  <a:schemeClr val="tx1"/>
                </a:solidFill>
                <a:effectLst/>
                <a:latin typeface="+mn-lt"/>
                <a:ea typeface="+mn-ea"/>
                <a:cs typeface="+mn-cs"/>
              </a:rPr>
              <a:t>Concept of past and future: Differences in planning for retirement versus living for right now.</a:t>
            </a:r>
          </a:p>
          <a:p>
            <a:pPr lvl="1"/>
            <a:r>
              <a:rPr lang="en-US" sz="1200" kern="1200" dirty="0">
                <a:solidFill>
                  <a:schemeClr val="tx1"/>
                </a:solidFill>
                <a:effectLst/>
                <a:latin typeface="+mn-lt"/>
                <a:ea typeface="+mn-ea"/>
                <a:cs typeface="+mn-cs"/>
              </a:rPr>
              <a:t>Cross-cultural communication: The words used may mean something different (pants to a British person means underwear).</a:t>
            </a:r>
          </a:p>
          <a:p>
            <a:r>
              <a:rPr lang="en-US" sz="1200" kern="1200" dirty="0">
                <a:solidFill>
                  <a:schemeClr val="tx1"/>
                </a:solidFill>
                <a:effectLst/>
                <a:latin typeface="+mn-lt"/>
                <a:ea typeface="+mn-ea"/>
                <a:cs typeface="+mn-cs"/>
              </a:rPr>
              <a:t> </a:t>
            </a:r>
          </a:p>
          <a:p>
            <a:pPr lvl="0"/>
            <a:r>
              <a:rPr lang="en-US" sz="1200" kern="1200" dirty="0">
                <a:solidFill>
                  <a:schemeClr val="tx1"/>
                </a:solidFill>
                <a:effectLst/>
                <a:latin typeface="+mn-lt"/>
                <a:ea typeface="+mn-ea"/>
                <a:cs typeface="+mn-cs"/>
              </a:rPr>
              <a:t>If participant-driven discussion has not arrived at this point organically, close out the activity by making the connection between understanding/appreciating these key cultural factors, and improved engagement with children and families.</a:t>
            </a:r>
          </a:p>
          <a:p>
            <a:endParaRPr lang="en-US" sz="1200" b="1"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Key takeaway: </a:t>
            </a:r>
            <a:r>
              <a:rPr lang="en-US" sz="1200" i="1" kern="1200" dirty="0">
                <a:solidFill>
                  <a:schemeClr val="tx1"/>
                </a:solidFill>
                <a:effectLst/>
                <a:latin typeface="+mn-lt"/>
                <a:ea typeface="+mn-ea"/>
                <a:cs typeface="+mn-cs"/>
              </a:rPr>
              <a:t>An understanding of how culture impacts trauma and how trauma may be experienced differently based on culture is essential to helping social workers and helping professionals manage and remain aware of their potential biases and/or misunderstanding that can present barriers to successful recovery and positive behavior change.</a:t>
            </a:r>
            <a:endParaRPr lang="en-US" altLang="en-US" dirty="0"/>
          </a:p>
        </p:txBody>
      </p:sp>
      <p:sp>
        <p:nvSpPr>
          <p:cNvPr id="36868" name="Slide Number Placeholder 3"/>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andara" panose="020E0502030303020204" pitchFamily="34" charset="0"/>
                <a:cs typeface="Arial" panose="020B0604020202020204" pitchFamily="34" charset="0"/>
              </a:defRPr>
            </a:lvl1pPr>
            <a:lvl2pPr marL="770662" indent="-296408" eaLnBrk="0" hangingPunct="0">
              <a:defRPr>
                <a:solidFill>
                  <a:schemeClr val="tx1"/>
                </a:solidFill>
                <a:latin typeface="Candara" panose="020E0502030303020204" pitchFamily="34" charset="0"/>
                <a:cs typeface="Arial" panose="020B0604020202020204" pitchFamily="34" charset="0"/>
              </a:defRPr>
            </a:lvl2pPr>
            <a:lvl3pPr marL="1185634" indent="-237127" eaLnBrk="0" hangingPunct="0">
              <a:defRPr>
                <a:solidFill>
                  <a:schemeClr val="tx1"/>
                </a:solidFill>
                <a:latin typeface="Candara" panose="020E0502030303020204" pitchFamily="34" charset="0"/>
                <a:cs typeface="Arial" panose="020B0604020202020204" pitchFamily="34" charset="0"/>
              </a:defRPr>
            </a:lvl3pPr>
            <a:lvl4pPr marL="1659887" indent="-237127" eaLnBrk="0" hangingPunct="0">
              <a:defRPr>
                <a:solidFill>
                  <a:schemeClr val="tx1"/>
                </a:solidFill>
                <a:latin typeface="Candara" panose="020E0502030303020204" pitchFamily="34" charset="0"/>
                <a:cs typeface="Arial" panose="020B0604020202020204" pitchFamily="34" charset="0"/>
              </a:defRPr>
            </a:lvl4pPr>
            <a:lvl5pPr marL="2134141" indent="-237127" eaLnBrk="0" hangingPunct="0">
              <a:defRPr>
                <a:solidFill>
                  <a:schemeClr val="tx1"/>
                </a:solidFill>
                <a:latin typeface="Candara" panose="020E0502030303020204" pitchFamily="34" charset="0"/>
                <a:cs typeface="Arial" panose="020B0604020202020204" pitchFamily="34" charset="0"/>
              </a:defRPr>
            </a:lvl5pPr>
            <a:lvl6pPr marL="2608395" indent="-237127" eaLnBrk="0" fontAlgn="base" hangingPunct="0">
              <a:spcBef>
                <a:spcPct val="0"/>
              </a:spcBef>
              <a:spcAft>
                <a:spcPct val="0"/>
              </a:spcAft>
              <a:defRPr>
                <a:solidFill>
                  <a:schemeClr val="tx1"/>
                </a:solidFill>
                <a:latin typeface="Candara" panose="020E0502030303020204" pitchFamily="34" charset="0"/>
                <a:cs typeface="Arial" panose="020B0604020202020204" pitchFamily="34" charset="0"/>
              </a:defRPr>
            </a:lvl6pPr>
            <a:lvl7pPr marL="3082648" indent="-237127" eaLnBrk="0" fontAlgn="base" hangingPunct="0">
              <a:spcBef>
                <a:spcPct val="0"/>
              </a:spcBef>
              <a:spcAft>
                <a:spcPct val="0"/>
              </a:spcAft>
              <a:defRPr>
                <a:solidFill>
                  <a:schemeClr val="tx1"/>
                </a:solidFill>
                <a:latin typeface="Candara" panose="020E0502030303020204" pitchFamily="34" charset="0"/>
                <a:cs typeface="Arial" panose="020B0604020202020204" pitchFamily="34" charset="0"/>
              </a:defRPr>
            </a:lvl7pPr>
            <a:lvl8pPr marL="3556902" indent="-237127" eaLnBrk="0" fontAlgn="base" hangingPunct="0">
              <a:spcBef>
                <a:spcPct val="0"/>
              </a:spcBef>
              <a:spcAft>
                <a:spcPct val="0"/>
              </a:spcAft>
              <a:defRPr>
                <a:solidFill>
                  <a:schemeClr val="tx1"/>
                </a:solidFill>
                <a:latin typeface="Candara" panose="020E0502030303020204" pitchFamily="34" charset="0"/>
                <a:cs typeface="Arial" panose="020B0604020202020204" pitchFamily="34" charset="0"/>
              </a:defRPr>
            </a:lvl8pPr>
            <a:lvl9pPr marL="4031155" indent="-237127" eaLnBrk="0" fontAlgn="base" hangingPunct="0">
              <a:spcBef>
                <a:spcPct val="0"/>
              </a:spcBef>
              <a:spcAft>
                <a:spcPct val="0"/>
              </a:spcAft>
              <a:defRPr>
                <a:solidFill>
                  <a:schemeClr val="tx1"/>
                </a:solidFill>
                <a:latin typeface="Candara" panose="020E0502030303020204" pitchFamily="34" charset="0"/>
                <a:cs typeface="Arial" panose="020B0604020202020204" pitchFamily="34" charset="0"/>
              </a:defRPr>
            </a:lvl9pPr>
          </a:lstStyle>
          <a:p>
            <a:pPr eaLnBrk="1" hangingPunct="1"/>
            <a:fld id="{9C2AD449-FBA7-44B3-A9BE-9E01A4467220}" type="slidenum">
              <a:rPr lang="en-US" altLang="en-US">
                <a:solidFill>
                  <a:prstClr val="black"/>
                </a:solidFill>
                <a:latin typeface="Calibri" panose="020F0502020204030204" pitchFamily="34" charset="0"/>
              </a:rPr>
              <a:pPr eaLnBrk="1" hangingPunct="1"/>
              <a:t>31</a:t>
            </a:fld>
            <a:endParaRPr lang="en-US" altLang="en-US" dirty="0">
              <a:solidFill>
                <a:prstClr val="black"/>
              </a:solidFill>
              <a:latin typeface="Calibri" panose="020F0502020204030204" pitchFamily="34" charset="0"/>
            </a:endParaRPr>
          </a:p>
        </p:txBody>
      </p:sp>
    </p:spTree>
    <p:extLst>
      <p:ext uri="{BB962C8B-B14F-4D97-AF65-F5344CB8AC3E}">
        <p14:creationId xmlns:p14="http://schemas.microsoft.com/office/powerpoint/2010/main" val="426488741"/>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1A6BB06-A46A-49D2-915E-60669DF2ED28}" type="slidenum">
              <a:rPr lang="en-US" smtClean="0"/>
              <a:t>32</a:t>
            </a:fld>
            <a:endParaRPr lang="en-US" dirty="0"/>
          </a:p>
        </p:txBody>
      </p:sp>
    </p:spTree>
    <p:extLst>
      <p:ext uri="{BB962C8B-B14F-4D97-AF65-F5344CB8AC3E}">
        <p14:creationId xmlns:p14="http://schemas.microsoft.com/office/powerpoint/2010/main" val="1986996100"/>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dirty="0">
                <a:effectLst/>
              </a:rPr>
              <a:t>Inform trainees that we will now be utilizing a short scenario to practice applying information on trauma and key issues. </a:t>
            </a:r>
          </a:p>
          <a:p>
            <a:pPr lvl="0"/>
            <a:endParaRPr lang="en-US" dirty="0">
              <a:effectLst/>
            </a:endParaRPr>
          </a:p>
          <a:p>
            <a:pPr lvl="0"/>
            <a:r>
              <a:rPr lang="en-US" dirty="0">
                <a:effectLst/>
              </a:rPr>
              <a:t>Refer trainees to pages 30-33 of the trainee guide containing the case scenarios for this activity. </a:t>
            </a:r>
          </a:p>
          <a:p>
            <a:pPr lvl="0"/>
            <a:endParaRPr lang="en-US" dirty="0">
              <a:effectLst/>
            </a:endParaRPr>
          </a:p>
          <a:p>
            <a:pPr lvl="0"/>
            <a:r>
              <a:rPr lang="en-US" dirty="0">
                <a:effectLst/>
              </a:rPr>
              <a:t>Assign each table/group one of the scenarios to discuss and answer the questions listed. Instruct the groups to assign one member to chart the answers on a piece of flip chart paper; one member to read the scenario aloud during the report out; and one member to report their answers to the discussion questions during the report out.</a:t>
            </a:r>
          </a:p>
          <a:p>
            <a:pPr lvl="0"/>
            <a:endParaRPr lang="en-US" dirty="0">
              <a:effectLst/>
            </a:endParaRPr>
          </a:p>
          <a:p>
            <a:pPr lvl="0"/>
            <a:r>
              <a:rPr lang="en-US" dirty="0">
                <a:effectLst/>
              </a:rPr>
              <a:t>Let the groups know they will have 10 minutes to read their scenario, collaboratively answer the questions and prepare to report out to the group.</a:t>
            </a:r>
          </a:p>
          <a:p>
            <a:pPr lvl="0"/>
            <a:endParaRPr lang="en-US" sz="1200" kern="1200" dirty="0">
              <a:solidFill>
                <a:schemeClr val="tx1"/>
              </a:solidFill>
              <a:effectLst/>
              <a:latin typeface="+mn-lt"/>
              <a:ea typeface="+mn-ea"/>
              <a:cs typeface="+mn-cs"/>
            </a:endParaRPr>
          </a:p>
          <a:p>
            <a:pPr lvl="0"/>
            <a:r>
              <a:rPr lang="en-US" sz="1200" kern="1200" dirty="0">
                <a:solidFill>
                  <a:schemeClr val="tx1"/>
                </a:solidFill>
                <a:effectLst/>
                <a:latin typeface="+mn-lt"/>
                <a:ea typeface="+mn-ea"/>
                <a:cs typeface="+mn-cs"/>
              </a:rPr>
              <a:t>Prompt the participants to go beyond what they see on the surface and try to find empathy for the families in these scenarios.  </a:t>
            </a:r>
          </a:p>
          <a:p>
            <a:pPr lvl="0"/>
            <a:endParaRPr lang="en-US" sz="1200" kern="1200" dirty="0">
              <a:solidFill>
                <a:schemeClr val="tx1"/>
              </a:solidFill>
              <a:effectLst/>
              <a:latin typeface="+mn-lt"/>
              <a:ea typeface="+mn-ea"/>
              <a:cs typeface="+mn-cs"/>
            </a:endParaRPr>
          </a:p>
          <a:p>
            <a:pPr lvl="0"/>
            <a:r>
              <a:rPr lang="en-US" sz="1200" kern="1200" dirty="0">
                <a:solidFill>
                  <a:schemeClr val="tx1"/>
                </a:solidFill>
                <a:effectLst/>
                <a:latin typeface="+mn-lt"/>
                <a:ea typeface="+mn-ea"/>
                <a:cs typeface="+mn-cs"/>
              </a:rPr>
              <a:t>After 10 minutes have passed, ask group to read their scenario aloud and report out what they discussed regarding trauma triggers and cultural implications that came up for them</a:t>
            </a:r>
          </a:p>
          <a:p>
            <a:pPr lvl="1"/>
            <a:r>
              <a:rPr lang="en-US" sz="1200" kern="1200" dirty="0">
                <a:solidFill>
                  <a:schemeClr val="tx1"/>
                </a:solidFill>
                <a:effectLst/>
                <a:latin typeface="+mn-lt"/>
                <a:ea typeface="+mn-ea"/>
                <a:cs typeface="+mn-cs"/>
              </a:rPr>
              <a:t>Trainers should add those that the participants did not identify.  </a:t>
            </a:r>
          </a:p>
          <a:p>
            <a:pPr lvl="0"/>
            <a:endParaRPr lang="en-US" sz="1200" kern="1200" dirty="0">
              <a:solidFill>
                <a:schemeClr val="tx1"/>
              </a:solidFill>
              <a:effectLst/>
              <a:latin typeface="+mn-lt"/>
              <a:ea typeface="+mn-ea"/>
              <a:cs typeface="+mn-cs"/>
            </a:endParaRPr>
          </a:p>
          <a:p>
            <a:pPr lvl="0"/>
            <a:r>
              <a:rPr lang="en-US" sz="1200" kern="1200" dirty="0">
                <a:solidFill>
                  <a:schemeClr val="tx1"/>
                </a:solidFill>
                <a:effectLst/>
                <a:latin typeface="+mn-lt"/>
                <a:ea typeface="+mn-ea"/>
                <a:cs typeface="+mn-cs"/>
              </a:rPr>
              <a:t>Allow the trainees to explore how they might feel working with this family and what difficulties might they encounter with their own feelings and values.  </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Once the discussion is finished, thank the entire group for the engaging discussion.</a:t>
            </a:r>
            <a:endParaRPr lang="en-US" u="none" strike="noStrike" dirty="0"/>
          </a:p>
        </p:txBody>
      </p:sp>
      <p:sp>
        <p:nvSpPr>
          <p:cNvPr id="4" name="Slide Number Placeholder 3"/>
          <p:cNvSpPr>
            <a:spLocks noGrp="1"/>
          </p:cNvSpPr>
          <p:nvPr>
            <p:ph type="sldNum" sz="quarter" idx="10"/>
          </p:nvPr>
        </p:nvSpPr>
        <p:spPr/>
        <p:txBody>
          <a:bodyPr/>
          <a:lstStyle/>
          <a:p>
            <a:fld id="{F1A6BB06-A46A-49D2-915E-60669DF2ED28}" type="slidenum">
              <a:rPr lang="en-US" smtClean="0"/>
              <a:t>33</a:t>
            </a:fld>
            <a:endParaRPr lang="en-US" dirty="0"/>
          </a:p>
        </p:txBody>
      </p:sp>
    </p:spTree>
    <p:extLst>
      <p:ext uri="{BB962C8B-B14F-4D97-AF65-F5344CB8AC3E}">
        <p14:creationId xmlns:p14="http://schemas.microsoft.com/office/powerpoint/2010/main" val="3331342346"/>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sz="1200" kern="1200" dirty="0">
                <a:solidFill>
                  <a:schemeClr val="tx1"/>
                </a:solidFill>
                <a:effectLst/>
                <a:latin typeface="+mn-lt"/>
                <a:ea typeface="+mn-ea"/>
                <a:cs typeface="+mn-cs"/>
              </a:rPr>
              <a:t>Refer trainees to page 34 of the trainee's guide containing the instructions and worksheet for the case vignette. Go over the instructions with them located in their guides.</a:t>
            </a:r>
          </a:p>
          <a:p>
            <a:pPr lvl="1"/>
            <a:r>
              <a:rPr lang="en-US" sz="1200" kern="1200" dirty="0">
                <a:solidFill>
                  <a:schemeClr val="tx1"/>
                </a:solidFill>
                <a:effectLst/>
                <a:latin typeface="+mn-lt"/>
                <a:ea typeface="+mn-ea"/>
                <a:cs typeface="+mn-cs"/>
              </a:rPr>
              <a:t>Help groups select separate scribes for 1: the </a:t>
            </a:r>
            <a:r>
              <a:rPr lang="en-US" sz="1200" i="1" kern="1200" dirty="0">
                <a:solidFill>
                  <a:schemeClr val="tx1"/>
                </a:solidFill>
                <a:effectLst/>
                <a:latin typeface="+mn-lt"/>
                <a:ea typeface="+mn-ea"/>
                <a:cs typeface="+mn-cs"/>
              </a:rPr>
              <a:t>Case Vignette Worksheet</a:t>
            </a:r>
            <a:r>
              <a:rPr lang="en-US" sz="1200" kern="1200" dirty="0">
                <a:solidFill>
                  <a:schemeClr val="tx1"/>
                </a:solidFill>
                <a:effectLst/>
                <a:latin typeface="+mn-lt"/>
                <a:ea typeface="+mn-ea"/>
                <a:cs typeface="+mn-cs"/>
              </a:rPr>
              <a:t> (pages 34-35); and 2: the </a:t>
            </a:r>
            <a:r>
              <a:rPr lang="en-US" sz="1200" i="1" kern="1200" dirty="0">
                <a:solidFill>
                  <a:schemeClr val="tx1"/>
                </a:solidFill>
                <a:effectLst/>
                <a:latin typeface="+mn-lt"/>
                <a:ea typeface="+mn-ea"/>
                <a:cs typeface="+mn-cs"/>
              </a:rPr>
              <a:t>Blank Iceberg</a:t>
            </a:r>
            <a:r>
              <a:rPr lang="en-US" sz="1200" kern="1200" dirty="0">
                <a:solidFill>
                  <a:schemeClr val="tx1"/>
                </a:solidFill>
                <a:effectLst/>
                <a:latin typeface="+mn-lt"/>
                <a:ea typeface="+mn-ea"/>
                <a:cs typeface="+mn-cs"/>
              </a:rPr>
              <a:t> (page 36). </a:t>
            </a:r>
          </a:p>
          <a:p>
            <a:pPr lvl="1"/>
            <a:r>
              <a:rPr lang="en-US" sz="1200" kern="1200" dirty="0">
                <a:solidFill>
                  <a:schemeClr val="tx1"/>
                </a:solidFill>
                <a:effectLst/>
                <a:latin typeface="+mn-lt"/>
                <a:ea typeface="+mn-ea"/>
                <a:cs typeface="+mn-cs"/>
              </a:rPr>
              <a:t>Each table group will come up with a case of a family they are working with that have some or all of the key issues (intimate partner violence, substance use disorders, behavioral health issues).</a:t>
            </a:r>
          </a:p>
          <a:p>
            <a:pPr lvl="2"/>
            <a:r>
              <a:rPr lang="en-US" sz="1200" b="1" i="1" kern="1200" dirty="0">
                <a:solidFill>
                  <a:schemeClr val="tx1"/>
                </a:solidFill>
                <a:effectLst/>
                <a:latin typeface="+mn-lt"/>
                <a:ea typeface="+mn-ea"/>
                <a:cs typeface="+mn-cs"/>
              </a:rPr>
              <a:t>IMPORTANT: Remind trainees of the importance of maintaining confidentiality in the details they share. Keep names anonymous and identifying details omitted.  </a:t>
            </a:r>
            <a:endParaRPr lang="en-US" sz="1200" kern="1200" dirty="0">
              <a:solidFill>
                <a:schemeClr val="tx1"/>
              </a:solidFill>
              <a:effectLst/>
              <a:latin typeface="+mn-lt"/>
              <a:ea typeface="+mn-ea"/>
              <a:cs typeface="+mn-cs"/>
            </a:endParaRPr>
          </a:p>
          <a:p>
            <a:pPr lvl="1"/>
            <a:r>
              <a:rPr lang="en-US" sz="1200" kern="1200" dirty="0">
                <a:solidFill>
                  <a:schemeClr val="tx1"/>
                </a:solidFill>
                <a:effectLst/>
                <a:latin typeface="+mn-lt"/>
                <a:ea typeface="+mn-ea"/>
                <a:cs typeface="+mn-cs"/>
              </a:rPr>
              <a:t>Remind trainees that even though one member of each group will be presenting on a family they are working with, the group should treat this as “their case” and everyone can contribute toward the discussion about potential interventions, even though the person presenting the case will have the most information to present and discuss initially. </a:t>
            </a:r>
            <a:endParaRPr lang="en-US" sz="1050" kern="1200" dirty="0">
              <a:solidFill>
                <a:schemeClr val="tx1"/>
              </a:solidFill>
              <a:effectLst/>
              <a:latin typeface="+mn-lt"/>
              <a:ea typeface="+mn-ea"/>
              <a:cs typeface="+mn-cs"/>
            </a:endParaRPr>
          </a:p>
          <a:p>
            <a:pPr lvl="1"/>
            <a:r>
              <a:rPr lang="en-US" sz="1200" kern="1200" dirty="0">
                <a:solidFill>
                  <a:schemeClr val="tx1"/>
                </a:solidFill>
                <a:effectLst/>
                <a:latin typeface="+mn-lt"/>
                <a:ea typeface="+mn-ea"/>
                <a:cs typeface="+mn-cs"/>
              </a:rPr>
              <a:t>Remind trainees that this is an opportunity to think through this case in a different way. </a:t>
            </a:r>
            <a:endParaRPr lang="en-US" sz="1050" kern="1200" dirty="0">
              <a:solidFill>
                <a:schemeClr val="tx1"/>
              </a:solidFill>
              <a:effectLst/>
              <a:latin typeface="+mn-lt"/>
              <a:ea typeface="+mn-ea"/>
              <a:cs typeface="+mn-cs"/>
            </a:endParaRPr>
          </a:p>
          <a:p>
            <a:pPr lvl="1"/>
            <a:r>
              <a:rPr lang="en-US" sz="1200" kern="1200" dirty="0">
                <a:solidFill>
                  <a:schemeClr val="tx1"/>
                </a:solidFill>
                <a:effectLst/>
                <a:latin typeface="+mn-lt"/>
                <a:ea typeface="+mn-ea"/>
                <a:cs typeface="+mn-cs"/>
              </a:rPr>
              <a:t>The </a:t>
            </a:r>
            <a:r>
              <a:rPr lang="en-US" sz="1200" i="1" kern="1200" dirty="0">
                <a:solidFill>
                  <a:schemeClr val="tx1"/>
                </a:solidFill>
                <a:effectLst/>
                <a:latin typeface="+mn-lt"/>
                <a:ea typeface="+mn-ea"/>
                <a:cs typeface="+mn-cs"/>
              </a:rPr>
              <a:t>Blank iceberg </a:t>
            </a:r>
            <a:r>
              <a:rPr lang="en-US" sz="1200" kern="1200" dirty="0">
                <a:solidFill>
                  <a:schemeClr val="tx1"/>
                </a:solidFill>
                <a:effectLst/>
                <a:latin typeface="+mn-lt"/>
                <a:ea typeface="+mn-ea"/>
                <a:cs typeface="+mn-cs"/>
              </a:rPr>
              <a:t>scribe will write down the surface culture and deep culture of the family based on the information presented to the team. </a:t>
            </a:r>
          </a:p>
          <a:p>
            <a:pPr lvl="2"/>
            <a:r>
              <a:rPr lang="en-US" sz="1200" kern="1200" dirty="0">
                <a:solidFill>
                  <a:schemeClr val="tx1"/>
                </a:solidFill>
                <a:effectLst/>
                <a:latin typeface="+mn-lt"/>
                <a:ea typeface="+mn-ea"/>
                <a:cs typeface="+mn-cs"/>
              </a:rPr>
              <a:t>Remind this scribe to reflect back to the iceberg they completed earlier in the day for guidance.</a:t>
            </a:r>
          </a:p>
          <a:p>
            <a:pPr lvl="1"/>
            <a:r>
              <a:rPr lang="en-US" sz="1200" kern="1200" dirty="0">
                <a:solidFill>
                  <a:schemeClr val="tx1"/>
                </a:solidFill>
                <a:effectLst/>
                <a:latin typeface="+mn-lt"/>
                <a:ea typeface="+mn-ea"/>
                <a:cs typeface="+mn-cs"/>
              </a:rPr>
              <a:t>The </a:t>
            </a:r>
            <a:r>
              <a:rPr lang="en-US" sz="1200" i="1" kern="1200" dirty="0">
                <a:solidFill>
                  <a:schemeClr val="tx1"/>
                </a:solidFill>
                <a:effectLst/>
                <a:latin typeface="+mn-lt"/>
                <a:ea typeface="+mn-ea"/>
                <a:cs typeface="+mn-cs"/>
              </a:rPr>
              <a:t>Case Vignette Worksheet </a:t>
            </a:r>
            <a:r>
              <a:rPr lang="en-US" sz="1200" kern="1200" dirty="0">
                <a:solidFill>
                  <a:schemeClr val="tx1"/>
                </a:solidFill>
                <a:effectLst/>
                <a:latin typeface="+mn-lt"/>
                <a:ea typeface="+mn-ea"/>
                <a:cs typeface="+mn-cs"/>
              </a:rPr>
              <a:t>scribe will take notes based on the information presented to the team, including:</a:t>
            </a:r>
          </a:p>
          <a:p>
            <a:pPr lvl="2"/>
            <a:r>
              <a:rPr lang="en-US" sz="1200" kern="1200" dirty="0">
                <a:solidFill>
                  <a:schemeClr val="tx1"/>
                </a:solidFill>
                <a:effectLst/>
                <a:latin typeface="+mn-lt"/>
                <a:ea typeface="+mn-ea"/>
                <a:cs typeface="+mn-cs"/>
              </a:rPr>
              <a:t>Family history &amp; patterns</a:t>
            </a:r>
          </a:p>
          <a:p>
            <a:pPr lvl="2"/>
            <a:r>
              <a:rPr lang="en-US" sz="1200" kern="1200" dirty="0">
                <a:solidFill>
                  <a:schemeClr val="tx1"/>
                </a:solidFill>
                <a:effectLst/>
                <a:latin typeface="+mn-lt"/>
                <a:ea typeface="+mn-ea"/>
                <a:cs typeface="+mn-cs"/>
              </a:rPr>
              <a:t>Reason for CW involvement</a:t>
            </a:r>
          </a:p>
          <a:p>
            <a:pPr lvl="2"/>
            <a:r>
              <a:rPr lang="en-US" sz="1200" kern="1200" dirty="0">
                <a:solidFill>
                  <a:schemeClr val="tx1"/>
                </a:solidFill>
                <a:effectLst/>
                <a:latin typeface="+mn-lt"/>
                <a:ea typeface="+mn-ea"/>
                <a:cs typeface="+mn-cs"/>
              </a:rPr>
              <a:t>Family strengths</a:t>
            </a:r>
          </a:p>
          <a:p>
            <a:pPr lvl="2"/>
            <a:r>
              <a:rPr lang="en-US" sz="1200" kern="1200" dirty="0">
                <a:solidFill>
                  <a:schemeClr val="tx1"/>
                </a:solidFill>
                <a:effectLst/>
                <a:latin typeface="+mn-lt"/>
                <a:ea typeface="+mn-ea"/>
                <a:cs typeface="+mn-cs"/>
              </a:rPr>
              <a:t>Family support network</a:t>
            </a:r>
          </a:p>
          <a:p>
            <a:pPr lvl="2"/>
            <a:r>
              <a:rPr lang="en-US" sz="1200" kern="1200" dirty="0">
                <a:solidFill>
                  <a:schemeClr val="tx1"/>
                </a:solidFill>
                <a:effectLst/>
                <a:latin typeface="+mn-lt"/>
                <a:ea typeface="+mn-ea"/>
                <a:cs typeface="+mn-cs"/>
              </a:rPr>
              <a:t>Current status of case</a:t>
            </a:r>
          </a:p>
          <a:p>
            <a:pPr lvl="2"/>
            <a:r>
              <a:rPr lang="en-US" sz="1200" kern="1200" dirty="0">
                <a:solidFill>
                  <a:schemeClr val="tx1"/>
                </a:solidFill>
                <a:effectLst/>
                <a:latin typeface="+mn-lt"/>
                <a:ea typeface="+mn-ea"/>
                <a:cs typeface="+mn-cs"/>
              </a:rPr>
              <a:t>Interventions used with the family</a:t>
            </a:r>
          </a:p>
          <a:p>
            <a:pPr lvl="2"/>
            <a:r>
              <a:rPr lang="en-US" sz="1200" kern="1200" dirty="0">
                <a:solidFill>
                  <a:schemeClr val="tx1"/>
                </a:solidFill>
                <a:effectLst/>
                <a:latin typeface="+mn-lt"/>
                <a:ea typeface="+mn-ea"/>
                <a:cs typeface="+mn-cs"/>
              </a:rPr>
              <a:t>Possible interventions they may consider using to help address family needs (trauma informed and culturally relevant)</a:t>
            </a:r>
          </a:p>
          <a:p>
            <a:r>
              <a:rPr lang="en-US" sz="1200" kern="1200" dirty="0">
                <a:solidFill>
                  <a:schemeClr val="tx1"/>
                </a:solidFill>
                <a:effectLst/>
                <a:latin typeface="+mn-lt"/>
                <a:ea typeface="+mn-ea"/>
                <a:cs typeface="+mn-cs"/>
              </a:rPr>
              <a:t> </a:t>
            </a:r>
          </a:p>
          <a:p>
            <a:pPr lvl="0"/>
            <a:r>
              <a:rPr lang="en-US" sz="1200" kern="1200" dirty="0">
                <a:solidFill>
                  <a:schemeClr val="tx1"/>
                </a:solidFill>
                <a:effectLst/>
                <a:latin typeface="+mn-lt"/>
                <a:ea typeface="+mn-ea"/>
                <a:cs typeface="+mn-cs"/>
              </a:rPr>
              <a:t>Instruct teams to chart 3 things that are working well for the family and 3 worries related to the case.</a:t>
            </a:r>
          </a:p>
          <a:p>
            <a:pPr lvl="0"/>
            <a:r>
              <a:rPr lang="en-US" sz="1200" kern="1200" dirty="0">
                <a:solidFill>
                  <a:schemeClr val="tx1"/>
                </a:solidFill>
                <a:effectLst/>
                <a:latin typeface="+mn-lt"/>
                <a:ea typeface="+mn-ea"/>
                <a:cs typeface="+mn-cs"/>
              </a:rPr>
              <a:t>Trainers: it is important to ensure that a safe and supportive space is created so people presenting their family/case don’t feel judged. This can be accomplished by having groups ask questions of the person presenting the case details that are not judgmental in nature:</a:t>
            </a:r>
            <a:endParaRPr lang="en-US" sz="1050" kern="1200" dirty="0">
              <a:solidFill>
                <a:schemeClr val="tx1"/>
              </a:solidFill>
              <a:effectLst/>
              <a:latin typeface="+mn-lt"/>
              <a:ea typeface="+mn-ea"/>
              <a:cs typeface="+mn-cs"/>
            </a:endParaRPr>
          </a:p>
          <a:p>
            <a:pPr lvl="1"/>
            <a:r>
              <a:rPr lang="en-US" sz="1200" kern="1200" dirty="0">
                <a:solidFill>
                  <a:schemeClr val="tx1"/>
                </a:solidFill>
                <a:effectLst/>
                <a:latin typeface="+mn-lt"/>
                <a:ea typeface="+mn-ea"/>
                <a:cs typeface="+mn-cs"/>
              </a:rPr>
              <a:t>Have you thought about?</a:t>
            </a:r>
            <a:endParaRPr lang="en-US" sz="1050" kern="1200" dirty="0">
              <a:solidFill>
                <a:schemeClr val="tx1"/>
              </a:solidFill>
              <a:effectLst/>
              <a:latin typeface="+mn-lt"/>
              <a:ea typeface="+mn-ea"/>
              <a:cs typeface="+mn-cs"/>
            </a:endParaRPr>
          </a:p>
          <a:p>
            <a:pPr lvl="1"/>
            <a:r>
              <a:rPr lang="en-US" sz="1200" kern="1200" dirty="0">
                <a:solidFill>
                  <a:schemeClr val="tx1"/>
                </a:solidFill>
                <a:effectLst/>
                <a:latin typeface="+mn-lt"/>
                <a:ea typeface="+mn-ea"/>
                <a:cs typeface="+mn-cs"/>
              </a:rPr>
              <a:t>Have you considered?</a:t>
            </a:r>
            <a:endParaRPr lang="en-US" sz="1050" kern="1200" dirty="0">
              <a:solidFill>
                <a:schemeClr val="tx1"/>
              </a:solidFill>
              <a:effectLst/>
              <a:latin typeface="+mn-lt"/>
              <a:ea typeface="+mn-ea"/>
              <a:cs typeface="+mn-cs"/>
            </a:endParaRPr>
          </a:p>
          <a:p>
            <a:pPr lvl="1"/>
            <a:r>
              <a:rPr lang="en-US" sz="1200" kern="1200" dirty="0">
                <a:solidFill>
                  <a:schemeClr val="tx1"/>
                </a:solidFill>
                <a:effectLst/>
                <a:latin typeface="+mn-lt"/>
                <a:ea typeface="+mn-ea"/>
                <a:cs typeface="+mn-cs"/>
              </a:rPr>
              <a:t>I wonder about? </a:t>
            </a:r>
            <a:endParaRPr lang="en-US" sz="1050" kern="1200" dirty="0">
              <a:solidFill>
                <a:schemeClr val="tx1"/>
              </a:solidFill>
              <a:effectLst/>
              <a:latin typeface="+mn-lt"/>
              <a:ea typeface="+mn-ea"/>
              <a:cs typeface="+mn-cs"/>
            </a:endParaRPr>
          </a:p>
          <a:p>
            <a:pPr lvl="0"/>
            <a:r>
              <a:rPr lang="en-US" sz="1200" kern="1200" dirty="0">
                <a:solidFill>
                  <a:schemeClr val="tx1"/>
                </a:solidFill>
                <a:effectLst/>
                <a:latin typeface="+mn-lt"/>
                <a:ea typeface="+mn-ea"/>
                <a:cs typeface="+mn-cs"/>
              </a:rPr>
              <a:t>These different voices can ask questions/inquiry, but not give advice (have you considered/reflective questions).</a:t>
            </a:r>
          </a:p>
          <a:p>
            <a:pPr lvl="0"/>
            <a:r>
              <a:rPr lang="en-US" sz="1200" kern="1200" dirty="0">
                <a:solidFill>
                  <a:schemeClr val="tx1"/>
                </a:solidFill>
                <a:effectLst/>
                <a:latin typeface="+mn-lt"/>
                <a:ea typeface="+mn-ea"/>
                <a:cs typeface="+mn-cs"/>
              </a:rPr>
              <a:t>Ask trainees to consider:</a:t>
            </a:r>
          </a:p>
          <a:p>
            <a:pPr lvl="1"/>
            <a:r>
              <a:rPr lang="en-US" sz="1200" kern="1200" dirty="0">
                <a:solidFill>
                  <a:schemeClr val="tx1"/>
                </a:solidFill>
                <a:effectLst/>
                <a:latin typeface="+mn-lt"/>
                <a:ea typeface="+mn-ea"/>
                <a:cs typeface="+mn-cs"/>
              </a:rPr>
              <a:t>What questions would you want to ask?</a:t>
            </a:r>
          </a:p>
          <a:p>
            <a:pPr lvl="1"/>
            <a:r>
              <a:rPr lang="en-US" sz="1200" kern="1200" dirty="0">
                <a:solidFill>
                  <a:schemeClr val="tx1"/>
                </a:solidFill>
                <a:effectLst/>
                <a:latin typeface="+mn-lt"/>
                <a:ea typeface="+mn-ea"/>
                <a:cs typeface="+mn-cs"/>
              </a:rPr>
              <a:t>What are you wanting to go back and ask/do with the family?</a:t>
            </a:r>
          </a:p>
          <a:p>
            <a:pPr lvl="1"/>
            <a:r>
              <a:rPr lang="en-US" sz="1200" kern="1200" dirty="0">
                <a:solidFill>
                  <a:schemeClr val="tx1"/>
                </a:solidFill>
                <a:effectLst/>
                <a:latin typeface="+mn-lt"/>
                <a:ea typeface="+mn-ea"/>
                <a:cs typeface="+mn-cs"/>
              </a:rPr>
              <a:t>Based on all of the information presented earlier in today’s class AND everything you have learned in the 100 level Foundation Block classes, </a:t>
            </a:r>
            <a:r>
              <a:rPr lang="en-US" sz="1200" kern="1200" dirty="0" err="1">
                <a:solidFill>
                  <a:schemeClr val="tx1"/>
                </a:solidFill>
                <a:effectLst/>
                <a:latin typeface="+mn-lt"/>
                <a:ea typeface="+mn-ea"/>
                <a:cs typeface="+mn-cs"/>
              </a:rPr>
              <a:t>eLearnings</a:t>
            </a:r>
            <a:r>
              <a:rPr lang="en-US" sz="1200" kern="1200" dirty="0">
                <a:solidFill>
                  <a:schemeClr val="tx1"/>
                </a:solidFill>
                <a:effectLst/>
                <a:latin typeface="+mn-lt"/>
                <a:ea typeface="+mn-ea"/>
                <a:cs typeface="+mn-cs"/>
              </a:rPr>
              <a:t> and field activities…..what are some best practice interventions you would like to try with this family? </a:t>
            </a:r>
          </a:p>
          <a:p>
            <a:pPr lvl="0"/>
            <a:r>
              <a:rPr lang="en-US" sz="1200" kern="1200" dirty="0">
                <a:solidFill>
                  <a:schemeClr val="tx1"/>
                </a:solidFill>
                <a:effectLst/>
                <a:latin typeface="+mn-lt"/>
                <a:ea typeface="+mn-ea"/>
                <a:cs typeface="+mn-cs"/>
              </a:rPr>
              <a:t>Provide trainees with 20 minutes to discuss their cases, complete the worksheet and iceberg, and prepare to report out their results to the larger group.</a:t>
            </a:r>
          </a:p>
          <a:p>
            <a:pPr lvl="0"/>
            <a:r>
              <a:rPr lang="en-US" sz="1200" kern="1200" dirty="0">
                <a:solidFill>
                  <a:schemeClr val="tx1"/>
                </a:solidFill>
                <a:effectLst/>
                <a:latin typeface="+mn-lt"/>
                <a:ea typeface="+mn-ea"/>
                <a:cs typeface="+mn-cs"/>
              </a:rPr>
              <a:t>During the activity, move around the room and check in with groups as they are finishing up, and take notes. Information gained from these exchanges can be used to help facilitate discussion in the upcoming activity.</a:t>
            </a:r>
          </a:p>
          <a:p>
            <a:pPr lvl="0"/>
            <a:endParaRPr lang="en-US" sz="1200" kern="1200" dirty="0">
              <a:solidFill>
                <a:schemeClr val="tx1"/>
              </a:solidFill>
              <a:effectLst/>
              <a:latin typeface="+mn-lt"/>
              <a:ea typeface="+mn-ea"/>
              <a:cs typeface="+mn-cs"/>
            </a:endParaRPr>
          </a:p>
          <a:p>
            <a:pPr lvl="0"/>
            <a:r>
              <a:rPr lang="en-US" sz="1200" kern="1200" dirty="0">
                <a:solidFill>
                  <a:schemeClr val="tx1"/>
                </a:solidFill>
                <a:effectLst/>
                <a:latin typeface="+mn-lt"/>
                <a:ea typeface="+mn-ea"/>
                <a:cs typeface="+mn-cs"/>
              </a:rPr>
              <a:t>Give each team about 7-8 minutes to present their case to the class (4 groups should take about 30 minutes total; if there are more groups, consider adjusting the allotted time). </a:t>
            </a:r>
          </a:p>
          <a:p>
            <a:r>
              <a:rPr lang="en-US" sz="1200" kern="1200" dirty="0">
                <a:solidFill>
                  <a:schemeClr val="tx1"/>
                </a:solidFill>
                <a:effectLst/>
                <a:latin typeface="+mn-lt"/>
                <a:ea typeface="+mn-ea"/>
                <a:cs typeface="+mn-cs"/>
              </a:rPr>
              <a:t> </a:t>
            </a:r>
          </a:p>
          <a:p>
            <a:pPr lvl="0"/>
            <a:r>
              <a:rPr lang="en-US" sz="1200" kern="1200" dirty="0">
                <a:solidFill>
                  <a:schemeClr val="tx1"/>
                </a:solidFill>
                <a:effectLst/>
                <a:latin typeface="+mn-lt"/>
                <a:ea typeface="+mn-ea"/>
                <a:cs typeface="+mn-cs"/>
              </a:rPr>
              <a:t>Ask each group to present the following:</a:t>
            </a:r>
          </a:p>
          <a:p>
            <a:pPr lvl="0"/>
            <a:r>
              <a:rPr lang="en-US" sz="1200" kern="1200" dirty="0">
                <a:solidFill>
                  <a:schemeClr val="tx1"/>
                </a:solidFill>
                <a:effectLst/>
                <a:latin typeface="+mn-lt"/>
                <a:ea typeface="+mn-ea"/>
                <a:cs typeface="+mn-cs"/>
              </a:rPr>
              <a:t>Basic information about the case and key issues present in the family</a:t>
            </a:r>
          </a:p>
          <a:p>
            <a:pPr lvl="0"/>
            <a:r>
              <a:rPr lang="en-US" sz="1200" kern="1200" dirty="0">
                <a:solidFill>
                  <a:schemeClr val="tx1"/>
                </a:solidFill>
                <a:effectLst/>
                <a:latin typeface="+mn-lt"/>
                <a:ea typeface="+mn-ea"/>
                <a:cs typeface="+mn-cs"/>
              </a:rPr>
              <a:t>3 worries about the family and 3 things working well.</a:t>
            </a:r>
          </a:p>
          <a:p>
            <a:pPr lvl="0"/>
            <a:r>
              <a:rPr lang="en-US" sz="1200" kern="1200" dirty="0">
                <a:solidFill>
                  <a:schemeClr val="tx1"/>
                </a:solidFill>
                <a:effectLst/>
                <a:latin typeface="+mn-lt"/>
                <a:ea typeface="+mn-ea"/>
                <a:cs typeface="+mn-cs"/>
              </a:rPr>
              <a:t>What are previous interventions you have tried with the family?</a:t>
            </a:r>
          </a:p>
          <a:p>
            <a:pPr lvl="0"/>
            <a:r>
              <a:rPr lang="en-US" sz="1200" kern="1200" dirty="0">
                <a:solidFill>
                  <a:schemeClr val="tx1"/>
                </a:solidFill>
                <a:effectLst/>
                <a:latin typeface="+mn-lt"/>
                <a:ea typeface="+mn-ea"/>
                <a:cs typeface="+mn-cs"/>
              </a:rPr>
              <a:t>Based on what you are worried about or current challenges with the family, what are some best practice interventions you would like to try with the family in the future?</a:t>
            </a:r>
          </a:p>
          <a:p>
            <a:r>
              <a:rPr lang="en-US" sz="1200" kern="1200" dirty="0">
                <a:solidFill>
                  <a:schemeClr val="tx1"/>
                </a:solidFill>
                <a:effectLst/>
                <a:latin typeface="+mn-lt"/>
                <a:ea typeface="+mn-ea"/>
                <a:cs typeface="+mn-cs"/>
              </a:rPr>
              <a:t> </a:t>
            </a:r>
          </a:p>
          <a:p>
            <a:pPr lvl="0"/>
            <a:r>
              <a:rPr lang="en-US" sz="1200" kern="1200" dirty="0">
                <a:solidFill>
                  <a:schemeClr val="tx1"/>
                </a:solidFill>
                <a:effectLst/>
                <a:latin typeface="+mn-lt"/>
                <a:ea typeface="+mn-ea"/>
                <a:cs typeface="+mn-cs"/>
              </a:rPr>
              <a:t>Encourage the large group to provide constructive feedback to the team presenting, i.e., other things to consider, other successful interventions they may consider…etc. Simulating a think tank and allowing critical thinking and sharing of ideas in a supportive atmosphere of shared learning.  </a:t>
            </a:r>
          </a:p>
          <a:p>
            <a:pPr lvl="0"/>
            <a:r>
              <a:rPr lang="en-US" sz="1200" kern="1200" dirty="0">
                <a:solidFill>
                  <a:schemeClr val="tx1"/>
                </a:solidFill>
                <a:effectLst/>
                <a:latin typeface="+mn-lt"/>
                <a:ea typeface="+mn-ea"/>
                <a:cs typeface="+mn-cs"/>
              </a:rPr>
              <a:t>Trainers: Once again, it is important to ensure that a safe and supportive space is created so people presenting their family/case don’t feel judged. Remind participants to ask questions of the groups that not judgmental in nature:</a:t>
            </a:r>
            <a:endParaRPr lang="en-US" sz="1050" kern="1200" dirty="0">
              <a:solidFill>
                <a:schemeClr val="tx1"/>
              </a:solidFill>
              <a:effectLst/>
              <a:latin typeface="+mn-lt"/>
              <a:ea typeface="+mn-ea"/>
              <a:cs typeface="+mn-cs"/>
            </a:endParaRPr>
          </a:p>
          <a:p>
            <a:pPr lvl="1"/>
            <a:r>
              <a:rPr lang="en-US" sz="1200" kern="1200" dirty="0">
                <a:solidFill>
                  <a:schemeClr val="tx1"/>
                </a:solidFill>
                <a:effectLst/>
                <a:latin typeface="+mn-lt"/>
                <a:ea typeface="+mn-ea"/>
                <a:cs typeface="+mn-cs"/>
              </a:rPr>
              <a:t>Have you thought about?</a:t>
            </a:r>
            <a:endParaRPr lang="en-US" sz="1050" kern="1200" dirty="0">
              <a:solidFill>
                <a:schemeClr val="tx1"/>
              </a:solidFill>
              <a:effectLst/>
              <a:latin typeface="+mn-lt"/>
              <a:ea typeface="+mn-ea"/>
              <a:cs typeface="+mn-cs"/>
            </a:endParaRPr>
          </a:p>
          <a:p>
            <a:pPr lvl="1"/>
            <a:r>
              <a:rPr lang="en-US" sz="1200" kern="1200" dirty="0">
                <a:solidFill>
                  <a:schemeClr val="tx1"/>
                </a:solidFill>
                <a:effectLst/>
                <a:latin typeface="+mn-lt"/>
                <a:ea typeface="+mn-ea"/>
                <a:cs typeface="+mn-cs"/>
              </a:rPr>
              <a:t>Have you considered?</a:t>
            </a:r>
            <a:endParaRPr lang="en-US" sz="1050" kern="1200" dirty="0">
              <a:solidFill>
                <a:schemeClr val="tx1"/>
              </a:solidFill>
              <a:effectLst/>
              <a:latin typeface="+mn-lt"/>
              <a:ea typeface="+mn-ea"/>
              <a:cs typeface="+mn-cs"/>
            </a:endParaRPr>
          </a:p>
          <a:p>
            <a:pPr lvl="1"/>
            <a:r>
              <a:rPr lang="en-US" sz="1200" kern="1200" dirty="0">
                <a:solidFill>
                  <a:schemeClr val="tx1"/>
                </a:solidFill>
                <a:effectLst/>
                <a:latin typeface="+mn-lt"/>
                <a:ea typeface="+mn-ea"/>
                <a:cs typeface="+mn-cs"/>
              </a:rPr>
              <a:t>I wonder about? </a:t>
            </a:r>
            <a:endParaRPr lang="en-US" sz="105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 </a:t>
            </a:r>
          </a:p>
          <a:p>
            <a:pPr lvl="0"/>
            <a:r>
              <a:rPr lang="en-US" sz="1200" kern="1200" dirty="0">
                <a:solidFill>
                  <a:schemeClr val="tx1"/>
                </a:solidFill>
                <a:effectLst/>
                <a:latin typeface="+mn-lt"/>
                <a:ea typeface="+mn-ea"/>
                <a:cs typeface="+mn-cs"/>
              </a:rPr>
              <a:t>Ask trainees if they were able to fill out their blank cultural iceberg for the family. In order to meet this family’s cultural needs, we need to know who they are and where they come from. If they are not able to fill this out, talk with them about how to get the information to help them. Ask them what questions could they ask?  Does trauma history go in surface culture or deep culture?   </a:t>
            </a:r>
          </a:p>
          <a:p>
            <a:r>
              <a:rPr lang="en-US" sz="1200" kern="1200" dirty="0">
                <a:solidFill>
                  <a:schemeClr val="tx1"/>
                </a:solidFill>
                <a:effectLst/>
                <a:latin typeface="+mn-lt"/>
                <a:ea typeface="+mn-ea"/>
                <a:cs typeface="+mn-cs"/>
              </a:rPr>
              <a:t> </a:t>
            </a:r>
          </a:p>
          <a:p>
            <a:pPr lvl="0"/>
            <a:r>
              <a:rPr lang="en-US" sz="1200" kern="1200" dirty="0">
                <a:solidFill>
                  <a:schemeClr val="tx1"/>
                </a:solidFill>
                <a:effectLst/>
                <a:latin typeface="+mn-lt"/>
                <a:ea typeface="+mn-ea"/>
                <a:cs typeface="+mn-cs"/>
              </a:rPr>
              <a:t>Debrief the activity. Ask trainees:</a:t>
            </a:r>
            <a:endParaRPr lang="en-US" sz="1050" kern="1200" dirty="0">
              <a:solidFill>
                <a:schemeClr val="tx1"/>
              </a:solidFill>
              <a:effectLst/>
              <a:latin typeface="+mn-lt"/>
              <a:ea typeface="+mn-ea"/>
              <a:cs typeface="+mn-cs"/>
            </a:endParaRPr>
          </a:p>
          <a:p>
            <a:pPr lvl="0"/>
            <a:r>
              <a:rPr lang="en-US" sz="1200" kern="1200" dirty="0">
                <a:solidFill>
                  <a:schemeClr val="tx1"/>
                </a:solidFill>
                <a:effectLst/>
                <a:latin typeface="+mn-lt"/>
                <a:ea typeface="+mn-ea"/>
                <a:cs typeface="+mn-cs"/>
              </a:rPr>
              <a:t>How can you apply this activity and what you have learned to the families you are currently working with?</a:t>
            </a:r>
            <a:endParaRPr lang="en-US" sz="1050" kern="1200" dirty="0">
              <a:solidFill>
                <a:schemeClr val="tx1"/>
              </a:solidFill>
              <a:effectLst/>
              <a:latin typeface="+mn-lt"/>
              <a:ea typeface="+mn-ea"/>
              <a:cs typeface="+mn-cs"/>
            </a:endParaRPr>
          </a:p>
          <a:p>
            <a:pPr lvl="0"/>
            <a:r>
              <a:rPr lang="en-US" sz="1200" kern="1200" dirty="0">
                <a:solidFill>
                  <a:schemeClr val="tx1"/>
                </a:solidFill>
                <a:effectLst/>
                <a:latin typeface="+mn-lt"/>
                <a:ea typeface="+mn-ea"/>
                <a:cs typeface="+mn-cs"/>
              </a:rPr>
              <a:t>What are some things you came up with as a group?</a:t>
            </a:r>
            <a:endParaRPr lang="en-US" sz="1050" kern="1200" dirty="0">
              <a:solidFill>
                <a:schemeClr val="tx1"/>
              </a:solidFill>
              <a:effectLst/>
              <a:latin typeface="+mn-lt"/>
              <a:ea typeface="+mn-ea"/>
              <a:cs typeface="+mn-cs"/>
            </a:endParaRPr>
          </a:p>
          <a:p>
            <a:pPr lvl="0"/>
            <a:r>
              <a:rPr lang="en-US" sz="1200" kern="1200" dirty="0">
                <a:solidFill>
                  <a:schemeClr val="tx1"/>
                </a:solidFill>
                <a:effectLst/>
                <a:latin typeface="+mn-lt"/>
                <a:ea typeface="+mn-ea"/>
                <a:cs typeface="+mn-cs"/>
              </a:rPr>
              <a:t>Is anyone willing to share any biases they may have surfaced?</a:t>
            </a:r>
            <a:endParaRPr lang="en-US" sz="1050" kern="1200" dirty="0">
              <a:solidFill>
                <a:schemeClr val="tx1"/>
              </a:solidFill>
              <a:effectLst/>
              <a:latin typeface="+mn-lt"/>
              <a:ea typeface="+mn-ea"/>
              <a:cs typeface="+mn-cs"/>
            </a:endParaRPr>
          </a:p>
          <a:p>
            <a:pPr lvl="0"/>
            <a:r>
              <a:rPr lang="en-US" sz="1200" kern="1200" dirty="0">
                <a:solidFill>
                  <a:schemeClr val="tx1"/>
                </a:solidFill>
                <a:effectLst/>
                <a:latin typeface="+mn-lt"/>
                <a:ea typeface="+mn-ea"/>
                <a:cs typeface="+mn-cs"/>
              </a:rPr>
              <a:t>What key issues came up and how were they impacted by trauma? </a:t>
            </a:r>
            <a:endParaRPr lang="en-US" sz="1050" kern="1200" dirty="0">
              <a:solidFill>
                <a:schemeClr val="tx1"/>
              </a:solidFill>
              <a:effectLst/>
              <a:latin typeface="+mn-lt"/>
              <a:ea typeface="+mn-ea"/>
              <a:cs typeface="+mn-cs"/>
            </a:endParaRPr>
          </a:p>
          <a:p>
            <a:pPr lvl="0"/>
            <a:r>
              <a:rPr lang="en-US" sz="1200" kern="1200" dirty="0">
                <a:solidFill>
                  <a:schemeClr val="tx1"/>
                </a:solidFill>
                <a:effectLst/>
                <a:latin typeface="+mn-lt"/>
                <a:ea typeface="+mn-ea"/>
                <a:cs typeface="+mn-cs"/>
              </a:rPr>
              <a:t>What are some interventions you came up with?</a:t>
            </a:r>
            <a:endParaRPr lang="en-US" sz="105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What about reasonable efforts? </a:t>
            </a:r>
            <a:endParaRPr lang="en-US" sz="140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586E9F06-6916-4551-898D-5778A3588105}" type="slidenum">
              <a:rPr lang="en-US" smtClean="0"/>
              <a:t>34</a:t>
            </a:fld>
            <a:endParaRPr lang="en-US" dirty="0"/>
          </a:p>
        </p:txBody>
      </p:sp>
    </p:spTree>
    <p:extLst>
      <p:ext uri="{BB962C8B-B14F-4D97-AF65-F5344CB8AC3E}">
        <p14:creationId xmlns:p14="http://schemas.microsoft.com/office/powerpoint/2010/main" val="86215018"/>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sz="1200" kern="1200" dirty="0">
                <a:solidFill>
                  <a:schemeClr val="tx1"/>
                </a:solidFill>
                <a:effectLst/>
                <a:latin typeface="+mn-lt"/>
                <a:ea typeface="+mn-ea"/>
                <a:cs typeface="+mn-cs"/>
              </a:rPr>
              <a:t>Direct trainees to page 37 of the trainee's guide: </a:t>
            </a:r>
            <a:r>
              <a:rPr lang="en-US" sz="1200" i="1" kern="1200" dirty="0">
                <a:solidFill>
                  <a:schemeClr val="tx1"/>
                </a:solidFill>
                <a:effectLst/>
                <a:latin typeface="+mn-lt"/>
                <a:ea typeface="+mn-ea"/>
                <a:cs typeface="+mn-cs"/>
              </a:rPr>
              <a:t>Personal Learning Plan</a:t>
            </a:r>
            <a:endParaRPr lang="en-US" sz="1200" kern="1200" dirty="0">
              <a:solidFill>
                <a:schemeClr val="tx1"/>
              </a:solidFill>
              <a:effectLst/>
              <a:latin typeface="+mn-lt"/>
              <a:ea typeface="+mn-ea"/>
              <a:cs typeface="+mn-cs"/>
            </a:endParaRP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Instruct trainees to answer the Personal Learning Plan questions individually.</a:t>
            </a:r>
            <a:endParaRPr lang="en-US" dirty="0"/>
          </a:p>
        </p:txBody>
      </p:sp>
      <p:sp>
        <p:nvSpPr>
          <p:cNvPr id="4" name="Slide Number Placeholder 3"/>
          <p:cNvSpPr>
            <a:spLocks noGrp="1"/>
          </p:cNvSpPr>
          <p:nvPr>
            <p:ph type="sldNum" sz="quarter" idx="10"/>
          </p:nvPr>
        </p:nvSpPr>
        <p:spPr/>
        <p:txBody>
          <a:bodyPr/>
          <a:lstStyle/>
          <a:p>
            <a:fld id="{F1A6BB06-A46A-49D2-915E-60669DF2ED28}" type="slidenum">
              <a:rPr lang="en-US" smtClean="0"/>
              <a:t>35</a:t>
            </a:fld>
            <a:endParaRPr lang="en-US" dirty="0"/>
          </a:p>
        </p:txBody>
      </p:sp>
    </p:spTree>
    <p:extLst>
      <p:ext uri="{BB962C8B-B14F-4D97-AF65-F5344CB8AC3E}">
        <p14:creationId xmlns:p14="http://schemas.microsoft.com/office/powerpoint/2010/main" val="4160669653"/>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sz="1200" kern="1200" dirty="0">
                <a:solidFill>
                  <a:schemeClr val="tx1"/>
                </a:solidFill>
                <a:effectLst/>
                <a:latin typeface="+mn-lt"/>
                <a:ea typeface="+mn-ea"/>
                <a:cs typeface="+mn-cs"/>
              </a:rPr>
              <a:t>Ask the participants what they learned from the training today and what they are most excited about implementing when they return to the office. What are they willing to “try on?”</a:t>
            </a:r>
          </a:p>
          <a:p>
            <a:pPr lvl="0"/>
            <a:endParaRPr lang="en-US" sz="1200" kern="1200" dirty="0">
              <a:solidFill>
                <a:schemeClr val="tx1"/>
              </a:solidFill>
              <a:effectLst/>
              <a:latin typeface="+mn-lt"/>
              <a:ea typeface="+mn-ea"/>
              <a:cs typeface="+mn-cs"/>
            </a:endParaRPr>
          </a:p>
          <a:p>
            <a:pPr lvl="0"/>
            <a:r>
              <a:rPr lang="en-US" sz="1200" kern="1200" dirty="0">
                <a:solidFill>
                  <a:schemeClr val="tx1"/>
                </a:solidFill>
                <a:effectLst/>
                <a:latin typeface="+mn-lt"/>
                <a:ea typeface="+mn-ea"/>
                <a:cs typeface="+mn-cs"/>
              </a:rPr>
              <a:t>What are they worried about upon returning to the office with this new information?</a:t>
            </a:r>
          </a:p>
          <a:p>
            <a:pPr lvl="0"/>
            <a:endParaRPr lang="en-US" sz="1200" kern="1200" dirty="0">
              <a:solidFill>
                <a:schemeClr val="tx1"/>
              </a:solidFill>
              <a:effectLst/>
              <a:latin typeface="+mn-lt"/>
              <a:ea typeface="+mn-ea"/>
              <a:cs typeface="+mn-cs"/>
            </a:endParaRPr>
          </a:p>
          <a:p>
            <a:pPr lvl="0"/>
            <a:r>
              <a:rPr lang="en-US" sz="1200" kern="1200" dirty="0">
                <a:solidFill>
                  <a:schemeClr val="tx1"/>
                </a:solidFill>
                <a:effectLst/>
                <a:latin typeface="+mn-lt"/>
                <a:ea typeface="+mn-ea"/>
                <a:cs typeface="+mn-cs"/>
              </a:rPr>
              <a:t>Ask trainees what worked well during this training and what could be improved.</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Thank trainees for attending and participating in the various activities.</a:t>
            </a:r>
            <a:endParaRPr lang="en-US" dirty="0"/>
          </a:p>
        </p:txBody>
      </p:sp>
      <p:sp>
        <p:nvSpPr>
          <p:cNvPr id="4" name="Slide Number Placeholder 3"/>
          <p:cNvSpPr>
            <a:spLocks noGrp="1"/>
          </p:cNvSpPr>
          <p:nvPr>
            <p:ph type="sldNum" sz="quarter" idx="10"/>
          </p:nvPr>
        </p:nvSpPr>
        <p:spPr/>
        <p:txBody>
          <a:bodyPr/>
          <a:lstStyle/>
          <a:p>
            <a:fld id="{F1A6BB06-A46A-49D2-915E-60669DF2ED28}" type="slidenum">
              <a:rPr lang="en-US" smtClean="0"/>
              <a:t>36</a:t>
            </a:fld>
            <a:endParaRPr lang="en-US" dirty="0"/>
          </a:p>
        </p:txBody>
      </p:sp>
    </p:spTree>
    <p:extLst>
      <p:ext uri="{BB962C8B-B14F-4D97-AF65-F5344CB8AC3E}">
        <p14:creationId xmlns:p14="http://schemas.microsoft.com/office/powerpoint/2010/main" val="4152014797"/>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4275" y="698500"/>
            <a:ext cx="2622550" cy="1966913"/>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1A6BB06-A46A-49D2-915E-60669DF2ED28}" type="slidenum">
              <a:rPr lang="en-US" smtClean="0"/>
              <a:t>37</a:t>
            </a:fld>
            <a:endParaRPr lang="en-US" dirty="0"/>
          </a:p>
        </p:txBody>
      </p:sp>
    </p:spTree>
    <p:extLst>
      <p:ext uri="{BB962C8B-B14F-4D97-AF65-F5344CB8AC3E}">
        <p14:creationId xmlns:p14="http://schemas.microsoft.com/office/powerpoint/2010/main" val="1111264120"/>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1A6BB06-A46A-49D2-915E-60669DF2ED28}" type="slidenum">
              <a:rPr lang="en-US" smtClean="0"/>
              <a:t>38</a:t>
            </a:fld>
            <a:endParaRPr lang="en-US"/>
          </a:p>
        </p:txBody>
      </p:sp>
    </p:spTree>
    <p:extLst>
      <p:ext uri="{BB962C8B-B14F-4D97-AF65-F5344CB8AC3E}">
        <p14:creationId xmlns:p14="http://schemas.microsoft.com/office/powerpoint/2010/main" val="3844872906"/>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1A6BB06-A46A-49D2-915E-60669DF2ED28}" type="slidenum">
              <a:rPr lang="en-US" smtClean="0"/>
              <a:t>39</a:t>
            </a:fld>
            <a:endParaRPr lang="en-US"/>
          </a:p>
        </p:txBody>
      </p:sp>
    </p:spTree>
    <p:extLst>
      <p:ext uri="{BB962C8B-B14F-4D97-AF65-F5344CB8AC3E}">
        <p14:creationId xmlns:p14="http://schemas.microsoft.com/office/powerpoint/2010/main" val="346804341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sz="1200" kern="1200" dirty="0">
                <a:solidFill>
                  <a:schemeClr val="tx1"/>
                </a:solidFill>
                <a:effectLst/>
                <a:latin typeface="+mn-lt"/>
                <a:ea typeface="+mn-ea"/>
                <a:cs typeface="+mn-cs"/>
              </a:rPr>
              <a:t>Give participant’s two minutes to read the learning objectives on page 6 of the trainee's guide on their own. </a:t>
            </a:r>
          </a:p>
          <a:p>
            <a:pPr lvl="0"/>
            <a:endParaRPr lang="en-US" sz="1200" kern="1200" dirty="0">
              <a:solidFill>
                <a:schemeClr val="tx1"/>
              </a:solidFill>
              <a:effectLst/>
              <a:latin typeface="+mn-lt"/>
              <a:ea typeface="+mn-ea"/>
              <a:cs typeface="+mn-cs"/>
            </a:endParaRPr>
          </a:p>
          <a:p>
            <a:pPr lvl="0"/>
            <a:r>
              <a:rPr lang="en-US" sz="1200" kern="1200" dirty="0">
                <a:solidFill>
                  <a:schemeClr val="tx1"/>
                </a:solidFill>
                <a:effectLst/>
                <a:latin typeface="+mn-lt"/>
                <a:ea typeface="+mn-ea"/>
                <a:cs typeface="+mn-cs"/>
              </a:rPr>
              <a:t>Ask participants to underline one learning objective that they feel they have a good understanding of already. Have them circle one learning objective they want to focus on today. </a:t>
            </a:r>
          </a:p>
          <a:p>
            <a:pPr lvl="0"/>
            <a:endParaRPr lang="en-US" sz="1200" kern="1200" dirty="0">
              <a:solidFill>
                <a:schemeClr val="tx1"/>
              </a:solidFill>
              <a:effectLst/>
              <a:latin typeface="+mn-lt"/>
              <a:ea typeface="+mn-ea"/>
              <a:cs typeface="+mn-cs"/>
            </a:endParaRPr>
          </a:p>
          <a:p>
            <a:pPr lvl="0"/>
            <a:r>
              <a:rPr lang="en-US" sz="1200" kern="1200" dirty="0">
                <a:solidFill>
                  <a:schemeClr val="tx1"/>
                </a:solidFill>
                <a:effectLst/>
                <a:latin typeface="+mn-lt"/>
                <a:ea typeface="+mn-ea"/>
                <a:cs typeface="+mn-cs"/>
              </a:rPr>
              <a:t>Ask the group if there are any questions or comments regarding the learning objectives. </a:t>
            </a:r>
          </a:p>
          <a:p>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F1A6BB06-A46A-49D2-915E-60669DF2ED28}" type="slidenum">
              <a:rPr lang="en-US" smtClean="0"/>
              <a:t>4</a:t>
            </a:fld>
            <a:endParaRPr lang="en-US" dirty="0"/>
          </a:p>
        </p:txBody>
      </p:sp>
    </p:spTree>
    <p:extLst>
      <p:ext uri="{BB962C8B-B14F-4D97-AF65-F5344CB8AC3E}">
        <p14:creationId xmlns:p14="http://schemas.microsoft.com/office/powerpoint/2010/main" val="165377465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After reviewing the learning objectives, briefly review the two main goals of the day</a:t>
            </a:r>
            <a:r>
              <a:rPr lang="en-US" sz="1200" kern="1200" baseline="0" dirty="0">
                <a:solidFill>
                  <a:schemeClr val="tx1"/>
                </a:solidFill>
                <a:effectLst/>
                <a:latin typeface="+mn-lt"/>
                <a:ea typeface="+mn-ea"/>
                <a:cs typeface="+mn-cs"/>
              </a:rPr>
              <a:t> as they are presented on the slide.</a:t>
            </a:r>
            <a:endParaRPr lang="en-US" dirty="0"/>
          </a:p>
        </p:txBody>
      </p:sp>
      <p:sp>
        <p:nvSpPr>
          <p:cNvPr id="4" name="Slide Number Placeholder 3"/>
          <p:cNvSpPr>
            <a:spLocks noGrp="1"/>
          </p:cNvSpPr>
          <p:nvPr>
            <p:ph type="sldNum" sz="quarter" idx="10"/>
          </p:nvPr>
        </p:nvSpPr>
        <p:spPr/>
        <p:txBody>
          <a:bodyPr/>
          <a:lstStyle/>
          <a:p>
            <a:fld id="{F1A6BB06-A46A-49D2-915E-60669DF2ED28}" type="slidenum">
              <a:rPr lang="en-US" smtClean="0"/>
              <a:t>5</a:t>
            </a:fld>
            <a:endParaRPr lang="en-US" dirty="0"/>
          </a:p>
        </p:txBody>
      </p:sp>
    </p:spTree>
    <p:extLst>
      <p:ext uri="{BB962C8B-B14F-4D97-AF65-F5344CB8AC3E}">
        <p14:creationId xmlns:p14="http://schemas.microsoft.com/office/powerpoint/2010/main" val="79012689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sz="1200" kern="1200" dirty="0">
                <a:solidFill>
                  <a:schemeClr val="tx1"/>
                </a:solidFill>
                <a:effectLst/>
                <a:latin typeface="+mn-lt"/>
                <a:ea typeface="+mn-ea"/>
                <a:cs typeface="+mn-cs"/>
              </a:rPr>
              <a:t>Let trainees know up front that the content in this training may be traumatic for participants. Set the tone for a safe learning environment by letting trainees knows there will be scenarios and pictures involving possible child maltreatment. Those of you with past personal or professional experiences may experience feelings of anxiety or discomfort. Encourage participants to think about how they might effectively deal with these responses. Tell them to feel free to talk with you at break, lunch or after the close of the training if you are experiencing distress. You may leave the room if you find it necessary to do so. </a:t>
            </a:r>
            <a:endParaRPr lang="en-US" sz="1400" kern="1200" dirty="0">
              <a:solidFill>
                <a:schemeClr val="tx1"/>
              </a:solidFill>
              <a:effectLst/>
              <a:latin typeface="+mn-lt"/>
              <a:ea typeface="+mn-ea"/>
              <a:cs typeface="+mn-cs"/>
            </a:endParaRPr>
          </a:p>
          <a:p>
            <a:pPr lvl="0"/>
            <a:endParaRPr lang="en-US" sz="1200" kern="1200" dirty="0">
              <a:solidFill>
                <a:schemeClr val="tx1"/>
              </a:solidFill>
              <a:effectLst/>
              <a:latin typeface="+mn-lt"/>
              <a:ea typeface="+mn-ea"/>
              <a:cs typeface="+mn-cs"/>
            </a:endParaRPr>
          </a:p>
          <a:p>
            <a:pPr lvl="0"/>
            <a:r>
              <a:rPr lang="en-US" sz="1200" kern="1200" dirty="0">
                <a:solidFill>
                  <a:schemeClr val="tx1"/>
                </a:solidFill>
                <a:effectLst/>
                <a:latin typeface="+mn-lt"/>
                <a:ea typeface="+mn-ea"/>
                <a:cs typeface="+mn-cs"/>
              </a:rPr>
              <a:t>Tell trainees that, as we engage in activities, whether in small groups or the entire class, share only what you feel comfortable sharing. </a:t>
            </a:r>
            <a:endParaRPr lang="en-US" sz="1400" kern="1200" dirty="0">
              <a:solidFill>
                <a:schemeClr val="tx1"/>
              </a:solidFill>
              <a:effectLst/>
              <a:latin typeface="+mn-lt"/>
              <a:ea typeface="+mn-ea"/>
              <a:cs typeface="+mn-cs"/>
            </a:endParaRPr>
          </a:p>
          <a:p>
            <a:pPr lvl="0"/>
            <a:endParaRPr lang="en-US" sz="1200" kern="1200" dirty="0">
              <a:solidFill>
                <a:schemeClr val="tx1"/>
              </a:solidFill>
              <a:effectLst/>
              <a:latin typeface="+mn-lt"/>
              <a:ea typeface="+mn-ea"/>
              <a:cs typeface="+mn-cs"/>
            </a:endParaRPr>
          </a:p>
          <a:p>
            <a:pPr lvl="0"/>
            <a:r>
              <a:rPr lang="en-US" sz="1200" kern="1200" dirty="0">
                <a:solidFill>
                  <a:schemeClr val="tx1"/>
                </a:solidFill>
                <a:effectLst/>
                <a:latin typeface="+mn-lt"/>
                <a:ea typeface="+mn-ea"/>
                <a:cs typeface="+mn-cs"/>
              </a:rPr>
              <a:t>Briefly go over the group agreements that have been shared in previous trainings.</a:t>
            </a:r>
          </a:p>
          <a:p>
            <a:pPr lvl="1"/>
            <a:r>
              <a:rPr lang="en-US" sz="1200" b="1" kern="1200" dirty="0">
                <a:solidFill>
                  <a:schemeClr val="tx1"/>
                </a:solidFill>
                <a:effectLst/>
                <a:latin typeface="+mn-lt"/>
                <a:ea typeface="+mn-ea"/>
                <a:cs typeface="+mn-cs"/>
              </a:rPr>
              <a:t>Collaboration</a:t>
            </a:r>
            <a:r>
              <a:rPr lang="en-US" sz="1200" kern="1200" dirty="0">
                <a:solidFill>
                  <a:schemeClr val="tx1"/>
                </a:solidFill>
                <a:effectLst/>
                <a:latin typeface="+mn-lt"/>
                <a:ea typeface="+mn-ea"/>
                <a:cs typeface="+mn-cs"/>
              </a:rPr>
              <a:t> - We need partnership to have engagement and that works best if we trust each other and agree we are not here to blame or shame.  We are here because we share a common concern for the safety and well-being of children. Remind them how this skill will be needed when working with families as they are the experts on their family. Social workers must be able to foster collaboration in order to complete a thorough assessment of the situation.  Families need to feel trust before they honestly examine themselves and be able to look at a problem and their part in it.</a:t>
            </a:r>
          </a:p>
          <a:p>
            <a:pPr lvl="1"/>
            <a:r>
              <a:rPr lang="en-US" sz="1200" b="1" kern="1200" dirty="0">
                <a:solidFill>
                  <a:schemeClr val="tx1"/>
                </a:solidFill>
                <a:effectLst/>
                <a:latin typeface="+mn-lt"/>
                <a:ea typeface="+mn-ea"/>
                <a:cs typeface="+mn-cs"/>
              </a:rPr>
              <a:t>Ask lots of questions</a:t>
            </a:r>
            <a:r>
              <a:rPr lang="en-US" sz="1200" kern="1200" dirty="0">
                <a:solidFill>
                  <a:schemeClr val="tx1"/>
                </a:solidFill>
                <a:effectLst/>
                <a:latin typeface="+mn-lt"/>
                <a:ea typeface="+mn-ea"/>
                <a:cs typeface="+mn-cs"/>
              </a:rPr>
              <a:t> - Point out that the trainer can’t make the training relevant for each person because there are many people in the room with different experiences and different needs. Participants have to make it relevant for themselves by asking lots of questions and deciding how the experience might be helpful or not helpful to them.</a:t>
            </a:r>
          </a:p>
          <a:p>
            <a:pPr lvl="1"/>
            <a:r>
              <a:rPr lang="en-US" sz="1200" b="1" kern="1200" dirty="0">
                <a:solidFill>
                  <a:schemeClr val="tx1"/>
                </a:solidFill>
                <a:effectLst/>
                <a:latin typeface="+mn-lt"/>
                <a:ea typeface="+mn-ea"/>
                <a:cs typeface="+mn-cs"/>
              </a:rPr>
              <a:t>Be Open to Trying New Things</a:t>
            </a:r>
            <a:r>
              <a:rPr lang="en-US" sz="1200" kern="1200" dirty="0">
                <a:solidFill>
                  <a:schemeClr val="tx1"/>
                </a:solidFill>
                <a:effectLst/>
                <a:latin typeface="+mn-lt"/>
                <a:ea typeface="+mn-ea"/>
                <a:cs typeface="+mn-cs"/>
              </a:rPr>
              <a:t> - As professional we feel more comfortable and competent sticking with what we know. We don’t always like it when new things come along. Sometimes it feels uncomfortable to try new things so we tend to back away from the new thing telling ourselves things like “she doesn’t know what she’s talking about…she has never worked in our community with the people we work with…”But to learn something new we have to do through the uncomfortable stage to get to the other side where it feels natural and comfortable. With this group agreement, they are agreeing to try new things even if they feel uncomfortable. </a:t>
            </a:r>
          </a:p>
          <a:p>
            <a:pPr lvl="1"/>
            <a:r>
              <a:rPr lang="en-US" sz="1200" b="1" kern="1200" dirty="0">
                <a:solidFill>
                  <a:schemeClr val="tx1"/>
                </a:solidFill>
                <a:effectLst/>
                <a:latin typeface="+mn-lt"/>
                <a:ea typeface="+mn-ea"/>
                <a:cs typeface="+mn-cs"/>
              </a:rPr>
              <a:t>Make Mistakes</a:t>
            </a:r>
            <a:r>
              <a:rPr lang="en-US" sz="1200" kern="1200" dirty="0">
                <a:solidFill>
                  <a:schemeClr val="tx1"/>
                </a:solidFill>
                <a:effectLst/>
                <a:latin typeface="+mn-lt"/>
                <a:ea typeface="+mn-ea"/>
                <a:cs typeface="+mn-cs"/>
              </a:rPr>
              <a:t> - As professionals we don’t like to make mistakes. And when we make mistakes we feel discouraged and beat ourselves up. But, if we are going to learn new things, we have to make mistakes. Even more important than the willingness to make mistakes is the willingness to admit we are wrong even when we don’t want to be.  Growth requires that we are open to changing our minds based on new information received.  We must also be willing to put our own ideas aside to fully hear the views of others.</a:t>
            </a:r>
          </a:p>
          <a:p>
            <a:pPr lvl="1"/>
            <a:r>
              <a:rPr lang="en-US" sz="1200" b="1" kern="1200" dirty="0">
                <a:solidFill>
                  <a:schemeClr val="tx1"/>
                </a:solidFill>
                <a:effectLst/>
                <a:latin typeface="+mn-lt"/>
                <a:ea typeface="+mn-ea"/>
                <a:cs typeface="+mn-cs"/>
              </a:rPr>
              <a:t>Confidentiality</a:t>
            </a:r>
            <a:r>
              <a:rPr lang="en-US" sz="1200" kern="1200" dirty="0">
                <a:solidFill>
                  <a:schemeClr val="tx1"/>
                </a:solidFill>
                <a:effectLst/>
                <a:latin typeface="+mn-lt"/>
                <a:ea typeface="+mn-ea"/>
                <a:cs typeface="+mn-cs"/>
              </a:rPr>
              <a:t> - This is just a reminder that information about families or other trainees shared in the training room should be kept confidential.</a:t>
            </a:r>
          </a:p>
          <a:p>
            <a:r>
              <a:rPr lang="en-US" sz="1200" b="1" kern="1200" dirty="0">
                <a:solidFill>
                  <a:schemeClr val="tx1"/>
                </a:solidFill>
                <a:effectLst/>
                <a:latin typeface="+mn-lt"/>
                <a:ea typeface="+mn-ea"/>
                <a:cs typeface="+mn-cs"/>
              </a:rPr>
              <a:t>Be responsible for your own learning </a:t>
            </a:r>
            <a:r>
              <a:rPr lang="en-US" sz="1200" kern="1200" dirty="0">
                <a:solidFill>
                  <a:schemeClr val="tx1"/>
                </a:solidFill>
                <a:effectLst/>
                <a:latin typeface="+mn-lt"/>
                <a:ea typeface="+mn-ea"/>
                <a:cs typeface="+mn-cs"/>
              </a:rPr>
              <a:t>– As adult learners we realize you come with knowledge, skills and experience. The intention of this curriculum is that you will have an opportunity to share this via large and small group discussions. Please come prepared to training having taken any prerequisite eLearning or classroom trainings. Set aside this day for your learning, please do not bring work into the classroom, this is distracting to other participants as well as to the trainer/facilitator. This includes being on time, sharing the floor, and keeping cell phones off. </a:t>
            </a:r>
            <a:endParaRPr lang="en-US" dirty="0"/>
          </a:p>
        </p:txBody>
      </p:sp>
      <p:sp>
        <p:nvSpPr>
          <p:cNvPr id="4" name="Slide Number Placeholder 3"/>
          <p:cNvSpPr>
            <a:spLocks noGrp="1"/>
          </p:cNvSpPr>
          <p:nvPr>
            <p:ph type="sldNum" sz="quarter" idx="10"/>
          </p:nvPr>
        </p:nvSpPr>
        <p:spPr/>
        <p:txBody>
          <a:bodyPr/>
          <a:lstStyle/>
          <a:p>
            <a:fld id="{F1A6BB06-A46A-49D2-915E-60669DF2ED28}" type="slidenum">
              <a:rPr lang="en-US" smtClean="0"/>
              <a:t>6</a:t>
            </a:fld>
            <a:endParaRPr lang="en-US" dirty="0"/>
          </a:p>
        </p:txBody>
      </p:sp>
    </p:spTree>
    <p:extLst>
      <p:ext uri="{BB962C8B-B14F-4D97-AF65-F5344CB8AC3E}">
        <p14:creationId xmlns:p14="http://schemas.microsoft.com/office/powerpoint/2010/main" val="257617916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sz="1200" kern="1200" dirty="0">
                <a:solidFill>
                  <a:schemeClr val="tx1"/>
                </a:solidFill>
                <a:effectLst/>
                <a:latin typeface="+mn-lt"/>
                <a:ea typeface="+mn-ea"/>
                <a:cs typeface="+mn-cs"/>
              </a:rPr>
              <a:t>Ask trainees to turn to page 7 of their trainee guide containing detailed information on trauma informed practice and key issues in child welfare, and invite them to follow along throughout this discussion.</a:t>
            </a:r>
          </a:p>
          <a:p>
            <a:pPr lvl="0"/>
            <a:endParaRPr lang="en-US" sz="1200" kern="1200" dirty="0">
              <a:solidFill>
                <a:schemeClr val="tx1"/>
              </a:solidFill>
              <a:effectLst/>
              <a:latin typeface="+mn-lt"/>
              <a:ea typeface="+mn-ea"/>
              <a:cs typeface="+mn-cs"/>
            </a:endParaRPr>
          </a:p>
          <a:p>
            <a:pPr lvl="0"/>
            <a:r>
              <a:rPr lang="en-US" sz="1200" kern="1200" dirty="0">
                <a:solidFill>
                  <a:schemeClr val="tx1"/>
                </a:solidFill>
                <a:effectLst/>
                <a:latin typeface="+mn-lt"/>
                <a:ea typeface="+mn-ea"/>
                <a:cs typeface="+mn-cs"/>
              </a:rPr>
              <a:t>Briefly review best practices in child welfare (covered throughout Common Core 3.0 classes)</a:t>
            </a:r>
          </a:p>
          <a:p>
            <a:pPr lvl="0"/>
            <a:endParaRPr lang="en-US" sz="1200" kern="1200" dirty="0">
              <a:solidFill>
                <a:schemeClr val="tx1"/>
              </a:solidFill>
              <a:effectLst/>
              <a:latin typeface="+mn-lt"/>
              <a:ea typeface="+mn-ea"/>
              <a:cs typeface="+mn-cs"/>
            </a:endParaRPr>
          </a:p>
          <a:p>
            <a:pPr lvl="0"/>
            <a:r>
              <a:rPr lang="en-US" sz="1200" kern="1200" dirty="0">
                <a:solidFill>
                  <a:schemeClr val="tx1"/>
                </a:solidFill>
                <a:effectLst/>
                <a:latin typeface="+mn-lt"/>
                <a:ea typeface="+mn-ea"/>
                <a:cs typeface="+mn-cs"/>
              </a:rPr>
              <a:t>As a reminder, Trauma Informed Practice is one of the key best practices in child welfare. It is essential that we have a trauma informed lens when working with parents and children who have experienced trauma in the past or as a result of involvement with child welfare services. It is important to remember that any level of involvement with </a:t>
            </a:r>
          </a:p>
          <a:p>
            <a:pPr lvl="0"/>
            <a:endParaRPr lang="en-US" sz="1200" kern="1200" dirty="0">
              <a:solidFill>
                <a:schemeClr val="tx1"/>
              </a:solidFill>
              <a:effectLst/>
              <a:latin typeface="+mn-lt"/>
              <a:ea typeface="+mn-ea"/>
              <a:cs typeface="+mn-cs"/>
            </a:endParaRPr>
          </a:p>
          <a:p>
            <a:pPr lvl="0"/>
            <a:r>
              <a:rPr lang="en-US" sz="1200" kern="1200" dirty="0">
                <a:solidFill>
                  <a:schemeClr val="tx1"/>
                </a:solidFill>
                <a:effectLst/>
                <a:latin typeface="+mn-lt"/>
                <a:ea typeface="+mn-ea"/>
                <a:cs typeface="+mn-cs"/>
              </a:rPr>
              <a:t>CWS has the potential to cause trauma for a family. </a:t>
            </a:r>
          </a:p>
          <a:p>
            <a:pPr lvl="0"/>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F1A6BB06-A46A-49D2-915E-60669DF2ED28}" type="slidenum">
              <a:rPr lang="en-US" smtClean="0"/>
              <a:t>7</a:t>
            </a:fld>
            <a:endParaRPr lang="en-US" dirty="0"/>
          </a:p>
        </p:txBody>
      </p:sp>
    </p:spTree>
    <p:extLst>
      <p:ext uri="{BB962C8B-B14F-4D97-AF65-F5344CB8AC3E}">
        <p14:creationId xmlns:p14="http://schemas.microsoft.com/office/powerpoint/2010/main" val="329135364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sz="1200" kern="1200" dirty="0">
                <a:solidFill>
                  <a:schemeClr val="tx1"/>
                </a:solidFill>
                <a:effectLst/>
                <a:latin typeface="+mn-lt"/>
                <a:ea typeface="+mn-ea"/>
                <a:cs typeface="+mn-cs"/>
              </a:rPr>
              <a:t>Maintaining a strengths-based and humble approach to working with families helps us engage with families who have experienced trauma or any of the key issues we will be discussing today.  </a:t>
            </a:r>
          </a:p>
          <a:p>
            <a:pPr lvl="0"/>
            <a:endParaRPr lang="en-US" sz="1200" kern="1200" dirty="0">
              <a:solidFill>
                <a:schemeClr val="tx1"/>
              </a:solidFill>
              <a:effectLst/>
              <a:latin typeface="+mn-lt"/>
              <a:ea typeface="+mn-ea"/>
              <a:cs typeface="+mn-cs"/>
            </a:endParaRPr>
          </a:p>
          <a:p>
            <a:pPr lvl="0"/>
            <a:r>
              <a:rPr lang="en-US" sz="1200" kern="1200" dirty="0">
                <a:solidFill>
                  <a:schemeClr val="tx1"/>
                </a:solidFill>
                <a:effectLst/>
                <a:latin typeface="+mn-lt"/>
                <a:ea typeface="+mn-ea"/>
                <a:cs typeface="+mn-cs"/>
              </a:rPr>
              <a:t>Today we will review and discuss the following key concepts (review concepts on slide)</a:t>
            </a:r>
          </a:p>
          <a:p>
            <a:pPr lvl="0"/>
            <a:endParaRPr lang="en-US" sz="1200" kern="1200" dirty="0">
              <a:solidFill>
                <a:schemeClr val="tx1"/>
              </a:solidFill>
              <a:effectLst/>
              <a:latin typeface="+mn-lt"/>
              <a:ea typeface="+mn-ea"/>
              <a:cs typeface="+mn-cs"/>
            </a:endParaRPr>
          </a:p>
          <a:p>
            <a:pPr lvl="0"/>
            <a:r>
              <a:rPr lang="en-US" sz="1200" kern="1200" dirty="0">
                <a:solidFill>
                  <a:schemeClr val="tx1"/>
                </a:solidFill>
                <a:effectLst/>
                <a:latin typeface="+mn-lt"/>
                <a:ea typeface="+mn-ea"/>
                <a:cs typeface="+mn-cs"/>
              </a:rPr>
              <a:t>Trainers: briefly review the next several slides as trainees follow along in their trainee guides “Review of key concepts”….this is meant to be a brief overview (20 minutes). Trainees will then have a chance to discuss toward the end of this 30 minute segment. </a:t>
            </a:r>
          </a:p>
          <a:p>
            <a:pPr lvl="0"/>
            <a:endParaRPr lang="en-US" sz="1200" kern="1200" dirty="0">
              <a:solidFill>
                <a:schemeClr val="tx1"/>
              </a:solidFill>
              <a:effectLst/>
              <a:latin typeface="+mn-lt"/>
              <a:ea typeface="+mn-ea"/>
              <a:cs typeface="+mn-cs"/>
            </a:endParaRPr>
          </a:p>
          <a:p>
            <a:pPr lvl="0"/>
            <a:r>
              <a:rPr lang="en-US" sz="1200" kern="1200" dirty="0">
                <a:solidFill>
                  <a:schemeClr val="tx1"/>
                </a:solidFill>
                <a:effectLst/>
                <a:latin typeface="+mn-lt"/>
                <a:ea typeface="+mn-ea"/>
                <a:cs typeface="+mn-cs"/>
              </a:rPr>
              <a:t>Trainers should prepare trainees by introducing the topic of trauma and reminding them that this could stir up some emotional triggers to their own traumas throughout the discussion. The purpose of this class is to go deeper and really look at some underlying trauma experiences, which could be an uncomfortable space for some. </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Remind trainees that this is a parallel process as social workers are learning to respond to children and families in a trauma-informed and supportive way. </a:t>
            </a:r>
            <a:endParaRPr lang="en-US" dirty="0"/>
          </a:p>
        </p:txBody>
      </p:sp>
      <p:sp>
        <p:nvSpPr>
          <p:cNvPr id="4" name="Slide Number Placeholder 3"/>
          <p:cNvSpPr>
            <a:spLocks noGrp="1"/>
          </p:cNvSpPr>
          <p:nvPr>
            <p:ph type="sldNum" sz="quarter" idx="10"/>
          </p:nvPr>
        </p:nvSpPr>
        <p:spPr/>
        <p:txBody>
          <a:bodyPr/>
          <a:lstStyle/>
          <a:p>
            <a:fld id="{F1A6BB06-A46A-49D2-915E-60669DF2ED28}" type="slidenum">
              <a:rPr lang="en-US" smtClean="0"/>
              <a:t>8</a:t>
            </a:fld>
            <a:endParaRPr lang="en-US" dirty="0"/>
          </a:p>
        </p:txBody>
      </p:sp>
    </p:spTree>
    <p:extLst>
      <p:ext uri="{BB962C8B-B14F-4D97-AF65-F5344CB8AC3E}">
        <p14:creationId xmlns:p14="http://schemas.microsoft.com/office/powerpoint/2010/main" val="226424462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Review the definition of trauma, and then move on to the definition of child trauma.</a:t>
            </a:r>
          </a:p>
          <a:p>
            <a:pPr lvl="0"/>
            <a:endParaRPr lang="en-US" dirty="0"/>
          </a:p>
        </p:txBody>
      </p:sp>
      <p:sp>
        <p:nvSpPr>
          <p:cNvPr id="4" name="Slide Number Placeholder 3"/>
          <p:cNvSpPr>
            <a:spLocks noGrp="1"/>
          </p:cNvSpPr>
          <p:nvPr>
            <p:ph type="sldNum" sz="quarter" idx="10"/>
          </p:nvPr>
        </p:nvSpPr>
        <p:spPr/>
        <p:txBody>
          <a:bodyPr/>
          <a:lstStyle/>
          <a:p>
            <a:fld id="{BF9CD9D6-96FD-4C85-A558-2662F8197F45}" type="slidenum">
              <a:rPr lang="en-US" smtClean="0"/>
              <a:pPr/>
              <a:t>9</a:t>
            </a:fld>
            <a:endParaRPr lang="en-US" dirty="0"/>
          </a:p>
        </p:txBody>
      </p:sp>
    </p:spTree>
    <p:extLst>
      <p:ext uri="{BB962C8B-B14F-4D97-AF65-F5344CB8AC3E}">
        <p14:creationId xmlns:p14="http://schemas.microsoft.com/office/powerpoint/2010/main" val="359808164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D31DEE5C-8EAC-476A-8EDC-F1D01A085EC4}" type="datetimeFigureOut">
              <a:rPr lang="en-US" smtClean="0"/>
              <a:t>7/24/2019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2E357DE-2CFF-4E4A-B892-1FAFF8444DB6}" type="slidenum">
              <a:rPr lang="en-US" smtClean="0"/>
              <a:t>‹#›</a:t>
            </a:fld>
            <a:endParaRPr lang="en-US" dirty="0"/>
          </a:p>
        </p:txBody>
      </p:sp>
    </p:spTree>
    <p:extLst>
      <p:ext uri="{BB962C8B-B14F-4D97-AF65-F5344CB8AC3E}">
        <p14:creationId xmlns:p14="http://schemas.microsoft.com/office/powerpoint/2010/main" val="423708531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31DEE5C-8EAC-476A-8EDC-F1D01A085EC4}" type="datetimeFigureOut">
              <a:rPr lang="en-US" smtClean="0"/>
              <a:t>7/24/2019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2E357DE-2CFF-4E4A-B892-1FAFF8444DB6}" type="slidenum">
              <a:rPr lang="en-US" smtClean="0"/>
              <a:t>‹#›</a:t>
            </a:fld>
            <a:endParaRPr lang="en-US" dirty="0"/>
          </a:p>
        </p:txBody>
      </p:sp>
    </p:spTree>
    <p:extLst>
      <p:ext uri="{BB962C8B-B14F-4D97-AF65-F5344CB8AC3E}">
        <p14:creationId xmlns:p14="http://schemas.microsoft.com/office/powerpoint/2010/main" val="120884530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31DEE5C-8EAC-476A-8EDC-F1D01A085EC4}" type="datetimeFigureOut">
              <a:rPr lang="en-US" smtClean="0"/>
              <a:t>7/24/2019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2E357DE-2CFF-4E4A-B892-1FAFF8444DB6}" type="slidenum">
              <a:rPr lang="en-US" smtClean="0"/>
              <a:t>‹#›</a:t>
            </a:fld>
            <a:endParaRPr lang="en-US" dirty="0"/>
          </a:p>
        </p:txBody>
      </p:sp>
    </p:spTree>
    <p:extLst>
      <p:ext uri="{BB962C8B-B14F-4D97-AF65-F5344CB8AC3E}">
        <p14:creationId xmlns:p14="http://schemas.microsoft.com/office/powerpoint/2010/main" val="28348486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31DEE5C-8EAC-476A-8EDC-F1D01A085EC4}" type="datetimeFigureOut">
              <a:rPr lang="en-US" smtClean="0"/>
              <a:t>7/24/2019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2E357DE-2CFF-4E4A-B892-1FAFF8444DB6}" type="slidenum">
              <a:rPr lang="en-US" smtClean="0"/>
              <a:t>‹#›</a:t>
            </a:fld>
            <a:endParaRPr lang="en-US" dirty="0"/>
          </a:p>
        </p:txBody>
      </p:sp>
    </p:spTree>
    <p:extLst>
      <p:ext uri="{BB962C8B-B14F-4D97-AF65-F5344CB8AC3E}">
        <p14:creationId xmlns:p14="http://schemas.microsoft.com/office/powerpoint/2010/main" val="286949323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D31DEE5C-8EAC-476A-8EDC-F1D01A085EC4}" type="datetimeFigureOut">
              <a:rPr lang="en-US" smtClean="0"/>
              <a:t>7/24/2019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2E357DE-2CFF-4E4A-B892-1FAFF8444DB6}" type="slidenum">
              <a:rPr lang="en-US" smtClean="0"/>
              <a:t>‹#›</a:t>
            </a:fld>
            <a:endParaRPr lang="en-US" dirty="0"/>
          </a:p>
        </p:txBody>
      </p:sp>
    </p:spTree>
    <p:extLst>
      <p:ext uri="{BB962C8B-B14F-4D97-AF65-F5344CB8AC3E}">
        <p14:creationId xmlns:p14="http://schemas.microsoft.com/office/powerpoint/2010/main" val="151945603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D31DEE5C-8EAC-476A-8EDC-F1D01A085EC4}" type="datetimeFigureOut">
              <a:rPr lang="en-US" smtClean="0"/>
              <a:t>7/24/2019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2E357DE-2CFF-4E4A-B892-1FAFF8444DB6}" type="slidenum">
              <a:rPr lang="en-US" smtClean="0"/>
              <a:t>‹#›</a:t>
            </a:fld>
            <a:endParaRPr lang="en-US" dirty="0"/>
          </a:p>
        </p:txBody>
      </p:sp>
    </p:spTree>
    <p:extLst>
      <p:ext uri="{BB962C8B-B14F-4D97-AF65-F5344CB8AC3E}">
        <p14:creationId xmlns:p14="http://schemas.microsoft.com/office/powerpoint/2010/main" val="372655180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D31DEE5C-8EAC-476A-8EDC-F1D01A085EC4}" type="datetimeFigureOut">
              <a:rPr lang="en-US" smtClean="0"/>
              <a:t>7/24/2019</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22E357DE-2CFF-4E4A-B892-1FAFF8444DB6}" type="slidenum">
              <a:rPr lang="en-US" smtClean="0"/>
              <a:t>‹#›</a:t>
            </a:fld>
            <a:endParaRPr lang="en-US" dirty="0"/>
          </a:p>
        </p:txBody>
      </p:sp>
    </p:spTree>
    <p:extLst>
      <p:ext uri="{BB962C8B-B14F-4D97-AF65-F5344CB8AC3E}">
        <p14:creationId xmlns:p14="http://schemas.microsoft.com/office/powerpoint/2010/main" val="306177694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D31DEE5C-8EAC-476A-8EDC-F1D01A085EC4}" type="datetimeFigureOut">
              <a:rPr lang="en-US" smtClean="0"/>
              <a:t>7/24/2019</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22E357DE-2CFF-4E4A-B892-1FAFF8444DB6}" type="slidenum">
              <a:rPr lang="en-US" smtClean="0"/>
              <a:t>‹#›</a:t>
            </a:fld>
            <a:endParaRPr lang="en-US" dirty="0"/>
          </a:p>
        </p:txBody>
      </p:sp>
    </p:spTree>
    <p:extLst>
      <p:ext uri="{BB962C8B-B14F-4D97-AF65-F5344CB8AC3E}">
        <p14:creationId xmlns:p14="http://schemas.microsoft.com/office/powerpoint/2010/main" val="142815994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31DEE5C-8EAC-476A-8EDC-F1D01A085EC4}" type="datetimeFigureOut">
              <a:rPr lang="en-US" smtClean="0"/>
              <a:t>7/24/2019</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22E357DE-2CFF-4E4A-B892-1FAFF8444DB6}" type="slidenum">
              <a:rPr lang="en-US" smtClean="0"/>
              <a:t>‹#›</a:t>
            </a:fld>
            <a:endParaRPr lang="en-US" dirty="0"/>
          </a:p>
        </p:txBody>
      </p:sp>
    </p:spTree>
    <p:extLst>
      <p:ext uri="{BB962C8B-B14F-4D97-AF65-F5344CB8AC3E}">
        <p14:creationId xmlns:p14="http://schemas.microsoft.com/office/powerpoint/2010/main" val="45583584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D31DEE5C-8EAC-476A-8EDC-F1D01A085EC4}" type="datetimeFigureOut">
              <a:rPr lang="en-US" smtClean="0"/>
              <a:t>7/24/2019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2E357DE-2CFF-4E4A-B892-1FAFF8444DB6}" type="slidenum">
              <a:rPr lang="en-US" smtClean="0"/>
              <a:t>‹#›</a:t>
            </a:fld>
            <a:endParaRPr lang="en-US" dirty="0"/>
          </a:p>
        </p:txBody>
      </p:sp>
    </p:spTree>
    <p:extLst>
      <p:ext uri="{BB962C8B-B14F-4D97-AF65-F5344CB8AC3E}">
        <p14:creationId xmlns:p14="http://schemas.microsoft.com/office/powerpoint/2010/main" val="146427177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D31DEE5C-8EAC-476A-8EDC-F1D01A085EC4}" type="datetimeFigureOut">
              <a:rPr lang="en-US" smtClean="0"/>
              <a:t>7/24/2019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2E357DE-2CFF-4E4A-B892-1FAFF8444DB6}" type="slidenum">
              <a:rPr lang="en-US" smtClean="0"/>
              <a:t>‹#›</a:t>
            </a:fld>
            <a:endParaRPr lang="en-US" dirty="0"/>
          </a:p>
        </p:txBody>
      </p:sp>
    </p:spTree>
    <p:extLst>
      <p:ext uri="{BB962C8B-B14F-4D97-AF65-F5344CB8AC3E}">
        <p14:creationId xmlns:p14="http://schemas.microsoft.com/office/powerpoint/2010/main" val="314455727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1">
            <a:lumMod val="75000"/>
          </a:scheme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31DEE5C-8EAC-476A-8EDC-F1D01A085EC4}" type="datetimeFigureOut">
              <a:rPr lang="en-US" smtClean="0"/>
              <a:t>7/24/2019</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2E357DE-2CFF-4E4A-B892-1FAFF8444DB6}" type="slidenum">
              <a:rPr lang="en-US" smtClean="0"/>
              <a:t>‹#›</a:t>
            </a:fld>
            <a:endParaRPr lang="en-US" dirty="0"/>
          </a:p>
        </p:txBody>
      </p:sp>
    </p:spTree>
    <p:extLst>
      <p:ext uri="{BB962C8B-B14F-4D97-AF65-F5344CB8AC3E}">
        <p14:creationId xmlns:p14="http://schemas.microsoft.com/office/powerpoint/2010/main" val="563284824"/>
      </p:ext>
    </p:extLst>
  </p:cSld>
  <p:clrMap bg1="dk1" tx1="lt1" bg2="dk2" tx2="lt2" accent1="accent1" accent2="accent2" accent3="accent3" accent4="accent4" accent5="accent5" accent6="accent6" hlink="hlink" folHlink="folHlink"/>
  <p:sldLayoutIdLst>
    <p:sldLayoutId id="2147483757" r:id="rId1"/>
    <p:sldLayoutId id="2147483758" r:id="rId2"/>
    <p:sldLayoutId id="2147483759" r:id="rId3"/>
    <p:sldLayoutId id="2147483760" r:id="rId4"/>
    <p:sldLayoutId id="2147483761" r:id="rId5"/>
    <p:sldLayoutId id="2147483762" r:id="rId6"/>
    <p:sldLayoutId id="2147483763" r:id="rId7"/>
    <p:sldLayoutId id="2147483764" r:id="rId8"/>
    <p:sldLayoutId id="2147483765" r:id="rId9"/>
    <p:sldLayoutId id="2147483766" r:id="rId10"/>
    <p:sldLayoutId id="2147483767"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6.xm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2.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2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7.xml"/><Relationship Id="rId1" Type="http://schemas.openxmlformats.org/officeDocument/2006/relationships/slideLayout" Target="../slideLayouts/slideLayout2.xml"/><Relationship Id="rId5" Type="http://schemas.openxmlformats.org/officeDocument/2006/relationships/hyperlink" Target="https://www.youtube.com/watch?v=ARQuTgXumok" TargetMode="External"/><Relationship Id="rId4" Type="http://schemas.openxmlformats.org/officeDocument/2006/relationships/hyperlink" Target="https://www.youtube.com/watch?v=Q4ccdNMtYlw" TargetMode="External"/></Relationships>
</file>

<file path=ppt/slides/_rels/slide28.xml.rels><?xml version="1.0" encoding="UTF-8" standalone="yes"?>
<Relationships xmlns="http://schemas.openxmlformats.org/package/2006/relationships"><Relationship Id="rId3" Type="http://schemas.openxmlformats.org/officeDocument/2006/relationships/hyperlink" Target="https://www.youtube.com/watch?v=h_3bKM7lXyY" TargetMode="External"/><Relationship Id="rId2" Type="http://schemas.openxmlformats.org/officeDocument/2006/relationships/notesSlide" Target="../notesSlides/notesSlide28.xml"/><Relationship Id="rId1" Type="http://schemas.openxmlformats.org/officeDocument/2006/relationships/slideLayout" Target="../slideLayouts/slideLayout2.xml"/><Relationship Id="rId4" Type="http://schemas.openxmlformats.org/officeDocument/2006/relationships/image" Target="../media/image19.png"/></Relationships>
</file>

<file path=ppt/slides/_rels/slide29.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29.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8" Type="http://schemas.openxmlformats.org/officeDocument/2006/relationships/image" Target="../media/image26.jpg"/><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35.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36.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36.xml"/><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37.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38.xml"/><Relationship Id="rId1" Type="http://schemas.openxmlformats.org/officeDocument/2006/relationships/slideLayout" Target="../slideLayouts/slideLayout4.xml"/></Relationships>
</file>

<file path=ppt/slides/_rels/slide39.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39.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6.xml"/><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Block Arc 18"/>
          <p:cNvSpPr/>
          <p:nvPr/>
        </p:nvSpPr>
        <p:spPr>
          <a:xfrm>
            <a:off x="2663913" y="1408606"/>
            <a:ext cx="5645338" cy="5645338"/>
          </a:xfrm>
          <a:prstGeom prst="blockArc">
            <a:avLst>
              <a:gd name="adj1" fmla="val 10193080"/>
              <a:gd name="adj2" fmla="val 15037681"/>
              <a:gd name="adj3" fmla="val 4633"/>
            </a:avLst>
          </a:prstGeom>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sp>
      <p:sp>
        <p:nvSpPr>
          <p:cNvPr id="20" name="Block Arc 19"/>
          <p:cNvSpPr/>
          <p:nvPr/>
        </p:nvSpPr>
        <p:spPr>
          <a:xfrm>
            <a:off x="1749338" y="-195948"/>
            <a:ext cx="5645338" cy="5645338"/>
          </a:xfrm>
          <a:prstGeom prst="blockArc">
            <a:avLst>
              <a:gd name="adj1" fmla="val 2955016"/>
              <a:gd name="adj2" fmla="val 7845011"/>
              <a:gd name="adj3" fmla="val 4633"/>
            </a:avLst>
          </a:prstGeom>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sp>
      <p:sp>
        <p:nvSpPr>
          <p:cNvPr id="21" name="Block Arc 20"/>
          <p:cNvSpPr/>
          <p:nvPr/>
        </p:nvSpPr>
        <p:spPr>
          <a:xfrm>
            <a:off x="834748" y="1408611"/>
            <a:ext cx="5645338" cy="5645338"/>
          </a:xfrm>
          <a:prstGeom prst="blockArc">
            <a:avLst>
              <a:gd name="adj1" fmla="val 17362297"/>
              <a:gd name="adj2" fmla="val 606930"/>
              <a:gd name="adj3" fmla="val 4633"/>
            </a:avLst>
          </a:prstGeom>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sp>
      <p:grpSp>
        <p:nvGrpSpPr>
          <p:cNvPr id="22" name="Group 21"/>
          <p:cNvGrpSpPr/>
          <p:nvPr/>
        </p:nvGrpSpPr>
        <p:grpSpPr>
          <a:xfrm>
            <a:off x="3265902" y="2363229"/>
            <a:ext cx="2594595" cy="2594595"/>
            <a:chOff x="3236602" y="2369656"/>
            <a:chExt cx="2594595" cy="2594595"/>
          </a:xfrm>
        </p:grpSpPr>
        <p:sp>
          <p:nvSpPr>
            <p:cNvPr id="32" name="Oval 31"/>
            <p:cNvSpPr/>
            <p:nvPr/>
          </p:nvSpPr>
          <p:spPr>
            <a:xfrm>
              <a:off x="3236602" y="2369656"/>
              <a:ext cx="2594595" cy="2594595"/>
            </a:xfrm>
            <a:prstGeom prst="ellipse">
              <a:avLst/>
            </a:prstGeom>
            <a:solidFill>
              <a:schemeClr val="accent6">
                <a:lumMod val="75000"/>
              </a:schemeClr>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33" name="Oval 7"/>
            <p:cNvSpPr/>
            <p:nvPr/>
          </p:nvSpPr>
          <p:spPr>
            <a:xfrm>
              <a:off x="3660063" y="2749627"/>
              <a:ext cx="1834655" cy="1834655"/>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45720" tIns="45720" rIns="45720" bIns="45720" numCol="1" spcCol="1270" anchor="ctr" anchorCtr="0">
              <a:noAutofit/>
            </a:bodyPr>
            <a:lstStyle/>
            <a:p>
              <a:pPr algn="ctr" defTabSz="1600200" fontAlgn="auto">
                <a:lnSpc>
                  <a:spcPct val="90000"/>
                </a:lnSpc>
                <a:spcAft>
                  <a:spcPct val="35000"/>
                </a:spcAft>
              </a:pPr>
              <a:r>
                <a:rPr lang="en-US" sz="3600" dirty="0">
                  <a:solidFill>
                    <a:prstClr val="white"/>
                  </a:solidFill>
                </a:rPr>
                <a:t>Common Core 3.0</a:t>
              </a:r>
            </a:p>
          </p:txBody>
        </p:sp>
      </p:grpSp>
      <p:grpSp>
        <p:nvGrpSpPr>
          <p:cNvPr id="23" name="Group 22"/>
          <p:cNvGrpSpPr/>
          <p:nvPr/>
        </p:nvGrpSpPr>
        <p:grpSpPr>
          <a:xfrm>
            <a:off x="3663883" y="721985"/>
            <a:ext cx="1816216" cy="1816216"/>
            <a:chOff x="3634583" y="728412"/>
            <a:chExt cx="1816216" cy="1816216"/>
          </a:xfrm>
        </p:grpSpPr>
        <p:sp>
          <p:nvSpPr>
            <p:cNvPr id="30" name="Oval 29"/>
            <p:cNvSpPr/>
            <p:nvPr/>
          </p:nvSpPr>
          <p:spPr>
            <a:xfrm>
              <a:off x="3634583" y="728412"/>
              <a:ext cx="1816216" cy="1816216"/>
            </a:xfrm>
            <a:prstGeom prst="ellipse">
              <a:avLst/>
            </a:prstGeom>
            <a:solidFill>
              <a:schemeClr val="accent3">
                <a:lumMod val="75000"/>
              </a:schemeClr>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31" name="Oval 9"/>
            <p:cNvSpPr/>
            <p:nvPr/>
          </p:nvSpPr>
          <p:spPr>
            <a:xfrm>
              <a:off x="3900562" y="994391"/>
              <a:ext cx="1284258" cy="1284258"/>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27940" tIns="27940" rIns="27940" bIns="27940" numCol="1" spcCol="1270" anchor="ctr" anchorCtr="0">
              <a:noAutofit/>
            </a:bodyPr>
            <a:lstStyle/>
            <a:p>
              <a:pPr algn="ctr" defTabSz="977900" fontAlgn="auto">
                <a:lnSpc>
                  <a:spcPct val="90000"/>
                </a:lnSpc>
                <a:spcAft>
                  <a:spcPct val="35000"/>
                </a:spcAft>
              </a:pPr>
              <a:r>
                <a:rPr lang="en-US" sz="2200" dirty="0">
                  <a:solidFill>
                    <a:prstClr val="white"/>
                  </a:solidFill>
                </a:rPr>
                <a:t>Online Learning</a:t>
              </a:r>
            </a:p>
          </p:txBody>
        </p:sp>
      </p:grpSp>
      <p:grpSp>
        <p:nvGrpSpPr>
          <p:cNvPr id="24" name="Group 23"/>
          <p:cNvGrpSpPr/>
          <p:nvPr/>
        </p:nvGrpSpPr>
        <p:grpSpPr>
          <a:xfrm>
            <a:off x="5463734" y="3807443"/>
            <a:ext cx="1816216" cy="1816216"/>
            <a:chOff x="5434434" y="3813870"/>
            <a:chExt cx="1816216" cy="1816216"/>
          </a:xfrm>
        </p:grpSpPr>
        <p:sp>
          <p:nvSpPr>
            <p:cNvPr id="28" name="Oval 27"/>
            <p:cNvSpPr/>
            <p:nvPr/>
          </p:nvSpPr>
          <p:spPr>
            <a:xfrm>
              <a:off x="5434434" y="3813870"/>
              <a:ext cx="1816216" cy="1816216"/>
            </a:xfrm>
            <a:prstGeom prst="ellipse">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29" name="Oval 11"/>
            <p:cNvSpPr/>
            <p:nvPr/>
          </p:nvSpPr>
          <p:spPr>
            <a:xfrm>
              <a:off x="5700413" y="4079849"/>
              <a:ext cx="1284258" cy="1284258"/>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27940" tIns="27940" rIns="27940" bIns="27940" numCol="1" spcCol="1270" anchor="ctr" anchorCtr="0">
              <a:noAutofit/>
            </a:bodyPr>
            <a:lstStyle/>
            <a:p>
              <a:pPr algn="ctr" defTabSz="977900" fontAlgn="auto">
                <a:lnSpc>
                  <a:spcPct val="90000"/>
                </a:lnSpc>
                <a:spcAft>
                  <a:spcPct val="35000"/>
                </a:spcAft>
              </a:pPr>
              <a:r>
                <a:rPr lang="en-US" sz="2200" dirty="0">
                  <a:solidFill>
                    <a:prstClr val="white"/>
                  </a:solidFill>
                </a:rPr>
                <a:t>Classroom Skill Building</a:t>
              </a:r>
            </a:p>
          </p:txBody>
        </p:sp>
      </p:grpSp>
      <p:pic>
        <p:nvPicPr>
          <p:cNvPr id="34" name="Picture 3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162800" y="5449390"/>
            <a:ext cx="1346032" cy="698413"/>
          </a:xfrm>
          <a:prstGeom prst="rect">
            <a:avLst/>
          </a:prstGeom>
        </p:spPr>
      </p:pic>
      <p:grpSp>
        <p:nvGrpSpPr>
          <p:cNvPr id="25" name="Group 24"/>
          <p:cNvGrpSpPr/>
          <p:nvPr/>
        </p:nvGrpSpPr>
        <p:grpSpPr>
          <a:xfrm>
            <a:off x="1864048" y="3807429"/>
            <a:ext cx="1816216" cy="1816216"/>
            <a:chOff x="1834748" y="3813856"/>
            <a:chExt cx="1816216" cy="1816216"/>
          </a:xfrm>
        </p:grpSpPr>
        <p:sp>
          <p:nvSpPr>
            <p:cNvPr id="26" name="Oval 25"/>
            <p:cNvSpPr/>
            <p:nvPr/>
          </p:nvSpPr>
          <p:spPr>
            <a:xfrm>
              <a:off x="1834748" y="3813856"/>
              <a:ext cx="1816216" cy="1816216"/>
            </a:xfrm>
            <a:prstGeom prst="ellipse">
              <a:avLst/>
            </a:prstGeom>
            <a:solidFill>
              <a:schemeClr val="accent4">
                <a:lumMod val="75000"/>
              </a:schemeClr>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27" name="Oval 13"/>
            <p:cNvSpPr/>
            <p:nvPr/>
          </p:nvSpPr>
          <p:spPr>
            <a:xfrm>
              <a:off x="2100727" y="4079835"/>
              <a:ext cx="1284258" cy="1284258"/>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27940" tIns="27940" rIns="27940" bIns="27940" numCol="1" spcCol="1270" anchor="ctr" anchorCtr="0">
              <a:noAutofit/>
            </a:bodyPr>
            <a:lstStyle/>
            <a:p>
              <a:pPr algn="ctr" defTabSz="977900" fontAlgn="auto">
                <a:lnSpc>
                  <a:spcPct val="90000"/>
                </a:lnSpc>
                <a:spcAft>
                  <a:spcPct val="35000"/>
                </a:spcAft>
              </a:pPr>
              <a:r>
                <a:rPr lang="en-US" sz="2200" dirty="0">
                  <a:solidFill>
                    <a:prstClr val="white"/>
                  </a:solidFill>
                </a:rPr>
                <a:t>Field Activities</a:t>
              </a:r>
            </a:p>
          </p:txBody>
        </p:sp>
      </p:grpSp>
    </p:spTree>
    <p:extLst>
      <p:ext uri="{BB962C8B-B14F-4D97-AF65-F5344CB8AC3E}">
        <p14:creationId xmlns:p14="http://schemas.microsoft.com/office/powerpoint/2010/main" val="30882513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mph" presetSubtype="0" fill="hold" nodeType="afterEffect">
                                  <p:stCondLst>
                                    <p:cond delay="0"/>
                                  </p:stCondLst>
                                  <p:childTnLst>
                                    <p:animRot by="21600000">
                                      <p:cBhvr>
                                        <p:cTn id="6" dur="2000" fill="hold"/>
                                        <p:tgtEl>
                                          <p:spTgt spid="24"/>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Rectangle 2"/>
          <p:cNvSpPr>
            <a:spLocks noGrp="1" noChangeArrowheads="1"/>
          </p:cNvSpPr>
          <p:nvPr>
            <p:ph type="title"/>
          </p:nvPr>
        </p:nvSpPr>
        <p:spPr/>
        <p:txBody>
          <a:bodyPr/>
          <a:lstStyle/>
          <a:p>
            <a:pPr eaLnBrk="1" hangingPunct="1"/>
            <a:r>
              <a:rPr lang="en-US" altLang="en-US" sz="4000" dirty="0"/>
              <a:t>What is child trauma?</a:t>
            </a:r>
          </a:p>
        </p:txBody>
      </p:sp>
      <p:sp>
        <p:nvSpPr>
          <p:cNvPr id="22530" name="Rectangle 3"/>
          <p:cNvSpPr>
            <a:spLocks noGrp="1" noChangeArrowheads="1"/>
          </p:cNvSpPr>
          <p:nvPr>
            <p:ph idx="1"/>
          </p:nvPr>
        </p:nvSpPr>
        <p:spPr>
          <a:xfrm>
            <a:off x="152400" y="1600200"/>
            <a:ext cx="8153400" cy="5029200"/>
          </a:xfrm>
        </p:spPr>
        <p:txBody>
          <a:bodyPr>
            <a:noAutofit/>
          </a:bodyPr>
          <a:lstStyle/>
          <a:p>
            <a:pPr eaLnBrk="1" hangingPunct="1"/>
            <a:r>
              <a:rPr lang="en-US" altLang="ko-KR" dirty="0">
                <a:ea typeface="Malgun Gothic" panose="020B0503020000020004" pitchFamily="34" charset="-127"/>
              </a:rPr>
              <a:t>An event that </a:t>
            </a:r>
            <a:r>
              <a:rPr lang="en-US" altLang="ko-KR" u="sng" dirty="0">
                <a:ea typeface="Malgun Gothic" panose="020B0503020000020004" pitchFamily="34" charset="-127"/>
              </a:rPr>
              <a:t>overwhelms</a:t>
            </a:r>
            <a:r>
              <a:rPr lang="en-US" altLang="ko-KR" dirty="0">
                <a:ea typeface="Malgun Gothic" panose="020B0503020000020004" pitchFamily="34" charset="-127"/>
              </a:rPr>
              <a:t> the child’s ability to cope and causes fear, helplessness, or horror, expressed by sadness, withdrawal, or disorganized / agitated behavior.</a:t>
            </a:r>
          </a:p>
          <a:p>
            <a:pPr eaLnBrk="1" hangingPunct="1"/>
            <a:endParaRPr lang="en-US" altLang="ko-KR" dirty="0">
              <a:ea typeface="Malgun Gothic" panose="020B0503020000020004" pitchFamily="34" charset="-127"/>
            </a:endParaRPr>
          </a:p>
          <a:p>
            <a:pPr eaLnBrk="1" hangingPunct="1"/>
            <a:r>
              <a:rPr lang="en-US" altLang="ko-KR" u="sng" dirty="0">
                <a:ea typeface="Malgun Gothic" panose="020B0503020000020004" pitchFamily="34" charset="-127"/>
              </a:rPr>
              <a:t>Witnessing or experiencing</a:t>
            </a:r>
            <a:r>
              <a:rPr lang="en-US" altLang="ko-KR" dirty="0">
                <a:ea typeface="Malgun Gothic" panose="020B0503020000020004" pitchFamily="34" charset="-127"/>
              </a:rPr>
              <a:t> an event that poses a </a:t>
            </a:r>
            <a:r>
              <a:rPr lang="en-US" altLang="ko-KR" u="sng" dirty="0">
                <a:ea typeface="Malgun Gothic" panose="020B0503020000020004" pitchFamily="34" charset="-127"/>
              </a:rPr>
              <a:t>real or perceived</a:t>
            </a:r>
            <a:r>
              <a:rPr lang="en-US" altLang="ko-KR" dirty="0">
                <a:ea typeface="Malgun Gothic" panose="020B0503020000020004" pitchFamily="34" charset="-127"/>
              </a:rPr>
              <a:t> threat to the life or well-being of the child or someone close to the child.</a:t>
            </a:r>
          </a:p>
        </p:txBody>
      </p:sp>
    </p:spTree>
    <p:extLst>
      <p:ext uri="{BB962C8B-B14F-4D97-AF65-F5344CB8AC3E}">
        <p14:creationId xmlns:p14="http://schemas.microsoft.com/office/powerpoint/2010/main" val="417061390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Trauma Informed Practice</a:t>
            </a:r>
          </a:p>
        </p:txBody>
      </p:sp>
      <p:sp>
        <p:nvSpPr>
          <p:cNvPr id="3" name="Content Placeholder 2"/>
          <p:cNvSpPr>
            <a:spLocks noGrp="1"/>
          </p:cNvSpPr>
          <p:nvPr>
            <p:ph idx="1"/>
          </p:nvPr>
        </p:nvSpPr>
        <p:spPr>
          <a:xfrm>
            <a:off x="152400" y="1524000"/>
            <a:ext cx="5729042" cy="4754563"/>
          </a:xfrm>
        </p:spPr>
        <p:txBody>
          <a:bodyPr>
            <a:normAutofit fontScale="85000" lnSpcReduction="20000"/>
          </a:bodyPr>
          <a:lstStyle/>
          <a:p>
            <a:pPr marL="0" indent="0">
              <a:buNone/>
            </a:pPr>
            <a:r>
              <a:rPr lang="en-US" dirty="0"/>
              <a:t>“Trauma Informed Practice” is a strengths-based framework that is grounded in an understanding of and responsiveness to the impact of trauma…that emphasizes physical, psychological, and emotional safety for both providers and survivors…and, that creates opportunities for survivors to rebuild a sense of control and empowerment.”</a:t>
            </a:r>
          </a:p>
          <a:p>
            <a:pPr marL="0" indent="0">
              <a:buNone/>
            </a:pPr>
            <a:endParaRPr lang="en-US" dirty="0"/>
          </a:p>
          <a:p>
            <a:pPr marL="0" indent="0">
              <a:buNone/>
            </a:pPr>
            <a:r>
              <a:rPr lang="en-US" dirty="0"/>
              <a:t>–(Hopper, Bassuk &amp; Olivet, 2010, pg. 82) </a:t>
            </a:r>
          </a:p>
          <a:p>
            <a:endParaRPr lang="en-US" dirty="0"/>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881442" y="2362200"/>
            <a:ext cx="3254320" cy="2258327"/>
          </a:xfrm>
          <a:prstGeom prst="rect">
            <a:avLst/>
          </a:prstGeom>
        </p:spPr>
      </p:pic>
    </p:spTree>
    <p:extLst>
      <p:ext uri="{BB962C8B-B14F-4D97-AF65-F5344CB8AC3E}">
        <p14:creationId xmlns:p14="http://schemas.microsoft.com/office/powerpoint/2010/main" val="426872253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2011362"/>
          </a:xfrm>
        </p:spPr>
        <p:txBody>
          <a:bodyPr>
            <a:noAutofit/>
          </a:bodyPr>
          <a:lstStyle/>
          <a:p>
            <a:r>
              <a:rPr lang="en-US" sz="3200" dirty="0"/>
              <a:t>According to SAMHSA’s concept of a trauma-informed approach, </a:t>
            </a:r>
            <a:br>
              <a:rPr lang="en-US" sz="3200" dirty="0"/>
            </a:br>
            <a:r>
              <a:rPr lang="en-US" sz="3200" dirty="0"/>
              <a:t>“A program, organization, or system that is trauma-informed:</a:t>
            </a:r>
          </a:p>
        </p:txBody>
      </p:sp>
      <p:sp>
        <p:nvSpPr>
          <p:cNvPr id="3" name="Content Placeholder 2"/>
          <p:cNvSpPr>
            <a:spLocks noGrp="1"/>
          </p:cNvSpPr>
          <p:nvPr>
            <p:ph idx="1"/>
          </p:nvPr>
        </p:nvSpPr>
        <p:spPr>
          <a:xfrm>
            <a:off x="0" y="2438400"/>
            <a:ext cx="6172200" cy="4343400"/>
          </a:xfrm>
        </p:spPr>
        <p:txBody>
          <a:bodyPr>
            <a:normAutofit/>
          </a:bodyPr>
          <a:lstStyle/>
          <a:p>
            <a:pPr lvl="0"/>
            <a:r>
              <a:rPr lang="en-US" sz="2400" i="1" dirty="0"/>
              <a:t>Realizes</a:t>
            </a:r>
            <a:r>
              <a:rPr lang="en-US" sz="2400" dirty="0"/>
              <a:t> the widespread impact of trauma and understands potential paths for recovery;</a:t>
            </a:r>
          </a:p>
          <a:p>
            <a:pPr lvl="0"/>
            <a:r>
              <a:rPr lang="en-US" sz="2400" i="1" dirty="0"/>
              <a:t>Recognizes</a:t>
            </a:r>
            <a:r>
              <a:rPr lang="en-US" sz="2400" dirty="0"/>
              <a:t> the signs and symptoms of trauma in clients, families, staff, and others involved with the system;</a:t>
            </a:r>
          </a:p>
          <a:p>
            <a:pPr lvl="0"/>
            <a:r>
              <a:rPr lang="en-US" sz="2400" i="1" dirty="0"/>
              <a:t>Responds</a:t>
            </a:r>
            <a:r>
              <a:rPr lang="en-US" sz="2400" dirty="0"/>
              <a:t> by fully integrating knowledge about trauma into policies, procedures, and practices; and</a:t>
            </a:r>
          </a:p>
          <a:p>
            <a:pPr lvl="0"/>
            <a:r>
              <a:rPr lang="en-US" sz="2400" dirty="0"/>
              <a:t>Seeks to actively resist </a:t>
            </a:r>
            <a:r>
              <a:rPr lang="en-US" sz="2400" i="1" dirty="0"/>
              <a:t>re-traumatization</a:t>
            </a:r>
            <a:r>
              <a:rPr lang="en-US" sz="2400" dirty="0"/>
              <a:t>."</a:t>
            </a:r>
          </a:p>
          <a:p>
            <a:endParaRPr lang="en-US" sz="2400" dirty="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364705" y="2590800"/>
            <a:ext cx="2743200" cy="3696100"/>
          </a:xfrm>
          <a:prstGeom prst="rect">
            <a:avLst/>
          </a:prstGeom>
        </p:spPr>
      </p:pic>
    </p:spTree>
    <p:extLst>
      <p:ext uri="{BB962C8B-B14F-4D97-AF65-F5344CB8AC3E}">
        <p14:creationId xmlns:p14="http://schemas.microsoft.com/office/powerpoint/2010/main" val="174495141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Types of trauma</a:t>
            </a:r>
          </a:p>
        </p:txBody>
      </p:sp>
      <p:sp>
        <p:nvSpPr>
          <p:cNvPr id="3" name="Content Placeholder 2"/>
          <p:cNvSpPr>
            <a:spLocks noGrp="1"/>
          </p:cNvSpPr>
          <p:nvPr>
            <p:ph idx="1"/>
          </p:nvPr>
        </p:nvSpPr>
        <p:spPr>
          <a:xfrm>
            <a:off x="228600" y="1828800"/>
            <a:ext cx="6019800" cy="4876800"/>
          </a:xfrm>
        </p:spPr>
        <p:txBody>
          <a:bodyPr/>
          <a:lstStyle/>
          <a:p>
            <a:r>
              <a:rPr lang="en-US" sz="4400" dirty="0"/>
              <a:t>Acute traumatic events</a:t>
            </a:r>
          </a:p>
          <a:p>
            <a:r>
              <a:rPr lang="en-US" sz="4400" dirty="0"/>
              <a:t>Chronic traumatic situations</a:t>
            </a:r>
          </a:p>
          <a:p>
            <a:r>
              <a:rPr lang="en-US" sz="4400" dirty="0"/>
              <a:t>Complex trauma</a:t>
            </a:r>
          </a:p>
          <a:p>
            <a:r>
              <a:rPr lang="en-US" sz="4400" dirty="0"/>
              <a:t>Historical trauma</a:t>
            </a:r>
          </a:p>
          <a:p>
            <a:r>
              <a:rPr lang="en-US" sz="4400" dirty="0"/>
              <a:t>Secondary trauma</a:t>
            </a:r>
          </a:p>
          <a:p>
            <a:endParaRPr lang="en-US" dirty="0"/>
          </a:p>
        </p:txBody>
      </p:sp>
      <p:pic>
        <p:nvPicPr>
          <p:cNvPr id="4" name="Picture 2" descr="Image result for trauma"/>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93335" y="2819400"/>
            <a:ext cx="3321539" cy="2590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9427900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Slide Number Placeholder 6"/>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048">
                <a:solidFill>
                  <a:schemeClr val="tx1"/>
                </a:solidFill>
                <a:latin typeface="Arial" panose="020B0604020202020204" pitchFamily="34" charset="0"/>
              </a:defRPr>
            </a:lvl1pPr>
            <a:lvl2pPr marL="707586" indent="-272148">
              <a:spcBef>
                <a:spcPct val="20000"/>
              </a:spcBef>
              <a:buChar char="–"/>
              <a:defRPr sz="2667">
                <a:solidFill>
                  <a:schemeClr val="tx1"/>
                </a:solidFill>
                <a:latin typeface="Arial" panose="020B0604020202020204" pitchFamily="34" charset="0"/>
              </a:defRPr>
            </a:lvl2pPr>
            <a:lvl3pPr marL="1088593" indent="-217719">
              <a:spcBef>
                <a:spcPct val="20000"/>
              </a:spcBef>
              <a:buChar char="•"/>
              <a:defRPr sz="2286">
                <a:solidFill>
                  <a:schemeClr val="tx1"/>
                </a:solidFill>
                <a:latin typeface="Arial" panose="020B0604020202020204" pitchFamily="34" charset="0"/>
              </a:defRPr>
            </a:lvl3pPr>
            <a:lvl4pPr marL="1524030" indent="-217719">
              <a:spcBef>
                <a:spcPct val="20000"/>
              </a:spcBef>
              <a:buChar char="–"/>
              <a:defRPr sz="1905">
                <a:solidFill>
                  <a:schemeClr val="tx1"/>
                </a:solidFill>
                <a:latin typeface="Arial" panose="020B0604020202020204" pitchFamily="34" charset="0"/>
              </a:defRPr>
            </a:lvl4pPr>
            <a:lvl5pPr marL="1959468" indent="-217719">
              <a:spcBef>
                <a:spcPct val="20000"/>
              </a:spcBef>
              <a:buChar char="»"/>
              <a:defRPr sz="1905">
                <a:solidFill>
                  <a:schemeClr val="tx1"/>
                </a:solidFill>
                <a:latin typeface="Arial" panose="020B0604020202020204" pitchFamily="34" charset="0"/>
              </a:defRPr>
            </a:lvl5pPr>
            <a:lvl6pPr marL="2394905" indent="-217719" eaLnBrk="0" fontAlgn="base" hangingPunct="0">
              <a:spcBef>
                <a:spcPct val="20000"/>
              </a:spcBef>
              <a:spcAft>
                <a:spcPct val="0"/>
              </a:spcAft>
              <a:buChar char="»"/>
              <a:defRPr sz="1905">
                <a:solidFill>
                  <a:schemeClr val="tx1"/>
                </a:solidFill>
                <a:latin typeface="Arial" panose="020B0604020202020204" pitchFamily="34" charset="0"/>
              </a:defRPr>
            </a:lvl6pPr>
            <a:lvl7pPr marL="2830342" indent="-217719" eaLnBrk="0" fontAlgn="base" hangingPunct="0">
              <a:spcBef>
                <a:spcPct val="20000"/>
              </a:spcBef>
              <a:spcAft>
                <a:spcPct val="0"/>
              </a:spcAft>
              <a:buChar char="»"/>
              <a:defRPr sz="1905">
                <a:solidFill>
                  <a:schemeClr val="tx1"/>
                </a:solidFill>
                <a:latin typeface="Arial" panose="020B0604020202020204" pitchFamily="34" charset="0"/>
              </a:defRPr>
            </a:lvl7pPr>
            <a:lvl8pPr marL="3265780" indent="-217719" eaLnBrk="0" fontAlgn="base" hangingPunct="0">
              <a:spcBef>
                <a:spcPct val="20000"/>
              </a:spcBef>
              <a:spcAft>
                <a:spcPct val="0"/>
              </a:spcAft>
              <a:buChar char="»"/>
              <a:defRPr sz="1905">
                <a:solidFill>
                  <a:schemeClr val="tx1"/>
                </a:solidFill>
                <a:latin typeface="Arial" panose="020B0604020202020204" pitchFamily="34" charset="0"/>
              </a:defRPr>
            </a:lvl8pPr>
            <a:lvl9pPr marL="3701217" indent="-217719" eaLnBrk="0" fontAlgn="base" hangingPunct="0">
              <a:spcBef>
                <a:spcPct val="20000"/>
              </a:spcBef>
              <a:spcAft>
                <a:spcPct val="0"/>
              </a:spcAft>
              <a:buChar char="»"/>
              <a:defRPr sz="1905">
                <a:solidFill>
                  <a:schemeClr val="tx1"/>
                </a:solidFill>
                <a:latin typeface="Arial" panose="020B0604020202020204" pitchFamily="34" charset="0"/>
              </a:defRPr>
            </a:lvl9pPr>
          </a:lstStyle>
          <a:p>
            <a:pPr>
              <a:spcBef>
                <a:spcPct val="0"/>
              </a:spcBef>
              <a:buFontTx/>
              <a:buNone/>
            </a:pPr>
            <a:fld id="{949E0849-75F1-49B0-BACE-A2A75C1C1668}" type="slidenum">
              <a:rPr lang="en-US" altLang="en-US" sz="1333"/>
              <a:pPr>
                <a:spcBef>
                  <a:spcPct val="0"/>
                </a:spcBef>
                <a:buFontTx/>
                <a:buNone/>
              </a:pPr>
              <a:t>14</a:t>
            </a:fld>
            <a:endParaRPr lang="en-US" altLang="en-US" sz="1333" dirty="0"/>
          </a:p>
        </p:txBody>
      </p:sp>
      <p:sp>
        <p:nvSpPr>
          <p:cNvPr id="25603" name="Rectangle 2"/>
          <p:cNvSpPr>
            <a:spLocks noGrp="1" noChangeArrowheads="1"/>
          </p:cNvSpPr>
          <p:nvPr>
            <p:ph type="title"/>
          </p:nvPr>
        </p:nvSpPr>
        <p:spPr/>
        <p:txBody>
          <a:bodyPr/>
          <a:lstStyle/>
          <a:p>
            <a:pPr eaLnBrk="1" hangingPunct="1"/>
            <a:r>
              <a:rPr lang="en-US" altLang="en-US" b="1" dirty="0"/>
              <a:t>Complex trauma</a:t>
            </a:r>
          </a:p>
        </p:txBody>
      </p:sp>
      <p:sp>
        <p:nvSpPr>
          <p:cNvPr id="25604" name="Rectangle 4"/>
          <p:cNvSpPr>
            <a:spLocks noGrp="1" noChangeArrowheads="1"/>
          </p:cNvSpPr>
          <p:nvPr>
            <p:ph type="body" sz="half" idx="1"/>
          </p:nvPr>
        </p:nvSpPr>
        <p:spPr>
          <a:xfrm>
            <a:off x="304800" y="1417638"/>
            <a:ext cx="8534399" cy="5303837"/>
          </a:xfrm>
        </p:spPr>
        <p:txBody>
          <a:bodyPr>
            <a:normAutofit fontScale="92500" lnSpcReduction="20000"/>
          </a:bodyPr>
          <a:lstStyle/>
          <a:p>
            <a:pPr fontAlgn="base"/>
            <a:r>
              <a:rPr lang="en-US" dirty="0"/>
              <a:t>The term complex trauma describes both children’s exposure to multiple traumatic events, often of an invasive, interpersonal nature, and the wide-ranging, long-term impact of this exposure.</a:t>
            </a:r>
          </a:p>
          <a:p>
            <a:pPr marL="0" indent="0" fontAlgn="base">
              <a:buNone/>
            </a:pPr>
            <a:endParaRPr lang="en-US" dirty="0"/>
          </a:p>
          <a:p>
            <a:pPr fontAlgn="base"/>
            <a:r>
              <a:rPr lang="en-US" dirty="0"/>
              <a:t>These events are severe and pervasive, such as abuse or profound neglect. They usually begin early in life and can disrupt many aspects of the child’s development and the very formation of a self. Since they often occur in the context of the child’s relationship with a caregiver, they interfere with the child’s ability to form a secure attachment bond. </a:t>
            </a:r>
          </a:p>
          <a:p>
            <a:pPr marL="0" indent="0" fontAlgn="base">
              <a:buNone/>
            </a:pPr>
            <a:endParaRPr lang="en-US" dirty="0"/>
          </a:p>
          <a:p>
            <a:r>
              <a:rPr lang="en-US" sz="2600" i="1" dirty="0"/>
              <a:t>Source: The National Child Traumatic Stress Network:  </a:t>
            </a:r>
            <a:r>
              <a:rPr lang="en-US" sz="2600" i="1" u="sng" dirty="0"/>
              <a:t>http://www.nctsn.org/</a:t>
            </a:r>
            <a:endParaRPr lang="en-US" altLang="en-US" sz="2600" i="1" dirty="0"/>
          </a:p>
        </p:txBody>
      </p:sp>
    </p:spTree>
    <p:extLst>
      <p:ext uri="{BB962C8B-B14F-4D97-AF65-F5344CB8AC3E}">
        <p14:creationId xmlns:p14="http://schemas.microsoft.com/office/powerpoint/2010/main" val="245279874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Child Welfare Involvement</a:t>
            </a:r>
          </a:p>
        </p:txBody>
      </p:sp>
      <p:sp>
        <p:nvSpPr>
          <p:cNvPr id="3" name="Content Placeholder 2"/>
          <p:cNvSpPr>
            <a:spLocks noGrp="1"/>
          </p:cNvSpPr>
          <p:nvPr>
            <p:ph idx="1"/>
          </p:nvPr>
        </p:nvSpPr>
        <p:spPr/>
        <p:txBody>
          <a:bodyPr>
            <a:normAutofit lnSpcReduction="10000"/>
          </a:bodyPr>
          <a:lstStyle/>
          <a:p>
            <a:pPr marL="0" indent="0">
              <a:buNone/>
            </a:pPr>
            <a:r>
              <a:rPr lang="en-US" i="1" dirty="0"/>
              <a:t>Every intervention and/or transition has the potential to be traumatic for children and families:</a:t>
            </a:r>
          </a:p>
          <a:p>
            <a:pPr lvl="1">
              <a:buFont typeface="Wingdings" panose="05000000000000000000" pitchFamily="2" charset="2"/>
              <a:buChar char="Ø"/>
            </a:pPr>
            <a:r>
              <a:rPr lang="en-US" dirty="0"/>
              <a:t>Investigation</a:t>
            </a:r>
          </a:p>
          <a:p>
            <a:pPr lvl="1">
              <a:buFont typeface="Wingdings" panose="05000000000000000000" pitchFamily="2" charset="2"/>
              <a:buChar char="Ø"/>
            </a:pPr>
            <a:r>
              <a:rPr lang="en-US" dirty="0"/>
              <a:t>Removal</a:t>
            </a:r>
          </a:p>
          <a:p>
            <a:pPr lvl="1">
              <a:buFont typeface="Wingdings" panose="05000000000000000000" pitchFamily="2" charset="2"/>
              <a:buChar char="Ø"/>
            </a:pPr>
            <a:r>
              <a:rPr lang="en-US" dirty="0"/>
              <a:t>Placement / placement changes</a:t>
            </a:r>
          </a:p>
          <a:p>
            <a:pPr lvl="1">
              <a:buFont typeface="Wingdings" panose="05000000000000000000" pitchFamily="2" charset="2"/>
              <a:buChar char="Ø"/>
            </a:pPr>
            <a:r>
              <a:rPr lang="en-US" dirty="0"/>
              <a:t>Social worker changes</a:t>
            </a:r>
          </a:p>
          <a:p>
            <a:pPr lvl="1">
              <a:buFont typeface="Wingdings" panose="05000000000000000000" pitchFamily="2" charset="2"/>
              <a:buChar char="Ø"/>
            </a:pPr>
            <a:r>
              <a:rPr lang="en-US" dirty="0"/>
              <a:t>Reunification or an alternative plan (adoption)</a:t>
            </a:r>
          </a:p>
          <a:p>
            <a:pPr lvl="1">
              <a:buFont typeface="Wingdings" panose="05000000000000000000" pitchFamily="2" charset="2"/>
              <a:buChar char="Ø"/>
            </a:pPr>
            <a:r>
              <a:rPr lang="en-US" dirty="0"/>
              <a:t>Case closure</a:t>
            </a:r>
          </a:p>
          <a:p>
            <a:endParaRPr lang="en-US" dirty="0"/>
          </a:p>
        </p:txBody>
      </p:sp>
    </p:spTree>
    <p:extLst>
      <p:ext uri="{BB962C8B-B14F-4D97-AF65-F5344CB8AC3E}">
        <p14:creationId xmlns:p14="http://schemas.microsoft.com/office/powerpoint/2010/main" val="19120812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09" name="Title 1"/>
          <p:cNvSpPr>
            <a:spLocks noGrp="1"/>
          </p:cNvSpPr>
          <p:nvPr>
            <p:ph type="title"/>
          </p:nvPr>
        </p:nvSpPr>
        <p:spPr>
          <a:xfrm>
            <a:off x="990600" y="228600"/>
            <a:ext cx="7467600" cy="1281113"/>
          </a:xfrm>
        </p:spPr>
        <p:txBody>
          <a:bodyPr/>
          <a:lstStyle/>
          <a:p>
            <a:pPr eaLnBrk="1" hangingPunct="1"/>
            <a:r>
              <a:rPr lang="en-US" altLang="en-US" dirty="0"/>
              <a:t>Secondary Traumatic Stress</a:t>
            </a:r>
          </a:p>
        </p:txBody>
      </p:sp>
      <p:sp>
        <p:nvSpPr>
          <p:cNvPr id="3" name="Content Placeholder 2"/>
          <p:cNvSpPr>
            <a:spLocks noGrp="1"/>
          </p:cNvSpPr>
          <p:nvPr>
            <p:ph sz="half" idx="1"/>
          </p:nvPr>
        </p:nvSpPr>
        <p:spPr>
          <a:xfrm>
            <a:off x="304800" y="1600199"/>
            <a:ext cx="8382000" cy="4892675"/>
          </a:xfrm>
        </p:spPr>
        <p:txBody>
          <a:bodyPr rtlCol="0">
            <a:normAutofit/>
          </a:bodyPr>
          <a:lstStyle/>
          <a:p>
            <a:pPr marL="0" indent="0" defTabSz="914377" eaLnBrk="1" fontAlgn="auto" hangingPunct="1">
              <a:spcAft>
                <a:spcPts val="0"/>
              </a:spcAft>
              <a:buFont typeface="Arial" panose="020B0604020202020204" pitchFamily="34" charset="0"/>
              <a:buNone/>
              <a:defRPr/>
            </a:pPr>
            <a:r>
              <a:rPr lang="en-US" dirty="0">
                <a:solidFill>
                  <a:schemeClr val="tx1">
                    <a:lumMod val="75000"/>
                    <a:lumOff val="25000"/>
                  </a:schemeClr>
                </a:solidFill>
                <a:ea typeface="+mn-ea"/>
                <a:cs typeface="+mn-cs"/>
              </a:rPr>
              <a:t>Distress that results when an individual hears about the firsthand trauma experiences of another. Symptoms mimic those of  PTSD.</a:t>
            </a:r>
          </a:p>
          <a:p>
            <a:pPr marL="914400" indent="-461963" defTabSz="914377" eaLnBrk="1" fontAlgn="auto" hangingPunct="1">
              <a:lnSpc>
                <a:spcPct val="110000"/>
              </a:lnSpc>
              <a:spcBef>
                <a:spcPts val="600"/>
              </a:spcBef>
              <a:spcAft>
                <a:spcPts val="0"/>
              </a:spcAft>
              <a:defRPr/>
            </a:pPr>
            <a:r>
              <a:rPr lang="en-US" sz="2600" dirty="0">
                <a:solidFill>
                  <a:schemeClr val="tx1">
                    <a:lumMod val="75000"/>
                    <a:lumOff val="25000"/>
                  </a:schemeClr>
                </a:solidFill>
                <a:ea typeface="+mn-ea"/>
                <a:cs typeface="+mn-cs"/>
              </a:rPr>
              <a:t>Re-experiencing personal trauma or </a:t>
            </a:r>
          </a:p>
          <a:p>
            <a:pPr marL="914400" indent="-461963" defTabSz="914377" eaLnBrk="1" fontAlgn="auto" hangingPunct="1">
              <a:lnSpc>
                <a:spcPct val="110000"/>
              </a:lnSpc>
              <a:spcBef>
                <a:spcPts val="600"/>
              </a:spcBef>
              <a:spcAft>
                <a:spcPts val="0"/>
              </a:spcAft>
              <a:defRPr/>
            </a:pPr>
            <a:r>
              <a:rPr lang="en-US" sz="2600" dirty="0">
                <a:solidFill>
                  <a:schemeClr val="tx1">
                    <a:lumMod val="75000"/>
                    <a:lumOff val="25000"/>
                  </a:schemeClr>
                </a:solidFill>
                <a:ea typeface="+mn-ea"/>
                <a:cs typeface="+mn-cs"/>
              </a:rPr>
              <a:t>Changes in memory/perception; </a:t>
            </a:r>
          </a:p>
          <a:p>
            <a:pPr marL="914400" indent="-461963" defTabSz="914377" eaLnBrk="1" fontAlgn="auto" hangingPunct="1">
              <a:lnSpc>
                <a:spcPct val="110000"/>
              </a:lnSpc>
              <a:spcBef>
                <a:spcPts val="600"/>
              </a:spcBef>
              <a:spcAft>
                <a:spcPts val="0"/>
              </a:spcAft>
              <a:defRPr/>
            </a:pPr>
            <a:r>
              <a:rPr lang="en-US" sz="2600" dirty="0">
                <a:solidFill>
                  <a:schemeClr val="tx1">
                    <a:lumMod val="75000"/>
                    <a:lumOff val="25000"/>
                  </a:schemeClr>
                </a:solidFill>
                <a:ea typeface="+mn-ea"/>
                <a:cs typeface="+mn-cs"/>
              </a:rPr>
              <a:t>Depletion of personal resources;</a:t>
            </a:r>
          </a:p>
          <a:p>
            <a:pPr marL="914400" indent="-461963" defTabSz="914377" eaLnBrk="1" fontAlgn="auto" hangingPunct="1">
              <a:lnSpc>
                <a:spcPct val="110000"/>
              </a:lnSpc>
              <a:spcBef>
                <a:spcPts val="600"/>
              </a:spcBef>
              <a:spcAft>
                <a:spcPts val="0"/>
              </a:spcAft>
              <a:defRPr/>
            </a:pPr>
            <a:r>
              <a:rPr lang="en-US" sz="2600" dirty="0">
                <a:solidFill>
                  <a:schemeClr val="tx1">
                    <a:lumMod val="75000"/>
                    <a:lumOff val="25000"/>
                  </a:schemeClr>
                </a:solidFill>
                <a:ea typeface="+mn-ea"/>
                <a:cs typeface="+mn-cs"/>
              </a:rPr>
              <a:t>Disruption in perception of safety, </a:t>
            </a:r>
            <a:br>
              <a:rPr lang="en-US" sz="2600" dirty="0">
                <a:solidFill>
                  <a:schemeClr val="tx1">
                    <a:lumMod val="75000"/>
                    <a:lumOff val="25000"/>
                  </a:schemeClr>
                </a:solidFill>
                <a:ea typeface="+mn-ea"/>
                <a:cs typeface="+mn-cs"/>
              </a:rPr>
            </a:br>
            <a:r>
              <a:rPr lang="en-US" sz="2600" dirty="0">
                <a:solidFill>
                  <a:schemeClr val="tx1">
                    <a:lumMod val="75000"/>
                    <a:lumOff val="25000"/>
                  </a:schemeClr>
                </a:solidFill>
                <a:ea typeface="+mn-ea"/>
                <a:cs typeface="+mn-cs"/>
              </a:rPr>
              <a:t>trust, independence.</a:t>
            </a:r>
          </a:p>
          <a:p>
            <a:pPr marL="914400" indent="-461963" defTabSz="914377" eaLnBrk="1" fontAlgn="auto" hangingPunct="1">
              <a:lnSpc>
                <a:spcPct val="110000"/>
              </a:lnSpc>
              <a:spcBef>
                <a:spcPts val="600"/>
              </a:spcBef>
              <a:spcAft>
                <a:spcPts val="0"/>
              </a:spcAft>
              <a:defRPr/>
            </a:pPr>
            <a:r>
              <a:rPr lang="en-US" sz="2600" dirty="0">
                <a:solidFill>
                  <a:schemeClr val="tx1">
                    <a:lumMod val="75000"/>
                    <a:lumOff val="25000"/>
                  </a:schemeClr>
                </a:solidFill>
              </a:rPr>
              <a:t>Social workers are at risk</a:t>
            </a:r>
            <a:endParaRPr lang="en-US" sz="2600" dirty="0">
              <a:solidFill>
                <a:schemeClr val="tx1">
                  <a:lumMod val="75000"/>
                  <a:lumOff val="25000"/>
                </a:schemeClr>
              </a:solidFill>
              <a:ea typeface="+mn-ea"/>
              <a:cs typeface="+mn-cs"/>
            </a:endParaRPr>
          </a:p>
        </p:txBody>
      </p:sp>
      <p:pic>
        <p:nvPicPr>
          <p:cNvPr id="94212" name="Picture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294623" y="3581400"/>
            <a:ext cx="2646363" cy="2044700"/>
          </a:xfrm>
          <a:prstGeom prst="rect">
            <a:avLst/>
          </a:prstGeom>
          <a:noFill/>
          <a:ln>
            <a:noFill/>
          </a:ln>
          <a:effectLst>
            <a:outerShdw blurRad="50800" dist="38100" dir="10800000" algn="r" rotWithShape="0">
              <a:prstClr val="black">
                <a:alpha val="40000"/>
              </a:prst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Slide Number Placeholder 3"/>
          <p:cNvSpPr>
            <a:spLocks noGrp="1"/>
          </p:cNvSpPr>
          <p:nvPr>
            <p:ph type="sldNum" sz="quarter" idx="12"/>
          </p:nvPr>
        </p:nvSpPr>
        <p:spPr>
          <a:xfrm>
            <a:off x="6791344" y="6492875"/>
            <a:ext cx="2133600" cy="365125"/>
          </a:xfrm>
        </p:spPr>
        <p:txBody>
          <a:bodyPr/>
          <a:lstStyle/>
          <a:p>
            <a:fld id="{22E357DE-2CFF-4E4A-B892-1FAFF8444DB6}" type="slidenum">
              <a:rPr lang="en-US" smtClean="0"/>
              <a:t>16</a:t>
            </a:fld>
            <a:endParaRPr lang="en-US" dirty="0"/>
          </a:p>
        </p:txBody>
      </p:sp>
    </p:spTree>
    <p:extLst>
      <p:ext uri="{BB962C8B-B14F-4D97-AF65-F5344CB8AC3E}">
        <p14:creationId xmlns:p14="http://schemas.microsoft.com/office/powerpoint/2010/main" val="141422658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1" name="Rectangle 2"/>
          <p:cNvSpPr>
            <a:spLocks noGrp="1" noChangeArrowheads="1"/>
          </p:cNvSpPr>
          <p:nvPr>
            <p:ph type="title" idx="4294967295"/>
          </p:nvPr>
        </p:nvSpPr>
        <p:spPr>
          <a:xfrm>
            <a:off x="457200" y="92074"/>
            <a:ext cx="8458200" cy="1279525"/>
          </a:xfrm>
        </p:spPr>
        <p:txBody>
          <a:bodyPr/>
          <a:lstStyle/>
          <a:p>
            <a:pPr algn="ctr" eaLnBrk="1" hangingPunct="1">
              <a:defRPr/>
            </a:pPr>
            <a:r>
              <a:rPr lang="en-US" sz="4000" b="1" dirty="0">
                <a:cs typeface="+mj-cs"/>
              </a:rPr>
              <a:t>Trauma and the Brain</a:t>
            </a:r>
          </a:p>
        </p:txBody>
      </p:sp>
      <p:sp>
        <p:nvSpPr>
          <p:cNvPr id="116739" name="Rectangle 3"/>
          <p:cNvSpPr>
            <a:spLocks noGrp="1" noChangeArrowheads="1"/>
          </p:cNvSpPr>
          <p:nvPr>
            <p:ph type="body" idx="4294967295"/>
          </p:nvPr>
        </p:nvSpPr>
        <p:spPr>
          <a:xfrm>
            <a:off x="228600" y="1219199"/>
            <a:ext cx="8458200" cy="5029201"/>
          </a:xfrm>
        </p:spPr>
        <p:txBody>
          <a:bodyPr>
            <a:normAutofit fontScale="92500" lnSpcReduction="10000"/>
          </a:bodyPr>
          <a:lstStyle/>
          <a:p>
            <a:pPr eaLnBrk="1" hangingPunct="1">
              <a:spcAft>
                <a:spcPct val="50000"/>
              </a:spcAft>
            </a:pPr>
            <a:r>
              <a:rPr lang="en-US" dirty="0">
                <a:ea typeface="ＭＳ Ｐゴシック"/>
                <a:cs typeface="ＭＳ Ｐゴシック"/>
              </a:rPr>
              <a:t>Trauma can have serious consequences for the brain.</a:t>
            </a:r>
          </a:p>
          <a:p>
            <a:pPr eaLnBrk="1" hangingPunct="1">
              <a:spcAft>
                <a:spcPct val="50000"/>
              </a:spcAft>
            </a:pPr>
            <a:r>
              <a:rPr lang="en-US" dirty="0">
                <a:ea typeface="ＭＳ Ｐゴシック"/>
                <a:cs typeface="ＭＳ Ｐゴシック"/>
              </a:rPr>
              <a:t>Trauma-induced alterations in biological stress systems can adversely affect brain development.</a:t>
            </a:r>
          </a:p>
          <a:p>
            <a:pPr eaLnBrk="1" hangingPunct="1">
              <a:spcAft>
                <a:spcPct val="50000"/>
              </a:spcAft>
            </a:pPr>
            <a:r>
              <a:rPr lang="en-US" dirty="0">
                <a:ea typeface="ＭＳ Ｐゴシック"/>
                <a:cs typeface="ＭＳ Ｐゴシック"/>
              </a:rPr>
              <a:t>Trauma-exposed children and families display changes in their levels of stress hormones similar to those seen in combat veterans. </a:t>
            </a:r>
          </a:p>
          <a:p>
            <a:pPr eaLnBrk="1" hangingPunct="1">
              <a:spcAft>
                <a:spcPct val="50000"/>
              </a:spcAft>
            </a:pPr>
            <a:r>
              <a:rPr lang="en-US" dirty="0">
                <a:ea typeface="ＭＳ Ｐゴシック"/>
                <a:cs typeface="ＭＳ Ｐゴシック"/>
              </a:rPr>
              <a:t>Plasticity means the brain continues to change in response to repeated stimulation.</a:t>
            </a:r>
          </a:p>
        </p:txBody>
      </p:sp>
      <p:sp>
        <p:nvSpPr>
          <p:cNvPr id="104454" name="Text Box 6"/>
          <p:cNvSpPr txBox="1">
            <a:spLocks noChangeArrowheads="1"/>
          </p:cNvSpPr>
          <p:nvPr/>
        </p:nvSpPr>
        <p:spPr bwMode="auto">
          <a:xfrm>
            <a:off x="228600" y="6027028"/>
            <a:ext cx="8458200" cy="830972"/>
          </a:xfrm>
          <a:prstGeom prst="rect">
            <a:avLst/>
          </a:prstGeom>
          <a:noFill/>
          <a:ln>
            <a:noFill/>
          </a:ln>
          <a:effectLst/>
          <a:extLst/>
        </p:spPr>
        <p:txBody>
          <a:bodyPr lIns="91416" tIns="45708" rIns="91416" bIns="45708">
            <a:spAutoFit/>
          </a:bodyPr>
          <a:lstStyle>
            <a:lvl1pPr eaLnBrk="0" hangingPunct="0">
              <a:defRPr b="1">
                <a:solidFill>
                  <a:schemeClr val="tx1"/>
                </a:solidFill>
                <a:latin typeface="Arial" charset="0"/>
                <a:ea typeface="ＭＳ Ｐゴシック" charset="0"/>
              </a:defRPr>
            </a:lvl1pPr>
            <a:lvl2pPr marL="742950" indent="-285750" eaLnBrk="0" hangingPunct="0">
              <a:defRPr b="1">
                <a:solidFill>
                  <a:schemeClr val="tx1"/>
                </a:solidFill>
                <a:latin typeface="Arial" charset="0"/>
                <a:ea typeface="ＭＳ Ｐゴシック" charset="0"/>
              </a:defRPr>
            </a:lvl2pPr>
            <a:lvl3pPr marL="1143000" indent="-228600" eaLnBrk="0" hangingPunct="0">
              <a:defRPr b="1">
                <a:solidFill>
                  <a:schemeClr val="tx1"/>
                </a:solidFill>
                <a:latin typeface="Arial" charset="0"/>
                <a:ea typeface="ＭＳ Ｐゴシック" charset="0"/>
              </a:defRPr>
            </a:lvl3pPr>
            <a:lvl4pPr marL="1600200" indent="-228600" eaLnBrk="0" hangingPunct="0">
              <a:defRPr b="1">
                <a:solidFill>
                  <a:schemeClr val="tx1"/>
                </a:solidFill>
                <a:latin typeface="Arial" charset="0"/>
                <a:ea typeface="ＭＳ Ｐゴシック" charset="0"/>
              </a:defRPr>
            </a:lvl4pPr>
            <a:lvl5pPr marL="2057400" indent="-228600" eaLnBrk="0" hangingPunct="0">
              <a:defRPr b="1">
                <a:solidFill>
                  <a:schemeClr val="tx1"/>
                </a:solidFill>
                <a:latin typeface="Arial" charset="0"/>
                <a:ea typeface="ＭＳ Ｐゴシック" charset="0"/>
              </a:defRPr>
            </a:lvl5pPr>
            <a:lvl6pPr marL="2514600" indent="-228600" eaLnBrk="0" fontAlgn="base" hangingPunct="0">
              <a:spcBef>
                <a:spcPct val="0"/>
              </a:spcBef>
              <a:spcAft>
                <a:spcPct val="0"/>
              </a:spcAft>
              <a:defRPr b="1">
                <a:solidFill>
                  <a:schemeClr val="tx1"/>
                </a:solidFill>
                <a:latin typeface="Arial" charset="0"/>
                <a:ea typeface="ＭＳ Ｐゴシック" charset="0"/>
              </a:defRPr>
            </a:lvl6pPr>
            <a:lvl7pPr marL="2971800" indent="-228600" eaLnBrk="0" fontAlgn="base" hangingPunct="0">
              <a:spcBef>
                <a:spcPct val="0"/>
              </a:spcBef>
              <a:spcAft>
                <a:spcPct val="0"/>
              </a:spcAft>
              <a:defRPr b="1">
                <a:solidFill>
                  <a:schemeClr val="tx1"/>
                </a:solidFill>
                <a:latin typeface="Arial" charset="0"/>
                <a:ea typeface="ＭＳ Ｐゴシック" charset="0"/>
              </a:defRPr>
            </a:lvl7pPr>
            <a:lvl8pPr marL="3429000" indent="-228600" eaLnBrk="0" fontAlgn="base" hangingPunct="0">
              <a:spcBef>
                <a:spcPct val="0"/>
              </a:spcBef>
              <a:spcAft>
                <a:spcPct val="0"/>
              </a:spcAft>
              <a:defRPr b="1">
                <a:solidFill>
                  <a:schemeClr val="tx1"/>
                </a:solidFill>
                <a:latin typeface="Arial" charset="0"/>
                <a:ea typeface="ＭＳ Ｐゴシック" charset="0"/>
              </a:defRPr>
            </a:lvl8pPr>
            <a:lvl9pPr marL="3886200" indent="-228600" eaLnBrk="0" fontAlgn="base" hangingPunct="0">
              <a:spcBef>
                <a:spcPct val="0"/>
              </a:spcBef>
              <a:spcAft>
                <a:spcPct val="0"/>
              </a:spcAft>
              <a:defRPr b="1">
                <a:solidFill>
                  <a:schemeClr val="tx1"/>
                </a:solidFill>
                <a:latin typeface="Arial" charset="0"/>
                <a:ea typeface="ＭＳ Ｐゴシック" charset="0"/>
              </a:defRPr>
            </a:lvl9pPr>
          </a:lstStyle>
          <a:p>
            <a:pPr algn="r" fontAlgn="base">
              <a:spcBef>
                <a:spcPct val="0"/>
              </a:spcBef>
              <a:spcAft>
                <a:spcPct val="0"/>
              </a:spcAft>
              <a:defRPr/>
            </a:pPr>
            <a:r>
              <a:rPr lang="en-US" sz="1600" b="0" dirty="0">
                <a:solidFill>
                  <a:srgbClr val="FFFF00"/>
                </a:solidFill>
                <a:latin typeface="Franklin Gothic Book"/>
              </a:rPr>
              <a:t>Source: Pynoos, R. S., Steinberg, A. M., Ornitz, E. M., &amp; Goenjian, A. K. (1997). Issues in the developmental neurobiology of traumatic stress. </a:t>
            </a:r>
            <a:r>
              <a:rPr lang="en-US" sz="1600" b="0" i="1" dirty="0">
                <a:solidFill>
                  <a:srgbClr val="FFFF00"/>
                </a:solidFill>
                <a:latin typeface="Franklin Gothic Book"/>
              </a:rPr>
              <a:t>Annals of the New York Academy of Sciences,</a:t>
            </a:r>
            <a:r>
              <a:rPr lang="en-US" sz="1600" b="0" dirty="0">
                <a:solidFill>
                  <a:srgbClr val="FFFF00"/>
                </a:solidFill>
                <a:latin typeface="Franklin Gothic Book"/>
              </a:rPr>
              <a:t> </a:t>
            </a:r>
            <a:r>
              <a:rPr lang="en-US" sz="1600" b="0" i="1" dirty="0">
                <a:solidFill>
                  <a:srgbClr val="FFFF00"/>
                </a:solidFill>
                <a:latin typeface="Franklin Gothic Book"/>
              </a:rPr>
              <a:t>821,</a:t>
            </a:r>
            <a:r>
              <a:rPr lang="en-US" sz="1600" b="0" dirty="0">
                <a:solidFill>
                  <a:srgbClr val="FFFF00"/>
                </a:solidFill>
                <a:latin typeface="Franklin Gothic Book"/>
              </a:rPr>
              <a:t> 176-193.</a:t>
            </a:r>
          </a:p>
        </p:txBody>
      </p:sp>
    </p:spTree>
    <p:extLst>
      <p:ext uri="{BB962C8B-B14F-4D97-AF65-F5344CB8AC3E}">
        <p14:creationId xmlns:p14="http://schemas.microsoft.com/office/powerpoint/2010/main" val="2970928537"/>
      </p:ext>
    </p:extLst>
  </p:cSld>
  <p:clrMapOvr>
    <a:masterClrMapping/>
  </p:clrMapOvr>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9" name="Rectangle 2"/>
          <p:cNvSpPr>
            <a:spLocks noGrp="1" noChangeArrowheads="1"/>
          </p:cNvSpPr>
          <p:nvPr>
            <p:ph type="title" idx="4294967295"/>
          </p:nvPr>
        </p:nvSpPr>
        <p:spPr>
          <a:xfrm>
            <a:off x="457200" y="92075"/>
            <a:ext cx="8458200" cy="914400"/>
          </a:xfrm>
        </p:spPr>
        <p:txBody>
          <a:bodyPr/>
          <a:lstStyle/>
          <a:p>
            <a:pPr algn="ctr" eaLnBrk="1" hangingPunct="1">
              <a:defRPr/>
            </a:pPr>
            <a:r>
              <a:rPr lang="en-US" sz="4000" b="1" dirty="0">
                <a:cs typeface="+mj-cs"/>
              </a:rPr>
              <a:t>The Influence of Developmental Stage</a:t>
            </a:r>
          </a:p>
        </p:txBody>
      </p:sp>
      <p:sp>
        <p:nvSpPr>
          <p:cNvPr id="154627" name="Rectangle 3"/>
          <p:cNvSpPr>
            <a:spLocks noGrp="1" noChangeArrowheads="1"/>
          </p:cNvSpPr>
          <p:nvPr>
            <p:ph type="body" idx="4294967295"/>
          </p:nvPr>
        </p:nvSpPr>
        <p:spPr>
          <a:xfrm>
            <a:off x="800100" y="1096962"/>
            <a:ext cx="7543800" cy="5761038"/>
          </a:xfrm>
        </p:spPr>
        <p:txBody>
          <a:bodyPr>
            <a:normAutofit/>
          </a:bodyPr>
          <a:lstStyle/>
          <a:p>
            <a:pPr eaLnBrk="1" hangingPunct="1"/>
            <a:r>
              <a:rPr lang="en-US" sz="2800" dirty="0">
                <a:ea typeface="ＭＳ Ｐゴシック"/>
                <a:cs typeface="ＭＳ Ｐゴシック"/>
              </a:rPr>
              <a:t>Child traumatic stress reactions vary by developmental stage.</a:t>
            </a:r>
          </a:p>
          <a:p>
            <a:pPr eaLnBrk="1" hangingPunct="1"/>
            <a:r>
              <a:rPr lang="en-US" sz="2800" dirty="0">
                <a:ea typeface="ＭＳ Ｐゴシック"/>
                <a:cs typeface="ＭＳ Ｐゴシック"/>
              </a:rPr>
              <a:t>Children who have been exposed to trauma expend a great deal of energy responding to, coping with, and coming to terms with the event. </a:t>
            </a:r>
          </a:p>
          <a:p>
            <a:pPr eaLnBrk="1" hangingPunct="1"/>
            <a:r>
              <a:rPr lang="en-US" sz="2800" dirty="0">
                <a:ea typeface="ＭＳ Ｐゴシック"/>
                <a:cs typeface="ＭＳ Ｐゴシック"/>
              </a:rPr>
              <a:t>This may reduce a child’</a:t>
            </a:r>
            <a:r>
              <a:rPr lang="en-US" altLang="ja-JP" sz="2800" dirty="0">
                <a:ea typeface="ＭＳ Ｐゴシック"/>
                <a:cs typeface="ＭＳ Ｐゴシック"/>
              </a:rPr>
              <a:t>s capacity to explore their environment and to master age-appropriate developmental tasks. </a:t>
            </a:r>
          </a:p>
          <a:p>
            <a:pPr eaLnBrk="1" hangingPunct="1"/>
            <a:r>
              <a:rPr lang="en-US" sz="2800" dirty="0">
                <a:ea typeface="ＭＳ Ｐゴシック"/>
                <a:cs typeface="ＭＳ Ｐゴシック"/>
              </a:rPr>
              <a:t>The longer traumatic stress goes untreated, the farther children tend to stray from appropriate developmental pathways.</a:t>
            </a:r>
          </a:p>
        </p:txBody>
      </p:sp>
    </p:spTree>
    <p:extLst>
      <p:ext uri="{BB962C8B-B14F-4D97-AF65-F5344CB8AC3E}">
        <p14:creationId xmlns:p14="http://schemas.microsoft.com/office/powerpoint/2010/main" val="2454666401"/>
      </p:ext>
    </p:extLst>
  </p:cSld>
  <p:clrMapOvr>
    <a:masterClrMapping/>
  </p:clrMapOvr>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9202" name="Title 1"/>
          <p:cNvSpPr>
            <a:spLocks noGrp="1"/>
          </p:cNvSpPr>
          <p:nvPr>
            <p:ph type="title"/>
          </p:nvPr>
        </p:nvSpPr>
        <p:spPr>
          <a:xfrm>
            <a:off x="457200" y="92075"/>
            <a:ext cx="8458200" cy="914400"/>
          </a:xfrm>
        </p:spPr>
        <p:txBody>
          <a:bodyPr/>
          <a:lstStyle/>
          <a:p>
            <a:pPr algn="ctr">
              <a:defRPr/>
            </a:pPr>
            <a:r>
              <a:rPr lang="en-US" sz="3600" b="1" dirty="0">
                <a:cs typeface="+mj-cs"/>
              </a:rPr>
              <a:t>How Can Trauma Affect Parents?</a:t>
            </a:r>
          </a:p>
        </p:txBody>
      </p:sp>
      <p:sp>
        <p:nvSpPr>
          <p:cNvPr id="3" name="Content Placeholder 2"/>
          <p:cNvSpPr>
            <a:spLocks noGrp="1"/>
          </p:cNvSpPr>
          <p:nvPr>
            <p:ph idx="1"/>
          </p:nvPr>
        </p:nvSpPr>
        <p:spPr>
          <a:xfrm>
            <a:off x="0" y="1096962"/>
            <a:ext cx="9144000" cy="5380037"/>
          </a:xfrm>
        </p:spPr>
        <p:txBody>
          <a:bodyPr>
            <a:normAutofit/>
          </a:bodyPr>
          <a:lstStyle/>
          <a:p>
            <a:pPr marL="0" indent="0">
              <a:spcAft>
                <a:spcPts val="1000"/>
              </a:spcAft>
              <a:buNone/>
            </a:pPr>
            <a:r>
              <a:rPr lang="en-US" dirty="0">
                <a:ea typeface="ＭＳ Ｐゴシック"/>
                <a:cs typeface="ＭＳ Ｐゴシック"/>
              </a:rPr>
              <a:t>A personal history of trauma can:</a:t>
            </a:r>
          </a:p>
          <a:p>
            <a:pPr>
              <a:spcAft>
                <a:spcPts val="1000"/>
              </a:spcAft>
              <a:buFont typeface="Wingdings" panose="05000000000000000000" pitchFamily="2" charset="2"/>
              <a:buChar char="Ø"/>
            </a:pPr>
            <a:r>
              <a:rPr lang="en-US" sz="2400" dirty="0">
                <a:ea typeface="ＭＳ Ｐゴシック"/>
              </a:rPr>
              <a:t>Compromise parents</a:t>
            </a:r>
            <a:r>
              <a:rPr lang="ja-JP" altLang="en-US" sz="2400" dirty="0">
                <a:ea typeface="ＭＳ Ｐゴシック"/>
              </a:rPr>
              <a:t>’</a:t>
            </a:r>
            <a:r>
              <a:rPr lang="en-US" altLang="ja-JP" sz="2400" dirty="0">
                <a:ea typeface="ＭＳ Ｐゴシック"/>
              </a:rPr>
              <a:t> ability to make appropriate decisions about their own and their children’s safety</a:t>
            </a:r>
          </a:p>
          <a:p>
            <a:pPr>
              <a:spcAft>
                <a:spcPts val="1000"/>
              </a:spcAft>
              <a:buFont typeface="Wingdings" panose="05000000000000000000" pitchFamily="2" charset="2"/>
              <a:buChar char="Ø"/>
            </a:pPr>
            <a:r>
              <a:rPr lang="en-US" sz="2400" dirty="0">
                <a:ea typeface="ＭＳ Ｐゴシック"/>
              </a:rPr>
              <a:t>Interfere with their ability to form and maintain secure and trusting relationships (with their children, partners, and service providers)</a:t>
            </a:r>
          </a:p>
          <a:p>
            <a:pPr>
              <a:spcAft>
                <a:spcPts val="1000"/>
              </a:spcAft>
              <a:buFont typeface="Wingdings" panose="05000000000000000000" pitchFamily="2" charset="2"/>
              <a:buChar char="Ø"/>
            </a:pPr>
            <a:r>
              <a:rPr lang="en-US" sz="2400" dirty="0">
                <a:ea typeface="ＭＳ Ｐゴシック"/>
              </a:rPr>
              <a:t>Impair parents</a:t>
            </a:r>
            <a:r>
              <a:rPr lang="ja-JP" altLang="en-US" sz="2400" dirty="0">
                <a:ea typeface="ＭＳ Ｐゴシック"/>
              </a:rPr>
              <a:t>’</a:t>
            </a:r>
            <a:r>
              <a:rPr lang="en-US" altLang="ja-JP" sz="2400" dirty="0">
                <a:ea typeface="ＭＳ Ｐゴシック"/>
              </a:rPr>
              <a:t>ability to regulate their emotions</a:t>
            </a:r>
          </a:p>
          <a:p>
            <a:pPr>
              <a:spcAft>
                <a:spcPts val="1000"/>
              </a:spcAft>
              <a:buFont typeface="Wingdings" panose="05000000000000000000" pitchFamily="2" charset="2"/>
              <a:buChar char="Ø"/>
            </a:pPr>
            <a:r>
              <a:rPr lang="en-US" sz="2400" dirty="0">
                <a:ea typeface="ＭＳ Ｐゴシック"/>
              </a:rPr>
              <a:t>Lead to maladaptive coping strategies including substance use disorders</a:t>
            </a:r>
          </a:p>
          <a:p>
            <a:pPr>
              <a:spcAft>
                <a:spcPts val="1000"/>
              </a:spcAft>
              <a:buFont typeface="Wingdings" panose="05000000000000000000" pitchFamily="2" charset="2"/>
              <a:buChar char="Ø"/>
            </a:pPr>
            <a:r>
              <a:rPr lang="en-US" sz="2400" dirty="0">
                <a:ea typeface="ＭＳ Ｐゴシック"/>
              </a:rPr>
              <a:t>Cause parents to be triggered by their children</a:t>
            </a:r>
            <a:r>
              <a:rPr lang="ja-JP" altLang="en-US" sz="2400" dirty="0">
                <a:ea typeface="ＭＳ Ｐゴシック"/>
              </a:rPr>
              <a:t>’</a:t>
            </a:r>
            <a:r>
              <a:rPr lang="en-US" altLang="ja-JP" sz="2400" dirty="0">
                <a:ea typeface="ＭＳ Ｐゴシック"/>
              </a:rPr>
              <a:t>s traumas and/or systems interventions</a:t>
            </a:r>
          </a:p>
          <a:p>
            <a:pPr lvl="1">
              <a:buFontTx/>
              <a:buNone/>
            </a:pPr>
            <a:endParaRPr lang="en-US" dirty="0">
              <a:ea typeface="ＭＳ Ｐゴシック"/>
            </a:endParaRPr>
          </a:p>
        </p:txBody>
      </p:sp>
      <p:sp>
        <p:nvSpPr>
          <p:cNvPr id="315396" name="TextBox 1"/>
          <p:cNvSpPr txBox="1">
            <a:spLocks noChangeArrowheads="1"/>
          </p:cNvSpPr>
          <p:nvPr/>
        </p:nvSpPr>
        <p:spPr bwMode="auto">
          <a:xfrm>
            <a:off x="266700" y="6215389"/>
            <a:ext cx="8610600" cy="523220"/>
          </a:xfrm>
          <a:prstGeom prst="rect">
            <a:avLst/>
          </a:prstGeom>
          <a:noFill/>
          <a:ln w="9525">
            <a:noFill/>
            <a:miter lim="800000"/>
            <a:headEnd/>
            <a:tailEnd/>
          </a:ln>
        </p:spPr>
        <p:txBody>
          <a:bodyPr wrap="square">
            <a:spAutoFit/>
          </a:bodyPr>
          <a:lstStyle/>
          <a:p>
            <a:pPr algn="r"/>
            <a:r>
              <a:rPr lang="en-US" sz="1200" b="0" dirty="0">
                <a:solidFill>
                  <a:srgbClr val="FFFF00"/>
                </a:solidFill>
                <a:latin typeface="Franklin Gothic Book"/>
              </a:rPr>
              <a:t>Source: National Child Traumatic Stress Network, Child Welfare Committee. (2011).  </a:t>
            </a:r>
            <a:r>
              <a:rPr lang="en-US" sz="1200" b="0" i="1" dirty="0">
                <a:solidFill>
                  <a:srgbClr val="FFFF00"/>
                </a:solidFill>
                <a:latin typeface="Franklin Gothic Book"/>
              </a:rPr>
              <a:t>Birth parents with trauma histories and the child welfare system: A guide for Child Welfare Staff. </a:t>
            </a:r>
            <a:r>
              <a:rPr lang="en-US" sz="1200" b="0" dirty="0">
                <a:solidFill>
                  <a:srgbClr val="FFFF00"/>
                </a:solidFill>
                <a:latin typeface="Franklin Gothic Book"/>
              </a:rPr>
              <a:t>Los Angeles, CA and Durham, NC: National Center for Child Traumatic Stress</a:t>
            </a:r>
            <a:r>
              <a:rPr lang="en-US" sz="1600" b="0" dirty="0">
                <a:solidFill>
                  <a:srgbClr val="FFFF00"/>
                </a:solidFill>
                <a:latin typeface="Franklin Gothic Book"/>
              </a:rPr>
              <a:t>.</a:t>
            </a:r>
          </a:p>
        </p:txBody>
      </p:sp>
    </p:spTree>
    <p:extLst>
      <p:ext uri="{BB962C8B-B14F-4D97-AF65-F5344CB8AC3E}">
        <p14:creationId xmlns:p14="http://schemas.microsoft.com/office/powerpoint/2010/main" val="3402294765"/>
      </p:ext>
    </p:extLst>
  </p:cSld>
  <p:clrMapOvr>
    <a:masterClrMapping/>
  </p:clrMapOvr>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2400" y="1143000"/>
            <a:ext cx="8915400" cy="3276600"/>
          </a:xfrm>
        </p:spPr>
        <p:txBody>
          <a:bodyPr>
            <a:normAutofit fontScale="90000"/>
          </a:bodyPr>
          <a:lstStyle/>
          <a:p>
            <a:pPr algn="l"/>
            <a:r>
              <a:rPr lang="en-US" b="1" dirty="0"/>
              <a:t>200 Level Foundation Block </a:t>
            </a:r>
            <a:br>
              <a:rPr lang="en-US" b="1" dirty="0"/>
            </a:br>
            <a:r>
              <a:rPr lang="en-US" b="1" dirty="0"/>
              <a:t>Knowledge and Skills Reinforcement Lab</a:t>
            </a:r>
            <a:br>
              <a:rPr lang="en-US" b="1" dirty="0"/>
            </a:br>
            <a:r>
              <a:rPr lang="en-US" sz="3100" i="1" dirty="0" smtClean="0"/>
              <a:t>Trauma-informed Practice and Key Issues in Child </a:t>
            </a:r>
            <a:r>
              <a:rPr lang="en-US" sz="3100" i="1" dirty="0"/>
              <a:t>Welfare Practice</a:t>
            </a:r>
            <a:r>
              <a:rPr lang="en-US" b="1" dirty="0"/>
              <a:t/>
            </a:r>
            <a:br>
              <a:rPr lang="en-US" b="1" dirty="0"/>
            </a:br>
            <a:r>
              <a:rPr lang="en-US" b="1" dirty="0"/>
              <a:t/>
            </a:r>
            <a:br>
              <a:rPr lang="en-US" b="1" dirty="0"/>
            </a:br>
            <a:r>
              <a:rPr lang="en-US" sz="3600" b="1" dirty="0"/>
              <a:t>California Common Core</a:t>
            </a:r>
            <a:r>
              <a:rPr lang="en-US" b="1" dirty="0"/>
              <a:t/>
            </a:r>
            <a:br>
              <a:rPr lang="en-US" b="1" dirty="0"/>
            </a:br>
            <a:r>
              <a:rPr lang="en-US" sz="2800" dirty="0" smtClean="0"/>
              <a:t>April 30, 2019</a:t>
            </a:r>
            <a:endParaRPr lang="en-US" sz="2800" dirty="0"/>
          </a:p>
        </p:txBody>
      </p:sp>
      <p:pic>
        <p:nvPicPr>
          <p:cNvPr id="3"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315200" y="5029200"/>
            <a:ext cx="1627187" cy="1530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9292058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5" name="Title 1"/>
          <p:cNvSpPr>
            <a:spLocks noGrp="1"/>
          </p:cNvSpPr>
          <p:nvPr>
            <p:ph type="title"/>
          </p:nvPr>
        </p:nvSpPr>
        <p:spPr>
          <a:xfrm>
            <a:off x="24063" y="314564"/>
            <a:ext cx="7599112" cy="1281113"/>
          </a:xfrm>
        </p:spPr>
        <p:txBody>
          <a:bodyPr>
            <a:normAutofit/>
          </a:bodyPr>
          <a:lstStyle/>
          <a:p>
            <a:pPr eaLnBrk="1" hangingPunct="1"/>
            <a:r>
              <a:rPr lang="en-US" altLang="en-US" dirty="0"/>
              <a:t>How social workers can help</a:t>
            </a:r>
          </a:p>
        </p:txBody>
      </p:sp>
      <p:sp>
        <p:nvSpPr>
          <p:cNvPr id="67586" name="Content Placeholder 2"/>
          <p:cNvSpPr>
            <a:spLocks noGrp="1"/>
          </p:cNvSpPr>
          <p:nvPr>
            <p:ph idx="1"/>
          </p:nvPr>
        </p:nvSpPr>
        <p:spPr>
          <a:xfrm>
            <a:off x="152400" y="1681641"/>
            <a:ext cx="8610600" cy="5023959"/>
          </a:xfrm>
        </p:spPr>
        <p:txBody>
          <a:bodyPr>
            <a:normAutofit/>
          </a:bodyPr>
          <a:lstStyle/>
          <a:p>
            <a:pPr eaLnBrk="1" hangingPunct="1"/>
            <a:r>
              <a:rPr lang="en-US" altLang="en-US" sz="2800" dirty="0"/>
              <a:t>Understand parents anger, fear, resentment, or avoidance as reactions to past trauma </a:t>
            </a:r>
          </a:p>
          <a:p>
            <a:pPr eaLnBrk="1" hangingPunct="1"/>
            <a:r>
              <a:rPr lang="en-US" altLang="en-US" sz="2800" dirty="0"/>
              <a:t>Assess parent</a:t>
            </a:r>
            <a:r>
              <a:rPr lang="ja-JP" altLang="en-US" sz="2800" dirty="0">
                <a:ea typeface="Meiryo" panose="020B0604030504040204" pitchFamily="34" charset="-128"/>
                <a:cs typeface="Meiryo" panose="020B0604030504040204" pitchFamily="34" charset="-128"/>
              </a:rPr>
              <a:t>’</a:t>
            </a:r>
            <a:r>
              <a:rPr lang="en-US" altLang="ja-JP" sz="2800" dirty="0">
                <a:ea typeface="Meiryo" panose="020B0604030504040204" pitchFamily="34" charset="-128"/>
                <a:cs typeface="Meiryo" panose="020B0604030504040204" pitchFamily="34" charset="-128"/>
              </a:rPr>
              <a:t>s trauma history  </a:t>
            </a:r>
          </a:p>
          <a:p>
            <a:pPr eaLnBrk="1" hangingPunct="1"/>
            <a:r>
              <a:rPr lang="en-US" altLang="en-US" sz="2800" dirty="0"/>
              <a:t>Build on parents</a:t>
            </a:r>
            <a:r>
              <a:rPr lang="ja-JP" altLang="en-US" sz="2800" dirty="0">
                <a:ea typeface="Meiryo" panose="020B0604030504040204" pitchFamily="34" charset="-128"/>
                <a:cs typeface="Meiryo" panose="020B0604030504040204" pitchFamily="34" charset="-128"/>
              </a:rPr>
              <a:t>’</a:t>
            </a:r>
            <a:r>
              <a:rPr lang="en-US" altLang="ja-JP" sz="2800" dirty="0">
                <a:ea typeface="Meiryo" panose="020B0604030504040204" pitchFamily="34" charset="-128"/>
                <a:cs typeface="Meiryo" panose="020B0604030504040204" pitchFamily="34" charset="-128"/>
              </a:rPr>
              <a:t> desires to care for their child</a:t>
            </a:r>
          </a:p>
          <a:p>
            <a:pPr eaLnBrk="1" hangingPunct="1"/>
            <a:r>
              <a:rPr lang="en-US" altLang="en-US" sz="2800" dirty="0"/>
              <a:t>Help parents understand impact of their own past trauma </a:t>
            </a:r>
          </a:p>
          <a:p>
            <a:r>
              <a:rPr lang="en-US" sz="2800" dirty="0">
                <a:ea typeface="ＭＳ Ｐゴシック"/>
                <a:cs typeface="ＭＳ Ｐゴシック"/>
              </a:rPr>
              <a:t>Recognize that children and parents’ behavior is sometimes an adaptation to trauma and may be related to altered physiology.</a:t>
            </a:r>
            <a:endParaRPr lang="en-US" altLang="en-US" sz="2800" dirty="0"/>
          </a:p>
          <a:p>
            <a:pPr eaLnBrk="1" hangingPunct="1"/>
            <a:r>
              <a:rPr lang="en-US" altLang="en-US" sz="2800" dirty="0"/>
              <a:t>Refer parents to trauma-informed services </a:t>
            </a:r>
          </a:p>
        </p:txBody>
      </p:sp>
      <p:pic>
        <p:nvPicPr>
          <p:cNvPr id="6" name="Picture 2" descr="Image result for trauma"/>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623175" y="228600"/>
            <a:ext cx="1292225" cy="132104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5670807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Review of Key Issues</a:t>
            </a:r>
          </a:p>
        </p:txBody>
      </p:sp>
      <p:sp>
        <p:nvSpPr>
          <p:cNvPr id="3" name="Content Placeholder 2"/>
          <p:cNvSpPr>
            <a:spLocks noGrp="1"/>
          </p:cNvSpPr>
          <p:nvPr>
            <p:ph idx="1"/>
          </p:nvPr>
        </p:nvSpPr>
        <p:spPr>
          <a:xfrm>
            <a:off x="152400" y="1600200"/>
            <a:ext cx="6172200" cy="4953000"/>
          </a:xfrm>
        </p:spPr>
        <p:txBody>
          <a:bodyPr/>
          <a:lstStyle/>
          <a:p>
            <a:r>
              <a:rPr lang="en-US" dirty="0"/>
              <a:t>Key issues in child welfare include:</a:t>
            </a:r>
          </a:p>
          <a:p>
            <a:endParaRPr lang="en-US" dirty="0"/>
          </a:p>
          <a:p>
            <a:pPr lvl="1"/>
            <a:r>
              <a:rPr lang="en-US" sz="3200" i="1" dirty="0"/>
              <a:t>Behavioral health issues</a:t>
            </a:r>
          </a:p>
          <a:p>
            <a:endParaRPr lang="en-US" i="1" dirty="0"/>
          </a:p>
          <a:p>
            <a:pPr lvl="1"/>
            <a:r>
              <a:rPr lang="en-US" sz="3200" i="1" dirty="0"/>
              <a:t>Substance use disorders</a:t>
            </a:r>
          </a:p>
          <a:p>
            <a:endParaRPr lang="en-US" i="1" dirty="0"/>
          </a:p>
          <a:p>
            <a:pPr lvl="1"/>
            <a:r>
              <a:rPr lang="en-US" sz="3200" i="1" dirty="0"/>
              <a:t>Intimate partner violence</a:t>
            </a:r>
          </a:p>
        </p:txBody>
      </p:sp>
      <p:pic>
        <p:nvPicPr>
          <p:cNvPr id="5" name="Picture 4"/>
          <p:cNvPicPr>
            <a:picLocks noChangeAspect="1"/>
          </p:cNvPicPr>
          <p:nvPr/>
        </p:nvPicPr>
        <p:blipFill>
          <a:blip r:embed="rId3"/>
          <a:stretch>
            <a:fillRect/>
          </a:stretch>
        </p:blipFill>
        <p:spPr>
          <a:xfrm>
            <a:off x="5790770" y="2286000"/>
            <a:ext cx="3353230" cy="3048000"/>
          </a:xfrm>
          <a:prstGeom prst="rect">
            <a:avLst/>
          </a:prstGeom>
        </p:spPr>
      </p:pic>
    </p:spTree>
    <p:extLst>
      <p:ext uri="{BB962C8B-B14F-4D97-AF65-F5344CB8AC3E}">
        <p14:creationId xmlns:p14="http://schemas.microsoft.com/office/powerpoint/2010/main" val="219028475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8766"/>
            <a:ext cx="8229600" cy="1143000"/>
          </a:xfrm>
        </p:spPr>
        <p:txBody>
          <a:bodyPr/>
          <a:lstStyle/>
          <a:p>
            <a:r>
              <a:rPr lang="en-US" dirty="0"/>
              <a:t>Stages of Change</a:t>
            </a:r>
          </a:p>
        </p:txBody>
      </p:sp>
      <p:graphicFrame>
        <p:nvGraphicFramePr>
          <p:cNvPr id="8" name="Content Placeholder 7"/>
          <p:cNvGraphicFramePr>
            <a:graphicFrameLocks noGrp="1"/>
          </p:cNvGraphicFramePr>
          <p:nvPr>
            <p:ph idx="1"/>
            <p:extLst/>
          </p:nvPr>
        </p:nvGraphicFramePr>
        <p:xfrm>
          <a:off x="37740" y="1066800"/>
          <a:ext cx="8686800" cy="52578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9" name="TextBox 8"/>
          <p:cNvSpPr txBox="1"/>
          <p:nvPr/>
        </p:nvSpPr>
        <p:spPr>
          <a:xfrm>
            <a:off x="609600" y="6248400"/>
            <a:ext cx="5487950" cy="369332"/>
          </a:xfrm>
          <a:prstGeom prst="rect">
            <a:avLst/>
          </a:prstGeom>
          <a:noFill/>
        </p:spPr>
        <p:txBody>
          <a:bodyPr wrap="none" rtlCol="0">
            <a:spAutoFit/>
          </a:bodyPr>
          <a:lstStyle/>
          <a:p>
            <a:r>
              <a:rPr lang="en-US" dirty="0"/>
              <a:t>Child Protective Services: A Guide for Caseworkers, 2003</a:t>
            </a:r>
          </a:p>
        </p:txBody>
      </p:sp>
    </p:spTree>
    <p:extLst>
      <p:ext uri="{BB962C8B-B14F-4D97-AF65-F5344CB8AC3E}">
        <p14:creationId xmlns:p14="http://schemas.microsoft.com/office/powerpoint/2010/main" val="149017654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Key Issues &amp; Trauma </a:t>
            </a:r>
          </a:p>
        </p:txBody>
      </p:sp>
      <p:sp>
        <p:nvSpPr>
          <p:cNvPr id="3" name="Content Placeholder 2"/>
          <p:cNvSpPr>
            <a:spLocks noGrp="1"/>
          </p:cNvSpPr>
          <p:nvPr>
            <p:ph idx="1"/>
          </p:nvPr>
        </p:nvSpPr>
        <p:spPr>
          <a:xfrm>
            <a:off x="152400" y="1676400"/>
            <a:ext cx="8534400" cy="5029200"/>
          </a:xfrm>
        </p:spPr>
        <p:txBody>
          <a:bodyPr/>
          <a:lstStyle/>
          <a:p>
            <a:r>
              <a:rPr lang="en-US" dirty="0"/>
              <a:t>Table talk (5 minutes): How do the key issues intersect with trauma in</a:t>
            </a:r>
          </a:p>
          <a:p>
            <a:pPr lvl="1"/>
            <a:r>
              <a:rPr lang="en-US" dirty="0"/>
              <a:t>Children</a:t>
            </a:r>
          </a:p>
          <a:p>
            <a:pPr lvl="1"/>
            <a:r>
              <a:rPr lang="en-US" dirty="0"/>
              <a:t>Parents</a:t>
            </a:r>
          </a:p>
          <a:p>
            <a:pPr lvl="1"/>
            <a:r>
              <a:rPr lang="en-US" dirty="0"/>
              <a:t>Roots of the key issues?</a:t>
            </a:r>
          </a:p>
          <a:p>
            <a:pPr lvl="1"/>
            <a:r>
              <a:rPr lang="en-US" dirty="0"/>
              <a:t>Or Roots of trauma?  </a:t>
            </a:r>
          </a:p>
          <a:p>
            <a:pPr lvl="1"/>
            <a:r>
              <a:rPr lang="en-US" dirty="0"/>
              <a:t>What about ACES?</a:t>
            </a:r>
          </a:p>
          <a:p>
            <a:endParaRPr lang="en-US" dirty="0"/>
          </a:p>
          <a:p>
            <a:r>
              <a:rPr lang="en-US" dirty="0"/>
              <a:t>Report out some examples to larger group</a:t>
            </a:r>
          </a:p>
          <a:p>
            <a:pPr marL="457200" lvl="1" indent="0">
              <a:buNone/>
            </a:pPr>
            <a:endParaRPr lang="en-US" dirty="0"/>
          </a:p>
        </p:txBody>
      </p:sp>
      <p:pic>
        <p:nvPicPr>
          <p:cNvPr id="4" name="Content Placeholder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179122" y="2514600"/>
            <a:ext cx="3964878" cy="3048000"/>
          </a:xfrm>
          <a:prstGeom prst="rect">
            <a:avLst/>
          </a:prstGeom>
        </p:spPr>
      </p:pic>
    </p:spTree>
    <p:extLst>
      <p:ext uri="{BB962C8B-B14F-4D97-AF65-F5344CB8AC3E}">
        <p14:creationId xmlns:p14="http://schemas.microsoft.com/office/powerpoint/2010/main" val="75371074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81128" y="670665"/>
            <a:ext cx="6343672" cy="1310535"/>
          </a:xfrm>
        </p:spPr>
        <p:txBody>
          <a:bodyPr>
            <a:normAutofit fontScale="90000"/>
          </a:bodyPr>
          <a:lstStyle/>
          <a:p>
            <a:pPr algn="ctr"/>
            <a:r>
              <a:rPr lang="en-US" sz="4400" b="1" dirty="0"/>
              <a:t>Team Based Learning</a:t>
            </a:r>
            <a:br>
              <a:rPr lang="en-US" sz="4400" b="1" dirty="0"/>
            </a:br>
            <a:r>
              <a:rPr lang="en-US" sz="4400" b="1" dirty="0"/>
              <a:t>Individual Activity</a:t>
            </a:r>
          </a:p>
        </p:txBody>
      </p:sp>
      <p:sp>
        <p:nvSpPr>
          <p:cNvPr id="3" name="Slide Number Placeholder 2"/>
          <p:cNvSpPr>
            <a:spLocks noGrp="1"/>
          </p:cNvSpPr>
          <p:nvPr>
            <p:ph type="sldNum" sz="quarter" idx="12"/>
          </p:nvPr>
        </p:nvSpPr>
        <p:spPr/>
        <p:txBody>
          <a:bodyPr/>
          <a:lstStyle/>
          <a:p>
            <a:fld id="{F7835478-BF21-43AB-B8FE-6D65952C83DB}" type="slidenum">
              <a:rPr lang="en-US" smtClean="0">
                <a:solidFill>
                  <a:srgbClr val="FFC000">
                    <a:tint val="75000"/>
                  </a:srgbClr>
                </a:solidFill>
              </a:rPr>
              <a:pPr/>
              <a:t>24</a:t>
            </a:fld>
            <a:endParaRPr lang="en-US" dirty="0">
              <a:solidFill>
                <a:srgbClr val="FFC000">
                  <a:tint val="75000"/>
                </a:srgbClr>
              </a:solidFill>
            </a:endParaRPr>
          </a:p>
        </p:txBody>
      </p:sp>
      <p:sp>
        <p:nvSpPr>
          <p:cNvPr id="8" name="Rectangle 7"/>
          <p:cNvSpPr/>
          <p:nvPr/>
        </p:nvSpPr>
        <p:spPr>
          <a:xfrm>
            <a:off x="4114800" y="3657600"/>
            <a:ext cx="1205330" cy="923330"/>
          </a:xfrm>
          <a:prstGeom prst="rect">
            <a:avLst/>
          </a:prstGeom>
          <a:noFill/>
        </p:spPr>
        <p:txBody>
          <a:bodyPr wrap="none" lIns="91440" tIns="45720" rIns="91440" bIns="45720">
            <a:spAutoFit/>
          </a:bodyPr>
          <a:lstStyle/>
          <a:p>
            <a:pPr algn="ctr"/>
            <a:r>
              <a:rPr lang="en-US" sz="5400" b="0" cap="none" spc="0" dirty="0">
                <a:ln w="18415" cmpd="sng">
                  <a:solidFill>
                    <a:srgbClr val="FFFFFF"/>
                  </a:solidFill>
                  <a:prstDash val="solid"/>
                </a:ln>
                <a:solidFill>
                  <a:srgbClr val="FFFFFF"/>
                </a:solidFill>
                <a:effectLst>
                  <a:outerShdw blurRad="63500" dir="3600000" algn="tl" rotWithShape="0">
                    <a:srgbClr val="000000">
                      <a:alpha val="70000"/>
                    </a:srgbClr>
                  </a:outerShdw>
                </a:effectLst>
              </a:rPr>
              <a:t>FSA</a:t>
            </a:r>
          </a:p>
        </p:txBody>
      </p:sp>
      <p:pic>
        <p:nvPicPr>
          <p:cNvPr id="102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676400" y="2209800"/>
            <a:ext cx="5791200" cy="4419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68087420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14500" y="332484"/>
            <a:ext cx="5715000" cy="762000"/>
          </a:xfrm>
          <a:noFill/>
        </p:spPr>
        <p:txBody>
          <a:bodyPr>
            <a:normAutofit/>
          </a:bodyPr>
          <a:lstStyle/>
          <a:p>
            <a:pPr algn="ctr"/>
            <a:r>
              <a:rPr lang="en-US" sz="4000" dirty="0"/>
              <a:t>Scoring Responses</a:t>
            </a:r>
          </a:p>
        </p:txBody>
      </p:sp>
      <p:sp>
        <p:nvSpPr>
          <p:cNvPr id="5" name="Slide Number Placeholder 4"/>
          <p:cNvSpPr>
            <a:spLocks noGrp="1"/>
          </p:cNvSpPr>
          <p:nvPr>
            <p:ph type="sldNum" sz="quarter" idx="12"/>
          </p:nvPr>
        </p:nvSpPr>
        <p:spPr/>
        <p:txBody>
          <a:bodyPr/>
          <a:lstStyle/>
          <a:p>
            <a:fld id="{F7835478-BF21-43AB-B8FE-6D65952C83DB}" type="slidenum">
              <a:rPr lang="en-US" smtClean="0">
                <a:solidFill>
                  <a:srgbClr val="FFC000">
                    <a:tint val="75000"/>
                  </a:srgbClr>
                </a:solidFill>
              </a:rPr>
              <a:pPr/>
              <a:t>25</a:t>
            </a:fld>
            <a:endParaRPr lang="en-US" dirty="0">
              <a:solidFill>
                <a:srgbClr val="FFC000">
                  <a:tint val="75000"/>
                </a:srgbClr>
              </a:solidFill>
            </a:endParaRPr>
          </a:p>
        </p:txBody>
      </p:sp>
      <p:sp>
        <p:nvSpPr>
          <p:cNvPr id="7" name="Content Placeholder 2"/>
          <p:cNvSpPr txBox="1">
            <a:spLocks/>
          </p:cNvSpPr>
          <p:nvPr/>
        </p:nvSpPr>
        <p:spPr>
          <a:xfrm>
            <a:off x="4588625" y="1909678"/>
            <a:ext cx="2057400" cy="4525963"/>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Font typeface="Arial" pitchFamily="34" charset="0"/>
              <a:buNone/>
            </a:pPr>
            <a:r>
              <a:rPr lang="en-US" dirty="0"/>
              <a:t>Column One</a:t>
            </a:r>
          </a:p>
          <a:p>
            <a:pPr marL="0" indent="0" algn="ctr">
              <a:buFont typeface="Arial" pitchFamily="34" charset="0"/>
              <a:buNone/>
            </a:pPr>
            <a:r>
              <a:rPr lang="en-US" dirty="0"/>
              <a:t>Scoring</a:t>
            </a:r>
          </a:p>
          <a:p>
            <a:r>
              <a:rPr lang="en-US" dirty="0"/>
              <a:t>1</a:t>
            </a:r>
            <a:r>
              <a:rPr lang="en-US" baseline="30000" dirty="0"/>
              <a:t>st</a:t>
            </a:r>
            <a:r>
              <a:rPr lang="en-US" dirty="0"/>
              <a:t>=4</a:t>
            </a:r>
          </a:p>
          <a:p>
            <a:r>
              <a:rPr lang="en-US" dirty="0"/>
              <a:t>2</a:t>
            </a:r>
            <a:r>
              <a:rPr lang="en-US" baseline="30000" dirty="0"/>
              <a:t>nd</a:t>
            </a:r>
            <a:r>
              <a:rPr lang="en-US" dirty="0"/>
              <a:t>=3</a:t>
            </a:r>
          </a:p>
          <a:p>
            <a:r>
              <a:rPr lang="en-US" dirty="0"/>
              <a:t>3</a:t>
            </a:r>
            <a:r>
              <a:rPr lang="en-US" baseline="30000" dirty="0"/>
              <a:t>rd</a:t>
            </a:r>
            <a:r>
              <a:rPr lang="en-US" dirty="0"/>
              <a:t>=2</a:t>
            </a:r>
          </a:p>
          <a:p>
            <a:r>
              <a:rPr lang="en-US" dirty="0"/>
              <a:t>4</a:t>
            </a:r>
            <a:r>
              <a:rPr lang="en-US" baseline="30000" dirty="0"/>
              <a:t>th</a:t>
            </a:r>
            <a:r>
              <a:rPr lang="en-US" dirty="0"/>
              <a:t>=1</a:t>
            </a:r>
          </a:p>
        </p:txBody>
      </p:sp>
      <p:sp>
        <p:nvSpPr>
          <p:cNvPr id="8" name="Content Placeholder 2"/>
          <p:cNvSpPr txBox="1">
            <a:spLocks/>
          </p:cNvSpPr>
          <p:nvPr/>
        </p:nvSpPr>
        <p:spPr>
          <a:xfrm>
            <a:off x="6629400" y="2362200"/>
            <a:ext cx="2209800" cy="3412981"/>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Font typeface="Arial" pitchFamily="34" charset="0"/>
              <a:buNone/>
            </a:pPr>
            <a:r>
              <a:rPr lang="en-US" dirty="0"/>
              <a:t>Column Two</a:t>
            </a:r>
          </a:p>
          <a:p>
            <a:pPr marL="0" indent="0">
              <a:buFont typeface="Arial" pitchFamily="34" charset="0"/>
              <a:buNone/>
            </a:pPr>
            <a:r>
              <a:rPr lang="en-US" dirty="0"/>
              <a:t>Record your first answer (was it “A”?)</a:t>
            </a:r>
          </a:p>
        </p:txBody>
      </p:sp>
      <p:pic>
        <p:nvPicPr>
          <p:cNvPr id="3" name="Picture 2"/>
          <p:cNvPicPr>
            <a:picLocks noChangeAspect="1"/>
          </p:cNvPicPr>
          <p:nvPr/>
        </p:nvPicPr>
        <p:blipFill>
          <a:blip r:embed="rId3"/>
          <a:stretch>
            <a:fillRect/>
          </a:stretch>
        </p:blipFill>
        <p:spPr>
          <a:xfrm>
            <a:off x="509500" y="1447800"/>
            <a:ext cx="3771900" cy="4572000"/>
          </a:xfrm>
          <a:prstGeom prst="rect">
            <a:avLst/>
          </a:prstGeom>
        </p:spPr>
      </p:pic>
    </p:spTree>
    <p:extLst>
      <p:ext uri="{BB962C8B-B14F-4D97-AF65-F5344CB8AC3E}">
        <p14:creationId xmlns:p14="http://schemas.microsoft.com/office/powerpoint/2010/main" val="241486100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85800"/>
            <a:ext cx="8229600" cy="990600"/>
          </a:xfrm>
        </p:spPr>
        <p:txBody>
          <a:bodyPr>
            <a:normAutofit/>
          </a:bodyPr>
          <a:lstStyle/>
          <a:p>
            <a:pPr algn="ctr"/>
            <a:r>
              <a:rPr lang="en-US" b="1" dirty="0"/>
              <a:t>Group Activity</a:t>
            </a:r>
          </a:p>
        </p:txBody>
      </p:sp>
      <p:sp>
        <p:nvSpPr>
          <p:cNvPr id="3" name="Slide Number Placeholder 2"/>
          <p:cNvSpPr>
            <a:spLocks noGrp="1"/>
          </p:cNvSpPr>
          <p:nvPr>
            <p:ph type="sldNum" sz="quarter" idx="12"/>
          </p:nvPr>
        </p:nvSpPr>
        <p:spPr/>
        <p:txBody>
          <a:bodyPr/>
          <a:lstStyle/>
          <a:p>
            <a:fld id="{F7835478-BF21-43AB-B8FE-6D65952C83DB}" type="slidenum">
              <a:rPr lang="en-US" smtClean="0">
                <a:solidFill>
                  <a:srgbClr val="FFC000">
                    <a:tint val="75000"/>
                  </a:srgbClr>
                </a:solidFill>
              </a:rPr>
              <a:pPr/>
              <a:t>26</a:t>
            </a:fld>
            <a:endParaRPr lang="en-US" dirty="0">
              <a:solidFill>
                <a:srgbClr val="FFC000">
                  <a:tint val="75000"/>
                </a:srgbClr>
              </a:solidFill>
            </a:endParaRPr>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19200" y="1828800"/>
            <a:ext cx="6705601" cy="441003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88885506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85726"/>
            <a:ext cx="8229600" cy="1143000"/>
          </a:xfrm>
        </p:spPr>
        <p:txBody>
          <a:bodyPr/>
          <a:lstStyle/>
          <a:p>
            <a:r>
              <a:rPr lang="en-US" dirty="0"/>
              <a:t>Supporting parents with COD</a:t>
            </a:r>
          </a:p>
        </p:txBody>
      </p:sp>
      <p:sp>
        <p:nvSpPr>
          <p:cNvPr id="6" name="Content Placeholder 5"/>
          <p:cNvSpPr>
            <a:spLocks noGrp="1"/>
          </p:cNvSpPr>
          <p:nvPr>
            <p:ph idx="1"/>
          </p:nvPr>
        </p:nvSpPr>
        <p:spPr>
          <a:xfrm>
            <a:off x="0" y="1066800"/>
            <a:ext cx="4195010" cy="5105400"/>
          </a:xfrm>
        </p:spPr>
        <p:txBody>
          <a:bodyPr>
            <a:normAutofit/>
          </a:bodyPr>
          <a:lstStyle/>
          <a:p>
            <a:r>
              <a:rPr lang="en-US" dirty="0"/>
              <a:t>What are co-occurring disorders (COD)?</a:t>
            </a:r>
          </a:p>
          <a:p>
            <a:r>
              <a:rPr lang="en-US" dirty="0"/>
              <a:t>Review the video questions in trainee guide</a:t>
            </a:r>
          </a:p>
          <a:p>
            <a:r>
              <a:rPr lang="en-US" dirty="0"/>
              <a:t>Watch videos and answer questions as a group</a:t>
            </a:r>
          </a:p>
        </p:txBody>
      </p:sp>
      <p:pic>
        <p:nvPicPr>
          <p:cNvPr id="4100" name="Picture 4" descr="Image result for co-occurring disorder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195010" y="1066800"/>
            <a:ext cx="4936958" cy="4724400"/>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609600" y="5943600"/>
            <a:ext cx="8305800" cy="707886"/>
          </a:xfrm>
          <a:prstGeom prst="rect">
            <a:avLst/>
          </a:prstGeom>
          <a:noFill/>
        </p:spPr>
        <p:txBody>
          <a:bodyPr wrap="square" rtlCol="0">
            <a:spAutoFit/>
          </a:bodyPr>
          <a:lstStyle/>
          <a:p>
            <a:r>
              <a:rPr lang="en-US" sz="2000" dirty="0"/>
              <a:t>COD Video 1: </a:t>
            </a:r>
            <a:r>
              <a:rPr lang="en-US" sz="2000" dirty="0">
                <a:hlinkClick r:id="rId4"/>
              </a:rPr>
              <a:t>https://www.youtube.com/watch?v=Q4ccdNMtYlw</a:t>
            </a:r>
            <a:r>
              <a:rPr lang="en-US" sz="2000" dirty="0"/>
              <a:t> </a:t>
            </a:r>
            <a:endParaRPr lang="en-US" sz="2000" dirty="0">
              <a:solidFill>
                <a:schemeClr val="bg2">
                  <a:lumMod val="40000"/>
                  <a:lumOff val="60000"/>
                </a:schemeClr>
              </a:solidFill>
            </a:endParaRPr>
          </a:p>
          <a:p>
            <a:r>
              <a:rPr lang="en-US" sz="2000" dirty="0"/>
              <a:t>COD Video 2: </a:t>
            </a:r>
            <a:r>
              <a:rPr lang="en-US" sz="2000" dirty="0">
                <a:hlinkClick r:id="rId5"/>
              </a:rPr>
              <a:t>https://www.youtube.com/watch?v=ARQuTgXumok</a:t>
            </a:r>
            <a:r>
              <a:rPr lang="en-US" dirty="0"/>
              <a:t> </a:t>
            </a:r>
          </a:p>
        </p:txBody>
      </p:sp>
    </p:spTree>
    <p:extLst>
      <p:ext uri="{BB962C8B-B14F-4D97-AF65-F5344CB8AC3E}">
        <p14:creationId xmlns:p14="http://schemas.microsoft.com/office/powerpoint/2010/main" val="164167805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85726"/>
            <a:ext cx="8305800" cy="1362074"/>
          </a:xfrm>
        </p:spPr>
        <p:txBody>
          <a:bodyPr>
            <a:normAutofit fontScale="90000"/>
          </a:bodyPr>
          <a:lstStyle/>
          <a:p>
            <a:r>
              <a:rPr lang="en-US" dirty="0"/>
              <a:t>Bias and culture: meeting parents where they are</a:t>
            </a:r>
          </a:p>
        </p:txBody>
      </p:sp>
      <p:sp>
        <p:nvSpPr>
          <p:cNvPr id="6" name="Content Placeholder 5"/>
          <p:cNvSpPr>
            <a:spLocks noGrp="1"/>
          </p:cNvSpPr>
          <p:nvPr>
            <p:ph idx="1"/>
          </p:nvPr>
        </p:nvSpPr>
        <p:spPr>
          <a:xfrm>
            <a:off x="8021" y="1524000"/>
            <a:ext cx="9144000" cy="4495800"/>
          </a:xfrm>
        </p:spPr>
        <p:txBody>
          <a:bodyPr>
            <a:normAutofit/>
          </a:bodyPr>
          <a:lstStyle/>
          <a:p>
            <a:r>
              <a:rPr lang="en-US" dirty="0"/>
              <a:t>Review the video questions in trainee guide</a:t>
            </a:r>
          </a:p>
          <a:p>
            <a:r>
              <a:rPr lang="en-US" dirty="0"/>
              <a:t>Watch video and answer questions as a group</a:t>
            </a:r>
          </a:p>
          <a:p>
            <a:pPr lvl="1"/>
            <a:r>
              <a:rPr lang="en-US" dirty="0">
                <a:hlinkClick r:id="rId3"/>
              </a:rPr>
              <a:t>https://www.youtube.com/watch?v=h_3bKM7lXyY</a:t>
            </a:r>
            <a:r>
              <a:rPr lang="en-US" dirty="0"/>
              <a:t> </a:t>
            </a:r>
          </a:p>
          <a:p>
            <a:r>
              <a:rPr lang="en-US" dirty="0"/>
              <a:t>Debrief</a:t>
            </a:r>
          </a:p>
        </p:txBody>
      </p:sp>
      <p:pic>
        <p:nvPicPr>
          <p:cNvPr id="1038" name="Picture 14" descr="Image result for bias"/>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722521" y="3810000"/>
            <a:ext cx="5715000" cy="28670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4117669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3" name="Rectangle 2"/>
          <p:cNvSpPr>
            <a:spLocks noGrp="1" noChangeArrowheads="1"/>
          </p:cNvSpPr>
          <p:nvPr>
            <p:ph type="title" idx="4294967295"/>
          </p:nvPr>
        </p:nvSpPr>
        <p:spPr>
          <a:xfrm>
            <a:off x="457200" y="92075"/>
            <a:ext cx="8458200" cy="914400"/>
          </a:xfrm>
        </p:spPr>
        <p:txBody>
          <a:bodyPr/>
          <a:lstStyle/>
          <a:p>
            <a:pPr algn="ctr" eaLnBrk="1" hangingPunct="1">
              <a:lnSpc>
                <a:spcPct val="75000"/>
              </a:lnSpc>
              <a:defRPr/>
            </a:pPr>
            <a:r>
              <a:rPr lang="en-US" sz="3600" b="1" dirty="0">
                <a:cs typeface="+mj-cs"/>
              </a:rPr>
              <a:t>The Influence of Culture on Trauma</a:t>
            </a:r>
          </a:p>
        </p:txBody>
      </p:sp>
      <p:sp>
        <p:nvSpPr>
          <p:cNvPr id="194563" name="Rectangle 3"/>
          <p:cNvSpPr>
            <a:spLocks noGrp="1" noChangeArrowheads="1"/>
          </p:cNvSpPr>
          <p:nvPr>
            <p:ph type="body" idx="4294967295"/>
          </p:nvPr>
        </p:nvSpPr>
        <p:spPr>
          <a:xfrm>
            <a:off x="152400" y="1006476"/>
            <a:ext cx="7086600" cy="5851524"/>
          </a:xfrm>
        </p:spPr>
        <p:txBody>
          <a:bodyPr>
            <a:normAutofit/>
          </a:bodyPr>
          <a:lstStyle/>
          <a:p>
            <a:pPr>
              <a:spcAft>
                <a:spcPts val="1400"/>
              </a:spcAft>
            </a:pPr>
            <a:r>
              <a:rPr lang="en-US" sz="2800" dirty="0">
                <a:ea typeface="ＭＳ Ｐゴシック"/>
                <a:cs typeface="ＭＳ Ｐゴシック"/>
              </a:rPr>
              <a:t>Trauma response varies by culture. Social and cultural realities strongly influence children’s risk for—and experience of—trauma.</a:t>
            </a:r>
          </a:p>
          <a:p>
            <a:pPr>
              <a:spcAft>
                <a:spcPts val="1400"/>
              </a:spcAft>
            </a:pPr>
            <a:r>
              <a:rPr lang="en-US" sz="2800" dirty="0">
                <a:ea typeface="ＭＳ Ｐゴシック"/>
                <a:cs typeface="ＭＳ Ｐゴシック"/>
              </a:rPr>
              <a:t>The necessity to respond to trauma is </a:t>
            </a:r>
            <a:r>
              <a:rPr lang="en-US" sz="2800" i="1" dirty="0">
                <a:ea typeface="ＭＳ Ｐゴシック"/>
                <a:cs typeface="ＭＳ Ｐゴシック"/>
              </a:rPr>
              <a:t>universal </a:t>
            </a:r>
            <a:r>
              <a:rPr lang="en-US" sz="2800" dirty="0">
                <a:ea typeface="ＭＳ Ｐゴシック"/>
                <a:cs typeface="ＭＳ Ｐゴシック"/>
              </a:rPr>
              <a:t>in terms of the physiological and social responses.</a:t>
            </a:r>
          </a:p>
          <a:p>
            <a:pPr>
              <a:spcAft>
                <a:spcPts val="1400"/>
              </a:spcAft>
            </a:pPr>
            <a:r>
              <a:rPr lang="en-US" sz="2800" dirty="0">
                <a:ea typeface="ＭＳ Ｐゴシック"/>
                <a:cs typeface="ＭＳ Ｐゴシック"/>
              </a:rPr>
              <a:t>Strong cultural identity and community/family connections can enhance a child’s resiliency.</a:t>
            </a:r>
          </a:p>
          <a:p>
            <a:pPr>
              <a:spcAft>
                <a:spcPts val="1400"/>
              </a:spcAft>
            </a:pPr>
            <a:r>
              <a:rPr lang="en-US" sz="2800" dirty="0">
                <a:ea typeface="ＭＳ Ｐゴシック"/>
                <a:cs typeface="ＭＳ Ｐゴシック"/>
              </a:rPr>
              <a:t>Cultural beliefs and values can help or hinder in regard to the child’s reaction to trauma.</a:t>
            </a:r>
          </a:p>
        </p:txBody>
      </p:sp>
      <p:pic>
        <p:nvPicPr>
          <p:cNvPr id="7172" name="Picture 4" descr="Image result for Culture"/>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033447" y="2286000"/>
            <a:ext cx="2023339" cy="20193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56786593"/>
      </p:ext>
    </p:extLst>
  </p:cSld>
  <p:clrMapOvr>
    <a:masterClrMapping/>
  </p:clrMapOvr>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Overview of the Day</a:t>
            </a:r>
          </a:p>
        </p:txBody>
      </p:sp>
      <p:sp>
        <p:nvSpPr>
          <p:cNvPr id="3" name="Content Placeholder 2"/>
          <p:cNvSpPr>
            <a:spLocks noGrp="1"/>
          </p:cNvSpPr>
          <p:nvPr>
            <p:ph idx="1"/>
          </p:nvPr>
        </p:nvSpPr>
        <p:spPr/>
        <p:txBody>
          <a:bodyPr>
            <a:normAutofit lnSpcReduction="10000"/>
          </a:bodyPr>
          <a:lstStyle/>
          <a:p>
            <a:pPr lvl="0"/>
            <a:r>
              <a:rPr lang="en-US" b="1" dirty="0"/>
              <a:t>Welcome and Review of the Agenda</a:t>
            </a:r>
            <a:r>
              <a:rPr lang="en-US" dirty="0"/>
              <a:t>	</a:t>
            </a:r>
          </a:p>
          <a:p>
            <a:pPr lvl="0"/>
            <a:r>
              <a:rPr lang="en-US" b="1" dirty="0"/>
              <a:t>Group Agreements</a:t>
            </a:r>
          </a:p>
          <a:p>
            <a:pPr lvl="0"/>
            <a:r>
              <a:rPr lang="en-US" b="1" dirty="0"/>
              <a:t>Learning Objectives</a:t>
            </a:r>
          </a:p>
          <a:p>
            <a:pPr lvl="0"/>
            <a:r>
              <a:rPr lang="en-US" b="1" dirty="0"/>
              <a:t>Review of key concepts and interactive activities</a:t>
            </a:r>
          </a:p>
          <a:p>
            <a:pPr lvl="0"/>
            <a:r>
              <a:rPr lang="en-US" b="1" dirty="0"/>
              <a:t>Team Based Learning Activity</a:t>
            </a:r>
          </a:p>
          <a:p>
            <a:pPr lvl="0"/>
            <a:r>
              <a:rPr lang="en-US" b="1" dirty="0"/>
              <a:t>Group application utilizing case examples</a:t>
            </a:r>
          </a:p>
          <a:p>
            <a:pPr lvl="0"/>
            <a:r>
              <a:rPr lang="en-US" b="1" dirty="0"/>
              <a:t>Wrap up</a:t>
            </a:r>
          </a:p>
          <a:p>
            <a:endParaRPr lang="en-US" dirty="0"/>
          </a:p>
        </p:txBody>
      </p:sp>
    </p:spTree>
    <p:extLst>
      <p:ext uri="{BB962C8B-B14F-4D97-AF65-F5344CB8AC3E}">
        <p14:creationId xmlns:p14="http://schemas.microsoft.com/office/powerpoint/2010/main" val="337350950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6095" y="16042"/>
            <a:ext cx="9107905" cy="685800"/>
          </a:xfrm>
        </p:spPr>
        <p:txBody>
          <a:bodyPr anchor="b">
            <a:noAutofit/>
          </a:bodyPr>
          <a:lstStyle/>
          <a:p>
            <a:pPr>
              <a:lnSpc>
                <a:spcPct val="80000"/>
              </a:lnSpc>
            </a:pPr>
            <a:r>
              <a:rPr lang="en-US" sz="3200" dirty="0"/>
              <a:t>Cultural Considerations for Key Issues &amp; Trauma</a:t>
            </a:r>
          </a:p>
        </p:txBody>
      </p:sp>
      <p:pic>
        <p:nvPicPr>
          <p:cNvPr id="5" name="Picture 4"/>
          <p:cNvPicPr>
            <a:picLocks noChangeAspect="1"/>
          </p:cNvPicPr>
          <p:nvPr/>
        </p:nvPicPr>
        <p:blipFill>
          <a:blip r:embed="rId3"/>
          <a:stretch>
            <a:fillRect/>
          </a:stretch>
        </p:blipFill>
        <p:spPr>
          <a:xfrm>
            <a:off x="36095" y="1143000"/>
            <a:ext cx="9144000" cy="6058888"/>
          </a:xfrm>
          <a:prstGeom prst="rect">
            <a:avLst/>
          </a:prstGeom>
        </p:spPr>
      </p:pic>
    </p:spTree>
    <p:extLst>
      <p:ext uri="{BB962C8B-B14F-4D97-AF65-F5344CB8AC3E}">
        <p14:creationId xmlns:p14="http://schemas.microsoft.com/office/powerpoint/2010/main" val="273167836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http://www.oh-i-see.com/blog/wp-content/uploads/2013/09/Cultural-Iceberg-2.jpg"/>
          <p:cNvPicPr/>
          <p:nvPr/>
        </p:nvPicPr>
        <p:blipFill rotWithShape="1">
          <a:blip r:embed="rId3">
            <a:extLst>
              <a:ext uri="{28A0092B-C50C-407E-A947-70E740481C1C}">
                <a14:useLocalDpi xmlns:a14="http://schemas.microsoft.com/office/drawing/2010/main" val="0"/>
              </a:ext>
            </a:extLst>
          </a:blip>
          <a:srcRect b="3357"/>
          <a:stretch/>
        </p:blipFill>
        <p:spPr bwMode="auto">
          <a:xfrm>
            <a:off x="990600" y="47625"/>
            <a:ext cx="7239000" cy="6581775"/>
          </a:xfrm>
          <a:prstGeom prst="rect">
            <a:avLst/>
          </a:prstGeom>
          <a:noFill/>
          <a:ln>
            <a:noFill/>
          </a:ln>
        </p:spPr>
      </p:pic>
    </p:spTree>
    <p:extLst>
      <p:ext uri="{BB962C8B-B14F-4D97-AF65-F5344CB8AC3E}">
        <p14:creationId xmlns:p14="http://schemas.microsoft.com/office/powerpoint/2010/main" val="408946925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01624" y="838200"/>
            <a:ext cx="8613776" cy="6027821"/>
          </a:xfrm>
        </p:spPr>
        <p:txBody>
          <a:bodyPr>
            <a:normAutofit/>
          </a:bodyPr>
          <a:lstStyle/>
          <a:p>
            <a:pPr marL="0" indent="0" algn="ctr">
              <a:buNone/>
            </a:pPr>
            <a:r>
              <a:rPr lang="en-US" sz="7200" dirty="0"/>
              <a:t>LUNCH BREAK</a:t>
            </a:r>
          </a:p>
          <a:p>
            <a:pPr marL="0" indent="0" algn="ctr">
              <a:buNone/>
            </a:pPr>
            <a:r>
              <a:rPr lang="en-US" sz="7200" dirty="0"/>
              <a:t>60 Minutes</a:t>
            </a:r>
          </a:p>
          <a:p>
            <a:pPr marL="0" indent="0" algn="ctr">
              <a:buNone/>
            </a:pPr>
            <a:r>
              <a:rPr lang="en-US" sz="7200" dirty="0"/>
              <a:t> </a:t>
            </a:r>
          </a:p>
        </p:txBody>
      </p:sp>
      <p:pic>
        <p:nvPicPr>
          <p:cNvPr id="5" name="Picture 2" descr="Image result for lunch"/>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60587" y="3852110"/>
            <a:ext cx="4895850" cy="195080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4587331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Putting Learning into Practice</a:t>
            </a:r>
          </a:p>
        </p:txBody>
      </p:sp>
      <p:sp>
        <p:nvSpPr>
          <p:cNvPr id="3" name="Content Placeholder 2"/>
          <p:cNvSpPr>
            <a:spLocks noGrp="1"/>
          </p:cNvSpPr>
          <p:nvPr>
            <p:ph idx="1"/>
          </p:nvPr>
        </p:nvSpPr>
        <p:spPr/>
        <p:txBody>
          <a:bodyPr/>
          <a:lstStyle/>
          <a:p>
            <a:r>
              <a:rPr lang="en-US" dirty="0"/>
              <a:t>See Case Scenarios in trainee guide</a:t>
            </a:r>
          </a:p>
          <a:p>
            <a:r>
              <a:rPr lang="en-US" dirty="0"/>
              <a:t>What trauma triggers or reminders can you identify in these scenarios?</a:t>
            </a:r>
          </a:p>
          <a:p>
            <a:r>
              <a:rPr lang="en-US" dirty="0"/>
              <a:t>Let’s discuss</a:t>
            </a:r>
          </a:p>
        </p:txBody>
      </p:sp>
      <p:pic>
        <p:nvPicPr>
          <p:cNvPr id="4" name="Picture 3"/>
          <p:cNvPicPr>
            <a:picLocks noChangeAspect="1"/>
          </p:cNvPicPr>
          <p:nvPr/>
        </p:nvPicPr>
        <p:blipFill>
          <a:blip r:embed="rId3"/>
          <a:stretch>
            <a:fillRect/>
          </a:stretch>
        </p:blipFill>
        <p:spPr>
          <a:xfrm>
            <a:off x="1714500" y="3993983"/>
            <a:ext cx="5715000" cy="2847975"/>
          </a:xfrm>
          <a:prstGeom prst="rect">
            <a:avLst/>
          </a:prstGeom>
        </p:spPr>
      </p:pic>
    </p:spTree>
    <p:extLst>
      <p:ext uri="{BB962C8B-B14F-4D97-AF65-F5344CB8AC3E}">
        <p14:creationId xmlns:p14="http://schemas.microsoft.com/office/powerpoint/2010/main" val="136961541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800" dirty="0"/>
              <a:t>Think Tank!</a:t>
            </a:r>
          </a:p>
        </p:txBody>
      </p:sp>
      <p:sp>
        <p:nvSpPr>
          <p:cNvPr id="3" name="Content Placeholder 2"/>
          <p:cNvSpPr>
            <a:spLocks noGrp="1"/>
          </p:cNvSpPr>
          <p:nvPr>
            <p:ph idx="1"/>
          </p:nvPr>
        </p:nvSpPr>
        <p:spPr>
          <a:xfrm>
            <a:off x="152400" y="2971800"/>
            <a:ext cx="8991600" cy="3886200"/>
          </a:xfrm>
        </p:spPr>
        <p:txBody>
          <a:bodyPr>
            <a:normAutofit lnSpcReduction="10000"/>
          </a:bodyPr>
          <a:lstStyle/>
          <a:p>
            <a:pPr marL="0" indent="0">
              <a:buNone/>
            </a:pPr>
            <a:r>
              <a:rPr lang="en-US" dirty="0"/>
              <a:t>Let’s put this into practice:</a:t>
            </a:r>
          </a:p>
          <a:p>
            <a:r>
              <a:rPr lang="en-US" sz="2800" dirty="0"/>
              <a:t>Group formation </a:t>
            </a:r>
          </a:p>
          <a:p>
            <a:r>
              <a:rPr lang="en-US" sz="2800" dirty="0"/>
              <a:t>Choose a case - maintain confidentiality – no names or identifiers! </a:t>
            </a:r>
          </a:p>
          <a:p>
            <a:r>
              <a:rPr lang="en-US" sz="2800" dirty="0"/>
              <a:t>Take notes</a:t>
            </a:r>
          </a:p>
          <a:p>
            <a:r>
              <a:rPr lang="en-US" sz="2800" dirty="0"/>
              <a:t>Identify worries and what’s working well</a:t>
            </a:r>
          </a:p>
          <a:p>
            <a:r>
              <a:rPr lang="en-US" sz="2800" dirty="0"/>
              <a:t>Present to the class</a:t>
            </a:r>
          </a:p>
          <a:p>
            <a:pPr marL="0" indent="0">
              <a:buNone/>
            </a:pPr>
            <a:r>
              <a:rPr lang="en-US" sz="2100" dirty="0"/>
              <a:t>  </a:t>
            </a:r>
          </a:p>
        </p:txBody>
      </p:sp>
      <p:pic>
        <p:nvPicPr>
          <p:cNvPr id="5" name="Picture 4"/>
          <p:cNvPicPr>
            <a:picLocks noChangeAspect="1"/>
          </p:cNvPicPr>
          <p:nvPr/>
        </p:nvPicPr>
        <p:blipFill>
          <a:blip r:embed="rId3"/>
          <a:stretch>
            <a:fillRect/>
          </a:stretch>
        </p:blipFill>
        <p:spPr>
          <a:xfrm>
            <a:off x="1524000" y="1381543"/>
            <a:ext cx="6466438" cy="1412340"/>
          </a:xfrm>
          <a:prstGeom prst="rect">
            <a:avLst/>
          </a:prstGeom>
        </p:spPr>
      </p:pic>
    </p:spTree>
    <p:extLst>
      <p:ext uri="{BB962C8B-B14F-4D97-AF65-F5344CB8AC3E}">
        <p14:creationId xmlns:p14="http://schemas.microsoft.com/office/powerpoint/2010/main" val="189078399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Putting It All Together: </a:t>
            </a:r>
            <a:br>
              <a:rPr lang="en-US" dirty="0"/>
            </a:br>
            <a:r>
              <a:rPr lang="en-US" dirty="0"/>
              <a:t> Personal Learning Plans</a:t>
            </a:r>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2591019314"/>
              </p:ext>
            </p:extLst>
          </p:nvPr>
        </p:nvGraphicFramePr>
        <p:xfrm>
          <a:off x="-152400" y="1600200"/>
          <a:ext cx="9601200" cy="50292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3" name="Picture 2"/>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5257800" y="1752600"/>
            <a:ext cx="3248025" cy="1409700"/>
          </a:xfrm>
          <a:prstGeom prst="rect">
            <a:avLst/>
          </a:prstGeom>
        </p:spPr>
      </p:pic>
    </p:spTree>
    <p:extLst>
      <p:ext uri="{BB962C8B-B14F-4D97-AF65-F5344CB8AC3E}">
        <p14:creationId xmlns:p14="http://schemas.microsoft.com/office/powerpoint/2010/main" val="322496367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457200"/>
            <a:ext cx="8229600" cy="1143000"/>
          </a:xfrm>
        </p:spPr>
        <p:txBody>
          <a:bodyPr>
            <a:normAutofit fontScale="90000"/>
          </a:bodyPr>
          <a:lstStyle/>
          <a:p>
            <a:r>
              <a:rPr lang="en-US" b="1" dirty="0"/>
              <a:t>Wrapping UP….What are you excited to do?</a:t>
            </a:r>
          </a:p>
        </p:txBody>
      </p:sp>
      <p:graphicFrame>
        <p:nvGraphicFramePr>
          <p:cNvPr id="4" name="Content Placeholder 3"/>
          <p:cNvGraphicFramePr>
            <a:graphicFrameLocks noGrp="1"/>
          </p:cNvGraphicFramePr>
          <p:nvPr>
            <p:ph idx="1"/>
            <p:extLst/>
          </p:nvPr>
        </p:nvGraphicFramePr>
        <p:xfrm>
          <a:off x="304800" y="2133601"/>
          <a:ext cx="8686800" cy="44958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16954315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End of Block </a:t>
            </a:r>
            <a:r>
              <a:rPr lang="en-US" b="1" dirty="0" smtClean="0"/>
              <a:t>Evaluation</a:t>
            </a:r>
            <a:endParaRPr lang="en-US" b="1" dirty="0"/>
          </a:p>
        </p:txBody>
      </p:sp>
      <p:pic>
        <p:nvPicPr>
          <p:cNvPr id="3076" name="Picture 4"/>
          <p:cNvPicPr>
            <a:picLocks noChangeAspect="1" noChangeArrowheads="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2590800" y="2089352"/>
            <a:ext cx="3886200" cy="36152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391955802"/>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457200" y="76200"/>
            <a:ext cx="8229600" cy="1143000"/>
          </a:xfrm>
        </p:spPr>
        <p:txBody>
          <a:bodyPr/>
          <a:lstStyle/>
          <a:p>
            <a:r>
              <a:rPr lang="en-US" dirty="0"/>
              <a:t>Preliminary Evaluation Materials</a:t>
            </a:r>
          </a:p>
        </p:txBody>
      </p:sp>
      <p:sp>
        <p:nvSpPr>
          <p:cNvPr id="4" name="Slide Number Placeholder 3"/>
          <p:cNvSpPr>
            <a:spLocks noGrp="1"/>
          </p:cNvSpPr>
          <p:nvPr>
            <p:ph type="sldNum" sz="quarter" idx="12"/>
          </p:nvPr>
        </p:nvSpPr>
        <p:spPr>
          <a:xfrm>
            <a:off x="7010400" y="6356350"/>
            <a:ext cx="2133600" cy="365125"/>
          </a:xfrm>
          <a:prstGeom prst="rect">
            <a:avLst/>
          </a:prstGeom>
        </p:spPr>
        <p:txBody>
          <a:bodyPr/>
          <a:lstStyle/>
          <a:p>
            <a:pPr>
              <a:defRPr/>
            </a:pPr>
            <a:fld id="{43EA4F62-486D-45BE-9B19-1A7C08ED02F3}" type="slidenum">
              <a:rPr lang="en-US" smtClean="0"/>
              <a:pPr>
                <a:defRPr/>
              </a:pPr>
              <a:t>38</a:t>
            </a:fld>
            <a:endParaRPr lang="en-US"/>
          </a:p>
        </p:txBody>
      </p:sp>
      <p:sp>
        <p:nvSpPr>
          <p:cNvPr id="10" name="Content Placeholder 6"/>
          <p:cNvSpPr>
            <a:spLocks noGrp="1"/>
          </p:cNvSpPr>
          <p:nvPr>
            <p:ph sz="half" idx="2"/>
          </p:nvPr>
        </p:nvSpPr>
        <p:spPr>
          <a:xfrm>
            <a:off x="342900" y="938905"/>
            <a:ext cx="8458200" cy="4953000"/>
          </a:xfrm>
        </p:spPr>
        <p:txBody>
          <a:bodyPr/>
          <a:lstStyle/>
          <a:p>
            <a:pPr marL="0" indent="0">
              <a:buNone/>
            </a:pPr>
            <a:r>
              <a:rPr lang="en-US" sz="2400" b="1" dirty="0"/>
              <a:t>Materials:</a:t>
            </a:r>
          </a:p>
          <a:p>
            <a:r>
              <a:rPr lang="en-US" sz="2000" dirty="0"/>
              <a:t>Informed Consent</a:t>
            </a:r>
          </a:p>
          <a:p>
            <a:pPr marL="0" indent="0">
              <a:buNone/>
            </a:pPr>
            <a:endParaRPr lang="en-US" sz="1200" dirty="0"/>
          </a:p>
          <a:p>
            <a:pPr marL="0" indent="0">
              <a:buNone/>
            </a:pPr>
            <a:r>
              <a:rPr lang="en-US" sz="2400" b="1" dirty="0"/>
              <a:t>Generating Your Trainee ID code:</a:t>
            </a:r>
          </a:p>
          <a:p>
            <a:r>
              <a:rPr lang="en-US" sz="2000" dirty="0"/>
              <a:t>First 3 letters of MOTHER’S MAIDEN NAME (e.g., SMITH = SMI).</a:t>
            </a:r>
          </a:p>
          <a:p>
            <a:r>
              <a:rPr lang="en-US" sz="2000" dirty="0"/>
              <a:t>First 3 letters of MOTHER’S FIRST NAME (e.g., CAROLINA = CAR)</a:t>
            </a:r>
          </a:p>
          <a:p>
            <a:r>
              <a:rPr lang="en-US" sz="2000" dirty="0"/>
              <a:t>NUMERAL FOR THE </a:t>
            </a:r>
            <a:r>
              <a:rPr lang="en-US" sz="2000" b="1" dirty="0"/>
              <a:t>DAY</a:t>
            </a:r>
            <a:r>
              <a:rPr lang="en-US" sz="2000" dirty="0"/>
              <a:t> YOU WERE BORN</a:t>
            </a:r>
          </a:p>
          <a:p>
            <a:pPr marL="0" indent="0">
              <a:buNone/>
            </a:pPr>
            <a:r>
              <a:rPr lang="en-US" sz="2000" dirty="0"/>
              <a:t>                                        Example: May </a:t>
            </a:r>
            <a:r>
              <a:rPr lang="en-US" sz="2000" b="1" dirty="0"/>
              <a:t>9</a:t>
            </a:r>
            <a:r>
              <a:rPr lang="en-US" sz="2000" dirty="0"/>
              <a:t>, 1970 = 09</a:t>
            </a:r>
          </a:p>
          <a:p>
            <a:r>
              <a:rPr lang="en-US" sz="2000" dirty="0"/>
              <a:t>The NUMERAL FOR THE </a:t>
            </a:r>
            <a:r>
              <a:rPr lang="en-US" sz="2000" b="1" dirty="0"/>
              <a:t>YEAR</a:t>
            </a:r>
            <a:r>
              <a:rPr lang="en-US" sz="2000" dirty="0"/>
              <a:t> YOU WERE BORN</a:t>
            </a:r>
          </a:p>
          <a:p>
            <a:pPr marL="0" lvl="0" indent="0">
              <a:buNone/>
            </a:pPr>
            <a:r>
              <a:rPr lang="en-US" sz="2000" dirty="0">
                <a:solidFill>
                  <a:prstClr val="white"/>
                </a:solidFill>
              </a:rPr>
              <a:t>                                        Example: May 9, 19</a:t>
            </a:r>
            <a:r>
              <a:rPr lang="en-US" sz="2000" b="1" dirty="0">
                <a:solidFill>
                  <a:prstClr val="white"/>
                </a:solidFill>
              </a:rPr>
              <a:t>70</a:t>
            </a:r>
            <a:r>
              <a:rPr lang="en-US" sz="2000" dirty="0">
                <a:solidFill>
                  <a:prstClr val="white"/>
                </a:solidFill>
              </a:rPr>
              <a:t> = 70</a:t>
            </a:r>
            <a:endParaRPr lang="en-US" dirty="0"/>
          </a:p>
        </p:txBody>
      </p:sp>
      <p:sp>
        <p:nvSpPr>
          <p:cNvPr id="11" name="Rectangle 10"/>
          <p:cNvSpPr/>
          <p:nvPr/>
        </p:nvSpPr>
        <p:spPr>
          <a:xfrm>
            <a:off x="1075277" y="5522572"/>
            <a:ext cx="1868845" cy="369332"/>
          </a:xfrm>
          <a:prstGeom prst="rect">
            <a:avLst/>
          </a:prstGeom>
        </p:spPr>
        <p:txBody>
          <a:bodyPr wrap="none">
            <a:spAutoFit/>
          </a:bodyPr>
          <a:lstStyle/>
          <a:p>
            <a:r>
              <a:rPr lang="en-US" dirty="0"/>
              <a:t>Trainee ID Code</a:t>
            </a:r>
          </a:p>
        </p:txBody>
      </p:sp>
      <p:pic>
        <p:nvPicPr>
          <p:cNvPr id="12" name="Picture 11"/>
          <p:cNvPicPr>
            <a:picLocks noChangeAspect="1"/>
          </p:cNvPicPr>
          <p:nvPr/>
        </p:nvPicPr>
        <p:blipFill>
          <a:blip r:embed="rId3"/>
          <a:stretch>
            <a:fillRect/>
          </a:stretch>
        </p:blipFill>
        <p:spPr>
          <a:xfrm>
            <a:off x="3171301" y="5426251"/>
            <a:ext cx="3533775" cy="561975"/>
          </a:xfrm>
          <a:prstGeom prst="rect">
            <a:avLst/>
          </a:prstGeom>
        </p:spPr>
      </p:pic>
    </p:spTree>
    <p:extLst>
      <p:ext uri="{BB962C8B-B14F-4D97-AF65-F5344CB8AC3E}">
        <p14:creationId xmlns:p14="http://schemas.microsoft.com/office/powerpoint/2010/main" val="756383095"/>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457200" y="76200"/>
            <a:ext cx="8229600" cy="1143000"/>
          </a:xfrm>
        </p:spPr>
        <p:txBody>
          <a:bodyPr/>
          <a:lstStyle/>
          <a:p>
            <a:r>
              <a:rPr lang="en-US" dirty="0"/>
              <a:t>Preliminary Evaluation Materials</a:t>
            </a:r>
          </a:p>
        </p:txBody>
      </p:sp>
      <p:sp>
        <p:nvSpPr>
          <p:cNvPr id="4" name="Slide Number Placeholder 3"/>
          <p:cNvSpPr>
            <a:spLocks noGrp="1"/>
          </p:cNvSpPr>
          <p:nvPr>
            <p:ph type="sldNum" sz="quarter" idx="12"/>
          </p:nvPr>
        </p:nvSpPr>
        <p:spPr>
          <a:xfrm>
            <a:off x="7010400" y="6356350"/>
            <a:ext cx="2133600" cy="365125"/>
          </a:xfrm>
          <a:prstGeom prst="rect">
            <a:avLst/>
          </a:prstGeom>
        </p:spPr>
        <p:txBody>
          <a:bodyPr/>
          <a:lstStyle/>
          <a:p>
            <a:pPr>
              <a:defRPr/>
            </a:pPr>
            <a:fld id="{43EA4F62-486D-45BE-9B19-1A7C08ED02F3}" type="slidenum">
              <a:rPr lang="en-US" smtClean="0"/>
              <a:pPr>
                <a:defRPr/>
              </a:pPr>
              <a:t>39</a:t>
            </a:fld>
            <a:endParaRPr lang="en-US"/>
          </a:p>
        </p:txBody>
      </p:sp>
      <p:sp>
        <p:nvSpPr>
          <p:cNvPr id="10" name="Content Placeholder 6"/>
          <p:cNvSpPr>
            <a:spLocks noGrp="1"/>
          </p:cNvSpPr>
          <p:nvPr>
            <p:ph sz="half" idx="2"/>
          </p:nvPr>
        </p:nvSpPr>
        <p:spPr>
          <a:xfrm>
            <a:off x="342900" y="938905"/>
            <a:ext cx="8458200" cy="4953000"/>
          </a:xfrm>
        </p:spPr>
        <p:txBody>
          <a:bodyPr/>
          <a:lstStyle/>
          <a:p>
            <a:pPr marL="0" indent="0">
              <a:buNone/>
            </a:pPr>
            <a:r>
              <a:rPr lang="en-US" sz="2400" b="1" dirty="0"/>
              <a:t>Materials:</a:t>
            </a:r>
          </a:p>
          <a:p>
            <a:r>
              <a:rPr lang="en-US" sz="2000" dirty="0"/>
              <a:t>Informed Consent</a:t>
            </a:r>
          </a:p>
          <a:p>
            <a:pPr marL="0" indent="0">
              <a:buNone/>
            </a:pPr>
            <a:endParaRPr lang="en-US" sz="1200" dirty="0"/>
          </a:p>
          <a:p>
            <a:pPr marL="0" indent="0">
              <a:buNone/>
            </a:pPr>
            <a:r>
              <a:rPr lang="en-US" sz="2400" b="1" dirty="0"/>
              <a:t>Generating Your Trainee ID code:</a:t>
            </a:r>
          </a:p>
          <a:p>
            <a:r>
              <a:rPr lang="en-US" sz="2000" dirty="0"/>
              <a:t>First 3 letters of MOTHER’S MAIDEN NAME (e.g., SMITH = SMI).</a:t>
            </a:r>
          </a:p>
          <a:p>
            <a:r>
              <a:rPr lang="en-US" sz="2000" dirty="0"/>
              <a:t>First 3 letters of MOTHER’S FIRST NAME (e.g., CAROLINA = CAR)</a:t>
            </a:r>
          </a:p>
          <a:p>
            <a:r>
              <a:rPr lang="en-US" sz="2000" dirty="0"/>
              <a:t>NUMERAL FOR THE </a:t>
            </a:r>
            <a:r>
              <a:rPr lang="en-US" sz="2000" b="1" dirty="0"/>
              <a:t>DAY</a:t>
            </a:r>
            <a:r>
              <a:rPr lang="en-US" sz="2000" dirty="0"/>
              <a:t> YOU WERE BORN</a:t>
            </a:r>
          </a:p>
          <a:p>
            <a:pPr marL="0" indent="0">
              <a:buNone/>
            </a:pPr>
            <a:r>
              <a:rPr lang="en-US" sz="2000" dirty="0"/>
              <a:t>                                        Example: May </a:t>
            </a:r>
            <a:r>
              <a:rPr lang="en-US" sz="2000" b="1" dirty="0"/>
              <a:t>9</a:t>
            </a:r>
            <a:r>
              <a:rPr lang="en-US" sz="2000" dirty="0"/>
              <a:t>, 1970 = 09</a:t>
            </a:r>
          </a:p>
          <a:p>
            <a:r>
              <a:rPr lang="en-US" sz="2000" dirty="0"/>
              <a:t>The NUMERAL FOR THE </a:t>
            </a:r>
            <a:r>
              <a:rPr lang="en-US" sz="2000" b="1" dirty="0"/>
              <a:t>YEAR</a:t>
            </a:r>
            <a:r>
              <a:rPr lang="en-US" sz="2000" dirty="0"/>
              <a:t> YOU WERE BORN</a:t>
            </a:r>
          </a:p>
          <a:p>
            <a:pPr marL="0" lvl="0" indent="0">
              <a:buNone/>
            </a:pPr>
            <a:r>
              <a:rPr lang="en-US" sz="2000" dirty="0">
                <a:solidFill>
                  <a:prstClr val="white"/>
                </a:solidFill>
              </a:rPr>
              <a:t>                                        Example: May 9, 19</a:t>
            </a:r>
            <a:r>
              <a:rPr lang="en-US" sz="2000" b="1" dirty="0">
                <a:solidFill>
                  <a:prstClr val="white"/>
                </a:solidFill>
              </a:rPr>
              <a:t>70</a:t>
            </a:r>
            <a:r>
              <a:rPr lang="en-US" sz="2000" dirty="0">
                <a:solidFill>
                  <a:prstClr val="white"/>
                </a:solidFill>
              </a:rPr>
              <a:t> = 70</a:t>
            </a:r>
            <a:endParaRPr lang="en-US" dirty="0"/>
          </a:p>
        </p:txBody>
      </p:sp>
      <p:sp>
        <p:nvSpPr>
          <p:cNvPr id="11" name="Rectangle 10"/>
          <p:cNvSpPr/>
          <p:nvPr/>
        </p:nvSpPr>
        <p:spPr>
          <a:xfrm>
            <a:off x="1075277" y="5522572"/>
            <a:ext cx="1868845" cy="369332"/>
          </a:xfrm>
          <a:prstGeom prst="rect">
            <a:avLst/>
          </a:prstGeom>
        </p:spPr>
        <p:txBody>
          <a:bodyPr wrap="none">
            <a:spAutoFit/>
          </a:bodyPr>
          <a:lstStyle/>
          <a:p>
            <a:r>
              <a:rPr lang="en-US" dirty="0"/>
              <a:t>Trainee ID Code</a:t>
            </a:r>
          </a:p>
        </p:txBody>
      </p:sp>
      <p:pic>
        <p:nvPicPr>
          <p:cNvPr id="12" name="Picture 11"/>
          <p:cNvPicPr>
            <a:picLocks noChangeAspect="1"/>
          </p:cNvPicPr>
          <p:nvPr/>
        </p:nvPicPr>
        <p:blipFill>
          <a:blip r:embed="rId3"/>
          <a:stretch>
            <a:fillRect/>
          </a:stretch>
        </p:blipFill>
        <p:spPr>
          <a:xfrm>
            <a:off x="3171301" y="5426251"/>
            <a:ext cx="3533775" cy="561975"/>
          </a:xfrm>
          <a:prstGeom prst="rect">
            <a:avLst/>
          </a:prstGeom>
        </p:spPr>
      </p:pic>
    </p:spTree>
    <p:extLst>
      <p:ext uri="{BB962C8B-B14F-4D97-AF65-F5344CB8AC3E}">
        <p14:creationId xmlns:p14="http://schemas.microsoft.com/office/powerpoint/2010/main" val="96181117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Learning Objectives</a:t>
            </a:r>
          </a:p>
        </p:txBody>
      </p:sp>
      <p:sp>
        <p:nvSpPr>
          <p:cNvPr id="3" name="Content Placeholder 2"/>
          <p:cNvSpPr>
            <a:spLocks noGrp="1"/>
          </p:cNvSpPr>
          <p:nvPr>
            <p:ph idx="1"/>
          </p:nvPr>
        </p:nvSpPr>
        <p:spPr/>
        <p:txBody>
          <a:bodyPr/>
          <a:lstStyle/>
          <a:p>
            <a:r>
              <a:rPr lang="en-US" dirty="0"/>
              <a:t>Review the learning objectives</a:t>
            </a:r>
          </a:p>
          <a:p>
            <a:r>
              <a:rPr lang="en-US" dirty="0"/>
              <a:t>Identify and </a:t>
            </a:r>
            <a:r>
              <a:rPr lang="en-US" u="sng" dirty="0"/>
              <a:t>underline</a:t>
            </a:r>
            <a:r>
              <a:rPr lang="en-US" dirty="0"/>
              <a:t> one learning objective that you feel you have a good understanding of already. </a:t>
            </a:r>
          </a:p>
          <a:p>
            <a:r>
              <a:rPr lang="en-US" dirty="0"/>
              <a:t>Identify and circle one learning objective that you want to focus on today.</a:t>
            </a:r>
          </a:p>
        </p:txBody>
      </p:sp>
      <p:sp>
        <p:nvSpPr>
          <p:cNvPr id="5" name="Oval 4"/>
          <p:cNvSpPr/>
          <p:nvPr/>
        </p:nvSpPr>
        <p:spPr>
          <a:xfrm>
            <a:off x="2895600" y="3733800"/>
            <a:ext cx="990600" cy="609600"/>
          </a:xfrm>
          <a:prstGeom prst="ellipse">
            <a:avLst/>
          </a:prstGeom>
          <a:no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9237672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Title 1"/>
          <p:cNvSpPr>
            <a:spLocks noGrp="1"/>
          </p:cNvSpPr>
          <p:nvPr>
            <p:ph type="title"/>
          </p:nvPr>
        </p:nvSpPr>
        <p:spPr>
          <a:xfrm>
            <a:off x="381000" y="543210"/>
            <a:ext cx="5257800" cy="1143000"/>
          </a:xfrm>
        </p:spPr>
        <p:txBody>
          <a:bodyPr>
            <a:normAutofit/>
          </a:bodyPr>
          <a:lstStyle/>
          <a:p>
            <a:pPr eaLnBrk="1" hangingPunct="1"/>
            <a:r>
              <a:rPr lang="en-US" altLang="en-US" sz="5400" dirty="0"/>
              <a:t>Goals for Today</a:t>
            </a:r>
          </a:p>
        </p:txBody>
      </p:sp>
      <p:sp>
        <p:nvSpPr>
          <p:cNvPr id="24578" name="Content Placeholder 2"/>
          <p:cNvSpPr>
            <a:spLocks noGrp="1"/>
          </p:cNvSpPr>
          <p:nvPr>
            <p:ph idx="1"/>
          </p:nvPr>
        </p:nvSpPr>
        <p:spPr>
          <a:xfrm>
            <a:off x="152400" y="2133600"/>
            <a:ext cx="8534400" cy="4572000"/>
          </a:xfrm>
        </p:spPr>
        <p:txBody>
          <a:bodyPr rtlCol="0">
            <a:normAutofit/>
          </a:bodyPr>
          <a:lstStyle/>
          <a:p>
            <a:pPr eaLnBrk="1" fontAlgn="auto" hangingPunct="1">
              <a:spcAft>
                <a:spcPts val="0"/>
              </a:spcAft>
              <a:defRPr/>
            </a:pPr>
            <a:r>
              <a:rPr lang="en-US" sz="3000" dirty="0">
                <a:latin typeface="+mj-lt"/>
                <a:ea typeface="+mn-ea"/>
                <a:cs typeface="+mn-cs"/>
              </a:rPr>
              <a:t>Understand the correlation between trauma and behaviors associated with key issues in child welfare including substance use disorders, intimate partner violence and/or behavioral health disorders</a:t>
            </a:r>
          </a:p>
          <a:p>
            <a:pPr marL="0" indent="0" eaLnBrk="1" fontAlgn="auto" hangingPunct="1">
              <a:spcAft>
                <a:spcPts val="0"/>
              </a:spcAft>
              <a:buNone/>
              <a:defRPr/>
            </a:pPr>
            <a:endParaRPr lang="en-US" sz="3000" dirty="0">
              <a:latin typeface="+mj-lt"/>
              <a:ea typeface="+mn-ea"/>
              <a:cs typeface="+mn-cs"/>
            </a:endParaRPr>
          </a:p>
          <a:p>
            <a:pPr eaLnBrk="1" fontAlgn="auto" hangingPunct="1">
              <a:spcAft>
                <a:spcPts val="0"/>
              </a:spcAft>
              <a:defRPr/>
            </a:pPr>
            <a:r>
              <a:rPr lang="en-US" sz="3000" dirty="0">
                <a:latin typeface="+mj-lt"/>
                <a:ea typeface="+mn-ea"/>
                <a:cs typeface="+mn-cs"/>
              </a:rPr>
              <a:t>Develop strategies that are culturally relevant, strengths-based and trauma informed to effectively address the impacts of trauma and key issues in child welfare on child safety and risk.</a:t>
            </a:r>
          </a:p>
          <a:p>
            <a:pPr marL="0" indent="0" eaLnBrk="1" fontAlgn="auto" hangingPunct="1">
              <a:spcAft>
                <a:spcPts val="0"/>
              </a:spcAft>
              <a:buNone/>
              <a:defRPr/>
            </a:pPr>
            <a:endParaRPr lang="en-US" sz="2600" dirty="0">
              <a:latin typeface="+mj-lt"/>
              <a:ea typeface="+mn-ea"/>
              <a:cs typeface="+mn-cs"/>
            </a:endParaRPr>
          </a:p>
        </p:txBody>
      </p:sp>
      <p:pic>
        <p:nvPicPr>
          <p:cNvPr id="1026" name="Picture 2" descr="Image result for Goals"/>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175375" y="274638"/>
            <a:ext cx="2511425" cy="168014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6437223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2393950"/>
          </a:xfrm>
        </p:spPr>
        <p:txBody>
          <a:bodyPr anchor="ctr">
            <a:normAutofit/>
          </a:bodyPr>
          <a:lstStyle/>
          <a:p>
            <a:pPr algn="ctr"/>
            <a:r>
              <a:rPr lang="en-US" sz="4400" dirty="0"/>
              <a:t>Group Agreements</a:t>
            </a:r>
          </a:p>
        </p:txBody>
      </p:sp>
      <p:sp>
        <p:nvSpPr>
          <p:cNvPr id="3" name="Content Placeholder 2"/>
          <p:cNvSpPr>
            <a:spLocks noGrp="1"/>
          </p:cNvSpPr>
          <p:nvPr>
            <p:ph idx="1"/>
          </p:nvPr>
        </p:nvSpPr>
        <p:spPr>
          <a:xfrm>
            <a:off x="3886200" y="533400"/>
            <a:ext cx="4800600" cy="5592763"/>
          </a:xfrm>
        </p:spPr>
        <p:txBody>
          <a:bodyPr>
            <a:normAutofit lnSpcReduction="10000"/>
          </a:bodyPr>
          <a:lstStyle/>
          <a:p>
            <a:endParaRPr lang="en-US" dirty="0"/>
          </a:p>
          <a:p>
            <a:r>
              <a:rPr lang="en-US" dirty="0"/>
              <a:t>Be collaborative</a:t>
            </a:r>
          </a:p>
          <a:p>
            <a:r>
              <a:rPr lang="en-US" dirty="0"/>
              <a:t>Ask lots of questions – let us know what you think</a:t>
            </a:r>
          </a:p>
          <a:p>
            <a:r>
              <a:rPr lang="en-US" dirty="0"/>
              <a:t>Be open to trying new things</a:t>
            </a:r>
          </a:p>
          <a:p>
            <a:r>
              <a:rPr lang="en-US" dirty="0"/>
              <a:t>Be willing to make mistakes</a:t>
            </a:r>
          </a:p>
          <a:p>
            <a:r>
              <a:rPr lang="en-US" dirty="0"/>
              <a:t>Maintain confidentiality</a:t>
            </a:r>
          </a:p>
          <a:p>
            <a:r>
              <a:rPr lang="en-US" dirty="0"/>
              <a:t>Be responsible for your own learning</a:t>
            </a:r>
          </a:p>
          <a:p>
            <a:endParaRPr lang="en-US" dirty="0"/>
          </a:p>
        </p:txBody>
      </p:sp>
      <p:pic>
        <p:nvPicPr>
          <p:cNvPr id="5" name="Picture 2" descr="C:\Users\Owner\AppData\Local\Microsoft\Windows\Temporary Internet Files\Content.IE5\87PSJEBN\clip-art0020[1].jpg"/>
          <p:cNvPicPr>
            <a:picLocks noGrp="1" noChangeAspect="1" noChangeArrowheads="1"/>
          </p:cNvPicPr>
          <p:nvPr>
            <p:ph idx="4294967295"/>
          </p:nvPr>
        </p:nvPicPr>
        <p:blipFill>
          <a:blip r:embed="rId3">
            <a:clrChange>
              <a:clrFrom>
                <a:srgbClr val="FFFFFF"/>
              </a:clrFrom>
              <a:clrTo>
                <a:srgbClr val="FFFFFF">
                  <a:alpha val="0"/>
                </a:srgbClr>
              </a:clrTo>
            </a:clrChange>
            <a:duotone>
              <a:schemeClr val="accent1">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507512" y="2676378"/>
            <a:ext cx="2963863" cy="292258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7866279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Best Practices in Child Welfare</a:t>
            </a:r>
          </a:p>
        </p:txBody>
      </p:sp>
      <p:sp>
        <p:nvSpPr>
          <p:cNvPr id="3" name="Content Placeholder 2"/>
          <p:cNvSpPr>
            <a:spLocks noGrp="1"/>
          </p:cNvSpPr>
          <p:nvPr>
            <p:ph idx="1"/>
          </p:nvPr>
        </p:nvSpPr>
        <p:spPr>
          <a:xfrm>
            <a:off x="76200" y="1676400"/>
            <a:ext cx="4724400" cy="5029199"/>
          </a:xfrm>
        </p:spPr>
        <p:txBody>
          <a:bodyPr>
            <a:normAutofit lnSpcReduction="10000"/>
          </a:bodyPr>
          <a:lstStyle/>
          <a:p>
            <a:pPr marL="0" indent="0">
              <a:buNone/>
            </a:pPr>
            <a:r>
              <a:rPr lang="en-US" sz="2800" i="1" dirty="0"/>
              <a:t>Best practice approaches for working with children, youth and families in child welfare:</a:t>
            </a:r>
          </a:p>
          <a:p>
            <a:pPr lvl="1"/>
            <a:r>
              <a:rPr lang="en-US" dirty="0"/>
              <a:t>Trauma Informed Practice</a:t>
            </a:r>
          </a:p>
          <a:p>
            <a:pPr lvl="1"/>
            <a:r>
              <a:rPr lang="en-US" dirty="0"/>
              <a:t>Strengths Based Practice</a:t>
            </a:r>
          </a:p>
          <a:p>
            <a:pPr lvl="1"/>
            <a:r>
              <a:rPr lang="en-US" dirty="0"/>
              <a:t>Culturally humble approach</a:t>
            </a:r>
          </a:p>
          <a:p>
            <a:pPr lvl="1"/>
            <a:r>
              <a:rPr lang="en-US" dirty="0"/>
              <a:t>California Core Practice Model behaviors</a:t>
            </a:r>
          </a:p>
          <a:p>
            <a:pPr lvl="1"/>
            <a:r>
              <a:rPr lang="en-US" dirty="0"/>
              <a:t>Structured Decision Making (SDM)</a:t>
            </a:r>
          </a:p>
        </p:txBody>
      </p:sp>
      <p:pic>
        <p:nvPicPr>
          <p:cNvPr id="4" name="Content Placeholder 4" descr="core_practice_model_packet_p51.pdf"/>
          <p:cNvPicPr/>
          <p:nvPr/>
        </p:nvPicPr>
        <p:blipFill rotWithShape="1">
          <a:blip r:embed="rId3">
            <a:extLst>
              <a:ext uri="{28A0092B-C50C-407E-A947-70E740481C1C}">
                <a14:useLocalDpi xmlns:a14="http://schemas.microsoft.com/office/drawing/2010/main" val="0"/>
              </a:ext>
            </a:extLst>
          </a:blip>
          <a:srcRect l="69964" t="6367" r="989" b="52373"/>
          <a:stretch/>
        </p:blipFill>
        <p:spPr>
          <a:xfrm>
            <a:off x="4800600" y="1676400"/>
            <a:ext cx="4343400" cy="4631690"/>
          </a:xfrm>
          <a:prstGeom prst="rect">
            <a:avLst/>
          </a:prstGeom>
        </p:spPr>
      </p:pic>
    </p:spTree>
    <p:extLst>
      <p:ext uri="{BB962C8B-B14F-4D97-AF65-F5344CB8AC3E}">
        <p14:creationId xmlns:p14="http://schemas.microsoft.com/office/powerpoint/2010/main" val="373953900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Review of key concepts</a:t>
            </a:r>
          </a:p>
        </p:txBody>
      </p:sp>
      <p:sp>
        <p:nvSpPr>
          <p:cNvPr id="3" name="Content Placeholder 2"/>
          <p:cNvSpPr>
            <a:spLocks noGrp="1"/>
          </p:cNvSpPr>
          <p:nvPr>
            <p:ph idx="1"/>
          </p:nvPr>
        </p:nvSpPr>
        <p:spPr>
          <a:xfrm>
            <a:off x="228600" y="1524000"/>
            <a:ext cx="8686800" cy="5029200"/>
          </a:xfrm>
        </p:spPr>
        <p:txBody>
          <a:bodyPr>
            <a:normAutofit lnSpcReduction="10000"/>
          </a:bodyPr>
          <a:lstStyle/>
          <a:p>
            <a:r>
              <a:rPr lang="en-US" sz="3600" dirty="0"/>
              <a:t>Definition and impact of trauma</a:t>
            </a:r>
          </a:p>
          <a:p>
            <a:r>
              <a:rPr lang="en-US" sz="3600" dirty="0"/>
              <a:t>Trauma Informed Practice</a:t>
            </a:r>
          </a:p>
          <a:p>
            <a:r>
              <a:rPr lang="en-US" sz="3600" dirty="0"/>
              <a:t>Key child welfare issues</a:t>
            </a:r>
          </a:p>
          <a:p>
            <a:pPr lvl="1"/>
            <a:r>
              <a:rPr lang="en-US" sz="3600" dirty="0"/>
              <a:t>Substance use disorders</a:t>
            </a:r>
          </a:p>
          <a:p>
            <a:pPr lvl="1"/>
            <a:r>
              <a:rPr lang="en-US" sz="3600" dirty="0"/>
              <a:t>Behavioral health issues </a:t>
            </a:r>
          </a:p>
          <a:p>
            <a:pPr lvl="1"/>
            <a:r>
              <a:rPr lang="en-US" sz="3600" dirty="0"/>
              <a:t>intimate partner violence</a:t>
            </a:r>
          </a:p>
          <a:p>
            <a:r>
              <a:rPr lang="en-US" sz="3600" dirty="0"/>
              <a:t>How does trauma and key issues intersect? </a:t>
            </a:r>
          </a:p>
          <a:p>
            <a:r>
              <a:rPr lang="en-US" sz="3600" dirty="0"/>
              <a:t>How are they impacted by each other?</a:t>
            </a:r>
          </a:p>
          <a:p>
            <a:pPr lvl="1"/>
            <a:endParaRPr lang="en-US" dirty="0"/>
          </a:p>
          <a:p>
            <a:pPr marL="457200" lvl="1" indent="0">
              <a:buNone/>
            </a:pPr>
            <a:endParaRPr lang="en-US" dirty="0"/>
          </a:p>
        </p:txBody>
      </p:sp>
      <p:pic>
        <p:nvPicPr>
          <p:cNvPr id="1028" name="Picture 4" descr="Image result for intersec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212138" y="2209800"/>
            <a:ext cx="2482683" cy="248268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187231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274638"/>
            <a:ext cx="8229600" cy="944562"/>
          </a:xfrm>
        </p:spPr>
        <p:txBody>
          <a:bodyPr/>
          <a:lstStyle/>
          <a:p>
            <a:r>
              <a:rPr lang="en-US" dirty="0"/>
              <a:t>What is trauma?</a:t>
            </a:r>
          </a:p>
        </p:txBody>
      </p:sp>
      <p:sp>
        <p:nvSpPr>
          <p:cNvPr id="5" name="Content Placeholder 4"/>
          <p:cNvSpPr>
            <a:spLocks noGrp="1"/>
          </p:cNvSpPr>
          <p:nvPr>
            <p:ph idx="1"/>
          </p:nvPr>
        </p:nvSpPr>
        <p:spPr>
          <a:xfrm>
            <a:off x="0" y="1219201"/>
            <a:ext cx="7315200" cy="5486399"/>
          </a:xfrm>
        </p:spPr>
        <p:txBody>
          <a:bodyPr>
            <a:normAutofit/>
          </a:bodyPr>
          <a:lstStyle/>
          <a:p>
            <a:r>
              <a:rPr lang="en-US" dirty="0"/>
              <a:t>Individual trauma results from an event, series of events, or set of circumstances that is experienced by an individual as physically or emotionally harmful or life threatening and that has lasting adverse effects on the individual’s functioning and mental, physical, social, emotional, or spiritual well-being.</a:t>
            </a:r>
          </a:p>
          <a:p>
            <a:pPr lvl="2"/>
            <a:r>
              <a:rPr lang="en-US" dirty="0"/>
              <a:t>SAMHSA(www.samhsa.gov)</a:t>
            </a:r>
          </a:p>
        </p:txBody>
      </p:sp>
      <p:pic>
        <p:nvPicPr>
          <p:cNvPr id="2" name="Picture 1"/>
          <p:cNvPicPr>
            <a:picLocks noChangeAspect="1"/>
          </p:cNvPicPr>
          <p:nvPr/>
        </p:nvPicPr>
        <p:blipFill>
          <a:blip r:embed="rId3"/>
          <a:stretch>
            <a:fillRect/>
          </a:stretch>
        </p:blipFill>
        <p:spPr>
          <a:xfrm>
            <a:off x="6248400" y="4932405"/>
            <a:ext cx="2656660" cy="1773195"/>
          </a:xfrm>
          <a:prstGeom prst="rect">
            <a:avLst/>
          </a:prstGeom>
        </p:spPr>
      </p:pic>
    </p:spTree>
    <p:extLst>
      <p:ext uri="{BB962C8B-B14F-4D97-AF65-F5344CB8AC3E}">
        <p14:creationId xmlns:p14="http://schemas.microsoft.com/office/powerpoint/2010/main" val="151121052"/>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9199</TotalTime>
  <Words>7086</Words>
  <Application>Microsoft Office PowerPoint</Application>
  <PresentationFormat>On-screen Show (4:3)</PresentationFormat>
  <Paragraphs>713</Paragraphs>
  <Slides>39</Slides>
  <Notes>39</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39</vt:i4>
      </vt:variant>
    </vt:vector>
  </HeadingPairs>
  <TitlesOfParts>
    <vt:vector size="48" baseType="lpstr">
      <vt:lpstr>Malgun Gothic</vt:lpstr>
      <vt:lpstr>MS PGothic</vt:lpstr>
      <vt:lpstr>MS PGothic</vt:lpstr>
      <vt:lpstr>Arial</vt:lpstr>
      <vt:lpstr>Calibri</vt:lpstr>
      <vt:lpstr>Franklin Gothic Book</vt:lpstr>
      <vt:lpstr>Meiryo</vt:lpstr>
      <vt:lpstr>Wingdings</vt:lpstr>
      <vt:lpstr>Office Theme</vt:lpstr>
      <vt:lpstr>PowerPoint Presentation</vt:lpstr>
      <vt:lpstr>200 Level Foundation Block  Knowledge and Skills Reinforcement Lab Trauma-informed Practice and Key Issues in Child Welfare Practice  California Common Core April 30, 2019</vt:lpstr>
      <vt:lpstr>Overview of the Day</vt:lpstr>
      <vt:lpstr>Learning Objectives</vt:lpstr>
      <vt:lpstr>Goals for Today</vt:lpstr>
      <vt:lpstr>Group Agreements</vt:lpstr>
      <vt:lpstr>Best Practices in Child Welfare</vt:lpstr>
      <vt:lpstr>Review of key concepts</vt:lpstr>
      <vt:lpstr>What is trauma?</vt:lpstr>
      <vt:lpstr>What is child trauma?</vt:lpstr>
      <vt:lpstr>Trauma Informed Practice</vt:lpstr>
      <vt:lpstr>According to SAMHSA’s concept of a trauma-informed approach,  “A program, organization, or system that is trauma-informed:</vt:lpstr>
      <vt:lpstr>Types of trauma</vt:lpstr>
      <vt:lpstr>Complex trauma</vt:lpstr>
      <vt:lpstr>Child Welfare Involvement</vt:lpstr>
      <vt:lpstr>Secondary Traumatic Stress</vt:lpstr>
      <vt:lpstr>Trauma and the Brain</vt:lpstr>
      <vt:lpstr>The Influence of Developmental Stage</vt:lpstr>
      <vt:lpstr>How Can Trauma Affect Parents?</vt:lpstr>
      <vt:lpstr>How social workers can help</vt:lpstr>
      <vt:lpstr>Review of Key Issues</vt:lpstr>
      <vt:lpstr>Stages of Change</vt:lpstr>
      <vt:lpstr>Key Issues &amp; Trauma </vt:lpstr>
      <vt:lpstr>Team Based Learning Individual Activity</vt:lpstr>
      <vt:lpstr>Scoring Responses</vt:lpstr>
      <vt:lpstr>Group Activity</vt:lpstr>
      <vt:lpstr>Supporting parents with COD</vt:lpstr>
      <vt:lpstr>Bias and culture: meeting parents where they are</vt:lpstr>
      <vt:lpstr>The Influence of Culture on Trauma</vt:lpstr>
      <vt:lpstr>Cultural Considerations for Key Issues &amp; Trauma</vt:lpstr>
      <vt:lpstr>PowerPoint Presentation</vt:lpstr>
      <vt:lpstr>PowerPoint Presentation</vt:lpstr>
      <vt:lpstr>Putting Learning into Practice</vt:lpstr>
      <vt:lpstr>Think Tank!</vt:lpstr>
      <vt:lpstr>Putting It All Together:   Personal Learning Plans</vt:lpstr>
      <vt:lpstr>Wrapping UP….What are you excited to do?</vt:lpstr>
      <vt:lpstr>End of Block Evaluation</vt:lpstr>
      <vt:lpstr>Preliminary Evaluation Materials</vt:lpstr>
      <vt:lpstr>Preliminary Evaluation Materials</vt:lpstr>
    </vt:vector>
  </TitlesOfParts>
  <Company>UC Berkeley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Melissa S. Connelly</dc:creator>
  <cp:lastModifiedBy>Jason M Borucki</cp:lastModifiedBy>
  <cp:revision>324</cp:revision>
  <cp:lastPrinted>2013-07-26T01:06:19Z</cp:lastPrinted>
  <dcterms:created xsi:type="dcterms:W3CDTF">2013-07-19T18:41:24Z</dcterms:created>
  <dcterms:modified xsi:type="dcterms:W3CDTF">2019-07-24T11:51:02Z</dcterms:modified>
</cp:coreProperties>
</file>