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5" r:id="rId5"/>
    <p:sldId id="270" r:id="rId6"/>
    <p:sldId id="258" r:id="rId7"/>
    <p:sldId id="259" r:id="rId8"/>
    <p:sldId id="269" r:id="rId9"/>
    <p:sldId id="262" r:id="rId10"/>
    <p:sldId id="260" r:id="rId11"/>
    <p:sldId id="266" r:id="rId12"/>
    <p:sldId id="268" r:id="rId13"/>
    <p:sldId id="26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5986-1384-41CF-9FE8-631E54CEFDFC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E19AB-2D31-4A80-A5E9-FB478E84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examples came from the company websites. It is important to make sure that the examples are current.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19AB-2D31-4A80-A5E9-FB478E84C7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r>
              <a:rPr lang="en-US" baseline="0" dirty="0" smtClean="0"/>
              <a:t> this question to your students and then have them take about 1 minute to discuss with their elbow partner how they made their decision. This will then lead into how to create a mission statement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19AB-2D31-4A80-A5E9-FB478E84C7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8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video helps</a:t>
            </a:r>
            <a:r>
              <a:rPr lang="en-US" baseline="0" dirty="0" smtClean="0"/>
              <a:t> students to think about the purpose of their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19AB-2D31-4A80-A5E9-FB478E84C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3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were previously assigned during the business lesson plan who are their team partners. Students will work together to complete 1-4. #5 is to be completed by each individual team member. After each member has finished their statement then they will read them aloud and work together to take their ideas to create one statement.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19AB-2D31-4A80-A5E9-FB478E84C7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r>
              <a:rPr lang="en-US" baseline="0" dirty="0" smtClean="0"/>
              <a:t> this question to your students and then have them take about 1 minute to discuss with their elbow partner how they made their decision. This will then lead into how to create a mission statement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19AB-2D31-4A80-A5E9-FB478E84C7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erpillar.com/en/company/sustainability/vision-mission-strategy.html" TargetMode="External"/><Relationship Id="rId2" Type="http://schemas.openxmlformats.org/officeDocument/2006/relationships/hyperlink" Target="https://www.ikea.com/ms/en_JP/about_ikea/the_ikea_way/our_business_idea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parably.com/companies/td-ameritrade/miss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businessnewsdaily.com/3882-vision-statement.html#sthash.GlGKdAxA.dpu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bucks.com/about-us/company-information/mission-state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mparably.com/companies/td-ameritrade/mission" TargetMode="External"/><Relationship Id="rId4" Type="http://schemas.openxmlformats.org/officeDocument/2006/relationships/hyperlink" Target="https://www.southwest.com/html/about-southwest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9r1aRm5vpE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LJhG3HZ7b4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Creating Mission and vision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vision statement?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0440">
            <a:off x="9561987" y="1314606"/>
            <a:ext cx="2238052" cy="337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787" y="1656025"/>
            <a:ext cx="9090213" cy="479856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A vision statement inspires and gives direction to the “employees”.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Future-based.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Answers the question “Where do I see my business going?”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 carefully crafted vision statement is at the heart of every successful </a:t>
            </a:r>
            <a:r>
              <a:rPr lang="en-US" sz="2800" dirty="0" smtClean="0"/>
              <a:t>business plan.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Needs to be clear, concise, and understood by others.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Motivates employees to contribute to something greater than themselves.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Vision statements energize.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07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Statement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hlinkClick r:id="rId2"/>
              </a:rPr>
              <a:t>Ikea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3"/>
              </a:rPr>
              <a:t>Caterpillar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TD Ameritrade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31216"/>
            <a:ext cx="8946541" cy="51171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If you had to choose a career with one of the three listed companies, based on its </a:t>
            </a:r>
            <a:r>
              <a:rPr lang="en-US" sz="3200" dirty="0" smtClean="0"/>
              <a:t>vision </a:t>
            </a:r>
            <a:r>
              <a:rPr lang="en-US" sz="3200" dirty="0"/>
              <a:t>statement, which one would you select</a:t>
            </a:r>
            <a:r>
              <a:rPr lang="en-US" sz="3200" dirty="0" smtClean="0"/>
              <a:t>?</a:t>
            </a:r>
          </a:p>
          <a:p>
            <a:pPr marL="0" lvl="0" indent="0">
              <a:buNone/>
            </a:pPr>
            <a:endParaRPr lang="en-US" sz="3200" dirty="0"/>
          </a:p>
          <a:p>
            <a:pPr marL="857250" lvl="1" indent="-457200">
              <a:buAutoNum type="alphaLcPeriod"/>
            </a:pPr>
            <a:r>
              <a:rPr lang="en-US" sz="3000" dirty="0" smtClean="0"/>
              <a:t>IKEA</a:t>
            </a:r>
          </a:p>
          <a:p>
            <a:pPr marL="857250" lvl="1" indent="-457200">
              <a:buAutoNum type="alphaLcPeriod"/>
            </a:pPr>
            <a:r>
              <a:rPr lang="en-US" sz="3000" dirty="0" smtClean="0"/>
              <a:t>Caterpillar</a:t>
            </a:r>
          </a:p>
          <a:p>
            <a:pPr marL="857250" lvl="1" indent="-457200">
              <a:buAutoNum type="alphaLcPeriod"/>
            </a:pPr>
            <a:r>
              <a:rPr lang="en-US" sz="3000" dirty="0" smtClean="0"/>
              <a:t>TD Ameritrade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Creating a Vision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five to 10 years in the </a:t>
            </a:r>
            <a:r>
              <a:rPr lang="en-US" dirty="0" smtClean="0"/>
              <a:t>future.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clear, concise language.</a:t>
            </a:r>
          </a:p>
          <a:p>
            <a:r>
              <a:rPr lang="en-US" dirty="0" smtClean="0"/>
              <a:t>Dream </a:t>
            </a:r>
            <a:r>
              <a:rPr lang="en-US" dirty="0"/>
              <a:t>big, and focus on </a:t>
            </a:r>
            <a:r>
              <a:rPr lang="en-US" dirty="0" smtClean="0"/>
              <a:t>success.</a:t>
            </a:r>
            <a:endParaRPr lang="en-US" dirty="0"/>
          </a:p>
          <a:p>
            <a:r>
              <a:rPr lang="en-US" dirty="0" smtClean="0"/>
              <a:t>Infuse </a:t>
            </a:r>
            <a:r>
              <a:rPr lang="en-US" dirty="0"/>
              <a:t>your vision statement with passion and emotion.</a:t>
            </a:r>
          </a:p>
          <a:p>
            <a:r>
              <a:rPr lang="en-US" dirty="0" smtClean="0"/>
              <a:t>Use </a:t>
            </a:r>
            <a:r>
              <a:rPr lang="en-US" dirty="0"/>
              <a:t>the present tense.	</a:t>
            </a:r>
          </a:p>
          <a:p>
            <a:r>
              <a:rPr lang="en-US" dirty="0" smtClean="0"/>
              <a:t>Paint </a:t>
            </a:r>
            <a:r>
              <a:rPr lang="en-US" dirty="0"/>
              <a:t>a graphic mental picture of the business you want.</a:t>
            </a:r>
          </a:p>
          <a:p>
            <a:r>
              <a:rPr lang="en-US" dirty="0" smtClean="0"/>
              <a:t>Have </a:t>
            </a:r>
            <a:r>
              <a:rPr lang="en-US" dirty="0"/>
              <a:t>a plan to communicate your vision statement to your employees.</a:t>
            </a:r>
          </a:p>
          <a:p>
            <a:r>
              <a:rPr lang="en-US" dirty="0" smtClean="0"/>
              <a:t>Be </a:t>
            </a:r>
            <a:r>
              <a:rPr lang="en-US" dirty="0"/>
              <a:t>prepared to commit time and resources to the vision you establish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200" dirty="0" smtClean="0"/>
              <a:t>Source: Retrieved from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www.businessnewsdaily.com/3882-vision-statement.html#sthash.GlGKdAxA.dpuf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58" y="1555160"/>
            <a:ext cx="2326261" cy="31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Vision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 you develop your vision statement you will refer back to your mission statement.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Where do you see your business in the next to 5- 10 years?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What role will your vision statement serve in your business?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Your vision statement should stretch the imagination while providing direction.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Can the vision be nurtured and supported by all levels of the business?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Each member of your group needs to write a draft </a:t>
            </a:r>
            <a:r>
              <a:rPr lang="en-US" dirty="0" smtClean="0"/>
              <a:t>statement </a:t>
            </a:r>
            <a:r>
              <a:rPr lang="en-US" dirty="0"/>
              <a:t>to share with others in a meeting to decide on the </a:t>
            </a:r>
            <a:r>
              <a:rPr lang="en-US" dirty="0" smtClean="0"/>
              <a:t>vision </a:t>
            </a:r>
            <a:r>
              <a:rPr lang="en-US" dirty="0"/>
              <a:t>statement. It is unlikely that any individual’s statement will meet with instant approval. Instead, the team should, in an open and consensus-seeking discussion, look for the best parts in each nominated statement and craft them together into a statement most members can support.</a:t>
            </a:r>
          </a:p>
        </p:txBody>
      </p:sp>
    </p:spTree>
    <p:extLst>
      <p:ext uri="{BB962C8B-B14F-4D97-AF65-F5344CB8AC3E}">
        <p14:creationId xmlns:p14="http://schemas.microsoft.com/office/powerpoint/2010/main" val="2702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mission statement?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8851">
            <a:off x="8289450" y="2377966"/>
            <a:ext cx="3337774" cy="384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929" y="1577789"/>
            <a:ext cx="10282518" cy="4678550"/>
          </a:xfrm>
        </p:spPr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mission statement </a:t>
            </a:r>
            <a:r>
              <a:rPr lang="en-US" sz="3200" dirty="0" smtClean="0"/>
              <a:t>is the declaration of what a business aspires to be.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Present-based.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Is clear and easily understood.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Answers the question “Why does my business exist?”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An important piece to the business plan.</a:t>
            </a:r>
          </a:p>
        </p:txBody>
      </p:sp>
    </p:spTree>
    <p:extLst>
      <p:ext uri="{BB962C8B-B14F-4D97-AF65-F5344CB8AC3E}">
        <p14:creationId xmlns:p14="http://schemas.microsoft.com/office/powerpoint/2010/main" val="30681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hlinkClick r:id="rId3"/>
              </a:rPr>
              <a:t>Starbucks Coffee Company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hlinkClick r:id="rId4"/>
              </a:rPr>
              <a:t>Southwest Airlines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hlinkClick r:id="rId5"/>
              </a:rPr>
              <a:t>TD Ameritrade</a:t>
            </a:r>
            <a:endParaRPr lang="en-US" sz="32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923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31216"/>
            <a:ext cx="8946541" cy="51171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If you had to choose a career with one of the three listed companies, based on its mission statement, which one would you select</a:t>
            </a:r>
            <a:r>
              <a:rPr lang="en-US" sz="3200" dirty="0" smtClean="0"/>
              <a:t>?</a:t>
            </a:r>
          </a:p>
          <a:p>
            <a:pPr marL="0" lvl="0" indent="0">
              <a:buNone/>
            </a:pPr>
            <a:endParaRPr lang="en-US" sz="3200" dirty="0"/>
          </a:p>
          <a:p>
            <a:pPr marL="857250" lvl="1" indent="-457200">
              <a:buAutoNum type="alphaLcPeriod"/>
            </a:pPr>
            <a:r>
              <a:rPr lang="en-US" sz="3000" dirty="0" smtClean="0"/>
              <a:t>Starbucks</a:t>
            </a:r>
          </a:p>
          <a:p>
            <a:pPr marL="857250" lvl="1" indent="-457200">
              <a:buAutoNum type="alphaLcPeriod"/>
            </a:pPr>
            <a:r>
              <a:rPr lang="en-US" sz="3000" dirty="0" smtClean="0"/>
              <a:t>Southwest Airlines</a:t>
            </a:r>
          </a:p>
          <a:p>
            <a:pPr marL="857250" lvl="1" indent="-457200">
              <a:buAutoNum type="alphaLcPeriod"/>
            </a:pPr>
            <a:r>
              <a:rPr lang="en-US" sz="3000" dirty="0" smtClean="0"/>
              <a:t>TD Ameritrade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Mission Statement</a:t>
            </a:r>
            <a:endParaRPr lang="en-US" dirty="0"/>
          </a:p>
        </p:txBody>
      </p:sp>
      <p:pic>
        <p:nvPicPr>
          <p:cNvPr id="4" name="-9r1aRm5vp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4884" y="1853248"/>
            <a:ext cx="7447175" cy="41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58472"/>
            <a:ext cx="10030853" cy="45899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 that should be asked when developing a mission statement:</a:t>
            </a:r>
          </a:p>
          <a:p>
            <a:pPr lvl="1"/>
            <a:r>
              <a:rPr lang="en-US" dirty="0"/>
              <a:t>Why are you in business?</a:t>
            </a:r>
          </a:p>
          <a:p>
            <a:pPr lvl="1"/>
            <a:r>
              <a:rPr lang="en-US" dirty="0"/>
              <a:t>	Who are your customers?</a:t>
            </a:r>
          </a:p>
          <a:p>
            <a:pPr lvl="1"/>
            <a:r>
              <a:rPr lang="en-US" dirty="0"/>
              <a:t>	What image of your business do you want to convey?</a:t>
            </a:r>
          </a:p>
          <a:p>
            <a:pPr lvl="1"/>
            <a:r>
              <a:rPr lang="en-US" dirty="0"/>
              <a:t>	What is the nature of your products and services?</a:t>
            </a:r>
          </a:p>
          <a:p>
            <a:pPr lvl="1"/>
            <a:r>
              <a:rPr lang="en-US" dirty="0"/>
              <a:t>	What level of service do you provide?</a:t>
            </a:r>
          </a:p>
          <a:p>
            <a:pPr lvl="1"/>
            <a:r>
              <a:rPr lang="en-US" dirty="0"/>
              <a:t>	What roles do you and your employees play?</a:t>
            </a:r>
          </a:p>
          <a:p>
            <a:pPr lvl="1"/>
            <a:r>
              <a:rPr lang="en-US" dirty="0"/>
              <a:t>	What kind of relationships will you maintain with suppliers?</a:t>
            </a:r>
          </a:p>
          <a:p>
            <a:pPr lvl="1"/>
            <a:r>
              <a:rPr lang="en-US" dirty="0"/>
              <a:t>	How do you differ from your competitors?</a:t>
            </a:r>
          </a:p>
          <a:p>
            <a:pPr lvl="1"/>
            <a:r>
              <a:rPr lang="en-US" dirty="0"/>
              <a:t>	How will you use technology, capital, processes, products and services to reach your goals?</a:t>
            </a:r>
          </a:p>
          <a:p>
            <a:pPr lvl="1"/>
            <a:r>
              <a:rPr lang="en-US" dirty="0"/>
              <a:t>	What underlying philosophies or values guided your responses to the previous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34117" y="1853248"/>
            <a:ext cx="7718611" cy="4403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“Radiant” words should be used when creating a mission statement.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800" dirty="0"/>
              <a:t>(</a:t>
            </a:r>
            <a:r>
              <a:rPr lang="en-US" sz="2800" dirty="0" smtClean="0"/>
              <a:t>Ex. Outrageous, marvel, etc.)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sz="2800" dirty="0" smtClean="0"/>
          </a:p>
          <a:p>
            <a:pPr marL="342900" lvl="1" indent="-342900">
              <a:lnSpc>
                <a:spcPct val="150000"/>
              </a:lnSpc>
            </a:pPr>
            <a:r>
              <a:rPr lang="en-US" sz="2800" dirty="0" smtClean="0"/>
              <a:t>Employees </a:t>
            </a:r>
            <a:r>
              <a:rPr lang="en-US" sz="2800" dirty="0"/>
              <a:t>should be involved in </a:t>
            </a:r>
            <a:r>
              <a:rPr lang="en-US" sz="2800" dirty="0" smtClean="0"/>
              <a:t>creating </a:t>
            </a:r>
            <a:r>
              <a:rPr lang="en-US" sz="2800" dirty="0"/>
              <a:t>the mission statement.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20698469">
            <a:off x="762653" y="2431939"/>
            <a:ext cx="3299012" cy="2700519"/>
          </a:xfrm>
          <a:prstGeom prst="rect">
            <a:avLst/>
          </a:prstGeom>
          <a:ln w="76200">
            <a:solidFill>
              <a:srgbClr val="ACD433"/>
            </a:solidFill>
          </a:ln>
        </p:spPr>
      </p:pic>
    </p:spTree>
    <p:extLst>
      <p:ext uri="{BB962C8B-B14F-4D97-AF65-F5344CB8AC3E}">
        <p14:creationId xmlns:p14="http://schemas.microsoft.com/office/powerpoint/2010/main" val="18800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Mission Statement</a:t>
            </a:r>
            <a:endParaRPr lang="en-US" dirty="0"/>
          </a:p>
        </p:txBody>
      </p:sp>
      <p:pic>
        <p:nvPicPr>
          <p:cNvPr id="7" name="LJhG3HZ7b4o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4232" y="1442334"/>
            <a:ext cx="8726602" cy="49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Developing a Mission Statement</a:t>
            </a:r>
            <a:br>
              <a:rPr lang="en-US" dirty="0" smtClean="0"/>
            </a:br>
            <a:r>
              <a:rPr lang="en-US" dirty="0" smtClean="0"/>
              <a:t>(Teamwork Assignment)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Decide on a business name.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is your business product or service that you are selling?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Begin working on the </a:t>
            </a:r>
            <a:r>
              <a:rPr lang="en-US" dirty="0" smtClean="0"/>
              <a:t>mission </a:t>
            </a:r>
            <a:r>
              <a:rPr lang="en-US" dirty="0"/>
              <a:t>statement. You will need to brainstorm the following: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List 5 to 10 words or phrases that describe your business. Highlight the three most important.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List three to five words or phrases that describe the company’s ideal image from a customer’s point of view.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List three to five words or phrases that describe the company’s ideal image from a management and employee point-of-view.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 Focus on the purpose of the business: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List the market opportunities and/or customer needs that your company intends to address.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Who are your customers? List your company’s primary and secondary target market.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With your customers in mind, list each service or product your business will provide.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Each member of your group needs to write a draft statement to share with others in a meeting to decide on the mission statement. It is unlikely that any individual’s statement will meet with instant approval. Instead, the team should, in an open and consensus-seeking discussion, look for the best parts in each nominated statement and craft them together into a statement most members can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457</TotalTime>
  <Words>851</Words>
  <Application>Microsoft Office PowerPoint</Application>
  <PresentationFormat>Widescreen</PresentationFormat>
  <Paragraphs>92</Paragraphs>
  <Slides>14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Business Plan</vt:lpstr>
      <vt:lpstr>What is a mission statement?</vt:lpstr>
      <vt:lpstr>Mission Statement Examples</vt:lpstr>
      <vt:lpstr>PowerPoint Presentation</vt:lpstr>
      <vt:lpstr>Creating a Mission Statement</vt:lpstr>
      <vt:lpstr>Creating a Mission Statement</vt:lpstr>
      <vt:lpstr>Creating a Mission Statement</vt:lpstr>
      <vt:lpstr>Creating a Mission Statement</vt:lpstr>
      <vt:lpstr>Developing a Mission Statement (Teamwork Assignment)</vt:lpstr>
      <vt:lpstr>What is a vision statement?</vt:lpstr>
      <vt:lpstr>Vision Statement Examples</vt:lpstr>
      <vt:lpstr>PowerPoint Presentation</vt:lpstr>
      <vt:lpstr>Ideas for Creating a Vision Statement</vt:lpstr>
      <vt:lpstr>Developing a Vision Statement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and Vision</dc:title>
  <dc:creator>PCNE PCNE</dc:creator>
  <cp:lastModifiedBy>PCNE PCNE</cp:lastModifiedBy>
  <cp:revision>34</cp:revision>
  <dcterms:created xsi:type="dcterms:W3CDTF">2019-07-16T19:09:02Z</dcterms:created>
  <dcterms:modified xsi:type="dcterms:W3CDTF">2019-07-18T20:30:56Z</dcterms:modified>
</cp:coreProperties>
</file>