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58" r:id="rId12"/>
    <p:sldId id="259" r:id="rId13"/>
    <p:sldId id="260" r:id="rId14"/>
    <p:sldId id="261" r:id="rId15"/>
    <p:sldId id="262" r:id="rId16"/>
    <p:sldId id="263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0869D-F3AA-4142-A617-C953AD213F52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EE46D-D4A1-3449-B9D0-223BE2BA9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7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 an</a:t>
            </a:r>
            <a:r>
              <a:rPr lang="en-US" baseline="0" dirty="0" smtClean="0"/>
              <a:t> estimate of an inch is from the top of your thumb to your first knuckle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EE46D-D4A1-3449-B9D0-223BE2BA91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EE46D-D4A1-3449-B9D0-223BE2BA91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1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7/18/19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7/18/19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7/18/19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ipetips.com/kitchen-tips/t--492/classic-napkin-fold.asp" TargetMode="External"/><Relationship Id="rId4" Type="http://schemas.openxmlformats.org/officeDocument/2006/relationships/hyperlink" Target="https://www.recipetips.com/kitchen-tips/t--596/pocket-napkin-fold.asp" TargetMode="External"/><Relationship Id="rId5" Type="http://schemas.openxmlformats.org/officeDocument/2006/relationships/hyperlink" Target="https://www.recipetips.com/kitchen-tips/t--597/ring-napkin-fold.asp" TargetMode="External"/><Relationship Id="rId6" Type="http://schemas.openxmlformats.org/officeDocument/2006/relationships/hyperlink" Target="https://www.recipetips.com/kitchen-tips/t--660/accordion-napkin-fold.asp" TargetMode="External"/><Relationship Id="rId7" Type="http://schemas.openxmlformats.org/officeDocument/2006/relationships/hyperlink" Target="https://www.recipetips.com/kitchen-tips/t--659/tulip-napkin-fold.asp" TargetMode="External"/><Relationship Id="rId8" Type="http://schemas.openxmlformats.org/officeDocument/2006/relationships/hyperlink" Target="https://www.recipetips.com/kitchen-tips/t--680/snowflake-napkin-fold.as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 Etiquette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6638" y="6110935"/>
            <a:ext cx="603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Clarissa Gillham l Hastings Public Schools l Hastings, NE</a:t>
            </a:r>
            <a:endParaRPr lang="en-US" dirty="0"/>
          </a:p>
        </p:txBody>
      </p:sp>
      <p:pic>
        <p:nvPicPr>
          <p:cNvPr id="5" name="Picture 4" descr="88x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7" y="5889460"/>
            <a:ext cx="1746303" cy="6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00"/>
            <a:ext cx="7467600" cy="1143000"/>
          </a:xfrm>
        </p:spPr>
        <p:txBody>
          <a:bodyPr/>
          <a:lstStyle/>
          <a:p>
            <a:r>
              <a:rPr lang="en-US" dirty="0"/>
              <a:t>Etiquette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5300"/>
            <a:ext cx="9143999" cy="4525963"/>
          </a:xfrm>
        </p:spPr>
        <p:txBody>
          <a:bodyPr/>
          <a:lstStyle/>
          <a:p>
            <a:r>
              <a:rPr lang="en-US" dirty="0" smtClean="0"/>
              <a:t>Cell Phones</a:t>
            </a:r>
          </a:p>
          <a:p>
            <a:pPr lvl="1"/>
            <a:r>
              <a:rPr lang="en-US" dirty="0" smtClean="0"/>
              <a:t>Turn your cell phone to silent or off</a:t>
            </a:r>
          </a:p>
          <a:p>
            <a:pPr lvl="1"/>
            <a:r>
              <a:rPr lang="en-US" dirty="0" smtClean="0"/>
              <a:t>Do not check your phone</a:t>
            </a:r>
          </a:p>
          <a:p>
            <a:pPr lvl="1"/>
            <a:r>
              <a:rPr lang="en-US" dirty="0" smtClean="0"/>
              <a:t>If you are expecting a call for an emergency, let everyone know ahead of time.</a:t>
            </a:r>
          </a:p>
          <a:p>
            <a:pPr lvl="2"/>
            <a:r>
              <a:rPr lang="en-US" dirty="0" smtClean="0"/>
              <a:t>Excuse yourself from the table if this call comes.</a:t>
            </a:r>
          </a:p>
          <a:p>
            <a:pPr lvl="1"/>
            <a:r>
              <a:rPr lang="en-US" dirty="0" smtClean="0"/>
              <a:t>When talking on your phone, keep your voice down and find a private place.</a:t>
            </a:r>
            <a:endParaRPr lang="en-US" dirty="0"/>
          </a:p>
        </p:txBody>
      </p:sp>
      <p:pic>
        <p:nvPicPr>
          <p:cNvPr id="4" name="Picture 3" descr="aHR0cDovL3d3dy5sYXB0b3BtYWcuY29tL2ltYWdlcy93cC9wdXJjaC1hcGkvaW5jb250ZW50LzIwMTIvMDEvamFuMzQwX2RpZ2l0YWxfZXRpcXVldHRlX3NmLmpwZw==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08" y="4620440"/>
            <a:ext cx="4396778" cy="22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0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of a Place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68026" cy="4525963"/>
          </a:xfrm>
        </p:spPr>
        <p:txBody>
          <a:bodyPr/>
          <a:lstStyle/>
          <a:p>
            <a:r>
              <a:rPr lang="en-US" dirty="0" smtClean="0"/>
              <a:t>What is a place setting?</a:t>
            </a:r>
          </a:p>
          <a:p>
            <a:pPr lvl="1"/>
            <a:r>
              <a:rPr lang="en-US" dirty="0" smtClean="0"/>
              <a:t>Arrangement of a place setting for once person (roughly 20-24 inches in width).</a:t>
            </a:r>
          </a:p>
          <a:p>
            <a:r>
              <a:rPr lang="en-US" dirty="0" smtClean="0"/>
              <a:t>Dinnerware</a:t>
            </a:r>
          </a:p>
          <a:p>
            <a:pPr lvl="1"/>
            <a:r>
              <a:rPr lang="en-US" dirty="0" smtClean="0"/>
              <a:t>Plates, cups, bowls, platters, saucers, etc.</a:t>
            </a:r>
          </a:p>
          <a:p>
            <a:r>
              <a:rPr lang="en-US" dirty="0" smtClean="0"/>
              <a:t>Flatware</a:t>
            </a:r>
          </a:p>
          <a:p>
            <a:pPr lvl="1"/>
            <a:r>
              <a:rPr lang="en-US" dirty="0" smtClean="0"/>
              <a:t>Spoons, forks, and knives</a:t>
            </a:r>
          </a:p>
          <a:p>
            <a:r>
              <a:rPr lang="en-US" dirty="0" smtClean="0"/>
              <a:t>Glassware</a:t>
            </a:r>
          </a:p>
          <a:p>
            <a:pPr lvl="1"/>
            <a:r>
              <a:rPr lang="en-US" dirty="0" smtClean="0"/>
              <a:t>Goblets, glasses, and stemware</a:t>
            </a:r>
          </a:p>
        </p:txBody>
      </p:sp>
      <p:pic>
        <p:nvPicPr>
          <p:cNvPr id="4" name="Picture 3" descr="place-clipart-place-setting-color-h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04" y="4108563"/>
            <a:ext cx="2896076" cy="2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6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61" y="274638"/>
            <a:ext cx="865159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Dinnerware Components &amp;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41656" cy="50806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Dinner Plate</a:t>
            </a:r>
          </a:p>
          <a:p>
            <a:pPr lvl="1"/>
            <a:r>
              <a:rPr lang="en-US" dirty="0" smtClean="0"/>
              <a:t>1 inch from the edge of the table</a:t>
            </a:r>
          </a:p>
          <a:p>
            <a:r>
              <a:rPr lang="en-US" dirty="0" smtClean="0"/>
              <a:t>Salad Plate</a:t>
            </a:r>
          </a:p>
          <a:p>
            <a:pPr lvl="1"/>
            <a:r>
              <a:rPr lang="en-US" dirty="0" smtClean="0"/>
              <a:t>Above and to the left of the dinner plate</a:t>
            </a:r>
          </a:p>
          <a:p>
            <a:pPr lvl="1"/>
            <a:r>
              <a:rPr lang="en-US" dirty="0" smtClean="0"/>
              <a:t>Above the napkin</a:t>
            </a:r>
          </a:p>
          <a:p>
            <a:r>
              <a:rPr lang="en-US" dirty="0" smtClean="0"/>
              <a:t>Bread/Butter Plate</a:t>
            </a:r>
          </a:p>
          <a:p>
            <a:pPr lvl="1"/>
            <a:r>
              <a:rPr lang="en-US" dirty="0" smtClean="0"/>
              <a:t>Above and to the left of the dinner plate</a:t>
            </a:r>
          </a:p>
          <a:p>
            <a:pPr lvl="1"/>
            <a:r>
              <a:rPr lang="en-US" dirty="0" smtClean="0"/>
              <a:t>Above the salad plate</a:t>
            </a:r>
          </a:p>
          <a:p>
            <a:r>
              <a:rPr lang="en-US" dirty="0" smtClean="0"/>
              <a:t> Soup Bowl</a:t>
            </a:r>
          </a:p>
          <a:p>
            <a:pPr lvl="1"/>
            <a:r>
              <a:rPr lang="en-US" dirty="0" smtClean="0"/>
              <a:t>Served on top of the dinner plate or is served first, before plate is put on the table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09" y="1558702"/>
            <a:ext cx="1827394" cy="1036341"/>
          </a:xfrm>
          <a:prstGeom prst="rect">
            <a:avLst/>
          </a:prstGeom>
        </p:spPr>
      </p:pic>
      <p:pic>
        <p:nvPicPr>
          <p:cNvPr id="5" name="Picture 4" descr="royalty-free-clip-art-vector-logo-of-a-black-and-white-dining-and-restaurant-silverware-menu-by-vector-tradition-sm-766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75" y="3736127"/>
            <a:ext cx="1578456" cy="16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3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15" y="274638"/>
            <a:ext cx="84859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Flatware </a:t>
            </a:r>
            <a:r>
              <a:rPr lang="en-US" dirty="0"/>
              <a:t>Components &amp;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04840" cy="51343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Flatware needs to be placed in line with the dinner plate or ½ inch above the bottom of the plate with handles lined up evenly.</a:t>
            </a:r>
          </a:p>
          <a:p>
            <a:r>
              <a:rPr lang="en-US" dirty="0" smtClean="0"/>
              <a:t>Forks</a:t>
            </a:r>
          </a:p>
          <a:p>
            <a:pPr lvl="1"/>
            <a:r>
              <a:rPr lang="en-US" dirty="0" smtClean="0"/>
              <a:t>Left of the dinner plate </a:t>
            </a:r>
          </a:p>
          <a:p>
            <a:pPr lvl="1"/>
            <a:r>
              <a:rPr lang="en-US" dirty="0" smtClean="0"/>
              <a:t>Dessert fork placed above the center of the plate</a:t>
            </a:r>
          </a:p>
          <a:p>
            <a:r>
              <a:rPr lang="en-US" dirty="0" smtClean="0"/>
              <a:t>Knives and Spoons</a:t>
            </a:r>
          </a:p>
          <a:p>
            <a:pPr lvl="1"/>
            <a:r>
              <a:rPr lang="en-US" dirty="0" smtClean="0"/>
              <a:t>Right of the dinner plate</a:t>
            </a:r>
          </a:p>
          <a:p>
            <a:pPr lvl="1"/>
            <a:r>
              <a:rPr lang="en-US" dirty="0" smtClean="0"/>
              <a:t>Dessert spoon placed above the center of the plate</a:t>
            </a:r>
          </a:p>
          <a:p>
            <a:r>
              <a:rPr lang="en-US" dirty="0" smtClean="0"/>
              <a:t>Arrange flatware in order of use</a:t>
            </a:r>
          </a:p>
          <a:p>
            <a:pPr lvl="1"/>
            <a:r>
              <a:rPr lang="en-US" dirty="0" smtClean="0"/>
              <a:t>Start at the outside and work toward the center of the plate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8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49618" cy="4525963"/>
          </a:xfrm>
        </p:spPr>
        <p:txBody>
          <a:bodyPr/>
          <a:lstStyle/>
          <a:p>
            <a:r>
              <a:rPr lang="en-US" dirty="0" smtClean="0"/>
              <a:t>Forks</a:t>
            </a:r>
          </a:p>
          <a:p>
            <a:pPr lvl="1"/>
            <a:r>
              <a:rPr lang="en-US" dirty="0" smtClean="0"/>
              <a:t>Make sure the tines are up</a:t>
            </a:r>
          </a:p>
          <a:p>
            <a:r>
              <a:rPr lang="en-US" dirty="0" smtClean="0"/>
              <a:t>Spoons</a:t>
            </a:r>
          </a:p>
          <a:p>
            <a:pPr lvl="1"/>
            <a:r>
              <a:rPr lang="en-US" dirty="0" smtClean="0"/>
              <a:t>Make sure the bowls are up</a:t>
            </a:r>
          </a:p>
          <a:p>
            <a:r>
              <a:rPr lang="en-US" dirty="0" smtClean="0"/>
              <a:t>Knives</a:t>
            </a:r>
          </a:p>
          <a:p>
            <a:pPr lvl="1"/>
            <a:r>
              <a:rPr lang="en-US" dirty="0" smtClean="0"/>
              <a:t>Cutting edge faces towards the place</a:t>
            </a:r>
          </a:p>
          <a:p>
            <a:r>
              <a:rPr lang="en-US" dirty="0" smtClean="0"/>
              <a:t>Butter Knife</a:t>
            </a:r>
          </a:p>
          <a:p>
            <a:pPr lvl="1"/>
            <a:r>
              <a:rPr lang="en-US" dirty="0" smtClean="0"/>
              <a:t>On the bread/butter plate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299" y="274638"/>
            <a:ext cx="846751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Flatware Components &amp; Placement</a:t>
            </a:r>
            <a:endParaRPr lang="en-US" dirty="0"/>
          </a:p>
        </p:txBody>
      </p:sp>
      <p:pic>
        <p:nvPicPr>
          <p:cNvPr id="5" name="Picture 4" descr="istockphoto-509981941-612x6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18" y="4958655"/>
            <a:ext cx="1865376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15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1657" cy="4525963"/>
          </a:xfrm>
        </p:spPr>
        <p:txBody>
          <a:bodyPr/>
          <a:lstStyle/>
          <a:p>
            <a:r>
              <a:rPr lang="en-US" dirty="0" smtClean="0"/>
              <a:t>Water Goblet</a:t>
            </a:r>
          </a:p>
          <a:p>
            <a:pPr lvl="1"/>
            <a:r>
              <a:rPr lang="en-US" dirty="0" smtClean="0"/>
              <a:t>Above the tip of the knife</a:t>
            </a:r>
          </a:p>
          <a:p>
            <a:r>
              <a:rPr lang="en-US" dirty="0" smtClean="0"/>
              <a:t>Other Beverage </a:t>
            </a:r>
            <a:r>
              <a:rPr lang="en-US" dirty="0"/>
              <a:t>G</a:t>
            </a:r>
            <a:r>
              <a:rPr lang="en-US" dirty="0" smtClean="0"/>
              <a:t>lasses</a:t>
            </a:r>
          </a:p>
          <a:p>
            <a:pPr lvl="1"/>
            <a:r>
              <a:rPr lang="en-US" dirty="0" smtClean="0"/>
              <a:t>Slightly lower, to the right of the goblet and continue in a diagonal</a:t>
            </a:r>
          </a:p>
          <a:p>
            <a:r>
              <a:rPr lang="en-US" dirty="0" smtClean="0"/>
              <a:t>Coffee Cup and Saucer</a:t>
            </a:r>
          </a:p>
          <a:p>
            <a:pPr lvl="1"/>
            <a:r>
              <a:rPr lang="en-US" dirty="0" smtClean="0"/>
              <a:t>To the right of the Soup Spoon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6115" y="274638"/>
            <a:ext cx="852274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Glassware </a:t>
            </a:r>
            <a:r>
              <a:rPr lang="en-US" dirty="0"/>
              <a:t>Components &amp; Placement</a:t>
            </a:r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50" y="5153277"/>
            <a:ext cx="3030619" cy="17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3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Napkin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places the napkin can go:</a:t>
            </a:r>
          </a:p>
          <a:p>
            <a:pPr lvl="1"/>
            <a:r>
              <a:rPr lang="en-US" dirty="0" smtClean="0"/>
              <a:t>To the left of the forks</a:t>
            </a:r>
          </a:p>
          <a:p>
            <a:pPr lvl="1"/>
            <a:r>
              <a:rPr lang="en-US" dirty="0" smtClean="0"/>
              <a:t>On the center of the dinner plate</a:t>
            </a:r>
          </a:p>
          <a:p>
            <a:pPr lvl="1"/>
            <a:r>
              <a:rPr lang="en-US" dirty="0" smtClean="0"/>
              <a:t>In the water goblet</a:t>
            </a:r>
          </a:p>
          <a:p>
            <a:r>
              <a:rPr lang="en-US" dirty="0" smtClean="0"/>
              <a:t>When the napkin is removed to put </a:t>
            </a:r>
            <a:r>
              <a:rPr lang="en-US" smtClean="0"/>
              <a:t>on </a:t>
            </a:r>
            <a:r>
              <a:rPr lang="en-US" smtClean="0"/>
              <a:t>lap, </a:t>
            </a:r>
            <a:r>
              <a:rPr lang="en-US" dirty="0" smtClean="0"/>
              <a:t>it should not disturb the flatware.</a:t>
            </a:r>
            <a:endParaRPr lang="en-US" dirty="0"/>
          </a:p>
        </p:txBody>
      </p:sp>
      <p:pic>
        <p:nvPicPr>
          <p:cNvPr id="5" name="Picture 4" descr="hero-napkin-folds-720x4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50" y="5042850"/>
            <a:ext cx="2739849" cy="1815150"/>
          </a:xfrm>
          <a:prstGeom prst="rect">
            <a:avLst/>
          </a:prstGeom>
        </p:spPr>
      </p:pic>
      <p:pic>
        <p:nvPicPr>
          <p:cNvPr id="6" name="Picture 5" descr="place-set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370" y="5042850"/>
            <a:ext cx="3621704" cy="1809909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1776"/>
            <a:ext cx="2411402" cy="18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0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table settings:</a:t>
            </a:r>
          </a:p>
          <a:p>
            <a:pPr lvl="1"/>
            <a:r>
              <a:rPr lang="en-US" dirty="0" smtClean="0"/>
              <a:t>Casual/Informal</a:t>
            </a:r>
          </a:p>
          <a:p>
            <a:pPr lvl="1"/>
            <a:r>
              <a:rPr lang="en-US" dirty="0" smtClean="0"/>
              <a:t>Formal</a:t>
            </a:r>
          </a:p>
          <a:p>
            <a:pPr lvl="1"/>
            <a:r>
              <a:rPr lang="en-US" dirty="0" smtClean="0"/>
              <a:t>Buffet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5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7" y="467368"/>
            <a:ext cx="7583952" cy="56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66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4" descr="Screen Shot 2019-07-18 at 11.56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274638"/>
            <a:ext cx="7965910" cy="614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8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smtClean="0"/>
              <a:t>it </a:t>
            </a:r>
            <a:r>
              <a:rPr lang="en-US" dirty="0" smtClean="0"/>
              <a:t>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886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Setting a table makes the food that is served appearance change.</a:t>
            </a:r>
          </a:p>
          <a:p>
            <a:r>
              <a:rPr lang="en-US" dirty="0" smtClean="0"/>
              <a:t>Setting a table can set the tone of the meal.</a:t>
            </a:r>
          </a:p>
          <a:p>
            <a:r>
              <a:rPr lang="en-US" dirty="0" smtClean="0"/>
              <a:t>By setting a table, the people feel important.</a:t>
            </a:r>
          </a:p>
          <a:p>
            <a:r>
              <a:rPr lang="en-US" dirty="0" smtClean="0"/>
              <a:t>Eating with proper table etiquette makes it more pleasant for everyone involved.</a:t>
            </a:r>
          </a:p>
          <a:p>
            <a:r>
              <a:rPr lang="en-US" dirty="0" smtClean="0"/>
              <a:t>How you eat reflects part of your personality to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1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uffe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" y="1347879"/>
            <a:ext cx="9044609" cy="47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46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Napkin Folding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Classic Napkin Fold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Pocket Napkin Fold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Ring Napkin Fold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Accordion Napkin Fold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Tulip Napkin Fold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Snowflake Napkin Fold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1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as courtesy shown by good manners at a meal.</a:t>
            </a:r>
          </a:p>
          <a:p>
            <a:r>
              <a:rPr lang="en-US" dirty="0" smtClean="0"/>
              <a:t>There are many table etiquette rules, some you already know while others are more refined depending on the situation.</a:t>
            </a:r>
          </a:p>
          <a:p>
            <a:r>
              <a:rPr lang="en-US" dirty="0" smtClean="0"/>
              <a:t>Can differ from country to country</a:t>
            </a:r>
          </a:p>
          <a:p>
            <a:r>
              <a:rPr lang="en-US" dirty="0" smtClean="0"/>
              <a:t>Most rules of etiquette involve common sense and consideration of those around you!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98" y="5578499"/>
            <a:ext cx="2559002" cy="12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5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 Might Use Table Etiquette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interview</a:t>
            </a:r>
          </a:p>
          <a:p>
            <a:r>
              <a:rPr lang="en-US" dirty="0" smtClean="0"/>
              <a:t>Scholarship meal</a:t>
            </a:r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Special Event</a:t>
            </a:r>
          </a:p>
          <a:p>
            <a:r>
              <a:rPr lang="en-US" dirty="0" smtClean="0"/>
              <a:t>Every day!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26" y="3802063"/>
            <a:ext cx="3492500" cy="2324100"/>
          </a:xfrm>
          <a:prstGeom prst="rect">
            <a:avLst/>
          </a:prstGeom>
        </p:spPr>
      </p:pic>
      <p:pic>
        <p:nvPicPr>
          <p:cNvPr id="5" name="Picture 4" descr="image-2-thinsktock-getty-images-15025261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65" y="1008161"/>
            <a:ext cx="3815879" cy="25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5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Etiquette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3121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sitting down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Sit down from the left side of the chair</a:t>
            </a:r>
          </a:p>
          <a:p>
            <a:pPr lvl="1"/>
            <a:r>
              <a:rPr lang="en-US" dirty="0" smtClean="0"/>
              <a:t>Men should pull out the chair for the women</a:t>
            </a:r>
          </a:p>
          <a:p>
            <a:r>
              <a:rPr lang="en-US" dirty="0" smtClean="0"/>
              <a:t>Napkin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Place on your lap before starting to eat (some restaurants do this for you)</a:t>
            </a:r>
          </a:p>
          <a:p>
            <a:pPr lvl="1"/>
            <a:r>
              <a:rPr lang="en-US" dirty="0" smtClean="0"/>
              <a:t>Cover your mouth or nose with it if you must cough or sneeze</a:t>
            </a:r>
          </a:p>
          <a:p>
            <a:pPr lvl="1"/>
            <a:r>
              <a:rPr lang="en-US" dirty="0" smtClean="0"/>
              <a:t>If you have to leave the table, place your napkin on your chair if you are returning.</a:t>
            </a:r>
          </a:p>
          <a:p>
            <a:pPr lvl="1"/>
            <a:r>
              <a:rPr lang="en-US" dirty="0" smtClean="0"/>
              <a:t>When finished eating, leave it to the left of the plate.</a:t>
            </a:r>
          </a:p>
        </p:txBody>
      </p:sp>
      <p:pic>
        <p:nvPicPr>
          <p:cNvPr id="4" name="Picture 3" descr="274658-Boy-Wiping-Mouth-color-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98" y="419982"/>
            <a:ext cx="1995312" cy="19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7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897"/>
            <a:ext cx="7467600" cy="1143000"/>
          </a:xfrm>
        </p:spPr>
        <p:txBody>
          <a:bodyPr/>
          <a:lstStyle/>
          <a:p>
            <a:r>
              <a:rPr lang="en-US" dirty="0"/>
              <a:t>Etiquette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95693"/>
            <a:ext cx="821280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eating with a group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Wait until everyone is served before you start to eat</a:t>
            </a:r>
          </a:p>
          <a:p>
            <a:r>
              <a:rPr lang="en-US" dirty="0" smtClean="0"/>
              <a:t>Always follow the actions of the host/hostess</a:t>
            </a:r>
          </a:p>
          <a:p>
            <a:r>
              <a:rPr lang="en-US" dirty="0" smtClean="0"/>
              <a:t>Avoid talking with food in your mouth</a:t>
            </a:r>
          </a:p>
          <a:p>
            <a:r>
              <a:rPr lang="en-US" dirty="0" smtClean="0"/>
              <a:t>Chew with your mouth closed</a:t>
            </a:r>
          </a:p>
          <a:p>
            <a:r>
              <a:rPr lang="en-US" dirty="0" smtClean="0"/>
              <a:t>If a utensil can be used, use it</a:t>
            </a:r>
          </a:p>
          <a:p>
            <a:r>
              <a:rPr lang="en-US" dirty="0" smtClean="0"/>
              <a:t>Never place used flatware on the tablecloth</a:t>
            </a:r>
          </a:p>
          <a:p>
            <a:r>
              <a:rPr lang="en-US" dirty="0" smtClean="0"/>
              <a:t>Never place food on the table</a:t>
            </a:r>
            <a:endParaRPr lang="en-US" dirty="0"/>
          </a:p>
        </p:txBody>
      </p:sp>
      <p:pic>
        <p:nvPicPr>
          <p:cNvPr id="4" name="Picture 3" descr="dinner-clip-art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71" y="163214"/>
            <a:ext cx="3641231" cy="19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9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Etiquette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66" y="1600200"/>
            <a:ext cx="7467600" cy="4525963"/>
          </a:xfrm>
        </p:spPr>
        <p:txBody>
          <a:bodyPr/>
          <a:lstStyle/>
          <a:p>
            <a:r>
              <a:rPr lang="en-US" dirty="0" smtClean="0"/>
              <a:t>Sit up straight in your chair with your feet flat on the floor</a:t>
            </a:r>
          </a:p>
          <a:p>
            <a:r>
              <a:rPr lang="en-US" dirty="0" smtClean="0"/>
              <a:t>Avoid leaning on your elbow(s) while eating</a:t>
            </a:r>
          </a:p>
          <a:p>
            <a:r>
              <a:rPr lang="en-US" dirty="0" smtClean="0"/>
              <a:t>Cut your food into bite-size pieces</a:t>
            </a:r>
          </a:p>
          <a:p>
            <a:pPr lvl="1"/>
            <a:r>
              <a:rPr lang="en-US" dirty="0" smtClean="0"/>
              <a:t>One piece at a time, not all at once</a:t>
            </a:r>
          </a:p>
          <a:p>
            <a:r>
              <a:rPr lang="en-US" dirty="0" smtClean="0"/>
              <a:t>Hold your class near the base </a:t>
            </a:r>
          </a:p>
          <a:p>
            <a:r>
              <a:rPr lang="en-US" dirty="0" smtClean="0"/>
              <a:t>Do not make sipping or slurping sounds</a:t>
            </a:r>
            <a:endParaRPr lang="en-US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60" y="1417638"/>
            <a:ext cx="1973079" cy="1688891"/>
          </a:xfrm>
          <a:prstGeom prst="rect">
            <a:avLst/>
          </a:prstGeom>
        </p:spPr>
      </p:pic>
      <p:pic>
        <p:nvPicPr>
          <p:cNvPr id="5" name="Picture 4" descr="19912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66" y="5736100"/>
            <a:ext cx="1312468" cy="1121899"/>
          </a:xfrm>
          <a:prstGeom prst="rect">
            <a:avLst/>
          </a:prstGeom>
        </p:spPr>
      </p:pic>
      <p:pic>
        <p:nvPicPr>
          <p:cNvPr id="6" name="Picture 5" descr="why-water-is-the-best-kept-beauty-secr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1" y="4042880"/>
            <a:ext cx="1994489" cy="11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9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Etiquette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31211" cy="50070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eating soup</a:t>
            </a:r>
            <a:r>
              <a:rPr lang="mr-IN" dirty="0" smtClean="0"/>
              <a:t>…</a:t>
            </a:r>
            <a:endParaRPr lang="en-US" dirty="0"/>
          </a:p>
          <a:p>
            <a:pPr lvl="1"/>
            <a:r>
              <a:rPr lang="en-US" dirty="0" smtClean="0"/>
              <a:t>Scoop towards the back of the bowl</a:t>
            </a:r>
          </a:p>
          <a:p>
            <a:pPr lvl="1"/>
            <a:r>
              <a:rPr lang="en-US" dirty="0" smtClean="0"/>
              <a:t>Place soup spoon on the soup plate</a:t>
            </a:r>
          </a:p>
          <a:p>
            <a:r>
              <a:rPr lang="en-US" dirty="0" smtClean="0"/>
              <a:t>When eating a roll/bread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Break off one piece at a time, butter that piece, then eat</a:t>
            </a:r>
          </a:p>
          <a:p>
            <a:pPr lvl="1"/>
            <a:r>
              <a:rPr lang="en-US" dirty="0" smtClean="0"/>
              <a:t>If you want butter or jelly, place it on your own plate before putting it on your roll/bread</a:t>
            </a:r>
          </a:p>
          <a:p>
            <a:r>
              <a:rPr lang="en-US" dirty="0" smtClean="0"/>
              <a:t>If food that you do not like is served to you, eat what you can.</a:t>
            </a:r>
          </a:p>
          <a:p>
            <a:r>
              <a:rPr lang="en-US" dirty="0" smtClean="0"/>
              <a:t>When finished, leave your plate where it is, do not push it back.</a:t>
            </a:r>
            <a:endParaRPr lang="en-US" dirty="0"/>
          </a:p>
        </p:txBody>
      </p:sp>
      <p:pic>
        <p:nvPicPr>
          <p:cNvPr id="5" name="Picture 4" descr="soup-clip-art-homemade-soup-clipa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616" y="975441"/>
            <a:ext cx="2736307" cy="21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2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Etiquette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Tipping</a:t>
            </a:r>
          </a:p>
          <a:p>
            <a:pPr lvl="1"/>
            <a:r>
              <a:rPr lang="en-US" dirty="0" smtClean="0"/>
              <a:t>15-20% of the total bill</a:t>
            </a:r>
          </a:p>
          <a:p>
            <a:r>
              <a:rPr lang="en-US" dirty="0" smtClean="0"/>
              <a:t>Cost of food</a:t>
            </a:r>
          </a:p>
          <a:p>
            <a:pPr lvl="1"/>
            <a:r>
              <a:rPr lang="en-US" dirty="0" smtClean="0"/>
              <a:t>Follow the host/hostess</a:t>
            </a:r>
          </a:p>
          <a:p>
            <a:pPr lvl="2"/>
            <a:r>
              <a:rPr lang="en-US" dirty="0" smtClean="0"/>
              <a:t>If they order something more expensive, you do the same</a:t>
            </a:r>
          </a:p>
          <a:p>
            <a:pPr lvl="2"/>
            <a:r>
              <a:rPr lang="en-US" dirty="0" smtClean="0"/>
              <a:t>DO NOT OFFEND THE HOST/HOSTESS</a:t>
            </a:r>
          </a:p>
          <a:p>
            <a:pPr lvl="1"/>
            <a:r>
              <a:rPr lang="en-US" dirty="0" smtClean="0"/>
              <a:t>Do not assume that your bill will be covered, be ready to pay if needed.</a:t>
            </a:r>
            <a:endParaRPr lang="en-US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10" y="1417638"/>
            <a:ext cx="2685040" cy="17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34948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71</TotalTime>
  <Words>942</Words>
  <Application>Microsoft Macintosh PowerPoint</Application>
  <PresentationFormat>On-screen Show (4:3)</PresentationFormat>
  <Paragraphs>140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Table Etiquette</vt:lpstr>
      <vt:lpstr>Why is it Important?</vt:lpstr>
      <vt:lpstr>Table Etiquette</vt:lpstr>
      <vt:lpstr>When You Might Use Table Etiquette…</vt:lpstr>
      <vt:lpstr>Etiquette Rules</vt:lpstr>
      <vt:lpstr>Etiquette Rules</vt:lpstr>
      <vt:lpstr>Etiquette Rules</vt:lpstr>
      <vt:lpstr>Etiquette Rules</vt:lpstr>
      <vt:lpstr>Etiquette Rules</vt:lpstr>
      <vt:lpstr>Etiquette Rules</vt:lpstr>
      <vt:lpstr>Parts of a Place Setting</vt:lpstr>
      <vt:lpstr>Dinnerware Components &amp; Placement</vt:lpstr>
      <vt:lpstr>Flatware Components &amp; Placement</vt:lpstr>
      <vt:lpstr>Flatware Components &amp; Placement</vt:lpstr>
      <vt:lpstr>Glassware Components &amp; Placement</vt:lpstr>
      <vt:lpstr>Where Does the Napkin Go?</vt:lpstr>
      <vt:lpstr>Table Settings</vt:lpstr>
      <vt:lpstr>PowerPoint Presentation</vt:lpstr>
      <vt:lpstr>PowerPoint Presentation</vt:lpstr>
      <vt:lpstr>Buffet</vt:lpstr>
      <vt:lpstr>Napkin Folding Activity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Etiquette</dc:title>
  <dc:creator>Clarissa Gillham</dc:creator>
  <cp:lastModifiedBy>Clarissa Gillham</cp:lastModifiedBy>
  <cp:revision>8</cp:revision>
  <dcterms:created xsi:type="dcterms:W3CDTF">2019-07-18T16:18:32Z</dcterms:created>
  <dcterms:modified xsi:type="dcterms:W3CDTF">2019-07-18T18:34:14Z</dcterms:modified>
</cp:coreProperties>
</file>